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578" r:id="rId2"/>
    <p:sldId id="614" r:id="rId3"/>
    <p:sldId id="615" r:id="rId4"/>
    <p:sldId id="616" r:id="rId5"/>
    <p:sldId id="619" r:id="rId6"/>
    <p:sldId id="617" r:id="rId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46C"/>
    <a:srgbClr val="CC9900"/>
    <a:srgbClr val="FFFF00"/>
    <a:srgbClr val="FFFFCC"/>
    <a:srgbClr val="8094D6"/>
    <a:srgbClr val="0033CC"/>
    <a:srgbClr val="C9D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36" autoAdjust="0"/>
    <p:restoredTop sz="92329" autoAdjust="0"/>
  </p:normalViewPr>
  <p:slideViewPr>
    <p:cSldViewPr>
      <p:cViewPr varScale="1">
        <p:scale>
          <a:sx n="86" d="100"/>
          <a:sy n="86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C5EFD36-57B3-40FB-99A4-7E2476A8C3A2}" type="datetimeFigureOut">
              <a:rPr kumimoji="1" lang="ja-JP" altLang="en-US" smtClean="0"/>
              <a:pPr/>
              <a:t>2016/3/15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D1DEA5D-CF83-4A34-B285-6F8EEA9851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71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DEA5D-CF83-4A34-B285-6F8EEA98513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0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772400" cy="1143000"/>
          </a:xfrm>
        </p:spPr>
        <p:txBody>
          <a:bodyPr/>
          <a:lstStyle>
            <a:lvl1pPr>
              <a:defRPr sz="480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altLang="ja-JP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  <a:lvl2pPr>
              <a:buSzPct val="90000"/>
              <a:buFont typeface="Wingdings" pitchFamily="2" charset="2"/>
              <a:buChar char="u"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2pPr>
            <a:lvl3pPr>
              <a:buFont typeface="Wingdings" pitchFamily="2" charset="2"/>
              <a:buChar char="l"/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3pPr>
            <a:lvl4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4pPr>
            <a:lvl5pPr>
              <a:defRPr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fld id="{BA713040-02FD-4B24-B735-CF7B9AB6879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6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201601/13</a:t>
            </a:r>
            <a:endParaRPr lang="ja-JP" altLang="en-US" dirty="0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000364" y="6572272"/>
            <a:ext cx="3643338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Friday meeting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3346C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BA713040-02FD-4B24-B735-CF7B9AB68790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201601/13</a:t>
            </a:r>
            <a:endParaRPr lang="ja-JP" altLang="en-US" dirty="0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200384" y="6572272"/>
            <a:ext cx="3157565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Friday meeting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レイアウト-ページ番号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68281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BA713040-02FD-4B24-B735-CF7B9AB6879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863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2984"/>
            <a:ext cx="8482042" cy="525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マスターテキストの書式設定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第</a:t>
            </a:r>
            <a:r>
              <a:rPr lang="en-US" altLang="ja-JP" dirty="0" smtClean="0"/>
              <a:t>4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レベル</a:t>
            </a:r>
            <a:endParaRPr lang="en-US" altLang="ja-JP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14290"/>
            <a:ext cx="83344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ja-JP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91300"/>
            <a:ext cx="19050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000"/>
              </a:lnSpc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fld id="{BA713040-02FD-4B24-B735-CF7B9AB6879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285720" y="6572266"/>
            <a:ext cx="2500330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en-US" altLang="ja-JP" smtClean="0"/>
              <a:t>201601/13</a:t>
            </a:r>
            <a:endParaRPr lang="ja-JP" altLang="en-US" dirty="0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3"/>
          </p:nvPr>
        </p:nvSpPr>
        <p:spPr>
          <a:xfrm>
            <a:off x="3200384" y="6572272"/>
            <a:ext cx="3229003" cy="2206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094D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en-US" altLang="ja-JP" smtClean="0"/>
              <a:t>Friday meeting</a:t>
            </a:r>
            <a:endParaRPr lang="ja-JP" altLang="en-US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304744" y="6499224"/>
            <a:ext cx="8501122" cy="1588"/>
          </a:xfrm>
          <a:prstGeom prst="line">
            <a:avLst/>
          </a:prstGeom>
          <a:noFill/>
          <a:ln w="57150" cap="flat" cmpd="sng" algn="ctr">
            <a:solidFill>
              <a:srgbClr val="8094D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285720" y="928670"/>
            <a:ext cx="8515380" cy="36530"/>
          </a:xfrm>
          <a:prstGeom prst="line">
            <a:avLst/>
          </a:prstGeom>
          <a:noFill/>
          <a:ln w="57150" cap="flat" cmpd="sng" algn="ctr">
            <a:solidFill>
              <a:srgbClr val="8094D6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70" r:id="rId5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Font typeface="Wingdings" pitchFamily="2" charset="2"/>
        <a:buChar char="n"/>
        <a:defRPr kumimoji="1" sz="20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SzPct val="90000"/>
        <a:buFont typeface="Wingdings" pitchFamily="2" charset="2"/>
        <a:buChar char="u"/>
        <a:defRPr kumimoji="1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SzPct val="90000"/>
        <a:buFont typeface="Wingdings" pitchFamily="2" charset="2"/>
        <a:buChar char="l"/>
        <a:defRPr kumimoji="1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Char char="–"/>
        <a:defRPr kumimoji="1" sz="1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3346C"/>
        </a:buClr>
        <a:buFont typeface="Wingdings" pitchFamily="2" charset="2"/>
        <a:buChar char="V"/>
        <a:defRPr kumimoji="1" sz="1600">
          <a:solidFill>
            <a:srgbClr val="23346C"/>
          </a:solidFill>
          <a:latin typeface="Arial Unicode MS" pitchFamily="50" charset="-128"/>
          <a:ea typeface="Arial Unicode MS" pitchFamily="50" charset="-128"/>
          <a:cs typeface="Arial Unicode MS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V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vnweb.cern.ch/trac/lcgentoo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vnweb.cern.ch/trac/lcgentools/browser/trunk/bhwide_l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vnweb.cern.ch/trac/lcgentools/browser/trunk/Whizard2_tools/tauola_te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LCGen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Meeting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295400" y="4005064"/>
            <a:ext cx="6400800" cy="808856"/>
          </a:xfrm>
        </p:spPr>
        <p:txBody>
          <a:bodyPr/>
          <a:lstStyle/>
          <a:p>
            <a:r>
              <a:rPr kumimoji="1" lang="en-US" altLang="ja-JP" dirty="0" smtClean="0"/>
              <a:t>16 March 2016</a:t>
            </a:r>
          </a:p>
          <a:p>
            <a:r>
              <a:rPr kumimoji="1" lang="en-US" altLang="ja-JP" dirty="0" err="1" smtClean="0"/>
              <a:t>Akiya</a:t>
            </a:r>
            <a:r>
              <a:rPr kumimoji="1" lang="en-US" altLang="ja-JP" dirty="0" smtClean="0"/>
              <a:t> Miyamoto</a:t>
            </a:r>
          </a:p>
        </p:txBody>
      </p:sp>
    </p:spTree>
    <p:extLst>
      <p:ext uri="{BB962C8B-B14F-4D97-AF65-F5344CB8AC3E}">
        <p14:creationId xmlns:p14="http://schemas.microsoft.com/office/powerpoint/2010/main" val="130264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Beamstrahlung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dirty="0" smtClean="0"/>
              <a:t>New entries in </a:t>
            </a:r>
            <a:r>
              <a:rPr lang="en-GB" altLang="ja-JP" dirty="0" smtClean="0">
                <a:hlinkClick r:id="rId2"/>
              </a:rPr>
              <a:t>https</a:t>
            </a:r>
            <a:r>
              <a:rPr lang="en-GB" altLang="ja-JP" dirty="0">
                <a:hlinkClick r:id="rId2"/>
              </a:rPr>
              <a:t>://</a:t>
            </a:r>
            <a:r>
              <a:rPr lang="en-GB" altLang="ja-JP" dirty="0" smtClean="0">
                <a:hlinkClick r:id="rId2"/>
              </a:rPr>
              <a:t>svnweb.cern.ch/trac/lcgentools/</a:t>
            </a:r>
            <a:r>
              <a:rPr lang="en-GB" altLang="ja-JP" dirty="0" smtClean="0"/>
              <a:t>trunk/ILC/gptools</a:t>
            </a:r>
          </a:p>
          <a:p>
            <a:pPr lvl="1"/>
            <a:r>
              <a:rPr lang="en-GB" altLang="ja-JP" dirty="0" err="1" smtClean="0"/>
              <a:t>lumidata</a:t>
            </a:r>
            <a:r>
              <a:rPr lang="en-GB" altLang="ja-JP" dirty="0" smtClean="0"/>
              <a:t>/</a:t>
            </a:r>
            <a:br>
              <a:rPr lang="en-GB" altLang="ja-JP" dirty="0" smtClean="0"/>
            </a:br>
            <a:r>
              <a:rPr lang="en-GB" altLang="ja-JP" dirty="0" smtClean="0"/>
              <a:t> </a:t>
            </a:r>
            <a:r>
              <a:rPr lang="en-GB" altLang="ja-JP" dirty="0" err="1" smtClean="0"/>
              <a:t>ee-lumi</a:t>
            </a:r>
            <a:r>
              <a:rPr lang="en-GB" altLang="ja-JP" dirty="0" smtClean="0"/>
              <a:t> data for ILC, 250, 350, 500, and 1000 GeV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incl. initial beam energy spreads</a:t>
            </a:r>
            <a:br>
              <a:rPr lang="en-US" altLang="ja-JP" dirty="0" smtClean="0"/>
            </a:br>
            <a:r>
              <a:rPr lang="en-US" altLang="ja-JP" dirty="0" smtClean="0"/>
              <a:t>20BXs ( text files, 40 ~ 165 MB )</a:t>
            </a:r>
          </a:p>
          <a:p>
            <a:pPr lvl="1"/>
            <a:r>
              <a:rPr lang="en-US" altLang="ja-JP" dirty="0" smtClean="0"/>
              <a:t>mklumidata.py </a:t>
            </a:r>
            <a:br>
              <a:rPr lang="en-US" altLang="ja-JP" dirty="0" smtClean="0"/>
            </a:br>
            <a:r>
              <a:rPr lang="en-US" altLang="ja-JP" dirty="0" smtClean="0"/>
              <a:t>A python script to create </a:t>
            </a:r>
            <a:r>
              <a:rPr lang="en-US" altLang="ja-JP" dirty="0" err="1" smtClean="0"/>
              <a:t>lumi</a:t>
            </a:r>
            <a:r>
              <a:rPr lang="en-US" altLang="ja-JP" dirty="0"/>
              <a:t> </a:t>
            </a:r>
            <a:r>
              <a:rPr lang="en-US" altLang="ja-JP" dirty="0" smtClean="0"/>
              <a:t>data from a </a:t>
            </a:r>
            <a:r>
              <a:rPr lang="en-US" altLang="ja-JP" dirty="0" err="1" smtClean="0"/>
              <a:t>GuineaPig</a:t>
            </a:r>
            <a:r>
              <a:rPr lang="en-US" altLang="ja-JP" dirty="0" smtClean="0"/>
              <a:t> file, randomizing </a:t>
            </a:r>
            <a:br>
              <a:rPr lang="en-US" altLang="ja-JP" dirty="0" smtClean="0"/>
            </a:br>
            <a:r>
              <a:rPr lang="en-US" altLang="ja-JP" dirty="0" smtClean="0"/>
              <a:t>the order and picking up beam energy only.</a:t>
            </a:r>
          </a:p>
          <a:p>
            <a:pPr lvl="1"/>
            <a:endParaRPr lang="en-US" altLang="ja-JP" dirty="0"/>
          </a:p>
          <a:p>
            <a:r>
              <a:rPr lang="en-US" altLang="ja-JP" dirty="0" err="1" smtClean="0"/>
              <a:t>e</a:t>
            </a:r>
            <a:r>
              <a:rPr lang="en-US" altLang="ja-JP" dirty="0" err="1" smtClean="0">
                <a:latin typeface="Symbol" panose="05050102010706020507" pitchFamily="18" charset="2"/>
              </a:rPr>
              <a:t>g</a:t>
            </a:r>
            <a:r>
              <a:rPr lang="en-US" altLang="ja-JP" dirty="0" smtClean="0"/>
              <a:t> and </a:t>
            </a:r>
            <a:r>
              <a:rPr lang="en-US" altLang="ja-JP" dirty="0" smtClean="0">
                <a:latin typeface="Symbol" panose="05050102010706020507" pitchFamily="18" charset="2"/>
              </a:rPr>
              <a:t>gg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lumi</a:t>
            </a:r>
            <a:r>
              <a:rPr lang="en-US" altLang="ja-JP" dirty="0" smtClean="0"/>
              <a:t> data</a:t>
            </a:r>
          </a:p>
          <a:p>
            <a:pPr lvl="1"/>
            <a:r>
              <a:rPr lang="en-US" altLang="ja-JP" dirty="0" smtClean="0"/>
              <a:t>Got gp-1.4.4 (c version) and guinea-pig-1.2.1(</a:t>
            </a:r>
            <a:r>
              <a:rPr lang="en-US" altLang="ja-JP" dirty="0" err="1" smtClean="0"/>
              <a:t>c++</a:t>
            </a:r>
            <a:r>
              <a:rPr lang="en-US" altLang="ja-JP" dirty="0" smtClean="0"/>
              <a:t> version)</a:t>
            </a:r>
            <a:r>
              <a:rPr lang="en-GB" altLang="ja-JP" dirty="0"/>
              <a:t> from </a:t>
            </a:r>
            <a:br>
              <a:rPr lang="en-GB" altLang="ja-JP" dirty="0"/>
            </a:br>
            <a:r>
              <a:rPr lang="en-GB" altLang="ja-JP" dirty="0"/>
              <a:t> https://clicsw.web.cern.ch/clicsw</a:t>
            </a:r>
            <a:r>
              <a:rPr lang="en-GB" altLang="ja-JP" dirty="0" smtClean="0"/>
              <a:t>/</a:t>
            </a:r>
            <a:br>
              <a:rPr lang="en-GB" altLang="ja-JP" dirty="0" smtClean="0"/>
            </a:br>
            <a:r>
              <a:rPr lang="en-GB" altLang="ja-JP" dirty="0" smtClean="0"/>
              <a:t>and confirmed that they could output </a:t>
            </a:r>
            <a:r>
              <a:rPr lang="en-US" altLang="ja-JP" dirty="0" err="1"/>
              <a:t>e</a:t>
            </a:r>
            <a:r>
              <a:rPr lang="en-US" altLang="ja-JP" dirty="0" err="1">
                <a:latin typeface="Symbol" panose="05050102010706020507" pitchFamily="18" charset="2"/>
              </a:rPr>
              <a:t>g</a:t>
            </a:r>
            <a:r>
              <a:rPr lang="en-US" altLang="ja-JP" dirty="0"/>
              <a:t> and </a:t>
            </a:r>
            <a:r>
              <a:rPr lang="en-US" altLang="ja-JP" dirty="0">
                <a:latin typeface="Symbol" panose="05050102010706020507" pitchFamily="18" charset="2"/>
              </a:rPr>
              <a:t>gg</a:t>
            </a:r>
            <a:r>
              <a:rPr lang="en-US" altLang="ja-JP" dirty="0"/>
              <a:t> </a:t>
            </a:r>
            <a:r>
              <a:rPr lang="en-US" altLang="ja-JP" dirty="0" err="1"/>
              <a:t>lumi</a:t>
            </a:r>
            <a:r>
              <a:rPr lang="en-US" altLang="ja-JP" dirty="0"/>
              <a:t> data</a:t>
            </a:r>
          </a:p>
          <a:p>
            <a:pPr marL="457200" lvl="1" indent="0">
              <a:buNone/>
            </a:pPr>
            <a:r>
              <a:rPr lang="en-US" altLang="ja-JP" dirty="0" smtClean="0"/>
              <a:t>    ( with a help by Moritz (DESY) 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2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201601/13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755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BHWIDE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version of BHWIDE-1.01, used by Andre </a:t>
            </a:r>
            <a:r>
              <a:rPr kumimoji="1" lang="en-US" altLang="ja-JP" dirty="0" err="1" smtClean="0"/>
              <a:t>Sailer</a:t>
            </a:r>
            <a:r>
              <a:rPr lang="en-US" altLang="ja-JP" dirty="0" smtClean="0"/>
              <a:t>, was obtained.</a:t>
            </a:r>
          </a:p>
          <a:p>
            <a:r>
              <a:rPr kumimoji="1" lang="en-US" altLang="ja-JP" dirty="0" smtClean="0"/>
              <a:t>It was modified to</a:t>
            </a:r>
          </a:p>
          <a:p>
            <a:pPr lvl="1"/>
            <a:r>
              <a:rPr lang="en-US" altLang="ja-JP" dirty="0" smtClean="0"/>
              <a:t>read </a:t>
            </a:r>
            <a:r>
              <a:rPr lang="en-US" altLang="ja-JP" dirty="0" err="1" smtClean="0"/>
              <a:t>lumi</a:t>
            </a:r>
            <a:r>
              <a:rPr lang="en-US" altLang="ja-JP" dirty="0" smtClean="0"/>
              <a:t> data for Whizard2</a:t>
            </a:r>
          </a:p>
          <a:p>
            <a:pPr lvl="1"/>
            <a:r>
              <a:rPr kumimoji="1" lang="en-US" altLang="ja-JP" dirty="0" smtClean="0"/>
              <a:t>output a </a:t>
            </a:r>
            <a:r>
              <a:rPr kumimoji="1" lang="en-US" altLang="ja-JP" dirty="0" err="1" smtClean="0"/>
              <a:t>stdhep</a:t>
            </a:r>
            <a:r>
              <a:rPr kumimoji="1" lang="en-US" altLang="ja-JP" dirty="0" smtClean="0"/>
              <a:t> file</a:t>
            </a:r>
          </a:p>
          <a:p>
            <a:pPr lvl="1"/>
            <a:r>
              <a:rPr lang="en-US" altLang="ja-JP" dirty="0" smtClean="0"/>
              <a:t>read job parameters from an input file, instead of hard coding</a:t>
            </a:r>
          </a:p>
          <a:p>
            <a:pPr lvl="1"/>
            <a:endParaRPr kumimoji="1" lang="en-US" altLang="ja-JP" dirty="0"/>
          </a:p>
          <a:p>
            <a:r>
              <a:rPr lang="en-US" altLang="ja-JP" dirty="0" smtClean="0"/>
              <a:t>It was committed to  </a:t>
            </a:r>
            <a:r>
              <a:rPr lang="en-US" altLang="ja-JP" dirty="0" err="1" smtClean="0"/>
              <a:t>lcgentools</a:t>
            </a:r>
            <a:r>
              <a:rPr lang="en-US" altLang="ja-JP" dirty="0" smtClean="0"/>
              <a:t> SVN,</a:t>
            </a:r>
          </a:p>
          <a:p>
            <a:pPr marL="0" indent="0">
              <a:buNone/>
            </a:pPr>
            <a:r>
              <a:rPr lang="en-US" altLang="ja-JP" dirty="0"/>
              <a:t>     </a:t>
            </a: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svnweb.cern.ch/trac/lcgentools/browser/trunk/bhwide_lc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201601/13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10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Whizard2 and </a:t>
            </a:r>
            <a:r>
              <a:rPr lang="en-US" altLang="ja-JP" dirty="0" err="1" smtClean="0"/>
              <a:t>tauola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528" y="1063597"/>
            <a:ext cx="8482042" cy="5504683"/>
          </a:xfrm>
        </p:spPr>
        <p:txBody>
          <a:bodyPr/>
          <a:lstStyle/>
          <a:p>
            <a:r>
              <a:rPr kumimoji="1" lang="en-US" altLang="ja-JP" dirty="0" smtClean="0"/>
              <a:t>A version, given to the </a:t>
            </a:r>
            <a:r>
              <a:rPr kumimoji="1" lang="en-US" altLang="ja-JP" dirty="0" err="1" smtClean="0"/>
              <a:t>Whizard</a:t>
            </a:r>
            <a:r>
              <a:rPr kumimoji="1" lang="en-US" altLang="ja-JP" dirty="0" smtClean="0"/>
              <a:t> author in January</a:t>
            </a:r>
            <a:r>
              <a:rPr lang="en-US" altLang="ja-JP" dirty="0"/>
              <a:t>, committed to </a:t>
            </a:r>
            <a:br>
              <a:rPr lang="en-US" altLang="ja-JP" dirty="0"/>
            </a:b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svnweb.cern.ch/trac/lcgentools/browser/trunk/Whizard2_tools/tauola_test</a:t>
            </a:r>
            <a:endParaRPr lang="en-US" altLang="ja-JP" dirty="0" smtClean="0"/>
          </a:p>
          <a:p>
            <a:r>
              <a:rPr kumimoji="1" lang="en-US" altLang="ja-JP" dirty="0" smtClean="0"/>
              <a:t>This does not include Whizard2.2.8 it self, but includes</a:t>
            </a:r>
          </a:p>
          <a:p>
            <a:pPr lvl="1"/>
            <a:r>
              <a:rPr lang="en-US" altLang="ja-JP" dirty="0" err="1" smtClean="0"/>
              <a:t>tauola</a:t>
            </a:r>
            <a:r>
              <a:rPr lang="en-US" altLang="ja-JP" dirty="0" smtClean="0"/>
              <a:t>, interface to </a:t>
            </a:r>
            <a:r>
              <a:rPr lang="en-US" altLang="ja-JP" dirty="0" err="1" smtClean="0"/>
              <a:t>tauola</a:t>
            </a:r>
            <a:r>
              <a:rPr lang="en-US" altLang="ja-JP" dirty="0" smtClean="0"/>
              <a:t> and patches to Whizard2.2.8. 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A bug fix for the longitudinal tau polarization in Higgs decay</a:t>
            </a:r>
          </a:p>
          <a:p>
            <a:pPr lvl="1"/>
            <a:r>
              <a:rPr lang="en-US" altLang="ja-JP" dirty="0" smtClean="0"/>
              <a:t>Examples to run whizard2 for the test ( Sindarin files, </a:t>
            </a:r>
            <a:r>
              <a:rPr lang="en-US" altLang="ja-JP" dirty="0" err="1" smtClean="0"/>
              <a:t>etc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A script to creates plots </a:t>
            </a:r>
          </a:p>
          <a:p>
            <a:pPr lvl="1"/>
            <a:endParaRPr kumimoji="1" lang="en-US" altLang="ja-JP" dirty="0"/>
          </a:p>
          <a:p>
            <a:r>
              <a:rPr lang="en-US" altLang="ja-JP" dirty="0" err="1" smtClean="0"/>
              <a:t>Tranverse</a:t>
            </a:r>
            <a:r>
              <a:rPr lang="en-US" altLang="ja-JP" dirty="0" smtClean="0"/>
              <a:t> correlation in tau pair decay from Higgs.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 both tau+ and tau- have to be decayed, when PYTAUD is called for a single tau from Higgs.</a:t>
            </a:r>
          </a:p>
          <a:p>
            <a:pPr lvl="1"/>
            <a:r>
              <a:rPr lang="en-US" altLang="ja-JP" dirty="0" smtClean="0"/>
              <a:t>FSR photon from tau should be created after tau decay by </a:t>
            </a:r>
            <a:r>
              <a:rPr lang="en-US" altLang="ja-JP" dirty="0" err="1" smtClean="0"/>
              <a:t>tauola</a:t>
            </a:r>
            <a:r>
              <a:rPr lang="en-US" altLang="ja-JP" dirty="0"/>
              <a:t> </a:t>
            </a:r>
            <a:r>
              <a:rPr lang="en-US" altLang="ja-JP" dirty="0" smtClean="0"/>
              <a:t>using PHOTOS and </a:t>
            </a:r>
          </a:p>
          <a:p>
            <a:pPr lvl="2"/>
            <a:r>
              <a:rPr lang="en-US" altLang="ja-JP" dirty="0"/>
              <a:t>MSTJ(39)=</a:t>
            </a:r>
            <a:r>
              <a:rPr lang="en-US" altLang="ja-JP" dirty="0" smtClean="0"/>
              <a:t>15 to dis-allow Pythia to generate photon from tau, or</a:t>
            </a:r>
          </a:p>
          <a:p>
            <a:pPr lvl="2"/>
            <a:r>
              <a:rPr lang="en-US" altLang="ja-JP" dirty="0" smtClean="0"/>
              <a:t>In PYTAUD, neglect FSR photons adding them to tau to recover tau momentum before FSR.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201601/13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811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960" y="3344490"/>
            <a:ext cx="4829200" cy="327497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" y="3374626"/>
            <a:ext cx="4695057" cy="3184004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49811" y="207722"/>
            <a:ext cx="4658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Red(ZH)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kumimoji="1" lang="en-US" altLang="ja-JP" sz="2000" baseline="30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e</a:t>
            </a:r>
            <a:r>
              <a:rPr kumimoji="1" lang="en-US" altLang="ja-JP" sz="2000" baseline="30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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n</a:t>
            </a:r>
            <a:r>
              <a:rPr kumimoji="1" lang="en-US" altLang="ja-JP" sz="2000" baseline="-25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n</a:t>
            </a:r>
            <a:r>
              <a:rPr kumimoji="1" lang="en-US" altLang="ja-JP" sz="2000" baseline="-25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H,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Ht+t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/>
            </a:r>
            <a:b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</a:b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Black(ZZ):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e</a:t>
            </a:r>
            <a:r>
              <a:rPr kumimoji="1" lang="en-US" altLang="ja-JP" sz="2000" baseline="30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+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e</a:t>
            </a:r>
            <a:r>
              <a:rPr kumimoji="1" lang="en-US" altLang="ja-JP" sz="2000" baseline="30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 </a:t>
            </a:r>
            <a:r>
              <a:rPr lang="en-US" altLang="ja-JP" sz="2000" dirty="0" err="1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n</a:t>
            </a:r>
            <a:r>
              <a:rPr lang="en-US" altLang="ja-JP" sz="2000" baseline="-25000" dirty="0" err="1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sz="2000" dirty="0" err="1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n</a:t>
            </a:r>
            <a:r>
              <a:rPr lang="en-US" altLang="ja-JP" sz="2000" baseline="-25000" dirty="0" err="1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lang="en-US" altLang="ja-JP" sz="2000" baseline="-25000" dirty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t</a:t>
            </a:r>
            <a:r>
              <a:rPr lang="en-US" altLang="ja-JP" sz="2000" baseline="30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+</a:t>
            </a:r>
            <a:r>
              <a:rPr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t</a:t>
            </a:r>
            <a:r>
              <a:rPr lang="en-US" altLang="ja-JP" sz="2000" baseline="30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-</a:t>
            </a:r>
            <a:r>
              <a:rPr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(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m</a:t>
            </a:r>
            <a:r>
              <a:rPr kumimoji="1" lang="en-US" altLang="ja-JP" sz="2000" baseline="-25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H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=2TeV)</a:t>
            </a:r>
            <a:endParaRPr kumimoji="1" lang="ja-JP" altLang="en-US" sz="2000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6967" y="2985792"/>
            <a:ext cx="2969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Cos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q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between </a:t>
            </a:r>
            <a:r>
              <a:rPr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p</a:t>
            </a:r>
            <a:r>
              <a:rPr lang="en-US" altLang="ja-JP" sz="2000" baseline="30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and </a:t>
            </a:r>
            <a:r>
              <a:rPr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p</a:t>
            </a:r>
            <a:r>
              <a:rPr lang="en-US" altLang="ja-JP" sz="2000" baseline="30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- </a:t>
            </a:r>
            <a:endParaRPr kumimoji="1" lang="ja-JP" altLang="en-US" sz="2000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2901" y="1055369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t  </a:t>
            </a:r>
            <a:r>
              <a:rPr lang="en-US" altLang="ja-JP" sz="24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pn</a:t>
            </a:r>
            <a:r>
              <a:rPr lang="en-US" altLang="ja-JP" sz="24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24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  <a:sym typeface="Wingdings" panose="05000000000000000000" pitchFamily="2" charset="2"/>
              </a:rPr>
              <a:t>decay only</a:t>
            </a:r>
            <a:endParaRPr kumimoji="1" lang="ja-JP" altLang="en-US" sz="2400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73439" y="2985792"/>
            <a:ext cx="4152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Angle between 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p</a:t>
            </a:r>
            <a:r>
              <a:rPr kumimoji="1" lang="en-US" altLang="ja-JP" sz="2000" baseline="30000" dirty="0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-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n</a:t>
            </a:r>
            <a:r>
              <a:rPr kumimoji="1" lang="en-US" altLang="ja-JP" sz="2000" baseline="-25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t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and 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p</a:t>
            </a:r>
            <a:r>
              <a:rPr kumimoji="1" lang="en-US" altLang="ja-JP" sz="2000" baseline="30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+</a:t>
            </a:r>
            <a:r>
              <a:rPr kumimoji="1" lang="en-US" altLang="ja-JP" sz="2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n</a:t>
            </a:r>
            <a:r>
              <a:rPr kumimoji="1" lang="en-US" altLang="ja-JP" sz="2000" baseline="-25000" dirty="0" err="1" smtClean="0">
                <a:solidFill>
                  <a:srgbClr val="23346C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t</a:t>
            </a:r>
            <a:r>
              <a:rPr kumimoji="1" lang="en-US" altLang="ja-JP" sz="2000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plains</a:t>
            </a:r>
            <a:endParaRPr kumimoji="1" lang="ja-JP" altLang="en-US" sz="2000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868" y="0"/>
            <a:ext cx="3502513" cy="304747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 flipH="1">
            <a:off x="1859546" y="6266242"/>
            <a:ext cx="1332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 smtClean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cos</a:t>
            </a:r>
            <a:r>
              <a:rPr kumimoji="1" lang="en-US" altLang="ja-JP" sz="3200" dirty="0" err="1" smtClean="0">
                <a:solidFill>
                  <a:srgbClr val="FF0000"/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q</a:t>
            </a:r>
            <a:endParaRPr kumimoji="1" lang="ja-JP" altLang="en-US" sz="3200" dirty="0" smtClean="0">
              <a:solidFill>
                <a:srgbClr val="FF0000"/>
              </a:solidFill>
              <a:latin typeface="Symbol" panose="05050102010706020507" pitchFamily="18" charset="2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flipH="1">
            <a:off x="6813068" y="6122082"/>
            <a:ext cx="396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Symbol" panose="05050102010706020507" pitchFamily="18" charset="2"/>
                <a:ea typeface="Arial Unicode MS" pitchFamily="50" charset="-128"/>
                <a:cs typeface="Arial Unicode MS" pitchFamily="50" charset="-128"/>
              </a:rPr>
              <a:t>j</a:t>
            </a:r>
            <a:endParaRPr kumimoji="1" lang="ja-JP" altLang="en-US" sz="3200" dirty="0" smtClean="0">
              <a:solidFill>
                <a:schemeClr val="accent6">
                  <a:lumMod val="75000"/>
                </a:schemeClr>
              </a:solidFill>
              <a:latin typeface="Symbol" panose="05050102010706020507" pitchFamily="18" charset="2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3434" y="1656795"/>
            <a:ext cx="37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23346C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(Latest version, not committed yet)</a:t>
            </a:r>
            <a:endParaRPr kumimoji="1" lang="ja-JP" altLang="en-US" dirty="0" smtClean="0">
              <a:solidFill>
                <a:srgbClr val="23346C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85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Remaining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Complete </a:t>
            </a:r>
            <a:r>
              <a:rPr kumimoji="1" lang="en-US" altLang="ja-JP" dirty="0" err="1" smtClean="0"/>
              <a:t>tauola</a:t>
            </a:r>
            <a:r>
              <a:rPr kumimoji="1" lang="en-US" altLang="ja-JP" dirty="0" smtClean="0"/>
              <a:t> for Whizard2</a:t>
            </a:r>
          </a:p>
          <a:p>
            <a:r>
              <a:rPr lang="en-US" altLang="ja-JP" dirty="0" smtClean="0"/>
              <a:t>Prepare </a:t>
            </a:r>
            <a:r>
              <a:rPr lang="en-US" altLang="ja-JP" dirty="0" err="1" smtClean="0"/>
              <a:t>eg</a:t>
            </a:r>
            <a:r>
              <a:rPr lang="en-US" altLang="ja-JP" dirty="0" smtClean="0"/>
              <a:t> and gg </a:t>
            </a:r>
            <a:r>
              <a:rPr lang="en-US" altLang="ja-JP" dirty="0" err="1" smtClean="0"/>
              <a:t>lumi</a:t>
            </a:r>
            <a:r>
              <a:rPr lang="en-US" altLang="ja-JP" dirty="0" smtClean="0"/>
              <a:t> data and</a:t>
            </a:r>
          </a:p>
          <a:p>
            <a:pPr lvl="1"/>
            <a:r>
              <a:rPr kumimoji="1" lang="en-US" altLang="ja-JP" dirty="0" smtClean="0"/>
              <a:t>compare  with the </a:t>
            </a:r>
            <a:r>
              <a:rPr kumimoji="1" lang="en-US" altLang="ja-JP" dirty="0" err="1" smtClean="0"/>
              <a:t>lumi</a:t>
            </a:r>
            <a:r>
              <a:rPr kumimoji="1" lang="en-US" altLang="ja-JP" dirty="0" smtClean="0"/>
              <a:t>-linker spectrum</a:t>
            </a:r>
          </a:p>
          <a:p>
            <a:pPr lvl="1"/>
            <a:r>
              <a:rPr lang="en-US" altLang="ja-JP" dirty="0" smtClean="0"/>
              <a:t>compare with DBD samples</a:t>
            </a:r>
          </a:p>
          <a:p>
            <a:r>
              <a:rPr kumimoji="1" lang="en-US" altLang="ja-JP" dirty="0" smtClean="0"/>
              <a:t>4f@500 GeV problem ( # of particles are different from DBD samples )</a:t>
            </a:r>
          </a:p>
          <a:p>
            <a:pPr lvl="1"/>
            <a:r>
              <a:rPr lang="en-US" altLang="ja-JP" dirty="0" smtClean="0"/>
              <a:t>A possible solution: use a proper ( consistent )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 cuts for jet</a:t>
            </a:r>
          </a:p>
          <a:p>
            <a:r>
              <a:rPr kumimoji="1" lang="en-US" altLang="ja-JP" dirty="0" smtClean="0"/>
              <a:t>ISR </a:t>
            </a:r>
            <a:r>
              <a:rPr kumimoji="1" lang="en-US" altLang="ja-JP" dirty="0" smtClean="0">
                <a:latin typeface="Symbol" panose="05050102010706020507" pitchFamily="18" charset="2"/>
              </a:rPr>
              <a:t>g</a:t>
            </a:r>
            <a:r>
              <a:rPr kumimoji="1" lang="en-US" altLang="ja-JP" dirty="0" smtClean="0"/>
              <a:t> ( </a:t>
            </a:r>
            <a:r>
              <a:rPr lang="en-US" altLang="ja-JP" dirty="0">
                <a:latin typeface="Symbol" panose="05050102010706020507" pitchFamily="18" charset="2"/>
              </a:rPr>
              <a:t>g</a:t>
            </a:r>
            <a:r>
              <a:rPr kumimoji="1" lang="en-US" altLang="ja-JP" dirty="0" smtClean="0"/>
              <a:t> has not Pt )</a:t>
            </a:r>
          </a:p>
          <a:p>
            <a:pPr lvl="1"/>
            <a:r>
              <a:rPr lang="en-US" altLang="ja-JP" dirty="0" smtClean="0"/>
              <a:t>Which switch gives </a:t>
            </a:r>
            <a:r>
              <a:rPr lang="en-US" altLang="ja-JP" dirty="0" smtClean="0">
                <a:latin typeface="Symbol" panose="05050102010706020507" pitchFamily="18" charset="2"/>
              </a:rPr>
              <a:t>g </a:t>
            </a:r>
            <a:r>
              <a:rPr lang="en-US" altLang="ja-JP" dirty="0" smtClean="0">
                <a:latin typeface="+mn-lt"/>
              </a:rPr>
              <a:t>?  Do you know ?</a:t>
            </a:r>
          </a:p>
          <a:p>
            <a:r>
              <a:rPr lang="en-US" altLang="ja-JP" dirty="0" smtClean="0">
                <a:latin typeface="+mj-lt"/>
              </a:rPr>
              <a:t>CIRCE2 parameters for spectrum including initial beam energy spreads.  Any info from Whizard2 team ?</a:t>
            </a:r>
          </a:p>
          <a:p>
            <a:endParaRPr kumimoji="1" lang="en-US" altLang="ja-JP" dirty="0">
              <a:latin typeface="+mj-lt"/>
            </a:endParaRPr>
          </a:p>
          <a:p>
            <a:r>
              <a:rPr lang="en-US" altLang="ja-JP" dirty="0" smtClean="0">
                <a:latin typeface="+mj-lt"/>
              </a:rPr>
              <a:t>Test </a:t>
            </a:r>
            <a:r>
              <a:rPr lang="en-US" altLang="ja-JP" smtClean="0">
                <a:latin typeface="+mj-lt"/>
              </a:rPr>
              <a:t>shower matching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713040-02FD-4B24-B735-CF7B9AB68790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201601/13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9597857"/>
      </p:ext>
    </p:extLst>
  </p:cSld>
  <p:clrMapOvr>
    <a:masterClrMapping/>
  </p:clrMapOvr>
</p:sld>
</file>

<file path=ppt/theme/theme1.xml><?xml version="1.0" encoding="utf-8"?>
<a:theme xmlns:a="http://schemas.openxmlformats.org/drawingml/2006/main" name="miyamoto-EnglishTal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23346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Unicode MS" pitchFamily="50" charset="-128"/>
            <a:ea typeface="Arial Unicode MS" pitchFamily="50" charset="-128"/>
            <a:cs typeface="Arial Unicode MS" pitchFamily="50" charset="-128"/>
          </a:defRPr>
        </a:defPPr>
      </a:lstStyle>
    </a:spDef>
    <a:lnDef>
      <a:spPr bwMode="auto">
        <a:noFill/>
        <a:ln w="25400" cap="flat" cmpd="sng" algn="ctr">
          <a:solidFill>
            <a:schemeClr val="accent3">
              <a:lumMod val="75000"/>
            </a:schemeClr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rgbClr val="23346C"/>
            </a:solidFill>
            <a:latin typeface="Arial Unicode MS" pitchFamily="50" charset="-128"/>
            <a:ea typeface="Arial Unicode MS" pitchFamily="50" charset="-128"/>
            <a:cs typeface="Arial Unicode MS" pitchFamily="50" charset="-128"/>
          </a:defRPr>
        </a:defPPr>
      </a:lstStyle>
    </a:txDef>
  </a:objectDefaults>
  <a:extraClrSchemeLst>
    <a:extraClrScheme>
      <a:clrScheme name="GLD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D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D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3902</TotalTime>
  <Words>213</Words>
  <Application>Microsoft Office PowerPoint</Application>
  <PresentationFormat>画面に合わせる (4:3)</PresentationFormat>
  <Paragraphs>63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Arial Unicode MS</vt:lpstr>
      <vt:lpstr>ＭＳ Ｐゴシック</vt:lpstr>
      <vt:lpstr>Arial</vt:lpstr>
      <vt:lpstr>Calibri</vt:lpstr>
      <vt:lpstr>Comic Sans MS</vt:lpstr>
      <vt:lpstr>Symbol</vt:lpstr>
      <vt:lpstr>Times New Roman</vt:lpstr>
      <vt:lpstr>Wingdings</vt:lpstr>
      <vt:lpstr>miyamoto-EnglishTalk</vt:lpstr>
      <vt:lpstr>LCGen Meeting</vt:lpstr>
      <vt:lpstr>Beamstrahlung</vt:lpstr>
      <vt:lpstr>BHWIDE</vt:lpstr>
      <vt:lpstr>Whizard2 and tauola</vt:lpstr>
      <vt:lpstr>PowerPoint プレゼンテーション</vt:lpstr>
      <vt:lpstr>Remaining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Snowmass EF workshop @ BNL on Higgs</dc:title>
  <dc:creator>miyamoto</dc:creator>
  <cp:lastModifiedBy>miyamoto</cp:lastModifiedBy>
  <cp:revision>306</cp:revision>
  <dcterms:created xsi:type="dcterms:W3CDTF">2013-04-09T04:56:30Z</dcterms:created>
  <dcterms:modified xsi:type="dcterms:W3CDTF">2016-03-15T08:50:42Z</dcterms:modified>
</cp:coreProperties>
</file>