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sldIdLst>
    <p:sldId id="578" r:id="rId2"/>
    <p:sldId id="591" r:id="rId3"/>
    <p:sldId id="592" r:id="rId4"/>
    <p:sldId id="593" r:id="rId5"/>
    <p:sldId id="594" r:id="rId6"/>
    <p:sldId id="595" r:id="rId7"/>
    <p:sldId id="596" r:id="rId8"/>
    <p:sldId id="597" r:id="rId9"/>
    <p:sldId id="598" r:id="rId10"/>
    <p:sldId id="599" r:id="rId11"/>
    <p:sldId id="601" r:id="rId12"/>
    <p:sldId id="602" r:id="rId13"/>
    <p:sldId id="600" r:id="rId14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346C"/>
    <a:srgbClr val="CC9900"/>
    <a:srgbClr val="FFFF00"/>
    <a:srgbClr val="FFFFCC"/>
    <a:srgbClr val="8094D6"/>
    <a:srgbClr val="0033CC"/>
    <a:srgbClr val="C9DA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36" autoAdjust="0"/>
    <p:restoredTop sz="92329" autoAdjust="0"/>
  </p:normalViewPr>
  <p:slideViewPr>
    <p:cSldViewPr>
      <p:cViewPr varScale="1">
        <p:scale>
          <a:sx n="88" d="100"/>
          <a:sy n="88" d="100"/>
        </p:scale>
        <p:origin x="69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8" d="100"/>
        <a:sy n="7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miyamoto\Documents\2015\whizard2\NthreadsDependanc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miyamoto\Documents\2015\whizard2\NthreadsDependanc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elapsed time vs # of</a:t>
            </a:r>
            <a:r>
              <a:rPr lang="en-US" baseline="0"/>
              <a:t> threads</a:t>
            </a:r>
            <a:endParaRPr lang="en-US"/>
          </a:p>
          <a:p>
            <a:pPr>
              <a:defRPr/>
            </a:pPr>
            <a:r>
              <a:rPr lang="en-US"/>
              <a:t>LEP_Higgs</a:t>
            </a:r>
            <a:endParaRPr lang="ja-JP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１回目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10</c:v>
                </c:pt>
                <c:pt idx="5">
                  <c:v>15</c:v>
                </c:pt>
                <c:pt idx="6">
                  <c:v>20</c:v>
                </c:pt>
                <c:pt idx="7">
                  <c:v>24</c:v>
                </c:pt>
              </c:numCache>
            </c:numRef>
          </c:xVal>
          <c:yVal>
            <c:numRef>
              <c:f>Sheet1!$M$2:$M$9</c:f>
              <c:numCache>
                <c:formatCode>[ss].0</c:formatCode>
                <c:ptCount val="8"/>
                <c:pt idx="0">
                  <c:v>4.7550925925925929E-3</c:v>
                </c:pt>
                <c:pt idx="1">
                  <c:v>3.5877314814814817E-3</c:v>
                </c:pt>
                <c:pt idx="2">
                  <c:v>2.9199074074074071E-3</c:v>
                </c:pt>
                <c:pt idx="3">
                  <c:v>2.8163194444444446E-3</c:v>
                </c:pt>
                <c:pt idx="4">
                  <c:v>2.6356481481481478E-3</c:v>
                </c:pt>
                <c:pt idx="5">
                  <c:v>2.8978009259259256E-3</c:v>
                </c:pt>
                <c:pt idx="6">
                  <c:v>3.1506944444444442E-3</c:v>
                </c:pt>
                <c:pt idx="7">
                  <c:v>3.3116898148148146E-3</c:v>
                </c:pt>
              </c:numCache>
            </c:numRef>
          </c:yVal>
          <c:smooth val="0"/>
        </c:ser>
        <c:ser>
          <c:idx val="1"/>
          <c:order val="1"/>
          <c:tx>
            <c:v>２回目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Sheet1!$A$10:$A$17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10</c:v>
                </c:pt>
                <c:pt idx="5">
                  <c:v>15</c:v>
                </c:pt>
                <c:pt idx="6">
                  <c:v>20</c:v>
                </c:pt>
                <c:pt idx="7">
                  <c:v>24</c:v>
                </c:pt>
              </c:numCache>
            </c:numRef>
          </c:xVal>
          <c:yVal>
            <c:numRef>
              <c:f>Sheet1!$M$10:$M$17</c:f>
              <c:numCache>
                <c:formatCode>[ss].0</c:formatCode>
                <c:ptCount val="8"/>
                <c:pt idx="0">
                  <c:v>4.7362268518518517E-3</c:v>
                </c:pt>
                <c:pt idx="1">
                  <c:v>3.5681712962962963E-3</c:v>
                </c:pt>
                <c:pt idx="2">
                  <c:v>2.9200231481481477E-3</c:v>
                </c:pt>
                <c:pt idx="3">
                  <c:v>2.823148148148148E-3</c:v>
                </c:pt>
                <c:pt idx="4">
                  <c:v>2.6385416666666671E-3</c:v>
                </c:pt>
                <c:pt idx="5">
                  <c:v>3.1089120370370372E-3</c:v>
                </c:pt>
                <c:pt idx="6">
                  <c:v>3.2394675925925924E-3</c:v>
                </c:pt>
                <c:pt idx="7">
                  <c:v>3.2896990740740747E-3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3390904"/>
        <c:axId val="423388552"/>
      </c:scatterChart>
      <c:valAx>
        <c:axId val="423390904"/>
        <c:scaling>
          <c:orientation val="minMax"/>
          <c:max val="2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/>
                  <a:t># of Threads</a:t>
                </a:r>
                <a:endParaRPr lang="ja-JP" sz="14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3388552"/>
        <c:crossesAt val="0"/>
        <c:crossBetween val="midCat"/>
      </c:valAx>
      <c:valAx>
        <c:axId val="423388552"/>
        <c:scaling>
          <c:orientation val="minMax"/>
          <c:max val="5.5000000000000014E-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Elapsed time (sec)</a:t>
                </a:r>
                <a:endParaRPr lang="ja-JP" sz="12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[ss]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3390904"/>
        <c:crosses val="autoZero"/>
        <c:crossBetween val="midCat"/>
        <c:majorUnit val="5.0000000000000012E-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/>
              <a:t>User Time vs # of threads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User Time</c:v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10</c:v>
                </c:pt>
                <c:pt idx="5">
                  <c:v>15</c:v>
                </c:pt>
                <c:pt idx="6">
                  <c:v>20</c:v>
                </c:pt>
                <c:pt idx="7">
                  <c:v>24</c:v>
                </c:pt>
              </c:numCache>
            </c:numRef>
          </c:xVal>
          <c:yVal>
            <c:numRef>
              <c:f>Sheet1!$C$2:$C$9</c:f>
              <c:numCache>
                <c:formatCode>General</c:formatCode>
                <c:ptCount val="8"/>
                <c:pt idx="0">
                  <c:v>407.35</c:v>
                </c:pt>
                <c:pt idx="1">
                  <c:v>588.74</c:v>
                </c:pt>
                <c:pt idx="2">
                  <c:v>922.02</c:v>
                </c:pt>
                <c:pt idx="3">
                  <c:v>1320.72</c:v>
                </c:pt>
                <c:pt idx="4">
                  <c:v>2029.91</c:v>
                </c:pt>
                <c:pt idx="5">
                  <c:v>3373.08</c:v>
                </c:pt>
                <c:pt idx="6">
                  <c:v>4924.7299999999996</c:v>
                </c:pt>
                <c:pt idx="7">
                  <c:v>6231.49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1706336"/>
        <c:axId val="421700848"/>
      </c:scatterChart>
      <c:valAx>
        <c:axId val="421706336"/>
        <c:scaling>
          <c:orientation val="minMax"/>
          <c:max val="2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 sz="1200"/>
                  <a:t># of threads</a:t>
                </a:r>
                <a:endParaRPr lang="ja-JP" altLang="en-US" sz="12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1700848"/>
        <c:crosses val="autoZero"/>
        <c:crossBetween val="midCat"/>
      </c:valAx>
      <c:valAx>
        <c:axId val="421700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 sz="1200"/>
                  <a:t>User</a:t>
                </a:r>
                <a:r>
                  <a:rPr lang="en-US" altLang="ja-JP" sz="1200" baseline="0"/>
                  <a:t> time (sec)</a:t>
                </a:r>
                <a:endParaRPr lang="en-US" altLang="ja-JP" sz="12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170633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3C5EFD36-57B3-40FB-99A4-7E2476A8C3A2}" type="datetimeFigureOut">
              <a:rPr kumimoji="1" lang="ja-JP" altLang="en-US" smtClean="0"/>
              <a:pPr/>
              <a:t>2015/10/27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7D1DEA5D-CF83-4A34-B285-6F8EEA98513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714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1DEA5D-CF83-4A34-B285-6F8EEA985134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909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371600"/>
            <a:ext cx="7772400" cy="1143000"/>
          </a:xfrm>
        </p:spPr>
        <p:txBody>
          <a:bodyPr/>
          <a:lstStyle>
            <a:lvl1pPr>
              <a:defRPr sz="480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altLang="ja-JP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124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lvl1pPr>
          </a:lstStyle>
          <a:p>
            <a:r>
              <a:rPr lang="ja-JP" altLang="en-US" smtClean="0"/>
              <a:t>マスター サブタイトルの書式設定</a:t>
            </a:r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3346C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lvl1pPr>
            <a:lvl2pPr>
              <a:buSzPct val="90000"/>
              <a:buFont typeface="Wingdings" pitchFamily="2" charset="2"/>
              <a:buChar char="u"/>
              <a:defRPr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lvl2pPr>
            <a:lvl3pPr>
              <a:buFont typeface="Wingdings" pitchFamily="2" charset="2"/>
              <a:buChar char="l"/>
              <a:defRPr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lvl3pPr>
            <a:lvl4pPr>
              <a:defRPr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lvl4pPr>
            <a:lvl5pPr>
              <a:defRPr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568281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lvl1pPr>
          </a:lstStyle>
          <a:p>
            <a:fld id="{BA713040-02FD-4B24-B735-CF7B9AB68790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6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285720" y="6572266"/>
            <a:ext cx="2500330" cy="2206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 smtClean="0"/>
              <a:t>2015/10/30</a:t>
            </a:r>
            <a:endParaRPr lang="ja-JP" altLang="en-US" dirty="0"/>
          </a:p>
        </p:txBody>
      </p:sp>
      <p:sp>
        <p:nvSpPr>
          <p:cNvPr id="7" name="フッター プレースホルダ 10"/>
          <p:cNvSpPr>
            <a:spLocks noGrp="1"/>
          </p:cNvSpPr>
          <p:nvPr>
            <p:ph type="ftr" sz="quarter" idx="3"/>
          </p:nvPr>
        </p:nvSpPr>
        <p:spPr>
          <a:xfrm>
            <a:off x="3000364" y="6572272"/>
            <a:ext cx="3643338" cy="2206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 smtClean="0"/>
              <a:t>US-Japan ILC SW Workshop at PNNL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3346C"/>
                </a:solidFill>
                <a:latin typeface="+mn-lt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568281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BA713040-02FD-4B24-B735-CF7B9AB68790}" type="slidenum">
              <a:rPr lang="en-US" altLang="ja-JP"/>
              <a:pPr/>
              <a:t>‹#›</a:t>
            </a:fld>
            <a:endParaRPr lang="en-US" altLang="ja-JP" dirty="0"/>
          </a:p>
        </p:txBody>
      </p:sp>
      <p:sp>
        <p:nvSpPr>
          <p:cNvPr id="6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285720" y="6572266"/>
            <a:ext cx="2500330" cy="2206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 smtClean="0"/>
              <a:t>2015/10/30</a:t>
            </a:r>
            <a:endParaRPr lang="ja-JP" altLang="en-US" dirty="0"/>
          </a:p>
        </p:txBody>
      </p:sp>
      <p:sp>
        <p:nvSpPr>
          <p:cNvPr id="7" name="フッター プレースホルダ 10"/>
          <p:cNvSpPr>
            <a:spLocks noGrp="1"/>
          </p:cNvSpPr>
          <p:nvPr>
            <p:ph type="ftr" sz="quarter" idx="3"/>
          </p:nvPr>
        </p:nvSpPr>
        <p:spPr>
          <a:xfrm>
            <a:off x="3200384" y="6572272"/>
            <a:ext cx="3157565" cy="2206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 smtClean="0"/>
              <a:t>US-Japan ILC SW Workshop at PNNL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白紙レイアウト-ページ番号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568281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BA713040-02FD-4B24-B735-CF7B9AB68790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68632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2984"/>
            <a:ext cx="8482042" cy="5257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マスターテキストの書式設定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第</a:t>
            </a:r>
            <a:r>
              <a:rPr lang="en-US" altLang="ja-JP" dirty="0" smtClean="0"/>
              <a:t>2</a:t>
            </a:r>
            <a:r>
              <a:rPr lang="ja-JP" altLang="en-US" dirty="0" smtClean="0"/>
              <a:t>レベル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第</a:t>
            </a:r>
            <a:r>
              <a:rPr lang="en-US" altLang="ja-JP" dirty="0" smtClean="0"/>
              <a:t>3</a:t>
            </a:r>
            <a:r>
              <a:rPr lang="ja-JP" altLang="en-US" dirty="0" smtClean="0"/>
              <a:t>レベル</a:t>
            </a:r>
            <a:endParaRPr lang="en-US" altLang="ja-JP" dirty="0" smtClean="0"/>
          </a:p>
          <a:p>
            <a:pPr lvl="3"/>
            <a:r>
              <a:rPr lang="ja-JP" altLang="en-US" dirty="0" smtClean="0"/>
              <a:t>第</a:t>
            </a:r>
            <a:r>
              <a:rPr lang="en-US" altLang="ja-JP" dirty="0" smtClean="0"/>
              <a:t>4</a:t>
            </a:r>
            <a:r>
              <a:rPr lang="ja-JP" altLang="en-US" dirty="0" smtClean="0"/>
              <a:t>レベル</a:t>
            </a:r>
            <a:endParaRPr lang="en-US" altLang="ja-JP" dirty="0" smtClean="0"/>
          </a:p>
          <a:p>
            <a:pPr lvl="4"/>
            <a:r>
              <a:rPr lang="ja-JP" altLang="en-US" dirty="0" smtClean="0"/>
              <a:t>第</a:t>
            </a:r>
            <a:r>
              <a:rPr lang="en-US" altLang="ja-JP" dirty="0" smtClean="0"/>
              <a:t>5</a:t>
            </a:r>
            <a:r>
              <a:rPr lang="ja-JP" altLang="en-US" dirty="0" smtClean="0"/>
              <a:t>レベル</a:t>
            </a:r>
            <a:endParaRPr lang="en-US" altLang="ja-JP" dirty="0" smtClean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14290"/>
            <a:ext cx="8334412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ja-JP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591300"/>
            <a:ext cx="19050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ts val="1000"/>
              </a:lnSpc>
              <a:defRPr sz="1200">
                <a:solidFill>
                  <a:srgbClr val="8094D6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lvl1pPr>
          </a:lstStyle>
          <a:p>
            <a:fld id="{BA713040-02FD-4B24-B735-CF7B9AB68790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285720" y="6572266"/>
            <a:ext cx="2500330" cy="2206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8094D6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lvl1pPr>
          </a:lstStyle>
          <a:p>
            <a:r>
              <a:rPr lang="en-US" altLang="ja-JP" smtClean="0"/>
              <a:t>2015/10/30</a:t>
            </a:r>
            <a:endParaRPr lang="ja-JP" altLang="en-US" dirty="0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3"/>
          </p:nvPr>
        </p:nvSpPr>
        <p:spPr>
          <a:xfrm>
            <a:off x="3200384" y="6572272"/>
            <a:ext cx="3229003" cy="2206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8094D6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lvl1pPr>
          </a:lstStyle>
          <a:p>
            <a:r>
              <a:rPr lang="en-US" altLang="ja-JP" smtClean="0"/>
              <a:t>US-Japan ILC SW Workshop at PNNL</a:t>
            </a:r>
            <a:endParaRPr lang="ja-JP" altLang="en-US" dirty="0"/>
          </a:p>
        </p:txBody>
      </p:sp>
      <p:cxnSp>
        <p:nvCxnSpPr>
          <p:cNvPr id="14" name="直線コネクタ 13"/>
          <p:cNvCxnSpPr/>
          <p:nvPr/>
        </p:nvCxnSpPr>
        <p:spPr bwMode="auto">
          <a:xfrm>
            <a:off x="304744" y="6499224"/>
            <a:ext cx="8501122" cy="1588"/>
          </a:xfrm>
          <a:prstGeom prst="line">
            <a:avLst/>
          </a:prstGeom>
          <a:noFill/>
          <a:ln w="57150" cap="flat" cmpd="sng" algn="ctr">
            <a:solidFill>
              <a:srgbClr val="8094D6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線コネクタ 15"/>
          <p:cNvCxnSpPr/>
          <p:nvPr/>
        </p:nvCxnSpPr>
        <p:spPr bwMode="auto">
          <a:xfrm>
            <a:off x="285720" y="928670"/>
            <a:ext cx="8515380" cy="36530"/>
          </a:xfrm>
          <a:prstGeom prst="line">
            <a:avLst/>
          </a:prstGeom>
          <a:noFill/>
          <a:ln w="57150" cap="flat" cmpd="sng" algn="ctr">
            <a:solidFill>
              <a:srgbClr val="8094D6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6" r:id="rId4"/>
    <p:sldLayoutId id="2147483670" r:id="rId5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rgbClr val="23346C"/>
          </a:solidFill>
          <a:latin typeface="Arial Unicode MS" pitchFamily="50" charset="-128"/>
          <a:ea typeface="Arial Unicode MS" pitchFamily="50" charset="-128"/>
          <a:cs typeface="Arial Unicode MS" pitchFamily="50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Comic Sans MS" pitchFamily="66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Comic Sans MS" pitchFamily="66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Comic Sans MS" pitchFamily="66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Comic Sans MS" pitchFamily="66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Comic Sans MS" pitchFamily="66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Comic Sans MS" pitchFamily="66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Comic Sans MS" pitchFamily="66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Comic Sans MS" pitchFamily="66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23346C"/>
        </a:buClr>
        <a:buFont typeface="Wingdings" pitchFamily="2" charset="2"/>
        <a:buChar char="n"/>
        <a:defRPr kumimoji="1" sz="2000">
          <a:solidFill>
            <a:srgbClr val="23346C"/>
          </a:solidFill>
          <a:latin typeface="Arial Unicode MS" pitchFamily="50" charset="-128"/>
          <a:ea typeface="Arial Unicode MS" pitchFamily="50" charset="-128"/>
          <a:cs typeface="Arial Unicode MS" pitchFamily="50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23346C"/>
        </a:buClr>
        <a:buSzPct val="90000"/>
        <a:buFont typeface="Wingdings" pitchFamily="2" charset="2"/>
        <a:buChar char="u"/>
        <a:defRPr kumimoji="1">
          <a:solidFill>
            <a:srgbClr val="23346C"/>
          </a:solidFill>
          <a:latin typeface="Arial Unicode MS" pitchFamily="50" charset="-128"/>
          <a:ea typeface="Arial Unicode MS" pitchFamily="50" charset="-128"/>
          <a:cs typeface="Arial Unicode MS" pitchFamily="50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23346C"/>
        </a:buClr>
        <a:buSzPct val="90000"/>
        <a:buFont typeface="Wingdings" pitchFamily="2" charset="2"/>
        <a:buChar char="l"/>
        <a:defRPr kumimoji="1">
          <a:solidFill>
            <a:srgbClr val="23346C"/>
          </a:solidFill>
          <a:latin typeface="Arial Unicode MS" pitchFamily="50" charset="-128"/>
          <a:ea typeface="Arial Unicode MS" pitchFamily="50" charset="-128"/>
          <a:cs typeface="Arial Unicode MS" pitchFamily="50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23346C"/>
        </a:buClr>
        <a:buChar char="–"/>
        <a:defRPr kumimoji="1" sz="1600">
          <a:solidFill>
            <a:srgbClr val="23346C"/>
          </a:solidFill>
          <a:latin typeface="Arial Unicode MS" pitchFamily="50" charset="-128"/>
          <a:ea typeface="Arial Unicode MS" pitchFamily="50" charset="-128"/>
          <a:cs typeface="Arial Unicode MS" pitchFamily="50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23346C"/>
        </a:buClr>
        <a:buFont typeface="Wingdings" pitchFamily="2" charset="2"/>
        <a:buChar char="V"/>
        <a:defRPr kumimoji="1" sz="1600">
          <a:solidFill>
            <a:srgbClr val="23346C"/>
          </a:solidFill>
          <a:latin typeface="Arial Unicode MS" pitchFamily="50" charset="-128"/>
          <a:ea typeface="Arial Unicode MS" pitchFamily="50" charset="-128"/>
          <a:cs typeface="Arial Unicode MS" pitchFamily="50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6699"/>
        </a:buClr>
        <a:buFont typeface="Wingdings" pitchFamily="2" charset="2"/>
        <a:buChar char="V"/>
        <a:defRPr kumimoji="1"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6699"/>
        </a:buClr>
        <a:buFont typeface="Wingdings" pitchFamily="2" charset="2"/>
        <a:buChar char="V"/>
        <a:defRPr kumimoji="1"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6699"/>
        </a:buClr>
        <a:buFont typeface="Wingdings" pitchFamily="2" charset="2"/>
        <a:buChar char="V"/>
        <a:defRPr kumimoji="1"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6699"/>
        </a:buClr>
        <a:buFont typeface="Wingdings" pitchFamily="2" charset="2"/>
        <a:buChar char="V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X5675@3.07GHz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-jlc.kek.jp/~miyamoto/Whizard2/beamdat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Whizard2 test at KEK</a:t>
            </a:r>
            <a:br>
              <a:rPr kumimoji="1" lang="en-US" altLang="ja-JP" dirty="0" smtClean="0"/>
            </a:br>
            <a:r>
              <a:rPr kumimoji="1" lang="en-US" altLang="ja-JP" dirty="0" smtClean="0"/>
              <a:t>report of </a:t>
            </a:r>
            <a:r>
              <a:rPr lang="en-US" altLang="ja-JP" dirty="0" smtClean="0"/>
              <a:t>work in progress</a:t>
            </a:r>
            <a:endParaRPr kumimoji="1" lang="ja-JP" altLang="en-US" dirty="0"/>
          </a:p>
        </p:txBody>
      </p:sp>
      <p:sp>
        <p:nvSpPr>
          <p:cNvPr id="8" name="サブタイトル 7"/>
          <p:cNvSpPr>
            <a:spLocks noGrp="1"/>
          </p:cNvSpPr>
          <p:nvPr>
            <p:ph type="subTitle" idx="1"/>
          </p:nvPr>
        </p:nvSpPr>
        <p:spPr>
          <a:xfrm>
            <a:off x="1187624" y="5517232"/>
            <a:ext cx="6400800" cy="808856"/>
          </a:xfrm>
        </p:spPr>
        <p:txBody>
          <a:bodyPr/>
          <a:lstStyle/>
          <a:p>
            <a:r>
              <a:rPr kumimoji="1" lang="en-US" altLang="ja-JP" dirty="0" err="1" smtClean="0"/>
              <a:t>Akiya</a:t>
            </a:r>
            <a:r>
              <a:rPr kumimoji="1" lang="en-US" altLang="ja-JP" dirty="0" smtClean="0"/>
              <a:t> </a:t>
            </a:r>
            <a:r>
              <a:rPr kumimoji="1" lang="en-US" altLang="ja-JP" dirty="0" smtClean="0"/>
              <a:t>Miyamoto</a:t>
            </a:r>
          </a:p>
          <a:p>
            <a:r>
              <a:rPr lang="en-US" altLang="ja-JP" dirty="0" smtClean="0"/>
              <a:t>27 October 2015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63688" y="3138753"/>
            <a:ext cx="683873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Contents: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Comparison with DBD sample</a:t>
            </a: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kumimoji="1" lang="en-US" altLang="ja-JP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Recoil mass distribution of </a:t>
            </a:r>
            <a:r>
              <a:rPr kumimoji="1" lang="en-US" altLang="ja-JP" i="1" dirty="0" err="1" smtClean="0">
                <a:solidFill>
                  <a:srgbClr val="23346C"/>
                </a:solidFill>
                <a:latin typeface="Cambria" panose="02040503050406030204" pitchFamily="18" charset="0"/>
                <a:ea typeface="Arial Unicode MS" pitchFamily="50" charset="-128"/>
                <a:cs typeface="Arial Unicode MS" pitchFamily="50" charset="-128"/>
              </a:rPr>
              <a:t>e</a:t>
            </a:r>
            <a:r>
              <a:rPr kumimoji="1" lang="en-US" altLang="ja-JP" i="1" baseline="30000" dirty="0" err="1" smtClean="0">
                <a:solidFill>
                  <a:srgbClr val="23346C"/>
                </a:solidFill>
                <a:latin typeface="Cambria" panose="02040503050406030204" pitchFamily="18" charset="0"/>
                <a:ea typeface="Arial Unicode MS" pitchFamily="50" charset="-128"/>
                <a:cs typeface="Arial Unicode MS" pitchFamily="50" charset="-128"/>
              </a:rPr>
              <a:t>+</a:t>
            </a:r>
            <a:r>
              <a:rPr kumimoji="1" lang="en-US" altLang="ja-JP" i="1" dirty="0" err="1" smtClean="0">
                <a:solidFill>
                  <a:srgbClr val="23346C"/>
                </a:solidFill>
                <a:latin typeface="Cambria" panose="02040503050406030204" pitchFamily="18" charset="0"/>
                <a:ea typeface="Arial Unicode MS" pitchFamily="50" charset="-128"/>
                <a:cs typeface="Arial Unicode MS" pitchFamily="50" charset="-128"/>
              </a:rPr>
              <a:t>e</a:t>
            </a:r>
            <a:r>
              <a:rPr lang="en-US" altLang="ja-JP" i="1" baseline="30000" dirty="0" smtClean="0">
                <a:solidFill>
                  <a:srgbClr val="23346C"/>
                </a:solidFill>
                <a:latin typeface="Cambria" panose="02040503050406030204" pitchFamily="18" charset="0"/>
                <a:ea typeface="Arial Unicode MS" pitchFamily="50" charset="-128"/>
                <a:cs typeface="Arial Unicode MS" pitchFamily="50" charset="-128"/>
              </a:rPr>
              <a:t>-</a:t>
            </a:r>
            <a:r>
              <a:rPr lang="en-US" altLang="ja-JP" i="1" dirty="0" smtClean="0">
                <a:solidFill>
                  <a:srgbClr val="23346C"/>
                </a:solidFill>
                <a:latin typeface="Cambria" panose="02040503050406030204" pitchFamily="18" charset="0"/>
                <a:ea typeface="Arial Unicode MS" pitchFamily="50" charset="-128"/>
                <a:cs typeface="Arial Unicode MS" pitchFamily="50" charset="-128"/>
              </a:rPr>
              <a:t> </a:t>
            </a:r>
            <a:r>
              <a:rPr lang="en-US" altLang="ja-JP" i="1" dirty="0" smtClean="0">
                <a:solidFill>
                  <a:srgbClr val="23346C"/>
                </a:solidFill>
                <a:latin typeface="Cambria" panose="02040503050406030204" pitchFamily="18" charset="0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 </a:t>
            </a:r>
            <a:r>
              <a:rPr lang="en-US" altLang="ja-JP" i="1" dirty="0" err="1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m</a:t>
            </a:r>
            <a:r>
              <a:rPr lang="en-US" altLang="ja-JP" i="1" baseline="30000" dirty="0" err="1" smtClean="0">
                <a:solidFill>
                  <a:srgbClr val="23346C"/>
                </a:solidFill>
                <a:latin typeface="Cambria" panose="02040503050406030204" pitchFamily="18" charset="0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+</a:t>
            </a:r>
            <a:r>
              <a:rPr lang="en-US" altLang="ja-JP" i="1" dirty="0" err="1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m</a:t>
            </a:r>
            <a:r>
              <a:rPr lang="en-US" altLang="ja-JP" i="1" baseline="30000" dirty="0" err="1" smtClean="0">
                <a:solidFill>
                  <a:srgbClr val="23346C"/>
                </a:solidFill>
                <a:latin typeface="Cambria" panose="02040503050406030204" pitchFamily="18" charset="0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-</a:t>
            </a:r>
            <a:r>
              <a:rPr lang="en-US" altLang="ja-JP" i="1" dirty="0" err="1" smtClean="0">
                <a:solidFill>
                  <a:srgbClr val="23346C"/>
                </a:solidFill>
                <a:latin typeface="Cambria" panose="02040503050406030204" pitchFamily="18" charset="0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h</a:t>
            </a:r>
            <a:r>
              <a:rPr lang="en-US" altLang="ja-JP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 at 250 GeV</a:t>
            </a: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kumimoji="1" lang="en-US" altLang="ja-JP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Visible mass distribution of </a:t>
            </a:r>
            <a:r>
              <a:rPr lang="en-US" altLang="ja-JP" i="1" dirty="0" err="1">
                <a:solidFill>
                  <a:srgbClr val="23346C"/>
                </a:solidFill>
                <a:latin typeface="Cambria" panose="02040503050406030204" pitchFamily="18" charset="0"/>
                <a:ea typeface="Arial Unicode MS" pitchFamily="50" charset="-128"/>
                <a:cs typeface="Arial Unicode MS" pitchFamily="50" charset="-128"/>
              </a:rPr>
              <a:t>e</a:t>
            </a:r>
            <a:r>
              <a:rPr lang="en-US" altLang="ja-JP" i="1" baseline="30000" dirty="0" err="1">
                <a:solidFill>
                  <a:srgbClr val="23346C"/>
                </a:solidFill>
                <a:latin typeface="Cambria" panose="02040503050406030204" pitchFamily="18" charset="0"/>
                <a:ea typeface="Arial Unicode MS" pitchFamily="50" charset="-128"/>
                <a:cs typeface="Arial Unicode MS" pitchFamily="50" charset="-128"/>
              </a:rPr>
              <a:t>+</a:t>
            </a:r>
            <a:r>
              <a:rPr lang="en-US" altLang="ja-JP" i="1" dirty="0" err="1">
                <a:solidFill>
                  <a:srgbClr val="23346C"/>
                </a:solidFill>
                <a:latin typeface="Cambria" panose="02040503050406030204" pitchFamily="18" charset="0"/>
                <a:ea typeface="Arial Unicode MS" pitchFamily="50" charset="-128"/>
                <a:cs typeface="Arial Unicode MS" pitchFamily="50" charset="-128"/>
              </a:rPr>
              <a:t>e</a:t>
            </a:r>
            <a:r>
              <a:rPr lang="en-US" altLang="ja-JP" i="1" baseline="30000" dirty="0">
                <a:solidFill>
                  <a:srgbClr val="23346C"/>
                </a:solidFill>
                <a:latin typeface="Cambria" panose="02040503050406030204" pitchFamily="18" charset="0"/>
                <a:ea typeface="Arial Unicode MS" pitchFamily="50" charset="-128"/>
                <a:cs typeface="Arial Unicode MS" pitchFamily="50" charset="-128"/>
              </a:rPr>
              <a:t>-</a:t>
            </a:r>
            <a:r>
              <a:rPr lang="en-US" altLang="ja-JP" i="1" dirty="0">
                <a:solidFill>
                  <a:srgbClr val="23346C"/>
                </a:solidFill>
                <a:latin typeface="Cambria" panose="02040503050406030204" pitchFamily="18" charset="0"/>
                <a:ea typeface="Arial Unicode MS" pitchFamily="50" charset="-128"/>
                <a:cs typeface="Arial Unicode MS" pitchFamily="50" charset="-128"/>
              </a:rPr>
              <a:t> </a:t>
            </a:r>
            <a:r>
              <a:rPr lang="en-US" altLang="ja-JP" i="1" dirty="0">
                <a:solidFill>
                  <a:srgbClr val="23346C"/>
                </a:solidFill>
                <a:latin typeface="Cambria" panose="02040503050406030204" pitchFamily="18" charset="0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 </a:t>
            </a:r>
            <a:r>
              <a:rPr lang="en-US" altLang="ja-JP" i="1" dirty="0" err="1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m</a:t>
            </a:r>
            <a:r>
              <a:rPr lang="en-US" altLang="ja-JP" i="1" baseline="30000" dirty="0" err="1" smtClean="0">
                <a:solidFill>
                  <a:srgbClr val="23346C"/>
                </a:solidFill>
                <a:latin typeface="Cambria" panose="02040503050406030204" pitchFamily="18" charset="0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+</a:t>
            </a:r>
            <a:r>
              <a:rPr lang="en-US" altLang="ja-JP" i="1" dirty="0" err="1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m</a:t>
            </a:r>
            <a:r>
              <a:rPr lang="en-US" altLang="ja-JP" i="1" baseline="30000" dirty="0" smtClean="0">
                <a:solidFill>
                  <a:srgbClr val="23346C"/>
                </a:solidFill>
                <a:latin typeface="Cambria" panose="02040503050406030204" pitchFamily="18" charset="0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-</a:t>
            </a:r>
            <a:r>
              <a:rPr lang="en-US" altLang="ja-JP" i="1" dirty="0" smtClean="0">
                <a:solidFill>
                  <a:srgbClr val="23346C"/>
                </a:solidFill>
                <a:latin typeface="Cambria" panose="02040503050406030204" pitchFamily="18" charset="0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 </a:t>
            </a:r>
            <a:r>
              <a:rPr lang="en-US" altLang="ja-JP" i="1" dirty="0" smtClean="0">
                <a:solidFill>
                  <a:srgbClr val="23346C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  <a:sym typeface="Wingdings" panose="05000000000000000000" pitchFamily="2" charset="2"/>
              </a:rPr>
              <a:t>and</a:t>
            </a:r>
            <a:r>
              <a:rPr lang="en-US" altLang="ja-JP" i="1" dirty="0" smtClean="0">
                <a:solidFill>
                  <a:srgbClr val="23346C"/>
                </a:solidFill>
                <a:latin typeface="Cambria" panose="02040503050406030204" pitchFamily="18" charset="0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 </a:t>
            </a:r>
            <a:r>
              <a:rPr lang="en-US" altLang="ja-JP" i="1" dirty="0" err="1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t</a:t>
            </a:r>
            <a:r>
              <a:rPr lang="en-US" altLang="ja-JP" i="1" baseline="30000" dirty="0" err="1" smtClean="0">
                <a:solidFill>
                  <a:srgbClr val="23346C"/>
                </a:solidFill>
                <a:latin typeface="Cambria" panose="02040503050406030204" pitchFamily="18" charset="0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+</a:t>
            </a:r>
            <a:r>
              <a:rPr lang="en-US" altLang="ja-JP" i="1" dirty="0" err="1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t</a:t>
            </a:r>
            <a:r>
              <a:rPr lang="en-US" altLang="ja-JP" i="1" baseline="30000" dirty="0" smtClean="0">
                <a:solidFill>
                  <a:srgbClr val="23346C"/>
                </a:solidFill>
                <a:latin typeface="Cambria" panose="02040503050406030204" pitchFamily="18" charset="0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-</a:t>
            </a:r>
            <a:r>
              <a:rPr lang="en-US" altLang="ja-JP" i="1" dirty="0" smtClean="0">
                <a:solidFill>
                  <a:srgbClr val="23346C"/>
                </a:solidFill>
                <a:latin typeface="Cambria" panose="02040503050406030204" pitchFamily="18" charset="0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 </a:t>
            </a:r>
            <a:r>
              <a:rPr lang="en-US" altLang="ja-JP" dirty="0" smtClean="0">
                <a:solidFill>
                  <a:srgbClr val="23346C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  <a:sym typeface="Wingdings" panose="05000000000000000000" pitchFamily="2" charset="2"/>
              </a:rPr>
              <a:t>at 500 GeV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dirty="0" smtClean="0">
                <a:solidFill>
                  <a:srgbClr val="23346C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  <a:sym typeface="Wingdings" panose="05000000000000000000" pitchFamily="2" charset="2"/>
              </a:rPr>
              <a:t>Multi-thread performance using </a:t>
            </a:r>
            <a:r>
              <a:rPr lang="en-US" altLang="ja-JP" dirty="0" err="1" smtClean="0">
                <a:solidFill>
                  <a:srgbClr val="23346C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  <a:sym typeface="Wingdings" panose="05000000000000000000" pitchFamily="2" charset="2"/>
              </a:rPr>
              <a:t>LEP_HIggs.sin</a:t>
            </a:r>
            <a:endParaRPr lang="en-US" altLang="ja-JP" dirty="0" smtClean="0">
              <a:solidFill>
                <a:srgbClr val="23346C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dirty="0" smtClean="0">
                <a:solidFill>
                  <a:srgbClr val="23346C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  <a:sym typeface="Wingdings" panose="05000000000000000000" pitchFamily="2" charset="2"/>
              </a:rPr>
              <a:t>Lists of to-do and wishes</a:t>
            </a:r>
            <a:endParaRPr kumimoji="1" lang="ja-JP" altLang="en-US" dirty="0" smtClean="0">
              <a:solidFill>
                <a:srgbClr val="23346C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2642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Whizard2 Multi-threads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142984"/>
            <a:ext cx="8731696" cy="5257816"/>
          </a:xfrm>
        </p:spPr>
        <p:txBody>
          <a:bodyPr/>
          <a:lstStyle/>
          <a:p>
            <a:r>
              <a:rPr lang="en-US" altLang="ja-JP" dirty="0" smtClean="0"/>
              <a:t>Quick test of whizard2 multi-threads </a:t>
            </a:r>
          </a:p>
          <a:p>
            <a:r>
              <a:rPr kumimoji="1" lang="en-US" altLang="ja-JP" dirty="0" smtClean="0"/>
              <a:t>How to</a:t>
            </a:r>
          </a:p>
          <a:p>
            <a:pPr lvl="1"/>
            <a:r>
              <a:rPr lang="en-US" altLang="ja-JP" dirty="0" smtClean="0"/>
              <a:t>Whizard2 2.2.7, gcc4.8.1 on jlclogin3 (SL6.7</a:t>
            </a:r>
            <a:r>
              <a:rPr lang="en-US" altLang="ja-JP" dirty="0"/>
              <a:t>, kernel </a:t>
            </a:r>
            <a:r>
              <a:rPr lang="en-US" altLang="ja-JP" dirty="0" smtClean="0"/>
              <a:t>2.6.32-573.el6.x86_64 )</a:t>
            </a:r>
          </a:p>
          <a:p>
            <a:pPr lvl="1"/>
            <a:r>
              <a:rPr kumimoji="1" lang="en-US" altLang="ja-JP" dirty="0" smtClean="0"/>
              <a:t>Intel Xeon </a:t>
            </a:r>
            <a:r>
              <a:rPr kumimoji="1" lang="en-US" altLang="ja-JP" dirty="0" smtClean="0">
                <a:hlinkClick r:id="rId2"/>
              </a:rPr>
              <a:t>X5675@3.07GHz</a:t>
            </a:r>
            <a:r>
              <a:rPr kumimoji="1" lang="en-US" altLang="ja-JP" dirty="0" smtClean="0"/>
              <a:t>, max 24 threads, Memory 99Gbytes</a:t>
            </a:r>
          </a:p>
          <a:p>
            <a:pPr lvl="1"/>
            <a:r>
              <a:rPr lang="en-US" altLang="ja-JP" dirty="0" smtClean="0"/>
              <a:t>Whizard2 </a:t>
            </a:r>
            <a:r>
              <a:rPr lang="en-US" altLang="ja-JP" dirty="0" err="1" smtClean="0"/>
              <a:t>sindrin</a:t>
            </a:r>
            <a:r>
              <a:rPr lang="en-US" altLang="ja-JP" dirty="0" smtClean="0"/>
              <a:t> file: </a:t>
            </a:r>
            <a:r>
              <a:rPr lang="en-US" altLang="ja-JP" dirty="0" err="1" smtClean="0"/>
              <a:t>LEP_higgs.sin</a:t>
            </a:r>
            <a:r>
              <a:rPr lang="en-US" altLang="ja-JP" dirty="0" smtClean="0"/>
              <a:t> ( found in whizard2 example directory)</a:t>
            </a:r>
          </a:p>
          <a:p>
            <a:pPr lvl="1"/>
            <a:r>
              <a:rPr kumimoji="1" lang="en-US" altLang="ja-JP" dirty="0" smtClean="0"/>
              <a:t>Number of threads </a:t>
            </a:r>
            <a:r>
              <a:rPr lang="en-US" altLang="ja-JP" dirty="0" smtClean="0"/>
              <a:t>for calculation is set by OMP_NUM_THREADS environment parameter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713040-02FD-4B24-B735-CF7B9AB68790}" type="slidenum">
              <a:rPr lang="en-US" altLang="ja-JP" smtClean="0"/>
              <a:pPr/>
              <a:t>10</a:t>
            </a:fld>
            <a:endParaRPr lang="en-US" altLang="ja-JP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2015/10/30</a:t>
            </a:r>
            <a:endParaRPr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US-Japan ILC SW Workshop at PNNL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97451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Multi-threads result</a:t>
            </a:r>
            <a:endParaRPr kumimoji="1" lang="ja-JP" altLang="en-US" dirty="0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idx="1"/>
          </p:nvPr>
        </p:nvSpPr>
        <p:spPr>
          <a:xfrm>
            <a:off x="1102889" y="4772024"/>
            <a:ext cx="7285535" cy="1058747"/>
          </a:xfrm>
        </p:spPr>
        <p:txBody>
          <a:bodyPr/>
          <a:lstStyle/>
          <a:p>
            <a:r>
              <a:rPr kumimoji="1" lang="en-US" altLang="ja-JP" dirty="0" smtClean="0"/>
              <a:t>Elapsed time reduced from 6.50 min to 4.46 min (~ 2/3), if 10 threads were used.  But user time increases linearly with # of threads.</a:t>
            </a:r>
          </a:p>
          <a:p>
            <a:r>
              <a:rPr lang="en-US" altLang="ja-JP" dirty="0" smtClean="0"/>
              <a:t>Overheads for multi-thread calculation is large.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713040-02FD-4B24-B735-CF7B9AB68790}" type="slidenum">
              <a:rPr lang="en-US" altLang="ja-JP" smtClean="0"/>
              <a:pPr/>
              <a:t>11</a:t>
            </a:fld>
            <a:endParaRPr lang="en-US" altLang="ja-JP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2015/10/30</a:t>
            </a:r>
            <a:endParaRPr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US-Japan ILC SW Workshop at PNNL</a:t>
            </a:r>
            <a:endParaRPr lang="ja-JP" altLang="en-US" dirty="0"/>
          </a:p>
        </p:txBody>
      </p:sp>
      <p:graphicFrame>
        <p:nvGraphicFramePr>
          <p:cNvPr id="10" name="グラフ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4498149"/>
              </p:ext>
            </p:extLst>
          </p:nvPr>
        </p:nvGraphicFramePr>
        <p:xfrm>
          <a:off x="418352" y="1124744"/>
          <a:ext cx="4186238" cy="3371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グラフ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8210620"/>
              </p:ext>
            </p:extLst>
          </p:nvPr>
        </p:nvGraphicFramePr>
        <p:xfrm>
          <a:off x="4550583" y="1036649"/>
          <a:ext cx="4186238" cy="3381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3" name="直線矢印コネクタ 12"/>
          <p:cNvCxnSpPr/>
          <p:nvPr/>
        </p:nvCxnSpPr>
        <p:spPr bwMode="auto">
          <a:xfrm>
            <a:off x="1547664" y="2132856"/>
            <a:ext cx="864096" cy="677813"/>
          </a:xfrm>
          <a:prstGeom prst="straightConnector1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031268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To be tested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Pythia </a:t>
            </a:r>
            <a:r>
              <a:rPr lang="en-US" altLang="ja-JP" dirty="0" err="1" smtClean="0"/>
              <a:t>hadronization</a:t>
            </a:r>
            <a:r>
              <a:rPr lang="en-US" altLang="ja-JP" dirty="0" smtClean="0"/>
              <a:t> in Whizard2</a:t>
            </a:r>
          </a:p>
          <a:p>
            <a:r>
              <a:rPr kumimoji="1" lang="en-US" altLang="ja-JP" dirty="0" smtClean="0"/>
              <a:t>Effects of setting </a:t>
            </a:r>
            <a:r>
              <a:rPr kumimoji="1" lang="en-US" altLang="ja-JP" dirty="0" err="1" smtClean="0"/>
              <a:t>alpha_s</a:t>
            </a:r>
            <a:r>
              <a:rPr kumimoji="1" lang="en-US" altLang="ja-JP" dirty="0" smtClean="0"/>
              <a:t> value. (</a:t>
            </a:r>
            <a:r>
              <a:rPr kumimoji="1" lang="en-US" altLang="ja-JP" dirty="0" err="1" smtClean="0"/>
              <a:t>alpha_s</a:t>
            </a:r>
            <a:r>
              <a:rPr kumimoji="1" lang="en-US" altLang="ja-JP" dirty="0" smtClean="0"/>
              <a:t> was set to 0 in DBD )</a:t>
            </a:r>
          </a:p>
          <a:p>
            <a:r>
              <a:rPr lang="en-US" altLang="ja-JP" dirty="0" smtClean="0"/>
              <a:t>Spectrum for </a:t>
            </a:r>
            <a:r>
              <a:rPr lang="en-US" altLang="ja-JP" dirty="0" smtClean="0">
                <a:latin typeface="Symbol" panose="05050102010706020507" pitchFamily="18" charset="2"/>
              </a:rPr>
              <a:t>gg</a:t>
            </a:r>
            <a:r>
              <a:rPr lang="en-US" altLang="ja-JP" dirty="0" smtClean="0"/>
              <a:t> and </a:t>
            </a:r>
            <a:r>
              <a:rPr lang="en-US" altLang="ja-JP" dirty="0" err="1" smtClean="0">
                <a:latin typeface="Symbol" panose="05050102010706020507" pitchFamily="18" charset="2"/>
              </a:rPr>
              <a:t>g</a:t>
            </a:r>
            <a:r>
              <a:rPr lang="en-US" altLang="ja-JP" dirty="0" err="1" smtClean="0"/>
              <a:t>e</a:t>
            </a:r>
            <a:r>
              <a:rPr lang="en-US" altLang="ja-JP" dirty="0" smtClean="0"/>
              <a:t> collisions</a:t>
            </a:r>
            <a:br>
              <a:rPr lang="en-US" altLang="ja-JP" dirty="0" smtClean="0"/>
            </a:br>
            <a:r>
              <a:rPr lang="en-US" altLang="ja-JP" dirty="0" smtClean="0"/>
              <a:t>Do we prepare CIRCE2 parameter including initial beam spreads</a:t>
            </a:r>
            <a:br>
              <a:rPr lang="en-US" altLang="ja-JP" dirty="0" smtClean="0"/>
            </a:br>
            <a:r>
              <a:rPr lang="en-US" altLang="ja-JP" dirty="0" smtClean="0"/>
              <a:t>or generate </a:t>
            </a:r>
            <a:r>
              <a:rPr lang="en-US" altLang="ja-JP" dirty="0" err="1" smtClean="0"/>
              <a:t>Gunipig</a:t>
            </a:r>
            <a:r>
              <a:rPr lang="en-US" altLang="ja-JP" dirty="0" smtClean="0"/>
              <a:t> files for </a:t>
            </a:r>
            <a:r>
              <a:rPr lang="en-US" altLang="ja-JP" dirty="0" smtClean="0">
                <a:latin typeface="Symbol" panose="05050102010706020507" pitchFamily="18" charset="2"/>
              </a:rPr>
              <a:t>gg </a:t>
            </a:r>
            <a:r>
              <a:rPr lang="en-US" altLang="ja-JP" dirty="0" smtClean="0"/>
              <a:t>or </a:t>
            </a:r>
            <a:r>
              <a:rPr lang="en-US" altLang="ja-JP" dirty="0" err="1">
                <a:latin typeface="Symbol" panose="05050102010706020507" pitchFamily="18" charset="2"/>
              </a:rPr>
              <a:t>g</a:t>
            </a:r>
            <a:r>
              <a:rPr lang="en-US" altLang="ja-JP" dirty="0" err="1"/>
              <a:t>e</a:t>
            </a:r>
            <a:r>
              <a:rPr lang="en-US" altLang="ja-JP" dirty="0"/>
              <a:t> </a:t>
            </a:r>
            <a:r>
              <a:rPr lang="en-US" altLang="ja-JP" dirty="0" err="1" smtClean="0"/>
              <a:t>lumi</a:t>
            </a:r>
            <a:r>
              <a:rPr lang="en-US" altLang="ja-JP" dirty="0" smtClean="0"/>
              <a:t> </a:t>
            </a:r>
          </a:p>
          <a:p>
            <a:r>
              <a:rPr lang="en-US" altLang="ja-JP" dirty="0" err="1" smtClean="0"/>
              <a:t>lcio</a:t>
            </a:r>
            <a:r>
              <a:rPr lang="en-US" altLang="ja-JP" dirty="0" smtClean="0"/>
              <a:t> output file works fine.  Should be fed to simulator ( </a:t>
            </a:r>
            <a:r>
              <a:rPr lang="en-US" altLang="ja-JP" dirty="0" err="1" smtClean="0"/>
              <a:t>Mokka</a:t>
            </a:r>
            <a:r>
              <a:rPr lang="en-US" altLang="ja-JP" dirty="0" smtClean="0"/>
              <a:t> ) and do comparison.</a:t>
            </a:r>
            <a:r>
              <a:rPr lang="en-US" altLang="ja-JP" dirty="0"/>
              <a:t> </a:t>
            </a:r>
            <a:endParaRPr lang="en-US" altLang="ja-JP" dirty="0" smtClean="0"/>
          </a:p>
          <a:p>
            <a:r>
              <a:rPr lang="en-US" altLang="ja-JP" dirty="0" smtClean="0"/>
              <a:t>Try 6f processes.  CPU time with multi-threads ?  Results consistent ?</a:t>
            </a:r>
          </a:p>
          <a:p>
            <a:r>
              <a:rPr lang="en-US" altLang="ja-JP" dirty="0" smtClean="0"/>
              <a:t>…. ( more will be filled. 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713040-02FD-4B24-B735-CF7B9AB68790}" type="slidenum">
              <a:rPr lang="en-US" altLang="ja-JP" smtClean="0"/>
              <a:pPr/>
              <a:t>12</a:t>
            </a:fld>
            <a:endParaRPr lang="en-US" altLang="ja-JP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2015/10/30</a:t>
            </a:r>
            <a:endParaRPr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US-Japan ILC SW Workshop at PNNL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8756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Whizard</a:t>
            </a:r>
            <a:r>
              <a:rPr lang="en-US" altLang="ja-JP" dirty="0" smtClean="0"/>
              <a:t>2 </a:t>
            </a:r>
            <a:r>
              <a:rPr lang="en-US" altLang="ja-JP" smtClean="0"/>
              <a:t>wish list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Tauola</a:t>
            </a:r>
            <a:endParaRPr kumimoji="1" lang="en-US" altLang="ja-JP" dirty="0" smtClean="0"/>
          </a:p>
          <a:p>
            <a:r>
              <a:rPr lang="en-US" altLang="ja-JP" dirty="0" smtClean="0"/>
              <a:t>PYGIVE parameter is very long and can not fit into one terminal line. </a:t>
            </a:r>
            <a:br>
              <a:rPr lang="en-US" altLang="ja-JP" dirty="0" smtClean="0"/>
            </a:br>
            <a:r>
              <a:rPr lang="en-US" altLang="ja-JP" dirty="0" smtClean="0"/>
              <a:t>Can we use a continuation line</a:t>
            </a:r>
            <a:r>
              <a:rPr lang="en-US" altLang="ja-JP" dirty="0"/>
              <a:t> </a:t>
            </a:r>
            <a:r>
              <a:rPr lang="en-US" altLang="ja-JP" dirty="0" smtClean="0"/>
              <a:t>or adding strings.  </a:t>
            </a:r>
          </a:p>
          <a:p>
            <a:r>
              <a:rPr lang="en-US" altLang="ja-JP" dirty="0" smtClean="0"/>
              <a:t>Functions for string-to-float and float-to-string conversion will be useful.</a:t>
            </a:r>
          </a:p>
          <a:p>
            <a:r>
              <a:rPr lang="en-US" altLang="ja-JP" dirty="0" smtClean="0"/>
              <a:t>In addition to integral( </a:t>
            </a:r>
            <a:r>
              <a:rPr lang="en-US" altLang="ja-JP" dirty="0" err="1" smtClean="0"/>
              <a:t>process_name</a:t>
            </a:r>
            <a:r>
              <a:rPr lang="en-US" altLang="ja-JP" dirty="0" smtClean="0"/>
              <a:t>), are there function to get </a:t>
            </a:r>
            <a:r>
              <a:rPr lang="en-US" altLang="ja-JP" dirty="0" err="1" smtClean="0"/>
              <a:t>integral_error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error_in_fraction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accumulated_error</a:t>
            </a:r>
            <a:r>
              <a:rPr lang="en-US" altLang="ja-JP" dirty="0" smtClean="0"/>
              <a:t>, efficiency, </a:t>
            </a:r>
            <a:br>
              <a:rPr lang="en-US" altLang="ja-JP" dirty="0" smtClean="0"/>
            </a:br>
            <a:r>
              <a:rPr lang="en-US" altLang="ja-JP" dirty="0" smtClean="0"/>
              <a:t>number of iteration before converge</a:t>
            </a:r>
          </a:p>
          <a:p>
            <a:r>
              <a:rPr lang="en-US" altLang="ja-JP" dirty="0" smtClean="0"/>
              <a:t>… may be more</a:t>
            </a:r>
          </a:p>
          <a:p>
            <a:pPr marL="0" indent="0">
              <a:buNone/>
            </a:pPr>
            <a:r>
              <a:rPr lang="en-US" altLang="ja-JP" dirty="0" smtClean="0"/>
              <a:t> 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713040-02FD-4B24-B735-CF7B9AB68790}" type="slidenum">
              <a:rPr lang="en-US" altLang="ja-JP" smtClean="0"/>
              <a:pPr/>
              <a:t>13</a:t>
            </a:fld>
            <a:endParaRPr lang="en-US" altLang="ja-JP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2015/10/30</a:t>
            </a:r>
            <a:endParaRPr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US-Japan ILC SW Workshop at PNNL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167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Whizard2 validation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Whizard2 version:  2.2.7, compiled by GCC4.8.1</a:t>
            </a:r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 Installed at KEK</a:t>
            </a:r>
            <a:r>
              <a:rPr kumimoji="1" lang="en-US" altLang="ja-JP" dirty="0" smtClean="0"/>
              <a:t>CC</a:t>
            </a:r>
            <a:r>
              <a:rPr lang="en-US" altLang="ja-JP" dirty="0"/>
              <a:t>, /</a:t>
            </a:r>
            <a:r>
              <a:rPr lang="en-US" altLang="ja-JP" dirty="0" smtClean="0"/>
              <a:t>group/</a:t>
            </a:r>
            <a:r>
              <a:rPr lang="en-US" altLang="ja-JP" dirty="0" err="1" smtClean="0"/>
              <a:t>ilc</a:t>
            </a:r>
            <a:r>
              <a:rPr lang="en-US" altLang="ja-JP" dirty="0" smtClean="0"/>
              <a:t>/soft/gcc481/whizard2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	</a:t>
            </a:r>
            <a:endParaRPr lang="en-US" altLang="ja-JP" dirty="0"/>
          </a:p>
          <a:p>
            <a:r>
              <a:rPr kumimoji="1" lang="en-US" altLang="ja-JP" dirty="0" smtClean="0"/>
              <a:t>Compared with DBD samples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713040-02FD-4B24-B735-CF7B9AB68790}" type="slidenum">
              <a:rPr lang="en-US" altLang="ja-JP" smtClean="0"/>
              <a:pPr/>
              <a:t>2</a:t>
            </a:fld>
            <a:endParaRPr lang="en-US" altLang="ja-JP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2015/10/30</a:t>
            </a:r>
            <a:endParaRPr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US-Japan ILC SW Workshop at PNNL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24202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Beamstrahlung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1548" y="1063595"/>
            <a:ext cx="8482042" cy="5257816"/>
          </a:xfrm>
        </p:spPr>
        <p:txBody>
          <a:bodyPr/>
          <a:lstStyle/>
          <a:p>
            <a:r>
              <a:rPr kumimoji="1" lang="en-US" altLang="ja-JP" dirty="0" smtClean="0"/>
              <a:t>Sample </a:t>
            </a:r>
            <a:r>
              <a:rPr kumimoji="1" lang="en-US" altLang="ja-JP" dirty="0" err="1" smtClean="0"/>
              <a:t>e+e</a:t>
            </a:r>
            <a:r>
              <a:rPr kumimoji="1" lang="en-US" altLang="ja-JP" dirty="0" smtClean="0"/>
              <a:t>- </a:t>
            </a:r>
            <a:r>
              <a:rPr kumimoji="1" lang="en-US" altLang="ja-JP" dirty="0" smtClean="0">
                <a:sym typeface="Wingdings" panose="05000000000000000000" pitchFamily="2" charset="2"/>
              </a:rPr>
              <a:t> </a:t>
            </a:r>
            <a:r>
              <a:rPr kumimoji="1" lang="en-US" altLang="ja-JP" dirty="0" smtClean="0">
                <a:latin typeface="Symbol" panose="05050102010706020507" pitchFamily="18" charset="2"/>
                <a:sym typeface="Wingdings" panose="05000000000000000000" pitchFamily="2" charset="2"/>
              </a:rPr>
              <a:t>m </a:t>
            </a:r>
            <a:r>
              <a:rPr kumimoji="1" lang="en-US" altLang="ja-JP" dirty="0" err="1" smtClean="0">
                <a:latin typeface="Symbol" panose="05050102010706020507" pitchFamily="18" charset="2"/>
                <a:sym typeface="Wingdings" panose="05000000000000000000" pitchFamily="2" charset="2"/>
              </a:rPr>
              <a:t>m</a:t>
            </a:r>
            <a:r>
              <a:rPr kumimoji="1" lang="en-US" altLang="ja-JP" dirty="0" smtClean="0">
                <a:sym typeface="Wingdings" panose="05000000000000000000" pitchFamily="2" charset="2"/>
              </a:rPr>
              <a:t> h, </a:t>
            </a:r>
            <a:r>
              <a:rPr kumimoji="1" lang="en-US" altLang="ja-JP" dirty="0" err="1" smtClean="0">
                <a:sym typeface="Wingdings" panose="05000000000000000000" pitchFamily="2" charset="2"/>
              </a:rPr>
              <a:t>Ecm</a:t>
            </a:r>
            <a:r>
              <a:rPr kumimoji="1" lang="en-US" altLang="ja-JP" dirty="0" smtClean="0">
                <a:sym typeface="Wingdings" panose="05000000000000000000" pitchFamily="2" charset="2"/>
              </a:rPr>
              <a:t>=250 GeV, </a:t>
            </a:r>
            <a:r>
              <a:rPr kumimoji="1" lang="en-US" altLang="ja-JP" dirty="0" err="1" smtClean="0">
                <a:sym typeface="Wingdings" panose="05000000000000000000" pitchFamily="2" charset="2"/>
              </a:rPr>
              <a:t>eL.eR</a:t>
            </a:r>
            <a:r>
              <a:rPr kumimoji="1" lang="en-US" altLang="ja-JP" dirty="0" smtClean="0">
                <a:sym typeface="Wingdings" panose="05000000000000000000" pitchFamily="2" charset="2"/>
              </a:rPr>
              <a:t> </a:t>
            </a:r>
            <a:br>
              <a:rPr kumimoji="1" lang="en-US" altLang="ja-JP" dirty="0" smtClean="0">
                <a:sym typeface="Wingdings" panose="05000000000000000000" pitchFamily="2" charset="2"/>
              </a:rPr>
            </a:br>
            <a:r>
              <a:rPr kumimoji="1" lang="en-US" altLang="ja-JP" dirty="0" smtClean="0">
                <a:sym typeface="Wingdings" panose="05000000000000000000" pitchFamily="2" charset="2"/>
              </a:rPr>
              <a:t>Compared with </a:t>
            </a:r>
            <a:r>
              <a:rPr lang="en-US" altLang="ja-JP" dirty="0">
                <a:sym typeface="Wingdings" panose="05000000000000000000" pitchFamily="2" charset="2"/>
              </a:rPr>
              <a:t>DBD sample,</a:t>
            </a:r>
            <a:br>
              <a:rPr lang="en-US" altLang="ja-JP" dirty="0">
                <a:sym typeface="Wingdings" panose="05000000000000000000" pitchFamily="2" charset="2"/>
              </a:rPr>
            </a:br>
            <a:r>
              <a:rPr lang="en-US" altLang="ja-JP" dirty="0">
                <a:sym typeface="Wingdings" panose="05000000000000000000" pitchFamily="2" charset="2"/>
              </a:rPr>
              <a:t>  </a:t>
            </a:r>
            <a:r>
              <a:rPr lang="en-US" altLang="ja-JP" dirty="0" smtClean="0">
                <a:sym typeface="Wingdings" panose="05000000000000000000" pitchFamily="2" charset="2"/>
              </a:rPr>
              <a:t>E250-TDR_ws.Pe2e2h.Gwhizard-1_95.eL.pR.I106479.001.stdhep</a:t>
            </a:r>
          </a:p>
          <a:p>
            <a:r>
              <a:rPr lang="en-US" altLang="ja-JP" dirty="0" smtClean="0">
                <a:sym typeface="Wingdings" panose="05000000000000000000" pitchFamily="2" charset="2"/>
              </a:rPr>
              <a:t>Whizard2 sample.</a:t>
            </a:r>
          </a:p>
          <a:p>
            <a:pPr lvl="1"/>
            <a:r>
              <a:rPr kumimoji="1" lang="en-US" altLang="ja-JP" dirty="0" err="1" smtClean="0">
                <a:sym typeface="Wingdings" panose="05000000000000000000" pitchFamily="2" charset="2"/>
              </a:rPr>
              <a:t>Beamstrahlung</a:t>
            </a:r>
            <a:r>
              <a:rPr kumimoji="1" lang="en-US" altLang="ja-JP" dirty="0" smtClean="0">
                <a:sym typeface="Wingdings" panose="05000000000000000000" pitchFamily="2" charset="2"/>
              </a:rPr>
              <a:t> on.  </a:t>
            </a:r>
            <a:endParaRPr lang="en-US" altLang="ja-JP" dirty="0">
              <a:sym typeface="Wingdings" panose="05000000000000000000" pitchFamily="2" charset="2"/>
            </a:endParaRPr>
          </a:p>
          <a:p>
            <a:pPr lvl="2"/>
            <a:r>
              <a:rPr kumimoji="1" lang="en-US" altLang="ja-JP" dirty="0" err="1" smtClean="0">
                <a:sym typeface="Wingdings" panose="05000000000000000000" pitchFamily="2" charset="2"/>
              </a:rPr>
              <a:t>beam_events</a:t>
            </a:r>
            <a:r>
              <a:rPr kumimoji="1" lang="en-US" altLang="ja-JP" dirty="0" smtClean="0">
                <a:sym typeface="Wingdings" panose="05000000000000000000" pitchFamily="2" charset="2"/>
              </a:rPr>
              <a:t> option: </a:t>
            </a:r>
            <a:r>
              <a:rPr kumimoji="1" lang="en-US" altLang="ja-JP" dirty="0" err="1" smtClean="0">
                <a:sym typeface="Wingdings" panose="05000000000000000000" pitchFamily="2" charset="2"/>
              </a:rPr>
              <a:t>e+e</a:t>
            </a:r>
            <a:r>
              <a:rPr kumimoji="1" lang="en-US" altLang="ja-JP" dirty="0" smtClean="0">
                <a:sym typeface="Wingdings" panose="05000000000000000000" pitchFamily="2" charset="2"/>
              </a:rPr>
              <a:t>- energy file was created from </a:t>
            </a:r>
            <a:r>
              <a:rPr kumimoji="1" lang="en-US" altLang="ja-JP" dirty="0" err="1" smtClean="0">
                <a:sym typeface="Wingdings" panose="05000000000000000000" pitchFamily="2" charset="2"/>
              </a:rPr>
              <a:t>GunieaPig</a:t>
            </a:r>
            <a:r>
              <a:rPr kumimoji="1" lang="en-US" altLang="ja-JP" dirty="0" smtClean="0">
                <a:sym typeface="Wingdings" panose="05000000000000000000" pitchFamily="2" charset="2"/>
              </a:rPr>
              <a:t> file </a:t>
            </a:r>
            <a:br>
              <a:rPr kumimoji="1" lang="en-US" altLang="ja-JP" dirty="0" smtClean="0">
                <a:sym typeface="Wingdings" panose="05000000000000000000" pitchFamily="2" charset="2"/>
              </a:rPr>
            </a:br>
            <a:r>
              <a:rPr kumimoji="1" lang="en-US" altLang="ja-JP" dirty="0" smtClean="0">
                <a:sym typeface="Wingdings" panose="05000000000000000000" pitchFamily="2" charset="2"/>
              </a:rPr>
              <a:t>created by Anthony for DBD study.</a:t>
            </a:r>
          </a:p>
          <a:p>
            <a:pPr lvl="2"/>
            <a:r>
              <a:rPr kumimoji="1" lang="en-US" altLang="ja-JP" dirty="0" smtClean="0">
                <a:sym typeface="Wingdings" panose="05000000000000000000" pitchFamily="2" charset="2"/>
              </a:rPr>
              <a:t>Files are in </a:t>
            </a:r>
            <a:r>
              <a:rPr lang="en-US" altLang="ja-JP" dirty="0" smtClean="0">
                <a:sym typeface="Wingdings" panose="05000000000000000000" pitchFamily="2" charset="2"/>
                <a:hlinkClick r:id="rId2"/>
              </a:rPr>
              <a:t>http://www-jlc.kek.jp/~miyamoto/Whizard2/beamdata</a:t>
            </a:r>
            <a:endParaRPr lang="en-US" altLang="ja-JP" dirty="0" smtClean="0">
              <a:sym typeface="Wingdings" panose="05000000000000000000" pitchFamily="2" charset="2"/>
            </a:endParaRPr>
          </a:p>
          <a:p>
            <a:pPr lvl="2"/>
            <a:r>
              <a:rPr kumimoji="1" lang="en-US" altLang="ja-JP" dirty="0" smtClean="0">
                <a:sym typeface="Wingdings" panose="05000000000000000000" pitchFamily="2" charset="2"/>
              </a:rPr>
              <a:t>1 bunch of </a:t>
            </a:r>
            <a:r>
              <a:rPr kumimoji="1" lang="en-US" altLang="ja-JP" dirty="0" err="1" smtClean="0">
                <a:sym typeface="Wingdings" panose="05000000000000000000" pitchFamily="2" charset="2"/>
              </a:rPr>
              <a:t>GunieaPig</a:t>
            </a:r>
            <a:r>
              <a:rPr kumimoji="1" lang="en-US" altLang="ja-JP" dirty="0" smtClean="0">
                <a:sym typeface="Wingdings" panose="05000000000000000000" pitchFamily="2" charset="2"/>
              </a:rPr>
              <a:t> file was used for Whizard2 integration and event </a:t>
            </a:r>
            <a:br>
              <a:rPr kumimoji="1" lang="en-US" altLang="ja-JP" dirty="0" smtClean="0">
                <a:sym typeface="Wingdings" panose="05000000000000000000" pitchFamily="2" charset="2"/>
              </a:rPr>
            </a:br>
            <a:r>
              <a:rPr kumimoji="1" lang="en-US" altLang="ja-JP" dirty="0" smtClean="0">
                <a:sym typeface="Wingdings" panose="05000000000000000000" pitchFamily="2" charset="2"/>
              </a:rPr>
              <a:t>generation.</a:t>
            </a:r>
          </a:p>
          <a:p>
            <a:pPr lvl="2"/>
            <a:r>
              <a:rPr lang="en-US" altLang="ja-JP" dirty="0" smtClean="0">
                <a:sym typeface="Wingdings" panose="05000000000000000000" pitchFamily="2" charset="2"/>
              </a:rPr>
              <a:t>Circe2 option did not include initial beam spread</a:t>
            </a:r>
          </a:p>
          <a:p>
            <a:pPr lvl="1"/>
            <a:r>
              <a:rPr kumimoji="1" lang="en-US" altLang="ja-JP" dirty="0" smtClean="0">
                <a:sym typeface="Wingdings" panose="05000000000000000000" pitchFamily="2" charset="2"/>
              </a:rPr>
              <a:t>Other settings: Same as DBD</a:t>
            </a:r>
          </a:p>
          <a:p>
            <a:pPr lvl="2"/>
            <a:r>
              <a:rPr lang="en-US" altLang="ja-JP" dirty="0" smtClean="0">
                <a:sym typeface="Wingdings" panose="05000000000000000000" pitchFamily="2" charset="2"/>
              </a:rPr>
              <a:t>model = SM_CKM</a:t>
            </a:r>
          </a:p>
          <a:p>
            <a:pPr lvl="2"/>
            <a:r>
              <a:rPr kumimoji="1" lang="en-US" altLang="ja-JP" dirty="0" smtClean="0">
                <a:sym typeface="Wingdings" panose="05000000000000000000" pitchFamily="2" charset="2"/>
              </a:rPr>
              <a:t>Pythia </a:t>
            </a:r>
            <a:r>
              <a:rPr kumimoji="1" lang="en-US" altLang="ja-JP" dirty="0" err="1" smtClean="0">
                <a:sym typeface="Wingdings" panose="05000000000000000000" pitchFamily="2" charset="2"/>
              </a:rPr>
              <a:t>hadronization</a:t>
            </a:r>
            <a:r>
              <a:rPr kumimoji="1" lang="en-US" altLang="ja-JP" dirty="0" smtClean="0">
                <a:sym typeface="Wingdings" panose="05000000000000000000" pitchFamily="2" charset="2"/>
              </a:rPr>
              <a:t> parameter = same as DBD, except tau decay ( </a:t>
            </a:r>
            <a:r>
              <a:rPr kumimoji="1" lang="en-US" altLang="ja-JP" dirty="0" err="1" smtClean="0">
                <a:sym typeface="Wingdings" panose="05000000000000000000" pitchFamily="2" charset="2"/>
              </a:rPr>
              <a:t>tauola</a:t>
            </a:r>
            <a:r>
              <a:rPr kumimoji="1" lang="en-US" altLang="ja-JP" dirty="0" smtClean="0">
                <a:sym typeface="Wingdings" panose="05000000000000000000" pitchFamily="2" charset="2"/>
              </a:rPr>
              <a:t> was not used.)</a:t>
            </a:r>
          </a:p>
          <a:p>
            <a:pPr lvl="2"/>
            <a:r>
              <a:rPr lang="en-US" altLang="ja-JP" dirty="0" smtClean="0">
                <a:sym typeface="Wingdings" panose="05000000000000000000" pitchFamily="2" charset="2"/>
              </a:rPr>
              <a:t>ISR only ( no Whizard2 FSR as Pythia does </a:t>
            </a:r>
            <a:r>
              <a:rPr lang="en-US" altLang="ja-JP" dirty="0" err="1" smtClean="0">
                <a:sym typeface="Wingdings" panose="05000000000000000000" pitchFamily="2" charset="2"/>
              </a:rPr>
              <a:t>mu+mu</a:t>
            </a:r>
            <a:r>
              <a:rPr lang="en-US" altLang="ja-JP" dirty="0" smtClean="0">
                <a:sym typeface="Wingdings" panose="05000000000000000000" pitchFamily="2" charset="2"/>
              </a:rPr>
              <a:t>- FSR ? )</a:t>
            </a:r>
          </a:p>
          <a:p>
            <a:pPr lvl="2"/>
            <a:r>
              <a:rPr kumimoji="1" lang="en-US" altLang="ja-JP" dirty="0" smtClean="0">
                <a:sym typeface="Wingdings" panose="05000000000000000000" pitchFamily="2" charset="2"/>
              </a:rPr>
              <a:t>Output LCIO file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713040-02FD-4B24-B735-CF7B9AB68790}" type="slidenum">
              <a:rPr lang="en-US" altLang="ja-JP" smtClean="0"/>
              <a:pPr/>
              <a:t>3</a:t>
            </a:fld>
            <a:endParaRPr lang="en-US" altLang="ja-JP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2015/10/30</a:t>
            </a:r>
            <a:endParaRPr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US-Japan ILC SW Workshop at PNNL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1218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Whizard2 vs DBD : </a:t>
            </a:r>
            <a:r>
              <a:rPr lang="en-US" altLang="ja-JP" dirty="0" err="1" smtClean="0">
                <a:latin typeface="Symbol" panose="05050102010706020507" pitchFamily="18" charset="2"/>
              </a:rPr>
              <a:t>mm</a:t>
            </a:r>
            <a:r>
              <a:rPr lang="en-US" altLang="ja-JP" dirty="0" err="1" smtClean="0"/>
              <a:t>h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Job results</a:t>
            </a:r>
          </a:p>
          <a:p>
            <a:pPr lvl="1"/>
            <a:r>
              <a:rPr lang="en-US" altLang="ja-JP" dirty="0" smtClean="0"/>
              <a:t>http://www-jlc.kek.jp/~miyamoto/Whizard2/test/e2e2h/jobs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en-US" altLang="ja-JP" dirty="0" smtClean="0"/>
              <a:t>Total cross section</a:t>
            </a:r>
          </a:p>
          <a:p>
            <a:pPr lvl="1"/>
            <a:r>
              <a:rPr lang="en-US" altLang="ja-JP" dirty="0" smtClean="0"/>
              <a:t>DBD(Whizard1.95) = 17.143214 +- 0.0132 fb  </a:t>
            </a:r>
          </a:p>
          <a:p>
            <a:pPr lvl="1"/>
            <a:r>
              <a:rPr kumimoji="1" lang="en-US" altLang="ja-JP" dirty="0" smtClean="0"/>
              <a:t>Whizard2(2.2.7)      = 17.155336 +- 0.0426 fb</a:t>
            </a:r>
          </a:p>
          <a:p>
            <a:pPr lvl="1"/>
            <a:endParaRPr lang="en-US" altLang="ja-JP" dirty="0"/>
          </a:p>
          <a:p>
            <a:pPr marL="457200" lvl="1" indent="0">
              <a:buNone/>
            </a:pPr>
            <a:r>
              <a:rPr kumimoji="1" lang="en-US" altLang="ja-JP" dirty="0" smtClean="0">
                <a:sym typeface="Wingdings" panose="05000000000000000000" pitchFamily="2" charset="2"/>
              </a:rPr>
              <a:t> result consistent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713040-02FD-4B24-B735-CF7B9AB68790}" type="slidenum">
              <a:rPr lang="en-US" altLang="ja-JP" smtClean="0"/>
              <a:pPr/>
              <a:t>4</a:t>
            </a:fld>
            <a:endParaRPr lang="en-US" altLang="ja-JP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2015/10/30</a:t>
            </a:r>
            <a:endParaRPr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US-Japan ILC SW Workshop at PNNL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48220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>
                <a:latin typeface="Symbol" panose="05050102010706020507" pitchFamily="18" charset="2"/>
              </a:rPr>
              <a:t>mm</a:t>
            </a:r>
            <a:r>
              <a:rPr lang="en-US" altLang="ja-JP" dirty="0" err="1" smtClean="0"/>
              <a:t>h</a:t>
            </a:r>
            <a:r>
              <a:rPr lang="en-US" altLang="ja-JP" dirty="0" smtClean="0"/>
              <a:t> – recoil mass</a:t>
            </a:r>
            <a:endParaRPr kumimoji="1" lang="ja-JP" altLang="en-US" dirty="0"/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348880"/>
            <a:ext cx="6063537" cy="4112053"/>
          </a:xfr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713040-02FD-4B24-B735-CF7B9AB68790}" type="slidenum">
              <a:rPr lang="en-US" altLang="ja-JP" smtClean="0"/>
              <a:pPr/>
              <a:t>5</a:t>
            </a:fld>
            <a:endParaRPr lang="en-US" altLang="ja-JP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2015/10/30</a:t>
            </a:r>
            <a:endParaRPr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US-Japan ILC SW Workshop at PNNL</a:t>
            </a:r>
            <a:endParaRPr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4067" y="928063"/>
            <a:ext cx="827341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ja-JP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First </a:t>
            </a:r>
            <a:r>
              <a:rPr lang="en-US" altLang="ja-JP" dirty="0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</a:rPr>
              <a:t>m</a:t>
            </a:r>
            <a:r>
              <a:rPr lang="en-US" altLang="ja-JP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+ and first </a:t>
            </a:r>
            <a:r>
              <a:rPr lang="en-US" altLang="ja-JP" dirty="0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</a:rPr>
              <a:t>m</a:t>
            </a:r>
            <a:r>
              <a:rPr lang="en-US" altLang="ja-JP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-, regardless of their </a:t>
            </a:r>
            <a:r>
              <a:rPr lang="en-US" altLang="ja-JP" dirty="0" err="1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GeneratorStatus</a:t>
            </a:r>
            <a:r>
              <a:rPr lang="en-US" altLang="ja-JP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value, were used to </a:t>
            </a:r>
            <a:br>
              <a:rPr lang="en-US" altLang="ja-JP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</a:br>
            <a:r>
              <a:rPr lang="en-US" altLang="ja-JP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 calculate the recoil mass. They are presumably </a:t>
            </a:r>
            <a:r>
              <a:rPr lang="en-US" altLang="ja-JP" dirty="0" err="1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m+m</a:t>
            </a:r>
            <a:r>
              <a:rPr lang="en-US" altLang="ja-JP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- before FSR(?)</a:t>
            </a:r>
          </a:p>
          <a:p>
            <a:pPr marL="285750" indent="-285750">
              <a:buFontTx/>
              <a:buChar char="-"/>
            </a:pPr>
            <a:r>
              <a:rPr lang="en-US" altLang="ja-JP" dirty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The same analysis code was used </a:t>
            </a:r>
            <a:r>
              <a:rPr lang="en-US" altLang="ja-JP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for both samples (</a:t>
            </a:r>
            <a:r>
              <a:rPr lang="en-US" altLang="ja-JP" dirty="0" err="1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pyroot</a:t>
            </a:r>
            <a:r>
              <a:rPr lang="en-US" altLang="ja-JP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and </a:t>
            </a:r>
            <a:r>
              <a:rPr lang="en-US" altLang="ja-JP" dirty="0" err="1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pylcio</a:t>
            </a:r>
            <a:r>
              <a:rPr lang="en-US" altLang="ja-JP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)</a:t>
            </a:r>
          </a:p>
          <a:p>
            <a:pPr marL="285750" indent="-285750">
              <a:buFontTx/>
              <a:buChar char="-"/>
            </a:pPr>
            <a:r>
              <a:rPr kumimoji="1" lang="en-US" altLang="ja-JP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In DBD sample, FSR effect was generated by Pythia.  I suppose it is true </a:t>
            </a:r>
            <a:br>
              <a:rPr kumimoji="1" lang="en-US" altLang="ja-JP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</a:br>
            <a:r>
              <a:rPr kumimoji="1" lang="en-US" altLang="ja-JP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for Whizard2.  This needs to be checked.</a:t>
            </a:r>
            <a:endParaRPr kumimoji="1" lang="ja-JP" altLang="en-US" dirty="0" smtClean="0">
              <a:solidFill>
                <a:srgbClr val="23346C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5518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>
                <a:latin typeface="Symbol" panose="05050102010706020507" pitchFamily="18" charset="2"/>
              </a:rPr>
              <a:t>mm</a:t>
            </a:r>
            <a:r>
              <a:rPr lang="en-US" altLang="ja-JP" dirty="0" err="1"/>
              <a:t>h</a:t>
            </a:r>
            <a:r>
              <a:rPr lang="en-US" altLang="ja-JP" dirty="0"/>
              <a:t> – recoil mass</a:t>
            </a:r>
            <a:endParaRPr kumimoji="1" lang="ja-JP" altLang="en-US" dirty="0"/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1" y="1196752"/>
            <a:ext cx="7326509" cy="4968552"/>
          </a:xfr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713040-02FD-4B24-B735-CF7B9AB68790}" type="slidenum">
              <a:rPr lang="en-US" altLang="ja-JP" smtClean="0"/>
              <a:pPr/>
              <a:t>6</a:t>
            </a:fld>
            <a:endParaRPr lang="en-US" altLang="ja-JP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2015/10/30</a:t>
            </a:r>
            <a:endParaRPr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US-Japan ILC SW Workshop at PNNL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6549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DBD vs Whizard2: </a:t>
            </a:r>
            <a:r>
              <a:rPr kumimoji="1" lang="en-US" altLang="ja-JP" i="1" dirty="0" err="1" smtClean="0">
                <a:latin typeface="Cambria" panose="02040503050406030204" pitchFamily="18" charset="0"/>
              </a:rPr>
              <a:t>e</a:t>
            </a:r>
            <a:r>
              <a:rPr kumimoji="1" lang="en-US" altLang="ja-JP" i="1" baseline="30000" dirty="0" err="1" smtClean="0">
                <a:latin typeface="Cambria" panose="02040503050406030204" pitchFamily="18" charset="0"/>
              </a:rPr>
              <a:t>+</a:t>
            </a:r>
            <a:r>
              <a:rPr kumimoji="1" lang="en-US" altLang="ja-JP" i="1" dirty="0" err="1" smtClean="0">
                <a:latin typeface="Cambria" panose="02040503050406030204" pitchFamily="18" charset="0"/>
              </a:rPr>
              <a:t>e</a:t>
            </a:r>
            <a:r>
              <a:rPr kumimoji="1" lang="en-US" altLang="ja-JP" i="1" baseline="30000" dirty="0" smtClean="0">
                <a:latin typeface="Cambria" panose="02040503050406030204" pitchFamily="18" charset="0"/>
              </a:rPr>
              <a:t>-</a:t>
            </a:r>
            <a:r>
              <a:rPr kumimoji="1" lang="en-US" altLang="ja-JP" dirty="0" smtClean="0">
                <a:latin typeface="Cambria" panose="02040503050406030204" pitchFamily="18" charset="0"/>
              </a:rPr>
              <a:t> </a:t>
            </a:r>
            <a:r>
              <a:rPr kumimoji="1" lang="en-US" altLang="ja-JP" dirty="0" smtClean="0">
                <a:latin typeface="Cambria" panose="02040503050406030204" pitchFamily="18" charset="0"/>
                <a:sym typeface="Wingdings" panose="05000000000000000000" pitchFamily="2" charset="2"/>
              </a:rPr>
              <a:t> </a:t>
            </a:r>
            <a:r>
              <a:rPr lang="en-US" altLang="ja-JP" dirty="0" err="1">
                <a:latin typeface="Cambria" panose="02040503050406030204" pitchFamily="18" charset="0"/>
                <a:sym typeface="Wingdings" panose="05000000000000000000" pitchFamily="2" charset="2"/>
              </a:rPr>
              <a:t>l</a:t>
            </a:r>
            <a:r>
              <a:rPr kumimoji="1" lang="en-US" altLang="ja-JP" baseline="30000" dirty="0" err="1" smtClean="0">
                <a:latin typeface="Cambria" panose="02040503050406030204" pitchFamily="18" charset="0"/>
                <a:sym typeface="Wingdings" panose="05000000000000000000" pitchFamily="2" charset="2"/>
              </a:rPr>
              <a:t>+</a:t>
            </a:r>
            <a:r>
              <a:rPr kumimoji="1" lang="en-US" altLang="ja-JP" dirty="0" err="1" smtClean="0">
                <a:latin typeface="Cambria" panose="02040503050406030204" pitchFamily="18" charset="0"/>
                <a:sym typeface="Wingdings" panose="05000000000000000000" pitchFamily="2" charset="2"/>
              </a:rPr>
              <a:t>l</a:t>
            </a:r>
            <a:r>
              <a:rPr kumimoji="1" lang="en-US" altLang="ja-JP" baseline="30000" dirty="0" smtClean="0">
                <a:latin typeface="Cambria" panose="02040503050406030204" pitchFamily="18" charset="0"/>
                <a:sym typeface="Wingdings" panose="05000000000000000000" pitchFamily="2" charset="2"/>
              </a:rPr>
              <a:t>-</a:t>
            </a:r>
            <a:r>
              <a:rPr kumimoji="1" lang="en-US" altLang="ja-JP" dirty="0" smtClean="0">
                <a:latin typeface="Cambria" panose="02040503050406030204" pitchFamily="18" charset="0"/>
                <a:sym typeface="Wingdings" panose="05000000000000000000" pitchFamily="2" charset="2"/>
              </a:rPr>
              <a:t> </a:t>
            </a:r>
            <a:r>
              <a:rPr kumimoji="1" lang="en-US" altLang="ja-JP" dirty="0" smtClean="0">
                <a:sym typeface="Wingdings" panose="05000000000000000000" pitchFamily="2" charset="2"/>
              </a:rPr>
              <a:t>500 GeV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142984"/>
            <a:ext cx="8482042" cy="3582160"/>
          </a:xfrm>
        </p:spPr>
        <p:txBody>
          <a:bodyPr/>
          <a:lstStyle/>
          <a:p>
            <a:r>
              <a:rPr kumimoji="1" lang="en-US" altLang="ja-JP" dirty="0" smtClean="0"/>
              <a:t>Compared with </a:t>
            </a:r>
            <a:r>
              <a:rPr lang="en-US" altLang="ja-JP" dirty="0"/>
              <a:t>DBD sample, </a:t>
            </a:r>
            <a:br>
              <a:rPr lang="en-US" altLang="ja-JP" dirty="0"/>
            </a:br>
            <a:r>
              <a:rPr lang="en-US" altLang="ja-JP" dirty="0" smtClean="0"/>
              <a:t>E500-TDR_ws.P2f_z_l.Gwhizard-1_95.eL.pR.I250106</a:t>
            </a:r>
          </a:p>
          <a:p>
            <a:r>
              <a:rPr lang="en-US" altLang="ja-JP" dirty="0" smtClean="0"/>
              <a:t>Whizard2 </a:t>
            </a:r>
          </a:p>
          <a:p>
            <a:pPr lvl="1"/>
            <a:r>
              <a:rPr lang="en-US" altLang="ja-JP" dirty="0" smtClean="0"/>
              <a:t>Process</a:t>
            </a:r>
            <a:r>
              <a:rPr lang="en-US" altLang="ja-JP" dirty="0"/>
              <a:t> </a:t>
            </a:r>
            <a:r>
              <a:rPr lang="en-US" altLang="ja-JP" dirty="0" smtClean="0"/>
              <a:t>definition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sz="1400" dirty="0"/>
              <a:t>process P2f_z_l = e1, E1 =&gt; ( e2, E2 ) + (e3, E3 </a:t>
            </a:r>
            <a:r>
              <a:rPr lang="en-US" altLang="ja-JP" sz="1400" dirty="0" smtClean="0"/>
              <a:t>)</a:t>
            </a:r>
          </a:p>
          <a:p>
            <a:pPr lvl="1"/>
            <a:r>
              <a:rPr kumimoji="1" lang="en-US" altLang="ja-JP" dirty="0" smtClean="0"/>
              <a:t>Beams</a:t>
            </a:r>
            <a:br>
              <a:rPr kumimoji="1" lang="en-US" altLang="ja-JP" dirty="0" smtClean="0"/>
            </a:br>
            <a:r>
              <a:rPr lang="en-US" altLang="ja-JP" sz="1400" dirty="0" err="1" smtClean="0"/>
              <a:t>beams</a:t>
            </a:r>
            <a:r>
              <a:rPr lang="en-US" altLang="ja-JP" sz="1400" dirty="0" smtClean="0"/>
              <a:t> </a:t>
            </a:r>
            <a:r>
              <a:rPr lang="en-US" altLang="ja-JP" sz="1400" dirty="0"/>
              <a:t>= e1, E1 =&gt; </a:t>
            </a:r>
            <a:r>
              <a:rPr lang="en-US" altLang="ja-JP" sz="1400" dirty="0" err="1"/>
              <a:t>beam_events</a:t>
            </a:r>
            <a:r>
              <a:rPr lang="en-US" altLang="ja-JP" sz="1400" dirty="0"/>
              <a:t> =&gt; </a:t>
            </a:r>
            <a:r>
              <a:rPr lang="en-US" altLang="ja-JP" sz="1400" dirty="0" err="1"/>
              <a:t>isr</a:t>
            </a:r>
            <a:endParaRPr lang="en-US" altLang="ja-JP" sz="1400" dirty="0"/>
          </a:p>
          <a:p>
            <a:pPr marL="457200" lvl="1" indent="0">
              <a:buNone/>
            </a:pPr>
            <a:r>
              <a:rPr lang="en-US" altLang="ja-JP" sz="1400" dirty="0" smtClean="0"/>
              <a:t>     $</a:t>
            </a:r>
            <a:r>
              <a:rPr lang="en-US" altLang="ja-JP" sz="1400" dirty="0" err="1"/>
              <a:t>beam_events_file</a:t>
            </a:r>
            <a:r>
              <a:rPr lang="en-US" altLang="ja-JP" sz="1400" dirty="0"/>
              <a:t> = </a:t>
            </a:r>
            <a:r>
              <a:rPr lang="en-US" altLang="ja-JP" sz="1400" dirty="0" smtClean="0"/>
              <a:t>“ ….lumiee500/lumiee500-run1.dat</a:t>
            </a:r>
            <a:r>
              <a:rPr lang="en-US" altLang="ja-JP" sz="1400" dirty="0"/>
              <a:t>"</a:t>
            </a:r>
          </a:p>
          <a:p>
            <a:pPr marL="457200" lvl="1" indent="0">
              <a:buNone/>
            </a:pPr>
            <a:r>
              <a:rPr lang="en-US" altLang="ja-JP" sz="1400" dirty="0" smtClean="0"/>
              <a:t>     </a:t>
            </a:r>
            <a:r>
              <a:rPr lang="en-US" altLang="ja-JP" sz="1400" dirty="0" err="1" smtClean="0"/>
              <a:t>beams_pol_density</a:t>
            </a:r>
            <a:r>
              <a:rPr lang="en-US" altLang="ja-JP" sz="1400" dirty="0" smtClean="0"/>
              <a:t> </a:t>
            </a:r>
            <a:r>
              <a:rPr lang="en-US" altLang="ja-JP" sz="1400" dirty="0"/>
              <a:t>= @(-1), @(+1)</a:t>
            </a:r>
            <a:br>
              <a:rPr lang="en-US" altLang="ja-JP" sz="1400" dirty="0"/>
            </a:br>
            <a:r>
              <a:rPr lang="en-US" altLang="ja-JP" sz="1400" dirty="0"/>
              <a:t>     ?</a:t>
            </a:r>
            <a:r>
              <a:rPr lang="en-US" altLang="ja-JP" sz="1400" dirty="0" err="1"/>
              <a:t>ps_fsr_active</a:t>
            </a:r>
            <a:r>
              <a:rPr lang="en-US" altLang="ja-JP" sz="1400" dirty="0"/>
              <a:t> = true</a:t>
            </a:r>
          </a:p>
          <a:p>
            <a:pPr marL="457200" lvl="1" indent="0">
              <a:buNone/>
            </a:pPr>
            <a:r>
              <a:rPr lang="en-US" altLang="ja-JP" sz="1400" dirty="0"/>
              <a:t>  </a:t>
            </a:r>
            <a:r>
              <a:rPr lang="en-US" altLang="ja-JP" sz="1400" dirty="0" smtClean="0"/>
              <a:t>   ?</a:t>
            </a:r>
            <a:r>
              <a:rPr lang="en-US" altLang="ja-JP" sz="1400" dirty="0" err="1"/>
              <a:t>hadronization_active</a:t>
            </a:r>
            <a:r>
              <a:rPr lang="en-US" altLang="ja-JP" sz="1400" dirty="0"/>
              <a:t> = true</a:t>
            </a:r>
          </a:p>
          <a:p>
            <a:pPr marL="457200" lvl="1" indent="0">
              <a:buNone/>
            </a:pPr>
            <a:r>
              <a:rPr lang="en-US" altLang="ja-JP" sz="1400" dirty="0"/>
              <a:t>  </a:t>
            </a:r>
            <a:r>
              <a:rPr lang="en-US" altLang="ja-JP" sz="1400" dirty="0" smtClean="0"/>
              <a:t>   $</a:t>
            </a:r>
            <a:r>
              <a:rPr lang="en-US" altLang="ja-JP" sz="1400" dirty="0" err="1"/>
              <a:t>shower_method</a:t>
            </a:r>
            <a:r>
              <a:rPr lang="en-US" altLang="ja-JP" sz="1400" dirty="0"/>
              <a:t> = "</a:t>
            </a:r>
            <a:r>
              <a:rPr lang="en-US" altLang="ja-JP" sz="1400" dirty="0" smtClean="0"/>
              <a:t>PYTHIA6“</a:t>
            </a:r>
          </a:p>
          <a:p>
            <a:pPr marL="457200" lvl="1" indent="0">
              <a:buNone/>
            </a:pPr>
            <a:endParaRPr lang="en-US" altLang="ja-JP" sz="1400" dirty="0"/>
          </a:p>
          <a:p>
            <a:pPr marL="457200" lvl="1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713040-02FD-4B24-B735-CF7B9AB68790}" type="slidenum">
              <a:rPr lang="en-US" altLang="ja-JP" smtClean="0"/>
              <a:pPr/>
              <a:t>7</a:t>
            </a:fld>
            <a:endParaRPr lang="en-US" altLang="ja-JP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2015/10/30</a:t>
            </a:r>
            <a:endParaRPr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US-Japan ILC SW Workshop at PNNL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2752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142984"/>
            <a:ext cx="8482042" cy="3654168"/>
          </a:xfrm>
        </p:spPr>
        <p:txBody>
          <a:bodyPr/>
          <a:lstStyle/>
          <a:p>
            <a:r>
              <a:rPr lang="en-US" altLang="ja-JP" dirty="0"/>
              <a:t>Total cross section</a:t>
            </a:r>
          </a:p>
          <a:p>
            <a:pPr lvl="1"/>
            <a:r>
              <a:rPr lang="en-US" altLang="ja-JP" dirty="0"/>
              <a:t>DBD </a:t>
            </a:r>
          </a:p>
          <a:p>
            <a:pPr lvl="1"/>
            <a:endParaRPr lang="en-US" altLang="ja-JP" dirty="0"/>
          </a:p>
          <a:p>
            <a:pPr lvl="1"/>
            <a:endParaRPr lang="en-US" altLang="ja-JP" dirty="0" smtClean="0"/>
          </a:p>
          <a:p>
            <a:pPr marL="457200" lvl="1" indent="0">
              <a:buNone/>
            </a:pPr>
            <a:endParaRPr lang="en-US" altLang="ja-JP" dirty="0"/>
          </a:p>
          <a:p>
            <a:pPr lvl="1"/>
            <a:r>
              <a:rPr lang="en-US" altLang="ja-JP" dirty="0"/>
              <a:t>Whizard2 </a:t>
            </a:r>
          </a:p>
          <a:p>
            <a:pPr marL="0" indent="0">
              <a:buNone/>
            </a:pPr>
            <a:r>
              <a:rPr kumimoji="1" lang="en-US" altLang="ja-JP" dirty="0" smtClean="0"/>
              <a:t>               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713040-02FD-4B24-B735-CF7B9AB68790}" type="slidenum">
              <a:rPr lang="en-US" altLang="ja-JP" smtClean="0"/>
              <a:pPr/>
              <a:t>8</a:t>
            </a:fld>
            <a:endParaRPr lang="en-US" altLang="ja-JP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2015/10/30</a:t>
            </a:r>
            <a:endParaRPr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US-Japan ILC SW Workshop at PNNL</a:t>
            </a:r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1634635"/>
            <a:ext cx="6717831" cy="107198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9749" y="3263041"/>
            <a:ext cx="7071898" cy="780015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2166" y="4118414"/>
            <a:ext cx="7457296" cy="519035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 bwMode="auto">
          <a:xfrm>
            <a:off x="3621833" y="2382424"/>
            <a:ext cx="2004826" cy="351904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3104003" y="4426579"/>
            <a:ext cx="2051618" cy="258526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1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i="1" dirty="0" err="1" smtClean="0">
                <a:latin typeface="Cambria" panose="02040503050406030204" pitchFamily="18" charset="0"/>
              </a:rPr>
              <a:t>e</a:t>
            </a:r>
            <a:r>
              <a:rPr kumimoji="1" lang="en-US" altLang="ja-JP" i="1" baseline="30000" dirty="0" err="1" smtClean="0">
                <a:latin typeface="Cambria" panose="02040503050406030204" pitchFamily="18" charset="0"/>
              </a:rPr>
              <a:t>+</a:t>
            </a:r>
            <a:r>
              <a:rPr kumimoji="1" lang="en-US" altLang="ja-JP" i="1" dirty="0" err="1" smtClean="0">
                <a:latin typeface="Cambria" panose="02040503050406030204" pitchFamily="18" charset="0"/>
              </a:rPr>
              <a:t>e</a:t>
            </a:r>
            <a:r>
              <a:rPr kumimoji="1" lang="en-US" altLang="ja-JP" i="1" baseline="30000" dirty="0" smtClean="0">
                <a:latin typeface="Cambria" panose="02040503050406030204" pitchFamily="18" charset="0"/>
              </a:rPr>
              <a:t>-</a:t>
            </a:r>
            <a:r>
              <a:rPr kumimoji="1" lang="en-US" altLang="ja-JP" dirty="0" smtClean="0">
                <a:latin typeface="Cambria" panose="02040503050406030204" pitchFamily="18" charset="0"/>
              </a:rPr>
              <a:t> </a:t>
            </a:r>
            <a:r>
              <a:rPr kumimoji="1" lang="en-US" altLang="ja-JP" dirty="0" smtClean="0">
                <a:latin typeface="Cambria" panose="02040503050406030204" pitchFamily="18" charset="0"/>
                <a:sym typeface="Wingdings" panose="05000000000000000000" pitchFamily="2" charset="2"/>
              </a:rPr>
              <a:t> </a:t>
            </a:r>
            <a:r>
              <a:rPr lang="en-US" altLang="ja-JP" dirty="0" err="1">
                <a:latin typeface="Cambria" panose="02040503050406030204" pitchFamily="18" charset="0"/>
                <a:sym typeface="Wingdings" panose="05000000000000000000" pitchFamily="2" charset="2"/>
              </a:rPr>
              <a:t>l</a:t>
            </a:r>
            <a:r>
              <a:rPr kumimoji="1" lang="en-US" altLang="ja-JP" baseline="30000" dirty="0" err="1" smtClean="0">
                <a:latin typeface="Cambria" panose="02040503050406030204" pitchFamily="18" charset="0"/>
                <a:sym typeface="Wingdings" panose="05000000000000000000" pitchFamily="2" charset="2"/>
              </a:rPr>
              <a:t>+</a:t>
            </a:r>
            <a:r>
              <a:rPr kumimoji="1" lang="en-US" altLang="ja-JP" dirty="0" err="1" smtClean="0">
                <a:latin typeface="Cambria" panose="02040503050406030204" pitchFamily="18" charset="0"/>
                <a:sym typeface="Wingdings" panose="05000000000000000000" pitchFamily="2" charset="2"/>
              </a:rPr>
              <a:t>l</a:t>
            </a:r>
            <a:r>
              <a:rPr kumimoji="1" lang="en-US" altLang="ja-JP" baseline="30000" dirty="0" smtClean="0">
                <a:latin typeface="Cambria" panose="02040503050406030204" pitchFamily="18" charset="0"/>
                <a:sym typeface="Wingdings" panose="05000000000000000000" pitchFamily="2" charset="2"/>
              </a:rPr>
              <a:t>-</a:t>
            </a:r>
            <a:r>
              <a:rPr kumimoji="1" lang="en-US" altLang="ja-JP" dirty="0" smtClean="0">
                <a:latin typeface="Cambria" panose="02040503050406030204" pitchFamily="18" charset="0"/>
                <a:sym typeface="Wingdings" panose="05000000000000000000" pitchFamily="2" charset="2"/>
              </a:rPr>
              <a:t> </a:t>
            </a:r>
            <a:r>
              <a:rPr kumimoji="1" lang="en-US" altLang="ja-JP" dirty="0" smtClean="0">
                <a:sym typeface="Wingdings" panose="05000000000000000000" pitchFamily="2" charset="2"/>
              </a:rPr>
              <a:t>500 GeV : Total Cross section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79380" y="4897512"/>
            <a:ext cx="3441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Total cross section is consistent</a:t>
            </a:r>
            <a:endParaRPr kumimoji="1" lang="ja-JP" altLang="en-US" dirty="0" smtClean="0">
              <a:solidFill>
                <a:srgbClr val="23346C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55576" y="5661248"/>
            <a:ext cx="58592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Whizard2 job result </a:t>
            </a:r>
            <a:r>
              <a:rPr lang="en-US" altLang="ja-JP" dirty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is </a:t>
            </a:r>
            <a:r>
              <a:rPr lang="en-US" altLang="ja-JP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at </a:t>
            </a:r>
            <a:r>
              <a:rPr lang="en-US" altLang="ja-JP" dirty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/>
            </a:r>
            <a:br>
              <a:rPr lang="en-US" altLang="ja-JP" dirty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</a:br>
            <a:r>
              <a:rPr lang="en-US" altLang="ja-JP" dirty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http://</a:t>
            </a:r>
            <a:r>
              <a:rPr lang="en-US" altLang="ja-JP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www-jlc.kek.jp</a:t>
            </a:r>
            <a:r>
              <a:rPr lang="en-US" altLang="ja-JP" dirty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/~miyamoto/Whizard2/test/z_ll_500/</a:t>
            </a:r>
            <a:endParaRPr kumimoji="1" lang="ja-JP" altLang="en-US" dirty="0" smtClean="0">
              <a:solidFill>
                <a:srgbClr val="23346C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8734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i="1" dirty="0" err="1">
                <a:latin typeface="Cambria" panose="02040503050406030204" pitchFamily="18" charset="0"/>
              </a:rPr>
              <a:t>e</a:t>
            </a:r>
            <a:r>
              <a:rPr lang="en-US" altLang="ja-JP" i="1" baseline="30000" dirty="0" err="1">
                <a:latin typeface="Cambria" panose="02040503050406030204" pitchFamily="18" charset="0"/>
              </a:rPr>
              <a:t>+</a:t>
            </a:r>
            <a:r>
              <a:rPr lang="en-US" altLang="ja-JP" i="1" dirty="0" err="1">
                <a:latin typeface="Cambria" panose="02040503050406030204" pitchFamily="18" charset="0"/>
              </a:rPr>
              <a:t>e</a:t>
            </a:r>
            <a:r>
              <a:rPr lang="en-US" altLang="ja-JP" i="1" baseline="30000" dirty="0">
                <a:latin typeface="Cambria" panose="02040503050406030204" pitchFamily="18" charset="0"/>
              </a:rPr>
              <a:t>-</a:t>
            </a:r>
            <a:r>
              <a:rPr lang="en-US" altLang="ja-JP" dirty="0">
                <a:latin typeface="Cambria" panose="02040503050406030204" pitchFamily="18" charset="0"/>
              </a:rPr>
              <a:t> </a:t>
            </a:r>
            <a:r>
              <a:rPr lang="en-US" altLang="ja-JP" dirty="0">
                <a:latin typeface="Cambria" panose="02040503050406030204" pitchFamily="18" charset="0"/>
                <a:sym typeface="Wingdings" panose="05000000000000000000" pitchFamily="2" charset="2"/>
              </a:rPr>
              <a:t> </a:t>
            </a:r>
            <a:r>
              <a:rPr lang="en-US" altLang="ja-JP" dirty="0" err="1">
                <a:latin typeface="Cambria" panose="02040503050406030204" pitchFamily="18" charset="0"/>
                <a:sym typeface="Wingdings" panose="05000000000000000000" pitchFamily="2" charset="2"/>
              </a:rPr>
              <a:t>l</a:t>
            </a:r>
            <a:r>
              <a:rPr lang="en-US" altLang="ja-JP" baseline="30000" dirty="0" err="1">
                <a:latin typeface="Cambria" panose="02040503050406030204" pitchFamily="18" charset="0"/>
                <a:sym typeface="Wingdings" panose="05000000000000000000" pitchFamily="2" charset="2"/>
              </a:rPr>
              <a:t>+</a:t>
            </a:r>
            <a:r>
              <a:rPr lang="en-US" altLang="ja-JP" dirty="0" err="1">
                <a:latin typeface="Cambria" panose="02040503050406030204" pitchFamily="18" charset="0"/>
                <a:sym typeface="Wingdings" panose="05000000000000000000" pitchFamily="2" charset="2"/>
              </a:rPr>
              <a:t>l</a:t>
            </a:r>
            <a:r>
              <a:rPr lang="en-US" altLang="ja-JP" baseline="30000" dirty="0">
                <a:latin typeface="Cambria" panose="02040503050406030204" pitchFamily="18" charset="0"/>
                <a:sym typeface="Wingdings" panose="05000000000000000000" pitchFamily="2" charset="2"/>
              </a:rPr>
              <a:t>-</a:t>
            </a:r>
            <a:r>
              <a:rPr lang="en-US" altLang="ja-JP" dirty="0">
                <a:latin typeface="Cambria" panose="02040503050406030204" pitchFamily="18" charset="0"/>
                <a:sym typeface="Wingdings" panose="05000000000000000000" pitchFamily="2" charset="2"/>
              </a:rPr>
              <a:t> </a:t>
            </a:r>
            <a:r>
              <a:rPr lang="en-US" altLang="ja-JP" dirty="0">
                <a:sym typeface="Wingdings" panose="05000000000000000000" pitchFamily="2" charset="2"/>
              </a:rPr>
              <a:t>500 </a:t>
            </a:r>
            <a:r>
              <a:rPr lang="en-US" altLang="ja-JP" dirty="0" smtClean="0">
                <a:sym typeface="Wingdings" panose="05000000000000000000" pitchFamily="2" charset="2"/>
              </a:rPr>
              <a:t>GeV: Mass(</a:t>
            </a:r>
            <a:r>
              <a:rPr lang="en-US" altLang="ja-JP" dirty="0" err="1" smtClean="0">
                <a:latin typeface="Symbol" panose="05050102010706020507" pitchFamily="18" charset="2"/>
                <a:sym typeface="Wingdings" panose="05000000000000000000" pitchFamily="2" charset="2"/>
              </a:rPr>
              <a:t>m</a:t>
            </a:r>
            <a:r>
              <a:rPr lang="en-US" altLang="ja-JP" baseline="30000" dirty="0" err="1" smtClean="0">
                <a:sym typeface="Wingdings" panose="05000000000000000000" pitchFamily="2" charset="2"/>
              </a:rPr>
              <a:t>+</a:t>
            </a:r>
            <a:r>
              <a:rPr lang="en-US" altLang="ja-JP" dirty="0" err="1" smtClean="0">
                <a:latin typeface="Symbol" panose="05050102010706020507" pitchFamily="18" charset="2"/>
                <a:sym typeface="Wingdings" panose="05000000000000000000" pitchFamily="2" charset="2"/>
              </a:rPr>
              <a:t>m</a:t>
            </a:r>
            <a:r>
              <a:rPr lang="en-US" altLang="ja-JP" baseline="30000" dirty="0" smtClean="0">
                <a:sym typeface="Wingdings" panose="05000000000000000000" pitchFamily="2" charset="2"/>
              </a:rPr>
              <a:t>-</a:t>
            </a:r>
            <a:r>
              <a:rPr lang="en-US" altLang="ja-JP" dirty="0" smtClean="0">
                <a:sym typeface="Wingdings" panose="05000000000000000000" pitchFamily="2" charset="2"/>
              </a:rPr>
              <a:t>) distr.</a:t>
            </a:r>
            <a:endParaRPr kumimoji="1" lang="ja-JP" altLang="en-US" dirty="0"/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39" y="1738979"/>
            <a:ext cx="6629400" cy="4495800"/>
          </a:xfr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713040-02FD-4B24-B735-CF7B9AB68790}" type="slidenum">
              <a:rPr lang="en-US" altLang="ja-JP" smtClean="0"/>
              <a:pPr/>
              <a:t>9</a:t>
            </a:fld>
            <a:endParaRPr lang="en-US" altLang="ja-JP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2015/10/30</a:t>
            </a:r>
            <a:endParaRPr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US-Japan ILC SW Workshop at PNNL</a:t>
            </a:r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1086" y="1032165"/>
            <a:ext cx="8026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Select first </a:t>
            </a:r>
            <a:r>
              <a:rPr lang="en-US" altLang="ja-JP" dirty="0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</a:rPr>
              <a:t>m</a:t>
            </a:r>
            <a:r>
              <a:rPr lang="en-US" altLang="ja-JP" baseline="30000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+</a:t>
            </a:r>
            <a:r>
              <a:rPr lang="en-US" altLang="ja-JP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and first </a:t>
            </a:r>
            <a:r>
              <a:rPr lang="en-US" altLang="ja-JP" dirty="0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</a:rPr>
              <a:t>m</a:t>
            </a:r>
            <a:r>
              <a:rPr lang="en-US" altLang="ja-JP" baseline="30000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-</a:t>
            </a:r>
            <a:r>
              <a:rPr lang="en-US" altLang="ja-JP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in the generated file and plots their invariant mass.</a:t>
            </a:r>
            <a:endParaRPr kumimoji="1" lang="ja-JP" altLang="en-US" dirty="0" smtClean="0">
              <a:solidFill>
                <a:srgbClr val="23346C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10" name="円/楕円 9"/>
          <p:cNvSpPr/>
          <p:nvPr/>
        </p:nvSpPr>
        <p:spPr bwMode="auto">
          <a:xfrm>
            <a:off x="5076056" y="2780928"/>
            <a:ext cx="792088" cy="1296144"/>
          </a:xfrm>
          <a:prstGeom prst="ellipse">
            <a:avLst/>
          </a:prstGeom>
          <a:noFill/>
          <a:ln w="12700" cap="flat" cmpd="sng" algn="ctr">
            <a:solidFill>
              <a:srgbClr val="23346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cxnSp>
        <p:nvCxnSpPr>
          <p:cNvPr id="14" name="直線矢印コネクタ 13"/>
          <p:cNvCxnSpPr>
            <a:endCxn id="10" idx="7"/>
          </p:cNvCxnSpPr>
          <p:nvPr/>
        </p:nvCxnSpPr>
        <p:spPr bwMode="auto">
          <a:xfrm flipH="1" flipV="1">
            <a:off x="5752145" y="2970744"/>
            <a:ext cx="692063" cy="26208"/>
          </a:xfrm>
          <a:prstGeom prst="straightConnector1">
            <a:avLst/>
          </a:prstGeom>
          <a:noFill/>
          <a:ln w="25400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テキスト ボックス 15"/>
          <p:cNvSpPr txBox="1"/>
          <p:nvPr/>
        </p:nvSpPr>
        <p:spPr>
          <a:xfrm>
            <a:off x="6444208" y="2780928"/>
            <a:ext cx="2467342" cy="175432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Similar to 250 GeV </a:t>
            </a:r>
            <a:br>
              <a:rPr lang="en-US" altLang="ja-JP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</a:br>
            <a:r>
              <a:rPr lang="en-US" altLang="ja-JP" dirty="0" err="1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</a:rPr>
              <a:t>m</a:t>
            </a:r>
            <a:r>
              <a:rPr lang="en-US" altLang="ja-JP" baseline="30000" dirty="0" err="1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+</a:t>
            </a:r>
            <a:r>
              <a:rPr lang="en-US" altLang="ja-JP" dirty="0" err="1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</a:rPr>
              <a:t>m</a:t>
            </a:r>
            <a:r>
              <a:rPr lang="en-US" altLang="ja-JP" baseline="30000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-</a:t>
            </a:r>
            <a:r>
              <a:rPr lang="en-US" altLang="ja-JP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recoil mass</a:t>
            </a:r>
          </a:p>
          <a:p>
            <a:r>
              <a:rPr kumimoji="1" lang="en-US" altLang="ja-JP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distribution, </a:t>
            </a:r>
          </a:p>
          <a:p>
            <a:r>
              <a:rPr lang="en-US" altLang="ja-JP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whizard2 spectrum is </a:t>
            </a:r>
            <a:br>
              <a:rPr lang="en-US" altLang="ja-JP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</a:br>
            <a:r>
              <a:rPr lang="en-US" altLang="ja-JP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sharper than whizard1</a:t>
            </a:r>
            <a:endParaRPr kumimoji="1" lang="en-US" altLang="ja-JP" dirty="0" smtClean="0">
              <a:solidFill>
                <a:srgbClr val="23346C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endParaRPr kumimoji="1" lang="ja-JP" altLang="en-US" dirty="0" smtClean="0">
              <a:solidFill>
                <a:srgbClr val="23346C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2367188"/>
      </p:ext>
    </p:extLst>
  </p:cSld>
  <p:clrMapOvr>
    <a:masterClrMapping/>
  </p:clrMapOvr>
</p:sld>
</file>

<file path=ppt/theme/theme1.xml><?xml version="1.0" encoding="utf-8"?>
<a:theme xmlns:a="http://schemas.openxmlformats.org/drawingml/2006/main" name="miyamoto-EnglishTal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ilk">
      <a:majorFont>
        <a:latin typeface="Arial"/>
        <a:ea typeface=""/>
        <a:cs typeface=""/>
        <a:font script="Jpan" typeface="ＭＳ Ｐゴシック"/>
        <a:font script="Hang" typeface="돋음"/>
        <a:font script="Hans" typeface="方正姚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돋음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rgbClr val="23346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 Unicode MS" pitchFamily="50" charset="-128"/>
            <a:ea typeface="Arial Unicode MS" pitchFamily="50" charset="-128"/>
            <a:cs typeface="Arial Unicode MS" pitchFamily="50" charset="-128"/>
          </a:defRPr>
        </a:defPPr>
      </a:lstStyle>
    </a:spDef>
    <a:lnDef>
      <a:spPr bwMode="auto">
        <a:noFill/>
        <a:ln w="25400" cap="flat" cmpd="sng" algn="ctr">
          <a:solidFill>
            <a:schemeClr val="accent3">
              <a:lumMod val="75000"/>
            </a:schemeClr>
          </a:solidFill>
          <a:prstDash val="solid"/>
          <a:round/>
          <a:headEnd type="none" w="med" len="med"/>
          <a:tailEnd type="none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rgbClr val="23346C"/>
            </a:solidFill>
            <a:latin typeface="Arial Unicode MS" pitchFamily="50" charset="-128"/>
            <a:ea typeface="Arial Unicode MS" pitchFamily="50" charset="-128"/>
            <a:cs typeface="Arial Unicode MS" pitchFamily="50" charset="-128"/>
          </a:defRPr>
        </a:defPPr>
      </a:lstStyle>
    </a:txDef>
  </a:objectDefaults>
  <a:extraClrSchemeLst>
    <a:extraClrScheme>
      <a:clrScheme name="GLD_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D_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D_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D_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D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D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D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2676</TotalTime>
  <Words>464</Words>
  <Application>Microsoft Office PowerPoint</Application>
  <PresentationFormat>画面に合わせる (4:3)</PresentationFormat>
  <Paragraphs>133</Paragraphs>
  <Slides>13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3" baseType="lpstr">
      <vt:lpstr>Arial Unicode MS</vt:lpstr>
      <vt:lpstr>ＭＳ Ｐゴシック</vt:lpstr>
      <vt:lpstr>Arial</vt:lpstr>
      <vt:lpstr>Calibri</vt:lpstr>
      <vt:lpstr>Cambria</vt:lpstr>
      <vt:lpstr>Comic Sans MS</vt:lpstr>
      <vt:lpstr>Symbol</vt:lpstr>
      <vt:lpstr>Times New Roman</vt:lpstr>
      <vt:lpstr>Wingdings</vt:lpstr>
      <vt:lpstr>miyamoto-EnglishTalk</vt:lpstr>
      <vt:lpstr>Whizard2 test at KEK report of work in progress</vt:lpstr>
      <vt:lpstr>Whizard2 validation </vt:lpstr>
      <vt:lpstr>Beamstrahlung</vt:lpstr>
      <vt:lpstr>Whizard2 vs DBD : mmh</vt:lpstr>
      <vt:lpstr>mmh – recoil mass</vt:lpstr>
      <vt:lpstr>mmh – recoil mass</vt:lpstr>
      <vt:lpstr>DBD vs Whizard2: e+e-  l+l- 500 GeV</vt:lpstr>
      <vt:lpstr>e+e-  l+l- 500 GeV : Total Cross section</vt:lpstr>
      <vt:lpstr>e+e-  l+l- 500 GeV: Mass(m+m-) distr.</vt:lpstr>
      <vt:lpstr>Whizard2 Multi-threads</vt:lpstr>
      <vt:lpstr>Multi-threads result</vt:lpstr>
      <vt:lpstr>To be tested</vt:lpstr>
      <vt:lpstr>Whizard2 wish list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Snowmass EF workshop @ BNL on Higgs</dc:title>
  <dc:creator>miyamoto</dc:creator>
  <cp:lastModifiedBy>miyamoto</cp:lastModifiedBy>
  <cp:revision>249</cp:revision>
  <dcterms:created xsi:type="dcterms:W3CDTF">2013-04-09T04:56:30Z</dcterms:created>
  <dcterms:modified xsi:type="dcterms:W3CDTF">2015-10-27T08:02:58Z</dcterms:modified>
</cp:coreProperties>
</file>