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50" r:id="rId2"/>
    <p:sldId id="351" r:id="rId3"/>
    <p:sldId id="308" r:id="rId4"/>
    <p:sldId id="352" r:id="rId5"/>
    <p:sldId id="362" r:id="rId6"/>
    <p:sldId id="312" r:id="rId7"/>
    <p:sldId id="360" r:id="rId8"/>
    <p:sldId id="313" r:id="rId9"/>
    <p:sldId id="353" r:id="rId10"/>
    <p:sldId id="318" r:id="rId11"/>
    <p:sldId id="361" r:id="rId12"/>
    <p:sldId id="356" r:id="rId13"/>
    <p:sldId id="358" r:id="rId14"/>
    <p:sldId id="363" r:id="rId15"/>
    <p:sldId id="365" r:id="rId16"/>
    <p:sldId id="364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94695"/>
  </p:normalViewPr>
  <p:slideViewPr>
    <p:cSldViewPr snapToGrid="0" snapToObjects="1">
      <p:cViewPr varScale="1">
        <p:scale>
          <a:sx n="80" d="100"/>
          <a:sy n="80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EF7-3ED8-0E40-A0BF-7B92BEB24FCF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6030-B517-A549-9509-854426F809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1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3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0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62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6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91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5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4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6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68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77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967A-78C0-5642-B1BA-DA393E6ADD2C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00A9-2049-1040-AC07-419B5766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3026" y="1452922"/>
            <a:ext cx="8758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prstClr val="black"/>
                </a:solidFill>
                <a:latin typeface="Monaco" charset="0"/>
              </a:rPr>
              <a:t>ＩＬＣ</a:t>
            </a:r>
            <a:r>
              <a:rPr lang="ja-JP" altLang="en-US" sz="3600" dirty="0">
                <a:solidFill>
                  <a:prstClr val="black"/>
                </a:solidFill>
                <a:latin typeface="Monaco" charset="0"/>
              </a:rPr>
              <a:t>準備期間における研究開発と人材</a:t>
            </a:r>
            <a:r>
              <a:rPr lang="ja-JP" altLang="en-US" sz="3600" dirty="0" smtClean="0">
                <a:solidFill>
                  <a:prstClr val="black"/>
                </a:solidFill>
                <a:latin typeface="Monaco" charset="0"/>
              </a:rPr>
              <a:t>育成</a:t>
            </a:r>
            <a:endParaRPr lang="en-US" altLang="ja-JP" sz="3600" dirty="0" smtClean="0">
              <a:solidFill>
                <a:prstClr val="black"/>
              </a:solidFill>
              <a:latin typeface="Monaco" charset="0"/>
            </a:endParaRPr>
          </a:p>
          <a:p>
            <a:pPr algn="ctr"/>
            <a:r>
              <a:rPr lang="ja-JP" altLang="en-US" sz="3600" dirty="0" smtClean="0">
                <a:solidFill>
                  <a:prstClr val="black"/>
                </a:solidFill>
                <a:latin typeface="Monaco" charset="0"/>
              </a:rPr>
              <a:t>（</a:t>
            </a:r>
            <a:r>
              <a:rPr lang="ja-JP" altLang="en-US" sz="3600" dirty="0">
                <a:solidFill>
                  <a:prstClr val="black"/>
                </a:solidFill>
                <a:latin typeface="Monaco" charset="0"/>
              </a:rPr>
              <a:t>課題提起および意見交換</a:t>
            </a:r>
            <a:r>
              <a:rPr lang="ja-JP" altLang="en-US" sz="3600" dirty="0" smtClean="0">
                <a:solidFill>
                  <a:prstClr val="black"/>
                </a:solidFill>
                <a:latin typeface="Monaco" charset="0"/>
              </a:rPr>
              <a:t>）</a:t>
            </a:r>
            <a:endParaRPr lang="en-US" altLang="ja-JP" sz="3600" dirty="0" smtClean="0">
              <a:solidFill>
                <a:prstClr val="black"/>
              </a:solidFill>
              <a:latin typeface="Monaco" charset="0"/>
            </a:endParaRPr>
          </a:p>
          <a:p>
            <a:pPr algn="ctr"/>
            <a:endParaRPr lang="ja-JP" altLang="en-US" sz="3600" dirty="0">
              <a:solidFill>
                <a:prstClr val="black"/>
              </a:solidFill>
              <a:latin typeface="Monaco" charset="0"/>
            </a:endParaRPr>
          </a:p>
          <a:p>
            <a:pPr algn="ctr"/>
            <a:r>
              <a:rPr lang="ja-JP" altLang="en-US" sz="3600" dirty="0" smtClean="0">
                <a:solidFill>
                  <a:prstClr val="black"/>
                </a:solidFill>
                <a:latin typeface="Monaco" charset="0"/>
              </a:rPr>
              <a:t>加速器</a:t>
            </a:r>
            <a:r>
              <a:rPr lang="en-US" altLang="ja-JP" sz="3600" dirty="0" smtClean="0">
                <a:solidFill>
                  <a:prstClr val="black"/>
                </a:solidFill>
                <a:latin typeface="Monaco" charset="0"/>
              </a:rPr>
              <a:t>: ATF/</a:t>
            </a:r>
            <a:r>
              <a:rPr lang="en-US" altLang="ja-JP" sz="3600" dirty="0" err="1" smtClean="0">
                <a:solidFill>
                  <a:prstClr val="black"/>
                </a:solidFill>
                <a:latin typeface="Monaco" charset="0"/>
              </a:rPr>
              <a:t>Nano</a:t>
            </a:r>
            <a:r>
              <a:rPr lang="en-US" altLang="ja-JP" sz="3600" dirty="0" smtClean="0">
                <a:solidFill>
                  <a:prstClr val="black"/>
                </a:solidFill>
                <a:latin typeface="Monaco" charset="0"/>
              </a:rPr>
              <a:t>-beam</a:t>
            </a:r>
          </a:p>
          <a:p>
            <a:pPr algn="ctr"/>
            <a:endParaRPr lang="en-US" altLang="ja-JP" sz="3600" dirty="0" smtClean="0">
              <a:solidFill>
                <a:prstClr val="black"/>
              </a:solidFill>
              <a:latin typeface="Monaco" charset="0"/>
            </a:endParaRPr>
          </a:p>
          <a:p>
            <a:pPr algn="ctr"/>
            <a:endParaRPr lang="en-US" altLang="ja-JP" sz="3600" dirty="0">
              <a:solidFill>
                <a:prstClr val="black"/>
              </a:solidFill>
              <a:latin typeface="Monaco" charset="0"/>
            </a:endParaRPr>
          </a:p>
          <a:p>
            <a:pPr algn="ctr"/>
            <a:r>
              <a:rPr lang="en-US" altLang="ja-JP" sz="3600" dirty="0" smtClean="0">
                <a:solidFill>
                  <a:prstClr val="black"/>
                </a:solidFill>
                <a:latin typeface="Monaco" charset="0"/>
              </a:rPr>
              <a:t>KEK</a:t>
            </a:r>
            <a:r>
              <a:rPr lang="ja-JP" altLang="en-US" sz="3600" dirty="0" smtClean="0">
                <a:solidFill>
                  <a:prstClr val="black"/>
                </a:solidFill>
                <a:latin typeface="Monaco" charset="0"/>
              </a:rPr>
              <a:t>　照沼　信浩</a:t>
            </a:r>
            <a:r>
              <a:rPr lang="ja-JP" altLang="en-US" sz="3600" dirty="0">
                <a:solidFill>
                  <a:prstClr val="black"/>
                </a:solidFill>
                <a:latin typeface="Monaco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3839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6841"/>
            <a:ext cx="8229600" cy="708056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/>
              <a:t>Goal-2</a:t>
            </a:r>
            <a:r>
              <a:rPr kumimoji="1" lang="ja-JP" altLang="en-US" dirty="0" smtClean="0"/>
              <a:t>の</a:t>
            </a:r>
            <a:r>
              <a:rPr lang="ja-JP" altLang="en-US" dirty="0"/>
              <a:t>展望　</a:t>
            </a:r>
            <a:r>
              <a:rPr lang="en-US" altLang="ja-JP" sz="2800" dirty="0"/>
              <a:t>(</a:t>
            </a:r>
            <a:r>
              <a:rPr lang="ja-JP" altLang="en-US" sz="2800" dirty="0"/>
              <a:t>予備準備期間（</a:t>
            </a:r>
            <a:r>
              <a:rPr lang="en-US" altLang="ja-JP" sz="2800" dirty="0"/>
              <a:t>2</a:t>
            </a:r>
            <a:r>
              <a:rPr lang="ja-JP" altLang="en-US" sz="2800" dirty="0"/>
              <a:t>年））</a:t>
            </a:r>
            <a:endParaRPr kumimoji="1" lang="ja-JP" altLang="en-US" sz="3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4448"/>
            <a:ext cx="8479766" cy="568564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DR</a:t>
            </a:r>
            <a:r>
              <a:rPr lang="ja-JP" altLang="en-US" sz="2000" dirty="0"/>
              <a:t>から取り出したマルチバンチにおいて、</a:t>
            </a:r>
            <a:r>
              <a:rPr lang="ja-JP" altLang="en-US" sz="2000" dirty="0">
                <a:solidFill>
                  <a:srgbClr val="0432FF"/>
                </a:solidFill>
              </a:rPr>
              <a:t>先頭バンチの位置情報から後続のバンチ位置を補正</a:t>
            </a:r>
            <a:r>
              <a:rPr lang="ja-JP" altLang="en-US" sz="2000" dirty="0" smtClean="0">
                <a:solidFill>
                  <a:srgbClr val="0432FF"/>
                </a:solidFill>
              </a:rPr>
              <a:t>し、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ナノメートル</a:t>
            </a:r>
            <a:r>
              <a:rPr lang="ja-JP" altLang="en-US" sz="2000" b="1" dirty="0">
                <a:solidFill>
                  <a:srgbClr val="C00000"/>
                </a:solidFill>
              </a:rPr>
              <a:t>・レベルの安定度</a:t>
            </a:r>
            <a:r>
              <a:rPr lang="ja-JP" altLang="en-US" sz="2000" dirty="0"/>
              <a:t>を実現する。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（</a:t>
            </a:r>
            <a:r>
              <a:rPr lang="en-US" altLang="ja-JP" sz="2000" dirty="0"/>
              <a:t>300ns</a:t>
            </a:r>
            <a:r>
              <a:rPr lang="ja-JP" altLang="en-US" sz="2000" dirty="0"/>
              <a:t>間隔で</a:t>
            </a:r>
            <a:r>
              <a:rPr lang="en-US" altLang="ja-JP" sz="2000" dirty="0"/>
              <a:t>2</a:t>
            </a:r>
            <a:r>
              <a:rPr lang="ja-JP" altLang="en-US" sz="2000" dirty="0"/>
              <a:t>バンチまたは</a:t>
            </a:r>
            <a:r>
              <a:rPr lang="en-US" altLang="ja-JP" sz="2000" dirty="0"/>
              <a:t>150ns</a:t>
            </a:r>
            <a:r>
              <a:rPr lang="ja-JP" altLang="en-US" sz="2000" dirty="0"/>
              <a:t>間隔で</a:t>
            </a:r>
            <a:r>
              <a:rPr lang="en-US" altLang="ja-JP" sz="2000" dirty="0"/>
              <a:t>3</a:t>
            </a:r>
            <a:r>
              <a:rPr lang="ja-JP" altLang="en-US" sz="2000" dirty="0"/>
              <a:t>バンチ）</a:t>
            </a:r>
            <a:endParaRPr lang="en-US" altLang="ja-JP" sz="2000" dirty="0"/>
          </a:p>
          <a:p>
            <a:endParaRPr lang="en-US" altLang="ja-JP" sz="800" dirty="0"/>
          </a:p>
          <a:p>
            <a:r>
              <a:rPr lang="ja-JP" altLang="en-US" sz="2200" dirty="0" smtClean="0"/>
              <a:t>上流でのフィードバック</a:t>
            </a:r>
            <a:endParaRPr lang="en-US" altLang="ja-JP" sz="2200" dirty="0" smtClean="0"/>
          </a:p>
          <a:p>
            <a:pPr lvl="1"/>
            <a:r>
              <a:rPr lang="ja-JP" altLang="en-US" sz="1800" dirty="0" smtClean="0"/>
              <a:t>原理を実証し、応答速度</a:t>
            </a:r>
            <a:r>
              <a:rPr lang="en-US" altLang="ja-JP" sz="1800" dirty="0" smtClean="0"/>
              <a:t>133nsec</a:t>
            </a:r>
            <a:r>
              <a:rPr lang="ja-JP" altLang="en-US" sz="1800" dirty="0" smtClean="0"/>
              <a:t>を実現した。安定化：ジッターを</a:t>
            </a:r>
            <a:r>
              <a:rPr lang="en-US" altLang="ja-JP" sz="1800" dirty="0" smtClean="0"/>
              <a:t>1/5</a:t>
            </a:r>
            <a:r>
              <a:rPr lang="ja-JP" altLang="en-US" sz="1800" dirty="0" smtClean="0"/>
              <a:t>に低減。</a:t>
            </a:r>
            <a:endParaRPr lang="en-US" altLang="ja-JP" sz="1800" dirty="0" smtClean="0"/>
          </a:p>
          <a:p>
            <a:pPr marL="456767" lvl="1" indent="0">
              <a:buNone/>
            </a:pPr>
            <a:endParaRPr lang="en-US" altLang="ja-JP" sz="800" dirty="0" smtClean="0"/>
          </a:p>
          <a:p>
            <a:r>
              <a:rPr lang="en-US" altLang="ja-JP" sz="2200" b="1" dirty="0" smtClean="0">
                <a:solidFill>
                  <a:srgbClr val="0000FF"/>
                </a:solidFill>
              </a:rPr>
              <a:t>IP</a:t>
            </a:r>
            <a:r>
              <a:rPr lang="ja-JP" altLang="en-US" sz="2200" b="1" dirty="0" smtClean="0">
                <a:solidFill>
                  <a:srgbClr val="0000FF"/>
                </a:solidFill>
              </a:rPr>
              <a:t>でのフィードバック</a:t>
            </a:r>
            <a:endParaRPr lang="en-US" altLang="ja-JP" sz="2200" b="1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sz="1800" dirty="0" smtClean="0"/>
              <a:t>ジッター</a:t>
            </a:r>
            <a:r>
              <a:rPr lang="en-US" altLang="ja-JP" sz="1800" b="1" dirty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ja-JP" b="1" dirty="0">
                <a:solidFill>
                  <a:srgbClr val="0432FF"/>
                </a:solidFill>
                <a:ea typeface="Arial" charset="0"/>
                <a:cs typeface="Arial" charset="0"/>
              </a:rPr>
              <a:t>410</a:t>
            </a:r>
            <a:r>
              <a:rPr lang="en-US" altLang="ja-JP" sz="1800" b="1" dirty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000" b="1" dirty="0">
                <a:solidFill>
                  <a:srgbClr val="0432FF"/>
                </a:solidFill>
                <a:ea typeface="Arial" charset="0"/>
                <a:cs typeface="Arial" charset="0"/>
              </a:rPr>
              <a:t>nm</a:t>
            </a:r>
            <a:r>
              <a:rPr lang="en-US" altLang="ja-JP" sz="1800" b="1" dirty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1800" b="1" dirty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ja-JP" b="1" dirty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67</a:t>
            </a:r>
            <a:r>
              <a:rPr lang="en-US" altLang="ja-JP" sz="1800" b="1" dirty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nm</a:t>
            </a:r>
            <a:r>
              <a:rPr lang="ja-JP" altLang="en-US" sz="16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。</a:t>
            </a:r>
            <a:r>
              <a:rPr lang="ja-JP" altLang="en-US" sz="1800" dirty="0" smtClean="0"/>
              <a:t>現状は</a:t>
            </a:r>
            <a:r>
              <a:rPr lang="en-US" altLang="ja-JP" sz="1800" dirty="0" smtClean="0"/>
              <a:t>BPM</a:t>
            </a:r>
            <a:r>
              <a:rPr lang="ja-JP" altLang="en-US" sz="1800" dirty="0" smtClean="0"/>
              <a:t>分解能で</a:t>
            </a:r>
            <a:r>
              <a:rPr lang="en-US" altLang="ja-JP" sz="1800" dirty="0" smtClean="0"/>
              <a:t>FB</a:t>
            </a:r>
            <a:r>
              <a:rPr lang="ja-JP" altLang="en-US" sz="1800" dirty="0" smtClean="0"/>
              <a:t>効果が制限。</a:t>
            </a:r>
            <a:endParaRPr lang="en-US" altLang="ja-JP" sz="1800" dirty="0" smtClean="0"/>
          </a:p>
          <a:p>
            <a:pPr lvl="1"/>
            <a:r>
              <a:rPr lang="ja-JP" altLang="en-US" sz="1800" b="1" dirty="0" smtClean="0">
                <a:solidFill>
                  <a:srgbClr val="0000FF"/>
                </a:solidFill>
              </a:rPr>
              <a:t>分解能</a:t>
            </a:r>
            <a:r>
              <a:rPr lang="en-US" altLang="ja-JP" sz="1800" b="1" dirty="0" smtClean="0">
                <a:solidFill>
                  <a:srgbClr val="0000FF"/>
                </a:solidFill>
              </a:rPr>
              <a:t>50nm</a:t>
            </a:r>
            <a:r>
              <a:rPr lang="en-US" altLang="ja-JP" sz="1800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ja-JP" altLang="en-US" sz="1800" b="1" dirty="0" smtClean="0">
                <a:solidFill>
                  <a:srgbClr val="0000FF"/>
                </a:solidFill>
                <a:sym typeface="Wingdings"/>
              </a:rPr>
              <a:t>数</a:t>
            </a:r>
            <a:r>
              <a:rPr lang="en-US" altLang="ja-JP" sz="1800" b="1" dirty="0" smtClean="0">
                <a:solidFill>
                  <a:srgbClr val="0000FF"/>
                </a:solidFill>
                <a:sym typeface="Wingdings"/>
              </a:rPr>
              <a:t>nm</a:t>
            </a:r>
            <a:r>
              <a:rPr lang="ja-JP" altLang="en-US" sz="1800" b="1" dirty="0" smtClean="0">
                <a:solidFill>
                  <a:srgbClr val="0000FF"/>
                </a:solidFill>
                <a:sym typeface="Wingdings"/>
              </a:rPr>
              <a:t>がカギ</a:t>
            </a:r>
            <a:r>
              <a:rPr lang="ja-JP" altLang="en-US" sz="1800" dirty="0" smtClean="0">
                <a:sym typeface="Wingdings"/>
              </a:rPr>
              <a:t>。信号処理系の高度化、ビーム電流増強。</a:t>
            </a:r>
            <a:endParaRPr lang="en-US" altLang="ja-JP" sz="1800" dirty="0" smtClean="0">
              <a:sym typeface="Wingdings"/>
            </a:endParaRPr>
          </a:p>
          <a:p>
            <a:pPr lvl="1"/>
            <a:r>
              <a:rPr lang="ja-JP" altLang="en-US" sz="1800" b="1" dirty="0" smtClean="0">
                <a:solidFill>
                  <a:srgbClr val="FF0000"/>
                </a:solidFill>
                <a:sym typeface="Wingdings"/>
              </a:rPr>
              <a:t>ただし、数</a:t>
            </a:r>
            <a:r>
              <a:rPr lang="en-US" altLang="ja-JP" sz="1800" b="1" dirty="0" smtClean="0">
                <a:solidFill>
                  <a:srgbClr val="FF0000"/>
                </a:solidFill>
                <a:sym typeface="Wingdings"/>
              </a:rPr>
              <a:t>nm</a:t>
            </a:r>
            <a:r>
              <a:rPr lang="ja-JP" altLang="en-US" sz="1800" b="1" dirty="0" smtClean="0">
                <a:solidFill>
                  <a:srgbClr val="FF0000"/>
                </a:solidFill>
                <a:sym typeface="Wingdings"/>
              </a:rPr>
              <a:t>分解能の必要性は</a:t>
            </a:r>
            <a:r>
              <a:rPr lang="en-US" altLang="ja-JP" sz="1800" b="1" dirty="0" smtClean="0">
                <a:solidFill>
                  <a:srgbClr val="FF0000"/>
                </a:solidFill>
                <a:sym typeface="Wingdings"/>
              </a:rPr>
              <a:t>ATF2</a:t>
            </a:r>
            <a:r>
              <a:rPr lang="ja-JP" altLang="en-US" sz="1800" b="1" dirty="0" smtClean="0">
                <a:solidFill>
                  <a:srgbClr val="FF0000"/>
                </a:solidFill>
                <a:sym typeface="Wingdings"/>
              </a:rPr>
              <a:t>に限った話。</a:t>
            </a:r>
            <a:endParaRPr lang="en-US" altLang="ja-JP" sz="1800" b="1" dirty="0" smtClean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altLang="ja-JP" sz="1800" b="1" dirty="0" smtClean="0">
                <a:solidFill>
                  <a:srgbClr val="FF0000"/>
                </a:solidFill>
                <a:sym typeface="Wingdings"/>
              </a:rPr>
              <a:t>ILC</a:t>
            </a:r>
            <a:r>
              <a:rPr lang="ja-JP" altLang="en-US" sz="1800" b="1" dirty="0" smtClean="0">
                <a:solidFill>
                  <a:srgbClr val="FF0000"/>
                </a:solidFill>
                <a:sym typeface="Wingdings"/>
              </a:rPr>
              <a:t>は数ミクロンでしか測定できないので、</a:t>
            </a:r>
            <a:r>
              <a:rPr lang="en-US" altLang="ja-JP" sz="1800" b="1" dirty="0" smtClean="0">
                <a:solidFill>
                  <a:srgbClr val="FF0000"/>
                </a:solidFill>
                <a:sym typeface="Wingdings"/>
              </a:rPr>
              <a:t>ATF2</a:t>
            </a:r>
            <a:r>
              <a:rPr lang="ja-JP" altLang="en-US" sz="1800" b="1" dirty="0" smtClean="0">
                <a:solidFill>
                  <a:srgbClr val="FF0000"/>
                </a:solidFill>
                <a:sym typeface="Wingdings"/>
              </a:rPr>
              <a:t>での処理系開発の困難とは無縁。</a:t>
            </a:r>
            <a:r>
              <a:rPr lang="en-US" altLang="ja-JP" sz="1800" dirty="0" smtClean="0">
                <a:sym typeface="Wingdings"/>
              </a:rPr>
              <a:t>vertex </a:t>
            </a:r>
            <a:r>
              <a:rPr lang="en-US" altLang="ja-JP" sz="1800" dirty="0">
                <a:sym typeface="Wingdings"/>
              </a:rPr>
              <a:t>detector</a:t>
            </a:r>
            <a:r>
              <a:rPr lang="ja-JP" altLang="en-US" sz="1800" dirty="0" smtClean="0">
                <a:sym typeface="Wingdings"/>
              </a:rPr>
              <a:t>などがあり、</a:t>
            </a:r>
            <a:r>
              <a:rPr lang="en-US" altLang="ja-JP" sz="1800" dirty="0" smtClean="0">
                <a:sym typeface="Wingdings"/>
              </a:rPr>
              <a:t>IP</a:t>
            </a:r>
            <a:r>
              <a:rPr lang="ja-JP" altLang="en-US" sz="1800" dirty="0" smtClean="0">
                <a:sym typeface="Wingdings"/>
              </a:rPr>
              <a:t>から</a:t>
            </a:r>
            <a:r>
              <a:rPr lang="en-US" altLang="ja-JP" sz="1800" dirty="0" smtClean="0">
                <a:sym typeface="Wingdings"/>
              </a:rPr>
              <a:t>4m</a:t>
            </a:r>
            <a:r>
              <a:rPr lang="ja-JP" altLang="en-US" sz="1800" dirty="0" smtClean="0">
                <a:sym typeface="Wingdings"/>
              </a:rPr>
              <a:t>離れてビーム測定</a:t>
            </a:r>
            <a:endParaRPr lang="en-US" altLang="ja-JP" sz="1800" dirty="0">
              <a:sym typeface="Wingdings"/>
            </a:endParaRPr>
          </a:p>
          <a:p>
            <a:pPr lvl="1"/>
            <a:endParaRPr lang="en-US" altLang="ja-JP" sz="8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altLang="ja-JP" sz="2400" b="1" dirty="0" smtClean="0">
                <a:solidFill>
                  <a:srgbClr val="0000FF"/>
                </a:solidFill>
                <a:sym typeface="Wingdings"/>
              </a:rPr>
              <a:t>ATF2</a:t>
            </a:r>
            <a:r>
              <a:rPr lang="ja-JP" altLang="en-US" sz="2400" b="1" dirty="0" smtClean="0">
                <a:solidFill>
                  <a:srgbClr val="0000FF"/>
                </a:solidFill>
                <a:sym typeface="Wingdings"/>
              </a:rPr>
              <a:t>で</a:t>
            </a:r>
            <a:r>
              <a:rPr lang="en-US" altLang="ja-JP" sz="2400" b="1" dirty="0" smtClean="0">
                <a:solidFill>
                  <a:srgbClr val="0000FF"/>
                </a:solidFill>
                <a:sym typeface="Wingdings"/>
              </a:rPr>
              <a:t>IP</a:t>
            </a:r>
            <a:r>
              <a:rPr lang="ja-JP" altLang="en-US" sz="2400" b="1" dirty="0" smtClean="0">
                <a:solidFill>
                  <a:srgbClr val="0000FF"/>
                </a:solidFill>
                <a:sym typeface="Wingdings"/>
              </a:rPr>
              <a:t>としての安定化を確認することが重要</a:t>
            </a:r>
            <a:endParaRPr lang="en-US" altLang="ja-JP" sz="2400" b="1" dirty="0" smtClean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altLang="ja-JP" sz="2000" b="1" dirty="0">
                <a:sym typeface="Wingdings"/>
              </a:rPr>
              <a:t>2〜3</a:t>
            </a:r>
            <a:r>
              <a:rPr lang="ja-JP" altLang="en-US" sz="2000" b="1" dirty="0">
                <a:sym typeface="Wingdings"/>
              </a:rPr>
              <a:t>年の開発時間が必要との</a:t>
            </a:r>
            <a:r>
              <a:rPr lang="ja-JP" altLang="en-US" sz="2000" b="1" dirty="0" smtClean="0">
                <a:sym typeface="Wingdings"/>
              </a:rPr>
              <a:t>認識</a:t>
            </a:r>
            <a:endParaRPr lang="en-US" altLang="ja-JP" sz="2000" b="1" dirty="0" smtClean="0">
              <a:sym typeface="Wingdings"/>
            </a:endParaRPr>
          </a:p>
          <a:p>
            <a:pPr lvl="1"/>
            <a:r>
              <a:rPr lang="en-US" altLang="ja-JP" b="1" dirty="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altLang="ja-JP" b="1" baseline="30000" dirty="0" smtClean="0">
                <a:solidFill>
                  <a:srgbClr val="7030A0"/>
                </a:solidFill>
                <a:sym typeface="Wingdings"/>
              </a:rPr>
              <a:t>nd</a:t>
            </a:r>
            <a:r>
              <a:rPr lang="en-US" altLang="ja-JP" b="1" dirty="0" smtClean="0">
                <a:solidFill>
                  <a:srgbClr val="7030A0"/>
                </a:solidFill>
                <a:sym typeface="Wingdings"/>
              </a:rPr>
              <a:t> </a:t>
            </a:r>
            <a:r>
              <a:rPr lang="ja-JP" altLang="en-US" b="1" dirty="0" smtClean="0">
                <a:solidFill>
                  <a:srgbClr val="7030A0"/>
                </a:solidFill>
                <a:sym typeface="Wingdings"/>
              </a:rPr>
              <a:t>バンチのビームサイズ測定系の立ち上げ</a:t>
            </a:r>
            <a:r>
              <a:rPr lang="en-US" altLang="ja-JP" b="1" dirty="0" smtClean="0">
                <a:solidFill>
                  <a:srgbClr val="7030A0"/>
                </a:solidFill>
                <a:sym typeface="Wingdings"/>
              </a:rPr>
              <a:t>(2015)</a:t>
            </a:r>
            <a:endParaRPr lang="en-US" altLang="ja-JP" b="1" dirty="0">
              <a:solidFill>
                <a:srgbClr val="7030A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0781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4" y="1112550"/>
            <a:ext cx="7652385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5494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2-bunch IPBSM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 upstream FONT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feedback</a:t>
            </a:r>
            <a:r>
              <a:rPr lang="en-US" altLang="ja-JP" dirty="0" smtClean="0"/>
              <a:t>,  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From Y. Kano ATF Meeting Dec. 18 2015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4423" y="1120919"/>
            <a:ext cx="514275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432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ATF2-IP</a:t>
            </a:r>
            <a:r>
              <a:rPr kumimoji="1" lang="ja-JP" altLang="en-US" sz="2400" b="1" dirty="0" smtClean="0">
                <a:solidFill>
                  <a:srgbClr val="0432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での</a:t>
            </a:r>
            <a:r>
              <a:rPr kumimoji="1" lang="en-US" altLang="ja-JP" sz="2400" b="1" dirty="0" smtClean="0">
                <a:solidFill>
                  <a:srgbClr val="0432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FONT Feedback</a:t>
            </a:r>
            <a:r>
              <a:rPr kumimoji="1" lang="ja-JP" altLang="en-US" sz="2400" b="1" dirty="0" smtClean="0">
                <a:solidFill>
                  <a:srgbClr val="0432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試験：</a:t>
            </a:r>
            <a:endParaRPr kumimoji="1" lang="en-US" altLang="ja-JP" sz="2400" b="1" dirty="0" smtClean="0">
              <a:solidFill>
                <a:srgbClr val="0432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0432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ビームサイズのビーム電流依存性</a:t>
            </a:r>
            <a:endParaRPr kumimoji="1" lang="ja-JP" altLang="en-US" sz="2400" b="1" dirty="0">
              <a:solidFill>
                <a:srgbClr val="0432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73022" y="128826"/>
            <a:ext cx="3071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7030A0"/>
                </a:solidFill>
                <a:sym typeface="Wingdings"/>
              </a:rPr>
              <a:t>2</a:t>
            </a:r>
            <a:r>
              <a:rPr lang="en-US" altLang="ja-JP" sz="2000" b="1" baseline="30000" dirty="0">
                <a:solidFill>
                  <a:srgbClr val="7030A0"/>
                </a:solidFill>
                <a:sym typeface="Wingdings"/>
              </a:rPr>
              <a:t>nd</a:t>
            </a:r>
            <a:r>
              <a:rPr lang="en-US" altLang="ja-JP" sz="2000" b="1" dirty="0">
                <a:solidFill>
                  <a:srgbClr val="7030A0"/>
                </a:solidFill>
                <a:sym typeface="Wingdings"/>
              </a:rPr>
              <a:t> </a:t>
            </a:r>
            <a:r>
              <a:rPr lang="ja-JP" altLang="en-US" sz="2000" b="1" dirty="0">
                <a:solidFill>
                  <a:srgbClr val="7030A0"/>
                </a:solidFill>
                <a:sym typeface="Wingdings"/>
              </a:rPr>
              <a:t>バンチのビームサイズ測定系の立ち上げ</a:t>
            </a:r>
            <a:r>
              <a:rPr lang="en-US" altLang="ja-JP" sz="2000" b="1" dirty="0">
                <a:solidFill>
                  <a:srgbClr val="7030A0"/>
                </a:solidFill>
                <a:sym typeface="Wingdings"/>
              </a:rPr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138396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34829" y="179775"/>
            <a:ext cx="7886700" cy="1117012"/>
          </a:xfrm>
        </p:spPr>
        <p:txBody>
          <a:bodyPr/>
          <a:lstStyle/>
          <a:p>
            <a:r>
              <a:rPr kumimoji="1" lang="en-US" altLang="ja-JP" dirty="0" smtClean="0"/>
              <a:t>ATF</a:t>
            </a:r>
            <a:r>
              <a:rPr kumimoji="1" lang="ja-JP" altLang="en-US" dirty="0" smtClean="0"/>
              <a:t>における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技術開発計画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40467" y="988367"/>
            <a:ext cx="96212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2016/1/24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1483498"/>
            <a:ext cx="9144000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8845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準備期間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4</a:t>
            </a:r>
            <a:r>
              <a:rPr lang="ja-JP" altLang="en-US" sz="3600" dirty="0" smtClean="0"/>
              <a:t>年間）</a:t>
            </a:r>
            <a:endParaRPr kumimoji="1" lang="ja-JP" altLang="en-US" sz="36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48578" y="1325461"/>
            <a:ext cx="8394754" cy="50250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800000"/>
                </a:solidFill>
              </a:rPr>
              <a:t>ナノビーム技術の高度化</a:t>
            </a:r>
            <a:r>
              <a:rPr lang="en-US" altLang="ja-JP" dirty="0" smtClean="0">
                <a:solidFill>
                  <a:srgbClr val="800000"/>
                </a:solidFill>
              </a:rPr>
              <a:t>(</a:t>
            </a:r>
            <a:r>
              <a:rPr lang="ja-JP" altLang="en-US" dirty="0" smtClean="0">
                <a:solidFill>
                  <a:srgbClr val="800000"/>
                </a:solidFill>
              </a:rPr>
              <a:t>継続</a:t>
            </a:r>
            <a:r>
              <a:rPr lang="en-US" altLang="ja-JP" dirty="0" smtClean="0">
                <a:solidFill>
                  <a:srgbClr val="800000"/>
                </a:solidFill>
              </a:rPr>
              <a:t>)</a:t>
            </a:r>
          </a:p>
          <a:p>
            <a:endParaRPr lang="en-US" altLang="ja-JP" dirty="0" smtClean="0">
              <a:solidFill>
                <a:srgbClr val="800000"/>
              </a:solidFill>
            </a:endParaRPr>
          </a:p>
          <a:p>
            <a:r>
              <a:rPr lang="en-US" altLang="ja-JP" dirty="0" smtClean="0">
                <a:solidFill>
                  <a:srgbClr val="800000"/>
                </a:solidFill>
              </a:rPr>
              <a:t>DR/BDS</a:t>
            </a:r>
            <a:r>
              <a:rPr lang="ja-JP" altLang="en-US" dirty="0" smtClean="0">
                <a:solidFill>
                  <a:srgbClr val="800000"/>
                </a:solidFill>
              </a:rPr>
              <a:t>の製造設計に取りかかるための準備</a:t>
            </a:r>
            <a:endParaRPr lang="en-US" altLang="ja-JP" dirty="0" smtClean="0">
              <a:solidFill>
                <a:srgbClr val="800000"/>
              </a:solidFill>
            </a:endParaRPr>
          </a:p>
          <a:p>
            <a:r>
              <a:rPr lang="ja-JP" altLang="en-US" dirty="0" smtClean="0">
                <a:solidFill>
                  <a:srgbClr val="800000"/>
                </a:solidFill>
              </a:rPr>
              <a:t>基本設計の確立（</a:t>
            </a:r>
            <a:r>
              <a:rPr lang="en-US" altLang="ja-JP" dirty="0" smtClean="0">
                <a:solidFill>
                  <a:srgbClr val="800000"/>
                </a:solidFill>
              </a:rPr>
              <a:t>Optics</a:t>
            </a:r>
            <a:r>
              <a:rPr lang="ja-JP" altLang="en-US" dirty="0" smtClean="0">
                <a:solidFill>
                  <a:srgbClr val="800000"/>
                </a:solidFill>
              </a:rPr>
              <a:t>はある。それ以外の具体化）</a:t>
            </a:r>
            <a:endParaRPr lang="en-US" altLang="ja-JP" dirty="0" smtClean="0">
              <a:solidFill>
                <a:srgbClr val="800000"/>
              </a:solidFill>
            </a:endParaRPr>
          </a:p>
          <a:p>
            <a:r>
              <a:rPr lang="ja-JP" altLang="en-US" dirty="0" smtClean="0">
                <a:solidFill>
                  <a:srgbClr val="800000"/>
                </a:solidFill>
              </a:rPr>
              <a:t>課題</a:t>
            </a:r>
            <a:endParaRPr lang="en-US" altLang="ja-JP" dirty="0" smtClean="0">
              <a:solidFill>
                <a:srgbClr val="800000"/>
              </a:solidFill>
            </a:endParaRPr>
          </a:p>
          <a:p>
            <a:pPr lvl="1"/>
            <a:r>
              <a:rPr lang="en-US" altLang="ja-JP" sz="2800" dirty="0" smtClean="0">
                <a:solidFill>
                  <a:srgbClr val="800000"/>
                </a:solidFill>
              </a:rPr>
              <a:t>DR</a:t>
            </a:r>
          </a:p>
          <a:p>
            <a:pPr lvl="2"/>
            <a:r>
              <a:rPr lang="ja-JP" altLang="en-US" sz="2400" dirty="0" smtClean="0">
                <a:solidFill>
                  <a:srgbClr val="800000"/>
                </a:solidFill>
              </a:rPr>
              <a:t>ビーム入射・取り出しキッカー開発；信頼性</a:t>
            </a:r>
            <a:endParaRPr lang="en-US" altLang="ja-JP" sz="2400" dirty="0" smtClean="0">
              <a:solidFill>
                <a:srgbClr val="800000"/>
              </a:solidFill>
            </a:endParaRPr>
          </a:p>
          <a:p>
            <a:pPr lvl="2"/>
            <a:r>
              <a:rPr lang="ja-JP" altLang="en-US" sz="2400" dirty="0" smtClean="0">
                <a:solidFill>
                  <a:srgbClr val="800000"/>
                </a:solidFill>
              </a:rPr>
              <a:t>高周波システム：既存</a:t>
            </a:r>
            <a:r>
              <a:rPr lang="en-US" altLang="ja-JP" sz="2400" dirty="0" smtClean="0">
                <a:solidFill>
                  <a:srgbClr val="800000"/>
                </a:solidFill>
              </a:rPr>
              <a:t>500MHz</a:t>
            </a:r>
            <a:r>
              <a:rPr lang="ja-JP" altLang="en-US" sz="2400" dirty="0" smtClean="0">
                <a:solidFill>
                  <a:srgbClr val="800000"/>
                </a:solidFill>
              </a:rPr>
              <a:t>の</a:t>
            </a:r>
            <a:r>
              <a:rPr lang="en-US" altLang="ja-JP" sz="2400" dirty="0" smtClean="0">
                <a:solidFill>
                  <a:srgbClr val="800000"/>
                </a:solidFill>
              </a:rPr>
              <a:t>650MHz</a:t>
            </a:r>
            <a:r>
              <a:rPr lang="ja-JP" altLang="en-US" sz="2400" dirty="0" smtClean="0">
                <a:solidFill>
                  <a:srgbClr val="800000"/>
                </a:solidFill>
              </a:rPr>
              <a:t>化</a:t>
            </a:r>
            <a:endParaRPr lang="en-US" altLang="ja-JP" sz="2400" dirty="0" smtClean="0">
              <a:solidFill>
                <a:srgbClr val="800000"/>
              </a:solidFill>
            </a:endParaRPr>
          </a:p>
          <a:p>
            <a:pPr lvl="1"/>
            <a:r>
              <a:rPr lang="en-US" altLang="ja-JP" sz="2800" dirty="0" smtClean="0">
                <a:solidFill>
                  <a:srgbClr val="800000"/>
                </a:solidFill>
              </a:rPr>
              <a:t>BDS</a:t>
            </a:r>
          </a:p>
          <a:p>
            <a:pPr lvl="2"/>
            <a:r>
              <a:rPr lang="en-US" altLang="ja-JP" sz="2400" dirty="0" smtClean="0">
                <a:solidFill>
                  <a:srgbClr val="800000"/>
                </a:solidFill>
              </a:rPr>
              <a:t>QF1/QD0</a:t>
            </a:r>
            <a:r>
              <a:rPr lang="ja-JP" altLang="en-US" sz="2400" dirty="0" smtClean="0">
                <a:solidFill>
                  <a:srgbClr val="800000"/>
                </a:solidFill>
              </a:rPr>
              <a:t>設計の具体化</a:t>
            </a:r>
            <a:endParaRPr lang="en-US" altLang="ja-JP" sz="2400" dirty="0" smtClean="0">
              <a:solidFill>
                <a:srgbClr val="800000"/>
              </a:solidFill>
            </a:endParaRPr>
          </a:p>
          <a:p>
            <a:pPr lvl="1"/>
            <a:r>
              <a:rPr lang="ja-JP" altLang="en-US" sz="2800" dirty="0" smtClean="0">
                <a:solidFill>
                  <a:srgbClr val="800000"/>
                </a:solidFill>
              </a:rPr>
              <a:t>国際的分担</a:t>
            </a:r>
            <a:endParaRPr lang="en-US" altLang="ja-JP" sz="28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KEK-ILC </a:t>
            </a:r>
            <a:r>
              <a:rPr kumimoji="1" lang="ja-JP" altLang="en-US" sz="32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3200" dirty="0" smtClean="0">
                <a:solidFill>
                  <a:srgbClr val="3366FF"/>
                </a:solidFill>
              </a:rPr>
              <a:t/>
            </a:r>
            <a:br>
              <a:rPr kumimoji="1" lang="en-US" altLang="ja-JP" sz="3200" dirty="0" smtClean="0">
                <a:solidFill>
                  <a:srgbClr val="3366FF"/>
                </a:solidFill>
              </a:rPr>
            </a:br>
            <a:r>
              <a:rPr lang="ja-JP" altLang="en-US" sz="3200" dirty="0" smtClean="0"/>
              <a:t>表</a:t>
            </a:r>
            <a:r>
              <a:rPr lang="en-US" altLang="ja-JP" sz="3200" dirty="0" smtClean="0"/>
              <a:t>1. ILC </a:t>
            </a:r>
            <a:r>
              <a:rPr lang="ja-JP" altLang="en-US" sz="3200" dirty="0" smtClean="0"/>
              <a:t>加速器準備への技術課題・国際連携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6304" b="-6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95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KEK-ILC </a:t>
            </a:r>
            <a:r>
              <a:rPr kumimoji="1" lang="ja-JP" altLang="en-US" sz="32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表</a:t>
            </a:r>
            <a:r>
              <a:rPr lang="en-US" altLang="ja-JP" sz="3200" dirty="0" smtClean="0"/>
              <a:t>2: ILC </a:t>
            </a:r>
            <a:r>
              <a:rPr lang="ja-JP" altLang="en-US" sz="3200" dirty="0" smtClean="0"/>
              <a:t>加速器・準備期間における技術課題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32266" b="-32266"/>
          <a:stretch>
            <a:fillRect/>
          </a:stretch>
        </p:blipFill>
        <p:spPr>
          <a:xfrm>
            <a:off x="177800" y="1732487"/>
            <a:ext cx="8789286" cy="4849323"/>
          </a:xfrm>
        </p:spPr>
      </p:pic>
    </p:spTree>
    <p:extLst>
      <p:ext uri="{BB962C8B-B14F-4D97-AF65-F5344CB8AC3E}">
        <p14:creationId xmlns:p14="http://schemas.microsoft.com/office/powerpoint/2010/main" val="103444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592667"/>
            <a:ext cx="7886700" cy="13768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2800" b="1" dirty="0" smtClean="0">
                <a:solidFill>
                  <a:srgbClr val="3366FF"/>
                </a:solidFill>
              </a:rPr>
              <a:t>KEK-ILC </a:t>
            </a:r>
            <a:r>
              <a:rPr lang="ja-JP" altLang="en-US" sz="2800" b="1" dirty="0" smtClean="0">
                <a:solidFill>
                  <a:srgbClr val="3366FF"/>
                </a:solidFill>
              </a:rPr>
              <a:t>アクションプラン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資料</a:t>
            </a:r>
            <a:r>
              <a:rPr lang="en-US" altLang="ja-JP" sz="2800" dirty="0" smtClean="0"/>
              <a:t>5: </a:t>
            </a:r>
            <a:r>
              <a:rPr lang="ja-JP" altLang="en-US" sz="2800" dirty="0" smtClean="0"/>
              <a:t>人材確保・育成プランの年次計画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（本文</a:t>
            </a:r>
            <a:r>
              <a:rPr lang="en-US" altLang="ja-JP" sz="2800" dirty="0" smtClean="0"/>
              <a:t>3 </a:t>
            </a:r>
            <a:r>
              <a:rPr lang="ja-JP" altLang="en-US" sz="2800" dirty="0" smtClean="0"/>
              <a:t>の内訳より）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12383" b="-12383"/>
          <a:stretch>
            <a:fillRect/>
          </a:stretch>
        </p:blipFill>
        <p:spPr>
          <a:xfrm>
            <a:off x="205311" y="1969558"/>
            <a:ext cx="8399819" cy="4634442"/>
          </a:xfrm>
        </p:spPr>
      </p:pic>
      <p:sp>
        <p:nvSpPr>
          <p:cNvPr id="5" name="角丸四角形 4"/>
          <p:cNvSpPr/>
          <p:nvPr/>
        </p:nvSpPr>
        <p:spPr>
          <a:xfrm>
            <a:off x="1261534" y="4947708"/>
            <a:ext cx="7360530" cy="42333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Diagonal Corner Rectangle 7"/>
          <p:cNvSpPr/>
          <p:nvPr/>
        </p:nvSpPr>
        <p:spPr>
          <a:xfrm>
            <a:off x="292205" y="1261592"/>
            <a:ext cx="8591904" cy="5628908"/>
          </a:xfrm>
          <a:prstGeom prst="round2DiagRect">
            <a:avLst>
              <a:gd name="adj1" fmla="val 9416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1" y="1029302"/>
            <a:ext cx="5911958" cy="284964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84570" y="1657688"/>
            <a:ext cx="1580704" cy="244374"/>
          </a:xfrm>
          <a:prstGeom prst="rect">
            <a:avLst/>
          </a:prstGeom>
          <a:solidFill>
            <a:srgbClr val="FFFFFF"/>
          </a:solidFill>
        </p:spPr>
        <p:txBody>
          <a:bodyPr wrap="square" lIns="28017" tIns="14008" rIns="28017" bIns="14008" rtlCol="0">
            <a:spAutoFit/>
          </a:bodyPr>
          <a:lstStyle/>
          <a:p>
            <a:pPr defTabSz="457006"/>
            <a:r>
              <a:rPr lang="en-US" altLang="ja-JP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Layout of ILC</a:t>
            </a:r>
            <a:endParaRPr lang="ja-JP" altLang="en-US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" name="台形 24"/>
          <p:cNvSpPr/>
          <p:nvPr/>
        </p:nvSpPr>
        <p:spPr>
          <a:xfrm rot="21251157">
            <a:off x="1202841" y="2555976"/>
            <a:ext cx="2740680" cy="1165833"/>
          </a:xfrm>
          <a:prstGeom prst="trapezoid">
            <a:avLst>
              <a:gd name="adj" fmla="val 93823"/>
            </a:avLst>
          </a:prstGeom>
          <a:gradFill flip="none" rotWithShape="1">
            <a:gsLst>
              <a:gs pos="45000">
                <a:srgbClr val="C0504D">
                  <a:alpha val="30000"/>
                </a:srgbClr>
              </a:gs>
              <a:gs pos="89000">
                <a:srgbClr val="FFFFFF">
                  <a:alpha val="30000"/>
                </a:srgbClr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012" tIns="10006" rIns="20012" bIns="10006" rtlCol="0" anchor="ctr"/>
          <a:lstStyle/>
          <a:p>
            <a:pPr algn="ctr" defTabSz="457006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776668" y="1051065"/>
            <a:ext cx="328199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006"/>
            <a:r>
              <a:rPr lang="en-US" altLang="ja-JP" sz="2800" b="1" dirty="0">
                <a:solidFill>
                  <a:srgbClr val="0000FF"/>
                </a:solidFill>
                <a:ea typeface="Arial" charset="0"/>
                <a:cs typeface="Arial" charset="0"/>
              </a:rPr>
              <a:t>Develop the </a:t>
            </a:r>
            <a:r>
              <a:rPr lang="en-US" altLang="ja-JP" sz="28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nanometer beam </a:t>
            </a:r>
            <a:r>
              <a:rPr lang="en-US" altLang="ja-JP" sz="2800" b="1" dirty="0">
                <a:solidFill>
                  <a:srgbClr val="0000FF"/>
                </a:solidFill>
                <a:ea typeface="Arial" charset="0"/>
                <a:cs typeface="Arial" charset="0"/>
              </a:rPr>
              <a:t>technologies for I</a:t>
            </a:r>
            <a:r>
              <a:rPr lang="en-US" altLang="ja-JP" sz="28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LC</a:t>
            </a:r>
          </a:p>
          <a:p>
            <a:pPr marL="285750" indent="-285750" defTabSz="457006">
              <a:buFont typeface="Wingdings" charset="2"/>
              <a:buChar char="n"/>
            </a:pPr>
            <a:r>
              <a:rPr lang="en-US" altLang="ja-JP" sz="20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Key </a:t>
            </a:r>
            <a:r>
              <a:rPr lang="en-US" altLang="ja-JP" sz="2000" b="1" dirty="0">
                <a:solidFill>
                  <a:srgbClr val="7030A0"/>
                </a:solidFill>
                <a:ea typeface="Arial" charset="0"/>
                <a:cs typeface="Arial" charset="0"/>
              </a:rPr>
              <a:t>of the luminosity maintenance </a:t>
            </a:r>
            <a:endParaRPr lang="en-US" altLang="ja-JP" sz="2000" b="1" dirty="0" smtClean="0">
              <a:solidFill>
                <a:srgbClr val="7030A0"/>
              </a:solidFill>
              <a:ea typeface="Arial" charset="0"/>
              <a:cs typeface="Arial" charset="0"/>
            </a:endParaRPr>
          </a:p>
          <a:p>
            <a:pPr marL="285750" indent="-285750" defTabSz="457006">
              <a:buFont typeface="Wingdings" charset="2"/>
              <a:buChar char="n"/>
            </a:pPr>
            <a:r>
              <a:rPr lang="en-US" altLang="ja-JP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6 nm beam at IP (ILC)</a:t>
            </a:r>
            <a:endParaRPr lang="en-US" altLang="ja-JP" sz="20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484571" y="243178"/>
            <a:ext cx="8236522" cy="566136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>
                <a:ea typeface="Arial" charset="0"/>
                <a:cs typeface="Arial" charset="0"/>
              </a:rPr>
              <a:t>ATF/ATF2: Accelerator Test Facility</a:t>
            </a:r>
            <a:endParaRPr kumimoji="1" lang="ja-JP" altLang="en-US" b="1" dirty="0">
              <a:ea typeface="Arial" charset="0"/>
              <a:cs typeface="Arial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0" y="3520336"/>
            <a:ext cx="7862503" cy="291022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67686" y="6412046"/>
            <a:ext cx="2992918" cy="308349"/>
          </a:xfrm>
          <a:prstGeom prst="rect">
            <a:avLst/>
          </a:prstGeom>
          <a:solidFill>
            <a:srgbClr val="FFFFFF"/>
          </a:solidFill>
        </p:spPr>
        <p:txBody>
          <a:bodyPr wrap="none" lIns="91368" tIns="45686" rIns="91368" bIns="45686" rtlCol="0">
            <a:spAutoFit/>
          </a:bodyPr>
          <a:lstStyle/>
          <a:p>
            <a:pPr defTabSz="457006"/>
            <a:r>
              <a:rPr lang="en-US" altLang="ja-JP" dirty="0" smtClean="0">
                <a:solidFill>
                  <a:srgbClr val="000000"/>
                </a:solidFill>
                <a:ea typeface="ＭＳ Ｐゴシック"/>
              </a:rPr>
              <a:t>1.3 </a:t>
            </a:r>
            <a:r>
              <a:rPr lang="en-US" altLang="ja-JP" dirty="0">
                <a:solidFill>
                  <a:srgbClr val="000000"/>
                </a:solidFill>
                <a:ea typeface="ＭＳ Ｐゴシック"/>
              </a:rPr>
              <a:t>GeV S-band Electron LINAC (~70m)</a:t>
            </a:r>
            <a:endParaRPr lang="ja-JP" alt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15436" y="4613773"/>
            <a:ext cx="2984198" cy="677040"/>
          </a:xfrm>
          <a:prstGeom prst="rect">
            <a:avLst/>
          </a:prstGeom>
          <a:noFill/>
        </p:spPr>
        <p:txBody>
          <a:bodyPr wrap="none" lIns="91368" tIns="45686" rIns="91368" bIns="45686" rtlCol="0">
            <a:spAutoFit/>
          </a:bodyPr>
          <a:lstStyle/>
          <a:p>
            <a:pPr defTabSz="457006"/>
            <a:r>
              <a:rPr lang="en-US" altLang="ja-JP" sz="2000" dirty="0" smtClean="0">
                <a:solidFill>
                  <a:srgbClr val="800000"/>
                </a:solidFill>
                <a:ea typeface="Arial" charset="0"/>
                <a:cs typeface="Arial" charset="0"/>
              </a:rPr>
              <a:t>Damping </a:t>
            </a:r>
            <a:r>
              <a:rPr lang="en-US" altLang="ja-JP" sz="2000" dirty="0">
                <a:solidFill>
                  <a:srgbClr val="800000"/>
                </a:solidFill>
                <a:ea typeface="Arial" charset="0"/>
                <a:cs typeface="Arial" charset="0"/>
              </a:rPr>
              <a:t>Ring (~140m)</a:t>
            </a:r>
          </a:p>
          <a:p>
            <a:pPr indent="-94" defTabSz="457006"/>
            <a:r>
              <a:rPr lang="en-US" altLang="ja-JP" sz="1800" dirty="0">
                <a:solidFill>
                  <a:srgbClr val="0000FF"/>
                </a:solidFill>
                <a:ea typeface="Arial" charset="0"/>
                <a:cs typeface="Arial" charset="0"/>
              </a:rPr>
              <a:t>Low emittance electron beam</a:t>
            </a:r>
            <a:endParaRPr lang="ja-JP" altLang="en-US" sz="1800" dirty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8069" y="3895102"/>
            <a:ext cx="4201772" cy="1643458"/>
          </a:xfrm>
          <a:prstGeom prst="rect">
            <a:avLst/>
          </a:prstGeom>
          <a:solidFill>
            <a:srgbClr val="FFFFFF"/>
          </a:solidFill>
        </p:spPr>
        <p:txBody>
          <a:bodyPr wrap="square" lIns="91368" tIns="45686" rIns="91368" bIns="45686" rtlCol="0">
            <a:spAutoFit/>
          </a:bodyPr>
          <a:lstStyle/>
          <a:p>
            <a:pPr defTabSz="457006">
              <a:lnSpc>
                <a:spcPct val="120000"/>
              </a:lnSpc>
            </a:pPr>
            <a:r>
              <a:rPr lang="en-US" altLang="ja-JP" sz="2400" b="1" dirty="0" smtClean="0">
                <a:solidFill>
                  <a:srgbClr val="C00000"/>
                </a:solidFill>
                <a:ea typeface="ＭＳ Ｐゴシック"/>
              </a:rPr>
              <a:t>ATF2: Final Focus Test </a:t>
            </a:r>
            <a:r>
              <a:rPr lang="en-US" altLang="ja-JP" sz="2400" b="1" dirty="0" err="1" smtClean="0">
                <a:solidFill>
                  <a:srgbClr val="C00000"/>
                </a:solidFill>
                <a:ea typeface="ＭＳ Ｐゴシック"/>
              </a:rPr>
              <a:t>Beamline</a:t>
            </a:r>
            <a:endParaRPr lang="en-US" altLang="ja-JP" sz="2400" b="1" dirty="0" smtClean="0">
              <a:solidFill>
                <a:srgbClr val="C00000"/>
              </a:solidFill>
              <a:ea typeface="ＭＳ Ｐゴシック"/>
            </a:endParaRPr>
          </a:p>
          <a:p>
            <a:pPr marL="342900" indent="-342900" defTabSz="457006">
              <a:buFont typeface="Wingdings" charset="2"/>
              <a:buChar char="n"/>
            </a:pPr>
            <a:r>
              <a:rPr lang="en-US" altLang="ja-JP" sz="2400" b="1" dirty="0" smtClean="0">
                <a:solidFill>
                  <a:srgbClr val="7030A0"/>
                </a:solidFill>
                <a:ea typeface="ＭＳ Ｐゴシック"/>
              </a:rPr>
              <a:t>Small beam (Goal: 37 nm) </a:t>
            </a:r>
          </a:p>
          <a:p>
            <a:pPr marL="342900" indent="-342900" defTabSz="457006">
              <a:buFont typeface="Wingdings" charset="2"/>
              <a:buChar char="n"/>
            </a:pPr>
            <a:r>
              <a:rPr lang="en-US" altLang="ja-JP" sz="2400" b="1" dirty="0" smtClean="0">
                <a:solidFill>
                  <a:srgbClr val="7030A0"/>
                </a:solidFill>
                <a:ea typeface="ＭＳ Ｐゴシック"/>
              </a:rPr>
              <a:t>Position stabilization </a:t>
            </a:r>
            <a:r>
              <a:rPr lang="en-US" altLang="ja-JP" sz="2400" dirty="0" smtClean="0">
                <a:solidFill>
                  <a:srgbClr val="7030A0"/>
                </a:solidFill>
                <a:ea typeface="ＭＳ Ｐゴシック"/>
              </a:rPr>
              <a:t>in a few nm</a:t>
            </a:r>
          </a:p>
        </p:txBody>
      </p:sp>
      <p:sp>
        <p:nvSpPr>
          <p:cNvPr id="24" name="U ターン矢印 23"/>
          <p:cNvSpPr/>
          <p:nvPr/>
        </p:nvSpPr>
        <p:spPr>
          <a:xfrm rot="18952556" flipH="1">
            <a:off x="3490199" y="997722"/>
            <a:ext cx="909287" cy="3901219"/>
          </a:xfrm>
          <a:prstGeom prst="uturnArrow">
            <a:avLst>
              <a:gd name="adj1" fmla="val 28974"/>
              <a:gd name="adj2" fmla="val 24988"/>
              <a:gd name="adj3" fmla="val 15750"/>
              <a:gd name="adj4" fmla="val 18933"/>
              <a:gd name="adj5" fmla="val 1070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2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4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012" tIns="10006" rIns="20012" bIns="10006" rtlCol="0" anchor="ctr"/>
          <a:lstStyle/>
          <a:p>
            <a:pPr algn="ctr" defTabSz="457006"/>
            <a:endParaRPr lang="ja-JP" altLang="en-US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833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</a:rPr>
              <a:t>Goals of ATF2 project</a:t>
            </a:r>
            <a:endParaRPr lang="ja-JP" alt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29495"/>
            <a:ext cx="8304337" cy="4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Produce and Confirm </a:t>
            </a:r>
            <a:r>
              <a:rPr lang="en-US" altLang="ja-JP" b="1" dirty="0">
                <a:solidFill>
                  <a:srgbClr val="0000FF"/>
                </a:solidFill>
              </a:rPr>
              <a:t>Small Beam Size 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(Goal-1)</a:t>
            </a:r>
          </a:p>
          <a:p>
            <a:pPr lvl="1">
              <a:buFont typeface="Wingdings" charset="2"/>
              <a:buChar char="n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Achievement of </a:t>
            </a:r>
            <a:r>
              <a:rPr lang="en-US" altLang="ja-JP" b="1" dirty="0">
                <a:solidFill>
                  <a:srgbClr val="0000FF"/>
                </a:solidFill>
                <a:ea typeface="ＭＳ Ｐゴシック" charset="0"/>
              </a:rPr>
              <a:t>37 nm (</a:t>
            </a:r>
            <a:r>
              <a:rPr lang="en-US" altLang="ja-JP" b="1" dirty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altLang="ja-JP" b="1" dirty="0">
                <a:solidFill>
                  <a:srgbClr val="0000FF"/>
                </a:solidFill>
                <a:ea typeface="ＭＳ Ｐゴシック" charset="0"/>
              </a:rPr>
              <a:t>) </a:t>
            </a:r>
            <a:r>
              <a:rPr lang="en-US" altLang="ja-JP" dirty="0">
                <a:ea typeface="ＭＳ Ｐゴシック" charset="0"/>
              </a:rPr>
              <a:t>beam size 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(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Symbol" charset="2"/>
                <a:ea typeface="ＭＳ Ｐゴシック" charset="0"/>
                <a:cs typeface="Symbol" charset="2"/>
              </a:rPr>
              <a:t>e</a:t>
            </a:r>
            <a:r>
              <a:rPr lang="en-US" altLang="ja-JP" baseline="-25000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y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12 pm, 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Symbol" charset="2"/>
                <a:ea typeface="ＭＳ Ｐゴシック" charset="0"/>
                <a:cs typeface="Symbol" charset="2"/>
              </a:rPr>
              <a:t>b</a:t>
            </a:r>
            <a:r>
              <a:rPr lang="en-US" altLang="ja-JP" baseline="-25000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y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* 0.1 mm) </a:t>
            </a:r>
          </a:p>
          <a:p>
            <a:pPr lvl="1">
              <a:buFont typeface="Wingdings" charset="2"/>
              <a:buChar char="n"/>
            </a:pPr>
            <a:r>
              <a:rPr lang="en-US" altLang="ja-JP" dirty="0">
                <a:solidFill>
                  <a:srgbClr val="C00000"/>
                </a:solidFill>
              </a:rPr>
              <a:t>Demonstration of a compact final focus system based on local chromaticity correction</a:t>
            </a:r>
          </a:p>
          <a:p>
            <a:pPr lvl="1">
              <a:buFont typeface="Wingdings" charset="2"/>
              <a:buChar char="n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Maintaining the small beam size over an extended period of time</a:t>
            </a:r>
          </a:p>
          <a:p>
            <a:pPr lvl="2"/>
            <a:endParaRPr lang="en-US" altLang="ja-JP" sz="1000" dirty="0">
              <a:solidFill>
                <a:srgbClr val="254061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Produce and Confirm </a:t>
            </a:r>
            <a:r>
              <a:rPr lang="en-US" altLang="ja-JP" b="1" dirty="0">
                <a:solidFill>
                  <a:srgbClr val="0000FF"/>
                </a:solidFill>
              </a:rPr>
              <a:t>Stable Beam 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(Goal 2)</a:t>
            </a:r>
          </a:p>
          <a:p>
            <a:pPr lvl="1">
              <a:buFont typeface="Wingdings" charset="2"/>
              <a:buChar char="n"/>
            </a:pPr>
            <a:r>
              <a:rPr lang="en-US" altLang="ja-JP" sz="2400" dirty="0">
                <a:solidFill>
                  <a:srgbClr val="C00000"/>
                </a:solidFill>
              </a:rPr>
              <a:t>Demonstration of beam trajectory stabilization with nano-meter precision at the IP</a:t>
            </a:r>
          </a:p>
          <a:p>
            <a:pPr lvl="1">
              <a:buFont typeface="Wingdings" charset="2"/>
              <a:buChar char="n"/>
            </a:pP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Establishment of </a:t>
            </a:r>
            <a:r>
              <a:rPr lang="en-US" altLang="ja-JP" sz="2400" dirty="0">
                <a:solidFill>
                  <a:srgbClr val="0432FF"/>
                </a:solidFill>
              </a:rPr>
              <a:t>techniques for controlling beam jitter at the nanometer level </a:t>
            </a: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with an ILC-like beam</a:t>
            </a:r>
          </a:p>
        </p:txBody>
      </p:sp>
    </p:spTree>
    <p:extLst>
      <p:ext uri="{BB962C8B-B14F-4D97-AF65-F5344CB8AC3E}">
        <p14:creationId xmlns:p14="http://schemas.microsoft.com/office/powerpoint/2010/main" val="63833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-35354" y="3695348"/>
          <a:ext cx="4945927" cy="29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KGPlot" r:id="rId3" imgW="9144000" imgH="4851360" progId="KGraph_Plot">
                  <p:embed/>
                </p:oleObj>
              </mc:Choice>
              <mc:Fallback>
                <p:oleObj name="KGPlot" r:id="rId3" imgW="9144000" imgH="48513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5354" y="3695348"/>
                        <a:ext cx="4945927" cy="29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02529" y="787550"/>
            <a:ext cx="4459846" cy="2923877"/>
          </a:xfrm>
          <a:prstGeom prst="rect">
            <a:avLst/>
          </a:prstGeom>
          <a:solidFill>
            <a:srgbClr val="FFF3B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02060"/>
                </a:solidFill>
                <a:ea typeface="Arial" charset="0"/>
                <a:cs typeface="Arial" charset="0"/>
              </a:rPr>
              <a:t>Establish the ILC final focus method with same optics and comparable beamline tolerances</a:t>
            </a:r>
          </a:p>
          <a:p>
            <a:pPr marL="342900" indent="-342900">
              <a:buFont typeface="Wingdings" charset="2"/>
              <a:buChar char="p"/>
            </a:pP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ATF2 Goal :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37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nm 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ILC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6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nm</a:t>
            </a:r>
          </a:p>
          <a:p>
            <a:pPr marL="699516" lvl="1" indent="-342900"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Achieved </a:t>
            </a:r>
            <a:r>
              <a:rPr lang="en-US" altLang="ja-JP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44</a:t>
            </a:r>
            <a:r>
              <a:rPr lang="en-US" altLang="ja-JP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nm (2014)</a:t>
            </a:r>
          </a:p>
          <a:p>
            <a:pPr marL="699516" lvl="1" indent="-342900">
              <a:buFont typeface="Wingdings" charset="2"/>
              <a:buChar char="l"/>
            </a:pPr>
            <a:r>
              <a:rPr lang="en-US" altLang="ja-JP" sz="2000" dirty="0" smtClean="0">
                <a:ea typeface="Arial" charset="0"/>
                <a:cs typeface="Arial" charset="0"/>
              </a:rPr>
              <a:t>obtained a good repeatability</a:t>
            </a:r>
            <a:endParaRPr lang="en-US" altLang="ja-JP" sz="1600" dirty="0" smtClean="0">
              <a:ea typeface="Arial" charset="0"/>
              <a:cs typeface="Arial" charset="0"/>
            </a:endParaRPr>
          </a:p>
          <a:p>
            <a:endParaRPr lang="en-US" altLang="ja-JP" sz="800" dirty="0" smtClean="0">
              <a:ea typeface="Arial" charset="0"/>
              <a:cs typeface="Arial" charset="0"/>
            </a:endParaRPr>
          </a:p>
          <a:p>
            <a:r>
              <a:rPr lang="en-US" altLang="ja-JP" sz="1600" dirty="0" smtClean="0">
                <a:ea typeface="Arial" charset="0"/>
                <a:cs typeface="Arial" charset="0"/>
              </a:rPr>
              <a:t>Continued:</a:t>
            </a:r>
            <a:endParaRPr lang="en-US" altLang="ja-JP" sz="1600" dirty="0"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p"/>
            </a:pP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Establish the tuning method to 37 nm.</a:t>
            </a:r>
          </a:p>
          <a:p>
            <a:pPr marL="342900" indent="-342900">
              <a:buFont typeface="Wingdings" charset="2"/>
              <a:buChar char="p"/>
            </a:pP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Study impact of </a:t>
            </a:r>
            <a:r>
              <a:rPr lang="en-US" altLang="ja-JP" sz="1800" dirty="0" err="1" smtClean="0">
                <a:solidFill>
                  <a:srgbClr val="002060"/>
                </a:solidFill>
                <a:ea typeface="Arial" charset="0"/>
                <a:cs typeface="Arial" charset="0"/>
              </a:rPr>
              <a:t>wakefield</a:t>
            </a: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 for ATF and ILC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26" y="3738179"/>
            <a:ext cx="3032966" cy="14335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73860" y="4854279"/>
            <a:ext cx="126066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ATF2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beamline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47" y="800124"/>
            <a:ext cx="4408955" cy="237354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112022" y="6077158"/>
            <a:ext cx="3808325" cy="615553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Quick tuning </a:t>
            </a:r>
            <a:r>
              <a:rPr lang="en-US" altLang="ja-JP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to reach 100 nm after long shut-down, less than 20 hours</a:t>
            </a:r>
            <a:endParaRPr lang="ja-JP" alt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459" y="3295859"/>
            <a:ext cx="3699450" cy="278129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02529" y="116444"/>
            <a:ext cx="84205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Goal-1: Small Beam R&amp;D</a:t>
            </a:r>
            <a:r>
              <a:rPr lang="en-US" altLang="ja-JP" sz="3600" b="1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altLang="ja-JP" sz="3600" b="1" dirty="0" smtClean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at ATF2</a:t>
            </a:r>
            <a:endParaRPr lang="en-US" altLang="ja-JP" sz="3600" b="1" dirty="0">
              <a:solidFill>
                <a:srgbClr val="C00000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-35354" y="3695348"/>
          <a:ext cx="4945927" cy="29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KGPlot" r:id="rId3" imgW="9144000" imgH="4851360" progId="KGraph_Plot">
                  <p:embed/>
                </p:oleObj>
              </mc:Choice>
              <mc:Fallback>
                <p:oleObj name="KGPlot" r:id="rId3" imgW="9144000" imgH="48513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5354" y="3695348"/>
                        <a:ext cx="4945927" cy="29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02529" y="787550"/>
            <a:ext cx="4459846" cy="2923877"/>
          </a:xfrm>
          <a:prstGeom prst="rect">
            <a:avLst/>
          </a:prstGeom>
          <a:solidFill>
            <a:srgbClr val="FFF3B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02060"/>
                </a:solidFill>
                <a:ea typeface="Arial" charset="0"/>
                <a:cs typeface="Arial" charset="0"/>
              </a:rPr>
              <a:t>Establish the ILC final focus method with same optics and comparable beamline tolerances</a:t>
            </a:r>
          </a:p>
          <a:p>
            <a:pPr marL="342900" indent="-342900">
              <a:buFont typeface="Wingdings" charset="2"/>
              <a:buChar char="p"/>
            </a:pP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ATF2 Goal :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37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nm 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ILC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6</a:t>
            </a:r>
            <a:r>
              <a:rPr lang="en-US" altLang="ja-JP" sz="1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nm</a:t>
            </a:r>
          </a:p>
          <a:p>
            <a:pPr marL="699516" lvl="1" indent="-342900"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Achieved </a:t>
            </a:r>
            <a:r>
              <a:rPr lang="en-US" altLang="ja-JP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44</a:t>
            </a:r>
            <a:r>
              <a:rPr lang="en-US" altLang="ja-JP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nm (2014)</a:t>
            </a:r>
          </a:p>
          <a:p>
            <a:pPr marL="699516" lvl="1" indent="-342900">
              <a:buFont typeface="Wingdings" charset="2"/>
              <a:buChar char="l"/>
            </a:pPr>
            <a:r>
              <a:rPr lang="en-US" altLang="ja-JP" sz="2000" dirty="0" smtClean="0">
                <a:ea typeface="Arial" charset="0"/>
                <a:cs typeface="Arial" charset="0"/>
              </a:rPr>
              <a:t>obtained a good repeatability</a:t>
            </a:r>
            <a:endParaRPr lang="en-US" altLang="ja-JP" sz="1600" dirty="0" smtClean="0">
              <a:ea typeface="Arial" charset="0"/>
              <a:cs typeface="Arial" charset="0"/>
            </a:endParaRPr>
          </a:p>
          <a:p>
            <a:endParaRPr lang="en-US" altLang="ja-JP" sz="800" dirty="0" smtClean="0">
              <a:ea typeface="Arial" charset="0"/>
              <a:cs typeface="Arial" charset="0"/>
            </a:endParaRPr>
          </a:p>
          <a:p>
            <a:r>
              <a:rPr lang="en-US" altLang="ja-JP" sz="1600" dirty="0" smtClean="0">
                <a:ea typeface="Arial" charset="0"/>
                <a:cs typeface="Arial" charset="0"/>
              </a:rPr>
              <a:t>Continued:</a:t>
            </a:r>
            <a:endParaRPr lang="en-US" altLang="ja-JP" sz="1600" dirty="0"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p"/>
            </a:pP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Establish the tuning method to 37 nm.</a:t>
            </a:r>
          </a:p>
          <a:p>
            <a:pPr marL="342900" indent="-342900">
              <a:buFont typeface="Wingdings" charset="2"/>
              <a:buChar char="p"/>
            </a:pP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Study impact of </a:t>
            </a:r>
            <a:r>
              <a:rPr lang="en-US" altLang="ja-JP" sz="1800" dirty="0" err="1" smtClean="0">
                <a:solidFill>
                  <a:srgbClr val="002060"/>
                </a:solidFill>
                <a:ea typeface="Arial" charset="0"/>
                <a:cs typeface="Arial" charset="0"/>
              </a:rPr>
              <a:t>wakefield</a:t>
            </a: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 for ATF and ILC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26" y="3738179"/>
            <a:ext cx="3032966" cy="14335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73860" y="4854279"/>
            <a:ext cx="126066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ATF2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beamline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47" y="800124"/>
            <a:ext cx="4408955" cy="237354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112022" y="6077158"/>
            <a:ext cx="3808325" cy="615553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Quick tuning </a:t>
            </a:r>
            <a:r>
              <a:rPr lang="en-US" altLang="ja-JP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to reach 100 nm after long shut-down, less than 20 hours</a:t>
            </a:r>
            <a:endParaRPr lang="ja-JP" alt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459" y="3295859"/>
            <a:ext cx="3699450" cy="278129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02529" y="116444"/>
            <a:ext cx="84205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Goal-1: Small Beam R&amp;D</a:t>
            </a:r>
            <a:r>
              <a:rPr lang="en-US" altLang="ja-JP" sz="3600" b="1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altLang="ja-JP" sz="3600" b="1" dirty="0" smtClean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at ATF2</a:t>
            </a:r>
            <a:endParaRPr lang="en-US" altLang="ja-JP" sz="3600" b="1" dirty="0">
              <a:solidFill>
                <a:srgbClr val="C0000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975" y="2203322"/>
            <a:ext cx="8915473" cy="2185214"/>
          </a:xfrm>
          <a:prstGeom prst="rect">
            <a:avLst/>
          </a:prstGeom>
          <a:solidFill>
            <a:srgbClr val="00206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2400" dirty="0" smtClean="0">
              <a:solidFill>
                <a:schemeClr val="bg1"/>
              </a:solidFill>
              <a:latin typeface="Osaka" charset="-128"/>
              <a:ea typeface="Osaka" charset="-128"/>
              <a:cs typeface="Osaka" charset="-128"/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(2014.6)				(2016.2)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 44 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nm,</a:t>
            </a:r>
            <a:r>
              <a:rPr lang="en-US" altLang="ja-JP" sz="28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 0.5x10</a:t>
            </a:r>
            <a:r>
              <a:rPr lang="en-US" altLang="ja-JP" sz="2800" baseline="30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9 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/bunch		 </a:t>
            </a:r>
            <a:r>
              <a:rPr lang="en-US" altLang="ja-JP" sz="28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43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nm, </a:t>
            </a:r>
            <a:r>
              <a:rPr lang="en-US" altLang="ja-JP" sz="2800" dirty="0" smtClean="0">
                <a:solidFill>
                  <a:srgbClr val="FFFF00"/>
                </a:solidFill>
                <a:latin typeface="Osaka" charset="-128"/>
                <a:ea typeface="Osaka" charset="-128"/>
                <a:cs typeface="Osaka" charset="-128"/>
              </a:rPr>
              <a:t>1.0</a:t>
            </a:r>
            <a:r>
              <a:rPr lang="en-US" altLang="ja-JP" sz="28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x10</a:t>
            </a:r>
            <a:r>
              <a:rPr lang="en-US" altLang="ja-JP" sz="2800" baseline="30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9</a:t>
            </a:r>
            <a:r>
              <a:rPr lang="en-US" altLang="ja-JP" sz="2000" baseline="30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/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bunch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 Small beam</a:t>
            </a:r>
            <a:r>
              <a:rPr lang="ja-JP" altLang="en-US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状態は短時間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		 </a:t>
            </a:r>
            <a:r>
              <a:rPr lang="ja-JP" altLang="en-US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ほぼ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1</a:t>
            </a:r>
            <a:r>
              <a:rPr lang="ja-JP" altLang="en-US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日にわたり</a:t>
            </a:r>
            <a:r>
              <a:rPr lang="en-US" altLang="ja-JP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 50 nm</a:t>
            </a:r>
            <a:r>
              <a:rPr lang="ja-JP" altLang="en-US" sz="2000" dirty="0" smtClean="0">
                <a:solidFill>
                  <a:schemeClr val="bg1"/>
                </a:solidFill>
                <a:latin typeface="Osaka" charset="-128"/>
                <a:ea typeface="Osaka" charset="-128"/>
                <a:cs typeface="Osaka" charset="-128"/>
              </a:rPr>
              <a:t>を維持</a:t>
            </a:r>
            <a:endParaRPr lang="en-US" altLang="ja-JP" sz="2000" dirty="0" smtClean="0">
              <a:solidFill>
                <a:schemeClr val="bg1"/>
              </a:solidFill>
              <a:latin typeface="Osaka" charset="-128"/>
              <a:ea typeface="Osaka" charset="-128"/>
              <a:cs typeface="Osaka" charset="-128"/>
            </a:endParaRPr>
          </a:p>
          <a:p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saka" charset="-128"/>
                <a:ea typeface="Osaka" charset="-128"/>
                <a:cs typeface="Osaka" charset="-128"/>
              </a:rPr>
              <a:t>	</a:t>
            </a:r>
            <a:r>
              <a:rPr lang="en-US" altLang="ja-JP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saka" charset="-128"/>
                <a:ea typeface="Osaka" charset="-128"/>
                <a:cs typeface="Osaka" charset="-128"/>
              </a:rPr>
              <a:t>				 =Wakefield,</a:t>
            </a:r>
            <a:r>
              <a:rPr lang="ja-JP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saka" charset="-128"/>
                <a:ea typeface="Osaka" charset="-128"/>
                <a:cs typeface="Osaka" charset="-128"/>
              </a:rPr>
              <a:t>軌道ドリフト対策＝</a:t>
            </a:r>
            <a:r>
              <a:rPr lang="en-US" altLang="ja-JP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saka" charset="-128"/>
                <a:ea typeface="Osaka" charset="-128"/>
                <a:cs typeface="Osaka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5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22" y="176178"/>
            <a:ext cx="8229600" cy="878584"/>
          </a:xfrm>
        </p:spPr>
        <p:txBody>
          <a:bodyPr anchor="b">
            <a:normAutofit/>
          </a:bodyPr>
          <a:lstStyle/>
          <a:p>
            <a:r>
              <a:rPr kumimoji="1" lang="en-US" altLang="ja-JP" dirty="0" smtClean="0"/>
              <a:t>Goal-1</a:t>
            </a:r>
            <a:r>
              <a:rPr kumimoji="1" lang="ja-JP" altLang="en-US" dirty="0" smtClean="0"/>
              <a:t>の展望　</a:t>
            </a:r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予備準備期間（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年）</a:t>
            </a:r>
            <a:r>
              <a:rPr kumimoji="1" lang="ja-JP" altLang="en-US" sz="3200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8578" y="1325461"/>
            <a:ext cx="8394754" cy="5025006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rgbClr val="800000"/>
                </a:solidFill>
              </a:rPr>
              <a:t>最終</a:t>
            </a:r>
            <a:r>
              <a:rPr lang="ja-JP" altLang="en-US" sz="2800" dirty="0">
                <a:solidFill>
                  <a:srgbClr val="800000"/>
                </a:solidFill>
              </a:rPr>
              <a:t>収束</a:t>
            </a:r>
            <a:r>
              <a:rPr lang="en-US" altLang="ja-JP" sz="2800" dirty="0">
                <a:solidFill>
                  <a:srgbClr val="800000"/>
                </a:solidFill>
              </a:rPr>
              <a:t>Optics</a:t>
            </a:r>
            <a:r>
              <a:rPr lang="ja-JP" altLang="en-US" sz="2800" dirty="0">
                <a:solidFill>
                  <a:srgbClr val="800000"/>
                </a:solidFill>
              </a:rPr>
              <a:t>の確立</a:t>
            </a:r>
            <a:endParaRPr lang="en-US" altLang="ja-JP" sz="2800" dirty="0">
              <a:solidFill>
                <a:srgbClr val="800000"/>
              </a:solidFill>
            </a:endParaRPr>
          </a:p>
          <a:p>
            <a:pPr lvl="1"/>
            <a:r>
              <a:rPr lang="en-US" altLang="ja-JP" sz="2000" dirty="0">
                <a:solidFill>
                  <a:srgbClr val="C00000"/>
                </a:solidFill>
              </a:rPr>
              <a:t>37 nm beam</a:t>
            </a:r>
            <a:r>
              <a:rPr lang="ja-JP" altLang="en-US" sz="2000" dirty="0">
                <a:solidFill>
                  <a:srgbClr val="C00000"/>
                </a:solidFill>
              </a:rPr>
              <a:t>の達成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lvl="1"/>
            <a:r>
              <a:rPr lang="ja-JP" altLang="en-US" sz="2000" dirty="0">
                <a:solidFill>
                  <a:srgbClr val="C00000"/>
                </a:solidFill>
              </a:rPr>
              <a:t>ビームサイズの長期安定性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lvl="1"/>
            <a:r>
              <a:rPr lang="ja-JP" altLang="en-US" sz="2000" dirty="0"/>
              <a:t>現在は</a:t>
            </a:r>
            <a:r>
              <a:rPr lang="en-US" altLang="ja-JP" sz="2000" dirty="0" smtClean="0"/>
              <a:t>10x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b</a:t>
            </a:r>
            <a:r>
              <a:rPr lang="en-US" altLang="ja-JP" sz="2000" baseline="30000" dirty="0" smtClean="0">
                <a:latin typeface="Symbol" charset="2"/>
                <a:cs typeface="Symbol" charset="2"/>
              </a:rPr>
              <a:t>*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 </a:t>
            </a:r>
            <a:r>
              <a:rPr lang="ja-JP" altLang="en-US" sz="2000" dirty="0"/>
              <a:t>・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1x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b</a:t>
            </a:r>
            <a:r>
              <a:rPr lang="en-US" altLang="ja-JP" sz="2000" baseline="30000" dirty="0">
                <a:latin typeface="Symbol" charset="2"/>
                <a:cs typeface="Symbol" charset="2"/>
              </a:rPr>
              <a:t>*</a:t>
            </a:r>
            <a:r>
              <a:rPr lang="en-US" altLang="ja-JP" sz="2000" baseline="-25000" dirty="0" smtClean="0"/>
              <a:t>y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	… </a:t>
            </a:r>
            <a:r>
              <a:rPr lang="en-US" altLang="ja-JP" sz="2000" dirty="0" err="1"/>
              <a:t>Multipole</a:t>
            </a:r>
            <a:r>
              <a:rPr lang="ja-JP" altLang="en-US" sz="2000" dirty="0"/>
              <a:t>対策</a:t>
            </a:r>
            <a:endParaRPr lang="en-US" altLang="ja-JP" sz="2000" baseline="-25000" dirty="0"/>
          </a:p>
          <a:p>
            <a:pPr lvl="1"/>
            <a:r>
              <a:rPr lang="en-US" altLang="ja-JP" sz="2000" dirty="0" smtClean="0"/>
              <a:t>1x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b</a:t>
            </a:r>
            <a:r>
              <a:rPr lang="en-US" altLang="ja-JP" sz="2000" baseline="30000" dirty="0">
                <a:latin typeface="Symbol" charset="2"/>
                <a:cs typeface="Symbol" charset="2"/>
              </a:rPr>
              <a:t>*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 </a:t>
            </a:r>
            <a:r>
              <a:rPr lang="ja-JP" altLang="en-US" sz="2000" dirty="0"/>
              <a:t>・</a:t>
            </a:r>
            <a:r>
              <a:rPr lang="en-US" altLang="ja-JP" sz="2000"/>
              <a:t> </a:t>
            </a:r>
            <a:r>
              <a:rPr lang="en-US" altLang="ja-JP" sz="2000" smtClean="0"/>
              <a:t>1x</a:t>
            </a:r>
            <a:r>
              <a:rPr lang="en-US" altLang="ja-JP" sz="2000" smtClean="0">
                <a:latin typeface="Symbol" charset="2"/>
                <a:cs typeface="Symbol" charset="2"/>
              </a:rPr>
              <a:t>b</a:t>
            </a:r>
            <a:r>
              <a:rPr lang="en-US" altLang="ja-JP" sz="2000" baseline="30000">
                <a:latin typeface="Symbol" charset="2"/>
                <a:cs typeface="Symbol" charset="2"/>
              </a:rPr>
              <a:t>*</a:t>
            </a:r>
            <a:r>
              <a:rPr lang="en-US" altLang="ja-JP" sz="2000" baseline="-25000" smtClean="0"/>
              <a:t>y </a:t>
            </a:r>
            <a:r>
              <a:rPr lang="en-US" altLang="ja-JP" sz="2000" baseline="-25000" dirty="0"/>
              <a:t>		</a:t>
            </a:r>
            <a:r>
              <a:rPr lang="en-US" altLang="ja-JP" sz="2000" dirty="0" smtClean="0"/>
              <a:t>… </a:t>
            </a:r>
            <a:r>
              <a:rPr lang="ja-JP" altLang="en-US" sz="2000" dirty="0"/>
              <a:t>水平方向</a:t>
            </a:r>
            <a:r>
              <a:rPr lang="en-US" altLang="ja-JP" sz="2000" dirty="0"/>
              <a:t>beam size</a:t>
            </a:r>
            <a:r>
              <a:rPr lang="ja-JP" altLang="en-US" sz="2000" dirty="0"/>
              <a:t>調整技術</a:t>
            </a:r>
            <a:endParaRPr lang="en-US" altLang="ja-JP" sz="2000" dirty="0"/>
          </a:p>
          <a:p>
            <a:pPr marL="456760" lvl="1" indent="0">
              <a:buNone/>
            </a:pPr>
            <a:endParaRPr lang="en-US" altLang="ja-JP" sz="11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ビーム調整技術開発</a:t>
            </a:r>
            <a:r>
              <a:rPr lang="ja-JP" altLang="en-US" sz="2800" dirty="0">
                <a:solidFill>
                  <a:srgbClr val="FF0000"/>
                </a:solidFill>
                <a:sym typeface="Wingdings"/>
              </a:rPr>
              <a:t></a:t>
            </a:r>
            <a:r>
              <a:rPr lang="ja-JP" altLang="en-US" sz="2800" dirty="0">
                <a:solidFill>
                  <a:srgbClr val="FF0000"/>
                </a:solidFill>
              </a:rPr>
              <a:t>測定装置の高度化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1"/>
            <a:r>
              <a:rPr lang="en-US" altLang="ja-JP" sz="2000" dirty="0"/>
              <a:t>IP Beam Size Monitor</a:t>
            </a:r>
            <a:r>
              <a:rPr lang="ja-JP" altLang="en-US" sz="2000" dirty="0"/>
              <a:t>（新竹モニター）の安定化</a:t>
            </a:r>
            <a:endParaRPr lang="en-US" altLang="ja-JP" sz="2000" dirty="0"/>
          </a:p>
          <a:p>
            <a:pPr lvl="1"/>
            <a:r>
              <a:rPr lang="ja-JP" altLang="en-US" sz="2000" b="1" dirty="0">
                <a:solidFill>
                  <a:srgbClr val="0000FF"/>
                </a:solidFill>
              </a:rPr>
              <a:t>電子ビームの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安定化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sz="2000" b="1" baseline="-25000" dirty="0" smtClean="0">
                <a:solidFill>
                  <a:srgbClr val="0000FF"/>
                </a:solidFill>
              </a:rPr>
              <a:t>取り出しビーム軌道のドリフト対策：</a:t>
            </a:r>
            <a:r>
              <a:rPr lang="en-US" altLang="ja-JP" sz="2000" b="1" baseline="-25000" dirty="0" smtClean="0">
                <a:solidFill>
                  <a:srgbClr val="0000FF"/>
                </a:solidFill>
              </a:rPr>
              <a:t> DR</a:t>
            </a:r>
            <a:r>
              <a:rPr lang="ja-JP" altLang="en-US" sz="2000" b="1" baseline="-25000" dirty="0" smtClean="0">
                <a:solidFill>
                  <a:srgbClr val="0000FF"/>
                </a:solidFill>
              </a:rPr>
              <a:t>周長変動（冷却水・床温度など）。平均軌道の追跡による自動補正</a:t>
            </a:r>
            <a:endParaRPr lang="en-US" altLang="ja-JP" sz="2000" b="1" baseline="-25000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sz="2000" b="1" baseline="-25000" dirty="0" smtClean="0">
                <a:solidFill>
                  <a:srgbClr val="0000FF"/>
                </a:solidFill>
              </a:rPr>
              <a:t>取り出しキッカーの安定化</a:t>
            </a:r>
            <a:endParaRPr lang="en-US" altLang="ja-JP" sz="2000" b="1" baseline="-25000" dirty="0" smtClean="0">
              <a:solidFill>
                <a:srgbClr val="0000FF"/>
              </a:solidFill>
            </a:endParaRPr>
          </a:p>
          <a:p>
            <a:pPr lvl="1"/>
            <a:endParaRPr lang="en-US" altLang="ja-JP" sz="2000" b="1" baseline="-25000" dirty="0" smtClean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rgbClr val="800000"/>
                </a:solidFill>
              </a:rPr>
              <a:t>ビームサイズのビーム</a:t>
            </a:r>
            <a:r>
              <a:rPr lang="ja-JP" altLang="en-US" dirty="0">
                <a:solidFill>
                  <a:srgbClr val="800000"/>
                </a:solidFill>
              </a:rPr>
              <a:t>電流</a:t>
            </a:r>
            <a:r>
              <a:rPr lang="ja-JP" altLang="en-US" dirty="0" smtClean="0">
                <a:solidFill>
                  <a:srgbClr val="800000"/>
                </a:solidFill>
              </a:rPr>
              <a:t>依存性への理解</a:t>
            </a:r>
            <a:endParaRPr lang="en-US" altLang="ja-JP" dirty="0">
              <a:solidFill>
                <a:srgbClr val="800000"/>
              </a:solidFill>
            </a:endParaRPr>
          </a:p>
          <a:p>
            <a:pPr lvl="1"/>
            <a:r>
              <a:rPr lang="en-US" altLang="ja-JP" sz="2000" dirty="0"/>
              <a:t>Wakefield</a:t>
            </a:r>
            <a:r>
              <a:rPr lang="ja-JP" altLang="en-US" sz="2000" dirty="0"/>
              <a:t>の評価・対策を継続。</a:t>
            </a:r>
            <a:r>
              <a:rPr lang="en-US" altLang="ja-JP" sz="2000" dirty="0" smtClean="0"/>
              <a:t>ILC</a:t>
            </a:r>
            <a:r>
              <a:rPr lang="ja-JP" altLang="en-US" sz="2000" dirty="0" smtClean="0"/>
              <a:t>に対する評価。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66354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13717" y="4016101"/>
            <a:ext cx="6624736" cy="38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dirty="0"/>
              <a:t>IPBSM modulation as function of bunch population. Measured </a:t>
            </a:r>
            <a:r>
              <a:rPr lang="en-GB" altLang="ja-JP" dirty="0" smtClean="0"/>
              <a:t>with </a:t>
            </a:r>
            <a:r>
              <a:rPr lang="en-GB" altLang="ja-JP" dirty="0"/>
              <a:t>crossing angle 174 degrees (left) and 30 degrees (right).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53" y="551627"/>
            <a:ext cx="3429000" cy="3429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3" y="551627"/>
            <a:ext cx="3429000" cy="3429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87624" y="527430"/>
            <a:ext cx="651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Beam Size Depends on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kumimoji="1"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unch Intensity</a:t>
            </a:r>
            <a:endParaRPr kumimoji="1" lang="ja-JP" altLang="en-US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638300" y="4873625"/>
          <a:ext cx="5943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数式" r:id="rId5" imgW="5943600" imgH="1028520" progId="Equation.3">
                  <p:embed/>
                </p:oleObj>
              </mc:Choice>
              <mc:Fallback>
                <p:oleObj name="数式" r:id="rId5" imgW="594360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873625"/>
                        <a:ext cx="5943600" cy="10287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323953" y="18229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Presented in IPAC14 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0453" y="6061214"/>
            <a:ext cx="7626768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 modified OTR chamber, position adjusted,  reduced to  ~60nm/</a:t>
            </a:r>
            <a:r>
              <a:rPr kumimoji="1"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nC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8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97" y="237643"/>
            <a:ext cx="7960573" cy="61111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800000"/>
                </a:solidFill>
              </a:rPr>
              <a:t>ビームサイズのビーム電流依存性への</a:t>
            </a:r>
            <a:r>
              <a:rPr lang="ja-JP" altLang="en-US" sz="2800" dirty="0" smtClean="0">
                <a:solidFill>
                  <a:srgbClr val="800000"/>
                </a:solidFill>
              </a:rPr>
              <a:t>理解</a:t>
            </a:r>
            <a:r>
              <a:rPr lang="en-US" altLang="ja-JP" sz="2800" dirty="0" smtClean="0">
                <a:solidFill>
                  <a:srgbClr val="800000"/>
                </a:solidFill>
              </a:rPr>
              <a:t> (Goal-3)</a:t>
            </a:r>
            <a:endParaRPr lang="en-US" altLang="ja-JP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97" y="1027990"/>
            <a:ext cx="8484816" cy="583001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10253F"/>
                </a:solidFill>
                <a:latin typeface="+mn-ea"/>
              </a:rPr>
              <a:t>100 </a:t>
            </a:r>
            <a:r>
              <a:rPr lang="en-US" sz="2600" dirty="0">
                <a:solidFill>
                  <a:srgbClr val="10253F"/>
                </a:solidFill>
                <a:latin typeface="+mn-ea"/>
              </a:rPr>
              <a:t>nm </a:t>
            </a:r>
            <a:r>
              <a:rPr lang="ja-JP" altLang="en-US" sz="2600" dirty="0" smtClean="0">
                <a:solidFill>
                  <a:srgbClr val="10253F"/>
                </a:solidFill>
                <a:latin typeface="+mn-ea"/>
              </a:rPr>
              <a:t>以下は</a:t>
            </a:r>
            <a:r>
              <a:rPr lang="en-US" sz="2600" dirty="0" smtClean="0">
                <a:solidFill>
                  <a:srgbClr val="10253F"/>
                </a:solidFill>
                <a:latin typeface="+mn-ea"/>
              </a:rPr>
              <a:t> low beam intensity </a:t>
            </a:r>
            <a:r>
              <a:rPr lang="en-US" altLang="ja-JP" sz="2400" dirty="0" smtClean="0">
                <a:solidFill>
                  <a:srgbClr val="0432FF"/>
                </a:solidFill>
                <a:latin typeface="+mn-ea"/>
              </a:rPr>
              <a:t>0.1x10</a:t>
            </a:r>
            <a:r>
              <a:rPr lang="en-US" altLang="ja-JP" sz="2400" baseline="30000" dirty="0" smtClean="0">
                <a:solidFill>
                  <a:srgbClr val="0432FF"/>
                </a:solidFill>
                <a:latin typeface="+mn-ea"/>
              </a:rPr>
              <a:t>10</a:t>
            </a:r>
            <a:r>
              <a:rPr lang="en-US" altLang="ja-JP" sz="2400" dirty="0" smtClean="0">
                <a:solidFill>
                  <a:srgbClr val="0432FF"/>
                </a:solidFill>
                <a:latin typeface="+mn-ea"/>
              </a:rPr>
              <a:t>/bunch</a:t>
            </a:r>
            <a:r>
              <a:rPr lang="ja-JP" altLang="en-US" sz="2600" dirty="0" smtClean="0">
                <a:solidFill>
                  <a:srgbClr val="10253F"/>
                </a:solidFill>
                <a:latin typeface="+mn-ea"/>
              </a:rPr>
              <a:t>で実現。</a:t>
            </a:r>
            <a:r>
              <a:rPr lang="en-US" sz="2600" dirty="0" smtClean="0">
                <a:solidFill>
                  <a:srgbClr val="10253F"/>
                </a:solidFill>
                <a:latin typeface="+mn-ea"/>
              </a:rPr>
              <a:t> </a:t>
            </a:r>
            <a:endParaRPr lang="en-US" sz="2200" b="0" dirty="0">
              <a:solidFill>
                <a:srgbClr val="10253F"/>
              </a:solidFill>
              <a:latin typeface="+mn-ea"/>
            </a:endParaRPr>
          </a:p>
          <a:p>
            <a:endParaRPr lang="en-US" altLang="ja-JP" sz="900" dirty="0" smtClean="0">
              <a:solidFill>
                <a:srgbClr val="10253F"/>
              </a:solidFill>
              <a:latin typeface="+mn-ea"/>
            </a:endParaRPr>
          </a:p>
          <a:p>
            <a:r>
              <a:rPr lang="ja-JP" altLang="en-US" sz="2600" dirty="0" smtClean="0">
                <a:solidFill>
                  <a:srgbClr val="10253F"/>
                </a:solidFill>
                <a:latin typeface="+mn-ea"/>
              </a:rPr>
              <a:t>ビームサイズ増大の要因</a:t>
            </a:r>
            <a:endParaRPr lang="en-US" altLang="ja-JP" sz="2600" dirty="0" smtClean="0">
              <a:solidFill>
                <a:srgbClr val="10253F"/>
              </a:solidFill>
              <a:latin typeface="+mn-ea"/>
            </a:endParaRPr>
          </a:p>
          <a:p>
            <a:r>
              <a:rPr lang="en-US" sz="2600" b="1" dirty="0" smtClean="0">
                <a:solidFill>
                  <a:srgbClr val="10253F"/>
                </a:solidFill>
                <a:latin typeface="+mn-ea"/>
              </a:rPr>
              <a:t>Wakefield:</a:t>
            </a:r>
            <a:endParaRPr lang="en-US" sz="2600" b="1" dirty="0">
              <a:solidFill>
                <a:srgbClr val="10253F"/>
              </a:solidFill>
              <a:latin typeface="+mn-ea"/>
            </a:endParaRPr>
          </a:p>
          <a:p>
            <a:pPr lvl="1"/>
            <a:r>
              <a:rPr lang="ja-JP" altLang="en-US" sz="2200" dirty="0" smtClean="0">
                <a:latin typeface="+mn-ea"/>
              </a:rPr>
              <a:t>実測された</a:t>
            </a:r>
            <a:r>
              <a:rPr lang="ja-JP" altLang="en-US" sz="2200" b="1" dirty="0" smtClean="0">
                <a:solidFill>
                  <a:srgbClr val="C00000"/>
                </a:solidFill>
                <a:latin typeface="+mn-ea"/>
              </a:rPr>
              <a:t>ビームサイズの電流依存性は、</a:t>
            </a:r>
            <a:r>
              <a:rPr lang="en-US" altLang="ja-JP" sz="2200" b="1" dirty="0" smtClean="0">
                <a:solidFill>
                  <a:srgbClr val="C00000"/>
                </a:solidFill>
                <a:latin typeface="+mn-ea"/>
              </a:rPr>
              <a:t>Wakefield</a:t>
            </a:r>
            <a:r>
              <a:rPr lang="ja-JP" altLang="en-US" sz="2200" b="1" dirty="0" smtClean="0">
                <a:solidFill>
                  <a:srgbClr val="C00000"/>
                </a:solidFill>
                <a:latin typeface="+mn-ea"/>
              </a:rPr>
              <a:t>計算による評価より</a:t>
            </a:r>
            <a:r>
              <a:rPr lang="en-US" altLang="ja-JP" sz="2200" b="1" dirty="0" smtClean="0">
                <a:solidFill>
                  <a:srgbClr val="C00000"/>
                </a:solidFill>
                <a:latin typeface="+mn-ea"/>
              </a:rPr>
              <a:t>1.4</a:t>
            </a:r>
            <a:r>
              <a:rPr lang="ja-JP" altLang="en-US" sz="2200" b="1" dirty="0" smtClean="0">
                <a:solidFill>
                  <a:srgbClr val="C00000"/>
                </a:solidFill>
                <a:latin typeface="+mn-ea"/>
              </a:rPr>
              <a:t>倍大きい</a:t>
            </a:r>
            <a:endParaRPr lang="en-US" altLang="ja-JP" sz="22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en-US" altLang="ja-JP" sz="2200" dirty="0" smtClean="0">
                <a:latin typeface="+mn-ea"/>
              </a:rPr>
              <a:t>Wakefield</a:t>
            </a:r>
            <a:r>
              <a:rPr lang="ja-JP" altLang="en-US" sz="2200" dirty="0" smtClean="0">
                <a:latin typeface="+mn-ea"/>
              </a:rPr>
              <a:t>源をビームに近づけるなどした場合の</a:t>
            </a:r>
            <a:r>
              <a:rPr lang="ja-JP" altLang="en-US" sz="2200" b="1" dirty="0" smtClean="0">
                <a:solidFill>
                  <a:srgbClr val="C00000"/>
                </a:solidFill>
                <a:latin typeface="+mn-ea"/>
              </a:rPr>
              <a:t>ビーム軌道の応答は、実測と計算が良く一致</a:t>
            </a:r>
            <a:r>
              <a:rPr lang="ja-JP" altLang="en-US" sz="2200" dirty="0" smtClean="0">
                <a:latin typeface="+mn-ea"/>
              </a:rPr>
              <a:t>する。</a:t>
            </a:r>
            <a:r>
              <a:rPr lang="en-US" altLang="ja-JP" sz="2200" b="1" dirty="0" err="1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Wakefild</a:t>
            </a:r>
            <a:r>
              <a:rPr lang="ja-JP" altLang="en-US" sz="22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評価は妥当。</a:t>
            </a:r>
            <a:endParaRPr lang="en-US" altLang="ja-JP" sz="2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ja-JP" altLang="en-US" sz="2200" dirty="0" smtClean="0">
                <a:latin typeface="+mn-ea"/>
              </a:rPr>
              <a:t>ビーム軌道がずれると、</a:t>
            </a:r>
            <a:r>
              <a:rPr lang="en-US" altLang="ja-JP" sz="2200" dirty="0" smtClean="0">
                <a:latin typeface="+mn-ea"/>
              </a:rPr>
              <a:t>Wakefield</a:t>
            </a:r>
            <a:r>
              <a:rPr lang="ja-JP" altLang="en-US" sz="2200" dirty="0" smtClean="0">
                <a:latin typeface="+mn-ea"/>
              </a:rPr>
              <a:t>の影響でビームサイズが太る。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Study</a:t>
            </a:r>
            <a:r>
              <a:rPr lang="ja-JP" altLang="en-US" sz="22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を継続。</a:t>
            </a:r>
            <a:endParaRPr lang="en-US" altLang="ja-JP" sz="2200" dirty="0" smtClean="0">
              <a:latin typeface="+mn-ea"/>
            </a:endParaRPr>
          </a:p>
          <a:p>
            <a:pPr lvl="1"/>
            <a:endParaRPr lang="en-US" altLang="ja-JP" sz="900" dirty="0">
              <a:latin typeface="+mn-ea"/>
            </a:endParaRPr>
          </a:p>
          <a:p>
            <a:pPr lvl="1"/>
            <a:r>
              <a:rPr lang="en-US" altLang="ja-JP" sz="2200" dirty="0" err="1" smtClean="0">
                <a:solidFill>
                  <a:srgbClr val="0432FF"/>
                </a:solidFill>
                <a:latin typeface="+mn-ea"/>
              </a:rPr>
              <a:t>Wakefirld</a:t>
            </a:r>
            <a:r>
              <a:rPr lang="ja-JP" altLang="en-US" sz="2200" dirty="0" smtClean="0">
                <a:solidFill>
                  <a:srgbClr val="0432FF"/>
                </a:solidFill>
                <a:latin typeface="+mn-ea"/>
              </a:rPr>
              <a:t>の影響は、</a:t>
            </a:r>
            <a:r>
              <a:rPr lang="en-US" altLang="ja-JP" sz="2600" b="1" dirty="0" smtClean="0">
                <a:solidFill>
                  <a:srgbClr val="C00000"/>
                </a:solidFill>
                <a:latin typeface="+mn-ea"/>
              </a:rPr>
              <a:t>ATF(0.1x10</a:t>
            </a:r>
            <a:r>
              <a:rPr lang="en-US" altLang="ja-JP" sz="2600" b="1" baseline="30000" dirty="0" smtClean="0">
                <a:solidFill>
                  <a:srgbClr val="C00000"/>
                </a:solidFill>
                <a:latin typeface="+mn-ea"/>
              </a:rPr>
              <a:t>10</a:t>
            </a:r>
            <a:r>
              <a:rPr lang="en-US" altLang="ja-JP" sz="2600" b="1" dirty="0" smtClean="0">
                <a:solidFill>
                  <a:srgbClr val="C00000"/>
                </a:solidFill>
                <a:latin typeface="+mn-ea"/>
              </a:rPr>
              <a:t>/bunch)</a:t>
            </a:r>
            <a:r>
              <a:rPr lang="en-US" altLang="ja-JP" sz="2200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200" dirty="0" smtClean="0">
                <a:solidFill>
                  <a:srgbClr val="0432FF"/>
                </a:solidFill>
                <a:latin typeface="+mn-ea"/>
              </a:rPr>
              <a:t>と</a:t>
            </a:r>
            <a:r>
              <a:rPr lang="en-US" altLang="ja-JP" sz="2600" b="1" dirty="0" smtClean="0">
                <a:solidFill>
                  <a:srgbClr val="C00000"/>
                </a:solidFill>
                <a:latin typeface="+mn-ea"/>
              </a:rPr>
              <a:t>ILC(2x10</a:t>
            </a:r>
            <a:r>
              <a:rPr lang="en-US" altLang="ja-JP" sz="2600" b="1" baseline="30000" dirty="0" smtClean="0">
                <a:solidFill>
                  <a:srgbClr val="C00000"/>
                </a:solidFill>
                <a:latin typeface="+mn-ea"/>
              </a:rPr>
              <a:t>10</a:t>
            </a:r>
            <a:r>
              <a:rPr lang="en-US" altLang="ja-JP" sz="2600" b="1" dirty="0" smtClean="0">
                <a:solidFill>
                  <a:srgbClr val="C00000"/>
                </a:solidFill>
                <a:latin typeface="+mn-ea"/>
              </a:rPr>
              <a:t>/bunch)</a:t>
            </a:r>
            <a:r>
              <a:rPr lang="ja-JP" altLang="en-US" sz="2200" dirty="0" smtClean="0">
                <a:solidFill>
                  <a:srgbClr val="0432FF"/>
                </a:solidFill>
                <a:latin typeface="+mn-ea"/>
              </a:rPr>
              <a:t>で、ファクター２の範囲で同程度と評価されている。</a:t>
            </a:r>
            <a:endParaRPr lang="en-US" altLang="ja-JP" sz="2200" dirty="0" smtClean="0">
              <a:solidFill>
                <a:srgbClr val="0432FF"/>
              </a:solidFill>
              <a:latin typeface="+mn-ea"/>
            </a:endParaRPr>
          </a:p>
          <a:p>
            <a:pPr lvl="1"/>
            <a:r>
              <a:rPr lang="ja-JP" altLang="en-US" sz="2200" dirty="0" smtClean="0">
                <a:solidFill>
                  <a:srgbClr val="0000FF"/>
                </a:solidFill>
                <a:latin typeface="+mn-ea"/>
              </a:rPr>
              <a:t>より信頼度の高い設計のためにも</a:t>
            </a:r>
            <a:r>
              <a:rPr lang="en-US" altLang="ja-JP" sz="2200" dirty="0" smtClean="0">
                <a:solidFill>
                  <a:srgbClr val="0000FF"/>
                </a:solidFill>
                <a:latin typeface="+mn-ea"/>
              </a:rPr>
              <a:t>ATF2</a:t>
            </a:r>
            <a:r>
              <a:rPr lang="ja-JP" altLang="en-US" sz="2200" dirty="0" smtClean="0">
                <a:solidFill>
                  <a:srgbClr val="0000FF"/>
                </a:solidFill>
                <a:latin typeface="+mn-ea"/>
              </a:rPr>
              <a:t>での理解が必要。</a:t>
            </a:r>
            <a:endParaRPr lang="en-US" altLang="ja-JP" sz="2200" dirty="0" smtClean="0">
              <a:solidFill>
                <a:srgbClr val="0000FF"/>
              </a:solidFill>
              <a:latin typeface="+mn-ea"/>
            </a:endParaRPr>
          </a:p>
          <a:p>
            <a:pPr lvl="1"/>
            <a:endParaRPr lang="en-US" altLang="ja-JP" sz="900" dirty="0">
              <a:solidFill>
                <a:srgbClr val="0000FF"/>
              </a:solidFill>
              <a:latin typeface="+mn-ea"/>
            </a:endParaRPr>
          </a:p>
          <a:p>
            <a:pPr lvl="1"/>
            <a:r>
              <a:rPr lang="ja-JP" altLang="en-US" sz="2200" dirty="0">
                <a:latin typeface="+mn-ea"/>
              </a:rPr>
              <a:t>真空チェンバーのスムーズ化など、</a:t>
            </a:r>
            <a:r>
              <a:rPr lang="en-US" altLang="ja-JP" sz="2200" dirty="0">
                <a:latin typeface="+mn-ea"/>
              </a:rPr>
              <a:t>Wakefield</a:t>
            </a:r>
            <a:r>
              <a:rPr lang="ja-JP" altLang="en-US" sz="2200" dirty="0">
                <a:latin typeface="+mn-ea"/>
              </a:rPr>
              <a:t>低減対策は進める。</a:t>
            </a:r>
            <a:endParaRPr lang="en-US" altLang="ja-JP" sz="2200" dirty="0">
              <a:latin typeface="+mn-ea"/>
            </a:endParaRPr>
          </a:p>
          <a:p>
            <a:pPr lvl="1"/>
            <a:r>
              <a:rPr lang="ja-JP" altLang="en-US" sz="2200" dirty="0">
                <a:latin typeface="+mn-ea"/>
              </a:rPr>
              <a:t>ビーム電流増強は、ビーム位置フィードバック（</a:t>
            </a:r>
            <a:r>
              <a:rPr lang="en-US" altLang="ja-JP" sz="2200" dirty="0">
                <a:latin typeface="+mn-ea"/>
              </a:rPr>
              <a:t>Goal-2</a:t>
            </a:r>
            <a:r>
              <a:rPr lang="ja-JP" altLang="en-US" sz="2200" dirty="0">
                <a:latin typeface="+mn-ea"/>
              </a:rPr>
              <a:t>）での</a:t>
            </a:r>
            <a:r>
              <a:rPr lang="en-US" altLang="ja-JP" sz="2200" dirty="0">
                <a:latin typeface="+mn-ea"/>
              </a:rPr>
              <a:t>BPM</a:t>
            </a:r>
            <a:r>
              <a:rPr lang="ja-JP" altLang="en-US" sz="2200" dirty="0">
                <a:latin typeface="+mn-ea"/>
              </a:rPr>
              <a:t>分解能改善にも関連する</a:t>
            </a:r>
            <a:endParaRPr lang="en-US" altLang="ja-JP" sz="2200" dirty="0" smtClean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61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73" y="4220307"/>
            <a:ext cx="3230688" cy="182204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93" y="4341285"/>
            <a:ext cx="2141303" cy="242598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047651" y="6119365"/>
            <a:ext cx="1832050" cy="738635"/>
          </a:xfrm>
          <a:prstGeom prst="rect">
            <a:avLst/>
          </a:prstGeom>
          <a:solidFill>
            <a:schemeClr val="bg1"/>
          </a:solidFill>
        </p:spPr>
        <p:txBody>
          <a:bodyPr wrap="square" lIns="91411" tIns="45706" rIns="91411" bIns="45706" rtlCol="0">
            <a:spAutoFit/>
          </a:bodyPr>
          <a:lstStyle/>
          <a:p>
            <a:pPr defTabSz="457059"/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  <a:sym typeface="ヒラギノ角ゴ ProN W3"/>
              </a:rPr>
              <a:t>Nanometer resolution BPM in the IP vacuum </a:t>
            </a:r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  <a:sym typeface="ヒラギノ角ゴ ProN W3"/>
              </a:rPr>
              <a:t>chamber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613692" y="5178284"/>
            <a:ext cx="845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ＭＳ Ｐゴシック"/>
                <a:ea typeface="ＭＳ Ｐゴシック"/>
                <a:cs typeface="ＭＳ Ｐゴシック"/>
                <a:sym typeface="Wingdings"/>
              </a:rPr>
              <a:t>Feedback </a:t>
            </a:r>
          </a:p>
          <a:p>
            <a:r>
              <a:rPr lang="en-US" altLang="ja-JP" sz="1600" dirty="0" smtClean="0">
                <a:latin typeface="ＭＳ Ｐゴシック"/>
                <a:ea typeface="ＭＳ Ｐゴシック"/>
                <a:cs typeface="ＭＳ Ｐゴシック"/>
                <a:sym typeface="Wingdings"/>
              </a:rPr>
              <a:t>OFF</a:t>
            </a:r>
            <a:endParaRPr lang="ja-JP" altLang="en-US" sz="16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8512978" y="5489233"/>
            <a:ext cx="46198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  <a:sym typeface="Wingdings"/>
              </a:rPr>
              <a:t>ON</a:t>
            </a:r>
            <a:endParaRPr lang="ja-JP" altLang="en-US" sz="16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16" name="図 15" descr="ATF2-plenary（ドラッグされました）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40" y="358339"/>
            <a:ext cx="4306460" cy="3229844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11586" y="99668"/>
            <a:ext cx="903241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Goal-2: nanometer beam position stabilization</a:t>
            </a:r>
            <a:endParaRPr lang="en-US" altLang="ja-JP" sz="3600" b="1" dirty="0">
              <a:solidFill>
                <a:srgbClr val="C0000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586" y="904951"/>
            <a:ext cx="4725953" cy="5598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27342" tIns="13671" rIns="27342" bIns="13671" rtlCol="0">
            <a:spAutoFit/>
          </a:bodyPr>
          <a:lstStyle/>
          <a:p>
            <a:pPr marL="88900"/>
            <a:r>
              <a:rPr lang="en-US" altLang="ja-JP" sz="2000" b="1" dirty="0" smtClean="0">
                <a:solidFill>
                  <a:srgbClr val="002060"/>
                </a:solidFill>
                <a:ea typeface="Arial" charset="0"/>
                <a:cs typeface="Arial" charset="0"/>
              </a:rPr>
              <a:t>Develop a few nm position stabilization for the ILC collision</a:t>
            </a:r>
          </a:p>
          <a:p>
            <a:pPr marL="357188" indent="-268288">
              <a:buFont typeface="Wingdings" charset="2"/>
              <a:buChar char="p"/>
            </a:pPr>
            <a:endParaRPr lang="en-US" altLang="ja-JP" sz="1800" dirty="0" smtClean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indent="88900"/>
            <a:r>
              <a:rPr lang="en-US" altLang="ja-JP" sz="2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R&amp;D at ATF2  </a:t>
            </a:r>
          </a:p>
          <a:p>
            <a:pPr marL="642366" lvl="1" indent="-285750">
              <a:buFont typeface="Wingdings" charset="2"/>
              <a:buChar char="p"/>
            </a:pP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  <a:sym typeface="ヒラギノ角ゴ ProN W3"/>
              </a:rPr>
              <a:t>Intra-train </a:t>
            </a:r>
            <a:r>
              <a:rPr lang="en-US" altLang="ja-JP" sz="1800" b="1" dirty="0">
                <a:solidFill>
                  <a:srgbClr val="0432FF"/>
                </a:solidFill>
                <a:ea typeface="Arial" charset="0"/>
                <a:cs typeface="Arial" charset="0"/>
                <a:sym typeface="ヒラギノ角ゴ ProN W3"/>
              </a:rPr>
              <a:t>fast feedback (FONT): </a:t>
            </a:r>
            <a:r>
              <a:rPr lang="en-US" altLang="ja-JP" sz="1800" dirty="0">
                <a:solidFill>
                  <a:srgbClr val="002060"/>
                </a:solidFill>
                <a:ea typeface="Arial" charset="0"/>
                <a:cs typeface="Arial" charset="0"/>
                <a:sym typeface="ヒラギノ角ゴ ProN W3"/>
              </a:rPr>
              <a:t>Stabilize the </a:t>
            </a: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  <a:sym typeface="ヒラギノ角ゴ ProN W3"/>
              </a:rPr>
              <a:t>successive bunches </a:t>
            </a:r>
            <a:r>
              <a:rPr lang="en-US" altLang="ja-JP" sz="1800" dirty="0">
                <a:solidFill>
                  <a:srgbClr val="002060"/>
                </a:solidFill>
                <a:ea typeface="Arial" charset="0"/>
                <a:cs typeface="Arial" charset="0"/>
                <a:sym typeface="ヒラギノ角ゴ ProN W3"/>
              </a:rPr>
              <a:t>by using a pilot bunch </a:t>
            </a: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  <a:sym typeface="ヒラギノ角ゴ ProN W3"/>
              </a:rPr>
              <a:t>position (head </a:t>
            </a:r>
            <a:r>
              <a:rPr lang="en-US" altLang="ja-JP" sz="1800" dirty="0">
                <a:solidFill>
                  <a:srgbClr val="002060"/>
                </a:solidFill>
                <a:ea typeface="Arial" charset="0"/>
                <a:cs typeface="Arial" charset="0"/>
                <a:sym typeface="ヒラギノ角ゴ ProN W3"/>
              </a:rPr>
              <a:t>bunch)</a:t>
            </a:r>
          </a:p>
          <a:p>
            <a:pPr marL="642366" lvl="1" indent="-285750">
              <a:buFont typeface="Wingdings" charset="2"/>
              <a:buChar char="p"/>
            </a:pP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demonstration at ATF2-IP requests </a:t>
            </a:r>
            <a:r>
              <a:rPr lang="en-US" altLang="ja-JP" sz="1800" b="1" i="1" dirty="0" smtClean="0">
                <a:solidFill>
                  <a:srgbClr val="002060"/>
                </a:solidFill>
                <a:ea typeface="Arial" charset="0"/>
                <a:cs typeface="Arial" charset="0"/>
              </a:rPr>
              <a:t>a few nm resolution BPM </a:t>
            </a:r>
            <a:r>
              <a:rPr lang="en-US" altLang="ja-JP" sz="1800" u="sng" dirty="0" smtClean="0">
                <a:solidFill>
                  <a:srgbClr val="002060"/>
                </a:solidFill>
                <a:ea typeface="Arial" charset="0"/>
                <a:cs typeface="Arial" charset="0"/>
              </a:rPr>
              <a:t>which is not required for ILC </a:t>
            </a: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(difficulty at ATF2) </a:t>
            </a:r>
          </a:p>
          <a:p>
            <a:pPr marL="642366" lvl="1" indent="-285750">
              <a:buFont typeface="Wingdings" charset="2"/>
              <a:buChar char="p"/>
            </a:pPr>
            <a:endParaRPr lang="en-US" altLang="ja-JP" sz="1800" dirty="0" smtClean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indent="88900"/>
            <a:r>
              <a:rPr lang="en-US" altLang="ja-JP" sz="20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Results</a:t>
            </a:r>
            <a:endParaRPr lang="en-US" altLang="ja-JP" sz="1800" b="1" dirty="0" smtClean="0">
              <a:solidFill>
                <a:srgbClr val="C00000"/>
              </a:solidFill>
              <a:ea typeface="Arial" charset="0"/>
              <a:cs typeface="Arial" charset="0"/>
            </a:endParaRPr>
          </a:p>
          <a:p>
            <a:pPr marL="642366" lvl="1" indent="-285750">
              <a:buFont typeface="Wingdings" charset="2"/>
              <a:buChar char="p"/>
            </a:pPr>
            <a:r>
              <a:rPr lang="en-US" altLang="ja-JP" sz="18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latency</a:t>
            </a:r>
            <a:r>
              <a:rPr lang="en-US" altLang="ja-JP" sz="1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133 </a:t>
            </a:r>
            <a:r>
              <a:rPr lang="en-US" altLang="ja-JP" sz="20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nsec</a:t>
            </a:r>
            <a:r>
              <a:rPr lang="en-US" altLang="ja-JP" sz="2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achieved </a:t>
            </a:r>
          </a:p>
          <a:p>
            <a:pPr lvl="6"/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(target: &lt; </a:t>
            </a:r>
            <a:r>
              <a:rPr lang="en-US" altLang="ja-JP" sz="1800" dirty="0">
                <a:solidFill>
                  <a:srgbClr val="002060"/>
                </a:solidFill>
                <a:ea typeface="Arial" charset="0"/>
                <a:cs typeface="Arial" charset="0"/>
              </a:rPr>
              <a:t>300 </a:t>
            </a:r>
            <a:r>
              <a:rPr lang="en-US" altLang="ja-JP" sz="1800" dirty="0" err="1" smtClean="0">
                <a:solidFill>
                  <a:srgbClr val="002060"/>
                </a:solidFill>
                <a:ea typeface="Arial" charset="0"/>
                <a:cs typeface="Arial" charset="0"/>
              </a:rPr>
              <a:t>nsec</a:t>
            </a:r>
            <a:r>
              <a:rPr lang="en-US" altLang="ja-JP" sz="18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) </a:t>
            </a:r>
            <a:endParaRPr lang="en-US" altLang="ja-JP" sz="1800" b="1" dirty="0" smtClean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marL="642366" lvl="1" indent="-285750">
              <a:buFont typeface="Wingdings" charset="2"/>
              <a:buChar char="p"/>
            </a:pP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positon jitter at IP </a:t>
            </a:r>
            <a:r>
              <a:rPr lang="en-US" altLang="ja-JP" sz="24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410</a:t>
            </a: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nm</a:t>
            </a: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ja-JP" sz="24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67</a:t>
            </a: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 </a:t>
            </a:r>
            <a:r>
              <a:rPr lang="en-US" altLang="ja-JP" sz="20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nm</a:t>
            </a:r>
            <a:r>
              <a:rPr lang="en-US" altLang="ja-JP" sz="1800" b="1" dirty="0" smtClean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 (2015) </a:t>
            </a:r>
            <a:r>
              <a:rPr lang="en-US" altLang="ja-JP" sz="1600" b="1" dirty="0" smtClean="0">
                <a:ea typeface="Arial" charset="0"/>
                <a:cs typeface="Arial" charset="0"/>
                <a:sym typeface="Wingdings"/>
              </a:rPr>
              <a:t>(limited by the present BPM resolution)</a:t>
            </a:r>
            <a:endParaRPr lang="en-US" altLang="ja-JP" sz="1600" b="1" dirty="0">
              <a:ea typeface="Arial" charset="0"/>
              <a:cs typeface="Arial" charset="0"/>
              <a:sym typeface="Wingdings"/>
            </a:endParaRPr>
          </a:p>
          <a:p>
            <a:pPr indent="88900"/>
            <a:r>
              <a:rPr lang="en-US" altLang="ja-JP" sz="1800" dirty="0" smtClean="0">
                <a:ea typeface="Arial" charset="0"/>
                <a:cs typeface="Arial" charset="0"/>
                <a:sym typeface="Wingdings"/>
              </a:rPr>
              <a:t>Next:</a:t>
            </a:r>
          </a:p>
          <a:p>
            <a:pPr marL="642366" lvl="1" indent="-285750">
              <a:buFont typeface="Wingdings" charset="2"/>
              <a:buChar char="p"/>
            </a:pPr>
            <a:r>
              <a:rPr lang="en-US" altLang="ja-JP" sz="1800" dirty="0" smtClean="0">
                <a:ea typeface="Arial" charset="0"/>
                <a:cs typeface="Arial" charset="0"/>
                <a:sym typeface="Wingdings"/>
              </a:rPr>
              <a:t>nanometer stabilization by improving the BPM resolution</a:t>
            </a:r>
          </a:p>
        </p:txBody>
      </p:sp>
      <p:pic>
        <p:nvPicPr>
          <p:cNvPr id="22" name="図 21" descr="保存されていない プレビュー 書類 6（ドラッグされました）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54" y="2595319"/>
            <a:ext cx="3540213" cy="1552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正方形/長方形 23"/>
          <p:cNvSpPr/>
          <p:nvPr/>
        </p:nvSpPr>
        <p:spPr>
          <a:xfrm>
            <a:off x="7097527" y="4115634"/>
            <a:ext cx="18774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  <a:sym typeface="Wingdings"/>
              </a:rPr>
              <a:t>FB test at ATF2-IP</a:t>
            </a:r>
            <a:endParaRPr lang="ja-JP" altLang="en-US" sz="16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52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1060</Words>
  <Application>Microsoft Macintosh PowerPoint</Application>
  <PresentationFormat>画面に合わせる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ホワイト</vt:lpstr>
      <vt:lpstr>KGPlot</vt:lpstr>
      <vt:lpstr>数式</vt:lpstr>
      <vt:lpstr>PowerPoint プレゼンテーション</vt:lpstr>
      <vt:lpstr>ATF/ATF2: Accelerator Test Facility</vt:lpstr>
      <vt:lpstr>Goals of ATF2 project</vt:lpstr>
      <vt:lpstr>PowerPoint プレゼンテーション</vt:lpstr>
      <vt:lpstr>PowerPoint プレゼンテーション</vt:lpstr>
      <vt:lpstr>Goal-1の展望　(予備準備期間（2年））</vt:lpstr>
      <vt:lpstr>PowerPoint プレゼンテーション</vt:lpstr>
      <vt:lpstr>ビームサイズのビーム電流依存性への理解 (Goal-3)</vt:lpstr>
      <vt:lpstr>PowerPoint プレゼンテーション</vt:lpstr>
      <vt:lpstr>Goal-2の展望　(予備準備期間（2年））</vt:lpstr>
      <vt:lpstr>PowerPoint プレゼンテーション</vt:lpstr>
      <vt:lpstr>ATFにおけるILC技術開発計画</vt:lpstr>
      <vt:lpstr>準備期間（4年間）</vt:lpstr>
      <vt:lpstr>KEK-ILC アクションプラン 表1. ILC 加速器準備への技術課題・国際連携</vt:lpstr>
      <vt:lpstr>KEK-ILC アクションプラン 表2: ILC 加速器・準備期間における技術課題</vt:lpstr>
      <vt:lpstr>KEK-ILC アクションプラン 資料5: 人材確保・育成プランの年次計画 （本文3 の内訳より）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ATF/ATF2の近年の状況</dc:title>
  <dc:creator>Nobuhiro Terunuma</dc:creator>
  <cp:lastModifiedBy>Yamamoto Akira</cp:lastModifiedBy>
  <cp:revision>47</cp:revision>
  <dcterms:created xsi:type="dcterms:W3CDTF">2015-11-12T13:22:36Z</dcterms:created>
  <dcterms:modified xsi:type="dcterms:W3CDTF">2016-03-10T02:02:35Z</dcterms:modified>
</cp:coreProperties>
</file>