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0" r:id="rId1"/>
  </p:sldMasterIdLst>
  <p:notesMasterIdLst>
    <p:notesMasterId r:id="rId7"/>
  </p:notesMasterIdLst>
  <p:handoutMasterIdLst>
    <p:handoutMasterId r:id="rId8"/>
  </p:handoutMasterIdLst>
  <p:sldIdLst>
    <p:sldId id="648" r:id="rId2"/>
    <p:sldId id="639" r:id="rId3"/>
    <p:sldId id="640" r:id="rId4"/>
    <p:sldId id="641" r:id="rId5"/>
    <p:sldId id="642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008080"/>
        </a:solidFill>
        <a:latin typeface="Helvetica" charset="0"/>
        <a:ea typeface="Osaka" charset="-128"/>
        <a:cs typeface="Osaka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008080"/>
        </a:solidFill>
        <a:latin typeface="Helvetica" charset="0"/>
        <a:ea typeface="Osaka" charset="-128"/>
        <a:cs typeface="Osaka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008080"/>
        </a:solidFill>
        <a:latin typeface="Helvetica" charset="0"/>
        <a:ea typeface="Osaka" charset="-128"/>
        <a:cs typeface="Osaka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008080"/>
        </a:solidFill>
        <a:latin typeface="Helvetica" charset="0"/>
        <a:ea typeface="Osaka" charset="-128"/>
        <a:cs typeface="Osaka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008080"/>
        </a:solidFill>
        <a:latin typeface="Helvetica" charset="0"/>
        <a:ea typeface="Osaka" charset="-128"/>
        <a:cs typeface="Osaka" charset="-128"/>
      </a:defRPr>
    </a:lvl5pPr>
    <a:lvl6pPr marL="2286000" algn="l" defTabSz="457200" rtl="0" eaLnBrk="1" latinLnBrk="0" hangingPunct="1">
      <a:defRPr kumimoji="1" sz="2400" kern="1200">
        <a:solidFill>
          <a:srgbClr val="008080"/>
        </a:solidFill>
        <a:latin typeface="Helvetica" charset="0"/>
        <a:ea typeface="Osaka" charset="-128"/>
        <a:cs typeface="Osaka" charset="-128"/>
      </a:defRPr>
    </a:lvl6pPr>
    <a:lvl7pPr marL="2743200" algn="l" defTabSz="457200" rtl="0" eaLnBrk="1" latinLnBrk="0" hangingPunct="1">
      <a:defRPr kumimoji="1" sz="2400" kern="1200">
        <a:solidFill>
          <a:srgbClr val="008080"/>
        </a:solidFill>
        <a:latin typeface="Helvetica" charset="0"/>
        <a:ea typeface="Osaka" charset="-128"/>
        <a:cs typeface="Osaka" charset="-128"/>
      </a:defRPr>
    </a:lvl7pPr>
    <a:lvl8pPr marL="3200400" algn="l" defTabSz="457200" rtl="0" eaLnBrk="1" latinLnBrk="0" hangingPunct="1">
      <a:defRPr kumimoji="1" sz="2400" kern="1200">
        <a:solidFill>
          <a:srgbClr val="008080"/>
        </a:solidFill>
        <a:latin typeface="Helvetica" charset="0"/>
        <a:ea typeface="Osaka" charset="-128"/>
        <a:cs typeface="Osaka" charset="-128"/>
      </a:defRPr>
    </a:lvl8pPr>
    <a:lvl9pPr marL="3657600" algn="l" defTabSz="457200" rtl="0" eaLnBrk="1" latinLnBrk="0" hangingPunct="1">
      <a:defRPr kumimoji="1" sz="2400" kern="1200">
        <a:solidFill>
          <a:srgbClr val="008080"/>
        </a:solidFill>
        <a:latin typeface="Helvetica" charset="0"/>
        <a:ea typeface="Osaka" charset="-128"/>
        <a:cs typeface="Osaka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FFF5"/>
    <a:srgbClr val="E10734"/>
    <a:srgbClr val="FF5906"/>
    <a:srgbClr val="EAF4AF"/>
    <a:srgbClr val="ECEEA3"/>
    <a:srgbClr val="240489"/>
    <a:srgbClr val="0C0E40"/>
    <a:srgbClr val="F5899E"/>
    <a:srgbClr val="91B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淡色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淡色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淡色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淡色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EC20E35-A176-4012-BC5E-935CFFF8708E}" styleName="中間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中間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中間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中間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中間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中間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中間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中間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中間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中間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スタイルなし/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7" autoAdjust="0"/>
    <p:restoredTop sz="98787" autoAdjust="0"/>
  </p:normalViewPr>
  <p:slideViewPr>
    <p:cSldViewPr>
      <p:cViewPr>
        <p:scale>
          <a:sx n="100" d="100"/>
          <a:sy n="100" d="100"/>
        </p:scale>
        <p:origin x="-1304" y="-4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-266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 altLang="ja-JP"/>
              <a:t>Hitoshi Yamamoto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fld id="{01E77121-1F7F-8249-B319-863F48905AAA}" type="datetime1">
              <a:rPr lang="en-US" altLang="ja-JP"/>
              <a:pPr>
                <a:defRPr/>
              </a:pPr>
              <a:t>16/03/10</a:t>
            </a:fld>
            <a:endParaRPr lang="en-US" altLang="ja-JP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0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ja-JP" altLang="en-US"/>
              <a:t>タイトル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fld id="{8A8EE95A-9FDF-0840-BF01-059B92A9563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562353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7411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fld id="{B1637C22-FAA0-6447-A243-6B6113CD344F}" type="datetime1">
              <a:rPr lang="en-US" altLang="ja-JP"/>
              <a:pPr>
                <a:defRPr/>
              </a:pPr>
              <a:t>16/03/10</a:t>
            </a:fld>
            <a:endParaRPr lang="en-US" altLang="ja-JP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0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0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fld id="{680406C6-2C81-774D-8896-F08C6C66B73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37651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elvetica" pitchFamily="-108" charset="0"/>
        <a:ea typeface="平成明朝" pitchFamily="8" charset="-128"/>
        <a:cs typeface="平成明朝" pitchFamily="8" charset="-128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elvetica" pitchFamily="-108" charset="0"/>
        <a:ea typeface="平成明朝" pitchFamily="8" charset="-128"/>
        <a:cs typeface="平成明朝" pitchFamily="8" charset="-128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elvetica" pitchFamily="-108" charset="0"/>
        <a:ea typeface="平成明朝" pitchFamily="8" charset="-128"/>
        <a:cs typeface="平成明朝" pitchFamily="8" charset="-128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elvetica" pitchFamily="-108" charset="0"/>
        <a:ea typeface="平成明朝" pitchFamily="8" charset="-128"/>
        <a:cs typeface="平成明朝" pitchFamily="8" charset="-128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elvetica" pitchFamily="-108" charset="0"/>
        <a:ea typeface="平成明朝" pitchFamily="8" charset="-128"/>
        <a:cs typeface="平成明朝" pitchFamily="8" charset="-128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>
            <a:lvl1pPr algn="l">
              <a:buFont typeface="Wingdings" charset="2"/>
              <a:buChar char="n"/>
              <a:defRPr sz="2400">
                <a:latin typeface="+mj-ea"/>
                <a:ea typeface="+mj-ea"/>
              </a:defRPr>
            </a:lvl1pPr>
            <a:lvl2pPr>
              <a:defRPr sz="22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1800">
                <a:latin typeface="+mj-ea"/>
                <a:ea typeface="+mj-ea"/>
              </a:defRPr>
            </a:lvl4pPr>
            <a:lvl5pPr>
              <a:defRPr sz="1600">
                <a:latin typeface="+mj-ea"/>
                <a:ea typeface="+mj-ea"/>
              </a:defRPr>
            </a:lvl5pPr>
          </a:lstStyle>
          <a:p>
            <a:pPr lvl="0" eaLnBrk="1" latinLnBrk="0" hangingPunct="1"/>
            <a:r>
              <a:rPr lang="ja-JP" altLang="en-US" dirty="0" smtClean="0"/>
              <a:t>マスタ テキストの書式設定</a:t>
            </a:r>
          </a:p>
          <a:p>
            <a:pPr lvl="1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 eaLnBrk="1" latinLnBrk="0" hangingPunct="1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kumimoji="0" 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7620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D0FDBD3-6B77-9647-AD3E-B02F35DDD76D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219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3962400"/>
            <a:ext cx="8229600" cy="152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endParaRPr kumimoji="0"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7239" y="217669"/>
            <a:ext cx="2775432" cy="521208"/>
          </a:xfrm>
          <a:prstGeom prst="rect">
            <a:avLst/>
          </a:prstGeom>
        </p:spPr>
      </p:pic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4400" y="696459"/>
            <a:ext cx="8229600" cy="381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4052" r:id="rId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1" sz="4000" b="1" kern="1200" cap="none" baseline="0">
          <a:ln w="6350">
            <a:noFill/>
          </a:ln>
          <a:solidFill>
            <a:schemeClr val="accent3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548640" indent="-411480" algn="ctr" rtl="0" eaLnBrk="1" latinLnBrk="0" hangingPunct="1">
        <a:spcBef>
          <a:spcPct val="20000"/>
        </a:spcBef>
        <a:buClrTx/>
        <a:buSzPct val="65000"/>
        <a:buFont typeface="Wingdings" charset="2"/>
        <a:buNone/>
        <a:defRPr kumimoji="1" sz="2000" b="0" i="0" kern="1200">
          <a:solidFill>
            <a:schemeClr val="accent4">
              <a:lumMod val="75000"/>
            </a:schemeClr>
          </a:solidFill>
          <a:latin typeface="ＭＳ ゴシック"/>
          <a:ea typeface="ＭＳ ゴシック"/>
          <a:cs typeface="ＭＳ ゴシック"/>
        </a:defRPr>
      </a:lvl1pPr>
      <a:lvl2pPr marL="868680" indent="-283464" algn="l" rtl="0" eaLnBrk="1" latinLnBrk="0" hangingPunct="1">
        <a:spcBef>
          <a:spcPct val="20000"/>
        </a:spcBef>
        <a:buClrTx/>
        <a:buSzPct val="80000"/>
        <a:buFont typeface="Wingdings" charset="2"/>
        <a:buChar char="l"/>
        <a:defRPr kumimoji="1" sz="2400" b="0" i="0" kern="1200">
          <a:solidFill>
            <a:srgbClr val="800000"/>
          </a:solidFill>
          <a:latin typeface="ＭＳ ゴシック"/>
          <a:ea typeface="ＭＳ ゴシック"/>
          <a:cs typeface="ＭＳ ゴシック"/>
        </a:defRPr>
      </a:lvl2pPr>
      <a:lvl3pPr marL="1133856" indent="-228600" algn="l" rtl="0" eaLnBrk="1" latinLnBrk="0" hangingPunct="1">
        <a:spcBef>
          <a:spcPct val="20000"/>
        </a:spcBef>
        <a:buClrTx/>
        <a:buSzPct val="95000"/>
        <a:buFont typeface="Arial"/>
        <a:buChar char="•"/>
        <a:defRPr kumimoji="1" sz="2200" b="0" i="0" kern="1200">
          <a:solidFill>
            <a:schemeClr val="bg1"/>
          </a:solidFill>
          <a:latin typeface="ＭＳ Ｐゴシック"/>
          <a:ea typeface="ＭＳ Ｐゴシック"/>
          <a:cs typeface="ＭＳ Ｐゴシック"/>
        </a:defRPr>
      </a:lvl3pPr>
      <a:lvl4pPr marL="1353312" indent="-182880" algn="l" rtl="0" eaLnBrk="1" latinLnBrk="0" hangingPunct="1">
        <a:spcBef>
          <a:spcPct val="20000"/>
        </a:spcBef>
        <a:buClrTx/>
        <a:buSzPct val="100000"/>
        <a:buFont typeface="Wingdings 3"/>
        <a:buChar char=""/>
        <a:defRPr kumimoji="1" sz="2000" b="0" i="0" kern="1200">
          <a:solidFill>
            <a:schemeClr val="bg1"/>
          </a:solidFill>
          <a:latin typeface="ＭＳ Ｐゴシック"/>
          <a:ea typeface="ＭＳ Ｐゴシック"/>
          <a:cs typeface="ＭＳ Ｐゴシック"/>
        </a:defRPr>
      </a:lvl4pPr>
      <a:lvl5pPr marL="1545336" indent="-182880" algn="l" rtl="0" eaLnBrk="1" latinLnBrk="0" hangingPunct="1">
        <a:spcBef>
          <a:spcPct val="20000"/>
        </a:spcBef>
        <a:buClrTx/>
        <a:buFont typeface="Wingdings 2"/>
        <a:buChar char=""/>
        <a:defRPr kumimoji="1" sz="2000" b="0" i="0" kern="1200">
          <a:solidFill>
            <a:schemeClr val="bg1"/>
          </a:solidFill>
          <a:latin typeface="ＭＳ Ｐゴシック"/>
          <a:ea typeface="ＭＳ Ｐゴシック"/>
          <a:cs typeface="ＭＳ Ｐゴシック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tiff"/><Relationship Id="rId3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E82A6-FA2A-421D-BAD5-FCCA6D939DD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229600" y="6400800"/>
            <a:ext cx="762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000000"/>
                </a:solidFill>
                <a:latin typeface="Helvetica" charset="0"/>
                <a:ea typeface="Osaka" charset="-128"/>
                <a:cs typeface="Osaka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8080"/>
                </a:solidFill>
                <a:latin typeface="Helvetica" charset="0"/>
                <a:ea typeface="Osaka" charset="-128"/>
                <a:cs typeface="Osaka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8080"/>
                </a:solidFill>
                <a:latin typeface="Helvetica" charset="0"/>
                <a:ea typeface="Osaka" charset="-128"/>
                <a:cs typeface="Osaka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8080"/>
                </a:solidFill>
                <a:latin typeface="Helvetica" charset="0"/>
                <a:ea typeface="Osaka" charset="-128"/>
                <a:cs typeface="Osaka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8080"/>
                </a:solidFill>
                <a:latin typeface="Helvetica" charset="0"/>
                <a:ea typeface="Osaka" charset="-128"/>
                <a:cs typeface="Osaka" charset="-128"/>
              </a:defRPr>
            </a:lvl5pPr>
            <a:lvl6pPr marL="2286000" algn="l" defTabSz="457200" rtl="0" eaLnBrk="1" latinLnBrk="0" hangingPunct="1">
              <a:defRPr kumimoji="1" sz="2400" kern="1200">
                <a:solidFill>
                  <a:srgbClr val="008080"/>
                </a:solidFill>
                <a:latin typeface="Helvetica" charset="0"/>
                <a:ea typeface="Osaka" charset="-128"/>
                <a:cs typeface="Osaka" charset="-128"/>
              </a:defRPr>
            </a:lvl6pPr>
            <a:lvl7pPr marL="2743200" algn="l" defTabSz="457200" rtl="0" eaLnBrk="1" latinLnBrk="0" hangingPunct="1">
              <a:defRPr kumimoji="1" sz="2400" kern="1200">
                <a:solidFill>
                  <a:srgbClr val="008080"/>
                </a:solidFill>
                <a:latin typeface="Helvetica" charset="0"/>
                <a:ea typeface="Osaka" charset="-128"/>
                <a:cs typeface="Osaka" charset="-128"/>
              </a:defRPr>
            </a:lvl7pPr>
            <a:lvl8pPr marL="3200400" algn="l" defTabSz="457200" rtl="0" eaLnBrk="1" latinLnBrk="0" hangingPunct="1">
              <a:defRPr kumimoji="1" sz="2400" kern="1200">
                <a:solidFill>
                  <a:srgbClr val="008080"/>
                </a:solidFill>
                <a:latin typeface="Helvetica" charset="0"/>
                <a:ea typeface="Osaka" charset="-128"/>
                <a:cs typeface="Osaka" charset="-128"/>
              </a:defRPr>
            </a:lvl8pPr>
            <a:lvl9pPr marL="3657600" algn="l" defTabSz="457200" rtl="0" eaLnBrk="1" latinLnBrk="0" hangingPunct="1">
              <a:defRPr kumimoji="1" sz="2400" kern="1200">
                <a:solidFill>
                  <a:srgbClr val="008080"/>
                </a:solidFill>
                <a:latin typeface="Helvetica" charset="0"/>
                <a:ea typeface="Osaka" charset="-128"/>
                <a:cs typeface="Osaka" charset="-128"/>
              </a:defRPr>
            </a:lvl9pPr>
          </a:lstStyle>
          <a:p>
            <a:fld id="{642E82A6-FA2A-421D-BAD5-FCCA6D939DD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99792" y="2924944"/>
            <a:ext cx="3203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LC Workshops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301856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FDBD3-6B77-9647-AD3E-B02F35DDD76D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  <p:sp>
        <p:nvSpPr>
          <p:cNvPr id="6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620688"/>
            <a:ext cx="5904656" cy="2808312"/>
          </a:xfrm>
        </p:spPr>
        <p:txBody>
          <a:bodyPr>
            <a:noAutofit/>
          </a:bodyPr>
          <a:lstStyle/>
          <a:p>
            <a:pPr marL="137160" indent="0">
              <a:buNone/>
            </a:pPr>
            <a:endParaRPr lang="en-US" altLang="ja-JP" sz="1800" dirty="0" smtClean="0">
              <a:latin typeface="Helvetica"/>
              <a:cs typeface="Helvetica"/>
            </a:endParaRPr>
          </a:p>
          <a:p>
            <a:pPr marL="651510" indent="-514350"/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  <a:latin typeface="Helvetica"/>
                <a:cs typeface="Helvetica"/>
              </a:rPr>
              <a:t>May 30 – Jun 5, 2016</a:t>
            </a:r>
          </a:p>
          <a:p>
            <a:pPr marL="971550" lvl="1" indent="-514350"/>
            <a:r>
              <a:rPr lang="en-US" altLang="ja-JP" sz="1800" dirty="0" smtClean="0">
                <a:latin typeface="Helvetica"/>
                <a:cs typeface="Helvetica"/>
              </a:rPr>
              <a:t>Santander, Spain</a:t>
            </a:r>
          </a:p>
          <a:p>
            <a:pPr marL="651510" indent="-514350"/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  <a:latin typeface="Helvetica"/>
                <a:cs typeface="Helvetica"/>
              </a:rPr>
              <a:t>‘Omnibus format’</a:t>
            </a:r>
          </a:p>
          <a:p>
            <a:pPr marL="971550" lvl="1" indent="-514350"/>
            <a:r>
              <a:rPr lang="en-US" altLang="ja-JP" sz="1800" dirty="0" smtClean="0">
                <a:latin typeface="Helvetica"/>
                <a:cs typeface="Helvetica"/>
              </a:rPr>
              <a:t>Collection of individual meetings (ILD, </a:t>
            </a:r>
            <a:r>
              <a:rPr lang="en-US" altLang="ja-JP" sz="1800" dirty="0" err="1" smtClean="0">
                <a:latin typeface="Helvetica"/>
                <a:cs typeface="Helvetica"/>
              </a:rPr>
              <a:t>SiD</a:t>
            </a:r>
            <a:r>
              <a:rPr lang="en-US" altLang="ja-JP" sz="1800" dirty="0" smtClean="0">
                <a:latin typeface="Helvetica"/>
                <a:cs typeface="Helvetica"/>
              </a:rPr>
              <a:t>, CALICE, Physics, Accelerator…) with a central plenary day (a la ALCW 2015, KEK/Tokyo)</a:t>
            </a:r>
            <a:endParaRPr lang="en-US" altLang="ja-JP" sz="1800" dirty="0">
              <a:latin typeface="Helvetica"/>
              <a:cs typeface="Helvetica"/>
            </a:endParaRPr>
          </a:p>
          <a:p>
            <a:pPr marL="651510" indent="-514350"/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  <a:latin typeface="Helvetica"/>
                <a:cs typeface="Helvetica"/>
              </a:rPr>
              <a:t>Industries session? ( Jun 1)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427984" y="116632"/>
            <a:ext cx="2001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0090"/>
                </a:solidFill>
              </a:rPr>
              <a:t>ECFA</a:t>
            </a:r>
            <a:r>
              <a:rPr kumimoji="1" lang="ja-JP" altLang="en-US" sz="2800" dirty="0" smtClean="0">
                <a:solidFill>
                  <a:srgbClr val="000090"/>
                </a:solidFill>
              </a:rPr>
              <a:t> </a:t>
            </a:r>
            <a:r>
              <a:rPr kumimoji="1" lang="en-US" altLang="ja-JP" sz="2800" dirty="0" smtClean="0">
                <a:solidFill>
                  <a:srgbClr val="000090"/>
                </a:solidFill>
              </a:rPr>
              <a:t>2016</a:t>
            </a:r>
            <a:endParaRPr kumimoji="1" lang="ja-JP" altLang="en-US" sz="2800" dirty="0">
              <a:solidFill>
                <a:srgbClr val="000090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645024"/>
            <a:ext cx="3837057" cy="2987633"/>
          </a:xfrm>
          <a:prstGeom prst="rect">
            <a:avLst/>
          </a:prstGeom>
        </p:spPr>
      </p:pic>
      <p:pic>
        <p:nvPicPr>
          <p:cNvPr id="8" name="図 7" descr="ECFA-poster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708920"/>
            <a:ext cx="3031993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53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FDBD3-6B77-9647-AD3E-B02F35DDD76D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427984" y="116632"/>
            <a:ext cx="3438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ECFA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2016: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timeline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79634"/>
              </p:ext>
            </p:extLst>
          </p:nvPr>
        </p:nvGraphicFramePr>
        <p:xfrm>
          <a:off x="467549" y="908719"/>
          <a:ext cx="8496939" cy="5760641"/>
        </p:xfrm>
        <a:graphic>
          <a:graphicData uri="http://schemas.openxmlformats.org/drawingml/2006/table">
            <a:tbl>
              <a:tblPr/>
              <a:tblGrid>
                <a:gridCol w="772449"/>
                <a:gridCol w="772449"/>
                <a:gridCol w="772449"/>
                <a:gridCol w="772449"/>
                <a:gridCol w="772449"/>
                <a:gridCol w="772449"/>
                <a:gridCol w="772449"/>
                <a:gridCol w="772449"/>
                <a:gridCol w="772449"/>
                <a:gridCol w="772449"/>
                <a:gridCol w="772449"/>
              </a:tblGrid>
              <a:tr h="3374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30-May afternoon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31-May morning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31 -May Afternoon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1-June morning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1-June Afternoon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2-June All Day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3-June Morning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3-June Afternoon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4-June Morning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4-June Afternoon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5-June</a:t>
                      </a:r>
                    </a:p>
                    <a:p>
                      <a:pPr algn="l" fontAlgn="ctr"/>
                      <a:r>
                        <a:rPr lang="fr-FR" sz="105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Morning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88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CLIC Review of the Spanish Activity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6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Registration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ILC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ILC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ILC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ILC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PLENARIES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(ILC)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(ILC)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SID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ILD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ILD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08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Physics (Theor. Oriented)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Physics (Theor. Oriented)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Physics ( most experim. Oriented)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Physics ( most experim. Oriented)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(Physics)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ILD: MDI/Soft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ILD Optimization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ILD General Management (1 h). ILD subdetector status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ILD subdetector status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429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Vtx and Si Track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LCTPC/Si Track joint session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Vtx and Si Track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Vtx and Si Track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ILD,SID,CLICdp Joint session on physics benchmark analysis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ILD Optimization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ILD Optimization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ILD subdetector status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ILD Strategy Discussion.           ILD Conclusion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39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E-JADE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FCAL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CALICE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CALICE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CALICE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39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 LCTPC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 </a:t>
                      </a:r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(FCAL)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LCTPC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LCTPC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3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Reception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MDI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MDI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(MDI)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(MDI)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Dinner ILD, SID (evening)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62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 Software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 Software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 Software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 Software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167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CLICdp meeting (2 hours)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62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880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Industrial Session (afternoon, TBD)</a:t>
                      </a:r>
                    </a:p>
                  </a:txBody>
                  <a:tcPr marL="2521" marR="2521" marT="25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2521" marR="2521" marT="25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3923928" y="1412776"/>
            <a:ext cx="1809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Preliminary!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334768" y="908720"/>
            <a:ext cx="757932" cy="5784180"/>
          </a:xfrm>
          <a:prstGeom prst="rect">
            <a:avLst/>
          </a:prstGeom>
          <a:solidFill>
            <a:schemeClr val="accent3">
              <a:lumMod val="60000"/>
              <a:lumOff val="40000"/>
              <a:alpha val="45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397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FDBD3-6B77-9647-AD3E-B02F35DDD76D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427984" y="116632"/>
            <a:ext cx="3378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0090"/>
                </a:solidFill>
              </a:rPr>
              <a:t>ECFA</a:t>
            </a:r>
            <a:r>
              <a:rPr kumimoji="1" lang="ja-JP" altLang="en-US" sz="2800" dirty="0" smtClean="0">
                <a:solidFill>
                  <a:srgbClr val="000090"/>
                </a:solidFill>
              </a:rPr>
              <a:t> </a:t>
            </a:r>
            <a:r>
              <a:rPr kumimoji="1" lang="en-US" altLang="ja-JP" sz="2800" dirty="0" smtClean="0">
                <a:solidFill>
                  <a:srgbClr val="000090"/>
                </a:solidFill>
              </a:rPr>
              <a:t>2016:</a:t>
            </a:r>
            <a:r>
              <a:rPr kumimoji="1" lang="ja-JP" altLang="en-US" sz="2800" dirty="0" smtClean="0">
                <a:solidFill>
                  <a:srgbClr val="000090"/>
                </a:solidFill>
              </a:rPr>
              <a:t> </a:t>
            </a:r>
            <a:r>
              <a:rPr lang="en-US" altLang="ja-JP" sz="2800" dirty="0" smtClean="0">
                <a:solidFill>
                  <a:srgbClr val="000090"/>
                </a:solidFill>
              </a:rPr>
              <a:t>plenary</a:t>
            </a:r>
            <a:endParaRPr kumimoji="1" lang="ja-JP" altLang="en-US" sz="2800" dirty="0">
              <a:solidFill>
                <a:srgbClr val="000090"/>
              </a:solidFill>
            </a:endParaRPr>
          </a:p>
        </p:txBody>
      </p:sp>
      <p:pic>
        <p:nvPicPr>
          <p:cNvPr id="6" name="図 5" descr="ECFAplenary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4405336" cy="4824536"/>
          </a:xfrm>
          <a:prstGeom prst="rect">
            <a:avLst/>
          </a:prstGeom>
        </p:spPr>
      </p:pic>
      <p:pic>
        <p:nvPicPr>
          <p:cNvPr id="7" name="図 6" descr="ECFAplenary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84784"/>
            <a:ext cx="4557383" cy="52292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907704" y="1196752"/>
            <a:ext cx="925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Morning</a:t>
            </a:r>
            <a:endParaRPr kumimoji="1" lang="ja-JP" altLang="en-US" sz="1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44208" y="1196752"/>
            <a:ext cx="1074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Afternoon</a:t>
            </a:r>
            <a:endParaRPr kumimoji="1" lang="ja-JP" altLang="en-US" sz="1600" dirty="0"/>
          </a:p>
        </p:txBody>
      </p:sp>
      <p:sp>
        <p:nvSpPr>
          <p:cNvPr id="5" name="テキスト ボックス 4"/>
          <p:cNvSpPr txBox="1"/>
          <p:nvPr/>
        </p:nvSpPr>
        <p:spPr>
          <a:xfrm rot="19369147">
            <a:off x="3663511" y="2632663"/>
            <a:ext cx="1809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Preliminary!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63888" y="836712"/>
            <a:ext cx="2026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800000"/>
                </a:solidFill>
              </a:rPr>
              <a:t>June 2 (Wed)</a:t>
            </a:r>
            <a:endParaRPr kumimoji="1" lang="ja-JP" altLang="en-US" dirty="0">
              <a:solidFill>
                <a:srgbClr val="800000"/>
              </a:solidFill>
            </a:endParaRPr>
          </a:p>
        </p:txBody>
      </p:sp>
      <p:sp>
        <p:nvSpPr>
          <p:cNvPr id="11" name="スライド番号プレースホルダー 3"/>
          <p:cNvSpPr txBox="1">
            <a:spLocks/>
          </p:cNvSpPr>
          <p:nvPr/>
        </p:nvSpPr>
        <p:spPr>
          <a:xfrm>
            <a:off x="8382000" y="6553200"/>
            <a:ext cx="762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rgbClr val="000000"/>
                </a:solidFill>
                <a:latin typeface="Helvetica" charset="0"/>
                <a:ea typeface="Osaka" charset="-128"/>
                <a:cs typeface="Osaka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8080"/>
                </a:solidFill>
                <a:latin typeface="Helvetica" charset="0"/>
                <a:ea typeface="Osaka" charset="-128"/>
                <a:cs typeface="Osaka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8080"/>
                </a:solidFill>
                <a:latin typeface="Helvetica" charset="0"/>
                <a:ea typeface="Osaka" charset="-128"/>
                <a:cs typeface="Osaka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8080"/>
                </a:solidFill>
                <a:latin typeface="Helvetica" charset="0"/>
                <a:ea typeface="Osaka" charset="-128"/>
                <a:cs typeface="Osaka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rgbClr val="008080"/>
                </a:solidFill>
                <a:latin typeface="Helvetica" charset="0"/>
                <a:ea typeface="Osaka" charset="-128"/>
                <a:cs typeface="Osaka" charset="-128"/>
              </a:defRPr>
            </a:lvl5pPr>
            <a:lvl6pPr marL="2286000" algn="l" defTabSz="457200" rtl="0" eaLnBrk="1" latinLnBrk="0" hangingPunct="1">
              <a:defRPr kumimoji="1" sz="2400" kern="1200">
                <a:solidFill>
                  <a:srgbClr val="008080"/>
                </a:solidFill>
                <a:latin typeface="Helvetica" charset="0"/>
                <a:ea typeface="Osaka" charset="-128"/>
                <a:cs typeface="Osaka" charset="-128"/>
              </a:defRPr>
            </a:lvl6pPr>
            <a:lvl7pPr marL="2743200" algn="l" defTabSz="457200" rtl="0" eaLnBrk="1" latinLnBrk="0" hangingPunct="1">
              <a:defRPr kumimoji="1" sz="2400" kern="1200">
                <a:solidFill>
                  <a:srgbClr val="008080"/>
                </a:solidFill>
                <a:latin typeface="Helvetica" charset="0"/>
                <a:ea typeface="Osaka" charset="-128"/>
                <a:cs typeface="Osaka" charset="-128"/>
              </a:defRPr>
            </a:lvl7pPr>
            <a:lvl8pPr marL="3200400" algn="l" defTabSz="457200" rtl="0" eaLnBrk="1" latinLnBrk="0" hangingPunct="1">
              <a:defRPr kumimoji="1" sz="2400" kern="1200">
                <a:solidFill>
                  <a:srgbClr val="008080"/>
                </a:solidFill>
                <a:latin typeface="Helvetica" charset="0"/>
                <a:ea typeface="Osaka" charset="-128"/>
                <a:cs typeface="Osaka" charset="-128"/>
              </a:defRPr>
            </a:lvl8pPr>
            <a:lvl9pPr marL="3657600" algn="l" defTabSz="457200" rtl="0" eaLnBrk="1" latinLnBrk="0" hangingPunct="1">
              <a:defRPr kumimoji="1" sz="2400" kern="1200">
                <a:solidFill>
                  <a:srgbClr val="008080"/>
                </a:solidFill>
                <a:latin typeface="Helvetica" charset="0"/>
                <a:ea typeface="Osaka" charset="-128"/>
                <a:cs typeface="Osaka" charset="-128"/>
              </a:defRPr>
            </a:lvl9pPr>
          </a:lstStyle>
          <a:p>
            <a:pPr>
              <a:defRPr/>
            </a:pPr>
            <a:fld id="{FD0FDBD3-6B77-9647-AD3E-B02F35DDD76D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51549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FDBD3-6B77-9647-AD3E-B02F35DDD76D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  <p:sp>
        <p:nvSpPr>
          <p:cNvPr id="6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548680"/>
            <a:ext cx="5904656" cy="2736304"/>
          </a:xfrm>
        </p:spPr>
        <p:txBody>
          <a:bodyPr>
            <a:noAutofit/>
          </a:bodyPr>
          <a:lstStyle/>
          <a:p>
            <a:pPr marL="137160" indent="0">
              <a:buNone/>
            </a:pPr>
            <a:endParaRPr lang="en-US" altLang="ja-JP" sz="1800" dirty="0" smtClean="0">
              <a:latin typeface="Helvetica"/>
              <a:cs typeface="Helvetica"/>
            </a:endParaRPr>
          </a:p>
          <a:p>
            <a:pPr marL="651510" indent="-514350"/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  <a:latin typeface="Helvetica"/>
                <a:cs typeface="Helvetica"/>
              </a:rPr>
              <a:t>Dec 5(Mon) - 9(Fri), 2016</a:t>
            </a:r>
          </a:p>
          <a:p>
            <a:pPr marL="651510" indent="-514350"/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  <a:latin typeface="Helvetica"/>
                <a:cs typeface="Helvetica"/>
              </a:rPr>
              <a:t>Morioka, Japan</a:t>
            </a:r>
          </a:p>
          <a:p>
            <a:pPr marL="971550" lvl="1" indent="-514350"/>
            <a:r>
              <a:rPr lang="en-US" altLang="ja-JP" sz="1800" dirty="0" smtClean="0">
                <a:latin typeface="Helvetica"/>
                <a:cs typeface="Helvetica"/>
              </a:rPr>
              <a:t>Venues near the Morioka station</a:t>
            </a:r>
          </a:p>
          <a:p>
            <a:pPr marL="651510" indent="-514350"/>
            <a:r>
              <a:rPr lang="en-US" altLang="ja-JP" sz="2000" dirty="0" smtClean="0">
                <a:solidFill>
                  <a:srgbClr val="253D75"/>
                </a:solidFill>
                <a:latin typeface="Helvetica"/>
                <a:cs typeface="Helvetica"/>
              </a:rPr>
              <a:t>Strong supports by </a:t>
            </a:r>
          </a:p>
          <a:p>
            <a:pPr marL="971550" lvl="1" indent="-514350"/>
            <a:r>
              <a:rPr lang="en-US" altLang="ja-JP" sz="1800" dirty="0" smtClean="0">
                <a:latin typeface="Helvetica"/>
                <a:cs typeface="Helvetica"/>
              </a:rPr>
              <a:t>Local governments</a:t>
            </a:r>
          </a:p>
          <a:p>
            <a:pPr marL="971550" lvl="1" indent="-514350"/>
            <a:r>
              <a:rPr lang="en-US" altLang="ja-JP" sz="1800" dirty="0" smtClean="0">
                <a:latin typeface="Helvetica"/>
                <a:cs typeface="Helvetica"/>
              </a:rPr>
              <a:t>Local media</a:t>
            </a:r>
          </a:p>
          <a:p>
            <a:pPr marL="651510" indent="-514350"/>
            <a:r>
              <a:rPr lang="en-US" altLang="ja-JP" sz="2000" dirty="0" smtClean="0">
                <a:solidFill>
                  <a:srgbClr val="253D75"/>
                </a:solidFill>
                <a:latin typeface="Helvetica"/>
                <a:cs typeface="Helvetica"/>
              </a:rPr>
              <a:t>Near the </a:t>
            </a:r>
            <a:r>
              <a:rPr lang="en-US" altLang="ja-JP" sz="2000" dirty="0" err="1" smtClean="0">
                <a:solidFill>
                  <a:srgbClr val="253D75"/>
                </a:solidFill>
                <a:latin typeface="Helvetica"/>
                <a:cs typeface="Helvetica"/>
              </a:rPr>
              <a:t>Kitakami</a:t>
            </a:r>
            <a:r>
              <a:rPr lang="en-US" altLang="ja-JP" sz="2000" dirty="0" smtClean="0">
                <a:solidFill>
                  <a:srgbClr val="253D75"/>
                </a:solidFill>
                <a:latin typeface="Helvetica"/>
                <a:cs typeface="Helvetica"/>
              </a:rPr>
              <a:t> </a:t>
            </a:r>
            <a:r>
              <a:rPr lang="en-US" altLang="ja-JP" sz="2000" smtClean="0">
                <a:solidFill>
                  <a:srgbClr val="253D75"/>
                </a:solidFill>
                <a:latin typeface="Helvetica"/>
                <a:cs typeface="Helvetica"/>
              </a:rPr>
              <a:t>candidate </a:t>
            </a:r>
            <a:r>
              <a:rPr lang="en-US" altLang="ja-JP" sz="2000" smtClean="0">
                <a:solidFill>
                  <a:srgbClr val="253D75"/>
                </a:solidFill>
                <a:latin typeface="Helvetica"/>
                <a:cs typeface="Helvetica"/>
              </a:rPr>
              <a:t>site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427984" y="116632"/>
            <a:ext cx="2129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2800" dirty="0" smtClean="0">
                <a:solidFill>
                  <a:srgbClr val="000090"/>
                </a:solidFill>
              </a:rPr>
              <a:t>L</a:t>
            </a:r>
            <a:r>
              <a:rPr lang="en-US" altLang="ja-JP" sz="2800" dirty="0" smtClean="0">
                <a:solidFill>
                  <a:srgbClr val="000090"/>
                </a:solidFill>
              </a:rPr>
              <a:t>CWS</a:t>
            </a:r>
            <a:r>
              <a:rPr kumimoji="1" lang="ja-JP" altLang="en-US" sz="2800" dirty="0" smtClean="0">
                <a:solidFill>
                  <a:srgbClr val="000090"/>
                </a:solidFill>
              </a:rPr>
              <a:t> </a:t>
            </a:r>
            <a:r>
              <a:rPr kumimoji="1" lang="en-US" altLang="ja-JP" sz="2800" dirty="0" smtClean="0">
                <a:solidFill>
                  <a:srgbClr val="000090"/>
                </a:solidFill>
              </a:rPr>
              <a:t>2016</a:t>
            </a:r>
            <a:endParaRPr kumimoji="1" lang="ja-JP" altLang="en-US" sz="2800" dirty="0">
              <a:solidFill>
                <a:srgbClr val="000090"/>
              </a:solidFill>
            </a:endParaRPr>
          </a:p>
        </p:txBody>
      </p:sp>
      <p:pic>
        <p:nvPicPr>
          <p:cNvPr id="3" name="図 2" descr="www.dokkyo.co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77072"/>
            <a:ext cx="2664296" cy="1998222"/>
          </a:xfrm>
          <a:prstGeom prst="rect">
            <a:avLst/>
          </a:prstGeom>
        </p:spPr>
      </p:pic>
      <p:pic>
        <p:nvPicPr>
          <p:cNvPr id="5" name="図 4" descr="top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365104"/>
            <a:ext cx="2808312" cy="1498019"/>
          </a:xfrm>
          <a:prstGeom prst="rect">
            <a:avLst/>
          </a:prstGeom>
        </p:spPr>
      </p:pic>
      <p:pic>
        <p:nvPicPr>
          <p:cNvPr id="8" name="図 7" descr="Japan-Morioka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538" y="1196752"/>
            <a:ext cx="3170966" cy="4869160"/>
          </a:xfrm>
          <a:prstGeom prst="rect">
            <a:avLst/>
          </a:prstGeom>
        </p:spPr>
      </p:pic>
      <p:cxnSp>
        <p:nvCxnSpPr>
          <p:cNvPr id="10" name="直線コネクタ 9"/>
          <p:cNvCxnSpPr/>
          <p:nvPr/>
        </p:nvCxnSpPr>
        <p:spPr>
          <a:xfrm>
            <a:off x="8100392" y="3933056"/>
            <a:ext cx="103708" cy="277738"/>
          </a:xfrm>
          <a:prstGeom prst="line">
            <a:avLst/>
          </a:prstGeom>
          <a:ln w="38100" cmpd="sng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円/楕円 14"/>
          <p:cNvSpPr/>
          <p:nvPr/>
        </p:nvSpPr>
        <p:spPr>
          <a:xfrm>
            <a:off x="7668344" y="3284984"/>
            <a:ext cx="576064" cy="288032"/>
          </a:xfrm>
          <a:prstGeom prst="ellipse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4103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ひらめき">
  <a:themeElements>
    <a:clrScheme name="ユーザー設定 2">
      <a:dk1>
        <a:sysClr val="windowText" lastClr="000000"/>
      </a:dk1>
      <a:lt1>
        <a:srgbClr val="26056F"/>
      </a:lt1>
      <a:dk2>
        <a:srgbClr val="69676D"/>
      </a:dk2>
      <a:lt2>
        <a:srgbClr val="201F22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ひらめき">
      <a:majorFont>
        <a:latin typeface="Lucida Sans"/>
        <a:ea typeface=""/>
        <a:cs typeface=""/>
        <a:font script="Grek" typeface="Arial"/>
        <a:font script="Cyrl" typeface="Arial"/>
        <a:font script="Jpan" typeface="ヒラギノ丸ゴ Pro W4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ＭＳ 明朝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ひらめき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ひらめき.thmx</Template>
  <TotalTime>12886</TotalTime>
  <Words>326</Words>
  <Application>Microsoft Macintosh PowerPoint</Application>
  <PresentationFormat>画面に合わせる (4:3)</PresentationFormat>
  <Paragraphs>161</Paragraphs>
  <Slides>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ひらめき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Tohoku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リニアコライダーの物理</dc:title>
  <dc:creator>Hitoshi Yamamoto</dc:creator>
  <cp:lastModifiedBy>山本 均</cp:lastModifiedBy>
  <cp:revision>543</cp:revision>
  <cp:lastPrinted>2012-12-28T02:50:15Z</cp:lastPrinted>
  <dcterms:created xsi:type="dcterms:W3CDTF">2013-11-11T06:07:27Z</dcterms:created>
  <dcterms:modified xsi:type="dcterms:W3CDTF">2016-03-10T02:23:30Z</dcterms:modified>
</cp:coreProperties>
</file>