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4" r:id="rId2"/>
    <p:sldMasterId id="2147483691" r:id="rId3"/>
    <p:sldMasterId id="2147483715" r:id="rId4"/>
  </p:sldMasterIdLst>
  <p:notesMasterIdLst>
    <p:notesMasterId r:id="rId19"/>
  </p:notesMasterIdLst>
  <p:handoutMasterIdLst>
    <p:handoutMasterId r:id="rId20"/>
  </p:handoutMasterIdLst>
  <p:sldIdLst>
    <p:sldId id="265" r:id="rId5"/>
    <p:sldId id="272" r:id="rId6"/>
    <p:sldId id="271" r:id="rId7"/>
    <p:sldId id="256" r:id="rId8"/>
    <p:sldId id="269" r:id="rId9"/>
    <p:sldId id="268" r:id="rId10"/>
    <p:sldId id="273" r:id="rId11"/>
    <p:sldId id="274" r:id="rId12"/>
    <p:sldId id="278" r:id="rId13"/>
    <p:sldId id="270" r:id="rId14"/>
    <p:sldId id="263" r:id="rId15"/>
    <p:sldId id="264" r:id="rId16"/>
    <p:sldId id="275" r:id="rId17"/>
    <p:sldId id="277" r:id="rId18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215968"/>
    <a:srgbClr val="DEEBF7"/>
    <a:srgbClr val="EDEDED"/>
    <a:srgbClr val="F4FAF0"/>
    <a:srgbClr val="EEF7E9"/>
    <a:srgbClr val="FBE5D6"/>
    <a:srgbClr val="F2F2F2"/>
    <a:srgbClr val="BDD7EE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241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199" cy="498645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398" y="0"/>
            <a:ext cx="2949199" cy="498645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r">
              <a:defRPr sz="1200"/>
            </a:lvl1pPr>
          </a:lstStyle>
          <a:p>
            <a:fld id="{E1300E18-F8A9-4FB4-B166-D07613FE9803}" type="datetimeFigureOut">
              <a:rPr kumimoji="1" lang="ja-JP" altLang="en-US" smtClean="0"/>
              <a:t>2016/3/10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93"/>
            <a:ext cx="2949199" cy="498645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398" y="9440693"/>
            <a:ext cx="2949199" cy="498645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r">
              <a:defRPr sz="1200"/>
            </a:lvl1pPr>
          </a:lstStyle>
          <a:p>
            <a:fld id="{94783A7B-0D3B-424C-A701-CCC6B4D894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574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199" cy="498645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398" y="0"/>
            <a:ext cx="2949199" cy="498645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r">
              <a:defRPr sz="1200"/>
            </a:lvl1pPr>
          </a:lstStyle>
          <a:p>
            <a:fld id="{75134BA1-5702-4EB4-8CED-05F62AA768B1}" type="datetimeFigureOut">
              <a:rPr kumimoji="1" lang="ja-JP" altLang="en-US" smtClean="0"/>
              <a:t>2016/3/10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73575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62" tIns="46081" rIns="92162" bIns="4608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202" y="4783477"/>
            <a:ext cx="5444797" cy="3914043"/>
          </a:xfrm>
          <a:prstGeom prst="rect">
            <a:avLst/>
          </a:prstGeom>
        </p:spPr>
        <p:txBody>
          <a:bodyPr vert="horz" lIns="92162" tIns="46081" rIns="92162" bIns="46081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93"/>
            <a:ext cx="2949199" cy="498645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398" y="9440693"/>
            <a:ext cx="2949199" cy="498645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r">
              <a:defRPr sz="1200"/>
            </a:lvl1pPr>
          </a:lstStyle>
          <a:p>
            <a:fld id="{D6240D3C-FB17-414C-BD3E-B00C29D2D6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933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2378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40D3C-FB17-414C-BD3E-B00C29D2D6F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9014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36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40D3C-FB17-414C-BD3E-B00C29D2D6F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4436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17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40D3C-FB17-414C-BD3E-B00C29D2D6F2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6687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40D3C-FB17-414C-BD3E-B00C29D2D6F2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5900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6C35-A5B5-48FC-ABDA-99E7AC05C052}" type="datetime1">
              <a:rPr kumimoji="1" lang="ja-JP" altLang="en-US" smtClean="0"/>
              <a:t>2016/3/10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34</a:t>
            </a:r>
            <a:r>
              <a:rPr kumimoji="1" lang="ja-JP" altLang="en-US" smtClean="0"/>
              <a:t>回リニアコライダー計画推進委員会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D62A-CCDE-48BC-82A0-E649BCB4C7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3670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00C6-B3D1-4857-B057-CA0A6B4DC583}" type="datetime1">
              <a:rPr kumimoji="1" lang="ja-JP" altLang="en-US" smtClean="0"/>
              <a:t>2016/3/10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34</a:t>
            </a:r>
            <a:r>
              <a:rPr kumimoji="1" lang="ja-JP" altLang="en-US" smtClean="0"/>
              <a:t>回リニアコライダー計画推進委員会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D62A-CCDE-48BC-82A0-E649BCB4C7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4790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E22B-42DC-473E-A4B4-3E63C2F8EA77}" type="datetime1">
              <a:rPr kumimoji="1" lang="ja-JP" altLang="en-US" smtClean="0"/>
              <a:t>2016/3/10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34</a:t>
            </a:r>
            <a:r>
              <a:rPr kumimoji="1" lang="ja-JP" altLang="en-US" smtClean="0"/>
              <a:t>回リニアコライダー計画推進委員会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D62A-CCDE-48BC-82A0-E649BCB4C7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552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7243A-91D7-44F2-AB30-13526B18373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34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回リニアコライダー計画推進委員会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79C5F-FEF2-433F-A9BC-090F5A336104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483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 userDrawn="1"/>
        </p:nvSpPr>
        <p:spPr>
          <a:xfrm>
            <a:off x="468313" y="1412875"/>
            <a:ext cx="8351837" cy="475297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>
              <a:defRPr/>
            </a:pPr>
            <a:endParaRPr lang="ja-JP" altLang="en-US" sz="3200" dirty="0">
              <a:solidFill>
                <a:prstClr val="black"/>
              </a:solidFill>
              <a:ea typeface="ＤＨＰ特太ゴシック体" pitchFamily="2" charset="-128"/>
            </a:endParaRPr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684213" y="1412875"/>
            <a:ext cx="7991475" cy="475297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endParaRPr lang="ja-JP" altLang="en-US" sz="3200" dirty="0">
              <a:solidFill>
                <a:prstClr val="black"/>
              </a:solidFill>
              <a:ea typeface="ＤＨＰ特太ゴシック体" pitchFamily="2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4800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2CD96-2697-4574-9803-7E12D919BE7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34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回リニアコライダー計画推進委員会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812088" y="0"/>
            <a:ext cx="1331912" cy="365125"/>
          </a:xfrm>
        </p:spPr>
        <p:txBody>
          <a:bodyPr/>
          <a:lstStyle>
            <a:lvl1pPr>
              <a:defRPr sz="2400">
                <a:latin typeface="HGP創英角ｺﾞｼｯｸUB" pitchFamily="50" charset="-128"/>
                <a:ea typeface="HGP創英角ｺﾞｼｯｸUB" pitchFamily="50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D712232-FA53-450B-87A4-2FB8BAAF9DDD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121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4800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8177D-31CD-4764-912D-D262BD9705F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2016/3/10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34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回リニアコライダー計画推進委員会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596336" y="6335779"/>
            <a:ext cx="1331912" cy="365125"/>
          </a:xfrm>
        </p:spPr>
        <p:txBody>
          <a:bodyPr/>
          <a:lstStyle>
            <a:lvl1pPr>
              <a:defRPr sz="1400"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pPr>
              <a:defRPr/>
            </a:pPr>
            <a:fld id="{AB33514C-2944-401C-9BFB-8D135C9B6CD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051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5"/>
          <p:cNvSpPr txBox="1">
            <a:spLocks/>
          </p:cNvSpPr>
          <p:nvPr userDrawn="1"/>
        </p:nvSpPr>
        <p:spPr>
          <a:xfrm>
            <a:off x="7812088" y="0"/>
            <a:ext cx="1331912" cy="365125"/>
          </a:xfrm>
          <a:prstGeom prst="rect">
            <a:avLst/>
          </a:prstGeom>
        </p:spPr>
        <p:txBody>
          <a:bodyPr anchor="ctr"/>
          <a:lstStyle>
            <a:lvl1pPr>
              <a:defRPr sz="2400">
                <a:latin typeface="HGP創英角ｺﾞｼｯｸUB" pitchFamily="50" charset="-128"/>
                <a:ea typeface="HGP創英角ｺﾞｼｯｸUB" pitchFamily="50" charset="-128"/>
                <a:cs typeface="Times New Roman" pitchFamily="18" charset="0"/>
              </a:defRPr>
            </a:lvl1pPr>
          </a:lstStyle>
          <a:p>
            <a:pPr algn="r">
              <a:defRPr/>
            </a:pPr>
            <a:fld id="{98F5D098-A22E-4611-BB6A-98AEF99FB81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9180512" cy="1143000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7853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853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31D47-81EF-41AD-9FBB-E0EF206A0D3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34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回リニアコライダー計画推進委員会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269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4D4E5-05AC-439A-B712-C65D0ED05BF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34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回リニアコライダー計画推進委員会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8BB8B-25BF-4098-AABE-4B4C7891C033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48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7E6ED0-B2FD-4080-8278-5EC2A95612A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34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回リニアコライダー計画推進委員会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B832A-497C-4867-BB6D-CA5063D114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47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7177B-E55B-4EA4-B4FC-E5EBBAA49E78}" type="datetime1">
              <a:rPr lang="ja-JP" altLang="en-US" smtClean="0">
                <a:solidFill>
                  <a:srgbClr val="000000"/>
                </a:solidFill>
              </a:rPr>
              <a:t>2016/3/10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>
                <a:solidFill>
                  <a:srgbClr val="000000"/>
                </a:solidFill>
              </a:rPr>
              <a:t>第</a:t>
            </a:r>
            <a:r>
              <a:rPr lang="en-US" altLang="ja-JP" smtClean="0">
                <a:solidFill>
                  <a:srgbClr val="000000"/>
                </a:solidFill>
              </a:rPr>
              <a:t>34</a:t>
            </a:r>
            <a:r>
              <a:rPr lang="ja-JP" altLang="en-US" smtClean="0">
                <a:solidFill>
                  <a:srgbClr val="000000"/>
                </a:solidFill>
              </a:rPr>
              <a:t>回リニアコライダー計画推進委員会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FC357-D7B4-451D-BFC6-71D87FA96D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401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73408-5DA8-45F6-9788-DA4BA14E8816}" type="datetime1">
              <a:rPr lang="ja-JP" altLang="en-US" smtClean="0">
                <a:solidFill>
                  <a:srgbClr val="000000"/>
                </a:solidFill>
              </a:rPr>
              <a:t>2016/3/10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>
                <a:solidFill>
                  <a:srgbClr val="000000"/>
                </a:solidFill>
              </a:rPr>
              <a:t>第</a:t>
            </a:r>
            <a:r>
              <a:rPr lang="en-US" altLang="ja-JP" smtClean="0">
                <a:solidFill>
                  <a:srgbClr val="000000"/>
                </a:solidFill>
              </a:rPr>
              <a:t>34</a:t>
            </a:r>
            <a:r>
              <a:rPr lang="ja-JP" altLang="en-US" smtClean="0">
                <a:solidFill>
                  <a:srgbClr val="000000"/>
                </a:solidFill>
              </a:rPr>
              <a:t>回リニアコライダー計画推進委員会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EBA0D-7A1C-4E8D-8A67-D867C007E5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386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85B1-4888-4B5C-9AB9-4AEFD302AAD9}" type="datetime1">
              <a:rPr kumimoji="1" lang="ja-JP" altLang="en-US" smtClean="0"/>
              <a:t>2016/3/10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34</a:t>
            </a:r>
            <a:r>
              <a:rPr kumimoji="1" lang="ja-JP" altLang="en-US" smtClean="0"/>
              <a:t>回リニアコライダー計画推進委員会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D62A-CCDE-48BC-82A0-E649BCB4C7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0948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8D5ED-AE8E-4F2B-933E-8ED312AC00B2}" type="datetime1">
              <a:rPr lang="ja-JP" altLang="en-US" smtClean="0">
                <a:solidFill>
                  <a:srgbClr val="000000"/>
                </a:solidFill>
              </a:rPr>
              <a:t>2016/3/10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>
                <a:solidFill>
                  <a:srgbClr val="000000"/>
                </a:solidFill>
              </a:rPr>
              <a:t>第</a:t>
            </a:r>
            <a:r>
              <a:rPr lang="en-US" altLang="ja-JP" smtClean="0">
                <a:solidFill>
                  <a:srgbClr val="000000"/>
                </a:solidFill>
              </a:rPr>
              <a:t>34</a:t>
            </a:r>
            <a:r>
              <a:rPr lang="ja-JP" altLang="en-US" smtClean="0">
                <a:solidFill>
                  <a:srgbClr val="000000"/>
                </a:solidFill>
              </a:rPr>
              <a:t>回リニアコライダー計画推進委員会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9C367-4C10-4117-BCE2-FAC7A1F19B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630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C4947-64F6-4669-8172-1BC3835A6A2B}" type="datetime1">
              <a:rPr lang="ja-JP" altLang="en-US" smtClean="0">
                <a:solidFill>
                  <a:srgbClr val="000000"/>
                </a:solidFill>
              </a:rPr>
              <a:t>2016/3/10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>
                <a:solidFill>
                  <a:srgbClr val="000000"/>
                </a:solidFill>
              </a:rPr>
              <a:t>第</a:t>
            </a:r>
            <a:r>
              <a:rPr lang="en-US" altLang="ja-JP" smtClean="0">
                <a:solidFill>
                  <a:srgbClr val="000000"/>
                </a:solidFill>
              </a:rPr>
              <a:t>34</a:t>
            </a:r>
            <a:r>
              <a:rPr lang="ja-JP" altLang="en-US" smtClean="0">
                <a:solidFill>
                  <a:srgbClr val="000000"/>
                </a:solidFill>
              </a:rPr>
              <a:t>回リニアコライダー計画推進委員会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6D1D6-1A8F-4891-8BCA-770AE3D66C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677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D639C-01E5-4437-A90A-71FEAF370BC3}" type="datetime1">
              <a:rPr lang="ja-JP" altLang="en-US" smtClean="0">
                <a:solidFill>
                  <a:srgbClr val="000000"/>
                </a:solidFill>
              </a:rPr>
              <a:t>2016/3/10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>
                <a:solidFill>
                  <a:srgbClr val="000000"/>
                </a:solidFill>
              </a:rPr>
              <a:t>第</a:t>
            </a:r>
            <a:r>
              <a:rPr lang="en-US" altLang="ja-JP" smtClean="0">
                <a:solidFill>
                  <a:srgbClr val="000000"/>
                </a:solidFill>
              </a:rPr>
              <a:t>34</a:t>
            </a:r>
            <a:r>
              <a:rPr lang="ja-JP" altLang="en-US" smtClean="0">
                <a:solidFill>
                  <a:srgbClr val="000000"/>
                </a:solidFill>
              </a:rPr>
              <a:t>回リニアコライダー計画推進委員会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595F3-5AD9-49D6-8579-8A2E70D7CC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551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1FE91-1519-4E00-8C4D-2B7060865968}" type="datetime1">
              <a:rPr lang="ja-JP" altLang="en-US" smtClean="0">
                <a:solidFill>
                  <a:srgbClr val="000000"/>
                </a:solidFill>
              </a:rPr>
              <a:t>2016/3/10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>
                <a:solidFill>
                  <a:srgbClr val="000000"/>
                </a:solidFill>
              </a:rPr>
              <a:t>第</a:t>
            </a:r>
            <a:r>
              <a:rPr lang="en-US" altLang="ja-JP" smtClean="0">
                <a:solidFill>
                  <a:srgbClr val="000000"/>
                </a:solidFill>
              </a:rPr>
              <a:t>34</a:t>
            </a:r>
            <a:r>
              <a:rPr lang="ja-JP" altLang="en-US" smtClean="0">
                <a:solidFill>
                  <a:srgbClr val="000000"/>
                </a:solidFill>
              </a:rPr>
              <a:t>回リニアコライダー計画推進委員会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3BEEC-438B-4581-A913-FA62F871D6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17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C5D78-35F1-4633-82EB-6E1B1081C684}" type="datetime1">
              <a:rPr lang="ja-JP" altLang="en-US" smtClean="0">
                <a:solidFill>
                  <a:srgbClr val="000000"/>
                </a:solidFill>
              </a:rPr>
              <a:t>2016/3/10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>
                <a:solidFill>
                  <a:srgbClr val="000000"/>
                </a:solidFill>
              </a:rPr>
              <a:t>第</a:t>
            </a:r>
            <a:r>
              <a:rPr lang="en-US" altLang="ja-JP" smtClean="0">
                <a:solidFill>
                  <a:srgbClr val="000000"/>
                </a:solidFill>
              </a:rPr>
              <a:t>34</a:t>
            </a:r>
            <a:r>
              <a:rPr lang="ja-JP" altLang="en-US" smtClean="0">
                <a:solidFill>
                  <a:srgbClr val="000000"/>
                </a:solidFill>
              </a:rPr>
              <a:t>回リニアコライダー計画推進委員会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2C2BD-1389-46C1-B286-13A2779A69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9738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D401E-2661-42FF-A30B-5561D5EABC42}" type="datetime1">
              <a:rPr lang="ja-JP" altLang="en-US" smtClean="0">
                <a:solidFill>
                  <a:srgbClr val="000000"/>
                </a:solidFill>
              </a:rPr>
              <a:t>2016/3/10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>
                <a:solidFill>
                  <a:srgbClr val="000000"/>
                </a:solidFill>
              </a:rPr>
              <a:t>第</a:t>
            </a:r>
            <a:r>
              <a:rPr lang="en-US" altLang="ja-JP" smtClean="0">
                <a:solidFill>
                  <a:srgbClr val="000000"/>
                </a:solidFill>
              </a:rPr>
              <a:t>34</a:t>
            </a:r>
            <a:r>
              <a:rPr lang="ja-JP" altLang="en-US" smtClean="0">
                <a:solidFill>
                  <a:srgbClr val="000000"/>
                </a:solidFill>
              </a:rPr>
              <a:t>回リニアコライダー計画推進委員会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3C306-49D0-4B48-A1D4-4634238AD0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289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625A4-BB98-4A13-AA0D-3C38C35EBAD8}" type="datetime1">
              <a:rPr lang="ja-JP" altLang="en-US" smtClean="0">
                <a:solidFill>
                  <a:srgbClr val="000000"/>
                </a:solidFill>
              </a:rPr>
              <a:t>2016/3/10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>
                <a:solidFill>
                  <a:srgbClr val="000000"/>
                </a:solidFill>
              </a:rPr>
              <a:t>第</a:t>
            </a:r>
            <a:r>
              <a:rPr lang="en-US" altLang="ja-JP" smtClean="0">
                <a:solidFill>
                  <a:srgbClr val="000000"/>
                </a:solidFill>
              </a:rPr>
              <a:t>34</a:t>
            </a:r>
            <a:r>
              <a:rPr lang="ja-JP" altLang="en-US" smtClean="0">
                <a:solidFill>
                  <a:srgbClr val="000000"/>
                </a:solidFill>
              </a:rPr>
              <a:t>回リニアコライダー計画推進委員会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CF223-D25F-42E1-B443-6E98BAA955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411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52203-45E6-4F40-B871-A45F46DF0225}" type="datetime1">
              <a:rPr lang="ja-JP" altLang="en-US" smtClean="0">
                <a:solidFill>
                  <a:srgbClr val="000000"/>
                </a:solidFill>
              </a:rPr>
              <a:t>2016/3/10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>
                <a:solidFill>
                  <a:srgbClr val="000000"/>
                </a:solidFill>
              </a:rPr>
              <a:t>第</a:t>
            </a:r>
            <a:r>
              <a:rPr lang="en-US" altLang="ja-JP" smtClean="0">
                <a:solidFill>
                  <a:srgbClr val="000000"/>
                </a:solidFill>
              </a:rPr>
              <a:t>34</a:t>
            </a:r>
            <a:r>
              <a:rPr lang="ja-JP" altLang="en-US" smtClean="0">
                <a:solidFill>
                  <a:srgbClr val="000000"/>
                </a:solidFill>
              </a:rPr>
              <a:t>回リニアコライダー計画推進委員会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59B5E-6172-4859-AA95-13A48C078D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9981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0E53D-EC3A-4420-96E3-EEB4C5AF536D}" type="datetime1">
              <a:rPr lang="ja-JP" altLang="en-US" smtClean="0">
                <a:solidFill>
                  <a:srgbClr val="000000"/>
                </a:solidFill>
              </a:rPr>
              <a:t>2016/3/10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>
                <a:solidFill>
                  <a:srgbClr val="000000"/>
                </a:solidFill>
              </a:rPr>
              <a:t>第</a:t>
            </a:r>
            <a:r>
              <a:rPr lang="en-US" altLang="ja-JP" smtClean="0">
                <a:solidFill>
                  <a:srgbClr val="000000"/>
                </a:solidFill>
              </a:rPr>
              <a:t>34</a:t>
            </a:r>
            <a:r>
              <a:rPr lang="ja-JP" altLang="en-US" smtClean="0">
                <a:solidFill>
                  <a:srgbClr val="000000"/>
                </a:solidFill>
              </a:rPr>
              <a:t>回リニアコライダー計画推進委員会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75997-45E2-4AEA-AEC2-A5BB8BFBDF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1972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9997-3C92-469C-A56F-18BFCD13D40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34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回リニアコライダー計画推進委員会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4224-6B15-4B8C-AE9F-3F5A6EFB371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836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5C92-E6ED-4D02-AE3F-C49EBD95F1FC}" type="datetime1">
              <a:rPr kumimoji="1" lang="ja-JP" altLang="en-US" smtClean="0"/>
              <a:t>2016/3/10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34</a:t>
            </a:r>
            <a:r>
              <a:rPr kumimoji="1" lang="ja-JP" altLang="en-US" smtClean="0"/>
              <a:t>回リニアコライダー計画推進委員会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D62A-CCDE-48BC-82A0-E649BCB4C7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5586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5A44D-5246-487A-89B0-C64536694C5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34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回リニアコライダー計画推進委員会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4224-6B15-4B8C-AE9F-3F5A6EFB371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4727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C904-6A29-451F-88DF-8FAD7C22055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34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回リニアコライダー計画推進委員会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4224-6B15-4B8C-AE9F-3F5A6EFB371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2331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2291-68F2-4275-89D9-50D88A8D759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34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回リニアコライダー計画推進委員会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4224-6B15-4B8C-AE9F-3F5A6EFB371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0660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4031-EE7A-4B3B-8B87-93E856BA9B4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34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回リニアコライダー計画推進委員会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4224-6B15-4B8C-AE9F-3F5A6EFB371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0764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7FE5-A02C-4B35-BBD3-965F3BA81B8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34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回リニアコライダー計画推進委員会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4224-6B15-4B8C-AE9F-3F5A6EFB371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1727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BE6A-B964-4481-99E1-F93CCCB5917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34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回リニアコライダー計画推進委員会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4224-6B15-4B8C-AE9F-3F5A6EFB371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2681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2375-9581-4BBE-97EC-D1AD6B8A4EC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34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回リニアコライダー計画推進委員会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4224-6B15-4B8C-AE9F-3F5A6EFB371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3352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4FE9-D6BF-48A9-B116-DF8389FD124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34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回リニアコライダー計画推進委員会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4224-6B15-4B8C-AE9F-3F5A6EFB371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1701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9065-6B70-4294-B710-F708C006AC0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34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回リニアコライダー計画推進委員会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4224-6B15-4B8C-AE9F-3F5A6EFB371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123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8350-A33E-40BF-9B91-10827B62B3A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34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回リニアコライダー計画推進委員会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4224-6B15-4B8C-AE9F-3F5A6EFB371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24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32CD-9973-4945-BB5C-87481A80DF20}" type="datetime1">
              <a:rPr kumimoji="1" lang="ja-JP" altLang="en-US" smtClean="0"/>
              <a:t>2016/3/10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34</a:t>
            </a:r>
            <a:r>
              <a:rPr kumimoji="1" lang="ja-JP" altLang="en-US" smtClean="0"/>
              <a:t>回リニアコライダー計画推進委員会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D62A-CCDE-48BC-82A0-E649BCB4C7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4405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69BA-37A2-4812-B3BE-B4917381F4A2}" type="datetime1">
              <a:rPr kumimoji="1" lang="ja-JP" altLang="en-US" smtClean="0"/>
              <a:t>2016/3/10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34</a:t>
            </a:r>
            <a:r>
              <a:rPr kumimoji="1" lang="ja-JP" altLang="en-US" smtClean="0"/>
              <a:t>回リニアコライダー計画推進委員会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D62A-CCDE-48BC-82A0-E649BCB4C7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122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2241-B619-4DA1-9749-2BEFFFD13C8F}" type="datetime1">
              <a:rPr kumimoji="1" lang="ja-JP" altLang="en-US" smtClean="0"/>
              <a:t>2016/3/10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34</a:t>
            </a:r>
            <a:r>
              <a:rPr kumimoji="1" lang="ja-JP" altLang="en-US" smtClean="0"/>
              <a:t>回リニアコライダー計画推進委員会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D62A-CCDE-48BC-82A0-E649BCB4C7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2054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FD989-E77A-4C6A-BFEE-8FE628FD8616}" type="datetime1">
              <a:rPr kumimoji="1" lang="ja-JP" altLang="en-US" smtClean="0"/>
              <a:t>2016/3/10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34</a:t>
            </a:r>
            <a:r>
              <a:rPr kumimoji="1" lang="ja-JP" altLang="en-US" smtClean="0"/>
              <a:t>回リニアコライダー計画推進委員会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D62A-CCDE-48BC-82A0-E649BCB4C7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2332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6BA2-EC2D-49D6-A40E-6B7E7AB9F381}" type="datetime1">
              <a:rPr kumimoji="1" lang="ja-JP" altLang="en-US" smtClean="0"/>
              <a:t>2016/3/10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34</a:t>
            </a:r>
            <a:r>
              <a:rPr kumimoji="1" lang="ja-JP" altLang="en-US" smtClean="0"/>
              <a:t>回リニアコライダー計画推進委員会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D62A-CCDE-48BC-82A0-E649BCB4C7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382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D5BA-7091-4832-A474-DAF48FB771C9}" type="datetime1">
              <a:rPr kumimoji="1" lang="ja-JP" altLang="en-US" smtClean="0"/>
              <a:t>2016/3/10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34</a:t>
            </a:r>
            <a:r>
              <a:rPr kumimoji="1" lang="ja-JP" altLang="en-US" smtClean="0"/>
              <a:t>回リニアコライダー計画推進委員会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D62A-CCDE-48BC-82A0-E649BCB4C7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477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14B20-CFD5-4F50-9298-A952B52D4B16}" type="datetime1">
              <a:rPr kumimoji="1" lang="ja-JP" altLang="en-US" smtClean="0"/>
              <a:t>2016/3/10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ja-JP" altLang="en-US" smtClean="0"/>
              <a:t>第</a:t>
            </a:r>
            <a:r>
              <a:rPr kumimoji="1" lang="en-US" altLang="ja-JP" smtClean="0"/>
              <a:t>34</a:t>
            </a:r>
            <a:r>
              <a:rPr kumimoji="1" lang="ja-JP" altLang="en-US" smtClean="0"/>
              <a:t>回リニアコライダー計画推進委員会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FD62A-CCDE-48BC-82A0-E649BCB4C7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558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3A8CB85-D499-44E1-9033-C769D56D193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34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回リニアコライダー計画推進委員会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27B832A-497C-4867-BB6D-CA5063D1149C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36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E0376D-8253-46C1-A414-4600E90C7D5E}" type="datetime1">
              <a:rPr kumimoji="0" lang="ja-JP" altLang="en-US" smtClean="0">
                <a:solidFill>
                  <a:srgbClr val="000000"/>
                </a:solidFill>
                <a:ea typeface="ＭＳ Ｐゴシック" pitchFamily="50" charset="-128"/>
              </a:rPr>
              <a:t>2016/3/10</a:t>
            </a:fld>
            <a:endParaRPr kumimoji="0" lang="en-US">
              <a:solidFill>
                <a:srgbClr val="000000"/>
              </a:solidFill>
              <a:ea typeface="ＭＳ Ｐゴシック" pitchFamily="50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en-US" smtClean="0">
                <a:solidFill>
                  <a:srgbClr val="000000"/>
                </a:solidFill>
                <a:ea typeface="ＭＳ Ｐゴシック" pitchFamily="50" charset="-128"/>
              </a:rPr>
              <a:t>第</a:t>
            </a:r>
            <a:r>
              <a:rPr kumimoji="0" lang="en-US" altLang="ja-JP" smtClean="0">
                <a:solidFill>
                  <a:srgbClr val="000000"/>
                </a:solidFill>
                <a:ea typeface="ＭＳ Ｐゴシック" pitchFamily="50" charset="-128"/>
              </a:rPr>
              <a:t>34</a:t>
            </a:r>
            <a:r>
              <a:rPr kumimoji="0" lang="ja-JP" altLang="en-US" smtClean="0">
                <a:solidFill>
                  <a:srgbClr val="000000"/>
                </a:solidFill>
                <a:ea typeface="ＭＳ Ｐゴシック" pitchFamily="50" charset="-128"/>
              </a:rPr>
              <a:t>回リニアコライダー計画推進委員会</a:t>
            </a:r>
            <a:endParaRPr kumimoji="0" lang="en-US">
              <a:solidFill>
                <a:srgbClr val="000000"/>
              </a:solidFill>
              <a:ea typeface="ＭＳ Ｐゴシック" pitchFamily="50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DC49E5-6B48-4DD6-B369-6CB7723A61A1}" type="slidenum">
              <a:rPr kumimoji="0" lang="en-US">
                <a:solidFill>
                  <a:srgbClr val="000000"/>
                </a:solidFill>
                <a:ea typeface="ＭＳ Ｐゴシック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0" lang="en-US">
              <a:solidFill>
                <a:srgbClr val="000000"/>
              </a:solidFill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412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542C9-0B20-428A-B77E-5E597FDBD50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2016/3/10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34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回リニアコライダー計画推進委員会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44224-6B15-4B8C-AE9F-3F5A6EFB371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43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.png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97010" y="1272747"/>
            <a:ext cx="7778578" cy="1341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ＩＬＣ準備期間における研究開発と人材</a:t>
            </a:r>
            <a:r>
              <a:rPr lang="ja-JP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育成</a:t>
            </a:r>
            <a:endParaRPr lang="en-US" altLang="ja-JP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500"/>
              </a:lnSpc>
            </a:pP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CFS/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土木・建築・設備</a:t>
            </a:r>
            <a:endParaRPr kumimoji="1" lang="en-US" altLang="ja-JP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850700" y="4597398"/>
            <a:ext cx="367119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宮原　正信</a:t>
            </a:r>
            <a:endParaRPr lang="en-US" altLang="ja-JP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ja-JP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第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ja-JP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回リニアコライダー計画推進委員会</a:t>
            </a:r>
            <a:endParaRPr lang="en-US" altLang="ja-JP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ja-JP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2016.3.10</a:t>
            </a:r>
            <a:r>
              <a:rPr lang="ja-JP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　＠３号館セミナーホール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6493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51670" y="1865870"/>
            <a:ext cx="3379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Appendix</a:t>
            </a:r>
            <a:endParaRPr kumimoji="1" lang="ja-JP" altLang="en-US" sz="2400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34</a:t>
            </a:r>
            <a:r>
              <a:rPr kumimoji="1" lang="ja-JP" altLang="en-US" smtClean="0"/>
              <a:t>回リニアコライダー計画推進委員会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D62A-CCDE-48BC-82A0-E649BCB4C755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3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図 1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159" y="1489273"/>
            <a:ext cx="5305166" cy="172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図 12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897" y="3661206"/>
            <a:ext cx="4829752" cy="289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-197708" y="195190"/>
            <a:ext cx="8328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/>
              <a:t>参考資料</a:t>
            </a:r>
            <a:r>
              <a:rPr kumimoji="1" lang="ja-JP" altLang="en-US" sz="3200" b="1" dirty="0" smtClean="0"/>
              <a:t>：　プロジェクトリスク要因の抽出</a:t>
            </a:r>
            <a:endParaRPr kumimoji="1" lang="ja-JP" altLang="en-US" sz="32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3346" y="3277665"/>
            <a:ext cx="6864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l"/>
            </a:pPr>
            <a:r>
              <a:rPr kumimoji="1" lang="ja-JP" altLang="en-US" sz="2000" b="1" dirty="0" smtClean="0">
                <a:solidFill>
                  <a:srgbClr val="008080"/>
                </a:solidFill>
              </a:rPr>
              <a:t>円借款プロジェクトの時宜評価結果に基づく要因の抽出</a:t>
            </a:r>
            <a:endParaRPr kumimoji="1" lang="ja-JP" altLang="en-US" sz="2000" b="1" dirty="0">
              <a:solidFill>
                <a:srgbClr val="00808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035157" y="3830162"/>
            <a:ext cx="1812281" cy="1046440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ja-JP" altLang="en-US" sz="1400" dirty="0" smtClean="0"/>
              <a:t>引用資料：</a:t>
            </a:r>
            <a:endParaRPr kumimoji="1" lang="en-US" altLang="ja-JP" sz="1400" dirty="0" smtClean="0"/>
          </a:p>
          <a:p>
            <a:r>
              <a:rPr lang="ja-JP" altLang="en-US" sz="1200" dirty="0" smtClean="0">
                <a:solidFill>
                  <a:srgbClr val="008080"/>
                </a:solidFill>
              </a:rPr>
              <a:t>国際協力銀行（</a:t>
            </a:r>
            <a:r>
              <a:rPr lang="en-US" altLang="ja-JP" sz="1200" dirty="0" smtClean="0">
                <a:solidFill>
                  <a:srgbClr val="008080"/>
                </a:solidFill>
              </a:rPr>
              <a:t>JBIC</a:t>
            </a:r>
            <a:r>
              <a:rPr lang="ja-JP" altLang="en-US" sz="1200" dirty="0" smtClean="0">
                <a:solidFill>
                  <a:srgbClr val="008080"/>
                </a:solidFill>
              </a:rPr>
              <a:t>）</a:t>
            </a:r>
            <a:r>
              <a:rPr lang="ja-JP" altLang="en-US" sz="1200" dirty="0" smtClean="0"/>
              <a:t>実施による「円借款事業</a:t>
            </a:r>
            <a:r>
              <a:rPr lang="en-US" altLang="ja-JP" sz="1200" dirty="0" smtClean="0"/>
              <a:t>377</a:t>
            </a:r>
            <a:r>
              <a:rPr lang="ja-JP" altLang="en-US" sz="1200" dirty="0" smtClean="0"/>
              <a:t>事例」による事後評価</a:t>
            </a:r>
            <a:endParaRPr kumimoji="1" lang="en-US" altLang="ja-JP" sz="1200" dirty="0" smtClean="0"/>
          </a:p>
          <a:p>
            <a:r>
              <a:rPr lang="ja-JP" altLang="en-US" sz="1200" dirty="0"/>
              <a:t>　</a:t>
            </a:r>
            <a:r>
              <a:rPr lang="ja-JP" altLang="en-US" sz="1200" dirty="0" smtClean="0"/>
              <a:t>　（</a:t>
            </a:r>
            <a:r>
              <a:rPr lang="en-US" altLang="ja-JP" sz="1200" dirty="0" smtClean="0"/>
              <a:t>200~2005</a:t>
            </a:r>
            <a:r>
              <a:rPr lang="ja-JP" altLang="en-US" sz="1200" dirty="0" smtClean="0"/>
              <a:t>年）</a:t>
            </a:r>
            <a:endParaRPr kumimoji="1" lang="ja-JP" altLang="en-US" sz="1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3346" y="983875"/>
            <a:ext cx="7408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l"/>
            </a:pPr>
            <a:r>
              <a:rPr kumimoji="1" lang="ja-JP" altLang="en-US" sz="2000" b="1" dirty="0" smtClean="0">
                <a:solidFill>
                  <a:srgbClr val="008080"/>
                </a:solidFill>
              </a:rPr>
              <a:t>リニアコライダー施設の建設・操業に関するプロジェクトライフ</a:t>
            </a:r>
            <a:endParaRPr kumimoji="1" lang="ja-JP" altLang="en-US" sz="2000" b="1" dirty="0">
              <a:solidFill>
                <a:srgbClr val="00808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29249" y="1597928"/>
            <a:ext cx="1818189" cy="861774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ja-JP" altLang="en-US" sz="1400" dirty="0" smtClean="0"/>
              <a:t>引用資料：</a:t>
            </a:r>
            <a:endParaRPr kumimoji="1" lang="en-US" altLang="ja-JP" sz="1400" dirty="0" smtClean="0"/>
          </a:p>
          <a:p>
            <a:r>
              <a:rPr lang="ja-JP" altLang="en-US" sz="1200" dirty="0" smtClean="0">
                <a:solidFill>
                  <a:srgbClr val="008080"/>
                </a:solidFill>
              </a:rPr>
              <a:t>土木学会</a:t>
            </a:r>
            <a:r>
              <a:rPr lang="ja-JP" altLang="en-US" sz="1200" dirty="0" smtClean="0"/>
              <a:t>：加速器施設の土木技術に関する調査報告書（</a:t>
            </a:r>
            <a:r>
              <a:rPr lang="en-US" altLang="ja-JP" sz="1200" dirty="0" smtClean="0"/>
              <a:t>2008</a:t>
            </a:r>
            <a:r>
              <a:rPr lang="ja-JP" altLang="en-US" sz="1200" dirty="0" smtClean="0"/>
              <a:t>年</a:t>
            </a:r>
            <a:r>
              <a:rPr lang="en-US" altLang="ja-JP" sz="1200" dirty="0" smtClean="0"/>
              <a:t>3</a:t>
            </a:r>
            <a:r>
              <a:rPr lang="ja-JP" altLang="en-US" sz="1200" dirty="0" smtClean="0"/>
              <a:t>月）</a:t>
            </a:r>
            <a:endParaRPr kumimoji="1" lang="ja-JP" altLang="en-US" sz="1200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34</a:t>
            </a:r>
            <a:r>
              <a:rPr kumimoji="1" lang="ja-JP" altLang="en-US" smtClean="0"/>
              <a:t>回リニアコライダー計画推進委員会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D62A-CCDE-48BC-82A0-E649BCB4C755}" type="slidenum">
              <a:rPr kumimoji="1" lang="ja-JP" altLang="en-US" sz="140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11</a:t>
            </a:fld>
            <a:endParaRPr kumimoji="1" lang="ja-JP" altLang="en-US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429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図 128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556" y="1933832"/>
            <a:ext cx="6874007" cy="406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01569" y="505392"/>
            <a:ext cx="8328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 smtClean="0"/>
              <a:t>地質リスクとライフサイクルレベル</a:t>
            </a:r>
            <a:endParaRPr kumimoji="1" lang="ja-JP" altLang="en-US" sz="32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21028" y="1369680"/>
            <a:ext cx="5758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l"/>
            </a:pPr>
            <a:r>
              <a:rPr kumimoji="1" lang="ja-JP" altLang="en-US" sz="2000" b="1" dirty="0" smtClean="0">
                <a:solidFill>
                  <a:srgbClr val="008080"/>
                </a:solidFill>
              </a:rPr>
              <a:t>　地質リスクとラフサイクルレベルとの関連</a:t>
            </a:r>
            <a:endParaRPr kumimoji="1" lang="ja-JP" altLang="en-US" sz="2000" b="1" dirty="0">
              <a:solidFill>
                <a:srgbClr val="00808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693663" y="4913902"/>
            <a:ext cx="1792900" cy="861774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ja-JP" altLang="en-US" sz="1400" dirty="0" smtClean="0"/>
              <a:t>引用資料：</a:t>
            </a:r>
            <a:endParaRPr kumimoji="1" lang="en-US" altLang="ja-JP" sz="1400" dirty="0" smtClean="0"/>
          </a:p>
          <a:p>
            <a:r>
              <a:rPr lang="ja-JP" altLang="en-US" sz="1200" dirty="0" smtClean="0">
                <a:solidFill>
                  <a:srgbClr val="008080"/>
                </a:solidFill>
              </a:rPr>
              <a:t>土木学会</a:t>
            </a:r>
            <a:r>
              <a:rPr lang="ja-JP" altLang="en-US" sz="1200" dirty="0" smtClean="0"/>
              <a:t>：加速器施設の土木技術に関する調査報告書（</a:t>
            </a:r>
            <a:r>
              <a:rPr lang="en-US" altLang="ja-JP" sz="1200" dirty="0" smtClean="0"/>
              <a:t>2008</a:t>
            </a:r>
            <a:r>
              <a:rPr lang="ja-JP" altLang="en-US" sz="1200" dirty="0" smtClean="0"/>
              <a:t>年</a:t>
            </a:r>
            <a:r>
              <a:rPr lang="en-US" altLang="ja-JP" sz="1200" dirty="0" smtClean="0"/>
              <a:t>3</a:t>
            </a:r>
            <a:r>
              <a:rPr lang="ja-JP" altLang="en-US" sz="1200" dirty="0" smtClean="0"/>
              <a:t>月）</a:t>
            </a:r>
            <a:endParaRPr kumimoji="1" lang="ja-JP" altLang="en-US" sz="1200" dirty="0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34</a:t>
            </a:r>
            <a:r>
              <a:rPr kumimoji="1" lang="ja-JP" altLang="en-US" smtClean="0"/>
              <a:t>回リニアコライダー計画推進委員会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D62A-CCDE-48BC-82A0-E649BCB4C755}" type="slidenum">
              <a:rPr kumimoji="1" lang="ja-JP" altLang="en-US" sz="140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12</a:t>
            </a:fld>
            <a:endParaRPr kumimoji="1" lang="ja-JP" altLang="en-US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960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:\Departments\GS\Groups\SEM\CE\Activities and Services\DO\Kosmicki\etudes\ILC\20120307-ILC 3D model\23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70021"/>
            <a:ext cx="9144000" cy="563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4113186" y="5839598"/>
            <a:ext cx="368617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1" dirty="0" smtClean="0">
                <a:solidFill>
                  <a:srgbClr val="000000"/>
                </a:solidFill>
                <a:latin typeface="Arial Unicode MS" pitchFamily="34" charset="-128"/>
                <a:ea typeface="ＭＳ Ｐゴシック" pitchFamily="50" charset="-128"/>
              </a:rPr>
              <a:t> </a:t>
            </a:r>
            <a:r>
              <a:rPr kumimoji="0" lang="en-US" sz="2400" b="1" dirty="0" smtClean="0">
                <a:solidFill>
                  <a:srgbClr val="002060"/>
                </a:solidFill>
                <a:latin typeface="Arial Unicode MS" pitchFamily="34" charset="-128"/>
                <a:ea typeface="ＭＳ Ｐゴシック" pitchFamily="50" charset="-128"/>
              </a:rPr>
              <a:t>BDS Junction Cavern</a:t>
            </a:r>
            <a:endParaRPr kumimoji="0" lang="en-US" sz="2400" b="1" dirty="0">
              <a:solidFill>
                <a:srgbClr val="002060"/>
              </a:solidFill>
              <a:latin typeface="Arial Unicode MS" pitchFamily="34" charset="-128"/>
              <a:ea typeface="ＭＳ Ｐゴシック" pitchFamily="50" charset="-128"/>
              <a:cs typeface="Courier New" pitchFamily="49" charset="0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233239" y="6381328"/>
            <a:ext cx="8712968" cy="0"/>
          </a:xfrm>
          <a:prstGeom prst="line">
            <a:avLst/>
          </a:prstGeom>
          <a:ln w="57150" cmpd="thickThin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"/>
          <p:cNvSpPr txBox="1"/>
          <p:nvPr/>
        </p:nvSpPr>
        <p:spPr>
          <a:xfrm>
            <a:off x="1" y="0"/>
            <a:ext cx="9143999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800" b="1" dirty="0" smtClean="0">
              <a:solidFill>
                <a:srgbClr val="FFFFFF"/>
              </a:solidFill>
              <a:ea typeface="ＭＳ Ｐゴシック" pitchFamily="50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BDS-DR</a:t>
            </a:r>
            <a:r>
              <a:rPr kumimoji="0" lang="ja-JP" altLang="en-US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　ビームライン構成</a:t>
            </a:r>
            <a:r>
              <a:rPr kumimoji="0" lang="ja-JP" altLang="en-US" sz="3200" b="1" dirty="0" smtClean="0">
                <a:solidFill>
                  <a:srgbClr val="FFFFFF"/>
                </a:solidFill>
                <a:ea typeface="ＭＳ Ｐゴシック" pitchFamily="50" charset="-128"/>
              </a:rPr>
              <a:t>　</a:t>
            </a:r>
            <a:r>
              <a:rPr kumimoji="0" lang="ja-JP" altLang="en-US" sz="3200" b="1" dirty="0" smtClean="0">
                <a:solidFill>
                  <a:srgbClr val="FFFF00"/>
                </a:solidFill>
                <a:ea typeface="ＭＳ Ｐゴシック" pitchFamily="50" charset="-128"/>
              </a:rPr>
              <a:t>　　</a:t>
            </a:r>
            <a:r>
              <a:rPr kumimoji="0" lang="en-US" altLang="ja-JP" sz="2000" b="1" dirty="0" smtClean="0">
                <a:solidFill>
                  <a:srgbClr val="FFFF00"/>
                </a:solidFill>
                <a:ea typeface="ＭＳ Ｐゴシック" pitchFamily="50" charset="-128"/>
              </a:rPr>
              <a:t>TDR</a:t>
            </a:r>
            <a:r>
              <a:rPr kumimoji="0" lang="ja-JP" altLang="en-US" sz="2000" b="1" dirty="0" smtClean="0">
                <a:solidFill>
                  <a:srgbClr val="FFFF00"/>
                </a:solidFill>
                <a:ea typeface="ＭＳ Ｐゴシック" pitchFamily="50" charset="-128"/>
              </a:rPr>
              <a:t> </a:t>
            </a:r>
            <a:r>
              <a:rPr kumimoji="0" lang="en-US" altLang="ja-JP" sz="2000" b="1" dirty="0" smtClean="0">
                <a:solidFill>
                  <a:srgbClr val="FFFF00"/>
                </a:solidFill>
                <a:ea typeface="ＭＳ Ｐゴシック" pitchFamily="50" charset="-128"/>
              </a:rPr>
              <a:t>Version</a:t>
            </a:r>
            <a:endParaRPr kumimoji="0" lang="en-US" sz="2000" dirty="0">
              <a:solidFill>
                <a:srgbClr val="FFFF00"/>
              </a:solidFill>
              <a:ea typeface="ＭＳ Ｐゴシック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012160" y="5249525"/>
            <a:ext cx="1296144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 smtClean="0">
                <a:solidFill>
                  <a:srgbClr val="FFFFFF"/>
                </a:solidFill>
                <a:ea typeface="ＭＳ Ｐゴシック" pitchFamily="50" charset="-128"/>
              </a:rPr>
              <a:t>電子ビーム</a:t>
            </a:r>
            <a:endParaRPr lang="ja-JP" altLang="en-US" b="1" dirty="0">
              <a:solidFill>
                <a:srgbClr val="FFFFFF"/>
              </a:solidFill>
              <a:ea typeface="ＭＳ Ｐゴシック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97761" y="3546888"/>
            <a:ext cx="1656184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 smtClean="0">
                <a:solidFill>
                  <a:srgbClr val="FFFFFF"/>
                </a:solidFill>
                <a:ea typeface="ＭＳ Ｐゴシック" pitchFamily="50" charset="-128"/>
              </a:rPr>
              <a:t>陽電子ビーム</a:t>
            </a:r>
            <a:endParaRPr lang="ja-JP" altLang="en-US" b="1" dirty="0">
              <a:solidFill>
                <a:srgbClr val="FFFFFF"/>
              </a:solidFill>
              <a:ea typeface="ＭＳ Ｐゴシック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3568" y="4398345"/>
            <a:ext cx="1296144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 smtClean="0">
                <a:solidFill>
                  <a:srgbClr val="FFFFFF"/>
                </a:solidFill>
                <a:ea typeface="ＭＳ Ｐゴシック" pitchFamily="50" charset="-128"/>
              </a:rPr>
              <a:t>電子</a:t>
            </a:r>
            <a:r>
              <a:rPr lang="en-US" altLang="ja-JP" b="1" dirty="0" smtClean="0">
                <a:solidFill>
                  <a:srgbClr val="FFFFFF"/>
                </a:solidFill>
                <a:ea typeface="ＭＳ Ｐゴシック" pitchFamily="50" charset="-128"/>
              </a:rPr>
              <a:t>RTML</a:t>
            </a:r>
            <a:endParaRPr lang="ja-JP" altLang="en-US" b="1" dirty="0">
              <a:solidFill>
                <a:srgbClr val="FFFFFF"/>
              </a:solidFill>
              <a:ea typeface="ＭＳ Ｐゴシック" pitchFamily="50" charset="-128"/>
            </a:endParaRPr>
          </a:p>
        </p:txBody>
      </p:sp>
      <p:cxnSp>
        <p:nvCxnSpPr>
          <p:cNvPr id="4" name="直線矢印コネクタ 3"/>
          <p:cNvCxnSpPr/>
          <p:nvPr/>
        </p:nvCxnSpPr>
        <p:spPr bwMode="auto">
          <a:xfrm>
            <a:off x="1835696" y="4765794"/>
            <a:ext cx="288032" cy="9674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直線矢印コネクタ 13"/>
          <p:cNvCxnSpPr/>
          <p:nvPr/>
        </p:nvCxnSpPr>
        <p:spPr bwMode="auto">
          <a:xfrm>
            <a:off x="3792018" y="3916220"/>
            <a:ext cx="288032" cy="5584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直線矢印コネクタ 15"/>
          <p:cNvCxnSpPr/>
          <p:nvPr/>
        </p:nvCxnSpPr>
        <p:spPr bwMode="auto">
          <a:xfrm flipH="1" flipV="1">
            <a:off x="5292080" y="4603466"/>
            <a:ext cx="720080" cy="9857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テキスト ボックス 18"/>
          <p:cNvSpPr txBox="1"/>
          <p:nvPr/>
        </p:nvSpPr>
        <p:spPr>
          <a:xfrm>
            <a:off x="6974427" y="1124744"/>
            <a:ext cx="1558014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i="1" dirty="0" smtClean="0">
                <a:solidFill>
                  <a:srgbClr val="FFFFFF"/>
                </a:solidFill>
                <a:ea typeface="ＭＳ Ｐゴシック" pitchFamily="50" charset="-128"/>
              </a:rPr>
              <a:t>実験ホール</a:t>
            </a:r>
            <a:endParaRPr lang="ja-JP" altLang="en-US" b="1" i="1" dirty="0">
              <a:solidFill>
                <a:srgbClr val="FFFFFF"/>
              </a:solidFill>
              <a:ea typeface="ＭＳ Ｐゴシック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44916" y="2996952"/>
            <a:ext cx="1964522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i="1" dirty="0" smtClean="0">
                <a:solidFill>
                  <a:srgbClr val="FFFFFF"/>
                </a:solidFill>
                <a:ea typeface="ＭＳ Ｐゴシック" pitchFamily="50" charset="-128"/>
              </a:rPr>
              <a:t>ダンピングリング</a:t>
            </a:r>
            <a:endParaRPr lang="ja-JP" altLang="en-US" b="1" i="1" dirty="0">
              <a:solidFill>
                <a:srgbClr val="FFFFFF"/>
              </a:solidFill>
              <a:ea typeface="ＭＳ Ｐゴシック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44916" y="1140133"/>
            <a:ext cx="1964522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i="1" dirty="0" smtClean="0">
                <a:solidFill>
                  <a:srgbClr val="FFFFFF"/>
                </a:solidFill>
                <a:ea typeface="ＭＳ Ｐゴシック" pitchFamily="50" charset="-128"/>
              </a:rPr>
              <a:t>サービストンネル</a:t>
            </a:r>
            <a:endParaRPr lang="ja-JP" altLang="en-US" sz="1600" b="1" i="1" dirty="0">
              <a:solidFill>
                <a:srgbClr val="FFFFFF"/>
              </a:solidFill>
              <a:ea typeface="ＭＳ Ｐゴシック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71672" y="6387663"/>
            <a:ext cx="2133600" cy="476250"/>
          </a:xfrm>
        </p:spPr>
        <p:txBody>
          <a:bodyPr/>
          <a:lstStyle/>
          <a:p>
            <a:pPr>
              <a:defRPr/>
            </a:pPr>
            <a:fld id="{8AD2C2BD-1389-46C1-B286-13A2779A69F0}" type="slidenum">
              <a:rPr lang="en-US" smtClean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2430760" y="6440527"/>
            <a:ext cx="3581400" cy="476250"/>
          </a:xfrm>
        </p:spPr>
        <p:txBody>
          <a:bodyPr/>
          <a:lstStyle/>
          <a:p>
            <a:pPr>
              <a:defRPr/>
            </a:pPr>
            <a:r>
              <a:rPr lang="ja-JP" altLang="en-US" dirty="0" smtClean="0">
                <a:solidFill>
                  <a:srgbClr val="000000"/>
                </a:solidFill>
              </a:rPr>
              <a:t>第</a:t>
            </a:r>
            <a:r>
              <a:rPr lang="en-US" altLang="ja-JP" dirty="0" smtClean="0">
                <a:solidFill>
                  <a:srgbClr val="000000"/>
                </a:solidFill>
              </a:rPr>
              <a:t>34</a:t>
            </a:r>
            <a:r>
              <a:rPr lang="ja-JP" altLang="en-US" dirty="0" smtClean="0">
                <a:solidFill>
                  <a:srgbClr val="000000"/>
                </a:solidFill>
              </a:rPr>
              <a:t>回リニアコライダー計画推進委員会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4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96" y="738337"/>
            <a:ext cx="7721743" cy="271792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49876" y="78595"/>
            <a:ext cx="8464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BDS</a:t>
            </a:r>
            <a:r>
              <a:rPr lang="ja-JP" altLang="en-US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ビームライン構成の検討</a:t>
            </a:r>
            <a:r>
              <a:rPr lang="ja-JP" altLang="en-US" sz="2800" dirty="0" smtClean="0">
                <a:solidFill>
                  <a:prstClr val="black"/>
                </a:solidFill>
              </a:rPr>
              <a:t>　</a:t>
            </a:r>
            <a:r>
              <a:rPr lang="ja-JP" altLang="en-US" sz="1600" dirty="0" smtClean="0">
                <a:solidFill>
                  <a:prstClr val="black"/>
                </a:solidFill>
              </a:rPr>
              <a:t>ＫＥＫ</a:t>
            </a:r>
            <a:r>
              <a:rPr lang="en-US" altLang="ja-JP" sz="1600" dirty="0" smtClean="0">
                <a:solidFill>
                  <a:prstClr val="black"/>
                </a:solidFill>
              </a:rPr>
              <a:t>/</a:t>
            </a:r>
            <a:r>
              <a:rPr lang="ja-JP" altLang="en-US" sz="1600" dirty="0" smtClean="0">
                <a:solidFill>
                  <a:prstClr val="black"/>
                </a:solidFill>
              </a:rPr>
              <a:t>奥木さん 検討資料より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889571" y="1247877"/>
            <a:ext cx="1193439" cy="3819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66947" y="734151"/>
            <a:ext cx="14449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</a:rPr>
              <a:t>超電</a:t>
            </a:r>
            <a:r>
              <a:rPr lang="ja-JP" altLang="en-US" sz="1600" dirty="0" smtClean="0">
                <a:solidFill>
                  <a:srgbClr val="FF0000"/>
                </a:solidFill>
              </a:rPr>
              <a:t>導</a:t>
            </a:r>
            <a:r>
              <a:rPr lang="en-US" altLang="ja-JP" sz="1600" dirty="0" smtClean="0">
                <a:solidFill>
                  <a:srgbClr val="FF0000"/>
                </a:solidFill>
              </a:rPr>
              <a:t>Wiggler</a:t>
            </a:r>
            <a:endParaRPr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4014990" y="1176318"/>
            <a:ext cx="1360520" cy="4998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20061" y="691992"/>
            <a:ext cx="105349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600" dirty="0" smtClean="0">
                <a:solidFill>
                  <a:srgbClr val="FF0000"/>
                </a:solidFill>
              </a:rPr>
              <a:t>超電導 </a:t>
            </a:r>
            <a:r>
              <a:rPr lang="en-US" altLang="ja-JP" sz="1600" dirty="0" smtClean="0">
                <a:solidFill>
                  <a:srgbClr val="FF0000"/>
                </a:solidFill>
              </a:rPr>
              <a:t>RF</a:t>
            </a:r>
            <a:endParaRPr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62021" y="1948253"/>
            <a:ext cx="6308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ja-JP" altLang="en-US" sz="1400" dirty="0">
                <a:solidFill>
                  <a:prstClr val="black"/>
                </a:solidFill>
              </a:rPr>
              <a:t>超電</a:t>
            </a:r>
            <a:r>
              <a:rPr lang="ja-JP" altLang="en-US" sz="1400" dirty="0" smtClean="0">
                <a:solidFill>
                  <a:prstClr val="black"/>
                </a:solidFill>
              </a:rPr>
              <a:t>導機器の冷却装置のための空間をサービストンネル内に考える必要がある。</a:t>
            </a:r>
            <a:endParaRPr lang="en-US" altLang="ja-JP" sz="1400" dirty="0" smtClean="0">
              <a:solidFill>
                <a:prstClr val="black"/>
              </a:solidFill>
            </a:endParaRPr>
          </a:p>
          <a:p>
            <a:pPr algn="ctr">
              <a:lnSpc>
                <a:spcPts val="1200"/>
              </a:lnSpc>
            </a:pPr>
            <a:r>
              <a:rPr lang="en-US" altLang="ja-JP" sz="1400" dirty="0" smtClean="0">
                <a:solidFill>
                  <a:prstClr val="black"/>
                </a:solidFill>
              </a:rPr>
              <a:t>( Cold-mass, He Transfer Line etc. )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  <p:pic>
        <p:nvPicPr>
          <p:cNvPr id="11" name="図 1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313" y="3219810"/>
            <a:ext cx="4973596" cy="3325313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375510" y="4681765"/>
            <a:ext cx="3378467" cy="42575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ja-JP" altLang="en-US" sz="1400" dirty="0" smtClean="0">
                <a:solidFill>
                  <a:prstClr val="black"/>
                </a:solidFill>
              </a:rPr>
              <a:t>トンネルの高さを低くしたい。</a:t>
            </a:r>
            <a:endParaRPr lang="en-US" altLang="ja-JP" sz="1400" dirty="0" smtClean="0">
              <a:solidFill>
                <a:prstClr val="black"/>
              </a:solidFill>
            </a:endParaRPr>
          </a:p>
          <a:p>
            <a:pPr>
              <a:lnSpc>
                <a:spcPts val="1300"/>
              </a:lnSpc>
            </a:pPr>
            <a:r>
              <a:rPr lang="ja-JP" altLang="en-US" sz="1400" dirty="0">
                <a:solidFill>
                  <a:prstClr val="black"/>
                </a:solidFill>
              </a:rPr>
              <a:t>コストを上げず、どの程度小さくできるか</a:t>
            </a:r>
            <a:r>
              <a:rPr lang="ja-JP" altLang="en-US" sz="1400" dirty="0" smtClean="0">
                <a:solidFill>
                  <a:prstClr val="black"/>
                </a:solidFill>
              </a:rPr>
              <a:t>？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H="1">
            <a:off x="6030097" y="5209357"/>
            <a:ext cx="1541" cy="1905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6498749" y="5534906"/>
            <a:ext cx="2063312" cy="75918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altLang="ja-JP" sz="1400" dirty="0" smtClean="0">
                <a:solidFill>
                  <a:prstClr val="black"/>
                </a:solidFill>
              </a:rPr>
              <a:t>Single Tunnel </a:t>
            </a:r>
            <a:r>
              <a:rPr lang="ja-JP" altLang="en-US" sz="1400" dirty="0" smtClean="0">
                <a:solidFill>
                  <a:prstClr val="black"/>
                </a:solidFill>
              </a:rPr>
              <a:t>の場合</a:t>
            </a:r>
            <a:endParaRPr lang="en-US" altLang="ja-JP" sz="1400" dirty="0" smtClean="0">
              <a:solidFill>
                <a:prstClr val="black"/>
              </a:solidFill>
            </a:endParaRPr>
          </a:p>
          <a:p>
            <a:pPr>
              <a:lnSpc>
                <a:spcPts val="1300"/>
              </a:lnSpc>
            </a:pPr>
            <a:r>
              <a:rPr lang="ja-JP" altLang="en-US" sz="1200" dirty="0" smtClean="0">
                <a:solidFill>
                  <a:prstClr val="black"/>
                </a:solidFill>
              </a:rPr>
              <a:t>可能なシールド</a:t>
            </a:r>
            <a:r>
              <a:rPr lang="ja-JP" altLang="en-US" sz="1200" dirty="0">
                <a:solidFill>
                  <a:prstClr val="black"/>
                </a:solidFill>
              </a:rPr>
              <a:t>厚</a:t>
            </a:r>
            <a:r>
              <a:rPr lang="ja-JP" altLang="en-US" sz="1200" dirty="0" smtClean="0">
                <a:solidFill>
                  <a:prstClr val="black"/>
                </a:solidFill>
              </a:rPr>
              <a:t>は要件等。</a:t>
            </a:r>
            <a:endParaRPr lang="en-US" altLang="ja-JP" sz="1200" dirty="0" smtClean="0">
              <a:solidFill>
                <a:prstClr val="black"/>
              </a:solidFill>
            </a:endParaRPr>
          </a:p>
          <a:p>
            <a:pPr>
              <a:lnSpc>
                <a:spcPts val="1300"/>
              </a:lnSpc>
            </a:pPr>
            <a:endParaRPr lang="en-US" altLang="ja-JP" sz="800" dirty="0">
              <a:solidFill>
                <a:prstClr val="black"/>
              </a:solidFill>
            </a:endParaRPr>
          </a:p>
          <a:p>
            <a:pPr>
              <a:lnSpc>
                <a:spcPts val="1300"/>
              </a:lnSpc>
            </a:pPr>
            <a:r>
              <a:rPr lang="ja-JP" altLang="en-US" sz="1400" dirty="0" smtClean="0">
                <a:solidFill>
                  <a:prstClr val="black"/>
                </a:solidFill>
              </a:rPr>
              <a:t>コスト比較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218393" y="5722054"/>
            <a:ext cx="1458275" cy="372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i="1" dirty="0" smtClean="0">
                <a:solidFill>
                  <a:srgbClr val="0070C0"/>
                </a:solidFill>
              </a:rPr>
              <a:t>Single Tunnel</a:t>
            </a:r>
            <a:endParaRPr lang="ja-JP" altLang="en-US" b="1" i="1" dirty="0">
              <a:solidFill>
                <a:srgbClr val="0070C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163273" y="4839290"/>
            <a:ext cx="1568516" cy="372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i="1" dirty="0" smtClean="0">
                <a:solidFill>
                  <a:srgbClr val="0070C0"/>
                </a:solidFill>
              </a:rPr>
              <a:t>Double Tunnel</a:t>
            </a:r>
            <a:endParaRPr lang="ja-JP" altLang="en-US" b="1" i="1" dirty="0">
              <a:solidFill>
                <a:srgbClr val="0070C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066270" y="710497"/>
            <a:ext cx="3453580" cy="1217141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矢印コネクタ 17"/>
          <p:cNvCxnSpPr>
            <a:stCxn id="30" idx="1"/>
          </p:cNvCxnSpPr>
          <p:nvPr/>
        </p:nvCxnSpPr>
        <p:spPr>
          <a:xfrm flipH="1">
            <a:off x="2263924" y="3034654"/>
            <a:ext cx="930467" cy="10615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H="1">
            <a:off x="6277232" y="1927638"/>
            <a:ext cx="2242619" cy="1292172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円/楕円 23"/>
          <p:cNvSpPr/>
          <p:nvPr/>
        </p:nvSpPr>
        <p:spPr>
          <a:xfrm>
            <a:off x="2085557" y="4051639"/>
            <a:ext cx="144000" cy="144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2693683" y="4040503"/>
            <a:ext cx="144000" cy="144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3500091" y="4056065"/>
            <a:ext cx="144000" cy="144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27" name="直線矢印コネクタ 26"/>
          <p:cNvCxnSpPr>
            <a:stCxn id="30" idx="1"/>
          </p:cNvCxnSpPr>
          <p:nvPr/>
        </p:nvCxnSpPr>
        <p:spPr>
          <a:xfrm flipH="1">
            <a:off x="2861303" y="3034654"/>
            <a:ext cx="333088" cy="10372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>
            <a:stCxn id="30" idx="1"/>
          </p:cNvCxnSpPr>
          <p:nvPr/>
        </p:nvCxnSpPr>
        <p:spPr>
          <a:xfrm>
            <a:off x="3194391" y="3034654"/>
            <a:ext cx="476287" cy="10615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flipH="1">
            <a:off x="5105519" y="2604130"/>
            <a:ext cx="439275" cy="8680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3194391" y="2911543"/>
            <a:ext cx="964541" cy="24622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lIns="72000" tIns="0" rIns="72000" bIns="0" rtlCol="0">
            <a:spAutoFit/>
          </a:bodyPr>
          <a:lstStyle/>
          <a:p>
            <a:r>
              <a:rPr lang="ja-JP" altLang="en-US" sz="1600" dirty="0" smtClean="0">
                <a:solidFill>
                  <a:prstClr val="black"/>
                </a:solidFill>
              </a:rPr>
              <a:t>コリメータ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44006" y="2973589"/>
            <a:ext cx="1884632" cy="42575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altLang="ja-JP" sz="1400" dirty="0" smtClean="0">
                <a:solidFill>
                  <a:prstClr val="black"/>
                </a:solidFill>
              </a:rPr>
              <a:t> 2 tunnel </a:t>
            </a:r>
            <a:r>
              <a:rPr lang="ja-JP" altLang="en-US" sz="1400" dirty="0" smtClean="0">
                <a:solidFill>
                  <a:prstClr val="black"/>
                </a:solidFill>
              </a:rPr>
              <a:t>にできないので、シールドで補強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  <p:cxnSp>
        <p:nvCxnSpPr>
          <p:cNvPr id="44" name="直線矢印コネクタ 43"/>
          <p:cNvCxnSpPr/>
          <p:nvPr/>
        </p:nvCxnSpPr>
        <p:spPr>
          <a:xfrm flipH="1">
            <a:off x="2115472" y="1891336"/>
            <a:ext cx="2950798" cy="1332839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3011894" y="6422255"/>
            <a:ext cx="3086100" cy="365125"/>
          </a:xfrm>
        </p:spPr>
        <p:txBody>
          <a:bodyPr/>
          <a:lstStyle/>
          <a:p>
            <a:r>
              <a:rPr lang="ja-JP" altLang="en-US" dirty="0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dirty="0" smtClean="0">
                <a:solidFill>
                  <a:prstClr val="black">
                    <a:tint val="75000"/>
                  </a:prstClr>
                </a:solidFill>
              </a:rPr>
              <a:t>34</a:t>
            </a:r>
            <a:r>
              <a:rPr lang="ja-JP" altLang="en-US" dirty="0" smtClean="0">
                <a:solidFill>
                  <a:prstClr val="black">
                    <a:tint val="75000"/>
                  </a:prstClr>
                </a:solidFill>
              </a:rPr>
              <a:t>回リニアコライダー計画推進委員会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スライド番号プレースホルダー 16"/>
          <p:cNvSpPr>
            <a:spLocks noGrp="1"/>
          </p:cNvSpPr>
          <p:nvPr>
            <p:ph type="sldNum" sz="quarter" idx="12"/>
          </p:nvPr>
        </p:nvSpPr>
        <p:spPr>
          <a:xfrm>
            <a:off x="6533243" y="6422255"/>
            <a:ext cx="2057400" cy="365125"/>
          </a:xfrm>
        </p:spPr>
        <p:txBody>
          <a:bodyPr/>
          <a:lstStyle/>
          <a:p>
            <a:fld id="{28744224-6B15-4B8C-AE9F-3F5A6EFB3719}" type="slidenum">
              <a:rPr lang="ja-JP" altLang="en-US" sz="1400" smtClean="0">
                <a:solidFill>
                  <a:prstClr val="black">
                    <a:tint val="75000"/>
                  </a:prst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/>
              <a:t>14</a:t>
            </a:fld>
            <a:endParaRPr lang="ja-JP" altLang="en-US" sz="1400" dirty="0">
              <a:solidFill>
                <a:prstClr val="black">
                  <a:tint val="75000"/>
                </a:prst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892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488989" y="889687"/>
            <a:ext cx="5752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ＩＬＣ準備期間における研究開発と</a:t>
            </a:r>
            <a:r>
              <a:rPr lang="ja-JP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人材育成</a:t>
            </a:r>
            <a:endParaRPr lang="en-US" altLang="ja-JP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CFS/</a:t>
            </a:r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土木・建築・設備</a:t>
            </a:r>
            <a:endParaRPr kumimoji="1"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73942" y="3022854"/>
            <a:ext cx="5912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kumimoji="1" lang="ja-JP" altLang="en-US" sz="2400" dirty="0" smtClean="0"/>
              <a:t>準備期間における</a:t>
            </a:r>
            <a:r>
              <a:rPr kumimoji="1" lang="en-US" altLang="ja-JP" sz="2400" dirty="0" smtClean="0"/>
              <a:t>CFS</a:t>
            </a:r>
            <a:r>
              <a:rPr kumimoji="1" lang="ja-JP" altLang="en-US" sz="2400" dirty="0" smtClean="0"/>
              <a:t>事業内容</a:t>
            </a:r>
            <a:endParaRPr kumimoji="1" lang="en-US" altLang="ja-JP" sz="2400" dirty="0" smtClean="0"/>
          </a:p>
          <a:p>
            <a:pPr marL="457200" indent="-457200">
              <a:buAutoNum type="arabicPeriod"/>
            </a:pPr>
            <a:endParaRPr lang="en-US" altLang="ja-JP" sz="2400" dirty="0"/>
          </a:p>
          <a:p>
            <a:pPr marL="457200" indent="-457200">
              <a:buAutoNum type="arabicPeriod"/>
            </a:pPr>
            <a:r>
              <a:rPr kumimoji="1" lang="ja-JP" altLang="en-US" sz="2400" dirty="0" smtClean="0"/>
              <a:t>準備期間の人材確保</a:t>
            </a:r>
            <a:endParaRPr kumimoji="1" lang="ja-JP" altLang="en-US" sz="24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34</a:t>
            </a:r>
            <a:r>
              <a:rPr kumimoji="1" lang="ja-JP" altLang="en-US" smtClean="0"/>
              <a:t>回リニアコライダー計画推進委員会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D62A-CCDE-48BC-82A0-E649BCB4C755}" type="slidenum">
              <a:rPr kumimoji="1" lang="ja-JP" altLang="en-US" sz="140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fld>
            <a:endParaRPr kumimoji="1" lang="ja-JP" altLang="en-US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308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932048" y="1998132"/>
            <a:ext cx="7896855" cy="2080057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fontAlgn="base">
              <a:lnSpc>
                <a:spcPts val="3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2200" b="1" dirty="0" smtClean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1.</a:t>
            </a:r>
            <a:r>
              <a:rPr lang="ja-JP" altLang="en-US" sz="2200" b="1" dirty="0" smtClean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　</a:t>
            </a:r>
            <a:r>
              <a:rPr lang="ja-JP" altLang="en-U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基本設計</a:t>
            </a:r>
            <a:r>
              <a:rPr lang="ja-JP" altLang="en-US" sz="2200" b="1" dirty="0" smtClean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：　</a:t>
            </a:r>
            <a:r>
              <a:rPr lang="ja-JP" altLang="en-US" sz="2200" b="1" dirty="0" smtClean="0">
                <a:solidFill>
                  <a:srgbClr val="4BACC6">
                    <a:lumMod val="50000"/>
                  </a:srgbClr>
                </a:solidFill>
                <a:latin typeface="+mn-ea"/>
                <a:cs typeface="Arial" panose="020B0604020202020204" pitchFamily="34" charset="0"/>
              </a:rPr>
              <a:t>基本計画に基づいた基本設計図の作成</a:t>
            </a:r>
            <a:endParaRPr lang="en-US" altLang="ja-JP" sz="2200" b="1" dirty="0" smtClean="0">
              <a:solidFill>
                <a:srgbClr val="4BACC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0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　　</a:t>
            </a:r>
            <a:r>
              <a:rPr lang="ja-JP" altLang="en-US" b="1" dirty="0">
                <a:solidFill>
                  <a:srgbClr val="215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ja-JP" altLang="en-US" sz="2000" b="1" dirty="0">
                <a:solidFill>
                  <a:srgbClr val="215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z="2000" dirty="0" smtClean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地下構造物： ・トンネル、空洞の工法、断面、構造計画</a:t>
            </a:r>
            <a:endParaRPr lang="en-US" altLang="ja-JP" sz="2000" dirty="0" smtClean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 smtClean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　</a:t>
            </a:r>
            <a:r>
              <a:rPr lang="ja-JP" altLang="en-US" dirty="0" smtClean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ja-JP" altLang="en-US" sz="2000" dirty="0" smtClean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地上施設：　　・建屋、工作物の平面、断面、構造計画</a:t>
            </a:r>
            <a:endParaRPr lang="en-US" altLang="ja-JP" sz="200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　</a:t>
            </a:r>
            <a:r>
              <a:rPr lang="ja-JP" altLang="en-US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ja-JP" altLang="en-US" sz="20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z="2000" dirty="0" smtClean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付帯設備：　　・付帯設備の概念設計、仕様</a:t>
            </a:r>
            <a:endParaRPr lang="en-US" altLang="ja-JP" sz="2000" dirty="0" smtClean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ja-JP" altLang="en-US" sz="2000" dirty="0" smtClean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ja-JP" altLang="en-US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ja-JP" altLang="en-US" sz="20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z="2000" dirty="0" smtClean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共       通：     ・標準工期、概算工事費の算定</a:t>
            </a:r>
            <a:r>
              <a:rPr lang="ja-JP" altLang="en-US" sz="20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</a:p>
        </p:txBody>
      </p:sp>
      <p:cxnSp>
        <p:nvCxnSpPr>
          <p:cNvPr id="7" name="直線コネクタ 6"/>
          <p:cNvCxnSpPr/>
          <p:nvPr/>
        </p:nvCxnSpPr>
        <p:spPr>
          <a:xfrm>
            <a:off x="683568" y="908720"/>
            <a:ext cx="7920000" cy="0"/>
          </a:xfrm>
          <a:prstGeom prst="line">
            <a:avLst/>
          </a:prstGeom>
          <a:noFill/>
          <a:ln w="15875" cap="flat" cmpd="sng" algn="ctr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</p:cxnSp>
      <p:sp>
        <p:nvSpPr>
          <p:cNvPr id="8" name="正方形/長方形 7"/>
          <p:cNvSpPr/>
          <p:nvPr/>
        </p:nvSpPr>
        <p:spPr>
          <a:xfrm>
            <a:off x="1469228" y="331024"/>
            <a:ext cx="63486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本準備期間（</a:t>
            </a:r>
            <a:r>
              <a:rPr lang="ja-JP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設計期間</a:t>
            </a:r>
            <a:r>
              <a:rPr lang="ja-JP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）の事業概要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85071" y="1105580"/>
            <a:ext cx="781849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 smtClean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■ </a:t>
            </a:r>
            <a:r>
              <a:rPr lang="ja-JP" altLang="en-US" sz="2400" b="1" dirty="0" smtClean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設計段階：　</a:t>
            </a:r>
            <a:r>
              <a:rPr lang="ja-JP" altLang="en-US" sz="2400" b="1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（基本計画）→</a:t>
            </a:r>
            <a:r>
              <a:rPr lang="ja-JP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基本設計</a:t>
            </a:r>
            <a:r>
              <a:rPr lang="ja-JP" altLang="en-US" sz="2400" b="1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→</a:t>
            </a:r>
            <a:r>
              <a:rPr lang="ja-JP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実施設計</a:t>
            </a:r>
            <a:endParaRPr lang="en-US" altLang="ja-JP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34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回リニアコライダー計画推進委員会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>
          <a:xfrm>
            <a:off x="7335250" y="6356349"/>
            <a:ext cx="1331912" cy="365125"/>
          </a:xfrm>
        </p:spPr>
        <p:txBody>
          <a:bodyPr/>
          <a:lstStyle/>
          <a:p>
            <a:pPr>
              <a:defRPr/>
            </a:pPr>
            <a:fld id="{AB33514C-2944-401C-9BFB-8D135C9B6CD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932048" y="4296470"/>
            <a:ext cx="7896855" cy="1695336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fontAlgn="base">
              <a:lnSpc>
                <a:spcPts val="3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2.</a:t>
            </a:r>
            <a:r>
              <a:rPr lang="ja-JP" altLang="en-US" sz="2200" b="1" dirty="0" smtClean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　</a:t>
            </a:r>
            <a:r>
              <a:rPr lang="ja-JP" altLang="en-U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実施設計</a:t>
            </a:r>
            <a:r>
              <a:rPr lang="ja-JP" altLang="en-US" sz="2200" b="1" dirty="0" smtClean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：　</a:t>
            </a:r>
            <a:r>
              <a:rPr lang="ja-JP" altLang="en-US" sz="2200" b="1" dirty="0" smtClean="0">
                <a:solidFill>
                  <a:srgbClr val="4BACC6">
                    <a:lumMod val="50000"/>
                  </a:srgbClr>
                </a:solidFill>
                <a:latin typeface="+mn-ea"/>
                <a:cs typeface="Arial" panose="020B0604020202020204" pitchFamily="34" charset="0"/>
              </a:rPr>
              <a:t>基本設計に基づいた実施（詳細）設計図の作成</a:t>
            </a:r>
            <a:endParaRPr lang="en-US" altLang="ja-JP" sz="2200" b="1" dirty="0" smtClean="0">
              <a:solidFill>
                <a:srgbClr val="4BACC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0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　　</a:t>
            </a:r>
            <a:r>
              <a:rPr lang="ja-JP" altLang="en-US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ja-JP" altLang="en-US" sz="20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z="2000" dirty="0" smtClean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全ての施設：　・詳細設計図の作成　・工期、工事費算定</a:t>
            </a:r>
            <a:endParaRPr lang="en-US" altLang="ja-JP" sz="2000" dirty="0" smtClean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 smtClean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　</a:t>
            </a:r>
            <a:r>
              <a:rPr lang="ja-JP" altLang="en-US" dirty="0" smtClean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ja-JP" altLang="en-US" sz="2000" dirty="0" smtClean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施工計画：　　 ・各種工事に対する施工計画書の作成</a:t>
            </a:r>
            <a:endParaRPr lang="en-US" altLang="ja-JP" sz="200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ja-JP" altLang="en-US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■ </a:t>
            </a:r>
            <a:r>
              <a:rPr lang="ja-JP" altLang="en-US" sz="2000" dirty="0" smtClean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その他</a:t>
            </a:r>
            <a:r>
              <a:rPr lang="en-US" altLang="ja-JP" sz="2000" dirty="0" smtClean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ja-JP" altLang="en-US" sz="2000" dirty="0" smtClean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発注工区毎の発注図・契約図書の作成</a:t>
            </a:r>
            <a:r>
              <a:rPr lang="ja-JP" altLang="en-US" sz="2200" dirty="0" smtClean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ja-JP" altLang="en-US" sz="2200" dirty="0">
                <a:solidFill>
                  <a:srgbClr val="215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074773" y="1526050"/>
            <a:ext cx="1213021" cy="3182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kumimoji="1"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ドキュメント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26752" y="1507904"/>
            <a:ext cx="1213021" cy="3182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kumimoji="1"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一般構造図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978983" y="1507904"/>
            <a:ext cx="2552941" cy="3182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kumimoji="1"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詳細構造図（施工仕様）</a:t>
            </a:r>
          </a:p>
        </p:txBody>
      </p:sp>
    </p:spTree>
    <p:extLst>
      <p:ext uri="{BB962C8B-B14F-4D97-AF65-F5344CB8AC3E}">
        <p14:creationId xmlns:p14="http://schemas.microsoft.com/office/powerpoint/2010/main" val="23358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4931" y="107180"/>
            <a:ext cx="7876428" cy="677815"/>
          </a:xfrm>
        </p:spPr>
        <p:txBody>
          <a:bodyPr>
            <a:noAutofit/>
          </a:bodyPr>
          <a:lstStyle/>
          <a:p>
            <a:r>
              <a:rPr lang="ja-JP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本準備期間（</a:t>
            </a:r>
            <a:r>
              <a:rPr lang="ja-JP" altLang="en-US" sz="3600" b="1" dirty="0" smtClean="0">
                <a:solidFill>
                  <a:srgbClr val="FF0000"/>
                </a:solidFill>
              </a:rPr>
              <a:t>設計期間</a:t>
            </a:r>
            <a:r>
              <a:rPr lang="ja-JP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）のﾏｲﾙｽﾄｰﾝ</a:t>
            </a:r>
            <a:endParaRPr lang="ja-JP" alt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43163" y="4517468"/>
            <a:ext cx="2493235" cy="19082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b="1" u="sng" dirty="0" smtClean="0"/>
              <a:t>基本</a:t>
            </a:r>
            <a:r>
              <a:rPr lang="ja-JP" altLang="en-US" b="1" u="sng" dirty="0"/>
              <a:t>計画</a:t>
            </a:r>
            <a:r>
              <a:rPr lang="ja-JP" altLang="en-US" b="1" u="sng" dirty="0" smtClean="0"/>
              <a:t>：　 </a:t>
            </a:r>
            <a:r>
              <a:rPr lang="ja-JP" altLang="en-US" sz="1600" b="1" i="1" u="sng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ドキュメント</a:t>
            </a:r>
            <a:endParaRPr lang="en-US" altLang="ja-JP" sz="1600" b="1" i="1" u="sng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000"/>
              </a:lnSpc>
            </a:pPr>
            <a:r>
              <a:rPr lang="ja-JP" altLang="en-US" dirty="0" smtClean="0"/>
              <a:t>・ 加速器や測定器の要</a:t>
            </a:r>
            <a:endParaRPr lang="en-US" altLang="ja-JP" dirty="0" smtClean="0"/>
          </a:p>
          <a:p>
            <a:pPr>
              <a:lnSpc>
                <a:spcPts val="2000"/>
              </a:lnSpc>
            </a:pPr>
            <a:r>
              <a:rPr lang="ja-JP" altLang="en-US" dirty="0"/>
              <a:t>　</a:t>
            </a:r>
            <a:r>
              <a:rPr lang="ja-JP" altLang="en-US" dirty="0" smtClean="0"/>
              <a:t>求性能・仕様の照査。</a:t>
            </a:r>
            <a:endParaRPr lang="en-US" altLang="ja-JP" dirty="0" smtClean="0"/>
          </a:p>
          <a:p>
            <a:pPr>
              <a:lnSpc>
                <a:spcPts val="2000"/>
              </a:lnSpc>
            </a:pPr>
            <a:r>
              <a:rPr lang="ja-JP" altLang="en-US" dirty="0" smtClean="0"/>
              <a:t>・ 主要な実験施設、ｷｬﾝ</a:t>
            </a:r>
            <a:endParaRPr lang="en-US" altLang="ja-JP" dirty="0" smtClean="0"/>
          </a:p>
          <a:p>
            <a:pPr>
              <a:lnSpc>
                <a:spcPts val="2000"/>
              </a:lnSpc>
            </a:pPr>
            <a:r>
              <a:rPr lang="ja-JP" altLang="en-US" dirty="0"/>
              <a:t>　</a:t>
            </a:r>
            <a:r>
              <a:rPr lang="ja-JP" altLang="en-US" dirty="0" smtClean="0"/>
              <a:t>ﾊﾟｽ施設の基本構想・</a:t>
            </a:r>
            <a:endParaRPr lang="en-US" altLang="ja-JP" dirty="0" smtClean="0"/>
          </a:p>
          <a:p>
            <a:pPr>
              <a:lnSpc>
                <a:spcPts val="2000"/>
              </a:lnSpc>
            </a:pPr>
            <a:r>
              <a:rPr lang="ja-JP" altLang="en-US" dirty="0"/>
              <a:t>　</a:t>
            </a:r>
            <a:r>
              <a:rPr lang="ja-JP" altLang="en-US" dirty="0" smtClean="0"/>
              <a:t>設計仕様の策定。</a:t>
            </a:r>
            <a:endParaRPr lang="en-US" altLang="ja-JP" dirty="0"/>
          </a:p>
          <a:p>
            <a:pPr>
              <a:lnSpc>
                <a:spcPts val="2000"/>
              </a:lnSpc>
            </a:pPr>
            <a:r>
              <a:rPr lang="ja-JP" altLang="en-US" dirty="0" smtClean="0"/>
              <a:t>・ 成果「</a:t>
            </a:r>
            <a:r>
              <a:rPr lang="ja-JP" altLang="en-US" dirty="0" smtClean="0">
                <a:solidFill>
                  <a:srgbClr val="FF0000"/>
                </a:solidFill>
              </a:rPr>
              <a:t>基本計画書</a:t>
            </a:r>
            <a:r>
              <a:rPr lang="ja-JP" altLang="en-US" dirty="0" smtClean="0"/>
              <a:t>」</a:t>
            </a:r>
            <a:endParaRPr lang="en-US" altLang="ja-JP" dirty="0"/>
          </a:p>
        </p:txBody>
      </p:sp>
      <p:sp>
        <p:nvSpPr>
          <p:cNvPr id="25" name="右矢印 24"/>
          <p:cNvSpPr/>
          <p:nvPr/>
        </p:nvSpPr>
        <p:spPr>
          <a:xfrm>
            <a:off x="462339" y="847763"/>
            <a:ext cx="8535648" cy="1676727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/>
          </a:p>
        </p:txBody>
      </p:sp>
      <p:sp>
        <p:nvSpPr>
          <p:cNvPr id="26" name="角丸四角形 25"/>
          <p:cNvSpPr/>
          <p:nvPr/>
        </p:nvSpPr>
        <p:spPr>
          <a:xfrm>
            <a:off x="452398" y="1452545"/>
            <a:ext cx="2484000" cy="54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</a:rPr>
              <a:t>基本計画</a:t>
            </a:r>
          </a:p>
        </p:txBody>
      </p:sp>
      <p:sp>
        <p:nvSpPr>
          <p:cNvPr id="27" name="角丸四角形 26"/>
          <p:cNvSpPr/>
          <p:nvPr/>
        </p:nvSpPr>
        <p:spPr>
          <a:xfrm>
            <a:off x="2966923" y="1441769"/>
            <a:ext cx="1872000" cy="540000"/>
          </a:xfrm>
          <a:prstGeom prst="roundRect">
            <a:avLst/>
          </a:prstGeom>
          <a:solidFill>
            <a:srgbClr val="DEEB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</a:rPr>
              <a:t>基本設計</a:t>
            </a:r>
          </a:p>
        </p:txBody>
      </p:sp>
      <p:sp>
        <p:nvSpPr>
          <p:cNvPr id="28" name="角丸四角形 27"/>
          <p:cNvSpPr/>
          <p:nvPr/>
        </p:nvSpPr>
        <p:spPr>
          <a:xfrm>
            <a:off x="4856450" y="1435895"/>
            <a:ext cx="1872000" cy="54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</a:rPr>
              <a:t>実施設計</a:t>
            </a:r>
          </a:p>
        </p:txBody>
      </p:sp>
      <p:sp>
        <p:nvSpPr>
          <p:cNvPr id="29" name="角丸四角形 28"/>
          <p:cNvSpPr/>
          <p:nvPr/>
        </p:nvSpPr>
        <p:spPr>
          <a:xfrm>
            <a:off x="6734976" y="1440004"/>
            <a:ext cx="648000" cy="54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b="1" dirty="0">
                <a:solidFill>
                  <a:schemeClr val="tx1"/>
                </a:solidFill>
              </a:rPr>
              <a:t>発注図書</a:t>
            </a:r>
          </a:p>
        </p:txBody>
      </p:sp>
      <p:sp>
        <p:nvSpPr>
          <p:cNvPr id="30" name="角丸四角形 29"/>
          <p:cNvSpPr/>
          <p:nvPr/>
        </p:nvSpPr>
        <p:spPr>
          <a:xfrm>
            <a:off x="7398331" y="1448938"/>
            <a:ext cx="575171" cy="54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b="1" dirty="0">
                <a:solidFill>
                  <a:schemeClr val="tx1"/>
                </a:solidFill>
              </a:rPr>
              <a:t>契約</a:t>
            </a:r>
          </a:p>
        </p:txBody>
      </p:sp>
      <p:graphicFrame>
        <p:nvGraphicFramePr>
          <p:cNvPr id="31" name="表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016527"/>
              </p:ext>
            </p:extLst>
          </p:nvPr>
        </p:nvGraphicFramePr>
        <p:xfrm>
          <a:off x="449527" y="857716"/>
          <a:ext cx="7523977" cy="480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998"/>
                <a:gridCol w="626998"/>
                <a:gridCol w="626998"/>
                <a:gridCol w="626998"/>
                <a:gridCol w="626998"/>
                <a:gridCol w="626998"/>
                <a:gridCol w="626998"/>
                <a:gridCol w="626998"/>
                <a:gridCol w="626998"/>
                <a:gridCol w="647379"/>
                <a:gridCol w="606618"/>
                <a:gridCol w="626998"/>
              </a:tblGrid>
              <a:tr h="124587">
                <a:tc gridSpan="4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予備検討</a:t>
                      </a:r>
                    </a:p>
                  </a:txBody>
                  <a:tcPr marL="68580" marR="68580" marT="34290" marB="34290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 marL="68580" marR="68580" marT="34290" marB="34290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 marL="68580" marR="68580" marT="34290" marB="34290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 marL="68580" marR="68580" marT="34290" marB="34290"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1</a:t>
                      </a:r>
                      <a:endParaRPr kumimoji="1" lang="ja-JP" altLang="en-US" sz="2000" dirty="0"/>
                    </a:p>
                  </a:txBody>
                  <a:tcPr marL="68580" marR="68580"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</a:t>
                      </a:r>
                      <a:endParaRPr kumimoji="1" lang="ja-JP" altLang="en-US" sz="2000" dirty="0"/>
                    </a:p>
                  </a:txBody>
                  <a:tcPr marL="68580" marR="68580"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3</a:t>
                      </a:r>
                      <a:endParaRPr kumimoji="1" lang="ja-JP" altLang="en-US" sz="2000" dirty="0"/>
                    </a:p>
                  </a:txBody>
                  <a:tcPr marL="68580" marR="68580"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4</a:t>
                      </a:r>
                      <a:endParaRPr kumimoji="1" lang="ja-JP" altLang="en-US" sz="2000" dirty="0"/>
                    </a:p>
                  </a:txBody>
                  <a:tcPr marL="68580" marR="68580"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107498"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2" name="角丸四角形 31"/>
          <p:cNvSpPr/>
          <p:nvPr/>
        </p:nvSpPr>
        <p:spPr>
          <a:xfrm>
            <a:off x="7993742" y="1448938"/>
            <a:ext cx="630761" cy="540000"/>
          </a:xfrm>
          <a:prstGeom prst="roundRect">
            <a:avLst/>
          </a:prstGeom>
          <a:gradFill flip="none" rotWithShape="1">
            <a:gsLst>
              <a:gs pos="14000">
                <a:schemeClr val="accent3">
                  <a:lumMod val="0"/>
                  <a:lumOff val="100000"/>
                </a:schemeClr>
              </a:gs>
              <a:gs pos="25000">
                <a:schemeClr val="accent3">
                  <a:lumMod val="0"/>
                  <a:lumOff val="100000"/>
                </a:schemeClr>
              </a:gs>
              <a:gs pos="87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sx="101000" sy="101000" algn="tl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</a:rPr>
              <a:t>建設</a:t>
            </a:r>
          </a:p>
        </p:txBody>
      </p:sp>
      <p:sp>
        <p:nvSpPr>
          <p:cNvPr id="15" name="右矢印 14"/>
          <p:cNvSpPr/>
          <p:nvPr/>
        </p:nvSpPr>
        <p:spPr>
          <a:xfrm>
            <a:off x="442096" y="2263391"/>
            <a:ext cx="7935784" cy="8280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/>
          </a:p>
        </p:txBody>
      </p:sp>
      <p:sp>
        <p:nvSpPr>
          <p:cNvPr id="17" name="角丸四角形 16"/>
          <p:cNvSpPr/>
          <p:nvPr/>
        </p:nvSpPr>
        <p:spPr>
          <a:xfrm>
            <a:off x="4239490" y="2541123"/>
            <a:ext cx="2952142" cy="28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　　</a:t>
            </a:r>
            <a:r>
              <a:rPr lang="ja-JP" altLang="en-US" sz="1600" b="1" dirty="0" smtClean="0">
                <a:solidFill>
                  <a:schemeClr val="tx1"/>
                </a:solidFill>
              </a:rPr>
              <a:t>工事用地手配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1738873" y="2528061"/>
            <a:ext cx="1097967" cy="28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用地計画</a:t>
            </a:r>
            <a:endParaRPr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2966389" y="2535819"/>
            <a:ext cx="1229378" cy="28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b="1" dirty="0" smtClean="0">
                <a:solidFill>
                  <a:srgbClr val="C00000"/>
                </a:solidFill>
              </a:rPr>
              <a:t>測量</a:t>
            </a:r>
            <a:endParaRPr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34" name="右矢印 33"/>
          <p:cNvSpPr/>
          <p:nvPr/>
        </p:nvSpPr>
        <p:spPr>
          <a:xfrm>
            <a:off x="447187" y="3069066"/>
            <a:ext cx="7930693" cy="8280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/>
          </a:p>
        </p:txBody>
      </p:sp>
      <p:sp>
        <p:nvSpPr>
          <p:cNvPr id="36" name="タイトル 1"/>
          <p:cNvSpPr txBox="1">
            <a:spLocks/>
          </p:cNvSpPr>
          <p:nvPr/>
        </p:nvSpPr>
        <p:spPr>
          <a:xfrm>
            <a:off x="442099" y="2193650"/>
            <a:ext cx="2125362" cy="3185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800" b="1" dirty="0" smtClean="0">
                <a:solidFill>
                  <a:schemeClr val="bg1"/>
                </a:solidFill>
              </a:rPr>
              <a:t>　用　地　測　量</a:t>
            </a:r>
            <a:endParaRPr lang="ja-JP" altLang="en-US" sz="1800" b="1" dirty="0">
              <a:solidFill>
                <a:schemeClr val="bg1"/>
              </a:solidFill>
            </a:endParaRPr>
          </a:p>
        </p:txBody>
      </p:sp>
      <p:sp>
        <p:nvSpPr>
          <p:cNvPr id="37" name="タイトル 1"/>
          <p:cNvSpPr txBox="1">
            <a:spLocks/>
          </p:cNvSpPr>
          <p:nvPr/>
        </p:nvSpPr>
        <p:spPr>
          <a:xfrm>
            <a:off x="447186" y="2972941"/>
            <a:ext cx="2125362" cy="3185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800" b="1" dirty="0" smtClean="0">
                <a:solidFill>
                  <a:schemeClr val="bg1"/>
                </a:solidFill>
              </a:rPr>
              <a:t>　環境影響評価</a:t>
            </a:r>
            <a:endParaRPr lang="ja-JP" altLang="en-US" sz="1800" b="1" dirty="0">
              <a:solidFill>
                <a:schemeClr val="bg1"/>
              </a:solidFill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2966389" y="3003930"/>
            <a:ext cx="1260000" cy="28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b="1" dirty="0" smtClean="0">
                <a:solidFill>
                  <a:schemeClr val="tx1"/>
                </a:solidFill>
              </a:rPr>
              <a:t>配慮・方法書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4253156" y="3012242"/>
            <a:ext cx="2628000" cy="28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b="1" dirty="0" smtClean="0">
                <a:solidFill>
                  <a:schemeClr val="tx1"/>
                </a:solidFill>
              </a:rPr>
              <a:t>準備書（調査・公告・意見書）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7253502" y="2457233"/>
            <a:ext cx="720000" cy="432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800"/>
              </a:lnSpc>
            </a:pPr>
            <a:r>
              <a:rPr lang="ja-JP" altLang="en-US" b="1" dirty="0" smtClean="0">
                <a:solidFill>
                  <a:schemeClr val="tx1"/>
                </a:solidFill>
              </a:rPr>
              <a:t>用地取得</a:t>
            </a:r>
            <a:endParaRPr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2950408" y="2211090"/>
            <a:ext cx="1895164" cy="28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b="1" dirty="0" smtClean="0">
                <a:solidFill>
                  <a:schemeClr val="tx1"/>
                </a:solidFill>
              </a:rPr>
              <a:t>用地調査・取得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978745" y="4526628"/>
            <a:ext cx="2445464" cy="1908215"/>
          </a:xfrm>
          <a:prstGeom prst="rect">
            <a:avLst/>
          </a:prstGeom>
          <a:solidFill>
            <a:srgbClr val="F2F2F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b="1" u="sng" dirty="0"/>
              <a:t>基本設計</a:t>
            </a:r>
            <a:r>
              <a:rPr lang="ja-JP" altLang="en-US" b="1" u="sng" dirty="0" smtClean="0"/>
              <a:t>：　</a:t>
            </a:r>
            <a:r>
              <a:rPr lang="ja-JP" altLang="en-US" sz="1600" b="1" i="1" u="sng" dirty="0" smtClean="0">
                <a:solidFill>
                  <a:srgbClr val="008080"/>
                </a:solidFill>
              </a:rPr>
              <a:t>一般構造図</a:t>
            </a:r>
            <a:endParaRPr lang="en-US" altLang="ja-JP" sz="1600" b="1" i="1" u="sng" dirty="0">
              <a:solidFill>
                <a:srgbClr val="008080"/>
              </a:solidFill>
            </a:endParaRPr>
          </a:p>
          <a:p>
            <a:pPr>
              <a:lnSpc>
                <a:spcPts val="2000"/>
              </a:lnSpc>
            </a:pPr>
            <a:r>
              <a:rPr lang="ja-JP" altLang="en-US" b="1" dirty="0" smtClean="0"/>
              <a:t>・ </a:t>
            </a:r>
            <a:r>
              <a:rPr lang="ja-JP" altLang="en-US" dirty="0" smtClean="0"/>
              <a:t>基本</a:t>
            </a:r>
            <a:r>
              <a:rPr lang="ja-JP" altLang="en-US" dirty="0"/>
              <a:t>計画書</a:t>
            </a:r>
            <a:r>
              <a:rPr lang="ja-JP" altLang="en-US" dirty="0" smtClean="0"/>
              <a:t>に基づき、</a:t>
            </a:r>
            <a:endParaRPr lang="en-US" altLang="ja-JP" dirty="0" smtClean="0"/>
          </a:p>
          <a:p>
            <a:pPr>
              <a:lnSpc>
                <a:spcPts val="2000"/>
              </a:lnSpc>
            </a:pPr>
            <a:r>
              <a:rPr lang="ja-JP" altLang="en-US" dirty="0"/>
              <a:t>　</a:t>
            </a:r>
            <a:r>
              <a:rPr lang="ja-JP" altLang="en-US" dirty="0" smtClean="0"/>
              <a:t>地形地質、社会環境</a:t>
            </a:r>
            <a:endParaRPr lang="en-US" altLang="ja-JP" dirty="0" smtClean="0"/>
          </a:p>
          <a:p>
            <a:pPr>
              <a:lnSpc>
                <a:spcPts val="2000"/>
              </a:lnSpc>
            </a:pPr>
            <a:r>
              <a:rPr lang="ja-JP" altLang="en-US" dirty="0"/>
              <a:t>　</a:t>
            </a:r>
            <a:r>
              <a:rPr lang="ja-JP" altLang="en-US" dirty="0" smtClean="0"/>
              <a:t>条件等を反映した基</a:t>
            </a:r>
            <a:endParaRPr lang="en-US" altLang="ja-JP" dirty="0" smtClean="0"/>
          </a:p>
          <a:p>
            <a:pPr>
              <a:lnSpc>
                <a:spcPts val="2000"/>
              </a:lnSpc>
            </a:pPr>
            <a:r>
              <a:rPr lang="ja-JP" altLang="en-US" dirty="0"/>
              <a:t>　</a:t>
            </a:r>
            <a:r>
              <a:rPr lang="ja-JP" altLang="en-US" dirty="0" smtClean="0"/>
              <a:t>本設計図を作成。</a:t>
            </a:r>
            <a:endParaRPr lang="en-US" altLang="ja-JP" dirty="0" smtClean="0"/>
          </a:p>
          <a:p>
            <a:pPr>
              <a:lnSpc>
                <a:spcPts val="2000"/>
              </a:lnSpc>
            </a:pPr>
            <a:r>
              <a:rPr lang="ja-JP" altLang="en-US" dirty="0" smtClean="0"/>
              <a:t>・ 概略工事費の算定。</a:t>
            </a:r>
            <a:endParaRPr lang="en-US" altLang="ja-JP" dirty="0" smtClean="0"/>
          </a:p>
          <a:p>
            <a:pPr>
              <a:lnSpc>
                <a:spcPts val="2000"/>
              </a:lnSpc>
            </a:pPr>
            <a:r>
              <a:rPr lang="ja-JP" altLang="en-US" dirty="0" smtClean="0"/>
              <a:t>・ 成果「</a:t>
            </a:r>
            <a:r>
              <a:rPr lang="ja-JP" altLang="en-US" dirty="0" smtClean="0">
                <a:solidFill>
                  <a:srgbClr val="FF0000"/>
                </a:solidFill>
              </a:rPr>
              <a:t>基本設計図書</a:t>
            </a:r>
            <a:r>
              <a:rPr lang="ja-JP" altLang="en-US" dirty="0" smtClean="0"/>
              <a:t>」</a:t>
            </a:r>
            <a:endParaRPr lang="en-US" altLang="ja-JP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470230" y="4526628"/>
            <a:ext cx="2523512" cy="19082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b="1" u="sng" dirty="0"/>
              <a:t>実施設計</a:t>
            </a:r>
            <a:r>
              <a:rPr lang="ja-JP" altLang="en-US" b="1" u="sng" dirty="0" smtClean="0"/>
              <a:t>：</a:t>
            </a:r>
            <a:r>
              <a:rPr lang="ja-JP" altLang="en-US" sz="1600" b="1" i="1" u="sng" dirty="0" smtClean="0">
                <a:solidFill>
                  <a:srgbClr val="008080"/>
                </a:solidFill>
              </a:rPr>
              <a:t>入札用詳細図</a:t>
            </a:r>
            <a:endParaRPr lang="en-US" altLang="ja-JP" sz="1600" b="1" i="1" u="sng" dirty="0">
              <a:solidFill>
                <a:srgbClr val="008080"/>
              </a:solidFill>
            </a:endParaRPr>
          </a:p>
          <a:p>
            <a:pPr>
              <a:lnSpc>
                <a:spcPts val="2000"/>
              </a:lnSpc>
            </a:pPr>
            <a:r>
              <a:rPr lang="ja-JP" altLang="en-US" dirty="0" smtClean="0"/>
              <a:t>・ 基本</a:t>
            </a:r>
            <a:r>
              <a:rPr lang="ja-JP" altLang="en-US" dirty="0"/>
              <a:t>設計図</a:t>
            </a:r>
            <a:r>
              <a:rPr lang="ja-JP" altLang="en-US" dirty="0" smtClean="0"/>
              <a:t>に基づき、</a:t>
            </a:r>
            <a:endParaRPr lang="en-US" altLang="ja-JP" dirty="0" smtClean="0"/>
          </a:p>
          <a:p>
            <a:pPr>
              <a:lnSpc>
                <a:spcPts val="2000"/>
              </a:lnSpc>
            </a:pPr>
            <a:r>
              <a:rPr lang="ja-JP" altLang="en-US" dirty="0" smtClean="0"/>
              <a:t>　詳細設計図を作成。</a:t>
            </a:r>
            <a:endParaRPr lang="en-US" altLang="ja-JP" dirty="0" smtClean="0"/>
          </a:p>
          <a:p>
            <a:pPr>
              <a:lnSpc>
                <a:spcPts val="2000"/>
              </a:lnSpc>
            </a:pPr>
            <a:r>
              <a:rPr lang="ja-JP" altLang="en-US" dirty="0" smtClean="0"/>
              <a:t>・ 契約に必要な発注図</a:t>
            </a:r>
            <a:endParaRPr lang="en-US" altLang="ja-JP" dirty="0" smtClean="0"/>
          </a:p>
          <a:p>
            <a:pPr>
              <a:lnSpc>
                <a:spcPts val="2000"/>
              </a:lnSpc>
            </a:pPr>
            <a:r>
              <a:rPr lang="ja-JP" altLang="en-US" dirty="0"/>
              <a:t>　</a:t>
            </a:r>
            <a:r>
              <a:rPr lang="ja-JP" altLang="en-US" dirty="0" smtClean="0"/>
              <a:t>書の作成及び標準工</a:t>
            </a:r>
            <a:endParaRPr lang="en-US" altLang="ja-JP" dirty="0" smtClean="0"/>
          </a:p>
          <a:p>
            <a:pPr>
              <a:lnSpc>
                <a:spcPts val="2000"/>
              </a:lnSpc>
            </a:pPr>
            <a:r>
              <a:rPr lang="ja-JP" altLang="en-US" dirty="0"/>
              <a:t>　</a:t>
            </a:r>
            <a:r>
              <a:rPr lang="ja-JP" altLang="en-US" dirty="0" smtClean="0"/>
              <a:t>期、工事費の算定。</a:t>
            </a:r>
            <a:endParaRPr lang="en-US" altLang="ja-JP" dirty="0"/>
          </a:p>
          <a:p>
            <a:pPr>
              <a:lnSpc>
                <a:spcPts val="2000"/>
              </a:lnSpc>
            </a:pPr>
            <a:r>
              <a:rPr lang="ja-JP" altLang="en-US" dirty="0" smtClean="0"/>
              <a:t>・ 成果「</a:t>
            </a:r>
            <a:r>
              <a:rPr lang="ja-JP" altLang="en-US" dirty="0" smtClean="0">
                <a:solidFill>
                  <a:srgbClr val="FF0000"/>
                </a:solidFill>
              </a:rPr>
              <a:t>実施設計図書</a:t>
            </a:r>
            <a:r>
              <a:rPr lang="ja-JP" altLang="en-US" dirty="0" smtClean="0"/>
              <a:t>」　</a:t>
            </a:r>
            <a:endParaRPr lang="en-US" altLang="ja-JP" dirty="0"/>
          </a:p>
        </p:txBody>
      </p:sp>
      <p:sp>
        <p:nvSpPr>
          <p:cNvPr id="44" name="右矢印 43"/>
          <p:cNvSpPr/>
          <p:nvPr/>
        </p:nvSpPr>
        <p:spPr>
          <a:xfrm>
            <a:off x="442097" y="3817524"/>
            <a:ext cx="7935783" cy="8280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/>
          </a:p>
        </p:txBody>
      </p:sp>
      <p:sp>
        <p:nvSpPr>
          <p:cNvPr id="45" name="角丸四角形 44"/>
          <p:cNvSpPr/>
          <p:nvPr/>
        </p:nvSpPr>
        <p:spPr>
          <a:xfrm>
            <a:off x="1769279" y="4105917"/>
            <a:ext cx="1067561" cy="28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調査計画</a:t>
            </a:r>
            <a:endParaRPr lang="ja-JP" altLang="en-US" b="1" dirty="0">
              <a:solidFill>
                <a:schemeClr val="tx1"/>
              </a:solidFill>
            </a:endParaRPr>
          </a:p>
        </p:txBody>
      </p:sp>
      <p:sp>
        <p:nvSpPr>
          <p:cNvPr id="46" name="タイトル 1"/>
          <p:cNvSpPr txBox="1">
            <a:spLocks/>
          </p:cNvSpPr>
          <p:nvPr/>
        </p:nvSpPr>
        <p:spPr>
          <a:xfrm>
            <a:off x="442095" y="3758343"/>
            <a:ext cx="2125362" cy="3185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800" b="1" dirty="0" smtClean="0">
                <a:solidFill>
                  <a:schemeClr val="bg1"/>
                </a:solidFill>
              </a:rPr>
              <a:t>　地　質　調　査</a:t>
            </a:r>
            <a:endParaRPr lang="ja-JP" altLang="en-US" sz="1800" b="1" dirty="0">
              <a:solidFill>
                <a:schemeClr val="bg1"/>
              </a:solidFill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4856450" y="4102585"/>
            <a:ext cx="1863610" cy="28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b="1" dirty="0" smtClean="0">
                <a:solidFill>
                  <a:srgbClr val="C00000"/>
                </a:solidFill>
              </a:rPr>
              <a:t>詳細地質調査</a:t>
            </a:r>
            <a:endParaRPr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48" name="角丸四角形 47"/>
          <p:cNvSpPr/>
          <p:nvPr/>
        </p:nvSpPr>
        <p:spPr>
          <a:xfrm>
            <a:off x="6945923" y="4099146"/>
            <a:ext cx="911377" cy="28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b="1" dirty="0" smtClean="0">
                <a:solidFill>
                  <a:schemeClr val="tx1"/>
                </a:solidFill>
              </a:rPr>
              <a:t>補足調査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2958246" y="3356506"/>
            <a:ext cx="3922910" cy="28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600" b="1" dirty="0" smtClean="0">
                <a:solidFill>
                  <a:schemeClr val="tx1"/>
                </a:solidFill>
              </a:rPr>
              <a:t>　　</a:t>
            </a:r>
            <a:r>
              <a:rPr lang="ja-JP" altLang="en-US" sz="1600" b="1" dirty="0" smtClean="0">
                <a:solidFill>
                  <a:srgbClr val="C00000"/>
                </a:solidFill>
              </a:rPr>
              <a:t>環境アセスメント</a:t>
            </a:r>
            <a:endParaRPr lang="ja-JP" altLang="en-US" sz="1600" b="1" dirty="0">
              <a:solidFill>
                <a:srgbClr val="C00000"/>
              </a:solidFill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7030961" y="3291930"/>
            <a:ext cx="911377" cy="360000"/>
          </a:xfrm>
          <a:prstGeom prst="roundRect">
            <a:avLst/>
          </a:prstGeom>
          <a:gradFill flip="none" rotWithShape="1">
            <a:gsLst>
              <a:gs pos="14000">
                <a:schemeClr val="accent3">
                  <a:lumMod val="0"/>
                  <a:lumOff val="100000"/>
                </a:schemeClr>
              </a:gs>
              <a:gs pos="25000">
                <a:schemeClr val="accent3">
                  <a:lumMod val="0"/>
                  <a:lumOff val="100000"/>
                </a:schemeClr>
              </a:gs>
              <a:gs pos="87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b="1" dirty="0" smtClean="0">
                <a:solidFill>
                  <a:srgbClr val="C00000"/>
                </a:solidFill>
              </a:rPr>
              <a:t>評価書</a:t>
            </a:r>
            <a:endParaRPr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1738873" y="3342055"/>
            <a:ext cx="1097967" cy="28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調査計画</a:t>
            </a:r>
            <a:endParaRPr lang="ja-JP" altLang="en-US" b="1" dirty="0">
              <a:solidFill>
                <a:schemeClr val="tx1"/>
              </a:solidFill>
            </a:endParaRPr>
          </a:p>
        </p:txBody>
      </p:sp>
      <p:sp>
        <p:nvSpPr>
          <p:cNvPr id="43" name="角丸四角形 42"/>
          <p:cNvSpPr/>
          <p:nvPr/>
        </p:nvSpPr>
        <p:spPr>
          <a:xfrm>
            <a:off x="2983916" y="4105917"/>
            <a:ext cx="1825159" cy="28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b="1" dirty="0" smtClean="0">
                <a:solidFill>
                  <a:srgbClr val="C00000"/>
                </a:solidFill>
              </a:rPr>
              <a:t>基本地質調査</a:t>
            </a:r>
            <a:endParaRPr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49" name="フッター プレースホルダー 8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第</a:t>
            </a: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34</a:t>
            </a: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回リニアコライダー計画推進委員会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屈折矢印 2"/>
          <p:cNvSpPr/>
          <p:nvPr/>
        </p:nvSpPr>
        <p:spPr>
          <a:xfrm rot="16200000">
            <a:off x="2848409" y="3807194"/>
            <a:ext cx="219674" cy="354619"/>
          </a:xfrm>
          <a:prstGeom prst="bentUpArrow">
            <a:avLst>
              <a:gd name="adj1" fmla="val 32638"/>
              <a:gd name="adj2" fmla="val 2500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二等辺三角形 51"/>
          <p:cNvSpPr/>
          <p:nvPr/>
        </p:nvSpPr>
        <p:spPr>
          <a:xfrm>
            <a:off x="2862855" y="1636644"/>
            <a:ext cx="160137" cy="54904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スライド番号プレースホルダー 9"/>
          <p:cNvSpPr>
            <a:spLocks noGrp="1"/>
          </p:cNvSpPr>
          <p:nvPr>
            <p:ph type="sldNum" sz="quarter" idx="12"/>
          </p:nvPr>
        </p:nvSpPr>
        <p:spPr>
          <a:xfrm>
            <a:off x="7335250" y="6356349"/>
            <a:ext cx="1331912" cy="365125"/>
          </a:xfrm>
        </p:spPr>
        <p:txBody>
          <a:bodyPr/>
          <a:lstStyle/>
          <a:p>
            <a:pPr>
              <a:defRPr/>
            </a:pPr>
            <a:r>
              <a:rPr lang="ja-JP" altLang="en-US" sz="1400" dirty="0" smtClean="0">
                <a:solidFill>
                  <a:prstClr val="black">
                    <a:tint val="75000"/>
                  </a:prst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４</a:t>
            </a:r>
            <a:endParaRPr lang="ja-JP" altLang="en-US" sz="1400" dirty="0">
              <a:solidFill>
                <a:prstClr val="black">
                  <a:tint val="75000"/>
                </a:prst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33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946024" y="1825659"/>
            <a:ext cx="7729119" cy="2605842"/>
          </a:xfrm>
          <a:prstGeom prst="rect">
            <a:avLst/>
          </a:prstGeom>
          <a:ln>
            <a:solidFill>
              <a:srgbClr val="215968"/>
            </a:solidFill>
          </a:ln>
        </p:spPr>
        <p:txBody>
          <a:bodyPr wrap="square">
            <a:spAutoFit/>
          </a:bodyPr>
          <a:lstStyle/>
          <a:p>
            <a:pPr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2200" dirty="0" smtClean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1.</a:t>
            </a:r>
            <a:r>
              <a:rPr lang="ja-JP" altLang="en-US" sz="2200" dirty="0" smtClean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　</a:t>
            </a:r>
            <a:r>
              <a:rPr lang="ja-JP" altLang="en-US" sz="2000" dirty="0" smtClean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設計段階に備え、綿密な調査計画を策定</a:t>
            </a:r>
            <a:endParaRPr lang="en-US" altLang="ja-JP" sz="2000" dirty="0" smtClean="0">
              <a:solidFill>
                <a:srgbClr val="4BACC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　　</a:t>
            </a:r>
            <a:r>
              <a:rPr lang="ja-JP" altLang="en-US" sz="2000" b="1" u="sng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ja-JP" altLang="en-US" sz="2000" b="1" u="sng" dirty="0" smtClean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用地測量計画</a:t>
            </a:r>
            <a:r>
              <a:rPr lang="ja-JP" altLang="en-US" sz="2000" b="1" dirty="0" smtClean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ja-JP" altLang="en-US" sz="2000" b="1" u="sng" dirty="0" smtClean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環境ｱｾｽﾒﾝﾄ計画</a:t>
            </a:r>
            <a:r>
              <a:rPr lang="ja-JP" alt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ja-JP" altLang="en-US" sz="2000" b="1" u="sng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地質</a:t>
            </a:r>
            <a:r>
              <a:rPr lang="ja-JP" altLang="en-US" sz="2000" b="1" u="sng" dirty="0" smtClean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調査計画</a:t>
            </a:r>
            <a:r>
              <a:rPr lang="ja-JP" alt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　　</a:t>
            </a:r>
            <a:endParaRPr lang="en-US" altLang="ja-JP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</a:t>
            </a:r>
            <a:r>
              <a:rPr lang="en-US" altLang="ja-JP" sz="2000" dirty="0" smtClean="0">
                <a:solidFill>
                  <a:srgbClr val="4BACC6">
                    <a:lumMod val="50000"/>
                  </a:srgbClr>
                </a:solidFill>
                <a:latin typeface="+mj-ea"/>
                <a:ea typeface="+mj-ea"/>
              </a:rPr>
              <a:t>.</a:t>
            </a:r>
            <a:r>
              <a:rPr lang="ja-JP" altLang="en-US" sz="2000" dirty="0" smtClean="0">
                <a:solidFill>
                  <a:srgbClr val="4BACC6">
                    <a:lumMod val="50000"/>
                  </a:srgbClr>
                </a:solidFill>
                <a:latin typeface="+mj-ea"/>
                <a:ea typeface="+mj-ea"/>
              </a:rPr>
              <a:t>　加速器・測定器に関する要求性能の確認、照査</a:t>
            </a:r>
            <a:endParaRPr lang="en-US" altLang="ja-JP" sz="2000" dirty="0" smtClean="0">
              <a:solidFill>
                <a:srgbClr val="4BACC6">
                  <a:lumMod val="50000"/>
                </a:srgbClr>
              </a:solidFill>
              <a:latin typeface="+mj-ea"/>
              <a:ea typeface="+mj-ea"/>
            </a:endParaRPr>
          </a:p>
          <a:p>
            <a:pPr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0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　　</a:t>
            </a:r>
            <a:r>
              <a:rPr lang="ja-JP" alt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実験機器の諸元、レイアウト、基本仕様</a:t>
            </a:r>
            <a:r>
              <a:rPr lang="ja-JP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endParaRPr lang="en-US" altLang="ja-JP" sz="20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3.</a:t>
            </a:r>
            <a:r>
              <a:rPr lang="ja-JP" altLang="en-US" sz="2000" dirty="0" smtClean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　</a:t>
            </a:r>
            <a:r>
              <a:rPr lang="ja-JP" altLang="en-US" sz="2000" dirty="0" smtClean="0">
                <a:solidFill>
                  <a:srgbClr val="4BACC6">
                    <a:lumMod val="50000"/>
                  </a:srgbClr>
                </a:solidFill>
                <a:latin typeface="+mj-ea"/>
                <a:ea typeface="+mj-ea"/>
              </a:rPr>
              <a:t>基本計画書：　基本設計に向けた施設設計方針のまとめ</a:t>
            </a:r>
            <a:endParaRPr lang="en-US" altLang="ja-JP" sz="2000" dirty="0" smtClean="0">
              <a:solidFill>
                <a:srgbClr val="4BACC6">
                  <a:lumMod val="50000"/>
                </a:srgbClr>
              </a:solidFill>
              <a:latin typeface="+mj-ea"/>
              <a:ea typeface="+mj-ea"/>
            </a:endParaRPr>
          </a:p>
          <a:p>
            <a:pPr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 smtClean="0">
                <a:solidFill>
                  <a:srgbClr val="006666"/>
                </a:solidFill>
                <a:latin typeface="+mj-ea"/>
                <a:ea typeface="+mj-ea"/>
              </a:rPr>
              <a:t>　　</a:t>
            </a:r>
            <a:r>
              <a:rPr lang="ja-JP" altLang="en-US" sz="2000" dirty="0">
                <a:solidFill>
                  <a:srgbClr val="4BACC6">
                    <a:lumMod val="50000"/>
                  </a:srgbClr>
                </a:solidFill>
                <a:latin typeface="+mj-ea"/>
                <a:ea typeface="+mj-ea"/>
                <a:cs typeface="Arial" panose="020B0604020202020204" pitchFamily="34" charset="0"/>
              </a:rPr>
              <a:t>■ </a:t>
            </a:r>
            <a:r>
              <a:rPr lang="ja-JP" altLang="en-US" sz="2000" dirty="0" smtClean="0">
                <a:solidFill>
                  <a:srgbClr val="4BACC6">
                    <a:lumMod val="50000"/>
                  </a:srgbClr>
                </a:solidFill>
                <a:latin typeface="+mj-ea"/>
                <a:ea typeface="+mj-ea"/>
                <a:cs typeface="Arial" panose="020B0604020202020204" pitchFamily="34" charset="0"/>
              </a:rPr>
              <a:t>各種トンネル・実験ホール；　規模・断面・仕様の確定</a:t>
            </a:r>
            <a:endParaRPr lang="en-US" altLang="ja-JP" sz="2000" dirty="0" smtClean="0">
              <a:solidFill>
                <a:srgbClr val="4BACC6">
                  <a:lumMod val="50000"/>
                </a:srgbClr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 smtClean="0">
                <a:solidFill>
                  <a:srgbClr val="C00000"/>
                </a:solidFill>
                <a:latin typeface="+mj-ea"/>
                <a:ea typeface="+mj-ea"/>
                <a:cs typeface="Arial" panose="020B0604020202020204" pitchFamily="34" charset="0"/>
              </a:rPr>
              <a:t>　　</a:t>
            </a:r>
            <a:r>
              <a:rPr lang="ja-JP" altLang="en-US" sz="2000" dirty="0" smtClean="0">
                <a:solidFill>
                  <a:srgbClr val="4BACC6">
                    <a:lumMod val="50000"/>
                  </a:srgbClr>
                </a:solidFill>
                <a:latin typeface="+mj-ea"/>
                <a:ea typeface="+mj-ea"/>
                <a:cs typeface="Arial" panose="020B0604020202020204" pitchFamily="34" charset="0"/>
              </a:rPr>
              <a:t>■ 建設工期・概算工事費の算定</a:t>
            </a:r>
            <a:r>
              <a:rPr lang="ja-JP" altLang="en-US" sz="2000" dirty="0">
                <a:solidFill>
                  <a:srgbClr val="4BACC6">
                    <a:lumMod val="50000"/>
                  </a:srgbClr>
                </a:solidFill>
                <a:latin typeface="+mj-ea"/>
                <a:ea typeface="+mj-ea"/>
                <a:cs typeface="Arial" panose="020B0604020202020204" pitchFamily="34" charset="0"/>
              </a:rPr>
              <a:t>　</a:t>
            </a:r>
            <a:endParaRPr lang="en-US" altLang="ja-JP" sz="2000" dirty="0" smtClean="0">
              <a:solidFill>
                <a:srgbClr val="4BACC6">
                  <a:lumMod val="50000"/>
                </a:srgbClr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683568" y="908720"/>
            <a:ext cx="7920000" cy="0"/>
          </a:xfrm>
          <a:prstGeom prst="line">
            <a:avLst/>
          </a:prstGeom>
          <a:noFill/>
          <a:ln w="15875" cap="flat" cmpd="sng" algn="ctr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</p:cxnSp>
      <p:sp>
        <p:nvSpPr>
          <p:cNvPr id="8" name="正方形/長方形 7"/>
          <p:cNvSpPr/>
          <p:nvPr/>
        </p:nvSpPr>
        <p:spPr>
          <a:xfrm>
            <a:off x="1397659" y="330357"/>
            <a:ext cx="63486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予備準備期間（</a:t>
            </a:r>
            <a:r>
              <a:rPr lang="ja-JP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準備期間</a:t>
            </a:r>
            <a:r>
              <a:rPr lang="ja-JP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）の事業概要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85071" y="1105580"/>
            <a:ext cx="63486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 smtClean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■ </a:t>
            </a:r>
            <a:r>
              <a:rPr lang="ja-JP" altLang="en-US" sz="2400" b="1" dirty="0" smtClean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予備検討期間：　基本計画書の策定</a:t>
            </a:r>
            <a:endParaRPr lang="en-US" altLang="ja-JP" sz="2400" b="1" dirty="0">
              <a:solidFill>
                <a:srgbClr val="4BACC6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34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回リニアコライダー計画推進委員会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>
          <a:xfrm>
            <a:off x="7490226" y="6356349"/>
            <a:ext cx="1331912" cy="365125"/>
          </a:xfrm>
        </p:spPr>
        <p:txBody>
          <a:bodyPr/>
          <a:lstStyle/>
          <a:p>
            <a:pPr>
              <a:defRPr/>
            </a:pPr>
            <a:fld id="{AB33514C-2944-401C-9BFB-8D135C9B6CD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785071" y="4736407"/>
            <a:ext cx="80510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 smtClean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■ </a:t>
            </a:r>
            <a:r>
              <a:rPr lang="ja-JP" altLang="en-US" sz="2000" b="1" dirty="0" smtClean="0">
                <a:solidFill>
                  <a:srgbClr val="4BACC6">
                    <a:lumMod val="50000"/>
                  </a:srgbClr>
                </a:solidFill>
                <a:latin typeface="+mj-ea"/>
                <a:ea typeface="+mj-ea"/>
              </a:rPr>
              <a:t>課題：　予備検討期間内に地質調査の一部を先行実施</a:t>
            </a:r>
            <a:endParaRPr lang="en-US" altLang="ja-JP" sz="2000" b="1" dirty="0" smtClean="0">
              <a:solidFill>
                <a:srgbClr val="4BACC6">
                  <a:lumMod val="50000"/>
                </a:srgbClr>
              </a:solidFill>
              <a:latin typeface="+mj-ea"/>
              <a:ea typeface="+mj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b="1" dirty="0">
                <a:solidFill>
                  <a:srgbClr val="4BACC6">
                    <a:lumMod val="50000"/>
                  </a:srgbClr>
                </a:solidFill>
                <a:latin typeface="+mj-ea"/>
                <a:ea typeface="+mj-ea"/>
              </a:rPr>
              <a:t>　</a:t>
            </a:r>
            <a:r>
              <a:rPr lang="ja-JP" altLang="en-US" sz="2000" b="1" dirty="0" smtClean="0">
                <a:solidFill>
                  <a:srgbClr val="4BACC6">
                    <a:lumMod val="50000"/>
                  </a:srgbClr>
                </a:solidFill>
                <a:latin typeface="+mj-ea"/>
                <a:ea typeface="+mj-ea"/>
              </a:rPr>
              <a:t>　　　　　　できれば？</a:t>
            </a:r>
            <a:endParaRPr lang="en-US" altLang="ja-JP" sz="2000" b="1" dirty="0" smtClean="0">
              <a:solidFill>
                <a:srgbClr val="4BACC6">
                  <a:lumMod val="50000"/>
                </a:srgbClr>
              </a:solidFill>
              <a:latin typeface="+mj-ea"/>
              <a:ea typeface="+mj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1200" b="1" dirty="0" smtClean="0">
              <a:solidFill>
                <a:srgbClr val="4BACC6">
                  <a:lumMod val="50000"/>
                </a:srgbClr>
              </a:solidFill>
              <a:latin typeface="+mj-ea"/>
              <a:ea typeface="+mj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　</a:t>
            </a:r>
            <a:r>
              <a:rPr lang="ja-JP" altLang="en-US" sz="2400" b="1" dirty="0" smtClean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　　</a:t>
            </a:r>
            <a:r>
              <a:rPr lang="ja-JP" altLang="en-US" sz="2400" b="1" dirty="0" smtClean="0">
                <a:solidFill>
                  <a:srgbClr val="C00000"/>
                </a:solidFill>
                <a:latin typeface="+mj-ea"/>
                <a:ea typeface="+mj-ea"/>
              </a:rPr>
              <a:t>施工段階での</a:t>
            </a:r>
            <a:r>
              <a:rPr lang="ja-JP" altLang="en-US" sz="2400" b="1" u="sng" dirty="0" smtClean="0">
                <a:solidFill>
                  <a:srgbClr val="C00000"/>
                </a:solidFill>
                <a:latin typeface="+mj-ea"/>
                <a:ea typeface="+mj-ea"/>
              </a:rPr>
              <a:t>工事費増</a:t>
            </a:r>
            <a:r>
              <a:rPr lang="ja-JP" altLang="en-US" sz="2400" b="1" dirty="0" smtClean="0">
                <a:solidFill>
                  <a:srgbClr val="C00000"/>
                </a:solidFill>
                <a:latin typeface="+mj-ea"/>
                <a:ea typeface="+mj-ea"/>
              </a:rPr>
              <a:t>および</a:t>
            </a:r>
            <a:r>
              <a:rPr lang="ja-JP" altLang="en-US" sz="2400" b="1" u="sng" dirty="0" smtClean="0">
                <a:solidFill>
                  <a:srgbClr val="C00000"/>
                </a:solidFill>
                <a:latin typeface="+mj-ea"/>
                <a:ea typeface="+mj-ea"/>
              </a:rPr>
              <a:t>遅延リスク</a:t>
            </a:r>
            <a:r>
              <a:rPr lang="ja-JP" altLang="en-US" sz="2400" b="1" dirty="0" smtClean="0">
                <a:solidFill>
                  <a:srgbClr val="C00000"/>
                </a:solidFill>
                <a:latin typeface="+mj-ea"/>
                <a:ea typeface="+mj-ea"/>
              </a:rPr>
              <a:t>の回避に有効</a:t>
            </a:r>
            <a:r>
              <a:rPr lang="ja-JP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　　　</a:t>
            </a:r>
            <a:endParaRPr lang="en-US" altLang="ja-JP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" name="右矢印 2">
            <a:hlinkClick r:id="rId3" action="ppaction://hlinksldjump"/>
          </p:cNvPr>
          <p:cNvSpPr/>
          <p:nvPr/>
        </p:nvSpPr>
        <p:spPr>
          <a:xfrm rot="5400000">
            <a:off x="4092650" y="4936485"/>
            <a:ext cx="402793" cy="1033073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100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右矢印 24"/>
          <p:cNvSpPr/>
          <p:nvPr/>
        </p:nvSpPr>
        <p:spPr>
          <a:xfrm>
            <a:off x="462339" y="847763"/>
            <a:ext cx="8535648" cy="1676727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/>
          </a:p>
        </p:txBody>
      </p:sp>
      <p:sp>
        <p:nvSpPr>
          <p:cNvPr id="26" name="角丸四角形 25">
            <a:hlinkClick r:id="rId2" action="ppaction://hlinksldjump"/>
          </p:cNvPr>
          <p:cNvSpPr/>
          <p:nvPr/>
        </p:nvSpPr>
        <p:spPr>
          <a:xfrm>
            <a:off x="452398" y="1452545"/>
            <a:ext cx="2484000" cy="54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</a:rPr>
              <a:t>基本計画</a:t>
            </a:r>
          </a:p>
        </p:txBody>
      </p:sp>
      <p:sp>
        <p:nvSpPr>
          <p:cNvPr id="27" name="角丸四角形 26"/>
          <p:cNvSpPr/>
          <p:nvPr/>
        </p:nvSpPr>
        <p:spPr>
          <a:xfrm>
            <a:off x="2966923" y="1441769"/>
            <a:ext cx="1872000" cy="5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</a:rPr>
              <a:t>基本設計</a:t>
            </a:r>
          </a:p>
        </p:txBody>
      </p:sp>
      <p:sp>
        <p:nvSpPr>
          <p:cNvPr id="28" name="角丸四角形 27"/>
          <p:cNvSpPr/>
          <p:nvPr/>
        </p:nvSpPr>
        <p:spPr>
          <a:xfrm>
            <a:off x="4856449" y="1435895"/>
            <a:ext cx="2242508" cy="54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</a:rPr>
              <a:t>実施設計</a:t>
            </a:r>
          </a:p>
        </p:txBody>
      </p:sp>
      <p:sp>
        <p:nvSpPr>
          <p:cNvPr id="30" name="角丸四角形 29"/>
          <p:cNvSpPr/>
          <p:nvPr/>
        </p:nvSpPr>
        <p:spPr>
          <a:xfrm>
            <a:off x="7155633" y="1440373"/>
            <a:ext cx="942197" cy="54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b="1" dirty="0" smtClean="0">
                <a:solidFill>
                  <a:schemeClr val="tx1"/>
                </a:solidFill>
              </a:rPr>
              <a:t>発注契約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31" name="表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052890"/>
              </p:ext>
            </p:extLst>
          </p:nvPr>
        </p:nvGraphicFramePr>
        <p:xfrm>
          <a:off x="449527" y="857716"/>
          <a:ext cx="7523977" cy="480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998"/>
                <a:gridCol w="626998"/>
                <a:gridCol w="626998"/>
                <a:gridCol w="626998"/>
                <a:gridCol w="626998"/>
                <a:gridCol w="626998"/>
                <a:gridCol w="626998"/>
                <a:gridCol w="626998"/>
                <a:gridCol w="626998"/>
                <a:gridCol w="647379"/>
                <a:gridCol w="606618"/>
                <a:gridCol w="626998"/>
              </a:tblGrid>
              <a:tr h="124587">
                <a:tc gridSpan="4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予備準備期間</a:t>
                      </a:r>
                      <a:endParaRPr kumimoji="1" lang="ja-JP" altLang="en-US" sz="2000" dirty="0"/>
                    </a:p>
                  </a:txBody>
                  <a:tcPr marL="68580" marR="68580" marT="34290" marB="34290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 marL="68580" marR="68580" marT="34290" marB="34290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 marL="68580" marR="68580" marT="34290" marB="34290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 marL="68580" marR="68580" marT="34290" marB="34290"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1</a:t>
                      </a:r>
                      <a:endParaRPr kumimoji="1" lang="ja-JP" altLang="en-US" sz="2000" dirty="0"/>
                    </a:p>
                  </a:txBody>
                  <a:tcPr marL="68580" marR="68580"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</a:t>
                      </a:r>
                      <a:endParaRPr kumimoji="1" lang="ja-JP" altLang="en-US" sz="2000" dirty="0"/>
                    </a:p>
                  </a:txBody>
                  <a:tcPr marL="68580" marR="68580"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3</a:t>
                      </a:r>
                      <a:endParaRPr kumimoji="1" lang="ja-JP" altLang="en-US" sz="2000" dirty="0"/>
                    </a:p>
                  </a:txBody>
                  <a:tcPr marL="68580" marR="68580"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4</a:t>
                      </a:r>
                      <a:endParaRPr kumimoji="1" lang="ja-JP" altLang="en-US" sz="2000" dirty="0"/>
                    </a:p>
                  </a:txBody>
                  <a:tcPr marL="68580" marR="68580"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107498"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2" name="角丸四角形 31"/>
          <p:cNvSpPr/>
          <p:nvPr/>
        </p:nvSpPr>
        <p:spPr>
          <a:xfrm>
            <a:off x="8154505" y="1445215"/>
            <a:ext cx="714381" cy="540000"/>
          </a:xfrm>
          <a:prstGeom prst="roundRect">
            <a:avLst/>
          </a:prstGeom>
          <a:gradFill flip="none" rotWithShape="1">
            <a:gsLst>
              <a:gs pos="14000">
                <a:schemeClr val="accent3">
                  <a:lumMod val="0"/>
                  <a:lumOff val="100000"/>
                </a:schemeClr>
              </a:gs>
              <a:gs pos="25000">
                <a:schemeClr val="accent3">
                  <a:lumMod val="0"/>
                  <a:lumOff val="100000"/>
                </a:schemeClr>
              </a:gs>
              <a:gs pos="87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sx="101000" sy="101000" algn="tl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</a:rPr>
              <a:t>建設</a:t>
            </a:r>
          </a:p>
        </p:txBody>
      </p:sp>
      <p:sp>
        <p:nvSpPr>
          <p:cNvPr id="36" name="タイトル 1"/>
          <p:cNvSpPr txBox="1">
            <a:spLocks/>
          </p:cNvSpPr>
          <p:nvPr/>
        </p:nvSpPr>
        <p:spPr>
          <a:xfrm>
            <a:off x="456653" y="2445833"/>
            <a:ext cx="1616546" cy="3185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800" b="1" dirty="0" smtClean="0">
                <a:solidFill>
                  <a:schemeClr val="bg1"/>
                </a:solidFill>
              </a:rPr>
              <a:t>　測定器施設</a:t>
            </a:r>
            <a:endParaRPr lang="ja-JP" alt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タイトル 1"/>
          <p:cNvSpPr txBox="1">
            <a:spLocks/>
          </p:cNvSpPr>
          <p:nvPr/>
        </p:nvSpPr>
        <p:spPr>
          <a:xfrm>
            <a:off x="444352" y="3341700"/>
            <a:ext cx="1614698" cy="3185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800" b="1" dirty="0" smtClean="0">
                <a:solidFill>
                  <a:schemeClr val="bg1"/>
                </a:solidFill>
              </a:rPr>
              <a:t>　加速器施設</a:t>
            </a:r>
            <a:endParaRPr lang="ja-JP" altLang="en-US" sz="1800" b="1" dirty="0">
              <a:solidFill>
                <a:schemeClr val="bg1"/>
              </a:solidFill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474209" y="3539965"/>
            <a:ext cx="2451379" cy="785924"/>
            <a:chOff x="429264" y="3527566"/>
            <a:chExt cx="2451379" cy="785924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432643" y="3527566"/>
              <a:ext cx="2448000" cy="493083"/>
              <a:chOff x="432643" y="3527566"/>
              <a:chExt cx="2448000" cy="493083"/>
            </a:xfrm>
          </p:grpSpPr>
          <p:sp>
            <p:nvSpPr>
              <p:cNvPr id="58" name="右矢印 57"/>
              <p:cNvSpPr/>
              <p:nvPr/>
            </p:nvSpPr>
            <p:spPr>
              <a:xfrm>
                <a:off x="432643" y="3527566"/>
                <a:ext cx="2448000" cy="493083"/>
              </a:xfrm>
              <a:prstGeom prst="rightArrow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52" name="角丸四角形 51"/>
              <p:cNvSpPr/>
              <p:nvPr/>
            </p:nvSpPr>
            <p:spPr>
              <a:xfrm>
                <a:off x="1376168" y="3662910"/>
                <a:ext cx="840125" cy="216000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600" b="1" dirty="0" smtClean="0">
                    <a:solidFill>
                      <a:schemeClr val="tx1"/>
                    </a:solidFill>
                  </a:rPr>
                  <a:t>ML</a:t>
                </a:r>
                <a:r>
                  <a:rPr lang="ja-JP" altLang="en-US" sz="1600" b="1" dirty="0" smtClean="0">
                    <a:solidFill>
                      <a:schemeClr val="tx1"/>
                    </a:solidFill>
                  </a:rPr>
                  <a:t>ﾄﾝﾈﾙ</a:t>
                </a:r>
                <a:endParaRPr lang="ja-JP" altLang="en-US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角丸四角形 52"/>
              <p:cNvSpPr/>
              <p:nvPr/>
            </p:nvSpPr>
            <p:spPr>
              <a:xfrm>
                <a:off x="975683" y="3660649"/>
                <a:ext cx="396000" cy="216000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600" b="1" dirty="0" smtClean="0">
                    <a:solidFill>
                      <a:schemeClr val="tx1"/>
                    </a:solidFill>
                  </a:rPr>
                  <a:t>DR</a:t>
                </a:r>
                <a:endParaRPr lang="ja-JP" altLang="en-US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角丸四角形 53"/>
              <p:cNvSpPr/>
              <p:nvPr/>
            </p:nvSpPr>
            <p:spPr>
              <a:xfrm>
                <a:off x="438825" y="3678636"/>
                <a:ext cx="504000" cy="210426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1600" b="1" dirty="0" smtClean="0">
                    <a:solidFill>
                      <a:srgbClr val="FF0000"/>
                    </a:solidFill>
                  </a:rPr>
                  <a:t>BDS</a:t>
                </a:r>
                <a:endParaRPr lang="ja-JP" altLang="en-US" sz="16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9" name="グループ化 8"/>
            <p:cNvGrpSpPr/>
            <p:nvPr/>
          </p:nvGrpSpPr>
          <p:grpSpPr>
            <a:xfrm>
              <a:off x="429264" y="3820407"/>
              <a:ext cx="2448000" cy="493083"/>
              <a:chOff x="429264" y="3820407"/>
              <a:chExt cx="2448000" cy="493083"/>
            </a:xfrm>
          </p:grpSpPr>
          <p:sp>
            <p:nvSpPr>
              <p:cNvPr id="59" name="右矢印 58"/>
              <p:cNvSpPr/>
              <p:nvPr/>
            </p:nvSpPr>
            <p:spPr>
              <a:xfrm>
                <a:off x="429264" y="3820407"/>
                <a:ext cx="2448000" cy="493083"/>
              </a:xfrm>
              <a:prstGeom prst="rightArrow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55" name="角丸四角形 54"/>
              <p:cNvSpPr/>
              <p:nvPr/>
            </p:nvSpPr>
            <p:spPr>
              <a:xfrm>
                <a:off x="748827" y="3925639"/>
                <a:ext cx="941059" cy="252000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ja-JP" altLang="en-US" sz="1600" b="1" dirty="0" smtClean="0">
                    <a:solidFill>
                      <a:srgbClr val="FF0000"/>
                    </a:solidFill>
                  </a:rPr>
                  <a:t>附帯施設</a:t>
                </a:r>
                <a:endParaRPr lang="ja-JP" altLang="en-US" sz="1600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40" name="テキスト ボックス 39"/>
          <p:cNvSpPr txBox="1"/>
          <p:nvPr/>
        </p:nvSpPr>
        <p:spPr>
          <a:xfrm>
            <a:off x="5092229" y="5092785"/>
            <a:ext cx="2105602" cy="1395254"/>
          </a:xfrm>
          <a:prstGeom prst="rect">
            <a:avLst/>
          </a:prstGeom>
          <a:solidFill>
            <a:srgbClr val="BDD7EE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b="1" dirty="0"/>
              <a:t>実施</a:t>
            </a:r>
            <a:r>
              <a:rPr lang="ja-JP" altLang="en-US" b="1" dirty="0" smtClean="0"/>
              <a:t>設計書：</a:t>
            </a:r>
            <a:endParaRPr lang="en-US" altLang="ja-JP" b="1" dirty="0"/>
          </a:p>
          <a:p>
            <a:pPr>
              <a:lnSpc>
                <a:spcPts val="2000"/>
              </a:lnSpc>
            </a:pPr>
            <a:r>
              <a:rPr lang="ja-JP" altLang="en-US" dirty="0" smtClean="0"/>
              <a:t>・ 施設配置図</a:t>
            </a:r>
            <a:endParaRPr lang="en-US" altLang="ja-JP" dirty="0" smtClean="0"/>
          </a:p>
          <a:p>
            <a:pPr>
              <a:lnSpc>
                <a:spcPts val="2000"/>
              </a:lnSpc>
            </a:pPr>
            <a:r>
              <a:rPr lang="ja-JP" altLang="en-US" dirty="0" smtClean="0"/>
              <a:t>・ 各施設詳細設計</a:t>
            </a:r>
            <a:endParaRPr lang="en-US" altLang="ja-JP" dirty="0" smtClean="0"/>
          </a:p>
          <a:p>
            <a:pPr>
              <a:lnSpc>
                <a:spcPts val="2000"/>
              </a:lnSpc>
            </a:pPr>
            <a:r>
              <a:rPr lang="ja-JP" altLang="en-US" dirty="0" smtClean="0"/>
              <a:t>・ 施工計画書</a:t>
            </a:r>
            <a:endParaRPr lang="en-US" altLang="ja-JP" dirty="0" smtClean="0"/>
          </a:p>
          <a:p>
            <a:pPr>
              <a:lnSpc>
                <a:spcPts val="2000"/>
              </a:lnSpc>
            </a:pPr>
            <a:r>
              <a:rPr lang="ja-JP" altLang="en-US" dirty="0" smtClean="0"/>
              <a:t>・ 詳細工程・工事費</a:t>
            </a:r>
            <a:endParaRPr lang="en-US" altLang="ja-JP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44353" y="5095011"/>
            <a:ext cx="2432912" cy="13952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　基本計画書：</a:t>
            </a:r>
            <a:endParaRPr lang="en-US" altLang="ja-JP" b="1" dirty="0"/>
          </a:p>
          <a:p>
            <a:pPr>
              <a:lnSpc>
                <a:spcPts val="2000"/>
              </a:lnSpc>
            </a:pPr>
            <a:r>
              <a:rPr lang="ja-JP" altLang="en-US" dirty="0" smtClean="0"/>
              <a:t>・ 敷地概要・施設概要</a:t>
            </a:r>
            <a:endParaRPr lang="en-US" altLang="ja-JP" dirty="0" smtClean="0"/>
          </a:p>
          <a:p>
            <a:pPr>
              <a:lnSpc>
                <a:spcPts val="2000"/>
              </a:lnSpc>
            </a:pPr>
            <a:r>
              <a:rPr lang="ja-JP" altLang="en-US" dirty="0" smtClean="0"/>
              <a:t>・ 全体工程の概要</a:t>
            </a:r>
            <a:endParaRPr lang="en-US" altLang="ja-JP" dirty="0" smtClean="0"/>
          </a:p>
          <a:p>
            <a:pPr>
              <a:lnSpc>
                <a:spcPts val="2000"/>
              </a:lnSpc>
            </a:pPr>
            <a:r>
              <a:rPr lang="ja-JP" altLang="en-US" dirty="0" smtClean="0"/>
              <a:t>・ 概算工事費</a:t>
            </a:r>
            <a:endParaRPr lang="en-US" altLang="ja-JP" dirty="0" smtClean="0"/>
          </a:p>
          <a:p>
            <a:pPr>
              <a:lnSpc>
                <a:spcPts val="2000"/>
              </a:lnSpc>
            </a:pPr>
            <a:r>
              <a:rPr lang="ja-JP" altLang="en-US" dirty="0" smtClean="0"/>
              <a:t>・ 調査計画</a:t>
            </a:r>
            <a:r>
              <a:rPr lang="ja-JP" altLang="en-US" sz="1600" dirty="0" smtClean="0"/>
              <a:t>（地質、環境）</a:t>
            </a:r>
            <a:endParaRPr lang="en-US" altLang="ja-JP" sz="1600" dirty="0"/>
          </a:p>
        </p:txBody>
      </p:sp>
      <p:sp>
        <p:nvSpPr>
          <p:cNvPr id="35" name="右矢印 34"/>
          <p:cNvSpPr/>
          <p:nvPr/>
        </p:nvSpPr>
        <p:spPr>
          <a:xfrm>
            <a:off x="2973236" y="2328481"/>
            <a:ext cx="4555792" cy="125796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/>
          </a:p>
        </p:txBody>
      </p:sp>
      <p:sp>
        <p:nvSpPr>
          <p:cNvPr id="64" name="右矢印 63"/>
          <p:cNvSpPr/>
          <p:nvPr/>
        </p:nvSpPr>
        <p:spPr>
          <a:xfrm>
            <a:off x="2920590" y="3257034"/>
            <a:ext cx="4598496" cy="122428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/>
          </a:p>
        </p:txBody>
      </p:sp>
      <p:sp>
        <p:nvSpPr>
          <p:cNvPr id="45" name="角丸四角形 44"/>
          <p:cNvSpPr/>
          <p:nvPr/>
        </p:nvSpPr>
        <p:spPr>
          <a:xfrm>
            <a:off x="2991580" y="2819995"/>
            <a:ext cx="1821949" cy="288000"/>
          </a:xfrm>
          <a:prstGeom prst="roundRect">
            <a:avLst/>
          </a:prstGeom>
          <a:solidFill>
            <a:srgbClr val="DEEB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基本設計図</a:t>
            </a:r>
            <a:endParaRPr lang="ja-JP" altLang="en-US" b="1" dirty="0">
              <a:solidFill>
                <a:schemeClr val="tx1"/>
              </a:solidFill>
            </a:endParaRPr>
          </a:p>
        </p:txBody>
      </p:sp>
      <p:sp>
        <p:nvSpPr>
          <p:cNvPr id="66" name="角丸四角形 65"/>
          <p:cNvSpPr/>
          <p:nvPr/>
        </p:nvSpPr>
        <p:spPr>
          <a:xfrm>
            <a:off x="2966923" y="3697650"/>
            <a:ext cx="1806660" cy="288000"/>
          </a:xfrm>
          <a:prstGeom prst="roundRect">
            <a:avLst/>
          </a:prstGeom>
          <a:solidFill>
            <a:srgbClr val="DEEB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基本設計図</a:t>
            </a:r>
            <a:endParaRPr lang="ja-JP" altLang="en-US" b="1" dirty="0">
              <a:solidFill>
                <a:schemeClr val="tx1"/>
              </a:solidFill>
            </a:endParaRPr>
          </a:p>
        </p:txBody>
      </p:sp>
      <p:sp>
        <p:nvSpPr>
          <p:cNvPr id="68" name="右矢印 67"/>
          <p:cNvSpPr/>
          <p:nvPr/>
        </p:nvSpPr>
        <p:spPr>
          <a:xfrm>
            <a:off x="7332504" y="2184405"/>
            <a:ext cx="1683827" cy="2612186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/>
          </a:p>
        </p:txBody>
      </p:sp>
      <p:sp>
        <p:nvSpPr>
          <p:cNvPr id="67" name="角丸四角形 66"/>
          <p:cNvSpPr/>
          <p:nvPr/>
        </p:nvSpPr>
        <p:spPr>
          <a:xfrm>
            <a:off x="4813530" y="3695581"/>
            <a:ext cx="1914920" cy="288000"/>
          </a:xfrm>
          <a:prstGeom prst="roundRect">
            <a:avLst/>
          </a:prstGeom>
          <a:solidFill>
            <a:srgbClr val="DEEB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実施設計図</a:t>
            </a:r>
            <a:endParaRPr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7250950" y="3128490"/>
            <a:ext cx="977946" cy="64911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b="1" dirty="0" smtClean="0">
                <a:solidFill>
                  <a:schemeClr val="tx1"/>
                </a:solidFill>
              </a:rPr>
              <a:t>発注図書契約図書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8239966" y="3121345"/>
            <a:ext cx="281319" cy="720000"/>
          </a:xfrm>
          <a:prstGeom prst="round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b="1" dirty="0" smtClean="0">
                <a:solidFill>
                  <a:srgbClr val="C00000"/>
                </a:solidFill>
              </a:rPr>
              <a:t>入札</a:t>
            </a:r>
            <a:endParaRPr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65" name="角丸四角形 64"/>
          <p:cNvSpPr/>
          <p:nvPr/>
        </p:nvSpPr>
        <p:spPr>
          <a:xfrm>
            <a:off x="4852813" y="2831664"/>
            <a:ext cx="1879481" cy="288000"/>
          </a:xfrm>
          <a:prstGeom prst="roundRect">
            <a:avLst/>
          </a:prstGeom>
          <a:solidFill>
            <a:srgbClr val="DEEB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実施設計図</a:t>
            </a:r>
            <a:endParaRPr lang="ja-JP" altLang="en-US" b="1" dirty="0">
              <a:solidFill>
                <a:schemeClr val="tx1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924826" y="5092785"/>
            <a:ext cx="2127917" cy="1395254"/>
          </a:xfrm>
          <a:prstGeom prst="rect">
            <a:avLst/>
          </a:prstGeom>
          <a:solidFill>
            <a:srgbClr val="DEEBF7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b="1" dirty="0"/>
              <a:t>基本</a:t>
            </a:r>
            <a:r>
              <a:rPr lang="ja-JP" altLang="en-US" b="1" dirty="0" smtClean="0"/>
              <a:t>設計書：</a:t>
            </a:r>
            <a:endParaRPr lang="en-US" altLang="ja-JP" b="1" dirty="0"/>
          </a:p>
          <a:p>
            <a:pPr>
              <a:lnSpc>
                <a:spcPts val="2000"/>
              </a:lnSpc>
            </a:pPr>
            <a:r>
              <a:rPr lang="ja-JP" altLang="en-US" b="1" dirty="0" smtClean="0"/>
              <a:t>・ 全体施設配置</a:t>
            </a:r>
            <a:endParaRPr lang="en-US" altLang="ja-JP" dirty="0" smtClean="0"/>
          </a:p>
          <a:p>
            <a:pPr>
              <a:lnSpc>
                <a:spcPts val="2000"/>
              </a:lnSpc>
            </a:pPr>
            <a:r>
              <a:rPr lang="ja-JP" altLang="en-US" dirty="0" smtClean="0"/>
              <a:t>・ 各施設基本設計</a:t>
            </a:r>
            <a:endParaRPr lang="en-US" altLang="ja-JP" dirty="0" smtClean="0"/>
          </a:p>
          <a:p>
            <a:pPr>
              <a:lnSpc>
                <a:spcPts val="2000"/>
              </a:lnSpc>
            </a:pPr>
            <a:r>
              <a:rPr lang="ja-JP" altLang="en-US" dirty="0" smtClean="0"/>
              <a:t>・ 各設備基本設計</a:t>
            </a:r>
            <a:endParaRPr lang="en-US" altLang="ja-JP" dirty="0" smtClean="0"/>
          </a:p>
          <a:p>
            <a:pPr>
              <a:lnSpc>
                <a:spcPts val="2000"/>
              </a:lnSpc>
            </a:pPr>
            <a:r>
              <a:rPr lang="ja-JP" altLang="en-US" dirty="0" smtClean="0"/>
              <a:t>・ 概略工程・工事費　</a:t>
            </a:r>
            <a:endParaRPr lang="en-US" altLang="ja-JP" dirty="0" smtClean="0"/>
          </a:p>
        </p:txBody>
      </p:sp>
      <p:sp>
        <p:nvSpPr>
          <p:cNvPr id="3" name="二等辺三角形 2"/>
          <p:cNvSpPr/>
          <p:nvPr/>
        </p:nvSpPr>
        <p:spPr>
          <a:xfrm>
            <a:off x="2881339" y="2114809"/>
            <a:ext cx="160137" cy="54904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右矢印 38"/>
          <p:cNvSpPr/>
          <p:nvPr/>
        </p:nvSpPr>
        <p:spPr>
          <a:xfrm>
            <a:off x="2944857" y="4005891"/>
            <a:ext cx="5877867" cy="122428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/>
          </a:p>
        </p:txBody>
      </p:sp>
      <p:sp>
        <p:nvSpPr>
          <p:cNvPr id="41" name="角丸四角形 40"/>
          <p:cNvSpPr/>
          <p:nvPr/>
        </p:nvSpPr>
        <p:spPr>
          <a:xfrm>
            <a:off x="4813813" y="4495145"/>
            <a:ext cx="1754956" cy="288000"/>
          </a:xfrm>
          <a:prstGeom prst="roundRect">
            <a:avLst/>
          </a:prstGeom>
          <a:solidFill>
            <a:srgbClr val="DEEB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基本設計図</a:t>
            </a:r>
            <a:endParaRPr lang="ja-JP" altLang="en-US" b="1" dirty="0">
              <a:solidFill>
                <a:schemeClr val="tx1"/>
              </a:solidFill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6605563" y="4487080"/>
            <a:ext cx="2056523" cy="288000"/>
          </a:xfrm>
          <a:prstGeom prst="roundRect">
            <a:avLst/>
          </a:prstGeom>
          <a:solidFill>
            <a:srgbClr val="DEEB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実施設計図</a:t>
            </a:r>
            <a:endParaRPr lang="ja-JP" altLang="en-US" b="1" dirty="0">
              <a:solidFill>
                <a:schemeClr val="tx1"/>
              </a:solidFill>
            </a:endParaRPr>
          </a:p>
        </p:txBody>
      </p:sp>
      <p:sp>
        <p:nvSpPr>
          <p:cNvPr id="43" name="タイトル 1"/>
          <p:cNvSpPr txBox="1">
            <a:spLocks/>
          </p:cNvSpPr>
          <p:nvPr/>
        </p:nvSpPr>
        <p:spPr>
          <a:xfrm>
            <a:off x="405132" y="4182687"/>
            <a:ext cx="1628451" cy="3185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800" b="1" dirty="0" smtClean="0">
                <a:solidFill>
                  <a:schemeClr val="bg1"/>
                </a:solidFill>
              </a:rPr>
              <a:t>　中央ｷｬﾝﾊﾟｽ</a:t>
            </a:r>
            <a:endParaRPr lang="ja-JP" altLang="en-US" sz="1800" b="1" dirty="0">
              <a:solidFill>
                <a:schemeClr val="bg1"/>
              </a:solidFill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400426" y="4297562"/>
            <a:ext cx="2510383" cy="795223"/>
            <a:chOff x="400426" y="4334630"/>
            <a:chExt cx="2510383" cy="795223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405132" y="4636770"/>
              <a:ext cx="2505677" cy="493083"/>
              <a:chOff x="405132" y="4636770"/>
              <a:chExt cx="2505677" cy="493083"/>
            </a:xfrm>
          </p:grpSpPr>
          <p:sp>
            <p:nvSpPr>
              <p:cNvPr id="48" name="右矢印 47"/>
              <p:cNvSpPr/>
              <p:nvPr/>
            </p:nvSpPr>
            <p:spPr>
              <a:xfrm>
                <a:off x="405132" y="4636770"/>
                <a:ext cx="2505677" cy="493083"/>
              </a:xfrm>
              <a:prstGeom prst="rightArrow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50" name="角丸四角形 49"/>
              <p:cNvSpPr/>
              <p:nvPr/>
            </p:nvSpPr>
            <p:spPr>
              <a:xfrm>
                <a:off x="427645" y="4775241"/>
                <a:ext cx="917035" cy="216000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ja-JP" altLang="en-US" sz="1600" b="1" dirty="0" smtClean="0">
                    <a:solidFill>
                      <a:srgbClr val="FF0000"/>
                    </a:solidFill>
                  </a:rPr>
                  <a:t>配置計画</a:t>
                </a:r>
                <a:endParaRPr lang="ja-JP" altLang="en-US" sz="16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0" name="グループ化 9"/>
            <p:cNvGrpSpPr/>
            <p:nvPr/>
          </p:nvGrpSpPr>
          <p:grpSpPr>
            <a:xfrm>
              <a:off x="400426" y="4334630"/>
              <a:ext cx="2505677" cy="493083"/>
              <a:chOff x="400426" y="4334630"/>
              <a:chExt cx="2505677" cy="493083"/>
            </a:xfrm>
          </p:grpSpPr>
          <p:sp>
            <p:nvSpPr>
              <p:cNvPr id="44" name="右矢印 43"/>
              <p:cNvSpPr/>
              <p:nvPr/>
            </p:nvSpPr>
            <p:spPr>
              <a:xfrm>
                <a:off x="400426" y="4334630"/>
                <a:ext cx="2505677" cy="493083"/>
              </a:xfrm>
              <a:prstGeom prst="rightArrow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51" name="角丸四角形 50"/>
              <p:cNvSpPr/>
              <p:nvPr/>
            </p:nvSpPr>
            <p:spPr>
              <a:xfrm>
                <a:off x="434684" y="4462678"/>
                <a:ext cx="917035" cy="216000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ja-JP" altLang="en-US" sz="1600" b="1" dirty="0" smtClean="0">
                    <a:solidFill>
                      <a:srgbClr val="FF0000"/>
                    </a:solidFill>
                  </a:rPr>
                  <a:t>敷地計画</a:t>
                </a:r>
                <a:endParaRPr lang="ja-JP" altLang="en-US" sz="1600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62" name="タイトル 1"/>
          <p:cNvSpPr>
            <a:spLocks noGrp="1"/>
          </p:cNvSpPr>
          <p:nvPr>
            <p:ph type="ctrTitle"/>
          </p:nvPr>
        </p:nvSpPr>
        <p:spPr>
          <a:xfrm>
            <a:off x="614931" y="107180"/>
            <a:ext cx="7876428" cy="677815"/>
          </a:xfrm>
        </p:spPr>
        <p:txBody>
          <a:bodyPr>
            <a:noAutofit/>
          </a:bodyPr>
          <a:lstStyle/>
          <a:p>
            <a:r>
              <a:rPr lang="ja-JP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予備準備期間</a:t>
            </a:r>
            <a:r>
              <a:rPr lang="en-US" altLang="ja-JP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ja-JP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設計期間のﾏｲﾙｽﾄｰﾝ</a:t>
            </a:r>
            <a:endParaRPr lang="ja-JP" alt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443682" y="2586172"/>
            <a:ext cx="2456002" cy="806564"/>
            <a:chOff x="443682" y="2623240"/>
            <a:chExt cx="2456002" cy="806564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443682" y="2936721"/>
              <a:ext cx="2448000" cy="493083"/>
              <a:chOff x="464657" y="2962559"/>
              <a:chExt cx="2448000" cy="493083"/>
            </a:xfrm>
          </p:grpSpPr>
          <p:sp>
            <p:nvSpPr>
              <p:cNvPr id="56" name="右矢印 55"/>
              <p:cNvSpPr/>
              <p:nvPr/>
            </p:nvSpPr>
            <p:spPr>
              <a:xfrm>
                <a:off x="464657" y="2962559"/>
                <a:ext cx="2448000" cy="493083"/>
              </a:xfrm>
              <a:prstGeom prst="rightArrow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69" name="角丸四角形 68"/>
              <p:cNvSpPr/>
              <p:nvPr/>
            </p:nvSpPr>
            <p:spPr>
              <a:xfrm>
                <a:off x="754933" y="3077231"/>
                <a:ext cx="939985" cy="216000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ja-JP" altLang="en-US" sz="1600" b="1" dirty="0" smtClean="0">
                    <a:solidFill>
                      <a:srgbClr val="FF0000"/>
                    </a:solidFill>
                  </a:rPr>
                  <a:t>附帯施設</a:t>
                </a:r>
                <a:endParaRPr lang="ja-JP" altLang="en-US" sz="16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6" name="グループ化 5"/>
            <p:cNvGrpSpPr/>
            <p:nvPr/>
          </p:nvGrpSpPr>
          <p:grpSpPr>
            <a:xfrm>
              <a:off x="451684" y="2623240"/>
              <a:ext cx="2448000" cy="493083"/>
              <a:chOff x="464655" y="2624535"/>
              <a:chExt cx="2448000" cy="493083"/>
            </a:xfrm>
          </p:grpSpPr>
          <p:sp>
            <p:nvSpPr>
              <p:cNvPr id="15" name="右矢印 14"/>
              <p:cNvSpPr/>
              <p:nvPr/>
            </p:nvSpPr>
            <p:spPr>
              <a:xfrm>
                <a:off x="464655" y="2624535"/>
                <a:ext cx="2448000" cy="493083"/>
              </a:xfrm>
              <a:prstGeom prst="rightArrow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18" name="角丸四角形 17"/>
              <p:cNvSpPr/>
              <p:nvPr/>
            </p:nvSpPr>
            <p:spPr>
              <a:xfrm>
                <a:off x="1158688" y="2756993"/>
                <a:ext cx="1421028" cy="216000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ja-JP" altLang="en-US" sz="1600" b="1" dirty="0" smtClean="0">
                    <a:solidFill>
                      <a:schemeClr val="tx1"/>
                    </a:solidFill>
                  </a:rPr>
                  <a:t>実験ﾎｰﾙ</a:t>
                </a:r>
                <a:r>
                  <a:rPr lang="en-US" altLang="ja-JP" sz="1600" b="1" dirty="0" smtClean="0">
                    <a:solidFill>
                      <a:schemeClr val="tx1"/>
                    </a:solidFill>
                  </a:rPr>
                  <a:t>/AH</a:t>
                </a:r>
                <a:endParaRPr lang="ja-JP" altLang="en-US" sz="1600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" name="テキスト ボックス 4"/>
          <p:cNvSpPr txBox="1"/>
          <p:nvPr/>
        </p:nvSpPr>
        <p:spPr>
          <a:xfrm>
            <a:off x="638532" y="2124535"/>
            <a:ext cx="2267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＜現在の進捗状況＞</a:t>
            </a:r>
            <a:endParaRPr kumimoji="1" lang="ja-JP" altLang="en-US" sz="1600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7237317" y="5303649"/>
            <a:ext cx="1647195" cy="1180699"/>
          </a:xfrm>
          <a:prstGeom prst="rect">
            <a:avLst/>
          </a:prstGeom>
          <a:solidFill>
            <a:srgbClr val="F2F2F2"/>
          </a:solidFill>
          <a:ln>
            <a:solidFill>
              <a:schemeClr val="accent1"/>
            </a:solidFill>
          </a:ln>
        </p:spPr>
        <p:txBody>
          <a:bodyPr wrap="square" lIns="36000" tIns="36000" rIns="36000" bIns="36000" rtlCol="0" anchor="t">
            <a:spAutoFit/>
          </a:bodyPr>
          <a:lstStyle/>
          <a:p>
            <a:r>
              <a:rPr lang="ja-JP" altLang="en-US" b="1" dirty="0" smtClean="0"/>
              <a:t>発注図書</a:t>
            </a:r>
            <a:endParaRPr lang="en-US" altLang="ja-JP" b="1" dirty="0" smtClean="0"/>
          </a:p>
          <a:p>
            <a:r>
              <a:rPr lang="ja-JP" altLang="en-US" b="1" dirty="0" smtClean="0"/>
              <a:t>・ 工区毎設計図</a:t>
            </a:r>
            <a:endParaRPr lang="en-US" altLang="ja-JP" b="1" dirty="0" smtClean="0"/>
          </a:p>
          <a:p>
            <a:r>
              <a:rPr lang="ja-JP" altLang="en-US" b="1" dirty="0" smtClean="0"/>
              <a:t>・ 標準工程書</a:t>
            </a:r>
            <a:endParaRPr lang="en-US" altLang="ja-JP" b="1" dirty="0" smtClean="0"/>
          </a:p>
          <a:p>
            <a:r>
              <a:rPr lang="ja-JP" altLang="en-US" b="1" dirty="0" smtClean="0"/>
              <a:t>・ 工事費明細</a:t>
            </a:r>
            <a:r>
              <a:rPr lang="ja-JP" altLang="en-US" b="1" dirty="0"/>
              <a:t>書</a:t>
            </a:r>
            <a:endParaRPr lang="en-US" altLang="ja-JP" b="1" dirty="0" smtClean="0"/>
          </a:p>
        </p:txBody>
      </p:sp>
      <p:sp>
        <p:nvSpPr>
          <p:cNvPr id="70" name="角丸四角形 69"/>
          <p:cNvSpPr/>
          <p:nvPr/>
        </p:nvSpPr>
        <p:spPr>
          <a:xfrm>
            <a:off x="3028223" y="4484863"/>
            <a:ext cx="1745360" cy="2902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基本計画</a:t>
            </a:r>
          </a:p>
        </p:txBody>
      </p:sp>
      <p:sp>
        <p:nvSpPr>
          <p:cNvPr id="71" name="フッター プレースホルダー 8"/>
          <p:cNvSpPr txBox="1">
            <a:spLocks/>
          </p:cNvSpPr>
          <p:nvPr/>
        </p:nvSpPr>
        <p:spPr>
          <a:xfrm>
            <a:off x="3057009" y="64535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第</a:t>
            </a: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34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回リニアコライダー計画推進委員会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3080085" y="2344682"/>
            <a:ext cx="2267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solidFill>
                  <a:schemeClr val="accent2">
                    <a:lumMod val="75000"/>
                  </a:schemeClr>
                </a:solidFill>
              </a:rPr>
              <a:t>＜土木設計先行＞</a:t>
            </a:r>
            <a:endParaRPr kumimoji="1" lang="ja-JP" alt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角丸四角形 59"/>
          <p:cNvSpPr/>
          <p:nvPr/>
        </p:nvSpPr>
        <p:spPr>
          <a:xfrm>
            <a:off x="3600828" y="3146992"/>
            <a:ext cx="1821949" cy="252000"/>
          </a:xfrm>
          <a:prstGeom prst="roundRect">
            <a:avLst/>
          </a:prstGeom>
          <a:solidFill>
            <a:srgbClr val="DEEB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b="1" dirty="0" smtClean="0">
                <a:solidFill>
                  <a:schemeClr val="tx1"/>
                </a:solidFill>
              </a:rPr>
              <a:t>設備基本設計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61" name="角丸四角形 60"/>
          <p:cNvSpPr/>
          <p:nvPr/>
        </p:nvSpPr>
        <p:spPr>
          <a:xfrm>
            <a:off x="8076887" y="2024423"/>
            <a:ext cx="762764" cy="324000"/>
          </a:xfrm>
          <a:prstGeom prst="round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</a:pPr>
            <a:r>
              <a:rPr lang="ja-JP" altLang="en-US" sz="1400" b="1" dirty="0" smtClean="0">
                <a:solidFill>
                  <a:srgbClr val="C00000"/>
                </a:solidFill>
              </a:rPr>
              <a:t>トンネル</a:t>
            </a:r>
            <a:endParaRPr lang="en-US" altLang="ja-JP" sz="1400" b="1" dirty="0" smtClean="0">
              <a:solidFill>
                <a:srgbClr val="C00000"/>
              </a:solidFill>
            </a:endParaRPr>
          </a:p>
          <a:p>
            <a:pPr algn="ctr">
              <a:lnSpc>
                <a:spcPts val="1200"/>
              </a:lnSpc>
            </a:pPr>
            <a:r>
              <a:rPr lang="ja-JP" altLang="en-US" sz="1400" b="1" dirty="0" smtClean="0">
                <a:solidFill>
                  <a:srgbClr val="C00000"/>
                </a:solidFill>
              </a:rPr>
              <a:t>実験ﾎｰﾙ</a:t>
            </a:r>
            <a:endParaRPr lang="ja-JP" altLang="en-US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9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163731"/>
              </p:ext>
            </p:extLst>
          </p:nvPr>
        </p:nvGraphicFramePr>
        <p:xfrm>
          <a:off x="624017" y="806723"/>
          <a:ext cx="8062784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924"/>
                <a:gridCol w="1066727"/>
                <a:gridCol w="744354"/>
                <a:gridCol w="756862"/>
                <a:gridCol w="713077"/>
                <a:gridCol w="756863"/>
                <a:gridCol w="656784"/>
                <a:gridCol w="700567"/>
                <a:gridCol w="1388626"/>
              </a:tblGrid>
              <a:tr h="26062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>
                    <a:lnL w="1905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予備期間</a:t>
                      </a:r>
                      <a:endParaRPr kumimoji="1" lang="ja-JP" altLang="en-US" sz="16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bg1"/>
                          </a:solidFill>
                        </a:rPr>
                        <a:t>本準備期間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0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bg1"/>
                          </a:solidFill>
                        </a:rPr>
                        <a:t>建設期間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bg1"/>
                          </a:solidFill>
                        </a:rPr>
                        <a:t>備考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</a:tr>
              <a:tr h="217190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1905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ja-JP" altLang="en-US" sz="1400" dirty="0" smtClean="0">
                          <a:solidFill>
                            <a:schemeClr val="bg1"/>
                          </a:solidFill>
                        </a:rPr>
                        <a:t>現在～</a:t>
                      </a:r>
                      <a:endParaRPr kumimoji="1" lang="ja-JP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bg1"/>
                          </a:solidFill>
                        </a:rPr>
                        <a:t>P1</a:t>
                      </a:r>
                      <a:endParaRPr kumimoji="1" lang="ja-JP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bg1"/>
                          </a:solidFill>
                        </a:rPr>
                        <a:t>P2</a:t>
                      </a:r>
                      <a:endParaRPr kumimoji="1" lang="ja-JP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bg1"/>
                          </a:solidFill>
                        </a:rPr>
                        <a:t>P3</a:t>
                      </a:r>
                      <a:endParaRPr kumimoji="1" lang="ja-JP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bg1"/>
                          </a:solidFill>
                        </a:rPr>
                        <a:t>P4</a:t>
                      </a:r>
                      <a:endParaRPr kumimoji="1" lang="ja-JP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bg1"/>
                          </a:solidFill>
                        </a:rPr>
                        <a:t>C1</a:t>
                      </a:r>
                      <a:endParaRPr kumimoji="1" lang="ja-JP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bg1"/>
                          </a:solidFill>
                        </a:rPr>
                        <a:t>C2</a:t>
                      </a:r>
                      <a:endParaRPr kumimoji="1" lang="ja-JP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</a:tr>
              <a:tr h="260628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CFS</a:t>
                      </a:r>
                      <a:r>
                        <a:rPr kumimoji="1" lang="ja-JP" altLang="en-US" dirty="0" smtClean="0"/>
                        <a:t>国内</a:t>
                      </a:r>
                      <a:endParaRPr kumimoji="1" lang="ja-JP" altLang="en-US" dirty="0"/>
                    </a:p>
                  </a:txBody>
                  <a:tcPr>
                    <a:lnL w="1905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600" dirty="0" smtClean="0"/>
                        <a:t>3</a:t>
                      </a:r>
                      <a:endParaRPr kumimoji="1" lang="ja-JP" altLang="en-US" sz="16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600" dirty="0" smtClean="0"/>
                        <a:t>11</a:t>
                      </a:r>
                      <a:endParaRPr kumimoji="1" lang="ja-JP" altLang="en-US" sz="16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600" dirty="0" smtClean="0"/>
                        <a:t>11</a:t>
                      </a:r>
                      <a:endParaRPr kumimoji="1" lang="ja-JP" altLang="en-US" sz="16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600" dirty="0" smtClean="0"/>
                        <a:t>13</a:t>
                      </a:r>
                      <a:endParaRPr kumimoji="1" lang="ja-JP" altLang="en-US" sz="16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600" dirty="0" smtClean="0"/>
                        <a:t>17</a:t>
                      </a:r>
                      <a:endParaRPr kumimoji="1" lang="ja-JP" altLang="en-US" sz="16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/>
                      <a:r>
                        <a:rPr kumimoji="1" lang="en-US" altLang="ja-JP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52</a:t>
                      </a:r>
                      <a:endParaRPr kumimoji="1" lang="ja-JP" alt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/>
                      <a:r>
                        <a:rPr kumimoji="1" lang="en-US" altLang="ja-JP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53</a:t>
                      </a:r>
                      <a:endParaRPr kumimoji="1" lang="ja-JP" alt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kumimoji="1" lang="ja-JP" altLang="en-US" sz="16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0628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CFS</a:t>
                      </a:r>
                      <a:r>
                        <a:rPr kumimoji="1" lang="ja-JP" altLang="en-US" dirty="0" smtClean="0"/>
                        <a:t>海外</a:t>
                      </a:r>
                      <a:endParaRPr kumimoji="1" lang="ja-JP" altLang="en-US" dirty="0"/>
                    </a:p>
                  </a:txBody>
                  <a:tcPr>
                    <a:lnL w="1905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600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endParaRPr kumimoji="1" lang="ja-JP" altLang="en-US" sz="16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600" dirty="0" smtClean="0">
                          <a:solidFill>
                            <a:schemeClr val="accent2"/>
                          </a:solidFill>
                        </a:rPr>
                        <a:t>3</a:t>
                      </a:r>
                      <a:endParaRPr kumimoji="1" lang="ja-JP" altLang="en-US" sz="16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600" dirty="0" smtClean="0">
                          <a:solidFill>
                            <a:schemeClr val="accent2"/>
                          </a:solidFill>
                        </a:rPr>
                        <a:t>5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600" dirty="0" smtClean="0">
                          <a:solidFill>
                            <a:schemeClr val="accent2"/>
                          </a:solidFill>
                        </a:rPr>
                        <a:t>5</a:t>
                      </a:r>
                      <a:endParaRPr kumimoji="1" lang="ja-JP" altLang="en-US" sz="16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600" dirty="0" smtClean="0">
                          <a:solidFill>
                            <a:schemeClr val="accent2"/>
                          </a:solidFill>
                        </a:rPr>
                        <a:t>5</a:t>
                      </a:r>
                      <a:endParaRPr kumimoji="1" lang="ja-JP" altLang="en-US" sz="16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kumimoji="1" lang="ja-JP" altLang="en-US" sz="16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062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小計</a:t>
                      </a:r>
                      <a:endParaRPr kumimoji="1" lang="ja-JP" altLang="en-US" dirty="0"/>
                    </a:p>
                  </a:txBody>
                  <a:tcPr>
                    <a:lnL w="1905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600" dirty="0" smtClean="0"/>
                        <a:t>4</a:t>
                      </a:r>
                      <a:endParaRPr kumimoji="1" lang="ja-JP" altLang="en-US" sz="16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600" dirty="0" smtClean="0"/>
                        <a:t>14</a:t>
                      </a:r>
                      <a:endParaRPr kumimoji="1" lang="ja-JP" altLang="en-US" sz="16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600" dirty="0" smtClean="0"/>
                        <a:t>16</a:t>
                      </a:r>
                      <a:endParaRPr kumimoji="1" lang="ja-JP" altLang="en-US" sz="16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600" dirty="0" smtClean="0"/>
                        <a:t>18</a:t>
                      </a:r>
                      <a:endParaRPr kumimoji="1" lang="ja-JP" altLang="en-US" sz="16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600" dirty="0" smtClean="0"/>
                        <a:t>22</a:t>
                      </a:r>
                      <a:endParaRPr kumimoji="1" lang="ja-JP" altLang="en-US" sz="16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kumimoji="1" lang="ja-JP" altLang="en-US" sz="16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kumimoji="1" lang="ja-JP" altLang="en-US" sz="16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kumimoji="1" lang="ja-JP" altLang="en-US" sz="16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タイトル 1"/>
          <p:cNvSpPr txBox="1">
            <a:spLocks/>
          </p:cNvSpPr>
          <p:nvPr/>
        </p:nvSpPr>
        <p:spPr>
          <a:xfrm>
            <a:off x="624017" y="247135"/>
            <a:ext cx="8062784" cy="537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200" b="1" dirty="0" smtClean="0"/>
              <a:t>人材確保プラン・年次計画</a:t>
            </a:r>
            <a:endParaRPr lang="ja-JP" altLang="en-US" sz="3200" b="1" dirty="0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2953265" y="2562120"/>
            <a:ext cx="1291281" cy="352702"/>
          </a:xfrm>
          <a:prstGeom prst="straightConnector1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>
            <a:off x="5996116" y="2596291"/>
            <a:ext cx="1560041" cy="318531"/>
          </a:xfrm>
          <a:prstGeom prst="straightConnector1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682836"/>
              </p:ext>
            </p:extLst>
          </p:nvPr>
        </p:nvGraphicFramePr>
        <p:xfrm>
          <a:off x="624016" y="2914822"/>
          <a:ext cx="806278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615"/>
                <a:gridCol w="2755557"/>
                <a:gridCol w="438665"/>
                <a:gridCol w="395416"/>
                <a:gridCol w="463379"/>
                <a:gridCol w="370702"/>
                <a:gridCol w="488092"/>
                <a:gridCol w="364525"/>
                <a:gridCol w="426308"/>
                <a:gridCol w="364524"/>
                <a:gridCol w="1143002"/>
              </a:tblGrid>
              <a:tr h="346146">
                <a:tc>
                  <a:txBody>
                    <a:bodyPr/>
                    <a:lstStyle/>
                    <a:p>
                      <a:pPr lvl="0" algn="ctr"/>
                      <a:r>
                        <a:rPr kumimoji="1" lang="ja-JP" altLang="en-US" sz="1800" dirty="0" smtClean="0">
                          <a:solidFill>
                            <a:schemeClr val="bg1"/>
                          </a:solidFill>
                        </a:rPr>
                        <a:t>種別</a:t>
                      </a:r>
                      <a:endParaRPr kumimoji="1" lang="ja-JP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所掌業務</a:t>
                      </a:r>
                      <a:endParaRPr kumimoji="1" lang="ja-JP" altLang="en-US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bg1"/>
                          </a:solidFill>
                        </a:rPr>
                        <a:t>P1</a:t>
                      </a:r>
                      <a:endParaRPr kumimoji="1" lang="ja-JP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bg1"/>
                          </a:solidFill>
                        </a:rPr>
                        <a:t>P2</a:t>
                      </a:r>
                      <a:endParaRPr kumimoji="1" lang="ja-JP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bg1"/>
                          </a:solidFill>
                        </a:rPr>
                        <a:t>P3</a:t>
                      </a:r>
                      <a:endParaRPr kumimoji="1" lang="ja-JP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bg1"/>
                          </a:solidFill>
                        </a:rPr>
                        <a:t>P4</a:t>
                      </a:r>
                      <a:endParaRPr kumimoji="1" lang="ja-JP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備考</a:t>
                      </a:r>
                      <a:endParaRPr kumimoji="1" lang="ja-JP" altLang="en-US" sz="14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</a:tr>
              <a:tr h="3461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統  括</a:t>
                      </a:r>
                    </a:p>
                  </a:txBody>
                  <a:tcPr>
                    <a:lnL w="1905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プロジェクト全体の統括</a:t>
                      </a:r>
                      <a:endParaRPr kumimoji="1" lang="ja-JP" altLang="en-US" sz="16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/>
                        <a:t>1</a:t>
                      </a:r>
                      <a:endParaRPr kumimoji="1" lang="ja-JP" altLang="en-US" sz="14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endParaRPr kumimoji="1" lang="ja-JP" alt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/>
                        <a:t>1</a:t>
                      </a:r>
                      <a:endParaRPr kumimoji="1" lang="ja-JP" altLang="en-US" sz="14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endParaRPr kumimoji="1" lang="ja-JP" alt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/>
                        <a:t>1</a:t>
                      </a:r>
                      <a:endParaRPr kumimoji="1" lang="ja-JP" altLang="en-US" sz="14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endParaRPr kumimoji="1" lang="ja-JP" alt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/>
                        <a:t>1</a:t>
                      </a:r>
                      <a:endParaRPr kumimoji="1" lang="ja-JP" altLang="en-US" sz="14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endParaRPr kumimoji="1" lang="ja-JP" alt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kumimoji="1" lang="ja-JP" altLang="en-US" sz="1200" dirty="0" smtClean="0"/>
                        <a:t>・</a:t>
                      </a:r>
                      <a:r>
                        <a:rPr kumimoji="1" lang="en-US" altLang="ja-JP" sz="1200" dirty="0" smtClean="0"/>
                        <a:t>Project M.</a:t>
                      </a:r>
                      <a:endParaRPr kumimoji="1" lang="ja-JP" alt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</a:tr>
              <a:tr h="346146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土  木</a:t>
                      </a:r>
                      <a:endParaRPr kumimoji="1" lang="ja-JP" altLang="en-US" dirty="0"/>
                    </a:p>
                  </a:txBody>
                  <a:tcPr>
                    <a:lnL w="1905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サイト開発、地下構造物・外構</a:t>
                      </a:r>
                      <a:endParaRPr kumimoji="1" lang="en-US" altLang="ja-JP" sz="1600" dirty="0" smtClean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/>
                        <a:t>2</a:t>
                      </a:r>
                      <a:endParaRPr kumimoji="1" lang="ja-JP" altLang="en-US" sz="14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endParaRPr kumimoji="1" lang="ja-JP" alt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/>
                        <a:t>2</a:t>
                      </a:r>
                      <a:endParaRPr kumimoji="1" lang="ja-JP" altLang="en-US" sz="14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endParaRPr kumimoji="1" lang="ja-JP" alt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/>
                        <a:t>3</a:t>
                      </a:r>
                      <a:endParaRPr kumimoji="1" lang="ja-JP" altLang="en-US" sz="14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endParaRPr kumimoji="1" lang="ja-JP" alt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/>
                        <a:t>4</a:t>
                      </a:r>
                      <a:endParaRPr kumimoji="1" lang="ja-JP" altLang="en-US" sz="14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endParaRPr kumimoji="1" lang="ja-JP" alt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kumimoji="1" lang="ja-JP" alt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</a:tr>
              <a:tr h="346146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建  築</a:t>
                      </a:r>
                      <a:endParaRPr kumimoji="1" lang="en-US" altLang="ja-JP" dirty="0" smtClean="0"/>
                    </a:p>
                  </a:txBody>
                  <a:tcPr>
                    <a:lnL w="1905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地上施設、中央ｷｬﾝﾊﾟｽ計画</a:t>
                      </a:r>
                      <a:endParaRPr kumimoji="1" lang="ja-JP" altLang="en-US" sz="16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/>
                        <a:t>2</a:t>
                      </a:r>
                      <a:endParaRPr kumimoji="1" lang="ja-JP" altLang="en-US" sz="14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endParaRPr kumimoji="1" lang="ja-JP" alt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/>
                        <a:t>2</a:t>
                      </a:r>
                      <a:endParaRPr kumimoji="1" lang="ja-JP" altLang="en-US" sz="14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endParaRPr kumimoji="1" lang="ja-JP" alt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/>
                        <a:t>3</a:t>
                      </a:r>
                      <a:endParaRPr kumimoji="1" lang="ja-JP" altLang="en-US" sz="14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endParaRPr kumimoji="1" lang="ja-JP" alt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/>
                        <a:t>4</a:t>
                      </a:r>
                      <a:endParaRPr kumimoji="1" lang="ja-JP" altLang="en-US" sz="14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endParaRPr kumimoji="1" lang="ja-JP" alt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kumimoji="1" lang="ja-JP" alt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</a:tr>
              <a:tr h="346146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電  気</a:t>
                      </a:r>
                      <a:endParaRPr kumimoji="1" lang="ja-JP" altLang="en-US" dirty="0"/>
                    </a:p>
                  </a:txBody>
                  <a:tcPr>
                    <a:lnL w="1905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受変電施設、給電設備</a:t>
                      </a:r>
                      <a:endParaRPr kumimoji="1" lang="en-US" altLang="ja-JP" sz="1600" dirty="0" smtClean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/>
                        <a:t>2</a:t>
                      </a:r>
                      <a:endParaRPr kumimoji="1" lang="ja-JP" altLang="en-US" sz="14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>
                          <a:solidFill>
                            <a:schemeClr val="accent2"/>
                          </a:solidFill>
                        </a:rPr>
                        <a:t>0</a:t>
                      </a:r>
                      <a:endParaRPr kumimoji="1" lang="ja-JP" alt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/>
                        <a:t>2</a:t>
                      </a:r>
                      <a:endParaRPr kumimoji="1" lang="ja-JP" altLang="en-US" sz="14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endParaRPr kumimoji="1" lang="ja-JP" alt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/>
                        <a:t>2</a:t>
                      </a:r>
                      <a:endParaRPr kumimoji="1" lang="ja-JP" altLang="en-US" sz="14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endParaRPr kumimoji="1" lang="ja-JP" alt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/>
                        <a:t>3</a:t>
                      </a:r>
                      <a:endParaRPr kumimoji="1" lang="ja-JP" altLang="en-US" sz="14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endParaRPr kumimoji="1" lang="ja-JP" alt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/>
                        <a:t>・防災設備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</a:tr>
              <a:tr h="346146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機  械</a:t>
                      </a:r>
                      <a:endParaRPr kumimoji="1" lang="ja-JP" altLang="en-US" dirty="0"/>
                    </a:p>
                  </a:txBody>
                  <a:tcPr>
                    <a:lnL w="1905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冷却水、空調換気・排煙設備</a:t>
                      </a:r>
                      <a:endParaRPr kumimoji="1" lang="ja-JP" altLang="en-US" sz="16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/>
                        <a:t>2</a:t>
                      </a:r>
                      <a:endParaRPr kumimoji="1" lang="ja-JP" altLang="en-US" sz="14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>
                          <a:solidFill>
                            <a:schemeClr val="accent2"/>
                          </a:solidFill>
                        </a:rPr>
                        <a:t>0</a:t>
                      </a:r>
                      <a:endParaRPr kumimoji="1" lang="ja-JP" alt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/>
                        <a:t>2</a:t>
                      </a:r>
                      <a:endParaRPr kumimoji="1" lang="ja-JP" altLang="en-US" sz="14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endParaRPr kumimoji="1" lang="ja-JP" alt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/>
                        <a:t>2</a:t>
                      </a:r>
                      <a:endParaRPr kumimoji="1" lang="ja-JP" altLang="en-US" sz="14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endParaRPr kumimoji="1" lang="ja-JP" alt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/>
                        <a:t>3</a:t>
                      </a:r>
                      <a:endParaRPr kumimoji="1" lang="ja-JP" altLang="en-US" sz="14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endParaRPr kumimoji="1" lang="ja-JP" alt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kumimoji="1" lang="ja-JP" altLang="en-US" sz="1200" dirty="0" smtClean="0"/>
                        <a:t>・防災設備</a:t>
                      </a:r>
                      <a:endParaRPr kumimoji="1" lang="ja-JP" alt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</a:tr>
              <a:tr h="317301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その他</a:t>
                      </a:r>
                      <a:endParaRPr kumimoji="1" lang="ja-JP" altLang="en-US" sz="1600" dirty="0"/>
                    </a:p>
                  </a:txBody>
                  <a:tcPr>
                    <a:lnL w="1905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サイト調査関係</a:t>
                      </a:r>
                      <a:endParaRPr kumimoji="1" lang="ja-JP" altLang="en-US" sz="16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/>
                        <a:t>2</a:t>
                      </a:r>
                      <a:endParaRPr kumimoji="1" lang="ja-JP" altLang="en-US" sz="14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>
                          <a:solidFill>
                            <a:schemeClr val="accent2"/>
                          </a:solidFill>
                        </a:rPr>
                        <a:t>0</a:t>
                      </a:r>
                      <a:endParaRPr kumimoji="1" lang="ja-JP" alt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/>
                        <a:t>2</a:t>
                      </a:r>
                      <a:endParaRPr kumimoji="1" lang="ja-JP" altLang="en-US" sz="14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>
                          <a:solidFill>
                            <a:schemeClr val="accent2"/>
                          </a:solidFill>
                        </a:rPr>
                        <a:t>0</a:t>
                      </a:r>
                      <a:endParaRPr kumimoji="1" lang="ja-JP" alt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/>
                        <a:t>2</a:t>
                      </a:r>
                      <a:endParaRPr kumimoji="1" lang="ja-JP" altLang="en-US" sz="14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>
                          <a:solidFill>
                            <a:schemeClr val="accent2"/>
                          </a:solidFill>
                        </a:rPr>
                        <a:t>0</a:t>
                      </a:r>
                      <a:endParaRPr kumimoji="1" lang="ja-JP" alt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/>
                        <a:t>2</a:t>
                      </a:r>
                      <a:endParaRPr kumimoji="1" lang="ja-JP" altLang="en-US" sz="14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>
                          <a:solidFill>
                            <a:schemeClr val="accent2"/>
                          </a:solidFill>
                        </a:rPr>
                        <a:t>0</a:t>
                      </a:r>
                      <a:endParaRPr kumimoji="1" lang="ja-JP" alt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kumimoji="1" lang="ja-JP" altLang="en-US" sz="1200" dirty="0" smtClean="0"/>
                        <a:t>・地質 ・環境</a:t>
                      </a:r>
                      <a:endParaRPr kumimoji="1" lang="ja-JP" alt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</a:tr>
              <a:tr h="317301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小計</a:t>
                      </a:r>
                      <a:endParaRPr kumimoji="1" lang="ja-JP" altLang="en-US" sz="1400" dirty="0"/>
                    </a:p>
                  </a:txBody>
                  <a:tcPr anchor="ctr">
                    <a:lnL w="1905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/>
                        <a:t>11</a:t>
                      </a:r>
                      <a:endParaRPr kumimoji="1" lang="ja-JP" altLang="en-US" sz="14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>
                          <a:solidFill>
                            <a:schemeClr val="accent2"/>
                          </a:solidFill>
                        </a:rPr>
                        <a:t>3</a:t>
                      </a:r>
                      <a:endParaRPr kumimoji="1" lang="ja-JP" alt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/>
                        <a:t>11</a:t>
                      </a:r>
                      <a:endParaRPr kumimoji="1" lang="ja-JP" altLang="en-US" sz="14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>
                          <a:solidFill>
                            <a:schemeClr val="accent2"/>
                          </a:solidFill>
                        </a:rPr>
                        <a:t>5</a:t>
                      </a:r>
                      <a:endParaRPr kumimoji="1" lang="ja-JP" alt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/>
                        <a:t>13</a:t>
                      </a:r>
                      <a:endParaRPr kumimoji="1" lang="ja-JP" altLang="en-US" sz="14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>
                          <a:solidFill>
                            <a:schemeClr val="accent2"/>
                          </a:solidFill>
                        </a:rPr>
                        <a:t>5</a:t>
                      </a:r>
                      <a:endParaRPr kumimoji="1" lang="ja-JP" alt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/>
                        <a:t>17</a:t>
                      </a:r>
                      <a:endParaRPr kumimoji="1" lang="ja-JP" altLang="en-US" sz="14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>
                          <a:solidFill>
                            <a:schemeClr val="accent2"/>
                          </a:solidFill>
                        </a:rPr>
                        <a:t>5</a:t>
                      </a:r>
                      <a:endParaRPr kumimoji="1" lang="ja-JP" alt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kumimoji="1" lang="ja-JP" altLang="en-US" sz="16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</a:tr>
              <a:tr h="317301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合計</a:t>
                      </a:r>
                      <a:endParaRPr kumimoji="1" lang="ja-JP" altLang="en-US" sz="1400" dirty="0"/>
                    </a:p>
                  </a:txBody>
                  <a:tcPr anchor="ctr">
                    <a:lnL w="1905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/>
                        <a:t>14</a:t>
                      </a:r>
                      <a:endParaRPr kumimoji="1" lang="ja-JP" altLang="en-US" sz="14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/>
                      <a:endParaRPr kumimoji="1" lang="ja-JP" altLang="en-US" sz="14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/>
                        <a:t>16</a:t>
                      </a:r>
                      <a:endParaRPr kumimoji="1" lang="ja-JP" altLang="en-US" sz="14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/>
                      <a:endParaRPr kumimoji="1" lang="ja-JP" altLang="en-US" sz="14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/>
                        <a:t>18</a:t>
                      </a:r>
                      <a:endParaRPr kumimoji="1" lang="ja-JP" altLang="en-US" sz="14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/>
                      <a:endParaRPr kumimoji="1" lang="ja-JP" altLang="en-US" sz="14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/>
                      <a:r>
                        <a:rPr kumimoji="1" lang="en-US" altLang="ja-JP" sz="1400" dirty="0" smtClean="0"/>
                        <a:t>22</a:t>
                      </a:r>
                      <a:endParaRPr kumimoji="1" lang="ja-JP" altLang="en-US" sz="14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/>
                      <a:endParaRPr kumimoji="1" lang="ja-JP" altLang="en-US" sz="14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kumimoji="1" lang="ja-JP" altLang="en-US" sz="16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</a:tr>
            </a:tbl>
          </a:graphicData>
        </a:graphic>
      </p:graphicFrame>
      <p:sp>
        <p:nvSpPr>
          <p:cNvPr id="20" name="テキスト ボックス 19"/>
          <p:cNvSpPr txBox="1"/>
          <p:nvPr/>
        </p:nvSpPr>
        <p:spPr>
          <a:xfrm>
            <a:off x="3883110" y="2570890"/>
            <a:ext cx="2582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本準備期間＝設計期間</a:t>
            </a:r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フッター プレースホルダー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34</a:t>
            </a:r>
            <a:r>
              <a:rPr kumimoji="1" lang="ja-JP" altLang="en-US" smtClean="0"/>
              <a:t>回リニアコライダー計画推進委員会</a:t>
            </a:r>
            <a:endParaRPr kumimoji="1" lang="ja-JP" altLang="en-US"/>
          </a:p>
        </p:txBody>
      </p:sp>
      <p:sp>
        <p:nvSpPr>
          <p:cNvPr id="22" name="スライド番号プレースホルダー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D62A-CCDE-48BC-82A0-E649BCB4C755}" type="slidenum">
              <a:rPr kumimoji="1" lang="ja-JP" altLang="en-US" sz="140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7</a:t>
            </a:fld>
            <a:endParaRPr kumimoji="1" lang="ja-JP" altLang="en-US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4015" y="6115222"/>
            <a:ext cx="8019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ja-JP" altLang="en-US" sz="1600" dirty="0" smtClean="0">
                <a:solidFill>
                  <a:srgbClr val="215968"/>
                </a:solidFill>
              </a:rPr>
              <a:t>本人員はｲﾝﾊｳｽのｺｱ組織を構成するもので、設計実務はｱｳﾄｿｰｼﾝｸﾞを想定。</a:t>
            </a:r>
            <a:endParaRPr kumimoji="1" lang="ja-JP" altLang="en-US" sz="1600" dirty="0">
              <a:solidFill>
                <a:srgbClr val="2159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10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785069" y="1569023"/>
            <a:ext cx="7818499" cy="45166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ts val="3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2200" b="1" dirty="0" smtClean="0">
                <a:solidFill>
                  <a:srgbClr val="4BACC6">
                    <a:lumMod val="50000"/>
                  </a:srgbClr>
                </a:solidFill>
                <a:latin typeface="+mn-ea"/>
                <a:cs typeface="Arial" panose="020B0604020202020204" pitchFamily="34" charset="0"/>
              </a:rPr>
              <a:t>1.</a:t>
            </a:r>
            <a:r>
              <a:rPr lang="ja-JP" altLang="en-US" sz="2200" b="1" dirty="0" smtClean="0">
                <a:solidFill>
                  <a:srgbClr val="4BACC6">
                    <a:lumMod val="50000"/>
                  </a:srgbClr>
                </a:solidFill>
                <a:latin typeface="+mn-ea"/>
                <a:cs typeface="Arial" panose="020B0604020202020204" pitchFamily="34" charset="0"/>
              </a:rPr>
              <a:t>　</a:t>
            </a:r>
            <a:r>
              <a:rPr lang="ja-JP" alt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anose="020B0604020202020204" pitchFamily="34" charset="0"/>
              </a:rPr>
              <a:t>本準備期間</a:t>
            </a:r>
            <a:r>
              <a:rPr lang="ja-JP" alt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：</a:t>
            </a:r>
            <a:r>
              <a:rPr lang="ja-JP" alt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anose="020B0604020202020204" pitchFamily="34" charset="0"/>
              </a:rPr>
              <a:t>　</a:t>
            </a:r>
            <a:r>
              <a:rPr lang="en-US" altLang="ja-JP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anose="020B0604020202020204" pitchFamily="34" charset="0"/>
              </a:rPr>
              <a:t>CFS</a:t>
            </a:r>
            <a:r>
              <a:rPr lang="ja-JP" alt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anose="020B0604020202020204" pitchFamily="34" charset="0"/>
              </a:rPr>
              <a:t>（土木・建築・設備）の本設計期間</a:t>
            </a:r>
            <a:endParaRPr lang="en-US" altLang="ja-JP" sz="2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0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　　</a:t>
            </a:r>
            <a:r>
              <a:rPr lang="en-US" altLang="ja-JP" sz="2000" dirty="0" smtClean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ja-JP" altLang="en-US" sz="2000" dirty="0" smtClean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sz="2000" dirty="0" smtClean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ja-JP" altLang="en-US" sz="2000" dirty="0" smtClean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年間の本準備期間（設計期間）は、余裕のある期間ではないが</a:t>
            </a:r>
            <a:endParaRPr lang="en-US" altLang="ja-JP" sz="2000" dirty="0" smtClean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ja-JP" altLang="en-US" sz="2000" dirty="0" smtClean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　 予備期間内での</a:t>
            </a:r>
            <a:r>
              <a:rPr lang="ja-JP" alt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基本計画書策定</a:t>
            </a:r>
            <a:r>
              <a:rPr lang="ja-JP" altLang="en-US" sz="2000" dirty="0" smtClean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ができれば十分に対応可能。</a:t>
            </a:r>
            <a:endParaRPr lang="en-US" altLang="ja-JP" sz="2000" dirty="0" smtClean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ja-JP" altLang="en-US" sz="2000" dirty="0" smtClean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sz="2000" dirty="0" smtClean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ja-JP" altLang="en-US" sz="2000" dirty="0" smtClean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基本地質調査；　工事遅延、工事費増大のリスク回避のため、</a:t>
            </a:r>
            <a:endParaRPr lang="en-US" altLang="ja-JP" sz="2000" dirty="0" smtClean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ja-JP" altLang="en-US" sz="2000" dirty="0" smtClean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　 可能ならば</a:t>
            </a:r>
            <a:r>
              <a:rPr lang="ja-JP" alt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予備期間内の調査開始</a:t>
            </a:r>
            <a:r>
              <a:rPr lang="ja-JP" altLang="en-US" sz="2000" dirty="0" smtClean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が理想。　</a:t>
            </a:r>
            <a:endParaRPr lang="en-US" altLang="ja-JP" sz="2000" dirty="0" smtClean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 smtClean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　</a:t>
            </a:r>
            <a:r>
              <a:rPr lang="en-US" altLang="ja-JP" sz="2000" dirty="0" smtClean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ja-JP" altLang="en-US" sz="2000" dirty="0" smtClean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環境アセスメント；　</a:t>
            </a:r>
            <a:r>
              <a:rPr lang="ja-JP" alt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自主アセス</a:t>
            </a:r>
            <a:r>
              <a:rPr lang="ja-JP" altLang="en-US" sz="2000" dirty="0" smtClean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として期間内での実施を想定。</a:t>
            </a:r>
            <a:endParaRPr lang="en-US" altLang="ja-JP" sz="2000" dirty="0" smtClean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　</a:t>
            </a:r>
            <a:r>
              <a:rPr lang="en-US" altLang="ja-JP" sz="2000" dirty="0" smtClean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ja-JP" altLang="en-US" sz="2000" dirty="0" smtClean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用地取得；　本プロジェクトでの最大リスク要因の一つ。</a:t>
            </a:r>
            <a:endParaRPr lang="en-US" altLang="ja-JP" sz="2000" dirty="0" smtClean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 smtClean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ja-JP" altLang="en-US" sz="2000" b="1" dirty="0" smtClean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CFS</a:t>
            </a:r>
            <a:r>
              <a:rPr lang="ja-JP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における人材確保のポイントと課題</a:t>
            </a:r>
            <a:endParaRPr lang="en-US" altLang="ja-JP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ja-JP" altLang="en-US" sz="2000" dirty="0" smtClean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sz="2000" dirty="0" smtClean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ja-JP" altLang="en-US" sz="2000" dirty="0" smtClean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インハウスの技術者組織；　計画・設計・施工の各段階に応じた</a:t>
            </a:r>
            <a:endParaRPr lang="en-US" altLang="ja-JP" sz="2000" dirty="0" smtClean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ja-JP" altLang="en-US" sz="2000" dirty="0" smtClean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　　最適な職種構成と柔軟な人員確保が重要。</a:t>
            </a:r>
            <a:endParaRPr lang="en-US" altLang="ja-JP" sz="2000" dirty="0" smtClean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ja-JP" altLang="en-US" sz="2000" dirty="0" smtClean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sz="2000" dirty="0" smtClean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ja-JP" altLang="en-US" sz="2000" dirty="0" smtClean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ﾊｲﾚﾍﾞﾙ技術者の登用；　官（省庁間）・民から多様な出向形態導入。</a:t>
            </a:r>
            <a:endParaRPr lang="en-US" altLang="ja-JP" sz="2000" dirty="0" smtClean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ja-JP" altLang="en-US" sz="2000" dirty="0" smtClean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　　国交省傘下の鉄道・道路等公的事業体との連携構築の推進。</a:t>
            </a:r>
            <a:r>
              <a:rPr lang="ja-JP" altLang="en-US" sz="20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</a:p>
        </p:txBody>
      </p:sp>
      <p:cxnSp>
        <p:nvCxnSpPr>
          <p:cNvPr id="7" name="直線コネクタ 6"/>
          <p:cNvCxnSpPr/>
          <p:nvPr/>
        </p:nvCxnSpPr>
        <p:spPr>
          <a:xfrm>
            <a:off x="683568" y="908720"/>
            <a:ext cx="7920000" cy="0"/>
          </a:xfrm>
          <a:prstGeom prst="line">
            <a:avLst/>
          </a:prstGeom>
          <a:noFill/>
          <a:ln w="15875" cap="flat" cmpd="sng" algn="ctr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</p:cxnSp>
      <p:sp>
        <p:nvSpPr>
          <p:cNvPr id="8" name="正方形/長方形 7"/>
          <p:cNvSpPr/>
          <p:nvPr/>
        </p:nvSpPr>
        <p:spPr>
          <a:xfrm>
            <a:off x="1469228" y="331024"/>
            <a:ext cx="63486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まとめ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85236" y="1044221"/>
            <a:ext cx="78184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準備期間における設計活動と人材確保</a:t>
            </a:r>
            <a:endParaRPr lang="en-US" altLang="ja-JP" sz="2400" b="1" dirty="0">
              <a:solidFill>
                <a:srgbClr val="4BACC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34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回リニアコライダー計画推進委員会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3514C-2944-401C-9BFB-8D135C9B6CD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75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51670" y="1865870"/>
            <a:ext cx="3379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End</a:t>
            </a:r>
            <a:endParaRPr kumimoji="1" lang="ja-JP" altLang="en-US" sz="2400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34</a:t>
            </a:r>
            <a:r>
              <a:rPr kumimoji="1" lang="ja-JP" altLang="en-US" smtClean="0"/>
              <a:t>回リニアコライダー計画推進委員会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D62A-CCDE-48BC-82A0-E649BCB4C755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816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normAutofit/>
      </a:bodyPr>
      <a:lstStyle>
        <a:defPPr>
          <a:defRPr kumimoji="1" sz="3200" dirty="0" smtClean="0">
            <a:ea typeface="ＤＨＰ特太ゴシック体" pitchFamily="2" charset="-128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2212</TotalTime>
  <Words>789</Words>
  <Application>Microsoft Office PowerPoint</Application>
  <PresentationFormat>画面に合わせる (4:3)</PresentationFormat>
  <Paragraphs>344</Paragraphs>
  <Slides>14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14</vt:i4>
      </vt:variant>
    </vt:vector>
  </HeadingPairs>
  <TitlesOfParts>
    <vt:vector size="29" baseType="lpstr">
      <vt:lpstr>Arial Unicode MS</vt:lpstr>
      <vt:lpstr>ＤＨＰ特太ゴシック体</vt:lpstr>
      <vt:lpstr>HGP創英角ｺﾞｼｯｸUB</vt:lpstr>
      <vt:lpstr>ＭＳ Ｐゴシック</vt:lpstr>
      <vt:lpstr>Arial</vt:lpstr>
      <vt:lpstr>Arial Black</vt:lpstr>
      <vt:lpstr>Calibri</vt:lpstr>
      <vt:lpstr>Calibri Light</vt:lpstr>
      <vt:lpstr>Courier New</vt:lpstr>
      <vt:lpstr>Times New Roman</vt:lpstr>
      <vt:lpstr>Wingdings</vt:lpstr>
      <vt:lpstr>Office テーマ</vt:lpstr>
      <vt:lpstr>3_Office テーマ</vt:lpstr>
      <vt:lpstr>1_Default Design</vt:lpstr>
      <vt:lpstr>2_Office テーマ</vt:lpstr>
      <vt:lpstr>PowerPoint プレゼンテーション</vt:lpstr>
      <vt:lpstr>PowerPoint プレゼンテーション</vt:lpstr>
      <vt:lpstr>PowerPoint プレゼンテーション</vt:lpstr>
      <vt:lpstr>本準備期間（設計期間）のﾏｲﾙｽﾄｰﾝ</vt:lpstr>
      <vt:lpstr>PowerPoint プレゼンテーション</vt:lpstr>
      <vt:lpstr>予備準備期間-設計期間のﾏｲﾙｽﾄｰﾝ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宮原正信</dc:creator>
  <cp:lastModifiedBy>宮原正信</cp:lastModifiedBy>
  <cp:revision>165</cp:revision>
  <cp:lastPrinted>2016-03-08T08:12:09Z</cp:lastPrinted>
  <dcterms:created xsi:type="dcterms:W3CDTF">2013-11-18T05:15:44Z</dcterms:created>
  <dcterms:modified xsi:type="dcterms:W3CDTF">2016-03-10T02:02:09Z</dcterms:modified>
</cp:coreProperties>
</file>