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95E-EB4F-4C60-B807-683F089E09D5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6FA0-1B13-4E72-A591-9A2B10AE2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01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95E-EB4F-4C60-B807-683F089E09D5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6FA0-1B13-4E72-A591-9A2B10AE2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77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95E-EB4F-4C60-B807-683F089E09D5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6FA0-1B13-4E72-A591-9A2B10AE2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69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95E-EB4F-4C60-B807-683F089E09D5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6FA0-1B13-4E72-A591-9A2B10AE2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31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95E-EB4F-4C60-B807-683F089E09D5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6FA0-1B13-4E72-A591-9A2B10AE2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66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95E-EB4F-4C60-B807-683F089E09D5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6FA0-1B13-4E72-A591-9A2B10AE2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22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95E-EB4F-4C60-B807-683F089E09D5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6FA0-1B13-4E72-A591-9A2B10AE2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43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95E-EB4F-4C60-B807-683F089E09D5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6FA0-1B13-4E72-A591-9A2B10AE2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3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95E-EB4F-4C60-B807-683F089E09D5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6FA0-1B13-4E72-A591-9A2B10AE2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09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95E-EB4F-4C60-B807-683F089E09D5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6FA0-1B13-4E72-A591-9A2B10AE2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42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E95E-EB4F-4C60-B807-683F089E09D5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6FA0-1B13-4E72-A591-9A2B10AE2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14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4E95E-EB4F-4C60-B807-683F089E09D5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6FA0-1B13-4E72-A591-9A2B10AE2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08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グループ化 37"/>
          <p:cNvGrpSpPr/>
          <p:nvPr/>
        </p:nvGrpSpPr>
        <p:grpSpPr>
          <a:xfrm>
            <a:off x="633507" y="1211711"/>
            <a:ext cx="7856747" cy="5047100"/>
            <a:chOff x="633507" y="1211711"/>
            <a:chExt cx="7856747" cy="5047100"/>
          </a:xfrm>
        </p:grpSpPr>
        <p:sp>
          <p:nvSpPr>
            <p:cNvPr id="4" name="正方形/長方形 3"/>
            <p:cNvSpPr/>
            <p:nvPr/>
          </p:nvSpPr>
          <p:spPr>
            <a:xfrm>
              <a:off x="3686095" y="1211711"/>
              <a:ext cx="914400" cy="568712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機構長</a:t>
              </a:r>
              <a:endParaRPr kumimoji="1" lang="ja-JP" altLang="en-US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735981" y="1767470"/>
              <a:ext cx="2196790" cy="501804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LC</a:t>
              </a:r>
              <a:r>
                <a:rPr kumimoji="1" lang="ja-JP" altLang="en-US" dirty="0" smtClean="0"/>
                <a:t>計画推進委員会</a:t>
              </a:r>
              <a:endParaRPr kumimoji="1" lang="ja-JP" altLang="en-US" dirty="0"/>
            </a:p>
          </p:txBody>
        </p:sp>
        <p:cxnSp>
          <p:nvCxnSpPr>
            <p:cNvPr id="20" name="直線コネクタ 19"/>
            <p:cNvCxnSpPr/>
            <p:nvPr/>
          </p:nvCxnSpPr>
          <p:spPr>
            <a:xfrm>
              <a:off x="1965037" y="2525174"/>
              <a:ext cx="5138290" cy="31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endCxn id="62" idx="0"/>
            </p:cNvCxnSpPr>
            <p:nvPr/>
          </p:nvCxnSpPr>
          <p:spPr>
            <a:xfrm>
              <a:off x="7103327" y="2494909"/>
              <a:ext cx="7876" cy="942185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1965037" y="2494909"/>
              <a:ext cx="0" cy="10184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テキスト ボックス 45"/>
            <p:cNvSpPr txBox="1"/>
            <p:nvPr/>
          </p:nvSpPr>
          <p:spPr>
            <a:xfrm>
              <a:off x="1882788" y="4168688"/>
              <a:ext cx="64633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室長</a:t>
              </a:r>
              <a:endParaRPr kumimoji="1" lang="ja-JP" altLang="en-US" dirty="0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958747" y="4808154"/>
              <a:ext cx="89708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副室長</a:t>
              </a:r>
              <a:endParaRPr kumimoji="1" lang="ja-JP" altLang="en-US" dirty="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992364" y="5517167"/>
              <a:ext cx="1107996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推進統括</a:t>
              </a:r>
              <a:endParaRPr kumimoji="1" lang="en-US" altLang="ja-JP" dirty="0" smtClean="0"/>
            </a:p>
            <a:p>
              <a:r>
                <a:rPr kumimoji="1" lang="ja-JP" altLang="en-US" dirty="0" smtClean="0"/>
                <a:t>ユニット</a:t>
              </a:r>
              <a:endParaRPr kumimoji="1" lang="ja-JP" altLang="en-US" dirty="0"/>
            </a:p>
          </p:txBody>
        </p:sp>
        <p:cxnSp>
          <p:nvCxnSpPr>
            <p:cNvPr id="50" name="直線コネクタ 49"/>
            <p:cNvCxnSpPr>
              <a:stCxn id="46" idx="2"/>
            </p:cNvCxnSpPr>
            <p:nvPr/>
          </p:nvCxnSpPr>
          <p:spPr>
            <a:xfrm>
              <a:off x="2205954" y="4538020"/>
              <a:ext cx="5780" cy="73357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>
              <a:stCxn id="47" idx="3"/>
            </p:cNvCxnSpPr>
            <p:nvPr/>
          </p:nvCxnSpPr>
          <p:spPr>
            <a:xfrm>
              <a:off x="1855836" y="4992820"/>
              <a:ext cx="35011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テキスト ボックス 60"/>
            <p:cNvSpPr txBox="1"/>
            <p:nvPr/>
          </p:nvSpPr>
          <p:spPr>
            <a:xfrm>
              <a:off x="1259118" y="3579839"/>
              <a:ext cx="16152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ILC</a:t>
              </a:r>
              <a:r>
                <a:rPr kumimoji="1" lang="ja-JP" altLang="en-US" dirty="0" smtClean="0"/>
                <a:t>推進準備室</a:t>
              </a:r>
              <a:endParaRPr kumimoji="1" lang="ja-JP" altLang="en-US" dirty="0"/>
            </a:p>
          </p:txBody>
        </p:sp>
        <p:cxnSp>
          <p:nvCxnSpPr>
            <p:cNvPr id="75" name="直線コネクタ 74"/>
            <p:cNvCxnSpPr>
              <a:stCxn id="4" idx="2"/>
            </p:cNvCxnSpPr>
            <p:nvPr/>
          </p:nvCxnSpPr>
          <p:spPr>
            <a:xfrm>
              <a:off x="4143295" y="1780423"/>
              <a:ext cx="0" cy="71448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>
              <a:stCxn id="7" idx="3"/>
            </p:cNvCxnSpPr>
            <p:nvPr/>
          </p:nvCxnSpPr>
          <p:spPr>
            <a:xfrm>
              <a:off x="2932771" y="2018372"/>
              <a:ext cx="121052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正方形/長方形 33"/>
            <p:cNvSpPr/>
            <p:nvPr/>
          </p:nvSpPr>
          <p:spPr>
            <a:xfrm>
              <a:off x="633507" y="3488345"/>
              <a:ext cx="3325175" cy="277046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958792" y="5139227"/>
              <a:ext cx="25314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加速器研究開発・設計</a:t>
              </a:r>
              <a:endParaRPr kumimoji="1" lang="en-US" altLang="ja-JP" dirty="0" smtClean="0"/>
            </a:p>
            <a:p>
              <a:r>
                <a:rPr lang="ja-JP" altLang="en-US" dirty="0" smtClean="0"/>
                <a:t>施設設計</a:t>
              </a:r>
              <a:endParaRPr lang="en-US" altLang="ja-JP" dirty="0" smtClean="0"/>
            </a:p>
            <a:p>
              <a:r>
                <a:rPr kumimoji="1" lang="ja-JP" altLang="en-US" dirty="0" smtClean="0"/>
                <a:t>物理、測定器開発・設計</a:t>
              </a:r>
              <a:endParaRPr kumimoji="1" lang="ja-JP" altLang="en-US" dirty="0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5732152" y="3437094"/>
              <a:ext cx="2758102" cy="277046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6095540" y="3662795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先端加速器推進部</a:t>
              </a:r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6332431" y="4346351"/>
              <a:ext cx="15575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LC</a:t>
              </a:r>
              <a:r>
                <a:rPr kumimoji="1" lang="ja-JP" altLang="en-US" dirty="0" smtClean="0"/>
                <a:t>計画推進室</a:t>
              </a:r>
              <a:endParaRPr kumimoji="1" lang="ja-JP" altLang="en-US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876693" y="4199586"/>
              <a:ext cx="2509024" cy="1895810"/>
            </a:xfrm>
            <a:prstGeom prst="rect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2241132" y="5484570"/>
              <a:ext cx="1576778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ILC</a:t>
              </a:r>
              <a:r>
                <a:rPr kumimoji="1" lang="ja-JP" altLang="en-US" dirty="0" smtClean="0"/>
                <a:t>プロジェクト</a:t>
              </a:r>
              <a:endParaRPr kumimoji="1" lang="en-US" altLang="ja-JP" dirty="0" smtClean="0"/>
            </a:p>
            <a:p>
              <a:r>
                <a:rPr kumimoji="1" lang="ja-JP" altLang="en-US" dirty="0" smtClean="0"/>
                <a:t>ユニット</a:t>
              </a:r>
              <a:endParaRPr kumimoji="1" lang="en-US" altLang="ja-JP" dirty="0" smtClean="0"/>
            </a:p>
          </p:txBody>
        </p:sp>
        <p:cxnSp>
          <p:nvCxnSpPr>
            <p:cNvPr id="35" name="直線コネクタ 34"/>
            <p:cNvCxnSpPr/>
            <p:nvPr/>
          </p:nvCxnSpPr>
          <p:spPr>
            <a:xfrm>
              <a:off x="1527717" y="5271597"/>
              <a:ext cx="149065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>
              <a:endCxn id="48" idx="0"/>
            </p:cNvCxnSpPr>
            <p:nvPr/>
          </p:nvCxnSpPr>
          <p:spPr>
            <a:xfrm>
              <a:off x="1546362" y="5268980"/>
              <a:ext cx="0" cy="24818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 flipH="1">
              <a:off x="3007221" y="5254899"/>
              <a:ext cx="11150" cy="212973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テキスト ボックス 41"/>
          <p:cNvSpPr txBox="1"/>
          <p:nvPr/>
        </p:nvSpPr>
        <p:spPr>
          <a:xfrm>
            <a:off x="1148576" y="524107"/>
            <a:ext cx="2076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u="sng" dirty="0" smtClean="0"/>
              <a:t>現行の</a:t>
            </a:r>
            <a:r>
              <a:rPr kumimoji="1" lang="en-US" altLang="ja-JP" b="1" u="sng" dirty="0" smtClean="0"/>
              <a:t>ILC</a:t>
            </a:r>
            <a:r>
              <a:rPr kumimoji="1" lang="ja-JP" altLang="en-US" b="1" u="sng" dirty="0" smtClean="0"/>
              <a:t>推進体制</a:t>
            </a:r>
            <a:endParaRPr kumimoji="1" lang="ja-JP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223262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グループ化 94"/>
          <p:cNvGrpSpPr/>
          <p:nvPr/>
        </p:nvGrpSpPr>
        <p:grpSpPr>
          <a:xfrm>
            <a:off x="-10277" y="0"/>
            <a:ext cx="9133348" cy="5573651"/>
            <a:chOff x="-10608" y="297309"/>
            <a:chExt cx="9133348" cy="5573651"/>
          </a:xfrm>
        </p:grpSpPr>
        <p:sp>
          <p:nvSpPr>
            <p:cNvPr id="4" name="正方形/長方形 3"/>
            <p:cNvSpPr/>
            <p:nvPr/>
          </p:nvSpPr>
          <p:spPr>
            <a:xfrm>
              <a:off x="3608036" y="297309"/>
              <a:ext cx="914400" cy="5687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機構長</a:t>
              </a:r>
              <a:endParaRPr kumimoji="1" lang="ja-JP" altLang="en-US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57922" y="853068"/>
              <a:ext cx="2196790" cy="5018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LC</a:t>
              </a:r>
              <a:r>
                <a:rPr kumimoji="1" lang="ja-JP" altLang="en-US" dirty="0" smtClean="0"/>
                <a:t>計画推進委員会</a:t>
              </a:r>
              <a:endParaRPr kumimoji="1" lang="ja-JP" altLang="en-US" dirty="0"/>
            </a:p>
          </p:txBody>
        </p:sp>
        <p:cxnSp>
          <p:nvCxnSpPr>
            <p:cNvPr id="20" name="直線コネクタ 19"/>
            <p:cNvCxnSpPr/>
            <p:nvPr/>
          </p:nvCxnSpPr>
          <p:spPr>
            <a:xfrm>
              <a:off x="1830672" y="1580507"/>
              <a:ext cx="5059682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flipH="1">
              <a:off x="1835515" y="1608251"/>
              <a:ext cx="16593" cy="85854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テキスト ボックス 60"/>
            <p:cNvSpPr txBox="1"/>
            <p:nvPr/>
          </p:nvSpPr>
          <p:spPr>
            <a:xfrm>
              <a:off x="1112614" y="2633784"/>
              <a:ext cx="16152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ILC</a:t>
              </a:r>
              <a:r>
                <a:rPr kumimoji="1" lang="ja-JP" altLang="en-US" dirty="0" smtClean="0"/>
                <a:t>推進準備室</a:t>
              </a:r>
              <a:endParaRPr kumimoji="1" lang="ja-JP" altLang="en-US" dirty="0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443484" y="2448802"/>
              <a:ext cx="2953510" cy="265725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5" name="直線コネクタ 74"/>
            <p:cNvCxnSpPr>
              <a:stCxn id="4" idx="2"/>
            </p:cNvCxnSpPr>
            <p:nvPr/>
          </p:nvCxnSpPr>
          <p:spPr>
            <a:xfrm>
              <a:off x="4065236" y="866021"/>
              <a:ext cx="0" cy="714486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>
              <a:stCxn id="7" idx="3"/>
            </p:cNvCxnSpPr>
            <p:nvPr/>
          </p:nvCxnSpPr>
          <p:spPr>
            <a:xfrm>
              <a:off x="2854712" y="1103970"/>
              <a:ext cx="121052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6890354" y="1580507"/>
              <a:ext cx="19356" cy="83943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>
              <a:off x="6422302" y="1949838"/>
              <a:ext cx="46805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/>
            <p:cNvSpPr txBox="1"/>
            <p:nvPr/>
          </p:nvSpPr>
          <p:spPr>
            <a:xfrm>
              <a:off x="4741321" y="1776822"/>
              <a:ext cx="1678408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olid"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Executive</a:t>
              </a:r>
              <a:r>
                <a:rPr kumimoji="1" lang="ja-JP" altLang="en-US" dirty="0" smtClean="0"/>
                <a:t> </a:t>
              </a:r>
              <a:r>
                <a:rPr kumimoji="1" lang="en-US" altLang="ja-JP" dirty="0" smtClean="0"/>
                <a:t>board</a:t>
              </a:r>
              <a:endParaRPr kumimoji="1" lang="ja-JP" altLang="en-US" dirty="0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7109175" y="1580506"/>
              <a:ext cx="20135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002060"/>
                  </a:solidFill>
                </a:rPr>
                <a:t>（</a:t>
              </a:r>
              <a:r>
                <a:rPr kumimoji="1" lang="en-US" altLang="ja-JP" sz="2400" dirty="0" smtClean="0">
                  <a:solidFill>
                    <a:srgbClr val="002060"/>
                  </a:solidFill>
                </a:rPr>
                <a:t>LC</a:t>
              </a:r>
              <a:r>
                <a:rPr kumimoji="1" lang="ja-JP" altLang="en-US" sz="2400" dirty="0" smtClean="0">
                  <a:solidFill>
                    <a:srgbClr val="002060"/>
                  </a:solidFill>
                </a:rPr>
                <a:t>研究開発）</a:t>
              </a:r>
              <a:endParaRPr kumimoji="1" lang="ja-JP" altLang="en-US" sz="2400" dirty="0">
                <a:solidFill>
                  <a:srgbClr val="002060"/>
                </a:solidFill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-10608" y="1608251"/>
              <a:ext cx="20135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002060"/>
                  </a:solidFill>
                </a:rPr>
                <a:t>（</a:t>
              </a:r>
              <a:r>
                <a:rPr kumimoji="1" lang="en-US" altLang="ja-JP" sz="2400" dirty="0" smtClean="0">
                  <a:solidFill>
                    <a:srgbClr val="002060"/>
                  </a:solidFill>
                </a:rPr>
                <a:t>LC</a:t>
              </a:r>
              <a:r>
                <a:rPr lang="ja-JP" altLang="en-US" sz="2400" dirty="0" smtClean="0">
                  <a:solidFill>
                    <a:srgbClr val="002060"/>
                  </a:solidFill>
                </a:rPr>
                <a:t>計画推進）</a:t>
              </a:r>
              <a:endParaRPr kumimoji="1" lang="ja-JP" altLang="en-US" sz="2400" dirty="0">
                <a:solidFill>
                  <a:srgbClr val="002060"/>
                </a:solidFill>
              </a:endParaRPr>
            </a:p>
          </p:txBody>
        </p:sp>
        <p:grpSp>
          <p:nvGrpSpPr>
            <p:cNvPr id="22" name="グループ化 21"/>
            <p:cNvGrpSpPr/>
            <p:nvPr/>
          </p:nvGrpSpPr>
          <p:grpSpPr>
            <a:xfrm>
              <a:off x="873911" y="3257217"/>
              <a:ext cx="2088197" cy="1613939"/>
              <a:chOff x="708687" y="3501483"/>
              <a:chExt cx="2088197" cy="1613939"/>
            </a:xfrm>
          </p:grpSpPr>
          <p:sp>
            <p:nvSpPr>
              <p:cNvPr id="23" name="テキスト ボックス 22"/>
              <p:cNvSpPr txBox="1"/>
              <p:nvPr/>
            </p:nvSpPr>
            <p:spPr>
              <a:xfrm>
                <a:off x="1516566" y="3501483"/>
                <a:ext cx="6463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室長</a:t>
                </a:r>
                <a:endParaRPr kumimoji="1" lang="ja-JP" altLang="en-US" dirty="0"/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708687" y="4149250"/>
                <a:ext cx="897089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副室長</a:t>
                </a:r>
                <a:endParaRPr kumimoji="1" lang="ja-JP" altLang="en-US" dirty="0"/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882577" y="4746090"/>
                <a:ext cx="19143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推進統括ユニット</a:t>
                </a:r>
                <a:endParaRPr kumimoji="1" lang="ja-JP" altLang="en-US" dirty="0"/>
              </a:p>
            </p:txBody>
          </p:sp>
          <p:cxnSp>
            <p:nvCxnSpPr>
              <p:cNvPr id="27" name="直線コネクタ 26"/>
              <p:cNvCxnSpPr>
                <a:stCxn id="23" idx="2"/>
                <a:endCxn id="26" idx="0"/>
              </p:cNvCxnSpPr>
              <p:nvPr/>
            </p:nvCxnSpPr>
            <p:spPr>
              <a:xfrm flipH="1">
                <a:off x="1839731" y="3870815"/>
                <a:ext cx="1" cy="87527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/>
              <p:cNvCxnSpPr>
                <a:stCxn id="24" idx="3"/>
              </p:cNvCxnSpPr>
              <p:nvPr/>
            </p:nvCxnSpPr>
            <p:spPr>
              <a:xfrm>
                <a:off x="1605776" y="4333916"/>
                <a:ext cx="231957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グループ化 8"/>
            <p:cNvGrpSpPr/>
            <p:nvPr/>
          </p:nvGrpSpPr>
          <p:grpSpPr>
            <a:xfrm>
              <a:off x="4984680" y="2707555"/>
              <a:ext cx="1065299" cy="2485832"/>
              <a:chOff x="4215220" y="2720661"/>
              <a:chExt cx="1072732" cy="2509261"/>
            </a:xfrm>
          </p:grpSpPr>
          <p:sp>
            <p:nvSpPr>
              <p:cNvPr id="3" name="テキスト ボックス 2"/>
              <p:cNvSpPr txBox="1"/>
              <p:nvPr/>
            </p:nvSpPr>
            <p:spPr>
              <a:xfrm>
                <a:off x="4826287" y="2720661"/>
                <a:ext cx="461665" cy="21698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dirty="0" smtClean="0"/>
                  <a:t>素粒子原子核研究所</a:t>
                </a:r>
                <a:endParaRPr kumimoji="1" lang="en-US" altLang="ja-JP" dirty="0" smtClean="0"/>
              </a:p>
            </p:txBody>
          </p:sp>
          <p:sp>
            <p:nvSpPr>
              <p:cNvPr id="2" name="正方形/長方形 1"/>
              <p:cNvSpPr/>
              <p:nvPr/>
            </p:nvSpPr>
            <p:spPr>
              <a:xfrm>
                <a:off x="4215220" y="2737506"/>
                <a:ext cx="1037004" cy="249241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4364622" y="3264502"/>
                <a:ext cx="461665" cy="18893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dirty="0" smtClean="0"/>
                  <a:t>研究開発グループ</a:t>
                </a:r>
                <a:endParaRPr kumimoji="1" lang="ja-JP" altLang="en-US" dirty="0"/>
              </a:p>
            </p:txBody>
          </p:sp>
        </p:grpSp>
        <p:grpSp>
          <p:nvGrpSpPr>
            <p:cNvPr id="33" name="グループ化 32"/>
            <p:cNvGrpSpPr/>
            <p:nvPr/>
          </p:nvGrpSpPr>
          <p:grpSpPr>
            <a:xfrm>
              <a:off x="6389650" y="2664324"/>
              <a:ext cx="1072732" cy="2509261"/>
              <a:chOff x="4215220" y="2720661"/>
              <a:chExt cx="1072732" cy="2509261"/>
            </a:xfrm>
          </p:grpSpPr>
          <p:sp>
            <p:nvSpPr>
              <p:cNvPr id="34" name="テキスト ボックス 33"/>
              <p:cNvSpPr txBox="1"/>
              <p:nvPr/>
            </p:nvSpPr>
            <p:spPr>
              <a:xfrm>
                <a:off x="4826287" y="2720661"/>
                <a:ext cx="461665" cy="21698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eaVert" wrap="square" rtlCol="0">
                <a:spAutoFit/>
              </a:bodyPr>
              <a:lstStyle/>
              <a:p>
                <a:r>
                  <a:rPr lang="ja-JP" altLang="en-US" dirty="0" smtClean="0"/>
                  <a:t>加速器研究施設</a:t>
                </a:r>
                <a:endParaRPr kumimoji="1" lang="en-US" altLang="ja-JP" dirty="0" smtClean="0"/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4215220" y="2737506"/>
                <a:ext cx="1037004" cy="249241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4364622" y="3264502"/>
                <a:ext cx="461665" cy="18893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dirty="0" smtClean="0"/>
                  <a:t>研究開発グループ</a:t>
                </a:r>
                <a:endParaRPr kumimoji="1" lang="ja-JP" altLang="en-US" dirty="0"/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7668353" y="2684125"/>
              <a:ext cx="1072732" cy="2509261"/>
              <a:chOff x="4215220" y="2720661"/>
              <a:chExt cx="1072732" cy="2509261"/>
            </a:xfrm>
          </p:grpSpPr>
          <p:sp>
            <p:nvSpPr>
              <p:cNvPr id="40" name="テキスト ボックス 39"/>
              <p:cNvSpPr txBox="1"/>
              <p:nvPr/>
            </p:nvSpPr>
            <p:spPr>
              <a:xfrm>
                <a:off x="4826287" y="2720661"/>
                <a:ext cx="461665" cy="21698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eaVert" wrap="square" rtlCol="0">
                <a:spAutoFit/>
              </a:bodyPr>
              <a:lstStyle/>
              <a:p>
                <a:r>
                  <a:rPr lang="ja-JP" altLang="en-US" dirty="0" smtClean="0"/>
                  <a:t>共通基盤研究施設</a:t>
                </a:r>
                <a:endParaRPr kumimoji="1" lang="en-US" altLang="ja-JP" dirty="0" smtClean="0"/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4215220" y="2737506"/>
                <a:ext cx="1037004" cy="249241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4364622" y="3264502"/>
                <a:ext cx="461665" cy="18893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dirty="0" smtClean="0"/>
                  <a:t>研究開発グループ</a:t>
                </a:r>
                <a:endParaRPr kumimoji="1" lang="ja-JP" altLang="en-US" dirty="0"/>
              </a:p>
            </p:txBody>
          </p:sp>
        </p:grpSp>
        <p:cxnSp>
          <p:nvCxnSpPr>
            <p:cNvPr id="12" name="直線コネクタ 11"/>
            <p:cNvCxnSpPr/>
            <p:nvPr/>
          </p:nvCxnSpPr>
          <p:spPr>
            <a:xfrm>
              <a:off x="5500138" y="2430929"/>
              <a:ext cx="2723313" cy="2010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6900032" y="2419938"/>
              <a:ext cx="0" cy="27412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8223451" y="2436833"/>
              <a:ext cx="0" cy="26413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5500138" y="2440981"/>
              <a:ext cx="0" cy="27412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>
              <a:stCxn id="8" idx="2"/>
            </p:cNvCxnSpPr>
            <p:nvPr/>
          </p:nvCxnSpPr>
          <p:spPr>
            <a:xfrm>
              <a:off x="5362280" y="5117978"/>
              <a:ext cx="2635" cy="30853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正方形/長方形 66"/>
            <p:cNvSpPr/>
            <p:nvPr/>
          </p:nvSpPr>
          <p:spPr>
            <a:xfrm>
              <a:off x="4987365" y="5385559"/>
              <a:ext cx="3649132" cy="48540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LC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開発連絡会</a:t>
              </a:r>
              <a:endParaRPr kumimoji="1" lang="ja-JP" altLang="en-US" dirty="0"/>
            </a:p>
          </p:txBody>
        </p:sp>
        <p:cxnSp>
          <p:nvCxnSpPr>
            <p:cNvPr id="92" name="直線矢印コネクタ 91"/>
            <p:cNvCxnSpPr/>
            <p:nvPr/>
          </p:nvCxnSpPr>
          <p:spPr>
            <a:xfrm flipH="1">
              <a:off x="6706750" y="5114428"/>
              <a:ext cx="1" cy="28581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矢印コネクタ 92"/>
            <p:cNvCxnSpPr/>
            <p:nvPr/>
          </p:nvCxnSpPr>
          <p:spPr>
            <a:xfrm flipH="1">
              <a:off x="8048585" y="5133974"/>
              <a:ext cx="1" cy="28581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テキスト ボックス 93"/>
          <p:cNvSpPr txBox="1"/>
          <p:nvPr/>
        </p:nvSpPr>
        <p:spPr>
          <a:xfrm>
            <a:off x="133412" y="5631376"/>
            <a:ext cx="8930554" cy="120032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200" dirty="0" smtClean="0"/>
              <a:t>ILC</a:t>
            </a:r>
            <a:r>
              <a:rPr kumimoji="1" lang="ja-JP" altLang="en-US" sz="1200" dirty="0" smtClean="0"/>
              <a:t>プロジェクトの計画推進と研究開発の推進体制を整理し、役割を明確にする。</a:t>
            </a:r>
            <a:endParaRPr kumimoji="1" lang="en-US" altLang="ja-JP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200" dirty="0" smtClean="0"/>
              <a:t>LC</a:t>
            </a:r>
            <a:r>
              <a:rPr kumimoji="1" lang="ja-JP" altLang="en-US" sz="1200" dirty="0" smtClean="0"/>
              <a:t>研究開発、設計については研究所・施設の枠組みを用いて実施する。</a:t>
            </a:r>
            <a:endParaRPr kumimoji="1" lang="en-US" altLang="ja-JP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200" dirty="0" smtClean="0"/>
              <a:t>研究開発、設計作業を機構横断的に進めるために、</a:t>
            </a:r>
            <a:r>
              <a:rPr kumimoji="1" lang="en-US" altLang="ja-JP" sz="1200" dirty="0" smtClean="0"/>
              <a:t>LC</a:t>
            </a:r>
            <a:r>
              <a:rPr kumimoji="1" lang="ja-JP" altLang="en-US" sz="1200" dirty="0" smtClean="0"/>
              <a:t>開発連絡会を設ける（</a:t>
            </a:r>
            <a:r>
              <a:rPr lang="ja-JP" altLang="en-US" sz="1200" dirty="0" smtClean="0"/>
              <a:t>組織</a:t>
            </a:r>
            <a:r>
              <a:rPr lang="ja-JP" altLang="en-US" sz="1200" dirty="0"/>
              <a:t>規程上には位置付けない</a:t>
            </a:r>
            <a:r>
              <a:rPr lang="ja-JP" altLang="en-US" sz="1200" dirty="0" smtClean="0"/>
              <a:t>仕組み）。</a:t>
            </a:r>
            <a:r>
              <a:rPr kumimoji="1" lang="ja-JP" altLang="en-US" sz="1200" dirty="0" smtClean="0"/>
              <a:t>加速器担当主幹が</a:t>
            </a:r>
            <a:r>
              <a:rPr kumimoji="1" lang="en-US" altLang="ja-JP" sz="1200" dirty="0" smtClean="0"/>
              <a:t>ILC</a:t>
            </a:r>
            <a:r>
              <a:rPr kumimoji="1" lang="ja-JP" altLang="en-US" sz="1200" dirty="0" smtClean="0"/>
              <a:t>研究開発プロジェクトリーダーとして</a:t>
            </a:r>
            <a:r>
              <a:rPr kumimoji="1" lang="en-US" altLang="ja-JP" sz="1200" dirty="0" smtClean="0"/>
              <a:t>LC</a:t>
            </a:r>
            <a:r>
              <a:rPr kumimoji="1" lang="ja-JP" altLang="en-US" sz="1200" dirty="0" smtClean="0"/>
              <a:t>開発連絡会を主宰する。</a:t>
            </a:r>
            <a:endParaRPr kumimoji="1" lang="en-US" altLang="ja-JP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LC</a:t>
            </a:r>
            <a:r>
              <a:rPr lang="ja-JP" altLang="en-US" sz="1200" dirty="0" smtClean="0"/>
              <a:t>研究</a:t>
            </a:r>
            <a:r>
              <a:rPr lang="ja-JP" altLang="en-US" sz="1200" dirty="0"/>
              <a:t>開発</a:t>
            </a:r>
            <a:r>
              <a:rPr lang="ja-JP" altLang="en-US" sz="1200" dirty="0" smtClean="0"/>
              <a:t>の方針や予算配分の機論、調整を行うために、</a:t>
            </a:r>
            <a:r>
              <a:rPr lang="en-US" altLang="ja-JP" sz="1200" dirty="0" smtClean="0"/>
              <a:t>Executive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Board</a:t>
            </a:r>
            <a:r>
              <a:rPr lang="ja-JP" altLang="en-US" sz="1200" dirty="0" smtClean="0"/>
              <a:t>を設ける</a:t>
            </a:r>
            <a:r>
              <a:rPr lang="ja-JP" altLang="en-US" sz="1200" dirty="0"/>
              <a:t>（組織規程上には位置付けない仕組み） </a:t>
            </a:r>
            <a:r>
              <a:rPr lang="ja-JP" altLang="en-US" sz="1200" dirty="0" smtClean="0"/>
              <a:t>。</a:t>
            </a:r>
            <a:r>
              <a:rPr kumimoji="1" lang="ja-JP" altLang="en-US" sz="1200" dirty="0" smtClean="0"/>
              <a:t>機構</a:t>
            </a:r>
            <a:r>
              <a:rPr kumimoji="1" lang="ja-JP" altLang="en-US" sz="1200" dirty="0"/>
              <a:t>長</a:t>
            </a:r>
            <a:r>
              <a:rPr kumimoji="1" lang="ja-JP" altLang="en-US" sz="1200" dirty="0" smtClean="0"/>
              <a:t>が主宰し、担当理事、関連所・施設長、</a:t>
            </a:r>
            <a:r>
              <a:rPr kumimoji="1" lang="en-US" altLang="ja-JP" sz="1200" dirty="0" smtClean="0"/>
              <a:t>ILC</a:t>
            </a:r>
            <a:r>
              <a:rPr kumimoji="1" lang="ja-JP" altLang="en-US" sz="1200" dirty="0" smtClean="0"/>
              <a:t>研究開発プロジェクトリーダー等がメンバーとなる。</a:t>
            </a:r>
            <a:endParaRPr kumimoji="1" lang="en-US" altLang="ja-JP" sz="1200" dirty="0" smtClean="0"/>
          </a:p>
        </p:txBody>
      </p:sp>
      <p:sp>
        <p:nvSpPr>
          <p:cNvPr id="96" name="正方形/長方形 95"/>
          <p:cNvSpPr/>
          <p:nvPr/>
        </p:nvSpPr>
        <p:spPr>
          <a:xfrm>
            <a:off x="228087" y="66335"/>
            <a:ext cx="338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u="sng" dirty="0" smtClean="0"/>
              <a:t>平成２８年度からの</a:t>
            </a:r>
            <a:r>
              <a:rPr lang="en-US" altLang="ja-JP" b="1" u="sng" dirty="0" smtClean="0"/>
              <a:t>ILC</a:t>
            </a:r>
            <a:r>
              <a:rPr lang="ja-JP" altLang="en-US" b="1" u="sng" dirty="0"/>
              <a:t>推進体制</a:t>
            </a:r>
          </a:p>
        </p:txBody>
      </p:sp>
    </p:spTree>
    <p:extLst>
      <p:ext uri="{BB962C8B-B14F-4D97-AF65-F5344CB8AC3E}">
        <p14:creationId xmlns:p14="http://schemas.microsoft.com/office/powerpoint/2010/main" val="107816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197</Words>
  <Application>Microsoft Office PowerPoint</Application>
  <PresentationFormat>画面に合わせる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okaday</dc:creator>
  <cp:lastModifiedBy>山内正則</cp:lastModifiedBy>
  <cp:revision>13</cp:revision>
  <dcterms:created xsi:type="dcterms:W3CDTF">2016-03-05T02:48:58Z</dcterms:created>
  <dcterms:modified xsi:type="dcterms:W3CDTF">2016-03-10T04:49:15Z</dcterms:modified>
</cp:coreProperties>
</file>