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tif" ContentType="image/t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6" r:id="rId4"/>
    <p:sldId id="258" r:id="rId5"/>
    <p:sldId id="263" r:id="rId6"/>
    <p:sldId id="264" r:id="rId7"/>
    <p:sldId id="265" r:id="rId8"/>
    <p:sldId id="262" r:id="rId9"/>
    <p:sldId id="260" r:id="rId10"/>
    <p:sldId id="261" r:id="rId11"/>
    <p:sldId id="267" r:id="rId12"/>
    <p:sldId id="272" r:id="rId13"/>
    <p:sldId id="273" r:id="rId14"/>
    <p:sldId id="274" r:id="rId15"/>
    <p:sldId id="275" r:id="rId16"/>
    <p:sldId id="276" r:id="rId17"/>
    <p:sldId id="277" r:id="rId18"/>
    <p:sldId id="268" r:id="rId19"/>
    <p:sldId id="269" r:id="rId20"/>
    <p:sldId id="270" r:id="rId21"/>
    <p:sldId id="271" r:id="rId2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20316;&#34907;\Pictures\Desktop\HumanresourceSummary_final.xlsx" TargetMode="External"/><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20316;&#34907;\Pictures\Desktop\HumanresourceSummary_final.xlsx" TargetMode="External"/><Relationship Id="rId2" Type="http://schemas.microsoft.com/office/2011/relationships/chartStyle" Target="style2.xml"/><Relationship Id="rId3"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20316;&#34907;\Pictures\Desktop\HumanresourceSummary_final.xlsx" TargetMode="External"/><Relationship Id="rId2" Type="http://schemas.microsoft.com/office/2011/relationships/chartStyle" Target="style3.xml"/><Relationship Id="rId3" Type="http://schemas.microsoft.com/office/2011/relationships/chartColorStyle" Target="colors3.xml"/></Relationships>
</file>

<file path=ppt/charts/_rels/chart4.xml.rels><?xml version="1.0" encoding="UTF-8" standalone="yes"?>
<Relationships xmlns="http://schemas.openxmlformats.org/package/2006/relationships"><Relationship Id="rId1" Type="http://schemas.openxmlformats.org/officeDocument/2006/relationships/oleObject" Target="file:///C:\Users\&#20316;&#34907;\Pictures\Desktop\HumanresourceSummary_final.xlsx" TargetMode="External"/><Relationship Id="rId2" Type="http://schemas.microsoft.com/office/2011/relationships/chartStyle" Target="style4.xml"/><Relationship Id="rId3" Type="http://schemas.microsoft.com/office/2011/relationships/chartColorStyle" Target="colors4.xml"/></Relationships>
</file>

<file path=ppt/charts/_rels/chart5.xml.rels><?xml version="1.0" encoding="UTF-8" standalone="yes"?>
<Relationships xmlns="http://schemas.openxmlformats.org/package/2006/relationships"><Relationship Id="rId1" Type="http://schemas.openxmlformats.org/officeDocument/2006/relationships/oleObject" Target="file:///C:\Users\&#20316;&#34907;\Pictures\Desktop\HumanresourceSummary_final.xlsx" TargetMode="External"/><Relationship Id="rId2" Type="http://schemas.microsoft.com/office/2011/relationships/chartStyle" Target="style5.xml"/><Relationship Id="rId3" Type="http://schemas.microsoft.com/office/2011/relationships/chartColorStyle" Target="colors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sz="1600" b="1" dirty="0"/>
              <a:t>ILD</a:t>
            </a:r>
            <a:r>
              <a:rPr lang="en-US" altLang="ja-JP" sz="1600" b="1" baseline="0" dirty="0"/>
              <a:t> Hum. Res. need for const. in FTE</a:t>
            </a:r>
          </a:p>
          <a:p>
            <a:pPr>
              <a:defRPr sz="1400" b="0" i="0" u="none" strike="noStrike" kern="1200" spc="0" baseline="0">
                <a:solidFill>
                  <a:schemeClr val="tx1">
                    <a:lumMod val="65000"/>
                    <a:lumOff val="35000"/>
                  </a:schemeClr>
                </a:solidFill>
                <a:latin typeface="+mn-lt"/>
                <a:ea typeface="+mn-ea"/>
                <a:cs typeface="+mn-cs"/>
              </a:defRPr>
            </a:pPr>
            <a:r>
              <a:rPr lang="en-US" altLang="ja-JP" sz="1600" b="1" baseline="0" dirty="0"/>
              <a:t>( total: 3200)</a:t>
            </a:r>
            <a:endParaRPr lang="ja-JP" altLang="en-US" sz="1600" b="1" dirty="0"/>
          </a:p>
        </c:rich>
      </c:tx>
      <c:layout>
        <c:manualLayout>
          <c:xMode val="edge"/>
          <c:yMode val="edge"/>
          <c:x val="0.216050375133976"/>
          <c:y val="0.0352093274221401"/>
        </c:manualLayout>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Sheet1!$A$4:$A$16</c:f>
              <c:strCache>
                <c:ptCount val="13"/>
                <c:pt idx="0">
                  <c:v>VTX</c:v>
                </c:pt>
                <c:pt idx="1">
                  <c:v>SiT + FwdTD</c:v>
                </c:pt>
                <c:pt idx="2">
                  <c:v>SiET+FwdTD</c:v>
                </c:pt>
                <c:pt idx="3">
                  <c:v>TPC</c:v>
                </c:pt>
                <c:pt idx="4">
                  <c:v>FCAL</c:v>
                </c:pt>
                <c:pt idx="5">
                  <c:v>ECAL</c:v>
                </c:pt>
                <c:pt idx="6">
                  <c:v>HCAL</c:v>
                </c:pt>
                <c:pt idx="7">
                  <c:v>Coil</c:v>
                </c:pt>
                <c:pt idx="8">
                  <c:v>Yoke</c:v>
                </c:pt>
                <c:pt idx="9">
                  <c:v>MUON</c:v>
                </c:pt>
                <c:pt idx="10">
                  <c:v>Engineering</c:v>
                </c:pt>
                <c:pt idx="11">
                  <c:v>DAQ</c:v>
                </c:pt>
                <c:pt idx="12">
                  <c:v>Comp/soft</c:v>
                </c:pt>
              </c:strCache>
            </c:strRef>
          </c:cat>
          <c:val>
            <c:numRef>
              <c:f>Sheet1!$B$4:$B$16</c:f>
              <c:numCache>
                <c:formatCode>0_);[Red]\(0\)</c:formatCode>
                <c:ptCount val="13"/>
                <c:pt idx="0">
                  <c:v>239.0</c:v>
                </c:pt>
                <c:pt idx="1">
                  <c:v>318.0</c:v>
                </c:pt>
                <c:pt idx="2">
                  <c:v>318.0</c:v>
                </c:pt>
                <c:pt idx="3">
                  <c:v>403.0</c:v>
                </c:pt>
                <c:pt idx="4">
                  <c:v>458.0</c:v>
                </c:pt>
                <c:pt idx="5">
                  <c:v>215.0</c:v>
                </c:pt>
                <c:pt idx="6">
                  <c:v>549.0</c:v>
                </c:pt>
                <c:pt idx="7">
                  <c:v>116.0</c:v>
                </c:pt>
                <c:pt idx="8">
                  <c:v>54.0</c:v>
                </c:pt>
                <c:pt idx="9">
                  <c:v>86.0</c:v>
                </c:pt>
                <c:pt idx="10">
                  <c:v>63.0</c:v>
                </c:pt>
                <c:pt idx="11">
                  <c:v>93.0</c:v>
                </c:pt>
                <c:pt idx="12">
                  <c:v>242.0</c:v>
                </c:pt>
              </c:numCache>
            </c:numRef>
          </c:val>
        </c:ser>
        <c:dLbls>
          <c:showLegendKey val="0"/>
          <c:showVal val="0"/>
          <c:showCatName val="0"/>
          <c:showSerName val="0"/>
          <c:showPercent val="0"/>
          <c:showBubbleSize val="0"/>
        </c:dLbls>
        <c:gapWidth val="219"/>
        <c:overlap val="-27"/>
        <c:axId val="-2143312440"/>
        <c:axId val="-2144309288"/>
      </c:barChart>
      <c:catAx>
        <c:axId val="-2143312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144309288"/>
        <c:crosses val="autoZero"/>
        <c:auto val="1"/>
        <c:lblAlgn val="ctr"/>
        <c:lblOffset val="100"/>
        <c:noMultiLvlLbl val="0"/>
      </c:catAx>
      <c:valAx>
        <c:axId val="-2144309288"/>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143312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sz="1600" b="1" dirty="0" err="1"/>
              <a:t>SiD</a:t>
            </a:r>
            <a:r>
              <a:rPr lang="en-US" altLang="ja-JP" sz="1600" b="1" baseline="0" dirty="0"/>
              <a:t> Hum. </a:t>
            </a:r>
            <a:r>
              <a:rPr lang="en-US" altLang="ja-JP" sz="1600" b="1" baseline="0" dirty="0" err="1" smtClean="0"/>
              <a:t>Res.need</a:t>
            </a:r>
            <a:r>
              <a:rPr lang="en-US" altLang="ja-JP" sz="1600" b="1" baseline="0" dirty="0" smtClean="0"/>
              <a:t> </a:t>
            </a:r>
            <a:r>
              <a:rPr lang="en-US" altLang="ja-JP" sz="1600" b="1" baseline="0" dirty="0"/>
              <a:t>for const. in FET</a:t>
            </a:r>
          </a:p>
          <a:p>
            <a:pPr>
              <a:defRPr sz="1400" b="0" i="0" u="none" strike="noStrike" kern="1200" spc="0" baseline="0">
                <a:solidFill>
                  <a:schemeClr val="tx1">
                    <a:lumMod val="65000"/>
                    <a:lumOff val="35000"/>
                  </a:schemeClr>
                </a:solidFill>
                <a:latin typeface="+mn-lt"/>
                <a:ea typeface="+mn-ea"/>
                <a:cs typeface="+mn-cs"/>
              </a:defRPr>
            </a:pPr>
            <a:r>
              <a:rPr lang="en-US" altLang="ja-JP" sz="1600" b="1" baseline="0" dirty="0"/>
              <a:t>(total:2600)</a:t>
            </a:r>
            <a:endParaRPr lang="ja-JP" altLang="en-US" sz="1600" b="1" dirty="0"/>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Sheet1!$G$4:$G$14</c:f>
              <c:strCache>
                <c:ptCount val="11"/>
                <c:pt idx="0">
                  <c:v>beam sys</c:v>
                </c:pt>
                <c:pt idx="1">
                  <c:v>VTD</c:v>
                </c:pt>
                <c:pt idx="2">
                  <c:v>tracker</c:v>
                </c:pt>
                <c:pt idx="3">
                  <c:v>ECAL</c:v>
                </c:pt>
                <c:pt idx="4">
                  <c:v>HCAL</c:v>
                </c:pt>
                <c:pt idx="5">
                  <c:v>Muon sys</c:v>
                </c:pt>
                <c:pt idx="6">
                  <c:v>Electronics</c:v>
                </c:pt>
                <c:pt idx="7">
                  <c:v>Magnet</c:v>
                </c:pt>
                <c:pt idx="9">
                  <c:v>Installation </c:v>
                </c:pt>
                <c:pt idx="10">
                  <c:v>management</c:v>
                </c:pt>
              </c:strCache>
            </c:strRef>
          </c:cat>
          <c:val>
            <c:numRef>
              <c:f>Sheet1!$H$4:$H$14</c:f>
              <c:numCache>
                <c:formatCode>0</c:formatCode>
                <c:ptCount val="11"/>
                <c:pt idx="0">
                  <c:v>42.0</c:v>
                </c:pt>
                <c:pt idx="1">
                  <c:v>153.0</c:v>
                </c:pt>
                <c:pt idx="2">
                  <c:v>308.0</c:v>
                </c:pt>
                <c:pt idx="3">
                  <c:v>1204.0</c:v>
                </c:pt>
                <c:pt idx="4">
                  <c:v>164.0</c:v>
                </c:pt>
                <c:pt idx="5">
                  <c:v>81.0</c:v>
                </c:pt>
                <c:pt idx="6">
                  <c:v>258.0</c:v>
                </c:pt>
                <c:pt idx="7">
                  <c:v>109.0</c:v>
                </c:pt>
                <c:pt idx="8">
                  <c:v>0.0</c:v>
                </c:pt>
                <c:pt idx="9">
                  <c:v>79.0</c:v>
                </c:pt>
                <c:pt idx="10">
                  <c:v>180.0</c:v>
                </c:pt>
              </c:numCache>
            </c:numRef>
          </c:val>
        </c:ser>
        <c:dLbls>
          <c:showLegendKey val="0"/>
          <c:showVal val="0"/>
          <c:showCatName val="0"/>
          <c:showSerName val="0"/>
          <c:showPercent val="0"/>
          <c:showBubbleSize val="0"/>
        </c:dLbls>
        <c:gapWidth val="219"/>
        <c:overlap val="-27"/>
        <c:axId val="2096453656"/>
        <c:axId val="2096457176"/>
      </c:barChart>
      <c:catAx>
        <c:axId val="2096453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96457176"/>
        <c:crosses val="autoZero"/>
        <c:auto val="1"/>
        <c:lblAlgn val="ctr"/>
        <c:lblOffset val="100"/>
        <c:noMultiLvlLbl val="0"/>
      </c:catAx>
      <c:valAx>
        <c:axId val="20964571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96453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a:t>FTE</a:t>
            </a:r>
            <a:r>
              <a:rPr lang="en-US" altLang="ja-JP" baseline="0"/>
              <a:t> working in the ILC lab</a:t>
            </a:r>
            <a:endParaRPr lang="ja-JP" altLang="en-US"/>
          </a:p>
        </c:rich>
      </c:tx>
      <c:layout/>
      <c:overlay val="0"/>
      <c:spPr>
        <a:noFill/>
        <a:ln>
          <a:noFill/>
        </a:ln>
        <a:effectLst/>
      </c:spPr>
    </c:title>
    <c:autoTitleDeleted val="0"/>
    <c:plotArea>
      <c:layout/>
      <c:barChart>
        <c:barDir val="col"/>
        <c:grouping val="clustered"/>
        <c:varyColors val="0"/>
        <c:ser>
          <c:idx val="0"/>
          <c:order val="0"/>
          <c:tx>
            <c:strRef>
              <c:f>Sheet2!$B$1</c:f>
              <c:strCache>
                <c:ptCount val="1"/>
                <c:pt idx="0">
                  <c:v>ILD</c:v>
                </c:pt>
              </c:strCache>
            </c:strRef>
          </c:tx>
          <c:spPr>
            <a:solidFill>
              <a:schemeClr val="accent1"/>
            </a:solidFill>
            <a:ln>
              <a:noFill/>
            </a:ln>
            <a:effectLst/>
          </c:spPr>
          <c:invertIfNegative val="0"/>
          <c:cat>
            <c:strRef>
              <c:f>Sheet2!$A$2:$A$11</c:f>
              <c:strCache>
                <c:ptCount val="10"/>
                <c:pt idx="0">
                  <c:v>Y1</c:v>
                </c:pt>
                <c:pt idx="1">
                  <c:v>Y2</c:v>
                </c:pt>
                <c:pt idx="2">
                  <c:v>Y3</c:v>
                </c:pt>
                <c:pt idx="3">
                  <c:v>Y4</c:v>
                </c:pt>
                <c:pt idx="4">
                  <c:v>Y5</c:v>
                </c:pt>
                <c:pt idx="5">
                  <c:v>Y6</c:v>
                </c:pt>
                <c:pt idx="6">
                  <c:v>Y7</c:v>
                </c:pt>
                <c:pt idx="7">
                  <c:v>Y8</c:v>
                </c:pt>
                <c:pt idx="8">
                  <c:v>Y9</c:v>
                </c:pt>
                <c:pt idx="9">
                  <c:v>Y10~</c:v>
                </c:pt>
              </c:strCache>
            </c:strRef>
          </c:cat>
          <c:val>
            <c:numRef>
              <c:f>Sheet2!$B$2:$B$11</c:f>
              <c:numCache>
                <c:formatCode>General</c:formatCode>
                <c:ptCount val="10"/>
                <c:pt idx="0">
                  <c:v>3.0</c:v>
                </c:pt>
                <c:pt idx="1">
                  <c:v>11.5</c:v>
                </c:pt>
                <c:pt idx="2">
                  <c:v>40.5</c:v>
                </c:pt>
                <c:pt idx="3">
                  <c:v>60.0</c:v>
                </c:pt>
                <c:pt idx="4">
                  <c:v>92.89</c:v>
                </c:pt>
                <c:pt idx="5">
                  <c:v>170.92</c:v>
                </c:pt>
                <c:pt idx="6">
                  <c:v>184.9</c:v>
                </c:pt>
                <c:pt idx="7">
                  <c:v>182.1</c:v>
                </c:pt>
                <c:pt idx="8">
                  <c:v>160.1</c:v>
                </c:pt>
                <c:pt idx="9">
                  <c:v>116.1</c:v>
                </c:pt>
              </c:numCache>
            </c:numRef>
          </c:val>
        </c:ser>
        <c:ser>
          <c:idx val="1"/>
          <c:order val="1"/>
          <c:tx>
            <c:strRef>
              <c:f>Sheet2!$C$1</c:f>
              <c:strCache>
                <c:ptCount val="1"/>
                <c:pt idx="0">
                  <c:v>SiD</c:v>
                </c:pt>
              </c:strCache>
            </c:strRef>
          </c:tx>
          <c:spPr>
            <a:solidFill>
              <a:schemeClr val="accent2"/>
            </a:solidFill>
            <a:ln>
              <a:noFill/>
            </a:ln>
            <a:effectLst/>
          </c:spPr>
          <c:invertIfNegative val="0"/>
          <c:cat>
            <c:strRef>
              <c:f>Sheet2!$A$2:$A$11</c:f>
              <c:strCache>
                <c:ptCount val="10"/>
                <c:pt idx="0">
                  <c:v>Y1</c:v>
                </c:pt>
                <c:pt idx="1">
                  <c:v>Y2</c:v>
                </c:pt>
                <c:pt idx="2">
                  <c:v>Y3</c:v>
                </c:pt>
                <c:pt idx="3">
                  <c:v>Y4</c:v>
                </c:pt>
                <c:pt idx="4">
                  <c:v>Y5</c:v>
                </c:pt>
                <c:pt idx="5">
                  <c:v>Y6</c:v>
                </c:pt>
                <c:pt idx="6">
                  <c:v>Y7</c:v>
                </c:pt>
                <c:pt idx="7">
                  <c:v>Y8</c:v>
                </c:pt>
                <c:pt idx="8">
                  <c:v>Y9</c:v>
                </c:pt>
                <c:pt idx="9">
                  <c:v>Y10~</c:v>
                </c:pt>
              </c:strCache>
            </c:strRef>
          </c:cat>
          <c:val>
            <c:numRef>
              <c:f>Sheet2!$C$2:$C$11</c:f>
              <c:numCache>
                <c:formatCode>General</c:formatCode>
                <c:ptCount val="10"/>
                <c:pt idx="0">
                  <c:v>6.0</c:v>
                </c:pt>
                <c:pt idx="1">
                  <c:v>8.0</c:v>
                </c:pt>
                <c:pt idx="2">
                  <c:v>24.0</c:v>
                </c:pt>
                <c:pt idx="3">
                  <c:v>39.0</c:v>
                </c:pt>
                <c:pt idx="4">
                  <c:v>84.0</c:v>
                </c:pt>
                <c:pt idx="5">
                  <c:v>118.0</c:v>
                </c:pt>
                <c:pt idx="6">
                  <c:v>120.0</c:v>
                </c:pt>
                <c:pt idx="7">
                  <c:v>103.0</c:v>
                </c:pt>
                <c:pt idx="8">
                  <c:v>87.0</c:v>
                </c:pt>
                <c:pt idx="9">
                  <c:v>71.0</c:v>
                </c:pt>
              </c:numCache>
            </c:numRef>
          </c:val>
        </c:ser>
        <c:dLbls>
          <c:showLegendKey val="0"/>
          <c:showVal val="0"/>
          <c:showCatName val="0"/>
          <c:showSerName val="0"/>
          <c:showPercent val="0"/>
          <c:showBubbleSize val="0"/>
        </c:dLbls>
        <c:gapWidth val="219"/>
        <c:overlap val="-27"/>
        <c:axId val="-2142120680"/>
        <c:axId val="-2142116968"/>
      </c:barChart>
      <c:catAx>
        <c:axId val="-2142120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142116968"/>
        <c:crosses val="autoZero"/>
        <c:auto val="1"/>
        <c:lblAlgn val="ctr"/>
        <c:lblOffset val="100"/>
        <c:noMultiLvlLbl val="0"/>
      </c:catAx>
      <c:valAx>
        <c:axId val="-2142116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1421206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altLang="ja-JP" sz="1600"/>
              <a:t>ILD:</a:t>
            </a:r>
            <a:r>
              <a:rPr lang="en-US" altLang="ja-JP" sz="1600" baseline="0"/>
              <a:t> expecetd FTE provided by the ILC lab</a:t>
            </a:r>
            <a:r>
              <a:rPr lang="en-US" altLang="ja-JP" sz="1600"/>
              <a:t> </a:t>
            </a:r>
          </a:p>
        </c:rich>
      </c:tx>
      <c:layout/>
      <c:overlay val="0"/>
      <c:spPr>
        <a:noFill/>
        <a:ln>
          <a:noFill/>
        </a:ln>
        <a:effectLst/>
      </c:spPr>
    </c:title>
    <c:autoTitleDeleted val="0"/>
    <c:plotArea>
      <c:layout/>
      <c:barChart>
        <c:barDir val="col"/>
        <c:grouping val="clustered"/>
        <c:varyColors val="0"/>
        <c:ser>
          <c:idx val="0"/>
          <c:order val="0"/>
          <c:tx>
            <c:strRef>
              <c:f>Sheet2!$B$45</c:f>
              <c:strCache>
                <c:ptCount val="1"/>
                <c:pt idx="0">
                  <c:v>ILD</c:v>
                </c:pt>
              </c:strCache>
            </c:strRef>
          </c:tx>
          <c:spPr>
            <a:solidFill>
              <a:schemeClr val="accent1"/>
            </a:solidFill>
            <a:ln>
              <a:noFill/>
            </a:ln>
            <a:effectLst/>
          </c:spPr>
          <c:invertIfNegative val="0"/>
          <c:cat>
            <c:strRef>
              <c:f>Sheet2!$A$46:$A$55</c:f>
              <c:strCache>
                <c:ptCount val="10"/>
                <c:pt idx="0">
                  <c:v>Y1</c:v>
                </c:pt>
                <c:pt idx="1">
                  <c:v>Y2</c:v>
                </c:pt>
                <c:pt idx="2">
                  <c:v>Y3</c:v>
                </c:pt>
                <c:pt idx="3">
                  <c:v>Y4</c:v>
                </c:pt>
                <c:pt idx="4">
                  <c:v>Y5</c:v>
                </c:pt>
                <c:pt idx="5">
                  <c:v>Y6</c:v>
                </c:pt>
                <c:pt idx="6">
                  <c:v>Y7</c:v>
                </c:pt>
                <c:pt idx="7">
                  <c:v>Y8</c:v>
                </c:pt>
                <c:pt idx="8">
                  <c:v>Y9</c:v>
                </c:pt>
                <c:pt idx="9">
                  <c:v>Y10~</c:v>
                </c:pt>
              </c:strCache>
            </c:strRef>
          </c:cat>
          <c:val>
            <c:numRef>
              <c:f>Sheet2!$B$46:$B$55</c:f>
              <c:numCache>
                <c:formatCode>General</c:formatCode>
                <c:ptCount val="10"/>
                <c:pt idx="0">
                  <c:v>1.2</c:v>
                </c:pt>
                <c:pt idx="1">
                  <c:v>7.2</c:v>
                </c:pt>
                <c:pt idx="2">
                  <c:v>17.7</c:v>
                </c:pt>
                <c:pt idx="3">
                  <c:v>18.7</c:v>
                </c:pt>
                <c:pt idx="4">
                  <c:v>22.2</c:v>
                </c:pt>
                <c:pt idx="5">
                  <c:v>23.9</c:v>
                </c:pt>
                <c:pt idx="6">
                  <c:v>24.0</c:v>
                </c:pt>
                <c:pt idx="7">
                  <c:v>24.5</c:v>
                </c:pt>
                <c:pt idx="8">
                  <c:v>25.0</c:v>
                </c:pt>
                <c:pt idx="9">
                  <c:v>20.7</c:v>
                </c:pt>
              </c:numCache>
            </c:numRef>
          </c:val>
        </c:ser>
        <c:dLbls>
          <c:showLegendKey val="0"/>
          <c:showVal val="0"/>
          <c:showCatName val="0"/>
          <c:showSerName val="0"/>
          <c:showPercent val="0"/>
          <c:showBubbleSize val="0"/>
        </c:dLbls>
        <c:gapWidth val="219"/>
        <c:overlap val="-27"/>
        <c:axId val="-2141120168"/>
        <c:axId val="-2141116584"/>
      </c:barChart>
      <c:catAx>
        <c:axId val="-2141120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141116584"/>
        <c:crosses val="autoZero"/>
        <c:auto val="1"/>
        <c:lblAlgn val="ctr"/>
        <c:lblOffset val="100"/>
        <c:noMultiLvlLbl val="0"/>
      </c:catAx>
      <c:valAx>
        <c:axId val="-2141116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141120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sz="1800" dirty="0"/>
              <a:t>users</a:t>
            </a:r>
            <a:r>
              <a:rPr lang="en-US" altLang="ja-JP" sz="1800" baseline="0" dirty="0"/>
              <a:t> working at the ILC lab</a:t>
            </a:r>
            <a:endParaRPr lang="ja-JP" altLang="en-US" sz="1800" dirty="0"/>
          </a:p>
        </c:rich>
      </c:tx>
      <c:layout/>
      <c:overlay val="0"/>
      <c:spPr>
        <a:noFill/>
        <a:ln>
          <a:noFill/>
        </a:ln>
        <a:effectLst/>
      </c:spPr>
    </c:title>
    <c:autoTitleDeleted val="0"/>
    <c:plotArea>
      <c:layout/>
      <c:barChart>
        <c:barDir val="col"/>
        <c:grouping val="clustered"/>
        <c:varyColors val="0"/>
        <c:ser>
          <c:idx val="0"/>
          <c:order val="0"/>
          <c:tx>
            <c:strRef>
              <c:f>Sheet2!$B$30</c:f>
              <c:strCache>
                <c:ptCount val="1"/>
                <c:pt idx="0">
                  <c:v>ILD</c:v>
                </c:pt>
              </c:strCache>
            </c:strRef>
          </c:tx>
          <c:spPr>
            <a:solidFill>
              <a:schemeClr val="accent1"/>
            </a:solidFill>
            <a:ln>
              <a:noFill/>
            </a:ln>
            <a:effectLst/>
          </c:spPr>
          <c:invertIfNegative val="0"/>
          <c:cat>
            <c:strRef>
              <c:f>Sheet2!$A$31:$A$40</c:f>
              <c:strCache>
                <c:ptCount val="10"/>
                <c:pt idx="0">
                  <c:v>Y1</c:v>
                </c:pt>
                <c:pt idx="1">
                  <c:v>Y2</c:v>
                </c:pt>
                <c:pt idx="2">
                  <c:v>Y3</c:v>
                </c:pt>
                <c:pt idx="3">
                  <c:v>Y4</c:v>
                </c:pt>
                <c:pt idx="4">
                  <c:v>Y5</c:v>
                </c:pt>
                <c:pt idx="5">
                  <c:v>Y6</c:v>
                </c:pt>
                <c:pt idx="6">
                  <c:v>Y7</c:v>
                </c:pt>
                <c:pt idx="7">
                  <c:v>Y8</c:v>
                </c:pt>
                <c:pt idx="8">
                  <c:v>Y9</c:v>
                </c:pt>
                <c:pt idx="9">
                  <c:v>Y10~</c:v>
                </c:pt>
              </c:strCache>
            </c:strRef>
          </c:cat>
          <c:val>
            <c:numRef>
              <c:f>Sheet2!$B$31:$B$40</c:f>
              <c:numCache>
                <c:formatCode>General</c:formatCode>
                <c:ptCount val="10"/>
                <c:pt idx="0">
                  <c:v>3.0</c:v>
                </c:pt>
                <c:pt idx="1">
                  <c:v>12.0</c:v>
                </c:pt>
                <c:pt idx="2">
                  <c:v>41.0</c:v>
                </c:pt>
                <c:pt idx="3">
                  <c:v>83.0</c:v>
                </c:pt>
                <c:pt idx="4">
                  <c:v>126.0</c:v>
                </c:pt>
                <c:pt idx="5">
                  <c:v>214.0</c:v>
                </c:pt>
                <c:pt idx="6">
                  <c:v>239.0</c:v>
                </c:pt>
                <c:pt idx="7">
                  <c:v>250.0</c:v>
                </c:pt>
                <c:pt idx="8">
                  <c:v>300.0</c:v>
                </c:pt>
                <c:pt idx="9">
                  <c:v>300.0</c:v>
                </c:pt>
              </c:numCache>
            </c:numRef>
          </c:val>
        </c:ser>
        <c:ser>
          <c:idx val="1"/>
          <c:order val="1"/>
          <c:tx>
            <c:strRef>
              <c:f>Sheet2!$C$30</c:f>
              <c:strCache>
                <c:ptCount val="1"/>
                <c:pt idx="0">
                  <c:v>SiD</c:v>
                </c:pt>
              </c:strCache>
            </c:strRef>
          </c:tx>
          <c:spPr>
            <a:solidFill>
              <a:schemeClr val="accent2"/>
            </a:solidFill>
            <a:ln>
              <a:noFill/>
            </a:ln>
            <a:effectLst/>
          </c:spPr>
          <c:invertIfNegative val="0"/>
          <c:cat>
            <c:strRef>
              <c:f>Sheet2!$A$31:$A$40</c:f>
              <c:strCache>
                <c:ptCount val="10"/>
                <c:pt idx="0">
                  <c:v>Y1</c:v>
                </c:pt>
                <c:pt idx="1">
                  <c:v>Y2</c:v>
                </c:pt>
                <c:pt idx="2">
                  <c:v>Y3</c:v>
                </c:pt>
                <c:pt idx="3">
                  <c:v>Y4</c:v>
                </c:pt>
                <c:pt idx="4">
                  <c:v>Y5</c:v>
                </c:pt>
                <c:pt idx="5">
                  <c:v>Y6</c:v>
                </c:pt>
                <c:pt idx="6">
                  <c:v>Y7</c:v>
                </c:pt>
                <c:pt idx="7">
                  <c:v>Y8</c:v>
                </c:pt>
                <c:pt idx="8">
                  <c:v>Y9</c:v>
                </c:pt>
                <c:pt idx="9">
                  <c:v>Y10~</c:v>
                </c:pt>
              </c:strCache>
            </c:strRef>
          </c:cat>
          <c:val>
            <c:numRef>
              <c:f>Sheet2!$C$31:$C$40</c:f>
              <c:numCache>
                <c:formatCode>General</c:formatCode>
                <c:ptCount val="10"/>
                <c:pt idx="0">
                  <c:v>6.0</c:v>
                </c:pt>
                <c:pt idx="1">
                  <c:v>8.0</c:v>
                </c:pt>
                <c:pt idx="2">
                  <c:v>28.0</c:v>
                </c:pt>
                <c:pt idx="3">
                  <c:v>39.0</c:v>
                </c:pt>
                <c:pt idx="4">
                  <c:v>100.0</c:v>
                </c:pt>
                <c:pt idx="5">
                  <c:v>160.0</c:v>
                </c:pt>
                <c:pt idx="6">
                  <c:v>190.0</c:v>
                </c:pt>
                <c:pt idx="7">
                  <c:v>200.0</c:v>
                </c:pt>
                <c:pt idx="8">
                  <c:v>250.0</c:v>
                </c:pt>
                <c:pt idx="9">
                  <c:v>250.0</c:v>
                </c:pt>
              </c:numCache>
            </c:numRef>
          </c:val>
        </c:ser>
        <c:dLbls>
          <c:showLegendKey val="0"/>
          <c:showVal val="0"/>
          <c:showCatName val="0"/>
          <c:showSerName val="0"/>
          <c:showPercent val="0"/>
          <c:showBubbleSize val="0"/>
        </c:dLbls>
        <c:gapWidth val="219"/>
        <c:overlap val="-27"/>
        <c:axId val="2096476952"/>
        <c:axId val="2096480600"/>
      </c:barChart>
      <c:catAx>
        <c:axId val="2096476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96480600"/>
        <c:crosses val="autoZero"/>
        <c:auto val="1"/>
        <c:lblAlgn val="ctr"/>
        <c:lblOffset val="100"/>
        <c:noMultiLvlLbl val="0"/>
      </c:catAx>
      <c:valAx>
        <c:axId val="2096480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964769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E796C8-B367-42EB-BFF6-406A0880C760}" type="datetimeFigureOut">
              <a:rPr lang="en-US" smtClean="0"/>
              <a:pPr/>
              <a:t>16/03/10</a:t>
            </a:fld>
            <a:endParaRPr 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BD1594-A8CB-4053-90E4-5E544C0FBB7E}" type="slidenum">
              <a:rPr lang="en-US" smtClean="0"/>
              <a:pPr/>
              <a:t>‹#›</a:t>
            </a:fld>
            <a:endParaRPr lang="en-US"/>
          </a:p>
        </p:txBody>
      </p:sp>
    </p:spTree>
    <p:extLst>
      <p:ext uri="{BB962C8B-B14F-4D97-AF65-F5344CB8AC3E}">
        <p14:creationId xmlns:p14="http://schemas.microsoft.com/office/powerpoint/2010/main" val="2105244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EBD1594-A8CB-4053-90E4-5E544C0FBB7E}" type="slidenum">
              <a:rPr lang="en-US" smtClean="0"/>
              <a:pPr/>
              <a:t>1</a:t>
            </a:fld>
            <a:endParaRPr lang="en-US"/>
          </a:p>
        </p:txBody>
      </p:sp>
    </p:spTree>
    <p:extLst>
      <p:ext uri="{BB962C8B-B14F-4D97-AF65-F5344CB8AC3E}">
        <p14:creationId xmlns:p14="http://schemas.microsoft.com/office/powerpoint/2010/main" val="1491751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BD96F59-689C-4B74-97C0-D565BC1BB3A5}" type="datetime1">
              <a:rPr kumimoji="1" lang="ja-JP" altLang="en-US" smtClean="0"/>
              <a:t>16/03/10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4971C5F-D9C7-40F3-96B5-F024902968BE}" type="datetime1">
              <a:rPr kumimoji="1" lang="ja-JP" altLang="en-US" smtClean="0"/>
              <a:t>16/03/10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C84981D-E48A-4036-861F-AF1166184FEA}" type="datetime1">
              <a:rPr kumimoji="1" lang="ja-JP" altLang="en-US" smtClean="0"/>
              <a:t>16/03/10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空白">
    <p:spTree>
      <p:nvGrpSpPr>
        <p:cNvPr id="1" name=""/>
        <p:cNvGrpSpPr/>
        <p:nvPr/>
      </p:nvGrpSpPr>
      <p:grpSpPr>
        <a:xfrm>
          <a:off x="0" y="0"/>
          <a:ext cx="0" cy="0"/>
          <a:chOff x="0" y="0"/>
          <a:chExt cx="0" cy="0"/>
        </a:xfrm>
      </p:grpSpPr>
      <p:sp>
        <p:nvSpPr>
          <p:cNvPr id="22" name="Shape 22"/>
          <p:cNvSpPr>
            <a:spLocks noGrp="1"/>
          </p:cNvSpPr>
          <p:nvPr>
            <p:ph type="sldNum" sz="quarter" idx="2"/>
          </p:nvPr>
        </p:nvSpPr>
        <p:spPr>
          <a:xfrm>
            <a:off x="4321129" y="6527602"/>
            <a:ext cx="501742" cy="375047"/>
          </a:xfrm>
          <a:prstGeom prst="rect">
            <a:avLst/>
          </a:prstGeom>
        </p:spPr>
        <p:txBody>
          <a:bodyPr/>
          <a:lstStyle>
            <a:lvl1pPr>
              <a:defRPr sz="3000">
                <a:uFill>
                  <a:solidFill/>
                </a:uFill>
              </a:defRPr>
            </a:lvl1pPr>
          </a:lstStyle>
          <a:p>
            <a:pPr lvl="0"/>
            <a:fld id="{86CB4B4D-7CA3-9044-876B-883B54F8677D}" type="slidenum">
              <a:t>‹#›</a:t>
            </a:fld>
            <a:endParaRPr/>
          </a:p>
        </p:txBody>
      </p:sp>
    </p:spTree>
    <p:extLst>
      <p:ext uri="{BB962C8B-B14F-4D97-AF65-F5344CB8AC3E}">
        <p14:creationId xmlns:p14="http://schemas.microsoft.com/office/powerpoint/2010/main" val="3162940805"/>
      </p:ext>
    </p:extLst>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タイトル &amp; 箇条書き">
    <p:spTree>
      <p:nvGrpSpPr>
        <p:cNvPr id="1" name=""/>
        <p:cNvGrpSpPr/>
        <p:nvPr/>
      </p:nvGrpSpPr>
      <p:grpSpPr>
        <a:xfrm>
          <a:off x="0" y="0"/>
          <a:ext cx="0" cy="0"/>
          <a:chOff x="0" y="0"/>
          <a:chExt cx="0" cy="0"/>
        </a:xfrm>
      </p:grpSpPr>
      <p:sp>
        <p:nvSpPr>
          <p:cNvPr id="7" name="Shape 7"/>
          <p:cNvSpPr>
            <a:spLocks noGrp="1"/>
          </p:cNvSpPr>
          <p:nvPr>
            <p:ph type="title"/>
          </p:nvPr>
        </p:nvSpPr>
        <p:spPr>
          <a:xfrm>
            <a:off x="892969" y="168547"/>
            <a:ext cx="7358063" cy="1733477"/>
          </a:xfrm>
          <a:prstGeom prst="rect">
            <a:avLst/>
          </a:prstGeom>
        </p:spPr>
        <p:txBody>
          <a:bodyPr/>
          <a:lstStyle>
            <a:lvl1pPr defTabSz="642915">
              <a:defRPr sz="5900" b="0">
                <a:uFill>
                  <a:solidFill/>
                </a:uFill>
                <a:latin typeface="ヒラギノ角ゴ Pro W3"/>
                <a:ea typeface="ヒラギノ角ゴ Pro W3"/>
                <a:cs typeface="ヒラギノ角ゴ Pro W3"/>
                <a:sym typeface="ヒラギノ角ゴ Pro W3"/>
              </a:defRPr>
            </a:lvl1pPr>
          </a:lstStyle>
          <a:p>
            <a:pPr lvl="0">
              <a:defRPr sz="1800">
                <a:uFillTx/>
              </a:defRPr>
            </a:pPr>
            <a:r>
              <a:rPr sz="5900">
                <a:uFill>
                  <a:solidFill/>
                </a:uFill>
              </a:rPr>
              <a:t>タイトルテキスト</a:t>
            </a:r>
          </a:p>
        </p:txBody>
      </p:sp>
      <p:sp>
        <p:nvSpPr>
          <p:cNvPr id="8" name="Shape 8"/>
          <p:cNvSpPr>
            <a:spLocks noGrp="1"/>
          </p:cNvSpPr>
          <p:nvPr>
            <p:ph type="body" idx="1"/>
          </p:nvPr>
        </p:nvSpPr>
        <p:spPr>
          <a:xfrm>
            <a:off x="892969" y="1053703"/>
            <a:ext cx="7358063" cy="5804297"/>
          </a:xfrm>
          <a:prstGeom prst="rect">
            <a:avLst/>
          </a:prstGeom>
        </p:spPr>
        <p:txBody>
          <a:bodyPr lIns="35717" tIns="35717" rIns="35717" bIns="35717" anchor="ctr"/>
          <a:lstStyle>
            <a:lvl1pPr marL="517903" defTabSz="642915">
              <a:spcBef>
                <a:spcPts val="1687"/>
              </a:spcBef>
              <a:buClr>
                <a:srgbClr val="000000"/>
              </a:buClr>
              <a:buFont typeface="ヒラギノ角ゴ Pro W3"/>
              <a:defRPr sz="3000">
                <a:uFill>
                  <a:solidFill/>
                </a:uFill>
                <a:latin typeface="ヒラギノ角ゴ Pro W3"/>
                <a:ea typeface="ヒラギノ角ゴ Pro W3"/>
                <a:cs typeface="ヒラギノ角ゴ Pro W3"/>
                <a:sym typeface="ヒラギノ角ゴ Pro W3"/>
              </a:defRPr>
            </a:lvl1pPr>
            <a:lvl2pPr marL="830431" defTabSz="642915">
              <a:spcBef>
                <a:spcPts val="1687"/>
              </a:spcBef>
              <a:buClr>
                <a:srgbClr val="000000"/>
              </a:buClr>
              <a:buFont typeface="ヒラギノ角ゴ Pro W3"/>
              <a:defRPr sz="3000">
                <a:uFill>
                  <a:solidFill/>
                </a:uFill>
                <a:latin typeface="ヒラギノ角ゴ Pro W3"/>
                <a:ea typeface="ヒラギノ角ゴ Pro W3"/>
                <a:cs typeface="ヒラギノ角ゴ Pro W3"/>
                <a:sym typeface="ヒラギノ角ゴ Pro W3"/>
              </a:defRPr>
            </a:lvl2pPr>
            <a:lvl3pPr marL="1142959" defTabSz="642915">
              <a:spcBef>
                <a:spcPts val="1687"/>
              </a:spcBef>
              <a:buClr>
                <a:srgbClr val="000000"/>
              </a:buClr>
              <a:buFont typeface="ヒラギノ角ゴ Pro W3"/>
              <a:defRPr sz="3000">
                <a:uFill>
                  <a:solidFill/>
                </a:uFill>
                <a:latin typeface="ヒラギノ角ゴ Pro W3"/>
                <a:ea typeface="ヒラギノ角ゴ Pro W3"/>
                <a:cs typeface="ヒラギノ角ゴ Pro W3"/>
                <a:sym typeface="ヒラギノ角ゴ Pro W3"/>
              </a:defRPr>
            </a:lvl3pPr>
            <a:lvl4pPr marL="1455487" defTabSz="642915">
              <a:spcBef>
                <a:spcPts val="1687"/>
              </a:spcBef>
              <a:buClr>
                <a:srgbClr val="000000"/>
              </a:buClr>
              <a:buFont typeface="ヒラギノ角ゴ Pro W3"/>
              <a:defRPr sz="3000">
                <a:uFill>
                  <a:solidFill/>
                </a:uFill>
                <a:latin typeface="ヒラギノ角ゴ Pro W3"/>
                <a:ea typeface="ヒラギノ角ゴ Pro W3"/>
                <a:cs typeface="ヒラギノ角ゴ Pro W3"/>
                <a:sym typeface="ヒラギノ角ゴ Pro W3"/>
              </a:defRPr>
            </a:lvl4pPr>
            <a:lvl5pPr marL="1768015" defTabSz="642915">
              <a:spcBef>
                <a:spcPts val="1687"/>
              </a:spcBef>
              <a:buClr>
                <a:srgbClr val="000000"/>
              </a:buClr>
              <a:buFont typeface="ヒラギノ角ゴ Pro W3"/>
              <a:defRPr sz="3000">
                <a:uFill>
                  <a:solidFill/>
                </a:uFill>
                <a:latin typeface="ヒラギノ角ゴ Pro W3"/>
                <a:ea typeface="ヒラギノ角ゴ Pro W3"/>
                <a:cs typeface="ヒラギノ角ゴ Pro W3"/>
                <a:sym typeface="ヒラギノ角ゴ Pro W3"/>
              </a:defRPr>
            </a:lvl5pPr>
          </a:lstStyle>
          <a:p>
            <a:pPr lvl="0">
              <a:defRPr sz="1800">
                <a:uFillTx/>
              </a:defRPr>
            </a:pPr>
            <a:r>
              <a:rPr sz="3000">
                <a:uFill>
                  <a:solidFill/>
                </a:uFill>
              </a:rPr>
              <a:t>本文レベル1</a:t>
            </a:r>
          </a:p>
          <a:p>
            <a:pPr lvl="1">
              <a:defRPr sz="1800">
                <a:uFillTx/>
              </a:defRPr>
            </a:pPr>
            <a:r>
              <a:rPr sz="3000">
                <a:uFill>
                  <a:solidFill/>
                </a:uFill>
              </a:rPr>
              <a:t>本文レベル2</a:t>
            </a:r>
          </a:p>
          <a:p>
            <a:pPr lvl="2">
              <a:defRPr sz="1800">
                <a:uFillTx/>
              </a:defRPr>
            </a:pPr>
            <a:r>
              <a:rPr sz="3000">
                <a:uFill>
                  <a:solidFill/>
                </a:uFill>
              </a:rPr>
              <a:t>本文レベル3</a:t>
            </a:r>
          </a:p>
          <a:p>
            <a:pPr lvl="3">
              <a:defRPr sz="1800">
                <a:uFillTx/>
              </a:defRPr>
            </a:pPr>
            <a:r>
              <a:rPr sz="3000">
                <a:uFill>
                  <a:solidFill/>
                </a:uFill>
              </a:rPr>
              <a:t>本文レベル4</a:t>
            </a:r>
          </a:p>
          <a:p>
            <a:pPr lvl="4">
              <a:defRPr sz="1800">
                <a:uFillTx/>
              </a:defRPr>
            </a:pPr>
            <a:r>
              <a:rPr sz="3000">
                <a:uFill>
                  <a:solidFill/>
                </a:uFill>
              </a:rPr>
              <a:t>本文レベル 5</a:t>
            </a:r>
          </a:p>
        </p:txBody>
      </p:sp>
      <p:sp>
        <p:nvSpPr>
          <p:cNvPr id="9" name="Shape 9"/>
          <p:cNvSpPr>
            <a:spLocks noGrp="1"/>
          </p:cNvSpPr>
          <p:nvPr>
            <p:ph type="sldNum" sz="quarter" idx="2"/>
          </p:nvPr>
        </p:nvSpPr>
        <p:spPr>
          <a:xfrm>
            <a:off x="4321129" y="6527602"/>
            <a:ext cx="501742" cy="375047"/>
          </a:xfrm>
          <a:prstGeom prst="rect">
            <a:avLst/>
          </a:prstGeom>
        </p:spPr>
        <p:txBody>
          <a:bodyPr/>
          <a:lstStyle>
            <a:lvl1pPr>
              <a:defRPr sz="3000">
                <a:uFill>
                  <a:solidFill/>
                </a:uFill>
              </a:defRPr>
            </a:lvl1pPr>
          </a:lstStyle>
          <a:p>
            <a:pPr lvl="0"/>
            <a:fld id="{86CB4B4D-7CA3-9044-876B-883B54F8677D}" type="slidenum">
              <a:t>‹#›</a:t>
            </a:fld>
            <a:endParaRPr/>
          </a:p>
        </p:txBody>
      </p:sp>
    </p:spTree>
    <p:extLst>
      <p:ext uri="{BB962C8B-B14F-4D97-AF65-F5344CB8AC3E}">
        <p14:creationId xmlns:p14="http://schemas.microsoft.com/office/powerpoint/2010/main" val="1213527159"/>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22059C2-1FDE-48D1-9383-911DBF1E5E70}" type="datetime1">
              <a:rPr kumimoji="1" lang="ja-JP" altLang="en-US" smtClean="0"/>
              <a:t>16/03/10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BDC6B59-3BEC-4DD0-9F34-A6BE8877EF87}" type="datetime1">
              <a:rPr kumimoji="1" lang="ja-JP" altLang="en-US" smtClean="0"/>
              <a:t>16/03/10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9F6F0D0-4634-4476-96B0-586C12C229B9}" type="datetime1">
              <a:rPr kumimoji="1" lang="ja-JP" altLang="en-US" smtClean="0"/>
              <a:t>16/03/10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0E1E3F0-9196-4378-BEE5-2DE9B8501568}" type="datetime1">
              <a:rPr kumimoji="1" lang="ja-JP" altLang="en-US" smtClean="0"/>
              <a:t>16/03/10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F4C65CF-236C-4DF6-AA97-D819820182C7}" type="datetime1">
              <a:rPr kumimoji="1" lang="ja-JP" altLang="en-US" smtClean="0"/>
              <a:t>16/03/10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5AA46F2-454B-4272-A1F6-58548565559C}" type="datetime1">
              <a:rPr kumimoji="1" lang="ja-JP" altLang="en-US" smtClean="0"/>
              <a:t>16/03/10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E8216D5-6509-491F-8351-49EE89F26D11}" type="datetime1">
              <a:rPr kumimoji="1" lang="ja-JP" altLang="en-US" smtClean="0"/>
              <a:t>16/03/10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1079737-7B7C-4512-B62A-DF9DCA6071FC}" type="datetime1">
              <a:rPr kumimoji="1" lang="ja-JP" altLang="en-US" smtClean="0"/>
              <a:t>16/03/10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80DE96-F0F4-4C72-AF2E-23FA30F89428}" type="datetime1">
              <a:rPr kumimoji="1" lang="ja-JP" altLang="en-US" smtClean="0"/>
              <a:t>16/03/10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tif"/><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tif"/><Relationship Id="rId3" Type="http://schemas.openxmlformats.org/officeDocument/2006/relationships/image" Target="../media/image10.t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dirty="0" smtClean="0"/>
              <a:t>ILC</a:t>
            </a:r>
            <a:r>
              <a:rPr lang="ja-JP" altLang="en-US" dirty="0" smtClean="0"/>
              <a:t>測定器建設のための</a:t>
            </a:r>
            <a:r>
              <a:rPr lang="en-US" altLang="ja-JP" dirty="0" smtClean="0"/>
              <a:t/>
            </a:r>
            <a:br>
              <a:rPr lang="en-US" altLang="ja-JP" dirty="0" smtClean="0"/>
            </a:br>
            <a:r>
              <a:rPr lang="ja-JP" altLang="en-US" dirty="0" smtClean="0"/>
              <a:t>人材確保・養成</a:t>
            </a:r>
            <a:endParaRPr lang="en-US" dirty="0"/>
          </a:p>
        </p:txBody>
      </p:sp>
      <p:sp>
        <p:nvSpPr>
          <p:cNvPr id="3" name="サブタイトル 2"/>
          <p:cNvSpPr>
            <a:spLocks noGrp="1"/>
          </p:cNvSpPr>
          <p:nvPr>
            <p:ph type="subTitle" idx="1"/>
          </p:nvPr>
        </p:nvSpPr>
        <p:spPr/>
        <p:txBody>
          <a:bodyPr/>
          <a:lstStyle/>
          <a:p>
            <a:r>
              <a:rPr lang="en-US" altLang="ja-JP" dirty="0" smtClean="0"/>
              <a:t>2016</a:t>
            </a:r>
            <a:r>
              <a:rPr lang="ja-JP" altLang="en-US" dirty="0" smtClean="0"/>
              <a:t>年</a:t>
            </a:r>
            <a:r>
              <a:rPr lang="en-US" altLang="ja-JP" dirty="0" smtClean="0"/>
              <a:t>3</a:t>
            </a:r>
            <a:r>
              <a:rPr lang="ja-JP" altLang="en-US" dirty="0" smtClean="0"/>
              <a:t>月</a:t>
            </a:r>
            <a:endParaRPr lang="en-US" altLang="ja-JP" dirty="0" smtClean="0"/>
          </a:p>
          <a:p>
            <a:r>
              <a:rPr lang="ja-JP" altLang="en-US" dirty="0" smtClean="0"/>
              <a:t>報告：藤井恵介</a:t>
            </a:r>
            <a:endParaRPr lang="en-US" altLang="ja-JP" dirty="0" smtClean="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1</a:t>
            </a:fld>
            <a:endParaRPr kumimoji="1" lang="ja-JP" altLang="en-US"/>
          </a:p>
        </p:txBody>
      </p:sp>
    </p:spTree>
    <p:extLst>
      <p:ext uri="{BB962C8B-B14F-4D97-AF65-F5344CB8AC3E}">
        <p14:creationId xmlns:p14="http://schemas.microsoft.com/office/powerpoint/2010/main" val="1023516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人材（リーダー）の養成</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人材の養成は</a:t>
            </a:r>
            <a:r>
              <a:rPr kumimoji="1" lang="en-US" altLang="ja-JP" dirty="0" smtClean="0"/>
              <a:t>OJT</a:t>
            </a:r>
            <a:r>
              <a:rPr kumimoji="1" lang="ja-JP" altLang="en-US" dirty="0" smtClean="0"/>
              <a:t>が基本</a:t>
            </a:r>
            <a:endParaRPr lang="en-US" altLang="ja-JP" dirty="0"/>
          </a:p>
          <a:p>
            <a:pPr marL="971550" lvl="1" indent="-514350">
              <a:buFont typeface="+mj-lt"/>
              <a:buAutoNum type="alphaUcParenR"/>
            </a:pPr>
            <a:r>
              <a:rPr kumimoji="1" lang="ja-JP" altLang="en-US" dirty="0"/>
              <a:t>本格的</a:t>
            </a:r>
            <a:r>
              <a:rPr kumimoji="1" lang="ja-JP" altLang="en-US" dirty="0" smtClean="0"/>
              <a:t>な</a:t>
            </a:r>
            <a:r>
              <a:rPr kumimoji="1" lang="en-US" altLang="ja-JP" dirty="0" smtClean="0"/>
              <a:t>R&amp;D</a:t>
            </a:r>
            <a:r>
              <a:rPr lang="ja-JP" altLang="en-US" dirty="0"/>
              <a:t>；</a:t>
            </a:r>
            <a:r>
              <a:rPr kumimoji="1" lang="ja-JP" altLang="en-US" dirty="0" smtClean="0"/>
              <a:t>実機に近いプロトタイプ設計・製作・試験</a:t>
            </a:r>
            <a:r>
              <a:rPr lang="ja-JP" altLang="en-US" dirty="0" smtClean="0"/>
              <a:t>（特に加速器のビームを用いた試験）</a:t>
            </a:r>
            <a:r>
              <a:rPr kumimoji="1" lang="en-US" altLang="ja-JP" dirty="0" smtClean="0">
                <a:sym typeface="Wingdings" panose="05000000000000000000" pitchFamily="2" charset="2"/>
              </a:rPr>
              <a:t></a:t>
            </a:r>
            <a:r>
              <a:rPr kumimoji="1" lang="ja-JP" altLang="en-US" dirty="0" smtClean="0">
                <a:sym typeface="Wingdings" panose="05000000000000000000" pitchFamily="2" charset="2"/>
              </a:rPr>
              <a:t>予算の裏付けが必要</a:t>
            </a:r>
            <a:endParaRPr kumimoji="1" lang="en-US" altLang="ja-JP" dirty="0" smtClean="0"/>
          </a:p>
          <a:p>
            <a:pPr marL="971550" lvl="1" indent="-514350">
              <a:buFont typeface="+mj-lt"/>
              <a:buAutoNum type="alphaUcParenR"/>
            </a:pPr>
            <a:r>
              <a:rPr lang="ja-JP" altLang="en-US" dirty="0"/>
              <a:t>他</a:t>
            </a:r>
            <a:r>
              <a:rPr lang="ja-JP" altLang="en-US" dirty="0" smtClean="0"/>
              <a:t>のプロジェクトにおける経験</a:t>
            </a:r>
            <a:endParaRPr lang="en-US" altLang="ja-JP" dirty="0" smtClean="0"/>
          </a:p>
          <a:p>
            <a:r>
              <a:rPr kumimoji="1" lang="ja-JP" altLang="en-US" dirty="0"/>
              <a:t>リーダー</a:t>
            </a:r>
            <a:r>
              <a:rPr kumimoji="1" lang="ja-JP" altLang="en-US" dirty="0" smtClean="0"/>
              <a:t>格の人材を</a:t>
            </a:r>
            <a:r>
              <a:rPr kumimoji="1" lang="en-US" altLang="ja-JP" dirty="0" smtClean="0"/>
              <a:t>(A)</a:t>
            </a:r>
            <a:r>
              <a:rPr kumimoji="1" lang="ja-JP" altLang="en-US" dirty="0" smtClean="0"/>
              <a:t>の方法で育成するにはなるべく早期に開始する必要がある</a:t>
            </a:r>
            <a:endParaRPr kumimoji="1" lang="en-US" altLang="ja-JP" dirty="0" smtClean="0"/>
          </a:p>
          <a:p>
            <a:pPr lvl="1"/>
            <a:r>
              <a:rPr lang="ja-JP" altLang="en-US" dirty="0" smtClean="0"/>
              <a:t>経験</a:t>
            </a:r>
            <a:r>
              <a:rPr lang="ja-JP" altLang="en-US" dirty="0"/>
              <a:t>が</a:t>
            </a:r>
            <a:r>
              <a:rPr lang="ja-JP" altLang="en-US" dirty="0" smtClean="0"/>
              <a:t>あまりない人ではグループの信頼・同意が得られない</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10</a:t>
            </a:fld>
            <a:endParaRPr kumimoji="1" lang="ja-JP" altLang="en-US"/>
          </a:p>
        </p:txBody>
      </p:sp>
    </p:spTree>
    <p:extLst>
      <p:ext uri="{BB962C8B-B14F-4D97-AF65-F5344CB8AC3E}">
        <p14:creationId xmlns:p14="http://schemas.microsoft.com/office/powerpoint/2010/main" val="2698299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Shape 628"/>
          <p:cNvSpPr>
            <a:spLocks noGrp="1"/>
          </p:cNvSpPr>
          <p:nvPr>
            <p:ph type="title" idx="4294967295"/>
          </p:nvPr>
        </p:nvSpPr>
        <p:spPr>
          <a:xfrm>
            <a:off x="546983" y="2208700"/>
            <a:ext cx="8050035" cy="2019227"/>
          </a:xfrm>
          <a:prstGeom prst="rect">
            <a:avLst/>
          </a:prstGeom>
        </p:spPr>
        <p:txBody>
          <a:bodyPr lIns="45717" tIns="45717" rIns="45717" bIns="45717">
            <a:normAutofit/>
          </a:bodyPr>
          <a:lstStyle>
            <a:lvl1pPr defTabSz="914400">
              <a:lnSpc>
                <a:spcPct val="140000"/>
              </a:lnSpc>
              <a:defRPr sz="8000" b="0">
                <a:uFill>
                  <a:solidFill/>
                </a:uFill>
                <a:latin typeface="ヒラギノ角ゴ ProN W3"/>
                <a:ea typeface="ヒラギノ角ゴ ProN W3"/>
                <a:cs typeface="ヒラギノ角ゴ ProN W3"/>
                <a:sym typeface="ヒラギノ角ゴ ProN W3"/>
              </a:defRPr>
            </a:lvl1pPr>
          </a:lstStyle>
          <a:p>
            <a:pPr lvl="0">
              <a:defRPr sz="1800">
                <a:uFillTx/>
              </a:defRPr>
            </a:pPr>
            <a:r>
              <a:rPr lang="en-US" altLang="ja-JP" sz="5600" dirty="0" smtClean="0"/>
              <a:t>Backup</a:t>
            </a:r>
            <a:endParaRPr sz="5600" dirty="0"/>
          </a:p>
        </p:txBody>
      </p:sp>
      <p:sp>
        <p:nvSpPr>
          <p:cNvPr id="629" name="Shape 629"/>
          <p:cNvSpPr/>
          <p:nvPr/>
        </p:nvSpPr>
        <p:spPr>
          <a:xfrm>
            <a:off x="6552158" y="6414455"/>
            <a:ext cx="2134195" cy="247499"/>
          </a:xfrm>
          <a:prstGeom prst="rect">
            <a:avLst/>
          </a:prstGeom>
          <a:ln w="12700">
            <a:miter lim="400000"/>
          </a:ln>
          <a:extLst>
            <a:ext uri="{C572A759-6A51-4108-AA02-DFA0A04FC94B}">
              <ma14:wrappingTextBoxFlag xmlns:ma14="http://schemas.microsoft.com/office/mac/drawingml/2011/main" val="1"/>
            </a:ext>
          </a:extLst>
        </p:spPr>
        <p:txBody>
          <a:bodyPr lIns="45717" tIns="45717" rIns="45717" bIns="45717" anchor="ctr">
            <a:spAutoFit/>
          </a:bodyPr>
          <a:lstStyle>
            <a:lvl1pPr algn="r" defTabSz="914400">
              <a:lnSpc>
                <a:spcPct val="90000"/>
              </a:lnSpc>
              <a:defRPr sz="1600">
                <a:solidFill>
                  <a:srgbClr val="888888"/>
                </a:solidFill>
                <a:uFill>
                  <a:solidFill>
                    <a:srgbClr val="888888"/>
                  </a:solidFill>
                </a:uFill>
                <a:latin typeface="Arial"/>
                <a:ea typeface="Arial"/>
                <a:cs typeface="Arial"/>
                <a:sym typeface="Arial"/>
              </a:defRPr>
            </a:lvl1pPr>
          </a:lstStyle>
          <a:p>
            <a:pPr lvl="0">
              <a:defRPr sz="1800">
                <a:solidFill>
                  <a:srgbClr val="000000"/>
                </a:solidFill>
                <a:uFillTx/>
              </a:defRPr>
            </a:pPr>
            <a:r>
              <a:rPr sz="1100"/>
              <a:t>14</a:t>
            </a:r>
          </a:p>
        </p:txBody>
      </p:sp>
    </p:spTree>
    <p:extLst>
      <p:ext uri="{BB962C8B-B14F-4D97-AF65-F5344CB8AC3E}">
        <p14:creationId xmlns:p14="http://schemas.microsoft.com/office/powerpoint/2010/main" val="555415312"/>
      </p:ext>
    </p:extLst>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Shape 54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t>12</a:t>
            </a:fld>
            <a:endParaRPr sz="1100"/>
          </a:p>
        </p:txBody>
      </p:sp>
      <p:sp>
        <p:nvSpPr>
          <p:cNvPr id="550" name="Shape 550"/>
          <p:cNvSpPr>
            <a:spLocks noGrp="1"/>
          </p:cNvSpPr>
          <p:nvPr>
            <p:ph type="title" idx="4294967295"/>
          </p:nvPr>
        </p:nvSpPr>
        <p:spPr>
          <a:xfrm>
            <a:off x="457200" y="149688"/>
            <a:ext cx="8229601" cy="562075"/>
          </a:xfrm>
          <a:prstGeom prst="rect">
            <a:avLst/>
          </a:prstGeom>
        </p:spPr>
        <p:txBody>
          <a:bodyPr lIns="45718" tIns="45718" rIns="45718" bIns="45718">
            <a:normAutofit fontScale="90000"/>
          </a:bodyPr>
          <a:lstStyle>
            <a:lvl1pPr defTabSz="896111">
              <a:defRPr sz="5292" b="0">
                <a:latin typeface="ヒラギノ角ゴ Pro W6"/>
                <a:ea typeface="ヒラギノ角ゴ Pro W6"/>
                <a:cs typeface="ヒラギノ角ゴ Pro W6"/>
                <a:sym typeface="ヒラギノ角ゴ Pro W6"/>
              </a:defRPr>
            </a:lvl1pPr>
          </a:lstStyle>
          <a:p>
            <a:pPr lvl="0">
              <a:defRPr sz="1800"/>
            </a:pPr>
            <a:r>
              <a:rPr sz="3700"/>
              <a:t>実験環境と技術選択</a:t>
            </a:r>
          </a:p>
        </p:txBody>
      </p:sp>
      <p:graphicFrame>
        <p:nvGraphicFramePr>
          <p:cNvPr id="551" name="Table 551"/>
          <p:cNvGraphicFramePr/>
          <p:nvPr/>
        </p:nvGraphicFramePr>
        <p:xfrm>
          <a:off x="454600" y="1105052"/>
          <a:ext cx="8311084" cy="2649927"/>
        </p:xfrm>
        <a:graphic>
          <a:graphicData uri="http://schemas.openxmlformats.org/drawingml/2006/table">
            <a:tbl>
              <a:tblPr firstRow="1" bandRow="1"/>
              <a:tblGrid>
                <a:gridCol w="1616330"/>
                <a:gridCol w="2279675"/>
                <a:gridCol w="2330648"/>
                <a:gridCol w="2084431"/>
              </a:tblGrid>
              <a:tr h="371081">
                <a:tc>
                  <a:txBody>
                    <a:bodyPr/>
                    <a:lstStyle/>
                    <a:p>
                      <a:pPr lvl="0" algn="l" defTabSz="914400">
                        <a:defRPr sz="2400" b="0" i="0">
                          <a:latin typeface="Arial"/>
                          <a:ea typeface="Arial"/>
                          <a:cs typeface="Arial"/>
                          <a:sym typeface="Arial"/>
                        </a:defRPr>
                      </a:pPr>
                      <a:endParaRPr sz="1700"/>
                    </a:p>
                  </a:txBody>
                  <a:tcPr marL="32147" marR="32147" marT="32147" marB="32147" horzOverflow="overflow">
                    <a:lnL w="12700">
                      <a:miter lim="400000"/>
                    </a:lnL>
                    <a:lnR w="12700">
                      <a:miter lim="400000"/>
                    </a:lnR>
                    <a:lnT w="12700">
                      <a:miter lim="400000"/>
                    </a:lnT>
                    <a:solidFill>
                      <a:srgbClr val="4F81BD"/>
                    </a:solidFill>
                  </a:tcPr>
                </a:tc>
                <a:tc>
                  <a:txBody>
                    <a:bodyPr/>
                    <a:lstStyle/>
                    <a:p>
                      <a:pPr lvl="0" algn="l" defTabSz="914400">
                        <a:defRPr b="0" i="0">
                          <a:solidFill>
                            <a:srgbClr val="000000"/>
                          </a:solidFill>
                        </a:defRPr>
                      </a:pPr>
                      <a:r>
                        <a:rPr sz="1700">
                          <a:solidFill>
                            <a:srgbClr val="FFFFFF"/>
                          </a:solidFill>
                          <a:latin typeface="ＭＳ Ｐゴシック"/>
                          <a:ea typeface="ＭＳ Ｐゴシック"/>
                          <a:cs typeface="ＭＳ Ｐゴシック"/>
                          <a:sym typeface="ＭＳ Ｐゴシック"/>
                        </a:rPr>
                        <a:t>LHC</a:t>
                      </a:r>
                    </a:p>
                  </a:txBody>
                  <a:tcPr marL="32147" marR="32147" marT="32147" marB="32147" horzOverflow="overflow">
                    <a:lnL w="12700">
                      <a:miter lim="400000"/>
                    </a:lnL>
                    <a:lnR w="12700">
                      <a:miter lim="400000"/>
                    </a:lnR>
                    <a:lnT w="12700">
                      <a:miter lim="400000"/>
                    </a:lnT>
                    <a:solidFill>
                      <a:srgbClr val="4F81BD"/>
                    </a:solidFill>
                  </a:tcPr>
                </a:tc>
                <a:tc>
                  <a:txBody>
                    <a:bodyPr/>
                    <a:lstStyle/>
                    <a:p>
                      <a:pPr lvl="0" algn="l" defTabSz="914400">
                        <a:defRPr b="0" i="0">
                          <a:solidFill>
                            <a:srgbClr val="000000"/>
                          </a:solidFill>
                        </a:defRPr>
                      </a:pPr>
                      <a:r>
                        <a:rPr sz="1700" b="1">
                          <a:solidFill>
                            <a:srgbClr val="FFFFFF"/>
                          </a:solidFill>
                          <a:latin typeface="Arial"/>
                          <a:ea typeface="Arial"/>
                          <a:cs typeface="Arial"/>
                          <a:sym typeface="Arial"/>
                        </a:rPr>
                        <a:t>ILC</a:t>
                      </a:r>
                    </a:p>
                  </a:txBody>
                  <a:tcPr marL="32147" marR="32147" marT="32147" marB="32147" horzOverflow="overflow">
                    <a:lnL w="12700">
                      <a:miter lim="400000"/>
                    </a:lnL>
                    <a:lnR w="12700">
                      <a:miter lim="400000"/>
                    </a:lnR>
                    <a:lnT w="12700">
                      <a:miter lim="400000"/>
                    </a:lnT>
                    <a:solidFill>
                      <a:srgbClr val="4F81BD"/>
                    </a:solidFill>
                  </a:tcPr>
                </a:tc>
                <a:tc>
                  <a:txBody>
                    <a:bodyPr/>
                    <a:lstStyle/>
                    <a:p>
                      <a:pPr lvl="0" algn="l" defTabSz="914400">
                        <a:defRPr b="0" i="0">
                          <a:solidFill>
                            <a:srgbClr val="000000"/>
                          </a:solidFill>
                        </a:defRPr>
                      </a:pPr>
                      <a:r>
                        <a:rPr sz="1700" b="1">
                          <a:solidFill>
                            <a:srgbClr val="FFFFFF"/>
                          </a:solidFill>
                          <a:latin typeface="Arial"/>
                          <a:ea typeface="Arial"/>
                          <a:cs typeface="Arial"/>
                          <a:sym typeface="Arial"/>
                        </a:rPr>
                        <a:t>コメント</a:t>
                      </a:r>
                    </a:p>
                  </a:txBody>
                  <a:tcPr marL="32147" marR="32147" marT="32147" marB="32147" horzOverflow="overflow">
                    <a:lnL w="12700">
                      <a:miter lim="400000"/>
                    </a:lnL>
                    <a:lnR w="12700">
                      <a:miter lim="400000"/>
                    </a:lnR>
                    <a:lnT w="12700">
                      <a:miter lim="400000"/>
                    </a:lnT>
                    <a:solidFill>
                      <a:srgbClr val="4F81BD"/>
                    </a:solidFill>
                  </a:tcPr>
                </a:tc>
              </a:tr>
              <a:tr h="849170">
                <a:tc>
                  <a:txBody>
                    <a:bodyPr/>
                    <a:lstStyle/>
                    <a:p>
                      <a:pPr lvl="0" algn="l" defTabSz="914400">
                        <a:defRPr b="0" i="0"/>
                      </a:pPr>
                      <a:r>
                        <a:rPr sz="1400">
                          <a:latin typeface="Arial"/>
                          <a:ea typeface="Arial"/>
                          <a:cs typeface="Arial"/>
                          <a:sym typeface="Arial"/>
                        </a:rPr>
                        <a:t>放射線量</a:t>
                      </a:r>
                    </a:p>
                  </a:txBody>
                  <a:tcPr marL="32147" marR="32147" marT="32147" marB="32147" horzOverflow="overflow">
                    <a:lnL w="12700">
                      <a:miter lim="400000"/>
                    </a:lnL>
                    <a:lnR w="12700">
                      <a:miter lim="400000"/>
                    </a:lnR>
                    <a:lnB w="12700">
                      <a:miter lim="400000"/>
                    </a:lnB>
                    <a:solidFill>
                      <a:srgbClr val="CFD7E7"/>
                    </a:solidFill>
                  </a:tcPr>
                </a:tc>
                <a:tc>
                  <a:txBody>
                    <a:bodyPr/>
                    <a:lstStyle/>
                    <a:p>
                      <a:pPr lvl="0" algn="l" defTabSz="914400">
                        <a:defRPr b="0" i="0"/>
                      </a:pPr>
                      <a:r>
                        <a:rPr sz="1400">
                          <a:latin typeface="Arial"/>
                          <a:ea typeface="Arial"/>
                          <a:cs typeface="Arial"/>
                          <a:sym typeface="Arial"/>
                        </a:rPr>
                        <a:t>&gt;10</a:t>
                      </a:r>
                      <a:r>
                        <a:rPr sz="1400" baseline="31999">
                          <a:latin typeface="Arial"/>
                          <a:ea typeface="Arial"/>
                          <a:cs typeface="Arial"/>
                          <a:sym typeface="Arial"/>
                        </a:rPr>
                        <a:t>16</a:t>
                      </a:r>
                      <a:r>
                        <a:rPr sz="1400">
                          <a:latin typeface="Arial"/>
                          <a:ea typeface="Arial"/>
                          <a:cs typeface="Arial"/>
                          <a:sym typeface="Arial"/>
                        </a:rPr>
                        <a:t> NEQ (neutron equivalent)/cm</a:t>
                      </a:r>
                      <a:r>
                        <a:rPr sz="1400" baseline="31999">
                          <a:latin typeface="Arial"/>
                          <a:ea typeface="Arial"/>
                          <a:cs typeface="Arial"/>
                          <a:sym typeface="Arial"/>
                        </a:rPr>
                        <a:t>2</a:t>
                      </a:r>
                      <a:r>
                        <a:rPr sz="1400">
                          <a:latin typeface="Arial"/>
                          <a:ea typeface="Arial"/>
                          <a:cs typeface="Arial"/>
                          <a:sym typeface="Arial"/>
                        </a:rPr>
                        <a:t> (3ab</a:t>
                      </a:r>
                      <a:r>
                        <a:rPr sz="1400" baseline="31999">
                          <a:latin typeface="Arial"/>
                          <a:ea typeface="Arial"/>
                          <a:cs typeface="Arial"/>
                          <a:sym typeface="Arial"/>
                        </a:rPr>
                        <a:t>-1</a:t>
                      </a:r>
                      <a:r>
                        <a:rPr sz="1400">
                          <a:latin typeface="Arial"/>
                          <a:ea typeface="Arial"/>
                          <a:cs typeface="Arial"/>
                          <a:sym typeface="Arial"/>
                        </a:rPr>
                        <a:t>)</a:t>
                      </a:r>
                    </a:p>
                  </a:txBody>
                  <a:tcPr marL="32147" marR="32147" marT="32147" marB="32147" horzOverflow="overflow">
                    <a:lnL w="12700">
                      <a:miter lim="400000"/>
                    </a:lnL>
                    <a:lnR w="12700">
                      <a:miter lim="400000"/>
                    </a:lnR>
                    <a:lnB w="12700">
                      <a:miter lim="400000"/>
                    </a:lnB>
                    <a:solidFill>
                      <a:srgbClr val="CFD7E7"/>
                    </a:solidFill>
                  </a:tcPr>
                </a:tc>
                <a:tc>
                  <a:txBody>
                    <a:bodyPr/>
                    <a:lstStyle/>
                    <a:p>
                      <a:pPr lvl="0" algn="l" defTabSz="914400">
                        <a:defRPr b="0" i="0"/>
                      </a:pPr>
                      <a:r>
                        <a:rPr sz="1400">
                          <a:latin typeface="Arial"/>
                          <a:ea typeface="Arial"/>
                          <a:cs typeface="Arial"/>
                          <a:sym typeface="Arial"/>
                        </a:rPr>
                        <a:t>10</a:t>
                      </a:r>
                      <a:r>
                        <a:rPr sz="1400" baseline="31999">
                          <a:latin typeface="Arial"/>
                          <a:ea typeface="Arial"/>
                          <a:cs typeface="Arial"/>
                          <a:sym typeface="Arial"/>
                        </a:rPr>
                        <a:t>10</a:t>
                      </a:r>
                      <a:r>
                        <a:rPr sz="1400">
                          <a:latin typeface="Arial"/>
                          <a:ea typeface="Arial"/>
                          <a:cs typeface="Arial"/>
                          <a:sym typeface="Arial"/>
                        </a:rPr>
                        <a:t>NEQ/cm</a:t>
                      </a:r>
                      <a:r>
                        <a:rPr sz="1400" baseline="31999">
                          <a:latin typeface="Arial"/>
                          <a:ea typeface="Arial"/>
                          <a:cs typeface="Arial"/>
                          <a:sym typeface="Arial"/>
                        </a:rPr>
                        <a:t>2</a:t>
                      </a:r>
                      <a:r>
                        <a:rPr sz="1400">
                          <a:latin typeface="Arial"/>
                          <a:ea typeface="Arial"/>
                          <a:cs typeface="Arial"/>
                          <a:sym typeface="Arial"/>
                        </a:rPr>
                        <a:t>/yr</a:t>
                      </a:r>
                    </a:p>
                  </a:txBody>
                  <a:tcPr marL="32147" marR="32147" marT="32147" marB="32147" horzOverflow="overflow">
                    <a:lnL w="12700">
                      <a:miter lim="400000"/>
                    </a:lnL>
                    <a:lnR w="12700">
                      <a:miter lim="400000"/>
                    </a:lnR>
                    <a:lnB w="12700">
                      <a:miter lim="400000"/>
                    </a:lnB>
                    <a:solidFill>
                      <a:srgbClr val="CFD7E7"/>
                    </a:solidFill>
                  </a:tcPr>
                </a:tc>
                <a:tc>
                  <a:txBody>
                    <a:bodyPr/>
                    <a:lstStyle/>
                    <a:p>
                      <a:pPr lvl="0" algn="l" defTabSz="914400">
                        <a:defRPr b="0" i="0"/>
                      </a:pPr>
                      <a:r>
                        <a:rPr sz="1400" b="1">
                          <a:latin typeface="Arial"/>
                          <a:ea typeface="Arial"/>
                          <a:cs typeface="Arial"/>
                          <a:sym typeface="Arial"/>
                        </a:rPr>
                        <a:t>~O(10</a:t>
                      </a:r>
                      <a:r>
                        <a:rPr sz="1400" b="1" baseline="31999">
                          <a:latin typeface="Arial"/>
                          <a:ea typeface="Arial"/>
                          <a:cs typeface="Arial"/>
                          <a:sym typeface="Arial"/>
                        </a:rPr>
                        <a:t>5</a:t>
                      </a:r>
                      <a:r>
                        <a:rPr sz="1400" b="1">
                          <a:latin typeface="Arial"/>
                          <a:ea typeface="Arial"/>
                          <a:cs typeface="Arial"/>
                          <a:sym typeface="Arial"/>
                        </a:rPr>
                        <a:t>)の違い</a:t>
                      </a:r>
                    </a:p>
                    <a:p>
                      <a:pPr lvl="0" algn="l" defTabSz="914400">
                        <a:defRPr b="0" i="0"/>
                      </a:pPr>
                      <a:r>
                        <a:rPr sz="1400">
                          <a:latin typeface="Arial"/>
                          <a:ea typeface="Arial"/>
                          <a:cs typeface="Arial"/>
                          <a:sym typeface="Arial"/>
                        </a:rPr>
                        <a:t>LHCではFPCCDは使えない</a:t>
                      </a:r>
                    </a:p>
                  </a:txBody>
                  <a:tcPr marL="32147" marR="32147" marT="32147" marB="32147" horzOverflow="overflow">
                    <a:lnL w="12700">
                      <a:miter lim="400000"/>
                    </a:lnL>
                    <a:lnR w="12700">
                      <a:miter lim="400000"/>
                    </a:lnR>
                    <a:lnB w="12700">
                      <a:miter lim="400000"/>
                    </a:lnB>
                    <a:solidFill>
                      <a:srgbClr val="CFD7E7"/>
                    </a:solidFill>
                  </a:tcPr>
                </a:tc>
              </a:tr>
              <a:tr h="746503">
                <a:tc>
                  <a:txBody>
                    <a:bodyPr/>
                    <a:lstStyle/>
                    <a:p>
                      <a:pPr lvl="0" algn="l" defTabSz="914400">
                        <a:defRPr b="0" i="0"/>
                      </a:pPr>
                      <a:r>
                        <a:rPr sz="1400">
                          <a:latin typeface="Arial"/>
                          <a:ea typeface="Arial"/>
                          <a:cs typeface="Arial"/>
                          <a:sym typeface="Arial"/>
                        </a:rPr>
                        <a:t>読出速度要求</a:t>
                      </a:r>
                      <a:r>
                        <a:rPr sz="1700">
                          <a:latin typeface="Arial"/>
                          <a:ea typeface="Arial"/>
                          <a:cs typeface="Arial"/>
                          <a:sym typeface="Arial"/>
                        </a:rPr>
                        <a:t/>
                      </a:r>
                      <a:br>
                        <a:rPr sz="1700">
                          <a:latin typeface="Arial"/>
                          <a:ea typeface="Arial"/>
                          <a:cs typeface="Arial"/>
                          <a:sym typeface="Arial"/>
                        </a:rPr>
                      </a:br>
                      <a:r>
                        <a:rPr sz="1100">
                          <a:latin typeface="Arial"/>
                          <a:ea typeface="Arial"/>
                          <a:cs typeface="Arial"/>
                          <a:sym typeface="Arial"/>
                        </a:rPr>
                        <a:t>（ビームの時間構造）</a:t>
                      </a:r>
                    </a:p>
                  </a:txBody>
                  <a:tcPr marL="32147" marR="32147" marT="32147" marB="32147" horzOverflow="overflow">
                    <a:lnL w="12700">
                      <a:miter lim="400000"/>
                    </a:lnL>
                    <a:lnR w="12700">
                      <a:miter lim="400000"/>
                    </a:lnR>
                    <a:lnT w="12700">
                      <a:miter lim="400000"/>
                    </a:lnT>
                    <a:lnB w="12700">
                      <a:miter lim="400000"/>
                    </a:lnB>
                    <a:solidFill>
                      <a:srgbClr val="E8ECF4"/>
                    </a:solidFill>
                  </a:tcPr>
                </a:tc>
                <a:tc>
                  <a:txBody>
                    <a:bodyPr/>
                    <a:lstStyle/>
                    <a:p>
                      <a:pPr lvl="0" algn="l" defTabSz="914400">
                        <a:defRPr b="0" i="0"/>
                      </a:pPr>
                      <a:r>
                        <a:rPr sz="1400">
                          <a:latin typeface="Arial"/>
                          <a:ea typeface="Arial"/>
                          <a:cs typeface="Arial"/>
                          <a:sym typeface="Arial"/>
                        </a:rPr>
                        <a:t>40MHz</a:t>
                      </a:r>
                    </a:p>
                  </a:txBody>
                  <a:tcPr marL="32147" marR="32147" marT="32147" marB="32147" horzOverflow="overflow">
                    <a:lnL w="12700">
                      <a:miter lim="400000"/>
                    </a:lnL>
                    <a:lnR w="12700">
                      <a:miter lim="400000"/>
                    </a:lnR>
                    <a:lnT w="12700">
                      <a:miter lim="400000"/>
                    </a:lnT>
                    <a:lnB w="12700">
                      <a:miter lim="400000"/>
                    </a:lnB>
                    <a:solidFill>
                      <a:srgbClr val="E8ECF4"/>
                    </a:solidFill>
                  </a:tcPr>
                </a:tc>
                <a:tc>
                  <a:txBody>
                    <a:bodyPr/>
                    <a:lstStyle/>
                    <a:p>
                      <a:pPr lvl="0" algn="l" defTabSz="914400">
                        <a:defRPr b="0" i="0"/>
                      </a:pPr>
                      <a:r>
                        <a:rPr sz="1400">
                          <a:latin typeface="Arial"/>
                          <a:ea typeface="Arial"/>
                          <a:cs typeface="Arial"/>
                          <a:sym typeface="Arial"/>
                        </a:rPr>
                        <a:t>5Hz (ILD FPCCD)
100kHz (ILD CMOS)
3MHz (SiD)</a:t>
                      </a:r>
                    </a:p>
                  </a:txBody>
                  <a:tcPr marL="32147" marR="32147" marT="32147" marB="32147" horzOverflow="overflow">
                    <a:lnL w="12700">
                      <a:miter lim="400000"/>
                    </a:lnL>
                    <a:lnR w="12700">
                      <a:miter lim="400000"/>
                    </a:lnR>
                    <a:lnT w="12700">
                      <a:miter lim="400000"/>
                    </a:lnT>
                    <a:lnB w="12700">
                      <a:miter lim="400000"/>
                    </a:lnB>
                    <a:solidFill>
                      <a:srgbClr val="E8ECF4"/>
                    </a:solidFill>
                  </a:tcPr>
                </a:tc>
                <a:tc>
                  <a:txBody>
                    <a:bodyPr/>
                    <a:lstStyle/>
                    <a:p>
                      <a:pPr lvl="0" algn="l" defTabSz="914400">
                        <a:defRPr b="0" i="0"/>
                      </a:pPr>
                      <a:r>
                        <a:rPr sz="1400">
                          <a:latin typeface="Arial"/>
                          <a:ea typeface="Arial"/>
                          <a:cs typeface="Arial"/>
                          <a:sym typeface="Arial"/>
                        </a:rPr>
                        <a:t>LHCではFPCCDは使えない</a:t>
                      </a:r>
                    </a:p>
                  </a:txBody>
                  <a:tcPr marL="32147" marR="32147" marT="32147" marB="32147" horzOverflow="overflow">
                    <a:lnL w="12700">
                      <a:miter lim="400000"/>
                    </a:lnL>
                    <a:lnR w="12700">
                      <a:miter lim="400000"/>
                    </a:lnR>
                    <a:lnT w="12700">
                      <a:miter lim="400000"/>
                    </a:lnT>
                    <a:lnB w="12700">
                      <a:miter lim="400000"/>
                    </a:lnB>
                    <a:solidFill>
                      <a:srgbClr val="E8ECF4"/>
                    </a:solidFill>
                  </a:tcPr>
                </a:tc>
              </a:tr>
              <a:tr h="683173">
                <a:tc>
                  <a:txBody>
                    <a:bodyPr/>
                    <a:lstStyle/>
                    <a:p>
                      <a:pPr lvl="0" algn="l" defTabSz="914400">
                        <a:defRPr b="0" i="0"/>
                      </a:pPr>
                      <a:r>
                        <a:rPr sz="1400">
                          <a:latin typeface="Arial"/>
                          <a:ea typeface="Arial"/>
                          <a:cs typeface="Arial"/>
                          <a:sym typeface="Arial"/>
                        </a:rPr>
                        <a:t>ヒット密度</a:t>
                      </a:r>
                    </a:p>
                  </a:txBody>
                  <a:tcPr marL="32147" marR="32147" marT="32147" marB="32147" horzOverflow="overflow">
                    <a:lnL w="12700">
                      <a:miter lim="400000"/>
                    </a:lnL>
                    <a:lnR w="12700">
                      <a:miter lim="400000"/>
                    </a:lnR>
                    <a:lnT w="12700">
                      <a:miter lim="400000"/>
                    </a:lnT>
                    <a:lnB w="12700">
                      <a:miter lim="400000"/>
                    </a:lnB>
                    <a:solidFill>
                      <a:srgbClr val="CFD7E7"/>
                    </a:solidFill>
                  </a:tcPr>
                </a:tc>
                <a:tc>
                  <a:txBody>
                    <a:bodyPr/>
                    <a:lstStyle/>
                    <a:p>
                      <a:pPr lvl="0" algn="l" defTabSz="914400">
                        <a:defRPr b="0" i="0"/>
                      </a:pPr>
                      <a:r>
                        <a:rPr sz="1400">
                          <a:latin typeface="Arial"/>
                          <a:ea typeface="Arial"/>
                          <a:cs typeface="Arial"/>
                          <a:sym typeface="Arial"/>
                        </a:rPr>
                        <a:t>2.4hits/cm</a:t>
                      </a:r>
                      <a:r>
                        <a:rPr sz="1400" baseline="31999">
                          <a:latin typeface="Arial"/>
                          <a:ea typeface="Arial"/>
                          <a:cs typeface="Arial"/>
                          <a:sym typeface="Arial"/>
                        </a:rPr>
                        <a:t>2</a:t>
                      </a:r>
                      <a:r>
                        <a:rPr sz="1400">
                          <a:latin typeface="Arial"/>
                          <a:ea typeface="Arial"/>
                          <a:cs typeface="Arial"/>
                          <a:sym typeface="Arial"/>
                        </a:rPr>
                        <a:t>/bunch (r=8cm) 12.5ns</a:t>
                      </a:r>
                    </a:p>
                  </a:txBody>
                  <a:tcPr marL="32147" marR="32147" marT="32147" marB="32147" horzOverflow="overflow">
                    <a:lnL w="12700">
                      <a:miter lim="400000"/>
                    </a:lnL>
                    <a:lnR w="12700">
                      <a:miter lim="400000"/>
                    </a:lnR>
                    <a:lnT w="12700">
                      <a:miter lim="400000"/>
                    </a:lnT>
                    <a:lnB w="12700">
                      <a:miter lim="400000"/>
                    </a:lnB>
                    <a:solidFill>
                      <a:srgbClr val="CFD7E7"/>
                    </a:solidFill>
                  </a:tcPr>
                </a:tc>
                <a:tc>
                  <a:txBody>
                    <a:bodyPr/>
                    <a:lstStyle/>
                    <a:p>
                      <a:pPr lvl="0" algn="l" defTabSz="914400">
                        <a:defRPr b="0" i="0"/>
                      </a:pPr>
                      <a:r>
                        <a:rPr sz="1400">
                          <a:latin typeface="Arial"/>
                          <a:ea typeface="Arial"/>
                          <a:cs typeface="Arial"/>
                          <a:sym typeface="Arial"/>
                        </a:rPr>
                        <a:t>~6hits/cm</a:t>
                      </a:r>
                      <a:r>
                        <a:rPr sz="1400" baseline="31999">
                          <a:latin typeface="Arial"/>
                          <a:ea typeface="Arial"/>
                          <a:cs typeface="Arial"/>
                          <a:sym typeface="Arial"/>
                        </a:rPr>
                        <a:t>2</a:t>
                      </a:r>
                      <a:r>
                        <a:rPr sz="1400">
                          <a:latin typeface="Arial"/>
                          <a:ea typeface="Arial"/>
                          <a:cs typeface="Arial"/>
                          <a:sym typeface="Arial"/>
                        </a:rPr>
                        <a:t>/bunch (r=1.6cm) 300ns</a:t>
                      </a:r>
                    </a:p>
                  </a:txBody>
                  <a:tcPr marL="32147" marR="32147" marT="32147" marB="32147" horzOverflow="overflow">
                    <a:lnL w="12700">
                      <a:miter lim="400000"/>
                    </a:lnL>
                    <a:lnR w="12700">
                      <a:miter lim="400000"/>
                    </a:lnR>
                    <a:lnT w="12700">
                      <a:miter lim="400000"/>
                    </a:lnT>
                    <a:lnB w="12700">
                      <a:miter lim="400000"/>
                    </a:lnB>
                    <a:solidFill>
                      <a:srgbClr val="CFD7E7"/>
                    </a:solidFill>
                  </a:tcPr>
                </a:tc>
                <a:tc>
                  <a:txBody>
                    <a:bodyPr/>
                    <a:lstStyle/>
                    <a:p>
                      <a:pPr lvl="0" algn="l" defTabSz="914400">
                        <a:defRPr b="0" i="0"/>
                      </a:pPr>
                      <a:r>
                        <a:rPr sz="1400">
                          <a:latin typeface="Arial"/>
                          <a:ea typeface="Arial"/>
                          <a:cs typeface="Arial"/>
                          <a:sym typeface="Arial"/>
                        </a:rPr>
                        <a:t>同じpixelサイズを仮定した場合、３倍程度の差</a:t>
                      </a:r>
                    </a:p>
                  </a:txBody>
                  <a:tcPr marL="32147" marR="32147" marT="32147" marB="32147" horzOverflow="overflow">
                    <a:lnL w="12700">
                      <a:miter lim="400000"/>
                    </a:lnL>
                    <a:lnR w="12700">
                      <a:miter lim="400000"/>
                    </a:lnR>
                    <a:lnT w="12700">
                      <a:miter lim="400000"/>
                    </a:lnT>
                    <a:lnB w="12700">
                      <a:miter lim="400000"/>
                    </a:lnB>
                    <a:solidFill>
                      <a:srgbClr val="CFD7E7"/>
                    </a:solidFill>
                  </a:tcPr>
                </a:tc>
              </a:tr>
            </a:tbl>
          </a:graphicData>
        </a:graphic>
      </p:graphicFrame>
      <p:sp>
        <p:nvSpPr>
          <p:cNvPr id="552" name="Shape 552"/>
          <p:cNvSpPr/>
          <p:nvPr/>
        </p:nvSpPr>
        <p:spPr>
          <a:xfrm>
            <a:off x="344091" y="640705"/>
            <a:ext cx="8229601" cy="37585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92500" lnSpcReduction="10000"/>
          </a:bodyPr>
          <a:lstStyle>
            <a:lvl1pPr algn="l" defTabSz="749808">
              <a:defRPr sz="3116">
                <a:latin typeface="ヒラギノ角ゴ Pro W6"/>
                <a:ea typeface="ヒラギノ角ゴ Pro W6"/>
                <a:cs typeface="ヒラギノ角ゴ Pro W6"/>
                <a:sym typeface="ヒラギノ角ゴ Pro W6"/>
              </a:defRPr>
            </a:lvl1pPr>
          </a:lstStyle>
          <a:p>
            <a:pPr lvl="0">
              <a:defRPr sz="1800"/>
            </a:pPr>
            <a:r>
              <a:rPr sz="2200"/>
              <a:t>1. 反応点検出器</a:t>
            </a:r>
          </a:p>
        </p:txBody>
      </p:sp>
      <p:sp>
        <p:nvSpPr>
          <p:cNvPr id="553" name="Shape 553"/>
          <p:cNvSpPr>
            <a:spLocks noGrp="1"/>
          </p:cNvSpPr>
          <p:nvPr>
            <p:ph type="body" idx="4294967295"/>
          </p:nvPr>
        </p:nvSpPr>
        <p:spPr>
          <a:xfrm>
            <a:off x="348051" y="4157316"/>
            <a:ext cx="8447899" cy="1024293"/>
          </a:xfrm>
          <a:prstGeom prst="rect">
            <a:avLst/>
          </a:prstGeom>
        </p:spPr>
        <p:txBody>
          <a:bodyPr>
            <a:normAutofit/>
          </a:bodyPr>
          <a:lstStyle/>
          <a:p>
            <a:pPr marL="387535" indent="-249129" defTabSz="254666">
              <a:spcBef>
                <a:spcPts val="422"/>
              </a:spcBef>
              <a:defRPr sz="1800"/>
            </a:pPr>
            <a:r>
              <a:rPr sz="1200">
                <a:latin typeface="Gill Sans SemiBold"/>
                <a:ea typeface="Gill Sans SemiBold"/>
                <a:cs typeface="Gill Sans SemiBold"/>
                <a:sym typeface="Gill Sans SemiBold"/>
              </a:rPr>
              <a:t>CMOS:</a:t>
            </a:r>
            <a:r>
              <a:rPr sz="1200">
                <a:latin typeface="Gill Sans"/>
                <a:ea typeface="Gill Sans"/>
                <a:cs typeface="Gill Sans"/>
                <a:sym typeface="Gill Sans"/>
              </a:rPr>
              <a:t> 576個の17um角pixelのコラムの100usでの片側読み出しに成功。両側読み出しで50usが可能。これを17umx85um pixel 層との２層構造とすることで</a:t>
            </a:r>
            <a:r>
              <a:rPr sz="1200">
                <a:latin typeface="Gill Sans SemiBold"/>
                <a:ea typeface="Gill Sans SemiBold"/>
                <a:cs typeface="Gill Sans SemiBold"/>
                <a:sym typeface="Gill Sans SemiBold"/>
              </a:rPr>
              <a:t>10usの時間分解能と2.8umの位置分解能が実現できる</a:t>
            </a:r>
            <a:r>
              <a:rPr sz="1200">
                <a:latin typeface="Gill Sans"/>
                <a:ea typeface="Gill Sans"/>
                <a:cs typeface="Gill Sans"/>
                <a:sym typeface="Gill Sans"/>
              </a:rPr>
              <a:t>。</a:t>
            </a:r>
          </a:p>
          <a:p>
            <a:pPr marL="387535" indent="-249129" defTabSz="254666">
              <a:spcBef>
                <a:spcPts val="422"/>
              </a:spcBef>
              <a:defRPr sz="1800"/>
            </a:pPr>
            <a:r>
              <a:rPr sz="1200">
                <a:latin typeface="Gill Sans SemiBold"/>
                <a:ea typeface="Gill Sans SemiBold"/>
                <a:cs typeface="Gill Sans SemiBold"/>
                <a:sym typeface="Gill Sans SemiBold"/>
              </a:rPr>
              <a:t>FPCCD: </a:t>
            </a:r>
            <a:r>
              <a:rPr sz="1200">
                <a:latin typeface="Gill Sans"/>
                <a:ea typeface="Gill Sans"/>
                <a:cs typeface="Gill Sans"/>
                <a:sym typeface="Gill Sans"/>
              </a:rPr>
              <a:t>1 train にわたり信号を蓄積、train 間の 200ms で読み出す。occupancy は、pixel の小ささで抑える。</a:t>
            </a:r>
            <a:r>
              <a:rPr sz="1200">
                <a:latin typeface="Gill Sans SemiBold"/>
                <a:ea typeface="Gill Sans SemiBold"/>
                <a:cs typeface="Gill Sans SemiBold"/>
                <a:sym typeface="Gill Sans SemiBold"/>
              </a:rPr>
              <a:t>6um角pixel の動作実証済み</a:t>
            </a:r>
            <a:r>
              <a:rPr sz="1200">
                <a:latin typeface="Gill Sans"/>
                <a:ea typeface="Gill Sans"/>
                <a:cs typeface="Gill Sans"/>
                <a:sym typeface="Gill Sans"/>
              </a:rPr>
              <a:t>。</a:t>
            </a:r>
          </a:p>
        </p:txBody>
      </p:sp>
      <p:sp>
        <p:nvSpPr>
          <p:cNvPr id="554" name="Shape 554"/>
          <p:cNvSpPr/>
          <p:nvPr/>
        </p:nvSpPr>
        <p:spPr>
          <a:xfrm>
            <a:off x="348051" y="5686635"/>
            <a:ext cx="8447899" cy="102429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marL="400035" indent="-257165" defTabSz="262880">
              <a:spcBef>
                <a:spcPts val="422"/>
              </a:spcBef>
              <a:buSzPct val="171000"/>
              <a:buChar char="•"/>
              <a:defRPr sz="1800"/>
            </a:pPr>
            <a:r>
              <a:rPr sz="1300">
                <a:latin typeface="Gill Sans SemiBold"/>
                <a:ea typeface="Gill Sans SemiBold"/>
                <a:cs typeface="Gill Sans SemiBold"/>
                <a:sym typeface="Gill Sans SemiBold"/>
              </a:rPr>
              <a:t>Chronopixel:</a:t>
            </a:r>
            <a:r>
              <a:rPr sz="1300">
                <a:latin typeface="Gill Sans"/>
                <a:ea typeface="Gill Sans"/>
                <a:cs typeface="Gill Sans"/>
                <a:sym typeface="Gill Sans"/>
              </a:rPr>
              <a:t> 48x48個の25um角CMOS pixelにtime stamping 機能を持たせた</a:t>
            </a:r>
            <a:r>
              <a:rPr sz="1300">
                <a:latin typeface="Gill Sans SemiBold"/>
                <a:ea typeface="Gill Sans SemiBold"/>
                <a:cs typeface="Gill Sans SemiBold"/>
                <a:sym typeface="Gill Sans SemiBold"/>
              </a:rPr>
              <a:t>小型プロトタイプを90um design rule で製作、信号を見ることに成功</a:t>
            </a:r>
            <a:r>
              <a:rPr sz="1300">
                <a:latin typeface="Gill Sans"/>
                <a:ea typeface="Gill Sans"/>
                <a:cs typeface="Gill Sans"/>
                <a:sym typeface="Gill Sans"/>
              </a:rPr>
              <a:t>、原理実証はできた。</a:t>
            </a:r>
          </a:p>
          <a:p>
            <a:pPr marL="400035" indent="-257165" defTabSz="262880">
              <a:spcBef>
                <a:spcPts val="422"/>
              </a:spcBef>
              <a:buSzPct val="171000"/>
              <a:buChar char="•"/>
              <a:defRPr sz="1800"/>
            </a:pPr>
            <a:r>
              <a:rPr sz="1300">
                <a:latin typeface="Gill Sans SemiBold"/>
                <a:ea typeface="Gill Sans SemiBold"/>
                <a:cs typeface="Gill Sans SemiBold"/>
                <a:sym typeface="Gill Sans SemiBold"/>
              </a:rPr>
              <a:t>3D Pixel:</a:t>
            </a:r>
            <a:r>
              <a:rPr sz="1300">
                <a:latin typeface="Gill Sans"/>
                <a:ea typeface="Gill Sans"/>
                <a:cs typeface="Gill Sans"/>
                <a:sym typeface="Gill Sans"/>
              </a:rPr>
              <a:t>  センサー用チップ、アナログ回路チップ、デジタル回路チップを積層した３次元構造の検出器。最近、192x192個の24um角pixel で time stamping 機能を持ったプロトタイプが製作され</a:t>
            </a:r>
            <a:r>
              <a:rPr sz="1300">
                <a:latin typeface="Gill Sans SemiBold"/>
                <a:ea typeface="Gill Sans SemiBold"/>
                <a:cs typeface="Gill Sans SemiBold"/>
                <a:sym typeface="Gill Sans SemiBold"/>
              </a:rPr>
              <a:t>信号を見ることに成功</a:t>
            </a:r>
            <a:r>
              <a:rPr sz="1300">
                <a:latin typeface="Gill Sans"/>
                <a:ea typeface="Gill Sans"/>
                <a:cs typeface="Gill Sans"/>
                <a:sym typeface="Gill Sans"/>
              </a:rPr>
              <a:t>。</a:t>
            </a:r>
          </a:p>
        </p:txBody>
      </p:sp>
      <p:sp>
        <p:nvSpPr>
          <p:cNvPr id="555" name="Shape 555"/>
          <p:cNvSpPr/>
          <p:nvPr/>
        </p:nvSpPr>
        <p:spPr>
          <a:xfrm>
            <a:off x="344091" y="3770454"/>
            <a:ext cx="1922404" cy="37585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92500"/>
          </a:bodyPr>
          <a:lstStyle>
            <a:lvl1pPr algn="l" defTabSz="539495">
              <a:defRPr sz="2241">
                <a:latin typeface="ヒラギノ角ゴ Pro W6"/>
                <a:ea typeface="ヒラギノ角ゴ Pro W6"/>
                <a:cs typeface="ヒラギノ角ゴ Pro W6"/>
                <a:sym typeface="ヒラギノ角ゴ Pro W6"/>
              </a:defRPr>
            </a:lvl1pPr>
          </a:lstStyle>
          <a:p>
            <a:pPr lvl="0">
              <a:defRPr sz="1800"/>
            </a:pPr>
            <a:r>
              <a:rPr sz="1600"/>
              <a:t>ILD 用反応点検出器</a:t>
            </a:r>
          </a:p>
        </p:txBody>
      </p:sp>
      <p:sp>
        <p:nvSpPr>
          <p:cNvPr id="556" name="Shape 556"/>
          <p:cNvSpPr/>
          <p:nvPr/>
        </p:nvSpPr>
        <p:spPr>
          <a:xfrm>
            <a:off x="296465" y="5246195"/>
            <a:ext cx="7773723" cy="37585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a:bodyPr>
          <a:lstStyle>
            <a:lvl1pPr algn="l" defTabSz="493776">
              <a:defRPr sz="2052">
                <a:latin typeface="ヒラギノ角ゴ Pro W6"/>
                <a:ea typeface="ヒラギノ角ゴ Pro W6"/>
                <a:cs typeface="ヒラギノ角ゴ Pro W6"/>
                <a:sym typeface="ヒラギノ角ゴ Pro W6"/>
              </a:defRPr>
            </a:lvl1pPr>
          </a:lstStyle>
          <a:p>
            <a:pPr lvl="0">
              <a:defRPr sz="1800"/>
            </a:pPr>
            <a:r>
              <a:rPr sz="1400"/>
              <a:t>SiD 用反応点検出器 (バンチごとのtime stamping は必要なため要求性能はILDより高い）</a:t>
            </a:r>
          </a:p>
        </p:txBody>
      </p:sp>
    </p:spTree>
    <p:extLst>
      <p:ext uri="{BB962C8B-B14F-4D97-AF65-F5344CB8AC3E}">
        <p14:creationId xmlns:p14="http://schemas.microsoft.com/office/powerpoint/2010/main" val="3395815646"/>
      </p:ext>
    </p:extLst>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Shape 558"/>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t>13</a:t>
            </a:fld>
            <a:endParaRPr sz="1100"/>
          </a:p>
        </p:txBody>
      </p:sp>
      <p:sp>
        <p:nvSpPr>
          <p:cNvPr id="559" name="Shape 559"/>
          <p:cNvSpPr/>
          <p:nvPr/>
        </p:nvSpPr>
        <p:spPr>
          <a:xfrm>
            <a:off x="296589" y="189628"/>
            <a:ext cx="8229601" cy="37585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92500" lnSpcReduction="10000"/>
          </a:bodyPr>
          <a:lstStyle>
            <a:lvl1pPr algn="l" defTabSz="749808">
              <a:defRPr sz="3116">
                <a:latin typeface="ヒラギノ角ゴ Pro W6"/>
                <a:ea typeface="ヒラギノ角ゴ Pro W6"/>
                <a:cs typeface="ヒラギノ角ゴ Pro W6"/>
                <a:sym typeface="ヒラギノ角ゴ Pro W6"/>
              </a:defRPr>
            </a:lvl1pPr>
          </a:lstStyle>
          <a:p>
            <a:pPr lvl="0">
              <a:defRPr sz="1800"/>
            </a:pPr>
            <a:r>
              <a:rPr sz="2200"/>
              <a:t>2. 中央飛跡検出器</a:t>
            </a:r>
          </a:p>
        </p:txBody>
      </p:sp>
      <p:sp>
        <p:nvSpPr>
          <p:cNvPr id="560" name="Shape 560"/>
          <p:cNvSpPr/>
          <p:nvPr/>
        </p:nvSpPr>
        <p:spPr>
          <a:xfrm>
            <a:off x="439371" y="1135830"/>
            <a:ext cx="3149336" cy="37585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a:bodyPr>
          <a:lstStyle>
            <a:lvl1pPr algn="l" defTabSz="585215">
              <a:defRPr sz="2432">
                <a:latin typeface="ヒラギノ角ゴ Pro W6"/>
                <a:ea typeface="ヒラギノ角ゴ Pro W6"/>
                <a:cs typeface="ヒラギノ角ゴ Pro W6"/>
                <a:sym typeface="ヒラギノ角ゴ Pro W6"/>
              </a:defRPr>
            </a:lvl1pPr>
          </a:lstStyle>
          <a:p>
            <a:pPr lvl="0">
              <a:defRPr sz="1800"/>
            </a:pPr>
            <a:r>
              <a:rPr sz="1700"/>
              <a:t>SiD 用飛跡検出器: Si tracker</a:t>
            </a:r>
          </a:p>
        </p:txBody>
      </p:sp>
      <p:sp>
        <p:nvSpPr>
          <p:cNvPr id="561" name="Shape 561"/>
          <p:cNvSpPr/>
          <p:nvPr/>
        </p:nvSpPr>
        <p:spPr>
          <a:xfrm>
            <a:off x="481004" y="724977"/>
            <a:ext cx="8447899" cy="375854"/>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lvl1pPr marL="889000" indent="-571500" algn="l">
              <a:spcBef>
                <a:spcPts val="1000"/>
              </a:spcBef>
              <a:buSzPct val="171000"/>
              <a:buChar char="•"/>
              <a:defRPr sz="2800">
                <a:latin typeface="Gill Sans"/>
                <a:ea typeface="Gill Sans"/>
                <a:cs typeface="Gill Sans"/>
                <a:sym typeface="Gill Sans"/>
              </a:defRPr>
            </a:lvl1pPr>
          </a:lstStyle>
          <a:p>
            <a:pPr lvl="0">
              <a:defRPr sz="1800"/>
            </a:pPr>
            <a:r>
              <a:rPr sz="2000"/>
              <a:t>LHC では、放射線耐性から gaseous detector の使用は困難</a:t>
            </a:r>
          </a:p>
        </p:txBody>
      </p:sp>
      <p:sp>
        <p:nvSpPr>
          <p:cNvPr id="562" name="Shape 562"/>
          <p:cNvSpPr/>
          <p:nvPr/>
        </p:nvSpPr>
        <p:spPr>
          <a:xfrm>
            <a:off x="600035" y="1635283"/>
            <a:ext cx="7943930" cy="102429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marL="568801" indent="-365658" defTabSz="373783">
              <a:spcBef>
                <a:spcPts val="633"/>
              </a:spcBef>
              <a:buSzPct val="171000"/>
              <a:buChar char="•"/>
              <a:defRPr sz="1800"/>
            </a:pPr>
            <a:r>
              <a:rPr>
                <a:latin typeface="Gill Sans"/>
                <a:ea typeface="Gill Sans"/>
                <a:cs typeface="Gill Sans"/>
                <a:sym typeface="Gill Sans"/>
              </a:rPr>
              <a:t>LHC実験でセンサー技術の原理実証は終わっている。</a:t>
            </a:r>
          </a:p>
          <a:p>
            <a:pPr marL="568801" indent="-365658" defTabSz="373783">
              <a:spcBef>
                <a:spcPts val="633"/>
              </a:spcBef>
              <a:buSzPct val="171000"/>
              <a:buChar char="•"/>
              <a:defRPr sz="1800"/>
            </a:pPr>
            <a:r>
              <a:rPr>
                <a:latin typeface="Gill Sans"/>
                <a:ea typeface="Gill Sans"/>
                <a:cs typeface="Gill Sans"/>
                <a:sym typeface="Gill Sans"/>
              </a:rPr>
              <a:t>物質量を最小化しつつ機械的安定性を保つ支持構造のエンジニアリングが必要。</a:t>
            </a:r>
          </a:p>
        </p:txBody>
      </p:sp>
      <p:sp>
        <p:nvSpPr>
          <p:cNvPr id="563" name="Shape 563"/>
          <p:cNvSpPr/>
          <p:nvPr/>
        </p:nvSpPr>
        <p:spPr>
          <a:xfrm>
            <a:off x="427496" y="2783177"/>
            <a:ext cx="5684138" cy="57727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a:bodyPr>
          <a:lstStyle>
            <a:lvl1pPr algn="l" defTabSz="502920">
              <a:defRPr sz="2090">
                <a:latin typeface="ヒラギノ角ゴ Pro W6"/>
                <a:ea typeface="ヒラギノ角ゴ Pro W6"/>
                <a:cs typeface="ヒラギノ角ゴ Pro W6"/>
                <a:sym typeface="ヒラギノ角ゴ Pro W6"/>
              </a:defRPr>
            </a:lvl1pPr>
          </a:lstStyle>
          <a:p>
            <a:pPr lvl="0">
              <a:defRPr sz="1800"/>
            </a:pPr>
            <a:r>
              <a:rPr sz="1500"/>
              <a:t>ILD 用飛跡検出器: MPGD (Micro Pattern Gaseous Detector) 読み出しTPC (LCTPC 国際共同開発研究)</a:t>
            </a:r>
          </a:p>
        </p:txBody>
      </p:sp>
      <p:pic>
        <p:nvPicPr>
          <p:cNvPr id="564" name="image49.png"/>
          <p:cNvPicPr/>
          <p:nvPr/>
        </p:nvPicPr>
        <p:blipFill>
          <a:blip r:embed="rId2">
            <a:extLst/>
          </a:blip>
          <a:stretch>
            <a:fillRect/>
          </a:stretch>
        </p:blipFill>
        <p:spPr>
          <a:xfrm>
            <a:off x="6425989" y="2783177"/>
            <a:ext cx="2406793" cy="1808213"/>
          </a:xfrm>
          <a:prstGeom prst="rect">
            <a:avLst/>
          </a:prstGeom>
          <a:ln w="12700">
            <a:miter lim="400000"/>
          </a:ln>
        </p:spPr>
      </p:pic>
      <p:sp>
        <p:nvSpPr>
          <p:cNvPr id="565" name="Shape 565"/>
          <p:cNvSpPr/>
          <p:nvPr/>
        </p:nvSpPr>
        <p:spPr>
          <a:xfrm>
            <a:off x="6442886" y="2900421"/>
            <a:ext cx="1669411" cy="361876"/>
          </a:xfrm>
          <a:prstGeom prst="rect">
            <a:avLst/>
          </a:prstGeom>
          <a:ln w="12700">
            <a:round/>
          </a:ln>
          <a:extLst>
            <a:ext uri="{C572A759-6A51-4108-AA02-DFA0A04FC94B}">
              <ma14:wrappingTextBoxFlag xmlns:ma14="http://schemas.microsoft.com/office/mac/drawingml/2011/main" val="1"/>
            </a:ext>
          </a:extLst>
        </p:spPr>
        <p:txBody>
          <a:bodyPr lIns="26788" tIns="26788" rIns="26788" bIns="26788">
            <a:spAutoFit/>
          </a:bodyPr>
          <a:lstStyle/>
          <a:p>
            <a:pPr defTabSz="642915">
              <a:buClr>
                <a:srgbClr val="FFFB00"/>
              </a:buClr>
              <a:buFont typeface="Arial"/>
              <a:defRPr sz="1800"/>
            </a:pPr>
            <a:r>
              <a:rPr sz="1000" b="1">
                <a:solidFill>
                  <a:srgbClr val="FFFB00"/>
                </a:solidFill>
                <a:uFill>
                  <a:solidFill>
                    <a:srgbClr val="FFFB00"/>
                  </a:solidFill>
                </a:uFill>
                <a:latin typeface="Arial"/>
                <a:ea typeface="Arial"/>
                <a:cs typeface="Arial"/>
                <a:sym typeface="Arial"/>
              </a:rPr>
              <a:t>LP TPC filed cage with </a:t>
            </a:r>
          </a:p>
          <a:p>
            <a:pPr defTabSz="642915">
              <a:buClr>
                <a:srgbClr val="FFFB00"/>
              </a:buClr>
              <a:buFont typeface="Arial"/>
              <a:defRPr sz="1800"/>
            </a:pPr>
            <a:r>
              <a:rPr sz="1000" b="1">
                <a:solidFill>
                  <a:srgbClr val="FFFB00"/>
                </a:solidFill>
                <a:uFill>
                  <a:solidFill>
                    <a:srgbClr val="FFFB00"/>
                  </a:solidFill>
                </a:uFill>
                <a:latin typeface="Arial"/>
                <a:ea typeface="Arial"/>
                <a:cs typeface="Arial"/>
                <a:sym typeface="Arial"/>
              </a:rPr>
              <a:t>6 Micromegas modules </a:t>
            </a:r>
          </a:p>
        </p:txBody>
      </p:sp>
      <p:pic>
        <p:nvPicPr>
          <p:cNvPr id="566" name="image.png"/>
          <p:cNvPicPr/>
          <p:nvPr/>
        </p:nvPicPr>
        <p:blipFill>
          <a:blip r:embed="rId3">
            <a:extLst/>
          </a:blip>
          <a:stretch>
            <a:fillRect/>
          </a:stretch>
        </p:blipFill>
        <p:spPr>
          <a:xfrm>
            <a:off x="6255098" y="5035250"/>
            <a:ext cx="2558569" cy="1606213"/>
          </a:xfrm>
          <a:prstGeom prst="rect">
            <a:avLst/>
          </a:prstGeom>
          <a:ln w="3175">
            <a:round/>
          </a:ln>
        </p:spPr>
      </p:pic>
      <p:sp>
        <p:nvSpPr>
          <p:cNvPr id="567" name="Shape 567"/>
          <p:cNvSpPr/>
          <p:nvPr/>
        </p:nvSpPr>
        <p:spPr>
          <a:xfrm>
            <a:off x="6523264" y="4714990"/>
            <a:ext cx="1285876" cy="255180"/>
          </a:xfrm>
          <a:prstGeom prst="rect">
            <a:avLst/>
          </a:prstGeom>
          <a:ln w="12700">
            <a:miter lim="400000"/>
          </a:ln>
          <a:extLst>
            <a:ext uri="{C572A759-6A51-4108-AA02-DFA0A04FC94B}">
              <ma14:wrappingTextBoxFlag xmlns:ma14="http://schemas.microsoft.com/office/mac/drawingml/2011/main" val="1"/>
            </a:ext>
          </a:extLst>
        </p:spPr>
        <p:txBody>
          <a:bodyPr lIns="26788" tIns="26788" rIns="26788" bIns="26788">
            <a:spAutoFit/>
          </a:bodyPr>
          <a:lstStyle/>
          <a:p>
            <a:pPr defTabSz="642915">
              <a:lnSpc>
                <a:spcPct val="80000"/>
              </a:lnSpc>
              <a:buClr>
                <a:srgbClr val="000000"/>
              </a:buClr>
              <a:buFont typeface="Arial"/>
              <a:defRPr sz="1800"/>
            </a:pPr>
            <a:r>
              <a:rPr sz="800" b="1" i="1">
                <a:uFill>
                  <a:solidFill/>
                </a:uFill>
                <a:latin typeface="Arial"/>
                <a:ea typeface="Arial"/>
                <a:cs typeface="Arial"/>
                <a:sym typeface="Arial"/>
              </a:rPr>
              <a:t>Spatial resolution</a:t>
            </a:r>
          </a:p>
          <a:p>
            <a:pPr defTabSz="642915">
              <a:lnSpc>
                <a:spcPct val="80000"/>
              </a:lnSpc>
              <a:buClr>
                <a:srgbClr val="000000"/>
              </a:buClr>
              <a:buFont typeface="Arial"/>
              <a:defRPr sz="1800"/>
            </a:pPr>
            <a:r>
              <a:rPr sz="800" b="1" i="1">
                <a:uFill>
                  <a:solidFill/>
                </a:uFill>
                <a:latin typeface="Arial"/>
                <a:ea typeface="Arial"/>
                <a:cs typeface="Arial"/>
                <a:sym typeface="Arial"/>
              </a:rPr>
              <a:t>Asian GEM module</a:t>
            </a:r>
          </a:p>
        </p:txBody>
      </p:sp>
      <p:sp>
        <p:nvSpPr>
          <p:cNvPr id="568" name="Shape 568"/>
          <p:cNvSpPr/>
          <p:nvPr/>
        </p:nvSpPr>
        <p:spPr>
          <a:xfrm>
            <a:off x="618628" y="3484054"/>
            <a:ext cx="4740561" cy="1485204"/>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marL="500045" indent="-321457" defTabSz="328600">
              <a:spcBef>
                <a:spcPts val="562"/>
              </a:spcBef>
              <a:buSzPct val="171000"/>
              <a:buChar char="•"/>
              <a:defRPr sz="1800"/>
            </a:pPr>
            <a:r>
              <a:rPr sz="1600">
                <a:latin typeface="Gill Sans"/>
                <a:ea typeface="Gill Sans"/>
                <a:cs typeface="Gill Sans"/>
                <a:sym typeface="Gill Sans"/>
              </a:rPr>
              <a:t>プロトタイプ試験により（2種のMPGD: GEM および Micromegas について）</a:t>
            </a:r>
            <a:r>
              <a:rPr sz="1600">
                <a:latin typeface="Gill Sans SemiBold"/>
                <a:ea typeface="Gill Sans SemiBold"/>
                <a:cs typeface="Gill Sans SemiBold"/>
                <a:sym typeface="Gill Sans SemiBold"/>
              </a:rPr>
              <a:t>要求位置分解能（&lt;100um @3.5T）を達成</a:t>
            </a:r>
            <a:r>
              <a:rPr sz="1600">
                <a:latin typeface="Gill Sans"/>
                <a:ea typeface="Gill Sans"/>
                <a:cs typeface="Gill Sans"/>
                <a:sym typeface="Gill Sans"/>
              </a:rPr>
              <a:t>。</a:t>
            </a:r>
          </a:p>
          <a:p>
            <a:pPr marL="500045" indent="-321457" defTabSz="328600">
              <a:spcBef>
                <a:spcPts val="562"/>
              </a:spcBef>
              <a:buSzPct val="171000"/>
              <a:buChar char="•"/>
              <a:defRPr sz="1800"/>
            </a:pPr>
            <a:r>
              <a:rPr sz="1600">
                <a:latin typeface="Gill Sans"/>
                <a:ea typeface="Gill Sans"/>
                <a:cs typeface="Gill Sans"/>
                <a:sym typeface="Gill Sans"/>
              </a:rPr>
              <a:t>電子透過率の高い</a:t>
            </a:r>
            <a:r>
              <a:rPr sz="1600">
                <a:latin typeface="Gill Sans SemiBold"/>
                <a:ea typeface="Gill Sans SemiBold"/>
                <a:cs typeface="Gill Sans SemiBold"/>
                <a:sym typeface="Gill Sans SemiBold"/>
              </a:rPr>
              <a:t>陽イオンゲートの原理実証</a:t>
            </a:r>
            <a:r>
              <a:rPr sz="1600">
                <a:latin typeface="Gill Sans"/>
                <a:ea typeface="Gill Sans"/>
                <a:cs typeface="Gill Sans"/>
                <a:sym typeface="Gill Sans"/>
              </a:rPr>
              <a:t>。</a:t>
            </a:r>
          </a:p>
        </p:txBody>
      </p:sp>
      <p:pic>
        <p:nvPicPr>
          <p:cNvPr id="569" name="pasted-image.tif"/>
          <p:cNvPicPr/>
          <p:nvPr/>
        </p:nvPicPr>
        <p:blipFill>
          <a:blip r:embed="rId4">
            <a:extLst/>
          </a:blip>
          <a:srcRect/>
          <a:stretch>
            <a:fillRect/>
          </a:stretch>
        </p:blipFill>
        <p:spPr>
          <a:xfrm>
            <a:off x="1052322" y="4946244"/>
            <a:ext cx="4434486" cy="1697109"/>
          </a:xfrm>
          <a:prstGeom prst="rect">
            <a:avLst/>
          </a:prstGeom>
          <a:ln w="12700">
            <a:miter lim="400000"/>
          </a:ln>
        </p:spPr>
      </p:pic>
      <p:sp>
        <p:nvSpPr>
          <p:cNvPr id="570" name="Shape 570"/>
          <p:cNvSpPr/>
          <p:nvPr/>
        </p:nvSpPr>
        <p:spPr>
          <a:xfrm>
            <a:off x="2959530" y="6014690"/>
            <a:ext cx="777591" cy="241409"/>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1600" i="1">
                <a:solidFill>
                  <a:srgbClr val="FF9300"/>
                </a:solidFill>
                <a:latin typeface="Arial"/>
                <a:ea typeface="Arial"/>
                <a:cs typeface="Arial"/>
                <a:sym typeface="Arial"/>
              </a:defRPr>
            </a:lvl1pPr>
          </a:lstStyle>
          <a:p>
            <a:pPr lvl="0">
              <a:defRPr sz="1800" i="0">
                <a:solidFill>
                  <a:srgbClr val="000000"/>
                </a:solidFill>
              </a:defRPr>
            </a:pPr>
            <a:r>
              <a:rPr sz="1100"/>
              <a:t>Preliminary</a:t>
            </a:r>
          </a:p>
        </p:txBody>
      </p:sp>
      <p:sp>
        <p:nvSpPr>
          <p:cNvPr id="571" name="Shape 571"/>
          <p:cNvSpPr/>
          <p:nvPr/>
        </p:nvSpPr>
        <p:spPr>
          <a:xfrm>
            <a:off x="3960212" y="5878355"/>
            <a:ext cx="1200852" cy="241409"/>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1600" i="1">
                <a:solidFill>
                  <a:srgbClr val="FF2600"/>
                </a:solidFill>
                <a:latin typeface="Arial"/>
                <a:ea typeface="Arial"/>
                <a:cs typeface="Arial"/>
                <a:sym typeface="Arial"/>
              </a:defRPr>
            </a:lvl1pPr>
          </a:lstStyle>
          <a:p>
            <a:pPr lvl="0">
              <a:defRPr sz="1800" i="0">
                <a:solidFill>
                  <a:srgbClr val="000000"/>
                </a:solidFill>
              </a:defRPr>
            </a:pPr>
            <a:r>
              <a:rPr sz="1100"/>
              <a:t>電子透過率＞80%</a:t>
            </a:r>
          </a:p>
        </p:txBody>
      </p:sp>
    </p:spTree>
    <p:extLst>
      <p:ext uri="{BB962C8B-B14F-4D97-AF65-F5344CB8AC3E}">
        <p14:creationId xmlns:p14="http://schemas.microsoft.com/office/powerpoint/2010/main" val="1795413993"/>
      </p:ext>
    </p:extLst>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Shape 573"/>
          <p:cNvSpPr>
            <a:spLocks noGrp="1"/>
          </p:cNvSpPr>
          <p:nvPr>
            <p:ph type="sldNum" sz="quarter" idx="2"/>
          </p:nvPr>
        </p:nvSpPr>
        <p:spPr>
          <a:xfrm>
            <a:off x="8597685" y="6654631"/>
            <a:ext cx="167851" cy="15606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t>14</a:t>
            </a:fld>
            <a:endParaRPr sz="1100"/>
          </a:p>
        </p:txBody>
      </p:sp>
      <p:sp>
        <p:nvSpPr>
          <p:cNvPr id="574" name="Shape 574"/>
          <p:cNvSpPr/>
          <p:nvPr/>
        </p:nvSpPr>
        <p:spPr>
          <a:xfrm>
            <a:off x="296589" y="249613"/>
            <a:ext cx="8229601" cy="37585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92500" lnSpcReduction="10000"/>
          </a:bodyPr>
          <a:lstStyle>
            <a:lvl1pPr algn="l" defTabSz="749808">
              <a:defRPr sz="3116">
                <a:latin typeface="ヒラギノ角ゴ Pro W6"/>
                <a:ea typeface="ヒラギノ角ゴ Pro W6"/>
                <a:cs typeface="ヒラギノ角ゴ Pro W6"/>
                <a:sym typeface="ヒラギノ角ゴ Pro W6"/>
              </a:defRPr>
            </a:lvl1pPr>
          </a:lstStyle>
          <a:p>
            <a:pPr lvl="0">
              <a:defRPr sz="1800"/>
            </a:pPr>
            <a:r>
              <a:rPr sz="2200"/>
              <a:t>3. カロリメータ</a:t>
            </a:r>
          </a:p>
        </p:txBody>
      </p:sp>
      <p:sp>
        <p:nvSpPr>
          <p:cNvPr id="575" name="Shape 575"/>
          <p:cNvSpPr/>
          <p:nvPr/>
        </p:nvSpPr>
        <p:spPr>
          <a:xfrm>
            <a:off x="348051" y="659520"/>
            <a:ext cx="8447899" cy="3570762"/>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marL="568801" indent="-365658" defTabSz="373783">
              <a:spcBef>
                <a:spcPts val="633"/>
              </a:spcBef>
              <a:buSzPct val="171000"/>
              <a:buChar char="•"/>
              <a:defRPr sz="1800"/>
            </a:pPr>
            <a:r>
              <a:rPr>
                <a:latin typeface="Gill Sans SemiBold"/>
                <a:ea typeface="Gill Sans SemiBold"/>
                <a:cs typeface="Gill Sans SemiBold"/>
                <a:sym typeface="Gill Sans SemiBold"/>
              </a:rPr>
              <a:t>LHC: </a:t>
            </a:r>
            <a:br>
              <a:rPr>
                <a:latin typeface="Gill Sans SemiBold"/>
                <a:ea typeface="Gill Sans SemiBold"/>
                <a:cs typeface="Gill Sans SemiBold"/>
                <a:sym typeface="Gill Sans SemiBold"/>
              </a:rPr>
            </a:br>
            <a:r>
              <a:rPr>
                <a:latin typeface="Gill Sans"/>
                <a:ea typeface="Gill Sans"/>
                <a:cs typeface="Gill Sans"/>
                <a:sym typeface="Gill Sans"/>
              </a:rPr>
              <a:t>Background の少ないモード（例：H → γγ, 4 leptons）に焦点を合わせた検出／同定。</a:t>
            </a:r>
            <a:br>
              <a:rPr>
                <a:latin typeface="Gill Sans"/>
                <a:ea typeface="Gill Sans"/>
                <a:cs typeface="Gill Sans"/>
                <a:sym typeface="Gill Sans"/>
              </a:rPr>
            </a:br>
            <a:r>
              <a:rPr>
                <a:latin typeface="Gill Sans"/>
                <a:ea typeface="Gill Sans"/>
                <a:cs typeface="Gill Sans"/>
                <a:sym typeface="Gill Sans"/>
              </a:rPr>
              <a:t>→ </a:t>
            </a:r>
            <a:r>
              <a:rPr>
                <a:latin typeface="Gill Sans SemiBold"/>
                <a:ea typeface="Gill Sans SemiBold"/>
                <a:cs typeface="Gill Sans SemiBold"/>
                <a:sym typeface="Gill Sans SemiBold"/>
              </a:rPr>
              <a:t>１粒子に対する高いエネルギー分解能実現を目指す設計</a:t>
            </a:r>
            <a:r>
              <a:rPr>
                <a:latin typeface="Gill Sans"/>
                <a:ea typeface="Gill Sans"/>
                <a:cs typeface="Gill Sans"/>
                <a:sym typeface="Gill Sans"/>
              </a:rPr>
              <a:t>。</a:t>
            </a:r>
            <a:br>
              <a:rPr>
                <a:latin typeface="Gill Sans"/>
                <a:ea typeface="Gill Sans"/>
                <a:cs typeface="Gill Sans"/>
                <a:sym typeface="Gill Sans"/>
              </a:rPr>
            </a:br>
            <a:r>
              <a:rPr>
                <a:latin typeface="Gill Sans"/>
                <a:ea typeface="Gill Sans"/>
                <a:cs typeface="Gill Sans"/>
                <a:sym typeface="Gill Sans"/>
              </a:rPr>
              <a:t>　　→ CMS: Crystal (PbWO4),  ATLAS: Lq.Ar</a:t>
            </a:r>
          </a:p>
          <a:p>
            <a:pPr marL="568801" indent="-365658" defTabSz="373783">
              <a:spcBef>
                <a:spcPts val="633"/>
              </a:spcBef>
              <a:buSzPct val="171000"/>
              <a:buChar char="•"/>
              <a:defRPr sz="1800"/>
            </a:pPr>
            <a:r>
              <a:rPr>
                <a:latin typeface="Gill Sans SemiBold"/>
                <a:ea typeface="Gill Sans SemiBold"/>
                <a:cs typeface="Gill Sans SemiBold"/>
                <a:sym typeface="Gill Sans SemiBold"/>
              </a:rPr>
              <a:t>ILC:  </a:t>
            </a:r>
            <a:br>
              <a:rPr>
                <a:latin typeface="Gill Sans SemiBold"/>
                <a:ea typeface="Gill Sans SemiBold"/>
                <a:cs typeface="Gill Sans SemiBold"/>
                <a:sym typeface="Gill Sans SemiBold"/>
              </a:rPr>
            </a:br>
            <a:r>
              <a:rPr>
                <a:latin typeface="Gill Sans"/>
                <a:ea typeface="Gill Sans"/>
                <a:cs typeface="Gill Sans"/>
                <a:sym typeface="Gill Sans"/>
              </a:rPr>
              <a:t>全てのモードを使う。特に W/Z/Higgs/top を主崩壊モード（ジェット・モード）で検出／同定。</a:t>
            </a:r>
            <a:br>
              <a:rPr>
                <a:latin typeface="Gill Sans"/>
                <a:ea typeface="Gill Sans"/>
                <a:cs typeface="Gill Sans"/>
                <a:sym typeface="Gill Sans"/>
              </a:rPr>
            </a:br>
            <a:r>
              <a:rPr>
                <a:latin typeface="Gill Sans"/>
                <a:ea typeface="Gill Sans"/>
                <a:cs typeface="Gill Sans"/>
                <a:sym typeface="Gill Sans"/>
              </a:rPr>
              <a:t>→ </a:t>
            </a:r>
            <a:r>
              <a:rPr>
                <a:latin typeface="Gill Sans SemiBold"/>
                <a:ea typeface="Gill Sans SemiBold"/>
                <a:cs typeface="Gill Sans SemiBold"/>
                <a:sym typeface="Gill Sans SemiBold"/>
              </a:rPr>
              <a:t>ジェットに対する高いエネルギー分解能実現を目指す設計。</a:t>
            </a:r>
            <a:r>
              <a:rPr>
                <a:latin typeface="Gill Sans"/>
                <a:ea typeface="Gill Sans"/>
                <a:cs typeface="Gill Sans"/>
                <a:sym typeface="Gill Sans"/>
              </a:rPr>
              <a:t/>
            </a:r>
            <a:br>
              <a:rPr>
                <a:latin typeface="Gill Sans"/>
                <a:ea typeface="Gill Sans"/>
                <a:cs typeface="Gill Sans"/>
                <a:sym typeface="Gill Sans"/>
              </a:rPr>
            </a:br>
            <a:r>
              <a:rPr>
                <a:latin typeface="Gill Sans"/>
                <a:ea typeface="Gill Sans"/>
                <a:cs typeface="Gill Sans"/>
                <a:sym typeface="Gill Sans"/>
              </a:rPr>
              <a:t>　　→ 高精細 PFA カロリメータ</a:t>
            </a:r>
          </a:p>
        </p:txBody>
      </p:sp>
      <p:pic>
        <p:nvPicPr>
          <p:cNvPr id="576" name="image46.png"/>
          <p:cNvPicPr/>
          <p:nvPr/>
        </p:nvPicPr>
        <p:blipFill>
          <a:blip r:embed="rId2">
            <a:extLst/>
          </a:blip>
          <a:stretch>
            <a:fillRect/>
          </a:stretch>
        </p:blipFill>
        <p:spPr>
          <a:xfrm>
            <a:off x="6351850" y="4727569"/>
            <a:ext cx="2536413" cy="1694534"/>
          </a:xfrm>
          <a:prstGeom prst="rect">
            <a:avLst/>
          </a:prstGeom>
          <a:ln w="12700">
            <a:miter lim="400000"/>
          </a:ln>
        </p:spPr>
      </p:pic>
      <p:pic>
        <p:nvPicPr>
          <p:cNvPr id="577" name="image.png"/>
          <p:cNvPicPr/>
          <p:nvPr/>
        </p:nvPicPr>
        <p:blipFill>
          <a:blip r:embed="rId3">
            <a:extLst/>
          </a:blip>
          <a:stretch>
            <a:fillRect/>
          </a:stretch>
        </p:blipFill>
        <p:spPr>
          <a:xfrm>
            <a:off x="5084899" y="4373648"/>
            <a:ext cx="1143001" cy="919759"/>
          </a:xfrm>
          <a:prstGeom prst="rect">
            <a:avLst/>
          </a:prstGeom>
          <a:ln w="3175">
            <a:solidFill/>
            <a:miter lim="400000"/>
          </a:ln>
        </p:spPr>
      </p:pic>
      <p:pic>
        <p:nvPicPr>
          <p:cNvPr id="578" name="image48.png"/>
          <p:cNvPicPr/>
          <p:nvPr/>
        </p:nvPicPr>
        <p:blipFill>
          <a:blip r:embed="rId4">
            <a:extLst/>
          </a:blip>
          <a:stretch>
            <a:fillRect/>
          </a:stretch>
        </p:blipFill>
        <p:spPr>
          <a:xfrm>
            <a:off x="5006081" y="5339953"/>
            <a:ext cx="1269264" cy="1073198"/>
          </a:xfrm>
          <a:prstGeom prst="rect">
            <a:avLst/>
          </a:prstGeom>
          <a:ln w="3175">
            <a:solidFill/>
            <a:miter lim="400000"/>
          </a:ln>
        </p:spPr>
      </p:pic>
      <p:sp>
        <p:nvSpPr>
          <p:cNvPr id="579" name="Shape 579"/>
          <p:cNvSpPr/>
          <p:nvPr/>
        </p:nvSpPr>
        <p:spPr>
          <a:xfrm>
            <a:off x="5214379" y="6036469"/>
            <a:ext cx="884040" cy="255180"/>
          </a:xfrm>
          <a:prstGeom prst="rect">
            <a:avLst/>
          </a:prstGeom>
          <a:ln w="12700">
            <a:miter lim="400000"/>
          </a:ln>
          <a:extLst>
            <a:ext uri="{C572A759-6A51-4108-AA02-DFA0A04FC94B}">
              <ma14:wrappingTextBoxFlag xmlns:ma14="http://schemas.microsoft.com/office/mac/drawingml/2011/main" val="1"/>
            </a:ext>
          </a:extLst>
        </p:spPr>
        <p:txBody>
          <a:bodyPr lIns="26788" tIns="26788" rIns="26788" bIns="26788">
            <a:spAutoFit/>
          </a:bodyPr>
          <a:lstStyle/>
          <a:p>
            <a:pPr defTabSz="642915">
              <a:lnSpc>
                <a:spcPct val="80000"/>
              </a:lnSpc>
              <a:buClr>
                <a:srgbClr val="FFFFFF"/>
              </a:buClr>
              <a:buFont typeface="Arial"/>
              <a:defRPr sz="1800"/>
            </a:pPr>
            <a:r>
              <a:rPr sz="800" b="1" i="1">
                <a:solidFill>
                  <a:srgbClr val="FFFFFF"/>
                </a:solidFill>
                <a:uFill>
                  <a:solidFill>
                    <a:srgbClr val="FFFFFF"/>
                  </a:solidFill>
                </a:uFill>
                <a:latin typeface="Arial"/>
                <a:ea typeface="Arial"/>
                <a:cs typeface="Arial"/>
                <a:sym typeface="Arial"/>
              </a:rPr>
              <a:t>Si Pads</a:t>
            </a:r>
          </a:p>
          <a:p>
            <a:pPr defTabSz="642915">
              <a:lnSpc>
                <a:spcPct val="80000"/>
              </a:lnSpc>
              <a:buClr>
                <a:srgbClr val="FFFFFF"/>
              </a:buClr>
              <a:buFont typeface="Arial"/>
              <a:defRPr sz="1800"/>
            </a:pPr>
            <a:r>
              <a:rPr sz="800" b="1" i="1">
                <a:solidFill>
                  <a:srgbClr val="FFFFFF"/>
                </a:solidFill>
                <a:uFill>
                  <a:solidFill>
                    <a:srgbClr val="FFFFFF"/>
                  </a:solidFill>
                </a:uFill>
                <a:latin typeface="Arial"/>
                <a:ea typeface="Arial"/>
                <a:cs typeface="Arial"/>
                <a:sym typeface="Arial"/>
              </a:rPr>
              <a:t>5mmx5mm</a:t>
            </a:r>
          </a:p>
        </p:txBody>
      </p:sp>
      <p:sp>
        <p:nvSpPr>
          <p:cNvPr id="580" name="Shape 580"/>
          <p:cNvSpPr/>
          <p:nvPr/>
        </p:nvSpPr>
        <p:spPr>
          <a:xfrm>
            <a:off x="5257797" y="5035149"/>
            <a:ext cx="1116212" cy="156691"/>
          </a:xfrm>
          <a:prstGeom prst="rect">
            <a:avLst/>
          </a:prstGeom>
          <a:ln w="12700">
            <a:miter lim="400000"/>
          </a:ln>
          <a:extLst>
            <a:ext uri="{C572A759-6A51-4108-AA02-DFA0A04FC94B}">
              <ma14:wrappingTextBoxFlag xmlns:ma14="http://schemas.microsoft.com/office/mac/drawingml/2011/main" val="1"/>
            </a:ext>
          </a:extLst>
        </p:spPr>
        <p:txBody>
          <a:bodyPr lIns="26788" tIns="26788" rIns="26788" bIns="26788">
            <a:spAutoFit/>
          </a:bodyPr>
          <a:lstStyle>
            <a:lvl1pPr algn="l" defTabSz="914400">
              <a:lnSpc>
                <a:spcPct val="80000"/>
              </a:lnSpc>
              <a:buClr>
                <a:srgbClr val="FFFFFF"/>
              </a:buClr>
              <a:buFont typeface="Arial"/>
              <a:defRPr sz="1200" b="1" i="1">
                <a:solidFill>
                  <a:srgbClr val="FFFFFF"/>
                </a:solidFill>
                <a:uFill>
                  <a:solidFill>
                    <a:srgbClr val="FFFFFF"/>
                  </a:solidFill>
                </a:uFill>
                <a:latin typeface="Arial"/>
                <a:ea typeface="Arial"/>
                <a:cs typeface="Arial"/>
                <a:sym typeface="Arial"/>
              </a:defRPr>
            </a:lvl1pPr>
          </a:lstStyle>
          <a:p>
            <a:pPr lvl="0">
              <a:defRPr sz="1800" b="0" i="0">
                <a:solidFill>
                  <a:srgbClr val="000000"/>
                </a:solidFill>
                <a:uFillTx/>
              </a:defRPr>
            </a:pPr>
            <a:r>
              <a:rPr sz="800"/>
              <a:t>Sci strip + MPPC</a:t>
            </a:r>
          </a:p>
        </p:txBody>
      </p:sp>
      <p:sp>
        <p:nvSpPr>
          <p:cNvPr id="581" name="Shape 581"/>
          <p:cNvSpPr/>
          <p:nvPr/>
        </p:nvSpPr>
        <p:spPr>
          <a:xfrm>
            <a:off x="7350246" y="5552053"/>
            <a:ext cx="1000126" cy="392653"/>
          </a:xfrm>
          <a:prstGeom prst="rect">
            <a:avLst/>
          </a:prstGeom>
          <a:ln w="12700">
            <a:round/>
          </a:ln>
          <a:extLst>
            <a:ext uri="{C572A759-6A51-4108-AA02-DFA0A04FC94B}">
              <ma14:wrappingTextBoxFlag xmlns:ma14="http://schemas.microsoft.com/office/mac/drawingml/2011/main" val="1"/>
            </a:ext>
          </a:extLst>
        </p:spPr>
        <p:txBody>
          <a:bodyPr lIns="26788" tIns="26788" rIns="26788" bIns="26788">
            <a:spAutoFit/>
          </a:bodyPr>
          <a:lstStyle>
            <a:lvl1pPr defTabSz="555625">
              <a:buClr>
                <a:srgbClr val="FFFB00"/>
              </a:buClr>
              <a:buFont typeface="Arial"/>
              <a:defRPr sz="1600" b="1">
                <a:solidFill>
                  <a:srgbClr val="FFFB00"/>
                </a:solidFill>
                <a:uFill>
                  <a:solidFill>
                    <a:srgbClr val="FFFB00"/>
                  </a:solidFill>
                </a:uFill>
                <a:latin typeface="Arial"/>
                <a:ea typeface="Arial"/>
                <a:cs typeface="Arial"/>
                <a:sym typeface="Arial"/>
              </a:defRPr>
            </a:lvl1pPr>
          </a:lstStyle>
          <a:p>
            <a:pPr lvl="0">
              <a:defRPr sz="1800" b="0">
                <a:solidFill>
                  <a:srgbClr val="000000"/>
                </a:solidFill>
                <a:uFillTx/>
              </a:defRPr>
            </a:pPr>
            <a:r>
              <a:rPr sz="1100"/>
              <a:t>ECAL prototype</a:t>
            </a:r>
          </a:p>
        </p:txBody>
      </p:sp>
      <p:sp>
        <p:nvSpPr>
          <p:cNvPr id="582" name="Shape 582"/>
          <p:cNvSpPr/>
          <p:nvPr/>
        </p:nvSpPr>
        <p:spPr>
          <a:xfrm>
            <a:off x="986763" y="4478090"/>
            <a:ext cx="3764697" cy="148520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marL="500045" indent="-321457" defTabSz="328600">
              <a:spcBef>
                <a:spcPts val="562"/>
              </a:spcBef>
              <a:buSzPct val="171000"/>
              <a:buChar char="•"/>
              <a:defRPr sz="1800"/>
            </a:pPr>
            <a:r>
              <a:rPr sz="1600">
                <a:latin typeface="Gill Sans"/>
                <a:ea typeface="Gill Sans"/>
                <a:cs typeface="Gill Sans"/>
                <a:sym typeface="Gill Sans"/>
              </a:rPr>
              <a:t>プロトタイプ試験のビーム試験結果は、MC シミュレーションで良く再現。</a:t>
            </a:r>
            <a:r>
              <a:rPr sz="1600">
                <a:latin typeface="Gill Sans SemiBold"/>
                <a:ea typeface="Gill Sans SemiBold"/>
                <a:cs typeface="Gill Sans SemiBold"/>
                <a:sym typeface="Gill Sans SemiBold"/>
              </a:rPr>
              <a:t>要求エネルギー分解能を達成</a:t>
            </a:r>
            <a:r>
              <a:rPr sz="1600">
                <a:latin typeface="Gill Sans"/>
                <a:ea typeface="Gill Sans"/>
                <a:cs typeface="Gill Sans"/>
                <a:sym typeface="Gill Sans"/>
              </a:rPr>
              <a:t>。</a:t>
            </a:r>
          </a:p>
          <a:p>
            <a:pPr marL="500045" indent="-321457" defTabSz="328600">
              <a:spcBef>
                <a:spcPts val="562"/>
              </a:spcBef>
              <a:buSzPct val="171000"/>
              <a:buChar char="•"/>
              <a:defRPr sz="1800"/>
            </a:pPr>
            <a:r>
              <a:rPr sz="1600">
                <a:latin typeface="Gill Sans"/>
                <a:ea typeface="Gill Sans"/>
                <a:cs typeface="Gill Sans"/>
                <a:sym typeface="Gill Sans"/>
              </a:rPr>
              <a:t>工業化のための開発研究が進行中</a:t>
            </a:r>
          </a:p>
        </p:txBody>
      </p:sp>
    </p:spTree>
    <p:extLst>
      <p:ext uri="{BB962C8B-B14F-4D97-AF65-F5344CB8AC3E}">
        <p14:creationId xmlns:p14="http://schemas.microsoft.com/office/powerpoint/2010/main" val="3614768896"/>
      </p:ext>
    </p:extLst>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4" name="pasted-image.tif"/>
          <p:cNvPicPr/>
          <p:nvPr/>
        </p:nvPicPr>
        <p:blipFill>
          <a:blip r:embed="rId2">
            <a:extLst/>
          </a:blip>
          <a:stretch>
            <a:fillRect/>
          </a:stretch>
        </p:blipFill>
        <p:spPr>
          <a:xfrm>
            <a:off x="481345" y="3069450"/>
            <a:ext cx="4093512" cy="2503040"/>
          </a:xfrm>
          <a:prstGeom prst="rect">
            <a:avLst/>
          </a:prstGeom>
          <a:ln w="12700">
            <a:miter lim="400000"/>
          </a:ln>
        </p:spPr>
      </p:pic>
      <p:sp>
        <p:nvSpPr>
          <p:cNvPr id="585" name="Shape 585"/>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100"/>
              <a:t>15</a:t>
            </a:fld>
            <a:endParaRPr sz="1100"/>
          </a:p>
        </p:txBody>
      </p:sp>
      <p:sp>
        <p:nvSpPr>
          <p:cNvPr id="586" name="Shape 586"/>
          <p:cNvSpPr>
            <a:spLocks noGrp="1"/>
          </p:cNvSpPr>
          <p:nvPr>
            <p:ph type="title" idx="4294967295"/>
          </p:nvPr>
        </p:nvSpPr>
        <p:spPr>
          <a:xfrm>
            <a:off x="457200" y="149688"/>
            <a:ext cx="8229601" cy="562075"/>
          </a:xfrm>
          <a:prstGeom prst="rect">
            <a:avLst/>
          </a:prstGeom>
        </p:spPr>
        <p:txBody>
          <a:bodyPr lIns="45718" tIns="45718" rIns="45718" bIns="45718">
            <a:normAutofit fontScale="90000"/>
          </a:bodyPr>
          <a:lstStyle>
            <a:lvl1pPr defTabSz="896111">
              <a:defRPr sz="5292" b="0">
                <a:latin typeface="ヒラギノ角ゴ Pro W6"/>
                <a:ea typeface="ヒラギノ角ゴ Pro W6"/>
                <a:cs typeface="ヒラギノ角ゴ Pro W6"/>
                <a:sym typeface="ヒラギノ角ゴ Pro W6"/>
              </a:defRPr>
            </a:lvl1pPr>
          </a:lstStyle>
          <a:p>
            <a:pPr lvl="0">
              <a:defRPr sz="1800"/>
            </a:pPr>
            <a:r>
              <a:rPr sz="3700"/>
              <a:t>コストについて（ILDの例）</a:t>
            </a:r>
          </a:p>
        </p:txBody>
      </p:sp>
      <p:sp>
        <p:nvSpPr>
          <p:cNvPr id="587" name="Shape 587"/>
          <p:cNvSpPr>
            <a:spLocks noGrp="1"/>
          </p:cNvSpPr>
          <p:nvPr>
            <p:ph type="body" idx="4294967295"/>
          </p:nvPr>
        </p:nvSpPr>
        <p:spPr>
          <a:xfrm>
            <a:off x="348051" y="1049785"/>
            <a:ext cx="8447899" cy="1548400"/>
          </a:xfrm>
          <a:prstGeom prst="rect">
            <a:avLst/>
          </a:prstGeom>
        </p:spPr>
        <p:txBody>
          <a:bodyPr>
            <a:normAutofit lnSpcReduction="10000"/>
          </a:bodyPr>
          <a:lstStyle/>
          <a:p>
            <a:pPr marL="575051" indent="-369676" defTabSz="377890">
              <a:spcBef>
                <a:spcPts val="633"/>
              </a:spcBef>
              <a:defRPr sz="1800"/>
            </a:pPr>
            <a:r>
              <a:rPr sz="1800">
                <a:latin typeface="Gill Sans SemiBold"/>
                <a:ea typeface="Gill Sans SemiBold"/>
                <a:cs typeface="Gill Sans SemiBold"/>
                <a:sym typeface="Gill Sans SemiBold"/>
              </a:rPr>
              <a:t>構造体とカロリメータが全体コストの約 2/3</a:t>
            </a:r>
            <a:r>
              <a:rPr sz="1800">
                <a:latin typeface="Gill Sans"/>
                <a:ea typeface="Gill Sans"/>
                <a:cs typeface="Gill Sans"/>
                <a:sym typeface="Gill Sans"/>
              </a:rPr>
              <a:t> を占める。</a:t>
            </a:r>
          </a:p>
          <a:p>
            <a:pPr marL="575051" indent="-369676" defTabSz="377890">
              <a:spcBef>
                <a:spcPts val="633"/>
              </a:spcBef>
              <a:defRPr sz="1800"/>
            </a:pPr>
            <a:r>
              <a:rPr sz="1800">
                <a:latin typeface="Gill Sans"/>
                <a:ea typeface="Gill Sans"/>
                <a:cs typeface="Gill Sans"/>
                <a:sym typeface="Gill Sans"/>
              </a:rPr>
              <a:t>そららのコストの主要部分は</a:t>
            </a:r>
            <a:r>
              <a:rPr sz="1800">
                <a:latin typeface="Gill Sans SemiBold"/>
                <a:ea typeface="Gill Sans SemiBold"/>
                <a:cs typeface="Gill Sans SemiBold"/>
                <a:sym typeface="Gill Sans SemiBold"/>
              </a:rPr>
              <a:t>材料費と部品代</a:t>
            </a:r>
            <a:r>
              <a:rPr sz="1800">
                <a:latin typeface="Gill Sans"/>
                <a:ea typeface="Gill Sans"/>
                <a:cs typeface="Gill Sans"/>
                <a:sym typeface="Gill Sans"/>
              </a:rPr>
              <a:t>。</a:t>
            </a:r>
          </a:p>
          <a:p>
            <a:pPr marL="575051" indent="-369676" defTabSz="377890">
              <a:spcBef>
                <a:spcPts val="633"/>
              </a:spcBef>
              <a:defRPr sz="1800"/>
            </a:pPr>
            <a:r>
              <a:rPr sz="1800">
                <a:latin typeface="Gill Sans"/>
                <a:ea typeface="Gill Sans"/>
                <a:cs typeface="Gill Sans"/>
                <a:sym typeface="Gill Sans"/>
              </a:rPr>
              <a:t>コスト評価に使用したユニット・コストはこれまでの経験値（LHC等現行実験の測定器やプロトタイプ建設の経験）および企業との議論に基づく予想値。</a:t>
            </a:r>
          </a:p>
        </p:txBody>
      </p:sp>
      <p:sp>
        <p:nvSpPr>
          <p:cNvPr id="588" name="Shape 588"/>
          <p:cNvSpPr/>
          <p:nvPr/>
        </p:nvSpPr>
        <p:spPr>
          <a:xfrm>
            <a:off x="1865514" y="3391654"/>
            <a:ext cx="483134" cy="1612925"/>
          </a:xfrm>
          <a:prstGeom prst="rect">
            <a:avLst/>
          </a:prstGeom>
          <a:ln w="25400">
            <a:solidFill>
              <a:srgbClr val="FF2600"/>
            </a:solidFill>
          </a:ln>
        </p:spPr>
        <p:txBody>
          <a:bodyPr lIns="0" tIns="0" rIns="0" bIns="0" anchor="ctr"/>
          <a:lstStyle/>
          <a:p>
            <a:pPr lvl="0"/>
            <a:endParaRPr/>
          </a:p>
        </p:txBody>
      </p:sp>
      <p:sp>
        <p:nvSpPr>
          <p:cNvPr id="589" name="Shape 589"/>
          <p:cNvSpPr/>
          <p:nvPr/>
        </p:nvSpPr>
        <p:spPr>
          <a:xfrm>
            <a:off x="3146691" y="3379747"/>
            <a:ext cx="264915" cy="1612926"/>
          </a:xfrm>
          <a:prstGeom prst="rect">
            <a:avLst/>
          </a:prstGeom>
          <a:ln w="25400">
            <a:solidFill>
              <a:srgbClr val="FF2600"/>
            </a:solidFill>
          </a:ln>
        </p:spPr>
        <p:txBody>
          <a:bodyPr lIns="0" tIns="0" rIns="0" bIns="0" anchor="ctr"/>
          <a:lstStyle/>
          <a:p>
            <a:pPr lvl="0"/>
            <a:endParaRPr/>
          </a:p>
        </p:txBody>
      </p:sp>
      <p:sp>
        <p:nvSpPr>
          <p:cNvPr id="590" name="Shape 590"/>
          <p:cNvSpPr/>
          <p:nvPr/>
        </p:nvSpPr>
        <p:spPr>
          <a:xfrm>
            <a:off x="4066661" y="2936206"/>
            <a:ext cx="4692547" cy="3383684"/>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marL="575051" indent="-369676" defTabSz="377890">
              <a:spcBef>
                <a:spcPts val="633"/>
              </a:spcBef>
              <a:buSzPct val="171000"/>
              <a:buChar char="•"/>
              <a:defRPr sz="1800"/>
            </a:pPr>
            <a:r>
              <a:rPr>
                <a:latin typeface="Gill Sans"/>
                <a:ea typeface="Gill Sans"/>
                <a:cs typeface="Gill Sans"/>
                <a:sym typeface="Gill Sans"/>
              </a:rPr>
              <a:t>高精細してもカロリメータが LHC に比較し高価にならない理由</a:t>
            </a:r>
          </a:p>
          <a:p>
            <a:pPr marL="731137" lvl="1" indent="-238236" defTabSz="377890">
              <a:spcBef>
                <a:spcPts val="633"/>
              </a:spcBef>
              <a:buSzPct val="100000"/>
              <a:buAutoNum type="arabicPeriod"/>
              <a:defRPr sz="1800"/>
            </a:pPr>
            <a:r>
              <a:rPr>
                <a:latin typeface="Gill Sans"/>
                <a:ea typeface="Gill Sans"/>
                <a:cs typeface="Gill Sans"/>
                <a:sym typeface="Gill Sans"/>
              </a:rPr>
              <a:t>材料費は面積に比例（横方向細分化は面積を変えない）</a:t>
            </a:r>
          </a:p>
          <a:p>
            <a:pPr marL="731137" lvl="1" indent="-238236" defTabSz="377890">
              <a:spcBef>
                <a:spcPts val="633"/>
              </a:spcBef>
              <a:buSzPct val="100000"/>
              <a:buAutoNum type="arabicPeriod"/>
              <a:defRPr sz="1800"/>
            </a:pPr>
            <a:r>
              <a:rPr>
                <a:latin typeface="Gill Sans"/>
                <a:ea typeface="Gill Sans"/>
                <a:cs typeface="Gill Sans"/>
                <a:sym typeface="Gill Sans"/>
              </a:rPr>
              <a:t>細分化による読み出し回路の増加によるコスト増加は少ない（ASIC技術）</a:t>
            </a:r>
          </a:p>
          <a:p>
            <a:pPr marL="731137" lvl="1" indent="-238236" defTabSz="377890">
              <a:spcBef>
                <a:spcPts val="633"/>
              </a:spcBef>
              <a:buSzPct val="100000"/>
              <a:buAutoNum type="arabicPeriod"/>
              <a:defRPr sz="1800"/>
            </a:pPr>
            <a:r>
              <a:rPr>
                <a:latin typeface="Gill Sans"/>
                <a:ea typeface="Gill Sans"/>
                <a:cs typeface="Gill Sans"/>
                <a:sym typeface="Gill Sans"/>
              </a:rPr>
              <a:t>LHCで使用されている技術：Crystal (CMS)、LqAr (ATLAS) は相対的に高価</a:t>
            </a:r>
          </a:p>
        </p:txBody>
      </p:sp>
      <p:pic>
        <p:nvPicPr>
          <p:cNvPr id="591" name="pasted-image.tif"/>
          <p:cNvPicPr/>
          <p:nvPr/>
        </p:nvPicPr>
        <p:blipFill>
          <a:blip r:embed="rId3">
            <a:extLst/>
          </a:blip>
          <a:stretch>
            <a:fillRect/>
          </a:stretch>
        </p:blipFill>
        <p:spPr>
          <a:xfrm>
            <a:off x="536308" y="5326047"/>
            <a:ext cx="1415791" cy="1252157"/>
          </a:xfrm>
          <a:prstGeom prst="rect">
            <a:avLst/>
          </a:prstGeom>
          <a:ln w="12700">
            <a:miter lim="400000"/>
          </a:ln>
        </p:spPr>
      </p:pic>
    </p:spTree>
    <p:extLst>
      <p:ext uri="{BB962C8B-B14F-4D97-AF65-F5344CB8AC3E}">
        <p14:creationId xmlns:p14="http://schemas.microsoft.com/office/powerpoint/2010/main" val="3494929582"/>
      </p:ext>
    </p:extLst>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Shape 593"/>
          <p:cNvSpPr>
            <a:spLocks noGrp="1"/>
          </p:cNvSpPr>
          <p:nvPr>
            <p:ph type="title"/>
          </p:nvPr>
        </p:nvSpPr>
        <p:spPr>
          <a:xfrm>
            <a:off x="892969" y="0"/>
            <a:ext cx="7358063" cy="1268016"/>
          </a:xfrm>
          <a:prstGeom prst="rect">
            <a:avLst/>
          </a:prstGeom>
        </p:spPr>
        <p:txBody>
          <a:bodyPr/>
          <a:lstStyle>
            <a:lvl1pPr>
              <a:defRPr b="1">
                <a:latin typeface="Helvetica Neue"/>
                <a:ea typeface="Helvetica Neue"/>
                <a:cs typeface="Helvetica Neue"/>
                <a:sym typeface="Helvetica Neue"/>
              </a:defRPr>
            </a:lvl1pPr>
          </a:lstStyle>
          <a:p>
            <a:pPr lvl="0">
              <a:defRPr sz="1800" b="0"/>
            </a:pPr>
            <a:r>
              <a:rPr/>
              <a:t>Challenges</a:t>
            </a:r>
          </a:p>
        </p:txBody>
      </p:sp>
      <p:sp>
        <p:nvSpPr>
          <p:cNvPr id="594" name="Shape 594"/>
          <p:cNvSpPr/>
          <p:nvPr/>
        </p:nvSpPr>
        <p:spPr>
          <a:xfrm>
            <a:off x="552633" y="2094062"/>
            <a:ext cx="8038734" cy="342042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marL="294669" indent="-294669" defTabSz="321457">
              <a:spcBef>
                <a:spcPts val="1336"/>
              </a:spcBef>
              <a:buSzPct val="100000"/>
              <a:buAutoNum type="arabicPeriod"/>
              <a:defRPr sz="1800"/>
            </a:pPr>
            <a:r>
              <a:rPr sz="2000">
                <a:latin typeface="+mj-lt"/>
                <a:ea typeface="+mj-ea"/>
                <a:cs typeface="+mj-cs"/>
                <a:sym typeface="Helvetica"/>
              </a:rPr>
              <a:t>建設を見据えた</a:t>
            </a:r>
            <a:r>
              <a:rPr sz="2000" b="1">
                <a:latin typeface="+mj-lt"/>
                <a:ea typeface="+mj-ea"/>
                <a:cs typeface="+mj-cs"/>
                <a:sym typeface="Helvetica"/>
              </a:rPr>
              <a:t>測定器の最終設計には、実験グループの形成を要する</a:t>
            </a:r>
            <a:r>
              <a:rPr sz="2000">
                <a:latin typeface="+mj-lt"/>
                <a:ea typeface="+mj-ea"/>
                <a:cs typeface="+mj-cs"/>
                <a:sym typeface="Helvetica"/>
              </a:rPr>
              <a:t>が、通常、そのための大きな国際共同研究のグループは加速器の建設が決まってから形成され、その際に要素の分担等が決まる。</a:t>
            </a:r>
            <a:br>
              <a:rPr sz="2000">
                <a:latin typeface="+mj-lt"/>
                <a:ea typeface="+mj-ea"/>
                <a:cs typeface="+mj-cs"/>
                <a:sym typeface="Helvetica"/>
              </a:rPr>
            </a:br>
            <a:r>
              <a:rPr sz="2000" b="1" i="1">
                <a:solidFill>
                  <a:srgbClr val="FF2600"/>
                </a:solidFill>
                <a:latin typeface="+mj-lt"/>
                <a:ea typeface="+mj-ea"/>
                <a:cs typeface="+mj-cs"/>
                <a:sym typeface="Helvetica"/>
              </a:rPr>
              <a:t>作業の完了には、ILCの建設決定が不可欠である</a:t>
            </a:r>
            <a:r>
              <a:rPr sz="2000">
                <a:latin typeface="+mj-lt"/>
                <a:ea typeface="+mj-ea"/>
                <a:cs typeface="+mj-cs"/>
                <a:sym typeface="Helvetica"/>
              </a:rPr>
              <a:t>。</a:t>
            </a:r>
          </a:p>
          <a:p>
            <a:pPr marL="294669" indent="-294669" defTabSz="321457">
              <a:spcBef>
                <a:spcPts val="1336"/>
              </a:spcBef>
              <a:buSzPct val="100000"/>
              <a:buAutoNum type="arabicPeriod"/>
              <a:defRPr sz="1800"/>
            </a:pPr>
            <a:r>
              <a:rPr sz="2000">
                <a:latin typeface="+mj-lt"/>
                <a:ea typeface="+mj-ea"/>
                <a:cs typeface="+mj-cs"/>
                <a:sym typeface="Helvetica"/>
              </a:rPr>
              <a:t>ILC計画が承認されていないため、</a:t>
            </a:r>
            <a:r>
              <a:rPr sz="2000" b="1">
                <a:latin typeface="+mj-lt"/>
                <a:ea typeface="+mj-ea"/>
                <a:cs typeface="+mj-cs"/>
                <a:sym typeface="Helvetica"/>
              </a:rPr>
              <a:t>測定器開発は主にgenericな測定器開発として進められており</a:t>
            </a:r>
            <a:r>
              <a:rPr sz="2000">
                <a:latin typeface="+mj-lt"/>
                <a:ea typeface="+mj-ea"/>
                <a:cs typeface="+mj-cs"/>
                <a:sym typeface="Helvetica"/>
              </a:rPr>
              <a:t>、設計作業は、他の研究の時間を割いて進める将来計画である。そのため、</a:t>
            </a:r>
            <a:r>
              <a:rPr sz="2000" b="1">
                <a:latin typeface="+mj-lt"/>
                <a:ea typeface="+mj-ea"/>
                <a:cs typeface="+mj-cs"/>
                <a:sym typeface="Helvetica"/>
              </a:rPr>
              <a:t>いろいろな制約の中で努力</a:t>
            </a:r>
            <a:r>
              <a:rPr sz="2000">
                <a:latin typeface="+mj-lt"/>
                <a:ea typeface="+mj-ea"/>
                <a:cs typeface="+mj-cs"/>
                <a:sym typeface="Helvetica"/>
              </a:rPr>
              <a:t>が続いている。</a:t>
            </a:r>
          </a:p>
          <a:p>
            <a:pPr marL="294669" indent="-294669" defTabSz="321457">
              <a:spcBef>
                <a:spcPts val="1336"/>
              </a:spcBef>
              <a:buSzPct val="100000"/>
              <a:buAutoNum type="arabicPeriod"/>
              <a:defRPr sz="1800"/>
            </a:pPr>
            <a:r>
              <a:rPr sz="2000">
                <a:latin typeface="+mj-lt"/>
                <a:ea typeface="+mj-ea"/>
                <a:cs typeface="+mj-cs"/>
                <a:sym typeface="Helvetica"/>
              </a:rPr>
              <a:t>原理実証が必要な課題はないが、</a:t>
            </a:r>
            <a:r>
              <a:rPr sz="2000" b="1">
                <a:latin typeface="+mj-lt"/>
                <a:ea typeface="+mj-ea"/>
                <a:cs typeface="+mj-cs"/>
                <a:sym typeface="Helvetica"/>
              </a:rPr>
              <a:t>こうした制約の中で可能な限り工学設計をすすめること</a:t>
            </a:r>
            <a:r>
              <a:rPr sz="2000">
                <a:latin typeface="+mj-lt"/>
                <a:ea typeface="+mj-ea"/>
                <a:cs typeface="+mj-cs"/>
                <a:sym typeface="Helvetica"/>
              </a:rPr>
              <a:t>が今の課題（工学設計のためには最低１ユニットの実寸大プロトタイプの試作が必要）</a:t>
            </a:r>
            <a:r>
              <a:rPr sz="2000" b="1">
                <a:latin typeface="+mj-lt"/>
                <a:ea typeface="+mj-ea"/>
                <a:cs typeface="+mj-cs"/>
                <a:sym typeface="Helvetica"/>
              </a:rPr>
              <a:t>。</a:t>
            </a:r>
          </a:p>
        </p:txBody>
      </p:sp>
    </p:spTree>
    <p:extLst>
      <p:ext uri="{BB962C8B-B14F-4D97-AF65-F5344CB8AC3E}">
        <p14:creationId xmlns:p14="http://schemas.microsoft.com/office/powerpoint/2010/main" val="1806506685"/>
      </p:ext>
    </p:extLst>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Shape 628"/>
          <p:cNvSpPr>
            <a:spLocks noGrp="1"/>
          </p:cNvSpPr>
          <p:nvPr>
            <p:ph type="title" idx="4294967295"/>
          </p:nvPr>
        </p:nvSpPr>
        <p:spPr>
          <a:xfrm>
            <a:off x="546983" y="2208700"/>
            <a:ext cx="8050035" cy="2019227"/>
          </a:xfrm>
          <a:prstGeom prst="rect">
            <a:avLst/>
          </a:prstGeom>
        </p:spPr>
        <p:txBody>
          <a:bodyPr lIns="45717" tIns="45717" rIns="45717" bIns="45717">
            <a:normAutofit/>
          </a:bodyPr>
          <a:lstStyle>
            <a:lvl1pPr defTabSz="914400">
              <a:lnSpc>
                <a:spcPct val="140000"/>
              </a:lnSpc>
              <a:defRPr sz="8000" b="0">
                <a:uFill>
                  <a:solidFill/>
                </a:uFill>
                <a:latin typeface="ヒラギノ角ゴ ProN W3"/>
                <a:ea typeface="ヒラギノ角ゴ ProN W3"/>
                <a:cs typeface="ヒラギノ角ゴ ProN W3"/>
                <a:sym typeface="ヒラギノ角ゴ ProN W3"/>
              </a:defRPr>
            </a:lvl1pPr>
          </a:lstStyle>
          <a:p>
            <a:pPr lvl="0">
              <a:defRPr sz="1800">
                <a:uFillTx/>
              </a:defRPr>
            </a:pPr>
            <a:r>
              <a:rPr sz="5600"/>
              <a:t>人員予想</a:t>
            </a:r>
          </a:p>
        </p:txBody>
      </p:sp>
      <p:sp>
        <p:nvSpPr>
          <p:cNvPr id="629" name="Shape 629"/>
          <p:cNvSpPr/>
          <p:nvPr/>
        </p:nvSpPr>
        <p:spPr>
          <a:xfrm>
            <a:off x="6552158" y="6414455"/>
            <a:ext cx="2134195" cy="247499"/>
          </a:xfrm>
          <a:prstGeom prst="rect">
            <a:avLst/>
          </a:prstGeom>
          <a:ln w="12700">
            <a:miter lim="400000"/>
          </a:ln>
          <a:extLst>
            <a:ext uri="{C572A759-6A51-4108-AA02-DFA0A04FC94B}">
              <ma14:wrappingTextBoxFlag xmlns:ma14="http://schemas.microsoft.com/office/mac/drawingml/2011/main" val="1"/>
            </a:ext>
          </a:extLst>
        </p:spPr>
        <p:txBody>
          <a:bodyPr lIns="45717" tIns="45717" rIns="45717" bIns="45717" anchor="ctr">
            <a:spAutoFit/>
          </a:bodyPr>
          <a:lstStyle>
            <a:lvl1pPr algn="r" defTabSz="914400">
              <a:lnSpc>
                <a:spcPct val="90000"/>
              </a:lnSpc>
              <a:defRPr sz="1600">
                <a:solidFill>
                  <a:srgbClr val="888888"/>
                </a:solidFill>
                <a:uFill>
                  <a:solidFill>
                    <a:srgbClr val="888888"/>
                  </a:solidFill>
                </a:uFill>
                <a:latin typeface="Arial"/>
                <a:ea typeface="Arial"/>
                <a:cs typeface="Arial"/>
                <a:sym typeface="Arial"/>
              </a:defRPr>
            </a:lvl1pPr>
          </a:lstStyle>
          <a:p>
            <a:pPr lvl="0">
              <a:defRPr sz="1800">
                <a:solidFill>
                  <a:srgbClr val="000000"/>
                </a:solidFill>
                <a:uFillTx/>
              </a:defRPr>
            </a:pPr>
            <a:r>
              <a:rPr sz="1100"/>
              <a:t>14</a:t>
            </a:r>
          </a:p>
        </p:txBody>
      </p:sp>
    </p:spTree>
    <p:extLst>
      <p:ext uri="{BB962C8B-B14F-4D97-AF65-F5344CB8AC3E}">
        <p14:creationId xmlns:p14="http://schemas.microsoft.com/office/powerpoint/2010/main" val="1746664928"/>
      </p:ext>
    </p:extLst>
  </p:cSld>
  <p:clrMapOvr>
    <a:masterClrMapping/>
  </p:clrMapOvr>
  <p:transition xmlns:p14="http://schemas.microsoft.com/office/powerpoint/2010/mai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1" name="image1.png"/>
          <p:cNvPicPr/>
          <p:nvPr/>
        </p:nvPicPr>
        <p:blipFill>
          <a:blip r:embed="rId2">
            <a:extLst/>
          </a:blip>
          <a:stretch>
            <a:fillRect/>
          </a:stretch>
        </p:blipFill>
        <p:spPr>
          <a:xfrm>
            <a:off x="4572000" y="1219193"/>
            <a:ext cx="4248473" cy="5638807"/>
          </a:xfrm>
          <a:prstGeom prst="rect">
            <a:avLst/>
          </a:prstGeom>
          <a:ln w="12700">
            <a:miter lim="400000"/>
          </a:ln>
        </p:spPr>
      </p:pic>
      <p:sp>
        <p:nvSpPr>
          <p:cNvPr id="632" name="Shape 632"/>
          <p:cNvSpPr>
            <a:spLocks noGrp="1"/>
          </p:cNvSpPr>
          <p:nvPr>
            <p:ph type="title"/>
          </p:nvPr>
        </p:nvSpPr>
        <p:spPr>
          <a:xfrm>
            <a:off x="457200" y="274638"/>
            <a:ext cx="8229601" cy="1143001"/>
          </a:xfrm>
          <a:prstGeom prst="rect">
            <a:avLst/>
          </a:prstGeom>
        </p:spPr>
        <p:txBody>
          <a:bodyPr/>
          <a:lstStyle/>
          <a:p>
            <a:pPr lvl="0">
              <a:defRPr sz="1800"/>
            </a:pPr>
            <a:r>
              <a:rPr/>
              <a:t>ILD</a:t>
            </a:r>
            <a:r>
              <a:rPr>
                <a:latin typeface="ＭＳ Ｐゴシック"/>
                <a:ea typeface="ＭＳ Ｐゴシック"/>
                <a:cs typeface="ＭＳ Ｐゴシック"/>
                <a:sym typeface="ＭＳ Ｐゴシック"/>
              </a:rPr>
              <a:t>国別メンバー比率</a:t>
            </a:r>
          </a:p>
        </p:txBody>
      </p:sp>
      <p:sp>
        <p:nvSpPr>
          <p:cNvPr id="633" name="Shape 633"/>
          <p:cNvSpPr>
            <a:spLocks noGrp="1"/>
          </p:cNvSpPr>
          <p:nvPr>
            <p:ph type="body" idx="1"/>
          </p:nvPr>
        </p:nvSpPr>
        <p:spPr>
          <a:xfrm>
            <a:off x="457200" y="1600200"/>
            <a:ext cx="3970785" cy="4525964"/>
          </a:xfrm>
          <a:prstGeom prst="rect">
            <a:avLst/>
          </a:prstGeom>
        </p:spPr>
        <p:txBody>
          <a:bodyPr/>
          <a:lstStyle/>
          <a:p>
            <a:pPr marL="341548" indent="-341548">
              <a:lnSpc>
                <a:spcPct val="80000"/>
              </a:lnSpc>
              <a:spcBef>
                <a:spcPts val="352"/>
              </a:spcBef>
              <a:defRPr sz="1800"/>
            </a:pPr>
            <a:r>
              <a:rPr sz="2400"/>
              <a:t>ILD LOI (2009)</a:t>
            </a:r>
            <a:r>
              <a:rPr sz="2400">
                <a:latin typeface="ＭＳ Ｐゴシック"/>
                <a:ea typeface="ＭＳ Ｐゴシック"/>
                <a:cs typeface="ＭＳ Ｐゴシック"/>
                <a:sym typeface="ＭＳ Ｐゴシック"/>
              </a:rPr>
              <a:t>署名者</a:t>
            </a:r>
            <a:endParaRPr sz="2400"/>
          </a:p>
          <a:p>
            <a:pPr marL="589338" lvl="1" indent="-267881">
              <a:lnSpc>
                <a:spcPct val="80000"/>
              </a:lnSpc>
              <a:spcBef>
                <a:spcPts val="352"/>
              </a:spcBef>
              <a:defRPr sz="1800"/>
            </a:pPr>
            <a:r>
              <a:rPr sz="2000"/>
              <a:t>32</a:t>
            </a:r>
            <a:r>
              <a:rPr sz="2000">
                <a:latin typeface="ＭＳ Ｐゴシック"/>
                <a:ea typeface="ＭＳ Ｐゴシック"/>
                <a:cs typeface="ＭＳ Ｐゴシック"/>
                <a:sym typeface="ＭＳ Ｐゴシック"/>
              </a:rPr>
              <a:t>ヶ国</a:t>
            </a:r>
            <a:endParaRPr sz="2000"/>
          </a:p>
          <a:p>
            <a:pPr marL="589338" lvl="1" indent="-267881">
              <a:lnSpc>
                <a:spcPct val="80000"/>
              </a:lnSpc>
              <a:spcBef>
                <a:spcPts val="352"/>
              </a:spcBef>
              <a:defRPr sz="1800"/>
            </a:pPr>
            <a:r>
              <a:rPr sz="2000">
                <a:latin typeface="ＭＳ Ｐゴシック"/>
                <a:ea typeface="ＭＳ Ｐゴシック"/>
                <a:cs typeface="ＭＳ Ｐゴシック"/>
                <a:sym typeface="ＭＳ Ｐゴシック"/>
              </a:rPr>
              <a:t>約</a:t>
            </a:r>
            <a:r>
              <a:rPr sz="2000"/>
              <a:t>150</a:t>
            </a:r>
            <a:r>
              <a:rPr sz="2000">
                <a:latin typeface="ＭＳ Ｐゴシック"/>
                <a:ea typeface="ＭＳ Ｐゴシック"/>
                <a:cs typeface="ＭＳ Ｐゴシック"/>
                <a:sym typeface="ＭＳ Ｐゴシック"/>
              </a:rPr>
              <a:t>の研究機関</a:t>
            </a:r>
            <a:endParaRPr sz="2000"/>
          </a:p>
          <a:p>
            <a:pPr marL="589338" lvl="1" indent="-267881">
              <a:lnSpc>
                <a:spcPct val="80000"/>
              </a:lnSpc>
              <a:spcBef>
                <a:spcPts val="352"/>
              </a:spcBef>
              <a:defRPr sz="1800"/>
            </a:pPr>
            <a:r>
              <a:rPr sz="2000">
                <a:latin typeface="ＭＳ Ｐゴシック"/>
                <a:ea typeface="ＭＳ Ｐゴシック"/>
                <a:cs typeface="ＭＳ Ｐゴシック"/>
                <a:sym typeface="ＭＳ Ｐゴシック"/>
              </a:rPr>
              <a:t>約</a:t>
            </a:r>
            <a:r>
              <a:rPr sz="2000"/>
              <a:t>700</a:t>
            </a:r>
            <a:r>
              <a:rPr sz="2000">
                <a:latin typeface="ＭＳ Ｐゴシック"/>
                <a:ea typeface="ＭＳ Ｐゴシック"/>
                <a:cs typeface="ＭＳ Ｐゴシック"/>
                <a:sym typeface="ＭＳ Ｐゴシック"/>
              </a:rPr>
              <a:t>人（日本はそのうち</a:t>
            </a:r>
            <a:r>
              <a:rPr sz="2000"/>
              <a:t>120</a:t>
            </a:r>
            <a:r>
              <a:rPr sz="2000">
                <a:latin typeface="ＭＳ Ｐゴシック"/>
                <a:ea typeface="ＭＳ Ｐゴシック"/>
                <a:cs typeface="ＭＳ Ｐゴシック"/>
                <a:sym typeface="ＭＳ Ｐゴシック"/>
              </a:rPr>
              <a:t>人）</a:t>
            </a:r>
            <a:endParaRPr sz="2000"/>
          </a:p>
          <a:p>
            <a:pPr marL="341548" indent="-341548">
              <a:lnSpc>
                <a:spcPct val="80000"/>
              </a:lnSpc>
              <a:spcBef>
                <a:spcPts val="352"/>
              </a:spcBef>
              <a:defRPr sz="1800"/>
            </a:pPr>
            <a:r>
              <a:rPr sz="2400"/>
              <a:t>TDR (2013)</a:t>
            </a:r>
            <a:r>
              <a:rPr sz="2400">
                <a:latin typeface="ＭＳ Ｐゴシック"/>
                <a:ea typeface="ＭＳ Ｐゴシック"/>
                <a:cs typeface="ＭＳ Ｐゴシック"/>
                <a:sym typeface="ＭＳ Ｐゴシック"/>
              </a:rPr>
              <a:t>署名者</a:t>
            </a:r>
            <a:endParaRPr sz="2400"/>
          </a:p>
          <a:p>
            <a:pPr marL="589338" lvl="1" indent="-267881">
              <a:lnSpc>
                <a:spcPct val="80000"/>
              </a:lnSpc>
              <a:spcBef>
                <a:spcPts val="352"/>
              </a:spcBef>
              <a:defRPr sz="1800"/>
            </a:pPr>
            <a:r>
              <a:rPr sz="2000"/>
              <a:t>ILD+SiD+Acc</a:t>
            </a:r>
          </a:p>
          <a:p>
            <a:pPr marL="589338" lvl="1" indent="-267881">
              <a:lnSpc>
                <a:spcPct val="80000"/>
              </a:lnSpc>
              <a:spcBef>
                <a:spcPts val="352"/>
              </a:spcBef>
              <a:defRPr sz="1800"/>
            </a:pPr>
            <a:r>
              <a:rPr sz="2000">
                <a:latin typeface="ＭＳ Ｐゴシック"/>
                <a:ea typeface="ＭＳ Ｐゴシック"/>
                <a:cs typeface="ＭＳ Ｐゴシック"/>
                <a:sym typeface="ＭＳ Ｐゴシック"/>
              </a:rPr>
              <a:t>約２４００人</a:t>
            </a:r>
            <a:endParaRPr sz="2000"/>
          </a:p>
          <a:p>
            <a:pPr marL="341548" indent="-341548">
              <a:lnSpc>
                <a:spcPct val="80000"/>
              </a:lnSpc>
              <a:spcBef>
                <a:spcPts val="352"/>
              </a:spcBef>
              <a:defRPr sz="1800"/>
            </a:pPr>
            <a:r>
              <a:rPr sz="2400">
                <a:latin typeface="ＭＳ Ｐゴシック"/>
                <a:ea typeface="ＭＳ Ｐゴシック"/>
                <a:cs typeface="ＭＳ Ｐゴシック"/>
                <a:sym typeface="ＭＳ Ｐゴシック"/>
              </a:rPr>
              <a:t>プロジェクトが認められれば</a:t>
            </a:r>
            <a:r>
              <a:rPr sz="2400"/>
              <a:t>ILD</a:t>
            </a:r>
            <a:r>
              <a:rPr sz="2400">
                <a:latin typeface="ＭＳ Ｐゴシック"/>
                <a:ea typeface="ＭＳ Ｐゴシック"/>
                <a:cs typeface="ＭＳ Ｐゴシック"/>
                <a:sym typeface="ＭＳ Ｐゴシック"/>
              </a:rPr>
              <a:t>は約</a:t>
            </a:r>
            <a:r>
              <a:rPr sz="2400"/>
              <a:t>2000</a:t>
            </a:r>
            <a:r>
              <a:rPr sz="2400">
                <a:latin typeface="ＭＳ Ｐゴシック"/>
                <a:ea typeface="ＭＳ Ｐゴシック"/>
                <a:cs typeface="ＭＳ Ｐゴシック"/>
                <a:sym typeface="ＭＳ Ｐゴシック"/>
              </a:rPr>
              <a:t>人（日本はそのうち</a:t>
            </a:r>
            <a:r>
              <a:rPr sz="2400"/>
              <a:t>200</a:t>
            </a:r>
            <a:r>
              <a:rPr sz="2400">
                <a:latin typeface="ＭＳ Ｐゴシック"/>
                <a:ea typeface="ＭＳ Ｐゴシック"/>
                <a:cs typeface="ＭＳ Ｐゴシック"/>
                <a:sym typeface="ＭＳ Ｐゴシック"/>
              </a:rPr>
              <a:t>人）程度に膨れ上がる可能性あり</a:t>
            </a:r>
          </a:p>
        </p:txBody>
      </p:sp>
      <p:sp>
        <p:nvSpPr>
          <p:cNvPr id="634" name="Shape 634"/>
          <p:cNvSpPr/>
          <p:nvPr/>
        </p:nvSpPr>
        <p:spPr>
          <a:xfrm>
            <a:off x="5365164" y="1844824"/>
            <a:ext cx="1700567" cy="61554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642915">
              <a:defRPr sz="1800"/>
            </a:pPr>
            <a:r>
              <a:rPr sz="1700">
                <a:latin typeface="Arial"/>
                <a:ea typeface="Arial"/>
                <a:cs typeface="Arial"/>
                <a:sym typeface="Arial"/>
              </a:rPr>
              <a:t>ILD </a:t>
            </a:r>
            <a:r>
              <a:rPr sz="1700">
                <a:latin typeface="ＭＳ Ｐゴシック"/>
                <a:ea typeface="ＭＳ Ｐゴシック"/>
                <a:cs typeface="ＭＳ Ｐゴシック"/>
                <a:sym typeface="ＭＳ Ｐゴシック"/>
              </a:rPr>
              <a:t>メンバー構成</a:t>
            </a:r>
            <a:endParaRPr sz="1700">
              <a:latin typeface="Arial"/>
              <a:ea typeface="Arial"/>
              <a:cs typeface="Arial"/>
              <a:sym typeface="Arial"/>
            </a:endParaRPr>
          </a:p>
          <a:p>
            <a:pPr defTabSz="642915">
              <a:defRPr sz="1800"/>
            </a:pPr>
            <a:r>
              <a:rPr sz="1700">
                <a:latin typeface="Arial"/>
                <a:ea typeface="Arial"/>
                <a:cs typeface="Arial"/>
                <a:sym typeface="Arial"/>
              </a:rPr>
              <a:t>(LOI 2009)</a:t>
            </a:r>
          </a:p>
        </p:txBody>
      </p:sp>
    </p:spTree>
    <p:extLst>
      <p:ext uri="{BB962C8B-B14F-4D97-AF65-F5344CB8AC3E}">
        <p14:creationId xmlns:p14="http://schemas.microsoft.com/office/powerpoint/2010/main" val="39392424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Shape 636"/>
          <p:cNvSpPr>
            <a:spLocks noGrp="1"/>
          </p:cNvSpPr>
          <p:nvPr>
            <p:ph type="title"/>
          </p:nvPr>
        </p:nvSpPr>
        <p:spPr>
          <a:xfrm>
            <a:off x="457200" y="274638"/>
            <a:ext cx="8229601" cy="1143001"/>
          </a:xfrm>
          <a:prstGeom prst="rect">
            <a:avLst/>
          </a:prstGeom>
        </p:spPr>
        <p:txBody>
          <a:bodyPr/>
          <a:lstStyle/>
          <a:p>
            <a:pPr lvl="0">
              <a:defRPr sz="1800"/>
            </a:pPr>
            <a:r>
              <a:rPr/>
              <a:t>ILD</a:t>
            </a:r>
            <a:r>
              <a:rPr>
                <a:latin typeface="ＭＳ Ｐゴシック"/>
                <a:ea typeface="ＭＳ Ｐゴシック"/>
                <a:cs typeface="ＭＳ Ｐゴシック"/>
                <a:sym typeface="ＭＳ Ｐゴシック"/>
              </a:rPr>
              <a:t>メンバー推移予想</a:t>
            </a:r>
          </a:p>
        </p:txBody>
      </p:sp>
      <p:sp>
        <p:nvSpPr>
          <p:cNvPr id="637" name="Shape 637"/>
          <p:cNvSpPr>
            <a:spLocks noGrp="1"/>
          </p:cNvSpPr>
          <p:nvPr>
            <p:ph type="body" idx="1"/>
          </p:nvPr>
        </p:nvSpPr>
        <p:spPr>
          <a:xfrm>
            <a:off x="5508104" y="2356373"/>
            <a:ext cx="3466728" cy="3016844"/>
          </a:xfrm>
          <a:prstGeom prst="rect">
            <a:avLst/>
          </a:prstGeom>
        </p:spPr>
        <p:txBody>
          <a:bodyPr/>
          <a:lstStyle/>
          <a:p>
            <a:pPr marL="328763" indent="-328763">
              <a:lnSpc>
                <a:spcPct val="80000"/>
              </a:lnSpc>
              <a:spcBef>
                <a:spcPts val="352"/>
              </a:spcBef>
              <a:defRPr sz="1800"/>
            </a:pPr>
            <a:r>
              <a:rPr sz="2100" dirty="0"/>
              <a:t>ATLAS</a:t>
            </a:r>
            <a:r>
              <a:rPr sz="2100" dirty="0">
                <a:latin typeface="ＭＳ Ｐゴシック"/>
                <a:ea typeface="ＭＳ Ｐゴシック"/>
                <a:cs typeface="ＭＳ Ｐゴシック"/>
                <a:sym typeface="ＭＳ Ｐゴシック"/>
              </a:rPr>
              <a:t>の例</a:t>
            </a:r>
            <a:endParaRPr sz="2100" dirty="0"/>
          </a:p>
          <a:p>
            <a:pPr marL="596388" lvl="1" indent="-274930">
              <a:lnSpc>
                <a:spcPct val="80000"/>
              </a:lnSpc>
              <a:spcBef>
                <a:spcPts val="281"/>
              </a:spcBef>
              <a:defRPr sz="1800"/>
            </a:pPr>
            <a:r>
              <a:rPr sz="1800" dirty="0"/>
              <a:t>LOI:         </a:t>
            </a:r>
            <a:r>
              <a:rPr sz="1800" dirty="0">
                <a:latin typeface="ＭＳ Ｐゴシック"/>
                <a:ea typeface="ＭＳ Ｐゴシック"/>
                <a:cs typeface="ＭＳ Ｐゴシック"/>
                <a:sym typeface="ＭＳ Ｐゴシック"/>
              </a:rPr>
              <a:t>　</a:t>
            </a:r>
            <a:r>
              <a:rPr sz="1800" dirty="0"/>
              <a:t> ~900</a:t>
            </a:r>
            <a:r>
              <a:rPr sz="1800" dirty="0">
                <a:latin typeface="ＭＳ Ｐゴシック"/>
                <a:ea typeface="ＭＳ Ｐゴシック"/>
                <a:cs typeface="ＭＳ Ｐゴシック"/>
                <a:sym typeface="ＭＳ Ｐゴシック"/>
              </a:rPr>
              <a:t>人</a:t>
            </a:r>
            <a:endParaRPr sz="1800" dirty="0"/>
          </a:p>
          <a:p>
            <a:pPr marL="596388" lvl="1" indent="-274930">
              <a:lnSpc>
                <a:spcPct val="80000"/>
              </a:lnSpc>
              <a:spcBef>
                <a:spcPts val="281"/>
              </a:spcBef>
              <a:defRPr sz="1800"/>
            </a:pPr>
            <a:r>
              <a:rPr sz="1800" dirty="0"/>
              <a:t>Proposal:  ~1500</a:t>
            </a:r>
            <a:r>
              <a:rPr sz="1800" dirty="0">
                <a:latin typeface="ＭＳ Ｐゴシック"/>
                <a:ea typeface="ＭＳ Ｐゴシック"/>
                <a:cs typeface="ＭＳ Ｐゴシック"/>
                <a:sym typeface="ＭＳ Ｐゴシック"/>
              </a:rPr>
              <a:t>人</a:t>
            </a:r>
            <a:endParaRPr sz="1800" dirty="0"/>
          </a:p>
          <a:p>
            <a:pPr marL="596388" lvl="1" indent="-274930">
              <a:lnSpc>
                <a:spcPct val="80000"/>
              </a:lnSpc>
              <a:spcBef>
                <a:spcPts val="281"/>
              </a:spcBef>
              <a:defRPr sz="1800"/>
            </a:pPr>
            <a:r>
              <a:rPr sz="1800" dirty="0">
                <a:latin typeface="ＭＳ Ｐゴシック"/>
                <a:ea typeface="ＭＳ Ｐゴシック"/>
                <a:cs typeface="ＭＳ Ｐゴシック"/>
                <a:sym typeface="ＭＳ Ｐゴシック"/>
              </a:rPr>
              <a:t>現在</a:t>
            </a:r>
            <a:r>
              <a:rPr sz="1800" dirty="0"/>
              <a:t>:         &gt;3000</a:t>
            </a:r>
            <a:r>
              <a:rPr sz="1800" dirty="0">
                <a:latin typeface="ＭＳ Ｐゴシック"/>
                <a:ea typeface="ＭＳ Ｐゴシック"/>
                <a:cs typeface="ＭＳ Ｐゴシック"/>
                <a:sym typeface="ＭＳ Ｐゴシック"/>
              </a:rPr>
              <a:t>人</a:t>
            </a:r>
            <a:endParaRPr sz="1800" dirty="0"/>
          </a:p>
          <a:p>
            <a:pPr marL="328763" indent="-328763">
              <a:lnSpc>
                <a:spcPct val="80000"/>
              </a:lnSpc>
              <a:spcBef>
                <a:spcPts val="352"/>
              </a:spcBef>
              <a:defRPr sz="1800"/>
            </a:pPr>
            <a:endParaRPr sz="2100" dirty="0"/>
          </a:p>
          <a:p>
            <a:pPr marL="328763" indent="-328763">
              <a:lnSpc>
                <a:spcPct val="80000"/>
              </a:lnSpc>
              <a:spcBef>
                <a:spcPts val="352"/>
              </a:spcBef>
              <a:defRPr sz="1800"/>
            </a:pPr>
            <a:r>
              <a:rPr sz="2100" dirty="0">
                <a:latin typeface="ＭＳ Ｐゴシック"/>
                <a:ea typeface="ＭＳ Ｐゴシック"/>
                <a:cs typeface="ＭＳ Ｐゴシック"/>
                <a:sym typeface="ＭＳ Ｐゴシック"/>
              </a:rPr>
              <a:t>新規参加者はどこから？</a:t>
            </a:r>
            <a:endParaRPr sz="2100" dirty="0"/>
          </a:p>
          <a:p>
            <a:pPr marL="596388" lvl="1" indent="-274930">
              <a:lnSpc>
                <a:spcPct val="80000"/>
              </a:lnSpc>
              <a:spcBef>
                <a:spcPts val="281"/>
              </a:spcBef>
              <a:defRPr sz="1800"/>
            </a:pPr>
            <a:r>
              <a:rPr sz="1800" dirty="0" smtClean="0"/>
              <a:t>Belle</a:t>
            </a:r>
            <a:r>
              <a:rPr lang="ja-JP" altLang="en-US" sz="1800" dirty="0" smtClean="0"/>
              <a:t>、</a:t>
            </a:r>
            <a:r>
              <a:rPr lang="en-US" altLang="ja-JP" sz="1800" dirty="0" smtClean="0"/>
              <a:t>LHC</a:t>
            </a:r>
            <a:r>
              <a:rPr lang="ja-JP" altLang="en-US" sz="1800" dirty="0" smtClean="0"/>
              <a:t>等他実験</a:t>
            </a:r>
            <a:endParaRPr sz="1800" dirty="0"/>
          </a:p>
          <a:p>
            <a:pPr marL="596388" lvl="1" indent="-274930">
              <a:lnSpc>
                <a:spcPct val="80000"/>
              </a:lnSpc>
              <a:spcBef>
                <a:spcPts val="281"/>
              </a:spcBef>
              <a:defRPr sz="1800"/>
            </a:pPr>
            <a:r>
              <a:rPr lang="ja-JP" altLang="en-US" sz="1800" dirty="0" smtClean="0"/>
              <a:t>そこでの</a:t>
            </a:r>
            <a:r>
              <a:rPr sz="1800" dirty="0" smtClean="0"/>
              <a:t>PhD</a:t>
            </a:r>
            <a:r>
              <a:rPr sz="1800" dirty="0">
                <a:latin typeface="ＭＳ Ｐゴシック"/>
                <a:ea typeface="ＭＳ Ｐゴシック"/>
                <a:cs typeface="ＭＳ Ｐゴシック"/>
                <a:sym typeface="ＭＳ Ｐゴシック"/>
              </a:rPr>
              <a:t>取得者</a:t>
            </a:r>
          </a:p>
        </p:txBody>
      </p:sp>
      <p:grpSp>
        <p:nvGrpSpPr>
          <p:cNvPr id="640" name="Group 640"/>
          <p:cNvGrpSpPr/>
          <p:nvPr/>
        </p:nvGrpSpPr>
        <p:grpSpPr>
          <a:xfrm>
            <a:off x="3160173" y="1831431"/>
            <a:ext cx="2122997" cy="746869"/>
            <a:chOff x="0" y="-19048"/>
            <a:chExt cx="3019371" cy="1062211"/>
          </a:xfrm>
        </p:grpSpPr>
        <p:sp>
          <p:nvSpPr>
            <p:cNvPr id="638" name="Shape 638"/>
            <p:cNvSpPr/>
            <p:nvPr/>
          </p:nvSpPr>
          <p:spPr>
            <a:xfrm>
              <a:off x="0" y="0"/>
              <a:ext cx="3019371" cy="1024114"/>
            </a:xfrm>
            <a:prstGeom prst="roundRect">
              <a:avLst>
                <a:gd name="adj" fmla="val 11719"/>
              </a:avLst>
            </a:prstGeom>
            <a:solidFill>
              <a:srgbClr val="4F81BD"/>
            </a:solidFill>
            <a:ln w="25400" cap="flat">
              <a:solidFill>
                <a:srgbClr val="3A5E8A"/>
              </a:solidFill>
              <a:prstDash val="solid"/>
              <a:bevel/>
            </a:ln>
            <a:effectLst/>
          </p:spPr>
          <p:txBody>
            <a:bodyPr wrap="square" lIns="65023" tIns="65023" rIns="65023" bIns="65023" numCol="1" anchor="ctr">
              <a:noAutofit/>
            </a:bodyPr>
            <a:lstStyle/>
            <a:p>
              <a:pPr defTabSz="642915">
                <a:defRPr sz="2800">
                  <a:solidFill>
                    <a:srgbClr val="FFFFFF"/>
                  </a:solidFill>
                  <a:latin typeface="Arial"/>
                  <a:ea typeface="Arial"/>
                  <a:cs typeface="Arial"/>
                  <a:sym typeface="Arial"/>
                </a:defRPr>
              </a:pPr>
              <a:endParaRPr/>
            </a:p>
          </p:txBody>
        </p:sp>
        <p:sp>
          <p:nvSpPr>
            <p:cNvPr id="639" name="Shape 639"/>
            <p:cNvSpPr/>
            <p:nvPr/>
          </p:nvSpPr>
          <p:spPr>
            <a:xfrm>
              <a:off x="49992" y="-19048"/>
              <a:ext cx="2919386" cy="10622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p>
              <a:pPr defTabSz="642915">
                <a:defRPr sz="1800"/>
              </a:pPr>
              <a:r>
                <a:rPr sz="2000">
                  <a:solidFill>
                    <a:srgbClr val="FFFFFF"/>
                  </a:solidFill>
                  <a:latin typeface="Arial"/>
                  <a:ea typeface="Arial"/>
                  <a:cs typeface="Arial"/>
                  <a:sym typeface="Arial"/>
                </a:rPr>
                <a:t>LOI </a:t>
              </a:r>
              <a:r>
                <a:rPr sz="2000">
                  <a:solidFill>
                    <a:srgbClr val="FFFFFF"/>
                  </a:solidFill>
                  <a:latin typeface="ＭＳ Ｐゴシック"/>
                  <a:ea typeface="ＭＳ Ｐゴシック"/>
                  <a:cs typeface="ＭＳ Ｐゴシック"/>
                  <a:sym typeface="ＭＳ Ｐゴシック"/>
                </a:rPr>
                <a:t>署名者</a:t>
              </a:r>
              <a:endParaRPr sz="2000">
                <a:solidFill>
                  <a:srgbClr val="FFFFFF"/>
                </a:solidFill>
                <a:latin typeface="Arial"/>
                <a:ea typeface="Arial"/>
                <a:cs typeface="Arial"/>
                <a:sym typeface="Arial"/>
              </a:endParaRPr>
            </a:p>
            <a:p>
              <a:pPr defTabSz="642915">
                <a:defRPr sz="1800"/>
              </a:pPr>
              <a:r>
                <a:rPr sz="2000">
                  <a:solidFill>
                    <a:srgbClr val="FFFFFF"/>
                  </a:solidFill>
                  <a:latin typeface="Arial"/>
                  <a:ea typeface="Arial"/>
                  <a:cs typeface="Arial"/>
                  <a:sym typeface="Arial"/>
                </a:rPr>
                <a:t>~700</a:t>
              </a:r>
              <a:r>
                <a:rPr sz="2000">
                  <a:solidFill>
                    <a:srgbClr val="FFFFFF"/>
                  </a:solidFill>
                  <a:latin typeface="ＭＳ Ｐゴシック"/>
                  <a:ea typeface="ＭＳ Ｐゴシック"/>
                  <a:cs typeface="ＭＳ Ｐゴシック"/>
                  <a:sym typeface="ＭＳ Ｐゴシック"/>
                </a:rPr>
                <a:t>人</a:t>
              </a:r>
            </a:p>
          </p:txBody>
        </p:sp>
      </p:grpSp>
      <p:grpSp>
        <p:nvGrpSpPr>
          <p:cNvPr id="643" name="Group 643"/>
          <p:cNvGrpSpPr/>
          <p:nvPr/>
        </p:nvGrpSpPr>
        <p:grpSpPr>
          <a:xfrm>
            <a:off x="3194937" y="3127575"/>
            <a:ext cx="2088234" cy="746869"/>
            <a:chOff x="0" y="-19048"/>
            <a:chExt cx="2969931" cy="1062211"/>
          </a:xfrm>
        </p:grpSpPr>
        <p:sp>
          <p:nvSpPr>
            <p:cNvPr id="641" name="Shape 641"/>
            <p:cNvSpPr/>
            <p:nvPr/>
          </p:nvSpPr>
          <p:spPr>
            <a:xfrm>
              <a:off x="0" y="0"/>
              <a:ext cx="2969931" cy="1024114"/>
            </a:xfrm>
            <a:prstGeom prst="roundRect">
              <a:avLst>
                <a:gd name="adj" fmla="val 11719"/>
              </a:avLst>
            </a:prstGeom>
            <a:solidFill>
              <a:srgbClr val="4F81BD"/>
            </a:solidFill>
            <a:ln w="25400" cap="flat">
              <a:solidFill>
                <a:srgbClr val="3A5E8A"/>
              </a:solidFill>
              <a:prstDash val="solid"/>
              <a:bevel/>
            </a:ln>
            <a:effectLst/>
          </p:spPr>
          <p:txBody>
            <a:bodyPr wrap="square" lIns="65023" tIns="65023" rIns="65023" bIns="65023" numCol="1" anchor="ctr">
              <a:noAutofit/>
            </a:bodyPr>
            <a:lstStyle/>
            <a:p>
              <a:pPr defTabSz="642915">
                <a:defRPr sz="2800">
                  <a:solidFill>
                    <a:srgbClr val="FFFFFF"/>
                  </a:solidFill>
                  <a:latin typeface="Arial"/>
                  <a:ea typeface="Arial"/>
                  <a:cs typeface="Arial"/>
                  <a:sym typeface="Arial"/>
                </a:defRPr>
              </a:pPr>
              <a:endParaRPr/>
            </a:p>
          </p:txBody>
        </p:sp>
        <p:sp>
          <p:nvSpPr>
            <p:cNvPr id="642" name="Shape 642"/>
            <p:cNvSpPr/>
            <p:nvPr/>
          </p:nvSpPr>
          <p:spPr>
            <a:xfrm>
              <a:off x="49993" y="-19048"/>
              <a:ext cx="2869946" cy="10622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p>
              <a:pPr defTabSz="642915">
                <a:defRPr sz="1800"/>
              </a:pPr>
              <a:r>
                <a:rPr sz="2000">
                  <a:solidFill>
                    <a:srgbClr val="FFFFFF"/>
                  </a:solidFill>
                  <a:latin typeface="Arial"/>
                  <a:ea typeface="Arial"/>
                  <a:cs typeface="Arial"/>
                  <a:sym typeface="Arial"/>
                </a:rPr>
                <a:t>Proposal</a:t>
              </a:r>
            </a:p>
            <a:p>
              <a:pPr defTabSz="642915">
                <a:defRPr sz="1800"/>
              </a:pPr>
              <a:r>
                <a:rPr sz="2000">
                  <a:solidFill>
                    <a:srgbClr val="FFFFFF"/>
                  </a:solidFill>
                  <a:latin typeface="Arial"/>
                  <a:ea typeface="Arial"/>
                  <a:cs typeface="Arial"/>
                  <a:sym typeface="Arial"/>
                </a:rPr>
                <a:t>~1000</a:t>
              </a:r>
              <a:r>
                <a:rPr sz="2000">
                  <a:solidFill>
                    <a:srgbClr val="FFFFFF"/>
                  </a:solidFill>
                  <a:latin typeface="ＭＳ Ｐゴシック"/>
                  <a:ea typeface="ＭＳ Ｐゴシック"/>
                  <a:cs typeface="ＭＳ Ｐゴシック"/>
                  <a:sym typeface="ＭＳ Ｐゴシック"/>
                </a:rPr>
                <a:t>人</a:t>
              </a:r>
            </a:p>
          </p:txBody>
        </p:sp>
      </p:grpSp>
      <p:grpSp>
        <p:nvGrpSpPr>
          <p:cNvPr id="646" name="Group 646"/>
          <p:cNvGrpSpPr/>
          <p:nvPr/>
        </p:nvGrpSpPr>
        <p:grpSpPr>
          <a:xfrm>
            <a:off x="3203848" y="4423719"/>
            <a:ext cx="2088234" cy="746869"/>
            <a:chOff x="0" y="-19048"/>
            <a:chExt cx="2969931" cy="1062211"/>
          </a:xfrm>
        </p:grpSpPr>
        <p:sp>
          <p:nvSpPr>
            <p:cNvPr id="644" name="Shape 644"/>
            <p:cNvSpPr/>
            <p:nvPr/>
          </p:nvSpPr>
          <p:spPr>
            <a:xfrm>
              <a:off x="0" y="0"/>
              <a:ext cx="2969931" cy="1024114"/>
            </a:xfrm>
            <a:prstGeom prst="roundRect">
              <a:avLst>
                <a:gd name="adj" fmla="val 11719"/>
              </a:avLst>
            </a:prstGeom>
            <a:solidFill>
              <a:srgbClr val="4F81BD"/>
            </a:solidFill>
            <a:ln w="25400" cap="flat">
              <a:solidFill>
                <a:srgbClr val="3A5E8A"/>
              </a:solidFill>
              <a:prstDash val="solid"/>
              <a:bevel/>
            </a:ln>
            <a:effectLst/>
          </p:spPr>
          <p:txBody>
            <a:bodyPr wrap="square" lIns="65023" tIns="65023" rIns="65023" bIns="65023" numCol="1" anchor="ctr">
              <a:noAutofit/>
            </a:bodyPr>
            <a:lstStyle/>
            <a:p>
              <a:pPr defTabSz="642915">
                <a:defRPr sz="2800">
                  <a:solidFill>
                    <a:srgbClr val="FFFFFF"/>
                  </a:solidFill>
                  <a:latin typeface="Arial"/>
                  <a:ea typeface="Arial"/>
                  <a:cs typeface="Arial"/>
                  <a:sym typeface="Arial"/>
                </a:defRPr>
              </a:pPr>
              <a:endParaRPr/>
            </a:p>
          </p:txBody>
        </p:sp>
        <p:sp>
          <p:nvSpPr>
            <p:cNvPr id="645" name="Shape 645"/>
            <p:cNvSpPr/>
            <p:nvPr/>
          </p:nvSpPr>
          <p:spPr>
            <a:xfrm>
              <a:off x="49993" y="-19048"/>
              <a:ext cx="2869946" cy="10622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p>
              <a:pPr defTabSz="642915">
                <a:defRPr sz="1800"/>
              </a:pPr>
              <a:r>
                <a:rPr sz="2000">
                  <a:solidFill>
                    <a:srgbClr val="FFFFFF"/>
                  </a:solidFill>
                  <a:latin typeface="ＭＳ Ｐゴシック"/>
                  <a:ea typeface="ＭＳ Ｐゴシック"/>
                  <a:cs typeface="ＭＳ Ｐゴシック"/>
                  <a:sym typeface="ＭＳ Ｐゴシック"/>
                </a:rPr>
                <a:t>建設時</a:t>
              </a:r>
              <a:endParaRPr sz="2000">
                <a:solidFill>
                  <a:srgbClr val="FFFFFF"/>
                </a:solidFill>
                <a:latin typeface="Arial"/>
                <a:ea typeface="Arial"/>
                <a:cs typeface="Arial"/>
                <a:sym typeface="Arial"/>
              </a:endParaRPr>
            </a:p>
            <a:p>
              <a:pPr defTabSz="642915">
                <a:defRPr sz="1800"/>
              </a:pPr>
              <a:r>
                <a:rPr sz="2000">
                  <a:solidFill>
                    <a:srgbClr val="FFFFFF"/>
                  </a:solidFill>
                  <a:latin typeface="Arial"/>
                  <a:ea typeface="Arial"/>
                  <a:cs typeface="Arial"/>
                  <a:sym typeface="Arial"/>
                </a:rPr>
                <a:t>~1500</a:t>
              </a:r>
              <a:r>
                <a:rPr sz="2000">
                  <a:solidFill>
                    <a:srgbClr val="FFFFFF"/>
                  </a:solidFill>
                  <a:latin typeface="ＭＳ Ｐゴシック"/>
                  <a:ea typeface="ＭＳ Ｐゴシック"/>
                  <a:cs typeface="ＭＳ Ｐゴシック"/>
                  <a:sym typeface="ＭＳ Ｐゴシック"/>
                </a:rPr>
                <a:t>人</a:t>
              </a:r>
            </a:p>
          </p:txBody>
        </p:sp>
      </p:grpSp>
      <p:grpSp>
        <p:nvGrpSpPr>
          <p:cNvPr id="649" name="Group 649"/>
          <p:cNvGrpSpPr/>
          <p:nvPr/>
        </p:nvGrpSpPr>
        <p:grpSpPr>
          <a:xfrm>
            <a:off x="3160174" y="5719863"/>
            <a:ext cx="2088234" cy="746869"/>
            <a:chOff x="0" y="-19048"/>
            <a:chExt cx="2969931" cy="1062211"/>
          </a:xfrm>
        </p:grpSpPr>
        <p:sp>
          <p:nvSpPr>
            <p:cNvPr id="647" name="Shape 647"/>
            <p:cNvSpPr/>
            <p:nvPr/>
          </p:nvSpPr>
          <p:spPr>
            <a:xfrm>
              <a:off x="0" y="0"/>
              <a:ext cx="2969931" cy="1024114"/>
            </a:xfrm>
            <a:prstGeom prst="roundRect">
              <a:avLst>
                <a:gd name="adj" fmla="val 11719"/>
              </a:avLst>
            </a:prstGeom>
            <a:solidFill>
              <a:srgbClr val="4F81BD"/>
            </a:solidFill>
            <a:ln w="25400" cap="flat">
              <a:solidFill>
                <a:srgbClr val="3A5E8A"/>
              </a:solidFill>
              <a:prstDash val="solid"/>
              <a:bevel/>
            </a:ln>
            <a:effectLst/>
          </p:spPr>
          <p:txBody>
            <a:bodyPr wrap="square" lIns="65023" tIns="65023" rIns="65023" bIns="65023" numCol="1" anchor="ctr">
              <a:noAutofit/>
            </a:bodyPr>
            <a:lstStyle/>
            <a:p>
              <a:pPr defTabSz="642915">
                <a:defRPr sz="2800">
                  <a:solidFill>
                    <a:srgbClr val="FFFFFF"/>
                  </a:solidFill>
                  <a:latin typeface="Arial"/>
                  <a:ea typeface="Arial"/>
                  <a:cs typeface="Arial"/>
                  <a:sym typeface="Arial"/>
                </a:defRPr>
              </a:pPr>
              <a:endParaRPr/>
            </a:p>
          </p:txBody>
        </p:sp>
        <p:sp>
          <p:nvSpPr>
            <p:cNvPr id="648" name="Shape 648"/>
            <p:cNvSpPr/>
            <p:nvPr/>
          </p:nvSpPr>
          <p:spPr>
            <a:xfrm>
              <a:off x="49993" y="-19048"/>
              <a:ext cx="2869946" cy="10622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p>
              <a:pPr defTabSz="642915">
                <a:defRPr sz="1800"/>
              </a:pPr>
              <a:r>
                <a:rPr sz="2000">
                  <a:solidFill>
                    <a:srgbClr val="FFFFFF"/>
                  </a:solidFill>
                  <a:latin typeface="ＭＳ Ｐゴシック"/>
                  <a:ea typeface="ＭＳ Ｐゴシック"/>
                  <a:cs typeface="ＭＳ Ｐゴシック"/>
                  <a:sym typeface="ＭＳ Ｐゴシック"/>
                </a:rPr>
                <a:t>運転時</a:t>
              </a:r>
              <a:endParaRPr sz="2000">
                <a:solidFill>
                  <a:srgbClr val="FFFFFF"/>
                </a:solidFill>
                <a:latin typeface="Arial"/>
                <a:ea typeface="Arial"/>
                <a:cs typeface="Arial"/>
                <a:sym typeface="Arial"/>
              </a:endParaRPr>
            </a:p>
            <a:p>
              <a:pPr defTabSz="642915">
                <a:defRPr sz="1800"/>
              </a:pPr>
              <a:r>
                <a:rPr sz="2000">
                  <a:solidFill>
                    <a:srgbClr val="FFFFFF"/>
                  </a:solidFill>
                  <a:latin typeface="Arial"/>
                  <a:ea typeface="Arial"/>
                  <a:cs typeface="Arial"/>
                  <a:sym typeface="Arial"/>
                </a:rPr>
                <a:t>&gt;2000</a:t>
              </a:r>
              <a:r>
                <a:rPr sz="2000">
                  <a:solidFill>
                    <a:srgbClr val="FFFFFF"/>
                  </a:solidFill>
                  <a:latin typeface="ＭＳ Ｐゴシック"/>
                  <a:ea typeface="ＭＳ Ｐゴシック"/>
                  <a:cs typeface="ＭＳ Ｐゴシック"/>
                  <a:sym typeface="ＭＳ Ｐゴシック"/>
                </a:rPr>
                <a:t>人</a:t>
              </a:r>
            </a:p>
          </p:txBody>
        </p:sp>
      </p:grpSp>
      <p:grpSp>
        <p:nvGrpSpPr>
          <p:cNvPr id="652" name="Group 652"/>
          <p:cNvGrpSpPr/>
          <p:nvPr/>
        </p:nvGrpSpPr>
        <p:grpSpPr>
          <a:xfrm>
            <a:off x="858068" y="2348880"/>
            <a:ext cx="2104707" cy="936106"/>
            <a:chOff x="0" y="0"/>
            <a:chExt cx="2993360" cy="1331348"/>
          </a:xfrm>
        </p:grpSpPr>
        <p:sp>
          <p:nvSpPr>
            <p:cNvPr id="650" name="Shape 650"/>
            <p:cNvSpPr/>
            <p:nvPr/>
          </p:nvSpPr>
          <p:spPr>
            <a:xfrm>
              <a:off x="0" y="0"/>
              <a:ext cx="2993360" cy="1331348"/>
            </a:xfrm>
            <a:prstGeom prst="roundRect">
              <a:avLst>
                <a:gd name="adj" fmla="val 11719"/>
              </a:avLst>
            </a:prstGeom>
            <a:solidFill>
              <a:srgbClr val="FFFFCC"/>
            </a:solidFill>
            <a:ln w="25400" cap="flat">
              <a:solidFill>
                <a:srgbClr val="3A5E8A"/>
              </a:solidFill>
              <a:prstDash val="solid"/>
              <a:bevel/>
            </a:ln>
            <a:effectLst/>
          </p:spPr>
          <p:txBody>
            <a:bodyPr wrap="square" lIns="65023" tIns="65023" rIns="65023" bIns="65023" numCol="1" anchor="ctr">
              <a:noAutofit/>
            </a:bodyPr>
            <a:lstStyle/>
            <a:p>
              <a:pPr defTabSz="642915">
                <a:defRPr sz="2400">
                  <a:latin typeface="Arial"/>
                  <a:ea typeface="Arial"/>
                  <a:cs typeface="Arial"/>
                  <a:sym typeface="Arial"/>
                </a:defRPr>
              </a:pPr>
              <a:endParaRPr/>
            </a:p>
          </p:txBody>
        </p:sp>
        <p:sp>
          <p:nvSpPr>
            <p:cNvPr id="651" name="Shape 651"/>
            <p:cNvSpPr/>
            <p:nvPr/>
          </p:nvSpPr>
          <p:spPr>
            <a:xfrm>
              <a:off x="64991" y="200227"/>
              <a:ext cx="2863378" cy="9308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p>
              <a:pPr defTabSz="642915">
                <a:defRPr sz="1800"/>
              </a:pPr>
              <a:r>
                <a:rPr sz="1700">
                  <a:latin typeface="ＭＳ Ｐゴシック"/>
                  <a:ea typeface="ＭＳ Ｐゴシック"/>
                  <a:cs typeface="ＭＳ Ｐゴシック"/>
                  <a:sym typeface="ＭＳ Ｐゴシック"/>
                </a:rPr>
                <a:t>プロジェクト承認</a:t>
              </a:r>
              <a:endParaRPr sz="1700">
                <a:solidFill>
                  <a:srgbClr val="FFFFFF"/>
                </a:solidFill>
                <a:latin typeface="Arial"/>
                <a:ea typeface="Arial"/>
                <a:cs typeface="Arial"/>
                <a:sym typeface="Arial"/>
              </a:endParaRPr>
            </a:p>
            <a:p>
              <a:pPr defTabSz="642915">
                <a:defRPr sz="1800"/>
              </a:pPr>
              <a:r>
                <a:rPr sz="1700">
                  <a:latin typeface="ＭＳ Ｐゴシック"/>
                  <a:ea typeface="ＭＳ Ｐゴシック"/>
                  <a:cs typeface="ＭＳ Ｐゴシック"/>
                  <a:sym typeface="ＭＳ Ｐゴシック"/>
                </a:rPr>
                <a:t>研究機関新規参加</a:t>
              </a:r>
            </a:p>
          </p:txBody>
        </p:sp>
      </p:grpSp>
      <p:grpSp>
        <p:nvGrpSpPr>
          <p:cNvPr id="655" name="Group 655"/>
          <p:cNvGrpSpPr/>
          <p:nvPr/>
        </p:nvGrpSpPr>
        <p:grpSpPr>
          <a:xfrm>
            <a:off x="858068" y="3821813"/>
            <a:ext cx="2104707" cy="654536"/>
            <a:chOff x="0" y="-55801"/>
            <a:chExt cx="2993360" cy="930894"/>
          </a:xfrm>
        </p:grpSpPr>
        <p:sp>
          <p:nvSpPr>
            <p:cNvPr id="653" name="Shape 653"/>
            <p:cNvSpPr/>
            <p:nvPr/>
          </p:nvSpPr>
          <p:spPr>
            <a:xfrm>
              <a:off x="0" y="0"/>
              <a:ext cx="2993360" cy="819292"/>
            </a:xfrm>
            <a:prstGeom prst="roundRect">
              <a:avLst>
                <a:gd name="adj" fmla="val 11719"/>
              </a:avLst>
            </a:prstGeom>
            <a:solidFill>
              <a:srgbClr val="FFFFCC"/>
            </a:solidFill>
            <a:ln w="25400" cap="flat">
              <a:solidFill>
                <a:srgbClr val="3A5E8A"/>
              </a:solidFill>
              <a:prstDash val="solid"/>
              <a:bevel/>
            </a:ln>
            <a:effectLst/>
          </p:spPr>
          <p:txBody>
            <a:bodyPr wrap="square" lIns="65023" tIns="65023" rIns="65023" bIns="65023" numCol="1" anchor="ctr">
              <a:noAutofit/>
            </a:bodyPr>
            <a:lstStyle/>
            <a:p>
              <a:pPr defTabSz="642915">
                <a:defRPr sz="2400">
                  <a:latin typeface="Arial"/>
                  <a:ea typeface="Arial"/>
                  <a:cs typeface="Arial"/>
                  <a:sym typeface="Arial"/>
                </a:defRPr>
              </a:pPr>
              <a:endParaRPr/>
            </a:p>
          </p:txBody>
        </p:sp>
        <p:sp>
          <p:nvSpPr>
            <p:cNvPr id="654" name="Shape 654"/>
            <p:cNvSpPr/>
            <p:nvPr/>
          </p:nvSpPr>
          <p:spPr>
            <a:xfrm>
              <a:off x="39994" y="-55801"/>
              <a:ext cx="2913372" cy="9308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lvl1pPr defTabSz="914400">
                <a:defRPr sz="2400">
                  <a:latin typeface="ＭＳ Ｐゴシック"/>
                  <a:ea typeface="ＭＳ Ｐゴシック"/>
                  <a:cs typeface="ＭＳ Ｐゴシック"/>
                  <a:sym typeface="ＭＳ Ｐゴシック"/>
                </a:defRPr>
              </a:lvl1pPr>
            </a:lstStyle>
            <a:p>
              <a:pPr lvl="0">
                <a:defRPr sz="1800"/>
              </a:pPr>
              <a:r>
                <a:rPr sz="1700"/>
                <a:t>ポスドク・学生・　　技術者増加</a:t>
              </a:r>
            </a:p>
          </p:txBody>
        </p:sp>
      </p:grpSp>
      <p:grpSp>
        <p:nvGrpSpPr>
          <p:cNvPr id="658" name="Group 658"/>
          <p:cNvGrpSpPr/>
          <p:nvPr/>
        </p:nvGrpSpPr>
        <p:grpSpPr>
          <a:xfrm>
            <a:off x="858068" y="5157192"/>
            <a:ext cx="2104707" cy="576066"/>
            <a:chOff x="0" y="0"/>
            <a:chExt cx="2993360" cy="819292"/>
          </a:xfrm>
        </p:grpSpPr>
        <p:sp>
          <p:nvSpPr>
            <p:cNvPr id="656" name="Shape 656"/>
            <p:cNvSpPr/>
            <p:nvPr/>
          </p:nvSpPr>
          <p:spPr>
            <a:xfrm>
              <a:off x="0" y="0"/>
              <a:ext cx="2993360" cy="819292"/>
            </a:xfrm>
            <a:prstGeom prst="roundRect">
              <a:avLst>
                <a:gd name="adj" fmla="val 11719"/>
              </a:avLst>
            </a:prstGeom>
            <a:solidFill>
              <a:srgbClr val="FFFFCC"/>
            </a:solidFill>
            <a:ln w="25400" cap="flat">
              <a:solidFill>
                <a:srgbClr val="3A5E8A"/>
              </a:solidFill>
              <a:prstDash val="solid"/>
              <a:bevel/>
            </a:ln>
            <a:effectLst/>
          </p:spPr>
          <p:txBody>
            <a:bodyPr wrap="square" lIns="65023" tIns="65023" rIns="65023" bIns="65023" numCol="1" anchor="ctr">
              <a:noAutofit/>
            </a:bodyPr>
            <a:lstStyle/>
            <a:p>
              <a:pPr defTabSz="642915">
                <a:defRPr sz="2400">
                  <a:latin typeface="Arial"/>
                  <a:ea typeface="Arial"/>
                  <a:cs typeface="Arial"/>
                  <a:sym typeface="Arial"/>
                </a:defRPr>
              </a:pPr>
              <a:endParaRPr/>
            </a:p>
          </p:txBody>
        </p:sp>
        <p:sp>
          <p:nvSpPr>
            <p:cNvPr id="657" name="Shape 657"/>
            <p:cNvSpPr/>
            <p:nvPr/>
          </p:nvSpPr>
          <p:spPr>
            <a:xfrm>
              <a:off x="39994" y="130233"/>
              <a:ext cx="2913372" cy="5588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lvl1pPr defTabSz="914400">
                <a:defRPr sz="2400">
                  <a:latin typeface="ＭＳ Ｐゴシック"/>
                  <a:ea typeface="ＭＳ Ｐゴシック"/>
                  <a:cs typeface="ＭＳ Ｐゴシック"/>
                  <a:sym typeface="ＭＳ Ｐゴシック"/>
                </a:defRPr>
              </a:lvl1pPr>
            </a:lstStyle>
            <a:p>
              <a:pPr lvl="0">
                <a:defRPr sz="1800"/>
              </a:pPr>
              <a:r>
                <a:rPr sz="1700"/>
                <a:t>ポスドク・学生増加</a:t>
              </a:r>
            </a:p>
          </p:txBody>
        </p:sp>
      </p:grpSp>
      <p:sp>
        <p:nvSpPr>
          <p:cNvPr id="659" name="Shape 659"/>
          <p:cNvSpPr/>
          <p:nvPr/>
        </p:nvSpPr>
        <p:spPr>
          <a:xfrm>
            <a:off x="4007673" y="2564904"/>
            <a:ext cx="360041" cy="576065"/>
          </a:xfrm>
          <a:custGeom>
            <a:avLst/>
            <a:gdLst/>
            <a:ahLst/>
            <a:cxnLst>
              <a:cxn ang="0">
                <a:pos x="wd2" y="hd2"/>
              </a:cxn>
              <a:cxn ang="5400000">
                <a:pos x="wd2" y="hd2"/>
              </a:cxn>
              <a:cxn ang="10800000">
                <a:pos x="wd2" y="hd2"/>
              </a:cxn>
              <a:cxn ang="16200000">
                <a:pos x="wd2" y="hd2"/>
              </a:cxn>
            </a:cxnLst>
            <a:rect l="0" t="0" r="r" b="b"/>
            <a:pathLst>
              <a:path w="21600" h="21600" extrusionOk="0">
                <a:moveTo>
                  <a:pt x="0" y="14850"/>
                </a:moveTo>
                <a:lnTo>
                  <a:pt x="5400" y="14850"/>
                </a:lnTo>
                <a:lnTo>
                  <a:pt x="5400" y="0"/>
                </a:lnTo>
                <a:lnTo>
                  <a:pt x="16200" y="0"/>
                </a:lnTo>
                <a:lnTo>
                  <a:pt x="16200" y="14850"/>
                </a:lnTo>
                <a:lnTo>
                  <a:pt x="21600" y="14850"/>
                </a:lnTo>
                <a:lnTo>
                  <a:pt x="10800" y="21600"/>
                </a:lnTo>
                <a:close/>
              </a:path>
            </a:pathLst>
          </a:custGeom>
          <a:solidFill>
            <a:srgbClr val="FF0000"/>
          </a:solidFill>
          <a:ln w="25400">
            <a:solidFill>
              <a:srgbClr val="3A5E8A"/>
            </a:solidFill>
          </a:ln>
        </p:spPr>
        <p:txBody>
          <a:bodyPr lIns="45718" tIns="45718" rIns="45718" bIns="45718" anchor="ctr"/>
          <a:lstStyle/>
          <a:p>
            <a:pPr defTabSz="642915">
              <a:defRPr sz="2400">
                <a:solidFill>
                  <a:srgbClr val="FFFFFF"/>
                </a:solidFill>
                <a:latin typeface="Arial"/>
                <a:ea typeface="Arial"/>
                <a:cs typeface="Arial"/>
                <a:sym typeface="Arial"/>
              </a:defRPr>
            </a:pPr>
            <a:endParaRPr/>
          </a:p>
        </p:txBody>
      </p:sp>
      <p:sp>
        <p:nvSpPr>
          <p:cNvPr id="660" name="Shape 660"/>
          <p:cNvSpPr/>
          <p:nvPr/>
        </p:nvSpPr>
        <p:spPr>
          <a:xfrm>
            <a:off x="4007673" y="3861048"/>
            <a:ext cx="360041" cy="576065"/>
          </a:xfrm>
          <a:custGeom>
            <a:avLst/>
            <a:gdLst/>
            <a:ahLst/>
            <a:cxnLst>
              <a:cxn ang="0">
                <a:pos x="wd2" y="hd2"/>
              </a:cxn>
              <a:cxn ang="5400000">
                <a:pos x="wd2" y="hd2"/>
              </a:cxn>
              <a:cxn ang="10800000">
                <a:pos x="wd2" y="hd2"/>
              </a:cxn>
              <a:cxn ang="16200000">
                <a:pos x="wd2" y="hd2"/>
              </a:cxn>
            </a:cxnLst>
            <a:rect l="0" t="0" r="r" b="b"/>
            <a:pathLst>
              <a:path w="21600" h="21600" extrusionOk="0">
                <a:moveTo>
                  <a:pt x="0" y="14850"/>
                </a:moveTo>
                <a:lnTo>
                  <a:pt x="5400" y="14850"/>
                </a:lnTo>
                <a:lnTo>
                  <a:pt x="5400" y="0"/>
                </a:lnTo>
                <a:lnTo>
                  <a:pt x="16200" y="0"/>
                </a:lnTo>
                <a:lnTo>
                  <a:pt x="16200" y="14850"/>
                </a:lnTo>
                <a:lnTo>
                  <a:pt x="21600" y="14850"/>
                </a:lnTo>
                <a:lnTo>
                  <a:pt x="10800" y="21600"/>
                </a:lnTo>
                <a:close/>
              </a:path>
            </a:pathLst>
          </a:custGeom>
          <a:solidFill>
            <a:srgbClr val="FF0000"/>
          </a:solidFill>
          <a:ln w="25400">
            <a:solidFill>
              <a:srgbClr val="3A5E8A"/>
            </a:solidFill>
          </a:ln>
        </p:spPr>
        <p:txBody>
          <a:bodyPr lIns="45718" tIns="45718" rIns="45718" bIns="45718" anchor="ctr"/>
          <a:lstStyle/>
          <a:p>
            <a:pPr defTabSz="642915">
              <a:defRPr sz="2400">
                <a:solidFill>
                  <a:srgbClr val="FFFFFF"/>
                </a:solidFill>
                <a:latin typeface="Arial"/>
                <a:ea typeface="Arial"/>
                <a:cs typeface="Arial"/>
                <a:sym typeface="Arial"/>
              </a:defRPr>
            </a:pPr>
            <a:endParaRPr/>
          </a:p>
        </p:txBody>
      </p:sp>
      <p:sp>
        <p:nvSpPr>
          <p:cNvPr id="661" name="Shape 661"/>
          <p:cNvSpPr/>
          <p:nvPr/>
        </p:nvSpPr>
        <p:spPr>
          <a:xfrm>
            <a:off x="4007673" y="5157192"/>
            <a:ext cx="360041" cy="576065"/>
          </a:xfrm>
          <a:custGeom>
            <a:avLst/>
            <a:gdLst/>
            <a:ahLst/>
            <a:cxnLst>
              <a:cxn ang="0">
                <a:pos x="wd2" y="hd2"/>
              </a:cxn>
              <a:cxn ang="5400000">
                <a:pos x="wd2" y="hd2"/>
              </a:cxn>
              <a:cxn ang="10800000">
                <a:pos x="wd2" y="hd2"/>
              </a:cxn>
              <a:cxn ang="16200000">
                <a:pos x="wd2" y="hd2"/>
              </a:cxn>
            </a:cxnLst>
            <a:rect l="0" t="0" r="r" b="b"/>
            <a:pathLst>
              <a:path w="21600" h="21600" extrusionOk="0">
                <a:moveTo>
                  <a:pt x="0" y="14850"/>
                </a:moveTo>
                <a:lnTo>
                  <a:pt x="5400" y="14850"/>
                </a:lnTo>
                <a:lnTo>
                  <a:pt x="5400" y="0"/>
                </a:lnTo>
                <a:lnTo>
                  <a:pt x="16200" y="0"/>
                </a:lnTo>
                <a:lnTo>
                  <a:pt x="16200" y="14850"/>
                </a:lnTo>
                <a:lnTo>
                  <a:pt x="21600" y="14850"/>
                </a:lnTo>
                <a:lnTo>
                  <a:pt x="10800" y="21600"/>
                </a:lnTo>
                <a:close/>
              </a:path>
            </a:pathLst>
          </a:custGeom>
          <a:solidFill>
            <a:srgbClr val="FF0000"/>
          </a:solidFill>
          <a:ln w="25400">
            <a:solidFill>
              <a:srgbClr val="3A5E8A"/>
            </a:solidFill>
          </a:ln>
        </p:spPr>
        <p:txBody>
          <a:bodyPr lIns="45718" tIns="45718" rIns="45718" bIns="45718" anchor="ctr"/>
          <a:lstStyle/>
          <a:p>
            <a:pPr defTabSz="642915">
              <a:defRPr sz="2400">
                <a:solidFill>
                  <a:srgbClr val="FFFFFF"/>
                </a:solidFill>
                <a:latin typeface="Arial"/>
                <a:ea typeface="Arial"/>
                <a:cs typeface="Arial"/>
                <a:sym typeface="Arial"/>
              </a:defRPr>
            </a:pPr>
            <a:endParaRPr/>
          </a:p>
        </p:txBody>
      </p:sp>
      <p:sp>
        <p:nvSpPr>
          <p:cNvPr id="662" name="Shape 662"/>
          <p:cNvSpPr/>
          <p:nvPr/>
        </p:nvSpPr>
        <p:spPr>
          <a:xfrm>
            <a:off x="2962774" y="2816932"/>
            <a:ext cx="1044901" cy="1"/>
          </a:xfrm>
          <a:prstGeom prst="line">
            <a:avLst/>
          </a:prstGeom>
          <a:ln w="76200">
            <a:solidFill>
              <a:srgbClr val="4A7EBB"/>
            </a:solidFill>
            <a:tailEnd type="triangle"/>
          </a:ln>
        </p:spPr>
        <p:txBody>
          <a:bodyPr lIns="45718" tIns="45718" rIns="45718" bIns="45718"/>
          <a:lstStyle/>
          <a:p>
            <a:pPr defTabSz="321457">
              <a:defRPr sz="1600">
                <a:latin typeface="+mj-lt"/>
                <a:ea typeface="+mj-ea"/>
                <a:cs typeface="+mj-cs"/>
                <a:sym typeface="Helvetica"/>
              </a:defRPr>
            </a:pPr>
            <a:endParaRPr/>
          </a:p>
        </p:txBody>
      </p:sp>
      <p:sp>
        <p:nvSpPr>
          <p:cNvPr id="663" name="Shape 663"/>
          <p:cNvSpPr/>
          <p:nvPr/>
        </p:nvSpPr>
        <p:spPr>
          <a:xfrm>
            <a:off x="2962774" y="4141748"/>
            <a:ext cx="1044901" cy="1"/>
          </a:xfrm>
          <a:prstGeom prst="line">
            <a:avLst/>
          </a:prstGeom>
          <a:ln w="76200">
            <a:solidFill>
              <a:srgbClr val="4A7EBB"/>
            </a:solidFill>
            <a:tailEnd type="triangle"/>
          </a:ln>
        </p:spPr>
        <p:txBody>
          <a:bodyPr lIns="45718" tIns="45718" rIns="45718" bIns="45718"/>
          <a:lstStyle/>
          <a:p>
            <a:pPr defTabSz="321457">
              <a:defRPr sz="1600">
                <a:latin typeface="+mj-lt"/>
                <a:ea typeface="+mj-ea"/>
                <a:cs typeface="+mj-cs"/>
                <a:sym typeface="Helvetica"/>
              </a:defRPr>
            </a:pPr>
            <a:endParaRPr/>
          </a:p>
        </p:txBody>
      </p:sp>
      <p:sp>
        <p:nvSpPr>
          <p:cNvPr id="664" name="Shape 664"/>
          <p:cNvSpPr/>
          <p:nvPr/>
        </p:nvSpPr>
        <p:spPr>
          <a:xfrm>
            <a:off x="2962774" y="5466564"/>
            <a:ext cx="1044901" cy="1"/>
          </a:xfrm>
          <a:prstGeom prst="line">
            <a:avLst/>
          </a:prstGeom>
          <a:ln w="76200">
            <a:solidFill>
              <a:srgbClr val="4A7EBB"/>
            </a:solidFill>
            <a:tailEnd type="triangle"/>
          </a:ln>
        </p:spPr>
        <p:txBody>
          <a:bodyPr lIns="45718" tIns="45718" rIns="45718" bIns="45718"/>
          <a:lstStyle/>
          <a:p>
            <a:pPr defTabSz="321457">
              <a:defRPr sz="1600">
                <a:latin typeface="+mj-lt"/>
                <a:ea typeface="+mj-ea"/>
                <a:cs typeface="+mj-cs"/>
                <a:sym typeface="Helvetica"/>
              </a:defRPr>
            </a:pPr>
            <a:endParaRPr/>
          </a:p>
        </p:txBody>
      </p:sp>
    </p:spTree>
    <p:extLst>
      <p:ext uri="{BB962C8B-B14F-4D97-AF65-F5344CB8AC3E}">
        <p14:creationId xmlns:p14="http://schemas.microsoft.com/office/powerpoint/2010/main" val="12537308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想定されるタイムライン</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2</a:t>
            </a:fld>
            <a:endParaRPr kumimoji="1" lang="ja-JP" altLang="en-US"/>
          </a:p>
        </p:txBody>
      </p:sp>
      <p:sp>
        <p:nvSpPr>
          <p:cNvPr id="10" name="コンテンツ プレースホルダー 9"/>
          <p:cNvSpPr>
            <a:spLocks noGrp="1"/>
          </p:cNvSpPr>
          <p:nvPr>
            <p:ph idx="1"/>
          </p:nvPr>
        </p:nvSpPr>
        <p:spPr>
          <a:xfrm>
            <a:off x="457200" y="1600200"/>
            <a:ext cx="8229600" cy="1180728"/>
          </a:xfrm>
        </p:spPr>
        <p:txBody>
          <a:bodyPr>
            <a:normAutofit fontScale="92500"/>
          </a:bodyPr>
          <a:lstStyle/>
          <a:p>
            <a:r>
              <a:rPr kumimoji="1" lang="ja-JP" altLang="en-US" dirty="0" smtClean="0"/>
              <a:t>測定器建設に関する公式なスケジュールはない</a:t>
            </a:r>
            <a:endParaRPr kumimoji="1" lang="en-US" altLang="ja-JP" dirty="0" smtClean="0"/>
          </a:p>
          <a:p>
            <a:r>
              <a:rPr lang="ja-JP" altLang="en-US" dirty="0" smtClean="0"/>
              <a:t>作業を進めるうえでの</a:t>
            </a:r>
            <a:r>
              <a:rPr lang="en-US" altLang="ja-JP" dirty="0" smtClean="0"/>
              <a:t>Working Assumption</a:t>
            </a:r>
            <a:endParaRPr kumimoji="1" lang="ja-JP" altLang="en-US" dirty="0"/>
          </a:p>
        </p:txBody>
      </p:sp>
      <p:pic>
        <p:nvPicPr>
          <p:cNvPr id="12" name="図 11"/>
          <p:cNvPicPr>
            <a:picLocks noChangeAspect="1"/>
          </p:cNvPicPr>
          <p:nvPr/>
        </p:nvPicPr>
        <p:blipFill>
          <a:blip r:embed="rId2"/>
          <a:stretch>
            <a:fillRect/>
          </a:stretch>
        </p:blipFill>
        <p:spPr>
          <a:xfrm>
            <a:off x="457200" y="3284984"/>
            <a:ext cx="8336192" cy="2880321"/>
          </a:xfrm>
          <a:prstGeom prst="rect">
            <a:avLst/>
          </a:prstGeom>
        </p:spPr>
      </p:pic>
    </p:spTree>
    <p:extLst>
      <p:ext uri="{BB962C8B-B14F-4D97-AF65-F5344CB8AC3E}">
        <p14:creationId xmlns:p14="http://schemas.microsoft.com/office/powerpoint/2010/main" val="185647339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 name="Shape 666"/>
          <p:cNvSpPr>
            <a:spLocks noGrp="1"/>
          </p:cNvSpPr>
          <p:nvPr>
            <p:ph type="title"/>
          </p:nvPr>
        </p:nvSpPr>
        <p:spPr>
          <a:xfrm>
            <a:off x="457200" y="274638"/>
            <a:ext cx="8229601" cy="1143001"/>
          </a:xfrm>
          <a:prstGeom prst="rect">
            <a:avLst/>
          </a:prstGeom>
        </p:spPr>
        <p:txBody>
          <a:bodyPr/>
          <a:lstStyle>
            <a:lvl1pPr>
              <a:defRPr>
                <a:latin typeface="ＭＳ Ｐゴシック"/>
                <a:ea typeface="ＭＳ Ｐゴシック"/>
                <a:cs typeface="ＭＳ Ｐゴシック"/>
                <a:sym typeface="ＭＳ Ｐゴシック"/>
              </a:defRPr>
            </a:lvl1pPr>
          </a:lstStyle>
          <a:p>
            <a:pPr lvl="0">
              <a:defRPr sz="1800"/>
            </a:pPr>
            <a:r>
              <a:rPr/>
              <a:t>常駐実験研究者数予想</a:t>
            </a:r>
          </a:p>
        </p:txBody>
      </p:sp>
      <p:sp>
        <p:nvSpPr>
          <p:cNvPr id="667" name="Shape 667"/>
          <p:cNvSpPr>
            <a:spLocks noGrp="1"/>
          </p:cNvSpPr>
          <p:nvPr>
            <p:ph type="body" idx="1"/>
          </p:nvPr>
        </p:nvSpPr>
        <p:spPr>
          <a:xfrm>
            <a:off x="457200" y="1600200"/>
            <a:ext cx="8229601" cy="4525964"/>
          </a:xfrm>
          <a:prstGeom prst="rect">
            <a:avLst/>
          </a:prstGeom>
        </p:spPr>
        <p:txBody>
          <a:bodyPr/>
          <a:lstStyle/>
          <a:p>
            <a:pPr lvl="0">
              <a:defRPr sz="1800"/>
            </a:pPr>
            <a:r>
              <a:rPr sz="3100">
                <a:latin typeface="ＭＳ Ｐゴシック"/>
                <a:ea typeface="ＭＳ Ｐゴシック"/>
                <a:cs typeface="ＭＳ Ｐゴシック"/>
                <a:sym typeface="ＭＳ Ｐゴシック"/>
              </a:rPr>
              <a:t>実験開始時に</a:t>
            </a:r>
            <a:r>
              <a:rPr sz="3100"/>
              <a:t>2</a:t>
            </a:r>
            <a:r>
              <a:rPr sz="3100">
                <a:latin typeface="ＭＳ Ｐゴシック"/>
                <a:ea typeface="ＭＳ Ｐゴシック"/>
                <a:cs typeface="ＭＳ Ｐゴシック"/>
                <a:sym typeface="ＭＳ Ｐゴシック"/>
              </a:rPr>
              <a:t>実験合わせて</a:t>
            </a:r>
            <a:r>
              <a:rPr sz="3100"/>
              <a:t>~700</a:t>
            </a:r>
            <a:r>
              <a:rPr sz="3100">
                <a:latin typeface="ＭＳ Ｐゴシック"/>
                <a:ea typeface="ＭＳ Ｐゴシック"/>
                <a:cs typeface="ＭＳ Ｐゴシック"/>
                <a:sym typeface="ＭＳ Ｐゴシック"/>
              </a:rPr>
              <a:t>人</a:t>
            </a:r>
            <a:endParaRPr sz="3100"/>
          </a:p>
          <a:p>
            <a:pPr marL="594122" lvl="1" indent="-272664">
              <a:spcBef>
                <a:spcPts val="422"/>
              </a:spcBef>
              <a:defRPr sz="1800"/>
            </a:pPr>
            <a:r>
              <a:rPr sz="2700">
                <a:latin typeface="ＭＳ Ｐゴシック"/>
                <a:ea typeface="ＭＳ Ｐゴシック"/>
                <a:cs typeface="ＭＳ Ｐゴシック"/>
                <a:sym typeface="ＭＳ Ｐゴシック"/>
              </a:rPr>
              <a:t>野村総研による見積り</a:t>
            </a:r>
            <a:endParaRPr sz="2700"/>
          </a:p>
          <a:p>
            <a:pPr marL="594122" lvl="1" indent="-272664">
              <a:spcBef>
                <a:spcPts val="422"/>
              </a:spcBef>
              <a:defRPr sz="1800"/>
            </a:pPr>
            <a:r>
              <a:rPr sz="2700"/>
              <a:t>ATLAS</a:t>
            </a:r>
            <a:r>
              <a:rPr sz="2700">
                <a:latin typeface="ＭＳ Ｐゴシック"/>
                <a:ea typeface="ＭＳ Ｐゴシック"/>
                <a:cs typeface="ＭＳ Ｐゴシック"/>
                <a:sym typeface="ＭＳ Ｐゴシック"/>
              </a:rPr>
              <a:t>に関する徳宿氏からの情報とも矛盾しない（</a:t>
            </a:r>
            <a:r>
              <a:rPr sz="2700"/>
              <a:t>300~400</a:t>
            </a:r>
            <a:r>
              <a:rPr sz="2700">
                <a:latin typeface="ＭＳ Ｐゴシック"/>
                <a:ea typeface="ＭＳ Ｐゴシック"/>
                <a:cs typeface="ＭＳ Ｐゴシック"/>
                <a:sym typeface="ＭＳ Ｐゴシック"/>
              </a:rPr>
              <a:t>人）</a:t>
            </a:r>
            <a:endParaRPr sz="2700"/>
          </a:p>
          <a:p>
            <a:pPr marL="594122" lvl="1" indent="-272664">
              <a:spcBef>
                <a:spcPts val="422"/>
              </a:spcBef>
              <a:defRPr sz="1800"/>
            </a:pPr>
            <a:r>
              <a:rPr sz="2700">
                <a:latin typeface="ＭＳ Ｐゴシック"/>
                <a:ea typeface="ＭＳ Ｐゴシック"/>
                <a:cs typeface="ＭＳ Ｐゴシック"/>
                <a:sym typeface="ＭＳ Ｐゴシック"/>
              </a:rPr>
              <a:t>これに</a:t>
            </a:r>
            <a:r>
              <a:rPr sz="2700"/>
              <a:t>ILC</a:t>
            </a:r>
            <a:r>
              <a:rPr sz="2700">
                <a:latin typeface="ＭＳ Ｐゴシック"/>
                <a:ea typeface="ＭＳ Ｐゴシック"/>
                <a:cs typeface="ＭＳ Ｐゴシック"/>
                <a:sym typeface="ＭＳ Ｐゴシック"/>
              </a:rPr>
              <a:t>研究所雇用の研究者が加わる（？）</a:t>
            </a:r>
          </a:p>
        </p:txBody>
      </p:sp>
    </p:spTree>
    <p:extLst>
      <p:ext uri="{BB962C8B-B14F-4D97-AF65-F5344CB8AC3E}">
        <p14:creationId xmlns:p14="http://schemas.microsoft.com/office/powerpoint/2010/main" val="32242494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 name="Shape 669"/>
          <p:cNvSpPr>
            <a:spLocks noGrp="1"/>
          </p:cNvSpPr>
          <p:nvPr>
            <p:ph type="title" idx="4294967295"/>
          </p:nvPr>
        </p:nvSpPr>
        <p:spPr>
          <a:xfrm>
            <a:off x="669726" y="312539"/>
            <a:ext cx="7803432" cy="841745"/>
          </a:xfrm>
          <a:prstGeom prst="rect">
            <a:avLst/>
          </a:prstGeom>
        </p:spPr>
        <p:txBody>
          <a:bodyPr lIns="0" tIns="0" rIns="0" bIns="0">
            <a:normAutofit fontScale="90000"/>
          </a:bodyPr>
          <a:lstStyle>
            <a:lvl1pPr defTabSz="473075">
              <a:defRPr sz="8000" b="0">
                <a:uFill>
                  <a:solidFill/>
                </a:uFill>
                <a:latin typeface="ヒラギノ角ゴ ProN W3"/>
                <a:ea typeface="ヒラギノ角ゴ ProN W3"/>
                <a:cs typeface="ヒラギノ角ゴ ProN W3"/>
                <a:sym typeface="ヒラギノ角ゴ ProN W3"/>
              </a:defRPr>
            </a:lvl1pPr>
          </a:lstStyle>
          <a:p>
            <a:pPr lvl="0">
              <a:defRPr sz="1800">
                <a:uFillTx/>
              </a:defRPr>
            </a:pPr>
            <a:r>
              <a:rPr sz="5600"/>
              <a:t>学位取得者（国内）</a:t>
            </a:r>
          </a:p>
        </p:txBody>
      </p:sp>
      <p:sp>
        <p:nvSpPr>
          <p:cNvPr id="670" name="Shape 670"/>
          <p:cNvSpPr/>
          <p:nvPr/>
        </p:nvSpPr>
        <p:spPr>
          <a:xfrm>
            <a:off x="6560562" y="1216829"/>
            <a:ext cx="2115964" cy="46166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3000"/>
              <a:t>調査：杉本氏</a:t>
            </a:r>
          </a:p>
        </p:txBody>
      </p:sp>
      <p:pic>
        <p:nvPicPr>
          <p:cNvPr id="671" name="image5.png"/>
          <p:cNvPicPr/>
          <p:nvPr/>
        </p:nvPicPr>
        <p:blipFill>
          <a:blip r:embed="rId2">
            <a:extLst/>
          </a:blip>
          <a:stretch>
            <a:fillRect/>
          </a:stretch>
        </p:blipFill>
        <p:spPr>
          <a:xfrm>
            <a:off x="1169244" y="1741039"/>
            <a:ext cx="6805513" cy="4164569"/>
          </a:xfrm>
          <a:prstGeom prst="rect">
            <a:avLst/>
          </a:prstGeom>
          <a:ln w="12700">
            <a:miter lim="400000"/>
          </a:ln>
        </p:spPr>
      </p:pic>
      <p:sp>
        <p:nvSpPr>
          <p:cNvPr id="672" name="Shape 672"/>
          <p:cNvSpPr/>
          <p:nvPr/>
        </p:nvSpPr>
        <p:spPr>
          <a:xfrm>
            <a:off x="2390064" y="6187728"/>
            <a:ext cx="1389728" cy="46166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3000"/>
              <a:t>博士：15</a:t>
            </a:r>
          </a:p>
        </p:txBody>
      </p:sp>
      <p:sp>
        <p:nvSpPr>
          <p:cNvPr id="673" name="Shape 673"/>
          <p:cNvSpPr/>
          <p:nvPr/>
        </p:nvSpPr>
        <p:spPr>
          <a:xfrm>
            <a:off x="5068066" y="6187728"/>
            <a:ext cx="1603692" cy="46166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3000"/>
              <a:t>修士：156</a:t>
            </a:r>
          </a:p>
        </p:txBody>
      </p:sp>
      <p:sp>
        <p:nvSpPr>
          <p:cNvPr id="674" name="Shape 674"/>
          <p:cNvSpPr/>
          <p:nvPr/>
        </p:nvSpPr>
        <p:spPr>
          <a:xfrm>
            <a:off x="7536495" y="6187728"/>
            <a:ext cx="1261238" cy="46166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3000"/>
              <a:t>LC関連</a:t>
            </a:r>
          </a:p>
        </p:txBody>
      </p:sp>
    </p:spTree>
    <p:extLst>
      <p:ext uri="{BB962C8B-B14F-4D97-AF65-F5344CB8AC3E}">
        <p14:creationId xmlns:p14="http://schemas.microsoft.com/office/powerpoint/2010/main" val="4155774597"/>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準備期間中の課題</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kumimoji="1" lang="ja-JP" altLang="en-US" dirty="0" smtClean="0"/>
              <a:t>サブディテクターの要素技術の</a:t>
            </a:r>
            <a:r>
              <a:rPr kumimoji="1" lang="en-US" altLang="ja-JP" dirty="0" smtClean="0"/>
              <a:t>R&amp;D</a:t>
            </a:r>
          </a:p>
          <a:p>
            <a:pPr lvl="1"/>
            <a:r>
              <a:rPr lang="ja-JP" altLang="en-US" dirty="0" smtClean="0"/>
              <a:t>検出器（センサー）の原理実証</a:t>
            </a:r>
            <a:r>
              <a:rPr lang="ja-JP" altLang="en-US" dirty="0" smtClean="0"/>
              <a:t>は</a:t>
            </a:r>
            <a:r>
              <a:rPr lang="ja-JP" altLang="en-US" dirty="0" smtClean="0"/>
              <a:t>基本的に終了している</a:t>
            </a:r>
            <a:r>
              <a:rPr lang="en-US" altLang="ja-JP" dirty="0" smtClean="0"/>
              <a:t/>
            </a:r>
            <a:br>
              <a:rPr lang="en-US" altLang="ja-JP" dirty="0" smtClean="0"/>
            </a:br>
            <a:r>
              <a:rPr lang="ja-JP" altLang="en-US" dirty="0" smtClean="0"/>
              <a:t>（さらなる性能向上とコスト低減のための</a:t>
            </a:r>
            <a:r>
              <a:rPr lang="en-US" altLang="ja-JP" dirty="0" smtClean="0"/>
              <a:t>R&amp;D</a:t>
            </a:r>
            <a:r>
              <a:rPr lang="ja-JP" altLang="en-US" dirty="0" smtClean="0"/>
              <a:t>は継続中）</a:t>
            </a:r>
            <a:endParaRPr lang="en-US" altLang="ja-JP" dirty="0" smtClean="0"/>
          </a:p>
          <a:p>
            <a:pPr lvl="1"/>
            <a:r>
              <a:rPr lang="ja-JP" altLang="en-US" dirty="0" smtClean="0"/>
              <a:t>システムインテグレーション、信頼性、量産化技術などは多くの課題を残している</a:t>
            </a:r>
            <a:endParaRPr lang="en-US" altLang="ja-JP" dirty="0" smtClean="0"/>
          </a:p>
          <a:p>
            <a:r>
              <a:rPr lang="ja-JP" altLang="en-US" dirty="0" smtClean="0"/>
              <a:t>技術選択</a:t>
            </a:r>
            <a:endParaRPr lang="en-US" altLang="ja-JP" dirty="0" smtClean="0"/>
          </a:p>
          <a:p>
            <a:pPr lvl="1"/>
            <a:r>
              <a:rPr kumimoji="1" lang="en-US" altLang="ja-JP" dirty="0" smtClean="0"/>
              <a:t>ILD</a:t>
            </a:r>
            <a:r>
              <a:rPr kumimoji="1" lang="ja-JP" altLang="en-US" dirty="0" smtClean="0"/>
              <a:t>はサブディテクター</a:t>
            </a:r>
            <a:r>
              <a:rPr lang="ja-JP" altLang="en-US" dirty="0" smtClean="0"/>
              <a:t>に複数のオプションを残している</a:t>
            </a:r>
            <a:endParaRPr lang="en-US" altLang="ja-JP" dirty="0" smtClean="0"/>
          </a:p>
          <a:p>
            <a:pPr lvl="1"/>
            <a:r>
              <a:rPr kumimoji="1" lang="ja-JP" altLang="en-US" dirty="0" smtClean="0"/>
              <a:t>グリーン</a:t>
            </a:r>
            <a:r>
              <a:rPr kumimoji="1" lang="ja-JP" altLang="en-US" dirty="0"/>
              <a:t>サイン</a:t>
            </a:r>
            <a:r>
              <a:rPr kumimoji="1" lang="ja-JP" altLang="en-US" dirty="0" smtClean="0"/>
              <a:t>が出たら直ちに技術選択を行ってプロポーザルを作成する</a:t>
            </a:r>
            <a:endParaRPr kumimoji="1" lang="en-US" altLang="ja-JP" dirty="0" smtClean="0"/>
          </a:p>
          <a:p>
            <a:pPr lvl="1"/>
            <a:r>
              <a:rPr lang="ja-JP" altLang="en-US" dirty="0" smtClean="0"/>
              <a:t>技術</a:t>
            </a:r>
            <a:r>
              <a:rPr lang="ja-JP" altLang="en-US" dirty="0"/>
              <a:t>選択</a:t>
            </a:r>
            <a:r>
              <a:rPr lang="ja-JP" altLang="en-US" dirty="0" smtClean="0"/>
              <a:t>までに相当のレベルまで</a:t>
            </a:r>
            <a:r>
              <a:rPr lang="en-US" altLang="ja-JP" dirty="0" smtClean="0"/>
              <a:t>R&amp;D</a:t>
            </a:r>
            <a:r>
              <a:rPr lang="ja-JP" altLang="en-US" dirty="0" smtClean="0"/>
              <a:t>を行っておく必要がある</a:t>
            </a:r>
            <a:endParaRPr lang="en-US" altLang="ja-JP" dirty="0" smtClean="0"/>
          </a:p>
          <a:p>
            <a:pPr lvl="1"/>
            <a:r>
              <a:rPr kumimoji="1" lang="ja-JP" altLang="en-US" dirty="0" smtClean="0"/>
              <a:t>４年間の準備期間より相当以前から本格的な</a:t>
            </a:r>
            <a:r>
              <a:rPr kumimoji="1" lang="en-US" altLang="ja-JP" dirty="0" smtClean="0"/>
              <a:t>R&amp;D</a:t>
            </a:r>
            <a:r>
              <a:rPr kumimoji="1" lang="ja-JP" altLang="en-US" dirty="0" smtClean="0"/>
              <a:t>が必要だが、マンパワーが決定的に不足している</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3</a:t>
            </a:fld>
            <a:endParaRPr kumimoji="1" lang="ja-JP" altLang="en-US" dirty="0"/>
          </a:p>
        </p:txBody>
      </p:sp>
    </p:spTree>
    <p:extLst>
      <p:ext uri="{BB962C8B-B14F-4D97-AF65-F5344CB8AC3E}">
        <p14:creationId xmlns:p14="http://schemas.microsoft.com/office/powerpoint/2010/main" val="980984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測定器建設に必要とされる人材</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ILC Infrastructure and planning WG (</a:t>
            </a:r>
            <a:r>
              <a:rPr kumimoji="1" lang="ja-JP" altLang="en-US" dirty="0" smtClean="0"/>
              <a:t>議長：山田作衛氏）のもとで、</a:t>
            </a:r>
            <a:r>
              <a:rPr kumimoji="1" lang="en-US" altLang="ja-JP" dirty="0" smtClean="0"/>
              <a:t>ILD</a:t>
            </a:r>
            <a:r>
              <a:rPr kumimoji="1" lang="ja-JP" altLang="en-US" dirty="0" err="1" smtClean="0"/>
              <a:t>、</a:t>
            </a:r>
            <a:r>
              <a:rPr kumimoji="1" lang="en-US" altLang="ja-JP" dirty="0" err="1" smtClean="0"/>
              <a:t>SiD</a:t>
            </a:r>
            <a:r>
              <a:rPr kumimoji="1" lang="ja-JP" altLang="en-US" dirty="0" smtClean="0"/>
              <a:t>の建設に必要な人材の見積りを行った</a:t>
            </a:r>
            <a:endParaRPr kumimoji="1" lang="en-US" altLang="ja-JP" dirty="0" smtClean="0"/>
          </a:p>
          <a:p>
            <a:pPr lvl="1"/>
            <a:r>
              <a:rPr lang="ja-JP" altLang="en-US" dirty="0" smtClean="0"/>
              <a:t>各</a:t>
            </a:r>
            <a:r>
              <a:rPr lang="en-US" altLang="ja-JP" dirty="0" smtClean="0"/>
              <a:t>Sub-detector</a:t>
            </a:r>
            <a:r>
              <a:rPr lang="ja-JP" altLang="en-US" dirty="0" smtClean="0"/>
              <a:t>ごと</a:t>
            </a:r>
            <a:endParaRPr lang="en-US" altLang="ja-JP" dirty="0" smtClean="0"/>
          </a:p>
          <a:p>
            <a:pPr lvl="1"/>
            <a:r>
              <a:rPr kumimoji="1" lang="ja-JP" altLang="en-US" dirty="0" smtClean="0"/>
              <a:t>時間的推移</a:t>
            </a:r>
            <a:endParaRPr kumimoji="1" lang="en-US" altLang="ja-JP" dirty="0" smtClean="0"/>
          </a:p>
          <a:p>
            <a:pPr lvl="1"/>
            <a:r>
              <a:rPr lang="ja-JP" altLang="en-US" dirty="0" smtClean="0"/>
              <a:t>現地（サイト）で作業を行う人数</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4</a:t>
            </a:fld>
            <a:endParaRPr kumimoji="1" lang="ja-JP" altLang="en-US"/>
          </a:p>
        </p:txBody>
      </p:sp>
    </p:spTree>
    <p:extLst>
      <p:ext uri="{BB962C8B-B14F-4D97-AF65-F5344CB8AC3E}">
        <p14:creationId xmlns:p14="http://schemas.microsoft.com/office/powerpoint/2010/main" val="3367857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lstStyle/>
          <a:p>
            <a:r>
              <a:rPr lang="ja-JP" altLang="en-US" dirty="0"/>
              <a:t>測定器建設に必要とされる人材</a:t>
            </a:r>
            <a:endParaRPr kumimoji="1" lang="ja-JP" altLang="en-US" dirty="0"/>
          </a:p>
        </p:txBody>
      </p:sp>
      <p:sp>
        <p:nvSpPr>
          <p:cNvPr id="3" name="コンテンツ プレースホルダー 2"/>
          <p:cNvSpPr>
            <a:spLocks noGrp="1"/>
          </p:cNvSpPr>
          <p:nvPr>
            <p:ph idx="1"/>
          </p:nvPr>
        </p:nvSpPr>
        <p:spPr>
          <a:xfrm>
            <a:off x="179512" y="1600200"/>
            <a:ext cx="3888432" cy="4525963"/>
          </a:xfrm>
        </p:spPr>
        <p:txBody>
          <a:bodyPr>
            <a:normAutofit/>
          </a:bodyPr>
          <a:lstStyle/>
          <a:p>
            <a:r>
              <a:rPr kumimoji="1" lang="ja-JP" altLang="en-US" dirty="0" smtClean="0"/>
              <a:t>建設期間（実質９年間）で必要な人材</a:t>
            </a:r>
            <a:endParaRPr kumimoji="1" lang="en-US" altLang="ja-JP" dirty="0" smtClean="0"/>
          </a:p>
          <a:p>
            <a:pPr lvl="1"/>
            <a:r>
              <a:rPr lang="en-US" altLang="ja-JP" dirty="0" smtClean="0"/>
              <a:t>ILD: 3200 </a:t>
            </a:r>
            <a:r>
              <a:rPr lang="en-US" altLang="ja-JP" dirty="0" err="1" smtClean="0"/>
              <a:t>py</a:t>
            </a:r>
            <a:endParaRPr lang="en-US" altLang="ja-JP" dirty="0" smtClean="0"/>
          </a:p>
          <a:p>
            <a:pPr lvl="1"/>
            <a:r>
              <a:rPr kumimoji="1" lang="en-US" altLang="ja-JP" dirty="0" err="1" smtClean="0"/>
              <a:t>SiD</a:t>
            </a:r>
            <a:r>
              <a:rPr kumimoji="1" lang="en-US" altLang="ja-JP" dirty="0" smtClean="0"/>
              <a:t>: 2600 </a:t>
            </a:r>
            <a:r>
              <a:rPr kumimoji="1" lang="en-US" altLang="ja-JP" dirty="0" err="1" smtClean="0"/>
              <a:t>py</a:t>
            </a:r>
            <a:endParaRPr kumimoji="1" lang="en-US" altLang="ja-JP" dirty="0" smtClean="0"/>
          </a:p>
          <a:p>
            <a:endParaRPr lang="en-US" altLang="ja-JP" dirty="0" smtClean="0"/>
          </a:p>
          <a:p>
            <a:r>
              <a:rPr lang="ja-JP" altLang="en-US" dirty="0" smtClean="0"/>
              <a:t>平均、約</a:t>
            </a:r>
            <a:r>
              <a:rPr lang="en-US" altLang="ja-JP" dirty="0" smtClean="0"/>
              <a:t>300FTE</a:t>
            </a:r>
            <a:r>
              <a:rPr lang="ja-JP" altLang="en-US" dirty="0" smtClean="0"/>
              <a:t>が各測定器に必要</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5</a:t>
            </a:fld>
            <a:endParaRPr kumimoji="1" lang="ja-JP" altLang="en-US"/>
          </a:p>
        </p:txBody>
      </p:sp>
      <p:graphicFrame>
        <p:nvGraphicFramePr>
          <p:cNvPr id="5" name="グラフ 4"/>
          <p:cNvGraphicFramePr>
            <a:graphicFrameLocks/>
          </p:cNvGraphicFramePr>
          <p:nvPr>
            <p:extLst>
              <p:ext uri="{D42A27DB-BD31-4B8C-83A1-F6EECF244321}">
                <p14:modId xmlns:p14="http://schemas.microsoft.com/office/powerpoint/2010/main" val="2815139937"/>
              </p:ext>
            </p:extLst>
          </p:nvPr>
        </p:nvGraphicFramePr>
        <p:xfrm>
          <a:off x="3947160" y="1052736"/>
          <a:ext cx="4739640" cy="28855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コンテンツ プレースホルダー 4"/>
          <p:cNvGraphicFramePr>
            <a:graphicFrameLocks noGrp="1"/>
          </p:cNvGraphicFramePr>
          <p:nvPr>
            <p:extLst>
              <p:ext uri="{D42A27DB-BD31-4B8C-83A1-F6EECF244321}">
                <p14:modId xmlns:p14="http://schemas.microsoft.com/office/powerpoint/2010/main" val="1848059182"/>
              </p:ext>
            </p:extLst>
          </p:nvPr>
        </p:nvGraphicFramePr>
        <p:xfrm>
          <a:off x="4160520" y="4064938"/>
          <a:ext cx="4526280" cy="28398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4709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測定器建設に必要とされる人材</a:t>
            </a:r>
            <a:endParaRPr kumimoji="1" lang="ja-JP" altLang="en-US" dirty="0"/>
          </a:p>
        </p:txBody>
      </p:sp>
      <p:sp>
        <p:nvSpPr>
          <p:cNvPr id="3" name="コンテンツ プレースホルダー 2"/>
          <p:cNvSpPr>
            <a:spLocks noGrp="1"/>
          </p:cNvSpPr>
          <p:nvPr>
            <p:ph idx="1"/>
          </p:nvPr>
        </p:nvSpPr>
        <p:spPr>
          <a:xfrm>
            <a:off x="457200" y="1600201"/>
            <a:ext cx="8435280" cy="1252736"/>
          </a:xfrm>
        </p:spPr>
        <p:txBody>
          <a:bodyPr>
            <a:normAutofit/>
          </a:bodyPr>
          <a:lstStyle/>
          <a:p>
            <a:r>
              <a:rPr kumimoji="1" lang="ja-JP" altLang="en-US" dirty="0" smtClean="0"/>
              <a:t>現地で作業を行うのはメンバーの一部のみで、多くは各大学・研究機関に残って仕事を行う</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6</a:t>
            </a:fld>
            <a:endParaRPr kumimoji="1" lang="ja-JP" altLang="en-US"/>
          </a:p>
        </p:txBody>
      </p:sp>
      <p:pic>
        <p:nvPicPr>
          <p:cNvPr id="6" name="図 5"/>
          <p:cNvPicPr>
            <a:picLocks noChangeAspect="1"/>
          </p:cNvPicPr>
          <p:nvPr/>
        </p:nvPicPr>
        <p:blipFill>
          <a:blip r:embed="rId2"/>
          <a:stretch>
            <a:fillRect/>
          </a:stretch>
        </p:blipFill>
        <p:spPr>
          <a:xfrm>
            <a:off x="218551" y="3212976"/>
            <a:ext cx="5023496" cy="3143374"/>
          </a:xfrm>
          <a:prstGeom prst="rect">
            <a:avLst/>
          </a:prstGeom>
        </p:spPr>
      </p:pic>
      <p:graphicFrame>
        <p:nvGraphicFramePr>
          <p:cNvPr id="5" name="コンテンツ プレースホルダー 3"/>
          <p:cNvGraphicFramePr>
            <a:graphicFrameLocks noGrp="1"/>
          </p:cNvGraphicFramePr>
          <p:nvPr>
            <p:extLst>
              <p:ext uri="{D42A27DB-BD31-4B8C-83A1-F6EECF244321}">
                <p14:modId xmlns:p14="http://schemas.microsoft.com/office/powerpoint/2010/main" val="4159341029"/>
              </p:ext>
            </p:extLst>
          </p:nvPr>
        </p:nvGraphicFramePr>
        <p:xfrm>
          <a:off x="5242047" y="3501008"/>
          <a:ext cx="3575885" cy="2644403"/>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p:cNvSpPr txBox="1"/>
          <p:nvPr/>
        </p:nvSpPr>
        <p:spPr>
          <a:xfrm>
            <a:off x="2407133" y="6414223"/>
            <a:ext cx="646331" cy="369332"/>
          </a:xfrm>
          <a:prstGeom prst="rect">
            <a:avLst/>
          </a:prstGeom>
          <a:noFill/>
        </p:spPr>
        <p:txBody>
          <a:bodyPr wrap="none" rtlCol="0">
            <a:spAutoFit/>
          </a:bodyPr>
          <a:lstStyle/>
          <a:p>
            <a:r>
              <a:rPr kumimoji="1" lang="ja-JP" altLang="en-US" dirty="0" smtClean="0"/>
              <a:t>全体</a:t>
            </a:r>
            <a:endParaRPr kumimoji="1" lang="ja-JP" altLang="en-US" dirty="0"/>
          </a:p>
        </p:txBody>
      </p:sp>
      <p:sp>
        <p:nvSpPr>
          <p:cNvPr id="8" name="テキスト ボックス 7"/>
          <p:cNvSpPr txBox="1"/>
          <p:nvPr/>
        </p:nvSpPr>
        <p:spPr>
          <a:xfrm>
            <a:off x="6706823" y="6414223"/>
            <a:ext cx="1194558" cy="369332"/>
          </a:xfrm>
          <a:prstGeom prst="rect">
            <a:avLst/>
          </a:prstGeom>
          <a:noFill/>
        </p:spPr>
        <p:txBody>
          <a:bodyPr wrap="none" rtlCol="0">
            <a:spAutoFit/>
          </a:bodyPr>
          <a:lstStyle/>
          <a:p>
            <a:r>
              <a:rPr lang="ja-JP" altLang="en-US" dirty="0"/>
              <a:t>オンサイト</a:t>
            </a:r>
            <a:endParaRPr kumimoji="1" lang="ja-JP" altLang="en-US" dirty="0"/>
          </a:p>
        </p:txBody>
      </p:sp>
    </p:spTree>
    <p:extLst>
      <p:ext uri="{BB962C8B-B14F-4D97-AF65-F5344CB8AC3E}">
        <p14:creationId xmlns:p14="http://schemas.microsoft.com/office/powerpoint/2010/main" val="693760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測定器建設に必要とされる人材</a:t>
            </a:r>
            <a:endParaRPr kumimoji="1" lang="ja-JP" altLang="en-US" dirty="0"/>
          </a:p>
        </p:txBody>
      </p:sp>
      <p:sp>
        <p:nvSpPr>
          <p:cNvPr id="3" name="コンテンツ プレースホルダー 2"/>
          <p:cNvSpPr>
            <a:spLocks noGrp="1"/>
          </p:cNvSpPr>
          <p:nvPr>
            <p:ph idx="1"/>
          </p:nvPr>
        </p:nvSpPr>
        <p:spPr>
          <a:xfrm>
            <a:off x="457200" y="1600201"/>
            <a:ext cx="8003232" cy="1324743"/>
          </a:xfrm>
        </p:spPr>
        <p:txBody>
          <a:bodyPr>
            <a:normAutofit fontScale="92500" lnSpcReduction="20000"/>
          </a:bodyPr>
          <a:lstStyle/>
          <a:p>
            <a:r>
              <a:rPr kumimoji="1" lang="en-US" altLang="ja-JP" dirty="0" smtClean="0"/>
              <a:t>ILC</a:t>
            </a:r>
            <a:r>
              <a:rPr kumimoji="1" lang="ja-JP" altLang="en-US" dirty="0" smtClean="0"/>
              <a:t>研究所の職員として、測定器建設のサポートおよび計算機・ネットワークシステムの整備、維持、管理を行う人材も必要</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7</a:t>
            </a:fld>
            <a:endParaRPr kumimoji="1" lang="ja-JP" altLang="en-US"/>
          </a:p>
        </p:txBody>
      </p:sp>
      <p:graphicFrame>
        <p:nvGraphicFramePr>
          <p:cNvPr id="5" name="グラフ 4"/>
          <p:cNvGraphicFramePr>
            <a:graphicFrameLocks/>
          </p:cNvGraphicFramePr>
          <p:nvPr>
            <p:extLst>
              <p:ext uri="{D42A27DB-BD31-4B8C-83A1-F6EECF244321}">
                <p14:modId xmlns:p14="http://schemas.microsoft.com/office/powerpoint/2010/main" val="1109812105"/>
              </p:ext>
            </p:extLst>
          </p:nvPr>
        </p:nvGraphicFramePr>
        <p:xfrm>
          <a:off x="1835696" y="2924944"/>
          <a:ext cx="5372844" cy="36139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2699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建設終了後</a:t>
            </a:r>
            <a:endParaRPr kumimoji="1" lang="ja-JP" altLang="en-US" dirty="0"/>
          </a:p>
        </p:txBody>
      </p:sp>
      <p:sp>
        <p:nvSpPr>
          <p:cNvPr id="3" name="コンテンツ プレースホルダー 2"/>
          <p:cNvSpPr>
            <a:spLocks noGrp="1"/>
          </p:cNvSpPr>
          <p:nvPr>
            <p:ph idx="1"/>
          </p:nvPr>
        </p:nvSpPr>
        <p:spPr>
          <a:xfrm>
            <a:off x="457200" y="1600200"/>
            <a:ext cx="4042792" cy="4525963"/>
          </a:xfrm>
        </p:spPr>
        <p:txBody>
          <a:bodyPr>
            <a:normAutofit fontScale="70000" lnSpcReduction="20000"/>
          </a:bodyPr>
          <a:lstStyle/>
          <a:p>
            <a:r>
              <a:rPr kumimoji="1" lang="ja-JP" altLang="en-US" dirty="0" smtClean="0"/>
              <a:t>建設終了後はデータの解析を行って物理の結果を出す“ユーザー”が増加</a:t>
            </a:r>
            <a:endParaRPr kumimoji="1" lang="en-US" altLang="ja-JP" dirty="0" smtClean="0"/>
          </a:p>
          <a:p>
            <a:r>
              <a:rPr lang="ja-JP" altLang="en-US" dirty="0" smtClean="0"/>
              <a:t>研究所による基盤計算機ネットワークシステムの安定的運用が不可欠</a:t>
            </a:r>
            <a:endParaRPr kumimoji="1" lang="en-US" altLang="ja-JP" dirty="0" smtClean="0"/>
          </a:p>
          <a:p>
            <a:pPr marL="0" indent="0">
              <a:buNone/>
            </a:pPr>
            <a:endParaRPr kumimoji="1" lang="en-US" altLang="ja-JP" dirty="0" smtClean="0"/>
          </a:p>
          <a:p>
            <a:r>
              <a:rPr lang="ja-JP" altLang="en-US" dirty="0" smtClean="0"/>
              <a:t>建設に携わったメンバーの進路</a:t>
            </a:r>
            <a:endParaRPr lang="en-US" altLang="ja-JP" dirty="0" smtClean="0"/>
          </a:p>
          <a:p>
            <a:pPr lvl="1"/>
            <a:r>
              <a:rPr kumimoji="1" lang="ja-JP" altLang="en-US" dirty="0" smtClean="0"/>
              <a:t>ユーザーとしてデータ解析</a:t>
            </a:r>
            <a:endParaRPr kumimoji="1" lang="en-US" altLang="ja-JP" dirty="0" smtClean="0"/>
          </a:p>
          <a:p>
            <a:pPr lvl="1"/>
            <a:r>
              <a:rPr lang="ja-JP" altLang="en-US" dirty="0" smtClean="0"/>
              <a:t>測定器のメンテナンス</a:t>
            </a:r>
            <a:endParaRPr lang="en-US" altLang="ja-JP" dirty="0" smtClean="0"/>
          </a:p>
          <a:p>
            <a:pPr lvl="1"/>
            <a:r>
              <a:rPr kumimoji="1" lang="ja-JP" altLang="en-US" dirty="0" smtClean="0"/>
              <a:t>測定器のアップグレードのための</a:t>
            </a:r>
            <a:r>
              <a:rPr kumimoji="1" lang="en-US" altLang="ja-JP" dirty="0" smtClean="0"/>
              <a:t>R&amp;D</a:t>
            </a:r>
          </a:p>
          <a:p>
            <a:pPr lvl="1"/>
            <a:r>
              <a:rPr lang="ja-JP" altLang="en-US" dirty="0"/>
              <a:t>他</a:t>
            </a:r>
            <a:r>
              <a:rPr lang="ja-JP" altLang="en-US" dirty="0" smtClean="0"/>
              <a:t>のプロジェクトに移行</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8</a:t>
            </a:fld>
            <a:endParaRPr kumimoji="1" lang="ja-JP" altLang="en-US"/>
          </a:p>
        </p:txBody>
      </p:sp>
      <p:graphicFrame>
        <p:nvGraphicFramePr>
          <p:cNvPr id="5" name="グラフ 4"/>
          <p:cNvGraphicFramePr>
            <a:graphicFrameLocks/>
          </p:cNvGraphicFramePr>
          <p:nvPr>
            <p:extLst>
              <p:ext uri="{D42A27DB-BD31-4B8C-83A1-F6EECF244321}">
                <p14:modId xmlns:p14="http://schemas.microsoft.com/office/powerpoint/2010/main" val="397755017"/>
              </p:ext>
            </p:extLst>
          </p:nvPr>
        </p:nvGraphicFramePr>
        <p:xfrm>
          <a:off x="4572000" y="1853225"/>
          <a:ext cx="4402440" cy="40199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5485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人材の現状と調達（</a:t>
            </a:r>
            <a:r>
              <a:rPr lang="en-US" altLang="ja-JP" dirty="0"/>
              <a:t>ILD</a:t>
            </a:r>
            <a:r>
              <a:rPr lang="ja-JP" altLang="en-US" dirty="0"/>
              <a:t>に関して）</a:t>
            </a:r>
            <a:endParaRPr kumimoji="1" lang="ja-JP" altLang="en-US" dirty="0"/>
          </a:p>
        </p:txBody>
      </p:sp>
      <p:sp>
        <p:nvSpPr>
          <p:cNvPr id="3" name="コンテンツ プレースホルダー 2"/>
          <p:cNvSpPr>
            <a:spLocks noGrp="1"/>
          </p:cNvSpPr>
          <p:nvPr>
            <p:ph idx="1"/>
          </p:nvPr>
        </p:nvSpPr>
        <p:spPr/>
        <p:txBody>
          <a:bodyPr/>
          <a:lstStyle/>
          <a:p>
            <a:r>
              <a:rPr lang="ja-JP" altLang="en-US" dirty="0"/>
              <a:t>測定器の建設開始時に</a:t>
            </a:r>
            <a:r>
              <a:rPr lang="en-US" altLang="ja-JP" dirty="0"/>
              <a:t>300 FTE</a:t>
            </a:r>
            <a:r>
              <a:rPr lang="ja-JP" altLang="en-US" dirty="0"/>
              <a:t>が必要</a:t>
            </a:r>
            <a:endParaRPr lang="en-US" altLang="ja-JP" dirty="0"/>
          </a:p>
          <a:p>
            <a:r>
              <a:rPr kumimoji="1" lang="ja-JP" altLang="en-US" dirty="0" smtClean="0"/>
              <a:t>人員確保の見通し</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9</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3086293610"/>
              </p:ext>
            </p:extLst>
          </p:nvPr>
        </p:nvGraphicFramePr>
        <p:xfrm>
          <a:off x="899592" y="3068960"/>
          <a:ext cx="7632848" cy="2225040"/>
        </p:xfrm>
        <a:graphic>
          <a:graphicData uri="http://schemas.openxmlformats.org/drawingml/2006/table">
            <a:tbl>
              <a:tblPr firstRow="1" bandRow="1">
                <a:tableStyleId>{5C22544A-7EE6-4342-B048-85BDC9FD1C3A}</a:tableStyleId>
              </a:tblPr>
              <a:tblGrid>
                <a:gridCol w="6480720"/>
                <a:gridCol w="1152128"/>
              </a:tblGrid>
              <a:tr h="370840">
                <a:tc>
                  <a:txBody>
                    <a:bodyPr/>
                    <a:lstStyle/>
                    <a:p>
                      <a:r>
                        <a:rPr kumimoji="1" lang="ja-JP" altLang="en-US" dirty="0" smtClean="0"/>
                        <a:t>項目</a:t>
                      </a:r>
                      <a:endParaRPr kumimoji="1" lang="ja-JP" altLang="en-US" dirty="0"/>
                    </a:p>
                  </a:txBody>
                  <a:tcPr/>
                </a:tc>
                <a:tc>
                  <a:txBody>
                    <a:bodyPr/>
                    <a:lstStyle/>
                    <a:p>
                      <a:r>
                        <a:rPr kumimoji="1" lang="ja-JP" altLang="en-US" dirty="0" smtClean="0"/>
                        <a:t>人材</a:t>
                      </a:r>
                      <a:endParaRPr kumimoji="1" lang="ja-JP" altLang="en-US" dirty="0"/>
                    </a:p>
                  </a:txBody>
                  <a:tcPr/>
                </a:tc>
              </a:tr>
              <a:tr h="370840">
                <a:tc>
                  <a:txBody>
                    <a:bodyPr/>
                    <a:lstStyle/>
                    <a:p>
                      <a:r>
                        <a:rPr lang="ja-JP" altLang="en-US" dirty="0" smtClean="0"/>
                        <a:t>現在のアクティブ（</a:t>
                      </a:r>
                      <a:r>
                        <a:rPr lang="en-US" altLang="ja-JP" dirty="0" smtClean="0"/>
                        <a:t>&gt;</a:t>
                      </a:r>
                      <a:r>
                        <a:rPr lang="ja-JP" altLang="en-US" dirty="0" smtClean="0"/>
                        <a:t>数</a:t>
                      </a:r>
                      <a:r>
                        <a:rPr lang="en-US" altLang="ja-JP" dirty="0" smtClean="0"/>
                        <a:t>% FTE</a:t>
                      </a:r>
                      <a:r>
                        <a:rPr lang="ja-JP" altLang="en-US" dirty="0" smtClean="0"/>
                        <a:t>）なメンバー</a:t>
                      </a:r>
                      <a:endParaRPr kumimoji="1" lang="ja-JP" altLang="en-US" dirty="0"/>
                    </a:p>
                  </a:txBody>
                  <a:tcPr/>
                </a:tc>
                <a:tc>
                  <a:txBody>
                    <a:bodyPr/>
                    <a:lstStyle/>
                    <a:p>
                      <a:r>
                        <a:rPr kumimoji="1" lang="en-US" altLang="ja-JP" dirty="0" smtClean="0"/>
                        <a:t>300 </a:t>
                      </a:r>
                      <a:r>
                        <a:rPr kumimoji="1" lang="ja-JP" altLang="en-US" dirty="0" smtClean="0"/>
                        <a:t>人</a:t>
                      </a:r>
                      <a:endParaRPr kumimoji="1" lang="ja-JP" altLang="en-US" dirty="0"/>
                    </a:p>
                  </a:txBody>
                  <a:tcPr/>
                </a:tc>
              </a:tr>
              <a:tr h="370840">
                <a:tc>
                  <a:txBody>
                    <a:bodyPr/>
                    <a:lstStyle/>
                    <a:p>
                      <a:r>
                        <a:rPr kumimoji="1" lang="ja-JP" altLang="en-US" dirty="0" smtClean="0"/>
                        <a:t>他のプロジェクト（</a:t>
                      </a:r>
                      <a:r>
                        <a:rPr kumimoji="1" lang="en-US" altLang="ja-JP" dirty="0" smtClean="0"/>
                        <a:t>Belle-II, LHC</a:t>
                      </a:r>
                      <a:r>
                        <a:rPr kumimoji="1" lang="ja-JP" altLang="en-US" dirty="0" smtClean="0"/>
                        <a:t>）からの移動 </a:t>
                      </a:r>
                      <a:endParaRPr kumimoji="1" lang="ja-JP" altLang="en-US" dirty="0"/>
                    </a:p>
                  </a:txBody>
                  <a:tcPr/>
                </a:tc>
                <a:tc>
                  <a:txBody>
                    <a:bodyPr/>
                    <a:lstStyle/>
                    <a:p>
                      <a:r>
                        <a:rPr kumimoji="1" lang="en-US" altLang="ja-JP" dirty="0" smtClean="0"/>
                        <a:t>200 </a:t>
                      </a:r>
                      <a:r>
                        <a:rPr kumimoji="1" lang="ja-JP" altLang="en-US" dirty="0" smtClean="0"/>
                        <a:t>人</a:t>
                      </a:r>
                      <a:endParaRPr kumimoji="1" lang="ja-JP" altLang="en-US" dirty="0"/>
                    </a:p>
                  </a:txBody>
                  <a:tcPr/>
                </a:tc>
              </a:tr>
              <a:tr h="370840">
                <a:tc>
                  <a:txBody>
                    <a:bodyPr/>
                    <a:lstStyle/>
                    <a:p>
                      <a:r>
                        <a:rPr lang="ja-JP" altLang="en-US" dirty="0" smtClean="0"/>
                        <a:t>準備期間中における新人（学生、ポスドク）の育成 </a:t>
                      </a:r>
                      <a:r>
                        <a:rPr lang="en-US" altLang="ja-JP" dirty="0" smtClean="0"/>
                        <a:t>:50</a:t>
                      </a:r>
                      <a:r>
                        <a:rPr lang="ja-JP" altLang="en-US" dirty="0" smtClean="0"/>
                        <a:t>人</a:t>
                      </a:r>
                      <a:r>
                        <a:rPr lang="en-US" altLang="ja-JP" dirty="0" smtClean="0"/>
                        <a:t>/y x 4y</a:t>
                      </a:r>
                      <a:endParaRPr kumimoji="1" lang="ja-JP" altLang="en-US" dirty="0"/>
                    </a:p>
                  </a:txBody>
                  <a:tcPr/>
                </a:tc>
                <a:tc>
                  <a:txBody>
                    <a:bodyPr/>
                    <a:lstStyle/>
                    <a:p>
                      <a:r>
                        <a:rPr kumimoji="1" lang="en-US" altLang="ja-JP" dirty="0" smtClean="0"/>
                        <a:t>200 </a:t>
                      </a:r>
                      <a:r>
                        <a:rPr kumimoji="1" lang="ja-JP" altLang="en-US" dirty="0" smtClean="0"/>
                        <a:t>人</a:t>
                      </a:r>
                      <a:endParaRPr kumimoji="1" lang="ja-JP" altLang="en-US" dirty="0"/>
                    </a:p>
                  </a:txBody>
                  <a:tcPr/>
                </a:tc>
              </a:tr>
              <a:tr h="370840">
                <a:tc>
                  <a:txBody>
                    <a:bodyPr/>
                    <a:lstStyle/>
                    <a:p>
                      <a:r>
                        <a:rPr kumimoji="1" lang="ja-JP" altLang="en-US" b="1" dirty="0" smtClean="0"/>
                        <a:t>合計</a:t>
                      </a:r>
                      <a:endParaRPr kumimoji="1" lang="ja-JP" altLang="en-US" b="1" dirty="0"/>
                    </a:p>
                  </a:txBody>
                  <a:tcPr/>
                </a:tc>
                <a:tc>
                  <a:txBody>
                    <a:bodyPr/>
                    <a:lstStyle/>
                    <a:p>
                      <a:r>
                        <a:rPr kumimoji="1" lang="en-US" altLang="ja-JP" b="1" dirty="0" smtClean="0"/>
                        <a:t>700 </a:t>
                      </a:r>
                      <a:r>
                        <a:rPr kumimoji="1" lang="ja-JP" altLang="en-US" b="1" dirty="0" smtClean="0"/>
                        <a:t>人</a:t>
                      </a:r>
                      <a:endParaRPr kumimoji="1" lang="ja-JP" altLang="en-US" b="1" dirty="0"/>
                    </a:p>
                  </a:txBody>
                  <a:tcPr/>
                </a:tc>
              </a:tr>
              <a:tr h="370840">
                <a:tc>
                  <a:txBody>
                    <a:bodyPr/>
                    <a:lstStyle/>
                    <a:p>
                      <a:r>
                        <a:rPr kumimoji="1" lang="ja-JP" altLang="en-US" b="1" dirty="0" smtClean="0"/>
                        <a:t>合計（</a:t>
                      </a:r>
                      <a:r>
                        <a:rPr kumimoji="1" lang="en-US" altLang="ja-JP" b="1" dirty="0" smtClean="0"/>
                        <a:t>50% FTE</a:t>
                      </a:r>
                      <a:r>
                        <a:rPr kumimoji="1" lang="ja-JP" altLang="en-US" b="1" dirty="0" smtClean="0"/>
                        <a:t>を仮定）</a:t>
                      </a:r>
                      <a:endParaRPr kumimoji="1" lang="ja-JP" altLang="en-US" b="1" dirty="0"/>
                    </a:p>
                  </a:txBody>
                  <a:tcPr/>
                </a:tc>
                <a:tc>
                  <a:txBody>
                    <a:bodyPr/>
                    <a:lstStyle/>
                    <a:p>
                      <a:r>
                        <a:rPr kumimoji="1" lang="en-US" altLang="ja-JP" b="1" dirty="0" smtClean="0"/>
                        <a:t>350 FTE</a:t>
                      </a:r>
                      <a:endParaRPr kumimoji="1" lang="ja-JP" altLang="en-US" b="1" dirty="0"/>
                    </a:p>
                  </a:txBody>
                  <a:tcPr/>
                </a:tc>
              </a:tr>
            </a:tbl>
          </a:graphicData>
        </a:graphic>
      </p:graphicFrame>
    </p:spTree>
    <p:extLst>
      <p:ext uri="{BB962C8B-B14F-4D97-AF65-F5344CB8AC3E}">
        <p14:creationId xmlns:p14="http://schemas.microsoft.com/office/powerpoint/2010/main" val="426503850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1571</TotalTime>
  <Words>1396</Words>
  <Application>Microsoft Macintosh PowerPoint</Application>
  <PresentationFormat>画面に合わせる (4:3)</PresentationFormat>
  <Paragraphs>189</Paragraphs>
  <Slides>21</Slides>
  <Notes>1</Notes>
  <HiddenSlides>0</HiddenSlides>
  <MMClips>0</MMClips>
  <ScaleCrop>false</ScaleCrop>
  <HeadingPairs>
    <vt:vector size="4" baseType="variant">
      <vt:variant>
        <vt:lpstr>テーマ</vt:lpstr>
      </vt:variant>
      <vt:variant>
        <vt:i4>1</vt:i4>
      </vt:variant>
      <vt:variant>
        <vt:lpstr>スライド タイトル</vt:lpstr>
      </vt:variant>
      <vt:variant>
        <vt:i4>21</vt:i4>
      </vt:variant>
    </vt:vector>
  </HeadingPairs>
  <TitlesOfParts>
    <vt:vector size="22" baseType="lpstr">
      <vt:lpstr>Office テーマ</vt:lpstr>
      <vt:lpstr>ILC測定器建設のための 人材確保・養成</vt:lpstr>
      <vt:lpstr>想定されるタイムライン</vt:lpstr>
      <vt:lpstr>準備期間中の課題</vt:lpstr>
      <vt:lpstr>測定器建設に必要とされる人材</vt:lpstr>
      <vt:lpstr>測定器建設に必要とされる人材</vt:lpstr>
      <vt:lpstr>測定器建設に必要とされる人材</vt:lpstr>
      <vt:lpstr>測定器建設に必要とされる人材</vt:lpstr>
      <vt:lpstr>建設終了後</vt:lpstr>
      <vt:lpstr>人材の現状と調達（ILDに関して）</vt:lpstr>
      <vt:lpstr>人材（リーダー）の養成</vt:lpstr>
      <vt:lpstr>Backup</vt:lpstr>
      <vt:lpstr>実験環境と技術選択</vt:lpstr>
      <vt:lpstr>PowerPoint プレゼンテーション</vt:lpstr>
      <vt:lpstr>PowerPoint プレゼンテーション</vt:lpstr>
      <vt:lpstr>コストについて（ILDの例）</vt:lpstr>
      <vt:lpstr>Challenges</vt:lpstr>
      <vt:lpstr>人員予想</vt:lpstr>
      <vt:lpstr>ILD国別メンバー比率</vt:lpstr>
      <vt:lpstr>ILDメンバー推移予想</vt:lpstr>
      <vt:lpstr>常駐実験研究者数予想</vt:lpstr>
      <vt:lpstr>学位取得者（国内）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ILC review committees</dc:title>
  <dc:creator>sugimoto</dc:creator>
  <cp:lastModifiedBy>FUJII Keisuke</cp:lastModifiedBy>
  <cp:revision>164</cp:revision>
  <dcterms:created xsi:type="dcterms:W3CDTF">2014-07-02T01:30:57Z</dcterms:created>
  <dcterms:modified xsi:type="dcterms:W3CDTF">2016-03-10T01:28:12Z</dcterms:modified>
</cp:coreProperties>
</file>