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556792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回の定例会議、月一度の電話会議を行っている。   </a:t>
            </a:r>
            <a:r>
              <a:rPr lang="ja-JP" altLang="en-US" dirty="0"/>
              <a:t>前回</a:t>
            </a:r>
            <a:r>
              <a:rPr lang="ja-JP" altLang="en-US" dirty="0" smtClean="0"/>
              <a:t>は昨年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22</a:t>
            </a:r>
            <a:r>
              <a:rPr lang="ja-JP" altLang="en-US" dirty="0" smtClean="0"/>
              <a:t>日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（</a:t>
            </a:r>
            <a:r>
              <a:rPr kumimoji="1" lang="ja-JP" altLang="en-US" dirty="0" smtClean="0"/>
              <a:t>１）　</a:t>
            </a:r>
            <a:r>
              <a:rPr kumimoji="1" lang="en-US" altLang="ja-JP" dirty="0" smtClean="0"/>
              <a:t>ICFA</a:t>
            </a:r>
            <a:r>
              <a:rPr kumimoji="1" lang="ja-JP" altLang="en-US" dirty="0" smtClean="0"/>
              <a:t>議長から</a:t>
            </a:r>
            <a:r>
              <a:rPr kumimoji="1" lang="en-US" altLang="ja-JP" dirty="0" smtClean="0"/>
              <a:t>ILC</a:t>
            </a:r>
            <a:r>
              <a:rPr kumimoji="1" lang="ja-JP" altLang="en-US" dirty="0" smtClean="0"/>
              <a:t>有識者会議議長への手紙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2015/12/10  Joachim </a:t>
            </a:r>
            <a:r>
              <a:rPr lang="en-US" altLang="ja-JP" dirty="0" err="1" smtClean="0"/>
              <a:t>Mnich</a:t>
            </a:r>
            <a:r>
              <a:rPr lang="en-US" altLang="ja-JP" dirty="0" smtClean="0"/>
              <a:t> ICFA</a:t>
            </a:r>
            <a:r>
              <a:rPr lang="ja-JP" altLang="en-US" dirty="0" smtClean="0"/>
              <a:t>議長から平野有識者会議議長に送り、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文科省素核室に</a:t>
            </a:r>
            <a:r>
              <a:rPr lang="en-US" altLang="ja-JP" dirty="0" smtClean="0"/>
              <a:t>Cc</a:t>
            </a:r>
            <a:r>
              <a:rPr lang="ja-JP" altLang="en-US" dirty="0" err="1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　　　　日本語訳は</a:t>
            </a:r>
            <a:r>
              <a:rPr lang="en-US" altLang="ja-JP" dirty="0" smtClean="0"/>
              <a:t>2015/12/25</a:t>
            </a:r>
            <a:r>
              <a:rPr lang="ja-JP" altLang="en-US" dirty="0" smtClean="0"/>
              <a:t>に山内機構長から素核室を通して平野議長に渡してもらう。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中野有識者会議委員に尋ねたところ、有識者会議委員には何もわたっていない。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（２）　人材作業</a:t>
            </a:r>
            <a:r>
              <a:rPr kumimoji="1" lang="ja-JP" altLang="en-US" dirty="0" smtClean="0"/>
              <a:t>部会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経過と予定を説明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</a:t>
            </a:r>
            <a:r>
              <a:rPr lang="ja-JP" altLang="en-US" dirty="0" smtClean="0"/>
              <a:t>毎回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「</a:t>
            </a:r>
            <a:r>
              <a:rPr kumimoji="1" lang="ja-JP" altLang="en-US" dirty="0" smtClean="0"/>
              <a:t>まとめ」の英訳が欲しい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（３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CERN Seminar 750 GeV </a:t>
            </a:r>
            <a:r>
              <a:rPr lang="en-US" altLang="ja-JP" dirty="0" err="1" smtClean="0"/>
              <a:t>γγ</a:t>
            </a:r>
            <a:r>
              <a:rPr lang="en-US" altLang="ja-JP" dirty="0" smtClean="0"/>
              <a:t> </a:t>
            </a:r>
            <a:r>
              <a:rPr lang="en-US" altLang="ja-JP" dirty="0"/>
              <a:t> </a:t>
            </a:r>
            <a:r>
              <a:rPr lang="en-US" altLang="ja-JP" dirty="0" smtClean="0"/>
              <a:t>Bump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ILC</a:t>
            </a:r>
            <a:r>
              <a:rPr lang="ja-JP" altLang="en-US" dirty="0" smtClean="0"/>
              <a:t>としての対応を</a:t>
            </a:r>
            <a:r>
              <a:rPr lang="en-US" altLang="ja-JP" dirty="0" smtClean="0"/>
              <a:t>LCC</a:t>
            </a:r>
            <a:r>
              <a:rPr lang="ja-JP" altLang="en-US" dirty="0" smtClean="0"/>
              <a:t>物理グループを中心として（？）考えるべき　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（４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LCC Director 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DESY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お願い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en-US" altLang="ja-JP" dirty="0" smtClean="0"/>
              <a:t>XFEL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Cryomodule</a:t>
            </a:r>
            <a:r>
              <a:rPr lang="ja-JP" altLang="en-US" dirty="0" smtClean="0"/>
              <a:t>の試験は</a:t>
            </a:r>
            <a:r>
              <a:rPr lang="en-US" altLang="ja-JP" dirty="0" smtClean="0"/>
              <a:t>30 MV/m </a:t>
            </a:r>
            <a:r>
              <a:rPr lang="ja-JP" altLang="en-US" dirty="0"/>
              <a:t>で止めて</a:t>
            </a:r>
            <a:r>
              <a:rPr lang="ja-JP" altLang="en-US" dirty="0" smtClean="0"/>
              <a:t>いた</a:t>
            </a:r>
            <a:r>
              <a:rPr lang="ja-JP" altLang="en-US" dirty="0" smtClean="0"/>
              <a:t>が</a:t>
            </a:r>
            <a:r>
              <a:rPr lang="ja-JP" altLang="en-US" dirty="0" smtClean="0"/>
              <a:t>、最後の</a:t>
            </a:r>
            <a:r>
              <a:rPr lang="en-US" altLang="ja-JP" dirty="0" smtClean="0"/>
              <a:t>20</a:t>
            </a:r>
            <a:r>
              <a:rPr lang="ja-JP" altLang="en-US" dirty="0" smtClean="0"/>
              <a:t>台のスペア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は２</a:t>
            </a:r>
            <a:r>
              <a:rPr lang="en-US" altLang="ja-JP" dirty="0" smtClean="0"/>
              <a:t>K</a:t>
            </a:r>
            <a:r>
              <a:rPr lang="ja-JP" altLang="en-US" dirty="0" smtClean="0"/>
              <a:t>と</a:t>
            </a:r>
            <a:r>
              <a:rPr lang="en-US" altLang="ja-JP" dirty="0" smtClean="0"/>
              <a:t>1.8K</a:t>
            </a:r>
            <a:r>
              <a:rPr lang="ja-JP" altLang="en-US" dirty="0" smtClean="0"/>
              <a:t>において</a:t>
            </a:r>
            <a:r>
              <a:rPr lang="ja-JP" altLang="en-US" dirty="0" smtClean="0"/>
              <a:t>、</a:t>
            </a:r>
            <a:r>
              <a:rPr lang="en-US" altLang="ja-JP" dirty="0" smtClean="0"/>
              <a:t>35MV/m</a:t>
            </a:r>
            <a:r>
              <a:rPr lang="ja-JP" altLang="en-US" dirty="0" smtClean="0"/>
              <a:t>　までは再試験してほしい。　</a:t>
            </a: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92888" cy="144016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LCB </a:t>
            </a:r>
            <a:r>
              <a:rPr kumimoji="1" lang="ja-JP" altLang="en-US" dirty="0" smtClean="0"/>
              <a:t>報告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2700" dirty="0" smtClean="0"/>
              <a:t>LC</a:t>
            </a:r>
            <a:r>
              <a:rPr kumimoji="1" lang="ja-JP" altLang="en-US" sz="2700" dirty="0" smtClean="0"/>
              <a:t>推進委員会　</a:t>
            </a:r>
            <a:r>
              <a:rPr kumimoji="1" lang="en-US" altLang="ja-JP" sz="2700" dirty="0" smtClean="0"/>
              <a:t>2016</a:t>
            </a:r>
            <a:r>
              <a:rPr kumimoji="1" lang="ja-JP" altLang="en-US" sz="2700" dirty="0" smtClean="0"/>
              <a:t>年</a:t>
            </a:r>
            <a:r>
              <a:rPr kumimoji="1" lang="en-US" altLang="ja-JP" sz="2700" dirty="0" smtClean="0"/>
              <a:t>1</a:t>
            </a:r>
            <a:r>
              <a:rPr kumimoji="1" lang="ja-JP" altLang="en-US" sz="2700" dirty="0" smtClean="0"/>
              <a:t>月</a:t>
            </a:r>
            <a:r>
              <a:rPr kumimoji="1" lang="en-US" altLang="ja-JP" sz="2700" dirty="0" smtClean="0"/>
              <a:t>7</a:t>
            </a:r>
            <a:r>
              <a:rPr kumimoji="1" lang="ja-JP" altLang="en-US" sz="2700" dirty="0" smtClean="0"/>
              <a:t>日</a:t>
            </a:r>
            <a:r>
              <a:rPr kumimoji="1" lang="en-US" altLang="ja-JP" sz="2700" dirty="0" smtClean="0"/>
              <a:t/>
            </a:r>
            <a:br>
              <a:rPr kumimoji="1" lang="en-US" altLang="ja-JP" sz="2700" dirty="0" smtClean="0"/>
            </a:br>
            <a:r>
              <a:rPr lang="ja-JP" altLang="en-US" sz="2700" dirty="0" smtClean="0"/>
              <a:t>駒宮</a:t>
            </a:r>
            <a:r>
              <a:rPr lang="ja-JP" altLang="en-US" sz="2700" dirty="0"/>
              <a:t>幸男</a:t>
            </a:r>
            <a:r>
              <a:rPr kumimoji="1" lang="en-US" altLang="ja-JP" sz="2700" dirty="0" smtClean="0"/>
              <a:t/>
            </a:r>
            <a:br>
              <a:rPr kumimoji="1" lang="en-US" altLang="ja-JP" sz="2700" dirty="0" smtClean="0"/>
            </a:b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669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116632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Munich</a:t>
            </a:r>
            <a:r>
              <a:rPr kumimoji="1" lang="ja-JP" altLang="en-US" dirty="0" smtClean="0"/>
              <a:t>　はそのようの努力すると発言。　　　</a:t>
            </a:r>
            <a:endParaRPr kumimoji="1" lang="en-US" altLang="ja-JP" dirty="0" smtClean="0"/>
          </a:p>
          <a:p>
            <a:r>
              <a:rPr lang="ja-JP" altLang="en-US" dirty="0" smtClean="0"/>
              <a:t>　　これらの</a:t>
            </a:r>
            <a:r>
              <a:rPr lang="en-US" altLang="ja-JP" dirty="0" smtClean="0"/>
              <a:t>cavity </a:t>
            </a:r>
            <a:r>
              <a:rPr lang="ja-JP" altLang="en-US" dirty="0" smtClean="0"/>
              <a:t>には　</a:t>
            </a:r>
            <a:r>
              <a:rPr lang="en-US" altLang="ja-JP" dirty="0" smtClean="0"/>
              <a:t>Q-value</a:t>
            </a:r>
            <a:r>
              <a:rPr lang="ja-JP" altLang="en-US" dirty="0" smtClean="0"/>
              <a:t>　を上げるための </a:t>
            </a:r>
            <a:r>
              <a:rPr lang="en-US" altLang="ja-JP" dirty="0" smtClean="0"/>
              <a:t>nitrogen doping </a:t>
            </a:r>
            <a:r>
              <a:rPr lang="ja-JP" altLang="en-US" dirty="0" smtClean="0"/>
              <a:t>はやらない。　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（５）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月の</a:t>
            </a:r>
            <a:r>
              <a:rPr kumimoji="1" lang="en-US" altLang="ja-JP" dirty="0" smtClean="0"/>
              <a:t>FALC   ICFA/LCB meeting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FALC</a:t>
            </a:r>
            <a:r>
              <a:rPr lang="ja-JP" altLang="en-US" dirty="0" smtClean="0"/>
              <a:t>で何を文科省が期待しているのか知りたい。　</a:t>
            </a:r>
            <a:r>
              <a:rPr lang="en-US" altLang="ja-JP" dirty="0" smtClean="0"/>
              <a:t>Bagger</a:t>
            </a:r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en-US" altLang="ja-JP" dirty="0" smtClean="0"/>
              <a:t>ICFA/LCB</a:t>
            </a:r>
            <a:r>
              <a:rPr kumimoji="1" lang="ja-JP" altLang="en-US" dirty="0" smtClean="0"/>
              <a:t>のあとの </a:t>
            </a:r>
            <a:r>
              <a:rPr kumimoji="1" lang="en-US" altLang="ja-JP" dirty="0" smtClean="0"/>
              <a:t>press conference </a:t>
            </a:r>
            <a:r>
              <a:rPr kumimoji="1" lang="ja-JP" altLang="en-US" dirty="0" smtClean="0"/>
              <a:t>の目的を事前に知って準備をしたい。</a:t>
            </a:r>
            <a:r>
              <a:rPr kumimoji="1" lang="en-US" altLang="ja-JP" dirty="0" smtClean="0"/>
              <a:t> Lockyer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LCB/LCC</a:t>
            </a:r>
            <a:r>
              <a:rPr lang="ja-JP" altLang="en-US" dirty="0" smtClean="0"/>
              <a:t>のメンバーは今年の終わりまではこのまま続ける。</a:t>
            </a:r>
            <a:endParaRPr lang="en-US" altLang="ja-JP" dirty="0" smtClean="0"/>
          </a:p>
          <a:p>
            <a:r>
              <a:rPr lang="ja-JP" altLang="en-US" dirty="0" smtClean="0"/>
              <a:t>従って、</a:t>
            </a:r>
            <a:r>
              <a:rPr lang="en-US" altLang="ja-JP" dirty="0" smtClean="0"/>
              <a:t>ICFA</a:t>
            </a:r>
            <a:r>
              <a:rPr lang="ja-JP" altLang="en-US" dirty="0" smtClean="0"/>
              <a:t>が新たな </a:t>
            </a:r>
            <a:r>
              <a:rPr lang="en-US" altLang="ja-JP" dirty="0" smtClean="0"/>
              <a:t>Director/</a:t>
            </a:r>
            <a:r>
              <a:rPr lang="ja-JP" altLang="en-US" dirty="0" smtClean="0"/>
              <a:t>議長の選考をはじめねばならない。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59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67544" y="335846"/>
            <a:ext cx="86764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LCB Meeting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25/2/2016</a:t>
            </a:r>
          </a:p>
          <a:p>
            <a:endParaRPr lang="en-US" altLang="ja-JP" u="dbl" dirty="0"/>
          </a:p>
          <a:p>
            <a:endParaRPr lang="en-US" altLang="ja-JP" u="dbl" dirty="0" smtClean="0"/>
          </a:p>
          <a:p>
            <a:r>
              <a:rPr lang="en-US" altLang="ja-JP" u="dbl" dirty="0" smtClean="0"/>
              <a:t>Tentative </a:t>
            </a:r>
            <a:r>
              <a:rPr lang="en-US" altLang="ja-JP" u="dbl" dirty="0"/>
              <a:t>Agenda</a:t>
            </a:r>
            <a:endParaRPr lang="ja-JP" altLang="ja-JP" dirty="0"/>
          </a:p>
          <a:p>
            <a:r>
              <a:rPr lang="en-US" altLang="ja-JP" dirty="0"/>
              <a:t>09:00 – 09:25. ILC Progress in Japan (Yamauchi) (20+5)</a:t>
            </a:r>
            <a:endParaRPr lang="ja-JP" altLang="ja-JP" dirty="0"/>
          </a:p>
          <a:p>
            <a:r>
              <a:rPr lang="en-US" altLang="ja-JP" dirty="0"/>
              <a:t>09:25 – 09:50. LCB/ICFA Response to the MEXT Advisory Panel Report (</a:t>
            </a:r>
            <a:r>
              <a:rPr lang="en-US" altLang="ja-JP" dirty="0" err="1"/>
              <a:t>Komamiya</a:t>
            </a:r>
            <a:r>
              <a:rPr lang="en-US" altLang="ja-JP" dirty="0"/>
              <a:t>) (20+5)</a:t>
            </a:r>
            <a:endParaRPr lang="ja-JP" altLang="ja-JP" dirty="0"/>
          </a:p>
          <a:p>
            <a:r>
              <a:rPr lang="en-US" altLang="ja-JP" dirty="0"/>
              <a:t>09:50 – 10:15. Linear Collider Overview (Evans) (20+5)</a:t>
            </a:r>
            <a:endParaRPr lang="ja-JP" altLang="ja-JP" dirty="0"/>
          </a:p>
          <a:p>
            <a:r>
              <a:rPr lang="en-US" altLang="ja-JP" dirty="0"/>
              <a:t>10:15 – 10:30. Break</a:t>
            </a:r>
            <a:endParaRPr lang="ja-JP" altLang="ja-JP" dirty="0"/>
          </a:p>
          <a:p>
            <a:r>
              <a:rPr lang="en-US" altLang="ja-JP" dirty="0"/>
              <a:t>10:30 – 11:20. ILC Status (Harrison) (40+10)</a:t>
            </a:r>
            <a:endParaRPr lang="ja-JP" altLang="ja-JP" dirty="0"/>
          </a:p>
          <a:p>
            <a:r>
              <a:rPr lang="en-US" altLang="ja-JP" dirty="0"/>
              <a:t>11:20 – 11:40. CLIC Status (</a:t>
            </a:r>
            <a:r>
              <a:rPr lang="en-US" altLang="ja-JP" dirty="0" err="1"/>
              <a:t>Stapnes</a:t>
            </a:r>
            <a:r>
              <a:rPr lang="en-US" altLang="ja-JP" dirty="0"/>
              <a:t>) (15+5)</a:t>
            </a:r>
            <a:endParaRPr lang="ja-JP" altLang="ja-JP" dirty="0"/>
          </a:p>
          <a:p>
            <a:r>
              <a:rPr lang="en-US" altLang="ja-JP" dirty="0"/>
              <a:t>11:40 – 12:30. Linear Collider Detector Status (Yamamoto) (40+10)</a:t>
            </a:r>
            <a:endParaRPr lang="ja-JP" altLang="ja-JP" dirty="0"/>
          </a:p>
          <a:p>
            <a:r>
              <a:rPr lang="en-US" altLang="ja-JP" dirty="0"/>
              <a:t>12:30 – 13:30. Lunch</a:t>
            </a:r>
            <a:endParaRPr lang="ja-JP" altLang="ja-JP" dirty="0"/>
          </a:p>
          <a:p>
            <a:r>
              <a:rPr lang="en-US" altLang="ja-JP" dirty="0"/>
              <a:t>13:30 – 13:50. LCB Subcommittee 2 on an International Agreement for the ILC Project (</a:t>
            </a:r>
            <a:r>
              <a:rPr lang="en-US" altLang="ja-JP" dirty="0" err="1"/>
              <a:t>Komamiya</a:t>
            </a:r>
            <a:r>
              <a:rPr lang="en-US" altLang="ja-JP" dirty="0"/>
              <a:t>) (15+5)</a:t>
            </a:r>
            <a:endParaRPr lang="ja-JP" altLang="ja-JP" dirty="0"/>
          </a:p>
          <a:p>
            <a:r>
              <a:rPr lang="en-US" altLang="ja-JP" dirty="0"/>
              <a:t>13:50 – 14:20. Regional Reports (MacFarlane, Gao, Le </a:t>
            </a:r>
            <a:r>
              <a:rPr lang="en-US" altLang="ja-JP" dirty="0" err="1"/>
              <a:t>Diberder</a:t>
            </a:r>
            <a:r>
              <a:rPr lang="en-US" altLang="ja-JP" dirty="0"/>
              <a:t>) (3x10)</a:t>
            </a:r>
            <a:endParaRPr lang="ja-JP" altLang="ja-JP" dirty="0"/>
          </a:p>
          <a:p>
            <a:r>
              <a:rPr lang="en-US" altLang="ja-JP" dirty="0"/>
              <a:t>Future LCB meetings</a:t>
            </a:r>
            <a:endParaRPr lang="ja-JP" altLang="ja-JP" dirty="0"/>
          </a:p>
          <a:p>
            <a:r>
              <a:rPr lang="en-US" altLang="ja-JP" dirty="0"/>
              <a:t>Any Other Business</a:t>
            </a:r>
            <a:endParaRPr lang="ja-JP" altLang="ja-JP" dirty="0"/>
          </a:p>
          <a:p>
            <a:r>
              <a:rPr lang="en-US" altLang="ja-JP" dirty="0"/>
              <a:t>14:45. Break; meeting end </a:t>
            </a:r>
            <a:endParaRPr lang="ja-JP" altLang="ja-JP" dirty="0"/>
          </a:p>
          <a:p>
            <a:r>
              <a:rPr lang="en-US" altLang="ja-JP" dirty="0"/>
              <a:t> 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8587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9512" y="44624"/>
            <a:ext cx="878497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ICFA  Meeting  25-26/2/2016</a:t>
            </a:r>
          </a:p>
          <a:p>
            <a:r>
              <a:rPr lang="en-US" altLang="ja-JP" u="dbl" dirty="0" smtClean="0"/>
              <a:t>Tentative </a:t>
            </a:r>
            <a:r>
              <a:rPr lang="en-US" altLang="ja-JP" u="dbl" dirty="0"/>
              <a:t>Agenda</a:t>
            </a:r>
            <a:endParaRPr lang="ja-JP" altLang="ja-JP" dirty="0"/>
          </a:p>
          <a:p>
            <a:r>
              <a:rPr lang="en-US" altLang="ja-JP" u="sng" dirty="0"/>
              <a:t>Thursday 25 February</a:t>
            </a:r>
            <a:endParaRPr lang="ja-JP" altLang="ja-JP" dirty="0"/>
          </a:p>
          <a:p>
            <a:r>
              <a:rPr lang="en-US" altLang="ja-JP" dirty="0"/>
              <a:t>15:00 – 15:20. FALC Report (</a:t>
            </a:r>
            <a:r>
              <a:rPr lang="en-US" altLang="ja-JP" dirty="0" err="1"/>
              <a:t>Womersley</a:t>
            </a:r>
            <a:r>
              <a:rPr lang="en-US" altLang="ja-JP" dirty="0"/>
              <a:t>) (20)</a:t>
            </a:r>
            <a:endParaRPr lang="ja-JP" altLang="ja-JP" dirty="0"/>
          </a:p>
          <a:p>
            <a:r>
              <a:rPr lang="en-US" altLang="ja-JP" dirty="0"/>
              <a:t>15:20 – 16:00. LCB Mandate (</a:t>
            </a:r>
            <a:r>
              <a:rPr lang="en-US" altLang="ja-JP" dirty="0" err="1"/>
              <a:t>Mnich</a:t>
            </a:r>
            <a:r>
              <a:rPr lang="en-US" altLang="ja-JP" dirty="0"/>
              <a:t>) (40)</a:t>
            </a:r>
            <a:endParaRPr lang="ja-JP" altLang="ja-JP" dirty="0"/>
          </a:p>
          <a:p>
            <a:r>
              <a:rPr lang="en-US" altLang="ja-JP" dirty="0"/>
              <a:t>16:00 – 17:00. Global Planning for HEP, including a 100 </a:t>
            </a:r>
            <a:r>
              <a:rPr lang="en-US" altLang="ja-JP" dirty="0" err="1"/>
              <a:t>TeV</a:t>
            </a:r>
            <a:r>
              <a:rPr lang="en-US" altLang="ja-JP" dirty="0"/>
              <a:t> Collider and Accelerator Neutrino Projects (</a:t>
            </a:r>
            <a:r>
              <a:rPr lang="en-US" altLang="ja-JP" dirty="0" err="1"/>
              <a:t>Mnich</a:t>
            </a:r>
            <a:r>
              <a:rPr lang="en-US" altLang="ja-JP" dirty="0"/>
              <a:t>) (60)</a:t>
            </a:r>
            <a:endParaRPr lang="ja-JP" altLang="ja-JP" dirty="0"/>
          </a:p>
          <a:p>
            <a:r>
              <a:rPr lang="en-US" altLang="ja-JP" dirty="0"/>
              <a:t>17:00 – 17:10. Break							</a:t>
            </a:r>
            <a:endParaRPr lang="ja-JP" altLang="ja-JP" dirty="0"/>
          </a:p>
          <a:p>
            <a:r>
              <a:rPr lang="en-US" altLang="ja-JP" dirty="0"/>
              <a:t>17:10 – 17:20. IUPAP Working Group on Accelerator Science (</a:t>
            </a:r>
            <a:r>
              <a:rPr lang="en-US" altLang="ja-JP" dirty="0" err="1"/>
              <a:t>Mnich</a:t>
            </a:r>
            <a:r>
              <a:rPr lang="en-US" altLang="ja-JP" dirty="0"/>
              <a:t>) (10)</a:t>
            </a:r>
            <a:endParaRPr lang="ja-JP" altLang="ja-JP" dirty="0"/>
          </a:p>
          <a:p>
            <a:r>
              <a:rPr lang="en-US" altLang="ja-JP" dirty="0"/>
              <a:t>17:20 – 17:35. </a:t>
            </a:r>
            <a:r>
              <a:rPr lang="en-US" altLang="ja-JP" dirty="0" err="1"/>
              <a:t>InterAction</a:t>
            </a:r>
            <a:r>
              <a:rPr lang="en-US" altLang="ja-JP" dirty="0"/>
              <a:t> Report (Okada) (15)</a:t>
            </a:r>
            <a:endParaRPr lang="ja-JP" altLang="ja-JP" dirty="0"/>
          </a:p>
          <a:p>
            <a:r>
              <a:rPr lang="en-US" altLang="ja-JP" dirty="0"/>
              <a:t>17:35 – 17:50. Report on ICFA-ICUIL activities (Saeki) (15)</a:t>
            </a:r>
            <a:endParaRPr lang="ja-JP" altLang="ja-JP" dirty="0"/>
          </a:p>
          <a:p>
            <a:r>
              <a:rPr lang="en-US" altLang="ja-JP" dirty="0"/>
              <a:t>17:50 – 18:10. Proposed Collaboration with the </a:t>
            </a:r>
            <a:r>
              <a:rPr lang="en-US" altLang="ja-JP" dirty="0" err="1"/>
              <a:t>Astroparticle</a:t>
            </a:r>
            <a:r>
              <a:rPr lang="en-US" altLang="ja-JP" dirty="0"/>
              <a:t> Physics International Committee (</a:t>
            </a:r>
            <a:r>
              <a:rPr lang="en-US" altLang="ja-JP" dirty="0" err="1"/>
              <a:t>ApPIC</a:t>
            </a:r>
            <a:r>
              <a:rPr lang="en-US" altLang="ja-JP" dirty="0"/>
              <a:t>---IUPAP WG10) (Spiro) (20)</a:t>
            </a:r>
            <a:endParaRPr lang="ja-JP" altLang="ja-JP" dirty="0"/>
          </a:p>
          <a:p>
            <a:r>
              <a:rPr lang="en-US" altLang="ja-JP" dirty="0"/>
              <a:t>18:10 - 18:30. Proposal for a new ICFA Panel on Sustainable Accelerator/Colliders</a:t>
            </a:r>
            <a:endParaRPr lang="ja-JP" altLang="ja-JP" dirty="0"/>
          </a:p>
          <a:p>
            <a:r>
              <a:rPr lang="en-US" altLang="ja-JP" dirty="0"/>
              <a:t>(MacFarlane/</a:t>
            </a:r>
            <a:r>
              <a:rPr lang="en-US" altLang="ja-JP" dirty="0" err="1"/>
              <a:t>Rivkin</a:t>
            </a:r>
            <a:r>
              <a:rPr lang="en-US" altLang="ja-JP" dirty="0"/>
              <a:t>?) (20)</a:t>
            </a:r>
            <a:endParaRPr lang="ja-JP" altLang="ja-JP" dirty="0"/>
          </a:p>
          <a:p>
            <a:r>
              <a:rPr lang="en-US" altLang="ja-JP" dirty="0"/>
              <a:t>18:30 – 19:00. ICFA Panels (</a:t>
            </a:r>
            <a:r>
              <a:rPr lang="en-US" altLang="ja-JP" dirty="0" err="1"/>
              <a:t>Mnich</a:t>
            </a:r>
            <a:r>
              <a:rPr lang="en-US" altLang="ja-JP" dirty="0"/>
              <a:t>) (30)</a:t>
            </a:r>
            <a:endParaRPr lang="ja-JP" altLang="ja-JP" dirty="0"/>
          </a:p>
          <a:p>
            <a:r>
              <a:rPr lang="en-US" altLang="ja-JP" u="sng" dirty="0"/>
              <a:t>Friday 26 February</a:t>
            </a:r>
            <a:endParaRPr lang="ja-JP" altLang="ja-JP" dirty="0"/>
          </a:p>
          <a:p>
            <a:r>
              <a:rPr lang="en-US" altLang="ja-JP" dirty="0"/>
              <a:t>09:00 – 10:00. ICFA Panel Reports (6x10)</a:t>
            </a:r>
            <a:endParaRPr lang="ja-JP" altLang="ja-JP" dirty="0"/>
          </a:p>
          <a:p>
            <a:r>
              <a:rPr lang="en-US" altLang="ja-JP" dirty="0"/>
              <a:t>10:00 – 10:30. Reports from Labs and Regions</a:t>
            </a:r>
            <a:endParaRPr lang="ja-JP" altLang="ja-JP" dirty="0"/>
          </a:p>
          <a:p>
            <a:r>
              <a:rPr lang="en-US" altLang="ja-JP" dirty="0"/>
              <a:t>10:30 – 10:45. Break</a:t>
            </a:r>
            <a:endParaRPr lang="ja-JP" altLang="ja-JP" dirty="0"/>
          </a:p>
          <a:p>
            <a:r>
              <a:rPr lang="en-US" altLang="ja-JP" dirty="0"/>
              <a:t>10:45-11:45. Reports from Labs and Regions (continued)</a:t>
            </a:r>
            <a:endParaRPr lang="ja-JP" altLang="ja-JP" dirty="0"/>
          </a:p>
          <a:p>
            <a:r>
              <a:rPr lang="en-US" altLang="ja-JP" dirty="0"/>
              <a:t>11:45. Future ICFA Meetings</a:t>
            </a:r>
            <a:endParaRPr lang="ja-JP" altLang="ja-JP" dirty="0"/>
          </a:p>
          <a:p>
            <a:r>
              <a:rPr lang="en-US" altLang="ja-JP" dirty="0"/>
              <a:t>Any Other Business</a:t>
            </a:r>
            <a:endParaRPr lang="ja-JP" altLang="ja-JP" dirty="0"/>
          </a:p>
          <a:p>
            <a:r>
              <a:rPr lang="en-US" altLang="ja-JP" dirty="0"/>
              <a:t>12:00. Meeting end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6940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91</Words>
  <Application>Microsoft Office PowerPoint</Application>
  <PresentationFormat>画面に合わせる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LCB 報告 LC推進委員会　2016年1月7日 駒宮幸男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LCB 報告 LC推進委員会　2016年1月7日 駒宮幸男 </dc:title>
  <dc:creator>komamiya</dc:creator>
  <cp:lastModifiedBy>komamiya</cp:lastModifiedBy>
  <cp:revision>7</cp:revision>
  <dcterms:created xsi:type="dcterms:W3CDTF">2016-01-06T22:49:20Z</dcterms:created>
  <dcterms:modified xsi:type="dcterms:W3CDTF">2016-01-07T02:45:38Z</dcterms:modified>
</cp:coreProperties>
</file>