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92" r:id="rId2"/>
    <p:sldId id="287" r:id="rId3"/>
    <p:sldId id="350" r:id="rId4"/>
    <p:sldId id="351" r:id="rId5"/>
    <p:sldId id="347" r:id="rId6"/>
    <p:sldId id="354" r:id="rId7"/>
    <p:sldId id="353" r:id="rId8"/>
    <p:sldId id="355" r:id="rId9"/>
    <p:sldId id="356" r:id="rId10"/>
    <p:sldId id="357" r:id="rId11"/>
    <p:sldId id="360" r:id="rId12"/>
    <p:sldId id="361" r:id="rId13"/>
    <p:sldId id="362" r:id="rId14"/>
    <p:sldId id="363" r:id="rId15"/>
    <p:sldId id="364" r:id="rId16"/>
    <p:sldId id="365" r:id="rId17"/>
    <p:sldId id="366" r:id="rId18"/>
    <p:sldId id="368" r:id="rId19"/>
    <p:sldId id="369" r:id="rId20"/>
    <p:sldId id="352" r:id="rId21"/>
    <p:sldId id="370" r:id="rId22"/>
    <p:sldId id="371" r:id="rId23"/>
    <p:sldId id="372" r:id="rId24"/>
    <p:sldId id="373" r:id="rId25"/>
    <p:sldId id="374" r:id="rId26"/>
    <p:sldId id="377" r:id="rId27"/>
    <p:sldId id="391" r:id="rId28"/>
    <p:sldId id="376"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1" d="100"/>
          <a:sy n="121" d="100"/>
        </p:scale>
        <p:origin x="-120" y="-312"/>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kirayamamoto:Akira-MackBookPro:Akira-HD-1509:ILC:ILC-MEXT:MEXT-ILC-&#20154;&#26448;WG:ILC-HR-Profile-151028.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val>
            <c:numRef>
              <c:f>Sheet1!$B$1:$B$13</c:f>
              <c:numCache>
                <c:formatCode>General</c:formatCode>
                <c:ptCount val="13"/>
                <c:pt idx="0">
                  <c:v>118.0</c:v>
                </c:pt>
                <c:pt idx="1">
                  <c:v>161.0</c:v>
                </c:pt>
                <c:pt idx="2">
                  <c:v>222.0</c:v>
                </c:pt>
                <c:pt idx="3">
                  <c:v>282.0</c:v>
                </c:pt>
              </c:numCache>
            </c:numRef>
          </c:val>
        </c:ser>
        <c:ser>
          <c:idx val="1"/>
          <c:order val="1"/>
          <c:invertIfNegative val="0"/>
          <c:val>
            <c:numRef>
              <c:f>Sheet1!$C$1:$C$13</c:f>
              <c:numCache>
                <c:formatCode>General</c:formatCode>
                <c:ptCount val="13"/>
                <c:pt idx="4">
                  <c:v>410.0</c:v>
                </c:pt>
                <c:pt idx="5">
                  <c:v>922.0</c:v>
                </c:pt>
                <c:pt idx="6">
                  <c:v>1208.0</c:v>
                </c:pt>
                <c:pt idx="7">
                  <c:v>1350.0</c:v>
                </c:pt>
                <c:pt idx="8">
                  <c:v>1589.0</c:v>
                </c:pt>
                <c:pt idx="9">
                  <c:v>1480.0</c:v>
                </c:pt>
                <c:pt idx="10">
                  <c:v>1374.0</c:v>
                </c:pt>
                <c:pt idx="11">
                  <c:v>1106.0</c:v>
                </c:pt>
                <c:pt idx="12">
                  <c:v>679.0</c:v>
                </c:pt>
              </c:numCache>
            </c:numRef>
          </c:val>
        </c:ser>
        <c:ser>
          <c:idx val="2"/>
          <c:order val="2"/>
          <c:invertIfNegative val="0"/>
          <c:val>
            <c:numRef>
              <c:f>Sheet1!$D$1:$D$13</c:f>
              <c:numCache>
                <c:formatCode>General</c:formatCode>
                <c:ptCount val="13"/>
                <c:pt idx="6">
                  <c:v>80.0</c:v>
                </c:pt>
                <c:pt idx="7">
                  <c:v>80.0</c:v>
                </c:pt>
                <c:pt idx="8">
                  <c:v>80.0</c:v>
                </c:pt>
                <c:pt idx="9">
                  <c:v>768.0</c:v>
                </c:pt>
                <c:pt idx="10">
                  <c:v>1140.0</c:v>
                </c:pt>
                <c:pt idx="11">
                  <c:v>683.0</c:v>
                </c:pt>
                <c:pt idx="12">
                  <c:v>522.0</c:v>
                </c:pt>
              </c:numCache>
            </c:numRef>
          </c:val>
        </c:ser>
        <c:dLbls>
          <c:showLegendKey val="0"/>
          <c:showVal val="0"/>
          <c:showCatName val="0"/>
          <c:showSerName val="0"/>
          <c:showPercent val="0"/>
          <c:showBubbleSize val="0"/>
        </c:dLbls>
        <c:gapWidth val="150"/>
        <c:axId val="2106786712"/>
        <c:axId val="2106789736"/>
      </c:barChart>
      <c:catAx>
        <c:axId val="2106786712"/>
        <c:scaling>
          <c:orientation val="minMax"/>
        </c:scaling>
        <c:delete val="0"/>
        <c:axPos val="b"/>
        <c:majorTickMark val="out"/>
        <c:minorTickMark val="none"/>
        <c:tickLblPos val="nextTo"/>
        <c:crossAx val="2106789736"/>
        <c:crosses val="autoZero"/>
        <c:auto val="1"/>
        <c:lblAlgn val="ctr"/>
        <c:lblOffset val="100"/>
        <c:noMultiLvlLbl val="0"/>
      </c:catAx>
      <c:valAx>
        <c:axId val="2106789736"/>
        <c:scaling>
          <c:orientation val="minMax"/>
        </c:scaling>
        <c:delete val="0"/>
        <c:axPos val="l"/>
        <c:majorGridlines/>
        <c:numFmt formatCode="General" sourceLinked="1"/>
        <c:majorTickMark val="out"/>
        <c:minorTickMark val="none"/>
        <c:tickLblPos val="nextTo"/>
        <c:crossAx val="2106786712"/>
        <c:crosses val="autoZero"/>
        <c:crossBetween val="between"/>
      </c:valAx>
    </c:plotArea>
    <c:plotVisOnly val="1"/>
    <c:dispBlanksAs val="gap"/>
    <c:showDLblsOverMax val="0"/>
  </c:chart>
  <c:spPr>
    <a:solidFill>
      <a:srgbClr val="FDEADA"/>
    </a:solidFill>
    <a:ln>
      <a:solidFill>
        <a:srgbClr val="984807"/>
      </a:solid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DE3E9-5120-C944-A251-F9E603353F2A}" type="doc">
      <dgm:prSet loTypeId="urn:microsoft.com/office/officeart/2008/layout/NameandTitleOrganizationalChart" loCatId="" qsTypeId="urn:microsoft.com/office/officeart/2005/8/quickstyle/3D2" qsCatId="3D" csTypeId="urn:microsoft.com/office/officeart/2005/8/colors/accent1_2" csCatId="accent1" phldr="1"/>
      <dgm:spPr/>
      <dgm:t>
        <a:bodyPr/>
        <a:lstStyle/>
        <a:p>
          <a:endParaRPr kumimoji="1" lang="ja-JP" altLang="en-US"/>
        </a:p>
      </dgm:t>
    </dgm:pt>
    <dgm:pt modelId="{8AC47649-CDA7-FB42-BCC3-44B8E0DBA879}" type="pres">
      <dgm:prSet presAssocID="{17DDE3E9-5120-C944-A251-F9E603353F2A}" presName="hierChild1" presStyleCnt="0">
        <dgm:presLayoutVars>
          <dgm:orgChart val="1"/>
          <dgm:chPref val="1"/>
          <dgm:dir/>
          <dgm:animOne val="branch"/>
          <dgm:animLvl val="lvl"/>
          <dgm:resizeHandles/>
        </dgm:presLayoutVars>
      </dgm:prSet>
      <dgm:spPr/>
      <dgm:t>
        <a:bodyPr/>
        <a:lstStyle/>
        <a:p>
          <a:endParaRPr kumimoji="1" lang="ja-JP" altLang="en-US"/>
        </a:p>
      </dgm:t>
    </dgm:pt>
  </dgm:ptLst>
  <dgm:cxnLst>
    <dgm:cxn modelId="{BEAEB176-DD98-AC47-B8D5-549E4F03EEA8}" type="presOf" srcId="{17DDE3E9-5120-C944-A251-F9E603353F2A}" destId="{8AC47649-CDA7-FB42-BCC3-44B8E0DBA879}" srcOrd="0"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0.26988</cdr:x>
      <cdr:y>0.48704</cdr:y>
    </cdr:from>
    <cdr:to>
      <cdr:x>0.38255</cdr:x>
      <cdr:y>0.90401</cdr:y>
    </cdr:to>
    <cdr:sp macro="" textlink="">
      <cdr:nvSpPr>
        <cdr:cNvPr id="2" name="テキスト ボックス 1"/>
        <cdr:cNvSpPr txBox="1"/>
      </cdr:nvSpPr>
      <cdr:spPr>
        <a:xfrm xmlns:a="http://schemas.openxmlformats.org/drawingml/2006/main">
          <a:off x="2190347" y="10680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06850-D8EF-F345-89F8-AD12AD80681B}" type="datetimeFigureOut">
              <a:rPr kumimoji="1" lang="ja-JP" altLang="en-US" smtClean="0"/>
              <a:t>16/01/07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54FD0-5D9F-9844-95C7-FE92ED72C098}" type="slidenum">
              <a:rPr kumimoji="1" lang="ja-JP" altLang="en-US" smtClean="0"/>
              <a:t>‹#›</a:t>
            </a:fld>
            <a:endParaRPr kumimoji="1" lang="ja-JP" altLang="en-US"/>
          </a:p>
        </p:txBody>
      </p:sp>
    </p:spTree>
    <p:extLst>
      <p:ext uri="{BB962C8B-B14F-4D97-AF65-F5344CB8AC3E}">
        <p14:creationId xmlns:p14="http://schemas.microsoft.com/office/powerpoint/2010/main" val="257354677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11051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42568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321814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361280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266862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329171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381550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167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109345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197339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04C3B6-7311-B24B-9DD3-417038EF5F5D}" type="datetimeFigureOut">
              <a:rPr kumimoji="1" lang="ja-JP" altLang="en-US" smtClean="0"/>
              <a:t>16/01/07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2083533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4C3B6-7311-B24B-9DD3-417038EF5F5D}" type="datetimeFigureOut">
              <a:rPr kumimoji="1" lang="ja-JP" altLang="en-US" smtClean="0"/>
              <a:t>16/01/07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7A57-BF00-FC44-82A4-087AA06C424C}" type="slidenum">
              <a:rPr kumimoji="1" lang="ja-JP" altLang="en-US" smtClean="0"/>
              <a:t>‹#›</a:t>
            </a:fld>
            <a:endParaRPr kumimoji="1" lang="ja-JP" altLang="en-US"/>
          </a:p>
        </p:txBody>
      </p:sp>
    </p:spTree>
    <p:extLst>
      <p:ext uri="{BB962C8B-B14F-4D97-AF65-F5344CB8AC3E}">
        <p14:creationId xmlns:p14="http://schemas.microsoft.com/office/powerpoint/2010/main" val="2843306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CCFFCC"/>
          </a:solidFill>
        </p:spPr>
        <p:txBody>
          <a:bodyPr/>
          <a:lstStyle/>
          <a:p>
            <a:r>
              <a:rPr kumimoji="1" lang="en-US" altLang="ja-JP" dirty="0" smtClean="0"/>
              <a:t>ILC </a:t>
            </a:r>
            <a:r>
              <a:rPr kumimoji="1" lang="ja-JP" altLang="en-US" dirty="0" smtClean="0"/>
              <a:t>人材</a:t>
            </a:r>
            <a:r>
              <a:rPr kumimoji="1" lang="en-US" altLang="ja-JP" dirty="0" smtClean="0"/>
              <a:t>WG </a:t>
            </a:r>
            <a:r>
              <a:rPr kumimoji="1" lang="ja-JP" altLang="en-US" dirty="0" smtClean="0"/>
              <a:t>からの報告</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山本　明</a:t>
            </a:r>
            <a:endParaRPr kumimoji="1" lang="en-US" altLang="ja-JP" dirty="0" smtClean="0"/>
          </a:p>
          <a:p>
            <a:endParaRPr lang="en-US" altLang="ja-JP" dirty="0"/>
          </a:p>
          <a:p>
            <a:r>
              <a:rPr kumimoji="1" lang="en-US" altLang="ja-JP" dirty="0" smtClean="0"/>
              <a:t>LC</a:t>
            </a:r>
            <a:r>
              <a:rPr kumimoji="1" lang="ja-JP" altLang="en-US" dirty="0" smtClean="0"/>
              <a:t>計画推進委員会、</a:t>
            </a:r>
            <a:r>
              <a:rPr kumimoji="1" lang="en-US" altLang="ja-JP" dirty="0" smtClean="0"/>
              <a:t>2016-1-7</a:t>
            </a:r>
            <a:endParaRPr kumimoji="1" lang="ja-JP" altLang="en-US" dirty="0"/>
          </a:p>
        </p:txBody>
      </p:sp>
    </p:spTree>
    <p:extLst>
      <p:ext uri="{BB962C8B-B14F-4D97-AF65-F5344CB8AC3E}">
        <p14:creationId xmlns:p14="http://schemas.microsoft.com/office/powerpoint/2010/main" val="301134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715363"/>
            <a:ext cx="7772400" cy="2642465"/>
          </a:xfrm>
          <a:solidFill>
            <a:srgbClr val="CCFFCC"/>
          </a:solidFill>
          <a:ln>
            <a:solidFill>
              <a:srgbClr val="008000"/>
            </a:solidFill>
          </a:ln>
        </p:spPr>
        <p:txBody>
          <a:bodyPr>
            <a:normAutofit/>
          </a:bodyPr>
          <a:lstStyle/>
          <a:p>
            <a:r>
              <a:rPr lang="en-US" altLang="ja-JP" sz="3600" b="1" dirty="0" smtClean="0"/>
              <a:t>ILC-TDR </a:t>
            </a:r>
            <a:r>
              <a:rPr lang="ja-JP" altLang="en-US" sz="3600" b="1" dirty="0" smtClean="0"/>
              <a:t>国際設計チームの人材見通し</a:t>
            </a:r>
            <a:r>
              <a:rPr lang="en-US" altLang="ja-JP" sz="3600" b="1" dirty="0" smtClean="0"/>
              <a:t> </a:t>
            </a:r>
            <a:br>
              <a:rPr lang="en-US" altLang="ja-JP" sz="3600" b="1" dirty="0" smtClean="0"/>
            </a:br>
            <a:r>
              <a:rPr lang="en-US" altLang="ja-JP" sz="3600" b="1" dirty="0" smtClean="0">
                <a:solidFill>
                  <a:srgbClr val="008000"/>
                </a:solidFill>
              </a:rPr>
              <a:t>- </a:t>
            </a:r>
            <a:r>
              <a:rPr lang="en-US" altLang="ja-JP" sz="2800" b="1" dirty="0" smtClean="0">
                <a:solidFill>
                  <a:srgbClr val="008000"/>
                </a:solidFill>
              </a:rPr>
              <a:t>ILC </a:t>
            </a:r>
            <a:r>
              <a:rPr lang="ja-JP" altLang="en-US" sz="2800" b="1" dirty="0" smtClean="0">
                <a:solidFill>
                  <a:srgbClr val="008000"/>
                </a:solidFill>
              </a:rPr>
              <a:t>加速器実現に必要な技術・人材の準備</a:t>
            </a:r>
            <a:r>
              <a:rPr lang="en-US" altLang="ja-JP" sz="2800" b="1" dirty="0" smtClean="0">
                <a:solidFill>
                  <a:srgbClr val="008000"/>
                </a:solidFill>
              </a:rPr>
              <a:t> –</a:t>
            </a:r>
            <a:endParaRPr kumimoji="1" lang="ja-JP" altLang="en-US" sz="2800" b="1" dirty="0">
              <a:solidFill>
                <a:schemeClr val="bg1">
                  <a:lumMod val="50000"/>
                </a:schemeClr>
              </a:solidFill>
              <a:latin typeface="+mj-ea"/>
            </a:endParaRPr>
          </a:p>
        </p:txBody>
      </p:sp>
      <p:sp>
        <p:nvSpPr>
          <p:cNvPr id="5" name="サブタイトル 4"/>
          <p:cNvSpPr>
            <a:spLocks noGrp="1"/>
          </p:cNvSpPr>
          <p:nvPr>
            <p:ph type="subTitle" idx="1"/>
          </p:nvPr>
        </p:nvSpPr>
        <p:spPr>
          <a:xfrm>
            <a:off x="920068" y="3886199"/>
            <a:ext cx="7308721" cy="2155639"/>
          </a:xfrm>
        </p:spPr>
        <p:txBody>
          <a:bodyPr>
            <a:normAutofit fontScale="92500"/>
          </a:bodyPr>
          <a:lstStyle/>
          <a:p>
            <a:r>
              <a:rPr lang="ja-JP" altLang="en-US" sz="2800" b="1" dirty="0" smtClean="0">
                <a:solidFill>
                  <a:schemeClr val="tx1"/>
                </a:solidFill>
              </a:rPr>
              <a:t>山本　明　</a:t>
            </a:r>
            <a:r>
              <a:rPr lang="en-US" altLang="ja-JP" sz="2800" b="1" dirty="0" smtClean="0">
                <a:solidFill>
                  <a:schemeClr val="tx1"/>
                </a:solidFill>
              </a:rPr>
              <a:t>(LCC,</a:t>
            </a:r>
            <a:r>
              <a:rPr lang="ja-JP" altLang="en-US" sz="2800" b="1" dirty="0" smtClean="0">
                <a:solidFill>
                  <a:schemeClr val="tx1"/>
                </a:solidFill>
              </a:rPr>
              <a:t> </a:t>
            </a:r>
            <a:r>
              <a:rPr lang="ja-JP" altLang="ja-JP" sz="2800" b="1" dirty="0" smtClean="0">
                <a:solidFill>
                  <a:schemeClr val="tx1"/>
                </a:solidFill>
              </a:rPr>
              <a:t>K</a:t>
            </a:r>
            <a:r>
              <a:rPr lang="en-US" altLang="ja-JP" sz="2800" b="1" dirty="0" smtClean="0">
                <a:solidFill>
                  <a:schemeClr val="tx1"/>
                </a:solidFill>
              </a:rPr>
              <a:t>EK) </a:t>
            </a:r>
          </a:p>
          <a:p>
            <a:endParaRPr lang="en-US" altLang="ja-JP" dirty="0" smtClean="0">
              <a:solidFill>
                <a:srgbClr val="008000"/>
              </a:solidFill>
            </a:endParaRPr>
          </a:p>
          <a:p>
            <a:r>
              <a:rPr lang="ja-JP" altLang="en-US" sz="2000" dirty="0" smtClean="0">
                <a:solidFill>
                  <a:schemeClr val="tx1"/>
                </a:solidFill>
              </a:rPr>
              <a:t>文科省</a:t>
            </a:r>
            <a:r>
              <a:rPr lang="en-US" altLang="ja-JP" sz="2000" dirty="0" smtClean="0">
                <a:solidFill>
                  <a:schemeClr val="tx1"/>
                </a:solidFill>
              </a:rPr>
              <a:t>ILC</a:t>
            </a:r>
            <a:r>
              <a:rPr lang="ja-JP" altLang="en-US" sz="2000" dirty="0" smtClean="0">
                <a:solidFill>
                  <a:schemeClr val="tx1"/>
                </a:solidFill>
              </a:rPr>
              <a:t>に関する有識者会議・</a:t>
            </a:r>
            <a:r>
              <a:rPr lang="en-US" altLang="ja-JP" sz="2000" dirty="0" smtClean="0">
                <a:solidFill>
                  <a:schemeClr val="tx1"/>
                </a:solidFill>
              </a:rPr>
              <a:t> </a:t>
            </a:r>
          </a:p>
          <a:p>
            <a:r>
              <a:rPr lang="ja-JP" altLang="en-US" sz="2000" dirty="0" smtClean="0">
                <a:solidFill>
                  <a:schemeClr val="tx1"/>
                </a:solidFill>
              </a:rPr>
              <a:t>　第一回・</a:t>
            </a:r>
            <a:r>
              <a:rPr lang="en-US" altLang="ja-JP" sz="2000" dirty="0" smtClean="0">
                <a:solidFill>
                  <a:schemeClr val="tx1"/>
                </a:solidFill>
              </a:rPr>
              <a:t>『</a:t>
            </a:r>
            <a:r>
              <a:rPr lang="ja-JP" altLang="en-US" sz="1800" dirty="0" smtClean="0">
                <a:solidFill>
                  <a:schemeClr val="tx1"/>
                </a:solidFill>
              </a:rPr>
              <a:t>人材</a:t>
            </a:r>
            <a:r>
              <a:rPr lang="ja-JP" altLang="en-US" sz="1800" dirty="0">
                <a:solidFill>
                  <a:schemeClr val="tx1"/>
                </a:solidFill>
              </a:rPr>
              <a:t>の確保・育成方策検証作業</a:t>
            </a:r>
            <a:r>
              <a:rPr lang="ja-JP" altLang="en-US" sz="1800" dirty="0" smtClean="0">
                <a:solidFill>
                  <a:schemeClr val="tx1"/>
                </a:solidFill>
              </a:rPr>
              <a:t>部会</a:t>
            </a:r>
            <a:r>
              <a:rPr lang="en-US" altLang="ja-JP" sz="1800" dirty="0" smtClean="0">
                <a:solidFill>
                  <a:schemeClr val="tx1"/>
                </a:solidFill>
              </a:rPr>
              <a:t>』</a:t>
            </a:r>
            <a:r>
              <a:rPr lang="ja-JP" altLang="en-US" sz="1800" dirty="0" smtClean="0">
                <a:solidFill>
                  <a:schemeClr val="tx1"/>
                </a:solidFill>
              </a:rPr>
              <a:t>　</a:t>
            </a:r>
            <a:r>
              <a:rPr lang="en-US" altLang="ja-JP" sz="2000" dirty="0" smtClean="0">
                <a:solidFill>
                  <a:schemeClr val="tx1"/>
                </a:solidFill>
              </a:rPr>
              <a:t>(2015-11-18) </a:t>
            </a:r>
            <a:r>
              <a:rPr lang="ja-JP" altLang="en-US" sz="2000" dirty="0" smtClean="0">
                <a:solidFill>
                  <a:schemeClr val="tx1"/>
                </a:solidFill>
              </a:rPr>
              <a:t>報告（案）</a:t>
            </a:r>
            <a:endParaRPr lang="en-US" altLang="ja-JP" sz="2000" dirty="0" smtClean="0">
              <a:solidFill>
                <a:schemeClr val="tx1"/>
              </a:solidFill>
            </a:endParaRPr>
          </a:p>
          <a:p>
            <a:r>
              <a:rPr lang="en-US" altLang="ja-JP" sz="2000" dirty="0" smtClean="0">
                <a:solidFill>
                  <a:srgbClr val="008000"/>
                </a:solidFill>
              </a:rPr>
              <a:t>Draft-151116 </a:t>
            </a:r>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AY-2015/11/16</a:t>
            </a:r>
            <a:endParaRPr lang="ja-JP" altLang="en-US">
              <a:solidFill>
                <a:prstClr val="black">
                  <a:tint val="75000"/>
                </a:prstClr>
              </a:solidFill>
              <a:latin typeface="Calibri"/>
              <a:ea typeface="ＭＳ Ｐゴシック"/>
            </a:endParaRPr>
          </a:p>
        </p:txBody>
      </p:sp>
      <p:sp>
        <p:nvSpPr>
          <p:cNvPr id="3" name="スライド番号プレースホルダー 2"/>
          <p:cNvSpPr>
            <a:spLocks noGrp="1"/>
          </p:cNvSpPr>
          <p:nvPr>
            <p:ph type="sldNum" sz="quarter" idx="12"/>
          </p:nvPr>
        </p:nvSpPr>
        <p:spPr/>
        <p:txBody>
          <a:bodyPr/>
          <a:lstStyle/>
          <a:p>
            <a:fld id="{2CCE6327-3E65-5942-8A4C-2D57A79A03D6}" type="slidenum">
              <a:rPr lang="ja-JP" altLang="en-US" smtClean="0">
                <a:solidFill>
                  <a:prstClr val="black">
                    <a:tint val="75000"/>
                  </a:prstClr>
                </a:solidFill>
                <a:latin typeface="Calibri"/>
                <a:ea typeface="ＭＳ Ｐゴシック"/>
              </a:rPr>
              <a:pPr/>
              <a:t>10</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a:t>
            </a:r>
            <a:r>
              <a:rPr lang="ja-JP" altLang="en-US" smtClean="0">
                <a:solidFill>
                  <a:prstClr val="black">
                    <a:tint val="75000"/>
                  </a:prstClr>
                </a:solidFill>
                <a:latin typeface="Calibri"/>
                <a:ea typeface="ＭＳ Ｐゴシック"/>
              </a:rPr>
              <a:t>加速器建設への人材 </a:t>
            </a:r>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685963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smtClean="0"/>
              <a:t>報告の内容</a:t>
            </a:r>
            <a:endParaRPr kumimoji="1" lang="ja-JP" altLang="en-US" dirty="0">
              <a:solidFill>
                <a:schemeClr val="bg1">
                  <a:lumMod val="50000"/>
                </a:schemeClr>
              </a:solidFill>
            </a:endParaRPr>
          </a:p>
        </p:txBody>
      </p:sp>
      <p:sp>
        <p:nvSpPr>
          <p:cNvPr id="3" name="コンテンツ プレースホルダー 2"/>
          <p:cNvSpPr>
            <a:spLocks noGrp="1"/>
          </p:cNvSpPr>
          <p:nvPr>
            <p:ph idx="1"/>
          </p:nvPr>
        </p:nvSpPr>
        <p:spPr>
          <a:xfrm>
            <a:off x="189778" y="1600204"/>
            <a:ext cx="8773568" cy="4140172"/>
          </a:xfrm>
        </p:spPr>
        <p:txBody>
          <a:bodyPr>
            <a:normAutofit/>
          </a:bodyPr>
          <a:lstStyle/>
          <a:p>
            <a:pPr marL="0" indent="0">
              <a:buNone/>
            </a:pPr>
            <a:endParaRPr lang="en-US" altLang="ja-JP" dirty="0"/>
          </a:p>
          <a:p>
            <a:r>
              <a:rPr kumimoji="1" lang="en-US" altLang="ja-JP" sz="2400" dirty="0" smtClean="0"/>
              <a:t>ILC</a:t>
            </a:r>
            <a:r>
              <a:rPr kumimoji="1" lang="ja-JP" altLang="en-US" sz="2400" dirty="0" smtClean="0"/>
              <a:t>加速器建設に必要な人材</a:t>
            </a:r>
            <a:r>
              <a:rPr kumimoji="1" lang="en-US" altLang="ja-JP" sz="2400" dirty="0" smtClean="0"/>
              <a:t> </a:t>
            </a:r>
            <a:r>
              <a:rPr kumimoji="1" lang="ja-JP" altLang="en-US" sz="2000" dirty="0" smtClean="0">
                <a:solidFill>
                  <a:srgbClr val="FF0000"/>
                </a:solidFill>
              </a:rPr>
              <a:t>（</a:t>
            </a:r>
            <a:r>
              <a:rPr kumimoji="1" lang="en-US" altLang="ja-JP" sz="2000" dirty="0" smtClean="0">
                <a:solidFill>
                  <a:srgbClr val="FF0000"/>
                </a:solidFill>
              </a:rPr>
              <a:t>TDR. </a:t>
            </a:r>
            <a:r>
              <a:rPr lang="en-US" altLang="ja-JP" sz="2000" dirty="0" smtClean="0">
                <a:solidFill>
                  <a:srgbClr val="FF0000"/>
                </a:solidFill>
              </a:rPr>
              <a:t>ILC-</a:t>
            </a:r>
            <a:r>
              <a:rPr lang="ja-JP" altLang="en-US" sz="2000" dirty="0" smtClean="0">
                <a:solidFill>
                  <a:srgbClr val="FF0000"/>
                </a:solidFill>
              </a:rPr>
              <a:t>国際設計チームによる</a:t>
            </a:r>
            <a:r>
              <a:rPr lang="en-US" altLang="ja-JP" sz="2000" dirty="0" smtClean="0">
                <a:solidFill>
                  <a:srgbClr val="FF0000"/>
                </a:solidFill>
              </a:rPr>
              <a:t>, </a:t>
            </a:r>
            <a:r>
              <a:rPr lang="ja-JP" altLang="en-US" sz="2000" dirty="0" smtClean="0">
                <a:solidFill>
                  <a:srgbClr val="FF0000"/>
                </a:solidFill>
              </a:rPr>
              <a:t>検討）</a:t>
            </a:r>
            <a:endParaRPr kumimoji="1" lang="en-US" altLang="ja-JP" sz="2000" dirty="0" smtClean="0">
              <a:solidFill>
                <a:srgbClr val="FF0000"/>
              </a:solidFill>
            </a:endParaRPr>
          </a:p>
          <a:p>
            <a:pPr marL="0" indent="0">
              <a:buNone/>
            </a:pPr>
            <a:endParaRPr kumimoji="1" lang="en-US" altLang="ja-JP" sz="2400" dirty="0" smtClean="0"/>
          </a:p>
          <a:p>
            <a:endParaRPr kumimoji="1" lang="en-US" altLang="ja-JP" sz="2400" dirty="0" smtClean="0">
              <a:solidFill>
                <a:schemeClr val="bg1">
                  <a:lumMod val="50000"/>
                </a:schemeClr>
              </a:solidFill>
            </a:endParaRPr>
          </a:p>
          <a:p>
            <a:r>
              <a:rPr kumimoji="1" lang="en-US" altLang="ja-JP" sz="2400" dirty="0" smtClean="0"/>
              <a:t>ILC</a:t>
            </a:r>
            <a:r>
              <a:rPr kumimoji="1" lang="ja-JP" altLang="en-US" sz="2400" dirty="0" smtClean="0"/>
              <a:t>加速器実現</a:t>
            </a:r>
            <a:r>
              <a:rPr lang="ja-JP" altLang="en-US" sz="2400" dirty="0" smtClean="0"/>
              <a:t>にむけた</a:t>
            </a:r>
            <a:r>
              <a:rPr kumimoji="1" lang="ja-JP" altLang="en-US" sz="2400" dirty="0" smtClean="0"/>
              <a:t>準備</a:t>
            </a:r>
            <a:r>
              <a:rPr kumimoji="1" lang="en-US" altLang="ja-JP" sz="2400" dirty="0" smtClean="0"/>
              <a:t> </a:t>
            </a:r>
            <a:r>
              <a:rPr lang="en-US" altLang="en-US" sz="2000" dirty="0">
                <a:solidFill>
                  <a:srgbClr val="3366FF"/>
                </a:solidFill>
              </a:rPr>
              <a:t>(</a:t>
            </a:r>
            <a:r>
              <a:rPr lang="en-US" altLang="ja-JP" sz="2000" dirty="0" smtClean="0">
                <a:solidFill>
                  <a:srgbClr val="3366FF"/>
                </a:solidFill>
              </a:rPr>
              <a:t>KEK ILC </a:t>
            </a:r>
            <a:r>
              <a:rPr lang="ja-JP" altLang="en-US" sz="2000" dirty="0" smtClean="0">
                <a:solidFill>
                  <a:srgbClr val="3366FF"/>
                </a:solidFill>
              </a:rPr>
              <a:t>アクションプラン</a:t>
            </a:r>
            <a:r>
              <a:rPr lang="en-US" altLang="ja-JP" sz="2000" dirty="0" smtClean="0">
                <a:solidFill>
                  <a:srgbClr val="3366FF"/>
                </a:solidFill>
              </a:rPr>
              <a:t>WG</a:t>
            </a:r>
            <a:r>
              <a:rPr lang="ja-JP" altLang="en-US" sz="2000" dirty="0" smtClean="0">
                <a:solidFill>
                  <a:srgbClr val="3366FF"/>
                </a:solidFill>
              </a:rPr>
              <a:t>による検討</a:t>
            </a:r>
            <a:r>
              <a:rPr lang="en-US" altLang="ja-JP" sz="2000" dirty="0">
                <a:solidFill>
                  <a:srgbClr val="3366FF"/>
                </a:solidFill>
              </a:rPr>
              <a:t>)</a:t>
            </a:r>
            <a:endParaRPr lang="en-US" altLang="ja-JP" sz="2000" dirty="0" smtClean="0">
              <a:solidFill>
                <a:srgbClr val="3366FF"/>
              </a:solidFill>
            </a:endParaRPr>
          </a:p>
          <a:p>
            <a:pPr lvl="1"/>
            <a:r>
              <a:rPr lang="ja-JP" altLang="en-US" sz="2400" dirty="0" smtClean="0"/>
              <a:t>超伝導加速器技術課題、必要な人材と人材育成</a:t>
            </a:r>
            <a:endParaRPr lang="en-US" altLang="ja-JP" sz="2400" dirty="0" smtClean="0"/>
          </a:p>
          <a:p>
            <a:pPr lvl="1"/>
            <a:r>
              <a:rPr lang="ja-JP" altLang="en-US" sz="2400" dirty="0" smtClean="0"/>
              <a:t>ナノビーム技術課題、必要な人材と人材育成</a:t>
            </a:r>
            <a:endParaRPr lang="en-US" altLang="ja-JP" sz="2400" dirty="0" smtClean="0"/>
          </a:p>
          <a:p>
            <a:pPr lvl="1"/>
            <a:r>
              <a:rPr lang="ja-JP" altLang="en-US" sz="2400" dirty="0"/>
              <a:t>施設</a:t>
            </a:r>
            <a:r>
              <a:rPr lang="ja-JP" altLang="en-US" sz="2400" dirty="0" smtClean="0"/>
              <a:t>建設技術課題、に</a:t>
            </a:r>
            <a:r>
              <a:rPr lang="ja-JP" altLang="en-US" sz="2400" dirty="0"/>
              <a:t>必要な人材と人材育成</a:t>
            </a:r>
            <a:endParaRPr lang="en-US" altLang="ja-JP" sz="2400" dirty="0"/>
          </a:p>
          <a:p>
            <a:pPr marL="914022" lvl="2" indent="0">
              <a:buNone/>
            </a:pPr>
            <a:endParaRPr lang="en-US" altLang="ja-JP" dirty="0"/>
          </a:p>
          <a:p>
            <a:pPr marL="457012" lvl="1" indent="0">
              <a:buNone/>
            </a:pPr>
            <a:endParaRPr lang="en-US" altLang="ja-JP" sz="2400" dirty="0" smtClean="0">
              <a:solidFill>
                <a:srgbClr val="7F7F7F"/>
              </a:solidFill>
            </a:endParaRPr>
          </a:p>
          <a:p>
            <a:endParaRPr lang="en-US" altLang="ja-JP" dirty="0" smtClean="0"/>
          </a:p>
          <a:p>
            <a:endParaRPr kumimoji="1" lang="en-US" altLang="ja-JP" dirty="0" smtClean="0"/>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AY-2015/11/16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a:t>
            </a:r>
            <a:r>
              <a:rPr lang="ja-JP" altLang="en-US" smtClean="0">
                <a:solidFill>
                  <a:prstClr val="black">
                    <a:tint val="75000"/>
                  </a:prstClr>
                </a:solidFill>
                <a:latin typeface="Calibri"/>
                <a:ea typeface="ＭＳ Ｐゴシック"/>
              </a:rPr>
              <a:t>加速器建設への人材 </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832621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8053"/>
            <a:ext cx="8229600" cy="581264"/>
          </a:xfrm>
        </p:spPr>
        <p:txBody>
          <a:bodyPr>
            <a:noAutofit/>
          </a:bodyPr>
          <a:lstStyle/>
          <a:p>
            <a:r>
              <a:rPr lang="ja-JP" altLang="en-US" sz="4000" b="1" dirty="0" smtClean="0"/>
              <a:t>報告概要　</a:t>
            </a:r>
            <a:endParaRPr kumimoji="1" lang="ja-JP" altLang="en-US" sz="4000" b="1" dirty="0">
              <a:solidFill>
                <a:schemeClr val="bg1">
                  <a:lumMod val="65000"/>
                </a:schemeClr>
              </a:solidFill>
            </a:endParaRPr>
          </a:p>
        </p:txBody>
      </p:sp>
      <p:sp>
        <p:nvSpPr>
          <p:cNvPr id="3" name="コンテンツ プレースホルダー 2"/>
          <p:cNvSpPr>
            <a:spLocks noGrp="1"/>
          </p:cNvSpPr>
          <p:nvPr>
            <p:ph idx="1"/>
          </p:nvPr>
        </p:nvSpPr>
        <p:spPr>
          <a:xfrm>
            <a:off x="178739" y="1010814"/>
            <a:ext cx="8778103" cy="5410047"/>
          </a:xfrm>
        </p:spPr>
        <p:txBody>
          <a:bodyPr>
            <a:noAutofit/>
          </a:bodyPr>
          <a:lstStyle/>
          <a:p>
            <a:pPr>
              <a:lnSpc>
                <a:spcPct val="120000"/>
              </a:lnSpc>
            </a:pPr>
            <a:r>
              <a:rPr kumimoji="1" lang="en-US" altLang="ja-JP" sz="1800" dirty="0" smtClean="0">
                <a:solidFill>
                  <a:srgbClr val="000000"/>
                </a:solidFill>
              </a:rPr>
              <a:t>ILC </a:t>
            </a:r>
            <a:r>
              <a:rPr kumimoji="1" lang="ja-JP" altLang="en-US" sz="1800" dirty="0" smtClean="0">
                <a:solidFill>
                  <a:srgbClr val="000000"/>
                </a:solidFill>
              </a:rPr>
              <a:t>研究所は、</a:t>
            </a:r>
            <a:r>
              <a:rPr lang="ja-JP" altLang="en-US" sz="1800" dirty="0">
                <a:solidFill>
                  <a:srgbClr val="000000"/>
                </a:solidFill>
              </a:rPr>
              <a:t>加速器建設および運転</a:t>
            </a:r>
            <a:r>
              <a:rPr lang="ja-JP" altLang="en-US" sz="1800" dirty="0" smtClean="0">
                <a:solidFill>
                  <a:srgbClr val="000000"/>
                </a:solidFill>
              </a:rPr>
              <a:t>に、</a:t>
            </a:r>
            <a:r>
              <a:rPr lang="en-US" altLang="ja-JP" sz="1800" dirty="0" smtClean="0">
                <a:solidFill>
                  <a:srgbClr val="3366FF"/>
                </a:solidFill>
              </a:rPr>
              <a:t>~ </a:t>
            </a:r>
            <a:r>
              <a:rPr kumimoji="1" lang="en-US" altLang="ja-JP" sz="1800" u="sng" dirty="0" smtClean="0">
                <a:solidFill>
                  <a:srgbClr val="3366FF"/>
                </a:solidFill>
              </a:rPr>
              <a:t>1,000 </a:t>
            </a:r>
            <a:r>
              <a:rPr lang="ja-JP" altLang="en-US" sz="1800" u="sng" dirty="0" smtClean="0">
                <a:solidFill>
                  <a:srgbClr val="3366FF"/>
                </a:solidFill>
              </a:rPr>
              <a:t>名規模</a:t>
            </a:r>
            <a:r>
              <a:rPr lang="ja-JP" altLang="en-US" sz="1800" dirty="0" smtClean="0">
                <a:solidFill>
                  <a:srgbClr val="000000"/>
                </a:solidFill>
              </a:rPr>
              <a:t>の人材</a:t>
            </a:r>
            <a:r>
              <a:rPr lang="en-US" altLang="ja-JP" sz="1800" dirty="0" smtClean="0">
                <a:solidFill>
                  <a:srgbClr val="000000"/>
                </a:solidFill>
              </a:rPr>
              <a:t> </a:t>
            </a:r>
            <a:r>
              <a:rPr lang="ja-JP" altLang="en-US" sz="1800" dirty="0" smtClean="0">
                <a:solidFill>
                  <a:srgbClr val="000000"/>
                </a:solidFill>
              </a:rPr>
              <a:t>（研究、技術、管理部門、及び業務委託を含む）を、必要</a:t>
            </a:r>
            <a:r>
              <a:rPr lang="en-US" altLang="ja-JP" sz="1800" dirty="0" smtClean="0">
                <a:solidFill>
                  <a:srgbClr val="000000"/>
                </a:solidFill>
              </a:rPr>
              <a:t> </a:t>
            </a:r>
            <a:r>
              <a:rPr lang="ja-JP" altLang="en-US" sz="1800" dirty="0" smtClean="0">
                <a:solidFill>
                  <a:srgbClr val="000000"/>
                </a:solidFill>
              </a:rPr>
              <a:t>（</a:t>
            </a:r>
            <a:r>
              <a:rPr lang="en-US" altLang="ja-JP" sz="1800" dirty="0" smtClean="0">
                <a:solidFill>
                  <a:srgbClr val="000000"/>
                </a:solidFill>
              </a:rPr>
              <a:t>TDR </a:t>
            </a:r>
            <a:r>
              <a:rPr lang="ja-JP" altLang="en-US" sz="1800" dirty="0" smtClean="0">
                <a:solidFill>
                  <a:srgbClr val="000000"/>
                </a:solidFill>
              </a:rPr>
              <a:t>に記述）。</a:t>
            </a:r>
            <a:endParaRPr kumimoji="1" lang="en-US" altLang="ja-JP" sz="1800" dirty="0" smtClean="0">
              <a:solidFill>
                <a:srgbClr val="000000"/>
              </a:solidFill>
            </a:endParaRPr>
          </a:p>
          <a:p>
            <a:pPr>
              <a:lnSpc>
                <a:spcPct val="120000"/>
              </a:lnSpc>
            </a:pPr>
            <a:endParaRPr lang="en-US" altLang="ja-JP" sz="1800" dirty="0" smtClean="0">
              <a:solidFill>
                <a:srgbClr val="000000"/>
              </a:solidFill>
            </a:endParaRPr>
          </a:p>
          <a:p>
            <a:pPr>
              <a:lnSpc>
                <a:spcPct val="120000"/>
              </a:lnSpc>
            </a:pPr>
            <a:r>
              <a:rPr lang="ja-JP" altLang="en-US" sz="1800" dirty="0" smtClean="0">
                <a:solidFill>
                  <a:srgbClr val="000000"/>
                </a:solidFill>
              </a:rPr>
              <a:t>世界各地域の同様の規模を有する素粒子・原子核・加速器研究所が、</a:t>
            </a:r>
            <a:r>
              <a:rPr lang="ja-JP" altLang="en-US" sz="1800" dirty="0" smtClean="0">
                <a:solidFill>
                  <a:srgbClr val="FF0000"/>
                </a:solidFill>
              </a:rPr>
              <a:t>国際的に連携</a:t>
            </a:r>
            <a:r>
              <a:rPr lang="ja-JP" altLang="en-US" sz="1800" dirty="0" smtClean="0">
                <a:solidFill>
                  <a:srgbClr val="000000"/>
                </a:solidFill>
              </a:rPr>
              <a:t>し、適切なバランスで分担・貢献する事を前提。</a:t>
            </a:r>
            <a:endParaRPr lang="en-US" altLang="ja-JP" sz="1800" dirty="0" smtClean="0">
              <a:solidFill>
                <a:srgbClr val="000000"/>
              </a:solidFill>
            </a:endParaRPr>
          </a:p>
          <a:p>
            <a:pPr>
              <a:lnSpc>
                <a:spcPct val="120000"/>
              </a:lnSpc>
            </a:pPr>
            <a:endParaRPr lang="en-US" altLang="ja-JP" sz="1800" dirty="0" smtClean="0">
              <a:solidFill>
                <a:srgbClr val="000000"/>
              </a:solidFill>
            </a:endParaRPr>
          </a:p>
          <a:p>
            <a:pPr>
              <a:lnSpc>
                <a:spcPct val="120000"/>
              </a:lnSpc>
            </a:pPr>
            <a:r>
              <a:rPr lang="en-US" altLang="ja-JP" sz="1800" dirty="0" smtClean="0">
                <a:solidFill>
                  <a:srgbClr val="000000"/>
                </a:solidFill>
              </a:rPr>
              <a:t> </a:t>
            </a:r>
            <a:r>
              <a:rPr lang="en-US" altLang="ja-JP" sz="1800" dirty="0" smtClean="0">
                <a:solidFill>
                  <a:srgbClr val="3366FF"/>
                </a:solidFill>
              </a:rPr>
              <a:t>”</a:t>
            </a:r>
            <a:r>
              <a:rPr lang="ja-JP" altLang="en-US" sz="1800" dirty="0" smtClean="0">
                <a:solidFill>
                  <a:srgbClr val="3366FF"/>
                </a:solidFill>
              </a:rPr>
              <a:t>準備段階</a:t>
            </a:r>
            <a:r>
              <a:rPr lang="en-US" altLang="ja-JP" sz="1800" dirty="0" smtClean="0">
                <a:solidFill>
                  <a:srgbClr val="3366FF"/>
                </a:solidFill>
              </a:rPr>
              <a:t>”</a:t>
            </a:r>
            <a:r>
              <a:rPr lang="ja-JP" altLang="en-US" sz="1800" dirty="0" smtClean="0">
                <a:solidFill>
                  <a:srgbClr val="000000"/>
                </a:solidFill>
              </a:rPr>
              <a:t>を、先端加速器技術開発（</a:t>
            </a:r>
            <a:r>
              <a:rPr lang="en-US" altLang="ja-JP" sz="1800" dirty="0" smtClean="0">
                <a:solidFill>
                  <a:srgbClr val="000000"/>
                </a:solidFill>
              </a:rPr>
              <a:t>SRF, </a:t>
            </a:r>
            <a:r>
              <a:rPr lang="en-US" altLang="ja-JP" sz="1800" dirty="0" err="1" smtClean="0">
                <a:solidFill>
                  <a:srgbClr val="000000"/>
                </a:solidFill>
              </a:rPr>
              <a:t>nano</a:t>
            </a:r>
            <a:r>
              <a:rPr lang="en-US" altLang="ja-JP" sz="1800" dirty="0" smtClean="0">
                <a:solidFill>
                  <a:srgbClr val="000000"/>
                </a:solidFill>
              </a:rPr>
              <a:t>-beam</a:t>
            </a:r>
            <a:r>
              <a:rPr lang="ja-JP" altLang="en-US" sz="1800" dirty="0" smtClean="0">
                <a:solidFill>
                  <a:srgbClr val="000000"/>
                </a:solidFill>
              </a:rPr>
              <a:t>技術等）</a:t>
            </a:r>
            <a:r>
              <a:rPr lang="en-US" altLang="en-US" sz="1800" dirty="0" smtClean="0">
                <a:solidFill>
                  <a:srgbClr val="000000"/>
                </a:solidFill>
              </a:rPr>
              <a:t>での</a:t>
            </a:r>
            <a:r>
              <a:rPr lang="ja-JP" altLang="en-US" sz="1800" dirty="0" smtClean="0">
                <a:solidFill>
                  <a:srgbClr val="000000"/>
                </a:solidFill>
              </a:rPr>
              <a:t>、現有の人材を中心としてスタートし、段階的に増強を図る。　</a:t>
            </a:r>
            <a:r>
              <a:rPr lang="en-US" altLang="ja-JP" sz="1800" dirty="0" smtClean="0">
                <a:solidFill>
                  <a:srgbClr val="000000"/>
                </a:solidFill>
              </a:rPr>
              <a:t>”</a:t>
            </a:r>
            <a:r>
              <a:rPr lang="ja-JP" altLang="en-US" sz="1800" dirty="0" smtClean="0">
                <a:solidFill>
                  <a:srgbClr val="000000"/>
                </a:solidFill>
              </a:rPr>
              <a:t>建設段階</a:t>
            </a:r>
            <a:r>
              <a:rPr lang="en-US" altLang="ja-JP" sz="1800" dirty="0" smtClean="0">
                <a:solidFill>
                  <a:srgbClr val="000000"/>
                </a:solidFill>
              </a:rPr>
              <a:t>”</a:t>
            </a:r>
            <a:r>
              <a:rPr lang="ja-JP" altLang="en-US" sz="1800" dirty="0" smtClean="0">
                <a:solidFill>
                  <a:srgbClr val="000000"/>
                </a:solidFill>
              </a:rPr>
              <a:t>に必要となる人材</a:t>
            </a:r>
            <a:r>
              <a:rPr lang="ja-JP" altLang="en-US" sz="1800" dirty="0">
                <a:solidFill>
                  <a:srgbClr val="000000"/>
                </a:solidFill>
              </a:rPr>
              <a:t>（</a:t>
            </a:r>
            <a:r>
              <a:rPr lang="en-US" altLang="ja-JP" sz="1800" dirty="0">
                <a:solidFill>
                  <a:srgbClr val="000000"/>
                </a:solidFill>
              </a:rPr>
              <a:t>TDR </a:t>
            </a:r>
            <a:r>
              <a:rPr lang="ja-JP" altLang="en-US" sz="1800" dirty="0" smtClean="0">
                <a:solidFill>
                  <a:srgbClr val="000000"/>
                </a:solidFill>
              </a:rPr>
              <a:t>での</a:t>
            </a:r>
            <a:r>
              <a:rPr lang="ja-JP" altLang="en-US" sz="1800" dirty="0">
                <a:solidFill>
                  <a:srgbClr val="000000"/>
                </a:solidFill>
              </a:rPr>
              <a:t>検討）</a:t>
            </a:r>
            <a:r>
              <a:rPr lang="ja-JP" altLang="en-US" sz="1800" dirty="0" smtClean="0">
                <a:solidFill>
                  <a:srgbClr val="000000"/>
                </a:solidFill>
              </a:rPr>
              <a:t>の</a:t>
            </a:r>
            <a:r>
              <a:rPr lang="en-US" altLang="ja-JP" sz="1800" dirty="0" smtClean="0">
                <a:solidFill>
                  <a:srgbClr val="000000"/>
                </a:solidFill>
              </a:rPr>
              <a:t> </a:t>
            </a:r>
            <a:r>
              <a:rPr lang="en-US" altLang="ja-JP" sz="1800" dirty="0" smtClean="0">
                <a:solidFill>
                  <a:srgbClr val="FF0000"/>
                </a:solidFill>
              </a:rPr>
              <a:t>~ 25%</a:t>
            </a:r>
            <a:r>
              <a:rPr lang="ja-JP" altLang="en-US" sz="1800" dirty="0" smtClean="0">
                <a:solidFill>
                  <a:srgbClr val="FF0000"/>
                </a:solidFill>
              </a:rPr>
              <a:t>に相当するコアメンバーを育成</a:t>
            </a:r>
            <a:r>
              <a:rPr lang="ja-JP" altLang="en-US" sz="1800" dirty="0" smtClean="0">
                <a:solidFill>
                  <a:srgbClr val="000000"/>
                </a:solidFill>
              </a:rPr>
              <a:t>する</a:t>
            </a:r>
            <a:r>
              <a:rPr lang="en-US" altLang="ja-JP" sz="1800" dirty="0" smtClean="0">
                <a:solidFill>
                  <a:srgbClr val="000000"/>
                </a:solidFill>
              </a:rPr>
              <a:t> (KEK</a:t>
            </a:r>
            <a:r>
              <a:rPr lang="ja-JP" altLang="en-US" sz="1800" dirty="0" smtClean="0">
                <a:solidFill>
                  <a:srgbClr val="000000"/>
                </a:solidFill>
              </a:rPr>
              <a:t>検討案）。他</a:t>
            </a:r>
            <a:r>
              <a:rPr lang="en-US" altLang="en-US" sz="1800" dirty="0" smtClean="0">
                <a:solidFill>
                  <a:srgbClr val="000000"/>
                </a:solidFill>
              </a:rPr>
              <a:t>計画</a:t>
            </a:r>
            <a:r>
              <a:rPr lang="ja-JP" altLang="en-US" sz="1800" dirty="0" smtClean="0">
                <a:solidFill>
                  <a:srgbClr val="000000"/>
                </a:solidFill>
              </a:rPr>
              <a:t>からの</a:t>
            </a:r>
            <a:r>
              <a:rPr lang="en-US" altLang="en-US" sz="1800" dirty="0" smtClean="0">
                <a:solidFill>
                  <a:srgbClr val="000000"/>
                </a:solidFill>
              </a:rPr>
              <a:t>人材</a:t>
            </a:r>
            <a:r>
              <a:rPr lang="ja-JP" altLang="en-US" sz="1800" dirty="0" smtClean="0">
                <a:solidFill>
                  <a:srgbClr val="000000"/>
                </a:solidFill>
              </a:rPr>
              <a:t>の移行、新規若手の採用・育成を組み合わせ、増強する。</a:t>
            </a:r>
            <a:endParaRPr lang="en-US" altLang="ja-JP" sz="1800" dirty="0" smtClean="0">
              <a:solidFill>
                <a:srgbClr val="000000"/>
              </a:solidFill>
            </a:endParaRPr>
          </a:p>
          <a:p>
            <a:pPr>
              <a:lnSpc>
                <a:spcPct val="120000"/>
              </a:lnSpc>
            </a:pPr>
            <a:endParaRPr lang="en-US" altLang="ja-JP" sz="1800" dirty="0" smtClean="0">
              <a:solidFill>
                <a:srgbClr val="000000"/>
              </a:solidFill>
            </a:endParaRPr>
          </a:p>
          <a:p>
            <a:pPr>
              <a:lnSpc>
                <a:spcPct val="120000"/>
              </a:lnSpc>
            </a:pPr>
            <a:r>
              <a:rPr lang="ja-JP" altLang="en-US" sz="1800" dirty="0" smtClean="0">
                <a:solidFill>
                  <a:srgbClr val="000000"/>
                </a:solidFill>
              </a:rPr>
              <a:t>加速器建設の為のコアとなる人材を、以下に焦点として、育成を図ることが重要。</a:t>
            </a:r>
            <a:endParaRPr lang="en-US" altLang="ja-JP" sz="1800" dirty="0">
              <a:solidFill>
                <a:srgbClr val="000000"/>
              </a:solidFill>
            </a:endParaRPr>
          </a:p>
          <a:p>
            <a:pPr marL="457012" lvl="1" indent="0">
              <a:lnSpc>
                <a:spcPct val="120000"/>
              </a:lnSpc>
              <a:buNone/>
            </a:pPr>
            <a:r>
              <a:rPr lang="en-US" altLang="ja-JP" sz="1800" dirty="0" smtClean="0">
                <a:solidFill>
                  <a:srgbClr val="000000"/>
                </a:solidFill>
              </a:rPr>
              <a:t>(</a:t>
            </a:r>
            <a:r>
              <a:rPr lang="ja-JP" altLang="ja-JP" sz="1800" dirty="0">
                <a:solidFill>
                  <a:srgbClr val="000000"/>
                </a:solidFill>
              </a:rPr>
              <a:t>1</a:t>
            </a:r>
            <a:r>
              <a:rPr lang="en-US" altLang="ja-JP" sz="1800" dirty="0" smtClean="0">
                <a:solidFill>
                  <a:srgbClr val="000000"/>
                </a:solidFill>
              </a:rPr>
              <a:t>) </a:t>
            </a:r>
            <a:r>
              <a:rPr lang="ja-JP" altLang="en-US" sz="1800" u="sng" dirty="0" smtClean="0">
                <a:solidFill>
                  <a:srgbClr val="000000"/>
                </a:solidFill>
              </a:rPr>
              <a:t>超伝導高周波加速</a:t>
            </a:r>
            <a:r>
              <a:rPr lang="ja-JP" altLang="en-US" sz="1800" dirty="0" smtClean="0">
                <a:solidFill>
                  <a:srgbClr val="000000"/>
                </a:solidFill>
              </a:rPr>
              <a:t>技術、</a:t>
            </a:r>
            <a:r>
              <a:rPr lang="en-US" altLang="ja-JP" sz="1800" dirty="0" smtClean="0">
                <a:solidFill>
                  <a:srgbClr val="000000"/>
                </a:solidFill>
              </a:rPr>
              <a:t>(2)</a:t>
            </a:r>
            <a:r>
              <a:rPr lang="ja-JP" altLang="en-US" sz="1800" u="sng" dirty="0" smtClean="0">
                <a:solidFill>
                  <a:srgbClr val="000000"/>
                </a:solidFill>
              </a:rPr>
              <a:t>ナノビーム</a:t>
            </a:r>
            <a:r>
              <a:rPr lang="ja-JP" altLang="en-US" sz="1800" dirty="0" smtClean="0">
                <a:solidFill>
                  <a:srgbClr val="000000"/>
                </a:solidFill>
              </a:rPr>
              <a:t>技術、</a:t>
            </a:r>
            <a:r>
              <a:rPr lang="en-US" altLang="ja-JP" sz="1800" dirty="0" smtClean="0">
                <a:solidFill>
                  <a:srgbClr val="000000"/>
                </a:solidFill>
              </a:rPr>
              <a:t>(3)</a:t>
            </a:r>
            <a:r>
              <a:rPr lang="ja-JP" altLang="en-US" sz="1800" dirty="0" smtClean="0">
                <a:solidFill>
                  <a:srgbClr val="000000"/>
                </a:solidFill>
              </a:rPr>
              <a:t> </a:t>
            </a:r>
            <a:r>
              <a:rPr lang="ja-JP" altLang="en-US" sz="1800" u="sng" dirty="0" smtClean="0">
                <a:solidFill>
                  <a:srgbClr val="000000"/>
                </a:solidFill>
              </a:rPr>
              <a:t>施設</a:t>
            </a:r>
            <a:r>
              <a:rPr lang="ja-JP" altLang="en-US" sz="1800" dirty="0" smtClean="0">
                <a:solidFill>
                  <a:srgbClr val="000000"/>
                </a:solidFill>
              </a:rPr>
              <a:t>設計・準備、および</a:t>
            </a:r>
            <a:endParaRPr lang="en-US" altLang="ja-JP" sz="1800" dirty="0" smtClean="0">
              <a:solidFill>
                <a:srgbClr val="000000"/>
              </a:solidFill>
            </a:endParaRPr>
          </a:p>
          <a:p>
            <a:pPr marL="457012" lvl="1" indent="0">
              <a:lnSpc>
                <a:spcPct val="120000"/>
              </a:lnSpc>
              <a:buNone/>
            </a:pPr>
            <a:r>
              <a:rPr lang="en-US" altLang="ja-JP" sz="1800" dirty="0" smtClean="0">
                <a:solidFill>
                  <a:srgbClr val="A6A6A6"/>
                </a:solidFill>
              </a:rPr>
              <a:t>(4) </a:t>
            </a:r>
            <a:r>
              <a:rPr lang="ja-JP" altLang="en-US" sz="1600" u="sng" dirty="0" smtClean="0">
                <a:solidFill>
                  <a:srgbClr val="A6A6A6"/>
                </a:solidFill>
              </a:rPr>
              <a:t>新国際研究所</a:t>
            </a:r>
            <a:r>
              <a:rPr lang="ja-JP" altLang="en-US" sz="1600" dirty="0" smtClean="0">
                <a:solidFill>
                  <a:srgbClr val="A6A6A6"/>
                </a:solidFill>
              </a:rPr>
              <a:t>の創設準備　（本検討人材数には含まず。計画判断後の検討課題）</a:t>
            </a:r>
            <a:r>
              <a:rPr lang="en-US" altLang="ja-JP" sz="1600" dirty="0" smtClean="0">
                <a:solidFill>
                  <a:srgbClr val="A6A6A6"/>
                </a:solidFill>
              </a:rPr>
              <a:t>.</a:t>
            </a:r>
            <a:endParaRPr lang="en-US" altLang="ja-JP" sz="1800" dirty="0" smtClean="0">
              <a:solidFill>
                <a:srgbClr val="A6A6A6"/>
              </a:solidFill>
            </a:endParaRPr>
          </a:p>
          <a:p>
            <a:pPr marL="1142622" lvl="2" indent="-228600">
              <a:lnSpc>
                <a:spcPct val="120000"/>
              </a:lnSpc>
              <a:buAutoNum type="arabicParenBoth"/>
            </a:pPr>
            <a:endParaRPr kumimoji="1" lang="ja-JP" altLang="en-US" sz="1050"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AY-2015/11/17b</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a:t>
            </a:r>
            <a:r>
              <a:rPr lang="ja-JP" altLang="en-US" smtClean="0">
                <a:solidFill>
                  <a:prstClr val="black">
                    <a:tint val="75000"/>
                  </a:prstClr>
                </a:solidFill>
                <a:latin typeface="Calibri"/>
                <a:ea typeface="ＭＳ Ｐゴシック"/>
              </a:rPr>
              <a:t>加速器建設への人材 </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393333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095" y="172443"/>
            <a:ext cx="8889768" cy="724058"/>
          </a:xfrm>
          <a:ln>
            <a:noFill/>
            <a:prstDash val="sysDash"/>
          </a:ln>
        </p:spPr>
        <p:txBody>
          <a:bodyPr>
            <a:normAutofit fontScale="90000"/>
          </a:bodyPr>
          <a:lstStyle/>
          <a:p>
            <a:r>
              <a:rPr kumimoji="1" lang="en-US" altLang="ja-JP" sz="3100" b="1" dirty="0" smtClean="0"/>
              <a:t>ILC </a:t>
            </a:r>
            <a:r>
              <a:rPr kumimoji="1" lang="ja-JP" altLang="en-US" sz="3100" b="1" dirty="0" smtClean="0"/>
              <a:t>加速器建設</a:t>
            </a:r>
            <a:r>
              <a:rPr lang="ja-JP" altLang="en-US" sz="3100" b="1" dirty="0" smtClean="0"/>
              <a:t>における</a:t>
            </a:r>
            <a:r>
              <a:rPr kumimoji="1" lang="ja-JP" altLang="en-US" sz="3100" b="1" dirty="0" smtClean="0"/>
              <a:t>研究所人材構想</a:t>
            </a:r>
            <a:r>
              <a:rPr lang="ja-JP" altLang="en-US" sz="3100" b="1" dirty="0" smtClean="0"/>
              <a:t>・全容</a:t>
            </a:r>
            <a:r>
              <a:rPr kumimoji="1" lang="en-US" altLang="ja-JP" sz="3100" b="1" dirty="0" smtClean="0"/>
              <a:t/>
            </a:r>
            <a:br>
              <a:rPr kumimoji="1" lang="en-US" altLang="ja-JP" sz="3100" b="1" dirty="0" smtClean="0"/>
            </a:br>
            <a:r>
              <a:rPr kumimoji="1" lang="ja-JP" altLang="en-US" sz="2200" b="1" dirty="0" smtClean="0">
                <a:solidFill>
                  <a:srgbClr val="3366FF"/>
                </a:solidFill>
              </a:rPr>
              <a:t>準備期間</a:t>
            </a:r>
            <a:r>
              <a:rPr kumimoji="1" lang="en-US" altLang="ja-JP" sz="2200" b="1" dirty="0" smtClean="0">
                <a:solidFill>
                  <a:srgbClr val="3366FF"/>
                </a:solidFill>
              </a:rPr>
              <a:t> (4</a:t>
            </a:r>
            <a:r>
              <a:rPr kumimoji="1" lang="ja-JP" altLang="en-US" sz="2200" b="1" dirty="0" smtClean="0">
                <a:solidFill>
                  <a:srgbClr val="3366FF"/>
                </a:solidFill>
              </a:rPr>
              <a:t>年）</a:t>
            </a:r>
            <a:r>
              <a:rPr lang="en-US" altLang="ja-JP" sz="2200" b="1" dirty="0" smtClean="0">
                <a:solidFill>
                  <a:srgbClr val="3366FF"/>
                </a:solidFill>
              </a:rPr>
              <a:t> 〜</a:t>
            </a:r>
            <a:r>
              <a:rPr lang="ja-JP" altLang="en-US" sz="2200" b="1" dirty="0" smtClean="0">
                <a:solidFill>
                  <a:srgbClr val="3366FF"/>
                </a:solidFill>
              </a:rPr>
              <a:t>建設期間（９年）</a:t>
            </a:r>
            <a:r>
              <a:rPr kumimoji="1" lang="en-US" altLang="ja-JP" sz="2200" b="1" dirty="0" smtClean="0">
                <a:solidFill>
                  <a:srgbClr val="3366FF"/>
                </a:solidFill>
              </a:rPr>
              <a:t> </a:t>
            </a:r>
            <a:endParaRPr kumimoji="1" lang="ja-JP" altLang="en-US" sz="18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32320424"/>
              </p:ext>
            </p:extLst>
          </p:nvPr>
        </p:nvGraphicFramePr>
        <p:xfrm>
          <a:off x="130095" y="1138087"/>
          <a:ext cx="8889768" cy="3230880"/>
        </p:xfrm>
        <a:graphic>
          <a:graphicData uri="http://schemas.openxmlformats.org/drawingml/2006/table">
            <a:tbl>
              <a:tblPr firstRow="1" bandRow="1">
                <a:tableStyleId>{5C22544A-7EE6-4342-B048-85BDC9FD1C3A}</a:tableStyleId>
              </a:tblPr>
              <a:tblGrid>
                <a:gridCol w="602111"/>
                <a:gridCol w="577788"/>
                <a:gridCol w="654997"/>
                <a:gridCol w="607071"/>
                <a:gridCol w="599083"/>
                <a:gridCol w="567131"/>
                <a:gridCol w="575120"/>
                <a:gridCol w="543168"/>
                <a:gridCol w="543169"/>
                <a:gridCol w="631034"/>
                <a:gridCol w="647868"/>
                <a:gridCol w="529797"/>
                <a:gridCol w="540394"/>
                <a:gridCol w="568582"/>
                <a:gridCol w="702455"/>
              </a:tblGrid>
              <a:tr h="370840">
                <a:tc>
                  <a:txBody>
                    <a:bodyPr/>
                    <a:lstStyle/>
                    <a:p>
                      <a:r>
                        <a:rPr lang="en-US" altLang="ja-JP" sz="1100" b="0" dirty="0" smtClean="0">
                          <a:solidFill>
                            <a:schemeClr val="bg1"/>
                          </a:solidFill>
                          <a:latin typeface="Helvetica"/>
                          <a:cs typeface="Helvetica"/>
                        </a:rPr>
                        <a:t>Stage</a:t>
                      </a:r>
                      <a:endParaRPr lang="ja-JP" altLang="en-US" sz="1100" b="0" dirty="0">
                        <a:solidFill>
                          <a:schemeClr val="bg1"/>
                        </a:solidFill>
                        <a:latin typeface="Helvetica"/>
                        <a:cs typeface="Helvetica"/>
                      </a:endParaRPr>
                    </a:p>
                  </a:txBody>
                  <a:tcPr anchor="ctr"/>
                </a:tc>
                <a:tc gridSpan="4">
                  <a:txBody>
                    <a:bodyPr/>
                    <a:lstStyle/>
                    <a:p>
                      <a:pPr algn="ctr"/>
                      <a:r>
                        <a:rPr lang="ja-JP" altLang="en-US" sz="1600" b="1" dirty="0" smtClean="0">
                          <a:solidFill>
                            <a:schemeClr val="bg1"/>
                          </a:solidFill>
                          <a:latin typeface="Helvetica"/>
                          <a:cs typeface="Helvetica"/>
                        </a:rPr>
                        <a:t>準備期間</a:t>
                      </a:r>
                      <a:endParaRPr lang="ja-JP" altLang="en-US" sz="1600" b="1" dirty="0">
                        <a:solidFill>
                          <a:schemeClr val="bg1"/>
                        </a:solidFill>
                        <a:latin typeface="Helvetica"/>
                        <a:cs typeface="Helvetica"/>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9">
                  <a:txBody>
                    <a:bodyPr/>
                    <a:lstStyle/>
                    <a:p>
                      <a:pPr algn="ctr"/>
                      <a:r>
                        <a:rPr lang="ja-JP" altLang="en-US" sz="1600" b="1" dirty="0" smtClean="0">
                          <a:solidFill>
                            <a:schemeClr val="bg1"/>
                          </a:solidFill>
                          <a:latin typeface="Helvetica"/>
                          <a:cs typeface="Helvetica"/>
                        </a:rPr>
                        <a:t>建設期間</a:t>
                      </a:r>
                      <a:endParaRPr lang="ja-JP" altLang="en-US" sz="1600" b="1" dirty="0">
                        <a:solidFill>
                          <a:schemeClr val="bg1"/>
                        </a:solidFill>
                        <a:latin typeface="Helvetica"/>
                        <a:cs typeface="Helvetica"/>
                      </a:endParaRPr>
                    </a:p>
                  </a:txBody>
                  <a:tcPr anchor="ctr">
                    <a:solidFill>
                      <a:srgbClr val="008000"/>
                    </a:solidFill>
                  </a:tcPr>
                </a:tc>
                <a:tc hMerge="1">
                  <a:txBody>
                    <a:bodyPr/>
                    <a:lstStyle/>
                    <a:p>
                      <a:endParaRPr kumimoji="1" lang="ja-JP" altLang="en-US"/>
                    </a:p>
                  </a:txBody>
                  <a:tcPr>
                    <a:solidFill>
                      <a:srgbClr val="008000"/>
                    </a:solidFill>
                  </a:tcPr>
                </a:tc>
                <a:tc hMerge="1">
                  <a:txBody>
                    <a:bodyPr/>
                    <a:lstStyle/>
                    <a:p>
                      <a:endParaRPr kumimoji="1" lang="ja-JP" altLang="en-US"/>
                    </a:p>
                  </a:txBody>
                  <a:tcPr>
                    <a:solidFill>
                      <a:srgbClr val="008000"/>
                    </a:solidFill>
                  </a:tcPr>
                </a:tc>
                <a:tc hMerge="1">
                  <a:txBody>
                    <a:bodyPr/>
                    <a:lstStyle/>
                    <a:p>
                      <a:endParaRPr kumimoji="1" lang="ja-JP" altLang="en-US"/>
                    </a:p>
                  </a:txBody>
                  <a:tcPr>
                    <a:solidFill>
                      <a:srgbClr val="008000"/>
                    </a:solidFill>
                  </a:tcPr>
                </a:tc>
                <a:tc hMerge="1">
                  <a:txBody>
                    <a:bodyPr/>
                    <a:lstStyle/>
                    <a:p>
                      <a:endParaRPr kumimoji="1" lang="ja-JP" altLang="en-US"/>
                    </a:p>
                  </a:txBody>
                  <a:tcPr>
                    <a:solidFill>
                      <a:srgbClr val="008000"/>
                    </a:solidFill>
                  </a:tcPr>
                </a:tc>
                <a:tc hMerge="1">
                  <a:txBody>
                    <a:bodyPr/>
                    <a:lstStyle/>
                    <a:p>
                      <a:endParaRPr kumimoji="1" lang="ja-JP" altLang="en-US"/>
                    </a:p>
                  </a:txBody>
                  <a:tcPr>
                    <a:solidFill>
                      <a:srgbClr val="008000"/>
                    </a:solidFill>
                  </a:tcPr>
                </a:tc>
                <a:tc hMerge="1">
                  <a:txBody>
                    <a:bodyPr/>
                    <a:lstStyle/>
                    <a:p>
                      <a:endParaRPr kumimoji="1" lang="ja-JP" altLang="en-US"/>
                    </a:p>
                  </a:txBody>
                  <a:tcPr>
                    <a:solidFill>
                      <a:srgbClr val="008000"/>
                    </a:solidFill>
                  </a:tcPr>
                </a:tc>
                <a:tc hMerge="1">
                  <a:txBody>
                    <a:bodyPr/>
                    <a:lstStyle/>
                    <a:p>
                      <a:endParaRPr kumimoji="1" lang="ja-JP" altLang="en-US"/>
                    </a:p>
                  </a:txBody>
                  <a:tcPr>
                    <a:solidFill>
                      <a:srgbClr val="008000"/>
                    </a:solidFill>
                  </a:tcPr>
                </a:tc>
                <a:tc hMerge="1">
                  <a:txBody>
                    <a:bodyPr/>
                    <a:lstStyle/>
                    <a:p>
                      <a:endParaRPr kumimoji="1" lang="ja-JP" altLang="en-US"/>
                    </a:p>
                  </a:txBody>
                  <a:tcPr>
                    <a:solidFill>
                      <a:srgbClr val="008000"/>
                    </a:solidFill>
                  </a:tcPr>
                </a:tc>
                <a:tc>
                  <a:txBody>
                    <a:bodyPr/>
                    <a:lstStyle/>
                    <a:p>
                      <a:pPr algn="ctr"/>
                      <a:r>
                        <a:rPr lang="ja-JP" altLang="en-US" sz="1100" b="1" dirty="0" smtClean="0">
                          <a:latin typeface="Helvetica"/>
                          <a:cs typeface="Helvetica"/>
                        </a:rPr>
                        <a:t>積分</a:t>
                      </a:r>
                      <a:endParaRPr lang="ja-JP" altLang="en-US" sz="1100" b="1" dirty="0">
                        <a:latin typeface="Helvetica"/>
                        <a:cs typeface="Helvetica"/>
                      </a:endParaRPr>
                    </a:p>
                  </a:txBody>
                  <a:tcPr anchor="ctr">
                    <a:solidFill>
                      <a:srgbClr val="FF6600"/>
                    </a:solidFill>
                  </a:tcPr>
                </a:tc>
              </a:tr>
              <a:tr h="370840">
                <a:tc>
                  <a:txBody>
                    <a:bodyPr/>
                    <a:lstStyle/>
                    <a:p>
                      <a:pPr algn="ctr"/>
                      <a:endParaRPr lang="ja-JP" altLang="en-US" sz="1100" b="0"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1</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2</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3</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4</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1</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2</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3</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4</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5</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6</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7</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8</a:t>
                      </a:r>
                      <a:endParaRPr lang="ja-JP" altLang="en-US" sz="1100" b="1" dirty="0">
                        <a:latin typeface="Helvetica"/>
                        <a:cs typeface="Helvetica"/>
                      </a:endParaRPr>
                    </a:p>
                  </a:txBody>
                  <a:tcPr anchor="ctr">
                    <a:solidFill>
                      <a:schemeClr val="bg1">
                        <a:lumMod val="75000"/>
                      </a:schemeClr>
                    </a:solidFill>
                  </a:tcPr>
                </a:tc>
                <a:tc>
                  <a:txBody>
                    <a:bodyPr/>
                    <a:lstStyle/>
                    <a:p>
                      <a:pPr algn="ctr"/>
                      <a:r>
                        <a:rPr lang="en-US" altLang="ja-JP" sz="1100" b="1" dirty="0" smtClean="0">
                          <a:latin typeface="Helvetica"/>
                          <a:cs typeface="Helvetica"/>
                        </a:rPr>
                        <a:t>9</a:t>
                      </a:r>
                      <a:endParaRPr lang="ja-JP" altLang="en-US" sz="1100" b="1" dirty="0">
                        <a:latin typeface="Helvetica"/>
                        <a:cs typeface="Helvetica"/>
                      </a:endParaRPr>
                    </a:p>
                  </a:txBody>
                  <a:tcPr anchor="ctr">
                    <a:solidFill>
                      <a:schemeClr val="bg1">
                        <a:lumMod val="75000"/>
                      </a:schemeClr>
                    </a:solidFill>
                  </a:tcPr>
                </a:tc>
                <a:tc>
                  <a:txBody>
                    <a:bodyPr/>
                    <a:lstStyle/>
                    <a:p>
                      <a:pPr algn="r"/>
                      <a:endParaRPr lang="ja-JP" altLang="en-US" sz="1100" b="1" dirty="0">
                        <a:latin typeface="Helvetica"/>
                        <a:cs typeface="Helvetica"/>
                      </a:endParaRPr>
                    </a:p>
                  </a:txBody>
                  <a:tcPr anchor="ctr">
                    <a:solidFill>
                      <a:schemeClr val="bg1">
                        <a:lumMod val="75000"/>
                      </a:schemeClr>
                    </a:solidFill>
                  </a:tcPr>
                </a:tc>
              </a:tr>
              <a:tr h="241244">
                <a:tc>
                  <a:txBody>
                    <a:bodyPr/>
                    <a:lstStyle/>
                    <a:p>
                      <a:endParaRPr lang="ja-JP" altLang="en-US" sz="1100" b="0"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a:latin typeface="Helvetica"/>
                        <a:cs typeface="Helvetica"/>
                      </a:endParaRPr>
                    </a:p>
                  </a:txBody>
                  <a:tcPr anchor="ctr"/>
                </a:tc>
                <a:tc>
                  <a:txBody>
                    <a:bodyPr/>
                    <a:lstStyle/>
                    <a:p>
                      <a:pPr algn="r"/>
                      <a:endParaRPr kumimoji="1" lang="ja-JP" altLang="en-US" sz="1100" b="1">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a:latin typeface="Helvetica"/>
                        <a:cs typeface="Helvetica"/>
                      </a:endParaRPr>
                    </a:p>
                  </a:txBody>
                  <a:tcPr anchor="ctr"/>
                </a:tc>
                <a:tc>
                  <a:txBody>
                    <a:bodyPr/>
                    <a:lstStyle/>
                    <a:p>
                      <a:pPr algn="r"/>
                      <a:endParaRPr lang="ja-JP" altLang="en-US" sz="1100" b="1" dirty="0">
                        <a:latin typeface="Helvetica"/>
                        <a:cs typeface="Helvetica"/>
                      </a:endParaRPr>
                    </a:p>
                  </a:txBody>
                  <a:tcPr anchor="ctr"/>
                </a:tc>
              </a:tr>
              <a:tr h="370840">
                <a:tc>
                  <a:txBody>
                    <a:bodyPr/>
                    <a:lstStyle/>
                    <a:p>
                      <a:r>
                        <a:rPr lang="ja-JP" altLang="en-US" sz="1100" b="0" u="sng" baseline="0" dirty="0" smtClean="0">
                          <a:latin typeface="Helvetica"/>
                          <a:cs typeface="Helvetica"/>
                        </a:rPr>
                        <a:t>準備</a:t>
                      </a:r>
                      <a:r>
                        <a:rPr lang="en-US" altLang="ja-JP" sz="1100" b="0" u="sng" baseline="0" dirty="0" smtClean="0">
                          <a:latin typeface="Helvetica"/>
                          <a:cs typeface="Helvetica"/>
                        </a:rPr>
                        <a:t> </a:t>
                      </a:r>
                    </a:p>
                  </a:txBody>
                  <a:tcPr anchor="ctr"/>
                </a:tc>
                <a:tc>
                  <a:txBody>
                    <a:bodyPr/>
                    <a:lstStyle/>
                    <a:p>
                      <a:pPr algn="r">
                        <a:spcAft>
                          <a:spcPts val="0"/>
                        </a:spcAft>
                      </a:pPr>
                      <a:r>
                        <a:rPr lang="en-US" sz="1400" kern="100" dirty="0">
                          <a:solidFill>
                            <a:srgbClr val="3366FF"/>
                          </a:solidFill>
                          <a:effectLst/>
                          <a:latin typeface="+mn-lt"/>
                          <a:ea typeface="+mn-ea"/>
                          <a:cs typeface="Times New Roman"/>
                        </a:rPr>
                        <a:t>118</a:t>
                      </a:r>
                      <a:endParaRPr lang="ja-JP" sz="1400" kern="100" dirty="0">
                        <a:solidFill>
                          <a:srgbClr val="3366FF"/>
                        </a:solidFill>
                        <a:effectLst/>
                        <a:latin typeface="+mn-lt"/>
                        <a:ea typeface="+mn-ea"/>
                        <a:cs typeface="Times New Roman"/>
                      </a:endParaRPr>
                    </a:p>
                  </a:txBody>
                  <a:tcPr marL="68580" marR="68580" marT="0" marB="0" anchor="ctr"/>
                </a:tc>
                <a:tc>
                  <a:txBody>
                    <a:bodyPr/>
                    <a:lstStyle/>
                    <a:p>
                      <a:pPr algn="r">
                        <a:spcAft>
                          <a:spcPts val="0"/>
                        </a:spcAft>
                      </a:pPr>
                      <a:r>
                        <a:rPr lang="en-US" sz="1400" kern="100" dirty="0" smtClean="0">
                          <a:solidFill>
                            <a:srgbClr val="3366FF"/>
                          </a:solidFill>
                          <a:effectLst/>
                          <a:latin typeface="+mn-lt"/>
                          <a:ea typeface="+mn-ea"/>
                          <a:cs typeface="Times New Roman"/>
                        </a:rPr>
                        <a:t>161</a:t>
                      </a:r>
                      <a:endParaRPr lang="ja-JP" sz="1400" kern="100" dirty="0">
                        <a:solidFill>
                          <a:srgbClr val="3366FF"/>
                        </a:solidFill>
                        <a:effectLst/>
                        <a:latin typeface="+mn-lt"/>
                        <a:ea typeface="+mn-ea"/>
                        <a:cs typeface="Times New Roman"/>
                      </a:endParaRPr>
                    </a:p>
                  </a:txBody>
                  <a:tcPr marL="68580" marR="68580" marT="0" marB="0" anchor="ctr"/>
                </a:tc>
                <a:tc>
                  <a:txBody>
                    <a:bodyPr/>
                    <a:lstStyle/>
                    <a:p>
                      <a:pPr algn="r">
                        <a:spcAft>
                          <a:spcPts val="0"/>
                        </a:spcAft>
                      </a:pPr>
                      <a:r>
                        <a:rPr lang="en-US" sz="1400" kern="100" dirty="0" smtClean="0">
                          <a:solidFill>
                            <a:srgbClr val="3366FF"/>
                          </a:solidFill>
                          <a:effectLst/>
                          <a:latin typeface="+mn-lt"/>
                          <a:ea typeface="+mn-ea"/>
                          <a:cs typeface="Times New Roman"/>
                        </a:rPr>
                        <a:t>222</a:t>
                      </a:r>
                      <a:endParaRPr lang="ja-JP" sz="1400" kern="100" dirty="0">
                        <a:solidFill>
                          <a:srgbClr val="3366FF"/>
                        </a:solidFill>
                        <a:effectLst/>
                        <a:latin typeface="+mn-lt"/>
                        <a:ea typeface="+mn-ea"/>
                        <a:cs typeface="Times New Roman"/>
                      </a:endParaRPr>
                    </a:p>
                  </a:txBody>
                  <a:tcPr marL="68580" marR="68580" marT="0" marB="0" anchor="ctr"/>
                </a:tc>
                <a:tc>
                  <a:txBody>
                    <a:bodyPr/>
                    <a:lstStyle/>
                    <a:p>
                      <a:pPr algn="r">
                        <a:spcAft>
                          <a:spcPts val="0"/>
                        </a:spcAft>
                      </a:pPr>
                      <a:r>
                        <a:rPr lang="en-US" sz="1400" kern="100" dirty="0">
                          <a:solidFill>
                            <a:srgbClr val="3366FF"/>
                          </a:solidFill>
                          <a:effectLst/>
                          <a:latin typeface="+mn-lt"/>
                          <a:ea typeface="+mn-ea"/>
                          <a:cs typeface="Times New Roman"/>
                        </a:rPr>
                        <a:t>282</a:t>
                      </a:r>
                      <a:endParaRPr lang="ja-JP" sz="1400" kern="100" dirty="0">
                        <a:solidFill>
                          <a:srgbClr val="3366FF"/>
                        </a:solidFill>
                        <a:effectLst/>
                        <a:latin typeface="+mn-lt"/>
                        <a:ea typeface="+mn-ea"/>
                        <a:cs typeface="Times New Roman"/>
                      </a:endParaRPr>
                    </a:p>
                  </a:txBody>
                  <a:tcPr marL="68580" marR="68580" marT="0" marB="0"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a:latin typeface="Helvetica"/>
                        <a:cs typeface="Helvetica"/>
                      </a:endParaRPr>
                    </a:p>
                  </a:txBody>
                  <a:tcPr anchor="ctr"/>
                </a:tc>
                <a:tc>
                  <a:txBody>
                    <a:bodyPr/>
                    <a:lstStyle/>
                    <a:p>
                      <a:pPr algn="r"/>
                      <a:endParaRPr kumimoji="1" lang="ja-JP" altLang="en-US" sz="1100" b="1">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lang="en-US" altLang="ja-JP" sz="1100" b="1" u="sng" dirty="0" smtClean="0">
                        <a:latin typeface="Helvetica"/>
                        <a:cs typeface="Helvetica"/>
                      </a:endParaRPr>
                    </a:p>
                  </a:txBody>
                  <a:tcPr anchor="ctr"/>
                </a:tc>
              </a:tr>
              <a:tr h="0">
                <a:tc>
                  <a:txBody>
                    <a:bodyPr/>
                    <a:lstStyle/>
                    <a:p>
                      <a:endParaRPr lang="ja-JP" altLang="en-US" sz="900" b="0"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kumimoji="1"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r>
              <a:tr h="370840">
                <a:tc>
                  <a:txBody>
                    <a:bodyPr/>
                    <a:lstStyle/>
                    <a:p>
                      <a:r>
                        <a:rPr lang="ja-JP" altLang="en-US" sz="1100" b="0" dirty="0" smtClean="0">
                          <a:latin typeface="Helvetica"/>
                          <a:cs typeface="Helvetica"/>
                        </a:rPr>
                        <a:t>建設</a:t>
                      </a:r>
                      <a:endParaRPr lang="ja-JP" altLang="en-US" sz="1100" b="0"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410</a:t>
                      </a:r>
                      <a:endParaRPr lang="ja-JP" altLang="en-US" sz="1100" b="1" dirty="0">
                        <a:solidFill>
                          <a:srgbClr val="FF0000"/>
                        </a:solidFill>
                        <a:latin typeface="Helvetica"/>
                        <a:cs typeface="Helvetica"/>
                      </a:endParaRPr>
                    </a:p>
                  </a:txBody>
                  <a:tcPr anchor="ctr"/>
                </a:tc>
                <a:tc>
                  <a:txBody>
                    <a:bodyPr/>
                    <a:lstStyle/>
                    <a:p>
                      <a:pPr algn="r"/>
                      <a:r>
                        <a:rPr lang="en-US" altLang="ja-JP" sz="1050" b="1" dirty="0" smtClean="0">
                          <a:solidFill>
                            <a:srgbClr val="FF0000"/>
                          </a:solidFill>
                          <a:latin typeface="Helvetica"/>
                          <a:cs typeface="Helvetica"/>
                        </a:rPr>
                        <a:t>922</a:t>
                      </a:r>
                      <a:endParaRPr lang="ja-JP" altLang="en-US" sz="1050" b="1" dirty="0">
                        <a:solidFill>
                          <a:srgbClr val="FF0000"/>
                        </a:solidFill>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1208</a:t>
                      </a:r>
                      <a:endParaRPr lang="ja-JP" altLang="en-US" sz="1100" b="1" dirty="0">
                        <a:solidFill>
                          <a:srgbClr val="FF0000"/>
                        </a:solidFill>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1350</a:t>
                      </a:r>
                      <a:endParaRPr lang="ja-JP" altLang="en-US" sz="1100" b="1" dirty="0">
                        <a:solidFill>
                          <a:srgbClr val="FF0000"/>
                        </a:solidFill>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1589</a:t>
                      </a:r>
                      <a:endParaRPr lang="ja-JP" altLang="en-US" sz="1100" b="1" dirty="0">
                        <a:solidFill>
                          <a:srgbClr val="FF0000"/>
                        </a:solidFill>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1480</a:t>
                      </a:r>
                      <a:endParaRPr lang="ja-JP" altLang="en-US" sz="1100" b="1" dirty="0">
                        <a:solidFill>
                          <a:srgbClr val="FF0000"/>
                        </a:solidFill>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1374</a:t>
                      </a:r>
                      <a:endParaRPr lang="ja-JP" altLang="en-US" sz="1100" b="1" dirty="0">
                        <a:solidFill>
                          <a:srgbClr val="FF0000"/>
                        </a:solidFill>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1106</a:t>
                      </a:r>
                      <a:endParaRPr lang="ja-JP" altLang="en-US" sz="1100" b="1" dirty="0">
                        <a:solidFill>
                          <a:srgbClr val="FF0000"/>
                        </a:solidFill>
                        <a:latin typeface="Helvetica"/>
                        <a:cs typeface="Helvetica"/>
                      </a:endParaRPr>
                    </a:p>
                  </a:txBody>
                  <a:tcPr anchor="ctr"/>
                </a:tc>
                <a:tc>
                  <a:txBody>
                    <a:bodyPr/>
                    <a:lstStyle/>
                    <a:p>
                      <a:pPr algn="r"/>
                      <a:r>
                        <a:rPr lang="en-US" altLang="ja-JP" sz="1100" b="1" dirty="0" smtClean="0">
                          <a:solidFill>
                            <a:srgbClr val="FF0000"/>
                          </a:solidFill>
                          <a:latin typeface="Helvetica"/>
                          <a:cs typeface="Helvetica"/>
                        </a:rPr>
                        <a:t>679</a:t>
                      </a:r>
                      <a:endParaRPr lang="ja-JP" altLang="en-US" sz="1100" b="1" dirty="0">
                        <a:solidFill>
                          <a:srgbClr val="FF0000"/>
                        </a:solidFill>
                        <a:latin typeface="Helvetica"/>
                        <a:cs typeface="Helvetica"/>
                      </a:endParaRPr>
                    </a:p>
                  </a:txBody>
                  <a:tcPr anchor="ctr"/>
                </a:tc>
                <a:tc>
                  <a:txBody>
                    <a:bodyPr/>
                    <a:lstStyle/>
                    <a:p>
                      <a:pPr algn="r"/>
                      <a:r>
                        <a:rPr lang="en-US" altLang="ja-JP" sz="1100" b="1" dirty="0" smtClean="0">
                          <a:solidFill>
                            <a:srgbClr val="3366FF"/>
                          </a:solidFill>
                          <a:latin typeface="Helvetica"/>
                          <a:cs typeface="Helvetica"/>
                        </a:rPr>
                        <a:t>10,117</a:t>
                      </a:r>
                      <a:endParaRPr lang="ja-JP" altLang="en-US" sz="1100" b="1" dirty="0">
                        <a:solidFill>
                          <a:srgbClr val="3366FF"/>
                        </a:solidFill>
                        <a:latin typeface="Helvetica"/>
                        <a:cs typeface="Helvetica"/>
                      </a:endParaRPr>
                    </a:p>
                  </a:txBody>
                  <a:tcPr anchor="ctr"/>
                </a:tc>
              </a:tr>
              <a:tr h="370840">
                <a:tc>
                  <a:txBody>
                    <a:bodyPr/>
                    <a:lstStyle/>
                    <a:p>
                      <a:r>
                        <a:rPr lang="en-US" altLang="en-US" sz="1100" b="0" dirty="0" smtClean="0">
                          <a:latin typeface="Helvetica"/>
                          <a:cs typeface="Helvetica"/>
                        </a:rPr>
                        <a:t>据付</a:t>
                      </a:r>
                      <a:endParaRPr lang="ja-JP" altLang="en-US" sz="1100" b="0"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pPr algn="r"/>
                      <a:r>
                        <a:rPr lang="en-US" altLang="ja-JP" sz="1100" b="1" dirty="0" smtClean="0">
                          <a:solidFill>
                            <a:srgbClr val="008000"/>
                          </a:solidFill>
                          <a:latin typeface="Helvetica"/>
                          <a:cs typeface="Helvetica"/>
                        </a:rPr>
                        <a:t>80</a:t>
                      </a:r>
                      <a:endParaRPr lang="ja-JP" altLang="en-US" sz="1100" b="1" dirty="0">
                        <a:solidFill>
                          <a:srgbClr val="008000"/>
                        </a:solidFill>
                        <a:latin typeface="Helvetica"/>
                        <a:cs typeface="Helvetica"/>
                      </a:endParaRPr>
                    </a:p>
                  </a:txBody>
                  <a:tcPr anchor="ctr"/>
                </a:tc>
                <a:tc>
                  <a:txBody>
                    <a:bodyPr/>
                    <a:lstStyle/>
                    <a:p>
                      <a:pPr algn="r"/>
                      <a:r>
                        <a:rPr lang="en-US" altLang="ja-JP" sz="1100" b="1" dirty="0" smtClean="0">
                          <a:solidFill>
                            <a:srgbClr val="008000"/>
                          </a:solidFill>
                          <a:latin typeface="Helvetica"/>
                          <a:cs typeface="Helvetica"/>
                        </a:rPr>
                        <a:t>80</a:t>
                      </a:r>
                      <a:endParaRPr lang="ja-JP" altLang="en-US" sz="1100" b="1" dirty="0">
                        <a:solidFill>
                          <a:srgbClr val="008000"/>
                        </a:solidFill>
                        <a:latin typeface="Helvetica"/>
                        <a:cs typeface="Helvetica"/>
                      </a:endParaRPr>
                    </a:p>
                  </a:txBody>
                  <a:tcPr anchor="ctr"/>
                </a:tc>
                <a:tc>
                  <a:txBody>
                    <a:bodyPr/>
                    <a:lstStyle/>
                    <a:p>
                      <a:pPr algn="r"/>
                      <a:r>
                        <a:rPr kumimoji="1" lang="en-US" altLang="ja-JP" sz="1100" b="1" dirty="0" smtClean="0">
                          <a:solidFill>
                            <a:srgbClr val="008000"/>
                          </a:solidFill>
                          <a:latin typeface="Helvetica"/>
                          <a:cs typeface="Helvetica"/>
                        </a:rPr>
                        <a:t>80</a:t>
                      </a:r>
                      <a:endParaRPr kumimoji="1" lang="ja-JP" altLang="en-US" sz="1100" b="1" dirty="0">
                        <a:solidFill>
                          <a:srgbClr val="008000"/>
                        </a:solidFill>
                        <a:latin typeface="Helvetica"/>
                        <a:cs typeface="Helvetica"/>
                      </a:endParaRPr>
                    </a:p>
                  </a:txBody>
                  <a:tcPr anchor="ctr"/>
                </a:tc>
                <a:tc>
                  <a:txBody>
                    <a:bodyPr/>
                    <a:lstStyle/>
                    <a:p>
                      <a:pPr algn="r"/>
                      <a:r>
                        <a:rPr kumimoji="1" lang="en-US" altLang="ja-JP" sz="1100" b="1" dirty="0" smtClean="0">
                          <a:solidFill>
                            <a:srgbClr val="008000"/>
                          </a:solidFill>
                          <a:latin typeface="Helvetica"/>
                          <a:cs typeface="Helvetica"/>
                        </a:rPr>
                        <a:t>768</a:t>
                      </a:r>
                      <a:endParaRPr kumimoji="1" lang="ja-JP" altLang="en-US" sz="1100" b="1" dirty="0">
                        <a:solidFill>
                          <a:srgbClr val="008000"/>
                        </a:solidFill>
                        <a:latin typeface="Helvetica"/>
                        <a:cs typeface="Helvetica"/>
                      </a:endParaRPr>
                    </a:p>
                  </a:txBody>
                  <a:tcPr anchor="ctr"/>
                </a:tc>
                <a:tc>
                  <a:txBody>
                    <a:bodyPr/>
                    <a:lstStyle/>
                    <a:p>
                      <a:pPr algn="r"/>
                      <a:r>
                        <a:rPr kumimoji="1" lang="en-US" altLang="ja-JP" sz="1100" b="1" dirty="0" smtClean="0">
                          <a:solidFill>
                            <a:srgbClr val="008000"/>
                          </a:solidFill>
                          <a:latin typeface="Helvetica"/>
                          <a:cs typeface="Helvetica"/>
                        </a:rPr>
                        <a:t>1140</a:t>
                      </a:r>
                      <a:endParaRPr kumimoji="1" lang="ja-JP" altLang="en-US" sz="1100" b="1" dirty="0">
                        <a:solidFill>
                          <a:srgbClr val="008000"/>
                        </a:solidFill>
                        <a:latin typeface="Helvetica"/>
                        <a:cs typeface="Helvetica"/>
                      </a:endParaRPr>
                    </a:p>
                  </a:txBody>
                  <a:tcPr anchor="ctr"/>
                </a:tc>
                <a:tc>
                  <a:txBody>
                    <a:bodyPr/>
                    <a:lstStyle/>
                    <a:p>
                      <a:pPr algn="r"/>
                      <a:r>
                        <a:rPr kumimoji="1" lang="en-US" altLang="ja-JP" sz="1100" b="1" dirty="0" smtClean="0">
                          <a:solidFill>
                            <a:srgbClr val="008000"/>
                          </a:solidFill>
                          <a:latin typeface="Helvetica"/>
                          <a:cs typeface="Helvetica"/>
                        </a:rPr>
                        <a:t>683</a:t>
                      </a:r>
                      <a:endParaRPr kumimoji="1" lang="ja-JP" altLang="en-US" sz="1100" b="1" dirty="0">
                        <a:solidFill>
                          <a:srgbClr val="008000"/>
                        </a:solidFill>
                        <a:latin typeface="Helvetica"/>
                        <a:cs typeface="Helvetica"/>
                      </a:endParaRPr>
                    </a:p>
                  </a:txBody>
                  <a:tcPr anchor="ctr"/>
                </a:tc>
                <a:tc>
                  <a:txBody>
                    <a:bodyPr/>
                    <a:lstStyle/>
                    <a:p>
                      <a:pPr algn="r"/>
                      <a:r>
                        <a:rPr lang="en-US" altLang="ja-JP" sz="1100" b="1" dirty="0" smtClean="0">
                          <a:solidFill>
                            <a:srgbClr val="008000"/>
                          </a:solidFill>
                          <a:latin typeface="Helvetica"/>
                          <a:cs typeface="Helvetica"/>
                        </a:rPr>
                        <a:t>522</a:t>
                      </a:r>
                      <a:endParaRPr lang="ja-JP" altLang="en-US" sz="1100" b="1" dirty="0">
                        <a:solidFill>
                          <a:srgbClr val="008000"/>
                        </a:solidFill>
                        <a:latin typeface="Helvetica"/>
                        <a:cs typeface="Helvetica"/>
                      </a:endParaRPr>
                    </a:p>
                  </a:txBody>
                  <a:tcPr anchor="ctr"/>
                </a:tc>
                <a:tc>
                  <a:txBody>
                    <a:bodyPr/>
                    <a:lstStyle/>
                    <a:p>
                      <a:pPr algn="r"/>
                      <a:r>
                        <a:rPr lang="en-US" altLang="ja-JP" sz="1100" b="1" dirty="0" smtClean="0">
                          <a:solidFill>
                            <a:srgbClr val="008000"/>
                          </a:solidFill>
                          <a:latin typeface="Helvetica"/>
                          <a:cs typeface="Helvetica"/>
                        </a:rPr>
                        <a:t>3,353</a:t>
                      </a:r>
                      <a:endParaRPr lang="ja-JP" altLang="en-US" sz="1100" b="1" dirty="0">
                        <a:solidFill>
                          <a:srgbClr val="008000"/>
                        </a:solidFill>
                        <a:latin typeface="Helvetica"/>
                        <a:cs typeface="Helvetica"/>
                      </a:endParaRPr>
                    </a:p>
                  </a:txBody>
                  <a:tcPr anchor="ctr"/>
                </a:tc>
              </a:tr>
              <a:tr h="370840">
                <a:tc>
                  <a:txBody>
                    <a:bodyPr/>
                    <a:lstStyle/>
                    <a:p>
                      <a:r>
                        <a:rPr lang="ja-JP" altLang="en-US" sz="1100" b="0" dirty="0" smtClean="0">
                          <a:solidFill>
                            <a:srgbClr val="000000"/>
                          </a:solidFill>
                          <a:latin typeface="Helvetica"/>
                          <a:cs typeface="Helvetica"/>
                        </a:rPr>
                        <a:t>合計</a:t>
                      </a:r>
                      <a:endParaRPr lang="ja-JP" altLang="en-US" sz="1100" b="0" dirty="0">
                        <a:solidFill>
                          <a:srgbClr val="000000"/>
                        </a:solidFill>
                        <a:latin typeface="Helvetica"/>
                        <a:cs typeface="Helvetica"/>
                      </a:endParaRPr>
                    </a:p>
                  </a:txBody>
                  <a:tcPr anchor="ctr"/>
                </a:tc>
                <a:tc>
                  <a:txBody>
                    <a:bodyPr/>
                    <a:lstStyle/>
                    <a:p>
                      <a:pPr algn="r"/>
                      <a:endParaRPr lang="ja-JP" altLang="en-US" sz="1100" b="1" dirty="0">
                        <a:solidFill>
                          <a:srgbClr val="008000"/>
                        </a:solidFill>
                        <a:latin typeface="Helvetica"/>
                        <a:cs typeface="Helvetica"/>
                      </a:endParaRPr>
                    </a:p>
                  </a:txBody>
                  <a:tcPr anchor="ctr"/>
                </a:tc>
                <a:tc>
                  <a:txBody>
                    <a:bodyPr/>
                    <a:lstStyle/>
                    <a:p>
                      <a:endParaRPr kumimoji="1" lang="ja-JP" altLang="en-US" sz="1100" b="1" dirty="0">
                        <a:solidFill>
                          <a:srgbClr val="008000"/>
                        </a:solidFill>
                        <a:latin typeface="Helvetica"/>
                        <a:cs typeface="Helvetica"/>
                      </a:endParaRPr>
                    </a:p>
                  </a:txBody>
                  <a:tcPr anchor="ctr"/>
                </a:tc>
                <a:tc>
                  <a:txBody>
                    <a:bodyPr/>
                    <a:lstStyle/>
                    <a:p>
                      <a:endParaRPr kumimoji="1" lang="ja-JP" altLang="en-US" sz="1100" b="1" dirty="0">
                        <a:solidFill>
                          <a:srgbClr val="008000"/>
                        </a:solidFill>
                        <a:latin typeface="Helvetica"/>
                        <a:cs typeface="Helvetica"/>
                      </a:endParaRPr>
                    </a:p>
                  </a:txBody>
                  <a:tcPr anchor="ctr"/>
                </a:tc>
                <a:tc>
                  <a:txBody>
                    <a:bodyPr/>
                    <a:lstStyle/>
                    <a:p>
                      <a:endParaRPr kumimoji="1" lang="ja-JP" altLang="en-US" sz="1100" b="1" dirty="0">
                        <a:solidFill>
                          <a:srgbClr val="008000"/>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410</a:t>
                      </a:r>
                      <a:endParaRPr lang="ja-JP" altLang="en-US" sz="1100" b="1" dirty="0">
                        <a:solidFill>
                          <a:schemeClr val="tx1"/>
                        </a:solidFill>
                        <a:latin typeface="Helvetica"/>
                        <a:cs typeface="Helvetica"/>
                      </a:endParaRPr>
                    </a:p>
                  </a:txBody>
                  <a:tcPr anchor="ctr"/>
                </a:tc>
                <a:tc>
                  <a:txBody>
                    <a:bodyPr/>
                    <a:lstStyle/>
                    <a:p>
                      <a:pPr algn="r"/>
                      <a:r>
                        <a:rPr lang="en-US" altLang="ja-JP" sz="1050" b="1" dirty="0" smtClean="0">
                          <a:solidFill>
                            <a:schemeClr val="tx1"/>
                          </a:solidFill>
                          <a:latin typeface="Helvetica"/>
                          <a:cs typeface="Helvetica"/>
                        </a:rPr>
                        <a:t>922</a:t>
                      </a:r>
                      <a:endParaRPr lang="ja-JP" altLang="en-US" sz="105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1288</a:t>
                      </a:r>
                      <a:endParaRPr lang="ja-JP" altLang="en-US" sz="110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1430</a:t>
                      </a:r>
                      <a:endParaRPr lang="ja-JP" altLang="en-US" sz="110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1669</a:t>
                      </a:r>
                      <a:endParaRPr lang="ja-JP" altLang="en-US" sz="110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2248</a:t>
                      </a:r>
                      <a:endParaRPr lang="ja-JP" altLang="en-US" sz="110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2514</a:t>
                      </a:r>
                      <a:endParaRPr lang="ja-JP" altLang="en-US" sz="110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1789</a:t>
                      </a:r>
                      <a:endParaRPr lang="ja-JP" altLang="en-US" sz="110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1201</a:t>
                      </a:r>
                      <a:endParaRPr lang="ja-JP" altLang="en-US" sz="1100" b="1" dirty="0">
                        <a:solidFill>
                          <a:schemeClr val="tx1"/>
                        </a:solidFill>
                        <a:latin typeface="Helvetica"/>
                        <a:cs typeface="Helvetica"/>
                      </a:endParaRPr>
                    </a:p>
                  </a:txBody>
                  <a:tcPr anchor="ctr"/>
                </a:tc>
                <a:tc>
                  <a:txBody>
                    <a:bodyPr/>
                    <a:lstStyle/>
                    <a:p>
                      <a:pPr algn="r"/>
                      <a:r>
                        <a:rPr lang="en-US" altLang="ja-JP" sz="1100" b="1" dirty="0" smtClean="0">
                          <a:solidFill>
                            <a:schemeClr val="tx1"/>
                          </a:solidFill>
                          <a:latin typeface="Helvetica"/>
                          <a:cs typeface="Helvetica"/>
                        </a:rPr>
                        <a:t>13,470</a:t>
                      </a:r>
                      <a:endParaRPr lang="ja-JP" altLang="en-US" sz="1100" b="1" dirty="0">
                        <a:solidFill>
                          <a:schemeClr val="tx1"/>
                        </a:solidFill>
                        <a:latin typeface="Helvetica"/>
                        <a:cs typeface="Helvetica"/>
                      </a:endParaRPr>
                    </a:p>
                  </a:txBody>
                  <a:tcPr anchor="ctr"/>
                </a:tc>
              </a:tr>
              <a:tr h="169333">
                <a:tc>
                  <a:txBody>
                    <a:bodyPr/>
                    <a:lstStyle/>
                    <a:p>
                      <a:endParaRPr lang="ja-JP" altLang="en-US" sz="900" b="0"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endParaRPr kumimoji="1"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c>
                  <a:txBody>
                    <a:bodyPr/>
                    <a:lstStyle/>
                    <a:p>
                      <a:pPr algn="r"/>
                      <a:endParaRPr lang="ja-JP" altLang="en-US" sz="1100" b="1" dirty="0">
                        <a:latin typeface="Helvetica"/>
                        <a:cs typeface="Helvetica"/>
                      </a:endParaRPr>
                    </a:p>
                  </a:txBody>
                  <a:tcPr anchor="ctr"/>
                </a:tc>
              </a:tr>
              <a:tr h="169333">
                <a:tc gridSpan="15">
                  <a:txBody>
                    <a:bodyPr/>
                    <a:lstStyle/>
                    <a:p>
                      <a:endParaRPr lang="ja-JP" altLang="en-US" sz="900" b="0" dirty="0">
                        <a:latin typeface="Helvetica"/>
                        <a:cs typeface="Helvetica"/>
                      </a:endParaRPr>
                    </a:p>
                  </a:txBody>
                  <a:tcPr anchor="ctr"/>
                </a:tc>
                <a:tc hMerge="1">
                  <a:txBody>
                    <a:bodyPr/>
                    <a:lstStyle/>
                    <a:p>
                      <a:pPr algn="r"/>
                      <a:endParaRPr lang="ja-JP" altLang="en-US" sz="1100" b="1" dirty="0">
                        <a:latin typeface="Helvetica"/>
                        <a:cs typeface="Helvetica"/>
                      </a:endParaRPr>
                    </a:p>
                  </a:txBody>
                  <a:tcPr/>
                </a:tc>
                <a:tc hMerge="1">
                  <a:txBody>
                    <a:bodyPr/>
                    <a:lstStyle/>
                    <a:p>
                      <a:endParaRPr kumimoji="1" lang="ja-JP" altLang="en-US" sz="1100" b="1" dirty="0">
                        <a:latin typeface="Helvetica"/>
                        <a:cs typeface="Helvetica"/>
                      </a:endParaRPr>
                    </a:p>
                  </a:txBody>
                  <a:tcPr/>
                </a:tc>
                <a:tc hMerge="1">
                  <a:txBody>
                    <a:bodyPr/>
                    <a:lstStyle/>
                    <a:p>
                      <a:endParaRPr kumimoji="1" lang="ja-JP" altLang="en-US" sz="1100" b="1" dirty="0">
                        <a:latin typeface="Helvetica"/>
                        <a:cs typeface="Helvetica"/>
                      </a:endParaRPr>
                    </a:p>
                  </a:txBody>
                  <a:tcPr/>
                </a:tc>
                <a:tc hMerge="1">
                  <a:txBody>
                    <a:bodyPr/>
                    <a:lstStyle/>
                    <a:p>
                      <a:endParaRPr kumimoji="1" lang="ja-JP" altLang="en-US" sz="1100" b="1" dirty="0">
                        <a:latin typeface="Helvetica"/>
                        <a:cs typeface="Helvetica"/>
                      </a:endParaRPr>
                    </a:p>
                  </a:txBody>
                  <a:tcPr/>
                </a:tc>
                <a:tc hMerge="1">
                  <a:txBody>
                    <a:bodyPr/>
                    <a:lstStyle/>
                    <a:p>
                      <a:pPr algn="r"/>
                      <a:endParaRPr lang="ja-JP" altLang="en-US" sz="1100" b="1" dirty="0">
                        <a:latin typeface="Helvetica"/>
                        <a:cs typeface="Helvetica"/>
                      </a:endParaRPr>
                    </a:p>
                  </a:txBody>
                  <a:tcPr/>
                </a:tc>
                <a:tc hMerge="1">
                  <a:txBody>
                    <a:bodyPr/>
                    <a:lstStyle/>
                    <a:p>
                      <a:endParaRPr kumimoji="1" lang="ja-JP" altLang="en-US" sz="1100" b="1" dirty="0">
                        <a:latin typeface="Helvetica"/>
                        <a:cs typeface="Helvetica"/>
                      </a:endParaRPr>
                    </a:p>
                  </a:txBody>
                  <a:tcPr/>
                </a:tc>
                <a:tc hMerge="1">
                  <a:txBody>
                    <a:bodyPr/>
                    <a:lstStyle/>
                    <a:p>
                      <a:endParaRPr kumimoji="1" lang="ja-JP" altLang="en-US" sz="1100" b="1" dirty="0">
                        <a:latin typeface="Helvetica"/>
                        <a:cs typeface="Helvetica"/>
                      </a:endParaRPr>
                    </a:p>
                  </a:txBody>
                  <a:tcPr/>
                </a:tc>
                <a:tc hMerge="1">
                  <a:txBody>
                    <a:bodyPr/>
                    <a:lstStyle/>
                    <a:p>
                      <a:endParaRPr kumimoji="1" lang="ja-JP" altLang="en-US" sz="1100" b="1" dirty="0">
                        <a:latin typeface="Helvetica"/>
                        <a:cs typeface="Helvetica"/>
                      </a:endParaRPr>
                    </a:p>
                  </a:txBody>
                  <a:tcPr/>
                </a:tc>
                <a:tc hMerge="1">
                  <a:txBody>
                    <a:bodyPr/>
                    <a:lstStyle/>
                    <a:p>
                      <a:pPr algn="r"/>
                      <a:endParaRPr lang="ja-JP" altLang="en-US" sz="1100" b="1" dirty="0">
                        <a:latin typeface="Helvetica"/>
                        <a:cs typeface="Helvetica"/>
                      </a:endParaRPr>
                    </a:p>
                  </a:txBody>
                  <a:tcPr/>
                </a:tc>
                <a:tc hMerge="1">
                  <a:txBody>
                    <a:bodyPr/>
                    <a:lstStyle/>
                    <a:p>
                      <a:pPr algn="r"/>
                      <a:endParaRPr lang="ja-JP" altLang="en-US" sz="1100" b="1" dirty="0">
                        <a:latin typeface="Helvetica"/>
                        <a:cs typeface="Helvetica"/>
                      </a:endParaRPr>
                    </a:p>
                  </a:txBody>
                  <a:tcPr/>
                </a:tc>
                <a:tc hMerge="1">
                  <a:txBody>
                    <a:bodyPr/>
                    <a:lstStyle/>
                    <a:p>
                      <a:pPr algn="r"/>
                      <a:endParaRPr lang="ja-JP" altLang="en-US" sz="1100" b="1" dirty="0">
                        <a:latin typeface="Helvetica"/>
                        <a:cs typeface="Helvetica"/>
                      </a:endParaRPr>
                    </a:p>
                  </a:txBody>
                  <a:tcPr/>
                </a:tc>
                <a:tc hMerge="1">
                  <a:txBody>
                    <a:bodyPr/>
                    <a:lstStyle/>
                    <a:p>
                      <a:pPr algn="r"/>
                      <a:endParaRPr lang="ja-JP" altLang="en-US" sz="1100" b="1" dirty="0">
                        <a:latin typeface="Helvetica"/>
                        <a:cs typeface="Helvetica"/>
                      </a:endParaRPr>
                    </a:p>
                  </a:txBody>
                  <a:tcPr/>
                </a:tc>
                <a:tc hMerge="1">
                  <a:txBody>
                    <a:bodyPr/>
                    <a:lstStyle/>
                    <a:p>
                      <a:pPr algn="r"/>
                      <a:endParaRPr lang="ja-JP" altLang="en-US" sz="1100" b="1" dirty="0">
                        <a:latin typeface="Helvetica"/>
                        <a:cs typeface="Helvetica"/>
                      </a:endParaRPr>
                    </a:p>
                  </a:txBody>
                  <a:tcPr/>
                </a:tc>
                <a:tc hMerge="1">
                  <a:txBody>
                    <a:bodyPr/>
                    <a:lstStyle/>
                    <a:p>
                      <a:pPr algn="r"/>
                      <a:endParaRPr lang="ja-JP" altLang="en-US" sz="1100" b="1" dirty="0">
                        <a:latin typeface="Helvetica"/>
                        <a:cs typeface="Helvetica"/>
                      </a:endParaRPr>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AY-2015/11/17b</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a:t>
            </a:r>
            <a:r>
              <a:rPr lang="ja-JP" altLang="en-US" smtClean="0">
                <a:solidFill>
                  <a:prstClr val="black">
                    <a:tint val="75000"/>
                  </a:prstClr>
                </a:solidFill>
                <a:latin typeface="Calibri"/>
                <a:ea typeface="ＭＳ Ｐゴシック"/>
              </a:rPr>
              <a:t>加速器建設への人材 </a:t>
            </a:r>
            <a:endParaRPr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13</a:t>
            </a:fld>
            <a:endParaRPr lang="ja-JP" altLang="en-US">
              <a:solidFill>
                <a:prstClr val="black">
                  <a:tint val="75000"/>
                </a:prstClr>
              </a:solidFill>
              <a:latin typeface="Calibri"/>
              <a:ea typeface="ＭＳ Ｐゴシック"/>
            </a:endParaRPr>
          </a:p>
        </p:txBody>
      </p:sp>
      <p:sp>
        <p:nvSpPr>
          <p:cNvPr id="3" name="正方形/長方形 2"/>
          <p:cNvSpPr/>
          <p:nvPr/>
        </p:nvSpPr>
        <p:spPr>
          <a:xfrm>
            <a:off x="3170889" y="2807519"/>
            <a:ext cx="5135654" cy="338116"/>
          </a:xfrm>
          <a:prstGeom prst="rect">
            <a:avLst/>
          </a:prstGeom>
          <a:noFill/>
          <a:ln w="19050" cmpd="sng">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396628" y="2409444"/>
            <a:ext cx="2531462" cy="307777"/>
          </a:xfrm>
          <a:prstGeom prst="rect">
            <a:avLst/>
          </a:prstGeom>
          <a:solidFill>
            <a:srgbClr val="FFFF00"/>
          </a:solidFill>
          <a:ln>
            <a:solidFill>
              <a:srgbClr val="008000"/>
            </a:solidFill>
          </a:ln>
        </p:spPr>
        <p:txBody>
          <a:bodyPr wrap="none" rtlCol="0">
            <a:spAutoFit/>
          </a:bodyPr>
          <a:lstStyle/>
          <a:p>
            <a:r>
              <a:rPr kumimoji="1" lang="en-US" altLang="ja-JP" sz="1400" dirty="0" smtClean="0"/>
              <a:t>TDR</a:t>
            </a:r>
            <a:r>
              <a:rPr kumimoji="1" lang="ja-JP" altLang="en-US" sz="1400" dirty="0" smtClean="0"/>
              <a:t>での国際チームによる検討</a:t>
            </a:r>
            <a:endParaRPr kumimoji="1" lang="ja-JP" altLang="en-US" sz="1400" dirty="0"/>
          </a:p>
        </p:txBody>
      </p:sp>
      <p:sp>
        <p:nvSpPr>
          <p:cNvPr id="10" name="正方形/長方形 9"/>
          <p:cNvSpPr/>
          <p:nvPr/>
        </p:nvSpPr>
        <p:spPr>
          <a:xfrm>
            <a:off x="750714" y="2171604"/>
            <a:ext cx="2420176" cy="334285"/>
          </a:xfrm>
          <a:prstGeom prst="rect">
            <a:avLst/>
          </a:prstGeom>
          <a:noFill/>
          <a:ln w="19050" cmpd="sng">
            <a:solidFill>
              <a:srgbClr val="5B9BD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49522" y="1842974"/>
            <a:ext cx="1774845" cy="307777"/>
          </a:xfrm>
          <a:prstGeom prst="rect">
            <a:avLst/>
          </a:prstGeom>
          <a:solidFill>
            <a:srgbClr val="FFFF00"/>
          </a:solidFill>
          <a:ln>
            <a:solidFill>
              <a:srgbClr val="008000"/>
            </a:solidFill>
          </a:ln>
        </p:spPr>
        <p:txBody>
          <a:bodyPr wrap="none" rtlCol="0">
            <a:spAutoFit/>
          </a:bodyPr>
          <a:lstStyle/>
          <a:p>
            <a:r>
              <a:rPr lang="ja-JP" altLang="ja-JP" sz="1400" dirty="0" smtClean="0"/>
              <a:t>T</a:t>
            </a:r>
            <a:r>
              <a:rPr lang="en-US" altLang="ja-JP" sz="1400" dirty="0" smtClean="0"/>
              <a:t>DR</a:t>
            </a:r>
            <a:r>
              <a:rPr lang="ja-JP" altLang="en-US" sz="1400" dirty="0" smtClean="0"/>
              <a:t>後、</a:t>
            </a:r>
            <a:r>
              <a:rPr lang="en-US" altLang="ja-JP" sz="1400" dirty="0" smtClean="0"/>
              <a:t>KEK</a:t>
            </a:r>
            <a:r>
              <a:rPr lang="ja-JP" altLang="en-US" sz="1400" dirty="0" smtClean="0"/>
              <a:t>での検討</a:t>
            </a:r>
            <a:endParaRPr kumimoji="1" lang="ja-JP" altLang="en-US" sz="1400" dirty="0"/>
          </a:p>
        </p:txBody>
      </p:sp>
      <p:sp>
        <p:nvSpPr>
          <p:cNvPr id="12" name="テキスト ボックス 11"/>
          <p:cNvSpPr txBox="1"/>
          <p:nvPr/>
        </p:nvSpPr>
        <p:spPr>
          <a:xfrm>
            <a:off x="6664578" y="2404486"/>
            <a:ext cx="1420030" cy="307777"/>
          </a:xfrm>
          <a:prstGeom prst="rect">
            <a:avLst/>
          </a:prstGeom>
          <a:solidFill>
            <a:srgbClr val="CCFFCC"/>
          </a:solidFill>
          <a:ln>
            <a:solidFill>
              <a:srgbClr val="008000"/>
            </a:solidFill>
          </a:ln>
        </p:spPr>
        <p:txBody>
          <a:bodyPr wrap="none" rtlCol="0">
            <a:spAutoFit/>
          </a:bodyPr>
          <a:lstStyle/>
          <a:p>
            <a:r>
              <a:rPr lang="ja-JP" altLang="en-US" sz="1400" dirty="0" smtClean="0"/>
              <a:t>平均</a:t>
            </a:r>
            <a:r>
              <a:rPr kumimoji="1" lang="en-US" altLang="ja-JP" sz="1400" dirty="0" smtClean="0"/>
              <a:t>: ~ 1,100/</a:t>
            </a:r>
            <a:r>
              <a:rPr kumimoji="1" lang="ja-JP" altLang="en-US" sz="1400" dirty="0" smtClean="0"/>
              <a:t>年</a:t>
            </a:r>
            <a:endParaRPr kumimoji="1" lang="ja-JP" altLang="en-US" sz="1400" dirty="0"/>
          </a:p>
        </p:txBody>
      </p:sp>
      <p:graphicFrame>
        <p:nvGraphicFramePr>
          <p:cNvPr id="15" name="グラフ 14"/>
          <p:cNvGraphicFramePr>
            <a:graphicFrameLocks/>
          </p:cNvGraphicFramePr>
          <p:nvPr>
            <p:extLst>
              <p:ext uri="{D42A27DB-BD31-4B8C-83A1-F6EECF244321}">
                <p14:modId xmlns:p14="http://schemas.microsoft.com/office/powerpoint/2010/main" val="1650199852"/>
              </p:ext>
            </p:extLst>
          </p:nvPr>
        </p:nvGraphicFramePr>
        <p:xfrm>
          <a:off x="400453" y="4413669"/>
          <a:ext cx="8115863" cy="2192978"/>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直線矢印コネクタ 12"/>
          <p:cNvCxnSpPr/>
          <p:nvPr/>
        </p:nvCxnSpPr>
        <p:spPr>
          <a:xfrm flipH="1">
            <a:off x="2761333" y="2458336"/>
            <a:ext cx="186418" cy="3489439"/>
          </a:xfrm>
          <a:prstGeom prst="straightConnector1">
            <a:avLst/>
          </a:prstGeom>
          <a:ln w="12700" cmpd="sng">
            <a:prstDash val="dot"/>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5722501" y="3058356"/>
            <a:ext cx="0" cy="1625298"/>
          </a:xfrm>
          <a:prstGeom prst="straightConnector1">
            <a:avLst/>
          </a:prstGeom>
          <a:ln w="12700" cmpd="sng">
            <a:solidFill>
              <a:srgbClr val="FF6600"/>
            </a:solidFill>
            <a:prstDash val="dot"/>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7029200" y="3466136"/>
            <a:ext cx="0" cy="1625298"/>
          </a:xfrm>
          <a:prstGeom prst="straightConnector1">
            <a:avLst/>
          </a:prstGeom>
          <a:ln w="12700" cmpd="sng">
            <a:solidFill>
              <a:srgbClr val="008000"/>
            </a:solidFill>
            <a:prstDash val="dot"/>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2889495" y="5242897"/>
            <a:ext cx="5499362" cy="0"/>
          </a:xfrm>
          <a:prstGeom prst="line">
            <a:avLst/>
          </a:prstGeom>
          <a:ln w="12700" cmpd="sng">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205231" y="5435136"/>
            <a:ext cx="1064940" cy="261610"/>
          </a:xfrm>
          <a:prstGeom prst="rect">
            <a:avLst/>
          </a:prstGeom>
          <a:solidFill>
            <a:schemeClr val="accent6">
              <a:lumMod val="40000"/>
              <a:lumOff val="60000"/>
            </a:schemeClr>
          </a:solidFill>
          <a:ln>
            <a:solidFill>
              <a:schemeClr val="accent6">
                <a:lumMod val="60000"/>
                <a:lumOff val="40000"/>
              </a:schemeClr>
            </a:solidFill>
          </a:ln>
        </p:spPr>
        <p:txBody>
          <a:bodyPr wrap="none" rtlCol="0">
            <a:spAutoFit/>
          </a:bodyPr>
          <a:lstStyle/>
          <a:p>
            <a:r>
              <a:rPr lang="en-US" altLang="ja-JP" sz="1100" dirty="0"/>
              <a:t>≥</a:t>
            </a:r>
            <a:r>
              <a:rPr kumimoji="1" lang="en-US" altLang="ja-JP" sz="1100" dirty="0" smtClean="0"/>
              <a:t> 25% of 1, 100</a:t>
            </a:r>
            <a:endParaRPr kumimoji="1" lang="ja-JP" altLang="en-US" sz="1100" dirty="0"/>
          </a:p>
        </p:txBody>
      </p:sp>
      <p:sp>
        <p:nvSpPr>
          <p:cNvPr id="31" name="テキスト ボックス 30"/>
          <p:cNvSpPr txBox="1"/>
          <p:nvPr/>
        </p:nvSpPr>
        <p:spPr>
          <a:xfrm>
            <a:off x="3050825" y="4937329"/>
            <a:ext cx="537740" cy="261610"/>
          </a:xfrm>
          <a:prstGeom prst="rect">
            <a:avLst/>
          </a:prstGeom>
          <a:solidFill>
            <a:schemeClr val="accent6">
              <a:lumMod val="40000"/>
              <a:lumOff val="60000"/>
            </a:schemeClr>
          </a:solidFill>
          <a:ln>
            <a:solidFill>
              <a:schemeClr val="accent6">
                <a:lumMod val="60000"/>
                <a:lumOff val="40000"/>
              </a:schemeClr>
            </a:solidFill>
          </a:ln>
        </p:spPr>
        <p:txBody>
          <a:bodyPr wrap="none" rtlCol="0">
            <a:spAutoFit/>
          </a:bodyPr>
          <a:lstStyle/>
          <a:p>
            <a:r>
              <a:rPr kumimoji="1" lang="en-US" altLang="ja-JP" sz="1100" dirty="0" smtClean="0"/>
              <a:t>1, 100</a:t>
            </a:r>
            <a:endParaRPr kumimoji="1" lang="ja-JP" altLang="en-US" sz="1100" dirty="0"/>
          </a:p>
        </p:txBody>
      </p:sp>
    </p:spTree>
    <p:extLst>
      <p:ext uri="{BB962C8B-B14F-4D97-AF65-F5344CB8AC3E}">
        <p14:creationId xmlns:p14="http://schemas.microsoft.com/office/powerpoint/2010/main" val="25103364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9501"/>
            <a:ext cx="8229600" cy="654779"/>
          </a:xfrm>
        </p:spPr>
        <p:txBody>
          <a:bodyPr>
            <a:normAutofit/>
          </a:bodyPr>
          <a:lstStyle/>
          <a:p>
            <a:r>
              <a:rPr kumimoji="1" lang="en-US" altLang="ja-JP" sz="3600" b="1" dirty="0" smtClean="0"/>
              <a:t>ILC </a:t>
            </a:r>
            <a:r>
              <a:rPr lang="ja-JP" altLang="en-US" sz="3600" b="1" dirty="0" smtClean="0"/>
              <a:t>年次計画・必要人員総表</a:t>
            </a:r>
            <a:r>
              <a:rPr lang="ja-JP" altLang="ja-JP" sz="3600" b="1" dirty="0"/>
              <a:t>　</a:t>
            </a:r>
            <a:r>
              <a:rPr lang="en-US" altLang="ja-JP" sz="3600" b="1" dirty="0" smtClean="0"/>
              <a:t>(</a:t>
            </a:r>
            <a:r>
              <a:rPr lang="ja-JP" altLang="en-US" sz="3600" b="1" dirty="0" smtClean="0"/>
              <a:t>検討中</a:t>
            </a:r>
            <a:r>
              <a:rPr lang="en-US" altLang="ja-JP" sz="3600" b="1" dirty="0" smtClean="0"/>
              <a:t>)</a:t>
            </a:r>
            <a:endParaRPr kumimoji="1" lang="ja-JP" altLang="en-US" sz="49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976382316"/>
              </p:ext>
            </p:extLst>
          </p:nvPr>
        </p:nvGraphicFramePr>
        <p:xfrm>
          <a:off x="521058" y="929418"/>
          <a:ext cx="8229600" cy="5605503"/>
        </p:xfrm>
        <a:graphic>
          <a:graphicData uri="http://schemas.openxmlformats.org/drawingml/2006/table">
            <a:tbl>
              <a:tblPr firstRow="1" bandRow="1">
                <a:tableStyleId>{5C22544A-7EE6-4342-B048-85BDC9FD1C3A}</a:tableStyleId>
              </a:tblPr>
              <a:tblGrid>
                <a:gridCol w="876706"/>
                <a:gridCol w="1057192"/>
                <a:gridCol w="1021716"/>
                <a:gridCol w="1159186"/>
                <a:gridCol w="1231912"/>
                <a:gridCol w="1674478"/>
                <a:gridCol w="801763"/>
                <a:gridCol w="406647"/>
              </a:tblGrid>
              <a:tr h="424873">
                <a:tc>
                  <a:txBody>
                    <a:bodyPr/>
                    <a:lstStyle/>
                    <a:p>
                      <a:endParaRPr kumimoji="1" lang="ja-JP" altLang="en-US" sz="2400" dirty="0">
                        <a:solidFill>
                          <a:schemeClr val="bg1"/>
                        </a:solidFill>
                      </a:endParaRPr>
                    </a:p>
                  </a:txBody>
                  <a:tcPr/>
                </a:tc>
                <a:tc>
                  <a:txBody>
                    <a:bodyPr/>
                    <a:lstStyle/>
                    <a:p>
                      <a:pPr algn="ctr" fontAlgn="ctr"/>
                      <a:r>
                        <a:rPr lang="ja-JP" altLang="en-US" sz="1400" b="0" i="0" u="none" strike="noStrike" dirty="0">
                          <a:solidFill>
                            <a:schemeClr val="bg1"/>
                          </a:solidFill>
                          <a:effectLst/>
                          <a:latin typeface="ＭＳ Ｐゴシック"/>
                        </a:rPr>
                        <a:t>　</a:t>
                      </a:r>
                    </a:p>
                  </a:txBody>
                  <a:tcPr marL="12700" marR="12700" marT="12700" marB="0" anchor="ctr"/>
                </a:tc>
                <a:tc>
                  <a:txBody>
                    <a:bodyPr/>
                    <a:lstStyle/>
                    <a:p>
                      <a:pPr algn="ctr" fontAlgn="ctr"/>
                      <a:r>
                        <a:rPr lang="ja-JP" altLang="en-US" sz="1400" b="0" i="0" u="none" strike="noStrike" dirty="0" smtClean="0">
                          <a:solidFill>
                            <a:schemeClr val="bg1"/>
                          </a:solidFill>
                          <a:effectLst/>
                          <a:latin typeface="ＭＳ Ｐゴシック"/>
                        </a:rPr>
                        <a:t>予備準備期</a:t>
                      </a:r>
                      <a:r>
                        <a:rPr lang="en-US" altLang="ja-JP" sz="1400" b="0" i="0" u="none" strike="noStrike" dirty="0" smtClean="0">
                          <a:solidFill>
                            <a:schemeClr val="bg1"/>
                          </a:solidFill>
                          <a:effectLst/>
                          <a:latin typeface="ＭＳ Ｐゴシック"/>
                        </a:rPr>
                        <a:t>(</a:t>
                      </a:r>
                      <a:r>
                        <a:rPr lang="ja-JP" altLang="en-US" sz="1400" b="0" i="0" u="none" strike="noStrike" dirty="0" smtClean="0">
                          <a:solidFill>
                            <a:schemeClr val="bg1"/>
                          </a:solidFill>
                          <a:effectLst/>
                          <a:latin typeface="ＭＳ Ｐゴシック"/>
                        </a:rPr>
                        <a:t>現在）</a:t>
                      </a:r>
                      <a:endParaRPr lang="ja-JP" altLang="en-US" sz="1400" b="0" i="0" u="none" strike="noStrike" dirty="0">
                        <a:solidFill>
                          <a:schemeClr val="bg1"/>
                        </a:solidFill>
                        <a:effectLst/>
                        <a:latin typeface="ＭＳ Ｐゴシック"/>
                      </a:endParaRPr>
                    </a:p>
                  </a:txBody>
                  <a:tcPr marL="12700" marR="12700" marT="12700" marB="0" anchor="ctr"/>
                </a:tc>
                <a:tc>
                  <a:txBody>
                    <a:bodyPr/>
                    <a:lstStyle/>
                    <a:p>
                      <a:pPr algn="ctr" fontAlgn="ctr"/>
                      <a:r>
                        <a:rPr lang="ja-JP" altLang="en-US" sz="1400" b="0" i="0" u="none" strike="noStrike" dirty="0" smtClean="0">
                          <a:solidFill>
                            <a:schemeClr val="bg1"/>
                          </a:solidFill>
                          <a:effectLst/>
                          <a:latin typeface="ＭＳ Ｐゴシック"/>
                        </a:rPr>
                        <a:t>本準備期間</a:t>
                      </a:r>
                      <a:endParaRPr lang="en-US" altLang="ja-JP" sz="1400" b="0" i="0" u="none" strike="noStrike" dirty="0" smtClean="0">
                        <a:solidFill>
                          <a:schemeClr val="bg1"/>
                        </a:solidFill>
                        <a:effectLst/>
                        <a:latin typeface="ＭＳ Ｐゴシック"/>
                      </a:endParaRPr>
                    </a:p>
                    <a:p>
                      <a:pPr algn="ctr" fontAlgn="ctr"/>
                      <a:r>
                        <a:rPr lang="en-US" altLang="ja-JP" sz="1400" b="0" i="0" u="none" strike="noStrike" dirty="0" smtClean="0">
                          <a:solidFill>
                            <a:schemeClr val="bg1"/>
                          </a:solidFill>
                          <a:effectLst/>
                          <a:latin typeface="ＭＳ Ｐゴシック"/>
                        </a:rPr>
                        <a:t>(4</a:t>
                      </a:r>
                      <a:r>
                        <a:rPr lang="ja-JP" altLang="en-US" sz="1400" b="0" i="0" u="none" strike="noStrike" dirty="0" smtClean="0">
                          <a:solidFill>
                            <a:schemeClr val="bg1"/>
                          </a:solidFill>
                          <a:effectLst/>
                          <a:latin typeface="ＭＳ Ｐゴシック"/>
                        </a:rPr>
                        <a:t>年目</a:t>
                      </a:r>
                      <a:r>
                        <a:rPr lang="en-US" altLang="ja-JP" sz="1400" b="0" i="0" u="none" strike="noStrike" dirty="0" smtClean="0">
                          <a:solidFill>
                            <a:schemeClr val="bg1"/>
                          </a:solidFill>
                          <a:effectLst/>
                          <a:latin typeface="ＭＳ Ｐゴシック"/>
                        </a:rPr>
                        <a:t>)</a:t>
                      </a:r>
                      <a:endParaRPr lang="ja-JP" altLang="en-US" sz="1400" b="0" i="0" u="none" strike="noStrike" dirty="0">
                        <a:solidFill>
                          <a:schemeClr val="bg1"/>
                        </a:solidFill>
                        <a:effectLst/>
                        <a:latin typeface="ＭＳ Ｐゴシック"/>
                      </a:endParaRPr>
                    </a:p>
                  </a:txBody>
                  <a:tcPr marL="12700" marR="12700" marT="12700" marB="0" anchor="ctr"/>
                </a:tc>
                <a:tc gridSpan="2">
                  <a:txBody>
                    <a:bodyPr/>
                    <a:lstStyle/>
                    <a:p>
                      <a:pPr algn="ctr" fontAlgn="ctr"/>
                      <a:r>
                        <a:rPr lang="ja-JP" altLang="en-US" sz="1400" b="0" i="0" u="none" strike="noStrike" dirty="0" smtClean="0">
                          <a:solidFill>
                            <a:schemeClr val="bg1"/>
                          </a:solidFill>
                          <a:effectLst/>
                          <a:latin typeface="ＭＳ Ｐゴシック"/>
                        </a:rPr>
                        <a:t>建設期間</a:t>
                      </a:r>
                      <a:endParaRPr lang="en-US" altLang="ja-JP" sz="1400" b="0" i="0" u="none" strike="noStrike" dirty="0" smtClean="0">
                        <a:solidFill>
                          <a:schemeClr val="bg1"/>
                        </a:solidFill>
                        <a:effectLst/>
                        <a:latin typeface="ＭＳ Ｐゴシック"/>
                      </a:endParaRPr>
                    </a:p>
                    <a:p>
                      <a:pPr algn="ctr" fontAlgn="ctr"/>
                      <a:r>
                        <a:rPr lang="ja-JP" altLang="en-US" sz="1400" b="0" i="0" u="none" strike="noStrike" dirty="0" smtClean="0">
                          <a:solidFill>
                            <a:schemeClr val="bg1"/>
                          </a:solidFill>
                          <a:effectLst/>
                          <a:latin typeface="ＭＳ Ｐゴシック"/>
                        </a:rPr>
                        <a:t>（</a:t>
                      </a:r>
                      <a:r>
                        <a:rPr lang="en-US" altLang="ja-JP" sz="1400" b="0" i="0" u="none" strike="noStrike" dirty="0">
                          <a:solidFill>
                            <a:schemeClr val="bg1"/>
                          </a:solidFill>
                          <a:effectLst/>
                          <a:latin typeface="ＭＳ Ｐゴシック"/>
                        </a:rPr>
                        <a:t>9</a:t>
                      </a:r>
                      <a:r>
                        <a:rPr lang="ja-JP" altLang="en-US" sz="1400" b="0" i="0" u="none" strike="noStrike" dirty="0" smtClean="0">
                          <a:solidFill>
                            <a:schemeClr val="bg1"/>
                          </a:solidFill>
                          <a:effectLst/>
                          <a:latin typeface="ＭＳ Ｐゴシック"/>
                        </a:rPr>
                        <a:t>年間の平均）</a:t>
                      </a:r>
                      <a:endParaRPr lang="ja-JP" altLang="en-US" sz="1400" b="0" i="0" u="none" strike="noStrike" dirty="0">
                        <a:solidFill>
                          <a:schemeClr val="bg1"/>
                        </a:solidFill>
                        <a:effectLst/>
                        <a:latin typeface="ＭＳ Ｐゴシック"/>
                      </a:endParaRPr>
                    </a:p>
                  </a:txBody>
                  <a:tcPr marL="12700" marR="12700" marT="12700" marB="0" anchor="ctr"/>
                </a:tc>
                <a:tc hMerge="1">
                  <a:txBody>
                    <a:bodyPr/>
                    <a:lstStyle/>
                    <a:p>
                      <a:endParaRPr kumimoji="1" lang="ja-JP" altLang="en-US"/>
                    </a:p>
                  </a:txBody>
                  <a:tcPr/>
                </a:tc>
                <a:tc>
                  <a:txBody>
                    <a:bodyPr/>
                    <a:lstStyle/>
                    <a:p>
                      <a:pPr algn="ctr" fontAlgn="ctr"/>
                      <a:r>
                        <a:rPr lang="ja-JP" altLang="en-US" sz="1400" b="0" i="0" u="none" strike="noStrike" dirty="0">
                          <a:solidFill>
                            <a:schemeClr val="bg1"/>
                          </a:solidFill>
                          <a:effectLst/>
                          <a:latin typeface="ＭＳ Ｐゴシック"/>
                        </a:rPr>
                        <a:t>運転</a:t>
                      </a:r>
                    </a:p>
                  </a:txBody>
                  <a:tcPr marL="12700" marR="12700" marT="12700" marB="0" anchor="ctr"/>
                </a:tc>
                <a:tc>
                  <a:txBody>
                    <a:bodyPr/>
                    <a:lstStyle/>
                    <a:p>
                      <a:pPr algn="ctr" fontAlgn="ctr"/>
                      <a:endParaRPr lang="en-US" altLang="ja-JP" sz="1600" b="0" i="0" u="none" strike="noStrike" dirty="0">
                        <a:solidFill>
                          <a:schemeClr val="bg1"/>
                        </a:solidFill>
                        <a:effectLst/>
                        <a:latin typeface="ＭＳ Ｐゴシック"/>
                      </a:endParaRPr>
                    </a:p>
                  </a:txBody>
                  <a:tcPr marL="12700" marR="12700" marT="12700" marB="0" anchor="ctr"/>
                </a:tc>
              </a:tr>
              <a:tr h="454703">
                <a:tc>
                  <a:txBody>
                    <a:bodyPr/>
                    <a:lstStyle/>
                    <a:p>
                      <a:endParaRPr kumimoji="1" lang="ja-JP" altLang="en-US" sz="1400" dirty="0"/>
                    </a:p>
                  </a:txBody>
                  <a:tcPr/>
                </a:tc>
                <a:tc>
                  <a:txBody>
                    <a:bodyPr/>
                    <a:lstStyle/>
                    <a:p>
                      <a:pPr algn="l" fontAlgn="t"/>
                      <a:r>
                        <a:rPr lang="ja-JP" altLang="en-US" sz="1000" b="0" i="0" u="none" strike="noStrike" dirty="0">
                          <a:solidFill>
                            <a:srgbClr val="000000"/>
                          </a:solidFill>
                          <a:effectLst/>
                          <a:latin typeface="ＭＳ Ｐゴシック"/>
                        </a:rPr>
                        <a:t>　</a:t>
                      </a:r>
                    </a:p>
                  </a:txBody>
                  <a:tcPr marL="12700" marR="12700" marT="12700" marB="0"/>
                </a:tc>
                <a:tc>
                  <a:txBody>
                    <a:bodyPr/>
                    <a:lstStyle/>
                    <a:p>
                      <a:pPr algn="l" fontAlgn="t"/>
                      <a:r>
                        <a:rPr lang="ja-JP" altLang="en-US" sz="1000" b="0" i="0" u="none" strike="noStrike" dirty="0" smtClean="0">
                          <a:solidFill>
                            <a:srgbClr val="000000"/>
                          </a:solidFill>
                          <a:effectLst/>
                          <a:latin typeface="ＭＳ Ｐゴシック"/>
                        </a:rPr>
                        <a:t>・一般的先端加速器技術予算に基づく。</a:t>
                      </a:r>
                      <a:endParaRPr lang="en-US" altLang="ja-JP" sz="1000" b="0" i="0" u="none" strike="noStrike" dirty="0" smtClean="0">
                        <a:solidFill>
                          <a:srgbClr val="000000"/>
                        </a:solidFill>
                        <a:effectLst/>
                        <a:latin typeface="ＭＳ Ｐゴシック"/>
                      </a:endParaRPr>
                    </a:p>
                  </a:txBody>
                  <a:tcPr marL="12700" marR="12700" marT="12700" marB="0"/>
                </a:tc>
                <a:tc>
                  <a:txBody>
                    <a:bodyPr/>
                    <a:lstStyle/>
                    <a:p>
                      <a:pPr algn="l" fontAlgn="t"/>
                      <a:r>
                        <a:rPr lang="ja-JP" altLang="en-US" sz="1000" b="0" i="0" u="none" strike="noStrike" dirty="0" smtClean="0">
                          <a:solidFill>
                            <a:srgbClr val="000000"/>
                          </a:solidFill>
                          <a:effectLst/>
                          <a:latin typeface="ＭＳ Ｐゴシック"/>
                        </a:rPr>
                        <a:t>・準備予算を伴う。</a:t>
                      </a:r>
                      <a:endParaRPr lang="en-US" altLang="ja-JP" sz="1000" b="0" i="0" u="none" strike="noStrike" dirty="0" smtClean="0">
                        <a:solidFill>
                          <a:srgbClr val="000000"/>
                        </a:solidFill>
                        <a:effectLst/>
                        <a:latin typeface="ＭＳ Ｐゴシック"/>
                      </a:endParaRPr>
                    </a:p>
                    <a:p>
                      <a:pPr algn="l" fontAlgn="t"/>
                      <a:r>
                        <a:rPr lang="ja-JP" altLang="en-US" sz="1000" b="0" i="0" u="none" strike="noStrike" dirty="0" smtClean="0">
                          <a:solidFill>
                            <a:srgbClr val="000000"/>
                          </a:solidFill>
                          <a:effectLst/>
                          <a:latin typeface="ＭＳ Ｐゴシック"/>
                        </a:rPr>
                        <a:t>・サイト候補明確。</a:t>
                      </a:r>
                      <a:endParaRPr lang="en-US" altLang="ja-JP" sz="1000" b="0" i="0" u="none" strike="noStrike" dirty="0" smtClean="0">
                        <a:solidFill>
                          <a:srgbClr val="000000"/>
                        </a:solidFill>
                        <a:effectLst/>
                        <a:latin typeface="ＭＳ Ｐゴシック"/>
                      </a:endParaRPr>
                    </a:p>
                    <a:p>
                      <a:pPr algn="l" fontAlgn="t"/>
                      <a:r>
                        <a:rPr lang="ja-JP" altLang="en-US" sz="1000" b="0" i="0" u="none" strike="noStrike" dirty="0" smtClean="0">
                          <a:solidFill>
                            <a:srgbClr val="000000"/>
                          </a:solidFill>
                          <a:effectLst/>
                          <a:latin typeface="ＭＳ Ｐゴシック"/>
                        </a:rPr>
                        <a:t>・</a:t>
                      </a:r>
                      <a:r>
                        <a:rPr lang="en-US" altLang="ja-JP" sz="1000" b="0" i="0" u="none" strike="noStrike" dirty="0" smtClean="0">
                          <a:solidFill>
                            <a:srgbClr val="000000"/>
                          </a:solidFill>
                          <a:effectLst/>
                          <a:latin typeface="ＭＳ Ｐゴシック"/>
                        </a:rPr>
                        <a:t>Pre-ILC Lab.</a:t>
                      </a:r>
                      <a:r>
                        <a:rPr lang="ja-JP" altLang="en-US" sz="1000" b="0" i="0" u="none" strike="noStrike" dirty="0" smtClean="0">
                          <a:solidFill>
                            <a:srgbClr val="000000"/>
                          </a:solidFill>
                          <a:effectLst/>
                          <a:latin typeface="ＭＳ Ｐゴシック"/>
                        </a:rPr>
                        <a:t>設立。</a:t>
                      </a:r>
                      <a:endParaRPr lang="ja-JP" altLang="en-US" sz="1000" b="0" i="0" u="none" strike="noStrike" dirty="0">
                        <a:solidFill>
                          <a:srgbClr val="000000"/>
                        </a:solidFill>
                        <a:effectLst/>
                        <a:latin typeface="ＭＳ Ｐゴシック"/>
                      </a:endParaRPr>
                    </a:p>
                  </a:txBody>
                  <a:tcPr marL="12700" marR="12700" marT="12700" marB="0"/>
                </a:tc>
                <a:tc>
                  <a:txBody>
                    <a:bodyPr/>
                    <a:lstStyle/>
                    <a:p>
                      <a:pPr algn="l" fontAlgn="t"/>
                      <a:r>
                        <a:rPr lang="ja-JP" altLang="en-US" sz="1000" b="0" i="0" u="none" strike="noStrike" dirty="0" smtClean="0">
                          <a:solidFill>
                            <a:srgbClr val="000000"/>
                          </a:solidFill>
                          <a:effectLst/>
                          <a:latin typeface="ＭＳ Ｐゴシック"/>
                        </a:rPr>
                        <a:t>・本体要素施設</a:t>
                      </a:r>
                      <a:r>
                        <a:rPr lang="ja-JP" altLang="en-US" sz="1000" b="0" i="0" u="none" strike="noStrike" dirty="0">
                          <a:solidFill>
                            <a:srgbClr val="000000"/>
                          </a:solidFill>
                          <a:effectLst/>
                          <a:latin typeface="ＭＳ Ｐゴシック"/>
                        </a:rPr>
                        <a:t>建設（</a:t>
                      </a:r>
                      <a:r>
                        <a:rPr lang="en-US" altLang="ja-JP" sz="1000" b="0" i="0" u="none" strike="noStrike" dirty="0">
                          <a:solidFill>
                            <a:srgbClr val="000000"/>
                          </a:solidFill>
                          <a:effectLst/>
                          <a:latin typeface="ＭＳ Ｐゴシック"/>
                        </a:rPr>
                        <a:t>9</a:t>
                      </a:r>
                      <a:r>
                        <a:rPr lang="ja-JP" altLang="en-US" sz="1000" b="0" i="0" u="none" strike="noStrike" dirty="0">
                          <a:solidFill>
                            <a:srgbClr val="000000"/>
                          </a:solidFill>
                          <a:effectLst/>
                          <a:latin typeface="ＭＳ Ｐゴシック"/>
                        </a:rPr>
                        <a:t>年のうち</a:t>
                      </a:r>
                      <a:r>
                        <a:rPr lang="en-US" altLang="ja-JP" sz="1000" b="0" i="0" u="none" strike="noStrike" dirty="0">
                          <a:solidFill>
                            <a:srgbClr val="000000"/>
                          </a:solidFill>
                          <a:effectLst/>
                          <a:latin typeface="ＭＳ Ｐゴシック"/>
                        </a:rPr>
                        <a:t>5</a:t>
                      </a:r>
                      <a:r>
                        <a:rPr lang="ja-JP" altLang="en-US" sz="1000" b="0" i="0" u="none" strike="noStrike" dirty="0">
                          <a:solidFill>
                            <a:srgbClr val="000000"/>
                          </a:solidFill>
                          <a:effectLst/>
                          <a:latin typeface="ＭＳ Ｐゴシック"/>
                        </a:rPr>
                        <a:t>年目がピーク）</a:t>
                      </a:r>
                    </a:p>
                  </a:txBody>
                  <a:tcPr marL="12700" marR="12700" marT="12700" marB="0"/>
                </a:tc>
                <a:tc>
                  <a:txBody>
                    <a:bodyPr/>
                    <a:lstStyle/>
                    <a:p>
                      <a:pPr algn="l" fontAlgn="t"/>
                      <a:r>
                        <a:rPr lang="ja-JP" altLang="en-US" sz="1000" b="0" i="0" u="none" strike="noStrike" dirty="0" smtClean="0">
                          <a:solidFill>
                            <a:srgbClr val="000000"/>
                          </a:solidFill>
                          <a:effectLst/>
                          <a:latin typeface="ＭＳ Ｐゴシック"/>
                        </a:rPr>
                        <a:t>・組込据付作業（建設期間</a:t>
                      </a:r>
                      <a:r>
                        <a:rPr lang="en-US" altLang="ja-JP" sz="1000" b="0" i="0" u="none" strike="noStrike" dirty="0" smtClean="0">
                          <a:solidFill>
                            <a:srgbClr val="000000"/>
                          </a:solidFill>
                          <a:effectLst/>
                          <a:latin typeface="ＭＳ Ｐゴシック"/>
                        </a:rPr>
                        <a:t>9</a:t>
                      </a:r>
                      <a:r>
                        <a:rPr lang="ja-JP" altLang="en-US" sz="1000" b="0" i="0" u="none" strike="noStrike" dirty="0">
                          <a:solidFill>
                            <a:srgbClr val="000000"/>
                          </a:solidFill>
                          <a:effectLst/>
                          <a:latin typeface="ＭＳ Ｐゴシック"/>
                        </a:rPr>
                        <a:t>年のうち、主に</a:t>
                      </a:r>
                      <a:r>
                        <a:rPr lang="en-US" altLang="ja-JP" sz="1000" b="0" i="0" u="none" strike="noStrike" dirty="0">
                          <a:solidFill>
                            <a:srgbClr val="000000"/>
                          </a:solidFill>
                          <a:effectLst/>
                          <a:latin typeface="ＭＳ Ｐゴシック"/>
                        </a:rPr>
                        <a:t>6</a:t>
                      </a:r>
                      <a:r>
                        <a:rPr lang="ja-JP" altLang="en-US" sz="1000" b="0" i="0" u="none" strike="noStrike" dirty="0">
                          <a:solidFill>
                            <a:srgbClr val="000000"/>
                          </a:solidFill>
                          <a:effectLst/>
                          <a:latin typeface="ＭＳ Ｐゴシック"/>
                        </a:rPr>
                        <a:t>～</a:t>
                      </a:r>
                      <a:r>
                        <a:rPr lang="en-US" altLang="ja-JP" sz="1000" b="0" i="0" u="none" strike="noStrike" dirty="0">
                          <a:solidFill>
                            <a:srgbClr val="000000"/>
                          </a:solidFill>
                          <a:effectLst/>
                          <a:latin typeface="ＭＳ Ｐゴシック"/>
                        </a:rPr>
                        <a:t>9</a:t>
                      </a:r>
                      <a:r>
                        <a:rPr lang="ja-JP" altLang="en-US" sz="1000" b="0" i="0" u="none" strike="noStrike" dirty="0">
                          <a:solidFill>
                            <a:srgbClr val="000000"/>
                          </a:solidFill>
                          <a:effectLst/>
                          <a:latin typeface="ＭＳ Ｐゴシック"/>
                        </a:rPr>
                        <a:t>年目の</a:t>
                      </a:r>
                      <a:r>
                        <a:rPr lang="en-US" altLang="ja-JP" sz="1000" b="0" i="0" u="none" strike="noStrike" dirty="0">
                          <a:solidFill>
                            <a:srgbClr val="FF0000"/>
                          </a:solidFill>
                          <a:effectLst/>
                          <a:latin typeface="ＭＳ Ｐゴシック"/>
                        </a:rPr>
                        <a:t>4</a:t>
                      </a:r>
                      <a:r>
                        <a:rPr lang="ja-JP" altLang="en-US" sz="1000" b="0" i="0" u="none" strike="noStrike" dirty="0">
                          <a:solidFill>
                            <a:srgbClr val="FF0000"/>
                          </a:solidFill>
                          <a:effectLst/>
                          <a:latin typeface="ＭＳ Ｐゴシック"/>
                        </a:rPr>
                        <a:t>年間</a:t>
                      </a:r>
                      <a:r>
                        <a:rPr lang="ja-JP" altLang="en-US" sz="1000" b="0" i="0" u="none" strike="noStrike" dirty="0">
                          <a:solidFill>
                            <a:srgbClr val="000000"/>
                          </a:solidFill>
                          <a:effectLst/>
                          <a:latin typeface="ＭＳ Ｐゴシック"/>
                        </a:rPr>
                        <a:t>に実施。</a:t>
                      </a:r>
                      <a:r>
                        <a:rPr lang="en-US" altLang="ja-JP" sz="1000" b="0" i="0" u="none" strike="noStrike" dirty="0">
                          <a:solidFill>
                            <a:srgbClr val="000000"/>
                          </a:solidFill>
                          <a:effectLst/>
                          <a:latin typeface="ＭＳ Ｐゴシック"/>
                        </a:rPr>
                        <a:t>7</a:t>
                      </a:r>
                      <a:r>
                        <a:rPr lang="ja-JP" altLang="en-US" sz="1000" b="0" i="0" u="none" strike="noStrike" dirty="0">
                          <a:solidFill>
                            <a:srgbClr val="000000"/>
                          </a:solidFill>
                          <a:effectLst/>
                          <a:latin typeface="ＭＳ Ｐゴシック"/>
                        </a:rPr>
                        <a:t>年目がピーク）</a:t>
                      </a:r>
                    </a:p>
                  </a:txBody>
                  <a:tcPr marL="12700" marR="12700" marT="12700" marB="0"/>
                </a:tc>
                <a:tc>
                  <a:txBody>
                    <a:bodyPr/>
                    <a:lstStyle/>
                    <a:p>
                      <a:pPr algn="l" fontAlgn="t"/>
                      <a:r>
                        <a:rPr lang="ja-JP" altLang="en-US" sz="1000" b="0" i="0" u="none" strike="noStrike" dirty="0">
                          <a:solidFill>
                            <a:srgbClr val="000000"/>
                          </a:solidFill>
                          <a:effectLst/>
                          <a:latin typeface="ＭＳ Ｐゴシック"/>
                        </a:rPr>
                        <a:t>　</a:t>
                      </a:r>
                    </a:p>
                  </a:txBody>
                  <a:tcPr marL="12700" marR="12700" marT="12700" marB="0"/>
                </a:tc>
                <a:tc>
                  <a:txBody>
                    <a:bodyPr/>
                    <a:lstStyle/>
                    <a:p>
                      <a:pPr algn="l" fontAlgn="t"/>
                      <a:r>
                        <a:rPr lang="ja-JP" altLang="en-US" sz="1000" b="0" i="0" u="none" strike="noStrike" dirty="0">
                          <a:solidFill>
                            <a:srgbClr val="000000"/>
                          </a:solidFill>
                          <a:effectLst/>
                          <a:latin typeface="ＭＳ Ｐゴシック"/>
                        </a:rPr>
                        <a:t>　</a:t>
                      </a:r>
                    </a:p>
                  </a:txBody>
                  <a:tcPr marL="12700" marR="12700" marT="12700" marB="0"/>
                </a:tc>
              </a:tr>
              <a:tr h="344619">
                <a:tc rowSpan="2">
                  <a:txBody>
                    <a:bodyPr/>
                    <a:lstStyle/>
                    <a:p>
                      <a:pPr algn="ctr" fontAlgn="ctr"/>
                      <a:r>
                        <a:rPr lang="ja-JP" altLang="en-US" sz="1400" b="0" i="0" u="none" strike="noStrike" dirty="0">
                          <a:solidFill>
                            <a:srgbClr val="000000"/>
                          </a:solidFill>
                          <a:effectLst/>
                          <a:latin typeface="ＭＳ Ｐゴシック"/>
                        </a:rPr>
                        <a:t>リーダー</a:t>
                      </a:r>
                    </a:p>
                  </a:txBody>
                  <a:tcPr marL="12700" marR="12700" marT="12700" marB="0" anchor="ctr"/>
                </a:tc>
                <a:tc>
                  <a:txBody>
                    <a:bodyPr/>
                    <a:lstStyle/>
                    <a:p>
                      <a:pPr algn="l" fontAlgn="ctr"/>
                      <a:r>
                        <a:rPr lang="ja-JP" altLang="en-US" sz="1100" b="0" i="0" u="none" strike="noStrike" dirty="0">
                          <a:solidFill>
                            <a:srgbClr val="000000"/>
                          </a:solidFill>
                          <a:effectLst/>
                          <a:latin typeface="ＭＳ Ｐゴシック"/>
                        </a:rPr>
                        <a:t>必要人員</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~14 </a:t>
                      </a:r>
                      <a:endParaRPr lang="en-US" altLang="ja-JP" sz="1600" b="0" i="0" u="none" strike="noStrike" dirty="0">
                        <a:solidFill>
                          <a:srgbClr val="000000"/>
                        </a:solidFill>
                        <a:effectLst/>
                        <a:latin typeface="+mn-lt"/>
                        <a:ea typeface="+mn-ea"/>
                      </a:endParaRP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50 </a:t>
                      </a:r>
                    </a:p>
                  </a:txBody>
                  <a:tcPr marL="12700" marR="12700" marT="12700" marB="0" anchor="ctr"/>
                </a:tc>
                <a:tc>
                  <a:txBody>
                    <a:bodyPr/>
                    <a:lstStyle/>
                    <a:p>
                      <a:pPr algn="r" fontAlgn="ctr"/>
                      <a:r>
                        <a:rPr lang="en-US" altLang="ja-JP" sz="1600" b="0" i="0" u="none" strike="noStrike" dirty="0">
                          <a:solidFill>
                            <a:srgbClr val="FF6600"/>
                          </a:solidFill>
                          <a:effectLst/>
                          <a:latin typeface="+mn-lt"/>
                          <a:ea typeface="+mn-ea"/>
                        </a:rPr>
                        <a:t>201</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en-US" altLang="ja-JP" sz="1600" b="0" i="0" u="none" strike="noStrike" dirty="0">
                          <a:solidFill>
                            <a:srgbClr val="008000"/>
                          </a:solidFill>
                          <a:effectLst/>
                          <a:latin typeface="+mn-lt"/>
                          <a:ea typeface="+mn-ea"/>
                        </a:rPr>
                        <a:t>42 </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TBD</a:t>
                      </a:r>
                      <a:r>
                        <a:rPr lang="ja-JP" altLang="en-US"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a:solidFill>
                            <a:srgbClr val="000000"/>
                          </a:solidFill>
                          <a:effectLst/>
                          <a:latin typeface="+mn-lt"/>
                          <a:ea typeface="+mn-ea"/>
                        </a:rPr>
                        <a:t>　</a:t>
                      </a:r>
                    </a:p>
                  </a:txBody>
                  <a:tcPr marL="12700" marR="12700" marT="12700" marB="0" anchor="ctr"/>
                </a:tc>
              </a:tr>
              <a:tr h="344619">
                <a:tc vMerge="1">
                  <a:txBody>
                    <a:bodyPr/>
                    <a:lstStyle/>
                    <a:p>
                      <a:endParaRPr kumimoji="1" lang="ja-JP" altLang="en-US"/>
                    </a:p>
                  </a:txBody>
                  <a:tcPr/>
                </a:tc>
                <a:tc>
                  <a:txBody>
                    <a:bodyPr/>
                    <a:lstStyle/>
                    <a:p>
                      <a:pPr algn="l" fontAlgn="ctr"/>
                      <a:r>
                        <a:rPr lang="ja-JP" altLang="en-US" sz="1100" b="0" i="0" u="none" strike="noStrike" dirty="0">
                          <a:solidFill>
                            <a:srgbClr val="3366FF"/>
                          </a:solidFill>
                          <a:effectLst/>
                          <a:latin typeface="ＭＳ Ｐゴシック"/>
                        </a:rPr>
                        <a:t>（うちコア人材）</a:t>
                      </a:r>
                    </a:p>
                  </a:txBody>
                  <a:tcPr marL="12700" marR="12700" marT="12700" marB="0" anchor="ctr"/>
                </a:tc>
                <a:tc>
                  <a:txBody>
                    <a:bodyPr/>
                    <a:lstStyle/>
                    <a:p>
                      <a:pPr algn="r" fontAlgn="ctr"/>
                      <a:r>
                        <a:rPr lang="en-US" altLang="ja-JP" sz="1600" b="0" i="0" u="none" strike="noStrike">
                          <a:solidFill>
                            <a:srgbClr val="000000"/>
                          </a:solidFill>
                          <a:effectLst/>
                          <a:latin typeface="+mn-lt"/>
                          <a:ea typeface="+mn-ea"/>
                        </a:rPr>
                        <a:t>-</a:t>
                      </a: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a:t>
                      </a:r>
                    </a:p>
                  </a:txBody>
                  <a:tcPr marL="12700" marR="12700" marT="12700" marB="0" anchor="ctr"/>
                </a:tc>
                <a:tc>
                  <a:txBody>
                    <a:bodyPr/>
                    <a:lstStyle/>
                    <a:p>
                      <a:pPr algn="r" fontAlgn="ctr"/>
                      <a:r>
                        <a:rPr lang="en-US" altLang="ja-JP" sz="1600" b="0" i="0" u="none" strike="noStrike" dirty="0">
                          <a:solidFill>
                            <a:schemeClr val="accent6">
                              <a:lumMod val="50000"/>
                            </a:schemeClr>
                          </a:solidFill>
                          <a:effectLst/>
                          <a:latin typeface="+mn-lt"/>
                          <a:ea typeface="+mn-ea"/>
                        </a:rPr>
                        <a:t>50</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8000"/>
                          </a:solidFill>
                          <a:effectLst/>
                          <a:latin typeface="+mn-lt"/>
                          <a:ea typeface="+mn-ea"/>
                        </a:rPr>
                        <a:t>　</a:t>
                      </a:r>
                    </a:p>
                  </a:txBody>
                  <a:tcPr marL="12700" marR="12700" marT="12700" marB="0" anchor="ctr"/>
                </a:tc>
                <a:tc>
                  <a:txBody>
                    <a:bodyPr/>
                    <a:lstStyle/>
                    <a:p>
                      <a:pPr algn="r" fontAlgn="ctr"/>
                      <a:r>
                        <a:rPr lang="ja-JP" altLang="en-US" sz="1600" b="0" i="0" u="none" strike="noStrike">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tc>
              </a:tr>
              <a:tr h="344619">
                <a:tc rowSpan="2">
                  <a:txBody>
                    <a:bodyPr/>
                    <a:lstStyle/>
                    <a:p>
                      <a:pPr algn="ctr" fontAlgn="ctr"/>
                      <a:r>
                        <a:rPr lang="ja-JP" altLang="en-US" sz="1400" b="0" i="0" u="none" strike="noStrike" dirty="0">
                          <a:solidFill>
                            <a:srgbClr val="000000"/>
                          </a:solidFill>
                          <a:effectLst/>
                          <a:latin typeface="ＭＳ Ｐゴシック"/>
                        </a:rPr>
                        <a:t>研究者</a:t>
                      </a:r>
                    </a:p>
                  </a:txBody>
                  <a:tcPr marL="12700" marR="12700" marT="12700" marB="0" anchor="ctr"/>
                </a:tc>
                <a:tc>
                  <a:txBody>
                    <a:bodyPr/>
                    <a:lstStyle/>
                    <a:p>
                      <a:pPr algn="l" fontAlgn="ctr"/>
                      <a:r>
                        <a:rPr lang="ja-JP" altLang="en-US" sz="1100" b="0" i="0" u="none" strike="noStrike">
                          <a:solidFill>
                            <a:srgbClr val="000000"/>
                          </a:solidFill>
                          <a:effectLst/>
                          <a:latin typeface="ＭＳ Ｐゴシック"/>
                        </a:rPr>
                        <a:t>必要人員</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 8 </a:t>
                      </a:r>
                      <a:endParaRPr lang="en-US" altLang="ja-JP" sz="1600" b="0" i="0" u="none" strike="noStrike" dirty="0">
                        <a:solidFill>
                          <a:srgbClr val="000000"/>
                        </a:solidFill>
                        <a:effectLst/>
                        <a:latin typeface="+mn-lt"/>
                        <a:ea typeface="+mn-ea"/>
                      </a:endParaRP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29 </a:t>
                      </a:r>
                    </a:p>
                  </a:txBody>
                  <a:tcPr marL="12700" marR="12700" marT="12700" marB="0" anchor="ctr"/>
                </a:tc>
                <a:tc>
                  <a:txBody>
                    <a:bodyPr/>
                    <a:lstStyle/>
                    <a:p>
                      <a:pPr algn="r" fontAlgn="ctr"/>
                      <a:r>
                        <a:rPr lang="en-US" altLang="ja-JP" sz="1600" b="0" i="0" u="none" strike="noStrike" dirty="0">
                          <a:solidFill>
                            <a:srgbClr val="FF6600"/>
                          </a:solidFill>
                          <a:effectLst/>
                          <a:latin typeface="+mn-lt"/>
                          <a:ea typeface="+mn-ea"/>
                        </a:rPr>
                        <a:t>117</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en-US" altLang="ja-JP" sz="1600" b="0" i="0" u="none" strike="noStrike" dirty="0">
                          <a:solidFill>
                            <a:srgbClr val="008000"/>
                          </a:solidFill>
                          <a:effectLst/>
                          <a:latin typeface="+mn-lt"/>
                          <a:ea typeface="+mn-ea"/>
                        </a:rPr>
                        <a:t>0 </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TBD</a:t>
                      </a:r>
                      <a:r>
                        <a:rPr lang="ja-JP" altLang="en-US"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tc>
              </a:tr>
              <a:tr h="344619">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a:rPr>
                        <a:t>（</a:t>
                      </a:r>
                      <a:r>
                        <a:rPr lang="ja-JP" altLang="en-US" sz="1100" b="0" i="0" u="none" strike="noStrike" dirty="0">
                          <a:solidFill>
                            <a:srgbClr val="3366FF"/>
                          </a:solidFill>
                          <a:effectLst/>
                          <a:latin typeface="ＭＳ Ｐゴシック"/>
                        </a:rPr>
                        <a:t>うちコア人材）</a:t>
                      </a:r>
                    </a:p>
                  </a:txBody>
                  <a:tcPr marL="12700" marR="12700" marT="12700" marB="0" anchor="ctr"/>
                </a:tc>
                <a:tc>
                  <a:txBody>
                    <a:bodyPr/>
                    <a:lstStyle/>
                    <a:p>
                      <a:pPr algn="r" fontAlgn="ctr"/>
                      <a:r>
                        <a:rPr lang="en-US" altLang="ja-JP" sz="1600" b="0" i="0" u="none" strike="noStrike" dirty="0">
                          <a:solidFill>
                            <a:srgbClr val="000000"/>
                          </a:solidFill>
                          <a:effectLst/>
                          <a:latin typeface="+mn-lt"/>
                          <a:ea typeface="+mn-ea"/>
                        </a:rPr>
                        <a:t>-</a:t>
                      </a: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a:t>
                      </a:r>
                    </a:p>
                  </a:txBody>
                  <a:tcPr marL="12700" marR="12700" marT="12700" marB="0" anchor="ctr"/>
                </a:tc>
                <a:tc>
                  <a:txBody>
                    <a:bodyPr/>
                    <a:lstStyle/>
                    <a:p>
                      <a:pPr algn="r" fontAlgn="ctr"/>
                      <a:r>
                        <a:rPr lang="en-US" altLang="ja-JP" sz="1600" b="0" i="0" u="none" strike="noStrike" dirty="0">
                          <a:solidFill>
                            <a:srgbClr val="984807"/>
                          </a:solidFill>
                          <a:effectLst/>
                          <a:latin typeface="+mn-lt"/>
                          <a:ea typeface="+mn-ea"/>
                        </a:rPr>
                        <a:t>29</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8000"/>
                          </a:solidFill>
                          <a:effectLst/>
                          <a:latin typeface="+mn-lt"/>
                          <a:ea typeface="+mn-ea"/>
                        </a:rPr>
                        <a:t>　</a:t>
                      </a:r>
                    </a:p>
                  </a:txBody>
                  <a:tcPr marL="12700" marR="12700" marT="12700" marB="0" anchor="ctr"/>
                </a:tc>
                <a:tc>
                  <a:txBody>
                    <a:bodyPr/>
                    <a:lstStyle/>
                    <a:p>
                      <a:pPr algn="r" fontAlgn="ctr"/>
                      <a:r>
                        <a:rPr lang="ja-JP" altLang="en-US" sz="1600" b="0" i="0" u="none" strike="noStrike">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tc>
              </a:tr>
              <a:tr h="344619">
                <a:tc rowSpan="2">
                  <a:txBody>
                    <a:bodyPr/>
                    <a:lstStyle/>
                    <a:p>
                      <a:pPr algn="ctr" fontAlgn="ctr"/>
                      <a:r>
                        <a:rPr lang="ja-JP" altLang="en-US" sz="1400" b="0" i="0" u="none" strike="noStrike" dirty="0">
                          <a:solidFill>
                            <a:srgbClr val="000000"/>
                          </a:solidFill>
                          <a:effectLst/>
                          <a:latin typeface="ＭＳ Ｐゴシック"/>
                        </a:rPr>
                        <a:t>技術者</a:t>
                      </a:r>
                    </a:p>
                  </a:txBody>
                  <a:tcPr marL="12700" marR="12700" marT="12700" marB="0" anchor="ctr"/>
                </a:tc>
                <a:tc>
                  <a:txBody>
                    <a:bodyPr/>
                    <a:lstStyle/>
                    <a:p>
                      <a:pPr algn="l" fontAlgn="ctr"/>
                      <a:r>
                        <a:rPr lang="ja-JP" altLang="en-US" sz="1100" b="0" i="0" u="none" strike="noStrike" dirty="0">
                          <a:solidFill>
                            <a:srgbClr val="000000"/>
                          </a:solidFill>
                          <a:effectLst/>
                          <a:latin typeface="ＭＳ Ｐゴシック"/>
                        </a:rPr>
                        <a:t>必要人員</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 26 </a:t>
                      </a:r>
                      <a:endParaRPr lang="en-US" altLang="ja-JP" sz="1600" b="0" i="0" u="none" strike="noStrike" dirty="0">
                        <a:solidFill>
                          <a:srgbClr val="000000"/>
                        </a:solidFill>
                        <a:effectLst/>
                        <a:latin typeface="+mn-lt"/>
                        <a:ea typeface="+mn-ea"/>
                      </a:endParaRP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92 </a:t>
                      </a:r>
                    </a:p>
                  </a:txBody>
                  <a:tcPr marL="12700" marR="12700" marT="12700" marB="0" anchor="ctr"/>
                </a:tc>
                <a:tc>
                  <a:txBody>
                    <a:bodyPr/>
                    <a:lstStyle/>
                    <a:p>
                      <a:pPr algn="r" fontAlgn="ctr"/>
                      <a:r>
                        <a:rPr lang="en-US" altLang="ja-JP" sz="1600" b="0" i="0" u="none" strike="noStrike" dirty="0">
                          <a:solidFill>
                            <a:srgbClr val="FF6600"/>
                          </a:solidFill>
                          <a:effectLst/>
                          <a:latin typeface="+mn-lt"/>
                          <a:ea typeface="+mn-ea"/>
                        </a:rPr>
                        <a:t>365</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en-US" altLang="ja-JP" sz="1600" b="0" i="0" u="none" strike="noStrike" dirty="0">
                          <a:solidFill>
                            <a:srgbClr val="008000"/>
                          </a:solidFill>
                          <a:effectLst/>
                          <a:latin typeface="+mn-lt"/>
                          <a:ea typeface="+mn-ea"/>
                        </a:rPr>
                        <a:t>84 </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TBD</a:t>
                      </a:r>
                      <a:r>
                        <a:rPr lang="ja-JP" altLang="en-US"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a:solidFill>
                            <a:srgbClr val="000000"/>
                          </a:solidFill>
                          <a:effectLst/>
                          <a:latin typeface="+mn-lt"/>
                          <a:ea typeface="+mn-ea"/>
                        </a:rPr>
                        <a:t>　</a:t>
                      </a:r>
                    </a:p>
                  </a:txBody>
                  <a:tcPr marL="12700" marR="12700" marT="12700" marB="0" anchor="ctr"/>
                </a:tc>
              </a:tr>
              <a:tr h="344619">
                <a:tc vMerge="1">
                  <a:txBody>
                    <a:bodyPr/>
                    <a:lstStyle/>
                    <a:p>
                      <a:endParaRPr kumimoji="1" lang="ja-JP" altLang="en-US"/>
                    </a:p>
                  </a:txBody>
                  <a:tcPr/>
                </a:tc>
                <a:tc>
                  <a:txBody>
                    <a:bodyPr/>
                    <a:lstStyle/>
                    <a:p>
                      <a:pPr algn="l" fontAlgn="ctr"/>
                      <a:r>
                        <a:rPr lang="ja-JP" altLang="en-US" sz="1100" b="0" i="0" u="none" strike="noStrike" dirty="0">
                          <a:solidFill>
                            <a:srgbClr val="3366FF"/>
                          </a:solidFill>
                          <a:effectLst/>
                          <a:latin typeface="ＭＳ Ｐゴシック"/>
                        </a:rPr>
                        <a:t>（うちコア人材）</a:t>
                      </a:r>
                    </a:p>
                  </a:txBody>
                  <a:tcPr marL="12700" marR="12700" marT="12700" marB="0" anchor="ctr"/>
                </a:tc>
                <a:tc>
                  <a:txBody>
                    <a:bodyPr/>
                    <a:lstStyle/>
                    <a:p>
                      <a:pPr algn="r" fontAlgn="ctr"/>
                      <a:r>
                        <a:rPr lang="en-US" altLang="ja-JP" sz="1600" b="0" i="0" u="none" strike="noStrike" dirty="0">
                          <a:solidFill>
                            <a:srgbClr val="000000"/>
                          </a:solidFill>
                          <a:effectLst/>
                          <a:latin typeface="+mn-lt"/>
                          <a:ea typeface="+mn-ea"/>
                        </a:rPr>
                        <a:t>-</a:t>
                      </a: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a:t>
                      </a:r>
                    </a:p>
                  </a:txBody>
                  <a:tcPr marL="12700" marR="12700" marT="12700" marB="0" anchor="ctr"/>
                </a:tc>
                <a:tc>
                  <a:txBody>
                    <a:bodyPr/>
                    <a:lstStyle/>
                    <a:p>
                      <a:pPr algn="r" fontAlgn="ctr"/>
                      <a:r>
                        <a:rPr lang="en-US" altLang="ja-JP" sz="1600" b="0" i="0" u="none" strike="noStrike" dirty="0">
                          <a:solidFill>
                            <a:srgbClr val="984807"/>
                          </a:solidFill>
                          <a:effectLst/>
                          <a:latin typeface="+mn-lt"/>
                          <a:ea typeface="+mn-ea"/>
                        </a:rPr>
                        <a:t>92</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8000"/>
                          </a:solidFill>
                          <a:effectLst/>
                          <a:latin typeface="+mn-lt"/>
                          <a:ea typeface="+mn-ea"/>
                        </a:rPr>
                        <a:t>　</a:t>
                      </a:r>
                    </a:p>
                  </a:txBody>
                  <a:tcPr marL="12700" marR="12700" marT="12700" marB="0" anchor="ctr"/>
                </a:tc>
                <a:tc>
                  <a:txBody>
                    <a:bodyPr/>
                    <a:lstStyle/>
                    <a:p>
                      <a:pPr algn="r" fontAlgn="ctr"/>
                      <a:r>
                        <a:rPr lang="ja-JP" altLang="en-US" sz="1600" b="0" i="0" u="none" strike="noStrike">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tc>
              </a:tr>
              <a:tr h="344619">
                <a:tc rowSpan="2">
                  <a:txBody>
                    <a:bodyPr/>
                    <a:lstStyle/>
                    <a:p>
                      <a:pPr algn="ctr" fontAlgn="ctr"/>
                      <a:r>
                        <a:rPr lang="ja-JP" altLang="en-US" sz="1400" b="0" i="0" u="none" strike="noStrike" dirty="0">
                          <a:solidFill>
                            <a:srgbClr val="000000"/>
                          </a:solidFill>
                          <a:effectLst/>
                          <a:latin typeface="ＭＳ Ｐゴシック"/>
                        </a:rPr>
                        <a:t>作業者</a:t>
                      </a:r>
                      <a:r>
                        <a:rPr lang="en-US" altLang="ja-JP" sz="1400" b="0" i="0" u="none" strike="noStrike" dirty="0" smtClean="0">
                          <a:solidFill>
                            <a:srgbClr val="000000"/>
                          </a:solidFill>
                          <a:effectLst/>
                          <a:latin typeface="ＭＳ Ｐゴシック"/>
                        </a:rPr>
                        <a:t>,</a:t>
                      </a:r>
                    </a:p>
                    <a:p>
                      <a:pPr algn="ctr" fontAlgn="ctr"/>
                      <a:r>
                        <a:rPr lang="en-US" altLang="ja-JP" sz="1400" b="0" i="0" u="none" strike="noStrike" dirty="0" smtClean="0">
                          <a:solidFill>
                            <a:srgbClr val="000000"/>
                          </a:solidFill>
                          <a:effectLst/>
                          <a:latin typeface="ＭＳ Ｐゴシック"/>
                        </a:rPr>
                        <a:t>PD</a:t>
                      </a:r>
                      <a:endParaRPr lang="en-US" altLang="ja-JP" sz="1400" b="0" i="0" u="none" strike="noStrike" dirty="0">
                        <a:solidFill>
                          <a:srgbClr val="000000"/>
                        </a:solidFill>
                        <a:effectLst/>
                        <a:latin typeface="ＭＳ Ｐゴシック"/>
                      </a:endParaRPr>
                    </a:p>
                  </a:txBody>
                  <a:tcPr marL="12700" marR="12700" marT="12700" marB="0" anchor="ctr"/>
                </a:tc>
                <a:tc>
                  <a:txBody>
                    <a:bodyPr/>
                    <a:lstStyle/>
                    <a:p>
                      <a:pPr algn="l" fontAlgn="ctr"/>
                      <a:r>
                        <a:rPr lang="ja-JP" altLang="en-US" sz="1100" b="0" i="0" u="none" strike="noStrike" dirty="0">
                          <a:solidFill>
                            <a:srgbClr val="000000"/>
                          </a:solidFill>
                          <a:effectLst/>
                          <a:latin typeface="ＭＳ Ｐゴシック"/>
                        </a:rPr>
                        <a:t>必要人員</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 31 </a:t>
                      </a:r>
                      <a:endParaRPr lang="en-US" altLang="ja-JP" sz="1600" b="0" i="0" u="none" strike="noStrike" dirty="0">
                        <a:solidFill>
                          <a:srgbClr val="000000"/>
                        </a:solidFill>
                        <a:effectLst/>
                        <a:latin typeface="+mn-lt"/>
                        <a:ea typeface="+mn-ea"/>
                      </a:endParaRP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110 </a:t>
                      </a:r>
                    </a:p>
                  </a:txBody>
                  <a:tcPr marL="12700" marR="12700" marT="12700" marB="0" anchor="ctr"/>
                </a:tc>
                <a:tc>
                  <a:txBody>
                    <a:bodyPr/>
                    <a:lstStyle/>
                    <a:p>
                      <a:pPr algn="r" fontAlgn="ctr"/>
                      <a:r>
                        <a:rPr lang="en-US" altLang="ja-JP" sz="1600" b="0" i="0" u="none" strike="noStrike" dirty="0">
                          <a:solidFill>
                            <a:srgbClr val="FF6600"/>
                          </a:solidFill>
                          <a:effectLst/>
                          <a:latin typeface="+mn-lt"/>
                          <a:ea typeface="+mn-ea"/>
                        </a:rPr>
                        <a:t>440</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en-US" altLang="ja-JP" sz="1600" b="0" i="0" u="none" strike="noStrike" dirty="0">
                          <a:solidFill>
                            <a:srgbClr val="008000"/>
                          </a:solidFill>
                          <a:effectLst/>
                          <a:latin typeface="+mn-lt"/>
                          <a:ea typeface="+mn-ea"/>
                        </a:rPr>
                        <a:t>713 </a:t>
                      </a:r>
                    </a:p>
                  </a:txBody>
                  <a:tcPr marL="12700" marR="12700" marT="12700" marB="0" anchor="ctr"/>
                </a:tc>
                <a:tc>
                  <a:txBody>
                    <a:bodyPr/>
                    <a:lstStyle/>
                    <a:p>
                      <a:pPr algn="r" fontAlgn="ctr"/>
                      <a:r>
                        <a:rPr lang="en-US" altLang="ja-JP" sz="1600" b="0" i="0" u="none" strike="noStrike" dirty="0" smtClean="0">
                          <a:solidFill>
                            <a:srgbClr val="000000"/>
                          </a:solidFill>
                          <a:effectLst/>
                          <a:latin typeface="+mn-lt"/>
                          <a:ea typeface="+mn-ea"/>
                        </a:rPr>
                        <a:t>TBD</a:t>
                      </a:r>
                      <a:r>
                        <a:rPr lang="ja-JP" altLang="en-US"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a:solidFill>
                            <a:srgbClr val="000000"/>
                          </a:solidFill>
                          <a:effectLst/>
                          <a:latin typeface="+mn-lt"/>
                          <a:ea typeface="+mn-ea"/>
                        </a:rPr>
                        <a:t>　</a:t>
                      </a:r>
                    </a:p>
                  </a:txBody>
                  <a:tcPr marL="12700" marR="12700" marT="12700" marB="0" anchor="ctr"/>
                </a:tc>
              </a:tr>
              <a:tr h="344619">
                <a:tc vMerge="1">
                  <a:txBody>
                    <a:bodyPr/>
                    <a:lstStyle/>
                    <a:p>
                      <a:endParaRPr kumimoji="1" lang="ja-JP" altLang="en-US"/>
                    </a:p>
                  </a:txBody>
                  <a:tcPr/>
                </a:tc>
                <a:tc>
                  <a:txBody>
                    <a:bodyPr/>
                    <a:lstStyle/>
                    <a:p>
                      <a:pPr algn="l" fontAlgn="ctr"/>
                      <a:r>
                        <a:rPr lang="ja-JP" altLang="en-US" sz="1100" b="0" i="0" u="none" strike="noStrike" dirty="0">
                          <a:solidFill>
                            <a:srgbClr val="3366FF"/>
                          </a:solidFill>
                          <a:effectLst/>
                          <a:latin typeface="ＭＳ Ｐゴシック"/>
                        </a:rPr>
                        <a:t>（うちコア人材）</a:t>
                      </a:r>
                    </a:p>
                  </a:txBody>
                  <a:tcPr marL="12700" marR="12700" marT="12700" marB="0" anchor="ctr"/>
                </a:tc>
                <a:tc>
                  <a:txBody>
                    <a:bodyPr/>
                    <a:lstStyle/>
                    <a:p>
                      <a:pPr algn="r" fontAlgn="ctr"/>
                      <a:r>
                        <a:rPr lang="en-US" altLang="ja-JP" sz="1600" b="0" i="0" u="none" strike="noStrike">
                          <a:solidFill>
                            <a:srgbClr val="000000"/>
                          </a:solidFill>
                          <a:effectLst/>
                          <a:latin typeface="+mn-lt"/>
                          <a:ea typeface="+mn-ea"/>
                        </a:rPr>
                        <a:t>-</a:t>
                      </a:r>
                    </a:p>
                  </a:txBody>
                  <a:tcPr marL="12700" marR="12700" marT="12700" marB="0" anchor="ctr"/>
                </a:tc>
                <a:tc>
                  <a:txBody>
                    <a:bodyPr/>
                    <a:lstStyle/>
                    <a:p>
                      <a:pPr algn="r" fontAlgn="ctr"/>
                      <a:r>
                        <a:rPr lang="en-US" altLang="ja-JP" sz="1600" b="0" i="0" u="none" strike="noStrike" dirty="0">
                          <a:solidFill>
                            <a:srgbClr val="3366FF"/>
                          </a:solidFill>
                          <a:effectLst/>
                          <a:latin typeface="+mn-lt"/>
                          <a:ea typeface="+mn-ea"/>
                        </a:rPr>
                        <a:t>-</a:t>
                      </a:r>
                    </a:p>
                  </a:txBody>
                  <a:tcPr marL="12700" marR="12700" marT="12700" marB="0" anchor="ctr"/>
                </a:tc>
                <a:tc>
                  <a:txBody>
                    <a:bodyPr/>
                    <a:lstStyle/>
                    <a:p>
                      <a:pPr algn="r" fontAlgn="ctr"/>
                      <a:r>
                        <a:rPr lang="en-US" altLang="ja-JP" sz="1600" b="0" i="0" u="none" strike="noStrike" dirty="0">
                          <a:solidFill>
                            <a:srgbClr val="984807"/>
                          </a:solidFill>
                          <a:effectLst/>
                          <a:latin typeface="+mn-lt"/>
                          <a:ea typeface="+mn-ea"/>
                        </a:rPr>
                        <a:t>110</a:t>
                      </a:r>
                      <a:r>
                        <a:rPr lang="en-US" altLang="ja-JP" sz="1600" b="0" i="0" u="none" strike="noStrike" dirty="0">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8000"/>
                          </a:solidFill>
                          <a:effectLst/>
                          <a:latin typeface="+mn-lt"/>
                          <a:ea typeface="+mn-ea"/>
                        </a:rPr>
                        <a:t>　</a:t>
                      </a:r>
                    </a:p>
                  </a:txBody>
                  <a:tcPr marL="12700" marR="12700" marT="12700" marB="0" anchor="ctr"/>
                </a:tc>
                <a:tc>
                  <a:txBody>
                    <a:bodyPr/>
                    <a:lstStyle/>
                    <a:p>
                      <a:pPr algn="r" fontAlgn="ctr"/>
                      <a:r>
                        <a:rPr lang="ja-JP" altLang="en-US" sz="1600" b="0" i="0" u="none" strike="noStrike">
                          <a:solidFill>
                            <a:srgbClr val="000000"/>
                          </a:solidFill>
                          <a:effectLst/>
                          <a:latin typeface="+mn-lt"/>
                          <a:ea typeface="+mn-ea"/>
                        </a:rPr>
                        <a:t>　</a:t>
                      </a:r>
                    </a:p>
                  </a:txBody>
                  <a:tcPr marL="12700" marR="12700" marT="12700" marB="0" anchor="ct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tc>
              </a:tr>
              <a:tr h="344619">
                <a:tc rowSpan="2">
                  <a:txBody>
                    <a:bodyPr/>
                    <a:lstStyle/>
                    <a:p>
                      <a:pPr algn="ctr" fontAlgn="ctr"/>
                      <a:r>
                        <a:rPr lang="zh-CHT" altLang="en-US" sz="1400" b="0" i="0" u="none" strike="noStrike" dirty="0">
                          <a:solidFill>
                            <a:srgbClr val="000000"/>
                          </a:solidFill>
                          <a:effectLst/>
                          <a:latin typeface="ＭＳ Ｐゴシック"/>
                        </a:rPr>
                        <a:t>計</a:t>
                      </a:r>
                    </a:p>
                  </a:txBody>
                  <a:tcPr marL="12700" marR="12700" marT="12700" marB="0" anchor="ctr">
                    <a:solidFill>
                      <a:schemeClr val="accent3">
                        <a:lumMod val="40000"/>
                        <a:lumOff val="60000"/>
                      </a:schemeClr>
                    </a:solidFill>
                  </a:tcPr>
                </a:tc>
                <a:tc>
                  <a:txBody>
                    <a:bodyPr/>
                    <a:lstStyle/>
                    <a:p>
                      <a:pPr algn="l" fontAlgn="ctr"/>
                      <a:r>
                        <a:rPr lang="ja-JP" altLang="en-US" sz="1100" b="0" i="0" u="none" strike="noStrike" dirty="0">
                          <a:solidFill>
                            <a:srgbClr val="000000"/>
                          </a:solidFill>
                          <a:effectLst/>
                          <a:latin typeface="ＭＳ Ｐゴシック"/>
                        </a:rPr>
                        <a:t>必要人員</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平均）</a:t>
                      </a:r>
                    </a:p>
                  </a:txBody>
                  <a:tcPr marL="12700" marR="12700" marT="12700" marB="0" anchor="ctr">
                    <a:solidFill>
                      <a:schemeClr val="accent3">
                        <a:lumMod val="40000"/>
                        <a:lumOff val="60000"/>
                      </a:schemeClr>
                    </a:solidFill>
                  </a:tcPr>
                </a:tc>
                <a:tc>
                  <a:txBody>
                    <a:bodyPr/>
                    <a:lstStyle/>
                    <a:p>
                      <a:pPr algn="r" fontAlgn="ctr"/>
                      <a:r>
                        <a:rPr lang="en-US" altLang="ja-JP" sz="1600" b="1" i="0" u="sng" strike="noStrike" dirty="0" smtClean="0">
                          <a:solidFill>
                            <a:srgbClr val="FF0000"/>
                          </a:solidFill>
                          <a:effectLst/>
                          <a:latin typeface="+mn-lt"/>
                          <a:ea typeface="+mn-ea"/>
                        </a:rPr>
                        <a:t>~ 80 </a:t>
                      </a:r>
                      <a:endParaRPr lang="en-US" altLang="ja-JP" sz="1600" b="1" i="0" u="sng" strike="noStrike" dirty="0">
                        <a:solidFill>
                          <a:srgbClr val="FF0000"/>
                        </a:solidFill>
                        <a:effectLst/>
                        <a:latin typeface="+mn-lt"/>
                        <a:ea typeface="+mn-ea"/>
                      </a:endParaRPr>
                    </a:p>
                  </a:txBody>
                  <a:tcPr marL="12700" marR="12700" marT="12700" marB="0" anchor="ctr">
                    <a:solidFill>
                      <a:schemeClr val="accent3">
                        <a:lumMod val="40000"/>
                        <a:lumOff val="60000"/>
                      </a:schemeClr>
                    </a:solidFill>
                  </a:tcPr>
                </a:tc>
                <a:tc>
                  <a:txBody>
                    <a:bodyPr/>
                    <a:lstStyle/>
                    <a:p>
                      <a:pPr algn="r" fontAlgn="ctr"/>
                      <a:r>
                        <a:rPr lang="en-US" altLang="ja-JP" sz="1600" b="1" i="0" u="sng" strike="noStrike" dirty="0">
                          <a:solidFill>
                            <a:srgbClr val="FF0000"/>
                          </a:solidFill>
                          <a:effectLst/>
                          <a:latin typeface="+mn-lt"/>
                          <a:ea typeface="+mn-ea"/>
                        </a:rPr>
                        <a:t>282 </a:t>
                      </a:r>
                    </a:p>
                  </a:txBody>
                  <a:tcPr marL="12700" marR="12700" marT="12700" marB="0" anchor="ctr">
                    <a:solidFill>
                      <a:schemeClr val="accent3">
                        <a:lumMod val="40000"/>
                        <a:lumOff val="60000"/>
                      </a:schemeClr>
                    </a:solidFill>
                  </a:tcPr>
                </a:tc>
                <a:tc>
                  <a:txBody>
                    <a:bodyPr/>
                    <a:lstStyle/>
                    <a:p>
                      <a:pPr algn="r" fontAlgn="ctr"/>
                      <a:r>
                        <a:rPr lang="en-US" altLang="ja-JP" sz="1600" b="1" i="0" u="sng" strike="noStrike" dirty="0">
                          <a:solidFill>
                            <a:srgbClr val="FF6600"/>
                          </a:solidFill>
                          <a:effectLst/>
                          <a:latin typeface="+mn-lt"/>
                          <a:ea typeface="+mn-ea"/>
                        </a:rPr>
                        <a:t>1,124</a:t>
                      </a:r>
                      <a:r>
                        <a:rPr lang="en-US" altLang="ja-JP" sz="1600" b="1" i="0" u="sng" strike="noStrike" dirty="0">
                          <a:solidFill>
                            <a:srgbClr val="FF0000"/>
                          </a:solidFill>
                          <a:effectLst/>
                          <a:latin typeface="+mn-lt"/>
                          <a:ea typeface="+mn-ea"/>
                        </a:rPr>
                        <a:t> </a:t>
                      </a:r>
                    </a:p>
                  </a:txBody>
                  <a:tcPr marL="12700" marR="12700" marT="12700" marB="0" anchor="ctr">
                    <a:solidFill>
                      <a:schemeClr val="accent3">
                        <a:lumMod val="40000"/>
                        <a:lumOff val="60000"/>
                      </a:schemeClr>
                    </a:solidFill>
                  </a:tcPr>
                </a:tc>
                <a:tc>
                  <a:txBody>
                    <a:bodyPr/>
                    <a:lstStyle/>
                    <a:p>
                      <a:pPr algn="r" fontAlgn="ctr"/>
                      <a:r>
                        <a:rPr lang="en-US" altLang="ja-JP" sz="1600" b="1" i="0" u="sng" strike="noStrike" dirty="0">
                          <a:solidFill>
                            <a:srgbClr val="FF0000"/>
                          </a:solidFill>
                          <a:effectLst/>
                          <a:latin typeface="+mn-lt"/>
                          <a:ea typeface="+mn-ea"/>
                        </a:rPr>
                        <a:t>838 </a:t>
                      </a:r>
                    </a:p>
                  </a:txBody>
                  <a:tcPr marL="12700" marR="12700" marT="12700" marB="0" anchor="ctr">
                    <a:solidFill>
                      <a:schemeClr val="accent3">
                        <a:lumMod val="40000"/>
                        <a:lumOff val="60000"/>
                      </a:schemeClr>
                    </a:solidFill>
                  </a:tcPr>
                </a:tc>
                <a:tc>
                  <a:txBody>
                    <a:bodyPr/>
                    <a:lstStyle/>
                    <a:p>
                      <a:pPr algn="r" fontAlgn="ctr"/>
                      <a:r>
                        <a:rPr lang="en-US" altLang="ja-JP" sz="1600" b="1" i="0" u="sng" strike="noStrike" dirty="0" smtClean="0">
                          <a:solidFill>
                            <a:srgbClr val="FF0000"/>
                          </a:solidFill>
                          <a:effectLst/>
                          <a:latin typeface="+mn-lt"/>
                          <a:ea typeface="+mn-ea"/>
                        </a:rPr>
                        <a:t>~ 850 </a:t>
                      </a:r>
                      <a:endParaRPr lang="en-US" altLang="ja-JP" sz="1600" b="1" i="0" u="sng" strike="noStrike" dirty="0">
                        <a:solidFill>
                          <a:srgbClr val="FF0000"/>
                        </a:solidFill>
                        <a:effectLst/>
                        <a:latin typeface="+mn-lt"/>
                        <a:ea typeface="+mn-ea"/>
                      </a:endParaRPr>
                    </a:p>
                  </a:txBody>
                  <a:tcPr marL="12700" marR="12700" marT="12700" marB="0" anchor="ctr">
                    <a:solidFill>
                      <a:schemeClr val="accent3">
                        <a:lumMod val="40000"/>
                        <a:lumOff val="60000"/>
                      </a:schemeClr>
                    </a:solidFill>
                  </a:tcPr>
                </a:tc>
                <a:tc>
                  <a:txBody>
                    <a:bodyPr/>
                    <a:lstStyle/>
                    <a:p>
                      <a:pPr algn="r" fontAlgn="ctr"/>
                      <a:r>
                        <a:rPr lang="ja-JP" altLang="en-US" sz="1600" b="0" i="0" u="sng" strike="noStrike" dirty="0">
                          <a:solidFill>
                            <a:srgbClr val="000000"/>
                          </a:solidFill>
                          <a:effectLst/>
                          <a:latin typeface="+mn-lt"/>
                          <a:ea typeface="+mn-ea"/>
                        </a:rPr>
                        <a:t>　</a:t>
                      </a:r>
                    </a:p>
                  </a:txBody>
                  <a:tcPr marL="12700" marR="12700" marT="12700" marB="0" anchor="ctr">
                    <a:solidFill>
                      <a:schemeClr val="accent3">
                        <a:lumMod val="40000"/>
                        <a:lumOff val="60000"/>
                      </a:schemeClr>
                    </a:solidFill>
                  </a:tcPr>
                </a:tc>
              </a:tr>
              <a:tr h="238401">
                <a:tc vMerge="1">
                  <a:txBody>
                    <a:bodyPr/>
                    <a:lstStyle/>
                    <a:p>
                      <a:endParaRPr kumimoji="1" lang="ja-JP" altLang="en-US"/>
                    </a:p>
                  </a:txBody>
                  <a:tcPr/>
                </a:tc>
                <a:tc>
                  <a:txBody>
                    <a:bodyPr/>
                    <a:lstStyle/>
                    <a:p>
                      <a:pPr algn="l" fontAlgn="ctr"/>
                      <a:r>
                        <a:rPr lang="ja-JP" altLang="en-US" sz="1100" b="0" i="0" u="none" strike="noStrike" dirty="0">
                          <a:solidFill>
                            <a:srgbClr val="3366FF"/>
                          </a:solidFill>
                          <a:effectLst/>
                          <a:latin typeface="ＭＳ Ｐゴシック"/>
                        </a:rPr>
                        <a:t>（うちコア人材）</a:t>
                      </a:r>
                    </a:p>
                  </a:txBody>
                  <a:tcPr marL="12700" marR="12700" marT="12700" marB="0" anchor="ctr">
                    <a:solidFill>
                      <a:schemeClr val="accent3">
                        <a:lumMod val="40000"/>
                        <a:lumOff val="60000"/>
                      </a:schemeClr>
                    </a:solidFill>
                  </a:tcPr>
                </a:tc>
                <a:tc>
                  <a:txBody>
                    <a:bodyPr/>
                    <a:lstStyle/>
                    <a:p>
                      <a:pPr algn="r" fontAlgn="ctr"/>
                      <a:r>
                        <a:rPr lang="en-US" altLang="ja-JP" sz="1600" b="0" i="0" u="none" strike="noStrike" dirty="0">
                          <a:solidFill>
                            <a:srgbClr val="000000"/>
                          </a:solidFill>
                          <a:effectLst/>
                          <a:latin typeface="+mn-lt"/>
                          <a:ea typeface="+mn-ea"/>
                        </a:rPr>
                        <a:t>-</a:t>
                      </a:r>
                    </a:p>
                  </a:txBody>
                  <a:tcPr marL="12700" marR="12700" marT="12700" marB="0" anchor="ctr">
                    <a:solidFill>
                      <a:schemeClr val="accent3">
                        <a:lumMod val="40000"/>
                        <a:lumOff val="60000"/>
                      </a:schemeClr>
                    </a:solidFill>
                  </a:tcPr>
                </a:tc>
                <a:tc>
                  <a:txBody>
                    <a:bodyPr/>
                    <a:lstStyle/>
                    <a:p>
                      <a:pPr algn="r" fontAlgn="ctr"/>
                      <a:r>
                        <a:rPr lang="en-US" altLang="ja-JP" sz="1600" b="0" i="0" u="none" strike="noStrike" dirty="0">
                          <a:solidFill>
                            <a:srgbClr val="3366FF"/>
                          </a:solidFill>
                          <a:effectLst/>
                          <a:latin typeface="+mn-lt"/>
                          <a:ea typeface="+mn-ea"/>
                        </a:rPr>
                        <a:t>-</a:t>
                      </a:r>
                    </a:p>
                  </a:txBody>
                  <a:tcPr marL="12700" marR="12700" marT="12700" marB="0" anchor="ctr">
                    <a:solidFill>
                      <a:schemeClr val="accent3">
                        <a:lumMod val="40000"/>
                        <a:lumOff val="60000"/>
                      </a:schemeClr>
                    </a:solidFill>
                  </a:tcPr>
                </a:tc>
                <a:tc>
                  <a:txBody>
                    <a:bodyPr/>
                    <a:lstStyle/>
                    <a:p>
                      <a:pPr algn="r" fontAlgn="ctr"/>
                      <a:r>
                        <a:rPr lang="en-US" altLang="ja-JP" sz="1600" b="0" i="0" u="none" strike="noStrike" dirty="0">
                          <a:solidFill>
                            <a:srgbClr val="984807"/>
                          </a:solidFill>
                          <a:effectLst/>
                          <a:latin typeface="+mn-lt"/>
                          <a:ea typeface="+mn-ea"/>
                        </a:rPr>
                        <a:t>282</a:t>
                      </a:r>
                      <a:r>
                        <a:rPr lang="en-US" altLang="ja-JP" sz="1600" b="0" i="0" u="none" strike="noStrike" dirty="0">
                          <a:solidFill>
                            <a:srgbClr val="000000"/>
                          </a:solidFill>
                          <a:effectLst/>
                          <a:latin typeface="+mn-lt"/>
                          <a:ea typeface="+mn-ea"/>
                        </a:rPr>
                        <a:t> </a:t>
                      </a:r>
                    </a:p>
                  </a:txBody>
                  <a:tcPr marL="12700" marR="12700" marT="12700" marB="0" anchor="ctr">
                    <a:solidFill>
                      <a:schemeClr val="accent3">
                        <a:lumMod val="40000"/>
                        <a:lumOff val="60000"/>
                      </a:schemeClr>
                    </a:solidFill>
                  </a:tcP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solidFill>
                      <a:schemeClr val="accent3">
                        <a:lumMod val="40000"/>
                        <a:lumOff val="60000"/>
                      </a:schemeClr>
                    </a:solidFill>
                  </a:tcP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solidFill>
                      <a:schemeClr val="accent3">
                        <a:lumMod val="40000"/>
                        <a:lumOff val="60000"/>
                      </a:schemeClr>
                    </a:solidFill>
                  </a:tcPr>
                </a:tc>
                <a:tc>
                  <a:txBody>
                    <a:bodyPr/>
                    <a:lstStyle/>
                    <a:p>
                      <a:pPr algn="r" fontAlgn="ctr"/>
                      <a:r>
                        <a:rPr lang="ja-JP" altLang="en-US" sz="1600" b="0" i="0" u="none" strike="noStrike" dirty="0">
                          <a:solidFill>
                            <a:srgbClr val="000000"/>
                          </a:solidFill>
                          <a:effectLst/>
                          <a:latin typeface="+mn-lt"/>
                          <a:ea typeface="+mn-ea"/>
                        </a:rPr>
                        <a:t>　</a:t>
                      </a:r>
                    </a:p>
                  </a:txBody>
                  <a:tcPr marL="12700" marR="12700" marT="12700" marB="0" anchor="ctr">
                    <a:solidFill>
                      <a:schemeClr val="accent3">
                        <a:lumMod val="40000"/>
                        <a:lumOff val="60000"/>
                      </a:schemeClr>
                    </a:solidFill>
                  </a:tcPr>
                </a:tc>
              </a:tr>
              <a:tr h="796470">
                <a:tc gridSpan="8">
                  <a:txBody>
                    <a:bodyPr/>
                    <a:lstStyle/>
                    <a:p>
                      <a:pPr marL="171450" indent="-171450" algn="l" fontAlgn="ctr">
                        <a:lnSpc>
                          <a:spcPct val="130000"/>
                        </a:lnSpc>
                        <a:buFont typeface="Arial"/>
                        <a:buChar char="•"/>
                      </a:pPr>
                      <a:r>
                        <a:rPr lang="zh-CHT" altLang="en-US" sz="1100" b="0" i="0" u="none" strike="noStrike" dirty="0" smtClean="0">
                          <a:solidFill>
                            <a:srgbClr val="000000"/>
                          </a:solidFill>
                          <a:effectLst/>
                          <a:latin typeface="+mn-ea"/>
                          <a:ea typeface="+mn-ea"/>
                        </a:rPr>
                        <a:t>建設期間</a:t>
                      </a:r>
                      <a:r>
                        <a:rPr lang="ja-JP" altLang="en-US" sz="1100" b="0" i="0" u="none" strike="noStrike" dirty="0" smtClean="0">
                          <a:solidFill>
                            <a:srgbClr val="000000"/>
                          </a:solidFill>
                          <a:effectLst/>
                          <a:latin typeface="+mn-ea"/>
                          <a:ea typeface="+mn-ea"/>
                        </a:rPr>
                        <a:t>（</a:t>
                      </a:r>
                      <a:r>
                        <a:rPr lang="en-US" altLang="zh-CHT" sz="1100" b="0" i="0" u="none" strike="noStrike" dirty="0" smtClean="0">
                          <a:solidFill>
                            <a:srgbClr val="000000"/>
                          </a:solidFill>
                          <a:effectLst/>
                          <a:latin typeface="+mn-ea"/>
                          <a:ea typeface="+mn-ea"/>
                        </a:rPr>
                        <a:t>9</a:t>
                      </a:r>
                      <a:r>
                        <a:rPr lang="zh-CHT" altLang="en-US" sz="1100" b="0" i="0" u="none" strike="noStrike" dirty="0" smtClean="0">
                          <a:solidFill>
                            <a:srgbClr val="000000"/>
                          </a:solidFill>
                          <a:effectLst/>
                          <a:latin typeface="+mn-ea"/>
                          <a:ea typeface="+mn-ea"/>
                        </a:rPr>
                        <a:t>年</a:t>
                      </a:r>
                      <a:r>
                        <a:rPr lang="ja-JP" altLang="en-US" sz="1100" b="0" i="0" u="none" strike="noStrike" dirty="0" smtClean="0">
                          <a:solidFill>
                            <a:srgbClr val="000000"/>
                          </a:solidFill>
                          <a:effectLst/>
                          <a:latin typeface="+mn-ea"/>
                          <a:ea typeface="+mn-ea"/>
                        </a:rPr>
                        <a:t>）</a:t>
                      </a:r>
                      <a:r>
                        <a:rPr lang="zh-CHT" altLang="en-US" sz="1100" b="0" i="0" u="none" strike="noStrike" dirty="0" smtClean="0">
                          <a:solidFill>
                            <a:srgbClr val="000000"/>
                          </a:solidFill>
                          <a:effectLst/>
                          <a:latin typeface="+mn-ea"/>
                          <a:ea typeface="+mn-ea"/>
                        </a:rPr>
                        <a:t>の必要人員は、当該期間の平均数を記載（本体要素建設は</a:t>
                      </a:r>
                      <a:r>
                        <a:rPr lang="en-US" altLang="zh-CHT" sz="1100" b="0" i="0" u="none" strike="noStrike" dirty="0" smtClean="0">
                          <a:solidFill>
                            <a:srgbClr val="000000"/>
                          </a:solidFill>
                          <a:effectLst/>
                          <a:latin typeface="+mn-ea"/>
                          <a:ea typeface="+mn-ea"/>
                        </a:rPr>
                        <a:t>9</a:t>
                      </a:r>
                      <a:r>
                        <a:rPr lang="zh-CHT" altLang="en-US" sz="1100" b="0" i="0" u="none" strike="noStrike" dirty="0" smtClean="0">
                          <a:solidFill>
                            <a:srgbClr val="000000"/>
                          </a:solidFill>
                          <a:effectLst/>
                          <a:latin typeface="+mn-ea"/>
                          <a:ea typeface="+mn-ea"/>
                        </a:rPr>
                        <a:t>年間、組込・据付作業は実質的に４年間）。</a:t>
                      </a:r>
                      <a:endParaRPr lang="en-US" altLang="zh-CHT" sz="1100" b="0" i="0" u="none" strike="noStrike" dirty="0" smtClean="0">
                        <a:solidFill>
                          <a:srgbClr val="000000"/>
                        </a:solidFill>
                        <a:effectLst/>
                        <a:latin typeface="+mn-ea"/>
                        <a:ea typeface="+mn-ea"/>
                      </a:endParaRPr>
                    </a:p>
                    <a:p>
                      <a:pPr marL="171450" indent="-171450" algn="l" fontAlgn="ctr">
                        <a:lnSpc>
                          <a:spcPct val="130000"/>
                        </a:lnSpc>
                        <a:buFont typeface="Arial"/>
                        <a:buChar char="•"/>
                      </a:pPr>
                      <a:r>
                        <a:rPr lang="zh-CHT" altLang="en-US" sz="1100" b="0" i="0" u="none" strike="noStrike" dirty="0" smtClean="0">
                          <a:solidFill>
                            <a:srgbClr val="000000"/>
                          </a:solidFill>
                          <a:effectLst/>
                          <a:latin typeface="+mn-ea"/>
                          <a:ea typeface="+mn-ea"/>
                        </a:rPr>
                        <a:t>短期的に必要となる組み込み作業の人数を　常勤的な人材数には含めない、</a:t>
                      </a:r>
                      <a:endParaRPr lang="en-US" altLang="zh-CHT" sz="1100" b="0" i="0" u="none" strike="noStrike" dirty="0" smtClean="0">
                        <a:solidFill>
                          <a:srgbClr val="000000"/>
                        </a:solidFill>
                        <a:effectLst/>
                        <a:latin typeface="+mn-ea"/>
                        <a:ea typeface="+mn-ea"/>
                      </a:endParaRPr>
                    </a:p>
                    <a:p>
                      <a:pPr marL="171450" indent="-171450" algn="l" fontAlgn="ctr">
                        <a:lnSpc>
                          <a:spcPct val="130000"/>
                        </a:lnSpc>
                        <a:buFont typeface="Arial"/>
                        <a:buChar char="•"/>
                      </a:pPr>
                      <a:r>
                        <a:rPr lang="ja-JP" altLang="en-US" sz="1100" b="0" i="0" u="none" strike="noStrike" dirty="0" smtClean="0">
                          <a:solidFill>
                            <a:srgbClr val="000000"/>
                          </a:solidFill>
                          <a:effectLst/>
                          <a:latin typeface="+mn-ea"/>
                          <a:ea typeface="+mn-ea"/>
                        </a:rPr>
                        <a:t>その</a:t>
                      </a:r>
                      <a:r>
                        <a:rPr lang="zh-CHT" altLang="en-US" sz="1100" b="0" i="0" u="none" strike="noStrike" dirty="0" smtClean="0">
                          <a:solidFill>
                            <a:srgbClr val="000000"/>
                          </a:solidFill>
                          <a:effectLst/>
                          <a:latin typeface="+mn-ea"/>
                          <a:ea typeface="+mn-ea"/>
                        </a:rPr>
                        <a:t>結果、本体要素建設に必要な常勤的人数の平均は年</a:t>
                      </a:r>
                      <a:r>
                        <a:rPr lang="en-US" altLang="zh-CHT" sz="1100" b="0" i="0" u="none" strike="noStrike" dirty="0" smtClean="0">
                          <a:solidFill>
                            <a:srgbClr val="000000"/>
                          </a:solidFill>
                          <a:effectLst/>
                          <a:latin typeface="+mn-ea"/>
                          <a:ea typeface="+mn-ea"/>
                        </a:rPr>
                        <a:t>1,124</a:t>
                      </a:r>
                      <a:r>
                        <a:rPr lang="zh-CHT" altLang="en-US" sz="1100" b="0" i="0" u="none" strike="noStrike" dirty="0" smtClean="0">
                          <a:solidFill>
                            <a:srgbClr val="000000"/>
                          </a:solidFill>
                          <a:effectLst/>
                          <a:latin typeface="+mn-ea"/>
                          <a:ea typeface="+mn-ea"/>
                        </a:rPr>
                        <a:t>人となる。</a:t>
                      </a:r>
                      <a:endParaRPr lang="en-US" altLang="zh-CHT" sz="1100" b="0" i="0" u="none" strike="noStrike" dirty="0" smtClean="0">
                        <a:solidFill>
                          <a:srgbClr val="000000"/>
                        </a:solidFill>
                        <a:effectLst/>
                        <a:latin typeface="+mn-ea"/>
                        <a:ea typeface="+mn-ea"/>
                      </a:endParaRPr>
                    </a:p>
                    <a:p>
                      <a:pPr marL="171450" indent="-171450" algn="l" fontAlgn="ctr">
                        <a:lnSpc>
                          <a:spcPct val="130000"/>
                        </a:lnSpc>
                        <a:buFont typeface="Arial"/>
                        <a:buChar char="•"/>
                      </a:pPr>
                      <a:r>
                        <a:rPr lang="ja-JP" altLang="en-US" sz="1100" b="0" i="0" u="none" strike="noStrike" dirty="0" smtClean="0">
                          <a:solidFill>
                            <a:srgbClr val="000000"/>
                          </a:solidFill>
                          <a:effectLst/>
                          <a:latin typeface="+mn-ea"/>
                          <a:ea typeface="+mn-ea"/>
                        </a:rPr>
                        <a:t>職種比率：「」「本体要素・施設建設期間での平均</a:t>
                      </a:r>
                      <a:r>
                        <a:rPr lang="en-US" altLang="ja-JP" sz="1100" b="0" i="0" u="none" strike="noStrike" dirty="0" smtClean="0">
                          <a:solidFill>
                            <a:srgbClr val="000000"/>
                          </a:solidFill>
                          <a:effectLst/>
                          <a:latin typeface="+mn-ea"/>
                          <a:ea typeface="+mn-ea"/>
                        </a:rPr>
                        <a:t>FTE </a:t>
                      </a:r>
                      <a:r>
                        <a:rPr lang="ja-JP" altLang="en-US" sz="1100" b="0" i="0" u="none" strike="noStrike" dirty="0" smtClean="0">
                          <a:solidFill>
                            <a:srgbClr val="000000"/>
                          </a:solidFill>
                          <a:effectLst/>
                          <a:latin typeface="+mn-ea"/>
                          <a:ea typeface="+mn-ea"/>
                        </a:rPr>
                        <a:t>の比率から、「本準備期間」の職種比率を算出</a:t>
                      </a:r>
                      <a:r>
                        <a:rPr lang="en-US" altLang="ja-JP" sz="1100" b="0" i="0" u="none" strike="noStrike" dirty="0" smtClean="0">
                          <a:solidFill>
                            <a:srgbClr val="000000"/>
                          </a:solidFill>
                          <a:effectLst/>
                          <a:latin typeface="+mn-ea"/>
                          <a:ea typeface="+mn-ea"/>
                        </a:rPr>
                        <a:t> (</a:t>
                      </a:r>
                      <a:r>
                        <a:rPr lang="en-US" altLang="ja-JP" sz="1100" dirty="0" smtClean="0">
                          <a:solidFill>
                            <a:srgbClr val="3366FF"/>
                          </a:solidFill>
                        </a:rPr>
                        <a:t>(</a:t>
                      </a:r>
                      <a:r>
                        <a:rPr lang="ja-JP" altLang="en-US" sz="1100" dirty="0" smtClean="0">
                          <a:solidFill>
                            <a:srgbClr val="3366FF"/>
                          </a:solidFill>
                        </a:rPr>
                        <a:t>参考：予備資料：</a:t>
                      </a:r>
                      <a:r>
                        <a:rPr lang="en-US" altLang="ja-JP" sz="1100" dirty="0" smtClean="0">
                          <a:solidFill>
                            <a:srgbClr val="3366FF"/>
                          </a:solidFill>
                        </a:rPr>
                        <a:t>p. 43</a:t>
                      </a:r>
                      <a:r>
                        <a:rPr lang="ja-JP" altLang="en-US" sz="1100" dirty="0" smtClean="0">
                          <a:solidFill>
                            <a:srgbClr val="3366FF"/>
                          </a:solidFill>
                        </a:rPr>
                        <a:t>）</a:t>
                      </a:r>
                      <a:endParaRPr lang="en-US" altLang="zh-CHT" sz="1100" b="0" i="0" u="none" strike="noStrike" dirty="0" smtClean="0">
                        <a:solidFill>
                          <a:srgbClr val="000000"/>
                        </a:solidFill>
                        <a:effectLst/>
                        <a:latin typeface="+mn-ea"/>
                        <a:ea typeface="+mn-ea"/>
                      </a:endParaRPr>
                    </a:p>
                    <a:p>
                      <a:pPr marL="171450" indent="-171450" algn="l" fontAlgn="ctr">
                        <a:lnSpc>
                          <a:spcPct val="130000"/>
                        </a:lnSpc>
                        <a:buFont typeface="Arial"/>
                        <a:buChar char="•"/>
                      </a:pPr>
                      <a:r>
                        <a:rPr lang="ja-JP" altLang="en-US" sz="1100" b="0" i="0" u="none" strike="noStrike" dirty="0" smtClean="0">
                          <a:solidFill>
                            <a:srgbClr val="000000"/>
                          </a:solidFill>
                          <a:effectLst/>
                          <a:latin typeface="+mn-ea"/>
                          <a:ea typeface="+mn-ea"/>
                        </a:rPr>
                        <a:t>本体要素・施設建設での「コアメンバー」は、本準備期間のメンバ（</a:t>
                      </a:r>
                      <a:r>
                        <a:rPr lang="en-US" altLang="ja-JP" sz="1100" b="0" i="0" u="none" strike="noStrike" dirty="0" smtClean="0">
                          <a:solidFill>
                            <a:srgbClr val="000000"/>
                          </a:solidFill>
                          <a:effectLst/>
                          <a:latin typeface="+mn-ea"/>
                          <a:ea typeface="+mn-ea"/>
                        </a:rPr>
                        <a:t>25% )</a:t>
                      </a:r>
                      <a:r>
                        <a:rPr lang="ja-JP" altLang="en-US" sz="1100" b="0" i="0" u="none" strike="noStrike" dirty="0" smtClean="0">
                          <a:solidFill>
                            <a:srgbClr val="000000"/>
                          </a:solidFill>
                          <a:effectLst/>
                          <a:latin typeface="+mn-ea"/>
                          <a:ea typeface="+mn-ea"/>
                        </a:rPr>
                        <a:t>を書き込んだ。</a:t>
                      </a:r>
                      <a:endParaRPr lang="en-US" altLang="ja-JP" sz="1100" b="0" i="0" u="none" strike="noStrike" dirty="0" smtClean="0">
                        <a:solidFill>
                          <a:srgbClr val="000000"/>
                        </a:solidFill>
                        <a:effectLst/>
                        <a:latin typeface="+mn-ea"/>
                        <a:ea typeface="+mn-ea"/>
                      </a:endParaRPr>
                    </a:p>
                    <a:p>
                      <a:pPr marL="171450" indent="-171450" algn="l" fontAlgn="ctr">
                        <a:lnSpc>
                          <a:spcPct val="130000"/>
                        </a:lnSpc>
                        <a:buFont typeface="Arial"/>
                        <a:buChar char="•"/>
                      </a:pPr>
                      <a:r>
                        <a:rPr lang="ja-JP" altLang="en-US" sz="1100" b="0" i="0" u="none" strike="noStrike" dirty="0" smtClean="0">
                          <a:solidFill>
                            <a:srgbClr val="000000"/>
                          </a:solidFill>
                          <a:effectLst/>
                          <a:latin typeface="+mn-ea"/>
                          <a:ea typeface="+mn-ea"/>
                        </a:rPr>
                        <a:t>予備準備期間は、現有　</a:t>
                      </a:r>
                      <a:r>
                        <a:rPr lang="en-US" altLang="ja-JP" sz="1100" b="0" i="0" u="none" strike="noStrike" dirty="0" smtClean="0">
                          <a:solidFill>
                            <a:srgbClr val="000000"/>
                          </a:solidFill>
                          <a:effectLst/>
                          <a:latin typeface="+mn-ea"/>
                          <a:ea typeface="+mn-ea"/>
                        </a:rPr>
                        <a:t>76</a:t>
                      </a:r>
                      <a:r>
                        <a:rPr lang="ja-JP" altLang="en-US" sz="1100" b="0" i="0" u="none" strike="noStrike" dirty="0" smtClean="0">
                          <a:solidFill>
                            <a:srgbClr val="000000"/>
                          </a:solidFill>
                          <a:effectLst/>
                          <a:latin typeface="+mn-ea"/>
                          <a:ea typeface="+mn-ea"/>
                        </a:rPr>
                        <a:t>名以上を</a:t>
                      </a:r>
                      <a:r>
                        <a:rPr lang="en-US" altLang="ja-JP" sz="1100" b="0" i="0" u="none" strike="noStrike" dirty="0" smtClean="0">
                          <a:solidFill>
                            <a:srgbClr val="000000"/>
                          </a:solidFill>
                          <a:effectLst/>
                          <a:latin typeface="+mn-ea"/>
                          <a:ea typeface="+mn-ea"/>
                        </a:rPr>
                        <a:t>80</a:t>
                      </a:r>
                      <a:r>
                        <a:rPr lang="ja-JP" altLang="en-US" sz="1100" b="0" i="0" u="none" strike="noStrike" dirty="0" smtClean="0">
                          <a:solidFill>
                            <a:srgbClr val="000000"/>
                          </a:solidFill>
                          <a:effectLst/>
                          <a:latin typeface="+mn-ea"/>
                          <a:ea typeface="+mn-ea"/>
                        </a:rPr>
                        <a:t>名にまるめ、本準備期間と同様に職種での比率を算出</a:t>
                      </a:r>
                      <a:endParaRPr lang="zh-CHT" altLang="en-US" sz="1100" b="0" i="0" u="none" strike="noStrike" dirty="0">
                        <a:solidFill>
                          <a:srgbClr val="000000"/>
                        </a:solidFill>
                        <a:effectLst/>
                        <a:latin typeface="+mn-ea"/>
                        <a:ea typeface="+mn-ea"/>
                      </a:endParaRPr>
                    </a:p>
                  </a:txBody>
                  <a:tcPr marL="12700" marR="12700" marT="12700" marB="0" anchor="ctr">
                    <a:solidFill>
                      <a:schemeClr val="accent3">
                        <a:lumMod val="40000"/>
                        <a:lumOff val="60000"/>
                      </a:schemeClr>
                    </a:solidFill>
                  </a:tcPr>
                </a:tc>
                <a:tc hMerge="1">
                  <a:txBody>
                    <a:bodyPr/>
                    <a:lstStyle/>
                    <a:p>
                      <a:pPr algn="l" fontAlgn="ctr"/>
                      <a:endParaRPr lang="ja-JP" altLang="en-US" sz="1200" b="0" i="0" u="none" strike="noStrike" dirty="0">
                        <a:solidFill>
                          <a:srgbClr val="3366FF"/>
                        </a:solidFill>
                        <a:effectLst/>
                        <a:latin typeface="ＭＳ Ｐゴシック"/>
                      </a:endParaRPr>
                    </a:p>
                  </a:txBody>
                  <a:tcPr marL="12700" marR="12700" marT="12700" marB="0" anchor="ctr">
                    <a:solidFill>
                      <a:schemeClr val="accent3">
                        <a:lumMod val="40000"/>
                        <a:lumOff val="60000"/>
                      </a:schemeClr>
                    </a:solidFill>
                  </a:tcPr>
                </a:tc>
                <a:tc hMerge="1">
                  <a:txBody>
                    <a:bodyPr/>
                    <a:lstStyle/>
                    <a:p>
                      <a:pPr algn="r" fontAlgn="ctr"/>
                      <a:endParaRPr lang="en-US" altLang="ja-JP" sz="1600" b="0" i="0" u="none" strike="noStrike" dirty="0">
                        <a:solidFill>
                          <a:srgbClr val="000000"/>
                        </a:solidFill>
                        <a:effectLst/>
                        <a:latin typeface="+mn-lt"/>
                        <a:ea typeface="+mn-ea"/>
                      </a:endParaRPr>
                    </a:p>
                  </a:txBody>
                  <a:tcPr marL="12700" marR="12700" marT="12700" marB="0" anchor="ctr">
                    <a:solidFill>
                      <a:schemeClr val="accent3">
                        <a:lumMod val="40000"/>
                        <a:lumOff val="60000"/>
                      </a:schemeClr>
                    </a:solidFill>
                  </a:tcPr>
                </a:tc>
                <a:tc hMerge="1">
                  <a:txBody>
                    <a:bodyPr/>
                    <a:lstStyle/>
                    <a:p>
                      <a:pPr algn="r" fontAlgn="ctr"/>
                      <a:endParaRPr lang="en-US" altLang="ja-JP" sz="1600" b="0" i="0" u="none" strike="noStrike" dirty="0">
                        <a:solidFill>
                          <a:srgbClr val="3366FF"/>
                        </a:solidFill>
                        <a:effectLst/>
                        <a:latin typeface="+mn-lt"/>
                        <a:ea typeface="+mn-ea"/>
                      </a:endParaRPr>
                    </a:p>
                  </a:txBody>
                  <a:tcPr marL="12700" marR="12700" marT="12700" marB="0" anchor="ctr">
                    <a:solidFill>
                      <a:schemeClr val="accent3">
                        <a:lumMod val="40000"/>
                        <a:lumOff val="60000"/>
                      </a:schemeClr>
                    </a:solidFill>
                  </a:tcPr>
                </a:tc>
                <a:tc hMerge="1">
                  <a:txBody>
                    <a:bodyPr/>
                    <a:lstStyle/>
                    <a:p>
                      <a:pPr algn="r" fontAlgn="ctr"/>
                      <a:endParaRPr lang="en-US" altLang="ja-JP" sz="1600" b="0" i="0" u="none" strike="noStrike" dirty="0">
                        <a:solidFill>
                          <a:srgbClr val="000000"/>
                        </a:solidFill>
                        <a:effectLst/>
                        <a:latin typeface="+mn-lt"/>
                        <a:ea typeface="+mn-ea"/>
                      </a:endParaRPr>
                    </a:p>
                  </a:txBody>
                  <a:tcPr marL="12700" marR="12700" marT="12700" marB="0" anchor="ctr">
                    <a:solidFill>
                      <a:schemeClr val="accent3">
                        <a:lumMod val="40000"/>
                        <a:lumOff val="60000"/>
                      </a:schemeClr>
                    </a:solidFill>
                  </a:tcPr>
                </a:tc>
                <a:tc hMerge="1">
                  <a:txBody>
                    <a:bodyPr/>
                    <a:lstStyle/>
                    <a:p>
                      <a:pPr algn="r" fontAlgn="ctr"/>
                      <a:endParaRPr lang="ja-JP" altLang="en-US" sz="1600" b="0" i="0" u="none" strike="noStrike" dirty="0">
                        <a:solidFill>
                          <a:srgbClr val="000000"/>
                        </a:solidFill>
                        <a:effectLst/>
                        <a:latin typeface="+mn-lt"/>
                        <a:ea typeface="+mn-ea"/>
                      </a:endParaRPr>
                    </a:p>
                  </a:txBody>
                  <a:tcPr marL="12700" marR="12700" marT="12700" marB="0" anchor="ctr">
                    <a:solidFill>
                      <a:schemeClr val="accent3">
                        <a:lumMod val="40000"/>
                        <a:lumOff val="60000"/>
                      </a:schemeClr>
                    </a:solidFill>
                  </a:tcPr>
                </a:tc>
                <a:tc hMerge="1">
                  <a:txBody>
                    <a:bodyPr/>
                    <a:lstStyle/>
                    <a:p>
                      <a:pPr algn="r" fontAlgn="ctr"/>
                      <a:endParaRPr lang="ja-JP" altLang="en-US" sz="1600" b="0" i="0" u="none" strike="noStrike" dirty="0">
                        <a:solidFill>
                          <a:srgbClr val="000000"/>
                        </a:solidFill>
                        <a:effectLst/>
                        <a:latin typeface="+mn-lt"/>
                        <a:ea typeface="+mn-ea"/>
                      </a:endParaRPr>
                    </a:p>
                  </a:txBody>
                  <a:tcPr marL="12700" marR="12700" marT="12700" marB="0" anchor="ctr">
                    <a:solidFill>
                      <a:schemeClr val="accent3">
                        <a:lumMod val="40000"/>
                        <a:lumOff val="60000"/>
                      </a:schemeClr>
                    </a:solidFill>
                  </a:tcPr>
                </a:tc>
                <a:tc hMerge="1">
                  <a:txBody>
                    <a:bodyPr/>
                    <a:lstStyle/>
                    <a:p>
                      <a:pPr algn="r" fontAlgn="ctr"/>
                      <a:endParaRPr lang="ja-JP" altLang="en-US" sz="1600" b="0" i="0" u="none" strike="noStrike" dirty="0">
                        <a:solidFill>
                          <a:srgbClr val="000000"/>
                        </a:solidFill>
                        <a:effectLst/>
                        <a:latin typeface="+mn-lt"/>
                        <a:ea typeface="+mn-ea"/>
                      </a:endParaRPr>
                    </a:p>
                  </a:txBody>
                  <a:tcPr marL="12700" marR="12700" marT="12700" marB="0" anchor="ctr">
                    <a:solidFill>
                      <a:schemeClr val="accent3">
                        <a:lumMod val="40000"/>
                        <a:lumOff val="60000"/>
                      </a:schemeClr>
                    </a:solidFill>
                  </a:tcPr>
                </a:tc>
              </a:tr>
            </a:tbl>
          </a:graphicData>
        </a:graphic>
      </p:graphicFrame>
      <p:sp>
        <p:nvSpPr>
          <p:cNvPr id="4" name="日付プレースホルダー 3"/>
          <p:cNvSpPr>
            <a:spLocks noGrp="1"/>
          </p:cNvSpPr>
          <p:nvPr>
            <p:ph type="dt" sz="half" idx="10"/>
          </p:nvPr>
        </p:nvSpPr>
        <p:spPr>
          <a:xfrm>
            <a:off x="457200" y="6492875"/>
            <a:ext cx="2133600" cy="365125"/>
          </a:xfrm>
        </p:spPr>
        <p:txBody>
          <a:bodyPr/>
          <a:lstStyle/>
          <a:p>
            <a:r>
              <a:rPr lang="en-US" altLang="ja-JP" smtClean="0">
                <a:solidFill>
                  <a:prstClr val="black">
                    <a:tint val="75000"/>
                  </a:prstClr>
                </a:solidFill>
                <a:latin typeface="Calibri"/>
                <a:ea typeface="ＭＳ Ｐゴシック"/>
              </a:rPr>
              <a:t>AY-2015/11/17b</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a:xfrm>
            <a:off x="3124200" y="6485204"/>
            <a:ext cx="2895600" cy="365125"/>
          </a:xfrm>
        </p:spPr>
        <p:txBody>
          <a:bodyPr/>
          <a:lstStyle/>
          <a:p>
            <a:r>
              <a:rPr lang="en-US" altLang="ja-JP" dirty="0" smtClean="0">
                <a:solidFill>
                  <a:prstClr val="black">
                    <a:tint val="75000"/>
                  </a:prstClr>
                </a:solidFill>
                <a:latin typeface="Calibri"/>
                <a:ea typeface="ＭＳ Ｐゴシック"/>
              </a:rPr>
              <a:t>ILC</a:t>
            </a:r>
            <a:r>
              <a:rPr lang="ja-JP" altLang="en-US" dirty="0" smtClean="0">
                <a:solidFill>
                  <a:prstClr val="black">
                    <a:tint val="75000"/>
                  </a:prstClr>
                </a:solidFill>
                <a:latin typeface="Calibri"/>
                <a:ea typeface="ＭＳ Ｐゴシック"/>
              </a:rPr>
              <a:t>加速器建設への人材 </a:t>
            </a:r>
            <a:endParaRPr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a:xfrm>
            <a:off x="6553200" y="6492875"/>
            <a:ext cx="2133600" cy="365125"/>
          </a:xfrm>
        </p:spPr>
        <p:txBody>
          <a:bodyPr/>
          <a:lstStyle/>
          <a:p>
            <a:fld id="{690BD53D-0F42-B742-A897-5EF936631EAF}" type="slidenum">
              <a:rPr lang="ja-JP" altLang="en-US" smtClean="0">
                <a:solidFill>
                  <a:prstClr val="black">
                    <a:tint val="75000"/>
                  </a:prstClr>
                </a:solidFill>
                <a:latin typeface="Calibri"/>
                <a:ea typeface="ＭＳ Ｐゴシック"/>
              </a:rPr>
              <a:pPr/>
              <a:t>14</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270644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7027"/>
            <a:ext cx="8229600" cy="512288"/>
          </a:xfrm>
        </p:spPr>
        <p:txBody>
          <a:bodyPr>
            <a:normAutofit fontScale="90000"/>
          </a:bodyPr>
          <a:lstStyle/>
          <a:p>
            <a:r>
              <a:rPr kumimoji="1" lang="en-US" altLang="ja-JP" sz="3200" b="1" dirty="0" smtClean="0"/>
              <a:t>ILC</a:t>
            </a:r>
            <a:r>
              <a:rPr kumimoji="1" lang="ja-JP" altLang="en-US" sz="3200" b="1" dirty="0" smtClean="0"/>
              <a:t>加速器・準備期間に必要な</a:t>
            </a:r>
            <a:r>
              <a:rPr lang="ja-JP" altLang="en-US" sz="3200" b="1" dirty="0" smtClean="0"/>
              <a:t>人材案</a:t>
            </a:r>
            <a:r>
              <a:rPr lang="en-US" altLang="ja-JP" sz="3200" b="1" dirty="0" smtClean="0"/>
              <a:t> (FTE) </a:t>
            </a:r>
            <a:r>
              <a:rPr lang="en-US" altLang="ja-JP" sz="3200" b="1" baseline="30000" dirty="0" smtClean="0"/>
              <a:t>1)</a:t>
            </a:r>
            <a:endParaRPr kumimoji="1" lang="ja-JP" altLang="en-US" sz="3200" b="1" baseline="300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627749582"/>
              </p:ext>
            </p:extLst>
          </p:nvPr>
        </p:nvGraphicFramePr>
        <p:xfrm>
          <a:off x="255609" y="786925"/>
          <a:ext cx="8610815" cy="5798411"/>
        </p:xfrm>
        <a:graphic>
          <a:graphicData uri="http://schemas.openxmlformats.org/drawingml/2006/table">
            <a:tbl>
              <a:tblPr firstRow="1" bandRow="1">
                <a:tableStyleId>{5C22544A-7EE6-4342-B048-85BDC9FD1C3A}</a:tableStyleId>
              </a:tblPr>
              <a:tblGrid>
                <a:gridCol w="956757"/>
                <a:gridCol w="688723"/>
                <a:gridCol w="639022"/>
                <a:gridCol w="694936"/>
                <a:gridCol w="647009"/>
                <a:gridCol w="670973"/>
                <a:gridCol w="654997"/>
                <a:gridCol w="647009"/>
                <a:gridCol w="3011389"/>
              </a:tblGrid>
              <a:tr h="422439">
                <a:tc>
                  <a:txBody>
                    <a:bodyPr/>
                    <a:lstStyle/>
                    <a:p>
                      <a:pPr algn="ctr"/>
                      <a:endParaRPr kumimoji="1" lang="ja-JP" altLang="en-US" dirty="0"/>
                    </a:p>
                  </a:txBody>
                  <a:tcPr anchor="ctr">
                    <a:solidFill>
                      <a:srgbClr val="17375E"/>
                    </a:solidFill>
                  </a:tcPr>
                </a:tc>
                <a:tc>
                  <a:txBody>
                    <a:bodyPr/>
                    <a:lstStyle/>
                    <a:p>
                      <a:pPr algn="ctr"/>
                      <a:r>
                        <a:rPr kumimoji="1" lang="en-US" altLang="ja-JP" baseline="30000" dirty="0" smtClean="0"/>
                        <a:t>2) </a:t>
                      </a:r>
                      <a:endParaRPr kumimoji="1" lang="ja-JP" altLang="en-US" baseline="30000" dirty="0"/>
                    </a:p>
                  </a:txBody>
                  <a:tcPr anchor="ctr">
                    <a:solidFill>
                      <a:srgbClr val="17375E"/>
                    </a:solidFill>
                  </a:tcPr>
                </a:tc>
                <a:tc gridSpan="4">
                  <a:txBody>
                    <a:bodyPr/>
                    <a:lstStyle/>
                    <a:p>
                      <a:pPr algn="ctr"/>
                      <a:r>
                        <a:rPr kumimoji="1" lang="ja-JP" altLang="en-US" dirty="0" smtClean="0">
                          <a:solidFill>
                            <a:srgbClr val="FFFF00"/>
                          </a:solidFill>
                        </a:rPr>
                        <a:t>本準備期間</a:t>
                      </a:r>
                      <a:r>
                        <a:rPr kumimoji="1" lang="en-US" altLang="ja-JP" baseline="30000" dirty="0" smtClean="0">
                          <a:solidFill>
                            <a:srgbClr val="FFFF00"/>
                          </a:solidFill>
                        </a:rPr>
                        <a:t>3)</a:t>
                      </a:r>
                      <a:endParaRPr kumimoji="1" lang="ja-JP" altLang="en-US" baseline="30000" dirty="0">
                        <a:solidFill>
                          <a:srgbClr val="FFFF00"/>
                        </a:solidFill>
                      </a:endParaRPr>
                    </a:p>
                  </a:txBody>
                  <a:tcPr anchor="ctr">
                    <a:solidFill>
                      <a:srgbClr val="17375E"/>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2">
                  <a:txBody>
                    <a:bodyPr/>
                    <a:lstStyle/>
                    <a:p>
                      <a:pPr algn="ctr"/>
                      <a:r>
                        <a:rPr kumimoji="1" lang="ja-JP" altLang="en-US" dirty="0" smtClean="0"/>
                        <a:t>建設期間</a:t>
                      </a:r>
                      <a:r>
                        <a:rPr kumimoji="1" lang="en-US" altLang="ja-JP" baseline="30000" dirty="0" smtClean="0"/>
                        <a:t>4)</a:t>
                      </a:r>
                      <a:endParaRPr kumimoji="1" lang="ja-JP" altLang="en-US" baseline="30000" dirty="0"/>
                    </a:p>
                  </a:txBody>
                  <a:tcPr anchor="ctr">
                    <a:solidFill>
                      <a:srgbClr val="17375E"/>
                    </a:solidFill>
                  </a:tcPr>
                </a:tc>
                <a:tc hMerge="1">
                  <a:txBody>
                    <a:bodyPr/>
                    <a:lstStyle/>
                    <a:p>
                      <a:endParaRPr kumimoji="1" lang="ja-JP" altLang="en-US" dirty="0"/>
                    </a:p>
                  </a:txBody>
                  <a:tcPr/>
                </a:tc>
                <a:tc>
                  <a:txBody>
                    <a:bodyPr/>
                    <a:lstStyle/>
                    <a:p>
                      <a:pPr algn="ctr"/>
                      <a:r>
                        <a:rPr kumimoji="1" lang="ja-JP" altLang="en-US" dirty="0" smtClean="0"/>
                        <a:t>付記</a:t>
                      </a:r>
                      <a:endParaRPr kumimoji="1" lang="ja-JP" altLang="en-US" dirty="0"/>
                    </a:p>
                  </a:txBody>
                  <a:tcPr anchor="ctr">
                    <a:solidFill>
                      <a:srgbClr val="17375E"/>
                    </a:solidFill>
                  </a:tcPr>
                </a:tc>
              </a:tr>
              <a:tr h="422439">
                <a:tc>
                  <a:txBody>
                    <a:bodyPr/>
                    <a:lstStyle/>
                    <a:p>
                      <a:pPr algn="l">
                        <a:spcAft>
                          <a:spcPts val="0"/>
                        </a:spcAft>
                      </a:pPr>
                      <a:r>
                        <a:rPr lang="en-US" sz="1400" kern="100" dirty="0">
                          <a:effectLst/>
                          <a:latin typeface="+mn-ea"/>
                          <a:ea typeface="+mn-ea"/>
                          <a:cs typeface="Times New Roman"/>
                        </a:rPr>
                        <a:t> </a:t>
                      </a:r>
                      <a:endParaRPr lang="ja-JP" sz="1400" kern="100" dirty="0">
                        <a:effectLst/>
                        <a:latin typeface="+mn-ea"/>
                        <a:ea typeface="+mn-ea"/>
                        <a:cs typeface="Times New Roman"/>
                      </a:endParaRPr>
                    </a:p>
                  </a:txBody>
                  <a:tcPr marL="68580" marR="68580" marT="0" marB="0" anchor="ctr"/>
                </a:tc>
                <a:tc>
                  <a:txBody>
                    <a:bodyPr/>
                    <a:lstStyle/>
                    <a:p>
                      <a:pPr algn="ctr">
                        <a:spcAft>
                          <a:spcPts val="0"/>
                        </a:spcAft>
                      </a:pPr>
                      <a:r>
                        <a:rPr lang="ja-JP" sz="1400" kern="100" dirty="0">
                          <a:effectLst/>
                          <a:latin typeface="+mn-ea"/>
                          <a:ea typeface="+mn-ea"/>
                          <a:cs typeface="Times New Roman"/>
                        </a:rPr>
                        <a:t>現在</a:t>
                      </a:r>
                    </a:p>
                  </a:txBody>
                  <a:tcPr marL="68580" marR="68580" marT="0" marB="0" anchor="ctr"/>
                </a:tc>
                <a:tc>
                  <a:txBody>
                    <a:bodyPr/>
                    <a:lstStyle/>
                    <a:p>
                      <a:pPr algn="ctr">
                        <a:spcAft>
                          <a:spcPts val="0"/>
                        </a:spcAft>
                      </a:pPr>
                      <a:r>
                        <a:rPr lang="en-US" sz="1400" kern="100" dirty="0">
                          <a:solidFill>
                            <a:schemeClr val="tx1"/>
                          </a:solidFill>
                          <a:effectLst/>
                          <a:latin typeface="+mn-ea"/>
                          <a:ea typeface="+mn-ea"/>
                          <a:cs typeface="Times New Roman"/>
                        </a:rPr>
                        <a:t>P1</a:t>
                      </a:r>
                      <a:endParaRPr lang="ja-JP" sz="1400" kern="100" dirty="0">
                        <a:solidFill>
                          <a:schemeClr val="tx1"/>
                        </a:solidFill>
                        <a:effectLst/>
                        <a:latin typeface="+mn-ea"/>
                        <a:ea typeface="+mn-ea"/>
                        <a:cs typeface="Times New Roman"/>
                      </a:endParaRPr>
                    </a:p>
                  </a:txBody>
                  <a:tcPr marL="68580" marR="68580" marT="0" marB="0" anchor="ctr">
                    <a:solidFill>
                      <a:srgbClr val="FFFF00"/>
                    </a:solidFill>
                  </a:tcPr>
                </a:tc>
                <a:tc>
                  <a:txBody>
                    <a:bodyPr/>
                    <a:lstStyle/>
                    <a:p>
                      <a:pPr algn="ctr">
                        <a:spcAft>
                          <a:spcPts val="0"/>
                        </a:spcAft>
                      </a:pPr>
                      <a:r>
                        <a:rPr lang="en-US" sz="1400" kern="100" dirty="0">
                          <a:solidFill>
                            <a:schemeClr val="tx1"/>
                          </a:solidFill>
                          <a:effectLst/>
                          <a:latin typeface="+mn-ea"/>
                          <a:ea typeface="+mn-ea"/>
                          <a:cs typeface="Times New Roman"/>
                        </a:rPr>
                        <a:t>P2</a:t>
                      </a:r>
                      <a:endParaRPr lang="ja-JP" sz="1400" kern="100" dirty="0">
                        <a:solidFill>
                          <a:schemeClr val="tx1"/>
                        </a:solidFill>
                        <a:effectLst/>
                        <a:latin typeface="+mn-ea"/>
                        <a:ea typeface="+mn-ea"/>
                        <a:cs typeface="Times New Roman"/>
                      </a:endParaRPr>
                    </a:p>
                  </a:txBody>
                  <a:tcPr marL="68580" marR="68580" marT="0" marB="0" anchor="ctr">
                    <a:solidFill>
                      <a:srgbClr val="FFFF00"/>
                    </a:solidFill>
                  </a:tcPr>
                </a:tc>
                <a:tc>
                  <a:txBody>
                    <a:bodyPr/>
                    <a:lstStyle/>
                    <a:p>
                      <a:pPr algn="ctr">
                        <a:spcAft>
                          <a:spcPts val="0"/>
                        </a:spcAft>
                      </a:pPr>
                      <a:r>
                        <a:rPr lang="en-US" sz="1400" kern="100" dirty="0">
                          <a:solidFill>
                            <a:schemeClr val="tx1"/>
                          </a:solidFill>
                          <a:effectLst/>
                          <a:latin typeface="+mn-ea"/>
                          <a:ea typeface="+mn-ea"/>
                          <a:cs typeface="Times New Roman"/>
                        </a:rPr>
                        <a:t>P3</a:t>
                      </a:r>
                      <a:endParaRPr lang="ja-JP" sz="1400" kern="100" dirty="0">
                        <a:solidFill>
                          <a:schemeClr val="tx1"/>
                        </a:solidFill>
                        <a:effectLst/>
                        <a:latin typeface="+mn-ea"/>
                        <a:ea typeface="+mn-ea"/>
                        <a:cs typeface="Times New Roman"/>
                      </a:endParaRPr>
                    </a:p>
                  </a:txBody>
                  <a:tcPr marL="68580" marR="68580" marT="0" marB="0" anchor="ctr">
                    <a:solidFill>
                      <a:srgbClr val="FFFF00"/>
                    </a:solidFill>
                  </a:tcPr>
                </a:tc>
                <a:tc>
                  <a:txBody>
                    <a:bodyPr/>
                    <a:lstStyle/>
                    <a:p>
                      <a:pPr algn="ctr">
                        <a:spcAft>
                          <a:spcPts val="0"/>
                        </a:spcAft>
                      </a:pPr>
                      <a:r>
                        <a:rPr lang="en-US" sz="1400" kern="100" dirty="0">
                          <a:solidFill>
                            <a:schemeClr val="tx1"/>
                          </a:solidFill>
                          <a:effectLst/>
                          <a:latin typeface="+mn-ea"/>
                          <a:ea typeface="+mn-ea"/>
                          <a:cs typeface="Times New Roman"/>
                        </a:rPr>
                        <a:t>P4</a:t>
                      </a:r>
                      <a:endParaRPr lang="ja-JP" sz="1400" kern="100" dirty="0">
                        <a:solidFill>
                          <a:schemeClr val="tx1"/>
                        </a:solidFill>
                        <a:effectLst/>
                        <a:latin typeface="+mn-ea"/>
                        <a:ea typeface="+mn-ea"/>
                        <a:cs typeface="Times New Roman"/>
                      </a:endParaRPr>
                    </a:p>
                  </a:txBody>
                  <a:tcPr marL="68580" marR="68580" marT="0" marB="0" anchor="ctr">
                    <a:solidFill>
                      <a:srgbClr val="FFFF00"/>
                    </a:solidFill>
                  </a:tcPr>
                </a:tc>
                <a:tc>
                  <a:txBody>
                    <a:bodyPr/>
                    <a:lstStyle/>
                    <a:p>
                      <a:pPr algn="ctr">
                        <a:spcAft>
                          <a:spcPts val="0"/>
                        </a:spcAft>
                      </a:pPr>
                      <a:r>
                        <a:rPr lang="en-US" sz="1400" kern="100" dirty="0">
                          <a:effectLst/>
                          <a:latin typeface="+mn-ea"/>
                          <a:ea typeface="+mn-ea"/>
                          <a:cs typeface="Times New Roman"/>
                        </a:rPr>
                        <a:t>C1</a:t>
                      </a:r>
                      <a:endParaRPr lang="ja-JP" sz="1400" kern="100" dirty="0">
                        <a:effectLst/>
                        <a:latin typeface="+mn-ea"/>
                        <a:ea typeface="+mn-ea"/>
                        <a:cs typeface="Times New Roman"/>
                      </a:endParaRPr>
                    </a:p>
                  </a:txBody>
                  <a:tcPr marL="68580" marR="68580" marT="0" marB="0" anchor="ctr">
                    <a:solidFill>
                      <a:srgbClr val="CCFFCC"/>
                    </a:solidFill>
                  </a:tcPr>
                </a:tc>
                <a:tc>
                  <a:txBody>
                    <a:bodyPr/>
                    <a:lstStyle/>
                    <a:p>
                      <a:pPr algn="ctr">
                        <a:spcAft>
                          <a:spcPts val="0"/>
                        </a:spcAft>
                      </a:pPr>
                      <a:r>
                        <a:rPr lang="en-US" sz="1400" kern="100" dirty="0">
                          <a:effectLst/>
                          <a:latin typeface="+mn-ea"/>
                          <a:ea typeface="+mn-ea"/>
                          <a:cs typeface="Times New Roman"/>
                        </a:rPr>
                        <a:t>C2</a:t>
                      </a:r>
                      <a:endParaRPr lang="ja-JP" sz="1400" kern="100" dirty="0">
                        <a:effectLst/>
                        <a:latin typeface="+mn-ea"/>
                        <a:ea typeface="+mn-ea"/>
                        <a:cs typeface="Times New Roman"/>
                      </a:endParaRPr>
                    </a:p>
                  </a:txBody>
                  <a:tcPr marL="68580" marR="68580" marT="0" marB="0" anchor="ctr">
                    <a:solidFill>
                      <a:srgbClr val="CCFFCC"/>
                    </a:solidFill>
                  </a:tcPr>
                </a:tc>
                <a:tc>
                  <a:txBody>
                    <a:bodyPr/>
                    <a:lstStyle/>
                    <a:p>
                      <a:pPr algn="ctr">
                        <a:spcAft>
                          <a:spcPts val="0"/>
                        </a:spcAft>
                      </a:pPr>
                      <a:r>
                        <a:rPr lang="en-US" sz="1400" kern="100">
                          <a:effectLst/>
                          <a:latin typeface="+mn-ea"/>
                          <a:ea typeface="+mn-ea"/>
                          <a:cs typeface="Times New Roman"/>
                        </a:rPr>
                        <a:t> </a:t>
                      </a:r>
                      <a:endParaRPr lang="ja-JP" sz="1400" kern="100">
                        <a:effectLst/>
                        <a:latin typeface="+mn-ea"/>
                        <a:ea typeface="+mn-ea"/>
                        <a:cs typeface="Times New Roman"/>
                      </a:endParaRPr>
                    </a:p>
                  </a:txBody>
                  <a:tcPr marL="68580" marR="68580" marT="0" marB="0" anchor="ctr"/>
                </a:tc>
              </a:tr>
              <a:tr h="486094">
                <a:tc>
                  <a:txBody>
                    <a:bodyPr/>
                    <a:lstStyle/>
                    <a:p>
                      <a:pPr algn="l">
                        <a:spcAft>
                          <a:spcPts val="0"/>
                        </a:spcAft>
                      </a:pPr>
                      <a:r>
                        <a:rPr lang="ja-JP" altLang="en-US" sz="1400" kern="100" dirty="0" smtClean="0">
                          <a:effectLst/>
                          <a:latin typeface="+mn-ea"/>
                          <a:ea typeface="+mn-ea"/>
                          <a:cs typeface="Times New Roman"/>
                        </a:rPr>
                        <a:t>加速器</a:t>
                      </a:r>
                      <a:r>
                        <a:rPr lang="en-US" sz="1400" kern="100" dirty="0" smtClean="0">
                          <a:effectLst/>
                          <a:latin typeface="+mn-ea"/>
                          <a:ea typeface="+mn-ea"/>
                          <a:cs typeface="Times New Roman"/>
                        </a:rPr>
                        <a:t>:</a:t>
                      </a:r>
                      <a:r>
                        <a:rPr lang="ja-JP" altLang="en-US" sz="1400" kern="100" dirty="0" smtClean="0">
                          <a:effectLst/>
                          <a:latin typeface="+mn-ea"/>
                          <a:ea typeface="+mn-ea"/>
                          <a:cs typeface="Times New Roman"/>
                        </a:rPr>
                        <a:t>日</a:t>
                      </a:r>
                      <a:r>
                        <a:rPr lang="en-US" sz="1400" kern="100" dirty="0">
                          <a:effectLst/>
                          <a:latin typeface="+mn-ea"/>
                          <a:ea typeface="+mn-ea"/>
                          <a:cs typeface="Times New Roman"/>
                        </a:rPr>
                        <a:t/>
                      </a:r>
                      <a:br>
                        <a:rPr lang="en-US" sz="1400" kern="100" dirty="0">
                          <a:effectLst/>
                          <a:latin typeface="+mn-ea"/>
                          <a:ea typeface="+mn-ea"/>
                          <a:cs typeface="Times New Roman"/>
                        </a:rPr>
                      </a:br>
                      <a:r>
                        <a:rPr lang="en-US" sz="1400" kern="100" dirty="0">
                          <a:effectLst/>
                          <a:latin typeface="+mn-ea"/>
                          <a:ea typeface="+mn-ea"/>
                          <a:cs typeface="Times New Roman"/>
                        </a:rPr>
                        <a:t>  </a:t>
                      </a:r>
                      <a:r>
                        <a:rPr lang="ja-JP" altLang="en-US" sz="1400" kern="100" dirty="0" smtClean="0">
                          <a:effectLst/>
                          <a:latin typeface="+mn-ea"/>
                          <a:ea typeface="+mn-ea"/>
                          <a:cs typeface="Times New Roman"/>
                        </a:rPr>
                        <a:t>　　　</a:t>
                      </a:r>
                      <a:r>
                        <a:rPr lang="en-US" sz="1400" kern="100" dirty="0" smtClean="0">
                          <a:effectLst/>
                          <a:latin typeface="+mn-ea"/>
                          <a:ea typeface="+mn-ea"/>
                          <a:cs typeface="Times New Roman"/>
                        </a:rPr>
                        <a:t>: </a:t>
                      </a:r>
                      <a:r>
                        <a:rPr lang="ja-JP" altLang="en-US" sz="1400" kern="100" dirty="0" smtClean="0">
                          <a:effectLst/>
                          <a:latin typeface="+mn-ea"/>
                          <a:ea typeface="+mn-ea"/>
                          <a:cs typeface="Times New Roman"/>
                        </a:rPr>
                        <a:t>外</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42</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 20</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54</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28</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74</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41</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98</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65</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122</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89</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altLang="ja-JP" sz="1400" kern="100" dirty="0" smtClean="0">
                          <a:effectLst/>
                          <a:latin typeface="+mn-ea"/>
                          <a:ea typeface="+mn-ea"/>
                          <a:cs typeface="Times New Roman"/>
                        </a:rPr>
                        <a:t>(</a:t>
                      </a:r>
                      <a:r>
                        <a:rPr lang="en-US" sz="1400" kern="100" dirty="0" smtClean="0">
                          <a:effectLst/>
                          <a:latin typeface="+mn-ea"/>
                          <a:ea typeface="+mn-ea"/>
                          <a:cs typeface="Times New Roman"/>
                        </a:rPr>
                        <a:t>172</a:t>
                      </a:r>
                      <a:r>
                        <a:rPr lang="en-US" altLang="ja-JP" sz="1400" kern="100" dirty="0" smtClean="0">
                          <a:effectLst/>
                          <a:latin typeface="+mn-ea"/>
                          <a:ea typeface="+mn-ea"/>
                          <a:cs typeface="Times New Roman"/>
                        </a:rPr>
                        <a:t>)</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smtClean="0">
                          <a:effectLst/>
                          <a:latin typeface="+mn-ea"/>
                          <a:ea typeface="+mn-ea"/>
                          <a:cs typeface="Times New Roman"/>
                        </a:rPr>
                        <a:t>(530)</a:t>
                      </a:r>
                      <a:endParaRPr lang="ja-JP" sz="1400" kern="100" dirty="0">
                        <a:effectLst/>
                        <a:latin typeface="+mn-ea"/>
                        <a:ea typeface="+mn-ea"/>
                        <a:cs typeface="Times New Roman"/>
                      </a:endParaRPr>
                    </a:p>
                  </a:txBody>
                  <a:tcPr marL="68580" marR="68580" marT="0" marB="0" anchor="ctr"/>
                </a:tc>
                <a:tc>
                  <a:txBody>
                    <a:bodyPr/>
                    <a:lstStyle/>
                    <a:p>
                      <a:pPr algn="l">
                        <a:spcAft>
                          <a:spcPts val="0"/>
                        </a:spcAft>
                      </a:pPr>
                      <a:r>
                        <a:rPr lang="ja-JP" sz="1100" kern="100" dirty="0">
                          <a:effectLst/>
                          <a:latin typeface="+mn-ea"/>
                          <a:ea typeface="+mn-ea"/>
                          <a:cs typeface="ＭＳ 明朝"/>
                        </a:rPr>
                        <a:t>日</a:t>
                      </a:r>
                      <a:r>
                        <a:rPr lang="ja-JP" sz="1100" kern="100" dirty="0" smtClean="0">
                          <a:effectLst/>
                          <a:latin typeface="+mn-ea"/>
                          <a:ea typeface="+mn-ea"/>
                          <a:cs typeface="ＭＳ 明朝"/>
                        </a:rPr>
                        <a:t>：</a:t>
                      </a:r>
                      <a:r>
                        <a:rPr lang="ja-JP" altLang="en-US" sz="1100" kern="100" dirty="0" smtClean="0">
                          <a:effectLst/>
                          <a:latin typeface="+mn-ea"/>
                          <a:ea typeface="+mn-ea"/>
                          <a:cs typeface="ＭＳ 明朝"/>
                        </a:rPr>
                        <a:t>　　</a:t>
                      </a:r>
                      <a:r>
                        <a:rPr lang="ja-JP" sz="1100" kern="100" dirty="0" smtClean="0">
                          <a:effectLst/>
                          <a:latin typeface="+mn-ea"/>
                          <a:ea typeface="+mn-ea"/>
                          <a:cs typeface="ＭＳ 明朝"/>
                        </a:rPr>
                        <a:t>特</a:t>
                      </a:r>
                      <a:r>
                        <a:rPr lang="ja-JP" sz="1100" kern="100" dirty="0">
                          <a:effectLst/>
                          <a:latin typeface="+mn-ea"/>
                          <a:ea typeface="+mn-ea"/>
                          <a:cs typeface="ＭＳ 明朝"/>
                        </a:rPr>
                        <a:t>に</a:t>
                      </a:r>
                      <a:r>
                        <a:rPr lang="en-US" sz="1100" kern="100" dirty="0">
                          <a:effectLst/>
                          <a:latin typeface="+mn-ea"/>
                          <a:ea typeface="+mn-ea"/>
                          <a:cs typeface="ＭＳ 明朝"/>
                        </a:rPr>
                        <a:t>SRF</a:t>
                      </a:r>
                      <a:r>
                        <a:rPr lang="ja-JP" sz="1100" kern="100" dirty="0">
                          <a:effectLst/>
                          <a:latin typeface="+mn-ea"/>
                          <a:ea typeface="+mn-ea"/>
                          <a:cs typeface="ＭＳ 明朝"/>
                        </a:rPr>
                        <a:t>量産化技術実証・習熟要</a:t>
                      </a:r>
                      <a:r>
                        <a:rPr lang="en-US" sz="1100" kern="100" baseline="30000" dirty="0">
                          <a:effectLst/>
                          <a:latin typeface="+mn-ea"/>
                          <a:ea typeface="+mn-ea"/>
                          <a:cs typeface="ＭＳ 明朝"/>
                        </a:rPr>
                        <a:t>5)</a:t>
                      </a:r>
                      <a:endParaRPr lang="ja-JP" sz="1100" kern="100" dirty="0">
                        <a:effectLst/>
                        <a:latin typeface="+mn-ea"/>
                        <a:ea typeface="+mn-ea"/>
                        <a:cs typeface="ＭＳ 明朝"/>
                      </a:endParaRPr>
                    </a:p>
                    <a:p>
                      <a:pPr algn="l">
                        <a:spcAft>
                          <a:spcPts val="0"/>
                        </a:spcAft>
                      </a:pPr>
                      <a:r>
                        <a:rPr lang="ja-JP" sz="1100" kern="100" dirty="0">
                          <a:effectLst/>
                          <a:latin typeface="+mn-ea"/>
                          <a:ea typeface="+mn-ea"/>
                          <a:cs typeface="ＭＳ 明朝"/>
                        </a:rPr>
                        <a:t>欧米</a:t>
                      </a:r>
                      <a:r>
                        <a:rPr lang="ja-JP" sz="1100" kern="100" dirty="0" smtClean="0">
                          <a:effectLst/>
                          <a:latin typeface="+mn-ea"/>
                          <a:ea typeface="+mn-ea"/>
                          <a:cs typeface="ＭＳ 明朝"/>
                        </a:rPr>
                        <a:t>：</a:t>
                      </a:r>
                      <a:r>
                        <a:rPr lang="ja-JP" altLang="en-US" sz="1100" kern="100" dirty="0" smtClean="0">
                          <a:effectLst/>
                          <a:latin typeface="+mn-ea"/>
                          <a:ea typeface="+mn-ea"/>
                          <a:cs typeface="ＭＳ 明朝"/>
                        </a:rPr>
                        <a:t>　</a:t>
                      </a:r>
                      <a:r>
                        <a:rPr lang="ja-JP" sz="1100" kern="100" dirty="0" smtClean="0">
                          <a:effectLst/>
                          <a:latin typeface="+mn-ea"/>
                          <a:ea typeface="+mn-ea"/>
                          <a:cs typeface="ＭＳ 明朝"/>
                        </a:rPr>
                        <a:t>量産化</a:t>
                      </a:r>
                      <a:r>
                        <a:rPr lang="ja-JP" sz="1100" kern="100" dirty="0">
                          <a:effectLst/>
                          <a:latin typeface="+mn-ea"/>
                          <a:ea typeface="+mn-ea"/>
                          <a:cs typeface="ＭＳ 明朝"/>
                        </a:rPr>
                        <a:t>技術は経験済み潜在力</a:t>
                      </a:r>
                      <a:r>
                        <a:rPr lang="en-US" sz="1100" kern="100" baseline="30000" dirty="0">
                          <a:effectLst/>
                          <a:latin typeface="+mn-ea"/>
                          <a:ea typeface="+mn-ea"/>
                          <a:cs typeface="ＭＳ 明朝"/>
                        </a:rPr>
                        <a:t>6)</a:t>
                      </a:r>
                      <a:r>
                        <a:rPr lang="en-US" sz="1100" kern="100" dirty="0">
                          <a:effectLst/>
                          <a:latin typeface="+mn-ea"/>
                          <a:ea typeface="+mn-ea"/>
                          <a:cs typeface="ＭＳ 明朝"/>
                        </a:rPr>
                        <a:t> </a:t>
                      </a:r>
                      <a:endParaRPr lang="ja-JP" sz="1100" kern="100" dirty="0">
                        <a:effectLst/>
                        <a:latin typeface="+mn-ea"/>
                        <a:ea typeface="+mn-ea"/>
                        <a:cs typeface="ＭＳ 明朝"/>
                      </a:endParaRPr>
                    </a:p>
                  </a:txBody>
                  <a:tcPr marL="68580" marR="68580" marT="0" marB="0" anchor="ctr"/>
                </a:tc>
              </a:tr>
              <a:tr h="486094">
                <a:tc>
                  <a:txBody>
                    <a:bodyPr/>
                    <a:lstStyle/>
                    <a:p>
                      <a:pPr algn="l">
                        <a:spcAft>
                          <a:spcPts val="0"/>
                        </a:spcAft>
                      </a:pPr>
                      <a:r>
                        <a:rPr lang="ja-JP" altLang="en-US" sz="1400" kern="100" dirty="0" smtClean="0">
                          <a:effectLst/>
                          <a:latin typeface="+mn-ea"/>
                          <a:ea typeface="+mn-ea"/>
                          <a:cs typeface="Times New Roman"/>
                        </a:rPr>
                        <a:t>施設</a:t>
                      </a:r>
                      <a:r>
                        <a:rPr lang="en-US" sz="1400" kern="100" dirty="0" smtClean="0">
                          <a:effectLst/>
                          <a:latin typeface="+mn-ea"/>
                          <a:ea typeface="+mn-ea"/>
                          <a:cs typeface="Times New Roman"/>
                        </a:rPr>
                        <a:t>:</a:t>
                      </a:r>
                      <a:r>
                        <a:rPr lang="ja-JP" altLang="en-US" sz="1400" kern="100" dirty="0" smtClean="0">
                          <a:effectLst/>
                          <a:latin typeface="+mn-ea"/>
                          <a:ea typeface="+mn-ea"/>
                          <a:cs typeface="Times New Roman"/>
                        </a:rPr>
                        <a:t>　日</a:t>
                      </a:r>
                      <a:r>
                        <a:rPr lang="en-US" altLang="ja-JP" sz="1400" kern="100" dirty="0" smtClean="0">
                          <a:effectLst/>
                          <a:latin typeface="+mn-ea"/>
                          <a:ea typeface="+mn-ea"/>
                          <a:cs typeface="Times New Roman"/>
                        </a:rPr>
                        <a:t/>
                      </a:r>
                      <a:br>
                        <a:rPr lang="en-US" altLang="ja-JP" sz="1400" kern="100" dirty="0" smtClean="0">
                          <a:effectLst/>
                          <a:latin typeface="+mn-ea"/>
                          <a:ea typeface="+mn-ea"/>
                          <a:cs typeface="Times New Roman"/>
                        </a:rPr>
                      </a:br>
                      <a:r>
                        <a:rPr lang="en-US" altLang="ja-JP" sz="1400" kern="100" dirty="0" smtClean="0">
                          <a:effectLst/>
                          <a:latin typeface="+mn-ea"/>
                          <a:ea typeface="+mn-ea"/>
                          <a:cs typeface="Times New Roman"/>
                        </a:rPr>
                        <a:t>  </a:t>
                      </a:r>
                      <a:r>
                        <a:rPr lang="ja-JP" altLang="en-US" sz="1400" kern="100" dirty="0" smtClean="0">
                          <a:effectLst/>
                          <a:latin typeface="+mn-ea"/>
                          <a:ea typeface="+mn-ea"/>
                          <a:cs typeface="Times New Roman"/>
                        </a:rPr>
                        <a:t>　　　</a:t>
                      </a:r>
                      <a:r>
                        <a:rPr lang="en-US" altLang="ja-JP" sz="1400" kern="100" dirty="0" smtClean="0">
                          <a:effectLst/>
                          <a:latin typeface="+mn-ea"/>
                          <a:ea typeface="+mn-ea"/>
                          <a:cs typeface="Times New Roman"/>
                        </a:rPr>
                        <a:t>: </a:t>
                      </a:r>
                      <a:r>
                        <a:rPr lang="ja-JP" altLang="en-US" sz="1400" kern="100" dirty="0" smtClean="0">
                          <a:effectLst/>
                          <a:latin typeface="+mn-ea"/>
                          <a:ea typeface="+mn-ea"/>
                          <a:cs typeface="Times New Roman"/>
                        </a:rPr>
                        <a:t>外</a:t>
                      </a:r>
                      <a:endParaRPr lang="ja-JP" alt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3</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1</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11</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3</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11</a:t>
                      </a:r>
                      <a:endParaRPr lang="ja-JP" sz="1400" kern="100" dirty="0">
                        <a:effectLst/>
                        <a:latin typeface="+mn-ea"/>
                        <a:ea typeface="+mn-ea"/>
                        <a:cs typeface="Times New Roman"/>
                      </a:endParaRPr>
                    </a:p>
                    <a:p>
                      <a:pPr algn="r">
                        <a:spcAft>
                          <a:spcPts val="0"/>
                        </a:spcAft>
                      </a:pPr>
                      <a:r>
                        <a:rPr lang="en-US" altLang="ja-JP" sz="1400" kern="100" dirty="0">
                          <a:effectLst/>
                          <a:latin typeface="+mn-ea"/>
                          <a:ea typeface="+mn-ea"/>
                          <a:cs typeface="Times New Roman"/>
                        </a:rPr>
                        <a:t>5</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13</a:t>
                      </a:r>
                      <a:endParaRPr lang="ja-JP" sz="1400" kern="100" dirty="0">
                        <a:effectLst/>
                        <a:latin typeface="+mn-ea"/>
                        <a:ea typeface="+mn-ea"/>
                        <a:cs typeface="Times New Roman"/>
                      </a:endParaRPr>
                    </a:p>
                    <a:p>
                      <a:pPr algn="r">
                        <a:spcAft>
                          <a:spcPts val="0"/>
                        </a:spcAft>
                      </a:pPr>
                      <a:r>
                        <a:rPr lang="en-US" altLang="ja-JP" sz="1400" kern="100" dirty="0">
                          <a:effectLst/>
                          <a:latin typeface="+mn-ea"/>
                          <a:ea typeface="+mn-ea"/>
                          <a:cs typeface="Times New Roman"/>
                        </a:rPr>
                        <a:t>5</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17</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5</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sz="1400" kern="100" dirty="0" smtClean="0">
                          <a:effectLst/>
                          <a:latin typeface="+mn-ea"/>
                          <a:ea typeface="+mn-ea"/>
                          <a:cs typeface="Times New Roman"/>
                        </a:rPr>
                        <a:t>(52)</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smtClean="0">
                          <a:effectLst/>
                          <a:latin typeface="+mn-ea"/>
                          <a:ea typeface="+mn-ea"/>
                          <a:cs typeface="Times New Roman"/>
                        </a:rPr>
                        <a:t>(53)</a:t>
                      </a:r>
                      <a:endParaRPr lang="ja-JP" sz="1400" kern="100" dirty="0">
                        <a:effectLst/>
                        <a:latin typeface="+mn-ea"/>
                        <a:ea typeface="+mn-ea"/>
                        <a:cs typeface="Times New Roman"/>
                      </a:endParaRPr>
                    </a:p>
                  </a:txBody>
                  <a:tcPr marL="68580" marR="68580" marT="0" marB="0" anchor="ctr"/>
                </a:tc>
                <a:tc>
                  <a:txBody>
                    <a:bodyPr/>
                    <a:lstStyle/>
                    <a:p>
                      <a:pPr algn="l">
                        <a:spcAft>
                          <a:spcPts val="0"/>
                        </a:spcAft>
                      </a:pPr>
                      <a:r>
                        <a:rPr lang="ja-JP" sz="1100" kern="100" dirty="0">
                          <a:effectLst/>
                          <a:latin typeface="+mn-ea"/>
                          <a:ea typeface="+mn-ea"/>
                          <a:cs typeface="ＭＳ 明朝"/>
                        </a:rPr>
                        <a:t>日</a:t>
                      </a:r>
                      <a:r>
                        <a:rPr lang="ja-JP" sz="1100" kern="100" dirty="0" smtClean="0">
                          <a:effectLst/>
                          <a:latin typeface="+mn-ea"/>
                          <a:ea typeface="+mn-ea"/>
                          <a:cs typeface="ＭＳ 明朝"/>
                        </a:rPr>
                        <a:t>：</a:t>
                      </a:r>
                      <a:r>
                        <a:rPr lang="ja-JP" altLang="en-US" sz="1100" kern="100" dirty="0" smtClean="0">
                          <a:effectLst/>
                          <a:latin typeface="+mn-ea"/>
                          <a:ea typeface="+mn-ea"/>
                          <a:cs typeface="ＭＳ 明朝"/>
                        </a:rPr>
                        <a:t>　　</a:t>
                      </a:r>
                      <a:r>
                        <a:rPr lang="ja-JP" sz="1100" kern="100" dirty="0" smtClean="0">
                          <a:effectLst/>
                          <a:latin typeface="+mn-ea"/>
                          <a:ea typeface="+mn-ea"/>
                          <a:cs typeface="ＭＳ 明朝"/>
                        </a:rPr>
                        <a:t>中心的</a:t>
                      </a:r>
                      <a:r>
                        <a:rPr lang="ja-JP" sz="1100" kern="100" dirty="0">
                          <a:effectLst/>
                          <a:latin typeface="+mn-ea"/>
                          <a:ea typeface="+mn-ea"/>
                          <a:cs typeface="ＭＳ 明朝"/>
                        </a:rPr>
                        <a:t>に推進。アウトソーシング活用</a:t>
                      </a:r>
                      <a:r>
                        <a:rPr lang="en-US" sz="1100" kern="100" dirty="0">
                          <a:effectLst/>
                          <a:latin typeface="+mn-ea"/>
                          <a:ea typeface="+mn-ea"/>
                          <a:cs typeface="ＭＳ 明朝"/>
                        </a:rPr>
                        <a:t/>
                      </a:r>
                      <a:br>
                        <a:rPr lang="en-US" sz="1100" kern="100" dirty="0">
                          <a:effectLst/>
                          <a:latin typeface="+mn-ea"/>
                          <a:ea typeface="+mn-ea"/>
                          <a:cs typeface="ＭＳ 明朝"/>
                        </a:rPr>
                      </a:br>
                      <a:r>
                        <a:rPr lang="ja-JP" altLang="en-US" sz="1100" kern="100" dirty="0" smtClean="0">
                          <a:effectLst/>
                          <a:latin typeface="+mn-ea"/>
                          <a:ea typeface="+mn-ea"/>
                          <a:cs typeface="ＭＳ 明朝"/>
                        </a:rPr>
                        <a:t>外国</a:t>
                      </a:r>
                      <a:r>
                        <a:rPr lang="ja-JP" sz="1100" kern="100" dirty="0" smtClean="0">
                          <a:effectLst/>
                          <a:latin typeface="+mn-ea"/>
                          <a:ea typeface="+mn-ea"/>
                          <a:cs typeface="ＭＳ 明朝"/>
                        </a:rPr>
                        <a:t>：</a:t>
                      </a:r>
                      <a:r>
                        <a:rPr lang="ja-JP" altLang="en-US" sz="1100" kern="100" dirty="0" smtClean="0">
                          <a:effectLst/>
                          <a:latin typeface="+mn-ea"/>
                          <a:ea typeface="+mn-ea"/>
                          <a:cs typeface="ＭＳ 明朝"/>
                        </a:rPr>
                        <a:t>　</a:t>
                      </a:r>
                      <a:r>
                        <a:rPr lang="ja-JP" sz="1100" kern="100" dirty="0" smtClean="0">
                          <a:effectLst/>
                          <a:latin typeface="+mn-ea"/>
                          <a:ea typeface="+mn-ea"/>
                          <a:cs typeface="ＭＳ 明朝"/>
                        </a:rPr>
                        <a:t>専門的</a:t>
                      </a:r>
                      <a:r>
                        <a:rPr lang="ja-JP" sz="1100" kern="100" dirty="0">
                          <a:effectLst/>
                          <a:latin typeface="+mn-ea"/>
                          <a:ea typeface="+mn-ea"/>
                          <a:cs typeface="ＭＳ 明朝"/>
                        </a:rPr>
                        <a:t>協力</a:t>
                      </a:r>
                    </a:p>
                  </a:txBody>
                  <a:tcPr marL="68580" marR="68580" marT="0" marB="0" anchor="ctr"/>
                </a:tc>
              </a:tr>
              <a:tr h="486094">
                <a:tc>
                  <a:txBody>
                    <a:bodyPr/>
                    <a:lstStyle/>
                    <a:p>
                      <a:pPr algn="l">
                        <a:spcAft>
                          <a:spcPts val="0"/>
                        </a:spcAft>
                      </a:pPr>
                      <a:r>
                        <a:rPr lang="ja-JP" altLang="en-US" sz="1400" kern="100" dirty="0" smtClean="0">
                          <a:effectLst/>
                          <a:latin typeface="+mn-ea"/>
                          <a:ea typeface="+mn-ea"/>
                          <a:cs typeface="Times New Roman"/>
                        </a:rPr>
                        <a:t>共通</a:t>
                      </a:r>
                      <a:r>
                        <a:rPr lang="en-US" sz="1400" kern="100" dirty="0" smtClean="0">
                          <a:effectLst/>
                          <a:latin typeface="+mn-ea"/>
                          <a:ea typeface="+mn-ea"/>
                          <a:cs typeface="Times New Roman"/>
                        </a:rPr>
                        <a:t>:</a:t>
                      </a:r>
                      <a:r>
                        <a:rPr lang="ja-JP" altLang="en-US" sz="1400" kern="100" dirty="0" smtClean="0">
                          <a:effectLst/>
                          <a:latin typeface="+mn-ea"/>
                          <a:ea typeface="+mn-ea"/>
                          <a:cs typeface="Times New Roman"/>
                        </a:rPr>
                        <a:t>　日</a:t>
                      </a:r>
                      <a:r>
                        <a:rPr lang="en-US" altLang="ja-JP" sz="1400" kern="100" dirty="0" smtClean="0">
                          <a:effectLst/>
                          <a:latin typeface="+mn-ea"/>
                          <a:ea typeface="+mn-ea"/>
                          <a:cs typeface="Times New Roman"/>
                        </a:rPr>
                        <a:t/>
                      </a:r>
                      <a:br>
                        <a:rPr lang="en-US" altLang="ja-JP" sz="1400" kern="100" dirty="0" smtClean="0">
                          <a:effectLst/>
                          <a:latin typeface="+mn-ea"/>
                          <a:ea typeface="+mn-ea"/>
                          <a:cs typeface="Times New Roman"/>
                        </a:rPr>
                      </a:br>
                      <a:r>
                        <a:rPr lang="en-US" altLang="ja-JP" sz="1400" kern="100" dirty="0" smtClean="0">
                          <a:effectLst/>
                          <a:latin typeface="+mn-ea"/>
                          <a:ea typeface="+mn-ea"/>
                          <a:cs typeface="Times New Roman"/>
                        </a:rPr>
                        <a:t>  </a:t>
                      </a:r>
                      <a:r>
                        <a:rPr lang="ja-JP" altLang="en-US" sz="1400" kern="100" dirty="0" smtClean="0">
                          <a:effectLst/>
                          <a:latin typeface="+mn-ea"/>
                          <a:ea typeface="+mn-ea"/>
                          <a:cs typeface="Times New Roman"/>
                        </a:rPr>
                        <a:t>　　　</a:t>
                      </a:r>
                      <a:r>
                        <a:rPr lang="en-US" altLang="ja-JP" sz="1400" kern="100" dirty="0" smtClean="0">
                          <a:effectLst/>
                          <a:latin typeface="+mn-ea"/>
                          <a:ea typeface="+mn-ea"/>
                          <a:cs typeface="Times New Roman"/>
                        </a:rPr>
                        <a:t>: </a:t>
                      </a:r>
                      <a:r>
                        <a:rPr lang="ja-JP" altLang="en-US" sz="1400" kern="100" dirty="0" smtClean="0">
                          <a:effectLst/>
                          <a:latin typeface="+mn-ea"/>
                          <a:ea typeface="+mn-ea"/>
                          <a:cs typeface="Times New Roman"/>
                        </a:rPr>
                        <a:t>外</a:t>
                      </a:r>
                      <a:endParaRPr lang="ja-JP" alt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2</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1</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7</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3</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10</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4</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13</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6</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a:effectLst/>
                          <a:latin typeface="+mn-ea"/>
                          <a:ea typeface="+mn-ea"/>
                          <a:cs typeface="Times New Roman"/>
                        </a:rPr>
                        <a:t>14</a:t>
                      </a:r>
                      <a:endParaRPr lang="ja-JP" sz="1400" kern="100">
                        <a:effectLst/>
                        <a:latin typeface="+mn-ea"/>
                        <a:ea typeface="+mn-ea"/>
                        <a:cs typeface="Times New Roman"/>
                      </a:endParaRPr>
                    </a:p>
                    <a:p>
                      <a:pPr algn="r">
                        <a:spcAft>
                          <a:spcPts val="0"/>
                        </a:spcAft>
                      </a:pPr>
                      <a:r>
                        <a:rPr lang="en-US" sz="1400" kern="100">
                          <a:effectLst/>
                          <a:latin typeface="+mn-ea"/>
                          <a:ea typeface="+mn-ea"/>
                          <a:cs typeface="Times New Roman"/>
                        </a:rPr>
                        <a:t>7</a:t>
                      </a:r>
                      <a:endParaRPr lang="ja-JP" sz="1400" kern="100">
                        <a:effectLst/>
                        <a:latin typeface="+mn-ea"/>
                        <a:ea typeface="+mn-ea"/>
                        <a:cs typeface="Times New Roman"/>
                      </a:endParaRPr>
                    </a:p>
                  </a:txBody>
                  <a:tcPr marL="68580" marR="68580" marT="0" marB="0" anchor="ctr"/>
                </a:tc>
                <a:tc>
                  <a:txBody>
                    <a:bodyPr/>
                    <a:lstStyle/>
                    <a:p>
                      <a:pPr algn="r">
                        <a:spcAft>
                          <a:spcPts val="0"/>
                        </a:spcAft>
                      </a:pPr>
                      <a:r>
                        <a:rPr lang="en-US" sz="1400" kern="100" dirty="0" smtClean="0">
                          <a:effectLst/>
                          <a:latin typeface="+mn-ea"/>
                          <a:ea typeface="+mn-ea"/>
                          <a:cs typeface="Times New Roman"/>
                        </a:rPr>
                        <a:t>(109)</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smtClean="0">
                          <a:effectLst/>
                          <a:latin typeface="+mn-ea"/>
                          <a:ea typeface="+mn-ea"/>
                          <a:cs typeface="Times New Roman"/>
                        </a:rPr>
                        <a:t>(109)</a:t>
                      </a:r>
                      <a:endParaRPr lang="ja-JP" sz="1400" kern="100" dirty="0">
                        <a:effectLst/>
                        <a:latin typeface="+mn-ea"/>
                        <a:ea typeface="+mn-ea"/>
                        <a:cs typeface="Times New Roman"/>
                      </a:endParaRPr>
                    </a:p>
                  </a:txBody>
                  <a:tcPr marL="68580" marR="68580" marT="0" marB="0" anchor="ctr"/>
                </a:tc>
                <a:tc>
                  <a:txBody>
                    <a:bodyPr/>
                    <a:lstStyle/>
                    <a:p>
                      <a:pPr algn="l">
                        <a:spcAft>
                          <a:spcPts val="0"/>
                        </a:spcAft>
                      </a:pPr>
                      <a:r>
                        <a:rPr lang="ja-JP" sz="1100" kern="100" dirty="0">
                          <a:effectLst/>
                          <a:latin typeface="+mn-ea"/>
                          <a:ea typeface="+mn-ea"/>
                          <a:cs typeface="ＭＳ 明朝"/>
                        </a:rPr>
                        <a:t>日</a:t>
                      </a:r>
                      <a:r>
                        <a:rPr lang="ja-JP" sz="1100" kern="100" dirty="0" smtClean="0">
                          <a:effectLst/>
                          <a:latin typeface="+mn-ea"/>
                          <a:ea typeface="+mn-ea"/>
                          <a:cs typeface="ＭＳ 明朝"/>
                        </a:rPr>
                        <a:t>：</a:t>
                      </a:r>
                      <a:r>
                        <a:rPr lang="ja-JP" altLang="en-US" sz="1100" kern="100" dirty="0" smtClean="0">
                          <a:effectLst/>
                          <a:latin typeface="+mn-ea"/>
                          <a:ea typeface="+mn-ea"/>
                          <a:cs typeface="ＭＳ 明朝"/>
                        </a:rPr>
                        <a:t>　　</a:t>
                      </a:r>
                      <a:r>
                        <a:rPr lang="ja-JP" sz="1100" kern="100" dirty="0" smtClean="0">
                          <a:effectLst/>
                          <a:latin typeface="+mn-ea"/>
                          <a:ea typeface="+mn-ea"/>
                          <a:cs typeface="ＭＳ 明朝"/>
                        </a:rPr>
                        <a:t>中心的</a:t>
                      </a:r>
                      <a:r>
                        <a:rPr lang="ja-JP" sz="1100" kern="100" dirty="0">
                          <a:effectLst/>
                          <a:latin typeface="+mn-ea"/>
                          <a:ea typeface="+mn-ea"/>
                          <a:cs typeface="ＭＳ 明朝"/>
                        </a:rPr>
                        <a:t>に推進。欧米：専門的協力</a:t>
                      </a:r>
                      <a:r>
                        <a:rPr lang="en-US" sz="1100" kern="100" dirty="0">
                          <a:effectLst/>
                          <a:latin typeface="+mn-ea"/>
                          <a:ea typeface="+mn-ea"/>
                          <a:cs typeface="ＭＳ 明朝"/>
                        </a:rPr>
                        <a:t/>
                      </a:r>
                      <a:br>
                        <a:rPr lang="en-US" sz="1100" kern="100" dirty="0">
                          <a:effectLst/>
                          <a:latin typeface="+mn-ea"/>
                          <a:ea typeface="+mn-ea"/>
                          <a:cs typeface="ＭＳ 明朝"/>
                        </a:rPr>
                      </a:br>
                      <a:r>
                        <a:rPr lang="ja-JP" altLang="en-US" sz="1100" kern="100" dirty="0" smtClean="0">
                          <a:effectLst/>
                          <a:latin typeface="+mn-ea"/>
                          <a:ea typeface="+mn-ea"/>
                          <a:cs typeface="ＭＳ 明朝"/>
                        </a:rPr>
                        <a:t>　　　</a:t>
                      </a:r>
                      <a:r>
                        <a:rPr lang="ja-JP" sz="1100" kern="100" dirty="0" smtClean="0">
                          <a:effectLst/>
                          <a:latin typeface="+mn-ea"/>
                          <a:ea typeface="+mn-ea"/>
                          <a:cs typeface="ＭＳ 明朝"/>
                        </a:rPr>
                        <a:t>（</a:t>
                      </a:r>
                      <a:r>
                        <a:rPr lang="ja-JP" sz="1100" kern="100" dirty="0">
                          <a:effectLst/>
                          <a:latin typeface="+mn-ea"/>
                          <a:ea typeface="+mn-ea"/>
                          <a:cs typeface="ＭＳ 明朝"/>
                        </a:rPr>
                        <a:t>建設期における迅速な技術支援増強要）</a:t>
                      </a:r>
                      <a:r>
                        <a:rPr lang="ja-JP" sz="1100" kern="100" baseline="30000" dirty="0">
                          <a:effectLst/>
                          <a:latin typeface="+mn-ea"/>
                          <a:ea typeface="+mn-ea"/>
                          <a:cs typeface="ＭＳ 明朝"/>
                        </a:rPr>
                        <a:t>７）</a:t>
                      </a:r>
                      <a:endParaRPr lang="ja-JP" sz="1100" kern="100" dirty="0">
                        <a:effectLst/>
                        <a:latin typeface="+mn-ea"/>
                        <a:ea typeface="+mn-ea"/>
                        <a:cs typeface="ＭＳ 明朝"/>
                      </a:endParaRPr>
                    </a:p>
                  </a:txBody>
                  <a:tcPr marL="68580" marR="68580" marT="0" marB="0" anchor="ctr"/>
                </a:tc>
              </a:tr>
              <a:tr h="486094">
                <a:tc>
                  <a:txBody>
                    <a:bodyPr/>
                    <a:lstStyle/>
                    <a:p>
                      <a:pPr algn="l">
                        <a:spcAft>
                          <a:spcPts val="0"/>
                        </a:spcAft>
                      </a:pPr>
                      <a:r>
                        <a:rPr lang="ja-JP" altLang="en-US" sz="1400" kern="100" dirty="0" smtClean="0">
                          <a:effectLst/>
                          <a:latin typeface="+mn-ea"/>
                          <a:ea typeface="+mn-ea"/>
                          <a:cs typeface="Times New Roman"/>
                        </a:rPr>
                        <a:t>運営</a:t>
                      </a:r>
                      <a:r>
                        <a:rPr lang="en-US" sz="1400" kern="100" dirty="0" smtClean="0">
                          <a:effectLst/>
                          <a:latin typeface="+mn-ea"/>
                          <a:ea typeface="+mn-ea"/>
                          <a:cs typeface="Times New Roman"/>
                        </a:rPr>
                        <a:t>:</a:t>
                      </a:r>
                      <a:r>
                        <a:rPr lang="ja-JP" altLang="en-US" sz="1400" kern="100" dirty="0" smtClean="0">
                          <a:effectLst/>
                          <a:latin typeface="+mn-ea"/>
                          <a:ea typeface="+mn-ea"/>
                          <a:cs typeface="Times New Roman"/>
                        </a:rPr>
                        <a:t>　日</a:t>
                      </a:r>
                      <a:r>
                        <a:rPr lang="en-US" altLang="ja-JP" sz="1400" kern="100" dirty="0" smtClean="0">
                          <a:effectLst/>
                          <a:latin typeface="+mn-ea"/>
                          <a:ea typeface="+mn-ea"/>
                          <a:cs typeface="Times New Roman"/>
                        </a:rPr>
                        <a:t/>
                      </a:r>
                      <a:br>
                        <a:rPr lang="en-US" altLang="ja-JP" sz="1400" kern="100" dirty="0" smtClean="0">
                          <a:effectLst/>
                          <a:latin typeface="+mn-ea"/>
                          <a:ea typeface="+mn-ea"/>
                          <a:cs typeface="Times New Roman"/>
                        </a:rPr>
                      </a:br>
                      <a:r>
                        <a:rPr lang="en-US" altLang="ja-JP" sz="1400" kern="100" dirty="0" smtClean="0">
                          <a:effectLst/>
                          <a:latin typeface="+mn-ea"/>
                          <a:ea typeface="+mn-ea"/>
                          <a:cs typeface="Times New Roman"/>
                        </a:rPr>
                        <a:t>  </a:t>
                      </a:r>
                      <a:r>
                        <a:rPr lang="ja-JP" altLang="en-US" sz="1400" kern="100" dirty="0" smtClean="0">
                          <a:effectLst/>
                          <a:latin typeface="+mn-ea"/>
                          <a:ea typeface="+mn-ea"/>
                          <a:cs typeface="Times New Roman"/>
                        </a:rPr>
                        <a:t>　　　</a:t>
                      </a:r>
                      <a:r>
                        <a:rPr lang="en-US" altLang="ja-JP" sz="1400" kern="100" dirty="0" smtClean="0">
                          <a:effectLst/>
                          <a:latin typeface="+mn-ea"/>
                          <a:ea typeface="+mn-ea"/>
                          <a:cs typeface="Times New Roman"/>
                        </a:rPr>
                        <a:t>: </a:t>
                      </a:r>
                      <a:r>
                        <a:rPr lang="ja-JP" altLang="en-US" sz="1400" kern="100" dirty="0" smtClean="0">
                          <a:effectLst/>
                          <a:latin typeface="+mn-ea"/>
                          <a:ea typeface="+mn-ea"/>
                          <a:cs typeface="Times New Roman"/>
                        </a:rPr>
                        <a:t>外</a:t>
                      </a:r>
                      <a:endParaRPr lang="ja-JP" alt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5</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3</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8</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4</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10</a:t>
                      </a:r>
                      <a:endParaRPr lang="ja-JP" sz="1400" kern="100" dirty="0">
                        <a:effectLst/>
                        <a:latin typeface="+mn-ea"/>
                        <a:ea typeface="+mn-ea"/>
                        <a:cs typeface="Times New Roman"/>
                      </a:endParaRPr>
                    </a:p>
                    <a:p>
                      <a:pPr algn="r">
                        <a:spcAft>
                          <a:spcPts val="0"/>
                        </a:spcAft>
                      </a:pPr>
                      <a:r>
                        <a:rPr lang="en-US" altLang="ja-JP" sz="1400" kern="100" dirty="0">
                          <a:effectLst/>
                          <a:latin typeface="+mn-ea"/>
                          <a:ea typeface="+mn-ea"/>
                          <a:cs typeface="Times New Roman"/>
                        </a:rPr>
                        <a:t>6</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14</a:t>
                      </a:r>
                      <a:endParaRPr lang="ja-JP" sz="1400" kern="100" dirty="0">
                        <a:effectLst/>
                        <a:latin typeface="+mn-ea"/>
                        <a:ea typeface="+mn-ea"/>
                        <a:cs typeface="Times New Roman"/>
                      </a:endParaRPr>
                    </a:p>
                    <a:p>
                      <a:pPr algn="r">
                        <a:spcAft>
                          <a:spcPts val="0"/>
                        </a:spcAft>
                      </a:pPr>
                      <a:r>
                        <a:rPr lang="en-US" altLang="ja-JP" sz="1400" kern="100" dirty="0">
                          <a:effectLst/>
                          <a:latin typeface="+mn-ea"/>
                          <a:ea typeface="+mn-ea"/>
                          <a:cs typeface="Times New Roman"/>
                        </a:rPr>
                        <a:t>8</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a:effectLst/>
                          <a:latin typeface="+mn-ea"/>
                          <a:ea typeface="+mn-ea"/>
                          <a:cs typeface="Times New Roman"/>
                        </a:rPr>
                        <a:t>18</a:t>
                      </a:r>
                      <a:endParaRPr lang="ja-JP" sz="1400" kern="100" dirty="0">
                        <a:effectLst/>
                        <a:latin typeface="+mn-ea"/>
                        <a:ea typeface="+mn-ea"/>
                        <a:cs typeface="Times New Roman"/>
                      </a:endParaRPr>
                    </a:p>
                    <a:p>
                      <a:pPr algn="r">
                        <a:spcAft>
                          <a:spcPts val="0"/>
                        </a:spcAft>
                      </a:pPr>
                      <a:r>
                        <a:rPr lang="en-US" sz="1400" kern="100" dirty="0">
                          <a:effectLst/>
                          <a:latin typeface="+mn-ea"/>
                          <a:ea typeface="+mn-ea"/>
                          <a:cs typeface="Times New Roman"/>
                        </a:rPr>
                        <a:t>10</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smtClean="0">
                          <a:effectLst/>
                          <a:latin typeface="+mn-ea"/>
                          <a:ea typeface="+mn-ea"/>
                          <a:cs typeface="Times New Roman"/>
                        </a:rPr>
                        <a:t>(77)</a:t>
                      </a:r>
                      <a:endParaRPr lang="ja-JP" sz="1400" kern="100" dirty="0">
                        <a:effectLst/>
                        <a:latin typeface="+mn-ea"/>
                        <a:ea typeface="+mn-ea"/>
                        <a:cs typeface="Times New Roman"/>
                      </a:endParaRPr>
                    </a:p>
                  </a:txBody>
                  <a:tcPr marL="68580" marR="68580" marT="0" marB="0" anchor="ctr"/>
                </a:tc>
                <a:tc>
                  <a:txBody>
                    <a:bodyPr/>
                    <a:lstStyle/>
                    <a:p>
                      <a:pPr algn="r">
                        <a:spcAft>
                          <a:spcPts val="0"/>
                        </a:spcAft>
                      </a:pPr>
                      <a:r>
                        <a:rPr lang="en-US" sz="1400" kern="100" dirty="0" smtClean="0">
                          <a:effectLst/>
                          <a:latin typeface="+mn-ea"/>
                          <a:ea typeface="+mn-ea"/>
                          <a:cs typeface="Times New Roman"/>
                        </a:rPr>
                        <a:t>(230)</a:t>
                      </a:r>
                      <a:endParaRPr lang="ja-JP" sz="1400" kern="100" dirty="0">
                        <a:effectLst/>
                        <a:latin typeface="+mn-ea"/>
                        <a:ea typeface="+mn-ea"/>
                        <a:cs typeface="Times New Roman"/>
                      </a:endParaRPr>
                    </a:p>
                  </a:txBody>
                  <a:tcPr marL="68580" marR="68580" marT="0" marB="0" anchor="ctr"/>
                </a:tc>
                <a:tc>
                  <a:txBody>
                    <a:bodyPr/>
                    <a:lstStyle/>
                    <a:p>
                      <a:pPr algn="l">
                        <a:spcAft>
                          <a:spcPts val="0"/>
                        </a:spcAft>
                      </a:pPr>
                      <a:r>
                        <a:rPr lang="ja-JP" sz="1100" kern="100" dirty="0">
                          <a:effectLst/>
                          <a:latin typeface="+mn-ea"/>
                          <a:ea typeface="+mn-ea"/>
                          <a:cs typeface="ＭＳ 明朝"/>
                        </a:rPr>
                        <a:t>日</a:t>
                      </a:r>
                      <a:r>
                        <a:rPr lang="ja-JP" sz="1100" kern="100" dirty="0" smtClean="0">
                          <a:effectLst/>
                          <a:latin typeface="+mn-ea"/>
                          <a:ea typeface="+mn-ea"/>
                          <a:cs typeface="ＭＳ 明朝"/>
                        </a:rPr>
                        <a:t>：</a:t>
                      </a:r>
                      <a:r>
                        <a:rPr lang="ja-JP" altLang="en-US" sz="1100" kern="100" dirty="0" smtClean="0">
                          <a:effectLst/>
                          <a:latin typeface="+mn-ea"/>
                          <a:ea typeface="+mn-ea"/>
                          <a:cs typeface="ＭＳ 明朝"/>
                        </a:rPr>
                        <a:t>　</a:t>
                      </a:r>
                      <a:r>
                        <a:rPr lang="ja-JP" sz="1100" kern="100" dirty="0" smtClean="0">
                          <a:effectLst/>
                          <a:latin typeface="+mn-ea"/>
                          <a:ea typeface="+mn-ea"/>
                          <a:cs typeface="ＭＳ 明朝"/>
                        </a:rPr>
                        <a:t>中心的</a:t>
                      </a:r>
                      <a:r>
                        <a:rPr lang="ja-JP" sz="1100" kern="100" dirty="0">
                          <a:effectLst/>
                          <a:latin typeface="+mn-ea"/>
                          <a:ea typeface="+mn-ea"/>
                          <a:cs typeface="ＭＳ 明朝"/>
                        </a:rPr>
                        <a:t>に推進</a:t>
                      </a:r>
                      <a:r>
                        <a:rPr lang="en-US" sz="1100" kern="100" dirty="0">
                          <a:effectLst/>
                          <a:latin typeface="+mn-ea"/>
                          <a:ea typeface="+mn-ea"/>
                          <a:cs typeface="ＭＳ 明朝"/>
                        </a:rPr>
                        <a:t/>
                      </a:r>
                      <a:br>
                        <a:rPr lang="en-US" sz="1100" kern="100" dirty="0">
                          <a:effectLst/>
                          <a:latin typeface="+mn-ea"/>
                          <a:ea typeface="+mn-ea"/>
                          <a:cs typeface="ＭＳ 明朝"/>
                        </a:rPr>
                      </a:br>
                      <a:r>
                        <a:rPr lang="ja-JP" altLang="en-US" sz="1100" kern="100" dirty="0" smtClean="0">
                          <a:effectLst/>
                          <a:latin typeface="+mn-ea"/>
                          <a:ea typeface="+mn-ea"/>
                          <a:cs typeface="ＭＳ 明朝"/>
                        </a:rPr>
                        <a:t>　　　</a:t>
                      </a:r>
                      <a:r>
                        <a:rPr lang="en-US" sz="1100" kern="100" dirty="0" smtClean="0">
                          <a:effectLst/>
                          <a:latin typeface="+mn-ea"/>
                          <a:ea typeface="+mn-ea"/>
                          <a:cs typeface="ＭＳ 明朝"/>
                        </a:rPr>
                        <a:t>ILC </a:t>
                      </a:r>
                      <a:r>
                        <a:rPr lang="en-US" sz="1100" kern="100" dirty="0">
                          <a:effectLst/>
                          <a:latin typeface="+mn-ea"/>
                          <a:ea typeface="+mn-ea"/>
                          <a:cs typeface="ＭＳ 明朝"/>
                        </a:rPr>
                        <a:t>pre-lab</a:t>
                      </a:r>
                      <a:r>
                        <a:rPr lang="ja-JP" sz="1100" kern="100" dirty="0">
                          <a:effectLst/>
                          <a:latin typeface="+mn-ea"/>
                          <a:ea typeface="+mn-ea"/>
                          <a:cs typeface="ＭＳ 明朝"/>
                        </a:rPr>
                        <a:t>準備の為、国際的検討増強要</a:t>
                      </a:r>
                      <a:r>
                        <a:rPr lang="en-US" sz="1100" kern="100" baseline="30000" dirty="0">
                          <a:effectLst/>
                          <a:latin typeface="+mn-ea"/>
                          <a:ea typeface="+mn-ea"/>
                          <a:cs typeface="ＭＳ 明朝"/>
                        </a:rPr>
                        <a:t>8)</a:t>
                      </a:r>
                      <a:endParaRPr lang="ja-JP" sz="1100" kern="100" dirty="0">
                        <a:effectLst/>
                        <a:latin typeface="+mn-ea"/>
                        <a:ea typeface="+mn-ea"/>
                        <a:cs typeface="ＭＳ 明朝"/>
                      </a:endParaRPr>
                    </a:p>
                  </a:txBody>
                  <a:tcPr marL="68580" marR="68580" marT="0" marB="0" anchor="ctr"/>
                </a:tc>
              </a:tr>
              <a:tr h="422439">
                <a:tc>
                  <a:txBody>
                    <a:bodyPr/>
                    <a:lstStyle/>
                    <a:p>
                      <a:pPr algn="just">
                        <a:spcAft>
                          <a:spcPts val="0"/>
                        </a:spcAft>
                      </a:pPr>
                      <a:r>
                        <a:rPr lang="en-US" sz="1400" b="1" kern="100" dirty="0">
                          <a:solidFill>
                            <a:srgbClr val="FF0000"/>
                          </a:solidFill>
                          <a:effectLst/>
                          <a:latin typeface="Helvetica"/>
                          <a:ea typeface="+mn-ea"/>
                          <a:cs typeface="Helvetica"/>
                        </a:rPr>
                        <a:t>Sum</a:t>
                      </a:r>
                      <a:r>
                        <a:rPr lang="en-US" sz="1400" b="1" kern="100" dirty="0">
                          <a:effectLst/>
                          <a:latin typeface="Helvetica"/>
                          <a:ea typeface="+mn-ea"/>
                          <a:cs typeface="Helvetica"/>
                        </a:rPr>
                        <a:t> </a:t>
                      </a:r>
                      <a:endParaRPr lang="ja-JP" sz="1400" b="1" kern="100" dirty="0">
                        <a:effectLst/>
                        <a:latin typeface="Helvetica"/>
                        <a:ea typeface="+mn-ea"/>
                        <a:cs typeface="Helvetica"/>
                      </a:endParaRPr>
                    </a:p>
                  </a:txBody>
                  <a:tcPr marL="68580" marR="68580" marT="0" marB="0" anchor="ctr"/>
                </a:tc>
                <a:tc>
                  <a:txBody>
                    <a:bodyPr/>
                    <a:lstStyle/>
                    <a:p>
                      <a:pPr algn="r">
                        <a:spcAft>
                          <a:spcPts val="0"/>
                        </a:spcAft>
                      </a:pPr>
                      <a:r>
                        <a:rPr lang="en-US" sz="1400" b="1" kern="100" dirty="0">
                          <a:solidFill>
                            <a:srgbClr val="3366FF"/>
                          </a:solidFill>
                          <a:effectLst/>
                          <a:latin typeface="Helvetica"/>
                          <a:ea typeface="+mn-ea"/>
                          <a:cs typeface="Helvetica"/>
                        </a:rPr>
                        <a:t>≥ 76</a:t>
                      </a:r>
                      <a:endParaRPr lang="ja-JP" sz="1400" b="1" kern="100" dirty="0">
                        <a:solidFill>
                          <a:srgbClr val="3366FF"/>
                        </a:solidFill>
                        <a:effectLst/>
                        <a:latin typeface="Helvetica"/>
                        <a:ea typeface="+mn-ea"/>
                        <a:cs typeface="Helvetica"/>
                      </a:endParaRPr>
                    </a:p>
                  </a:txBody>
                  <a:tcPr marL="68580" marR="68580" marT="0" marB="0" anchor="ctr"/>
                </a:tc>
                <a:tc>
                  <a:txBody>
                    <a:bodyPr/>
                    <a:lstStyle/>
                    <a:p>
                      <a:pPr algn="r">
                        <a:spcAft>
                          <a:spcPts val="0"/>
                        </a:spcAft>
                      </a:pPr>
                      <a:r>
                        <a:rPr lang="en-US" sz="1400" b="1" kern="100" dirty="0">
                          <a:solidFill>
                            <a:srgbClr val="FF0000"/>
                          </a:solidFill>
                          <a:effectLst/>
                          <a:latin typeface="Helvetica"/>
                          <a:ea typeface="+mn-ea"/>
                          <a:cs typeface="Helvetica"/>
                        </a:rPr>
                        <a:t>118</a:t>
                      </a:r>
                      <a:endParaRPr lang="ja-JP" sz="1400" b="1" kern="100" dirty="0">
                        <a:effectLst/>
                        <a:latin typeface="Helvetica"/>
                        <a:ea typeface="+mn-ea"/>
                        <a:cs typeface="Helvetica"/>
                      </a:endParaRPr>
                    </a:p>
                  </a:txBody>
                  <a:tcPr marL="68580" marR="68580" marT="0" marB="0" anchor="ctr"/>
                </a:tc>
                <a:tc>
                  <a:txBody>
                    <a:bodyPr/>
                    <a:lstStyle/>
                    <a:p>
                      <a:pPr algn="r">
                        <a:spcAft>
                          <a:spcPts val="0"/>
                        </a:spcAft>
                      </a:pPr>
                      <a:r>
                        <a:rPr lang="en-US" sz="1400" b="1" kern="100" dirty="0" smtClean="0">
                          <a:solidFill>
                            <a:srgbClr val="FF0000"/>
                          </a:solidFill>
                          <a:effectLst/>
                          <a:latin typeface="Helvetica"/>
                          <a:ea typeface="+mn-ea"/>
                          <a:cs typeface="Helvetica"/>
                        </a:rPr>
                        <a:t>161</a:t>
                      </a:r>
                      <a:endParaRPr lang="ja-JP" sz="1400" b="1" kern="100" dirty="0">
                        <a:effectLst/>
                        <a:latin typeface="Helvetica"/>
                        <a:ea typeface="+mn-ea"/>
                        <a:cs typeface="Helvetica"/>
                      </a:endParaRPr>
                    </a:p>
                  </a:txBody>
                  <a:tcPr marL="68580" marR="68580" marT="0" marB="0" anchor="ctr"/>
                </a:tc>
                <a:tc>
                  <a:txBody>
                    <a:bodyPr/>
                    <a:lstStyle/>
                    <a:p>
                      <a:pPr algn="r">
                        <a:spcAft>
                          <a:spcPts val="0"/>
                        </a:spcAft>
                      </a:pPr>
                      <a:r>
                        <a:rPr lang="en-US" sz="1400" b="1" kern="100" dirty="0" smtClean="0">
                          <a:solidFill>
                            <a:srgbClr val="FF0000"/>
                          </a:solidFill>
                          <a:effectLst/>
                          <a:latin typeface="Helvetica"/>
                          <a:ea typeface="+mn-ea"/>
                          <a:cs typeface="Helvetica"/>
                        </a:rPr>
                        <a:t>222</a:t>
                      </a:r>
                      <a:endParaRPr lang="ja-JP" sz="1400" b="1" kern="100" dirty="0">
                        <a:effectLst/>
                        <a:latin typeface="Helvetica"/>
                        <a:ea typeface="+mn-ea"/>
                        <a:cs typeface="Helvetica"/>
                      </a:endParaRPr>
                    </a:p>
                  </a:txBody>
                  <a:tcPr marL="68580" marR="68580" marT="0" marB="0" anchor="ctr"/>
                </a:tc>
                <a:tc>
                  <a:txBody>
                    <a:bodyPr/>
                    <a:lstStyle/>
                    <a:p>
                      <a:pPr algn="r">
                        <a:spcAft>
                          <a:spcPts val="0"/>
                        </a:spcAft>
                      </a:pPr>
                      <a:r>
                        <a:rPr lang="en-US" sz="1400" b="1" kern="100" dirty="0">
                          <a:solidFill>
                            <a:srgbClr val="FF0000"/>
                          </a:solidFill>
                          <a:effectLst/>
                          <a:latin typeface="Helvetica"/>
                          <a:ea typeface="+mn-ea"/>
                          <a:cs typeface="Helvetica"/>
                        </a:rPr>
                        <a:t>282</a:t>
                      </a:r>
                      <a:endParaRPr lang="ja-JP" sz="1400" b="1" kern="100" dirty="0">
                        <a:effectLst/>
                        <a:latin typeface="Helvetica"/>
                        <a:ea typeface="+mn-ea"/>
                        <a:cs typeface="Helvetica"/>
                      </a:endParaRPr>
                    </a:p>
                  </a:txBody>
                  <a:tcPr marL="68580" marR="68580" marT="0" marB="0" anchor="ctr"/>
                </a:tc>
                <a:tc>
                  <a:txBody>
                    <a:bodyPr/>
                    <a:lstStyle/>
                    <a:p>
                      <a:pPr algn="r">
                        <a:spcAft>
                          <a:spcPts val="0"/>
                        </a:spcAft>
                      </a:pPr>
                      <a:r>
                        <a:rPr lang="en-US" altLang="ja-JP" sz="1400" b="1" kern="100" dirty="0" smtClean="0">
                          <a:solidFill>
                            <a:srgbClr val="008000"/>
                          </a:solidFill>
                          <a:effectLst/>
                          <a:latin typeface="Helvetica"/>
                          <a:ea typeface="+mn-ea"/>
                          <a:cs typeface="Helvetica"/>
                        </a:rPr>
                        <a:t>(410)</a:t>
                      </a:r>
                      <a:endParaRPr lang="ja-JP" sz="1400" b="1" kern="100" dirty="0">
                        <a:solidFill>
                          <a:srgbClr val="008000"/>
                        </a:solidFill>
                        <a:effectLst/>
                        <a:latin typeface="Helvetica"/>
                        <a:ea typeface="+mn-ea"/>
                        <a:cs typeface="Helvetica"/>
                      </a:endParaRPr>
                    </a:p>
                  </a:txBody>
                  <a:tcPr marL="68580" marR="68580" marT="0" marB="0" anchor="ctr"/>
                </a:tc>
                <a:tc>
                  <a:txBody>
                    <a:bodyPr/>
                    <a:lstStyle/>
                    <a:p>
                      <a:pPr algn="r">
                        <a:spcAft>
                          <a:spcPts val="0"/>
                        </a:spcAft>
                      </a:pPr>
                      <a:r>
                        <a:rPr lang="en-US" sz="1400" b="1" kern="100" dirty="0" smtClean="0">
                          <a:solidFill>
                            <a:srgbClr val="008000"/>
                          </a:solidFill>
                          <a:effectLst/>
                          <a:latin typeface="Helvetica"/>
                          <a:ea typeface="+mn-ea"/>
                          <a:cs typeface="Helvetica"/>
                        </a:rPr>
                        <a:t>(922)</a:t>
                      </a:r>
                      <a:endParaRPr lang="ja-JP" sz="1400" b="1" kern="100" dirty="0">
                        <a:solidFill>
                          <a:srgbClr val="008000"/>
                        </a:solidFill>
                        <a:effectLst/>
                        <a:latin typeface="Helvetica"/>
                        <a:ea typeface="+mn-ea"/>
                        <a:cs typeface="Helvetica"/>
                      </a:endParaRPr>
                    </a:p>
                  </a:txBody>
                  <a:tcPr marL="68580" marR="68580" marT="0" marB="0" anchor="ctr"/>
                </a:tc>
                <a:tc>
                  <a:txBody>
                    <a:bodyPr/>
                    <a:lstStyle/>
                    <a:p>
                      <a:pPr algn="l">
                        <a:spcAft>
                          <a:spcPts val="0"/>
                        </a:spcAft>
                      </a:pPr>
                      <a:r>
                        <a:rPr lang="en-US" sz="1400" kern="100" dirty="0">
                          <a:effectLst/>
                          <a:latin typeface="+mn-ea"/>
                          <a:ea typeface="+mn-ea"/>
                          <a:cs typeface="Times New Roman"/>
                        </a:rPr>
                        <a:t> </a:t>
                      </a:r>
                      <a:endParaRPr lang="ja-JP" sz="1400" kern="100" dirty="0">
                        <a:effectLst/>
                        <a:latin typeface="+mn-ea"/>
                        <a:ea typeface="+mn-ea"/>
                        <a:cs typeface="Times New Roman"/>
                      </a:endParaRPr>
                    </a:p>
                  </a:txBody>
                  <a:tcPr marL="68580" marR="68580" marT="0" marB="0" anchor="ctr"/>
                </a:tc>
              </a:tr>
              <a:tr h="2586718">
                <a:tc gridSpan="9">
                  <a:txBody>
                    <a:bodyPr/>
                    <a:lstStyle/>
                    <a:p>
                      <a:pPr>
                        <a:lnSpc>
                          <a:spcPct val="110000"/>
                        </a:lnSpc>
                      </a:pPr>
                      <a:r>
                        <a:rPr kumimoji="1" lang="ja-JP" altLang="ja-JP" sz="1200" kern="1200" dirty="0" smtClean="0">
                          <a:solidFill>
                            <a:srgbClr val="008000"/>
                          </a:solidFill>
                          <a:effectLst/>
                          <a:latin typeface="+mn-ea"/>
                          <a:ea typeface="+mn-ea"/>
                          <a:cs typeface="ＭＳ 明朝"/>
                        </a:rPr>
                        <a:t>補足説明：</a:t>
                      </a:r>
                    </a:p>
                    <a:p>
                      <a:pPr marL="228600" lvl="0" indent="-228600">
                        <a:lnSpc>
                          <a:spcPct val="110000"/>
                        </a:lnSpc>
                        <a:buFont typeface="+mj-lt"/>
                        <a:buAutoNum type="arabicParenR"/>
                      </a:pPr>
                      <a:r>
                        <a:rPr kumimoji="1" lang="en-US" altLang="ja-JP" sz="1100" kern="1200" dirty="0" smtClean="0">
                          <a:solidFill>
                            <a:schemeClr val="tx1"/>
                          </a:solidFill>
                          <a:effectLst/>
                          <a:latin typeface="+mn-ea"/>
                          <a:ea typeface="+mn-ea"/>
                          <a:cs typeface="ＭＳ 明朝"/>
                        </a:rPr>
                        <a:t>ILC</a:t>
                      </a:r>
                      <a:r>
                        <a:rPr kumimoji="1" lang="ja-JP" altLang="ja-JP" sz="1100" kern="1200" dirty="0" smtClean="0">
                          <a:solidFill>
                            <a:schemeClr val="tx1"/>
                          </a:solidFill>
                          <a:effectLst/>
                          <a:latin typeface="+mn-ea"/>
                          <a:ea typeface="+mn-ea"/>
                          <a:cs typeface="ＭＳ 明朝"/>
                        </a:rPr>
                        <a:t>準備期間における外国からの人材貢献比率を</a:t>
                      </a:r>
                      <a:r>
                        <a:rPr kumimoji="1" lang="en-US" altLang="ja-JP" sz="1100" kern="1200" dirty="0" smtClean="0">
                          <a:solidFill>
                            <a:schemeClr val="tx1"/>
                          </a:solidFill>
                          <a:effectLst/>
                          <a:latin typeface="+mn-ea"/>
                          <a:ea typeface="+mn-ea"/>
                          <a:cs typeface="ＭＳ 明朝"/>
                        </a:rPr>
                        <a:t>20 ~ 40% </a:t>
                      </a:r>
                      <a:r>
                        <a:rPr kumimoji="1" lang="ja-JP" altLang="ja-JP" sz="1100" kern="1200" dirty="0" smtClean="0">
                          <a:solidFill>
                            <a:schemeClr val="tx1"/>
                          </a:solidFill>
                          <a:effectLst/>
                          <a:latin typeface="+mn-ea"/>
                          <a:ea typeface="+mn-ea"/>
                          <a:cs typeface="ＭＳ 明朝"/>
                        </a:rPr>
                        <a:t>レベルで段階的増強する。そのうえで、政府間協議・合意に基づく本計画・建設での、更なる外国からの貢献増強に備える。</a:t>
                      </a:r>
                      <a:r>
                        <a:rPr kumimoji="1" lang="en-US" altLang="ja-JP" sz="1100" kern="1200" dirty="0" smtClean="0">
                          <a:solidFill>
                            <a:schemeClr val="tx1"/>
                          </a:solidFill>
                          <a:effectLst/>
                          <a:latin typeface="+mn-ea"/>
                          <a:ea typeface="+mn-ea"/>
                          <a:cs typeface="ＭＳ 明朝"/>
                        </a:rPr>
                        <a:t>(FTE: Full Time Equivalent per year)</a:t>
                      </a:r>
                      <a:r>
                        <a:rPr kumimoji="1" lang="ja-JP" altLang="ja-JP" sz="1100" kern="1200" dirty="0" smtClean="0">
                          <a:solidFill>
                            <a:schemeClr val="tx1"/>
                          </a:solidFill>
                          <a:effectLst/>
                          <a:latin typeface="+mn-ea"/>
                          <a:ea typeface="+mn-ea"/>
                          <a:cs typeface="ＭＳ 明朝"/>
                        </a:rPr>
                        <a:t>。</a:t>
                      </a:r>
                    </a:p>
                    <a:p>
                      <a:pPr marL="228600" lvl="0" indent="-228600">
                        <a:lnSpc>
                          <a:spcPct val="110000"/>
                        </a:lnSpc>
                        <a:buFont typeface="+mj-lt"/>
                        <a:buAutoNum type="arabicParenR"/>
                      </a:pPr>
                      <a:r>
                        <a:rPr kumimoji="1" lang="ja-JP" altLang="ja-JP" sz="1100" kern="1200" dirty="0" smtClean="0">
                          <a:solidFill>
                            <a:schemeClr val="tx1"/>
                          </a:solidFill>
                          <a:effectLst/>
                          <a:latin typeface="+mn-ea"/>
                          <a:ea typeface="+mn-ea"/>
                          <a:cs typeface="ＭＳ 明朝"/>
                        </a:rPr>
                        <a:t>予備期間：現在の取り組み状況（特定の建設を指定しない、一般的先端加速器技術開発での取り組み人数）。</a:t>
                      </a:r>
                    </a:p>
                    <a:p>
                      <a:pPr marL="228600" lvl="0" indent="-228600">
                        <a:lnSpc>
                          <a:spcPct val="110000"/>
                        </a:lnSpc>
                        <a:buFont typeface="+mj-lt"/>
                        <a:buAutoNum type="arabicParenR"/>
                      </a:pPr>
                      <a:r>
                        <a:rPr kumimoji="1" lang="ja-JP" altLang="ja-JP" sz="1100" kern="1200" dirty="0" smtClean="0">
                          <a:solidFill>
                            <a:schemeClr val="tx1"/>
                          </a:solidFill>
                          <a:effectLst/>
                          <a:latin typeface="+mn-ea"/>
                          <a:ea typeface="+mn-ea"/>
                          <a:cs typeface="ＭＳ 明朝"/>
                        </a:rPr>
                        <a:t>本準備期間：</a:t>
                      </a:r>
                      <a:r>
                        <a:rPr kumimoji="1" lang="en-US" altLang="ja-JP" sz="1100" kern="1200" dirty="0" smtClean="0">
                          <a:solidFill>
                            <a:schemeClr val="tx1"/>
                          </a:solidFill>
                          <a:effectLst/>
                          <a:latin typeface="+mn-ea"/>
                          <a:ea typeface="+mn-ea"/>
                          <a:cs typeface="ＭＳ 明朝"/>
                        </a:rPr>
                        <a:t>ILC </a:t>
                      </a:r>
                      <a:r>
                        <a:rPr kumimoji="1" lang="ja-JP" altLang="ja-JP" sz="1100" kern="1200" dirty="0" smtClean="0">
                          <a:solidFill>
                            <a:schemeClr val="tx1"/>
                          </a:solidFill>
                          <a:effectLst/>
                          <a:latin typeface="+mn-ea"/>
                          <a:ea typeface="+mn-ea"/>
                          <a:cs typeface="ＭＳ 明朝"/>
                        </a:rPr>
                        <a:t>建設準備の為の予算を伴う本準備期間。他の加速器建設で、すでに培われた潜在的人材数は含まず。</a:t>
                      </a:r>
                    </a:p>
                    <a:p>
                      <a:pPr marL="228600" lvl="0" indent="-228600">
                        <a:lnSpc>
                          <a:spcPct val="110000"/>
                        </a:lnSpc>
                        <a:buFont typeface="+mj-lt"/>
                        <a:buAutoNum type="arabicParenR"/>
                      </a:pPr>
                      <a:r>
                        <a:rPr kumimoji="1" lang="ja-JP" altLang="ja-JP" sz="1100" kern="1200" dirty="0" smtClean="0">
                          <a:solidFill>
                            <a:schemeClr val="tx1"/>
                          </a:solidFill>
                          <a:effectLst/>
                          <a:latin typeface="+mn-ea"/>
                          <a:ea typeface="+mn-ea"/>
                          <a:cs typeface="ＭＳ 明朝"/>
                        </a:rPr>
                        <a:t>建設期間：</a:t>
                      </a:r>
                      <a:r>
                        <a:rPr kumimoji="1" lang="en-US" altLang="ja-JP" sz="1100" kern="1200" dirty="0" smtClean="0">
                          <a:solidFill>
                            <a:schemeClr val="tx1"/>
                          </a:solidFill>
                          <a:effectLst/>
                          <a:latin typeface="+mn-ea"/>
                          <a:ea typeface="+mn-ea"/>
                          <a:cs typeface="ＭＳ 明朝"/>
                        </a:rPr>
                        <a:t>TDR </a:t>
                      </a:r>
                      <a:r>
                        <a:rPr kumimoji="1" lang="ja-JP" altLang="ja-JP" sz="1100" kern="1200" dirty="0" smtClean="0">
                          <a:solidFill>
                            <a:schemeClr val="tx1"/>
                          </a:solidFill>
                          <a:effectLst/>
                          <a:latin typeface="+mn-ea"/>
                          <a:ea typeface="+mn-ea"/>
                          <a:cs typeface="ＭＳ 明朝"/>
                        </a:rPr>
                        <a:t>に記述されている労務数を</a:t>
                      </a:r>
                      <a:r>
                        <a:rPr kumimoji="1" lang="en-US" altLang="ja-JP" sz="1100" kern="1200" dirty="0" smtClean="0">
                          <a:solidFill>
                            <a:schemeClr val="tx1"/>
                          </a:solidFill>
                          <a:effectLst/>
                          <a:latin typeface="+mn-ea"/>
                          <a:ea typeface="+mn-ea"/>
                          <a:cs typeface="ＭＳ 明朝"/>
                        </a:rPr>
                        <a:t>FTE </a:t>
                      </a:r>
                      <a:r>
                        <a:rPr kumimoji="1" lang="ja-JP" altLang="ja-JP" sz="1100" kern="1200" dirty="0" smtClean="0">
                          <a:solidFill>
                            <a:schemeClr val="tx1"/>
                          </a:solidFill>
                          <a:effectLst/>
                          <a:latin typeface="+mn-ea"/>
                          <a:ea typeface="+mn-ea"/>
                          <a:cs typeface="ＭＳ 明朝"/>
                        </a:rPr>
                        <a:t>で表した人材数。</a:t>
                      </a:r>
                      <a:r>
                        <a:rPr kumimoji="1" lang="ja-JP" altLang="en-US" sz="1100" kern="1200" dirty="0" smtClean="0">
                          <a:solidFill>
                            <a:schemeClr val="tx1"/>
                          </a:solidFill>
                          <a:effectLst/>
                          <a:latin typeface="+mn-ea"/>
                          <a:ea typeface="+mn-ea"/>
                          <a:cs typeface="ＭＳ 明朝"/>
                        </a:rPr>
                        <a:t>（共通技術から加速器に、実質的に建設貢献。）</a:t>
                      </a:r>
                      <a:endParaRPr kumimoji="1" lang="ja-JP" altLang="ja-JP" sz="1100" kern="1200" dirty="0" smtClean="0">
                        <a:solidFill>
                          <a:schemeClr val="tx1"/>
                        </a:solidFill>
                        <a:effectLst/>
                        <a:latin typeface="+mn-ea"/>
                        <a:ea typeface="+mn-ea"/>
                        <a:cs typeface="ＭＳ 明朝"/>
                      </a:endParaRPr>
                    </a:p>
                    <a:p>
                      <a:pPr marL="228600" lvl="0" indent="-228600">
                        <a:lnSpc>
                          <a:spcPct val="110000"/>
                        </a:lnSpc>
                        <a:buFont typeface="+mj-lt"/>
                        <a:buAutoNum type="arabicParenR"/>
                      </a:pPr>
                      <a:r>
                        <a:rPr kumimoji="1" lang="ja-JP" altLang="ja-JP" sz="1100" kern="1200" dirty="0" smtClean="0">
                          <a:solidFill>
                            <a:schemeClr val="tx1"/>
                          </a:solidFill>
                          <a:effectLst/>
                          <a:latin typeface="+mn-ea"/>
                          <a:ea typeface="+mn-ea"/>
                          <a:cs typeface="ＭＳ 明朝"/>
                        </a:rPr>
                        <a:t>日本において、超伝導加速空洞量産（工業化）技術およびハブラボ機能（プロジェクト統括、品質管理・性能評価）の実証のために人材養成を必要とする。</a:t>
                      </a:r>
                    </a:p>
                    <a:p>
                      <a:pPr marL="228600" lvl="0" indent="-228600">
                        <a:lnSpc>
                          <a:spcPct val="110000"/>
                        </a:lnSpc>
                        <a:buFont typeface="+mj-lt"/>
                        <a:buAutoNum type="arabicParenR"/>
                      </a:pPr>
                      <a:r>
                        <a:rPr kumimoji="1" lang="en-US" altLang="ja-JP" sz="1100" kern="1200" dirty="0" smtClean="0">
                          <a:solidFill>
                            <a:schemeClr val="tx1"/>
                          </a:solidFill>
                          <a:effectLst/>
                          <a:latin typeface="+mn-ea"/>
                          <a:ea typeface="+mn-ea"/>
                          <a:cs typeface="ＭＳ 明朝"/>
                        </a:rPr>
                        <a:t> </a:t>
                      </a:r>
                      <a:r>
                        <a:rPr kumimoji="1" lang="ja-JP" altLang="ja-JP" sz="1100" kern="1200" dirty="0" smtClean="0">
                          <a:solidFill>
                            <a:schemeClr val="tx1"/>
                          </a:solidFill>
                          <a:effectLst/>
                          <a:latin typeface="+mn-ea"/>
                          <a:ea typeface="+mn-ea"/>
                          <a:cs typeface="ＭＳ 明朝"/>
                        </a:rPr>
                        <a:t>欧米は、</a:t>
                      </a:r>
                      <a:r>
                        <a:rPr kumimoji="1" lang="en-US" altLang="ja-JP" sz="1100" kern="1200" dirty="0" smtClean="0">
                          <a:solidFill>
                            <a:schemeClr val="tx1"/>
                          </a:solidFill>
                          <a:effectLst/>
                          <a:latin typeface="+mn-ea"/>
                          <a:ea typeface="+mn-ea"/>
                          <a:cs typeface="ＭＳ 明朝"/>
                        </a:rPr>
                        <a:t>ILC</a:t>
                      </a:r>
                      <a:r>
                        <a:rPr kumimoji="1" lang="ja-JP" altLang="ja-JP" sz="1100" kern="1200" dirty="0" smtClean="0">
                          <a:solidFill>
                            <a:schemeClr val="tx1"/>
                          </a:solidFill>
                          <a:effectLst/>
                          <a:latin typeface="+mn-ea"/>
                          <a:ea typeface="+mn-ea"/>
                          <a:cs typeface="ＭＳ 明朝"/>
                        </a:rPr>
                        <a:t>本準備期間までに、独自の計画の</a:t>
                      </a:r>
                      <a:r>
                        <a:rPr kumimoji="1" lang="en-US" altLang="en-US" sz="1100" kern="1200" dirty="0" smtClean="0">
                          <a:solidFill>
                            <a:schemeClr val="tx1"/>
                          </a:solidFill>
                          <a:effectLst/>
                          <a:latin typeface="+mn-ea"/>
                          <a:ea typeface="+mn-ea"/>
                          <a:cs typeface="ＭＳ 明朝"/>
                        </a:rPr>
                        <a:t>もち</a:t>
                      </a:r>
                      <a:r>
                        <a:rPr kumimoji="1" lang="ja-JP" altLang="ja-JP" sz="1100" kern="1200" dirty="0" smtClean="0">
                          <a:solidFill>
                            <a:schemeClr val="tx1"/>
                          </a:solidFill>
                          <a:effectLst/>
                          <a:latin typeface="+mn-ea"/>
                          <a:ea typeface="+mn-ea"/>
                          <a:cs typeface="ＭＳ 明朝"/>
                        </a:rPr>
                        <a:t>、すでに</a:t>
                      </a:r>
                      <a:r>
                        <a:rPr kumimoji="1" lang="ja-JP" altLang="en-US" sz="1100" kern="1200" dirty="0" smtClean="0">
                          <a:solidFill>
                            <a:schemeClr val="tx1"/>
                          </a:solidFill>
                          <a:effectLst/>
                          <a:latin typeface="+mn-ea"/>
                          <a:ea typeface="+mn-ea"/>
                          <a:cs typeface="ＭＳ 明朝"/>
                        </a:rPr>
                        <a:t>技術・</a:t>
                      </a:r>
                      <a:r>
                        <a:rPr kumimoji="1" lang="ja-JP" altLang="ja-JP" sz="1100" kern="1200" dirty="0" smtClean="0">
                          <a:solidFill>
                            <a:schemeClr val="tx1"/>
                          </a:solidFill>
                          <a:effectLst/>
                          <a:latin typeface="+mn-ea"/>
                          <a:ea typeface="+mn-ea"/>
                          <a:cs typeface="ＭＳ 明朝"/>
                        </a:rPr>
                        <a:t>機能検証が実施されており、新たな人材養成数としては、ここに計上されない。</a:t>
                      </a:r>
                      <a:r>
                        <a:rPr kumimoji="1" lang="ja-JP" altLang="en-US" sz="1100" b="1" kern="1200" dirty="0" smtClean="0">
                          <a:solidFill>
                            <a:srgbClr val="3366FF"/>
                          </a:solidFill>
                          <a:effectLst/>
                          <a:latin typeface="+mn-ea"/>
                          <a:ea typeface="+mn-ea"/>
                          <a:cs typeface="ＭＳ 明朝"/>
                        </a:rPr>
                        <a:t>（</a:t>
                      </a:r>
                      <a:r>
                        <a:rPr kumimoji="1" lang="en-US" altLang="ja-JP" sz="1100" b="1" kern="1200" dirty="0" smtClean="0">
                          <a:solidFill>
                            <a:srgbClr val="3366FF"/>
                          </a:solidFill>
                          <a:effectLst/>
                          <a:latin typeface="+mn-ea"/>
                          <a:ea typeface="+mn-ea"/>
                          <a:cs typeface="ＭＳ 明朝"/>
                        </a:rPr>
                        <a:t>E-XFEL </a:t>
                      </a:r>
                      <a:r>
                        <a:rPr kumimoji="1" lang="ja-JP" altLang="en-US" sz="1100" b="1" kern="1200" dirty="0" smtClean="0">
                          <a:solidFill>
                            <a:srgbClr val="3366FF"/>
                          </a:solidFill>
                          <a:effectLst/>
                          <a:latin typeface="+mn-ea"/>
                          <a:ea typeface="+mn-ea"/>
                          <a:cs typeface="ＭＳ 明朝"/>
                        </a:rPr>
                        <a:t>計画を通して、</a:t>
                      </a:r>
                      <a:r>
                        <a:rPr kumimoji="1" lang="en-US" altLang="ja-JP" sz="1100" b="1" kern="1200" dirty="0" smtClean="0">
                          <a:solidFill>
                            <a:srgbClr val="3366FF"/>
                          </a:solidFill>
                          <a:effectLst/>
                          <a:latin typeface="+mn-ea"/>
                          <a:ea typeface="+mn-ea"/>
                          <a:cs typeface="ＭＳ 明朝"/>
                        </a:rPr>
                        <a:t>DESY, CEA-</a:t>
                      </a:r>
                      <a:r>
                        <a:rPr kumimoji="1" lang="en-US" altLang="ja-JP" sz="1100" b="1" kern="1200" dirty="0" err="1" smtClean="0">
                          <a:solidFill>
                            <a:srgbClr val="3366FF"/>
                          </a:solidFill>
                          <a:effectLst/>
                          <a:latin typeface="+mn-ea"/>
                          <a:ea typeface="+mn-ea"/>
                          <a:cs typeface="ＭＳ 明朝"/>
                        </a:rPr>
                        <a:t>Saclay</a:t>
                      </a:r>
                      <a:r>
                        <a:rPr kumimoji="1" lang="en-US" altLang="ja-JP" sz="1100" b="1" kern="1200" dirty="0" smtClean="0">
                          <a:solidFill>
                            <a:srgbClr val="3366FF"/>
                          </a:solidFill>
                          <a:effectLst/>
                          <a:latin typeface="+mn-ea"/>
                          <a:ea typeface="+mn-ea"/>
                          <a:cs typeface="ＭＳ 明朝"/>
                        </a:rPr>
                        <a:t> </a:t>
                      </a:r>
                      <a:r>
                        <a:rPr kumimoji="1" lang="ja-JP" altLang="en-US" sz="1100" b="1" kern="1200" dirty="0" smtClean="0">
                          <a:solidFill>
                            <a:srgbClr val="3366FF"/>
                          </a:solidFill>
                          <a:effectLst/>
                          <a:latin typeface="+mn-ea"/>
                          <a:ea typeface="+mn-ea"/>
                          <a:cs typeface="ＭＳ 明朝"/>
                        </a:rPr>
                        <a:t>などで、それぞれ、</a:t>
                      </a:r>
                      <a:r>
                        <a:rPr kumimoji="1" lang="en-US" altLang="ja-JP" sz="1100" b="1" kern="1200" dirty="0" smtClean="0">
                          <a:solidFill>
                            <a:srgbClr val="3366FF"/>
                          </a:solidFill>
                          <a:effectLst/>
                          <a:latin typeface="+mn-ea"/>
                          <a:ea typeface="+mn-ea"/>
                          <a:cs typeface="ＭＳ 明朝"/>
                        </a:rPr>
                        <a:t>50 ~ 100 </a:t>
                      </a:r>
                      <a:r>
                        <a:rPr kumimoji="1" lang="ja-JP" altLang="en-US" sz="1100" b="1" kern="1200" dirty="0" smtClean="0">
                          <a:solidFill>
                            <a:srgbClr val="3366FF"/>
                          </a:solidFill>
                          <a:effectLst/>
                          <a:latin typeface="+mn-ea"/>
                          <a:ea typeface="+mn-ea"/>
                          <a:cs typeface="ＭＳ 明朝"/>
                        </a:rPr>
                        <a:t>人の経験を積んだ人材が存在</a:t>
                      </a:r>
                      <a:r>
                        <a:rPr kumimoji="1" lang="en-US" altLang="ja-JP" sz="1100" b="1" kern="1200" dirty="0" smtClean="0">
                          <a:solidFill>
                            <a:srgbClr val="3366FF"/>
                          </a:solidFill>
                          <a:effectLst/>
                          <a:latin typeface="+mn-ea"/>
                          <a:ea typeface="+mn-ea"/>
                          <a:cs typeface="ＭＳ 明朝"/>
                        </a:rPr>
                        <a:t>. </a:t>
                      </a:r>
                      <a:r>
                        <a:rPr kumimoji="1" lang="ja-JP" altLang="en-US" sz="1100" b="1" kern="1200" dirty="0" smtClean="0">
                          <a:solidFill>
                            <a:srgbClr val="3366FF"/>
                          </a:solidFill>
                          <a:effectLst/>
                          <a:latin typeface="+mn-ea"/>
                          <a:ea typeface="+mn-ea"/>
                          <a:cs typeface="ＭＳ 明朝"/>
                        </a:rPr>
                        <a:t>（補足資料</a:t>
                      </a:r>
                      <a:r>
                        <a:rPr kumimoji="1" lang="en-US" altLang="ja-JP" sz="1100" b="1" kern="1200" dirty="0" smtClean="0">
                          <a:solidFill>
                            <a:srgbClr val="3366FF"/>
                          </a:solidFill>
                          <a:effectLst/>
                          <a:latin typeface="+mn-ea"/>
                          <a:ea typeface="+mn-ea"/>
                          <a:cs typeface="ＭＳ 明朝"/>
                        </a:rPr>
                        <a:t>: XFEL </a:t>
                      </a:r>
                      <a:r>
                        <a:rPr kumimoji="1" lang="ja-JP" altLang="en-US" sz="1100" b="1" kern="1200" dirty="0" smtClean="0">
                          <a:solidFill>
                            <a:srgbClr val="3366FF"/>
                          </a:solidFill>
                          <a:effectLst/>
                          <a:latin typeface="+mn-ea"/>
                          <a:ea typeface="+mn-ea"/>
                          <a:cs typeface="ＭＳ 明朝"/>
                        </a:rPr>
                        <a:t>における人材・</a:t>
                      </a:r>
                      <a:r>
                        <a:rPr kumimoji="1" lang="en-US" altLang="ja-JP" sz="1100" b="1" kern="1200" dirty="0" err="1" smtClean="0">
                          <a:solidFill>
                            <a:srgbClr val="3366FF"/>
                          </a:solidFill>
                          <a:effectLst/>
                          <a:latin typeface="+mn-ea"/>
                          <a:ea typeface="+mn-ea"/>
                          <a:cs typeface="ＭＳ 明朝"/>
                        </a:rPr>
                        <a:t>AnnualReport</a:t>
                      </a:r>
                      <a:r>
                        <a:rPr kumimoji="1" lang="en-US" altLang="ja-JP" sz="1100" b="1" kern="1200" dirty="0" smtClean="0">
                          <a:solidFill>
                            <a:srgbClr val="3366FF"/>
                          </a:solidFill>
                          <a:effectLst/>
                          <a:latin typeface="+mn-ea"/>
                          <a:ea typeface="+mn-ea"/>
                          <a:cs typeface="ＭＳ 明朝"/>
                        </a:rPr>
                        <a:t> 2014 </a:t>
                      </a:r>
                      <a:r>
                        <a:rPr kumimoji="1" lang="ja-JP" altLang="en-US" sz="1100" b="1" kern="1200" dirty="0" smtClean="0">
                          <a:solidFill>
                            <a:srgbClr val="3366FF"/>
                          </a:solidFill>
                          <a:effectLst/>
                          <a:latin typeface="+mn-ea"/>
                          <a:ea typeface="+mn-ea"/>
                          <a:cs typeface="ＭＳ 明朝"/>
                        </a:rPr>
                        <a:t>参照）</a:t>
                      </a:r>
                      <a:r>
                        <a:rPr kumimoji="1" lang="ja-JP" altLang="en-US" sz="1100" kern="1200" dirty="0" smtClean="0">
                          <a:solidFill>
                            <a:schemeClr val="tx1"/>
                          </a:solidFill>
                          <a:effectLst/>
                          <a:latin typeface="+mn-ea"/>
                          <a:ea typeface="+mn-ea"/>
                          <a:cs typeface="ＭＳ 明朝"/>
                        </a:rPr>
                        <a:t>　</a:t>
                      </a:r>
                      <a:r>
                        <a:rPr kumimoji="1" lang="en-US" altLang="ja-JP" sz="1100" kern="1200" dirty="0" smtClean="0">
                          <a:solidFill>
                            <a:schemeClr val="tx1"/>
                          </a:solidFill>
                          <a:effectLst/>
                          <a:latin typeface="+mn-ea"/>
                          <a:ea typeface="+mn-ea"/>
                          <a:cs typeface="ＭＳ 明朝"/>
                        </a:rPr>
                        <a:t>LCLS </a:t>
                      </a:r>
                      <a:r>
                        <a:rPr kumimoji="1" lang="ja-JP" altLang="en-US" sz="1100" kern="1200" dirty="0" smtClean="0">
                          <a:solidFill>
                            <a:schemeClr val="tx1"/>
                          </a:solidFill>
                          <a:effectLst/>
                          <a:latin typeface="+mn-ea"/>
                          <a:ea typeface="+mn-ea"/>
                          <a:cs typeface="ＭＳ 明朝"/>
                        </a:rPr>
                        <a:t>計画を通して、</a:t>
                      </a:r>
                      <a:r>
                        <a:rPr kumimoji="1" lang="en-US" altLang="ja-JP" sz="1100" kern="1200" dirty="0" err="1" smtClean="0">
                          <a:solidFill>
                            <a:schemeClr val="tx1"/>
                          </a:solidFill>
                          <a:effectLst/>
                          <a:latin typeface="+mn-ea"/>
                          <a:ea typeface="+mn-ea"/>
                          <a:cs typeface="ＭＳ 明朝"/>
                        </a:rPr>
                        <a:t>Fermilab</a:t>
                      </a:r>
                      <a:r>
                        <a:rPr kumimoji="1" lang="en-US" altLang="ja-JP" sz="1100" kern="1200" dirty="0" smtClean="0">
                          <a:solidFill>
                            <a:schemeClr val="tx1"/>
                          </a:solidFill>
                          <a:effectLst/>
                          <a:latin typeface="+mn-ea"/>
                          <a:ea typeface="+mn-ea"/>
                          <a:cs typeface="ＭＳ 明朝"/>
                        </a:rPr>
                        <a:t>, </a:t>
                      </a:r>
                      <a:r>
                        <a:rPr kumimoji="1" lang="en-US" altLang="ja-JP" sz="1100" kern="1200" dirty="0" err="1" smtClean="0">
                          <a:solidFill>
                            <a:schemeClr val="tx1"/>
                          </a:solidFill>
                          <a:effectLst/>
                          <a:latin typeface="+mn-ea"/>
                          <a:ea typeface="+mn-ea"/>
                          <a:cs typeface="ＭＳ 明朝"/>
                        </a:rPr>
                        <a:t>Jlab</a:t>
                      </a:r>
                      <a:r>
                        <a:rPr kumimoji="1" lang="en-US" altLang="ja-JP" sz="1100" kern="1200" dirty="0" smtClean="0">
                          <a:solidFill>
                            <a:schemeClr val="tx1"/>
                          </a:solidFill>
                          <a:effectLst/>
                          <a:latin typeface="+mn-ea"/>
                          <a:ea typeface="+mn-ea"/>
                          <a:cs typeface="ＭＳ 明朝"/>
                        </a:rPr>
                        <a:t>, SLAC </a:t>
                      </a:r>
                      <a:r>
                        <a:rPr kumimoji="1" lang="ja-JP" altLang="en-US" sz="1100" kern="1200" dirty="0" smtClean="0">
                          <a:solidFill>
                            <a:schemeClr val="tx1"/>
                          </a:solidFill>
                          <a:effectLst/>
                          <a:latin typeface="+mn-ea"/>
                          <a:ea typeface="+mn-ea"/>
                          <a:cs typeface="ＭＳ 明朝"/>
                        </a:rPr>
                        <a:t>などで、同様な動きとなる。</a:t>
                      </a:r>
                      <a:endParaRPr kumimoji="1" lang="ja-JP" altLang="ja-JP" sz="1100" kern="1200" dirty="0" smtClean="0">
                        <a:solidFill>
                          <a:schemeClr val="tx1"/>
                        </a:solidFill>
                        <a:effectLst/>
                        <a:latin typeface="+mn-ea"/>
                        <a:ea typeface="+mn-ea"/>
                        <a:cs typeface="ＭＳ 明朝"/>
                      </a:endParaRPr>
                    </a:p>
                    <a:p>
                      <a:pPr marL="228600" lvl="0" indent="-228600">
                        <a:lnSpc>
                          <a:spcPct val="110000"/>
                        </a:lnSpc>
                        <a:buFont typeface="+mj-lt"/>
                        <a:buAutoNum type="arabicParenR"/>
                      </a:pPr>
                      <a:r>
                        <a:rPr kumimoji="1" lang="ja-JP" altLang="ja-JP" sz="1100" kern="1200" dirty="0" smtClean="0">
                          <a:solidFill>
                            <a:schemeClr val="tx1"/>
                          </a:solidFill>
                          <a:effectLst/>
                          <a:latin typeface="+mn-ea"/>
                          <a:ea typeface="+mn-ea"/>
                          <a:cs typeface="ＭＳ 明朝"/>
                        </a:rPr>
                        <a:t>共通技術支援：本準備期間から建設期での迅速な技術支援増強については、今後の検討課題。</a:t>
                      </a:r>
                    </a:p>
                    <a:p>
                      <a:pPr marL="228600" indent="-228600">
                        <a:lnSpc>
                          <a:spcPct val="110000"/>
                        </a:lnSpc>
                        <a:buFont typeface="+mj-lt"/>
                        <a:buAutoNum type="arabicParenR"/>
                      </a:pPr>
                      <a:r>
                        <a:rPr kumimoji="1" lang="en-US" altLang="ja-JP" sz="1100" kern="1200" dirty="0" smtClean="0">
                          <a:solidFill>
                            <a:schemeClr val="tx1"/>
                          </a:solidFill>
                          <a:effectLst/>
                          <a:latin typeface="+mn-ea"/>
                          <a:ea typeface="+mn-ea"/>
                          <a:cs typeface="ＭＳ 明朝"/>
                        </a:rPr>
                        <a:t>ILC</a:t>
                      </a:r>
                      <a:r>
                        <a:rPr kumimoji="1" lang="ja-JP" altLang="ja-JP" sz="1100" kern="1200" dirty="0" smtClean="0">
                          <a:solidFill>
                            <a:schemeClr val="tx1"/>
                          </a:solidFill>
                          <a:effectLst/>
                          <a:latin typeface="+mn-ea"/>
                          <a:ea typeface="+mn-ea"/>
                          <a:cs typeface="ＭＳ 明朝"/>
                        </a:rPr>
                        <a:t>国際研究所の設立準備にむけた、専門的な人材は、今後の検討課題。</a:t>
                      </a:r>
                      <a:r>
                        <a:rPr lang="ja-JP" altLang="ja-JP" sz="1100" dirty="0" smtClean="0">
                          <a:solidFill>
                            <a:schemeClr val="tx1"/>
                          </a:solidFill>
                          <a:effectLst/>
                          <a:latin typeface="+mn-ea"/>
                          <a:ea typeface="+mn-ea"/>
                          <a:cs typeface="ＭＳ 明朝"/>
                        </a:rPr>
                        <a:t> </a:t>
                      </a:r>
                      <a:endParaRPr kumimoji="1" lang="ja-JP" altLang="en-US" sz="1100" dirty="0">
                        <a:solidFill>
                          <a:schemeClr val="tx1"/>
                        </a:solidFill>
                        <a:latin typeface="+mn-ea"/>
                        <a:ea typeface="+mn-ea"/>
                        <a:cs typeface="ＭＳ 明朝"/>
                      </a:endParaRP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4" name="日付プレースホルダー 3"/>
          <p:cNvSpPr>
            <a:spLocks noGrp="1"/>
          </p:cNvSpPr>
          <p:nvPr>
            <p:ph type="dt" sz="half" idx="10"/>
          </p:nvPr>
        </p:nvSpPr>
        <p:spPr>
          <a:xfrm>
            <a:off x="457200" y="6452996"/>
            <a:ext cx="2133600" cy="365125"/>
          </a:xfrm>
        </p:spPr>
        <p:txBody>
          <a:bodyPr/>
          <a:lstStyle/>
          <a:p>
            <a:r>
              <a:rPr lang="en-US" altLang="ja-JP" smtClean="0">
                <a:solidFill>
                  <a:prstClr val="black">
                    <a:tint val="75000"/>
                  </a:prstClr>
                </a:solidFill>
                <a:latin typeface="Calibri"/>
                <a:ea typeface="ＭＳ Ｐゴシック"/>
              </a:rPr>
              <a:t>AY-2015/11/17b</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a:xfrm>
            <a:off x="3124200" y="6466802"/>
            <a:ext cx="2895600" cy="365125"/>
          </a:xfrm>
        </p:spPr>
        <p:txBody>
          <a:bodyPr/>
          <a:lstStyle/>
          <a:p>
            <a:r>
              <a:rPr lang="en-US" altLang="ja-JP" smtClean="0">
                <a:solidFill>
                  <a:prstClr val="black">
                    <a:tint val="75000"/>
                  </a:prstClr>
                </a:solidFill>
                <a:latin typeface="Calibri"/>
                <a:ea typeface="ＭＳ Ｐゴシック"/>
              </a:rPr>
              <a:t>ILC</a:t>
            </a:r>
            <a:r>
              <a:rPr lang="ja-JP" altLang="en-US" smtClean="0">
                <a:solidFill>
                  <a:prstClr val="black">
                    <a:tint val="75000"/>
                  </a:prstClr>
                </a:solidFill>
                <a:latin typeface="Calibri"/>
                <a:ea typeface="ＭＳ Ｐゴシック"/>
              </a:rPr>
              <a:t>加速器建設への人材 </a:t>
            </a:r>
            <a:endParaRPr lang="ja-JP" altLang="en-US" dirty="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a:xfrm>
            <a:off x="6553200" y="6466802"/>
            <a:ext cx="2133600" cy="365125"/>
          </a:xfrm>
        </p:spPr>
        <p:txBody>
          <a:bodyPr/>
          <a:lstStyle/>
          <a:p>
            <a:fld id="{690BD53D-0F42-B742-A897-5EF936631EAF}" type="slidenum">
              <a:rPr lang="ja-JP" altLang="en-US" smtClean="0">
                <a:solidFill>
                  <a:prstClr val="black">
                    <a:tint val="75000"/>
                  </a:prstClr>
                </a:solidFill>
                <a:latin typeface="Calibri"/>
                <a:ea typeface="ＭＳ Ｐゴシック"/>
              </a:rPr>
              <a:pPr/>
              <a:t>15</a:t>
            </a:fld>
            <a:endParaRPr lang="ja-JP" altLang="en-US" dirty="0">
              <a:solidFill>
                <a:prstClr val="black">
                  <a:tint val="75000"/>
                </a:prstClr>
              </a:solidFill>
              <a:latin typeface="Calibri"/>
              <a:ea typeface="ＭＳ Ｐゴシック"/>
            </a:endParaRPr>
          </a:p>
        </p:txBody>
      </p:sp>
      <p:sp>
        <p:nvSpPr>
          <p:cNvPr id="8" name="正方形/長方形 7"/>
          <p:cNvSpPr/>
          <p:nvPr/>
        </p:nvSpPr>
        <p:spPr>
          <a:xfrm>
            <a:off x="1893102" y="804354"/>
            <a:ext cx="2667915" cy="32337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0729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コメント・ディスカッション</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lvl="0">
              <a:lnSpc>
                <a:spcPct val="120000"/>
              </a:lnSpc>
            </a:pPr>
            <a:r>
              <a:rPr lang="ja-JP" altLang="ja-JP" dirty="0">
                <a:solidFill>
                  <a:srgbClr val="3366FF"/>
                </a:solidFill>
              </a:rPr>
              <a:t>（浅井）</a:t>
            </a:r>
            <a:r>
              <a:rPr lang="en-US" altLang="ja-JP" dirty="0">
                <a:solidFill>
                  <a:srgbClr val="3366FF"/>
                </a:solidFill>
              </a:rPr>
              <a:t>ILC</a:t>
            </a:r>
            <a:r>
              <a:rPr lang="ja-JP" altLang="ja-JP" dirty="0">
                <a:solidFill>
                  <a:srgbClr val="3366FF"/>
                </a:solidFill>
              </a:rPr>
              <a:t>の建設・運転人材</a:t>
            </a:r>
            <a:r>
              <a:rPr lang="en-US" altLang="ja-JP" dirty="0">
                <a:solidFill>
                  <a:srgbClr val="3366FF"/>
                </a:solidFill>
              </a:rPr>
              <a:t>1,100</a:t>
            </a:r>
            <a:r>
              <a:rPr lang="ja-JP" altLang="ja-JP" dirty="0">
                <a:solidFill>
                  <a:srgbClr val="3366FF"/>
                </a:solidFill>
              </a:rPr>
              <a:t>名に</a:t>
            </a:r>
            <a:r>
              <a:rPr lang="ja-JP" altLang="ja-JP" dirty="0">
                <a:solidFill>
                  <a:srgbClr val="FF0000"/>
                </a:solidFill>
              </a:rPr>
              <a:t>業務委託</a:t>
            </a:r>
            <a:r>
              <a:rPr lang="ja-JP" altLang="ja-JP" dirty="0">
                <a:solidFill>
                  <a:srgbClr val="3366FF"/>
                </a:solidFill>
              </a:rPr>
              <a:t>は含まれるのか。</a:t>
            </a:r>
          </a:p>
          <a:p>
            <a:pPr>
              <a:lnSpc>
                <a:spcPct val="120000"/>
              </a:lnSpc>
            </a:pPr>
            <a:r>
              <a:rPr lang="ja-JP" altLang="ja-JP" dirty="0"/>
              <a:t>→（山本）含まれる。</a:t>
            </a:r>
          </a:p>
          <a:p>
            <a:pPr lvl="0">
              <a:lnSpc>
                <a:spcPct val="120000"/>
              </a:lnSpc>
            </a:pPr>
            <a:endParaRPr lang="en-US" altLang="ja-JP" dirty="0" smtClean="0"/>
          </a:p>
          <a:p>
            <a:pPr lvl="0">
              <a:lnSpc>
                <a:spcPct val="120000"/>
              </a:lnSpc>
            </a:pPr>
            <a:r>
              <a:rPr lang="ja-JP" altLang="ja-JP" dirty="0" smtClean="0">
                <a:solidFill>
                  <a:srgbClr val="3366FF"/>
                </a:solidFill>
              </a:rPr>
              <a:t>（</a:t>
            </a:r>
            <a:r>
              <a:rPr lang="ja-JP" altLang="ja-JP" dirty="0">
                <a:solidFill>
                  <a:srgbClr val="3366FF"/>
                </a:solidFill>
              </a:rPr>
              <a:t>小関）欧米では、</a:t>
            </a:r>
            <a:r>
              <a:rPr lang="en-US" altLang="ja-JP" dirty="0">
                <a:solidFill>
                  <a:srgbClr val="3366FF"/>
                </a:solidFill>
              </a:rPr>
              <a:t>ILC</a:t>
            </a:r>
            <a:r>
              <a:rPr lang="ja-JP" altLang="ja-JP" dirty="0">
                <a:solidFill>
                  <a:srgbClr val="3366FF"/>
                </a:solidFill>
              </a:rPr>
              <a:t>計画のための潜在的な人材が現行計画により育成されているとのことだが、現行計画（</a:t>
            </a:r>
            <a:r>
              <a:rPr lang="en-US" altLang="ja-JP" dirty="0">
                <a:solidFill>
                  <a:srgbClr val="3366FF"/>
                </a:solidFill>
              </a:rPr>
              <a:t>LCLS-II</a:t>
            </a:r>
            <a:r>
              <a:rPr lang="ja-JP" altLang="ja-JP" dirty="0">
                <a:solidFill>
                  <a:srgbClr val="3366FF"/>
                </a:solidFill>
              </a:rPr>
              <a:t>、</a:t>
            </a:r>
            <a:r>
              <a:rPr lang="en-US" altLang="ja-JP" dirty="0">
                <a:solidFill>
                  <a:srgbClr val="FF0000"/>
                </a:solidFill>
              </a:rPr>
              <a:t>EXFEL</a:t>
            </a:r>
            <a:r>
              <a:rPr lang="ja-JP" altLang="ja-JP" dirty="0">
                <a:solidFill>
                  <a:srgbClr val="3366FF"/>
                </a:solidFill>
              </a:rPr>
              <a:t>）のタイムラインはどうなっているのか。</a:t>
            </a:r>
          </a:p>
          <a:p>
            <a:pPr>
              <a:lnSpc>
                <a:spcPct val="120000"/>
              </a:lnSpc>
            </a:pPr>
            <a:r>
              <a:rPr lang="ja-JP" altLang="ja-JP" dirty="0"/>
              <a:t>→（山本）</a:t>
            </a:r>
            <a:r>
              <a:rPr lang="en-US" altLang="ja-JP" dirty="0"/>
              <a:t>EXFEL</a:t>
            </a:r>
            <a:r>
              <a:rPr lang="ja-JP" altLang="ja-JP" dirty="0"/>
              <a:t>は、</a:t>
            </a:r>
            <a:r>
              <a:rPr lang="en-US" altLang="ja-JP" dirty="0">
                <a:solidFill>
                  <a:srgbClr val="FF0000"/>
                </a:solidFill>
              </a:rPr>
              <a:t>2016</a:t>
            </a:r>
            <a:r>
              <a:rPr lang="ja-JP" altLang="ja-JP" dirty="0">
                <a:solidFill>
                  <a:srgbClr val="FF0000"/>
                </a:solidFill>
              </a:rPr>
              <a:t>年末～</a:t>
            </a:r>
            <a:r>
              <a:rPr lang="en-US" altLang="ja-JP" dirty="0">
                <a:solidFill>
                  <a:srgbClr val="FF0000"/>
                </a:solidFill>
              </a:rPr>
              <a:t>2017</a:t>
            </a:r>
            <a:r>
              <a:rPr lang="ja-JP" altLang="ja-JP" dirty="0">
                <a:solidFill>
                  <a:srgbClr val="FF0000"/>
                </a:solidFill>
              </a:rPr>
              <a:t>年にビームが出る</a:t>
            </a:r>
            <a:r>
              <a:rPr lang="ja-JP" altLang="ja-JP" dirty="0"/>
              <a:t>見込み。</a:t>
            </a:r>
            <a:r>
              <a:rPr lang="en-US" altLang="ja-JP" dirty="0"/>
              <a:t>LCLS-II</a:t>
            </a:r>
            <a:r>
              <a:rPr lang="ja-JP" altLang="ja-JP" dirty="0"/>
              <a:t>は</a:t>
            </a:r>
            <a:r>
              <a:rPr lang="en-US" altLang="ja-JP" dirty="0"/>
              <a:t>2019</a:t>
            </a:r>
            <a:r>
              <a:rPr lang="ja-JP" altLang="ja-JP" dirty="0"/>
              <a:t>年末までにビームを出す計画。政府間のポリシーがあれば、</a:t>
            </a:r>
            <a:r>
              <a:rPr lang="en-US" altLang="ja-JP" dirty="0"/>
              <a:t>EXFEL</a:t>
            </a:r>
            <a:r>
              <a:rPr lang="ja-JP" altLang="ja-JP" dirty="0"/>
              <a:t>計画及び</a:t>
            </a:r>
            <a:r>
              <a:rPr lang="en-US" altLang="ja-JP" dirty="0"/>
              <a:t>LCLS-II</a:t>
            </a:r>
            <a:r>
              <a:rPr lang="ja-JP" altLang="ja-JP" dirty="0"/>
              <a:t>計画の人材が</a:t>
            </a:r>
            <a:r>
              <a:rPr lang="en-US" altLang="ja-JP" dirty="0"/>
              <a:t>ILC</a:t>
            </a:r>
            <a:r>
              <a:rPr lang="ja-JP" altLang="ja-JP" dirty="0"/>
              <a:t>計画へ移動することは可能ではないか。</a:t>
            </a:r>
          </a:p>
          <a:p>
            <a:pPr lvl="0">
              <a:lnSpc>
                <a:spcPct val="120000"/>
              </a:lnSpc>
            </a:pPr>
            <a:endParaRPr lang="en-US" altLang="ja-JP" dirty="0" smtClean="0"/>
          </a:p>
          <a:p>
            <a:pPr lvl="0">
              <a:lnSpc>
                <a:spcPct val="120000"/>
              </a:lnSpc>
            </a:pPr>
            <a:r>
              <a:rPr lang="ja-JP" altLang="ja-JP" dirty="0" smtClean="0">
                <a:solidFill>
                  <a:srgbClr val="3366FF"/>
                </a:solidFill>
              </a:rPr>
              <a:t>（</a:t>
            </a:r>
            <a:r>
              <a:rPr lang="ja-JP" altLang="ja-JP" dirty="0">
                <a:solidFill>
                  <a:srgbClr val="3366FF"/>
                </a:solidFill>
              </a:rPr>
              <a:t>浅井）海外の加速器人材は、空洞の製造・試験を海外と日本のどちらで行うのか。</a:t>
            </a:r>
          </a:p>
          <a:p>
            <a:pPr>
              <a:lnSpc>
                <a:spcPct val="120000"/>
              </a:lnSpc>
            </a:pPr>
            <a:r>
              <a:rPr lang="ja-JP" altLang="ja-JP" dirty="0"/>
              <a:t>→クライオモジュールの製造・試験までは</a:t>
            </a:r>
            <a:r>
              <a:rPr lang="ja-JP" altLang="ja-JP" dirty="0">
                <a:solidFill>
                  <a:srgbClr val="FF0000"/>
                </a:solidFill>
              </a:rPr>
              <a:t>ハブラボの責任</a:t>
            </a:r>
            <a:r>
              <a:rPr lang="ja-JP" altLang="ja-JP" dirty="0"/>
              <a:t>であるため、海外で主に作業を行う。</a:t>
            </a:r>
          </a:p>
          <a:p>
            <a:endParaRPr kumimoji="1" lang="ja-JP" altLang="en-US" dirty="0"/>
          </a:p>
        </p:txBody>
      </p:sp>
    </p:spTree>
    <p:extLst>
      <p:ext uri="{BB962C8B-B14F-4D97-AF65-F5344CB8AC3E}">
        <p14:creationId xmlns:p14="http://schemas.microsoft.com/office/powerpoint/2010/main" val="340765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コメント・</a:t>
            </a:r>
            <a:r>
              <a:rPr lang="ja-JP" altLang="en-US" dirty="0" smtClean="0"/>
              <a:t>ディスカッション</a:t>
            </a:r>
            <a:r>
              <a:rPr lang="en-US" altLang="ja-JP" dirty="0" smtClean="0"/>
              <a:t>(2)</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lvl="0">
              <a:lnSpc>
                <a:spcPct val="120000"/>
              </a:lnSpc>
            </a:pPr>
            <a:r>
              <a:rPr lang="ja-JP" altLang="ja-JP" dirty="0">
                <a:solidFill>
                  <a:srgbClr val="3366FF"/>
                </a:solidFill>
              </a:rPr>
              <a:t>（池田）現時点で、日本は</a:t>
            </a:r>
            <a:r>
              <a:rPr lang="en-US" altLang="ja-JP" dirty="0">
                <a:solidFill>
                  <a:srgbClr val="3366FF"/>
                </a:solidFill>
              </a:rPr>
              <a:t>ILC</a:t>
            </a:r>
            <a:r>
              <a:rPr lang="ja-JP" altLang="ja-JP" dirty="0">
                <a:solidFill>
                  <a:srgbClr val="3366FF"/>
                </a:solidFill>
              </a:rPr>
              <a:t>建設に必要とされる技術水準に十分到達できるが、過去、量産化経験がない点が問題である。日本で</a:t>
            </a:r>
            <a:r>
              <a:rPr lang="en-US" altLang="ja-JP" dirty="0">
                <a:solidFill>
                  <a:srgbClr val="FF0000"/>
                </a:solidFill>
              </a:rPr>
              <a:t>10</a:t>
            </a:r>
            <a:r>
              <a:rPr lang="ja-JP" altLang="ja-JP" dirty="0">
                <a:solidFill>
                  <a:srgbClr val="3366FF"/>
                </a:solidFill>
              </a:rPr>
              <a:t>年間に作成された超伝導加速空洞は</a:t>
            </a:r>
            <a:r>
              <a:rPr lang="en-US" altLang="ja-JP" dirty="0">
                <a:solidFill>
                  <a:srgbClr val="FF0000"/>
                </a:solidFill>
              </a:rPr>
              <a:t>30</a:t>
            </a:r>
            <a:r>
              <a:rPr lang="ja-JP" altLang="ja-JP" dirty="0">
                <a:solidFill>
                  <a:srgbClr val="3366FF"/>
                </a:solidFill>
              </a:rPr>
              <a:t>個にすぎず、他方欧州は</a:t>
            </a:r>
            <a:r>
              <a:rPr lang="en-US" altLang="ja-JP" dirty="0">
                <a:solidFill>
                  <a:srgbClr val="3366FF"/>
                </a:solidFill>
              </a:rPr>
              <a:t>800</a:t>
            </a:r>
            <a:r>
              <a:rPr lang="ja-JP" altLang="ja-JP" dirty="0">
                <a:solidFill>
                  <a:srgbClr val="3366FF"/>
                </a:solidFill>
              </a:rPr>
              <a:t>個もの経験がある。（日本で量産化を行うためには、）海外の量産化技術の経験を基に机上で考えるだけでは十分ではなく、</a:t>
            </a:r>
            <a:r>
              <a:rPr lang="en-US" altLang="ja-JP" dirty="0">
                <a:solidFill>
                  <a:srgbClr val="3366FF"/>
                </a:solidFill>
              </a:rPr>
              <a:t>OJT</a:t>
            </a:r>
            <a:r>
              <a:rPr lang="ja-JP" altLang="ja-JP" dirty="0">
                <a:solidFill>
                  <a:srgbClr val="3366FF"/>
                </a:solidFill>
              </a:rPr>
              <a:t>を実際に行う必要がある。人材育成方策と並行して、準備期間におけるプロジェクトマネージメント、ファシリティーマネージメント（設備体制、生産体制）も検討するべき。</a:t>
            </a:r>
          </a:p>
          <a:p>
            <a:pPr>
              <a:lnSpc>
                <a:spcPct val="120000"/>
              </a:lnSpc>
            </a:pPr>
            <a:endParaRPr lang="en-US" altLang="ja-JP" dirty="0" smtClean="0"/>
          </a:p>
          <a:p>
            <a:pPr>
              <a:lnSpc>
                <a:spcPct val="120000"/>
              </a:lnSpc>
            </a:pPr>
            <a:r>
              <a:rPr lang="ja-JP" altLang="ja-JP" dirty="0" smtClean="0"/>
              <a:t>→</a:t>
            </a:r>
            <a:r>
              <a:rPr lang="ja-JP" altLang="ja-JP" dirty="0"/>
              <a:t>（山本）準備期間に現行の</a:t>
            </a:r>
            <a:r>
              <a:rPr lang="en-US" altLang="ja-JP" dirty="0"/>
              <a:t>KEK</a:t>
            </a:r>
            <a:r>
              <a:rPr lang="ja-JP" altLang="ja-JP" dirty="0"/>
              <a:t>の設備を発展させ、空洞作成からクライオモジュールの</a:t>
            </a:r>
            <a:r>
              <a:rPr lang="ja-JP" altLang="ja-JP" dirty="0">
                <a:solidFill>
                  <a:srgbClr val="FF0000"/>
                </a:solidFill>
              </a:rPr>
              <a:t>製造・試験の全工程をカバーできる</a:t>
            </a:r>
            <a:r>
              <a:rPr lang="en-US" altLang="ja-JP" dirty="0">
                <a:solidFill>
                  <a:srgbClr val="FF0000"/>
                </a:solidFill>
              </a:rPr>
              <a:t>1</a:t>
            </a:r>
            <a:r>
              <a:rPr lang="ja-JP" altLang="ja-JP" dirty="0">
                <a:solidFill>
                  <a:srgbClr val="FF0000"/>
                </a:solidFill>
              </a:rPr>
              <a:t>ラインを設置</a:t>
            </a:r>
            <a:r>
              <a:rPr lang="ja-JP" altLang="ja-JP" dirty="0"/>
              <a:t>することが出来れば、ハブラボ機能の検証は可能である。また、海外からのクライオモジュール</a:t>
            </a:r>
            <a:r>
              <a:rPr lang="ja-JP" altLang="ja-JP" dirty="0">
                <a:solidFill>
                  <a:srgbClr val="FF0000"/>
                </a:solidFill>
              </a:rPr>
              <a:t>輸送による</a:t>
            </a:r>
            <a:r>
              <a:rPr lang="ja-JP" altLang="ja-JP" dirty="0" smtClean="0">
                <a:solidFill>
                  <a:srgbClr val="FF0000"/>
                </a:solidFill>
              </a:rPr>
              <a:t>品質</a:t>
            </a:r>
            <a:r>
              <a:rPr lang="ja-JP" altLang="en-US" dirty="0" smtClean="0">
                <a:solidFill>
                  <a:srgbClr val="FF0000"/>
                </a:solidFill>
              </a:rPr>
              <a:t>保持（</a:t>
            </a:r>
            <a:r>
              <a:rPr lang="ja-JP" altLang="ja-JP" dirty="0" smtClean="0">
                <a:solidFill>
                  <a:srgbClr val="FF0000"/>
                </a:solidFill>
              </a:rPr>
              <a:t>低下</a:t>
            </a:r>
            <a:r>
              <a:rPr lang="ja-JP" altLang="en-US" dirty="0" smtClean="0">
                <a:solidFill>
                  <a:srgbClr val="FF0000"/>
                </a:solidFill>
              </a:rPr>
              <a:t>）</a:t>
            </a:r>
            <a:r>
              <a:rPr lang="ja-JP" altLang="ja-JP" dirty="0" smtClean="0">
                <a:solidFill>
                  <a:srgbClr val="FF0000"/>
                </a:solidFill>
              </a:rPr>
              <a:t>の</a:t>
            </a:r>
            <a:r>
              <a:rPr lang="ja-JP" altLang="ja-JP" dirty="0">
                <a:solidFill>
                  <a:srgbClr val="FF0000"/>
                </a:solidFill>
              </a:rPr>
              <a:t>検証</a:t>
            </a:r>
            <a:r>
              <a:rPr lang="ja-JP" altLang="ja-JP" dirty="0"/>
              <a:t>も併せて可能になる。上記</a:t>
            </a:r>
            <a:r>
              <a:rPr lang="en-US" altLang="ja-JP" dirty="0"/>
              <a:t>1</a:t>
            </a:r>
            <a:r>
              <a:rPr lang="ja-JP" altLang="ja-JP" dirty="0"/>
              <a:t>ラインが完成すれば、日本の設備体制は海外の設備体制に追いつくことができると考えている（</a:t>
            </a:r>
            <a:r>
              <a:rPr lang="en-US" altLang="ja-JP" dirty="0"/>
              <a:t>EXFEL</a:t>
            </a:r>
            <a:r>
              <a:rPr lang="ja-JP" altLang="ja-JP" dirty="0"/>
              <a:t>は組み立て・試験に各</a:t>
            </a:r>
            <a:r>
              <a:rPr lang="en-US" altLang="ja-JP" dirty="0"/>
              <a:t>3</a:t>
            </a:r>
            <a:r>
              <a:rPr lang="ja-JP" altLang="ja-JP" dirty="0"/>
              <a:t>ライン）。</a:t>
            </a:r>
          </a:p>
          <a:p>
            <a:pPr>
              <a:lnSpc>
                <a:spcPct val="120000"/>
              </a:lnSpc>
            </a:pPr>
            <a:endParaRPr kumimoji="1" lang="ja-JP" altLang="en-US" dirty="0"/>
          </a:p>
        </p:txBody>
      </p:sp>
    </p:spTree>
    <p:extLst>
      <p:ext uri="{BB962C8B-B14F-4D97-AF65-F5344CB8AC3E}">
        <p14:creationId xmlns:p14="http://schemas.microsoft.com/office/powerpoint/2010/main" val="374428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コメント・ディスカッション</a:t>
            </a:r>
            <a:r>
              <a:rPr lang="en-US" altLang="ja-JP" dirty="0" smtClean="0"/>
              <a:t>(3)</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lvl="0">
              <a:lnSpc>
                <a:spcPct val="120000"/>
              </a:lnSpc>
            </a:pPr>
            <a:r>
              <a:rPr lang="ja-JP" altLang="ja-JP" dirty="0">
                <a:solidFill>
                  <a:srgbClr val="3366FF"/>
                </a:solidFill>
              </a:rPr>
              <a:t>（中野）欧米では加速器人材を育成後、同じ人材を異なる加速器建設に有効活用している。</a:t>
            </a:r>
            <a:r>
              <a:rPr lang="ja-JP" altLang="ja-JP" u="sng" dirty="0">
                <a:solidFill>
                  <a:srgbClr val="3366FF"/>
                </a:solidFill>
              </a:rPr>
              <a:t>日本はゼロから（人材育成を）スタート</a:t>
            </a:r>
            <a:r>
              <a:rPr lang="ja-JP" altLang="ja-JP" dirty="0">
                <a:solidFill>
                  <a:srgbClr val="3366FF"/>
                </a:solidFill>
              </a:rPr>
              <a:t>した後、どうするのか。本当にキャッチアップするだけでいいのか。人材育成の後発であるがゆえの利点が日本にはないのか。</a:t>
            </a:r>
          </a:p>
          <a:p>
            <a:pPr>
              <a:lnSpc>
                <a:spcPct val="120000"/>
              </a:lnSpc>
            </a:pPr>
            <a:endParaRPr lang="en-US" altLang="ja-JP" dirty="0" smtClean="0"/>
          </a:p>
          <a:p>
            <a:pPr>
              <a:lnSpc>
                <a:spcPct val="120000"/>
              </a:lnSpc>
            </a:pPr>
            <a:r>
              <a:rPr lang="ja-JP" altLang="ja-JP" dirty="0" smtClean="0"/>
              <a:t>→</a:t>
            </a:r>
            <a:r>
              <a:rPr lang="ja-JP" altLang="ja-JP" dirty="0"/>
              <a:t>（山本）加速器建設で重要な技術は、</a:t>
            </a:r>
            <a:r>
              <a:rPr lang="ja-JP" altLang="ja-JP" dirty="0">
                <a:solidFill>
                  <a:srgbClr val="FF0000"/>
                </a:solidFill>
              </a:rPr>
              <a:t>ナノビーム技術と超伝導技術</a:t>
            </a:r>
            <a:r>
              <a:rPr lang="ja-JP" altLang="ja-JP" dirty="0"/>
              <a:t>である。ナノビーム技術に関する人材は、</a:t>
            </a:r>
            <a:r>
              <a:rPr lang="en-US" altLang="ja-JP" u="sng" dirty="0"/>
              <a:t>KEKB</a:t>
            </a:r>
            <a:r>
              <a:rPr lang="ja-JP" altLang="ja-JP" u="sng" dirty="0"/>
              <a:t>や</a:t>
            </a:r>
            <a:r>
              <a:rPr lang="en-US" altLang="ja-JP" u="sng" dirty="0"/>
              <a:t>ATF</a:t>
            </a:r>
            <a:r>
              <a:rPr lang="ja-JP" altLang="ja-JP" dirty="0"/>
              <a:t>からの移動が見込まれるため、日本の人材育成は</a:t>
            </a:r>
            <a:r>
              <a:rPr lang="ja-JP" altLang="ja-JP" dirty="0">
                <a:solidFill>
                  <a:srgbClr val="FF0000"/>
                </a:solidFill>
              </a:rPr>
              <a:t>ゼロからのスタートではない。</a:t>
            </a:r>
            <a:r>
              <a:rPr lang="ja-JP" altLang="ja-JP" dirty="0"/>
              <a:t>また、超伝導技術において、日本は世界で初めて</a:t>
            </a:r>
            <a:r>
              <a:rPr lang="ja-JP" altLang="ja-JP" u="sng" dirty="0"/>
              <a:t>超伝導加速空洞を加速器（</a:t>
            </a:r>
            <a:r>
              <a:rPr lang="en-US" altLang="ja-JP" u="sng" dirty="0"/>
              <a:t>TRISTAN</a:t>
            </a:r>
            <a:r>
              <a:rPr lang="ja-JP" altLang="ja-JP" u="sng" dirty="0"/>
              <a:t>）</a:t>
            </a:r>
            <a:r>
              <a:rPr lang="ja-JP" altLang="ja-JP" dirty="0"/>
              <a:t>に導入した実績がある。量産化では遅れをとったが、</a:t>
            </a:r>
            <a:r>
              <a:rPr lang="en-US" altLang="ja-JP" dirty="0"/>
              <a:t>KEK</a:t>
            </a:r>
            <a:r>
              <a:rPr lang="ja-JP" altLang="ja-JP" dirty="0"/>
              <a:t>（日本）によりけん引された超伝導技術は、いまや世界の主流となっている。</a:t>
            </a:r>
            <a:r>
              <a:rPr lang="en-US" altLang="ja-JP" dirty="0"/>
              <a:t>ILC</a:t>
            </a:r>
            <a:r>
              <a:rPr lang="ja-JP" altLang="ja-JP" dirty="0"/>
              <a:t>計画により超伝導技術がさらに進展すれば、世界に一層、応用を含めた技術が広まり、付随して様々な</a:t>
            </a:r>
            <a:r>
              <a:rPr lang="ja-JP" altLang="ja-JP" dirty="0">
                <a:solidFill>
                  <a:srgbClr val="FF0000"/>
                </a:solidFill>
              </a:rPr>
              <a:t>キャリアパスが出来る</a:t>
            </a:r>
            <a:r>
              <a:rPr lang="ja-JP" altLang="ja-JP" dirty="0"/>
              <a:t>と考えている。</a:t>
            </a:r>
          </a:p>
          <a:p>
            <a:endParaRPr kumimoji="1" lang="ja-JP" altLang="en-US" dirty="0"/>
          </a:p>
        </p:txBody>
      </p:sp>
    </p:spTree>
    <p:extLst>
      <p:ext uri="{BB962C8B-B14F-4D97-AF65-F5344CB8AC3E}">
        <p14:creationId xmlns:p14="http://schemas.microsoft.com/office/powerpoint/2010/main" val="28253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コメント・ディスカッション</a:t>
            </a:r>
            <a:r>
              <a:rPr lang="en-US" altLang="ja-JP" dirty="0" smtClean="0"/>
              <a:t>(4)</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a:lnSpc>
                <a:spcPct val="120000"/>
              </a:lnSpc>
            </a:pPr>
            <a:r>
              <a:rPr lang="ja-JP" altLang="ja-JP" dirty="0"/>
              <a:t>→（大熊）技術的な事項や現在までの</a:t>
            </a:r>
            <a:r>
              <a:rPr lang="en-US" altLang="ja-JP" dirty="0"/>
              <a:t>KEK</a:t>
            </a:r>
            <a:r>
              <a:rPr lang="ja-JP" altLang="ja-JP" dirty="0"/>
              <a:t>の実績には同意するが、問題は人材育成である。大学や企業の側から見て、</a:t>
            </a:r>
            <a:r>
              <a:rPr lang="en-US" altLang="ja-JP" dirty="0"/>
              <a:t>ILC</a:t>
            </a:r>
            <a:r>
              <a:rPr lang="ja-JP" altLang="ja-JP" dirty="0"/>
              <a:t>計画の将来ビジョン、また育成された人材の</a:t>
            </a:r>
            <a:r>
              <a:rPr lang="ja-JP" altLang="ja-JP" dirty="0">
                <a:solidFill>
                  <a:srgbClr val="FF0000"/>
                </a:solidFill>
              </a:rPr>
              <a:t>次のキャリアをどの様に描けるのかが問題</a:t>
            </a:r>
            <a:r>
              <a:rPr lang="ja-JP" altLang="ja-JP" dirty="0"/>
              <a:t>であると思う。学問的な魅力があれば、（大学や研究所に）学生や研究者は集まってくる。企業は、</a:t>
            </a:r>
            <a:r>
              <a:rPr lang="en-US" altLang="ja-JP" dirty="0"/>
              <a:t>ILC</a:t>
            </a:r>
            <a:r>
              <a:rPr lang="ja-JP" altLang="ja-JP" dirty="0"/>
              <a:t>計画で培った技術を活用できる次の展開を見通すことが出来れば、人材を配置できる。技術面のみを議論するのではなく、</a:t>
            </a:r>
            <a:r>
              <a:rPr lang="en-US" altLang="ja-JP" dirty="0"/>
              <a:t>ILC</a:t>
            </a:r>
            <a:r>
              <a:rPr lang="ja-JP" altLang="ja-JP" dirty="0"/>
              <a:t>計画の将来ビジョンや人材のキャリアビジョンをどう見せるか、どう考えるかが非常に重要である</a:t>
            </a:r>
            <a:r>
              <a:rPr lang="ja-JP" altLang="ja-JP" dirty="0" smtClean="0"/>
              <a:t>。</a:t>
            </a:r>
            <a:endParaRPr lang="en-US" altLang="ja-JP" dirty="0" smtClean="0"/>
          </a:p>
          <a:p>
            <a:pPr>
              <a:lnSpc>
                <a:spcPct val="120000"/>
              </a:lnSpc>
            </a:pPr>
            <a:endParaRPr lang="ja-JP" altLang="ja-JP" dirty="0"/>
          </a:p>
          <a:p>
            <a:pPr>
              <a:lnSpc>
                <a:spcPct val="120000"/>
              </a:lnSpc>
            </a:pPr>
            <a:r>
              <a:rPr lang="ja-JP" altLang="ja-JP" dirty="0"/>
              <a:t>→（山本）</a:t>
            </a:r>
            <a:r>
              <a:rPr lang="en-US" altLang="ja-JP" dirty="0"/>
              <a:t>ILC</a:t>
            </a:r>
            <a:r>
              <a:rPr lang="ja-JP" altLang="ja-JP" dirty="0"/>
              <a:t>計画の学問的な魅力に関しては、素粒子原子核物理作業部会で議論されている。また、</a:t>
            </a:r>
            <a:r>
              <a:rPr lang="en-US" altLang="ja-JP" dirty="0"/>
              <a:t>CERN</a:t>
            </a:r>
            <a:r>
              <a:rPr lang="ja-JP" altLang="ja-JP" dirty="0"/>
              <a:t>は、設立当初から思いもよらないほど大規模になり、</a:t>
            </a:r>
            <a:r>
              <a:rPr lang="en-US" altLang="ja-JP" dirty="0"/>
              <a:t>100</a:t>
            </a:r>
            <a:r>
              <a:rPr lang="ja-JP" altLang="ja-JP" dirty="0"/>
              <a:t>年を見据えた計画となっている。過去、加速器研究は</a:t>
            </a:r>
            <a:r>
              <a:rPr lang="ja-JP" altLang="ja-JP" dirty="0">
                <a:solidFill>
                  <a:srgbClr val="FF0000"/>
                </a:solidFill>
              </a:rPr>
              <a:t>想像を超える展開</a:t>
            </a:r>
            <a:r>
              <a:rPr lang="ja-JP" altLang="ja-JP" dirty="0"/>
              <a:t>があった例を伝えるべきだと思う。</a:t>
            </a:r>
          </a:p>
          <a:p>
            <a:endParaRPr kumimoji="1" lang="ja-JP" altLang="en-US" dirty="0"/>
          </a:p>
        </p:txBody>
      </p:sp>
    </p:spTree>
    <p:extLst>
      <p:ext uri="{BB962C8B-B14F-4D97-AF65-F5344CB8AC3E}">
        <p14:creationId xmlns:p14="http://schemas.microsoft.com/office/powerpoint/2010/main" val="1324010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254000" y="339448"/>
            <a:ext cx="8105588" cy="454535"/>
          </a:xfrm>
          <a:solidFill>
            <a:schemeClr val="bg1"/>
          </a:solidFill>
        </p:spPr>
        <p:txBody>
          <a:bodyPr anchor="ctr">
            <a:noAutofit/>
          </a:bodyPr>
          <a:lstStyle/>
          <a:p>
            <a:r>
              <a:rPr lang="ja-JP" altLang="en-US" b="1" dirty="0" smtClean="0"/>
              <a:t>文科省の調査</a:t>
            </a:r>
            <a:r>
              <a:rPr lang="en-US" altLang="ja-JP" b="1" dirty="0" smtClean="0"/>
              <a:t>, WG </a:t>
            </a:r>
            <a:r>
              <a:rPr lang="ja-JP" altLang="en-US" b="1" dirty="0" smtClean="0"/>
              <a:t>活動</a:t>
            </a:r>
            <a:r>
              <a:rPr kumimoji="1" lang="en-US" altLang="ja-JP" b="1" dirty="0" smtClean="0"/>
              <a:t> </a:t>
            </a:r>
            <a:endParaRPr kumimoji="1" lang="ja-JP" altLang="en-US" sz="3600" dirty="0"/>
          </a:p>
        </p:txBody>
      </p:sp>
      <p:sp>
        <p:nvSpPr>
          <p:cNvPr id="6" name="スライド番号プレースホルダー 5"/>
          <p:cNvSpPr>
            <a:spLocks noGrp="1"/>
          </p:cNvSpPr>
          <p:nvPr>
            <p:ph type="sldNum" sz="quarter" idx="12"/>
          </p:nvPr>
        </p:nvSpPr>
        <p:spPr>
          <a:xfrm>
            <a:off x="6518774" y="6492875"/>
            <a:ext cx="2133600" cy="365125"/>
          </a:xfrm>
        </p:spPr>
        <p:txBody>
          <a:bodyPr/>
          <a:lstStyle/>
          <a:p>
            <a:fld id="{6976F06D-5F63-7841-8CD3-C5E7D7548C67}" type="slidenum">
              <a:rPr kumimoji="1" lang="ja-JP" altLang="en-US" smtClean="0"/>
              <a:t>2</a:t>
            </a:fld>
            <a:endParaRPr kumimoji="1" lang="ja-JP" altLang="en-US"/>
          </a:p>
        </p:txBody>
      </p:sp>
      <p:graphicFrame>
        <p:nvGraphicFramePr>
          <p:cNvPr id="9" name="図表 8"/>
          <p:cNvGraphicFramePr/>
          <p:nvPr>
            <p:extLst>
              <p:ext uri="{D42A27DB-BD31-4B8C-83A1-F6EECF244321}">
                <p14:modId xmlns:p14="http://schemas.microsoft.com/office/powerpoint/2010/main" val="832281086"/>
              </p:ext>
            </p:extLst>
          </p:nvPr>
        </p:nvGraphicFramePr>
        <p:xfrm>
          <a:off x="3441340" y="1696656"/>
          <a:ext cx="73609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正方形/長方形 9"/>
          <p:cNvSpPr/>
          <p:nvPr/>
        </p:nvSpPr>
        <p:spPr>
          <a:xfrm>
            <a:off x="1363253" y="1925055"/>
            <a:ext cx="6219055" cy="3598287"/>
          </a:xfrm>
          <a:prstGeom prst="rect">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3714351" y="1133952"/>
            <a:ext cx="1717926" cy="769441"/>
          </a:xfrm>
          <a:prstGeom prst="rect">
            <a:avLst/>
          </a:prstGeom>
          <a:solidFill>
            <a:srgbClr val="FFFF00"/>
          </a:solidFill>
          <a:ln>
            <a:solidFill>
              <a:srgbClr val="008000"/>
            </a:solidFill>
          </a:ln>
        </p:spPr>
        <p:txBody>
          <a:bodyPr wrap="square" rtlCol="0">
            <a:spAutoFit/>
          </a:bodyPr>
          <a:lstStyle/>
          <a:p>
            <a:r>
              <a:rPr kumimoji="1" lang="en-US" altLang="ja-JP" sz="4400" b="1" dirty="0" smtClean="0"/>
              <a:t>MEXT</a:t>
            </a:r>
            <a:endParaRPr kumimoji="1" lang="ja-JP" altLang="en-US" sz="4400" b="1" dirty="0"/>
          </a:p>
        </p:txBody>
      </p:sp>
      <p:sp>
        <p:nvSpPr>
          <p:cNvPr id="14" name="テキスト ボックス 13"/>
          <p:cNvSpPr txBox="1"/>
          <p:nvPr/>
        </p:nvSpPr>
        <p:spPr>
          <a:xfrm>
            <a:off x="1790491" y="4397172"/>
            <a:ext cx="2439565" cy="892552"/>
          </a:xfrm>
          <a:prstGeom prst="rect">
            <a:avLst/>
          </a:prstGeom>
          <a:solidFill>
            <a:schemeClr val="accent6">
              <a:lumMod val="20000"/>
              <a:lumOff val="80000"/>
            </a:schemeClr>
          </a:solidFill>
          <a:ln w="28575" cmpd="sng">
            <a:solidFill>
              <a:srgbClr val="FF6600"/>
            </a:solidFill>
            <a:prstDash val="sysDash"/>
          </a:ln>
        </p:spPr>
        <p:txBody>
          <a:bodyPr wrap="none" rtlCol="0">
            <a:spAutoFit/>
          </a:bodyPr>
          <a:lstStyle/>
          <a:p>
            <a:pPr algn="ctr"/>
            <a:r>
              <a:rPr lang="en-US" altLang="ja-JP" dirty="0" smtClean="0">
                <a:solidFill>
                  <a:schemeClr val="bg1">
                    <a:lumMod val="50000"/>
                  </a:schemeClr>
                </a:solidFill>
              </a:rPr>
              <a:t>Particle &amp; Nuclear </a:t>
            </a:r>
            <a:r>
              <a:rPr lang="en-US" altLang="ja-JP" b="1" dirty="0" smtClean="0">
                <a:solidFill>
                  <a:srgbClr val="FF0000"/>
                </a:solidFill>
              </a:rPr>
              <a:t>Phys.</a:t>
            </a:r>
            <a:r>
              <a:rPr lang="en-US" altLang="ja-JP" dirty="0" smtClean="0">
                <a:solidFill>
                  <a:srgbClr val="FF0000"/>
                </a:solidFill>
              </a:rPr>
              <a:t> </a:t>
            </a:r>
          </a:p>
          <a:p>
            <a:pPr algn="ctr"/>
            <a:r>
              <a:rPr kumimoji="1" lang="en-US" altLang="ja-JP" dirty="0" smtClean="0">
                <a:solidFill>
                  <a:schemeClr val="bg1">
                    <a:lumMod val="50000"/>
                  </a:schemeClr>
                </a:solidFill>
              </a:rPr>
              <a:t>Working Group</a:t>
            </a:r>
          </a:p>
          <a:p>
            <a:pPr algn="ctr"/>
            <a:r>
              <a:rPr lang="en-US" altLang="ja-JP" sz="1400" dirty="0" smtClean="0">
                <a:solidFill>
                  <a:schemeClr val="bg1">
                    <a:lumMod val="50000"/>
                  </a:schemeClr>
                </a:solidFill>
              </a:rPr>
              <a:t>in 2014 ~ </a:t>
            </a:r>
            <a:r>
              <a:rPr lang="en-US" altLang="ja-JP" sz="1400" u="sng" dirty="0" smtClean="0">
                <a:solidFill>
                  <a:schemeClr val="bg1">
                    <a:lumMod val="50000"/>
                  </a:schemeClr>
                </a:solidFill>
              </a:rPr>
              <a:t>2015</a:t>
            </a:r>
            <a:r>
              <a:rPr kumimoji="1" lang="en-US" altLang="ja-JP" sz="1400" u="sng" dirty="0" smtClean="0">
                <a:solidFill>
                  <a:schemeClr val="bg1">
                    <a:lumMod val="50000"/>
                  </a:schemeClr>
                </a:solidFill>
              </a:rPr>
              <a:t> </a:t>
            </a:r>
            <a:r>
              <a:rPr kumimoji="1" lang="en-US" altLang="ja-JP" sz="1400" dirty="0" smtClean="0">
                <a:solidFill>
                  <a:schemeClr val="bg1">
                    <a:lumMod val="50000"/>
                  </a:schemeClr>
                </a:solidFill>
              </a:rPr>
              <a:t> </a:t>
            </a:r>
            <a:endParaRPr kumimoji="1" lang="ja-JP" altLang="en-US" sz="1400" dirty="0">
              <a:solidFill>
                <a:schemeClr val="bg1">
                  <a:lumMod val="50000"/>
                </a:schemeClr>
              </a:solidFill>
            </a:endParaRPr>
          </a:p>
        </p:txBody>
      </p:sp>
      <p:sp>
        <p:nvSpPr>
          <p:cNvPr id="15" name="テキスト ボックス 14"/>
          <p:cNvSpPr txBox="1"/>
          <p:nvPr/>
        </p:nvSpPr>
        <p:spPr>
          <a:xfrm>
            <a:off x="4458022" y="4397172"/>
            <a:ext cx="2403174" cy="954107"/>
          </a:xfrm>
          <a:prstGeom prst="rect">
            <a:avLst/>
          </a:prstGeom>
          <a:solidFill>
            <a:schemeClr val="accent6">
              <a:lumMod val="20000"/>
              <a:lumOff val="80000"/>
            </a:schemeClr>
          </a:solidFill>
          <a:ln w="28575" cmpd="sng">
            <a:solidFill>
              <a:srgbClr val="008000"/>
            </a:solidFill>
            <a:prstDash val="dash"/>
          </a:ln>
        </p:spPr>
        <p:txBody>
          <a:bodyPr wrap="square" rtlCol="0">
            <a:spAutoFit/>
          </a:bodyPr>
          <a:lstStyle/>
          <a:p>
            <a:pPr algn="ctr"/>
            <a:r>
              <a:rPr lang="en-US" altLang="ja-JP" b="1" dirty="0" smtClean="0">
                <a:solidFill>
                  <a:srgbClr val="FF0000"/>
                </a:solidFill>
              </a:rPr>
              <a:t>TDR</a:t>
            </a:r>
            <a:r>
              <a:rPr lang="en-US" altLang="ja-JP" dirty="0" smtClean="0">
                <a:solidFill>
                  <a:srgbClr val="7F7F7F"/>
                </a:solidFill>
              </a:rPr>
              <a:t> Validation </a:t>
            </a:r>
          </a:p>
          <a:p>
            <a:pPr algn="ctr"/>
            <a:r>
              <a:rPr kumimoji="1" lang="en-US" altLang="ja-JP" dirty="0" smtClean="0">
                <a:solidFill>
                  <a:srgbClr val="7F7F7F"/>
                </a:solidFill>
              </a:rPr>
              <a:t>Working Group</a:t>
            </a:r>
          </a:p>
          <a:p>
            <a:pPr algn="ctr"/>
            <a:r>
              <a:rPr lang="en-US" altLang="ja-JP" sz="1400" dirty="0" smtClean="0">
                <a:solidFill>
                  <a:srgbClr val="7F7F7F"/>
                </a:solidFill>
              </a:rPr>
              <a:t>in 2014 ~ </a:t>
            </a:r>
            <a:r>
              <a:rPr lang="en-US" altLang="ja-JP" sz="1400" u="sng" dirty="0" smtClean="0">
                <a:solidFill>
                  <a:srgbClr val="7F7F7F"/>
                </a:solidFill>
              </a:rPr>
              <a:t>2015</a:t>
            </a:r>
            <a:r>
              <a:rPr lang="en-US" altLang="ja-JP" sz="1400" dirty="0" smtClean="0">
                <a:solidFill>
                  <a:srgbClr val="7F7F7F"/>
                </a:solidFill>
              </a:rPr>
              <a:t>  </a:t>
            </a:r>
            <a:r>
              <a:rPr kumimoji="1" lang="en-US" altLang="ja-JP" dirty="0" smtClean="0">
                <a:solidFill>
                  <a:srgbClr val="7F7F7F"/>
                </a:solidFill>
              </a:rPr>
              <a:t> </a:t>
            </a:r>
            <a:endParaRPr kumimoji="1" lang="ja-JP" altLang="en-US" dirty="0">
              <a:solidFill>
                <a:srgbClr val="7F7F7F"/>
              </a:solidFill>
            </a:endParaRPr>
          </a:p>
        </p:txBody>
      </p:sp>
      <p:sp>
        <p:nvSpPr>
          <p:cNvPr id="17" name="テキスト ボックス 16"/>
          <p:cNvSpPr txBox="1"/>
          <p:nvPr/>
        </p:nvSpPr>
        <p:spPr>
          <a:xfrm>
            <a:off x="308707" y="1070870"/>
            <a:ext cx="1356512" cy="830997"/>
          </a:xfrm>
          <a:prstGeom prst="rect">
            <a:avLst/>
          </a:prstGeom>
          <a:solidFill>
            <a:schemeClr val="accent2">
              <a:lumMod val="20000"/>
              <a:lumOff val="80000"/>
            </a:schemeClr>
          </a:solidFill>
          <a:ln>
            <a:solidFill>
              <a:srgbClr val="FF6600"/>
            </a:solidFill>
          </a:ln>
        </p:spPr>
        <p:txBody>
          <a:bodyPr wrap="square" rtlCol="0">
            <a:spAutoFit/>
          </a:bodyPr>
          <a:lstStyle/>
          <a:p>
            <a:pPr algn="ctr"/>
            <a:r>
              <a:rPr kumimoji="1" lang="en-US" altLang="ja-JP" sz="4800" dirty="0" smtClean="0"/>
              <a:t> </a:t>
            </a:r>
            <a:r>
              <a:rPr kumimoji="1" lang="en-US" altLang="ja-JP" sz="4800" b="1" dirty="0" smtClean="0"/>
              <a:t>SCJ </a:t>
            </a:r>
            <a:r>
              <a:rPr kumimoji="1" lang="en-US" altLang="ja-JP" sz="4800" dirty="0" smtClean="0"/>
              <a:t>   </a:t>
            </a:r>
            <a:endParaRPr kumimoji="1" lang="ja-JP" altLang="en-US" sz="4800" dirty="0"/>
          </a:p>
        </p:txBody>
      </p:sp>
      <p:cxnSp>
        <p:nvCxnSpPr>
          <p:cNvPr id="19" name="直線矢印コネクタ 18"/>
          <p:cNvCxnSpPr/>
          <p:nvPr/>
        </p:nvCxnSpPr>
        <p:spPr>
          <a:xfrm>
            <a:off x="1665219" y="1478669"/>
            <a:ext cx="2113045" cy="0"/>
          </a:xfrm>
          <a:prstGeom prst="straightConnector1">
            <a:avLst/>
          </a:prstGeom>
          <a:ln w="38100" cmpd="sng">
            <a:solidFill>
              <a:srgbClr val="FF6600"/>
            </a:solidFill>
            <a:prstDash val="dash"/>
            <a:headEnd type="none"/>
            <a:tailEnd type="arrow"/>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11" idx="2"/>
          </p:cNvCxnSpPr>
          <p:nvPr/>
        </p:nvCxnSpPr>
        <p:spPr>
          <a:xfrm>
            <a:off x="4573314" y="1903393"/>
            <a:ext cx="0" cy="2217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555623" y="2147788"/>
            <a:ext cx="2103986" cy="769441"/>
          </a:xfrm>
          <a:prstGeom prst="rect">
            <a:avLst/>
          </a:prstGeom>
          <a:solidFill>
            <a:schemeClr val="bg1"/>
          </a:solidFill>
          <a:ln>
            <a:solidFill>
              <a:srgbClr val="008000"/>
            </a:solidFill>
          </a:ln>
        </p:spPr>
        <p:txBody>
          <a:bodyPr wrap="none" rtlCol="0">
            <a:spAutoFit/>
          </a:bodyPr>
          <a:lstStyle/>
          <a:p>
            <a:pPr algn="ctr"/>
            <a:r>
              <a:rPr kumimoji="1" lang="en-US" altLang="ja-JP" sz="2800" dirty="0" smtClean="0"/>
              <a:t>ILC Taskforce</a:t>
            </a:r>
          </a:p>
          <a:p>
            <a:pPr algn="ctr"/>
            <a:r>
              <a:rPr lang="en-US" altLang="ja-JP" sz="1600" dirty="0">
                <a:solidFill>
                  <a:srgbClr val="3366FF"/>
                </a:solidFill>
              </a:rPr>
              <a:t>f</a:t>
            </a:r>
            <a:r>
              <a:rPr lang="en-US" altLang="ja-JP" sz="1600" dirty="0" smtClean="0">
                <a:solidFill>
                  <a:srgbClr val="3366FF"/>
                </a:solidFill>
              </a:rPr>
              <a:t>ormed in 2013</a:t>
            </a:r>
            <a:r>
              <a:rPr kumimoji="1" lang="en-US" altLang="ja-JP" sz="1200" dirty="0" smtClean="0"/>
              <a:t> </a:t>
            </a:r>
            <a:endParaRPr kumimoji="1" lang="ja-JP" altLang="en-US" sz="1200" dirty="0"/>
          </a:p>
        </p:txBody>
      </p:sp>
      <p:sp>
        <p:nvSpPr>
          <p:cNvPr id="13" name="テキスト ボックス 12"/>
          <p:cNvSpPr txBox="1"/>
          <p:nvPr/>
        </p:nvSpPr>
        <p:spPr>
          <a:xfrm>
            <a:off x="2875001" y="3015468"/>
            <a:ext cx="3403320" cy="1015663"/>
          </a:xfrm>
          <a:prstGeom prst="rect">
            <a:avLst/>
          </a:prstGeom>
          <a:solidFill>
            <a:schemeClr val="bg1"/>
          </a:solidFill>
          <a:ln>
            <a:solidFill>
              <a:srgbClr val="008000"/>
            </a:solidFill>
          </a:ln>
        </p:spPr>
        <p:txBody>
          <a:bodyPr wrap="none" rtlCol="0">
            <a:spAutoFit/>
          </a:bodyPr>
          <a:lstStyle/>
          <a:p>
            <a:pPr algn="ctr"/>
            <a:r>
              <a:rPr lang="en-US" altLang="ja-JP" sz="2400" b="1" dirty="0" smtClean="0"/>
              <a:t>ILC </a:t>
            </a:r>
            <a:r>
              <a:rPr lang="en-US" altLang="ja-JP" sz="2400" b="1" dirty="0"/>
              <a:t>Advisory </a:t>
            </a:r>
            <a:r>
              <a:rPr lang="en-US" altLang="ja-JP" sz="2400" b="1" dirty="0" smtClean="0"/>
              <a:t>Panel</a:t>
            </a:r>
            <a:endParaRPr lang="en-US" altLang="ja-JP" sz="2400" dirty="0" smtClean="0"/>
          </a:p>
          <a:p>
            <a:pPr algn="ctr"/>
            <a:r>
              <a:rPr lang="en-US" altLang="ja-JP" sz="2000" dirty="0" smtClean="0"/>
              <a:t>(Academic Experts Committee)</a:t>
            </a:r>
          </a:p>
          <a:p>
            <a:pPr algn="ctr"/>
            <a:r>
              <a:rPr kumimoji="1" lang="en-US" altLang="ja-JP" sz="1600" dirty="0" smtClean="0">
                <a:solidFill>
                  <a:srgbClr val="3366FF"/>
                </a:solidFill>
              </a:rPr>
              <a:t>in JFY 2014 ~  </a:t>
            </a:r>
            <a:r>
              <a:rPr kumimoji="1" lang="en-US" altLang="ja-JP" sz="1600" u="sng" dirty="0" smtClean="0">
                <a:solidFill>
                  <a:srgbClr val="3366FF"/>
                </a:solidFill>
              </a:rPr>
              <a:t>2015</a:t>
            </a:r>
            <a:r>
              <a:rPr kumimoji="1" lang="en-US" altLang="ja-JP" sz="1600" dirty="0" smtClean="0">
                <a:solidFill>
                  <a:srgbClr val="3366FF"/>
                </a:solidFill>
              </a:rPr>
              <a:t> </a:t>
            </a:r>
            <a:endParaRPr kumimoji="1" lang="ja-JP" altLang="en-US" sz="1600" dirty="0">
              <a:solidFill>
                <a:srgbClr val="3366FF"/>
              </a:solidFill>
            </a:endParaRPr>
          </a:p>
        </p:txBody>
      </p:sp>
      <p:cxnSp>
        <p:nvCxnSpPr>
          <p:cNvPr id="30" name="直線コネクタ 29"/>
          <p:cNvCxnSpPr/>
          <p:nvPr/>
        </p:nvCxnSpPr>
        <p:spPr>
          <a:xfrm flipV="1">
            <a:off x="3008416" y="4120823"/>
            <a:ext cx="3034353" cy="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V="1">
            <a:off x="6028337" y="4120959"/>
            <a:ext cx="0" cy="261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H="1" flipV="1">
            <a:off x="3008416" y="4120823"/>
            <a:ext cx="1859" cy="276349"/>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1845427" y="1186281"/>
            <a:ext cx="1667243" cy="584776"/>
          </a:xfrm>
          <a:prstGeom prst="rect">
            <a:avLst/>
          </a:prstGeom>
          <a:solidFill>
            <a:schemeClr val="accent2">
              <a:lumMod val="20000"/>
              <a:lumOff val="80000"/>
            </a:schemeClr>
          </a:solidFill>
          <a:ln w="38100" cmpd="sng">
            <a:noFill/>
          </a:ln>
        </p:spPr>
        <p:txBody>
          <a:bodyPr wrap="none" rtlCol="0">
            <a:spAutoFit/>
          </a:bodyPr>
          <a:lstStyle/>
          <a:p>
            <a:r>
              <a:rPr kumimoji="1" lang="en-US" altLang="ja-JP" sz="1600" dirty="0" smtClean="0"/>
              <a:t>Recommendation</a:t>
            </a:r>
          </a:p>
          <a:p>
            <a:r>
              <a:rPr kumimoji="1" lang="en-US" altLang="ja-JP" sz="1600" dirty="0" smtClean="0"/>
              <a:t> </a:t>
            </a:r>
            <a:r>
              <a:rPr kumimoji="1" lang="en-US" altLang="ja-JP" sz="1600" dirty="0" smtClean="0">
                <a:solidFill>
                  <a:srgbClr val="3366FF"/>
                </a:solidFill>
              </a:rPr>
              <a:t>in 2013</a:t>
            </a:r>
            <a:endParaRPr kumimoji="1" lang="ja-JP" altLang="en-US" sz="1600" dirty="0">
              <a:solidFill>
                <a:srgbClr val="3366FF"/>
              </a:solidFill>
            </a:endParaRPr>
          </a:p>
        </p:txBody>
      </p:sp>
      <p:sp>
        <p:nvSpPr>
          <p:cNvPr id="2" name="テキスト ボックス 1"/>
          <p:cNvSpPr txBox="1"/>
          <p:nvPr/>
        </p:nvSpPr>
        <p:spPr>
          <a:xfrm>
            <a:off x="8257370" y="0"/>
            <a:ext cx="886631" cy="369332"/>
          </a:xfrm>
          <a:prstGeom prst="rect">
            <a:avLst/>
          </a:prstGeom>
          <a:solidFill>
            <a:schemeClr val="accent6">
              <a:lumMod val="40000"/>
              <a:lumOff val="60000"/>
            </a:schemeClr>
          </a:solidFill>
        </p:spPr>
        <p:txBody>
          <a:bodyPr wrap="none" rtlCol="0">
            <a:spAutoFit/>
          </a:bodyPr>
          <a:lstStyle/>
          <a:p>
            <a:r>
              <a:rPr kumimoji="1" lang="en-US" altLang="ja-JP" dirty="0" smtClean="0"/>
              <a:t>151115</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2015/11/16</a:t>
            </a:r>
            <a:endParaRPr kumimoji="1" lang="ja-JP" altLang="en-US" dirty="0"/>
          </a:p>
        </p:txBody>
      </p:sp>
      <p:sp>
        <p:nvSpPr>
          <p:cNvPr id="22" name="テキスト ボックス 21"/>
          <p:cNvSpPr txBox="1"/>
          <p:nvPr/>
        </p:nvSpPr>
        <p:spPr>
          <a:xfrm>
            <a:off x="7089594" y="4389701"/>
            <a:ext cx="1951889" cy="923330"/>
          </a:xfrm>
          <a:prstGeom prst="rect">
            <a:avLst/>
          </a:prstGeom>
          <a:solidFill>
            <a:schemeClr val="accent6">
              <a:lumMod val="20000"/>
              <a:lumOff val="80000"/>
            </a:schemeClr>
          </a:solidFill>
          <a:ln w="28575" cmpd="sng">
            <a:solidFill>
              <a:srgbClr val="008000"/>
            </a:solidFill>
            <a:prstDash val="solid"/>
          </a:ln>
        </p:spPr>
        <p:txBody>
          <a:bodyPr wrap="square" rtlCol="0">
            <a:spAutoFit/>
          </a:bodyPr>
          <a:lstStyle/>
          <a:p>
            <a:pPr algn="ctr"/>
            <a:r>
              <a:rPr lang="en-US" altLang="ja-JP" b="1" dirty="0" smtClean="0">
                <a:solidFill>
                  <a:schemeClr val="accent6">
                    <a:lumMod val="75000"/>
                  </a:schemeClr>
                </a:solidFill>
              </a:rPr>
              <a:t>Human Resource</a:t>
            </a:r>
            <a:r>
              <a:rPr lang="en-US" altLang="ja-JP" dirty="0" smtClean="0">
                <a:solidFill>
                  <a:schemeClr val="accent6">
                    <a:lumMod val="75000"/>
                  </a:schemeClr>
                </a:solidFill>
              </a:rPr>
              <a:t> </a:t>
            </a:r>
          </a:p>
          <a:p>
            <a:pPr algn="ctr"/>
            <a:r>
              <a:rPr kumimoji="1" lang="en-US" altLang="ja-JP" dirty="0" smtClean="0">
                <a:solidFill>
                  <a:srgbClr val="000000"/>
                </a:solidFill>
              </a:rPr>
              <a:t>Working Group</a:t>
            </a:r>
          </a:p>
          <a:p>
            <a:pPr algn="ctr"/>
            <a:r>
              <a:rPr lang="en-US" altLang="ja-JP" sz="1600" dirty="0">
                <a:solidFill>
                  <a:srgbClr val="3366FF"/>
                </a:solidFill>
              </a:rPr>
              <a:t>i</a:t>
            </a:r>
            <a:r>
              <a:rPr lang="en-US" altLang="ja-JP" sz="1600" dirty="0" smtClean="0">
                <a:solidFill>
                  <a:srgbClr val="3366FF"/>
                </a:solidFill>
              </a:rPr>
              <a:t>n </a:t>
            </a:r>
            <a:r>
              <a:rPr lang="en-US" altLang="ja-JP" sz="1600" b="1" u="sng" dirty="0" smtClean="0">
                <a:solidFill>
                  <a:srgbClr val="3366FF"/>
                </a:solidFill>
              </a:rPr>
              <a:t>2015</a:t>
            </a:r>
            <a:endParaRPr kumimoji="1" lang="en-US" altLang="ja-JP" sz="1600" b="1" u="sng" dirty="0" smtClean="0">
              <a:solidFill>
                <a:srgbClr val="3366FF"/>
              </a:solidFill>
            </a:endParaRPr>
          </a:p>
        </p:txBody>
      </p:sp>
      <p:cxnSp>
        <p:nvCxnSpPr>
          <p:cNvPr id="18" name="直線コネクタ 17"/>
          <p:cNvCxnSpPr/>
          <p:nvPr/>
        </p:nvCxnSpPr>
        <p:spPr>
          <a:xfrm>
            <a:off x="6042769" y="4120823"/>
            <a:ext cx="1368055"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7410824" y="4120960"/>
            <a:ext cx="0" cy="261782"/>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a:off x="116172" y="2945076"/>
            <a:ext cx="1951889" cy="1138773"/>
          </a:xfrm>
          <a:prstGeom prst="rect">
            <a:avLst/>
          </a:prstGeom>
          <a:solidFill>
            <a:schemeClr val="accent6">
              <a:lumMod val="20000"/>
              <a:lumOff val="80000"/>
            </a:schemeClr>
          </a:solidFill>
          <a:ln w="28575" cmpd="sng">
            <a:solidFill>
              <a:srgbClr val="008000"/>
            </a:solidFill>
            <a:prstDash val="solid"/>
          </a:ln>
        </p:spPr>
        <p:txBody>
          <a:bodyPr wrap="square" rtlCol="0">
            <a:spAutoFit/>
          </a:bodyPr>
          <a:lstStyle/>
          <a:p>
            <a:pPr algn="ctr"/>
            <a:r>
              <a:rPr lang="en-US" altLang="ja-JP" b="1" dirty="0" smtClean="0">
                <a:solidFill>
                  <a:srgbClr val="FF0000"/>
                </a:solidFill>
              </a:rPr>
              <a:t>Commissioned Survey </a:t>
            </a:r>
            <a:r>
              <a:rPr lang="en-US" altLang="ja-JP" b="1" dirty="0" smtClean="0"/>
              <a:t>by MEXT, contracted w/</a:t>
            </a:r>
            <a:r>
              <a:rPr lang="en-US" altLang="ja-JP" b="1" dirty="0" smtClean="0">
                <a:solidFill>
                  <a:srgbClr val="008000"/>
                </a:solidFill>
              </a:rPr>
              <a:t>NRI </a:t>
            </a:r>
          </a:p>
          <a:p>
            <a:pPr algn="ctr"/>
            <a:r>
              <a:rPr lang="en-US" altLang="ja-JP" sz="1400" b="1" dirty="0" smtClean="0">
                <a:solidFill>
                  <a:srgbClr val="3366FF"/>
                </a:solidFill>
              </a:rPr>
              <a:t>( </a:t>
            </a:r>
            <a:r>
              <a:rPr lang="en-US" altLang="ja-JP" sz="1400" b="1" dirty="0" smtClean="0"/>
              <a:t>in 2014, and </a:t>
            </a:r>
            <a:r>
              <a:rPr lang="en-US" altLang="ja-JP" sz="1400" b="1" u="sng" dirty="0" smtClean="0">
                <a:solidFill>
                  <a:srgbClr val="3366FF"/>
                </a:solidFill>
              </a:rPr>
              <a:t>2015</a:t>
            </a:r>
            <a:r>
              <a:rPr lang="en-US" altLang="ja-JP" sz="1200" b="1" dirty="0" smtClean="0">
                <a:solidFill>
                  <a:srgbClr val="3366FF"/>
                </a:solidFill>
              </a:rPr>
              <a:t>) </a:t>
            </a:r>
            <a:r>
              <a:rPr lang="en-US" altLang="ja-JP" sz="1200" dirty="0" smtClean="0">
                <a:solidFill>
                  <a:srgbClr val="3366FF"/>
                </a:solidFill>
              </a:rPr>
              <a:t> </a:t>
            </a:r>
          </a:p>
        </p:txBody>
      </p:sp>
      <p:cxnSp>
        <p:nvCxnSpPr>
          <p:cNvPr id="29" name="直線コネクタ 28"/>
          <p:cNvCxnSpPr>
            <a:stCxn id="28" idx="3"/>
            <a:endCxn id="13" idx="1"/>
          </p:cNvCxnSpPr>
          <p:nvPr/>
        </p:nvCxnSpPr>
        <p:spPr>
          <a:xfrm>
            <a:off x="2068061" y="3514463"/>
            <a:ext cx="806940" cy="8837"/>
          </a:xfrm>
          <a:prstGeom prst="line">
            <a:avLst/>
          </a:prstGeom>
          <a:ln w="12700" cmpd="sng">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4" name="フッター プレースホルダー 3"/>
          <p:cNvSpPr>
            <a:spLocks noGrp="1"/>
          </p:cNvSpPr>
          <p:nvPr>
            <p:ph type="ftr" sz="quarter" idx="11"/>
          </p:nvPr>
        </p:nvSpPr>
        <p:spPr/>
        <p:txBody>
          <a:bodyPr/>
          <a:lstStyle/>
          <a:p>
            <a:r>
              <a:rPr kumimoji="1" lang="en-US" altLang="ja-JP" smtClean="0"/>
              <a:t>KEK-LC-Meeting</a:t>
            </a:r>
            <a:endParaRPr kumimoji="1" lang="ja-JP" altLang="en-US"/>
          </a:p>
        </p:txBody>
      </p:sp>
      <p:sp>
        <p:nvSpPr>
          <p:cNvPr id="26" name="テキスト ボックス 25"/>
          <p:cNvSpPr txBox="1"/>
          <p:nvPr/>
        </p:nvSpPr>
        <p:spPr>
          <a:xfrm>
            <a:off x="7783284" y="5743258"/>
            <a:ext cx="917627" cy="369332"/>
          </a:xfrm>
          <a:prstGeom prst="rect">
            <a:avLst/>
          </a:prstGeom>
          <a:solidFill>
            <a:srgbClr val="FFFF00"/>
          </a:solidFill>
          <a:ln>
            <a:solidFill>
              <a:srgbClr val="008000"/>
            </a:solidFill>
            <a:prstDash val="dash"/>
          </a:ln>
        </p:spPr>
        <p:txBody>
          <a:bodyPr wrap="none" rtlCol="0">
            <a:spAutoFit/>
          </a:bodyPr>
          <a:lstStyle/>
          <a:p>
            <a:r>
              <a:rPr lang="en-US" altLang="ja-JP" dirty="0" smtClean="0"/>
              <a:t>Starting </a:t>
            </a:r>
            <a:endParaRPr kumimoji="1" lang="ja-JP" altLang="en-US" dirty="0"/>
          </a:p>
        </p:txBody>
      </p:sp>
      <p:sp>
        <p:nvSpPr>
          <p:cNvPr id="34" name="テキスト ボックス 33"/>
          <p:cNvSpPr txBox="1"/>
          <p:nvPr/>
        </p:nvSpPr>
        <p:spPr>
          <a:xfrm>
            <a:off x="159143" y="4537247"/>
            <a:ext cx="1333291" cy="369332"/>
          </a:xfrm>
          <a:prstGeom prst="rect">
            <a:avLst/>
          </a:prstGeom>
          <a:solidFill>
            <a:srgbClr val="FFFF00"/>
          </a:solidFill>
          <a:ln>
            <a:solidFill>
              <a:srgbClr val="008000"/>
            </a:solidFill>
            <a:prstDash val="dash"/>
          </a:ln>
        </p:spPr>
        <p:txBody>
          <a:bodyPr wrap="square" rtlCol="0">
            <a:spAutoFit/>
          </a:bodyPr>
          <a:lstStyle/>
          <a:p>
            <a:r>
              <a:rPr lang="en-US" altLang="ja-JP" dirty="0" smtClean="0"/>
              <a:t>In</a:t>
            </a:r>
            <a:r>
              <a:rPr lang="ja-JP" altLang="en-US" dirty="0" smtClean="0"/>
              <a:t> </a:t>
            </a:r>
            <a:r>
              <a:rPr lang="en-US" altLang="ja-JP" dirty="0" smtClean="0"/>
              <a:t>progress</a:t>
            </a:r>
            <a:endParaRPr kumimoji="1" lang="ja-JP" altLang="en-US" dirty="0"/>
          </a:p>
        </p:txBody>
      </p:sp>
      <p:cxnSp>
        <p:nvCxnSpPr>
          <p:cNvPr id="32" name="直線矢印コネクタ 31"/>
          <p:cNvCxnSpPr>
            <a:stCxn id="26" idx="0"/>
          </p:cNvCxnSpPr>
          <p:nvPr/>
        </p:nvCxnSpPr>
        <p:spPr>
          <a:xfrm flipV="1">
            <a:off x="8242098" y="5289724"/>
            <a:ext cx="15272" cy="45353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flipV="1">
            <a:off x="825794" y="4047041"/>
            <a:ext cx="7148" cy="45339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2068061" y="5710025"/>
            <a:ext cx="4671246" cy="646331"/>
          </a:xfrm>
          <a:prstGeom prst="rect">
            <a:avLst/>
          </a:prstGeom>
          <a:solidFill>
            <a:schemeClr val="accent6">
              <a:lumMod val="20000"/>
              <a:lumOff val="80000"/>
            </a:schemeClr>
          </a:solidFill>
          <a:ln>
            <a:solidFill>
              <a:srgbClr val="660066"/>
            </a:solidFill>
          </a:ln>
        </p:spPr>
        <p:txBody>
          <a:bodyPr wrap="none" rtlCol="0">
            <a:spAutoFit/>
          </a:bodyPr>
          <a:lstStyle/>
          <a:p>
            <a:r>
              <a:rPr kumimoji="1" lang="ja-JP" altLang="en-US" dirty="0" smtClean="0"/>
              <a:t>委託調査：　</a:t>
            </a:r>
            <a:r>
              <a:rPr kumimoji="1" lang="en-US" altLang="ja-JP" dirty="0" smtClean="0"/>
              <a:t>	11/16: </a:t>
            </a:r>
            <a:r>
              <a:rPr kumimoji="1" lang="en-US" altLang="ja-JP" dirty="0" err="1" smtClean="0"/>
              <a:t>Fermilab</a:t>
            </a:r>
            <a:r>
              <a:rPr kumimoji="1" lang="en-US" altLang="ja-JP" dirty="0" smtClean="0"/>
              <a:t>,  11/17: Roark</a:t>
            </a:r>
            <a:r>
              <a:rPr kumimoji="1" lang="ja-JP" altLang="en-US" dirty="0" smtClean="0"/>
              <a:t>社</a:t>
            </a:r>
            <a:endParaRPr kumimoji="1" lang="en-US" altLang="ja-JP" dirty="0" smtClean="0"/>
          </a:p>
          <a:p>
            <a:r>
              <a:rPr lang="ja-JP" altLang="en-US" dirty="0" smtClean="0"/>
              <a:t>人材</a:t>
            </a:r>
            <a:r>
              <a:rPr lang="en-US" altLang="ja-JP" dirty="0" smtClean="0"/>
              <a:t>WG: 	11/18: 12/21, </a:t>
            </a:r>
            <a:r>
              <a:rPr lang="en-US" altLang="ja-JP" dirty="0" smtClean="0">
                <a:solidFill>
                  <a:schemeClr val="bg1">
                    <a:lumMod val="65000"/>
                  </a:schemeClr>
                </a:solidFill>
              </a:rPr>
              <a:t>2/15  </a:t>
            </a:r>
            <a:r>
              <a:rPr lang="en-US" altLang="ja-JP" dirty="0" smtClean="0"/>
              <a:t>… </a:t>
            </a:r>
            <a:endParaRPr kumimoji="1" lang="ja-JP" altLang="en-US" dirty="0"/>
          </a:p>
        </p:txBody>
      </p:sp>
    </p:spTree>
    <p:extLst>
      <p:ext uri="{BB962C8B-B14F-4D97-AF65-F5344CB8AC3E}">
        <p14:creationId xmlns:p14="http://schemas.microsoft.com/office/powerpoint/2010/main" val="268816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5562"/>
          </a:xfrm>
          <a:solidFill>
            <a:srgbClr val="CCFFCC"/>
          </a:solidFill>
        </p:spPr>
        <p:txBody>
          <a:bodyPr>
            <a:normAutofit fontScale="90000"/>
          </a:bodyPr>
          <a:lstStyle/>
          <a:p>
            <a:r>
              <a:rPr lang="ja-JP" altLang="en-US" sz="3600" b="1" dirty="0" smtClean="0"/>
              <a:t>人材の確保・育成方策検証作業部会（第</a:t>
            </a:r>
            <a:r>
              <a:rPr lang="en-US" altLang="ja-JP" sz="3600" b="1" dirty="0" smtClean="0"/>
              <a:t>2</a:t>
            </a:r>
            <a:r>
              <a:rPr lang="ja-JP" altLang="en-US" sz="3600" b="1" dirty="0" smtClean="0"/>
              <a:t>回）</a:t>
            </a:r>
            <a:r>
              <a:rPr lang="en-US" altLang="ja-JP" sz="3600" b="1" dirty="0" smtClean="0"/>
              <a:t/>
            </a:r>
            <a:br>
              <a:rPr lang="en-US" altLang="ja-JP" sz="3600" b="1" dirty="0" smtClean="0"/>
            </a:br>
            <a:r>
              <a:rPr lang="en-US" altLang="ja-JP" sz="2000" b="1" dirty="0" smtClean="0"/>
              <a:t/>
            </a:r>
            <a:br>
              <a:rPr lang="en-US" altLang="ja-JP" sz="2000" b="1" dirty="0" smtClean="0"/>
            </a:br>
            <a:r>
              <a:rPr lang="en-US" altLang="ja-JP" sz="1800" b="1" dirty="0" smtClean="0">
                <a:solidFill>
                  <a:srgbClr val="3366FF"/>
                </a:solidFill>
              </a:rPr>
              <a:t>http://</a:t>
            </a:r>
            <a:r>
              <a:rPr lang="en-US" altLang="ja-JP" sz="1800" b="1" dirty="0" err="1" smtClean="0">
                <a:solidFill>
                  <a:srgbClr val="3366FF"/>
                </a:solidFill>
              </a:rPr>
              <a:t>www.mext.go.jp</a:t>
            </a:r>
            <a:r>
              <a:rPr lang="en-US" altLang="ja-JP" sz="1800" b="1" dirty="0" smtClean="0">
                <a:solidFill>
                  <a:srgbClr val="3366FF"/>
                </a:solidFill>
              </a:rPr>
              <a:t>/</a:t>
            </a:r>
            <a:r>
              <a:rPr lang="en-US" altLang="ja-JP" sz="1800" b="1" dirty="0" err="1" smtClean="0">
                <a:solidFill>
                  <a:srgbClr val="3366FF"/>
                </a:solidFill>
              </a:rPr>
              <a:t>b_menu</a:t>
            </a:r>
            <a:r>
              <a:rPr lang="en-US" altLang="ja-JP" sz="1800" b="1" dirty="0" smtClean="0">
                <a:solidFill>
                  <a:srgbClr val="3366FF"/>
                </a:solidFill>
              </a:rPr>
              <a:t>/</a:t>
            </a:r>
            <a:r>
              <a:rPr lang="en-US" altLang="ja-JP" sz="1800" b="1" dirty="0" err="1" smtClean="0">
                <a:solidFill>
                  <a:srgbClr val="3366FF"/>
                </a:solidFill>
              </a:rPr>
              <a:t>shingi</a:t>
            </a:r>
            <a:r>
              <a:rPr lang="en-US" altLang="ja-JP" sz="1800" b="1" dirty="0" smtClean="0">
                <a:solidFill>
                  <a:srgbClr val="3366FF"/>
                </a:solidFill>
              </a:rPr>
              <a:t>/</a:t>
            </a:r>
            <a:r>
              <a:rPr lang="en-US" altLang="ja-JP" sz="1800" b="1" dirty="0" err="1" smtClean="0">
                <a:solidFill>
                  <a:srgbClr val="3366FF"/>
                </a:solidFill>
              </a:rPr>
              <a:t>chousa</a:t>
            </a:r>
            <a:r>
              <a:rPr lang="en-US" altLang="ja-JP" sz="1800" b="1" dirty="0" smtClean="0">
                <a:solidFill>
                  <a:srgbClr val="3366FF"/>
                </a:solidFill>
              </a:rPr>
              <a:t>/</a:t>
            </a:r>
            <a:r>
              <a:rPr lang="en-US" altLang="ja-JP" sz="1800" b="1" dirty="0" err="1" smtClean="0">
                <a:solidFill>
                  <a:srgbClr val="3366FF"/>
                </a:solidFill>
              </a:rPr>
              <a:t>shinkou</a:t>
            </a:r>
            <a:r>
              <a:rPr lang="en-US" altLang="ja-JP" sz="1800" b="1" dirty="0" smtClean="0">
                <a:solidFill>
                  <a:srgbClr val="3366FF"/>
                </a:solidFill>
              </a:rPr>
              <a:t>/038/038-3/</a:t>
            </a:r>
            <a:r>
              <a:rPr lang="en-US" altLang="ja-JP" sz="1800" b="1" dirty="0" err="1" smtClean="0">
                <a:solidFill>
                  <a:srgbClr val="3366FF"/>
                </a:solidFill>
              </a:rPr>
              <a:t>shiryo</a:t>
            </a:r>
            <a:r>
              <a:rPr lang="en-US" altLang="ja-JP" sz="1800" b="1" dirty="0" smtClean="0">
                <a:solidFill>
                  <a:srgbClr val="3366FF"/>
                </a:solidFill>
              </a:rPr>
              <a:t>/1365674.htm</a:t>
            </a:r>
            <a:endParaRPr kumimoji="1" lang="ja-JP" altLang="en-US" sz="1800" dirty="0">
              <a:solidFill>
                <a:srgbClr val="3366FF"/>
              </a:solidFill>
            </a:endParaRPr>
          </a:p>
        </p:txBody>
      </p:sp>
      <p:sp>
        <p:nvSpPr>
          <p:cNvPr id="3" name="コンテンツ プレースホルダー 2"/>
          <p:cNvSpPr>
            <a:spLocks noGrp="1"/>
          </p:cNvSpPr>
          <p:nvPr>
            <p:ph idx="1"/>
          </p:nvPr>
        </p:nvSpPr>
        <p:spPr>
          <a:xfrm>
            <a:off x="457200" y="1927944"/>
            <a:ext cx="8229600" cy="4616423"/>
          </a:xfrm>
        </p:spPr>
        <p:txBody>
          <a:bodyPr>
            <a:normAutofit fontScale="47500" lnSpcReduction="20000"/>
          </a:bodyPr>
          <a:lstStyle/>
          <a:p>
            <a:pPr marL="0" indent="0">
              <a:lnSpc>
                <a:spcPct val="120000"/>
              </a:lnSpc>
              <a:buNone/>
            </a:pPr>
            <a:r>
              <a:rPr kumimoji="1" lang="ja-JP" altLang="en-US" dirty="0" smtClean="0"/>
              <a:t>日時：</a:t>
            </a:r>
            <a:r>
              <a:rPr kumimoji="1" lang="en-US" altLang="ja-JP" dirty="0" smtClean="0"/>
              <a:t> 2015</a:t>
            </a:r>
            <a:r>
              <a:rPr lang="ja-JP" altLang="en-US" dirty="0" smtClean="0"/>
              <a:t>年</a:t>
            </a:r>
            <a:r>
              <a:rPr lang="en-US" altLang="ja-JP" dirty="0" smtClean="0"/>
              <a:t>12</a:t>
            </a:r>
            <a:r>
              <a:rPr lang="ja-JP" altLang="en-US" dirty="0" smtClean="0"/>
              <a:t>月</a:t>
            </a:r>
            <a:r>
              <a:rPr lang="en-US" altLang="ja-JP" dirty="0" smtClean="0"/>
              <a:t>21</a:t>
            </a:r>
            <a:r>
              <a:rPr lang="ja-JP" altLang="en-US" dirty="0" smtClean="0"/>
              <a:t>日</a:t>
            </a:r>
            <a:endParaRPr lang="en-US" altLang="ja-JP" dirty="0" smtClean="0"/>
          </a:p>
          <a:p>
            <a:pPr marL="0" indent="0">
              <a:lnSpc>
                <a:spcPct val="120000"/>
              </a:lnSpc>
              <a:buNone/>
            </a:pPr>
            <a:r>
              <a:rPr kumimoji="1" lang="ja-JP" altLang="en-US" dirty="0" smtClean="0"/>
              <a:t>場所：文科省</a:t>
            </a:r>
            <a:r>
              <a:rPr lang="en-US" altLang="ja-JP" dirty="0" smtClean="0"/>
              <a:t>5</a:t>
            </a:r>
            <a:r>
              <a:rPr lang="ja-JP" altLang="en-US" dirty="0" smtClean="0"/>
              <a:t>階</a:t>
            </a:r>
            <a:endParaRPr lang="en-US" altLang="ja-JP" dirty="0" smtClean="0"/>
          </a:p>
          <a:p>
            <a:pPr marL="0" indent="0">
              <a:lnSpc>
                <a:spcPct val="120000"/>
              </a:lnSpc>
              <a:buNone/>
            </a:pPr>
            <a:r>
              <a:rPr lang="ja-JP" altLang="ja-JP" dirty="0"/>
              <a:t>出席者：</a:t>
            </a:r>
          </a:p>
          <a:p>
            <a:pPr marL="0" indent="0">
              <a:lnSpc>
                <a:spcPct val="120000"/>
              </a:lnSpc>
              <a:buNone/>
            </a:pPr>
            <a:r>
              <a:rPr lang="ja-JP" altLang="ja-JP" dirty="0">
                <a:solidFill>
                  <a:srgbClr val="3366FF"/>
                </a:solidFill>
              </a:rPr>
              <a:t>（発表者）</a:t>
            </a:r>
            <a:r>
              <a:rPr lang="ja-JP" altLang="ja-JP" dirty="0"/>
              <a:t>佐藤康太郎名誉教授（</a:t>
            </a:r>
            <a:r>
              <a:rPr lang="en-US" altLang="ja-JP" dirty="0"/>
              <a:t>KEK</a:t>
            </a:r>
            <a:r>
              <a:rPr lang="ja-JP" altLang="ja-JP" dirty="0"/>
              <a:t>）、田中均部門長（理化学研究所・</a:t>
            </a:r>
            <a:r>
              <a:rPr lang="en-US" altLang="ja-JP" dirty="0"/>
              <a:t>XFEL</a:t>
            </a:r>
            <a:r>
              <a:rPr lang="ja-JP" altLang="ja-JP" dirty="0"/>
              <a:t>研究開発部）</a:t>
            </a:r>
          </a:p>
          <a:p>
            <a:pPr marL="0" indent="0">
              <a:lnSpc>
                <a:spcPct val="120000"/>
              </a:lnSpc>
              <a:buNone/>
            </a:pPr>
            <a:r>
              <a:rPr lang="ja-JP" altLang="ja-JP" dirty="0">
                <a:solidFill>
                  <a:srgbClr val="3366FF"/>
                </a:solidFill>
              </a:rPr>
              <a:t>（委員）</a:t>
            </a:r>
            <a:r>
              <a:rPr lang="ja-JP" altLang="ja-JP" dirty="0"/>
              <a:t>池田、大熊、岡本、熊田、小関、中野、中家</a:t>
            </a:r>
            <a:r>
              <a:rPr lang="zh-TW" altLang="ja-JP" dirty="0"/>
              <a:t>、</a:t>
            </a:r>
            <a:r>
              <a:rPr lang="ja-JP" altLang="ja-JP" dirty="0"/>
              <a:t>山本、横山各委員 </a:t>
            </a:r>
          </a:p>
          <a:p>
            <a:pPr marL="0" indent="0">
              <a:lnSpc>
                <a:spcPct val="120000"/>
              </a:lnSpc>
              <a:buNone/>
            </a:pPr>
            <a:r>
              <a:rPr lang="ja-JP" altLang="ja-JP" dirty="0">
                <a:solidFill>
                  <a:srgbClr val="3366FF"/>
                </a:solidFill>
              </a:rPr>
              <a:t>（文部科学省）</a:t>
            </a:r>
            <a:r>
              <a:rPr lang="ja-JP" altLang="ja-JP" dirty="0"/>
              <a:t>生川大臣官房審議官、小松研究振興局長、行松基礎研究振興課長、</a:t>
            </a:r>
          </a:p>
          <a:p>
            <a:pPr marL="0" indent="0">
              <a:lnSpc>
                <a:spcPct val="120000"/>
              </a:lnSpc>
              <a:buNone/>
            </a:pPr>
            <a:r>
              <a:rPr lang="ja-JP" altLang="ja-JP" dirty="0"/>
              <a:t>萩原素粒子・原子核研究推進室長、吉居加速器科学専門官</a:t>
            </a:r>
          </a:p>
          <a:p>
            <a:pPr marL="0" indent="0">
              <a:lnSpc>
                <a:spcPct val="120000"/>
              </a:lnSpc>
              <a:buNone/>
            </a:pPr>
            <a:endParaRPr kumimoji="1" lang="en-US" altLang="ja-JP" dirty="0"/>
          </a:p>
          <a:p>
            <a:pPr marL="0" indent="0">
              <a:lnSpc>
                <a:spcPct val="120000"/>
              </a:lnSpc>
              <a:buNone/>
            </a:pPr>
            <a:r>
              <a:rPr lang="ja-JP" altLang="en-US" dirty="0" smtClean="0"/>
              <a:t>議題：</a:t>
            </a:r>
            <a:endParaRPr lang="en-US" altLang="ja-JP" dirty="0" smtClean="0"/>
          </a:p>
          <a:p>
            <a:pPr marL="514350" indent="-514350">
              <a:lnSpc>
                <a:spcPct val="120000"/>
              </a:lnSpc>
              <a:buFont typeface="+mj-lt"/>
              <a:buAutoNum type="arabicPeriod"/>
            </a:pPr>
            <a:r>
              <a:rPr lang="ja-JP" altLang="en-US" dirty="0"/>
              <a:t>人材の確保・育成方策検証作業部会（第</a:t>
            </a:r>
            <a:r>
              <a:rPr lang="en-US" altLang="ja-JP" dirty="0"/>
              <a:t>1</a:t>
            </a:r>
            <a:r>
              <a:rPr lang="ja-JP" altLang="en-US" dirty="0"/>
              <a:t>回）の議事録に</a:t>
            </a:r>
            <a:r>
              <a:rPr lang="ja-JP" altLang="en-US" dirty="0" smtClean="0"/>
              <a:t>ついて</a:t>
            </a:r>
            <a:endParaRPr lang="en-US" altLang="ja-JP" dirty="0" smtClean="0"/>
          </a:p>
          <a:p>
            <a:pPr marL="914400" lvl="1" indent="-514350">
              <a:lnSpc>
                <a:spcPct val="120000"/>
              </a:lnSpc>
            </a:pPr>
            <a:r>
              <a:rPr lang="ja-JP" altLang="en-US" dirty="0" smtClean="0"/>
              <a:t>これまでの主な意見（案）</a:t>
            </a:r>
            <a:endParaRPr lang="en-US" altLang="ja-JP" dirty="0" smtClean="0"/>
          </a:p>
          <a:p>
            <a:pPr marL="914400" lvl="1" indent="-514350">
              <a:lnSpc>
                <a:spcPct val="120000"/>
              </a:lnSpc>
              <a:buFont typeface="+mj-lt"/>
              <a:buAutoNum type="arabicPeriod"/>
            </a:pPr>
            <a:endParaRPr lang="ja-JP" altLang="en-US" dirty="0"/>
          </a:p>
          <a:p>
            <a:pPr marL="514350" indent="-514350">
              <a:lnSpc>
                <a:spcPct val="120000"/>
              </a:lnSpc>
              <a:buFont typeface="+mj-lt"/>
              <a:buAutoNum type="arabicPeriod"/>
            </a:pPr>
            <a:r>
              <a:rPr lang="ja-JP" altLang="en-US" dirty="0"/>
              <a:t>大型研究プロジェクトの推進に係る建設、必要人員の確保及び人材育成の状況等に</a:t>
            </a:r>
            <a:r>
              <a:rPr lang="ja-JP" altLang="en-US" dirty="0" smtClean="0"/>
              <a:t>ついて</a:t>
            </a:r>
            <a:endParaRPr lang="en-US" altLang="ja-JP" dirty="0" smtClean="0"/>
          </a:p>
          <a:p>
            <a:pPr marL="914400" lvl="1" indent="-514350">
              <a:lnSpc>
                <a:spcPct val="120000"/>
              </a:lnSpc>
            </a:pPr>
            <a:r>
              <a:rPr lang="en-US" altLang="ja-JP" dirty="0" smtClean="0"/>
              <a:t>SACLA</a:t>
            </a:r>
            <a:r>
              <a:rPr lang="ja-JP" altLang="en-US" dirty="0" smtClean="0">
                <a:effectLst/>
              </a:rPr>
              <a:t>建設プロジェクト 　（田中均：</a:t>
            </a:r>
            <a:r>
              <a:rPr lang="en-US" altLang="ja-JP" dirty="0" smtClean="0">
                <a:effectLst/>
              </a:rPr>
              <a:t>Spring-8) </a:t>
            </a:r>
          </a:p>
          <a:p>
            <a:pPr marL="914400" lvl="1" indent="-514350">
              <a:lnSpc>
                <a:spcPct val="120000"/>
              </a:lnSpc>
            </a:pPr>
            <a:r>
              <a:rPr lang="en-US" altLang="ja-JP" dirty="0"/>
              <a:t>KEKB</a:t>
            </a:r>
            <a:r>
              <a:rPr lang="ja-JP" altLang="en-US" dirty="0"/>
              <a:t>加速器の</a:t>
            </a:r>
            <a:r>
              <a:rPr lang="ja-JP" altLang="en-US" dirty="0" smtClean="0"/>
              <a:t>状況　</a:t>
            </a:r>
            <a:r>
              <a:rPr lang="en-US" altLang="ja-JP" dirty="0" smtClean="0"/>
              <a:t>(</a:t>
            </a:r>
            <a:r>
              <a:rPr lang="ja-JP" altLang="en-US" dirty="0" smtClean="0"/>
              <a:t>佐藤康太郎：</a:t>
            </a:r>
            <a:r>
              <a:rPr lang="en-US" altLang="ja-JP" dirty="0" smtClean="0"/>
              <a:t>KEK) </a:t>
            </a:r>
            <a:r>
              <a:rPr lang="ja-JP" altLang="en-US" dirty="0" smtClean="0"/>
              <a:t> </a:t>
            </a:r>
            <a:endParaRPr lang="en-US" altLang="ja-JP" dirty="0" smtClean="0"/>
          </a:p>
          <a:p>
            <a:pPr marL="400050" lvl="1" indent="0">
              <a:lnSpc>
                <a:spcPct val="120000"/>
              </a:lnSpc>
              <a:buNone/>
            </a:pPr>
            <a:endParaRPr lang="ja-JP" altLang="en-US" dirty="0"/>
          </a:p>
          <a:p>
            <a:pPr marL="514350" indent="-514350">
              <a:lnSpc>
                <a:spcPct val="120000"/>
              </a:lnSpc>
              <a:buFont typeface="+mj-lt"/>
              <a:buAutoNum type="arabicPeriod"/>
            </a:pPr>
            <a:r>
              <a:rPr lang="ja-JP" altLang="en-US" dirty="0"/>
              <a:t>その他</a:t>
            </a:r>
            <a:endParaRPr kumimoji="1" lang="en-US" altLang="ja-JP" dirty="0" smtClean="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20</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014455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800" b="1" dirty="0"/>
              <a:t>人材の確保・育成方策検証作業部会これまで</a:t>
            </a:r>
            <a:r>
              <a:rPr lang="ja-JP" altLang="en-US" sz="2800" b="1" dirty="0" smtClean="0"/>
              <a:t>の</a:t>
            </a:r>
            <a:r>
              <a:rPr lang="en-US" altLang="ja-JP" sz="2800" b="1" dirty="0" smtClean="0"/>
              <a:t/>
            </a:r>
            <a:br>
              <a:rPr lang="en-US" altLang="ja-JP" sz="2800" b="1" dirty="0" smtClean="0"/>
            </a:br>
            <a:r>
              <a:rPr lang="ja-JP" altLang="en-US" sz="2800" b="1" dirty="0" smtClean="0"/>
              <a:t>主</a:t>
            </a:r>
            <a:r>
              <a:rPr lang="ja-JP" altLang="en-US" sz="2800" b="1" dirty="0"/>
              <a:t>な意見（案）</a:t>
            </a:r>
            <a:endParaRPr kumimoji="1" lang="ja-JP" altLang="en-US" sz="2800" dirty="0"/>
          </a:p>
        </p:txBody>
      </p:sp>
      <p:sp>
        <p:nvSpPr>
          <p:cNvPr id="3" name="コンテンツ プレースホルダー 2"/>
          <p:cNvSpPr>
            <a:spLocks noGrp="1"/>
          </p:cNvSpPr>
          <p:nvPr>
            <p:ph idx="1"/>
          </p:nvPr>
        </p:nvSpPr>
        <p:spPr>
          <a:xfrm>
            <a:off x="274193" y="1417638"/>
            <a:ext cx="8658749" cy="5278021"/>
          </a:xfrm>
        </p:spPr>
        <p:txBody>
          <a:bodyPr>
            <a:normAutofit fontScale="55000" lnSpcReduction="20000"/>
          </a:bodyPr>
          <a:lstStyle/>
          <a:p>
            <a:pPr>
              <a:lnSpc>
                <a:spcPct val="120000"/>
              </a:lnSpc>
            </a:pPr>
            <a:r>
              <a:rPr lang="ja-JP" altLang="en-US" dirty="0" smtClean="0"/>
              <a:t>建設期</a:t>
            </a:r>
            <a:r>
              <a:rPr lang="ja-JP" altLang="en-US" dirty="0"/>
              <a:t>の必要人員</a:t>
            </a:r>
            <a:r>
              <a:rPr lang="en-US" altLang="ja-JP" dirty="0">
                <a:solidFill>
                  <a:srgbClr val="3366FF"/>
                </a:solidFill>
              </a:rPr>
              <a:t>1,000</a:t>
            </a:r>
            <a:r>
              <a:rPr lang="ja-JP" altLang="en-US" dirty="0">
                <a:solidFill>
                  <a:srgbClr val="3366FF"/>
                </a:solidFill>
              </a:rPr>
              <a:t>人</a:t>
            </a:r>
            <a:r>
              <a:rPr lang="ja-JP" altLang="en-US" dirty="0"/>
              <a:t>の職種の</a:t>
            </a:r>
            <a:r>
              <a:rPr lang="ja-JP" altLang="en-US" dirty="0">
                <a:solidFill>
                  <a:srgbClr val="3366FF"/>
                </a:solidFill>
              </a:rPr>
              <a:t>構成</a:t>
            </a:r>
            <a:r>
              <a:rPr lang="ja-JP" altLang="en-US" dirty="0"/>
              <a:t>と</a:t>
            </a:r>
            <a:r>
              <a:rPr lang="ja-JP" altLang="en-US" dirty="0">
                <a:solidFill>
                  <a:srgbClr val="000000"/>
                </a:solidFill>
              </a:rPr>
              <a:t>若手</a:t>
            </a:r>
            <a:r>
              <a:rPr lang="ja-JP" altLang="en-US" dirty="0"/>
              <a:t>の割合、</a:t>
            </a:r>
            <a:r>
              <a:rPr lang="ja-JP" altLang="en-US" dirty="0">
                <a:solidFill>
                  <a:srgbClr val="3366FF"/>
                </a:solidFill>
              </a:rPr>
              <a:t>国内と国外</a:t>
            </a:r>
            <a:r>
              <a:rPr lang="ja-JP" altLang="en-US" dirty="0"/>
              <a:t>で必要となる人数と日本人研究者の割合、不足する人員を海外から呼び寄せる根拠、多数の外国人研究者やリーダー格の研究者を</a:t>
            </a:r>
            <a:r>
              <a:rPr lang="ja-JP" altLang="en-US" dirty="0">
                <a:solidFill>
                  <a:srgbClr val="3366FF"/>
                </a:solidFill>
              </a:rPr>
              <a:t>招聘</a:t>
            </a:r>
            <a:r>
              <a:rPr lang="ja-JP" altLang="en-US" dirty="0"/>
              <a:t>等する場合の</a:t>
            </a:r>
            <a:r>
              <a:rPr lang="ja-JP" altLang="en-US" dirty="0">
                <a:solidFill>
                  <a:srgbClr val="3366FF"/>
                </a:solidFill>
              </a:rPr>
              <a:t>給与水準</a:t>
            </a:r>
            <a:r>
              <a:rPr lang="ja-JP" altLang="en-US" dirty="0"/>
              <a:t>等の設定、海外研究者を受け入れるためのインフラ整備費が予算に含まれているか、</a:t>
            </a:r>
            <a:r>
              <a:rPr lang="en-US" altLang="ja-JP" dirty="0">
                <a:solidFill>
                  <a:srgbClr val="3366FF"/>
                </a:solidFill>
              </a:rPr>
              <a:t>ILC</a:t>
            </a:r>
            <a:r>
              <a:rPr lang="ja-JP" altLang="en-US" dirty="0">
                <a:solidFill>
                  <a:srgbClr val="3366FF"/>
                </a:solidFill>
              </a:rPr>
              <a:t>完成後</a:t>
            </a:r>
            <a:r>
              <a:rPr lang="ja-JP" altLang="en-US" dirty="0"/>
              <a:t>の技術者等の</a:t>
            </a:r>
            <a:r>
              <a:rPr lang="ja-JP" altLang="en-US" dirty="0">
                <a:solidFill>
                  <a:srgbClr val="3366FF"/>
                </a:solidFill>
              </a:rPr>
              <a:t>キャリアパス</a:t>
            </a:r>
            <a:r>
              <a:rPr lang="ja-JP" altLang="en-US" dirty="0"/>
              <a:t>、等について本部会で知りたい</a:t>
            </a:r>
            <a:r>
              <a:rPr lang="ja-JP" altLang="en-US" dirty="0" smtClean="0"/>
              <a:t>。</a:t>
            </a:r>
            <a:endParaRPr lang="en-US" altLang="ja-JP" dirty="0" smtClean="0"/>
          </a:p>
          <a:p>
            <a:pPr>
              <a:lnSpc>
                <a:spcPct val="120000"/>
              </a:lnSpc>
            </a:pPr>
            <a:endParaRPr lang="ja-JP" altLang="en-US" dirty="0"/>
          </a:p>
          <a:p>
            <a:pPr>
              <a:lnSpc>
                <a:spcPct val="120000"/>
              </a:lnSpc>
            </a:pPr>
            <a:r>
              <a:rPr lang="ja-JP" altLang="en-US" dirty="0" smtClean="0"/>
              <a:t>現時点</a:t>
            </a:r>
            <a:r>
              <a:rPr lang="ja-JP" altLang="en-US" dirty="0"/>
              <a:t>で</a:t>
            </a:r>
            <a:r>
              <a:rPr lang="ja-JP" altLang="en-US" dirty="0">
                <a:solidFill>
                  <a:srgbClr val="3366FF"/>
                </a:solidFill>
              </a:rPr>
              <a:t>海外企業</a:t>
            </a:r>
            <a:r>
              <a:rPr lang="ja-JP" altLang="en-US" dirty="0"/>
              <a:t>がどれくらい</a:t>
            </a:r>
            <a:r>
              <a:rPr lang="en-US" altLang="ja-JP" dirty="0"/>
              <a:t>ILC</a:t>
            </a:r>
            <a:r>
              <a:rPr lang="ja-JP" altLang="en-US" dirty="0"/>
              <a:t>に参加しているのか、また、</a:t>
            </a:r>
            <a:r>
              <a:rPr lang="ja-JP" altLang="en-US" dirty="0">
                <a:solidFill>
                  <a:srgbClr val="3366FF"/>
                </a:solidFill>
              </a:rPr>
              <a:t>大企業だけでなく国内の中小企業の技術</a:t>
            </a:r>
            <a:r>
              <a:rPr lang="ja-JP" altLang="en-US" dirty="0"/>
              <a:t>をどう取り込んでいくのか、について本部会で議論したい。</a:t>
            </a:r>
          </a:p>
          <a:p>
            <a:pPr>
              <a:lnSpc>
                <a:spcPct val="120000"/>
              </a:lnSpc>
            </a:pPr>
            <a:endParaRPr lang="en-US" altLang="ja-JP" dirty="0" smtClean="0"/>
          </a:p>
          <a:p>
            <a:pPr>
              <a:lnSpc>
                <a:spcPct val="120000"/>
              </a:lnSpc>
            </a:pPr>
            <a:r>
              <a:rPr lang="ja-JP" altLang="en-US" dirty="0" smtClean="0"/>
              <a:t>企業</a:t>
            </a:r>
            <a:r>
              <a:rPr lang="ja-JP" altLang="en-US" dirty="0"/>
              <a:t>としては</a:t>
            </a:r>
            <a:r>
              <a:rPr lang="en-US" altLang="ja-JP" dirty="0"/>
              <a:t>ILC</a:t>
            </a:r>
            <a:r>
              <a:rPr lang="ja-JP" altLang="en-US" dirty="0"/>
              <a:t>に期待しているが、トリスタンから始まった加速器建設が近年止まっており、いつ頃、どれくらいといった次の加速器建設の</a:t>
            </a:r>
            <a:r>
              <a:rPr lang="ja-JP" altLang="en-US" dirty="0">
                <a:solidFill>
                  <a:srgbClr val="3366FF"/>
                </a:solidFill>
              </a:rPr>
              <a:t>見込みがないと企業では人員の確保が困難</a:t>
            </a:r>
            <a:r>
              <a:rPr lang="ja-JP" altLang="en-US" dirty="0"/>
              <a:t>。特に加速器の技術者は社内でも他に共通する要素が少なく、かなり特化したトレーニングも必要。実際には</a:t>
            </a:r>
            <a:r>
              <a:rPr lang="en-US" altLang="ja-JP" dirty="0"/>
              <a:t>OJT</a:t>
            </a:r>
            <a:r>
              <a:rPr lang="ja-JP" altLang="en-US" dirty="0"/>
              <a:t>で行われるが、何らかの</a:t>
            </a:r>
            <a:r>
              <a:rPr lang="ja-JP" altLang="en-US" dirty="0">
                <a:solidFill>
                  <a:srgbClr val="3366FF"/>
                </a:solidFill>
              </a:rPr>
              <a:t>プロジェクトが続いていること</a:t>
            </a:r>
            <a:r>
              <a:rPr lang="ja-JP" altLang="en-US" dirty="0"/>
              <a:t>が技術者の確保という点では大事。</a:t>
            </a:r>
          </a:p>
          <a:p>
            <a:pPr>
              <a:lnSpc>
                <a:spcPct val="120000"/>
              </a:lnSpc>
            </a:pPr>
            <a:endParaRPr lang="en-US" altLang="ja-JP" dirty="0" smtClean="0"/>
          </a:p>
          <a:p>
            <a:pPr>
              <a:lnSpc>
                <a:spcPct val="120000"/>
              </a:lnSpc>
            </a:pPr>
            <a:r>
              <a:rPr lang="ja-JP" altLang="en-US" dirty="0" smtClean="0"/>
              <a:t>近年</a:t>
            </a:r>
            <a:r>
              <a:rPr lang="ja-JP" altLang="en-US" dirty="0"/>
              <a:t>、</a:t>
            </a:r>
            <a:r>
              <a:rPr lang="ja-JP" altLang="en-US" dirty="0">
                <a:solidFill>
                  <a:srgbClr val="3366FF"/>
                </a:solidFill>
              </a:rPr>
              <a:t>加速器科学の教育が弱体化</a:t>
            </a:r>
            <a:r>
              <a:rPr lang="ja-JP" altLang="en-US" dirty="0"/>
              <a:t>しており、大学院生の活用が困難な状態。</a:t>
            </a:r>
            <a:r>
              <a:rPr lang="en-US" altLang="ja-JP" dirty="0"/>
              <a:t>ILC</a:t>
            </a:r>
            <a:r>
              <a:rPr lang="ja-JP" altLang="en-US" dirty="0"/>
              <a:t>計画をもとに</a:t>
            </a:r>
            <a:r>
              <a:rPr lang="ja-JP" altLang="en-US" dirty="0">
                <a:solidFill>
                  <a:srgbClr val="3366FF"/>
                </a:solidFill>
              </a:rPr>
              <a:t>大学の役割</a:t>
            </a:r>
            <a:r>
              <a:rPr lang="ja-JP" altLang="en-US" dirty="0"/>
              <a:t>がどうなるのか議論したい。</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8641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1053"/>
          </a:xfrm>
        </p:spPr>
        <p:txBody>
          <a:bodyPr>
            <a:normAutofit fontScale="90000"/>
          </a:bodyPr>
          <a:lstStyle/>
          <a:p>
            <a:r>
              <a:rPr kumimoji="1" lang="en-US" altLang="ja-JP" dirty="0" smtClean="0"/>
              <a:t>TD</a:t>
            </a:r>
            <a:r>
              <a:rPr lang="en-US" altLang="ja-JP" dirty="0" smtClean="0"/>
              <a:t>R </a:t>
            </a:r>
            <a:r>
              <a:rPr lang="ja-JP" altLang="en-US" dirty="0" smtClean="0"/>
              <a:t>における人材確保・育成について</a:t>
            </a:r>
            <a:endParaRPr kumimoji="1" lang="ja-JP" altLang="en-US" dirty="0"/>
          </a:p>
        </p:txBody>
      </p:sp>
      <p:sp>
        <p:nvSpPr>
          <p:cNvPr id="3" name="コンテンツ プレースホルダー 2"/>
          <p:cNvSpPr>
            <a:spLocks noGrp="1"/>
          </p:cNvSpPr>
          <p:nvPr>
            <p:ph idx="1"/>
          </p:nvPr>
        </p:nvSpPr>
        <p:spPr>
          <a:xfrm>
            <a:off x="101019" y="1096704"/>
            <a:ext cx="8803061" cy="5584526"/>
          </a:xfrm>
        </p:spPr>
        <p:txBody>
          <a:bodyPr>
            <a:normAutofit fontScale="40000" lnSpcReduction="20000"/>
          </a:bodyPr>
          <a:lstStyle/>
          <a:p>
            <a:r>
              <a:rPr lang="ja-JP" altLang="en-US" dirty="0" smtClean="0"/>
              <a:t>各国</a:t>
            </a:r>
            <a:r>
              <a:rPr lang="ja-JP" altLang="en-US" dirty="0"/>
              <a:t>のラボが拠出する人員について、クライオモジュールの試験までは各ラボで作業を行うことを</a:t>
            </a:r>
            <a:r>
              <a:rPr lang="ja-JP" altLang="en-US" dirty="0" smtClean="0"/>
              <a:t>想定。</a:t>
            </a:r>
            <a:endParaRPr lang="ja-JP" altLang="en-US" dirty="0"/>
          </a:p>
          <a:p>
            <a:r>
              <a:rPr lang="ja-JP" altLang="en-US" dirty="0" smtClean="0"/>
              <a:t>人員</a:t>
            </a:r>
            <a:r>
              <a:rPr lang="ja-JP" altLang="en-US" dirty="0"/>
              <a:t>の増について、</a:t>
            </a:r>
            <a:r>
              <a:rPr lang="en-US" altLang="ja-JP" dirty="0"/>
              <a:t>EXFEL</a:t>
            </a:r>
            <a:r>
              <a:rPr lang="ja-JP" altLang="en-US" dirty="0"/>
              <a:t>は</a:t>
            </a:r>
            <a:r>
              <a:rPr lang="en-US" altLang="ja-JP" dirty="0"/>
              <a:t>HERA</a:t>
            </a:r>
            <a:r>
              <a:rPr lang="ja-JP" altLang="en-US" dirty="0"/>
              <a:t>から人員が移行し、</a:t>
            </a:r>
            <a:r>
              <a:rPr lang="en-US" altLang="ja-JP" dirty="0"/>
              <a:t>LCLS-2</a:t>
            </a:r>
            <a:r>
              <a:rPr lang="ja-JP" altLang="en-US" dirty="0"/>
              <a:t>は</a:t>
            </a:r>
            <a:r>
              <a:rPr lang="en-US" altLang="ja-JP" dirty="0"/>
              <a:t>1</a:t>
            </a:r>
            <a:r>
              <a:rPr lang="ja-JP" altLang="en-US" dirty="0"/>
              <a:t>から移行しているが、超伝導はゼロからのスタートである。</a:t>
            </a:r>
            <a:r>
              <a:rPr lang="en-US" altLang="ja-JP" dirty="0"/>
              <a:t>ILC</a:t>
            </a:r>
            <a:r>
              <a:rPr lang="ja-JP" altLang="en-US" dirty="0"/>
              <a:t>は国際協力で実施するので、海外の事例を転用することが可能と想定している</a:t>
            </a:r>
            <a:r>
              <a:rPr lang="ja-JP" altLang="en-US" dirty="0" smtClean="0"/>
              <a:t>。</a:t>
            </a:r>
            <a:endParaRPr lang="en-US" altLang="ja-JP" dirty="0" smtClean="0"/>
          </a:p>
          <a:p>
            <a:endParaRPr lang="ja-JP" altLang="en-US" dirty="0"/>
          </a:p>
          <a:p>
            <a:r>
              <a:rPr lang="ja-JP" altLang="en-US" dirty="0" smtClean="0"/>
              <a:t>加速器</a:t>
            </a:r>
            <a:r>
              <a:rPr lang="ja-JP" altLang="en-US" dirty="0"/>
              <a:t>人員の国際化について、スーパー</a:t>
            </a:r>
            <a:r>
              <a:rPr lang="en-US" altLang="ja-JP" dirty="0"/>
              <a:t>KEKB</a:t>
            </a:r>
            <a:r>
              <a:rPr lang="ja-JP" altLang="en-US" dirty="0"/>
              <a:t>や</a:t>
            </a:r>
            <a:r>
              <a:rPr lang="en-US" altLang="ja-JP" dirty="0"/>
              <a:t>J-PARC</a:t>
            </a:r>
            <a:r>
              <a:rPr lang="ja-JP" altLang="en-US" dirty="0"/>
              <a:t>は国内計画として進んでおり、本格的な国際共同プロジェクトに取り組むにあたっ　ては組織や人を含めた考え方の変革が必要ではないか</a:t>
            </a:r>
            <a:r>
              <a:rPr lang="ja-JP" altLang="en-US" dirty="0" smtClean="0"/>
              <a:t>。</a:t>
            </a:r>
            <a:endParaRPr lang="ja-JP" altLang="en-US" dirty="0"/>
          </a:p>
          <a:p>
            <a:r>
              <a:rPr lang="ja-JP" altLang="en-US" dirty="0" smtClean="0"/>
              <a:t>加速器</a:t>
            </a:r>
            <a:r>
              <a:rPr lang="ja-JP" altLang="en-US" dirty="0"/>
              <a:t>人材の育成について、現在でも</a:t>
            </a:r>
            <a:r>
              <a:rPr lang="en-US" altLang="ja-JP" dirty="0"/>
              <a:t>KEK</a:t>
            </a:r>
            <a:r>
              <a:rPr lang="ja-JP" altLang="en-US" dirty="0"/>
              <a:t>の</a:t>
            </a:r>
            <a:r>
              <a:rPr lang="en-US" altLang="ja-JP" dirty="0"/>
              <a:t>ATF</a:t>
            </a:r>
            <a:r>
              <a:rPr lang="ja-JP" altLang="en-US" dirty="0"/>
              <a:t>で博士号取得者を輩出しているが、大学には加速器技術を専門とした講座がほとんどなく、育成につながっていないことが課題</a:t>
            </a:r>
            <a:r>
              <a:rPr lang="ja-JP" altLang="en-US" dirty="0" smtClean="0"/>
              <a:t>。</a:t>
            </a:r>
            <a:endParaRPr lang="en-US" altLang="ja-JP" dirty="0" smtClean="0"/>
          </a:p>
          <a:p>
            <a:endParaRPr lang="ja-JP" altLang="en-US" dirty="0"/>
          </a:p>
          <a:p>
            <a:r>
              <a:rPr lang="ja-JP" altLang="en-US" dirty="0" smtClean="0"/>
              <a:t>量産化</a:t>
            </a:r>
            <a:r>
              <a:rPr lang="ja-JP" altLang="en-US" dirty="0"/>
              <a:t>技術について、</a:t>
            </a:r>
            <a:r>
              <a:rPr lang="en-US" altLang="ja-JP" dirty="0"/>
              <a:t>EXFEL</a:t>
            </a:r>
            <a:r>
              <a:rPr lang="ja-JP" altLang="en-US" dirty="0"/>
              <a:t>では</a:t>
            </a:r>
            <a:r>
              <a:rPr lang="en-US" altLang="ja-JP" dirty="0"/>
              <a:t>2</a:t>
            </a:r>
            <a:r>
              <a:rPr lang="ja-JP" altLang="en-US" dirty="0"/>
              <a:t>年で</a:t>
            </a:r>
            <a:r>
              <a:rPr lang="en-US" altLang="ja-JP" dirty="0"/>
              <a:t>800</a:t>
            </a:r>
            <a:r>
              <a:rPr lang="ja-JP" altLang="en-US" dirty="0"/>
              <a:t>台の加速空洞を製造しているが、日本ではこの</a:t>
            </a:r>
            <a:r>
              <a:rPr lang="en-US" altLang="ja-JP" dirty="0"/>
              <a:t>10</a:t>
            </a:r>
            <a:r>
              <a:rPr lang="ja-JP" altLang="en-US" dirty="0"/>
              <a:t>年間で</a:t>
            </a:r>
            <a:r>
              <a:rPr lang="en-US" altLang="ja-JP" dirty="0"/>
              <a:t>30</a:t>
            </a:r>
            <a:r>
              <a:rPr lang="ja-JP" altLang="en-US" dirty="0"/>
              <a:t>台しか作っておらず、量産と技術の習熟が課題。ＯＪＴ等により人材を育成するためには建設期間前に設備や生産体制をどうするかを平行して考える必要がある</a:t>
            </a:r>
            <a:r>
              <a:rPr lang="ja-JP" altLang="en-US" dirty="0" smtClean="0"/>
              <a:t>。</a:t>
            </a:r>
            <a:endParaRPr lang="en-US" altLang="ja-JP" dirty="0" smtClean="0"/>
          </a:p>
          <a:p>
            <a:endParaRPr lang="ja-JP" altLang="en-US" dirty="0"/>
          </a:p>
          <a:p>
            <a:r>
              <a:rPr lang="ja-JP" altLang="en-US" dirty="0" smtClean="0"/>
              <a:t>建設</a:t>
            </a:r>
            <a:r>
              <a:rPr lang="ja-JP" altLang="en-US" dirty="0"/>
              <a:t>には</a:t>
            </a:r>
            <a:r>
              <a:rPr lang="en-US" altLang="ja-JP" dirty="0"/>
              <a:t>1000</a:t>
            </a:r>
            <a:r>
              <a:rPr lang="ja-JP" altLang="en-US" dirty="0" smtClean="0"/>
              <a:t>人、</a:t>
            </a:r>
            <a:r>
              <a:rPr lang="ja-JP" altLang="en-US" dirty="0"/>
              <a:t>ピーク時には</a:t>
            </a:r>
            <a:r>
              <a:rPr lang="en-US" altLang="ja-JP" dirty="0"/>
              <a:t>1,600</a:t>
            </a:r>
            <a:r>
              <a:rPr lang="ja-JP" altLang="en-US" dirty="0"/>
              <a:t>人の体制を作らなくてはいけないということを見据えての議論が必要</a:t>
            </a:r>
            <a:r>
              <a:rPr lang="ja-JP" altLang="en-US" dirty="0" smtClean="0"/>
              <a:t>。</a:t>
            </a:r>
            <a:endParaRPr lang="en-US" altLang="ja-JP" dirty="0" smtClean="0"/>
          </a:p>
          <a:p>
            <a:endParaRPr lang="ja-JP" altLang="en-US" dirty="0"/>
          </a:p>
          <a:p>
            <a:r>
              <a:rPr lang="ja-JP" altLang="en-US" dirty="0" smtClean="0"/>
              <a:t>必要</a:t>
            </a:r>
            <a:r>
              <a:rPr lang="ja-JP" altLang="en-US" dirty="0"/>
              <a:t>となる人材のキャリアパスについて、欧米からはある程度成熟した方が参加し、無駄なく人を育成し、何度も活用している利点があるが、</a:t>
            </a:r>
            <a:r>
              <a:rPr lang="ja-JP" altLang="en-US" dirty="0">
                <a:solidFill>
                  <a:srgbClr val="FF0000"/>
                </a:solidFill>
              </a:rPr>
              <a:t>日本はゼロから人材を育成し、その後どうなるのか、見通しが立っていない</a:t>
            </a:r>
            <a:r>
              <a:rPr lang="ja-JP" altLang="en-US" dirty="0" smtClean="0">
                <a:solidFill>
                  <a:srgbClr val="FF0000"/>
                </a:solidFill>
              </a:rPr>
              <a:t>。</a:t>
            </a:r>
            <a:endParaRPr lang="en-US" altLang="ja-JP" dirty="0" smtClean="0">
              <a:solidFill>
                <a:srgbClr val="FF0000"/>
              </a:solidFill>
            </a:endParaRPr>
          </a:p>
          <a:p>
            <a:endParaRPr lang="ja-JP" altLang="en-US" dirty="0">
              <a:solidFill>
                <a:srgbClr val="FF0000"/>
              </a:solidFill>
            </a:endParaRPr>
          </a:p>
          <a:p>
            <a:r>
              <a:rPr lang="en-US" altLang="ja-JP" dirty="0" smtClean="0"/>
              <a:t>ILC</a:t>
            </a:r>
            <a:r>
              <a:rPr lang="ja-JP" altLang="en-US" dirty="0"/>
              <a:t>のキーテクノロジーはナノビームと超伝導である。ナノビームは</a:t>
            </a:r>
            <a:r>
              <a:rPr lang="en-US" altLang="ja-JP" dirty="0"/>
              <a:t>KEKB</a:t>
            </a:r>
            <a:r>
              <a:rPr lang="ja-JP" altLang="en-US" dirty="0"/>
              <a:t>で人材が育っており、</a:t>
            </a:r>
            <a:r>
              <a:rPr lang="en-US" altLang="ja-JP" dirty="0"/>
              <a:t>ILC</a:t>
            </a:r>
            <a:r>
              <a:rPr lang="ja-JP" altLang="en-US" dirty="0"/>
              <a:t>への移行は可能であるし、他の加速器でも活躍の場はある。また、超伝導を初めて加速器に取り入れたのは日本のトリスタンであり、我が国はその時点では世界をリードしている。</a:t>
            </a:r>
            <a:r>
              <a:rPr lang="ja-JP" altLang="en-US" dirty="0" smtClean="0"/>
              <a:t>その後</a:t>
            </a:r>
            <a:r>
              <a:rPr lang="ja-JP" altLang="en-US" dirty="0"/>
              <a:t>の広がりでは後れをとったが、我が国にもポテンシャルはある</a:t>
            </a:r>
            <a:r>
              <a:rPr lang="ja-JP" altLang="en-US" dirty="0" smtClean="0"/>
              <a:t>。</a:t>
            </a:r>
            <a:endParaRPr lang="en-US" altLang="ja-JP" dirty="0" smtClean="0"/>
          </a:p>
          <a:p>
            <a:endParaRPr lang="en-US" altLang="ja-JP" dirty="0"/>
          </a:p>
          <a:p>
            <a:r>
              <a:rPr lang="en-US" altLang="ja-JP" dirty="0" smtClean="0"/>
              <a:t>ILC</a:t>
            </a:r>
            <a:r>
              <a:rPr lang="ja-JP" altLang="en-US" dirty="0"/>
              <a:t>での研究でどのような人材を育て、次をどう育てるか、次の展望に関するビジョンが重要。</a:t>
            </a:r>
            <a:r>
              <a:rPr lang="en-US" altLang="ja-JP" dirty="0"/>
              <a:t>ILC</a:t>
            </a:r>
            <a:r>
              <a:rPr lang="ja-JP" altLang="en-US" dirty="0"/>
              <a:t>に学術的な魅力があれば、研究者、学生</a:t>
            </a:r>
            <a:r>
              <a:rPr lang="en-US" altLang="ja-JP" dirty="0"/>
              <a:t>､</a:t>
            </a:r>
            <a:r>
              <a:rPr lang="ja-JP" altLang="en-US" dirty="0"/>
              <a:t>企業とと人は集まってくる。その展開をどうやって考え、見せていくかが重要であり、技術だけで議論すべきではない</a:t>
            </a:r>
            <a:r>
              <a:rPr lang="ja-JP" altLang="en-US" dirty="0" smtClean="0"/>
              <a:t>。</a:t>
            </a:r>
            <a:endParaRPr lang="en-US" altLang="ja-JP" dirty="0" smtClean="0"/>
          </a:p>
          <a:p>
            <a:endParaRPr lang="ja-JP" altLang="en-US" dirty="0"/>
          </a:p>
          <a:p>
            <a:r>
              <a:rPr lang="en-US" altLang="ja-JP" dirty="0" smtClean="0"/>
              <a:t>CERN</a:t>
            </a:r>
            <a:r>
              <a:rPr lang="ja-JP" altLang="en-US" dirty="0"/>
              <a:t>は多国籍機関であり、地政学的にも日本とは異なる。</a:t>
            </a:r>
            <a:r>
              <a:rPr lang="en-US" altLang="ja-JP" dirty="0"/>
              <a:t>CERN</a:t>
            </a:r>
            <a:r>
              <a:rPr lang="ja-JP" altLang="en-US" dirty="0"/>
              <a:t>の事例は参考にすべきだが、容易にそのまま援用できない部分もあるではないか。</a:t>
            </a:r>
          </a:p>
          <a:p>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2758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質疑・応答</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lvl="0"/>
            <a:r>
              <a:rPr lang="ja-JP" altLang="ja-JP" sz="2600" dirty="0"/>
              <a:t>（山本）</a:t>
            </a:r>
            <a:r>
              <a:rPr lang="en-US" altLang="ja-JP" sz="2600" dirty="0"/>
              <a:t>KEK-ATF</a:t>
            </a:r>
            <a:r>
              <a:rPr lang="ja-JP" altLang="ja-JP" sz="2600" dirty="0"/>
              <a:t>等は、博士号取得者を輩出した実績がある。資料</a:t>
            </a:r>
            <a:r>
              <a:rPr lang="en-US" altLang="ja-JP" sz="2600" dirty="0"/>
              <a:t>2</a:t>
            </a:r>
            <a:r>
              <a:rPr lang="ja-JP" altLang="ja-JP" sz="2600" dirty="0"/>
              <a:t>の</a:t>
            </a:r>
            <a:r>
              <a:rPr lang="ja-JP" altLang="ja-JP" sz="2600" dirty="0">
                <a:solidFill>
                  <a:srgbClr val="FF0000"/>
                </a:solidFill>
              </a:rPr>
              <a:t>「日本はゼロから人材を育成し、」は、事実と異なる</a:t>
            </a:r>
            <a:r>
              <a:rPr lang="ja-JP" altLang="ja-JP" sz="2600" dirty="0"/>
              <a:t>記載ではないか。</a:t>
            </a:r>
          </a:p>
          <a:p>
            <a:endParaRPr lang="en-US" altLang="ja-JP" sz="2600" dirty="0" smtClean="0"/>
          </a:p>
          <a:p>
            <a:r>
              <a:rPr lang="ja-JP" altLang="ja-JP" sz="2600" dirty="0" smtClean="0"/>
              <a:t>→</a:t>
            </a:r>
            <a:r>
              <a:rPr lang="ja-JP" altLang="ja-JP" sz="2600" dirty="0"/>
              <a:t>（中家・山本）第</a:t>
            </a:r>
            <a:r>
              <a:rPr lang="en-US" altLang="ja-JP" sz="2600" dirty="0"/>
              <a:t>1</a:t>
            </a:r>
            <a:r>
              <a:rPr lang="ja-JP" altLang="ja-JP" sz="2600" dirty="0"/>
              <a:t>回作業部会では、「超伝導加速空洞の量産化や</a:t>
            </a:r>
            <a:r>
              <a:rPr lang="ja-JP" altLang="ja-JP" sz="2600" dirty="0">
                <a:solidFill>
                  <a:srgbClr val="3366FF"/>
                </a:solidFill>
              </a:rPr>
              <a:t>工業化に対する人材育成がゼロ</a:t>
            </a:r>
            <a:r>
              <a:rPr lang="ja-JP" altLang="ja-JP" sz="2600" dirty="0"/>
              <a:t>からのスタートになる」と指摘されたのではないか。</a:t>
            </a:r>
          </a:p>
          <a:p>
            <a:endParaRPr lang="en-US" altLang="ja-JP" sz="2600" dirty="0" smtClean="0"/>
          </a:p>
          <a:p>
            <a:r>
              <a:rPr lang="ja-JP" altLang="ja-JP" sz="2600" dirty="0" smtClean="0"/>
              <a:t>→</a:t>
            </a:r>
            <a:r>
              <a:rPr lang="ja-JP" altLang="ja-JP" sz="2600" dirty="0"/>
              <a:t>（中野）</a:t>
            </a:r>
            <a:r>
              <a:rPr lang="ja-JP" altLang="ja-JP" sz="2600" dirty="0">
                <a:solidFill>
                  <a:srgbClr val="FF0000"/>
                </a:solidFill>
              </a:rPr>
              <a:t>誤解を招かない記述へと修正</a:t>
            </a:r>
            <a:r>
              <a:rPr lang="ja-JP" altLang="ja-JP" sz="2600" dirty="0"/>
              <a:t>する。</a:t>
            </a:r>
            <a:r>
              <a:rPr lang="en-US" altLang="ja-JP" sz="2600" dirty="0"/>
              <a:t> (</a:t>
            </a:r>
            <a:r>
              <a:rPr lang="ja-JP" altLang="ja-JP" sz="2600" dirty="0"/>
              <a:t>その後、文科省からの修正案の検討要請に基づき、山本よりコメントを提出。次回の作業部会で修正される見通し</a:t>
            </a:r>
            <a:r>
              <a:rPr lang="en-US" altLang="ja-JP" sz="2600" dirty="0"/>
              <a:t>)</a:t>
            </a:r>
            <a:r>
              <a:rPr lang="ja-JP" altLang="ja-JP" sz="2600" dirty="0" smtClean="0"/>
              <a:t>。</a:t>
            </a:r>
            <a:endParaRPr lang="en-US" altLang="ja-JP" sz="2600" dirty="0" smtClean="0"/>
          </a:p>
          <a:p>
            <a:endParaRPr lang="ja-JP" altLang="ja-JP" sz="2600"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6336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修正案</a:t>
            </a:r>
            <a:endParaRPr kumimoji="1" lang="ja-JP" altLang="en-US" dirty="0"/>
          </a:p>
        </p:txBody>
      </p:sp>
      <p:sp>
        <p:nvSpPr>
          <p:cNvPr id="3" name="コンテンツ プレースホルダー 2"/>
          <p:cNvSpPr>
            <a:spLocks noGrp="1"/>
          </p:cNvSpPr>
          <p:nvPr>
            <p:ph idx="1"/>
          </p:nvPr>
        </p:nvSpPr>
        <p:spPr>
          <a:xfrm>
            <a:off x="202037" y="1600200"/>
            <a:ext cx="8716475" cy="4525963"/>
          </a:xfrm>
        </p:spPr>
        <p:txBody>
          <a:bodyPr>
            <a:normAutofit fontScale="77500" lnSpcReduction="20000"/>
          </a:bodyPr>
          <a:lstStyle/>
          <a:p>
            <a:pPr>
              <a:lnSpc>
                <a:spcPct val="120000"/>
              </a:lnSpc>
            </a:pPr>
            <a:r>
              <a:rPr lang="en-US" altLang="ja-JP" dirty="0"/>
              <a:t>ILC</a:t>
            </a:r>
            <a:r>
              <a:rPr lang="ja-JP" altLang="ja-JP" dirty="0"/>
              <a:t>のキーテクノロジーはナノビームと超伝導である。</a:t>
            </a:r>
            <a:r>
              <a:rPr lang="ja-JP" altLang="ja-JP" dirty="0">
                <a:solidFill>
                  <a:srgbClr val="FF0000"/>
                </a:solidFill>
              </a:rPr>
              <a:t>ナノビームはトリスタン、</a:t>
            </a:r>
            <a:r>
              <a:rPr lang="en-US" altLang="ja-JP" dirty="0">
                <a:solidFill>
                  <a:srgbClr val="FF0000"/>
                </a:solidFill>
              </a:rPr>
              <a:t>KEKB</a:t>
            </a:r>
            <a:r>
              <a:rPr lang="ja-JP" altLang="ja-JP" dirty="0">
                <a:solidFill>
                  <a:srgbClr val="FF0000"/>
                </a:solidFill>
              </a:rPr>
              <a:t>、スーパー</a:t>
            </a:r>
            <a:r>
              <a:rPr lang="en-US" altLang="ja-JP" dirty="0">
                <a:solidFill>
                  <a:srgbClr val="FF0000"/>
                </a:solidFill>
              </a:rPr>
              <a:t>KEKB</a:t>
            </a:r>
            <a:r>
              <a:rPr lang="ja-JP" altLang="ja-JP" dirty="0">
                <a:solidFill>
                  <a:srgbClr val="FF0000"/>
                </a:solidFill>
              </a:rPr>
              <a:t>で人材が育っており</a:t>
            </a:r>
            <a:r>
              <a:rPr lang="ja-JP" altLang="ja-JP" dirty="0"/>
              <a:t>、ナノビーム技術は他にも転用され今後ますます必要になる重要な技術であり、他の加速器でも活躍の場はある</a:t>
            </a:r>
            <a:r>
              <a:rPr lang="ja-JP" altLang="ja-JP" dirty="0" smtClean="0"/>
              <a:t>。</a:t>
            </a:r>
            <a:endParaRPr lang="en-US" altLang="ja-JP" dirty="0" smtClean="0"/>
          </a:p>
          <a:p>
            <a:pPr>
              <a:lnSpc>
                <a:spcPct val="120000"/>
              </a:lnSpc>
            </a:pPr>
            <a:endParaRPr lang="en-US" altLang="ja-JP" dirty="0" smtClean="0"/>
          </a:p>
          <a:p>
            <a:pPr>
              <a:lnSpc>
                <a:spcPct val="120000"/>
              </a:lnSpc>
            </a:pPr>
            <a:r>
              <a:rPr lang="ja-JP" altLang="ja-JP" dirty="0" smtClean="0"/>
              <a:t>また</a:t>
            </a:r>
            <a:r>
              <a:rPr lang="ja-JP" altLang="ja-JP" dirty="0"/>
              <a:t>、</a:t>
            </a:r>
            <a:r>
              <a:rPr lang="ja-JP" altLang="ja-JP" dirty="0">
                <a:solidFill>
                  <a:srgbClr val="3366FF"/>
                </a:solidFill>
              </a:rPr>
              <a:t>超伝導を初めて加速器に取り入れたのは日本のトリスタン</a:t>
            </a:r>
            <a:r>
              <a:rPr lang="ja-JP" altLang="ja-JP" dirty="0"/>
              <a:t>であり、我が国はその時点では世界をリードしている。その後の広がりでは後れをとったが、我が国にもポテンシャルはあり、技術によってはこれまで</a:t>
            </a:r>
            <a:r>
              <a:rPr lang="en-US" altLang="ja-JP" dirty="0"/>
              <a:t>KEK</a:t>
            </a:r>
            <a:r>
              <a:rPr lang="ja-JP" altLang="ja-JP" dirty="0"/>
              <a:t>が世界を引っ張ってきている歴史もあることから、</a:t>
            </a:r>
            <a:r>
              <a:rPr lang="ja-JP" altLang="ja-JP" dirty="0">
                <a:solidFill>
                  <a:srgbClr val="FF0000"/>
                </a:solidFill>
              </a:rPr>
              <a:t>そこで育った人材が今後世界に広まっていく</a:t>
            </a:r>
            <a:r>
              <a:rPr lang="ja-JP" altLang="ja-JP" dirty="0"/>
              <a:t>と考えられる。</a:t>
            </a:r>
          </a:p>
          <a:p>
            <a:pPr>
              <a:lnSpc>
                <a:spcPct val="120000"/>
              </a:lnSpc>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5671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571500"/>
            <a:ext cx="9144000" cy="5699219"/>
          </a:xfrm>
          <a:prstGeom prst="rect">
            <a:avLst/>
          </a:prstGeom>
        </p:spPr>
      </p:pic>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25</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6553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90500"/>
            <a:ext cx="9144000" cy="6456405"/>
          </a:xfrm>
          <a:prstGeom prst="rect">
            <a:avLst/>
          </a:prstGeom>
        </p:spPr>
      </p:pic>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26</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50252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90500"/>
            <a:ext cx="9144000" cy="6456405"/>
          </a:xfrm>
          <a:prstGeom prst="rect">
            <a:avLst/>
          </a:prstGeom>
        </p:spPr>
      </p:pic>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27</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2274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90500"/>
            <a:ext cx="9144000" cy="6456405"/>
          </a:xfrm>
          <a:prstGeom prst="rect">
            <a:avLst/>
          </a:prstGeom>
        </p:spPr>
      </p:pic>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28</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812237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71500"/>
            <a:ext cx="9144000" cy="5699219"/>
          </a:xfrm>
          <a:prstGeom prst="rect">
            <a:avLst/>
          </a:prstGeom>
        </p:spPr>
      </p:pic>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29</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3949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Autofit/>
          </a:bodyPr>
          <a:lstStyle/>
          <a:p>
            <a:r>
              <a:rPr lang="ja-JP" altLang="en-US" sz="2000" b="1" dirty="0"/>
              <a:t>国際リニアコライダー（</a:t>
            </a:r>
            <a:r>
              <a:rPr lang="en-US" altLang="ja-JP" sz="2000" b="1" dirty="0"/>
              <a:t>ILC</a:t>
            </a:r>
            <a:r>
              <a:rPr lang="ja-JP" altLang="en-US" sz="2000" b="1" dirty="0"/>
              <a:t>）に関する有識者</a:t>
            </a:r>
            <a:r>
              <a:rPr lang="ja-JP" altLang="en-US" sz="2000" b="1" dirty="0" smtClean="0"/>
              <a:t>会議</a:t>
            </a:r>
            <a:r>
              <a:rPr lang="en-US" altLang="ja-JP" sz="2000" b="1" dirty="0" smtClean="0"/>
              <a:t/>
            </a:r>
            <a:br>
              <a:rPr lang="en-US" altLang="ja-JP" sz="2000" b="1" dirty="0" smtClean="0"/>
            </a:br>
            <a:r>
              <a:rPr lang="ja-JP" altLang="en-US" sz="2800" b="1" dirty="0" smtClean="0"/>
              <a:t>人材</a:t>
            </a:r>
            <a:r>
              <a:rPr lang="ja-JP" altLang="en-US" sz="2800" b="1" dirty="0"/>
              <a:t>の確保・育成方策検証作業部会　</a:t>
            </a:r>
            <a:r>
              <a:rPr lang="ja-JP" altLang="en-US" sz="2800" b="1" dirty="0" smtClean="0"/>
              <a:t>委員</a:t>
            </a:r>
            <a:endParaRPr kumimoji="1" lang="ja-JP" altLang="en-US" sz="2800" dirty="0"/>
          </a:p>
        </p:txBody>
      </p:sp>
      <p:sp>
        <p:nvSpPr>
          <p:cNvPr id="4" name="コンテンツ プレースホルダー 3"/>
          <p:cNvSpPr>
            <a:spLocks noGrp="1"/>
          </p:cNvSpPr>
          <p:nvPr>
            <p:ph idx="1"/>
          </p:nvPr>
        </p:nvSpPr>
        <p:spPr>
          <a:xfrm>
            <a:off x="457200" y="1983037"/>
            <a:ext cx="8229600" cy="3757332"/>
          </a:xfrm>
        </p:spPr>
        <p:txBody>
          <a:bodyPr>
            <a:noAutofit/>
          </a:bodyPr>
          <a:lstStyle/>
          <a:p>
            <a:r>
              <a:rPr lang="ja-JP" altLang="en-US" sz="1800" dirty="0"/>
              <a:t>浅井　祥仁	東京大学　大学院理学系研究科　教授		</a:t>
            </a:r>
          </a:p>
          <a:p>
            <a:r>
              <a:rPr lang="ja-JP" altLang="en-US" sz="1800" dirty="0" smtClean="0"/>
              <a:t>池田</a:t>
            </a:r>
            <a:r>
              <a:rPr lang="ja-JP" altLang="en-US" sz="1800" dirty="0"/>
              <a:t>　直昭	三菱重工メカトロシステムズ株式会社　機械装置事業部　</a:t>
            </a:r>
            <a:r>
              <a:rPr lang="ja-JP" altLang="en-US" sz="1800" dirty="0" smtClean="0"/>
              <a:t>主</a:t>
            </a:r>
            <a:r>
              <a:rPr lang="ja-JP" altLang="en-US" sz="1800" dirty="0"/>
              <a:t>	</a:t>
            </a:r>
          </a:p>
          <a:p>
            <a:r>
              <a:rPr lang="ja-JP" altLang="en-US" sz="1800" dirty="0" smtClean="0"/>
              <a:t>大熊</a:t>
            </a:r>
            <a:r>
              <a:rPr lang="ja-JP" altLang="en-US" sz="1800" dirty="0"/>
              <a:t>　春夫	公益財団法人高輝度光科学研究センター　特別嘱託	</a:t>
            </a:r>
          </a:p>
          <a:p>
            <a:r>
              <a:rPr lang="ja-JP" altLang="en-US" sz="1800" dirty="0" smtClean="0"/>
              <a:t>岡本</a:t>
            </a:r>
            <a:r>
              <a:rPr lang="ja-JP" altLang="en-US" sz="1800" dirty="0"/>
              <a:t>　宏己	広島大学　大学院先端物質科学研究科　教授	</a:t>
            </a:r>
          </a:p>
          <a:p>
            <a:r>
              <a:rPr lang="ja-JP" altLang="en-US" sz="1800" dirty="0" smtClean="0"/>
              <a:t>熊田</a:t>
            </a:r>
            <a:r>
              <a:rPr lang="ja-JP" altLang="en-US" sz="1800" dirty="0"/>
              <a:t>　幸生	住友重機械工業株式会社　技術本部　執行役員	</a:t>
            </a:r>
          </a:p>
          <a:p>
            <a:r>
              <a:rPr lang="ja-JP" altLang="en-US" sz="1800" dirty="0" smtClean="0"/>
              <a:t>小関</a:t>
            </a:r>
            <a:r>
              <a:rPr lang="ja-JP" altLang="en-US" sz="1800" dirty="0"/>
              <a:t>　　忠	</a:t>
            </a:r>
            <a:r>
              <a:rPr lang="en-US" altLang="ja-JP" sz="1800" dirty="0" smtClean="0"/>
              <a:t>	</a:t>
            </a:r>
            <a:r>
              <a:rPr lang="ja-JP" altLang="en-US" sz="1800" dirty="0" smtClean="0"/>
              <a:t>高エネルギー</a:t>
            </a:r>
            <a:r>
              <a:rPr lang="ja-JP" altLang="en-US" sz="1800" dirty="0"/>
              <a:t>加速器研究機構　</a:t>
            </a:r>
            <a:r>
              <a:rPr lang="en-US" altLang="ja-JP" sz="1800" dirty="0"/>
              <a:t>J-PARC</a:t>
            </a:r>
            <a:r>
              <a:rPr lang="ja-JP" altLang="en-US" sz="1800" dirty="0"/>
              <a:t>センター　副センター長	</a:t>
            </a:r>
          </a:p>
          <a:p>
            <a:r>
              <a:rPr lang="ja-JP" altLang="en-US" sz="1800" dirty="0" smtClean="0">
                <a:solidFill>
                  <a:srgbClr val="3366FF"/>
                </a:solidFill>
              </a:rPr>
              <a:t>中野</a:t>
            </a:r>
            <a:r>
              <a:rPr lang="ja-JP" altLang="en-US" sz="1800" dirty="0">
                <a:solidFill>
                  <a:srgbClr val="3366FF"/>
                </a:solidFill>
              </a:rPr>
              <a:t>　貴志</a:t>
            </a:r>
            <a:r>
              <a:rPr lang="ja-JP" altLang="en-US" sz="1800" dirty="0"/>
              <a:t>	大阪大学　核物理研究センター　センター</a:t>
            </a:r>
            <a:r>
              <a:rPr lang="ja-JP" altLang="en-US" sz="1800" dirty="0" smtClean="0"/>
              <a:t>長　</a:t>
            </a:r>
            <a:r>
              <a:rPr lang="ja-JP" altLang="en-US" sz="1800" dirty="0" smtClean="0">
                <a:solidFill>
                  <a:srgbClr val="3366FF"/>
                </a:solidFill>
              </a:rPr>
              <a:t>（座長）</a:t>
            </a:r>
            <a:r>
              <a:rPr lang="ja-JP" altLang="en-US" sz="1800" dirty="0"/>
              <a:t>	</a:t>
            </a:r>
          </a:p>
          <a:p>
            <a:r>
              <a:rPr lang="ja-JP" altLang="en-US" sz="1800" dirty="0" smtClean="0"/>
              <a:t>中家</a:t>
            </a:r>
            <a:r>
              <a:rPr lang="ja-JP" altLang="en-US" sz="1800" dirty="0"/>
              <a:t>　　剛	</a:t>
            </a:r>
            <a:r>
              <a:rPr lang="en-US" altLang="ja-JP" sz="1800" dirty="0" smtClean="0"/>
              <a:t>	</a:t>
            </a:r>
            <a:r>
              <a:rPr lang="ja-JP" altLang="en-US" sz="1800" dirty="0" smtClean="0"/>
              <a:t>京都</a:t>
            </a:r>
            <a:r>
              <a:rPr lang="ja-JP" altLang="en-US" sz="1800" dirty="0"/>
              <a:t>大学　大学院理学研究科　教授	</a:t>
            </a:r>
          </a:p>
          <a:p>
            <a:r>
              <a:rPr lang="ja-JP" altLang="en-US" sz="1800" dirty="0" smtClean="0"/>
              <a:t>山本</a:t>
            </a:r>
            <a:r>
              <a:rPr lang="ja-JP" altLang="en-US" sz="1800" dirty="0"/>
              <a:t>　　明	</a:t>
            </a:r>
            <a:r>
              <a:rPr lang="en-US" altLang="ja-JP" sz="1800" dirty="0" smtClean="0"/>
              <a:t>	</a:t>
            </a:r>
            <a:r>
              <a:rPr lang="ja-JP" altLang="en-US" sz="1800" dirty="0" smtClean="0"/>
              <a:t>高エネルギー</a:t>
            </a:r>
            <a:r>
              <a:rPr lang="ja-JP" altLang="en-US" sz="1800" dirty="0"/>
              <a:t>加速器研究機構　特別教授	</a:t>
            </a:r>
          </a:p>
          <a:p>
            <a:r>
              <a:rPr lang="ja-JP" altLang="en-US" sz="1800" dirty="0" smtClean="0"/>
              <a:t>横溝</a:t>
            </a:r>
            <a:r>
              <a:rPr lang="ja-JP" altLang="en-US" sz="1800" dirty="0"/>
              <a:t>　英明	</a:t>
            </a:r>
            <a:r>
              <a:rPr lang="ja-JP" altLang="en-US" sz="1800" dirty="0" smtClean="0"/>
              <a:t>総合</a:t>
            </a:r>
            <a:r>
              <a:rPr lang="ja-JP" altLang="en-US" sz="1800" dirty="0"/>
              <a:t>科学研究機構　東海事業センター　センター長	</a:t>
            </a:r>
          </a:p>
          <a:p>
            <a:r>
              <a:rPr lang="ja-JP" altLang="en-US" sz="1800" dirty="0" smtClean="0"/>
              <a:t>横山</a:t>
            </a:r>
            <a:r>
              <a:rPr lang="ja-JP" altLang="en-US" sz="1800" dirty="0"/>
              <a:t>　広美	東京大学　大学院理学系研究科　准教授	</a:t>
            </a:r>
          </a:p>
          <a:p>
            <a:endParaRPr kumimoji="1" lang="ja-JP" altLang="en-US" sz="1800" dirty="0"/>
          </a:p>
        </p:txBody>
      </p:sp>
    </p:spTree>
    <p:extLst>
      <p:ext uri="{BB962C8B-B14F-4D97-AF65-F5344CB8AC3E}">
        <p14:creationId xmlns:p14="http://schemas.microsoft.com/office/powerpoint/2010/main" val="2030412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15014" t="3283" r="8485"/>
          <a:stretch/>
        </p:blipFill>
        <p:spPr>
          <a:xfrm>
            <a:off x="4252264" y="1572011"/>
            <a:ext cx="4752502" cy="3768640"/>
          </a:xfrm>
          <a:prstGeom prst="rect">
            <a:avLst/>
          </a:prstGeom>
          <a:ln>
            <a:solidFill>
              <a:srgbClr val="3366FF"/>
            </a:solidFill>
          </a:ln>
        </p:spPr>
      </p:pic>
      <p:pic>
        <p:nvPicPr>
          <p:cNvPr id="2" name="図 1"/>
          <p:cNvPicPr>
            <a:picLocks noChangeAspect="1"/>
          </p:cNvPicPr>
          <p:nvPr/>
        </p:nvPicPr>
        <p:blipFill rotWithShape="1">
          <a:blip r:embed="rId3"/>
          <a:srcRect l="20589" t="9268" r="13314" b="11802"/>
          <a:stretch/>
        </p:blipFill>
        <p:spPr>
          <a:xfrm>
            <a:off x="156153" y="2092552"/>
            <a:ext cx="4247334" cy="3581261"/>
          </a:xfrm>
          <a:prstGeom prst="rect">
            <a:avLst/>
          </a:prstGeom>
          <a:ln>
            <a:solidFill>
              <a:srgbClr val="3366FF"/>
            </a:solidFill>
          </a:ln>
        </p:spPr>
      </p:pic>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30</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05100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90500"/>
            <a:ext cx="9144000" cy="6456405"/>
          </a:xfrm>
          <a:prstGeom prst="rect">
            <a:avLst/>
          </a:prstGeom>
        </p:spPr>
      </p:pic>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00204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90500"/>
            <a:ext cx="9144000" cy="6456405"/>
          </a:xfrm>
          <a:prstGeom prst="rect">
            <a:avLst/>
          </a:prstGeom>
        </p:spPr>
      </p:pic>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7951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90500"/>
            <a:ext cx="9144000" cy="6456405"/>
          </a:xfrm>
          <a:prstGeom prst="rect">
            <a:avLst/>
          </a:prstGeom>
        </p:spPr>
      </p:pic>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65055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質疑・応答</a:t>
            </a:r>
            <a:endParaRPr kumimoji="1" lang="ja-JP" altLang="en-US" dirty="0"/>
          </a:p>
        </p:txBody>
      </p:sp>
      <p:sp>
        <p:nvSpPr>
          <p:cNvPr id="3" name="コンテンツ プレースホルダー 2"/>
          <p:cNvSpPr>
            <a:spLocks noGrp="1"/>
          </p:cNvSpPr>
          <p:nvPr>
            <p:ph idx="1"/>
          </p:nvPr>
        </p:nvSpPr>
        <p:spPr>
          <a:xfrm>
            <a:off x="457200" y="1600200"/>
            <a:ext cx="8229600" cy="4923669"/>
          </a:xfrm>
        </p:spPr>
        <p:txBody>
          <a:bodyPr>
            <a:normAutofit fontScale="85000" lnSpcReduction="20000"/>
          </a:bodyPr>
          <a:lstStyle/>
          <a:p>
            <a:pPr lvl="0"/>
            <a:r>
              <a:rPr lang="ja-JP" altLang="ja-JP" dirty="0">
                <a:solidFill>
                  <a:srgbClr val="3366FF"/>
                </a:solidFill>
              </a:rPr>
              <a:t>（小関）加速器人材における、</a:t>
            </a:r>
            <a:r>
              <a:rPr lang="en-US" altLang="ja-JP" dirty="0">
                <a:solidFill>
                  <a:srgbClr val="3366FF"/>
                </a:solidFill>
              </a:rPr>
              <a:t>SACLA</a:t>
            </a:r>
            <a:r>
              <a:rPr lang="ja-JP" altLang="ja-JP" dirty="0">
                <a:solidFill>
                  <a:srgbClr val="3366FF"/>
                </a:solidFill>
              </a:rPr>
              <a:t>と</a:t>
            </a:r>
            <a:r>
              <a:rPr lang="en-US" altLang="ja-JP" dirty="0">
                <a:solidFill>
                  <a:srgbClr val="3366FF"/>
                </a:solidFill>
              </a:rPr>
              <a:t>Spring-8</a:t>
            </a:r>
            <a:r>
              <a:rPr lang="ja-JP" altLang="ja-JP" dirty="0">
                <a:solidFill>
                  <a:srgbClr val="3366FF"/>
                </a:solidFill>
              </a:rPr>
              <a:t>とのコラボレーションの規模について知りたい。どの時点で何名の人材が</a:t>
            </a:r>
            <a:r>
              <a:rPr lang="en-US" altLang="ja-JP" dirty="0">
                <a:solidFill>
                  <a:srgbClr val="FF0000"/>
                </a:solidFill>
              </a:rPr>
              <a:t>Spring-8</a:t>
            </a:r>
            <a:r>
              <a:rPr lang="ja-JP" altLang="ja-JP" dirty="0">
                <a:solidFill>
                  <a:srgbClr val="FF0000"/>
                </a:solidFill>
              </a:rPr>
              <a:t>から</a:t>
            </a:r>
            <a:r>
              <a:rPr lang="en-US" altLang="ja-JP" dirty="0">
                <a:solidFill>
                  <a:srgbClr val="FF0000"/>
                </a:solidFill>
              </a:rPr>
              <a:t>SACLA</a:t>
            </a:r>
            <a:r>
              <a:rPr lang="ja-JP" altLang="ja-JP" dirty="0">
                <a:solidFill>
                  <a:srgbClr val="FF0000"/>
                </a:solidFill>
              </a:rPr>
              <a:t>へ参入</a:t>
            </a:r>
            <a:r>
              <a:rPr lang="ja-JP" altLang="ja-JP" dirty="0">
                <a:solidFill>
                  <a:srgbClr val="3366FF"/>
                </a:solidFill>
              </a:rPr>
              <a:t>したのか</a:t>
            </a:r>
            <a:r>
              <a:rPr lang="ja-JP" altLang="ja-JP" dirty="0" smtClean="0">
                <a:solidFill>
                  <a:srgbClr val="3366FF"/>
                </a:solidFill>
              </a:rPr>
              <a:t>。</a:t>
            </a:r>
            <a:endParaRPr lang="en-US" altLang="ja-JP" dirty="0" smtClean="0">
              <a:solidFill>
                <a:srgbClr val="3366FF"/>
              </a:solidFill>
            </a:endParaRPr>
          </a:p>
          <a:p>
            <a:pPr lvl="0"/>
            <a:endParaRPr lang="ja-JP" altLang="ja-JP" dirty="0">
              <a:solidFill>
                <a:srgbClr val="3366FF"/>
              </a:solidFill>
            </a:endParaRPr>
          </a:p>
          <a:p>
            <a:pPr marL="400050" lvl="1" indent="0">
              <a:buNone/>
            </a:pPr>
            <a:r>
              <a:rPr lang="ja-JP" altLang="ja-JP" dirty="0"/>
              <a:t>→（田中）スライド</a:t>
            </a:r>
            <a:r>
              <a:rPr lang="en-US" altLang="ja-JP" dirty="0"/>
              <a:t>8</a:t>
            </a:r>
            <a:r>
              <a:rPr lang="ja-JP" altLang="ja-JP" dirty="0"/>
              <a:t>参照：</a:t>
            </a:r>
            <a:r>
              <a:rPr lang="en-US" altLang="ja-JP" dirty="0"/>
              <a:t>2006</a:t>
            </a:r>
            <a:r>
              <a:rPr lang="ja-JP" altLang="ja-JP" dirty="0"/>
              <a:t>年（建設開始）時の人材</a:t>
            </a:r>
            <a:r>
              <a:rPr lang="en-US" altLang="ja-JP" dirty="0"/>
              <a:t>20</a:t>
            </a:r>
            <a:r>
              <a:rPr lang="ja-JP" altLang="ja-JP" dirty="0"/>
              <a:t>名のうち、</a:t>
            </a:r>
            <a:r>
              <a:rPr lang="en-US" altLang="ja-JP" dirty="0"/>
              <a:t>SACLA</a:t>
            </a:r>
            <a:r>
              <a:rPr lang="ja-JP" altLang="ja-JP" dirty="0"/>
              <a:t>専任は</a:t>
            </a:r>
            <a:r>
              <a:rPr lang="en-US" altLang="ja-JP" dirty="0"/>
              <a:t>10</a:t>
            </a:r>
            <a:r>
              <a:rPr lang="ja-JP" altLang="ja-JP" dirty="0"/>
              <a:t>名である。残り</a:t>
            </a:r>
            <a:r>
              <a:rPr lang="en-US" altLang="ja-JP" dirty="0"/>
              <a:t>10</a:t>
            </a:r>
            <a:r>
              <a:rPr lang="ja-JP" altLang="ja-JP" dirty="0"/>
              <a:t>名は</a:t>
            </a:r>
            <a:r>
              <a:rPr lang="en-US" altLang="ja-JP" dirty="0"/>
              <a:t>Spring-8</a:t>
            </a:r>
            <a:r>
              <a:rPr lang="ja-JP" altLang="ja-JP" dirty="0"/>
              <a:t>より参入した。</a:t>
            </a:r>
            <a:r>
              <a:rPr lang="en-US" altLang="ja-JP" dirty="0"/>
              <a:t>2010</a:t>
            </a:r>
            <a:r>
              <a:rPr lang="ja-JP" altLang="ja-JP" dirty="0"/>
              <a:t>年の建設ピーク時は、</a:t>
            </a:r>
            <a:r>
              <a:rPr lang="en-US" altLang="ja-JP" dirty="0"/>
              <a:t>30</a:t>
            </a:r>
            <a:r>
              <a:rPr lang="ja-JP" altLang="ja-JP" dirty="0"/>
              <a:t>名強が</a:t>
            </a:r>
            <a:r>
              <a:rPr lang="en-US" altLang="ja-JP" dirty="0"/>
              <a:t>Spring-8</a:t>
            </a:r>
            <a:r>
              <a:rPr lang="ja-JP" altLang="ja-JP" dirty="0"/>
              <a:t>より参画した。</a:t>
            </a:r>
          </a:p>
          <a:p>
            <a:pPr lvl="0"/>
            <a:endParaRPr lang="en-US" altLang="ja-JP" dirty="0" smtClean="0"/>
          </a:p>
          <a:p>
            <a:pPr lvl="0"/>
            <a:r>
              <a:rPr lang="ja-JP" altLang="ja-JP" dirty="0" smtClean="0">
                <a:solidFill>
                  <a:srgbClr val="3366FF"/>
                </a:solidFill>
              </a:rPr>
              <a:t>（</a:t>
            </a:r>
            <a:r>
              <a:rPr lang="ja-JP" altLang="ja-JP" dirty="0">
                <a:solidFill>
                  <a:srgbClr val="3366FF"/>
                </a:solidFill>
              </a:rPr>
              <a:t>小関）スライド</a:t>
            </a:r>
            <a:r>
              <a:rPr lang="en-US" altLang="ja-JP" dirty="0">
                <a:solidFill>
                  <a:srgbClr val="3366FF"/>
                </a:solidFill>
              </a:rPr>
              <a:t>8</a:t>
            </a:r>
            <a:r>
              <a:rPr lang="ja-JP" altLang="ja-JP" dirty="0">
                <a:solidFill>
                  <a:srgbClr val="3366FF"/>
                </a:solidFill>
              </a:rPr>
              <a:t>参照：</a:t>
            </a:r>
            <a:r>
              <a:rPr lang="en-US" altLang="ja-JP" dirty="0">
                <a:solidFill>
                  <a:srgbClr val="3366FF"/>
                </a:solidFill>
              </a:rPr>
              <a:t>2011</a:t>
            </a:r>
            <a:r>
              <a:rPr lang="ja-JP" altLang="ja-JP" dirty="0">
                <a:solidFill>
                  <a:srgbClr val="3366FF"/>
                </a:solidFill>
              </a:rPr>
              <a:t>年の</a:t>
            </a:r>
            <a:r>
              <a:rPr lang="en-US" altLang="ja-JP" dirty="0">
                <a:solidFill>
                  <a:srgbClr val="3366FF"/>
                </a:solidFill>
              </a:rPr>
              <a:t>SACLA</a:t>
            </a:r>
            <a:r>
              <a:rPr lang="ja-JP" altLang="ja-JP" dirty="0">
                <a:solidFill>
                  <a:srgbClr val="3366FF"/>
                </a:solidFill>
              </a:rPr>
              <a:t>建設終了に伴い、</a:t>
            </a:r>
            <a:r>
              <a:rPr lang="en-US" altLang="ja-JP" dirty="0">
                <a:solidFill>
                  <a:srgbClr val="FF0000"/>
                </a:solidFill>
              </a:rPr>
              <a:t>Spring-8</a:t>
            </a:r>
            <a:r>
              <a:rPr lang="ja-JP" altLang="ja-JP" dirty="0">
                <a:solidFill>
                  <a:srgbClr val="FF0000"/>
                </a:solidFill>
              </a:rPr>
              <a:t>の人材は元の所属へ</a:t>
            </a:r>
            <a:r>
              <a:rPr lang="ja-JP" altLang="ja-JP" dirty="0">
                <a:solidFill>
                  <a:srgbClr val="3366FF"/>
                </a:solidFill>
              </a:rPr>
              <a:t>戻ったのか</a:t>
            </a:r>
            <a:r>
              <a:rPr lang="ja-JP" altLang="ja-JP" dirty="0" smtClean="0">
                <a:solidFill>
                  <a:srgbClr val="3366FF"/>
                </a:solidFill>
              </a:rPr>
              <a:t>。</a:t>
            </a:r>
            <a:endParaRPr lang="en-US" altLang="ja-JP" dirty="0" smtClean="0">
              <a:solidFill>
                <a:srgbClr val="3366FF"/>
              </a:solidFill>
            </a:endParaRPr>
          </a:p>
          <a:p>
            <a:pPr lvl="0"/>
            <a:endParaRPr lang="ja-JP" altLang="ja-JP" dirty="0">
              <a:solidFill>
                <a:srgbClr val="3366FF"/>
              </a:solidFill>
            </a:endParaRPr>
          </a:p>
          <a:p>
            <a:pPr marL="400050" lvl="1" indent="0">
              <a:buNone/>
            </a:pPr>
            <a:r>
              <a:rPr lang="ja-JP" altLang="ja-JP" dirty="0"/>
              <a:t>→（田中）大部分は元の所属へ戻った。</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10122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コメント</a:t>
            </a:r>
            <a:endParaRPr kumimoji="1" lang="ja-JP" altLang="en-US" dirty="0"/>
          </a:p>
        </p:txBody>
      </p:sp>
      <p:sp>
        <p:nvSpPr>
          <p:cNvPr id="3" name="コンテンツ プレースホルダー 2"/>
          <p:cNvSpPr>
            <a:spLocks noGrp="1"/>
          </p:cNvSpPr>
          <p:nvPr>
            <p:ph idx="1"/>
          </p:nvPr>
        </p:nvSpPr>
        <p:spPr/>
        <p:txBody>
          <a:bodyPr/>
          <a:lstStyle/>
          <a:p>
            <a:pPr lvl="0"/>
            <a:r>
              <a:rPr lang="ja-JP" altLang="ja-JP" sz="2400" dirty="0"/>
              <a:t>（大熊）各計画の人材数を細かく議論しても意味はないのではないか。例えば、</a:t>
            </a:r>
            <a:r>
              <a:rPr lang="en-US" altLang="ja-JP" sz="2400" dirty="0">
                <a:solidFill>
                  <a:srgbClr val="FF0000"/>
                </a:solidFill>
              </a:rPr>
              <a:t>SACLA</a:t>
            </a:r>
            <a:r>
              <a:rPr lang="ja-JP" altLang="ja-JP" sz="2400" dirty="0">
                <a:solidFill>
                  <a:srgbClr val="FF0000"/>
                </a:solidFill>
              </a:rPr>
              <a:t>より帰ってきた</a:t>
            </a:r>
            <a:r>
              <a:rPr lang="en-US" altLang="ja-JP" sz="2400" dirty="0">
                <a:solidFill>
                  <a:srgbClr val="FF0000"/>
                </a:solidFill>
              </a:rPr>
              <a:t>Spring-8</a:t>
            </a:r>
            <a:r>
              <a:rPr lang="ja-JP" altLang="ja-JP" sz="2400" dirty="0">
                <a:solidFill>
                  <a:srgbClr val="FF0000"/>
                </a:solidFill>
              </a:rPr>
              <a:t>の人材は、さらに転籍するなどしており、実際には</a:t>
            </a:r>
            <a:r>
              <a:rPr lang="en-US" altLang="ja-JP" sz="2400" dirty="0">
                <a:solidFill>
                  <a:srgbClr val="FF0000"/>
                </a:solidFill>
              </a:rPr>
              <a:t>Spring-8</a:t>
            </a:r>
            <a:r>
              <a:rPr lang="ja-JP" altLang="ja-JP" sz="2400" dirty="0">
                <a:solidFill>
                  <a:srgbClr val="FF0000"/>
                </a:solidFill>
              </a:rPr>
              <a:t>の人数は減少している。</a:t>
            </a:r>
            <a:r>
              <a:rPr lang="ja-JP" altLang="ja-JP" sz="2400" dirty="0"/>
              <a:t>また、</a:t>
            </a:r>
            <a:r>
              <a:rPr lang="en-US" altLang="ja-JP" sz="2400" dirty="0"/>
              <a:t>SACLA</a:t>
            </a:r>
            <a:r>
              <a:rPr lang="ja-JP" altLang="ja-JP" sz="2400" dirty="0"/>
              <a:t>に行くことを前提に</a:t>
            </a:r>
            <a:r>
              <a:rPr lang="en-US" altLang="ja-JP" sz="2400" dirty="0"/>
              <a:t>Spring-8</a:t>
            </a:r>
            <a:r>
              <a:rPr lang="ja-JP" altLang="ja-JP" sz="2400" dirty="0"/>
              <a:t>で雇用した場合もある。さらに、理研、日本原子力開発機構、</a:t>
            </a:r>
            <a:r>
              <a:rPr lang="en-US" altLang="ja-JP" sz="2400" dirty="0"/>
              <a:t>KEK</a:t>
            </a:r>
            <a:r>
              <a:rPr lang="ja-JP" altLang="ja-JP" sz="2400" dirty="0"/>
              <a:t>では、大学院生の数や技官の定義が異なるため、人材数の単純な比較はできない。</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35</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09465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コメント：</a:t>
            </a:r>
            <a:endParaRPr kumimoji="1" lang="ja-JP" altLang="en-US" dirty="0"/>
          </a:p>
        </p:txBody>
      </p:sp>
      <p:sp>
        <p:nvSpPr>
          <p:cNvPr id="3" name="コンテンツ プレースホルダー 2"/>
          <p:cNvSpPr>
            <a:spLocks noGrp="1"/>
          </p:cNvSpPr>
          <p:nvPr>
            <p:ph idx="1"/>
          </p:nvPr>
        </p:nvSpPr>
        <p:spPr>
          <a:xfrm>
            <a:off x="446957" y="1600200"/>
            <a:ext cx="8229600" cy="4525963"/>
          </a:xfrm>
        </p:spPr>
        <p:txBody>
          <a:bodyPr/>
          <a:lstStyle/>
          <a:p>
            <a:pPr lvl="0"/>
            <a:r>
              <a:rPr lang="ja-JP" altLang="ja-JP" sz="2800" dirty="0"/>
              <a:t>（山本）加速器に必要な人材を論じる際、加速器人材に焦点があてられるが、実際には加速器を支える管理部門や共通技術支援部門の人材も必要である。</a:t>
            </a:r>
            <a:r>
              <a:rPr lang="en-US" altLang="ja-JP" sz="2800" dirty="0">
                <a:solidFill>
                  <a:srgbClr val="FF0000"/>
                </a:solidFill>
              </a:rPr>
              <a:t>ILC</a:t>
            </a:r>
            <a:r>
              <a:rPr lang="ja-JP" altLang="ja-JP" sz="2800" dirty="0">
                <a:solidFill>
                  <a:srgbClr val="FF0000"/>
                </a:solidFill>
              </a:rPr>
              <a:t>計画の人材数試算は、加速器人材以外の人数についても計上</a:t>
            </a:r>
            <a:r>
              <a:rPr lang="ja-JP" altLang="ja-JP" sz="2800" dirty="0"/>
              <a:t>している。</a:t>
            </a:r>
            <a:r>
              <a:rPr lang="en-US" altLang="ja-JP" sz="2800" dirty="0"/>
              <a:t>ILC</a:t>
            </a:r>
            <a:r>
              <a:rPr lang="ja-JP" altLang="ja-JP" sz="2800" dirty="0"/>
              <a:t>計画と他プロジェクトを比較する際には、単純に総人数のみを論ずるべきではない。</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36</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71746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質疑・応答</a:t>
            </a:r>
            <a:endParaRPr kumimoji="1" lang="ja-JP" altLang="en-US" dirty="0"/>
          </a:p>
        </p:txBody>
      </p:sp>
      <p:sp>
        <p:nvSpPr>
          <p:cNvPr id="3" name="コンテンツ プレースホルダー 2"/>
          <p:cNvSpPr>
            <a:spLocks noGrp="1"/>
          </p:cNvSpPr>
          <p:nvPr>
            <p:ph idx="1"/>
          </p:nvPr>
        </p:nvSpPr>
        <p:spPr>
          <a:xfrm>
            <a:off x="457200" y="1600200"/>
            <a:ext cx="8229600" cy="4985119"/>
          </a:xfrm>
        </p:spPr>
        <p:txBody>
          <a:bodyPr>
            <a:normAutofit fontScale="77500" lnSpcReduction="20000"/>
          </a:bodyPr>
          <a:lstStyle/>
          <a:p>
            <a:pPr lvl="0">
              <a:lnSpc>
                <a:spcPct val="120000"/>
              </a:lnSpc>
            </a:pPr>
            <a:r>
              <a:rPr lang="ja-JP" altLang="ja-JP" dirty="0">
                <a:solidFill>
                  <a:srgbClr val="3366FF"/>
                </a:solidFill>
              </a:rPr>
              <a:t>（中野）</a:t>
            </a:r>
            <a:r>
              <a:rPr lang="en-US" altLang="ja-JP" dirty="0">
                <a:solidFill>
                  <a:srgbClr val="3366FF"/>
                </a:solidFill>
              </a:rPr>
              <a:t>ILC</a:t>
            </a:r>
            <a:r>
              <a:rPr lang="ja-JP" altLang="ja-JP" dirty="0">
                <a:solidFill>
                  <a:srgbClr val="3366FF"/>
                </a:solidFill>
              </a:rPr>
              <a:t>計画が大規模であることによって、企業で生じる問題点はあるか</a:t>
            </a:r>
            <a:r>
              <a:rPr lang="ja-JP" altLang="ja-JP" dirty="0" smtClean="0">
                <a:solidFill>
                  <a:srgbClr val="3366FF"/>
                </a:solidFill>
              </a:rPr>
              <a:t>。</a:t>
            </a:r>
            <a:endParaRPr lang="en-US" altLang="ja-JP" dirty="0" smtClean="0">
              <a:solidFill>
                <a:srgbClr val="3366FF"/>
              </a:solidFill>
            </a:endParaRPr>
          </a:p>
          <a:p>
            <a:pPr lvl="0">
              <a:lnSpc>
                <a:spcPct val="120000"/>
              </a:lnSpc>
            </a:pPr>
            <a:endParaRPr lang="ja-JP" altLang="ja-JP" dirty="0">
              <a:solidFill>
                <a:srgbClr val="3366FF"/>
              </a:solidFill>
            </a:endParaRPr>
          </a:p>
          <a:p>
            <a:pPr marL="400050" lvl="1" indent="0">
              <a:lnSpc>
                <a:spcPct val="120000"/>
              </a:lnSpc>
              <a:buNone/>
            </a:pPr>
            <a:r>
              <a:rPr lang="ja-JP" altLang="ja-JP" dirty="0"/>
              <a:t>→（池田）</a:t>
            </a:r>
            <a:r>
              <a:rPr lang="ja-JP" altLang="ja-JP" dirty="0">
                <a:solidFill>
                  <a:srgbClr val="FF0000"/>
                </a:solidFill>
              </a:rPr>
              <a:t>量産化のスキームが確立されれば、他企業との分業等により、生産性を上げることが出来る</a:t>
            </a:r>
            <a:r>
              <a:rPr lang="ja-JP" altLang="ja-JP" dirty="0"/>
              <a:t>。その段階では、プロジェクトマネージメントが重要になるであろう。また、全参画企業が最終製品の目的や配慮点を理解できるように配慮する必要がある。企業は、飛行機製造や</a:t>
            </a:r>
            <a:r>
              <a:rPr lang="en-US" altLang="ja-JP" dirty="0"/>
              <a:t>SACLA</a:t>
            </a:r>
            <a:r>
              <a:rPr lang="ja-JP" altLang="ja-JP" dirty="0"/>
              <a:t>建設で（量産化経験の）ベースはあるが、</a:t>
            </a:r>
            <a:r>
              <a:rPr lang="en-US" altLang="ja-JP" dirty="0"/>
              <a:t>ILC</a:t>
            </a:r>
            <a:r>
              <a:rPr lang="ja-JP" altLang="ja-JP" dirty="0"/>
              <a:t>計画は過去の計画と異なり超伝導加速空洞を用いるため、（量産化の）最適スキームを新たに考える必要がある。超伝導加速空洞は</a:t>
            </a:r>
            <a:r>
              <a:rPr lang="en-US" altLang="ja-JP" dirty="0"/>
              <a:t>clean</a:t>
            </a:r>
            <a:r>
              <a:rPr lang="ja-JP" altLang="ja-JP" dirty="0"/>
              <a:t>な環境が要求されるため、製造拠点間の輸送方法、開梱・輸送時における品質確保の方法、製造途中における性能計測施設を考慮すべきである。</a:t>
            </a:r>
          </a:p>
          <a:p>
            <a:pPr>
              <a:lnSpc>
                <a:spcPct val="120000"/>
              </a:lnSpc>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37</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72219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49517"/>
          </a:xfrm>
        </p:spPr>
        <p:txBody>
          <a:bodyPr>
            <a:normAutofit fontScale="90000"/>
          </a:bodyPr>
          <a:lstStyle/>
          <a:p>
            <a:r>
              <a:rPr kumimoji="1" lang="ja-JP" altLang="en-US" dirty="0" smtClean="0"/>
              <a:t>質疑・応答</a:t>
            </a:r>
            <a:endParaRPr kumimoji="1" lang="ja-JP" altLang="en-US" dirty="0"/>
          </a:p>
        </p:txBody>
      </p:sp>
      <p:sp>
        <p:nvSpPr>
          <p:cNvPr id="3" name="コンテンツ プレースホルダー 2"/>
          <p:cNvSpPr>
            <a:spLocks noGrp="1"/>
          </p:cNvSpPr>
          <p:nvPr>
            <p:ph idx="1"/>
          </p:nvPr>
        </p:nvSpPr>
        <p:spPr>
          <a:xfrm>
            <a:off x="457200" y="1136812"/>
            <a:ext cx="8229600" cy="5417782"/>
          </a:xfrm>
        </p:spPr>
        <p:txBody>
          <a:bodyPr>
            <a:normAutofit fontScale="70000" lnSpcReduction="20000"/>
          </a:bodyPr>
          <a:lstStyle/>
          <a:p>
            <a:pPr lvl="0">
              <a:lnSpc>
                <a:spcPct val="120000"/>
              </a:lnSpc>
            </a:pPr>
            <a:r>
              <a:rPr lang="ja-JP" altLang="ja-JP" dirty="0">
                <a:solidFill>
                  <a:srgbClr val="3366FF"/>
                </a:solidFill>
              </a:rPr>
              <a:t>（中家）</a:t>
            </a:r>
            <a:r>
              <a:rPr lang="en-US" altLang="ja-JP" dirty="0">
                <a:solidFill>
                  <a:srgbClr val="3366FF"/>
                </a:solidFill>
              </a:rPr>
              <a:t>SACLA</a:t>
            </a:r>
            <a:r>
              <a:rPr lang="ja-JP" altLang="ja-JP" dirty="0">
                <a:solidFill>
                  <a:srgbClr val="3366FF"/>
                </a:solidFill>
              </a:rPr>
              <a:t>は国内計画であり、国際計画である</a:t>
            </a:r>
            <a:r>
              <a:rPr lang="en-US" altLang="ja-JP" dirty="0">
                <a:solidFill>
                  <a:srgbClr val="3366FF"/>
                </a:solidFill>
              </a:rPr>
              <a:t>ILC</a:t>
            </a:r>
            <a:r>
              <a:rPr lang="ja-JP" altLang="ja-JP" dirty="0">
                <a:solidFill>
                  <a:srgbClr val="3366FF"/>
                </a:solidFill>
              </a:rPr>
              <a:t>計画とのギャップは大きい。</a:t>
            </a:r>
            <a:r>
              <a:rPr lang="en-US" altLang="ja-JP" dirty="0">
                <a:solidFill>
                  <a:srgbClr val="3366FF"/>
                </a:solidFill>
              </a:rPr>
              <a:t>SACLA</a:t>
            </a:r>
            <a:r>
              <a:rPr lang="ja-JP" altLang="ja-JP" dirty="0">
                <a:solidFill>
                  <a:srgbClr val="3366FF"/>
                </a:solidFill>
              </a:rPr>
              <a:t>が</a:t>
            </a:r>
            <a:r>
              <a:rPr lang="en-US" altLang="ja-JP" dirty="0">
                <a:solidFill>
                  <a:srgbClr val="3366FF"/>
                </a:solidFill>
              </a:rPr>
              <a:t>5</a:t>
            </a:r>
            <a:r>
              <a:rPr lang="ja-JP" altLang="ja-JP" dirty="0">
                <a:solidFill>
                  <a:srgbClr val="3366FF"/>
                </a:solidFill>
              </a:rPr>
              <a:t>倍規模だった場合、現在のマネージメントと違いが生じただろうか</a:t>
            </a:r>
            <a:r>
              <a:rPr lang="ja-JP" altLang="ja-JP" dirty="0" smtClean="0">
                <a:solidFill>
                  <a:srgbClr val="3366FF"/>
                </a:solidFill>
              </a:rPr>
              <a:t>。</a:t>
            </a:r>
            <a:endParaRPr lang="en-US" altLang="ja-JP" dirty="0" smtClean="0">
              <a:solidFill>
                <a:srgbClr val="3366FF"/>
              </a:solidFill>
            </a:endParaRPr>
          </a:p>
          <a:p>
            <a:pPr lvl="0">
              <a:lnSpc>
                <a:spcPct val="120000"/>
              </a:lnSpc>
            </a:pPr>
            <a:endParaRPr lang="ja-JP" altLang="ja-JP" dirty="0">
              <a:solidFill>
                <a:srgbClr val="3366FF"/>
              </a:solidFill>
            </a:endParaRPr>
          </a:p>
          <a:p>
            <a:pPr>
              <a:lnSpc>
                <a:spcPct val="120000"/>
              </a:lnSpc>
            </a:pPr>
            <a:r>
              <a:rPr lang="ja-JP" altLang="ja-JP" dirty="0"/>
              <a:t>→（田中）</a:t>
            </a:r>
            <a:r>
              <a:rPr lang="en-US" altLang="ja-JP" u="sng" dirty="0"/>
              <a:t>5</a:t>
            </a:r>
            <a:r>
              <a:rPr lang="ja-JP" altLang="ja-JP" u="sng" dirty="0"/>
              <a:t>倍の</a:t>
            </a:r>
            <a:r>
              <a:rPr lang="en-US" altLang="ja-JP" u="sng" dirty="0"/>
              <a:t>SACLA</a:t>
            </a:r>
            <a:r>
              <a:rPr lang="ja-JP" altLang="ja-JP" u="sng" dirty="0"/>
              <a:t>計画</a:t>
            </a:r>
            <a:r>
              <a:rPr lang="ja-JP" altLang="ja-JP" dirty="0"/>
              <a:t>＝</a:t>
            </a:r>
            <a:r>
              <a:rPr lang="en-US" altLang="ja-JP" dirty="0"/>
              <a:t>5</a:t>
            </a:r>
            <a:r>
              <a:rPr lang="ja-JP" altLang="ja-JP" dirty="0"/>
              <a:t>倍のエネルギーと定義すると、新たな</a:t>
            </a:r>
            <a:r>
              <a:rPr lang="en-US" altLang="ja-JP" dirty="0"/>
              <a:t>R&amp;D</a:t>
            </a:r>
            <a:r>
              <a:rPr lang="ja-JP" altLang="ja-JP" dirty="0"/>
              <a:t>は必須ではなく、加速部分の延長に伴う空洞製造数が増加するのみではないか。</a:t>
            </a:r>
            <a:r>
              <a:rPr lang="ja-JP" altLang="ja-JP" u="sng" dirty="0"/>
              <a:t>量産化に企業が対応できれば、研究員の大幅な人員増は必要ない</a:t>
            </a:r>
            <a:r>
              <a:rPr lang="ja-JP" altLang="ja-JP" dirty="0"/>
              <a:t>。</a:t>
            </a:r>
            <a:r>
              <a:rPr lang="en-US" altLang="ja-JP" dirty="0"/>
              <a:t>Beam dump</a:t>
            </a:r>
            <a:r>
              <a:rPr lang="ja-JP" altLang="ja-JP" dirty="0"/>
              <a:t>で新たな</a:t>
            </a:r>
            <a:r>
              <a:rPr lang="en-US" altLang="ja-JP" dirty="0"/>
              <a:t>R&amp;D</a:t>
            </a:r>
            <a:r>
              <a:rPr lang="ja-JP" altLang="ja-JP" dirty="0"/>
              <a:t>が開始される場合には、研究員の増員が必要かもしれない。</a:t>
            </a:r>
          </a:p>
          <a:p>
            <a:pPr>
              <a:lnSpc>
                <a:spcPct val="120000"/>
              </a:lnSpc>
            </a:pPr>
            <a:endParaRPr lang="en-US" altLang="ja-JP" dirty="0" smtClean="0"/>
          </a:p>
          <a:p>
            <a:pPr>
              <a:lnSpc>
                <a:spcPct val="120000"/>
              </a:lnSpc>
            </a:pPr>
            <a:r>
              <a:rPr lang="ja-JP" altLang="ja-JP" dirty="0" smtClean="0"/>
              <a:t>→</a:t>
            </a:r>
            <a:r>
              <a:rPr lang="ja-JP" altLang="ja-JP" dirty="0"/>
              <a:t>（池田）</a:t>
            </a:r>
            <a:r>
              <a:rPr lang="en-US" altLang="ja-JP" u="sng" dirty="0"/>
              <a:t>SACLA</a:t>
            </a:r>
            <a:r>
              <a:rPr lang="ja-JP" altLang="ja-JP" u="sng" dirty="0"/>
              <a:t>が</a:t>
            </a:r>
            <a:r>
              <a:rPr lang="en-US" altLang="ja-JP" u="sng" dirty="0"/>
              <a:t>5</a:t>
            </a:r>
            <a:r>
              <a:rPr lang="ja-JP" altLang="ja-JP" u="sng" dirty="0"/>
              <a:t>倍規模であっても、空洞の数量が増えるのみで製造上の問題はない。</a:t>
            </a:r>
            <a:r>
              <a:rPr lang="ja-JP" altLang="ja-JP" dirty="0"/>
              <a:t>但し、</a:t>
            </a:r>
            <a:r>
              <a:rPr lang="ja-JP" altLang="ja-JP" u="sng" dirty="0"/>
              <a:t>ある一定量を超えると、輸送や保管の方法を考慮する必要</a:t>
            </a:r>
            <a:r>
              <a:rPr lang="ja-JP" altLang="ja-JP" dirty="0"/>
              <a:t>がある。管理の目の届く範囲を超える場合、輸送や保管方法が変わるのではないか。</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38</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61822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29566"/>
            <a:ext cx="8229600" cy="5296597"/>
          </a:xfrm>
        </p:spPr>
        <p:txBody>
          <a:bodyPr>
            <a:normAutofit fontScale="70000" lnSpcReduction="20000"/>
          </a:bodyPr>
          <a:lstStyle/>
          <a:p>
            <a:pPr>
              <a:lnSpc>
                <a:spcPct val="120000"/>
              </a:lnSpc>
            </a:pPr>
            <a:r>
              <a:rPr lang="ja-JP" altLang="ja-JP" dirty="0"/>
              <a:t>→（田中）</a:t>
            </a:r>
            <a:r>
              <a:rPr lang="en-US" altLang="ja-JP" dirty="0"/>
              <a:t>SACLA</a:t>
            </a:r>
            <a:r>
              <a:rPr lang="ja-JP" altLang="ja-JP" dirty="0"/>
              <a:t>は</a:t>
            </a:r>
            <a:r>
              <a:rPr lang="en-US" altLang="ja-JP" dirty="0"/>
              <a:t>1</a:t>
            </a:r>
            <a:r>
              <a:rPr lang="ja-JP" altLang="ja-JP" dirty="0"/>
              <a:t>つのチームで設置したが、もし</a:t>
            </a:r>
            <a:r>
              <a:rPr lang="en-US" altLang="ja-JP" dirty="0"/>
              <a:t>SACLA</a:t>
            </a:r>
            <a:r>
              <a:rPr lang="ja-JP" altLang="ja-JP" dirty="0"/>
              <a:t>が大規模計画になり、設置に</a:t>
            </a:r>
            <a:r>
              <a:rPr lang="en-US" altLang="ja-JP" dirty="0"/>
              <a:t>2</a:t>
            </a:r>
            <a:r>
              <a:rPr lang="ja-JP" altLang="ja-JP" dirty="0"/>
              <a:t>チームが必要となった場合、増員が必要である。</a:t>
            </a:r>
          </a:p>
          <a:p>
            <a:pPr>
              <a:lnSpc>
                <a:spcPct val="120000"/>
              </a:lnSpc>
            </a:pPr>
            <a:endParaRPr lang="en-US" altLang="ja-JP" dirty="0" smtClean="0"/>
          </a:p>
          <a:p>
            <a:pPr>
              <a:lnSpc>
                <a:spcPct val="120000"/>
              </a:lnSpc>
            </a:pPr>
            <a:r>
              <a:rPr lang="ja-JP" altLang="ja-JP" dirty="0" smtClean="0"/>
              <a:t>→</a:t>
            </a:r>
            <a:r>
              <a:rPr lang="ja-JP" altLang="ja-JP" dirty="0"/>
              <a:t>（山本）</a:t>
            </a:r>
            <a:r>
              <a:rPr lang="en-US" altLang="ja-JP" dirty="0"/>
              <a:t>ILC</a:t>
            </a:r>
            <a:r>
              <a:rPr lang="ja-JP" altLang="ja-JP" dirty="0"/>
              <a:t>計画は、製造段階から</a:t>
            </a:r>
            <a:r>
              <a:rPr lang="ja-JP" altLang="ja-JP" u="sng" dirty="0"/>
              <a:t>最低限</a:t>
            </a:r>
            <a:r>
              <a:rPr lang="en-US" altLang="ja-JP" u="sng" dirty="0"/>
              <a:t>3</a:t>
            </a:r>
            <a:r>
              <a:rPr lang="ja-JP" altLang="ja-JP" u="sng" dirty="0"/>
              <a:t>つの地域における協力チーム（コンソーシアム）</a:t>
            </a:r>
            <a:r>
              <a:rPr lang="ja-JP" altLang="ja-JP" dirty="0"/>
              <a:t>に分かれており、国際協力、及び全体の</a:t>
            </a:r>
            <a:r>
              <a:rPr lang="ja-JP" altLang="ja-JP" u="sng" dirty="0"/>
              <a:t>マネージメントが従来計画と比較してより重要</a:t>
            </a:r>
            <a:r>
              <a:rPr lang="ja-JP" altLang="ja-JP" dirty="0"/>
              <a:t>となる。</a:t>
            </a:r>
          </a:p>
          <a:p>
            <a:pPr lvl="0">
              <a:lnSpc>
                <a:spcPct val="120000"/>
              </a:lnSpc>
            </a:pPr>
            <a:endParaRPr lang="en-US" altLang="ja-JP" dirty="0" smtClean="0"/>
          </a:p>
          <a:p>
            <a:pPr lvl="0">
              <a:lnSpc>
                <a:spcPct val="120000"/>
              </a:lnSpc>
            </a:pPr>
            <a:r>
              <a:rPr lang="ja-JP" altLang="ja-JP" dirty="0" smtClean="0">
                <a:solidFill>
                  <a:srgbClr val="3366FF"/>
                </a:solidFill>
              </a:rPr>
              <a:t>（</a:t>
            </a:r>
            <a:r>
              <a:rPr lang="ja-JP" altLang="ja-JP" dirty="0">
                <a:solidFill>
                  <a:srgbClr val="3366FF"/>
                </a:solidFill>
              </a:rPr>
              <a:t>中野）日本の強みを最大限利用する場合、</a:t>
            </a:r>
            <a:r>
              <a:rPr lang="en-US" altLang="ja-JP" dirty="0">
                <a:solidFill>
                  <a:srgbClr val="3366FF"/>
                </a:solidFill>
              </a:rPr>
              <a:t>ILC</a:t>
            </a:r>
            <a:r>
              <a:rPr lang="ja-JP" altLang="ja-JP" dirty="0">
                <a:solidFill>
                  <a:srgbClr val="3366FF"/>
                </a:solidFill>
              </a:rPr>
              <a:t>計画のマネージメント方法は日米折衷案となるのか。</a:t>
            </a:r>
          </a:p>
          <a:p>
            <a:pPr>
              <a:lnSpc>
                <a:spcPct val="120000"/>
              </a:lnSpc>
            </a:pPr>
            <a:endParaRPr lang="en-US" altLang="ja-JP" dirty="0" smtClean="0"/>
          </a:p>
          <a:p>
            <a:pPr>
              <a:lnSpc>
                <a:spcPct val="120000"/>
              </a:lnSpc>
            </a:pPr>
            <a:r>
              <a:rPr lang="ja-JP" altLang="ja-JP" dirty="0" smtClean="0"/>
              <a:t>→</a:t>
            </a:r>
            <a:r>
              <a:rPr lang="ja-JP" altLang="ja-JP" dirty="0"/>
              <a:t>（山本）</a:t>
            </a:r>
            <a:r>
              <a:rPr lang="ja-JP" altLang="ja-JP" u="sng" dirty="0"/>
              <a:t>その通り</a:t>
            </a:r>
            <a:r>
              <a:rPr lang="ja-JP" altLang="ja-JP" dirty="0"/>
              <a:t>である。日本では、</a:t>
            </a:r>
            <a:r>
              <a:rPr lang="en-US" altLang="ja-JP" dirty="0"/>
              <a:t>KEK</a:t>
            </a:r>
            <a:r>
              <a:rPr lang="ja-JP" altLang="ja-JP" dirty="0"/>
              <a:t>を中心としたチームが設立され、日本的な方法で製造やマネージメントを行うのではないか。</a:t>
            </a:r>
          </a:p>
          <a:p>
            <a:endParaRPr kumimoji="1" lang="ja-JP" altLang="en-US" dirty="0"/>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39</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3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kumimoji="1" lang="ja-JP" altLang="en-US" sz="3600" dirty="0" smtClean="0"/>
              <a:t>人材の確保・育成方策検証作業部会・</a:t>
            </a:r>
            <a:r>
              <a:rPr kumimoji="1" lang="en-US" altLang="ja-JP" sz="3600" dirty="0" smtClean="0"/>
              <a:t/>
            </a:r>
            <a:br>
              <a:rPr kumimoji="1" lang="en-US" altLang="ja-JP" sz="3600" dirty="0" smtClean="0"/>
            </a:br>
            <a:r>
              <a:rPr kumimoji="1" lang="ja-JP" altLang="en-US" sz="3600" dirty="0" smtClean="0"/>
              <a:t>今後のスケジュール</a:t>
            </a:r>
            <a:endParaRPr kumimoji="1" lang="ja-JP" altLang="en-US" sz="3600" dirty="0"/>
          </a:p>
        </p:txBody>
      </p:sp>
      <p:pic>
        <p:nvPicPr>
          <p:cNvPr id="7" name="コンテンツ プレースホルダー 6"/>
          <p:cNvPicPr>
            <a:picLocks noGrp="1" noChangeAspect="1"/>
          </p:cNvPicPr>
          <p:nvPr>
            <p:ph sz="half" idx="1"/>
          </p:nvPr>
        </p:nvPicPr>
        <p:blipFill rotWithShape="1">
          <a:blip r:embed="rId2"/>
          <a:srcRect t="-197" b="-6389"/>
          <a:stretch/>
        </p:blipFill>
        <p:spPr>
          <a:xfrm>
            <a:off x="144899" y="1988401"/>
            <a:ext cx="4060795" cy="2313393"/>
          </a:xfrm>
          <a:ln>
            <a:solidFill>
              <a:srgbClr val="3366FF"/>
            </a:solidFill>
          </a:ln>
        </p:spPr>
      </p:pic>
      <p:pic>
        <p:nvPicPr>
          <p:cNvPr id="8" name="コンテンツ プレースホルダー 7"/>
          <p:cNvPicPr>
            <a:picLocks noGrp="1" noChangeAspect="1"/>
          </p:cNvPicPr>
          <p:nvPr>
            <p:ph sz="half" idx="2"/>
          </p:nvPr>
        </p:nvPicPr>
        <p:blipFill rotWithShape="1">
          <a:blip r:embed="rId3"/>
          <a:srcRect t="-248" b="70"/>
          <a:stretch/>
        </p:blipFill>
        <p:spPr>
          <a:xfrm>
            <a:off x="4288975" y="1967608"/>
            <a:ext cx="4642587" cy="4344229"/>
          </a:xfrm>
          <a:ln>
            <a:solidFill>
              <a:srgbClr val="FF0000"/>
            </a:solidFill>
          </a:ln>
        </p:spPr>
      </p:pic>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16017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要望・コメント</a:t>
            </a:r>
            <a:endParaRPr kumimoji="1" lang="ja-JP" altLang="en-US" dirty="0"/>
          </a:p>
        </p:txBody>
      </p:sp>
      <p:sp>
        <p:nvSpPr>
          <p:cNvPr id="3" name="コンテンツ プレースホルダー 2"/>
          <p:cNvSpPr>
            <a:spLocks noGrp="1"/>
          </p:cNvSpPr>
          <p:nvPr>
            <p:ph idx="1"/>
          </p:nvPr>
        </p:nvSpPr>
        <p:spPr>
          <a:xfrm>
            <a:off x="446957" y="1600200"/>
            <a:ext cx="8229600" cy="4525963"/>
          </a:xfrm>
        </p:spPr>
        <p:txBody>
          <a:bodyPr>
            <a:normAutofit fontScale="62500" lnSpcReduction="20000"/>
          </a:bodyPr>
          <a:lstStyle/>
          <a:p>
            <a:pPr>
              <a:lnSpc>
                <a:spcPct val="120000"/>
              </a:lnSpc>
            </a:pPr>
            <a:r>
              <a:rPr lang="ja-JP" altLang="ja-JP" dirty="0">
                <a:solidFill>
                  <a:srgbClr val="3366FF"/>
                </a:solidFill>
              </a:rPr>
              <a:t>（萩原）</a:t>
            </a:r>
            <a:r>
              <a:rPr lang="en-US" altLang="ja-JP" dirty="0">
                <a:solidFill>
                  <a:srgbClr val="3366FF"/>
                </a:solidFill>
              </a:rPr>
              <a:t>E-XFEL</a:t>
            </a:r>
            <a:r>
              <a:rPr lang="ja-JP" altLang="ja-JP" dirty="0">
                <a:solidFill>
                  <a:srgbClr val="3366FF"/>
                </a:solidFill>
              </a:rPr>
              <a:t>計画では、</a:t>
            </a:r>
            <a:r>
              <a:rPr lang="en-US" altLang="ja-JP" dirty="0">
                <a:solidFill>
                  <a:srgbClr val="3366FF"/>
                </a:solidFill>
              </a:rPr>
              <a:t>DESY</a:t>
            </a:r>
            <a:r>
              <a:rPr lang="ja-JP" altLang="ja-JP" dirty="0">
                <a:solidFill>
                  <a:srgbClr val="3366FF"/>
                </a:solidFill>
              </a:rPr>
              <a:t>ですべての加速空洞の検査を行っている。従って国際計画とはいえ、品質検査は</a:t>
            </a:r>
            <a:r>
              <a:rPr lang="en-US" altLang="ja-JP" dirty="0">
                <a:solidFill>
                  <a:srgbClr val="3366FF"/>
                </a:solidFill>
              </a:rPr>
              <a:t>1</a:t>
            </a:r>
            <a:r>
              <a:rPr lang="ja-JP" altLang="ja-JP" dirty="0">
                <a:solidFill>
                  <a:srgbClr val="3366FF"/>
                </a:solidFill>
              </a:rPr>
              <a:t>つのラボが責任を持って行っている。</a:t>
            </a:r>
            <a:r>
              <a:rPr lang="en-US" altLang="ja-JP" dirty="0">
                <a:solidFill>
                  <a:srgbClr val="3366FF"/>
                </a:solidFill>
              </a:rPr>
              <a:t>ILC</a:t>
            </a:r>
            <a:r>
              <a:rPr lang="ja-JP" altLang="ja-JP" dirty="0">
                <a:solidFill>
                  <a:srgbClr val="3366FF"/>
                </a:solidFill>
              </a:rPr>
              <a:t>計画は品質検査施設が最低</a:t>
            </a:r>
            <a:r>
              <a:rPr lang="en-US" altLang="ja-JP" dirty="0">
                <a:solidFill>
                  <a:srgbClr val="3366FF"/>
                </a:solidFill>
              </a:rPr>
              <a:t>3</a:t>
            </a:r>
            <a:r>
              <a:rPr lang="ja-JP" altLang="ja-JP" dirty="0">
                <a:solidFill>
                  <a:srgbClr val="3366FF"/>
                </a:solidFill>
              </a:rPr>
              <a:t>か所必要であることから、マネージメントが</a:t>
            </a:r>
            <a:r>
              <a:rPr lang="en-US" altLang="ja-JP" dirty="0">
                <a:solidFill>
                  <a:srgbClr val="3366FF"/>
                </a:solidFill>
              </a:rPr>
              <a:t>E-XFEL</a:t>
            </a:r>
            <a:r>
              <a:rPr lang="ja-JP" altLang="ja-JP" dirty="0">
                <a:solidFill>
                  <a:srgbClr val="3366FF"/>
                </a:solidFill>
              </a:rPr>
              <a:t>計画よりも一段階難しく、マネージメントに関する深い議論が求められる。マネージメントによっては、計画がとん挫する可能性があり、（加速器人材に加え）マネージメント人材も重要である。若手時代に加速器建設で育成された人材が日本に少ないため、</a:t>
            </a:r>
            <a:r>
              <a:rPr lang="en-US" altLang="ja-JP" dirty="0">
                <a:solidFill>
                  <a:srgbClr val="3366FF"/>
                </a:solidFill>
              </a:rPr>
              <a:t>ILC</a:t>
            </a:r>
            <a:r>
              <a:rPr lang="ja-JP" altLang="ja-JP" dirty="0">
                <a:solidFill>
                  <a:srgbClr val="3366FF"/>
                </a:solidFill>
              </a:rPr>
              <a:t>計画実施の際に、日本がマネージメントの主導的な立場をとれず、日本のお金が海外に流出するだけになる可能性</a:t>
            </a:r>
            <a:r>
              <a:rPr lang="en-US" altLang="ja-JP" dirty="0">
                <a:solidFill>
                  <a:srgbClr val="3366FF"/>
                </a:solidFill>
              </a:rPr>
              <a:t>(</a:t>
            </a:r>
            <a:r>
              <a:rPr lang="ja-JP" altLang="ja-JP" dirty="0">
                <a:solidFill>
                  <a:srgbClr val="3366FF"/>
                </a:solidFill>
              </a:rPr>
              <a:t>心配？</a:t>
            </a:r>
            <a:r>
              <a:rPr lang="en-US" altLang="ja-JP" dirty="0">
                <a:solidFill>
                  <a:srgbClr val="3366FF"/>
                </a:solidFill>
              </a:rPr>
              <a:t>)</a:t>
            </a:r>
            <a:r>
              <a:rPr lang="ja-JP" altLang="ja-JP" dirty="0">
                <a:solidFill>
                  <a:srgbClr val="3366FF"/>
                </a:solidFill>
              </a:rPr>
              <a:t>がある。日本が</a:t>
            </a:r>
            <a:r>
              <a:rPr lang="en-US" altLang="ja-JP" dirty="0">
                <a:solidFill>
                  <a:srgbClr val="3366FF"/>
                </a:solidFill>
              </a:rPr>
              <a:t>ILC</a:t>
            </a:r>
            <a:r>
              <a:rPr lang="ja-JP" altLang="ja-JP" dirty="0">
                <a:solidFill>
                  <a:srgbClr val="3366FF"/>
                </a:solidFill>
              </a:rPr>
              <a:t>計画をホストする意義があるかどうかも含めて議論してほしい。</a:t>
            </a:r>
          </a:p>
          <a:p>
            <a:pPr>
              <a:lnSpc>
                <a:spcPct val="120000"/>
              </a:lnSpc>
            </a:pPr>
            <a:endParaRPr lang="en-US" altLang="ja-JP" dirty="0" smtClean="0"/>
          </a:p>
          <a:p>
            <a:pPr>
              <a:lnSpc>
                <a:spcPct val="120000"/>
              </a:lnSpc>
            </a:pPr>
            <a:r>
              <a:rPr lang="ja-JP" altLang="ja-JP" dirty="0" smtClean="0"/>
              <a:t>→</a:t>
            </a:r>
            <a:r>
              <a:rPr lang="ja-JP" altLang="ja-JP" dirty="0"/>
              <a:t>（山本）準備期間の人材育成は上述の点を重視している。</a:t>
            </a:r>
            <a:r>
              <a:rPr lang="en-US" altLang="ja-JP" dirty="0"/>
              <a:t>3</a:t>
            </a:r>
            <a:r>
              <a:rPr lang="ja-JP" altLang="ja-JP" dirty="0"/>
              <a:t>拠点で製造した製品が加速器として機能するかどうか、準備期間で検討することを提案している。</a:t>
            </a:r>
          </a:p>
          <a:p>
            <a:pPr>
              <a:lnSpc>
                <a:spcPct val="120000"/>
              </a:lnSpc>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40</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0246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kumimoji="1" lang="ja-JP" altLang="en-US" sz="3600" dirty="0" smtClean="0"/>
              <a:t>人材の確保・育成方策検証作業部会・</a:t>
            </a:r>
            <a:r>
              <a:rPr kumimoji="1" lang="en-US" altLang="ja-JP" sz="3600" dirty="0" smtClean="0"/>
              <a:t/>
            </a:r>
            <a:br>
              <a:rPr kumimoji="1" lang="en-US" altLang="ja-JP" sz="3600" dirty="0" smtClean="0"/>
            </a:br>
            <a:r>
              <a:rPr kumimoji="1" lang="ja-JP" altLang="en-US" sz="3600" dirty="0" smtClean="0"/>
              <a:t>今後のスケジュール</a:t>
            </a:r>
            <a:endParaRPr kumimoji="1" lang="ja-JP" altLang="en-US" sz="3600" dirty="0"/>
          </a:p>
        </p:txBody>
      </p:sp>
      <p:pic>
        <p:nvPicPr>
          <p:cNvPr id="7" name="コンテンツ プレースホルダー 6"/>
          <p:cNvPicPr>
            <a:picLocks noGrp="1" noChangeAspect="1"/>
          </p:cNvPicPr>
          <p:nvPr>
            <p:ph sz="half" idx="1"/>
          </p:nvPr>
        </p:nvPicPr>
        <p:blipFill rotWithShape="1">
          <a:blip r:embed="rId2"/>
          <a:srcRect t="-197" b="-6389"/>
          <a:stretch/>
        </p:blipFill>
        <p:spPr>
          <a:xfrm>
            <a:off x="144899" y="1988401"/>
            <a:ext cx="4060795" cy="2313393"/>
          </a:xfrm>
          <a:ln>
            <a:solidFill>
              <a:srgbClr val="3366FF"/>
            </a:solidFill>
          </a:ln>
        </p:spPr>
      </p:pic>
      <p:pic>
        <p:nvPicPr>
          <p:cNvPr id="8" name="コンテンツ プレースホルダー 7"/>
          <p:cNvPicPr>
            <a:picLocks noGrp="1" noChangeAspect="1"/>
          </p:cNvPicPr>
          <p:nvPr>
            <p:ph sz="half" idx="2"/>
          </p:nvPr>
        </p:nvPicPr>
        <p:blipFill rotWithShape="1">
          <a:blip r:embed="rId3"/>
          <a:srcRect t="-248" b="70"/>
          <a:stretch/>
        </p:blipFill>
        <p:spPr>
          <a:xfrm>
            <a:off x="4288975" y="1967608"/>
            <a:ext cx="4642587" cy="4344229"/>
          </a:xfrm>
          <a:ln>
            <a:solidFill>
              <a:srgbClr val="FF0000"/>
            </a:solidFill>
          </a:ln>
        </p:spPr>
      </p:pic>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41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6933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5562"/>
          </a:xfrm>
          <a:solidFill>
            <a:srgbClr val="CCFFCC"/>
          </a:solidFill>
        </p:spPr>
        <p:txBody>
          <a:bodyPr>
            <a:normAutofit fontScale="90000"/>
          </a:bodyPr>
          <a:lstStyle/>
          <a:p>
            <a:r>
              <a:rPr lang="ja-JP" altLang="en-US" sz="3600" b="1" dirty="0" smtClean="0"/>
              <a:t>人材の確保・育成方策検証作業部会（第</a:t>
            </a:r>
            <a:r>
              <a:rPr lang="en-US" altLang="ja-JP" sz="3600" b="1" dirty="0"/>
              <a:t>1</a:t>
            </a:r>
            <a:r>
              <a:rPr lang="ja-JP" altLang="en-US" sz="3600" b="1" dirty="0" smtClean="0"/>
              <a:t>回）</a:t>
            </a:r>
            <a:r>
              <a:rPr lang="en-US" altLang="ja-JP" sz="3600" b="1" dirty="0" smtClean="0"/>
              <a:t/>
            </a:r>
            <a:br>
              <a:rPr lang="en-US" altLang="ja-JP" sz="3600" b="1" dirty="0" smtClean="0"/>
            </a:br>
            <a:r>
              <a:rPr lang="en-US" altLang="ja-JP" sz="2000" b="1" dirty="0" smtClean="0"/>
              <a:t/>
            </a:r>
            <a:br>
              <a:rPr lang="en-US" altLang="ja-JP" sz="2000" b="1" dirty="0" smtClean="0"/>
            </a:br>
            <a:r>
              <a:rPr lang="en-US" altLang="ja-JP" sz="1800" b="1" dirty="0" smtClean="0">
                <a:solidFill>
                  <a:srgbClr val="3366FF"/>
                </a:solidFill>
              </a:rPr>
              <a:t>http</a:t>
            </a:r>
            <a:r>
              <a:rPr lang="en-US" altLang="ja-JP" sz="1800" b="1" dirty="0">
                <a:solidFill>
                  <a:srgbClr val="3366FF"/>
                </a:solidFill>
              </a:rPr>
              <a:t>://</a:t>
            </a:r>
            <a:r>
              <a:rPr lang="en-US" altLang="ja-JP" sz="1800" b="1" dirty="0" err="1">
                <a:solidFill>
                  <a:srgbClr val="3366FF"/>
                </a:solidFill>
              </a:rPr>
              <a:t>www.mext.go.jp</a:t>
            </a:r>
            <a:r>
              <a:rPr lang="en-US" altLang="ja-JP" sz="1800" b="1" dirty="0">
                <a:solidFill>
                  <a:srgbClr val="3366FF"/>
                </a:solidFill>
              </a:rPr>
              <a:t>/</a:t>
            </a:r>
            <a:r>
              <a:rPr lang="en-US" altLang="ja-JP" sz="1800" b="1" dirty="0" err="1">
                <a:solidFill>
                  <a:srgbClr val="3366FF"/>
                </a:solidFill>
              </a:rPr>
              <a:t>b_menu</a:t>
            </a:r>
            <a:r>
              <a:rPr lang="en-US" altLang="ja-JP" sz="1800" b="1" dirty="0">
                <a:solidFill>
                  <a:srgbClr val="3366FF"/>
                </a:solidFill>
              </a:rPr>
              <a:t>/</a:t>
            </a:r>
            <a:r>
              <a:rPr lang="en-US" altLang="ja-JP" sz="1800" b="1" dirty="0" err="1">
                <a:solidFill>
                  <a:srgbClr val="3366FF"/>
                </a:solidFill>
              </a:rPr>
              <a:t>shingi</a:t>
            </a:r>
            <a:r>
              <a:rPr lang="en-US" altLang="ja-JP" sz="1800" b="1" dirty="0">
                <a:solidFill>
                  <a:srgbClr val="3366FF"/>
                </a:solidFill>
              </a:rPr>
              <a:t>/</a:t>
            </a:r>
            <a:r>
              <a:rPr lang="en-US" altLang="ja-JP" sz="1800" b="1" dirty="0" err="1">
                <a:solidFill>
                  <a:srgbClr val="3366FF"/>
                </a:solidFill>
              </a:rPr>
              <a:t>chousa</a:t>
            </a:r>
            <a:r>
              <a:rPr lang="en-US" altLang="ja-JP" sz="1800" b="1" dirty="0">
                <a:solidFill>
                  <a:srgbClr val="3366FF"/>
                </a:solidFill>
              </a:rPr>
              <a:t>/</a:t>
            </a:r>
            <a:r>
              <a:rPr lang="en-US" altLang="ja-JP" sz="1800" b="1" dirty="0" err="1">
                <a:solidFill>
                  <a:srgbClr val="3366FF"/>
                </a:solidFill>
              </a:rPr>
              <a:t>shinkou</a:t>
            </a:r>
            <a:r>
              <a:rPr lang="en-US" altLang="ja-JP" sz="1800" b="1" dirty="0">
                <a:solidFill>
                  <a:srgbClr val="3366FF"/>
                </a:solidFill>
              </a:rPr>
              <a:t>/038/</a:t>
            </a:r>
            <a:r>
              <a:rPr lang="en-US" altLang="ja-JP" sz="1800" b="1" dirty="0" err="1">
                <a:solidFill>
                  <a:srgbClr val="3366FF"/>
                </a:solidFill>
              </a:rPr>
              <a:t>kaisai</a:t>
            </a:r>
            <a:r>
              <a:rPr lang="en-US" altLang="ja-JP" sz="1800" b="1" dirty="0">
                <a:solidFill>
                  <a:srgbClr val="3366FF"/>
                </a:solidFill>
              </a:rPr>
              <a:t>/1364301.htm</a:t>
            </a:r>
            <a:endParaRPr kumimoji="1" lang="ja-JP" altLang="en-US" sz="1800" dirty="0">
              <a:solidFill>
                <a:srgbClr val="3366FF"/>
              </a:solidFill>
            </a:endParaRPr>
          </a:p>
        </p:txBody>
      </p:sp>
      <p:sp>
        <p:nvSpPr>
          <p:cNvPr id="3" name="コンテンツ プレースホルダー 2"/>
          <p:cNvSpPr>
            <a:spLocks noGrp="1"/>
          </p:cNvSpPr>
          <p:nvPr>
            <p:ph idx="1"/>
          </p:nvPr>
        </p:nvSpPr>
        <p:spPr>
          <a:xfrm>
            <a:off x="457200" y="1927944"/>
            <a:ext cx="8229600" cy="4616423"/>
          </a:xfrm>
        </p:spPr>
        <p:txBody>
          <a:bodyPr>
            <a:normAutofit fontScale="47500" lnSpcReduction="20000"/>
          </a:bodyPr>
          <a:lstStyle/>
          <a:p>
            <a:pPr marL="0" indent="0">
              <a:lnSpc>
                <a:spcPct val="120000"/>
              </a:lnSpc>
              <a:buNone/>
            </a:pPr>
            <a:r>
              <a:rPr kumimoji="1" lang="ja-JP" altLang="en-US" dirty="0" smtClean="0"/>
              <a:t>日時：</a:t>
            </a:r>
            <a:r>
              <a:rPr kumimoji="1" lang="en-US" altLang="ja-JP" dirty="0" smtClean="0"/>
              <a:t> 2015</a:t>
            </a:r>
            <a:r>
              <a:rPr lang="ja-JP" altLang="en-US" dirty="0" smtClean="0"/>
              <a:t>年</a:t>
            </a:r>
            <a:r>
              <a:rPr lang="en-US" altLang="ja-JP" smtClean="0"/>
              <a:t>11</a:t>
            </a:r>
            <a:r>
              <a:rPr lang="ja-JP" altLang="en-US" smtClean="0"/>
              <a:t>月</a:t>
            </a:r>
            <a:r>
              <a:rPr lang="en-US" altLang="ja-JP" dirty="0" smtClean="0"/>
              <a:t>18</a:t>
            </a:r>
            <a:r>
              <a:rPr lang="ja-JP" altLang="en-US" dirty="0" smtClean="0"/>
              <a:t>日</a:t>
            </a:r>
            <a:endParaRPr lang="en-US" altLang="ja-JP" dirty="0" smtClean="0"/>
          </a:p>
          <a:p>
            <a:pPr marL="0" indent="0">
              <a:lnSpc>
                <a:spcPct val="120000"/>
              </a:lnSpc>
              <a:buNone/>
            </a:pPr>
            <a:r>
              <a:rPr kumimoji="1" lang="ja-JP" altLang="en-US" dirty="0" smtClean="0"/>
              <a:t>場所：文科省</a:t>
            </a:r>
            <a:r>
              <a:rPr lang="en-US" altLang="ja-JP" dirty="0" smtClean="0"/>
              <a:t>5</a:t>
            </a:r>
            <a:r>
              <a:rPr lang="ja-JP" altLang="en-US" dirty="0" smtClean="0"/>
              <a:t>階</a:t>
            </a:r>
            <a:endParaRPr lang="en-US" altLang="ja-JP" dirty="0" smtClean="0"/>
          </a:p>
          <a:p>
            <a:pPr marL="0" indent="0">
              <a:lnSpc>
                <a:spcPct val="120000"/>
              </a:lnSpc>
              <a:buNone/>
            </a:pPr>
            <a:r>
              <a:rPr lang="ja-JP" altLang="ja-JP" dirty="0"/>
              <a:t>出席者：</a:t>
            </a:r>
          </a:p>
          <a:p>
            <a:pPr marL="0" indent="0">
              <a:lnSpc>
                <a:spcPct val="120000"/>
              </a:lnSpc>
              <a:buNone/>
            </a:pPr>
            <a:r>
              <a:rPr lang="ja-JP" altLang="ja-JP" dirty="0"/>
              <a:t>（委員</a:t>
            </a:r>
            <a:r>
              <a:rPr lang="ja-JP" altLang="ja-JP" dirty="0" smtClean="0"/>
              <a:t>）</a:t>
            </a:r>
            <a:endParaRPr lang="en-US" altLang="ja-JP" dirty="0" smtClean="0"/>
          </a:p>
          <a:p>
            <a:pPr>
              <a:lnSpc>
                <a:spcPct val="120000"/>
              </a:lnSpc>
            </a:pPr>
            <a:r>
              <a:rPr lang="ja-JP" altLang="ja-JP" dirty="0" smtClean="0"/>
              <a:t>浅井</a:t>
            </a:r>
            <a:r>
              <a:rPr lang="ja-JP" altLang="ja-JP" dirty="0"/>
              <a:t>、池田、大熊、岡野、小関、中野、中家</a:t>
            </a:r>
            <a:r>
              <a:rPr lang="zh-TW" altLang="ja-JP" dirty="0"/>
              <a:t>、</a:t>
            </a:r>
            <a:r>
              <a:rPr lang="ja-JP" altLang="ja-JP" dirty="0"/>
              <a:t>山本各委員 </a:t>
            </a:r>
          </a:p>
          <a:p>
            <a:pPr marL="0" indent="0">
              <a:lnSpc>
                <a:spcPct val="120000"/>
              </a:lnSpc>
              <a:buNone/>
            </a:pPr>
            <a:r>
              <a:rPr lang="ja-JP" altLang="ja-JP" dirty="0"/>
              <a:t>（文部科学省</a:t>
            </a:r>
            <a:r>
              <a:rPr lang="ja-JP" altLang="ja-JP" dirty="0" smtClean="0"/>
              <a:t>）</a:t>
            </a:r>
            <a:endParaRPr lang="en-US" altLang="ja-JP" dirty="0" smtClean="0"/>
          </a:p>
          <a:p>
            <a:pPr>
              <a:lnSpc>
                <a:spcPct val="120000"/>
              </a:lnSpc>
            </a:pPr>
            <a:r>
              <a:rPr lang="ja-JP" altLang="ja-JP" dirty="0" smtClean="0"/>
              <a:t>小松</a:t>
            </a:r>
            <a:r>
              <a:rPr lang="ja-JP" altLang="ja-JP" dirty="0"/>
              <a:t>研究振興局長、行松基礎研究振興課長、</a:t>
            </a:r>
          </a:p>
          <a:p>
            <a:pPr>
              <a:lnSpc>
                <a:spcPct val="120000"/>
              </a:lnSpc>
            </a:pPr>
            <a:r>
              <a:rPr lang="ja-JP" altLang="ja-JP" dirty="0"/>
              <a:t>萩原素粒子・原子核研究推進室長、吉居加速器科学専門官</a:t>
            </a:r>
          </a:p>
          <a:p>
            <a:pPr marL="0" indent="0">
              <a:lnSpc>
                <a:spcPct val="120000"/>
              </a:lnSpc>
              <a:buNone/>
            </a:pPr>
            <a:endParaRPr kumimoji="1" lang="en-US" altLang="ja-JP" dirty="0"/>
          </a:p>
          <a:p>
            <a:pPr marL="0" indent="0">
              <a:lnSpc>
                <a:spcPct val="120000"/>
              </a:lnSpc>
              <a:buNone/>
            </a:pPr>
            <a:r>
              <a:rPr lang="ja-JP" altLang="en-US" dirty="0" smtClean="0"/>
              <a:t>議題：</a:t>
            </a:r>
            <a:endParaRPr lang="en-US" altLang="ja-JP" dirty="0" smtClean="0"/>
          </a:p>
          <a:p>
            <a:pPr marL="514350" indent="-514350">
              <a:lnSpc>
                <a:spcPct val="120000"/>
              </a:lnSpc>
              <a:buFont typeface="+mj-lt"/>
              <a:buAutoNum type="arabicPeriod"/>
            </a:pPr>
            <a:r>
              <a:rPr lang="en-US" altLang="ja-JP" dirty="0"/>
              <a:t>ILC</a:t>
            </a:r>
            <a:r>
              <a:rPr lang="ja-JP" altLang="en-US" dirty="0"/>
              <a:t>に関する有識者会議人材の確保・育成方策検証作業部会の議事運営等について</a:t>
            </a:r>
          </a:p>
          <a:p>
            <a:pPr marL="514350" indent="-514350">
              <a:lnSpc>
                <a:spcPct val="120000"/>
              </a:lnSpc>
              <a:buFont typeface="+mj-lt"/>
              <a:buAutoNum type="arabicPeriod"/>
            </a:pPr>
            <a:r>
              <a:rPr lang="ja-JP" altLang="en-US" dirty="0"/>
              <a:t>人材の確保・育成方策に関する課題等について</a:t>
            </a:r>
          </a:p>
          <a:p>
            <a:pPr marL="514350" indent="-514350">
              <a:lnSpc>
                <a:spcPct val="120000"/>
              </a:lnSpc>
              <a:buFont typeface="+mj-lt"/>
              <a:buAutoNum type="arabicPeriod"/>
            </a:pPr>
            <a:r>
              <a:rPr lang="ja-JP" altLang="en-US" dirty="0">
                <a:solidFill>
                  <a:srgbClr val="3366FF"/>
                </a:solidFill>
              </a:rPr>
              <a:t>国際リニアコライダー技術設計報告書における人材の確保・育成に</a:t>
            </a:r>
            <a:r>
              <a:rPr lang="ja-JP" altLang="en-US" dirty="0" smtClean="0">
                <a:solidFill>
                  <a:srgbClr val="3366FF"/>
                </a:solidFill>
              </a:rPr>
              <a:t>ついて</a:t>
            </a:r>
            <a:r>
              <a:rPr lang="en-US" altLang="ja-JP" dirty="0" smtClean="0">
                <a:solidFill>
                  <a:srgbClr val="3366FF"/>
                </a:solidFill>
              </a:rPr>
              <a:t> (</a:t>
            </a:r>
            <a:r>
              <a:rPr lang="ja-JP" altLang="en-US" dirty="0" smtClean="0">
                <a:solidFill>
                  <a:srgbClr val="3366FF"/>
                </a:solidFill>
              </a:rPr>
              <a:t>山本）</a:t>
            </a:r>
            <a:endParaRPr lang="ja-JP" altLang="en-US" dirty="0">
              <a:solidFill>
                <a:srgbClr val="3366FF"/>
              </a:solidFill>
            </a:endParaRPr>
          </a:p>
          <a:p>
            <a:pPr marL="514350" indent="-514350">
              <a:lnSpc>
                <a:spcPct val="120000"/>
              </a:lnSpc>
              <a:buFont typeface="+mj-lt"/>
              <a:buAutoNum type="arabicPeriod"/>
            </a:pPr>
            <a:r>
              <a:rPr lang="ja-JP" altLang="en-US" dirty="0"/>
              <a:t>今後の議論の進め方について</a:t>
            </a:r>
          </a:p>
          <a:p>
            <a:pPr marL="514350" indent="-514350">
              <a:lnSpc>
                <a:spcPct val="120000"/>
              </a:lnSpc>
              <a:buFont typeface="+mj-lt"/>
              <a:buAutoNum type="arabicPeriod"/>
            </a:pPr>
            <a:r>
              <a:rPr lang="ja-JP" altLang="en-US" dirty="0"/>
              <a:t>その他</a:t>
            </a:r>
            <a:endParaRPr lang="en-US" altLang="ja-JP" dirty="0" smtClean="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2016/1/6</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4801258-01C8-7547-BF51-5CC22CC83E74}" type="slidenum">
              <a:rPr lang="ja-JP" altLang="en-US" smtClean="0">
                <a:solidFill>
                  <a:prstClr val="black">
                    <a:tint val="75000"/>
                  </a:prstClr>
                </a:solidFill>
                <a:latin typeface="Calibri"/>
                <a:ea typeface="ＭＳ Ｐゴシック"/>
              </a:rPr>
              <a:pPr/>
              <a:t>5</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8100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28575"/>
          </a:xfrm>
        </p:spPr>
        <p:txBody>
          <a:bodyPr>
            <a:noAutofit/>
          </a:bodyPr>
          <a:lstStyle/>
          <a:p>
            <a:r>
              <a:rPr lang="ja-JP" altLang="en-US" sz="2400" b="1" dirty="0"/>
              <a:t>日本学術会議「国際リニアコライダー計画に関する所見</a:t>
            </a:r>
            <a:r>
              <a:rPr lang="ja-JP" altLang="en-US" sz="2400" b="1" dirty="0" smtClean="0"/>
              <a:t>」</a:t>
            </a:r>
            <a:r>
              <a:rPr lang="en-US" altLang="ja-JP" sz="2400" b="1" dirty="0" smtClean="0"/>
              <a:t/>
            </a:r>
            <a:br>
              <a:rPr lang="en-US" altLang="ja-JP" sz="2400" b="1" dirty="0" smtClean="0"/>
            </a:br>
            <a:r>
              <a:rPr lang="ja-JP" altLang="en-US" sz="2400" b="1" dirty="0" smtClean="0"/>
              <a:t>（</a:t>
            </a:r>
            <a:r>
              <a:rPr lang="ja-JP" altLang="en-US" sz="2400" b="1" dirty="0"/>
              <a:t>平成</a:t>
            </a:r>
            <a:r>
              <a:rPr lang="en-US" altLang="ja-JP" sz="2400" b="1" dirty="0"/>
              <a:t>25</a:t>
            </a:r>
            <a:r>
              <a:rPr lang="ja-JP" altLang="en-US" sz="2400" b="1" dirty="0"/>
              <a:t>年</a:t>
            </a:r>
            <a:r>
              <a:rPr lang="en-US" altLang="ja-JP" sz="2400" b="1" dirty="0"/>
              <a:t>9</a:t>
            </a:r>
            <a:r>
              <a:rPr lang="ja-JP" altLang="en-US" sz="2400" b="1" dirty="0"/>
              <a:t>月</a:t>
            </a:r>
            <a:r>
              <a:rPr lang="en-US" altLang="ja-JP" sz="2400" b="1" dirty="0"/>
              <a:t>30</a:t>
            </a:r>
            <a:r>
              <a:rPr lang="ja-JP" altLang="en-US" sz="2400" b="1" dirty="0"/>
              <a:t>日）</a:t>
            </a:r>
            <a:endParaRPr kumimoji="1" lang="ja-JP" altLang="en-US" sz="2400" dirty="0"/>
          </a:p>
        </p:txBody>
      </p:sp>
      <p:sp>
        <p:nvSpPr>
          <p:cNvPr id="3" name="コンテンツ プレースホルダー 2"/>
          <p:cNvSpPr>
            <a:spLocks noGrp="1"/>
          </p:cNvSpPr>
          <p:nvPr>
            <p:ph idx="1"/>
          </p:nvPr>
        </p:nvSpPr>
        <p:spPr>
          <a:xfrm>
            <a:off x="399144" y="1252343"/>
            <a:ext cx="8229600" cy="5339922"/>
          </a:xfrm>
        </p:spPr>
        <p:txBody>
          <a:bodyPr>
            <a:noAutofit/>
          </a:bodyPr>
          <a:lstStyle/>
          <a:p>
            <a:pPr marL="0" indent="0">
              <a:lnSpc>
                <a:spcPct val="120000"/>
              </a:lnSpc>
              <a:buNone/>
            </a:pPr>
            <a:r>
              <a:rPr lang="en-US" altLang="ja-JP" sz="1400" dirty="0"/>
              <a:t>2 </a:t>
            </a:r>
            <a:r>
              <a:rPr lang="ja-JP" altLang="en-US" sz="1400" dirty="0"/>
              <a:t>審議依頼を受けた各事項に関する検討</a:t>
            </a:r>
          </a:p>
          <a:p>
            <a:pPr marL="0" indent="0">
              <a:lnSpc>
                <a:spcPct val="120000"/>
              </a:lnSpc>
              <a:buNone/>
            </a:pPr>
            <a:r>
              <a:rPr lang="ja-JP" altLang="en-US" sz="1100" dirty="0"/>
              <a:t>（</a:t>
            </a:r>
            <a:r>
              <a:rPr lang="en-US" altLang="ja-JP" sz="1100" dirty="0"/>
              <a:t>3</a:t>
            </a:r>
            <a:r>
              <a:rPr lang="ja-JP" altLang="en-US" sz="1100" dirty="0"/>
              <a:t>） </a:t>
            </a:r>
            <a:r>
              <a:rPr lang="en-US" altLang="ja-JP" sz="1100" dirty="0"/>
              <a:t>ILC </a:t>
            </a:r>
            <a:r>
              <a:rPr lang="ja-JP" altLang="en-US" sz="1100" dirty="0"/>
              <a:t>計画を我が国で実施することの国民及び社会に対する意義</a:t>
            </a:r>
          </a:p>
          <a:p>
            <a:pPr marL="0" indent="0">
              <a:lnSpc>
                <a:spcPct val="120000"/>
              </a:lnSpc>
              <a:buNone/>
            </a:pPr>
            <a:r>
              <a:rPr lang="ja-JP" altLang="en-US" sz="1100" dirty="0"/>
              <a:t> </a:t>
            </a:r>
            <a:r>
              <a:rPr lang="en-US" altLang="ja-JP" sz="1100" dirty="0"/>
              <a:t>1 </a:t>
            </a:r>
            <a:r>
              <a:rPr lang="ja-JP" altLang="en-US" sz="1100" dirty="0"/>
              <a:t>文化としての基礎科学</a:t>
            </a:r>
          </a:p>
          <a:p>
            <a:pPr marL="0" indent="0">
              <a:lnSpc>
                <a:spcPct val="120000"/>
              </a:lnSpc>
              <a:buNone/>
            </a:pPr>
            <a:r>
              <a:rPr lang="ja-JP" altLang="en-US" sz="1100" dirty="0"/>
              <a:t>　・</a:t>
            </a:r>
            <a:r>
              <a:rPr lang="en-US" altLang="ja-JP" sz="1100" dirty="0"/>
              <a:t>ILC </a:t>
            </a:r>
            <a:r>
              <a:rPr lang="ja-JP" altLang="en-US" sz="1100" dirty="0"/>
              <a:t>計画の社会的意義としては、当該分野における我が国の国際貢献や、青少年や市民の基礎科学への関心の増進を通じた次世代科学・技術人材の育成、といった事柄が想定される。これらの事柄に対する価値観が国民の間でどれだけ共有されるかが鍵となる。</a:t>
            </a:r>
          </a:p>
          <a:p>
            <a:pPr marL="0" indent="0">
              <a:lnSpc>
                <a:spcPct val="120000"/>
              </a:lnSpc>
              <a:buNone/>
            </a:pPr>
            <a:r>
              <a:rPr lang="ja-JP" altLang="en-US" sz="1100" dirty="0"/>
              <a:t>（</a:t>
            </a:r>
            <a:r>
              <a:rPr lang="en-US" altLang="ja-JP" sz="1100" dirty="0"/>
              <a:t>4</a:t>
            </a:r>
            <a:r>
              <a:rPr lang="ja-JP" altLang="en-US" sz="1100" dirty="0"/>
              <a:t>） </a:t>
            </a:r>
            <a:r>
              <a:rPr lang="en-US" altLang="ja-JP" sz="1100" dirty="0"/>
              <a:t>ILC </a:t>
            </a:r>
            <a:r>
              <a:rPr lang="ja-JP" altLang="en-US" sz="1100" dirty="0"/>
              <a:t>計画の実施に向けた準備状況、建設及び運営に必要な予算及び人的資源の確保等の</a:t>
            </a:r>
            <a:r>
              <a:rPr lang="ja-JP" altLang="en-US" sz="1100" dirty="0" smtClean="0"/>
              <a:t>諸条件</a:t>
            </a:r>
            <a:endParaRPr lang="en-US" altLang="ja-JP" sz="1100" dirty="0" smtClean="0"/>
          </a:p>
          <a:p>
            <a:pPr marL="0" indent="0">
              <a:lnSpc>
                <a:spcPct val="120000"/>
              </a:lnSpc>
              <a:buNone/>
            </a:pPr>
            <a:endParaRPr lang="ja-JP" altLang="en-US" sz="1100" dirty="0"/>
          </a:p>
          <a:p>
            <a:pPr marL="0" indent="0">
              <a:lnSpc>
                <a:spcPct val="120000"/>
              </a:lnSpc>
              <a:buNone/>
            </a:pPr>
            <a:r>
              <a:rPr lang="en-US" altLang="ja-JP" sz="1400" dirty="0"/>
              <a:t>3 </a:t>
            </a:r>
            <a:r>
              <a:rPr lang="ja-JP" altLang="en-US" sz="1400" dirty="0"/>
              <a:t>人的資源の確保</a:t>
            </a:r>
          </a:p>
          <a:p>
            <a:pPr marL="0" indent="0">
              <a:lnSpc>
                <a:spcPct val="120000"/>
              </a:lnSpc>
              <a:buNone/>
            </a:pPr>
            <a:r>
              <a:rPr lang="ja-JP" altLang="en-US" sz="1100" dirty="0"/>
              <a:t>　・</a:t>
            </a:r>
            <a:r>
              <a:rPr lang="en-US" altLang="ja-JP" sz="1100" dirty="0"/>
              <a:t>ILC</a:t>
            </a:r>
            <a:r>
              <a:rPr lang="ja-JP" altLang="en-US" sz="1100" dirty="0"/>
              <a:t>計画を我が国で実施する上で</a:t>
            </a:r>
            <a:r>
              <a:rPr lang="ja-JP" altLang="en-US" sz="1100" dirty="0">
                <a:solidFill>
                  <a:srgbClr val="FF0000"/>
                </a:solidFill>
              </a:rPr>
              <a:t>最も重要</a:t>
            </a:r>
            <a:r>
              <a:rPr lang="ja-JP" altLang="en-US" sz="1100" dirty="0"/>
              <a:t>なのは、</a:t>
            </a:r>
            <a:r>
              <a:rPr lang="en-US" altLang="ja-JP" sz="1100" b="1" dirty="0">
                <a:solidFill>
                  <a:srgbClr val="3366FF"/>
                </a:solidFill>
              </a:rPr>
              <a:t>10</a:t>
            </a:r>
            <a:r>
              <a:rPr lang="ja-JP" altLang="en-US" sz="1100" b="1" dirty="0">
                <a:solidFill>
                  <a:srgbClr val="3366FF"/>
                </a:solidFill>
              </a:rPr>
              <a:t>～</a:t>
            </a:r>
            <a:r>
              <a:rPr lang="en-US" altLang="ja-JP" sz="1100" b="1" dirty="0">
                <a:solidFill>
                  <a:srgbClr val="3366FF"/>
                </a:solidFill>
              </a:rPr>
              <a:t>20</a:t>
            </a:r>
            <a:r>
              <a:rPr lang="ja-JP" altLang="en-US" sz="1100" b="1" dirty="0">
                <a:solidFill>
                  <a:srgbClr val="3366FF"/>
                </a:solidFill>
              </a:rPr>
              <a:t>年スケールで計画を主導するリーダー</a:t>
            </a:r>
            <a:r>
              <a:rPr lang="ja-JP" altLang="en-US" sz="1100" dirty="0"/>
              <a:t>たちである。国際プロジェクトであるから、リーダーの国籍は問わないという考え方もあるが、我が国で実施するからにはやはり日本人がリーダーシップを発揮する態勢を整えるべきである。</a:t>
            </a:r>
            <a:r>
              <a:rPr lang="en-US" altLang="ja-JP" sz="1100" dirty="0"/>
              <a:t>ILC</a:t>
            </a:r>
            <a:r>
              <a:rPr lang="ja-JP" altLang="en-US" sz="1100" dirty="0"/>
              <a:t>の設計・建設、並びに、そこでの高エネルギー物理学の研究展開を長期にわたって国際的に主導するに相応しいリーダーたちが誰の目にも明らかとなることが望まれる。</a:t>
            </a:r>
          </a:p>
          <a:p>
            <a:pPr marL="0" indent="0">
              <a:lnSpc>
                <a:spcPct val="120000"/>
              </a:lnSpc>
              <a:buNone/>
            </a:pPr>
            <a:r>
              <a:rPr lang="ja-JP" altLang="en-US" sz="1100" dirty="0"/>
              <a:t>　　・建設期には</a:t>
            </a:r>
            <a:r>
              <a:rPr lang="en-US" altLang="ja-JP" sz="1100" dirty="0"/>
              <a:t>1000</a:t>
            </a:r>
            <a:r>
              <a:rPr lang="ja-JP" altLang="en-US" sz="1100" dirty="0"/>
              <a:t>人規模の加速器関連研究者・技術者（エンジニア）・技師（テクニシャン）の参画が必要と見込まれる。仮に</a:t>
            </a:r>
            <a:r>
              <a:rPr lang="en-US" altLang="ja-JP" sz="1100" dirty="0"/>
              <a:t>KEK</a:t>
            </a:r>
            <a:r>
              <a:rPr lang="ja-JP" altLang="en-US" sz="1100" dirty="0"/>
              <a:t>の加速器研究者・技術者（エンジニア）を総動員したとしても</a:t>
            </a:r>
            <a:r>
              <a:rPr lang="en-US" altLang="ja-JP" sz="1100" dirty="0"/>
              <a:t>300</a:t>
            </a:r>
            <a:r>
              <a:rPr lang="ja-JP" altLang="en-US" sz="1100" dirty="0"/>
              <a:t>人程度であり、国内の人材だけでは大幅に不足していることは明らかである。</a:t>
            </a:r>
            <a:r>
              <a:rPr lang="ja-JP" altLang="en-US" sz="1100" dirty="0">
                <a:solidFill>
                  <a:srgbClr val="3366FF"/>
                </a:solidFill>
              </a:rPr>
              <a:t>海外からの優秀な人材を、計画のどの段階でどの程度動員できるか</a:t>
            </a:r>
            <a:r>
              <a:rPr lang="ja-JP" altLang="en-US" sz="1100" dirty="0"/>
              <a:t>の見極めが極めて重要である</a:t>
            </a:r>
            <a:r>
              <a:rPr lang="ja-JP" altLang="en-US" sz="1100" dirty="0" smtClean="0"/>
              <a:t>。</a:t>
            </a:r>
            <a:endParaRPr lang="en-US" altLang="ja-JP" sz="1100" dirty="0" smtClean="0"/>
          </a:p>
          <a:p>
            <a:pPr marL="0" indent="0">
              <a:lnSpc>
                <a:spcPct val="120000"/>
              </a:lnSpc>
              <a:buNone/>
            </a:pPr>
            <a:endParaRPr lang="ja-JP" altLang="en-US" sz="1100" dirty="0"/>
          </a:p>
          <a:p>
            <a:pPr marL="0" indent="0">
              <a:lnSpc>
                <a:spcPct val="120000"/>
              </a:lnSpc>
              <a:buNone/>
            </a:pPr>
            <a:r>
              <a:rPr lang="en-US" altLang="ja-JP" sz="1400" dirty="0"/>
              <a:t>3 </a:t>
            </a:r>
            <a:r>
              <a:rPr lang="ja-JP" altLang="en-US" sz="1400" dirty="0"/>
              <a:t>総合的所見</a:t>
            </a:r>
          </a:p>
          <a:p>
            <a:pPr marL="0" indent="0">
              <a:lnSpc>
                <a:spcPct val="120000"/>
              </a:lnSpc>
              <a:buNone/>
            </a:pPr>
            <a:r>
              <a:rPr lang="ja-JP" altLang="en-US" sz="1100" dirty="0"/>
              <a:t> </a:t>
            </a:r>
            <a:r>
              <a:rPr lang="en-US" altLang="ja-JP" sz="1100" dirty="0"/>
              <a:t>2 ILC </a:t>
            </a:r>
            <a:r>
              <a:rPr lang="ja-JP" altLang="en-US" sz="1100" dirty="0"/>
              <a:t>計画の我が国での実施の可否判断に向けた諸課題の検討</a:t>
            </a:r>
          </a:p>
          <a:p>
            <a:pPr marL="0" indent="0">
              <a:lnSpc>
                <a:spcPct val="120000"/>
              </a:lnSpc>
              <a:buNone/>
            </a:pPr>
            <a:r>
              <a:rPr lang="ja-JP" altLang="en-US" sz="1100" dirty="0"/>
              <a:t>　・</a:t>
            </a:r>
            <a:r>
              <a:rPr lang="en-US" altLang="ja-JP" sz="1100" dirty="0"/>
              <a:t>ILC </a:t>
            </a:r>
            <a:r>
              <a:rPr lang="ja-JP" altLang="en-US" sz="1100" dirty="0"/>
              <a:t>の</a:t>
            </a:r>
            <a:r>
              <a:rPr lang="ja-JP" altLang="en-US" sz="1100" dirty="0">
                <a:solidFill>
                  <a:srgbClr val="3366FF"/>
                </a:solidFill>
              </a:rPr>
              <a:t>我が国への誘致の判断</a:t>
            </a:r>
            <a:r>
              <a:rPr lang="ja-JP" altLang="en-US" sz="1100" dirty="0"/>
              <a:t>には、本回答が提示する諸課題や懸念事項について十分な調査・検討が行われ、建設、運転、高度化、最終処理にわたる経費の全容とその国際分担、</a:t>
            </a:r>
            <a:r>
              <a:rPr lang="ja-JP" altLang="en-US" sz="1100" dirty="0">
                <a:solidFill>
                  <a:srgbClr val="3366FF"/>
                </a:solidFill>
              </a:rPr>
              <a:t>人材や管理運営体制の問題など課題事項に対して明確な見通し</a:t>
            </a:r>
            <a:r>
              <a:rPr lang="ja-JP" altLang="en-US" sz="1100" dirty="0"/>
              <a:t>が得られることが必須である。調査・検討と並行して海外主要国・地域の研究機関や資源配分機関との協議を行い、国際分担等に関する見極めを行うべきである。</a:t>
            </a:r>
          </a:p>
          <a:p>
            <a:pPr marL="0" indent="0">
              <a:lnSpc>
                <a:spcPct val="120000"/>
              </a:lnSpc>
              <a:buNone/>
            </a:pPr>
            <a:r>
              <a:rPr lang="ja-JP" altLang="en-US" sz="1100" dirty="0"/>
              <a:t>　・</a:t>
            </a:r>
            <a:r>
              <a:rPr lang="ja-JP" altLang="en-US" sz="1100" dirty="0">
                <a:solidFill>
                  <a:srgbClr val="FF0000"/>
                </a:solidFill>
              </a:rPr>
              <a:t>検討すべき重要課題</a:t>
            </a:r>
            <a:r>
              <a:rPr lang="ja-JP" altLang="en-US" sz="1100" dirty="0"/>
              <a:t>として、（</a:t>
            </a:r>
            <a:r>
              <a:rPr lang="en-US" altLang="ja-JP" sz="1100" dirty="0"/>
              <a:t>5</a:t>
            </a:r>
            <a:r>
              <a:rPr lang="ja-JP" altLang="en-US" sz="1100" dirty="0"/>
              <a:t>）</a:t>
            </a:r>
            <a:r>
              <a:rPr lang="ja-JP" altLang="en-US" sz="1100" dirty="0">
                <a:solidFill>
                  <a:srgbClr val="3366FF"/>
                </a:solidFill>
              </a:rPr>
              <a:t>建設期及び運転期に必要な人員・人材、特にリーダー格の人材</a:t>
            </a:r>
            <a:r>
              <a:rPr lang="ja-JP" altLang="en-US" sz="1100" dirty="0"/>
              <a:t>などがある。</a:t>
            </a:r>
            <a:r>
              <a:rPr lang="en-US" altLang="ja-JP" sz="1100" dirty="0"/>
              <a:t>ILC </a:t>
            </a:r>
            <a:r>
              <a:rPr lang="ja-JP" altLang="en-US" sz="1100" dirty="0"/>
              <a:t>を我が国に誘致することの是非を判断する上で、これらの課題について明確な見通しが得られることが必要である。　</a:t>
            </a:r>
            <a:endParaRPr kumimoji="1" lang="ja-JP" altLang="en-US" sz="1100" dirty="0"/>
          </a:p>
        </p:txBody>
      </p:sp>
    </p:spTree>
    <p:extLst>
      <p:ext uri="{BB962C8B-B14F-4D97-AF65-F5344CB8AC3E}">
        <p14:creationId xmlns:p14="http://schemas.microsoft.com/office/powerpoint/2010/main" val="2021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886" y="154124"/>
            <a:ext cx="8229600" cy="745139"/>
          </a:xfrm>
        </p:spPr>
        <p:txBody>
          <a:bodyPr>
            <a:noAutofit/>
          </a:bodyPr>
          <a:lstStyle/>
          <a:p>
            <a:r>
              <a:rPr lang="ja-JP" altLang="en-US" sz="2800" b="1" dirty="0"/>
              <a:t>人材の確保・育成方策検証作業部会における</a:t>
            </a:r>
            <a:r>
              <a:rPr lang="ja-JP" altLang="en-US" sz="2800" b="1" dirty="0" smtClean="0"/>
              <a:t>論点</a:t>
            </a:r>
            <a:endParaRPr kumimoji="1" lang="ja-JP" altLang="en-US" sz="2800" dirty="0"/>
          </a:p>
        </p:txBody>
      </p:sp>
      <p:sp>
        <p:nvSpPr>
          <p:cNvPr id="3" name="コンテンツ プレースホルダー 2"/>
          <p:cNvSpPr>
            <a:spLocks noGrp="1"/>
          </p:cNvSpPr>
          <p:nvPr>
            <p:ph idx="1"/>
          </p:nvPr>
        </p:nvSpPr>
        <p:spPr>
          <a:xfrm>
            <a:off x="296645" y="899263"/>
            <a:ext cx="8492124" cy="5386275"/>
          </a:xfrm>
        </p:spPr>
        <p:txBody>
          <a:bodyPr>
            <a:noAutofit/>
          </a:bodyPr>
          <a:lstStyle/>
          <a:p>
            <a:pPr marL="0" indent="0">
              <a:lnSpc>
                <a:spcPct val="120000"/>
              </a:lnSpc>
              <a:buNone/>
            </a:pPr>
            <a:r>
              <a:rPr lang="en-US" altLang="ja-JP" sz="1600" b="1" dirty="0" smtClean="0"/>
              <a:t>1.  </a:t>
            </a:r>
            <a:r>
              <a:rPr lang="ja-JP" altLang="en-US" sz="1600" b="1" dirty="0" smtClean="0"/>
              <a:t>技術</a:t>
            </a:r>
            <a:r>
              <a:rPr lang="ja-JP" altLang="en-US" sz="1600" b="1" dirty="0"/>
              <a:t>設計報告書（</a:t>
            </a:r>
            <a:r>
              <a:rPr lang="en-US" altLang="ja-JP" sz="1600" b="1" dirty="0">
                <a:solidFill>
                  <a:srgbClr val="FF0000"/>
                </a:solidFill>
              </a:rPr>
              <a:t>TDR</a:t>
            </a:r>
            <a:r>
              <a:rPr lang="ja-JP" altLang="en-US" sz="1600" b="1" dirty="0"/>
              <a:t>）における</a:t>
            </a:r>
            <a:r>
              <a:rPr lang="ja-JP" altLang="en-US" sz="1600" b="1" dirty="0">
                <a:solidFill>
                  <a:srgbClr val="FF0000"/>
                </a:solidFill>
              </a:rPr>
              <a:t>人材に関する記述</a:t>
            </a:r>
            <a:r>
              <a:rPr lang="ja-JP" altLang="en-US" sz="1600" b="1" dirty="0"/>
              <a:t>の検証</a:t>
            </a:r>
          </a:p>
          <a:p>
            <a:pPr>
              <a:lnSpc>
                <a:spcPct val="120000"/>
              </a:lnSpc>
            </a:pPr>
            <a:r>
              <a:rPr lang="ja-JP" altLang="en-US" sz="1200" dirty="0" smtClean="0"/>
              <a:t>構成</a:t>
            </a:r>
            <a:r>
              <a:rPr lang="ja-JP" altLang="en-US" sz="1200" dirty="0"/>
              <a:t>部品の製造、建設、運転、マネジメントの各段階において国外及び国外から必要とされる人材の職種（研究者、技術者（エンジニア）、技師（テクニシャン）等）と規模、またその根拠や考え方の</a:t>
            </a:r>
            <a:r>
              <a:rPr lang="ja-JP" altLang="en-US" sz="1200" dirty="0" smtClean="0"/>
              <a:t>検証</a:t>
            </a:r>
            <a:endParaRPr lang="en-US" altLang="ja-JP" sz="1200" dirty="0"/>
          </a:p>
          <a:p>
            <a:pPr>
              <a:lnSpc>
                <a:spcPct val="120000"/>
              </a:lnSpc>
            </a:pPr>
            <a:r>
              <a:rPr lang="ja-JP" altLang="en-US" sz="1200" dirty="0" smtClean="0"/>
              <a:t>必要</a:t>
            </a:r>
            <a:r>
              <a:rPr lang="ja-JP" altLang="en-US" sz="1200" dirty="0"/>
              <a:t>とされる人材の国外及び国内における確保・育成に関する見通しの</a:t>
            </a:r>
            <a:r>
              <a:rPr lang="ja-JP" altLang="en-US" sz="1200" dirty="0" smtClean="0"/>
              <a:t>検証</a:t>
            </a:r>
            <a:endParaRPr lang="en-US" altLang="ja-JP" sz="1200" dirty="0" smtClean="0"/>
          </a:p>
          <a:p>
            <a:pPr>
              <a:lnSpc>
                <a:spcPct val="120000"/>
              </a:lnSpc>
            </a:pPr>
            <a:r>
              <a:rPr lang="ja-JP" altLang="en-US" sz="1200" dirty="0" smtClean="0"/>
              <a:t>構成</a:t>
            </a:r>
            <a:r>
              <a:rPr lang="ja-JP" altLang="en-US" sz="1200" dirty="0"/>
              <a:t>部品の製造、建設期の検査等に必要となる研究者・技術者に関する</a:t>
            </a:r>
            <a:r>
              <a:rPr lang="ja-JP" altLang="en-US" sz="1200" dirty="0" smtClean="0"/>
              <a:t>検証</a:t>
            </a:r>
            <a:endParaRPr lang="en-US" altLang="ja-JP" sz="1200" dirty="0" smtClean="0"/>
          </a:p>
          <a:p>
            <a:pPr>
              <a:lnSpc>
                <a:spcPct val="120000"/>
              </a:lnSpc>
            </a:pPr>
            <a:r>
              <a:rPr lang="ja-JP" altLang="en-US" sz="1200" dirty="0" smtClean="0"/>
              <a:t>課題</a:t>
            </a:r>
            <a:r>
              <a:rPr lang="ja-JP" altLang="en-US" sz="1200" dirty="0"/>
              <a:t>や検証が必要とされている事項の</a:t>
            </a:r>
            <a:r>
              <a:rPr lang="ja-JP" altLang="en-US" sz="1200" dirty="0" smtClean="0"/>
              <a:t>検証</a:t>
            </a:r>
            <a:endParaRPr lang="en-US" altLang="ja-JP" sz="1200" dirty="0" smtClean="0"/>
          </a:p>
          <a:p>
            <a:pPr>
              <a:lnSpc>
                <a:spcPct val="120000"/>
              </a:lnSpc>
            </a:pPr>
            <a:endParaRPr lang="ja-JP" altLang="en-US" sz="1200" dirty="0"/>
          </a:p>
          <a:p>
            <a:pPr marL="0" indent="0">
              <a:lnSpc>
                <a:spcPct val="120000"/>
              </a:lnSpc>
              <a:buNone/>
            </a:pPr>
            <a:r>
              <a:rPr lang="en-US" altLang="ja-JP" sz="1600" b="1" dirty="0"/>
              <a:t>2</a:t>
            </a:r>
            <a:r>
              <a:rPr lang="ja-JP" altLang="en-US" sz="1600" b="1" dirty="0"/>
              <a:t>．大型加速器施設における人材に関する検証</a:t>
            </a:r>
          </a:p>
          <a:p>
            <a:pPr>
              <a:lnSpc>
                <a:spcPct val="120000"/>
              </a:lnSpc>
            </a:pPr>
            <a:r>
              <a:rPr lang="ja-JP" altLang="en-US" sz="1200" dirty="0" smtClean="0"/>
              <a:t>国外</a:t>
            </a:r>
            <a:r>
              <a:rPr lang="ja-JP" altLang="en-US" sz="1200" dirty="0"/>
              <a:t>の大型加速器施設（</a:t>
            </a:r>
            <a:r>
              <a:rPr lang="en-US" altLang="ja-JP" sz="1200" dirty="0"/>
              <a:t>LHC</a:t>
            </a:r>
            <a:r>
              <a:rPr lang="ja-JP" altLang="en-US" sz="1200" dirty="0"/>
              <a:t>等）の構成部品の製造、建設、運転、マネジメントの各段階における人材の確保・育成に関する実績の</a:t>
            </a:r>
            <a:r>
              <a:rPr lang="ja-JP" altLang="en-US" sz="1200" dirty="0" smtClean="0"/>
              <a:t>検証</a:t>
            </a:r>
            <a:endParaRPr lang="en-US" altLang="ja-JP" sz="1200" dirty="0" smtClean="0"/>
          </a:p>
          <a:p>
            <a:pPr>
              <a:lnSpc>
                <a:spcPct val="120000"/>
              </a:lnSpc>
            </a:pPr>
            <a:r>
              <a:rPr lang="ja-JP" altLang="en-US" sz="1200" dirty="0" smtClean="0"/>
              <a:t>既存</a:t>
            </a:r>
            <a:r>
              <a:rPr lang="ja-JP" altLang="en-US" sz="1200" dirty="0"/>
              <a:t>の国内外の大型加速器施設からの研究者・技術者の確保に関する見通しの</a:t>
            </a:r>
            <a:r>
              <a:rPr lang="ja-JP" altLang="en-US" sz="1200" dirty="0" smtClean="0"/>
              <a:t>検証</a:t>
            </a:r>
            <a:endParaRPr lang="en-US" altLang="ja-JP" sz="1200" dirty="0" smtClean="0"/>
          </a:p>
          <a:p>
            <a:pPr>
              <a:lnSpc>
                <a:spcPct val="120000"/>
              </a:lnSpc>
            </a:pPr>
            <a:endParaRPr lang="ja-JP" altLang="en-US" sz="1200" dirty="0"/>
          </a:p>
          <a:p>
            <a:pPr marL="0" indent="0">
              <a:lnSpc>
                <a:spcPct val="120000"/>
              </a:lnSpc>
              <a:buNone/>
            </a:pPr>
            <a:r>
              <a:rPr lang="en-US" altLang="ja-JP" sz="1600" b="1" dirty="0"/>
              <a:t>3</a:t>
            </a:r>
            <a:r>
              <a:rPr lang="ja-JP" altLang="en-US" sz="1600" b="1" dirty="0"/>
              <a:t>．国内における人材の</a:t>
            </a:r>
            <a:r>
              <a:rPr lang="ja-JP" altLang="en-US" sz="1600" b="1" dirty="0">
                <a:solidFill>
                  <a:srgbClr val="3366FF"/>
                </a:solidFill>
              </a:rPr>
              <a:t>確保と育成</a:t>
            </a:r>
            <a:r>
              <a:rPr lang="ja-JP" altLang="en-US" sz="1600" b="1" dirty="0"/>
              <a:t>に関する検証</a:t>
            </a:r>
          </a:p>
          <a:p>
            <a:pPr>
              <a:lnSpc>
                <a:spcPct val="120000"/>
              </a:lnSpc>
            </a:pPr>
            <a:r>
              <a:rPr lang="ja-JP" altLang="en-US" sz="1200" dirty="0" smtClean="0"/>
              <a:t>国内</a:t>
            </a:r>
            <a:r>
              <a:rPr lang="ja-JP" altLang="en-US" sz="1200" dirty="0"/>
              <a:t>企業における技術者の確保・育成に関する見通しの</a:t>
            </a:r>
            <a:r>
              <a:rPr lang="ja-JP" altLang="en-US" sz="1200" dirty="0" smtClean="0"/>
              <a:t>検証</a:t>
            </a:r>
            <a:endParaRPr lang="en-US" altLang="ja-JP" sz="1200" dirty="0" smtClean="0"/>
          </a:p>
          <a:p>
            <a:pPr>
              <a:lnSpc>
                <a:spcPct val="120000"/>
              </a:lnSpc>
            </a:pPr>
            <a:r>
              <a:rPr lang="ja-JP" altLang="en-US" sz="1200" dirty="0" smtClean="0"/>
              <a:t>我が国</a:t>
            </a:r>
            <a:r>
              <a:rPr lang="ja-JP" altLang="en-US" sz="1200" dirty="0"/>
              <a:t>におけるこれまでの大型研究プロジェクト（</a:t>
            </a:r>
            <a:r>
              <a:rPr lang="en-US" altLang="ja-JP" sz="1200" dirty="0"/>
              <a:t>SPring-8</a:t>
            </a:r>
            <a:r>
              <a:rPr lang="ja-JP" altLang="en-US" sz="1200" dirty="0"/>
              <a:t>等）における企業の人材面での貢献及び建設等終了後の対応</a:t>
            </a:r>
            <a:r>
              <a:rPr lang="ja-JP" altLang="en-US" sz="1200" dirty="0" smtClean="0"/>
              <a:t>等</a:t>
            </a:r>
            <a:endParaRPr lang="en-US" altLang="ja-JP" sz="1200" dirty="0" smtClean="0"/>
          </a:p>
          <a:p>
            <a:pPr>
              <a:lnSpc>
                <a:spcPct val="120000"/>
              </a:lnSpc>
            </a:pPr>
            <a:r>
              <a:rPr lang="ja-JP" altLang="en-US" sz="1200" dirty="0" smtClean="0"/>
              <a:t>高エネルギー</a:t>
            </a:r>
            <a:r>
              <a:rPr lang="ja-JP" altLang="en-US" sz="1200" dirty="0"/>
              <a:t>加速器研究機構及び大学における技術者の確保・育成に関する見通しの</a:t>
            </a:r>
            <a:r>
              <a:rPr lang="ja-JP" altLang="en-US" sz="1200" dirty="0" smtClean="0"/>
              <a:t>検証</a:t>
            </a:r>
            <a:endParaRPr lang="en-US" altLang="ja-JP" sz="1200" dirty="0" smtClean="0"/>
          </a:p>
          <a:p>
            <a:pPr>
              <a:lnSpc>
                <a:spcPct val="120000"/>
              </a:lnSpc>
            </a:pPr>
            <a:r>
              <a:rPr lang="ja-JP" altLang="en-US" sz="1200" dirty="0" smtClean="0"/>
              <a:t>若手</a:t>
            </a:r>
            <a:r>
              <a:rPr lang="ja-JP" altLang="en-US" sz="1200" dirty="0"/>
              <a:t>研究者・技術者のキャリアパスの</a:t>
            </a:r>
            <a:r>
              <a:rPr lang="ja-JP" altLang="en-US" sz="1200" dirty="0" smtClean="0"/>
              <a:t>構築</a:t>
            </a:r>
            <a:endParaRPr lang="en-US" altLang="ja-JP" sz="1200" dirty="0" smtClean="0"/>
          </a:p>
          <a:p>
            <a:pPr>
              <a:lnSpc>
                <a:spcPct val="120000"/>
              </a:lnSpc>
            </a:pPr>
            <a:endParaRPr lang="ja-JP" altLang="en-US" sz="1200" dirty="0"/>
          </a:p>
          <a:p>
            <a:pPr marL="0" indent="0">
              <a:lnSpc>
                <a:spcPct val="120000"/>
              </a:lnSpc>
              <a:buNone/>
            </a:pPr>
            <a:r>
              <a:rPr lang="en-US" altLang="ja-JP" sz="1600" b="1" dirty="0"/>
              <a:t>4</a:t>
            </a:r>
            <a:r>
              <a:rPr lang="ja-JP" altLang="en-US" sz="1600" b="1" dirty="0"/>
              <a:t>．リーダーの確保・育成、マネジメント人材の登用等に関する検証</a:t>
            </a:r>
          </a:p>
          <a:p>
            <a:pPr>
              <a:lnSpc>
                <a:spcPct val="120000"/>
              </a:lnSpc>
            </a:pPr>
            <a:r>
              <a:rPr lang="ja-JP" altLang="en-US" sz="1200" dirty="0" smtClean="0"/>
              <a:t>リーダー</a:t>
            </a:r>
            <a:r>
              <a:rPr lang="ja-JP" altLang="en-US" sz="1200" dirty="0"/>
              <a:t>となる人材の確保・育成に関する課題等</a:t>
            </a:r>
          </a:p>
          <a:p>
            <a:pPr>
              <a:lnSpc>
                <a:spcPct val="120000"/>
              </a:lnSpc>
            </a:pPr>
            <a:r>
              <a:rPr lang="ja-JP" altLang="en-US" sz="1200" dirty="0" smtClean="0"/>
              <a:t>国際</a:t>
            </a:r>
            <a:r>
              <a:rPr lang="ja-JP" altLang="en-US" sz="1200" dirty="0"/>
              <a:t>機関の組織の在り方を踏まえたマネジメント人材の登用の仕組みの検討における課題等</a:t>
            </a:r>
          </a:p>
          <a:p>
            <a:pPr marL="0" indent="0">
              <a:lnSpc>
                <a:spcPct val="120000"/>
              </a:lnSpc>
              <a:buNone/>
            </a:pPr>
            <a:endParaRPr kumimoji="1" lang="ja-JP" altLang="en-US" sz="1200" dirty="0"/>
          </a:p>
        </p:txBody>
      </p:sp>
    </p:spTree>
    <p:extLst>
      <p:ext uri="{BB962C8B-B14F-4D97-AF65-F5344CB8AC3E}">
        <p14:creationId xmlns:p14="http://schemas.microsoft.com/office/powerpoint/2010/main" val="216551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コメント・デイスカッション</a:t>
            </a:r>
            <a:endParaRPr kumimoji="1" lang="ja-JP" altLang="en-US" dirty="0"/>
          </a:p>
        </p:txBody>
      </p:sp>
      <p:sp>
        <p:nvSpPr>
          <p:cNvPr id="3" name="コンテンツ プレースホルダー 2"/>
          <p:cNvSpPr>
            <a:spLocks noGrp="1"/>
          </p:cNvSpPr>
          <p:nvPr>
            <p:ph idx="1"/>
          </p:nvPr>
        </p:nvSpPr>
        <p:spPr>
          <a:xfrm>
            <a:off x="457200" y="1600200"/>
            <a:ext cx="8229600" cy="4907865"/>
          </a:xfrm>
        </p:spPr>
        <p:txBody>
          <a:bodyPr>
            <a:normAutofit fontScale="77500" lnSpcReduction="20000"/>
          </a:bodyPr>
          <a:lstStyle/>
          <a:p>
            <a:pPr marL="0" lvl="0" indent="0">
              <a:lnSpc>
                <a:spcPct val="120000"/>
              </a:lnSpc>
              <a:buNone/>
            </a:pPr>
            <a:r>
              <a:rPr lang="ja-JP" altLang="en-US" dirty="0" smtClean="0"/>
              <a:t>岡本委員からのコメント　（代表例）：</a:t>
            </a:r>
            <a:endParaRPr lang="en-US" altLang="ja-JP" dirty="0" smtClean="0"/>
          </a:p>
          <a:p>
            <a:pPr marL="514350" lvl="0" indent="-514350">
              <a:lnSpc>
                <a:spcPct val="120000"/>
              </a:lnSpc>
              <a:buFont typeface="+mj-lt"/>
              <a:buAutoNum type="arabicPeriod"/>
            </a:pPr>
            <a:r>
              <a:rPr lang="en-US" altLang="ja-JP" dirty="0" smtClean="0"/>
              <a:t>,,,</a:t>
            </a:r>
          </a:p>
          <a:p>
            <a:pPr marL="514350" lvl="0" indent="-514350">
              <a:lnSpc>
                <a:spcPct val="120000"/>
              </a:lnSpc>
              <a:buFont typeface="+mj-lt"/>
              <a:buAutoNum type="arabicPeriod"/>
            </a:pPr>
            <a:r>
              <a:rPr lang="ja-JP" altLang="ja-JP" dirty="0" smtClean="0"/>
              <a:t> 建設期</a:t>
            </a:r>
            <a:r>
              <a:rPr lang="ja-JP" altLang="ja-JP" dirty="0"/>
              <a:t>に必要な</a:t>
            </a:r>
            <a:r>
              <a:rPr lang="ja-JP" altLang="ja-JP" dirty="0">
                <a:solidFill>
                  <a:srgbClr val="3366FF"/>
                </a:solidFill>
              </a:rPr>
              <a:t>人員の内訳</a:t>
            </a:r>
            <a:r>
              <a:rPr lang="ja-JP" altLang="ja-JP" dirty="0"/>
              <a:t>（研究者、作業者、技術者、ポスドク）の明確化</a:t>
            </a:r>
          </a:p>
          <a:p>
            <a:pPr marL="514350" lvl="0" indent="-514350">
              <a:lnSpc>
                <a:spcPct val="120000"/>
              </a:lnSpc>
              <a:buFont typeface="+mj-lt"/>
              <a:buAutoNum type="arabicPeriod"/>
            </a:pPr>
            <a:r>
              <a:rPr lang="ja-JP" altLang="ja-JP" dirty="0">
                <a:solidFill>
                  <a:srgbClr val="3366FF"/>
                </a:solidFill>
              </a:rPr>
              <a:t>海外でコンポーネント製造</a:t>
            </a:r>
            <a:r>
              <a:rPr lang="ja-JP" altLang="ja-JP" dirty="0"/>
              <a:t>等を行う作業割合の明確化</a:t>
            </a:r>
          </a:p>
          <a:p>
            <a:pPr marL="514350" lvl="0" indent="-514350">
              <a:lnSpc>
                <a:spcPct val="120000"/>
              </a:lnSpc>
              <a:buFont typeface="+mj-lt"/>
              <a:buAutoNum type="arabicPeriod"/>
            </a:pPr>
            <a:r>
              <a:rPr lang="en-US" altLang="ja-JP" dirty="0"/>
              <a:t>ILC</a:t>
            </a:r>
            <a:r>
              <a:rPr lang="ja-JP" altLang="ja-JP" dirty="0"/>
              <a:t>計画に携わる日本人の人数（割合）の明確化</a:t>
            </a:r>
          </a:p>
          <a:p>
            <a:pPr marL="514350" lvl="0" indent="-514350">
              <a:lnSpc>
                <a:spcPct val="120000"/>
              </a:lnSpc>
              <a:buFont typeface="+mj-lt"/>
              <a:buAutoNum type="arabicPeriod"/>
            </a:pPr>
            <a:r>
              <a:rPr lang="ja-JP" altLang="ja-JP" dirty="0">
                <a:solidFill>
                  <a:srgbClr val="3366FF"/>
                </a:solidFill>
              </a:rPr>
              <a:t>諸外国から人を呼ぶ方策</a:t>
            </a:r>
            <a:r>
              <a:rPr lang="ja-JP" altLang="ja-JP" dirty="0"/>
              <a:t>（家族に対するケア等）の検討</a:t>
            </a:r>
          </a:p>
          <a:p>
            <a:pPr marL="514350" lvl="0" indent="-514350">
              <a:lnSpc>
                <a:spcPct val="120000"/>
              </a:lnSpc>
              <a:buFont typeface="+mj-lt"/>
              <a:buAutoNum type="arabicPeriod"/>
            </a:pPr>
            <a:r>
              <a:rPr lang="ja-JP" altLang="ja-JP" dirty="0"/>
              <a:t>リーダー格海外研究者の給与水準の検討</a:t>
            </a:r>
          </a:p>
          <a:p>
            <a:pPr marL="514350" lvl="0" indent="-514350">
              <a:lnSpc>
                <a:spcPct val="120000"/>
              </a:lnSpc>
              <a:buFont typeface="+mj-lt"/>
              <a:buAutoNum type="arabicPeriod"/>
            </a:pPr>
            <a:r>
              <a:rPr lang="ja-JP" altLang="ja-JP" dirty="0"/>
              <a:t>海外研究者（家族を含む）の日常生活のためのインフラ整備予算（額）の検討</a:t>
            </a:r>
          </a:p>
          <a:p>
            <a:pPr marL="514350" lvl="0" indent="-514350">
              <a:lnSpc>
                <a:spcPct val="120000"/>
              </a:lnSpc>
              <a:buFont typeface="+mj-lt"/>
              <a:buAutoNum type="arabicPeriod"/>
            </a:pPr>
            <a:r>
              <a:rPr lang="en-US" altLang="ja-JP" dirty="0"/>
              <a:t>ILC</a:t>
            </a:r>
            <a:r>
              <a:rPr lang="ja-JP" altLang="ja-JP" dirty="0"/>
              <a:t>建設終了後の</a:t>
            </a:r>
            <a:r>
              <a:rPr lang="ja-JP" altLang="ja-JP" dirty="0">
                <a:solidFill>
                  <a:srgbClr val="3366FF"/>
                </a:solidFill>
              </a:rPr>
              <a:t>キャリアパス</a:t>
            </a:r>
          </a:p>
          <a:p>
            <a:pPr marL="514350" indent="-514350">
              <a:buFont typeface="+mj-lt"/>
              <a:buAutoNum type="arabicPeriod"/>
            </a:pPr>
            <a:endParaRPr kumimoji="1" lang="ja-JP" altLang="en-US" dirty="0"/>
          </a:p>
        </p:txBody>
      </p:sp>
    </p:spTree>
    <p:extLst>
      <p:ext uri="{BB962C8B-B14F-4D97-AF65-F5344CB8AC3E}">
        <p14:creationId xmlns:p14="http://schemas.microsoft.com/office/powerpoint/2010/main" val="39640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コメント・</a:t>
            </a:r>
            <a:r>
              <a:rPr lang="ja-JP" altLang="en-US" dirty="0" smtClean="0"/>
              <a:t>デイスカッション</a:t>
            </a:r>
            <a:r>
              <a:rPr lang="en-US" altLang="ja-JP" dirty="0" smtClean="0"/>
              <a:t>(2)</a:t>
            </a:r>
            <a:endParaRPr kumimoji="1" lang="ja-JP" altLang="en-US" dirty="0"/>
          </a:p>
        </p:txBody>
      </p:sp>
      <p:sp>
        <p:nvSpPr>
          <p:cNvPr id="3" name="コンテンツ プレースホルダー 2"/>
          <p:cNvSpPr>
            <a:spLocks noGrp="1"/>
          </p:cNvSpPr>
          <p:nvPr>
            <p:ph idx="1"/>
          </p:nvPr>
        </p:nvSpPr>
        <p:spPr>
          <a:xfrm>
            <a:off x="281505" y="1600200"/>
            <a:ext cx="8405295" cy="4525963"/>
          </a:xfrm>
        </p:spPr>
        <p:txBody>
          <a:bodyPr>
            <a:normAutofit fontScale="62500" lnSpcReduction="20000"/>
          </a:bodyPr>
          <a:lstStyle/>
          <a:p>
            <a:pPr lvl="0">
              <a:lnSpc>
                <a:spcPct val="120000"/>
              </a:lnSpc>
            </a:pPr>
            <a:r>
              <a:rPr lang="ja-JP" altLang="ja-JP" dirty="0"/>
              <a:t>（大熊）日本では、</a:t>
            </a:r>
            <a:r>
              <a:rPr lang="en-US" altLang="ja-JP" dirty="0"/>
              <a:t>KEK</a:t>
            </a:r>
            <a:r>
              <a:rPr lang="ja-JP" altLang="ja-JP" dirty="0"/>
              <a:t>を中心として国内企業を含めた</a:t>
            </a:r>
            <a:r>
              <a:rPr lang="en-US" altLang="ja-JP" dirty="0"/>
              <a:t>ILC</a:t>
            </a:r>
            <a:r>
              <a:rPr lang="ja-JP" altLang="ja-JP" dirty="0"/>
              <a:t>のための</a:t>
            </a:r>
            <a:r>
              <a:rPr lang="en-US" altLang="ja-JP" dirty="0"/>
              <a:t>R&amp;D</a:t>
            </a:r>
            <a:r>
              <a:rPr lang="ja-JP" altLang="ja-JP" dirty="0"/>
              <a:t>が進んでいるが、現時点で外国企業は</a:t>
            </a:r>
            <a:r>
              <a:rPr lang="en-US" altLang="ja-JP" dirty="0"/>
              <a:t>ILC</a:t>
            </a:r>
            <a:r>
              <a:rPr lang="ja-JP" altLang="ja-JP" dirty="0"/>
              <a:t>計画への参加を考えているのか。</a:t>
            </a:r>
          </a:p>
          <a:p>
            <a:pPr lvl="0">
              <a:lnSpc>
                <a:spcPct val="120000"/>
              </a:lnSpc>
            </a:pPr>
            <a:endParaRPr lang="en-US" altLang="ja-JP" dirty="0" smtClean="0"/>
          </a:p>
          <a:p>
            <a:pPr lvl="0">
              <a:lnSpc>
                <a:spcPct val="120000"/>
              </a:lnSpc>
            </a:pPr>
            <a:r>
              <a:rPr lang="ja-JP" altLang="ja-JP" dirty="0" smtClean="0"/>
              <a:t>（</a:t>
            </a:r>
            <a:r>
              <a:rPr lang="ja-JP" altLang="ja-JP" dirty="0"/>
              <a:t>大熊）日本の中小企業を</a:t>
            </a:r>
            <a:r>
              <a:rPr lang="en-US" altLang="ja-JP" dirty="0"/>
              <a:t>ILC</a:t>
            </a:r>
            <a:r>
              <a:rPr lang="ja-JP" altLang="ja-JP" dirty="0"/>
              <a:t>計画へ取り込んでゆく方策を今後検討したい。</a:t>
            </a:r>
          </a:p>
          <a:p>
            <a:pPr lvl="0">
              <a:lnSpc>
                <a:spcPct val="120000"/>
              </a:lnSpc>
            </a:pPr>
            <a:endParaRPr lang="en-US" altLang="ja-JP" dirty="0" smtClean="0"/>
          </a:p>
          <a:p>
            <a:pPr lvl="0">
              <a:lnSpc>
                <a:spcPct val="120000"/>
              </a:lnSpc>
            </a:pPr>
            <a:r>
              <a:rPr lang="ja-JP" altLang="ja-JP" dirty="0" smtClean="0"/>
              <a:t>（</a:t>
            </a:r>
            <a:r>
              <a:rPr lang="ja-JP" altLang="ja-JP" dirty="0"/>
              <a:t>池田）現在、大型加速器計画が日本で立ち上がっておらず、国内企業としては、次の計画の開始時期、規模、期間が明確でない限り技術者の確保・育成は難しい。特に、加速器の技術者は特化した</a:t>
            </a:r>
            <a:r>
              <a:rPr lang="en-US" altLang="ja-JP" dirty="0"/>
              <a:t>OJT</a:t>
            </a:r>
            <a:r>
              <a:rPr lang="ja-JP" altLang="ja-JP" dirty="0"/>
              <a:t>トレーニングが必要であり、企業内の他部署との共通性が低い。企業としては、何らかの加速器計画が常に続いていることが技術者の確保という点では重要であり、（今後の加速器計画の見通しや継続性を含めた）全般を議論してほしい。</a:t>
            </a:r>
          </a:p>
          <a:p>
            <a:pPr>
              <a:lnSpc>
                <a:spcPct val="120000"/>
              </a:lnSpc>
            </a:pPr>
            <a:endParaRPr lang="en-US" altLang="ja-JP" dirty="0" smtClean="0"/>
          </a:p>
          <a:p>
            <a:pPr>
              <a:lnSpc>
                <a:spcPct val="120000"/>
              </a:lnSpc>
            </a:pPr>
            <a:r>
              <a:rPr lang="ja-JP" altLang="ja-JP" dirty="0" smtClean="0"/>
              <a:t>→</a:t>
            </a:r>
            <a:r>
              <a:rPr lang="ja-JP" altLang="ja-JP" dirty="0"/>
              <a:t>（中野）</a:t>
            </a:r>
            <a:r>
              <a:rPr lang="en-US" altLang="ja-JP" dirty="0"/>
              <a:t>ILC</a:t>
            </a:r>
            <a:r>
              <a:rPr lang="ja-JP" altLang="ja-JP" dirty="0"/>
              <a:t>計画に留まらず、加速器全般の人材確保について議論したい。</a:t>
            </a:r>
          </a:p>
          <a:p>
            <a:endParaRPr kumimoji="1" lang="ja-JP" altLang="en-US" dirty="0"/>
          </a:p>
        </p:txBody>
      </p:sp>
    </p:spTree>
    <p:extLst>
      <p:ext uri="{BB962C8B-B14F-4D97-AF65-F5344CB8AC3E}">
        <p14:creationId xmlns:p14="http://schemas.microsoft.com/office/powerpoint/2010/main" val="1414375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TotalTime>
  <Words>4815</Words>
  <Application>Microsoft Macintosh PowerPoint</Application>
  <PresentationFormat>画面に合わせる (4:3)</PresentationFormat>
  <Paragraphs>590</Paragraphs>
  <Slides>41</Slides>
  <Notes>0</Notes>
  <HiddenSlides>8</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ホワイト</vt:lpstr>
      <vt:lpstr>ILC 人材WG からの報告</vt:lpstr>
      <vt:lpstr>文科省の調査, WG 活動 </vt:lpstr>
      <vt:lpstr>国際リニアコライダー（ILC）に関する有識者会議 人材の確保・育成方策検証作業部会　委員</vt:lpstr>
      <vt:lpstr>人材の確保・育成方策検証作業部会・ 今後のスケジュール</vt:lpstr>
      <vt:lpstr>人材の確保・育成方策検証作業部会（第1回）  http://www.mext.go.jp/b_menu/shingi/chousa/shinkou/038/kaisai/1364301.htm</vt:lpstr>
      <vt:lpstr>日本学術会議「国際リニアコライダー計画に関する所見」 （平成25年9月30日）</vt:lpstr>
      <vt:lpstr>人材の確保・育成方策検証作業部会における論点</vt:lpstr>
      <vt:lpstr>コメント・デイスカッション</vt:lpstr>
      <vt:lpstr>コメント・デイスカッション(2)</vt:lpstr>
      <vt:lpstr>ILC-TDR 国際設計チームの人材見通し  - ILC 加速器実現に必要な技術・人材の準備 –</vt:lpstr>
      <vt:lpstr>報告の内容</vt:lpstr>
      <vt:lpstr>報告概要　</vt:lpstr>
      <vt:lpstr>ILC 加速器建設における研究所人材構想・全容 準備期間 (4年） 〜建設期間（９年） </vt:lpstr>
      <vt:lpstr>ILC 年次計画・必要人員総表　(検討中)</vt:lpstr>
      <vt:lpstr>ILC加速器・準備期間に必要な人材案 (FTE) 1)</vt:lpstr>
      <vt:lpstr>コメント・ディスカッション</vt:lpstr>
      <vt:lpstr>コメント・ディスカッション(2)</vt:lpstr>
      <vt:lpstr>コメント・ディスカッション(3)</vt:lpstr>
      <vt:lpstr>コメント・ディスカッション(4)</vt:lpstr>
      <vt:lpstr>人材の確保・育成方策検証作業部会（第2回）  http://www.mext.go.jp/b_menu/shingi/chousa/shinkou/038/038-3/shiryo/1365674.htm</vt:lpstr>
      <vt:lpstr>人材の確保・育成方策検証作業部会これまでの 主な意見（案）</vt:lpstr>
      <vt:lpstr>TDR における人材確保・育成について</vt:lpstr>
      <vt:lpstr>質疑・応答</vt:lpstr>
      <vt:lpstr>修正案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質疑・応答</vt:lpstr>
      <vt:lpstr>コメント</vt:lpstr>
      <vt:lpstr>コメント：</vt:lpstr>
      <vt:lpstr>質疑・応答</vt:lpstr>
      <vt:lpstr>質疑・応答</vt:lpstr>
      <vt:lpstr>PowerPoint プレゼンテーション</vt:lpstr>
      <vt:lpstr>要望・コメント</vt:lpstr>
      <vt:lpstr>人材の確保・育成方策検証作業部会・ 今後のスケジュール</vt:lpstr>
    </vt:vector>
  </TitlesOfParts>
  <Company>KEK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国際リニアコライダー（ILC）に関する有識者会議  人材の確保・育成方策検証作業部会（第2回）</dc:title>
  <dc:creator>Yamamoto Akira</dc:creator>
  <cp:lastModifiedBy>田内 利明</cp:lastModifiedBy>
  <cp:revision>15</cp:revision>
  <dcterms:created xsi:type="dcterms:W3CDTF">2016-01-06T23:42:16Z</dcterms:created>
  <dcterms:modified xsi:type="dcterms:W3CDTF">2016-01-07T05:06:53Z</dcterms:modified>
</cp:coreProperties>
</file>