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DE3E9-5120-C944-A251-F9E603353F2A}" type="doc">
      <dgm:prSet loTypeId="urn:microsoft.com/office/officeart/2008/layout/NameandTitleOrganizationalChar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AC47649-CDA7-FB42-BCC3-44B8E0DBA879}" type="pres">
      <dgm:prSet presAssocID="{17DDE3E9-5120-C944-A251-F9E603353F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174A489-DF71-AC4F-AE1F-89EB51792D01}" type="presOf" srcId="{17DDE3E9-5120-C944-A251-F9E603353F2A}" destId="{8AC47649-CDA7-FB42-BCC3-44B8E0DBA879}" srcOrd="0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F714-41FA-BA45-85FA-B4F9D8F49130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06FCB-84C6-FA4D-B69A-F29456BD1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0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75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diff value</a:t>
            </a:r>
            <a:r>
              <a:rPr lang="en-GB" baseline="0" dirty="0" smtClean="0"/>
              <a:t> for last row are </a:t>
            </a:r>
            <a:r>
              <a:rPr lang="en-GB" baseline="0" dirty="0" err="1" smtClean="0"/>
              <a:t>wrt</a:t>
            </a:r>
            <a:r>
              <a:rPr lang="en-GB" baseline="0" dirty="0" smtClean="0"/>
              <a:t> BD+FE CM test </a:t>
            </a:r>
            <a:r>
              <a:rPr lang="en-GB" baseline="0" smtClean="0"/>
              <a:t>= banana.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43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66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0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5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CERN, Sept. 5, 2014 (Yu.Pischalnikov)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50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5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7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5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21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80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1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BB1C-6AC4-2D4A-AAC0-75E803EB9AFC}" type="datetimeFigureOut">
              <a:rPr kumimoji="1" lang="ja-JP" altLang="en-US" smtClean="0"/>
              <a:t>14/12/15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2D33-5BB2-4F4B-A53F-FDCFE721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86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39007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MEXT’s Organization for Studying ILC</a:t>
            </a:r>
            <a:br>
              <a:rPr kumimoji="1" lang="en-US" altLang="ja-JP" b="1" dirty="0" smtClean="0"/>
            </a:br>
            <a:r>
              <a:rPr lang="en-US" altLang="ja-JP" b="1" dirty="0"/>
              <a:t> </a:t>
            </a:r>
            <a:r>
              <a:rPr lang="en-US" altLang="ja-JP" sz="3600" dirty="0" smtClean="0"/>
              <a:t>based on SCJ’s Recommendation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 Yamamoto, 2014/12/05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F06D-5F63-7841-8CD3-C5E7D7548C6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549950994"/>
              </p:ext>
            </p:extLst>
          </p:nvPr>
        </p:nvGraphicFramePr>
        <p:xfrm>
          <a:off x="4300514" y="2164536"/>
          <a:ext cx="7360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2222421" y="2433659"/>
            <a:ext cx="6219055" cy="359828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788"/>
            <a:endParaRPr lang="ja-JP" altLang="en-US" dirty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81390" y="1755942"/>
            <a:ext cx="1544012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defTabSz="456788"/>
            <a:r>
              <a:rPr lang="en-US" altLang="ja-JP" sz="44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MEXT</a:t>
            </a:r>
            <a:endParaRPr lang="ja-JP" altLang="en-US" sz="44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4384" y="4865136"/>
            <a:ext cx="269011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algn="ctr" defTabSz="456788"/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Particle &amp; Nuclear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Phys.</a:t>
            </a: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 defTabSz="456788"/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Working Group</a:t>
            </a:r>
          </a:p>
          <a:p>
            <a:pPr algn="ctr" defTabSz="456788"/>
            <a:r>
              <a:rPr lang="en-US" altLang="ja-JP" sz="1600" dirty="0">
                <a:solidFill>
                  <a:srgbClr val="3366FF"/>
                </a:solidFill>
                <a:latin typeface="Calibri"/>
                <a:ea typeface="ＭＳ Ｐゴシック"/>
              </a:rPr>
              <a:t>f</a:t>
            </a:r>
            <a:r>
              <a:rPr lang="en-US" altLang="ja-JP" sz="1600" dirty="0" smtClean="0">
                <a:solidFill>
                  <a:srgbClr val="3366FF"/>
                </a:solidFill>
                <a:latin typeface="Calibri"/>
                <a:ea typeface="ＭＳ Ｐゴシック"/>
              </a:rPr>
              <a:t>ormed in 2014  </a:t>
            </a:r>
            <a:endParaRPr lang="ja-JP" altLang="en-US" sz="1600" dirty="0">
              <a:solidFill>
                <a:srgbClr val="3366FF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85915" y="4865136"/>
            <a:ext cx="240317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 defTabSz="456788"/>
            <a:r>
              <a:rPr lang="en-US" altLang="ja-JP" sz="20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TDR</a:t>
            </a: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Validation </a:t>
            </a:r>
          </a:p>
          <a:p>
            <a:pPr algn="ctr" defTabSz="456788"/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Working Group</a:t>
            </a:r>
          </a:p>
          <a:p>
            <a:pPr algn="ctr" defTabSz="456788"/>
            <a:r>
              <a:rPr lang="en-US" altLang="ja-JP" sz="1600" dirty="0" smtClean="0">
                <a:solidFill>
                  <a:srgbClr val="3366FF"/>
                </a:solidFill>
                <a:latin typeface="Calibri"/>
                <a:ea typeface="ＭＳ Ｐゴシック"/>
              </a:rPr>
              <a:t>formed </a:t>
            </a:r>
            <a:r>
              <a:rPr lang="en-US" altLang="ja-JP" sz="1600" dirty="0">
                <a:solidFill>
                  <a:srgbClr val="3366FF"/>
                </a:solidFill>
                <a:latin typeface="Calibri"/>
                <a:ea typeface="ＭＳ Ｐゴシック"/>
              </a:rPr>
              <a:t>in 2014  </a:t>
            </a: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3089" y="1717387"/>
            <a:ext cx="135651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 defTabSz="456788"/>
            <a:r>
              <a:rPr lang="en-US" altLang="ja-JP" sz="48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SCJ </a:t>
            </a:r>
            <a:r>
              <a:rPr lang="en-US" altLang="ja-JP" sz="48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</a:t>
            </a:r>
            <a:endParaRPr lang="ja-JP" altLang="en-US" sz="4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659644" y="2118456"/>
            <a:ext cx="3021789" cy="7777"/>
          </a:xfrm>
          <a:prstGeom prst="straightConnector1">
            <a:avLst/>
          </a:prstGeom>
          <a:ln w="38100" cmpd="sng">
            <a:solidFill>
              <a:srgbClr val="FF66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2"/>
          </p:cNvCxnSpPr>
          <p:nvPr/>
        </p:nvCxnSpPr>
        <p:spPr>
          <a:xfrm flipH="1">
            <a:off x="5440573" y="2525383"/>
            <a:ext cx="12823" cy="2063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414788" y="2720340"/>
            <a:ext cx="2103986" cy="769441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 defTabSz="456788"/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ILC Taskforce</a:t>
            </a:r>
          </a:p>
          <a:p>
            <a:pPr algn="ctr" defTabSz="456788"/>
            <a:r>
              <a:rPr lang="en-US" altLang="ja-JP" sz="1600" dirty="0">
                <a:solidFill>
                  <a:srgbClr val="3366FF"/>
                </a:solidFill>
                <a:latin typeface="Calibri"/>
                <a:ea typeface="ＭＳ Ｐゴシック"/>
              </a:rPr>
              <a:t>f</a:t>
            </a:r>
            <a:r>
              <a:rPr lang="en-US" altLang="ja-JP" sz="1600" dirty="0" smtClean="0">
                <a:solidFill>
                  <a:srgbClr val="3366FF"/>
                </a:solidFill>
                <a:latin typeface="Calibri"/>
                <a:ea typeface="ＭＳ Ｐゴシック"/>
              </a:rPr>
              <a:t>ormed in 2013</a:t>
            </a:r>
            <a:r>
              <a:rPr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endParaRPr lang="ja-JP" altLang="en-US" sz="1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05624" y="3686548"/>
            <a:ext cx="386040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 defTabSz="456788"/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Academic Experts Committee</a:t>
            </a:r>
          </a:p>
          <a:p>
            <a:pPr algn="ctr" defTabSz="456788"/>
            <a:r>
              <a:rPr lang="en-US" altLang="ja-JP" sz="1600" dirty="0">
                <a:solidFill>
                  <a:srgbClr val="3366FF"/>
                </a:solidFill>
                <a:latin typeface="Calibri"/>
                <a:ea typeface="ＭＳ Ｐゴシック"/>
              </a:rPr>
              <a:t>f</a:t>
            </a:r>
            <a:r>
              <a:rPr lang="en-US" altLang="ja-JP" sz="1600" dirty="0" smtClean="0">
                <a:solidFill>
                  <a:srgbClr val="3366FF"/>
                </a:solidFill>
                <a:latin typeface="Calibri"/>
                <a:ea typeface="ＭＳ Ｐゴシック"/>
              </a:rPr>
              <a:t>ormed in 2014 </a:t>
            </a:r>
            <a:endParaRPr lang="ja-JP" altLang="en-US" sz="1600" dirty="0">
              <a:solidFill>
                <a:srgbClr val="3366FF"/>
              </a:solidFill>
              <a:latin typeface="Calibri"/>
              <a:ea typeface="ＭＳ Ｐゴシック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3867584" y="4588787"/>
            <a:ext cx="3034353" cy="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6887502" y="4588923"/>
            <a:ext cx="0" cy="261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 flipV="1">
            <a:off x="3867583" y="4588787"/>
            <a:ext cx="1859" cy="276349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832788" y="1731731"/>
            <a:ext cx="25991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noFill/>
          </a:ln>
        </p:spPr>
        <p:txBody>
          <a:bodyPr wrap="none" rtlCol="0">
            <a:spAutoFit/>
          </a:bodyPr>
          <a:lstStyle/>
          <a:p>
            <a:pPr defTabSz="456788"/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Recommendation </a:t>
            </a:r>
            <a:r>
              <a:rPr lang="en-US" altLang="ja-JP" dirty="0" smtClean="0">
                <a:solidFill>
                  <a:srgbClr val="3366FF"/>
                </a:solidFill>
                <a:latin typeface="Calibri"/>
                <a:ea typeface="ＭＳ Ｐゴシック"/>
              </a:rPr>
              <a:t>in 2013</a:t>
            </a:r>
            <a:endParaRPr lang="ja-JP" altLang="en-US" dirty="0">
              <a:solidFill>
                <a:srgbClr val="3366FF"/>
              </a:solidFill>
              <a:latin typeface="Calibri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57378" y="0"/>
            <a:ext cx="88663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defTabSz="456788"/>
            <a:r>
              <a:rPr lang="en-US" altLang="ja-JP" dirty="0" smtClean="0">
                <a:solidFill>
                  <a:prstClr val="black"/>
                </a:solidFill>
                <a:latin typeface="Calibri"/>
                <a:ea typeface="ＭＳ Ｐゴシック"/>
              </a:rPr>
              <a:t>140913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073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 Status Report from TDR validation WGS</a:t>
            </a:r>
            <a:br>
              <a:rPr kumimoji="1" lang="en-US" altLang="ja-JP" dirty="0" smtClean="0"/>
            </a:br>
            <a:r>
              <a:rPr lang="en-US" altLang="ja-JP" dirty="0" smtClean="0"/>
              <a:t>14 Nov. 2014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719376"/>
              </p:ext>
            </p:extLst>
          </p:nvPr>
        </p:nvGraphicFramePr>
        <p:xfrm>
          <a:off x="457200" y="1600201"/>
          <a:ext cx="8229600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Title: Progress in the ILC TDR Evaluation Working-Group </a:t>
                      </a:r>
                      <a:endParaRPr kumimoji="1" lang="ja-JP" altLang="ja-JP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submitted </a:t>
                      </a:r>
                      <a:endParaRPr kumimoji="1" lang="ja-JP" altLang="ja-JP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to the 2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meeting of “MEXT, ILC Academic Expert Committee (ILC-AEC)” </a:t>
                      </a:r>
                      <a:endParaRPr kumimoji="1" lang="ja-JP" altLang="ja-JP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from “MEXT, ILC TDR Evaluation Working Group  (TDR-WG)”</a:t>
                      </a:r>
                      <a:endParaRPr kumimoji="1" lang="ja-JP" altLang="ja-JP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Date: 2014/11/14</a:t>
                      </a:r>
                      <a:endParaRPr kumimoji="1" lang="ja-JP" altLang="ja-JP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Summary of the Study Subjects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scope of the ILC cost given in TDR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scope of the ILC total project cost including the cost missing in TDR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feasibility of the ILC to be built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 required for the ILC construction 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ILC Project Cost Estimate </a:t>
                      </a:r>
                    </a:p>
                    <a:p>
                      <a:pPr marL="342900" marR="0" lvl="0" indent="-342900" algn="l" defTabSz="4567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Discussions on Possible Risk Origins and Technical Issues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endParaRPr kumimoji="1" lang="ja-JP" altLang="en-US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 Yamamoto, 2014/12/05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737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7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 Status Report from TDR validation WGS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35200"/>
              </p:ext>
            </p:extLst>
          </p:nvPr>
        </p:nvGraphicFramePr>
        <p:xfrm>
          <a:off x="457200" y="1230631"/>
          <a:ext cx="8229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4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Discussions on Possible Risk Origins and Technical Issues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Assumptions during discussions in the TDR-WG meetings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cost sharing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Preparation time of 4 years required for technical and human-resource preparation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Progress in discussions: cost risk origins and technical issues, 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1" lang="en-US" altLang="ja-JP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Risk Origin</a:t>
                      </a:r>
                      <a:endParaRPr kumimoji="1" lang="ja-JP" altLang="ja-JP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1" lang="en-US" altLang="ja-JP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lvl="0"/>
                      <a:r>
                        <a:rPr kumimoji="1" lang="en-US" altLang="ja-JP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Tehchnical</a:t>
                      </a:r>
                      <a:r>
                        <a:rPr kumimoji="1" lang="en-US" altLang="ja-JP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management issues</a:t>
                      </a:r>
                      <a:endParaRPr kumimoji="1" lang="ja-JP" altLang="ja-JP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Concerns identified in the current baseline design in TDR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6479" lvl="2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in-sufficient operational margin in SRF performance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6479" lvl="2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kumimoji="1" lang="en-US" altLang="ja-JP" sz="1800" kern="1200" dirty="0" smtClean="0">
                          <a:solidFill>
                            <a:srgbClr val="33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concerns of the gradient degradation seen in EXFEL, and it’s still existing gap to  the ILC gradient requirement. </a:t>
                      </a:r>
                      <a:endParaRPr kumimoji="1" lang="ja-JP" altLang="ja-JP" sz="1800" kern="1200" dirty="0" smtClean="0">
                        <a:solidFill>
                          <a:srgbClr val="33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56479" lvl="2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It is concerned the ILC gradient specification not to be achieved, and it will cause the cost increase. 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99688" lvl="1" indent="-342900">
                        <a:buFont typeface="+mj-lt"/>
                        <a:buAutoNum type="arabicPeriod"/>
                      </a:pP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Concerns to demonstrate and verify the performance achievement goal, to establish the production technology, and to realize the technical transfer to industry, during the preparation stage. 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 Yamamoto, 2014/12/05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069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916" y="1417639"/>
            <a:ext cx="8689961" cy="4708535"/>
          </a:xfrm>
        </p:spPr>
        <p:txBody>
          <a:bodyPr/>
          <a:lstStyle/>
          <a:p>
            <a:r>
              <a:rPr lang="en-US" altLang="ja-JP" dirty="0" smtClean="0"/>
              <a:t>Shall</a:t>
            </a:r>
            <a:r>
              <a:rPr kumimoji="1" lang="en-US" altLang="ja-JP" dirty="0" smtClean="0"/>
              <a:t> we keep the ILC accelerator design gradient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31.5 MV/m</a:t>
            </a:r>
            <a:r>
              <a:rPr kumimoji="1" lang="en-US" altLang="ja-JP" dirty="0" smtClean="0"/>
              <a:t>, also keeping VT-gradient of 35 MV/m?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If yes, </a:t>
            </a:r>
          </a:p>
          <a:p>
            <a:pPr lvl="1"/>
            <a:r>
              <a:rPr kumimoji="1" lang="en-US" altLang="ja-JP" dirty="0" smtClean="0"/>
              <a:t>How we may response to the expression of concern (by TDR-WG)? 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If no, </a:t>
            </a:r>
          </a:p>
          <a:p>
            <a:pPr lvl="1"/>
            <a:r>
              <a:rPr kumimoji="1" lang="en-US" altLang="ja-JP" dirty="0" smtClean="0"/>
              <a:t>How we may re-optimize the design gradient? 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 Yamamoto, 2014/12/05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7667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 and Advices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We shall consider the degradation sources, </a:t>
            </a:r>
          </a:p>
          <a:p>
            <a:pPr lvl="1"/>
            <a:r>
              <a:rPr lang="en-US" altLang="ja-JP" dirty="0" smtClean="0"/>
              <a:t>Particle already existing inside cavity and it would move, </a:t>
            </a:r>
          </a:p>
          <a:p>
            <a:pPr lvl="1"/>
            <a:r>
              <a:rPr lang="en-US" altLang="ja-JP" dirty="0" smtClean="0"/>
              <a:t>Particle coming from bellows and … </a:t>
            </a:r>
          </a:p>
          <a:p>
            <a:pPr lvl="1"/>
            <a:r>
              <a:rPr kumimoji="1" lang="en-US" altLang="ja-JP" dirty="0" smtClean="0"/>
              <a:t>Particle coming from vacuum venting</a:t>
            </a:r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The EXFEL XM-3 has reached ~ 100 % performance without degradation, and we should be able to reach this technical level, 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We shall watch the EXFEL progress in coming 1~2 years,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 Yamamoto, 2014/12/05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489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31800"/>
            <a:ext cx="8001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31800"/>
            <a:ext cx="8001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インフォーマルミーティング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テーマ：　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SRF Cavity </a:t>
            </a:r>
            <a:r>
              <a:rPr kumimoji="1" lang="ja-JP" altLang="en-US" dirty="0" smtClean="0"/>
              <a:t>の電界性能</a:t>
            </a:r>
            <a:endParaRPr lang="en-US" altLang="ja-JP" dirty="0"/>
          </a:p>
          <a:p>
            <a:r>
              <a:rPr kumimoji="1" lang="ja-JP" altLang="en-US" dirty="0" smtClean="0"/>
              <a:t>日時：　</a:t>
            </a:r>
            <a:r>
              <a:rPr kumimoji="1" lang="en-US" altLang="ja-JP" dirty="0" smtClean="0"/>
              <a:t>	</a:t>
            </a:r>
            <a:r>
              <a:rPr lang="en-US" altLang="ja-JP" dirty="0" smtClean="0"/>
              <a:t>12/5 14:00 ~ 15:30 </a:t>
            </a:r>
          </a:p>
          <a:p>
            <a:r>
              <a:rPr kumimoji="1" lang="ja-JP" altLang="en-US" dirty="0" smtClean="0"/>
              <a:t>場所：</a:t>
            </a:r>
            <a:r>
              <a:rPr kumimoji="1" lang="en-US" altLang="ja-JP" dirty="0" smtClean="0"/>
              <a:t>	</a:t>
            </a:r>
            <a:r>
              <a:rPr lang="ja-JP" altLang="en-US" dirty="0" smtClean="0"/>
              <a:t>４号館　</a:t>
            </a:r>
            <a:r>
              <a:rPr lang="en-US" altLang="ja-JP" dirty="0" smtClean="0"/>
              <a:t>127</a:t>
            </a:r>
            <a:r>
              <a:rPr lang="ja-JP" altLang="en-US" dirty="0" smtClean="0"/>
              <a:t>号室</a:t>
            </a:r>
            <a:endParaRPr kumimoji="1" lang="en-US" altLang="ja-JP" dirty="0" smtClean="0"/>
          </a:p>
          <a:p>
            <a:r>
              <a:rPr lang="ja-JP" altLang="en-US" dirty="0" smtClean="0"/>
              <a:t>趣旨：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TDR </a:t>
            </a:r>
            <a:r>
              <a:rPr lang="ja-JP" altLang="en-US" dirty="0" smtClean="0"/>
              <a:t>検証部会において、</a:t>
            </a:r>
            <a:r>
              <a:rPr kumimoji="1" lang="en-US" altLang="ja-JP" dirty="0" smtClean="0"/>
              <a:t>SRF </a:t>
            </a:r>
            <a:r>
              <a:rPr kumimoji="1" lang="ja-JP" altLang="en-US" dirty="0" smtClean="0"/>
              <a:t>電界性能余裕への懸念を指摘されている。　（</a:t>
            </a:r>
            <a:r>
              <a:rPr kumimoji="1" lang="en-US" altLang="ja-JP" dirty="0" smtClean="0"/>
              <a:t>CM </a:t>
            </a:r>
            <a:r>
              <a:rPr kumimoji="1" lang="ja-JP" altLang="en-US" dirty="0" smtClean="0"/>
              <a:t>組み立て後の</a:t>
            </a:r>
            <a:r>
              <a:rPr lang="ja-JP" altLang="en-US" dirty="0" smtClean="0"/>
              <a:t>電界性能低下克服が国際的な大きな課題にもなっている）。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TTC </a:t>
            </a:r>
            <a:r>
              <a:rPr lang="ja-JP" altLang="en-US" dirty="0" smtClean="0"/>
              <a:t>に、各国からのエキスパートが、来訪されている機会に意見交換を行った。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2014/12/8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407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18681"/>
            <a:ext cx="7772400" cy="1929297"/>
          </a:xfrm>
          <a:solidFill>
            <a:srgbClr val="CCFFCC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 Informal Meeting on</a:t>
            </a:r>
            <a:br>
              <a:rPr kumimoji="1" lang="en-US" altLang="ja-JP" dirty="0" smtClean="0"/>
            </a:br>
            <a:r>
              <a:rPr lang="en-US" altLang="ja-JP" dirty="0" smtClean="0"/>
              <a:t>SRF CM Assembly and Gradient Performance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Akira Yamamoto</a:t>
            </a:r>
          </a:p>
          <a:p>
            <a:endParaRPr lang="en-US" altLang="ja-JP" dirty="0"/>
          </a:p>
          <a:p>
            <a:r>
              <a:rPr lang="en-US" altLang="ja-JP" dirty="0" smtClean="0"/>
              <a:t>KEK, 5 December, 2014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A. Yamamoto, 2014/12/05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CE5-E761-234D-8E36-3F7D321E540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90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SRF Cavity-CM Assembly and 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Operational Gradient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984063"/>
          </a:xfrm>
          <a:ln>
            <a:solidFill>
              <a:srgbClr val="4F81BD"/>
            </a:solidFill>
          </a:ln>
        </p:spPr>
        <p:txBody>
          <a:bodyPr>
            <a:normAutofit fontScale="47500" lnSpcReduction="20000"/>
          </a:bodyPr>
          <a:lstStyle/>
          <a:p>
            <a:endParaRPr lang="ja-JP" altLang="en-US" dirty="0"/>
          </a:p>
          <a:p>
            <a:pPr marL="0" indent="0">
              <a:buNone/>
            </a:pPr>
            <a:r>
              <a:rPr lang="en-US" altLang="ja-JP" sz="4200" u="sng" dirty="0" smtClean="0"/>
              <a:t>Date </a:t>
            </a:r>
            <a:r>
              <a:rPr lang="en-US" altLang="ja-JP" sz="4200" u="sng" dirty="0"/>
              <a:t>and Time: </a:t>
            </a:r>
            <a:r>
              <a:rPr lang="en-US" altLang="ja-JP" sz="4200" dirty="0"/>
              <a:t> 	</a:t>
            </a:r>
            <a:r>
              <a:rPr lang="en-US" altLang="ja-JP" sz="4200" dirty="0">
                <a:solidFill>
                  <a:srgbClr val="3366FF"/>
                </a:solidFill>
              </a:rPr>
              <a:t>December 5, 14:00 - 15:</a:t>
            </a:r>
            <a:r>
              <a:rPr lang="en-US" altLang="ja-JP" sz="4200" dirty="0" smtClean="0">
                <a:solidFill>
                  <a:srgbClr val="3366FF"/>
                </a:solidFill>
              </a:rPr>
              <a:t>30</a:t>
            </a:r>
            <a:r>
              <a:rPr lang="en-US" altLang="ja-JP" sz="4200" dirty="0" smtClean="0"/>
              <a:t>, </a:t>
            </a:r>
            <a:endParaRPr lang="en-US" altLang="ja-JP" sz="4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4200" u="sng" dirty="0"/>
              <a:t>Place: </a:t>
            </a:r>
            <a:r>
              <a:rPr lang="en-US" altLang="ja-JP" sz="4200" dirty="0"/>
              <a:t>			Room 127, Building 4.</a:t>
            </a:r>
          </a:p>
          <a:p>
            <a:pPr marL="0" indent="0">
              <a:buNone/>
            </a:pPr>
            <a:r>
              <a:rPr lang="en-US" altLang="ja-JP" sz="4200" u="sng" dirty="0"/>
              <a:t>Objective to; </a:t>
            </a:r>
          </a:p>
          <a:p>
            <a:pPr marL="0" indent="0">
              <a:buNone/>
            </a:pPr>
            <a:r>
              <a:rPr lang="en-US" altLang="ja-JP" sz="4200" dirty="0"/>
              <a:t>	</a:t>
            </a:r>
            <a:r>
              <a:rPr lang="en-US" altLang="ja-JP" sz="4200" dirty="0" smtClean="0"/>
              <a:t>discuss </a:t>
            </a:r>
            <a:r>
              <a:rPr lang="en-US" altLang="ja-JP" sz="4200" dirty="0" err="1"/>
              <a:t>cryomodule</a:t>
            </a:r>
            <a:r>
              <a:rPr lang="en-US" altLang="ja-JP" sz="4200" dirty="0"/>
              <a:t> assembly, and the reliable operational gradient, </a:t>
            </a:r>
          </a:p>
          <a:p>
            <a:pPr marL="0" indent="0">
              <a:buNone/>
            </a:pPr>
            <a:r>
              <a:rPr lang="en-US" altLang="ja-JP" sz="4200" dirty="0"/>
              <a:t> </a:t>
            </a:r>
            <a:r>
              <a:rPr lang="en-US" altLang="ja-JP" sz="4200" dirty="0" smtClean="0"/>
              <a:t>	overcoming </a:t>
            </a:r>
            <a:r>
              <a:rPr lang="en-US" altLang="ja-JP" sz="4200" dirty="0"/>
              <a:t>the gradient degradation in long term operation</a:t>
            </a:r>
          </a:p>
          <a:p>
            <a:pPr marL="0" indent="0">
              <a:buNone/>
            </a:pPr>
            <a:endParaRPr lang="en-US" altLang="ja-JP" sz="4200" u="sng" dirty="0" smtClean="0"/>
          </a:p>
          <a:p>
            <a:pPr marL="0" indent="0">
              <a:buNone/>
            </a:pPr>
            <a:r>
              <a:rPr lang="en-US" altLang="ja-JP" sz="4200" u="sng" dirty="0" smtClean="0"/>
              <a:t>Agenda</a:t>
            </a:r>
            <a:r>
              <a:rPr lang="en-US" altLang="ja-JP" sz="4200" u="sng" dirty="0"/>
              <a:t>; </a:t>
            </a:r>
          </a:p>
          <a:p>
            <a:pPr marL="0" indent="0">
              <a:buNone/>
            </a:pPr>
            <a:r>
              <a:rPr lang="en-US" altLang="ja-JP" sz="4200" dirty="0" smtClean="0"/>
              <a:t>	- </a:t>
            </a:r>
            <a:r>
              <a:rPr lang="en-US" altLang="ja-JP" sz="4200" dirty="0"/>
              <a:t>Introductory talks: </a:t>
            </a:r>
          </a:p>
          <a:p>
            <a:pPr marL="0" indent="0">
              <a:buNone/>
            </a:pPr>
            <a:r>
              <a:rPr lang="en-US" altLang="ja-JP" sz="4200" dirty="0"/>
              <a:t>   </a:t>
            </a:r>
            <a:r>
              <a:rPr lang="en-US" altLang="ja-JP" sz="4200" dirty="0" smtClean="0"/>
              <a:t>		</a:t>
            </a:r>
            <a:r>
              <a:rPr lang="en-US" altLang="ja-JP" sz="4200" dirty="0"/>
              <a:t> "E-XFEL experience and future prospects"</a:t>
            </a:r>
          </a:p>
          <a:p>
            <a:pPr marL="0" indent="0">
              <a:buNone/>
            </a:pPr>
            <a:r>
              <a:rPr lang="en-US" altLang="ja-JP" sz="4200" dirty="0"/>
              <a:t>	</a:t>
            </a:r>
            <a:r>
              <a:rPr lang="en-US" altLang="ja-JP" sz="4200" dirty="0" smtClean="0"/>
              <a:t>	</a:t>
            </a:r>
            <a:r>
              <a:rPr lang="en-US" altLang="ja-JP" sz="4200" dirty="0"/>
              <a:t>	by H. Weise  and O. </a:t>
            </a:r>
            <a:r>
              <a:rPr lang="en-US" altLang="ja-JP" sz="4200" dirty="0" err="1" smtClean="0"/>
              <a:t>Napoly</a:t>
            </a:r>
            <a:endParaRPr lang="en-US" altLang="ja-JP" sz="4200" dirty="0"/>
          </a:p>
          <a:p>
            <a:pPr marL="0" indent="0">
              <a:buNone/>
            </a:pPr>
            <a:r>
              <a:rPr lang="en-US" altLang="ja-JP" sz="4200" dirty="0"/>
              <a:t>    </a:t>
            </a:r>
            <a:r>
              <a:rPr lang="en-US" altLang="ja-JP" sz="4200" dirty="0" smtClean="0"/>
              <a:t>		“</a:t>
            </a:r>
            <a:r>
              <a:rPr lang="en-US" altLang="ja-JP" sz="4200" dirty="0"/>
              <a:t>Status in Japan, and what is being asked"</a:t>
            </a:r>
          </a:p>
          <a:p>
            <a:pPr marL="0" indent="0">
              <a:buNone/>
            </a:pPr>
            <a:r>
              <a:rPr lang="en-US" altLang="ja-JP" sz="4200" dirty="0"/>
              <a:t>	</a:t>
            </a:r>
            <a:r>
              <a:rPr lang="en-US" altLang="ja-JP" sz="4200" dirty="0" smtClean="0"/>
              <a:t>	</a:t>
            </a:r>
            <a:r>
              <a:rPr lang="en-US" altLang="ja-JP" sz="4200" dirty="0"/>
              <a:t>	by A. Yamamoto</a:t>
            </a:r>
          </a:p>
          <a:p>
            <a:pPr marL="0" indent="0">
              <a:buNone/>
            </a:pPr>
            <a:r>
              <a:rPr lang="en-US" altLang="ja-JP" sz="4200" dirty="0" smtClean="0"/>
              <a:t>	- </a:t>
            </a:r>
            <a:r>
              <a:rPr lang="en-US" altLang="ja-JP" sz="4200" dirty="0"/>
              <a:t>Comments and Discussions: </a:t>
            </a:r>
          </a:p>
          <a:p>
            <a:pPr marL="0" indent="0">
              <a:buNone/>
            </a:pPr>
            <a:r>
              <a:rPr lang="en-US" altLang="ja-JP" sz="4200" dirty="0"/>
              <a:t>    </a:t>
            </a:r>
            <a:r>
              <a:rPr lang="en-US" altLang="ja-JP" sz="4200" dirty="0" smtClean="0"/>
              <a:t>		“</a:t>
            </a:r>
            <a:r>
              <a:rPr lang="en-US" altLang="ja-JP" sz="4200" dirty="0"/>
              <a:t>Scope for future:  5 and 10 years, and further” </a:t>
            </a:r>
          </a:p>
          <a:p>
            <a:pPr marL="0" indent="0">
              <a:buNone/>
            </a:pPr>
            <a:r>
              <a:rPr lang="en-US" altLang="ja-JP" sz="4200" dirty="0"/>
              <a:t>		</a:t>
            </a:r>
            <a:r>
              <a:rPr lang="en-US" altLang="ja-JP" sz="4200" dirty="0" smtClean="0"/>
              <a:t>	by all</a:t>
            </a:r>
            <a:endParaRPr lang="en-US" altLang="ja-JP" sz="4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A. Yamamoto, 2014/12/05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BCE5-E761-234D-8E36-3F7D321E540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13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Nick Walker (DESY)</a:t>
            </a:r>
          </a:p>
          <a:p>
            <a:r>
              <a:rPr lang="en-GB" sz="2400" dirty="0" smtClean="0"/>
              <a:t>for the XFEL cavity analysis team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4400" b="1" dirty="0"/>
              <a:t>E-XFEL Cavity Vertical vs. Module Test Statistics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0358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nick-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4" y="205937"/>
            <a:ext cx="8414757" cy="636768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23328" y="6488668"/>
            <a:ext cx="672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srgbClr val="000090"/>
                </a:solidFill>
                <a:latin typeface="Calibri"/>
                <a:ea typeface="ＭＳ Ｐゴシック"/>
              </a:rPr>
              <a:t>XFEL Vertical Test Results and extrapolation to ILC,  N. Walker(DESY)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" y="6334780"/>
            <a:ext cx="207523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>
                <a:solidFill>
                  <a:srgbClr val="F79646"/>
                </a:solidFill>
                <a:latin typeface="Calibri"/>
                <a:ea typeface="ＭＳ Ｐゴシック"/>
              </a:rPr>
              <a:t>XFEL cavities</a:t>
            </a:r>
            <a:endParaRPr lang="ja-JP" altLang="en-US" sz="2800" b="1">
              <a:solidFill>
                <a:srgbClr val="F79646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" y="21267"/>
            <a:ext cx="1916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prstClr val="black"/>
                </a:solidFill>
                <a:latin typeface="Calibri"/>
                <a:ea typeface="ＭＳ Ｐゴシック"/>
              </a:rPr>
              <a:t>LCWS14, Belgrade</a:t>
            </a:r>
            <a:endParaRPr lang="ja-JP" altLang="en-US" b="1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367874" y="6278080"/>
            <a:ext cx="4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062465" y="6266740"/>
            <a:ext cx="4762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8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felresult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6" y="183308"/>
            <a:ext cx="3913544" cy="2922851"/>
          </a:xfrm>
          <a:prstGeom prst="rect">
            <a:avLst/>
          </a:prstGeom>
        </p:spPr>
      </p:pic>
      <p:pic>
        <p:nvPicPr>
          <p:cNvPr id="5" name="Picture 4" descr="xfelresult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3" y="183306"/>
            <a:ext cx="4641304" cy="2960832"/>
          </a:xfrm>
          <a:prstGeom prst="rect">
            <a:avLst/>
          </a:prstGeom>
        </p:spPr>
      </p:pic>
      <p:pic>
        <p:nvPicPr>
          <p:cNvPr id="6" name="Picture 5" descr="xfelresults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6" y="3552346"/>
            <a:ext cx="4143311" cy="3123821"/>
          </a:xfrm>
          <a:prstGeom prst="rect">
            <a:avLst/>
          </a:prstGeom>
        </p:spPr>
      </p:pic>
      <p:pic>
        <p:nvPicPr>
          <p:cNvPr id="7" name="Picture 6" descr="xfelresults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94" y="3552344"/>
            <a:ext cx="4229374" cy="31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VT-CM comparison: MAX GRADIENT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" y="1557056"/>
            <a:ext cx="6213914" cy="3221409"/>
          </a:xfrm>
          <a:prstGeom prst="rect">
            <a:avLst/>
          </a:prstGeom>
        </p:spPr>
      </p:pic>
      <p:sp>
        <p:nvSpPr>
          <p:cNvPr id="8" name="Textfeld 13"/>
          <p:cNvSpPr txBox="1"/>
          <p:nvPr/>
        </p:nvSpPr>
        <p:spPr>
          <a:xfrm>
            <a:off x="5932625" y="1181523"/>
            <a:ext cx="3058217" cy="100050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1800" b="1" dirty="0" smtClean="0"/>
              <a:t>Stats (mean ± </a:t>
            </a:r>
            <a:r>
              <a:rPr lang="en-GB" sz="1800" b="1" dirty="0" err="1" smtClean="0"/>
              <a:t>rms</a:t>
            </a:r>
            <a:r>
              <a:rPr lang="en-GB" sz="1800" b="1" dirty="0" smtClean="0"/>
              <a:t>):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1400" dirty="0" smtClean="0"/>
              <a:t>54/88 cavities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1400" dirty="0" smtClean="0"/>
              <a:t>Average reduction: -6±6 MV/m</a:t>
            </a:r>
          </a:p>
          <a:p>
            <a:pPr marL="800100" lvl="1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1400" dirty="0" smtClean="0"/>
              <a:t>-17% ±16%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95" y="1167768"/>
            <a:ext cx="408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400" u="sng" dirty="0" smtClean="0">
                <a:solidFill>
                  <a:srgbClr val="FD930A"/>
                </a:solidFill>
              </a:rPr>
              <a:t>not</a:t>
            </a:r>
            <a:r>
              <a:rPr lang="en-GB" sz="1400" dirty="0" smtClean="0">
                <a:solidFill>
                  <a:srgbClr val="FD930A"/>
                </a:solidFill>
              </a:rPr>
              <a:t> including power-limited CM results (quench limit)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103" y="3528616"/>
            <a:ext cx="2336766" cy="25484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87100" y="1931157"/>
            <a:ext cx="1008993" cy="513236"/>
          </a:xfrm>
          <a:prstGeom prst="ellipse">
            <a:avLst/>
          </a:prstGeom>
          <a:solidFill>
            <a:srgbClr val="FD930A">
              <a:alpha val="13000"/>
            </a:srgbClr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 rot="3993101">
            <a:off x="679642" y="2725525"/>
            <a:ext cx="2756916" cy="748822"/>
          </a:xfrm>
          <a:prstGeom prst="ellipse">
            <a:avLst/>
          </a:prstGeom>
          <a:solidFill>
            <a:srgbClr val="FD930A">
              <a:alpha val="13000"/>
            </a:srgbClr>
          </a:solidFill>
          <a:ln w="127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53" y="4904032"/>
            <a:ext cx="36907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400" dirty="0" smtClean="0">
                <a:solidFill>
                  <a:srgbClr val="626262"/>
                </a:solidFill>
              </a:rPr>
              <a:t>Below ~30 MV/m, no degradation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400" dirty="0" smtClean="0">
                <a:solidFill>
                  <a:srgbClr val="626262"/>
                </a:solidFill>
              </a:rPr>
              <a:t>Above ~30 MV/m, correlated to VT performance</a:t>
            </a:r>
          </a:p>
        </p:txBody>
      </p:sp>
    </p:spTree>
    <p:extLst>
      <p:ext uri="{BB962C8B-B14F-4D97-AF65-F5344CB8AC3E}">
        <p14:creationId xmlns:p14="http://schemas.microsoft.com/office/powerpoint/2010/main" val="344948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8" y="1768429"/>
            <a:ext cx="8828587" cy="3368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stats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39888" y="2850655"/>
            <a:ext cx="1379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rgbClr val="626262"/>
                </a:solidFill>
              </a:rPr>
              <a:t>average ± </a:t>
            </a:r>
            <a:r>
              <a:rPr lang="en-GB" sz="1600" dirty="0" err="1" smtClean="0">
                <a:solidFill>
                  <a:srgbClr val="626262"/>
                </a:solidFill>
              </a:rPr>
              <a:t>rms</a:t>
            </a:r>
            <a:endParaRPr lang="en-GB" sz="1600" dirty="0" smtClean="0">
              <a:solidFill>
                <a:srgbClr val="62626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28" y="1407474"/>
            <a:ext cx="3029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400" u="sng" dirty="0" smtClean="0">
                <a:solidFill>
                  <a:srgbClr val="FD930A"/>
                </a:solidFill>
              </a:rPr>
              <a:t>not</a:t>
            </a:r>
            <a:r>
              <a:rPr lang="en-GB" sz="1400" dirty="0" smtClean="0">
                <a:solidFill>
                  <a:srgbClr val="FD930A"/>
                </a:solidFill>
              </a:rPr>
              <a:t> including power-limited CM results</a:t>
            </a:r>
          </a:p>
        </p:txBody>
      </p:sp>
      <p:pic>
        <p:nvPicPr>
          <p:cNvPr id="7" name="Picture 6" descr="AA02636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88" y="2524481"/>
            <a:ext cx="185093" cy="311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80" y="3798109"/>
            <a:ext cx="899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400" u="sng" dirty="0" smtClean="0">
                <a:solidFill>
                  <a:srgbClr val="FD930A"/>
                </a:solidFill>
              </a:rPr>
              <a:t>All results</a:t>
            </a:r>
            <a:endParaRPr lang="en-GB" sz="1400" dirty="0" smtClean="0">
              <a:solidFill>
                <a:srgbClr val="FD93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526</Words>
  <Application>Microsoft Macintosh PowerPoint</Application>
  <PresentationFormat>画面に合わせる (4:3)</PresentationFormat>
  <Paragraphs>130</Paragraphs>
  <Slides>16</Slides>
  <Notes>3</Notes>
  <HiddenSlides>3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ホワイト</vt:lpstr>
      <vt:lpstr>PowerPoint プレゼンテーション</vt:lpstr>
      <vt:lpstr>インフォーマルミーティング</vt:lpstr>
      <vt:lpstr>An Informal Meeting on SRF CM Assembly and Gradient Performance </vt:lpstr>
      <vt:lpstr>SRF Cavity-CM Assembly and  Operational Gradient</vt:lpstr>
      <vt:lpstr>E-XFEL Cavity Vertical vs. Module Test Statistics</vt:lpstr>
      <vt:lpstr>PowerPoint プレゼンテーション</vt:lpstr>
      <vt:lpstr>PowerPoint プレゼンテーション</vt:lpstr>
      <vt:lpstr>VT-CM comparison: MAX GRADIENT</vt:lpstr>
      <vt:lpstr>Summary stats</vt:lpstr>
      <vt:lpstr>MEXT’s Organization for Studying ILC  based on SCJ’s Recommendation</vt:lpstr>
      <vt:lpstr> Status Report from TDR validation WGS 14 Nov. 2014</vt:lpstr>
      <vt:lpstr> Status Report from TDR validation WGS</vt:lpstr>
      <vt:lpstr>Questions</vt:lpstr>
      <vt:lpstr>Discussion and Advices</vt:lpstr>
      <vt:lpstr>PowerPoint プレゼンテーション</vt:lpstr>
      <vt:lpstr>PowerPoint プレゼンテーション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Yamamoto Akira</dc:creator>
  <cp:lastModifiedBy>Yamamoto Akira</cp:lastModifiedBy>
  <cp:revision>2</cp:revision>
  <dcterms:created xsi:type="dcterms:W3CDTF">2014-12-15T06:15:24Z</dcterms:created>
  <dcterms:modified xsi:type="dcterms:W3CDTF">2014-12-15T07:10:09Z</dcterms:modified>
</cp:coreProperties>
</file>