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6" r:id="rId3"/>
    <p:sldId id="261" r:id="rId4"/>
    <p:sldId id="260" r:id="rId5"/>
    <p:sldId id="264" r:id="rId6"/>
    <p:sldId id="269" r:id="rId7"/>
    <p:sldId id="257" r:id="rId8"/>
    <p:sldId id="270" r:id="rId9"/>
    <p:sldId id="271" r:id="rId10"/>
    <p:sldId id="272" r:id="rId11"/>
    <p:sldId id="273" r:id="rId12"/>
    <p:sldId id="274" r:id="rId13"/>
    <p:sldId id="275" r:id="rId14"/>
    <p:sldId id="265" r:id="rId15"/>
    <p:sldId id="267" r:id="rId16"/>
    <p:sldId id="268" r:id="rId1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623" autoAdjust="0"/>
  </p:normalViewPr>
  <p:slideViewPr>
    <p:cSldViewPr snapToGrid="0" snapToObjects="1">
      <p:cViewPr varScale="1">
        <p:scale>
          <a:sx n="91" d="100"/>
          <a:sy n="91" d="100"/>
        </p:scale>
        <p:origin x="-11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DE3E9-5120-C944-A251-F9E603353F2A}" type="doc">
      <dgm:prSet loTypeId="urn:microsoft.com/office/officeart/2008/layout/NameandTitleOrganizationalChart" loCatId="" qsTypeId="urn:microsoft.com/office/officeart/2005/8/quickstyle/3D2" qsCatId="3D" csTypeId="urn:microsoft.com/office/officeart/2005/8/colors/accent1_2" csCatId="accent1" phldr="1"/>
      <dgm:spPr/>
      <dgm:t>
        <a:bodyPr/>
        <a:lstStyle/>
        <a:p>
          <a:endParaRPr kumimoji="1" lang="ja-JP" altLang="en-US"/>
        </a:p>
      </dgm:t>
    </dgm:pt>
    <dgm:pt modelId="{8AC47649-CDA7-FB42-BCC3-44B8E0DBA879}" type="pres">
      <dgm:prSet presAssocID="{17DDE3E9-5120-C944-A251-F9E603353F2A}" presName="hierChild1" presStyleCnt="0">
        <dgm:presLayoutVars>
          <dgm:orgChart val="1"/>
          <dgm:chPref val="1"/>
          <dgm:dir/>
          <dgm:animOne val="branch"/>
          <dgm:animLvl val="lvl"/>
          <dgm:resizeHandles/>
        </dgm:presLayoutVars>
      </dgm:prSet>
      <dgm:spPr/>
      <dgm:t>
        <a:bodyPr/>
        <a:lstStyle/>
        <a:p>
          <a:endParaRPr kumimoji="1" lang="ja-JP" altLang="en-US"/>
        </a:p>
      </dgm:t>
    </dgm:pt>
  </dgm:ptLst>
  <dgm:cxnLst>
    <dgm:cxn modelId="{C15F66EC-82D3-1C41-B019-6AE3D9312671}" type="presOf" srcId="{17DDE3E9-5120-C944-A251-F9E603353F2A}" destId="{8AC47649-CDA7-FB42-BCC3-44B8E0DBA879}" srcOrd="0"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391080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84582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410839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142531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94011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135991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360247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274566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266995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399667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99933F-68CF-1C4C-BF44-28E7FA6F6A83}" type="datetimeFigureOut">
              <a:rPr kumimoji="1" lang="ja-JP" altLang="en-US" smtClean="0"/>
              <a:t>14/12/14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685243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9933F-68CF-1C4C-BF44-28E7FA6F6A83}" type="datetimeFigureOut">
              <a:rPr kumimoji="1" lang="ja-JP" altLang="en-US" smtClean="0"/>
              <a:t>14/12/14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D8257-D810-6E46-8BB4-115846E9F437}" type="slidenum">
              <a:rPr kumimoji="1" lang="ja-JP" altLang="en-US" smtClean="0"/>
              <a:t>‹#›</a:t>
            </a:fld>
            <a:endParaRPr kumimoji="1" lang="ja-JP" altLang="en-US"/>
          </a:p>
        </p:txBody>
      </p:sp>
    </p:spTree>
    <p:extLst>
      <p:ext uri="{BB962C8B-B14F-4D97-AF65-F5344CB8AC3E}">
        <p14:creationId xmlns:p14="http://schemas.microsoft.com/office/powerpoint/2010/main" val="130282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CCFFCC"/>
          </a:solidFill>
        </p:spPr>
        <p:txBody>
          <a:bodyPr/>
          <a:lstStyle/>
          <a:p>
            <a:r>
              <a:rPr kumimoji="1" lang="en-US" altLang="ja-JP" dirty="0" smtClean="0"/>
              <a:t>KEK LC </a:t>
            </a:r>
            <a:r>
              <a:rPr kumimoji="1" lang="ja-JP" altLang="en-US" dirty="0" smtClean="0"/>
              <a:t>計画推進委員会</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2014</a:t>
            </a:r>
            <a:r>
              <a:rPr kumimoji="1" lang="en-US" altLang="ja-JP" dirty="0" smtClean="0"/>
              <a:t>-</a:t>
            </a:r>
            <a:r>
              <a:rPr lang="en-US" altLang="ja-JP" dirty="0" smtClean="0"/>
              <a:t>12</a:t>
            </a:r>
            <a:r>
              <a:rPr lang="en-US" altLang="ja-JP" dirty="0" smtClean="0"/>
              <a:t>-</a:t>
            </a:r>
            <a:r>
              <a:rPr lang="en-US" altLang="ja-JP" dirty="0" smtClean="0"/>
              <a:t>15</a:t>
            </a:r>
            <a:endParaRPr lang="en-US" altLang="ja-JP" dirty="0" smtClean="0"/>
          </a:p>
          <a:p>
            <a:endParaRPr lang="en-US" altLang="ja-JP" dirty="0" smtClean="0"/>
          </a:p>
          <a:p>
            <a:r>
              <a:rPr lang="en-US" altLang="ja-JP" dirty="0" smtClean="0"/>
              <a:t>LC</a:t>
            </a:r>
            <a:r>
              <a:rPr lang="ja-JP" altLang="en-US" dirty="0" smtClean="0"/>
              <a:t>計画推進室・山本　明</a:t>
            </a:r>
            <a:endParaRPr lang="en-US" altLang="ja-JP" dirty="0" smtClean="0"/>
          </a:p>
          <a:p>
            <a:endParaRPr kumimoji="1"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A. Yamamoto, 2014/06/13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LC</a:t>
            </a:r>
            <a:r>
              <a:rPr kumimoji="1" lang="ja-JP" altLang="en-US" smtClean="0"/>
              <a:t>計画推進委員会</a:t>
            </a:r>
            <a:endParaRPr kumimoji="1" lang="ja-JP" altLang="en-US"/>
          </a:p>
        </p:txBody>
      </p:sp>
      <p:sp>
        <p:nvSpPr>
          <p:cNvPr id="6" name="スライド番号プレースホルダー 5"/>
          <p:cNvSpPr>
            <a:spLocks noGrp="1"/>
          </p:cNvSpPr>
          <p:nvPr>
            <p:ph type="sldNum" sz="quarter" idx="12"/>
          </p:nvPr>
        </p:nvSpPr>
        <p:spPr/>
        <p:txBody>
          <a:bodyPr/>
          <a:lstStyle/>
          <a:p>
            <a:fld id="{1FD39203-853C-5F4E-97A7-8DB0D1A0815E}" type="slidenum">
              <a:rPr kumimoji="1" lang="ja-JP" altLang="en-US" smtClean="0"/>
              <a:t>1</a:t>
            </a:fld>
            <a:endParaRPr kumimoji="1" lang="ja-JP" altLang="en-US"/>
          </a:p>
        </p:txBody>
      </p:sp>
    </p:spTree>
    <p:extLst>
      <p:ext uri="{BB962C8B-B14F-4D97-AF65-F5344CB8AC3E}">
        <p14:creationId xmlns:p14="http://schemas.microsoft.com/office/powerpoint/2010/main" val="4925744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技術設計書検証作業部会・進捗報告</a:t>
            </a:r>
            <a:r>
              <a:rPr kumimoji="1" lang="en-US" altLang="ja-JP" sz="3600" dirty="0" smtClean="0"/>
              <a:t>1 -3</a:t>
            </a:r>
            <a:endParaRPr kumimoji="1" lang="ja-JP" altLang="en-US" sz="3600"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a:ext>
            </a:extLst>
          </a:blip>
          <a:srcRect l="-5134" r="-5134"/>
          <a:stretch>
            <a:fillRect/>
          </a:stretch>
        </p:blipFill>
        <p:spPr>
          <a:xfrm>
            <a:off x="202785" y="1315087"/>
            <a:ext cx="4293015" cy="4811080"/>
          </a:xfrm>
          <a:ln>
            <a:solidFill>
              <a:srgbClr val="4F81BD"/>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a:ext>
            </a:extLst>
          </a:blip>
          <a:srcRect l="-11144" r="-11144"/>
          <a:stretch>
            <a:fillRect/>
          </a:stretch>
        </p:blipFill>
        <p:spPr>
          <a:xfrm>
            <a:off x="4648200" y="1315087"/>
            <a:ext cx="4293014" cy="4811079"/>
          </a:xfrm>
          <a:ln>
            <a:solidFill>
              <a:srgbClr val="4F81BD"/>
            </a:solidFill>
          </a:ln>
        </p:spPr>
      </p:pic>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2014/12/01</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a:t>
            </a:r>
            <a:r>
              <a:rPr lang="ja-JP" altLang="en-US" smtClean="0">
                <a:solidFill>
                  <a:prstClr val="black">
                    <a:tint val="75000"/>
                  </a:prstClr>
                </a:solidFill>
                <a:latin typeface="Calibri"/>
                <a:ea typeface="ＭＳ Ｐゴシック"/>
              </a:rPr>
              <a:t>研究推進会議</a:t>
            </a:r>
            <a:r>
              <a:rPr lang="en-US" altLang="ja-JP" smtClean="0">
                <a:solidFill>
                  <a:prstClr val="black">
                    <a:tint val="75000"/>
                  </a:prstClr>
                </a:solidFill>
                <a:latin typeface="Calibri"/>
                <a:ea typeface="ＭＳ Ｐゴシック"/>
              </a:rPr>
              <a:t>: ILC</a:t>
            </a: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10</a:t>
            </a:fld>
            <a:endParaRPr lang="ja-JP" altLang="en-US">
              <a:solidFill>
                <a:prstClr val="black">
                  <a:tint val="75000"/>
                </a:prstClr>
              </a:solidFill>
              <a:latin typeface="Calibri"/>
              <a:ea typeface="ＭＳ Ｐゴシック"/>
            </a:endParaRPr>
          </a:p>
        </p:txBody>
      </p:sp>
      <p:pic>
        <p:nvPicPr>
          <p:cNvPr id="3" name="図 2"/>
          <p:cNvPicPr>
            <a:picLocks noChangeAspect="1"/>
          </p:cNvPicPr>
          <p:nvPr/>
        </p:nvPicPr>
        <p:blipFill>
          <a:blip r:embed="rId4"/>
          <a:stretch>
            <a:fillRect/>
          </a:stretch>
        </p:blipFill>
        <p:spPr>
          <a:xfrm>
            <a:off x="1409700" y="1149350"/>
            <a:ext cx="6172200" cy="5207000"/>
          </a:xfrm>
          <a:prstGeom prst="rect">
            <a:avLst/>
          </a:prstGeom>
          <a:ln>
            <a:solidFill>
              <a:srgbClr val="FF6600"/>
            </a:solidFill>
          </a:ln>
        </p:spPr>
      </p:pic>
    </p:spTree>
    <p:extLst>
      <p:ext uri="{BB962C8B-B14F-4D97-AF65-F5344CB8AC3E}">
        <p14:creationId xmlns:p14="http://schemas.microsoft.com/office/powerpoint/2010/main" val="3544100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技術設計書検証作業部会・進捗報告</a:t>
            </a:r>
            <a:r>
              <a:rPr kumimoji="1" lang="en-US" altLang="ja-JP" sz="3600" dirty="0" smtClean="0"/>
              <a:t> 1-4</a:t>
            </a:r>
            <a:endParaRPr kumimoji="1" lang="ja-JP" altLang="en-US" sz="3600"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a:ext>
            </a:extLst>
          </a:blip>
          <a:srcRect l="-5134" r="-5134"/>
          <a:stretch>
            <a:fillRect/>
          </a:stretch>
        </p:blipFill>
        <p:spPr>
          <a:xfrm>
            <a:off x="202785" y="1315087"/>
            <a:ext cx="4293015" cy="4811080"/>
          </a:xfrm>
          <a:ln>
            <a:solidFill>
              <a:srgbClr val="4F81BD"/>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a:ext>
            </a:extLst>
          </a:blip>
          <a:srcRect l="-11144" r="-11144"/>
          <a:stretch>
            <a:fillRect/>
          </a:stretch>
        </p:blipFill>
        <p:spPr>
          <a:xfrm>
            <a:off x="4648200" y="1315087"/>
            <a:ext cx="4293014" cy="4811079"/>
          </a:xfrm>
          <a:ln>
            <a:solidFill>
              <a:srgbClr val="4F81BD"/>
            </a:solidFill>
          </a:ln>
        </p:spPr>
      </p:pic>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2014/12/01</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a:t>
            </a:r>
            <a:r>
              <a:rPr lang="ja-JP" altLang="en-US" smtClean="0">
                <a:solidFill>
                  <a:prstClr val="black">
                    <a:tint val="75000"/>
                  </a:prstClr>
                </a:solidFill>
                <a:latin typeface="Calibri"/>
                <a:ea typeface="ＭＳ Ｐゴシック"/>
              </a:rPr>
              <a:t>研究推進会議</a:t>
            </a:r>
            <a:r>
              <a:rPr lang="en-US" altLang="ja-JP" smtClean="0">
                <a:solidFill>
                  <a:prstClr val="black">
                    <a:tint val="75000"/>
                  </a:prstClr>
                </a:solidFill>
                <a:latin typeface="Calibri"/>
                <a:ea typeface="ＭＳ Ｐゴシック"/>
              </a:rPr>
              <a:t>: ILC</a:t>
            </a: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11</a:t>
            </a:fld>
            <a:endParaRPr lang="ja-JP" altLang="en-US">
              <a:solidFill>
                <a:prstClr val="black">
                  <a:tint val="75000"/>
                </a:prstClr>
              </a:solidFill>
              <a:latin typeface="Calibri"/>
              <a:ea typeface="ＭＳ Ｐゴシック"/>
            </a:endParaRPr>
          </a:p>
        </p:txBody>
      </p:sp>
      <p:pic>
        <p:nvPicPr>
          <p:cNvPr id="4" name="図 3"/>
          <p:cNvPicPr>
            <a:picLocks noChangeAspect="1"/>
          </p:cNvPicPr>
          <p:nvPr/>
        </p:nvPicPr>
        <p:blipFill>
          <a:blip r:embed="rId4"/>
          <a:stretch>
            <a:fillRect/>
          </a:stretch>
        </p:blipFill>
        <p:spPr>
          <a:xfrm>
            <a:off x="1422400" y="190500"/>
            <a:ext cx="6286500" cy="6477000"/>
          </a:xfrm>
          <a:prstGeom prst="rect">
            <a:avLst/>
          </a:prstGeom>
          <a:ln>
            <a:solidFill>
              <a:srgbClr val="FF6600"/>
            </a:solidFill>
          </a:ln>
        </p:spPr>
      </p:pic>
    </p:spTree>
    <p:extLst>
      <p:ext uri="{BB962C8B-B14F-4D97-AF65-F5344CB8AC3E}">
        <p14:creationId xmlns:p14="http://schemas.microsoft.com/office/powerpoint/2010/main" val="27895026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技術設計書検証作業部会・進捗報告</a:t>
            </a:r>
            <a:r>
              <a:rPr kumimoji="1" lang="en-US" altLang="ja-JP" sz="3600" dirty="0" smtClean="0"/>
              <a:t>(2)</a:t>
            </a:r>
            <a:endParaRPr kumimoji="1" lang="ja-JP" altLang="en-US" sz="3600" dirty="0"/>
          </a:p>
        </p:txBody>
      </p:sp>
      <p:pic>
        <p:nvPicPr>
          <p:cNvPr id="8" name="コンテンツ プレースホルダー 7"/>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t="-898" b="-898"/>
          <a:stretch/>
        </p:blipFill>
        <p:spPr>
          <a:xfrm>
            <a:off x="697088" y="1840092"/>
            <a:ext cx="7607343" cy="3437464"/>
          </a:xfrm>
          <a:ln>
            <a:solidFill>
              <a:srgbClr val="4F81BD"/>
            </a:solidFill>
          </a:ln>
        </p:spPr>
      </p:pic>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2014/12/01</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a:t>
            </a:r>
            <a:r>
              <a:rPr lang="ja-JP" altLang="en-US" smtClean="0">
                <a:solidFill>
                  <a:prstClr val="black">
                    <a:tint val="75000"/>
                  </a:prstClr>
                </a:solidFill>
                <a:latin typeface="Calibri"/>
                <a:ea typeface="ＭＳ Ｐゴシック"/>
              </a:rPr>
              <a:t>研究推進会議</a:t>
            </a:r>
            <a:r>
              <a:rPr lang="en-US" altLang="ja-JP" smtClean="0">
                <a:solidFill>
                  <a:prstClr val="black">
                    <a:tint val="75000"/>
                  </a:prstClr>
                </a:solidFill>
                <a:latin typeface="Calibri"/>
                <a:ea typeface="ＭＳ Ｐゴシック"/>
              </a:rPr>
              <a:t>: ILC</a:t>
            </a: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12</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001664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議論：</a:t>
            </a:r>
            <a:r>
              <a:rPr kumimoji="1" lang="en-US" altLang="ja-JP" dirty="0" smtClean="0"/>
              <a:t>TDR </a:t>
            </a:r>
            <a:r>
              <a:rPr kumimoji="1" lang="ja-JP" altLang="en-US" dirty="0" smtClean="0"/>
              <a:t>作業部会</a:t>
            </a:r>
            <a:endParaRPr kumimoji="1" lang="ja-JP" altLang="en-US" dirty="0"/>
          </a:p>
        </p:txBody>
      </p:sp>
      <p:sp>
        <p:nvSpPr>
          <p:cNvPr id="9" name="コンテンツ プレースホルダー 8"/>
          <p:cNvSpPr>
            <a:spLocks noGrp="1"/>
          </p:cNvSpPr>
          <p:nvPr>
            <p:ph idx="1"/>
          </p:nvPr>
        </p:nvSpPr>
        <p:spPr/>
        <p:txBody>
          <a:bodyPr>
            <a:normAutofit fontScale="77500" lnSpcReduction="20000"/>
          </a:bodyPr>
          <a:lstStyle/>
          <a:p>
            <a:pPr>
              <a:lnSpc>
                <a:spcPct val="120000"/>
              </a:lnSpc>
            </a:pPr>
            <a:r>
              <a:rPr kumimoji="1" lang="ja-JP" altLang="en-US" dirty="0" smtClean="0"/>
              <a:t>見積もりの背景、説得力のある説明が必要</a:t>
            </a:r>
            <a:endParaRPr kumimoji="1" lang="en-US" altLang="ja-JP" dirty="0" smtClean="0"/>
          </a:p>
          <a:p>
            <a:pPr>
              <a:lnSpc>
                <a:spcPct val="120000"/>
              </a:lnSpc>
            </a:pPr>
            <a:r>
              <a:rPr lang="ja-JP" altLang="en-US" dirty="0" smtClean="0"/>
              <a:t>耐震設計、</a:t>
            </a:r>
            <a:r>
              <a:rPr lang="en-US" altLang="ja-JP" dirty="0" smtClean="0"/>
              <a:t>He </a:t>
            </a:r>
            <a:r>
              <a:rPr lang="ja-JP" altLang="en-US" dirty="0" smtClean="0"/>
              <a:t>資源への影響等、</a:t>
            </a:r>
            <a:endParaRPr lang="en-US" altLang="ja-JP" dirty="0" smtClean="0"/>
          </a:p>
          <a:p>
            <a:pPr>
              <a:lnSpc>
                <a:spcPct val="120000"/>
              </a:lnSpc>
            </a:pPr>
            <a:r>
              <a:rPr kumimoji="1" lang="ja-JP" altLang="en-US" dirty="0" smtClean="0"/>
              <a:t>インフレ、</a:t>
            </a:r>
            <a:r>
              <a:rPr kumimoji="1" lang="en-US" altLang="ja-JP" dirty="0" err="1" smtClean="0"/>
              <a:t>Contigency</a:t>
            </a:r>
            <a:r>
              <a:rPr kumimoji="1" lang="en-US" altLang="ja-JP" dirty="0" smtClean="0"/>
              <a:t> </a:t>
            </a:r>
            <a:r>
              <a:rPr kumimoji="1" lang="ja-JP" altLang="en-US" dirty="0" smtClean="0"/>
              <a:t>、リスクへの対応</a:t>
            </a:r>
            <a:endParaRPr kumimoji="1" lang="en-US" altLang="ja-JP" dirty="0" smtClean="0"/>
          </a:p>
          <a:p>
            <a:pPr>
              <a:lnSpc>
                <a:spcPct val="120000"/>
              </a:lnSpc>
            </a:pPr>
            <a:r>
              <a:rPr lang="en-US" altLang="ja-JP" dirty="0" smtClean="0"/>
              <a:t>PPP </a:t>
            </a:r>
            <a:r>
              <a:rPr lang="ja-JP" altLang="en-US" dirty="0" smtClean="0"/>
              <a:t>では適切な評価は難しい</a:t>
            </a:r>
            <a:endParaRPr lang="en-US" altLang="ja-JP" dirty="0" smtClean="0"/>
          </a:p>
          <a:p>
            <a:pPr>
              <a:lnSpc>
                <a:spcPct val="120000"/>
              </a:lnSpc>
            </a:pPr>
            <a:r>
              <a:rPr lang="ja-JP" altLang="en-US" dirty="0" smtClean="0"/>
              <a:t>国際的な運営への評価、</a:t>
            </a:r>
            <a:endParaRPr lang="en-US" altLang="ja-JP" dirty="0" smtClean="0"/>
          </a:p>
          <a:p>
            <a:pPr>
              <a:lnSpc>
                <a:spcPct val="120000"/>
              </a:lnSpc>
            </a:pPr>
            <a:r>
              <a:rPr lang="ja-JP" altLang="en-US" dirty="0" smtClean="0"/>
              <a:t>人材の育成、確保、国際的な協力の体制</a:t>
            </a:r>
            <a:endParaRPr lang="en-US" altLang="ja-JP" dirty="0" smtClean="0"/>
          </a:p>
          <a:p>
            <a:pPr>
              <a:lnSpc>
                <a:spcPct val="120000"/>
              </a:lnSpc>
            </a:pPr>
            <a:r>
              <a:rPr lang="ja-JP" altLang="en-US" dirty="0" smtClean="0"/>
              <a:t>見学会を企画して欲しい。</a:t>
            </a:r>
            <a:endParaRPr lang="en-US" altLang="ja-JP" dirty="0" smtClean="0"/>
          </a:p>
          <a:p>
            <a:pPr>
              <a:lnSpc>
                <a:spcPct val="120000"/>
              </a:lnSpc>
            </a:pPr>
            <a:r>
              <a:rPr lang="ja-JP" altLang="en-US" dirty="0" smtClean="0"/>
              <a:t>過去の厳しい例（</a:t>
            </a:r>
            <a:r>
              <a:rPr lang="en-US" altLang="ja-JP" dirty="0" smtClean="0"/>
              <a:t>SSC</a:t>
            </a:r>
            <a:r>
              <a:rPr lang="ja-JP" altLang="en-US" dirty="0" smtClean="0"/>
              <a:t>等）、状況の見極め、</a:t>
            </a:r>
            <a:endParaRPr lang="en-US" altLang="ja-JP" dirty="0" smtClean="0"/>
          </a:p>
          <a:p>
            <a:pPr>
              <a:lnSpc>
                <a:spcPct val="120000"/>
              </a:lnSpc>
            </a:pPr>
            <a:r>
              <a:rPr lang="ja-JP" altLang="en-US" dirty="0" smtClean="0"/>
              <a:t>今後の日本の経済動向を探り、大きなフレームのなかで、検討すること。等等、、</a:t>
            </a:r>
            <a:endParaRPr lang="en-US" altLang="ja-JP" dirty="0" smtClean="0"/>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2014/12/01</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a:t>
            </a:r>
            <a:r>
              <a:rPr lang="ja-JP" altLang="en-US" smtClean="0">
                <a:solidFill>
                  <a:prstClr val="black">
                    <a:tint val="75000"/>
                  </a:prstClr>
                </a:solidFill>
                <a:latin typeface="Calibri"/>
                <a:ea typeface="ＭＳ Ｐゴシック"/>
              </a:rPr>
              <a:t>研究推進会議</a:t>
            </a:r>
            <a:r>
              <a:rPr lang="en-US" altLang="ja-JP" smtClean="0">
                <a:solidFill>
                  <a:prstClr val="black">
                    <a:tint val="75000"/>
                  </a:prstClr>
                </a:solidFill>
                <a:latin typeface="Calibri"/>
                <a:ea typeface="ＭＳ Ｐゴシック"/>
              </a:rPr>
              <a:t>: ILC</a:t>
            </a: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103572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115187030"/>
              </p:ext>
            </p:extLst>
          </p:nvPr>
        </p:nvGraphicFramePr>
        <p:xfrm>
          <a:off x="4158476" y="1900517"/>
          <a:ext cx="3960235" cy="2733650"/>
        </p:xfrm>
        <a:graphic>
          <a:graphicData uri="http://schemas.openxmlformats.org/drawingml/2006/table">
            <a:tbl>
              <a:tblPr>
                <a:effectLst/>
                <a:tableStyleId>{3C2FFA5D-87B4-456A-9821-1D502468CF0F}</a:tableStyleId>
              </a:tblPr>
              <a:tblGrid>
                <a:gridCol w="336537"/>
                <a:gridCol w="448698"/>
                <a:gridCol w="3175000"/>
              </a:tblGrid>
              <a:tr h="360040">
                <a:tc gridSpan="3">
                  <a:txBody>
                    <a:bodyPr/>
                    <a:lstStyle/>
                    <a:p>
                      <a:pPr algn="ctr" fontAlgn="ctr"/>
                      <a:r>
                        <a:rPr lang="en-US" altLang="ja-JP" sz="1400" b="1" i="0" u="none" strike="noStrike" dirty="0" smtClean="0">
                          <a:solidFill>
                            <a:schemeClr val="bg1"/>
                          </a:solidFill>
                          <a:effectLst/>
                          <a:latin typeface="+mn-lt"/>
                        </a:rPr>
                        <a:t>TDR </a:t>
                      </a:r>
                      <a:r>
                        <a:rPr lang="ja-JP" altLang="en-US" sz="1400" b="1" i="0" u="none" strike="noStrike" dirty="0" smtClean="0">
                          <a:solidFill>
                            <a:schemeClr val="bg1"/>
                          </a:solidFill>
                          <a:effectLst/>
                          <a:latin typeface="+mn-lt"/>
                        </a:rPr>
                        <a:t>検証作業部会</a:t>
                      </a:r>
                      <a:endParaRPr lang="ja-JP" altLang="en-US" sz="1400" b="1" i="0" u="none" strike="noStrike" dirty="0">
                        <a:solidFill>
                          <a:schemeClr val="bg1"/>
                        </a:solidFill>
                        <a:effectLst/>
                        <a:latin typeface="ＭＳ Ｐゴシック"/>
                      </a:endParaRPr>
                    </a:p>
                  </a:txBody>
                  <a:tcPr marL="9525" marR="9525" marT="9525" marB="0" anchor="ctr">
                    <a:lnL w="9525" cap="flat" cmpd="sng" algn="ctr">
                      <a:noFill/>
                      <a:prstDash val="solid"/>
                    </a:lnL>
                    <a:lnR w="9525" cap="flat" cmpd="sng" algn="ctr">
                      <a:noFill/>
                      <a:prstDash val="solid"/>
                    </a:lnR>
                    <a:lnB w="5715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a:p>
                  </a:txBody>
                  <a:tcPr/>
                </a:tc>
                <a:tc hMerge="1">
                  <a:txBody>
                    <a:bodyPr/>
                    <a:lstStyle/>
                    <a:p>
                      <a:endParaRPr kumimoji="1" lang="ja-JP" altLang="en-US"/>
                    </a:p>
                  </a:txBody>
                  <a:tcPr/>
                </a:tc>
              </a:tr>
              <a:tr h="360040">
                <a:tc>
                  <a:txBody>
                    <a:bodyPr/>
                    <a:lstStyle/>
                    <a:p>
                      <a:pPr algn="r" fontAlgn="ctr"/>
                      <a:r>
                        <a:rPr lang="en-US" altLang="ja-JP" sz="1200" b="1" u="none" strike="noStrike" dirty="0">
                          <a:effectLst/>
                        </a:rPr>
                        <a:t>1</a:t>
                      </a:r>
                      <a:endParaRPr lang="en-US" altLang="ja-JP" sz="1200" b="1" i="0" u="none" strike="noStrike" dirty="0">
                        <a:solidFill>
                          <a:srgbClr val="000000"/>
                        </a:solidFill>
                        <a:effectLst/>
                        <a:latin typeface="ＭＳ Ｐゴシック"/>
                      </a:endParaRPr>
                    </a:p>
                  </a:txBody>
                  <a:tcPr marL="9525" marR="108000" marT="9525" marB="0" anchor="ctr">
                    <a:lnL w="9525" cap="flat" cmpd="sng" algn="ctr">
                      <a:noFill/>
                      <a:prstDash val="soli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fontAlgn="ctr"/>
                      <a:r>
                        <a:rPr lang="en-US" altLang="ja-JP" sz="1200" b="1" u="none" strike="noStrike" dirty="0" smtClean="0">
                          <a:effectLst/>
                        </a:rPr>
                        <a:t>6/30</a:t>
                      </a:r>
                      <a:endParaRPr lang="en-US" altLang="ja-JP" sz="1200" b="1" i="0" u="none" strike="noStrike" dirty="0">
                        <a:solidFill>
                          <a:srgbClr val="000000"/>
                        </a:solidFill>
                        <a:effectLst/>
                        <a:latin typeface="ＭＳ Ｐゴシック"/>
                      </a:endParaRPr>
                    </a:p>
                  </a:txBody>
                  <a:tcPr marL="9525" marR="108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fontAlgn="ctr"/>
                      <a:r>
                        <a:rPr lang="en-US" altLang="ja-JP" sz="1200" b="1" i="0" u="none" strike="noStrike" dirty="0" smtClean="0">
                          <a:solidFill>
                            <a:srgbClr val="000000"/>
                          </a:solidFill>
                          <a:effectLst/>
                          <a:latin typeface="ＭＳ Ｐゴシック"/>
                        </a:rPr>
                        <a:t>Overview</a:t>
                      </a:r>
                      <a:endParaRPr lang="ja-JP" altLang="en-US" sz="1200" b="1" i="0" u="none" strike="noStrike" dirty="0">
                        <a:solidFill>
                          <a:srgbClr val="000000"/>
                        </a:solidFill>
                        <a:effectLst/>
                        <a:latin typeface="ＭＳ Ｐゴシック"/>
                      </a:endParaRPr>
                    </a:p>
                  </a:txBody>
                  <a:tcPr marL="72000" marR="9525" marT="9525" marB="0" anchor="ctr">
                    <a:lnL w="38100" cap="flat" cmpd="sng" algn="ctr">
                      <a:solidFill>
                        <a:schemeClr val="bg1"/>
                      </a:solidFill>
                      <a:prstDash val="solid"/>
                      <a:round/>
                      <a:headEnd type="none" w="med" len="med"/>
                      <a:tailEnd type="none" w="med" len="med"/>
                    </a:lnL>
                    <a:lnR w="9525" cap="flat" cmpd="sng" algn="ctr">
                      <a:noFill/>
                      <a:prstDash val="soli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r h="360040">
                <a:tc>
                  <a:txBody>
                    <a:bodyPr/>
                    <a:lstStyle/>
                    <a:p>
                      <a:pPr algn="r" fontAlgn="ctr"/>
                      <a:r>
                        <a:rPr lang="en-US" altLang="ja-JP" sz="1200" b="1" u="none" strike="noStrike" dirty="0" smtClean="0">
                          <a:solidFill>
                            <a:schemeClr val="bg1">
                              <a:lumMod val="50000"/>
                            </a:schemeClr>
                          </a:solidFill>
                          <a:effectLst/>
                        </a:rPr>
                        <a:t>2*</a:t>
                      </a:r>
                      <a:endParaRPr lang="en-US" altLang="ja-JP" sz="1200" b="1" i="0" u="none" strike="noStrike" dirty="0">
                        <a:solidFill>
                          <a:schemeClr val="bg1">
                            <a:lumMod val="50000"/>
                          </a:schemeClr>
                        </a:solidFill>
                        <a:effectLst/>
                        <a:latin typeface="ＭＳ Ｐゴシック"/>
                      </a:endParaRPr>
                    </a:p>
                  </a:txBody>
                  <a:tcPr marL="9525" marR="108000" marT="9525" marB="0" anchor="ctr">
                    <a:lnL w="9525" cap="flat" cmpd="sng" algn="ctr">
                      <a:noFill/>
                      <a:prstDash val="soli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fontAlgn="ctr"/>
                      <a:endParaRPr lang="en-US" altLang="ja-JP" sz="1200" b="1" i="0" u="none" strike="noStrike" dirty="0">
                        <a:solidFill>
                          <a:schemeClr val="bg1">
                            <a:lumMod val="50000"/>
                          </a:schemeClr>
                        </a:solidFill>
                        <a:effectLst/>
                        <a:latin typeface="ＭＳ Ｐゴシック"/>
                      </a:endParaRPr>
                    </a:p>
                  </a:txBody>
                  <a:tcPr marL="9525" marR="108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smtClean="0">
                          <a:solidFill>
                            <a:schemeClr val="bg1">
                              <a:lumMod val="50000"/>
                            </a:schemeClr>
                          </a:solidFill>
                          <a:effectLst/>
                          <a:latin typeface="ＭＳ Ｐゴシック"/>
                        </a:rPr>
                        <a:t>ML</a:t>
                      </a:r>
                      <a:r>
                        <a:rPr lang="en-US" altLang="ja-JP" sz="1200" b="1" i="0" u="none" strike="noStrike" baseline="0" dirty="0" smtClean="0">
                          <a:solidFill>
                            <a:schemeClr val="bg1">
                              <a:lumMod val="50000"/>
                            </a:schemeClr>
                          </a:solidFill>
                          <a:effectLst/>
                          <a:latin typeface="ＭＳ Ｐゴシック"/>
                        </a:rPr>
                        <a:t> and SRF</a:t>
                      </a:r>
                      <a:endParaRPr lang="ja-JP" altLang="en-US" sz="1200" b="1" i="0" u="none" strike="noStrike" dirty="0" smtClean="0">
                        <a:solidFill>
                          <a:schemeClr val="bg1">
                            <a:lumMod val="50000"/>
                          </a:schemeClr>
                        </a:solidFill>
                        <a:effectLst/>
                        <a:latin typeface="ＭＳ Ｐゴシック"/>
                      </a:endParaRPr>
                    </a:p>
                  </a:txBody>
                  <a:tcPr marL="72000" marR="9525" marT="9525" marB="0" anchor="ctr">
                    <a:lnL w="38100" cap="flat" cmpd="sng" algn="ctr">
                      <a:solidFill>
                        <a:schemeClr val="bg1"/>
                      </a:solidFill>
                      <a:prstDash val="solid"/>
                      <a:round/>
                      <a:headEnd type="none" w="med" len="med"/>
                      <a:tailEnd type="none" w="med" len="med"/>
                    </a:lnL>
                    <a:lnR w="9525" cap="flat" cmpd="sng" algn="ctr">
                      <a:noFill/>
                      <a:prstDash val="soli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360040">
                <a:tc>
                  <a:txBody>
                    <a:bodyPr/>
                    <a:lstStyle/>
                    <a:p>
                      <a:pPr algn="r" fontAlgn="ctr"/>
                      <a:r>
                        <a:rPr lang="en-US" altLang="ja-JP" sz="1200" b="1" u="none" strike="noStrike" dirty="0" smtClean="0">
                          <a:solidFill>
                            <a:schemeClr val="bg1">
                              <a:lumMod val="50000"/>
                            </a:schemeClr>
                          </a:solidFill>
                          <a:effectLst/>
                        </a:rPr>
                        <a:t>3*</a:t>
                      </a:r>
                      <a:endParaRPr lang="en-US" altLang="ja-JP" sz="1200" b="1" i="0" u="none" strike="noStrike" dirty="0">
                        <a:solidFill>
                          <a:schemeClr val="bg1">
                            <a:lumMod val="50000"/>
                          </a:schemeClr>
                        </a:solidFill>
                        <a:effectLst/>
                        <a:latin typeface="ＭＳ Ｐゴシック"/>
                      </a:endParaRPr>
                    </a:p>
                  </a:txBody>
                  <a:tcPr marL="9525" marR="108000" marT="9525" marB="0" anchor="ctr">
                    <a:lnL w="9525" cap="flat" cmpd="sng" algn="ctr">
                      <a:noFill/>
                      <a:prstDash val="soli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fontAlgn="ctr"/>
                      <a:endParaRPr lang="en-US" altLang="ja-JP" sz="1200" b="1" i="0" u="none" strike="noStrike" dirty="0">
                        <a:solidFill>
                          <a:schemeClr val="bg1">
                            <a:lumMod val="50000"/>
                          </a:schemeClr>
                        </a:solidFill>
                        <a:effectLst/>
                        <a:latin typeface="ＭＳ Ｐゴシック"/>
                      </a:endParaRPr>
                    </a:p>
                  </a:txBody>
                  <a:tcPr marL="9525" marR="108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fontAlgn="ctr"/>
                      <a:r>
                        <a:rPr lang="en-US" altLang="ja-JP" sz="1200" b="1" i="0" u="none" strike="noStrike" dirty="0" smtClean="0">
                          <a:solidFill>
                            <a:schemeClr val="bg1">
                              <a:lumMod val="50000"/>
                            </a:schemeClr>
                          </a:solidFill>
                          <a:effectLst/>
                          <a:latin typeface="ＭＳ Ｐゴシック"/>
                        </a:rPr>
                        <a:t>SRF</a:t>
                      </a:r>
                      <a:r>
                        <a:rPr lang="en-US" altLang="ja-JP" sz="1200" b="1" i="0" u="none" strike="noStrike" baseline="0" dirty="0" smtClean="0">
                          <a:solidFill>
                            <a:schemeClr val="bg1">
                              <a:lumMod val="50000"/>
                            </a:schemeClr>
                          </a:solidFill>
                          <a:effectLst/>
                          <a:latin typeface="ＭＳ Ｐゴシック"/>
                        </a:rPr>
                        <a:t> Q&amp;A,, CFS </a:t>
                      </a:r>
                      <a:endParaRPr lang="ja-JP" altLang="en-US" sz="1200" b="1" i="0" u="none" strike="noStrike" dirty="0">
                        <a:solidFill>
                          <a:schemeClr val="bg1">
                            <a:lumMod val="50000"/>
                          </a:schemeClr>
                        </a:solidFill>
                        <a:effectLst/>
                        <a:latin typeface="ＭＳ Ｐゴシック"/>
                      </a:endParaRPr>
                    </a:p>
                  </a:txBody>
                  <a:tcPr marL="72000" marR="9525" marT="9525" marB="0" anchor="ctr">
                    <a:lnL w="38100" cap="flat" cmpd="sng" algn="ctr">
                      <a:solidFill>
                        <a:schemeClr val="bg1"/>
                      </a:solidFill>
                      <a:prstDash val="solid"/>
                      <a:round/>
                      <a:headEnd type="none" w="med" len="med"/>
                      <a:tailEnd type="none" w="med" len="med"/>
                    </a:lnL>
                    <a:lnR w="9525" cap="flat" cmpd="sng" algn="ctr">
                      <a:noFill/>
                      <a:prstDash val="soli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r>
              <a:tr h="360040">
                <a:tc>
                  <a:txBody>
                    <a:bodyPr/>
                    <a:lstStyle/>
                    <a:p>
                      <a:pPr algn="r" fontAlgn="ctr"/>
                      <a:r>
                        <a:rPr lang="en-US" altLang="ja-JP" sz="1200" b="1" u="none" strike="noStrike" dirty="0" smtClean="0">
                          <a:solidFill>
                            <a:schemeClr val="bg1">
                              <a:lumMod val="50000"/>
                            </a:schemeClr>
                          </a:solidFill>
                          <a:effectLst/>
                        </a:rPr>
                        <a:t>4*</a:t>
                      </a:r>
                      <a:endParaRPr lang="en-US" altLang="ja-JP" sz="1200" b="1" i="0" u="none" strike="noStrike" dirty="0">
                        <a:solidFill>
                          <a:schemeClr val="bg1">
                            <a:lumMod val="50000"/>
                          </a:schemeClr>
                        </a:solidFill>
                        <a:effectLst/>
                        <a:latin typeface="ＭＳ Ｐゴシック"/>
                      </a:endParaRPr>
                    </a:p>
                  </a:txBody>
                  <a:tcPr marL="9525" marR="108000" marT="9525" marB="0" anchor="ctr">
                    <a:lnL w="9525" cap="flat" cmpd="sng" algn="ctr">
                      <a:noFill/>
                      <a:prstDash val="soli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fontAlgn="ctr"/>
                      <a:endParaRPr lang="en-US" altLang="ja-JP" sz="1200" b="1" i="0" u="none" strike="noStrike" dirty="0">
                        <a:solidFill>
                          <a:schemeClr val="bg1">
                            <a:lumMod val="50000"/>
                          </a:schemeClr>
                        </a:solidFill>
                        <a:effectLst/>
                        <a:latin typeface="ＭＳ Ｐゴシック"/>
                      </a:endParaRPr>
                    </a:p>
                  </a:txBody>
                  <a:tcPr marL="9525" marR="108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ctr"/>
                      <a:r>
                        <a:rPr lang="en-US" altLang="ja-JP" sz="1200" b="1" i="0" u="none" strike="noStrike" dirty="0" smtClean="0">
                          <a:solidFill>
                            <a:schemeClr val="bg1">
                              <a:lumMod val="50000"/>
                            </a:schemeClr>
                          </a:solidFill>
                          <a:effectLst/>
                          <a:latin typeface="ＭＳ Ｐゴシック"/>
                        </a:rPr>
                        <a:t>Schedule and Project Management</a:t>
                      </a:r>
                      <a:r>
                        <a:rPr lang="en-US" altLang="ja-JP" sz="1200" b="1" i="0" u="none" strike="noStrike" baseline="0" dirty="0" smtClean="0">
                          <a:solidFill>
                            <a:schemeClr val="bg1">
                              <a:lumMod val="50000"/>
                            </a:schemeClr>
                          </a:solidFill>
                          <a:effectLst/>
                          <a:latin typeface="ＭＳ Ｐゴシック"/>
                        </a:rPr>
                        <a:t> including </a:t>
                      </a:r>
                      <a:r>
                        <a:rPr lang="en-US" altLang="ja-JP" sz="1200" b="1" i="0" u="none" strike="noStrike" dirty="0" smtClean="0">
                          <a:solidFill>
                            <a:schemeClr val="bg1">
                              <a:lumMod val="50000"/>
                            </a:schemeClr>
                          </a:solidFill>
                          <a:effectLst/>
                          <a:latin typeface="ＭＳ Ｐゴシック"/>
                        </a:rPr>
                        <a:t>Cost</a:t>
                      </a:r>
                      <a:r>
                        <a:rPr lang="en-US" altLang="ja-JP" sz="1200" b="1" i="0" u="none" strike="noStrike" baseline="0" dirty="0" smtClean="0">
                          <a:solidFill>
                            <a:schemeClr val="bg1">
                              <a:lumMod val="50000"/>
                            </a:schemeClr>
                          </a:solidFill>
                          <a:effectLst/>
                          <a:latin typeface="ＭＳ Ｐゴシック"/>
                        </a:rPr>
                        <a:t> and Human Resource</a:t>
                      </a:r>
                      <a:endParaRPr lang="ja-JP" altLang="en-US" sz="1200" b="1" i="0" u="none" strike="noStrike" dirty="0">
                        <a:solidFill>
                          <a:schemeClr val="bg1">
                            <a:lumMod val="50000"/>
                          </a:schemeClr>
                        </a:solidFill>
                        <a:effectLst/>
                        <a:latin typeface="ＭＳ Ｐゴシック"/>
                      </a:endParaRPr>
                    </a:p>
                  </a:txBody>
                  <a:tcPr marL="72000" marR="9525" marT="9525" marB="0" anchor="ctr">
                    <a:lnL w="38100" cap="flat" cmpd="sng" algn="ctr">
                      <a:solidFill>
                        <a:schemeClr val="bg1"/>
                      </a:solidFill>
                      <a:prstDash val="solid"/>
                      <a:round/>
                      <a:headEnd type="none" w="med" len="med"/>
                      <a:tailEnd type="none" w="med" len="med"/>
                    </a:lnL>
                    <a:lnR w="9525" cap="flat" cmpd="sng" algn="ctr">
                      <a:noFill/>
                      <a:prstDash val="soli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360040">
                <a:tc>
                  <a:txBody>
                    <a:bodyPr/>
                    <a:lstStyle/>
                    <a:p>
                      <a:pPr algn="r" fontAlgn="ctr"/>
                      <a:r>
                        <a:rPr lang="en-US" altLang="ja-JP" sz="1200" b="1" i="0" u="none" strike="noStrike" dirty="0" smtClean="0">
                          <a:solidFill>
                            <a:srgbClr val="3366FF"/>
                          </a:solidFill>
                          <a:effectLst/>
                          <a:latin typeface="ＭＳ Ｐゴシック"/>
                        </a:rPr>
                        <a:t>5*</a:t>
                      </a:r>
                      <a:endParaRPr lang="en-US" altLang="ja-JP" sz="1200" b="1" i="0" u="none" strike="noStrike" dirty="0">
                        <a:solidFill>
                          <a:srgbClr val="3366FF"/>
                        </a:solidFill>
                        <a:effectLst/>
                        <a:latin typeface="ＭＳ Ｐゴシック"/>
                      </a:endParaRPr>
                    </a:p>
                  </a:txBody>
                  <a:tcPr marL="9525" marR="108000" marT="9525" marB="0" anchor="ctr">
                    <a:lnL w="9525" cap="flat" cmpd="sng" algn="ctr">
                      <a:noFill/>
                      <a:prstDash val="soli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fontAlgn="ctr"/>
                      <a:endParaRPr lang="en-US" altLang="ja-JP" sz="1200" b="1" i="0" u="none" strike="noStrike" dirty="0">
                        <a:solidFill>
                          <a:srgbClr val="3366FF"/>
                        </a:solidFill>
                        <a:effectLst/>
                        <a:latin typeface="ＭＳ Ｐゴシック"/>
                      </a:endParaRPr>
                    </a:p>
                  </a:txBody>
                  <a:tcPr marL="9525" marR="108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ctr"/>
                      <a:r>
                        <a:rPr lang="en-US" altLang="ja-JP" sz="1200" b="1" i="0" u="none" strike="noStrike" dirty="0" smtClean="0">
                          <a:solidFill>
                            <a:srgbClr val="3366FF"/>
                          </a:solidFill>
                          <a:effectLst/>
                          <a:latin typeface="ＭＳ Ｐゴシック"/>
                        </a:rPr>
                        <a:t>Other accelerator system, </a:t>
                      </a:r>
                    </a:p>
                    <a:p>
                      <a:pPr algn="l" fontAlgn="ctr"/>
                      <a:r>
                        <a:rPr lang="en-US" altLang="ja-JP" sz="1200" b="1" i="0" u="none" strike="noStrike" dirty="0" smtClean="0">
                          <a:solidFill>
                            <a:srgbClr val="3366FF"/>
                          </a:solidFill>
                          <a:effectLst/>
                          <a:latin typeface="ＭＳ Ｐゴシック"/>
                        </a:rPr>
                        <a:t>Phys. </a:t>
                      </a:r>
                      <a:r>
                        <a:rPr lang="en-US" altLang="ja-JP" sz="1200" b="1" i="0" u="none" strike="noStrike" dirty="0" err="1" smtClean="0">
                          <a:solidFill>
                            <a:srgbClr val="3366FF"/>
                          </a:solidFill>
                          <a:effectLst/>
                          <a:latin typeface="ＭＳ Ｐゴシック"/>
                        </a:rPr>
                        <a:t>Detecor</a:t>
                      </a:r>
                      <a:r>
                        <a:rPr lang="en-US" altLang="ja-JP" sz="1200" b="1" i="0" u="none" strike="noStrike" dirty="0" smtClean="0">
                          <a:solidFill>
                            <a:srgbClr val="3366FF"/>
                          </a:solidFill>
                          <a:effectLst/>
                          <a:latin typeface="ＭＳ Ｐゴシック"/>
                        </a:rPr>
                        <a:t>, </a:t>
                      </a:r>
                    </a:p>
                    <a:p>
                      <a:pPr algn="l" fontAlgn="ctr"/>
                      <a:r>
                        <a:rPr lang="en-US" altLang="ja-JP" sz="1200" b="1" i="0" u="none" strike="noStrike" dirty="0" smtClean="0">
                          <a:solidFill>
                            <a:srgbClr val="3366FF"/>
                          </a:solidFill>
                          <a:effectLst/>
                          <a:latin typeface="ＭＳ Ｐゴシック"/>
                        </a:rPr>
                        <a:t>Human Resource </a:t>
                      </a:r>
                      <a:endParaRPr lang="ja-JP" altLang="en-US" sz="1200" b="1" i="0" u="none" strike="noStrike" dirty="0">
                        <a:solidFill>
                          <a:srgbClr val="3366FF"/>
                        </a:solidFill>
                        <a:effectLst/>
                        <a:latin typeface="ＭＳ Ｐゴシック"/>
                      </a:endParaRPr>
                    </a:p>
                  </a:txBody>
                  <a:tcPr marL="72000" marR="9525" marT="9525" marB="0" anchor="ctr">
                    <a:lnL w="38100" cap="flat" cmpd="sng" algn="ctr">
                      <a:solidFill>
                        <a:schemeClr val="bg1"/>
                      </a:solidFill>
                      <a:prstDash val="solid"/>
                      <a:round/>
                      <a:headEnd type="none" w="med" len="med"/>
                      <a:tailEnd type="none" w="med" len="med"/>
                    </a:lnL>
                    <a:lnR w="9525" cap="flat" cmpd="sng" algn="ctr">
                      <a:noFill/>
                      <a:prstDash val="soli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360040">
                <a:tc gridSpan="3">
                  <a:txBody>
                    <a:bodyPr/>
                    <a:lstStyle/>
                    <a:p>
                      <a:pPr algn="l" fontAlgn="ctr"/>
                      <a:r>
                        <a:rPr lang="en-US" altLang="ja-JP" sz="1200" b="1" i="0" u="none" strike="noStrike" dirty="0" smtClean="0">
                          <a:solidFill>
                            <a:srgbClr val="7F7F7F"/>
                          </a:solidFill>
                          <a:effectLst/>
                          <a:latin typeface="ＭＳ Ｐゴシック"/>
                        </a:rPr>
                        <a:t>   * Closed session, </a:t>
                      </a:r>
                      <a:r>
                        <a:rPr lang="en-US" altLang="ja-JP" sz="1200" b="1" i="0" u="none" strike="noStrike" baseline="0" dirty="0" smtClean="0">
                          <a:solidFill>
                            <a:srgbClr val="7F7F7F"/>
                          </a:solidFill>
                          <a:effectLst/>
                          <a:latin typeface="ＭＳ Ｐゴシック"/>
                        </a:rPr>
                        <a:t>including discussion on cost-estimate</a:t>
                      </a:r>
                      <a:r>
                        <a:rPr lang="en-US" altLang="ja-JP" sz="1200" b="1" i="0" u="none" strike="noStrike" dirty="0" smtClean="0">
                          <a:solidFill>
                            <a:srgbClr val="7F7F7F"/>
                          </a:solidFill>
                          <a:effectLst/>
                          <a:latin typeface="ＭＳ Ｐゴシック"/>
                        </a:rPr>
                        <a:t> </a:t>
                      </a:r>
                      <a:endParaRPr lang="en-US" altLang="ja-JP" sz="1200" b="1" i="0" u="none" strike="noStrike" dirty="0">
                        <a:solidFill>
                          <a:srgbClr val="7F7F7F"/>
                        </a:solidFill>
                        <a:effectLst/>
                        <a:latin typeface="ＭＳ Ｐゴシック"/>
                      </a:endParaRPr>
                    </a:p>
                  </a:txBody>
                  <a:tcPr marL="9525" marR="108000" marT="9525" marB="0" anchor="ctr">
                    <a:lnL w="9525" cap="flat" cmpd="sng" algn="ctr">
                      <a:noFill/>
                      <a:prstDash val="solid"/>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olid"/>
                    </a:lnB>
                    <a:solidFill>
                      <a:schemeClr val="accent1">
                        <a:lumMod val="20000"/>
                        <a:lumOff val="80000"/>
                      </a:schemeClr>
                    </a:solidFill>
                  </a:tcPr>
                </a:tc>
                <a:tc hMerge="1">
                  <a:txBody>
                    <a:bodyPr/>
                    <a:lstStyle/>
                    <a:p>
                      <a:pPr algn="r" fontAlgn="ctr"/>
                      <a:endParaRPr lang="en-US" altLang="ja-JP" sz="1200" b="1" i="0" u="none" strike="noStrike" dirty="0">
                        <a:solidFill>
                          <a:srgbClr val="FF0000"/>
                        </a:solidFill>
                        <a:effectLst/>
                        <a:latin typeface="ＭＳ Ｐゴシック"/>
                      </a:endParaRPr>
                    </a:p>
                  </a:txBody>
                  <a:tcPr marL="9525" marR="108000"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olid"/>
                    </a:lnB>
                    <a:solidFill>
                      <a:schemeClr val="accent1">
                        <a:lumMod val="20000"/>
                        <a:lumOff val="80000"/>
                      </a:schemeClr>
                    </a:solidFill>
                  </a:tcPr>
                </a:tc>
                <a:tc hMerge="1">
                  <a:txBody>
                    <a:bodyPr/>
                    <a:lstStyle/>
                    <a:p>
                      <a:pPr algn="l" fontAlgn="ctr"/>
                      <a:endParaRPr lang="ja-JP" altLang="en-US" sz="1200" b="1" i="0" u="none" strike="noStrike" dirty="0">
                        <a:solidFill>
                          <a:srgbClr val="FF0000"/>
                        </a:solidFill>
                        <a:effectLst/>
                        <a:latin typeface="ＭＳ Ｐゴシック"/>
                      </a:endParaRPr>
                    </a:p>
                  </a:txBody>
                  <a:tcPr marL="72000" marR="9525" marT="9525" marB="0" anchor="ctr">
                    <a:lnL w="38100" cap="flat" cmpd="sng" algn="ctr">
                      <a:solidFill>
                        <a:schemeClr val="bg1"/>
                      </a:solidFill>
                      <a:prstDash val="solid"/>
                      <a:round/>
                      <a:headEnd type="none" w="med" len="med"/>
                      <a:tailEnd type="none" w="med" len="med"/>
                    </a:lnL>
                    <a:lnR w="9525" cap="flat" cmpd="sng" algn="ctr">
                      <a:noFill/>
                      <a:prstDash val="solid"/>
                    </a:lnR>
                    <a:lnT w="28575" cap="flat" cmpd="sng" algn="ctr">
                      <a:solidFill>
                        <a:schemeClr val="bg1"/>
                      </a:solidFill>
                      <a:prstDash val="solid"/>
                      <a:round/>
                      <a:headEnd type="none" w="med" len="med"/>
                      <a:tailEnd type="none" w="med" len="med"/>
                    </a:lnT>
                    <a:lnB w="9525" cap="flat" cmpd="sng" algn="ctr">
                      <a:noFill/>
                      <a:prstDash val="solid"/>
                    </a:lnB>
                    <a:solidFill>
                      <a:schemeClr val="accent1">
                        <a:lumMod val="20000"/>
                        <a:lumOff val="80000"/>
                      </a:schemeClr>
                    </a:solidFill>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300936986"/>
              </p:ext>
            </p:extLst>
          </p:nvPr>
        </p:nvGraphicFramePr>
        <p:xfrm>
          <a:off x="1241425" y="2497134"/>
          <a:ext cx="2001918" cy="1417833"/>
        </p:xfrm>
        <a:graphic>
          <a:graphicData uri="http://schemas.openxmlformats.org/drawingml/2006/table">
            <a:tbl>
              <a:tblPr>
                <a:tableStyleId>{5C22544A-7EE6-4342-B048-85BDC9FD1C3A}</a:tableStyleId>
              </a:tblPr>
              <a:tblGrid>
                <a:gridCol w="430001"/>
                <a:gridCol w="1571917"/>
              </a:tblGrid>
              <a:tr h="342038">
                <a:tc gridSpan="2">
                  <a:txBody>
                    <a:bodyPr/>
                    <a:lstStyle/>
                    <a:p>
                      <a:pPr algn="ctr" fontAlgn="ctr"/>
                      <a:r>
                        <a:rPr lang="ja-JP" altLang="en-US" sz="1400" b="1" i="0" u="none" strike="noStrike" dirty="0" smtClean="0">
                          <a:solidFill>
                            <a:schemeClr val="bg1"/>
                          </a:solidFill>
                          <a:effectLst/>
                          <a:latin typeface="+mn-lt"/>
                        </a:rPr>
                        <a:t>有識者海外</a:t>
                      </a:r>
                      <a:endParaRPr lang="ja-JP" altLang="en-US" sz="1400" b="1" i="0" u="none" strike="noStrike" dirty="0">
                        <a:solidFill>
                          <a:schemeClr val="bg1"/>
                        </a:solidFill>
                        <a:effectLst/>
                        <a:latin typeface="ＭＳ Ｐゴシック"/>
                      </a:endParaRPr>
                    </a:p>
                  </a:txBody>
                  <a:tcPr marL="9525" marR="9525" marT="9525" marB="0" anchor="ctr">
                    <a:lnB w="57150" cap="flat" cmpd="sng" algn="ctr">
                      <a:solidFill>
                        <a:schemeClr val="bg1"/>
                      </a:solidFill>
                      <a:prstDash val="solid"/>
                      <a:round/>
                      <a:headEnd type="none" w="med" len="med"/>
                      <a:tailEnd type="none" w="med" len="med"/>
                    </a:lnB>
                    <a:solidFill>
                      <a:schemeClr val="accent5"/>
                    </a:solidFill>
                  </a:tcPr>
                </a:tc>
                <a:tc hMerge="1">
                  <a:txBody>
                    <a:bodyPr/>
                    <a:lstStyle/>
                    <a:p>
                      <a:endParaRPr kumimoji="1" lang="ja-JP" altLang="en-US"/>
                    </a:p>
                  </a:txBody>
                  <a:tcPr/>
                </a:tc>
              </a:tr>
              <a:tr h="391719">
                <a:tc>
                  <a:txBody>
                    <a:bodyPr/>
                    <a:lstStyle/>
                    <a:p>
                      <a:pPr algn="r" fontAlgn="ctr"/>
                      <a:r>
                        <a:rPr lang="en-US" altLang="ja-JP" sz="1600" b="1" u="none" strike="noStrike" dirty="0">
                          <a:effectLst/>
                        </a:rPr>
                        <a:t>1</a:t>
                      </a:r>
                      <a:endParaRPr lang="en-US" altLang="ja-JP" sz="1600" b="1" i="0" u="none" strike="noStrike" dirty="0">
                        <a:solidFill>
                          <a:srgbClr val="000000"/>
                        </a:solidFill>
                        <a:effectLst/>
                        <a:latin typeface="ＭＳ Ｐゴシック"/>
                      </a:endParaRPr>
                    </a:p>
                  </a:txBody>
                  <a:tcPr marL="10800" marR="108000" marT="9525" marB="0" anchor="ctr">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l" fontAlgn="ctr"/>
                      <a:r>
                        <a:rPr lang="en-US" altLang="ja-JP" sz="1600" b="1" u="none" strike="noStrike" dirty="0">
                          <a:effectLst/>
                        </a:rPr>
                        <a:t>5/8</a:t>
                      </a:r>
                      <a:endParaRPr lang="en-US" altLang="ja-JP" sz="1600" b="1" i="0" u="none" strike="noStrike" dirty="0">
                        <a:solidFill>
                          <a:srgbClr val="000000"/>
                        </a:solidFill>
                        <a:effectLst/>
                        <a:latin typeface="ＭＳ Ｐゴシック"/>
                      </a:endParaRPr>
                    </a:p>
                  </a:txBody>
                  <a:tcPr marL="108000"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r>
              <a:tr h="342038">
                <a:tc>
                  <a:txBody>
                    <a:bodyPr/>
                    <a:lstStyle/>
                    <a:p>
                      <a:pPr algn="r" fontAlgn="ctr"/>
                      <a:r>
                        <a:rPr lang="en-US" altLang="ja-JP" sz="1600" b="1" u="none" strike="noStrike" dirty="0">
                          <a:solidFill>
                            <a:schemeClr val="tx1"/>
                          </a:solidFill>
                          <a:effectLst/>
                        </a:rPr>
                        <a:t>2</a:t>
                      </a:r>
                      <a:endParaRPr lang="en-US" altLang="ja-JP" sz="1600" b="1" i="0" u="none" strike="noStrike" dirty="0">
                        <a:solidFill>
                          <a:schemeClr val="tx1"/>
                        </a:solidFill>
                        <a:effectLst/>
                        <a:latin typeface="ＭＳ Ｐゴシック"/>
                      </a:endParaRPr>
                    </a:p>
                  </a:txBody>
                  <a:tcPr marL="10800" marR="108000" marT="9525"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600" b="1" i="0" u="none" strike="noStrike" dirty="0" smtClean="0">
                          <a:solidFill>
                            <a:schemeClr val="tx1"/>
                          </a:solidFill>
                          <a:effectLst/>
                          <a:latin typeface="+mn-lt"/>
                        </a:rPr>
                        <a:t>11/14</a:t>
                      </a:r>
                      <a:endParaRPr lang="ja-JP" altLang="en-US" sz="1600" b="1" i="0" u="none" strike="noStrike" dirty="0">
                        <a:solidFill>
                          <a:schemeClr val="tx1"/>
                        </a:solidFill>
                        <a:effectLst/>
                        <a:latin typeface="ＭＳ Ｐゴシック"/>
                      </a:endParaRPr>
                    </a:p>
                  </a:txBody>
                  <a:tcPr marL="108000"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0000"/>
                        <a:lumOff val="80000"/>
                      </a:schemeClr>
                    </a:solidFill>
                  </a:tcPr>
                </a:tc>
              </a:tr>
              <a:tr h="342038">
                <a:tc>
                  <a:txBody>
                    <a:bodyPr/>
                    <a:lstStyle/>
                    <a:p>
                      <a:pPr algn="r" fontAlgn="ctr"/>
                      <a:r>
                        <a:rPr lang="en-US" altLang="ja-JP" sz="1600" b="1" i="0" u="none" strike="noStrike" dirty="0" smtClean="0">
                          <a:solidFill>
                            <a:srgbClr val="3366FF"/>
                          </a:solidFill>
                          <a:effectLst/>
                          <a:latin typeface="ＭＳ Ｐゴシック"/>
                        </a:rPr>
                        <a:t>3</a:t>
                      </a:r>
                      <a:endParaRPr lang="en-US" altLang="ja-JP" sz="1600" b="1" i="0" u="none" strike="noStrike" dirty="0">
                        <a:solidFill>
                          <a:srgbClr val="3366FF"/>
                        </a:solidFill>
                        <a:effectLst/>
                        <a:latin typeface="ＭＳ Ｐゴシック"/>
                      </a:endParaRPr>
                    </a:p>
                  </a:txBody>
                  <a:tcPr marL="10800" marR="108000" marT="9525"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l" fontAlgn="ctr"/>
                      <a:r>
                        <a:rPr lang="en-US" altLang="ja-JP" sz="1600" b="1" i="0" u="none" strike="noStrike" dirty="0" smtClean="0">
                          <a:solidFill>
                            <a:srgbClr val="3366FF"/>
                          </a:solidFill>
                          <a:effectLst/>
                          <a:latin typeface="ＭＳ Ｐゴシック"/>
                        </a:rPr>
                        <a:t>4/28 (?0</a:t>
                      </a:r>
                      <a:endParaRPr lang="ja-JP" altLang="en-US" sz="1600" b="1" i="0" u="none" strike="noStrike" dirty="0">
                        <a:solidFill>
                          <a:srgbClr val="3366FF"/>
                        </a:solidFill>
                        <a:effectLst/>
                        <a:latin typeface="ＭＳ Ｐゴシック"/>
                      </a:endParaRPr>
                    </a:p>
                  </a:txBody>
                  <a:tcPr marL="108000"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5">
                        <a:lumMod val="20000"/>
                        <a:lumOff val="80000"/>
                      </a:schemeClr>
                    </a:solidFill>
                  </a:tcPr>
                </a:tc>
              </a:tr>
            </a:tbl>
          </a:graphicData>
        </a:graphic>
      </p:graphicFrame>
      <p:sp>
        <p:nvSpPr>
          <p:cNvPr id="7" name="タイトル 6"/>
          <p:cNvSpPr>
            <a:spLocks noGrp="1"/>
          </p:cNvSpPr>
          <p:nvPr>
            <p:ph type="title"/>
          </p:nvPr>
        </p:nvSpPr>
        <p:spPr>
          <a:xfrm>
            <a:off x="1241425" y="286076"/>
            <a:ext cx="6978650" cy="896970"/>
          </a:xfrm>
        </p:spPr>
        <p:txBody>
          <a:bodyPr>
            <a:noAutofit/>
          </a:bodyPr>
          <a:lstStyle/>
          <a:p>
            <a:r>
              <a:rPr lang="en-US" altLang="ja-JP" sz="3600" b="1" dirty="0" smtClean="0">
                <a:solidFill>
                  <a:srgbClr val="000000"/>
                </a:solidFill>
              </a:rPr>
              <a:t>Schedule for Committee and WGs</a:t>
            </a:r>
            <a:endParaRPr kumimoji="1" lang="ja-JP" altLang="en-US" sz="4800" b="1" dirty="0">
              <a:solidFill>
                <a:srgbClr val="000000"/>
              </a:solidFill>
            </a:endParaRPr>
          </a:p>
        </p:txBody>
      </p:sp>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14/09/10</a:t>
            </a:r>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MEXT Actions for ILC</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5332C513-14FA-4C82-A908-F737B0E5192E}" type="slidenum">
              <a:rPr lang="ja-JP" altLang="en-US" smtClean="0">
                <a:solidFill>
                  <a:prstClr val="black">
                    <a:tint val="75000"/>
                  </a:prstClr>
                </a:solidFill>
                <a:latin typeface="Calibri"/>
                <a:ea typeface="ＭＳ Ｐゴシック"/>
              </a:rPr>
              <a:pPr/>
              <a:t>14</a:t>
            </a:fld>
            <a:endParaRPr lang="ja-JP" altLang="en-US">
              <a:solidFill>
                <a:prstClr val="black">
                  <a:tint val="75000"/>
                </a:prstClr>
              </a:solidFill>
              <a:latin typeface="Calibri"/>
              <a:ea typeface="ＭＳ Ｐゴシック"/>
            </a:endParaRPr>
          </a:p>
        </p:txBody>
      </p:sp>
      <p:sp>
        <p:nvSpPr>
          <p:cNvPr id="8" name="テキスト ボックス 7"/>
          <p:cNvSpPr txBox="1"/>
          <p:nvPr/>
        </p:nvSpPr>
        <p:spPr>
          <a:xfrm>
            <a:off x="719833" y="5007246"/>
            <a:ext cx="6877286" cy="646331"/>
          </a:xfrm>
          <a:prstGeom prst="rect">
            <a:avLst/>
          </a:prstGeom>
          <a:solidFill>
            <a:srgbClr val="FFFF00"/>
          </a:solidFill>
        </p:spPr>
        <p:txBody>
          <a:bodyPr wrap="square" rtlCol="0">
            <a:spAutoFit/>
          </a:bodyPr>
          <a:lstStyle/>
          <a:p>
            <a:r>
              <a:rPr kumimoji="1" lang="ja-JP" altLang="en-US" dirty="0" smtClean="0"/>
              <a:t>次回</a:t>
            </a:r>
            <a:r>
              <a:rPr kumimoji="1" lang="en-US" altLang="ja-JP" dirty="0" smtClean="0"/>
              <a:t>TDR </a:t>
            </a:r>
            <a:r>
              <a:rPr kumimoji="1" lang="ja-JP" altLang="en-US" dirty="0" smtClean="0"/>
              <a:t>検証作業部会</a:t>
            </a:r>
            <a:r>
              <a:rPr kumimoji="1" lang="en-US" altLang="ja-JP" dirty="0" smtClean="0"/>
              <a:t>(1/26) </a:t>
            </a:r>
          </a:p>
          <a:p>
            <a:r>
              <a:rPr lang="ja-JP" altLang="en-US" dirty="0" smtClean="0"/>
              <a:t>報告</a:t>
            </a:r>
            <a:r>
              <a:rPr kumimoji="1" lang="ja-JP" altLang="en-US" dirty="0" smtClean="0"/>
              <a:t>テーマ</a:t>
            </a:r>
            <a:r>
              <a:rPr kumimoji="1" lang="en-US" altLang="ja-JP" dirty="0" smtClean="0"/>
              <a:t>: </a:t>
            </a:r>
            <a:r>
              <a:rPr lang="en-US" altLang="ja-JP" dirty="0" smtClean="0"/>
              <a:t>ML </a:t>
            </a:r>
            <a:r>
              <a:rPr lang="ja-JP" altLang="en-US" dirty="0" smtClean="0"/>
              <a:t>以外</a:t>
            </a:r>
            <a:r>
              <a:rPr kumimoji="1" lang="ja-JP" altLang="en-US" dirty="0" smtClean="0"/>
              <a:t>の加速器、測定器、　人的資源・人材育成</a:t>
            </a:r>
            <a:endParaRPr kumimoji="1" lang="ja-JP" altLang="en-US" dirty="0"/>
          </a:p>
        </p:txBody>
      </p:sp>
    </p:spTree>
    <p:extLst>
      <p:ext uri="{BB962C8B-B14F-4D97-AF65-F5344CB8AC3E}">
        <p14:creationId xmlns:p14="http://schemas.microsoft.com/office/powerpoint/2010/main" val="580590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1387439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ja-JP" sz="2400" dirty="0">
                <a:latin typeface="+mn-lt"/>
              </a:rPr>
              <a:t>「国際リニアコライダー</a:t>
            </a:r>
            <a:r>
              <a:rPr lang="ja-JP" altLang="ja-JP" sz="2400" dirty="0"/>
              <a:t>（</a:t>
            </a:r>
            <a:r>
              <a:rPr lang="en-US" altLang="ja-JP" sz="2400" dirty="0"/>
              <a:t>ILC</a:t>
            </a:r>
            <a:r>
              <a:rPr lang="ja-JP" altLang="ja-JP" sz="2400" dirty="0"/>
              <a:t>）</a:t>
            </a:r>
            <a:r>
              <a:rPr lang="ja-JP" altLang="ja-JP" sz="2400" dirty="0">
                <a:latin typeface="+mn-lt"/>
              </a:rPr>
              <a:t>関する有識者会議」</a:t>
            </a:r>
            <a:br>
              <a:rPr lang="ja-JP" altLang="ja-JP" sz="2400" dirty="0">
                <a:latin typeface="+mn-lt"/>
              </a:rPr>
            </a:br>
            <a:r>
              <a:rPr lang="zh-TW" altLang="ja-JP" sz="2400" dirty="0">
                <a:latin typeface="ＭＳ ゴシック"/>
                <a:ea typeface="ＭＳ ゴシック"/>
                <a:cs typeface="ＭＳ ゴシック"/>
              </a:rPr>
              <a:t>技術設計報告書</a:t>
            </a:r>
            <a:r>
              <a:rPr lang="zh-TW" altLang="ja-JP" sz="2400" dirty="0">
                <a:latin typeface="+mn-lt"/>
                <a:ea typeface="ＭＳ ゴシック"/>
                <a:cs typeface="ＭＳ ゴシック"/>
              </a:rPr>
              <a:t>（</a:t>
            </a:r>
            <a:r>
              <a:rPr lang="en-US" altLang="ja-JP" sz="2400" dirty="0">
                <a:latin typeface="+mn-lt"/>
                <a:ea typeface="ＭＳ ゴシック"/>
                <a:cs typeface="ＭＳ ゴシック"/>
              </a:rPr>
              <a:t>TDR</a:t>
            </a:r>
            <a:r>
              <a:rPr lang="zh-TW" altLang="ja-JP" sz="2400" dirty="0">
                <a:latin typeface="+mn-lt"/>
                <a:ea typeface="ＭＳ ゴシック"/>
                <a:cs typeface="ＭＳ ゴシック"/>
              </a:rPr>
              <a:t>）</a:t>
            </a:r>
            <a:r>
              <a:rPr lang="zh-TW" altLang="ja-JP" sz="2400" dirty="0">
                <a:latin typeface="ＭＳ ゴシック"/>
                <a:ea typeface="ＭＳ ゴシック"/>
                <a:cs typeface="ＭＳ ゴシック"/>
              </a:rPr>
              <a:t>検証作業部会　委員</a:t>
            </a:r>
            <a:r>
              <a:rPr lang="ja-JP" altLang="ja-JP" sz="2400" dirty="0">
                <a:latin typeface="+mn-lt"/>
              </a:rPr>
              <a:t/>
            </a:r>
            <a:br>
              <a:rPr lang="ja-JP" altLang="ja-JP" sz="2400" dirty="0">
                <a:latin typeface="+mn-lt"/>
              </a:rPr>
            </a:br>
            <a:endParaRPr kumimoji="1" lang="ja-JP" altLang="en-US" sz="2400" dirty="0">
              <a:latin typeface="+mn-lt"/>
            </a:endParaRPr>
          </a:p>
        </p:txBody>
      </p:sp>
      <p:sp>
        <p:nvSpPr>
          <p:cNvPr id="3" name="コンテンツ プレースホルダー 2"/>
          <p:cNvSpPr>
            <a:spLocks noGrp="1"/>
          </p:cNvSpPr>
          <p:nvPr>
            <p:ph idx="1"/>
          </p:nvPr>
        </p:nvSpPr>
        <p:spPr>
          <a:xfrm>
            <a:off x="457200" y="1286790"/>
            <a:ext cx="8229600" cy="5119699"/>
          </a:xfrm>
          <a:ln>
            <a:solidFill>
              <a:srgbClr val="4F81BD"/>
            </a:solidFill>
          </a:ln>
        </p:spPr>
        <p:txBody>
          <a:bodyPr>
            <a:normAutofit fontScale="25000" lnSpcReduction="20000"/>
          </a:bodyPr>
          <a:lstStyle/>
          <a:p>
            <a:pPr marL="0" indent="0">
              <a:buNone/>
            </a:pPr>
            <a:endParaRPr lang="en-US" altLang="ja-JP" dirty="0" smtClean="0"/>
          </a:p>
          <a:p>
            <a:pPr marL="0" indent="0">
              <a:buNone/>
            </a:pPr>
            <a:r>
              <a:rPr lang="ja-JP" altLang="ja-JP" sz="6400" dirty="0" smtClean="0">
                <a:latin typeface="ＭＳ ゴシック"/>
                <a:ea typeface="ＭＳ ゴシック"/>
                <a:cs typeface="ＭＳ ゴシック"/>
              </a:rPr>
              <a:t>小関</a:t>
            </a:r>
            <a:r>
              <a:rPr lang="ja-JP"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忠</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高エネルギー</a:t>
            </a:r>
            <a:r>
              <a:rPr lang="ja-JP" altLang="ja-JP" sz="6400" dirty="0">
                <a:latin typeface="ＭＳ ゴシック"/>
                <a:ea typeface="ＭＳ ゴシック"/>
                <a:cs typeface="ＭＳ ゴシック"/>
              </a:rPr>
              <a:t>加速器研究機構　加速器研究施設　教授</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加藤　　</a:t>
            </a:r>
            <a:r>
              <a:rPr lang="ja-JP" altLang="ja-JP" sz="6400" dirty="0" smtClean="0">
                <a:latin typeface="ＭＳ ゴシック"/>
                <a:ea typeface="ＭＳ ゴシック"/>
                <a:cs typeface="ＭＳ ゴシック"/>
              </a:rPr>
              <a:t>崇</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日本</a:t>
            </a:r>
            <a:r>
              <a:rPr lang="ja-JP" altLang="ja-JP" sz="6400" dirty="0">
                <a:latin typeface="ＭＳ ゴシック"/>
                <a:ea typeface="ＭＳ ゴシック"/>
                <a:cs typeface="ＭＳ ゴシック"/>
              </a:rPr>
              <a:t>原子力研究開発機構　</a:t>
            </a:r>
            <a:r>
              <a:rPr lang="en-US" altLang="ja-JP" sz="6400" dirty="0">
                <a:latin typeface="ＭＳ ゴシック"/>
                <a:ea typeface="ＭＳ ゴシック"/>
                <a:cs typeface="ＭＳ ゴシック"/>
              </a:rPr>
              <a:t>J-PARC</a:t>
            </a:r>
            <a:r>
              <a:rPr lang="ja-JP" altLang="ja-JP" sz="6400" dirty="0">
                <a:latin typeface="ＭＳ ゴシック"/>
                <a:ea typeface="ＭＳ ゴシック"/>
                <a:cs typeface="ＭＳ ゴシック"/>
              </a:rPr>
              <a:t>センター　副センター長</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上垣外修一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理化</a:t>
            </a:r>
            <a:r>
              <a:rPr lang="ja-JP" altLang="ja-JP" sz="6400" dirty="0">
                <a:latin typeface="ＭＳ ゴシック"/>
                <a:ea typeface="ＭＳ ゴシック"/>
                <a:cs typeface="ＭＳ ゴシック"/>
              </a:rPr>
              <a:t>学研究所　仁科加速器研究センター　加速器基盤</a:t>
            </a:r>
            <a:r>
              <a:rPr lang="ja-JP" altLang="ja-JP" sz="6400" dirty="0" smtClean="0">
                <a:latin typeface="ＭＳ ゴシック"/>
                <a:ea typeface="ＭＳ ゴシック"/>
                <a:cs typeface="ＭＳ ゴシック"/>
              </a:rPr>
              <a:t>研究部部長</a:t>
            </a:r>
            <a:endParaRPr lang="ja-JP" altLang="ja-JP" sz="6400" dirty="0">
              <a:latin typeface="ＭＳ ゴシック"/>
              <a:ea typeface="ＭＳ ゴシック"/>
              <a:cs typeface="ＭＳ ゴシック"/>
            </a:endParaRP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熊谷　教孝　</a:t>
            </a:r>
            <a:r>
              <a:rPr lang="en-US" altLang="ja-JP" sz="6400" dirty="0">
                <a:latin typeface="ＭＳ ゴシック"/>
                <a:ea typeface="ＭＳ ゴシック"/>
                <a:cs typeface="ＭＳ ゴシック"/>
              </a:rPr>
              <a:t>	</a:t>
            </a:r>
            <a:r>
              <a:rPr lang="en-US" altLang="ja-JP" sz="6400" dirty="0" smtClean="0">
                <a:latin typeface="ＭＳ ゴシック"/>
                <a:ea typeface="ＭＳ ゴシック"/>
                <a:cs typeface="ＭＳ ゴシック"/>
              </a:rPr>
              <a:t>(</a:t>
            </a:r>
            <a:r>
              <a:rPr lang="ja-JP" altLang="ja-JP" sz="6400" dirty="0">
                <a:latin typeface="ＭＳ ゴシック"/>
                <a:ea typeface="ＭＳ ゴシック"/>
                <a:cs typeface="ＭＳ ゴシック"/>
              </a:rPr>
              <a:t>公財</a:t>
            </a:r>
            <a:r>
              <a:rPr lang="en-US" altLang="ja-JP" sz="6400" dirty="0">
                <a:latin typeface="ＭＳ ゴシック"/>
                <a:ea typeface="ＭＳ ゴシック"/>
                <a:cs typeface="ＭＳ ゴシック"/>
              </a:rPr>
              <a:t>)</a:t>
            </a:r>
            <a:r>
              <a:rPr lang="ja-JP" altLang="ja-JP" sz="6400" dirty="0">
                <a:latin typeface="ＭＳ ゴシック"/>
                <a:ea typeface="ＭＳ ゴシック"/>
                <a:cs typeface="ＭＳ ゴシック"/>
              </a:rPr>
              <a:t>高輝度光科学研究センター　専務理事　　　　　　 　　　 　　 　　　　</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小磯　晴代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高エネルギー</a:t>
            </a:r>
            <a:r>
              <a:rPr lang="ja-JP" altLang="ja-JP" sz="6400" dirty="0">
                <a:latin typeface="ＭＳ ゴシック"/>
                <a:ea typeface="ＭＳ ゴシック"/>
                <a:cs typeface="ＭＳ ゴシック"/>
              </a:rPr>
              <a:t>加速器研究機構　加速器研究施設　教授 </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佐々木茂美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広島</a:t>
            </a:r>
            <a:r>
              <a:rPr lang="ja-JP" altLang="ja-JP" sz="6400" dirty="0">
                <a:latin typeface="ＭＳ ゴシック"/>
                <a:ea typeface="ＭＳ ゴシック"/>
                <a:cs typeface="ＭＳ ゴシック"/>
              </a:rPr>
              <a:t>大学　放射光科学研究センター　教授　　　　　　　　　　　　　　　　 　　　　</a:t>
            </a:r>
          </a:p>
          <a:p>
            <a:pPr marL="0" indent="0">
              <a:buNone/>
            </a:pPr>
            <a:r>
              <a:rPr lang="ja-JP" altLang="ja-JP" sz="6400" dirty="0">
                <a:latin typeface="ＭＳ ゴシック"/>
                <a:ea typeface="ＭＳ ゴシック"/>
                <a:cs typeface="ＭＳ ゴシック"/>
              </a:rPr>
              <a:t>　</a:t>
            </a:r>
          </a:p>
          <a:p>
            <a:pPr marL="0" indent="0">
              <a:buNone/>
            </a:pPr>
            <a:r>
              <a:rPr lang="ja-JP" altLang="ja-JP" sz="6400" dirty="0">
                <a:latin typeface="ＭＳ ゴシック"/>
                <a:ea typeface="ＭＳ ゴシック"/>
                <a:cs typeface="ＭＳ ゴシック"/>
              </a:rPr>
              <a:t>田中　　均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理化</a:t>
            </a:r>
            <a:r>
              <a:rPr lang="ja-JP" altLang="ja-JP" sz="6400" dirty="0">
                <a:latin typeface="ＭＳ ゴシック"/>
                <a:ea typeface="ＭＳ ゴシック"/>
                <a:cs typeface="ＭＳ ゴシック"/>
              </a:rPr>
              <a:t>学研究所　放射光科学総合研究</a:t>
            </a:r>
            <a:r>
              <a:rPr lang="ja-JP" altLang="ja-JP" sz="6400" dirty="0" smtClean="0">
                <a:latin typeface="ＭＳ ゴシック"/>
                <a:ea typeface="ＭＳ ゴシック"/>
                <a:cs typeface="ＭＳ ゴシック"/>
              </a:rPr>
              <a:t>センター</a:t>
            </a:r>
            <a:r>
              <a:rPr lang="en-US" altLang="ja-JP" sz="6400" dirty="0" smtClean="0">
                <a:latin typeface="ＭＳ ゴシック"/>
                <a:ea typeface="ＭＳ ゴシック"/>
                <a:cs typeface="ＭＳ ゴシック"/>
              </a:rPr>
              <a:t>XFEL</a:t>
            </a:r>
            <a:r>
              <a:rPr lang="zh-TW" altLang="ja-JP" sz="6400" dirty="0">
                <a:latin typeface="ＭＳ ゴシック"/>
                <a:ea typeface="ＭＳ ゴシック"/>
                <a:cs typeface="ＭＳ ゴシック"/>
              </a:rPr>
              <a:t>研究開発部門　部門長</a:t>
            </a:r>
            <a:endParaRPr lang="ja-JP" altLang="ja-JP" sz="6400" dirty="0">
              <a:latin typeface="ＭＳ ゴシック"/>
              <a:ea typeface="ＭＳ ゴシック"/>
              <a:cs typeface="ＭＳ ゴシック"/>
            </a:endParaRP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内藤富士雄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高エネルギー</a:t>
            </a:r>
            <a:r>
              <a:rPr lang="ja-JP" altLang="ja-JP" sz="6400" dirty="0">
                <a:latin typeface="ＭＳ ゴシック"/>
                <a:ea typeface="ＭＳ ゴシック"/>
                <a:cs typeface="ＭＳ ゴシック"/>
              </a:rPr>
              <a:t>加速器研究機構　加速器研究施設　教授</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野田　耕司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放射</a:t>
            </a:r>
            <a:r>
              <a:rPr lang="ja-JP" altLang="ja-JP" sz="6400" dirty="0">
                <a:latin typeface="ＭＳ ゴシック"/>
                <a:ea typeface="ＭＳ ゴシック"/>
                <a:cs typeface="ＭＳ ゴシック"/>
              </a:rPr>
              <a:t>線医学総合研究所　重粒子医科学</a:t>
            </a:r>
            <a:r>
              <a:rPr lang="ja-JP" altLang="ja-JP" sz="6400" dirty="0" smtClean="0">
                <a:latin typeface="ＭＳ ゴシック"/>
                <a:ea typeface="ＭＳ ゴシック"/>
                <a:cs typeface="ＭＳ ゴシック"/>
              </a:rPr>
              <a:t>センター物理工</a:t>
            </a:r>
            <a:r>
              <a:rPr lang="ja-JP" altLang="ja-JP" sz="6400" dirty="0">
                <a:latin typeface="ＭＳ ゴシック"/>
                <a:ea typeface="ＭＳ ゴシック"/>
                <a:cs typeface="ＭＳ ゴシック"/>
              </a:rPr>
              <a:t>学部　部長</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b="1" dirty="0">
                <a:solidFill>
                  <a:srgbClr val="FF0000"/>
                </a:solidFill>
                <a:latin typeface="ＭＳ ゴシック"/>
                <a:ea typeface="ＭＳ ゴシック"/>
                <a:cs typeface="ＭＳ ゴシック"/>
              </a:rPr>
              <a:t>○</a:t>
            </a:r>
            <a:r>
              <a:rPr lang="ja-JP" altLang="ja-JP" sz="6400" b="1" dirty="0">
                <a:solidFill>
                  <a:srgbClr val="3366FF"/>
                </a:solidFill>
                <a:latin typeface="ＭＳ ゴシック"/>
                <a:ea typeface="ＭＳ ゴシック"/>
                <a:cs typeface="ＭＳ ゴシック"/>
              </a:rPr>
              <a:t>横溝　</a:t>
            </a:r>
            <a:r>
              <a:rPr lang="ja-JP" altLang="ja-JP" sz="6400" b="1" dirty="0" smtClean="0">
                <a:solidFill>
                  <a:srgbClr val="3366FF"/>
                </a:solidFill>
                <a:latin typeface="ＭＳ ゴシック"/>
                <a:ea typeface="ＭＳ ゴシック"/>
                <a:cs typeface="ＭＳ ゴシック"/>
              </a:rPr>
              <a:t>英明</a:t>
            </a:r>
            <a:r>
              <a:rPr lang="en-US" altLang="ja-JP" sz="6400" b="1" dirty="0">
                <a:solidFill>
                  <a:srgbClr val="3366FF"/>
                </a:solidFill>
                <a:latin typeface="ＭＳ ゴシック"/>
                <a:ea typeface="ＭＳ ゴシック"/>
                <a:cs typeface="ＭＳ ゴシック"/>
              </a:rPr>
              <a:t>	</a:t>
            </a:r>
            <a:r>
              <a:rPr lang="en-US" altLang="ja-JP" sz="6400" b="1" dirty="0" smtClean="0">
                <a:solidFill>
                  <a:srgbClr val="3366FF"/>
                </a:solidFill>
                <a:latin typeface="ＭＳ ゴシック"/>
                <a:ea typeface="ＭＳ ゴシック"/>
                <a:cs typeface="ＭＳ ゴシック"/>
              </a:rPr>
              <a:t>(</a:t>
            </a:r>
            <a:r>
              <a:rPr lang="ja-JP" altLang="ja-JP" sz="6400" b="1" dirty="0">
                <a:solidFill>
                  <a:srgbClr val="3366FF"/>
                </a:solidFill>
                <a:latin typeface="ＭＳ ゴシック"/>
                <a:ea typeface="ＭＳ ゴシック"/>
                <a:cs typeface="ＭＳ ゴシック"/>
              </a:rPr>
              <a:t>一財</a:t>
            </a:r>
            <a:r>
              <a:rPr lang="en-US" altLang="ja-JP" sz="6400" b="1" dirty="0">
                <a:solidFill>
                  <a:srgbClr val="3366FF"/>
                </a:solidFill>
                <a:latin typeface="ＭＳ ゴシック"/>
                <a:ea typeface="ＭＳ ゴシック"/>
                <a:cs typeface="ＭＳ ゴシック"/>
              </a:rPr>
              <a:t>)</a:t>
            </a:r>
            <a:r>
              <a:rPr lang="ja-JP" altLang="ja-JP" sz="6400" b="1" dirty="0">
                <a:solidFill>
                  <a:srgbClr val="3366FF"/>
                </a:solidFill>
                <a:latin typeface="ＭＳ ゴシック"/>
                <a:ea typeface="ＭＳ ゴシック"/>
                <a:cs typeface="ＭＳ ゴシック"/>
              </a:rPr>
              <a:t>総合科学研究機構　東海事業センター　センター</a:t>
            </a:r>
            <a:r>
              <a:rPr lang="ja-JP" altLang="ja-JP" sz="6400" b="1" dirty="0" smtClean="0">
                <a:solidFill>
                  <a:srgbClr val="3366FF"/>
                </a:solidFill>
                <a:latin typeface="ＭＳ ゴシック"/>
                <a:ea typeface="ＭＳ ゴシック"/>
                <a:cs typeface="ＭＳ ゴシック"/>
              </a:rPr>
              <a:t>長</a:t>
            </a:r>
            <a:r>
              <a:rPr lang="ja-JP" altLang="en-US" sz="6400" b="1" dirty="0" smtClean="0">
                <a:solidFill>
                  <a:srgbClr val="3366FF"/>
                </a:solidFill>
                <a:latin typeface="ＭＳ ゴシック"/>
                <a:ea typeface="ＭＳ ゴシック"/>
                <a:cs typeface="ＭＳ ゴシック"/>
              </a:rPr>
              <a:t>（</a:t>
            </a:r>
            <a:r>
              <a:rPr lang="ja-JP" altLang="ja-JP" sz="6400" b="1" dirty="0" smtClean="0">
                <a:solidFill>
                  <a:srgbClr val="FF0000"/>
                </a:solidFill>
                <a:latin typeface="ＭＳ ゴシック"/>
                <a:ea typeface="ＭＳ ゴシック"/>
                <a:cs typeface="ＭＳ ゴシック"/>
              </a:rPr>
              <a:t>○</a:t>
            </a:r>
            <a:r>
              <a:rPr lang="ja-JP" altLang="ja-JP" sz="6400" b="1" dirty="0">
                <a:solidFill>
                  <a:srgbClr val="FF0000"/>
                </a:solidFill>
                <a:latin typeface="ＭＳ ゴシック"/>
                <a:ea typeface="ＭＳ ゴシック"/>
                <a:cs typeface="ＭＳ ゴシック"/>
              </a:rPr>
              <a:t>は</a:t>
            </a:r>
            <a:r>
              <a:rPr lang="ja-JP" altLang="ja-JP" sz="6400" b="1" dirty="0" smtClean="0">
                <a:solidFill>
                  <a:srgbClr val="FF0000"/>
                </a:solidFill>
                <a:latin typeface="ＭＳ ゴシック"/>
                <a:ea typeface="ＭＳ ゴシック"/>
                <a:cs typeface="ＭＳ ゴシック"/>
              </a:rPr>
              <a:t>座長</a:t>
            </a:r>
            <a:r>
              <a:rPr lang="ja-JP" altLang="en-US" sz="6400" b="1" dirty="0" smtClean="0">
                <a:solidFill>
                  <a:srgbClr val="3366FF"/>
                </a:solidFill>
                <a:latin typeface="ＭＳ ゴシック"/>
                <a:ea typeface="ＭＳ ゴシック"/>
                <a:cs typeface="ＭＳ ゴシック"/>
              </a:rPr>
              <a:t>）</a:t>
            </a:r>
            <a:endParaRPr lang="ja-JP" altLang="ja-JP" sz="6400" b="1" dirty="0">
              <a:solidFill>
                <a:srgbClr val="3366FF"/>
              </a:solidFill>
              <a:latin typeface="ＭＳ ゴシック"/>
              <a:ea typeface="ＭＳ ゴシック"/>
              <a:cs typeface="ＭＳ ゴシック"/>
            </a:endParaRP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2014/06/13</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LC</a:t>
            </a:r>
            <a:r>
              <a:rPr lang="ja-JP" altLang="en-US" smtClean="0">
                <a:solidFill>
                  <a:prstClr val="black">
                    <a:tint val="75000"/>
                  </a:prstClr>
                </a:solidFill>
                <a:latin typeface="Calibri"/>
                <a:ea typeface="ＭＳ Ｐゴシック"/>
              </a:rPr>
              <a:t>計画推進委員会</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16</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2832397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第</a:t>
            </a:r>
            <a:r>
              <a:rPr kumimoji="1" lang="en-US" altLang="ja-JP" dirty="0" smtClean="0"/>
              <a:t>28</a:t>
            </a:r>
            <a:r>
              <a:rPr lang="ja-JP" altLang="en-US" dirty="0" smtClean="0"/>
              <a:t>回・</a:t>
            </a:r>
            <a:r>
              <a:rPr kumimoji="1" lang="en-US" altLang="ja-JP" dirty="0" smtClean="0"/>
              <a:t>LC</a:t>
            </a:r>
            <a:r>
              <a:rPr lang="ja-JP" altLang="en-US" dirty="0" smtClean="0"/>
              <a:t>計画推進委員会</a:t>
            </a:r>
            <a:r>
              <a:rPr lang="en-US" altLang="ja-JP" dirty="0" smtClean="0"/>
              <a:t/>
            </a:r>
            <a:br>
              <a:rPr lang="en-US" altLang="ja-JP" dirty="0" smtClean="0"/>
            </a:br>
            <a:r>
              <a:rPr lang="ja-JP" altLang="en-US" sz="4000" dirty="0" smtClean="0"/>
              <a:t>アジェンダ（案）</a:t>
            </a:r>
            <a:endParaRPr kumimoji="1" lang="ja-JP" altLang="en-US" dirty="0"/>
          </a:p>
        </p:txBody>
      </p:sp>
      <p:sp>
        <p:nvSpPr>
          <p:cNvPr id="3" name="コンテンツ プレースホルダー 2"/>
          <p:cNvSpPr>
            <a:spLocks noGrp="1"/>
          </p:cNvSpPr>
          <p:nvPr>
            <p:ph idx="1"/>
          </p:nvPr>
        </p:nvSpPr>
        <p:spPr>
          <a:xfrm>
            <a:off x="457200" y="1462909"/>
            <a:ext cx="8229600" cy="4878107"/>
          </a:xfrm>
          <a:ln>
            <a:solidFill>
              <a:srgbClr val="4F81BD"/>
            </a:solidFill>
          </a:ln>
        </p:spPr>
        <p:txBody>
          <a:bodyPr>
            <a:noAutofit/>
          </a:bodyPr>
          <a:lstStyle/>
          <a:p>
            <a:pPr marL="0" indent="0">
              <a:lnSpc>
                <a:spcPct val="120000"/>
              </a:lnSpc>
              <a:buNone/>
            </a:pPr>
            <a:r>
              <a:rPr lang="ja-JP" altLang="en-US" sz="1400" dirty="0"/>
              <a:t>日時：　</a:t>
            </a:r>
            <a:r>
              <a:rPr lang="en-US" altLang="ja-JP" sz="1400" dirty="0" smtClean="0"/>
              <a:t>12</a:t>
            </a:r>
            <a:r>
              <a:rPr lang="ja-JP" altLang="en-US" sz="1400" dirty="0" smtClean="0"/>
              <a:t>月</a:t>
            </a:r>
            <a:r>
              <a:rPr lang="en-US" altLang="ja-JP" sz="1400" dirty="0" smtClean="0"/>
              <a:t>15</a:t>
            </a:r>
            <a:r>
              <a:rPr lang="ja-JP" altLang="en-US" sz="1400" dirty="0" smtClean="0"/>
              <a:t>日（月曜日）</a:t>
            </a:r>
            <a:r>
              <a:rPr lang="en-US" altLang="ja-JP" sz="1400" dirty="0"/>
              <a:t>13:00 ~ 17:00 </a:t>
            </a:r>
            <a:endParaRPr lang="en-US" altLang="ja-JP" sz="1400" dirty="0" smtClean="0"/>
          </a:p>
          <a:p>
            <a:pPr marL="0" indent="0">
              <a:lnSpc>
                <a:spcPct val="120000"/>
              </a:lnSpc>
              <a:buNone/>
            </a:pPr>
            <a:r>
              <a:rPr lang="ja-JP" altLang="en-US" sz="1400" dirty="0" smtClean="0"/>
              <a:t>場所：　</a:t>
            </a:r>
            <a:r>
              <a:rPr lang="en-US" altLang="ja-JP" sz="1400" dirty="0" smtClean="0"/>
              <a:t>3</a:t>
            </a:r>
            <a:r>
              <a:rPr lang="ja-JP" altLang="en-US" sz="1400" dirty="0" smtClean="0"/>
              <a:t>号館</a:t>
            </a:r>
            <a:r>
              <a:rPr lang="en-US" altLang="ja-JP" sz="1400" dirty="0" smtClean="0"/>
              <a:t>1</a:t>
            </a:r>
            <a:r>
              <a:rPr lang="ja-JP" altLang="en-US" sz="1400" dirty="0" smtClean="0"/>
              <a:t>階　セミナーホール</a:t>
            </a:r>
            <a:endParaRPr lang="en-US" altLang="ja-JP" sz="1400" dirty="0" smtClean="0"/>
          </a:p>
          <a:p>
            <a:pPr marL="0" indent="0">
              <a:lnSpc>
                <a:spcPct val="120000"/>
              </a:lnSpc>
              <a:buNone/>
            </a:pPr>
            <a:r>
              <a:rPr lang="ja-JP" altLang="en-US" sz="1400" dirty="0" smtClean="0"/>
              <a:t>議 </a:t>
            </a:r>
            <a:r>
              <a:rPr lang="ja-JP" altLang="en-US" sz="1400" dirty="0"/>
              <a:t>事 </a:t>
            </a:r>
          </a:p>
          <a:p>
            <a:pPr marL="0" indent="0">
              <a:lnSpc>
                <a:spcPct val="120000"/>
              </a:lnSpc>
              <a:buNone/>
            </a:pPr>
            <a:r>
              <a:rPr lang="ja-JP" altLang="en-US" sz="1400" dirty="0"/>
              <a:t>　１．国際・国内情勢について・報告　　　　　　　　</a:t>
            </a:r>
            <a:r>
              <a:rPr lang="en-US" altLang="ja-JP" sz="1400" dirty="0" smtClean="0"/>
              <a:t>		</a:t>
            </a:r>
            <a:r>
              <a:rPr lang="ja-JP" altLang="en-US" sz="1400" dirty="0" smtClean="0"/>
              <a:t>鈴木</a:t>
            </a:r>
            <a:r>
              <a:rPr lang="ja-JP" altLang="en-US" sz="1400" dirty="0"/>
              <a:t>機構長　　　　　</a:t>
            </a:r>
          </a:p>
          <a:p>
            <a:pPr marL="0" indent="0">
              <a:lnSpc>
                <a:spcPct val="120000"/>
              </a:lnSpc>
              <a:buNone/>
            </a:pPr>
            <a:r>
              <a:rPr lang="ja-JP" altLang="en-US" sz="1400" dirty="0"/>
              <a:t>　２．戦略会議からの報告　　　　　　　　　　　　　</a:t>
            </a:r>
            <a:r>
              <a:rPr lang="en-US" altLang="ja-JP" sz="1400" dirty="0" smtClean="0"/>
              <a:t>		</a:t>
            </a:r>
            <a:r>
              <a:rPr lang="ja-JP" altLang="en-US" sz="1400" dirty="0" smtClean="0"/>
              <a:t>山</a:t>
            </a:r>
            <a:r>
              <a:rPr lang="ja-JP" altLang="en-US" sz="1400" dirty="0"/>
              <a:t>下</a:t>
            </a:r>
            <a:r>
              <a:rPr lang="ja-JP" altLang="en-US" sz="1400" dirty="0" smtClean="0"/>
              <a:t>委員</a:t>
            </a:r>
            <a:r>
              <a:rPr lang="ja-JP" altLang="en-US" sz="1400" dirty="0"/>
              <a:t>　</a:t>
            </a:r>
          </a:p>
          <a:p>
            <a:pPr marL="0" indent="0">
              <a:lnSpc>
                <a:spcPct val="120000"/>
              </a:lnSpc>
              <a:buNone/>
            </a:pPr>
            <a:r>
              <a:rPr lang="ja-JP" altLang="en-US" sz="1400" dirty="0"/>
              <a:t>　３．</a:t>
            </a:r>
            <a:r>
              <a:rPr lang="en-US" altLang="ja-JP" sz="1400" dirty="0"/>
              <a:t>Linear Collider Board </a:t>
            </a:r>
            <a:r>
              <a:rPr lang="ja-JP" altLang="en-US" sz="1400" dirty="0"/>
              <a:t>からの報告　　　　　　</a:t>
            </a:r>
            <a:r>
              <a:rPr lang="en-US" altLang="ja-JP" sz="1400" dirty="0" smtClean="0"/>
              <a:t>		</a:t>
            </a:r>
            <a:r>
              <a:rPr lang="ja-JP" altLang="en-US" sz="1400" dirty="0" smtClean="0"/>
              <a:t>駒宮委員</a:t>
            </a:r>
            <a:r>
              <a:rPr lang="ja-JP" altLang="en-US" sz="1400" dirty="0"/>
              <a:t>　</a:t>
            </a:r>
          </a:p>
          <a:p>
            <a:pPr marL="0" indent="0">
              <a:lnSpc>
                <a:spcPct val="120000"/>
              </a:lnSpc>
              <a:buNone/>
            </a:pPr>
            <a:r>
              <a:rPr lang="ja-JP" altLang="en-US" sz="1400" dirty="0"/>
              <a:t>　４．文科省・ＩＬＣ物理ＷＧからの報告　　　　　　</a:t>
            </a:r>
            <a:r>
              <a:rPr lang="en-US" altLang="ja-JP" sz="1400" dirty="0" smtClean="0"/>
              <a:t>		</a:t>
            </a:r>
            <a:r>
              <a:rPr lang="ja-JP" altLang="en-US" sz="1400" dirty="0" smtClean="0"/>
              <a:t>駒宮委員</a:t>
            </a:r>
            <a:r>
              <a:rPr lang="ja-JP" altLang="en-US" sz="1400" dirty="0"/>
              <a:t>　</a:t>
            </a:r>
          </a:p>
          <a:p>
            <a:pPr marL="0" indent="0">
              <a:lnSpc>
                <a:spcPct val="120000"/>
              </a:lnSpc>
              <a:buNone/>
            </a:pPr>
            <a:r>
              <a:rPr lang="ja-JP" altLang="en-US" sz="1400" dirty="0"/>
              <a:t>　５．文科省・ＩＬＣ</a:t>
            </a:r>
            <a:r>
              <a:rPr lang="en-US" altLang="ja-JP" sz="1400" dirty="0"/>
              <a:t>—</a:t>
            </a:r>
            <a:r>
              <a:rPr lang="ja-JP" altLang="en-US" sz="1400" dirty="0"/>
              <a:t>ＴＤＲ検証ＷＧからの報告　　</a:t>
            </a:r>
            <a:r>
              <a:rPr lang="en-US" altLang="ja-JP" sz="1400" dirty="0" smtClean="0"/>
              <a:t>		</a:t>
            </a:r>
            <a:r>
              <a:rPr lang="ja-JP" altLang="en-US" sz="1400" dirty="0" smtClean="0"/>
              <a:t>山</a:t>
            </a:r>
            <a:r>
              <a:rPr lang="ja-JP" altLang="en-US" sz="1400" dirty="0"/>
              <a:t>本</a:t>
            </a:r>
            <a:r>
              <a:rPr lang="ja-JP" altLang="en-US" sz="1400" dirty="0" smtClean="0"/>
              <a:t>委員長</a:t>
            </a:r>
            <a:endParaRPr lang="en-US" altLang="ja-JP" sz="1400" dirty="0" smtClean="0"/>
          </a:p>
          <a:p>
            <a:pPr marL="0" indent="0">
              <a:lnSpc>
                <a:spcPct val="120000"/>
              </a:lnSpc>
              <a:buNone/>
            </a:pPr>
            <a:r>
              <a:rPr lang="en-US" altLang="ja-JP" sz="1400" dirty="0"/>
              <a:t> </a:t>
            </a:r>
            <a:r>
              <a:rPr lang="en-US" altLang="ja-JP" sz="1400" dirty="0" smtClean="0"/>
              <a:t>  </a:t>
            </a:r>
            <a:r>
              <a:rPr lang="ja-JP" altLang="en-US" sz="1400" dirty="0" smtClean="0"/>
              <a:t>６</a:t>
            </a:r>
            <a:r>
              <a:rPr lang="en-US" altLang="ja-JP" sz="1400" dirty="0" smtClean="0"/>
              <a:t>. </a:t>
            </a:r>
            <a:r>
              <a:rPr lang="ja-JP" altLang="en-US" sz="1400" dirty="0" smtClean="0"/>
              <a:t>文科省・有識者会議からの報告</a:t>
            </a:r>
            <a:r>
              <a:rPr lang="en-US" altLang="ja-JP" sz="1400" dirty="0" smtClean="0"/>
              <a:t>				</a:t>
            </a:r>
            <a:r>
              <a:rPr lang="ja-JP" altLang="en-US" sz="1400" dirty="0" smtClean="0"/>
              <a:t>徳宿委員</a:t>
            </a:r>
            <a:endParaRPr lang="en-US" altLang="ja-JP" sz="1400" dirty="0" smtClean="0"/>
          </a:p>
          <a:p>
            <a:pPr marL="0" indent="0">
              <a:lnSpc>
                <a:spcPct val="120000"/>
              </a:lnSpc>
              <a:buNone/>
            </a:pPr>
            <a:r>
              <a:rPr lang="ja-JP" altLang="ja-JP" sz="1400" dirty="0"/>
              <a:t>　</a:t>
            </a:r>
            <a:r>
              <a:rPr lang="ja-JP" altLang="en-US" sz="1400" dirty="0" smtClean="0"/>
              <a:t>７</a:t>
            </a:r>
            <a:r>
              <a:rPr lang="en-US" altLang="ja-JP" sz="1400" dirty="0" smtClean="0"/>
              <a:t>. CERN-Council </a:t>
            </a:r>
            <a:r>
              <a:rPr lang="ja-JP" altLang="en-US" sz="1400" dirty="0" smtClean="0"/>
              <a:t>からの報告</a:t>
            </a:r>
            <a:r>
              <a:rPr lang="ja-JP" altLang="en-US" sz="1400" dirty="0"/>
              <a:t>　　　　　</a:t>
            </a:r>
            <a:r>
              <a:rPr lang="en-US" altLang="ja-JP" sz="1400" dirty="0" smtClean="0"/>
              <a:t>			</a:t>
            </a:r>
            <a:r>
              <a:rPr lang="ja-JP" altLang="en-US" sz="1400" dirty="0" smtClean="0"/>
              <a:t>徳宿委員</a:t>
            </a:r>
            <a:endParaRPr lang="ja-JP" altLang="en-US" sz="1400" dirty="0"/>
          </a:p>
          <a:p>
            <a:pPr marL="0" indent="0">
              <a:lnSpc>
                <a:spcPct val="120000"/>
              </a:lnSpc>
              <a:buNone/>
            </a:pPr>
            <a:r>
              <a:rPr lang="ja-JP" altLang="en-US" sz="1400" dirty="0"/>
              <a:t>　</a:t>
            </a:r>
            <a:r>
              <a:rPr lang="en-US" altLang="ja-JP" sz="1400" dirty="0" smtClean="0"/>
              <a:t>8</a:t>
            </a:r>
            <a:r>
              <a:rPr lang="ja-JP" altLang="en-US" sz="1400" dirty="0" smtClean="0"/>
              <a:t>．</a:t>
            </a:r>
            <a:r>
              <a:rPr lang="ja-JP" altLang="en-US" sz="1400" dirty="0"/>
              <a:t>ＬＣ計画推進室からの報告		　　　</a:t>
            </a:r>
            <a:r>
              <a:rPr lang="en-US" altLang="ja-JP" sz="1400" dirty="0" smtClean="0"/>
              <a:t>		</a:t>
            </a:r>
            <a:r>
              <a:rPr lang="ja-JP" altLang="en-US" sz="1400" dirty="0" smtClean="0"/>
              <a:t>山</a:t>
            </a:r>
            <a:r>
              <a:rPr lang="ja-JP" altLang="en-US" sz="1400" dirty="0"/>
              <a:t>本委員長　　　　　</a:t>
            </a:r>
          </a:p>
          <a:p>
            <a:pPr marL="0" indent="0">
              <a:lnSpc>
                <a:spcPct val="120000"/>
              </a:lnSpc>
              <a:buNone/>
            </a:pPr>
            <a:r>
              <a:rPr lang="ja-JP" altLang="en-US" sz="1400" dirty="0"/>
              <a:t>＜ディスカッション＞　　　　　　　　　　　　　　          　　　　　　　</a:t>
            </a:r>
          </a:p>
          <a:p>
            <a:pPr marL="0" indent="0">
              <a:lnSpc>
                <a:spcPct val="120000"/>
              </a:lnSpc>
              <a:buNone/>
            </a:pPr>
            <a:r>
              <a:rPr lang="ja-JP" altLang="en-US" sz="1400" dirty="0"/>
              <a:t>　</a:t>
            </a:r>
            <a:r>
              <a:rPr lang="en-US" altLang="ja-JP" sz="1400" dirty="0"/>
              <a:t>9</a:t>
            </a:r>
            <a:r>
              <a:rPr lang="ja-JP" altLang="en-US" sz="1400" dirty="0" smtClean="0"/>
              <a:t>．E</a:t>
            </a:r>
            <a:r>
              <a:rPr lang="en-US" altLang="ja-JP" sz="1400" dirty="0" smtClean="0"/>
              <a:t>XFEL</a:t>
            </a:r>
            <a:r>
              <a:rPr lang="ja-JP" altLang="en-US" sz="1400" dirty="0" smtClean="0"/>
              <a:t>における超伝導加速空洞システム建設状況</a:t>
            </a:r>
            <a:r>
              <a:rPr lang="en-US" altLang="ja-JP" sz="1400" dirty="0" smtClean="0"/>
              <a:t>					</a:t>
            </a:r>
            <a:r>
              <a:rPr lang="ja-JP" altLang="en-US" sz="1400" dirty="0" smtClean="0"/>
              <a:t>早野委員</a:t>
            </a:r>
            <a:r>
              <a:rPr lang="ja-JP" altLang="en-US" sz="1400" dirty="0"/>
              <a:t>　　　</a:t>
            </a:r>
          </a:p>
          <a:p>
            <a:pPr marL="0" indent="0">
              <a:lnSpc>
                <a:spcPct val="120000"/>
              </a:lnSpc>
              <a:buNone/>
            </a:pPr>
            <a:r>
              <a:rPr lang="ja-JP" altLang="en-US" sz="1400" dirty="0"/>
              <a:t>　</a:t>
            </a:r>
            <a:r>
              <a:rPr lang="en-US" altLang="ja-JP" sz="1400" dirty="0" smtClean="0"/>
              <a:t>10</a:t>
            </a:r>
            <a:r>
              <a:rPr lang="ja-JP" altLang="en-US" sz="1400" dirty="0" smtClean="0"/>
              <a:t>．</a:t>
            </a:r>
            <a:r>
              <a:rPr lang="en-US" altLang="ja-JP" sz="1400" dirty="0" smtClean="0"/>
              <a:t>ILC </a:t>
            </a:r>
            <a:r>
              <a:rPr lang="ja-JP" altLang="en-US" sz="1400" dirty="0" smtClean="0"/>
              <a:t>加速器レイアウト・長さ調整（電子・陽電子タイミング調整）について、</a:t>
            </a:r>
            <a:r>
              <a:rPr lang="en-US" altLang="ja-JP" sz="1400" dirty="0" smtClean="0"/>
              <a:t>	</a:t>
            </a:r>
            <a:r>
              <a:rPr lang="ja-JP" altLang="en-US" sz="1400" dirty="0" smtClean="0"/>
              <a:t>横谷委員</a:t>
            </a:r>
            <a:endParaRPr lang="en-US" altLang="ja-JP" sz="1400" dirty="0" smtClean="0"/>
          </a:p>
          <a:p>
            <a:pPr marL="0" indent="0">
              <a:lnSpc>
                <a:spcPct val="120000"/>
              </a:lnSpc>
              <a:buNone/>
            </a:pPr>
            <a:r>
              <a:rPr lang="ja-JP" altLang="ja-JP" sz="1400" dirty="0"/>
              <a:t>　</a:t>
            </a:r>
            <a:r>
              <a:rPr lang="en-US" altLang="ja-JP" sz="1400" dirty="0" smtClean="0"/>
              <a:t>11. </a:t>
            </a:r>
            <a:r>
              <a:rPr lang="ja-JP" altLang="en-US" sz="1400" dirty="0" smtClean="0"/>
              <a:t>ディスカッション</a:t>
            </a:r>
            <a:r>
              <a:rPr lang="en-US" altLang="ja-JP" sz="1400" dirty="0" smtClean="0"/>
              <a:t>										</a:t>
            </a:r>
            <a:r>
              <a:rPr lang="ja-JP" altLang="en-US" sz="1400" dirty="0" smtClean="0"/>
              <a:t>全員</a:t>
            </a:r>
            <a:endParaRPr lang="en-US" altLang="ja-JP" sz="1400" dirty="0" smtClean="0"/>
          </a:p>
          <a:p>
            <a:pPr marL="0" indent="0">
              <a:lnSpc>
                <a:spcPct val="120000"/>
              </a:lnSpc>
              <a:buNone/>
            </a:pPr>
            <a:r>
              <a:rPr lang="ja-JP" altLang="en-US" sz="1400" dirty="0"/>
              <a:t>　</a:t>
            </a:r>
            <a:endParaRPr lang="en-US" altLang="ja-JP" sz="1400" dirty="0">
              <a:solidFill>
                <a:srgbClr val="3366FF"/>
              </a:solidFill>
            </a:endParaRPr>
          </a:p>
          <a:p>
            <a:pPr marL="0" indent="0">
              <a:lnSpc>
                <a:spcPct val="120000"/>
              </a:lnSpc>
              <a:buNone/>
            </a:pPr>
            <a:endParaRPr lang="en-US" altLang="ja-JP" sz="1400" dirty="0" smtClean="0">
              <a:solidFill>
                <a:srgbClr val="3366FF"/>
              </a:solidFill>
            </a:endParaRPr>
          </a:p>
          <a:p>
            <a:pPr marL="0" indent="0">
              <a:lnSpc>
                <a:spcPct val="120000"/>
              </a:lnSpc>
              <a:buNone/>
            </a:pPr>
            <a:r>
              <a:rPr lang="ja-JP" altLang="en-US" sz="1400" dirty="0" smtClean="0">
                <a:solidFill>
                  <a:srgbClr val="3366FF"/>
                </a:solidFill>
              </a:rPr>
              <a:t>次回（今年度・最終回：</a:t>
            </a:r>
            <a:r>
              <a:rPr lang="en-US" altLang="ja-JP" sz="1400" dirty="0" smtClean="0">
                <a:solidFill>
                  <a:srgbClr val="3366FF"/>
                </a:solidFill>
              </a:rPr>
              <a:t> 	</a:t>
            </a:r>
            <a:r>
              <a:rPr lang="en-US" altLang="ja-JP" sz="1400" dirty="0">
                <a:solidFill>
                  <a:srgbClr val="3366FF"/>
                </a:solidFill>
              </a:rPr>
              <a:t>2</a:t>
            </a:r>
            <a:r>
              <a:rPr lang="ja-JP" altLang="en-US" sz="1400" dirty="0" smtClean="0">
                <a:solidFill>
                  <a:srgbClr val="3366FF"/>
                </a:solidFill>
              </a:rPr>
              <a:t>月１</a:t>
            </a:r>
            <a:r>
              <a:rPr lang="en-US" altLang="ja-JP" sz="1400" dirty="0">
                <a:solidFill>
                  <a:srgbClr val="3366FF"/>
                </a:solidFill>
              </a:rPr>
              <a:t>9</a:t>
            </a:r>
            <a:r>
              <a:rPr lang="ja-JP" altLang="en-US" sz="1400" dirty="0" smtClean="0">
                <a:solidFill>
                  <a:srgbClr val="3366FF"/>
                </a:solidFill>
              </a:rPr>
              <a:t>日（木）　</a:t>
            </a:r>
            <a:endParaRPr lang="en-US" altLang="ja-JP" sz="1400" dirty="0" smtClean="0">
              <a:solidFill>
                <a:srgbClr val="3366FF"/>
              </a:solidFill>
            </a:endParaRPr>
          </a:p>
          <a:p>
            <a:pPr marL="0" indent="0">
              <a:lnSpc>
                <a:spcPct val="120000"/>
              </a:lnSpc>
              <a:buNone/>
            </a:pPr>
            <a:endParaRPr kumimoji="1" lang="ja-JP" altLang="en-US" sz="1400"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2014/12/8</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1FD39203-853C-5F4E-97A7-8DB0D1A0815E}" type="slidenum">
              <a:rPr kumimoji="1" lang="ja-JP" altLang="en-US" smtClean="0"/>
              <a:t>2</a:t>
            </a:fld>
            <a:endParaRPr kumimoji="1" lang="ja-JP" altLang="en-US"/>
          </a:p>
        </p:txBody>
      </p:sp>
    </p:spTree>
    <p:extLst>
      <p:ext uri="{BB962C8B-B14F-4D97-AF65-F5344CB8AC3E}">
        <p14:creationId xmlns:p14="http://schemas.microsoft.com/office/powerpoint/2010/main" val="33555593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390078"/>
            <a:ext cx="8229600" cy="1143000"/>
          </a:xfrm>
        </p:spPr>
        <p:txBody>
          <a:bodyPr>
            <a:normAutofit fontScale="90000"/>
          </a:bodyPr>
          <a:lstStyle/>
          <a:p>
            <a:r>
              <a:rPr kumimoji="1" lang="en-US" altLang="ja-JP" b="1" dirty="0" smtClean="0"/>
              <a:t>MEXT’s Organization for Studying ILC</a:t>
            </a:r>
            <a:br>
              <a:rPr kumimoji="1" lang="en-US" altLang="ja-JP" b="1" dirty="0" smtClean="0"/>
            </a:br>
            <a:r>
              <a:rPr lang="en-US" altLang="ja-JP" b="1" dirty="0"/>
              <a:t> </a:t>
            </a:r>
            <a:r>
              <a:rPr lang="en-US" altLang="ja-JP" sz="3600" dirty="0" smtClean="0"/>
              <a:t>based on SCJ’s Recommendation</a:t>
            </a:r>
            <a:endParaRPr kumimoji="1" lang="ja-JP" altLang="en-US" sz="3600" dirty="0"/>
          </a:p>
        </p:txBody>
      </p:sp>
      <p:sp>
        <p:nvSpPr>
          <p:cNvPr id="4" name="日付プレースホルダー 3"/>
          <p:cNvSpPr>
            <a:spLocks noGrp="1"/>
          </p:cNvSpPr>
          <p:nvPr>
            <p:ph type="dt" sz="half" idx="10"/>
          </p:nvPr>
        </p:nvSpPr>
        <p:spPr/>
        <p:txBody>
          <a:bodyPr/>
          <a:lstStyle/>
          <a:p>
            <a:r>
              <a:rPr kumimoji="1" lang="en-US" altLang="ja-JP" smtClean="0"/>
              <a:t>14/09/10</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MEXT Actions for ILC</a:t>
            </a:r>
            <a:endParaRPr kumimoji="1" lang="ja-JP" altLang="en-US"/>
          </a:p>
        </p:txBody>
      </p:sp>
      <p:sp>
        <p:nvSpPr>
          <p:cNvPr id="6" name="スライド番号プレースホルダー 5"/>
          <p:cNvSpPr>
            <a:spLocks noGrp="1"/>
          </p:cNvSpPr>
          <p:nvPr>
            <p:ph type="sldNum" sz="quarter" idx="12"/>
          </p:nvPr>
        </p:nvSpPr>
        <p:spPr/>
        <p:txBody>
          <a:bodyPr/>
          <a:lstStyle/>
          <a:p>
            <a:fld id="{6976F06D-5F63-7841-8CD3-C5E7D7548C67}" type="slidenum">
              <a:rPr kumimoji="1" lang="ja-JP" altLang="en-US" smtClean="0"/>
              <a:t>3</a:t>
            </a:fld>
            <a:endParaRPr kumimoji="1" lang="ja-JP" altLang="en-US"/>
          </a:p>
        </p:txBody>
      </p:sp>
      <p:graphicFrame>
        <p:nvGraphicFramePr>
          <p:cNvPr id="9" name="図表 8"/>
          <p:cNvGraphicFramePr/>
          <p:nvPr>
            <p:extLst>
              <p:ext uri="{D42A27DB-BD31-4B8C-83A1-F6EECF244321}">
                <p14:modId xmlns:p14="http://schemas.microsoft.com/office/powerpoint/2010/main" val="2484325867"/>
              </p:ext>
            </p:extLst>
          </p:nvPr>
        </p:nvGraphicFramePr>
        <p:xfrm>
          <a:off x="4300504" y="2164536"/>
          <a:ext cx="73609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正方形/長方形 9"/>
          <p:cNvSpPr/>
          <p:nvPr/>
        </p:nvSpPr>
        <p:spPr>
          <a:xfrm>
            <a:off x="2222417" y="2433573"/>
            <a:ext cx="6219055" cy="3598287"/>
          </a:xfrm>
          <a:prstGeom prst="rect">
            <a:avLst/>
          </a:prstGeom>
          <a:solidFill>
            <a:srgbClr val="CCFFCC"/>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4681390" y="1755856"/>
            <a:ext cx="1544012" cy="769441"/>
          </a:xfrm>
          <a:prstGeom prst="rect">
            <a:avLst/>
          </a:prstGeom>
          <a:solidFill>
            <a:srgbClr val="FFFF00"/>
          </a:solidFill>
          <a:ln>
            <a:solidFill>
              <a:srgbClr val="008000"/>
            </a:solidFill>
          </a:ln>
        </p:spPr>
        <p:txBody>
          <a:bodyPr wrap="none" rtlCol="0">
            <a:spAutoFit/>
          </a:bodyPr>
          <a:lstStyle/>
          <a:p>
            <a:r>
              <a:rPr kumimoji="1" lang="en-US" altLang="ja-JP" sz="4400" b="1" dirty="0" smtClean="0"/>
              <a:t>MEXT</a:t>
            </a:r>
            <a:endParaRPr kumimoji="1" lang="ja-JP" altLang="en-US" sz="4400" b="1" dirty="0"/>
          </a:p>
        </p:txBody>
      </p:sp>
      <p:sp>
        <p:nvSpPr>
          <p:cNvPr id="14" name="テキスト ボックス 13"/>
          <p:cNvSpPr txBox="1"/>
          <p:nvPr/>
        </p:nvSpPr>
        <p:spPr>
          <a:xfrm>
            <a:off x="2533401" y="4865050"/>
            <a:ext cx="2672076" cy="954107"/>
          </a:xfrm>
          <a:prstGeom prst="rect">
            <a:avLst/>
          </a:prstGeom>
          <a:solidFill>
            <a:schemeClr val="accent6">
              <a:lumMod val="20000"/>
              <a:lumOff val="80000"/>
            </a:schemeClr>
          </a:solidFill>
          <a:ln w="28575" cmpd="sng">
            <a:solidFill>
              <a:srgbClr val="FF6600"/>
            </a:solidFill>
          </a:ln>
        </p:spPr>
        <p:txBody>
          <a:bodyPr wrap="none" rtlCol="0">
            <a:spAutoFit/>
          </a:bodyPr>
          <a:lstStyle/>
          <a:p>
            <a:pPr algn="ctr"/>
            <a:r>
              <a:rPr lang="en-US" altLang="ja-JP" sz="2000" dirty="0" smtClean="0"/>
              <a:t>Particle &amp; Nuclear </a:t>
            </a:r>
            <a:r>
              <a:rPr lang="en-US" altLang="ja-JP" sz="2000" b="1" dirty="0" smtClean="0">
                <a:solidFill>
                  <a:srgbClr val="FF0000"/>
                </a:solidFill>
              </a:rPr>
              <a:t>Phys.</a:t>
            </a:r>
            <a:r>
              <a:rPr lang="en-US" altLang="ja-JP" sz="2000" dirty="0" smtClean="0"/>
              <a:t> </a:t>
            </a:r>
          </a:p>
          <a:p>
            <a:pPr algn="ctr"/>
            <a:r>
              <a:rPr kumimoji="1" lang="en-US" altLang="ja-JP" sz="2000" dirty="0" smtClean="0"/>
              <a:t>Working Group</a:t>
            </a:r>
          </a:p>
          <a:p>
            <a:pPr algn="ctr"/>
            <a:r>
              <a:rPr lang="en-US" altLang="ja-JP" sz="1600" dirty="0">
                <a:solidFill>
                  <a:srgbClr val="3366FF"/>
                </a:solidFill>
              </a:rPr>
              <a:t>f</a:t>
            </a:r>
            <a:r>
              <a:rPr lang="en-US" altLang="ja-JP" sz="1600" dirty="0" smtClean="0">
                <a:solidFill>
                  <a:srgbClr val="3366FF"/>
                </a:solidFill>
              </a:rPr>
              <a:t>ormed in 2014</a:t>
            </a:r>
            <a:r>
              <a:rPr kumimoji="1" lang="en-US" altLang="ja-JP" sz="1600" dirty="0" smtClean="0">
                <a:solidFill>
                  <a:srgbClr val="3366FF"/>
                </a:solidFill>
              </a:rPr>
              <a:t>  </a:t>
            </a:r>
            <a:endParaRPr kumimoji="1" lang="ja-JP" altLang="en-US" sz="1600" dirty="0">
              <a:solidFill>
                <a:srgbClr val="3366FF"/>
              </a:solidFill>
            </a:endParaRPr>
          </a:p>
        </p:txBody>
      </p:sp>
      <p:sp>
        <p:nvSpPr>
          <p:cNvPr id="15" name="テキスト ボックス 14"/>
          <p:cNvSpPr txBox="1"/>
          <p:nvPr/>
        </p:nvSpPr>
        <p:spPr>
          <a:xfrm>
            <a:off x="5685915" y="4865050"/>
            <a:ext cx="2403174" cy="1015663"/>
          </a:xfrm>
          <a:prstGeom prst="rect">
            <a:avLst/>
          </a:prstGeom>
          <a:solidFill>
            <a:schemeClr val="accent6">
              <a:lumMod val="20000"/>
              <a:lumOff val="80000"/>
            </a:schemeClr>
          </a:solidFill>
          <a:ln w="28575" cmpd="sng">
            <a:solidFill>
              <a:srgbClr val="008000"/>
            </a:solidFill>
          </a:ln>
        </p:spPr>
        <p:txBody>
          <a:bodyPr wrap="square" rtlCol="0">
            <a:spAutoFit/>
          </a:bodyPr>
          <a:lstStyle/>
          <a:p>
            <a:pPr algn="ctr"/>
            <a:r>
              <a:rPr lang="en-US" altLang="ja-JP" sz="2000" b="1" dirty="0" smtClean="0">
                <a:solidFill>
                  <a:srgbClr val="FF0000"/>
                </a:solidFill>
              </a:rPr>
              <a:t>TDR</a:t>
            </a:r>
            <a:r>
              <a:rPr lang="en-US" altLang="ja-JP" sz="2000" dirty="0" smtClean="0"/>
              <a:t> Validation </a:t>
            </a:r>
          </a:p>
          <a:p>
            <a:pPr algn="ctr"/>
            <a:r>
              <a:rPr kumimoji="1" lang="en-US" altLang="ja-JP" sz="2000" dirty="0" smtClean="0"/>
              <a:t>Working Group</a:t>
            </a:r>
          </a:p>
          <a:p>
            <a:pPr algn="ctr"/>
            <a:r>
              <a:rPr lang="en-US" altLang="ja-JP" sz="1600" dirty="0" smtClean="0">
                <a:solidFill>
                  <a:srgbClr val="3366FF"/>
                </a:solidFill>
              </a:rPr>
              <a:t>formed </a:t>
            </a:r>
            <a:r>
              <a:rPr lang="en-US" altLang="ja-JP" sz="1600" dirty="0">
                <a:solidFill>
                  <a:srgbClr val="3366FF"/>
                </a:solidFill>
              </a:rPr>
              <a:t>in 2014  </a:t>
            </a:r>
            <a:r>
              <a:rPr kumimoji="1" lang="en-US" altLang="ja-JP" sz="2000" dirty="0" smtClean="0"/>
              <a:t> </a:t>
            </a:r>
            <a:endParaRPr kumimoji="1" lang="ja-JP" altLang="en-US" sz="2000" dirty="0"/>
          </a:p>
        </p:txBody>
      </p:sp>
      <p:sp>
        <p:nvSpPr>
          <p:cNvPr id="17" name="テキスト ボックス 16"/>
          <p:cNvSpPr txBox="1"/>
          <p:nvPr/>
        </p:nvSpPr>
        <p:spPr>
          <a:xfrm>
            <a:off x="303089" y="1717301"/>
            <a:ext cx="1356512" cy="830997"/>
          </a:xfrm>
          <a:prstGeom prst="rect">
            <a:avLst/>
          </a:prstGeom>
          <a:solidFill>
            <a:schemeClr val="accent2">
              <a:lumMod val="20000"/>
              <a:lumOff val="80000"/>
            </a:schemeClr>
          </a:solidFill>
          <a:ln>
            <a:solidFill>
              <a:srgbClr val="FF6600"/>
            </a:solidFill>
          </a:ln>
        </p:spPr>
        <p:txBody>
          <a:bodyPr wrap="square" rtlCol="0">
            <a:spAutoFit/>
          </a:bodyPr>
          <a:lstStyle/>
          <a:p>
            <a:pPr algn="ctr"/>
            <a:r>
              <a:rPr kumimoji="1" lang="en-US" altLang="ja-JP" sz="4800" dirty="0" smtClean="0"/>
              <a:t> </a:t>
            </a:r>
            <a:r>
              <a:rPr kumimoji="1" lang="en-US" altLang="ja-JP" sz="4800" b="1" dirty="0" smtClean="0"/>
              <a:t>SCJ </a:t>
            </a:r>
            <a:r>
              <a:rPr kumimoji="1" lang="en-US" altLang="ja-JP" sz="4800" dirty="0" smtClean="0"/>
              <a:t>   </a:t>
            </a:r>
            <a:endParaRPr kumimoji="1" lang="ja-JP" altLang="en-US" sz="4800" dirty="0"/>
          </a:p>
        </p:txBody>
      </p:sp>
      <p:cxnSp>
        <p:nvCxnSpPr>
          <p:cNvPr id="19" name="直線矢印コネクタ 18"/>
          <p:cNvCxnSpPr/>
          <p:nvPr/>
        </p:nvCxnSpPr>
        <p:spPr>
          <a:xfrm>
            <a:off x="1659601" y="2118370"/>
            <a:ext cx="3021789" cy="7777"/>
          </a:xfrm>
          <a:prstGeom prst="straightConnector1">
            <a:avLst/>
          </a:prstGeom>
          <a:ln w="38100" cmpd="sng">
            <a:solidFill>
              <a:srgbClr val="FF6600"/>
            </a:solidFill>
            <a:prstDash val="dash"/>
            <a:headEnd type="none"/>
            <a:tailEnd type="arrow"/>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a:stCxn id="11" idx="2"/>
          </p:cNvCxnSpPr>
          <p:nvPr/>
        </p:nvCxnSpPr>
        <p:spPr>
          <a:xfrm flipH="1">
            <a:off x="5440572" y="2525297"/>
            <a:ext cx="12824" cy="2063541"/>
          </a:xfrm>
          <a:prstGeom prst="line">
            <a:avLst/>
          </a:prstGeom>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4414788" y="2720254"/>
            <a:ext cx="2103986" cy="769441"/>
          </a:xfrm>
          <a:prstGeom prst="rect">
            <a:avLst/>
          </a:prstGeom>
          <a:solidFill>
            <a:schemeClr val="bg1"/>
          </a:solidFill>
          <a:ln>
            <a:solidFill>
              <a:srgbClr val="008000"/>
            </a:solidFill>
          </a:ln>
        </p:spPr>
        <p:txBody>
          <a:bodyPr wrap="none" rtlCol="0">
            <a:spAutoFit/>
          </a:bodyPr>
          <a:lstStyle/>
          <a:p>
            <a:pPr algn="ctr"/>
            <a:r>
              <a:rPr kumimoji="1" lang="en-US" altLang="ja-JP" sz="2800" dirty="0" smtClean="0"/>
              <a:t>ILC Taskforce</a:t>
            </a:r>
          </a:p>
          <a:p>
            <a:pPr algn="ctr"/>
            <a:r>
              <a:rPr lang="en-US" altLang="ja-JP" sz="1600" dirty="0">
                <a:solidFill>
                  <a:srgbClr val="3366FF"/>
                </a:solidFill>
              </a:rPr>
              <a:t>f</a:t>
            </a:r>
            <a:r>
              <a:rPr lang="en-US" altLang="ja-JP" sz="1600" dirty="0" smtClean="0">
                <a:solidFill>
                  <a:srgbClr val="3366FF"/>
                </a:solidFill>
              </a:rPr>
              <a:t>ormed in 2013</a:t>
            </a:r>
            <a:r>
              <a:rPr kumimoji="1" lang="en-US" altLang="ja-JP" sz="1200" dirty="0" smtClean="0"/>
              <a:t> </a:t>
            </a:r>
            <a:endParaRPr kumimoji="1" lang="ja-JP" altLang="en-US" sz="1200" dirty="0"/>
          </a:p>
        </p:txBody>
      </p:sp>
      <p:sp>
        <p:nvSpPr>
          <p:cNvPr id="13" name="テキスト ボックス 12"/>
          <p:cNvSpPr txBox="1"/>
          <p:nvPr/>
        </p:nvSpPr>
        <p:spPr>
          <a:xfrm>
            <a:off x="3505624" y="3686548"/>
            <a:ext cx="3860402" cy="707886"/>
          </a:xfrm>
          <a:prstGeom prst="rect">
            <a:avLst/>
          </a:prstGeom>
          <a:solidFill>
            <a:schemeClr val="bg1"/>
          </a:solidFill>
          <a:ln>
            <a:solidFill>
              <a:srgbClr val="008000"/>
            </a:solidFill>
          </a:ln>
        </p:spPr>
        <p:txBody>
          <a:bodyPr wrap="none" rtlCol="0">
            <a:spAutoFit/>
          </a:bodyPr>
          <a:lstStyle/>
          <a:p>
            <a:pPr algn="ctr"/>
            <a:r>
              <a:rPr lang="en-US" altLang="ja-JP" sz="2400" dirty="0" smtClean="0"/>
              <a:t>Academic Experts Committee</a:t>
            </a:r>
          </a:p>
          <a:p>
            <a:pPr algn="ctr"/>
            <a:r>
              <a:rPr lang="en-US" altLang="ja-JP" sz="1600" dirty="0">
                <a:solidFill>
                  <a:srgbClr val="3366FF"/>
                </a:solidFill>
              </a:rPr>
              <a:t>f</a:t>
            </a:r>
            <a:r>
              <a:rPr kumimoji="1" lang="en-US" altLang="ja-JP" sz="1600" dirty="0" smtClean="0">
                <a:solidFill>
                  <a:srgbClr val="3366FF"/>
                </a:solidFill>
              </a:rPr>
              <a:t>ormed in 2014 </a:t>
            </a:r>
            <a:endParaRPr kumimoji="1" lang="ja-JP" altLang="en-US" sz="1600" dirty="0">
              <a:solidFill>
                <a:srgbClr val="3366FF"/>
              </a:solidFill>
            </a:endParaRPr>
          </a:p>
        </p:txBody>
      </p:sp>
      <p:cxnSp>
        <p:nvCxnSpPr>
          <p:cNvPr id="30" name="直線コネクタ 29"/>
          <p:cNvCxnSpPr/>
          <p:nvPr/>
        </p:nvCxnSpPr>
        <p:spPr>
          <a:xfrm flipV="1">
            <a:off x="3867580" y="4588701"/>
            <a:ext cx="3034353" cy="1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V="1">
            <a:off x="6887502" y="4588837"/>
            <a:ext cx="0" cy="261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H="1" flipV="1">
            <a:off x="3867580" y="4588701"/>
            <a:ext cx="1859" cy="276349"/>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8" name="テキスト ボックス 47"/>
          <p:cNvSpPr txBox="1"/>
          <p:nvPr/>
        </p:nvSpPr>
        <p:spPr>
          <a:xfrm>
            <a:off x="1832788" y="1731731"/>
            <a:ext cx="2599164" cy="369332"/>
          </a:xfrm>
          <a:prstGeom prst="rect">
            <a:avLst/>
          </a:prstGeom>
          <a:solidFill>
            <a:schemeClr val="accent2">
              <a:lumMod val="20000"/>
              <a:lumOff val="80000"/>
            </a:schemeClr>
          </a:solidFill>
          <a:ln w="38100" cmpd="sng">
            <a:noFill/>
          </a:ln>
        </p:spPr>
        <p:txBody>
          <a:bodyPr wrap="none" rtlCol="0">
            <a:spAutoFit/>
          </a:bodyPr>
          <a:lstStyle/>
          <a:p>
            <a:r>
              <a:rPr kumimoji="1" lang="en-US" altLang="ja-JP" dirty="0" smtClean="0"/>
              <a:t>Recommendation </a:t>
            </a:r>
            <a:r>
              <a:rPr kumimoji="1" lang="en-US" altLang="ja-JP" dirty="0" smtClean="0">
                <a:solidFill>
                  <a:srgbClr val="3366FF"/>
                </a:solidFill>
              </a:rPr>
              <a:t>in 2013</a:t>
            </a:r>
            <a:endParaRPr kumimoji="1" lang="ja-JP" altLang="en-US" dirty="0">
              <a:solidFill>
                <a:srgbClr val="3366FF"/>
              </a:solidFill>
            </a:endParaRPr>
          </a:p>
        </p:txBody>
      </p:sp>
      <p:sp>
        <p:nvSpPr>
          <p:cNvPr id="2" name="テキスト ボックス 1"/>
          <p:cNvSpPr txBox="1"/>
          <p:nvPr/>
        </p:nvSpPr>
        <p:spPr>
          <a:xfrm>
            <a:off x="8257369" y="0"/>
            <a:ext cx="886631" cy="369332"/>
          </a:xfrm>
          <a:prstGeom prst="rect">
            <a:avLst/>
          </a:prstGeom>
          <a:solidFill>
            <a:srgbClr val="CCFFCC"/>
          </a:solidFill>
        </p:spPr>
        <p:txBody>
          <a:bodyPr wrap="none" rtlCol="0">
            <a:spAutoFit/>
          </a:bodyPr>
          <a:lstStyle/>
          <a:p>
            <a:r>
              <a:rPr kumimoji="1" lang="en-US" altLang="ja-JP" dirty="0" smtClean="0"/>
              <a:t>140913</a:t>
            </a:r>
            <a:endParaRPr kumimoji="1" lang="ja-JP" altLang="en-US" dirty="0"/>
          </a:p>
        </p:txBody>
      </p:sp>
    </p:spTree>
    <p:extLst>
      <p:ext uri="{BB962C8B-B14F-4D97-AF65-F5344CB8AC3E}">
        <p14:creationId xmlns:p14="http://schemas.microsoft.com/office/powerpoint/2010/main" val="6451201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4110"/>
            <a:ext cx="8229600" cy="1143000"/>
          </a:xfrm>
        </p:spPr>
        <p:txBody>
          <a:bodyPr>
            <a:noAutofit/>
          </a:bodyPr>
          <a:lstStyle/>
          <a:p>
            <a:r>
              <a:rPr lang="en-US" altLang="ja-JP" sz="2800" b="1" dirty="0" smtClean="0"/>
              <a:t>MEXT: ILC </a:t>
            </a:r>
            <a:r>
              <a:rPr lang="ja-JP" altLang="ja-JP" sz="2800" b="1" dirty="0" smtClean="0"/>
              <a:t>技術</a:t>
            </a:r>
            <a:r>
              <a:rPr lang="ja-JP" altLang="ja-JP" sz="2800" b="1" dirty="0"/>
              <a:t>設計報告書（</a:t>
            </a:r>
            <a:r>
              <a:rPr lang="en-US" altLang="ja-JP" sz="2800" b="1" dirty="0"/>
              <a:t>TDR</a:t>
            </a:r>
            <a:r>
              <a:rPr lang="ja-JP" altLang="ja-JP" sz="2800" b="1" dirty="0"/>
              <a:t>）</a:t>
            </a:r>
            <a:r>
              <a:rPr lang="ja-JP" altLang="ja-JP" sz="2800" b="1" dirty="0" smtClean="0"/>
              <a:t>検証</a:t>
            </a:r>
            <a:r>
              <a:rPr lang="en-US" altLang="ja-JP" sz="2800" b="1" dirty="0" smtClean="0"/>
              <a:t/>
            </a:r>
            <a:br>
              <a:rPr lang="en-US" altLang="ja-JP" sz="2800" b="1" dirty="0" smtClean="0"/>
            </a:br>
            <a:r>
              <a:rPr lang="ja-JP" altLang="ja-JP" sz="2800" b="1" dirty="0" smtClean="0"/>
              <a:t>作業</a:t>
            </a:r>
            <a:r>
              <a:rPr lang="ja-JP" altLang="ja-JP" sz="2800" b="1" dirty="0"/>
              <a:t>部会の設置に</a:t>
            </a:r>
            <a:r>
              <a:rPr lang="ja-JP" altLang="ja-JP" sz="2800" b="1" dirty="0" smtClean="0"/>
              <a:t>ついて</a:t>
            </a:r>
            <a:endParaRPr kumimoji="1" lang="ja-JP" altLang="en-US" sz="2800" b="1" dirty="0"/>
          </a:p>
        </p:txBody>
      </p:sp>
      <p:sp>
        <p:nvSpPr>
          <p:cNvPr id="3" name="コンテンツ プレースホルダー 2"/>
          <p:cNvSpPr>
            <a:spLocks noGrp="1"/>
          </p:cNvSpPr>
          <p:nvPr>
            <p:ph idx="1"/>
          </p:nvPr>
        </p:nvSpPr>
        <p:spPr>
          <a:xfrm>
            <a:off x="457200" y="1619841"/>
            <a:ext cx="8089356" cy="4756151"/>
          </a:xfrm>
          <a:ln>
            <a:solidFill>
              <a:srgbClr val="3366FF"/>
            </a:solidFill>
          </a:ln>
        </p:spPr>
        <p:txBody>
          <a:bodyPr>
            <a:noAutofit/>
          </a:bodyPr>
          <a:lstStyle/>
          <a:p>
            <a:pPr marL="0" indent="0" fontAlgn="base" hangingPunct="0">
              <a:buNone/>
            </a:pPr>
            <a:r>
              <a:rPr lang="en-US" altLang="ja-JP" sz="1400" dirty="0"/>
              <a:t> </a:t>
            </a:r>
            <a:r>
              <a:rPr lang="ja-JP" altLang="ja-JP" sz="1400" u="sng" dirty="0" smtClean="0"/>
              <a:t>１</a:t>
            </a:r>
            <a:r>
              <a:rPr lang="ja-JP" altLang="ja-JP" sz="1400" u="sng" dirty="0"/>
              <a:t>．趣　旨　</a:t>
            </a:r>
            <a:endParaRPr lang="ja-JP" altLang="ja-JP" sz="1400" dirty="0"/>
          </a:p>
          <a:p>
            <a:pPr marL="0" indent="0" fontAlgn="base" hangingPunct="0">
              <a:buNone/>
            </a:pPr>
            <a:r>
              <a:rPr lang="ja-JP" altLang="ja-JP" sz="1400" dirty="0"/>
              <a:t>国際リニアコライダー（</a:t>
            </a:r>
            <a:r>
              <a:rPr lang="en-US" altLang="ja-JP" sz="1400" dirty="0"/>
              <a:t>ILC</a:t>
            </a:r>
            <a:r>
              <a:rPr lang="ja-JP" altLang="ja-JP" sz="1400" dirty="0"/>
              <a:t>）計画の実施の可否を判断するに当たり課題とされている</a:t>
            </a:r>
            <a:r>
              <a:rPr lang="ja-JP" altLang="ja-JP" sz="1400" dirty="0">
                <a:solidFill>
                  <a:srgbClr val="FF0000"/>
                </a:solidFill>
              </a:rPr>
              <a:t>コストや技術的な性能の確保などについて、専門的見地から検討</a:t>
            </a:r>
            <a:r>
              <a:rPr lang="ja-JP" altLang="ja-JP" sz="1400" dirty="0"/>
              <a:t>を行うため、国際リニアコライダー（</a:t>
            </a:r>
            <a:r>
              <a:rPr lang="en-US" altLang="ja-JP" sz="1400" dirty="0"/>
              <a:t>ILC</a:t>
            </a:r>
            <a:r>
              <a:rPr lang="ja-JP" altLang="ja-JP" sz="1400" dirty="0"/>
              <a:t>）に関する有識者会議の下に「技術設計報告書（</a:t>
            </a:r>
            <a:r>
              <a:rPr lang="en-US" altLang="ja-JP" sz="1400" dirty="0"/>
              <a:t>TDR</a:t>
            </a:r>
            <a:r>
              <a:rPr lang="ja-JP" altLang="ja-JP" sz="1400" dirty="0"/>
              <a:t>）検証作業部会」を設置する</a:t>
            </a:r>
            <a:r>
              <a:rPr lang="ja-JP" altLang="ja-JP" sz="1400" dirty="0" smtClean="0"/>
              <a:t>。</a:t>
            </a:r>
            <a:endParaRPr lang="ja-JP" altLang="ja-JP" sz="1400" dirty="0"/>
          </a:p>
          <a:p>
            <a:pPr marL="0" indent="0" fontAlgn="base" hangingPunct="0">
              <a:buNone/>
            </a:pPr>
            <a:r>
              <a:rPr lang="ja-JP" altLang="ja-JP" sz="1400" u="sng" dirty="0"/>
              <a:t>２．構　成　</a:t>
            </a:r>
            <a:endParaRPr lang="ja-JP" altLang="ja-JP" sz="1400" dirty="0"/>
          </a:p>
          <a:p>
            <a:pPr marL="0" indent="0" fontAlgn="base" hangingPunct="0">
              <a:buNone/>
            </a:pPr>
            <a:r>
              <a:rPr lang="ja-JP" altLang="ja-JP" sz="1400" dirty="0"/>
              <a:t>各構成員は別紙のとおりとする。</a:t>
            </a:r>
          </a:p>
          <a:p>
            <a:pPr marL="0" indent="0" fontAlgn="base" hangingPunct="0">
              <a:buNone/>
            </a:pPr>
            <a:r>
              <a:rPr lang="ja-JP" altLang="ja-JP" sz="1400" dirty="0">
                <a:solidFill>
                  <a:schemeClr val="bg1">
                    <a:lumMod val="65000"/>
                  </a:schemeClr>
                </a:solidFill>
              </a:rPr>
              <a:t>なお、委員は、必要に応じ加えることができることとする</a:t>
            </a:r>
            <a:r>
              <a:rPr lang="ja-JP" altLang="ja-JP" sz="1400" dirty="0" smtClean="0">
                <a:solidFill>
                  <a:schemeClr val="bg1">
                    <a:lumMod val="65000"/>
                  </a:schemeClr>
                </a:solidFill>
              </a:rPr>
              <a:t>。</a:t>
            </a:r>
            <a:endParaRPr lang="ja-JP" altLang="ja-JP" sz="1400" dirty="0">
              <a:solidFill>
                <a:schemeClr val="bg1">
                  <a:lumMod val="65000"/>
                </a:schemeClr>
              </a:solidFill>
            </a:endParaRPr>
          </a:p>
          <a:p>
            <a:pPr marL="0" indent="0" fontAlgn="base" hangingPunct="0">
              <a:buNone/>
            </a:pPr>
            <a:r>
              <a:rPr lang="ja-JP" altLang="ja-JP" sz="1400" u="sng" dirty="0"/>
              <a:t>３．業　務　</a:t>
            </a:r>
            <a:endParaRPr lang="ja-JP" altLang="ja-JP" sz="1400" dirty="0"/>
          </a:p>
          <a:p>
            <a:pPr marL="0" indent="0" fontAlgn="base" hangingPunct="0">
              <a:buNone/>
            </a:pPr>
            <a:r>
              <a:rPr lang="en-US" altLang="ja-JP" sz="1400" dirty="0"/>
              <a:t>ILC</a:t>
            </a:r>
            <a:r>
              <a:rPr lang="ja-JP" altLang="ja-JP" sz="1400" dirty="0"/>
              <a:t>計画のコストや技術的な性能などに関する以下の項目の検討を行い、国際リニアコライダー（</a:t>
            </a:r>
            <a:r>
              <a:rPr lang="en-US" altLang="ja-JP" sz="1400" dirty="0"/>
              <a:t>ILC</a:t>
            </a:r>
            <a:r>
              <a:rPr lang="ja-JP" altLang="ja-JP" sz="1400" dirty="0"/>
              <a:t>）に関する有識者会議での検討を補完するものとする。</a:t>
            </a:r>
          </a:p>
          <a:p>
            <a:pPr marL="0" indent="0" fontAlgn="base" hangingPunct="0">
              <a:buNone/>
            </a:pPr>
            <a:r>
              <a:rPr lang="ja-JP" altLang="ja-JP" sz="1400" dirty="0"/>
              <a:t>（１）提案されている</a:t>
            </a:r>
            <a:r>
              <a:rPr lang="ja-JP" altLang="ja-JP" sz="1400" dirty="0">
                <a:solidFill>
                  <a:srgbClr val="FF0000"/>
                </a:solidFill>
              </a:rPr>
              <a:t>技術設計報告書のコストの算出方法の確認や提示されている性能の妥当性</a:t>
            </a:r>
          </a:p>
          <a:p>
            <a:pPr marL="0" indent="0" fontAlgn="base" hangingPunct="0">
              <a:buNone/>
            </a:pPr>
            <a:r>
              <a:rPr lang="ja-JP" altLang="ja-JP" sz="1400" dirty="0"/>
              <a:t>（２）その他関連する事項　</a:t>
            </a:r>
          </a:p>
          <a:p>
            <a:pPr marL="0" indent="0" fontAlgn="base" hangingPunct="0">
              <a:buNone/>
            </a:pPr>
            <a:r>
              <a:rPr lang="zh-TW" altLang="ja-JP" sz="1400" u="sng" dirty="0">
                <a:latin typeface="ＭＳ ゴシック"/>
                <a:ea typeface="ＭＳ ゴシック"/>
                <a:cs typeface="ＭＳ ゴシック"/>
              </a:rPr>
              <a:t>４．設置期間　</a:t>
            </a:r>
            <a:endParaRPr lang="ja-JP" altLang="ja-JP" sz="1400" dirty="0">
              <a:latin typeface="ＭＳ ゴシック"/>
              <a:ea typeface="ＭＳ ゴシック"/>
              <a:cs typeface="ＭＳ ゴシック"/>
            </a:endParaRPr>
          </a:p>
          <a:p>
            <a:pPr marL="0" indent="0" fontAlgn="base" hangingPunct="0">
              <a:buNone/>
            </a:pPr>
            <a:r>
              <a:rPr lang="zh-TW" altLang="ja-JP" sz="1400" dirty="0">
                <a:latin typeface="ＭＳ ゴシック"/>
                <a:ea typeface="ＭＳ ゴシック"/>
                <a:cs typeface="ＭＳ ゴシック"/>
              </a:rPr>
              <a:t>　平成２６年５月８日～平成２８年３月３１日</a:t>
            </a:r>
            <a:endParaRPr lang="ja-JP" altLang="ja-JP" sz="1400" dirty="0">
              <a:latin typeface="ＭＳ ゴシック"/>
              <a:ea typeface="ＭＳ ゴシック"/>
              <a:cs typeface="ＭＳ ゴシック"/>
            </a:endParaRPr>
          </a:p>
          <a:p>
            <a:pPr marL="0" indent="0" fontAlgn="base" hangingPunct="0">
              <a:buNone/>
            </a:pPr>
            <a:r>
              <a:rPr lang="ja-JP" altLang="ja-JP" sz="1400" dirty="0">
                <a:latin typeface="ＭＳ ゴシック"/>
                <a:ea typeface="ＭＳ ゴシック"/>
                <a:cs typeface="ＭＳ ゴシック"/>
              </a:rPr>
              <a:t>（</a:t>
            </a:r>
            <a:r>
              <a:rPr lang="en-US" altLang="ja-JP" sz="1400" dirty="0">
                <a:latin typeface="ＭＳ ゴシック"/>
                <a:ea typeface="ＭＳ ゴシック"/>
                <a:cs typeface="ＭＳ ゴシック"/>
              </a:rPr>
              <a:t>※</a:t>
            </a:r>
            <a:r>
              <a:rPr lang="ja-JP" altLang="ja-JP" sz="1400" dirty="0">
                <a:latin typeface="ＭＳ ゴシック"/>
                <a:ea typeface="ＭＳ ゴシック"/>
                <a:cs typeface="ＭＳ ゴシック"/>
              </a:rPr>
              <a:t>必要に応じて延長することができる</a:t>
            </a:r>
            <a:r>
              <a:rPr lang="ja-JP" altLang="ja-JP" sz="1400" dirty="0" smtClean="0">
                <a:latin typeface="ＭＳ ゴシック"/>
                <a:ea typeface="ＭＳ ゴシック"/>
                <a:cs typeface="ＭＳ ゴシック"/>
              </a:rPr>
              <a:t>）</a:t>
            </a:r>
            <a:endParaRPr lang="ja-JP" altLang="ja-JP" sz="1400" dirty="0">
              <a:latin typeface="ＭＳ ゴシック"/>
              <a:ea typeface="ＭＳ ゴシック"/>
              <a:cs typeface="ＭＳ ゴシック"/>
            </a:endParaRPr>
          </a:p>
          <a:p>
            <a:pPr marL="0" indent="0" fontAlgn="base" hangingPunct="0">
              <a:buNone/>
            </a:pPr>
            <a:r>
              <a:rPr lang="ja-JP" altLang="ja-JP" sz="1400" u="sng" dirty="0"/>
              <a:t>５．その他　</a:t>
            </a:r>
            <a:endParaRPr lang="ja-JP" altLang="ja-JP" sz="1400" dirty="0"/>
          </a:p>
          <a:p>
            <a:pPr marL="0" indent="0" fontAlgn="base" hangingPunct="0">
              <a:buNone/>
            </a:pPr>
            <a:r>
              <a:rPr lang="ja-JP" altLang="ja-JP" sz="1400" dirty="0"/>
              <a:t>本作業部会に関する庶務は、関係課の協力を得て、研究振興局基礎研究振興課素粒子・原子核研究推進室において行う。</a:t>
            </a:r>
          </a:p>
          <a:p>
            <a:pPr marL="0" indent="0" fontAlgn="base" hangingPunct="0">
              <a:buNone/>
            </a:pPr>
            <a:r>
              <a:rPr lang="en-US" altLang="ja-JP" sz="1400" dirty="0"/>
              <a:t> </a:t>
            </a:r>
            <a:endParaRPr lang="ja-JP" altLang="ja-JP" sz="1400" dirty="0"/>
          </a:p>
          <a:p>
            <a:pPr marL="0" indent="0">
              <a:buNone/>
            </a:pPr>
            <a:endParaRPr kumimoji="1" lang="ja-JP" altLang="en-US" sz="1200" dirty="0"/>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2014/06/13</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LC</a:t>
            </a:r>
            <a:r>
              <a:rPr lang="ja-JP" altLang="en-US" smtClean="0">
                <a:solidFill>
                  <a:prstClr val="black">
                    <a:tint val="75000"/>
                  </a:prstClr>
                </a:solidFill>
                <a:latin typeface="Calibri"/>
                <a:ea typeface="ＭＳ Ｐゴシック"/>
              </a:rPr>
              <a:t>計画推進委員会</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4</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20522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ja-JP" sz="2400" dirty="0">
                <a:latin typeface="+mn-lt"/>
              </a:rPr>
              <a:t>「国際リニアコライダー</a:t>
            </a:r>
            <a:r>
              <a:rPr lang="ja-JP" altLang="ja-JP" sz="2400" dirty="0"/>
              <a:t>（</a:t>
            </a:r>
            <a:r>
              <a:rPr lang="en-US" altLang="ja-JP" sz="2400" dirty="0"/>
              <a:t>ILC</a:t>
            </a:r>
            <a:r>
              <a:rPr lang="ja-JP" altLang="ja-JP" sz="2400" dirty="0"/>
              <a:t>）</a:t>
            </a:r>
            <a:r>
              <a:rPr lang="ja-JP" altLang="ja-JP" sz="2400" dirty="0">
                <a:latin typeface="+mn-lt"/>
              </a:rPr>
              <a:t>関する有識者会議」</a:t>
            </a:r>
            <a:br>
              <a:rPr lang="ja-JP" altLang="ja-JP" sz="2400" dirty="0">
                <a:latin typeface="+mn-lt"/>
              </a:rPr>
            </a:br>
            <a:r>
              <a:rPr lang="zh-TW" altLang="ja-JP" sz="2400" dirty="0">
                <a:latin typeface="ＭＳ ゴシック"/>
                <a:ea typeface="ＭＳ ゴシック"/>
                <a:cs typeface="ＭＳ ゴシック"/>
              </a:rPr>
              <a:t>技術設計報告書</a:t>
            </a:r>
            <a:r>
              <a:rPr lang="zh-TW" altLang="ja-JP" sz="2400" dirty="0">
                <a:latin typeface="+mn-lt"/>
                <a:ea typeface="ＭＳ ゴシック"/>
                <a:cs typeface="ＭＳ ゴシック"/>
              </a:rPr>
              <a:t>（</a:t>
            </a:r>
            <a:r>
              <a:rPr lang="en-US" altLang="ja-JP" sz="2400" dirty="0">
                <a:latin typeface="+mn-lt"/>
                <a:ea typeface="ＭＳ ゴシック"/>
                <a:cs typeface="ＭＳ ゴシック"/>
              </a:rPr>
              <a:t>TDR</a:t>
            </a:r>
            <a:r>
              <a:rPr lang="zh-TW" altLang="ja-JP" sz="2400" dirty="0">
                <a:latin typeface="+mn-lt"/>
                <a:ea typeface="ＭＳ ゴシック"/>
                <a:cs typeface="ＭＳ ゴシック"/>
              </a:rPr>
              <a:t>）</a:t>
            </a:r>
            <a:r>
              <a:rPr lang="zh-TW" altLang="ja-JP" sz="2400" dirty="0">
                <a:latin typeface="ＭＳ ゴシック"/>
                <a:ea typeface="ＭＳ ゴシック"/>
                <a:cs typeface="ＭＳ ゴシック"/>
              </a:rPr>
              <a:t>検証作業部会　委員</a:t>
            </a:r>
            <a:r>
              <a:rPr lang="ja-JP" altLang="ja-JP" sz="2400" dirty="0">
                <a:latin typeface="+mn-lt"/>
              </a:rPr>
              <a:t/>
            </a:r>
            <a:br>
              <a:rPr lang="ja-JP" altLang="ja-JP" sz="2400" dirty="0">
                <a:latin typeface="+mn-lt"/>
              </a:rPr>
            </a:br>
            <a:endParaRPr kumimoji="1" lang="ja-JP" altLang="en-US" sz="2400" dirty="0">
              <a:latin typeface="+mn-lt"/>
            </a:endParaRPr>
          </a:p>
        </p:txBody>
      </p:sp>
      <p:sp>
        <p:nvSpPr>
          <p:cNvPr id="3" name="コンテンツ プレースホルダー 2"/>
          <p:cNvSpPr>
            <a:spLocks noGrp="1"/>
          </p:cNvSpPr>
          <p:nvPr>
            <p:ph idx="1"/>
          </p:nvPr>
        </p:nvSpPr>
        <p:spPr>
          <a:xfrm>
            <a:off x="457200" y="1286790"/>
            <a:ext cx="8229600" cy="5119699"/>
          </a:xfrm>
          <a:ln>
            <a:solidFill>
              <a:srgbClr val="4F81BD"/>
            </a:solidFill>
          </a:ln>
        </p:spPr>
        <p:txBody>
          <a:bodyPr>
            <a:normAutofit fontScale="25000" lnSpcReduction="20000"/>
          </a:bodyPr>
          <a:lstStyle/>
          <a:p>
            <a:pPr marL="0" indent="0">
              <a:buNone/>
            </a:pPr>
            <a:endParaRPr lang="en-US" altLang="ja-JP" dirty="0" smtClean="0"/>
          </a:p>
          <a:p>
            <a:pPr marL="0" indent="0">
              <a:buNone/>
            </a:pPr>
            <a:r>
              <a:rPr lang="ja-JP" altLang="ja-JP" sz="6400" dirty="0" smtClean="0">
                <a:latin typeface="ＭＳ ゴシック"/>
                <a:ea typeface="ＭＳ ゴシック"/>
                <a:cs typeface="ＭＳ ゴシック"/>
              </a:rPr>
              <a:t>小関</a:t>
            </a:r>
            <a:r>
              <a:rPr lang="ja-JP"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忠</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高エネルギー</a:t>
            </a:r>
            <a:r>
              <a:rPr lang="ja-JP" altLang="ja-JP" sz="6400" dirty="0">
                <a:latin typeface="ＭＳ ゴシック"/>
                <a:ea typeface="ＭＳ ゴシック"/>
                <a:cs typeface="ＭＳ ゴシック"/>
              </a:rPr>
              <a:t>加速器研究機構　加速器研究施設　教授</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加藤　　</a:t>
            </a:r>
            <a:r>
              <a:rPr lang="ja-JP" altLang="ja-JP" sz="6400" dirty="0" smtClean="0">
                <a:latin typeface="ＭＳ ゴシック"/>
                <a:ea typeface="ＭＳ ゴシック"/>
                <a:cs typeface="ＭＳ ゴシック"/>
              </a:rPr>
              <a:t>崇</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日本</a:t>
            </a:r>
            <a:r>
              <a:rPr lang="ja-JP" altLang="ja-JP" sz="6400" dirty="0">
                <a:latin typeface="ＭＳ ゴシック"/>
                <a:ea typeface="ＭＳ ゴシック"/>
                <a:cs typeface="ＭＳ ゴシック"/>
              </a:rPr>
              <a:t>原子力研究開発機構　</a:t>
            </a:r>
            <a:r>
              <a:rPr lang="en-US" altLang="ja-JP" sz="6400" dirty="0">
                <a:latin typeface="ＭＳ ゴシック"/>
                <a:ea typeface="ＭＳ ゴシック"/>
                <a:cs typeface="ＭＳ ゴシック"/>
              </a:rPr>
              <a:t>J-PARC</a:t>
            </a:r>
            <a:r>
              <a:rPr lang="ja-JP" altLang="ja-JP" sz="6400" dirty="0">
                <a:latin typeface="ＭＳ ゴシック"/>
                <a:ea typeface="ＭＳ ゴシック"/>
                <a:cs typeface="ＭＳ ゴシック"/>
              </a:rPr>
              <a:t>センター　副センター長</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上垣外修一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理化</a:t>
            </a:r>
            <a:r>
              <a:rPr lang="ja-JP" altLang="ja-JP" sz="6400" dirty="0">
                <a:latin typeface="ＭＳ ゴシック"/>
                <a:ea typeface="ＭＳ ゴシック"/>
                <a:cs typeface="ＭＳ ゴシック"/>
              </a:rPr>
              <a:t>学研究所　仁科加速器研究センター　加速器基盤</a:t>
            </a:r>
            <a:r>
              <a:rPr lang="ja-JP" altLang="ja-JP" sz="6400" dirty="0" smtClean="0">
                <a:latin typeface="ＭＳ ゴシック"/>
                <a:ea typeface="ＭＳ ゴシック"/>
                <a:cs typeface="ＭＳ ゴシック"/>
              </a:rPr>
              <a:t>研究部部長</a:t>
            </a:r>
            <a:endParaRPr lang="ja-JP" altLang="ja-JP" sz="6400" dirty="0">
              <a:latin typeface="ＭＳ ゴシック"/>
              <a:ea typeface="ＭＳ ゴシック"/>
              <a:cs typeface="ＭＳ ゴシック"/>
            </a:endParaRP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熊谷　教孝　</a:t>
            </a:r>
            <a:r>
              <a:rPr lang="en-US" altLang="ja-JP" sz="6400" dirty="0">
                <a:latin typeface="ＭＳ ゴシック"/>
                <a:ea typeface="ＭＳ ゴシック"/>
                <a:cs typeface="ＭＳ ゴシック"/>
              </a:rPr>
              <a:t>	</a:t>
            </a:r>
            <a:r>
              <a:rPr lang="en-US" altLang="ja-JP" sz="6400" dirty="0" smtClean="0">
                <a:latin typeface="ＭＳ ゴシック"/>
                <a:ea typeface="ＭＳ ゴシック"/>
                <a:cs typeface="ＭＳ ゴシック"/>
              </a:rPr>
              <a:t>(</a:t>
            </a:r>
            <a:r>
              <a:rPr lang="ja-JP" altLang="ja-JP" sz="6400" dirty="0">
                <a:latin typeface="ＭＳ ゴシック"/>
                <a:ea typeface="ＭＳ ゴシック"/>
                <a:cs typeface="ＭＳ ゴシック"/>
              </a:rPr>
              <a:t>公財</a:t>
            </a:r>
            <a:r>
              <a:rPr lang="en-US" altLang="ja-JP" sz="6400" dirty="0">
                <a:latin typeface="ＭＳ ゴシック"/>
                <a:ea typeface="ＭＳ ゴシック"/>
                <a:cs typeface="ＭＳ ゴシック"/>
              </a:rPr>
              <a:t>)</a:t>
            </a:r>
            <a:r>
              <a:rPr lang="ja-JP" altLang="ja-JP" sz="6400" dirty="0">
                <a:latin typeface="ＭＳ ゴシック"/>
                <a:ea typeface="ＭＳ ゴシック"/>
                <a:cs typeface="ＭＳ ゴシック"/>
              </a:rPr>
              <a:t>高輝度光科学研究センター　専務理事　　　　　　 　　　 　　 　　　　</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小磯　晴代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高エネルギー</a:t>
            </a:r>
            <a:r>
              <a:rPr lang="ja-JP" altLang="ja-JP" sz="6400" dirty="0">
                <a:latin typeface="ＭＳ ゴシック"/>
                <a:ea typeface="ＭＳ ゴシック"/>
                <a:cs typeface="ＭＳ ゴシック"/>
              </a:rPr>
              <a:t>加速器研究機構　加速器研究施設　教授 </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佐々木茂美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広島</a:t>
            </a:r>
            <a:r>
              <a:rPr lang="ja-JP" altLang="ja-JP" sz="6400" dirty="0">
                <a:latin typeface="ＭＳ ゴシック"/>
                <a:ea typeface="ＭＳ ゴシック"/>
                <a:cs typeface="ＭＳ ゴシック"/>
              </a:rPr>
              <a:t>大学　放射光科学研究センター　教授　　　　　　　　　　　　　　　　 　　　　</a:t>
            </a:r>
          </a:p>
          <a:p>
            <a:pPr marL="0" indent="0">
              <a:buNone/>
            </a:pPr>
            <a:r>
              <a:rPr lang="ja-JP" altLang="ja-JP" sz="6400" dirty="0">
                <a:latin typeface="ＭＳ ゴシック"/>
                <a:ea typeface="ＭＳ ゴシック"/>
                <a:cs typeface="ＭＳ ゴシック"/>
              </a:rPr>
              <a:t>　</a:t>
            </a:r>
          </a:p>
          <a:p>
            <a:pPr marL="0" indent="0">
              <a:buNone/>
            </a:pPr>
            <a:r>
              <a:rPr lang="ja-JP" altLang="ja-JP" sz="6400" dirty="0">
                <a:latin typeface="ＭＳ ゴシック"/>
                <a:ea typeface="ＭＳ ゴシック"/>
                <a:cs typeface="ＭＳ ゴシック"/>
              </a:rPr>
              <a:t>田中　　均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理化</a:t>
            </a:r>
            <a:r>
              <a:rPr lang="ja-JP" altLang="ja-JP" sz="6400" dirty="0">
                <a:latin typeface="ＭＳ ゴシック"/>
                <a:ea typeface="ＭＳ ゴシック"/>
                <a:cs typeface="ＭＳ ゴシック"/>
              </a:rPr>
              <a:t>学研究所　放射光科学総合研究</a:t>
            </a:r>
            <a:r>
              <a:rPr lang="ja-JP" altLang="ja-JP" sz="6400" dirty="0" smtClean="0">
                <a:latin typeface="ＭＳ ゴシック"/>
                <a:ea typeface="ＭＳ ゴシック"/>
                <a:cs typeface="ＭＳ ゴシック"/>
              </a:rPr>
              <a:t>センター</a:t>
            </a:r>
            <a:r>
              <a:rPr lang="en-US" altLang="ja-JP" sz="6400" dirty="0" smtClean="0">
                <a:latin typeface="ＭＳ ゴシック"/>
                <a:ea typeface="ＭＳ ゴシック"/>
                <a:cs typeface="ＭＳ ゴシック"/>
              </a:rPr>
              <a:t>XFEL</a:t>
            </a:r>
            <a:r>
              <a:rPr lang="zh-TW" altLang="ja-JP" sz="6400" dirty="0">
                <a:latin typeface="ＭＳ ゴシック"/>
                <a:ea typeface="ＭＳ ゴシック"/>
                <a:cs typeface="ＭＳ ゴシック"/>
              </a:rPr>
              <a:t>研究開発部門　部門長</a:t>
            </a:r>
            <a:endParaRPr lang="ja-JP" altLang="ja-JP" sz="6400" dirty="0">
              <a:latin typeface="ＭＳ ゴシック"/>
              <a:ea typeface="ＭＳ ゴシック"/>
              <a:cs typeface="ＭＳ ゴシック"/>
            </a:endParaRP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内藤富士雄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高エネルギー</a:t>
            </a:r>
            <a:r>
              <a:rPr lang="ja-JP" altLang="ja-JP" sz="6400" dirty="0">
                <a:latin typeface="ＭＳ ゴシック"/>
                <a:ea typeface="ＭＳ ゴシック"/>
                <a:cs typeface="ＭＳ ゴシック"/>
              </a:rPr>
              <a:t>加速器研究機構　加速器研究施設　教授</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dirty="0">
                <a:latin typeface="ＭＳ ゴシック"/>
                <a:ea typeface="ＭＳ ゴシック"/>
                <a:cs typeface="ＭＳ ゴシック"/>
              </a:rPr>
              <a:t>野田　耕司　</a:t>
            </a:r>
            <a:r>
              <a:rPr lang="en-US" altLang="ja-JP" sz="6400" dirty="0">
                <a:latin typeface="ＭＳ ゴシック"/>
                <a:ea typeface="ＭＳ ゴシック"/>
                <a:cs typeface="ＭＳ ゴシック"/>
              </a:rPr>
              <a:t>	</a:t>
            </a:r>
            <a:r>
              <a:rPr lang="ja-JP" altLang="ja-JP" sz="6400" dirty="0" smtClean="0">
                <a:latin typeface="ＭＳ ゴシック"/>
                <a:ea typeface="ＭＳ ゴシック"/>
                <a:cs typeface="ＭＳ ゴシック"/>
              </a:rPr>
              <a:t>放射</a:t>
            </a:r>
            <a:r>
              <a:rPr lang="ja-JP" altLang="ja-JP" sz="6400" dirty="0">
                <a:latin typeface="ＭＳ ゴシック"/>
                <a:ea typeface="ＭＳ ゴシック"/>
                <a:cs typeface="ＭＳ ゴシック"/>
              </a:rPr>
              <a:t>線医学総合研究所　重粒子医科学</a:t>
            </a:r>
            <a:r>
              <a:rPr lang="ja-JP" altLang="ja-JP" sz="6400" dirty="0" smtClean="0">
                <a:latin typeface="ＭＳ ゴシック"/>
                <a:ea typeface="ＭＳ ゴシック"/>
                <a:cs typeface="ＭＳ ゴシック"/>
              </a:rPr>
              <a:t>センター物理工</a:t>
            </a:r>
            <a:r>
              <a:rPr lang="ja-JP" altLang="ja-JP" sz="6400" dirty="0">
                <a:latin typeface="ＭＳ ゴシック"/>
                <a:ea typeface="ＭＳ ゴシック"/>
                <a:cs typeface="ＭＳ ゴシック"/>
              </a:rPr>
              <a:t>学部　部長</a:t>
            </a:r>
          </a:p>
          <a:p>
            <a:pPr marL="0" indent="0">
              <a:buNone/>
            </a:pPr>
            <a:r>
              <a:rPr lang="en-US" altLang="ja-JP" sz="6400" dirty="0">
                <a:latin typeface="ＭＳ ゴシック"/>
                <a:ea typeface="ＭＳ ゴシック"/>
                <a:cs typeface="ＭＳ ゴシック"/>
              </a:rPr>
              <a:t> </a:t>
            </a:r>
            <a:endParaRPr lang="ja-JP" altLang="ja-JP" sz="6400" dirty="0">
              <a:latin typeface="ＭＳ ゴシック"/>
              <a:ea typeface="ＭＳ ゴシック"/>
              <a:cs typeface="ＭＳ ゴシック"/>
            </a:endParaRPr>
          </a:p>
          <a:p>
            <a:pPr marL="0" indent="0">
              <a:buNone/>
            </a:pPr>
            <a:r>
              <a:rPr lang="ja-JP" altLang="ja-JP" sz="6400" b="1" dirty="0">
                <a:solidFill>
                  <a:srgbClr val="FF0000"/>
                </a:solidFill>
                <a:latin typeface="ＭＳ ゴシック"/>
                <a:ea typeface="ＭＳ ゴシック"/>
                <a:cs typeface="ＭＳ ゴシック"/>
              </a:rPr>
              <a:t>○</a:t>
            </a:r>
            <a:r>
              <a:rPr lang="ja-JP" altLang="ja-JP" sz="6400" b="1" dirty="0">
                <a:solidFill>
                  <a:srgbClr val="3366FF"/>
                </a:solidFill>
                <a:latin typeface="ＭＳ ゴシック"/>
                <a:ea typeface="ＭＳ ゴシック"/>
                <a:cs typeface="ＭＳ ゴシック"/>
              </a:rPr>
              <a:t>横溝　</a:t>
            </a:r>
            <a:r>
              <a:rPr lang="ja-JP" altLang="ja-JP" sz="6400" b="1" dirty="0" smtClean="0">
                <a:solidFill>
                  <a:srgbClr val="3366FF"/>
                </a:solidFill>
                <a:latin typeface="ＭＳ ゴシック"/>
                <a:ea typeface="ＭＳ ゴシック"/>
                <a:cs typeface="ＭＳ ゴシック"/>
              </a:rPr>
              <a:t>英明</a:t>
            </a:r>
            <a:r>
              <a:rPr lang="en-US" altLang="ja-JP" sz="6400" b="1" dirty="0">
                <a:solidFill>
                  <a:srgbClr val="3366FF"/>
                </a:solidFill>
                <a:latin typeface="ＭＳ ゴシック"/>
                <a:ea typeface="ＭＳ ゴシック"/>
                <a:cs typeface="ＭＳ ゴシック"/>
              </a:rPr>
              <a:t>	</a:t>
            </a:r>
            <a:r>
              <a:rPr lang="en-US" altLang="ja-JP" sz="6400" b="1" dirty="0" smtClean="0">
                <a:solidFill>
                  <a:srgbClr val="3366FF"/>
                </a:solidFill>
                <a:latin typeface="ＭＳ ゴシック"/>
                <a:ea typeface="ＭＳ ゴシック"/>
                <a:cs typeface="ＭＳ ゴシック"/>
              </a:rPr>
              <a:t>(</a:t>
            </a:r>
            <a:r>
              <a:rPr lang="ja-JP" altLang="ja-JP" sz="6400" b="1" dirty="0">
                <a:solidFill>
                  <a:srgbClr val="3366FF"/>
                </a:solidFill>
                <a:latin typeface="ＭＳ ゴシック"/>
                <a:ea typeface="ＭＳ ゴシック"/>
                <a:cs typeface="ＭＳ ゴシック"/>
              </a:rPr>
              <a:t>一財</a:t>
            </a:r>
            <a:r>
              <a:rPr lang="en-US" altLang="ja-JP" sz="6400" b="1" dirty="0">
                <a:solidFill>
                  <a:srgbClr val="3366FF"/>
                </a:solidFill>
                <a:latin typeface="ＭＳ ゴシック"/>
                <a:ea typeface="ＭＳ ゴシック"/>
                <a:cs typeface="ＭＳ ゴシック"/>
              </a:rPr>
              <a:t>)</a:t>
            </a:r>
            <a:r>
              <a:rPr lang="ja-JP" altLang="ja-JP" sz="6400" b="1" dirty="0">
                <a:solidFill>
                  <a:srgbClr val="3366FF"/>
                </a:solidFill>
                <a:latin typeface="ＭＳ ゴシック"/>
                <a:ea typeface="ＭＳ ゴシック"/>
                <a:cs typeface="ＭＳ ゴシック"/>
              </a:rPr>
              <a:t>総合科学研究機構　東海事業センター　センター</a:t>
            </a:r>
            <a:r>
              <a:rPr lang="ja-JP" altLang="ja-JP" sz="6400" b="1" dirty="0" smtClean="0">
                <a:solidFill>
                  <a:srgbClr val="3366FF"/>
                </a:solidFill>
                <a:latin typeface="ＭＳ ゴシック"/>
                <a:ea typeface="ＭＳ ゴシック"/>
                <a:cs typeface="ＭＳ ゴシック"/>
              </a:rPr>
              <a:t>長</a:t>
            </a:r>
            <a:r>
              <a:rPr lang="ja-JP" altLang="en-US" sz="6400" b="1" dirty="0" smtClean="0">
                <a:solidFill>
                  <a:srgbClr val="3366FF"/>
                </a:solidFill>
                <a:latin typeface="ＭＳ ゴシック"/>
                <a:ea typeface="ＭＳ ゴシック"/>
                <a:cs typeface="ＭＳ ゴシック"/>
              </a:rPr>
              <a:t>（</a:t>
            </a:r>
            <a:r>
              <a:rPr lang="ja-JP" altLang="ja-JP" sz="6400" b="1" dirty="0" smtClean="0">
                <a:solidFill>
                  <a:srgbClr val="FF0000"/>
                </a:solidFill>
                <a:latin typeface="ＭＳ ゴシック"/>
                <a:ea typeface="ＭＳ ゴシック"/>
                <a:cs typeface="ＭＳ ゴシック"/>
              </a:rPr>
              <a:t>○</a:t>
            </a:r>
            <a:r>
              <a:rPr lang="ja-JP" altLang="ja-JP" sz="6400" b="1" dirty="0">
                <a:solidFill>
                  <a:srgbClr val="FF0000"/>
                </a:solidFill>
                <a:latin typeface="ＭＳ ゴシック"/>
                <a:ea typeface="ＭＳ ゴシック"/>
                <a:cs typeface="ＭＳ ゴシック"/>
              </a:rPr>
              <a:t>は</a:t>
            </a:r>
            <a:r>
              <a:rPr lang="ja-JP" altLang="ja-JP" sz="6400" b="1" dirty="0" smtClean="0">
                <a:solidFill>
                  <a:srgbClr val="FF0000"/>
                </a:solidFill>
                <a:latin typeface="ＭＳ ゴシック"/>
                <a:ea typeface="ＭＳ ゴシック"/>
                <a:cs typeface="ＭＳ ゴシック"/>
              </a:rPr>
              <a:t>座長</a:t>
            </a:r>
            <a:r>
              <a:rPr lang="ja-JP" altLang="en-US" sz="6400" b="1" dirty="0" smtClean="0">
                <a:solidFill>
                  <a:srgbClr val="3366FF"/>
                </a:solidFill>
                <a:latin typeface="ＭＳ ゴシック"/>
                <a:ea typeface="ＭＳ ゴシック"/>
                <a:cs typeface="ＭＳ ゴシック"/>
              </a:rPr>
              <a:t>）</a:t>
            </a:r>
            <a:endParaRPr lang="ja-JP" altLang="ja-JP" sz="6400" b="1" dirty="0">
              <a:solidFill>
                <a:srgbClr val="3366FF"/>
              </a:solidFill>
              <a:latin typeface="ＭＳ ゴシック"/>
              <a:ea typeface="ＭＳ ゴシック"/>
              <a:cs typeface="ＭＳ ゴシック"/>
            </a:endParaRP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2014/06/13</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LC</a:t>
            </a:r>
            <a:r>
              <a:rPr lang="ja-JP" altLang="en-US" smtClean="0">
                <a:solidFill>
                  <a:prstClr val="black">
                    <a:tint val="75000"/>
                  </a:prstClr>
                </a:solidFill>
                <a:latin typeface="Calibri"/>
                <a:ea typeface="ＭＳ Ｐゴシック"/>
              </a:rPr>
              <a:t>計画推進委員会</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5</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078612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3366FF"/>
                </a:solidFill>
              </a:rPr>
              <a:t>技術設計書</a:t>
            </a:r>
            <a:r>
              <a:rPr kumimoji="1" lang="en-US" altLang="ja-JP" dirty="0" smtClean="0">
                <a:solidFill>
                  <a:srgbClr val="3366FF"/>
                </a:solidFill>
              </a:rPr>
              <a:t>(TDR) </a:t>
            </a:r>
            <a:r>
              <a:rPr kumimoji="1" lang="ja-JP" altLang="en-US" dirty="0" smtClean="0">
                <a:solidFill>
                  <a:srgbClr val="3366FF"/>
                </a:solidFill>
              </a:rPr>
              <a:t>検証作業部会</a:t>
            </a:r>
            <a:endParaRPr kumimoji="1" lang="ja-JP" altLang="en-US" dirty="0">
              <a:solidFill>
                <a:srgbClr val="3366FF"/>
              </a:solidFill>
            </a:endParaRPr>
          </a:p>
        </p:txBody>
      </p:sp>
      <p:pic>
        <p:nvPicPr>
          <p:cNvPr id="7" name="コンテンツ プレースホルダー 6"/>
          <p:cNvPicPr>
            <a:picLocks noGrp="1" noChangeAspect="1"/>
          </p:cNvPicPr>
          <p:nvPr>
            <p:ph idx="1"/>
          </p:nvPr>
        </p:nvPicPr>
        <p:blipFill>
          <a:blip r:embed="rId2" cstate="email">
            <a:extLst>
              <a:ext uri="{28A0092B-C50C-407E-A947-70E740481C1C}">
                <a14:useLocalDpi xmlns:a14="http://schemas.microsoft.com/office/drawing/2010/main"/>
              </a:ext>
            </a:extLst>
          </a:blip>
          <a:srcRect t="-15920" b="-15920"/>
          <a:stretch>
            <a:fillRect/>
          </a:stretch>
        </p:blipFill>
        <p:spPr>
          <a:ln>
            <a:solidFill>
              <a:srgbClr val="4F81BD"/>
            </a:solidFill>
          </a:ln>
        </p:spPr>
      </p:pic>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2014/12/01</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a:t>
            </a:r>
            <a:r>
              <a:rPr lang="ja-JP" altLang="en-US" smtClean="0">
                <a:solidFill>
                  <a:prstClr val="black">
                    <a:tint val="75000"/>
                  </a:prstClr>
                </a:solidFill>
                <a:latin typeface="Calibri"/>
                <a:ea typeface="ＭＳ Ｐゴシック"/>
              </a:rPr>
              <a:t>研究推進会議</a:t>
            </a:r>
            <a:r>
              <a:rPr lang="en-US" altLang="ja-JP" smtClean="0">
                <a:solidFill>
                  <a:prstClr val="black">
                    <a:tint val="75000"/>
                  </a:prstClr>
                </a:solidFill>
                <a:latin typeface="Calibri"/>
                <a:ea typeface="ＭＳ Ｐゴシック"/>
              </a:rPr>
              <a:t>: ILC</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6</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432536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000" dirty="0" smtClean="0"/>
              <a:t>第二回有識者会議への報告</a:t>
            </a:r>
            <a:r>
              <a:rPr kumimoji="1" lang="en-US" altLang="ja-JP" sz="4000" dirty="0" smtClean="0"/>
              <a:t/>
            </a:r>
            <a:br>
              <a:rPr kumimoji="1" lang="en-US" altLang="ja-JP" sz="4000" dirty="0" smtClean="0"/>
            </a:br>
            <a:r>
              <a:rPr lang="ja-JP" altLang="en-US" sz="4000" dirty="0" smtClean="0">
                <a:solidFill>
                  <a:srgbClr val="3366FF"/>
                </a:solidFill>
              </a:rPr>
              <a:t>技術設計書検証委員会・横溝座長</a:t>
            </a:r>
            <a:endParaRPr kumimoji="1" lang="ja-JP" altLang="en-US" sz="4000" dirty="0">
              <a:solidFill>
                <a:srgbClr val="3366FF"/>
              </a:solidFill>
            </a:endParaRPr>
          </a:p>
        </p:txBody>
      </p:sp>
      <p:pic>
        <p:nvPicPr>
          <p:cNvPr id="4" name="コンテンツ プレースホルダー 3"/>
          <p:cNvPicPr>
            <a:picLocks noGrp="1" noChangeAspect="1"/>
          </p:cNvPicPr>
          <p:nvPr>
            <p:ph idx="1"/>
          </p:nvPr>
        </p:nvPicPr>
        <p:blipFill>
          <a:blip r:embed="rId2"/>
          <a:srcRect t="13305" b="13305"/>
          <a:stretch>
            <a:fillRect/>
          </a:stretch>
        </p:blipFill>
        <p:spPr/>
      </p:pic>
      <p:sp>
        <p:nvSpPr>
          <p:cNvPr id="5" name="円/楕円 4"/>
          <p:cNvSpPr/>
          <p:nvPr/>
        </p:nvSpPr>
        <p:spPr>
          <a:xfrm>
            <a:off x="6405335" y="3893934"/>
            <a:ext cx="1911832" cy="6559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752630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技術設計書検証作業部会・進捗報告 </a:t>
            </a:r>
            <a:r>
              <a:rPr kumimoji="1" lang="en-US" altLang="ja-JP" sz="3600" dirty="0" smtClean="0"/>
              <a:t>1-1</a:t>
            </a:r>
            <a:endParaRPr kumimoji="1" lang="ja-JP" altLang="en-US" sz="3600"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a:ext>
            </a:extLst>
          </a:blip>
          <a:srcRect l="-5134" r="-5134"/>
          <a:stretch>
            <a:fillRect/>
          </a:stretch>
        </p:blipFill>
        <p:spPr>
          <a:xfrm>
            <a:off x="202785" y="1315087"/>
            <a:ext cx="4293015" cy="4811080"/>
          </a:xfrm>
          <a:ln>
            <a:solidFill>
              <a:srgbClr val="4F81BD"/>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a:ext>
            </a:extLst>
          </a:blip>
          <a:srcRect l="-11144" r="-11144"/>
          <a:stretch>
            <a:fillRect/>
          </a:stretch>
        </p:blipFill>
        <p:spPr>
          <a:xfrm>
            <a:off x="4648200" y="1315087"/>
            <a:ext cx="4293014" cy="4811079"/>
          </a:xfrm>
          <a:ln>
            <a:solidFill>
              <a:srgbClr val="4F81BD"/>
            </a:solidFill>
          </a:ln>
        </p:spPr>
      </p:pic>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2014/12/01</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a:t>
            </a:r>
            <a:r>
              <a:rPr lang="ja-JP" altLang="en-US" smtClean="0">
                <a:solidFill>
                  <a:prstClr val="black">
                    <a:tint val="75000"/>
                  </a:prstClr>
                </a:solidFill>
                <a:latin typeface="Calibri"/>
                <a:ea typeface="ＭＳ Ｐゴシック"/>
              </a:rPr>
              <a:t>研究推進会議</a:t>
            </a:r>
            <a:r>
              <a:rPr lang="en-US" altLang="ja-JP" smtClean="0">
                <a:solidFill>
                  <a:prstClr val="black">
                    <a:tint val="75000"/>
                  </a:prstClr>
                </a:solidFill>
                <a:latin typeface="Calibri"/>
                <a:ea typeface="ＭＳ Ｐゴシック"/>
              </a:rPr>
              <a:t>: ILC</a:t>
            </a: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8</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85825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技術設計書検証作業部会・進捗報告</a:t>
            </a:r>
            <a:r>
              <a:rPr kumimoji="1" lang="en-US" altLang="ja-JP" sz="3600" dirty="0" smtClean="0"/>
              <a:t> 1-2</a:t>
            </a:r>
            <a:endParaRPr kumimoji="1" lang="ja-JP" altLang="en-US" sz="3600" dirty="0"/>
          </a:p>
        </p:txBody>
      </p:sp>
      <p:pic>
        <p:nvPicPr>
          <p:cNvPr id="8" name="コンテンツ プレースホルダー 7"/>
          <p:cNvPicPr>
            <a:picLocks noGrp="1" noChangeAspect="1"/>
          </p:cNvPicPr>
          <p:nvPr>
            <p:ph sz="half" idx="1"/>
          </p:nvPr>
        </p:nvPicPr>
        <p:blipFill>
          <a:blip r:embed="rId2" cstate="email">
            <a:extLst>
              <a:ext uri="{28A0092B-C50C-407E-A947-70E740481C1C}">
                <a14:useLocalDpi xmlns:a14="http://schemas.microsoft.com/office/drawing/2010/main"/>
              </a:ext>
            </a:extLst>
          </a:blip>
          <a:srcRect l="-5134" r="-5134"/>
          <a:stretch>
            <a:fillRect/>
          </a:stretch>
        </p:blipFill>
        <p:spPr>
          <a:xfrm>
            <a:off x="202785" y="1315087"/>
            <a:ext cx="4293015" cy="4811080"/>
          </a:xfrm>
          <a:ln>
            <a:solidFill>
              <a:srgbClr val="4F81BD"/>
            </a:solidFill>
          </a:ln>
        </p:spPr>
      </p:pic>
      <p:pic>
        <p:nvPicPr>
          <p:cNvPr id="9" name="コンテンツ プレースホルダー 8"/>
          <p:cNvPicPr>
            <a:picLocks noGrp="1" noChangeAspect="1"/>
          </p:cNvPicPr>
          <p:nvPr>
            <p:ph sz="half" idx="2"/>
          </p:nvPr>
        </p:nvPicPr>
        <p:blipFill>
          <a:blip r:embed="rId3" cstate="email">
            <a:extLst>
              <a:ext uri="{28A0092B-C50C-407E-A947-70E740481C1C}">
                <a14:useLocalDpi xmlns:a14="http://schemas.microsoft.com/office/drawing/2010/main"/>
              </a:ext>
            </a:extLst>
          </a:blip>
          <a:srcRect l="-11144" r="-11144"/>
          <a:stretch>
            <a:fillRect/>
          </a:stretch>
        </p:blipFill>
        <p:spPr>
          <a:xfrm>
            <a:off x="4648200" y="1315087"/>
            <a:ext cx="4293014" cy="4811079"/>
          </a:xfrm>
          <a:ln>
            <a:solidFill>
              <a:srgbClr val="4F81BD"/>
            </a:solidFill>
          </a:ln>
        </p:spPr>
      </p:pic>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2014/12/01</a:t>
            </a:r>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a:t>
            </a:r>
            <a:r>
              <a:rPr lang="ja-JP" altLang="en-US" smtClean="0">
                <a:solidFill>
                  <a:prstClr val="black">
                    <a:tint val="75000"/>
                  </a:prstClr>
                </a:solidFill>
                <a:latin typeface="Calibri"/>
                <a:ea typeface="ＭＳ Ｐゴシック"/>
              </a:rPr>
              <a:t>研究推進会議</a:t>
            </a:r>
            <a:r>
              <a:rPr lang="en-US" altLang="ja-JP" smtClean="0">
                <a:solidFill>
                  <a:prstClr val="black">
                    <a:tint val="75000"/>
                  </a:prstClr>
                </a:solidFill>
                <a:latin typeface="Calibri"/>
                <a:ea typeface="ＭＳ Ｐゴシック"/>
              </a:rPr>
              <a:t>: ILC</a:t>
            </a: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690BD53D-0F42-B742-A897-5EF936631EAF}" type="slidenum">
              <a:rPr lang="ja-JP" altLang="en-US" smtClean="0">
                <a:solidFill>
                  <a:prstClr val="black">
                    <a:tint val="75000"/>
                  </a:prstClr>
                </a:solidFill>
                <a:latin typeface="Calibri"/>
                <a:ea typeface="ＭＳ Ｐゴシック"/>
              </a:rPr>
              <a:pPr/>
              <a:t>9</a:t>
            </a:fld>
            <a:endParaRPr lang="ja-JP" altLang="en-US">
              <a:solidFill>
                <a:prstClr val="black">
                  <a:tint val="75000"/>
                </a:prstClr>
              </a:solidFill>
              <a:latin typeface="Calibri"/>
              <a:ea typeface="ＭＳ Ｐゴシック"/>
            </a:endParaRPr>
          </a:p>
        </p:txBody>
      </p:sp>
      <p:pic>
        <p:nvPicPr>
          <p:cNvPr id="3" name="図 2"/>
          <p:cNvPicPr>
            <a:picLocks noChangeAspect="1"/>
          </p:cNvPicPr>
          <p:nvPr/>
        </p:nvPicPr>
        <p:blipFill>
          <a:blip r:embed="rId4"/>
          <a:stretch>
            <a:fillRect/>
          </a:stretch>
        </p:blipFill>
        <p:spPr>
          <a:xfrm>
            <a:off x="1126821" y="2243667"/>
            <a:ext cx="6737958" cy="2507544"/>
          </a:xfrm>
          <a:prstGeom prst="rect">
            <a:avLst/>
          </a:prstGeom>
          <a:ln>
            <a:solidFill>
              <a:srgbClr val="FF6600"/>
            </a:solidFill>
          </a:ln>
        </p:spPr>
      </p:pic>
    </p:spTree>
    <p:extLst>
      <p:ext uri="{BB962C8B-B14F-4D97-AF65-F5344CB8AC3E}">
        <p14:creationId xmlns:p14="http://schemas.microsoft.com/office/powerpoint/2010/main" val="22800118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TotalTime>
  <Words>564</Words>
  <Application>Microsoft Macintosh PowerPoint</Application>
  <PresentationFormat>画面に合わせる (4:3)</PresentationFormat>
  <Paragraphs>180</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ホワイト</vt:lpstr>
      <vt:lpstr>KEK LC 計画推進委員会</vt:lpstr>
      <vt:lpstr>第28回・LC計画推進委員会 アジェンダ（案）</vt:lpstr>
      <vt:lpstr>MEXT’s Organization for Studying ILC  based on SCJ’s Recommendation</vt:lpstr>
      <vt:lpstr>MEXT: ILC 技術設計報告書（TDR）検証 作業部会の設置について</vt:lpstr>
      <vt:lpstr>「国際リニアコライダー（ILC）関する有識者会議」 技術設計報告書（TDR）検証作業部会　委員 </vt:lpstr>
      <vt:lpstr>技術設計書(TDR) 検証作業部会</vt:lpstr>
      <vt:lpstr>第二回有識者会議への報告 技術設計書検証委員会・横溝座長</vt:lpstr>
      <vt:lpstr>技術設計書検証作業部会・進捗報告 1-1</vt:lpstr>
      <vt:lpstr>技術設計書検証作業部会・進捗報告 1-2</vt:lpstr>
      <vt:lpstr>技術設計書検証作業部会・進捗報告1 -3</vt:lpstr>
      <vt:lpstr>技術設計書検証作業部会・進捗報告 1-4</vt:lpstr>
      <vt:lpstr>技術設計書検証作業部会・進捗報告(2)</vt:lpstr>
      <vt:lpstr>議論：TDR 作業部会</vt:lpstr>
      <vt:lpstr>Schedule for Committee and WGs</vt:lpstr>
      <vt:lpstr>PowerPoint プレゼンテーション</vt:lpstr>
      <vt:lpstr>「国際リニアコライダー（ILC）関する有識者会議」 技術設計報告書（TDR）検証作業部会　委員 </vt:lpstr>
    </vt:vector>
  </TitlesOfParts>
  <Company>KEK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KEK LC 計画推進委員会</dc:title>
  <dc:creator>Yamamoto Akira</dc:creator>
  <cp:lastModifiedBy>Yamamoto Akira</cp:lastModifiedBy>
  <cp:revision>4</cp:revision>
  <dcterms:created xsi:type="dcterms:W3CDTF">2014-12-14T12:35:10Z</dcterms:created>
  <dcterms:modified xsi:type="dcterms:W3CDTF">2014-12-14T15:23:50Z</dcterms:modified>
</cp:coreProperties>
</file>