
<file path=[Content_Types].xml><?xml version="1.0" encoding="utf-8"?>
<Types xmlns="http://schemas.openxmlformats.org/package/2006/content-types"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2A361-1D68-4F02-BB41-8EB86A0A4F43}" type="datetimeFigureOut">
              <a:rPr kumimoji="1" lang="ja-JP" altLang="en-US" smtClean="0"/>
              <a:t>2014/12/12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527D8-5B7D-48CC-9CE4-D53BEC01F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5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527D8-5B7D-48CC-9CE4-D53BEC01FFE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70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DC8E1-01FD-4CD4-8086-C9C9037C162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72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2014/12/15 </a:t>
            </a:r>
            <a:r>
              <a:rPr kumimoji="1" lang="ja-JP" altLang="en-US" smtClean="0"/>
              <a:t>推進委 横谷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A80C-F3C2-4BED-BC8A-4394D9FDF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722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2014/12/15 </a:t>
            </a:r>
            <a:r>
              <a:rPr kumimoji="1" lang="ja-JP" altLang="en-US" smtClean="0"/>
              <a:t>推進委 横谷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A80C-F3C2-4BED-BC8A-4394D9FDF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256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2014/12/15 </a:t>
            </a:r>
            <a:r>
              <a:rPr kumimoji="1" lang="ja-JP" altLang="en-US" smtClean="0"/>
              <a:t>推進委 横谷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A80C-F3C2-4BED-BC8A-4394D9FDF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06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2014/12/15 </a:t>
            </a:r>
            <a:r>
              <a:rPr kumimoji="1" lang="ja-JP" altLang="en-US" smtClean="0"/>
              <a:t>推進委 横谷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A80C-F3C2-4BED-BC8A-4394D9FDF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02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2014/12/15 </a:t>
            </a:r>
            <a:r>
              <a:rPr kumimoji="1" lang="ja-JP" altLang="en-US" smtClean="0"/>
              <a:t>推進委 横谷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A80C-F3C2-4BED-BC8A-4394D9FDF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55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2014/12/15 </a:t>
            </a:r>
            <a:r>
              <a:rPr kumimoji="1" lang="ja-JP" altLang="en-US" smtClean="0"/>
              <a:t>推進委 横谷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A80C-F3C2-4BED-BC8A-4394D9FDF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6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2014/12/15 </a:t>
            </a:r>
            <a:r>
              <a:rPr kumimoji="1" lang="ja-JP" altLang="en-US" smtClean="0"/>
              <a:t>推進委 横谷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A80C-F3C2-4BED-BC8A-4394D9FDF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50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2014/12/15 </a:t>
            </a:r>
            <a:r>
              <a:rPr kumimoji="1" lang="ja-JP" altLang="en-US" smtClean="0"/>
              <a:t>推進委 横谷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A80C-F3C2-4BED-BC8A-4394D9FDF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1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2014/12/15 </a:t>
            </a:r>
            <a:r>
              <a:rPr kumimoji="1" lang="ja-JP" altLang="en-US" smtClean="0"/>
              <a:t>推進委 横谷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A80C-F3C2-4BED-BC8A-4394D9FDF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83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2014/12/15 </a:t>
            </a:r>
            <a:r>
              <a:rPr kumimoji="1" lang="ja-JP" altLang="en-US" smtClean="0"/>
              <a:t>推進委 横谷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A80C-F3C2-4BED-BC8A-4394D9FDF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4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2014/12/15 </a:t>
            </a:r>
            <a:r>
              <a:rPr kumimoji="1" lang="ja-JP" altLang="en-US" smtClean="0"/>
              <a:t>推進委 横谷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A80C-F3C2-4BED-BC8A-4394D9FDF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26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2014/12/15 </a:t>
            </a:r>
            <a:r>
              <a:rPr kumimoji="1" lang="ja-JP" altLang="en-US" smtClean="0"/>
              <a:t>推進委 横谷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1A80C-F3C2-4BED-BC8A-4394D9FDF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87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90040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Tunnel Length Issue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2410547"/>
            <a:ext cx="6858000" cy="1094653"/>
          </a:xfrm>
        </p:spPr>
        <p:txBody>
          <a:bodyPr/>
          <a:lstStyle/>
          <a:p>
            <a:r>
              <a:rPr kumimoji="1" lang="en-US" altLang="ja-JP" dirty="0" err="1" smtClean="0"/>
              <a:t>K.Yokoya</a:t>
            </a:r>
            <a:endParaRPr kumimoji="1" lang="en-US" altLang="ja-JP" dirty="0" smtClean="0"/>
          </a:p>
          <a:p>
            <a:r>
              <a:rPr lang="en-US" altLang="ja-JP" dirty="0" smtClean="0"/>
              <a:t>2014-1215</a:t>
            </a:r>
            <a:r>
              <a:rPr lang="ja-JP" altLang="en-US" dirty="0" smtClean="0"/>
              <a:t>　推進委員会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2014/12/15 </a:t>
            </a:r>
            <a:r>
              <a:rPr kumimoji="1" lang="ja-JP" altLang="en-US" smtClean="0"/>
              <a:t>推進委 横谷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A80C-F3C2-4BED-BC8A-4394D9FDF06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8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493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ja-JP" altLang="en-US" dirty="0" smtClean="0"/>
              <a:t>今後の予定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460310"/>
            <a:ext cx="7886700" cy="4716653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検討作業をすすめるにあたってのおおかたの合意</a:t>
            </a:r>
            <a:endParaRPr kumimoji="1" lang="en-US" altLang="ja-JP" dirty="0" smtClean="0"/>
          </a:p>
          <a:p>
            <a:r>
              <a:rPr lang="ja-JP" altLang="en-US" dirty="0" smtClean="0"/>
              <a:t>詳細設計</a:t>
            </a:r>
            <a:endParaRPr lang="en-US" altLang="ja-JP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dirty="0"/>
              <a:t>必要</a:t>
            </a:r>
            <a:r>
              <a:rPr lang="ja-JP" altLang="en-US" dirty="0" smtClean="0"/>
              <a:t>なら</a:t>
            </a:r>
            <a:r>
              <a:rPr kumimoji="1" lang="en-US" altLang="ja-JP" dirty="0" smtClean="0"/>
              <a:t>DR</a:t>
            </a:r>
            <a:r>
              <a:rPr kumimoji="1" lang="ja-JP" altLang="en-US" dirty="0" smtClean="0"/>
              <a:t>の設計修正</a:t>
            </a:r>
            <a:endParaRPr kumimoji="1" lang="en-US" altLang="ja-JP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CFS</a:t>
            </a:r>
            <a:r>
              <a:rPr lang="ja-JP" altLang="en-US" dirty="0" smtClean="0"/>
              <a:t>の検討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空のトンネルの位置。アクセストンネルの位置</a:t>
            </a:r>
            <a:endParaRPr lang="en-US" altLang="ja-JP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ja-JP" dirty="0" smtClean="0"/>
              <a:t>Cryogenics system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Cost</a:t>
            </a:r>
            <a:r>
              <a:rPr lang="ja-JP" altLang="en-US" dirty="0" smtClean="0"/>
              <a:t>評価</a:t>
            </a:r>
            <a:r>
              <a:rPr lang="en-US" altLang="ja-JP" dirty="0" smtClean="0"/>
              <a:t>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ja-JP" altLang="en-US" dirty="0" smtClean="0"/>
              <a:t>空のかまぼこトンネルはおよそ</a:t>
            </a:r>
            <a:r>
              <a:rPr kumimoji="1" lang="en-US" altLang="ja-JP" dirty="0" smtClean="0"/>
              <a:t> ~25M$/km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ja-JP" dirty="0" smtClean="0"/>
              <a:t>Beam line (high energy beam, RTML)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kumimoji="1" lang="en-US" altLang="ja-JP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dirty="0" err="1" smtClean="0"/>
              <a:t>cost</a:t>
            </a:r>
            <a:r>
              <a:rPr kumimoji="1" lang="en-US" altLang="ja-JP" dirty="0" smtClean="0"/>
              <a:t> of DR</a:t>
            </a:r>
          </a:p>
          <a:p>
            <a:r>
              <a:rPr kumimoji="1" lang="en-US" altLang="ja-JP" dirty="0" smtClean="0"/>
              <a:t>Time line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ja-JP" altLang="en-US" dirty="0" smtClean="0"/>
              <a:t>来年早い時期に</a:t>
            </a:r>
            <a:r>
              <a:rPr lang="en-US" altLang="ja-JP" dirty="0" smtClean="0"/>
              <a:t>Change request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dirty="0"/>
              <a:t>4</a:t>
            </a:r>
            <a:r>
              <a:rPr lang="ja-JP" altLang="en-US" dirty="0" smtClean="0"/>
              <a:t>月の</a:t>
            </a:r>
            <a:r>
              <a:rPr lang="en-US" altLang="ja-JP" dirty="0" smtClean="0"/>
              <a:t>KEK</a:t>
            </a:r>
            <a:r>
              <a:rPr lang="ja-JP" altLang="en-US" dirty="0" err="1" smtClean="0"/>
              <a:t>での</a:t>
            </a:r>
            <a:r>
              <a:rPr kumimoji="1" lang="en-US" altLang="ja-JP" dirty="0" smtClean="0"/>
              <a:t> ALCW</a:t>
            </a:r>
            <a:r>
              <a:rPr kumimoji="1" lang="ja-JP" altLang="en-US" dirty="0" err="1" smtClean="0"/>
              <a:t>までに</a:t>
            </a:r>
            <a:r>
              <a:rPr kumimoji="1" lang="ja-JP" altLang="en-US" dirty="0" smtClean="0"/>
              <a:t>最終決定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2014/12/15 </a:t>
            </a:r>
            <a:r>
              <a:rPr kumimoji="1" lang="ja-JP" altLang="en-US" smtClean="0"/>
              <a:t>推進委 横谷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3E96-B913-43D0-8467-C52026ECA66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71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34963"/>
            <a:ext cx="7886700" cy="5885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Physics Issue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5321" y="953666"/>
            <a:ext cx="7860054" cy="1873682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TDR Design : Maximum energy  E</a:t>
            </a:r>
            <a:r>
              <a:rPr lang="en-US" altLang="ja-JP" baseline="-25000" dirty="0" smtClean="0"/>
              <a:t>CM</a:t>
            </a:r>
            <a:r>
              <a:rPr lang="en-US" altLang="ja-JP" dirty="0" smtClean="0"/>
              <a:t>=500GeV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dirty="0" smtClean="0"/>
              <a:t>Decided before the discovery of Higgs at ~125GeV</a:t>
            </a:r>
          </a:p>
          <a:p>
            <a:r>
              <a:rPr lang="en-US" altLang="ja-JP" dirty="0" smtClean="0"/>
              <a:t>500GeV is close to the threshold of e+ e- </a:t>
            </a:r>
            <a:r>
              <a:rPr lang="en-US" altLang="ja-JP" dirty="0" smtClean="0">
                <a:sym typeface="Wingdings" panose="05000000000000000000" pitchFamily="2" charset="2"/>
              </a:rPr>
              <a:t> t </a:t>
            </a:r>
            <a:r>
              <a:rPr lang="en-US" altLang="ja-JP" dirty="0" err="1" smtClean="0">
                <a:sym typeface="Wingdings" panose="05000000000000000000" pitchFamily="2" charset="2"/>
              </a:rPr>
              <a:t>t</a:t>
            </a:r>
            <a:r>
              <a:rPr lang="en-US" altLang="ja-JP" dirty="0" smtClean="0">
                <a:sym typeface="Wingdings" panose="05000000000000000000" pitchFamily="2" charset="2"/>
              </a:rPr>
              <a:t> H at </a:t>
            </a:r>
            <a:r>
              <a:rPr lang="en-US" altLang="ja-JP" dirty="0" smtClean="0"/>
              <a:t>E</a:t>
            </a:r>
            <a:r>
              <a:rPr lang="en-US" altLang="ja-JP" baseline="-25000" dirty="0" smtClean="0"/>
              <a:t>CM</a:t>
            </a:r>
            <a:r>
              <a:rPr lang="en-US" altLang="ja-JP" dirty="0" smtClean="0"/>
              <a:t>=475GeV</a:t>
            </a:r>
          </a:p>
          <a:p>
            <a:r>
              <a:rPr lang="en-US" altLang="ja-JP" dirty="0" smtClean="0"/>
              <a:t>E</a:t>
            </a:r>
            <a:r>
              <a:rPr lang="en-US" altLang="ja-JP" baseline="-25000" dirty="0" smtClean="0"/>
              <a:t>CM</a:t>
            </a:r>
            <a:r>
              <a:rPr lang="en-US" altLang="ja-JP" dirty="0"/>
              <a:t>~</a:t>
            </a:r>
            <a:r>
              <a:rPr lang="en-US" altLang="ja-JP" dirty="0" smtClean="0"/>
              <a:t>550GeV is preferable for measuring top-Yukawa coupling</a:t>
            </a:r>
          </a:p>
          <a:p>
            <a:pPr lvl="1"/>
            <a:r>
              <a:rPr kumimoji="1" lang="en-US" altLang="ja-JP" dirty="0" smtClean="0"/>
              <a:t>The </a:t>
            </a:r>
            <a:r>
              <a:rPr kumimoji="1" lang="en-US" altLang="ja-JP" dirty="0" err="1" smtClean="0"/>
              <a:t>crosssection</a:t>
            </a:r>
            <a:r>
              <a:rPr kumimoji="1" lang="en-US" altLang="ja-JP" dirty="0" smtClean="0"/>
              <a:t> at 550GeV is factor ~4 larger than at 500GeV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957513"/>
            <a:ext cx="4492003" cy="329872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821075" y="6125321"/>
            <a:ext cx="405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Parameter Group report (Oct.2014)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07" y="2827348"/>
            <a:ext cx="4190093" cy="3599363"/>
          </a:xfrm>
          <a:prstGeom prst="rect">
            <a:avLst/>
          </a:prstGeom>
        </p:spPr>
      </p:pic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2014/12/15 </a:t>
            </a:r>
            <a:r>
              <a:rPr kumimoji="1" lang="ja-JP" altLang="en-US" smtClean="0"/>
              <a:t>推進委 横谷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3E96-B913-43D0-8467-C52026ECA66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3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644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en-US" altLang="ja-JP" dirty="0" smtClean="0"/>
              <a:t>Accelerator Issue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4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TDR</a:t>
            </a:r>
            <a:r>
              <a:rPr kumimoji="1" lang="ja-JP" altLang="en-US" dirty="0" smtClean="0"/>
              <a:t>では平均加速勾配</a:t>
            </a:r>
            <a:r>
              <a:rPr kumimoji="1" lang="en-US" altLang="ja-JP" dirty="0" smtClean="0"/>
              <a:t> G=31.5MV/m 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 500GeV</a:t>
            </a:r>
            <a:r>
              <a:rPr lang="ja-JP" altLang="en-US" dirty="0">
                <a:sym typeface="Wingdings" panose="05000000000000000000" pitchFamily="2" charset="2"/>
              </a:rPr>
              <a:t>で</a:t>
            </a:r>
            <a:r>
              <a:rPr lang="ja-JP" altLang="en-US" dirty="0" smtClean="0">
                <a:sym typeface="Wingdings" panose="05000000000000000000" pitchFamily="2" charset="2"/>
              </a:rPr>
              <a:t>はリナック</a:t>
            </a:r>
            <a:r>
              <a:rPr lang="ja-JP" altLang="en-US" dirty="0">
                <a:sym typeface="Wingdings" panose="05000000000000000000" pitchFamily="2" charset="2"/>
              </a:rPr>
              <a:t>長</a:t>
            </a:r>
            <a:r>
              <a:rPr lang="en-US" altLang="ja-JP" dirty="0" smtClean="0">
                <a:sym typeface="Wingdings" panose="05000000000000000000" pitchFamily="2" charset="2"/>
              </a:rPr>
              <a:t> ~11km*2 </a:t>
            </a:r>
          </a:p>
          <a:p>
            <a:r>
              <a:rPr kumimoji="1" lang="en-US" altLang="ja-JP" dirty="0" smtClean="0">
                <a:sym typeface="Wingdings" panose="05000000000000000000" pitchFamily="2" charset="2"/>
              </a:rPr>
              <a:t>31.5MV/m</a:t>
            </a:r>
            <a:r>
              <a:rPr lang="ja-JP" altLang="en-US" dirty="0" smtClean="0">
                <a:sym typeface="Wingdings" panose="05000000000000000000" pitchFamily="2" charset="2"/>
              </a:rPr>
              <a:t>は保証できるか？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lvl="1">
              <a:buFont typeface="Calibri" panose="020F0502020204030204" pitchFamily="34" charset="0"/>
              <a:buChar char="–"/>
            </a:pPr>
            <a:r>
              <a:rPr kumimoji="1" lang="en-US" altLang="ja-JP" dirty="0" smtClean="0">
                <a:sym typeface="Wingdings" panose="05000000000000000000" pitchFamily="2" charset="2"/>
              </a:rPr>
              <a:t>XFEL</a:t>
            </a:r>
            <a:r>
              <a:rPr kumimoji="1" lang="ja-JP" altLang="en-US" dirty="0" smtClean="0">
                <a:sym typeface="Wingdings" panose="05000000000000000000" pitchFamily="2" charset="2"/>
              </a:rPr>
              <a:t>のこれまでの縦測定結果は、</a:t>
            </a:r>
            <a:r>
              <a:rPr kumimoji="1" lang="en-US" altLang="ja-JP" dirty="0" smtClean="0">
                <a:sym typeface="Wingdings" panose="05000000000000000000" pitchFamily="2" charset="2"/>
              </a:rPr>
              <a:t>ILC</a:t>
            </a:r>
            <a:r>
              <a:rPr kumimoji="1" lang="ja-JP" altLang="en-US" dirty="0" smtClean="0">
                <a:sym typeface="Wingdings" panose="05000000000000000000" pitchFamily="2" charset="2"/>
              </a:rPr>
              <a:t>のスペック</a:t>
            </a:r>
            <a:r>
              <a:rPr kumimoji="1" lang="en-US" altLang="ja-JP" dirty="0" smtClean="0">
                <a:sym typeface="Wingdings" panose="05000000000000000000" pitchFamily="2" charset="2"/>
              </a:rPr>
              <a:t> 35MV/m</a:t>
            </a:r>
            <a:r>
              <a:rPr kumimoji="1" lang="ja-JP" altLang="en-US" dirty="0" smtClean="0">
                <a:sym typeface="Wingdings" panose="05000000000000000000" pitchFamily="2" charset="2"/>
              </a:rPr>
              <a:t>よりやや低い</a:t>
            </a:r>
            <a:endParaRPr kumimoji="1" lang="en-US" altLang="ja-JP" dirty="0" smtClean="0">
              <a:sym typeface="Wingdings" panose="05000000000000000000" pitchFamily="2" charset="2"/>
            </a:endParaRPr>
          </a:p>
          <a:p>
            <a:pPr lvl="1">
              <a:buFont typeface="Calibri" panose="020F0502020204030204" pitchFamily="34" charset="0"/>
              <a:buChar char="–"/>
            </a:pPr>
            <a:r>
              <a:rPr lang="ja-JP" altLang="en-US" dirty="0" smtClean="0">
                <a:sym typeface="Wingdings" panose="05000000000000000000" pitchFamily="2" charset="2"/>
              </a:rPr>
              <a:t>さらに、クライオモジュールに</a:t>
            </a:r>
            <a:r>
              <a:rPr lang="ja-JP" altLang="en-US" dirty="0">
                <a:sym typeface="Wingdings" panose="05000000000000000000" pitchFamily="2" charset="2"/>
              </a:rPr>
              <a:t>入</a:t>
            </a:r>
            <a:r>
              <a:rPr lang="ja-JP" altLang="en-US" dirty="0" smtClean="0">
                <a:sym typeface="Wingdings" panose="05000000000000000000" pitchFamily="2" charset="2"/>
              </a:rPr>
              <a:t>れると悪化が見られる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lvl="2">
              <a:buFont typeface="Calibri" panose="020F0502020204030204" pitchFamily="34" charset="0"/>
              <a:buChar char="–"/>
            </a:pPr>
            <a:r>
              <a:rPr lang="ja-JP" altLang="en-US" dirty="0" smtClean="0">
                <a:sym typeface="Wingdings" panose="05000000000000000000" pitchFamily="2" charset="2"/>
              </a:rPr>
              <a:t>これまでモジュール化の完了した</a:t>
            </a:r>
            <a:r>
              <a:rPr lang="en-US" altLang="ja-JP" dirty="0" smtClean="0">
                <a:sym typeface="Wingdings" panose="05000000000000000000" pitchFamily="2" charset="2"/>
              </a:rPr>
              <a:t>11</a:t>
            </a:r>
            <a:r>
              <a:rPr lang="ja-JP" altLang="en-US" dirty="0" smtClean="0">
                <a:sym typeface="Wingdings" panose="05000000000000000000" pitchFamily="2" charset="2"/>
              </a:rPr>
              <a:t>モジュール（全体の約</a:t>
            </a:r>
            <a:r>
              <a:rPr lang="en-US" altLang="ja-JP" dirty="0" smtClean="0">
                <a:sym typeface="Wingdings" panose="05000000000000000000" pitchFamily="2" charset="2"/>
              </a:rPr>
              <a:t>1</a:t>
            </a:r>
            <a:r>
              <a:rPr lang="ja-JP" altLang="en-US" dirty="0" smtClean="0">
                <a:sym typeface="Wingdings" panose="05000000000000000000" pitchFamily="2" charset="2"/>
              </a:rPr>
              <a:t>割）のデータを、</a:t>
            </a:r>
            <a:r>
              <a:rPr lang="en-US" altLang="ja-JP" dirty="0" smtClean="0">
                <a:sym typeface="Wingdings" panose="05000000000000000000" pitchFamily="2" charset="2"/>
              </a:rPr>
              <a:t>ILC</a:t>
            </a:r>
            <a:r>
              <a:rPr lang="ja-JP" altLang="en-US" dirty="0" err="1" smtClean="0">
                <a:sym typeface="Wingdings" panose="05000000000000000000" pitchFamily="2" charset="2"/>
              </a:rPr>
              <a:t>に換</a:t>
            </a:r>
            <a:r>
              <a:rPr lang="ja-JP" altLang="en-US" dirty="0" smtClean="0">
                <a:sym typeface="Wingdings" panose="05000000000000000000" pitchFamily="2" charset="2"/>
              </a:rPr>
              <a:t>算すると（容易な換算ではないが）</a:t>
            </a:r>
            <a:r>
              <a:rPr lang="ja-JP" altLang="en-US" dirty="0">
                <a:sym typeface="Wingdings" panose="05000000000000000000" pitchFamily="2" charset="2"/>
              </a:rPr>
              <a:t>約</a:t>
            </a:r>
            <a:r>
              <a:rPr lang="en-US" altLang="ja-JP" dirty="0" smtClean="0">
                <a:sym typeface="Wingdings" panose="05000000000000000000" pitchFamily="2" charset="2"/>
              </a:rPr>
              <a:t>14% </a:t>
            </a:r>
            <a:r>
              <a:rPr lang="ja-JP" altLang="en-US" dirty="0" smtClean="0">
                <a:sym typeface="Wingdings" panose="05000000000000000000" pitchFamily="2" charset="2"/>
              </a:rPr>
              <a:t>の悪化になる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lvl="1">
              <a:buFont typeface="Calibri" panose="020F0502020204030204" pitchFamily="34" charset="0"/>
              <a:buChar char="–"/>
            </a:pPr>
            <a:r>
              <a:rPr lang="ja-JP" altLang="en-US" dirty="0">
                <a:sym typeface="Wingdings" panose="05000000000000000000" pitchFamily="2" charset="2"/>
              </a:rPr>
              <a:t>これは</a:t>
            </a:r>
            <a:r>
              <a:rPr lang="en-US" altLang="ja-JP" dirty="0" smtClean="0">
                <a:sym typeface="Wingdings" panose="05000000000000000000" pitchFamily="2" charset="2"/>
              </a:rPr>
              <a:t>TTC</a:t>
            </a:r>
            <a:r>
              <a:rPr lang="ja-JP" altLang="en-US" dirty="0" smtClean="0">
                <a:sym typeface="Wingdings" panose="05000000000000000000" pitchFamily="2" charset="2"/>
              </a:rPr>
              <a:t>重要なトピックスのひとつ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lvl="1">
              <a:buFont typeface="Calibri" panose="020F0502020204030204" pitchFamily="34" charset="0"/>
              <a:buChar char="–"/>
            </a:pPr>
            <a:r>
              <a:rPr lang="en-US" altLang="ja-JP" dirty="0" smtClean="0">
                <a:sym typeface="Wingdings" panose="05000000000000000000" pitchFamily="2" charset="2"/>
              </a:rPr>
              <a:t>12</a:t>
            </a:r>
            <a:r>
              <a:rPr lang="ja-JP" altLang="en-US" dirty="0" smtClean="0">
                <a:sym typeface="Wingdings" panose="05000000000000000000" pitchFamily="2" charset="2"/>
              </a:rPr>
              <a:t>月</a:t>
            </a:r>
            <a:r>
              <a:rPr lang="en-US" altLang="ja-JP" dirty="0" smtClean="0">
                <a:sym typeface="Wingdings" panose="05000000000000000000" pitchFamily="2" charset="2"/>
              </a:rPr>
              <a:t>5</a:t>
            </a:r>
            <a:r>
              <a:rPr lang="ja-JP" altLang="en-US" dirty="0" smtClean="0">
                <a:sym typeface="Wingdings" panose="05000000000000000000" pitchFamily="2" charset="2"/>
              </a:rPr>
              <a:t>日</a:t>
            </a:r>
            <a:r>
              <a:rPr lang="en-US" altLang="ja-JP" dirty="0" smtClean="0">
                <a:sym typeface="Wingdings" panose="05000000000000000000" pitchFamily="2" charset="2"/>
              </a:rPr>
              <a:t>TTC</a:t>
            </a:r>
            <a:r>
              <a:rPr lang="ja-JP" altLang="en-US" dirty="0" smtClean="0">
                <a:sym typeface="Wingdings" panose="05000000000000000000" pitchFamily="2" charset="2"/>
              </a:rPr>
              <a:t>終了後に専門家の討議があった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>
              <a:buFont typeface="Calibri" panose="020F0502020204030204" pitchFamily="34" charset="0"/>
              <a:buChar char="•"/>
            </a:pPr>
            <a:r>
              <a:rPr lang="ja-JP" altLang="en-US" dirty="0" smtClean="0">
                <a:sym typeface="Wingdings" panose="05000000000000000000" pitchFamily="2" charset="2"/>
              </a:rPr>
              <a:t>実際の運転勾配が仕様よりわずかに低いと、例えば</a:t>
            </a:r>
            <a:r>
              <a:rPr lang="en-US" altLang="ja-JP" dirty="0" smtClean="0">
                <a:sym typeface="Wingdings" panose="05000000000000000000" pitchFamily="2" charset="2"/>
              </a:rPr>
              <a:t>5%</a:t>
            </a:r>
            <a:r>
              <a:rPr lang="ja-JP" altLang="en-US" dirty="0" smtClean="0">
                <a:sym typeface="Wingdings" panose="05000000000000000000" pitchFamily="2" charset="2"/>
              </a:rPr>
              <a:t>の減少なら、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ttH</a:t>
            </a:r>
            <a:r>
              <a:rPr kumimoji="1" lang="en-US" altLang="ja-JP" dirty="0" smtClean="0">
                <a:sym typeface="Wingdings" panose="05000000000000000000" pitchFamily="2" charset="2"/>
              </a:rPr>
              <a:t> </a:t>
            </a:r>
            <a:r>
              <a:rPr lang="ja-JP" altLang="en-US" dirty="0" smtClean="0">
                <a:sym typeface="Wingdings" panose="05000000000000000000" pitchFamily="2" charset="2"/>
              </a:rPr>
              <a:t>は完全になくなる</a:t>
            </a:r>
            <a:r>
              <a:rPr kumimoji="1" lang="en-US" altLang="ja-JP" dirty="0" smtClean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2014/12/15 </a:t>
            </a:r>
            <a:r>
              <a:rPr kumimoji="1" lang="ja-JP" altLang="en-US" smtClean="0"/>
              <a:t>推進委 横谷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3E96-B913-43D0-8467-C52026ECA66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2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731838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65337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168788" y="4312693"/>
            <a:ext cx="2770496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TTC2014@KEK  D. </a:t>
            </a:r>
            <a:r>
              <a:rPr kumimoji="1" lang="en-US" altLang="ja-JP" dirty="0" err="1" smtClean="0"/>
              <a:t>Reschke</a:t>
            </a:r>
            <a:endParaRPr kumimoji="1" lang="en-US" altLang="ja-JP" dirty="0" smtClean="0"/>
          </a:p>
          <a:p>
            <a:r>
              <a:rPr lang="en-US" altLang="ja-JP" dirty="0" smtClean="0"/>
              <a:t>Note: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Acceptance criterion at lower gradient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Power-limit 31MV/m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2014/12/15 </a:t>
            </a:r>
            <a:r>
              <a:rPr kumimoji="1" lang="ja-JP" altLang="en-US" smtClean="0"/>
              <a:t>推進委 横谷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3E96-B913-43D0-8467-C52026ECA66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5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669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en-US" altLang="ja-JP" dirty="0" smtClean="0"/>
              <a:t>Timing Issue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2810" y="1269238"/>
            <a:ext cx="7886700" cy="491320"/>
          </a:xfrm>
        </p:spPr>
        <p:txBody>
          <a:bodyPr/>
          <a:lstStyle/>
          <a:p>
            <a:r>
              <a:rPr lang="en-US" altLang="ja-JP" dirty="0" smtClean="0"/>
              <a:t>( L</a:t>
            </a:r>
            <a:r>
              <a:rPr lang="en-US" altLang="ja-JP" baseline="-10000" dirty="0" smtClean="0"/>
              <a:t>1</a:t>
            </a:r>
            <a:r>
              <a:rPr lang="en-US" altLang="ja-JP" dirty="0" smtClean="0"/>
              <a:t> + L</a:t>
            </a:r>
            <a:r>
              <a:rPr lang="en-US" altLang="ja-JP" baseline="-10000" dirty="0" smtClean="0"/>
              <a:t>2</a:t>
            </a:r>
            <a:r>
              <a:rPr lang="en-US" altLang="ja-JP" dirty="0" smtClean="0"/>
              <a:t> + L</a:t>
            </a:r>
            <a:r>
              <a:rPr lang="en-US" altLang="ja-JP" baseline="-10000" dirty="0" smtClean="0"/>
              <a:t>3</a:t>
            </a:r>
            <a:r>
              <a:rPr lang="en-US" altLang="ja-JP" dirty="0" smtClean="0"/>
              <a:t> ) – L</a:t>
            </a:r>
            <a:r>
              <a:rPr lang="en-US" altLang="ja-JP" baseline="-10000" dirty="0" smtClean="0"/>
              <a:t>4</a:t>
            </a:r>
            <a:r>
              <a:rPr lang="en-US" altLang="ja-JP" dirty="0" smtClean="0"/>
              <a:t> = n x C</a:t>
            </a:r>
            <a:r>
              <a:rPr lang="en-US" altLang="ja-JP" baseline="-10000" dirty="0" smtClean="0"/>
              <a:t>DR</a:t>
            </a:r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04" y="1624082"/>
            <a:ext cx="5351440" cy="2122364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712810" y="3755409"/>
            <a:ext cx="7886700" cy="260094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TDR</a:t>
            </a:r>
            <a:r>
              <a:rPr lang="ja-JP" altLang="en-US" dirty="0" smtClean="0"/>
              <a:t>の数値では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    ( </a:t>
            </a:r>
            <a:r>
              <a:rPr lang="en-US" altLang="ja-JP" dirty="0"/>
              <a:t>L</a:t>
            </a:r>
            <a:r>
              <a:rPr lang="en-US" altLang="ja-JP" baseline="-10000" dirty="0"/>
              <a:t>1</a:t>
            </a:r>
            <a:r>
              <a:rPr lang="en-US" altLang="ja-JP" dirty="0"/>
              <a:t> + L</a:t>
            </a:r>
            <a:r>
              <a:rPr lang="en-US" altLang="ja-JP" baseline="-10000" dirty="0"/>
              <a:t>2</a:t>
            </a:r>
            <a:r>
              <a:rPr lang="en-US" altLang="ja-JP" dirty="0"/>
              <a:t> + L</a:t>
            </a:r>
            <a:r>
              <a:rPr lang="en-US" altLang="ja-JP" baseline="-10000" dirty="0"/>
              <a:t>3</a:t>
            </a:r>
            <a:r>
              <a:rPr lang="en-US" altLang="ja-JP" dirty="0"/>
              <a:t> ) – L</a:t>
            </a:r>
            <a:r>
              <a:rPr lang="en-US" altLang="ja-JP" baseline="-10000" dirty="0"/>
              <a:t>4</a:t>
            </a:r>
            <a:r>
              <a:rPr lang="en-US" altLang="ja-JP" dirty="0"/>
              <a:t> = </a:t>
            </a:r>
            <a:r>
              <a:rPr lang="en-US" altLang="ja-JP" dirty="0" smtClean="0"/>
              <a:t>9 </a:t>
            </a:r>
            <a:r>
              <a:rPr lang="en-US" altLang="ja-JP" dirty="0"/>
              <a:t>x </a:t>
            </a:r>
            <a:r>
              <a:rPr lang="en-US" altLang="ja-JP" dirty="0" smtClean="0"/>
              <a:t>C</a:t>
            </a:r>
            <a:r>
              <a:rPr lang="en-US" altLang="ja-JP" baseline="-10000" dirty="0" smtClean="0"/>
              <a:t>DR</a:t>
            </a:r>
            <a:r>
              <a:rPr lang="en-US" altLang="ja-JP" dirty="0" smtClean="0"/>
              <a:t> + 294m</a:t>
            </a:r>
          </a:p>
          <a:p>
            <a:r>
              <a:rPr lang="ja-JP" altLang="en-US" dirty="0" smtClean="0"/>
              <a:t>この調整は</a:t>
            </a:r>
            <a:endParaRPr lang="en-US" altLang="ja-JP" dirty="0" smtClean="0"/>
          </a:p>
          <a:p>
            <a:pPr lvl="1">
              <a:buFont typeface="Calibri" panose="020F0502020204030204" pitchFamily="34" charset="0"/>
              <a:buChar char="–"/>
            </a:pPr>
            <a:r>
              <a:rPr lang="en-US" altLang="ja-JP" dirty="0" smtClean="0"/>
              <a:t>BDS</a:t>
            </a:r>
            <a:r>
              <a:rPr lang="ja-JP" altLang="en-US" dirty="0" smtClean="0"/>
              <a:t>の長さ</a:t>
            </a:r>
            <a:r>
              <a:rPr lang="en-US" altLang="ja-JP" dirty="0" smtClean="0"/>
              <a:t> ~150m</a:t>
            </a:r>
            <a:r>
              <a:rPr lang="ja-JP" altLang="en-US" dirty="0" smtClean="0"/>
              <a:t>短くする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</a:t>
            </a:r>
            <a:r>
              <a:rPr lang="ja-JP" altLang="en-US" dirty="0" smtClean="0"/>
              <a:t>あるいは</a:t>
            </a:r>
            <a:endParaRPr lang="en-US" altLang="ja-JP" dirty="0" smtClean="0"/>
          </a:p>
          <a:p>
            <a:pPr lvl="1">
              <a:buFont typeface="Calibri" panose="020F0502020204030204" pitchFamily="34" charset="0"/>
              <a:buChar char="–"/>
            </a:pPr>
            <a:r>
              <a:rPr lang="en-US" altLang="ja-JP" dirty="0" smtClean="0"/>
              <a:t>Expanding the DR</a:t>
            </a:r>
            <a:r>
              <a:rPr lang="ja-JP" altLang="en-US" dirty="0" smtClean="0"/>
              <a:t>周長を</a:t>
            </a:r>
            <a:r>
              <a:rPr lang="en-US" altLang="ja-JP" dirty="0" smtClean="0"/>
              <a:t> ~30m</a:t>
            </a:r>
            <a:r>
              <a:rPr lang="ja-JP" altLang="en-US" dirty="0" smtClean="0"/>
              <a:t>長くする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ことにより可能</a:t>
            </a:r>
            <a:endParaRPr lang="en-US" altLang="ja-JP" dirty="0" smtClean="0"/>
          </a:p>
          <a:p>
            <a:pPr>
              <a:buFont typeface="Calibri" panose="020F0502020204030204" pitchFamily="34" charset="0"/>
              <a:buChar char="•"/>
            </a:pPr>
            <a:r>
              <a:rPr lang="ja-JP" altLang="en-US" dirty="0" smtClean="0"/>
              <a:t>これにより</a:t>
            </a:r>
            <a:r>
              <a:rPr lang="en-US" altLang="ja-JP" dirty="0" smtClean="0"/>
              <a:t>TDR</a:t>
            </a:r>
            <a:r>
              <a:rPr lang="ja-JP" altLang="en-US" dirty="0" smtClean="0"/>
              <a:t>のレイアウトはほぼ変わらない</a:t>
            </a:r>
            <a:endParaRPr lang="en-US" altLang="ja-JP" dirty="0" smtClean="0"/>
          </a:p>
          <a:p>
            <a:pPr>
              <a:buFont typeface="Calibri" panose="020F0502020204030204" pitchFamily="34" charset="0"/>
              <a:buChar char="•"/>
            </a:pPr>
            <a:r>
              <a:rPr lang="ja-JP" altLang="en-US" dirty="0" smtClean="0"/>
              <a:t>しかし</a:t>
            </a:r>
            <a:r>
              <a:rPr lang="ja-JP" altLang="en-US" dirty="0"/>
              <a:t>、</a:t>
            </a:r>
            <a:r>
              <a:rPr lang="en-US" altLang="ja-JP" dirty="0" smtClean="0"/>
              <a:t>500GeV</a:t>
            </a:r>
            <a:r>
              <a:rPr lang="ja-JP" altLang="en-US" dirty="0" smtClean="0"/>
              <a:t>に達するための勾配のマージンはなく、</a:t>
            </a:r>
            <a:r>
              <a:rPr lang="en-US" altLang="ja-JP" dirty="0" smtClean="0"/>
              <a:t>550GeV</a:t>
            </a:r>
            <a:r>
              <a:rPr lang="ja-JP" altLang="en-US" dirty="0" smtClean="0"/>
              <a:t>は不可能</a:t>
            </a:r>
            <a:endParaRPr lang="ja-JP" altLang="en-US" dirty="0"/>
          </a:p>
          <a:p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2014/12/15 </a:t>
            </a:r>
            <a:r>
              <a:rPr kumimoji="1" lang="ja-JP" altLang="en-US" smtClean="0"/>
              <a:t>推進委 横谷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3E96-B913-43D0-8467-C52026ECA66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034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600" dirty="0" smtClean="0"/>
              <a:t>リナックを長くしなければならない場合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282890"/>
            <a:ext cx="7886700" cy="4894073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 smtClean="0"/>
              <a:t>10%</a:t>
            </a:r>
            <a:r>
              <a:rPr kumimoji="1" lang="ja-JP" altLang="en-US" dirty="0" smtClean="0"/>
              <a:t>程度</a:t>
            </a:r>
            <a:r>
              <a:rPr kumimoji="1" lang="en-US" altLang="ja-JP" dirty="0" smtClean="0"/>
              <a:t> (</a:t>
            </a:r>
            <a:r>
              <a:rPr kumimoji="1" lang="ja-JP" altLang="en-US" dirty="0" smtClean="0"/>
              <a:t>物理と加速器の要求の合計で）の延長が合理的な範囲であろう</a:t>
            </a:r>
            <a:endParaRPr kumimoji="1" lang="en-US" altLang="ja-JP" dirty="0" smtClean="0"/>
          </a:p>
          <a:p>
            <a:r>
              <a:rPr lang="ja-JP" altLang="en-US" dirty="0" smtClean="0"/>
              <a:t>完全なリナックの</a:t>
            </a:r>
            <a:r>
              <a:rPr lang="en-US" altLang="ja-JP" dirty="0" smtClean="0"/>
              <a:t>10%</a:t>
            </a:r>
            <a:r>
              <a:rPr lang="ja-JP" altLang="en-US" dirty="0" smtClean="0"/>
              <a:t>延長は論外</a:t>
            </a:r>
            <a:endParaRPr lang="en-US" altLang="ja-JP" dirty="0" smtClean="0"/>
          </a:p>
          <a:p>
            <a:pPr lvl="1">
              <a:buFont typeface="Calibri" panose="020F0502020204030204" pitchFamily="34" charset="0"/>
              <a:buChar char="–"/>
            </a:pPr>
            <a:r>
              <a:rPr lang="ja-JP" altLang="en-US" dirty="0" smtClean="0"/>
              <a:t>コスト増</a:t>
            </a:r>
            <a:r>
              <a:rPr lang="ja-JP" altLang="en-US" dirty="0"/>
              <a:t>は</a:t>
            </a:r>
            <a:r>
              <a:rPr kumimoji="1" lang="en-US" altLang="ja-JP" dirty="0" smtClean="0"/>
              <a:t> 500M$</a:t>
            </a:r>
            <a:r>
              <a:rPr kumimoji="1" lang="ja-JP" altLang="en-US" dirty="0" smtClean="0"/>
              <a:t>のオーダー</a:t>
            </a:r>
            <a:endParaRPr kumimoji="1" lang="en-US" altLang="ja-JP" dirty="0" smtClean="0"/>
          </a:p>
          <a:p>
            <a:r>
              <a:rPr lang="ja-JP" altLang="en-US" dirty="0" smtClean="0"/>
              <a:t>しかし、空のトンネルを用意しておくことは可能</a:t>
            </a:r>
            <a:endParaRPr lang="en-US" altLang="ja-JP" dirty="0" smtClean="0"/>
          </a:p>
          <a:p>
            <a:r>
              <a:rPr lang="ja-JP" altLang="en-US" dirty="0" smtClean="0"/>
              <a:t>もっとも単純な変更は、</a:t>
            </a:r>
            <a:r>
              <a:rPr kumimoji="1" lang="en-US" altLang="ja-JP" dirty="0" smtClean="0"/>
              <a:t>TDR</a:t>
            </a:r>
            <a:r>
              <a:rPr kumimoji="1" lang="ja-JP" altLang="en-US" dirty="0" smtClean="0"/>
              <a:t>の</a:t>
            </a:r>
            <a:r>
              <a:rPr lang="en-US" altLang="ja-JP" dirty="0" smtClean="0"/>
              <a:t>C</a:t>
            </a:r>
            <a:r>
              <a:rPr lang="en-US" altLang="ja-JP" baseline="-10000" dirty="0" smtClean="0"/>
              <a:t>DR</a:t>
            </a:r>
            <a:r>
              <a:rPr kumimoji="1" lang="ja-JP" altLang="en-US" dirty="0" smtClean="0"/>
              <a:t>をそのままにして、</a:t>
            </a:r>
            <a:r>
              <a:rPr kumimoji="1" lang="en-US" altLang="ja-JP" dirty="0" smtClean="0"/>
              <a:t>n=9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n=10</a:t>
            </a:r>
            <a:r>
              <a:rPr kumimoji="1" lang="ja-JP" altLang="en-US" dirty="0" smtClean="0">
                <a:sym typeface="Wingdings" panose="05000000000000000000" pitchFamily="2" charset="2"/>
              </a:rPr>
              <a:t>にすること、すなわち</a:t>
            </a:r>
            <a:r>
              <a:rPr kumimoji="1" lang="en-US" altLang="ja-JP" dirty="0" smtClean="0">
                <a:sym typeface="Wingdings" panose="05000000000000000000" pitchFamily="2" charset="2"/>
              </a:rPr>
              <a:t/>
            </a:r>
            <a:br>
              <a:rPr kumimoji="1" lang="en-US" altLang="ja-JP" dirty="0" smtClean="0">
                <a:sym typeface="Wingdings" panose="05000000000000000000" pitchFamily="2" charset="2"/>
              </a:rPr>
            </a:br>
            <a:r>
              <a:rPr kumimoji="1" lang="en-US" altLang="ja-JP" dirty="0" smtClean="0"/>
              <a:t> </a:t>
            </a:r>
            <a:r>
              <a:rPr lang="en-US" altLang="ja-JP" dirty="0" smtClean="0"/>
              <a:t>( </a:t>
            </a:r>
            <a:r>
              <a:rPr lang="en-US" altLang="ja-JP" dirty="0"/>
              <a:t>L</a:t>
            </a:r>
            <a:r>
              <a:rPr lang="en-US" altLang="ja-JP" baseline="-10000" dirty="0"/>
              <a:t>1</a:t>
            </a:r>
            <a:r>
              <a:rPr lang="en-US" altLang="ja-JP" dirty="0"/>
              <a:t> + L</a:t>
            </a:r>
            <a:r>
              <a:rPr lang="en-US" altLang="ja-JP" baseline="-10000" dirty="0"/>
              <a:t>2</a:t>
            </a:r>
            <a:r>
              <a:rPr lang="en-US" altLang="ja-JP" dirty="0"/>
              <a:t> + L</a:t>
            </a:r>
            <a:r>
              <a:rPr lang="en-US" altLang="ja-JP" baseline="-10000" dirty="0"/>
              <a:t>3</a:t>
            </a:r>
            <a:r>
              <a:rPr lang="en-US" altLang="ja-JP" dirty="0"/>
              <a:t> ) – L</a:t>
            </a:r>
            <a:r>
              <a:rPr lang="en-US" altLang="ja-JP" baseline="-10000" dirty="0"/>
              <a:t>4</a:t>
            </a:r>
            <a:r>
              <a:rPr lang="en-US" altLang="ja-JP" dirty="0"/>
              <a:t> = </a:t>
            </a:r>
            <a:r>
              <a:rPr lang="en-US" altLang="ja-JP" dirty="0" smtClean="0"/>
              <a:t>10 </a:t>
            </a:r>
            <a:r>
              <a:rPr lang="en-US" altLang="ja-JP" dirty="0"/>
              <a:t>x C</a:t>
            </a:r>
            <a:r>
              <a:rPr lang="en-US" altLang="ja-JP" baseline="-10000" dirty="0"/>
              <a:t>DR</a:t>
            </a:r>
            <a:r>
              <a:rPr lang="en-US" altLang="ja-JP" dirty="0"/>
              <a:t> </a:t>
            </a:r>
            <a:endParaRPr lang="en-US" altLang="ja-JP" dirty="0" smtClean="0"/>
          </a:p>
          <a:p>
            <a:r>
              <a:rPr lang="ja-JP" altLang="en-US" dirty="0" smtClean="0"/>
              <a:t>このばあい、陽電子側のリナックトンネルの長さの増加は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dirty="0" err="1" smtClean="0"/>
              <a:t>L</a:t>
            </a:r>
            <a:r>
              <a:rPr kumimoji="1" lang="en-US" altLang="ja-JP" baseline="-25000" dirty="0" err="1" smtClean="0"/>
              <a:t>Linac</a:t>
            </a:r>
            <a:r>
              <a:rPr kumimoji="1" lang="en-US" altLang="ja-JP" dirty="0" smtClean="0"/>
              <a:t> = </a:t>
            </a:r>
            <a:r>
              <a:rPr lang="en-US" altLang="ja-JP" dirty="0" smtClean="0"/>
              <a:t>C</a:t>
            </a:r>
            <a:r>
              <a:rPr lang="en-US" altLang="ja-JP" baseline="-10000" dirty="0" smtClean="0"/>
              <a:t>DR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/2 – 294m/2 =  1473m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これは</a:t>
            </a:r>
            <a:r>
              <a:rPr lang="en-US" altLang="ja-JP" dirty="0"/>
              <a:t>TDR </a:t>
            </a:r>
            <a:r>
              <a:rPr lang="en-US" altLang="ja-JP" dirty="0" err="1"/>
              <a:t>linac</a:t>
            </a:r>
            <a:r>
              <a:rPr lang="en-US" altLang="ja-JP" dirty="0"/>
              <a:t> tunnel </a:t>
            </a:r>
            <a:r>
              <a:rPr lang="ja-JP" altLang="en-US" dirty="0" smtClean="0"/>
              <a:t>の</a:t>
            </a:r>
            <a:r>
              <a:rPr kumimoji="1" lang="en-US" altLang="ja-JP" b="1" dirty="0" smtClean="0"/>
              <a:t>14%</a:t>
            </a:r>
            <a:r>
              <a:rPr kumimoji="1" lang="en-US" altLang="ja-JP" dirty="0" smtClean="0"/>
              <a:t> </a:t>
            </a:r>
            <a:r>
              <a:rPr lang="ja-JP" altLang="en-US" dirty="0" smtClean="0"/>
              <a:t>にあたる</a:t>
            </a:r>
            <a:r>
              <a:rPr kumimoji="1" lang="en-US" altLang="ja-JP" dirty="0" smtClean="0"/>
              <a:t> </a:t>
            </a:r>
          </a:p>
          <a:p>
            <a:r>
              <a:rPr lang="en-US" altLang="ja-JP" dirty="0" smtClean="0"/>
              <a:t>Timing</a:t>
            </a:r>
            <a:r>
              <a:rPr lang="ja-JP" altLang="en-US" dirty="0" smtClean="0"/>
              <a:t>問題としてはこれで十分であるが、重心系</a:t>
            </a:r>
            <a:r>
              <a:rPr lang="ja-JP" altLang="en-US" dirty="0" err="1" smtClean="0"/>
              <a:t>え</a:t>
            </a:r>
            <a:r>
              <a:rPr lang="ja-JP" altLang="en-US" dirty="0" smtClean="0"/>
              <a:t>ねるうぎーとするには、電子側も同じだけ延長する必要がある。したがって、トンネル長の増加は総計</a:t>
            </a:r>
            <a:r>
              <a:rPr lang="ja-JP" altLang="en-US" b="1" dirty="0" smtClean="0">
                <a:solidFill>
                  <a:srgbClr val="FF0000"/>
                </a:solidFill>
              </a:rPr>
              <a:t>約</a:t>
            </a:r>
            <a:r>
              <a:rPr lang="en-US" altLang="ja-JP" b="1" dirty="0" smtClean="0">
                <a:solidFill>
                  <a:srgbClr val="FF0000"/>
                </a:solidFill>
              </a:rPr>
              <a:t>3km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2014/12/15 </a:t>
            </a:r>
            <a:r>
              <a:rPr kumimoji="1" lang="ja-JP" altLang="en-US" smtClean="0"/>
              <a:t>推進委 横谷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3E96-B913-43D0-8467-C52026ECA66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2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504968" y="365126"/>
            <a:ext cx="3684896" cy="74034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ja-JP" altLang="en-US" dirty="0" smtClean="0"/>
              <a:t>別の解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628651" y="1296537"/>
            <a:ext cx="3588506" cy="5059814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n=9 </a:t>
            </a:r>
            <a:r>
              <a:rPr lang="ja-JP" altLang="en-US" dirty="0" err="1" smtClean="0"/>
              <a:t>のままで</a:t>
            </a:r>
            <a:r>
              <a:rPr lang="en-US" altLang="ja-JP" dirty="0" smtClean="0"/>
              <a:t> C</a:t>
            </a:r>
            <a:r>
              <a:rPr lang="en-US" altLang="ja-JP" baseline="-10000" dirty="0" smtClean="0"/>
              <a:t>DR</a:t>
            </a:r>
            <a:r>
              <a:rPr lang="en-US" altLang="ja-JP" dirty="0" smtClean="0"/>
              <a:t> </a:t>
            </a:r>
            <a:r>
              <a:rPr lang="ja-JP" altLang="en-US" dirty="0" smtClean="0"/>
              <a:t>を長くする</a:t>
            </a:r>
            <a:r>
              <a:rPr lang="en-US" altLang="ja-JP" dirty="0" smtClean="0"/>
              <a:t> </a:t>
            </a:r>
            <a:endParaRPr lang="ja-JP" altLang="en-US" dirty="0"/>
          </a:p>
          <a:p>
            <a:r>
              <a:rPr lang="en-US" altLang="ja-JP" dirty="0" err="1" smtClean="0">
                <a:latin typeface="Symbol" panose="05050102010706020507" pitchFamily="18" charset="2"/>
              </a:rPr>
              <a:t>D</a:t>
            </a:r>
            <a:r>
              <a:rPr lang="en-US" altLang="ja-JP" dirty="0" err="1" smtClean="0"/>
              <a:t>L</a:t>
            </a:r>
            <a:r>
              <a:rPr lang="en-US" altLang="ja-JP" baseline="-25000" dirty="0" err="1" smtClean="0"/>
              <a:t>e+Linac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dirty="0" smtClean="0"/>
              <a:t>= 9x</a:t>
            </a:r>
            <a:r>
              <a:rPr lang="en-US" altLang="ja-JP" dirty="0">
                <a:latin typeface="Symbol" panose="05050102010706020507" pitchFamily="18" charset="2"/>
              </a:rPr>
              <a:t>D</a:t>
            </a:r>
            <a:r>
              <a:rPr lang="en-US" altLang="ja-JP" dirty="0" smtClean="0"/>
              <a:t>C</a:t>
            </a:r>
            <a:r>
              <a:rPr lang="en-US" altLang="ja-JP" baseline="-10000" dirty="0" smtClean="0"/>
              <a:t>DR</a:t>
            </a:r>
            <a:r>
              <a:rPr lang="en-US" altLang="ja-JP" dirty="0" smtClean="0"/>
              <a:t> </a:t>
            </a:r>
            <a:r>
              <a:rPr lang="en-US" altLang="ja-JP" dirty="0"/>
              <a:t>/2 – </a:t>
            </a:r>
            <a:r>
              <a:rPr lang="en-US" altLang="ja-JP" dirty="0" smtClean="0"/>
              <a:t>294m/2   </a:t>
            </a:r>
          </a:p>
          <a:p>
            <a:r>
              <a:rPr lang="en-US" altLang="ja-JP" dirty="0"/>
              <a:t>C</a:t>
            </a:r>
            <a:r>
              <a:rPr lang="en-US" altLang="ja-JP" baseline="-10000" dirty="0"/>
              <a:t>DR</a:t>
            </a:r>
            <a:r>
              <a:rPr lang="en-US" altLang="ja-JP" dirty="0"/>
              <a:t> </a:t>
            </a:r>
            <a:r>
              <a:rPr lang="ja-JP" altLang="en-US" dirty="0" smtClean="0"/>
              <a:t>は任意ではない（右表）</a:t>
            </a:r>
            <a:endParaRPr lang="en-US" altLang="ja-JP" dirty="0" smtClean="0"/>
          </a:p>
          <a:p>
            <a:r>
              <a:rPr lang="ja-JP" altLang="en-US" dirty="0" smtClean="0"/>
              <a:t>例えば</a:t>
            </a:r>
            <a:r>
              <a:rPr lang="en-US" altLang="ja-JP" dirty="0" smtClean="0"/>
              <a:t> </a:t>
            </a:r>
            <a:r>
              <a:rPr lang="en-US" altLang="ja-JP" dirty="0"/>
              <a:t>C</a:t>
            </a:r>
            <a:r>
              <a:rPr lang="en-US" altLang="ja-JP" baseline="-10000" dirty="0"/>
              <a:t>DR</a:t>
            </a:r>
            <a:r>
              <a:rPr lang="en-US" altLang="ja-JP" dirty="0"/>
              <a:t> </a:t>
            </a:r>
            <a:r>
              <a:rPr lang="en-US" altLang="ja-JP" dirty="0" smtClean="0"/>
              <a:t>= 3508m </a:t>
            </a:r>
            <a:r>
              <a:rPr lang="ja-JP" altLang="en-US" dirty="0" smtClean="0"/>
              <a:t>な</a:t>
            </a:r>
            <a:r>
              <a:rPr lang="ja-JP" altLang="en-US" dirty="0"/>
              <a:t>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>
                <a:latin typeface="Symbol" panose="05050102010706020507" pitchFamily="18" charset="2"/>
              </a:rPr>
              <a:t>D</a:t>
            </a:r>
            <a:r>
              <a:rPr lang="en-US" altLang="ja-JP" dirty="0" err="1" smtClean="0"/>
              <a:t>L</a:t>
            </a:r>
            <a:r>
              <a:rPr lang="en-US" altLang="ja-JP" baseline="-25000" dirty="0" err="1" smtClean="0"/>
              <a:t>e+Linac</a:t>
            </a:r>
            <a:r>
              <a:rPr lang="en-US" altLang="ja-JP" dirty="0" smtClean="0"/>
              <a:t> = 1064m = ~10%</a:t>
            </a:r>
            <a:br>
              <a:rPr lang="en-US" altLang="ja-JP" dirty="0" smtClean="0"/>
            </a:br>
            <a:r>
              <a:rPr lang="en-US" altLang="ja-JP" dirty="0" smtClean="0"/>
              <a:t>(</a:t>
            </a:r>
            <a:r>
              <a:rPr lang="en-US" altLang="ja-JP" dirty="0" err="1" smtClean="0">
                <a:latin typeface="Symbol" panose="05050102010706020507" pitchFamily="18" charset="2"/>
              </a:rPr>
              <a:t>D</a:t>
            </a:r>
            <a:r>
              <a:rPr lang="en-US" altLang="ja-JP" dirty="0" err="1"/>
              <a:t>L</a:t>
            </a:r>
            <a:r>
              <a:rPr lang="en-US" altLang="ja-JP" baseline="-25000" dirty="0" err="1" smtClean="0"/>
              <a:t>total</a:t>
            </a:r>
            <a:r>
              <a:rPr lang="en-US" altLang="ja-JP" dirty="0" smtClean="0"/>
              <a:t> ~ 2.1km)</a:t>
            </a:r>
          </a:p>
          <a:p>
            <a:r>
              <a:rPr lang="ja-JP" altLang="en-US" dirty="0" smtClean="0"/>
              <a:t>このばあい</a:t>
            </a:r>
            <a:r>
              <a:rPr lang="en-US" altLang="ja-JP" dirty="0" smtClean="0"/>
              <a:t>DR</a:t>
            </a:r>
            <a:r>
              <a:rPr lang="ja-JP" altLang="en-US" dirty="0" smtClean="0"/>
              <a:t>は</a:t>
            </a:r>
            <a:r>
              <a:rPr kumimoji="1" lang="en-US" altLang="ja-JP" dirty="0" smtClean="0"/>
              <a:t> 8.3% </a:t>
            </a:r>
            <a:r>
              <a:rPr lang="ja-JP" altLang="en-US" dirty="0" smtClean="0"/>
              <a:t>大きくなる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dirty="0" smtClean="0"/>
              <a:t>Damping time</a:t>
            </a:r>
            <a:r>
              <a:rPr lang="ja-JP" altLang="en-US" dirty="0" smtClean="0"/>
              <a:t>が</a:t>
            </a:r>
            <a:r>
              <a:rPr lang="en-US" altLang="ja-JP" dirty="0" smtClean="0"/>
              <a:t>8.3%</a:t>
            </a:r>
            <a:r>
              <a:rPr lang="ja-JP" altLang="en-US" dirty="0" smtClean="0"/>
              <a:t>長くなってしまう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4189864" y="350959"/>
            <a:ext cx="4977842" cy="5940658"/>
            <a:chOff x="4189864" y="350959"/>
            <a:chExt cx="4977842" cy="5940658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157" y="350959"/>
              <a:ext cx="4950549" cy="5940658"/>
            </a:xfrm>
            <a:prstGeom prst="rect">
              <a:avLst/>
            </a:prstGeom>
          </p:spPr>
        </p:pic>
        <p:sp>
          <p:nvSpPr>
            <p:cNvPr id="2" name="正方形/長方形 1"/>
            <p:cNvSpPr/>
            <p:nvPr/>
          </p:nvSpPr>
          <p:spPr>
            <a:xfrm>
              <a:off x="4189864" y="5500046"/>
              <a:ext cx="4977842" cy="24566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2014/12/15 </a:t>
            </a:r>
            <a:r>
              <a:rPr kumimoji="1" lang="ja-JP" altLang="en-US" smtClean="0"/>
              <a:t>推進委 横谷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93E96-B913-43D0-8467-C52026ECA66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3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552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1" lang="en-US" altLang="ja-JP" dirty="0" smtClean="0"/>
              <a:t>Which is better?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205345"/>
            <a:ext cx="7886700" cy="3602182"/>
          </a:xfrm>
        </p:spPr>
        <p:txBody>
          <a:bodyPr/>
          <a:lstStyle/>
          <a:p>
            <a:pPr marL="514350" indent="-514350">
              <a:buFont typeface="+mj-lt"/>
              <a:buAutoNum type="alphaUcParenR"/>
            </a:pPr>
            <a:r>
              <a:rPr lang="en-US" altLang="ja-JP" dirty="0" err="1" smtClean="0">
                <a:latin typeface="Symbol" panose="05050102010706020507" pitchFamily="18" charset="2"/>
              </a:rPr>
              <a:t>D</a:t>
            </a:r>
            <a:r>
              <a:rPr lang="en-US" altLang="ja-JP" dirty="0" err="1" smtClean="0"/>
              <a:t>L</a:t>
            </a:r>
            <a:r>
              <a:rPr lang="en-US" altLang="ja-JP" baseline="-25000" dirty="0" err="1" smtClean="0"/>
              <a:t>total</a:t>
            </a:r>
            <a:r>
              <a:rPr lang="en-US" altLang="ja-JP" dirty="0" smtClean="0"/>
              <a:t> =3km</a:t>
            </a:r>
          </a:p>
          <a:p>
            <a:pPr lvl="1"/>
            <a:r>
              <a:rPr lang="en-US" altLang="ja-JP" dirty="0" smtClean="0"/>
              <a:t>B)</a:t>
            </a:r>
            <a:r>
              <a:rPr lang="ja-JP" altLang="en-US" dirty="0" smtClean="0"/>
              <a:t>より</a:t>
            </a:r>
            <a:r>
              <a:rPr lang="en-US" altLang="ja-JP" dirty="0" smtClean="0"/>
              <a:t>gradient margin</a:t>
            </a:r>
            <a:r>
              <a:rPr lang="ja-JP" altLang="en-US" dirty="0" smtClean="0"/>
              <a:t>が大きい</a:t>
            </a:r>
            <a:r>
              <a:rPr lang="en-US" altLang="ja-JP" dirty="0" smtClean="0"/>
              <a:t> </a:t>
            </a:r>
            <a:r>
              <a:rPr lang="en-US" altLang="ja-JP" dirty="0"/>
              <a:t>(14</a:t>
            </a:r>
            <a:r>
              <a:rPr lang="en-US" altLang="ja-JP" dirty="0" smtClean="0"/>
              <a:t>%)</a:t>
            </a:r>
          </a:p>
          <a:p>
            <a:pPr marL="514350" indent="-514350">
              <a:buFont typeface="+mj-lt"/>
              <a:buAutoNum type="alphaUcParenR"/>
            </a:pPr>
            <a:r>
              <a:rPr lang="en-US" altLang="ja-JP" dirty="0" err="1" smtClean="0">
                <a:latin typeface="Symbol" panose="05050102010706020507" pitchFamily="18" charset="2"/>
              </a:rPr>
              <a:t>D</a:t>
            </a:r>
            <a:r>
              <a:rPr lang="en-US" altLang="ja-JP" dirty="0" err="1" smtClean="0"/>
              <a:t>L</a:t>
            </a:r>
            <a:r>
              <a:rPr lang="en-US" altLang="ja-JP" baseline="-25000" dirty="0" err="1" smtClean="0"/>
              <a:t>total</a:t>
            </a:r>
            <a:r>
              <a:rPr lang="en-US" altLang="ja-JP" dirty="0" smtClean="0"/>
              <a:t> =2.1km with </a:t>
            </a:r>
            <a:r>
              <a:rPr lang="en-US" altLang="ja-JP" dirty="0" smtClean="0">
                <a:latin typeface="Symbol" panose="05050102010706020507" pitchFamily="18" charset="2"/>
              </a:rPr>
              <a:t>D</a:t>
            </a:r>
            <a:r>
              <a:rPr lang="en-US" altLang="ja-JP" dirty="0" smtClean="0"/>
              <a:t>C</a:t>
            </a:r>
            <a:r>
              <a:rPr lang="en-US" altLang="ja-JP" baseline="-10000" dirty="0" smtClean="0"/>
              <a:t>DR</a:t>
            </a:r>
            <a:r>
              <a:rPr lang="en-US" altLang="ja-JP" dirty="0" smtClean="0"/>
              <a:t> =269m (8.3%)</a:t>
            </a:r>
          </a:p>
          <a:p>
            <a:pPr lvl="1"/>
            <a:r>
              <a:rPr lang="ja-JP" altLang="en-US" dirty="0" smtClean="0"/>
              <a:t>トンネル長の増加が</a:t>
            </a:r>
            <a:r>
              <a:rPr lang="en-US" altLang="ja-JP" dirty="0" smtClean="0"/>
              <a:t>A)</a:t>
            </a:r>
            <a:r>
              <a:rPr lang="ja-JP" altLang="en-US" dirty="0" smtClean="0"/>
              <a:t>より小さい</a:t>
            </a:r>
            <a:r>
              <a:rPr lang="en-US" altLang="ja-JP" dirty="0" smtClean="0"/>
              <a:t> </a:t>
            </a:r>
          </a:p>
          <a:p>
            <a:pPr lvl="1"/>
            <a:r>
              <a:rPr lang="ja-JP" altLang="en-US" dirty="0" smtClean="0"/>
              <a:t>しか</a:t>
            </a:r>
            <a:r>
              <a:rPr lang="ja-JP" altLang="en-US" dirty="0"/>
              <a:t>し</a:t>
            </a:r>
            <a:r>
              <a:rPr lang="en-US" altLang="ja-JP" dirty="0"/>
              <a:t> of C</a:t>
            </a:r>
            <a:r>
              <a:rPr lang="en-US" altLang="ja-JP" baseline="-10000" dirty="0"/>
              <a:t>DR</a:t>
            </a:r>
            <a:r>
              <a:rPr lang="en-US" altLang="ja-JP" dirty="0"/>
              <a:t> </a:t>
            </a:r>
            <a:r>
              <a:rPr lang="ja-JP" altLang="en-US" dirty="0" smtClean="0"/>
              <a:t>の</a:t>
            </a:r>
            <a:r>
              <a:rPr lang="en-US" altLang="ja-JP" dirty="0" smtClean="0"/>
              <a:t>8.3% </a:t>
            </a:r>
            <a:r>
              <a:rPr lang="ja-JP" altLang="en-US" dirty="0"/>
              <a:t>増加</a:t>
            </a:r>
            <a:r>
              <a:rPr lang="en-US" altLang="ja-JP" dirty="0" smtClean="0"/>
              <a:t> (wiggler</a:t>
            </a:r>
            <a:r>
              <a:rPr lang="ja-JP" altLang="en-US" dirty="0" smtClean="0"/>
              <a:t>長、</a:t>
            </a:r>
            <a:r>
              <a:rPr lang="en-US" altLang="ja-JP" dirty="0" smtClean="0"/>
              <a:t>RF power/voltage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真空システム、いずれも</a:t>
            </a:r>
            <a:r>
              <a:rPr lang="en-US" altLang="ja-JP" dirty="0" smtClean="0"/>
              <a:t> 8%</a:t>
            </a:r>
            <a:r>
              <a:rPr lang="ja-JP" altLang="en-US" dirty="0" smtClean="0"/>
              <a:t>増加）は、おそらくリナックトンネル長の</a:t>
            </a:r>
            <a:r>
              <a:rPr lang="en-US" altLang="ja-JP" dirty="0" smtClean="0"/>
              <a:t>1km</a:t>
            </a:r>
            <a:r>
              <a:rPr lang="ja-JP" altLang="en-US" dirty="0" smtClean="0"/>
              <a:t>増よりおそらく高価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DR</a:t>
            </a:r>
            <a:r>
              <a:rPr kumimoji="1" lang="ja-JP" altLang="en-US" dirty="0" smtClean="0"/>
              <a:t>の設計変更のためのマンパワー</a:t>
            </a:r>
            <a:r>
              <a:rPr lang="ja-JP" altLang="en-US" dirty="0" smtClean="0"/>
              <a:t>が足りない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2014/12/15 </a:t>
            </a:r>
            <a:r>
              <a:rPr kumimoji="1" lang="ja-JP" altLang="en-US" smtClean="0"/>
              <a:t>推進委 横谷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A80C-F3C2-4BED-BC8A-4394D9FDF06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83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56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ja-JP" altLang="en-US" sz="4000" dirty="0" smtClean="0"/>
              <a:t>空のトンネルはどこに追加するか</a:t>
            </a:r>
            <a:r>
              <a:rPr kumimoji="1" lang="en-US" altLang="ja-JP" sz="4000" dirty="0" smtClean="0"/>
              <a:t>?</a:t>
            </a:r>
            <a:endParaRPr kumimoji="1" lang="ja-JP" altLang="en-US" sz="40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1562680"/>
            <a:ext cx="7886700" cy="1820183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冷凍機システムとの関係がもっとも重要</a:t>
            </a:r>
            <a:endParaRPr lang="en-US" altLang="ja-JP" dirty="0" smtClean="0"/>
          </a:p>
          <a:p>
            <a:r>
              <a:rPr lang="ja-JP" altLang="en-US" dirty="0" smtClean="0"/>
              <a:t>各リナックの高エネルギー端がよいと思われる</a:t>
            </a:r>
            <a:r>
              <a:rPr lang="en-US" altLang="ja-JP" dirty="0" smtClean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ja-JP" altLang="en-US" dirty="0" smtClean="0"/>
              <a:t>もとも</a:t>
            </a:r>
            <a:r>
              <a:rPr lang="ja-JP" altLang="en-US" dirty="0"/>
              <a:t>と</a:t>
            </a:r>
            <a:r>
              <a:rPr kumimoji="1" lang="en-US" altLang="ja-JP" dirty="0" smtClean="0"/>
              <a:t> PM+-8 </a:t>
            </a:r>
            <a:r>
              <a:rPr kumimoji="1" lang="ja-JP" altLang="en-US" dirty="0" smtClean="0"/>
              <a:t>の冷凍機システムの分担範囲が短いから、あとで</a:t>
            </a:r>
            <a:r>
              <a:rPr lang="ja-JP" altLang="en-US" dirty="0" smtClean="0"/>
              <a:t>増強することが可能</a:t>
            </a:r>
            <a:endParaRPr kumimoji="1" lang="en-US" altLang="ja-JP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ja-JP" altLang="en-US" dirty="0" smtClean="0"/>
              <a:t>そうなら、アクセストンネルの追加は不要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0" y="3382863"/>
            <a:ext cx="9144000" cy="2990228"/>
            <a:chOff x="0" y="3382863"/>
            <a:chExt cx="9144000" cy="2990228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82863"/>
              <a:ext cx="9144000" cy="2671573"/>
            </a:xfrm>
            <a:prstGeom prst="rect">
              <a:avLst/>
            </a:prstGeom>
          </p:spPr>
        </p:pic>
        <p:sp>
          <p:nvSpPr>
            <p:cNvPr id="8" name="上矢印 7"/>
            <p:cNvSpPr/>
            <p:nvPr/>
          </p:nvSpPr>
          <p:spPr>
            <a:xfrm>
              <a:off x="3782292" y="5721927"/>
              <a:ext cx="180109" cy="651164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上矢印 8"/>
            <p:cNvSpPr/>
            <p:nvPr/>
          </p:nvSpPr>
          <p:spPr>
            <a:xfrm>
              <a:off x="5250869" y="5721922"/>
              <a:ext cx="180109" cy="651164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2014/12/15 </a:t>
            </a:r>
            <a:r>
              <a:rPr kumimoji="1" lang="ja-JP" altLang="en-US" smtClean="0"/>
              <a:t>推進委 横谷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A80C-F3C2-4BED-BC8A-4394D9FDF06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567</Words>
  <Application>Microsoft Office PowerPoint</Application>
  <PresentationFormat>画面に合わせる (4:3)</PresentationFormat>
  <Paragraphs>97</Paragraphs>
  <Slides>10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テーマ</vt:lpstr>
      <vt:lpstr>Tunnel Length Issue</vt:lpstr>
      <vt:lpstr>Physics Issue</vt:lpstr>
      <vt:lpstr>Accelerator Issue</vt:lpstr>
      <vt:lpstr>PowerPoint プレゼンテーション</vt:lpstr>
      <vt:lpstr>Timing Issue</vt:lpstr>
      <vt:lpstr>リナックを長くしなければならない場合</vt:lpstr>
      <vt:lpstr>別の解</vt:lpstr>
      <vt:lpstr>Which is better?</vt:lpstr>
      <vt:lpstr>空のトンネルはどこに追加するか?</vt:lpstr>
      <vt:lpstr>今後の予定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Tunnel Length Issue</dc:title>
  <dc:creator>Yokoya</dc:creator>
  <cp:lastModifiedBy>kekpcadmin</cp:lastModifiedBy>
  <cp:revision>17</cp:revision>
  <dcterms:created xsi:type="dcterms:W3CDTF">2014-12-11T00:36:04Z</dcterms:created>
  <dcterms:modified xsi:type="dcterms:W3CDTF">2014-12-12T06:52:04Z</dcterms:modified>
</cp:coreProperties>
</file>