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89" r:id="rId3"/>
    <p:sldMasterId id="2147483701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0" r:id="rId6"/>
    <p:sldId id="259" r:id="rId7"/>
    <p:sldId id="291" r:id="rId8"/>
    <p:sldId id="293" r:id="rId9"/>
    <p:sldId id="294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5" r:id="rId18"/>
    <p:sldId id="281" r:id="rId19"/>
    <p:sldId id="282" r:id="rId20"/>
    <p:sldId id="283" r:id="rId21"/>
    <p:sldId id="284" r:id="rId22"/>
    <p:sldId id="270" r:id="rId23"/>
    <p:sldId id="271" r:id="rId24"/>
    <p:sldId id="272" r:id="rId25"/>
    <p:sldId id="299" r:id="rId26"/>
    <p:sldId id="297" r:id="rId27"/>
    <p:sldId id="261" r:id="rId28"/>
    <p:sldId id="289" r:id="rId29"/>
    <p:sldId id="290" r:id="rId30"/>
    <p:sldId id="287" r:id="rId31"/>
    <p:sldId id="288" r:id="rId32"/>
    <p:sldId id="300" r:id="rId33"/>
  </p:sldIdLst>
  <p:sldSz cx="9144000" cy="6858000" type="screen4x3"/>
  <p:notesSz cx="6858000" cy="9144000"/>
  <p:defaultTextStyle>
    <a:defPPr>
      <a:defRPr lang="ja-JP"/>
    </a:defPPr>
    <a:lvl1pPr marL="0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6788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3579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0367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7155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3942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0733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4308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04" y="-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2EA83-B10C-DB44-90EF-C096F9E41DC1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50191D6-B1B4-7244-B1C9-3798C2DC2BF1}">
      <dgm:prSet phldrT="[テキスト]" custT="1"/>
      <dgm:spPr>
        <a:solidFill>
          <a:srgbClr val="3366FF"/>
        </a:solidFill>
      </dgm:spPr>
      <dgm:t>
        <a:bodyPr/>
        <a:lstStyle/>
        <a:p>
          <a:r>
            <a:rPr kumimoji="1" lang="en-US" altLang="ja-JP" sz="2000" b="1" dirty="0" smtClean="0">
              <a:solidFill>
                <a:srgbClr val="FFFF00"/>
              </a:solidFill>
            </a:rPr>
            <a:t>ILC </a:t>
          </a:r>
          <a:r>
            <a:rPr kumimoji="1" lang="ja-JP" altLang="en-US" sz="2000" b="1" dirty="0" smtClean="0">
              <a:solidFill>
                <a:srgbClr val="FFFF00"/>
              </a:solidFill>
            </a:rPr>
            <a:t>推進準備室</a:t>
          </a:r>
          <a:endParaRPr kumimoji="1" lang="en-US" altLang="ja-JP" sz="2000" b="1" dirty="0" smtClean="0">
            <a:solidFill>
              <a:srgbClr val="FFFF00"/>
            </a:solidFill>
          </a:endParaRPr>
        </a:p>
        <a:p>
          <a:r>
            <a:rPr kumimoji="1" lang="en-US" altLang="ja-JP" sz="2000" b="1" dirty="0" smtClean="0">
              <a:solidFill>
                <a:srgbClr val="FFFF00"/>
              </a:solidFill>
            </a:rPr>
            <a:t>ILC Project Preparation Office </a:t>
          </a:r>
        </a:p>
        <a:p>
          <a:r>
            <a:rPr kumimoji="1" lang="en-US" altLang="ja-JP" sz="2000" b="1" dirty="0" smtClean="0">
              <a:solidFill>
                <a:srgbClr val="FFFF00"/>
              </a:solidFill>
            </a:rPr>
            <a:t>Director: KEK-DG</a:t>
          </a:r>
          <a:endParaRPr kumimoji="1" lang="ja-JP" altLang="en-US" sz="2000" b="1" dirty="0">
            <a:solidFill>
              <a:srgbClr val="FFFF00"/>
            </a:solidFill>
          </a:endParaRPr>
        </a:p>
      </dgm:t>
    </dgm:pt>
    <dgm:pt modelId="{AB03FE9C-9CEE-C342-9C2B-B34D7A189158}" type="parTrans" cxnId="{8EA6454D-C64E-5D43-B1CB-E37A1DF724D6}">
      <dgm:prSet/>
      <dgm:spPr/>
      <dgm:t>
        <a:bodyPr/>
        <a:lstStyle/>
        <a:p>
          <a:endParaRPr kumimoji="1" lang="ja-JP" altLang="en-US">
            <a:solidFill>
              <a:srgbClr val="FFFF00"/>
            </a:solidFill>
          </a:endParaRPr>
        </a:p>
      </dgm:t>
    </dgm:pt>
    <dgm:pt modelId="{37F78E22-2022-2646-A061-50684FE5E9E5}" type="sibTrans" cxnId="{8EA6454D-C64E-5D43-B1CB-E37A1DF724D6}">
      <dgm:prSet/>
      <dgm:spPr/>
      <dgm:t>
        <a:bodyPr/>
        <a:lstStyle/>
        <a:p>
          <a:endParaRPr kumimoji="1" lang="ja-JP" altLang="en-US">
            <a:solidFill>
              <a:srgbClr val="FFFF00"/>
            </a:solidFill>
          </a:endParaRPr>
        </a:p>
      </dgm:t>
    </dgm:pt>
    <dgm:pt modelId="{97B2202B-4849-8843-9A7C-B64F0E087A3A}" type="asst">
      <dgm:prSet phldrT="[テキスト]" custT="1"/>
      <dgm:spPr>
        <a:solidFill>
          <a:srgbClr val="3366FF"/>
        </a:solidFill>
      </dgm:spPr>
      <dgm:t>
        <a:bodyPr/>
        <a:lstStyle/>
        <a:p>
          <a:r>
            <a:rPr kumimoji="1" lang="en-US" altLang="ja-JP" sz="2000" b="1" dirty="0" smtClean="0">
              <a:solidFill>
                <a:srgbClr val="FFFF00"/>
              </a:solidFill>
            </a:rPr>
            <a:t>Deputy Director</a:t>
          </a:r>
          <a:endParaRPr kumimoji="1" lang="ja-JP" altLang="en-US" sz="2000" b="1" dirty="0">
            <a:solidFill>
              <a:srgbClr val="FFFF00"/>
            </a:solidFill>
          </a:endParaRPr>
        </a:p>
      </dgm:t>
    </dgm:pt>
    <dgm:pt modelId="{543BDD2F-0C9B-7C41-9607-BE260A624C02}" type="parTrans" cxnId="{2DF2B80A-6DB9-D447-B825-F28C2C3E55AE}">
      <dgm:prSet/>
      <dgm:spPr/>
      <dgm:t>
        <a:bodyPr/>
        <a:lstStyle/>
        <a:p>
          <a:endParaRPr kumimoji="1" lang="ja-JP" altLang="en-US">
            <a:solidFill>
              <a:srgbClr val="FFFF00"/>
            </a:solidFill>
          </a:endParaRPr>
        </a:p>
      </dgm:t>
    </dgm:pt>
    <dgm:pt modelId="{69675B64-94FF-364E-B014-4DC29714BDCD}" type="sibTrans" cxnId="{2DF2B80A-6DB9-D447-B825-F28C2C3E55AE}">
      <dgm:prSet/>
      <dgm:spPr/>
      <dgm:t>
        <a:bodyPr/>
        <a:lstStyle/>
        <a:p>
          <a:endParaRPr kumimoji="1" lang="ja-JP" altLang="en-US">
            <a:solidFill>
              <a:srgbClr val="FFFF00"/>
            </a:solidFill>
          </a:endParaRPr>
        </a:p>
      </dgm:t>
    </dgm:pt>
    <dgm:pt modelId="{5EF180AD-6BE4-A048-9103-796DDDDB55FA}">
      <dgm:prSet phldrT="[テキスト]" custT="1"/>
      <dgm:spPr>
        <a:solidFill>
          <a:srgbClr val="3366FF"/>
        </a:solidFill>
      </dgm:spPr>
      <dgm:t>
        <a:bodyPr/>
        <a:lstStyle/>
        <a:p>
          <a:r>
            <a:rPr kumimoji="1" lang="en-US" altLang="ja-JP" sz="2000" b="1" dirty="0" smtClean="0">
              <a:solidFill>
                <a:srgbClr val="FFFF00"/>
              </a:solidFill>
            </a:rPr>
            <a:t> </a:t>
          </a:r>
          <a:r>
            <a:rPr kumimoji="1" lang="ja-JP" altLang="en-US" sz="2000" b="1" dirty="0" smtClean="0">
              <a:solidFill>
                <a:srgbClr val="FFFF00"/>
              </a:solidFill>
            </a:rPr>
            <a:t>プロジェクト・ユニット</a:t>
          </a:r>
        </a:p>
        <a:p>
          <a:r>
            <a:rPr kumimoji="1" lang="en-US" altLang="ja-JP" sz="1200" b="1" dirty="0" smtClean="0">
              <a:solidFill>
                <a:srgbClr val="FFFF00"/>
              </a:solidFill>
            </a:rPr>
            <a:t>- </a:t>
          </a:r>
          <a:r>
            <a:rPr kumimoji="1" lang="ja-JP" altLang="en-US" sz="1200" b="1" dirty="0" smtClean="0">
              <a:solidFill>
                <a:srgbClr val="FFFF00"/>
              </a:solidFill>
            </a:rPr>
            <a:t>加速器システム、　</a:t>
          </a:r>
          <a:r>
            <a:rPr kumimoji="1" lang="en-US" altLang="ja-JP" sz="1200" b="1" dirty="0" smtClean="0">
              <a:solidFill>
                <a:srgbClr val="FFFF00"/>
              </a:solidFill>
            </a:rPr>
            <a:t>- </a:t>
          </a:r>
          <a:r>
            <a:rPr kumimoji="1" lang="ja-JP" altLang="en-US" sz="1200" b="1" dirty="0" smtClean="0">
              <a:solidFill>
                <a:srgbClr val="FFFF00"/>
              </a:solidFill>
            </a:rPr>
            <a:t>技術サポート、</a:t>
          </a:r>
          <a:r>
            <a:rPr kumimoji="1" lang="en-US" altLang="ja-JP" sz="1200" b="1" dirty="0" smtClean="0">
              <a:solidFill>
                <a:srgbClr val="FFFF00"/>
              </a:solidFill>
            </a:rPr>
            <a:t>- </a:t>
          </a:r>
          <a:r>
            <a:rPr kumimoji="1" lang="ja-JP" altLang="en-US" sz="1200" b="1" dirty="0" smtClean="0">
              <a:solidFill>
                <a:srgbClr val="FFFF00"/>
              </a:solidFill>
            </a:rPr>
            <a:t>技術・国際連携</a:t>
          </a:r>
          <a:endParaRPr kumimoji="1" lang="en-US" altLang="ja-JP" sz="1200" b="1" dirty="0" smtClean="0">
            <a:solidFill>
              <a:srgbClr val="FFFF00"/>
            </a:solidFill>
          </a:endParaRPr>
        </a:p>
        <a:p>
          <a:r>
            <a:rPr kumimoji="1" lang="en-US" altLang="ja-JP" sz="2000" b="1" u="sng" dirty="0" smtClean="0">
              <a:solidFill>
                <a:schemeClr val="bg1"/>
              </a:solidFill>
            </a:rPr>
            <a:t>(Project Unit or Research Unit)</a:t>
          </a:r>
        </a:p>
        <a:p>
          <a:r>
            <a:rPr kumimoji="1" lang="en-US" altLang="ja-JP" sz="1800" dirty="0" smtClean="0">
              <a:solidFill>
                <a:srgbClr val="CCFFCC"/>
              </a:solidFill>
            </a:rPr>
            <a:t>in charge of </a:t>
          </a:r>
        </a:p>
        <a:p>
          <a:r>
            <a:rPr kumimoji="1" lang="en-US" altLang="ja-JP" sz="1800" dirty="0" smtClean="0">
              <a:solidFill>
                <a:srgbClr val="CCFFCC"/>
              </a:solidFill>
            </a:rPr>
            <a:t>Technical Development and Design Study including site-specific design study  </a:t>
          </a:r>
          <a:endParaRPr kumimoji="1" lang="ja-JP" altLang="en-US" sz="1800" dirty="0">
            <a:solidFill>
              <a:srgbClr val="CCFFCC"/>
            </a:solidFill>
          </a:endParaRPr>
        </a:p>
      </dgm:t>
    </dgm:pt>
    <dgm:pt modelId="{B9A0557F-8E49-204E-B28E-35F79D613AB0}" type="parTrans" cxnId="{4F42DD97-A60B-E446-B0D0-026667A25169}">
      <dgm:prSet/>
      <dgm:spPr/>
      <dgm:t>
        <a:bodyPr/>
        <a:lstStyle/>
        <a:p>
          <a:endParaRPr kumimoji="1" lang="ja-JP" altLang="en-US">
            <a:solidFill>
              <a:srgbClr val="FFFF00"/>
            </a:solidFill>
          </a:endParaRPr>
        </a:p>
      </dgm:t>
    </dgm:pt>
    <dgm:pt modelId="{6EBCD191-6615-FE4A-95E7-2AC61A6C6ED9}" type="sibTrans" cxnId="{4F42DD97-A60B-E446-B0D0-026667A25169}">
      <dgm:prSet/>
      <dgm:spPr/>
      <dgm:t>
        <a:bodyPr/>
        <a:lstStyle/>
        <a:p>
          <a:endParaRPr kumimoji="1" lang="ja-JP" altLang="en-US">
            <a:solidFill>
              <a:srgbClr val="FFFF00"/>
            </a:solidFill>
          </a:endParaRPr>
        </a:p>
      </dgm:t>
    </dgm:pt>
    <dgm:pt modelId="{03E02433-D5D4-7847-BAB3-D4049F4FE190}">
      <dgm:prSet phldrT="[テキスト]" custT="1"/>
      <dgm:spPr>
        <a:solidFill>
          <a:srgbClr val="3366FF"/>
        </a:solidFill>
      </dgm:spPr>
      <dgm:t>
        <a:bodyPr/>
        <a:lstStyle/>
        <a:p>
          <a:r>
            <a:rPr kumimoji="1" lang="ja-JP" altLang="en-US" sz="2000" b="1" u="sng" strike="noStrike" dirty="0" smtClean="0">
              <a:solidFill>
                <a:srgbClr val="FFFF00"/>
              </a:solidFill>
            </a:rPr>
            <a:t>推進統括・ユニット</a:t>
          </a:r>
        </a:p>
        <a:p>
          <a:r>
            <a:rPr kumimoji="1" lang="ja-JP" altLang="en-US" sz="1200" b="1" u="sng" strike="noStrike" dirty="0" smtClean="0">
              <a:solidFill>
                <a:srgbClr val="FFFF00"/>
              </a:solidFill>
            </a:rPr>
            <a:t>（</a:t>
          </a:r>
          <a:r>
            <a:rPr kumimoji="1" lang="en-US" altLang="ja-JP" sz="1200" b="1" u="sng" strike="noStrike" dirty="0" smtClean="0">
              <a:solidFill>
                <a:srgbClr val="FFFF00"/>
              </a:solidFill>
            </a:rPr>
            <a:t>- </a:t>
          </a:r>
          <a:r>
            <a:rPr kumimoji="1" lang="ja-JP" altLang="en-US" sz="1200" b="1" u="sng" strike="noStrike" dirty="0" smtClean="0">
              <a:solidFill>
                <a:srgbClr val="FFFF00"/>
              </a:solidFill>
            </a:rPr>
            <a:t>総務・経理・企画、　　</a:t>
          </a:r>
          <a:r>
            <a:rPr kumimoji="1" lang="en-US" altLang="ja-JP" sz="1200" b="1" u="sng" strike="noStrike" dirty="0" smtClean="0">
              <a:solidFill>
                <a:srgbClr val="FFFF00"/>
              </a:solidFill>
            </a:rPr>
            <a:t>- </a:t>
          </a:r>
          <a:r>
            <a:rPr kumimoji="1" lang="ja-JP" altLang="en-US" sz="1200" b="1" u="sng" strike="noStrike" dirty="0" smtClean="0">
              <a:solidFill>
                <a:srgbClr val="FFFF00"/>
              </a:solidFill>
            </a:rPr>
            <a:t>国際連携・障害・広報）</a:t>
          </a:r>
          <a:endParaRPr kumimoji="1" lang="en-US" altLang="ja-JP" sz="1200" b="1" u="sng" strike="noStrike" dirty="0" smtClean="0">
            <a:solidFill>
              <a:srgbClr val="FFFF00"/>
            </a:solidFill>
          </a:endParaRPr>
        </a:p>
        <a:p>
          <a:r>
            <a:rPr kumimoji="1" lang="en-US" altLang="ja-JP" sz="2000" b="1" u="sng" strike="noStrike" dirty="0" smtClean="0">
              <a:solidFill>
                <a:srgbClr val="FFFFFF"/>
              </a:solidFill>
            </a:rPr>
            <a:t>(Administrative Unit</a:t>
          </a:r>
        </a:p>
        <a:p>
          <a:r>
            <a:rPr kumimoji="1" lang="en-US" altLang="ja-JP" sz="2000" b="1" strike="noStrike" dirty="0" smtClean="0">
              <a:solidFill>
                <a:srgbClr val="FFFFFF"/>
              </a:solidFill>
            </a:rPr>
            <a:t>or Management Unit)</a:t>
          </a:r>
        </a:p>
        <a:p>
          <a:r>
            <a:rPr kumimoji="1" lang="en-US" altLang="ja-JP" sz="1600" b="0" dirty="0" smtClean="0">
              <a:solidFill>
                <a:srgbClr val="CCFFCC"/>
              </a:solidFill>
            </a:rPr>
            <a:t>In charge of project promotion and administration including coordination with laboratories and funding agencies in Japan as well as overseas</a:t>
          </a:r>
        </a:p>
      </dgm:t>
    </dgm:pt>
    <dgm:pt modelId="{87CDAA28-9991-F147-96D1-BCD212F73172}" type="parTrans" cxnId="{04348C0A-5BA0-FF45-B192-F6656EA01E76}">
      <dgm:prSet/>
      <dgm:spPr/>
      <dgm:t>
        <a:bodyPr/>
        <a:lstStyle/>
        <a:p>
          <a:endParaRPr kumimoji="1" lang="ja-JP" altLang="en-US">
            <a:solidFill>
              <a:srgbClr val="FFFF00"/>
            </a:solidFill>
          </a:endParaRPr>
        </a:p>
      </dgm:t>
    </dgm:pt>
    <dgm:pt modelId="{27E90266-D95A-D941-A146-B4ACBB2DC49D}" type="sibTrans" cxnId="{04348C0A-5BA0-FF45-B192-F6656EA01E76}">
      <dgm:prSet/>
      <dgm:spPr/>
      <dgm:t>
        <a:bodyPr/>
        <a:lstStyle/>
        <a:p>
          <a:endParaRPr kumimoji="1" lang="ja-JP" altLang="en-US">
            <a:solidFill>
              <a:srgbClr val="FFFF00"/>
            </a:solidFill>
          </a:endParaRPr>
        </a:p>
      </dgm:t>
    </dgm:pt>
    <dgm:pt modelId="{EBC41215-2F9A-1C47-9FC5-434974F3993B}" type="pres">
      <dgm:prSet presAssocID="{01E2EA83-B10C-DB44-90EF-C096F9E41D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8BAD1969-FA54-9D4E-B5D0-AEAA60F810D2}" type="pres">
      <dgm:prSet presAssocID="{750191D6-B1B4-7244-B1C9-3798C2DC2BF1}" presName="hierRoot1" presStyleCnt="0">
        <dgm:presLayoutVars>
          <dgm:hierBranch val="init"/>
        </dgm:presLayoutVars>
      </dgm:prSet>
      <dgm:spPr/>
    </dgm:pt>
    <dgm:pt modelId="{131F2B99-83E0-AA4B-A165-0A0C6D66D66B}" type="pres">
      <dgm:prSet presAssocID="{750191D6-B1B4-7244-B1C9-3798C2DC2BF1}" presName="rootComposite1" presStyleCnt="0"/>
      <dgm:spPr/>
    </dgm:pt>
    <dgm:pt modelId="{27D903B7-B5EB-5448-B635-14087593D5F6}" type="pres">
      <dgm:prSet presAssocID="{750191D6-B1B4-7244-B1C9-3798C2DC2BF1}" presName="rootText1" presStyleLbl="node0" presStyleIdx="0" presStyleCnt="1" custScaleX="343532" custScaleY="16613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E0998AC-963A-8445-99F1-947B9FF29F65}" type="pres">
      <dgm:prSet presAssocID="{750191D6-B1B4-7244-B1C9-3798C2DC2BF1}" presName="rootConnector1" presStyleLbl="node1" presStyleIdx="0" presStyleCnt="0"/>
      <dgm:spPr/>
      <dgm:t>
        <a:bodyPr/>
        <a:lstStyle/>
        <a:p>
          <a:endParaRPr kumimoji="1" lang="ja-JP" altLang="en-US"/>
        </a:p>
      </dgm:t>
    </dgm:pt>
    <dgm:pt modelId="{9EBA7CBD-C73A-C042-B054-458320DA3720}" type="pres">
      <dgm:prSet presAssocID="{750191D6-B1B4-7244-B1C9-3798C2DC2BF1}" presName="hierChild2" presStyleCnt="0"/>
      <dgm:spPr/>
    </dgm:pt>
    <dgm:pt modelId="{80C85781-9BB9-714A-9C30-5D92C7E2E25A}" type="pres">
      <dgm:prSet presAssocID="{B9A0557F-8E49-204E-B28E-35F79D613AB0}" presName="Name37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F5E203D7-5618-F844-BEB2-EE0F612C5CA8}" type="pres">
      <dgm:prSet presAssocID="{5EF180AD-6BE4-A048-9103-796DDDDB55FA}" presName="hierRoot2" presStyleCnt="0">
        <dgm:presLayoutVars>
          <dgm:hierBranch val="init"/>
        </dgm:presLayoutVars>
      </dgm:prSet>
      <dgm:spPr/>
    </dgm:pt>
    <dgm:pt modelId="{2B603816-7EF9-EB4A-A969-692971F5E416}" type="pres">
      <dgm:prSet presAssocID="{5EF180AD-6BE4-A048-9103-796DDDDB55FA}" presName="rootComposite" presStyleCnt="0"/>
      <dgm:spPr/>
    </dgm:pt>
    <dgm:pt modelId="{1E586B32-3702-4E43-A590-B25A38283387}" type="pres">
      <dgm:prSet presAssocID="{5EF180AD-6BE4-A048-9103-796DDDDB55FA}" presName="rootText" presStyleLbl="node2" presStyleIdx="0" presStyleCnt="2" custScaleX="270868" custScaleY="359159" custLinFactNeighborX="-15172" custLinFactNeighborY="-3808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AA9BBAC-94A8-4246-8040-C5D5CC316DE4}" type="pres">
      <dgm:prSet presAssocID="{5EF180AD-6BE4-A048-9103-796DDDDB55FA}" presName="rootConnector" presStyleLbl="node2" presStyleIdx="0" presStyleCnt="2"/>
      <dgm:spPr/>
      <dgm:t>
        <a:bodyPr/>
        <a:lstStyle/>
        <a:p>
          <a:endParaRPr kumimoji="1" lang="ja-JP" altLang="en-US"/>
        </a:p>
      </dgm:t>
    </dgm:pt>
    <dgm:pt modelId="{40900B56-364C-AE43-8D98-47507FACA38C}" type="pres">
      <dgm:prSet presAssocID="{5EF180AD-6BE4-A048-9103-796DDDDB55FA}" presName="hierChild4" presStyleCnt="0"/>
      <dgm:spPr/>
    </dgm:pt>
    <dgm:pt modelId="{9DA5A19B-E80F-6040-9FE6-56A2B739458C}" type="pres">
      <dgm:prSet presAssocID="{5EF180AD-6BE4-A048-9103-796DDDDB55FA}" presName="hierChild5" presStyleCnt="0"/>
      <dgm:spPr/>
    </dgm:pt>
    <dgm:pt modelId="{0873ADE3-F790-2544-BEFB-180FFDF0BA98}" type="pres">
      <dgm:prSet presAssocID="{87CDAA28-9991-F147-96D1-BCD212F73172}" presName="Name37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B0CD7F14-CBC9-C942-80CE-C3EFFDBB17AA}" type="pres">
      <dgm:prSet presAssocID="{03E02433-D5D4-7847-BAB3-D4049F4FE190}" presName="hierRoot2" presStyleCnt="0">
        <dgm:presLayoutVars>
          <dgm:hierBranch val="init"/>
        </dgm:presLayoutVars>
      </dgm:prSet>
      <dgm:spPr/>
    </dgm:pt>
    <dgm:pt modelId="{F87F79FB-07FD-894D-B713-701736025285}" type="pres">
      <dgm:prSet presAssocID="{03E02433-D5D4-7847-BAB3-D4049F4FE190}" presName="rootComposite" presStyleCnt="0"/>
      <dgm:spPr/>
    </dgm:pt>
    <dgm:pt modelId="{86661364-FDE1-3247-B672-F7A83F9B8417}" type="pres">
      <dgm:prSet presAssocID="{03E02433-D5D4-7847-BAB3-D4049F4FE190}" presName="rootText" presStyleLbl="node2" presStyleIdx="1" presStyleCnt="2" custScaleX="253066" custScaleY="415976" custLinFactNeighborX="53452" custLinFactNeighborY="-3976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A72B7C3-EB5D-9340-AE02-103FC75767C1}" type="pres">
      <dgm:prSet presAssocID="{03E02433-D5D4-7847-BAB3-D4049F4FE190}" presName="rootConnector" presStyleLbl="node2" presStyleIdx="1" presStyleCnt="2"/>
      <dgm:spPr/>
      <dgm:t>
        <a:bodyPr/>
        <a:lstStyle/>
        <a:p>
          <a:endParaRPr kumimoji="1" lang="ja-JP" altLang="en-US"/>
        </a:p>
      </dgm:t>
    </dgm:pt>
    <dgm:pt modelId="{F0C29BAC-BED0-3140-A318-22F9316F155A}" type="pres">
      <dgm:prSet presAssocID="{03E02433-D5D4-7847-BAB3-D4049F4FE190}" presName="hierChild4" presStyleCnt="0"/>
      <dgm:spPr/>
    </dgm:pt>
    <dgm:pt modelId="{9C4956EF-83D7-CD47-B2F0-F955477FA764}" type="pres">
      <dgm:prSet presAssocID="{03E02433-D5D4-7847-BAB3-D4049F4FE190}" presName="hierChild5" presStyleCnt="0"/>
      <dgm:spPr/>
    </dgm:pt>
    <dgm:pt modelId="{076F6970-BA01-044A-98FD-08AAD7D60725}" type="pres">
      <dgm:prSet presAssocID="{750191D6-B1B4-7244-B1C9-3798C2DC2BF1}" presName="hierChild3" presStyleCnt="0"/>
      <dgm:spPr/>
    </dgm:pt>
    <dgm:pt modelId="{B5553ECC-68B5-524C-A24D-03668A877474}" type="pres">
      <dgm:prSet presAssocID="{543BDD2F-0C9B-7C41-9607-BE260A624C02}" presName="Name111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66BAFF5B-A270-8844-94C4-D295859E0E9D}" type="pres">
      <dgm:prSet presAssocID="{97B2202B-4849-8843-9A7C-B64F0E087A3A}" presName="hierRoot3" presStyleCnt="0">
        <dgm:presLayoutVars>
          <dgm:hierBranch val="init"/>
        </dgm:presLayoutVars>
      </dgm:prSet>
      <dgm:spPr/>
    </dgm:pt>
    <dgm:pt modelId="{9DD03B17-39E7-9A40-BBB3-B97242F2C107}" type="pres">
      <dgm:prSet presAssocID="{97B2202B-4849-8843-9A7C-B64F0E087A3A}" presName="rootComposite3" presStyleCnt="0"/>
      <dgm:spPr/>
    </dgm:pt>
    <dgm:pt modelId="{86300EB0-F7BE-4947-B749-594C13FCC522}" type="pres">
      <dgm:prSet presAssocID="{97B2202B-4849-8843-9A7C-B64F0E087A3A}" presName="rootText3" presStyleLbl="asst1" presStyleIdx="0" presStyleCnt="1" custScaleX="197031" custScaleY="67357" custLinFactNeighborY="-2767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9912BB9-BDB5-664F-A1B5-AD1CBE895977}" type="pres">
      <dgm:prSet presAssocID="{97B2202B-4849-8843-9A7C-B64F0E087A3A}" presName="rootConnector3" presStyleLbl="asst1" presStyleIdx="0" presStyleCnt="1"/>
      <dgm:spPr/>
      <dgm:t>
        <a:bodyPr/>
        <a:lstStyle/>
        <a:p>
          <a:endParaRPr kumimoji="1" lang="ja-JP" altLang="en-US"/>
        </a:p>
      </dgm:t>
    </dgm:pt>
    <dgm:pt modelId="{0C3249C5-DFE9-DA46-9216-599578934E69}" type="pres">
      <dgm:prSet presAssocID="{97B2202B-4849-8843-9A7C-B64F0E087A3A}" presName="hierChild6" presStyleCnt="0"/>
      <dgm:spPr/>
    </dgm:pt>
    <dgm:pt modelId="{79B820F9-4F37-2043-BF9D-47D11178DF33}" type="pres">
      <dgm:prSet presAssocID="{97B2202B-4849-8843-9A7C-B64F0E087A3A}" presName="hierChild7" presStyleCnt="0"/>
      <dgm:spPr/>
    </dgm:pt>
  </dgm:ptLst>
  <dgm:cxnLst>
    <dgm:cxn modelId="{973A42A2-ACD4-034F-92CB-3E595800584D}" type="presOf" srcId="{87CDAA28-9991-F147-96D1-BCD212F73172}" destId="{0873ADE3-F790-2544-BEFB-180FFDF0BA98}" srcOrd="0" destOrd="0" presId="urn:microsoft.com/office/officeart/2005/8/layout/orgChart1"/>
    <dgm:cxn modelId="{3A74E9A9-FAAA-3946-B3FE-FA7D3029AFAB}" type="presOf" srcId="{5EF180AD-6BE4-A048-9103-796DDDDB55FA}" destId="{1E586B32-3702-4E43-A590-B25A38283387}" srcOrd="0" destOrd="0" presId="urn:microsoft.com/office/officeart/2005/8/layout/orgChart1"/>
    <dgm:cxn modelId="{004C6576-653E-8B4A-BE94-A73E9DBF75B0}" type="presOf" srcId="{97B2202B-4849-8843-9A7C-B64F0E087A3A}" destId="{99912BB9-BDB5-664F-A1B5-AD1CBE895977}" srcOrd="1" destOrd="0" presId="urn:microsoft.com/office/officeart/2005/8/layout/orgChart1"/>
    <dgm:cxn modelId="{15B082F5-1522-CF42-B7F0-95EC9C77BC2E}" type="presOf" srcId="{03E02433-D5D4-7847-BAB3-D4049F4FE190}" destId="{86661364-FDE1-3247-B672-F7A83F9B8417}" srcOrd="0" destOrd="0" presId="urn:microsoft.com/office/officeart/2005/8/layout/orgChart1"/>
    <dgm:cxn modelId="{DE04741A-9B1A-3044-B396-C44961DD6411}" type="presOf" srcId="{B9A0557F-8E49-204E-B28E-35F79D613AB0}" destId="{80C85781-9BB9-714A-9C30-5D92C7E2E25A}" srcOrd="0" destOrd="0" presId="urn:microsoft.com/office/officeart/2005/8/layout/orgChart1"/>
    <dgm:cxn modelId="{7C054257-CF92-534E-8ED0-3B80505E8310}" type="presOf" srcId="{543BDD2F-0C9B-7C41-9607-BE260A624C02}" destId="{B5553ECC-68B5-524C-A24D-03668A877474}" srcOrd="0" destOrd="0" presId="urn:microsoft.com/office/officeart/2005/8/layout/orgChart1"/>
    <dgm:cxn modelId="{7EB6A4F1-EE46-564D-9B4F-9BC9565711FB}" type="presOf" srcId="{03E02433-D5D4-7847-BAB3-D4049F4FE190}" destId="{6A72B7C3-EB5D-9340-AE02-103FC75767C1}" srcOrd="1" destOrd="0" presId="urn:microsoft.com/office/officeart/2005/8/layout/orgChart1"/>
    <dgm:cxn modelId="{66244971-DBD1-AC44-AC8E-3E3EA61EC1E9}" type="presOf" srcId="{01E2EA83-B10C-DB44-90EF-C096F9E41DC1}" destId="{EBC41215-2F9A-1C47-9FC5-434974F3993B}" srcOrd="0" destOrd="0" presId="urn:microsoft.com/office/officeart/2005/8/layout/orgChart1"/>
    <dgm:cxn modelId="{8EA6454D-C64E-5D43-B1CB-E37A1DF724D6}" srcId="{01E2EA83-B10C-DB44-90EF-C096F9E41DC1}" destId="{750191D6-B1B4-7244-B1C9-3798C2DC2BF1}" srcOrd="0" destOrd="0" parTransId="{AB03FE9C-9CEE-C342-9C2B-B34D7A189158}" sibTransId="{37F78E22-2022-2646-A061-50684FE5E9E5}"/>
    <dgm:cxn modelId="{E519E066-FA3A-1649-B4BA-3D104EA8CBE4}" type="presOf" srcId="{750191D6-B1B4-7244-B1C9-3798C2DC2BF1}" destId="{7E0998AC-963A-8445-99F1-947B9FF29F65}" srcOrd="1" destOrd="0" presId="urn:microsoft.com/office/officeart/2005/8/layout/orgChart1"/>
    <dgm:cxn modelId="{4F42DD97-A60B-E446-B0D0-026667A25169}" srcId="{750191D6-B1B4-7244-B1C9-3798C2DC2BF1}" destId="{5EF180AD-6BE4-A048-9103-796DDDDB55FA}" srcOrd="1" destOrd="0" parTransId="{B9A0557F-8E49-204E-B28E-35F79D613AB0}" sibTransId="{6EBCD191-6615-FE4A-95E7-2AC61A6C6ED9}"/>
    <dgm:cxn modelId="{CBF12098-F636-2A4B-BF99-5B03A05E96E8}" type="presOf" srcId="{5EF180AD-6BE4-A048-9103-796DDDDB55FA}" destId="{9AA9BBAC-94A8-4246-8040-C5D5CC316DE4}" srcOrd="1" destOrd="0" presId="urn:microsoft.com/office/officeart/2005/8/layout/orgChart1"/>
    <dgm:cxn modelId="{3A9688D3-5BCC-1243-A6EB-4381FA01310D}" type="presOf" srcId="{97B2202B-4849-8843-9A7C-B64F0E087A3A}" destId="{86300EB0-F7BE-4947-B749-594C13FCC522}" srcOrd="0" destOrd="0" presId="urn:microsoft.com/office/officeart/2005/8/layout/orgChart1"/>
    <dgm:cxn modelId="{2DF2B80A-6DB9-D447-B825-F28C2C3E55AE}" srcId="{750191D6-B1B4-7244-B1C9-3798C2DC2BF1}" destId="{97B2202B-4849-8843-9A7C-B64F0E087A3A}" srcOrd="0" destOrd="0" parTransId="{543BDD2F-0C9B-7C41-9607-BE260A624C02}" sibTransId="{69675B64-94FF-364E-B014-4DC29714BDCD}"/>
    <dgm:cxn modelId="{04348C0A-5BA0-FF45-B192-F6656EA01E76}" srcId="{750191D6-B1B4-7244-B1C9-3798C2DC2BF1}" destId="{03E02433-D5D4-7847-BAB3-D4049F4FE190}" srcOrd="2" destOrd="0" parTransId="{87CDAA28-9991-F147-96D1-BCD212F73172}" sibTransId="{27E90266-D95A-D941-A146-B4ACBB2DC49D}"/>
    <dgm:cxn modelId="{F0D3623D-11AA-9045-90A0-A58877E02D8E}" type="presOf" srcId="{750191D6-B1B4-7244-B1C9-3798C2DC2BF1}" destId="{27D903B7-B5EB-5448-B635-14087593D5F6}" srcOrd="0" destOrd="0" presId="urn:microsoft.com/office/officeart/2005/8/layout/orgChart1"/>
    <dgm:cxn modelId="{8CC6B277-1EA1-F94B-BCFC-9DF71B208441}" type="presParOf" srcId="{EBC41215-2F9A-1C47-9FC5-434974F3993B}" destId="{8BAD1969-FA54-9D4E-B5D0-AEAA60F810D2}" srcOrd="0" destOrd="0" presId="urn:microsoft.com/office/officeart/2005/8/layout/orgChart1"/>
    <dgm:cxn modelId="{E1DD9953-A30F-F942-9761-E75850F19BB3}" type="presParOf" srcId="{8BAD1969-FA54-9D4E-B5D0-AEAA60F810D2}" destId="{131F2B99-83E0-AA4B-A165-0A0C6D66D66B}" srcOrd="0" destOrd="0" presId="urn:microsoft.com/office/officeart/2005/8/layout/orgChart1"/>
    <dgm:cxn modelId="{403A4439-791E-A645-84EE-40627CA2B5D0}" type="presParOf" srcId="{131F2B99-83E0-AA4B-A165-0A0C6D66D66B}" destId="{27D903B7-B5EB-5448-B635-14087593D5F6}" srcOrd="0" destOrd="0" presId="urn:microsoft.com/office/officeart/2005/8/layout/orgChart1"/>
    <dgm:cxn modelId="{0278370E-7CC5-4744-88D5-7C8DDDCCF2AB}" type="presParOf" srcId="{131F2B99-83E0-AA4B-A165-0A0C6D66D66B}" destId="{7E0998AC-963A-8445-99F1-947B9FF29F65}" srcOrd="1" destOrd="0" presId="urn:microsoft.com/office/officeart/2005/8/layout/orgChart1"/>
    <dgm:cxn modelId="{595E12BF-10D4-BE45-A6D4-6B85CC075BC6}" type="presParOf" srcId="{8BAD1969-FA54-9D4E-B5D0-AEAA60F810D2}" destId="{9EBA7CBD-C73A-C042-B054-458320DA3720}" srcOrd="1" destOrd="0" presId="urn:microsoft.com/office/officeart/2005/8/layout/orgChart1"/>
    <dgm:cxn modelId="{763F8AA9-86A0-BE40-90CB-823D4F19213F}" type="presParOf" srcId="{9EBA7CBD-C73A-C042-B054-458320DA3720}" destId="{80C85781-9BB9-714A-9C30-5D92C7E2E25A}" srcOrd="0" destOrd="0" presId="urn:microsoft.com/office/officeart/2005/8/layout/orgChart1"/>
    <dgm:cxn modelId="{0579ADDB-9ED1-C741-A201-8AADDEF4743F}" type="presParOf" srcId="{9EBA7CBD-C73A-C042-B054-458320DA3720}" destId="{F5E203D7-5618-F844-BEB2-EE0F612C5CA8}" srcOrd="1" destOrd="0" presId="urn:microsoft.com/office/officeart/2005/8/layout/orgChart1"/>
    <dgm:cxn modelId="{0BDD5129-B876-F64F-BE7F-00F9C1898D75}" type="presParOf" srcId="{F5E203D7-5618-F844-BEB2-EE0F612C5CA8}" destId="{2B603816-7EF9-EB4A-A969-692971F5E416}" srcOrd="0" destOrd="0" presId="urn:microsoft.com/office/officeart/2005/8/layout/orgChart1"/>
    <dgm:cxn modelId="{E6430E59-5CF3-C04D-8F4B-8BD08FB7F052}" type="presParOf" srcId="{2B603816-7EF9-EB4A-A969-692971F5E416}" destId="{1E586B32-3702-4E43-A590-B25A38283387}" srcOrd="0" destOrd="0" presId="urn:microsoft.com/office/officeart/2005/8/layout/orgChart1"/>
    <dgm:cxn modelId="{B6B653DF-92D3-E648-B506-310915E4C182}" type="presParOf" srcId="{2B603816-7EF9-EB4A-A969-692971F5E416}" destId="{9AA9BBAC-94A8-4246-8040-C5D5CC316DE4}" srcOrd="1" destOrd="0" presId="urn:microsoft.com/office/officeart/2005/8/layout/orgChart1"/>
    <dgm:cxn modelId="{616E0259-4044-834C-9673-38AF0D63D325}" type="presParOf" srcId="{F5E203D7-5618-F844-BEB2-EE0F612C5CA8}" destId="{40900B56-364C-AE43-8D98-47507FACA38C}" srcOrd="1" destOrd="0" presId="urn:microsoft.com/office/officeart/2005/8/layout/orgChart1"/>
    <dgm:cxn modelId="{DBCAC793-20A3-3249-99BF-DC54CE0F08AF}" type="presParOf" srcId="{F5E203D7-5618-F844-BEB2-EE0F612C5CA8}" destId="{9DA5A19B-E80F-6040-9FE6-56A2B739458C}" srcOrd="2" destOrd="0" presId="urn:microsoft.com/office/officeart/2005/8/layout/orgChart1"/>
    <dgm:cxn modelId="{86920945-BDD3-7141-BA8A-9A4EBE8B8FF7}" type="presParOf" srcId="{9EBA7CBD-C73A-C042-B054-458320DA3720}" destId="{0873ADE3-F790-2544-BEFB-180FFDF0BA98}" srcOrd="2" destOrd="0" presId="urn:microsoft.com/office/officeart/2005/8/layout/orgChart1"/>
    <dgm:cxn modelId="{19F984B5-6C6E-DF49-9AB5-254C5D83B96B}" type="presParOf" srcId="{9EBA7CBD-C73A-C042-B054-458320DA3720}" destId="{B0CD7F14-CBC9-C942-80CE-C3EFFDBB17AA}" srcOrd="3" destOrd="0" presId="urn:microsoft.com/office/officeart/2005/8/layout/orgChart1"/>
    <dgm:cxn modelId="{D1B0E1DE-6A1F-E741-9661-1D2EC365ED6F}" type="presParOf" srcId="{B0CD7F14-CBC9-C942-80CE-C3EFFDBB17AA}" destId="{F87F79FB-07FD-894D-B713-701736025285}" srcOrd="0" destOrd="0" presId="urn:microsoft.com/office/officeart/2005/8/layout/orgChart1"/>
    <dgm:cxn modelId="{82F82887-1756-0642-AE07-7C780991CB70}" type="presParOf" srcId="{F87F79FB-07FD-894D-B713-701736025285}" destId="{86661364-FDE1-3247-B672-F7A83F9B8417}" srcOrd="0" destOrd="0" presId="urn:microsoft.com/office/officeart/2005/8/layout/orgChart1"/>
    <dgm:cxn modelId="{9008526C-20B3-BC45-9029-2A5ADF270D4C}" type="presParOf" srcId="{F87F79FB-07FD-894D-B713-701736025285}" destId="{6A72B7C3-EB5D-9340-AE02-103FC75767C1}" srcOrd="1" destOrd="0" presId="urn:microsoft.com/office/officeart/2005/8/layout/orgChart1"/>
    <dgm:cxn modelId="{87338583-B1A6-7F4B-8C9B-F4DBEAF5AAD7}" type="presParOf" srcId="{B0CD7F14-CBC9-C942-80CE-C3EFFDBB17AA}" destId="{F0C29BAC-BED0-3140-A318-22F9316F155A}" srcOrd="1" destOrd="0" presId="urn:microsoft.com/office/officeart/2005/8/layout/orgChart1"/>
    <dgm:cxn modelId="{439D4AA8-7E78-8144-B015-5460832D0257}" type="presParOf" srcId="{B0CD7F14-CBC9-C942-80CE-C3EFFDBB17AA}" destId="{9C4956EF-83D7-CD47-B2F0-F955477FA764}" srcOrd="2" destOrd="0" presId="urn:microsoft.com/office/officeart/2005/8/layout/orgChart1"/>
    <dgm:cxn modelId="{02DB5DD1-1C7F-994A-8215-BB27176DBA26}" type="presParOf" srcId="{8BAD1969-FA54-9D4E-B5D0-AEAA60F810D2}" destId="{076F6970-BA01-044A-98FD-08AAD7D60725}" srcOrd="2" destOrd="0" presId="urn:microsoft.com/office/officeart/2005/8/layout/orgChart1"/>
    <dgm:cxn modelId="{913DA222-27B0-DD47-9243-6E19F7AE7799}" type="presParOf" srcId="{076F6970-BA01-044A-98FD-08AAD7D60725}" destId="{B5553ECC-68B5-524C-A24D-03668A877474}" srcOrd="0" destOrd="0" presId="urn:microsoft.com/office/officeart/2005/8/layout/orgChart1"/>
    <dgm:cxn modelId="{BF6C3118-A3F3-DD49-A194-92FE69D33423}" type="presParOf" srcId="{076F6970-BA01-044A-98FD-08AAD7D60725}" destId="{66BAFF5B-A270-8844-94C4-D295859E0E9D}" srcOrd="1" destOrd="0" presId="urn:microsoft.com/office/officeart/2005/8/layout/orgChart1"/>
    <dgm:cxn modelId="{4C4C2534-CB63-8848-BD78-217EEA0471CE}" type="presParOf" srcId="{66BAFF5B-A270-8844-94C4-D295859E0E9D}" destId="{9DD03B17-39E7-9A40-BBB3-B97242F2C107}" srcOrd="0" destOrd="0" presId="urn:microsoft.com/office/officeart/2005/8/layout/orgChart1"/>
    <dgm:cxn modelId="{CF799972-18B9-7544-ABC9-919A5FA13905}" type="presParOf" srcId="{9DD03B17-39E7-9A40-BBB3-B97242F2C107}" destId="{86300EB0-F7BE-4947-B749-594C13FCC522}" srcOrd="0" destOrd="0" presId="urn:microsoft.com/office/officeart/2005/8/layout/orgChart1"/>
    <dgm:cxn modelId="{2E31ECAA-A998-9444-B00F-F3037A90E715}" type="presParOf" srcId="{9DD03B17-39E7-9A40-BBB3-B97242F2C107}" destId="{99912BB9-BDB5-664F-A1B5-AD1CBE895977}" srcOrd="1" destOrd="0" presId="urn:microsoft.com/office/officeart/2005/8/layout/orgChart1"/>
    <dgm:cxn modelId="{463FDDA2-F29B-ED49-A530-341CC1AE30C3}" type="presParOf" srcId="{66BAFF5B-A270-8844-94C4-D295859E0E9D}" destId="{0C3249C5-DFE9-DA46-9216-599578934E69}" srcOrd="1" destOrd="0" presId="urn:microsoft.com/office/officeart/2005/8/layout/orgChart1"/>
    <dgm:cxn modelId="{3AF16F36-C9F1-C148-861F-E2668F5E17CB}" type="presParOf" srcId="{66BAFF5B-A270-8844-94C4-D295859E0E9D}" destId="{79B820F9-4F37-2043-BF9D-47D11178DF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8A643-446B-4142-A2E6-383B9B1A2B25}" type="doc">
      <dgm:prSet loTypeId="urn:microsoft.com/office/officeart/2005/8/layout/target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D724B0-CDB8-5543-9470-692806A28427}">
      <dgm:prSet phldrT="[Text]"/>
      <dgm:spPr/>
      <dgm:t>
        <a:bodyPr/>
        <a:lstStyle/>
        <a:p>
          <a:r>
            <a:rPr lang="en-US" dirty="0" smtClean="0"/>
            <a:t>World</a:t>
          </a:r>
          <a:endParaRPr lang="en-US" dirty="0"/>
        </a:p>
      </dgm:t>
    </dgm:pt>
    <dgm:pt modelId="{F82682D6-F7EC-7B4A-8280-18E7B83D2C7E}" type="parTrans" cxnId="{462E634F-C456-1F4E-B9F3-451966F2032A}">
      <dgm:prSet/>
      <dgm:spPr/>
      <dgm:t>
        <a:bodyPr/>
        <a:lstStyle/>
        <a:p>
          <a:endParaRPr lang="en-US"/>
        </a:p>
      </dgm:t>
    </dgm:pt>
    <dgm:pt modelId="{2971B527-52C1-9A46-B973-EFAB1F8A395F}" type="sibTrans" cxnId="{462E634F-C456-1F4E-B9F3-451966F2032A}">
      <dgm:prSet/>
      <dgm:spPr/>
      <dgm:t>
        <a:bodyPr/>
        <a:lstStyle/>
        <a:p>
          <a:endParaRPr lang="en-US"/>
        </a:p>
      </dgm:t>
    </dgm:pt>
    <dgm:pt modelId="{FC0D70FC-F4D4-8449-A23E-6D8B28B124B8}">
      <dgm:prSet phldrT="[Text]"/>
      <dgm:spPr/>
      <dgm:t>
        <a:bodyPr/>
        <a:lstStyle/>
        <a:p>
          <a:r>
            <a:rPr lang="en-US" dirty="0" smtClean="0"/>
            <a:t>Web Release</a:t>
          </a:r>
          <a:r>
            <a:rPr lang="ja-JP" altLang="en-US" dirty="0" smtClean="0"/>
            <a:t>　</a:t>
          </a:r>
          <a:endParaRPr lang="en-US" dirty="0"/>
        </a:p>
      </dgm:t>
    </dgm:pt>
    <dgm:pt modelId="{02F8BBCB-6E6F-5642-8C35-C45331AA7DB6}" type="parTrans" cxnId="{C056DA29-5FE2-6D43-80D8-6C4C0051D439}">
      <dgm:prSet/>
      <dgm:spPr/>
      <dgm:t>
        <a:bodyPr/>
        <a:lstStyle/>
        <a:p>
          <a:endParaRPr lang="en-US"/>
        </a:p>
      </dgm:t>
    </dgm:pt>
    <dgm:pt modelId="{B486B6AD-96B7-6840-A2FC-E83F3FC922B2}" type="sibTrans" cxnId="{C056DA29-5FE2-6D43-80D8-6C4C0051D439}">
      <dgm:prSet/>
      <dgm:spPr/>
      <dgm:t>
        <a:bodyPr/>
        <a:lstStyle/>
        <a:p>
          <a:endParaRPr lang="en-US"/>
        </a:p>
      </dgm:t>
    </dgm:pt>
    <dgm:pt modelId="{E80FDCB2-39BA-D445-8C42-759F701AFFB8}">
      <dgm:prSet phldrT="[Text]"/>
      <dgm:spPr/>
      <dgm:t>
        <a:bodyPr/>
        <a:lstStyle/>
        <a:p>
          <a:r>
            <a:rPr lang="en-US" dirty="0" smtClean="0"/>
            <a:t>ILC EDMS Users</a:t>
          </a:r>
          <a:endParaRPr lang="en-US" dirty="0"/>
        </a:p>
      </dgm:t>
    </dgm:pt>
    <dgm:pt modelId="{34D5B644-F36D-7549-B27D-CD7A69C46A95}" type="parTrans" cxnId="{145FEFB0-CF3B-8644-A4AD-DEA16B321516}">
      <dgm:prSet/>
      <dgm:spPr/>
      <dgm:t>
        <a:bodyPr/>
        <a:lstStyle/>
        <a:p>
          <a:endParaRPr lang="en-US"/>
        </a:p>
      </dgm:t>
    </dgm:pt>
    <dgm:pt modelId="{1DF08E31-B5AB-6645-85AE-82E1246EA018}" type="sibTrans" cxnId="{145FEFB0-CF3B-8644-A4AD-DEA16B321516}">
      <dgm:prSet/>
      <dgm:spPr/>
      <dgm:t>
        <a:bodyPr/>
        <a:lstStyle/>
        <a:p>
          <a:endParaRPr lang="en-US"/>
        </a:p>
      </dgm:t>
    </dgm:pt>
    <dgm:pt modelId="{A2EE4B5B-3FD0-4E40-91D5-093D48BE9B54}">
      <dgm:prSet phldrT="[Text]"/>
      <dgm:spPr/>
      <dgm:t>
        <a:bodyPr/>
        <a:lstStyle/>
        <a:p>
          <a:r>
            <a:rPr lang="en-US" dirty="0" smtClean="0"/>
            <a:t>ILC_CFS</a:t>
          </a:r>
          <a:endParaRPr lang="en-US" dirty="0"/>
        </a:p>
      </dgm:t>
    </dgm:pt>
    <dgm:pt modelId="{8376C6E0-CA55-DE4F-A3BD-568FCB97C0B4}" type="parTrans" cxnId="{C269CF79-2A98-7342-9508-994F7338CAC4}">
      <dgm:prSet/>
      <dgm:spPr/>
      <dgm:t>
        <a:bodyPr/>
        <a:lstStyle/>
        <a:p>
          <a:endParaRPr lang="en-US"/>
        </a:p>
      </dgm:t>
    </dgm:pt>
    <dgm:pt modelId="{4A1DFBE3-168F-BB40-9E47-703AFBB7B890}" type="sibTrans" cxnId="{C269CF79-2A98-7342-9508-994F7338CAC4}">
      <dgm:prSet/>
      <dgm:spPr/>
      <dgm:t>
        <a:bodyPr/>
        <a:lstStyle/>
        <a:p>
          <a:endParaRPr lang="en-US"/>
        </a:p>
      </dgm:t>
    </dgm:pt>
    <dgm:pt modelId="{C24C54BD-3994-D84B-8870-4918AE4A0957}">
      <dgm:prSet phldrT="[Text]"/>
      <dgm:spPr/>
      <dgm:t>
        <a:bodyPr/>
        <a:lstStyle/>
        <a:p>
          <a:r>
            <a:rPr lang="en-US" dirty="0" err="1" smtClean="0"/>
            <a:t>ILC_Kitakami</a:t>
          </a:r>
          <a:r>
            <a:rPr lang="en-US" dirty="0" smtClean="0"/>
            <a:t>-Site</a:t>
          </a:r>
          <a:endParaRPr lang="en-US" dirty="0"/>
        </a:p>
      </dgm:t>
    </dgm:pt>
    <dgm:pt modelId="{1AA680F1-4CB6-F54F-A992-5331B1EDE283}" type="parTrans" cxnId="{CC0D3409-5260-0B42-A6F4-29E72DB4F3D1}">
      <dgm:prSet/>
      <dgm:spPr/>
      <dgm:t>
        <a:bodyPr/>
        <a:lstStyle/>
        <a:p>
          <a:endParaRPr lang="en-US"/>
        </a:p>
      </dgm:t>
    </dgm:pt>
    <dgm:pt modelId="{099E4730-3C61-4A4A-A521-E9347FC6A488}" type="sibTrans" cxnId="{CC0D3409-5260-0B42-A6F4-29E72DB4F3D1}">
      <dgm:prSet/>
      <dgm:spPr/>
      <dgm:t>
        <a:bodyPr/>
        <a:lstStyle/>
        <a:p>
          <a:endParaRPr lang="en-US"/>
        </a:p>
      </dgm:t>
    </dgm:pt>
    <dgm:pt modelId="{727B7A99-BE6E-334F-BECD-B8C116158A61}">
      <dgm:prSet phldrT="[Text]"/>
      <dgm:spPr/>
      <dgm:t>
        <a:bodyPr/>
        <a:lstStyle/>
        <a:p>
          <a:r>
            <a:rPr lang="en-US" dirty="0" smtClean="0"/>
            <a:t>CFS EDMS Users</a:t>
          </a:r>
          <a:endParaRPr lang="en-US" dirty="0"/>
        </a:p>
      </dgm:t>
    </dgm:pt>
    <dgm:pt modelId="{94F16D1B-878D-8F4B-8918-C35E61C42645}" type="parTrans" cxnId="{BF7153F2-4AD1-2D48-AC8B-D388A6F0D1DD}">
      <dgm:prSet/>
      <dgm:spPr/>
      <dgm:t>
        <a:bodyPr/>
        <a:lstStyle/>
        <a:p>
          <a:endParaRPr lang="en-US"/>
        </a:p>
      </dgm:t>
    </dgm:pt>
    <dgm:pt modelId="{E1C679B0-0E45-A542-A12E-169608C3C6F2}" type="sibTrans" cxnId="{BF7153F2-4AD1-2D48-AC8B-D388A6F0D1DD}">
      <dgm:prSet/>
      <dgm:spPr/>
      <dgm:t>
        <a:bodyPr/>
        <a:lstStyle/>
        <a:p>
          <a:endParaRPr lang="en-US"/>
        </a:p>
      </dgm:t>
    </dgm:pt>
    <dgm:pt modelId="{6406C9DA-1CE6-A449-A0AE-8B8D7C6DC64C}">
      <dgm:prSet phldrT="[Text]"/>
      <dgm:spPr/>
      <dgm:t>
        <a:bodyPr/>
        <a:lstStyle/>
        <a:p>
          <a:r>
            <a:rPr lang="en-US" dirty="0" err="1" smtClean="0"/>
            <a:t>ILC_CFS_Internal</a:t>
          </a:r>
          <a:endParaRPr lang="en-US" dirty="0"/>
        </a:p>
      </dgm:t>
    </dgm:pt>
    <dgm:pt modelId="{546B09F3-A206-4841-9FF2-7EF18AE3C8C8}" type="parTrans" cxnId="{2BFA0F88-A4F0-E54E-9D86-572FFD8F2D0B}">
      <dgm:prSet/>
      <dgm:spPr/>
      <dgm:t>
        <a:bodyPr/>
        <a:lstStyle/>
        <a:p>
          <a:endParaRPr lang="en-US"/>
        </a:p>
      </dgm:t>
    </dgm:pt>
    <dgm:pt modelId="{10A67B38-7109-EC44-AAB9-12718921DE6D}" type="sibTrans" cxnId="{2BFA0F88-A4F0-E54E-9D86-572FFD8F2D0B}">
      <dgm:prSet/>
      <dgm:spPr/>
      <dgm:t>
        <a:bodyPr/>
        <a:lstStyle/>
        <a:p>
          <a:endParaRPr lang="en-US"/>
        </a:p>
      </dgm:t>
    </dgm:pt>
    <dgm:pt modelId="{EC9857E7-5A9A-8540-BB11-55BC6C672A8A}">
      <dgm:prSet phldrT="[Text]"/>
      <dgm:spPr/>
      <dgm:t>
        <a:bodyPr/>
        <a:lstStyle/>
        <a:p>
          <a:r>
            <a:rPr lang="en-US" dirty="0" err="1" smtClean="0"/>
            <a:t>Kitakami</a:t>
          </a:r>
          <a:r>
            <a:rPr lang="en-US" dirty="0" smtClean="0"/>
            <a:t> EDMS Users</a:t>
          </a:r>
          <a:endParaRPr lang="en-US" dirty="0"/>
        </a:p>
      </dgm:t>
    </dgm:pt>
    <dgm:pt modelId="{D83B512A-6080-F746-8282-9BFBCF145B25}" type="parTrans" cxnId="{2B0857C0-FA08-C54C-8390-83E75B031673}">
      <dgm:prSet/>
      <dgm:spPr/>
      <dgm:t>
        <a:bodyPr/>
        <a:lstStyle/>
        <a:p>
          <a:endParaRPr lang="en-US"/>
        </a:p>
      </dgm:t>
    </dgm:pt>
    <dgm:pt modelId="{900AB38E-8368-0040-BC11-A1AE74D3A944}" type="sibTrans" cxnId="{2B0857C0-FA08-C54C-8390-83E75B031673}">
      <dgm:prSet/>
      <dgm:spPr/>
      <dgm:t>
        <a:bodyPr/>
        <a:lstStyle/>
        <a:p>
          <a:endParaRPr lang="en-US"/>
        </a:p>
      </dgm:t>
    </dgm:pt>
    <dgm:pt modelId="{C32713AA-6ABC-104C-8999-7BCAE2DFC5A2}">
      <dgm:prSet phldrT="[Text]"/>
      <dgm:spPr/>
      <dgm:t>
        <a:bodyPr/>
        <a:lstStyle/>
        <a:p>
          <a:r>
            <a:rPr lang="en-US" dirty="0" err="1" smtClean="0"/>
            <a:t>ILC_Kitakami-Site_Internal</a:t>
          </a:r>
          <a:endParaRPr lang="en-US" dirty="0"/>
        </a:p>
      </dgm:t>
    </dgm:pt>
    <dgm:pt modelId="{40798D68-1784-7049-8F2A-CC36BB66ED46}" type="parTrans" cxnId="{32C270E0-93B2-9F47-9517-ECB9B43CA48E}">
      <dgm:prSet/>
      <dgm:spPr/>
      <dgm:t>
        <a:bodyPr/>
        <a:lstStyle/>
        <a:p>
          <a:endParaRPr lang="en-US"/>
        </a:p>
      </dgm:t>
    </dgm:pt>
    <dgm:pt modelId="{C93048A5-0079-1A47-B4B9-28F9358DD8F0}" type="sibTrans" cxnId="{32C270E0-93B2-9F47-9517-ECB9B43CA48E}">
      <dgm:prSet/>
      <dgm:spPr/>
      <dgm:t>
        <a:bodyPr/>
        <a:lstStyle/>
        <a:p>
          <a:endParaRPr lang="en-US"/>
        </a:p>
      </dgm:t>
    </dgm:pt>
    <dgm:pt modelId="{C47D775D-7A4C-DC4F-8099-495F17F9B9E1}">
      <dgm:prSet phldrT="[Text]"/>
      <dgm:spPr/>
      <dgm:t>
        <a:bodyPr/>
        <a:lstStyle/>
        <a:p>
          <a:r>
            <a:rPr lang="ja-JP" altLang="en-US" dirty="0" smtClean="0"/>
            <a:t>（地下トンネル位置情報）</a:t>
          </a:r>
          <a:endParaRPr lang="en-US" dirty="0"/>
        </a:p>
      </dgm:t>
    </dgm:pt>
    <dgm:pt modelId="{44972D24-0684-5043-BD59-128CAADF851A}" type="parTrans" cxnId="{F2B40A8C-D3D1-9C44-B5F2-D1236683EF98}">
      <dgm:prSet/>
      <dgm:spPr/>
      <dgm:t>
        <a:bodyPr/>
        <a:lstStyle/>
        <a:p>
          <a:endParaRPr kumimoji="1" lang="ja-JP" altLang="en-US"/>
        </a:p>
      </dgm:t>
    </dgm:pt>
    <dgm:pt modelId="{8860D610-4732-844D-A44A-EEE0DB84B8CB}" type="sibTrans" cxnId="{F2B40A8C-D3D1-9C44-B5F2-D1236683EF98}">
      <dgm:prSet/>
      <dgm:spPr/>
      <dgm:t>
        <a:bodyPr/>
        <a:lstStyle/>
        <a:p>
          <a:endParaRPr kumimoji="1" lang="ja-JP" altLang="en-US"/>
        </a:p>
      </dgm:t>
    </dgm:pt>
    <dgm:pt modelId="{68366937-B915-7445-BFFE-AF2135FAE1F1}">
      <dgm:prSet phldrT="[Text]"/>
      <dgm:spPr/>
      <dgm:t>
        <a:bodyPr/>
        <a:lstStyle/>
        <a:p>
          <a:r>
            <a:rPr lang="ja-JP" altLang="en-US" dirty="0" smtClean="0"/>
            <a:t>（アクセス経路等）</a:t>
          </a:r>
          <a:endParaRPr lang="en-US" dirty="0"/>
        </a:p>
      </dgm:t>
    </dgm:pt>
    <dgm:pt modelId="{2209ABE7-C168-1541-B62E-059DC57878A2}" type="parTrans" cxnId="{AE612DAF-0CBA-184D-8250-98D29E6D4771}">
      <dgm:prSet/>
      <dgm:spPr/>
      <dgm:t>
        <a:bodyPr/>
        <a:lstStyle/>
        <a:p>
          <a:endParaRPr kumimoji="1" lang="ja-JP" altLang="en-US"/>
        </a:p>
      </dgm:t>
    </dgm:pt>
    <dgm:pt modelId="{8F9FDF95-2408-FF45-A9FB-553675639C6A}" type="sibTrans" cxnId="{AE612DAF-0CBA-184D-8250-98D29E6D4771}">
      <dgm:prSet/>
      <dgm:spPr/>
      <dgm:t>
        <a:bodyPr/>
        <a:lstStyle/>
        <a:p>
          <a:endParaRPr kumimoji="1" lang="ja-JP" altLang="en-US"/>
        </a:p>
      </dgm:t>
    </dgm:pt>
    <dgm:pt modelId="{695B8A8D-46FA-CE49-ABE2-FFC8A310FD51}">
      <dgm:prSet phldrT="[Text]"/>
      <dgm:spPr/>
      <dgm:t>
        <a:bodyPr/>
        <a:lstStyle/>
        <a:p>
          <a:r>
            <a:rPr lang="ja-JP" altLang="en-US" dirty="0" smtClean="0"/>
            <a:t>（地上情報）</a:t>
          </a:r>
          <a:endParaRPr lang="en-US" dirty="0"/>
        </a:p>
      </dgm:t>
    </dgm:pt>
    <dgm:pt modelId="{95017ACF-2C2B-9B4A-9609-7457D51C19EF}" type="parTrans" cxnId="{53299DFB-9ECF-EF4E-B9FF-80B0B4A9A436}">
      <dgm:prSet/>
      <dgm:spPr/>
      <dgm:t>
        <a:bodyPr/>
        <a:lstStyle/>
        <a:p>
          <a:endParaRPr kumimoji="1" lang="ja-JP" altLang="en-US"/>
        </a:p>
      </dgm:t>
    </dgm:pt>
    <dgm:pt modelId="{7C41BC45-7D7D-2442-AAEB-BF7A4D5286E5}" type="sibTrans" cxnId="{53299DFB-9ECF-EF4E-B9FF-80B0B4A9A436}">
      <dgm:prSet/>
      <dgm:spPr/>
      <dgm:t>
        <a:bodyPr/>
        <a:lstStyle/>
        <a:p>
          <a:endParaRPr kumimoji="1" lang="ja-JP" altLang="en-US"/>
        </a:p>
      </dgm:t>
    </dgm:pt>
    <dgm:pt modelId="{9005CE5B-9B46-B349-855F-DAD76BF6619D}" type="pres">
      <dgm:prSet presAssocID="{94E8A643-446B-4142-A2E6-383B9B1A2B2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3C9D0E3-6C6D-A048-8674-7001FC8DE21E}" type="pres">
      <dgm:prSet presAssocID="{23D724B0-CDB8-5543-9470-692806A28427}" presName="circle1" presStyleLbl="node1" presStyleIdx="0" presStyleCnt="4"/>
      <dgm:spPr/>
    </dgm:pt>
    <dgm:pt modelId="{F4CEB2E5-4439-A141-A55A-AA002CD97E92}" type="pres">
      <dgm:prSet presAssocID="{23D724B0-CDB8-5543-9470-692806A28427}" presName="space" presStyleCnt="0"/>
      <dgm:spPr/>
    </dgm:pt>
    <dgm:pt modelId="{57AEE953-6DB9-2C46-BF5C-4AEE2689138D}" type="pres">
      <dgm:prSet presAssocID="{23D724B0-CDB8-5543-9470-692806A28427}" presName="rect1" presStyleLbl="alignAcc1" presStyleIdx="0" presStyleCnt="4"/>
      <dgm:spPr/>
      <dgm:t>
        <a:bodyPr/>
        <a:lstStyle/>
        <a:p>
          <a:endParaRPr lang="en-US"/>
        </a:p>
      </dgm:t>
    </dgm:pt>
    <dgm:pt modelId="{D46B8052-6D01-BE4A-B80A-7D8B4281E8E8}" type="pres">
      <dgm:prSet presAssocID="{E80FDCB2-39BA-D445-8C42-759F701AFFB8}" presName="vertSpace2" presStyleLbl="node1" presStyleIdx="0" presStyleCnt="4"/>
      <dgm:spPr/>
    </dgm:pt>
    <dgm:pt modelId="{B4410CE6-875A-AF49-A77B-C555C8DA2D12}" type="pres">
      <dgm:prSet presAssocID="{E80FDCB2-39BA-D445-8C42-759F701AFFB8}" presName="circle2" presStyleLbl="node1" presStyleIdx="1" presStyleCnt="4"/>
      <dgm:spPr/>
    </dgm:pt>
    <dgm:pt modelId="{44C6CD11-1327-D747-9B21-446CB4EF87CA}" type="pres">
      <dgm:prSet presAssocID="{E80FDCB2-39BA-D445-8C42-759F701AFFB8}" presName="rect2" presStyleLbl="alignAcc1" presStyleIdx="1" presStyleCnt="4"/>
      <dgm:spPr/>
      <dgm:t>
        <a:bodyPr/>
        <a:lstStyle/>
        <a:p>
          <a:endParaRPr kumimoji="1" lang="ja-JP" altLang="en-US"/>
        </a:p>
      </dgm:t>
    </dgm:pt>
    <dgm:pt modelId="{0E000FC5-47E4-A64A-8A72-1C6A87ABD1B6}" type="pres">
      <dgm:prSet presAssocID="{727B7A99-BE6E-334F-BECD-B8C116158A61}" presName="vertSpace3" presStyleLbl="node1" presStyleIdx="1" presStyleCnt="4"/>
      <dgm:spPr/>
    </dgm:pt>
    <dgm:pt modelId="{2E94B4B1-C9D9-304F-9419-6F43EC91927A}" type="pres">
      <dgm:prSet presAssocID="{727B7A99-BE6E-334F-BECD-B8C116158A61}" presName="circle3" presStyleLbl="node1" presStyleIdx="2" presStyleCnt="4"/>
      <dgm:spPr/>
    </dgm:pt>
    <dgm:pt modelId="{52D3BC61-35E0-6940-B7FE-EA63ED7D7130}" type="pres">
      <dgm:prSet presAssocID="{727B7A99-BE6E-334F-BECD-B8C116158A61}" presName="rect3" presStyleLbl="alignAcc1" presStyleIdx="2" presStyleCnt="4"/>
      <dgm:spPr/>
      <dgm:t>
        <a:bodyPr/>
        <a:lstStyle/>
        <a:p>
          <a:endParaRPr kumimoji="1" lang="ja-JP" altLang="en-US"/>
        </a:p>
      </dgm:t>
    </dgm:pt>
    <dgm:pt modelId="{02C9082C-A37D-4240-B6EB-C1AE1F2E1088}" type="pres">
      <dgm:prSet presAssocID="{EC9857E7-5A9A-8540-BB11-55BC6C672A8A}" presName="vertSpace4" presStyleLbl="node1" presStyleIdx="2" presStyleCnt="4"/>
      <dgm:spPr/>
    </dgm:pt>
    <dgm:pt modelId="{7140865E-0B4F-5346-A73E-6F1548B5044F}" type="pres">
      <dgm:prSet presAssocID="{EC9857E7-5A9A-8540-BB11-55BC6C672A8A}" presName="circle4" presStyleLbl="node1" presStyleIdx="3" presStyleCnt="4"/>
      <dgm:spPr/>
    </dgm:pt>
    <dgm:pt modelId="{C3409240-D75D-5441-A8AA-CE0801238650}" type="pres">
      <dgm:prSet presAssocID="{EC9857E7-5A9A-8540-BB11-55BC6C672A8A}" presName="rect4" presStyleLbl="alignAcc1" presStyleIdx="3" presStyleCnt="4"/>
      <dgm:spPr/>
      <dgm:t>
        <a:bodyPr/>
        <a:lstStyle/>
        <a:p>
          <a:endParaRPr kumimoji="1" lang="ja-JP" altLang="en-US"/>
        </a:p>
      </dgm:t>
    </dgm:pt>
    <dgm:pt modelId="{65F9C399-BAD0-904E-95C4-2A25E5AF303A}" type="pres">
      <dgm:prSet presAssocID="{23D724B0-CDB8-5543-9470-692806A2842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8D4B5-FA0F-004C-833F-7BD1837BFBD1}" type="pres">
      <dgm:prSet presAssocID="{23D724B0-CDB8-5543-9470-692806A28427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8BCA1-C3E5-F449-B64F-351D13B3ED94}" type="pres">
      <dgm:prSet presAssocID="{E80FDCB2-39BA-D445-8C42-759F701AFFB8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89A50C-DAD5-5449-8957-D1E7D16CACDD}" type="pres">
      <dgm:prSet presAssocID="{E80FDCB2-39BA-D445-8C42-759F701AFFB8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AF4735-5D5D-4049-817D-95ED4F5B968D}" type="pres">
      <dgm:prSet presAssocID="{727B7A99-BE6E-334F-BECD-B8C116158A61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39BA399-FAC8-FB4F-8A6A-587A0BE69DE1}" type="pres">
      <dgm:prSet presAssocID="{727B7A99-BE6E-334F-BECD-B8C116158A61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0EA35-E631-0848-BEE9-FF440A8D3E17}" type="pres">
      <dgm:prSet presAssocID="{EC9857E7-5A9A-8540-BB11-55BC6C672A8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446F7F-90D2-ED44-BB34-82B87CC043B7}" type="pres">
      <dgm:prSet presAssocID="{EC9857E7-5A9A-8540-BB11-55BC6C672A8A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A14F8-682A-7B45-A573-4FD835CAB959}" type="presOf" srcId="{FC0D70FC-F4D4-8449-A23E-6D8B28B124B8}" destId="{AE58D4B5-FA0F-004C-833F-7BD1837BFBD1}" srcOrd="0" destOrd="0" presId="urn:microsoft.com/office/officeart/2005/8/layout/target3"/>
    <dgm:cxn modelId="{D2355623-859E-3941-B802-9B515ED3F534}" type="presOf" srcId="{68366937-B915-7445-BFFE-AF2135FAE1F1}" destId="{539BA399-FAC8-FB4F-8A6A-587A0BE69DE1}" srcOrd="0" destOrd="1" presId="urn:microsoft.com/office/officeart/2005/8/layout/target3"/>
    <dgm:cxn modelId="{2BFA0F88-A4F0-E54E-9D86-572FFD8F2D0B}" srcId="{727B7A99-BE6E-334F-BECD-B8C116158A61}" destId="{6406C9DA-1CE6-A449-A0AE-8B8D7C6DC64C}" srcOrd="0" destOrd="0" parTransId="{546B09F3-A206-4841-9FF2-7EF18AE3C8C8}" sibTransId="{10A67B38-7109-EC44-AAB9-12718921DE6D}"/>
    <dgm:cxn modelId="{0D6DB944-5909-C24E-A1FE-1A419A2F252E}" type="presOf" srcId="{94E8A643-446B-4142-A2E6-383B9B1A2B25}" destId="{9005CE5B-9B46-B349-855F-DAD76BF6619D}" srcOrd="0" destOrd="0" presId="urn:microsoft.com/office/officeart/2005/8/layout/target3"/>
    <dgm:cxn modelId="{2FB8AC17-80FC-1D40-AE68-15044AEB86E0}" type="presOf" srcId="{C47D775D-7A4C-DC4F-8099-495F17F9B9E1}" destId="{AE58D4B5-FA0F-004C-833F-7BD1837BFBD1}" srcOrd="0" destOrd="1" presId="urn:microsoft.com/office/officeart/2005/8/layout/target3"/>
    <dgm:cxn modelId="{70176E2A-3ABB-D74F-B2BB-1AF723CC98B6}" type="presOf" srcId="{695B8A8D-46FA-CE49-ABE2-FFC8A310FD51}" destId="{E0446F7F-90D2-ED44-BB34-82B87CC043B7}" srcOrd="0" destOrd="1" presId="urn:microsoft.com/office/officeart/2005/8/layout/target3"/>
    <dgm:cxn modelId="{E3E1182C-6192-EA49-B2E0-C052A73A1428}" type="presOf" srcId="{E80FDCB2-39BA-D445-8C42-759F701AFFB8}" destId="{44C6CD11-1327-D747-9B21-446CB4EF87CA}" srcOrd="0" destOrd="0" presId="urn:microsoft.com/office/officeart/2005/8/layout/target3"/>
    <dgm:cxn modelId="{145FEFB0-CF3B-8644-A4AD-DEA16B321516}" srcId="{94E8A643-446B-4142-A2E6-383B9B1A2B25}" destId="{E80FDCB2-39BA-D445-8C42-759F701AFFB8}" srcOrd="1" destOrd="0" parTransId="{34D5B644-F36D-7549-B27D-CD7A69C46A95}" sibTransId="{1DF08E31-B5AB-6645-85AE-82E1246EA018}"/>
    <dgm:cxn modelId="{2B0857C0-FA08-C54C-8390-83E75B031673}" srcId="{94E8A643-446B-4142-A2E6-383B9B1A2B25}" destId="{EC9857E7-5A9A-8540-BB11-55BC6C672A8A}" srcOrd="3" destOrd="0" parTransId="{D83B512A-6080-F746-8282-9BFBCF145B25}" sibTransId="{900AB38E-8368-0040-BC11-A1AE74D3A944}"/>
    <dgm:cxn modelId="{442E6D04-6442-A74C-BE5F-89EEEDF1D071}" type="presOf" srcId="{EC9857E7-5A9A-8540-BB11-55BC6C672A8A}" destId="{07C0EA35-E631-0848-BEE9-FF440A8D3E17}" srcOrd="1" destOrd="0" presId="urn:microsoft.com/office/officeart/2005/8/layout/target3"/>
    <dgm:cxn modelId="{32C270E0-93B2-9F47-9517-ECB9B43CA48E}" srcId="{EC9857E7-5A9A-8540-BB11-55BC6C672A8A}" destId="{C32713AA-6ABC-104C-8999-7BCAE2DFC5A2}" srcOrd="0" destOrd="0" parTransId="{40798D68-1784-7049-8F2A-CC36BB66ED46}" sibTransId="{C93048A5-0079-1A47-B4B9-28F9358DD8F0}"/>
    <dgm:cxn modelId="{736AC9F5-2E9F-5F4E-BC3B-70BD7CD2ECA4}" type="presOf" srcId="{A2EE4B5B-3FD0-4E40-91D5-093D48BE9B54}" destId="{0789A50C-DAD5-5449-8957-D1E7D16CACDD}" srcOrd="0" destOrd="0" presId="urn:microsoft.com/office/officeart/2005/8/layout/target3"/>
    <dgm:cxn modelId="{AE612DAF-0CBA-184D-8250-98D29E6D4771}" srcId="{727B7A99-BE6E-334F-BECD-B8C116158A61}" destId="{68366937-B915-7445-BFFE-AF2135FAE1F1}" srcOrd="1" destOrd="0" parTransId="{2209ABE7-C168-1541-B62E-059DC57878A2}" sibTransId="{8F9FDF95-2408-FF45-A9FB-553675639C6A}"/>
    <dgm:cxn modelId="{20E4B803-C7F3-0C48-A03F-9DF70AD52B52}" type="presOf" srcId="{23D724B0-CDB8-5543-9470-692806A28427}" destId="{57AEE953-6DB9-2C46-BF5C-4AEE2689138D}" srcOrd="0" destOrd="0" presId="urn:microsoft.com/office/officeart/2005/8/layout/target3"/>
    <dgm:cxn modelId="{BF7153F2-4AD1-2D48-AC8B-D388A6F0D1DD}" srcId="{94E8A643-446B-4142-A2E6-383B9B1A2B25}" destId="{727B7A99-BE6E-334F-BECD-B8C116158A61}" srcOrd="2" destOrd="0" parTransId="{94F16D1B-878D-8F4B-8918-C35E61C42645}" sibTransId="{E1C679B0-0E45-A542-A12E-169608C3C6F2}"/>
    <dgm:cxn modelId="{8E2DFDB1-5DDE-4340-B75A-40A8D36568D0}" type="presOf" srcId="{6406C9DA-1CE6-A449-A0AE-8B8D7C6DC64C}" destId="{539BA399-FAC8-FB4F-8A6A-587A0BE69DE1}" srcOrd="0" destOrd="0" presId="urn:microsoft.com/office/officeart/2005/8/layout/target3"/>
    <dgm:cxn modelId="{53299DFB-9ECF-EF4E-B9FF-80B0B4A9A436}" srcId="{EC9857E7-5A9A-8540-BB11-55BC6C672A8A}" destId="{695B8A8D-46FA-CE49-ABE2-FFC8A310FD51}" srcOrd="1" destOrd="0" parTransId="{95017ACF-2C2B-9B4A-9609-7457D51C19EF}" sibTransId="{7C41BC45-7D7D-2442-AAEB-BF7A4D5286E5}"/>
    <dgm:cxn modelId="{462E634F-C456-1F4E-B9F3-451966F2032A}" srcId="{94E8A643-446B-4142-A2E6-383B9B1A2B25}" destId="{23D724B0-CDB8-5543-9470-692806A28427}" srcOrd="0" destOrd="0" parTransId="{F82682D6-F7EC-7B4A-8280-18E7B83D2C7E}" sibTransId="{2971B527-52C1-9A46-B973-EFAB1F8A395F}"/>
    <dgm:cxn modelId="{26DC3E0C-690A-E24C-AE18-05D22A24BA3E}" type="presOf" srcId="{727B7A99-BE6E-334F-BECD-B8C116158A61}" destId="{B5AF4735-5D5D-4049-817D-95ED4F5B968D}" srcOrd="1" destOrd="0" presId="urn:microsoft.com/office/officeart/2005/8/layout/target3"/>
    <dgm:cxn modelId="{7F059612-AAB8-074E-B687-F4A12053A7C9}" type="presOf" srcId="{EC9857E7-5A9A-8540-BB11-55BC6C672A8A}" destId="{C3409240-D75D-5441-A8AA-CE0801238650}" srcOrd="0" destOrd="0" presId="urn:microsoft.com/office/officeart/2005/8/layout/target3"/>
    <dgm:cxn modelId="{97FB9F61-3CFD-3743-9461-851235DA43AE}" type="presOf" srcId="{727B7A99-BE6E-334F-BECD-B8C116158A61}" destId="{52D3BC61-35E0-6940-B7FE-EA63ED7D7130}" srcOrd="0" destOrd="0" presId="urn:microsoft.com/office/officeart/2005/8/layout/target3"/>
    <dgm:cxn modelId="{C269CF79-2A98-7342-9508-994F7338CAC4}" srcId="{E80FDCB2-39BA-D445-8C42-759F701AFFB8}" destId="{A2EE4B5B-3FD0-4E40-91D5-093D48BE9B54}" srcOrd="0" destOrd="0" parTransId="{8376C6E0-CA55-DE4F-A3BD-568FCB97C0B4}" sibTransId="{4A1DFBE3-168F-BB40-9E47-703AFBB7B890}"/>
    <dgm:cxn modelId="{C412A12B-EE08-F84D-A23E-D9C910F366FC}" type="presOf" srcId="{23D724B0-CDB8-5543-9470-692806A28427}" destId="{65F9C399-BAD0-904E-95C4-2A25E5AF303A}" srcOrd="1" destOrd="0" presId="urn:microsoft.com/office/officeart/2005/8/layout/target3"/>
    <dgm:cxn modelId="{F2B40A8C-D3D1-9C44-B5F2-D1236683EF98}" srcId="{23D724B0-CDB8-5543-9470-692806A28427}" destId="{C47D775D-7A4C-DC4F-8099-495F17F9B9E1}" srcOrd="1" destOrd="0" parTransId="{44972D24-0684-5043-BD59-128CAADF851A}" sibTransId="{8860D610-4732-844D-A44A-EEE0DB84B8CB}"/>
    <dgm:cxn modelId="{C39A4065-8DCC-BE46-8BDB-82FC90DB5B3B}" type="presOf" srcId="{E80FDCB2-39BA-D445-8C42-759F701AFFB8}" destId="{1238BCA1-C3E5-F449-B64F-351D13B3ED94}" srcOrd="1" destOrd="0" presId="urn:microsoft.com/office/officeart/2005/8/layout/target3"/>
    <dgm:cxn modelId="{CC0D3409-5260-0B42-A6F4-29E72DB4F3D1}" srcId="{E80FDCB2-39BA-D445-8C42-759F701AFFB8}" destId="{C24C54BD-3994-D84B-8870-4918AE4A0957}" srcOrd="1" destOrd="0" parTransId="{1AA680F1-4CB6-F54F-A992-5331B1EDE283}" sibTransId="{099E4730-3C61-4A4A-A521-E9347FC6A488}"/>
    <dgm:cxn modelId="{51E00FF1-AB61-2F4B-A3CF-48C1FF4341BF}" type="presOf" srcId="{C24C54BD-3994-D84B-8870-4918AE4A0957}" destId="{0789A50C-DAD5-5449-8957-D1E7D16CACDD}" srcOrd="0" destOrd="1" presId="urn:microsoft.com/office/officeart/2005/8/layout/target3"/>
    <dgm:cxn modelId="{58923BA9-43F8-4444-A880-A26A37B53332}" type="presOf" srcId="{C32713AA-6ABC-104C-8999-7BCAE2DFC5A2}" destId="{E0446F7F-90D2-ED44-BB34-82B87CC043B7}" srcOrd="0" destOrd="0" presId="urn:microsoft.com/office/officeart/2005/8/layout/target3"/>
    <dgm:cxn modelId="{C056DA29-5FE2-6D43-80D8-6C4C0051D439}" srcId="{23D724B0-CDB8-5543-9470-692806A28427}" destId="{FC0D70FC-F4D4-8449-A23E-6D8B28B124B8}" srcOrd="0" destOrd="0" parTransId="{02F8BBCB-6E6F-5642-8C35-C45331AA7DB6}" sibTransId="{B486B6AD-96B7-6840-A2FC-E83F3FC922B2}"/>
    <dgm:cxn modelId="{B916897D-EA18-694B-9E7C-65F5870400A8}" type="presParOf" srcId="{9005CE5B-9B46-B349-855F-DAD76BF6619D}" destId="{83C9D0E3-6C6D-A048-8674-7001FC8DE21E}" srcOrd="0" destOrd="0" presId="urn:microsoft.com/office/officeart/2005/8/layout/target3"/>
    <dgm:cxn modelId="{07FCEA00-C699-3949-87EB-0AB065B6D368}" type="presParOf" srcId="{9005CE5B-9B46-B349-855F-DAD76BF6619D}" destId="{F4CEB2E5-4439-A141-A55A-AA002CD97E92}" srcOrd="1" destOrd="0" presId="urn:microsoft.com/office/officeart/2005/8/layout/target3"/>
    <dgm:cxn modelId="{5B994D73-C056-C343-B11C-5151DE0C1B81}" type="presParOf" srcId="{9005CE5B-9B46-B349-855F-DAD76BF6619D}" destId="{57AEE953-6DB9-2C46-BF5C-4AEE2689138D}" srcOrd="2" destOrd="0" presId="urn:microsoft.com/office/officeart/2005/8/layout/target3"/>
    <dgm:cxn modelId="{C312B5C9-8264-1A43-8ECF-EF4060CF115F}" type="presParOf" srcId="{9005CE5B-9B46-B349-855F-DAD76BF6619D}" destId="{D46B8052-6D01-BE4A-B80A-7D8B4281E8E8}" srcOrd="3" destOrd="0" presId="urn:microsoft.com/office/officeart/2005/8/layout/target3"/>
    <dgm:cxn modelId="{35F6D18D-9239-6C49-93DF-7A44F755EB72}" type="presParOf" srcId="{9005CE5B-9B46-B349-855F-DAD76BF6619D}" destId="{B4410CE6-875A-AF49-A77B-C555C8DA2D12}" srcOrd="4" destOrd="0" presId="urn:microsoft.com/office/officeart/2005/8/layout/target3"/>
    <dgm:cxn modelId="{416AAB62-7168-3B4D-A6AA-600DC0A656B3}" type="presParOf" srcId="{9005CE5B-9B46-B349-855F-DAD76BF6619D}" destId="{44C6CD11-1327-D747-9B21-446CB4EF87CA}" srcOrd="5" destOrd="0" presId="urn:microsoft.com/office/officeart/2005/8/layout/target3"/>
    <dgm:cxn modelId="{A8558D7E-BAAB-2A48-8A18-5C202DAC1AE2}" type="presParOf" srcId="{9005CE5B-9B46-B349-855F-DAD76BF6619D}" destId="{0E000FC5-47E4-A64A-8A72-1C6A87ABD1B6}" srcOrd="6" destOrd="0" presId="urn:microsoft.com/office/officeart/2005/8/layout/target3"/>
    <dgm:cxn modelId="{CA31BFAA-6AEF-8A44-8085-1F94ADFE6AC7}" type="presParOf" srcId="{9005CE5B-9B46-B349-855F-DAD76BF6619D}" destId="{2E94B4B1-C9D9-304F-9419-6F43EC91927A}" srcOrd="7" destOrd="0" presId="urn:microsoft.com/office/officeart/2005/8/layout/target3"/>
    <dgm:cxn modelId="{285ABFC8-0F73-D64E-85B9-8BF47B5766EC}" type="presParOf" srcId="{9005CE5B-9B46-B349-855F-DAD76BF6619D}" destId="{52D3BC61-35E0-6940-B7FE-EA63ED7D7130}" srcOrd="8" destOrd="0" presId="urn:microsoft.com/office/officeart/2005/8/layout/target3"/>
    <dgm:cxn modelId="{DCEF7357-6C66-254C-B7C2-227062D114DF}" type="presParOf" srcId="{9005CE5B-9B46-B349-855F-DAD76BF6619D}" destId="{02C9082C-A37D-4240-B6EB-C1AE1F2E1088}" srcOrd="9" destOrd="0" presId="urn:microsoft.com/office/officeart/2005/8/layout/target3"/>
    <dgm:cxn modelId="{6FC70E61-1307-0846-AD4E-C1C4E511BEBD}" type="presParOf" srcId="{9005CE5B-9B46-B349-855F-DAD76BF6619D}" destId="{7140865E-0B4F-5346-A73E-6F1548B5044F}" srcOrd="10" destOrd="0" presId="urn:microsoft.com/office/officeart/2005/8/layout/target3"/>
    <dgm:cxn modelId="{DF8BE069-D0C0-E645-9C40-00350584B063}" type="presParOf" srcId="{9005CE5B-9B46-B349-855F-DAD76BF6619D}" destId="{C3409240-D75D-5441-A8AA-CE0801238650}" srcOrd="11" destOrd="0" presId="urn:microsoft.com/office/officeart/2005/8/layout/target3"/>
    <dgm:cxn modelId="{B7F5CBE7-1166-5346-A818-F70BD35F0417}" type="presParOf" srcId="{9005CE5B-9B46-B349-855F-DAD76BF6619D}" destId="{65F9C399-BAD0-904E-95C4-2A25E5AF303A}" srcOrd="12" destOrd="0" presId="urn:microsoft.com/office/officeart/2005/8/layout/target3"/>
    <dgm:cxn modelId="{E6934982-9956-A445-A4C0-FF40D9E35D13}" type="presParOf" srcId="{9005CE5B-9B46-B349-855F-DAD76BF6619D}" destId="{AE58D4B5-FA0F-004C-833F-7BD1837BFBD1}" srcOrd="13" destOrd="0" presId="urn:microsoft.com/office/officeart/2005/8/layout/target3"/>
    <dgm:cxn modelId="{016DBB15-E42A-1547-B6D3-7E3755BAB75E}" type="presParOf" srcId="{9005CE5B-9B46-B349-855F-DAD76BF6619D}" destId="{1238BCA1-C3E5-F449-B64F-351D13B3ED94}" srcOrd="14" destOrd="0" presId="urn:microsoft.com/office/officeart/2005/8/layout/target3"/>
    <dgm:cxn modelId="{8FCAE19A-DADC-4045-A9FA-00FB1342F9CD}" type="presParOf" srcId="{9005CE5B-9B46-B349-855F-DAD76BF6619D}" destId="{0789A50C-DAD5-5449-8957-D1E7D16CACDD}" srcOrd="15" destOrd="0" presId="urn:microsoft.com/office/officeart/2005/8/layout/target3"/>
    <dgm:cxn modelId="{D16E5661-76D4-4F48-9EF4-B8671048107A}" type="presParOf" srcId="{9005CE5B-9B46-B349-855F-DAD76BF6619D}" destId="{B5AF4735-5D5D-4049-817D-95ED4F5B968D}" srcOrd="16" destOrd="0" presId="urn:microsoft.com/office/officeart/2005/8/layout/target3"/>
    <dgm:cxn modelId="{692978FE-3724-F44A-B105-604D82BE71E5}" type="presParOf" srcId="{9005CE5B-9B46-B349-855F-DAD76BF6619D}" destId="{539BA399-FAC8-FB4F-8A6A-587A0BE69DE1}" srcOrd="17" destOrd="0" presId="urn:microsoft.com/office/officeart/2005/8/layout/target3"/>
    <dgm:cxn modelId="{1C2547DB-6819-BA4D-9D7A-81F1CE25216E}" type="presParOf" srcId="{9005CE5B-9B46-B349-855F-DAD76BF6619D}" destId="{07C0EA35-E631-0848-BEE9-FF440A8D3E17}" srcOrd="18" destOrd="0" presId="urn:microsoft.com/office/officeart/2005/8/layout/target3"/>
    <dgm:cxn modelId="{05425D12-1917-9E40-9020-AE8E098BECD5}" type="presParOf" srcId="{9005CE5B-9B46-B349-855F-DAD76BF6619D}" destId="{E0446F7F-90D2-ED44-BB34-82B87CC043B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53ECC-68B5-524C-A24D-03668A877474}">
      <dsp:nvSpPr>
        <dsp:cNvPr id="0" name=""/>
        <dsp:cNvSpPr/>
      </dsp:nvSpPr>
      <dsp:spPr>
        <a:xfrm>
          <a:off x="3976354" y="1095502"/>
          <a:ext cx="138445" cy="424096"/>
        </a:xfrm>
        <a:custGeom>
          <a:avLst/>
          <a:gdLst/>
          <a:ahLst/>
          <a:cxnLst/>
          <a:rect l="0" t="0" r="0" b="0"/>
          <a:pathLst>
            <a:path>
              <a:moveTo>
                <a:pt x="138445" y="0"/>
              </a:moveTo>
              <a:lnTo>
                <a:pt x="138445" y="424096"/>
              </a:lnTo>
              <a:lnTo>
                <a:pt x="0" y="4240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3ADE3-F790-2544-BEFB-180FFDF0BA98}">
      <dsp:nvSpPr>
        <dsp:cNvPr id="0" name=""/>
        <dsp:cNvSpPr/>
      </dsp:nvSpPr>
      <dsp:spPr>
        <a:xfrm>
          <a:off x="4114800" y="1095502"/>
          <a:ext cx="2446431" cy="95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461"/>
              </a:lnTo>
              <a:lnTo>
                <a:pt x="2446431" y="812461"/>
              </a:lnTo>
              <a:lnTo>
                <a:pt x="2446431" y="9509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85781-9BB9-714A-9C30-5D92C7E2E25A}">
      <dsp:nvSpPr>
        <dsp:cNvPr id="0" name=""/>
        <dsp:cNvSpPr/>
      </dsp:nvSpPr>
      <dsp:spPr>
        <a:xfrm>
          <a:off x="2107940" y="1095502"/>
          <a:ext cx="2006859" cy="961942"/>
        </a:xfrm>
        <a:custGeom>
          <a:avLst/>
          <a:gdLst/>
          <a:ahLst/>
          <a:cxnLst/>
          <a:rect l="0" t="0" r="0" b="0"/>
          <a:pathLst>
            <a:path>
              <a:moveTo>
                <a:pt x="2006859" y="0"/>
              </a:moveTo>
              <a:lnTo>
                <a:pt x="2006859" y="823497"/>
              </a:lnTo>
              <a:lnTo>
                <a:pt x="0" y="823497"/>
              </a:lnTo>
              <a:lnTo>
                <a:pt x="0" y="9619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903B7-B5EB-5448-B635-14087593D5F6}">
      <dsp:nvSpPr>
        <dsp:cNvPr id="0" name=""/>
        <dsp:cNvSpPr/>
      </dsp:nvSpPr>
      <dsp:spPr>
        <a:xfrm>
          <a:off x="1850023" y="270"/>
          <a:ext cx="4529552" cy="1095232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rgbClr val="FFFF00"/>
              </a:solidFill>
            </a:rPr>
            <a:t>ILC </a:t>
          </a:r>
          <a:r>
            <a:rPr kumimoji="1" lang="ja-JP" altLang="en-US" sz="2000" b="1" kern="1200" dirty="0" smtClean="0">
              <a:solidFill>
                <a:srgbClr val="FFFF00"/>
              </a:solidFill>
            </a:rPr>
            <a:t>推進準備室</a:t>
          </a:r>
          <a:endParaRPr kumimoji="1" lang="en-US" altLang="ja-JP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rgbClr val="FFFF00"/>
              </a:solidFill>
            </a:rPr>
            <a:t>ILC Project Preparation Office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rgbClr val="FFFF00"/>
              </a:solidFill>
            </a:rPr>
            <a:t>Director: KEK-DG</a:t>
          </a:r>
          <a:endParaRPr kumimoji="1" lang="ja-JP" altLang="en-US" sz="2000" b="1" kern="1200" dirty="0">
            <a:solidFill>
              <a:srgbClr val="FFFF00"/>
            </a:solidFill>
          </a:endParaRPr>
        </a:p>
      </dsp:txBody>
      <dsp:txXfrm>
        <a:off x="1850023" y="270"/>
        <a:ext cx="4529552" cy="1095232"/>
      </dsp:txXfrm>
    </dsp:sp>
    <dsp:sp modelId="{1E586B32-3702-4E43-A590-B25A38283387}">
      <dsp:nvSpPr>
        <dsp:cNvPr id="0" name=""/>
        <dsp:cNvSpPr/>
      </dsp:nvSpPr>
      <dsp:spPr>
        <a:xfrm>
          <a:off x="322210" y="2057445"/>
          <a:ext cx="3571460" cy="2367799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rgbClr val="FFFF00"/>
              </a:solidFill>
            </a:rPr>
            <a:t> </a:t>
          </a:r>
          <a:r>
            <a:rPr kumimoji="1" lang="ja-JP" altLang="en-US" sz="2000" b="1" kern="1200" dirty="0" smtClean="0">
              <a:solidFill>
                <a:srgbClr val="FFFF00"/>
              </a:solidFill>
            </a:rPr>
            <a:t>プロジェクト・ユニット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rgbClr val="FFFF00"/>
              </a:solidFill>
            </a:rPr>
            <a:t>- </a:t>
          </a:r>
          <a:r>
            <a:rPr kumimoji="1" lang="ja-JP" altLang="en-US" sz="1200" b="1" kern="1200" dirty="0" smtClean="0">
              <a:solidFill>
                <a:srgbClr val="FFFF00"/>
              </a:solidFill>
            </a:rPr>
            <a:t>加速器システム、　</a:t>
          </a:r>
          <a:r>
            <a:rPr kumimoji="1" lang="en-US" altLang="ja-JP" sz="1200" b="1" kern="1200" dirty="0" smtClean="0">
              <a:solidFill>
                <a:srgbClr val="FFFF00"/>
              </a:solidFill>
            </a:rPr>
            <a:t>- </a:t>
          </a:r>
          <a:r>
            <a:rPr kumimoji="1" lang="ja-JP" altLang="en-US" sz="1200" b="1" kern="1200" dirty="0" smtClean="0">
              <a:solidFill>
                <a:srgbClr val="FFFF00"/>
              </a:solidFill>
            </a:rPr>
            <a:t>技術サポート、</a:t>
          </a:r>
          <a:r>
            <a:rPr kumimoji="1" lang="en-US" altLang="ja-JP" sz="1200" b="1" kern="1200" dirty="0" smtClean="0">
              <a:solidFill>
                <a:srgbClr val="FFFF00"/>
              </a:solidFill>
            </a:rPr>
            <a:t>- </a:t>
          </a:r>
          <a:r>
            <a:rPr kumimoji="1" lang="ja-JP" altLang="en-US" sz="1200" b="1" kern="1200" dirty="0" smtClean="0">
              <a:solidFill>
                <a:srgbClr val="FFFF00"/>
              </a:solidFill>
            </a:rPr>
            <a:t>技術・国際連携</a:t>
          </a:r>
          <a:endParaRPr kumimoji="1" lang="en-US" altLang="ja-JP" sz="12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u="sng" kern="1200" dirty="0" smtClean="0">
              <a:solidFill>
                <a:schemeClr val="bg1"/>
              </a:solidFill>
            </a:rPr>
            <a:t>(Project Unit or Research Unit)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solidFill>
                <a:srgbClr val="CCFFCC"/>
              </a:solidFill>
            </a:rPr>
            <a:t>in charge of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solidFill>
                <a:srgbClr val="CCFFCC"/>
              </a:solidFill>
            </a:rPr>
            <a:t>Technical Development and Design Study including site-specific design study  </a:t>
          </a:r>
          <a:endParaRPr kumimoji="1" lang="ja-JP" altLang="en-US" sz="1800" kern="1200" dirty="0">
            <a:solidFill>
              <a:srgbClr val="CCFFCC"/>
            </a:solidFill>
          </a:endParaRPr>
        </a:p>
      </dsp:txBody>
      <dsp:txXfrm>
        <a:off x="322210" y="2057445"/>
        <a:ext cx="3571460" cy="2367799"/>
      </dsp:txXfrm>
    </dsp:sp>
    <dsp:sp modelId="{86661364-FDE1-3247-B672-F7A83F9B8417}">
      <dsp:nvSpPr>
        <dsp:cNvPr id="0" name=""/>
        <dsp:cNvSpPr/>
      </dsp:nvSpPr>
      <dsp:spPr>
        <a:xfrm>
          <a:off x="4892863" y="2046409"/>
          <a:ext cx="3336736" cy="2742372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u="sng" strike="noStrike" kern="1200" dirty="0" smtClean="0">
              <a:solidFill>
                <a:srgbClr val="FFFF00"/>
              </a:solidFill>
            </a:rPr>
            <a:t>推進統括・ユニット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b="1" u="sng" strike="noStrike" kern="1200" dirty="0" smtClean="0">
              <a:solidFill>
                <a:srgbClr val="FFFF00"/>
              </a:solidFill>
            </a:rPr>
            <a:t>（</a:t>
          </a:r>
          <a:r>
            <a:rPr kumimoji="1" lang="en-US" altLang="ja-JP" sz="1200" b="1" u="sng" strike="noStrike" kern="1200" dirty="0" smtClean="0">
              <a:solidFill>
                <a:srgbClr val="FFFF00"/>
              </a:solidFill>
            </a:rPr>
            <a:t>- </a:t>
          </a:r>
          <a:r>
            <a:rPr kumimoji="1" lang="ja-JP" altLang="en-US" sz="1200" b="1" u="sng" strike="noStrike" kern="1200" dirty="0" smtClean="0">
              <a:solidFill>
                <a:srgbClr val="FFFF00"/>
              </a:solidFill>
            </a:rPr>
            <a:t>総務・経理・企画、　　</a:t>
          </a:r>
          <a:r>
            <a:rPr kumimoji="1" lang="en-US" altLang="ja-JP" sz="1200" b="1" u="sng" strike="noStrike" kern="1200" dirty="0" smtClean="0">
              <a:solidFill>
                <a:srgbClr val="FFFF00"/>
              </a:solidFill>
            </a:rPr>
            <a:t>- </a:t>
          </a:r>
          <a:r>
            <a:rPr kumimoji="1" lang="ja-JP" altLang="en-US" sz="1200" b="1" u="sng" strike="noStrike" kern="1200" dirty="0" smtClean="0">
              <a:solidFill>
                <a:srgbClr val="FFFF00"/>
              </a:solidFill>
            </a:rPr>
            <a:t>国際連携・障害・広報）</a:t>
          </a:r>
          <a:endParaRPr kumimoji="1" lang="en-US" altLang="ja-JP" sz="1200" b="1" u="sng" strike="noStrike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u="sng" strike="noStrike" kern="1200" dirty="0" smtClean="0">
              <a:solidFill>
                <a:srgbClr val="FFFFFF"/>
              </a:solidFill>
            </a:rPr>
            <a:t>(Administrative Unit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strike="noStrike" kern="1200" dirty="0" smtClean="0">
              <a:solidFill>
                <a:srgbClr val="FFFFFF"/>
              </a:solidFill>
            </a:rPr>
            <a:t>or Management Unit)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b="0" kern="1200" dirty="0" smtClean="0">
              <a:solidFill>
                <a:srgbClr val="CCFFCC"/>
              </a:solidFill>
            </a:rPr>
            <a:t>In charge of project promotion and administration including coordination with laboratories and funding agencies in Japan as well as overseas</a:t>
          </a:r>
        </a:p>
      </dsp:txBody>
      <dsp:txXfrm>
        <a:off x="4892863" y="2046409"/>
        <a:ext cx="3336736" cy="2742372"/>
      </dsp:txXfrm>
    </dsp:sp>
    <dsp:sp modelId="{86300EB0-F7BE-4947-B749-594C13FCC522}">
      <dsp:nvSpPr>
        <dsp:cNvPr id="0" name=""/>
        <dsp:cNvSpPr/>
      </dsp:nvSpPr>
      <dsp:spPr>
        <a:xfrm>
          <a:off x="1378453" y="1297570"/>
          <a:ext cx="2597901" cy="444059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rgbClr val="FFFF00"/>
              </a:solidFill>
            </a:rPr>
            <a:t>Deputy Director</a:t>
          </a:r>
          <a:endParaRPr kumimoji="1" lang="ja-JP" altLang="en-US" sz="2000" b="1" kern="1200" dirty="0">
            <a:solidFill>
              <a:srgbClr val="FFFF00"/>
            </a:solidFill>
          </a:endParaRPr>
        </a:p>
      </dsp:txBody>
      <dsp:txXfrm>
        <a:off x="1378453" y="1297570"/>
        <a:ext cx="2597901" cy="444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9D0E3-6C6D-A048-8674-7001FC8DE21E}">
      <dsp:nvSpPr>
        <dsp:cNvPr id="0" name=""/>
        <dsp:cNvSpPr/>
      </dsp:nvSpPr>
      <dsp:spPr>
        <a:xfrm>
          <a:off x="0" y="0"/>
          <a:ext cx="3844636" cy="38446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AEE953-6DB9-2C46-BF5C-4AEE2689138D}">
      <dsp:nvSpPr>
        <dsp:cNvPr id="0" name=""/>
        <dsp:cNvSpPr/>
      </dsp:nvSpPr>
      <dsp:spPr>
        <a:xfrm>
          <a:off x="1922318" y="0"/>
          <a:ext cx="5559136" cy="3844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World</a:t>
          </a:r>
          <a:endParaRPr lang="en-US" sz="2300" kern="1200" dirty="0"/>
        </a:p>
      </dsp:txBody>
      <dsp:txXfrm>
        <a:off x="1922318" y="0"/>
        <a:ext cx="2779568" cy="816985"/>
      </dsp:txXfrm>
    </dsp:sp>
    <dsp:sp modelId="{B4410CE6-875A-AF49-A77B-C555C8DA2D12}">
      <dsp:nvSpPr>
        <dsp:cNvPr id="0" name=""/>
        <dsp:cNvSpPr/>
      </dsp:nvSpPr>
      <dsp:spPr>
        <a:xfrm>
          <a:off x="504608" y="816985"/>
          <a:ext cx="2835419" cy="28354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6CD11-1327-D747-9B21-446CB4EF87CA}">
      <dsp:nvSpPr>
        <dsp:cNvPr id="0" name=""/>
        <dsp:cNvSpPr/>
      </dsp:nvSpPr>
      <dsp:spPr>
        <a:xfrm>
          <a:off x="1922318" y="816985"/>
          <a:ext cx="5559136" cy="28354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ILC EDMS Users</a:t>
          </a:r>
          <a:endParaRPr lang="en-US" sz="2300" kern="1200" dirty="0"/>
        </a:p>
      </dsp:txBody>
      <dsp:txXfrm>
        <a:off x="1922318" y="816985"/>
        <a:ext cx="2779568" cy="816985"/>
      </dsp:txXfrm>
    </dsp:sp>
    <dsp:sp modelId="{2E94B4B1-C9D9-304F-9419-6F43EC91927A}">
      <dsp:nvSpPr>
        <dsp:cNvPr id="0" name=""/>
        <dsp:cNvSpPr/>
      </dsp:nvSpPr>
      <dsp:spPr>
        <a:xfrm>
          <a:off x="1009216" y="1633970"/>
          <a:ext cx="1826202" cy="18262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D3BC61-35E0-6940-B7FE-EA63ED7D7130}">
      <dsp:nvSpPr>
        <dsp:cNvPr id="0" name=""/>
        <dsp:cNvSpPr/>
      </dsp:nvSpPr>
      <dsp:spPr>
        <a:xfrm>
          <a:off x="1922318" y="1633970"/>
          <a:ext cx="5559136" cy="1826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CFS EDMS Users</a:t>
          </a:r>
          <a:endParaRPr lang="en-US" sz="2300" kern="1200" dirty="0"/>
        </a:p>
      </dsp:txBody>
      <dsp:txXfrm>
        <a:off x="1922318" y="1633970"/>
        <a:ext cx="2779568" cy="816985"/>
      </dsp:txXfrm>
    </dsp:sp>
    <dsp:sp modelId="{7140865E-0B4F-5346-A73E-6F1548B5044F}">
      <dsp:nvSpPr>
        <dsp:cNvPr id="0" name=""/>
        <dsp:cNvSpPr/>
      </dsp:nvSpPr>
      <dsp:spPr>
        <a:xfrm>
          <a:off x="1513825" y="2450955"/>
          <a:ext cx="816985" cy="8169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09240-D75D-5441-A8AA-CE0801238650}">
      <dsp:nvSpPr>
        <dsp:cNvPr id="0" name=""/>
        <dsp:cNvSpPr/>
      </dsp:nvSpPr>
      <dsp:spPr>
        <a:xfrm>
          <a:off x="1922318" y="2450955"/>
          <a:ext cx="5559136" cy="816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Kitakami</a:t>
          </a:r>
          <a:r>
            <a:rPr lang="en-US" sz="2300" kern="1200" dirty="0" smtClean="0"/>
            <a:t> EDMS Users</a:t>
          </a:r>
          <a:endParaRPr lang="en-US" sz="2300" kern="1200" dirty="0"/>
        </a:p>
      </dsp:txBody>
      <dsp:txXfrm>
        <a:off x="1922318" y="2450955"/>
        <a:ext cx="2779568" cy="816985"/>
      </dsp:txXfrm>
    </dsp:sp>
    <dsp:sp modelId="{AE58D4B5-FA0F-004C-833F-7BD1837BFBD1}">
      <dsp:nvSpPr>
        <dsp:cNvPr id="0" name=""/>
        <dsp:cNvSpPr/>
      </dsp:nvSpPr>
      <dsp:spPr>
        <a:xfrm>
          <a:off x="4701886" y="0"/>
          <a:ext cx="2779568" cy="8169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Web Release</a:t>
          </a:r>
          <a:r>
            <a:rPr lang="ja-JP" altLang="en-US" sz="1800" kern="1200" dirty="0" smtClean="0"/>
            <a:t>　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kern="1200" dirty="0" smtClean="0"/>
            <a:t>（地下トンネル位置情報）</a:t>
          </a:r>
          <a:endParaRPr lang="en-US" sz="1800" kern="1200" dirty="0"/>
        </a:p>
      </dsp:txBody>
      <dsp:txXfrm>
        <a:off x="4701886" y="0"/>
        <a:ext cx="2779568" cy="816985"/>
      </dsp:txXfrm>
    </dsp:sp>
    <dsp:sp modelId="{0789A50C-DAD5-5449-8957-D1E7D16CACDD}">
      <dsp:nvSpPr>
        <dsp:cNvPr id="0" name=""/>
        <dsp:cNvSpPr/>
      </dsp:nvSpPr>
      <dsp:spPr>
        <a:xfrm>
          <a:off x="4701886" y="816985"/>
          <a:ext cx="2779568" cy="8169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ILC_CFS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ILC_Kitakami</a:t>
          </a:r>
          <a:r>
            <a:rPr lang="en-US" sz="1800" kern="1200" dirty="0" smtClean="0"/>
            <a:t>-Site</a:t>
          </a:r>
          <a:endParaRPr lang="en-US" sz="1800" kern="1200" dirty="0"/>
        </a:p>
      </dsp:txBody>
      <dsp:txXfrm>
        <a:off x="4701886" y="816985"/>
        <a:ext cx="2779568" cy="816985"/>
      </dsp:txXfrm>
    </dsp:sp>
    <dsp:sp modelId="{539BA399-FAC8-FB4F-8A6A-587A0BE69DE1}">
      <dsp:nvSpPr>
        <dsp:cNvPr id="0" name=""/>
        <dsp:cNvSpPr/>
      </dsp:nvSpPr>
      <dsp:spPr>
        <a:xfrm>
          <a:off x="4701886" y="1633970"/>
          <a:ext cx="2779568" cy="8169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ILC_CFS_Internal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kern="1200" dirty="0" smtClean="0"/>
            <a:t>（アクセス経路等）</a:t>
          </a:r>
          <a:endParaRPr lang="en-US" sz="1800" kern="1200" dirty="0"/>
        </a:p>
      </dsp:txBody>
      <dsp:txXfrm>
        <a:off x="4701886" y="1633970"/>
        <a:ext cx="2779568" cy="816985"/>
      </dsp:txXfrm>
    </dsp:sp>
    <dsp:sp modelId="{E0446F7F-90D2-ED44-BB34-82B87CC043B7}">
      <dsp:nvSpPr>
        <dsp:cNvPr id="0" name=""/>
        <dsp:cNvSpPr/>
      </dsp:nvSpPr>
      <dsp:spPr>
        <a:xfrm>
          <a:off x="4701886" y="2450955"/>
          <a:ext cx="2779568" cy="8169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ILC_Kitakami-Site_Internal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kern="1200" dirty="0" smtClean="0"/>
            <a:t>（地上情報）</a:t>
          </a:r>
          <a:endParaRPr lang="en-US" sz="1800" kern="1200" dirty="0"/>
        </a:p>
      </dsp:txBody>
      <dsp:txXfrm>
        <a:off x="4701886" y="2450955"/>
        <a:ext cx="2779568" cy="816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2D444-D68B-7A4E-82B3-1C94C3246197}" type="datetimeFigureOut">
              <a:rPr kumimoji="1" lang="ja-JP" altLang="en-US" smtClean="0"/>
              <a:t>2014/04/18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3B9D5-7DBE-C940-B4ED-DA1E181447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138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5113E-F613-6D43-9C9E-5A1DE794CC47}" type="datetimeFigureOut">
              <a:rPr kumimoji="1" lang="ja-JP" altLang="en-US" smtClean="0"/>
              <a:t>2014/04/18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4459-F84D-534F-AA23-1C5392118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823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788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579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367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155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3942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0733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4308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CD2EB-828E-4E43-97CC-E322ABE17CC8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442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711-5ADA-453F-81BD-CC02E25D8D6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21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711-5ADA-453F-81BD-CC02E25D8D6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2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3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66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78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83" y="1789547"/>
            <a:ext cx="7481455" cy="3844636"/>
          </a:xfrm>
          <a:prstGeom prst="rect">
            <a:avLst/>
          </a:prstGeom>
        </p:spPr>
        <p:txBody>
          <a:bodyPr/>
          <a:lstStyle>
            <a:lvl2pPr marL="415180" indent="-415180">
              <a:defRPr sz="2200">
                <a:latin typeface="Arial"/>
                <a:cs typeface="Arial"/>
              </a:defRPr>
            </a:lvl2pPr>
            <a:lvl3pPr marL="730889" indent="-315712">
              <a:defRPr sz="1800">
                <a:latin typeface="Arial"/>
                <a:cs typeface="Arial"/>
              </a:defRPr>
            </a:lvl3pPr>
            <a:lvl4pPr marL="1037949" indent="-30706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5536" indent="-20759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83" y="76970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2014/04/17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A87-2296-FC4D-A292-AB05C56F031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85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8181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618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974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269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0" indent="0">
              <a:buNone/>
              <a:defRPr sz="2000" b="1"/>
            </a:lvl2pPr>
            <a:lvl3pPr marL="913200" indent="0">
              <a:buNone/>
              <a:defRPr sz="1800" b="1"/>
            </a:lvl3pPr>
            <a:lvl4pPr marL="1369799" indent="0">
              <a:buNone/>
              <a:defRPr sz="1600" b="1"/>
            </a:lvl4pPr>
            <a:lvl5pPr marL="1826397" indent="0">
              <a:buNone/>
              <a:defRPr sz="1600" b="1"/>
            </a:lvl5pPr>
            <a:lvl6pPr marL="2282995" indent="0">
              <a:buNone/>
              <a:defRPr sz="1600" b="1"/>
            </a:lvl6pPr>
            <a:lvl7pPr marL="2739595" indent="0">
              <a:buNone/>
              <a:defRPr sz="1600" b="1"/>
            </a:lvl7pPr>
            <a:lvl8pPr marL="3196192" indent="0">
              <a:buNone/>
              <a:defRPr sz="1600" b="1"/>
            </a:lvl8pPr>
            <a:lvl9pPr marL="3652795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0" indent="0">
              <a:buNone/>
              <a:defRPr sz="2000" b="1"/>
            </a:lvl2pPr>
            <a:lvl3pPr marL="913200" indent="0">
              <a:buNone/>
              <a:defRPr sz="1800" b="1"/>
            </a:lvl3pPr>
            <a:lvl4pPr marL="1369799" indent="0">
              <a:buNone/>
              <a:defRPr sz="1600" b="1"/>
            </a:lvl4pPr>
            <a:lvl5pPr marL="1826397" indent="0">
              <a:buNone/>
              <a:defRPr sz="1600" b="1"/>
            </a:lvl5pPr>
            <a:lvl6pPr marL="2282995" indent="0">
              <a:buNone/>
              <a:defRPr sz="1600" b="1"/>
            </a:lvl6pPr>
            <a:lvl7pPr marL="2739595" indent="0">
              <a:buNone/>
              <a:defRPr sz="1600" b="1"/>
            </a:lvl7pPr>
            <a:lvl8pPr marL="3196192" indent="0">
              <a:buNone/>
              <a:defRPr sz="1600" b="1"/>
            </a:lvl8pPr>
            <a:lvl9pPr marL="3652795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2478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99838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406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649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00" indent="0">
              <a:buNone/>
              <a:defRPr sz="1200"/>
            </a:lvl2pPr>
            <a:lvl3pPr marL="913200" indent="0">
              <a:buNone/>
              <a:defRPr sz="1000"/>
            </a:lvl3pPr>
            <a:lvl4pPr marL="1369799" indent="0">
              <a:buNone/>
              <a:defRPr sz="900"/>
            </a:lvl4pPr>
            <a:lvl5pPr marL="1826397" indent="0">
              <a:buNone/>
              <a:defRPr sz="900"/>
            </a:lvl5pPr>
            <a:lvl6pPr marL="2282995" indent="0">
              <a:buNone/>
              <a:defRPr sz="900"/>
            </a:lvl6pPr>
            <a:lvl7pPr marL="2739595" indent="0">
              <a:buNone/>
              <a:defRPr sz="900"/>
            </a:lvl7pPr>
            <a:lvl8pPr marL="3196192" indent="0">
              <a:buNone/>
              <a:defRPr sz="900"/>
            </a:lvl8pPr>
            <a:lvl9pPr marL="3652795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2231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00" indent="0">
              <a:buNone/>
              <a:defRPr sz="2800"/>
            </a:lvl2pPr>
            <a:lvl3pPr marL="913200" indent="0">
              <a:buNone/>
              <a:defRPr sz="2400"/>
            </a:lvl3pPr>
            <a:lvl4pPr marL="1369799" indent="0">
              <a:buNone/>
              <a:defRPr sz="2000"/>
            </a:lvl4pPr>
            <a:lvl5pPr marL="1826397" indent="0">
              <a:buNone/>
              <a:defRPr sz="2000"/>
            </a:lvl5pPr>
            <a:lvl6pPr marL="2282995" indent="0">
              <a:buNone/>
              <a:defRPr sz="2000"/>
            </a:lvl6pPr>
            <a:lvl7pPr marL="2739595" indent="0">
              <a:buNone/>
              <a:defRPr sz="2000"/>
            </a:lvl7pPr>
            <a:lvl8pPr marL="3196192" indent="0">
              <a:buNone/>
              <a:defRPr sz="2000"/>
            </a:lvl8pPr>
            <a:lvl9pPr marL="3652795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00" indent="0">
              <a:buNone/>
              <a:defRPr sz="1200"/>
            </a:lvl2pPr>
            <a:lvl3pPr marL="913200" indent="0">
              <a:buNone/>
              <a:defRPr sz="1000"/>
            </a:lvl3pPr>
            <a:lvl4pPr marL="1369799" indent="0">
              <a:buNone/>
              <a:defRPr sz="900"/>
            </a:lvl4pPr>
            <a:lvl5pPr marL="1826397" indent="0">
              <a:buNone/>
              <a:defRPr sz="900"/>
            </a:lvl5pPr>
            <a:lvl6pPr marL="2282995" indent="0">
              <a:buNone/>
              <a:defRPr sz="900"/>
            </a:lvl6pPr>
            <a:lvl7pPr marL="2739595" indent="0">
              <a:buNone/>
              <a:defRPr sz="900"/>
            </a:lvl7pPr>
            <a:lvl8pPr marL="3196192" indent="0">
              <a:buNone/>
              <a:defRPr sz="900"/>
            </a:lvl8pPr>
            <a:lvl9pPr marL="3652795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4203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2434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4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1800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83" y="1789547"/>
            <a:ext cx="7481455" cy="3844636"/>
          </a:xfrm>
          <a:prstGeom prst="rect">
            <a:avLst/>
          </a:prstGeom>
        </p:spPr>
        <p:txBody>
          <a:bodyPr/>
          <a:lstStyle>
            <a:lvl2pPr marL="415180" indent="-415180">
              <a:defRPr sz="2200">
                <a:latin typeface="Arial"/>
                <a:cs typeface="Arial"/>
              </a:defRPr>
            </a:lvl2pPr>
            <a:lvl3pPr marL="730889" indent="-315712">
              <a:defRPr sz="1800">
                <a:latin typeface="Arial"/>
                <a:cs typeface="Arial"/>
              </a:defRPr>
            </a:lvl3pPr>
            <a:lvl4pPr marL="1037949" indent="-30706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5536" indent="-20759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83" y="76970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2014/04/17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A87-2296-FC4D-A292-AB05C56F031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275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2014/04/17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F02-CC73-E048-A759-CA7A0F1AE62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54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371600"/>
            <a:ext cx="7851648" cy="1828800"/>
          </a:xfrm>
          <a:ln>
            <a:noFill/>
          </a:ln>
        </p:spPr>
        <p:txBody>
          <a:bodyPr tIns="0" rIns="1827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75"/>
          <a:lstStyle>
            <a:lvl1pPr marL="0" marR="45684" indent="0" algn="r">
              <a:buNone/>
              <a:defRPr>
                <a:solidFill>
                  <a:schemeClr val="tx1"/>
                </a:solidFill>
              </a:defRPr>
            </a:lvl1pPr>
            <a:lvl2pPr marL="456834" indent="0" algn="ctr">
              <a:buNone/>
            </a:lvl2pPr>
            <a:lvl3pPr marL="913670" indent="0" algn="ctr">
              <a:buNone/>
            </a:lvl3pPr>
            <a:lvl4pPr marL="1370504" indent="0" algn="ctr">
              <a:buNone/>
            </a:lvl4pPr>
            <a:lvl5pPr marL="1827337" indent="0" algn="ctr">
              <a:buNone/>
            </a:lvl5pPr>
            <a:lvl6pPr marL="2284171" indent="0" algn="ctr">
              <a:buNone/>
            </a:lvl6pPr>
            <a:lvl7pPr marL="2741007" indent="0" algn="ctr">
              <a:buNone/>
            </a:lvl7pPr>
            <a:lvl8pPr marL="3197840" indent="0" algn="ctr">
              <a:buNone/>
            </a:lvl8pPr>
            <a:lvl9pPr marL="3654674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D922833-7E62-834C-986B-7D2330D75B15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4149479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E4F88-CB85-544F-9B67-DA517A2E5952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4255667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9"/>
            <a:ext cx="7772400" cy="1509712"/>
          </a:xfrm>
        </p:spPr>
        <p:txBody>
          <a:bodyPr lIns="45684" rIns="45684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5CAE8C4-82C6-AA45-A824-199538803012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1652949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E148F-5B4C-7046-8F3A-75F49F8FAEB2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67939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404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9"/>
            <a:ext cx="4040188" cy="659352"/>
          </a:xfrm>
        </p:spPr>
        <p:txBody>
          <a:bodyPr lIns="45684" tIns="0" rIns="4568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65"/>
            <a:ext cx="4041775" cy="654843"/>
          </a:xfrm>
        </p:spPr>
        <p:txBody>
          <a:bodyPr lIns="45684" tIns="0" rIns="4568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D9EEE-66A8-C24D-A3D0-03EADB218ABB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123176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12217-2781-B640-A538-64F673D07151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1956187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DA1C6-89CD-0047-B9C9-6498B966E7F2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2183920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5" rIns="18275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9FDA5-B50E-EE4C-87BB-443DD661795C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4176103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lIns="91364" tIns="45684" rIns="91364" bIns="45684" anchor="ctr"/>
          <a:lstStyle/>
          <a:p>
            <a:pPr defTabSz="456834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ight Triangle 11"/>
          <p:cNvSpPr>
            <a:spLocks noChangeArrowheads="1"/>
          </p:cNvSpPr>
          <p:nvPr/>
        </p:nvSpPr>
        <p:spPr bwMode="auto">
          <a:xfrm rot="420000" flipV="1">
            <a:off x="8004183" y="5359408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000000">
                <a:alpha val="46999"/>
              </a:srgbClr>
            </a:outerShdw>
          </a:effectLst>
        </p:spPr>
        <p:txBody>
          <a:bodyPr lIns="91364" tIns="45684" rIns="91364" bIns="45684" anchor="ctr"/>
          <a:lstStyle/>
          <a:p>
            <a:pPr algn="ctr" defTabSz="456834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prstClr val="white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64" tIns="45684" rIns="91364" bIns="45684"/>
          <a:lstStyle/>
          <a:p>
            <a:pPr defTabSz="456834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3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64" tIns="45684" rIns="91364" bIns="45684"/>
          <a:lstStyle/>
          <a:p>
            <a:pPr defTabSz="456834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7004"/>
            <a:ext cx="2212848" cy="1582621"/>
          </a:xfrm>
        </p:spPr>
        <p:txBody>
          <a:bodyPr lIns="45684" rIns="45684" bIns="45684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57" rIns="45684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D1D2B53-9057-174F-9213-8DE6C8A1DAA3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199074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1D6D-5219-0943-B91A-0C6C7DF12CF7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2876730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9"/>
            <a:ext cx="2057400" cy="52117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9"/>
            <a:ext cx="6019800" cy="5211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D1460-7DF0-2641-8DC5-A573B1F51C46}" type="slidenum">
              <a:rPr lang="ja-JP" altLang="en-US">
                <a:latin typeface="Constantia"/>
                <a:ea typeface="HGP明朝E"/>
              </a:rPr>
              <a:pPr/>
              <a:t>‹#›</a:t>
            </a:fld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1006397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85960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4425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7309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01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78830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6" indent="0">
              <a:buNone/>
              <a:defRPr sz="2000" b="1"/>
            </a:lvl2pPr>
            <a:lvl3pPr marL="914036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4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6" indent="0">
              <a:buNone/>
              <a:defRPr sz="2000" b="1"/>
            </a:lvl2pPr>
            <a:lvl3pPr marL="914036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4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60093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54758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39118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6" indent="0">
              <a:buNone/>
              <a:defRPr sz="1200"/>
            </a:lvl2pPr>
            <a:lvl3pPr marL="914036" indent="0">
              <a:buNone/>
              <a:defRPr sz="1000"/>
            </a:lvl3pPr>
            <a:lvl4pPr marL="1371052" indent="0">
              <a:buNone/>
              <a:defRPr sz="900"/>
            </a:lvl4pPr>
            <a:lvl5pPr marL="1828068" indent="0">
              <a:buNone/>
              <a:defRPr sz="900"/>
            </a:lvl5pPr>
            <a:lvl6pPr marL="2285084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65825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6" indent="0">
              <a:buNone/>
              <a:defRPr sz="2800"/>
            </a:lvl2pPr>
            <a:lvl3pPr marL="914036" indent="0">
              <a:buNone/>
              <a:defRPr sz="2400"/>
            </a:lvl3pPr>
            <a:lvl4pPr marL="1371052" indent="0">
              <a:buNone/>
              <a:defRPr sz="2000"/>
            </a:lvl4pPr>
            <a:lvl5pPr marL="1828068" indent="0">
              <a:buNone/>
              <a:defRPr sz="2000"/>
            </a:lvl5pPr>
            <a:lvl6pPr marL="2285084" indent="0">
              <a:buNone/>
              <a:defRPr sz="2000"/>
            </a:lvl6pPr>
            <a:lvl7pPr marL="2742104" indent="0">
              <a:buNone/>
              <a:defRPr sz="2000"/>
            </a:lvl7pPr>
            <a:lvl8pPr marL="3199120" indent="0">
              <a:buNone/>
              <a:defRPr sz="2000"/>
            </a:lvl8pPr>
            <a:lvl9pPr marL="3656136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6" indent="0">
              <a:buNone/>
              <a:defRPr sz="1200"/>
            </a:lvl2pPr>
            <a:lvl3pPr marL="914036" indent="0">
              <a:buNone/>
              <a:defRPr sz="1000"/>
            </a:lvl3pPr>
            <a:lvl4pPr marL="1371052" indent="0">
              <a:buNone/>
              <a:defRPr sz="900"/>
            </a:lvl4pPr>
            <a:lvl5pPr marL="1828068" indent="0">
              <a:buNone/>
              <a:defRPr sz="900"/>
            </a:lvl5pPr>
            <a:lvl6pPr marL="2285084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61902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5798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9740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73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73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25888"/>
            <a:ext cx="4038600" cy="2173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038600" cy="2173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C48C-D733-1745-8254-B98F368A1390}" type="slidenum"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9336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2014/04/17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F02-CC73-E048-A759-CA7A0F1AE62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30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8" indent="0">
              <a:buNone/>
              <a:defRPr sz="2000" b="1"/>
            </a:lvl2pPr>
            <a:lvl3pPr marL="913579" indent="0">
              <a:buNone/>
              <a:defRPr sz="1800" b="1"/>
            </a:lvl3pPr>
            <a:lvl4pPr marL="1370367" indent="0">
              <a:buNone/>
              <a:defRPr sz="1600" b="1"/>
            </a:lvl4pPr>
            <a:lvl5pPr marL="1827155" indent="0">
              <a:buNone/>
              <a:defRPr sz="1600" b="1"/>
            </a:lvl5pPr>
            <a:lvl6pPr marL="2283942" indent="0">
              <a:buNone/>
              <a:defRPr sz="1600" b="1"/>
            </a:lvl6pPr>
            <a:lvl7pPr marL="2740733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30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8" indent="0">
              <a:buNone/>
              <a:defRPr sz="2000" b="1"/>
            </a:lvl2pPr>
            <a:lvl3pPr marL="913579" indent="0">
              <a:buNone/>
              <a:defRPr sz="1800" b="1"/>
            </a:lvl3pPr>
            <a:lvl4pPr marL="1370367" indent="0">
              <a:buNone/>
              <a:defRPr sz="1600" b="1"/>
            </a:lvl4pPr>
            <a:lvl5pPr marL="1827155" indent="0">
              <a:buNone/>
              <a:defRPr sz="1600" b="1"/>
            </a:lvl5pPr>
            <a:lvl6pPr marL="2283942" indent="0">
              <a:buNone/>
              <a:defRPr sz="1600" b="1"/>
            </a:lvl6pPr>
            <a:lvl7pPr marL="2740733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30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8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8" y="1789547"/>
            <a:ext cx="7481455" cy="3844636"/>
          </a:xfrm>
          <a:prstGeom prst="rect">
            <a:avLst/>
          </a:prstGeom>
        </p:spPr>
        <p:txBody>
          <a:bodyPr/>
          <a:lstStyle>
            <a:lvl2pPr marL="415387" indent="-415387">
              <a:defRPr sz="2200">
                <a:latin typeface="Arial"/>
                <a:cs typeface="Arial"/>
              </a:defRPr>
            </a:lvl2pPr>
            <a:lvl3pPr marL="731254" indent="-315868">
              <a:defRPr sz="1800">
                <a:latin typeface="Arial"/>
                <a:cs typeface="Arial"/>
              </a:defRPr>
            </a:lvl3pPr>
            <a:lvl4pPr marL="1038468" indent="-30721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159" indent="-20769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8" y="769703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2014/04/17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A87-2296-FC4D-A292-AB05C56F031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52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1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78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8" indent="0">
              <a:buNone/>
              <a:defRPr sz="1200"/>
            </a:lvl2pPr>
            <a:lvl3pPr marL="913579" indent="0">
              <a:buNone/>
              <a:defRPr sz="1000"/>
            </a:lvl3pPr>
            <a:lvl4pPr marL="1370367" indent="0">
              <a:buNone/>
              <a:defRPr sz="900"/>
            </a:lvl4pPr>
            <a:lvl5pPr marL="1827155" indent="0">
              <a:buNone/>
              <a:defRPr sz="900"/>
            </a:lvl5pPr>
            <a:lvl6pPr marL="2283942" indent="0">
              <a:buNone/>
              <a:defRPr sz="900"/>
            </a:lvl6pPr>
            <a:lvl7pPr marL="2740733" indent="0">
              <a:buNone/>
              <a:defRPr sz="900"/>
            </a:lvl7pPr>
            <a:lvl8pPr marL="3197520" indent="0">
              <a:buNone/>
              <a:defRPr sz="900"/>
            </a:lvl8pPr>
            <a:lvl9pPr marL="365430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24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88" indent="0">
              <a:buNone/>
              <a:defRPr sz="2800"/>
            </a:lvl2pPr>
            <a:lvl3pPr marL="913579" indent="0">
              <a:buNone/>
              <a:defRPr sz="2400"/>
            </a:lvl3pPr>
            <a:lvl4pPr marL="1370367" indent="0">
              <a:buNone/>
              <a:defRPr sz="2000"/>
            </a:lvl4pPr>
            <a:lvl5pPr marL="1827155" indent="0">
              <a:buNone/>
              <a:defRPr sz="2000"/>
            </a:lvl5pPr>
            <a:lvl6pPr marL="2283942" indent="0">
              <a:buNone/>
              <a:defRPr sz="2000"/>
            </a:lvl6pPr>
            <a:lvl7pPr marL="2740733" indent="0">
              <a:buNone/>
              <a:defRPr sz="2000"/>
            </a:lvl7pPr>
            <a:lvl8pPr marL="3197520" indent="0">
              <a:buNone/>
              <a:defRPr sz="2000"/>
            </a:lvl8pPr>
            <a:lvl9pPr marL="365430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8" indent="0">
              <a:buNone/>
              <a:defRPr sz="1200"/>
            </a:lvl2pPr>
            <a:lvl3pPr marL="913579" indent="0">
              <a:buNone/>
              <a:defRPr sz="1000"/>
            </a:lvl3pPr>
            <a:lvl4pPr marL="1370367" indent="0">
              <a:buNone/>
              <a:defRPr sz="900"/>
            </a:lvl4pPr>
            <a:lvl5pPr marL="1827155" indent="0">
              <a:buNone/>
              <a:defRPr sz="900"/>
            </a:lvl5pPr>
            <a:lvl6pPr marL="2283942" indent="0">
              <a:buNone/>
              <a:defRPr sz="900"/>
            </a:lvl6pPr>
            <a:lvl7pPr marL="2740733" indent="0">
              <a:buNone/>
              <a:defRPr sz="900"/>
            </a:lvl7pPr>
            <a:lvl8pPr marL="3197520" indent="0">
              <a:buNone/>
              <a:defRPr sz="900"/>
            </a:lvl8pPr>
            <a:lvl9pPr marL="365430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18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5" tIns="45679" rIns="91355" bIns="4567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55" tIns="45679" rIns="91355" bIns="4567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55" tIns="45679" rIns="91355" bIns="456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55" tIns="45679" rIns="91355" bIns="456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55" tIns="45679" rIns="91355" bIns="456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31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sldNum="0" hdr="0" ftr="0"/>
  <p:txStyles>
    <p:titleStyle>
      <a:lvl1pPr algn="ctr" defTabSz="456788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3" indent="-342593" algn="l" defTabSz="456788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3" indent="-285492" algn="l" defTabSz="456788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3" indent="-228394" algn="l" defTabSz="456788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394" algn="l" defTabSz="456788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8" indent="-228394" algn="l" defTabSz="456788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0" indent="-228394" algn="l" defTabSz="4567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7" indent="-228394" algn="l" defTabSz="4567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5" indent="-228394" algn="l" defTabSz="4567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3" indent="-228394" algn="l" defTabSz="4567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8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9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7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5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2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3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19" tIns="45662" rIns="91319" bIns="45662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 vert="horz" lIns="91319" tIns="45662" rIns="91319" bIns="45662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319" tIns="45662" rIns="91319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600"/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319" tIns="45662" rIns="91319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600"/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319" tIns="45662" rIns="91319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600"/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4566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389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/>
  <p:txStyles>
    <p:titleStyle>
      <a:lvl1pPr algn="ctr" defTabSz="4566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9" indent="-342449" algn="l" defTabSz="4566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75" indent="-285372" algn="l" defTabSz="4566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01" indent="-228301" algn="l" defTabSz="4566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97" indent="-228301" algn="l" defTabSz="4566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97" indent="-228301" algn="l" defTabSz="4566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98" indent="-228301" algn="l" defTabSz="4566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95" indent="-228301" algn="l" defTabSz="4566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96" indent="-228301" algn="l" defTabSz="4566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93" indent="-228301" algn="l" defTabSz="4566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6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0" algn="l" defTabSz="4566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00" algn="l" defTabSz="4566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99" algn="l" defTabSz="4566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97" algn="l" defTabSz="4566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95" algn="l" defTabSz="4566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95" algn="l" defTabSz="4566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92" algn="l" defTabSz="4566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95" algn="l" defTabSz="4566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0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64" tIns="45684" rIns="91364" bIns="45684"/>
          <a:lstStyle/>
          <a:p>
            <a:pPr defTabSz="456834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64" tIns="45684" rIns="91364" bIns="45684"/>
          <a:lstStyle/>
          <a:p>
            <a:pPr defTabSz="456834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68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71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4" tIns="45684" rIns="91364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045C75"/>
                </a:solidFill>
              </a:defRPr>
            </a:lvl1pPr>
          </a:lstStyle>
          <a:p>
            <a:pPr defTabSz="456834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2014/04/17</a:t>
            </a:r>
            <a:endParaRPr lang="ja-JP" altLang="en-US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ＭＳ Ｐゴシック" pitchFamily="-95" charset="-128"/>
                <a:cs typeface="+mn-cs"/>
              </a:defRPr>
            </a:lvl1pPr>
          </a:lstStyle>
          <a:p>
            <a:pPr defTabSz="456834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45C75"/>
                </a:solidFill>
              </a:defRPr>
            </a:lvl1pPr>
          </a:lstStyle>
          <a:p>
            <a:pPr defTabSz="456834" fontAlgn="base">
              <a:spcBef>
                <a:spcPct val="0"/>
              </a:spcBef>
              <a:spcAft>
                <a:spcPct val="0"/>
              </a:spcAft>
            </a:pPr>
            <a:fld id="{3454E97B-D8CC-3A4E-8529-743367D10F3C}" type="slidenum"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pPr defTabSz="45683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7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68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prstClr val="black"/>
                </a:solidFill>
                <a:latin typeface="Arial" charset="0"/>
                <a:ea typeface="ＭＳ Ｐゴシック" pitchFamily="-95" charset="-128"/>
                <a:cs typeface="ＭＳ Ｐゴシック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68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prstClr val="black"/>
                </a:solidFill>
                <a:latin typeface="Arial" charset="0"/>
                <a:ea typeface="ＭＳ Ｐゴシック" pitchFamily="-95" charset="-128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27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kumimoji="1" sz="50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6834"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3670"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0504"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7337"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72832" indent="-272832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kumimoji="1" sz="2600" kern="1200">
          <a:solidFill>
            <a:schemeClr val="tx1"/>
          </a:solidFill>
          <a:latin typeface="+mn-lt"/>
          <a:ea typeface="+mn-ea"/>
          <a:cs typeface="HGP明朝E" charset="0"/>
        </a:defRPr>
      </a:lvl1pPr>
      <a:lvl2pPr marL="639252" indent="-245865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kumimoji="1" sz="2400" kern="1200">
          <a:solidFill>
            <a:schemeClr val="tx1"/>
          </a:solidFill>
          <a:latin typeface="+mn-lt"/>
          <a:ea typeface="+mn-ea"/>
          <a:cs typeface="HGP明朝E" charset="0"/>
        </a:defRPr>
      </a:lvl2pPr>
      <a:lvl3pPr marL="913670" indent="-245865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kumimoji="1" sz="2100" kern="1200">
          <a:solidFill>
            <a:schemeClr val="tx1"/>
          </a:solidFill>
          <a:latin typeface="+mn-lt"/>
          <a:ea typeface="+mn-ea"/>
          <a:cs typeface="HGP明朝E" charset="0"/>
        </a:defRPr>
      </a:lvl3pPr>
      <a:lvl4pPr marL="1186500" indent="-209385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kumimoji="1" sz="2000" kern="1200">
          <a:solidFill>
            <a:schemeClr val="tx1"/>
          </a:solidFill>
          <a:latin typeface="+mn-lt"/>
          <a:ea typeface="+mn-ea"/>
          <a:cs typeface="HGP明朝E" charset="0"/>
        </a:defRPr>
      </a:lvl4pPr>
      <a:lvl5pPr marL="1460919" indent="-209385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kumimoji="1" sz="2000" kern="1200">
          <a:solidFill>
            <a:schemeClr val="tx1"/>
          </a:solidFill>
          <a:latin typeface="+mn-lt"/>
          <a:ea typeface="+mn-ea"/>
          <a:cs typeface="HGP明朝E" charset="0"/>
        </a:defRPr>
      </a:lvl5pPr>
      <a:lvl6pPr marL="1735972" indent="-21014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704" indent="-18273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2803" indent="-182734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6906" indent="-18273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6834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367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4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7337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1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1007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4674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6"/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6"/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6"/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457016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5709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sldNum="0" hdr="0" ftr="0"/>
  <p:txStyles>
    <p:titleStyle>
      <a:lvl1pPr algn="ctr" defTabSz="45701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4" indent="-342764" algn="l" defTabSz="457016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4" indent="-285634" algn="l" defTabSz="457016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4" indent="-228508" algn="l" defTabSz="457016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08" algn="l" defTabSz="457016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6" indent="-228508" algn="l" defTabSz="457016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6" indent="-228508" algn="l" defTabSz="457016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8" algn="l" defTabSz="457016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8" algn="l" defTabSz="457016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4" indent="-228508" algn="l" defTabSz="457016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6" algn="l" defTabSz="457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6" algn="l" defTabSz="457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457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457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4" algn="l" defTabSz="457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4" algn="l" defTabSz="457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457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6" algn="l" defTabSz="457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nda.linearcollider.org/conferenceDisplay.py?confId=6342" TargetMode="Externa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conferenceDisplay.py?confId=7469" TargetMode="External"/><Relationship Id="rId3" Type="http://schemas.openxmlformats.org/officeDocument/2006/relationships/hyperlink" Target="http://indico.fnal.gov/event/SATIF12-1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cdev.kek.jp/LCoffice/OfficeAdmin/Test/Seminar/Seminar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cdev.kek.jp/LCoffice/OfficeAdmin/Test/Seminar/Seminar.html" TargetMode="Externa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8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KEK LC </a:t>
            </a:r>
            <a:r>
              <a:rPr kumimoji="1" lang="ja-JP" altLang="en-US" dirty="0" smtClean="0"/>
              <a:t>計画推進委員会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2014-4-17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05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598750"/>
              </p:ext>
            </p:extLst>
          </p:nvPr>
        </p:nvGraphicFramePr>
        <p:xfrm>
          <a:off x="189976" y="978735"/>
          <a:ext cx="8765438" cy="476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599"/>
                <a:gridCol w="2368562"/>
                <a:gridCol w="952480"/>
                <a:gridCol w="1314101"/>
                <a:gridCol w="2140530"/>
                <a:gridCol w="965166"/>
              </a:tblGrid>
              <a:tr h="370840">
                <a:tc gridSpan="6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LCC-ILC Director</a:t>
                      </a:r>
                      <a:r>
                        <a:rPr kumimoji="1" lang="en-US" altLang="ja-JP" sz="1400" baseline="0" dirty="0" smtClean="0"/>
                        <a:t>: M. Harrison, Deputy: H. </a:t>
                      </a:r>
                      <a:r>
                        <a:rPr kumimoji="1" lang="en-US" altLang="ja-JP" sz="1400" baseline="0" dirty="0" err="1" smtClean="0"/>
                        <a:t>Hayano</a:t>
                      </a:r>
                      <a:r>
                        <a:rPr kumimoji="1" lang="en-US" altLang="ja-JP" sz="1400" baseline="0" dirty="0" smtClean="0"/>
                        <a:t>                                                     </a:t>
                      </a:r>
                      <a:r>
                        <a:rPr kumimoji="1" lang="en-US" altLang="ja-JP" sz="1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* KEK-LC : link to KEK LC Project Office      </a:t>
                      </a:r>
                      <a:endParaRPr kumimoji="1" lang="ja-JP" alt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rgbClr val="F2F2F2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0090"/>
                          </a:solidFill>
                        </a:rPr>
                        <a:t>Sub-Group</a:t>
                      </a:r>
                      <a:endParaRPr kumimoji="1" lang="ja-JP" altLang="en-US" sz="14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FFFF00"/>
                          </a:solidFill>
                        </a:rPr>
                        <a:t>Global Leader</a:t>
                      </a:r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u="sng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900" b="1" u="sng" dirty="0" smtClean="0">
                          <a:solidFill>
                            <a:srgbClr val="FFFF00"/>
                          </a:solidFill>
                        </a:rPr>
                        <a:t>EK-LC</a:t>
                      </a:r>
                      <a:r>
                        <a:rPr kumimoji="1" lang="en-US" altLang="ja-JP" sz="900" b="1" u="sng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1" lang="en-US" altLang="ja-JP" sz="900" b="1" u="sng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1" lang="en-US" altLang="ja-JP" sz="900" b="1" u="sng" baseline="0" dirty="0" smtClean="0">
                          <a:solidFill>
                            <a:srgbClr val="FFFF00"/>
                          </a:solidFill>
                        </a:rPr>
                        <a:t>Leader*</a:t>
                      </a:r>
                    </a:p>
                    <a:p>
                      <a:r>
                        <a:rPr kumimoji="1" lang="en-US" altLang="ja-JP" sz="900" b="1" baseline="0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  <a:endParaRPr kumimoji="1" lang="ja-JP" altLang="en-US" sz="9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0090"/>
                          </a:solidFill>
                        </a:rPr>
                        <a:t>Sub-Group</a:t>
                      </a:r>
                      <a:endParaRPr kumimoji="1" lang="ja-JP" altLang="en-US" sz="14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FFFF00"/>
                          </a:solidFill>
                        </a:rPr>
                        <a:t>Global Leader</a:t>
                      </a:r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u="sng" dirty="0" smtClean="0">
                          <a:solidFill>
                            <a:srgbClr val="FFFF00"/>
                          </a:solidFill>
                        </a:rPr>
                        <a:t>KEK-LC </a:t>
                      </a:r>
                      <a:r>
                        <a:rPr kumimoji="1" lang="en-US" altLang="ja-JP" sz="900" b="1" u="sng" baseline="0" dirty="0" smtClean="0">
                          <a:solidFill>
                            <a:srgbClr val="FFFF00"/>
                          </a:solidFill>
                        </a:rPr>
                        <a:t>Leader*</a:t>
                      </a:r>
                    </a:p>
                    <a:p>
                      <a:r>
                        <a:rPr kumimoji="1" lang="en-US" altLang="ja-JP" sz="900" b="1" baseline="0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  <a:endParaRPr kumimoji="1" lang="en-US" altLang="ja-JP" sz="9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Acc. Design </a:t>
                      </a:r>
                      <a:r>
                        <a:rPr kumimoji="1" lang="en-US" altLang="ja-JP" sz="1200" b="1" dirty="0" err="1" smtClean="0">
                          <a:solidFill>
                            <a:srgbClr val="000090"/>
                          </a:solidFill>
                        </a:rPr>
                        <a:t>Integr</a:t>
                      </a: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EU</a:t>
                      </a:r>
                      <a:endParaRPr kumimoji="1" lang="en-US" altLang="ja-JP" sz="1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SRF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/>
                        <a:t>AS-KEK</a:t>
                      </a:r>
                      <a:endParaRPr kumimoji="1" lang="en-US" altLang="ja-JP" sz="1200" b="1" dirty="0" smtClean="0"/>
                    </a:p>
                    <a:p>
                      <a:r>
                        <a:rPr kumimoji="1" lang="en-US" altLang="ja-JP" sz="90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</a:rPr>
                        <a:t> AMs, </a:t>
                      </a:r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EU-CERN</a:t>
                      </a:r>
                      <a:r>
                        <a:rPr kumimoji="1" lang="en-US" altLang="ja-JP" sz="10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(or</a:t>
                      </a:r>
                      <a:r>
                        <a:rPr kumimoji="1" lang="en-US" altLang="ja-JP" sz="1000" baseline="0" dirty="0" smtClean="0">
                          <a:solidFill>
                            <a:srgbClr val="008000"/>
                          </a:solidFill>
                        </a:rPr>
                        <a:t> EU )</a:t>
                      </a:r>
                      <a:endParaRPr kumimoji="1" lang="ja-JP" altLang="en-US" sz="9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KEK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Sources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(e-, e+)</a:t>
                      </a:r>
                      <a:endParaRPr kumimoji="1" lang="ja-JP" altLang="en-US" sz="12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AMs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JKEK 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KEK</a:t>
                      </a:r>
                      <a:endParaRPr kumimoji="1" lang="ja-JP" altLang="en-US" sz="100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RF Power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&amp; </a:t>
                      </a:r>
                      <a:r>
                        <a:rPr kumimoji="1" lang="en-US" altLang="ja-JP" sz="1200" b="1" baseline="0" dirty="0" err="1" smtClean="0">
                          <a:solidFill>
                            <a:srgbClr val="000090"/>
                          </a:solidFill>
                        </a:rPr>
                        <a:t>Cntl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baseline="0" dirty="0" smtClean="0">
                          <a:solidFill>
                            <a:schemeClr val="tx1"/>
                          </a:solidFill>
                        </a:rPr>
                        <a:t>AS-KEK</a:t>
                      </a:r>
                    </a:p>
                    <a:p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   (AMs)</a:t>
                      </a:r>
                      <a:r>
                        <a:rPr kumimoji="1" lang="en-US" altLang="ja-JP" sz="1200" baseline="0" dirty="0" smtClean="0"/>
                        <a:t>, </a:t>
                      </a:r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(</a:t>
                      </a:r>
                      <a:r>
                        <a:rPr kumimoji="1" lang="en-US" altLang="ja-JP" sz="1200" baseline="0" dirty="0" smtClean="0">
                          <a:solidFill>
                            <a:srgbClr val="008000"/>
                          </a:solidFill>
                        </a:rPr>
                        <a:t>EU)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KEK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Damping Ring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AMs</a:t>
                      </a:r>
                      <a:r>
                        <a:rPr kumimoji="1" lang="en-US" altLang="ja-JP" sz="1400" b="1" dirty="0" smtClean="0"/>
                        <a:t> </a:t>
                      </a: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Cryogenics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(incl. H</a:t>
                      </a:r>
                      <a:r>
                        <a:rPr kumimoji="1" lang="en-US" altLang="ja-JP" sz="1000" baseline="0" dirty="0" smtClean="0">
                          <a:solidFill>
                            <a:srgbClr val="000090"/>
                          </a:solidFill>
                        </a:rPr>
                        <a:t>P gas issues</a:t>
                      </a:r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) </a:t>
                      </a:r>
                      <a:endParaRPr kumimoji="1" lang="ja-JP" alt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AS-KEK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  AMs</a:t>
                      </a:r>
                      <a:r>
                        <a:rPr kumimoji="1" lang="en-US" altLang="ja-JP" sz="1200" dirty="0" smtClean="0"/>
                        <a:t>, 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EU-CERN 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(KEK))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RTML</a:t>
                      </a:r>
                      <a:endParaRPr kumimoji="1" lang="ja-JP" altLang="en-US" sz="12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u="sng" baseline="0" dirty="0" smtClean="0"/>
                        <a:t>AS-JP/KEK</a:t>
                      </a:r>
                      <a:endParaRPr kumimoji="1" lang="en-US" altLang="ja-JP" sz="1400" b="1" u="sng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sz="1200" b="1" dirty="0" smtClean="0">
                          <a:solidFill>
                            <a:srgbClr val="008000"/>
                          </a:solidFill>
                        </a:rPr>
                        <a:t>   (EU-CERN)</a:t>
                      </a:r>
                      <a:endParaRPr kumimoji="1" lang="en-US" altLang="ja-JP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CFS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en-US" altLang="ja-JP" sz="1400" b="1" u="sng" dirty="0" smtClean="0">
                          <a:solidFill>
                            <a:schemeClr val="tx1"/>
                          </a:solidFill>
                        </a:rPr>
                        <a:t>AS-KEK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  AMs,</a:t>
                      </a:r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200" baseline="0" dirty="0" smtClean="0">
                          <a:solidFill>
                            <a:srgbClr val="008000"/>
                          </a:solidFill>
                        </a:rPr>
                        <a:t>EU-CERN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pPr marL="0" indent="0">
                        <a:buNone/>
                      </a:pPr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(KEK)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520931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Main </a:t>
                      </a:r>
                      <a:r>
                        <a:rPr kumimoji="1" lang="en-US" altLang="ja-JP" sz="1200" b="1" dirty="0" err="1" smtClean="0">
                          <a:solidFill>
                            <a:srgbClr val="000090"/>
                          </a:solidFill>
                        </a:rPr>
                        <a:t>Linac</a:t>
                      </a: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800" dirty="0" smtClean="0">
                          <a:solidFill>
                            <a:srgbClr val="000090"/>
                          </a:solidFill>
                        </a:rPr>
                        <a:t>(incl. Bunch </a:t>
                      </a:r>
                      <a:r>
                        <a:rPr kumimoji="1" lang="en-US" altLang="ja-JP" sz="800" dirty="0" err="1" smtClean="0">
                          <a:solidFill>
                            <a:srgbClr val="000090"/>
                          </a:solidFill>
                        </a:rPr>
                        <a:t>Compr</a:t>
                      </a:r>
                      <a:r>
                        <a:rPr kumimoji="1" lang="en-US" altLang="ja-JP" sz="80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r>
                        <a:rPr kumimoji="1" lang="en-US" altLang="ja-JP" sz="800" baseline="0" dirty="0" smtClean="0">
                          <a:solidFill>
                            <a:srgbClr val="000090"/>
                          </a:solidFill>
                        </a:rPr>
                        <a:t> &amp; </a:t>
                      </a:r>
                      <a:r>
                        <a:rPr kumimoji="1" lang="en-US" altLang="ja-JP" sz="800" dirty="0" smtClean="0">
                          <a:solidFill>
                            <a:srgbClr val="000090"/>
                          </a:solidFill>
                        </a:rPr>
                        <a:t>Beam Dynamics)</a:t>
                      </a:r>
                      <a:endParaRPr kumimoji="1" lang="ja-JP" altLang="en-US" sz="8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AMs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Safety 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(Rad. safety &amp; others)</a:t>
                      </a:r>
                      <a:endParaRPr kumimoji="1" lang="ja-JP" alt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chemeClr val="dk1"/>
                          </a:solidFill>
                        </a:rPr>
                        <a:t>AS-KEK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  (AMs)</a:t>
                      </a:r>
                      <a:r>
                        <a:rPr kumimoji="1" lang="en-US" altLang="ja-JP" sz="1200" dirty="0" smtClean="0"/>
                        <a:t>, 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(EU-CERN)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(KEK)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BDS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EU-CERN</a:t>
                      </a:r>
                      <a:r>
                        <a:rPr kumimoji="1" lang="en-US" altLang="ja-JP" sz="1400" u="sng" dirty="0" smtClean="0">
                          <a:solidFill>
                            <a:srgbClr val="3366FF"/>
                          </a:solidFill>
                        </a:rPr>
                        <a:t>, </a:t>
                      </a:r>
                      <a:r>
                        <a:rPr kumimoji="1" lang="en-US" altLang="ja-JP" sz="1100" u="sng" dirty="0" smtClean="0">
                          <a:solidFill>
                            <a:srgbClr val="3366FF"/>
                          </a:solidFill>
                        </a:rPr>
                        <a:t>(or</a:t>
                      </a:r>
                      <a:r>
                        <a:rPr kumimoji="1" lang="en-US" altLang="ja-JP" sz="1100" u="sng" baseline="0" dirty="0" smtClean="0">
                          <a:solidFill>
                            <a:srgbClr val="3366FF"/>
                          </a:solidFill>
                        </a:rPr>
                        <a:t> AMs</a:t>
                      </a:r>
                      <a:r>
                        <a:rPr kumimoji="1" lang="en-US" altLang="ja-JP" sz="1100" u="sng" dirty="0" smtClean="0"/>
                        <a:t>, </a:t>
                      </a:r>
                      <a:r>
                        <a:rPr kumimoji="1" lang="en-US" altLang="ja-JP" sz="1100" u="sng" dirty="0" smtClean="0">
                          <a:solidFill>
                            <a:srgbClr val="008000"/>
                          </a:solidFill>
                        </a:rPr>
                        <a:t>or</a:t>
                      </a:r>
                      <a:r>
                        <a:rPr kumimoji="1" lang="en-US" altLang="ja-JP" sz="1100" u="sng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100" u="sng" dirty="0" smtClean="0">
                          <a:solidFill>
                            <a:srgbClr val="008000"/>
                          </a:solidFill>
                        </a:rPr>
                        <a:t>EU)</a:t>
                      </a:r>
                      <a:endParaRPr kumimoji="1" lang="en-US" altLang="ja-JP" sz="1400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Electrical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Support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solidFill>
                            <a:srgbClr val="000090"/>
                          </a:solidFill>
                        </a:rPr>
                        <a:t>(Power Supply etc.)</a:t>
                      </a:r>
                      <a:endParaRPr kumimoji="1" lang="ja-JP" altLang="en-US" sz="1000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TBD</a:t>
                      </a:r>
                      <a:endParaRPr kumimoji="1" lang="ja-JP" altLang="en-US" sz="1000" u="sng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MDI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EU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Mechanical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solidFill>
                            <a:srgbClr val="000090"/>
                          </a:solidFill>
                        </a:rPr>
                        <a:t>(Vac. &amp; others)</a:t>
                      </a:r>
                      <a:endParaRPr kumimoji="1" lang="ja-JP" altLang="en-US" sz="1000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TBD</a:t>
                      </a:r>
                      <a:endParaRPr kumimoji="1" lang="ja-JP" altLang="en-US" sz="1000" u="sng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rgbClr val="000090"/>
                          </a:solidFill>
                        </a:rPr>
                        <a:t>Domestic Program,</a:t>
                      </a:r>
                    </a:p>
                    <a:p>
                      <a:r>
                        <a:rPr kumimoji="1" lang="en-US" altLang="ja-JP" sz="1100" b="1" dirty="0" smtClean="0">
                          <a:solidFill>
                            <a:srgbClr val="000090"/>
                          </a:solidFill>
                        </a:rPr>
                        <a:t>Hub</a:t>
                      </a:r>
                      <a:r>
                        <a:rPr kumimoji="1" lang="en-US" altLang="ja-JP" sz="1100" b="1" baseline="0" dirty="0" smtClean="0">
                          <a:solidFill>
                            <a:srgbClr val="000090"/>
                          </a:solidFill>
                        </a:rPr>
                        <a:t> Lab. Facilities</a:t>
                      </a:r>
                      <a:endParaRPr kumimoji="1" lang="ja-JP" altLang="en-US" sz="11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KEK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1283" y="100442"/>
            <a:ext cx="7481455" cy="878286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/>
              <a:t>LCC-ILC Accelerator Organization (Plan-</a:t>
            </a:r>
            <a:r>
              <a:rPr lang="en-US" altLang="ja-JP" dirty="0" smtClean="0">
                <a:solidFill>
                  <a:srgbClr val="FF0000"/>
                </a:solidFill>
              </a:rPr>
              <a:t>B’</a:t>
            </a:r>
            <a:r>
              <a:rPr lang="en-US" altLang="ja-JP" dirty="0" smtClean="0"/>
              <a:t>)  </a:t>
            </a:r>
            <a:br>
              <a:rPr lang="en-US" altLang="ja-JP" dirty="0" smtClean="0"/>
            </a:br>
            <a:r>
              <a:rPr lang="en-US" altLang="ja-JP" sz="2000" dirty="0">
                <a:solidFill>
                  <a:srgbClr val="3366FF"/>
                </a:solidFill>
              </a:rPr>
              <a:t> ( under discussion, 3 Feb. 2014)</a:t>
            </a:r>
            <a:endParaRPr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976" y="5846189"/>
            <a:ext cx="8765438" cy="595967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square" lIns="91355" tIns="45679" rIns="91355" bIns="45679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Major Tasks: </a:t>
            </a:r>
            <a:r>
              <a:rPr lang="en-US" altLang="ja-JP" sz="1600" dirty="0"/>
              <a:t>Fix technical design parameters to be optimized, and reflect them to CFS design optimization, within a few years.  </a:t>
            </a:r>
            <a:endParaRPr lang="ja-JP" altLang="en-US" sz="1600" dirty="0"/>
          </a:p>
        </p:txBody>
      </p:sp>
      <p:cxnSp>
        <p:nvCxnSpPr>
          <p:cNvPr id="5" name="Straight Connector 44"/>
          <p:cNvCxnSpPr/>
          <p:nvPr/>
        </p:nvCxnSpPr>
        <p:spPr>
          <a:xfrm flipV="1">
            <a:off x="1197545" y="4283423"/>
            <a:ext cx="785729" cy="567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4806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2014/04/17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37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608699"/>
              </p:ext>
            </p:extLst>
          </p:nvPr>
        </p:nvGraphicFramePr>
        <p:xfrm>
          <a:off x="123494" y="804453"/>
          <a:ext cx="8892521" cy="5618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454"/>
                <a:gridCol w="1902238"/>
                <a:gridCol w="1081855"/>
                <a:gridCol w="1427301"/>
                <a:gridCol w="2180287"/>
                <a:gridCol w="1261386"/>
              </a:tblGrid>
              <a:tr h="375539">
                <a:tc gridSpan="6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LCC-ILC Director</a:t>
                      </a:r>
                      <a:r>
                        <a:rPr kumimoji="1" lang="en-US" altLang="ja-JP" sz="1400" baseline="0" dirty="0" smtClean="0"/>
                        <a:t>: M. Harrison, </a:t>
                      </a:r>
                      <a:r>
                        <a:rPr kumimoji="1" lang="en-US" altLang="ja-JP" sz="1400" baseline="0" dirty="0" smtClean="0"/>
                        <a:t>Deputies: </a:t>
                      </a:r>
                      <a:r>
                        <a:rPr kumimoji="1" lang="en-US" altLang="ja-JP" sz="1400" baseline="0" dirty="0" smtClean="0"/>
                        <a:t>N. Walker and H. </a:t>
                      </a:r>
                      <a:r>
                        <a:rPr kumimoji="1" lang="en-US" altLang="ja-JP" sz="1400" baseline="0" dirty="0" err="1" smtClean="0"/>
                        <a:t>Hayano</a:t>
                      </a:r>
                      <a:r>
                        <a:rPr kumimoji="1" lang="en-US" altLang="ja-JP" sz="1400" baseline="0" dirty="0" smtClean="0"/>
                        <a:t>      </a:t>
                      </a:r>
                      <a:r>
                        <a:rPr kumimoji="1" lang="en-US" altLang="ja-JP" sz="1400" baseline="0" dirty="0" smtClean="0"/>
                        <a:t>            </a:t>
                      </a:r>
                      <a:r>
                        <a:rPr kumimoji="1" lang="en-US" altLang="ja-JP" sz="1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*KEK </a:t>
                      </a:r>
                      <a:r>
                        <a:rPr kumimoji="1" lang="en-US" altLang="ja-JP" sz="1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LC Project </a:t>
                      </a:r>
                      <a:r>
                        <a:rPr kumimoji="1" lang="en-US" altLang="ja-JP" sz="1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Office Head: A. Yamamoto       </a:t>
                      </a:r>
                      <a:endParaRPr kumimoji="1" lang="ja-JP" alt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rgbClr val="F2F2F2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Sub-Group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FFFF00"/>
                          </a:solidFill>
                        </a:rPr>
                        <a:t>Global Leader</a:t>
                      </a:r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/Contact </a:t>
                      </a:r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p.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u="sng" dirty="0" smtClean="0">
                          <a:solidFill>
                            <a:schemeClr val="bg1"/>
                          </a:solidFill>
                        </a:rPr>
                        <a:t>KEK</a:t>
                      </a:r>
                      <a:r>
                        <a:rPr kumimoji="1" lang="en-US" altLang="ja-JP" sz="1200" b="1" u="sng" baseline="0" dirty="0" smtClean="0">
                          <a:solidFill>
                            <a:schemeClr val="bg1"/>
                          </a:solidFill>
                        </a:rPr>
                        <a:t>-Leader</a:t>
                      </a:r>
                      <a:r>
                        <a:rPr kumimoji="1" lang="en-US" altLang="ja-JP" sz="1200" b="1" u="sng" baseline="0" dirty="0" smtClean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  <a:p>
                      <a:r>
                        <a:rPr kumimoji="1" lang="en-US" altLang="ja-JP" sz="1200" b="1" baseline="0" dirty="0" smtClean="0">
                          <a:solidFill>
                            <a:schemeClr val="bg1"/>
                          </a:solidFill>
                        </a:rPr>
                        <a:t>   Deputy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Sub-Group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FFFF00"/>
                          </a:solidFill>
                        </a:rPr>
                        <a:t>Global Leader</a:t>
                      </a:r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  Deputy/</a:t>
                      </a:r>
                      <a:r>
                        <a:rPr kumimoji="1" lang="en-US" altLang="ja-JP" sz="1400" b="1" baseline="0" dirty="0" smtClean="0">
                          <a:solidFill>
                            <a:srgbClr val="FFFF00"/>
                          </a:solidFill>
                        </a:rPr>
                        <a:t>Contact Persons</a:t>
                      </a:r>
                      <a:endParaRPr kumimoji="1" lang="en-US" altLang="ja-JP" sz="14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u="sng" dirty="0" smtClean="0">
                          <a:solidFill>
                            <a:srgbClr val="FFFFFF"/>
                          </a:solidFill>
                        </a:rPr>
                        <a:t>KEK</a:t>
                      </a:r>
                      <a:r>
                        <a:rPr kumimoji="1" lang="en-US" altLang="ja-JP" sz="1200" b="1" u="sng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kumimoji="1" lang="en-US" altLang="ja-JP" sz="1200" b="1" u="sng" baseline="0" dirty="0" smtClean="0">
                          <a:solidFill>
                            <a:srgbClr val="FFFFFF"/>
                          </a:solidFill>
                        </a:rPr>
                        <a:t>Leader</a:t>
                      </a:r>
                      <a:r>
                        <a:rPr kumimoji="1" lang="en-US" altLang="ja-JP" sz="1200" b="1" u="sng" baseline="0" dirty="0" smtClean="0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  <a:p>
                      <a:r>
                        <a:rPr kumimoji="1" lang="en-US" altLang="ja-JP" sz="1200" b="1" baseline="0" dirty="0" smtClean="0">
                          <a:solidFill>
                            <a:srgbClr val="FFFFFF"/>
                          </a:solidFill>
                        </a:rPr>
                        <a:t>   Deputy</a:t>
                      </a:r>
                      <a:endParaRPr kumimoji="1" lang="en-US" altLang="ja-JP" sz="12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349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Acc. Design </a:t>
                      </a:r>
                      <a:r>
                        <a:rPr kumimoji="1" lang="en-US" altLang="ja-JP" sz="1200" b="1" dirty="0" err="1" smtClean="0">
                          <a:solidFill>
                            <a:srgbClr val="000090"/>
                          </a:solidFill>
                        </a:rPr>
                        <a:t>Integr</a:t>
                      </a: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N. Walker (DESY)</a:t>
                      </a:r>
                      <a:endParaRPr kumimoji="1" lang="en-US" altLang="ja-JP" sz="1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K. </a:t>
                      </a:r>
                      <a:r>
                        <a:rPr kumimoji="1" lang="en-US" altLang="ja-JP" sz="1200" dirty="0" err="1" smtClean="0"/>
                        <a:t>Yokoya</a:t>
                      </a:r>
                      <a:r>
                        <a:rPr kumimoji="1" lang="en-US" altLang="ja-JP" sz="1200" dirty="0" smtClean="0"/>
                        <a:t>(KEK)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K. </a:t>
                      </a:r>
                      <a:r>
                        <a:rPr kumimoji="1" lang="en-US" altLang="ja-JP" sz="1200" u="sng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Yokoya</a:t>
                      </a:r>
                      <a:endParaRPr kumimoji="1" lang="ja-JP" altLang="en-US" sz="12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SRF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/>
                        <a:t>H. </a:t>
                      </a:r>
                      <a:r>
                        <a:rPr kumimoji="1" lang="en-US" altLang="ja-JP" sz="1400" b="1" u="sng" dirty="0" err="1" smtClean="0"/>
                        <a:t>Hayano</a:t>
                      </a:r>
                      <a:r>
                        <a:rPr kumimoji="1" lang="en-US" altLang="ja-JP" sz="1400" b="1" u="sng" dirty="0" smtClean="0"/>
                        <a:t> (KEK)</a:t>
                      </a:r>
                      <a:endParaRPr kumimoji="1" lang="en-US" altLang="ja-JP" sz="1200" b="1" dirty="0" smtClean="0"/>
                    </a:p>
                    <a:p>
                      <a:r>
                        <a:rPr kumimoji="1" lang="en-US" altLang="ja-JP" sz="80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80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90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C. Ginsburg (Fermi), </a:t>
                      </a:r>
                      <a:endParaRPr kumimoji="1" lang="en-US" altLang="ja-JP" sz="1200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  E.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200" baseline="0" dirty="0" err="1" smtClean="0">
                          <a:solidFill>
                            <a:schemeClr val="tx1"/>
                          </a:solidFill>
                        </a:rPr>
                        <a:t>Montesinos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</a:rPr>
                        <a:t>(CERN)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rgbClr val="0D0D0D"/>
                          </a:solidFill>
                        </a:rPr>
                        <a:t>H.</a:t>
                      </a:r>
                      <a:r>
                        <a:rPr kumimoji="1" lang="en-US" altLang="ja-JP" sz="1200" u="sng" baseline="0" dirty="0" smtClean="0">
                          <a:solidFill>
                            <a:srgbClr val="0D0D0D"/>
                          </a:solidFill>
                        </a:rPr>
                        <a:t> </a:t>
                      </a:r>
                      <a:r>
                        <a:rPr kumimoji="1" lang="en-US" altLang="ja-JP" sz="1200" u="sng" baseline="0" dirty="0" err="1" smtClean="0">
                          <a:solidFill>
                            <a:srgbClr val="0D0D0D"/>
                          </a:solidFill>
                        </a:rPr>
                        <a:t>Hayano</a:t>
                      </a:r>
                      <a:endParaRPr kumimoji="1" lang="en-US" altLang="ja-JP" sz="1200" u="sng" dirty="0" smtClean="0">
                        <a:solidFill>
                          <a:srgbClr val="0D0D0D"/>
                        </a:solidFill>
                      </a:endParaRPr>
                    </a:p>
                    <a:p>
                      <a:r>
                        <a:rPr kumimoji="1" lang="en-US" altLang="ja-JP" sz="1200" u="none" dirty="0" smtClean="0">
                          <a:solidFill>
                            <a:srgbClr val="0D0D0D"/>
                          </a:solidFill>
                        </a:rPr>
                        <a:t>  Y. Yamamoto</a:t>
                      </a:r>
                      <a:endParaRPr kumimoji="1" lang="ja-JP" altLang="en-US" sz="12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Sources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(e-, e+)</a:t>
                      </a:r>
                      <a:endParaRPr kumimoji="1" lang="ja-JP" altLang="en-US" sz="12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W. </a:t>
                      </a:r>
                      <a:r>
                        <a:rPr kumimoji="1" lang="en-US" altLang="ja-JP" sz="1400" b="1" u="sng" dirty="0" err="1" smtClean="0">
                          <a:solidFill>
                            <a:srgbClr val="3366FF"/>
                          </a:solidFill>
                        </a:rPr>
                        <a:t>Gai</a:t>
                      </a:r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 (ANL)</a:t>
                      </a:r>
                      <a:r>
                        <a:rPr kumimoji="1" lang="en-US" altLang="ja-JP" sz="1400" b="1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200" dirty="0" smtClean="0"/>
                        <a:t>   M. </a:t>
                      </a:r>
                      <a:r>
                        <a:rPr kumimoji="1" lang="en-US" altLang="ja-JP" sz="1200" dirty="0" err="1" smtClean="0"/>
                        <a:t>Kuriki</a:t>
                      </a:r>
                      <a:r>
                        <a:rPr kumimoji="1" lang="en-US" altLang="ja-JP" sz="1200" dirty="0" smtClean="0"/>
                        <a:t> (Hiroshima U.)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J. Urakawa </a:t>
                      </a:r>
                    </a:p>
                    <a:p>
                      <a:r>
                        <a:rPr kumimoji="1" lang="en-US" altLang="ja-JP" sz="120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T. Omori</a:t>
                      </a:r>
                      <a:endParaRPr kumimoji="1" lang="ja-JP" altLang="en-US" sz="120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RF Power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&amp; </a:t>
                      </a:r>
                      <a:r>
                        <a:rPr kumimoji="1" lang="en-US" altLang="ja-JP" sz="1200" b="1" baseline="0" dirty="0" err="1" smtClean="0">
                          <a:solidFill>
                            <a:srgbClr val="000090"/>
                          </a:solidFill>
                        </a:rPr>
                        <a:t>Cntl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/>
                        <a:t>S.</a:t>
                      </a:r>
                      <a:r>
                        <a:rPr kumimoji="1" lang="en-US" altLang="ja-JP" sz="1400" b="1" u="sng" baseline="0" dirty="0" smtClean="0"/>
                        <a:t> </a:t>
                      </a:r>
                      <a:r>
                        <a:rPr kumimoji="1" lang="en-US" altLang="ja-JP" sz="1400" b="1" u="sng" baseline="0" dirty="0" err="1" smtClean="0"/>
                        <a:t>Michizono</a:t>
                      </a:r>
                      <a:r>
                        <a:rPr kumimoji="1" lang="en-US" altLang="ja-JP" sz="1400" b="1" u="sng" baseline="0" dirty="0" smtClean="0"/>
                        <a:t> (KEK)</a:t>
                      </a:r>
                      <a:r>
                        <a:rPr kumimoji="1" lang="en-US" altLang="ja-JP" sz="14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900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TBD (AMs </a:t>
                      </a:r>
                      <a:r>
                        <a:rPr kumimoji="1" lang="en-US" altLang="ja-JP" sz="1200" baseline="0" dirty="0" smtClean="0">
                          <a:solidFill>
                            <a:srgbClr val="7F7F7F"/>
                          </a:solidFill>
                        </a:rPr>
                        <a:t>, EU</a:t>
                      </a:r>
                      <a:r>
                        <a:rPr kumimoji="1" lang="en-US" altLang="ja-JP" sz="1200" baseline="0" dirty="0" smtClean="0">
                          <a:solidFill>
                            <a:srgbClr val="7F7F7F"/>
                          </a:solidFill>
                        </a:rPr>
                        <a:t>)</a:t>
                      </a:r>
                      <a:endParaRPr kumimoji="1" lang="ja-JP" altLang="en-US" sz="1200" strike="sngStrike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err="1" smtClean="0">
                          <a:solidFill>
                            <a:srgbClr val="0D0D0D"/>
                          </a:solidFill>
                        </a:rPr>
                        <a:t>Michizono</a:t>
                      </a:r>
                      <a:endParaRPr kumimoji="1" lang="en-US" altLang="ja-JP" sz="1200" u="sng" dirty="0" smtClean="0">
                        <a:solidFill>
                          <a:srgbClr val="0D0D0D"/>
                        </a:solidFill>
                      </a:endParaRPr>
                    </a:p>
                    <a:p>
                      <a:r>
                        <a:rPr kumimoji="1" lang="en-US" altLang="ja-JP" sz="1200" u="none" dirty="0" smtClean="0">
                          <a:solidFill>
                            <a:srgbClr val="0D0D0D"/>
                          </a:solidFill>
                        </a:rPr>
                        <a:t>  T. Matsumoto</a:t>
                      </a:r>
                      <a:endParaRPr kumimoji="1" lang="ja-JP" altLang="en-US" sz="12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Damping Ring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D. Rubin (Cornell) </a:t>
                      </a:r>
                      <a:r>
                        <a:rPr kumimoji="1" lang="en-US" altLang="ja-JP" sz="1400" b="1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200" dirty="0" smtClean="0"/>
                        <a:t>  N. </a:t>
                      </a:r>
                      <a:r>
                        <a:rPr kumimoji="1" lang="en-US" altLang="ja-JP" sz="1200" dirty="0" err="1" smtClean="0"/>
                        <a:t>Terunuma</a:t>
                      </a:r>
                      <a:r>
                        <a:rPr kumimoji="1" lang="en-US" altLang="ja-JP" sz="1200" dirty="0" smtClean="0"/>
                        <a:t>(KEK)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N. </a:t>
                      </a:r>
                      <a:r>
                        <a:rPr kumimoji="1" lang="en-US" altLang="ja-JP" sz="1200" u="sng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Terunuma</a:t>
                      </a:r>
                      <a:r>
                        <a:rPr kumimoji="1" lang="en-US" altLang="ja-JP" sz="120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endParaRPr kumimoji="1" lang="ja-JP" altLang="en-US" sz="12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Cryogenics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(incl. H</a:t>
                      </a:r>
                      <a:r>
                        <a:rPr kumimoji="1" lang="en-US" altLang="ja-JP" sz="1200" baseline="0" dirty="0" smtClean="0">
                          <a:solidFill>
                            <a:srgbClr val="000090"/>
                          </a:solidFill>
                        </a:rPr>
                        <a:t>P gas issues</a:t>
                      </a:r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) </a:t>
                      </a:r>
                      <a:endParaRPr kumimoji="1" lang="ja-JP" altLang="en-US" sz="12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chemeClr val="tx1"/>
                          </a:solidFill>
                        </a:rPr>
                        <a:t>H. </a:t>
                      </a:r>
                      <a:r>
                        <a:rPr kumimoji="1" lang="en-US" altLang="ja-JP" sz="1400" b="1" u="sng" dirty="0" err="1" smtClean="0">
                          <a:solidFill>
                            <a:schemeClr val="tx1"/>
                          </a:solidFill>
                        </a:rPr>
                        <a:t>Nakai</a:t>
                      </a:r>
                      <a:r>
                        <a:rPr kumimoji="1" lang="en-US" altLang="ja-JP" sz="1400" b="1" u="sng" dirty="0" smtClean="0">
                          <a:solidFill>
                            <a:schemeClr val="tx1"/>
                          </a:solidFill>
                        </a:rPr>
                        <a:t>: KEK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T</a:t>
                      </a: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. Peterson (Fermi)</a:t>
                      </a:r>
                      <a:r>
                        <a:rPr kumimoji="1" lang="en-US" altLang="ja-JP" sz="1200" dirty="0" smtClean="0"/>
                        <a:t>, 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kumimoji="1" lang="en-US" altLang="ja-JP" sz="1200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  D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. </a:t>
                      </a:r>
                      <a:r>
                        <a:rPr kumimoji="1" lang="en-US" altLang="ja-JP" sz="1200" dirty="0" err="1" smtClean="0">
                          <a:solidFill>
                            <a:srgbClr val="008000"/>
                          </a:solidFill>
                        </a:rPr>
                        <a:t>Delikaris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 (CERN)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rgbClr val="000000"/>
                          </a:solidFill>
                        </a:rPr>
                        <a:t>H. </a:t>
                      </a:r>
                      <a:r>
                        <a:rPr kumimoji="1" lang="en-US" altLang="ja-JP" sz="1200" u="sng" dirty="0" err="1" smtClean="0">
                          <a:solidFill>
                            <a:srgbClr val="000000"/>
                          </a:solidFill>
                        </a:rPr>
                        <a:t>Nakai</a:t>
                      </a:r>
                      <a:endParaRPr kumimoji="1" lang="en-US" altLang="ja-JP" sz="1200" u="sng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kumimoji="1" lang="en-US" altLang="ja-JP" sz="1200" u="none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kumimoji="1" lang="en-US" altLang="ja-JP" sz="1200" u="none" baseline="0" dirty="0" err="1" smtClean="0">
                          <a:solidFill>
                            <a:srgbClr val="000000"/>
                          </a:solidFill>
                        </a:rPr>
                        <a:t>Cryog</a:t>
                      </a:r>
                      <a:r>
                        <a:rPr kumimoji="1" lang="en-US" altLang="ja-JP" sz="1200" u="none" baseline="0" dirty="0" smtClean="0">
                          <a:solidFill>
                            <a:srgbClr val="000000"/>
                          </a:solidFill>
                        </a:rPr>
                        <a:t>. Center</a:t>
                      </a:r>
                      <a:endParaRPr kumimoji="1" lang="ja-JP" altLang="en-US" sz="120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20931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RTML</a:t>
                      </a:r>
                      <a:endParaRPr kumimoji="1" lang="ja-JP" altLang="en-US" sz="12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baseline="0" dirty="0" smtClean="0"/>
                        <a:t> </a:t>
                      </a:r>
                      <a:r>
                        <a:rPr kumimoji="1" lang="en-US" altLang="ja-JP" sz="1400" b="1" u="sng" baseline="0" dirty="0" smtClean="0"/>
                        <a:t>S. Kuroda (KEK)</a:t>
                      </a:r>
                    </a:p>
                    <a:p>
                      <a:r>
                        <a:rPr kumimoji="1" lang="en-US" altLang="ja-JP" sz="1200" baseline="0" dirty="0" smtClean="0"/>
                        <a:t>  </a:t>
                      </a:r>
                      <a:r>
                        <a:rPr kumimoji="1" lang="en-US" altLang="ja-JP" sz="1200" baseline="0" dirty="0" smtClean="0">
                          <a:solidFill>
                            <a:srgbClr val="008000"/>
                          </a:solidFill>
                        </a:rPr>
                        <a:t> A. Latina (CERN)</a:t>
                      </a:r>
                      <a:endParaRPr kumimoji="1" lang="ja-JP" alt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S.</a:t>
                      </a:r>
                      <a:r>
                        <a:rPr kumimoji="1" lang="en-US" altLang="ja-JP" sz="1200" u="sng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Kuroda</a:t>
                      </a:r>
                      <a:endParaRPr kumimoji="1" lang="ja-JP" altLang="en-US" sz="12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CFS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en-US" altLang="ja-JP" sz="1400" b="1" u="sng" dirty="0" smtClean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kumimoji="1" lang="en-US" altLang="ja-JP" sz="1400" b="1" u="sng" dirty="0" err="1" smtClean="0">
                          <a:solidFill>
                            <a:schemeClr val="tx1"/>
                          </a:solidFill>
                        </a:rPr>
                        <a:t>Enomoto</a:t>
                      </a:r>
                      <a:r>
                        <a:rPr kumimoji="1" lang="en-US" altLang="ja-JP" sz="1400" b="1" u="sng" dirty="0" smtClean="0">
                          <a:solidFill>
                            <a:schemeClr val="tx1"/>
                          </a:solidFill>
                        </a:rPr>
                        <a:t> (KEK)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 </a:t>
                      </a: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V</a:t>
                      </a: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. </a:t>
                      </a:r>
                      <a:r>
                        <a:rPr kumimoji="1" lang="en-US" altLang="ja-JP" sz="1200" dirty="0" err="1" smtClean="0">
                          <a:solidFill>
                            <a:srgbClr val="3366FF"/>
                          </a:solidFill>
                        </a:rPr>
                        <a:t>Kuchler</a:t>
                      </a: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(Fermi),</a:t>
                      </a:r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  </a:t>
                      </a:r>
                      <a:endParaRPr kumimoji="1" lang="en-US" altLang="ja-JP" sz="1200" baseline="0" dirty="0" smtClean="0">
                        <a:solidFill>
                          <a:srgbClr val="3366FF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J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. Osborne (CERN), 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en-US" altLang="ja-JP" sz="1200" u="sng" dirty="0" smtClean="0">
                          <a:solidFill>
                            <a:srgbClr val="0D0D0D"/>
                          </a:solidFill>
                        </a:rPr>
                        <a:t>A. </a:t>
                      </a:r>
                      <a:r>
                        <a:rPr kumimoji="1" lang="en-US" altLang="ja-JP" sz="1200" u="sng" dirty="0" err="1" smtClean="0">
                          <a:solidFill>
                            <a:srgbClr val="0D0D0D"/>
                          </a:solidFill>
                        </a:rPr>
                        <a:t>Enomoto</a:t>
                      </a:r>
                      <a:endParaRPr kumimoji="1" lang="en-US" altLang="ja-JP" sz="1200" u="sng" dirty="0" smtClean="0">
                        <a:solidFill>
                          <a:srgbClr val="0D0D0D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en-US" altLang="ja-JP" sz="1200" u="none" dirty="0" smtClean="0">
                          <a:solidFill>
                            <a:srgbClr val="0D0D0D"/>
                          </a:solidFill>
                        </a:rPr>
                        <a:t>  M. Miyahara</a:t>
                      </a:r>
                      <a:endParaRPr kumimoji="1" lang="ja-JP" altLang="en-US" sz="12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520931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Main </a:t>
                      </a:r>
                      <a:r>
                        <a:rPr kumimoji="1" lang="en-US" altLang="ja-JP" sz="1200" b="1" dirty="0" err="1" smtClean="0">
                          <a:solidFill>
                            <a:srgbClr val="000090"/>
                          </a:solidFill>
                        </a:rPr>
                        <a:t>Linac</a:t>
                      </a: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(</a:t>
                      </a:r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incl. </a:t>
                      </a:r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B. </a:t>
                      </a:r>
                      <a:r>
                        <a:rPr kumimoji="1" lang="en-US" altLang="ja-JP" sz="1000" dirty="0" err="1" smtClean="0">
                          <a:solidFill>
                            <a:srgbClr val="000090"/>
                          </a:solidFill>
                        </a:rPr>
                        <a:t>Compr</a:t>
                      </a:r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r>
                        <a:rPr kumimoji="1" lang="en-US" altLang="ja-JP" sz="1000" baseline="0" dirty="0" smtClean="0">
                          <a:solidFill>
                            <a:srgbClr val="000090"/>
                          </a:solidFill>
                        </a:rPr>
                        <a:t> &amp; </a:t>
                      </a:r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B. </a:t>
                      </a:r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Dynamics)</a:t>
                      </a:r>
                      <a:endParaRPr kumimoji="1" lang="ja-JP" alt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N. </a:t>
                      </a:r>
                      <a:r>
                        <a:rPr kumimoji="1" lang="en-US" altLang="ja-JP" sz="1400" b="1" u="sng" dirty="0" err="1" smtClean="0">
                          <a:solidFill>
                            <a:srgbClr val="3366FF"/>
                          </a:solidFill>
                        </a:rPr>
                        <a:t>Solyak</a:t>
                      </a:r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 (Fermi)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K. Kubo (KEK)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K.</a:t>
                      </a:r>
                      <a:r>
                        <a:rPr kumimoji="1" lang="en-US" altLang="ja-JP" sz="1200" u="sng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Kubo</a:t>
                      </a:r>
                      <a:endParaRPr kumimoji="1" lang="ja-JP" altLang="en-US" sz="12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Radiation Safety </a:t>
                      </a:r>
                      <a:endParaRPr kumimoji="1" lang="en-US" altLang="ja-JP" sz="1200" b="1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/>
                        <a:t>T</a:t>
                      </a:r>
                      <a:r>
                        <a:rPr kumimoji="1" lang="en-US" altLang="ja-JP" sz="1400" b="1" u="sng" dirty="0" smtClean="0"/>
                        <a:t>. </a:t>
                      </a:r>
                      <a:r>
                        <a:rPr kumimoji="1" lang="en-US" altLang="ja-JP" sz="1400" b="1" u="sng" dirty="0" err="1" smtClean="0"/>
                        <a:t>Sanami</a:t>
                      </a:r>
                      <a:r>
                        <a:rPr kumimoji="1" lang="en-US" altLang="ja-JP" sz="1400" b="1" u="sng" baseline="0" dirty="0" smtClean="0"/>
                        <a:t>  (</a:t>
                      </a:r>
                      <a:r>
                        <a:rPr kumimoji="1" lang="en-US" altLang="ja-JP" sz="1400" b="1" u="sng" dirty="0" smtClean="0"/>
                        <a:t>KEK)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rgbClr val="7F7F7F"/>
                          </a:solidFill>
                        </a:rPr>
                        <a:t>TBD (</a:t>
                      </a:r>
                      <a:r>
                        <a:rPr kumimoji="1" lang="en-US" altLang="ja-JP" sz="1200" baseline="0" dirty="0" smtClean="0">
                          <a:solidFill>
                            <a:srgbClr val="7F7F7F"/>
                          </a:solidFill>
                        </a:rPr>
                        <a:t>AMs</a:t>
                      </a:r>
                      <a:r>
                        <a:rPr kumimoji="1" lang="en-US" altLang="ja-JP" sz="1200" baseline="0" dirty="0" smtClean="0">
                          <a:solidFill>
                            <a:srgbClr val="7F7F7F"/>
                          </a:solidFill>
                        </a:rPr>
                        <a:t>,  </a:t>
                      </a:r>
                      <a:r>
                        <a:rPr kumimoji="1" lang="en-US" altLang="ja-JP" sz="1200" baseline="0" dirty="0" smtClean="0">
                          <a:solidFill>
                            <a:srgbClr val="7F7F7F"/>
                          </a:solidFill>
                        </a:rPr>
                        <a:t>EU)</a:t>
                      </a:r>
                      <a:endParaRPr kumimoji="1" lang="ja-JP" alt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rgbClr val="0D0D0D"/>
                          </a:solidFill>
                        </a:rPr>
                        <a:t>T. </a:t>
                      </a:r>
                      <a:r>
                        <a:rPr kumimoji="1" lang="en-US" altLang="ja-JP" sz="1200" u="sng" dirty="0" err="1" smtClean="0">
                          <a:solidFill>
                            <a:srgbClr val="0D0D0D"/>
                          </a:solidFill>
                        </a:rPr>
                        <a:t>Sanami</a:t>
                      </a:r>
                      <a:r>
                        <a:rPr kumimoji="1" lang="en-US" altLang="ja-JP" sz="1200" u="sng" dirty="0" smtClean="0">
                          <a:solidFill>
                            <a:srgbClr val="0D0D0D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200" u="none" dirty="0" smtClean="0">
                          <a:solidFill>
                            <a:srgbClr val="0D0D0D"/>
                          </a:solidFill>
                        </a:rPr>
                        <a:t>  </a:t>
                      </a:r>
                      <a:r>
                        <a:rPr kumimoji="1" lang="en-US" altLang="ja-JP" sz="1200" u="none" dirty="0" smtClean="0">
                          <a:solidFill>
                            <a:srgbClr val="0D0D0D"/>
                          </a:solidFill>
                        </a:rPr>
                        <a:t>T. </a:t>
                      </a:r>
                      <a:r>
                        <a:rPr kumimoji="1" lang="en-US" altLang="ja-JP" sz="1200" u="none" dirty="0" err="1" smtClean="0">
                          <a:solidFill>
                            <a:srgbClr val="0D0D0D"/>
                          </a:solidFill>
                        </a:rPr>
                        <a:t>Sanuki</a:t>
                      </a:r>
                      <a:endParaRPr kumimoji="1" lang="ja-JP" altLang="en-US" sz="12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BDS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G. White (SLAC),</a:t>
                      </a:r>
                      <a:r>
                        <a:rPr kumimoji="1" lang="en-US" altLang="ja-JP" sz="1400" dirty="0" smtClean="0"/>
                        <a:t> 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  R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.</a:t>
                      </a:r>
                      <a:r>
                        <a:rPr kumimoji="1" lang="en-US" altLang="ja-JP" sz="1200" baseline="0" dirty="0" smtClean="0">
                          <a:solidFill>
                            <a:srgbClr val="008000"/>
                          </a:solidFill>
                        </a:rPr>
                        <a:t> Tomas (</a:t>
                      </a:r>
                      <a:r>
                        <a:rPr kumimoji="1" lang="en-US" altLang="ja-JP" sz="1200" baseline="0" dirty="0" err="1" smtClean="0">
                          <a:solidFill>
                            <a:srgbClr val="008000"/>
                          </a:solidFill>
                        </a:rPr>
                        <a:t>Cern</a:t>
                      </a:r>
                      <a:r>
                        <a:rPr kumimoji="1" lang="en-US" altLang="ja-JP" sz="1200" baseline="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</a:p>
                    <a:p>
                      <a:r>
                        <a:rPr kumimoji="1" lang="en-US" altLang="ja-JP" sz="1200" baseline="0" dirty="0" smtClean="0"/>
                        <a:t>  </a:t>
                      </a:r>
                      <a:r>
                        <a:rPr kumimoji="1" lang="en-US" altLang="ja-JP" sz="1200" dirty="0" smtClean="0"/>
                        <a:t>T</a:t>
                      </a:r>
                      <a:r>
                        <a:rPr kumimoji="1" lang="en-US" altLang="ja-JP" sz="1200" dirty="0" smtClean="0"/>
                        <a:t>. </a:t>
                      </a:r>
                      <a:r>
                        <a:rPr kumimoji="1" lang="en-US" altLang="ja-JP" sz="1200" dirty="0" smtClean="0"/>
                        <a:t> </a:t>
                      </a:r>
                      <a:r>
                        <a:rPr kumimoji="1" lang="en-US" altLang="ja-JP" sz="1200" dirty="0" err="1" smtClean="0"/>
                        <a:t>Okugi</a:t>
                      </a:r>
                      <a:r>
                        <a:rPr kumimoji="1" lang="en-US" altLang="ja-JP" sz="1200" dirty="0" smtClean="0"/>
                        <a:t>(KEK)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T.</a:t>
                      </a:r>
                      <a:r>
                        <a:rPr kumimoji="1" lang="en-US" altLang="ja-JP" sz="1200" u="sng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200" u="sng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Okugi</a:t>
                      </a:r>
                      <a:endParaRPr kumimoji="1" lang="ja-JP" altLang="en-US" sz="12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Electrical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Support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rgbClr val="000090"/>
                          </a:solidFill>
                        </a:rPr>
                        <a:t>(Power Supply etc.)</a:t>
                      </a:r>
                      <a:endParaRPr kumimoji="1" lang="ja-JP" altLang="en-US" sz="1200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rgbClr val="0D0D0D"/>
                          </a:solidFill>
                        </a:rPr>
                        <a:t>TBD</a:t>
                      </a:r>
                      <a:endParaRPr kumimoji="1" lang="ja-JP" altLang="en-US" sz="1200" u="sng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MDI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K. </a:t>
                      </a:r>
                      <a:r>
                        <a:rPr kumimoji="1" lang="en-US" altLang="ja-JP" sz="1400" b="1" u="sng" dirty="0" err="1" smtClean="0">
                          <a:solidFill>
                            <a:srgbClr val="008000"/>
                          </a:solidFill>
                        </a:rPr>
                        <a:t>Buesser</a:t>
                      </a:r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 (DESY)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en-US" altLang="ja-JP" sz="1200" dirty="0" smtClean="0"/>
                        <a:t>   T. </a:t>
                      </a:r>
                      <a:r>
                        <a:rPr kumimoji="1" lang="en-US" altLang="ja-JP" sz="1200" dirty="0" err="1" smtClean="0"/>
                        <a:t>Tauchi</a:t>
                      </a:r>
                      <a:r>
                        <a:rPr kumimoji="1" lang="en-US" altLang="ja-JP" sz="1200" dirty="0" smtClean="0"/>
                        <a:t> (KEK)</a:t>
                      </a:r>
                      <a:endParaRPr kumimoji="1" lang="ja-JP" alt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T. </a:t>
                      </a:r>
                      <a:r>
                        <a:rPr kumimoji="1" lang="en-US" altLang="ja-JP" sz="1200" u="sng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Tauchi</a:t>
                      </a:r>
                      <a:endParaRPr kumimoji="1" lang="ja-JP" altLang="en-US" sz="12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Mechanical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rgbClr val="000090"/>
                          </a:solidFill>
                        </a:rPr>
                        <a:t>(Vac. &amp; others)</a:t>
                      </a:r>
                      <a:endParaRPr kumimoji="1" lang="ja-JP" altLang="en-US" sz="1200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rgbClr val="0D0D0D"/>
                          </a:solidFill>
                        </a:rPr>
                        <a:t>TBD</a:t>
                      </a:r>
                      <a:endParaRPr kumimoji="1" lang="ja-JP" altLang="en-US" sz="1200" u="sng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rgbClr val="000090"/>
                          </a:solidFill>
                        </a:rPr>
                        <a:t>Domestic Program,</a:t>
                      </a:r>
                    </a:p>
                    <a:p>
                      <a:r>
                        <a:rPr kumimoji="1" lang="en-US" altLang="ja-JP" sz="1100" b="1" dirty="0" smtClean="0">
                          <a:solidFill>
                            <a:srgbClr val="000090"/>
                          </a:solidFill>
                        </a:rPr>
                        <a:t>Hub</a:t>
                      </a:r>
                      <a:r>
                        <a:rPr kumimoji="1" lang="en-US" altLang="ja-JP" sz="1100" b="1" baseline="0" dirty="0" smtClean="0">
                          <a:solidFill>
                            <a:srgbClr val="000090"/>
                          </a:solidFill>
                        </a:rPr>
                        <a:t> Lab. Facilities</a:t>
                      </a:r>
                      <a:endParaRPr kumimoji="1" lang="ja-JP" altLang="en-US" sz="11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u="sng" dirty="0" smtClean="0">
                          <a:solidFill>
                            <a:srgbClr val="0D0D0D"/>
                          </a:solidFill>
                        </a:rPr>
                        <a:t>H. </a:t>
                      </a:r>
                      <a:r>
                        <a:rPr kumimoji="1" lang="en-US" altLang="ja-JP" sz="1200" u="sng" dirty="0" err="1" smtClean="0">
                          <a:solidFill>
                            <a:srgbClr val="0D0D0D"/>
                          </a:solidFill>
                        </a:rPr>
                        <a:t>Hayano</a:t>
                      </a:r>
                      <a:endParaRPr kumimoji="1" lang="en-US" altLang="ja-JP" sz="1200" u="sng" dirty="0" smtClean="0">
                        <a:solidFill>
                          <a:srgbClr val="0D0D0D"/>
                        </a:solidFill>
                      </a:endParaRPr>
                    </a:p>
                    <a:p>
                      <a:r>
                        <a:rPr kumimoji="1" lang="en-US" altLang="ja-JP" sz="1200" u="none" dirty="0" smtClean="0">
                          <a:solidFill>
                            <a:srgbClr val="0D0D0D"/>
                          </a:solidFill>
                        </a:rPr>
                        <a:t>  T.</a:t>
                      </a:r>
                      <a:r>
                        <a:rPr kumimoji="1" lang="en-US" altLang="ja-JP" sz="1200" u="none" baseline="0" dirty="0" smtClean="0">
                          <a:solidFill>
                            <a:srgbClr val="0D0D0D"/>
                          </a:solidFill>
                        </a:rPr>
                        <a:t> Saeki</a:t>
                      </a:r>
                      <a:endParaRPr kumimoji="1" lang="ja-JP" altLang="en-US" sz="12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1283" y="21776"/>
            <a:ext cx="7481455" cy="878286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/>
              <a:t>LCC-ILC Accelerator Organization (Plan-</a:t>
            </a:r>
            <a:r>
              <a:rPr lang="en-US" altLang="ja-JP" dirty="0" smtClean="0">
                <a:solidFill>
                  <a:srgbClr val="FF0000"/>
                </a:solidFill>
              </a:rPr>
              <a:t>B’</a:t>
            </a:r>
            <a:r>
              <a:rPr lang="en-US" altLang="ja-JP" dirty="0" smtClean="0">
                <a:solidFill>
                  <a:srgbClr val="FF0000"/>
                </a:solidFill>
              </a:rPr>
              <a:t>’’</a:t>
            </a:r>
            <a:r>
              <a:rPr lang="en-US" altLang="ja-JP" dirty="0" smtClean="0"/>
              <a:t>) 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1600" dirty="0">
                <a:solidFill>
                  <a:srgbClr val="3366FF"/>
                </a:solidFill>
              </a:rPr>
              <a:t> </a:t>
            </a:r>
            <a:r>
              <a:rPr lang="en-US" altLang="ja-JP" sz="1400" dirty="0">
                <a:solidFill>
                  <a:srgbClr val="3366FF"/>
                </a:solidFill>
              </a:rPr>
              <a:t>( under discussion, </a:t>
            </a:r>
            <a:r>
              <a:rPr lang="en-US" altLang="ja-JP" sz="1400" dirty="0" smtClean="0">
                <a:solidFill>
                  <a:srgbClr val="3366FF"/>
                </a:solidFill>
              </a:rPr>
              <a:t>17 </a:t>
            </a:r>
            <a:r>
              <a:rPr lang="en-US" altLang="ja-JP" sz="1400" dirty="0">
                <a:solidFill>
                  <a:srgbClr val="3366FF"/>
                </a:solidFill>
              </a:rPr>
              <a:t>April., </a:t>
            </a:r>
            <a:r>
              <a:rPr lang="en-US" altLang="ja-JP" sz="1400" dirty="0" smtClean="0">
                <a:solidFill>
                  <a:srgbClr val="3366FF"/>
                </a:solidFill>
              </a:rPr>
              <a:t>2014,and to be authorized at AWLC-14, May 2014)</a:t>
            </a:r>
            <a:endParaRPr lang="ja-JP" altLang="en-US" sz="1400" dirty="0">
              <a:solidFill>
                <a:srgbClr val="3366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566" y="6493059"/>
            <a:ext cx="8765438" cy="276916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square" lIns="91355" tIns="45679" rIns="91355" bIns="45679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Major </a:t>
            </a:r>
            <a:r>
              <a:rPr lang="en-US" altLang="ja-JP" sz="1200" dirty="0" smtClean="0">
                <a:solidFill>
                  <a:srgbClr val="FF0000"/>
                </a:solidFill>
              </a:rPr>
              <a:t>Task: </a:t>
            </a:r>
            <a:r>
              <a:rPr lang="en-US" altLang="ja-JP" sz="1200" dirty="0"/>
              <a:t>Fix technical design parameters to be optimized, and reflect them to CFS design optimization, within a few years.  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9197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ILC Time Line: Progress and Prospect</a:t>
            </a:r>
            <a:endParaRPr kumimoji="1" lang="ja-JP" altLang="en-US" b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0049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283" indent="-285492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1973" indent="-228394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598760" indent="-228394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5548" indent="-228394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2340" indent="-228394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69127" indent="-228394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5915" indent="-228394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2703" indent="-228394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kumimoji="0" lang="en-US" altLang="ja-JP" sz="12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2014/04/17</a:t>
            </a:r>
            <a:endParaRPr kumimoji="0" lang="en-US" altLang="ja-JP" sz="12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5" y="1292559"/>
            <a:ext cx="9020175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518511" y="5316270"/>
            <a:ext cx="2038320" cy="372130"/>
          </a:xfrm>
          <a:prstGeom prst="rect">
            <a:avLst/>
          </a:prstGeom>
          <a:solidFill>
            <a:srgbClr val="CCFFCC"/>
          </a:solidFill>
        </p:spPr>
        <p:txBody>
          <a:bodyPr wrap="none" lIns="91355" tIns="45679" rIns="91355" bIns="45679" rtlCol="0">
            <a:spAutoFit/>
          </a:bodyPr>
          <a:lstStyle/>
          <a:p>
            <a:pPr defTabSz="456600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Expecting: 3+2 year</a:t>
            </a: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0643861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東北訪問計画</a:t>
            </a:r>
            <a:r>
              <a:rPr kumimoji="1" lang="en-US" altLang="ja-JP" dirty="0" smtClean="0"/>
              <a:t> (3/18. 4/7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KEK LC Project Office </a:t>
            </a:r>
            <a:r>
              <a:rPr lang="en-US" altLang="ja-JP" dirty="0" smtClean="0">
                <a:solidFill>
                  <a:srgbClr val="3366FF"/>
                </a:solidFill>
              </a:rPr>
              <a:t>(3/18)</a:t>
            </a:r>
          </a:p>
          <a:p>
            <a:pPr lvl="1"/>
            <a:r>
              <a:rPr kumimoji="1" lang="ja-JP" altLang="en-US" dirty="0" smtClean="0"/>
              <a:t>第一回訪問</a:t>
            </a:r>
            <a:r>
              <a:rPr kumimoji="1" lang="en-US" altLang="ja-JP" dirty="0" smtClean="0"/>
              <a:t>(2/5)</a:t>
            </a:r>
            <a:r>
              <a:rPr kumimoji="1" lang="ja-JP" altLang="en-US" dirty="0" smtClean="0"/>
              <a:t>での意見交換内容の確認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加速器詳細設計の前提となる</a:t>
            </a:r>
            <a:r>
              <a:rPr lang="en-US" altLang="ja-JP" dirty="0" smtClean="0"/>
              <a:t>ILC </a:t>
            </a:r>
            <a:r>
              <a:rPr lang="ja-JP" altLang="en-US" dirty="0" smtClean="0"/>
              <a:t>候補地域・地理（地下）情報の絞り込み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CFS-ADI meeting @ Tokyo, ALCW-14(@ </a:t>
            </a:r>
            <a:r>
              <a:rPr kumimoji="1" lang="en-US" altLang="ja-JP" dirty="0" err="1" smtClean="0"/>
              <a:t>Fermilab</a:t>
            </a:r>
            <a:r>
              <a:rPr lang="ja-JP" altLang="en-US" dirty="0" smtClean="0"/>
              <a:t>）にむけた報告内容の調整</a:t>
            </a:r>
            <a:endParaRPr lang="en-US" altLang="ja-JP" dirty="0" smtClean="0"/>
          </a:p>
          <a:p>
            <a:r>
              <a:rPr kumimoji="1" lang="en-US" altLang="ja-JP" dirty="0" smtClean="0"/>
              <a:t>CFS-MDI + KEK-LC Project Office </a:t>
            </a:r>
            <a:r>
              <a:rPr kumimoji="1" lang="en-US" altLang="ja-JP" dirty="0" smtClean="0">
                <a:solidFill>
                  <a:srgbClr val="3366FF"/>
                </a:solidFill>
              </a:rPr>
              <a:t>(4/7) </a:t>
            </a:r>
          </a:p>
          <a:p>
            <a:pPr lvl="1"/>
            <a:r>
              <a:rPr lang="en-US" altLang="ja-JP" dirty="0" smtClean="0"/>
              <a:t>CFS-ADI meeting (4/8-10) </a:t>
            </a:r>
            <a:r>
              <a:rPr lang="ja-JP" altLang="en-US" dirty="0" smtClean="0"/>
              <a:t>に先立ち、</a:t>
            </a:r>
            <a:r>
              <a:rPr lang="en-US" altLang="ja-JP" dirty="0" smtClean="0"/>
              <a:t>IR </a:t>
            </a:r>
            <a:r>
              <a:rPr lang="ja-JP" altLang="en-US" dirty="0" smtClean="0"/>
              <a:t>地点に焦点を絞った現地状況確認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14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加速器詳細設計</a:t>
            </a:r>
            <a:r>
              <a:rPr lang="ja-JP" altLang="en-US" dirty="0" smtClean="0"/>
              <a:t>の前提となる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地点（地下）</a:t>
            </a:r>
            <a:r>
              <a:rPr kumimoji="1" lang="ja-JP" altLang="en-US" dirty="0" smtClean="0"/>
              <a:t>データ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82881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近く公開（する事を検討中の）</a:t>
            </a:r>
            <a:r>
              <a:rPr kumimoji="1" lang="ja-JP" altLang="en-US" dirty="0" smtClean="0"/>
              <a:t>パラメータ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加速器ビーム衝突点の３次元位置データおよび線形</a:t>
            </a:r>
            <a:r>
              <a:rPr lang="ja-JP" altLang="en-US" dirty="0" smtClean="0"/>
              <a:t>加速器ライン方向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北緯、東経、高度（地下深度）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アクセストンネル、縦シャフト等の大凡の長さ、こう配、最低曲率等、配線、配管、輸送の限界条件　（地上施設が特定される詳細情報等は含まない）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パラメータの提供先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LCC</a:t>
            </a:r>
            <a:r>
              <a:rPr lang="en-US" altLang="ja-JP" dirty="0"/>
              <a:t> </a:t>
            </a:r>
            <a:r>
              <a:rPr lang="en-US" altLang="ja-JP" dirty="0" smtClean="0"/>
              <a:t>Collaboration : ILC </a:t>
            </a:r>
            <a:r>
              <a:rPr lang="ja-JP" altLang="en-US" dirty="0" smtClean="0"/>
              <a:t>加速器、装置設計貢献者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LCC</a:t>
            </a:r>
            <a:r>
              <a:rPr lang="ja-JP" altLang="en-US" dirty="0" smtClean="0"/>
              <a:t>施設関係グループ（限定）と東北地域で共有パラメータ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地質調査、立地調査に基づく技術パラメータ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パラメータは、</a:t>
            </a:r>
            <a:r>
              <a:rPr lang="en-US" altLang="ja-JP" dirty="0" smtClean="0"/>
              <a:t>ILC-EDMS </a:t>
            </a:r>
            <a:r>
              <a:rPr lang="ja-JP" altLang="en-US" dirty="0" smtClean="0"/>
              <a:t>に格納、厳重に管理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4342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3/18: </a:t>
            </a:r>
            <a:r>
              <a:rPr kumimoji="1" lang="ja-JP" altLang="en-US" dirty="0" smtClean="0"/>
              <a:t>東北訪問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rcRect l="-10227" r="-10227"/>
          <a:stretch>
            <a:fillRect/>
          </a:stretch>
        </p:blipFill>
        <p:spPr>
          <a:ln>
            <a:solidFill>
              <a:srgbClr val="3366FF"/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8541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135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3100" dirty="0"/>
              <a:t>3/18: </a:t>
            </a:r>
            <a:r>
              <a:rPr lang="ja-JP" altLang="en-US" sz="3100" dirty="0"/>
              <a:t>東北訪問</a:t>
            </a:r>
            <a:r>
              <a:rPr lang="en-US" altLang="ja-JP" sz="3100" dirty="0"/>
              <a:t> </a:t>
            </a:r>
            <a:br>
              <a:rPr lang="en-US" altLang="ja-JP" sz="3100" dirty="0"/>
            </a:br>
            <a:r>
              <a:rPr lang="en-US" altLang="ja-JP" sz="3100" dirty="0"/>
              <a:t>(</a:t>
            </a:r>
            <a:r>
              <a:rPr lang="ja-JP" altLang="en-US" sz="3100" dirty="0"/>
              <a:t>東北大学、岩手県、宮城県、東北</a:t>
            </a:r>
            <a:r>
              <a:rPr lang="en-US" altLang="ja-JP" sz="3100" dirty="0"/>
              <a:t>ILC </a:t>
            </a:r>
            <a:r>
              <a:rPr lang="ja-JP" altLang="en-US" sz="3100" dirty="0"/>
              <a:t>推進協議会）</a:t>
            </a:r>
            <a:r>
              <a:rPr lang="en-US" altLang="ja-JP" sz="3100" dirty="0"/>
              <a:t/>
            </a:r>
            <a:br>
              <a:rPr lang="en-US" altLang="ja-JP" sz="3100" dirty="0"/>
            </a:br>
            <a:r>
              <a:rPr lang="en-US" altLang="ja-JP" sz="3100" dirty="0"/>
              <a:t>- </a:t>
            </a:r>
            <a:r>
              <a:rPr lang="ja-JP" altLang="en-US" sz="3100" dirty="0">
                <a:solidFill>
                  <a:srgbClr val="3366FF"/>
                </a:solidFill>
              </a:rPr>
              <a:t>以下、ご了解頂きました</a:t>
            </a:r>
            <a:r>
              <a:rPr lang="en-US" altLang="ja-JP" sz="3100" dirty="0">
                <a:solidFill>
                  <a:srgbClr val="3366FF"/>
                </a:solidFill>
              </a:rPr>
              <a:t> -</a:t>
            </a:r>
            <a:endParaRPr lang="ja-JP" altLang="en-US" sz="3100" dirty="0">
              <a:solidFill>
                <a:srgbClr val="3366FF"/>
              </a:solidFill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rcRect l="-12915" r="-12915"/>
          <a:stretch>
            <a:fillRect/>
          </a:stretch>
        </p:blipFill>
        <p:spPr>
          <a:xfrm>
            <a:off x="457200" y="1665681"/>
            <a:ext cx="8229600" cy="4525963"/>
          </a:xfrm>
          <a:ln>
            <a:solidFill>
              <a:srgbClr val="3366FF"/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55314" y="2172260"/>
            <a:ext cx="15572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r>
              <a:rPr lang="en-US" altLang="ja-JP" dirty="0" smtClean="0">
                <a:sym typeface="Wingdings"/>
              </a:rPr>
              <a:t> </a:t>
            </a:r>
            <a:r>
              <a:rPr lang="en-US" altLang="ja-JP" dirty="0" smtClean="0"/>
              <a:t>x y </a:t>
            </a:r>
            <a:r>
              <a:rPr kumimoji="1" lang="en-US" altLang="ja-JP" dirty="0" smtClean="0"/>
              <a:t>+/- 1 km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61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図形グループ 12"/>
          <p:cNvGrpSpPr/>
          <p:nvPr/>
        </p:nvGrpSpPr>
        <p:grpSpPr>
          <a:xfrm>
            <a:off x="0" y="-33824"/>
            <a:ext cx="9145160" cy="6891824"/>
            <a:chOff x="0" y="-33824"/>
            <a:chExt cx="9145160" cy="6891824"/>
          </a:xfrm>
        </p:grpSpPr>
        <p:pic>
          <p:nvPicPr>
            <p:cNvPr id="13926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-33824"/>
              <a:ext cx="7093440" cy="689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67" name="Line 2"/>
            <p:cNvSpPr>
              <a:spLocks noChangeShapeType="1"/>
            </p:cNvSpPr>
            <p:nvPr/>
          </p:nvSpPr>
          <p:spPr bwMode="auto">
            <a:xfrm>
              <a:off x="4961247" y="1988841"/>
              <a:ext cx="1739428" cy="4185795"/>
            </a:xfrm>
            <a:prstGeom prst="line">
              <a:avLst/>
            </a:prstGeom>
            <a:noFill/>
            <a:ln w="508000">
              <a:solidFill>
                <a:srgbClr val="0000FF">
                  <a:alpha val="4196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35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</a:endParaRPr>
            </a:p>
          </p:txBody>
        </p:sp>
        <p:grpSp>
          <p:nvGrpSpPr>
            <p:cNvPr id="139268" name="Group 6"/>
            <p:cNvGrpSpPr>
              <a:grpSpLocks/>
            </p:cNvGrpSpPr>
            <p:nvPr/>
          </p:nvGrpSpPr>
          <p:grpSpPr bwMode="auto">
            <a:xfrm rot="5400000">
              <a:off x="176350" y="1413426"/>
              <a:ext cx="920262" cy="498231"/>
              <a:chOff x="0" y="0"/>
              <a:chExt cx="892" cy="446"/>
            </a:xfrm>
          </p:grpSpPr>
          <p:sp>
            <p:nvSpPr>
              <p:cNvPr id="139272" name="Freeform 3"/>
              <p:cNvSpPr>
                <a:spLocks/>
              </p:cNvSpPr>
              <p:nvPr/>
            </p:nvSpPr>
            <p:spPr bwMode="auto">
              <a:xfrm>
                <a:off x="0" y="40"/>
                <a:ext cx="341" cy="3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9818"/>
                    </a:moveTo>
                    <a:lnTo>
                      <a:pt x="21600" y="21600"/>
                    </a:lnTo>
                    <a:lnTo>
                      <a:pt x="21073" y="0"/>
                    </a:lnTo>
                  </a:path>
                </a:pathLst>
              </a:cu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9135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9273" name="Line 4"/>
              <p:cNvSpPr>
                <a:spLocks noChangeShapeType="1"/>
              </p:cNvSpPr>
              <p:nvPr/>
            </p:nvSpPr>
            <p:spPr bwMode="auto">
              <a:xfrm>
                <a:off x="512" y="0"/>
                <a:ext cx="1" cy="4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defTabSz="9135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9274" name="Line 5"/>
              <p:cNvSpPr>
                <a:spLocks noChangeShapeType="1"/>
              </p:cNvSpPr>
              <p:nvPr/>
            </p:nvSpPr>
            <p:spPr bwMode="auto">
              <a:xfrm flipH="1">
                <a:off x="9" y="204"/>
                <a:ext cx="883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defTabSz="9135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50" charset="-128"/>
                </a:endParaRPr>
              </a:p>
            </p:txBody>
          </p:sp>
        </p:grpSp>
        <p:pic>
          <p:nvPicPr>
            <p:cNvPr id="139269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94037"/>
              <a:ext cx="2875085" cy="45089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270" name="Rectangle 8"/>
            <p:cNvSpPr>
              <a:spLocks/>
            </p:cNvSpPr>
            <p:nvPr/>
          </p:nvSpPr>
          <p:spPr bwMode="auto">
            <a:xfrm>
              <a:off x="1902069" y="4377105"/>
              <a:ext cx="580292" cy="53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913579"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800">
                <a:solidFill>
                  <a:srgbClr val="000000"/>
                </a:solidFill>
                <a:latin typeface="ヒラギノ角ゴ Pro W3" charset="-128"/>
                <a:ea typeface="ヒラギノ角ゴ Pro W3" charset="-128"/>
                <a:sym typeface="ヒラギノ角ゴ Pro W3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0" y="-6867"/>
            <a:ext cx="9144000" cy="707886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364" tIns="45684" rIns="91364" bIns="45684">
            <a:spAutoFit/>
          </a:bodyPr>
          <a:lstStyle/>
          <a:p>
            <a:pPr algn="ctr" defTabSz="9135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srgbClr val="FFFF66"/>
                </a:solidFill>
                <a:ea typeface="ヒラギノ角ゴ Pro W3" charset="-128"/>
                <a:cs typeface="Arial" panose="020B0604020202020204" pitchFamily="34" charset="0"/>
              </a:rPr>
              <a:t>ILC Candidate Location: </a:t>
            </a:r>
            <a:r>
              <a:rPr lang="en-US" altLang="ja-JP" sz="4000" dirty="0" err="1">
                <a:solidFill>
                  <a:srgbClr val="FFFF66"/>
                </a:solidFill>
                <a:ea typeface="ヒラギノ角ゴ Pro W3" charset="-128"/>
                <a:cs typeface="Arial" panose="020B0604020202020204" pitchFamily="34" charset="0"/>
              </a:rPr>
              <a:t>Kitakami</a:t>
            </a:r>
            <a:r>
              <a:rPr lang="en-US" altLang="ja-JP" sz="4000" dirty="0">
                <a:solidFill>
                  <a:srgbClr val="FFFF66"/>
                </a:solidFill>
                <a:ea typeface="ヒラギノ角ゴ Pro W3" charset="-128"/>
                <a:cs typeface="Arial" panose="020B0604020202020204" pitchFamily="34" charset="0"/>
              </a:rPr>
              <a:t> Area </a:t>
            </a:r>
            <a:endParaRPr lang="en-US" altLang="ja-JP" sz="4000" dirty="0">
              <a:solidFill>
                <a:srgbClr val="FFFF66"/>
              </a:solidFill>
              <a:latin typeface="Arial Black" panose="020B0A040201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76" y="5624572"/>
            <a:ext cx="5395569" cy="1085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5607337" y="3836832"/>
            <a:ext cx="364815" cy="297220"/>
          </a:xfrm>
          <a:prstGeom prst="ellipse">
            <a:avLst/>
          </a:prstGeom>
          <a:solidFill>
            <a:srgbClr val="FFFF00">
              <a:alpha val="51000"/>
            </a:srgb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39342" y="2855079"/>
            <a:ext cx="1098866" cy="369332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r>
              <a:rPr kumimoji="1" lang="en-US" altLang="ja-JP" dirty="0" err="1" smtClean="0"/>
              <a:t>Oshu</a:t>
            </a:r>
            <a:r>
              <a:rPr kumimoji="1" lang="en-US" altLang="ja-JP" dirty="0" smtClean="0"/>
              <a:t>-City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39339" y="4948720"/>
            <a:ext cx="1549260" cy="369332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r>
              <a:rPr lang="en-US" altLang="ja-JP" dirty="0" err="1" smtClean="0"/>
              <a:t>Ichinoseki</a:t>
            </a:r>
            <a:r>
              <a:rPr kumimoji="1" lang="en-US" altLang="ja-JP" dirty="0" smtClean="0"/>
              <a:t>-City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18756" y="2710942"/>
            <a:ext cx="1390124" cy="369332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r>
              <a:rPr lang="en-US" altLang="ja-JP" dirty="0" err="1" smtClean="0"/>
              <a:t>Ofunato</a:t>
            </a:r>
            <a:r>
              <a:rPr kumimoji="1" lang="en-US" altLang="ja-JP" dirty="0" smtClean="0"/>
              <a:t>-City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88907" y="4530679"/>
            <a:ext cx="1697901" cy="369332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r>
              <a:rPr lang="en-US" altLang="ja-JP" dirty="0" err="1" smtClean="0"/>
              <a:t>kesennuma</a:t>
            </a:r>
            <a:r>
              <a:rPr kumimoji="1" lang="en-US" altLang="ja-JP" dirty="0" smtClean="0"/>
              <a:t>-City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53823" y="5384079"/>
            <a:ext cx="1059079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r>
              <a:rPr kumimoji="1" lang="en-US" altLang="ja-JP" dirty="0" smtClean="0"/>
              <a:t>IP Region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3297475" y="5781324"/>
            <a:ext cx="157971" cy="3653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右矢印 11"/>
          <p:cNvSpPr/>
          <p:nvPr/>
        </p:nvSpPr>
        <p:spPr>
          <a:xfrm>
            <a:off x="3213744" y="6434065"/>
            <a:ext cx="316866" cy="127091"/>
          </a:xfrm>
          <a:prstGeom prst="leftRightArrow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08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142273"/>
              </p:ext>
            </p:extLst>
          </p:nvPr>
        </p:nvGraphicFramePr>
        <p:xfrm>
          <a:off x="831283" y="1789547"/>
          <a:ext cx="7481455" cy="384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“Protection Rings”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2014/04/17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9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kumimoji="1" lang="en-US" altLang="ja-JP" dirty="0" smtClean="0"/>
              <a:t>CFS-ADI Joint Meeting 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659313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400" dirty="0"/>
              <a:t>日時：　</a:t>
            </a:r>
            <a:r>
              <a:rPr lang="en-US" altLang="ja-JP" sz="2400" dirty="0"/>
              <a:t>4/8~4/10</a:t>
            </a:r>
          </a:p>
          <a:p>
            <a:r>
              <a:rPr lang="ja-JP" altLang="en-US" sz="2400" dirty="0"/>
              <a:t>場所：　東京（本郷</a:t>
            </a:r>
            <a:r>
              <a:rPr lang="en-US" altLang="ja-JP" sz="2400" dirty="0"/>
              <a:t>)</a:t>
            </a:r>
          </a:p>
          <a:p>
            <a:endParaRPr lang="en-US" altLang="ja-JP" sz="2400" dirty="0"/>
          </a:p>
          <a:p>
            <a:r>
              <a:rPr lang="ja-JP" altLang="en-US" sz="2400" dirty="0"/>
              <a:t>目的：　</a:t>
            </a:r>
            <a:endParaRPr lang="en-US" altLang="ja-JP" sz="2400" dirty="0"/>
          </a:p>
          <a:p>
            <a:pPr lvl="1"/>
            <a:r>
              <a:rPr lang="ja-JP" altLang="en-US" sz="2400" dirty="0"/>
              <a:t>加速器／要素システム設計と</a:t>
            </a:r>
            <a:r>
              <a:rPr lang="en-US" altLang="ja-JP" sz="2400" dirty="0"/>
              <a:t>CFS </a:t>
            </a:r>
            <a:r>
              <a:rPr lang="ja-JP" altLang="en-US" sz="2400" dirty="0"/>
              <a:t>設計の詰めるべきパラメータを議論。</a:t>
            </a:r>
            <a:endParaRPr lang="en-US" altLang="ja-JP" sz="2400" dirty="0"/>
          </a:p>
          <a:p>
            <a:pPr lvl="1"/>
            <a:r>
              <a:rPr lang="ja-JP" altLang="en-US" sz="2400" dirty="0"/>
              <a:t>この為のキックオフミーティング</a:t>
            </a:r>
            <a:endParaRPr lang="en-US" altLang="ja-JP" sz="2400" dirty="0"/>
          </a:p>
          <a:p>
            <a:pPr lvl="1"/>
            <a:r>
              <a:rPr lang="en-US" altLang="ja-JP" sz="2400" dirty="0"/>
              <a:t>5/12 ~ </a:t>
            </a:r>
            <a:r>
              <a:rPr lang="ja-JP" altLang="en-US" sz="2400" dirty="0"/>
              <a:t>の</a:t>
            </a:r>
            <a:r>
              <a:rPr lang="en-US" altLang="ja-JP" sz="2400" dirty="0"/>
              <a:t>AM-LC Workshop (@ </a:t>
            </a:r>
            <a:r>
              <a:rPr lang="en-US" altLang="ja-JP" sz="2400" dirty="0" err="1"/>
              <a:t>Fermilab</a:t>
            </a:r>
            <a:r>
              <a:rPr lang="en-US" altLang="ja-JP" sz="2400" dirty="0"/>
              <a:t>) </a:t>
            </a:r>
            <a:r>
              <a:rPr lang="ja-JP" altLang="en-US" sz="2400" dirty="0"/>
              <a:t>に備える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アジェンダ</a:t>
            </a:r>
            <a:endParaRPr lang="en-US" altLang="ja-JP" sz="2400" dirty="0"/>
          </a:p>
          <a:p>
            <a:pPr lvl="1"/>
            <a:r>
              <a:rPr lang="en-US" altLang="ja-JP" sz="2400" dirty="0"/>
              <a:t>4/8~4/9 : ADI</a:t>
            </a:r>
            <a:r>
              <a:rPr lang="ja-JP" altLang="en-US" sz="2400" dirty="0"/>
              <a:t>（</a:t>
            </a:r>
            <a:r>
              <a:rPr lang="en-US" altLang="ja-JP" sz="2400" dirty="0"/>
              <a:t>MDI </a:t>
            </a:r>
            <a:r>
              <a:rPr lang="ja-JP" altLang="en-US" sz="2400" dirty="0"/>
              <a:t>含む）</a:t>
            </a:r>
            <a:r>
              <a:rPr lang="en-US" altLang="ja-JP" sz="2400" dirty="0"/>
              <a:t>, TS –CFS </a:t>
            </a:r>
            <a:r>
              <a:rPr lang="ja-JP" altLang="en-US" sz="2400" dirty="0"/>
              <a:t>間の議論</a:t>
            </a:r>
            <a:endParaRPr lang="en-US" altLang="ja-JP" sz="2400" dirty="0"/>
          </a:p>
          <a:p>
            <a:pPr lvl="1"/>
            <a:r>
              <a:rPr lang="en-US" altLang="ja-JP" sz="2400" dirty="0"/>
              <a:t>4/10:  </a:t>
            </a:r>
            <a:r>
              <a:rPr lang="ja-JP" altLang="en-US" sz="2400" dirty="0"/>
              <a:t>今後の取り組みについての議論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dirty="0"/>
              <a:t>https://</a:t>
            </a:r>
            <a:r>
              <a:rPr lang="en-US" altLang="ja-JP" sz="2400" dirty="0" err="1"/>
              <a:t>agenda.linearcollider.org</a:t>
            </a:r>
            <a:r>
              <a:rPr lang="en-US" altLang="ja-JP" sz="2400" dirty="0"/>
              <a:t>/</a:t>
            </a:r>
            <a:r>
              <a:rPr lang="en-US" altLang="ja-JP" sz="2400" dirty="0" err="1"/>
              <a:t>conferenceDisplay.py?confId</a:t>
            </a:r>
            <a:r>
              <a:rPr lang="en-US" altLang="ja-JP" sz="2400" dirty="0"/>
              <a:t>=6342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2014/04/17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34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第</a:t>
            </a:r>
            <a:r>
              <a:rPr kumimoji="1" lang="en-US" altLang="ja-JP" b="1" dirty="0" smtClean="0"/>
              <a:t>25</a:t>
            </a:r>
            <a:r>
              <a:rPr lang="ja-JP" altLang="en-US" b="1" dirty="0" smtClean="0"/>
              <a:t>回・</a:t>
            </a:r>
            <a:r>
              <a:rPr kumimoji="1" lang="en-US" altLang="ja-JP" b="1" dirty="0" smtClean="0"/>
              <a:t>LC</a:t>
            </a:r>
            <a:r>
              <a:rPr lang="ja-JP" altLang="en-US" b="1" dirty="0" smtClean="0"/>
              <a:t>計画推進委員会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756146"/>
          </a:xfrm>
          <a:ln>
            <a:solidFill>
              <a:srgbClr val="4F81BD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dirty="0"/>
              <a:t>日時：　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lang="en-US" altLang="ja-JP" dirty="0"/>
              <a:t>17</a:t>
            </a:r>
            <a:r>
              <a:rPr lang="ja-JP" altLang="en-US" dirty="0"/>
              <a:t>日（木）</a:t>
            </a:r>
            <a:r>
              <a:rPr lang="en-US" altLang="ja-JP" dirty="0"/>
              <a:t>13:00 ~ 17:00 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場所：　</a:t>
            </a:r>
            <a:r>
              <a:rPr lang="en-US" altLang="ja-JP" dirty="0" smtClean="0"/>
              <a:t>3</a:t>
            </a:r>
            <a:r>
              <a:rPr lang="ja-JP" altLang="en-US" dirty="0" smtClean="0"/>
              <a:t>号館</a:t>
            </a:r>
            <a:r>
              <a:rPr lang="en-US" altLang="ja-JP" dirty="0" smtClean="0"/>
              <a:t>1</a:t>
            </a:r>
            <a:r>
              <a:rPr lang="ja-JP" altLang="en-US" dirty="0" smtClean="0"/>
              <a:t>階　セミナーホール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議 </a:t>
            </a:r>
            <a:r>
              <a:rPr lang="ja-JP" altLang="en-US" dirty="0"/>
              <a:t>事 </a:t>
            </a:r>
          </a:p>
          <a:p>
            <a:pPr marL="0" indent="0">
              <a:buNone/>
            </a:pPr>
            <a:r>
              <a:rPr lang="ja-JP" altLang="en-US" dirty="0"/>
              <a:t>　１．日本学術会議での審議状況　　　　　　　　　　	（相原委員：リモート）</a:t>
            </a:r>
          </a:p>
          <a:p>
            <a:pPr marL="0" indent="0">
              <a:buNone/>
            </a:pPr>
            <a:r>
              <a:rPr lang="ja-JP" altLang="en-US" dirty="0"/>
              <a:t>　２．リニアコライダー計画推進に関する状況　　　　	（鈴木機構長）</a:t>
            </a:r>
          </a:p>
          <a:p>
            <a:pPr marL="0" indent="0">
              <a:buNone/>
            </a:pPr>
            <a:r>
              <a:rPr lang="ja-JP" altLang="en-US" dirty="0"/>
              <a:t>　３．</a:t>
            </a:r>
            <a:r>
              <a:rPr lang="en-US" altLang="ja-JP" dirty="0"/>
              <a:t>LCB</a:t>
            </a:r>
            <a:r>
              <a:rPr lang="ja-JP" altLang="en-US" dirty="0"/>
              <a:t>および高エネルギー研究者</a:t>
            </a:r>
            <a:r>
              <a:rPr lang="ja-JP" altLang="en-US" dirty="0" smtClean="0"/>
              <a:t>会議報告</a:t>
            </a:r>
            <a:r>
              <a:rPr lang="ja-JP" altLang="en-US" dirty="0"/>
              <a:t>　</a:t>
            </a:r>
            <a:r>
              <a:rPr lang="en-US" altLang="ja-JP" dirty="0" smtClean="0"/>
              <a:t>	</a:t>
            </a:r>
            <a:r>
              <a:rPr lang="ja-JP" altLang="en-US" dirty="0"/>
              <a:t>	（駒宮委員）</a:t>
            </a:r>
          </a:p>
          <a:p>
            <a:pPr marL="0" indent="0">
              <a:buNone/>
            </a:pPr>
            <a:r>
              <a:rPr lang="ja-JP" altLang="en-US" dirty="0"/>
              <a:t>　４．リニアコライダー戦略会議からの報告　　　　　	（山下委員）</a:t>
            </a:r>
          </a:p>
          <a:p>
            <a:pPr marL="0" indent="0">
              <a:buNone/>
            </a:pPr>
            <a:r>
              <a:rPr lang="ja-JP" altLang="en-US" dirty="0"/>
              <a:t>　５．</a:t>
            </a:r>
            <a:r>
              <a:rPr lang="en-US" altLang="ja-JP" dirty="0"/>
              <a:t>KEK-LC</a:t>
            </a:r>
            <a:r>
              <a:rPr lang="ja-JP" altLang="en-US" dirty="0"/>
              <a:t>推進室からの報告　　　　　　　　　　 	</a:t>
            </a:r>
            <a:r>
              <a:rPr lang="en-US" altLang="ja-JP" dirty="0" smtClean="0"/>
              <a:t>	</a:t>
            </a:r>
            <a:r>
              <a:rPr lang="ja-JP" altLang="en-US" dirty="0" smtClean="0"/>
              <a:t>（</a:t>
            </a:r>
            <a:r>
              <a:rPr lang="ja-JP" altLang="en-US" dirty="0"/>
              <a:t>山本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６．</a:t>
            </a:r>
            <a:r>
              <a:rPr lang="en-US" altLang="ja-JP" dirty="0"/>
              <a:t>ILC CFS-ADI joint Meeting </a:t>
            </a:r>
            <a:r>
              <a:rPr lang="ja-JP" altLang="en-US" dirty="0"/>
              <a:t>からの報告			（榎本委員・</a:t>
            </a:r>
            <a:r>
              <a:rPr lang="ja-JP" altLang="en-US" dirty="0" smtClean="0"/>
              <a:t>宮原氏）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７．</a:t>
            </a:r>
            <a:r>
              <a:rPr lang="en-US" altLang="ja-JP" dirty="0"/>
              <a:t>ILC </a:t>
            </a:r>
            <a:r>
              <a:rPr lang="ja-JP" altLang="en-US" dirty="0"/>
              <a:t>準備段階における技術的準備課題・方策	</a:t>
            </a:r>
            <a:r>
              <a:rPr lang="ja-JP" altLang="en-US" dirty="0" smtClean="0"/>
              <a:t>（</a:t>
            </a:r>
            <a:r>
              <a:rPr lang="ja-JP" altLang="en-US" dirty="0"/>
              <a:t>山本）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８．</a:t>
            </a:r>
            <a:r>
              <a:rPr lang="ja-JP" altLang="en-US" dirty="0"/>
              <a:t>ディスカッション　                                       </a:t>
            </a:r>
            <a:r>
              <a:rPr lang="en-US" altLang="ja-JP" dirty="0" smtClean="0"/>
              <a:t>	</a:t>
            </a:r>
            <a:r>
              <a:rPr lang="ja-JP" altLang="en-US" dirty="0" smtClean="0"/>
              <a:t>（</a:t>
            </a:r>
            <a:r>
              <a:rPr lang="ja-JP" altLang="en-US" dirty="0"/>
              <a:t>全員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3366FF"/>
                </a:solidFill>
              </a:rPr>
              <a:t>次回：</a:t>
            </a:r>
            <a:r>
              <a:rPr lang="en-US" altLang="ja-JP" dirty="0" smtClean="0">
                <a:solidFill>
                  <a:srgbClr val="3366FF"/>
                </a:solidFill>
              </a:rPr>
              <a:t> 	6</a:t>
            </a:r>
            <a:r>
              <a:rPr lang="ja-JP" altLang="en-US" dirty="0" smtClean="0">
                <a:solidFill>
                  <a:srgbClr val="3366FF"/>
                </a:solidFill>
              </a:rPr>
              <a:t>月１３日（金）　</a:t>
            </a:r>
            <a:endParaRPr lang="en-US" altLang="ja-JP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8000"/>
                </a:solidFill>
              </a:rPr>
              <a:t>次次回：</a:t>
            </a:r>
            <a:r>
              <a:rPr lang="en-US" altLang="ja-JP" dirty="0" smtClean="0">
                <a:solidFill>
                  <a:srgbClr val="008000"/>
                </a:solidFill>
              </a:rPr>
              <a:t>	9</a:t>
            </a:r>
            <a:r>
              <a:rPr lang="ja-JP" altLang="en-US" dirty="0" smtClean="0">
                <a:solidFill>
                  <a:srgbClr val="008000"/>
                </a:solidFill>
              </a:rPr>
              <a:t>月</a:t>
            </a:r>
            <a:r>
              <a:rPr lang="en-US" altLang="ja-JP" dirty="0" smtClean="0">
                <a:solidFill>
                  <a:srgbClr val="008000"/>
                </a:solidFill>
              </a:rPr>
              <a:t>16 </a:t>
            </a:r>
            <a:r>
              <a:rPr lang="ja-JP" altLang="en-US" dirty="0" smtClean="0">
                <a:solidFill>
                  <a:srgbClr val="008000"/>
                </a:solidFill>
              </a:rPr>
              <a:t>日（火）　</a:t>
            </a:r>
            <a:endParaRPr lang="ja-JP" alt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3985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CFS-ADI Joint Meeting</a:t>
            </a:r>
            <a:br>
              <a:rPr kumimoji="1" lang="en-US" altLang="ja-JP" dirty="0" smtClean="0"/>
            </a:br>
            <a:r>
              <a:rPr lang="en-US" altLang="ja-JP" sz="2200" u="sng" dirty="0">
                <a:hlinkClick r:id="rId2"/>
              </a:rPr>
              <a:t>https://agenda.linearcollider.org/conferenceDisplay.py?confId=6342</a:t>
            </a:r>
            <a:r>
              <a:rPr lang="en-US" altLang="ja-JP" sz="2200" dirty="0"/>
              <a:t> 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/>
          <a:srcRect t="-7158" b="-7158"/>
          <a:stretch>
            <a:fillRect/>
          </a:stretch>
        </p:blipFill>
        <p:spPr>
          <a:ln>
            <a:solidFill>
              <a:srgbClr val="3366FF"/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90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Motivations</a:t>
            </a:r>
            <a:r>
              <a:rPr kumimoji="1" lang="en-US" altLang="ja-JP" dirty="0" smtClean="0"/>
              <a:t> and Objectives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57200" y="1301385"/>
            <a:ext cx="8229600" cy="4899209"/>
          </a:xfrm>
        </p:spPr>
        <p:txBody>
          <a:bodyPr>
            <a:noAutofit/>
          </a:bodyPr>
          <a:lstStyle/>
          <a:p>
            <a:r>
              <a:rPr lang="en-GB" altLang="ja-JP" sz="2400" dirty="0"/>
              <a:t>This meeting will examine the </a:t>
            </a:r>
            <a:r>
              <a:rPr lang="en-GB" altLang="ja-JP" sz="2400" dirty="0">
                <a:solidFill>
                  <a:srgbClr val="3366FF"/>
                </a:solidFill>
              </a:rPr>
              <a:t>scope of the pre-project CFS work</a:t>
            </a:r>
            <a:r>
              <a:rPr lang="en-GB" altLang="ja-JP" sz="2400" dirty="0"/>
              <a:t>, the schedule, and resources.  The </a:t>
            </a:r>
            <a:r>
              <a:rPr lang="en-GB" altLang="ja-JP" sz="2400" u="sng" dirty="0"/>
              <a:t>detector hall concept </a:t>
            </a:r>
            <a:r>
              <a:rPr lang="en-GB" altLang="ja-JP" sz="2400" dirty="0"/>
              <a:t>at the proposed site, and the impact </a:t>
            </a:r>
            <a:r>
              <a:rPr lang="en-GB" altLang="ja-JP" sz="2400" u="sng" dirty="0"/>
              <a:t>of energy phasing </a:t>
            </a:r>
            <a:r>
              <a:rPr lang="en-GB" altLang="ja-JP" sz="2400" dirty="0"/>
              <a:t>will also be addressed.  The pre-project CFS timeline will likely drive many aspects of the accelerator design work in the next few years thus it is </a:t>
            </a:r>
            <a:r>
              <a:rPr lang="en-GB" altLang="ja-JP" sz="2400" dirty="0">
                <a:solidFill>
                  <a:srgbClr val="3366FF"/>
                </a:solidFill>
              </a:rPr>
              <a:t>important to understand these constraints</a:t>
            </a:r>
            <a:r>
              <a:rPr lang="en-GB" altLang="ja-JP" sz="2400" dirty="0"/>
              <a:t>.</a:t>
            </a:r>
            <a:endParaRPr lang="ja-JP" altLang="ja-JP" sz="2400" dirty="0"/>
          </a:p>
          <a:p>
            <a:r>
              <a:rPr lang="en-GB" altLang="ja-JP" sz="2400" dirty="0"/>
              <a:t>In order to derive a site dependent ILC design and address long lead-time CFS activities then we need to assess </a:t>
            </a:r>
            <a:r>
              <a:rPr lang="en-GB" altLang="ja-JP" sz="2400" dirty="0">
                <a:solidFill>
                  <a:srgbClr val="3366FF"/>
                </a:solidFill>
              </a:rPr>
              <a:t>what design information needs </a:t>
            </a:r>
            <a:r>
              <a:rPr lang="en-GB" altLang="ja-JP" sz="2400" dirty="0"/>
              <a:t>to be available to the CFS group and when.  The ILC technical design in the TDR relied on a </a:t>
            </a:r>
            <a:r>
              <a:rPr lang="en-GB" altLang="ja-JP" sz="2400" u="sng" dirty="0"/>
              <a:t>generic site description which is inadequate to proceed much further in the site layout.</a:t>
            </a:r>
            <a:endParaRPr lang="ja-JP" altLang="ja-JP" sz="2400" u="sng" dirty="0"/>
          </a:p>
          <a:p>
            <a:pPr marL="0" indent="0">
              <a:buNone/>
            </a:pPr>
            <a:r>
              <a:rPr lang="en-GB" altLang="ja-JP" sz="2400" dirty="0"/>
              <a:t> </a:t>
            </a:r>
            <a:endParaRPr lang="ja-JP" altLang="ja-JP" sz="240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588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Subjects to be discussed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Radiation Safety and Inputs to CFS Design </a:t>
            </a:r>
          </a:p>
          <a:p>
            <a:pPr lvl="1"/>
            <a:r>
              <a:rPr lang="en-US" altLang="ja-JP" dirty="0" smtClean="0"/>
              <a:t>Global Coordination</a:t>
            </a:r>
          </a:p>
          <a:p>
            <a:pPr lvl="1"/>
            <a:r>
              <a:rPr lang="en-US" altLang="ja-JP" dirty="0" smtClean="0"/>
              <a:t>Technical issues prioritized </a:t>
            </a:r>
          </a:p>
          <a:p>
            <a:pPr lvl="1"/>
            <a:r>
              <a:rPr lang="en-US" altLang="ja-JP" dirty="0" smtClean="0"/>
              <a:t>Plan for the year 2014 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Cryogenics Safety and Inputs to CFS Design </a:t>
            </a:r>
          </a:p>
          <a:p>
            <a:pPr lvl="1"/>
            <a:r>
              <a:rPr lang="en-US" altLang="ja-JP" dirty="0" smtClean="0"/>
              <a:t>Global </a:t>
            </a:r>
            <a:r>
              <a:rPr lang="en-US" altLang="ja-JP" dirty="0" err="1" smtClean="0"/>
              <a:t>Coodination</a:t>
            </a:r>
            <a:endParaRPr lang="en-US" altLang="ja-JP" dirty="0"/>
          </a:p>
          <a:p>
            <a:pPr lvl="1"/>
            <a:r>
              <a:rPr lang="en-US" altLang="ja-JP" dirty="0" smtClean="0"/>
              <a:t>Technical issues </a:t>
            </a:r>
            <a:r>
              <a:rPr lang="en-US" altLang="ja-JP" dirty="0" err="1" smtClean="0"/>
              <a:t>prioritaized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Plan for the year 2014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25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Radiation Safety 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ja-JP" b="1" dirty="0" smtClean="0"/>
              <a:t>Coordination</a:t>
            </a:r>
          </a:p>
          <a:p>
            <a:pPr lvl="1"/>
            <a:r>
              <a:rPr lang="en-US" altLang="ja-JP" dirty="0" smtClean="0"/>
              <a:t>Global Leader: T. </a:t>
            </a:r>
            <a:r>
              <a:rPr lang="en-US" altLang="ja-JP" dirty="0" err="1" smtClean="0"/>
              <a:t>Sanami</a:t>
            </a:r>
            <a:r>
              <a:rPr lang="en-US" altLang="ja-JP" dirty="0" smtClean="0"/>
              <a:t> (KEK)</a:t>
            </a:r>
          </a:p>
          <a:p>
            <a:pPr lvl="2"/>
            <a:r>
              <a:rPr lang="en-US" altLang="ja-JP" dirty="0" smtClean="0"/>
              <a:t>Global coordination should be important for establishing the safety design guidelines</a:t>
            </a:r>
          </a:p>
          <a:p>
            <a:pPr lvl="3"/>
            <a:r>
              <a:rPr lang="en-US" altLang="ja-JP" dirty="0" smtClean="0"/>
              <a:t>Contact Persons anticipated from: AMs and EU</a:t>
            </a:r>
          </a:p>
          <a:p>
            <a:pPr lvl="3"/>
            <a:r>
              <a:rPr lang="en-US" altLang="ja-JP" dirty="0" smtClean="0"/>
              <a:t>Practical experience important from </a:t>
            </a:r>
          </a:p>
          <a:p>
            <a:pPr lvl="4"/>
            <a:r>
              <a:rPr lang="en-US" altLang="ja-JP" dirty="0" smtClean="0"/>
              <a:t>SLAC, DESY-FLASH experiences, and CERN experiences, </a:t>
            </a:r>
          </a:p>
          <a:p>
            <a:endParaRPr lang="en-US" altLang="ja-JP" dirty="0" smtClean="0"/>
          </a:p>
          <a:p>
            <a:r>
              <a:rPr lang="en-US" altLang="ja-JP" b="1" dirty="0" smtClean="0"/>
              <a:t>An opportunity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“Task</a:t>
            </a:r>
            <a:r>
              <a:rPr lang="en-US" altLang="ja-JP" dirty="0"/>
              <a:t>-Force on Shielding Aspects of Accelerators, Targets and Irradiation </a:t>
            </a:r>
            <a:r>
              <a:rPr lang="en-US" altLang="ja-JP" dirty="0" smtClean="0"/>
              <a:t>Facilities” </a:t>
            </a:r>
            <a:r>
              <a:rPr lang="en-US" altLang="ja-JP" b="1" dirty="0" smtClean="0"/>
              <a:t>– SATIF-12</a:t>
            </a:r>
            <a:endParaRPr lang="en-US" altLang="ja-JP" b="1" dirty="0"/>
          </a:p>
          <a:p>
            <a:pPr lvl="2"/>
            <a:r>
              <a:rPr lang="en-US" altLang="ja-JP" u="sng" dirty="0">
                <a:hlinkClick r:id="rId2"/>
              </a:rPr>
              <a:t>https://indico.fnal.gov/conferenceDisplay.py?confId=</a:t>
            </a:r>
            <a:r>
              <a:rPr lang="en-US" altLang="ja-JP" u="sng" dirty="0" smtClean="0">
                <a:hlinkClick r:id="rId2"/>
              </a:rPr>
              <a:t>7469</a:t>
            </a:r>
            <a:endParaRPr lang="en-US" altLang="ja-JP" u="sng" dirty="0" smtClean="0"/>
          </a:p>
          <a:p>
            <a:pPr lvl="2"/>
            <a:r>
              <a:rPr lang="en-US" altLang="ja-JP" dirty="0">
                <a:hlinkClick r:id="rId3"/>
              </a:rPr>
              <a:t>http://indico.fnal.gov/event/SATIF12-14</a:t>
            </a:r>
            <a:endParaRPr lang="en-US" altLang="ja-JP" u="sng" dirty="0" smtClean="0"/>
          </a:p>
          <a:p>
            <a:pPr lvl="2"/>
            <a:r>
              <a:rPr lang="en-US" altLang="ja-JP" dirty="0" smtClean="0"/>
              <a:t>T. </a:t>
            </a:r>
            <a:r>
              <a:rPr lang="en-US" altLang="ja-JP" dirty="0" err="1" smtClean="0"/>
              <a:t>Sanami</a:t>
            </a:r>
            <a:r>
              <a:rPr lang="en-US" altLang="ja-JP" dirty="0" smtClean="0"/>
              <a:t> to participate the meeting, and will try to contact world-wide experts. </a:t>
            </a:r>
          </a:p>
          <a:p>
            <a:endParaRPr lang="en-US" altLang="ja-JP" b="1" dirty="0" smtClean="0"/>
          </a:p>
          <a:p>
            <a:r>
              <a:rPr lang="en-US" altLang="ja-JP" b="1" dirty="0" smtClean="0"/>
              <a:t>Work during AWLC2014</a:t>
            </a:r>
          </a:p>
          <a:p>
            <a:pPr lvl="1"/>
            <a:r>
              <a:rPr lang="en-US" altLang="ja-JP" dirty="0" smtClean="0"/>
              <a:t>It will be hard for T.S. to visit twice the US in the same month, </a:t>
            </a:r>
          </a:p>
          <a:p>
            <a:pPr lvl="2"/>
            <a:r>
              <a:rPr lang="en-US" altLang="ja-JP" dirty="0" smtClean="0"/>
              <a:t>Some homework may be given, based on the task force meeting above. 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323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100" dirty="0"/>
              <a:t>Americas Workshop on Linear Colliders 2014</a:t>
            </a:r>
            <a:br>
              <a:rPr lang="en-US" altLang="ja-JP" sz="3100" dirty="0"/>
            </a:br>
            <a:r>
              <a:rPr lang="en-US" altLang="ja-JP" sz="2700" dirty="0">
                <a:solidFill>
                  <a:srgbClr val="3366FF"/>
                </a:solidFill>
              </a:rPr>
              <a:t>http://</a:t>
            </a:r>
            <a:r>
              <a:rPr lang="en-US" altLang="ja-JP" sz="2700" dirty="0" err="1">
                <a:solidFill>
                  <a:srgbClr val="3366FF"/>
                </a:solidFill>
              </a:rPr>
              <a:t>www.linearcollider.org</a:t>
            </a:r>
            <a:r>
              <a:rPr lang="en-US" altLang="ja-JP" sz="2700" dirty="0">
                <a:solidFill>
                  <a:srgbClr val="3366FF"/>
                </a:solidFill>
              </a:rPr>
              <a:t>/awlc14/</a:t>
            </a:r>
            <a:endParaRPr lang="ja-JP" altLang="en-US" sz="2700" dirty="0">
              <a:solidFill>
                <a:srgbClr val="3366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/>
          <a:srcRect l="-11100" r="-11100"/>
          <a:stretch>
            <a:fillRect/>
          </a:stretch>
        </p:blipFill>
        <p:spPr>
          <a:xfrm>
            <a:off x="457206" y="1600212"/>
            <a:ext cx="4504269" cy="2477175"/>
          </a:xfrm>
          <a:ln>
            <a:solidFill>
              <a:srgbClr val="4F81BD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163224" y="3881131"/>
            <a:ext cx="7663783" cy="2610505"/>
          </a:xfrm>
          <a:prstGeom prst="rect">
            <a:avLst/>
          </a:prstGeom>
          <a:solidFill>
            <a:srgbClr val="CCFFCC"/>
          </a:solidFill>
        </p:spPr>
        <p:txBody>
          <a:bodyPr wrap="square" lIns="91355" tIns="45679" rIns="91355" bIns="45679" rtlCol="0">
            <a:spAutoFit/>
          </a:bodyPr>
          <a:lstStyle/>
          <a:p>
            <a:r>
              <a:rPr lang="ja-JP" altLang="en-US" sz="1600" dirty="0"/>
              <a:t>期日：　</a:t>
            </a:r>
            <a:r>
              <a:rPr lang="en-US" altLang="ja-JP" sz="1600" dirty="0"/>
              <a:t>5/12-16  </a:t>
            </a:r>
          </a:p>
          <a:p>
            <a:r>
              <a:rPr lang="ja-JP" altLang="en-US" sz="1600" dirty="0"/>
              <a:t>場所：　</a:t>
            </a:r>
            <a:r>
              <a:rPr lang="en-US" altLang="ja-JP" sz="1600" dirty="0" err="1"/>
              <a:t>Fermilab</a:t>
            </a:r>
            <a:endParaRPr lang="en-US" altLang="ja-JP" sz="1600" dirty="0"/>
          </a:p>
          <a:p>
            <a:r>
              <a:rPr lang="ja-JP" altLang="en-US" sz="1600" dirty="0"/>
              <a:t>出張旅費：日米協力旅費から支出ご協力を、お願い（</a:t>
            </a:r>
            <a:r>
              <a:rPr lang="en-US" altLang="ja-JP" sz="1600" dirty="0"/>
              <a:t>--&gt; </a:t>
            </a:r>
            <a:r>
              <a:rPr lang="ja-JP" altLang="en-US" sz="1600" dirty="0"/>
              <a:t>早野さん）　</a:t>
            </a:r>
          </a:p>
          <a:p>
            <a:r>
              <a:rPr lang="ja-JP" altLang="en-US" sz="1600" dirty="0"/>
              <a:t>＊</a:t>
            </a:r>
            <a:r>
              <a:rPr lang="en-US" altLang="ja-JP" sz="1600" dirty="0"/>
              <a:t>KEK-LC</a:t>
            </a:r>
            <a:r>
              <a:rPr lang="ja-JP" altLang="en-US" sz="1600" dirty="0"/>
              <a:t>推進室として、出席をお願いしたい方々</a:t>
            </a:r>
          </a:p>
          <a:p>
            <a:r>
              <a:rPr lang="en-US" altLang="ja-JP" sz="1600" dirty="0"/>
              <a:t>          (</a:t>
            </a:r>
            <a:r>
              <a:rPr lang="ja-JP" altLang="en-US" sz="1600" dirty="0"/>
              <a:t>もちろん、さらに多くの皆様のご参加を願っております）：</a:t>
            </a:r>
          </a:p>
          <a:p>
            <a:pPr marL="285492" indent="-285492">
              <a:buFont typeface="Arial"/>
              <a:buChar char="•"/>
            </a:pPr>
            <a:r>
              <a:rPr lang="ja-JP" altLang="en-US" sz="1600" dirty="0"/>
              <a:t>      </a:t>
            </a:r>
            <a:r>
              <a:rPr lang="en-US" altLang="ja-JP" sz="1600" dirty="0"/>
              <a:t>ILC Technical Board Member </a:t>
            </a:r>
            <a:r>
              <a:rPr lang="ja-JP" altLang="en-US" sz="1600" dirty="0"/>
              <a:t>（早野、照沼、山本</a:t>
            </a:r>
            <a:r>
              <a:rPr lang="en-US" altLang="ja-JP" sz="1600" dirty="0"/>
              <a:t>Y</a:t>
            </a:r>
            <a:r>
              <a:rPr lang="ja-JP" altLang="en-US" sz="1600" dirty="0"/>
              <a:t>）：できる限り全日</a:t>
            </a:r>
            <a:r>
              <a:rPr lang="en-US" altLang="ja-JP" sz="1600" dirty="0"/>
              <a:t>(4/8~10) </a:t>
            </a:r>
          </a:p>
          <a:p>
            <a:pPr marL="285492" indent="-285492">
              <a:buFont typeface="Arial"/>
              <a:buChar char="•"/>
            </a:pPr>
            <a:r>
              <a:rPr lang="ja-JP" altLang="en-US" sz="1600" dirty="0"/>
              <a:t>        </a:t>
            </a:r>
            <a:r>
              <a:rPr lang="en-US" altLang="ja-JP" sz="1600" dirty="0"/>
              <a:t>CFS </a:t>
            </a:r>
            <a:r>
              <a:rPr lang="ja-JP" altLang="en-US" sz="1600" dirty="0"/>
              <a:t>関係者：　榎本、宮原、佐貫</a:t>
            </a:r>
          </a:p>
          <a:p>
            <a:pPr marL="285492" indent="-285492">
              <a:buFont typeface="Arial"/>
              <a:buChar char="•"/>
            </a:pPr>
            <a:r>
              <a:rPr lang="ja-JP" altLang="en-US" sz="1600" dirty="0"/>
              <a:t>      横谷、栗木、浦川、大森、内藤（孝）、黒田、久保、奥木、</a:t>
            </a:r>
          </a:p>
          <a:p>
            <a:pPr marL="285492" indent="-285492">
              <a:buFont typeface="Arial"/>
              <a:buChar char="•"/>
            </a:pPr>
            <a:r>
              <a:rPr lang="ja-JP" altLang="en-US" sz="1600" dirty="0"/>
              <a:t>      田内、道園／松本、仲井／低温セ、（佐波）、佐伯 </a:t>
            </a:r>
          </a:p>
          <a:p>
            <a:pPr marL="285492" indent="-285492">
              <a:buFont typeface="Arial"/>
              <a:buChar char="•"/>
            </a:pPr>
            <a:r>
              <a:rPr lang="ja-JP" altLang="en-US" sz="1600" dirty="0"/>
              <a:t>      藤井、宮本、杉本、他（物理・測定器関係については、藤井さんに調整お願い）</a:t>
            </a:r>
          </a:p>
        </p:txBody>
      </p:sp>
    </p:spTree>
    <p:extLst>
      <p:ext uri="{BB962C8B-B14F-4D97-AF65-F5344CB8AC3E}">
        <p14:creationId xmlns:p14="http://schemas.microsoft.com/office/powerpoint/2010/main" val="46966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正方形/長方形 3"/>
          <p:cNvSpPr>
            <a:spLocks noChangeArrowheads="1"/>
          </p:cNvSpPr>
          <p:nvPr/>
        </p:nvSpPr>
        <p:spPr bwMode="auto">
          <a:xfrm>
            <a:off x="152400" y="76201"/>
            <a:ext cx="8839200" cy="67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4" rIns="91364" bIns="45684">
            <a:spAutoFit/>
          </a:bodyPr>
          <a:lstStyle/>
          <a:p>
            <a:pPr algn="ctr" defTabSz="456834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2014 </a:t>
            </a:r>
            <a:r>
              <a:rPr lang="en-US" altLang="ja-JP" sz="40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40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ILC夏の合宿</a:t>
            </a:r>
          </a:p>
          <a:p>
            <a:pPr algn="ctr" defTabSz="456834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2014 </a:t>
            </a:r>
            <a:r>
              <a:rPr lang="en-US" altLang="ja-JP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ILC Summer Camp </a:t>
            </a: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日程：</a:t>
            </a:r>
            <a:r>
              <a:rPr lang="en-US" altLang="ja-JP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７月１９日（土曜日）〜７月２２日（火曜日）、三泊四日</a:t>
            </a: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Date:</a:t>
            </a:r>
            <a:r>
              <a:rPr lang="en-US" altLang="ja-JP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1９/July(Sat) - 22/July(Tue)</a:t>
            </a:r>
            <a:endParaRPr lang="en-US" altLang="ja-JP" sz="2400" b="1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56834" fontAlgn="base">
              <a:lnSpc>
                <a:spcPts val="2575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2400" b="1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Host: Hiroshima Univ.</a:t>
            </a:r>
          </a:p>
          <a:p>
            <a:pPr defTabSz="456834" fontAlgn="base">
              <a:lnSpc>
                <a:spcPts val="2575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場所：</a:t>
            </a:r>
            <a:r>
              <a:rPr lang="en-US" altLang="ja-JP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鳥取県関金温泉、グリーンスコール関金</a:t>
            </a: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Venue:</a:t>
            </a:r>
            <a:r>
              <a:rPr lang="en-US" altLang="ja-JP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Hotel Green-Squalle Sekigane, Sekigane Onsen, Tottori</a:t>
            </a:r>
            <a:endParaRPr lang="en-US" altLang="ja-JP" sz="2400" b="1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http://www.green-squalle.net/index.html</a:t>
            </a: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７月１９日の午後開校</a:t>
            </a:r>
            <a:r>
              <a:rPr lang="en-US" altLang="ja-JP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(Open 19/July </a:t>
            </a:r>
            <a:r>
              <a:rPr lang="en-US" altLang="ja-JP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af</a:t>
            </a: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ternoon)</a:t>
            </a: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７月２２日の昼に閉校</a:t>
            </a:r>
            <a:r>
              <a:rPr lang="en-US" altLang="ja-JP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(Close 22/July noon)</a:t>
            </a:r>
          </a:p>
          <a:p>
            <a:pPr defTabSz="456834" fontAlgn="base">
              <a:lnSpc>
                <a:spcPts val="2675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56834" fontAlgn="base">
              <a:lnSpc>
                <a:spcPts val="2775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一泊二食８０００円程度（詳細未定）(about 8000 Yen/night)</a:t>
            </a:r>
          </a:p>
          <a:p>
            <a:pPr defTabSz="456834" fontAlgn="base">
              <a:lnSpc>
                <a:spcPts val="2575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All lectures will be given in Japanese</a:t>
            </a:r>
          </a:p>
          <a:p>
            <a:pPr defTabSz="456834" fontAlgn="base">
              <a:lnSpc>
                <a:spcPts val="2575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326781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809625"/>
            <a:ext cx="5956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正方形/長方形 7"/>
          <p:cNvSpPr>
            <a:spLocks noChangeArrowheads="1"/>
          </p:cNvSpPr>
          <p:nvPr/>
        </p:nvSpPr>
        <p:spPr bwMode="auto">
          <a:xfrm>
            <a:off x="2430469" y="7"/>
            <a:ext cx="4781232" cy="121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4" rIns="91364" bIns="45684">
            <a:spAutoFit/>
          </a:bodyPr>
          <a:lstStyle/>
          <a:p>
            <a:pPr defTabSz="456834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Venue: </a:t>
            </a:r>
            <a:r>
              <a:rPr lang="ja-JP" altLang="en-US" sz="36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Sekigane Onsen</a:t>
            </a:r>
            <a:endParaRPr lang="en-US" altLang="ja-JP" sz="3600" b="1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56834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b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関金温泉</a:t>
            </a:r>
            <a:endParaRPr lang="en-US" altLang="ja-JP" sz="3600" b="1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0" name="正方形/長方形 8"/>
          <p:cNvSpPr>
            <a:spLocks noChangeArrowheads="1"/>
          </p:cNvSpPr>
          <p:nvPr/>
        </p:nvSpPr>
        <p:spPr bwMode="auto">
          <a:xfrm>
            <a:off x="6229350" y="2997200"/>
            <a:ext cx="1746865" cy="37213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4" rIns="91364" bIns="45684">
            <a:spAutoFit/>
          </a:bodyPr>
          <a:lstStyle/>
          <a:p>
            <a:pPr defTabSz="456834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>
                <a:solidFill>
                  <a:prstClr val="white"/>
                </a:solidFill>
                <a:latin typeface="Calibri" charset="0"/>
                <a:ea typeface="ＭＳ Ｐゴシック" charset="0"/>
                <a:cs typeface="ＭＳ Ｐゴシック" charset="0"/>
              </a:rPr>
              <a:t>Sekigane Onsen</a:t>
            </a:r>
            <a:endParaRPr lang="ja-JP" altLang="en-US">
              <a:solidFill>
                <a:prstClr val="white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221" name="Picture 7" descr="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2725738"/>
            <a:ext cx="31051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http://img5.blogs.yahoo.co.jp/ybi/1/d8/90/prains237/folder/341404/img_341404_11664115_3?13742119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96" y="4508504"/>
            <a:ext cx="29749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テキスト ボックス 1"/>
          <p:cNvSpPr txBox="1">
            <a:spLocks noChangeArrowheads="1"/>
          </p:cNvSpPr>
          <p:nvPr/>
        </p:nvSpPr>
        <p:spPr bwMode="auto">
          <a:xfrm>
            <a:off x="187330" y="4716463"/>
            <a:ext cx="1583650" cy="3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4" rIns="91364" bIns="4568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683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b="1" smtClean="0">
                <a:solidFill>
                  <a:prstClr val="black"/>
                </a:solidFill>
              </a:rPr>
              <a:t>大山国立公園</a:t>
            </a:r>
          </a:p>
        </p:txBody>
      </p:sp>
      <p:sp>
        <p:nvSpPr>
          <p:cNvPr id="9224" name="テキスト ボックス 8"/>
          <p:cNvSpPr txBox="1">
            <a:spLocks noChangeArrowheads="1"/>
          </p:cNvSpPr>
          <p:nvPr/>
        </p:nvSpPr>
        <p:spPr bwMode="auto">
          <a:xfrm>
            <a:off x="2613025" y="6296030"/>
            <a:ext cx="1117322" cy="3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4" rIns="91364" bIns="4568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683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b="1" smtClean="0">
                <a:solidFill>
                  <a:prstClr val="black"/>
                </a:solidFill>
              </a:rPr>
              <a:t>蒜山高原</a:t>
            </a:r>
          </a:p>
        </p:txBody>
      </p:sp>
      <p:sp>
        <p:nvSpPr>
          <p:cNvPr id="9225" name="正方形/長方形 8"/>
          <p:cNvSpPr>
            <a:spLocks noChangeArrowheads="1"/>
          </p:cNvSpPr>
          <p:nvPr/>
        </p:nvSpPr>
        <p:spPr bwMode="auto">
          <a:xfrm>
            <a:off x="1258896" y="1419230"/>
            <a:ext cx="1513701" cy="37213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4" tIns="45684" rIns="91364" bIns="45684">
            <a:spAutoFit/>
          </a:bodyPr>
          <a:lstStyle/>
          <a:p>
            <a:pPr defTabSz="456834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Yonago city</a:t>
            </a:r>
            <a:endParaRPr lang="ja-JP" altLang="en-US" b="1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latin typeface="Constantia"/>
                <a:ea typeface="HGP明朝E"/>
              </a:rPr>
              <a:t>2014/04/17</a:t>
            </a:r>
            <a:endParaRPr lang="ja-JP" altLang="en-US">
              <a:latin typeface="Constanti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414954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ja-JP" sz="3200" dirty="0"/>
              <a:t>LC</a:t>
            </a:r>
            <a:r>
              <a:rPr lang="ja-JP" altLang="en-US" sz="3200" dirty="0"/>
              <a:t>計画推進室・</a:t>
            </a:r>
            <a:r>
              <a:rPr lang="en-US" altLang="ja-JP" sz="3200" dirty="0"/>
              <a:t>WEB</a:t>
            </a:r>
            <a:r>
              <a:rPr lang="ja-JP" altLang="en-US" sz="3200" dirty="0"/>
              <a:t>掲載内容の充実：白形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r>
              <a:rPr lang="en-US" altLang="ja-JP" sz="2800" dirty="0"/>
              <a:t>【</a:t>
            </a:r>
            <a:r>
              <a:rPr lang="ja-JP" altLang="en-US" sz="2800" dirty="0"/>
              <a:t>勉強会</a:t>
            </a:r>
            <a:r>
              <a:rPr lang="en-US" altLang="ja-JP" sz="2800" dirty="0"/>
              <a:t>】</a:t>
            </a:r>
            <a:r>
              <a:rPr lang="ja-JP" altLang="en-US" sz="2800" dirty="0"/>
              <a:t>ページを加えました：</a:t>
            </a:r>
            <a:endParaRPr lang="en-US" altLang="ja-JP" sz="2800" dirty="0"/>
          </a:p>
          <a:p>
            <a:pPr lvl="1"/>
            <a:r>
              <a:rPr lang="en-US" altLang="ja-JP" sz="2400" dirty="0"/>
              <a:t>ILC</a:t>
            </a:r>
            <a:r>
              <a:rPr lang="ja-JP" altLang="en-US" sz="2400" dirty="0"/>
              <a:t>を学び考える会・</a:t>
            </a:r>
            <a:endParaRPr lang="en-US" altLang="ja-JP" sz="2400" dirty="0"/>
          </a:p>
          <a:p>
            <a:pPr lvl="1"/>
            <a:r>
              <a:rPr lang="en-US" altLang="ja-JP" sz="2400" dirty="0"/>
              <a:t>ILC </a:t>
            </a:r>
            <a:r>
              <a:rPr lang="ja-JP" altLang="en-US" sz="2400" dirty="0"/>
              <a:t>加速器 物理合同勉強会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dirty="0"/>
              <a:t>    </a:t>
            </a:r>
            <a:r>
              <a:rPr lang="en-US" altLang="ja-JP" u="sng" dirty="0">
                <a:hlinkClick r:id="rId2"/>
              </a:rPr>
              <a:t>http://lcdev.kek.jp/LCoffice/OfficeAdmin/Test/Seminar/Seminar.html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5484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勉強会ページ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000" u="sng" dirty="0">
                <a:hlinkClick r:id="rId2"/>
              </a:rPr>
              <a:t>http://lcdev.kek.jp/LCoffice/OfficeAdmin/Test/Seminar/Seminar.html</a:t>
            </a:r>
            <a:endParaRPr lang="ja-JP" altLang="en-US" sz="20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/>
          <a:srcRect t="11292" b="11292"/>
          <a:stretch>
            <a:fillRect/>
          </a:stretch>
        </p:blipFill>
        <p:spPr>
          <a:xfrm>
            <a:off x="247650" y="1600200"/>
            <a:ext cx="8648700" cy="4756150"/>
          </a:xfrm>
          <a:ln>
            <a:solidFill>
              <a:srgbClr val="3366FF"/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0546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25</a:t>
            </a:r>
            <a:r>
              <a:rPr lang="ja-JP" altLang="en-US" dirty="0" smtClean="0"/>
              <a:t>回・</a:t>
            </a:r>
            <a:r>
              <a:rPr kumimoji="1" lang="en-US" altLang="ja-JP" dirty="0" smtClean="0"/>
              <a:t>LC</a:t>
            </a:r>
            <a:r>
              <a:rPr lang="ja-JP" altLang="en-US" dirty="0" smtClean="0"/>
              <a:t>計画推進委員会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756146"/>
          </a:xfrm>
          <a:ln>
            <a:solidFill>
              <a:srgbClr val="4F81BD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dirty="0"/>
              <a:t>日時：　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lang="en-US" altLang="ja-JP" dirty="0"/>
              <a:t>17</a:t>
            </a:r>
            <a:r>
              <a:rPr lang="ja-JP" altLang="en-US" dirty="0"/>
              <a:t>日（木）</a:t>
            </a:r>
            <a:r>
              <a:rPr lang="en-US" altLang="ja-JP" dirty="0"/>
              <a:t>13:00 ~ 17:00 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場所：　</a:t>
            </a:r>
            <a:r>
              <a:rPr lang="en-US" altLang="ja-JP" dirty="0" smtClean="0"/>
              <a:t>3</a:t>
            </a:r>
            <a:r>
              <a:rPr lang="ja-JP" altLang="en-US" dirty="0" smtClean="0"/>
              <a:t>号館</a:t>
            </a:r>
            <a:r>
              <a:rPr lang="en-US" altLang="ja-JP" dirty="0" smtClean="0"/>
              <a:t>1</a:t>
            </a:r>
            <a:r>
              <a:rPr lang="ja-JP" altLang="en-US" dirty="0" smtClean="0"/>
              <a:t>階　セミナーホール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議 </a:t>
            </a:r>
            <a:r>
              <a:rPr lang="ja-JP" altLang="en-US" dirty="0"/>
              <a:t>事 </a:t>
            </a:r>
          </a:p>
          <a:p>
            <a:pPr marL="0" indent="0">
              <a:buNone/>
            </a:pPr>
            <a:r>
              <a:rPr lang="ja-JP" altLang="en-US" dirty="0"/>
              <a:t>　１．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日本学術会議での審議状況　　　　　　　　　　	（相原委員：リモート）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２．リニアコライダー計画推進に関する状況　　　　	（鈴木機構長）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３．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LCB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および高エネルギー研究者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会議報告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	（駒宮委員）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４．リニアコライダー戦略会議からの報告　　　　　	（山下委員）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５．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KEK-LC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推進室からの報告　　　　　　　　　　 	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山本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６．</a:t>
            </a:r>
            <a:r>
              <a:rPr lang="en-US" altLang="ja-JP" dirty="0"/>
              <a:t>ILC CFS-ADI joint Meeting </a:t>
            </a:r>
            <a:r>
              <a:rPr lang="ja-JP" altLang="en-US" dirty="0"/>
              <a:t>からの報告			（榎本委員・</a:t>
            </a:r>
            <a:r>
              <a:rPr lang="ja-JP" altLang="en-US" dirty="0" smtClean="0"/>
              <a:t>宮原氏）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７．</a:t>
            </a:r>
            <a:r>
              <a:rPr lang="en-US" altLang="ja-JP" dirty="0"/>
              <a:t>ILC </a:t>
            </a:r>
            <a:r>
              <a:rPr lang="ja-JP" altLang="en-US" dirty="0"/>
              <a:t>準備段階における技術的準備課題・方策	</a:t>
            </a:r>
            <a:r>
              <a:rPr lang="ja-JP" altLang="en-US" dirty="0" smtClean="0"/>
              <a:t>（</a:t>
            </a:r>
            <a:r>
              <a:rPr lang="ja-JP" altLang="en-US" dirty="0"/>
              <a:t>山本）</a:t>
            </a:r>
          </a:p>
          <a:p>
            <a:pPr marL="0" indent="0">
              <a:buNone/>
            </a:pPr>
            <a:r>
              <a:rPr lang="ja-JP" altLang="en-US" dirty="0"/>
              <a:t>　６．ディスカッション　                                        </a:t>
            </a:r>
            <a:r>
              <a:rPr lang="ja-JP" altLang="en-US" dirty="0" smtClean="0"/>
              <a:t>（</a:t>
            </a:r>
            <a:r>
              <a:rPr lang="ja-JP" altLang="en-US" dirty="0"/>
              <a:t>全員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3366FF"/>
                </a:solidFill>
              </a:rPr>
              <a:t>次回：</a:t>
            </a:r>
            <a:r>
              <a:rPr lang="en-US" altLang="ja-JP" dirty="0" smtClean="0">
                <a:solidFill>
                  <a:srgbClr val="3366FF"/>
                </a:solidFill>
              </a:rPr>
              <a:t> 	6</a:t>
            </a:r>
            <a:r>
              <a:rPr lang="ja-JP" altLang="en-US" dirty="0" smtClean="0">
                <a:solidFill>
                  <a:srgbClr val="3366FF"/>
                </a:solidFill>
              </a:rPr>
              <a:t>月１３日（金）　</a:t>
            </a:r>
            <a:endParaRPr lang="en-US" altLang="ja-JP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次次回：</a:t>
            </a:r>
            <a:r>
              <a:rPr lang="en-US" altLang="ja-JP" dirty="0" smtClean="0">
                <a:solidFill>
                  <a:srgbClr val="FF0000"/>
                </a:solidFill>
              </a:rPr>
              <a:t>	9</a:t>
            </a:r>
            <a:r>
              <a:rPr lang="ja-JP" altLang="en-US" dirty="0" smtClean="0">
                <a:solidFill>
                  <a:srgbClr val="FF0000"/>
                </a:solidFill>
              </a:rPr>
              <a:t>月</a:t>
            </a:r>
            <a:r>
              <a:rPr lang="en-US" altLang="ja-JP" dirty="0" smtClean="0">
                <a:solidFill>
                  <a:srgbClr val="FF0000"/>
                </a:solidFill>
              </a:rPr>
              <a:t>16 </a:t>
            </a:r>
            <a:r>
              <a:rPr lang="ja-JP" altLang="en-US" dirty="0" smtClean="0">
                <a:solidFill>
                  <a:srgbClr val="FF0000"/>
                </a:solidFill>
              </a:rPr>
              <a:t>日（火）　（にて調整）</a:t>
            </a:r>
            <a:endParaRPr lang="ja-JP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089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4424" y="160593"/>
            <a:ext cx="8229600" cy="254378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KEK-LC</a:t>
            </a:r>
            <a:r>
              <a:rPr lang="ja-JP" altLang="en-US" sz="3200" b="1" dirty="0"/>
              <a:t>：</a:t>
            </a:r>
            <a:r>
              <a:rPr lang="en-US" altLang="en-US" sz="3200" b="1" dirty="0"/>
              <a:t> FY2014 Plan</a:t>
            </a:r>
            <a:endParaRPr lang="ja-JP" altLang="en-US" sz="3200" b="1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762046"/>
              </p:ext>
            </p:extLst>
          </p:nvPr>
        </p:nvGraphicFramePr>
        <p:xfrm>
          <a:off x="162368" y="608416"/>
          <a:ext cx="8712854" cy="558382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63530"/>
                <a:gridCol w="1170934"/>
                <a:gridCol w="1122625"/>
                <a:gridCol w="2809281"/>
                <a:gridCol w="2279044"/>
                <a:gridCol w="967440"/>
              </a:tblGrid>
              <a:tr h="295549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LC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定例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LC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・推進委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KEK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　国内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LCC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　国際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AY @ KEK/JP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strike="sngStrike" dirty="0" smtClean="0"/>
                        <a:t>7</a:t>
                      </a:r>
                      <a:r>
                        <a:rPr kumimoji="1" lang="en-US" altLang="ja-JP" sz="1100" dirty="0" smtClean="0"/>
                        <a:t>, 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kumimoji="1" lang="en-US" altLang="ja-JP" sz="1100" dirty="0" smtClean="0"/>
                        <a:t> 21, </a:t>
                      </a:r>
                      <a:r>
                        <a:rPr kumimoji="1" lang="en-US" altLang="ja-JP" sz="1100" strike="sngStrike" dirty="0" smtClean="0"/>
                        <a:t>28</a:t>
                      </a:r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rgbClr val="3366FF"/>
                          </a:solidFill>
                        </a:rPr>
                        <a:t>17:  LC</a:t>
                      </a:r>
                      <a:r>
                        <a:rPr kumimoji="1" lang="ja-JP" altLang="en-US" sz="1100" dirty="0" smtClean="0">
                          <a:solidFill>
                            <a:srgbClr val="3366FF"/>
                          </a:solidFill>
                        </a:rPr>
                        <a:t>推進委</a:t>
                      </a:r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7: </a:t>
                      </a:r>
                      <a:r>
                        <a:rPr kumimoji="1" lang="ja-JP" alt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東北訪問</a:t>
                      </a:r>
                      <a:endParaRPr kumimoji="1" lang="en-US" altLang="ja-JP" sz="11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kumimoji="1" lang="en-US" altLang="ja-JP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11: KEK </a:t>
                      </a:r>
                      <a:r>
                        <a:rPr kumimoji="1" lang="ja-JP" altLang="en-US" sz="1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メカワークショップ</a:t>
                      </a:r>
                      <a:endParaRPr kumimoji="1" lang="en-US" altLang="ja-JP" sz="11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kumimoji="1" lang="en-US" altLang="ja-JP" sz="1100" dirty="0" smtClean="0"/>
                        <a:t>15: ILC</a:t>
                      </a:r>
                      <a:r>
                        <a:rPr kumimoji="1" lang="ja-JP" altLang="en-US" sz="1100" baseline="0" dirty="0" smtClean="0"/>
                        <a:t>を学び考える会：　</a:t>
                      </a:r>
                      <a:r>
                        <a:rPr kumimoji="1" lang="en-US" altLang="ja-JP" sz="1100" baseline="0" dirty="0" smtClean="0"/>
                        <a:t>e—e+ </a:t>
                      </a:r>
                      <a:r>
                        <a:rPr kumimoji="1" lang="ja-JP" altLang="en-US" sz="1100" baseline="0" dirty="0" smtClean="0"/>
                        <a:t>源</a:t>
                      </a:r>
                      <a:r>
                        <a:rPr kumimoji="1" lang="en-US" altLang="ja-JP" sz="1100" baseline="0" dirty="0" smtClean="0"/>
                        <a:t> </a:t>
                      </a:r>
                      <a:r>
                        <a:rPr kumimoji="1" lang="ja-JP" altLang="en-US" sz="1100" baseline="0" dirty="0" smtClean="0"/>
                        <a:t>（吉田）</a:t>
                      </a:r>
                      <a:endParaRPr kumimoji="1" lang="en-US" altLang="ja-JP" sz="1100" baseline="0" dirty="0" smtClean="0"/>
                    </a:p>
                    <a:p>
                      <a:r>
                        <a:rPr kumimoji="1" lang="en-US" altLang="ja-JP" sz="1100" baseline="0" dirty="0" smtClean="0">
                          <a:solidFill>
                            <a:srgbClr val="000000"/>
                          </a:solidFill>
                        </a:rPr>
                        <a:t>23: ILC</a:t>
                      </a:r>
                      <a:r>
                        <a:rPr kumimoji="1" lang="ja-JP" altLang="en-US" sz="1100" baseline="0" dirty="0" smtClean="0">
                          <a:solidFill>
                            <a:srgbClr val="000000"/>
                          </a:solidFill>
                        </a:rPr>
                        <a:t>測定器月例会議</a:t>
                      </a:r>
                      <a:endParaRPr kumimoji="1" lang="en-US" altLang="ja-JP" sz="11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8-10:  CFS-ADI joint</a:t>
                      </a:r>
                      <a:r>
                        <a:rPr kumimoji="1" lang="en-US" altLang="ja-JP" sz="1100" baseline="0" dirty="0" smtClean="0"/>
                        <a:t> mtg. (Tokyo)</a:t>
                      </a:r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7-10(Tohoku/Tokyo)</a:t>
                      </a:r>
                    </a:p>
                    <a:p>
                      <a:r>
                        <a:rPr kumimoji="1" lang="en-US" altLang="ja-JP" sz="1100" dirty="0" smtClean="0"/>
                        <a:t>11-21</a:t>
                      </a:r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5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strike="sng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kumimoji="1" lang="en-US" altLang="ja-JP" sz="1100" strike="noStrike" dirty="0" smtClean="0">
                          <a:solidFill>
                            <a:schemeClr val="tx1"/>
                          </a:solidFill>
                        </a:rPr>
                        <a:t>, 1</a:t>
                      </a:r>
                      <a:r>
                        <a:rPr kumimoji="1" lang="en-US" altLang="ja-JP" sz="1100" u="none" strike="noStrike" dirty="0" smtClean="0">
                          <a:solidFill>
                            <a:schemeClr val="tx1"/>
                          </a:solidFill>
                        </a:rPr>
                        <a:t>2,  </a:t>
                      </a:r>
                      <a:r>
                        <a:rPr kumimoji="1" lang="en-US" altLang="ja-JP" sz="1100" u="none" strike="sngStrike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kumimoji="1" lang="en-US" altLang="ja-JP" sz="1100" strike="sng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1" lang="en-US" altLang="ja-JP" sz="1100" strike="noStrike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kumimoji="1" lang="ja-JP" altLang="en-US" sz="11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 smtClean="0">
                          <a:solidFill>
                            <a:srgbClr val="000000"/>
                          </a:solidFill>
                        </a:rPr>
                        <a:t>22: ILC</a:t>
                      </a:r>
                      <a:r>
                        <a:rPr kumimoji="1" lang="ja-JP" altLang="en-US" sz="1100" baseline="0" dirty="0" smtClean="0">
                          <a:solidFill>
                            <a:srgbClr val="000000"/>
                          </a:solidFill>
                        </a:rPr>
                        <a:t>測定器月例会議</a:t>
                      </a:r>
                      <a:endParaRPr kumimoji="1" lang="en-US" altLang="ja-JP" sz="11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12-16: AWLC14</a:t>
                      </a:r>
                      <a:r>
                        <a:rPr kumimoji="1" lang="en-US" altLang="ja-JP" sz="1100" baseline="0" dirty="0" smtClean="0">
                          <a:solidFill>
                            <a:srgbClr val="FF0000"/>
                          </a:solidFill>
                        </a:rPr>
                        <a:t> @ </a:t>
                      </a:r>
                      <a:r>
                        <a:rPr kumimoji="1" lang="en-US" altLang="ja-JP" sz="1100" baseline="0" dirty="0" err="1" smtClean="0">
                          <a:solidFill>
                            <a:srgbClr val="FF0000"/>
                          </a:solidFill>
                        </a:rPr>
                        <a:t>Fermilab</a:t>
                      </a:r>
                      <a:endParaRPr kumimoji="1" lang="en-US" altLang="ja-JP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100" baseline="0" dirty="0" smtClean="0"/>
                        <a:t>19-2: EUCARD-II @ DESY</a:t>
                      </a:r>
                    </a:p>
                    <a:p>
                      <a:r>
                        <a:rPr kumimoji="1" lang="en-US" altLang="ja-JP" sz="1100" baseline="0" dirty="0" smtClean="0"/>
                        <a:t>26-27; TYL(FJPPL) @ Bordeaux</a:t>
                      </a:r>
                      <a:r>
                        <a:rPr kumimoji="1" lang="en-US" altLang="ja-JP" sz="1100" dirty="0" smtClean="0"/>
                        <a:t> </a:t>
                      </a:r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6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aseline="0" dirty="0" smtClean="0">
                          <a:solidFill>
                            <a:srgbClr val="3366FF"/>
                          </a:solidFill>
                        </a:rPr>
                        <a:t>１３</a:t>
                      </a:r>
                      <a:r>
                        <a:rPr kumimoji="1" lang="en-US" altLang="ja-JP" sz="1100" baseline="0" dirty="0" smtClean="0">
                          <a:solidFill>
                            <a:srgbClr val="3366FF"/>
                          </a:solidFill>
                        </a:rPr>
                        <a:t>:</a:t>
                      </a:r>
                      <a:r>
                        <a:rPr kumimoji="1" lang="en-US" altLang="ja-JP" sz="1100" dirty="0" smtClean="0">
                          <a:solidFill>
                            <a:srgbClr val="3366FF"/>
                          </a:solidFill>
                        </a:rPr>
                        <a:t> LC </a:t>
                      </a:r>
                      <a:r>
                        <a:rPr kumimoji="1" lang="ja-JP" altLang="en-US" sz="1100" dirty="0" smtClean="0">
                          <a:solidFill>
                            <a:srgbClr val="3366FF"/>
                          </a:solidFill>
                        </a:rPr>
                        <a:t>推進委</a:t>
                      </a:r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 smtClean="0">
                          <a:solidFill>
                            <a:srgbClr val="000000"/>
                          </a:solidFill>
                        </a:rPr>
                        <a:t>25: ILC</a:t>
                      </a:r>
                      <a:r>
                        <a:rPr kumimoji="1" lang="ja-JP" altLang="en-US" sz="1100" baseline="0" dirty="0" smtClean="0">
                          <a:solidFill>
                            <a:srgbClr val="000000"/>
                          </a:solidFill>
                        </a:rPr>
                        <a:t>測定器月例会議</a:t>
                      </a:r>
                      <a:endParaRPr kumimoji="1" lang="en-US" altLang="ja-JP" sz="11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2-6: TIPP</a:t>
                      </a:r>
                      <a:r>
                        <a:rPr kumimoji="1" lang="en-US" altLang="ja-JP" sz="1100" baseline="0" dirty="0" smtClean="0"/>
                        <a:t>-2014 (ILC </a:t>
                      </a:r>
                      <a:r>
                        <a:rPr kumimoji="1" lang="en-US" altLang="ja-JP" sz="1100" baseline="0" dirty="0" err="1" smtClean="0"/>
                        <a:t>Acc</a:t>
                      </a:r>
                      <a:r>
                        <a:rPr kumimoji="1" lang="en-US" altLang="ja-JP" sz="1100" baseline="0" dirty="0" smtClean="0"/>
                        <a:t> presentation)</a:t>
                      </a:r>
                      <a:endParaRPr kumimoji="1" lang="en-US" altLang="ja-JP" sz="1100" dirty="0" smtClean="0"/>
                    </a:p>
                    <a:p>
                      <a:r>
                        <a:rPr kumimoji="1" lang="en-US" altLang="ja-JP" sz="1100" dirty="0" smtClean="0"/>
                        <a:t>8-10: LCC-visit</a:t>
                      </a:r>
                      <a:r>
                        <a:rPr kumimoji="1" lang="en-US" altLang="ja-JP" sz="1100" baseline="0" dirty="0" smtClean="0"/>
                        <a:t> China</a:t>
                      </a:r>
                      <a:endParaRPr kumimoji="1" lang="en-US" altLang="ja-JP" sz="1100" dirty="0" smtClean="0"/>
                    </a:p>
                    <a:p>
                      <a:r>
                        <a:rPr kumimoji="1" lang="en-US" altLang="ja-JP" sz="1100" dirty="0" smtClean="0"/>
                        <a:t>16-20: IPAC-14</a:t>
                      </a:r>
                      <a:r>
                        <a:rPr kumimoji="1" lang="en-US" altLang="ja-JP" sz="1100" baseline="0" dirty="0" smtClean="0"/>
                        <a:t> @ Dresden</a:t>
                      </a:r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2-6,</a:t>
                      </a:r>
                      <a:r>
                        <a:rPr kumimoji="1" lang="en-US" altLang="ja-JP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12-13, 30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7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aseline="0" dirty="0" smtClean="0"/>
                        <a:t>19-22: ILC </a:t>
                      </a:r>
                      <a:r>
                        <a:rPr kumimoji="1" lang="ja-JP" altLang="en-US" sz="1100" baseline="0" dirty="0" smtClean="0"/>
                        <a:t>夏の合宿</a:t>
                      </a:r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2~9 : ICHEP</a:t>
                      </a:r>
                      <a:r>
                        <a:rPr kumimoji="1" lang="en-US" altLang="ja-JP" sz="1100" baseline="0" dirty="0" smtClean="0"/>
                        <a:t> @ Valencia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 smtClean="0"/>
                        <a:t>6: LCB, ICFA?</a:t>
                      </a:r>
                    </a:p>
                    <a:p>
                      <a:r>
                        <a:rPr kumimoji="1" lang="en-US" altLang="ja-JP" sz="1100" baseline="0" dirty="0" smtClean="0"/>
                        <a:t>8: ICHEP, Industrial WS</a:t>
                      </a:r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rgbClr val="000000"/>
                          </a:solidFill>
                        </a:rPr>
                        <a:t>1-3 (RIKEN)</a:t>
                      </a:r>
                    </a:p>
                    <a:p>
                      <a:endParaRPr kumimoji="1" lang="en-US" altLang="ja-JP" sz="11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kumimoji="1" lang="en-US" altLang="ja-JP" sz="1100" dirty="0" smtClean="0">
                          <a:solidFill>
                            <a:srgbClr val="000000"/>
                          </a:solidFill>
                        </a:rPr>
                        <a:t>25-31</a:t>
                      </a:r>
                      <a:endParaRPr kumimoji="1" lang="ja-JP" alt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8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aseline="0" dirty="0" smtClean="0">
                          <a:solidFill>
                            <a:schemeClr val="tx1"/>
                          </a:solidFill>
                        </a:rPr>
                        <a:t>9-11: </a:t>
                      </a:r>
                      <a:r>
                        <a:rPr kumimoji="1" lang="ja-JP" altLang="en-US" sz="1100" baseline="0" dirty="0" smtClean="0">
                          <a:solidFill>
                            <a:schemeClr val="tx1"/>
                          </a:solidFill>
                        </a:rPr>
                        <a:t>日本加速器学会（青森）</a:t>
                      </a:r>
                      <a:endParaRPr kumimoji="1" lang="en-US" altLang="ja-JP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11-15: ASC-14 @ Charlotte</a:t>
                      </a:r>
                    </a:p>
                    <a:p>
                      <a:r>
                        <a:rPr kumimoji="1" lang="en-US" altLang="ja-JP" sz="1100" baseline="0" dirty="0" smtClean="0"/>
                        <a:t>27-29: </a:t>
                      </a:r>
                      <a:r>
                        <a:rPr kumimoji="1" lang="en-US" altLang="ja-JP" sz="1100" baseline="0" dirty="0" err="1" smtClean="0"/>
                        <a:t>PosiPol</a:t>
                      </a:r>
                      <a:r>
                        <a:rPr kumimoji="1" lang="en-US" altLang="ja-JP" sz="1100" baseline="0" dirty="0" smtClean="0"/>
                        <a:t> meeting @ </a:t>
                      </a:r>
                      <a:r>
                        <a:rPr kumimoji="1" lang="en-US" altLang="ja-JP" sz="1100" baseline="0" dirty="0" err="1" smtClean="0"/>
                        <a:t>Ichinoseki</a:t>
                      </a:r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rgbClr val="000000"/>
                          </a:solidFill>
                        </a:rPr>
                        <a:t>1-4</a:t>
                      </a:r>
                    </a:p>
                    <a:p>
                      <a:r>
                        <a:rPr kumimoji="1" lang="en-US" altLang="ja-JP" sz="11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(off: 11-22)</a:t>
                      </a:r>
                      <a:endParaRPr kumimoji="1" lang="ja-JP" alt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9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??</a:t>
                      </a:r>
                      <a:r>
                        <a:rPr kumimoji="1" lang="en-US" altLang="ja-JP" sz="1100" baseline="0" dirty="0" smtClean="0"/>
                        <a:t> </a:t>
                      </a:r>
                      <a:r>
                        <a:rPr kumimoji="1" lang="en-US" altLang="ja-JP" sz="1100" dirty="0" smtClean="0"/>
                        <a:t> LC </a:t>
                      </a:r>
                      <a:r>
                        <a:rPr kumimoji="1" lang="ja-JP" altLang="en-US" sz="1100" dirty="0" smtClean="0"/>
                        <a:t>推進委</a:t>
                      </a:r>
                    </a:p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aseline="0" dirty="0" smtClean="0"/>
                        <a:t>14(?):   KEK </a:t>
                      </a:r>
                      <a:r>
                        <a:rPr kumimoji="1" lang="ja-JP" altLang="en-US" sz="1100" baseline="0" dirty="0" smtClean="0"/>
                        <a:t>つくば一般公開</a:t>
                      </a:r>
                      <a:endParaRPr kumimoji="1" lang="en-US" altLang="ja-JP" sz="1100" baseline="0" dirty="0" smtClean="0"/>
                    </a:p>
                    <a:p>
                      <a:r>
                        <a:rPr kumimoji="1" lang="en-US" altLang="ja-JP" sz="1100" baseline="0" dirty="0" smtClean="0"/>
                        <a:t>18-21:  </a:t>
                      </a:r>
                      <a:r>
                        <a:rPr kumimoji="1" lang="ja-JP" altLang="en-US" sz="1100" baseline="0" dirty="0" smtClean="0"/>
                        <a:t>日本物理学会秋期（素・宇：佐賀大）</a:t>
                      </a:r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1-5:</a:t>
                      </a:r>
                      <a:r>
                        <a:rPr kumimoji="1" lang="en-US" altLang="ja-JP" sz="1100" baseline="0" dirty="0" smtClean="0"/>
                        <a:t> LINAC-14</a:t>
                      </a:r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10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6-10: LCWS-14 @ Beograd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27-30: ICFA</a:t>
                      </a:r>
                      <a:r>
                        <a:rPr kumimoji="1" lang="en-US" altLang="ja-JP" sz="1100" baseline="0" dirty="0" smtClean="0"/>
                        <a:t> Seminar @ IHEP</a:t>
                      </a:r>
                      <a:endParaRPr kumimoji="1" lang="en-US" altLang="ja-JP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11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(17-21: LHC-upgrade WS @ KEK)</a:t>
                      </a:r>
                    </a:p>
                    <a:p>
                      <a:r>
                        <a:rPr kumimoji="1" lang="en-US" altLang="ja-JP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21: CERN-KEK committee</a:t>
                      </a:r>
                      <a:endParaRPr kumimoji="1" lang="ja-JP" altLang="en-US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12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??</a:t>
                      </a:r>
                      <a:r>
                        <a:rPr kumimoji="1" lang="en-US" altLang="ja-JP" sz="1100" baseline="0" dirty="0" smtClean="0"/>
                        <a:t> </a:t>
                      </a:r>
                      <a:r>
                        <a:rPr kumimoji="1" lang="en-US" altLang="ja-JP" sz="1100" dirty="0" smtClean="0"/>
                        <a:t> LC </a:t>
                      </a:r>
                      <a:r>
                        <a:rPr kumimoji="1" lang="ja-JP" altLang="en-US" sz="1100" dirty="0" smtClean="0"/>
                        <a:t>推進委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2-5: TTC @ KEK</a:t>
                      </a:r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2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??</a:t>
                      </a:r>
                      <a:r>
                        <a:rPr kumimoji="1" lang="en-US" altLang="ja-JP" sz="1100" baseline="0" dirty="0" smtClean="0"/>
                        <a:t> </a:t>
                      </a:r>
                      <a:r>
                        <a:rPr kumimoji="1" lang="en-US" altLang="ja-JP" sz="1100" dirty="0" smtClean="0"/>
                        <a:t> LC </a:t>
                      </a:r>
                      <a:r>
                        <a:rPr kumimoji="1" lang="ja-JP" altLang="en-US" sz="1100" dirty="0" smtClean="0"/>
                        <a:t>推進委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100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26-27: LCB-ICFA</a:t>
                      </a:r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strike="sngStrike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aseline="0" dirty="0" smtClean="0">
                          <a:solidFill>
                            <a:schemeClr val="tx1"/>
                          </a:solidFill>
                        </a:rPr>
                        <a:t>21-24: </a:t>
                      </a:r>
                      <a:r>
                        <a:rPr kumimoji="1" lang="ja-JP" altLang="en-US" sz="1100" baseline="0" dirty="0" smtClean="0">
                          <a:solidFill>
                            <a:schemeClr val="tx1"/>
                          </a:solidFill>
                        </a:rPr>
                        <a:t>日本物理学会（早稲田大学）</a:t>
                      </a:r>
                      <a:endParaRPr kumimoji="1" lang="en-US" altLang="ja-JP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右矢印 4"/>
          <p:cNvSpPr/>
          <p:nvPr/>
        </p:nvSpPr>
        <p:spPr>
          <a:xfrm>
            <a:off x="96714" y="1286551"/>
            <a:ext cx="360495" cy="21235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8" tIns="45666" rIns="91328" bIns="45666" rtlCol="0" anchor="ctr"/>
          <a:lstStyle/>
          <a:p>
            <a:pPr algn="ctr" defTabSz="45660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0424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4" y="274638"/>
            <a:ext cx="8379813" cy="881905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ILC </a:t>
            </a:r>
            <a:r>
              <a:rPr lang="ja-JP" altLang="en-US" b="1" dirty="0" smtClean="0"/>
              <a:t>推進準備室　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sz="1800" dirty="0"/>
              <a:t>（</a:t>
            </a:r>
            <a:r>
              <a:rPr lang="en-US" altLang="ja-JP" sz="1800" dirty="0"/>
              <a:t>2014/</a:t>
            </a:r>
            <a:r>
              <a:rPr lang="ja-JP" altLang="en-US" sz="1800" dirty="0"/>
              <a:t>１</a:t>
            </a:r>
            <a:r>
              <a:rPr lang="en-US" altLang="ja-JP" sz="1800" dirty="0"/>
              <a:t>~</a:t>
            </a:r>
            <a:r>
              <a:rPr lang="ja-JP" altLang="en-US" sz="1800" dirty="0"/>
              <a:t>、統括運営ユニットを立ち上げ、プロジェクトユニットは、立ち上げ準備中</a:t>
            </a:r>
            <a:r>
              <a:rPr lang="en-US" altLang="ja-JP" sz="1800" dirty="0"/>
              <a:t>)</a:t>
            </a:r>
            <a:endParaRPr lang="ja-JP" altLang="en-US" sz="2700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735706"/>
              </p:ext>
            </p:extLst>
          </p:nvPr>
        </p:nvGraphicFramePr>
        <p:xfrm>
          <a:off x="482858" y="1305171"/>
          <a:ext cx="8229600" cy="505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2014/04/17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57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今年度の</a:t>
            </a:r>
            <a:r>
              <a:rPr lang="en-US" altLang="ja-JP" dirty="0" smtClean="0"/>
              <a:t>LC </a:t>
            </a:r>
            <a:r>
              <a:rPr lang="ja-JP" altLang="en-US" dirty="0" smtClean="0"/>
              <a:t>計画推進室の運営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sz="3100" dirty="0">
              <a:solidFill>
                <a:srgbClr val="3366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025" y="1600203"/>
            <a:ext cx="8759385" cy="4525963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機構としての基本方針：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昨年度の運営（体制）を継続（当面）。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実質的に、</a:t>
            </a:r>
            <a:r>
              <a:rPr lang="en-US" altLang="ja-JP" dirty="0" smtClean="0"/>
              <a:t>LC </a:t>
            </a:r>
            <a:r>
              <a:rPr lang="ja-JP" altLang="en-US" dirty="0" smtClean="0"/>
              <a:t>計画推進室が、加速器・共通研究施設、素核研と協力し、技術的準備活動（国際協力を含む）を推進・実働。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ILC </a:t>
            </a:r>
            <a:r>
              <a:rPr kumimoji="1" lang="ja-JP" altLang="en-US" dirty="0" smtClean="0"/>
              <a:t>推進準備室・</a:t>
            </a:r>
            <a:r>
              <a:rPr kumimoji="1" lang="en-US" altLang="ja-JP" dirty="0" smtClean="0"/>
              <a:t>『ILC </a:t>
            </a:r>
            <a:r>
              <a:rPr kumimoji="1" lang="ja-JP" altLang="en-US" dirty="0" smtClean="0"/>
              <a:t>プロジェクトユニット</a:t>
            </a:r>
            <a:r>
              <a:rPr kumimoji="1" lang="en-US" altLang="ja-JP" dirty="0" smtClean="0"/>
              <a:t>』</a:t>
            </a:r>
            <a:r>
              <a:rPr lang="ja-JP" altLang="en-US" dirty="0" smtClean="0"/>
              <a:t>と、併設。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対外的なコーディネーションは、準備室・コーディネーションユニットが実働。　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電話帳への掲載：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先端加速器推進部・</a:t>
            </a:r>
            <a:r>
              <a:rPr lang="en-US" altLang="ja-JP" dirty="0" smtClean="0"/>
              <a:t>LC </a:t>
            </a:r>
            <a:r>
              <a:rPr lang="ja-JP" altLang="en-US" dirty="0" smtClean="0"/>
              <a:t>計画推進室：　今年度を継承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役割分担、アドバイザーを含み掲載（実質的な協力を示す。）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ILC </a:t>
            </a:r>
            <a:r>
              <a:rPr kumimoji="1" lang="ja-JP" altLang="en-US" dirty="0" smtClean="0"/>
              <a:t>推進準備室・</a:t>
            </a:r>
            <a:r>
              <a:rPr kumimoji="1" lang="en-US" altLang="ja-JP" dirty="0" smtClean="0"/>
              <a:t>ILC </a:t>
            </a:r>
            <a:r>
              <a:rPr kumimoji="1" lang="ja-JP" altLang="en-US" dirty="0" smtClean="0"/>
              <a:t>プロジェクトユニッ</a:t>
            </a:r>
            <a:r>
              <a:rPr lang="ja-JP" altLang="en-US" dirty="0" smtClean="0"/>
              <a:t>ト：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　プロジェクトリーダーおよび副リーダのみ記載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0327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先端加速器推進部・</a:t>
            </a:r>
            <a:r>
              <a:rPr lang="en-US" altLang="ja-JP" dirty="0" smtClean="0"/>
              <a:t>LC</a:t>
            </a:r>
            <a:r>
              <a:rPr kumimoji="1" lang="ja-JP" altLang="en-US" dirty="0" smtClean="0"/>
              <a:t>計画推進室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2200" dirty="0" smtClean="0">
                <a:solidFill>
                  <a:srgbClr val="3366FF"/>
                </a:solidFill>
              </a:rPr>
              <a:t>本日：アドバイザー打ち合わせ（本年度予算実施に関して）</a:t>
            </a:r>
            <a:endParaRPr kumimoji="1" lang="ja-JP" altLang="en-US" sz="3600" dirty="0">
              <a:solidFill>
                <a:srgbClr val="3366FF"/>
              </a:solidFill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1"/>
          </p:nvPr>
        </p:nvSpPr>
        <p:spPr>
          <a:xfrm>
            <a:off x="247713" y="1600203"/>
            <a:ext cx="3706450" cy="4756151"/>
          </a:xfrm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ja-JP" altLang="ja-JP" sz="1600" dirty="0" smtClean="0"/>
              <a:t>室長</a:t>
            </a:r>
            <a:r>
              <a:rPr lang="en-US" altLang="ja-JP" sz="1600" dirty="0"/>
              <a:t>	</a:t>
            </a:r>
            <a:r>
              <a:rPr lang="en-US" altLang="ja-JP" sz="1600" dirty="0" smtClean="0"/>
              <a:t>	6234</a:t>
            </a:r>
            <a:r>
              <a:rPr lang="en-US" altLang="ja-JP" sz="1600" dirty="0"/>
              <a:t>	</a:t>
            </a:r>
            <a:r>
              <a:rPr lang="ja-JP" altLang="ja-JP" sz="1600" dirty="0"/>
              <a:t>山本明</a:t>
            </a:r>
            <a:r>
              <a:rPr lang="en-US" altLang="ja-JP" sz="1600" dirty="0"/>
              <a:t>(4063)</a:t>
            </a:r>
            <a:endParaRPr lang="ja-JP" altLang="ja-JP" sz="1600" dirty="0"/>
          </a:p>
          <a:p>
            <a:r>
              <a:rPr lang="ja-JP" altLang="ja-JP" sz="1600" dirty="0" smtClean="0"/>
              <a:t>副室長</a:t>
            </a:r>
            <a:r>
              <a:rPr lang="en-US" altLang="ja-JP" sz="1600" dirty="0" smtClean="0"/>
              <a:t>	6117</a:t>
            </a:r>
            <a:r>
              <a:rPr lang="en-US" altLang="ja-JP" sz="1600" dirty="0"/>
              <a:t>	</a:t>
            </a:r>
            <a:r>
              <a:rPr lang="ja-JP" altLang="ja-JP" sz="1600" dirty="0"/>
              <a:t>早野</a:t>
            </a:r>
            <a:r>
              <a:rPr lang="en-US" altLang="ja-JP" sz="1600" dirty="0"/>
              <a:t>(4229)</a:t>
            </a:r>
            <a:endParaRPr lang="ja-JP" altLang="ja-JP" sz="1600" dirty="0"/>
          </a:p>
          <a:p>
            <a:r>
              <a:rPr lang="ja-JP" altLang="ja-JP" sz="1600" dirty="0" smtClean="0"/>
              <a:t>副室長</a:t>
            </a:r>
            <a:r>
              <a:rPr lang="en-US" altLang="ja-JP" sz="1600" dirty="0" smtClean="0"/>
              <a:t>	5373</a:t>
            </a:r>
            <a:r>
              <a:rPr lang="en-US" altLang="ja-JP" sz="1600" dirty="0"/>
              <a:t>	</a:t>
            </a:r>
            <a:r>
              <a:rPr lang="ja-JP" altLang="ja-JP" sz="1600" dirty="0"/>
              <a:t>藤井</a:t>
            </a:r>
            <a:r>
              <a:rPr lang="en-US" altLang="ja-JP" sz="1600" dirty="0"/>
              <a:t>(4447)</a:t>
            </a:r>
            <a:endParaRPr lang="ja-JP" altLang="ja-JP" sz="1600" dirty="0"/>
          </a:p>
          <a:p>
            <a:r>
              <a:rPr lang="ja-JP" altLang="ja-JP" sz="1600" dirty="0" smtClean="0"/>
              <a:t>副室</a:t>
            </a:r>
            <a:r>
              <a:rPr lang="ja-JP" altLang="en-US" sz="1600" dirty="0" smtClean="0"/>
              <a:t>長</a:t>
            </a:r>
            <a:r>
              <a:rPr lang="en-US" altLang="ja-JP" sz="1600" dirty="0" smtClean="0"/>
              <a:t>	5685</a:t>
            </a:r>
            <a:r>
              <a:rPr lang="en-US" altLang="ja-JP" sz="1600" dirty="0"/>
              <a:t>	</a:t>
            </a:r>
            <a:r>
              <a:rPr lang="ja-JP" altLang="ja-JP" sz="1600" dirty="0"/>
              <a:t>設楽</a:t>
            </a:r>
            <a:r>
              <a:rPr lang="en-US" altLang="ja-JP" sz="1600" dirty="0"/>
              <a:t>(4398)</a:t>
            </a:r>
            <a:endParaRPr lang="ja-JP" altLang="ja-JP" sz="1600" dirty="0"/>
          </a:p>
          <a:p>
            <a:r>
              <a:rPr lang="en-US" altLang="ja-JP" sz="1600" dirty="0" smtClean="0"/>
              <a:t>CFS</a:t>
            </a:r>
            <a:r>
              <a:rPr lang="en-US" altLang="ja-JP" sz="1600" dirty="0"/>
              <a:t>	</a:t>
            </a:r>
            <a:r>
              <a:rPr lang="en-US" altLang="ja-JP" sz="1600" dirty="0" smtClean="0"/>
              <a:t>	6236</a:t>
            </a:r>
            <a:r>
              <a:rPr lang="en-US" altLang="ja-JP" sz="1600" dirty="0"/>
              <a:t>	</a:t>
            </a:r>
            <a:r>
              <a:rPr lang="ja-JP" altLang="ja-JP" sz="1600" dirty="0"/>
              <a:t>宮原</a:t>
            </a:r>
            <a:r>
              <a:rPr lang="en-US" altLang="ja-JP" sz="1600" dirty="0"/>
              <a:t>(4535)</a:t>
            </a:r>
            <a:r>
              <a:rPr lang="ja-JP" altLang="ja-JP" sz="1600" dirty="0"/>
              <a:t>・佐貫</a:t>
            </a:r>
          </a:p>
          <a:p>
            <a:r>
              <a:rPr lang="ja-JP" altLang="ja-JP" sz="1600" dirty="0" smtClean="0"/>
              <a:t>ビジター</a:t>
            </a:r>
            <a:r>
              <a:rPr lang="en-US" altLang="ja-JP" sz="1600" dirty="0"/>
              <a:t>	</a:t>
            </a:r>
            <a:r>
              <a:rPr lang="en-US" altLang="ja-JP" sz="1600" dirty="0" smtClean="0"/>
              <a:t>6233	</a:t>
            </a:r>
            <a:r>
              <a:rPr lang="ja-JP" altLang="en-US" sz="1600" dirty="0" smtClean="0"/>
              <a:t>（２０３号室・西側）</a:t>
            </a:r>
            <a:endParaRPr lang="ja-JP" altLang="ja-JP" sz="1600" dirty="0"/>
          </a:p>
          <a:p>
            <a:r>
              <a:rPr lang="en-US" altLang="ja-JP" sz="1600" dirty="0"/>
              <a:t>ILC</a:t>
            </a:r>
            <a:r>
              <a:rPr lang="ja-JP" altLang="ja-JP" sz="1600" dirty="0"/>
              <a:t>コミュニケーター</a:t>
            </a:r>
            <a:r>
              <a:rPr lang="en-US" altLang="ja-JP" sz="1600" dirty="0"/>
              <a:t>	</a:t>
            </a:r>
            <a:endParaRPr lang="en-US" altLang="ja-JP" sz="1600" dirty="0" smtClean="0"/>
          </a:p>
          <a:p>
            <a:pPr marL="457012" lvl="1" indent="0">
              <a:buNone/>
            </a:pPr>
            <a:r>
              <a:rPr lang="en-US" altLang="ja-JP" sz="1600" dirty="0" smtClean="0"/>
              <a:t>		6247</a:t>
            </a:r>
            <a:r>
              <a:rPr lang="en-US" altLang="ja-JP" sz="1600" dirty="0"/>
              <a:t>	</a:t>
            </a:r>
            <a:r>
              <a:rPr lang="ja-JP" altLang="ja-JP" sz="1600" dirty="0"/>
              <a:t>高橋</a:t>
            </a:r>
            <a:r>
              <a:rPr lang="en-US" altLang="ja-JP" sz="1600" dirty="0"/>
              <a:t>(4365)</a:t>
            </a:r>
            <a:r>
              <a:rPr lang="ja-JP" altLang="ja-JP" sz="1600" dirty="0" smtClean="0"/>
              <a:t>・</a:t>
            </a:r>
            <a:endParaRPr lang="en-US" altLang="ja-JP" sz="1600" dirty="0" smtClean="0"/>
          </a:p>
          <a:p>
            <a:pPr marL="457012" lvl="1" indent="0">
              <a:buNone/>
            </a:pPr>
            <a:r>
              <a:rPr lang="ja-JP" altLang="ja-JP" sz="1600" dirty="0"/>
              <a:t>　</a:t>
            </a:r>
            <a:r>
              <a:rPr lang="en-US" altLang="ja-JP" sz="1600" dirty="0" smtClean="0"/>
              <a:t>			</a:t>
            </a:r>
            <a:r>
              <a:rPr lang="ja-JP" altLang="ja-JP" sz="1600" dirty="0" smtClean="0"/>
              <a:t>小林</a:t>
            </a:r>
            <a:r>
              <a:rPr lang="en-US" altLang="ja-JP" sz="1600" dirty="0"/>
              <a:t>(4727)</a:t>
            </a:r>
            <a:endParaRPr lang="ja-JP" altLang="ja-JP" sz="1600" dirty="0"/>
          </a:p>
          <a:p>
            <a:r>
              <a:rPr lang="en-US" altLang="ja-JP" sz="1600" dirty="0"/>
              <a:t>Web</a:t>
            </a:r>
            <a:r>
              <a:rPr lang="ja-JP" altLang="ja-JP" sz="1600" dirty="0"/>
              <a:t>担当・庶務</a:t>
            </a:r>
            <a:r>
              <a:rPr lang="en-US" altLang="ja-JP" sz="1600" dirty="0"/>
              <a:t>	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ja-JP" altLang="ja-JP" sz="1600" dirty="0"/>
              <a:t>　</a:t>
            </a:r>
            <a:r>
              <a:rPr lang="en-US" altLang="ja-JP" sz="1600" dirty="0" smtClean="0"/>
              <a:t>			6208</a:t>
            </a:r>
            <a:r>
              <a:rPr lang="en-US" altLang="ja-JP" sz="1600" dirty="0"/>
              <a:t>	</a:t>
            </a:r>
            <a:r>
              <a:rPr lang="ja-JP" altLang="ja-JP" sz="1600" dirty="0"/>
              <a:t>白形</a:t>
            </a:r>
            <a:r>
              <a:rPr lang="en-US" altLang="ja-JP" sz="1600" dirty="0"/>
              <a:t>(4401</a:t>
            </a:r>
            <a:r>
              <a:rPr lang="en-US" altLang="ja-JP" sz="1600" dirty="0" smtClean="0"/>
              <a:t>)</a:t>
            </a:r>
            <a:endParaRPr lang="ja-JP" altLang="ja-JP" sz="1600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>
          <a:xfrm>
            <a:off x="4189841" y="1600203"/>
            <a:ext cx="4779037" cy="4756151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1400" dirty="0" smtClean="0"/>
              <a:t>アドバイザー</a:t>
            </a:r>
            <a:endParaRPr kumimoji="1" lang="en-US" altLang="ja-JP" sz="1400" dirty="0" smtClean="0"/>
          </a:p>
          <a:p>
            <a:pPr lvl="1"/>
            <a:r>
              <a:rPr lang="en-US" altLang="ja-JP" sz="1400" dirty="0" smtClean="0"/>
              <a:t>5689</a:t>
            </a:r>
            <a:r>
              <a:rPr lang="en-US" altLang="ja-JP" sz="1400" dirty="0"/>
              <a:t>	</a:t>
            </a:r>
            <a:r>
              <a:rPr lang="ja-JP" altLang="ja-JP" sz="1400" dirty="0" smtClean="0"/>
              <a:t>山口</a:t>
            </a:r>
            <a:r>
              <a:rPr lang="en-US" altLang="ja-JP" sz="1400" dirty="0"/>
              <a:t>(4091</a:t>
            </a:r>
            <a:r>
              <a:rPr lang="en-US" altLang="ja-JP" sz="1400" dirty="0" smtClean="0"/>
              <a:t>)	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</a:rPr>
              <a:t>加速器主幹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ja-JP" sz="1400" dirty="0"/>
              <a:t>5247    	</a:t>
            </a:r>
            <a:r>
              <a:rPr lang="ja-JP" altLang="ja-JP" sz="1400" dirty="0"/>
              <a:t>横谷</a:t>
            </a:r>
            <a:r>
              <a:rPr lang="en-US" altLang="ja-JP" sz="1400" dirty="0"/>
              <a:t>(4478)	</a:t>
            </a:r>
            <a:r>
              <a:rPr lang="ja-JP" altLang="en-US" sz="1400" dirty="0">
                <a:solidFill>
                  <a:srgbClr val="7F7F7F"/>
                </a:solidFill>
              </a:rPr>
              <a:t>加速器</a:t>
            </a:r>
            <a:r>
              <a:rPr lang="ja-JP" altLang="en-US" sz="1400" dirty="0" smtClean="0">
                <a:solidFill>
                  <a:srgbClr val="7F7F7F"/>
                </a:solidFill>
              </a:rPr>
              <a:t>設計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5465 </a:t>
            </a:r>
            <a:r>
              <a:rPr lang="en-US" altLang="ja-JP" sz="1400" dirty="0"/>
              <a:t>	</a:t>
            </a:r>
            <a:r>
              <a:rPr lang="ja-JP" altLang="ja-JP" sz="1400" dirty="0" smtClean="0"/>
              <a:t>山中</a:t>
            </a:r>
            <a:r>
              <a:rPr lang="en-US" altLang="ja-JP" sz="1400" dirty="0"/>
              <a:t>(4889</a:t>
            </a:r>
            <a:r>
              <a:rPr lang="en-US" altLang="ja-JP" sz="1400" dirty="0" smtClean="0"/>
              <a:t>)	</a:t>
            </a:r>
            <a:r>
              <a:rPr lang="en-US" altLang="ja-JP" sz="1400" dirty="0" smtClean="0">
                <a:solidFill>
                  <a:srgbClr val="7F7F7F"/>
                </a:solidFill>
              </a:rPr>
              <a:t>CFF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5715    	</a:t>
            </a:r>
            <a:r>
              <a:rPr lang="ja-JP" altLang="ja-JP" sz="1400" dirty="0" smtClean="0"/>
              <a:t>照沼</a:t>
            </a:r>
            <a:r>
              <a:rPr lang="en-US" altLang="ja-JP" sz="1400" dirty="0"/>
              <a:t>(4023</a:t>
            </a:r>
            <a:r>
              <a:rPr lang="en-US" altLang="ja-JP" sz="1400" dirty="0" smtClean="0"/>
              <a:t>)	</a:t>
            </a:r>
            <a:r>
              <a:rPr lang="en-US" altLang="ja-JP" sz="1400" dirty="0" smtClean="0">
                <a:solidFill>
                  <a:srgbClr val="7F7F7F"/>
                </a:solidFill>
              </a:rPr>
              <a:t>ATF</a:t>
            </a:r>
          </a:p>
          <a:p>
            <a:pPr lvl="1"/>
            <a:r>
              <a:rPr lang="en-US" altLang="ja-JP" sz="1400" dirty="0" smtClean="0"/>
              <a:t>5311    	</a:t>
            </a:r>
            <a:r>
              <a:rPr lang="ja-JP" altLang="ja-JP" sz="1400" dirty="0" smtClean="0"/>
              <a:t>浦川</a:t>
            </a:r>
            <a:r>
              <a:rPr lang="en-US" altLang="ja-JP" sz="1400" dirty="0"/>
              <a:t>(4227</a:t>
            </a:r>
            <a:r>
              <a:rPr lang="en-US" altLang="ja-JP" sz="1400" dirty="0" smtClean="0"/>
              <a:t>)	</a:t>
            </a:r>
            <a:r>
              <a:rPr lang="ja-JP" altLang="en-US" sz="1400" dirty="0" smtClean="0">
                <a:solidFill>
                  <a:srgbClr val="7F7F7F"/>
                </a:solidFill>
              </a:rPr>
              <a:t>量子ビーム・電子、陽電子源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5676</a:t>
            </a:r>
            <a:r>
              <a:rPr lang="en-US" altLang="ja-JP" sz="1400" dirty="0"/>
              <a:t>	</a:t>
            </a:r>
            <a:r>
              <a:rPr lang="ja-JP" altLang="ja-JP" sz="1400" dirty="0"/>
              <a:t>榎本</a:t>
            </a:r>
            <a:r>
              <a:rPr lang="en-US" altLang="ja-JP" sz="1400" dirty="0"/>
              <a:t>(</a:t>
            </a:r>
            <a:r>
              <a:rPr lang="en-US" altLang="ja-JP" sz="1400" dirty="0" smtClean="0"/>
              <a:t>4400</a:t>
            </a:r>
            <a:r>
              <a:rPr lang="en-US" altLang="ja-JP" sz="1400" dirty="0"/>
              <a:t>)</a:t>
            </a:r>
            <a:r>
              <a:rPr lang="en-US" altLang="ja-JP" sz="1400" dirty="0" smtClean="0"/>
              <a:t>  </a:t>
            </a:r>
            <a:r>
              <a:rPr lang="en-US" altLang="ja-JP" sz="1400" dirty="0" smtClean="0">
                <a:solidFill>
                  <a:srgbClr val="7F7F7F"/>
                </a:solidFill>
              </a:rPr>
              <a:t>CFS</a:t>
            </a:r>
          </a:p>
          <a:p>
            <a:pPr lvl="1"/>
            <a:r>
              <a:rPr lang="en-US" altLang="ja-JP" sz="1400" dirty="0" smtClean="0"/>
              <a:t>3114 </a:t>
            </a:r>
            <a:r>
              <a:rPr lang="en-US" altLang="ja-JP" sz="1400" dirty="0"/>
              <a:t>	</a:t>
            </a:r>
            <a:r>
              <a:rPr lang="ja-JP" altLang="ja-JP" sz="1400" dirty="0"/>
              <a:t>加古</a:t>
            </a:r>
            <a:r>
              <a:rPr lang="en-US" altLang="ja-JP" sz="1400" dirty="0"/>
              <a:t>(4325</a:t>
            </a:r>
            <a:r>
              <a:rPr lang="en-US" altLang="ja-JP" sz="1400" dirty="0" smtClean="0"/>
              <a:t>)	</a:t>
            </a:r>
            <a:r>
              <a:rPr lang="en-US" altLang="ja-JP" sz="1400" dirty="0" smtClean="0">
                <a:solidFill>
                  <a:srgbClr val="7F7F7F"/>
                </a:solidFill>
              </a:rPr>
              <a:t>SCRF</a:t>
            </a:r>
            <a:r>
              <a:rPr lang="ja-JP" altLang="en-US" sz="1400" dirty="0" smtClean="0">
                <a:solidFill>
                  <a:srgbClr val="7F7F7F"/>
                </a:solidFill>
              </a:rPr>
              <a:t>空洞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5374 </a:t>
            </a:r>
            <a:r>
              <a:rPr lang="en-US" altLang="ja-JP" sz="1400" dirty="0"/>
              <a:t>	</a:t>
            </a:r>
            <a:r>
              <a:rPr lang="ja-JP" altLang="ja-JP" sz="1400" dirty="0"/>
              <a:t>田内</a:t>
            </a:r>
            <a:r>
              <a:rPr lang="en-US" altLang="ja-JP" sz="1400" dirty="0"/>
              <a:t>(4445</a:t>
            </a:r>
            <a:r>
              <a:rPr lang="en-US" altLang="ja-JP" sz="1400" dirty="0" smtClean="0"/>
              <a:t>)	</a:t>
            </a:r>
            <a:r>
              <a:rPr lang="en-US" altLang="ja-JP" sz="1400" dirty="0" smtClean="0">
                <a:solidFill>
                  <a:srgbClr val="7F7F7F"/>
                </a:solidFill>
              </a:rPr>
              <a:t>BDS, MDI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5688 </a:t>
            </a:r>
            <a:r>
              <a:rPr lang="en-US" altLang="ja-JP" sz="1400" dirty="0"/>
              <a:t>	</a:t>
            </a:r>
            <a:r>
              <a:rPr lang="ja-JP" altLang="ja-JP" sz="1400" dirty="0"/>
              <a:t>道園</a:t>
            </a:r>
            <a:r>
              <a:rPr lang="en-US" altLang="ja-JP" sz="1400" dirty="0"/>
              <a:t>(4641</a:t>
            </a:r>
            <a:r>
              <a:rPr lang="en-US" altLang="ja-JP" sz="1400" dirty="0" smtClean="0"/>
              <a:t>)	</a:t>
            </a:r>
            <a:r>
              <a:rPr lang="en-US" altLang="ja-JP" sz="1400" dirty="0" smtClean="0">
                <a:solidFill>
                  <a:srgbClr val="7F7F7F"/>
                </a:solidFill>
              </a:rPr>
              <a:t>RF </a:t>
            </a:r>
            <a:r>
              <a:rPr lang="en-US" altLang="ja-JP" sz="1400" dirty="0" err="1" smtClean="0">
                <a:solidFill>
                  <a:srgbClr val="7F7F7F"/>
                </a:solidFill>
              </a:rPr>
              <a:t>Powe</a:t>
            </a:r>
            <a:r>
              <a:rPr lang="en-US" altLang="ja-JP" sz="1400" dirty="0" smtClean="0">
                <a:solidFill>
                  <a:srgbClr val="7F7F7F"/>
                </a:solidFill>
              </a:rPr>
              <a:t> &amp;, control 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6110</a:t>
            </a:r>
            <a:r>
              <a:rPr lang="en-US" altLang="ja-JP" sz="1400" dirty="0"/>
              <a:t>	</a:t>
            </a:r>
            <a:r>
              <a:rPr lang="ja-JP" altLang="ja-JP" sz="1400" dirty="0"/>
              <a:t>久保</a:t>
            </a:r>
            <a:r>
              <a:rPr lang="en-US" altLang="ja-JP" sz="1400" dirty="0"/>
              <a:t>(4454</a:t>
            </a:r>
            <a:r>
              <a:rPr lang="en-US" altLang="ja-JP" sz="1400" dirty="0" smtClean="0"/>
              <a:t>)	</a:t>
            </a:r>
            <a:r>
              <a:rPr lang="ja-JP" altLang="en-US" sz="1400" dirty="0" smtClean="0">
                <a:solidFill>
                  <a:srgbClr val="7F7F7F"/>
                </a:solidFill>
              </a:rPr>
              <a:t>ビームダイナミクス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5201</a:t>
            </a:r>
            <a:r>
              <a:rPr lang="en-US" altLang="ja-JP" sz="1400" dirty="0"/>
              <a:t>	</a:t>
            </a:r>
            <a:r>
              <a:rPr lang="ja-JP" altLang="ja-JP" sz="1400" dirty="0"/>
              <a:t>仲井</a:t>
            </a:r>
            <a:r>
              <a:rPr lang="en-US" altLang="ja-JP" sz="1400" dirty="0"/>
              <a:t>(4324</a:t>
            </a:r>
            <a:r>
              <a:rPr lang="en-US" altLang="ja-JP" sz="1400" dirty="0" smtClean="0"/>
              <a:t>)	</a:t>
            </a:r>
            <a:r>
              <a:rPr lang="en-US" altLang="ja-JP" sz="1400" dirty="0" smtClean="0">
                <a:solidFill>
                  <a:srgbClr val="7F7F7F"/>
                </a:solidFill>
              </a:rPr>
              <a:t>Cryogenics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5371    	</a:t>
            </a:r>
            <a:r>
              <a:rPr lang="ja-JP" altLang="ja-JP" sz="1400" dirty="0" smtClean="0"/>
              <a:t>宮本</a:t>
            </a:r>
            <a:r>
              <a:rPr lang="en-US" altLang="ja-JP" sz="1400" dirty="0"/>
              <a:t>(4387</a:t>
            </a:r>
            <a:r>
              <a:rPr lang="en-US" altLang="ja-JP" sz="1400" dirty="0" smtClean="0"/>
              <a:t>)	</a:t>
            </a:r>
            <a:r>
              <a:rPr lang="ja-JP" altLang="en-US" sz="1400" dirty="0" smtClean="0">
                <a:solidFill>
                  <a:srgbClr val="7F7F7F"/>
                </a:solidFill>
              </a:rPr>
              <a:t>測定器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5369    	</a:t>
            </a:r>
            <a:r>
              <a:rPr lang="ja-JP" altLang="ja-JP" sz="1400" dirty="0" smtClean="0"/>
              <a:t>杉本</a:t>
            </a:r>
            <a:r>
              <a:rPr lang="en-US" altLang="ja-JP" sz="1400" dirty="0"/>
              <a:t>(4631</a:t>
            </a:r>
            <a:r>
              <a:rPr lang="en-US" altLang="ja-JP" sz="1400" dirty="0" smtClean="0"/>
              <a:t>)	</a:t>
            </a:r>
            <a:r>
              <a:rPr lang="ja-JP" altLang="en-US" sz="1400" dirty="0" smtClean="0">
                <a:solidFill>
                  <a:srgbClr val="7F7F7F"/>
                </a:solidFill>
              </a:rPr>
              <a:t>測定器・</a:t>
            </a:r>
            <a:r>
              <a:rPr lang="en-US" altLang="ja-JP" sz="1400" dirty="0" smtClean="0">
                <a:solidFill>
                  <a:srgbClr val="7F7F7F"/>
                </a:solidFill>
              </a:rPr>
              <a:t>MDI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5370</a:t>
            </a:r>
            <a:r>
              <a:rPr lang="en-US" altLang="ja-JP" sz="1400" dirty="0"/>
              <a:t>	</a:t>
            </a:r>
            <a:r>
              <a:rPr lang="ja-JP" altLang="ja-JP" sz="1400" dirty="0"/>
              <a:t>大森</a:t>
            </a:r>
            <a:r>
              <a:rPr lang="en-US" altLang="ja-JP" sz="1400" dirty="0"/>
              <a:t>(4630</a:t>
            </a:r>
            <a:r>
              <a:rPr lang="en-US" altLang="ja-JP" sz="1400" dirty="0" smtClean="0"/>
              <a:t>)	</a:t>
            </a:r>
            <a:r>
              <a:rPr lang="ja-JP" altLang="en-US" sz="1400" dirty="0" smtClean="0">
                <a:solidFill>
                  <a:srgbClr val="7F7F7F"/>
                </a:solidFill>
              </a:rPr>
              <a:t>陽電子源、</a:t>
            </a:r>
            <a:r>
              <a:rPr lang="en-US" altLang="ja-JP" sz="1400" dirty="0" smtClean="0">
                <a:solidFill>
                  <a:srgbClr val="7F7F7F"/>
                </a:solidFill>
              </a:rPr>
              <a:t>ILC </a:t>
            </a:r>
            <a:r>
              <a:rPr lang="ja-JP" altLang="en-US" sz="1400" dirty="0" smtClean="0">
                <a:solidFill>
                  <a:srgbClr val="7F7F7F"/>
                </a:solidFill>
              </a:rPr>
              <a:t>通信</a:t>
            </a:r>
            <a:endParaRPr lang="en-US" altLang="ja-JP" sz="1400" dirty="0">
              <a:solidFill>
                <a:srgbClr val="7F7F7F"/>
              </a:solidFill>
            </a:endParaRPr>
          </a:p>
          <a:p>
            <a:pPr lvl="1"/>
            <a:r>
              <a:rPr lang="en-US" altLang="ja-JP" sz="1400" dirty="0" smtClean="0"/>
              <a:t>5237</a:t>
            </a:r>
            <a:r>
              <a:rPr lang="en-US" altLang="ja-JP" sz="1400" dirty="0"/>
              <a:t>	</a:t>
            </a:r>
            <a:r>
              <a:rPr lang="ja-JP" altLang="ja-JP" sz="1400" dirty="0"/>
              <a:t>佐伯</a:t>
            </a:r>
            <a:r>
              <a:rPr lang="en-US" altLang="ja-JP" sz="1400" dirty="0"/>
              <a:t>(4693</a:t>
            </a:r>
            <a:r>
              <a:rPr lang="en-US" altLang="ja-JP" sz="1400" dirty="0" smtClean="0"/>
              <a:t>)	</a:t>
            </a:r>
            <a:r>
              <a:rPr lang="en-US" altLang="ja-JP" sz="1400" dirty="0" smtClean="0">
                <a:solidFill>
                  <a:srgbClr val="7F7F7F"/>
                </a:solidFill>
              </a:rPr>
              <a:t>STF-COI</a:t>
            </a:r>
          </a:p>
          <a:p>
            <a:pPr lvl="1"/>
            <a:r>
              <a:rPr lang="en-US" altLang="ja-JP" sz="1400" dirty="0" smtClean="0">
                <a:solidFill>
                  <a:srgbClr val="7F7F7F"/>
                </a:solidFill>
              </a:rPr>
              <a:t>5715	</a:t>
            </a:r>
            <a:r>
              <a:rPr lang="ja-JP" altLang="en-US" sz="1400" dirty="0" smtClean="0">
                <a:solidFill>
                  <a:srgbClr val="000000"/>
                </a:solidFill>
              </a:rPr>
              <a:t>奥木</a:t>
            </a:r>
            <a:r>
              <a:rPr lang="en-US" altLang="ja-JP" sz="1400" dirty="0" smtClean="0">
                <a:solidFill>
                  <a:srgbClr val="000000"/>
                </a:solidFill>
              </a:rPr>
              <a:t>(4559) </a:t>
            </a:r>
            <a:r>
              <a:rPr lang="en-US" altLang="ja-JP" sz="1400" dirty="0" smtClean="0">
                <a:solidFill>
                  <a:srgbClr val="7F7F7F"/>
                </a:solidFill>
              </a:rPr>
              <a:t>BDS</a:t>
            </a:r>
          </a:p>
          <a:p>
            <a:pPr lvl="1"/>
            <a:r>
              <a:rPr lang="en-US" altLang="ja-JP" sz="1400" dirty="0" smtClean="0">
                <a:solidFill>
                  <a:srgbClr val="7F7F7F"/>
                </a:solidFill>
              </a:rPr>
              <a:t>5315	</a:t>
            </a:r>
            <a:r>
              <a:rPr lang="ja-JP" altLang="en-US" sz="1400" dirty="0" smtClean="0">
                <a:solidFill>
                  <a:srgbClr val="000000"/>
                </a:solidFill>
              </a:rPr>
              <a:t>黒田</a:t>
            </a:r>
            <a:r>
              <a:rPr lang="en-US" altLang="ja-JP" sz="1400" dirty="0" smtClean="0">
                <a:solidFill>
                  <a:srgbClr val="000000"/>
                </a:solidFill>
              </a:rPr>
              <a:t>(4463)  </a:t>
            </a:r>
            <a:r>
              <a:rPr lang="en-US" altLang="ja-JP" sz="1400" dirty="0" smtClean="0">
                <a:solidFill>
                  <a:srgbClr val="7F7F7F"/>
                </a:solidFill>
              </a:rPr>
              <a:t>RTML                              </a:t>
            </a:r>
            <a:endParaRPr kumimoji="1" lang="ja-JP" altLang="en-US" sz="1400" dirty="0">
              <a:solidFill>
                <a:srgbClr val="7F7F7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0391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92191" y="2703727"/>
            <a:ext cx="6265123" cy="2679269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361225" y="1687007"/>
            <a:ext cx="1" cy="327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20" y="44220"/>
            <a:ext cx="8229600" cy="8673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ILC</a:t>
            </a:r>
            <a:r>
              <a:rPr lang="en-US" b="1" dirty="0" smtClean="0"/>
              <a:t> in Linear Collider Collaboration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71120" y="922878"/>
            <a:ext cx="2349500" cy="7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txBody>
          <a:bodyPr wrap="square" lIns="91346" tIns="45675" rIns="91346" bIns="45675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  <a:latin typeface="Calibri"/>
              </a:rPr>
              <a:t>ICFA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Chair: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TBD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7862" y="1944240"/>
            <a:ext cx="3048300" cy="646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366FF"/>
            </a:solidFill>
          </a:ln>
        </p:spPr>
        <p:txBody>
          <a:bodyPr wrap="square" lIns="91346" tIns="45675" rIns="91346" bIns="45675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Program Adv. Committee</a:t>
            </a:r>
            <a:endParaRPr lang="en-US" b="1" dirty="0">
              <a:latin typeface="Calibri"/>
            </a:endParaRPr>
          </a:p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</a:rPr>
              <a:t>PAC –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Chair: N.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Holtkamp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09599" y="3403237"/>
            <a:ext cx="286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3"/>
            <a:endCxn id="13" idx="3"/>
          </p:cNvCxnSpPr>
          <p:nvPr/>
        </p:nvCxnSpPr>
        <p:spPr>
          <a:xfrm>
            <a:off x="4416162" y="2267392"/>
            <a:ext cx="3201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0"/>
          </p:cNvCxnSpPr>
          <p:nvPr/>
        </p:nvCxnSpPr>
        <p:spPr>
          <a:xfrm flipV="1">
            <a:off x="3793106" y="4234477"/>
            <a:ext cx="0" cy="25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692621" y="4242472"/>
            <a:ext cx="1588" cy="566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93106" y="4228807"/>
            <a:ext cx="3901100" cy="13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58279" y="3403237"/>
            <a:ext cx="261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47600" y="926092"/>
            <a:ext cx="2349500" cy="7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txBody>
          <a:bodyPr wrap="square" lIns="91346" tIns="45675" rIns="91346" bIns="45675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  <a:latin typeface="Calibri"/>
              </a:rPr>
              <a:t>FALC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Chair: Y. Okada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242262" y="1661527"/>
            <a:ext cx="0" cy="352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63768" y="953399"/>
            <a:ext cx="2724105" cy="630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91355" tIns="45679" rIns="91355" bIns="45679" rtlCol="0">
            <a:spAutoFit/>
          </a:bodyPr>
          <a:lstStyle/>
          <a:p>
            <a:r>
              <a:rPr lang="en-US" altLang="ja-JP" sz="1200" dirty="0">
                <a:solidFill>
                  <a:srgbClr val="3366FF"/>
                </a:solidFill>
                <a:latin typeface="Calibri"/>
                <a:ea typeface="ＭＳ Ｐゴシック"/>
              </a:rPr>
              <a:t>To prepare for the ILC project realization</a:t>
            </a:r>
          </a:p>
          <a:p>
            <a:r>
              <a:rPr lang="en-US" altLang="ja-JP" sz="1200" dirty="0">
                <a:solidFill>
                  <a:prstClr val="black"/>
                </a:solidFill>
                <a:latin typeface="Calibri"/>
                <a:ea typeface="ＭＳ Ｐゴシック"/>
              </a:rPr>
              <a:t>  </a:t>
            </a:r>
            <a:r>
              <a:rPr lang="ja-JP" altLang="en-US" sz="1200" dirty="0">
                <a:solidFill>
                  <a:prstClr val="black"/>
                </a:solidFill>
                <a:latin typeface="Calibri"/>
                <a:ea typeface="ＭＳ Ｐゴシック"/>
              </a:rPr>
              <a:t>・</a:t>
            </a:r>
            <a:r>
              <a:rPr lang="en-US" altLang="ja-JP" sz="1100" dirty="0">
                <a:solidFill>
                  <a:prstClr val="black"/>
                </a:solidFill>
                <a:latin typeface="Calibri"/>
                <a:ea typeface="ＭＳ Ｐゴシック"/>
              </a:rPr>
              <a:t>Detailed design study</a:t>
            </a:r>
          </a:p>
          <a:p>
            <a:r>
              <a:rPr lang="en-US" altLang="ja-JP" sz="1100" dirty="0">
                <a:solidFill>
                  <a:prstClr val="black"/>
                </a:solidFill>
                <a:latin typeface="Calibri"/>
                <a:ea typeface="ＭＳ Ｐゴシック"/>
              </a:rPr>
              <a:t>  </a:t>
            </a:r>
            <a:r>
              <a:rPr lang="ja-JP" altLang="en-US" sz="1100" dirty="0">
                <a:solidFill>
                  <a:prstClr val="black"/>
                </a:solidFill>
                <a:latin typeface="Calibri"/>
                <a:ea typeface="ＭＳ Ｐゴシック"/>
              </a:rPr>
              <a:t>・</a:t>
            </a:r>
            <a:r>
              <a:rPr lang="en-US" altLang="ja-JP" sz="1100" dirty="0">
                <a:solidFill>
                  <a:prstClr val="black"/>
                </a:solidFill>
                <a:latin typeface="Calibri"/>
                <a:ea typeface="ＭＳ Ｐゴシック"/>
              </a:rPr>
              <a:t>Cost-effective project realization   </a:t>
            </a:r>
            <a:endParaRPr lang="ja-JP" altLang="en-US" sz="11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>
            <a:off x="5845189" y="2590552"/>
            <a:ext cx="0" cy="1906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32115" y="4485986"/>
            <a:ext cx="1836091" cy="800209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346" tIns="45675" rIns="91346" bIns="45675" rtlCol="0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  <a:latin typeface="Calibri"/>
              </a:rPr>
              <a:t>Physics &amp; Detectors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H. Yamamoto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7003" y="4489053"/>
            <a:ext cx="1756372" cy="553988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346" tIns="45675" rIns="91346" bIns="45675" rtlCol="0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  <a:latin typeface="Calibri"/>
              </a:rPr>
              <a:t>CLIC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S.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Stapnes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5527" y="1944240"/>
            <a:ext cx="3001867" cy="646321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square" lIns="91346" tIns="45675" rIns="91346" bIns="45675" rtlCol="0" anchor="ctr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Linear Collider </a:t>
            </a:r>
            <a:r>
              <a:rPr lang="en-US" b="1" dirty="0" smtClean="0">
                <a:latin typeface="Calibri"/>
              </a:rPr>
              <a:t>Board</a:t>
            </a:r>
          </a:p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</a:rPr>
              <a:t>LCB –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Chair: S.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Komamiya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8" name="Straight Connector 30"/>
          <p:cNvCxnSpPr>
            <a:stCxn id="84" idx="3"/>
            <a:endCxn id="17" idx="1"/>
          </p:cNvCxnSpPr>
          <p:nvPr/>
        </p:nvCxnSpPr>
        <p:spPr>
          <a:xfrm flipV="1">
            <a:off x="2579692" y="4873938"/>
            <a:ext cx="292781" cy="1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72473" y="4489215"/>
            <a:ext cx="1841283" cy="769431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346" tIns="45675" rIns="91346" bIns="45675" rtlCol="0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  <a:latin typeface="Calibri"/>
              </a:rPr>
              <a:t>ILC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Calibri"/>
              </a:rPr>
              <a:t>M.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Harrison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-   (Deputy) H.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Hayano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873780" y="4591847"/>
            <a:ext cx="705904" cy="595967"/>
          </a:xfrm>
          <a:prstGeom prst="rect">
            <a:avLst/>
          </a:prstGeom>
          <a:solidFill>
            <a:srgbClr val="E6B9B8"/>
          </a:solidFill>
          <a:ln>
            <a:solidFill>
              <a:srgbClr val="4F81BD"/>
            </a:solidFill>
          </a:ln>
        </p:spPr>
        <p:txBody>
          <a:bodyPr wrap="none" lIns="91355" tIns="45679" rIns="91355" bIns="45679" rtlCol="0">
            <a:spAutoFit/>
          </a:bodyPr>
          <a:lstStyle/>
          <a:p>
            <a:r>
              <a:rPr lang="en-US" altLang="ja-JP" sz="1600" b="1" dirty="0"/>
              <a:t>Tech. </a:t>
            </a:r>
          </a:p>
          <a:p>
            <a:r>
              <a:rPr lang="en-US" altLang="ja-JP" sz="1600" b="1" dirty="0"/>
              <a:t>Board</a:t>
            </a:r>
            <a:endParaRPr lang="ja-JP" altLang="en-US" sz="1600" b="1" dirty="0"/>
          </a:p>
        </p:txBody>
      </p:sp>
      <p:cxnSp>
        <p:nvCxnSpPr>
          <p:cNvPr id="125" name="直線コネクタ 124"/>
          <p:cNvCxnSpPr>
            <a:stCxn id="123" idx="2"/>
          </p:cNvCxnSpPr>
          <p:nvPr/>
        </p:nvCxnSpPr>
        <p:spPr>
          <a:xfrm flipH="1">
            <a:off x="1061252" y="3654178"/>
            <a:ext cx="14766" cy="2522985"/>
          </a:xfrm>
          <a:prstGeom prst="line">
            <a:avLst/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0"/>
          <p:cNvCxnSpPr/>
          <p:nvPr/>
        </p:nvCxnSpPr>
        <p:spPr>
          <a:xfrm flipH="1">
            <a:off x="4246841" y="5487592"/>
            <a:ext cx="1590" cy="222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2245208" y="5710107"/>
            <a:ext cx="1632094" cy="595967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lIns="91355" tIns="45679" rIns="91355" bIns="45679" rtlCol="0">
            <a:spAutoFit/>
          </a:bodyPr>
          <a:lstStyle/>
          <a:p>
            <a:r>
              <a:rPr lang="en-US" altLang="ja-JP" sz="1600" dirty="0"/>
              <a:t>Acc. Design &amp; Integration (ADI)</a:t>
            </a:r>
          </a:p>
        </p:txBody>
      </p:sp>
      <p:cxnSp>
        <p:nvCxnSpPr>
          <p:cNvPr id="49" name="Straight Connector 40"/>
          <p:cNvCxnSpPr/>
          <p:nvPr/>
        </p:nvCxnSpPr>
        <p:spPr>
          <a:xfrm>
            <a:off x="3347942" y="5494600"/>
            <a:ext cx="0" cy="215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3925784" y="5710107"/>
            <a:ext cx="1006675" cy="595967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lIns="91355" tIns="45679" rIns="91355" bIns="45679" rtlCol="0">
            <a:spAutoFit/>
          </a:bodyPr>
          <a:lstStyle/>
          <a:p>
            <a:r>
              <a:rPr lang="en-US" altLang="ja-JP" sz="1600" dirty="0"/>
              <a:t>Technical Support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9744" y="2950592"/>
            <a:ext cx="2289850" cy="92332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square" lIns="91346" tIns="45675" rIns="91346" bIns="45675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Linear Collider </a:t>
            </a:r>
            <a:r>
              <a:rPr lang="en-US" b="1" dirty="0" err="1" smtClean="0">
                <a:latin typeface="Calibri"/>
              </a:rPr>
              <a:t>Collab</a:t>
            </a:r>
            <a:r>
              <a:rPr lang="en-US" b="1" dirty="0" smtClean="0">
                <a:latin typeface="Calibri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LCC</a:t>
            </a:r>
            <a:r>
              <a:rPr lang="en-US" b="1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3366FF"/>
                </a:solidFill>
                <a:latin typeface="Calibri"/>
              </a:rPr>
              <a:t>Directorate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 </a:t>
            </a:r>
            <a:endParaRPr lang="en-US" b="1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- Director:  L. Evans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5537" y="5699189"/>
            <a:ext cx="676087" cy="369332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lIns="91355" tIns="45679" rIns="91355" bIns="45679" rtlCol="0">
            <a:spAutoFit/>
          </a:bodyPr>
          <a:lstStyle/>
          <a:p>
            <a:r>
              <a:rPr lang="en-US" altLang="ja-JP" dirty="0" smtClean="0">
                <a:solidFill>
                  <a:srgbClr val="7F7F7F"/>
                </a:solidFill>
              </a:rPr>
              <a:t>  Acc.  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3300" y="6177158"/>
            <a:ext cx="1785378" cy="553998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lIns="91355" tIns="45679" rIns="91355" bIns="45679" rtlCol="0">
            <a:spAutoFit/>
          </a:bodyPr>
          <a:lstStyle/>
          <a:p>
            <a:r>
              <a:rPr lang="en-US" altLang="ja-JP" dirty="0" smtClean="0">
                <a:solidFill>
                  <a:srgbClr val="7F7F7F"/>
                </a:solidFill>
              </a:rPr>
              <a:t>Phys. &amp; Detector</a:t>
            </a:r>
          </a:p>
          <a:p>
            <a:r>
              <a:rPr lang="en-US" altLang="ja-JP" sz="1200" dirty="0">
                <a:solidFill>
                  <a:srgbClr val="7F7F7F"/>
                </a:solidFill>
              </a:rPr>
              <a:t>To be linked to LCC-</a:t>
            </a:r>
            <a:r>
              <a:rPr lang="en-US" altLang="ja-JP" sz="1200" dirty="0" err="1">
                <a:solidFill>
                  <a:srgbClr val="7F7F7F"/>
                </a:solidFill>
              </a:rPr>
              <a:t>Phys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04884" y="5710102"/>
            <a:ext cx="905679" cy="369332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lIns="91355" tIns="45679" rIns="91355" bIns="45679" rtlCol="0">
            <a:spAutoFit/>
          </a:bodyPr>
          <a:lstStyle/>
          <a:p>
            <a:r>
              <a:rPr lang="en-US" altLang="ja-JP" dirty="0" smtClean="0">
                <a:solidFill>
                  <a:srgbClr val="7F7F7F"/>
                </a:solidFill>
              </a:rPr>
              <a:t>Tech. S. 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cxnSp>
        <p:nvCxnSpPr>
          <p:cNvPr id="54" name="Straight Connector 30"/>
          <p:cNvCxnSpPr/>
          <p:nvPr/>
        </p:nvCxnSpPr>
        <p:spPr>
          <a:xfrm>
            <a:off x="3347946" y="5494600"/>
            <a:ext cx="9004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2"/>
          <p:cNvCxnSpPr>
            <a:endCxn id="17" idx="2"/>
          </p:cNvCxnSpPr>
          <p:nvPr/>
        </p:nvCxnSpPr>
        <p:spPr>
          <a:xfrm flipV="1">
            <a:off x="3793106" y="5258653"/>
            <a:ext cx="0" cy="2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77480" y="3088835"/>
            <a:ext cx="1604970" cy="553988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346" tIns="45675" rIns="91346" bIns="45675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Deputy (Physics)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H. Murayama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51948" y="2983585"/>
            <a:ext cx="1906574" cy="984875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346" tIns="45675" rIns="91346" bIns="45675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Regional Directors</a:t>
            </a:r>
          </a:p>
          <a:p>
            <a:pPr marL="285492" indent="-285492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B. Foster  (EU)</a:t>
            </a:r>
          </a:p>
          <a:p>
            <a:pPr marL="285492" indent="-285492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H.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Weerts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 (AMs)</a:t>
            </a:r>
          </a:p>
          <a:p>
            <a:pPr marL="285492" indent="-285492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A. Yamamoto   (AS)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564194" y="4135545"/>
            <a:ext cx="1135536" cy="907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66FF"/>
            </a:solidFill>
            <a:prstDash val="dash"/>
          </a:ln>
        </p:spPr>
        <p:txBody>
          <a:bodyPr wrap="square" lIns="91346" tIns="45675" rIns="91346" bIns="45675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KEK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LC Project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Office </a:t>
            </a:r>
          </a:p>
          <a:p>
            <a:pPr marL="171297" indent="-171297">
              <a:buFontTx/>
              <a:buChar char="-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A. Yamamoto</a:t>
            </a:r>
          </a:p>
        </p:txBody>
      </p:sp>
      <p:cxnSp>
        <p:nvCxnSpPr>
          <p:cNvPr id="64" name="Straight Connector 30"/>
          <p:cNvCxnSpPr/>
          <p:nvPr/>
        </p:nvCxnSpPr>
        <p:spPr>
          <a:xfrm>
            <a:off x="577571" y="5534731"/>
            <a:ext cx="105523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40"/>
          <p:cNvCxnSpPr/>
          <p:nvPr/>
        </p:nvCxnSpPr>
        <p:spPr>
          <a:xfrm>
            <a:off x="577571" y="5528383"/>
            <a:ext cx="0" cy="16193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40"/>
          <p:cNvCxnSpPr/>
          <p:nvPr/>
        </p:nvCxnSpPr>
        <p:spPr>
          <a:xfrm>
            <a:off x="1617590" y="5527128"/>
            <a:ext cx="0" cy="18298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/>
          <p:cNvSpPr txBox="1"/>
          <p:nvPr/>
        </p:nvSpPr>
        <p:spPr>
          <a:xfrm>
            <a:off x="364998" y="3254063"/>
            <a:ext cx="142205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square" lIns="91355" tIns="45679" rIns="91355" bIns="45679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kumimoji="1" lang="en-US" altLang="ja-JP" dirty="0" smtClean="0">
                <a:solidFill>
                  <a:srgbClr val="7F7F7F"/>
                </a:solidFill>
              </a:rPr>
              <a:t>   </a:t>
            </a:r>
            <a:r>
              <a:rPr lang="en-US" altLang="ja-JP" sz="2000" b="1" dirty="0">
                <a:solidFill>
                  <a:srgbClr val="7F7F7F"/>
                </a:solidFill>
              </a:rPr>
              <a:t>KEK </a:t>
            </a:r>
            <a:r>
              <a:rPr lang="en-US" altLang="ja-JP" sz="2000" dirty="0">
                <a:solidFill>
                  <a:srgbClr val="7F7F7F"/>
                </a:solidFill>
              </a:rPr>
              <a:t>   </a:t>
            </a:r>
            <a:r>
              <a:rPr kumimoji="1" lang="en-US" altLang="ja-JP" dirty="0" smtClean="0">
                <a:solidFill>
                  <a:srgbClr val="7F7F7F"/>
                </a:solidFill>
              </a:rPr>
              <a:t>  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1699730" y="4350893"/>
            <a:ext cx="9924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1978678" y="6592480"/>
            <a:ext cx="42284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7692621" y="5278387"/>
            <a:ext cx="1588" cy="37420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0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333697" y="82635"/>
            <a:ext cx="4577667" cy="683271"/>
          </a:xfrm>
          <a:prstGeom prst="rect">
            <a:avLst/>
          </a:prstGeom>
        </p:spPr>
        <p:txBody>
          <a:bodyPr vert="horz" lIns="0" tIns="0" rIns="0" bIns="0"/>
          <a:lstStyle/>
          <a:p>
            <a:pPr algn="ctr" defTabSz="456743">
              <a:spcBef>
                <a:spcPct val="0"/>
              </a:spcBef>
              <a:defRPr/>
            </a:pPr>
            <a:endParaRPr kumimoji="0" lang="en-US" sz="2400" b="1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692162" y="11737"/>
            <a:ext cx="1451838" cy="457200"/>
          </a:xfrm>
          <a:prstGeom prst="rect">
            <a:avLst/>
          </a:prstGeom>
          <a:solidFill>
            <a:srgbClr val="FFFF00"/>
          </a:solidFill>
        </p:spPr>
        <p:txBody>
          <a:bodyPr lIns="91346" tIns="45675" rIns="91346" bIns="45675"/>
          <a:lstStyle/>
          <a:p>
            <a:r>
              <a:rPr lang="en-US" sz="1100" smtClean="0">
                <a:solidFill>
                  <a:srgbClr val="692A36"/>
                </a:solidFill>
                <a:latin typeface="Arial"/>
                <a:cs typeface="Arial"/>
              </a:rPr>
              <a:t>2014/04/17</a:t>
            </a:r>
            <a:endParaRPr lang="en-US" sz="1100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9" y="5"/>
            <a:ext cx="1925277" cy="463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8109" y="67868"/>
            <a:ext cx="5147112" cy="461665"/>
          </a:xfrm>
          <a:prstGeom prst="rect">
            <a:avLst/>
          </a:prstGeom>
          <a:noFill/>
        </p:spPr>
        <p:txBody>
          <a:bodyPr wrap="none" lIns="91355" tIns="45679" rIns="91355" bIns="4567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  Pre-IL Accelerator Organization in LCC</a:t>
            </a:r>
          </a:p>
        </p:txBody>
      </p:sp>
      <p:sp>
        <p:nvSpPr>
          <p:cNvPr id="13" name="Process 12"/>
          <p:cNvSpPr/>
          <p:nvPr/>
        </p:nvSpPr>
        <p:spPr>
          <a:xfrm>
            <a:off x="6334182" y="4487385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Electrical Support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rocess 18"/>
          <p:cNvSpPr/>
          <p:nvPr/>
        </p:nvSpPr>
        <p:spPr>
          <a:xfrm>
            <a:off x="6326608" y="5128972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Mechanical Support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rocess 19"/>
          <p:cNvSpPr/>
          <p:nvPr/>
        </p:nvSpPr>
        <p:spPr>
          <a:xfrm>
            <a:off x="6334182" y="3229202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Cryogenic Support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rocess 21"/>
          <p:cNvSpPr/>
          <p:nvPr/>
        </p:nvSpPr>
        <p:spPr>
          <a:xfrm>
            <a:off x="6334182" y="1627234"/>
            <a:ext cx="2502925" cy="41571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SRF (Cavity , CM)</a:t>
            </a:r>
          </a:p>
        </p:txBody>
      </p:sp>
      <p:sp>
        <p:nvSpPr>
          <p:cNvPr id="23" name="Process 22"/>
          <p:cNvSpPr/>
          <p:nvPr/>
        </p:nvSpPr>
        <p:spPr>
          <a:xfrm>
            <a:off x="6334182" y="2681413"/>
            <a:ext cx="2502925" cy="41991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Conventional Facilities</a:t>
            </a:r>
          </a:p>
        </p:txBody>
      </p:sp>
      <p:sp>
        <p:nvSpPr>
          <p:cNvPr id="24" name="Process 23"/>
          <p:cNvSpPr/>
          <p:nvPr/>
        </p:nvSpPr>
        <p:spPr>
          <a:xfrm>
            <a:off x="170680" y="725489"/>
            <a:ext cx="1794030" cy="730892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LC Project Office (KEK)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6" name="Straight Connector 35"/>
          <p:cNvCxnSpPr>
            <a:stCxn id="33" idx="3"/>
            <a:endCxn id="11" idx="3"/>
          </p:cNvCxnSpPr>
          <p:nvPr/>
        </p:nvCxnSpPr>
        <p:spPr>
          <a:xfrm flipH="1" flipV="1">
            <a:off x="7123633" y="1092996"/>
            <a:ext cx="311488" cy="8403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817285" y="1344715"/>
            <a:ext cx="18117" cy="3813983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6" idx="3"/>
            <a:endCxn id="30" idx="1"/>
          </p:cNvCxnSpPr>
          <p:nvPr/>
        </p:nvCxnSpPr>
        <p:spPr>
          <a:xfrm>
            <a:off x="2392358" y="2960909"/>
            <a:ext cx="866734" cy="7561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3"/>
            <a:endCxn id="31" idx="1"/>
          </p:cNvCxnSpPr>
          <p:nvPr/>
        </p:nvCxnSpPr>
        <p:spPr>
          <a:xfrm flipV="1">
            <a:off x="2416649" y="3641212"/>
            <a:ext cx="842442" cy="2243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8" idx="3"/>
            <a:endCxn id="32" idx="1"/>
          </p:cNvCxnSpPr>
          <p:nvPr/>
        </p:nvCxnSpPr>
        <p:spPr>
          <a:xfrm>
            <a:off x="2407123" y="4375734"/>
            <a:ext cx="837028" cy="991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3"/>
          </p:cNvCxnSpPr>
          <p:nvPr/>
        </p:nvCxnSpPr>
        <p:spPr>
          <a:xfrm>
            <a:off x="2407123" y="5158689"/>
            <a:ext cx="428270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Process 52"/>
          <p:cNvSpPr/>
          <p:nvPr/>
        </p:nvSpPr>
        <p:spPr>
          <a:xfrm>
            <a:off x="6334182" y="3252070"/>
            <a:ext cx="2502925" cy="457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886740" y="1344708"/>
            <a:ext cx="7577" cy="2828734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857199" y="2839127"/>
            <a:ext cx="508565" cy="317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57199" y="1841831"/>
            <a:ext cx="508565" cy="317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20" idx="1"/>
          </p:cNvCxnSpPr>
          <p:nvPr/>
        </p:nvCxnSpPr>
        <p:spPr>
          <a:xfrm>
            <a:off x="5857208" y="3490895"/>
            <a:ext cx="476983" cy="338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Process 71"/>
          <p:cNvSpPr/>
          <p:nvPr/>
        </p:nvSpPr>
        <p:spPr>
          <a:xfrm>
            <a:off x="6322711" y="5810994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Controls &amp; Computing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rocess 72"/>
          <p:cNvSpPr/>
          <p:nvPr/>
        </p:nvSpPr>
        <p:spPr>
          <a:xfrm>
            <a:off x="6334182" y="3847702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Safety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rocess 73"/>
          <p:cNvSpPr/>
          <p:nvPr/>
        </p:nvSpPr>
        <p:spPr>
          <a:xfrm>
            <a:off x="6334182" y="3847709"/>
            <a:ext cx="2502925" cy="457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5" name="Straight Connector 74"/>
          <p:cNvCxnSpPr>
            <a:endCxn id="73" idx="1"/>
          </p:cNvCxnSpPr>
          <p:nvPr/>
        </p:nvCxnSpPr>
        <p:spPr>
          <a:xfrm>
            <a:off x="5857208" y="4112773"/>
            <a:ext cx="476983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1" idx="1"/>
            <a:endCxn id="24" idx="3"/>
          </p:cNvCxnSpPr>
          <p:nvPr/>
        </p:nvCxnSpPr>
        <p:spPr>
          <a:xfrm flipH="1" flipV="1">
            <a:off x="1964707" y="1090938"/>
            <a:ext cx="451942" cy="20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rocess 24"/>
          <p:cNvSpPr/>
          <p:nvPr/>
        </p:nvSpPr>
        <p:spPr>
          <a:xfrm>
            <a:off x="1134883" y="1900612"/>
            <a:ext cx="3388655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Accelerator Design &amp; Integration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6" name="Process 25"/>
          <p:cNvSpPr/>
          <p:nvPr/>
        </p:nvSpPr>
        <p:spPr>
          <a:xfrm>
            <a:off x="621147" y="2695832"/>
            <a:ext cx="1771219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Electron Source</a:t>
            </a:r>
          </a:p>
        </p:txBody>
      </p:sp>
      <p:sp>
        <p:nvSpPr>
          <p:cNvPr id="27" name="Process 26"/>
          <p:cNvSpPr/>
          <p:nvPr/>
        </p:nvSpPr>
        <p:spPr>
          <a:xfrm>
            <a:off x="645439" y="3378373"/>
            <a:ext cx="1771219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Positron Source</a:t>
            </a:r>
          </a:p>
        </p:txBody>
      </p:sp>
      <p:sp>
        <p:nvSpPr>
          <p:cNvPr id="28" name="Process 27"/>
          <p:cNvSpPr/>
          <p:nvPr/>
        </p:nvSpPr>
        <p:spPr>
          <a:xfrm>
            <a:off x="635913" y="4090455"/>
            <a:ext cx="1771219" cy="57055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Damping Rings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29" name="Process 28"/>
          <p:cNvSpPr/>
          <p:nvPr/>
        </p:nvSpPr>
        <p:spPr>
          <a:xfrm>
            <a:off x="635913" y="4805530"/>
            <a:ext cx="1771219" cy="70631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RTML &amp; bunch compressor</a:t>
            </a:r>
          </a:p>
        </p:txBody>
      </p:sp>
      <p:sp>
        <p:nvSpPr>
          <p:cNvPr id="30" name="Process 29"/>
          <p:cNvSpPr/>
          <p:nvPr/>
        </p:nvSpPr>
        <p:spPr>
          <a:xfrm>
            <a:off x="3259100" y="2681413"/>
            <a:ext cx="1771219" cy="57409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Main 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Linac</a:t>
            </a: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rocess 30"/>
          <p:cNvSpPr/>
          <p:nvPr/>
        </p:nvSpPr>
        <p:spPr>
          <a:xfrm>
            <a:off x="3259100" y="3376132"/>
            <a:ext cx="1771219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Beam Delivery</a:t>
            </a:r>
          </a:p>
        </p:txBody>
      </p:sp>
      <p:sp>
        <p:nvSpPr>
          <p:cNvPr id="32" name="Process 31"/>
          <p:cNvSpPr/>
          <p:nvPr/>
        </p:nvSpPr>
        <p:spPr>
          <a:xfrm>
            <a:off x="3244151" y="3998537"/>
            <a:ext cx="1786160" cy="774243"/>
          </a:xfrm>
          <a:prstGeom prst="flowChartProcess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Machine-Detector Interface</a:t>
            </a:r>
          </a:p>
        </p:txBody>
      </p:sp>
      <p:sp>
        <p:nvSpPr>
          <p:cNvPr id="11" name="Process 10"/>
          <p:cNvSpPr/>
          <p:nvPr/>
        </p:nvSpPr>
        <p:spPr>
          <a:xfrm>
            <a:off x="2416649" y="631557"/>
            <a:ext cx="4706984" cy="922877"/>
          </a:xfrm>
          <a:prstGeom prst="flowChart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ILC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Project Management</a:t>
            </a: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      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59819" y="831799"/>
            <a:ext cx="1544012" cy="523220"/>
          </a:xfrm>
          <a:prstGeom prst="rect">
            <a:avLst/>
          </a:prstGeom>
          <a:solidFill>
            <a:srgbClr val="C6D9F1"/>
          </a:solidFill>
          <a:ln>
            <a:solidFill>
              <a:srgbClr val="4F81BD"/>
            </a:solidFill>
          </a:ln>
        </p:spPr>
        <p:txBody>
          <a:bodyPr wrap="none" lIns="91355" tIns="45679" rIns="91355" bIns="45679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Baseline, Schedule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Cost, EDMS</a:t>
            </a:r>
          </a:p>
        </p:txBody>
      </p:sp>
      <p:cxnSp>
        <p:nvCxnSpPr>
          <p:cNvPr id="100" name="Straight Connector 74"/>
          <p:cNvCxnSpPr/>
          <p:nvPr/>
        </p:nvCxnSpPr>
        <p:spPr>
          <a:xfrm>
            <a:off x="5894317" y="4772771"/>
            <a:ext cx="439475" cy="7540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74"/>
          <p:cNvCxnSpPr/>
          <p:nvPr/>
        </p:nvCxnSpPr>
        <p:spPr>
          <a:xfrm>
            <a:off x="5886740" y="5375760"/>
            <a:ext cx="434735" cy="3176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74"/>
          <p:cNvCxnSpPr/>
          <p:nvPr/>
        </p:nvCxnSpPr>
        <p:spPr>
          <a:xfrm>
            <a:off x="5894317" y="6104015"/>
            <a:ext cx="432297" cy="3176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53"/>
          <p:cNvCxnSpPr/>
          <p:nvPr/>
        </p:nvCxnSpPr>
        <p:spPr>
          <a:xfrm flipH="1" flipV="1">
            <a:off x="5881816" y="4176619"/>
            <a:ext cx="12501" cy="1927396"/>
          </a:xfrm>
          <a:prstGeom prst="line">
            <a:avLst/>
          </a:prstGeom>
          <a:ln w="285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rocess 32"/>
          <p:cNvSpPr/>
          <p:nvPr/>
        </p:nvSpPr>
        <p:spPr>
          <a:xfrm flipH="1">
            <a:off x="7435122" y="739071"/>
            <a:ext cx="1401986" cy="72465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Technical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Board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rocess 21"/>
          <p:cNvSpPr/>
          <p:nvPr/>
        </p:nvSpPr>
        <p:spPr>
          <a:xfrm>
            <a:off x="6321468" y="2160526"/>
            <a:ext cx="2502925" cy="40542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RF-Power and 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Cntl</a:t>
            </a: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9" name="Straight Connector 57"/>
          <p:cNvCxnSpPr>
            <a:endCxn id="48" idx="1"/>
          </p:cNvCxnSpPr>
          <p:nvPr/>
        </p:nvCxnSpPr>
        <p:spPr>
          <a:xfrm>
            <a:off x="5886740" y="2363237"/>
            <a:ext cx="434735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47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Straight Connector 53"/>
          <p:cNvCxnSpPr/>
          <p:nvPr/>
        </p:nvCxnSpPr>
        <p:spPr>
          <a:xfrm flipV="1">
            <a:off x="2172924" y="1698356"/>
            <a:ext cx="1" cy="380659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53"/>
          <p:cNvCxnSpPr/>
          <p:nvPr/>
        </p:nvCxnSpPr>
        <p:spPr>
          <a:xfrm flipV="1">
            <a:off x="6279959" y="1694618"/>
            <a:ext cx="1" cy="380659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53"/>
          <p:cNvCxnSpPr/>
          <p:nvPr/>
        </p:nvCxnSpPr>
        <p:spPr>
          <a:xfrm flipV="1">
            <a:off x="4492107" y="1841232"/>
            <a:ext cx="293" cy="766759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333697" y="82635"/>
            <a:ext cx="4577667" cy="683271"/>
          </a:xfrm>
          <a:prstGeom prst="rect">
            <a:avLst/>
          </a:prstGeom>
        </p:spPr>
        <p:txBody>
          <a:bodyPr vert="horz" lIns="0" tIns="0" rIns="0" bIns="0"/>
          <a:lstStyle/>
          <a:p>
            <a:pPr algn="ctr" defTabSz="456743">
              <a:spcBef>
                <a:spcPct val="0"/>
              </a:spcBef>
              <a:defRPr/>
            </a:pPr>
            <a:endParaRPr kumimoji="0" lang="en-US" sz="2400" b="1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7782" y="18306"/>
            <a:ext cx="5915501" cy="707886"/>
          </a:xfrm>
          <a:prstGeom prst="rect">
            <a:avLst/>
          </a:prstGeom>
          <a:noFill/>
        </p:spPr>
        <p:txBody>
          <a:bodyPr wrap="none" lIns="91355" tIns="45679" rIns="91355" bIns="45679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KEK-ILC Preparation Organization,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proposed</a:t>
            </a:r>
          </a:p>
          <a:p>
            <a:pPr algn="ctr"/>
            <a:r>
              <a:rPr lang="en-US" sz="1600" b="1" dirty="0">
                <a:solidFill>
                  <a:srgbClr val="3366FF"/>
                </a:solidFill>
                <a:latin typeface="Calibri"/>
              </a:rPr>
              <a:t>(A. Yamamoto, Nov., 18, updated Dec. 15, 2013)</a:t>
            </a:r>
          </a:p>
        </p:txBody>
      </p:sp>
      <p:sp>
        <p:nvSpPr>
          <p:cNvPr id="23" name="Process 22"/>
          <p:cNvSpPr/>
          <p:nvPr/>
        </p:nvSpPr>
        <p:spPr>
          <a:xfrm>
            <a:off x="3659737" y="2495102"/>
            <a:ext cx="1664757" cy="642899"/>
          </a:xfrm>
          <a:prstGeom prst="flowChartProcess">
            <a:avLst/>
          </a:prstGeom>
          <a:solidFill>
            <a:srgbClr val="FCD5B5"/>
          </a:solidFill>
          <a:ln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/>
              </a:rPr>
              <a:t>Conv. Facility</a:t>
            </a:r>
            <a:r>
              <a:rPr lang="ja-JP" altLang="en-US" sz="1400" b="1" dirty="0">
                <a:solidFill>
                  <a:srgbClr val="000000"/>
                </a:solidFill>
                <a:latin typeface="Calibri"/>
              </a:rPr>
              <a:t>　</a:t>
            </a:r>
            <a:endParaRPr lang="en-US" altLang="ja-JP" sz="1400" b="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 altLang="ja-JP" sz="1400" b="1" dirty="0">
                <a:solidFill>
                  <a:srgbClr val="000000"/>
                </a:solidFill>
                <a:latin typeface="Calibri"/>
              </a:rPr>
              <a:t>&amp; </a:t>
            </a:r>
            <a:r>
              <a:rPr lang="en-US" sz="1400" b="1" dirty="0">
                <a:solidFill>
                  <a:srgbClr val="000000"/>
                </a:solidFill>
                <a:latin typeface="Calibri"/>
              </a:rPr>
              <a:t> Siting</a:t>
            </a:r>
          </a:p>
        </p:txBody>
      </p:sp>
      <p:sp>
        <p:nvSpPr>
          <p:cNvPr id="24" name="Process 23"/>
          <p:cNvSpPr/>
          <p:nvPr/>
        </p:nvSpPr>
        <p:spPr>
          <a:xfrm>
            <a:off x="7385565" y="814629"/>
            <a:ext cx="1659036" cy="1066799"/>
          </a:xfrm>
          <a:prstGeom prst="flowChart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LCC -ILC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346680" y="2499276"/>
            <a:ext cx="18057" cy="2437815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6" idx="3"/>
            <a:endCxn id="30" idx="1"/>
          </p:cNvCxnSpPr>
          <p:nvPr/>
        </p:nvCxnSpPr>
        <p:spPr>
          <a:xfrm flipV="1">
            <a:off x="1182779" y="3629155"/>
            <a:ext cx="354272" cy="480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197545" y="4283423"/>
            <a:ext cx="785729" cy="567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209162" y="4891038"/>
            <a:ext cx="322166" cy="2214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677953" y="2518974"/>
            <a:ext cx="16801" cy="211409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3" idx="1"/>
          </p:cNvCxnSpPr>
          <p:nvPr/>
        </p:nvCxnSpPr>
        <p:spPr>
          <a:xfrm>
            <a:off x="2695166" y="2816543"/>
            <a:ext cx="964562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46143" y="4938832"/>
            <a:ext cx="0" cy="369457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1" idx="3"/>
            <a:endCxn id="24" idx="1"/>
          </p:cNvCxnSpPr>
          <p:nvPr/>
        </p:nvCxnSpPr>
        <p:spPr>
          <a:xfrm flipV="1">
            <a:off x="7019356" y="1348020"/>
            <a:ext cx="366209" cy="70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rocess 24"/>
          <p:cNvSpPr/>
          <p:nvPr/>
        </p:nvSpPr>
        <p:spPr>
          <a:xfrm>
            <a:off x="515357" y="2730708"/>
            <a:ext cx="1732922" cy="460481"/>
          </a:xfrm>
          <a:prstGeom prst="flowChartProcess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/>
              </a:rPr>
              <a:t>Acc. Design &amp; </a:t>
            </a:r>
            <a:r>
              <a:rPr lang="en-US" sz="1400" dirty="0" err="1">
                <a:solidFill>
                  <a:srgbClr val="000000"/>
                </a:solidFill>
                <a:latin typeface="Calibri"/>
              </a:rPr>
              <a:t>Integ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6" name="Process 25"/>
          <p:cNvSpPr/>
          <p:nvPr/>
        </p:nvSpPr>
        <p:spPr>
          <a:xfrm>
            <a:off x="118657" y="3420213"/>
            <a:ext cx="1064120" cy="4275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Sources</a:t>
            </a:r>
          </a:p>
          <a:p>
            <a:pPr algn="ctr"/>
            <a:endParaRPr lang="en-US" sz="14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28" name="Process 27"/>
          <p:cNvSpPr/>
          <p:nvPr/>
        </p:nvSpPr>
        <p:spPr>
          <a:xfrm>
            <a:off x="133423" y="4088554"/>
            <a:ext cx="1064120" cy="401093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D.R.  </a:t>
            </a:r>
          </a:p>
          <a:p>
            <a:pPr algn="ctr"/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rocess 28"/>
          <p:cNvSpPr/>
          <p:nvPr/>
        </p:nvSpPr>
        <p:spPr>
          <a:xfrm>
            <a:off x="145042" y="4688826"/>
            <a:ext cx="1064120" cy="408863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RTML &amp; B.D.</a:t>
            </a:r>
          </a:p>
          <a:p>
            <a:pPr algn="ctr"/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rocess 29"/>
          <p:cNvSpPr/>
          <p:nvPr/>
        </p:nvSpPr>
        <p:spPr>
          <a:xfrm>
            <a:off x="1537051" y="3410606"/>
            <a:ext cx="989468" cy="437115"/>
          </a:xfrm>
          <a:prstGeom prst="flowChart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Main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Linac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algn="ctr"/>
            <a:endParaRPr lang="en-US" sz="11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31" name="Process 30"/>
          <p:cNvSpPr/>
          <p:nvPr/>
        </p:nvSpPr>
        <p:spPr>
          <a:xfrm>
            <a:off x="1531331" y="4092861"/>
            <a:ext cx="989468" cy="372684"/>
          </a:xfrm>
          <a:prstGeom prst="flowChart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BDS 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32" name="Process 31"/>
          <p:cNvSpPr/>
          <p:nvPr/>
        </p:nvSpPr>
        <p:spPr>
          <a:xfrm>
            <a:off x="5986254" y="2588902"/>
            <a:ext cx="845183" cy="464220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MDI</a:t>
            </a:r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34" name="Process 33"/>
          <p:cNvSpPr/>
          <p:nvPr/>
        </p:nvSpPr>
        <p:spPr>
          <a:xfrm>
            <a:off x="404821" y="5336885"/>
            <a:ext cx="1871008" cy="462431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System Tests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ATF, STF2, &amp; STF-COI</a:t>
            </a:r>
          </a:p>
        </p:txBody>
      </p:sp>
      <p:sp>
        <p:nvSpPr>
          <p:cNvPr id="60" name="Process 31"/>
          <p:cNvSpPr/>
          <p:nvPr/>
        </p:nvSpPr>
        <p:spPr>
          <a:xfrm>
            <a:off x="5842545" y="2032935"/>
            <a:ext cx="1837042" cy="451024"/>
          </a:xfrm>
          <a:prstGeom prst="flowChartProcess">
            <a:avLst/>
          </a:prstGeom>
          <a:solidFill>
            <a:srgbClr val="FCD5B5"/>
          </a:solidFill>
          <a:ln>
            <a:solidFill>
              <a:srgbClr val="3366F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/>
              </a:rPr>
              <a:t>Physics-Detector</a:t>
            </a:r>
          </a:p>
          <a:p>
            <a:pPr algn="ctr"/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-9660" y="-1022"/>
            <a:ext cx="1144539" cy="461665"/>
          </a:xfrm>
          <a:prstGeom prst="rect">
            <a:avLst/>
          </a:prstGeom>
          <a:solidFill>
            <a:schemeClr val="accent5"/>
          </a:solidFill>
        </p:spPr>
        <p:txBody>
          <a:bodyPr wrap="none" lIns="91355" tIns="45679" rIns="91355" bIns="45679" rtlCol="0">
            <a:spAutoFit/>
          </a:bodyPr>
          <a:lstStyle/>
          <a:p>
            <a:r>
              <a:rPr lang="en-US" altLang="ja-JP" sz="2400" b="1" i="1" dirty="0">
                <a:solidFill>
                  <a:schemeClr val="bg1"/>
                </a:solidFill>
              </a:rPr>
              <a:t>KEK-LC</a:t>
            </a:r>
            <a:endParaRPr lang="ja-JP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317838" y="598952"/>
            <a:ext cx="184666" cy="369332"/>
          </a:xfrm>
          <a:prstGeom prst="rect">
            <a:avLst/>
          </a:prstGeom>
          <a:noFill/>
        </p:spPr>
        <p:txBody>
          <a:bodyPr wrap="none" lIns="91355" tIns="45679" rIns="91355" bIns="45679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35061" y="2032935"/>
            <a:ext cx="22543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FF"/>
            </a:solidFill>
          </a:ln>
        </p:spPr>
        <p:txBody>
          <a:bodyPr wrap="square" lIns="91355" tIns="45679" rIns="91355" bIns="45679" rtlCol="0">
            <a:spAutoFit/>
          </a:bodyPr>
          <a:lstStyle/>
          <a:p>
            <a:pPr algn="ctr"/>
            <a:r>
              <a:rPr lang="en-US" altLang="ja-JP" sz="1400" b="1" dirty="0"/>
              <a:t>Accelerator</a:t>
            </a:r>
          </a:p>
          <a:p>
            <a:pPr algn="ctr"/>
            <a:endParaRPr lang="en-US" altLang="ja-JP" sz="1400" dirty="0"/>
          </a:p>
        </p:txBody>
      </p:sp>
      <p:cxnSp>
        <p:nvCxnSpPr>
          <p:cNvPr id="122" name="Straight Connector 55"/>
          <p:cNvCxnSpPr>
            <a:stCxn id="23" idx="3"/>
            <a:endCxn id="32" idx="1"/>
          </p:cNvCxnSpPr>
          <p:nvPr/>
        </p:nvCxnSpPr>
        <p:spPr>
          <a:xfrm>
            <a:off x="5324485" y="2816546"/>
            <a:ext cx="661760" cy="4469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53"/>
          <p:cNvCxnSpPr/>
          <p:nvPr/>
        </p:nvCxnSpPr>
        <p:spPr>
          <a:xfrm flipV="1">
            <a:off x="7019356" y="2483960"/>
            <a:ext cx="4813" cy="2149112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Process 31"/>
          <p:cNvSpPr/>
          <p:nvPr/>
        </p:nvSpPr>
        <p:spPr>
          <a:xfrm>
            <a:off x="7264099" y="2603708"/>
            <a:ext cx="999032" cy="438259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Phys. WG</a:t>
            </a:r>
          </a:p>
        </p:txBody>
      </p:sp>
      <p:sp>
        <p:nvSpPr>
          <p:cNvPr id="144" name="Process 31"/>
          <p:cNvSpPr/>
          <p:nvPr/>
        </p:nvSpPr>
        <p:spPr>
          <a:xfrm>
            <a:off x="7264099" y="3236773"/>
            <a:ext cx="999032" cy="397193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R&amp;D WG</a:t>
            </a:r>
          </a:p>
        </p:txBody>
      </p:sp>
      <p:sp>
        <p:nvSpPr>
          <p:cNvPr id="145" name="Process 31"/>
          <p:cNvSpPr/>
          <p:nvPr/>
        </p:nvSpPr>
        <p:spPr>
          <a:xfrm>
            <a:off x="7264098" y="3764512"/>
            <a:ext cx="999034" cy="515710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Computing &amp;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Network</a:t>
            </a:r>
          </a:p>
        </p:txBody>
      </p:sp>
      <p:cxnSp>
        <p:nvCxnSpPr>
          <p:cNvPr id="147" name="Straight Connector 42"/>
          <p:cNvCxnSpPr>
            <a:stCxn id="32" idx="3"/>
            <a:endCxn id="143" idx="1"/>
          </p:cNvCxnSpPr>
          <p:nvPr/>
        </p:nvCxnSpPr>
        <p:spPr>
          <a:xfrm>
            <a:off x="6831432" y="2821021"/>
            <a:ext cx="432666" cy="1817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42"/>
          <p:cNvCxnSpPr>
            <a:endCxn id="144" idx="1"/>
          </p:cNvCxnSpPr>
          <p:nvPr/>
        </p:nvCxnSpPr>
        <p:spPr>
          <a:xfrm>
            <a:off x="7024169" y="3435367"/>
            <a:ext cx="239925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42"/>
          <p:cNvCxnSpPr/>
          <p:nvPr/>
        </p:nvCxnSpPr>
        <p:spPr>
          <a:xfrm>
            <a:off x="7024178" y="4012412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Process 31"/>
          <p:cNvSpPr/>
          <p:nvPr/>
        </p:nvSpPr>
        <p:spPr>
          <a:xfrm>
            <a:off x="7267926" y="4404981"/>
            <a:ext cx="995200" cy="444574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Others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cxnSp>
        <p:nvCxnSpPr>
          <p:cNvPr id="159" name="Straight Connector 42"/>
          <p:cNvCxnSpPr/>
          <p:nvPr/>
        </p:nvCxnSpPr>
        <p:spPr>
          <a:xfrm>
            <a:off x="7020345" y="4627896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rocess 10"/>
          <p:cNvSpPr/>
          <p:nvPr/>
        </p:nvSpPr>
        <p:spPr>
          <a:xfrm>
            <a:off x="1182786" y="821696"/>
            <a:ext cx="5836579" cy="1066799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r>
              <a:rPr lang="en-US" sz="2000" b="1" dirty="0">
                <a:solidFill>
                  <a:srgbClr val="3366FF"/>
                </a:solidFill>
                <a:latin typeface="Calibri"/>
              </a:rPr>
              <a:t>                 </a:t>
            </a:r>
            <a:r>
              <a:rPr lang="en-US" sz="2400" b="1" dirty="0">
                <a:solidFill>
                  <a:srgbClr val="3366FF"/>
                </a:solidFill>
                <a:latin typeface="Calibri"/>
              </a:rPr>
              <a:t>KEK  </a:t>
            </a:r>
            <a:r>
              <a:rPr lang="en-US" sz="2400" b="1" dirty="0">
                <a:solidFill>
                  <a:schemeClr val="tx1"/>
                </a:solidFill>
                <a:latin typeface="Calibri"/>
              </a:rPr>
              <a:t>LC</a:t>
            </a:r>
            <a:r>
              <a:rPr lang="en-US" sz="2400" b="1" dirty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Project Office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58821" y="888402"/>
            <a:ext cx="1309685" cy="938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lIns="91355" tIns="45679" rIns="91355" bIns="45679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Tech. Baseline:  </a:t>
            </a:r>
          </a:p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Schedule:</a:t>
            </a:r>
          </a:p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Cost:  </a:t>
            </a:r>
          </a:p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EDMS: </a:t>
            </a:r>
          </a:p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Communication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15962" y="3133884"/>
            <a:ext cx="943775" cy="307777"/>
          </a:xfrm>
          <a:prstGeom prst="rect">
            <a:avLst/>
          </a:prstGeom>
          <a:noFill/>
        </p:spPr>
        <p:txBody>
          <a:bodyPr wrap="none" lIns="91355" tIns="45679" rIns="91355" bIns="45679" rtlCol="0">
            <a:spAutoFit/>
          </a:bodyPr>
          <a:lstStyle/>
          <a:p>
            <a:r>
              <a:rPr lang="en-US" altLang="ja-JP" sz="1400" b="1" dirty="0">
                <a:solidFill>
                  <a:srgbClr val="3366FF"/>
                </a:solidFill>
              </a:rPr>
              <a:t>Acc. Tech.</a:t>
            </a:r>
            <a:endParaRPr lang="ja-JP" altLang="en-US" sz="1400" b="1" dirty="0">
              <a:solidFill>
                <a:srgbClr val="3366FF"/>
              </a:solidFill>
            </a:endParaRPr>
          </a:p>
        </p:txBody>
      </p:sp>
      <p:sp>
        <p:nvSpPr>
          <p:cNvPr id="65" name="Process 12"/>
          <p:cNvSpPr/>
          <p:nvPr/>
        </p:nvSpPr>
        <p:spPr>
          <a:xfrm>
            <a:off x="2914736" y="5367417"/>
            <a:ext cx="1324389" cy="379369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Electrical dev.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66" name="Process 18"/>
          <p:cNvSpPr/>
          <p:nvPr/>
        </p:nvSpPr>
        <p:spPr>
          <a:xfrm>
            <a:off x="2918897" y="5834461"/>
            <a:ext cx="1325947" cy="377541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Mechanical dev.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67" name="Process 19"/>
          <p:cNvSpPr/>
          <p:nvPr/>
        </p:nvSpPr>
        <p:spPr>
          <a:xfrm>
            <a:off x="2914736" y="4446301"/>
            <a:ext cx="1324389" cy="373548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Cryogenics</a:t>
            </a:r>
          </a:p>
        </p:txBody>
      </p:sp>
      <p:sp>
        <p:nvSpPr>
          <p:cNvPr id="68" name="Process 21"/>
          <p:cNvSpPr/>
          <p:nvPr/>
        </p:nvSpPr>
        <p:spPr>
          <a:xfrm>
            <a:off x="2912963" y="3437808"/>
            <a:ext cx="1326156" cy="381379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SRF Cavity/CM</a:t>
            </a:r>
          </a:p>
        </p:txBody>
      </p:sp>
      <p:cxnSp>
        <p:nvCxnSpPr>
          <p:cNvPr id="69" name="Straight Connector 57"/>
          <p:cNvCxnSpPr>
            <a:endCxn id="68" idx="1"/>
          </p:cNvCxnSpPr>
          <p:nvPr/>
        </p:nvCxnSpPr>
        <p:spPr>
          <a:xfrm>
            <a:off x="2687091" y="3628489"/>
            <a:ext cx="225881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3"/>
          <p:cNvCxnSpPr>
            <a:endCxn id="67" idx="1"/>
          </p:cNvCxnSpPr>
          <p:nvPr/>
        </p:nvCxnSpPr>
        <p:spPr>
          <a:xfrm>
            <a:off x="2700896" y="4633072"/>
            <a:ext cx="21384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Process 71"/>
          <p:cNvSpPr/>
          <p:nvPr/>
        </p:nvSpPr>
        <p:spPr>
          <a:xfrm>
            <a:off x="2909279" y="6300551"/>
            <a:ext cx="1335562" cy="382555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  <a:latin typeface="Calibri"/>
              </a:rPr>
              <a:t>Cnt’l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&amp; Computing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76" name="Process 72"/>
          <p:cNvSpPr/>
          <p:nvPr/>
        </p:nvSpPr>
        <p:spPr>
          <a:xfrm>
            <a:off x="2908717" y="4890248"/>
            <a:ext cx="1330407" cy="375014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Safety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cxnSp>
        <p:nvCxnSpPr>
          <p:cNvPr id="77" name="Straight Connector 74"/>
          <p:cNvCxnSpPr/>
          <p:nvPr/>
        </p:nvCxnSpPr>
        <p:spPr>
          <a:xfrm flipV="1">
            <a:off x="2708024" y="5077752"/>
            <a:ext cx="192759" cy="5722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4"/>
          <p:cNvCxnSpPr>
            <a:endCxn id="65" idx="1"/>
          </p:cNvCxnSpPr>
          <p:nvPr/>
        </p:nvCxnSpPr>
        <p:spPr>
          <a:xfrm>
            <a:off x="2692054" y="5557102"/>
            <a:ext cx="222676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/>
          <p:cNvCxnSpPr>
            <a:endCxn id="66" idx="1"/>
          </p:cNvCxnSpPr>
          <p:nvPr/>
        </p:nvCxnSpPr>
        <p:spPr>
          <a:xfrm>
            <a:off x="2692063" y="6023223"/>
            <a:ext cx="226839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4"/>
          <p:cNvCxnSpPr>
            <a:endCxn id="71" idx="1"/>
          </p:cNvCxnSpPr>
          <p:nvPr/>
        </p:nvCxnSpPr>
        <p:spPr>
          <a:xfrm>
            <a:off x="2695166" y="6491820"/>
            <a:ext cx="214113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3"/>
          <p:cNvCxnSpPr/>
          <p:nvPr/>
        </p:nvCxnSpPr>
        <p:spPr>
          <a:xfrm flipV="1">
            <a:off x="2687082" y="4630766"/>
            <a:ext cx="8084" cy="1861063"/>
          </a:xfrm>
          <a:prstGeom prst="line">
            <a:avLst/>
          </a:prstGeom>
          <a:ln w="1270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Process 19"/>
          <p:cNvSpPr/>
          <p:nvPr/>
        </p:nvSpPr>
        <p:spPr>
          <a:xfrm>
            <a:off x="2922699" y="3987301"/>
            <a:ext cx="1324389" cy="373548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RF (HL/LL)</a:t>
            </a:r>
          </a:p>
        </p:txBody>
      </p:sp>
      <p:cxnSp>
        <p:nvCxnSpPr>
          <p:cNvPr id="84" name="Straight Connector 63"/>
          <p:cNvCxnSpPr>
            <a:endCxn id="82" idx="1"/>
          </p:cNvCxnSpPr>
          <p:nvPr/>
        </p:nvCxnSpPr>
        <p:spPr>
          <a:xfrm>
            <a:off x="2708865" y="4174073"/>
            <a:ext cx="21384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53"/>
          <p:cNvCxnSpPr/>
          <p:nvPr/>
        </p:nvCxnSpPr>
        <p:spPr>
          <a:xfrm flipH="1" flipV="1">
            <a:off x="4492400" y="3157170"/>
            <a:ext cx="3058" cy="104513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Process 31"/>
          <p:cNvSpPr/>
          <p:nvPr/>
        </p:nvSpPr>
        <p:spPr>
          <a:xfrm>
            <a:off x="4735382" y="3282240"/>
            <a:ext cx="999034" cy="515710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Civil Engineering</a:t>
            </a:r>
          </a:p>
        </p:txBody>
      </p:sp>
      <p:cxnSp>
        <p:nvCxnSpPr>
          <p:cNvPr id="102" name="Straight Connector 42"/>
          <p:cNvCxnSpPr/>
          <p:nvPr/>
        </p:nvCxnSpPr>
        <p:spPr>
          <a:xfrm>
            <a:off x="4495467" y="3530140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Process 31"/>
          <p:cNvSpPr/>
          <p:nvPr/>
        </p:nvSpPr>
        <p:spPr>
          <a:xfrm>
            <a:off x="4739215" y="3965042"/>
            <a:ext cx="995200" cy="444574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Utilities</a:t>
            </a:r>
          </a:p>
        </p:txBody>
      </p:sp>
      <p:cxnSp>
        <p:nvCxnSpPr>
          <p:cNvPr id="105" name="Straight Connector 42"/>
          <p:cNvCxnSpPr/>
          <p:nvPr/>
        </p:nvCxnSpPr>
        <p:spPr>
          <a:xfrm>
            <a:off x="4491634" y="4187957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日付プレースホルダー 2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2014/04/17</a:t>
            </a:r>
            <a:endParaRPr lang="en-US">
              <a:latin typeface="Calibri"/>
            </a:endParaRPr>
          </a:p>
        </p:txBody>
      </p:sp>
      <p:sp>
        <p:nvSpPr>
          <p:cNvPr id="73" name="Process 30"/>
          <p:cNvSpPr/>
          <p:nvPr/>
        </p:nvSpPr>
        <p:spPr>
          <a:xfrm>
            <a:off x="1531331" y="4704693"/>
            <a:ext cx="989468" cy="372684"/>
          </a:xfrm>
          <a:prstGeom prst="flowChart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MDI 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884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リゾート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リゾート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2386</Words>
  <Application>Microsoft Macintosh PowerPoint</Application>
  <PresentationFormat>画面に合わせる (4:3)</PresentationFormat>
  <Paragraphs>596</Paragraphs>
  <Slides>29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ホワイト</vt:lpstr>
      <vt:lpstr>1_ホワイト</vt:lpstr>
      <vt:lpstr>リゾート</vt:lpstr>
      <vt:lpstr>2_ホワイト</vt:lpstr>
      <vt:lpstr>KEK LC 計画推進委員会</vt:lpstr>
      <vt:lpstr>第25回・LC計画推進委員会</vt:lpstr>
      <vt:lpstr>KEK-LC： FY2014 Plan</vt:lpstr>
      <vt:lpstr>ILC 推進準備室　 （2014/１~、統括運営ユニットを立ち上げ、プロジェクトユニットは、立ち上げ準備中)</vt:lpstr>
      <vt:lpstr>今年度のLC 計画推進室の運営 </vt:lpstr>
      <vt:lpstr>先端加速器推進部・LC計画推進室 本日：アドバイザー打ち合わせ（本年度予算実施に関して）</vt:lpstr>
      <vt:lpstr>ILC in Linear Collider Collaboration </vt:lpstr>
      <vt:lpstr>PowerPoint プレゼンテーション</vt:lpstr>
      <vt:lpstr>PowerPoint プレゼンテーション</vt:lpstr>
      <vt:lpstr>LCC-ILC Accelerator Organization (Plan-B’)    ( under discussion, 3 Feb. 2014)</vt:lpstr>
      <vt:lpstr>LCC-ILC Accelerator Organization (Plan-B’’’)    ( under discussion, 17 April., 2014,and to be authorized at AWLC-14, May 2014)</vt:lpstr>
      <vt:lpstr>ILC Time Line: Progress and Prospect</vt:lpstr>
      <vt:lpstr>東北訪問計画 (3/18. 4/7）</vt:lpstr>
      <vt:lpstr>加速器詳細設計の前提となる 地点（地下）データ</vt:lpstr>
      <vt:lpstr>3/18: 東北訪問</vt:lpstr>
      <vt:lpstr>3/18: 東北訪問  (東北大学、岩手県、宮城県、東北ILC 推進協議会） - 以下、ご了解頂きました -</vt:lpstr>
      <vt:lpstr>PowerPoint プレゼンテーション</vt:lpstr>
      <vt:lpstr>“Protection Rings”</vt:lpstr>
      <vt:lpstr>CFS-ADI Joint Meeting </vt:lpstr>
      <vt:lpstr>CFS-ADI Joint Meeting https://agenda.linearcollider.org/conferenceDisplay.py?confId=6342 </vt:lpstr>
      <vt:lpstr>Motivations and Objectives</vt:lpstr>
      <vt:lpstr>Subjects to be discussed</vt:lpstr>
      <vt:lpstr>Radiation Safety </vt:lpstr>
      <vt:lpstr>Americas Workshop on Linear Colliders 2014 http://www.linearcollider.org/awlc14/</vt:lpstr>
      <vt:lpstr>PowerPoint プレゼンテーション</vt:lpstr>
      <vt:lpstr>PowerPoint プレゼンテーション</vt:lpstr>
      <vt:lpstr>LC計画推進室・WEB掲載内容の充実：白形</vt:lpstr>
      <vt:lpstr>勉強会ページ http://lcdev.kek.jp/LCoffice/OfficeAdmin/Test/Seminar/Seminar.html</vt:lpstr>
      <vt:lpstr>第25回・LC計画推進委員会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 LC 計画推進委員会</dc:title>
  <dc:creator>Yamamoto Akira</dc:creator>
  <cp:lastModifiedBy>Yamamoto Akira</cp:lastModifiedBy>
  <cp:revision>22</cp:revision>
  <dcterms:created xsi:type="dcterms:W3CDTF">2014-04-17T02:41:14Z</dcterms:created>
  <dcterms:modified xsi:type="dcterms:W3CDTF">2014-04-18T06:42:36Z</dcterms:modified>
</cp:coreProperties>
</file>