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1" r:id="rId3"/>
    <p:sldId id="267" r:id="rId4"/>
    <p:sldId id="268" r:id="rId5"/>
    <p:sldId id="257" r:id="rId6"/>
    <p:sldId id="258" r:id="rId7"/>
    <p:sldId id="259" r:id="rId8"/>
    <p:sldId id="260" r:id="rId9"/>
    <p:sldId id="261" r:id="rId10"/>
    <p:sldId id="262" r:id="rId11"/>
    <p:sldId id="263" r:id="rId12"/>
    <p:sldId id="264" r:id="rId13"/>
    <p:sldId id="265" r:id="rId14"/>
    <p:sldId id="270" r:id="rId15"/>
    <p:sldId id="266" r:id="rId1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0" autoAdjust="0"/>
    <p:restoredTop sz="94660"/>
  </p:normalViewPr>
  <p:slideViewPr>
    <p:cSldViewPr snapToGrid="0">
      <p:cViewPr varScale="1">
        <p:scale>
          <a:sx n="81" d="100"/>
          <a:sy n="81" d="100"/>
        </p:scale>
        <p:origin x="102" y="9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5940D9-B441-45DD-9094-23EC79C0F395}" type="datetimeFigureOut">
              <a:rPr kumimoji="1" lang="ja-JP" altLang="en-US" smtClean="0"/>
              <a:t>2014/4/17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38525B-81C8-4DAD-8829-C5EA32352FED}" type="slidenum">
              <a:rPr kumimoji="1" lang="ja-JP" altLang="en-US" smtClean="0"/>
              <a:t>‹#›</a:t>
            </a:fld>
            <a:endParaRPr kumimoji="1" lang="ja-JP" altLang="en-US"/>
          </a:p>
        </p:txBody>
      </p:sp>
    </p:spTree>
    <p:extLst>
      <p:ext uri="{BB962C8B-B14F-4D97-AF65-F5344CB8AC3E}">
        <p14:creationId xmlns:p14="http://schemas.microsoft.com/office/powerpoint/2010/main" val="1703440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238525B-81C8-4DAD-8829-C5EA32352FED}" type="slidenum">
              <a:rPr kumimoji="1" lang="ja-JP" altLang="en-US" smtClean="0"/>
              <a:t>1</a:t>
            </a:fld>
            <a:endParaRPr kumimoji="1" lang="ja-JP" altLang="en-US"/>
          </a:p>
        </p:txBody>
      </p:sp>
    </p:spTree>
    <p:extLst>
      <p:ext uri="{BB962C8B-B14F-4D97-AF65-F5344CB8AC3E}">
        <p14:creationId xmlns:p14="http://schemas.microsoft.com/office/powerpoint/2010/main" val="3687806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238525B-81C8-4DAD-8829-C5EA32352FED}" type="slidenum">
              <a:rPr kumimoji="1" lang="ja-JP" altLang="en-US" smtClean="0"/>
              <a:t>13</a:t>
            </a:fld>
            <a:endParaRPr kumimoji="1" lang="ja-JP" altLang="en-US"/>
          </a:p>
        </p:txBody>
      </p:sp>
    </p:spTree>
    <p:extLst>
      <p:ext uri="{BB962C8B-B14F-4D97-AF65-F5344CB8AC3E}">
        <p14:creationId xmlns:p14="http://schemas.microsoft.com/office/powerpoint/2010/main" val="1760374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238525B-81C8-4DAD-8829-C5EA32352FED}" type="slidenum">
              <a:rPr kumimoji="1" lang="ja-JP" altLang="en-US" smtClean="0"/>
              <a:t>15</a:t>
            </a:fld>
            <a:endParaRPr kumimoji="1" lang="ja-JP" altLang="en-US"/>
          </a:p>
        </p:txBody>
      </p:sp>
    </p:spTree>
    <p:extLst>
      <p:ext uri="{BB962C8B-B14F-4D97-AF65-F5344CB8AC3E}">
        <p14:creationId xmlns:p14="http://schemas.microsoft.com/office/powerpoint/2010/main" val="2645073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238525B-81C8-4DAD-8829-C5EA32352FED}" type="slidenum">
              <a:rPr kumimoji="1" lang="ja-JP" altLang="en-US" smtClean="0"/>
              <a:t>5</a:t>
            </a:fld>
            <a:endParaRPr kumimoji="1" lang="ja-JP" altLang="en-US"/>
          </a:p>
        </p:txBody>
      </p:sp>
    </p:spTree>
    <p:extLst>
      <p:ext uri="{BB962C8B-B14F-4D97-AF65-F5344CB8AC3E}">
        <p14:creationId xmlns:p14="http://schemas.microsoft.com/office/powerpoint/2010/main" val="3781855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238525B-81C8-4DAD-8829-C5EA32352FED}" type="slidenum">
              <a:rPr kumimoji="1" lang="ja-JP" altLang="en-US" smtClean="0"/>
              <a:t>6</a:t>
            </a:fld>
            <a:endParaRPr kumimoji="1" lang="ja-JP" altLang="en-US"/>
          </a:p>
        </p:txBody>
      </p:sp>
    </p:spTree>
    <p:extLst>
      <p:ext uri="{BB962C8B-B14F-4D97-AF65-F5344CB8AC3E}">
        <p14:creationId xmlns:p14="http://schemas.microsoft.com/office/powerpoint/2010/main" val="1317643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238525B-81C8-4DAD-8829-C5EA32352FED}" type="slidenum">
              <a:rPr kumimoji="1" lang="ja-JP" altLang="en-US" smtClean="0"/>
              <a:t>7</a:t>
            </a:fld>
            <a:endParaRPr kumimoji="1" lang="ja-JP" altLang="en-US"/>
          </a:p>
        </p:txBody>
      </p:sp>
    </p:spTree>
    <p:extLst>
      <p:ext uri="{BB962C8B-B14F-4D97-AF65-F5344CB8AC3E}">
        <p14:creationId xmlns:p14="http://schemas.microsoft.com/office/powerpoint/2010/main" val="2099296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238525B-81C8-4DAD-8829-C5EA32352FED}" type="slidenum">
              <a:rPr kumimoji="1" lang="ja-JP" altLang="en-US" smtClean="0"/>
              <a:t>8</a:t>
            </a:fld>
            <a:endParaRPr kumimoji="1" lang="ja-JP" altLang="en-US"/>
          </a:p>
        </p:txBody>
      </p:sp>
    </p:spTree>
    <p:extLst>
      <p:ext uri="{BB962C8B-B14F-4D97-AF65-F5344CB8AC3E}">
        <p14:creationId xmlns:p14="http://schemas.microsoft.com/office/powerpoint/2010/main" val="836271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238525B-81C8-4DAD-8829-C5EA32352FED}" type="slidenum">
              <a:rPr kumimoji="1" lang="ja-JP" altLang="en-US" smtClean="0"/>
              <a:t>9</a:t>
            </a:fld>
            <a:endParaRPr kumimoji="1" lang="ja-JP" altLang="en-US"/>
          </a:p>
        </p:txBody>
      </p:sp>
    </p:spTree>
    <p:extLst>
      <p:ext uri="{BB962C8B-B14F-4D97-AF65-F5344CB8AC3E}">
        <p14:creationId xmlns:p14="http://schemas.microsoft.com/office/powerpoint/2010/main" val="62653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238525B-81C8-4DAD-8829-C5EA32352FED}" type="slidenum">
              <a:rPr kumimoji="1" lang="ja-JP" altLang="en-US" smtClean="0"/>
              <a:t>10</a:t>
            </a:fld>
            <a:endParaRPr kumimoji="1" lang="ja-JP" altLang="en-US"/>
          </a:p>
        </p:txBody>
      </p:sp>
    </p:spTree>
    <p:extLst>
      <p:ext uri="{BB962C8B-B14F-4D97-AF65-F5344CB8AC3E}">
        <p14:creationId xmlns:p14="http://schemas.microsoft.com/office/powerpoint/2010/main" val="1262124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238525B-81C8-4DAD-8829-C5EA32352FED}" type="slidenum">
              <a:rPr kumimoji="1" lang="ja-JP" altLang="en-US" smtClean="0"/>
              <a:t>11</a:t>
            </a:fld>
            <a:endParaRPr kumimoji="1" lang="ja-JP" altLang="en-US"/>
          </a:p>
        </p:txBody>
      </p:sp>
    </p:spTree>
    <p:extLst>
      <p:ext uri="{BB962C8B-B14F-4D97-AF65-F5344CB8AC3E}">
        <p14:creationId xmlns:p14="http://schemas.microsoft.com/office/powerpoint/2010/main" val="3836493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238525B-81C8-4DAD-8829-C5EA32352FED}" type="slidenum">
              <a:rPr kumimoji="1" lang="ja-JP" altLang="en-US" smtClean="0"/>
              <a:t>12</a:t>
            </a:fld>
            <a:endParaRPr kumimoji="1" lang="ja-JP" altLang="en-US"/>
          </a:p>
        </p:txBody>
      </p:sp>
    </p:spTree>
    <p:extLst>
      <p:ext uri="{BB962C8B-B14F-4D97-AF65-F5344CB8AC3E}">
        <p14:creationId xmlns:p14="http://schemas.microsoft.com/office/powerpoint/2010/main" val="1174363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2014/4/17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LC </a:t>
            </a:r>
            <a:r>
              <a:rPr kumimoji="1" lang="ja-JP" altLang="en-US" smtClean="0"/>
              <a:t>推進委員会</a:t>
            </a:r>
            <a:endParaRPr kumimoji="1" lang="ja-JP" altLang="en-US"/>
          </a:p>
        </p:txBody>
      </p:sp>
      <p:sp>
        <p:nvSpPr>
          <p:cNvPr id="6" name="スライド番号プレースホルダー 5"/>
          <p:cNvSpPr>
            <a:spLocks noGrp="1"/>
          </p:cNvSpPr>
          <p:nvPr>
            <p:ph type="sldNum" sz="quarter" idx="12"/>
          </p:nvPr>
        </p:nvSpPr>
        <p:spPr/>
        <p:txBody>
          <a:bodyPr/>
          <a:lstStyle/>
          <a:p>
            <a:fld id="{8EE11228-4AAD-40A0-8211-58E88FE68DFB}" type="slidenum">
              <a:rPr kumimoji="1" lang="ja-JP" altLang="en-US" smtClean="0"/>
              <a:t>‹#›</a:t>
            </a:fld>
            <a:endParaRPr kumimoji="1" lang="ja-JP" altLang="en-US"/>
          </a:p>
        </p:txBody>
      </p:sp>
    </p:spTree>
    <p:extLst>
      <p:ext uri="{BB962C8B-B14F-4D97-AF65-F5344CB8AC3E}">
        <p14:creationId xmlns:p14="http://schemas.microsoft.com/office/powerpoint/2010/main" val="1252398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2014/4/17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LC </a:t>
            </a:r>
            <a:r>
              <a:rPr kumimoji="1" lang="ja-JP" altLang="en-US" smtClean="0"/>
              <a:t>推進委員会</a:t>
            </a:r>
            <a:endParaRPr kumimoji="1" lang="ja-JP" altLang="en-US"/>
          </a:p>
        </p:txBody>
      </p:sp>
      <p:sp>
        <p:nvSpPr>
          <p:cNvPr id="6" name="スライド番号プレースホルダー 5"/>
          <p:cNvSpPr>
            <a:spLocks noGrp="1"/>
          </p:cNvSpPr>
          <p:nvPr>
            <p:ph type="sldNum" sz="quarter" idx="12"/>
          </p:nvPr>
        </p:nvSpPr>
        <p:spPr/>
        <p:txBody>
          <a:bodyPr/>
          <a:lstStyle/>
          <a:p>
            <a:fld id="{8EE11228-4AAD-40A0-8211-58E88FE68DFB}" type="slidenum">
              <a:rPr kumimoji="1" lang="ja-JP" altLang="en-US" smtClean="0"/>
              <a:t>‹#›</a:t>
            </a:fld>
            <a:endParaRPr kumimoji="1" lang="ja-JP" altLang="en-US"/>
          </a:p>
        </p:txBody>
      </p:sp>
    </p:spTree>
    <p:extLst>
      <p:ext uri="{BB962C8B-B14F-4D97-AF65-F5344CB8AC3E}">
        <p14:creationId xmlns:p14="http://schemas.microsoft.com/office/powerpoint/2010/main" val="4050011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2014/4/17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LC </a:t>
            </a:r>
            <a:r>
              <a:rPr kumimoji="1" lang="ja-JP" altLang="en-US" smtClean="0"/>
              <a:t>推進委員会</a:t>
            </a:r>
            <a:endParaRPr kumimoji="1" lang="ja-JP" altLang="en-US"/>
          </a:p>
        </p:txBody>
      </p:sp>
      <p:sp>
        <p:nvSpPr>
          <p:cNvPr id="6" name="スライド番号プレースホルダー 5"/>
          <p:cNvSpPr>
            <a:spLocks noGrp="1"/>
          </p:cNvSpPr>
          <p:nvPr>
            <p:ph type="sldNum" sz="quarter" idx="12"/>
          </p:nvPr>
        </p:nvSpPr>
        <p:spPr/>
        <p:txBody>
          <a:bodyPr/>
          <a:lstStyle/>
          <a:p>
            <a:fld id="{8EE11228-4AAD-40A0-8211-58E88FE68DFB}" type="slidenum">
              <a:rPr kumimoji="1" lang="ja-JP" altLang="en-US" smtClean="0"/>
              <a:t>‹#›</a:t>
            </a:fld>
            <a:endParaRPr kumimoji="1" lang="ja-JP" altLang="en-US"/>
          </a:p>
        </p:txBody>
      </p:sp>
    </p:spTree>
    <p:extLst>
      <p:ext uri="{BB962C8B-B14F-4D97-AF65-F5344CB8AC3E}">
        <p14:creationId xmlns:p14="http://schemas.microsoft.com/office/powerpoint/2010/main" val="2905644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2014/4/17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LC </a:t>
            </a:r>
            <a:r>
              <a:rPr kumimoji="1" lang="ja-JP" altLang="en-US" smtClean="0"/>
              <a:t>推進委員会</a:t>
            </a:r>
            <a:endParaRPr kumimoji="1" lang="ja-JP" altLang="en-US"/>
          </a:p>
        </p:txBody>
      </p:sp>
      <p:sp>
        <p:nvSpPr>
          <p:cNvPr id="6" name="スライド番号プレースホルダー 5"/>
          <p:cNvSpPr>
            <a:spLocks noGrp="1"/>
          </p:cNvSpPr>
          <p:nvPr>
            <p:ph type="sldNum" sz="quarter" idx="12"/>
          </p:nvPr>
        </p:nvSpPr>
        <p:spPr/>
        <p:txBody>
          <a:bodyPr/>
          <a:lstStyle/>
          <a:p>
            <a:fld id="{8EE11228-4AAD-40A0-8211-58E88FE68DFB}" type="slidenum">
              <a:rPr kumimoji="1" lang="ja-JP" altLang="en-US" smtClean="0"/>
              <a:t>‹#›</a:t>
            </a:fld>
            <a:endParaRPr kumimoji="1" lang="ja-JP" altLang="en-US"/>
          </a:p>
        </p:txBody>
      </p:sp>
    </p:spTree>
    <p:extLst>
      <p:ext uri="{BB962C8B-B14F-4D97-AF65-F5344CB8AC3E}">
        <p14:creationId xmlns:p14="http://schemas.microsoft.com/office/powerpoint/2010/main" val="2515677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r>
              <a:rPr kumimoji="1" lang="en-US" altLang="ja-JP" smtClean="0"/>
              <a:t>2014/4/17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LC </a:t>
            </a:r>
            <a:r>
              <a:rPr kumimoji="1" lang="ja-JP" altLang="en-US" smtClean="0"/>
              <a:t>推進委員会</a:t>
            </a:r>
            <a:endParaRPr kumimoji="1" lang="ja-JP" altLang="en-US"/>
          </a:p>
        </p:txBody>
      </p:sp>
      <p:sp>
        <p:nvSpPr>
          <p:cNvPr id="6" name="スライド番号プレースホルダー 5"/>
          <p:cNvSpPr>
            <a:spLocks noGrp="1"/>
          </p:cNvSpPr>
          <p:nvPr>
            <p:ph type="sldNum" sz="quarter" idx="12"/>
          </p:nvPr>
        </p:nvSpPr>
        <p:spPr/>
        <p:txBody>
          <a:bodyPr/>
          <a:lstStyle/>
          <a:p>
            <a:fld id="{8EE11228-4AAD-40A0-8211-58E88FE68DFB}" type="slidenum">
              <a:rPr kumimoji="1" lang="ja-JP" altLang="en-US" smtClean="0"/>
              <a:t>‹#›</a:t>
            </a:fld>
            <a:endParaRPr kumimoji="1" lang="ja-JP" altLang="en-US"/>
          </a:p>
        </p:txBody>
      </p:sp>
    </p:spTree>
    <p:extLst>
      <p:ext uri="{BB962C8B-B14F-4D97-AF65-F5344CB8AC3E}">
        <p14:creationId xmlns:p14="http://schemas.microsoft.com/office/powerpoint/2010/main" val="26897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r>
              <a:rPr kumimoji="1" lang="en-US" altLang="ja-JP" smtClean="0"/>
              <a:t>2014/4/17</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LC </a:t>
            </a:r>
            <a:r>
              <a:rPr kumimoji="1" lang="ja-JP" altLang="en-US" smtClean="0"/>
              <a:t>推進委員会</a:t>
            </a:r>
            <a:endParaRPr kumimoji="1" lang="ja-JP" altLang="en-US"/>
          </a:p>
        </p:txBody>
      </p:sp>
      <p:sp>
        <p:nvSpPr>
          <p:cNvPr id="7" name="スライド番号プレースホルダー 6"/>
          <p:cNvSpPr>
            <a:spLocks noGrp="1"/>
          </p:cNvSpPr>
          <p:nvPr>
            <p:ph type="sldNum" sz="quarter" idx="12"/>
          </p:nvPr>
        </p:nvSpPr>
        <p:spPr/>
        <p:txBody>
          <a:bodyPr/>
          <a:lstStyle/>
          <a:p>
            <a:fld id="{8EE11228-4AAD-40A0-8211-58E88FE68DFB}" type="slidenum">
              <a:rPr kumimoji="1" lang="ja-JP" altLang="en-US" smtClean="0"/>
              <a:t>‹#›</a:t>
            </a:fld>
            <a:endParaRPr kumimoji="1" lang="ja-JP" altLang="en-US"/>
          </a:p>
        </p:txBody>
      </p:sp>
    </p:spTree>
    <p:extLst>
      <p:ext uri="{BB962C8B-B14F-4D97-AF65-F5344CB8AC3E}">
        <p14:creationId xmlns:p14="http://schemas.microsoft.com/office/powerpoint/2010/main" val="4136166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r>
              <a:rPr kumimoji="1" lang="en-US" altLang="ja-JP" smtClean="0"/>
              <a:t>2014/4/17</a:t>
            </a:r>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smtClean="0"/>
              <a:t>LC </a:t>
            </a:r>
            <a:r>
              <a:rPr kumimoji="1" lang="ja-JP" altLang="en-US" smtClean="0"/>
              <a:t>推進委員会</a:t>
            </a:r>
            <a:endParaRPr kumimoji="1" lang="ja-JP" altLang="en-US"/>
          </a:p>
        </p:txBody>
      </p:sp>
      <p:sp>
        <p:nvSpPr>
          <p:cNvPr id="9" name="スライド番号プレースホルダー 8"/>
          <p:cNvSpPr>
            <a:spLocks noGrp="1"/>
          </p:cNvSpPr>
          <p:nvPr>
            <p:ph type="sldNum" sz="quarter" idx="12"/>
          </p:nvPr>
        </p:nvSpPr>
        <p:spPr/>
        <p:txBody>
          <a:bodyPr/>
          <a:lstStyle/>
          <a:p>
            <a:fld id="{8EE11228-4AAD-40A0-8211-58E88FE68DFB}" type="slidenum">
              <a:rPr kumimoji="1" lang="ja-JP" altLang="en-US" smtClean="0"/>
              <a:t>‹#›</a:t>
            </a:fld>
            <a:endParaRPr kumimoji="1" lang="ja-JP" altLang="en-US"/>
          </a:p>
        </p:txBody>
      </p:sp>
    </p:spTree>
    <p:extLst>
      <p:ext uri="{BB962C8B-B14F-4D97-AF65-F5344CB8AC3E}">
        <p14:creationId xmlns:p14="http://schemas.microsoft.com/office/powerpoint/2010/main" val="2247581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kumimoji="1" lang="en-US" altLang="ja-JP" smtClean="0"/>
              <a:t>2014/4/17</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LC </a:t>
            </a:r>
            <a:r>
              <a:rPr kumimoji="1" lang="ja-JP" altLang="en-US" smtClean="0"/>
              <a:t>推進委員会</a:t>
            </a:r>
            <a:endParaRPr kumimoji="1" lang="ja-JP" altLang="en-US"/>
          </a:p>
        </p:txBody>
      </p:sp>
      <p:sp>
        <p:nvSpPr>
          <p:cNvPr id="5" name="スライド番号プレースホルダー 4"/>
          <p:cNvSpPr>
            <a:spLocks noGrp="1"/>
          </p:cNvSpPr>
          <p:nvPr>
            <p:ph type="sldNum" sz="quarter" idx="12"/>
          </p:nvPr>
        </p:nvSpPr>
        <p:spPr/>
        <p:txBody>
          <a:bodyPr/>
          <a:lstStyle/>
          <a:p>
            <a:fld id="{8EE11228-4AAD-40A0-8211-58E88FE68DFB}" type="slidenum">
              <a:rPr kumimoji="1" lang="ja-JP" altLang="en-US" smtClean="0"/>
              <a:t>‹#›</a:t>
            </a:fld>
            <a:endParaRPr kumimoji="1" lang="ja-JP" altLang="en-US"/>
          </a:p>
        </p:txBody>
      </p:sp>
    </p:spTree>
    <p:extLst>
      <p:ext uri="{BB962C8B-B14F-4D97-AF65-F5344CB8AC3E}">
        <p14:creationId xmlns:p14="http://schemas.microsoft.com/office/powerpoint/2010/main" val="2842467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2014/4/17</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LC </a:t>
            </a:r>
            <a:r>
              <a:rPr kumimoji="1" lang="ja-JP" altLang="en-US" smtClean="0"/>
              <a:t>推進委員会</a:t>
            </a:r>
            <a:endParaRPr kumimoji="1" lang="ja-JP" altLang="en-US"/>
          </a:p>
        </p:txBody>
      </p:sp>
      <p:sp>
        <p:nvSpPr>
          <p:cNvPr id="4" name="スライド番号プレースホルダー 3"/>
          <p:cNvSpPr>
            <a:spLocks noGrp="1"/>
          </p:cNvSpPr>
          <p:nvPr>
            <p:ph type="sldNum" sz="quarter" idx="12"/>
          </p:nvPr>
        </p:nvSpPr>
        <p:spPr/>
        <p:txBody>
          <a:bodyPr/>
          <a:lstStyle/>
          <a:p>
            <a:fld id="{8EE11228-4AAD-40A0-8211-58E88FE68DFB}" type="slidenum">
              <a:rPr kumimoji="1" lang="ja-JP" altLang="en-US" smtClean="0"/>
              <a:t>‹#›</a:t>
            </a:fld>
            <a:endParaRPr kumimoji="1" lang="ja-JP" altLang="en-US"/>
          </a:p>
        </p:txBody>
      </p:sp>
    </p:spTree>
    <p:extLst>
      <p:ext uri="{BB962C8B-B14F-4D97-AF65-F5344CB8AC3E}">
        <p14:creationId xmlns:p14="http://schemas.microsoft.com/office/powerpoint/2010/main" val="2598300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2014/4/17</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LC </a:t>
            </a:r>
            <a:r>
              <a:rPr kumimoji="1" lang="ja-JP" altLang="en-US" smtClean="0"/>
              <a:t>推進委員会</a:t>
            </a:r>
            <a:endParaRPr kumimoji="1" lang="ja-JP" altLang="en-US"/>
          </a:p>
        </p:txBody>
      </p:sp>
      <p:sp>
        <p:nvSpPr>
          <p:cNvPr id="7" name="スライド番号プレースホルダー 6"/>
          <p:cNvSpPr>
            <a:spLocks noGrp="1"/>
          </p:cNvSpPr>
          <p:nvPr>
            <p:ph type="sldNum" sz="quarter" idx="12"/>
          </p:nvPr>
        </p:nvSpPr>
        <p:spPr/>
        <p:txBody>
          <a:bodyPr/>
          <a:lstStyle/>
          <a:p>
            <a:fld id="{8EE11228-4AAD-40A0-8211-58E88FE68DFB}" type="slidenum">
              <a:rPr kumimoji="1" lang="ja-JP" altLang="en-US" smtClean="0"/>
              <a:t>‹#›</a:t>
            </a:fld>
            <a:endParaRPr kumimoji="1" lang="ja-JP" altLang="en-US"/>
          </a:p>
        </p:txBody>
      </p:sp>
    </p:spTree>
    <p:extLst>
      <p:ext uri="{BB962C8B-B14F-4D97-AF65-F5344CB8AC3E}">
        <p14:creationId xmlns:p14="http://schemas.microsoft.com/office/powerpoint/2010/main" val="218185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2014/4/17</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LC </a:t>
            </a:r>
            <a:r>
              <a:rPr kumimoji="1" lang="ja-JP" altLang="en-US" smtClean="0"/>
              <a:t>推進委員会</a:t>
            </a:r>
            <a:endParaRPr kumimoji="1" lang="ja-JP" altLang="en-US"/>
          </a:p>
        </p:txBody>
      </p:sp>
      <p:sp>
        <p:nvSpPr>
          <p:cNvPr id="7" name="スライド番号プレースホルダー 6"/>
          <p:cNvSpPr>
            <a:spLocks noGrp="1"/>
          </p:cNvSpPr>
          <p:nvPr>
            <p:ph type="sldNum" sz="quarter" idx="12"/>
          </p:nvPr>
        </p:nvSpPr>
        <p:spPr/>
        <p:txBody>
          <a:bodyPr/>
          <a:lstStyle/>
          <a:p>
            <a:fld id="{8EE11228-4AAD-40A0-8211-58E88FE68DFB}" type="slidenum">
              <a:rPr kumimoji="1" lang="ja-JP" altLang="en-US" smtClean="0"/>
              <a:t>‹#›</a:t>
            </a:fld>
            <a:endParaRPr kumimoji="1" lang="ja-JP" altLang="en-US"/>
          </a:p>
        </p:txBody>
      </p:sp>
    </p:spTree>
    <p:extLst>
      <p:ext uri="{BB962C8B-B14F-4D97-AF65-F5344CB8AC3E}">
        <p14:creationId xmlns:p14="http://schemas.microsoft.com/office/powerpoint/2010/main" val="2167416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t>2014/4/17</a:t>
            </a:r>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smtClean="0"/>
              <a:t>LC </a:t>
            </a:r>
            <a:r>
              <a:rPr kumimoji="1" lang="ja-JP" altLang="en-US" smtClean="0"/>
              <a:t>推進委員会</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11228-4AAD-40A0-8211-58E88FE68DFB}" type="slidenum">
              <a:rPr kumimoji="1" lang="ja-JP" altLang="en-US" smtClean="0"/>
              <a:t>‹#›</a:t>
            </a:fld>
            <a:endParaRPr kumimoji="1" lang="ja-JP" altLang="en-US"/>
          </a:p>
        </p:txBody>
      </p:sp>
    </p:spTree>
    <p:extLst>
      <p:ext uri="{BB962C8B-B14F-4D97-AF65-F5344CB8AC3E}">
        <p14:creationId xmlns:p14="http://schemas.microsoft.com/office/powerpoint/2010/main" val="3631855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image" Target="../media/image4.emf"/><Relationship Id="rId1" Type="http://schemas.openxmlformats.org/officeDocument/2006/relationships/slideLayout" Target="../slideLayouts/slideLayout7.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97803" y="1214438"/>
            <a:ext cx="8396394" cy="2387600"/>
          </a:xfrm>
        </p:spPr>
        <p:txBody>
          <a:bodyPr>
            <a:normAutofit/>
          </a:bodyPr>
          <a:lstStyle/>
          <a:p>
            <a:pPr algn="l"/>
            <a:r>
              <a:rPr kumimoji="1" lang="en-US" altLang="ja-JP" sz="4000" dirty="0" smtClean="0">
                <a:solidFill>
                  <a:schemeClr val="tx2"/>
                </a:solidFill>
              </a:rPr>
              <a:t>2014.4.8-10 </a:t>
            </a:r>
            <a:r>
              <a:rPr kumimoji="1" lang="ja-JP" altLang="en-US" sz="4000" dirty="0" smtClean="0">
                <a:solidFill>
                  <a:schemeClr val="tx2"/>
                </a:solidFill>
              </a:rPr>
              <a:t>於東京大学</a:t>
            </a:r>
            <a:r>
              <a:rPr kumimoji="1" lang="en-US" altLang="ja-JP" sz="4000" dirty="0" smtClean="0">
                <a:solidFill>
                  <a:schemeClr val="tx2"/>
                </a:solidFill>
              </a:rPr>
              <a:t/>
            </a:r>
            <a:br>
              <a:rPr kumimoji="1" lang="en-US" altLang="ja-JP" sz="4000" dirty="0" smtClean="0">
                <a:solidFill>
                  <a:schemeClr val="tx2"/>
                </a:solidFill>
              </a:rPr>
            </a:br>
            <a:r>
              <a:rPr kumimoji="1" lang="en-US" altLang="ja-JP" b="1" dirty="0" smtClean="0">
                <a:solidFill>
                  <a:schemeClr val="tx2"/>
                </a:solidFill>
                <a:latin typeface="Adobe Gothic Std B" panose="020B0800000000000000" pitchFamily="34" charset="-128"/>
                <a:ea typeface="Adobe Gothic Std B" panose="020B0800000000000000" pitchFamily="34" charset="-128"/>
              </a:rPr>
              <a:t>ADI-CFS Joint Meeting</a:t>
            </a:r>
            <a:r>
              <a:rPr kumimoji="1" lang="ja-JP" altLang="en-US" sz="1000" b="1" dirty="0" smtClean="0">
                <a:solidFill>
                  <a:schemeClr val="tx2"/>
                </a:solidFill>
                <a:latin typeface="Adobe Gothic Std B" panose="020B0800000000000000" pitchFamily="34" charset="-128"/>
                <a:ea typeface="Adobe Gothic Std B" panose="020B0800000000000000" pitchFamily="34" charset="-128"/>
              </a:rPr>
              <a:t>　</a:t>
            </a:r>
            <a:r>
              <a:rPr kumimoji="1" lang="ja-JP" altLang="en-US" b="1" dirty="0" smtClean="0">
                <a:solidFill>
                  <a:schemeClr val="tx2"/>
                </a:solidFill>
              </a:rPr>
              <a:t>報告</a:t>
            </a:r>
            <a:endParaRPr kumimoji="1" lang="ja-JP" altLang="en-US" b="1" dirty="0">
              <a:solidFill>
                <a:schemeClr val="tx2"/>
              </a:solidFill>
            </a:endParaRPr>
          </a:p>
        </p:txBody>
      </p:sp>
      <p:sp>
        <p:nvSpPr>
          <p:cNvPr id="3" name="サブタイトル 2"/>
          <p:cNvSpPr>
            <a:spLocks noGrp="1"/>
          </p:cNvSpPr>
          <p:nvPr>
            <p:ph type="subTitle" idx="1"/>
          </p:nvPr>
        </p:nvSpPr>
        <p:spPr/>
        <p:txBody>
          <a:bodyPr/>
          <a:lstStyle/>
          <a:p>
            <a:r>
              <a:rPr lang="ja-JP" altLang="en-US" dirty="0" smtClean="0"/>
              <a:t>榎本收志／宮原正信</a:t>
            </a:r>
            <a:endParaRPr kumimoji="1" lang="en-US" altLang="ja-JP" dirty="0" smtClean="0"/>
          </a:p>
        </p:txBody>
      </p:sp>
      <p:sp>
        <p:nvSpPr>
          <p:cNvPr id="4" name="日付プレースホルダー 3"/>
          <p:cNvSpPr>
            <a:spLocks noGrp="1"/>
          </p:cNvSpPr>
          <p:nvPr>
            <p:ph type="dt" sz="half" idx="10"/>
          </p:nvPr>
        </p:nvSpPr>
        <p:spPr/>
        <p:txBody>
          <a:bodyPr/>
          <a:lstStyle/>
          <a:p>
            <a:r>
              <a:rPr kumimoji="1" lang="en-US" altLang="ja-JP" smtClean="0"/>
              <a:t>2014/4/17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LC </a:t>
            </a:r>
            <a:r>
              <a:rPr kumimoji="1" lang="ja-JP" altLang="en-US" smtClean="0"/>
              <a:t>推進委員会</a:t>
            </a:r>
            <a:endParaRPr kumimoji="1" lang="ja-JP" altLang="en-US"/>
          </a:p>
        </p:txBody>
      </p:sp>
      <p:sp>
        <p:nvSpPr>
          <p:cNvPr id="6" name="スライド番号プレースホルダー 5"/>
          <p:cNvSpPr>
            <a:spLocks noGrp="1"/>
          </p:cNvSpPr>
          <p:nvPr>
            <p:ph type="sldNum" sz="quarter" idx="12"/>
          </p:nvPr>
        </p:nvSpPr>
        <p:spPr/>
        <p:txBody>
          <a:bodyPr/>
          <a:lstStyle/>
          <a:p>
            <a:fld id="{8EE11228-4AAD-40A0-8211-58E88FE68DFB}" type="slidenum">
              <a:rPr kumimoji="1" lang="ja-JP" altLang="en-US" smtClean="0"/>
              <a:t>1</a:t>
            </a:fld>
            <a:endParaRPr kumimoji="1" lang="ja-JP" altLang="en-US"/>
          </a:p>
        </p:txBody>
      </p:sp>
    </p:spTree>
    <p:extLst>
      <p:ext uri="{BB962C8B-B14F-4D97-AF65-F5344CB8AC3E}">
        <p14:creationId xmlns:p14="http://schemas.microsoft.com/office/powerpoint/2010/main" val="10978257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4"/>
            <a:ext cx="10515600" cy="1822021"/>
          </a:xfrm>
        </p:spPr>
        <p:txBody>
          <a:bodyPr>
            <a:noAutofit/>
          </a:bodyPr>
          <a:lstStyle/>
          <a:p>
            <a:r>
              <a:rPr lang="en-GB" altLang="ja-JP" sz="4000" dirty="0">
                <a:solidFill>
                  <a:schemeClr val="tx2"/>
                </a:solidFill>
                <a:latin typeface="Impact" panose="020B0806030902050204" pitchFamily="34" charset="0"/>
              </a:rPr>
              <a:t>Session </a:t>
            </a:r>
            <a:r>
              <a:rPr lang="en-GB" altLang="ja-JP" sz="4000" dirty="0" smtClean="0">
                <a:solidFill>
                  <a:schemeClr val="tx2"/>
                </a:solidFill>
                <a:latin typeface="Impact" panose="020B0806030902050204" pitchFamily="34" charset="0"/>
              </a:rPr>
              <a:t>6, 11.00</a:t>
            </a:r>
            <a:r>
              <a:rPr lang="en-GB" altLang="ja-JP" sz="4000" dirty="0">
                <a:solidFill>
                  <a:schemeClr val="tx2"/>
                </a:solidFill>
                <a:latin typeface="Impact" panose="020B0806030902050204" pitchFamily="34" charset="0"/>
              </a:rPr>
              <a:t>; MDI (2)</a:t>
            </a:r>
            <a:r>
              <a:rPr lang="ja-JP" altLang="ja-JP" sz="2400" dirty="0" smtClean="0">
                <a:solidFill>
                  <a:schemeClr val="tx2"/>
                </a:solidFill>
                <a:latin typeface="Impact" panose="020B0806030902050204" pitchFamily="34" charset="0"/>
              </a:rPr>
              <a:t/>
            </a:r>
            <a:br>
              <a:rPr lang="ja-JP" altLang="ja-JP" sz="2400" dirty="0" smtClean="0">
                <a:solidFill>
                  <a:schemeClr val="tx2"/>
                </a:solidFill>
                <a:latin typeface="Impact" panose="020B0806030902050204" pitchFamily="34" charset="0"/>
              </a:rPr>
            </a:br>
            <a:r>
              <a:rPr lang="en-US" altLang="ja-JP" sz="2400" dirty="0">
                <a:solidFill>
                  <a:schemeClr val="tx2"/>
                </a:solidFill>
                <a:latin typeface="Impact" panose="020B0806030902050204" pitchFamily="34" charset="0"/>
              </a:rPr>
              <a:t>Interaction Region Solutions including Hybrid, Detector Hall impact on Overall Construction schedule – </a:t>
            </a:r>
            <a:r>
              <a:rPr lang="en-US" altLang="ja-JP" sz="2400" dirty="0" err="1">
                <a:solidFill>
                  <a:schemeClr val="tx2"/>
                </a:solidFill>
                <a:latin typeface="Impact" panose="020B0806030902050204" pitchFamily="34" charset="0"/>
              </a:rPr>
              <a:t>Yoshinobu</a:t>
            </a:r>
            <a:r>
              <a:rPr lang="en-US" altLang="ja-JP" sz="2400" dirty="0">
                <a:solidFill>
                  <a:schemeClr val="tx2"/>
                </a:solidFill>
                <a:latin typeface="Impact" panose="020B0806030902050204" pitchFamily="34" charset="0"/>
              </a:rPr>
              <a:t> Nishimoto </a:t>
            </a:r>
            <a:br>
              <a:rPr lang="en-US" altLang="ja-JP" sz="2400" dirty="0">
                <a:solidFill>
                  <a:schemeClr val="tx2"/>
                </a:solidFill>
                <a:latin typeface="Impact" panose="020B0806030902050204" pitchFamily="34" charset="0"/>
              </a:rPr>
            </a:br>
            <a:r>
              <a:rPr lang="en-US" altLang="ja-JP" sz="2400" dirty="0">
                <a:solidFill>
                  <a:schemeClr val="tx2"/>
                </a:solidFill>
                <a:latin typeface="Impact" panose="020B0806030902050204" pitchFamily="34" charset="0"/>
              </a:rPr>
              <a:t>ARUP Study Status – John Osborne</a:t>
            </a:r>
            <a:r>
              <a:rPr lang="en-US" altLang="ja-JP" sz="2400" b="1" dirty="0">
                <a:solidFill>
                  <a:schemeClr val="tx2"/>
                </a:solidFill>
              </a:rPr>
              <a:t/>
            </a:r>
            <a:br>
              <a:rPr lang="en-US" altLang="ja-JP" sz="2400" b="1" dirty="0">
                <a:solidFill>
                  <a:schemeClr val="tx2"/>
                </a:solidFill>
              </a:rPr>
            </a:br>
            <a:endParaRPr lang="ja-JP" altLang="ja-JP" sz="2800" dirty="0">
              <a:solidFill>
                <a:schemeClr val="tx2"/>
              </a:solidFill>
            </a:endParaRPr>
          </a:p>
        </p:txBody>
      </p:sp>
      <p:sp>
        <p:nvSpPr>
          <p:cNvPr id="3" name="コンテンツ プレースホルダー 2"/>
          <p:cNvSpPr>
            <a:spLocks noGrp="1"/>
          </p:cNvSpPr>
          <p:nvPr>
            <p:ph idx="1"/>
          </p:nvPr>
        </p:nvSpPr>
        <p:spPr>
          <a:xfrm>
            <a:off x="838200" y="1963412"/>
            <a:ext cx="10515600" cy="443764"/>
          </a:xfrm>
        </p:spPr>
        <p:txBody>
          <a:bodyPr>
            <a:noAutofit/>
          </a:bodyPr>
          <a:lstStyle/>
          <a:p>
            <a:pPr>
              <a:spcBef>
                <a:spcPts val="0"/>
              </a:spcBef>
            </a:pPr>
            <a:r>
              <a:rPr lang="en-US" altLang="ja-JP" sz="2400" i="1" dirty="0">
                <a:solidFill>
                  <a:schemeClr val="tx2"/>
                </a:solidFill>
              </a:rPr>
              <a:t>Can we conclude the horizontal – vertical access debate  ( at least conceptually) ?  </a:t>
            </a:r>
            <a:endParaRPr lang="ja-JP" altLang="ja-JP" sz="2400" dirty="0">
              <a:solidFill>
                <a:schemeClr val="tx2"/>
              </a:solidFill>
            </a:endParaRPr>
          </a:p>
        </p:txBody>
      </p:sp>
      <p:sp>
        <p:nvSpPr>
          <p:cNvPr id="4" name="日付プレースホルダー 3"/>
          <p:cNvSpPr>
            <a:spLocks noGrp="1"/>
          </p:cNvSpPr>
          <p:nvPr>
            <p:ph type="dt" sz="half" idx="10"/>
          </p:nvPr>
        </p:nvSpPr>
        <p:spPr/>
        <p:txBody>
          <a:bodyPr/>
          <a:lstStyle/>
          <a:p>
            <a:r>
              <a:rPr kumimoji="1" lang="en-US" altLang="ja-JP" smtClean="0"/>
              <a:t>2014/4/17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LC </a:t>
            </a:r>
            <a:r>
              <a:rPr kumimoji="1" lang="ja-JP" altLang="en-US" smtClean="0"/>
              <a:t>推進委員会</a:t>
            </a:r>
            <a:endParaRPr kumimoji="1" lang="ja-JP" altLang="en-US"/>
          </a:p>
        </p:txBody>
      </p:sp>
      <p:sp>
        <p:nvSpPr>
          <p:cNvPr id="6" name="スライド番号プレースホルダー 5"/>
          <p:cNvSpPr>
            <a:spLocks noGrp="1"/>
          </p:cNvSpPr>
          <p:nvPr>
            <p:ph type="sldNum" sz="quarter" idx="12"/>
          </p:nvPr>
        </p:nvSpPr>
        <p:spPr/>
        <p:txBody>
          <a:bodyPr/>
          <a:lstStyle/>
          <a:p>
            <a:fld id="{8EE11228-4AAD-40A0-8211-58E88FE68DFB}" type="slidenum">
              <a:rPr kumimoji="1" lang="ja-JP" altLang="en-US" smtClean="0"/>
              <a:t>10</a:t>
            </a:fld>
            <a:endParaRPr kumimoji="1" lang="ja-JP" altLang="en-US"/>
          </a:p>
        </p:txBody>
      </p:sp>
      <p:pic>
        <p:nvPicPr>
          <p:cNvPr id="7" name="Picture 7" descr="Screen Shot 2014-04-09 at 5.40.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4843" y="3147901"/>
            <a:ext cx="4399194" cy="2988418"/>
          </a:xfrm>
          <a:prstGeom prst="rect">
            <a:avLst/>
          </a:prstGeom>
        </p:spPr>
      </p:pic>
      <p:pic>
        <p:nvPicPr>
          <p:cNvPr id="10" name="図 9"/>
          <p:cNvPicPr>
            <a:picLocks noChangeAspect="1"/>
          </p:cNvPicPr>
          <p:nvPr/>
        </p:nvPicPr>
        <p:blipFill>
          <a:blip r:embed="rId4"/>
          <a:stretch>
            <a:fillRect/>
          </a:stretch>
        </p:blipFill>
        <p:spPr>
          <a:xfrm>
            <a:off x="982979" y="2407176"/>
            <a:ext cx="5292151" cy="3949174"/>
          </a:xfrm>
          <a:prstGeom prst="rect">
            <a:avLst/>
          </a:prstGeom>
        </p:spPr>
      </p:pic>
      <p:sp>
        <p:nvSpPr>
          <p:cNvPr id="11" name="正方形/長方形 10"/>
          <p:cNvSpPr/>
          <p:nvPr/>
        </p:nvSpPr>
        <p:spPr>
          <a:xfrm>
            <a:off x="926592" y="2999232"/>
            <a:ext cx="2767584" cy="335711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44129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32209"/>
            <a:ext cx="10515600" cy="1460500"/>
          </a:xfrm>
        </p:spPr>
        <p:txBody>
          <a:bodyPr>
            <a:noAutofit/>
          </a:bodyPr>
          <a:lstStyle/>
          <a:p>
            <a:r>
              <a:rPr lang="en-GB" altLang="ja-JP" sz="4000" dirty="0">
                <a:solidFill>
                  <a:schemeClr val="tx2"/>
                </a:solidFill>
                <a:latin typeface="Impact" panose="020B0806030902050204" pitchFamily="34" charset="0"/>
              </a:rPr>
              <a:t>Session </a:t>
            </a:r>
            <a:r>
              <a:rPr lang="en-GB" altLang="ja-JP" sz="4000" dirty="0" smtClean="0">
                <a:solidFill>
                  <a:schemeClr val="tx2"/>
                </a:solidFill>
                <a:latin typeface="Impact" panose="020B0806030902050204" pitchFamily="34" charset="0"/>
              </a:rPr>
              <a:t>7, 14.00</a:t>
            </a:r>
            <a:r>
              <a:rPr lang="en-GB" altLang="ja-JP" sz="4000" dirty="0">
                <a:solidFill>
                  <a:schemeClr val="tx2"/>
                </a:solidFill>
                <a:latin typeface="Impact" panose="020B0806030902050204" pitchFamily="34" charset="0"/>
              </a:rPr>
              <a:t>; Energy Phasing</a:t>
            </a:r>
            <a:r>
              <a:rPr lang="ja-JP" altLang="ja-JP" sz="2400" dirty="0" smtClean="0">
                <a:solidFill>
                  <a:schemeClr val="tx2"/>
                </a:solidFill>
                <a:latin typeface="Impact" panose="020B0806030902050204" pitchFamily="34" charset="0"/>
              </a:rPr>
              <a:t/>
            </a:r>
            <a:br>
              <a:rPr lang="ja-JP" altLang="ja-JP" sz="2400" dirty="0" smtClean="0">
                <a:solidFill>
                  <a:schemeClr val="tx2"/>
                </a:solidFill>
                <a:latin typeface="Impact" panose="020B0806030902050204" pitchFamily="34" charset="0"/>
              </a:rPr>
            </a:br>
            <a:r>
              <a:rPr lang="en-US" altLang="ja-JP" sz="2400" dirty="0" smtClean="0">
                <a:solidFill>
                  <a:schemeClr val="tx2"/>
                </a:solidFill>
                <a:latin typeface="Impact" panose="020B0806030902050204" pitchFamily="34" charset="0"/>
              </a:rPr>
              <a:t>General </a:t>
            </a:r>
            <a:r>
              <a:rPr lang="en-US" altLang="ja-JP" sz="2400" dirty="0">
                <a:solidFill>
                  <a:schemeClr val="tx2"/>
                </a:solidFill>
                <a:latin typeface="Impact" panose="020B0806030902050204" pitchFamily="34" charset="0"/>
              </a:rPr>
              <a:t>Scheme, parameters, CFS impact – </a:t>
            </a:r>
            <a:r>
              <a:rPr lang="en-US" altLang="ja-JP" sz="2400" dirty="0" err="1">
                <a:solidFill>
                  <a:schemeClr val="tx2"/>
                </a:solidFill>
                <a:latin typeface="Impact" panose="020B0806030902050204" pitchFamily="34" charset="0"/>
              </a:rPr>
              <a:t>Benno</a:t>
            </a:r>
            <a:r>
              <a:rPr lang="en-US" altLang="ja-JP" sz="2400" dirty="0">
                <a:solidFill>
                  <a:schemeClr val="tx2"/>
                </a:solidFill>
                <a:latin typeface="Impact" panose="020B0806030902050204" pitchFamily="34" charset="0"/>
              </a:rPr>
              <a:t> List</a:t>
            </a:r>
            <a:endParaRPr lang="ja-JP" altLang="ja-JP" sz="2800" dirty="0">
              <a:solidFill>
                <a:schemeClr val="tx2"/>
              </a:solidFill>
              <a:latin typeface="Impact" panose="020B0806030902050204" pitchFamily="34" charset="0"/>
            </a:endParaRPr>
          </a:p>
        </p:txBody>
      </p:sp>
      <p:sp>
        <p:nvSpPr>
          <p:cNvPr id="3" name="コンテンツ プレースホルダー 2"/>
          <p:cNvSpPr>
            <a:spLocks noGrp="1"/>
          </p:cNvSpPr>
          <p:nvPr>
            <p:ph idx="1"/>
          </p:nvPr>
        </p:nvSpPr>
        <p:spPr>
          <a:xfrm>
            <a:off x="838200" y="1390266"/>
            <a:ext cx="10515600" cy="735963"/>
          </a:xfrm>
        </p:spPr>
        <p:txBody>
          <a:bodyPr>
            <a:noAutofit/>
          </a:bodyPr>
          <a:lstStyle/>
          <a:p>
            <a:pPr>
              <a:spcBef>
                <a:spcPts val="0"/>
              </a:spcBef>
            </a:pPr>
            <a:r>
              <a:rPr lang="en-US" altLang="ja-JP" sz="2400" i="1" dirty="0" smtClean="0">
                <a:solidFill>
                  <a:schemeClr val="tx2"/>
                </a:solidFill>
              </a:rPr>
              <a:t>What </a:t>
            </a:r>
            <a:r>
              <a:rPr lang="en-US" altLang="ja-JP" sz="2400" i="1" dirty="0">
                <a:solidFill>
                  <a:schemeClr val="tx2"/>
                </a:solidFill>
              </a:rPr>
              <a:t>are these features (transfer lines, cryogenics, installation, storage, test facilities ……) ?  </a:t>
            </a:r>
            <a:endParaRPr lang="en-US" altLang="ja-JP" sz="2400" i="1" dirty="0" smtClean="0">
              <a:solidFill>
                <a:schemeClr val="tx2"/>
              </a:solidFill>
            </a:endParaRPr>
          </a:p>
        </p:txBody>
      </p:sp>
      <p:sp>
        <p:nvSpPr>
          <p:cNvPr id="4" name="日付プレースホルダー 3"/>
          <p:cNvSpPr>
            <a:spLocks noGrp="1"/>
          </p:cNvSpPr>
          <p:nvPr>
            <p:ph type="dt" sz="half" idx="10"/>
          </p:nvPr>
        </p:nvSpPr>
        <p:spPr/>
        <p:txBody>
          <a:bodyPr/>
          <a:lstStyle/>
          <a:p>
            <a:r>
              <a:rPr kumimoji="1" lang="en-US" altLang="ja-JP" smtClean="0"/>
              <a:t>2014/4/17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LC </a:t>
            </a:r>
            <a:r>
              <a:rPr kumimoji="1" lang="ja-JP" altLang="en-US" smtClean="0"/>
              <a:t>推進委員会</a:t>
            </a:r>
            <a:endParaRPr kumimoji="1" lang="ja-JP" altLang="en-US"/>
          </a:p>
        </p:txBody>
      </p:sp>
      <p:sp>
        <p:nvSpPr>
          <p:cNvPr id="6" name="スライド番号プレースホルダー 5"/>
          <p:cNvSpPr>
            <a:spLocks noGrp="1"/>
          </p:cNvSpPr>
          <p:nvPr>
            <p:ph type="sldNum" sz="quarter" idx="12"/>
          </p:nvPr>
        </p:nvSpPr>
        <p:spPr/>
        <p:txBody>
          <a:bodyPr/>
          <a:lstStyle/>
          <a:p>
            <a:fld id="{8EE11228-4AAD-40A0-8211-58E88FE68DFB}" type="slidenum">
              <a:rPr kumimoji="1" lang="ja-JP" altLang="en-US" smtClean="0"/>
              <a:t>11</a:t>
            </a:fld>
            <a:endParaRPr kumimoji="1" lang="ja-JP" altLang="en-US"/>
          </a:p>
        </p:txBody>
      </p:sp>
      <p:pic>
        <p:nvPicPr>
          <p:cNvPr id="7" name="Picture 6" descr="Screen Shot 2014-04-09 at 10.40.2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328672"/>
            <a:ext cx="6995160" cy="4064556"/>
          </a:xfrm>
          <a:prstGeom prst="rect">
            <a:avLst/>
          </a:prstGeom>
        </p:spPr>
      </p:pic>
    </p:spTree>
    <p:extLst>
      <p:ext uri="{BB962C8B-B14F-4D97-AF65-F5344CB8AC3E}">
        <p14:creationId xmlns:p14="http://schemas.microsoft.com/office/powerpoint/2010/main" val="41581915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460500"/>
          </a:xfrm>
        </p:spPr>
        <p:txBody>
          <a:bodyPr>
            <a:noAutofit/>
          </a:bodyPr>
          <a:lstStyle/>
          <a:p>
            <a:r>
              <a:rPr lang="en-GB" altLang="ja-JP" sz="4000" dirty="0">
                <a:solidFill>
                  <a:schemeClr val="tx2"/>
                </a:solidFill>
                <a:latin typeface="Impact" panose="020B0806030902050204" pitchFamily="34" charset="0"/>
              </a:rPr>
              <a:t>Session </a:t>
            </a:r>
            <a:r>
              <a:rPr lang="en-GB" altLang="ja-JP" sz="4000" dirty="0" smtClean="0">
                <a:solidFill>
                  <a:schemeClr val="tx2"/>
                </a:solidFill>
                <a:latin typeface="Impact" panose="020B0806030902050204" pitchFamily="34" charset="0"/>
              </a:rPr>
              <a:t>8, </a:t>
            </a:r>
            <a:r>
              <a:rPr lang="en-GB" altLang="ja-JP" sz="4000" dirty="0">
                <a:solidFill>
                  <a:schemeClr val="tx2"/>
                </a:solidFill>
                <a:latin typeface="Impact" panose="020B0806030902050204" pitchFamily="34" charset="0"/>
              </a:rPr>
              <a:t>16.00; Site Infrastructure</a:t>
            </a:r>
            <a:r>
              <a:rPr lang="ja-JP" altLang="ja-JP" sz="2400" dirty="0" smtClean="0">
                <a:solidFill>
                  <a:schemeClr val="tx2"/>
                </a:solidFill>
                <a:latin typeface="Impact" panose="020B0806030902050204" pitchFamily="34" charset="0"/>
              </a:rPr>
              <a:t/>
            </a:r>
            <a:br>
              <a:rPr lang="ja-JP" altLang="ja-JP" sz="2400" dirty="0" smtClean="0">
                <a:solidFill>
                  <a:schemeClr val="tx2"/>
                </a:solidFill>
                <a:latin typeface="Impact" panose="020B0806030902050204" pitchFamily="34" charset="0"/>
              </a:rPr>
            </a:br>
            <a:r>
              <a:rPr lang="en-GB" altLang="ja-JP" sz="2400" dirty="0">
                <a:solidFill>
                  <a:schemeClr val="tx2"/>
                </a:solidFill>
                <a:latin typeface="Impact" panose="020B0806030902050204" pitchFamily="34" charset="0"/>
              </a:rPr>
              <a:t>Power Usage, Site requirements (water etc..)  Vic Kuchler &amp; </a:t>
            </a:r>
            <a:r>
              <a:rPr lang="en-GB" altLang="ja-JP" sz="2400" dirty="0" err="1">
                <a:solidFill>
                  <a:schemeClr val="tx2"/>
                </a:solidFill>
                <a:latin typeface="Impact" panose="020B0806030902050204" pitchFamily="34" charset="0"/>
              </a:rPr>
              <a:t>Atsuchi</a:t>
            </a:r>
            <a:r>
              <a:rPr lang="en-GB" altLang="ja-JP" sz="2400" dirty="0">
                <a:solidFill>
                  <a:schemeClr val="tx2"/>
                </a:solidFill>
                <a:latin typeface="Impact" panose="020B0806030902050204" pitchFamily="34" charset="0"/>
              </a:rPr>
              <a:t> Enomoto</a:t>
            </a:r>
            <a:br>
              <a:rPr lang="en-GB" altLang="ja-JP" sz="2400" dirty="0">
                <a:solidFill>
                  <a:schemeClr val="tx2"/>
                </a:solidFill>
                <a:latin typeface="Impact" panose="020B0806030902050204" pitchFamily="34" charset="0"/>
              </a:rPr>
            </a:br>
            <a:r>
              <a:rPr lang="en-GB" altLang="ja-JP" sz="2400" dirty="0">
                <a:solidFill>
                  <a:schemeClr val="tx2"/>
                </a:solidFill>
                <a:latin typeface="Impact" panose="020B0806030902050204" pitchFamily="34" charset="0"/>
              </a:rPr>
              <a:t>Energy Issues – Marc Ross (Alt., Ewan Paterson)</a:t>
            </a:r>
          </a:p>
        </p:txBody>
      </p:sp>
      <p:sp>
        <p:nvSpPr>
          <p:cNvPr id="3" name="コンテンツ プレースホルダー 2"/>
          <p:cNvSpPr>
            <a:spLocks noGrp="1"/>
          </p:cNvSpPr>
          <p:nvPr>
            <p:ph idx="1"/>
          </p:nvPr>
        </p:nvSpPr>
        <p:spPr>
          <a:xfrm>
            <a:off x="838200" y="1963411"/>
            <a:ext cx="10515600" cy="1533551"/>
          </a:xfrm>
        </p:spPr>
        <p:txBody>
          <a:bodyPr>
            <a:noAutofit/>
          </a:bodyPr>
          <a:lstStyle/>
          <a:p>
            <a:pPr>
              <a:spcBef>
                <a:spcPts val="0"/>
              </a:spcBef>
            </a:pPr>
            <a:r>
              <a:rPr lang="en-US" altLang="ja-JP" sz="2400" i="1" dirty="0">
                <a:solidFill>
                  <a:schemeClr val="tx2"/>
                </a:solidFill>
              </a:rPr>
              <a:t> Further information will be required soon on the outside-the-TDR site needs (power, water, roads etc….).  How well do we know these requirements ?  Are there any significant energy efficiency opportunities ?  Power reduction on demand </a:t>
            </a:r>
            <a:r>
              <a:rPr lang="en-US" altLang="ja-JP" sz="2400" i="1" dirty="0" smtClean="0">
                <a:solidFill>
                  <a:schemeClr val="tx2"/>
                </a:solidFill>
              </a:rPr>
              <a:t>?</a:t>
            </a:r>
          </a:p>
          <a:p>
            <a:pPr>
              <a:spcBef>
                <a:spcPts val="0"/>
              </a:spcBef>
            </a:pPr>
            <a:endParaRPr lang="en-US" altLang="ja-JP" sz="2400" i="1" dirty="0">
              <a:solidFill>
                <a:schemeClr val="tx2"/>
              </a:solidFill>
            </a:endParaRPr>
          </a:p>
          <a:p>
            <a:pPr>
              <a:spcBef>
                <a:spcPts val="0"/>
              </a:spcBef>
            </a:pPr>
            <a:r>
              <a:rPr lang="ja-JP" altLang="en-US" sz="2400" i="1" dirty="0" smtClean="0">
                <a:solidFill>
                  <a:srgbClr val="FF0000"/>
                </a:solidFill>
              </a:rPr>
              <a:t>山本室長ご報告</a:t>
            </a:r>
            <a:endParaRPr lang="ja-JP" altLang="ja-JP" sz="2400" dirty="0">
              <a:solidFill>
                <a:srgbClr val="FF0000"/>
              </a:solidFill>
            </a:endParaRPr>
          </a:p>
        </p:txBody>
      </p:sp>
      <p:sp>
        <p:nvSpPr>
          <p:cNvPr id="4" name="日付プレースホルダー 3"/>
          <p:cNvSpPr>
            <a:spLocks noGrp="1"/>
          </p:cNvSpPr>
          <p:nvPr>
            <p:ph type="dt" sz="half" idx="10"/>
          </p:nvPr>
        </p:nvSpPr>
        <p:spPr/>
        <p:txBody>
          <a:bodyPr/>
          <a:lstStyle/>
          <a:p>
            <a:r>
              <a:rPr kumimoji="1" lang="en-US" altLang="ja-JP" smtClean="0"/>
              <a:t>2014/4/17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LC </a:t>
            </a:r>
            <a:r>
              <a:rPr kumimoji="1" lang="ja-JP" altLang="en-US" smtClean="0"/>
              <a:t>推進委員会</a:t>
            </a:r>
            <a:endParaRPr kumimoji="1" lang="ja-JP" altLang="en-US"/>
          </a:p>
        </p:txBody>
      </p:sp>
      <p:sp>
        <p:nvSpPr>
          <p:cNvPr id="6" name="スライド番号プレースホルダー 5"/>
          <p:cNvSpPr>
            <a:spLocks noGrp="1"/>
          </p:cNvSpPr>
          <p:nvPr>
            <p:ph type="sldNum" sz="quarter" idx="12"/>
          </p:nvPr>
        </p:nvSpPr>
        <p:spPr/>
        <p:txBody>
          <a:bodyPr/>
          <a:lstStyle/>
          <a:p>
            <a:fld id="{8EE11228-4AAD-40A0-8211-58E88FE68DFB}" type="slidenum">
              <a:rPr kumimoji="1" lang="ja-JP" altLang="en-US" smtClean="0"/>
              <a:t>12</a:t>
            </a:fld>
            <a:endParaRPr kumimoji="1" lang="ja-JP" altLang="en-US"/>
          </a:p>
        </p:txBody>
      </p:sp>
    </p:spTree>
    <p:extLst>
      <p:ext uri="{BB962C8B-B14F-4D97-AF65-F5344CB8AC3E}">
        <p14:creationId xmlns:p14="http://schemas.microsoft.com/office/powerpoint/2010/main" val="1925372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460500"/>
          </a:xfrm>
        </p:spPr>
        <p:txBody>
          <a:bodyPr>
            <a:noAutofit/>
          </a:bodyPr>
          <a:lstStyle/>
          <a:p>
            <a:r>
              <a:rPr lang="en-GB" altLang="ja-JP" sz="4000" dirty="0">
                <a:solidFill>
                  <a:schemeClr val="tx2"/>
                </a:solidFill>
                <a:latin typeface="Impact" panose="020B0806030902050204" pitchFamily="34" charset="0"/>
              </a:rPr>
              <a:t>Session </a:t>
            </a:r>
            <a:r>
              <a:rPr lang="en-GB" altLang="ja-JP" sz="4000" dirty="0" smtClean="0">
                <a:solidFill>
                  <a:schemeClr val="tx2"/>
                </a:solidFill>
                <a:latin typeface="Impact" panose="020B0806030902050204" pitchFamily="34" charset="0"/>
              </a:rPr>
              <a:t>9, April 10, 9.00</a:t>
            </a:r>
            <a:r>
              <a:rPr lang="en-GB" altLang="ja-JP" sz="4000" dirty="0">
                <a:solidFill>
                  <a:schemeClr val="tx2"/>
                </a:solidFill>
                <a:latin typeface="Impact" panose="020B0806030902050204" pitchFamily="34" charset="0"/>
              </a:rPr>
              <a:t>; </a:t>
            </a:r>
            <a:r>
              <a:rPr lang="en-GB" altLang="ja-JP" sz="4000" dirty="0" smtClean="0">
                <a:solidFill>
                  <a:schemeClr val="tx2"/>
                </a:solidFill>
                <a:latin typeface="Impact" panose="020B0806030902050204" pitchFamily="34" charset="0"/>
              </a:rPr>
              <a:t/>
            </a:r>
            <a:br>
              <a:rPr lang="en-GB" altLang="ja-JP" sz="4000" dirty="0" smtClean="0">
                <a:solidFill>
                  <a:schemeClr val="tx2"/>
                </a:solidFill>
                <a:latin typeface="Impact" panose="020B0806030902050204" pitchFamily="34" charset="0"/>
              </a:rPr>
            </a:br>
            <a:r>
              <a:rPr lang="en-US" altLang="ja-JP" sz="4000" dirty="0" smtClean="0">
                <a:solidFill>
                  <a:schemeClr val="tx2"/>
                </a:solidFill>
                <a:latin typeface="Impact" panose="020B0806030902050204" pitchFamily="34" charset="0"/>
              </a:rPr>
              <a:t>CFS </a:t>
            </a:r>
            <a:r>
              <a:rPr lang="en-US" altLang="ja-JP" sz="4000" dirty="0">
                <a:solidFill>
                  <a:schemeClr val="tx2"/>
                </a:solidFill>
                <a:latin typeface="Impact" panose="020B0806030902050204" pitchFamily="34" charset="0"/>
              </a:rPr>
              <a:t>near term &amp; Required ADI input</a:t>
            </a:r>
            <a:r>
              <a:rPr lang="ja-JP" altLang="ja-JP" sz="2400" dirty="0" smtClean="0">
                <a:solidFill>
                  <a:schemeClr val="tx2"/>
                </a:solidFill>
                <a:latin typeface="Impact" panose="020B0806030902050204" pitchFamily="34" charset="0"/>
              </a:rPr>
              <a:t/>
            </a:r>
            <a:br>
              <a:rPr lang="ja-JP" altLang="ja-JP" sz="2400" dirty="0" smtClean="0">
                <a:solidFill>
                  <a:schemeClr val="tx2"/>
                </a:solidFill>
                <a:latin typeface="Impact" panose="020B0806030902050204" pitchFamily="34" charset="0"/>
              </a:rPr>
            </a:br>
            <a:r>
              <a:rPr lang="en-US" altLang="ja-JP" sz="2400" dirty="0">
                <a:solidFill>
                  <a:schemeClr val="tx2"/>
                </a:solidFill>
                <a:latin typeface="Impact" panose="020B0806030902050204" pitchFamily="34" charset="0"/>
              </a:rPr>
              <a:t>6-12 month activities, required ADI information -  Masanobu Miyahara</a:t>
            </a:r>
            <a:endParaRPr lang="ja-JP" altLang="ja-JP" sz="2800" dirty="0">
              <a:solidFill>
                <a:schemeClr val="tx2"/>
              </a:solidFill>
              <a:latin typeface="Impact" panose="020B0806030902050204" pitchFamily="34" charset="0"/>
            </a:endParaRPr>
          </a:p>
        </p:txBody>
      </p:sp>
      <p:sp>
        <p:nvSpPr>
          <p:cNvPr id="3" name="コンテンツ プレースホルダー 2"/>
          <p:cNvSpPr>
            <a:spLocks noGrp="1"/>
          </p:cNvSpPr>
          <p:nvPr>
            <p:ph idx="1"/>
          </p:nvPr>
        </p:nvSpPr>
        <p:spPr>
          <a:xfrm>
            <a:off x="838200" y="1963411"/>
            <a:ext cx="10515600" cy="3016362"/>
          </a:xfrm>
        </p:spPr>
        <p:txBody>
          <a:bodyPr>
            <a:noAutofit/>
          </a:bodyPr>
          <a:lstStyle/>
          <a:p>
            <a:pPr>
              <a:spcBef>
                <a:spcPts val="0"/>
              </a:spcBef>
            </a:pPr>
            <a:r>
              <a:rPr lang="en-US" altLang="ja-JP" sz="2400" i="1" dirty="0">
                <a:solidFill>
                  <a:schemeClr val="tx2"/>
                </a:solidFill>
              </a:rPr>
              <a:t>The CFS pre-project work scope will need to have aspects of the accelerator design to be </a:t>
            </a:r>
            <a:r>
              <a:rPr lang="en-US" altLang="ja-JP" sz="2400" i="1" dirty="0" err="1">
                <a:solidFill>
                  <a:schemeClr val="tx2"/>
                </a:solidFill>
              </a:rPr>
              <a:t>finalised</a:t>
            </a:r>
            <a:r>
              <a:rPr lang="en-US" altLang="ja-JP" sz="2400" i="1" dirty="0">
                <a:solidFill>
                  <a:schemeClr val="tx2"/>
                </a:solidFill>
              </a:rPr>
              <a:t> at certain points in the timeline.  We need to define when this ADI input is needed and what aspects needed to be defined.  What near-term aspects of the CFS work will need to be addressed and what resources will be available</a:t>
            </a:r>
            <a:r>
              <a:rPr lang="en-US" altLang="ja-JP" sz="2400" i="1" dirty="0" smtClean="0">
                <a:solidFill>
                  <a:schemeClr val="tx2"/>
                </a:solidFill>
              </a:rPr>
              <a:t>.</a:t>
            </a:r>
          </a:p>
          <a:p>
            <a:pPr>
              <a:spcBef>
                <a:spcPts val="0"/>
              </a:spcBef>
            </a:pPr>
            <a:endParaRPr lang="en-US" altLang="ja-JP" sz="2400" i="1" dirty="0">
              <a:solidFill>
                <a:schemeClr val="tx2"/>
              </a:solidFill>
            </a:endParaRPr>
          </a:p>
          <a:p>
            <a:pPr>
              <a:spcBef>
                <a:spcPts val="0"/>
              </a:spcBef>
            </a:pPr>
            <a:r>
              <a:rPr lang="ja-JP" altLang="en-US" sz="2400" i="1" dirty="0" smtClean="0">
                <a:solidFill>
                  <a:srgbClr val="FF0000"/>
                </a:solidFill>
              </a:rPr>
              <a:t>宮原さんご報告</a:t>
            </a:r>
            <a:endParaRPr lang="ja-JP" altLang="ja-JP" sz="2400" dirty="0">
              <a:solidFill>
                <a:srgbClr val="FF0000"/>
              </a:solidFill>
            </a:endParaRPr>
          </a:p>
        </p:txBody>
      </p:sp>
      <p:sp>
        <p:nvSpPr>
          <p:cNvPr id="4" name="日付プレースホルダー 3"/>
          <p:cNvSpPr>
            <a:spLocks noGrp="1"/>
          </p:cNvSpPr>
          <p:nvPr>
            <p:ph type="dt" sz="half" idx="10"/>
          </p:nvPr>
        </p:nvSpPr>
        <p:spPr/>
        <p:txBody>
          <a:bodyPr/>
          <a:lstStyle/>
          <a:p>
            <a:r>
              <a:rPr kumimoji="1" lang="en-US" altLang="ja-JP" smtClean="0"/>
              <a:t>2014/4/17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LC </a:t>
            </a:r>
            <a:r>
              <a:rPr kumimoji="1" lang="ja-JP" altLang="en-US" smtClean="0"/>
              <a:t>推進委員会</a:t>
            </a:r>
            <a:endParaRPr kumimoji="1" lang="ja-JP" altLang="en-US"/>
          </a:p>
        </p:txBody>
      </p:sp>
      <p:sp>
        <p:nvSpPr>
          <p:cNvPr id="6" name="スライド番号プレースホルダー 5"/>
          <p:cNvSpPr>
            <a:spLocks noGrp="1"/>
          </p:cNvSpPr>
          <p:nvPr>
            <p:ph type="sldNum" sz="quarter" idx="12"/>
          </p:nvPr>
        </p:nvSpPr>
        <p:spPr/>
        <p:txBody>
          <a:bodyPr/>
          <a:lstStyle/>
          <a:p>
            <a:fld id="{8EE11228-4AAD-40A0-8211-58E88FE68DFB}" type="slidenum">
              <a:rPr kumimoji="1" lang="ja-JP" altLang="en-US" smtClean="0"/>
              <a:t>13</a:t>
            </a:fld>
            <a:endParaRPr kumimoji="1" lang="ja-JP" altLang="en-US"/>
          </a:p>
        </p:txBody>
      </p:sp>
    </p:spTree>
    <p:extLst>
      <p:ext uri="{BB962C8B-B14F-4D97-AF65-F5344CB8AC3E}">
        <p14:creationId xmlns:p14="http://schemas.microsoft.com/office/powerpoint/2010/main" val="1645369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2014/4/17</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LC </a:t>
            </a:r>
            <a:r>
              <a:rPr kumimoji="1" lang="ja-JP" altLang="en-US" smtClean="0"/>
              <a:t>推進委員会</a:t>
            </a:r>
            <a:endParaRPr kumimoji="1" lang="ja-JP" altLang="en-US"/>
          </a:p>
        </p:txBody>
      </p:sp>
      <p:sp>
        <p:nvSpPr>
          <p:cNvPr id="4" name="スライド番号プレースホルダー 3"/>
          <p:cNvSpPr>
            <a:spLocks noGrp="1"/>
          </p:cNvSpPr>
          <p:nvPr>
            <p:ph type="sldNum" sz="quarter" idx="12"/>
          </p:nvPr>
        </p:nvSpPr>
        <p:spPr/>
        <p:txBody>
          <a:bodyPr/>
          <a:lstStyle/>
          <a:p>
            <a:fld id="{8EE11228-4AAD-40A0-8211-58E88FE68DFB}" type="slidenum">
              <a:rPr kumimoji="1" lang="ja-JP" altLang="en-US" smtClean="0"/>
              <a:t>14</a:t>
            </a:fld>
            <a:endParaRPr kumimoji="1" lang="ja-JP" altLang="en-US"/>
          </a:p>
        </p:txBody>
      </p:sp>
      <p:pic>
        <p:nvPicPr>
          <p:cNvPr id="8" name="図 7"/>
          <p:cNvPicPr>
            <a:picLocks noChangeAspect="1"/>
          </p:cNvPicPr>
          <p:nvPr/>
        </p:nvPicPr>
        <p:blipFill>
          <a:blip r:embed="rId2"/>
          <a:stretch>
            <a:fillRect/>
          </a:stretch>
        </p:blipFill>
        <p:spPr>
          <a:xfrm>
            <a:off x="89293" y="519208"/>
            <a:ext cx="6921107" cy="5471382"/>
          </a:xfrm>
          <a:prstGeom prst="rect">
            <a:avLst/>
          </a:prstGeom>
        </p:spPr>
      </p:pic>
      <p:sp>
        <p:nvSpPr>
          <p:cNvPr id="9" name="右矢印 8"/>
          <p:cNvSpPr/>
          <p:nvPr/>
        </p:nvSpPr>
        <p:spPr>
          <a:xfrm>
            <a:off x="6553200" y="589139"/>
            <a:ext cx="457200" cy="3413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3"/>
          <a:stretch>
            <a:fillRect/>
          </a:stretch>
        </p:blipFill>
        <p:spPr>
          <a:xfrm>
            <a:off x="7095744" y="5655544"/>
            <a:ext cx="4891729" cy="684296"/>
          </a:xfrm>
          <a:prstGeom prst="rect">
            <a:avLst/>
          </a:prstGeom>
        </p:spPr>
      </p:pic>
      <p:pic>
        <p:nvPicPr>
          <p:cNvPr id="11" name="図 10"/>
          <p:cNvPicPr>
            <a:picLocks noChangeAspect="1"/>
          </p:cNvPicPr>
          <p:nvPr/>
        </p:nvPicPr>
        <p:blipFill>
          <a:blip r:embed="rId4"/>
          <a:stretch>
            <a:fillRect/>
          </a:stretch>
        </p:blipFill>
        <p:spPr>
          <a:xfrm>
            <a:off x="7083552" y="5435966"/>
            <a:ext cx="682752" cy="219578"/>
          </a:xfrm>
          <a:prstGeom prst="rect">
            <a:avLst/>
          </a:prstGeom>
        </p:spPr>
      </p:pic>
      <p:pic>
        <p:nvPicPr>
          <p:cNvPr id="12" name="図 11"/>
          <p:cNvPicPr>
            <a:picLocks noChangeAspect="1"/>
          </p:cNvPicPr>
          <p:nvPr/>
        </p:nvPicPr>
        <p:blipFill>
          <a:blip r:embed="rId5"/>
          <a:stretch>
            <a:fillRect/>
          </a:stretch>
        </p:blipFill>
        <p:spPr>
          <a:xfrm>
            <a:off x="7095744" y="4872197"/>
            <a:ext cx="4579917" cy="253926"/>
          </a:xfrm>
          <a:prstGeom prst="rect">
            <a:avLst/>
          </a:prstGeom>
        </p:spPr>
      </p:pic>
      <p:pic>
        <p:nvPicPr>
          <p:cNvPr id="13" name="図 12"/>
          <p:cNvPicPr>
            <a:picLocks noChangeAspect="1"/>
          </p:cNvPicPr>
          <p:nvPr/>
        </p:nvPicPr>
        <p:blipFill>
          <a:blip r:embed="rId6"/>
          <a:stretch>
            <a:fillRect/>
          </a:stretch>
        </p:blipFill>
        <p:spPr>
          <a:xfrm>
            <a:off x="7010400" y="3841986"/>
            <a:ext cx="4152404" cy="397143"/>
          </a:xfrm>
          <a:prstGeom prst="rect">
            <a:avLst/>
          </a:prstGeom>
        </p:spPr>
      </p:pic>
      <p:pic>
        <p:nvPicPr>
          <p:cNvPr id="14" name="図 13"/>
          <p:cNvPicPr>
            <a:picLocks noChangeAspect="1"/>
          </p:cNvPicPr>
          <p:nvPr/>
        </p:nvPicPr>
        <p:blipFill>
          <a:blip r:embed="rId7"/>
          <a:stretch>
            <a:fillRect/>
          </a:stretch>
        </p:blipFill>
        <p:spPr>
          <a:xfrm>
            <a:off x="7010400" y="4183245"/>
            <a:ext cx="4253428" cy="407254"/>
          </a:xfrm>
          <a:prstGeom prst="rect">
            <a:avLst/>
          </a:prstGeom>
        </p:spPr>
      </p:pic>
      <p:pic>
        <p:nvPicPr>
          <p:cNvPr id="15" name="図 14"/>
          <p:cNvPicPr>
            <a:picLocks noChangeAspect="1"/>
          </p:cNvPicPr>
          <p:nvPr/>
        </p:nvPicPr>
        <p:blipFill>
          <a:blip r:embed="rId8"/>
          <a:stretch>
            <a:fillRect/>
          </a:stretch>
        </p:blipFill>
        <p:spPr>
          <a:xfrm>
            <a:off x="7010400" y="4562354"/>
            <a:ext cx="3411695" cy="212116"/>
          </a:xfrm>
          <a:prstGeom prst="rect">
            <a:avLst/>
          </a:prstGeom>
        </p:spPr>
      </p:pic>
      <p:sp>
        <p:nvSpPr>
          <p:cNvPr id="16" name="テキスト ボックス 15"/>
          <p:cNvSpPr txBox="1"/>
          <p:nvPr/>
        </p:nvSpPr>
        <p:spPr>
          <a:xfrm>
            <a:off x="7119177" y="2541455"/>
            <a:ext cx="2244525" cy="369332"/>
          </a:xfrm>
          <a:prstGeom prst="rect">
            <a:avLst/>
          </a:prstGeom>
          <a:noFill/>
        </p:spPr>
        <p:txBody>
          <a:bodyPr wrap="none" rtlCol="0">
            <a:spAutoFit/>
          </a:bodyPr>
          <a:lstStyle/>
          <a:p>
            <a:r>
              <a:rPr kumimoji="1" lang="en-US" altLang="ja-JP" dirty="0" smtClean="0">
                <a:solidFill>
                  <a:srgbClr val="00B050"/>
                </a:solidFill>
              </a:rPr>
              <a:t>Scenario C / </a:t>
            </a:r>
            <a:r>
              <a:rPr kumimoji="1" lang="en-US" altLang="ja-JP" sz="1600" dirty="0" smtClean="0">
                <a:solidFill>
                  <a:srgbClr val="00B050"/>
                </a:solidFill>
              </a:rPr>
              <a:t>Scenario A</a:t>
            </a:r>
            <a:endParaRPr kumimoji="1" lang="ja-JP" altLang="en-US" sz="1600" dirty="0">
              <a:solidFill>
                <a:srgbClr val="00B050"/>
              </a:solidFill>
            </a:endParaRPr>
          </a:p>
        </p:txBody>
      </p:sp>
      <p:sp>
        <p:nvSpPr>
          <p:cNvPr id="17" name="テキスト ボックス 16"/>
          <p:cNvSpPr txBox="1"/>
          <p:nvPr/>
        </p:nvSpPr>
        <p:spPr>
          <a:xfrm>
            <a:off x="7083552" y="3180490"/>
            <a:ext cx="2467342" cy="369332"/>
          </a:xfrm>
          <a:prstGeom prst="rect">
            <a:avLst/>
          </a:prstGeom>
          <a:noFill/>
        </p:spPr>
        <p:txBody>
          <a:bodyPr wrap="none" rtlCol="0">
            <a:spAutoFit/>
          </a:bodyPr>
          <a:lstStyle/>
          <a:p>
            <a:r>
              <a:rPr kumimoji="1" lang="en-US" altLang="ja-JP" dirty="0" smtClean="0">
                <a:solidFill>
                  <a:srgbClr val="00B050"/>
                </a:solidFill>
              </a:rPr>
              <a:t>Baseline / Hybrid Case A</a:t>
            </a:r>
            <a:endParaRPr kumimoji="1" lang="ja-JP" altLang="en-US" dirty="0">
              <a:solidFill>
                <a:srgbClr val="00B050"/>
              </a:solidFill>
            </a:endParaRPr>
          </a:p>
        </p:txBody>
      </p:sp>
      <p:sp>
        <p:nvSpPr>
          <p:cNvPr id="18" name="テキスト ボックス 17"/>
          <p:cNvSpPr txBox="1"/>
          <p:nvPr/>
        </p:nvSpPr>
        <p:spPr>
          <a:xfrm>
            <a:off x="7074266" y="3485368"/>
            <a:ext cx="4601324" cy="307777"/>
          </a:xfrm>
          <a:prstGeom prst="rect">
            <a:avLst/>
          </a:prstGeom>
          <a:noFill/>
        </p:spPr>
        <p:txBody>
          <a:bodyPr wrap="none" rtlCol="0">
            <a:spAutoFit/>
          </a:bodyPr>
          <a:lstStyle/>
          <a:p>
            <a:r>
              <a:rPr lang="en-US" altLang="ja-JP" sz="1400" dirty="0" smtClean="0">
                <a:solidFill>
                  <a:srgbClr val="00B050"/>
                </a:solidFill>
              </a:rPr>
              <a:t>Safety (Radiation shielding, Liq. He Storage, ..), Installation, ..</a:t>
            </a:r>
          </a:p>
        </p:txBody>
      </p:sp>
      <p:sp>
        <p:nvSpPr>
          <p:cNvPr id="19" name="テキスト ボックス 18"/>
          <p:cNvSpPr txBox="1"/>
          <p:nvPr/>
        </p:nvSpPr>
        <p:spPr>
          <a:xfrm>
            <a:off x="7105400" y="1804698"/>
            <a:ext cx="2777620" cy="307777"/>
          </a:xfrm>
          <a:prstGeom prst="rect">
            <a:avLst/>
          </a:prstGeom>
          <a:noFill/>
        </p:spPr>
        <p:txBody>
          <a:bodyPr wrap="none" rtlCol="0">
            <a:spAutoFit/>
          </a:bodyPr>
          <a:lstStyle/>
          <a:p>
            <a:r>
              <a:rPr lang="en-US" altLang="ja-JP" sz="1400" dirty="0" smtClean="0">
                <a:solidFill>
                  <a:srgbClr val="00B050"/>
                </a:solidFill>
              </a:rPr>
              <a:t>Accelerator Length  within one year</a:t>
            </a:r>
          </a:p>
        </p:txBody>
      </p:sp>
    </p:spTree>
    <p:extLst>
      <p:ext uri="{BB962C8B-B14F-4D97-AF65-F5344CB8AC3E}">
        <p14:creationId xmlns:p14="http://schemas.microsoft.com/office/powerpoint/2010/main" val="2175867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21285"/>
            <a:ext cx="10515600" cy="1460500"/>
          </a:xfrm>
        </p:spPr>
        <p:txBody>
          <a:bodyPr>
            <a:noAutofit/>
          </a:bodyPr>
          <a:lstStyle/>
          <a:p>
            <a:r>
              <a:rPr lang="en-GB" altLang="ja-JP" sz="4000" dirty="0" smtClean="0">
                <a:solidFill>
                  <a:schemeClr val="tx2"/>
                </a:solidFill>
                <a:latin typeface="Impact" panose="020B0806030902050204" pitchFamily="34" charset="0"/>
              </a:rPr>
              <a:t>CFS Homework</a:t>
            </a:r>
            <a:endParaRPr lang="ja-JP" altLang="ja-JP" sz="2800" dirty="0">
              <a:solidFill>
                <a:schemeClr val="tx2"/>
              </a:solidFill>
              <a:latin typeface="Impact" panose="020B0806030902050204" pitchFamily="34" charset="0"/>
            </a:endParaRPr>
          </a:p>
        </p:txBody>
      </p:sp>
      <p:sp>
        <p:nvSpPr>
          <p:cNvPr id="3" name="コンテンツ プレースホルダー 2"/>
          <p:cNvSpPr>
            <a:spLocks noGrp="1"/>
          </p:cNvSpPr>
          <p:nvPr>
            <p:ph idx="1"/>
          </p:nvPr>
        </p:nvSpPr>
        <p:spPr>
          <a:xfrm>
            <a:off x="838200" y="1357930"/>
            <a:ext cx="10515600" cy="4387962"/>
          </a:xfrm>
        </p:spPr>
        <p:txBody>
          <a:bodyPr>
            <a:noAutofit/>
          </a:bodyPr>
          <a:lstStyle/>
          <a:p>
            <a:pPr>
              <a:spcBef>
                <a:spcPts val="0"/>
              </a:spcBef>
            </a:pPr>
            <a:r>
              <a:rPr lang="en-US" altLang="ja-JP" sz="2000" i="1" dirty="0" smtClean="0">
                <a:solidFill>
                  <a:schemeClr val="tx2"/>
                </a:solidFill>
              </a:rPr>
              <a:t>Develop </a:t>
            </a:r>
            <a:r>
              <a:rPr lang="en-US" altLang="ja-JP" sz="2000" i="1" dirty="0">
                <a:solidFill>
                  <a:schemeClr val="tx2"/>
                </a:solidFill>
              </a:rPr>
              <a:t>a final comparison of the two alternatives currently being considered for </a:t>
            </a:r>
            <a:r>
              <a:rPr lang="en-US" altLang="ja-JP" sz="2000" i="1" dirty="0">
                <a:solidFill>
                  <a:srgbClr val="FF0000"/>
                </a:solidFill>
              </a:rPr>
              <a:t>access</a:t>
            </a:r>
            <a:r>
              <a:rPr lang="en-US" altLang="ja-JP" sz="2000" i="1" dirty="0">
                <a:solidFill>
                  <a:schemeClr val="tx2"/>
                </a:solidFill>
              </a:rPr>
              <a:t> into the </a:t>
            </a:r>
            <a:r>
              <a:rPr lang="en-US" altLang="ja-JP" sz="2000" i="1" dirty="0">
                <a:solidFill>
                  <a:srgbClr val="FF0000"/>
                </a:solidFill>
              </a:rPr>
              <a:t>detector </a:t>
            </a:r>
            <a:r>
              <a:rPr lang="en-US" altLang="ja-JP" sz="2000" i="1" dirty="0" smtClean="0">
                <a:solidFill>
                  <a:srgbClr val="FF0000"/>
                </a:solidFill>
              </a:rPr>
              <a:t>hall</a:t>
            </a:r>
            <a:r>
              <a:rPr lang="en-US" altLang="ja-JP" sz="2000" i="1" dirty="0" smtClean="0">
                <a:solidFill>
                  <a:schemeClr val="tx2"/>
                </a:solidFill>
              </a:rPr>
              <a:t>.</a:t>
            </a:r>
          </a:p>
          <a:p>
            <a:pPr>
              <a:spcBef>
                <a:spcPts val="0"/>
              </a:spcBef>
            </a:pPr>
            <a:r>
              <a:rPr lang="en-US" altLang="ja-JP" sz="2000" dirty="0" smtClean="0">
                <a:solidFill>
                  <a:schemeClr val="tx2"/>
                </a:solidFill>
              </a:rPr>
              <a:t>5 </a:t>
            </a:r>
            <a:r>
              <a:rPr lang="en-US" altLang="ja-JP" sz="2000" dirty="0">
                <a:solidFill>
                  <a:schemeClr val="tx2"/>
                </a:solidFill>
              </a:rPr>
              <a:t>year pre-construction effort.  This breakdown should focus on the first couple of </a:t>
            </a:r>
            <a:r>
              <a:rPr lang="en-US" altLang="ja-JP" sz="2000" dirty="0" smtClean="0">
                <a:solidFill>
                  <a:schemeClr val="tx2"/>
                </a:solidFill>
              </a:rPr>
              <a:t>years.  </a:t>
            </a:r>
            <a:r>
              <a:rPr lang="en-US" altLang="ja-JP" sz="2000" dirty="0">
                <a:solidFill>
                  <a:schemeClr val="tx2"/>
                </a:solidFill>
              </a:rPr>
              <a:t>This analysis should include what work </a:t>
            </a:r>
            <a:r>
              <a:rPr lang="en-US" altLang="ja-JP" sz="2000" dirty="0" smtClean="0">
                <a:solidFill>
                  <a:schemeClr val="tx2"/>
                </a:solidFill>
              </a:rPr>
              <a:t>we </a:t>
            </a:r>
            <a:r>
              <a:rPr lang="en-US" altLang="ja-JP" sz="2000" dirty="0">
                <a:solidFill>
                  <a:schemeClr val="tx2"/>
                </a:solidFill>
              </a:rPr>
              <a:t>are </a:t>
            </a:r>
            <a:r>
              <a:rPr lang="en-US" altLang="ja-JP" sz="2000" dirty="0">
                <a:solidFill>
                  <a:srgbClr val="FF0000"/>
                </a:solidFill>
              </a:rPr>
              <a:t>planning for the first year or </a:t>
            </a:r>
            <a:r>
              <a:rPr lang="en-US" altLang="ja-JP" sz="2000" dirty="0" smtClean="0">
                <a:solidFill>
                  <a:srgbClr val="FF0000"/>
                </a:solidFill>
              </a:rPr>
              <a:t>two</a:t>
            </a:r>
            <a:r>
              <a:rPr lang="en-US" altLang="ja-JP" sz="2000" dirty="0" smtClean="0">
                <a:solidFill>
                  <a:schemeClr val="tx2"/>
                </a:solidFill>
              </a:rPr>
              <a:t>.  </a:t>
            </a:r>
            <a:r>
              <a:rPr lang="en-US" altLang="ja-JP" sz="2000" dirty="0">
                <a:solidFill>
                  <a:schemeClr val="tx2"/>
                </a:solidFill>
              </a:rPr>
              <a:t>This information will be included into a </a:t>
            </a:r>
            <a:r>
              <a:rPr lang="en-US" altLang="ja-JP" sz="2000" dirty="0">
                <a:solidFill>
                  <a:srgbClr val="FF0000"/>
                </a:solidFill>
              </a:rPr>
              <a:t>formal budget request </a:t>
            </a:r>
            <a:r>
              <a:rPr lang="en-US" altLang="ja-JP" sz="2000" dirty="0">
                <a:solidFill>
                  <a:schemeClr val="tx2"/>
                </a:solidFill>
              </a:rPr>
              <a:t>to be generated by the Linear Collider Board at their meeting in July, 2014 and then forwarded to MEXT for consideration</a:t>
            </a:r>
            <a:r>
              <a:rPr lang="en-US" altLang="ja-JP" sz="2000" dirty="0" smtClean="0">
                <a:solidFill>
                  <a:schemeClr val="tx2"/>
                </a:solidFill>
              </a:rPr>
              <a:t>.</a:t>
            </a:r>
            <a:endParaRPr lang="en-US" altLang="ja-JP" sz="2000" dirty="0">
              <a:solidFill>
                <a:schemeClr val="tx2"/>
              </a:solidFill>
            </a:endParaRPr>
          </a:p>
          <a:p>
            <a:pPr>
              <a:spcBef>
                <a:spcPts val="0"/>
              </a:spcBef>
            </a:pPr>
            <a:r>
              <a:rPr lang="en-US" altLang="ja-JP" sz="2000" dirty="0"/>
              <a:t>The </a:t>
            </a:r>
            <a:r>
              <a:rPr lang="en-US" altLang="ja-JP" sz="2000" dirty="0" smtClean="0"/>
              <a:t>LCC should </a:t>
            </a:r>
            <a:r>
              <a:rPr lang="en-US" altLang="ja-JP" sz="2000" dirty="0"/>
              <a:t>work with the Radiation Safety Group to determine a </a:t>
            </a:r>
            <a:r>
              <a:rPr lang="en-US" altLang="ja-JP" sz="2000" dirty="0">
                <a:solidFill>
                  <a:srgbClr val="FF0000"/>
                </a:solidFill>
              </a:rPr>
              <a:t>Maximum Credible Accident </a:t>
            </a:r>
            <a:r>
              <a:rPr lang="en-US" altLang="ja-JP" sz="2000" dirty="0"/>
              <a:t>for ILC Machine </a:t>
            </a:r>
            <a:r>
              <a:rPr lang="en-US" altLang="ja-JP" sz="2000" dirty="0" smtClean="0"/>
              <a:t>Operation. The CFS group should evaluate the </a:t>
            </a:r>
            <a:r>
              <a:rPr lang="en-US" altLang="ja-JP" sz="2000" dirty="0">
                <a:solidFill>
                  <a:srgbClr val="FF0000"/>
                </a:solidFill>
              </a:rPr>
              <a:t>cost and schedule impact for the </a:t>
            </a:r>
            <a:r>
              <a:rPr lang="en-US" altLang="ja-JP" sz="2000" dirty="0" smtClean="0">
                <a:solidFill>
                  <a:srgbClr val="FF0000"/>
                </a:solidFill>
              </a:rPr>
              <a:t>tunnel </a:t>
            </a:r>
            <a:r>
              <a:rPr lang="en-US" altLang="ja-JP" sz="2000" dirty="0">
                <a:solidFill>
                  <a:srgbClr val="FF0000"/>
                </a:solidFill>
              </a:rPr>
              <a:t>shielding wall </a:t>
            </a:r>
            <a:r>
              <a:rPr lang="en-US" altLang="ja-JP" sz="2000" dirty="0" smtClean="0"/>
              <a:t>thickness.</a:t>
            </a:r>
          </a:p>
          <a:p>
            <a:pPr>
              <a:spcBef>
                <a:spcPts val="0"/>
              </a:spcBef>
            </a:pPr>
            <a:r>
              <a:rPr lang="en-US" altLang="ja-JP" sz="2000" dirty="0" smtClean="0"/>
              <a:t>Each </a:t>
            </a:r>
            <a:r>
              <a:rPr lang="en-US" altLang="ja-JP" sz="2000" dirty="0"/>
              <a:t>region should develop a list of “</a:t>
            </a:r>
            <a:r>
              <a:rPr lang="en-US" altLang="ja-JP" sz="2000" dirty="0">
                <a:solidFill>
                  <a:srgbClr val="FF0000"/>
                </a:solidFill>
              </a:rPr>
              <a:t>functional requirements</a:t>
            </a:r>
            <a:r>
              <a:rPr lang="en-US" altLang="ja-JP" sz="2000" dirty="0"/>
              <a:t>” that describe all of the functions required </a:t>
            </a:r>
            <a:r>
              <a:rPr lang="en-US" altLang="ja-JP" sz="2000" dirty="0">
                <a:solidFill>
                  <a:srgbClr val="FF0000"/>
                </a:solidFill>
              </a:rPr>
              <a:t>for both the ILC Project and the ILC Laboratory </a:t>
            </a:r>
            <a:r>
              <a:rPr lang="en-US" altLang="ja-JP" sz="2000" dirty="0"/>
              <a:t>based on the existing experience at the KEK, </a:t>
            </a:r>
            <a:r>
              <a:rPr lang="en-US" altLang="ja-JP" sz="2000" dirty="0" err="1"/>
              <a:t>Fermilab</a:t>
            </a:r>
            <a:r>
              <a:rPr lang="en-US" altLang="ja-JP" sz="2000" dirty="0"/>
              <a:t> and CERN laboratories respectively.  These can then be compared to develop a comprehensive list for discussion of the ILC Project/Laboratory </a:t>
            </a:r>
            <a:r>
              <a:rPr lang="en-US" altLang="ja-JP" sz="2000" dirty="0" smtClean="0"/>
              <a:t>Requirement</a:t>
            </a:r>
          </a:p>
          <a:p>
            <a:pPr lvl="0">
              <a:spcBef>
                <a:spcPts val="0"/>
              </a:spcBef>
            </a:pPr>
            <a:r>
              <a:rPr lang="en-US" altLang="ja-JP" sz="2000" dirty="0"/>
              <a:t>The Asian Team needs to examine the </a:t>
            </a:r>
            <a:r>
              <a:rPr lang="en-US" altLang="ja-JP" sz="2000" dirty="0">
                <a:solidFill>
                  <a:srgbClr val="FF0000"/>
                </a:solidFill>
              </a:rPr>
              <a:t>energy phasing alternatives </a:t>
            </a:r>
            <a:r>
              <a:rPr lang="en-US" altLang="ja-JP" sz="2000" dirty="0"/>
              <a:t>presented at the CFS ADI meeting for the impact on the current schedule, focusing on the extent of support utilities that would be need (or not needed) for an phased machine installation </a:t>
            </a:r>
            <a:r>
              <a:rPr lang="en-US" altLang="ja-JP" sz="2000" dirty="0" smtClean="0"/>
              <a:t>approach</a:t>
            </a:r>
            <a:endParaRPr lang="ja-JP" altLang="ja-JP" sz="2000" dirty="0"/>
          </a:p>
        </p:txBody>
      </p:sp>
      <p:sp>
        <p:nvSpPr>
          <p:cNvPr id="4" name="日付プレースホルダー 3"/>
          <p:cNvSpPr>
            <a:spLocks noGrp="1"/>
          </p:cNvSpPr>
          <p:nvPr>
            <p:ph type="dt" sz="half" idx="10"/>
          </p:nvPr>
        </p:nvSpPr>
        <p:spPr/>
        <p:txBody>
          <a:bodyPr/>
          <a:lstStyle/>
          <a:p>
            <a:r>
              <a:rPr kumimoji="1" lang="en-US" altLang="ja-JP" smtClean="0"/>
              <a:t>2014/4/17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LC </a:t>
            </a:r>
            <a:r>
              <a:rPr kumimoji="1" lang="ja-JP" altLang="en-US" smtClean="0"/>
              <a:t>推進委員会</a:t>
            </a:r>
            <a:endParaRPr kumimoji="1" lang="ja-JP" altLang="en-US"/>
          </a:p>
        </p:txBody>
      </p:sp>
      <p:sp>
        <p:nvSpPr>
          <p:cNvPr id="6" name="スライド番号プレースホルダー 5"/>
          <p:cNvSpPr>
            <a:spLocks noGrp="1"/>
          </p:cNvSpPr>
          <p:nvPr>
            <p:ph type="sldNum" sz="quarter" idx="12"/>
          </p:nvPr>
        </p:nvSpPr>
        <p:spPr/>
        <p:txBody>
          <a:bodyPr/>
          <a:lstStyle/>
          <a:p>
            <a:fld id="{8EE11228-4AAD-40A0-8211-58E88FE68DFB}" type="slidenum">
              <a:rPr kumimoji="1" lang="ja-JP" altLang="en-US" smtClean="0"/>
              <a:t>15</a:t>
            </a:fld>
            <a:endParaRPr kumimoji="1" lang="ja-JP" altLang="en-US"/>
          </a:p>
        </p:txBody>
      </p:sp>
    </p:spTree>
    <p:extLst>
      <p:ext uri="{BB962C8B-B14F-4D97-AF65-F5344CB8AC3E}">
        <p14:creationId xmlns:p14="http://schemas.microsoft.com/office/powerpoint/2010/main" val="5472714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2014/4/17</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LC </a:t>
            </a:r>
            <a:r>
              <a:rPr kumimoji="1" lang="ja-JP" altLang="en-US" smtClean="0"/>
              <a:t>推進委員会</a:t>
            </a:r>
            <a:endParaRPr kumimoji="1" lang="ja-JP" altLang="en-US"/>
          </a:p>
        </p:txBody>
      </p:sp>
      <p:sp>
        <p:nvSpPr>
          <p:cNvPr id="4" name="スライド番号プレースホルダー 3"/>
          <p:cNvSpPr>
            <a:spLocks noGrp="1"/>
          </p:cNvSpPr>
          <p:nvPr>
            <p:ph type="sldNum" sz="quarter" idx="12"/>
          </p:nvPr>
        </p:nvSpPr>
        <p:spPr/>
        <p:txBody>
          <a:bodyPr/>
          <a:lstStyle/>
          <a:p>
            <a:fld id="{8EE11228-4AAD-40A0-8211-58E88FE68DFB}" type="slidenum">
              <a:rPr kumimoji="1" lang="ja-JP" altLang="en-US" smtClean="0"/>
              <a:t>2</a:t>
            </a:fld>
            <a:endParaRPr kumimoji="1" lang="ja-JP" altLang="en-US"/>
          </a:p>
        </p:txBody>
      </p:sp>
      <p:pic>
        <p:nvPicPr>
          <p:cNvPr id="5" name="図 4"/>
          <p:cNvPicPr>
            <a:picLocks noChangeAspect="1"/>
          </p:cNvPicPr>
          <p:nvPr/>
        </p:nvPicPr>
        <p:blipFill>
          <a:blip r:embed="rId2"/>
          <a:stretch>
            <a:fillRect/>
          </a:stretch>
        </p:blipFill>
        <p:spPr>
          <a:xfrm>
            <a:off x="1788256" y="292609"/>
            <a:ext cx="8347444" cy="5999400"/>
          </a:xfrm>
          <a:prstGeom prst="rect">
            <a:avLst/>
          </a:prstGeom>
        </p:spPr>
      </p:pic>
      <p:sp>
        <p:nvSpPr>
          <p:cNvPr id="7" name="円/楕円 6"/>
          <p:cNvSpPr/>
          <p:nvPr/>
        </p:nvSpPr>
        <p:spPr>
          <a:xfrm>
            <a:off x="3782568" y="5010912"/>
            <a:ext cx="2679192" cy="103632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6620512" y="5359795"/>
            <a:ext cx="3065776" cy="338554"/>
          </a:xfrm>
          <a:prstGeom prst="rect">
            <a:avLst/>
          </a:prstGeom>
          <a:noFill/>
        </p:spPr>
        <p:txBody>
          <a:bodyPr wrap="none" rtlCol="0">
            <a:spAutoFit/>
          </a:bodyPr>
          <a:lstStyle/>
          <a:p>
            <a:r>
              <a:rPr kumimoji="1" lang="en-US" altLang="ja-JP" sz="1600" dirty="0" smtClean="0"/>
              <a:t>Conventional Facility &amp; Siting (</a:t>
            </a:r>
            <a:r>
              <a:rPr kumimoji="1" lang="en-US" altLang="ja-JP" sz="1600" b="1" dirty="0" smtClean="0"/>
              <a:t>CFS</a:t>
            </a:r>
            <a:r>
              <a:rPr kumimoji="1" lang="en-US" altLang="ja-JP" sz="1600" dirty="0" smtClean="0"/>
              <a:t>)</a:t>
            </a:r>
            <a:endParaRPr kumimoji="1" lang="ja-JP" altLang="en-US" sz="1600" dirty="0"/>
          </a:p>
        </p:txBody>
      </p:sp>
      <p:sp>
        <p:nvSpPr>
          <p:cNvPr id="9" name="テキスト ボックス 8"/>
          <p:cNvSpPr txBox="1"/>
          <p:nvPr/>
        </p:nvSpPr>
        <p:spPr>
          <a:xfrm>
            <a:off x="4812624" y="5451610"/>
            <a:ext cx="619080" cy="338554"/>
          </a:xfrm>
          <a:prstGeom prst="rect">
            <a:avLst/>
          </a:prstGeom>
          <a:noFill/>
        </p:spPr>
        <p:txBody>
          <a:bodyPr wrap="none" rtlCol="0">
            <a:spAutoFit/>
          </a:bodyPr>
          <a:lstStyle/>
          <a:p>
            <a:r>
              <a:rPr kumimoji="1" lang="en-US" altLang="ja-JP" sz="1600" dirty="0" smtClean="0"/>
              <a:t>(</a:t>
            </a:r>
            <a:r>
              <a:rPr kumimoji="1" lang="en-US" altLang="ja-JP" sz="1600" b="1" dirty="0" smtClean="0"/>
              <a:t>ADI</a:t>
            </a:r>
            <a:r>
              <a:rPr kumimoji="1" lang="en-US" altLang="ja-JP" sz="1600" dirty="0" smtClean="0"/>
              <a:t>)</a:t>
            </a:r>
            <a:endParaRPr kumimoji="1" lang="ja-JP" altLang="en-US" sz="1600" dirty="0"/>
          </a:p>
        </p:txBody>
      </p:sp>
      <p:cxnSp>
        <p:nvCxnSpPr>
          <p:cNvPr id="11" name="直線コネクタ 10"/>
          <p:cNvCxnSpPr>
            <a:endCxn id="8" idx="1"/>
          </p:cNvCxnSpPr>
          <p:nvPr/>
        </p:nvCxnSpPr>
        <p:spPr>
          <a:xfrm flipV="1">
            <a:off x="6278880" y="5529072"/>
            <a:ext cx="341632" cy="91815"/>
          </a:xfrm>
          <a:prstGeom prst="line">
            <a:avLst/>
          </a:prstGeom>
        </p:spPr>
        <p:style>
          <a:lnRef idx="1">
            <a:schemeClr val="accent1"/>
          </a:lnRef>
          <a:fillRef idx="0">
            <a:schemeClr val="accent1"/>
          </a:fillRef>
          <a:effectRef idx="0">
            <a:schemeClr val="accent1"/>
          </a:effectRef>
          <a:fontRef idx="minor">
            <a:schemeClr val="tx1"/>
          </a:fontRef>
        </p:style>
      </p:cxnSp>
      <p:sp>
        <p:nvSpPr>
          <p:cNvPr id="13" name="円/楕円 12"/>
          <p:cNvSpPr/>
          <p:nvPr/>
        </p:nvSpPr>
        <p:spPr>
          <a:xfrm>
            <a:off x="7982712" y="4108704"/>
            <a:ext cx="1588008" cy="7559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9095232" y="5311027"/>
            <a:ext cx="591056" cy="43036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26733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2014/4/17</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LC </a:t>
            </a:r>
            <a:r>
              <a:rPr kumimoji="1" lang="ja-JP" altLang="en-US" smtClean="0"/>
              <a:t>推進委員会</a:t>
            </a:r>
            <a:endParaRPr kumimoji="1" lang="ja-JP" altLang="en-US"/>
          </a:p>
        </p:txBody>
      </p:sp>
      <p:sp>
        <p:nvSpPr>
          <p:cNvPr id="4" name="スライド番号プレースホルダー 3"/>
          <p:cNvSpPr>
            <a:spLocks noGrp="1"/>
          </p:cNvSpPr>
          <p:nvPr>
            <p:ph type="sldNum" sz="quarter" idx="12"/>
          </p:nvPr>
        </p:nvSpPr>
        <p:spPr/>
        <p:txBody>
          <a:bodyPr/>
          <a:lstStyle/>
          <a:p>
            <a:fld id="{8EE11228-4AAD-40A0-8211-58E88FE68DFB}" type="slidenum">
              <a:rPr kumimoji="1" lang="ja-JP" altLang="en-US" smtClean="0"/>
              <a:t>3</a:t>
            </a:fld>
            <a:endParaRPr kumimoji="1" lang="ja-JP" altLang="en-US"/>
          </a:p>
        </p:txBody>
      </p:sp>
      <p:pic>
        <p:nvPicPr>
          <p:cNvPr id="6" name="図 5"/>
          <p:cNvPicPr>
            <a:picLocks noChangeAspect="1"/>
          </p:cNvPicPr>
          <p:nvPr/>
        </p:nvPicPr>
        <p:blipFill>
          <a:blip r:embed="rId2"/>
          <a:stretch>
            <a:fillRect/>
          </a:stretch>
        </p:blipFill>
        <p:spPr>
          <a:xfrm>
            <a:off x="1695042" y="182880"/>
            <a:ext cx="8010595" cy="5474208"/>
          </a:xfrm>
          <a:prstGeom prst="rect">
            <a:avLst/>
          </a:prstGeom>
        </p:spPr>
      </p:pic>
      <p:sp>
        <p:nvSpPr>
          <p:cNvPr id="7" name="テキスト ボックス 6"/>
          <p:cNvSpPr txBox="1"/>
          <p:nvPr/>
        </p:nvSpPr>
        <p:spPr>
          <a:xfrm>
            <a:off x="6388608" y="5657088"/>
            <a:ext cx="4176849" cy="369332"/>
          </a:xfrm>
          <a:prstGeom prst="rect">
            <a:avLst/>
          </a:prstGeom>
          <a:noFill/>
        </p:spPr>
        <p:txBody>
          <a:bodyPr wrap="none" rtlCol="0">
            <a:spAutoFit/>
          </a:bodyPr>
          <a:lstStyle/>
          <a:p>
            <a:r>
              <a:rPr kumimoji="1" lang="ja-JP" altLang="en-US" dirty="0" smtClean="0"/>
              <a:t>（</a:t>
            </a:r>
            <a:r>
              <a:rPr kumimoji="1" lang="en-US" altLang="ja-JP" dirty="0" smtClean="0"/>
              <a:t>KEK-LC</a:t>
            </a:r>
            <a:r>
              <a:rPr kumimoji="1" lang="ja-JP" altLang="en-US" dirty="0" smtClean="0"/>
              <a:t>定例　山本室長報告スライドより）</a:t>
            </a:r>
            <a:endParaRPr kumimoji="1" lang="ja-JP" altLang="en-US" dirty="0"/>
          </a:p>
        </p:txBody>
      </p:sp>
      <p:sp>
        <p:nvSpPr>
          <p:cNvPr id="8" name="円/楕円 7"/>
          <p:cNvSpPr/>
          <p:nvPr/>
        </p:nvSpPr>
        <p:spPr>
          <a:xfrm>
            <a:off x="2157984" y="3913632"/>
            <a:ext cx="1255776" cy="56083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2048256" y="2328672"/>
            <a:ext cx="950976" cy="43891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49405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2014/4/17</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LC </a:t>
            </a:r>
            <a:r>
              <a:rPr kumimoji="1" lang="ja-JP" altLang="en-US" smtClean="0"/>
              <a:t>推進委員会</a:t>
            </a:r>
            <a:endParaRPr kumimoji="1" lang="ja-JP" altLang="en-US"/>
          </a:p>
        </p:txBody>
      </p:sp>
      <p:sp>
        <p:nvSpPr>
          <p:cNvPr id="4" name="スライド番号プレースホルダー 3"/>
          <p:cNvSpPr>
            <a:spLocks noGrp="1"/>
          </p:cNvSpPr>
          <p:nvPr>
            <p:ph type="sldNum" sz="quarter" idx="12"/>
          </p:nvPr>
        </p:nvSpPr>
        <p:spPr/>
        <p:txBody>
          <a:bodyPr/>
          <a:lstStyle/>
          <a:p>
            <a:fld id="{8EE11228-4AAD-40A0-8211-58E88FE68DFB}" type="slidenum">
              <a:rPr kumimoji="1" lang="ja-JP" altLang="en-US" smtClean="0"/>
              <a:t>4</a:t>
            </a:fld>
            <a:endParaRPr kumimoji="1" lang="ja-JP" altLang="en-US"/>
          </a:p>
        </p:txBody>
      </p:sp>
      <p:pic>
        <p:nvPicPr>
          <p:cNvPr id="6" name="図 5"/>
          <p:cNvPicPr>
            <a:picLocks noChangeAspect="1"/>
          </p:cNvPicPr>
          <p:nvPr/>
        </p:nvPicPr>
        <p:blipFill>
          <a:blip r:embed="rId2"/>
          <a:stretch>
            <a:fillRect/>
          </a:stretch>
        </p:blipFill>
        <p:spPr>
          <a:xfrm>
            <a:off x="1980553" y="189888"/>
            <a:ext cx="8230894" cy="5588368"/>
          </a:xfrm>
          <a:prstGeom prst="rect">
            <a:avLst/>
          </a:prstGeom>
        </p:spPr>
      </p:pic>
      <p:sp>
        <p:nvSpPr>
          <p:cNvPr id="7" name="テキスト ボックス 6"/>
          <p:cNvSpPr txBox="1"/>
          <p:nvPr/>
        </p:nvSpPr>
        <p:spPr>
          <a:xfrm>
            <a:off x="6388608" y="5657088"/>
            <a:ext cx="4176849" cy="369332"/>
          </a:xfrm>
          <a:prstGeom prst="rect">
            <a:avLst/>
          </a:prstGeom>
          <a:noFill/>
        </p:spPr>
        <p:txBody>
          <a:bodyPr wrap="none" rtlCol="0">
            <a:spAutoFit/>
          </a:bodyPr>
          <a:lstStyle/>
          <a:p>
            <a:r>
              <a:rPr kumimoji="1" lang="ja-JP" altLang="en-US" dirty="0" smtClean="0"/>
              <a:t>（</a:t>
            </a:r>
            <a:r>
              <a:rPr kumimoji="1" lang="en-US" altLang="ja-JP" dirty="0" smtClean="0"/>
              <a:t>KEK-LC</a:t>
            </a:r>
            <a:r>
              <a:rPr kumimoji="1" lang="ja-JP" altLang="en-US" dirty="0" smtClean="0"/>
              <a:t>定例　山本室長報告スライドより）</a:t>
            </a:r>
            <a:endParaRPr kumimoji="1" lang="ja-JP" altLang="en-US" dirty="0"/>
          </a:p>
        </p:txBody>
      </p:sp>
    </p:spTree>
    <p:extLst>
      <p:ext uri="{BB962C8B-B14F-4D97-AF65-F5344CB8AC3E}">
        <p14:creationId xmlns:p14="http://schemas.microsoft.com/office/powerpoint/2010/main" val="2296002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40664" y="365125"/>
            <a:ext cx="10515600" cy="1460500"/>
          </a:xfrm>
        </p:spPr>
        <p:txBody>
          <a:bodyPr>
            <a:noAutofit/>
          </a:bodyPr>
          <a:lstStyle/>
          <a:p>
            <a:r>
              <a:rPr lang="en-GB" altLang="ja-JP" sz="4000" dirty="0" smtClean="0">
                <a:solidFill>
                  <a:schemeClr val="tx2"/>
                </a:solidFill>
                <a:latin typeface="Impact" panose="020B0806030902050204" pitchFamily="34" charset="0"/>
              </a:rPr>
              <a:t>Session </a:t>
            </a:r>
            <a:r>
              <a:rPr lang="en-GB" altLang="ja-JP" sz="4000" dirty="0">
                <a:solidFill>
                  <a:schemeClr val="tx2"/>
                </a:solidFill>
                <a:latin typeface="Impact" panose="020B0806030902050204" pitchFamily="34" charset="0"/>
              </a:rPr>
              <a:t>1, </a:t>
            </a:r>
            <a:r>
              <a:rPr lang="en-GB" altLang="ja-JP" sz="4000" dirty="0" smtClean="0">
                <a:solidFill>
                  <a:schemeClr val="tx2"/>
                </a:solidFill>
                <a:latin typeface="Impact" panose="020B0806030902050204" pitchFamily="34" charset="0"/>
              </a:rPr>
              <a:t>April 8, 9.00</a:t>
            </a:r>
            <a:r>
              <a:rPr lang="en-GB" altLang="ja-JP" sz="4000" dirty="0">
                <a:solidFill>
                  <a:schemeClr val="tx2"/>
                </a:solidFill>
                <a:latin typeface="Impact" panose="020B0806030902050204" pitchFamily="34" charset="0"/>
              </a:rPr>
              <a:t>; Meeting </a:t>
            </a:r>
            <a:r>
              <a:rPr lang="en-GB" altLang="ja-JP" sz="4000" dirty="0" smtClean="0">
                <a:solidFill>
                  <a:schemeClr val="tx2"/>
                </a:solidFill>
                <a:latin typeface="Impact" panose="020B0806030902050204" pitchFamily="34" charset="0"/>
              </a:rPr>
              <a:t>Kick-off</a:t>
            </a:r>
            <a:r>
              <a:rPr lang="ja-JP" altLang="ja-JP" sz="4000" dirty="0">
                <a:solidFill>
                  <a:schemeClr val="tx2"/>
                </a:solidFill>
                <a:latin typeface="Adobe Gothic Std B"/>
              </a:rPr>
              <a:t/>
            </a:r>
            <a:br>
              <a:rPr lang="ja-JP" altLang="ja-JP" sz="4000" dirty="0">
                <a:solidFill>
                  <a:schemeClr val="tx2"/>
                </a:solidFill>
                <a:latin typeface="Adobe Gothic Std B"/>
              </a:rPr>
            </a:br>
            <a:r>
              <a:rPr lang="en-GB" altLang="ja-JP" sz="2400" dirty="0">
                <a:solidFill>
                  <a:schemeClr val="tx2"/>
                </a:solidFill>
                <a:latin typeface="Impact" panose="020B0806030902050204" pitchFamily="34" charset="0"/>
              </a:rPr>
              <a:t>Goals – Mike Harrison,</a:t>
            </a:r>
            <a:r>
              <a:rPr lang="ja-JP" altLang="ja-JP" sz="2400" dirty="0">
                <a:solidFill>
                  <a:schemeClr val="tx2"/>
                </a:solidFill>
                <a:latin typeface="Impact" panose="020B0806030902050204" pitchFamily="34" charset="0"/>
              </a:rPr>
              <a:t/>
            </a:r>
            <a:br>
              <a:rPr lang="ja-JP" altLang="ja-JP" sz="2400" dirty="0">
                <a:solidFill>
                  <a:schemeClr val="tx2"/>
                </a:solidFill>
                <a:latin typeface="Impact" panose="020B0806030902050204" pitchFamily="34" charset="0"/>
              </a:rPr>
            </a:br>
            <a:r>
              <a:rPr lang="en-GB" altLang="ja-JP" sz="2400" dirty="0">
                <a:solidFill>
                  <a:schemeClr val="tx2"/>
                </a:solidFill>
                <a:latin typeface="Impact" panose="020B0806030902050204" pitchFamily="34" charset="0"/>
              </a:rPr>
              <a:t>CFS Status – Atsushi Enomoto</a:t>
            </a:r>
            <a:r>
              <a:rPr lang="ja-JP" altLang="ja-JP" sz="2400" dirty="0">
                <a:solidFill>
                  <a:schemeClr val="tx2"/>
                </a:solidFill>
                <a:latin typeface="Impact" panose="020B0806030902050204" pitchFamily="34" charset="0"/>
              </a:rPr>
              <a:t/>
            </a:r>
            <a:br>
              <a:rPr lang="ja-JP" altLang="ja-JP" sz="2400" dirty="0">
                <a:solidFill>
                  <a:schemeClr val="tx2"/>
                </a:solidFill>
                <a:latin typeface="Impact" panose="020B0806030902050204" pitchFamily="34" charset="0"/>
              </a:rPr>
            </a:br>
            <a:r>
              <a:rPr lang="en-GB" altLang="ja-JP" sz="2400" dirty="0">
                <a:solidFill>
                  <a:schemeClr val="tx2"/>
                </a:solidFill>
                <a:latin typeface="Impact" panose="020B0806030902050204" pitchFamily="34" charset="0"/>
              </a:rPr>
              <a:t>ADI Status – Nick </a:t>
            </a:r>
            <a:r>
              <a:rPr lang="en-GB" altLang="ja-JP" sz="2400" dirty="0" smtClean="0">
                <a:solidFill>
                  <a:schemeClr val="tx2"/>
                </a:solidFill>
                <a:latin typeface="Impact" panose="020B0806030902050204" pitchFamily="34" charset="0"/>
              </a:rPr>
              <a:t>Walker</a:t>
            </a:r>
            <a:endParaRPr kumimoji="1" lang="ja-JP" altLang="en-US" sz="2400" dirty="0">
              <a:solidFill>
                <a:schemeClr val="tx2"/>
              </a:solidFill>
              <a:latin typeface="Impact" panose="020B0806030902050204" pitchFamily="34" charset="0"/>
            </a:endParaRPr>
          </a:p>
        </p:txBody>
      </p:sp>
      <p:pic>
        <p:nvPicPr>
          <p:cNvPr id="27" name="図 26"/>
          <p:cNvPicPr>
            <a:picLocks noChangeAspect="1"/>
          </p:cNvPicPr>
          <p:nvPr/>
        </p:nvPicPr>
        <p:blipFill>
          <a:blip r:embed="rId3"/>
          <a:stretch>
            <a:fillRect/>
          </a:stretch>
        </p:blipFill>
        <p:spPr>
          <a:xfrm>
            <a:off x="4295533" y="860584"/>
            <a:ext cx="6921107" cy="5471382"/>
          </a:xfrm>
          <a:prstGeom prst="rect">
            <a:avLst/>
          </a:prstGeom>
        </p:spPr>
      </p:pic>
      <p:sp>
        <p:nvSpPr>
          <p:cNvPr id="4" name="日付プレースホルダー 3"/>
          <p:cNvSpPr>
            <a:spLocks noGrp="1"/>
          </p:cNvSpPr>
          <p:nvPr>
            <p:ph type="dt" sz="half" idx="10"/>
          </p:nvPr>
        </p:nvSpPr>
        <p:spPr/>
        <p:txBody>
          <a:bodyPr/>
          <a:lstStyle/>
          <a:p>
            <a:r>
              <a:rPr kumimoji="1" lang="en-US" altLang="ja-JP" smtClean="0"/>
              <a:t>2014/4/17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LC </a:t>
            </a:r>
            <a:r>
              <a:rPr kumimoji="1" lang="ja-JP" altLang="en-US" smtClean="0"/>
              <a:t>推進委員会</a:t>
            </a:r>
            <a:endParaRPr kumimoji="1" lang="ja-JP" altLang="en-US"/>
          </a:p>
        </p:txBody>
      </p:sp>
      <p:sp>
        <p:nvSpPr>
          <p:cNvPr id="6" name="スライド番号プレースホルダー 5"/>
          <p:cNvSpPr>
            <a:spLocks noGrp="1"/>
          </p:cNvSpPr>
          <p:nvPr>
            <p:ph type="sldNum" sz="quarter" idx="12"/>
          </p:nvPr>
        </p:nvSpPr>
        <p:spPr/>
        <p:txBody>
          <a:bodyPr/>
          <a:lstStyle/>
          <a:p>
            <a:fld id="{8EE11228-4AAD-40A0-8211-58E88FE68DFB}" type="slidenum">
              <a:rPr kumimoji="1" lang="ja-JP" altLang="en-US" smtClean="0"/>
              <a:t>5</a:t>
            </a:fld>
            <a:endParaRPr kumimoji="1" lang="ja-JP" altLang="en-US"/>
          </a:p>
        </p:txBody>
      </p:sp>
      <p:cxnSp>
        <p:nvCxnSpPr>
          <p:cNvPr id="9" name="直線コネクタ 8"/>
          <p:cNvCxnSpPr/>
          <p:nvPr/>
        </p:nvCxnSpPr>
        <p:spPr>
          <a:xfrm>
            <a:off x="4627131" y="2011680"/>
            <a:ext cx="249299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8290126" y="2597650"/>
            <a:ext cx="2719147" cy="115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7571232" y="3241765"/>
            <a:ext cx="1638603" cy="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7756086" y="3811226"/>
            <a:ext cx="1156266" cy="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5863440" y="4468240"/>
            <a:ext cx="213451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V="1">
            <a:off x="4634076" y="5366855"/>
            <a:ext cx="5348124" cy="212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634076" y="5942836"/>
            <a:ext cx="182768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4663470" y="2872365"/>
            <a:ext cx="3092616" cy="1127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669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GB" altLang="ja-JP" sz="4000" dirty="0">
                <a:solidFill>
                  <a:schemeClr val="tx2"/>
                </a:solidFill>
                <a:latin typeface="Impact" panose="020B0806030902050204" pitchFamily="34" charset="0"/>
              </a:rPr>
              <a:t>Session 2, </a:t>
            </a:r>
            <a:r>
              <a:rPr lang="en-GB" altLang="ja-JP" sz="4000" dirty="0" smtClean="0">
                <a:solidFill>
                  <a:schemeClr val="tx2"/>
                </a:solidFill>
                <a:latin typeface="Impact" panose="020B0806030902050204" pitchFamily="34" charset="0"/>
              </a:rPr>
              <a:t>11.00</a:t>
            </a:r>
            <a:r>
              <a:rPr lang="en-GB" altLang="ja-JP" sz="4000" dirty="0">
                <a:solidFill>
                  <a:schemeClr val="tx2"/>
                </a:solidFill>
                <a:latin typeface="Impact" panose="020B0806030902050204" pitchFamily="34" charset="0"/>
              </a:rPr>
              <a:t>; CFS pre-project </a:t>
            </a:r>
            <a:r>
              <a:rPr lang="en-GB" altLang="ja-JP" sz="4000" dirty="0" smtClean="0">
                <a:solidFill>
                  <a:schemeClr val="tx2"/>
                </a:solidFill>
                <a:latin typeface="Impact" panose="020B0806030902050204" pitchFamily="34" charset="0"/>
              </a:rPr>
              <a:t>activities</a:t>
            </a:r>
            <a:r>
              <a:rPr lang="ja-JP" altLang="ja-JP" sz="4000" dirty="0">
                <a:solidFill>
                  <a:schemeClr val="tx2"/>
                </a:solidFill>
                <a:latin typeface="Impact" panose="020B0806030902050204" pitchFamily="34" charset="0"/>
              </a:rPr>
              <a:t/>
            </a:r>
            <a:br>
              <a:rPr lang="ja-JP" altLang="ja-JP" sz="4000" dirty="0">
                <a:solidFill>
                  <a:schemeClr val="tx2"/>
                </a:solidFill>
                <a:latin typeface="Impact" panose="020B0806030902050204" pitchFamily="34" charset="0"/>
              </a:rPr>
            </a:br>
            <a:r>
              <a:rPr lang="en-GB" altLang="ja-JP" sz="2400" dirty="0">
                <a:solidFill>
                  <a:schemeClr val="tx2"/>
                </a:solidFill>
                <a:latin typeface="Impact" panose="020B0806030902050204" pitchFamily="34" charset="0"/>
              </a:rPr>
              <a:t>Pre-project scope of work (long &amp; medium term plan), Timeline, Required resources, Profile – Masanobu Miyahara</a:t>
            </a:r>
            <a:endParaRPr lang="ja-JP" altLang="ja-JP" sz="2400" dirty="0">
              <a:solidFill>
                <a:schemeClr val="tx2"/>
              </a:solidFill>
              <a:latin typeface="Impact" panose="020B0806030902050204" pitchFamily="34" charset="0"/>
            </a:endParaRPr>
          </a:p>
        </p:txBody>
      </p:sp>
      <p:sp>
        <p:nvSpPr>
          <p:cNvPr id="3" name="コンテンツ プレースホルダー 2"/>
          <p:cNvSpPr>
            <a:spLocks noGrp="1"/>
          </p:cNvSpPr>
          <p:nvPr>
            <p:ph idx="1"/>
          </p:nvPr>
        </p:nvSpPr>
        <p:spPr>
          <a:xfrm>
            <a:off x="838200" y="1825624"/>
            <a:ext cx="10515600" cy="2307965"/>
          </a:xfrm>
        </p:spPr>
        <p:txBody>
          <a:bodyPr>
            <a:noAutofit/>
          </a:bodyPr>
          <a:lstStyle/>
          <a:p>
            <a:pPr>
              <a:spcBef>
                <a:spcPts val="0"/>
              </a:spcBef>
            </a:pPr>
            <a:r>
              <a:rPr lang="en-GB" altLang="ja-JP" sz="2400" i="1" dirty="0" smtClean="0">
                <a:solidFill>
                  <a:schemeClr val="tx2"/>
                </a:solidFill>
              </a:rPr>
              <a:t>Need to understand </a:t>
            </a:r>
            <a:r>
              <a:rPr lang="en-GB" altLang="ja-JP" sz="2400" i="1" dirty="0">
                <a:solidFill>
                  <a:schemeClr val="tx2"/>
                </a:solidFill>
              </a:rPr>
              <a:t>the elements of the work scope and their individual schedules.  </a:t>
            </a:r>
            <a:endParaRPr lang="en-GB" altLang="ja-JP" sz="2400" i="1" dirty="0" smtClean="0">
              <a:solidFill>
                <a:schemeClr val="tx2"/>
              </a:solidFill>
            </a:endParaRPr>
          </a:p>
          <a:p>
            <a:pPr>
              <a:spcBef>
                <a:spcPts val="0"/>
              </a:spcBef>
            </a:pPr>
            <a:r>
              <a:rPr lang="en-GB" altLang="ja-JP" sz="2400" i="1" dirty="0" smtClean="0">
                <a:solidFill>
                  <a:schemeClr val="tx2"/>
                </a:solidFill>
              </a:rPr>
              <a:t>Can </a:t>
            </a:r>
            <a:r>
              <a:rPr lang="en-GB" altLang="ja-JP" sz="2400" i="1" dirty="0">
                <a:solidFill>
                  <a:schemeClr val="tx2"/>
                </a:solidFill>
              </a:rPr>
              <a:t>any items be </a:t>
            </a:r>
            <a:r>
              <a:rPr lang="en-GB" altLang="ja-JP" sz="2400" i="1" dirty="0" smtClean="0">
                <a:solidFill>
                  <a:schemeClr val="tx2"/>
                </a:solidFill>
              </a:rPr>
              <a:t>delayed?  Can </a:t>
            </a:r>
            <a:r>
              <a:rPr lang="en-GB" altLang="ja-JP" sz="2400" i="1" dirty="0">
                <a:solidFill>
                  <a:schemeClr val="tx2"/>
                </a:solidFill>
              </a:rPr>
              <a:t>the 5-year estimate </a:t>
            </a:r>
            <a:r>
              <a:rPr lang="en-GB" altLang="ja-JP" sz="2400" i="1" dirty="0" smtClean="0">
                <a:solidFill>
                  <a:schemeClr val="tx2"/>
                </a:solidFill>
              </a:rPr>
              <a:t>be shortened?</a:t>
            </a:r>
          </a:p>
          <a:p>
            <a:pPr>
              <a:spcBef>
                <a:spcPts val="0"/>
              </a:spcBef>
            </a:pPr>
            <a:r>
              <a:rPr lang="en-GB" altLang="ja-JP" sz="2400" i="1" dirty="0">
                <a:solidFill>
                  <a:schemeClr val="tx2"/>
                </a:solidFill>
              </a:rPr>
              <a:t>B</a:t>
            </a:r>
            <a:r>
              <a:rPr lang="en-GB" altLang="ja-JP" sz="2400" i="1" dirty="0" smtClean="0">
                <a:solidFill>
                  <a:schemeClr val="tx2"/>
                </a:solidFill>
              </a:rPr>
              <a:t>efore </a:t>
            </a:r>
            <a:r>
              <a:rPr lang="en-GB" altLang="ja-JP" sz="2400" i="1" dirty="0">
                <a:solidFill>
                  <a:schemeClr val="tx2"/>
                </a:solidFill>
              </a:rPr>
              <a:t>the anticipated GO-NOGO decision in </a:t>
            </a:r>
            <a:r>
              <a:rPr lang="en-GB" altLang="ja-JP" sz="2400" i="1" dirty="0" smtClean="0">
                <a:solidFill>
                  <a:schemeClr val="tx2"/>
                </a:solidFill>
              </a:rPr>
              <a:t>2016,  </a:t>
            </a:r>
            <a:r>
              <a:rPr lang="en-GB" altLang="ja-JP" sz="2400" i="1" dirty="0">
                <a:solidFill>
                  <a:schemeClr val="tx2"/>
                </a:solidFill>
              </a:rPr>
              <a:t>h</a:t>
            </a:r>
            <a:r>
              <a:rPr lang="en-GB" altLang="ja-JP" sz="2400" i="1" dirty="0" smtClean="0">
                <a:solidFill>
                  <a:schemeClr val="tx2"/>
                </a:solidFill>
              </a:rPr>
              <a:t>ow </a:t>
            </a:r>
            <a:r>
              <a:rPr lang="en-GB" altLang="ja-JP" sz="2400" i="1" dirty="0">
                <a:solidFill>
                  <a:schemeClr val="tx2"/>
                </a:solidFill>
              </a:rPr>
              <a:t>much money is needed and </a:t>
            </a:r>
            <a:r>
              <a:rPr lang="en-GB" altLang="ja-JP" sz="2400" i="1" dirty="0" smtClean="0">
                <a:solidFill>
                  <a:schemeClr val="tx2"/>
                </a:solidFill>
              </a:rPr>
              <a:t>when.</a:t>
            </a:r>
          </a:p>
          <a:p>
            <a:pPr>
              <a:spcBef>
                <a:spcPts val="0"/>
              </a:spcBef>
            </a:pPr>
            <a:endParaRPr lang="en-GB" altLang="ja-JP" sz="2400" i="1" dirty="0">
              <a:solidFill>
                <a:schemeClr val="tx2"/>
              </a:solidFill>
            </a:endParaRPr>
          </a:p>
          <a:p>
            <a:pPr>
              <a:spcBef>
                <a:spcPts val="0"/>
              </a:spcBef>
            </a:pPr>
            <a:r>
              <a:rPr lang="ja-JP" altLang="en-US" sz="2400" dirty="0" smtClean="0">
                <a:solidFill>
                  <a:srgbClr val="FF0000"/>
                </a:solidFill>
              </a:rPr>
              <a:t>宮原さんがご報告されます。</a:t>
            </a:r>
            <a:endParaRPr lang="ja-JP" altLang="ja-JP" sz="2400" dirty="0">
              <a:solidFill>
                <a:srgbClr val="FF0000"/>
              </a:solidFill>
            </a:endParaRPr>
          </a:p>
        </p:txBody>
      </p:sp>
      <p:sp>
        <p:nvSpPr>
          <p:cNvPr id="4" name="日付プレースホルダー 3"/>
          <p:cNvSpPr>
            <a:spLocks noGrp="1"/>
          </p:cNvSpPr>
          <p:nvPr>
            <p:ph type="dt" sz="half" idx="10"/>
          </p:nvPr>
        </p:nvSpPr>
        <p:spPr/>
        <p:txBody>
          <a:bodyPr/>
          <a:lstStyle/>
          <a:p>
            <a:r>
              <a:rPr kumimoji="1" lang="en-US" altLang="ja-JP" smtClean="0"/>
              <a:t>2014/4/17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LC </a:t>
            </a:r>
            <a:r>
              <a:rPr kumimoji="1" lang="ja-JP" altLang="en-US" smtClean="0"/>
              <a:t>推進委員会</a:t>
            </a:r>
            <a:endParaRPr kumimoji="1" lang="ja-JP" altLang="en-US"/>
          </a:p>
        </p:txBody>
      </p:sp>
      <p:sp>
        <p:nvSpPr>
          <p:cNvPr id="6" name="スライド番号プレースホルダー 5"/>
          <p:cNvSpPr>
            <a:spLocks noGrp="1"/>
          </p:cNvSpPr>
          <p:nvPr>
            <p:ph type="sldNum" sz="quarter" idx="12"/>
          </p:nvPr>
        </p:nvSpPr>
        <p:spPr/>
        <p:txBody>
          <a:bodyPr/>
          <a:lstStyle/>
          <a:p>
            <a:fld id="{8EE11228-4AAD-40A0-8211-58E88FE68DFB}" type="slidenum">
              <a:rPr kumimoji="1" lang="ja-JP" altLang="en-US" smtClean="0"/>
              <a:t>6</a:t>
            </a:fld>
            <a:endParaRPr kumimoji="1" lang="ja-JP" altLang="en-US"/>
          </a:p>
        </p:txBody>
      </p:sp>
    </p:spTree>
    <p:extLst>
      <p:ext uri="{BB962C8B-B14F-4D97-AF65-F5344CB8AC3E}">
        <p14:creationId xmlns:p14="http://schemas.microsoft.com/office/powerpoint/2010/main" val="196095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GB" altLang="ja-JP" sz="4000" dirty="0">
                <a:solidFill>
                  <a:schemeClr val="tx2"/>
                </a:solidFill>
                <a:latin typeface="Impact" panose="020B0806030902050204" pitchFamily="34" charset="0"/>
              </a:rPr>
              <a:t>Session </a:t>
            </a:r>
            <a:r>
              <a:rPr lang="en-GB" altLang="ja-JP" sz="4000" dirty="0" smtClean="0">
                <a:solidFill>
                  <a:schemeClr val="tx2"/>
                </a:solidFill>
                <a:latin typeface="Impact" panose="020B0806030902050204" pitchFamily="34" charset="0"/>
              </a:rPr>
              <a:t>3, 14.00</a:t>
            </a:r>
            <a:r>
              <a:rPr lang="en-GB" altLang="ja-JP" sz="4000" dirty="0">
                <a:solidFill>
                  <a:schemeClr val="tx2"/>
                </a:solidFill>
                <a:latin typeface="Impact" panose="020B0806030902050204" pitchFamily="34" charset="0"/>
              </a:rPr>
              <a:t>; ADI Support of </a:t>
            </a:r>
            <a:r>
              <a:rPr lang="en-GB" altLang="ja-JP" sz="4000" dirty="0" smtClean="0">
                <a:solidFill>
                  <a:schemeClr val="tx2"/>
                </a:solidFill>
                <a:latin typeface="Impact" panose="020B0806030902050204" pitchFamily="34" charset="0"/>
              </a:rPr>
              <a:t>CFS</a:t>
            </a:r>
            <a:r>
              <a:rPr lang="ja-JP" altLang="ja-JP" sz="4000" dirty="0">
                <a:solidFill>
                  <a:schemeClr val="tx2"/>
                </a:solidFill>
                <a:latin typeface="Impact" panose="020B0806030902050204" pitchFamily="34" charset="0"/>
              </a:rPr>
              <a:t/>
            </a:r>
            <a:br>
              <a:rPr lang="ja-JP" altLang="ja-JP" sz="4000" dirty="0">
                <a:solidFill>
                  <a:schemeClr val="tx2"/>
                </a:solidFill>
                <a:latin typeface="Impact" panose="020B0806030902050204" pitchFamily="34" charset="0"/>
              </a:rPr>
            </a:br>
            <a:r>
              <a:rPr lang="en-GB" altLang="ja-JP" sz="2400" dirty="0" smtClean="0">
                <a:solidFill>
                  <a:schemeClr val="tx2"/>
                </a:solidFill>
                <a:latin typeface="Impact" panose="020B0806030902050204" pitchFamily="34" charset="0"/>
              </a:rPr>
              <a:t>Issues </a:t>
            </a:r>
            <a:r>
              <a:rPr lang="en-GB" altLang="ja-JP" sz="2400" dirty="0">
                <a:solidFill>
                  <a:schemeClr val="tx2"/>
                </a:solidFill>
                <a:latin typeface="Impact" panose="020B0806030902050204" pitchFamily="34" charset="0"/>
              </a:rPr>
              <a:t>pertaining to CFS for each system – Nick Walker</a:t>
            </a:r>
            <a:endParaRPr lang="ja-JP" altLang="ja-JP" sz="2400" dirty="0">
              <a:solidFill>
                <a:schemeClr val="tx2"/>
              </a:solidFill>
              <a:latin typeface="Impact" panose="020B0806030902050204" pitchFamily="34" charset="0"/>
            </a:endParaRPr>
          </a:p>
        </p:txBody>
      </p:sp>
      <p:sp>
        <p:nvSpPr>
          <p:cNvPr id="3" name="コンテンツ プレースホルダー 2"/>
          <p:cNvSpPr>
            <a:spLocks noGrp="1"/>
          </p:cNvSpPr>
          <p:nvPr>
            <p:ph idx="1"/>
          </p:nvPr>
        </p:nvSpPr>
        <p:spPr>
          <a:xfrm>
            <a:off x="838200" y="1690688"/>
            <a:ext cx="10515600" cy="1092939"/>
          </a:xfrm>
        </p:spPr>
        <p:txBody>
          <a:bodyPr>
            <a:noAutofit/>
          </a:bodyPr>
          <a:lstStyle/>
          <a:p>
            <a:r>
              <a:rPr lang="en-GB" altLang="ja-JP" sz="2400" i="1" dirty="0">
                <a:solidFill>
                  <a:schemeClr val="tx2"/>
                </a:solidFill>
              </a:rPr>
              <a:t>There remains” loose ends” in several systems in regard to CFS requirements.  Ascertaining these issues will help determine the systems groups work scope and remaining CFS uncertainty.</a:t>
            </a:r>
            <a:endParaRPr lang="ja-JP" altLang="ja-JP" sz="2400" dirty="0">
              <a:solidFill>
                <a:schemeClr val="tx2"/>
              </a:solidFill>
            </a:endParaRPr>
          </a:p>
        </p:txBody>
      </p:sp>
      <p:sp>
        <p:nvSpPr>
          <p:cNvPr id="4" name="日付プレースホルダー 3"/>
          <p:cNvSpPr>
            <a:spLocks noGrp="1"/>
          </p:cNvSpPr>
          <p:nvPr>
            <p:ph type="dt" sz="half" idx="10"/>
          </p:nvPr>
        </p:nvSpPr>
        <p:spPr/>
        <p:txBody>
          <a:bodyPr/>
          <a:lstStyle/>
          <a:p>
            <a:r>
              <a:rPr kumimoji="1" lang="en-US" altLang="ja-JP" smtClean="0"/>
              <a:t>2014/4/17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LC </a:t>
            </a:r>
            <a:r>
              <a:rPr kumimoji="1" lang="ja-JP" altLang="en-US" smtClean="0"/>
              <a:t>推進委員会</a:t>
            </a:r>
            <a:endParaRPr kumimoji="1" lang="ja-JP" altLang="en-US"/>
          </a:p>
        </p:txBody>
      </p:sp>
      <p:sp>
        <p:nvSpPr>
          <p:cNvPr id="6" name="スライド番号プレースホルダー 5"/>
          <p:cNvSpPr>
            <a:spLocks noGrp="1"/>
          </p:cNvSpPr>
          <p:nvPr>
            <p:ph type="sldNum" sz="quarter" idx="12"/>
          </p:nvPr>
        </p:nvSpPr>
        <p:spPr/>
        <p:txBody>
          <a:bodyPr/>
          <a:lstStyle/>
          <a:p>
            <a:fld id="{8EE11228-4AAD-40A0-8211-58E88FE68DFB}" type="slidenum">
              <a:rPr kumimoji="1" lang="ja-JP" altLang="en-US" smtClean="0"/>
              <a:t>7</a:t>
            </a:fld>
            <a:endParaRPr kumimoji="1" lang="ja-JP" altLang="en-US"/>
          </a:p>
        </p:txBody>
      </p:sp>
      <p:pic>
        <p:nvPicPr>
          <p:cNvPr id="7" name="Picture 4" descr="Screen Shot 2014-04-09 at 9.50.0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0998" y="2783627"/>
            <a:ext cx="7088953" cy="3437787"/>
          </a:xfrm>
          <a:prstGeom prst="rect">
            <a:avLst/>
          </a:prstGeom>
        </p:spPr>
      </p:pic>
      <p:pic>
        <p:nvPicPr>
          <p:cNvPr id="8" name="図 7"/>
          <p:cNvPicPr>
            <a:picLocks noChangeAspect="1"/>
          </p:cNvPicPr>
          <p:nvPr/>
        </p:nvPicPr>
        <p:blipFill>
          <a:blip r:embed="rId4"/>
          <a:stretch>
            <a:fillRect/>
          </a:stretch>
        </p:blipFill>
        <p:spPr>
          <a:xfrm>
            <a:off x="387095" y="2783627"/>
            <a:ext cx="4889561" cy="3448243"/>
          </a:xfrm>
          <a:prstGeom prst="rect">
            <a:avLst/>
          </a:prstGeom>
        </p:spPr>
      </p:pic>
      <p:sp>
        <p:nvSpPr>
          <p:cNvPr id="11" name="テキスト ボックス 10"/>
          <p:cNvSpPr txBox="1"/>
          <p:nvPr/>
        </p:nvSpPr>
        <p:spPr>
          <a:xfrm>
            <a:off x="4551126" y="2414295"/>
            <a:ext cx="6348213" cy="369332"/>
          </a:xfrm>
          <a:prstGeom prst="rect">
            <a:avLst/>
          </a:prstGeom>
          <a:noFill/>
        </p:spPr>
        <p:txBody>
          <a:bodyPr wrap="none" rtlCol="0">
            <a:spAutoFit/>
          </a:bodyPr>
          <a:lstStyle/>
          <a:p>
            <a:r>
              <a:rPr kumimoji="1" lang="ja-JP" altLang="en-US" b="1" dirty="0" smtClean="0">
                <a:solidFill>
                  <a:srgbClr val="FF0000"/>
                </a:solidFill>
              </a:rPr>
              <a:t>１年以内に、ローカルには</a:t>
            </a:r>
            <a:r>
              <a:rPr kumimoji="1" lang="en-US" altLang="ja-JP" b="1" dirty="0" smtClean="0">
                <a:solidFill>
                  <a:srgbClr val="FF0000"/>
                </a:solidFill>
              </a:rPr>
              <a:t>±100m</a:t>
            </a:r>
            <a:r>
              <a:rPr kumimoji="1" lang="ja-JP" altLang="en-US" b="1" dirty="0" smtClean="0">
                <a:solidFill>
                  <a:srgbClr val="FF0000"/>
                </a:solidFill>
              </a:rPr>
              <a:t>程度、全長で</a:t>
            </a:r>
            <a:r>
              <a:rPr kumimoji="1" lang="en-US" altLang="ja-JP" b="1" dirty="0" smtClean="0">
                <a:solidFill>
                  <a:srgbClr val="FF0000"/>
                </a:solidFill>
              </a:rPr>
              <a:t>±300m</a:t>
            </a:r>
            <a:r>
              <a:rPr kumimoji="1" lang="ja-JP" altLang="en-US" b="1" dirty="0" smtClean="0">
                <a:solidFill>
                  <a:srgbClr val="FF0000"/>
                </a:solidFill>
              </a:rPr>
              <a:t>程度に。</a:t>
            </a:r>
            <a:endParaRPr kumimoji="1" lang="ja-JP" altLang="en-US" b="1" dirty="0">
              <a:solidFill>
                <a:srgbClr val="FF0000"/>
              </a:solidFill>
            </a:endParaRPr>
          </a:p>
        </p:txBody>
      </p:sp>
    </p:spTree>
    <p:extLst>
      <p:ext uri="{BB962C8B-B14F-4D97-AF65-F5344CB8AC3E}">
        <p14:creationId xmlns:p14="http://schemas.microsoft.com/office/powerpoint/2010/main" val="3643535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58368" y="78510"/>
            <a:ext cx="11265408" cy="1830106"/>
          </a:xfrm>
        </p:spPr>
        <p:txBody>
          <a:bodyPr>
            <a:noAutofit/>
          </a:bodyPr>
          <a:lstStyle/>
          <a:p>
            <a:r>
              <a:rPr lang="en-GB" altLang="ja-JP" sz="4000" dirty="0">
                <a:solidFill>
                  <a:schemeClr val="tx2"/>
                </a:solidFill>
                <a:latin typeface="Impact" panose="020B0806030902050204" pitchFamily="34" charset="0"/>
              </a:rPr>
              <a:t>Session 4, 16.00;  Technology Support &amp; CFS </a:t>
            </a:r>
            <a:r>
              <a:rPr lang="en-GB" altLang="ja-JP" sz="4000" dirty="0" smtClean="0">
                <a:solidFill>
                  <a:schemeClr val="tx2"/>
                </a:solidFill>
                <a:latin typeface="Impact" panose="020B0806030902050204" pitchFamily="34" charset="0"/>
              </a:rPr>
              <a:t>Impact</a:t>
            </a:r>
            <a:r>
              <a:rPr lang="ja-JP" altLang="ja-JP" sz="2400" dirty="0" smtClean="0">
                <a:solidFill>
                  <a:schemeClr val="tx2"/>
                </a:solidFill>
                <a:latin typeface="Impact" panose="020B0806030902050204" pitchFamily="34" charset="0"/>
              </a:rPr>
              <a:t/>
            </a:r>
            <a:br>
              <a:rPr lang="ja-JP" altLang="ja-JP" sz="2400" dirty="0" smtClean="0">
                <a:solidFill>
                  <a:schemeClr val="tx2"/>
                </a:solidFill>
                <a:latin typeface="Impact" panose="020B0806030902050204" pitchFamily="34" charset="0"/>
              </a:rPr>
            </a:br>
            <a:r>
              <a:rPr lang="en-GB" altLang="ja-JP" sz="2400" dirty="0" smtClean="0">
                <a:solidFill>
                  <a:schemeClr val="tx2"/>
                </a:solidFill>
                <a:latin typeface="Impact" panose="020B0806030902050204" pitchFamily="34" charset="0"/>
              </a:rPr>
              <a:t>Radiation shielding and related issues</a:t>
            </a:r>
            <a:r>
              <a:rPr lang="en-GB" altLang="ja-JP" sz="2400" dirty="0">
                <a:solidFill>
                  <a:schemeClr val="tx2"/>
                </a:solidFill>
                <a:latin typeface="Impact" panose="020B0806030902050204" pitchFamily="34" charset="0"/>
              </a:rPr>
              <a:t> – </a:t>
            </a:r>
            <a:r>
              <a:rPr lang="en-GB" altLang="ja-JP" sz="2400" dirty="0" smtClean="0">
                <a:solidFill>
                  <a:schemeClr val="tx2"/>
                </a:solidFill>
                <a:latin typeface="Impact" panose="020B0806030902050204" pitchFamily="34" charset="0"/>
              </a:rPr>
              <a:t>Toshiya Sanami</a:t>
            </a:r>
            <a:br>
              <a:rPr lang="en-GB" altLang="ja-JP" sz="2400" dirty="0" smtClean="0">
                <a:solidFill>
                  <a:schemeClr val="tx2"/>
                </a:solidFill>
                <a:latin typeface="Impact" panose="020B0806030902050204" pitchFamily="34" charset="0"/>
              </a:rPr>
            </a:br>
            <a:r>
              <a:rPr lang="en-GB" altLang="ja-JP" sz="2400" dirty="0" smtClean="0">
                <a:solidFill>
                  <a:schemeClr val="tx2"/>
                </a:solidFill>
                <a:latin typeface="Impact" panose="020B0806030902050204" pitchFamily="34" charset="0"/>
              </a:rPr>
              <a:t>Cryogenic Cavern in Mountainous Region</a:t>
            </a:r>
            <a:r>
              <a:rPr lang="en-GB" altLang="ja-JP" sz="2400" dirty="0">
                <a:solidFill>
                  <a:schemeClr val="tx2"/>
                </a:solidFill>
                <a:latin typeface="Impact" panose="020B0806030902050204" pitchFamily="34" charset="0"/>
              </a:rPr>
              <a:t> – </a:t>
            </a:r>
            <a:r>
              <a:rPr lang="en-GB" altLang="ja-JP" sz="2400" dirty="0" smtClean="0">
                <a:solidFill>
                  <a:schemeClr val="tx2"/>
                </a:solidFill>
                <a:latin typeface="Impact" panose="020B0806030902050204" pitchFamily="34" charset="0"/>
              </a:rPr>
              <a:t>Hirotaka </a:t>
            </a:r>
            <a:r>
              <a:rPr lang="en-GB" altLang="ja-JP" sz="2400" dirty="0" err="1" smtClean="0">
                <a:solidFill>
                  <a:schemeClr val="tx2"/>
                </a:solidFill>
                <a:latin typeface="Impact" panose="020B0806030902050204" pitchFamily="34" charset="0"/>
              </a:rPr>
              <a:t>Nakai</a:t>
            </a:r>
            <a:r>
              <a:rPr lang="en-GB" altLang="ja-JP" sz="2400" dirty="0" smtClean="0">
                <a:solidFill>
                  <a:schemeClr val="tx2"/>
                </a:solidFill>
                <a:latin typeface="Impact" panose="020B0806030902050204" pitchFamily="34" charset="0"/>
              </a:rPr>
              <a:t/>
            </a:r>
            <a:br>
              <a:rPr lang="en-GB" altLang="ja-JP" sz="2400" dirty="0" smtClean="0">
                <a:solidFill>
                  <a:schemeClr val="tx2"/>
                </a:solidFill>
                <a:latin typeface="Impact" panose="020B0806030902050204" pitchFamily="34" charset="0"/>
              </a:rPr>
            </a:br>
            <a:r>
              <a:rPr lang="en-GB" altLang="ja-JP" sz="2400" dirty="0" smtClean="0">
                <a:solidFill>
                  <a:schemeClr val="tx2"/>
                </a:solidFill>
                <a:latin typeface="Impact" panose="020B0806030902050204" pitchFamily="34" charset="0"/>
              </a:rPr>
              <a:t>Local PDS and Installation Model</a:t>
            </a:r>
            <a:r>
              <a:rPr lang="en-GB" altLang="ja-JP" sz="2400" dirty="0">
                <a:solidFill>
                  <a:schemeClr val="tx2"/>
                </a:solidFill>
                <a:latin typeface="Impact" panose="020B0806030902050204" pitchFamily="34" charset="0"/>
              </a:rPr>
              <a:t> – </a:t>
            </a:r>
            <a:r>
              <a:rPr lang="en-GB" altLang="ja-JP" sz="2400" dirty="0" smtClean="0">
                <a:solidFill>
                  <a:schemeClr val="tx2"/>
                </a:solidFill>
                <a:latin typeface="Impact" panose="020B0806030902050204" pitchFamily="34" charset="0"/>
              </a:rPr>
              <a:t>Shigeki Fukuda</a:t>
            </a:r>
            <a:br>
              <a:rPr lang="en-GB" altLang="ja-JP" sz="2400" dirty="0" smtClean="0">
                <a:solidFill>
                  <a:schemeClr val="tx2"/>
                </a:solidFill>
                <a:latin typeface="Impact" panose="020B0806030902050204" pitchFamily="34" charset="0"/>
              </a:rPr>
            </a:br>
            <a:r>
              <a:rPr lang="en-GB" altLang="ja-JP" sz="2400" dirty="0">
                <a:solidFill>
                  <a:schemeClr val="tx2"/>
                </a:solidFill>
                <a:latin typeface="Impact" panose="020B0806030902050204" pitchFamily="34" charset="0"/>
              </a:rPr>
              <a:t>T</a:t>
            </a:r>
            <a:r>
              <a:rPr lang="en-GB" altLang="ja-JP" sz="2400" dirty="0" smtClean="0">
                <a:solidFill>
                  <a:schemeClr val="tx2"/>
                </a:solidFill>
                <a:latin typeface="Impact" panose="020B0806030902050204" pitchFamily="34" charset="0"/>
              </a:rPr>
              <a:t>unnel layout issues, accessibility, construction, operation, safety </a:t>
            </a:r>
            <a:r>
              <a:rPr lang="en-GB" altLang="ja-JP" sz="2400" dirty="0">
                <a:solidFill>
                  <a:schemeClr val="tx2"/>
                </a:solidFill>
                <a:latin typeface="Impact" panose="020B0806030902050204" pitchFamily="34" charset="0"/>
              </a:rPr>
              <a:t>– </a:t>
            </a:r>
            <a:r>
              <a:rPr lang="en-GB" altLang="ja-JP" sz="2400" dirty="0" smtClean="0">
                <a:solidFill>
                  <a:schemeClr val="tx2"/>
                </a:solidFill>
                <a:latin typeface="Impact" panose="020B0806030902050204" pitchFamily="34" charset="0"/>
              </a:rPr>
              <a:t>Tomoyuki </a:t>
            </a:r>
            <a:r>
              <a:rPr lang="en-GB" altLang="ja-JP" sz="2400" dirty="0" err="1" smtClean="0">
                <a:solidFill>
                  <a:schemeClr val="tx2"/>
                </a:solidFill>
                <a:latin typeface="Impact" panose="020B0806030902050204" pitchFamily="34" charset="0"/>
              </a:rPr>
              <a:t>Sanuki</a:t>
            </a:r>
            <a:endParaRPr lang="ja-JP" altLang="ja-JP" sz="2800" dirty="0">
              <a:solidFill>
                <a:schemeClr val="tx2"/>
              </a:solidFill>
              <a:latin typeface="Impact" panose="020B0806030902050204" pitchFamily="34" charset="0"/>
            </a:endParaRPr>
          </a:p>
        </p:txBody>
      </p:sp>
      <p:sp>
        <p:nvSpPr>
          <p:cNvPr id="3" name="コンテンツ プレースホルダー 2"/>
          <p:cNvSpPr>
            <a:spLocks noGrp="1"/>
          </p:cNvSpPr>
          <p:nvPr>
            <p:ph idx="1"/>
          </p:nvPr>
        </p:nvSpPr>
        <p:spPr>
          <a:xfrm>
            <a:off x="838200" y="1963411"/>
            <a:ext cx="10515600" cy="1080413"/>
          </a:xfrm>
        </p:spPr>
        <p:txBody>
          <a:bodyPr>
            <a:noAutofit/>
          </a:bodyPr>
          <a:lstStyle/>
          <a:p>
            <a:pPr>
              <a:spcBef>
                <a:spcPts val="0"/>
              </a:spcBef>
            </a:pPr>
            <a:r>
              <a:rPr lang="en-GB" altLang="ja-JP" sz="2400" i="1" dirty="0" smtClean="0">
                <a:solidFill>
                  <a:schemeClr val="tx2"/>
                </a:solidFill>
              </a:rPr>
              <a:t>tunnel </a:t>
            </a:r>
            <a:r>
              <a:rPr lang="en-GB" altLang="ja-JP" sz="2400" i="1" dirty="0">
                <a:solidFill>
                  <a:schemeClr val="tx2"/>
                </a:solidFill>
              </a:rPr>
              <a:t>and access-tunnel </a:t>
            </a:r>
            <a:r>
              <a:rPr lang="en-GB" altLang="ja-JP" sz="2400" i="1" dirty="0" smtClean="0">
                <a:solidFill>
                  <a:schemeClr val="tx2"/>
                </a:solidFill>
              </a:rPr>
              <a:t>X-sections</a:t>
            </a:r>
          </a:p>
          <a:p>
            <a:pPr>
              <a:spcBef>
                <a:spcPts val="0"/>
              </a:spcBef>
            </a:pPr>
            <a:r>
              <a:rPr lang="en-GB" altLang="ja-JP" sz="2400" i="1" dirty="0" smtClean="0">
                <a:solidFill>
                  <a:schemeClr val="tx2"/>
                </a:solidFill>
              </a:rPr>
              <a:t>Is </a:t>
            </a:r>
            <a:r>
              <a:rPr lang="en-GB" altLang="ja-JP" sz="2400" i="1" dirty="0">
                <a:solidFill>
                  <a:schemeClr val="tx2"/>
                </a:solidFill>
              </a:rPr>
              <a:t>the generic tunnel layout including accessibility and safety now stable ?</a:t>
            </a:r>
            <a:endParaRPr lang="ja-JP" altLang="ja-JP" sz="2400" dirty="0">
              <a:solidFill>
                <a:schemeClr val="tx2"/>
              </a:solidFill>
            </a:endParaRPr>
          </a:p>
        </p:txBody>
      </p:sp>
      <p:sp>
        <p:nvSpPr>
          <p:cNvPr id="4" name="日付プレースホルダー 3"/>
          <p:cNvSpPr>
            <a:spLocks noGrp="1"/>
          </p:cNvSpPr>
          <p:nvPr>
            <p:ph type="dt" sz="half" idx="10"/>
          </p:nvPr>
        </p:nvSpPr>
        <p:spPr/>
        <p:txBody>
          <a:bodyPr/>
          <a:lstStyle/>
          <a:p>
            <a:r>
              <a:rPr kumimoji="1" lang="en-US" altLang="ja-JP" smtClean="0"/>
              <a:t>2014/4/17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LC </a:t>
            </a:r>
            <a:r>
              <a:rPr kumimoji="1" lang="ja-JP" altLang="en-US" smtClean="0"/>
              <a:t>推進委員会</a:t>
            </a:r>
            <a:endParaRPr kumimoji="1" lang="ja-JP" altLang="en-US"/>
          </a:p>
        </p:txBody>
      </p:sp>
      <p:sp>
        <p:nvSpPr>
          <p:cNvPr id="6" name="スライド番号プレースホルダー 5"/>
          <p:cNvSpPr>
            <a:spLocks noGrp="1"/>
          </p:cNvSpPr>
          <p:nvPr>
            <p:ph type="sldNum" sz="quarter" idx="12"/>
          </p:nvPr>
        </p:nvSpPr>
        <p:spPr/>
        <p:txBody>
          <a:bodyPr/>
          <a:lstStyle/>
          <a:p>
            <a:fld id="{8EE11228-4AAD-40A0-8211-58E88FE68DFB}" type="slidenum">
              <a:rPr kumimoji="1" lang="ja-JP" altLang="en-US" smtClean="0"/>
              <a:t>8</a:t>
            </a:fld>
            <a:endParaRPr kumimoji="1" lang="ja-JP" altLang="en-US"/>
          </a:p>
        </p:txBody>
      </p:sp>
      <p:pic>
        <p:nvPicPr>
          <p:cNvPr id="8" name="Picture 7"/>
          <p:cNvPicPr>
            <a:picLocks noChangeAspect="1"/>
          </p:cNvPicPr>
          <p:nvPr/>
        </p:nvPicPr>
        <p:blipFill>
          <a:blip r:embed="rId3"/>
          <a:stretch>
            <a:fillRect/>
          </a:stretch>
        </p:blipFill>
        <p:spPr>
          <a:xfrm>
            <a:off x="7806786" y="4684501"/>
            <a:ext cx="2970942" cy="1854411"/>
          </a:xfrm>
          <a:prstGeom prst="rect">
            <a:avLst/>
          </a:prstGeom>
        </p:spPr>
      </p:pic>
      <p:pic>
        <p:nvPicPr>
          <p:cNvPr id="9" name="Picture 4" descr="Screen Shot 2014-04-09 at 10.08.44 A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170" y="2763408"/>
            <a:ext cx="4028247" cy="2747376"/>
          </a:xfrm>
          <a:prstGeom prst="rect">
            <a:avLst/>
          </a:prstGeom>
        </p:spPr>
      </p:pic>
      <p:pic>
        <p:nvPicPr>
          <p:cNvPr id="10" name="図 9"/>
          <p:cNvPicPr>
            <a:picLocks noChangeAspect="1"/>
          </p:cNvPicPr>
          <p:nvPr/>
        </p:nvPicPr>
        <p:blipFill>
          <a:blip r:embed="rId5"/>
          <a:stretch>
            <a:fillRect/>
          </a:stretch>
        </p:blipFill>
        <p:spPr>
          <a:xfrm>
            <a:off x="4150710" y="3425953"/>
            <a:ext cx="3294959" cy="2438400"/>
          </a:xfrm>
          <a:prstGeom prst="rect">
            <a:avLst/>
          </a:prstGeom>
        </p:spPr>
      </p:pic>
      <p:pic>
        <p:nvPicPr>
          <p:cNvPr id="7" name="Picture 2" descr="Screen Shot 2014-04-09 at 7.23.53 P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9234" y="2763408"/>
            <a:ext cx="4306177" cy="1906238"/>
          </a:xfrm>
          <a:prstGeom prst="rect">
            <a:avLst/>
          </a:prstGeom>
        </p:spPr>
      </p:pic>
    </p:spTree>
    <p:extLst>
      <p:ext uri="{BB962C8B-B14F-4D97-AF65-F5344CB8AC3E}">
        <p14:creationId xmlns:p14="http://schemas.microsoft.com/office/powerpoint/2010/main" val="1293592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9976" y="235261"/>
            <a:ext cx="10515600" cy="1460500"/>
          </a:xfrm>
        </p:spPr>
        <p:txBody>
          <a:bodyPr>
            <a:noAutofit/>
          </a:bodyPr>
          <a:lstStyle/>
          <a:p>
            <a:r>
              <a:rPr lang="en-GB" altLang="ja-JP" sz="4000" dirty="0">
                <a:solidFill>
                  <a:schemeClr val="tx2"/>
                </a:solidFill>
                <a:latin typeface="Impact" panose="020B0806030902050204" pitchFamily="34" charset="0"/>
              </a:rPr>
              <a:t>Session </a:t>
            </a:r>
            <a:r>
              <a:rPr lang="en-GB" altLang="ja-JP" sz="4000" dirty="0" smtClean="0">
                <a:solidFill>
                  <a:schemeClr val="tx2"/>
                </a:solidFill>
                <a:latin typeface="Impact" panose="020B0806030902050204" pitchFamily="34" charset="0"/>
              </a:rPr>
              <a:t>5, April 9, 9.00</a:t>
            </a:r>
            <a:r>
              <a:rPr lang="en-GB" altLang="ja-JP" sz="4000" dirty="0">
                <a:solidFill>
                  <a:schemeClr val="tx2"/>
                </a:solidFill>
                <a:latin typeface="Impact" panose="020B0806030902050204" pitchFamily="34" charset="0"/>
              </a:rPr>
              <a:t>; MD(1)</a:t>
            </a:r>
            <a:r>
              <a:rPr lang="ja-JP" altLang="ja-JP" sz="2400" dirty="0" smtClean="0">
                <a:solidFill>
                  <a:schemeClr val="tx2"/>
                </a:solidFill>
                <a:latin typeface="Impact" panose="020B0806030902050204" pitchFamily="34" charset="0"/>
              </a:rPr>
              <a:t/>
            </a:r>
            <a:br>
              <a:rPr lang="ja-JP" altLang="ja-JP" sz="2400" dirty="0" smtClean="0">
                <a:solidFill>
                  <a:schemeClr val="tx2"/>
                </a:solidFill>
                <a:latin typeface="Impact" panose="020B0806030902050204" pitchFamily="34" charset="0"/>
              </a:rPr>
            </a:br>
            <a:r>
              <a:rPr lang="en-US" altLang="ja-JP" sz="2400" dirty="0" smtClean="0">
                <a:solidFill>
                  <a:schemeClr val="tx2"/>
                </a:solidFill>
                <a:latin typeface="Impact" panose="020B0806030902050204" pitchFamily="34" charset="0"/>
              </a:rPr>
              <a:t>Detector </a:t>
            </a:r>
            <a:r>
              <a:rPr lang="en-US" altLang="ja-JP" sz="2400" dirty="0">
                <a:solidFill>
                  <a:schemeClr val="tx2"/>
                </a:solidFill>
                <a:latin typeface="Impact" panose="020B0806030902050204" pitchFamily="34" charset="0"/>
              </a:rPr>
              <a:t>Requirements both </a:t>
            </a:r>
            <a:r>
              <a:rPr lang="en-US" altLang="ja-JP" sz="2400" dirty="0" err="1">
                <a:solidFill>
                  <a:schemeClr val="tx2"/>
                </a:solidFill>
                <a:latin typeface="Impact" panose="020B0806030902050204" pitchFamily="34" charset="0"/>
              </a:rPr>
              <a:t>SiD</a:t>
            </a:r>
            <a:r>
              <a:rPr lang="en-US" altLang="ja-JP" sz="2400" dirty="0">
                <a:solidFill>
                  <a:schemeClr val="tx2"/>
                </a:solidFill>
                <a:latin typeface="Impact" panose="020B0806030902050204" pitchFamily="34" charset="0"/>
              </a:rPr>
              <a:t> and ILD minimum needs – </a:t>
            </a:r>
            <a:r>
              <a:rPr lang="en-US" altLang="ja-JP" sz="2400" dirty="0" err="1">
                <a:solidFill>
                  <a:schemeClr val="tx2"/>
                </a:solidFill>
                <a:latin typeface="Impact" panose="020B0806030902050204" pitchFamily="34" charset="0"/>
              </a:rPr>
              <a:t>Karsten</a:t>
            </a:r>
            <a:r>
              <a:rPr lang="en-US" altLang="ja-JP" sz="2400" dirty="0">
                <a:solidFill>
                  <a:schemeClr val="tx2"/>
                </a:solidFill>
                <a:latin typeface="Impact" panose="020B0806030902050204" pitchFamily="34" charset="0"/>
              </a:rPr>
              <a:t> </a:t>
            </a:r>
            <a:r>
              <a:rPr lang="en-US" altLang="ja-JP" sz="2400" dirty="0" err="1">
                <a:solidFill>
                  <a:schemeClr val="tx2"/>
                </a:solidFill>
                <a:latin typeface="Impact" panose="020B0806030902050204" pitchFamily="34" charset="0"/>
              </a:rPr>
              <a:t>Buesser</a:t>
            </a:r>
            <a:endParaRPr lang="ja-JP" altLang="ja-JP" sz="2800" dirty="0">
              <a:solidFill>
                <a:schemeClr val="tx2"/>
              </a:solidFill>
              <a:latin typeface="Impact" panose="020B0806030902050204" pitchFamily="34" charset="0"/>
            </a:endParaRPr>
          </a:p>
        </p:txBody>
      </p:sp>
      <p:sp>
        <p:nvSpPr>
          <p:cNvPr id="3" name="コンテンツ プレースホルダー 2"/>
          <p:cNvSpPr>
            <a:spLocks noGrp="1"/>
          </p:cNvSpPr>
          <p:nvPr>
            <p:ph idx="1"/>
          </p:nvPr>
        </p:nvSpPr>
        <p:spPr>
          <a:xfrm>
            <a:off x="838200" y="1569812"/>
            <a:ext cx="10515600" cy="1125887"/>
          </a:xfrm>
        </p:spPr>
        <p:txBody>
          <a:bodyPr>
            <a:noAutofit/>
          </a:bodyPr>
          <a:lstStyle/>
          <a:p>
            <a:pPr>
              <a:spcBef>
                <a:spcPts val="0"/>
              </a:spcBef>
            </a:pPr>
            <a:r>
              <a:rPr lang="en-US" altLang="ja-JP" sz="2000" i="1" dirty="0" smtClean="0">
                <a:solidFill>
                  <a:schemeClr val="tx2"/>
                </a:solidFill>
              </a:rPr>
              <a:t>Do </a:t>
            </a:r>
            <a:r>
              <a:rPr lang="en-US" altLang="ja-JP" sz="2000" i="1" dirty="0">
                <a:solidFill>
                  <a:schemeClr val="tx2"/>
                </a:solidFill>
              </a:rPr>
              <a:t>we understand the Detector design well enough to determine the CFS Detector Hall requirements ?  Is there risk that significant Detector changes could still remain ?  Can we identify the major technical cost drivers arising from the Detectors in terms of the CFS, including comparisons of effects with vertical shaft and horizontal access? </a:t>
            </a:r>
            <a:endParaRPr lang="ja-JP" altLang="ja-JP" sz="2000" dirty="0">
              <a:solidFill>
                <a:schemeClr val="tx2"/>
              </a:solidFill>
            </a:endParaRPr>
          </a:p>
        </p:txBody>
      </p:sp>
      <p:sp>
        <p:nvSpPr>
          <p:cNvPr id="4" name="日付プレースホルダー 3"/>
          <p:cNvSpPr>
            <a:spLocks noGrp="1"/>
          </p:cNvSpPr>
          <p:nvPr>
            <p:ph type="dt" sz="half" idx="10"/>
          </p:nvPr>
        </p:nvSpPr>
        <p:spPr/>
        <p:txBody>
          <a:bodyPr/>
          <a:lstStyle/>
          <a:p>
            <a:r>
              <a:rPr kumimoji="1" lang="en-US" altLang="ja-JP" smtClean="0"/>
              <a:t>2014/4/17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LC </a:t>
            </a:r>
            <a:r>
              <a:rPr kumimoji="1" lang="ja-JP" altLang="en-US" smtClean="0"/>
              <a:t>推進委員会</a:t>
            </a:r>
            <a:endParaRPr kumimoji="1" lang="ja-JP" altLang="en-US"/>
          </a:p>
        </p:txBody>
      </p:sp>
      <p:sp>
        <p:nvSpPr>
          <p:cNvPr id="6" name="スライド番号プレースホルダー 5"/>
          <p:cNvSpPr>
            <a:spLocks noGrp="1"/>
          </p:cNvSpPr>
          <p:nvPr>
            <p:ph type="sldNum" sz="quarter" idx="12"/>
          </p:nvPr>
        </p:nvSpPr>
        <p:spPr/>
        <p:txBody>
          <a:bodyPr/>
          <a:lstStyle/>
          <a:p>
            <a:fld id="{8EE11228-4AAD-40A0-8211-58E88FE68DFB}" type="slidenum">
              <a:rPr kumimoji="1" lang="ja-JP" altLang="en-US" smtClean="0"/>
              <a:t>9</a:t>
            </a:fld>
            <a:endParaRPr kumimoji="1" lang="ja-JP" altLang="en-US"/>
          </a:p>
        </p:txBody>
      </p:sp>
      <p:pic>
        <p:nvPicPr>
          <p:cNvPr id="7" name="図 6"/>
          <p:cNvPicPr>
            <a:picLocks noChangeAspect="1"/>
          </p:cNvPicPr>
          <p:nvPr/>
        </p:nvPicPr>
        <p:blipFill>
          <a:blip r:embed="rId3"/>
          <a:stretch>
            <a:fillRect/>
          </a:stretch>
        </p:blipFill>
        <p:spPr>
          <a:xfrm>
            <a:off x="8050879" y="2810606"/>
            <a:ext cx="3791712" cy="3104901"/>
          </a:xfrm>
          <a:prstGeom prst="rect">
            <a:avLst/>
          </a:prstGeom>
        </p:spPr>
      </p:pic>
      <p:pic>
        <p:nvPicPr>
          <p:cNvPr id="10" name="図 9"/>
          <p:cNvPicPr>
            <a:picLocks noChangeAspect="1"/>
          </p:cNvPicPr>
          <p:nvPr/>
        </p:nvPicPr>
        <p:blipFill>
          <a:blip r:embed="rId4"/>
          <a:stretch>
            <a:fillRect/>
          </a:stretch>
        </p:blipFill>
        <p:spPr>
          <a:xfrm>
            <a:off x="349409" y="3057886"/>
            <a:ext cx="4277185" cy="2942206"/>
          </a:xfrm>
          <a:prstGeom prst="rect">
            <a:avLst/>
          </a:prstGeom>
        </p:spPr>
      </p:pic>
      <p:pic>
        <p:nvPicPr>
          <p:cNvPr id="11" name="図 10"/>
          <p:cNvPicPr>
            <a:picLocks noChangeAspect="1"/>
          </p:cNvPicPr>
          <p:nvPr/>
        </p:nvPicPr>
        <p:blipFill>
          <a:blip r:embed="rId5"/>
          <a:stretch>
            <a:fillRect/>
          </a:stretch>
        </p:blipFill>
        <p:spPr>
          <a:xfrm>
            <a:off x="4575559" y="3322451"/>
            <a:ext cx="3475320" cy="2488861"/>
          </a:xfrm>
          <a:prstGeom prst="rect">
            <a:avLst/>
          </a:prstGeom>
        </p:spPr>
      </p:pic>
    </p:spTree>
    <p:extLst>
      <p:ext uri="{BB962C8B-B14F-4D97-AF65-F5344CB8AC3E}">
        <p14:creationId xmlns:p14="http://schemas.microsoft.com/office/powerpoint/2010/main" val="20761904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TotalTime>
  <Words>694</Words>
  <Application>Microsoft Office PowerPoint</Application>
  <PresentationFormat>ワイド画面</PresentationFormat>
  <Paragraphs>99</Paragraphs>
  <Slides>15</Slides>
  <Notes>11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15</vt:i4>
      </vt:variant>
    </vt:vector>
  </HeadingPairs>
  <TitlesOfParts>
    <vt:vector size="22" baseType="lpstr">
      <vt:lpstr>Adobe Gothic Std B</vt:lpstr>
      <vt:lpstr>ＭＳ Ｐゴシック</vt:lpstr>
      <vt:lpstr>Arial</vt:lpstr>
      <vt:lpstr>Calibri</vt:lpstr>
      <vt:lpstr>Calibri Light</vt:lpstr>
      <vt:lpstr>Impact</vt:lpstr>
      <vt:lpstr>Office テーマ</vt:lpstr>
      <vt:lpstr>2014.4.8-10 於東京大学 ADI-CFS Joint Meeting　報告</vt:lpstr>
      <vt:lpstr>PowerPoint プレゼンテーション</vt:lpstr>
      <vt:lpstr>PowerPoint プレゼンテーション</vt:lpstr>
      <vt:lpstr>PowerPoint プレゼンテーション</vt:lpstr>
      <vt:lpstr>Session 1, April 8, 9.00; Meeting Kick-off Goals – Mike Harrison, CFS Status – Atsushi Enomoto ADI Status – Nick Walker</vt:lpstr>
      <vt:lpstr>Session 2, 11.00; CFS pre-project activities Pre-project scope of work (long &amp; medium term plan), Timeline, Required resources, Profile – Masanobu Miyahara</vt:lpstr>
      <vt:lpstr>Session 3, 14.00; ADI Support of CFS Issues pertaining to CFS for each system – Nick Walker</vt:lpstr>
      <vt:lpstr>Session 4, 16.00;  Technology Support &amp; CFS Impact Radiation shielding and related issues – Toshiya Sanami Cryogenic Cavern in Mountainous Region – Hirotaka Nakai Local PDS and Installation Model – Shigeki Fukuda Tunnel layout issues, accessibility, construction, operation, safety – Tomoyuki Sanuki</vt:lpstr>
      <vt:lpstr>Session 5, April 9, 9.00; MD(1) Detector Requirements both SiD and ILD minimum needs – Karsten Buesser</vt:lpstr>
      <vt:lpstr>Session 6, 11.00; MDI (2) Interaction Region Solutions including Hybrid, Detector Hall impact on Overall Construction schedule – Yoshinobu Nishimoto  ARUP Study Status – John Osborne </vt:lpstr>
      <vt:lpstr>Session 7, 14.00; Energy Phasing General Scheme, parameters, CFS impact – Benno List</vt:lpstr>
      <vt:lpstr>Session 8, 16.00; Site Infrastructure Power Usage, Site requirements (water etc..)  Vic Kuchler &amp; Atsuchi Enomoto Energy Issues – Marc Ross (Alt., Ewan Paterson)</vt:lpstr>
      <vt:lpstr>Session 9, April 10, 9.00;  CFS near term &amp; Required ADI input 6-12 month activities, required ADI information -  Masanobu Miyahara</vt:lpstr>
      <vt:lpstr>PowerPoint プレゼンテーション</vt:lpstr>
      <vt:lpstr>CFS Homework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2014.4.8-10 於東京大学 ADI-CFS Joint Meeting　報告</dc:title>
  <dc:creator>Enomoto</dc:creator>
  <cp:lastModifiedBy>Enomoto</cp:lastModifiedBy>
  <cp:revision>37</cp:revision>
  <dcterms:created xsi:type="dcterms:W3CDTF">2014-04-16T01:12:35Z</dcterms:created>
  <dcterms:modified xsi:type="dcterms:W3CDTF">2014-04-17T03:06:45Z</dcterms:modified>
</cp:coreProperties>
</file>