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716" r:id="rId2"/>
  </p:sldMasterIdLst>
  <p:notesMasterIdLst>
    <p:notesMasterId r:id="rId23"/>
  </p:notesMasterIdLst>
  <p:handoutMasterIdLst>
    <p:handoutMasterId r:id="rId24"/>
  </p:handoutMasterIdLst>
  <p:sldIdLst>
    <p:sldId id="2611" r:id="rId3"/>
    <p:sldId id="2810" r:id="rId4"/>
    <p:sldId id="2710" r:id="rId5"/>
    <p:sldId id="2704" r:id="rId6"/>
    <p:sldId id="2705" r:id="rId7"/>
    <p:sldId id="2706" r:id="rId8"/>
    <p:sldId id="2707" r:id="rId9"/>
    <p:sldId id="2650" r:id="rId10"/>
    <p:sldId id="2783" r:id="rId11"/>
    <p:sldId id="2784" r:id="rId12"/>
    <p:sldId id="2785" r:id="rId13"/>
    <p:sldId id="2786" r:id="rId14"/>
    <p:sldId id="2787" r:id="rId15"/>
    <p:sldId id="2793" r:id="rId16"/>
    <p:sldId id="2794" r:id="rId17"/>
    <p:sldId id="2795" r:id="rId18"/>
    <p:sldId id="2811" r:id="rId19"/>
    <p:sldId id="2797" r:id="rId20"/>
    <p:sldId id="2798" r:id="rId21"/>
    <p:sldId id="2799" r:id="rId22"/>
  </p:sldIdLst>
  <p:sldSz cx="9144000" cy="6858000" type="screen4x3"/>
  <p:notesSz cx="6858000" cy="9144000"/>
  <p:defaultTextStyle>
    <a:defPPr>
      <a:defRPr lang="ja-JP"/>
    </a:defPPr>
    <a:lvl1pPr marL="0" algn="l" defTabSz="45701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45701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45701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032" algn="l" defTabSz="45701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45701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45701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45701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45701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45701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Walker" initials="NJ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間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2" autoAdjust="0"/>
    <p:restoredTop sz="99783" autoAdjust="0"/>
  </p:normalViewPr>
  <p:slideViewPr>
    <p:cSldViewPr snapToGrid="0" snapToObjects="1">
      <p:cViewPr>
        <p:scale>
          <a:sx n="94" d="100"/>
          <a:sy n="94" d="100"/>
        </p:scale>
        <p:origin x="-3144" y="-1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3B4A7-B1E9-E346-8382-8DCD34FC8FFC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9836B-A496-5742-8A8C-5FEE32088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865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6CC99-982A-1C43-8C43-4E6F191C0C06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CD2EB-828E-4E43-97CC-E322ABE17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71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1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45701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45701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032" algn="l" defTabSz="45701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45701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45701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45701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45701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45701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89E06-74B4-C147-92DD-CD3BF7F59418}" type="slidenum">
              <a:rPr lang="en-US" altLang="ja-JP">
                <a:solidFill>
                  <a:prstClr val="black"/>
                </a:solidFill>
                <a:latin typeface="Calibri"/>
                <a:ea typeface="ＭＳ Ｐゴシック"/>
              </a:rPr>
              <a:pPr/>
              <a:t>13</a:t>
            </a:fld>
            <a:endParaRPr lang="en-US" altLang="ja-JP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34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711-5ADA-453F-81BD-CC02E25D8D6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21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711-5ADA-453F-81BD-CC02E25D8D6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21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708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279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869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4" y="1789547"/>
            <a:ext cx="7481455" cy="3844636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731547" indent="-315995">
              <a:defRPr sz="1800">
                <a:latin typeface="Arial"/>
                <a:cs typeface="Arial"/>
              </a:defRPr>
            </a:lvl3pPr>
            <a:lvl4pPr marL="1038883" indent="-30733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659" indent="-20777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74" y="769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3A87-2296-FC4D-A292-AB05C56F031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13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274" y="2626302"/>
            <a:ext cx="748145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9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4312-F8DD-5248-A202-0A2AAD975996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23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4" y="1789547"/>
            <a:ext cx="7481455" cy="3844636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731547" indent="-315995">
              <a:defRPr sz="1800">
                <a:latin typeface="Arial"/>
                <a:cs typeface="Arial"/>
              </a:defRPr>
            </a:lvl3pPr>
            <a:lvl4pPr marL="1038883" indent="-30733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659" indent="-20777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74" y="769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3A87-2296-FC4D-A292-AB05C56F031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61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4" y="2906715"/>
            <a:ext cx="7516091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274" y="1023698"/>
            <a:ext cx="7481455" cy="1308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9E4A-33FE-0443-8988-29436E360DEA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17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4" y="1023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D802-AAAA-D947-9202-65E7C7D696D8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96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45127" y="1847274"/>
            <a:ext cx="3574473" cy="3891587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833993" indent="-310223">
              <a:defRPr sz="1800">
                <a:latin typeface="Arial"/>
                <a:cs typeface="Arial"/>
              </a:defRPr>
            </a:lvl3pPr>
            <a:lvl4pPr marL="1092271" indent="-261164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354877" indent="-20777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726710" y="1847274"/>
            <a:ext cx="3574473" cy="3891587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731547" indent="-315995">
              <a:defRPr sz="1800">
                <a:latin typeface="Arial"/>
                <a:cs typeface="Arial"/>
              </a:defRPr>
            </a:lvl3pPr>
            <a:lvl4pPr marL="1038883" indent="-30733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659" indent="-207776" defTabSz="334752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1274" y="1023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96C6-F158-E44E-9BA4-D09CE69C3A3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202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4" y="1699672"/>
            <a:ext cx="3671455" cy="4704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2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2848" y="1699697"/>
            <a:ext cx="3609880" cy="4704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latin typeface="Arial"/>
                <a:cs typeface="Arial"/>
              </a:defRPr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2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831274" y="2332183"/>
            <a:ext cx="3671455" cy="3502120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833993" indent="-310223">
              <a:defRPr sz="1800">
                <a:latin typeface="Arial"/>
                <a:cs typeface="Arial"/>
              </a:defRPr>
            </a:lvl3pPr>
            <a:lvl4pPr marL="1092271" indent="-261164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354877" indent="-20777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02848" y="2332184"/>
            <a:ext cx="3609880" cy="3502119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731547" indent="-315995">
              <a:defRPr sz="1800">
                <a:latin typeface="Arial"/>
                <a:cs typeface="Arial"/>
              </a:defRPr>
            </a:lvl3pPr>
            <a:lvl4pPr marL="1038883" indent="-30733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659" indent="-207776" defTabSz="334752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1274" y="1023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1FAD-72C7-C345-922B-F2BFB23F5A4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399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8F50-D5F2-5B42-9A3D-A4BF9664839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61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19458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4" y="1031394"/>
            <a:ext cx="2634241" cy="65424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1031394"/>
            <a:ext cx="4737677" cy="4733636"/>
          </a:xfrm>
          <a:prstGeom prst="rect">
            <a:avLst/>
          </a:prstGeom>
        </p:spPr>
        <p:txBody>
          <a:bodyPr/>
          <a:lstStyle>
            <a:lvl1pPr>
              <a:defRPr sz="2700" baseline="0"/>
            </a:lvl1pPr>
            <a:lvl2pPr>
              <a:defRPr sz="22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272" y="1831879"/>
            <a:ext cx="2634242" cy="3933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2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ED0B-ABF7-D84E-BBF7-FE21D0163B3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79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72061"/>
            <a:ext cx="5486400" cy="56673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5941"/>
            <a:ext cx="5486400" cy="35406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2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38799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Arial"/>
                <a:cs typeface="Arial"/>
              </a:defRPr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2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9B40-E3E0-2F43-8634-5F00C375A29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761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273" y="-23091"/>
            <a:ext cx="9282545" cy="6961909"/>
          </a:xfrm>
          <a:prstGeom prst="rect">
            <a:avLst/>
          </a:prstGeom>
          <a:solidFill>
            <a:srgbClr val="692A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028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103189"/>
            <a:ext cx="7493000" cy="544512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04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latin typeface="Calibri"/>
                <a:ea typeface="ＭＳ Ｐゴシック"/>
              </a:rPr>
              <a:t>14/02/10</a:t>
            </a: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latin typeface="Calibri"/>
                <a:ea typeface="ＭＳ Ｐゴシック"/>
              </a:rPr>
              <a:t>KEK-LC-Meeting</a:t>
            </a:r>
            <a:endParaRPr lang="ja-JP" altLang="en-US"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>
                <a:latin typeface="Calibri"/>
                <a:ea typeface="ＭＳ Ｐゴシック"/>
              </a:rPr>
              <a:pPr/>
              <a:t>‹#›</a:t>
            </a:fld>
            <a:endParaRPr lang="ja-JP" altLang="en-US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62015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3288-B9ED-BB4E-99ED-7BC8A5BAC1A3}" type="slidenum">
              <a:rPr lang="en-GB">
                <a:latin typeface="Calibri"/>
              </a:rPr>
              <a:pPr>
                <a:defRPr/>
              </a:pPr>
              <a:t>‹#›</a:t>
            </a:fld>
            <a:endParaRPr lang="en-GB">
              <a:latin typeface="Calibri"/>
            </a:endParaRPr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1"/>
          </p:nvPr>
        </p:nvSpPr>
        <p:spPr bwMode="auto">
          <a:xfrm>
            <a:off x="31524" y="6443436"/>
            <a:ext cx="2221139" cy="4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altLang="ja-JP" smtClean="0">
                <a:solidFill>
                  <a:prstClr val="black"/>
                </a:solidFill>
              </a:rPr>
              <a:t>KEK-LC-Meeting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4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697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791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75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3724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699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8509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469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1.emf"/><Relationship Id="rId16" Type="http://schemas.openxmlformats.org/officeDocument/2006/relationships/image" Target="../media/image2.emf"/><Relationship Id="rId17" Type="http://schemas.openxmlformats.org/officeDocument/2006/relationships/image" Target="../media/image3.emf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5597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14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4002" y="6355774"/>
            <a:ext cx="1759239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692A36"/>
                </a:solidFill>
                <a:cs typeface="Arial" charset="0"/>
              </a:defRPr>
            </a:lvl1pPr>
          </a:lstStyle>
          <a:p>
            <a:pPr defTabSz="4559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mtClean="0">
                <a:latin typeface="Arial" charset="0"/>
                <a:ea typeface="ＭＳ Ｐゴシック" charset="0"/>
              </a:rPr>
              <a:t>14/02/10</a:t>
            </a:r>
            <a:endParaRPr kumimoji="0"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5909" y="6355774"/>
            <a:ext cx="2366818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692A36"/>
                </a:solidFill>
                <a:cs typeface="Arial" charset="0"/>
              </a:defRPr>
            </a:lvl1pPr>
          </a:lstStyle>
          <a:p>
            <a:pPr defTabSz="4559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>
                <a:latin typeface="Arial" charset="0"/>
                <a:ea typeface="ＭＳ Ｐゴシック" charset="0"/>
              </a:rPr>
              <a:t>KEK-LC-Meeting</a:t>
            </a:r>
            <a:endParaRPr kumimoji="0" lang="en-US"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74" y="6355774"/>
            <a:ext cx="213302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692A36"/>
                </a:solidFill>
                <a:cs typeface="Arial" charset="0"/>
              </a:defRPr>
            </a:lvl1pPr>
          </a:lstStyle>
          <a:p>
            <a:pPr defTabSz="455954" fontAlgn="base">
              <a:spcBef>
                <a:spcPct val="0"/>
              </a:spcBef>
              <a:spcAft>
                <a:spcPct val="0"/>
              </a:spcAft>
              <a:defRPr/>
            </a:pPr>
            <a:fld id="{377CA3EF-25DA-1D47-8E9C-9756F0E86062}" type="slidenum">
              <a:rPr kumimoji="0" lang="en-US">
                <a:latin typeface="Arial" charset="0"/>
                <a:ea typeface="ＭＳ Ｐゴシック" charset="0"/>
              </a:rPr>
              <a:pPr defTabSz="455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>
              <a:latin typeface="Arial" charset="0"/>
              <a:ea typeface="ＭＳ Ｐゴシック" charset="0"/>
            </a:endParaRP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831274" y="1039091"/>
            <a:ext cx="7481455" cy="452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  <a:p>
            <a:pPr lvl="0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pic>
        <p:nvPicPr>
          <p:cNvPr id="103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716" y="197716"/>
            <a:ext cx="2522682" cy="4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74" y="633557"/>
            <a:ext cx="7481455" cy="3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74" y="6217227"/>
            <a:ext cx="7481455" cy="3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ilccolor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7990" y="50512"/>
            <a:ext cx="841375" cy="54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97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/>
  <p:txStyles>
    <p:titleStyle>
      <a:lvl1pPr algn="ctr" defTabSz="455954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59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59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59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59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15554" algn="ctr" defTabSz="4559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831107" algn="ctr" defTabSz="4559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246659" algn="ctr" defTabSz="4559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662213" algn="ctr" defTabSz="4559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1966" indent="-341966" algn="l" defTabSz="45595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b="1" kern="1200">
          <a:solidFill>
            <a:schemeClr val="tx1"/>
          </a:solidFill>
          <a:latin typeface="Arial"/>
          <a:ea typeface="ＭＳ Ｐゴシック" pitchFamily="-84" charset="-128"/>
          <a:cs typeface="Arial"/>
        </a:defRPr>
      </a:lvl1pPr>
      <a:lvl2pPr marL="741647" indent="-285692" algn="l" defTabSz="45595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2772" indent="-227977" algn="l" defTabSz="455954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‒"/>
        <a:defRPr sz="2200" kern="1200">
          <a:solidFill>
            <a:schemeClr val="tx1"/>
          </a:solidFill>
          <a:latin typeface="Arial"/>
          <a:ea typeface="Arial" pitchFamily="-84" charset="0"/>
          <a:cs typeface="Arial"/>
        </a:defRPr>
      </a:lvl3pPr>
      <a:lvl4pPr marL="1598726" indent="-227977" algn="l" defTabSz="45595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ＭＳ Ｐゴシック" charset="0"/>
        </a:defRPr>
      </a:lvl4pPr>
      <a:lvl5pPr marL="2056123" indent="-227977" algn="l" defTabSz="45595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098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kumimoji="1" lang="en-US" altLang="ja-JP" dirty="0" smtClean="0"/>
              <a:t>LC </a:t>
            </a:r>
            <a:r>
              <a:rPr kumimoji="1" lang="ja-JP" altLang="en-US" dirty="0" smtClean="0"/>
              <a:t>計画推進委員会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043" y="1428134"/>
            <a:ext cx="8396757" cy="4756151"/>
          </a:xfrm>
          <a:ln>
            <a:solidFill>
              <a:srgbClr val="4F81BD"/>
            </a:solidFill>
          </a:ln>
        </p:spPr>
        <p:txBody>
          <a:bodyPr>
            <a:normAutofit fontScale="47500" lnSpcReduction="20000"/>
          </a:bodyPr>
          <a:lstStyle/>
          <a:p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************************************************************************</a:t>
            </a:r>
          </a:p>
          <a:p>
            <a:pPr marL="0" indent="0">
              <a:buNone/>
            </a:pPr>
            <a:r>
              <a:rPr lang="ja-JP" altLang="en-US" dirty="0"/>
              <a:t>日時：　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月</a:t>
            </a:r>
            <a:r>
              <a:rPr lang="en-US" altLang="ja-JP" dirty="0" smtClean="0">
                <a:solidFill>
                  <a:srgbClr val="FF0000"/>
                </a:solidFill>
              </a:rPr>
              <a:t>10</a:t>
            </a:r>
            <a:r>
              <a:rPr lang="ja-JP" altLang="en-US" dirty="0" smtClean="0">
                <a:solidFill>
                  <a:srgbClr val="FF0000"/>
                </a:solidFill>
              </a:rPr>
              <a:t>日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月）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13:00〜</a:t>
            </a:r>
            <a:r>
              <a:rPr lang="en-US" altLang="ja-JP" dirty="0" smtClean="0">
                <a:solidFill>
                  <a:srgbClr val="FF0000"/>
                </a:solidFill>
              </a:rPr>
              <a:t>17:</a:t>
            </a:r>
            <a:r>
              <a:rPr lang="en-US" altLang="ja-JP" dirty="0">
                <a:solidFill>
                  <a:srgbClr val="FF0000"/>
                </a:solidFill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</a:rPr>
              <a:t>0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場所：  </a:t>
            </a:r>
            <a:r>
              <a:rPr lang="en-US" altLang="ja-JP" dirty="0"/>
              <a:t>KEK 3</a:t>
            </a:r>
            <a:r>
              <a:rPr lang="ja-JP" altLang="en-US" dirty="0" smtClean="0"/>
              <a:t>号館</a:t>
            </a:r>
            <a:r>
              <a:rPr lang="en-US" altLang="ja-JP" dirty="0" smtClean="0"/>
              <a:t> (1</a:t>
            </a:r>
            <a:r>
              <a:rPr lang="ja-JP" altLang="en-US" dirty="0" smtClean="0"/>
              <a:t>階</a:t>
            </a:r>
            <a:r>
              <a:rPr lang="en-US" altLang="ja-JP" dirty="0" smtClean="0"/>
              <a:t>) </a:t>
            </a:r>
            <a:r>
              <a:rPr lang="ja-JP" altLang="en-US" dirty="0" smtClean="0"/>
              <a:t>セミナーホール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************************************************************************</a:t>
            </a:r>
          </a:p>
          <a:p>
            <a:pPr marL="0" indent="0">
              <a:buNone/>
            </a:pPr>
            <a:r>
              <a:rPr lang="ja-JP" altLang="en-US" dirty="0"/>
              <a:t>議　　事　　　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報告：</a:t>
            </a:r>
            <a:endParaRPr lang="ja-JP" alt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１．リニアコライダー計画推進に関する状況　　　　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		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（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鈴木機構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長）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　　　　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２．日本学術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会議での審議状況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　　　　　　　　　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		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（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相原委員）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３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．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LCB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および高エネルギー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研究者会議からの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報告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（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駒宮委員）　　　　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４．リニアコライダー戦略会議からの報告　　　　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		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（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山下委員）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５．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KEK-LC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推進室からの報告　　　　　　　　　　　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		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（山本明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ja-JP" alt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ja-JP" alt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ディスカッション：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>
                <a:solidFill>
                  <a:srgbClr val="D9D9D9"/>
                </a:solidFill>
              </a:rPr>
              <a:t>　</a:t>
            </a:r>
            <a:r>
              <a:rPr lang="en-US" altLang="ja-JP" dirty="0" smtClean="0">
                <a:solidFill>
                  <a:srgbClr val="D9D9D9"/>
                </a:solidFill>
              </a:rPr>
              <a:t>6</a:t>
            </a:r>
            <a:r>
              <a:rPr lang="ja-JP" altLang="en-US" dirty="0" smtClean="0">
                <a:solidFill>
                  <a:srgbClr val="D9D9D9"/>
                </a:solidFill>
              </a:rPr>
              <a:t>．</a:t>
            </a:r>
            <a:r>
              <a:rPr lang="en-US" altLang="ja-JP" dirty="0" smtClean="0">
                <a:solidFill>
                  <a:srgbClr val="D9D9D9"/>
                </a:solidFill>
              </a:rPr>
              <a:t>LC</a:t>
            </a:r>
            <a:r>
              <a:rPr lang="ja-JP" altLang="en-US" dirty="0" smtClean="0">
                <a:solidFill>
                  <a:srgbClr val="D9D9D9"/>
                </a:solidFill>
              </a:rPr>
              <a:t>加速器・技術開発レビューからの報告</a:t>
            </a:r>
            <a:r>
              <a:rPr lang="en-US" altLang="ja-JP" dirty="0" smtClean="0">
                <a:solidFill>
                  <a:srgbClr val="D9D9D9"/>
                </a:solidFill>
              </a:rPr>
              <a:t>			(</a:t>
            </a:r>
            <a:r>
              <a:rPr lang="ja-JP" altLang="en-US" dirty="0" smtClean="0">
                <a:solidFill>
                  <a:srgbClr val="D9D9D9"/>
                </a:solidFill>
              </a:rPr>
              <a:t>生出委員）</a:t>
            </a:r>
            <a:endParaRPr lang="en-US" altLang="ja-JP" dirty="0" smtClean="0">
              <a:solidFill>
                <a:srgbClr val="D9D9D9"/>
              </a:solidFill>
            </a:endParaRPr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en-US" altLang="ja-JP" sz="3800" dirty="0" smtClean="0"/>
              <a:t>7. </a:t>
            </a:r>
            <a:r>
              <a:rPr lang="ja-JP" altLang="en-US" sz="3800" dirty="0" smtClean="0"/>
              <a:t>今後</a:t>
            </a:r>
            <a:r>
              <a:rPr lang="en-US" altLang="ja-JP" sz="3800" dirty="0"/>
              <a:t>5</a:t>
            </a:r>
            <a:r>
              <a:rPr lang="ja-JP" altLang="en-US" sz="3800" dirty="0"/>
              <a:t>年間の</a:t>
            </a:r>
            <a:r>
              <a:rPr lang="en-US" altLang="ja-JP" sz="3800" dirty="0"/>
              <a:t>『</a:t>
            </a:r>
            <a:r>
              <a:rPr lang="ja-JP" altLang="en-US" sz="3800" dirty="0"/>
              <a:t>技術的準備への</a:t>
            </a:r>
            <a:r>
              <a:rPr lang="ja-JP" altLang="en-US" sz="3800" dirty="0" smtClean="0"/>
              <a:t>展望・課題</a:t>
            </a:r>
            <a:r>
              <a:rPr lang="en-US" altLang="ja-JP" sz="3800" dirty="0" smtClean="0"/>
              <a:t>』</a:t>
            </a:r>
            <a:r>
              <a:rPr lang="ja-JP" altLang="en-US" sz="3800" dirty="0"/>
              <a:t>　</a:t>
            </a:r>
            <a:r>
              <a:rPr lang="ja-JP" altLang="en-US" sz="3800" dirty="0" smtClean="0"/>
              <a:t>（山本）</a:t>
            </a:r>
            <a:endParaRPr lang="en-US" altLang="ja-JP" sz="3800" dirty="0" smtClean="0"/>
          </a:p>
          <a:p>
            <a:pPr marL="0" indent="0">
              <a:buNone/>
            </a:pPr>
            <a:r>
              <a:rPr lang="ja-JP" altLang="ja-JP" dirty="0">
                <a:solidFill>
                  <a:srgbClr val="D9D9D9"/>
                </a:solidFill>
              </a:rPr>
              <a:t>　</a:t>
            </a:r>
            <a:r>
              <a:rPr lang="en-US" altLang="ja-JP" dirty="0" smtClean="0">
                <a:solidFill>
                  <a:srgbClr val="D9D9D9"/>
                </a:solidFill>
              </a:rPr>
              <a:t>8. </a:t>
            </a:r>
            <a:r>
              <a:rPr lang="ja-JP" altLang="en-US" dirty="0" smtClean="0">
                <a:solidFill>
                  <a:srgbClr val="D9D9D9"/>
                </a:solidFill>
              </a:rPr>
              <a:t>ディスカッション</a:t>
            </a:r>
            <a:r>
              <a:rPr lang="en-US" altLang="ja-JP" dirty="0" smtClean="0"/>
              <a:t>							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全員</a:t>
            </a:r>
            <a:endParaRPr lang="ja-JP" alt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ja-JP" altLang="ja-JP" dirty="0"/>
              <a:t>　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**************************</a:t>
            </a:r>
            <a:r>
              <a:rPr lang="ja-JP" altLang="en-US" dirty="0" smtClean="0"/>
              <a:t>*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3366FF"/>
                </a:solidFill>
              </a:rPr>
              <a:t>次回・推進委員会の予定：　（調整</a:t>
            </a:r>
            <a:r>
              <a:rPr lang="en-US" altLang="ja-JP" dirty="0" smtClean="0">
                <a:solidFill>
                  <a:srgbClr val="3366FF"/>
                </a:solidFill>
              </a:rPr>
              <a:t>:  </a:t>
            </a:r>
            <a:r>
              <a:rPr lang="ja-JP" altLang="en-US" dirty="0" smtClean="0">
                <a:solidFill>
                  <a:srgbClr val="3366FF"/>
                </a:solidFill>
              </a:rPr>
              <a:t>候補日提案：</a:t>
            </a:r>
            <a:r>
              <a:rPr lang="en-US" altLang="ja-JP" dirty="0" smtClean="0">
                <a:solidFill>
                  <a:srgbClr val="3366FF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4</a:t>
            </a:r>
            <a:r>
              <a:rPr lang="ja-JP" altLang="en-US" dirty="0" smtClean="0">
                <a:solidFill>
                  <a:srgbClr val="FF0000"/>
                </a:solidFill>
              </a:rPr>
              <a:t>月</a:t>
            </a:r>
            <a:r>
              <a:rPr lang="en-US" altLang="ja-JP" dirty="0" smtClean="0">
                <a:solidFill>
                  <a:srgbClr val="FF0000"/>
                </a:solidFill>
              </a:rPr>
              <a:t>17</a:t>
            </a:r>
            <a:r>
              <a:rPr lang="ja-JP" altLang="en-US" dirty="0" smtClean="0">
                <a:solidFill>
                  <a:srgbClr val="FF0000"/>
                </a:solidFill>
              </a:rPr>
              <a:t>日</a:t>
            </a:r>
            <a:r>
              <a:rPr lang="ja-JP" altLang="en-US" dirty="0" smtClean="0">
                <a:solidFill>
                  <a:srgbClr val="3366FF"/>
                </a:solidFill>
              </a:rPr>
              <a:t>）</a:t>
            </a:r>
            <a:r>
              <a:rPr lang="en-US" altLang="ja-JP" dirty="0" smtClean="0">
                <a:solidFill>
                  <a:srgbClr val="3366FF"/>
                </a:solidFill>
              </a:rPr>
              <a:t>			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83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右矢印 33"/>
          <p:cNvSpPr/>
          <p:nvPr/>
        </p:nvSpPr>
        <p:spPr>
          <a:xfrm>
            <a:off x="606044" y="2065687"/>
            <a:ext cx="5947757" cy="1339818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35" name="右矢印 34"/>
          <p:cNvSpPr/>
          <p:nvPr/>
        </p:nvSpPr>
        <p:spPr>
          <a:xfrm>
            <a:off x="587250" y="3336578"/>
            <a:ext cx="5847225" cy="91003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5" name="右矢印 4"/>
          <p:cNvSpPr/>
          <p:nvPr/>
        </p:nvSpPr>
        <p:spPr>
          <a:xfrm>
            <a:off x="619426" y="874834"/>
            <a:ext cx="8233068" cy="165280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7" name="角丸四角形 6"/>
          <p:cNvSpPr/>
          <p:nvPr/>
        </p:nvSpPr>
        <p:spPr>
          <a:xfrm>
            <a:off x="652937" y="1478869"/>
            <a:ext cx="1382094" cy="3726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080713" y="1485489"/>
            <a:ext cx="2153390" cy="3726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Design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274755" y="1489529"/>
            <a:ext cx="2099916" cy="3717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Design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637504" y="1490401"/>
            <a:ext cx="1264168" cy="368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Tendering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216954"/>
              </p:ext>
            </p:extLst>
          </p:nvPr>
        </p:nvGraphicFramePr>
        <p:xfrm>
          <a:off x="611379" y="767448"/>
          <a:ext cx="7321490" cy="4808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</a:tblGrid>
              <a:tr h="12458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P1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P2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P3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P4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P5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07498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5" name="右矢印 14"/>
          <p:cNvSpPr/>
          <p:nvPr/>
        </p:nvSpPr>
        <p:spPr>
          <a:xfrm>
            <a:off x="632432" y="2307057"/>
            <a:ext cx="2115537" cy="86464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16" name="角丸四角形 15"/>
          <p:cNvSpPr/>
          <p:nvPr/>
        </p:nvSpPr>
        <p:spPr>
          <a:xfrm>
            <a:off x="725127" y="2588776"/>
            <a:ext cx="1553913" cy="2971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Basic Survey</a:t>
            </a:r>
            <a:endParaRPr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62025" y="2201357"/>
            <a:ext cx="2080116" cy="311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Geological</a:t>
            </a:r>
            <a:r>
              <a:rPr lang="en-US" altLang="ja-JP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Survey</a:t>
            </a:r>
            <a:endParaRPr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2786379" y="2274595"/>
            <a:ext cx="2213433" cy="90177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25" name="角丸四角形 24"/>
          <p:cNvSpPr/>
          <p:nvPr/>
        </p:nvSpPr>
        <p:spPr>
          <a:xfrm>
            <a:off x="2909220" y="2570858"/>
            <a:ext cx="1685248" cy="323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Detailed Survey</a:t>
            </a:r>
            <a:endParaRPr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1583272" y="3465320"/>
            <a:ext cx="1178159" cy="62096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31" name="右矢印 30"/>
          <p:cNvSpPr/>
          <p:nvPr/>
        </p:nvSpPr>
        <p:spPr>
          <a:xfrm>
            <a:off x="3025454" y="3395147"/>
            <a:ext cx="1208649" cy="745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32" name="角丸四角形 31"/>
          <p:cNvSpPr/>
          <p:nvPr/>
        </p:nvSpPr>
        <p:spPr>
          <a:xfrm>
            <a:off x="3049103" y="3666084"/>
            <a:ext cx="1021600" cy="23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rgbClr val="C00000"/>
                </a:solidFill>
              </a:rPr>
              <a:t>Detailed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5583137" y="1937074"/>
            <a:ext cx="1577894" cy="27725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 Cost Estimate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957833" y="49459"/>
            <a:ext cx="7273270" cy="677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ILC</a:t>
            </a:r>
            <a:r>
              <a:rPr lang="ja-JP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建設にむけた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土木・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建築</a:t>
            </a: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設計準備</a:t>
            </a: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8064601" y="2476633"/>
            <a:ext cx="886939" cy="365953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101000" sy="101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46" name="右矢印 45"/>
          <p:cNvSpPr/>
          <p:nvPr/>
        </p:nvSpPr>
        <p:spPr>
          <a:xfrm>
            <a:off x="593496" y="4376575"/>
            <a:ext cx="7308175" cy="90283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47" name="角丸四角形 46"/>
          <p:cNvSpPr/>
          <p:nvPr/>
        </p:nvSpPr>
        <p:spPr>
          <a:xfrm>
            <a:off x="2927242" y="4695125"/>
            <a:ext cx="3473617" cy="3013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　　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Land Negotiation</a:t>
            </a:r>
            <a:endParaRPr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430090" y="4718825"/>
            <a:ext cx="1398939" cy="3018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Site Decision</a:t>
            </a:r>
            <a:endParaRPr lang="ja-JP" altLang="en-US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タイトル 1"/>
          <p:cNvSpPr txBox="1">
            <a:spLocks/>
          </p:cNvSpPr>
          <p:nvPr/>
        </p:nvSpPr>
        <p:spPr>
          <a:xfrm>
            <a:off x="587250" y="4306402"/>
            <a:ext cx="3066097" cy="3780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solidFill>
                  <a:schemeClr val="bg1"/>
                </a:solidFill>
              </a:rPr>
              <a:t>　</a:t>
            </a:r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Land Acquisition </a:t>
            </a:r>
            <a:endParaRPr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6463740" y="4697296"/>
            <a:ext cx="1147018" cy="29913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Acquisition</a:t>
            </a:r>
            <a:endParaRPr lang="ja-JP" alt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4735960" y="4399493"/>
            <a:ext cx="1497324" cy="2746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Compensation</a:t>
            </a:r>
            <a:endParaRPr lang="ja-JP" altLang="en-US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右矢印 53"/>
          <p:cNvSpPr/>
          <p:nvPr/>
        </p:nvSpPr>
        <p:spPr>
          <a:xfrm>
            <a:off x="601739" y="5203937"/>
            <a:ext cx="7346033" cy="98672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55" name="角丸四角形 54"/>
          <p:cNvSpPr/>
          <p:nvPr/>
        </p:nvSpPr>
        <p:spPr>
          <a:xfrm>
            <a:off x="2829028" y="5560470"/>
            <a:ext cx="2964963" cy="300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Environmental Impact </a:t>
            </a:r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Survey</a:t>
            </a:r>
            <a:endParaRPr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593497" y="5124855"/>
            <a:ext cx="3026832" cy="3560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Environmental Impact Study</a:t>
            </a:r>
            <a:endParaRPr lang="ja-JP" altLang="en-US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6434475" y="5546237"/>
            <a:ext cx="980220" cy="327114"/>
          </a:xfrm>
          <a:prstGeom prst="round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0"/>
                  <a:lumOff val="100000"/>
                </a:schemeClr>
              </a:gs>
              <a:gs pos="87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Permission</a:t>
            </a:r>
            <a:endParaRPr lang="ja-JP" altLang="en-US" sz="1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>
          <a:xfrm>
            <a:off x="489037" y="3234707"/>
            <a:ext cx="2436062" cy="3356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Topographical Survey</a:t>
            </a:r>
            <a:endParaRPr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1709211" y="3657758"/>
            <a:ext cx="626044" cy="227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Basic </a:t>
            </a:r>
            <a:endParaRPr lang="ja-JP" alt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6200000">
            <a:off x="7304915" y="3932404"/>
            <a:ext cx="2467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smtClean="0">
                <a:latin typeface="Arial Black" panose="020B0A04020102020204" pitchFamily="34" charset="0"/>
                <a:cs typeface="Arial" panose="020B0604020202020204" pitchFamily="34" charset="0"/>
              </a:rPr>
              <a:t>Construction</a:t>
            </a:r>
            <a:endParaRPr kumimoji="1" lang="ja-JP" altLang="en-US" sz="2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1528322" y="5540021"/>
            <a:ext cx="1202473" cy="3182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Preparation</a:t>
            </a:r>
            <a:endParaRPr lang="ja-JP" altLang="en-US" sz="1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右矢印 63"/>
          <p:cNvSpPr/>
          <p:nvPr/>
        </p:nvSpPr>
        <p:spPr>
          <a:xfrm>
            <a:off x="5024760" y="2282464"/>
            <a:ext cx="1294935" cy="90177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65" name="角丸四角形 64"/>
          <p:cNvSpPr/>
          <p:nvPr/>
        </p:nvSpPr>
        <p:spPr>
          <a:xfrm>
            <a:off x="5086646" y="2569674"/>
            <a:ext cx="948692" cy="323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Additional.</a:t>
            </a:r>
            <a:endParaRPr lang="ja-JP" altLang="en-US" sz="14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747969" y="1878438"/>
            <a:ext cx="0" cy="85723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V="1">
            <a:off x="4999812" y="1875195"/>
            <a:ext cx="0" cy="85723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27310" y="723025"/>
            <a:ext cx="930523" cy="5386089"/>
          </a:xfrm>
          <a:prstGeom prst="rect">
            <a:avLst/>
          </a:prstGeom>
          <a:solidFill>
            <a:srgbClr val="008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dirty="0" smtClean="0">
              <a:solidFill>
                <a:srgbClr val="FFFF00"/>
              </a:solidFill>
            </a:endParaRP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FY-H26</a:t>
            </a: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8CCE-6028-D344-BA7E-255CF04F3D3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4524375" y="1233488"/>
            <a:ext cx="4379913" cy="31908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377825" y="1235075"/>
            <a:ext cx="852487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90525" y="1554163"/>
            <a:ext cx="851217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4" name="テキスト ボックス 23"/>
          <p:cNvSpPr txBox="1">
            <a:spLocks noChangeArrowheads="1"/>
          </p:cNvSpPr>
          <p:nvPr/>
        </p:nvSpPr>
        <p:spPr bwMode="auto">
          <a:xfrm>
            <a:off x="762000" y="1152525"/>
            <a:ext cx="98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>
                <a:solidFill>
                  <a:prstClr val="black"/>
                </a:solidFill>
              </a:rPr>
              <a:t>CY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85" name="テキスト ボックス 24"/>
          <p:cNvSpPr txBox="1">
            <a:spLocks noChangeArrowheads="1"/>
          </p:cNvSpPr>
          <p:nvPr/>
        </p:nvSpPr>
        <p:spPr bwMode="auto">
          <a:xfrm>
            <a:off x="1931988" y="1208088"/>
            <a:ext cx="83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2011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86" name="テキスト ボックス 24"/>
          <p:cNvSpPr txBox="1">
            <a:spLocks noChangeArrowheads="1"/>
          </p:cNvSpPr>
          <p:nvPr/>
        </p:nvSpPr>
        <p:spPr bwMode="auto">
          <a:xfrm>
            <a:off x="2795588" y="1208088"/>
            <a:ext cx="83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2012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87" name="テキスト ボックス 24"/>
          <p:cNvSpPr txBox="1">
            <a:spLocks noChangeArrowheads="1"/>
          </p:cNvSpPr>
          <p:nvPr/>
        </p:nvSpPr>
        <p:spPr bwMode="auto">
          <a:xfrm>
            <a:off x="3659188" y="1208088"/>
            <a:ext cx="84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2013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88" name="テキスト ボックス 24"/>
          <p:cNvSpPr txBox="1">
            <a:spLocks noChangeArrowheads="1"/>
          </p:cNvSpPr>
          <p:nvPr/>
        </p:nvSpPr>
        <p:spPr bwMode="auto">
          <a:xfrm>
            <a:off x="4524375" y="1208088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2014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89" name="テキスト ボックス 24"/>
          <p:cNvSpPr txBox="1">
            <a:spLocks noChangeArrowheads="1"/>
          </p:cNvSpPr>
          <p:nvPr/>
        </p:nvSpPr>
        <p:spPr bwMode="auto">
          <a:xfrm>
            <a:off x="5435600" y="1208088"/>
            <a:ext cx="84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2015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90" name="テキスト ボックス 24"/>
          <p:cNvSpPr txBox="1">
            <a:spLocks noChangeArrowheads="1"/>
          </p:cNvSpPr>
          <p:nvPr/>
        </p:nvSpPr>
        <p:spPr bwMode="auto">
          <a:xfrm>
            <a:off x="6324600" y="1208088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2016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91" name="テキスト ボックス 24"/>
          <p:cNvSpPr txBox="1">
            <a:spLocks noChangeArrowheads="1"/>
          </p:cNvSpPr>
          <p:nvPr/>
        </p:nvSpPr>
        <p:spPr bwMode="auto">
          <a:xfrm>
            <a:off x="7188200" y="1208088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2017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92" name="テキスト ボックス 24"/>
          <p:cNvSpPr txBox="1">
            <a:spLocks noChangeArrowheads="1"/>
          </p:cNvSpPr>
          <p:nvPr/>
        </p:nvSpPr>
        <p:spPr bwMode="auto">
          <a:xfrm>
            <a:off x="8051800" y="1208088"/>
            <a:ext cx="84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2018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cxnSp>
        <p:nvCxnSpPr>
          <p:cNvPr id="115" name="直線コネクタ 114"/>
          <p:cNvCxnSpPr/>
          <p:nvPr/>
        </p:nvCxnSpPr>
        <p:spPr>
          <a:xfrm rot="5400000">
            <a:off x="5289550" y="3975100"/>
            <a:ext cx="548163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1781175" y="3973513"/>
            <a:ext cx="5481637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2669382" y="3967956"/>
            <a:ext cx="5481638" cy="317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3547269" y="3969544"/>
            <a:ext cx="54816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7164388" y="1235075"/>
            <a:ext cx="1587" cy="54562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>
            <a:off x="-2362200" y="3971925"/>
            <a:ext cx="548163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395288" y="6697663"/>
            <a:ext cx="8521700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>
            <a:off x="901700" y="3963988"/>
            <a:ext cx="5481637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rot="5400000">
            <a:off x="6162675" y="3968750"/>
            <a:ext cx="548163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02" name="TextBox 97"/>
          <p:cNvSpPr txBox="1">
            <a:spLocks noChangeArrowheads="1"/>
          </p:cNvSpPr>
          <p:nvPr/>
        </p:nvSpPr>
        <p:spPr bwMode="auto">
          <a:xfrm>
            <a:off x="3089275" y="179388"/>
            <a:ext cx="35829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>
                <a:solidFill>
                  <a:prstClr val="white"/>
                </a:solidFill>
              </a:rPr>
              <a:t>ATF</a:t>
            </a:r>
            <a:r>
              <a:rPr lang="ja-JP" altLang="en-US" sz="3200">
                <a:solidFill>
                  <a:prstClr val="white"/>
                </a:solidFill>
              </a:rPr>
              <a:t>長期計画</a:t>
            </a:r>
            <a:r>
              <a:rPr lang="en-US" altLang="ja-JP" sz="3200">
                <a:solidFill>
                  <a:prstClr val="white"/>
                </a:solidFill>
              </a:rPr>
              <a:t>(</a:t>
            </a:r>
            <a:r>
              <a:rPr lang="ja-JP" altLang="en-US" sz="3200">
                <a:solidFill>
                  <a:prstClr val="white"/>
                </a:solidFill>
              </a:rPr>
              <a:t>案</a:t>
            </a:r>
            <a:r>
              <a:rPr lang="en-US" altLang="ja-JP" sz="3200">
                <a:solidFill>
                  <a:prstClr val="white"/>
                </a:solidFill>
              </a:rPr>
              <a:t>)</a:t>
            </a:r>
            <a:endParaRPr lang="ja-JP" altLang="en-US" sz="320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prstClr val="black"/>
              </a:solidFill>
            </a:endParaRPr>
          </a:p>
        </p:txBody>
      </p:sp>
      <p:cxnSp>
        <p:nvCxnSpPr>
          <p:cNvPr id="76" name="直線コネクタ 75"/>
          <p:cNvCxnSpPr/>
          <p:nvPr/>
        </p:nvCxnSpPr>
        <p:spPr>
          <a:xfrm rot="5400000">
            <a:off x="28575" y="3971925"/>
            <a:ext cx="548163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正方形/長方形 131"/>
          <p:cNvSpPr/>
          <p:nvPr/>
        </p:nvSpPr>
        <p:spPr>
          <a:xfrm>
            <a:off x="4506913" y="4170363"/>
            <a:ext cx="4368800" cy="639762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bg1">
                  <a:lumMod val="85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20505" name="テキスト ボックス 30"/>
          <p:cNvSpPr txBox="1">
            <a:spLocks noChangeArrowheads="1"/>
          </p:cNvSpPr>
          <p:nvPr/>
        </p:nvSpPr>
        <p:spPr bwMode="auto">
          <a:xfrm>
            <a:off x="4633913" y="4314825"/>
            <a:ext cx="4386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schemeClr val="bg1">
                    <a:lumMod val="85000"/>
                  </a:schemeClr>
                </a:solidFill>
                <a:latin typeface="13" charset="0"/>
                <a:ea typeface="13" charset="0"/>
                <a:cs typeface="13" charset="0"/>
              </a:rPr>
              <a:t>Gamma-gamma laser system R&amp;D</a:t>
            </a:r>
            <a:endParaRPr lang="ja-JP" altLang="en-US" sz="1600" b="1">
              <a:solidFill>
                <a:schemeClr val="bg1">
                  <a:lumMod val="85000"/>
                </a:schemeClr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4737897" y="4940300"/>
            <a:ext cx="4136227" cy="4318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bg1">
                  <a:lumMod val="65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20507" name="テキスト ボックス 30"/>
          <p:cNvSpPr txBox="1">
            <a:spLocks noChangeArrowheads="1"/>
          </p:cNvSpPr>
          <p:nvPr/>
        </p:nvSpPr>
        <p:spPr bwMode="auto">
          <a:xfrm>
            <a:off x="4624388" y="4960938"/>
            <a:ext cx="2738437" cy="33972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chemeClr val="bg1">
                    <a:lumMod val="65000"/>
                  </a:schemeClr>
                </a:solidFill>
                <a:latin typeface="13" charset="0"/>
                <a:ea typeface="13" charset="0"/>
                <a:cs typeface="13" charset="0"/>
              </a:rPr>
              <a:t>High Field Physics</a:t>
            </a:r>
            <a:endParaRPr lang="ja-JP" altLang="en-US" sz="1600" b="1" dirty="0">
              <a:solidFill>
                <a:schemeClr val="bg1">
                  <a:lumMod val="65000"/>
                </a:schemeClr>
              </a:solidFill>
              <a:latin typeface="13" charset="0"/>
              <a:ea typeface="13" charset="0"/>
              <a:cs typeface="13" charset="0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rot="5400000">
            <a:off x="-835025" y="3971925"/>
            <a:ext cx="548163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 bwMode="auto">
          <a:xfrm>
            <a:off x="4479925" y="2528888"/>
            <a:ext cx="2627313" cy="425450"/>
          </a:xfrm>
          <a:prstGeom prst="rect">
            <a:avLst/>
          </a:prstGeom>
          <a:solidFill>
            <a:srgbClr val="B7D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20510" name="テキスト ボックス 30"/>
          <p:cNvSpPr txBox="1">
            <a:spLocks noChangeArrowheads="1"/>
          </p:cNvSpPr>
          <p:nvPr/>
        </p:nvSpPr>
        <p:spPr bwMode="auto">
          <a:xfrm>
            <a:off x="4873163" y="2528888"/>
            <a:ext cx="2738438" cy="461962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FFFFFF"/>
                </a:solidFill>
                <a:latin typeface="13" charset="0"/>
                <a:ea typeface="13" charset="0"/>
                <a:cs typeface="13" charset="0"/>
              </a:rPr>
              <a:t>Nano beam orbit control (FONT extension)</a:t>
            </a:r>
            <a:endParaRPr lang="ja-JP" altLang="en-US" sz="1200" b="1" dirty="0">
              <a:solidFill>
                <a:srgbClr val="FFFFFF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136" name="正方形/長方形 135"/>
          <p:cNvSpPr/>
          <p:nvPr/>
        </p:nvSpPr>
        <p:spPr bwMode="auto">
          <a:xfrm>
            <a:off x="3738398" y="2528888"/>
            <a:ext cx="1134765" cy="6477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37" name="正方形/長方形 136"/>
          <p:cNvSpPr/>
          <p:nvPr/>
        </p:nvSpPr>
        <p:spPr bwMode="auto">
          <a:xfrm>
            <a:off x="2520950" y="2528888"/>
            <a:ext cx="1074738" cy="636587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38" name="正方形/長方形 137"/>
          <p:cNvSpPr/>
          <p:nvPr/>
        </p:nvSpPr>
        <p:spPr bwMode="auto">
          <a:xfrm>
            <a:off x="4319588" y="2954338"/>
            <a:ext cx="15240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20514" name="テキスト ボックス 30"/>
          <p:cNvSpPr txBox="1">
            <a:spLocks noChangeArrowheads="1"/>
          </p:cNvSpPr>
          <p:nvPr/>
        </p:nvSpPr>
        <p:spPr bwMode="auto">
          <a:xfrm>
            <a:off x="2698750" y="2528888"/>
            <a:ext cx="1063625" cy="6000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>
                <a:solidFill>
                  <a:srgbClr val="FFFFFF"/>
                </a:solidFill>
                <a:latin typeface="13" charset="0"/>
                <a:ea typeface="13" charset="0"/>
                <a:cs typeface="13" charset="0"/>
              </a:rPr>
              <a:t>Develop.(2nmBPM, Fast FB)</a:t>
            </a:r>
            <a:endParaRPr lang="ja-JP" altLang="en-US" sz="1100" b="1">
              <a:solidFill>
                <a:srgbClr val="FFFFFF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15" name="テキスト ボックス 30"/>
          <p:cNvSpPr txBox="1">
            <a:spLocks noChangeArrowheads="1"/>
          </p:cNvSpPr>
          <p:nvPr/>
        </p:nvSpPr>
        <p:spPr bwMode="auto">
          <a:xfrm>
            <a:off x="4473575" y="2954338"/>
            <a:ext cx="13700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2nm stab. R&amp;D</a:t>
            </a:r>
            <a:endParaRPr lang="ja-JP" altLang="en-US" sz="1100" b="1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16" name="テキスト ボックス 30"/>
          <p:cNvSpPr txBox="1">
            <a:spLocks noChangeArrowheads="1"/>
          </p:cNvSpPr>
          <p:nvPr/>
        </p:nvSpPr>
        <p:spPr bwMode="auto">
          <a:xfrm>
            <a:off x="3621088" y="2681288"/>
            <a:ext cx="9636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>
                <a:solidFill>
                  <a:srgbClr val="FFFFFF"/>
                </a:solidFill>
                <a:latin typeface="13" charset="0"/>
                <a:ea typeface="13" charset="0"/>
                <a:cs typeface="13" charset="0"/>
              </a:rPr>
              <a:t>Beam study</a:t>
            </a:r>
            <a:endParaRPr lang="ja-JP" altLang="en-US" sz="1100" b="1">
              <a:solidFill>
                <a:srgbClr val="FFFFFF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142" name="正方形/長方形 141"/>
          <p:cNvSpPr/>
          <p:nvPr/>
        </p:nvSpPr>
        <p:spPr bwMode="auto">
          <a:xfrm>
            <a:off x="5691188" y="2941638"/>
            <a:ext cx="1416050" cy="247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20518" name="テキスト ボックス 30"/>
          <p:cNvSpPr txBox="1">
            <a:spLocks noChangeArrowheads="1"/>
          </p:cNvSpPr>
          <p:nvPr/>
        </p:nvSpPr>
        <p:spPr bwMode="auto">
          <a:xfrm>
            <a:off x="5840413" y="2916238"/>
            <a:ext cx="1370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2nm steady op.</a:t>
            </a:r>
            <a:endParaRPr lang="ja-JP" altLang="en-US" sz="1100" b="1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19" name="テキスト ボックス 30"/>
          <p:cNvSpPr txBox="1">
            <a:spLocks noChangeArrowheads="1"/>
          </p:cNvSpPr>
          <p:nvPr/>
        </p:nvSpPr>
        <p:spPr bwMode="auto">
          <a:xfrm>
            <a:off x="369888" y="2528888"/>
            <a:ext cx="1490662" cy="58578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prstClr val="white"/>
                </a:solidFill>
                <a:latin typeface="13" charset="0"/>
                <a:ea typeface="13" charset="0"/>
                <a:cs typeface="13" charset="0"/>
              </a:rPr>
              <a:t>Nano beam orbit control</a:t>
            </a:r>
            <a:endParaRPr lang="ja-JP" altLang="en-US" sz="1600" b="1">
              <a:solidFill>
                <a:prstClr val="white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2536825" y="3317875"/>
            <a:ext cx="1071563" cy="6318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521" name="テキスト ボックス 30"/>
          <p:cNvSpPr txBox="1">
            <a:spLocks noChangeArrowheads="1"/>
          </p:cNvSpPr>
          <p:nvPr/>
        </p:nvSpPr>
        <p:spPr bwMode="auto">
          <a:xfrm>
            <a:off x="2647950" y="3365413"/>
            <a:ext cx="101123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Beam study</a:t>
            </a:r>
            <a:endParaRPr lang="ja-JP" altLang="en-US" sz="1600" b="1" dirty="0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81" name="正方形/長方形 80"/>
          <p:cNvSpPr/>
          <p:nvPr/>
        </p:nvSpPr>
        <p:spPr bwMode="auto">
          <a:xfrm>
            <a:off x="4468813" y="3317875"/>
            <a:ext cx="4395787" cy="647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523" name="テキスト ボックス 30"/>
          <p:cNvSpPr txBox="1">
            <a:spLocks noChangeArrowheads="1"/>
          </p:cNvSpPr>
          <p:nvPr/>
        </p:nvSpPr>
        <p:spPr bwMode="auto">
          <a:xfrm>
            <a:off x="5144313" y="3317876"/>
            <a:ext cx="370357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0000FF"/>
                </a:solidFill>
              </a:rPr>
              <a:t>R&amp;D of the Very </a:t>
            </a:r>
            <a:r>
              <a:rPr lang="en-US" altLang="ja-JP" sz="1600" dirty="0">
                <a:solidFill>
                  <a:srgbClr val="0000FF"/>
                </a:solidFill>
              </a:rPr>
              <a:t>high chromaticity </a:t>
            </a:r>
            <a:r>
              <a:rPr lang="en-US" altLang="ja-JP" sz="1600" dirty="0" smtClean="0">
                <a:solidFill>
                  <a:srgbClr val="0000FF"/>
                </a:solidFill>
              </a:rPr>
              <a:t>optics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Ultra </a:t>
            </a:r>
            <a:r>
              <a:rPr lang="en-US" altLang="ja-JP" sz="16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small beam ~ 20 nm</a:t>
            </a:r>
            <a:endParaRPr lang="ja-JP" altLang="en-US" sz="1600" b="1" dirty="0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24" name="テキスト ボックス 30"/>
          <p:cNvSpPr txBox="1">
            <a:spLocks noChangeArrowheads="1"/>
          </p:cNvSpPr>
          <p:nvPr/>
        </p:nvSpPr>
        <p:spPr bwMode="auto">
          <a:xfrm>
            <a:off x="379413" y="3462338"/>
            <a:ext cx="1490662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Small beam</a:t>
            </a:r>
            <a:endParaRPr lang="ja-JP" altLang="en-US" sz="1600" b="1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148" name="正方形/長方形 147"/>
          <p:cNvSpPr/>
          <p:nvPr/>
        </p:nvSpPr>
        <p:spPr bwMode="auto">
          <a:xfrm>
            <a:off x="3598863" y="3317875"/>
            <a:ext cx="882650" cy="6318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526" name="テキスト ボックス 30"/>
          <p:cNvSpPr txBox="1">
            <a:spLocks noChangeArrowheads="1"/>
          </p:cNvSpPr>
          <p:nvPr/>
        </p:nvSpPr>
        <p:spPr bwMode="auto">
          <a:xfrm>
            <a:off x="4218899" y="3389368"/>
            <a:ext cx="9824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13" charset="0"/>
                <a:ea typeface="13" charset="0"/>
                <a:cs typeface="13" charset="0"/>
              </a:rPr>
              <a:t>37nm</a:t>
            </a:r>
            <a:endParaRPr lang="en-US" altLang="ja-JP" sz="1400" b="1" dirty="0">
              <a:solidFill>
                <a:srgbClr val="FF0000"/>
              </a:solidFill>
              <a:latin typeface="13" charset="0"/>
              <a:ea typeface="13" charset="0"/>
              <a:cs typeface="13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000000"/>
                </a:solidFill>
                <a:latin typeface="13" charset="0"/>
                <a:ea typeface="13" charset="0"/>
                <a:cs typeface="13" charset="0"/>
              </a:rPr>
              <a:t>Steady op.</a:t>
            </a:r>
            <a:endParaRPr lang="ja-JP" altLang="en-US" sz="1200" b="1" dirty="0">
              <a:solidFill>
                <a:srgbClr val="000000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2544763" y="4170363"/>
            <a:ext cx="1933575" cy="647700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bg1">
                  <a:lumMod val="85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20528" name="テキスト ボックス 30"/>
          <p:cNvSpPr txBox="1">
            <a:spLocks noChangeArrowheads="1"/>
          </p:cNvSpPr>
          <p:nvPr/>
        </p:nvSpPr>
        <p:spPr bwMode="auto">
          <a:xfrm>
            <a:off x="2760663" y="4194175"/>
            <a:ext cx="1727200" cy="600075"/>
          </a:xfrm>
          <a:prstGeom prst="rect">
            <a:avLst/>
          </a:prstGeom>
          <a:solidFill>
            <a:srgbClr val="77933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schemeClr val="bg1">
                    <a:lumMod val="85000"/>
                  </a:schemeClr>
                </a:solidFill>
                <a:latin typeface="13" charset="0"/>
                <a:ea typeface="13" charset="0"/>
                <a:cs typeface="13" charset="0"/>
              </a:rPr>
              <a:t>Develop. / beam study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schemeClr val="bg1">
                    <a:lumMod val="85000"/>
                  </a:schemeClr>
                </a:solidFill>
                <a:latin typeface="13" charset="0"/>
                <a:ea typeface="13" charset="0"/>
                <a:cs typeface="13" charset="0"/>
              </a:rPr>
              <a:t>4-mirror optical cavity (LAL/KEK)</a:t>
            </a:r>
            <a:endParaRPr lang="ja-JP" altLang="en-US" sz="1100" b="1" dirty="0">
              <a:solidFill>
                <a:schemeClr val="bg1">
                  <a:lumMod val="85000"/>
                </a:schemeClr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29" name="テキスト ボックス 30"/>
          <p:cNvSpPr txBox="1">
            <a:spLocks noChangeArrowheads="1"/>
          </p:cNvSpPr>
          <p:nvPr/>
        </p:nvSpPr>
        <p:spPr bwMode="auto">
          <a:xfrm>
            <a:off x="385763" y="4059238"/>
            <a:ext cx="1490662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  <a:latin typeface="13" charset="0"/>
                <a:ea typeface="13" charset="0"/>
                <a:cs typeface="13" charset="0"/>
              </a:rPr>
              <a:t>Gamma-gamma collider R&amp;D</a:t>
            </a:r>
            <a:endParaRPr lang="ja-JP" altLang="en-US" sz="1600" b="1" dirty="0">
              <a:solidFill>
                <a:schemeClr val="bg1">
                  <a:lumMod val="85000"/>
                </a:schemeClr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30" name="テキスト ボックス 30"/>
          <p:cNvSpPr txBox="1">
            <a:spLocks noChangeArrowheads="1"/>
          </p:cNvSpPr>
          <p:nvPr/>
        </p:nvSpPr>
        <p:spPr bwMode="auto">
          <a:xfrm>
            <a:off x="395288" y="5588000"/>
            <a:ext cx="1490662" cy="33813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chemeClr val="bg1">
                    <a:lumMod val="65000"/>
                  </a:schemeClr>
                </a:solidFill>
                <a:latin typeface="13" charset="0"/>
                <a:ea typeface="13" charset="0"/>
                <a:cs typeface="13" charset="0"/>
              </a:rPr>
              <a:t>General R&amp;D</a:t>
            </a:r>
            <a:endParaRPr lang="ja-JP" altLang="en-US" sz="1600" b="1" dirty="0">
              <a:solidFill>
                <a:schemeClr val="bg1">
                  <a:lumMod val="65000"/>
                </a:schemeClr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32" name="テキスト ボックス 30"/>
          <p:cNvSpPr txBox="1">
            <a:spLocks noChangeArrowheads="1"/>
          </p:cNvSpPr>
          <p:nvPr/>
        </p:nvSpPr>
        <p:spPr bwMode="auto">
          <a:xfrm>
            <a:off x="4633913" y="5489811"/>
            <a:ext cx="4260531" cy="1077913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chemeClr val="bg1">
                    <a:lumMod val="65000"/>
                  </a:schemeClr>
                </a:solidFill>
                <a:latin typeface="13" charset="0"/>
                <a:ea typeface="13" charset="0"/>
                <a:cs typeface="13" charset="0"/>
              </a:rPr>
              <a:t>Ex) for KEKB; CSR, RF gun,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chemeClr val="bg1">
                    <a:lumMod val="65000"/>
                  </a:schemeClr>
                </a:solidFill>
                <a:latin typeface="13" charset="0"/>
                <a:ea typeface="13" charset="0"/>
                <a:cs typeface="13" charset="0"/>
              </a:rPr>
              <a:t>Instrument develop.,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chemeClr val="bg1">
                    <a:lumMod val="65000"/>
                  </a:schemeClr>
                </a:solidFill>
                <a:latin typeface="13" charset="0"/>
                <a:ea typeface="13" charset="0"/>
                <a:cs typeface="13" charset="0"/>
              </a:rPr>
              <a:t>Low emittance,…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chemeClr val="bg1">
                    <a:lumMod val="65000"/>
                  </a:schemeClr>
                </a:solidFill>
                <a:latin typeface="13" charset="0"/>
                <a:ea typeface="13" charset="0"/>
                <a:cs typeface="13" charset="0"/>
              </a:rPr>
              <a:t>Test beamline for detector?</a:t>
            </a:r>
            <a:endParaRPr lang="ja-JP" altLang="en-US" sz="1600" b="1" dirty="0">
              <a:solidFill>
                <a:schemeClr val="bg1">
                  <a:lumMod val="65000"/>
                </a:schemeClr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33" name="テキスト ボックス 30"/>
          <p:cNvSpPr txBox="1">
            <a:spLocks noChangeArrowheads="1"/>
          </p:cNvSpPr>
          <p:nvPr/>
        </p:nvSpPr>
        <p:spPr bwMode="auto">
          <a:xfrm>
            <a:off x="1538288" y="1989138"/>
            <a:ext cx="279717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Delay by fire and earthquake</a:t>
            </a:r>
            <a:endParaRPr lang="ja-JP" altLang="en-US" sz="1100" b="1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34" name="テキスト ボックス 30"/>
          <p:cNvSpPr txBox="1">
            <a:spLocks noChangeArrowheads="1"/>
          </p:cNvSpPr>
          <p:nvPr/>
        </p:nvSpPr>
        <p:spPr bwMode="auto">
          <a:xfrm>
            <a:off x="400050" y="5033963"/>
            <a:ext cx="1490663" cy="3381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chemeClr val="bg1">
                    <a:lumMod val="65000"/>
                  </a:schemeClr>
                </a:solidFill>
                <a:latin typeface="13" charset="0"/>
                <a:ea typeface="13" charset="0"/>
                <a:cs typeface="13" charset="0"/>
              </a:rPr>
              <a:t>Application</a:t>
            </a:r>
            <a:endParaRPr lang="ja-JP" altLang="en-US" sz="1600" b="1" dirty="0">
              <a:solidFill>
                <a:schemeClr val="bg1">
                  <a:lumMod val="65000"/>
                </a:schemeClr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24375" y="950913"/>
            <a:ext cx="4368800" cy="338137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Next KEK Roadmap</a:t>
            </a:r>
            <a:endParaRPr lang="ja-JP" altLang="en-US" sz="1600" b="1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897063" y="950913"/>
            <a:ext cx="2185987" cy="338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GDE</a:t>
            </a:r>
            <a:endParaRPr lang="ja-JP" altLang="en-US" sz="1600" b="1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2144713" y="2247900"/>
            <a:ext cx="65087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FFFFFF"/>
                </a:solidFill>
                <a:latin typeface="Calibri"/>
                <a:ea typeface="ＭＳ Ｐゴシック"/>
                <a:cs typeface="ＭＳ Ｐゴシック"/>
              </a:rPr>
              <a:t>ATF:</a:t>
            </a:r>
            <a:r>
              <a:rPr lang="en-US" altLang="ja-JP" dirty="0">
                <a:solidFill>
                  <a:srgbClr val="FFFFFF"/>
                </a:solidFill>
                <a:latin typeface="Calibri"/>
                <a:ea typeface="ＭＳ Ｐゴシック"/>
                <a:cs typeface="ＭＳ Ｐゴシック"/>
              </a:rPr>
              <a:t> </a:t>
            </a:r>
            <a:r>
              <a:rPr lang="en-US" altLang="ja-JP" dirty="0" smtClean="0">
                <a:solidFill>
                  <a:srgbClr val="FFFFFF"/>
                </a:solidFill>
                <a:latin typeface="Calibri"/>
                <a:ea typeface="ＭＳ Ｐゴシック"/>
                <a:cs typeface="ＭＳ Ｐゴシック"/>
              </a:rPr>
              <a:t>Progress and Plan</a:t>
            </a:r>
            <a:endParaRPr lang="ja-JP" altLang="en-US" sz="6000" dirty="0" smtClean="0"/>
          </a:p>
        </p:txBody>
      </p:sp>
      <p:sp>
        <p:nvSpPr>
          <p:cNvPr id="20539" name="テキスト ボックス 30"/>
          <p:cNvSpPr txBox="1">
            <a:spLocks noChangeArrowheads="1"/>
          </p:cNvSpPr>
          <p:nvPr/>
        </p:nvSpPr>
        <p:spPr bwMode="auto">
          <a:xfrm>
            <a:off x="1897063" y="1559092"/>
            <a:ext cx="6351446" cy="52228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FFFFFF"/>
                </a:solidFill>
                <a:latin typeface="13" charset="0"/>
                <a:ea typeface="13" charset="0"/>
                <a:cs typeface="13" charset="0"/>
              </a:rPr>
              <a:t>ILC</a:t>
            </a:r>
            <a:endParaRPr lang="ja-JP" altLang="en-US" sz="2800" b="1">
              <a:solidFill>
                <a:srgbClr val="FFFFFF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40" name="テキスト ボックス 30"/>
          <p:cNvSpPr txBox="1">
            <a:spLocks noChangeArrowheads="1"/>
          </p:cNvSpPr>
          <p:nvPr/>
        </p:nvSpPr>
        <p:spPr bwMode="auto">
          <a:xfrm>
            <a:off x="6553200" y="1970051"/>
            <a:ext cx="2351088" cy="40011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General R&amp;D</a:t>
            </a:r>
            <a:endParaRPr lang="ja-JP" altLang="en-US" sz="2000" b="1" dirty="0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94DC-6693-7747-A22C-9F67E59E22E9}" type="slidenum">
              <a:rPr lang="ja-JP" altLang="en-US" smtClean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/>
              </a:rPr>
              <a:pPr/>
              <a:t>11</a:t>
            </a:fld>
            <a:endParaRPr lang="ja-JP" altLang="en-US">
              <a:solidFill>
                <a:schemeClr val="bg1">
                  <a:lumMod val="65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schemeClr val="bg1">
                  <a:lumMod val="65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schemeClr val="bg1">
                  <a:lumMod val="65000"/>
                </a:scheme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959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線コネクタ 61"/>
          <p:cNvCxnSpPr>
            <a:endCxn id="58" idx="1"/>
          </p:cNvCxnSpPr>
          <p:nvPr/>
        </p:nvCxnSpPr>
        <p:spPr>
          <a:xfrm>
            <a:off x="2440648" y="4248836"/>
            <a:ext cx="76131" cy="2345"/>
          </a:xfrm>
          <a:prstGeom prst="line">
            <a:avLst/>
          </a:prstGeom>
          <a:ln w="1587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1928146" y="4317823"/>
            <a:ext cx="474973" cy="3722"/>
          </a:xfrm>
          <a:prstGeom prst="line">
            <a:avLst/>
          </a:prstGeom>
          <a:ln w="1587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1031"/>
            <a:ext cx="8374743" cy="7233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3200" b="1" cap="all" dirty="0" smtClean="0">
                <a:ln w="90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G創英角ｺﾞｼｯｸUB"/>
                <a:cs typeface="HG創英角ｺﾞｼｯｸUB"/>
              </a:rPr>
              <a:t>STF2</a:t>
            </a:r>
            <a:r>
              <a:rPr lang="ja-JP" altLang="en-US" sz="3200" cap="all" dirty="0" smtClean="0">
                <a:ln w="90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G創英角ｺﾞｼｯｸUB"/>
                <a:cs typeface="HG創英角ｺﾞｼｯｸUB"/>
              </a:rPr>
              <a:t>：超伝導加速器の実証、応用の展開</a:t>
            </a:r>
            <a:endParaRPr lang="ja-JP" altLang="en-US" sz="3200" b="1" cap="all" dirty="0">
              <a:ln w="9000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HG創英角ｺﾞｼｯｸUB"/>
              <a:cs typeface="HG創英角ｺﾞｼｯｸUB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620837" y="4319684"/>
            <a:ext cx="4716000" cy="7196"/>
          </a:xfrm>
          <a:prstGeom prst="line">
            <a:avLst/>
          </a:prstGeom>
          <a:ln w="1587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1463939" y="3948740"/>
            <a:ext cx="2540000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6" name="正方形/長方形 5"/>
          <p:cNvSpPr/>
          <p:nvPr/>
        </p:nvSpPr>
        <p:spPr>
          <a:xfrm>
            <a:off x="4249477" y="3942390"/>
            <a:ext cx="2800350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7" name="正方形/長方形 6"/>
          <p:cNvSpPr/>
          <p:nvPr/>
        </p:nvSpPr>
        <p:spPr>
          <a:xfrm>
            <a:off x="2316960" y="4501189"/>
            <a:ext cx="4191000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8" name="正方形/長方形 7"/>
          <p:cNvSpPr/>
          <p:nvPr/>
        </p:nvSpPr>
        <p:spPr>
          <a:xfrm>
            <a:off x="1061774" y="4551156"/>
            <a:ext cx="1332000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9" name="正方形/長方形 8"/>
          <p:cNvSpPr/>
          <p:nvPr/>
        </p:nvSpPr>
        <p:spPr>
          <a:xfrm>
            <a:off x="613039" y="3593140"/>
            <a:ext cx="1069200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0" name="正方形/長方形 9"/>
          <p:cNvSpPr/>
          <p:nvPr/>
        </p:nvSpPr>
        <p:spPr>
          <a:xfrm>
            <a:off x="619389" y="4317040"/>
            <a:ext cx="450850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1" name="正方形/長方形 10"/>
          <p:cNvSpPr/>
          <p:nvPr/>
        </p:nvSpPr>
        <p:spPr>
          <a:xfrm rot="16200000">
            <a:off x="315039" y="3955090"/>
            <a:ext cx="666300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" name="正方形/長方形 11"/>
          <p:cNvSpPr/>
          <p:nvPr/>
        </p:nvSpPr>
        <p:spPr>
          <a:xfrm rot="16200000">
            <a:off x="800364" y="4338815"/>
            <a:ext cx="482150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3" name="正方形/長方形 12"/>
          <p:cNvSpPr/>
          <p:nvPr/>
        </p:nvSpPr>
        <p:spPr>
          <a:xfrm rot="16200000">
            <a:off x="838014" y="3812215"/>
            <a:ext cx="406850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1488564" y="3767765"/>
            <a:ext cx="406850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5" name="正方形/長方形 14"/>
          <p:cNvSpPr/>
          <p:nvPr/>
        </p:nvSpPr>
        <p:spPr>
          <a:xfrm>
            <a:off x="1051191" y="4135006"/>
            <a:ext cx="273050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6" name="正方形/長方形 15"/>
          <p:cNvSpPr/>
          <p:nvPr/>
        </p:nvSpPr>
        <p:spPr>
          <a:xfrm rot="16200000">
            <a:off x="1231110" y="4041873"/>
            <a:ext cx="243864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7" name="正方形/長方形 16"/>
          <p:cNvSpPr/>
          <p:nvPr/>
        </p:nvSpPr>
        <p:spPr>
          <a:xfrm>
            <a:off x="4347139" y="4120188"/>
            <a:ext cx="3100881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" name="正方形/長方形 17"/>
          <p:cNvSpPr/>
          <p:nvPr/>
        </p:nvSpPr>
        <p:spPr>
          <a:xfrm rot="16200000">
            <a:off x="6916510" y="4026528"/>
            <a:ext cx="251996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" name="正方形/長方形 18"/>
          <p:cNvSpPr/>
          <p:nvPr/>
        </p:nvSpPr>
        <p:spPr>
          <a:xfrm rot="16200000">
            <a:off x="6406854" y="4561625"/>
            <a:ext cx="178475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0" name="正方形/長方形 19"/>
          <p:cNvSpPr/>
          <p:nvPr/>
        </p:nvSpPr>
        <p:spPr>
          <a:xfrm rot="16200000">
            <a:off x="6830166" y="4548938"/>
            <a:ext cx="178475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2" name="正方形/長方形 21"/>
          <p:cNvSpPr/>
          <p:nvPr/>
        </p:nvSpPr>
        <p:spPr>
          <a:xfrm>
            <a:off x="6524891" y="4622063"/>
            <a:ext cx="423313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3" name="正方形/長方形 22"/>
          <p:cNvSpPr/>
          <p:nvPr/>
        </p:nvSpPr>
        <p:spPr>
          <a:xfrm rot="16200000">
            <a:off x="3798723" y="3747940"/>
            <a:ext cx="358045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4" name="正方形/長方形 23"/>
          <p:cNvSpPr/>
          <p:nvPr/>
        </p:nvSpPr>
        <p:spPr>
          <a:xfrm rot="16200000">
            <a:off x="4099255" y="3757887"/>
            <a:ext cx="358045" cy="57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5" name="正方形/長方形 24"/>
          <p:cNvSpPr/>
          <p:nvPr/>
        </p:nvSpPr>
        <p:spPr>
          <a:xfrm>
            <a:off x="2693575" y="4289965"/>
            <a:ext cx="791997" cy="57600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6" name="正方形/長方形 25"/>
          <p:cNvSpPr/>
          <p:nvPr/>
        </p:nvSpPr>
        <p:spPr>
          <a:xfrm>
            <a:off x="2118943" y="4289965"/>
            <a:ext cx="186265" cy="57600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7" name="正方形/長方形 26"/>
          <p:cNvSpPr/>
          <p:nvPr/>
        </p:nvSpPr>
        <p:spPr>
          <a:xfrm>
            <a:off x="1878179" y="4288239"/>
            <a:ext cx="110067" cy="57600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8" name="正方形/長方形 27"/>
          <p:cNvSpPr/>
          <p:nvPr/>
        </p:nvSpPr>
        <p:spPr>
          <a:xfrm>
            <a:off x="7314130" y="4286527"/>
            <a:ext cx="215999" cy="72000"/>
          </a:xfrm>
          <a:prstGeom prst="rect">
            <a:avLst/>
          </a:prstGeom>
          <a:solidFill>
            <a:schemeClr val="tx2">
              <a:lumMod val="75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cxnSp>
        <p:nvCxnSpPr>
          <p:cNvPr id="30" name="直線コネクタ 29"/>
          <p:cNvCxnSpPr>
            <a:stCxn id="33" idx="1"/>
            <a:endCxn id="29" idx="0"/>
          </p:cNvCxnSpPr>
          <p:nvPr/>
        </p:nvCxnSpPr>
        <p:spPr>
          <a:xfrm>
            <a:off x="6467291" y="4324599"/>
            <a:ext cx="240337" cy="112461"/>
          </a:xfrm>
          <a:prstGeom prst="line">
            <a:avLst/>
          </a:prstGeom>
          <a:ln w="1587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 flipH="1">
            <a:off x="6261535" y="4301739"/>
            <a:ext cx="205756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4" name="正方形/長方形 33"/>
          <p:cNvSpPr/>
          <p:nvPr/>
        </p:nvSpPr>
        <p:spPr>
          <a:xfrm>
            <a:off x="5373344" y="4293701"/>
            <a:ext cx="791999" cy="57600"/>
          </a:xfrm>
          <a:prstGeom prst="rect">
            <a:avLst/>
          </a:prstGeom>
          <a:solidFill>
            <a:srgbClr val="008000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78992" y="4276574"/>
            <a:ext cx="1007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Arial"/>
                <a:cs typeface="Arial"/>
              </a:rPr>
              <a:t>CM1</a:t>
            </a:r>
            <a:endParaRPr kumimoji="1" lang="ja-JP" altLang="en-US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18788" y="4682669"/>
            <a:ext cx="1211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Beam Dump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205028" y="4297977"/>
            <a:ext cx="116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SC RF-Gun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510436" y="4275114"/>
            <a:ext cx="85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3366FF"/>
                </a:solidFill>
                <a:latin typeface="Arial"/>
                <a:cs typeface="Arial"/>
              </a:rPr>
              <a:t>CM2a+2b</a:t>
            </a:r>
            <a:endParaRPr kumimoji="1" lang="ja-JP" altLang="en-US" sz="12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54446" y="909586"/>
            <a:ext cx="4652308" cy="2308324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US" altLang="ja-JP" sz="2000" dirty="0" smtClean="0">
                <a:solidFill>
                  <a:srgbClr val="0000FF"/>
                </a:solidFill>
                <a:latin typeface="HG創英角ｺﾞｼｯｸUB"/>
                <a:ea typeface="HG創英角ｺﾞｼｯｸUB"/>
                <a:cs typeface="HG創英角ｺﾞｼｯｸUB"/>
              </a:rPr>
              <a:t>■ </a:t>
            </a:r>
            <a:r>
              <a:rPr lang="en-US" altLang="ja-JP" sz="2000" dirty="0" smtClean="0">
                <a:latin typeface="+mj-lt"/>
                <a:ea typeface="HG創英角ｺﾞｼｯｸUB"/>
                <a:cs typeface="HG創英角ｺﾞｼｯｸUB"/>
              </a:rPr>
              <a:t>Objective</a:t>
            </a:r>
            <a:endParaRPr kumimoji="1" lang="en-US" altLang="ja-JP" sz="2000" dirty="0" smtClean="0">
              <a:latin typeface="+mj-lt"/>
              <a:ea typeface="HG創英角ｺﾞｼｯｸUB"/>
              <a:cs typeface="HG創英角ｺﾞｼｯｸUB"/>
            </a:endParaRPr>
          </a:p>
          <a:p>
            <a:pPr>
              <a:lnSpc>
                <a:spcPts val="2160"/>
              </a:lnSpc>
            </a:pPr>
            <a:r>
              <a:rPr lang="en-US" altLang="ja-JP" sz="2000" dirty="0" smtClean="0">
                <a:solidFill>
                  <a:srgbClr val="0000FF"/>
                </a:solidFill>
                <a:latin typeface="+mj-lt"/>
                <a:ea typeface="HG創英角ｺﾞｼｯｸUB"/>
                <a:cs typeface="HG創英角ｺﾞｼｯｸUB"/>
              </a:rPr>
              <a:t>•</a:t>
            </a:r>
            <a:r>
              <a:rPr lang="en-US" altLang="ja-JP" sz="2000" dirty="0" smtClean="0">
                <a:latin typeface="+mj-lt"/>
                <a:ea typeface="ＭＳ ゴシック"/>
                <a:cs typeface="ＭＳ ゴシック"/>
              </a:rPr>
              <a:t>High Gradient (31.5 MV/m</a:t>
            </a:r>
            <a:r>
              <a:rPr lang="en-US" altLang="ja-JP" sz="2000" dirty="0">
                <a:latin typeface="+mj-lt"/>
                <a:ea typeface="ＭＳ ゴシック"/>
                <a:cs typeface="ＭＳ ゴシック"/>
              </a:rPr>
              <a:t>)</a:t>
            </a:r>
            <a:endParaRPr lang="en-US" altLang="ja-JP" sz="2000" dirty="0" smtClean="0">
              <a:latin typeface="+mj-lt"/>
              <a:ea typeface="ＭＳ ゴシック"/>
              <a:cs typeface="ＭＳ ゴシック"/>
            </a:endParaRPr>
          </a:p>
          <a:p>
            <a:pPr>
              <a:lnSpc>
                <a:spcPts val="2160"/>
              </a:lnSpc>
            </a:pPr>
            <a:r>
              <a:rPr lang="ja-JP" altLang="ja-JP" sz="2000" dirty="0">
                <a:latin typeface="+mj-lt"/>
                <a:ea typeface="ＭＳ ゴシック"/>
                <a:cs typeface="ＭＳ ゴシック"/>
              </a:rPr>
              <a:t>　</a:t>
            </a:r>
            <a:r>
              <a:rPr lang="ja-JP" altLang="en-US" sz="2000" dirty="0" smtClean="0">
                <a:latin typeface="+mj-lt"/>
                <a:ea typeface="ＭＳ ゴシック"/>
                <a:cs typeface="ＭＳ ゴシック"/>
              </a:rPr>
              <a:t>＝＞</a:t>
            </a:r>
            <a:r>
              <a:rPr lang="en-US" altLang="ja-JP" sz="2000" dirty="0" smtClean="0">
                <a:latin typeface="+mj-lt"/>
                <a:ea typeface="ＭＳ ゴシック"/>
                <a:cs typeface="ＭＳ ゴシック"/>
              </a:rPr>
              <a:t>Demonstration of full </a:t>
            </a:r>
            <a:r>
              <a:rPr lang="en-US" altLang="ja-JP" sz="2000" dirty="0" err="1" smtClean="0">
                <a:latin typeface="+mj-lt"/>
                <a:ea typeface="ＭＳ ゴシック"/>
                <a:cs typeface="ＭＳ ゴシック"/>
              </a:rPr>
              <a:t>cryomodule</a:t>
            </a:r>
            <a:endParaRPr lang="en-US" altLang="ja-JP" sz="2000" dirty="0" smtClean="0">
              <a:latin typeface="+mj-lt"/>
              <a:ea typeface="ＭＳ ゴシック"/>
              <a:cs typeface="ＭＳ ゴシック"/>
            </a:endParaRPr>
          </a:p>
          <a:p>
            <a:pPr>
              <a:lnSpc>
                <a:spcPts val="2160"/>
              </a:lnSpc>
            </a:pPr>
            <a:r>
              <a:rPr lang="ja-JP" altLang="en-US" sz="2000" dirty="0" smtClean="0">
                <a:latin typeface="+mj-lt"/>
                <a:ea typeface="ＭＳ ゴシック"/>
                <a:cs typeface="ＭＳ ゴシック"/>
              </a:rPr>
              <a:t>・</a:t>
            </a:r>
            <a:r>
              <a:rPr lang="en-US" altLang="ja-JP" sz="2000" dirty="0" smtClean="0">
                <a:latin typeface="+mj-lt"/>
                <a:ea typeface="ＭＳ ゴシック"/>
                <a:cs typeface="ＭＳ ゴシック"/>
              </a:rPr>
              <a:t>Pulse and CW operation (for </a:t>
            </a:r>
            <a:r>
              <a:rPr lang="en-US" altLang="ja-JP" sz="2000" dirty="0" err="1" smtClean="0">
                <a:latin typeface="+mj-lt"/>
                <a:ea typeface="ＭＳ ゴシック"/>
                <a:cs typeface="ＭＳ ゴシック"/>
              </a:rPr>
              <a:t>effectuve</a:t>
            </a:r>
            <a:r>
              <a:rPr lang="en-US" altLang="ja-JP" sz="2000" dirty="0" smtClean="0">
                <a:latin typeface="+mj-lt"/>
                <a:ea typeface="ＭＳ ゴシック"/>
                <a:cs typeface="ＭＳ ゴシック"/>
              </a:rPr>
              <a:t> R&amp;D </a:t>
            </a:r>
          </a:p>
          <a:p>
            <a:pPr>
              <a:lnSpc>
                <a:spcPts val="2160"/>
              </a:lnSpc>
            </a:pPr>
            <a:r>
              <a:rPr lang="ja-JP" altLang="en-US" sz="2000" dirty="0" smtClean="0">
                <a:latin typeface="+mj-lt"/>
                <a:ea typeface="ＭＳ ゴシック"/>
                <a:cs typeface="ＭＳ ゴシック"/>
              </a:rPr>
              <a:t>・</a:t>
            </a:r>
            <a:r>
              <a:rPr lang="en-US" altLang="ja-JP" sz="2000" dirty="0" smtClean="0">
                <a:latin typeface="+mj-lt"/>
                <a:ea typeface="ＭＳ ゴシック"/>
                <a:cs typeface="ＭＳ ゴシック"/>
              </a:rPr>
              <a:t>Better efficiency power sources </a:t>
            </a:r>
            <a:endParaRPr lang="en-US" altLang="ja-JP" sz="2000" dirty="0" smtClean="0">
              <a:solidFill>
                <a:srgbClr val="0000FF"/>
              </a:solidFill>
              <a:latin typeface="+mj-lt"/>
              <a:ea typeface="ＭＳ ゴシック"/>
              <a:cs typeface="ＭＳ ゴシック"/>
            </a:endParaRPr>
          </a:p>
          <a:p>
            <a:pPr>
              <a:lnSpc>
                <a:spcPts val="2160"/>
              </a:lnSpc>
            </a:pPr>
            <a:r>
              <a:rPr lang="ja-JP" altLang="en-US" sz="2000" dirty="0" smtClean="0">
                <a:solidFill>
                  <a:srgbClr val="0000FF"/>
                </a:solidFill>
                <a:latin typeface="+mj-lt"/>
                <a:ea typeface="ＭＳ ゴシック"/>
                <a:cs typeface="ＭＳ ゴシック"/>
              </a:rPr>
              <a:t>・</a:t>
            </a:r>
            <a:r>
              <a:rPr lang="en-US" altLang="ja-JP" sz="2000" dirty="0" smtClean="0">
                <a:latin typeface="+mj-lt"/>
                <a:ea typeface="ＭＳ ゴシック"/>
                <a:cs typeface="ＭＳ ゴシック"/>
              </a:rPr>
              <a:t>SCRF electron gun </a:t>
            </a:r>
          </a:p>
          <a:p>
            <a:pPr>
              <a:lnSpc>
                <a:spcPts val="2160"/>
              </a:lnSpc>
            </a:pPr>
            <a:r>
              <a:rPr lang="ja-JP" altLang="en-US" sz="2000" dirty="0" smtClean="0">
                <a:solidFill>
                  <a:srgbClr val="0000FF"/>
                </a:solidFill>
                <a:latin typeface="+mj-lt"/>
                <a:ea typeface="ＭＳ ゴシック"/>
                <a:cs typeface="ＭＳ ゴシック"/>
              </a:rPr>
              <a:t>・</a:t>
            </a:r>
            <a:r>
              <a:rPr lang="en-US" altLang="ja-JP" sz="2000" dirty="0" smtClean="0">
                <a:solidFill>
                  <a:srgbClr val="FFFF00"/>
                </a:solidFill>
                <a:latin typeface="+mj-lt"/>
                <a:ea typeface="ＭＳ ゴシック"/>
                <a:cs typeface="ＭＳ ゴシック"/>
              </a:rPr>
              <a:t>Training for next generation s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871805" y="4034492"/>
            <a:ext cx="546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CM0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610261" y="4293013"/>
            <a:ext cx="395998" cy="57600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7" name="正方形/長方形 46"/>
          <p:cNvSpPr/>
          <p:nvPr/>
        </p:nvSpPr>
        <p:spPr>
          <a:xfrm>
            <a:off x="4007751" y="4294537"/>
            <a:ext cx="395998" cy="57600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7" name="正方形/長方形 56"/>
          <p:cNvSpPr/>
          <p:nvPr/>
        </p:nvSpPr>
        <p:spPr>
          <a:xfrm>
            <a:off x="2410699" y="4222321"/>
            <a:ext cx="54000" cy="54000"/>
          </a:xfrm>
          <a:prstGeom prst="rect">
            <a:avLst/>
          </a:prstGeom>
          <a:solidFill>
            <a:srgbClr val="008000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8" name="正方形/長方形 57"/>
          <p:cNvSpPr/>
          <p:nvPr/>
        </p:nvSpPr>
        <p:spPr>
          <a:xfrm>
            <a:off x="2516779" y="4224181"/>
            <a:ext cx="54000" cy="54000"/>
          </a:xfrm>
          <a:prstGeom prst="rect">
            <a:avLst/>
          </a:prstGeom>
          <a:solidFill>
            <a:srgbClr val="008000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60" name="正方形/長方形 59"/>
          <p:cNvSpPr/>
          <p:nvPr/>
        </p:nvSpPr>
        <p:spPr>
          <a:xfrm>
            <a:off x="2366239" y="4293661"/>
            <a:ext cx="54000" cy="54000"/>
          </a:xfrm>
          <a:prstGeom prst="rect">
            <a:avLst/>
          </a:prstGeom>
          <a:solidFill>
            <a:srgbClr val="008000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61" name="正方形/長方形 60"/>
          <p:cNvSpPr/>
          <p:nvPr/>
        </p:nvSpPr>
        <p:spPr>
          <a:xfrm>
            <a:off x="2564959" y="4295521"/>
            <a:ext cx="54000" cy="54000"/>
          </a:xfrm>
          <a:prstGeom prst="rect">
            <a:avLst/>
          </a:prstGeom>
          <a:solidFill>
            <a:srgbClr val="008000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285458" y="3979877"/>
            <a:ext cx="478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BC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617628" y="4437060"/>
            <a:ext cx="179999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4" name="正方形/長方形 53"/>
          <p:cNvSpPr/>
          <p:nvPr/>
        </p:nvSpPr>
        <p:spPr>
          <a:xfrm>
            <a:off x="4466211" y="4293937"/>
            <a:ext cx="395998" cy="57600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484058" y="4278944"/>
            <a:ext cx="101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CM3a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+3</a:t>
            </a:r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</a:t>
            </a:r>
            <a:r>
              <a:rPr kumimoji="1" lang="en-US" altLang="ja-JP" sz="1200" dirty="0" smtClean="0">
                <a:solidFill>
                  <a:srgbClr val="3366FF"/>
                </a:solidFill>
                <a:latin typeface="Arial"/>
                <a:cs typeface="Arial"/>
              </a:rPr>
              <a:t>, </a:t>
            </a:r>
            <a:endParaRPr kumimoji="1" lang="ja-JP" altLang="en-US" sz="12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5218" y="3507174"/>
            <a:ext cx="2051997" cy="33855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90"/>
                </a:solidFill>
              </a:rPr>
              <a:t>Electron Gun</a:t>
            </a:r>
            <a:endParaRPr kumimoji="1" lang="ja-JP" altLang="en-US" sz="1600" b="1" dirty="0">
              <a:solidFill>
                <a:srgbClr val="00009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457135" y="3512473"/>
            <a:ext cx="1907997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90"/>
                </a:solidFill>
              </a:rPr>
              <a:t>Full </a:t>
            </a:r>
            <a:r>
              <a:rPr lang="en-US" altLang="ja-JP" sz="1600" b="1" dirty="0" err="1" smtClean="0">
                <a:solidFill>
                  <a:srgbClr val="000090"/>
                </a:solidFill>
              </a:rPr>
              <a:t>Cryomodule</a:t>
            </a:r>
            <a:r>
              <a:rPr lang="en-US" altLang="ja-JP" sz="1600" b="1" dirty="0" smtClean="0">
                <a:solidFill>
                  <a:srgbClr val="000090"/>
                </a:solidFill>
              </a:rPr>
              <a:t> s</a:t>
            </a:r>
            <a:endParaRPr kumimoji="1" lang="ja-JP" altLang="en-US" sz="1600" b="1" dirty="0">
              <a:solidFill>
                <a:srgbClr val="000090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1774655" y="3810400"/>
            <a:ext cx="134817" cy="45835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endCxn id="46" idx="0"/>
          </p:cNvCxnSpPr>
          <p:nvPr/>
        </p:nvCxnSpPr>
        <p:spPr>
          <a:xfrm>
            <a:off x="3710151" y="3820250"/>
            <a:ext cx="98109" cy="47276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4484058" y="3520640"/>
            <a:ext cx="1845475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 err="1" smtClean="0">
                <a:solidFill>
                  <a:srgbClr val="000090"/>
                </a:solidFill>
              </a:rPr>
              <a:t>Undulators</a:t>
            </a:r>
            <a:r>
              <a:rPr lang="en-US" altLang="ja-JP" sz="1200" b="1" dirty="0" smtClean="0">
                <a:solidFill>
                  <a:srgbClr val="000090"/>
                </a:solidFill>
              </a:rPr>
              <a:t> </a:t>
            </a:r>
            <a:endParaRPr kumimoji="1" lang="ja-JP" altLang="en-US" sz="1200" b="1" dirty="0">
              <a:solidFill>
                <a:srgbClr val="00009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187114" y="3522409"/>
            <a:ext cx="1252278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90"/>
                </a:solidFill>
              </a:rPr>
              <a:t>Detecto</a:t>
            </a:r>
            <a:r>
              <a:rPr lang="en-US" altLang="ja-JP" sz="1200" b="1" dirty="0" smtClean="0">
                <a:solidFill>
                  <a:srgbClr val="000090"/>
                </a:solidFill>
              </a:rPr>
              <a:t>r</a:t>
            </a:r>
            <a:endParaRPr kumimoji="1" lang="ja-JP" altLang="en-US" sz="1200" b="1" dirty="0">
              <a:solidFill>
                <a:srgbClr val="000090"/>
              </a:solidFill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 flipH="1">
            <a:off x="5494142" y="3810400"/>
            <a:ext cx="185957" cy="47977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endCxn id="28" idx="0"/>
          </p:cNvCxnSpPr>
          <p:nvPr/>
        </p:nvCxnSpPr>
        <p:spPr>
          <a:xfrm flipH="1">
            <a:off x="7422130" y="3810400"/>
            <a:ext cx="301004" cy="47612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7059351" y="4133351"/>
            <a:ext cx="720923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79" name="正方形/長方形 78"/>
          <p:cNvSpPr/>
          <p:nvPr/>
        </p:nvSpPr>
        <p:spPr>
          <a:xfrm rot="16200000">
            <a:off x="7801813" y="4226423"/>
            <a:ext cx="572959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80" name="正方形/長方形 79"/>
          <p:cNvSpPr/>
          <p:nvPr/>
        </p:nvSpPr>
        <p:spPr>
          <a:xfrm>
            <a:off x="6926374" y="4498361"/>
            <a:ext cx="1152923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90" name="正方形/長方形 89"/>
          <p:cNvSpPr/>
          <p:nvPr/>
        </p:nvSpPr>
        <p:spPr>
          <a:xfrm rot="16200000">
            <a:off x="7675958" y="4048727"/>
            <a:ext cx="21295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91" name="正方形/長方形 90"/>
          <p:cNvSpPr/>
          <p:nvPr/>
        </p:nvSpPr>
        <p:spPr>
          <a:xfrm>
            <a:off x="7780192" y="3965108"/>
            <a:ext cx="32491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cxnSp>
        <p:nvCxnSpPr>
          <p:cNvPr id="92" name="直線コネクタ 91"/>
          <p:cNvCxnSpPr/>
          <p:nvPr/>
        </p:nvCxnSpPr>
        <p:spPr>
          <a:xfrm flipH="1">
            <a:off x="7926138" y="4013000"/>
            <a:ext cx="0" cy="10800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H="1">
            <a:off x="7953693" y="4012019"/>
            <a:ext cx="0" cy="10800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flipH="1">
            <a:off x="7980534" y="4014137"/>
            <a:ext cx="0" cy="10800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H="1">
            <a:off x="8009281" y="4013000"/>
            <a:ext cx="0" cy="10800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rot="16200000" flipH="1">
            <a:off x="7993918" y="4047994"/>
            <a:ext cx="0" cy="14400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/>
          </a:p>
        </p:txBody>
      </p:sp>
      <p:sp>
        <p:nvSpPr>
          <p:cNvPr id="40" name="フッター プレースホルダー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 dirty="0"/>
          </a:p>
        </p:txBody>
      </p:sp>
      <p:sp>
        <p:nvSpPr>
          <p:cNvPr id="44" name="スライド番号プレースホルダー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4862209" y="4298072"/>
            <a:ext cx="395998" cy="57600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052536" y="907799"/>
            <a:ext cx="374715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Plan: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Multiple </a:t>
            </a:r>
            <a:r>
              <a:rPr lang="en-US" altLang="ja-JP" dirty="0" err="1" smtClean="0"/>
              <a:t>Cryomodule</a:t>
            </a:r>
            <a:r>
              <a:rPr lang="en-US" altLang="ja-JP" dirty="0" smtClean="0"/>
              <a:t> for system study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In-house Cavity to be installed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in cooperation with industry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Wide range application including </a:t>
            </a:r>
          </a:p>
          <a:p>
            <a:r>
              <a:rPr lang="en-US" altLang="ja-JP" dirty="0" smtClean="0"/>
              <a:t>     Photon Science </a:t>
            </a:r>
            <a:endParaRPr lang="en-US" altLang="ja-JP" dirty="0"/>
          </a:p>
          <a:p>
            <a:endParaRPr kumimoji="1" lang="en-US" altLang="ja-JP" dirty="0" smtClean="0"/>
          </a:p>
        </p:txBody>
      </p:sp>
      <p:pic>
        <p:nvPicPr>
          <p:cNvPr id="78" name="図 10" descr="MAX_Accelerating_Gradient_at_STF_2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8671" y="4790177"/>
            <a:ext cx="3348335" cy="193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テキスト ボックス 81"/>
          <p:cNvSpPr txBox="1"/>
          <p:nvPr/>
        </p:nvSpPr>
        <p:spPr>
          <a:xfrm>
            <a:off x="4484058" y="5771574"/>
            <a:ext cx="3859992" cy="5847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Gradient achieved at KEK-STF: &gt; ~ 35 MV/m</a:t>
            </a:r>
          </a:p>
          <a:p>
            <a:r>
              <a:rPr lang="en-US" altLang="ja-JP" sz="1600" dirty="0" smtClean="0"/>
              <a:t>Progress: &gt; 90 %</a:t>
            </a:r>
            <a:endParaRPr kumimoji="1" lang="ja-JP" altLang="en-US" sz="1600" dirty="0"/>
          </a:p>
        </p:txBody>
      </p:sp>
      <p:sp>
        <p:nvSpPr>
          <p:cNvPr id="32" name="角丸四角形 31"/>
          <p:cNvSpPr/>
          <p:nvPr/>
        </p:nvSpPr>
        <p:spPr>
          <a:xfrm>
            <a:off x="1720789" y="4034492"/>
            <a:ext cx="2286962" cy="540484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007750" y="4122137"/>
            <a:ext cx="4170647" cy="379050"/>
          </a:xfrm>
          <a:prstGeom prst="rect">
            <a:avLst/>
          </a:prstGeom>
          <a:solidFill>
            <a:schemeClr val="tx2">
              <a:lumMod val="40000"/>
              <a:lumOff val="60000"/>
              <a:alpha val="59000"/>
            </a:schemeClr>
          </a:solidFill>
          <a:ln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17927" y="3275665"/>
            <a:ext cx="3172663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H26</a:t>
            </a:r>
            <a:r>
              <a:rPr kumimoji="1" lang="ja-JP" altLang="en-US" sz="1400" dirty="0" smtClean="0"/>
              <a:t>年度に完成、</a:t>
            </a:r>
            <a:r>
              <a:rPr lang="en-US" altLang="ja-JP" sz="1400" dirty="0" smtClean="0"/>
              <a:t>H27</a:t>
            </a:r>
            <a:r>
              <a:rPr lang="ja-JP" altLang="en-US" sz="1400" dirty="0" smtClean="0"/>
              <a:t>年度にビーム加速</a:t>
            </a:r>
            <a:endParaRPr kumimoji="1" lang="ja-JP" altLang="en-US" sz="1400" dirty="0"/>
          </a:p>
        </p:txBody>
      </p:sp>
      <p:cxnSp>
        <p:nvCxnSpPr>
          <p:cNvPr id="81" name="直線矢印コネクタ 80"/>
          <p:cNvCxnSpPr/>
          <p:nvPr/>
        </p:nvCxnSpPr>
        <p:spPr>
          <a:xfrm>
            <a:off x="2316960" y="3522409"/>
            <a:ext cx="273840" cy="490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4194341" y="3997692"/>
            <a:ext cx="3341405" cy="276999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H26</a:t>
            </a:r>
            <a:r>
              <a:rPr lang="ja-JP" altLang="en-US" sz="1200" dirty="0" smtClean="0">
                <a:solidFill>
                  <a:srgbClr val="FF0000"/>
                </a:solidFill>
              </a:rPr>
              <a:t>・当初予算検討では</a:t>
            </a:r>
            <a:r>
              <a:rPr lang="en-US" altLang="ja-JP" sz="1200" dirty="0" smtClean="0">
                <a:solidFill>
                  <a:srgbClr val="FF0000"/>
                </a:solidFill>
              </a:rPr>
              <a:t>CN2b </a:t>
            </a:r>
            <a:r>
              <a:rPr lang="ja-JP" altLang="en-US" sz="1200" dirty="0" smtClean="0">
                <a:solidFill>
                  <a:srgbClr val="FF0000"/>
                </a:solidFill>
              </a:rPr>
              <a:t>までの整備を含む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85" name="コンテンツ プレースホルダー 9" descr="DSC0877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/>
        </p:blipFill>
        <p:spPr>
          <a:xfrm>
            <a:off x="612436" y="4879386"/>
            <a:ext cx="2729111" cy="1500906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1989857" y="5960577"/>
            <a:ext cx="126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2013-12-18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7269" y="220541"/>
            <a:ext cx="699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3"/>
            <a:r>
              <a:rPr lang="en-US" altLang="ja-JP" sz="2800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Plan </a:t>
            </a:r>
            <a:r>
              <a:rPr lang="en-US" altLang="ja-JP" sz="2800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of 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STF R&amp;D beyond TDR  </a:t>
            </a:r>
            <a:endParaRPr lang="ja-JP" altLang="en-US" sz="28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533400" y="1295400"/>
            <a:ext cx="8516770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-1067987" y="3810400"/>
            <a:ext cx="5638007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456805" y="3810400"/>
            <a:ext cx="5638008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1980804" y="3809605"/>
            <a:ext cx="5638009" cy="1589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3506390" y="3810399"/>
            <a:ext cx="563801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5030390" y="3809603"/>
            <a:ext cx="5638009" cy="1589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0669" y="926068"/>
            <a:ext cx="100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b="1" dirty="0">
                <a:solidFill>
                  <a:srgbClr val="000000"/>
                </a:solidFill>
                <a:latin typeface="Helvetica"/>
                <a:ea typeface="Arial Unicode MS"/>
                <a:cs typeface="Helvetica"/>
              </a:rPr>
              <a:t>CY2011</a:t>
            </a:r>
            <a:endParaRPr lang="ja-JP" altLang="en-US" b="1" dirty="0">
              <a:solidFill>
                <a:srgbClr val="000000"/>
              </a:solidFill>
              <a:latin typeface="Helvetica"/>
              <a:ea typeface="Arial Unicode MS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1994" y="927656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b="1" dirty="0">
                <a:solidFill>
                  <a:srgbClr val="000000"/>
                </a:solidFill>
                <a:latin typeface="Helvetica"/>
                <a:ea typeface="Arial Unicode MS"/>
                <a:cs typeface="Helvetica"/>
              </a:rPr>
              <a:t>CY2012</a:t>
            </a:r>
            <a:endParaRPr lang="ja-JP" altLang="en-US" b="1" dirty="0">
              <a:solidFill>
                <a:srgbClr val="000000"/>
              </a:solidFill>
              <a:latin typeface="Helvetica"/>
              <a:ea typeface="Arial Unicode MS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4569" y="926068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b="1" dirty="0">
                <a:solidFill>
                  <a:srgbClr val="000000"/>
                </a:solidFill>
                <a:latin typeface="Helvetica"/>
                <a:ea typeface="Arial Unicode MS"/>
                <a:cs typeface="Helvetica"/>
              </a:rPr>
              <a:t>CY2013</a:t>
            </a:r>
            <a:endParaRPr lang="ja-JP" altLang="en-US" b="1" dirty="0">
              <a:solidFill>
                <a:srgbClr val="000000"/>
              </a:solidFill>
              <a:latin typeface="Helvetica"/>
              <a:ea typeface="Arial Unicode MS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5828" y="927656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b="1" dirty="0">
                <a:solidFill>
                  <a:srgbClr val="000000"/>
                </a:solidFill>
                <a:latin typeface="Helvetica"/>
                <a:ea typeface="Arial Unicode MS"/>
                <a:cs typeface="Helvetica"/>
              </a:rPr>
              <a:t>CY2014</a:t>
            </a:r>
            <a:endParaRPr lang="ja-JP" altLang="en-US" b="1" dirty="0">
              <a:solidFill>
                <a:srgbClr val="000000"/>
              </a:solidFill>
              <a:latin typeface="Helvetica"/>
              <a:ea typeface="Arial Unicode MS"/>
              <a:cs typeface="Helvetica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627784" y="2852936"/>
            <a:ext cx="1368152" cy="504056"/>
          </a:xfrm>
          <a:prstGeom prst="roundRect">
            <a:avLst/>
          </a:prstGeom>
          <a:solidFill>
            <a:srgbClr val="CC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r>
              <a:rPr lang="en-US" altLang="ja-JP" sz="1600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TDR Review</a:t>
            </a:r>
            <a:endParaRPr lang="ja-JP" altLang="en-US" sz="1600" b="1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39552" y="1556792"/>
            <a:ext cx="3456384" cy="50405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r>
              <a:rPr lang="en-US" altLang="ja-JP">
                <a:solidFill>
                  <a:srgbClr val="FFFFFF"/>
                </a:solidFill>
                <a:latin typeface="Arial"/>
                <a:ea typeface="Arial Unicode MS"/>
                <a:cs typeface="Arial Unicode MS"/>
              </a:rPr>
              <a:t>GDE</a:t>
            </a:r>
            <a:endParaRPr lang="ja-JP" alt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5122206" y="6096798"/>
            <a:ext cx="3974114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BBE0E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endParaRPr lang="ja-JP" alt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65094" y="6157346"/>
            <a:ext cx="150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Functioning</a:t>
            </a:r>
            <a:r>
              <a:rPr lang="ja-JP" altLang="en-US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　</a:t>
            </a:r>
          </a:p>
        </p:txBody>
      </p:sp>
      <p:sp>
        <p:nvSpPr>
          <p:cNvPr id="69" name="TextBox 20"/>
          <p:cNvSpPr txBox="1"/>
          <p:nvPr/>
        </p:nvSpPr>
        <p:spPr>
          <a:xfrm>
            <a:off x="6542316" y="927656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b="1" dirty="0">
                <a:solidFill>
                  <a:srgbClr val="000000"/>
                </a:solidFill>
                <a:latin typeface="Helvetica"/>
                <a:ea typeface="Arial Unicode MS"/>
                <a:cs typeface="Helvetica"/>
              </a:rPr>
              <a:t>CY2015</a:t>
            </a:r>
            <a:endParaRPr lang="ja-JP" altLang="en-US" b="1" dirty="0">
              <a:solidFill>
                <a:srgbClr val="000000"/>
              </a:solidFill>
              <a:latin typeface="Helvetica"/>
              <a:ea typeface="Arial Unicode MS"/>
              <a:cs typeface="Helvetica"/>
            </a:endParaRPr>
          </a:p>
        </p:txBody>
      </p:sp>
      <p:sp>
        <p:nvSpPr>
          <p:cNvPr id="70" name="TextBox 20"/>
          <p:cNvSpPr txBox="1"/>
          <p:nvPr/>
        </p:nvSpPr>
        <p:spPr>
          <a:xfrm>
            <a:off x="8031329" y="927656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b="1" dirty="0">
                <a:solidFill>
                  <a:srgbClr val="000000"/>
                </a:solidFill>
                <a:latin typeface="Helvetica"/>
                <a:ea typeface="Arial Unicode MS"/>
                <a:cs typeface="Helvetica"/>
              </a:rPr>
              <a:t>CY2016</a:t>
            </a:r>
            <a:endParaRPr lang="ja-JP" altLang="en-US" b="1" dirty="0">
              <a:solidFill>
                <a:srgbClr val="000000"/>
              </a:solidFill>
              <a:latin typeface="Helvetica"/>
              <a:ea typeface="Arial Unicode MS"/>
              <a:cs typeface="Helvetica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539552" y="2824335"/>
            <a:ext cx="2088232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endParaRPr lang="ja-JP" alt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72" name="TextBox 44"/>
          <p:cNvSpPr txBox="1"/>
          <p:nvPr/>
        </p:nvSpPr>
        <p:spPr>
          <a:xfrm>
            <a:off x="1420644" y="291284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TDR</a:t>
            </a:r>
            <a:endParaRPr lang="ja-JP" altLang="en-US" b="1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7B6F-8C16-E449-A7C5-2AFDE69810BD}" type="slidenum">
              <a:rPr lang="ja-JP" alt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13</a:t>
            </a:fld>
            <a:endParaRPr lang="ja-JP" altLang="en-US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3995936" y="2132856"/>
            <a:ext cx="5148064" cy="50405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r>
              <a:rPr lang="en-US" altLang="ja-JP" b="1" dirty="0" smtClean="0">
                <a:solidFill>
                  <a:srgbClr val="FFFF00"/>
                </a:solidFill>
                <a:latin typeface="Arial"/>
                <a:ea typeface="Arial Unicode MS"/>
                <a:cs typeface="Arial Unicode MS"/>
              </a:rPr>
              <a:t>LCC</a:t>
            </a:r>
            <a:r>
              <a:rPr lang="en-US" altLang="ja-JP" dirty="0" smtClean="0">
                <a:solidFill>
                  <a:srgbClr val="FFFFFF"/>
                </a:solidFill>
                <a:latin typeface="Arial"/>
                <a:ea typeface="Arial Unicode MS"/>
                <a:cs typeface="Arial Unicode MS"/>
              </a:rPr>
              <a:t>: ILC preparation-phase</a:t>
            </a:r>
            <a:endParaRPr lang="ja-JP" altLang="en-US" dirty="0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cxnSp>
        <p:nvCxnSpPr>
          <p:cNvPr id="79" name="直線コネクタ 78"/>
          <p:cNvCxnSpPr/>
          <p:nvPr/>
        </p:nvCxnSpPr>
        <p:spPr>
          <a:xfrm>
            <a:off x="5294416" y="4256445"/>
            <a:ext cx="0" cy="146404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角丸四角形 79"/>
          <p:cNvSpPr/>
          <p:nvPr/>
        </p:nvSpPr>
        <p:spPr>
          <a:xfrm>
            <a:off x="5407512" y="4077867"/>
            <a:ext cx="3736487" cy="1511383"/>
          </a:xfrm>
          <a:prstGeom prst="roundRect">
            <a:avLst/>
          </a:prstGeom>
          <a:solidFill>
            <a:srgbClr val="FFFC88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endParaRPr lang="ja-JP" altLang="en-US" dirty="0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1" name="角丸四角形 80"/>
          <p:cNvSpPr/>
          <p:nvPr/>
        </p:nvSpPr>
        <p:spPr>
          <a:xfrm>
            <a:off x="589518" y="4461729"/>
            <a:ext cx="4647813" cy="533400"/>
          </a:xfrm>
          <a:prstGeom prst="roundRect">
            <a:avLst/>
          </a:prstGeom>
          <a:solidFill>
            <a:srgbClr val="7ED4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endParaRPr lang="ja-JP" alt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3" name="TextBox 47"/>
          <p:cNvSpPr txBox="1"/>
          <p:nvPr/>
        </p:nvSpPr>
        <p:spPr>
          <a:xfrm>
            <a:off x="755576" y="4533737"/>
            <a:ext cx="381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b="1" dirty="0" err="1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Cryomodule</a:t>
            </a:r>
            <a:r>
              <a:rPr lang="en-US" altLang="ja-JP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(</a:t>
            </a:r>
            <a:r>
              <a:rPr lang="en-US" altLang="ja-JP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CM-1</a:t>
            </a:r>
            <a:r>
              <a:rPr lang="en-US" altLang="ja-JP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) Construction</a:t>
            </a:r>
            <a:endParaRPr lang="ja-JP" altLang="en-US" b="1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4" name="TextBox 52"/>
          <p:cNvSpPr txBox="1"/>
          <p:nvPr/>
        </p:nvSpPr>
        <p:spPr>
          <a:xfrm>
            <a:off x="5795958" y="4047514"/>
            <a:ext cx="2364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sz="1600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Operation</a:t>
            </a:r>
          </a:p>
          <a:p>
            <a:pPr defTabSz="457153"/>
            <a:r>
              <a:rPr lang="en-US" altLang="ja-JP" sz="1600" b="1" dirty="0" smtClean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2014 </a:t>
            </a:r>
            <a:r>
              <a:rPr lang="en-US" altLang="ja-JP" sz="1600" b="1" dirty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~</a:t>
            </a:r>
            <a:endParaRPr lang="en-US" altLang="ja-JP" sz="1600" b="1" dirty="0" smtClean="0">
              <a:solidFill>
                <a:srgbClr val="3366FF"/>
              </a:solidFill>
              <a:latin typeface="Arial"/>
              <a:ea typeface="Arial Unicode MS"/>
              <a:cs typeface="Arial Unicode MS"/>
            </a:endParaRPr>
          </a:p>
          <a:p>
            <a:pPr marL="285750" indent="-285750" defTabSz="457153">
              <a:buFontTx/>
              <a:buChar char="-"/>
            </a:pPr>
            <a:r>
              <a:rPr lang="en-US" altLang="ja-JP" sz="1600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cool-down</a:t>
            </a:r>
          </a:p>
          <a:p>
            <a:pPr marL="285750" indent="-285750" defTabSz="457153">
              <a:buFontTx/>
              <a:buChar char="-"/>
            </a:pPr>
            <a:r>
              <a:rPr lang="en-US" altLang="ja-JP" sz="1600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c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old-RF Power Test</a:t>
            </a:r>
          </a:p>
          <a:p>
            <a:pPr defTabSz="457153"/>
            <a:r>
              <a:rPr lang="en-US" altLang="ja-JP" sz="1600" b="1" dirty="0" smtClean="0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2015 ~ </a:t>
            </a:r>
          </a:p>
          <a:p>
            <a:pPr marL="285750" indent="-285750" defTabSz="457153">
              <a:buFontTx/>
              <a:buChar char="-"/>
            </a:pPr>
            <a:r>
              <a:rPr lang="en-US" altLang="ja-JP" sz="1600" b="1" dirty="0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b</a:t>
            </a:r>
            <a:r>
              <a:rPr lang="en-US" altLang="ja-JP" sz="1600" b="1" dirty="0" smtClean="0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eam-test, study</a:t>
            </a:r>
            <a:endParaRPr lang="ja-JP" altLang="en-US" sz="1600" b="1" dirty="0">
              <a:solidFill>
                <a:srgbClr val="FF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476462" y="6085338"/>
            <a:ext cx="4645744" cy="533400"/>
          </a:xfrm>
          <a:prstGeom prst="roundRect">
            <a:avLst/>
          </a:prstGeom>
          <a:solidFill>
            <a:srgbClr val="7ED4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endParaRPr lang="ja-JP" alt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7" name="TextBox 54"/>
          <p:cNvSpPr txBox="1"/>
          <p:nvPr/>
        </p:nvSpPr>
        <p:spPr>
          <a:xfrm>
            <a:off x="280937" y="5777561"/>
            <a:ext cx="53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sz="1400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CFF</a:t>
            </a:r>
            <a:endParaRPr lang="en-US" altLang="ja-JP" sz="1400" b="1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90" name="TextBox 55"/>
          <p:cNvSpPr txBox="1"/>
          <p:nvPr/>
        </p:nvSpPr>
        <p:spPr>
          <a:xfrm>
            <a:off x="980518" y="6157346"/>
            <a:ext cx="336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Cavity mass production R&amp;D </a:t>
            </a:r>
            <a:endParaRPr lang="ja-JP" altLang="en-US" b="1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91" name="TextBox 54"/>
          <p:cNvSpPr txBox="1"/>
          <p:nvPr/>
        </p:nvSpPr>
        <p:spPr>
          <a:xfrm>
            <a:off x="323528" y="3521433"/>
            <a:ext cx="523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sz="1400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STF</a:t>
            </a:r>
          </a:p>
        </p:txBody>
      </p:sp>
      <p:sp>
        <p:nvSpPr>
          <p:cNvPr id="104" name="角丸四角形 103"/>
          <p:cNvSpPr/>
          <p:nvPr/>
        </p:nvSpPr>
        <p:spPr>
          <a:xfrm>
            <a:off x="2123727" y="3805273"/>
            <a:ext cx="1440161" cy="533400"/>
          </a:xfrm>
          <a:prstGeom prst="roundRect">
            <a:avLst/>
          </a:prstGeom>
          <a:solidFill>
            <a:srgbClr val="FFFC88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endParaRPr lang="ja-JP" alt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5" name="角丸四角形 104"/>
          <p:cNvSpPr/>
          <p:nvPr/>
        </p:nvSpPr>
        <p:spPr>
          <a:xfrm>
            <a:off x="539553" y="3809465"/>
            <a:ext cx="1584176" cy="533400"/>
          </a:xfrm>
          <a:prstGeom prst="roundRect">
            <a:avLst/>
          </a:prstGeom>
          <a:solidFill>
            <a:srgbClr val="7ED4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endParaRPr lang="ja-JP" alt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6" name="TextBox 47"/>
          <p:cNvSpPr txBox="1"/>
          <p:nvPr/>
        </p:nvSpPr>
        <p:spPr>
          <a:xfrm>
            <a:off x="650669" y="3953481"/>
            <a:ext cx="1415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sz="1200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QB Construction</a:t>
            </a:r>
            <a:endParaRPr lang="en-US" altLang="ja-JP" sz="1200" b="1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7" name="TextBox 52"/>
          <p:cNvSpPr txBox="1"/>
          <p:nvPr/>
        </p:nvSpPr>
        <p:spPr>
          <a:xfrm>
            <a:off x="2196951" y="3881473"/>
            <a:ext cx="1032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sz="1400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Operation</a:t>
            </a:r>
            <a:endParaRPr lang="ja-JP" altLang="en-US" sz="1400" b="1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563888" y="3429000"/>
            <a:ext cx="12149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153"/>
            <a:r>
              <a:rPr lang="en-US" altLang="ja-JP" sz="1200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TDR</a:t>
            </a:r>
            <a:r>
              <a:rPr lang="en-US" altLang="ja-JP" sz="1200" dirty="0">
                <a:solidFill>
                  <a:srgbClr val="000000"/>
                </a:solidFill>
                <a:latin typeface="Osaka"/>
                <a:ea typeface="Osaka"/>
                <a:cs typeface="Osaka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Osaka"/>
                <a:ea typeface="Osaka"/>
                <a:cs typeface="Osaka"/>
              </a:rPr>
              <a:t>complete</a:t>
            </a:r>
            <a:endParaRPr lang="ja-JP" altLang="en-US" sz="1200" dirty="0">
              <a:solidFill>
                <a:srgbClr val="000000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113" name="TextBox 54"/>
          <p:cNvSpPr txBox="1"/>
          <p:nvPr/>
        </p:nvSpPr>
        <p:spPr>
          <a:xfrm>
            <a:off x="395536" y="1268760"/>
            <a:ext cx="47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3"/>
            <a:r>
              <a:rPr lang="en-US" altLang="ja-JP" sz="1400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ILC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2279815" y="5066069"/>
            <a:ext cx="2946599" cy="4785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endParaRPr lang="ja-JP" alt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4" name="TextBox 47"/>
          <p:cNvSpPr txBox="1"/>
          <p:nvPr/>
        </p:nvSpPr>
        <p:spPr>
          <a:xfrm>
            <a:off x="2380606" y="5157771"/>
            <a:ext cx="264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3"/>
            <a:r>
              <a:rPr lang="en-US" altLang="ja-JP" sz="1400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CM-2a Construction</a:t>
            </a:r>
            <a:endParaRPr lang="ja-JP" altLang="en-US" sz="1400" b="1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14/02/10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 dirty="0"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右矢印 6"/>
          <p:cNvSpPr/>
          <p:nvPr/>
        </p:nvSpPr>
        <p:spPr bwMode="auto">
          <a:xfrm>
            <a:off x="8031329" y="5244760"/>
            <a:ext cx="1099662" cy="453730"/>
          </a:xfrm>
          <a:prstGeom prst="rightArrow">
            <a:avLst/>
          </a:prstGeom>
          <a:solidFill>
            <a:srgbClr val="C050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446073" y="5614931"/>
            <a:ext cx="3107128" cy="384312"/>
          </a:xfrm>
          <a:prstGeom prst="roundRect">
            <a:avLst/>
          </a:prstGeom>
          <a:solidFill>
            <a:schemeClr val="accent1"/>
          </a:solidFill>
          <a:ln>
            <a:solidFill>
              <a:srgbClr val="4F81BD"/>
            </a:solidFill>
            <a:prstDash val="dash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3"/>
            <a:endParaRPr lang="ja-JP" alt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4" name="TextBox 47"/>
          <p:cNvSpPr txBox="1"/>
          <p:nvPr/>
        </p:nvSpPr>
        <p:spPr>
          <a:xfrm>
            <a:off x="3563888" y="5691466"/>
            <a:ext cx="264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3"/>
            <a:r>
              <a:rPr lang="en-US" altLang="ja-JP" sz="1400" b="1" dirty="0" smtClean="0">
                <a:solidFill>
                  <a:schemeClr val="bg1"/>
                </a:solidFill>
                <a:latin typeface="Arial"/>
                <a:ea typeface="Arial Unicode MS"/>
                <a:cs typeface="Arial Unicode MS"/>
              </a:rPr>
              <a:t>CM-2a Construction </a:t>
            </a:r>
            <a:endParaRPr lang="ja-JP" altLang="en-US" sz="1400" b="1" dirty="0">
              <a:solidFill>
                <a:schemeClr val="bg1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892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692182" y="2703727"/>
            <a:ext cx="6265123" cy="2679269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361216" y="1687007"/>
            <a:ext cx="1" cy="3272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20" y="44216"/>
            <a:ext cx="8229600" cy="86733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ILC</a:t>
            </a:r>
            <a:r>
              <a:rPr lang="en-US" b="1" dirty="0" smtClean="0"/>
              <a:t> in Linear Collider Collaboration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31" tIns="45715" rIns="91431" bIns="45715"/>
          <a:lstStyle/>
          <a:p>
            <a:fld id="{0D1D6AF9-1F0E-2547-B7C2-EBD1501318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1120" y="922873"/>
            <a:ext cx="2349500" cy="7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  <a:latin typeface="Calibri"/>
              </a:rPr>
              <a:t>ICFA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Chair: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TBD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7862" y="1944231"/>
            <a:ext cx="3048300" cy="646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Program Adv. Committee</a:t>
            </a:r>
            <a:endParaRPr lang="en-US" b="1" dirty="0">
              <a:latin typeface="Calibri"/>
            </a:endParaRPr>
          </a:p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</a:rPr>
              <a:t>PAC –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Chair: N.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Holtkamp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09594" y="3403237"/>
            <a:ext cx="286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3"/>
            <a:endCxn id="13" idx="3"/>
          </p:cNvCxnSpPr>
          <p:nvPr/>
        </p:nvCxnSpPr>
        <p:spPr>
          <a:xfrm>
            <a:off x="4416162" y="2267392"/>
            <a:ext cx="3201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0"/>
          </p:cNvCxnSpPr>
          <p:nvPr/>
        </p:nvCxnSpPr>
        <p:spPr>
          <a:xfrm flipV="1">
            <a:off x="3793106" y="4234477"/>
            <a:ext cx="0" cy="254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692618" y="4242471"/>
            <a:ext cx="1588" cy="5660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93106" y="4228804"/>
            <a:ext cx="3901100" cy="13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58279" y="3403237"/>
            <a:ext cx="261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47600" y="926092"/>
            <a:ext cx="2349500" cy="7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  <a:latin typeface="Calibri"/>
              </a:rPr>
              <a:t>FALC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Chair: Y. Okada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242262" y="1661527"/>
            <a:ext cx="0" cy="352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63767" y="953398"/>
            <a:ext cx="2796484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3366FF"/>
                </a:solidFill>
                <a:latin typeface="Calibri"/>
                <a:ea typeface="ＭＳ Ｐゴシック"/>
              </a:rPr>
              <a:t>To prepare for the ILC project realization</a:t>
            </a:r>
            <a:endParaRPr lang="en-US" altLang="ja-JP" sz="1200" dirty="0">
              <a:solidFill>
                <a:srgbClr val="3366FF"/>
              </a:solidFill>
              <a:latin typeface="Calibri"/>
              <a:ea typeface="ＭＳ Ｐゴシック"/>
            </a:endParaRPr>
          </a:p>
          <a:p>
            <a:r>
              <a:rPr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</a:t>
            </a:r>
            <a:r>
              <a:rPr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・</a:t>
            </a:r>
            <a:r>
              <a:rPr lang="en-US" altLang="ja-JP" sz="1100" dirty="0" smtClean="0">
                <a:solidFill>
                  <a:prstClr val="black"/>
                </a:solidFill>
                <a:latin typeface="Calibri"/>
                <a:ea typeface="ＭＳ Ｐゴシック"/>
              </a:rPr>
              <a:t>Detailed design study</a:t>
            </a:r>
            <a:endParaRPr lang="en-US" altLang="ja-JP" sz="11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r>
              <a:rPr lang="en-US" altLang="ja-JP" sz="11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</a:t>
            </a:r>
            <a:r>
              <a:rPr lang="ja-JP" altLang="en-US" sz="1100" dirty="0" smtClean="0">
                <a:solidFill>
                  <a:prstClr val="black"/>
                </a:solidFill>
                <a:latin typeface="Calibri"/>
                <a:ea typeface="ＭＳ Ｐゴシック"/>
              </a:rPr>
              <a:t>・</a:t>
            </a:r>
            <a:r>
              <a:rPr lang="en-US" altLang="ja-JP" sz="1100" dirty="0" smtClean="0">
                <a:solidFill>
                  <a:prstClr val="black"/>
                </a:solidFill>
                <a:latin typeface="Calibri"/>
                <a:ea typeface="ＭＳ Ｐゴシック"/>
              </a:rPr>
              <a:t>Cost-effective project realization   </a:t>
            </a:r>
            <a:endParaRPr lang="ja-JP" altLang="en-US" sz="11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>
            <a:off x="5845189" y="2590552"/>
            <a:ext cx="0" cy="1906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32110" y="4485980"/>
            <a:ext cx="1836091" cy="800209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  <a:latin typeface="Calibri"/>
              </a:rPr>
              <a:t>Physics &amp; Detectors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H. Yamamoto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7003" y="4489053"/>
            <a:ext cx="1756372" cy="553988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  <a:latin typeface="Calibri"/>
              </a:rPr>
              <a:t>CLIC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S.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Stapnes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5523" y="1944231"/>
            <a:ext cx="3001867" cy="646321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 anchor="ctr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Linear Collider </a:t>
            </a:r>
            <a:r>
              <a:rPr lang="en-US" b="1" dirty="0" smtClean="0">
                <a:latin typeface="Calibri"/>
              </a:rPr>
              <a:t>Board</a:t>
            </a:r>
          </a:p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</a:rPr>
              <a:t>LCB –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Chair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S.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Komamiya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8" name="Straight Connector 30"/>
          <p:cNvCxnSpPr>
            <a:stCxn id="84" idx="3"/>
            <a:endCxn id="17" idx="1"/>
          </p:cNvCxnSpPr>
          <p:nvPr/>
        </p:nvCxnSpPr>
        <p:spPr>
          <a:xfrm flipV="1">
            <a:off x="2568100" y="4873929"/>
            <a:ext cx="304364" cy="10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72464" y="4489213"/>
            <a:ext cx="1841283" cy="769431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  <a:latin typeface="Calibri"/>
              </a:rPr>
              <a:t>ILC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altLang="ja-JP" sz="1400" dirty="0" smtClean="0">
                <a:solidFill>
                  <a:prstClr val="black"/>
                </a:solidFill>
                <a:latin typeface="Calibri"/>
              </a:rPr>
              <a:t>M.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Harrison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-  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(Deputy)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H.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Hayano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873779" y="4591841"/>
            <a:ext cx="694321" cy="584776"/>
          </a:xfrm>
          <a:prstGeom prst="rect">
            <a:avLst/>
          </a:prstGeom>
          <a:solidFill>
            <a:srgbClr val="E6B9B8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Tech. </a:t>
            </a:r>
          </a:p>
          <a:p>
            <a:r>
              <a:rPr kumimoji="1" lang="en-US" altLang="ja-JP" sz="1600" b="1" dirty="0" smtClean="0"/>
              <a:t>Board</a:t>
            </a:r>
            <a:endParaRPr kumimoji="1" lang="ja-JP" altLang="en-US" sz="1600" b="1" dirty="0"/>
          </a:p>
        </p:txBody>
      </p:sp>
      <p:cxnSp>
        <p:nvCxnSpPr>
          <p:cNvPr id="125" name="直線コネクタ 124"/>
          <p:cNvCxnSpPr>
            <a:stCxn id="123" idx="2"/>
          </p:cNvCxnSpPr>
          <p:nvPr/>
        </p:nvCxnSpPr>
        <p:spPr>
          <a:xfrm flipH="1">
            <a:off x="1061251" y="3654173"/>
            <a:ext cx="14766" cy="2522985"/>
          </a:xfrm>
          <a:prstGeom prst="line">
            <a:avLst/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40"/>
          <p:cNvCxnSpPr/>
          <p:nvPr/>
        </p:nvCxnSpPr>
        <p:spPr>
          <a:xfrm flipH="1">
            <a:off x="4246841" y="5487583"/>
            <a:ext cx="1590" cy="2225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2245204" y="5710102"/>
            <a:ext cx="1632094" cy="584776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Acc. Design &amp; Integration (ADI)</a:t>
            </a:r>
          </a:p>
        </p:txBody>
      </p:sp>
      <p:cxnSp>
        <p:nvCxnSpPr>
          <p:cNvPr id="49" name="Straight Connector 40"/>
          <p:cNvCxnSpPr/>
          <p:nvPr/>
        </p:nvCxnSpPr>
        <p:spPr>
          <a:xfrm>
            <a:off x="3347942" y="5494600"/>
            <a:ext cx="0" cy="215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3925775" y="5710102"/>
            <a:ext cx="1006675" cy="584776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Technical Support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9744" y="2950592"/>
            <a:ext cx="2289850" cy="92332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Linear Collider </a:t>
            </a:r>
            <a:r>
              <a:rPr lang="en-US" b="1" dirty="0" err="1" smtClean="0">
                <a:latin typeface="Calibri"/>
              </a:rPr>
              <a:t>Collab</a:t>
            </a:r>
            <a:r>
              <a:rPr lang="en-US" b="1" dirty="0" smtClean="0">
                <a:latin typeface="Calibri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LCC</a:t>
            </a:r>
            <a:r>
              <a:rPr lang="en-US" b="1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  <a:latin typeface="Calibri"/>
              </a:rPr>
              <a:t>Directorate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 </a:t>
            </a:r>
            <a:endParaRPr lang="en-US" b="1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 Director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L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Evans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5535" y="5699188"/>
            <a:ext cx="676087" cy="369332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F7F7F"/>
                </a:solidFill>
              </a:rPr>
              <a:t>  Acc.  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3300" y="6177158"/>
            <a:ext cx="1785378" cy="553998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7F7F7F"/>
                </a:solidFill>
              </a:rPr>
              <a:t>Phys. &amp; Detector</a:t>
            </a:r>
          </a:p>
          <a:p>
            <a:r>
              <a:rPr lang="en-US" altLang="ja-JP" sz="1200" dirty="0" smtClean="0">
                <a:solidFill>
                  <a:srgbClr val="7F7F7F"/>
                </a:solidFill>
              </a:rPr>
              <a:t>To be linked to LCC-</a:t>
            </a:r>
            <a:r>
              <a:rPr lang="en-US" altLang="ja-JP" sz="1200" dirty="0" err="1" smtClean="0">
                <a:solidFill>
                  <a:srgbClr val="7F7F7F"/>
                </a:solidFill>
              </a:rPr>
              <a:t>Phys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04875" y="5710102"/>
            <a:ext cx="905679" cy="369332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F7F7F"/>
                </a:solidFill>
              </a:rPr>
              <a:t>Tech. S. 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cxnSp>
        <p:nvCxnSpPr>
          <p:cNvPr id="54" name="Straight Connector 30"/>
          <p:cNvCxnSpPr/>
          <p:nvPr/>
        </p:nvCxnSpPr>
        <p:spPr>
          <a:xfrm>
            <a:off x="3347942" y="5494600"/>
            <a:ext cx="9004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2"/>
          <p:cNvCxnSpPr>
            <a:endCxn id="17" idx="2"/>
          </p:cNvCxnSpPr>
          <p:nvPr/>
        </p:nvCxnSpPr>
        <p:spPr>
          <a:xfrm flipV="1">
            <a:off x="3793106" y="5258644"/>
            <a:ext cx="0" cy="2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77475" y="3088835"/>
            <a:ext cx="1604970" cy="553988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Deputy (Physics)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H. Murayama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51946" y="2983576"/>
            <a:ext cx="1906574" cy="984875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Regional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Directors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B. Foster 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(EU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H.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Weerts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 (AMs)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A. Yamamoto   (AS)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564194" y="4135540"/>
            <a:ext cx="1135536" cy="907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66FF"/>
            </a:solidFill>
            <a:prstDash val="dash"/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KEK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LC Project 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Office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.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Yamamoto</a:t>
            </a:r>
          </a:p>
        </p:txBody>
      </p:sp>
      <p:cxnSp>
        <p:nvCxnSpPr>
          <p:cNvPr id="64" name="Straight Connector 30"/>
          <p:cNvCxnSpPr/>
          <p:nvPr/>
        </p:nvCxnSpPr>
        <p:spPr>
          <a:xfrm>
            <a:off x="577571" y="5534731"/>
            <a:ext cx="105523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40"/>
          <p:cNvCxnSpPr/>
          <p:nvPr/>
        </p:nvCxnSpPr>
        <p:spPr>
          <a:xfrm>
            <a:off x="577571" y="5528383"/>
            <a:ext cx="0" cy="16193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40"/>
          <p:cNvCxnSpPr/>
          <p:nvPr/>
        </p:nvCxnSpPr>
        <p:spPr>
          <a:xfrm>
            <a:off x="1617590" y="5527119"/>
            <a:ext cx="0" cy="18298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/>
          <p:cNvSpPr txBox="1"/>
          <p:nvPr/>
        </p:nvSpPr>
        <p:spPr>
          <a:xfrm>
            <a:off x="364989" y="3254063"/>
            <a:ext cx="142205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kumimoji="1" lang="en-US" altLang="ja-JP" dirty="0" smtClean="0">
                <a:solidFill>
                  <a:srgbClr val="7F7F7F"/>
                </a:solidFill>
              </a:rPr>
              <a:t>   </a:t>
            </a:r>
            <a:r>
              <a:rPr kumimoji="1" lang="en-US" altLang="ja-JP" sz="2000" b="1" dirty="0" smtClean="0">
                <a:solidFill>
                  <a:srgbClr val="7F7F7F"/>
                </a:solidFill>
              </a:rPr>
              <a:t>KEK</a:t>
            </a:r>
            <a:r>
              <a:rPr lang="en-US" altLang="ja-JP" sz="2000" b="1" dirty="0" smtClean="0">
                <a:solidFill>
                  <a:srgbClr val="7F7F7F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7F7F7F"/>
                </a:solidFill>
              </a:rPr>
              <a:t>   </a:t>
            </a:r>
            <a:r>
              <a:rPr kumimoji="1" lang="en-US" altLang="ja-JP" dirty="0" smtClean="0">
                <a:solidFill>
                  <a:srgbClr val="7F7F7F"/>
                </a:solidFill>
              </a:rPr>
              <a:t>  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1699730" y="4350893"/>
            <a:ext cx="9924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1978678" y="6592480"/>
            <a:ext cx="42284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7692618" y="5278383"/>
            <a:ext cx="1588" cy="37420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1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333695" y="82634"/>
            <a:ext cx="4577667" cy="683271"/>
          </a:xfrm>
          <a:prstGeom prst="rect">
            <a:avLst/>
          </a:prstGeom>
        </p:spPr>
        <p:txBody>
          <a:bodyPr vert="horz" lIns="0" tIns="0" rIns="0" bIns="0"/>
          <a:lstStyle/>
          <a:p>
            <a:pPr algn="ctr" defTabSz="457154">
              <a:spcBef>
                <a:spcPct val="0"/>
              </a:spcBef>
              <a:defRPr/>
            </a:pPr>
            <a:endParaRPr kumimoji="0" lang="en-US" sz="2400" b="1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692162" y="11737"/>
            <a:ext cx="1451838" cy="457200"/>
          </a:xfrm>
          <a:prstGeom prst="rect">
            <a:avLst/>
          </a:prstGeom>
          <a:solidFill>
            <a:srgbClr val="FFFF00"/>
          </a:solidFill>
        </p:spPr>
        <p:txBody>
          <a:bodyPr lIns="91431" tIns="45715" rIns="91431" bIns="45715"/>
          <a:lstStyle/>
          <a:p>
            <a:r>
              <a:rPr lang="en-US" sz="1100" smtClean="0">
                <a:solidFill>
                  <a:srgbClr val="692A36"/>
                </a:solidFill>
                <a:latin typeface="Arial"/>
                <a:cs typeface="Arial"/>
              </a:rPr>
              <a:t>14/02/10</a:t>
            </a:r>
            <a:endParaRPr lang="en-US" sz="1100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62480" y="6400800"/>
            <a:ext cx="1905000" cy="457200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AB6FA28-7AEC-3F43-9C2D-3DB969CFEC6A}" type="slidenum">
              <a:rPr lang="en-US" sz="1100">
                <a:solidFill>
                  <a:srgbClr val="692A36"/>
                </a:solidFill>
                <a:latin typeface="Arial"/>
                <a:cs typeface="Arial"/>
              </a:rPr>
              <a:pPr/>
              <a:t>15</a:t>
            </a:fld>
            <a:endParaRPr lang="en-US" sz="1100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77" y="2"/>
            <a:ext cx="1925277" cy="463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8109" y="67866"/>
            <a:ext cx="514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Pre-IL Accelerator Organization in LCC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Process 12"/>
          <p:cNvSpPr/>
          <p:nvPr/>
        </p:nvSpPr>
        <p:spPr>
          <a:xfrm>
            <a:off x="6334182" y="4487385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Electrical Support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rocess 18"/>
          <p:cNvSpPr/>
          <p:nvPr/>
        </p:nvSpPr>
        <p:spPr>
          <a:xfrm>
            <a:off x="6326605" y="5128971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Mechanical Support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rocess 19"/>
          <p:cNvSpPr/>
          <p:nvPr/>
        </p:nvSpPr>
        <p:spPr>
          <a:xfrm>
            <a:off x="6334182" y="3229202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Cryogenic Support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rocess 21"/>
          <p:cNvSpPr/>
          <p:nvPr/>
        </p:nvSpPr>
        <p:spPr>
          <a:xfrm>
            <a:off x="6334182" y="1874659"/>
            <a:ext cx="2502925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SRF</a:t>
            </a:r>
          </a:p>
        </p:txBody>
      </p:sp>
      <p:sp>
        <p:nvSpPr>
          <p:cNvPr id="23" name="Process 22"/>
          <p:cNvSpPr/>
          <p:nvPr/>
        </p:nvSpPr>
        <p:spPr>
          <a:xfrm>
            <a:off x="6334182" y="2523110"/>
            <a:ext cx="2502925" cy="57821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Conventional Facilities</a:t>
            </a:r>
          </a:p>
        </p:txBody>
      </p:sp>
      <p:sp>
        <p:nvSpPr>
          <p:cNvPr id="24" name="Process 23"/>
          <p:cNvSpPr/>
          <p:nvPr/>
        </p:nvSpPr>
        <p:spPr>
          <a:xfrm>
            <a:off x="170677" y="725487"/>
            <a:ext cx="1794030" cy="730892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LC Project Office (KEK)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6" name="Straight Connector 35"/>
          <p:cNvCxnSpPr>
            <a:stCxn id="33" idx="3"/>
            <a:endCxn id="11" idx="3"/>
          </p:cNvCxnSpPr>
          <p:nvPr/>
        </p:nvCxnSpPr>
        <p:spPr>
          <a:xfrm flipH="1" flipV="1">
            <a:off x="7123633" y="1092987"/>
            <a:ext cx="311488" cy="8403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817276" y="1344706"/>
            <a:ext cx="18117" cy="3813983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6" idx="3"/>
            <a:endCxn id="30" idx="1"/>
          </p:cNvCxnSpPr>
          <p:nvPr/>
        </p:nvCxnSpPr>
        <p:spPr>
          <a:xfrm>
            <a:off x="2392357" y="2960900"/>
            <a:ext cx="866734" cy="7561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3"/>
            <a:endCxn id="31" idx="1"/>
          </p:cNvCxnSpPr>
          <p:nvPr/>
        </p:nvCxnSpPr>
        <p:spPr>
          <a:xfrm flipV="1">
            <a:off x="2416649" y="3641203"/>
            <a:ext cx="842442" cy="2243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8" idx="3"/>
            <a:endCxn id="32" idx="1"/>
          </p:cNvCxnSpPr>
          <p:nvPr/>
        </p:nvCxnSpPr>
        <p:spPr>
          <a:xfrm>
            <a:off x="2407123" y="4375734"/>
            <a:ext cx="837028" cy="991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3"/>
          </p:cNvCxnSpPr>
          <p:nvPr/>
        </p:nvCxnSpPr>
        <p:spPr>
          <a:xfrm>
            <a:off x="2407123" y="5158689"/>
            <a:ext cx="428270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Process 52"/>
          <p:cNvSpPr/>
          <p:nvPr/>
        </p:nvSpPr>
        <p:spPr>
          <a:xfrm>
            <a:off x="6334182" y="3252061"/>
            <a:ext cx="2502925" cy="4571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886731" y="1344707"/>
            <a:ext cx="7577" cy="2828734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857199" y="2839127"/>
            <a:ext cx="508565" cy="317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57199" y="2204721"/>
            <a:ext cx="508565" cy="317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419563" y="1322591"/>
            <a:ext cx="0" cy="4783012"/>
          </a:xfrm>
          <a:prstGeom prst="line">
            <a:avLst/>
          </a:prstGeom>
          <a:ln w="508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20" idx="1"/>
          </p:cNvCxnSpPr>
          <p:nvPr/>
        </p:nvCxnSpPr>
        <p:spPr>
          <a:xfrm>
            <a:off x="5857199" y="3490895"/>
            <a:ext cx="476983" cy="338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Process 71"/>
          <p:cNvSpPr/>
          <p:nvPr/>
        </p:nvSpPr>
        <p:spPr>
          <a:xfrm>
            <a:off x="6322711" y="5810994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Controls &amp; Computing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rocess 72"/>
          <p:cNvSpPr/>
          <p:nvPr/>
        </p:nvSpPr>
        <p:spPr>
          <a:xfrm>
            <a:off x="6334182" y="3847700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Safety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rocess 73"/>
          <p:cNvSpPr/>
          <p:nvPr/>
        </p:nvSpPr>
        <p:spPr>
          <a:xfrm>
            <a:off x="6334182" y="3847700"/>
            <a:ext cx="2502925" cy="4571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75" name="Straight Connector 74"/>
          <p:cNvCxnSpPr>
            <a:endCxn id="73" idx="1"/>
          </p:cNvCxnSpPr>
          <p:nvPr/>
        </p:nvCxnSpPr>
        <p:spPr>
          <a:xfrm>
            <a:off x="5857199" y="4112773"/>
            <a:ext cx="476983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1" idx="1"/>
            <a:endCxn id="24" idx="3"/>
          </p:cNvCxnSpPr>
          <p:nvPr/>
        </p:nvCxnSpPr>
        <p:spPr>
          <a:xfrm flipH="1" flipV="1">
            <a:off x="1964707" y="1090933"/>
            <a:ext cx="451942" cy="20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rocess 24"/>
          <p:cNvSpPr/>
          <p:nvPr/>
        </p:nvSpPr>
        <p:spPr>
          <a:xfrm>
            <a:off x="1134874" y="1900608"/>
            <a:ext cx="3388655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Accelerator Design &amp; Integration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6" name="Process 25"/>
          <p:cNvSpPr/>
          <p:nvPr/>
        </p:nvSpPr>
        <p:spPr>
          <a:xfrm>
            <a:off x="621138" y="2695827"/>
            <a:ext cx="1771219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Electron Source</a:t>
            </a:r>
          </a:p>
        </p:txBody>
      </p:sp>
      <p:sp>
        <p:nvSpPr>
          <p:cNvPr id="27" name="Process 26"/>
          <p:cNvSpPr/>
          <p:nvPr/>
        </p:nvSpPr>
        <p:spPr>
          <a:xfrm>
            <a:off x="645430" y="3378373"/>
            <a:ext cx="1771219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Positron Source</a:t>
            </a:r>
          </a:p>
        </p:txBody>
      </p:sp>
      <p:sp>
        <p:nvSpPr>
          <p:cNvPr id="28" name="Process 27"/>
          <p:cNvSpPr/>
          <p:nvPr/>
        </p:nvSpPr>
        <p:spPr>
          <a:xfrm>
            <a:off x="635904" y="4090455"/>
            <a:ext cx="1771219" cy="57055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Damping Rings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29" name="Process 28"/>
          <p:cNvSpPr/>
          <p:nvPr/>
        </p:nvSpPr>
        <p:spPr>
          <a:xfrm>
            <a:off x="635904" y="4805530"/>
            <a:ext cx="1771219" cy="70631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RTML &amp; bunch compressor</a:t>
            </a:r>
          </a:p>
        </p:txBody>
      </p:sp>
      <p:sp>
        <p:nvSpPr>
          <p:cNvPr id="30" name="Process 29"/>
          <p:cNvSpPr/>
          <p:nvPr/>
        </p:nvSpPr>
        <p:spPr>
          <a:xfrm>
            <a:off x="3259091" y="2681413"/>
            <a:ext cx="1771219" cy="57409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Main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Linac</a:t>
            </a:r>
            <a:endParaRPr lang="en-US" sz="16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rocess 30"/>
          <p:cNvSpPr/>
          <p:nvPr/>
        </p:nvSpPr>
        <p:spPr>
          <a:xfrm>
            <a:off x="3259091" y="3376130"/>
            <a:ext cx="1771219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Beam Delivery</a:t>
            </a:r>
          </a:p>
        </p:txBody>
      </p:sp>
      <p:sp>
        <p:nvSpPr>
          <p:cNvPr id="32" name="Process 31"/>
          <p:cNvSpPr/>
          <p:nvPr/>
        </p:nvSpPr>
        <p:spPr>
          <a:xfrm>
            <a:off x="3244151" y="3998528"/>
            <a:ext cx="1786160" cy="774243"/>
          </a:xfrm>
          <a:prstGeom prst="flowChartProcess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Machine-Detector Interface</a:t>
            </a:r>
          </a:p>
        </p:txBody>
      </p:sp>
      <p:sp>
        <p:nvSpPr>
          <p:cNvPr id="34" name="Process 33"/>
          <p:cNvSpPr/>
          <p:nvPr/>
        </p:nvSpPr>
        <p:spPr>
          <a:xfrm>
            <a:off x="3038766" y="5664064"/>
            <a:ext cx="2587521" cy="677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Domestic Programs &amp;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System Tests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rocess 10"/>
          <p:cNvSpPr/>
          <p:nvPr/>
        </p:nvSpPr>
        <p:spPr>
          <a:xfrm>
            <a:off x="2416649" y="631548"/>
            <a:ext cx="4706984" cy="922877"/>
          </a:xfrm>
          <a:prstGeom prst="flowChart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ILC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Project Management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  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59814" y="831799"/>
            <a:ext cx="1544012" cy="523220"/>
          </a:xfrm>
          <a:prstGeom prst="rect">
            <a:avLst/>
          </a:prstGeom>
          <a:solidFill>
            <a:srgbClr val="C6D9F1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Baseline, Schedule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Cost, EDMS</a:t>
            </a:r>
          </a:p>
        </p:txBody>
      </p:sp>
      <p:cxnSp>
        <p:nvCxnSpPr>
          <p:cNvPr id="100" name="Straight Connector 74"/>
          <p:cNvCxnSpPr/>
          <p:nvPr/>
        </p:nvCxnSpPr>
        <p:spPr>
          <a:xfrm>
            <a:off x="5894308" y="4772771"/>
            <a:ext cx="439475" cy="7540"/>
          </a:xfrm>
          <a:prstGeom prst="line">
            <a:avLst/>
          </a:prstGeom>
          <a:ln w="190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74"/>
          <p:cNvCxnSpPr/>
          <p:nvPr/>
        </p:nvCxnSpPr>
        <p:spPr>
          <a:xfrm>
            <a:off x="5886731" y="5375760"/>
            <a:ext cx="434735" cy="3176"/>
          </a:xfrm>
          <a:prstGeom prst="line">
            <a:avLst/>
          </a:prstGeom>
          <a:ln w="190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74"/>
          <p:cNvCxnSpPr/>
          <p:nvPr/>
        </p:nvCxnSpPr>
        <p:spPr>
          <a:xfrm>
            <a:off x="5894308" y="6104015"/>
            <a:ext cx="432297" cy="3176"/>
          </a:xfrm>
          <a:prstGeom prst="line">
            <a:avLst/>
          </a:prstGeom>
          <a:ln w="190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53"/>
          <p:cNvCxnSpPr/>
          <p:nvPr/>
        </p:nvCxnSpPr>
        <p:spPr>
          <a:xfrm flipH="1" flipV="1">
            <a:off x="5881807" y="4176619"/>
            <a:ext cx="12501" cy="1927396"/>
          </a:xfrm>
          <a:prstGeom prst="line">
            <a:avLst/>
          </a:prstGeom>
          <a:ln w="285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rocess 32"/>
          <p:cNvSpPr/>
          <p:nvPr/>
        </p:nvSpPr>
        <p:spPr>
          <a:xfrm flipH="1">
            <a:off x="7435121" y="739062"/>
            <a:ext cx="1401986" cy="72465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Technical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Board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KEK-LC-Meeting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625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Straight Connector 53"/>
          <p:cNvCxnSpPr/>
          <p:nvPr/>
        </p:nvCxnSpPr>
        <p:spPr>
          <a:xfrm flipV="1">
            <a:off x="2172915" y="1698347"/>
            <a:ext cx="1" cy="380659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53"/>
          <p:cNvCxnSpPr/>
          <p:nvPr/>
        </p:nvCxnSpPr>
        <p:spPr>
          <a:xfrm flipV="1">
            <a:off x="6279951" y="1694609"/>
            <a:ext cx="1" cy="380659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53"/>
          <p:cNvCxnSpPr/>
          <p:nvPr/>
        </p:nvCxnSpPr>
        <p:spPr>
          <a:xfrm flipV="1">
            <a:off x="4492107" y="1841223"/>
            <a:ext cx="293" cy="766759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333695" y="82634"/>
            <a:ext cx="4577667" cy="683271"/>
          </a:xfrm>
          <a:prstGeom prst="rect">
            <a:avLst/>
          </a:prstGeom>
        </p:spPr>
        <p:txBody>
          <a:bodyPr vert="horz" lIns="0" tIns="0" rIns="0" bIns="0"/>
          <a:lstStyle/>
          <a:p>
            <a:pPr algn="ctr" defTabSz="457154">
              <a:spcBef>
                <a:spcPct val="0"/>
              </a:spcBef>
              <a:defRPr/>
            </a:pPr>
            <a:endParaRPr kumimoji="0" lang="en-US" sz="2400" b="1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62480" y="6400800"/>
            <a:ext cx="1905000" cy="457200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AB6FA28-7AEC-3F43-9C2D-3DB969CFEC6A}" type="slidenum">
              <a:rPr lang="en-US" sz="1100">
                <a:solidFill>
                  <a:srgbClr val="692A36"/>
                </a:solidFill>
                <a:latin typeface="Arial"/>
                <a:cs typeface="Arial"/>
              </a:rPr>
              <a:pPr/>
              <a:t>16</a:t>
            </a:fld>
            <a:endParaRPr lang="en-US" sz="1100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7773" y="18306"/>
            <a:ext cx="591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KEK-ILC Preparation Organization,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proposed</a:t>
            </a:r>
          </a:p>
          <a:p>
            <a:pPr algn="ctr"/>
            <a:r>
              <a:rPr lang="en-US" sz="1600" b="1" dirty="0" smtClean="0">
                <a:solidFill>
                  <a:srgbClr val="3366FF"/>
                </a:solidFill>
                <a:latin typeface="Calibri"/>
              </a:rPr>
              <a:t>(A. Yamamoto, Nov., 18, updated Dec. 15, 2013)</a:t>
            </a:r>
            <a:endParaRPr lang="en-US" sz="1600" b="1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23" name="Process 22"/>
          <p:cNvSpPr/>
          <p:nvPr/>
        </p:nvSpPr>
        <p:spPr>
          <a:xfrm>
            <a:off x="3659728" y="2495093"/>
            <a:ext cx="1664757" cy="642899"/>
          </a:xfrm>
          <a:prstGeom prst="flowChartProcess">
            <a:avLst/>
          </a:prstGeom>
          <a:solidFill>
            <a:srgbClr val="FCD5B5"/>
          </a:solidFill>
          <a:ln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Conv. Facility</a:t>
            </a:r>
            <a:r>
              <a:rPr lang="ja-JP" altLang="en-US" sz="1400" b="1" dirty="0" smtClean="0">
                <a:solidFill>
                  <a:srgbClr val="000000"/>
                </a:solidFill>
                <a:latin typeface="Calibri"/>
              </a:rPr>
              <a:t>　</a:t>
            </a:r>
            <a:endParaRPr lang="en-US" altLang="ja-JP" sz="1400" b="1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 altLang="ja-JP" sz="1400" b="1" dirty="0" smtClean="0">
                <a:solidFill>
                  <a:srgbClr val="000000"/>
                </a:solidFill>
                <a:latin typeface="Calibri"/>
              </a:rPr>
              <a:t>&amp; 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 Siting</a:t>
            </a:r>
          </a:p>
        </p:txBody>
      </p:sp>
      <p:sp>
        <p:nvSpPr>
          <p:cNvPr id="24" name="Process 23"/>
          <p:cNvSpPr/>
          <p:nvPr/>
        </p:nvSpPr>
        <p:spPr>
          <a:xfrm>
            <a:off x="7385565" y="814620"/>
            <a:ext cx="1659036" cy="1066799"/>
          </a:xfrm>
          <a:prstGeom prst="flowChart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</a:rPr>
              <a:t>LCC -ILC</a:t>
            </a:r>
            <a:endParaRPr lang="en-US" sz="32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346671" y="2499267"/>
            <a:ext cx="18057" cy="2437815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6" idx="3"/>
            <a:endCxn id="30" idx="1"/>
          </p:cNvCxnSpPr>
          <p:nvPr/>
        </p:nvCxnSpPr>
        <p:spPr>
          <a:xfrm flipV="1">
            <a:off x="1182777" y="3629155"/>
            <a:ext cx="354272" cy="480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197543" y="4283423"/>
            <a:ext cx="785729" cy="567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209162" y="4891035"/>
            <a:ext cx="322166" cy="2214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677944" y="2518974"/>
            <a:ext cx="16801" cy="211409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3" idx="1"/>
          </p:cNvCxnSpPr>
          <p:nvPr/>
        </p:nvCxnSpPr>
        <p:spPr>
          <a:xfrm>
            <a:off x="2695166" y="2816543"/>
            <a:ext cx="964562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346143" y="4938823"/>
            <a:ext cx="0" cy="369457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1" idx="3"/>
            <a:endCxn id="24" idx="1"/>
          </p:cNvCxnSpPr>
          <p:nvPr/>
        </p:nvCxnSpPr>
        <p:spPr>
          <a:xfrm flipV="1">
            <a:off x="7019356" y="1348020"/>
            <a:ext cx="366209" cy="70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rocess 24"/>
          <p:cNvSpPr/>
          <p:nvPr/>
        </p:nvSpPr>
        <p:spPr>
          <a:xfrm>
            <a:off x="515357" y="2730699"/>
            <a:ext cx="1732922" cy="460481"/>
          </a:xfrm>
          <a:prstGeom prst="flowChartProcess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Acc. Design &amp;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</a:rPr>
              <a:t>Integ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ctr"/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6" name="Process 25"/>
          <p:cNvSpPr/>
          <p:nvPr/>
        </p:nvSpPr>
        <p:spPr>
          <a:xfrm>
            <a:off x="118657" y="3420213"/>
            <a:ext cx="1064120" cy="42750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Sources</a:t>
            </a:r>
          </a:p>
          <a:p>
            <a:pPr algn="ctr"/>
            <a:endParaRPr lang="en-US" sz="14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28" name="Process 27"/>
          <p:cNvSpPr/>
          <p:nvPr/>
        </p:nvSpPr>
        <p:spPr>
          <a:xfrm>
            <a:off x="133423" y="4088554"/>
            <a:ext cx="1064120" cy="401093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D.R. 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algn="ctr"/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rocess 28"/>
          <p:cNvSpPr/>
          <p:nvPr/>
        </p:nvSpPr>
        <p:spPr>
          <a:xfrm>
            <a:off x="145042" y="4688817"/>
            <a:ext cx="1064120" cy="408863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RTML &amp; B.D.</a:t>
            </a:r>
          </a:p>
          <a:p>
            <a:pPr algn="ctr"/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rocess 29"/>
          <p:cNvSpPr/>
          <p:nvPr/>
        </p:nvSpPr>
        <p:spPr>
          <a:xfrm>
            <a:off x="1537049" y="3410597"/>
            <a:ext cx="989468" cy="437115"/>
          </a:xfrm>
          <a:prstGeom prst="flowChartProcess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Main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Linac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  <a:p>
            <a:pPr algn="ctr"/>
            <a:endParaRPr lang="en-US" sz="1050" dirty="0" smtClean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31" name="Process 30"/>
          <p:cNvSpPr/>
          <p:nvPr/>
        </p:nvSpPr>
        <p:spPr>
          <a:xfrm>
            <a:off x="1531328" y="4092861"/>
            <a:ext cx="989468" cy="372684"/>
          </a:xfrm>
          <a:prstGeom prst="flowChartProcess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BDS </a:t>
            </a:r>
          </a:p>
          <a:p>
            <a:pPr algn="ctr"/>
            <a:endParaRPr lang="en-US" sz="1200" dirty="0" smtClean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32" name="Process 31"/>
          <p:cNvSpPr/>
          <p:nvPr/>
        </p:nvSpPr>
        <p:spPr>
          <a:xfrm>
            <a:off x="5986245" y="2588902"/>
            <a:ext cx="845183" cy="464220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MDI</a:t>
            </a:r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34" name="Process 33"/>
          <p:cNvSpPr/>
          <p:nvPr/>
        </p:nvSpPr>
        <p:spPr>
          <a:xfrm>
            <a:off x="404819" y="5336885"/>
            <a:ext cx="1871008" cy="462431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System Tests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ATF, STF2, &amp; STF-COI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rocess 31"/>
          <p:cNvSpPr/>
          <p:nvPr/>
        </p:nvSpPr>
        <p:spPr>
          <a:xfrm>
            <a:off x="5842545" y="2032935"/>
            <a:ext cx="1837042" cy="451024"/>
          </a:xfrm>
          <a:prstGeom prst="flowChartProcess">
            <a:avLst/>
          </a:prstGeom>
          <a:solidFill>
            <a:srgbClr val="FCD5B5"/>
          </a:solidFill>
          <a:ln>
            <a:solidFill>
              <a:srgbClr val="3366F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Physics-Detector</a:t>
            </a:r>
          </a:p>
          <a:p>
            <a:pPr algn="ctr"/>
            <a:endParaRPr lang="en-US" sz="14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-9665" y="-1023"/>
            <a:ext cx="1144539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bg1"/>
                </a:solidFill>
              </a:rPr>
              <a:t>KEK-LC</a:t>
            </a:r>
            <a:endParaRPr kumimoji="1" lang="ja-JP" altLang="en-US" sz="2400" b="1" i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317838" y="5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35060" y="2032935"/>
            <a:ext cx="22543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Accelerator</a:t>
            </a:r>
          </a:p>
          <a:p>
            <a:pPr algn="ctr"/>
            <a:endParaRPr lang="en-US" altLang="ja-JP" sz="1400" dirty="0" smtClean="0"/>
          </a:p>
        </p:txBody>
      </p:sp>
      <p:cxnSp>
        <p:nvCxnSpPr>
          <p:cNvPr id="122" name="Straight Connector 55"/>
          <p:cNvCxnSpPr>
            <a:stCxn id="23" idx="3"/>
            <a:endCxn id="32" idx="1"/>
          </p:cNvCxnSpPr>
          <p:nvPr/>
        </p:nvCxnSpPr>
        <p:spPr>
          <a:xfrm>
            <a:off x="5324485" y="2816543"/>
            <a:ext cx="661760" cy="4469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53"/>
          <p:cNvCxnSpPr/>
          <p:nvPr/>
        </p:nvCxnSpPr>
        <p:spPr>
          <a:xfrm flipV="1">
            <a:off x="7019356" y="2483960"/>
            <a:ext cx="4813" cy="2149112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Process 31"/>
          <p:cNvSpPr/>
          <p:nvPr/>
        </p:nvSpPr>
        <p:spPr>
          <a:xfrm>
            <a:off x="7264094" y="2603699"/>
            <a:ext cx="999032" cy="438259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Phys. WG</a:t>
            </a:r>
          </a:p>
        </p:txBody>
      </p:sp>
      <p:sp>
        <p:nvSpPr>
          <p:cNvPr id="144" name="Process 31"/>
          <p:cNvSpPr/>
          <p:nvPr/>
        </p:nvSpPr>
        <p:spPr>
          <a:xfrm>
            <a:off x="7264094" y="3236770"/>
            <a:ext cx="999032" cy="397193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&amp;D WG</a:t>
            </a:r>
          </a:p>
        </p:txBody>
      </p:sp>
      <p:sp>
        <p:nvSpPr>
          <p:cNvPr id="145" name="Process 31"/>
          <p:cNvSpPr/>
          <p:nvPr/>
        </p:nvSpPr>
        <p:spPr>
          <a:xfrm>
            <a:off x="7264093" y="3764512"/>
            <a:ext cx="999034" cy="515710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Computing &amp;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Network</a:t>
            </a:r>
          </a:p>
        </p:txBody>
      </p:sp>
      <p:cxnSp>
        <p:nvCxnSpPr>
          <p:cNvPr id="147" name="Straight Connector 42"/>
          <p:cNvCxnSpPr>
            <a:stCxn id="32" idx="3"/>
            <a:endCxn id="143" idx="1"/>
          </p:cNvCxnSpPr>
          <p:nvPr/>
        </p:nvCxnSpPr>
        <p:spPr>
          <a:xfrm>
            <a:off x="6831428" y="2821012"/>
            <a:ext cx="432666" cy="1817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42"/>
          <p:cNvCxnSpPr>
            <a:endCxn id="144" idx="1"/>
          </p:cNvCxnSpPr>
          <p:nvPr/>
        </p:nvCxnSpPr>
        <p:spPr>
          <a:xfrm>
            <a:off x="7024169" y="3435367"/>
            <a:ext cx="239925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42"/>
          <p:cNvCxnSpPr/>
          <p:nvPr/>
        </p:nvCxnSpPr>
        <p:spPr>
          <a:xfrm>
            <a:off x="7024169" y="4012412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Process 31"/>
          <p:cNvSpPr/>
          <p:nvPr/>
        </p:nvSpPr>
        <p:spPr>
          <a:xfrm>
            <a:off x="7267926" y="4404981"/>
            <a:ext cx="995200" cy="444574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Others</a:t>
            </a:r>
          </a:p>
          <a:p>
            <a:pPr algn="ctr"/>
            <a:endParaRPr lang="en-US" sz="1200" dirty="0" smtClean="0">
              <a:solidFill>
                <a:srgbClr val="3366FF"/>
              </a:solidFill>
              <a:latin typeface="Calibri"/>
            </a:endParaRPr>
          </a:p>
        </p:txBody>
      </p:sp>
      <p:cxnSp>
        <p:nvCxnSpPr>
          <p:cNvPr id="159" name="Straight Connector 42"/>
          <p:cNvCxnSpPr/>
          <p:nvPr/>
        </p:nvCxnSpPr>
        <p:spPr>
          <a:xfrm>
            <a:off x="7020336" y="4627896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rocess 10"/>
          <p:cNvSpPr/>
          <p:nvPr/>
        </p:nvSpPr>
        <p:spPr>
          <a:xfrm>
            <a:off x="1182777" y="821687"/>
            <a:ext cx="5836579" cy="1066799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366FF"/>
                </a:solidFill>
                <a:latin typeface="Calibri"/>
              </a:rPr>
              <a:t>                 </a:t>
            </a:r>
            <a:r>
              <a:rPr lang="en-US" sz="2400" b="1" dirty="0" smtClean="0">
                <a:solidFill>
                  <a:srgbClr val="3366FF"/>
                </a:solidFill>
                <a:latin typeface="Calibri"/>
              </a:rPr>
              <a:t>KEK 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</a:rPr>
              <a:t>LC</a:t>
            </a:r>
            <a:r>
              <a:rPr lang="en-US" sz="2400" b="1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Project Office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58821" y="888393"/>
            <a:ext cx="1309685" cy="938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Tech. Baseline:  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Schedule: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Cost:  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EDMS: 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Communication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15953" y="3133875"/>
            <a:ext cx="94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3366FF"/>
                </a:solidFill>
              </a:rPr>
              <a:t>Acc. Tech.</a:t>
            </a:r>
            <a:endParaRPr kumimoji="1" lang="ja-JP" altLang="en-US" sz="1400" b="1" dirty="0">
              <a:solidFill>
                <a:srgbClr val="3366FF"/>
              </a:solidFill>
            </a:endParaRPr>
          </a:p>
        </p:txBody>
      </p:sp>
      <p:sp>
        <p:nvSpPr>
          <p:cNvPr id="65" name="Process 12"/>
          <p:cNvSpPr/>
          <p:nvPr/>
        </p:nvSpPr>
        <p:spPr>
          <a:xfrm>
            <a:off x="2914730" y="5367417"/>
            <a:ext cx="1324389" cy="379369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Electrical dev.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66" name="Process 18"/>
          <p:cNvSpPr/>
          <p:nvPr/>
        </p:nvSpPr>
        <p:spPr>
          <a:xfrm>
            <a:off x="2918893" y="5834452"/>
            <a:ext cx="1325947" cy="377541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Mechanical dev.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67" name="Process 19"/>
          <p:cNvSpPr/>
          <p:nvPr/>
        </p:nvSpPr>
        <p:spPr>
          <a:xfrm>
            <a:off x="2914730" y="4446298"/>
            <a:ext cx="1324389" cy="373548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Cryogenics</a:t>
            </a:r>
          </a:p>
        </p:txBody>
      </p:sp>
      <p:sp>
        <p:nvSpPr>
          <p:cNvPr id="68" name="Process 21"/>
          <p:cNvSpPr/>
          <p:nvPr/>
        </p:nvSpPr>
        <p:spPr>
          <a:xfrm>
            <a:off x="2912963" y="3437799"/>
            <a:ext cx="1326156" cy="381379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SRF Cavity/CM</a:t>
            </a:r>
          </a:p>
        </p:txBody>
      </p:sp>
      <p:cxnSp>
        <p:nvCxnSpPr>
          <p:cNvPr id="69" name="Straight Connector 57"/>
          <p:cNvCxnSpPr>
            <a:endCxn id="68" idx="1"/>
          </p:cNvCxnSpPr>
          <p:nvPr/>
        </p:nvCxnSpPr>
        <p:spPr>
          <a:xfrm>
            <a:off x="2687082" y="3628489"/>
            <a:ext cx="225881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3"/>
          <p:cNvCxnSpPr>
            <a:endCxn id="67" idx="1"/>
          </p:cNvCxnSpPr>
          <p:nvPr/>
        </p:nvCxnSpPr>
        <p:spPr>
          <a:xfrm>
            <a:off x="2700887" y="4633072"/>
            <a:ext cx="213843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Process 71"/>
          <p:cNvSpPr/>
          <p:nvPr/>
        </p:nvSpPr>
        <p:spPr>
          <a:xfrm>
            <a:off x="2909279" y="6300542"/>
            <a:ext cx="1335562" cy="382555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Cnt’l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&amp; Computing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76" name="Process 72"/>
          <p:cNvSpPr/>
          <p:nvPr/>
        </p:nvSpPr>
        <p:spPr>
          <a:xfrm>
            <a:off x="2908712" y="4890245"/>
            <a:ext cx="1330407" cy="375014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Safety</a:t>
            </a:r>
          </a:p>
          <a:p>
            <a:pPr algn="ctr"/>
            <a:endParaRPr lang="en-US" sz="1200" dirty="0" smtClean="0">
              <a:solidFill>
                <a:srgbClr val="3366FF"/>
              </a:solidFill>
              <a:latin typeface="Calibri"/>
            </a:endParaRPr>
          </a:p>
        </p:txBody>
      </p:sp>
      <p:cxnSp>
        <p:nvCxnSpPr>
          <p:cNvPr id="77" name="Straight Connector 74"/>
          <p:cNvCxnSpPr/>
          <p:nvPr/>
        </p:nvCxnSpPr>
        <p:spPr>
          <a:xfrm flipV="1">
            <a:off x="2708015" y="5077752"/>
            <a:ext cx="192759" cy="5722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4"/>
          <p:cNvCxnSpPr>
            <a:endCxn id="65" idx="1"/>
          </p:cNvCxnSpPr>
          <p:nvPr/>
        </p:nvCxnSpPr>
        <p:spPr>
          <a:xfrm>
            <a:off x="2692054" y="5557102"/>
            <a:ext cx="222676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/>
          <p:cNvCxnSpPr>
            <a:endCxn id="66" idx="1"/>
          </p:cNvCxnSpPr>
          <p:nvPr/>
        </p:nvCxnSpPr>
        <p:spPr>
          <a:xfrm>
            <a:off x="2692054" y="6023223"/>
            <a:ext cx="226839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4"/>
          <p:cNvCxnSpPr>
            <a:endCxn id="71" idx="1"/>
          </p:cNvCxnSpPr>
          <p:nvPr/>
        </p:nvCxnSpPr>
        <p:spPr>
          <a:xfrm>
            <a:off x="2695166" y="6491820"/>
            <a:ext cx="214113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3"/>
          <p:cNvCxnSpPr/>
          <p:nvPr/>
        </p:nvCxnSpPr>
        <p:spPr>
          <a:xfrm flipV="1">
            <a:off x="2687082" y="4630757"/>
            <a:ext cx="8084" cy="1861063"/>
          </a:xfrm>
          <a:prstGeom prst="line">
            <a:avLst/>
          </a:prstGeom>
          <a:ln w="1270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Process 19"/>
          <p:cNvSpPr/>
          <p:nvPr/>
        </p:nvSpPr>
        <p:spPr>
          <a:xfrm>
            <a:off x="2922699" y="3987299"/>
            <a:ext cx="1324389" cy="373548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RF (HL/LL)</a:t>
            </a:r>
          </a:p>
        </p:txBody>
      </p:sp>
      <p:cxnSp>
        <p:nvCxnSpPr>
          <p:cNvPr id="84" name="Straight Connector 63"/>
          <p:cNvCxnSpPr>
            <a:endCxn id="82" idx="1"/>
          </p:cNvCxnSpPr>
          <p:nvPr/>
        </p:nvCxnSpPr>
        <p:spPr>
          <a:xfrm>
            <a:off x="2708856" y="4174073"/>
            <a:ext cx="213843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53"/>
          <p:cNvCxnSpPr/>
          <p:nvPr/>
        </p:nvCxnSpPr>
        <p:spPr>
          <a:xfrm flipH="1" flipV="1">
            <a:off x="4492400" y="3157165"/>
            <a:ext cx="3058" cy="104513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Process 31"/>
          <p:cNvSpPr/>
          <p:nvPr/>
        </p:nvSpPr>
        <p:spPr>
          <a:xfrm>
            <a:off x="4735382" y="3282240"/>
            <a:ext cx="999034" cy="515710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Civil Engineering</a:t>
            </a:r>
          </a:p>
        </p:txBody>
      </p:sp>
      <p:cxnSp>
        <p:nvCxnSpPr>
          <p:cNvPr id="102" name="Straight Connector 42"/>
          <p:cNvCxnSpPr/>
          <p:nvPr/>
        </p:nvCxnSpPr>
        <p:spPr>
          <a:xfrm>
            <a:off x="4495458" y="3530140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Process 31"/>
          <p:cNvSpPr/>
          <p:nvPr/>
        </p:nvSpPr>
        <p:spPr>
          <a:xfrm>
            <a:off x="4739215" y="3965042"/>
            <a:ext cx="995200" cy="444574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Utilities</a:t>
            </a:r>
          </a:p>
        </p:txBody>
      </p:sp>
      <p:cxnSp>
        <p:nvCxnSpPr>
          <p:cNvPr id="105" name="Straight Connector 42"/>
          <p:cNvCxnSpPr/>
          <p:nvPr/>
        </p:nvCxnSpPr>
        <p:spPr>
          <a:xfrm>
            <a:off x="4491625" y="4187957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日付プレースホルダー 2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73" name="Process 30"/>
          <p:cNvSpPr/>
          <p:nvPr/>
        </p:nvSpPr>
        <p:spPr>
          <a:xfrm>
            <a:off x="1531328" y="4704693"/>
            <a:ext cx="989468" cy="372684"/>
          </a:xfrm>
          <a:prstGeom prst="flowChartProcess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MDI </a:t>
            </a:r>
          </a:p>
          <a:p>
            <a:pPr algn="ctr"/>
            <a:endParaRPr lang="en-US" sz="1200" dirty="0" smtClean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866007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KEK-LC-Meeting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4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624090"/>
              </p:ext>
            </p:extLst>
          </p:nvPr>
        </p:nvGraphicFramePr>
        <p:xfrm>
          <a:off x="189976" y="978728"/>
          <a:ext cx="8765438" cy="475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599"/>
                <a:gridCol w="2368562"/>
                <a:gridCol w="952480"/>
                <a:gridCol w="1314101"/>
                <a:gridCol w="2140530"/>
                <a:gridCol w="965166"/>
              </a:tblGrid>
              <a:tr h="370840">
                <a:tc gridSpan="6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LCC-ILC Director</a:t>
                      </a:r>
                      <a:r>
                        <a:rPr kumimoji="1" lang="en-US" altLang="ja-JP" sz="1400" baseline="0" dirty="0" smtClean="0"/>
                        <a:t>: M. Harrison, Deputy: H. </a:t>
                      </a:r>
                      <a:r>
                        <a:rPr kumimoji="1" lang="en-US" altLang="ja-JP" sz="1400" baseline="0" dirty="0" err="1" smtClean="0"/>
                        <a:t>Hayano</a:t>
                      </a:r>
                      <a:r>
                        <a:rPr kumimoji="1" lang="en-US" altLang="ja-JP" sz="1400" baseline="0" dirty="0" smtClean="0"/>
                        <a:t>                                                     </a:t>
                      </a:r>
                      <a:r>
                        <a:rPr kumimoji="1" lang="en-US" altLang="ja-JP" sz="14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* KEK-LC : link to KEK LC Project Office      </a:t>
                      </a:r>
                      <a:endParaRPr kumimoji="1" lang="ja-JP" alt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rgbClr val="F2F2F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000090"/>
                          </a:solidFill>
                        </a:rPr>
                        <a:t>Sub-Group</a:t>
                      </a:r>
                      <a:endParaRPr kumimoji="1" lang="ja-JP" altLang="en-US" sz="14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FFFF00"/>
                          </a:solidFill>
                        </a:rPr>
                        <a:t>Global Leader</a:t>
                      </a:r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u="sng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kumimoji="1" lang="en-US" altLang="ja-JP" sz="900" b="1" u="sng" dirty="0" smtClean="0">
                          <a:solidFill>
                            <a:srgbClr val="FFFF00"/>
                          </a:solidFill>
                        </a:rPr>
                        <a:t>EK-LC</a:t>
                      </a:r>
                      <a:r>
                        <a:rPr kumimoji="1" lang="en-US" altLang="ja-JP" sz="900" b="1" u="sng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1" lang="en-US" altLang="ja-JP" sz="900" b="1" u="sng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1" lang="en-US" altLang="ja-JP" sz="900" b="1" u="sng" baseline="0" dirty="0" smtClean="0">
                          <a:solidFill>
                            <a:srgbClr val="FFFF00"/>
                          </a:solidFill>
                        </a:rPr>
                        <a:t>Leader*</a:t>
                      </a:r>
                    </a:p>
                    <a:p>
                      <a:r>
                        <a:rPr kumimoji="1" lang="en-US" altLang="ja-JP" sz="900" b="1" baseline="0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  <a:endParaRPr kumimoji="1" lang="ja-JP" altLang="en-US" sz="9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000090"/>
                          </a:solidFill>
                        </a:rPr>
                        <a:t>Sub-Group</a:t>
                      </a:r>
                      <a:endParaRPr kumimoji="1" lang="ja-JP" altLang="en-US" sz="14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FFFF00"/>
                          </a:solidFill>
                        </a:rPr>
                        <a:t>Global Leader</a:t>
                      </a:r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u="sng" dirty="0" smtClean="0">
                          <a:solidFill>
                            <a:srgbClr val="FFFF00"/>
                          </a:solidFill>
                        </a:rPr>
                        <a:t>KEK-LC </a:t>
                      </a:r>
                      <a:r>
                        <a:rPr kumimoji="1" lang="en-US" altLang="ja-JP" sz="900" b="1" u="sng" baseline="0" dirty="0" smtClean="0">
                          <a:solidFill>
                            <a:srgbClr val="FFFF00"/>
                          </a:solidFill>
                        </a:rPr>
                        <a:t>Leader*</a:t>
                      </a:r>
                    </a:p>
                    <a:p>
                      <a:r>
                        <a:rPr kumimoji="1" lang="en-US" altLang="ja-JP" sz="900" b="1" baseline="0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  <a:endParaRPr kumimoji="1" lang="en-US" altLang="ja-JP" sz="9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Acc. Design </a:t>
                      </a:r>
                      <a:r>
                        <a:rPr kumimoji="1" lang="en-US" altLang="ja-JP" sz="1200" b="1" dirty="0" err="1" smtClean="0">
                          <a:solidFill>
                            <a:srgbClr val="000090"/>
                          </a:solidFill>
                        </a:rPr>
                        <a:t>Integr</a:t>
                      </a: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EU</a:t>
                      </a:r>
                      <a:endParaRPr kumimoji="1" lang="en-US" altLang="ja-JP" sz="1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SRF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/>
                        <a:t>AS-KEK</a:t>
                      </a:r>
                      <a:endParaRPr kumimoji="1" lang="en-US" altLang="ja-JP" sz="1200" b="1" dirty="0" smtClean="0"/>
                    </a:p>
                    <a:p>
                      <a:r>
                        <a:rPr kumimoji="1" lang="en-US" altLang="ja-JP" sz="90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</a:rPr>
                        <a:t> AMs, </a:t>
                      </a:r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EU-CERN</a:t>
                      </a:r>
                      <a:r>
                        <a:rPr kumimoji="1" lang="en-US" altLang="ja-JP" sz="10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(or</a:t>
                      </a:r>
                      <a:r>
                        <a:rPr kumimoji="1" lang="en-US" altLang="ja-JP" sz="1000" baseline="0" dirty="0" smtClean="0">
                          <a:solidFill>
                            <a:srgbClr val="008000"/>
                          </a:solidFill>
                        </a:rPr>
                        <a:t> EU )</a:t>
                      </a:r>
                      <a:endParaRPr kumimoji="1" lang="ja-JP" altLang="en-US" sz="9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KEK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Sources</a:t>
                      </a:r>
                    </a:p>
                    <a:p>
                      <a:r>
                        <a:rPr kumimoji="1" lang="en-US" altLang="ja-JP" sz="1200" dirty="0" smtClean="0">
                          <a:solidFill>
                            <a:srgbClr val="000090"/>
                          </a:solidFill>
                        </a:rPr>
                        <a:t>(e-, e+)</a:t>
                      </a:r>
                      <a:endParaRPr kumimoji="1" lang="ja-JP" altLang="en-US" sz="12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AMs</a:t>
                      </a:r>
                      <a:endParaRPr kumimoji="1" lang="en-US" altLang="ja-JP" sz="1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JKEK 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KEK</a:t>
                      </a:r>
                      <a:endParaRPr kumimoji="1" lang="ja-JP" altLang="en-US" sz="100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RF Power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&amp; </a:t>
                      </a:r>
                      <a:r>
                        <a:rPr kumimoji="1" lang="en-US" altLang="ja-JP" sz="1200" b="1" baseline="0" dirty="0" err="1" smtClean="0">
                          <a:solidFill>
                            <a:srgbClr val="000090"/>
                          </a:solidFill>
                        </a:rPr>
                        <a:t>Cntl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baseline="0" dirty="0" smtClean="0">
                          <a:solidFill>
                            <a:schemeClr val="tx1"/>
                          </a:solidFill>
                        </a:rPr>
                        <a:t>AS-KEK</a:t>
                      </a:r>
                    </a:p>
                    <a:p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   (AMs)</a:t>
                      </a:r>
                      <a:r>
                        <a:rPr kumimoji="1" lang="en-US" altLang="ja-JP" sz="1200" baseline="0" dirty="0" smtClean="0"/>
                        <a:t>, </a:t>
                      </a:r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(</a:t>
                      </a:r>
                      <a:r>
                        <a:rPr kumimoji="1" lang="en-US" altLang="ja-JP" sz="1200" baseline="0" dirty="0" smtClean="0">
                          <a:solidFill>
                            <a:srgbClr val="008000"/>
                          </a:solidFill>
                        </a:rPr>
                        <a:t>EU)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KEK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Damping Ring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AMs</a:t>
                      </a:r>
                      <a:r>
                        <a:rPr kumimoji="1" lang="en-US" altLang="ja-JP" sz="1400" b="1" dirty="0" smtClean="0"/>
                        <a:t> </a:t>
                      </a: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Cryogenics</a:t>
                      </a:r>
                    </a:p>
                    <a:p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(incl. H</a:t>
                      </a:r>
                      <a:r>
                        <a:rPr kumimoji="1" lang="en-US" altLang="ja-JP" sz="1000" baseline="0" dirty="0" smtClean="0">
                          <a:solidFill>
                            <a:srgbClr val="000090"/>
                          </a:solidFill>
                        </a:rPr>
                        <a:t>P gas issues</a:t>
                      </a:r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) </a:t>
                      </a:r>
                      <a:endParaRPr kumimoji="1" lang="ja-JP" alt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AS-KEK</a:t>
                      </a:r>
                    </a:p>
                    <a:p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  AMs</a:t>
                      </a:r>
                      <a:r>
                        <a:rPr kumimoji="1" lang="en-US" altLang="ja-JP" sz="1200" dirty="0" smtClean="0"/>
                        <a:t>, 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EU-CERN 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(KEK))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000090"/>
                          </a:solidFill>
                        </a:rPr>
                        <a:t>RTML</a:t>
                      </a:r>
                      <a:endParaRPr kumimoji="1" lang="ja-JP" altLang="en-US" sz="12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u="sng" baseline="0" dirty="0" smtClean="0"/>
                        <a:t>AS-JP/KEK</a:t>
                      </a:r>
                      <a:endParaRPr kumimoji="1" lang="en-US" altLang="ja-JP" sz="1400" b="1" u="sng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kumimoji="1" lang="en-US" altLang="ja-JP" sz="1200" b="1" dirty="0" smtClean="0">
                          <a:solidFill>
                            <a:srgbClr val="008000"/>
                          </a:solidFill>
                        </a:rPr>
                        <a:t>   (EU-CERN)</a:t>
                      </a:r>
                      <a:endParaRPr kumimoji="1" lang="en-US" altLang="ja-JP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CFS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en-US" altLang="ja-JP" sz="1400" b="1" u="sng" dirty="0" smtClean="0">
                          <a:solidFill>
                            <a:schemeClr val="tx1"/>
                          </a:solidFill>
                        </a:rPr>
                        <a:t>AS-KEK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  AMs,</a:t>
                      </a:r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200" baseline="0" dirty="0" smtClean="0">
                          <a:solidFill>
                            <a:srgbClr val="008000"/>
                          </a:solidFill>
                        </a:rPr>
                        <a:t>EU-CERN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pPr marL="0" indent="0">
                        <a:buNone/>
                      </a:pPr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(KEK)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58545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Main </a:t>
                      </a:r>
                      <a:r>
                        <a:rPr kumimoji="1" lang="en-US" altLang="ja-JP" sz="1200" b="1" dirty="0" err="1" smtClean="0">
                          <a:solidFill>
                            <a:srgbClr val="000090"/>
                          </a:solidFill>
                        </a:rPr>
                        <a:t>Linac</a:t>
                      </a: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800" dirty="0" smtClean="0">
                          <a:solidFill>
                            <a:srgbClr val="000090"/>
                          </a:solidFill>
                        </a:rPr>
                        <a:t>(incl. Bunch </a:t>
                      </a:r>
                      <a:r>
                        <a:rPr kumimoji="1" lang="en-US" altLang="ja-JP" sz="800" dirty="0" err="1" smtClean="0">
                          <a:solidFill>
                            <a:srgbClr val="000090"/>
                          </a:solidFill>
                        </a:rPr>
                        <a:t>Compr</a:t>
                      </a:r>
                      <a:r>
                        <a:rPr kumimoji="1" lang="en-US" altLang="ja-JP" sz="80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r>
                        <a:rPr kumimoji="1" lang="en-US" altLang="ja-JP" sz="800" baseline="0" dirty="0" smtClean="0">
                          <a:solidFill>
                            <a:srgbClr val="000090"/>
                          </a:solidFill>
                        </a:rPr>
                        <a:t> &amp; </a:t>
                      </a:r>
                      <a:r>
                        <a:rPr kumimoji="1" lang="en-US" altLang="ja-JP" sz="800" dirty="0" smtClean="0">
                          <a:solidFill>
                            <a:srgbClr val="000090"/>
                          </a:solidFill>
                        </a:rPr>
                        <a:t>Beam Dynamics)</a:t>
                      </a:r>
                      <a:endParaRPr kumimoji="1" lang="ja-JP" altLang="en-US" sz="8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AMs</a:t>
                      </a:r>
                      <a:endParaRPr kumimoji="1" lang="en-US" altLang="ja-JP" sz="1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Safety </a:t>
                      </a:r>
                    </a:p>
                    <a:p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(Rad. safety &amp; others)</a:t>
                      </a:r>
                      <a:endParaRPr kumimoji="1" lang="ja-JP" alt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chemeClr val="dk1"/>
                          </a:solidFill>
                        </a:rPr>
                        <a:t>AS-KEK</a:t>
                      </a:r>
                      <a:endParaRPr kumimoji="1" lang="en-US" altLang="ja-JP" sz="1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  (AMs)</a:t>
                      </a:r>
                      <a:r>
                        <a:rPr kumimoji="1" lang="en-US" altLang="ja-JP" sz="1200" dirty="0" smtClean="0"/>
                        <a:t>, 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(EU-CERN)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(KEK)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BDS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EU-CERN</a:t>
                      </a:r>
                      <a:r>
                        <a:rPr kumimoji="1" lang="en-US" altLang="ja-JP" sz="1400" u="sng" dirty="0" smtClean="0">
                          <a:solidFill>
                            <a:srgbClr val="3366FF"/>
                          </a:solidFill>
                        </a:rPr>
                        <a:t>, </a:t>
                      </a:r>
                      <a:r>
                        <a:rPr kumimoji="1" lang="en-US" altLang="ja-JP" sz="1050" u="sng" dirty="0" smtClean="0">
                          <a:solidFill>
                            <a:srgbClr val="3366FF"/>
                          </a:solidFill>
                        </a:rPr>
                        <a:t>(or</a:t>
                      </a:r>
                      <a:r>
                        <a:rPr kumimoji="1" lang="en-US" altLang="ja-JP" sz="1050" u="sng" baseline="0" dirty="0" smtClean="0">
                          <a:solidFill>
                            <a:srgbClr val="3366FF"/>
                          </a:solidFill>
                        </a:rPr>
                        <a:t> AMs</a:t>
                      </a:r>
                      <a:r>
                        <a:rPr kumimoji="1" lang="en-US" altLang="ja-JP" sz="1050" u="sng" dirty="0" smtClean="0"/>
                        <a:t>, </a:t>
                      </a:r>
                      <a:r>
                        <a:rPr kumimoji="1" lang="en-US" altLang="ja-JP" sz="1050" u="sng" dirty="0" smtClean="0">
                          <a:solidFill>
                            <a:srgbClr val="008000"/>
                          </a:solidFill>
                        </a:rPr>
                        <a:t>or</a:t>
                      </a:r>
                      <a:r>
                        <a:rPr kumimoji="1" lang="en-US" altLang="ja-JP" sz="1050" u="sng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sz="1050" u="sng" dirty="0" smtClean="0">
                          <a:solidFill>
                            <a:srgbClr val="008000"/>
                          </a:solidFill>
                        </a:rPr>
                        <a:t>EU)</a:t>
                      </a:r>
                      <a:endParaRPr kumimoji="1" lang="en-US" altLang="ja-JP" sz="1400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Electrical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Support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solidFill>
                            <a:srgbClr val="000090"/>
                          </a:solidFill>
                        </a:rPr>
                        <a:t>(Power Supply etc.)</a:t>
                      </a:r>
                      <a:endParaRPr kumimoji="1" lang="ja-JP" altLang="en-US" sz="1000" dirty="0" smtClean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TBD</a:t>
                      </a:r>
                      <a:endParaRPr kumimoji="1" lang="ja-JP" altLang="en-US" sz="1000" u="sng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MDI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EU</a:t>
                      </a:r>
                      <a:endParaRPr kumimoji="1" lang="en-US" altLang="ja-JP" sz="1400" dirty="0" smtClean="0"/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Mechanical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solidFill>
                            <a:srgbClr val="000090"/>
                          </a:solidFill>
                        </a:rPr>
                        <a:t>(Vac. &amp; others)</a:t>
                      </a:r>
                      <a:endParaRPr kumimoji="1" lang="ja-JP" altLang="en-US" sz="1000" dirty="0" smtClean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TBD</a:t>
                      </a:r>
                      <a:endParaRPr kumimoji="1" lang="ja-JP" altLang="en-US" sz="1000" u="sng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rgbClr val="000090"/>
                          </a:solidFill>
                        </a:rPr>
                        <a:t>Domestic Program,</a:t>
                      </a:r>
                    </a:p>
                    <a:p>
                      <a:r>
                        <a:rPr kumimoji="1" lang="en-US" altLang="ja-JP" sz="1100" b="1" dirty="0" smtClean="0">
                          <a:solidFill>
                            <a:srgbClr val="000090"/>
                          </a:solidFill>
                        </a:rPr>
                        <a:t>Hub</a:t>
                      </a:r>
                      <a:r>
                        <a:rPr kumimoji="1" lang="en-US" altLang="ja-JP" sz="1100" b="1" baseline="0" dirty="0" smtClean="0">
                          <a:solidFill>
                            <a:srgbClr val="000090"/>
                          </a:solidFill>
                        </a:rPr>
                        <a:t> Lab. Facilities</a:t>
                      </a:r>
                      <a:endParaRPr kumimoji="1" lang="ja-JP" altLang="en-US" sz="11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KEK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1274" y="100442"/>
            <a:ext cx="7481455" cy="878286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/>
              <a:t>LCC-ILC Accelerator Organization (Plan-</a:t>
            </a:r>
            <a:r>
              <a:rPr lang="en-US" altLang="ja-JP" dirty="0" smtClean="0">
                <a:solidFill>
                  <a:srgbClr val="FF0000"/>
                </a:solidFill>
              </a:rPr>
              <a:t>B’</a:t>
            </a:r>
            <a:r>
              <a:rPr lang="en-US" altLang="ja-JP" dirty="0" smtClean="0"/>
              <a:t>)  </a:t>
            </a:r>
            <a:br>
              <a:rPr lang="en-US" altLang="ja-JP" dirty="0" smtClean="0"/>
            </a:br>
            <a:r>
              <a:rPr lang="en-US" altLang="ja-JP" sz="2000" dirty="0" smtClean="0">
                <a:solidFill>
                  <a:srgbClr val="3366FF"/>
                </a:solidFill>
              </a:rPr>
              <a:t> ( under discussion, 3 Feb. 2014)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976" y="5846189"/>
            <a:ext cx="8765438" cy="584776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Major Tasks: </a:t>
            </a:r>
            <a:r>
              <a:rPr lang="en-US" altLang="ja-JP" sz="1600" dirty="0" smtClean="0"/>
              <a:t>Fix technical design parameters to be optimized, and reflect them to CFS design optimization, within a few years.  </a:t>
            </a:r>
            <a:endParaRPr kumimoji="1" lang="ja-JP" altLang="en-US" sz="1600" dirty="0"/>
          </a:p>
        </p:txBody>
      </p:sp>
      <p:cxnSp>
        <p:nvCxnSpPr>
          <p:cNvPr id="5" name="Straight Connector 44"/>
          <p:cNvCxnSpPr/>
          <p:nvPr/>
        </p:nvCxnSpPr>
        <p:spPr>
          <a:xfrm flipV="1">
            <a:off x="1197543" y="4283423"/>
            <a:ext cx="785729" cy="567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4806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2014/02/11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492412"/>
            <a:ext cx="2133600" cy="365125"/>
          </a:xfrm>
        </p:spPr>
        <p:txBody>
          <a:bodyPr/>
          <a:lstStyle/>
          <a:p>
            <a:pPr>
              <a:defRPr/>
            </a:pPr>
            <a:fld id="{46E33A87-2296-FC4D-A292-AB05C56F03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LCC-ILC Acc. Organization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01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8615" y="1618079"/>
            <a:ext cx="7772400" cy="2628801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Linear Collider 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lang="en-US" altLang="ja-JP" b="1" dirty="0" smtClean="0"/>
              <a:t>R &amp; D Status in Cooperation between CERN and KEK,</a:t>
            </a:r>
            <a:br>
              <a:rPr lang="en-US" altLang="ja-JP" b="1" dirty="0" smtClean="0"/>
            </a:br>
            <a:r>
              <a:rPr lang="en-US" altLang="ja-JP" b="1" dirty="0" smtClean="0">
                <a:solidFill>
                  <a:srgbClr val="3366FF"/>
                </a:solidFill>
              </a:rPr>
              <a:t>focusing on ILC</a:t>
            </a:r>
            <a:endParaRPr kumimoji="1" lang="ja-JP" altLang="en-US" b="1" dirty="0">
              <a:solidFill>
                <a:srgbClr val="3366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09200" y="4932459"/>
            <a:ext cx="7010910" cy="985081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Akira Yamamoto (KEK/LCC) 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CERN-KEK Committee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30 December</a:t>
            </a:r>
            <a:r>
              <a:rPr kumimoji="1" lang="en-US" altLang="ja-JP" dirty="0" smtClean="0"/>
              <a:t>, 2013 </a:t>
            </a:r>
          </a:p>
        </p:txBody>
      </p:sp>
      <p:pic>
        <p:nvPicPr>
          <p:cNvPr id="4" name="図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20" t="44345" r="41974" b="40469"/>
          <a:stretch/>
        </p:blipFill>
        <p:spPr bwMode="auto">
          <a:xfrm>
            <a:off x="5840413" y="294293"/>
            <a:ext cx="2986575" cy="146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FF54-B23B-F44D-95AA-F4D02662607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22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Cooperation Anticipated </a:t>
            </a:r>
            <a:r>
              <a:rPr lang="en-US" altLang="ja-JP" b="1" dirty="0" smtClean="0"/>
              <a:t>between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en-US" altLang="ja-JP" sz="3600" b="1" dirty="0" smtClean="0"/>
              <a:t>KEK-CERN-European Laboratories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Nano-beam handling technology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Nano-beam </a:t>
            </a:r>
            <a:r>
              <a:rPr lang="en-US" altLang="ja-JP" dirty="0" smtClean="0"/>
              <a:t>and</a:t>
            </a:r>
            <a:r>
              <a:rPr lang="en-US" altLang="ja-JP" dirty="0" smtClean="0">
                <a:solidFill>
                  <a:srgbClr val="FF0000"/>
                </a:solidFill>
              </a:rPr>
              <a:t> the stability </a:t>
            </a:r>
            <a:r>
              <a:rPr lang="en-US" altLang="ja-JP" dirty="0" smtClean="0"/>
              <a:t>as a common subject for both ILC and CLIC, through ATF collaboration</a:t>
            </a:r>
          </a:p>
          <a:p>
            <a:pPr lvl="1"/>
            <a:r>
              <a:rPr lang="en-US" altLang="ja-JP" dirty="0"/>
              <a:t>Final focusing including magnet and the mechanical stability, as well as commissioning technology, still to be investigated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rgbClr val="3366FF"/>
                </a:solidFill>
              </a:rPr>
              <a:t>SCRF cavity integration technology, </a:t>
            </a:r>
          </a:p>
          <a:p>
            <a:pPr lvl="1"/>
            <a:r>
              <a:rPr lang="en-US" altLang="ja-JP" dirty="0" smtClean="0"/>
              <a:t>Specially on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input-power couplers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tuners,</a:t>
            </a:r>
            <a:r>
              <a:rPr kumimoji="1" lang="en-US" altLang="ja-JP" dirty="0" smtClean="0"/>
              <a:t> as a common subject for both ILC and SPL for LHC injector upgrade,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3366FF"/>
                </a:solidFill>
              </a:rPr>
              <a:t>Cryogenic engineering </a:t>
            </a:r>
          </a:p>
          <a:p>
            <a:pPr lvl="1"/>
            <a:r>
              <a:rPr kumimoji="1" lang="en-US" altLang="ja-JP" dirty="0" smtClean="0"/>
              <a:t>Specially on handling of large amount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helium inventory</a:t>
            </a:r>
            <a:r>
              <a:rPr kumimoji="1" lang="en-US" altLang="ja-JP" dirty="0" smtClean="0"/>
              <a:t>, as a specially crucial issue in mountain region, </a:t>
            </a:r>
          </a:p>
          <a:p>
            <a:pPr lvl="1"/>
            <a:endParaRPr lang="en-US" altLang="ja-JP" dirty="0"/>
          </a:p>
          <a:p>
            <a:r>
              <a:rPr lang="en-US" altLang="ja-JP" dirty="0" smtClean="0">
                <a:solidFill>
                  <a:srgbClr val="3366FF"/>
                </a:solidFill>
              </a:rPr>
              <a:t>Civil engineering study </a:t>
            </a:r>
          </a:p>
          <a:p>
            <a:pPr lvl="1"/>
            <a:r>
              <a:rPr lang="en-US" altLang="ja-JP" dirty="0" smtClean="0"/>
              <a:t>specially for the </a:t>
            </a:r>
            <a:r>
              <a:rPr lang="en-US" altLang="ja-JP" dirty="0" smtClean="0">
                <a:solidFill>
                  <a:srgbClr val="FF0000"/>
                </a:solidFill>
              </a:rPr>
              <a:t>detector-hall </a:t>
            </a:r>
            <a:r>
              <a:rPr lang="en-US" altLang="ja-JP" dirty="0" smtClean="0"/>
              <a:t>design, </a:t>
            </a:r>
            <a:r>
              <a:rPr kumimoji="1" lang="en-US" altLang="ja-JP" dirty="0" smtClean="0"/>
              <a:t>  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FF54-B23B-F44D-95AA-F4D02662607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64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ILC </a:t>
            </a:r>
            <a:r>
              <a:rPr lang="ja-JP" altLang="en-US" dirty="0" smtClean="0"/>
              <a:t>「設計から実現」にむけた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技術課題、展望</a:t>
            </a:r>
            <a:endParaRPr kumimoji="1" lang="ja-JP" alt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山本　明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LC </a:t>
            </a:r>
            <a:r>
              <a:rPr lang="ja-JP" altLang="en-US" dirty="0" smtClean="0"/>
              <a:t>計画推進会議・</a:t>
            </a:r>
            <a:r>
              <a:rPr lang="en-US" altLang="ja-JP" dirty="0" smtClean="0"/>
              <a:t>2014-2-10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130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LC</a:t>
            </a:r>
            <a:r>
              <a:rPr kumimoji="1" lang="ja-JP" altLang="en-US" dirty="0" smtClean="0"/>
              <a:t>計画推進委員会への報告</a:t>
            </a:r>
            <a:r>
              <a:rPr lang="ja-JP" altLang="en-US" dirty="0" smtClean="0"/>
              <a:t>・</a:t>
            </a:r>
            <a:r>
              <a:rPr kumimoji="1" lang="ja-JP" altLang="en-US" dirty="0" smtClean="0"/>
              <a:t>まとめ　</a:t>
            </a:r>
            <a:r>
              <a:rPr kumimoji="1" lang="ja-JP" altLang="en-US" sz="3600" dirty="0" smtClean="0">
                <a:solidFill>
                  <a:srgbClr val="3366FF"/>
                </a:solidFill>
              </a:rPr>
              <a:t>（意見交換への叩き台）</a:t>
            </a:r>
            <a:endParaRPr kumimoji="1" lang="ja-JP" altLang="en-US" sz="3600" dirty="0">
              <a:solidFill>
                <a:srgbClr val="3366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/>
              <a:t>ILC </a:t>
            </a:r>
            <a:r>
              <a:rPr kumimoji="1" lang="ja-JP" altLang="en-US" dirty="0" smtClean="0"/>
              <a:t>計画の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設計から実現へ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にむけた準備段階における、現実的かつ具体的な活動方針を探っている。</a:t>
            </a:r>
            <a:endParaRPr kumimoji="1" lang="en-US" altLang="ja-JP" dirty="0" smtClean="0"/>
          </a:p>
          <a:p>
            <a:pPr>
              <a:lnSpc>
                <a:spcPct val="120000"/>
              </a:lnSpc>
            </a:pP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大型計画における準備活動（建設予算前）における妥当な相対的予算、および</a:t>
            </a:r>
            <a:r>
              <a:rPr lang="en-US" altLang="ja-JP" dirty="0" smtClean="0"/>
              <a:t>(LHC</a:t>
            </a:r>
            <a:r>
              <a:rPr lang="ja-JP" altLang="en-US" dirty="0" smtClean="0"/>
              <a:t>計画を実績・参考とした）現実的な準備予算、活動計画を策定つつある。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en-US" altLang="ja-JP" dirty="0" smtClean="0"/>
              <a:t>CFS:  </a:t>
            </a:r>
            <a:r>
              <a:rPr kumimoji="1" lang="ja-JP" altLang="en-US" dirty="0" smtClean="0"/>
              <a:t>地質調査を補完し、施設工事の予想リスクを低減する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超伝導加速器技術</a:t>
            </a:r>
            <a:r>
              <a:rPr kumimoji="1" lang="en-US" altLang="ja-JP" dirty="0" smtClean="0"/>
              <a:t>: STF2 </a:t>
            </a:r>
            <a:r>
              <a:rPr kumimoji="1" lang="ja-JP" altLang="en-US" dirty="0" smtClean="0"/>
              <a:t>計画を充実し、</a:t>
            </a:r>
            <a:r>
              <a:rPr kumimoji="1" lang="en-US" altLang="ja-JP" dirty="0" smtClean="0"/>
              <a:t>CTF-COI </a:t>
            </a:r>
            <a:r>
              <a:rPr kumimoji="1" lang="ja-JP" altLang="en-US" dirty="0" smtClean="0"/>
              <a:t>との相補的な設備投資・連携を計り、技術実証を行う。</a:t>
            </a:r>
            <a:endParaRPr kumimoji="1" lang="en-US" altLang="ja-JP" dirty="0" smtClean="0"/>
          </a:p>
          <a:p>
            <a:pPr lvl="2">
              <a:lnSpc>
                <a:spcPct val="120000"/>
              </a:lnSpc>
            </a:pPr>
            <a:r>
              <a:rPr lang="en-US" altLang="ja-JP" dirty="0" smtClean="0"/>
              <a:t>EXFEL, SCLS-II </a:t>
            </a:r>
            <a:r>
              <a:rPr lang="ja-JP" altLang="en-US" dirty="0" smtClean="0"/>
              <a:t>等との国際連携で、必要なスケール実証を計る。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ナノビーム技術：　</a:t>
            </a:r>
            <a:r>
              <a:rPr lang="en-US" altLang="ja-JP" dirty="0" smtClean="0"/>
              <a:t>ATF2 </a:t>
            </a:r>
            <a:r>
              <a:rPr lang="ja-JP" altLang="en-US" dirty="0" smtClean="0"/>
              <a:t>計画を継続、充実させ、国際協力による技術実証を計る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国際分担：　</a:t>
            </a:r>
            <a:r>
              <a:rPr kumimoji="1" lang="en-US" altLang="ja-JP" dirty="0" smtClean="0"/>
              <a:t>CERN-KEK </a:t>
            </a:r>
            <a:r>
              <a:rPr kumimoji="1" lang="ja-JP" altLang="en-US" dirty="0" smtClean="0"/>
              <a:t>協力・連携を深め、</a:t>
            </a:r>
            <a:r>
              <a:rPr lang="ja-JP" altLang="en-US" dirty="0" smtClean="0"/>
              <a:t>実質的な人的資源（</a:t>
            </a:r>
            <a:r>
              <a:rPr lang="en-US" altLang="ja-JP" dirty="0" smtClean="0"/>
              <a:t>FTE) </a:t>
            </a:r>
            <a:r>
              <a:rPr lang="ja-JP" altLang="en-US" dirty="0" smtClean="0"/>
              <a:t>の充実を計る。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endParaRPr kumimoji="1" lang="en-US" altLang="ja-JP" dirty="0" smtClean="0"/>
          </a:p>
          <a:p>
            <a:pPr>
              <a:lnSpc>
                <a:spcPct val="120000"/>
              </a:lnSpc>
            </a:pPr>
            <a:r>
              <a:rPr kumimoji="1" lang="ja-JP" altLang="en-US" dirty="0" smtClean="0"/>
              <a:t>これらを総合し、本計画の</a:t>
            </a:r>
            <a:r>
              <a:rPr kumimoji="1" lang="en-US" altLang="ja-JP" dirty="0" smtClean="0"/>
              <a:t>1%</a:t>
            </a:r>
            <a:r>
              <a:rPr kumimoji="1" lang="ja-JP" altLang="en-US" dirty="0" smtClean="0"/>
              <a:t>レベルでの更なる準備予算で、本建設への見通し（必要技術の実証、システム設計）を得ることを目指す。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5036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 descr="DSC04655.jpg"/>
          <p:cNvPicPr>
            <a:picLocks noGrp="1" noChangeAspect="1"/>
          </p:cNvPicPr>
          <p:nvPr>
            <p:ph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"/>
          <a:stretch/>
        </p:blipFill>
        <p:spPr>
          <a:xfrm>
            <a:off x="1030941" y="1205759"/>
            <a:ext cx="6678752" cy="5009769"/>
          </a:xfr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31274" y="674296"/>
            <a:ext cx="7481455" cy="50030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ILC Technical Design Report:  </a:t>
            </a:r>
            <a:r>
              <a:rPr lang="en-US" altLang="ja-JP" dirty="0" smtClean="0"/>
              <a:t>2013-6-12 </a:t>
            </a:r>
            <a:r>
              <a:rPr lang="ja-JP" altLang="en-US" dirty="0" smtClean="0"/>
              <a:t>公開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5A3D802-AAAA-D947-9202-65E7C7D696D8}" type="slidenum">
              <a:rPr lang="en-US" smtClean="0">
                <a:latin typeface="Calibri"/>
              </a:rPr>
              <a:pPr>
                <a:defRPr/>
              </a:pPr>
              <a:t>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7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478"/>
            <a:ext cx="4889501" cy="544512"/>
          </a:xfrm>
          <a:noFill/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GB" b="1" dirty="0" smtClean="0">
                <a:latin typeface="+mn-lt"/>
                <a:ea typeface="+mj-ea"/>
              </a:rPr>
              <a:t>ILC TDR </a:t>
            </a:r>
            <a:r>
              <a:rPr lang="en-US" b="1" dirty="0" smtClean="0">
                <a:latin typeface="+mn-lt"/>
              </a:rPr>
              <a:t>Design</a:t>
            </a:r>
            <a:endParaRPr lang="en-GB" b="1" dirty="0">
              <a:latin typeface="+mn-lt"/>
              <a:ea typeface="+mj-ea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92510" y="6400800"/>
            <a:ext cx="24384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876" indent="-28572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86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40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94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49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03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57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11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altLang="ja-JP" sz="1000" smtClean="0">
                <a:solidFill>
                  <a:srgbClr val="000000"/>
                </a:solidFill>
                <a:cs typeface="Arial Unicode MS" charset="0"/>
              </a:rPr>
              <a:t>14/02/10</a:t>
            </a:r>
            <a:endParaRPr lang="en-US" altLang="ja-JP" sz="1000" dirty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2460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19651" y="6417762"/>
            <a:ext cx="28956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876" indent="-28572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86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40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94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49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03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57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11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 smtClean="0">
                <a:solidFill>
                  <a:srgbClr val="23346C"/>
                </a:solidFill>
              </a:rPr>
              <a:t>KEK-LC-Meeting</a:t>
            </a:r>
            <a:endParaRPr lang="en-US" altLang="ja-JP" sz="1600" dirty="0">
              <a:solidFill>
                <a:srgbClr val="23346C"/>
              </a:solidFill>
            </a:endParaRPr>
          </a:p>
        </p:txBody>
      </p:sp>
      <p:sp>
        <p:nvSpPr>
          <p:cNvPr id="2460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46490" y="6400800"/>
            <a:ext cx="19050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876" indent="-28572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86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40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94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49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03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57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11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0AAECE3-A0EC-C944-B2BE-BA049A41EA7F}" type="slidenum">
              <a:rPr lang="en-US" altLang="ja-JP" sz="1400">
                <a:solidFill>
                  <a:prstClr val="black"/>
                </a:solidFill>
              </a:rPr>
              <a:pPr algn="r"/>
              <a:t>4</a:t>
            </a:fld>
            <a:endParaRPr lang="en-US" altLang="ja-JP" sz="1400">
              <a:solidFill>
                <a:prstClr val="black"/>
              </a:solidFill>
              <a:latin typeface="Times" charset="0"/>
            </a:endParaRPr>
          </a:p>
        </p:txBody>
      </p:sp>
      <p:pic>
        <p:nvPicPr>
          <p:cNvPr id="24580" name="Picture 5" descr="OT0105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3" y="978298"/>
            <a:ext cx="871537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119651" y="969887"/>
            <a:ext cx="1762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>
                <a:solidFill>
                  <a:prstClr val="black"/>
                </a:solidFill>
              </a:rPr>
              <a:t>Damping Rings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5335800" y="984174"/>
            <a:ext cx="213995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>
                <a:solidFill>
                  <a:prstClr val="black"/>
                </a:solidFill>
              </a:rPr>
              <a:t>Polarised electron source</a:t>
            </a:r>
          </a:p>
        </p:txBody>
      </p:sp>
      <p:cxnSp>
        <p:nvCxnSpPr>
          <p:cNvPr id="24583" name="Straight Arrow Connector 11"/>
          <p:cNvCxnSpPr>
            <a:cxnSpLocks noChangeShapeType="1"/>
          </p:cNvCxnSpPr>
          <p:nvPr/>
        </p:nvCxnSpPr>
        <p:spPr bwMode="auto">
          <a:xfrm>
            <a:off x="5746962" y="1338187"/>
            <a:ext cx="0" cy="1360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2503303" y="3958441"/>
            <a:ext cx="12795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>
                <a:solidFill>
                  <a:prstClr val="black"/>
                </a:solidFill>
              </a:rPr>
              <a:t>E+ source</a:t>
            </a:r>
          </a:p>
        </p:txBody>
      </p:sp>
      <p:cxnSp>
        <p:nvCxnSpPr>
          <p:cNvPr id="24586" name="Straight Arrow Connector 17"/>
          <p:cNvCxnSpPr>
            <a:cxnSpLocks noChangeShapeType="1"/>
          </p:cNvCxnSpPr>
          <p:nvPr/>
        </p:nvCxnSpPr>
        <p:spPr bwMode="auto">
          <a:xfrm flipH="1" flipV="1">
            <a:off x="3212792" y="3825256"/>
            <a:ext cx="257599" cy="2469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Rectangle 22"/>
          <p:cNvSpPr>
            <a:spLocks noChangeArrowheads="1"/>
          </p:cNvSpPr>
          <p:nvPr/>
        </p:nvSpPr>
        <p:spPr bwMode="auto">
          <a:xfrm>
            <a:off x="3653050" y="1995411"/>
            <a:ext cx="565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en-GB" sz="3200">
              <a:solidFill>
                <a:prstClr val="black"/>
              </a:solidFill>
              <a:latin typeface="Calibri"/>
              <a:cs typeface="Arial Unicode MS" charset="0"/>
            </a:endParaRPr>
          </a:p>
        </p:txBody>
      </p:sp>
      <p:cxnSp>
        <p:nvCxnSpPr>
          <p:cNvPr id="24589" name="Straight Arrow Connector 8"/>
          <p:cNvCxnSpPr>
            <a:cxnSpLocks noChangeShapeType="1"/>
          </p:cNvCxnSpPr>
          <p:nvPr/>
        </p:nvCxnSpPr>
        <p:spPr bwMode="auto">
          <a:xfrm>
            <a:off x="3927687" y="1384223"/>
            <a:ext cx="0" cy="977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Rectangle 23"/>
          <p:cNvSpPr>
            <a:spLocks noChangeArrowheads="1"/>
          </p:cNvSpPr>
          <p:nvPr/>
        </p:nvSpPr>
        <p:spPr bwMode="auto">
          <a:xfrm>
            <a:off x="341526" y="3097137"/>
            <a:ext cx="566737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en-GB" sz="3200">
              <a:solidFill>
                <a:prstClr val="black"/>
              </a:solidFill>
              <a:latin typeface="Calibri"/>
              <a:cs typeface="Arial Unicode MS" charset="0"/>
            </a:endParaRPr>
          </a:p>
        </p:txBody>
      </p:sp>
      <p:cxnSp>
        <p:nvCxnSpPr>
          <p:cNvPr id="24591" name="Straight Arrow Connector 24"/>
          <p:cNvCxnSpPr>
            <a:cxnSpLocks noChangeShapeType="1"/>
          </p:cNvCxnSpPr>
          <p:nvPr/>
        </p:nvCxnSpPr>
        <p:spPr bwMode="auto">
          <a:xfrm>
            <a:off x="616162" y="2360458"/>
            <a:ext cx="0" cy="155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TextBox 26"/>
          <p:cNvSpPr txBox="1">
            <a:spLocks noChangeArrowheads="1"/>
          </p:cNvSpPr>
          <p:nvPr/>
        </p:nvSpPr>
        <p:spPr bwMode="auto">
          <a:xfrm>
            <a:off x="40195" y="1447030"/>
            <a:ext cx="30940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>
                <a:solidFill>
                  <a:prstClr val="black"/>
                </a:solidFill>
              </a:rPr>
              <a:t>Ring to Main </a:t>
            </a:r>
            <a:r>
              <a:rPr lang="en-GB" sz="1800" dirty="0" err="1">
                <a:solidFill>
                  <a:prstClr val="black"/>
                </a:solidFill>
              </a:rPr>
              <a:t>Linac</a:t>
            </a:r>
            <a:r>
              <a:rPr lang="en-GB" sz="1800" dirty="0">
                <a:solidFill>
                  <a:prstClr val="black"/>
                </a:solidFill>
              </a:rPr>
              <a:t> (RTML)</a:t>
            </a:r>
          </a:p>
          <a:p>
            <a:r>
              <a:rPr lang="en-GB" sz="1800" dirty="0">
                <a:solidFill>
                  <a:prstClr val="black"/>
                </a:solidFill>
              </a:rPr>
              <a:t>(including </a:t>
            </a:r>
          </a:p>
          <a:p>
            <a:r>
              <a:rPr lang="en-GB" sz="1800" dirty="0">
                <a:solidFill>
                  <a:prstClr val="black"/>
                </a:solidFill>
              </a:rPr>
              <a:t> bunch compressors)</a:t>
            </a:r>
          </a:p>
        </p:txBody>
      </p:sp>
      <p:sp>
        <p:nvSpPr>
          <p:cNvPr id="24593" name="TextBox 25"/>
          <p:cNvSpPr txBox="1">
            <a:spLocks noChangeArrowheads="1"/>
          </p:cNvSpPr>
          <p:nvPr/>
        </p:nvSpPr>
        <p:spPr bwMode="auto">
          <a:xfrm>
            <a:off x="891706" y="3022697"/>
            <a:ext cx="1871662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>
                <a:solidFill>
                  <a:srgbClr val="0000FF"/>
                </a:solidFill>
              </a:rPr>
              <a:t>e- Main </a:t>
            </a:r>
            <a:r>
              <a:rPr lang="en-GB" sz="1800" dirty="0" err="1">
                <a:solidFill>
                  <a:srgbClr val="0000FF"/>
                </a:solidFill>
              </a:rPr>
              <a:t>Linac</a:t>
            </a:r>
            <a:endParaRPr lang="en-GB" sz="1800" dirty="0">
              <a:solidFill>
                <a:srgbClr val="0000FF"/>
              </a:solidFill>
            </a:endParaRPr>
          </a:p>
        </p:txBody>
      </p:sp>
      <p:cxnSp>
        <p:nvCxnSpPr>
          <p:cNvPr id="24594" name="Straight Arrow Connector 29"/>
          <p:cNvCxnSpPr>
            <a:cxnSpLocks noChangeShapeType="1"/>
          </p:cNvCxnSpPr>
          <p:nvPr/>
        </p:nvCxnSpPr>
        <p:spPr bwMode="auto">
          <a:xfrm>
            <a:off x="2602125" y="2400562"/>
            <a:ext cx="365664" cy="942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8" name="TextBox 32"/>
          <p:cNvSpPr txBox="1">
            <a:spLocks noChangeArrowheads="1"/>
          </p:cNvSpPr>
          <p:nvPr/>
        </p:nvSpPr>
        <p:spPr bwMode="auto">
          <a:xfrm>
            <a:off x="6942559" y="1430480"/>
            <a:ext cx="1865312" cy="40005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>
                <a:solidFill>
                  <a:srgbClr val="008000"/>
                </a:solidFill>
              </a:rPr>
              <a:t>e+ Main </a:t>
            </a:r>
            <a:r>
              <a:rPr lang="en-GB" sz="2000" dirty="0" err="1">
                <a:solidFill>
                  <a:srgbClr val="008000"/>
                </a:solidFill>
              </a:rPr>
              <a:t>Linac</a:t>
            </a:r>
            <a:endParaRPr lang="en-GB" sz="2000" dirty="0">
              <a:solidFill>
                <a:srgbClr val="008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5459948" y="3491409"/>
            <a:ext cx="3587825" cy="2900362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t" anchorCtr="0" compatLnSpc="1">
            <a:prstTxWarp prst="textNoShape">
              <a:avLst/>
            </a:prstTxWarp>
          </a:bodyPr>
          <a:lstStyle/>
          <a:p>
            <a:pPr defTabSz="914309" eaLnBrk="0" fontAlgn="ctr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3600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2" name="コンテンツ プレースホル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830736"/>
              </p:ext>
            </p:extLst>
          </p:nvPr>
        </p:nvGraphicFramePr>
        <p:xfrm>
          <a:off x="5533777" y="3653070"/>
          <a:ext cx="3435300" cy="2616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37991"/>
                <a:gridCol w="1797309"/>
              </a:tblGrid>
              <a:tr h="352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Parameters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352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C.M.  Energy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500 </a:t>
                      </a:r>
                      <a:r>
                        <a:rPr kumimoji="1" lang="en-US" altLang="ja-JP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GeV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352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Peak luminosity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 x10</a:t>
                      </a:r>
                      <a:r>
                        <a:rPr kumimoji="1" lang="en-US" altLang="ja-JP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cm</a:t>
                      </a:r>
                      <a:r>
                        <a:rPr kumimoji="1" lang="en-US" altLang="ja-JP" sz="1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r>
                        <a:rPr kumimoji="1" lang="en-US" altLang="ja-JP" sz="1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1" lang="ja-JP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352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Beam Rep. rate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Hz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3289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Pulse 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duration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0.73 </a:t>
                      </a:r>
                      <a:r>
                        <a:rPr kumimoji="1" lang="en-US" altLang="ja-JP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ms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36019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Average 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current 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5.8 mA (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 pulse)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 gradient in SCRF acc. cavity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31.5 MV/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 +/-20%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1" lang="en-US" altLang="ja-JP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1E10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</a:tbl>
          </a:graphicData>
        </a:graphic>
      </p:graphicFrame>
      <p:pic>
        <p:nvPicPr>
          <p:cNvPr id="26" name="Picture 8" descr="ILDhall2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135" y="4508291"/>
            <a:ext cx="2353563" cy="1883480"/>
          </a:xfrm>
          <a:prstGeom prst="rect">
            <a:avLst/>
          </a:prstGeom>
          <a:noFill/>
          <a:ln w="57150" cmpd="sng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/>
          <p:cNvCxnSpPr/>
          <p:nvPr/>
        </p:nvCxnSpPr>
        <p:spPr bwMode="auto">
          <a:xfrm flipV="1">
            <a:off x="3927688" y="3463850"/>
            <a:ext cx="524019" cy="1250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781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ILC Time Line: Progress and Prospect</a:t>
            </a:r>
            <a:endParaRPr kumimoji="1" lang="ja-JP" altLang="en-US" b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0049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kumimoji="0" lang="en-US" altLang="ja-JP" sz="1200" smtClean="0">
                <a:latin typeface="Arial" charset="0"/>
                <a:ea typeface="ＭＳ Ｐゴシック" charset="0"/>
                <a:cs typeface="ＭＳ Ｐゴシック" charset="0"/>
              </a:rPr>
              <a:t>14/02/10</a:t>
            </a:r>
            <a:endParaRPr kumimoji="0" lang="en-US" altLang="ja-JP" sz="1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0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kumimoji="0" lang="en-US" altLang="ja-JP" sz="1600" smtClean="0">
                <a:solidFill>
                  <a:srgbClr val="23346C"/>
                </a:solidFill>
                <a:latin typeface="Arial" charset="0"/>
                <a:ea typeface="ＭＳ Ｐゴシック" charset="0"/>
                <a:cs typeface="ＭＳ Ｐゴシック" charset="0"/>
              </a:rPr>
              <a:t>KEK-LC-Meeting</a:t>
            </a:r>
            <a:endParaRPr kumimoji="0" lang="en-US" altLang="ja-JP" sz="1600" dirty="0">
              <a:solidFill>
                <a:srgbClr val="23346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fld id="{4A350508-9334-6D45-904F-0DA59882C97C}" type="slidenum">
              <a:rPr kumimoji="0" lang="en-US" altLang="ja-JP" sz="1400">
                <a:latin typeface="Arial" charset="0"/>
                <a:ea typeface="ＭＳ Ｐゴシック" charset="0"/>
                <a:cs typeface="ＭＳ Ｐゴシック" charset="0"/>
              </a:rPr>
              <a:pPr/>
              <a:t>5</a:t>
            </a:fld>
            <a:endParaRPr kumimoji="0" lang="en-US" altLang="ja-JP" sz="1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292559"/>
            <a:ext cx="9020175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518511" y="5316270"/>
            <a:ext cx="2015095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Expecting: 3+2 year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83818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4843"/>
            <a:ext cx="8229600" cy="462858"/>
          </a:xfrm>
        </p:spPr>
        <p:txBody>
          <a:bodyPr>
            <a:noAutofit/>
          </a:bodyPr>
          <a:lstStyle/>
          <a:p>
            <a:r>
              <a:rPr lang="en-US" altLang="ja-JP" sz="3200" b="1" dirty="0" smtClean="0"/>
              <a:t>ILC Time Scale required </a:t>
            </a:r>
            <a:endParaRPr kumimoji="1" lang="ja-JP" altLang="en-US" sz="1800" dirty="0">
              <a:solidFill>
                <a:srgbClr val="3366FF"/>
              </a:solidFill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652982"/>
              </p:ext>
            </p:extLst>
          </p:nvPr>
        </p:nvGraphicFramePr>
        <p:xfrm>
          <a:off x="246755" y="647621"/>
          <a:ext cx="8614229" cy="614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470"/>
                <a:gridCol w="517197"/>
                <a:gridCol w="517197"/>
                <a:gridCol w="517197"/>
                <a:gridCol w="517197"/>
                <a:gridCol w="517197"/>
                <a:gridCol w="517197"/>
                <a:gridCol w="517197"/>
                <a:gridCol w="517197"/>
                <a:gridCol w="517197"/>
                <a:gridCol w="517198"/>
                <a:gridCol w="517197"/>
                <a:gridCol w="517197"/>
                <a:gridCol w="517197"/>
                <a:gridCol w="517197"/>
              </a:tblGrid>
              <a:tr h="308863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25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ILC TDP/TDR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ATF-II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FFFF00"/>
                          </a:solidFill>
                        </a:rPr>
                        <a:t>Beam test</a:t>
                      </a:r>
                      <a:endParaRPr kumimoji="1" lang="ja-JP" alt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 </a:t>
                      </a:r>
                      <a:r>
                        <a:rPr kumimoji="1" lang="en-US" altLang="ja-JP" sz="1600" dirty="0" smtClean="0"/>
                        <a:t> ATF-future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Extended</a:t>
                      </a:r>
                      <a:r>
                        <a:rPr kumimoji="1" lang="en-US" altLang="ja-JP" sz="1400" baseline="0" dirty="0" smtClean="0"/>
                        <a:t> program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STF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QB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rgbClr val="FFFF00"/>
                          </a:solidFill>
                        </a:rPr>
                        <a:t>Beam test</a:t>
                      </a:r>
                      <a:endParaRPr kumimoji="1" lang="ja-JP" alt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8079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STF2-  </a:t>
                      </a:r>
                    </a:p>
                    <a:p>
                      <a:r>
                        <a:rPr kumimoji="1" lang="en-US" altLang="ja-JP" sz="1400" dirty="0" smtClean="0"/>
                        <a:t>  CM1+CM2a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rgbClr val="FFFF00"/>
                          </a:solidFill>
                        </a:rPr>
                        <a:t>Beam</a:t>
                      </a:r>
                      <a:r>
                        <a:rPr kumimoji="1" lang="en-US" altLang="ja-JP" sz="1100" baseline="0" dirty="0" smtClean="0">
                          <a:solidFill>
                            <a:srgbClr val="FFFF00"/>
                          </a:solidFill>
                        </a:rPr>
                        <a:t> test</a:t>
                      </a:r>
                      <a:endParaRPr kumimoji="1" lang="ja-JP" alt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STF-Future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Extended</a:t>
                      </a:r>
                      <a:r>
                        <a:rPr kumimoji="1" lang="en-US" altLang="ja-JP" sz="1400" baseline="0" dirty="0" smtClean="0"/>
                        <a:t> program 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rgbClr val="3366FF"/>
                          </a:solidFill>
                        </a:rPr>
                        <a:t>CFS</a:t>
                      </a:r>
                      <a:r>
                        <a:rPr kumimoji="1" lang="en-US" altLang="ja-JP" sz="1600" baseline="0" dirty="0" smtClean="0"/>
                        <a:t>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Civil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baseline="0" dirty="0" err="1" smtClean="0"/>
                        <a:t>eng.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Site-survey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endParaRPr kumimoji="1" lang="ja-JP" alt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8863">
                <a:tc>
                  <a:txBody>
                    <a:bodyPr/>
                    <a:lstStyle/>
                    <a:p>
                      <a:endParaRPr kumimoji="1" lang="ja-JP" alt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19</a:t>
                      </a:r>
                      <a:endParaRPr kumimoji="1" lang="ja-JP" altLang="en-US" sz="16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16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rgbClr val="FF6600"/>
                          </a:solidFill>
                        </a:rPr>
                        <a:t>21</a:t>
                      </a:r>
                      <a:endParaRPr kumimoji="1" lang="ja-JP" altLang="en-US" sz="16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19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rgbClr val="FF6600"/>
                          </a:solidFill>
                        </a:rPr>
                        <a:t>24</a:t>
                      </a:r>
                      <a:endParaRPr kumimoji="1" lang="ja-JP" altLang="en-US" sz="16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3366FF"/>
                          </a:solidFill>
                        </a:rPr>
                        <a:t>25</a:t>
                      </a:r>
                    </a:p>
                    <a:p>
                      <a:r>
                        <a:rPr kumimoji="1" lang="en-US" altLang="ja-JP" sz="1400" b="1" dirty="0" smtClean="0">
                          <a:solidFill>
                            <a:srgbClr val="FF6600"/>
                          </a:solidFill>
                        </a:rPr>
                        <a:t>30</a:t>
                      </a:r>
                      <a:endParaRPr kumimoji="1" lang="ja-JP" altLang="en-US" sz="14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ILC</a:t>
                      </a:r>
                      <a:r>
                        <a:rPr kumimoji="1" lang="en-US" altLang="ja-JP" sz="2000" baseline="0" dirty="0" smtClean="0">
                          <a:solidFill>
                            <a:srgbClr val="FF0000"/>
                          </a:solidFill>
                        </a:rPr>
                        <a:t> constr.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 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900" dirty="0" smtClean="0"/>
                        <a:t>Commissioning</a:t>
                      </a:r>
                      <a:endParaRPr kumimoji="1" lang="ja-JP" altLang="en-US" sz="9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Fabrication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/>
                      <a:r>
                        <a:rPr kumimoji="1" lang="en-US" altLang="ja-JP" sz="1000" dirty="0" smtClean="0"/>
                        <a:t>Preparation for the</a:t>
                      </a:r>
                      <a:r>
                        <a:rPr kumimoji="1" lang="en-US" altLang="ja-JP" sz="1000" baseline="0" dirty="0" smtClean="0"/>
                        <a:t> </a:t>
                      </a:r>
                      <a:r>
                        <a:rPr kumimoji="1" lang="en-US" altLang="ja-JP" sz="1000" dirty="0" smtClean="0"/>
                        <a:t>project</a:t>
                      </a:r>
                      <a:r>
                        <a:rPr kumimoji="1" lang="en-US" altLang="ja-JP" sz="1000" baseline="0" dirty="0" smtClean="0"/>
                        <a:t> 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Preparation</a:t>
                      </a:r>
                      <a:r>
                        <a:rPr kumimoji="1" lang="ja-JP" altLang="en-US" sz="1000" dirty="0" smtClean="0"/>
                        <a:t>　</a:t>
                      </a:r>
                      <a:r>
                        <a:rPr kumimoji="1" lang="en-US" altLang="ja-JP" sz="1000" dirty="0" smtClean="0"/>
                        <a:t>for</a:t>
                      </a:r>
                      <a:r>
                        <a:rPr kumimoji="1" lang="en-US" altLang="ja-JP" sz="1000" baseline="0" dirty="0" smtClean="0"/>
                        <a:t> industrialization 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Fabrication</a:t>
                      </a:r>
                      <a:r>
                        <a:rPr kumimoji="1" lang="en-US" altLang="ja-JP" sz="1200" baseline="0" dirty="0" smtClean="0"/>
                        <a:t> and t</a:t>
                      </a:r>
                      <a:r>
                        <a:rPr kumimoji="1" lang="en-US" altLang="ja-JP" sz="1200" dirty="0" smtClean="0"/>
                        <a:t>ests,</a:t>
                      </a:r>
                      <a:r>
                        <a:rPr kumimoji="1" lang="en-US" altLang="ja-JP" sz="1200" baseline="0" dirty="0" smtClean="0"/>
                        <a:t> preparation for installation</a:t>
                      </a:r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</a:t>
                      </a:r>
                      <a:r>
                        <a:rPr kumimoji="1" lang="en-US" altLang="ja-JP" sz="1400" dirty="0" err="1" smtClean="0"/>
                        <a:t>Inst</a:t>
                      </a:r>
                      <a:r>
                        <a:rPr kumimoji="1" lang="en-US" altLang="ja-JP" sz="1400" dirty="0" smtClean="0"/>
                        <a:t>/commission.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Installation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081432" y="2976942"/>
            <a:ext cx="3675781" cy="1754327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After getting Green Sign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Preparation for contract</a:t>
            </a:r>
            <a:r>
              <a:rPr lang="ja-JP" altLang="en-US" dirty="0" smtClean="0"/>
              <a:t>：　</a:t>
            </a:r>
            <a:r>
              <a:rPr lang="en-US" altLang="ja-JP" dirty="0" smtClean="0">
                <a:solidFill>
                  <a:srgbClr val="3366FF"/>
                </a:solidFill>
              </a:rPr>
              <a:t>~ 2 years 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Construction period</a:t>
            </a:r>
            <a:r>
              <a:rPr lang="ja-JP" altLang="en-US" dirty="0" smtClean="0"/>
              <a:t>：　　　</a:t>
            </a:r>
            <a:r>
              <a:rPr lang="en-US" altLang="ja-JP" dirty="0" smtClean="0">
                <a:solidFill>
                  <a:srgbClr val="FF0000"/>
                </a:solidFill>
              </a:rPr>
              <a:t>~ 10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years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If the green sign given in 5 years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ILC to be realized by </a:t>
            </a:r>
            <a:r>
              <a:rPr kumimoji="1" lang="en-US" altLang="ja-JP" dirty="0" smtClean="0">
                <a:solidFill>
                  <a:srgbClr val="3366FF"/>
                </a:solidFill>
              </a:rPr>
              <a:t>2030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219-D867-3D43-9277-D7123370C452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8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038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Further Works in Preparation Phase</a:t>
            </a:r>
            <a:endParaRPr kumimoji="1" lang="ja-JP" altLang="en-US" b="1" dirty="0"/>
          </a:p>
        </p:txBody>
      </p:sp>
      <p:pic>
        <p:nvPicPr>
          <p:cNvPr id="7" name="Picture 2"/>
          <p:cNvPicPr>
            <a:picLocks noGrp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1" t="-4324" r="-1279" b="-1"/>
          <a:stretch/>
        </p:blipFill>
        <p:spPr bwMode="auto">
          <a:xfrm>
            <a:off x="441224" y="1032509"/>
            <a:ext cx="8312923" cy="2017630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 dirty="0"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KEK-LC-Meeting</a:t>
            </a:r>
            <a:endParaRPr lang="en-US"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33A87-2296-FC4D-A292-AB05C56F0317}" type="slidenum">
              <a:rPr lang="en-US" smtClean="0">
                <a:latin typeface="Calibri"/>
              </a:rPr>
              <a:pPr>
                <a:defRPr/>
              </a:pPr>
              <a:t>7</a:t>
            </a:fld>
            <a:endParaRPr lang="en-US" dirty="0">
              <a:latin typeface="Calibri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4294967295"/>
          </p:nvPr>
        </p:nvSpPr>
        <p:spPr>
          <a:xfrm>
            <a:off x="501650" y="3098248"/>
            <a:ext cx="8642350" cy="30612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kumimoji="1" lang="en-US" altLang="ja-JP" sz="2400" b="0" dirty="0" smtClean="0">
              <a:solidFill>
                <a:srgbClr val="3366FF"/>
              </a:solidFill>
              <a:latin typeface="+mn-lt"/>
            </a:endParaRPr>
          </a:p>
          <a:p>
            <a:r>
              <a:rPr kumimoji="1" lang="en-US" altLang="ja-JP" sz="2400" b="0" dirty="0" smtClean="0">
                <a:latin typeface="+mn-lt"/>
              </a:rPr>
              <a:t>Accelerator </a:t>
            </a:r>
            <a:r>
              <a:rPr lang="en-US" altLang="ja-JP" sz="2400" dirty="0"/>
              <a:t>E</a:t>
            </a:r>
            <a:r>
              <a:rPr lang="en-US" altLang="ja-JP" sz="2400" dirty="0" smtClean="0"/>
              <a:t>ngineering </a:t>
            </a:r>
            <a:r>
              <a:rPr lang="en-US" altLang="ja-JP" sz="2400" dirty="0"/>
              <a:t>D</a:t>
            </a:r>
            <a:r>
              <a:rPr lang="en-US" altLang="ja-JP" sz="2400" dirty="0" smtClean="0"/>
              <a:t>esign </a:t>
            </a:r>
          </a:p>
          <a:p>
            <a:r>
              <a:rPr kumimoji="1" lang="en-US" altLang="ja-JP" sz="2400" b="0" dirty="0" smtClean="0">
                <a:latin typeface="+mn-lt"/>
              </a:rPr>
              <a:t>Positron </a:t>
            </a:r>
            <a:r>
              <a:rPr lang="en-US" altLang="ja-JP" sz="2400" dirty="0"/>
              <a:t>S</a:t>
            </a:r>
            <a:r>
              <a:rPr kumimoji="1" lang="en-US" altLang="ja-JP" sz="2400" b="0" dirty="0" smtClean="0">
                <a:latin typeface="+mn-lt"/>
              </a:rPr>
              <a:t>ource</a:t>
            </a:r>
            <a:r>
              <a:rPr kumimoji="1" lang="en-US" altLang="ja-JP" sz="2400" b="0" dirty="0">
                <a:latin typeface="+mn-lt"/>
              </a:rPr>
              <a:t>: </a:t>
            </a:r>
            <a:r>
              <a:rPr lang="en-US" altLang="ja-JP" sz="2400" dirty="0" smtClean="0"/>
              <a:t>Conventional source development as</a:t>
            </a:r>
            <a:r>
              <a:rPr lang="en-US" altLang="ja-JP" sz="2400" dirty="0"/>
              <a:t> </a:t>
            </a:r>
            <a:r>
              <a:rPr kumimoji="1" lang="en-US" altLang="ja-JP" sz="2400" b="0" dirty="0" smtClean="0"/>
              <a:t>backup</a:t>
            </a:r>
            <a:endParaRPr kumimoji="1" lang="en-US" altLang="ja-JP" sz="2400" b="0" dirty="0"/>
          </a:p>
          <a:p>
            <a:r>
              <a:rPr kumimoji="1" lang="en-US" altLang="ja-JP" sz="2400" b="0" dirty="0">
                <a:latin typeface="+mn-lt"/>
              </a:rPr>
              <a:t>Damping </a:t>
            </a:r>
            <a:r>
              <a:rPr kumimoji="1" lang="en-US" altLang="ja-JP" sz="2400" b="0" dirty="0" smtClean="0">
                <a:latin typeface="+mn-lt"/>
              </a:rPr>
              <a:t>Ring</a:t>
            </a:r>
            <a:r>
              <a:rPr kumimoji="1" lang="en-US" altLang="ja-JP" sz="2400" b="0" dirty="0">
                <a:latin typeface="+mn-lt"/>
              </a:rPr>
              <a:t>: </a:t>
            </a:r>
            <a:r>
              <a:rPr lang="en-US" altLang="ja-JP" sz="2400" dirty="0" smtClean="0">
                <a:solidFill>
                  <a:srgbClr val="3366FF"/>
                </a:solidFill>
              </a:rPr>
              <a:t>Ultra low </a:t>
            </a:r>
            <a:r>
              <a:rPr lang="en-US" altLang="ja-JP" sz="2400" dirty="0" err="1" smtClean="0">
                <a:solidFill>
                  <a:srgbClr val="3366FF"/>
                </a:solidFill>
              </a:rPr>
              <a:t>emmittance</a:t>
            </a:r>
            <a:r>
              <a:rPr lang="en-US" altLang="ja-JP" sz="2400" dirty="0" smtClean="0">
                <a:solidFill>
                  <a:srgbClr val="3366FF"/>
                </a:solidFill>
              </a:rPr>
              <a:t> beam, and the stability</a:t>
            </a:r>
            <a:r>
              <a:rPr lang="en-US" altLang="ja-JP" sz="2400" dirty="0" smtClean="0"/>
              <a:t>, </a:t>
            </a:r>
            <a:r>
              <a:rPr kumimoji="1" lang="en-US" altLang="ja-JP" sz="2400" b="0" dirty="0" err="1" smtClean="0">
                <a:latin typeface="+mn-lt"/>
              </a:rPr>
              <a:t>Undulators</a:t>
            </a:r>
            <a:r>
              <a:rPr kumimoji="1" lang="en-US" altLang="ja-JP" sz="2400" b="0" dirty="0">
                <a:latin typeface="+mn-lt"/>
              </a:rPr>
              <a:t>, 650 MHz SCRF </a:t>
            </a:r>
          </a:p>
          <a:p>
            <a:r>
              <a:rPr kumimoji="1" lang="en-US" altLang="ja-JP" sz="2400" b="0" dirty="0">
                <a:latin typeface="+mn-lt"/>
              </a:rPr>
              <a:t>RTML</a:t>
            </a:r>
            <a:r>
              <a:rPr kumimoji="1" lang="en-US" altLang="ja-JP" sz="2400" b="0" dirty="0" smtClean="0">
                <a:latin typeface="+mn-lt"/>
              </a:rPr>
              <a:t>: residual magnetic field effect in long beam transport-line</a:t>
            </a:r>
            <a:endParaRPr kumimoji="1" lang="en-US" altLang="ja-JP" sz="2400" b="0" dirty="0">
              <a:latin typeface="+mn-lt"/>
            </a:endParaRPr>
          </a:p>
          <a:p>
            <a:r>
              <a:rPr kumimoji="1" lang="en-US" altLang="ja-JP" sz="2400" b="0" dirty="0">
                <a:latin typeface="+mn-lt"/>
              </a:rPr>
              <a:t>ML: </a:t>
            </a:r>
            <a:r>
              <a:rPr kumimoji="1" lang="en-US" altLang="ja-JP" sz="2400" b="0" dirty="0">
                <a:solidFill>
                  <a:srgbClr val="3366FF"/>
                </a:solidFill>
                <a:latin typeface="+mn-lt"/>
              </a:rPr>
              <a:t>Cavity integration, CM </a:t>
            </a:r>
            <a:r>
              <a:rPr kumimoji="1" lang="en-US" altLang="ja-JP" sz="2400" b="0" dirty="0" smtClean="0">
                <a:solidFill>
                  <a:srgbClr val="3366FF"/>
                </a:solidFill>
                <a:latin typeface="+mn-lt"/>
              </a:rPr>
              <a:t>eng</a:t>
            </a:r>
            <a:r>
              <a:rPr lang="en-US" altLang="ja-JP" sz="2400" dirty="0" smtClean="0">
                <a:solidFill>
                  <a:srgbClr val="3366FF"/>
                </a:solidFill>
              </a:rPr>
              <a:t>ineering </a:t>
            </a:r>
            <a:r>
              <a:rPr lang="en-US" altLang="ja-JP" sz="2400" dirty="0" smtClean="0"/>
              <a:t>for cost-effective industrialization, </a:t>
            </a:r>
            <a:r>
              <a:rPr lang="en-US" altLang="ja-JP" sz="2400" dirty="0" smtClean="0">
                <a:solidFill>
                  <a:srgbClr val="3366FF"/>
                </a:solidFill>
              </a:rPr>
              <a:t>Cryogenic Eng.</a:t>
            </a:r>
            <a:endParaRPr kumimoji="1" lang="en-US" altLang="ja-JP" sz="2400" b="0" dirty="0">
              <a:solidFill>
                <a:srgbClr val="3366FF"/>
              </a:solidFill>
            </a:endParaRPr>
          </a:p>
          <a:p>
            <a:r>
              <a:rPr kumimoji="1" lang="en-US" altLang="ja-JP" sz="2400" b="0" dirty="0">
                <a:latin typeface="+mn-lt"/>
              </a:rPr>
              <a:t>BDS: Final </a:t>
            </a:r>
            <a:r>
              <a:rPr kumimoji="1" lang="en-US" altLang="ja-JP" sz="2400" b="0" dirty="0" smtClean="0">
                <a:latin typeface="+mn-lt"/>
              </a:rPr>
              <a:t>focusing with </a:t>
            </a:r>
            <a:r>
              <a:rPr kumimoji="1" lang="en-US" altLang="ja-JP" sz="2400" b="0" dirty="0" err="1" smtClean="0">
                <a:latin typeface="+mn-lt"/>
              </a:rPr>
              <a:t>nano</a:t>
            </a:r>
            <a:r>
              <a:rPr kumimoji="1" lang="en-US" altLang="ja-JP" sz="2400" b="0" dirty="0" smtClean="0">
                <a:latin typeface="+mn-lt"/>
              </a:rPr>
              <a:t>-beam, </a:t>
            </a:r>
            <a:r>
              <a:rPr kumimoji="1" lang="en-US" altLang="ja-JP" sz="2400" b="0" dirty="0">
                <a:solidFill>
                  <a:srgbClr val="3366FF"/>
                </a:solidFill>
                <a:latin typeface="+mn-lt"/>
              </a:rPr>
              <a:t>alignment </a:t>
            </a:r>
            <a:r>
              <a:rPr kumimoji="1" lang="en-US" altLang="ja-JP" sz="2400" b="0" dirty="0">
                <a:latin typeface="+mn-lt"/>
              </a:rPr>
              <a:t>w/ tighter </a:t>
            </a:r>
            <a:r>
              <a:rPr kumimoji="1" lang="en-US" altLang="ja-JP" sz="2400" b="0" dirty="0" smtClean="0">
                <a:latin typeface="+mn-lt"/>
              </a:rPr>
              <a:t>tolerance, and design update</a:t>
            </a:r>
            <a:endParaRPr kumimoji="1" lang="en-US" altLang="ja-JP" sz="2400" b="0" dirty="0">
              <a:latin typeface="+mn-lt"/>
            </a:endParaRPr>
          </a:p>
          <a:p>
            <a:r>
              <a:rPr kumimoji="1" lang="en-US" altLang="ja-JP" sz="2400" b="0" dirty="0">
                <a:latin typeface="+mn-lt"/>
              </a:rPr>
              <a:t>Beam Dynamics: Accurate lattice design based on the specific site</a:t>
            </a:r>
          </a:p>
          <a:p>
            <a:r>
              <a:rPr kumimoji="1" lang="en-US" altLang="ja-JP" sz="2400" b="0" dirty="0">
                <a:latin typeface="+mn-lt"/>
              </a:rPr>
              <a:t>CFS:  Site specific work including </a:t>
            </a:r>
            <a:r>
              <a:rPr kumimoji="1" lang="en-US" altLang="ja-JP" sz="2400" b="0" dirty="0" smtClean="0">
                <a:solidFill>
                  <a:srgbClr val="3366FF"/>
                </a:solidFill>
                <a:latin typeface="+mn-lt"/>
              </a:rPr>
              <a:t>Detector hall </a:t>
            </a:r>
            <a:r>
              <a:rPr kumimoji="1" lang="en-US" altLang="ja-JP" sz="2400" b="0" dirty="0" smtClean="0">
                <a:latin typeface="+mn-lt"/>
              </a:rPr>
              <a:t>and Central </a:t>
            </a:r>
            <a:r>
              <a:rPr kumimoji="1" lang="en-US" altLang="ja-JP" sz="2400" b="0" dirty="0">
                <a:latin typeface="+mn-lt"/>
              </a:rPr>
              <a:t>Campus design and others</a:t>
            </a:r>
          </a:p>
          <a:p>
            <a:r>
              <a:rPr lang="en-US" altLang="ja-JP" sz="2400" dirty="0" smtClean="0"/>
              <a:t>EDMS:  engineering based on the EDMS</a:t>
            </a:r>
            <a:endParaRPr kumimoji="1" lang="en-US" altLang="ja-JP" sz="2400" b="0" dirty="0"/>
          </a:p>
        </p:txBody>
      </p:sp>
    </p:spTree>
    <p:extLst>
      <p:ext uri="{BB962C8B-B14F-4D97-AF65-F5344CB8AC3E}">
        <p14:creationId xmlns:p14="http://schemas.microsoft.com/office/powerpoint/2010/main" val="109041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161877"/>
            <a:ext cx="8229600" cy="958813"/>
          </a:xfrm>
          <a:noFill/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LCC-ILC</a:t>
            </a:r>
            <a:r>
              <a:rPr lang="ja-JP" altLang="en-US" dirty="0" smtClean="0"/>
              <a:t>準備段階・包括的技術課題</a:t>
            </a:r>
            <a:endParaRPr kumimoji="1" lang="ja-JP" altLang="en-US" sz="22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193686"/>
            <a:ext cx="8229600" cy="5235664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lang="ja-JP" altLang="en-US" sz="1600" dirty="0" smtClean="0">
                <a:solidFill>
                  <a:srgbClr val="3366FF"/>
                </a:solidFill>
              </a:rPr>
              <a:t>加速器の設計最適化（詳細技術設計）</a:t>
            </a:r>
            <a:endParaRPr lang="en-US" altLang="ja-JP" sz="1600" dirty="0">
              <a:solidFill>
                <a:srgbClr val="3366FF"/>
              </a:solidFill>
            </a:endParaRPr>
          </a:p>
          <a:p>
            <a:pPr lvl="1"/>
            <a:r>
              <a:rPr lang="ja-JP" altLang="en-US" sz="1200" dirty="0" smtClean="0">
                <a:solidFill>
                  <a:srgbClr val="FF0000"/>
                </a:solidFill>
              </a:rPr>
              <a:t>加速器設計パラメータ</a:t>
            </a:r>
            <a:r>
              <a:rPr lang="ja-JP" altLang="en-US" sz="1200" dirty="0">
                <a:solidFill>
                  <a:srgbClr val="FF0000"/>
                </a:solidFill>
              </a:rPr>
              <a:t>の</a:t>
            </a:r>
            <a:r>
              <a:rPr lang="ja-JP" altLang="en-US" sz="1200" dirty="0" smtClean="0">
                <a:solidFill>
                  <a:srgbClr val="FF0000"/>
                </a:solidFill>
              </a:rPr>
              <a:t>最適化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1200" dirty="0" smtClean="0"/>
              <a:t>250 </a:t>
            </a:r>
            <a:r>
              <a:rPr lang="en-US" altLang="ja-JP" sz="1200" dirty="0" err="1" smtClean="0"/>
              <a:t>GeV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から</a:t>
            </a:r>
            <a:r>
              <a:rPr lang="en-US" altLang="ja-JP" sz="1200" dirty="0" smtClean="0"/>
              <a:t>500 </a:t>
            </a:r>
            <a:r>
              <a:rPr lang="en-US" altLang="ja-JP" sz="1200" dirty="0" err="1" smtClean="0"/>
              <a:t>GeV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への</a:t>
            </a:r>
            <a:r>
              <a:rPr lang="en-US" altLang="ja-JP" sz="1200" dirty="0" smtClean="0"/>
              <a:t>Staging </a:t>
            </a:r>
            <a:r>
              <a:rPr lang="ja-JP" altLang="en-US" sz="1200" dirty="0" smtClean="0"/>
              <a:t>具体案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信頼性</a:t>
            </a:r>
            <a:r>
              <a:rPr lang="ja-JP" altLang="en-US" sz="1200" dirty="0"/>
              <a:t>の高い</a:t>
            </a:r>
            <a:r>
              <a:rPr lang="ja-JP" altLang="en-US" sz="1200" dirty="0" smtClean="0"/>
              <a:t>陽電子源（バックアップ）の設計、実証。それ</a:t>
            </a:r>
            <a:r>
              <a:rPr lang="ja-JP" altLang="en-US" sz="1200" dirty="0"/>
              <a:t>に伴う加速器全体</a:t>
            </a:r>
            <a:r>
              <a:rPr lang="ja-JP" altLang="en-US" sz="1200" dirty="0" smtClean="0"/>
              <a:t>設計</a:t>
            </a:r>
            <a:endParaRPr lang="en-US" altLang="ja-JP" sz="1200" dirty="0"/>
          </a:p>
          <a:p>
            <a:pPr lvl="1"/>
            <a:r>
              <a:rPr lang="ja-JP" altLang="en-US" sz="1200" dirty="0" smtClean="0"/>
              <a:t>陽電子／電子衝突タイミング調整の為のラティス詳細設計最適化（</a:t>
            </a:r>
            <a:r>
              <a:rPr lang="en-US" altLang="ja-JP" sz="1200" dirty="0" smtClean="0"/>
              <a:t>DR, RTML, ML </a:t>
            </a:r>
            <a:r>
              <a:rPr lang="ja-JP" altLang="en-US" sz="1200" dirty="0" smtClean="0"/>
              <a:t>長さのマッチング</a:t>
            </a:r>
            <a:endParaRPr lang="en-US" altLang="ja-JP" sz="1200" dirty="0"/>
          </a:p>
          <a:p>
            <a:pPr lvl="1"/>
            <a:r>
              <a:rPr lang="ja-JP" altLang="en-US" sz="1200" dirty="0" smtClean="0"/>
              <a:t>衝突点における衝突角度の確定</a:t>
            </a:r>
            <a:endParaRPr lang="en-US" altLang="ja-JP" sz="1200" dirty="0" smtClean="0"/>
          </a:p>
          <a:p>
            <a:r>
              <a:rPr lang="en-US" altLang="ja-JP" sz="1600" dirty="0" smtClean="0">
                <a:solidFill>
                  <a:srgbClr val="3366FF"/>
                </a:solidFill>
              </a:rPr>
              <a:t>ILC </a:t>
            </a:r>
            <a:r>
              <a:rPr lang="ja-JP" altLang="en-US" sz="1600" dirty="0" smtClean="0">
                <a:solidFill>
                  <a:srgbClr val="3366FF"/>
                </a:solidFill>
              </a:rPr>
              <a:t>土木・建築設計（建設サイトを特定した設計）の最適化</a:t>
            </a:r>
            <a:endParaRPr lang="ja-JP" altLang="en-US" sz="1600" dirty="0">
              <a:solidFill>
                <a:srgbClr val="3366FF"/>
              </a:solidFill>
            </a:endParaRPr>
          </a:p>
          <a:p>
            <a:pPr lvl="1"/>
            <a:r>
              <a:rPr lang="ja-JP" altLang="en-US" sz="1200" dirty="0" smtClean="0">
                <a:solidFill>
                  <a:srgbClr val="FF0000"/>
                </a:solidFill>
              </a:rPr>
              <a:t>地質調査（更なるボーリング、</a:t>
            </a:r>
            <a:r>
              <a:rPr lang="ja-JP" altLang="en-US" sz="1200" dirty="0" smtClean="0"/>
              <a:t>）精細化、加速器レイアウトの固定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中央キャンパス、（リモートキャンパスアクセスポイントの選定・固定　（これ</a:t>
            </a:r>
            <a:r>
              <a:rPr lang="ja-JP" altLang="en-US" sz="1200" dirty="0"/>
              <a:t>に伴う、</a:t>
            </a:r>
            <a:r>
              <a:rPr lang="ja-JP" altLang="en-US" sz="1200" dirty="0" smtClean="0"/>
              <a:t>地域と連携した調整）</a:t>
            </a:r>
            <a:endParaRPr lang="en-US" altLang="ja-JP" sz="1200" dirty="0" smtClean="0"/>
          </a:p>
          <a:p>
            <a:pPr lvl="1"/>
            <a:r>
              <a:rPr lang="ja-JP" altLang="en-US" sz="1200" dirty="0" smtClean="0">
                <a:solidFill>
                  <a:srgbClr val="FF0000"/>
                </a:solidFill>
              </a:rPr>
              <a:t>環境アセスメント</a:t>
            </a:r>
            <a:r>
              <a:rPr lang="ja-JP" altLang="en-US" sz="1200" dirty="0" smtClean="0"/>
              <a:t>：</a:t>
            </a:r>
            <a:endParaRPr lang="ja-JP" altLang="en-US" sz="1200" dirty="0"/>
          </a:p>
          <a:p>
            <a:r>
              <a:rPr lang="ja-JP" altLang="en-US" sz="1600" dirty="0" smtClean="0">
                <a:solidFill>
                  <a:srgbClr val="3366FF"/>
                </a:solidFill>
              </a:rPr>
              <a:t>加速器要素設計・量産技術（</a:t>
            </a:r>
            <a:r>
              <a:rPr lang="ja-JP" altLang="en-US" sz="1600" dirty="0">
                <a:solidFill>
                  <a:srgbClr val="3366FF"/>
                </a:solidFill>
              </a:rPr>
              <a:t>性能／</a:t>
            </a:r>
            <a:r>
              <a:rPr lang="ja-JP" altLang="en-US" sz="1600" dirty="0" smtClean="0">
                <a:solidFill>
                  <a:srgbClr val="3366FF"/>
                </a:solidFill>
              </a:rPr>
              <a:t>コスト）の最適化、システム技術実証</a:t>
            </a:r>
            <a:endParaRPr lang="ja-JP" altLang="en-US" sz="1600" dirty="0">
              <a:solidFill>
                <a:srgbClr val="3366FF"/>
              </a:solidFill>
            </a:endParaRPr>
          </a:p>
          <a:p>
            <a:pPr lvl="1"/>
            <a:r>
              <a:rPr lang="ja-JP" altLang="en-US" sz="1200" dirty="0" smtClean="0"/>
              <a:t>超伝導加速空洞技術　（</a:t>
            </a:r>
            <a:r>
              <a:rPr lang="en-US" altLang="ja-JP" sz="1200" dirty="0" smtClean="0"/>
              <a:t>STF2</a:t>
            </a:r>
            <a:r>
              <a:rPr lang="ja-JP" altLang="en-US" sz="1200" dirty="0" smtClean="0"/>
              <a:t>による総合技術実証：</a:t>
            </a:r>
            <a:r>
              <a:rPr lang="ja-JP" altLang="en-US" sz="1200" dirty="0" smtClean="0">
                <a:solidFill>
                  <a:srgbClr val="FF0000"/>
                </a:solidFill>
              </a:rPr>
              <a:t>多連</a:t>
            </a:r>
            <a:r>
              <a:rPr lang="en-US" altLang="ja-JP" sz="1200" dirty="0" smtClean="0">
                <a:solidFill>
                  <a:srgbClr val="FF0000"/>
                </a:solidFill>
              </a:rPr>
              <a:t>CM </a:t>
            </a:r>
            <a:r>
              <a:rPr lang="ja-JP" altLang="en-US" sz="1200" dirty="0" smtClean="0">
                <a:solidFill>
                  <a:srgbClr val="FF0000"/>
                </a:solidFill>
              </a:rPr>
              <a:t>によるビーム加速・制御</a:t>
            </a:r>
            <a:r>
              <a:rPr lang="ja-JP" altLang="en-US" sz="1200" dirty="0" smtClean="0"/>
              <a:t>）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ナノビーム技術　（</a:t>
            </a:r>
            <a:r>
              <a:rPr lang="en-US" altLang="ja-JP" sz="1200" dirty="0" smtClean="0"/>
              <a:t>ATF</a:t>
            </a:r>
            <a:r>
              <a:rPr lang="ja-JP" altLang="en-US" sz="1200" dirty="0" smtClean="0"/>
              <a:t>における総合技術実証：　</a:t>
            </a:r>
            <a:r>
              <a:rPr lang="ja-JP" altLang="en-US" sz="1200" dirty="0" smtClean="0">
                <a:solidFill>
                  <a:srgbClr val="FF0000"/>
                </a:solidFill>
              </a:rPr>
              <a:t>ナノビームおよび安定性</a:t>
            </a:r>
            <a:r>
              <a:rPr lang="ja-JP" altLang="en-US" sz="1200" dirty="0" smtClean="0"/>
              <a:t>）</a:t>
            </a:r>
            <a:endParaRPr lang="en-US" altLang="ja-JP" sz="1200" dirty="0" smtClean="0"/>
          </a:p>
          <a:p>
            <a:pPr lvl="1"/>
            <a:r>
              <a:rPr lang="ja-JP" altLang="en-US" sz="1200" dirty="0" smtClean="0">
                <a:solidFill>
                  <a:srgbClr val="FF0000"/>
                </a:solidFill>
              </a:rPr>
              <a:t>陽電子源技術</a:t>
            </a:r>
            <a:r>
              <a:rPr lang="ja-JP" altLang="en-US" sz="1200" dirty="0" smtClean="0"/>
              <a:t>の確立、技術（耐久性）</a:t>
            </a:r>
            <a:r>
              <a:rPr lang="ja-JP" altLang="en-US" sz="1200" dirty="0" smtClean="0">
                <a:solidFill>
                  <a:srgbClr val="FF0000"/>
                </a:solidFill>
              </a:rPr>
              <a:t>実証</a:t>
            </a:r>
            <a:r>
              <a:rPr lang="ja-JP" altLang="en-US" sz="1200" dirty="0" smtClean="0"/>
              <a:t>試験</a:t>
            </a:r>
            <a:endParaRPr lang="ja-JP" altLang="en-US" sz="1200" dirty="0"/>
          </a:p>
          <a:p>
            <a:pPr lvl="1"/>
            <a:r>
              <a:rPr lang="ja-JP" altLang="en-US" sz="1200" dirty="0" smtClean="0"/>
              <a:t>衝突点ビームコミッショニング技術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要素・</a:t>
            </a:r>
            <a:r>
              <a:rPr lang="ja-JP" altLang="en-US" sz="1200" dirty="0" smtClean="0">
                <a:solidFill>
                  <a:srgbClr val="FF0000"/>
                </a:solidFill>
              </a:rPr>
              <a:t>安全アセスメント</a:t>
            </a:r>
            <a:r>
              <a:rPr lang="ja-JP" altLang="en-US" sz="1200" dirty="0" smtClean="0"/>
              <a:t>（放射線、高圧ガス等）</a:t>
            </a:r>
            <a:endParaRPr lang="en-US" altLang="ja-JP" sz="1200" dirty="0" smtClean="0"/>
          </a:p>
          <a:p>
            <a:r>
              <a:rPr lang="ja-JP" altLang="en-US" sz="1600" dirty="0" smtClean="0">
                <a:solidFill>
                  <a:srgbClr val="3366FF"/>
                </a:solidFill>
              </a:rPr>
              <a:t>コスト</a:t>
            </a:r>
            <a:r>
              <a:rPr lang="ja-JP" altLang="en-US" sz="1600" dirty="0">
                <a:solidFill>
                  <a:srgbClr val="3366FF"/>
                </a:solidFill>
              </a:rPr>
              <a:t>、</a:t>
            </a:r>
            <a:r>
              <a:rPr lang="ja-JP" altLang="en-US" sz="1600" dirty="0" smtClean="0">
                <a:solidFill>
                  <a:srgbClr val="3366FF"/>
                </a:solidFill>
              </a:rPr>
              <a:t>人員、スケジュールの精度向上</a:t>
            </a:r>
            <a:endParaRPr lang="ja-JP" altLang="en-US" sz="1600" dirty="0">
              <a:solidFill>
                <a:srgbClr val="3366FF"/>
              </a:solidFill>
            </a:endParaRPr>
          </a:p>
          <a:p>
            <a:pPr lvl="1"/>
            <a:r>
              <a:rPr lang="ja-JP" altLang="en-US" sz="1200" u="sng" dirty="0" smtClean="0"/>
              <a:t>サイト候補地一本化</a:t>
            </a:r>
            <a:r>
              <a:rPr lang="ja-JP" altLang="en-US" sz="1200" dirty="0" smtClean="0"/>
              <a:t>を踏まえた、詳細</a:t>
            </a:r>
            <a:r>
              <a:rPr lang="ja-JP" altLang="en-US" sz="1200" dirty="0"/>
              <a:t>、具体的な検討に基づく、</a:t>
            </a:r>
            <a:r>
              <a:rPr lang="ja-JP" altLang="en-US" sz="1200" dirty="0">
                <a:solidFill>
                  <a:srgbClr val="FF0000"/>
                </a:solidFill>
              </a:rPr>
              <a:t>コスト再評価</a:t>
            </a:r>
          </a:p>
          <a:p>
            <a:pPr lvl="1"/>
            <a:r>
              <a:rPr lang="ja-JP" altLang="en-US" sz="1200" dirty="0" smtClean="0"/>
              <a:t>国際</a:t>
            </a:r>
            <a:r>
              <a:rPr lang="ja-JP" altLang="en-US" sz="1200" dirty="0"/>
              <a:t>協力による</a:t>
            </a:r>
            <a:r>
              <a:rPr lang="ja-JP" altLang="en-US" sz="1200" dirty="0">
                <a:solidFill>
                  <a:srgbClr val="FF0000"/>
                </a:solidFill>
              </a:rPr>
              <a:t>コスト、人員の配分</a:t>
            </a:r>
            <a:r>
              <a:rPr lang="ja-JP" altLang="en-US" sz="1200" dirty="0"/>
              <a:t>の具体的</a:t>
            </a:r>
            <a:r>
              <a:rPr lang="ja-JP" altLang="en-US" sz="1200" dirty="0" smtClean="0"/>
              <a:t>な検討、国際協力交渉</a:t>
            </a:r>
            <a:endParaRPr lang="ja-JP" altLang="en-US" sz="1200" dirty="0"/>
          </a:p>
          <a:p>
            <a:r>
              <a:rPr lang="ja-JP" altLang="en-US" sz="1600" dirty="0" smtClean="0">
                <a:solidFill>
                  <a:srgbClr val="3366FF"/>
                </a:solidFill>
              </a:rPr>
              <a:t>広範な学術</a:t>
            </a:r>
            <a:r>
              <a:rPr lang="ja-JP" altLang="en-US" sz="1600" dirty="0">
                <a:solidFill>
                  <a:srgbClr val="3366FF"/>
                </a:solidFill>
              </a:rPr>
              <a:t>、技術へ</a:t>
            </a:r>
            <a:r>
              <a:rPr lang="ja-JP" altLang="en-US" sz="1600" dirty="0" smtClean="0">
                <a:solidFill>
                  <a:srgbClr val="3366FF"/>
                </a:solidFill>
              </a:rPr>
              <a:t>の貢献、展開</a:t>
            </a:r>
            <a:endParaRPr lang="en-US" altLang="ja-JP" sz="1600" dirty="0" smtClean="0">
              <a:solidFill>
                <a:srgbClr val="3366FF"/>
              </a:solidFill>
            </a:endParaRPr>
          </a:p>
          <a:p>
            <a:pPr lvl="1"/>
            <a:r>
              <a:rPr lang="ja-JP" altLang="en-US" sz="1200" dirty="0" smtClean="0"/>
              <a:t>エネルギーフロンティアとしての展開、より広範な加速器応用展開等</a:t>
            </a:r>
            <a:endParaRPr lang="ja-JP" altLang="en-US" sz="1200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466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kumimoji="1" lang="en-US" altLang="ja-JP" dirty="0" smtClean="0"/>
              <a:t>ILC </a:t>
            </a:r>
            <a:r>
              <a:rPr kumimoji="1" lang="ja-JP" altLang="en-US" dirty="0" smtClean="0"/>
              <a:t>建設を前提とした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年次計画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3304" y="1600200"/>
            <a:ext cx="8423496" cy="47561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 smtClean="0"/>
              <a:t>「本格的準備・</a:t>
            </a:r>
            <a:r>
              <a:rPr lang="en-US" altLang="ja-JP" sz="2400" dirty="0" smtClean="0"/>
              <a:t>5</a:t>
            </a:r>
            <a:r>
              <a:rPr lang="ja-JP" altLang="en-US" sz="2400" dirty="0"/>
              <a:t>カ年</a:t>
            </a:r>
            <a:r>
              <a:rPr lang="ja-JP" altLang="en-US" sz="2400" dirty="0" smtClean="0"/>
              <a:t>計画」に</a:t>
            </a:r>
            <a:r>
              <a:rPr lang="ja-JP" altLang="en-US" sz="2400" dirty="0"/>
              <a:t>必要な</a:t>
            </a:r>
            <a:r>
              <a:rPr lang="ja-JP" altLang="en-US" sz="2400" dirty="0" smtClean="0"/>
              <a:t>予算</a:t>
            </a:r>
            <a:endParaRPr lang="en-US" altLang="ja-JP" sz="2000" dirty="0" smtClean="0"/>
          </a:p>
          <a:p>
            <a:pPr lvl="1">
              <a:lnSpc>
                <a:spcPct val="120000"/>
              </a:lnSpc>
            </a:pPr>
            <a:r>
              <a:rPr lang="ja-JP" altLang="en-US" sz="2000" dirty="0" smtClean="0">
                <a:solidFill>
                  <a:srgbClr val="3366FF"/>
                </a:solidFill>
              </a:rPr>
              <a:t>加速器</a:t>
            </a:r>
            <a:r>
              <a:rPr lang="ja-JP" altLang="en-US" sz="2000" dirty="0">
                <a:solidFill>
                  <a:srgbClr val="3366FF"/>
                </a:solidFill>
              </a:rPr>
              <a:t>・施設詳細設計および建設の為</a:t>
            </a:r>
            <a:r>
              <a:rPr lang="ja-JP" altLang="en-US" sz="2000" dirty="0" smtClean="0">
                <a:solidFill>
                  <a:srgbClr val="3366FF"/>
                </a:solidFill>
              </a:rPr>
              <a:t>のプロジェクト（契約）準備</a:t>
            </a:r>
            <a:endParaRPr lang="en-US" altLang="ja-JP" sz="2000" dirty="0">
              <a:solidFill>
                <a:srgbClr val="3366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ja-JP" altLang="en-US" sz="2000" dirty="0">
                <a:solidFill>
                  <a:srgbClr val="3366FF"/>
                </a:solidFill>
              </a:rPr>
              <a:t>加速器要素（特に</a:t>
            </a:r>
            <a:r>
              <a:rPr lang="en-US" altLang="ja-JP" sz="2000" dirty="0">
                <a:solidFill>
                  <a:srgbClr val="3366FF"/>
                </a:solidFill>
              </a:rPr>
              <a:t>SCRF </a:t>
            </a:r>
            <a:r>
              <a:rPr lang="ja-JP" altLang="en-US" sz="2000" dirty="0">
                <a:solidFill>
                  <a:srgbClr val="3366FF"/>
                </a:solidFill>
              </a:rPr>
              <a:t>）の工業的・製造技術の習熟、試験設備の</a:t>
            </a:r>
            <a:r>
              <a:rPr lang="ja-JP" altLang="en-US" sz="2000" dirty="0" smtClean="0">
                <a:solidFill>
                  <a:srgbClr val="3366FF"/>
                </a:solidFill>
              </a:rPr>
              <a:t>整備</a:t>
            </a:r>
            <a:endParaRPr lang="en-US" altLang="ja-JP" sz="2000" dirty="0" smtClean="0"/>
          </a:p>
          <a:p>
            <a:pPr lvl="1">
              <a:lnSpc>
                <a:spcPct val="120000"/>
              </a:lnSpc>
            </a:pPr>
            <a:r>
              <a:rPr lang="ja-JP" altLang="en-US" sz="2000" dirty="0" smtClean="0"/>
              <a:t>一般的に、大型</a:t>
            </a:r>
            <a:r>
              <a:rPr lang="ja-JP" altLang="en-US" sz="2000" dirty="0"/>
              <a:t>計画が</a:t>
            </a:r>
            <a:r>
              <a:rPr lang="ja-JP" altLang="en-US" sz="2000" dirty="0" smtClean="0"/>
              <a:t>、本格的建設</a:t>
            </a:r>
            <a:r>
              <a:rPr lang="ja-JP" altLang="en-US" sz="2000" dirty="0"/>
              <a:t>の前に必要とする準備・調査費の目安</a:t>
            </a:r>
            <a:r>
              <a:rPr lang="ja-JP" altLang="en-US" sz="2000" dirty="0" smtClean="0"/>
              <a:t>を仮定として</a:t>
            </a:r>
            <a:r>
              <a:rPr lang="en-US" altLang="ja-JP" sz="2000" dirty="0" smtClean="0"/>
              <a:t>~ </a:t>
            </a:r>
            <a:r>
              <a:rPr lang="en-US" altLang="ja-JP" sz="2000" dirty="0"/>
              <a:t>3 % </a:t>
            </a:r>
            <a:r>
              <a:rPr lang="ja-JP" altLang="en-US" sz="2000" dirty="0" smtClean="0"/>
              <a:t>とし、目安とする。</a:t>
            </a:r>
            <a:r>
              <a:rPr lang="ja-JP" altLang="en-US" sz="2000" dirty="0"/>
              <a:t>　</a:t>
            </a:r>
            <a:endParaRPr lang="en-US" altLang="ja-JP" sz="2000" dirty="0" smtClean="0"/>
          </a:p>
          <a:p>
            <a:pPr lvl="2">
              <a:lnSpc>
                <a:spcPct val="120000"/>
              </a:lnSpc>
            </a:pPr>
            <a:r>
              <a:rPr lang="ja-JP" altLang="en-US" sz="1600" dirty="0" smtClean="0"/>
              <a:t>この</a:t>
            </a:r>
            <a:r>
              <a:rPr lang="ja-JP" altLang="en-US" sz="1600" dirty="0"/>
              <a:t>内、これまでに、</a:t>
            </a:r>
            <a:r>
              <a:rPr lang="ja-JP" altLang="en-US" sz="1600" dirty="0" smtClean="0"/>
              <a:t>既</a:t>
            </a:r>
            <a:r>
              <a:rPr lang="en-US" altLang="en-US" sz="1600" dirty="0" smtClean="0"/>
              <a:t>に充当され</a:t>
            </a:r>
            <a:r>
              <a:rPr lang="ja-JP" altLang="en-US" sz="1600" dirty="0" smtClean="0"/>
              <a:t>た</a:t>
            </a:r>
            <a:r>
              <a:rPr lang="ja-JP" altLang="en-US" sz="1600" dirty="0"/>
              <a:t>技術開発、調査、</a:t>
            </a:r>
            <a:r>
              <a:rPr lang="ja-JP" altLang="en-US" sz="1600" dirty="0" smtClean="0"/>
              <a:t>検討費</a:t>
            </a:r>
            <a:r>
              <a:rPr lang="en-US" altLang="ja-JP" sz="1600" dirty="0" smtClean="0"/>
              <a:t> (1%) </a:t>
            </a:r>
            <a:r>
              <a:rPr lang="ja-JP" altLang="en-US" sz="1600" dirty="0" smtClean="0"/>
              <a:t>を考慮すると、今後、準備予算のレベルを見通すことができる。</a:t>
            </a:r>
            <a:r>
              <a:rPr lang="ja-JP" altLang="ja-JP" sz="1600" dirty="0"/>
              <a:t>　</a:t>
            </a:r>
            <a:endParaRPr lang="en-US" altLang="ja-JP" sz="2000" dirty="0" smtClean="0"/>
          </a:p>
          <a:p>
            <a:pPr lvl="2">
              <a:lnSpc>
                <a:spcPct val="120000"/>
              </a:lnSpc>
            </a:pPr>
            <a:r>
              <a:rPr lang="ja-JP" altLang="en-US" sz="1600" dirty="0" smtClean="0"/>
              <a:t>この予算想定のもとで、プロジェクトの実質的なゴーサインを得ることが、求められるのではないか？</a:t>
            </a:r>
            <a:endParaRPr lang="en-US" altLang="ja-JP" sz="1600" dirty="0" smtClean="0"/>
          </a:p>
          <a:p>
            <a:pPr lvl="1">
              <a:lnSpc>
                <a:spcPct val="120000"/>
              </a:lnSpc>
            </a:pPr>
            <a:r>
              <a:rPr lang="ja-JP" altLang="en-US" sz="2000" dirty="0" smtClean="0"/>
              <a:t>さらに、この内の</a:t>
            </a:r>
            <a:r>
              <a:rPr lang="en-US" altLang="ja-JP" sz="2000" dirty="0" smtClean="0"/>
              <a:t>~50 % </a:t>
            </a:r>
            <a:r>
              <a:rPr lang="ja-JP" altLang="en-US" sz="2000" dirty="0" smtClean="0"/>
              <a:t>相当は、実計画のなかに取り組むことができると仮定すると、</a:t>
            </a:r>
            <a:r>
              <a:rPr lang="en-US" altLang="ja-JP" sz="2000" dirty="0" smtClean="0"/>
              <a:t>~ 1%</a:t>
            </a:r>
            <a:r>
              <a:rPr lang="ja-JP" altLang="en-US" sz="2000" dirty="0" smtClean="0"/>
              <a:t>のレベルで準備期間に必要な予算と考えることができる。</a:t>
            </a:r>
            <a:endParaRPr lang="en-US" altLang="ja-JP" sz="2000" dirty="0"/>
          </a:p>
          <a:p>
            <a:endParaRPr kumimoji="1" lang="ja-JP" altLang="en-US" sz="4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8CCE-6028-D344-BA7E-255CF04F3D3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7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raft_LLC_PowerPoint_template_0215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74255</TotalTime>
  <Words>2148</Words>
  <Application>Microsoft Macintosh PowerPoint</Application>
  <PresentationFormat>画面に合わせる (4:3)</PresentationFormat>
  <Paragraphs>573</Paragraphs>
  <Slides>20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2_ホワイト</vt:lpstr>
      <vt:lpstr>Draft_LLC_PowerPoint_template_021513</vt:lpstr>
      <vt:lpstr>LC 計画推進委員会</vt:lpstr>
      <vt:lpstr>ILC 「設計から実現」にむけた 技術課題、展望</vt:lpstr>
      <vt:lpstr>ILC Technical Design Report:  2013-6-12 公開 </vt:lpstr>
      <vt:lpstr>ILC TDR Design</vt:lpstr>
      <vt:lpstr>ILC Time Line: Progress and Prospect</vt:lpstr>
      <vt:lpstr>ILC Time Scale required </vt:lpstr>
      <vt:lpstr>Further Works in Preparation Phase</vt:lpstr>
      <vt:lpstr>LCC-ILC準備段階・包括的技術課題</vt:lpstr>
      <vt:lpstr>ILC 建設を前提とした5年次計画</vt:lpstr>
      <vt:lpstr>PowerPoint プレゼンテーション</vt:lpstr>
      <vt:lpstr>ATF: Progress and Plan</vt:lpstr>
      <vt:lpstr>STF2：超伝導加速器の実証、応用の展開</vt:lpstr>
      <vt:lpstr>PowerPoint プレゼンテーション</vt:lpstr>
      <vt:lpstr>ILC in Linear Collider Collaboration </vt:lpstr>
      <vt:lpstr>PowerPoint プレゼンテーション</vt:lpstr>
      <vt:lpstr>PowerPoint プレゼンテーション</vt:lpstr>
      <vt:lpstr>LCC-ILC Accelerator Organization (Plan-B’)    ( under discussion, 3 Feb. 2014)</vt:lpstr>
      <vt:lpstr>Linear Collider  R &amp; D Status in Cooperation between CERN and KEK, focusing on ILC</vt:lpstr>
      <vt:lpstr>Cooperation Anticipated between KEK-CERN-European Laboratories</vt:lpstr>
      <vt:lpstr>LC計画推進委員会への報告・まとめ　（意見交換への叩き台）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2011年度・LC 計画推進室 の運営にあたって</dc:title>
  <dc:creator>Yamamoto Akira</dc:creator>
  <cp:lastModifiedBy>田内 利明</cp:lastModifiedBy>
  <cp:revision>1332</cp:revision>
  <cp:lastPrinted>2013-08-26T08:13:16Z</cp:lastPrinted>
  <dcterms:created xsi:type="dcterms:W3CDTF">2012-04-06T19:19:57Z</dcterms:created>
  <dcterms:modified xsi:type="dcterms:W3CDTF">2014-02-15T00:53:11Z</dcterms:modified>
</cp:coreProperties>
</file>