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85" r:id="rId2"/>
    <p:sldId id="484" r:id="rId3"/>
    <p:sldId id="486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CC"/>
    <a:srgbClr val="000066"/>
    <a:srgbClr val="0000FF"/>
    <a:srgbClr val="FFFF00"/>
    <a:srgbClr val="F2DCDB"/>
    <a:srgbClr val="C6D9F1"/>
    <a:srgbClr val="E6E0EC"/>
    <a:srgbClr val="66FF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96A19F4-1271-4764-812A-EAF0E1C2B8CF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98250EA-79FA-43D6-AFBD-B3124BD7C4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47676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0A871A7-069C-4B11-B8CC-94F24D00F398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73FD8DE-F617-4DE6-B306-B566CF7697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2666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4299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497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5779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9581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1879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9376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4857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5734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1334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5636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1136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38D90-8EA1-4360-9CC4-F810E2BB369B}" type="datetimeFigureOut">
              <a:rPr kumimoji="1" lang="ja-JP" altLang="en-US" smtClean="0"/>
              <a:pPr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8EB8-C8EF-4EE6-842E-A65B168389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411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1747955" y="116632"/>
            <a:ext cx="5598007" cy="83099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国際リニアコライダー建設に向けての動き</a:t>
            </a:r>
            <a:endParaRPr lang="en-US" altLang="ja-JP" sz="2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ja-JP" altLang="en-US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国内関連 </a:t>
            </a:r>
            <a:r>
              <a:rPr lang="en-US" altLang="ja-JP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(2012.11)</a:t>
            </a:r>
            <a:endParaRPr lang="ja-JP" altLang="en-US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6584" y="2871228"/>
            <a:ext cx="80502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研究者</a:t>
            </a:r>
            <a:endParaRPr lang="en-US" altLang="ja-JP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集団</a:t>
            </a:r>
            <a:endParaRPr kumimoji="1" lang="en-US" altLang="ja-JP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98924" y="1642725"/>
            <a:ext cx="372520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ja-JP" altLang="en-US" sz="1600" b="1" dirty="0" smtClean="0">
                <a:solidFill>
                  <a:srgbClr val="0000FF"/>
                </a:solidFill>
              </a:rPr>
              <a:t>国際リニアコライダー推進本部（</a:t>
            </a:r>
            <a:r>
              <a:rPr lang="en-US" altLang="ja-JP" sz="1600" b="1" dirty="0" smtClean="0">
                <a:solidFill>
                  <a:srgbClr val="0000FF"/>
                </a:solidFill>
              </a:rPr>
              <a:t>LCC</a:t>
            </a:r>
            <a:r>
              <a:rPr lang="ja-JP" altLang="en-US" sz="1600" b="1" dirty="0" smtClean="0">
                <a:solidFill>
                  <a:srgbClr val="0000FF"/>
                </a:solidFill>
              </a:rPr>
              <a:t>）、リニアコライダー</a:t>
            </a:r>
            <a:r>
              <a:rPr lang="ja-JP" altLang="en-US" sz="1600" b="1" dirty="0">
                <a:solidFill>
                  <a:srgbClr val="0000FF"/>
                </a:solidFill>
              </a:rPr>
              <a:t>運営委員会（</a:t>
            </a:r>
            <a:r>
              <a:rPr lang="en-US" altLang="ja-JP" sz="1600" b="1" dirty="0">
                <a:solidFill>
                  <a:srgbClr val="0000FF"/>
                </a:solidFill>
              </a:rPr>
              <a:t>LCB</a:t>
            </a:r>
            <a:r>
              <a:rPr lang="ja-JP" altLang="en-US" sz="1600" b="1" dirty="0" smtClean="0">
                <a:solidFill>
                  <a:srgbClr val="0000FF"/>
                </a:solidFill>
              </a:rPr>
              <a:t>）に対応する</a:t>
            </a:r>
            <a:r>
              <a:rPr lang="en-US" altLang="ja-JP" sz="1600" b="1" dirty="0" smtClean="0">
                <a:solidFill>
                  <a:srgbClr val="0000FF"/>
                </a:solidFill>
              </a:rPr>
              <a:t>JLCC,JLCB</a:t>
            </a:r>
            <a:r>
              <a:rPr lang="ja-JP" altLang="en-US" sz="1600" b="1" dirty="0" smtClean="0">
                <a:solidFill>
                  <a:srgbClr val="0000FF"/>
                </a:solidFill>
              </a:rPr>
              <a:t>を設置して、日本誘致に向けて主導する</a:t>
            </a:r>
            <a:endParaRPr lang="en-US" altLang="ja-JP" sz="1600" b="1" dirty="0" smtClean="0">
              <a:solidFill>
                <a:srgbClr val="0000FF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074661" y="1415398"/>
            <a:ext cx="743324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557832" y="1199374"/>
            <a:ext cx="0" cy="2160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213194" y="111023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2012</a:t>
            </a:r>
            <a:endParaRPr kumimoji="1" lang="ja-JP" altLang="en-US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83830" y="111023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2013</a:t>
            </a:r>
            <a:endParaRPr kumimoji="1" lang="ja-JP" altLang="en-US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93780" y="111834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2014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93485" y="1106586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2015~6</a:t>
            </a:r>
            <a:endParaRPr kumimoji="1" lang="ja-JP" altLang="en-US" b="1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5061171" y="1189248"/>
            <a:ext cx="0" cy="2160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533879" y="1183240"/>
            <a:ext cx="0" cy="2160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/>
          <p:cNvGrpSpPr/>
          <p:nvPr/>
        </p:nvGrpSpPr>
        <p:grpSpPr>
          <a:xfrm>
            <a:off x="7470259" y="3106121"/>
            <a:ext cx="1441420" cy="984885"/>
            <a:chOff x="6752248" y="2357280"/>
            <a:chExt cx="1441420" cy="984885"/>
          </a:xfrm>
        </p:grpSpPr>
        <p:sp>
          <p:nvSpPr>
            <p:cNvPr id="25" name="星 5 24"/>
            <p:cNvSpPr/>
            <p:nvPr/>
          </p:nvSpPr>
          <p:spPr>
            <a:xfrm>
              <a:off x="6992769" y="2357280"/>
              <a:ext cx="960378" cy="984885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752248" y="2707162"/>
              <a:ext cx="14414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国際研究所創設</a:t>
              </a:r>
              <a:endParaRPr lang="en-US" altLang="ja-JP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/>
              <a:r>
                <a:rPr kumimoji="1" lang="ja-JP" altLang="en-US" sz="1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建設</a:t>
              </a:r>
              <a:r>
                <a:rPr lang="ja-JP" altLang="en-US" sz="1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開始</a:t>
              </a:r>
              <a:endParaRPr kumimoji="1" lang="en-US" altLang="ja-JP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1984829" y="2791279"/>
            <a:ext cx="187669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ja-JP" altLang="en-US" sz="1600" b="1" dirty="0" smtClean="0">
                <a:solidFill>
                  <a:srgbClr val="0000FF"/>
                </a:solidFill>
              </a:rPr>
              <a:t>加速器建設サイトの一本化と国内統合プロジェクト案の作成</a:t>
            </a:r>
            <a:endParaRPr lang="en-US" altLang="ja-JP" sz="1600" b="1" dirty="0">
              <a:solidFill>
                <a:srgbClr val="0000FF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77089" y="3377467"/>
            <a:ext cx="129614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l"/>
            </a:pPr>
            <a:r>
              <a:rPr lang="ja-JP" altLang="en-US" sz="1600" b="1" dirty="0" smtClean="0">
                <a:solidFill>
                  <a:srgbClr val="0000FF"/>
                </a:solidFill>
              </a:rPr>
              <a:t>政府への</a:t>
            </a:r>
            <a:endParaRPr lang="en-US" altLang="ja-JP" sz="1600" b="1" dirty="0" smtClean="0">
              <a:solidFill>
                <a:srgbClr val="0000FF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rgbClr val="0000FF"/>
                </a:solidFill>
              </a:rPr>
              <a:t>提言書</a:t>
            </a:r>
            <a:endParaRPr lang="en-US" altLang="ja-JP" sz="1600" b="1" dirty="0" smtClean="0">
              <a:solidFill>
                <a:srgbClr val="0000FF"/>
              </a:solidFill>
            </a:endParaRPr>
          </a:p>
        </p:txBody>
      </p:sp>
      <p:sp>
        <p:nvSpPr>
          <p:cNvPr id="12" name="右中かっこ 11"/>
          <p:cNvSpPr/>
          <p:nvPr/>
        </p:nvSpPr>
        <p:spPr>
          <a:xfrm>
            <a:off x="3941570" y="3150686"/>
            <a:ext cx="244143" cy="2126553"/>
          </a:xfrm>
          <a:prstGeom prst="rightBrac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507784" y="4992789"/>
            <a:ext cx="5506786" cy="1653621"/>
            <a:chOff x="507784" y="4632720"/>
            <a:chExt cx="5506786" cy="1653621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507784" y="4632720"/>
              <a:ext cx="141081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創成</a:t>
              </a:r>
              <a:r>
                <a:rPr lang="ja-JP" altLang="en-US" sz="16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会議等の国内誘致推進母体</a:t>
              </a:r>
              <a:endParaRPr lang="en-US" altLang="ja-JP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998925" y="4632720"/>
              <a:ext cx="1827589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l"/>
              </a:pPr>
              <a:r>
                <a:rPr lang="ja-JP" altLang="en-US" sz="1600" b="1" dirty="0" smtClean="0">
                  <a:solidFill>
                    <a:srgbClr val="0000FF"/>
                  </a:solidFill>
                </a:rPr>
                <a:t>提言書のさらなる具体化</a:t>
              </a:r>
              <a:endParaRPr lang="en-US" altLang="ja-JP" sz="1600" b="1" dirty="0" smtClean="0">
                <a:solidFill>
                  <a:srgbClr val="0000FF"/>
                </a:solidFill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918603" y="5355317"/>
              <a:ext cx="1620957" cy="784830"/>
              <a:chOff x="1908672" y="5141194"/>
              <a:chExt cx="1620957" cy="784830"/>
            </a:xfrm>
          </p:grpSpPr>
          <p:sp>
            <p:nvSpPr>
              <p:cNvPr id="30" name="星 5 29"/>
              <p:cNvSpPr/>
              <p:nvPr/>
            </p:nvSpPr>
            <p:spPr>
              <a:xfrm>
                <a:off x="2339752" y="5141194"/>
                <a:ext cx="765301" cy="784830"/>
              </a:xfrm>
              <a:prstGeom prst="star5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1908672" y="5266046"/>
                <a:ext cx="16209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4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新政府からの</a:t>
                </a:r>
                <a:endParaRPr lang="en-US" altLang="ja-JP" sz="1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kumimoji="1" lang="ja-JP" altLang="en-US" sz="14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「検討への期待」</a:t>
                </a:r>
                <a:endParaRPr kumimoji="1" lang="en-US" altLang="ja-JP" sz="1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37" name="テキスト ボックス 36"/>
            <p:cNvSpPr txBox="1"/>
            <p:nvPr/>
          </p:nvSpPr>
          <p:spPr>
            <a:xfrm>
              <a:off x="4186981" y="5209123"/>
              <a:ext cx="1827589" cy="10772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itchFamily="2" charset="2"/>
                <a:buChar char="l"/>
              </a:pPr>
              <a:r>
                <a:rPr lang="ja-JP" altLang="en-US" sz="1600" b="1" dirty="0">
                  <a:solidFill>
                    <a:srgbClr val="0000FF"/>
                  </a:solidFill>
                </a:rPr>
                <a:t>地域に</a:t>
              </a:r>
              <a:r>
                <a:rPr lang="ja-JP" altLang="en-US" sz="1600" b="1" dirty="0" smtClean="0">
                  <a:solidFill>
                    <a:srgbClr val="0000FF"/>
                  </a:solidFill>
                </a:rPr>
                <a:t>おけるグローバル都市国家創成モデルの構築</a:t>
              </a:r>
              <a:endParaRPr lang="en-US" altLang="ja-JP" sz="1600" b="1" dirty="0" smtClean="0">
                <a:solidFill>
                  <a:srgbClr val="0000FF"/>
                </a:solidFill>
              </a:endParaRPr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3510201" y="5747732"/>
              <a:ext cx="614529" cy="0"/>
            </a:xfrm>
            <a:prstGeom prst="straightConnector1">
              <a:avLst/>
            </a:prstGeom>
            <a:ln w="28575"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V="1">
              <a:off x="3510201" y="5217496"/>
              <a:ext cx="0" cy="524283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/>
          <p:cNvSpPr txBox="1"/>
          <p:nvPr/>
        </p:nvSpPr>
        <p:spPr>
          <a:xfrm>
            <a:off x="1998924" y="4062270"/>
            <a:ext cx="18722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l"/>
            </a:pPr>
            <a:r>
              <a:rPr lang="ja-JP" altLang="en-US" sz="1600" b="1" dirty="0" smtClean="0">
                <a:solidFill>
                  <a:srgbClr val="0000FF"/>
                </a:solidFill>
              </a:rPr>
              <a:t>学術会議等への理解促進</a:t>
            </a:r>
            <a:endParaRPr lang="en-US" altLang="ja-JP" sz="1600" b="1" dirty="0" smtClean="0">
              <a:solidFill>
                <a:srgbClr val="0000FF"/>
              </a:solidFill>
            </a:endParaRPr>
          </a:p>
        </p:txBody>
      </p:sp>
      <p:sp>
        <p:nvSpPr>
          <p:cNvPr id="8" name="左中かっこ 7"/>
          <p:cNvSpPr/>
          <p:nvPr/>
        </p:nvSpPr>
        <p:spPr>
          <a:xfrm>
            <a:off x="1615707" y="1988840"/>
            <a:ext cx="369121" cy="2365817"/>
          </a:xfrm>
          <a:prstGeom prst="leftBrac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グループ化 48"/>
          <p:cNvGrpSpPr/>
          <p:nvPr/>
        </p:nvGrpSpPr>
        <p:grpSpPr>
          <a:xfrm>
            <a:off x="6307289" y="2276872"/>
            <a:ext cx="311430" cy="1838567"/>
            <a:chOff x="5378226" y="1297916"/>
            <a:chExt cx="311430" cy="1838567"/>
          </a:xfrm>
        </p:grpSpPr>
        <p:cxnSp>
          <p:nvCxnSpPr>
            <p:cNvPr id="44" name="直線コネクタ 43"/>
            <p:cNvCxnSpPr/>
            <p:nvPr/>
          </p:nvCxnSpPr>
          <p:spPr>
            <a:xfrm>
              <a:off x="5378226" y="3136482"/>
              <a:ext cx="293174" cy="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 flipV="1">
              <a:off x="5689656" y="1297916"/>
              <a:ext cx="0" cy="1838567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直線矢印コネクタ 47"/>
          <p:cNvCxnSpPr>
            <a:stCxn id="3" idx="3"/>
          </p:cNvCxnSpPr>
          <p:nvPr/>
        </p:nvCxnSpPr>
        <p:spPr>
          <a:xfrm>
            <a:off x="5724128" y="2181334"/>
            <a:ext cx="504056" cy="0"/>
          </a:xfrm>
          <a:prstGeom prst="straightConnector1">
            <a:avLst/>
          </a:prstGeom>
          <a:ln w="28575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5473233" y="3669855"/>
            <a:ext cx="902811" cy="784830"/>
            <a:chOff x="4160151" y="4091006"/>
            <a:chExt cx="902811" cy="784830"/>
          </a:xfrm>
        </p:grpSpPr>
        <p:sp>
          <p:nvSpPr>
            <p:cNvPr id="31" name="星 5 30"/>
            <p:cNvSpPr/>
            <p:nvPr/>
          </p:nvSpPr>
          <p:spPr>
            <a:xfrm>
              <a:off x="4228906" y="4091006"/>
              <a:ext cx="765301" cy="784830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160151" y="4260344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政府</a:t>
              </a:r>
              <a:r>
                <a:rPr lang="ja-JP" altLang="en-US" sz="1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endParaRPr lang="en-US" altLang="ja-JP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公式見解</a:t>
              </a:r>
              <a:endParaRPr kumimoji="1" lang="en-US" altLang="ja-JP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51" name="テキスト ボックス 50"/>
          <p:cNvSpPr txBox="1"/>
          <p:nvPr/>
        </p:nvSpPr>
        <p:spPr>
          <a:xfrm>
            <a:off x="6228184" y="1765835"/>
            <a:ext cx="222263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ja-JP" sz="1600" b="1" dirty="0" smtClean="0">
                <a:solidFill>
                  <a:srgbClr val="0000FF"/>
                </a:solidFill>
              </a:rPr>
              <a:t>ILC</a:t>
            </a:r>
            <a:r>
              <a:rPr lang="ja-JP" altLang="en-US" sz="1600" b="1" dirty="0" smtClean="0">
                <a:solidFill>
                  <a:srgbClr val="0000FF"/>
                </a:solidFill>
              </a:rPr>
              <a:t>準備室設置</a:t>
            </a:r>
            <a:endParaRPr lang="en-US" altLang="ja-JP" sz="1600" b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 sz="1600" b="1" dirty="0">
                <a:solidFill>
                  <a:srgbClr val="0000FF"/>
                </a:solidFill>
              </a:rPr>
              <a:t>国際</a:t>
            </a:r>
            <a:r>
              <a:rPr lang="ja-JP" altLang="en-US" sz="1600" b="1" dirty="0" smtClean="0">
                <a:solidFill>
                  <a:srgbClr val="0000FF"/>
                </a:solidFill>
              </a:rPr>
              <a:t>組織：</a:t>
            </a:r>
            <a:r>
              <a:rPr lang="en-US" altLang="ja-JP" sz="1600" b="1" dirty="0" smtClean="0">
                <a:solidFill>
                  <a:srgbClr val="0000FF"/>
                </a:solidFill>
              </a:rPr>
              <a:t>ILC Pre-Lab.</a:t>
            </a:r>
            <a:r>
              <a:rPr lang="ja-JP" altLang="en-US" sz="1600" b="1" dirty="0" smtClean="0">
                <a:solidFill>
                  <a:srgbClr val="0000FF"/>
                </a:solidFill>
              </a:rPr>
              <a:t>に発展させる</a:t>
            </a:r>
            <a:endParaRPr lang="en-US" altLang="ja-JP" sz="1600" b="1" dirty="0" smtClean="0">
              <a:solidFill>
                <a:srgbClr val="0000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71163" y="4454685"/>
            <a:ext cx="1107996" cy="36933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政府調査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4652584" y="4062270"/>
            <a:ext cx="345155" cy="292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41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115071" y="147254"/>
            <a:ext cx="42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ILC</a:t>
            </a:r>
            <a:r>
              <a:rPr lang="ja-JP" altLang="en-US" sz="24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準備・推進国際センター機能</a:t>
            </a:r>
            <a:endParaRPr kumimoji="1" lang="ja-JP" altLang="en-US" sz="2400" b="1" i="1" u="sng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46681" y="6093296"/>
            <a:ext cx="3262432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i="1" dirty="0" smtClean="0">
                <a:solidFill>
                  <a:srgbClr val="FF0000"/>
                </a:solidFill>
              </a:rPr>
              <a:t>Linear Collider Collaboration </a:t>
            </a:r>
          </a:p>
          <a:p>
            <a:pPr algn="ctr"/>
            <a:r>
              <a:rPr lang="ja-JP" altLang="en-US" sz="1200" b="1" i="1" dirty="0" smtClean="0">
                <a:solidFill>
                  <a:srgbClr val="FF0000"/>
                </a:solidFill>
              </a:rPr>
              <a:t>ディレクター　</a:t>
            </a:r>
            <a:r>
              <a:rPr lang="en-US" altLang="ja-JP" sz="1400" b="1" i="1" dirty="0" smtClean="0">
                <a:solidFill>
                  <a:srgbClr val="FF0000"/>
                </a:solidFill>
              </a:rPr>
              <a:t>Lyn Evans</a:t>
            </a:r>
            <a:endParaRPr kumimoji="1" lang="ja-JP" altLang="en-US" sz="1400" b="1" i="1" dirty="0">
              <a:solidFill>
                <a:srgbClr val="FF0000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152339" y="763169"/>
            <a:ext cx="7848872" cy="4304880"/>
            <a:chOff x="603848" y="959795"/>
            <a:chExt cx="7848872" cy="4304880"/>
          </a:xfrm>
        </p:grpSpPr>
        <p:cxnSp>
          <p:nvCxnSpPr>
            <p:cNvPr id="22" name="直線コネクタ 21"/>
            <p:cNvCxnSpPr/>
            <p:nvPr/>
          </p:nvCxnSpPr>
          <p:spPr>
            <a:xfrm flipH="1">
              <a:off x="4559036" y="1368843"/>
              <a:ext cx="228" cy="1343289"/>
            </a:xfrm>
            <a:prstGeom prst="line">
              <a:avLst/>
            </a:prstGeom>
            <a:ln w="1905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テキスト ボックス 2"/>
            <p:cNvSpPr txBox="1"/>
            <p:nvPr/>
          </p:nvSpPr>
          <p:spPr>
            <a:xfrm>
              <a:off x="3770311" y="959795"/>
              <a:ext cx="1577676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33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400" b="1" dirty="0">
                  <a:solidFill>
                    <a:srgbClr val="002060"/>
                  </a:solidFill>
                </a:rPr>
                <a:t>センター</a:t>
              </a:r>
              <a:r>
                <a:rPr lang="ja-JP" altLang="en-US" sz="2400" b="1" dirty="0" smtClean="0">
                  <a:solidFill>
                    <a:srgbClr val="002060"/>
                  </a:solidFill>
                </a:rPr>
                <a:t>長</a:t>
              </a:r>
              <a:endParaRPr kumimoji="1" lang="en-US" altLang="ja-JP" sz="2400" b="1" dirty="0" smtClean="0">
                <a:solidFill>
                  <a:srgbClr val="0000FF"/>
                </a:solidFill>
              </a:endParaRP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2849610" y="1666807"/>
              <a:ext cx="4292899" cy="508848"/>
              <a:chOff x="2715331" y="1436974"/>
              <a:chExt cx="4292899" cy="508848"/>
            </a:xfrm>
          </p:grpSpPr>
          <p:cxnSp>
            <p:nvCxnSpPr>
              <p:cNvPr id="26" name="直線コネクタ 25"/>
              <p:cNvCxnSpPr>
                <a:endCxn id="30" idx="1"/>
              </p:cNvCxnSpPr>
              <p:nvPr/>
            </p:nvCxnSpPr>
            <p:spPr>
              <a:xfrm flipV="1">
                <a:off x="3636032" y="1667807"/>
                <a:ext cx="1485143" cy="4526"/>
              </a:xfrm>
              <a:prstGeom prst="line">
                <a:avLst/>
              </a:prstGeom>
              <a:ln w="19050">
                <a:solidFill>
                  <a:srgbClr val="00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テキスト ボックス 10"/>
              <p:cNvSpPr txBox="1"/>
              <p:nvPr/>
            </p:nvSpPr>
            <p:spPr>
              <a:xfrm>
                <a:off x="2715331" y="1484157"/>
                <a:ext cx="1422318" cy="46166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33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2400" b="1" dirty="0" smtClean="0"/>
                  <a:t>統括本部</a:t>
                </a: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5121175" y="1436974"/>
                <a:ext cx="1887055" cy="46166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33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2400" b="1" dirty="0" smtClean="0"/>
                  <a:t>副センター長</a:t>
                </a:r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603848" y="2377517"/>
              <a:ext cx="7848872" cy="2887158"/>
              <a:chOff x="603848" y="2377517"/>
              <a:chExt cx="7848872" cy="2887158"/>
            </a:xfrm>
          </p:grpSpPr>
          <p:sp>
            <p:nvSpPr>
              <p:cNvPr id="36" name="正方形/長方形 35"/>
              <p:cNvSpPr/>
              <p:nvPr/>
            </p:nvSpPr>
            <p:spPr>
              <a:xfrm>
                <a:off x="603848" y="2377517"/>
                <a:ext cx="7848872" cy="28871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>
                <a:off x="4599660" y="4307653"/>
                <a:ext cx="1" cy="380649"/>
              </a:xfrm>
              <a:prstGeom prst="line">
                <a:avLst/>
              </a:prstGeom>
              <a:noFill/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4599660" y="3462428"/>
                <a:ext cx="1" cy="380649"/>
              </a:xfrm>
              <a:prstGeom prst="line">
                <a:avLst/>
              </a:prstGeom>
              <a:noFill/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テキスト ボックス 5"/>
              <p:cNvSpPr txBox="1"/>
              <p:nvPr/>
            </p:nvSpPr>
            <p:spPr>
              <a:xfrm>
                <a:off x="3586416" y="2505371"/>
                <a:ext cx="1989648" cy="46166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2400" b="1" dirty="0" smtClean="0">
                    <a:solidFill>
                      <a:srgbClr val="002060"/>
                    </a:solidFill>
                  </a:rPr>
                  <a:t>プロジェクト部</a:t>
                </a:r>
                <a:endParaRPr kumimoji="1" lang="en-US" altLang="ja-JP" sz="2400" b="1" dirty="0" smtClean="0">
                  <a:solidFill>
                    <a:srgbClr val="0000FF"/>
                  </a:solidFill>
                </a:endParaRPr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2066770" y="3030318"/>
                <a:ext cx="5028941" cy="4616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2060"/>
                    </a:solidFill>
                  </a:rPr>
                  <a:t>     </a:t>
                </a:r>
                <a:r>
                  <a:rPr lang="ja-JP" altLang="en-US" sz="2400" b="1" dirty="0">
                    <a:solidFill>
                      <a:srgbClr val="002060"/>
                    </a:solidFill>
                  </a:rPr>
                  <a:t>ディレクター</a:t>
                </a:r>
                <a:r>
                  <a:rPr lang="en-US" altLang="ja-JP" sz="2400" b="1" dirty="0" smtClean="0">
                    <a:solidFill>
                      <a:srgbClr val="002060"/>
                    </a:solidFill>
                  </a:rPr>
                  <a:t>                </a:t>
                </a:r>
                <a:r>
                  <a:rPr lang="ja-JP" altLang="en-US" sz="2400" b="1" dirty="0" smtClean="0">
                    <a:solidFill>
                      <a:srgbClr val="002060"/>
                    </a:solidFill>
                  </a:rPr>
                  <a:t>副ディレクター</a:t>
                </a:r>
                <a:endParaRPr lang="en-US" altLang="ja-JP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772897" y="3854264"/>
                <a:ext cx="7571303" cy="4616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b="1" dirty="0" smtClean="0">
                    <a:solidFill>
                      <a:srgbClr val="002060"/>
                    </a:solidFill>
                  </a:rPr>
                  <a:t>加速器部門</a:t>
                </a:r>
                <a:r>
                  <a:rPr lang="en-US" altLang="ja-JP" sz="2400" b="1" dirty="0" smtClean="0">
                    <a:solidFill>
                      <a:srgbClr val="002060"/>
                    </a:solidFill>
                  </a:rPr>
                  <a:t>    </a:t>
                </a:r>
                <a:r>
                  <a:rPr lang="ja-JP" altLang="en-US" sz="2400" b="1" dirty="0" smtClean="0">
                    <a:solidFill>
                      <a:srgbClr val="002060"/>
                    </a:solidFill>
                  </a:rPr>
                  <a:t>測定器部門</a:t>
                </a:r>
                <a:r>
                  <a:rPr lang="en-US" altLang="ja-JP" sz="2400" b="1" dirty="0" smtClean="0">
                    <a:solidFill>
                      <a:srgbClr val="002060"/>
                    </a:solidFill>
                  </a:rPr>
                  <a:t>    </a:t>
                </a:r>
                <a:r>
                  <a:rPr lang="ja-JP" altLang="en-US" sz="2400" b="1" dirty="0" smtClean="0">
                    <a:solidFill>
                      <a:srgbClr val="002060"/>
                    </a:solidFill>
                  </a:rPr>
                  <a:t>施設・サイト部門</a:t>
                </a:r>
                <a:r>
                  <a:rPr lang="ja-JP" altLang="en-US" sz="2400" b="1" dirty="0">
                    <a:solidFill>
                      <a:srgbClr val="002060"/>
                    </a:solidFill>
                  </a:rPr>
                  <a:t> </a:t>
                </a:r>
                <a:r>
                  <a:rPr lang="ja-JP" altLang="en-US" sz="2400" b="1" dirty="0" smtClean="0">
                    <a:solidFill>
                      <a:srgbClr val="002060"/>
                    </a:solidFill>
                  </a:rPr>
                  <a:t>  </a:t>
                </a:r>
                <a:r>
                  <a:rPr lang="en-US" altLang="ja-JP" sz="2400" b="1" dirty="0" smtClean="0">
                    <a:solidFill>
                      <a:srgbClr val="002060"/>
                    </a:solidFill>
                  </a:rPr>
                  <a:t>EDMS</a:t>
                </a:r>
                <a:r>
                  <a:rPr lang="ja-JP" altLang="en-US" sz="2400" b="1" dirty="0" smtClean="0">
                    <a:solidFill>
                      <a:srgbClr val="002060"/>
                    </a:solidFill>
                  </a:rPr>
                  <a:t>部門</a:t>
                </a:r>
                <a:endParaRPr lang="en-US" altLang="ja-JP" sz="2400" b="1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3538792" y="4497977"/>
                <a:ext cx="2040943" cy="4616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2400" b="1" dirty="0" smtClean="0">
                    <a:solidFill>
                      <a:srgbClr val="002060"/>
                    </a:solidFill>
                  </a:rPr>
                  <a:t>企業連携部門</a:t>
                </a:r>
                <a:endParaRPr lang="en-US" altLang="ja-JP" sz="2400" b="1" dirty="0" smtClean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104819" y="901810"/>
            <a:ext cx="121656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b="1" i="1" dirty="0" smtClean="0">
                <a:solidFill>
                  <a:srgbClr val="FF0000"/>
                </a:solidFill>
              </a:rPr>
              <a:t>Linear Collider Board</a:t>
            </a:r>
          </a:p>
          <a:p>
            <a:r>
              <a:rPr lang="ja-JP" altLang="en-US" sz="1200" b="1" i="1" dirty="0" smtClean="0">
                <a:solidFill>
                  <a:srgbClr val="FF0000"/>
                </a:solidFill>
              </a:rPr>
              <a:t>議長　駒宮幸男</a:t>
            </a:r>
            <a:endParaRPr kumimoji="1" lang="en-US" altLang="ja-JP" sz="1200" b="1" i="1" dirty="0" smtClean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59301" y="4834768"/>
            <a:ext cx="2880320" cy="1384995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技術</a:t>
            </a: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開発</a:t>
            </a:r>
            <a:endParaRPr lang="en-US" altLang="ja-JP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サイト</a:t>
            </a: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開発</a:t>
            </a:r>
            <a:endParaRPr lang="en-US" altLang="ja-JP" sz="1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建設</a:t>
            </a: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に向けての詳細設計</a:t>
            </a:r>
            <a:endParaRPr lang="en-US" altLang="ja-JP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（ハード・ソフト・人的資源）</a:t>
            </a:r>
            <a:endParaRPr lang="en-US" altLang="ja-JP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プロジェクト・プロポーザル</a:t>
            </a: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作成</a:t>
            </a:r>
            <a:endParaRPr lang="en-US" altLang="ja-JP" sz="1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企業</a:t>
            </a: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連携の確立</a:t>
            </a:r>
            <a:endParaRPr lang="en-US" altLang="ja-JP" sz="1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52339" y="932588"/>
            <a:ext cx="2583353" cy="116955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ja-JP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ILC</a:t>
            </a: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研究機関の詳細設計</a:t>
            </a:r>
            <a:endParaRPr lang="en-US" altLang="ja-JP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法的基盤、人的資源形態</a:t>
            </a: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 </a:t>
            </a:r>
            <a:endParaRPr lang="en-US" altLang="ja-JP" sz="1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ja-JP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物資</a:t>
            </a: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調達形態</a:t>
            </a:r>
            <a:endParaRPr lang="en-US" altLang="ja-JP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en-US" altLang="ja-JP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ILC</a:t>
            </a:r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プロジェクト国際承認へのロードマップ</a:t>
            </a:r>
            <a:r>
              <a:rPr lang="ja-JP" altLang="en-US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作成</a:t>
            </a:r>
            <a:endParaRPr lang="en-US" altLang="ja-JP" sz="1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28636" y="4162851"/>
            <a:ext cx="14640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 smtClean="0"/>
              <a:t>E</a:t>
            </a:r>
            <a:r>
              <a:rPr kumimoji="1" lang="en-US" altLang="ja-JP" b="1" dirty="0" smtClean="0"/>
              <a:t>ngineering</a:t>
            </a:r>
          </a:p>
          <a:p>
            <a:r>
              <a:rPr kumimoji="1" lang="en-US" altLang="ja-JP" b="1" u="sng" dirty="0" smtClean="0"/>
              <a:t>D</a:t>
            </a:r>
            <a:r>
              <a:rPr kumimoji="1" lang="en-US" altLang="ja-JP" b="1" dirty="0" smtClean="0"/>
              <a:t>esign</a:t>
            </a:r>
          </a:p>
          <a:p>
            <a:r>
              <a:rPr kumimoji="1" lang="en-US" altLang="ja-JP" b="1" u="sng" dirty="0" smtClean="0"/>
              <a:t>M</a:t>
            </a:r>
            <a:r>
              <a:rPr kumimoji="1" lang="en-US" altLang="ja-JP" b="1" dirty="0" smtClean="0"/>
              <a:t>anagement</a:t>
            </a:r>
          </a:p>
          <a:p>
            <a:r>
              <a:rPr kumimoji="1" lang="en-US" altLang="ja-JP" b="1" u="sng" dirty="0" smtClean="0"/>
              <a:t>S</a:t>
            </a:r>
            <a:r>
              <a:rPr kumimoji="1" lang="en-US" altLang="ja-JP" b="1" dirty="0" smtClean="0"/>
              <a:t>ystem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010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7504" y="116632"/>
            <a:ext cx="4420506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リニアコライダー運営委員会（</a:t>
            </a:r>
            <a:r>
              <a:rPr lang="en-US" altLang="ja-JP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LCB</a:t>
            </a:r>
            <a:r>
              <a:rPr lang="ja-JP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ja-JP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駒宮幸男議長</a:t>
            </a:r>
            <a:endParaRPr lang="en-US" altLang="ja-JP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ja-JP" sz="1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ILC</a:t>
            </a:r>
            <a:r>
              <a:rPr lang="ja-JP" altLang="en-US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研究機関の詳細設計</a:t>
            </a:r>
            <a:endParaRPr lang="en-US" altLang="ja-JP" sz="1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法的基盤、人的資源形態、物資調達形態</a:t>
            </a:r>
            <a:endParaRPr lang="en-US" altLang="ja-JP" sz="1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kumimoji="1" lang="en-US" altLang="ja-JP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ILC</a:t>
            </a:r>
            <a:r>
              <a:rPr kumimoji="1" lang="ja-JP" altLang="en-US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プロジェクト国際承認へのロードマップ作成</a:t>
            </a:r>
            <a:endParaRPr kumimoji="1" lang="en-US" altLang="ja-JP" sz="1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491779" y="1628800"/>
            <a:ext cx="393620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007604" y="2060848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国際機関協議の展開：あくまでも</a:t>
            </a:r>
            <a:r>
              <a:rPr kumimoji="1" lang="en-US" altLang="ja-JP" sz="2000" b="1" dirty="0" smtClean="0"/>
              <a:t>Global Project</a:t>
            </a:r>
            <a:r>
              <a:rPr kumimoji="1" lang="ja-JP" altLang="en-US" sz="2000" b="1" dirty="0" smtClean="0"/>
              <a:t>として推進</a:t>
            </a:r>
            <a:endParaRPr kumimoji="1" lang="ja-JP" altLang="en-US" sz="2000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4912" y="2842559"/>
            <a:ext cx="6941484" cy="3596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2192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3331</TotalTime>
  <Words>204</Words>
  <Application>Microsoft Office PowerPoint</Application>
  <PresentationFormat>画面に合わせる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スライド 1</vt:lpstr>
      <vt:lpstr>スライド 2</vt:lpstr>
      <vt:lpstr>スライド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</dc:creator>
  <cp:lastModifiedBy>国際2</cp:lastModifiedBy>
  <cp:revision>223</cp:revision>
  <cp:lastPrinted>2013-08-29T00:59:34Z</cp:lastPrinted>
  <dcterms:created xsi:type="dcterms:W3CDTF">2012-10-25T06:15:03Z</dcterms:created>
  <dcterms:modified xsi:type="dcterms:W3CDTF">2013-10-30T04:48:08Z</dcterms:modified>
</cp:coreProperties>
</file>