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diagrams/drawing2.xml" ContentType="application/vnd.ms-office.drawingml.diagramDrawing+xml"/>
  <Override PartName="/ppt/slides/slide9.xml" ContentType="application/vnd.openxmlformats-officedocument.presentationml.slide+xml"/>
  <Override PartName="/ppt/diagrams/data2.xml" ContentType="application/vnd.openxmlformats-officedocument.drawingml.diagramData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diagrams/colors1.xml" ContentType="application/vnd.openxmlformats-officedocument.drawingml.diagramColors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ppt/diagrams/colors2.xml" ContentType="application/vnd.openxmlformats-officedocument.drawingml.diagramColors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Override PartName="/ppt/diagrams/layout1.xml" ContentType="application/vnd.openxmlformats-officedocument.drawingml.diagramLayout+xml"/>
  <Override PartName="/ppt/slides/slide23.xml" ContentType="application/vnd.openxmlformats-officedocument.presentationml.slide+xml"/>
  <Override PartName="/ppt/diagrams/quickStyle1.xml" ContentType="application/vnd.openxmlformats-officedocument.drawingml.diagramStyle+xml"/>
  <Default Extension="png" ContentType="image/png"/>
  <Override PartName="/ppt/slideLayouts/slideLayout17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diagrams/layout2.xml" ContentType="application/vnd.openxmlformats-officedocument.drawingml.diagramLayout+xml"/>
  <Override PartName="/ppt/slides/slide24.xml" ContentType="application/vnd.openxmlformats-officedocument.presentationml.slide+xml"/>
  <Override PartName="/ppt/diagrams/quickStyle2.xml" ContentType="application/vnd.openxmlformats-officedocument.drawingml.diagramStyle+xml"/>
  <Override PartName="/ppt/slides/slide20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256" r:id="rId3"/>
    <p:sldId id="289" r:id="rId4"/>
    <p:sldId id="291" r:id="rId5"/>
    <p:sldId id="283" r:id="rId6"/>
    <p:sldId id="295" r:id="rId7"/>
    <p:sldId id="284" r:id="rId8"/>
    <p:sldId id="285" r:id="rId9"/>
    <p:sldId id="286" r:id="rId10"/>
    <p:sldId id="287" r:id="rId11"/>
    <p:sldId id="257" r:id="rId12"/>
    <p:sldId id="258" r:id="rId13"/>
    <p:sldId id="318" r:id="rId14"/>
    <p:sldId id="292" r:id="rId15"/>
    <p:sldId id="264" r:id="rId16"/>
    <p:sldId id="293" r:id="rId17"/>
    <p:sldId id="260" r:id="rId18"/>
    <p:sldId id="320" r:id="rId19"/>
    <p:sldId id="321" r:id="rId20"/>
    <p:sldId id="294" r:id="rId21"/>
    <p:sldId id="279" r:id="rId22"/>
    <p:sldId id="300" r:id="rId23"/>
    <p:sldId id="317" r:id="rId24"/>
    <p:sldId id="305" r:id="rId25"/>
    <p:sldId id="314" r:id="rId26"/>
    <p:sldId id="312" r:id="rId27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586" autoAdjust="0"/>
    <p:restoredTop sz="94652" autoAdjust="0"/>
  </p:normalViewPr>
  <p:slideViewPr>
    <p:cSldViewPr snapToGrid="0" snapToObjects="1">
      <p:cViewPr varScale="1">
        <p:scale>
          <a:sx n="156" d="100"/>
          <a:sy n="156" d="100"/>
        </p:scale>
        <p:origin x="-108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2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618E6E-B5E3-7D4F-9E14-D06217FF6BBF}" type="doc">
      <dgm:prSet loTypeId="urn:microsoft.com/office/officeart/2008/layout/VerticalCurved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104F1F83-BCE3-CA4C-B526-3566D3CA601C}">
      <dgm:prSet phldrT="[テキスト]" custT="1"/>
      <dgm:spPr>
        <a:solidFill>
          <a:srgbClr val="FFFFFF"/>
        </a:solidFill>
        <a:ln>
          <a:solidFill>
            <a:srgbClr val="FFFFFF"/>
          </a:solidFill>
        </a:ln>
        <a:effectLst/>
      </dgm:spPr>
      <dgm:t>
        <a:bodyPr/>
        <a:lstStyle/>
        <a:p>
          <a:pPr algn="l"/>
          <a:r>
            <a:rPr kumimoji="1" lang="en-US" altLang="ja-JP" sz="2800" b="0" dirty="0" smtClean="0">
              <a:solidFill>
                <a:srgbClr val="800000"/>
              </a:solidFill>
            </a:rPr>
            <a:t>2012 Feb: 160 nm</a:t>
          </a:r>
        </a:p>
        <a:p>
          <a:pPr algn="l"/>
          <a:r>
            <a:rPr kumimoji="1" lang="en-US" altLang="ja-JP" sz="2000" b="0" dirty="0" smtClean="0">
              <a:solidFill>
                <a:srgbClr val="000090"/>
              </a:solidFill>
            </a:rPr>
            <a:t>First 30-deg mode</a:t>
          </a:r>
        </a:p>
      </dgm:t>
    </dgm:pt>
    <dgm:pt modelId="{D14F9FA1-6FEA-334B-B5FD-F24090303B48}" type="parTrans" cxnId="{DFD99C26-D425-FF4E-A6AB-9EE0909DB4FA}">
      <dgm:prSet/>
      <dgm:spPr/>
      <dgm:t>
        <a:bodyPr/>
        <a:lstStyle/>
        <a:p>
          <a:endParaRPr kumimoji="1" lang="ja-JP" altLang="en-US" sz="2800">
            <a:solidFill>
              <a:srgbClr val="254061"/>
            </a:solidFill>
          </a:endParaRPr>
        </a:p>
      </dgm:t>
    </dgm:pt>
    <dgm:pt modelId="{2EE9E3BA-739D-E74A-A22A-7654C703F4AB}" type="sibTrans" cxnId="{DFD99C26-D425-FF4E-A6AB-9EE0909DB4FA}">
      <dgm:prSet/>
      <dgm:spPr/>
      <dgm:t>
        <a:bodyPr/>
        <a:lstStyle/>
        <a:p>
          <a:endParaRPr kumimoji="1" lang="ja-JP" altLang="en-US" sz="2800">
            <a:solidFill>
              <a:srgbClr val="254061"/>
            </a:solidFill>
          </a:endParaRPr>
        </a:p>
      </dgm:t>
    </dgm:pt>
    <dgm:pt modelId="{C0A59D18-0336-624D-A0CD-39E8A003D01F}">
      <dgm:prSet phldrT="[テキスト]" custT="1"/>
      <dgm:spPr>
        <a:solidFill>
          <a:schemeClr val="accent5">
            <a:lumMod val="60000"/>
            <a:lumOff val="40000"/>
          </a:schemeClr>
        </a:solidFill>
        <a:ln>
          <a:solidFill>
            <a:srgbClr val="FFFFFF"/>
          </a:solidFill>
        </a:ln>
        <a:effectLst/>
      </dgm:spPr>
      <dgm:t>
        <a:bodyPr/>
        <a:lstStyle/>
        <a:p>
          <a:r>
            <a:rPr kumimoji="1" lang="en-US" altLang="ja-JP" sz="3200" b="1" dirty="0" smtClean="0">
              <a:solidFill>
                <a:srgbClr val="800000"/>
              </a:solidFill>
            </a:rPr>
            <a:t>2013 Mar: 65 nm</a:t>
          </a:r>
        </a:p>
      </dgm:t>
    </dgm:pt>
    <dgm:pt modelId="{95B89071-DD16-5342-8324-C58FE8BA4563}" type="parTrans" cxnId="{875ED099-85C4-4B42-9913-131F58D2DC9D}">
      <dgm:prSet/>
      <dgm:spPr/>
      <dgm:t>
        <a:bodyPr/>
        <a:lstStyle/>
        <a:p>
          <a:endParaRPr kumimoji="1" lang="ja-JP" altLang="en-US"/>
        </a:p>
      </dgm:t>
    </dgm:pt>
    <dgm:pt modelId="{7EBCE516-8EB1-7A40-AAE6-53DE70F6BBF1}" type="sibTrans" cxnId="{875ED099-85C4-4B42-9913-131F58D2DC9D}">
      <dgm:prSet/>
      <dgm:spPr/>
      <dgm:t>
        <a:bodyPr/>
        <a:lstStyle/>
        <a:p>
          <a:endParaRPr kumimoji="1" lang="ja-JP" altLang="en-US"/>
        </a:p>
      </dgm:t>
    </dgm:pt>
    <dgm:pt modelId="{BB90E97C-1419-B34F-942D-47D279087C79}">
      <dgm:prSet custT="1"/>
      <dgm:spPr>
        <a:solidFill>
          <a:schemeClr val="bg2">
            <a:lumMod val="90000"/>
          </a:schemeClr>
        </a:solidFill>
        <a:ln>
          <a:noFill/>
        </a:ln>
        <a:effectLst/>
      </dgm:spPr>
      <dgm:t>
        <a:bodyPr/>
        <a:lstStyle/>
        <a:p>
          <a:r>
            <a:rPr kumimoji="1" lang="en-US" altLang="ja-JP" sz="2800" b="0" dirty="0" smtClean="0">
              <a:solidFill>
                <a:srgbClr val="800000"/>
              </a:solidFill>
            </a:rPr>
            <a:t>2012 Dec: 70 nm</a:t>
          </a:r>
        </a:p>
        <a:p>
          <a:r>
            <a:rPr kumimoji="1" lang="en-US" altLang="ja-JP" sz="2000" b="0" dirty="0" smtClean="0">
              <a:solidFill>
                <a:srgbClr val="800000"/>
              </a:solidFill>
            </a:rPr>
            <a:t>First 174-deg mode</a:t>
          </a:r>
        </a:p>
      </dgm:t>
    </dgm:pt>
    <dgm:pt modelId="{2A020485-4F0A-6043-9593-F3225F165300}" type="parTrans" cxnId="{3A216CC7-9E8F-5F41-9155-7A6C145C957C}">
      <dgm:prSet/>
      <dgm:spPr/>
      <dgm:t>
        <a:bodyPr/>
        <a:lstStyle/>
        <a:p>
          <a:endParaRPr kumimoji="1" lang="ja-JP" altLang="en-US"/>
        </a:p>
      </dgm:t>
    </dgm:pt>
    <dgm:pt modelId="{E3356965-7F83-2C45-9BA6-DCB3A1C334B9}" type="sibTrans" cxnId="{3A216CC7-9E8F-5F41-9155-7A6C145C957C}">
      <dgm:prSet/>
      <dgm:spPr/>
      <dgm:t>
        <a:bodyPr/>
        <a:lstStyle/>
        <a:p>
          <a:endParaRPr kumimoji="1" lang="ja-JP" altLang="en-US"/>
        </a:p>
      </dgm:t>
    </dgm:pt>
    <dgm:pt modelId="{A07179A3-8821-C845-BA62-1B323621DD29}">
      <dgm:prSet custT="1"/>
      <dgm:spPr>
        <a:noFill/>
        <a:ln>
          <a:noFill/>
        </a:ln>
      </dgm:spPr>
      <dgm:t>
        <a:bodyPr/>
        <a:lstStyle/>
        <a:p>
          <a:r>
            <a:rPr kumimoji="1" lang="en-US" altLang="ja-JP" sz="2400" b="0" dirty="0" smtClean="0">
              <a:solidFill>
                <a:srgbClr val="800000"/>
              </a:solidFill>
            </a:rPr>
            <a:t>2013 May:</a:t>
          </a:r>
        </a:p>
        <a:p>
          <a:r>
            <a:rPr kumimoji="1" lang="en-US" altLang="ja-JP" sz="2400" b="0" dirty="0" smtClean="0">
              <a:solidFill>
                <a:srgbClr val="800000"/>
              </a:solidFill>
            </a:rPr>
            <a:t>Wakefield</a:t>
          </a:r>
          <a:r>
            <a:rPr kumimoji="1" lang="ja-JP" altLang="en-US" sz="2400" b="0" dirty="0" smtClean="0">
              <a:solidFill>
                <a:srgbClr val="800000"/>
              </a:solidFill>
            </a:rPr>
            <a:t>の調査</a:t>
          </a:r>
        </a:p>
      </dgm:t>
    </dgm:pt>
    <dgm:pt modelId="{E61E1D65-157B-2249-BB26-9E4750AD2350}" type="parTrans" cxnId="{57B39C64-480F-3644-BF64-057603A6B289}">
      <dgm:prSet/>
      <dgm:spPr/>
      <dgm:t>
        <a:bodyPr/>
        <a:lstStyle/>
        <a:p>
          <a:endParaRPr kumimoji="1" lang="ja-JP" altLang="en-US"/>
        </a:p>
      </dgm:t>
    </dgm:pt>
    <dgm:pt modelId="{5F5AF76A-2462-4A4F-B028-426CBA37336D}" type="sibTrans" cxnId="{57B39C64-480F-3644-BF64-057603A6B289}">
      <dgm:prSet/>
      <dgm:spPr/>
      <dgm:t>
        <a:bodyPr/>
        <a:lstStyle/>
        <a:p>
          <a:endParaRPr kumimoji="1" lang="ja-JP" altLang="en-US"/>
        </a:p>
      </dgm:t>
    </dgm:pt>
    <dgm:pt modelId="{AE02F02F-5C61-E24B-A093-36945331E094}">
      <dgm:prSet custT="1"/>
      <dgm:spPr>
        <a:noFill/>
        <a:ln>
          <a:noFill/>
        </a:ln>
      </dgm:spPr>
      <dgm:t>
        <a:bodyPr/>
        <a:lstStyle/>
        <a:p>
          <a:r>
            <a:rPr kumimoji="1" lang="en-US" altLang="ja-JP" sz="2400" b="1" dirty="0" smtClean="0">
              <a:solidFill>
                <a:schemeClr val="accent6">
                  <a:lumMod val="75000"/>
                </a:schemeClr>
              </a:solidFill>
              <a:effectLst/>
            </a:rPr>
            <a:t>2013 Nov ~ try to 37 nm</a:t>
          </a:r>
        </a:p>
        <a:p>
          <a:r>
            <a:rPr kumimoji="1" lang="en-US" altLang="ja-JP" sz="2400" b="1" dirty="0" smtClean="0">
              <a:solidFill>
                <a:schemeClr val="accent6">
                  <a:lumMod val="75000"/>
                </a:schemeClr>
              </a:solidFill>
              <a:effectLst/>
            </a:rPr>
            <a:t>New IP setup for Goal-2</a:t>
          </a:r>
        </a:p>
      </dgm:t>
    </dgm:pt>
    <dgm:pt modelId="{19CC5469-64E3-9048-A9B1-263CE6FA56A0}" type="parTrans" cxnId="{19C56B9D-A9E1-8B49-A1B0-609266644439}">
      <dgm:prSet/>
      <dgm:spPr/>
      <dgm:t>
        <a:bodyPr/>
        <a:lstStyle/>
        <a:p>
          <a:endParaRPr kumimoji="1" lang="ja-JP" altLang="en-US"/>
        </a:p>
      </dgm:t>
    </dgm:pt>
    <dgm:pt modelId="{F3A141FA-C676-BE45-B69D-900594B9A9BC}" type="sibTrans" cxnId="{19C56B9D-A9E1-8B49-A1B0-609266644439}">
      <dgm:prSet/>
      <dgm:spPr/>
      <dgm:t>
        <a:bodyPr/>
        <a:lstStyle/>
        <a:p>
          <a:endParaRPr kumimoji="1" lang="ja-JP" altLang="en-US"/>
        </a:p>
      </dgm:t>
    </dgm:pt>
    <dgm:pt modelId="{27785F4D-E965-B04B-B919-45C3379272E6}" type="pres">
      <dgm:prSet presAssocID="{2F618E6E-B5E3-7D4F-9E14-D06217FF6BB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kumimoji="1" lang="ja-JP" altLang="en-US"/>
        </a:p>
      </dgm:t>
    </dgm:pt>
    <dgm:pt modelId="{6DE2D105-9FC2-9740-81FD-8ECA3E904A0A}" type="pres">
      <dgm:prSet presAssocID="{2F618E6E-B5E3-7D4F-9E14-D06217FF6BBF}" presName="Name1" presStyleCnt="0"/>
      <dgm:spPr/>
    </dgm:pt>
    <dgm:pt modelId="{3B9B00D5-BD9F-5748-BBD5-C35DB4D9AB6B}" type="pres">
      <dgm:prSet presAssocID="{2F618E6E-B5E3-7D4F-9E14-D06217FF6BBF}" presName="cycle" presStyleCnt="0"/>
      <dgm:spPr/>
    </dgm:pt>
    <dgm:pt modelId="{16B1AE27-95AE-114C-9005-09996EB8656B}" type="pres">
      <dgm:prSet presAssocID="{2F618E6E-B5E3-7D4F-9E14-D06217FF6BBF}" presName="srcNode" presStyleLbl="node1" presStyleIdx="0" presStyleCnt="5"/>
      <dgm:spPr/>
    </dgm:pt>
    <dgm:pt modelId="{08463B3E-2BF0-8C45-BE61-D9B3C7C6CAF3}" type="pres">
      <dgm:prSet presAssocID="{2F618E6E-B5E3-7D4F-9E14-D06217FF6BBF}" presName="conn" presStyleLbl="parChTrans1D2" presStyleIdx="0" presStyleCnt="1"/>
      <dgm:spPr/>
      <dgm:t>
        <a:bodyPr/>
        <a:lstStyle/>
        <a:p>
          <a:endParaRPr kumimoji="1" lang="ja-JP" altLang="en-US"/>
        </a:p>
      </dgm:t>
    </dgm:pt>
    <dgm:pt modelId="{18F1413C-23BD-F840-8660-7D1A8D111702}" type="pres">
      <dgm:prSet presAssocID="{2F618E6E-B5E3-7D4F-9E14-D06217FF6BBF}" presName="extraNode" presStyleLbl="node1" presStyleIdx="0" presStyleCnt="5"/>
      <dgm:spPr/>
    </dgm:pt>
    <dgm:pt modelId="{AC7A305A-2AA6-5843-ABCE-0C2AA0A105AF}" type="pres">
      <dgm:prSet presAssocID="{2F618E6E-B5E3-7D4F-9E14-D06217FF6BBF}" presName="dstNode" presStyleLbl="node1" presStyleIdx="0" presStyleCnt="5"/>
      <dgm:spPr/>
    </dgm:pt>
    <dgm:pt modelId="{D0FC6193-6A3F-8348-9F2A-B022D0412CDA}" type="pres">
      <dgm:prSet presAssocID="{104F1F83-BCE3-CA4C-B526-3566D3CA601C}" presName="text_1" presStyleLbl="node1" presStyleIdx="0" presStyleCnt="5" custScaleX="9974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A17EED9-0ED6-5942-B615-6E3DA5140AB0}" type="pres">
      <dgm:prSet presAssocID="{104F1F83-BCE3-CA4C-B526-3566D3CA601C}" presName="accent_1" presStyleCnt="0"/>
      <dgm:spPr/>
    </dgm:pt>
    <dgm:pt modelId="{6D861E8D-2EB3-2740-A172-7FA6EE39F9A8}" type="pres">
      <dgm:prSet presAssocID="{104F1F83-BCE3-CA4C-B526-3566D3CA601C}" presName="accentRepeatNode" presStyleLbl="solidFgAcc1" presStyleIdx="0" presStyleCnt="5"/>
      <dgm:spPr/>
    </dgm:pt>
    <dgm:pt modelId="{5E073D85-C243-764C-B513-EAC7744FCDB8}" type="pres">
      <dgm:prSet presAssocID="{BB90E97C-1419-B34F-942D-47D279087C79}" presName="text_2" presStyleLbl="node1" presStyleIdx="1" presStyleCnt="5" custScaleY="12943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A51B848-A92E-E441-BB2E-8EB9428947CA}" type="pres">
      <dgm:prSet presAssocID="{BB90E97C-1419-B34F-942D-47D279087C79}" presName="accent_2" presStyleCnt="0"/>
      <dgm:spPr/>
    </dgm:pt>
    <dgm:pt modelId="{B9EA12A7-9AF3-9648-8301-2398148DD359}" type="pres">
      <dgm:prSet presAssocID="{BB90E97C-1419-B34F-942D-47D279087C79}" presName="accentRepeatNode" presStyleLbl="solidFgAcc1" presStyleIdx="1" presStyleCnt="5"/>
      <dgm:spPr/>
    </dgm:pt>
    <dgm:pt modelId="{1229D798-8276-EC44-A30E-805C9417E656}" type="pres">
      <dgm:prSet presAssocID="{C0A59D18-0336-624D-A0CD-39E8A003D01F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F944B88-76CF-0F41-83ED-9FF3696D64DE}" type="pres">
      <dgm:prSet presAssocID="{C0A59D18-0336-624D-A0CD-39E8A003D01F}" presName="accent_3" presStyleCnt="0"/>
      <dgm:spPr/>
    </dgm:pt>
    <dgm:pt modelId="{E570CC09-2641-4B43-A080-C80E3FE1F7F3}" type="pres">
      <dgm:prSet presAssocID="{C0A59D18-0336-624D-A0CD-39E8A003D01F}" presName="accentRepeatNode" presStyleLbl="solidFgAcc1" presStyleIdx="2" presStyleCnt="5"/>
      <dgm:spPr/>
    </dgm:pt>
    <dgm:pt modelId="{B0673AB1-00B7-0041-A1DF-58A1BB980049}" type="pres">
      <dgm:prSet presAssocID="{A07179A3-8821-C845-BA62-1B323621DD29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CDB966E-128C-1D4E-853C-41CC3D20C293}" type="pres">
      <dgm:prSet presAssocID="{A07179A3-8821-C845-BA62-1B323621DD29}" presName="accent_4" presStyleCnt="0"/>
      <dgm:spPr/>
    </dgm:pt>
    <dgm:pt modelId="{D427380C-E06B-BE47-8284-163A59B03997}" type="pres">
      <dgm:prSet presAssocID="{A07179A3-8821-C845-BA62-1B323621DD29}" presName="accentRepeatNode" presStyleLbl="solidFgAcc1" presStyleIdx="3" presStyleCnt="5"/>
      <dgm:spPr/>
    </dgm:pt>
    <dgm:pt modelId="{227F601B-8752-6546-962F-4B8085C2F933}" type="pres">
      <dgm:prSet presAssocID="{AE02F02F-5C61-E24B-A093-36945331E094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B44595A9-9770-6A45-B64B-E509D49C112A}" type="pres">
      <dgm:prSet presAssocID="{AE02F02F-5C61-E24B-A093-36945331E094}" presName="accent_5" presStyleCnt="0"/>
      <dgm:spPr/>
    </dgm:pt>
    <dgm:pt modelId="{10ADF45B-5EF1-6E40-B2D4-AD5B9B97BFAF}" type="pres">
      <dgm:prSet presAssocID="{AE02F02F-5C61-E24B-A093-36945331E094}" presName="accentRepeatNode" presStyleLbl="solidFgAcc1" presStyleIdx="4" presStyleCnt="5"/>
      <dgm:spPr/>
    </dgm:pt>
  </dgm:ptLst>
  <dgm:cxnLst>
    <dgm:cxn modelId="{57B39C64-480F-3644-BF64-057603A6B289}" srcId="{2F618E6E-B5E3-7D4F-9E14-D06217FF6BBF}" destId="{A07179A3-8821-C845-BA62-1B323621DD29}" srcOrd="3" destOrd="0" parTransId="{E61E1D65-157B-2249-BB26-9E4750AD2350}" sibTransId="{5F5AF76A-2462-4A4F-B028-426CBA37336D}"/>
    <dgm:cxn modelId="{19C56B9D-A9E1-8B49-A1B0-609266644439}" srcId="{2F618E6E-B5E3-7D4F-9E14-D06217FF6BBF}" destId="{AE02F02F-5C61-E24B-A093-36945331E094}" srcOrd="4" destOrd="0" parTransId="{19CC5469-64E3-9048-A9B1-263CE6FA56A0}" sibTransId="{F3A141FA-C676-BE45-B69D-900594B9A9BC}"/>
    <dgm:cxn modelId="{B57A2EC5-8C30-9A48-A169-5007E503D6BF}" type="presOf" srcId="{BB90E97C-1419-B34F-942D-47D279087C79}" destId="{5E073D85-C243-764C-B513-EAC7744FCDB8}" srcOrd="0" destOrd="0" presId="urn:microsoft.com/office/officeart/2008/layout/VerticalCurvedList"/>
    <dgm:cxn modelId="{50D71166-8F22-7A43-84B7-C587AAB103C3}" type="presOf" srcId="{104F1F83-BCE3-CA4C-B526-3566D3CA601C}" destId="{D0FC6193-6A3F-8348-9F2A-B022D0412CDA}" srcOrd="0" destOrd="0" presId="urn:microsoft.com/office/officeart/2008/layout/VerticalCurvedList"/>
    <dgm:cxn modelId="{C05A2BDA-CC3C-4D4A-930D-AD333164FAE9}" type="presOf" srcId="{AE02F02F-5C61-E24B-A093-36945331E094}" destId="{227F601B-8752-6546-962F-4B8085C2F933}" srcOrd="0" destOrd="0" presId="urn:microsoft.com/office/officeart/2008/layout/VerticalCurvedList"/>
    <dgm:cxn modelId="{DFD99C26-D425-FF4E-A6AB-9EE0909DB4FA}" srcId="{2F618E6E-B5E3-7D4F-9E14-D06217FF6BBF}" destId="{104F1F83-BCE3-CA4C-B526-3566D3CA601C}" srcOrd="0" destOrd="0" parTransId="{D14F9FA1-6FEA-334B-B5FD-F24090303B48}" sibTransId="{2EE9E3BA-739D-E74A-A22A-7654C703F4AB}"/>
    <dgm:cxn modelId="{9751512B-61A5-EB4A-B1EF-ACB0B179B44B}" type="presOf" srcId="{2F618E6E-B5E3-7D4F-9E14-D06217FF6BBF}" destId="{27785F4D-E965-B04B-B919-45C3379272E6}" srcOrd="0" destOrd="0" presId="urn:microsoft.com/office/officeart/2008/layout/VerticalCurvedList"/>
    <dgm:cxn modelId="{3A216CC7-9E8F-5F41-9155-7A6C145C957C}" srcId="{2F618E6E-B5E3-7D4F-9E14-D06217FF6BBF}" destId="{BB90E97C-1419-B34F-942D-47D279087C79}" srcOrd="1" destOrd="0" parTransId="{2A020485-4F0A-6043-9593-F3225F165300}" sibTransId="{E3356965-7F83-2C45-9BA6-DCB3A1C334B9}"/>
    <dgm:cxn modelId="{A2E48E8C-A32C-DD46-B46B-1F94D9F579F2}" type="presOf" srcId="{C0A59D18-0336-624D-A0CD-39E8A003D01F}" destId="{1229D798-8276-EC44-A30E-805C9417E656}" srcOrd="0" destOrd="0" presId="urn:microsoft.com/office/officeart/2008/layout/VerticalCurvedList"/>
    <dgm:cxn modelId="{875ED099-85C4-4B42-9913-131F58D2DC9D}" srcId="{2F618E6E-B5E3-7D4F-9E14-D06217FF6BBF}" destId="{C0A59D18-0336-624D-A0CD-39E8A003D01F}" srcOrd="2" destOrd="0" parTransId="{95B89071-DD16-5342-8324-C58FE8BA4563}" sibTransId="{7EBCE516-8EB1-7A40-AAE6-53DE70F6BBF1}"/>
    <dgm:cxn modelId="{1F1562AF-EB55-B94B-ABC1-4BF716CEB9D0}" type="presOf" srcId="{A07179A3-8821-C845-BA62-1B323621DD29}" destId="{B0673AB1-00B7-0041-A1DF-58A1BB980049}" srcOrd="0" destOrd="0" presId="urn:microsoft.com/office/officeart/2008/layout/VerticalCurvedList"/>
    <dgm:cxn modelId="{6975BD7D-3EB9-7043-96DB-96C7E702EE4A}" type="presOf" srcId="{2EE9E3BA-739D-E74A-A22A-7654C703F4AB}" destId="{08463B3E-2BF0-8C45-BE61-D9B3C7C6CAF3}" srcOrd="0" destOrd="0" presId="urn:microsoft.com/office/officeart/2008/layout/VerticalCurvedList"/>
    <dgm:cxn modelId="{32D8A925-5985-3242-870E-B22EA632E778}" type="presParOf" srcId="{27785F4D-E965-B04B-B919-45C3379272E6}" destId="{6DE2D105-9FC2-9740-81FD-8ECA3E904A0A}" srcOrd="0" destOrd="0" presId="urn:microsoft.com/office/officeart/2008/layout/VerticalCurvedList"/>
    <dgm:cxn modelId="{D80D95BA-E56F-1B4A-9B1B-BD0A03D3AD17}" type="presParOf" srcId="{6DE2D105-9FC2-9740-81FD-8ECA3E904A0A}" destId="{3B9B00D5-BD9F-5748-BBD5-C35DB4D9AB6B}" srcOrd="0" destOrd="0" presId="urn:microsoft.com/office/officeart/2008/layout/VerticalCurvedList"/>
    <dgm:cxn modelId="{C0B96BF0-14FA-6D44-98B5-126E72B0E17A}" type="presParOf" srcId="{3B9B00D5-BD9F-5748-BBD5-C35DB4D9AB6B}" destId="{16B1AE27-95AE-114C-9005-09996EB8656B}" srcOrd="0" destOrd="0" presId="urn:microsoft.com/office/officeart/2008/layout/VerticalCurvedList"/>
    <dgm:cxn modelId="{D2C3766A-FDB1-BF45-AC1A-3538B113CDCD}" type="presParOf" srcId="{3B9B00D5-BD9F-5748-BBD5-C35DB4D9AB6B}" destId="{08463B3E-2BF0-8C45-BE61-D9B3C7C6CAF3}" srcOrd="1" destOrd="0" presId="urn:microsoft.com/office/officeart/2008/layout/VerticalCurvedList"/>
    <dgm:cxn modelId="{EB65805C-23FD-1E4E-A4AE-B47FE11D7203}" type="presParOf" srcId="{3B9B00D5-BD9F-5748-BBD5-C35DB4D9AB6B}" destId="{18F1413C-23BD-F840-8660-7D1A8D111702}" srcOrd="2" destOrd="0" presId="urn:microsoft.com/office/officeart/2008/layout/VerticalCurvedList"/>
    <dgm:cxn modelId="{2F67455C-9E69-D644-B377-495C329C4F0D}" type="presParOf" srcId="{3B9B00D5-BD9F-5748-BBD5-C35DB4D9AB6B}" destId="{AC7A305A-2AA6-5843-ABCE-0C2AA0A105AF}" srcOrd="3" destOrd="0" presId="urn:microsoft.com/office/officeart/2008/layout/VerticalCurvedList"/>
    <dgm:cxn modelId="{24A3DC58-DCDA-EC4D-BA22-D0E084E8E3CD}" type="presParOf" srcId="{6DE2D105-9FC2-9740-81FD-8ECA3E904A0A}" destId="{D0FC6193-6A3F-8348-9F2A-B022D0412CDA}" srcOrd="1" destOrd="0" presId="urn:microsoft.com/office/officeart/2008/layout/VerticalCurvedList"/>
    <dgm:cxn modelId="{97054F15-557E-F645-BB81-A7EEEFE90A86}" type="presParOf" srcId="{6DE2D105-9FC2-9740-81FD-8ECA3E904A0A}" destId="{1A17EED9-0ED6-5942-B615-6E3DA5140AB0}" srcOrd="2" destOrd="0" presId="urn:microsoft.com/office/officeart/2008/layout/VerticalCurvedList"/>
    <dgm:cxn modelId="{C0EC432D-D830-3F4D-BFFF-B79903BF0307}" type="presParOf" srcId="{1A17EED9-0ED6-5942-B615-6E3DA5140AB0}" destId="{6D861E8D-2EB3-2740-A172-7FA6EE39F9A8}" srcOrd="0" destOrd="0" presId="urn:microsoft.com/office/officeart/2008/layout/VerticalCurvedList"/>
    <dgm:cxn modelId="{8C3634F5-78BE-1145-9BBC-D604BAECA194}" type="presParOf" srcId="{6DE2D105-9FC2-9740-81FD-8ECA3E904A0A}" destId="{5E073D85-C243-764C-B513-EAC7744FCDB8}" srcOrd="3" destOrd="0" presId="urn:microsoft.com/office/officeart/2008/layout/VerticalCurvedList"/>
    <dgm:cxn modelId="{9C41FA25-CB02-9448-A8F0-5B22347681EA}" type="presParOf" srcId="{6DE2D105-9FC2-9740-81FD-8ECA3E904A0A}" destId="{5A51B848-A92E-E441-BB2E-8EB9428947CA}" srcOrd="4" destOrd="0" presId="urn:microsoft.com/office/officeart/2008/layout/VerticalCurvedList"/>
    <dgm:cxn modelId="{C739C987-5112-8440-A7A8-75D14CCAD118}" type="presParOf" srcId="{5A51B848-A92E-E441-BB2E-8EB9428947CA}" destId="{B9EA12A7-9AF3-9648-8301-2398148DD359}" srcOrd="0" destOrd="0" presId="urn:microsoft.com/office/officeart/2008/layout/VerticalCurvedList"/>
    <dgm:cxn modelId="{A038D047-893B-0A41-BAD5-9A1BB8A14D47}" type="presParOf" srcId="{6DE2D105-9FC2-9740-81FD-8ECA3E904A0A}" destId="{1229D798-8276-EC44-A30E-805C9417E656}" srcOrd="5" destOrd="0" presId="urn:microsoft.com/office/officeart/2008/layout/VerticalCurvedList"/>
    <dgm:cxn modelId="{BB051D87-B307-B046-854D-0D2CF8EC14BB}" type="presParOf" srcId="{6DE2D105-9FC2-9740-81FD-8ECA3E904A0A}" destId="{3F944B88-76CF-0F41-83ED-9FF3696D64DE}" srcOrd="6" destOrd="0" presId="urn:microsoft.com/office/officeart/2008/layout/VerticalCurvedList"/>
    <dgm:cxn modelId="{7DF4EF11-F4F9-E145-A272-E1F4DA21F758}" type="presParOf" srcId="{3F944B88-76CF-0F41-83ED-9FF3696D64DE}" destId="{E570CC09-2641-4B43-A080-C80E3FE1F7F3}" srcOrd="0" destOrd="0" presId="urn:microsoft.com/office/officeart/2008/layout/VerticalCurvedList"/>
    <dgm:cxn modelId="{D84DF577-4A7A-6542-A34F-CEE5D01E473A}" type="presParOf" srcId="{6DE2D105-9FC2-9740-81FD-8ECA3E904A0A}" destId="{B0673AB1-00B7-0041-A1DF-58A1BB980049}" srcOrd="7" destOrd="0" presId="urn:microsoft.com/office/officeart/2008/layout/VerticalCurvedList"/>
    <dgm:cxn modelId="{ABACA173-207C-0549-B765-F19DDF633B01}" type="presParOf" srcId="{6DE2D105-9FC2-9740-81FD-8ECA3E904A0A}" destId="{8CDB966E-128C-1D4E-853C-41CC3D20C293}" srcOrd="8" destOrd="0" presId="urn:microsoft.com/office/officeart/2008/layout/VerticalCurvedList"/>
    <dgm:cxn modelId="{6734079F-230D-BC44-AF8E-7FD5034090AA}" type="presParOf" srcId="{8CDB966E-128C-1D4E-853C-41CC3D20C293}" destId="{D427380C-E06B-BE47-8284-163A59B03997}" srcOrd="0" destOrd="0" presId="urn:microsoft.com/office/officeart/2008/layout/VerticalCurvedList"/>
    <dgm:cxn modelId="{7E230192-5818-7341-88C0-5D80436D5422}" type="presParOf" srcId="{6DE2D105-9FC2-9740-81FD-8ECA3E904A0A}" destId="{227F601B-8752-6546-962F-4B8085C2F933}" srcOrd="9" destOrd="0" presId="urn:microsoft.com/office/officeart/2008/layout/VerticalCurvedList"/>
    <dgm:cxn modelId="{C5477352-89CB-E647-8318-9CF50B10D98F}" type="presParOf" srcId="{6DE2D105-9FC2-9740-81FD-8ECA3E904A0A}" destId="{B44595A9-9770-6A45-B64B-E509D49C112A}" srcOrd="10" destOrd="0" presId="urn:microsoft.com/office/officeart/2008/layout/VerticalCurvedList"/>
    <dgm:cxn modelId="{04E4F04D-355F-CE4A-9E54-9BC8DFD43296}" type="presParOf" srcId="{B44595A9-9770-6A45-B64B-E509D49C112A}" destId="{10ADF45B-5EF1-6E40-B2D4-AD5B9B97BFAF}" srcOrd="0" destOrd="0" presId="urn:microsoft.com/office/officeart/2008/layout/VerticalCurvedList"/>
  </dgm:cxnLst>
  <dgm:bg>
    <a:solidFill>
      <a:srgbClr val="FFFFFF"/>
    </a:solidFill>
  </dgm:bg>
  <dgm:whole>
    <a:ln>
      <a:solidFill>
        <a:srgbClr val="FFFFFF"/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618E6E-B5E3-7D4F-9E14-D06217FF6BBF}" type="doc">
      <dgm:prSet loTypeId="urn:microsoft.com/office/officeart/2008/layout/VerticalCurved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C0A59D18-0336-624D-A0CD-39E8A003D01F}">
      <dgm:prSet phldrT="[テキスト]" custT="1"/>
      <dgm:spPr>
        <a:solidFill>
          <a:schemeClr val="accent5">
            <a:lumMod val="60000"/>
            <a:lumOff val="40000"/>
          </a:schemeClr>
        </a:solidFill>
        <a:ln>
          <a:solidFill>
            <a:srgbClr val="FFFFFF"/>
          </a:solidFill>
        </a:ln>
        <a:effectLst/>
      </dgm:spPr>
      <dgm:t>
        <a:bodyPr/>
        <a:lstStyle/>
        <a:p>
          <a:r>
            <a:rPr kumimoji="1" lang="en-US" altLang="ja-JP" sz="2800" b="1" dirty="0" smtClean="0">
              <a:solidFill>
                <a:srgbClr val="800000"/>
              </a:solidFill>
            </a:rPr>
            <a:t>Apr 3-4: ATF2 Technical Review(KEK) </a:t>
          </a:r>
        </a:p>
        <a:p>
          <a:r>
            <a:rPr kumimoji="1" lang="en-US" altLang="ja-JP" sz="2800" b="0" dirty="0" smtClean="0">
              <a:solidFill>
                <a:srgbClr val="800000"/>
              </a:solidFill>
            </a:rPr>
            <a:t>organized by EC-GDE</a:t>
          </a:r>
        </a:p>
      </dgm:t>
    </dgm:pt>
    <dgm:pt modelId="{95B89071-DD16-5342-8324-C58FE8BA4563}" type="parTrans" cxnId="{875ED099-85C4-4B42-9913-131F58D2DC9D}">
      <dgm:prSet/>
      <dgm:spPr/>
      <dgm:t>
        <a:bodyPr/>
        <a:lstStyle/>
        <a:p>
          <a:endParaRPr kumimoji="1" lang="ja-JP" altLang="en-US"/>
        </a:p>
      </dgm:t>
    </dgm:pt>
    <dgm:pt modelId="{7EBCE516-8EB1-7A40-AAE6-53DE70F6BBF1}" type="sibTrans" cxnId="{875ED099-85C4-4B42-9913-131F58D2DC9D}">
      <dgm:prSet/>
      <dgm:spPr/>
      <dgm:t>
        <a:bodyPr/>
        <a:lstStyle/>
        <a:p>
          <a:endParaRPr kumimoji="1" lang="ja-JP" altLang="en-US"/>
        </a:p>
      </dgm:t>
    </dgm:pt>
    <dgm:pt modelId="{BB90E97C-1419-B34F-942D-47D279087C79}">
      <dgm:prSet custT="1"/>
      <dgm:spPr>
        <a:solidFill>
          <a:schemeClr val="accent6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kumimoji="1" lang="en-US" altLang="ja-JP" sz="2800" b="0" dirty="0" smtClean="0">
              <a:solidFill>
                <a:schemeClr val="accent6">
                  <a:lumMod val="75000"/>
                </a:schemeClr>
              </a:solidFill>
            </a:rPr>
            <a:t>Jan 23-25: ATF2 project meeting, KEK</a:t>
          </a:r>
        </a:p>
      </dgm:t>
    </dgm:pt>
    <dgm:pt modelId="{2A020485-4F0A-6043-9593-F3225F165300}" type="parTrans" cxnId="{3A216CC7-9E8F-5F41-9155-7A6C145C957C}">
      <dgm:prSet/>
      <dgm:spPr/>
      <dgm:t>
        <a:bodyPr/>
        <a:lstStyle/>
        <a:p>
          <a:endParaRPr kumimoji="1" lang="ja-JP" altLang="en-US"/>
        </a:p>
      </dgm:t>
    </dgm:pt>
    <dgm:pt modelId="{E3356965-7F83-2C45-9BA6-DCB3A1C334B9}" type="sibTrans" cxnId="{3A216CC7-9E8F-5F41-9155-7A6C145C957C}">
      <dgm:prSet/>
      <dgm:spPr/>
      <dgm:t>
        <a:bodyPr/>
        <a:lstStyle/>
        <a:p>
          <a:endParaRPr kumimoji="1" lang="ja-JP" altLang="en-US"/>
        </a:p>
      </dgm:t>
    </dgm:pt>
    <dgm:pt modelId="{4366F4B4-A563-EB4D-B9D3-C40BB951B3C8}">
      <dgm:prSet custT="1"/>
      <dgm:spPr>
        <a:solidFill>
          <a:schemeClr val="accent6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kumimoji="1" lang="en-US" altLang="ja-JP" sz="2800" b="1" dirty="0" smtClean="0">
              <a:solidFill>
                <a:srgbClr val="800000"/>
              </a:solidFill>
              <a:effectLst/>
            </a:rPr>
            <a:t>May 28: ATF2 Day, ECFA LC2013(DESY)</a:t>
          </a:r>
        </a:p>
        <a:p>
          <a:r>
            <a:rPr kumimoji="1" lang="en-US" altLang="ja-JP" sz="2400" dirty="0" smtClean="0">
              <a:solidFill>
                <a:srgbClr val="800000"/>
              </a:solidFill>
              <a:effectLst/>
            </a:rPr>
            <a:t>ATF2 Project meeting, </a:t>
          </a:r>
        </a:p>
        <a:p>
          <a:r>
            <a:rPr kumimoji="1" lang="en-US" altLang="ja-JP" sz="2400" dirty="0" smtClean="0">
              <a:solidFill>
                <a:srgbClr val="800000"/>
              </a:solidFill>
              <a:effectLst/>
            </a:rPr>
            <a:t>Technical Board meeting, International Collaboration Board meeting</a:t>
          </a:r>
          <a:endParaRPr kumimoji="1" lang="ja-JP" altLang="en-US" sz="2400" dirty="0">
            <a:solidFill>
              <a:srgbClr val="800000"/>
            </a:solidFill>
            <a:effectLst/>
          </a:endParaRPr>
        </a:p>
      </dgm:t>
    </dgm:pt>
    <dgm:pt modelId="{E483C533-26E8-D74C-A4A2-5B87847AE9CB}" type="parTrans" cxnId="{792A4AE4-FD73-A84D-869D-E0026579F5A7}">
      <dgm:prSet/>
      <dgm:spPr/>
      <dgm:t>
        <a:bodyPr/>
        <a:lstStyle/>
        <a:p>
          <a:endParaRPr kumimoji="1" lang="ja-JP" altLang="en-US"/>
        </a:p>
      </dgm:t>
    </dgm:pt>
    <dgm:pt modelId="{F69FE2FF-3EEF-B741-9B68-9E35E98DCC46}" type="sibTrans" cxnId="{792A4AE4-FD73-A84D-869D-E0026579F5A7}">
      <dgm:prSet/>
      <dgm:spPr/>
      <dgm:t>
        <a:bodyPr/>
        <a:lstStyle/>
        <a:p>
          <a:endParaRPr kumimoji="1" lang="ja-JP" altLang="en-US"/>
        </a:p>
      </dgm:t>
    </dgm:pt>
    <dgm:pt modelId="{3779C96A-8F55-D34C-9615-51EF29B19C5C}">
      <dgm:prSet custT="1"/>
      <dgm:spPr>
        <a:noFill/>
        <a:ln>
          <a:noFill/>
        </a:ln>
      </dgm:spPr>
      <dgm:t>
        <a:bodyPr/>
        <a:lstStyle/>
        <a:p>
          <a:r>
            <a:rPr kumimoji="1" lang="ja-JP" altLang="en-US" sz="2000" dirty="0" smtClean="0">
              <a:solidFill>
                <a:schemeClr val="tx1"/>
              </a:solidFill>
              <a:effectLst/>
            </a:rPr>
            <a:t>第</a:t>
          </a:r>
          <a:r>
            <a:rPr kumimoji="1" lang="en-US" altLang="ja-JP" sz="2000" dirty="0" smtClean="0">
              <a:solidFill>
                <a:schemeClr val="tx1"/>
              </a:solidFill>
              <a:effectLst/>
            </a:rPr>
            <a:t>20</a:t>
          </a:r>
          <a:r>
            <a:rPr kumimoji="1" lang="ja-JP" altLang="en-US" sz="2000" dirty="0" smtClean="0">
              <a:solidFill>
                <a:schemeClr val="tx1"/>
              </a:solidFill>
              <a:effectLst/>
            </a:rPr>
            <a:t>回</a:t>
          </a:r>
          <a:r>
            <a:rPr kumimoji="1" lang="en-US" altLang="ja-JP" sz="2000" dirty="0" smtClean="0">
              <a:solidFill>
                <a:schemeClr val="tx1"/>
              </a:solidFill>
              <a:effectLst/>
            </a:rPr>
            <a:t>LC</a:t>
          </a:r>
          <a:r>
            <a:rPr kumimoji="1" lang="ja-JP" altLang="en-US" sz="2000" dirty="0" smtClean="0">
              <a:solidFill>
                <a:schemeClr val="tx1"/>
              </a:solidFill>
              <a:effectLst/>
            </a:rPr>
            <a:t>計画推進委員会</a:t>
          </a:r>
          <a:r>
            <a:rPr kumimoji="1" lang="en-US" altLang="ja-JP" sz="2000" dirty="0" smtClean="0">
              <a:solidFill>
                <a:schemeClr val="tx1"/>
              </a:solidFill>
              <a:effectLst/>
            </a:rPr>
            <a:t> (2013/Feb)</a:t>
          </a:r>
          <a:endParaRPr kumimoji="1" lang="ja-JP" altLang="en-US" sz="2000" dirty="0">
            <a:solidFill>
              <a:schemeClr val="tx1"/>
            </a:solidFill>
            <a:effectLst/>
          </a:endParaRPr>
        </a:p>
      </dgm:t>
    </dgm:pt>
    <dgm:pt modelId="{FEDC0C58-6254-7449-8BA0-74C82D251226}" type="parTrans" cxnId="{853F9234-0CC3-4048-9A64-F82D84459505}">
      <dgm:prSet/>
      <dgm:spPr/>
      <dgm:t>
        <a:bodyPr/>
        <a:lstStyle/>
        <a:p>
          <a:endParaRPr kumimoji="1" lang="ja-JP" altLang="en-US"/>
        </a:p>
      </dgm:t>
    </dgm:pt>
    <dgm:pt modelId="{AEEB5BAB-D6BA-E646-92F0-2B929CE2E9D2}" type="sibTrans" cxnId="{853F9234-0CC3-4048-9A64-F82D84459505}">
      <dgm:prSet/>
      <dgm:spPr/>
      <dgm:t>
        <a:bodyPr/>
        <a:lstStyle/>
        <a:p>
          <a:endParaRPr kumimoji="1" lang="ja-JP" altLang="en-US"/>
        </a:p>
      </dgm:t>
    </dgm:pt>
    <dgm:pt modelId="{27785F4D-E965-B04B-B919-45C3379272E6}" type="pres">
      <dgm:prSet presAssocID="{2F618E6E-B5E3-7D4F-9E14-D06217FF6BB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kumimoji="1" lang="ja-JP" altLang="en-US"/>
        </a:p>
      </dgm:t>
    </dgm:pt>
    <dgm:pt modelId="{6DE2D105-9FC2-9740-81FD-8ECA3E904A0A}" type="pres">
      <dgm:prSet presAssocID="{2F618E6E-B5E3-7D4F-9E14-D06217FF6BBF}" presName="Name1" presStyleCnt="0"/>
      <dgm:spPr/>
      <dgm:t>
        <a:bodyPr/>
        <a:lstStyle/>
        <a:p>
          <a:endParaRPr kumimoji="1" lang="ja-JP" altLang="en-US"/>
        </a:p>
      </dgm:t>
    </dgm:pt>
    <dgm:pt modelId="{3B9B00D5-BD9F-5748-BBD5-C35DB4D9AB6B}" type="pres">
      <dgm:prSet presAssocID="{2F618E6E-B5E3-7D4F-9E14-D06217FF6BBF}" presName="cycle" presStyleCnt="0"/>
      <dgm:spPr/>
      <dgm:t>
        <a:bodyPr/>
        <a:lstStyle/>
        <a:p>
          <a:endParaRPr kumimoji="1" lang="ja-JP" altLang="en-US"/>
        </a:p>
      </dgm:t>
    </dgm:pt>
    <dgm:pt modelId="{16B1AE27-95AE-114C-9005-09996EB8656B}" type="pres">
      <dgm:prSet presAssocID="{2F618E6E-B5E3-7D4F-9E14-D06217FF6BBF}" presName="srcNode" presStyleLbl="node1" presStyleIdx="0" presStyleCnt="4"/>
      <dgm:spPr/>
      <dgm:t>
        <a:bodyPr/>
        <a:lstStyle/>
        <a:p>
          <a:endParaRPr kumimoji="1" lang="ja-JP" altLang="en-US"/>
        </a:p>
      </dgm:t>
    </dgm:pt>
    <dgm:pt modelId="{08463B3E-2BF0-8C45-BE61-D9B3C7C6CAF3}" type="pres">
      <dgm:prSet presAssocID="{2F618E6E-B5E3-7D4F-9E14-D06217FF6BBF}" presName="conn" presStyleLbl="parChTrans1D2" presStyleIdx="0" presStyleCnt="1"/>
      <dgm:spPr/>
      <dgm:t>
        <a:bodyPr/>
        <a:lstStyle/>
        <a:p>
          <a:endParaRPr kumimoji="1" lang="ja-JP" altLang="en-US"/>
        </a:p>
      </dgm:t>
    </dgm:pt>
    <dgm:pt modelId="{18F1413C-23BD-F840-8660-7D1A8D111702}" type="pres">
      <dgm:prSet presAssocID="{2F618E6E-B5E3-7D4F-9E14-D06217FF6BBF}" presName="extraNode" presStyleLbl="node1" presStyleIdx="0" presStyleCnt="4"/>
      <dgm:spPr/>
      <dgm:t>
        <a:bodyPr/>
        <a:lstStyle/>
        <a:p>
          <a:endParaRPr kumimoji="1" lang="ja-JP" altLang="en-US"/>
        </a:p>
      </dgm:t>
    </dgm:pt>
    <dgm:pt modelId="{AC7A305A-2AA6-5843-ABCE-0C2AA0A105AF}" type="pres">
      <dgm:prSet presAssocID="{2F618E6E-B5E3-7D4F-9E14-D06217FF6BBF}" presName="dstNode" presStyleLbl="node1" presStyleIdx="0" presStyleCnt="4"/>
      <dgm:spPr/>
      <dgm:t>
        <a:bodyPr/>
        <a:lstStyle/>
        <a:p>
          <a:endParaRPr kumimoji="1" lang="ja-JP" altLang="en-US"/>
        </a:p>
      </dgm:t>
    </dgm:pt>
    <dgm:pt modelId="{D360E569-706C-E243-8072-58C44DB280A1}" type="pres">
      <dgm:prSet presAssocID="{BB90E97C-1419-B34F-942D-47D279087C79}" presName="text_1" presStyleLbl="node1" presStyleIdx="0" presStyleCnt="4" custScaleX="95853" custScaleY="58170" custLinFactNeighborX="-186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B03B229-2F51-154F-A399-9F41DAFFFCDC}" type="pres">
      <dgm:prSet presAssocID="{BB90E97C-1419-B34F-942D-47D279087C79}" presName="accent_1" presStyleCnt="0"/>
      <dgm:spPr/>
      <dgm:t>
        <a:bodyPr/>
        <a:lstStyle/>
        <a:p>
          <a:endParaRPr kumimoji="1" lang="ja-JP" altLang="en-US"/>
        </a:p>
      </dgm:t>
    </dgm:pt>
    <dgm:pt modelId="{B9EA12A7-9AF3-9648-8301-2398148DD359}" type="pres">
      <dgm:prSet presAssocID="{BB90E97C-1419-B34F-942D-47D279087C79}" presName="accentRepeatNode" presStyleLbl="solidFgAcc1" presStyleIdx="0" presStyleCnt="4" custScaleX="56857" custScaleY="56857"/>
      <dgm:spPr/>
      <dgm:t>
        <a:bodyPr/>
        <a:lstStyle/>
        <a:p>
          <a:endParaRPr kumimoji="1" lang="ja-JP" altLang="en-US"/>
        </a:p>
      </dgm:t>
    </dgm:pt>
    <dgm:pt modelId="{C8FD36F1-0F45-9146-8D7A-D0F8E85CA660}" type="pres">
      <dgm:prSet presAssocID="{3779C96A-8F55-D34C-9615-51EF29B19C5C}" presName="text_2" presStyleLbl="node1" presStyleIdx="1" presStyleCnt="4" custScaleY="38109" custLinFactNeighborX="-2073" custLinFactNeighborY="-6793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CEA6EAA-426B-F045-9270-B8F84AB4E89E}" type="pres">
      <dgm:prSet presAssocID="{3779C96A-8F55-D34C-9615-51EF29B19C5C}" presName="accent_2" presStyleCnt="0"/>
      <dgm:spPr/>
      <dgm:t>
        <a:bodyPr/>
        <a:lstStyle/>
        <a:p>
          <a:endParaRPr kumimoji="1" lang="ja-JP" altLang="en-US"/>
        </a:p>
      </dgm:t>
    </dgm:pt>
    <dgm:pt modelId="{BCA7EDAD-75D4-144B-8045-F3A1A794EFB0}" type="pres">
      <dgm:prSet presAssocID="{3779C96A-8F55-D34C-9615-51EF29B19C5C}" presName="accentRepeatNode" presStyleLbl="solidFgAcc1" presStyleIdx="1" presStyleCnt="4" custScaleX="43275" custScaleY="43275" custLinFactNeighborX="-13854" custLinFactNeighborY="-54348"/>
      <dgm:spPr/>
      <dgm:t>
        <a:bodyPr/>
        <a:lstStyle/>
        <a:p>
          <a:endParaRPr kumimoji="1" lang="ja-JP" altLang="en-US"/>
        </a:p>
      </dgm:t>
    </dgm:pt>
    <dgm:pt modelId="{412AE2CA-BAFF-AA46-8CC4-898CFB34F544}" type="pres">
      <dgm:prSet presAssocID="{C0A59D18-0336-624D-A0CD-39E8A003D01F}" presName="text_3" presStyleLbl="node1" presStyleIdx="2" presStyleCnt="4" custScaleX="94873" custScaleY="153786" custLinFactNeighborX="-652" custLinFactNeighborY="-9191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95CE0EA-09C8-5F4D-8A52-8CBA84B0D008}" type="pres">
      <dgm:prSet presAssocID="{C0A59D18-0336-624D-A0CD-39E8A003D01F}" presName="accent_3" presStyleCnt="0"/>
      <dgm:spPr/>
      <dgm:t>
        <a:bodyPr/>
        <a:lstStyle/>
        <a:p>
          <a:endParaRPr kumimoji="1" lang="ja-JP" altLang="en-US"/>
        </a:p>
      </dgm:t>
    </dgm:pt>
    <dgm:pt modelId="{E570CC09-2641-4B43-A080-C80E3FE1F7F3}" type="pres">
      <dgm:prSet presAssocID="{C0A59D18-0336-624D-A0CD-39E8A003D01F}" presName="accentRepeatNode" presStyleLbl="solidFgAcc1" presStyleIdx="2" presStyleCnt="4" custScaleX="140034" custScaleY="140034" custLinFactNeighborX="-6558" custLinFactNeighborY="-71152"/>
      <dgm:spPr/>
      <dgm:t>
        <a:bodyPr/>
        <a:lstStyle/>
        <a:p>
          <a:endParaRPr kumimoji="1" lang="ja-JP" altLang="en-US"/>
        </a:p>
      </dgm:t>
    </dgm:pt>
    <dgm:pt modelId="{37936B9F-613B-1240-9D91-A42FBEC2C132}" type="pres">
      <dgm:prSet presAssocID="{4366F4B4-A563-EB4D-B9D3-C40BB951B3C8}" presName="text_4" presStyleLbl="node1" presStyleIdx="3" presStyleCnt="4" custScaleX="90641" custScaleY="223650" custLinFactNeighborX="1549" custLinFactNeighborY="-1465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EB74F28-7633-0447-AE82-0901FC0C52EC}" type="pres">
      <dgm:prSet presAssocID="{4366F4B4-A563-EB4D-B9D3-C40BB951B3C8}" presName="accent_4" presStyleCnt="0"/>
      <dgm:spPr/>
      <dgm:t>
        <a:bodyPr/>
        <a:lstStyle/>
        <a:p>
          <a:endParaRPr kumimoji="1" lang="ja-JP" altLang="en-US"/>
        </a:p>
      </dgm:t>
    </dgm:pt>
    <dgm:pt modelId="{7A7181B0-DC74-F24D-B1E5-355A1D16C4BD}" type="pres">
      <dgm:prSet presAssocID="{4366F4B4-A563-EB4D-B9D3-C40BB951B3C8}" presName="accentRepeatNode" presStyleLbl="solidFgAcc1" presStyleIdx="3" presStyleCnt="4" custScaleX="165981" custScaleY="169548" custLinFactNeighborX="8526" custLinFactNeighborY="-14919"/>
      <dgm:spPr/>
      <dgm:t>
        <a:bodyPr/>
        <a:lstStyle/>
        <a:p>
          <a:endParaRPr kumimoji="1" lang="ja-JP" altLang="en-US"/>
        </a:p>
      </dgm:t>
    </dgm:pt>
  </dgm:ptLst>
  <dgm:cxnLst>
    <dgm:cxn modelId="{402E6064-58CD-7948-AF36-87423CC189D3}" type="presOf" srcId="{4366F4B4-A563-EB4D-B9D3-C40BB951B3C8}" destId="{37936B9F-613B-1240-9D91-A42FBEC2C132}" srcOrd="0" destOrd="0" presId="urn:microsoft.com/office/officeart/2008/layout/VerticalCurvedList"/>
    <dgm:cxn modelId="{99CDD5B3-19C3-E14D-B0AF-ED8A57EE58F9}" type="presOf" srcId="{BB90E97C-1419-B34F-942D-47D279087C79}" destId="{D360E569-706C-E243-8072-58C44DB280A1}" srcOrd="0" destOrd="0" presId="urn:microsoft.com/office/officeart/2008/layout/VerticalCurvedList"/>
    <dgm:cxn modelId="{792A4AE4-FD73-A84D-869D-E0026579F5A7}" srcId="{2F618E6E-B5E3-7D4F-9E14-D06217FF6BBF}" destId="{4366F4B4-A563-EB4D-B9D3-C40BB951B3C8}" srcOrd="3" destOrd="0" parTransId="{E483C533-26E8-D74C-A4A2-5B87847AE9CB}" sibTransId="{F69FE2FF-3EEF-B741-9B68-9E35E98DCC46}"/>
    <dgm:cxn modelId="{BE9A6DA1-4AC4-A14F-BF98-102C02B50A31}" type="presOf" srcId="{C0A59D18-0336-624D-A0CD-39E8A003D01F}" destId="{412AE2CA-BAFF-AA46-8CC4-898CFB34F544}" srcOrd="0" destOrd="0" presId="urn:microsoft.com/office/officeart/2008/layout/VerticalCurvedList"/>
    <dgm:cxn modelId="{3A216CC7-9E8F-5F41-9155-7A6C145C957C}" srcId="{2F618E6E-B5E3-7D4F-9E14-D06217FF6BBF}" destId="{BB90E97C-1419-B34F-942D-47D279087C79}" srcOrd="0" destOrd="0" parTransId="{2A020485-4F0A-6043-9593-F3225F165300}" sibTransId="{E3356965-7F83-2C45-9BA6-DCB3A1C334B9}"/>
    <dgm:cxn modelId="{875ED099-85C4-4B42-9913-131F58D2DC9D}" srcId="{2F618E6E-B5E3-7D4F-9E14-D06217FF6BBF}" destId="{C0A59D18-0336-624D-A0CD-39E8A003D01F}" srcOrd="2" destOrd="0" parTransId="{95B89071-DD16-5342-8324-C58FE8BA4563}" sibTransId="{7EBCE516-8EB1-7A40-AAE6-53DE70F6BBF1}"/>
    <dgm:cxn modelId="{853F9234-0CC3-4048-9A64-F82D84459505}" srcId="{2F618E6E-B5E3-7D4F-9E14-D06217FF6BBF}" destId="{3779C96A-8F55-D34C-9615-51EF29B19C5C}" srcOrd="1" destOrd="0" parTransId="{FEDC0C58-6254-7449-8BA0-74C82D251226}" sibTransId="{AEEB5BAB-D6BA-E646-92F0-2B929CE2E9D2}"/>
    <dgm:cxn modelId="{E25D00DF-D061-F641-AA87-E7AD4B007FEF}" type="presOf" srcId="{2F618E6E-B5E3-7D4F-9E14-D06217FF6BBF}" destId="{27785F4D-E965-B04B-B919-45C3379272E6}" srcOrd="0" destOrd="0" presId="urn:microsoft.com/office/officeart/2008/layout/VerticalCurvedList"/>
    <dgm:cxn modelId="{CC46290A-5561-FC4F-881B-7DAFA390C87C}" type="presOf" srcId="{E3356965-7F83-2C45-9BA6-DCB3A1C334B9}" destId="{08463B3E-2BF0-8C45-BE61-D9B3C7C6CAF3}" srcOrd="0" destOrd="0" presId="urn:microsoft.com/office/officeart/2008/layout/VerticalCurvedList"/>
    <dgm:cxn modelId="{EA227CD4-A40A-C84D-ADE5-2ECE2B4CA9BB}" type="presOf" srcId="{3779C96A-8F55-D34C-9615-51EF29B19C5C}" destId="{C8FD36F1-0F45-9146-8D7A-D0F8E85CA660}" srcOrd="0" destOrd="0" presId="urn:microsoft.com/office/officeart/2008/layout/VerticalCurvedList"/>
    <dgm:cxn modelId="{A38E226D-DA9B-AB49-A597-92145BAE2DE9}" type="presParOf" srcId="{27785F4D-E965-B04B-B919-45C3379272E6}" destId="{6DE2D105-9FC2-9740-81FD-8ECA3E904A0A}" srcOrd="0" destOrd="0" presId="urn:microsoft.com/office/officeart/2008/layout/VerticalCurvedList"/>
    <dgm:cxn modelId="{1A3DA8B6-EB25-524B-9932-7E7AEB15A670}" type="presParOf" srcId="{6DE2D105-9FC2-9740-81FD-8ECA3E904A0A}" destId="{3B9B00D5-BD9F-5748-BBD5-C35DB4D9AB6B}" srcOrd="0" destOrd="0" presId="urn:microsoft.com/office/officeart/2008/layout/VerticalCurvedList"/>
    <dgm:cxn modelId="{A953DD3C-A243-D84D-9193-FD1913A46EB5}" type="presParOf" srcId="{3B9B00D5-BD9F-5748-BBD5-C35DB4D9AB6B}" destId="{16B1AE27-95AE-114C-9005-09996EB8656B}" srcOrd="0" destOrd="0" presId="urn:microsoft.com/office/officeart/2008/layout/VerticalCurvedList"/>
    <dgm:cxn modelId="{D0936AF6-27F3-E04F-9860-639847DE0E4B}" type="presParOf" srcId="{3B9B00D5-BD9F-5748-BBD5-C35DB4D9AB6B}" destId="{08463B3E-2BF0-8C45-BE61-D9B3C7C6CAF3}" srcOrd="1" destOrd="0" presId="urn:microsoft.com/office/officeart/2008/layout/VerticalCurvedList"/>
    <dgm:cxn modelId="{4F6B30FC-234A-DA49-9928-7F27D2BF71F0}" type="presParOf" srcId="{3B9B00D5-BD9F-5748-BBD5-C35DB4D9AB6B}" destId="{18F1413C-23BD-F840-8660-7D1A8D111702}" srcOrd="2" destOrd="0" presId="urn:microsoft.com/office/officeart/2008/layout/VerticalCurvedList"/>
    <dgm:cxn modelId="{33B9D07D-7A84-A344-9DAD-923E8543118A}" type="presParOf" srcId="{3B9B00D5-BD9F-5748-BBD5-C35DB4D9AB6B}" destId="{AC7A305A-2AA6-5843-ABCE-0C2AA0A105AF}" srcOrd="3" destOrd="0" presId="urn:microsoft.com/office/officeart/2008/layout/VerticalCurvedList"/>
    <dgm:cxn modelId="{67AB552D-FC64-1448-AC2B-F202EAC92E36}" type="presParOf" srcId="{6DE2D105-9FC2-9740-81FD-8ECA3E904A0A}" destId="{D360E569-706C-E243-8072-58C44DB280A1}" srcOrd="1" destOrd="0" presId="urn:microsoft.com/office/officeart/2008/layout/VerticalCurvedList"/>
    <dgm:cxn modelId="{FD0A94F7-98D5-E44A-A08D-BE148B12E064}" type="presParOf" srcId="{6DE2D105-9FC2-9740-81FD-8ECA3E904A0A}" destId="{8B03B229-2F51-154F-A399-9F41DAFFFCDC}" srcOrd="2" destOrd="0" presId="urn:microsoft.com/office/officeart/2008/layout/VerticalCurvedList"/>
    <dgm:cxn modelId="{8DBD3035-4F57-474A-ABAF-DD3B7A3F7FBF}" type="presParOf" srcId="{8B03B229-2F51-154F-A399-9F41DAFFFCDC}" destId="{B9EA12A7-9AF3-9648-8301-2398148DD359}" srcOrd="0" destOrd="0" presId="urn:microsoft.com/office/officeart/2008/layout/VerticalCurvedList"/>
    <dgm:cxn modelId="{B860B235-6FAE-284B-90EE-F090585B59A2}" type="presParOf" srcId="{6DE2D105-9FC2-9740-81FD-8ECA3E904A0A}" destId="{C8FD36F1-0F45-9146-8D7A-D0F8E85CA660}" srcOrd="3" destOrd="0" presId="urn:microsoft.com/office/officeart/2008/layout/VerticalCurvedList"/>
    <dgm:cxn modelId="{F28D179E-7E04-AC44-90FA-7340F61DE1D6}" type="presParOf" srcId="{6DE2D105-9FC2-9740-81FD-8ECA3E904A0A}" destId="{4CEA6EAA-426B-F045-9270-B8F84AB4E89E}" srcOrd="4" destOrd="0" presId="urn:microsoft.com/office/officeart/2008/layout/VerticalCurvedList"/>
    <dgm:cxn modelId="{D70EE561-02B2-324A-B52B-21280641A564}" type="presParOf" srcId="{4CEA6EAA-426B-F045-9270-B8F84AB4E89E}" destId="{BCA7EDAD-75D4-144B-8045-F3A1A794EFB0}" srcOrd="0" destOrd="0" presId="urn:microsoft.com/office/officeart/2008/layout/VerticalCurvedList"/>
    <dgm:cxn modelId="{1ABB571F-08C0-3940-85A0-1BFFCD627233}" type="presParOf" srcId="{6DE2D105-9FC2-9740-81FD-8ECA3E904A0A}" destId="{412AE2CA-BAFF-AA46-8CC4-898CFB34F544}" srcOrd="5" destOrd="0" presId="urn:microsoft.com/office/officeart/2008/layout/VerticalCurvedList"/>
    <dgm:cxn modelId="{78D40802-AC66-DC4C-9EE1-9D2E15134FB8}" type="presParOf" srcId="{6DE2D105-9FC2-9740-81FD-8ECA3E904A0A}" destId="{C95CE0EA-09C8-5F4D-8A52-8CBA84B0D008}" srcOrd="6" destOrd="0" presId="urn:microsoft.com/office/officeart/2008/layout/VerticalCurvedList"/>
    <dgm:cxn modelId="{C3513003-8DF7-F347-A72C-4EE84C71DA8A}" type="presParOf" srcId="{C95CE0EA-09C8-5F4D-8A52-8CBA84B0D008}" destId="{E570CC09-2641-4B43-A080-C80E3FE1F7F3}" srcOrd="0" destOrd="0" presId="urn:microsoft.com/office/officeart/2008/layout/VerticalCurvedList"/>
    <dgm:cxn modelId="{19619338-F2B6-3E4C-944F-0F86FFBAD232}" type="presParOf" srcId="{6DE2D105-9FC2-9740-81FD-8ECA3E904A0A}" destId="{37936B9F-613B-1240-9D91-A42FBEC2C132}" srcOrd="7" destOrd="0" presId="urn:microsoft.com/office/officeart/2008/layout/VerticalCurvedList"/>
    <dgm:cxn modelId="{4E430F21-A43D-5743-B4E9-0E15A4C9E60C}" type="presParOf" srcId="{6DE2D105-9FC2-9740-81FD-8ECA3E904A0A}" destId="{CEB74F28-7633-0447-AE82-0901FC0C52EC}" srcOrd="8" destOrd="0" presId="urn:microsoft.com/office/officeart/2008/layout/VerticalCurvedList"/>
    <dgm:cxn modelId="{FD32B912-08A8-3543-8FBB-7AD7A67602CD}" type="presParOf" srcId="{CEB74F28-7633-0447-AE82-0901FC0C52EC}" destId="{7A7181B0-DC74-F24D-B1E5-355A1D16C4BD}" srcOrd="0" destOrd="0" presId="urn:microsoft.com/office/officeart/2008/layout/VerticalCurvedList"/>
  </dgm:cxnLst>
  <dgm:bg>
    <a:solidFill>
      <a:srgbClr val="FFFFFF"/>
    </a:solidFill>
  </dgm:bg>
  <dgm:whole>
    <a:ln>
      <a:solidFill>
        <a:srgbClr val="FFFFFF"/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463B3E-2BF0-8C45-BE61-D9B3C7C6CAF3}">
      <dsp:nvSpPr>
        <dsp:cNvPr id="0" name=""/>
        <dsp:cNvSpPr/>
      </dsp:nvSpPr>
      <dsp:spPr>
        <a:xfrm>
          <a:off x="-5473811" y="-838111"/>
          <a:ext cx="6517570" cy="6517570"/>
        </a:xfrm>
        <a:prstGeom prst="blockArc">
          <a:avLst>
            <a:gd name="adj1" fmla="val 18900000"/>
            <a:gd name="adj2" fmla="val 2700000"/>
            <a:gd name="adj3" fmla="val 331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FC6193-6A3F-8348-9F2A-B022D0412CDA}">
      <dsp:nvSpPr>
        <dsp:cNvPr id="0" name=""/>
        <dsp:cNvSpPr/>
      </dsp:nvSpPr>
      <dsp:spPr>
        <a:xfrm>
          <a:off x="461741" y="302487"/>
          <a:ext cx="4186258" cy="605362"/>
        </a:xfrm>
        <a:prstGeom prst="rect">
          <a:avLst/>
        </a:prstGeom>
        <a:solidFill>
          <a:srgbClr val="FFFFFF"/>
        </a:solidFill>
        <a:ln>
          <a:solidFill>
            <a:srgbClr val="FFFFFF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50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800" b="0" kern="1200" dirty="0" smtClean="0">
              <a:solidFill>
                <a:srgbClr val="800000"/>
              </a:solidFill>
            </a:rPr>
            <a:t>2012 Feb: 160 nm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b="0" kern="1200" dirty="0" smtClean="0">
              <a:solidFill>
                <a:srgbClr val="000090"/>
              </a:solidFill>
            </a:rPr>
            <a:t>First 30-deg mode</a:t>
          </a:r>
        </a:p>
      </dsp:txBody>
      <dsp:txXfrm>
        <a:off x="461741" y="302487"/>
        <a:ext cx="4186258" cy="605362"/>
      </dsp:txXfrm>
    </dsp:sp>
    <dsp:sp modelId="{6D861E8D-2EB3-2740-A172-7FA6EE39F9A8}">
      <dsp:nvSpPr>
        <dsp:cNvPr id="0" name=""/>
        <dsp:cNvSpPr/>
      </dsp:nvSpPr>
      <dsp:spPr>
        <a:xfrm>
          <a:off x="78018" y="226817"/>
          <a:ext cx="756702" cy="7567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073D85-C243-764C-B513-EAC7744FCDB8}">
      <dsp:nvSpPr>
        <dsp:cNvPr id="0" name=""/>
        <dsp:cNvSpPr/>
      </dsp:nvSpPr>
      <dsp:spPr>
        <a:xfrm>
          <a:off x="890154" y="1121157"/>
          <a:ext cx="3763218" cy="783526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50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800" b="0" kern="1200" dirty="0" smtClean="0">
              <a:solidFill>
                <a:srgbClr val="800000"/>
              </a:solidFill>
            </a:rPr>
            <a:t>2012 Dec: 70 nm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b="0" kern="1200" dirty="0" smtClean="0">
              <a:solidFill>
                <a:srgbClr val="800000"/>
              </a:solidFill>
            </a:rPr>
            <a:t>First 174-deg mode</a:t>
          </a:r>
        </a:p>
      </dsp:txBody>
      <dsp:txXfrm>
        <a:off x="890154" y="1121157"/>
        <a:ext cx="3763218" cy="783526"/>
      </dsp:txXfrm>
    </dsp:sp>
    <dsp:sp modelId="{B9EA12A7-9AF3-9648-8301-2398148DD359}">
      <dsp:nvSpPr>
        <dsp:cNvPr id="0" name=""/>
        <dsp:cNvSpPr/>
      </dsp:nvSpPr>
      <dsp:spPr>
        <a:xfrm>
          <a:off x="511803" y="1134569"/>
          <a:ext cx="756702" cy="7567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9D798-8276-EC44-A30E-805C9417E656}">
      <dsp:nvSpPr>
        <dsp:cNvPr id="0" name=""/>
        <dsp:cNvSpPr/>
      </dsp:nvSpPr>
      <dsp:spPr>
        <a:xfrm>
          <a:off x="1023291" y="2117992"/>
          <a:ext cx="3630081" cy="605362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>
          <a:solidFill>
            <a:srgbClr val="FFFFFF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506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200" b="1" kern="1200" dirty="0" smtClean="0">
              <a:solidFill>
                <a:srgbClr val="800000"/>
              </a:solidFill>
            </a:rPr>
            <a:t>2013 Mar: 65 nm</a:t>
          </a:r>
        </a:p>
      </dsp:txBody>
      <dsp:txXfrm>
        <a:off x="1023291" y="2117992"/>
        <a:ext cx="3630081" cy="605362"/>
      </dsp:txXfrm>
    </dsp:sp>
    <dsp:sp modelId="{E570CC09-2641-4B43-A080-C80E3FE1F7F3}">
      <dsp:nvSpPr>
        <dsp:cNvPr id="0" name=""/>
        <dsp:cNvSpPr/>
      </dsp:nvSpPr>
      <dsp:spPr>
        <a:xfrm>
          <a:off x="644940" y="2042322"/>
          <a:ext cx="756702" cy="7567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673AB1-00B7-0041-A1DF-58A1BB980049}">
      <dsp:nvSpPr>
        <dsp:cNvPr id="0" name=""/>
        <dsp:cNvSpPr/>
      </dsp:nvSpPr>
      <dsp:spPr>
        <a:xfrm>
          <a:off x="890154" y="3025745"/>
          <a:ext cx="3763218" cy="605362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50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400" b="0" kern="1200" dirty="0" smtClean="0">
              <a:solidFill>
                <a:srgbClr val="800000"/>
              </a:solidFill>
            </a:rPr>
            <a:t>2013 May: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400" b="0" kern="1200" dirty="0" smtClean="0">
              <a:solidFill>
                <a:srgbClr val="800000"/>
              </a:solidFill>
            </a:rPr>
            <a:t>Wakefield</a:t>
          </a:r>
          <a:r>
            <a:rPr kumimoji="1" lang="ja-JP" altLang="en-US" sz="2400" b="0" kern="1200" dirty="0" smtClean="0">
              <a:solidFill>
                <a:srgbClr val="800000"/>
              </a:solidFill>
            </a:rPr>
            <a:t>の調査</a:t>
          </a:r>
        </a:p>
      </dsp:txBody>
      <dsp:txXfrm>
        <a:off x="890154" y="3025745"/>
        <a:ext cx="3763218" cy="605362"/>
      </dsp:txXfrm>
    </dsp:sp>
    <dsp:sp modelId="{D427380C-E06B-BE47-8284-163A59B03997}">
      <dsp:nvSpPr>
        <dsp:cNvPr id="0" name=""/>
        <dsp:cNvSpPr/>
      </dsp:nvSpPr>
      <dsp:spPr>
        <a:xfrm>
          <a:off x="511803" y="2950074"/>
          <a:ext cx="756702" cy="7567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7F601B-8752-6546-962F-4B8085C2F933}">
      <dsp:nvSpPr>
        <dsp:cNvPr id="0" name=""/>
        <dsp:cNvSpPr/>
      </dsp:nvSpPr>
      <dsp:spPr>
        <a:xfrm>
          <a:off x="456369" y="3933497"/>
          <a:ext cx="4197003" cy="605362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50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400" b="1" kern="1200" dirty="0" smtClean="0">
              <a:solidFill>
                <a:schemeClr val="accent6">
                  <a:lumMod val="75000"/>
                </a:schemeClr>
              </a:solidFill>
              <a:effectLst/>
            </a:rPr>
            <a:t>2013 Nov ~ try to 37 nm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400" b="1" kern="1200" dirty="0" smtClean="0">
              <a:solidFill>
                <a:schemeClr val="accent6">
                  <a:lumMod val="75000"/>
                </a:schemeClr>
              </a:solidFill>
              <a:effectLst/>
            </a:rPr>
            <a:t>New IP setup for Goal-2</a:t>
          </a:r>
        </a:p>
      </dsp:txBody>
      <dsp:txXfrm>
        <a:off x="456369" y="3933497"/>
        <a:ext cx="4197003" cy="605362"/>
      </dsp:txXfrm>
    </dsp:sp>
    <dsp:sp modelId="{10ADF45B-5EF1-6E40-B2D4-AD5B9B97BFAF}">
      <dsp:nvSpPr>
        <dsp:cNvPr id="0" name=""/>
        <dsp:cNvSpPr/>
      </dsp:nvSpPr>
      <dsp:spPr>
        <a:xfrm>
          <a:off x="78018" y="3857827"/>
          <a:ext cx="756702" cy="7567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463B3E-2BF0-8C45-BE61-D9B3C7C6CAF3}">
      <dsp:nvSpPr>
        <dsp:cNvPr id="0" name=""/>
        <dsp:cNvSpPr/>
      </dsp:nvSpPr>
      <dsp:spPr>
        <a:xfrm>
          <a:off x="-5326972" y="-933335"/>
          <a:ext cx="6517570" cy="6517570"/>
        </a:xfrm>
        <a:prstGeom prst="blockArc">
          <a:avLst>
            <a:gd name="adj1" fmla="val 18900000"/>
            <a:gd name="adj2" fmla="val 2700000"/>
            <a:gd name="adj3" fmla="val 331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60E569-706C-E243-8072-58C44DB280A1}">
      <dsp:nvSpPr>
        <dsp:cNvPr id="0" name=""/>
        <dsp:cNvSpPr/>
      </dsp:nvSpPr>
      <dsp:spPr>
        <a:xfrm>
          <a:off x="709344" y="432752"/>
          <a:ext cx="7290341" cy="43324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1179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800" b="0" kern="1200" dirty="0" smtClean="0">
              <a:solidFill>
                <a:schemeClr val="accent6">
                  <a:lumMod val="75000"/>
                </a:schemeClr>
              </a:solidFill>
            </a:rPr>
            <a:t>Jan 23-25: ATF2 project meeting, KEK</a:t>
          </a:r>
        </a:p>
      </dsp:txBody>
      <dsp:txXfrm>
        <a:off x="709344" y="432752"/>
        <a:ext cx="7290341" cy="433245"/>
      </dsp:txXfrm>
    </dsp:sp>
    <dsp:sp modelId="{B9EA12A7-9AF3-9648-8301-2398148DD359}">
      <dsp:nvSpPr>
        <dsp:cNvPr id="0" name=""/>
        <dsp:cNvSpPr/>
      </dsp:nvSpPr>
      <dsp:spPr>
        <a:xfrm>
          <a:off x="428591" y="384708"/>
          <a:ext cx="529333" cy="5293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FD36F1-0F45-9146-8D7A-D0F8E85CA660}">
      <dsp:nvSpPr>
        <dsp:cNvPr id="0" name=""/>
        <dsp:cNvSpPr/>
      </dsp:nvSpPr>
      <dsp:spPr>
        <a:xfrm>
          <a:off x="971449" y="1118858"/>
          <a:ext cx="7178745" cy="283833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117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000" kern="1200" dirty="0" smtClean="0">
              <a:solidFill>
                <a:schemeClr val="tx1"/>
              </a:solidFill>
              <a:effectLst/>
            </a:rPr>
            <a:t>第</a:t>
          </a:r>
          <a:r>
            <a:rPr kumimoji="1" lang="en-US" altLang="ja-JP" sz="2000" kern="1200" dirty="0" smtClean="0">
              <a:solidFill>
                <a:schemeClr val="tx1"/>
              </a:solidFill>
              <a:effectLst/>
            </a:rPr>
            <a:t>20</a:t>
          </a:r>
          <a:r>
            <a:rPr kumimoji="1" lang="ja-JP" altLang="en-US" sz="2000" kern="1200" dirty="0" smtClean="0">
              <a:solidFill>
                <a:schemeClr val="tx1"/>
              </a:solidFill>
              <a:effectLst/>
            </a:rPr>
            <a:t>回</a:t>
          </a:r>
          <a:r>
            <a:rPr kumimoji="1" lang="en-US" altLang="ja-JP" sz="2000" kern="1200" dirty="0" smtClean="0">
              <a:solidFill>
                <a:schemeClr val="tx1"/>
              </a:solidFill>
              <a:effectLst/>
            </a:rPr>
            <a:t>LC</a:t>
          </a:r>
          <a:r>
            <a:rPr kumimoji="1" lang="ja-JP" altLang="en-US" sz="2000" kern="1200" dirty="0" smtClean="0">
              <a:solidFill>
                <a:schemeClr val="tx1"/>
              </a:solidFill>
              <a:effectLst/>
            </a:rPr>
            <a:t>計画推進委員会</a:t>
          </a:r>
          <a:r>
            <a:rPr kumimoji="1" lang="en-US" altLang="ja-JP" sz="2000" kern="1200" dirty="0" smtClean="0">
              <a:solidFill>
                <a:schemeClr val="tx1"/>
              </a:solidFill>
              <a:effectLst/>
            </a:rPr>
            <a:t> (2013/Feb)</a:t>
          </a:r>
          <a:endParaRPr kumimoji="1" lang="ja-JP" altLang="en-US" sz="2000" kern="1200" dirty="0">
            <a:solidFill>
              <a:schemeClr val="tx1"/>
            </a:solidFill>
            <a:effectLst/>
          </a:endParaRPr>
        </a:p>
      </dsp:txBody>
      <dsp:txXfrm>
        <a:off x="971449" y="1118858"/>
        <a:ext cx="7178745" cy="283833"/>
      </dsp:txXfrm>
    </dsp:sp>
    <dsp:sp modelId="{BCA7EDAD-75D4-144B-8045-F3A1A794EFB0}">
      <dsp:nvSpPr>
        <dsp:cNvPr id="0" name=""/>
        <dsp:cNvSpPr/>
      </dsp:nvSpPr>
      <dsp:spPr>
        <a:xfrm>
          <a:off x="789842" y="1059339"/>
          <a:ext cx="402886" cy="4028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2AE2CA-BAFF-AA46-8CC4-898CFB34F544}">
      <dsp:nvSpPr>
        <dsp:cNvPr id="0" name=""/>
        <dsp:cNvSpPr/>
      </dsp:nvSpPr>
      <dsp:spPr>
        <a:xfrm>
          <a:off x="1257486" y="1626893"/>
          <a:ext cx="6810691" cy="1145387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>
          <a:solidFill>
            <a:srgbClr val="FFFFFF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1179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800" b="1" kern="1200" dirty="0" smtClean="0">
              <a:solidFill>
                <a:srgbClr val="800000"/>
              </a:solidFill>
            </a:rPr>
            <a:t>Apr 3-4: ATF2 Technical Review(KEK)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800" b="0" kern="1200" dirty="0" smtClean="0">
              <a:solidFill>
                <a:srgbClr val="800000"/>
              </a:solidFill>
            </a:rPr>
            <a:t>organized by EC-GDE</a:t>
          </a:r>
        </a:p>
      </dsp:txBody>
      <dsp:txXfrm>
        <a:off x="1257486" y="1626893"/>
        <a:ext cx="6810691" cy="1145387"/>
      </dsp:txXfrm>
    </dsp:sp>
    <dsp:sp modelId="{E570CC09-2641-4B43-A080-C80E3FE1F7F3}">
      <dsp:nvSpPr>
        <dsp:cNvPr id="0" name=""/>
        <dsp:cNvSpPr/>
      </dsp:nvSpPr>
      <dsp:spPr>
        <a:xfrm>
          <a:off x="407358" y="1569870"/>
          <a:ext cx="1303703" cy="13037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936B9F-613B-1240-9D91-A42FBEC2C132}">
      <dsp:nvSpPr>
        <dsp:cNvPr id="0" name=""/>
        <dsp:cNvSpPr/>
      </dsp:nvSpPr>
      <dsp:spPr>
        <a:xfrm>
          <a:off x="1166982" y="3059524"/>
          <a:ext cx="6893929" cy="1665729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1179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800" b="1" kern="1200" dirty="0" smtClean="0">
              <a:solidFill>
                <a:srgbClr val="800000"/>
              </a:solidFill>
              <a:effectLst/>
            </a:rPr>
            <a:t>May 28: ATF2 Day, ECFA LC2013(DESY)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400" kern="1200" dirty="0" smtClean="0">
              <a:solidFill>
                <a:srgbClr val="800000"/>
              </a:solidFill>
              <a:effectLst/>
            </a:rPr>
            <a:t>ATF2 Project meeting,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400" kern="1200" dirty="0" smtClean="0">
              <a:solidFill>
                <a:srgbClr val="800000"/>
              </a:solidFill>
              <a:effectLst/>
            </a:rPr>
            <a:t>Technical Board meeting, International Collaboration Board meeting</a:t>
          </a:r>
          <a:endParaRPr kumimoji="1" lang="ja-JP" altLang="en-US" sz="2400" kern="1200" dirty="0">
            <a:solidFill>
              <a:srgbClr val="800000"/>
            </a:solidFill>
            <a:effectLst/>
          </a:endParaRPr>
        </a:p>
      </dsp:txBody>
      <dsp:txXfrm>
        <a:off x="1166982" y="3059524"/>
        <a:ext cx="6893929" cy="1665729"/>
      </dsp:txXfrm>
    </dsp:sp>
    <dsp:sp modelId="{7A7181B0-DC74-F24D-B1E5-355A1D16C4BD}">
      <dsp:nvSpPr>
        <dsp:cNvPr id="0" name=""/>
        <dsp:cNvSpPr/>
      </dsp:nvSpPr>
      <dsp:spPr>
        <a:xfrm>
          <a:off x="0" y="3073390"/>
          <a:ext cx="1545268" cy="15784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40DB0-D049-C64D-8E19-DD5E1E508EAF}" type="datetimeFigureOut">
              <a:rPr kumimoji="1" lang="ja-JP" altLang="en-US" smtClean="0"/>
              <a:pPr/>
              <a:t>13.6.10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E74398-6B0C-4E44-9A7F-6B2A9D32CF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078739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3B167-A39E-8F41-B8C0-B0EA8ACBD340}" type="datetimeFigureOut">
              <a:rPr kumimoji="1" lang="ja-JP" altLang="en-US" smtClean="0"/>
              <a:pPr/>
              <a:t>13.6.10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1C8DC-F77F-2E43-9161-997110CE85D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56874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7BD7-37FB-C04A-BD2E-025C0CF50EE3}" type="datetime1">
              <a:rPr kumimoji="1" lang="ja-JP" altLang="en-US" smtClean="0"/>
              <a:pPr/>
              <a:t>13.6.10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第２１回リニアコライダー計画推進委員会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A20E4-1883-4B4F-BB59-8F04B521312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196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643E-F6D4-7D4B-821B-888D8979A6C1}" type="datetime1">
              <a:rPr kumimoji="1" lang="ja-JP" altLang="en-US" smtClean="0"/>
              <a:pPr/>
              <a:t>13.6.10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第２１回リニアコライダー計画推進委員会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A20E4-1883-4B4F-BB59-8F04B521312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354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9B77A-D25D-1240-AD7D-6D0C0B509006}" type="datetime1">
              <a:rPr kumimoji="1" lang="ja-JP" altLang="en-US" smtClean="0"/>
              <a:pPr/>
              <a:t>13.6.10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第２１回リニアコライダー計画推進委員会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A20E4-1883-4B4F-BB59-8F04B521312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7134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ce réservé du 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64515" name="Espace réservé du text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pic>
        <p:nvPicPr>
          <p:cNvPr id="64516" name="Image 6" descr="lapp2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77875" y="6075363"/>
            <a:ext cx="10779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Image 8" descr="Courbe.jp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Image 6" descr="Logo LAPP + texte.jpg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100138" y="319088"/>
            <a:ext cx="125412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Image 9" descr="logo-cnrs.jp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929188" y="6215063"/>
            <a:ext cx="10795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Image 10" descr="ok_in2p3_quadri.jpg"/>
          <p:cNvPicPr>
            <a:picLocks noChangeAspect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357938" y="6308725"/>
            <a:ext cx="10795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Image 11" descr="logo-universite.jpg"/>
          <p:cNvPicPr>
            <a:picLocks noChangeAspect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786688" y="6284913"/>
            <a:ext cx="10795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10" descr="LOGO_LAVISTA_500"/>
          <p:cNvPicPr>
            <a:picLocks noChangeAspect="1" noChangeArrowheads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827088" y="5445125"/>
            <a:ext cx="1524000" cy="1158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7574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t>FKPPL-FJPPL(TYL) Workshop June 4-5 2013</a:t>
            </a:r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E5B1F3-85C6-4E97-8DC3-51AEC7221F70}" type="slidenum">
              <a:rPr lang="fr-FR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8882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t>FKPPL-FJPPL(TYL) Workshop June 4-5 2013</a:t>
            </a:r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448FB7-7153-40E1-B103-3C5243318163}" type="slidenum">
              <a:rPr lang="fr-FR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6080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85875" y="1600200"/>
            <a:ext cx="36242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62538" y="1600200"/>
            <a:ext cx="36242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t>FKPPL-FJPPL(TYL) Workshop June 4-5 2013</a:t>
            </a:r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F5BCFE-2336-4B3B-A15C-B2B5C622234A}" type="slidenum">
              <a:rPr lang="fr-FR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3017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t>FKPPL-FJPPL(TYL) Workshop June 4-5 2013</a:t>
            </a:r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F2CB8D-FFB6-4E4A-9E3F-F81E081CFDA6}" type="slidenum">
              <a:rPr lang="fr-FR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4495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t>FKPPL-FJPPL(TYL) Workshop June 4-5 2013</a:t>
            </a:r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F69BFE-4272-468A-8A24-79E48C0BD576}" type="slidenum">
              <a:rPr lang="fr-FR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7241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t>FKPPL-FJPPL(TYL) Workshop June 4-5 2013</a:t>
            </a:r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7B1E5D-AFF6-43DB-BA57-8CB45C1C3B97}" type="slidenum">
              <a:rPr lang="fr-FR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2110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t>FKPPL-FJPPL(TYL) Workshop June 4-5 2013</a:t>
            </a:r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F58F27-9520-456F-B00B-64077D181ACC}" type="slidenum">
              <a:rPr lang="fr-FR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0272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26679-B145-344F-BC26-5CE0FDD476AB}" type="datetime1">
              <a:rPr kumimoji="1" lang="ja-JP" altLang="en-US" smtClean="0"/>
              <a:pPr/>
              <a:t>13.6.10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第２１回リニアコライダー計画推進委員会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A20E4-1883-4B4F-BB59-8F04B521312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6398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t>FKPPL-FJPPL(TYL) Workshop June 4-5 2013</a:t>
            </a:r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831C97-CC3A-4429-A30C-48CD0CBCAC4A}" type="slidenum">
              <a:rPr lang="fr-FR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42959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t>FKPPL-FJPPL(TYL) Workshop June 4-5 2013</a:t>
            </a:r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290C42-6873-4A45-8443-02B9634019C8}" type="slidenum">
              <a:rPr lang="fr-FR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0266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37363" y="274638"/>
            <a:ext cx="1849437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85875" y="274638"/>
            <a:ext cx="5399088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t>FKPPL-FJPPL(TYL) Workshop June 4-5 2013</a:t>
            </a:r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9B558C-96C7-4087-B5B5-9A0639B5424D}" type="slidenum">
              <a:rPr lang="fr-FR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2875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C50A5-899D-0340-BFCD-8740ACD6CD44}" type="datetime1">
              <a:rPr kumimoji="1" lang="ja-JP" altLang="en-US" smtClean="0"/>
              <a:pPr/>
              <a:t>13.6.10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第２１回リニアコライダー計画推進委員会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A20E4-1883-4B4F-BB59-8F04B521312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878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6ACC6-3E55-5945-806E-3E3DCCA8998F}" type="datetime1">
              <a:rPr kumimoji="1" lang="ja-JP" altLang="en-US" smtClean="0"/>
              <a:pPr/>
              <a:t>13.6.10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第２１回リニアコライダー計画推進委員会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A20E4-1883-4B4F-BB59-8F04B521312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8996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BD192-DF18-624B-8FDC-90501E144D25}" type="datetime1">
              <a:rPr kumimoji="1" lang="ja-JP" altLang="en-US" smtClean="0"/>
              <a:pPr/>
              <a:t>13.6.10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第２１回リニアコライダー計画推進委員会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A20E4-1883-4B4F-BB59-8F04B521312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0680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3A8B-81DA-BB4F-BE74-27E7EF54F03D}" type="datetime1">
              <a:rPr kumimoji="1" lang="ja-JP" altLang="en-US" smtClean="0"/>
              <a:pPr/>
              <a:t>13.6.10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第２１回リニアコライダー計画推進委員会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A20E4-1883-4B4F-BB59-8F04B521312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22780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DCAA-C4A4-684D-A90B-583FC310C7E6}" type="datetime1">
              <a:rPr kumimoji="1" lang="ja-JP" altLang="en-US" smtClean="0"/>
              <a:pPr/>
              <a:t>13.6.10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第２１回リニアコライダー計画推進委員会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A20E4-1883-4B4F-BB59-8F04B521312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06844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20642-FDCB-9043-9C44-FED66ABBB9B5}" type="datetime1">
              <a:rPr kumimoji="1" lang="ja-JP" altLang="en-US" smtClean="0"/>
              <a:pPr/>
              <a:t>13.6.10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第２１回リニアコライダー計画推進委員会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A20E4-1883-4B4F-BB59-8F04B521312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1244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49CB-A7FA-3C44-B8EC-E2C7AC5867FD}" type="datetime1">
              <a:rPr kumimoji="1" lang="ja-JP" altLang="en-US" smtClean="0"/>
              <a:pPr/>
              <a:t>13.6.10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第２１回リニアコライダー計画推進委員会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A20E4-1883-4B4F-BB59-8F04B521312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7856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2A619-9210-DE4B-8242-7A8450CD9385}" type="datetime1">
              <a:rPr kumimoji="1" lang="ja-JP" altLang="en-US" smtClean="0"/>
              <a:pPr/>
              <a:t>13.6.10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ja-JP" altLang="en-US" smtClean="0"/>
              <a:t>第２１回リニアコライダー計画推進委員会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20E4-1883-4B4F-BB59-8F04B521312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28402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age 8" descr="Courbe.jpg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85875" y="274638"/>
            <a:ext cx="7400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63492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85875" y="1600200"/>
            <a:ext cx="74009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pic>
        <p:nvPicPr>
          <p:cNvPr id="63493" name="Image 6" descr="lapp2.jpg"/>
          <p:cNvPicPr>
            <a:picLocks noChangeAspect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777875" y="6075363"/>
            <a:ext cx="10779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938338" y="6356350"/>
            <a:ext cx="1062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kumimoji="0"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t>A.Jeremie</a:t>
            </a:r>
            <a:endParaRPr kumimoji="0"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5756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kumimoji="0"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t>FKPPL-FJPPL(TYL) Workshop June 4-5 2013</a:t>
            </a:r>
            <a:endParaRPr kumimoji="0"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8742C110-AF16-4F32-B787-E3818A3054A9}" type="slidenum">
              <a:rPr kumimoji="0" lang="fr-FR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914400">
                <a:defRPr/>
              </a:pPr>
              <a:t>‹#›</a:t>
            </a:fld>
            <a:endParaRPr kumimoji="0"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2305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Relationship Id="rId3" Type="http://schemas.openxmlformats.org/officeDocument/2006/relationships/hyperlink" Target="http://ilc-edmsdirect.desy.de/ilc-edmsdirect/file.jsp?edmsid=*1020005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88949" y="1169822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ja-JP" sz="5400" dirty="0" smtClean="0"/>
              <a:t>ATF</a:t>
            </a:r>
            <a:r>
              <a:rPr lang="ja-JP" altLang="en-US" sz="5400" dirty="0" smtClean="0"/>
              <a:t>の状況</a:t>
            </a:r>
            <a:endParaRPr kumimoji="1" lang="ja-JP" altLang="en-US" sz="54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191917" y="3041643"/>
            <a:ext cx="4873791" cy="1752600"/>
          </a:xfrm>
        </p:spPr>
        <p:txBody>
          <a:bodyPr>
            <a:noAutofit/>
          </a:bodyPr>
          <a:lstStyle/>
          <a:p>
            <a:pPr marL="457200" indent="-457200" algn="l">
              <a:buFont typeface="Arial"/>
              <a:buChar char="•"/>
            </a:pPr>
            <a:r>
              <a:rPr lang="ja-JP" altLang="en-US" sz="2800" dirty="0">
                <a:solidFill>
                  <a:schemeClr val="tx1"/>
                </a:solidFill>
              </a:rPr>
              <a:t>前回委員会後の進捗状況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altLang="ja-JP" sz="2800" dirty="0">
                <a:solidFill>
                  <a:schemeClr val="tx1"/>
                </a:solidFill>
              </a:rPr>
              <a:t>ATF2 Review, April 3-4</a:t>
            </a:r>
          </a:p>
          <a:p>
            <a:pPr marL="457200" indent="-457200" algn="l">
              <a:buFont typeface="Arial"/>
              <a:buChar char="•"/>
            </a:pPr>
            <a:r>
              <a:rPr lang="ja-JP" altLang="en-US" sz="2800" dirty="0">
                <a:solidFill>
                  <a:schemeClr val="tx1"/>
                </a:solidFill>
              </a:rPr>
              <a:t>今後の</a:t>
            </a:r>
            <a:r>
              <a:rPr lang="ja-JP" altLang="en-US" sz="2800" dirty="0" smtClean="0">
                <a:solidFill>
                  <a:schemeClr val="tx1"/>
                </a:solidFill>
              </a:rPr>
              <a:t>予定</a:t>
            </a:r>
            <a:endParaRPr lang="en-US" altLang="ja-JP" sz="2800" dirty="0">
              <a:solidFill>
                <a:schemeClr val="tx1"/>
              </a:solidFill>
            </a:endParaRPr>
          </a:p>
          <a:p>
            <a:endParaRPr kumimoji="1" lang="en-US" altLang="ja-JP" sz="2800" dirty="0" smtClean="0"/>
          </a:p>
          <a:p>
            <a:r>
              <a:rPr kumimoji="1" lang="ja-JP" altLang="en-US" sz="2800" dirty="0" smtClean="0"/>
              <a:t>照沼　信浩</a:t>
            </a:r>
            <a:endParaRPr kumimoji="1" lang="en-US" altLang="ja-JP" sz="2800" dirty="0" smtClean="0"/>
          </a:p>
          <a:p>
            <a:endParaRPr lang="en-US" altLang="ja-JP" sz="1400" dirty="0" smtClean="0"/>
          </a:p>
          <a:p>
            <a:r>
              <a:rPr lang="en-US" altLang="ja-JP" sz="1400" dirty="0" smtClean="0"/>
              <a:t>2013/6/11 </a:t>
            </a:r>
            <a:r>
              <a:rPr lang="ja-JP" altLang="en-US" sz="1400" dirty="0" smtClean="0"/>
              <a:t>第２１回</a:t>
            </a:r>
            <a:r>
              <a:rPr lang="ja-JP" altLang="en-US" sz="1400" dirty="0"/>
              <a:t>リニアコライダー計画推進委員会</a:t>
            </a:r>
            <a:endParaRPr kumimoji="1" lang="en-US" altLang="ja-JP" sz="1400" dirty="0"/>
          </a:p>
          <a:p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2759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437701" y="804439"/>
            <a:ext cx="6117965" cy="1290119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ja-JP" dirty="0" smtClean="0"/>
              <a:t>Review</a:t>
            </a:r>
            <a:r>
              <a:rPr lang="ja-JP" altLang="en-US" dirty="0" smtClean="0"/>
              <a:t>後</a:t>
            </a:r>
            <a:r>
              <a:rPr lang="ja-JP" altLang="en-US" dirty="0"/>
              <a:t>の進捗状況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endParaRPr kumimoji="1" lang="ja-JP" altLang="en-US" sz="2800" dirty="0"/>
          </a:p>
        </p:txBody>
      </p:sp>
      <p:sp>
        <p:nvSpPr>
          <p:cNvPr id="3" name="正方形/長方形 2"/>
          <p:cNvSpPr/>
          <p:nvPr/>
        </p:nvSpPr>
        <p:spPr>
          <a:xfrm>
            <a:off x="664021" y="1941456"/>
            <a:ext cx="847997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sz="2800" dirty="0"/>
              <a:t>ECFA LC2013(DESY)</a:t>
            </a:r>
            <a:r>
              <a:rPr lang="ja-JP" altLang="en-US" sz="2800" dirty="0"/>
              <a:t>において</a:t>
            </a:r>
            <a:r>
              <a:rPr lang="en-US" altLang="ja-JP" sz="2800" dirty="0"/>
              <a:t>ATF2</a:t>
            </a:r>
            <a:r>
              <a:rPr lang="ja-JP" altLang="en-US" sz="2800" dirty="0"/>
              <a:t>の集中セッション</a:t>
            </a:r>
            <a:r>
              <a:rPr lang="en-US" altLang="ja-JP" sz="2800" dirty="0"/>
              <a:t/>
            </a:r>
            <a:br>
              <a:rPr lang="en-US" altLang="ja-JP" sz="2800" dirty="0"/>
            </a:br>
            <a:r>
              <a:rPr lang="ja-JP" altLang="en-US" sz="2800" dirty="0"/>
              <a:t>（</a:t>
            </a:r>
            <a:r>
              <a:rPr lang="en-US" altLang="ja-JP" sz="2800" dirty="0"/>
              <a:t>Joint Session of Injector, BDS and </a:t>
            </a:r>
            <a:r>
              <a:rPr lang="en-US" altLang="ja-JP" sz="2800" dirty="0" err="1"/>
              <a:t>Lumi</a:t>
            </a:r>
            <a:r>
              <a:rPr lang="en-US" altLang="ja-JP" sz="2800" dirty="0"/>
              <a:t> + ATF TB, ICB</a:t>
            </a:r>
            <a:r>
              <a:rPr lang="en-US" altLang="ja-JP" sz="2800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altLang="ja-JP" sz="2800" dirty="0" smtClean="0"/>
          </a:p>
          <a:p>
            <a:pPr marL="285750" indent="-285750">
              <a:buFont typeface="Arial"/>
              <a:buChar char="•"/>
            </a:pPr>
            <a:r>
              <a:rPr lang="en-US" altLang="ja-JP" sz="2800" dirty="0" smtClean="0"/>
              <a:t>5</a:t>
            </a:r>
            <a:r>
              <a:rPr lang="ja-JP" altLang="en-US" sz="2800" dirty="0"/>
              <a:t>月</a:t>
            </a:r>
            <a:r>
              <a:rPr lang="en-US" altLang="ja-JP" sz="2800" dirty="0"/>
              <a:t>2</a:t>
            </a:r>
            <a:r>
              <a:rPr lang="ja-JP" altLang="en-US" sz="2800" dirty="0"/>
              <a:t>週間の</a:t>
            </a:r>
            <a:r>
              <a:rPr lang="en-US" altLang="ja-JP" sz="2800" dirty="0"/>
              <a:t>ATF2 dedicated </a:t>
            </a:r>
            <a:r>
              <a:rPr lang="en-US" altLang="ja-JP" sz="2800" dirty="0" smtClean="0"/>
              <a:t>Run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2800" dirty="0" smtClean="0"/>
              <a:t>6</a:t>
            </a:r>
            <a:r>
              <a:rPr lang="ja-JP" altLang="en-US" sz="2800" dirty="0"/>
              <a:t>月</a:t>
            </a:r>
            <a:r>
              <a:rPr lang="en-US" altLang="ja-JP" sz="2800" dirty="0"/>
              <a:t>3</a:t>
            </a:r>
            <a:r>
              <a:rPr lang="ja-JP" altLang="en-US" sz="2800" dirty="0"/>
              <a:t>週間の定常運転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4676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“European Linear Collider Workshop ECFA LC2013 (27-31 May 2013)”のプレビュー（ドラッグされました）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56346" y="2638450"/>
            <a:ext cx="4835629" cy="2584560"/>
          </a:xfrm>
          <a:prstGeom prst="rect">
            <a:avLst/>
          </a:prstGeom>
        </p:spPr>
      </p:pic>
      <p:pic>
        <p:nvPicPr>
          <p:cNvPr id="5" name="図 4" descr="“European Linear Collider Workshop ECFA LC2013 (27-31 May 2013)”のプレビュー（ドラッグされました）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7235600" cy="1010165"/>
          </a:xfrm>
          <a:prstGeom prst="rect">
            <a:avLst/>
          </a:prstGeom>
        </p:spPr>
      </p:pic>
      <p:pic>
        <p:nvPicPr>
          <p:cNvPr id="6" name="図 5" descr="“European Linear Collider Workshop ECFA LC2013 (27-31 May 2013)”のプレビュー（ドラッグされました）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28173" y="1010165"/>
            <a:ext cx="4357892" cy="1489129"/>
          </a:xfrm>
          <a:prstGeom prst="rect">
            <a:avLst/>
          </a:prstGeom>
        </p:spPr>
      </p:pic>
      <p:pic>
        <p:nvPicPr>
          <p:cNvPr id="8" name="図 7" descr="“European Linear Collider Workshop ECFA LC2013 (27-31 May 2013)”のプレビュー（ドラッグされました）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800909" y="1549567"/>
            <a:ext cx="6758089" cy="3160706"/>
          </a:xfrm>
          <a:prstGeom prst="rect">
            <a:avLst/>
          </a:prstGeom>
        </p:spPr>
      </p:pic>
      <p:pic>
        <p:nvPicPr>
          <p:cNvPr id="9" name="図 8" descr="“European Linear Collider Workshop ECFA LC2013 (27-31 May 2013)”のプレビュー（ドラッグされました）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383410" y="4830486"/>
            <a:ext cx="4760590" cy="1817680"/>
          </a:xfrm>
          <a:prstGeom prst="rect">
            <a:avLst/>
          </a:prstGeom>
        </p:spPr>
      </p:pic>
      <p:cxnSp>
        <p:nvCxnSpPr>
          <p:cNvPr id="13" name="直線コネクタ 12"/>
          <p:cNvCxnSpPr/>
          <p:nvPr/>
        </p:nvCxnSpPr>
        <p:spPr>
          <a:xfrm>
            <a:off x="815648" y="1549567"/>
            <a:ext cx="31111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815648" y="5069071"/>
            <a:ext cx="31111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6378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emittance-histr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1968" y="1467127"/>
            <a:ext cx="4926480" cy="5059302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 idx="4294967295"/>
          </p:nvPr>
        </p:nvSpPr>
        <p:spPr>
          <a:xfrm>
            <a:off x="221968" y="274638"/>
            <a:ext cx="8922032" cy="696501"/>
          </a:xfrm>
        </p:spPr>
        <p:txBody>
          <a:bodyPr>
            <a:normAutofit fontScale="90000"/>
          </a:bodyPr>
          <a:lstStyle/>
          <a:p>
            <a:r>
              <a:rPr kumimoji="1" lang="ja-JP" altLang="en-US" sz="3600" dirty="0" smtClean="0"/>
              <a:t>取り出したビームにおける垂直エミッタンスの改善</a:t>
            </a:r>
            <a:endParaRPr kumimoji="1"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48448" y="1263450"/>
            <a:ext cx="391618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DR</a:t>
            </a:r>
            <a:r>
              <a:rPr kumimoji="1" lang="ja-JP" altLang="en-US" sz="2400" dirty="0" smtClean="0"/>
              <a:t>エミッタンス</a:t>
            </a:r>
            <a:endParaRPr kumimoji="1" lang="en-US" altLang="ja-JP" sz="2400" dirty="0" smtClean="0"/>
          </a:p>
          <a:p>
            <a:pPr marL="285750" indent="-285750">
              <a:buFont typeface="Arial"/>
              <a:buChar char="•"/>
            </a:pPr>
            <a:r>
              <a:rPr lang="en-US" altLang="ja-JP" sz="2400" dirty="0" smtClean="0"/>
              <a:t>XSR</a:t>
            </a:r>
            <a:r>
              <a:rPr kumimoji="1" lang="ja-JP" altLang="en-US" sz="2400" dirty="0" smtClean="0"/>
              <a:t>で測定</a:t>
            </a:r>
            <a:endParaRPr kumimoji="1" lang="en-US" altLang="ja-JP" sz="2400" dirty="0" smtClean="0"/>
          </a:p>
          <a:p>
            <a:pPr marL="285750" indent="-285750">
              <a:buFont typeface="Arial"/>
              <a:buChar char="•"/>
            </a:pPr>
            <a:r>
              <a:rPr kumimoji="1" lang="ja-JP" altLang="en-US" sz="2400" b="1" dirty="0" smtClean="0">
                <a:solidFill>
                  <a:srgbClr val="000090"/>
                </a:solidFill>
              </a:rPr>
              <a:t>定常的に</a:t>
            </a:r>
            <a:r>
              <a:rPr kumimoji="1" lang="en-US" altLang="ja-JP" sz="2400" b="1" dirty="0" smtClean="0">
                <a:solidFill>
                  <a:srgbClr val="000090"/>
                </a:solidFill>
              </a:rPr>
              <a:t>10pm</a:t>
            </a:r>
          </a:p>
          <a:p>
            <a:endParaRPr lang="en-US" altLang="ja-JP" sz="2400" dirty="0"/>
          </a:p>
          <a:p>
            <a:r>
              <a:rPr kumimoji="1" lang="en-US" altLang="ja-JP" sz="2400" dirty="0" smtClean="0"/>
              <a:t>EXT</a:t>
            </a:r>
            <a:r>
              <a:rPr kumimoji="1" lang="ja-JP" altLang="en-US" sz="2400" dirty="0" smtClean="0"/>
              <a:t>エミッタンス</a:t>
            </a:r>
            <a:endParaRPr kumimoji="1" lang="en-US" altLang="ja-JP" sz="2400" dirty="0" smtClean="0"/>
          </a:p>
          <a:p>
            <a:pPr marL="285750" indent="-285750">
              <a:buFont typeface="Arial"/>
              <a:buChar char="•"/>
            </a:pPr>
            <a:r>
              <a:rPr lang="en-US" altLang="ja-JP" sz="2400" dirty="0" smtClean="0"/>
              <a:t>OTR</a:t>
            </a:r>
            <a:r>
              <a:rPr lang="ja-JP" altLang="en-US" sz="2400" dirty="0" smtClean="0"/>
              <a:t>で測定</a:t>
            </a:r>
            <a:endParaRPr kumimoji="1" lang="en-US" altLang="ja-JP" sz="2400" dirty="0" smtClean="0"/>
          </a:p>
          <a:p>
            <a:pPr marL="285750" indent="-285750">
              <a:buFont typeface="Arial"/>
              <a:buChar char="•"/>
            </a:pPr>
            <a:r>
              <a:rPr kumimoji="1" lang="ja-JP" altLang="en-US" sz="2400" dirty="0" smtClean="0"/>
              <a:t>以前から</a:t>
            </a:r>
            <a:r>
              <a:rPr kumimoji="1" lang="en-US" altLang="ja-JP" sz="2400" dirty="0" smtClean="0"/>
              <a:t>DR</a:t>
            </a:r>
            <a:r>
              <a:rPr kumimoji="1" lang="ja-JP" altLang="en-US" sz="2400" dirty="0" smtClean="0"/>
              <a:t>と</a:t>
            </a:r>
            <a:r>
              <a:rPr kumimoji="1" lang="en-US" altLang="ja-JP" sz="2400" dirty="0" smtClean="0"/>
              <a:t>EXT</a:t>
            </a:r>
            <a:r>
              <a:rPr kumimoji="1" lang="ja-JP" altLang="en-US" sz="2400" dirty="0" smtClean="0"/>
              <a:t>で</a:t>
            </a:r>
            <a:r>
              <a:rPr kumimoji="1" lang="en-US" altLang="ja-JP" sz="2400" dirty="0" smtClean="0"/>
              <a:t>2〜3</a:t>
            </a:r>
            <a:r>
              <a:rPr kumimoji="1" lang="ja-JP" altLang="en-US" sz="2400" dirty="0" smtClean="0"/>
              <a:t>倍の違い</a:t>
            </a:r>
            <a:endParaRPr kumimoji="1" lang="en-US" altLang="ja-JP" sz="2400" dirty="0" smtClean="0"/>
          </a:p>
          <a:p>
            <a:endParaRPr lang="en-US" altLang="ja-JP" sz="2400" dirty="0"/>
          </a:p>
          <a:p>
            <a:r>
              <a:rPr kumimoji="1" lang="en-US" altLang="ja-JP" sz="2400" b="1" dirty="0" smtClean="0">
                <a:solidFill>
                  <a:srgbClr val="800000"/>
                </a:solidFill>
              </a:rPr>
              <a:t>2013</a:t>
            </a:r>
            <a:r>
              <a:rPr kumimoji="1" lang="ja-JP" altLang="en-US" sz="2400" b="1" dirty="0" smtClean="0">
                <a:solidFill>
                  <a:srgbClr val="800000"/>
                </a:solidFill>
              </a:rPr>
              <a:t>年</a:t>
            </a:r>
            <a:r>
              <a:rPr kumimoji="1" lang="en-US" altLang="ja-JP" sz="2400" b="1" dirty="0" smtClean="0">
                <a:solidFill>
                  <a:srgbClr val="800000"/>
                </a:solidFill>
              </a:rPr>
              <a:t>5</a:t>
            </a:r>
            <a:r>
              <a:rPr kumimoji="1" lang="ja-JP" altLang="en-US" sz="2400" b="1" dirty="0" smtClean="0">
                <a:solidFill>
                  <a:srgbClr val="800000"/>
                </a:solidFill>
              </a:rPr>
              <a:t>月にカップリング補正方法を変更</a:t>
            </a:r>
            <a:endParaRPr kumimoji="1" lang="en-US" altLang="ja-JP" sz="2400" b="1" dirty="0" smtClean="0">
              <a:solidFill>
                <a:srgbClr val="800000"/>
              </a:solidFill>
            </a:endParaRPr>
          </a:p>
          <a:p>
            <a:r>
              <a:rPr kumimoji="1" lang="ja-JP" altLang="en-US" sz="2400" b="1" dirty="0" smtClean="0">
                <a:solidFill>
                  <a:srgbClr val="800000"/>
                </a:solidFill>
                <a:sym typeface="Wingdings"/>
              </a:rPr>
              <a:t></a:t>
            </a:r>
            <a:r>
              <a:rPr kumimoji="1" lang="en-US" altLang="ja-JP" sz="2400" b="1" dirty="0" smtClean="0">
                <a:solidFill>
                  <a:srgbClr val="800000"/>
                </a:solidFill>
                <a:sym typeface="Wingdings"/>
              </a:rPr>
              <a:t>DR</a:t>
            </a:r>
            <a:r>
              <a:rPr kumimoji="1" lang="ja-JP" altLang="en-US" sz="2400" b="1" dirty="0" smtClean="0">
                <a:solidFill>
                  <a:srgbClr val="800000"/>
                </a:solidFill>
                <a:sym typeface="Wingdings"/>
              </a:rPr>
              <a:t>と</a:t>
            </a:r>
            <a:r>
              <a:rPr kumimoji="1" lang="en-US" altLang="ja-JP" sz="2400" b="1" dirty="0" smtClean="0">
                <a:solidFill>
                  <a:srgbClr val="800000"/>
                </a:solidFill>
                <a:sym typeface="Wingdings"/>
              </a:rPr>
              <a:t>EXT</a:t>
            </a:r>
            <a:r>
              <a:rPr kumimoji="1" lang="ja-JP" altLang="en-US" sz="2400" b="1" dirty="0" smtClean="0">
                <a:solidFill>
                  <a:srgbClr val="800000"/>
                </a:solidFill>
                <a:sym typeface="Wingdings"/>
              </a:rPr>
              <a:t>の違いを大きく改善した。</a:t>
            </a:r>
            <a:endParaRPr kumimoji="1" lang="en-US" altLang="ja-JP" sz="2400" b="1" dirty="0" smtClean="0">
              <a:solidFill>
                <a:srgbClr val="800000"/>
              </a:solidFill>
            </a:endParaRPr>
          </a:p>
          <a:p>
            <a:endParaRPr kumimoji="1" lang="ja-JP" altLang="en-US" sz="2400" b="1" dirty="0">
              <a:solidFill>
                <a:srgbClr val="800000"/>
              </a:solidFill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3918699" y="1984963"/>
            <a:ext cx="0" cy="3948586"/>
          </a:xfrm>
          <a:prstGeom prst="straightConnector1">
            <a:avLst/>
          </a:prstGeom>
          <a:ln w="12700" cmpd="sng">
            <a:solidFill>
              <a:schemeClr val="accent3">
                <a:lumMod val="7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713712" y="1262028"/>
            <a:ext cx="3204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測定値</a:t>
            </a:r>
            <a:r>
              <a:rPr lang="ja-JP" altLang="en-US" dirty="0"/>
              <a:t>の</a:t>
            </a:r>
            <a:r>
              <a:rPr lang="ja-JP" altLang="en-US" dirty="0" smtClean="0"/>
              <a:t>履歴：　</a:t>
            </a:r>
            <a:r>
              <a:rPr lang="en-US" altLang="ja-JP" dirty="0" smtClean="0"/>
              <a:t>2012/4〜</a:t>
            </a:r>
            <a:r>
              <a:rPr lang="ja-JP" altLang="en-US" dirty="0" smtClean="0"/>
              <a:t>現在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30712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8336"/>
          </a:xfrm>
        </p:spPr>
        <p:txBody>
          <a:bodyPr/>
          <a:lstStyle/>
          <a:p>
            <a:r>
              <a:rPr kumimoji="1" lang="en-US" altLang="ja-JP" dirty="0" smtClean="0"/>
              <a:t>Wakefield</a:t>
            </a:r>
            <a:r>
              <a:rPr kumimoji="1" lang="ja-JP" altLang="en-US" dirty="0" smtClean="0"/>
              <a:t>の評価検討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第２１回リニアコライダー計画推進委員会</a:t>
            </a:r>
            <a:endParaRPr kumimoji="1" lang="ja-JP" altLang="en-US"/>
          </a:p>
        </p:txBody>
      </p:sp>
      <p:pic>
        <p:nvPicPr>
          <p:cNvPr id="4" name="図 3" descr="3-Jechem-wake（ドラッグされました）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180618"/>
            <a:ext cx="5285801" cy="3961022"/>
          </a:xfrm>
          <a:prstGeom prst="rect">
            <a:avLst/>
          </a:prstGeom>
        </p:spPr>
      </p:pic>
      <p:pic>
        <p:nvPicPr>
          <p:cNvPr id="5" name="図 4" descr="3-Jechem-wake（ドラッグされました）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859504" y="2897955"/>
            <a:ext cx="5284495" cy="396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6226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3-Jechem-wake（ドラッグされました）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242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第２１回リニアコライダー計画推進委員会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1693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Bellows shields inserted</a:t>
            </a:r>
            <a:endParaRPr kumimoji="1" lang="ja-JP" altLang="en-US" dirty="0"/>
          </a:p>
        </p:txBody>
      </p:sp>
      <p:pic>
        <p:nvPicPr>
          <p:cNvPr id="3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7063" y="2051050"/>
            <a:ext cx="4449762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4" descr="“ベローズ シールド・他.(照沼) v2012.vwx”のプレビュー（ドラッグされました）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62063"/>
            <a:ext cx="4076700" cy="371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5"/>
          <p:cNvSpPr txBox="1">
            <a:spLocks noChangeArrowheads="1"/>
          </p:cNvSpPr>
          <p:nvPr/>
        </p:nvSpPr>
        <p:spPr bwMode="auto">
          <a:xfrm>
            <a:off x="347663" y="5081588"/>
            <a:ext cx="80422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2800"/>
              <a:t>Shields were inserted </a:t>
            </a:r>
          </a:p>
          <a:p>
            <a:r>
              <a:rPr lang="en-US" altLang="ja-JP" sz="2800"/>
              <a:t>   for most of bellows in high-beta region in May 2013.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35886" y="6460206"/>
            <a:ext cx="510811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K.Kubo</a:t>
            </a:r>
            <a:r>
              <a:rPr kumimoji="1" lang="en-US" altLang="ja-JP" dirty="0" smtClean="0"/>
              <a:t>, “ATF2 continuous run in May”, ECFA LC2013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4611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Intensity dependence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40657"/>
          <a:stretch/>
        </p:blipFill>
        <p:spPr>
          <a:xfrm>
            <a:off x="4716016" y="3861048"/>
            <a:ext cx="3074917" cy="284178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64363" y="1556792"/>
            <a:ext cx="3329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Examples of modulation (30deg)  </a:t>
            </a:r>
          </a:p>
          <a:p>
            <a:r>
              <a:rPr kumimoji="1" lang="en-US" altLang="ja-JP" dirty="0" smtClean="0"/>
              <a:t>vs. intensity 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40507"/>
          <a:stretch/>
        </p:blipFill>
        <p:spPr>
          <a:xfrm>
            <a:off x="611560" y="2420888"/>
            <a:ext cx="3082689" cy="284178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41818"/>
          <a:stretch/>
        </p:blipFill>
        <p:spPr>
          <a:xfrm>
            <a:off x="4716016" y="1025146"/>
            <a:ext cx="3014759" cy="284178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86380" y="5445224"/>
            <a:ext cx="394479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Only this scan shows weak dependence.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852760" y="6091555"/>
            <a:ext cx="215341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Others are all similar.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/>
          <p:nvPr/>
        </p:nvCxnSpPr>
        <p:spPr>
          <a:xfrm flipV="1">
            <a:off x="1115616" y="4869160"/>
            <a:ext cx="144016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V="1">
            <a:off x="3851920" y="3356992"/>
            <a:ext cx="1512168" cy="2734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V="1">
            <a:off x="3851920" y="5629890"/>
            <a:ext cx="1368152" cy="4616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4035886" y="6460206"/>
            <a:ext cx="510811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K.Kubo</a:t>
            </a:r>
            <a:r>
              <a:rPr kumimoji="1" lang="en-US" altLang="ja-JP" dirty="0" smtClean="0"/>
              <a:t>, “ATF2 continuous run in May”, ECFA LC2013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5120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2739629" y="2980647"/>
            <a:ext cx="5513387" cy="1502896"/>
            <a:chOff x="1766628" y="1473994"/>
            <a:chExt cx="5513387" cy="1502896"/>
          </a:xfrm>
        </p:grpSpPr>
        <p:grpSp>
          <p:nvGrpSpPr>
            <p:cNvPr id="3" name="グループ化 3"/>
            <p:cNvGrpSpPr>
              <a:grpSpLocks/>
            </p:cNvGrpSpPr>
            <p:nvPr/>
          </p:nvGrpSpPr>
          <p:grpSpPr bwMode="auto">
            <a:xfrm>
              <a:off x="1766628" y="1473994"/>
              <a:ext cx="5513387" cy="1189037"/>
              <a:chOff x="-828997" y="2996952"/>
              <a:chExt cx="9505453" cy="1584176"/>
            </a:xfrm>
          </p:grpSpPr>
          <p:sp>
            <p:nvSpPr>
              <p:cNvPr id="10" name="正方形/長方形 9"/>
              <p:cNvSpPr/>
              <p:nvPr/>
            </p:nvSpPr>
            <p:spPr>
              <a:xfrm>
                <a:off x="7379138" y="3862009"/>
                <a:ext cx="1297318" cy="575295"/>
              </a:xfrm>
              <a:prstGeom prst="rect">
                <a:avLst/>
              </a:prstGeom>
              <a:solidFill>
                <a:srgbClr val="B4B4F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dirty="0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1620579" y="3500335"/>
                <a:ext cx="4606301" cy="577410"/>
              </a:xfrm>
              <a:prstGeom prst="rect">
                <a:avLst/>
              </a:prstGeom>
              <a:solidFill>
                <a:srgbClr val="B4B4F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dirty="0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2124179" y="2996952"/>
                <a:ext cx="1439640" cy="1584176"/>
              </a:xfrm>
              <a:prstGeom prst="rect">
                <a:avLst/>
              </a:prstGeom>
              <a:solidFill>
                <a:srgbClr val="B4B4F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dirty="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4283640" y="2996952"/>
                <a:ext cx="1439640" cy="1584176"/>
              </a:xfrm>
              <a:prstGeom prst="rect">
                <a:avLst/>
              </a:prstGeom>
              <a:solidFill>
                <a:srgbClr val="B4B4F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dirty="0"/>
              </a:p>
            </p:txBody>
          </p:sp>
          <p:grpSp>
            <p:nvGrpSpPr>
              <p:cNvPr id="14" name="グループ化 8"/>
              <p:cNvGrpSpPr>
                <a:grpSpLocks/>
              </p:cNvGrpSpPr>
              <p:nvPr/>
            </p:nvGrpSpPr>
            <p:grpSpPr bwMode="auto">
              <a:xfrm flipH="1">
                <a:off x="467147" y="3508201"/>
                <a:ext cx="1152525" cy="947539"/>
                <a:chOff x="3707705" y="5085184"/>
                <a:chExt cx="1152525" cy="947539"/>
              </a:xfrm>
            </p:grpSpPr>
            <p:cxnSp>
              <p:nvCxnSpPr>
                <p:cNvPr id="32" name="直線コネクタ 31"/>
                <p:cNvCxnSpPr/>
                <p:nvPr/>
              </p:nvCxnSpPr>
              <p:spPr>
                <a:xfrm>
                  <a:off x="3723220" y="5085778"/>
                  <a:ext cx="0" cy="57529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3" name="グループ化 27"/>
                <p:cNvGrpSpPr>
                  <a:grpSpLocks/>
                </p:cNvGrpSpPr>
                <p:nvPr/>
              </p:nvGrpSpPr>
              <p:grpSpPr bwMode="auto">
                <a:xfrm>
                  <a:off x="3707705" y="5085184"/>
                  <a:ext cx="1152525" cy="922387"/>
                  <a:chOff x="6229350" y="3514725"/>
                  <a:chExt cx="1152525" cy="922387"/>
                </a:xfrm>
              </p:grpSpPr>
              <p:sp>
                <p:nvSpPr>
                  <p:cNvPr id="45" name="フリーフォーム 44"/>
                  <p:cNvSpPr/>
                  <p:nvPr/>
                </p:nvSpPr>
                <p:spPr>
                  <a:xfrm>
                    <a:off x="6228443" y="3515319"/>
                    <a:ext cx="1152258" cy="372249"/>
                  </a:xfrm>
                  <a:custGeom>
                    <a:avLst/>
                    <a:gdLst>
                      <a:gd name="connsiteX0" fmla="*/ 0 w 1152525"/>
                      <a:gd name="connsiteY0" fmla="*/ 0 h 371475"/>
                      <a:gd name="connsiteX1" fmla="*/ 285750 w 1152525"/>
                      <a:gd name="connsiteY1" fmla="*/ 57150 h 371475"/>
                      <a:gd name="connsiteX2" fmla="*/ 514350 w 1152525"/>
                      <a:gd name="connsiteY2" fmla="*/ 200025 h 371475"/>
                      <a:gd name="connsiteX3" fmla="*/ 819150 w 1152525"/>
                      <a:gd name="connsiteY3" fmla="*/ 323850 h 371475"/>
                      <a:gd name="connsiteX4" fmla="*/ 1152525 w 1152525"/>
                      <a:gd name="connsiteY4" fmla="*/ 371475 h 371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52525" h="371475">
                        <a:moveTo>
                          <a:pt x="0" y="0"/>
                        </a:moveTo>
                        <a:cubicBezTo>
                          <a:pt x="100012" y="11906"/>
                          <a:pt x="200025" y="23813"/>
                          <a:pt x="285750" y="57150"/>
                        </a:cubicBezTo>
                        <a:cubicBezTo>
                          <a:pt x="371475" y="90488"/>
                          <a:pt x="425450" y="155575"/>
                          <a:pt x="514350" y="200025"/>
                        </a:cubicBezTo>
                        <a:cubicBezTo>
                          <a:pt x="603250" y="244475"/>
                          <a:pt x="712788" y="295275"/>
                          <a:pt x="819150" y="323850"/>
                        </a:cubicBezTo>
                        <a:cubicBezTo>
                          <a:pt x="925513" y="352425"/>
                          <a:pt x="1039019" y="361950"/>
                          <a:pt x="1152525" y="371475"/>
                        </a:cubicBezTo>
                      </a:path>
                    </a:pathLst>
                  </a:cu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dirty="0"/>
                  </a:p>
                </p:txBody>
              </p:sp>
              <p:sp>
                <p:nvSpPr>
                  <p:cNvPr id="46" name="フリーフォーム 45"/>
                  <p:cNvSpPr/>
                  <p:nvPr/>
                </p:nvSpPr>
                <p:spPr>
                  <a:xfrm>
                    <a:off x="6228443" y="4065233"/>
                    <a:ext cx="1152258" cy="372249"/>
                  </a:xfrm>
                  <a:custGeom>
                    <a:avLst/>
                    <a:gdLst>
                      <a:gd name="connsiteX0" fmla="*/ 0 w 1152525"/>
                      <a:gd name="connsiteY0" fmla="*/ 0 h 371475"/>
                      <a:gd name="connsiteX1" fmla="*/ 285750 w 1152525"/>
                      <a:gd name="connsiteY1" fmla="*/ 57150 h 371475"/>
                      <a:gd name="connsiteX2" fmla="*/ 514350 w 1152525"/>
                      <a:gd name="connsiteY2" fmla="*/ 200025 h 371475"/>
                      <a:gd name="connsiteX3" fmla="*/ 819150 w 1152525"/>
                      <a:gd name="connsiteY3" fmla="*/ 323850 h 371475"/>
                      <a:gd name="connsiteX4" fmla="*/ 1152525 w 1152525"/>
                      <a:gd name="connsiteY4" fmla="*/ 371475 h 371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52525" h="371475">
                        <a:moveTo>
                          <a:pt x="0" y="0"/>
                        </a:moveTo>
                        <a:cubicBezTo>
                          <a:pt x="100012" y="11906"/>
                          <a:pt x="200025" y="23813"/>
                          <a:pt x="285750" y="57150"/>
                        </a:cubicBezTo>
                        <a:cubicBezTo>
                          <a:pt x="371475" y="90488"/>
                          <a:pt x="425450" y="155575"/>
                          <a:pt x="514350" y="200025"/>
                        </a:cubicBezTo>
                        <a:cubicBezTo>
                          <a:pt x="603250" y="244475"/>
                          <a:pt x="712788" y="295275"/>
                          <a:pt x="819150" y="323850"/>
                        </a:cubicBezTo>
                        <a:cubicBezTo>
                          <a:pt x="925513" y="352425"/>
                          <a:pt x="1039019" y="361950"/>
                          <a:pt x="1152525" y="371475"/>
                        </a:cubicBezTo>
                      </a:path>
                    </a:pathLst>
                  </a:cu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dirty="0"/>
                  </a:p>
                </p:txBody>
              </p:sp>
            </p:grpSp>
            <p:cxnSp>
              <p:nvCxnSpPr>
                <p:cNvPr id="34" name="直線コネクタ 33"/>
                <p:cNvCxnSpPr/>
                <p:nvPr/>
              </p:nvCxnSpPr>
              <p:spPr>
                <a:xfrm>
                  <a:off x="3816276" y="5085778"/>
                  <a:ext cx="0" cy="57529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線コネクタ 34"/>
                <p:cNvCxnSpPr/>
                <p:nvPr/>
              </p:nvCxnSpPr>
              <p:spPr>
                <a:xfrm>
                  <a:off x="3923017" y="5087893"/>
                  <a:ext cx="0" cy="57529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線コネクタ 35"/>
                <p:cNvCxnSpPr/>
                <p:nvPr/>
              </p:nvCxnSpPr>
              <p:spPr>
                <a:xfrm>
                  <a:off x="4029759" y="5168265"/>
                  <a:ext cx="0" cy="57741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コネクタ 36"/>
                <p:cNvCxnSpPr/>
                <p:nvPr/>
              </p:nvCxnSpPr>
              <p:spPr>
                <a:xfrm>
                  <a:off x="4139237" y="5271903"/>
                  <a:ext cx="0" cy="57529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コネクタ 37"/>
                <p:cNvCxnSpPr/>
                <p:nvPr/>
              </p:nvCxnSpPr>
              <p:spPr>
                <a:xfrm>
                  <a:off x="4281559" y="5348045"/>
                  <a:ext cx="0" cy="57740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コネクタ 38"/>
                <p:cNvCxnSpPr/>
                <p:nvPr/>
              </p:nvCxnSpPr>
              <p:spPr>
                <a:xfrm>
                  <a:off x="4391037" y="5348045"/>
                  <a:ext cx="0" cy="57740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コネクタ 39"/>
                <p:cNvCxnSpPr/>
                <p:nvPr/>
              </p:nvCxnSpPr>
              <p:spPr>
                <a:xfrm>
                  <a:off x="4497778" y="5428417"/>
                  <a:ext cx="0" cy="57529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コネクタ 40"/>
                <p:cNvCxnSpPr/>
                <p:nvPr/>
              </p:nvCxnSpPr>
              <p:spPr>
                <a:xfrm>
                  <a:off x="4787895" y="5458028"/>
                  <a:ext cx="0" cy="57529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線コネクタ 41"/>
                <p:cNvCxnSpPr/>
                <p:nvPr/>
              </p:nvCxnSpPr>
              <p:spPr>
                <a:xfrm>
                  <a:off x="4678417" y="5428417"/>
                  <a:ext cx="0" cy="57529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線コネクタ 42"/>
                <p:cNvCxnSpPr/>
                <p:nvPr/>
              </p:nvCxnSpPr>
              <p:spPr>
                <a:xfrm>
                  <a:off x="4607256" y="5428417"/>
                  <a:ext cx="0" cy="57529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線コネクタ 43"/>
                <p:cNvCxnSpPr/>
                <p:nvPr/>
              </p:nvCxnSpPr>
              <p:spPr>
                <a:xfrm>
                  <a:off x="4210398" y="5271903"/>
                  <a:ext cx="0" cy="57529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グループ化 9"/>
              <p:cNvGrpSpPr>
                <a:grpSpLocks/>
              </p:cNvGrpSpPr>
              <p:nvPr/>
            </p:nvGrpSpPr>
            <p:grpSpPr bwMode="auto">
              <a:xfrm>
                <a:off x="6232227" y="3507085"/>
                <a:ext cx="1152525" cy="947539"/>
                <a:chOff x="3707705" y="5085184"/>
                <a:chExt cx="1152525" cy="947539"/>
              </a:xfrm>
            </p:grpSpPr>
            <p:cxnSp>
              <p:nvCxnSpPr>
                <p:cNvPr id="17" name="直線コネクタ 16"/>
                <p:cNvCxnSpPr/>
                <p:nvPr/>
              </p:nvCxnSpPr>
              <p:spPr>
                <a:xfrm>
                  <a:off x="3724253" y="5084779"/>
                  <a:ext cx="0" cy="57529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8" name="グループ化 12"/>
                <p:cNvGrpSpPr>
                  <a:grpSpLocks/>
                </p:cNvGrpSpPr>
                <p:nvPr/>
              </p:nvGrpSpPr>
              <p:grpSpPr bwMode="auto">
                <a:xfrm>
                  <a:off x="3707705" y="5085184"/>
                  <a:ext cx="1152525" cy="922387"/>
                  <a:chOff x="6229350" y="3514725"/>
                  <a:chExt cx="1152525" cy="922387"/>
                </a:xfrm>
              </p:grpSpPr>
              <p:sp>
                <p:nvSpPr>
                  <p:cNvPr id="30" name="フリーフォーム 29"/>
                  <p:cNvSpPr/>
                  <p:nvPr/>
                </p:nvSpPr>
                <p:spPr>
                  <a:xfrm>
                    <a:off x="6229476" y="3514320"/>
                    <a:ext cx="1152258" cy="372249"/>
                  </a:xfrm>
                  <a:custGeom>
                    <a:avLst/>
                    <a:gdLst>
                      <a:gd name="connsiteX0" fmla="*/ 0 w 1152525"/>
                      <a:gd name="connsiteY0" fmla="*/ 0 h 371475"/>
                      <a:gd name="connsiteX1" fmla="*/ 285750 w 1152525"/>
                      <a:gd name="connsiteY1" fmla="*/ 57150 h 371475"/>
                      <a:gd name="connsiteX2" fmla="*/ 514350 w 1152525"/>
                      <a:gd name="connsiteY2" fmla="*/ 200025 h 371475"/>
                      <a:gd name="connsiteX3" fmla="*/ 819150 w 1152525"/>
                      <a:gd name="connsiteY3" fmla="*/ 323850 h 371475"/>
                      <a:gd name="connsiteX4" fmla="*/ 1152525 w 1152525"/>
                      <a:gd name="connsiteY4" fmla="*/ 371475 h 371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52525" h="371475">
                        <a:moveTo>
                          <a:pt x="0" y="0"/>
                        </a:moveTo>
                        <a:cubicBezTo>
                          <a:pt x="100012" y="11906"/>
                          <a:pt x="200025" y="23813"/>
                          <a:pt x="285750" y="57150"/>
                        </a:cubicBezTo>
                        <a:cubicBezTo>
                          <a:pt x="371475" y="90488"/>
                          <a:pt x="425450" y="155575"/>
                          <a:pt x="514350" y="200025"/>
                        </a:cubicBezTo>
                        <a:cubicBezTo>
                          <a:pt x="603250" y="244475"/>
                          <a:pt x="712788" y="295275"/>
                          <a:pt x="819150" y="323850"/>
                        </a:cubicBezTo>
                        <a:cubicBezTo>
                          <a:pt x="925513" y="352425"/>
                          <a:pt x="1039019" y="361950"/>
                          <a:pt x="1152525" y="371475"/>
                        </a:cubicBezTo>
                      </a:path>
                    </a:pathLst>
                  </a:cu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dirty="0"/>
                  </a:p>
                </p:txBody>
              </p:sp>
              <p:sp>
                <p:nvSpPr>
                  <p:cNvPr id="31" name="フリーフォーム 30"/>
                  <p:cNvSpPr/>
                  <p:nvPr/>
                </p:nvSpPr>
                <p:spPr>
                  <a:xfrm>
                    <a:off x="6229476" y="4064234"/>
                    <a:ext cx="1152258" cy="372249"/>
                  </a:xfrm>
                  <a:custGeom>
                    <a:avLst/>
                    <a:gdLst>
                      <a:gd name="connsiteX0" fmla="*/ 0 w 1152525"/>
                      <a:gd name="connsiteY0" fmla="*/ 0 h 371475"/>
                      <a:gd name="connsiteX1" fmla="*/ 285750 w 1152525"/>
                      <a:gd name="connsiteY1" fmla="*/ 57150 h 371475"/>
                      <a:gd name="connsiteX2" fmla="*/ 514350 w 1152525"/>
                      <a:gd name="connsiteY2" fmla="*/ 200025 h 371475"/>
                      <a:gd name="connsiteX3" fmla="*/ 819150 w 1152525"/>
                      <a:gd name="connsiteY3" fmla="*/ 323850 h 371475"/>
                      <a:gd name="connsiteX4" fmla="*/ 1152525 w 1152525"/>
                      <a:gd name="connsiteY4" fmla="*/ 371475 h 371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52525" h="371475">
                        <a:moveTo>
                          <a:pt x="0" y="0"/>
                        </a:moveTo>
                        <a:cubicBezTo>
                          <a:pt x="100012" y="11906"/>
                          <a:pt x="200025" y="23813"/>
                          <a:pt x="285750" y="57150"/>
                        </a:cubicBezTo>
                        <a:cubicBezTo>
                          <a:pt x="371475" y="90488"/>
                          <a:pt x="425450" y="155575"/>
                          <a:pt x="514350" y="200025"/>
                        </a:cubicBezTo>
                        <a:cubicBezTo>
                          <a:pt x="603250" y="244475"/>
                          <a:pt x="712788" y="295275"/>
                          <a:pt x="819150" y="323850"/>
                        </a:cubicBezTo>
                        <a:cubicBezTo>
                          <a:pt x="925513" y="352425"/>
                          <a:pt x="1039019" y="361950"/>
                          <a:pt x="1152525" y="371475"/>
                        </a:cubicBezTo>
                      </a:path>
                    </a:pathLst>
                  </a:cu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dirty="0"/>
                  </a:p>
                </p:txBody>
              </p:sp>
            </p:grpSp>
            <p:cxnSp>
              <p:nvCxnSpPr>
                <p:cNvPr id="19" name="直線コネクタ 18"/>
                <p:cNvCxnSpPr/>
                <p:nvPr/>
              </p:nvCxnSpPr>
              <p:spPr>
                <a:xfrm>
                  <a:off x="3817309" y="5084779"/>
                  <a:ext cx="0" cy="57529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線コネクタ 19"/>
                <p:cNvCxnSpPr/>
                <p:nvPr/>
              </p:nvCxnSpPr>
              <p:spPr>
                <a:xfrm>
                  <a:off x="3924050" y="5086895"/>
                  <a:ext cx="0" cy="57529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線コネクタ 20"/>
                <p:cNvCxnSpPr/>
                <p:nvPr/>
              </p:nvCxnSpPr>
              <p:spPr>
                <a:xfrm>
                  <a:off x="4030792" y="5167267"/>
                  <a:ext cx="0" cy="57740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線コネクタ 21"/>
                <p:cNvCxnSpPr/>
                <p:nvPr/>
              </p:nvCxnSpPr>
              <p:spPr>
                <a:xfrm>
                  <a:off x="4140270" y="5270904"/>
                  <a:ext cx="0" cy="57529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線コネクタ 22"/>
                <p:cNvCxnSpPr/>
                <p:nvPr/>
              </p:nvCxnSpPr>
              <p:spPr>
                <a:xfrm>
                  <a:off x="4282592" y="5347046"/>
                  <a:ext cx="0" cy="57741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線コネクタ 23"/>
                <p:cNvCxnSpPr/>
                <p:nvPr/>
              </p:nvCxnSpPr>
              <p:spPr>
                <a:xfrm>
                  <a:off x="4392070" y="5347046"/>
                  <a:ext cx="0" cy="57741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線コネクタ 24"/>
                <p:cNvCxnSpPr/>
                <p:nvPr/>
              </p:nvCxnSpPr>
              <p:spPr>
                <a:xfrm>
                  <a:off x="4498810" y="5427418"/>
                  <a:ext cx="0" cy="57529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線コネクタ 25"/>
                <p:cNvCxnSpPr/>
                <p:nvPr/>
              </p:nvCxnSpPr>
              <p:spPr>
                <a:xfrm>
                  <a:off x="4788928" y="5457029"/>
                  <a:ext cx="0" cy="57529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線コネクタ 26"/>
                <p:cNvCxnSpPr/>
                <p:nvPr/>
              </p:nvCxnSpPr>
              <p:spPr>
                <a:xfrm>
                  <a:off x="4679450" y="5427418"/>
                  <a:ext cx="0" cy="57529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線コネクタ 27"/>
                <p:cNvCxnSpPr/>
                <p:nvPr/>
              </p:nvCxnSpPr>
              <p:spPr>
                <a:xfrm>
                  <a:off x="4608289" y="5427418"/>
                  <a:ext cx="0" cy="57529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線コネクタ 28"/>
                <p:cNvCxnSpPr/>
                <p:nvPr/>
              </p:nvCxnSpPr>
              <p:spPr>
                <a:xfrm>
                  <a:off x="4211431" y="5270904"/>
                  <a:ext cx="0" cy="57529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正方形/長方形 15"/>
              <p:cNvSpPr/>
              <p:nvPr/>
            </p:nvSpPr>
            <p:spPr>
              <a:xfrm>
                <a:off x="-828997" y="3878930"/>
                <a:ext cx="1297318" cy="577411"/>
              </a:xfrm>
              <a:prstGeom prst="rect">
                <a:avLst/>
              </a:prstGeom>
              <a:solidFill>
                <a:srgbClr val="B4B4F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dirty="0"/>
              </a:p>
            </p:txBody>
          </p:sp>
        </p:grpSp>
        <p:sp>
          <p:nvSpPr>
            <p:cNvPr id="4" name="テキスト ボックス 45"/>
            <p:cNvSpPr txBox="1">
              <a:spLocks noChangeArrowheads="1"/>
            </p:cNvSpPr>
            <p:nvPr/>
          </p:nvSpPr>
          <p:spPr bwMode="auto">
            <a:xfrm>
              <a:off x="3406516" y="1494631"/>
              <a:ext cx="957262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dirty="0"/>
                <a:t>Ref. Cav.</a:t>
              </a:r>
              <a:endParaRPr lang="ja-JP" altLang="en-US" dirty="0"/>
            </a:p>
          </p:txBody>
        </p:sp>
        <p:sp>
          <p:nvSpPr>
            <p:cNvPr id="5" name="テキスト ボックス 46"/>
            <p:cNvSpPr txBox="1">
              <a:spLocks noChangeArrowheads="1"/>
            </p:cNvSpPr>
            <p:nvPr/>
          </p:nvSpPr>
          <p:spPr bwMode="auto">
            <a:xfrm>
              <a:off x="4670166" y="1489869"/>
              <a:ext cx="9588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dirty="0"/>
                <a:t>Ref. Cav.</a:t>
              </a:r>
              <a:endParaRPr lang="ja-JP" altLang="en-US" dirty="0"/>
            </a:p>
          </p:txBody>
        </p:sp>
        <p:sp>
          <p:nvSpPr>
            <p:cNvPr id="6" name="テキスト ボックス 47"/>
            <p:cNvSpPr txBox="1">
              <a:spLocks noChangeArrowheads="1"/>
            </p:cNvSpPr>
            <p:nvPr/>
          </p:nvSpPr>
          <p:spPr bwMode="auto">
            <a:xfrm>
              <a:off x="2093653" y="1626394"/>
              <a:ext cx="9032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dirty="0"/>
                <a:t>Bellows</a:t>
              </a:r>
              <a:endParaRPr lang="ja-JP" altLang="en-US" dirty="0"/>
            </a:p>
          </p:txBody>
        </p:sp>
        <p:sp>
          <p:nvSpPr>
            <p:cNvPr id="7" name="テキスト ボックス 48"/>
            <p:cNvSpPr txBox="1">
              <a:spLocks noChangeArrowheads="1"/>
            </p:cNvSpPr>
            <p:nvPr/>
          </p:nvSpPr>
          <p:spPr bwMode="auto">
            <a:xfrm>
              <a:off x="6049702" y="1613694"/>
              <a:ext cx="9048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/>
                <a:t>Bellows</a:t>
              </a:r>
              <a:endParaRPr lang="ja-JP" altLang="en-US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3187440" y="2663031"/>
              <a:ext cx="2671763" cy="91532"/>
            </a:xfrm>
            <a:prstGeom prst="rect">
              <a:avLst/>
            </a:prstGeom>
            <a:solidFill>
              <a:srgbClr val="68686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" name="直線矢印コネクタ 8"/>
            <p:cNvCxnSpPr/>
            <p:nvPr/>
          </p:nvCxnSpPr>
          <p:spPr>
            <a:xfrm>
              <a:off x="3194643" y="2440703"/>
              <a:ext cx="0" cy="536187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グループ化 46"/>
          <p:cNvGrpSpPr/>
          <p:nvPr/>
        </p:nvGrpSpPr>
        <p:grpSpPr>
          <a:xfrm>
            <a:off x="2529592" y="1178274"/>
            <a:ext cx="5513387" cy="1502896"/>
            <a:chOff x="1766628" y="1473994"/>
            <a:chExt cx="5513387" cy="1502896"/>
          </a:xfrm>
        </p:grpSpPr>
        <p:grpSp>
          <p:nvGrpSpPr>
            <p:cNvPr id="48" name="グループ化 3"/>
            <p:cNvGrpSpPr>
              <a:grpSpLocks/>
            </p:cNvGrpSpPr>
            <p:nvPr/>
          </p:nvGrpSpPr>
          <p:grpSpPr bwMode="auto">
            <a:xfrm>
              <a:off x="1766628" y="1473994"/>
              <a:ext cx="5513387" cy="1189037"/>
              <a:chOff x="-828997" y="2996952"/>
              <a:chExt cx="9505453" cy="1584176"/>
            </a:xfrm>
          </p:grpSpPr>
          <p:sp>
            <p:nvSpPr>
              <p:cNvPr id="55" name="正方形/長方形 54"/>
              <p:cNvSpPr/>
              <p:nvPr/>
            </p:nvSpPr>
            <p:spPr>
              <a:xfrm>
                <a:off x="7379138" y="3862009"/>
                <a:ext cx="1297318" cy="575295"/>
              </a:xfrm>
              <a:prstGeom prst="rect">
                <a:avLst/>
              </a:prstGeom>
              <a:solidFill>
                <a:srgbClr val="B4B4F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dirty="0"/>
              </a:p>
            </p:txBody>
          </p:sp>
          <p:sp>
            <p:nvSpPr>
              <p:cNvPr id="56" name="正方形/長方形 55"/>
              <p:cNvSpPr/>
              <p:nvPr/>
            </p:nvSpPr>
            <p:spPr>
              <a:xfrm>
                <a:off x="1620579" y="3500335"/>
                <a:ext cx="4606301" cy="577410"/>
              </a:xfrm>
              <a:prstGeom prst="rect">
                <a:avLst/>
              </a:prstGeom>
              <a:solidFill>
                <a:srgbClr val="B4B4F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dirty="0"/>
              </a:p>
            </p:txBody>
          </p:sp>
          <p:sp>
            <p:nvSpPr>
              <p:cNvPr id="57" name="正方形/長方形 56"/>
              <p:cNvSpPr/>
              <p:nvPr/>
            </p:nvSpPr>
            <p:spPr>
              <a:xfrm>
                <a:off x="2124179" y="2996952"/>
                <a:ext cx="1439640" cy="1584176"/>
              </a:xfrm>
              <a:prstGeom prst="rect">
                <a:avLst/>
              </a:prstGeom>
              <a:solidFill>
                <a:srgbClr val="B4B4F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dirty="0"/>
              </a:p>
            </p:txBody>
          </p:sp>
          <p:grpSp>
            <p:nvGrpSpPr>
              <p:cNvPr id="59" name="グループ化 8"/>
              <p:cNvGrpSpPr>
                <a:grpSpLocks/>
              </p:cNvGrpSpPr>
              <p:nvPr/>
            </p:nvGrpSpPr>
            <p:grpSpPr bwMode="auto">
              <a:xfrm flipH="1">
                <a:off x="467147" y="3508201"/>
                <a:ext cx="1152525" cy="947539"/>
                <a:chOff x="3707705" y="5085184"/>
                <a:chExt cx="1152525" cy="947539"/>
              </a:xfrm>
            </p:grpSpPr>
            <p:cxnSp>
              <p:nvCxnSpPr>
                <p:cNvPr id="77" name="直線コネクタ 76"/>
                <p:cNvCxnSpPr/>
                <p:nvPr/>
              </p:nvCxnSpPr>
              <p:spPr>
                <a:xfrm>
                  <a:off x="3723220" y="5085778"/>
                  <a:ext cx="0" cy="57529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8" name="グループ化 27"/>
                <p:cNvGrpSpPr>
                  <a:grpSpLocks/>
                </p:cNvGrpSpPr>
                <p:nvPr/>
              </p:nvGrpSpPr>
              <p:grpSpPr bwMode="auto">
                <a:xfrm>
                  <a:off x="3707705" y="5085184"/>
                  <a:ext cx="1152525" cy="922387"/>
                  <a:chOff x="6229350" y="3514725"/>
                  <a:chExt cx="1152525" cy="922387"/>
                </a:xfrm>
              </p:grpSpPr>
              <p:sp>
                <p:nvSpPr>
                  <p:cNvPr id="90" name="フリーフォーム 89"/>
                  <p:cNvSpPr/>
                  <p:nvPr/>
                </p:nvSpPr>
                <p:spPr>
                  <a:xfrm>
                    <a:off x="6228443" y="3515319"/>
                    <a:ext cx="1152258" cy="372249"/>
                  </a:xfrm>
                  <a:custGeom>
                    <a:avLst/>
                    <a:gdLst>
                      <a:gd name="connsiteX0" fmla="*/ 0 w 1152525"/>
                      <a:gd name="connsiteY0" fmla="*/ 0 h 371475"/>
                      <a:gd name="connsiteX1" fmla="*/ 285750 w 1152525"/>
                      <a:gd name="connsiteY1" fmla="*/ 57150 h 371475"/>
                      <a:gd name="connsiteX2" fmla="*/ 514350 w 1152525"/>
                      <a:gd name="connsiteY2" fmla="*/ 200025 h 371475"/>
                      <a:gd name="connsiteX3" fmla="*/ 819150 w 1152525"/>
                      <a:gd name="connsiteY3" fmla="*/ 323850 h 371475"/>
                      <a:gd name="connsiteX4" fmla="*/ 1152525 w 1152525"/>
                      <a:gd name="connsiteY4" fmla="*/ 371475 h 371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52525" h="371475">
                        <a:moveTo>
                          <a:pt x="0" y="0"/>
                        </a:moveTo>
                        <a:cubicBezTo>
                          <a:pt x="100012" y="11906"/>
                          <a:pt x="200025" y="23813"/>
                          <a:pt x="285750" y="57150"/>
                        </a:cubicBezTo>
                        <a:cubicBezTo>
                          <a:pt x="371475" y="90488"/>
                          <a:pt x="425450" y="155575"/>
                          <a:pt x="514350" y="200025"/>
                        </a:cubicBezTo>
                        <a:cubicBezTo>
                          <a:pt x="603250" y="244475"/>
                          <a:pt x="712788" y="295275"/>
                          <a:pt x="819150" y="323850"/>
                        </a:cubicBezTo>
                        <a:cubicBezTo>
                          <a:pt x="925513" y="352425"/>
                          <a:pt x="1039019" y="361950"/>
                          <a:pt x="1152525" y="371475"/>
                        </a:cubicBezTo>
                      </a:path>
                    </a:pathLst>
                  </a:cu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dirty="0"/>
                  </a:p>
                </p:txBody>
              </p:sp>
              <p:sp>
                <p:nvSpPr>
                  <p:cNvPr id="91" name="フリーフォーム 90"/>
                  <p:cNvSpPr/>
                  <p:nvPr/>
                </p:nvSpPr>
                <p:spPr>
                  <a:xfrm>
                    <a:off x="6228443" y="4065233"/>
                    <a:ext cx="1152258" cy="372249"/>
                  </a:xfrm>
                  <a:custGeom>
                    <a:avLst/>
                    <a:gdLst>
                      <a:gd name="connsiteX0" fmla="*/ 0 w 1152525"/>
                      <a:gd name="connsiteY0" fmla="*/ 0 h 371475"/>
                      <a:gd name="connsiteX1" fmla="*/ 285750 w 1152525"/>
                      <a:gd name="connsiteY1" fmla="*/ 57150 h 371475"/>
                      <a:gd name="connsiteX2" fmla="*/ 514350 w 1152525"/>
                      <a:gd name="connsiteY2" fmla="*/ 200025 h 371475"/>
                      <a:gd name="connsiteX3" fmla="*/ 819150 w 1152525"/>
                      <a:gd name="connsiteY3" fmla="*/ 323850 h 371475"/>
                      <a:gd name="connsiteX4" fmla="*/ 1152525 w 1152525"/>
                      <a:gd name="connsiteY4" fmla="*/ 371475 h 371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52525" h="371475">
                        <a:moveTo>
                          <a:pt x="0" y="0"/>
                        </a:moveTo>
                        <a:cubicBezTo>
                          <a:pt x="100012" y="11906"/>
                          <a:pt x="200025" y="23813"/>
                          <a:pt x="285750" y="57150"/>
                        </a:cubicBezTo>
                        <a:cubicBezTo>
                          <a:pt x="371475" y="90488"/>
                          <a:pt x="425450" y="155575"/>
                          <a:pt x="514350" y="200025"/>
                        </a:cubicBezTo>
                        <a:cubicBezTo>
                          <a:pt x="603250" y="244475"/>
                          <a:pt x="712788" y="295275"/>
                          <a:pt x="819150" y="323850"/>
                        </a:cubicBezTo>
                        <a:cubicBezTo>
                          <a:pt x="925513" y="352425"/>
                          <a:pt x="1039019" y="361950"/>
                          <a:pt x="1152525" y="371475"/>
                        </a:cubicBezTo>
                      </a:path>
                    </a:pathLst>
                  </a:cu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dirty="0"/>
                  </a:p>
                </p:txBody>
              </p:sp>
            </p:grpSp>
            <p:cxnSp>
              <p:nvCxnSpPr>
                <p:cNvPr id="79" name="直線コネクタ 78"/>
                <p:cNvCxnSpPr/>
                <p:nvPr/>
              </p:nvCxnSpPr>
              <p:spPr>
                <a:xfrm>
                  <a:off x="3816276" y="5085778"/>
                  <a:ext cx="0" cy="57529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線コネクタ 79"/>
                <p:cNvCxnSpPr/>
                <p:nvPr/>
              </p:nvCxnSpPr>
              <p:spPr>
                <a:xfrm>
                  <a:off x="3923017" y="5087893"/>
                  <a:ext cx="0" cy="57529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線コネクタ 80"/>
                <p:cNvCxnSpPr/>
                <p:nvPr/>
              </p:nvCxnSpPr>
              <p:spPr>
                <a:xfrm>
                  <a:off x="4029759" y="5168265"/>
                  <a:ext cx="0" cy="57741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線コネクタ 81"/>
                <p:cNvCxnSpPr/>
                <p:nvPr/>
              </p:nvCxnSpPr>
              <p:spPr>
                <a:xfrm>
                  <a:off x="4139237" y="5271903"/>
                  <a:ext cx="0" cy="57529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線コネクタ 82"/>
                <p:cNvCxnSpPr/>
                <p:nvPr/>
              </p:nvCxnSpPr>
              <p:spPr>
                <a:xfrm>
                  <a:off x="4281559" y="5348045"/>
                  <a:ext cx="0" cy="57740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線コネクタ 83"/>
                <p:cNvCxnSpPr/>
                <p:nvPr/>
              </p:nvCxnSpPr>
              <p:spPr>
                <a:xfrm>
                  <a:off x="4391037" y="5348045"/>
                  <a:ext cx="0" cy="57740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線コネクタ 84"/>
                <p:cNvCxnSpPr/>
                <p:nvPr/>
              </p:nvCxnSpPr>
              <p:spPr>
                <a:xfrm>
                  <a:off x="4497778" y="5428417"/>
                  <a:ext cx="0" cy="57529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線コネクタ 85"/>
                <p:cNvCxnSpPr/>
                <p:nvPr/>
              </p:nvCxnSpPr>
              <p:spPr>
                <a:xfrm>
                  <a:off x="4787895" y="5458028"/>
                  <a:ext cx="0" cy="57529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直線コネクタ 86"/>
                <p:cNvCxnSpPr/>
                <p:nvPr/>
              </p:nvCxnSpPr>
              <p:spPr>
                <a:xfrm>
                  <a:off x="4678417" y="5428417"/>
                  <a:ext cx="0" cy="57529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線コネクタ 87"/>
                <p:cNvCxnSpPr/>
                <p:nvPr/>
              </p:nvCxnSpPr>
              <p:spPr>
                <a:xfrm>
                  <a:off x="4607256" y="5428417"/>
                  <a:ext cx="0" cy="57529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線コネクタ 88"/>
                <p:cNvCxnSpPr/>
                <p:nvPr/>
              </p:nvCxnSpPr>
              <p:spPr>
                <a:xfrm>
                  <a:off x="4210398" y="5271903"/>
                  <a:ext cx="0" cy="57529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グループ化 9"/>
              <p:cNvGrpSpPr>
                <a:grpSpLocks/>
              </p:cNvGrpSpPr>
              <p:nvPr/>
            </p:nvGrpSpPr>
            <p:grpSpPr bwMode="auto">
              <a:xfrm>
                <a:off x="6232227" y="3507085"/>
                <a:ext cx="1152525" cy="947539"/>
                <a:chOff x="3707705" y="5085184"/>
                <a:chExt cx="1152525" cy="947539"/>
              </a:xfrm>
            </p:grpSpPr>
            <p:cxnSp>
              <p:nvCxnSpPr>
                <p:cNvPr id="62" name="直線コネクタ 61"/>
                <p:cNvCxnSpPr/>
                <p:nvPr/>
              </p:nvCxnSpPr>
              <p:spPr>
                <a:xfrm>
                  <a:off x="3724253" y="5084779"/>
                  <a:ext cx="0" cy="57529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3" name="グループ化 12"/>
                <p:cNvGrpSpPr>
                  <a:grpSpLocks/>
                </p:cNvGrpSpPr>
                <p:nvPr/>
              </p:nvGrpSpPr>
              <p:grpSpPr bwMode="auto">
                <a:xfrm>
                  <a:off x="3707705" y="5085184"/>
                  <a:ext cx="1152525" cy="922387"/>
                  <a:chOff x="6229350" y="3514725"/>
                  <a:chExt cx="1152525" cy="922387"/>
                </a:xfrm>
              </p:grpSpPr>
              <p:sp>
                <p:nvSpPr>
                  <p:cNvPr id="75" name="フリーフォーム 74"/>
                  <p:cNvSpPr/>
                  <p:nvPr/>
                </p:nvSpPr>
                <p:spPr>
                  <a:xfrm>
                    <a:off x="6229476" y="3514320"/>
                    <a:ext cx="1152258" cy="372249"/>
                  </a:xfrm>
                  <a:custGeom>
                    <a:avLst/>
                    <a:gdLst>
                      <a:gd name="connsiteX0" fmla="*/ 0 w 1152525"/>
                      <a:gd name="connsiteY0" fmla="*/ 0 h 371475"/>
                      <a:gd name="connsiteX1" fmla="*/ 285750 w 1152525"/>
                      <a:gd name="connsiteY1" fmla="*/ 57150 h 371475"/>
                      <a:gd name="connsiteX2" fmla="*/ 514350 w 1152525"/>
                      <a:gd name="connsiteY2" fmla="*/ 200025 h 371475"/>
                      <a:gd name="connsiteX3" fmla="*/ 819150 w 1152525"/>
                      <a:gd name="connsiteY3" fmla="*/ 323850 h 371475"/>
                      <a:gd name="connsiteX4" fmla="*/ 1152525 w 1152525"/>
                      <a:gd name="connsiteY4" fmla="*/ 371475 h 371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52525" h="371475">
                        <a:moveTo>
                          <a:pt x="0" y="0"/>
                        </a:moveTo>
                        <a:cubicBezTo>
                          <a:pt x="100012" y="11906"/>
                          <a:pt x="200025" y="23813"/>
                          <a:pt x="285750" y="57150"/>
                        </a:cubicBezTo>
                        <a:cubicBezTo>
                          <a:pt x="371475" y="90488"/>
                          <a:pt x="425450" y="155575"/>
                          <a:pt x="514350" y="200025"/>
                        </a:cubicBezTo>
                        <a:cubicBezTo>
                          <a:pt x="603250" y="244475"/>
                          <a:pt x="712788" y="295275"/>
                          <a:pt x="819150" y="323850"/>
                        </a:cubicBezTo>
                        <a:cubicBezTo>
                          <a:pt x="925513" y="352425"/>
                          <a:pt x="1039019" y="361950"/>
                          <a:pt x="1152525" y="371475"/>
                        </a:cubicBezTo>
                      </a:path>
                    </a:pathLst>
                  </a:cu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dirty="0"/>
                  </a:p>
                </p:txBody>
              </p:sp>
              <p:sp>
                <p:nvSpPr>
                  <p:cNvPr id="76" name="フリーフォーム 75"/>
                  <p:cNvSpPr/>
                  <p:nvPr/>
                </p:nvSpPr>
                <p:spPr>
                  <a:xfrm>
                    <a:off x="6229476" y="4064234"/>
                    <a:ext cx="1152258" cy="372249"/>
                  </a:xfrm>
                  <a:custGeom>
                    <a:avLst/>
                    <a:gdLst>
                      <a:gd name="connsiteX0" fmla="*/ 0 w 1152525"/>
                      <a:gd name="connsiteY0" fmla="*/ 0 h 371475"/>
                      <a:gd name="connsiteX1" fmla="*/ 285750 w 1152525"/>
                      <a:gd name="connsiteY1" fmla="*/ 57150 h 371475"/>
                      <a:gd name="connsiteX2" fmla="*/ 514350 w 1152525"/>
                      <a:gd name="connsiteY2" fmla="*/ 200025 h 371475"/>
                      <a:gd name="connsiteX3" fmla="*/ 819150 w 1152525"/>
                      <a:gd name="connsiteY3" fmla="*/ 323850 h 371475"/>
                      <a:gd name="connsiteX4" fmla="*/ 1152525 w 1152525"/>
                      <a:gd name="connsiteY4" fmla="*/ 371475 h 371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52525" h="371475">
                        <a:moveTo>
                          <a:pt x="0" y="0"/>
                        </a:moveTo>
                        <a:cubicBezTo>
                          <a:pt x="100012" y="11906"/>
                          <a:pt x="200025" y="23813"/>
                          <a:pt x="285750" y="57150"/>
                        </a:cubicBezTo>
                        <a:cubicBezTo>
                          <a:pt x="371475" y="90488"/>
                          <a:pt x="425450" y="155575"/>
                          <a:pt x="514350" y="200025"/>
                        </a:cubicBezTo>
                        <a:cubicBezTo>
                          <a:pt x="603250" y="244475"/>
                          <a:pt x="712788" y="295275"/>
                          <a:pt x="819150" y="323850"/>
                        </a:cubicBezTo>
                        <a:cubicBezTo>
                          <a:pt x="925513" y="352425"/>
                          <a:pt x="1039019" y="361950"/>
                          <a:pt x="1152525" y="371475"/>
                        </a:cubicBezTo>
                      </a:path>
                    </a:pathLst>
                  </a:cu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dirty="0"/>
                  </a:p>
                </p:txBody>
              </p:sp>
            </p:grpSp>
            <p:cxnSp>
              <p:nvCxnSpPr>
                <p:cNvPr id="64" name="直線コネクタ 63"/>
                <p:cNvCxnSpPr/>
                <p:nvPr/>
              </p:nvCxnSpPr>
              <p:spPr>
                <a:xfrm>
                  <a:off x="3817309" y="5084779"/>
                  <a:ext cx="0" cy="57529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線コネクタ 64"/>
                <p:cNvCxnSpPr/>
                <p:nvPr/>
              </p:nvCxnSpPr>
              <p:spPr>
                <a:xfrm>
                  <a:off x="3924050" y="5086895"/>
                  <a:ext cx="0" cy="57529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線コネクタ 65"/>
                <p:cNvCxnSpPr/>
                <p:nvPr/>
              </p:nvCxnSpPr>
              <p:spPr>
                <a:xfrm>
                  <a:off x="4030792" y="5167267"/>
                  <a:ext cx="0" cy="57740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線コネクタ 66"/>
                <p:cNvCxnSpPr/>
                <p:nvPr/>
              </p:nvCxnSpPr>
              <p:spPr>
                <a:xfrm>
                  <a:off x="4140270" y="5270904"/>
                  <a:ext cx="0" cy="57529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線コネクタ 67"/>
                <p:cNvCxnSpPr/>
                <p:nvPr/>
              </p:nvCxnSpPr>
              <p:spPr>
                <a:xfrm>
                  <a:off x="4282592" y="5347046"/>
                  <a:ext cx="0" cy="57741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線コネクタ 68"/>
                <p:cNvCxnSpPr/>
                <p:nvPr/>
              </p:nvCxnSpPr>
              <p:spPr>
                <a:xfrm>
                  <a:off x="4392070" y="5347046"/>
                  <a:ext cx="0" cy="57741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線コネクタ 69"/>
                <p:cNvCxnSpPr/>
                <p:nvPr/>
              </p:nvCxnSpPr>
              <p:spPr>
                <a:xfrm>
                  <a:off x="4498810" y="5427418"/>
                  <a:ext cx="0" cy="57529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線コネクタ 70"/>
                <p:cNvCxnSpPr/>
                <p:nvPr/>
              </p:nvCxnSpPr>
              <p:spPr>
                <a:xfrm>
                  <a:off x="4788928" y="5457029"/>
                  <a:ext cx="0" cy="57529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線コネクタ 71"/>
                <p:cNvCxnSpPr/>
                <p:nvPr/>
              </p:nvCxnSpPr>
              <p:spPr>
                <a:xfrm>
                  <a:off x="4679450" y="5427418"/>
                  <a:ext cx="0" cy="57529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線コネクタ 72"/>
                <p:cNvCxnSpPr/>
                <p:nvPr/>
              </p:nvCxnSpPr>
              <p:spPr>
                <a:xfrm>
                  <a:off x="4608289" y="5427418"/>
                  <a:ext cx="0" cy="57529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線コネクタ 73"/>
                <p:cNvCxnSpPr/>
                <p:nvPr/>
              </p:nvCxnSpPr>
              <p:spPr>
                <a:xfrm>
                  <a:off x="4211431" y="5270904"/>
                  <a:ext cx="0" cy="57529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" name="正方形/長方形 60"/>
              <p:cNvSpPr/>
              <p:nvPr/>
            </p:nvSpPr>
            <p:spPr>
              <a:xfrm>
                <a:off x="-828997" y="3878930"/>
                <a:ext cx="1297318" cy="577411"/>
              </a:xfrm>
              <a:prstGeom prst="rect">
                <a:avLst/>
              </a:prstGeom>
              <a:solidFill>
                <a:srgbClr val="B4B4F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dirty="0"/>
              </a:p>
            </p:txBody>
          </p:sp>
        </p:grpSp>
        <p:sp>
          <p:nvSpPr>
            <p:cNvPr id="49" name="テキスト ボックス 45"/>
            <p:cNvSpPr txBox="1">
              <a:spLocks noChangeArrowheads="1"/>
            </p:cNvSpPr>
            <p:nvPr/>
          </p:nvSpPr>
          <p:spPr bwMode="auto">
            <a:xfrm>
              <a:off x="3406516" y="1494631"/>
              <a:ext cx="957262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dirty="0"/>
                <a:t>Ref. Cav.</a:t>
              </a:r>
              <a:endParaRPr lang="ja-JP" altLang="en-US" dirty="0"/>
            </a:p>
          </p:txBody>
        </p:sp>
        <p:sp>
          <p:nvSpPr>
            <p:cNvPr id="51" name="テキスト ボックス 47"/>
            <p:cNvSpPr txBox="1">
              <a:spLocks noChangeArrowheads="1"/>
            </p:cNvSpPr>
            <p:nvPr/>
          </p:nvSpPr>
          <p:spPr bwMode="auto">
            <a:xfrm>
              <a:off x="2093653" y="1626394"/>
              <a:ext cx="9032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/>
                <a:t>Bellows</a:t>
              </a:r>
              <a:endParaRPr lang="ja-JP" altLang="en-US"/>
            </a:p>
          </p:txBody>
        </p:sp>
        <p:sp>
          <p:nvSpPr>
            <p:cNvPr id="52" name="テキスト ボックス 48"/>
            <p:cNvSpPr txBox="1">
              <a:spLocks noChangeArrowheads="1"/>
            </p:cNvSpPr>
            <p:nvPr/>
          </p:nvSpPr>
          <p:spPr bwMode="auto">
            <a:xfrm>
              <a:off x="6049702" y="1613694"/>
              <a:ext cx="9048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/>
                <a:t>Bellows</a:t>
              </a:r>
              <a:endParaRPr lang="ja-JP" altLang="en-US"/>
            </a:p>
          </p:txBody>
        </p:sp>
        <p:sp>
          <p:nvSpPr>
            <p:cNvPr id="53" name="正方形/長方形 52"/>
            <p:cNvSpPr/>
            <p:nvPr/>
          </p:nvSpPr>
          <p:spPr>
            <a:xfrm>
              <a:off x="3187440" y="2663031"/>
              <a:ext cx="2671763" cy="91532"/>
            </a:xfrm>
            <a:prstGeom prst="rect">
              <a:avLst/>
            </a:prstGeom>
            <a:solidFill>
              <a:srgbClr val="68686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4" name="直線矢印コネクタ 53"/>
            <p:cNvCxnSpPr/>
            <p:nvPr/>
          </p:nvCxnSpPr>
          <p:spPr>
            <a:xfrm>
              <a:off x="3194643" y="2440703"/>
              <a:ext cx="0" cy="536187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グループ化 3"/>
          <p:cNvGrpSpPr>
            <a:grpSpLocks/>
          </p:cNvGrpSpPr>
          <p:nvPr/>
        </p:nvGrpSpPr>
        <p:grpSpPr bwMode="auto">
          <a:xfrm>
            <a:off x="2570021" y="5317774"/>
            <a:ext cx="5513387" cy="717551"/>
            <a:chOff x="-828997" y="3500335"/>
            <a:chExt cx="9505453" cy="956006"/>
          </a:xfrm>
        </p:grpSpPr>
        <p:sp>
          <p:nvSpPr>
            <p:cNvPr id="100" name="正方形/長方形 99"/>
            <p:cNvSpPr/>
            <p:nvPr/>
          </p:nvSpPr>
          <p:spPr>
            <a:xfrm>
              <a:off x="7379138" y="3862009"/>
              <a:ext cx="1297318" cy="575295"/>
            </a:xfrm>
            <a:prstGeom prst="rect">
              <a:avLst/>
            </a:prstGeom>
            <a:solidFill>
              <a:srgbClr val="B4B4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/>
            </a:p>
          </p:txBody>
        </p:sp>
        <p:sp>
          <p:nvSpPr>
            <p:cNvPr id="101" name="正方形/長方形 100"/>
            <p:cNvSpPr/>
            <p:nvPr/>
          </p:nvSpPr>
          <p:spPr>
            <a:xfrm>
              <a:off x="1620579" y="3500335"/>
              <a:ext cx="4606301" cy="577410"/>
            </a:xfrm>
            <a:prstGeom prst="rect">
              <a:avLst/>
            </a:prstGeom>
            <a:solidFill>
              <a:srgbClr val="B4B4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/>
            </a:p>
          </p:txBody>
        </p:sp>
        <p:grpSp>
          <p:nvGrpSpPr>
            <p:cNvPr id="104" name="グループ化 8"/>
            <p:cNvGrpSpPr>
              <a:grpSpLocks/>
            </p:cNvGrpSpPr>
            <p:nvPr/>
          </p:nvGrpSpPr>
          <p:grpSpPr bwMode="auto">
            <a:xfrm flipH="1">
              <a:off x="467147" y="3508201"/>
              <a:ext cx="1152525" cy="947539"/>
              <a:chOff x="3707705" y="5085184"/>
              <a:chExt cx="1152525" cy="947539"/>
            </a:xfrm>
          </p:grpSpPr>
          <p:cxnSp>
            <p:nvCxnSpPr>
              <p:cNvPr id="122" name="直線コネクタ 121"/>
              <p:cNvCxnSpPr/>
              <p:nvPr/>
            </p:nvCxnSpPr>
            <p:spPr>
              <a:xfrm>
                <a:off x="3723220" y="5085778"/>
                <a:ext cx="0" cy="57529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グループ化 27"/>
              <p:cNvGrpSpPr>
                <a:grpSpLocks/>
              </p:cNvGrpSpPr>
              <p:nvPr/>
            </p:nvGrpSpPr>
            <p:grpSpPr bwMode="auto">
              <a:xfrm>
                <a:off x="3707705" y="5085184"/>
                <a:ext cx="1152525" cy="922387"/>
                <a:chOff x="6229350" y="3514725"/>
                <a:chExt cx="1152525" cy="922387"/>
              </a:xfrm>
            </p:grpSpPr>
            <p:sp>
              <p:nvSpPr>
                <p:cNvPr id="135" name="フリーフォーム 134"/>
                <p:cNvSpPr/>
                <p:nvPr/>
              </p:nvSpPr>
              <p:spPr>
                <a:xfrm>
                  <a:off x="6228443" y="3515319"/>
                  <a:ext cx="1152258" cy="372249"/>
                </a:xfrm>
                <a:custGeom>
                  <a:avLst/>
                  <a:gdLst>
                    <a:gd name="connsiteX0" fmla="*/ 0 w 1152525"/>
                    <a:gd name="connsiteY0" fmla="*/ 0 h 371475"/>
                    <a:gd name="connsiteX1" fmla="*/ 285750 w 1152525"/>
                    <a:gd name="connsiteY1" fmla="*/ 57150 h 371475"/>
                    <a:gd name="connsiteX2" fmla="*/ 514350 w 1152525"/>
                    <a:gd name="connsiteY2" fmla="*/ 200025 h 371475"/>
                    <a:gd name="connsiteX3" fmla="*/ 819150 w 1152525"/>
                    <a:gd name="connsiteY3" fmla="*/ 323850 h 371475"/>
                    <a:gd name="connsiteX4" fmla="*/ 1152525 w 1152525"/>
                    <a:gd name="connsiteY4" fmla="*/ 371475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525" h="371475">
                      <a:moveTo>
                        <a:pt x="0" y="0"/>
                      </a:moveTo>
                      <a:cubicBezTo>
                        <a:pt x="100012" y="11906"/>
                        <a:pt x="200025" y="23813"/>
                        <a:pt x="285750" y="57150"/>
                      </a:cubicBezTo>
                      <a:cubicBezTo>
                        <a:pt x="371475" y="90488"/>
                        <a:pt x="425450" y="155575"/>
                        <a:pt x="514350" y="200025"/>
                      </a:cubicBezTo>
                      <a:cubicBezTo>
                        <a:pt x="603250" y="244475"/>
                        <a:pt x="712788" y="295275"/>
                        <a:pt x="819150" y="323850"/>
                      </a:cubicBezTo>
                      <a:cubicBezTo>
                        <a:pt x="925513" y="352425"/>
                        <a:pt x="1039019" y="361950"/>
                        <a:pt x="1152525" y="371475"/>
                      </a:cubicBezTo>
                    </a:path>
                  </a:pathLst>
                </a:cu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 dirty="0"/>
                </a:p>
              </p:txBody>
            </p:sp>
            <p:sp>
              <p:nvSpPr>
                <p:cNvPr id="136" name="フリーフォーム 135"/>
                <p:cNvSpPr/>
                <p:nvPr/>
              </p:nvSpPr>
              <p:spPr>
                <a:xfrm>
                  <a:off x="6228443" y="4065233"/>
                  <a:ext cx="1152258" cy="372249"/>
                </a:xfrm>
                <a:custGeom>
                  <a:avLst/>
                  <a:gdLst>
                    <a:gd name="connsiteX0" fmla="*/ 0 w 1152525"/>
                    <a:gd name="connsiteY0" fmla="*/ 0 h 371475"/>
                    <a:gd name="connsiteX1" fmla="*/ 285750 w 1152525"/>
                    <a:gd name="connsiteY1" fmla="*/ 57150 h 371475"/>
                    <a:gd name="connsiteX2" fmla="*/ 514350 w 1152525"/>
                    <a:gd name="connsiteY2" fmla="*/ 200025 h 371475"/>
                    <a:gd name="connsiteX3" fmla="*/ 819150 w 1152525"/>
                    <a:gd name="connsiteY3" fmla="*/ 323850 h 371475"/>
                    <a:gd name="connsiteX4" fmla="*/ 1152525 w 1152525"/>
                    <a:gd name="connsiteY4" fmla="*/ 371475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525" h="371475">
                      <a:moveTo>
                        <a:pt x="0" y="0"/>
                      </a:moveTo>
                      <a:cubicBezTo>
                        <a:pt x="100012" y="11906"/>
                        <a:pt x="200025" y="23813"/>
                        <a:pt x="285750" y="57150"/>
                      </a:cubicBezTo>
                      <a:cubicBezTo>
                        <a:pt x="371475" y="90488"/>
                        <a:pt x="425450" y="155575"/>
                        <a:pt x="514350" y="200025"/>
                      </a:cubicBezTo>
                      <a:cubicBezTo>
                        <a:pt x="603250" y="244475"/>
                        <a:pt x="712788" y="295275"/>
                        <a:pt x="819150" y="323850"/>
                      </a:cubicBezTo>
                      <a:cubicBezTo>
                        <a:pt x="925513" y="352425"/>
                        <a:pt x="1039019" y="361950"/>
                        <a:pt x="1152525" y="371475"/>
                      </a:cubicBezTo>
                    </a:path>
                  </a:pathLst>
                </a:cu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 dirty="0"/>
                </a:p>
              </p:txBody>
            </p:sp>
          </p:grpSp>
          <p:cxnSp>
            <p:nvCxnSpPr>
              <p:cNvPr id="124" name="直線コネクタ 123"/>
              <p:cNvCxnSpPr/>
              <p:nvPr/>
            </p:nvCxnSpPr>
            <p:spPr>
              <a:xfrm>
                <a:off x="3816276" y="5085778"/>
                <a:ext cx="0" cy="57529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線コネクタ 124"/>
              <p:cNvCxnSpPr/>
              <p:nvPr/>
            </p:nvCxnSpPr>
            <p:spPr>
              <a:xfrm>
                <a:off x="3923017" y="5087893"/>
                <a:ext cx="0" cy="57529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線コネクタ 125"/>
              <p:cNvCxnSpPr/>
              <p:nvPr/>
            </p:nvCxnSpPr>
            <p:spPr>
              <a:xfrm>
                <a:off x="4029759" y="5168265"/>
                <a:ext cx="0" cy="57741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線コネクタ 126"/>
              <p:cNvCxnSpPr/>
              <p:nvPr/>
            </p:nvCxnSpPr>
            <p:spPr>
              <a:xfrm>
                <a:off x="4139237" y="5271903"/>
                <a:ext cx="0" cy="57529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線コネクタ 127"/>
              <p:cNvCxnSpPr/>
              <p:nvPr/>
            </p:nvCxnSpPr>
            <p:spPr>
              <a:xfrm>
                <a:off x="4281559" y="5348045"/>
                <a:ext cx="0" cy="57740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線コネクタ 128"/>
              <p:cNvCxnSpPr/>
              <p:nvPr/>
            </p:nvCxnSpPr>
            <p:spPr>
              <a:xfrm>
                <a:off x="4391037" y="5348045"/>
                <a:ext cx="0" cy="57740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線コネクタ 129"/>
              <p:cNvCxnSpPr/>
              <p:nvPr/>
            </p:nvCxnSpPr>
            <p:spPr>
              <a:xfrm>
                <a:off x="4497778" y="5428417"/>
                <a:ext cx="0" cy="57529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線コネクタ 130"/>
              <p:cNvCxnSpPr/>
              <p:nvPr/>
            </p:nvCxnSpPr>
            <p:spPr>
              <a:xfrm>
                <a:off x="4787895" y="5458028"/>
                <a:ext cx="0" cy="57529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線コネクタ 131"/>
              <p:cNvCxnSpPr/>
              <p:nvPr/>
            </p:nvCxnSpPr>
            <p:spPr>
              <a:xfrm>
                <a:off x="4678417" y="5428417"/>
                <a:ext cx="0" cy="57529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線コネクタ 132"/>
              <p:cNvCxnSpPr/>
              <p:nvPr/>
            </p:nvCxnSpPr>
            <p:spPr>
              <a:xfrm>
                <a:off x="4607256" y="5428417"/>
                <a:ext cx="0" cy="57529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線コネクタ 133"/>
              <p:cNvCxnSpPr/>
              <p:nvPr/>
            </p:nvCxnSpPr>
            <p:spPr>
              <a:xfrm>
                <a:off x="4210398" y="5271903"/>
                <a:ext cx="0" cy="57529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グループ化 9"/>
            <p:cNvGrpSpPr>
              <a:grpSpLocks/>
            </p:cNvGrpSpPr>
            <p:nvPr/>
          </p:nvGrpSpPr>
          <p:grpSpPr bwMode="auto">
            <a:xfrm>
              <a:off x="6232227" y="3507085"/>
              <a:ext cx="1152525" cy="947539"/>
              <a:chOff x="3707705" y="5085184"/>
              <a:chExt cx="1152525" cy="947539"/>
            </a:xfrm>
          </p:grpSpPr>
          <p:cxnSp>
            <p:nvCxnSpPr>
              <p:cNvPr id="107" name="直線コネクタ 106"/>
              <p:cNvCxnSpPr/>
              <p:nvPr/>
            </p:nvCxnSpPr>
            <p:spPr>
              <a:xfrm>
                <a:off x="3724253" y="5084779"/>
                <a:ext cx="0" cy="57529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8" name="グループ化 12"/>
              <p:cNvGrpSpPr>
                <a:grpSpLocks/>
              </p:cNvGrpSpPr>
              <p:nvPr/>
            </p:nvGrpSpPr>
            <p:grpSpPr bwMode="auto">
              <a:xfrm>
                <a:off x="3707705" y="5085184"/>
                <a:ext cx="1152525" cy="922387"/>
                <a:chOff x="6229350" y="3514725"/>
                <a:chExt cx="1152525" cy="922387"/>
              </a:xfrm>
            </p:grpSpPr>
            <p:sp>
              <p:nvSpPr>
                <p:cNvPr id="120" name="フリーフォーム 119"/>
                <p:cNvSpPr/>
                <p:nvPr/>
              </p:nvSpPr>
              <p:spPr>
                <a:xfrm>
                  <a:off x="6229476" y="3514320"/>
                  <a:ext cx="1152258" cy="372249"/>
                </a:xfrm>
                <a:custGeom>
                  <a:avLst/>
                  <a:gdLst>
                    <a:gd name="connsiteX0" fmla="*/ 0 w 1152525"/>
                    <a:gd name="connsiteY0" fmla="*/ 0 h 371475"/>
                    <a:gd name="connsiteX1" fmla="*/ 285750 w 1152525"/>
                    <a:gd name="connsiteY1" fmla="*/ 57150 h 371475"/>
                    <a:gd name="connsiteX2" fmla="*/ 514350 w 1152525"/>
                    <a:gd name="connsiteY2" fmla="*/ 200025 h 371475"/>
                    <a:gd name="connsiteX3" fmla="*/ 819150 w 1152525"/>
                    <a:gd name="connsiteY3" fmla="*/ 323850 h 371475"/>
                    <a:gd name="connsiteX4" fmla="*/ 1152525 w 1152525"/>
                    <a:gd name="connsiteY4" fmla="*/ 371475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525" h="371475">
                      <a:moveTo>
                        <a:pt x="0" y="0"/>
                      </a:moveTo>
                      <a:cubicBezTo>
                        <a:pt x="100012" y="11906"/>
                        <a:pt x="200025" y="23813"/>
                        <a:pt x="285750" y="57150"/>
                      </a:cubicBezTo>
                      <a:cubicBezTo>
                        <a:pt x="371475" y="90488"/>
                        <a:pt x="425450" y="155575"/>
                        <a:pt x="514350" y="200025"/>
                      </a:cubicBezTo>
                      <a:cubicBezTo>
                        <a:pt x="603250" y="244475"/>
                        <a:pt x="712788" y="295275"/>
                        <a:pt x="819150" y="323850"/>
                      </a:cubicBezTo>
                      <a:cubicBezTo>
                        <a:pt x="925513" y="352425"/>
                        <a:pt x="1039019" y="361950"/>
                        <a:pt x="1152525" y="371475"/>
                      </a:cubicBezTo>
                    </a:path>
                  </a:pathLst>
                </a:cu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 dirty="0"/>
                </a:p>
              </p:txBody>
            </p:sp>
            <p:sp>
              <p:nvSpPr>
                <p:cNvPr id="121" name="フリーフォーム 120"/>
                <p:cNvSpPr/>
                <p:nvPr/>
              </p:nvSpPr>
              <p:spPr>
                <a:xfrm>
                  <a:off x="6229476" y="4064234"/>
                  <a:ext cx="1152258" cy="372249"/>
                </a:xfrm>
                <a:custGeom>
                  <a:avLst/>
                  <a:gdLst>
                    <a:gd name="connsiteX0" fmla="*/ 0 w 1152525"/>
                    <a:gd name="connsiteY0" fmla="*/ 0 h 371475"/>
                    <a:gd name="connsiteX1" fmla="*/ 285750 w 1152525"/>
                    <a:gd name="connsiteY1" fmla="*/ 57150 h 371475"/>
                    <a:gd name="connsiteX2" fmla="*/ 514350 w 1152525"/>
                    <a:gd name="connsiteY2" fmla="*/ 200025 h 371475"/>
                    <a:gd name="connsiteX3" fmla="*/ 819150 w 1152525"/>
                    <a:gd name="connsiteY3" fmla="*/ 323850 h 371475"/>
                    <a:gd name="connsiteX4" fmla="*/ 1152525 w 1152525"/>
                    <a:gd name="connsiteY4" fmla="*/ 371475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525" h="371475">
                      <a:moveTo>
                        <a:pt x="0" y="0"/>
                      </a:moveTo>
                      <a:cubicBezTo>
                        <a:pt x="100012" y="11906"/>
                        <a:pt x="200025" y="23813"/>
                        <a:pt x="285750" y="57150"/>
                      </a:cubicBezTo>
                      <a:cubicBezTo>
                        <a:pt x="371475" y="90488"/>
                        <a:pt x="425450" y="155575"/>
                        <a:pt x="514350" y="200025"/>
                      </a:cubicBezTo>
                      <a:cubicBezTo>
                        <a:pt x="603250" y="244475"/>
                        <a:pt x="712788" y="295275"/>
                        <a:pt x="819150" y="323850"/>
                      </a:cubicBezTo>
                      <a:cubicBezTo>
                        <a:pt x="925513" y="352425"/>
                        <a:pt x="1039019" y="361950"/>
                        <a:pt x="1152525" y="371475"/>
                      </a:cubicBezTo>
                    </a:path>
                  </a:pathLst>
                </a:cu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 dirty="0"/>
                </a:p>
              </p:txBody>
            </p:sp>
          </p:grpSp>
          <p:cxnSp>
            <p:nvCxnSpPr>
              <p:cNvPr id="109" name="直線コネクタ 108"/>
              <p:cNvCxnSpPr/>
              <p:nvPr/>
            </p:nvCxnSpPr>
            <p:spPr>
              <a:xfrm>
                <a:off x="3817309" y="5084779"/>
                <a:ext cx="0" cy="57529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線コネクタ 109"/>
              <p:cNvCxnSpPr/>
              <p:nvPr/>
            </p:nvCxnSpPr>
            <p:spPr>
              <a:xfrm>
                <a:off x="3924050" y="5086895"/>
                <a:ext cx="0" cy="57529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線コネクタ 110"/>
              <p:cNvCxnSpPr/>
              <p:nvPr/>
            </p:nvCxnSpPr>
            <p:spPr>
              <a:xfrm>
                <a:off x="4030792" y="5167267"/>
                <a:ext cx="0" cy="57740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線コネクタ 111"/>
              <p:cNvCxnSpPr/>
              <p:nvPr/>
            </p:nvCxnSpPr>
            <p:spPr>
              <a:xfrm>
                <a:off x="4140270" y="5270904"/>
                <a:ext cx="0" cy="57529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線コネクタ 112"/>
              <p:cNvCxnSpPr/>
              <p:nvPr/>
            </p:nvCxnSpPr>
            <p:spPr>
              <a:xfrm>
                <a:off x="4282592" y="5347046"/>
                <a:ext cx="0" cy="57741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線コネクタ 113"/>
              <p:cNvCxnSpPr/>
              <p:nvPr/>
            </p:nvCxnSpPr>
            <p:spPr>
              <a:xfrm>
                <a:off x="4392070" y="5347046"/>
                <a:ext cx="0" cy="57741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線コネクタ 114"/>
              <p:cNvCxnSpPr/>
              <p:nvPr/>
            </p:nvCxnSpPr>
            <p:spPr>
              <a:xfrm>
                <a:off x="4498810" y="5427418"/>
                <a:ext cx="0" cy="57529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線コネクタ 115"/>
              <p:cNvCxnSpPr/>
              <p:nvPr/>
            </p:nvCxnSpPr>
            <p:spPr>
              <a:xfrm>
                <a:off x="4788928" y="5457029"/>
                <a:ext cx="0" cy="57529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線コネクタ 116"/>
              <p:cNvCxnSpPr/>
              <p:nvPr/>
            </p:nvCxnSpPr>
            <p:spPr>
              <a:xfrm>
                <a:off x="4679450" y="5427418"/>
                <a:ext cx="0" cy="57529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線コネクタ 117"/>
              <p:cNvCxnSpPr/>
              <p:nvPr/>
            </p:nvCxnSpPr>
            <p:spPr>
              <a:xfrm>
                <a:off x="4608289" y="5427418"/>
                <a:ext cx="0" cy="57529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コネクタ 118"/>
              <p:cNvCxnSpPr/>
              <p:nvPr/>
            </p:nvCxnSpPr>
            <p:spPr>
              <a:xfrm>
                <a:off x="4211431" y="5270904"/>
                <a:ext cx="0" cy="57529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6" name="正方形/長方形 105"/>
            <p:cNvSpPr/>
            <p:nvPr/>
          </p:nvSpPr>
          <p:spPr>
            <a:xfrm>
              <a:off x="-828997" y="3878930"/>
              <a:ext cx="1297318" cy="577411"/>
            </a:xfrm>
            <a:prstGeom prst="rect">
              <a:avLst/>
            </a:prstGeom>
            <a:solidFill>
              <a:srgbClr val="B4B4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/>
            </a:p>
          </p:txBody>
        </p:sp>
      </p:grpSp>
      <p:sp>
        <p:nvSpPr>
          <p:cNvPr id="96" name="テキスト ボックス 47"/>
          <p:cNvSpPr txBox="1">
            <a:spLocks noChangeArrowheads="1"/>
          </p:cNvSpPr>
          <p:nvPr/>
        </p:nvSpPr>
        <p:spPr bwMode="auto">
          <a:xfrm>
            <a:off x="2849375" y="4933380"/>
            <a:ext cx="9925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 smtClean="0"/>
              <a:t>Shielded</a:t>
            </a:r>
          </a:p>
          <a:p>
            <a:pPr eaLnBrk="1" hangingPunct="1"/>
            <a:r>
              <a:rPr lang="en-US" altLang="ja-JP" dirty="0" smtClean="0"/>
              <a:t>Bellows</a:t>
            </a:r>
            <a:endParaRPr lang="ja-JP" altLang="en-US" dirty="0"/>
          </a:p>
        </p:txBody>
      </p:sp>
      <p:sp>
        <p:nvSpPr>
          <p:cNvPr id="97" name="テキスト ボックス 48"/>
          <p:cNvSpPr txBox="1">
            <a:spLocks noChangeArrowheads="1"/>
          </p:cNvSpPr>
          <p:nvPr/>
        </p:nvSpPr>
        <p:spPr bwMode="auto">
          <a:xfrm>
            <a:off x="6853095" y="4895403"/>
            <a:ext cx="9925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/>
              <a:t>Shielded</a:t>
            </a:r>
          </a:p>
          <a:p>
            <a:pPr eaLnBrk="1" hangingPunct="1"/>
            <a:r>
              <a:rPr lang="en-US" altLang="ja-JP" dirty="0" smtClean="0"/>
              <a:t>Bellows</a:t>
            </a:r>
            <a:endParaRPr lang="ja-JP" altLang="en-US" dirty="0"/>
          </a:p>
        </p:txBody>
      </p:sp>
      <p:sp>
        <p:nvSpPr>
          <p:cNvPr id="98" name="正方形/長方形 97"/>
          <p:cNvSpPr/>
          <p:nvPr/>
        </p:nvSpPr>
        <p:spPr>
          <a:xfrm>
            <a:off x="3990833" y="6128985"/>
            <a:ext cx="2671763" cy="91532"/>
          </a:xfrm>
          <a:prstGeom prst="rect">
            <a:avLst/>
          </a:prstGeom>
          <a:solidFill>
            <a:srgbClr val="6868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9" name="直線矢印コネクタ 98"/>
          <p:cNvCxnSpPr/>
          <p:nvPr/>
        </p:nvCxnSpPr>
        <p:spPr>
          <a:xfrm>
            <a:off x="3998036" y="5906657"/>
            <a:ext cx="0" cy="536187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テキスト ボックス 136"/>
          <p:cNvSpPr txBox="1"/>
          <p:nvPr/>
        </p:nvSpPr>
        <p:spPr>
          <a:xfrm>
            <a:off x="866532" y="1122283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Dec.2012</a:t>
            </a:r>
            <a:endParaRPr kumimoji="1" lang="ja-JP" altLang="en-US" dirty="0"/>
          </a:p>
        </p:txBody>
      </p:sp>
      <p:grpSp>
        <p:nvGrpSpPr>
          <p:cNvPr id="138" name="グループ化 137"/>
          <p:cNvGrpSpPr/>
          <p:nvPr/>
        </p:nvGrpSpPr>
        <p:grpSpPr>
          <a:xfrm>
            <a:off x="4491883" y="5179983"/>
            <a:ext cx="1551261" cy="726673"/>
            <a:chOff x="2483768" y="2780928"/>
            <a:chExt cx="3456384" cy="2232248"/>
          </a:xfrm>
          <a:solidFill>
            <a:schemeClr val="bg1"/>
          </a:solidFill>
        </p:grpSpPr>
        <p:sp>
          <p:nvSpPr>
            <p:cNvPr id="139" name="正方形/長方形 138"/>
            <p:cNvSpPr/>
            <p:nvPr/>
          </p:nvSpPr>
          <p:spPr>
            <a:xfrm>
              <a:off x="2483768" y="2780928"/>
              <a:ext cx="3456384" cy="2232248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0" name="直線コネクタ 139"/>
            <p:cNvCxnSpPr/>
            <p:nvPr/>
          </p:nvCxnSpPr>
          <p:spPr>
            <a:xfrm>
              <a:off x="2627784" y="2780928"/>
              <a:ext cx="0" cy="22322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線コネクタ 140"/>
            <p:cNvCxnSpPr/>
            <p:nvPr/>
          </p:nvCxnSpPr>
          <p:spPr>
            <a:xfrm>
              <a:off x="2780184" y="2780928"/>
              <a:ext cx="0" cy="22322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線コネクタ 141"/>
            <p:cNvCxnSpPr/>
            <p:nvPr/>
          </p:nvCxnSpPr>
          <p:spPr>
            <a:xfrm>
              <a:off x="2915816" y="2780928"/>
              <a:ext cx="0" cy="22322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線コネクタ 142"/>
            <p:cNvCxnSpPr/>
            <p:nvPr/>
          </p:nvCxnSpPr>
          <p:spPr>
            <a:xfrm>
              <a:off x="3059832" y="2780928"/>
              <a:ext cx="0" cy="22322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線コネクタ 143"/>
            <p:cNvCxnSpPr/>
            <p:nvPr/>
          </p:nvCxnSpPr>
          <p:spPr>
            <a:xfrm>
              <a:off x="3212232" y="2780928"/>
              <a:ext cx="0" cy="22322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線コネクタ 144"/>
            <p:cNvCxnSpPr/>
            <p:nvPr/>
          </p:nvCxnSpPr>
          <p:spPr>
            <a:xfrm>
              <a:off x="3347864" y="2780928"/>
              <a:ext cx="0" cy="22322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線コネクタ 145"/>
            <p:cNvCxnSpPr/>
            <p:nvPr/>
          </p:nvCxnSpPr>
          <p:spPr>
            <a:xfrm>
              <a:off x="3347864" y="2780928"/>
              <a:ext cx="0" cy="22322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線コネクタ 146"/>
            <p:cNvCxnSpPr/>
            <p:nvPr/>
          </p:nvCxnSpPr>
          <p:spPr>
            <a:xfrm>
              <a:off x="3500264" y="2780928"/>
              <a:ext cx="0" cy="22322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線コネクタ 147"/>
            <p:cNvCxnSpPr/>
            <p:nvPr/>
          </p:nvCxnSpPr>
          <p:spPr>
            <a:xfrm>
              <a:off x="3635896" y="2780928"/>
              <a:ext cx="0" cy="22322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線コネクタ 148"/>
            <p:cNvCxnSpPr/>
            <p:nvPr/>
          </p:nvCxnSpPr>
          <p:spPr>
            <a:xfrm>
              <a:off x="3779912" y="2780928"/>
              <a:ext cx="0" cy="22322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線コネクタ 149"/>
            <p:cNvCxnSpPr/>
            <p:nvPr/>
          </p:nvCxnSpPr>
          <p:spPr>
            <a:xfrm>
              <a:off x="3932312" y="2780928"/>
              <a:ext cx="0" cy="22322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線コネクタ 150"/>
            <p:cNvCxnSpPr/>
            <p:nvPr/>
          </p:nvCxnSpPr>
          <p:spPr>
            <a:xfrm>
              <a:off x="4067944" y="2780928"/>
              <a:ext cx="0" cy="22322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線コネクタ 151"/>
            <p:cNvCxnSpPr/>
            <p:nvPr/>
          </p:nvCxnSpPr>
          <p:spPr>
            <a:xfrm>
              <a:off x="4211960" y="2780928"/>
              <a:ext cx="0" cy="22322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線コネクタ 152"/>
            <p:cNvCxnSpPr/>
            <p:nvPr/>
          </p:nvCxnSpPr>
          <p:spPr>
            <a:xfrm>
              <a:off x="4364360" y="2780928"/>
              <a:ext cx="0" cy="22322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線コネクタ 153"/>
            <p:cNvCxnSpPr/>
            <p:nvPr/>
          </p:nvCxnSpPr>
          <p:spPr>
            <a:xfrm>
              <a:off x="4499992" y="2780928"/>
              <a:ext cx="0" cy="22322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線コネクタ 154"/>
            <p:cNvCxnSpPr/>
            <p:nvPr/>
          </p:nvCxnSpPr>
          <p:spPr>
            <a:xfrm>
              <a:off x="4644008" y="2780928"/>
              <a:ext cx="0" cy="22322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線コネクタ 155"/>
            <p:cNvCxnSpPr/>
            <p:nvPr/>
          </p:nvCxnSpPr>
          <p:spPr>
            <a:xfrm>
              <a:off x="4796408" y="2780928"/>
              <a:ext cx="0" cy="22322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線コネクタ 156"/>
            <p:cNvCxnSpPr/>
            <p:nvPr/>
          </p:nvCxnSpPr>
          <p:spPr>
            <a:xfrm>
              <a:off x="4932040" y="2780928"/>
              <a:ext cx="0" cy="22322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線コネクタ 157"/>
            <p:cNvCxnSpPr/>
            <p:nvPr/>
          </p:nvCxnSpPr>
          <p:spPr>
            <a:xfrm>
              <a:off x="5076056" y="2780928"/>
              <a:ext cx="0" cy="22322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線コネクタ 158"/>
            <p:cNvCxnSpPr/>
            <p:nvPr/>
          </p:nvCxnSpPr>
          <p:spPr>
            <a:xfrm>
              <a:off x="5228456" y="2780928"/>
              <a:ext cx="0" cy="22322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線コネクタ 159"/>
            <p:cNvCxnSpPr/>
            <p:nvPr/>
          </p:nvCxnSpPr>
          <p:spPr>
            <a:xfrm>
              <a:off x="5364088" y="2780928"/>
              <a:ext cx="0" cy="22322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線コネクタ 160"/>
            <p:cNvCxnSpPr/>
            <p:nvPr/>
          </p:nvCxnSpPr>
          <p:spPr>
            <a:xfrm>
              <a:off x="5508104" y="2780928"/>
              <a:ext cx="0" cy="22322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線コネクタ 161"/>
            <p:cNvCxnSpPr/>
            <p:nvPr/>
          </p:nvCxnSpPr>
          <p:spPr>
            <a:xfrm>
              <a:off x="5660504" y="2780928"/>
              <a:ext cx="0" cy="22322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線コネクタ 162"/>
            <p:cNvCxnSpPr/>
            <p:nvPr/>
          </p:nvCxnSpPr>
          <p:spPr>
            <a:xfrm>
              <a:off x="5796136" y="2780928"/>
              <a:ext cx="0" cy="22322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4" name="正方形/長方形 163"/>
          <p:cNvSpPr/>
          <p:nvPr/>
        </p:nvSpPr>
        <p:spPr>
          <a:xfrm>
            <a:off x="4336773" y="5002344"/>
            <a:ext cx="146050" cy="11266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5" name="正方形/長方形 164"/>
          <p:cNvSpPr/>
          <p:nvPr/>
        </p:nvSpPr>
        <p:spPr>
          <a:xfrm>
            <a:off x="6049135" y="5002344"/>
            <a:ext cx="166200" cy="1110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" name="テキスト ボックス 165"/>
          <p:cNvSpPr txBox="1"/>
          <p:nvPr/>
        </p:nvSpPr>
        <p:spPr>
          <a:xfrm>
            <a:off x="971600" y="474364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May 2012</a:t>
            </a:r>
            <a:endParaRPr kumimoji="1" lang="ja-JP" altLang="en-US" dirty="0"/>
          </a:p>
        </p:txBody>
      </p:sp>
      <p:sp>
        <p:nvSpPr>
          <p:cNvPr id="167" name="テキスト ボックス 166"/>
          <p:cNvSpPr txBox="1"/>
          <p:nvPr/>
        </p:nvSpPr>
        <p:spPr>
          <a:xfrm>
            <a:off x="866532" y="2829610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Dec.2012 – April 2012</a:t>
            </a:r>
            <a:endParaRPr kumimoji="1" lang="ja-JP" altLang="en-US" dirty="0"/>
          </a:p>
        </p:txBody>
      </p:sp>
      <p:sp>
        <p:nvSpPr>
          <p:cNvPr id="168" name="正方形/長方形 167"/>
          <p:cNvSpPr/>
          <p:nvPr/>
        </p:nvSpPr>
        <p:spPr>
          <a:xfrm>
            <a:off x="2353913" y="404664"/>
            <a:ext cx="44855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Arial" pitchFamily="34" charset="0"/>
                <a:cs typeface="Arial" pitchFamily="34" charset="0"/>
              </a:rPr>
              <a:t>on-mover </a:t>
            </a:r>
            <a:r>
              <a:rPr lang="en-US" altLang="ja-JP" sz="2800" dirty="0" err="1">
                <a:latin typeface="Arial" pitchFamily="34" charset="0"/>
                <a:cs typeface="Arial" pitchFamily="34" charset="0"/>
              </a:rPr>
              <a:t>wakefield</a:t>
            </a:r>
            <a:r>
              <a:rPr lang="en-US" altLang="ja-JP" sz="2800" dirty="0">
                <a:latin typeface="Arial" pitchFamily="34" charset="0"/>
                <a:cs typeface="Arial" pitchFamily="34" charset="0"/>
              </a:rPr>
              <a:t> source</a:t>
            </a:r>
            <a:endParaRPr lang="ja-JP" alt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4800408" y="4887213"/>
            <a:ext cx="904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Bellows</a:t>
            </a:r>
            <a:endParaRPr kumimoji="1" lang="ja-JP" altLang="en-US" dirty="0"/>
          </a:p>
        </p:txBody>
      </p:sp>
      <p:sp>
        <p:nvSpPr>
          <p:cNvPr id="170" name="テキスト ボックス 169"/>
          <p:cNvSpPr txBox="1"/>
          <p:nvPr/>
        </p:nvSpPr>
        <p:spPr>
          <a:xfrm>
            <a:off x="4035886" y="6460206"/>
            <a:ext cx="510811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K.Kubo</a:t>
            </a:r>
            <a:r>
              <a:rPr kumimoji="1" lang="en-US" altLang="ja-JP" dirty="0" smtClean="0"/>
              <a:t>, “ATF2 continuous run in May”, ECFA LC2013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1207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75655" y="5373216"/>
            <a:ext cx="67120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kumimoji="1" lang="en-US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50" charset="-128"/>
              </a:rPr>
              <a:t>1 Bellows</a:t>
            </a:r>
            <a:r>
              <a:rPr lang="en-US" altLang="ja-JP" dirty="0">
                <a:ea typeface="ＭＳ Ｐゴシック" pitchFamily="50" charset="-128"/>
              </a:rPr>
              <a:t> +2 </a:t>
            </a:r>
            <a:r>
              <a:rPr lang="en-US" altLang="ja-JP" dirty="0" smtClean="0">
                <a:ea typeface="ＭＳ Ｐゴシック" pitchFamily="50" charset="-128"/>
              </a:rPr>
              <a:t>shielded bellows </a:t>
            </a:r>
            <a:r>
              <a:rPr lang="en-US" altLang="ja-JP" dirty="0">
                <a:ea typeface="ＭＳ Ｐゴシック" pitchFamily="50" charset="-128"/>
              </a:rPr>
              <a:t>for movement </a:t>
            </a:r>
            <a:r>
              <a:rPr kumimoji="1" lang="en-US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50" charset="-128"/>
              </a:rPr>
              <a:t>: 	</a:t>
            </a:r>
            <a:r>
              <a:rPr kumimoji="1" lang="ja-JP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50" charset="-128"/>
              </a:rPr>
              <a:t>7.9-8.5nm/mm/1e9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ja-JP" dirty="0" smtClean="0">
                <a:ea typeface="ＭＳ Ｐゴシック" pitchFamily="50" charset="-128"/>
              </a:rPr>
              <a:t>2 Ref. Cavities +2 bellows for movement: </a:t>
            </a:r>
            <a:r>
              <a:rPr kumimoji="1" lang="ja-JP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50" charset="-128"/>
              </a:rPr>
              <a:t> </a:t>
            </a:r>
            <a:r>
              <a:rPr kumimoji="1" lang="en-US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50" charset="-128"/>
              </a:rPr>
              <a:t>	</a:t>
            </a:r>
            <a:r>
              <a:rPr kumimoji="1" lang="ja-JP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50" charset="-128"/>
              </a:rPr>
              <a:t>27-28nm/mm/1e9</a:t>
            </a:r>
          </a:p>
          <a:p>
            <a:pPr lvl="0" eaLnBrk="0" hangingPunct="0"/>
            <a:r>
              <a:rPr kumimoji="1" lang="en-US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50" charset="-128"/>
              </a:rPr>
              <a:t>1 Ref. Cavity</a:t>
            </a:r>
            <a:r>
              <a:rPr lang="en-US" altLang="ja-JP" dirty="0">
                <a:ea typeface="ＭＳ Ｐゴシック" pitchFamily="50" charset="-128"/>
              </a:rPr>
              <a:t> +2 bellows for </a:t>
            </a:r>
            <a:r>
              <a:rPr lang="en-US" altLang="ja-JP" dirty="0" smtClean="0">
                <a:ea typeface="ＭＳ Ｐゴシック" pitchFamily="50" charset="-128"/>
              </a:rPr>
              <a:t>movement</a:t>
            </a:r>
            <a:r>
              <a:rPr kumimoji="1" lang="en-US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50" charset="-128"/>
              </a:rPr>
              <a:t>:			</a:t>
            </a:r>
            <a:r>
              <a:rPr kumimoji="1" lang="ja-JP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50" charset="-128"/>
              </a:rPr>
              <a:t>14-19nm/mm/1e9 </a:t>
            </a:r>
          </a:p>
        </p:txBody>
      </p:sp>
      <p:pic>
        <p:nvPicPr>
          <p:cNvPr id="26626" name="Picture 2" descr="20130522d_bellows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8467" y="1628800"/>
            <a:ext cx="4829175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973960" y="1231105"/>
            <a:ext cx="4741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Modulation (30 </a:t>
            </a:r>
            <a:r>
              <a:rPr kumimoji="1" lang="en-US" altLang="ja-JP" sz="2000" dirty="0" err="1" smtClean="0"/>
              <a:t>deg</a:t>
            </a:r>
            <a:r>
              <a:rPr kumimoji="1" lang="en-US" altLang="ja-JP" sz="2000" dirty="0" smtClean="0"/>
              <a:t>) vs. position of bellows 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31640" y="548680"/>
            <a:ext cx="6744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Arial" pitchFamily="34" charset="0"/>
                <a:cs typeface="Arial" pitchFamily="34" charset="0"/>
              </a:rPr>
              <a:t>Studies using on-mover </a:t>
            </a:r>
            <a:r>
              <a:rPr kumimoji="1" lang="en-US" altLang="ja-JP" sz="2800" dirty="0" err="1" smtClean="0">
                <a:latin typeface="Arial" pitchFamily="34" charset="0"/>
                <a:cs typeface="Arial" pitchFamily="34" charset="0"/>
              </a:rPr>
              <a:t>wakefield</a:t>
            </a:r>
            <a:r>
              <a:rPr kumimoji="1" lang="en-US" altLang="ja-JP" sz="2800" dirty="0" smtClean="0">
                <a:latin typeface="Arial" pitchFamily="34" charset="0"/>
                <a:cs typeface="Arial" pitchFamily="34" charset="0"/>
              </a:rPr>
              <a:t> source</a:t>
            </a:r>
            <a:endParaRPr kumimoji="1" lang="ja-JP" alt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687642" y="4293096"/>
            <a:ext cx="1146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By </a:t>
            </a:r>
            <a:r>
              <a:rPr kumimoji="1" lang="en-US" altLang="ja-JP" dirty="0" err="1" smtClean="0"/>
              <a:t>T.Okugi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035886" y="6460206"/>
            <a:ext cx="510811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K.Kubo</a:t>
            </a:r>
            <a:r>
              <a:rPr kumimoji="1" lang="en-US" altLang="ja-JP" dirty="0" smtClean="0"/>
              <a:t>, “ATF2 continuous run in May”, ECFA LC2013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4252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400925" cy="1143000"/>
          </a:xfrm>
        </p:spPr>
        <p:txBody>
          <a:bodyPr/>
          <a:lstStyle/>
          <a:p>
            <a:r>
              <a:rPr lang="en-US" sz="4000" dirty="0" smtClean="0"/>
              <a:t>Measurement </a:t>
            </a:r>
            <a:r>
              <a:rPr lang="en-US" sz="4000" dirty="0"/>
              <a:t>of the Ground Motion effect on the beam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Simulations </a:t>
            </a:r>
            <a:r>
              <a:rPr lang="en-US" sz="2400" dirty="0"/>
              <a:t>done in </a:t>
            </a:r>
            <a:r>
              <a:rPr lang="en-US" sz="2400" dirty="0" smtClean="0"/>
              <a:t>collaboration with </a:t>
            </a:r>
            <a:r>
              <a:rPr lang="en-US" sz="2400" dirty="0"/>
              <a:t>CERN have shown that 15 sensors are sufficient to correctly evaluate the Ground Motion effect on </a:t>
            </a:r>
            <a:r>
              <a:rPr lang="en-US" sz="2400" dirty="0" smtClean="0"/>
              <a:t>the Beam</a:t>
            </a:r>
            <a:r>
              <a:rPr lang="en-US" sz="2400" dirty="0"/>
              <a:t>. The 15 </a:t>
            </a:r>
            <a:r>
              <a:rPr lang="en-US" sz="2400" dirty="0" err="1"/>
              <a:t>Guralp</a:t>
            </a:r>
            <a:r>
              <a:rPr lang="en-US" sz="2400" dirty="0"/>
              <a:t> sensors have been purchased in the framework of the French ANR funding </a:t>
            </a:r>
            <a:r>
              <a:rPr lang="en-US" sz="2400" dirty="0" smtClean="0"/>
              <a:t>in preparation </a:t>
            </a:r>
            <a:r>
              <a:rPr lang="en-US" sz="2400" dirty="0"/>
              <a:t>for this experimental test.</a:t>
            </a:r>
            <a:r>
              <a:rPr lang="en-US" sz="1400" dirty="0"/>
              <a:t> </a:t>
            </a:r>
            <a:endParaRPr lang="fr-FR" sz="3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t>FKPPL-FJPPL(TYL) Workshop June 4-5 2013</a:t>
            </a:r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19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73016"/>
            <a:ext cx="2128277" cy="283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9478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86505" cy="775509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accent1">
                    <a:lumMod val="50000"/>
                  </a:schemeClr>
                </a:solidFill>
              </a:rPr>
              <a:t>ATF2 beam size</a:t>
            </a:r>
            <a:endParaRPr kumimoji="1" lang="ja-JP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3362487"/>
              </p:ext>
            </p:extLst>
          </p:nvPr>
        </p:nvGraphicFramePr>
        <p:xfrm>
          <a:off x="322867" y="1270086"/>
          <a:ext cx="4720837" cy="4841347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図 2" descr="0308_0314_beamsiz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891086" y="1875098"/>
            <a:ext cx="4419466" cy="3379592"/>
          </a:xfrm>
          <a:prstGeom prst="rect">
            <a:avLst/>
          </a:prstGeom>
        </p:spPr>
      </p:pic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第２１回リニアコライダー計画推進委員会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7155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0-rogelio-cern（ドラッグされました）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242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第２１回リニアコライダー計画推進委員会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8235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425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50000"/>
                  </a:schemeClr>
                </a:solidFill>
              </a:rPr>
              <a:t>2013</a:t>
            </a:r>
            <a:r>
              <a:rPr kumimoji="1" lang="ja-JP" altLang="en-US" dirty="0" smtClean="0">
                <a:solidFill>
                  <a:schemeClr val="accent1">
                    <a:lumMod val="50000"/>
                  </a:schemeClr>
                </a:solidFill>
              </a:rPr>
              <a:t>年夏の改善作業（１）</a:t>
            </a:r>
            <a:endParaRPr kumimoji="1" lang="ja-JP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図 6" descr="at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70288" y="4459040"/>
            <a:ext cx="7429500" cy="243840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2753136" y="5022010"/>
            <a:ext cx="222966" cy="494444"/>
          </a:xfrm>
          <a:prstGeom prst="rect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3109114" y="5022010"/>
            <a:ext cx="222966" cy="494444"/>
          </a:xfrm>
          <a:prstGeom prst="rect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3465092" y="5022010"/>
            <a:ext cx="222966" cy="494444"/>
          </a:xfrm>
          <a:prstGeom prst="rect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3821070" y="5022010"/>
            <a:ext cx="222966" cy="494444"/>
          </a:xfrm>
          <a:prstGeom prst="rect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3577" y="1215543"/>
            <a:ext cx="8802281" cy="3418667"/>
          </a:xfrm>
          <a:solidFill>
            <a:srgbClr val="FFFFFF"/>
          </a:solidFill>
        </p:spPr>
        <p:txBody>
          <a:bodyPr>
            <a:noAutofit/>
          </a:bodyPr>
          <a:lstStyle/>
          <a:p>
            <a:r>
              <a:rPr lang="ja-JP" altLang="en-US" sz="2800" b="1" dirty="0" smtClean="0">
                <a:solidFill>
                  <a:srgbClr val="254061"/>
                </a:solidFill>
              </a:rPr>
              <a:t>ビーム安定化のため</a:t>
            </a:r>
            <a:endParaRPr lang="en-US" altLang="ja-JP" sz="2800" b="1" dirty="0" smtClean="0">
              <a:solidFill>
                <a:srgbClr val="254061"/>
              </a:solidFill>
            </a:endParaRPr>
          </a:p>
          <a:p>
            <a:pPr lvl="1"/>
            <a:r>
              <a:rPr lang="en-US" altLang="ja-JP" b="1" dirty="0" smtClean="0">
                <a:solidFill>
                  <a:srgbClr val="254061"/>
                </a:solidFill>
              </a:rPr>
              <a:t>LINAC</a:t>
            </a:r>
            <a:r>
              <a:rPr lang="ja-JP" altLang="en-US" b="1" dirty="0" smtClean="0">
                <a:solidFill>
                  <a:srgbClr val="254061"/>
                </a:solidFill>
              </a:rPr>
              <a:t>安定化（１）</a:t>
            </a:r>
            <a:endParaRPr lang="en-US" altLang="ja-JP" b="1" dirty="0" smtClean="0">
              <a:solidFill>
                <a:srgbClr val="254061"/>
              </a:solidFill>
            </a:endParaRPr>
          </a:p>
          <a:p>
            <a:pPr lvl="2"/>
            <a:r>
              <a:rPr lang="en-US" altLang="ja-JP" b="1" dirty="0" smtClean="0">
                <a:solidFill>
                  <a:srgbClr val="0000FF"/>
                </a:solidFill>
              </a:rPr>
              <a:t>K</a:t>
            </a:r>
            <a:r>
              <a:rPr kumimoji="1" lang="en-US" altLang="ja-JP" b="1" dirty="0" smtClean="0">
                <a:solidFill>
                  <a:srgbClr val="0000FF"/>
                </a:solidFill>
              </a:rPr>
              <a:t>lystron Modulators(4</a:t>
            </a:r>
            <a:r>
              <a:rPr kumimoji="1" lang="ja-JP" altLang="en-US" b="1" dirty="0" smtClean="0">
                <a:solidFill>
                  <a:srgbClr val="0000FF"/>
                </a:solidFill>
              </a:rPr>
              <a:t>台</a:t>
            </a:r>
            <a:r>
              <a:rPr kumimoji="1" lang="en-US" altLang="ja-JP" b="1" dirty="0" smtClean="0">
                <a:solidFill>
                  <a:srgbClr val="0000FF"/>
                </a:solidFill>
              </a:rPr>
              <a:t>)</a:t>
            </a:r>
            <a:r>
              <a:rPr kumimoji="1" lang="ja-JP" altLang="en-US" b="1" dirty="0" smtClean="0">
                <a:solidFill>
                  <a:srgbClr val="0000FF"/>
                </a:solidFill>
              </a:rPr>
              <a:t>の更新：</a:t>
            </a:r>
            <a:endParaRPr kumimoji="1" lang="en-US" altLang="ja-JP" b="1" dirty="0" smtClean="0">
              <a:solidFill>
                <a:srgbClr val="0000FF"/>
              </a:solidFill>
            </a:endParaRPr>
          </a:p>
          <a:p>
            <a:pPr lvl="3"/>
            <a:r>
              <a:rPr kumimoji="1" lang="ja-JP" altLang="en-US" dirty="0" smtClean="0"/>
              <a:t>老朽化：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号機</a:t>
            </a:r>
            <a:r>
              <a:rPr kumimoji="1" lang="en-US" altLang="ja-JP" dirty="0" smtClean="0"/>
              <a:t>(1989) </a:t>
            </a:r>
            <a:r>
              <a:rPr kumimoji="1" lang="ja-JP" altLang="en-US" dirty="0" smtClean="0"/>
              <a:t>、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号機（</a:t>
            </a:r>
            <a:r>
              <a:rPr kumimoji="1" lang="en-US" altLang="ja-JP" dirty="0" smtClean="0"/>
              <a:t>1989</a:t>
            </a:r>
            <a:r>
              <a:rPr kumimoji="1" lang="ja-JP" altLang="en-US" dirty="0" smtClean="0"/>
              <a:t>）、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号機（</a:t>
            </a:r>
            <a:r>
              <a:rPr kumimoji="1" lang="en-US" altLang="ja-JP" dirty="0" smtClean="0"/>
              <a:t>1991</a:t>
            </a:r>
            <a:r>
              <a:rPr kumimoji="1" lang="ja-JP" altLang="en-US" dirty="0" smtClean="0"/>
              <a:t>）、</a:t>
            </a:r>
            <a:r>
              <a:rPr kumimoji="1" lang="en-US" altLang="ja-JP" dirty="0" smtClean="0"/>
              <a:t>4</a:t>
            </a:r>
            <a:r>
              <a:rPr kumimoji="1" lang="ja-JP" altLang="en-US" dirty="0" smtClean="0"/>
              <a:t>号機（</a:t>
            </a:r>
            <a:r>
              <a:rPr kumimoji="1" lang="en-US" altLang="ja-JP" dirty="0" smtClean="0"/>
              <a:t>1993</a:t>
            </a:r>
            <a:r>
              <a:rPr kumimoji="1" lang="ja-JP" altLang="en-US" dirty="0" smtClean="0"/>
              <a:t>）</a:t>
            </a:r>
            <a:endParaRPr kumimoji="1" lang="en-US" altLang="ja-JP" dirty="0" smtClean="0"/>
          </a:p>
          <a:p>
            <a:pPr lvl="3"/>
            <a:r>
              <a:rPr kumimoji="1" lang="ja-JP" altLang="en-US" b="1" dirty="0" smtClean="0">
                <a:solidFill>
                  <a:srgbClr val="0000FF"/>
                </a:solidFill>
              </a:rPr>
              <a:t>重故障リスクの低減：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号機</a:t>
            </a:r>
            <a:r>
              <a:rPr kumimoji="1" lang="en-US" altLang="ja-JP" dirty="0" smtClean="0"/>
              <a:t>(2012/11</a:t>
            </a:r>
            <a:r>
              <a:rPr kumimoji="1" lang="ja-JP" altLang="en-US" dirty="0" smtClean="0"/>
              <a:t>）</a:t>
            </a:r>
            <a:r>
              <a:rPr lang="ja-JP" altLang="en-US" dirty="0" smtClean="0"/>
              <a:t>と</a:t>
            </a:r>
            <a:r>
              <a:rPr kumimoji="1" lang="en-US" altLang="ja-JP" dirty="0" smtClean="0"/>
              <a:t>4</a:t>
            </a:r>
            <a:r>
              <a:rPr kumimoji="1" lang="ja-JP" altLang="en-US" dirty="0" smtClean="0"/>
              <a:t>号機</a:t>
            </a:r>
            <a:r>
              <a:rPr kumimoji="1" lang="en-US" altLang="ja-JP" dirty="0" smtClean="0"/>
              <a:t>(2013/4)</a:t>
            </a:r>
            <a:r>
              <a:rPr kumimoji="1" lang="ja-JP" altLang="en-US" dirty="0" smtClean="0"/>
              <a:t>は重故障で数日運転停止。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号機も軽微の故障が頻発している。</a:t>
            </a:r>
            <a:endParaRPr kumimoji="1" lang="en-US" altLang="ja-JP" dirty="0" smtClean="0"/>
          </a:p>
          <a:p>
            <a:pPr lvl="3"/>
            <a:r>
              <a:rPr lang="ja-JP" altLang="en-US" b="1" dirty="0" smtClean="0">
                <a:solidFill>
                  <a:srgbClr val="0000FF"/>
                </a:solidFill>
              </a:rPr>
              <a:t>昨年度末に納品され、設置（入れ替え）待ちの状態</a:t>
            </a:r>
            <a:endParaRPr lang="en-US" altLang="ja-JP" b="1" dirty="0" smtClean="0">
              <a:solidFill>
                <a:srgbClr val="0000FF"/>
              </a:solidFill>
            </a:endParaRPr>
          </a:p>
          <a:p>
            <a:pPr lvl="3"/>
            <a:r>
              <a:rPr lang="en-US" altLang="ja-JP" b="1" dirty="0" smtClean="0">
                <a:solidFill>
                  <a:srgbClr val="0000FF"/>
                </a:solidFill>
              </a:rPr>
              <a:t>6/24</a:t>
            </a:r>
            <a:r>
              <a:rPr lang="ja-JP" altLang="en-US" b="1" dirty="0" smtClean="0">
                <a:solidFill>
                  <a:srgbClr val="0000FF"/>
                </a:solidFill>
              </a:rPr>
              <a:t>から作業開始、</a:t>
            </a:r>
            <a:r>
              <a:rPr lang="en-US" altLang="ja-JP" b="1" dirty="0" smtClean="0">
                <a:solidFill>
                  <a:srgbClr val="0000FF"/>
                </a:solidFill>
              </a:rPr>
              <a:t>9</a:t>
            </a:r>
            <a:r>
              <a:rPr lang="ja-JP" altLang="en-US" b="1" dirty="0" smtClean="0">
                <a:solidFill>
                  <a:srgbClr val="0000FF"/>
                </a:solidFill>
              </a:rPr>
              <a:t>月末までに立ち上げる予定。</a:t>
            </a:r>
            <a:endParaRPr lang="en-US" altLang="ja-JP" b="1" dirty="0" smtClean="0">
              <a:solidFill>
                <a:srgbClr val="0000FF"/>
              </a:solidFill>
            </a:endParaRPr>
          </a:p>
          <a:p>
            <a:pPr lvl="3"/>
            <a:endParaRPr lang="en-US" altLang="ja-JP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599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425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50000"/>
                  </a:schemeClr>
                </a:solidFill>
              </a:rPr>
              <a:t>2013</a:t>
            </a:r>
            <a:r>
              <a:rPr kumimoji="1" lang="ja-JP" altLang="en-US" dirty="0" smtClean="0">
                <a:solidFill>
                  <a:schemeClr val="accent1">
                    <a:lumMod val="50000"/>
                  </a:schemeClr>
                </a:solidFill>
              </a:rPr>
              <a:t>年夏の改善作業</a:t>
            </a:r>
            <a:r>
              <a:rPr lang="ja-JP" altLang="en-US" dirty="0" smtClean="0">
                <a:solidFill>
                  <a:schemeClr val="accent1">
                    <a:lumMod val="50000"/>
                  </a:schemeClr>
                </a:solidFill>
              </a:rPr>
              <a:t>（２）</a:t>
            </a:r>
            <a:endParaRPr kumimoji="1" lang="ja-JP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図 3" descr="CIMG16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8386" y="3849550"/>
            <a:ext cx="4011267" cy="30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3416008"/>
            <a:ext cx="4267829" cy="3441992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3577" y="1089508"/>
            <a:ext cx="8802281" cy="3127817"/>
          </a:xfrm>
          <a:solidFill>
            <a:srgbClr val="FFFFFF"/>
          </a:solidFill>
        </p:spPr>
        <p:txBody>
          <a:bodyPr>
            <a:noAutofit/>
          </a:bodyPr>
          <a:lstStyle/>
          <a:p>
            <a:pPr lvl="1"/>
            <a:r>
              <a:rPr lang="en-US" altLang="ja-JP" b="1" dirty="0" smtClean="0">
                <a:solidFill>
                  <a:srgbClr val="254061"/>
                </a:solidFill>
              </a:rPr>
              <a:t>LINAC</a:t>
            </a:r>
            <a:r>
              <a:rPr lang="ja-JP" altLang="en-US" b="1" dirty="0" smtClean="0">
                <a:solidFill>
                  <a:srgbClr val="254061"/>
                </a:solidFill>
              </a:rPr>
              <a:t>安定化（２）</a:t>
            </a:r>
            <a:endParaRPr lang="en-US" altLang="ja-JP" b="1" dirty="0">
              <a:solidFill>
                <a:srgbClr val="254061"/>
              </a:solidFill>
            </a:endParaRPr>
          </a:p>
          <a:p>
            <a:pPr lvl="2"/>
            <a:r>
              <a:rPr lang="ja-JP" altLang="en-US" b="1" dirty="0" smtClean="0">
                <a:solidFill>
                  <a:srgbClr val="254061"/>
                </a:solidFill>
              </a:rPr>
              <a:t>高周波系冷却水冷凍機の更新</a:t>
            </a:r>
            <a:endParaRPr lang="en-US" altLang="ja-JP" b="1" dirty="0">
              <a:solidFill>
                <a:srgbClr val="0000FF"/>
              </a:solidFill>
            </a:endParaRPr>
          </a:p>
          <a:p>
            <a:pPr lvl="3"/>
            <a:r>
              <a:rPr lang="ja-JP" altLang="en-US" dirty="0">
                <a:solidFill>
                  <a:srgbClr val="000000"/>
                </a:solidFill>
              </a:rPr>
              <a:t>冷却能力</a:t>
            </a:r>
            <a:r>
              <a:rPr lang="en-US" altLang="ja-JP" dirty="0" smtClean="0">
                <a:solidFill>
                  <a:srgbClr val="000000"/>
                </a:solidFill>
              </a:rPr>
              <a:t>140kW</a:t>
            </a:r>
            <a:r>
              <a:rPr lang="ja-JP" altLang="en-US" dirty="0" smtClean="0">
                <a:solidFill>
                  <a:srgbClr val="000000"/>
                </a:solidFill>
              </a:rPr>
              <a:t>、</a:t>
            </a:r>
            <a:r>
              <a:rPr lang="ja-JP" altLang="en-US" dirty="0" smtClean="0"/>
              <a:t>老朽化が激しいところに震災のダメージ。放熱フィンは半分朽ち落ちている。</a:t>
            </a:r>
            <a:endParaRPr lang="en-US" altLang="ja-JP" dirty="0" smtClean="0"/>
          </a:p>
          <a:p>
            <a:pPr lvl="3"/>
            <a:r>
              <a:rPr lang="en-US" altLang="ja-JP" b="1" dirty="0" smtClean="0">
                <a:solidFill>
                  <a:srgbClr val="FF0000"/>
                </a:solidFill>
              </a:rPr>
              <a:t>ON/OFF</a:t>
            </a:r>
            <a:r>
              <a:rPr lang="ja-JP" altLang="en-US" b="1" dirty="0" smtClean="0">
                <a:solidFill>
                  <a:srgbClr val="FF0000"/>
                </a:solidFill>
              </a:rPr>
              <a:t>の単純な動作のため、動作時の急激な冷却により水温変化が大きい。その影響が高周波系に現れてビームが安定しない。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pPr lvl="3"/>
            <a:r>
              <a:rPr lang="en-US" altLang="ja-JP" dirty="0" smtClean="0">
                <a:solidFill>
                  <a:srgbClr val="000000"/>
                </a:solidFill>
              </a:rPr>
              <a:t>2012</a:t>
            </a:r>
            <a:r>
              <a:rPr lang="ja-JP" altLang="en-US" dirty="0" smtClean="0">
                <a:solidFill>
                  <a:srgbClr val="000000"/>
                </a:solidFill>
              </a:rPr>
              <a:t>年</a:t>
            </a:r>
            <a:r>
              <a:rPr lang="en-US" altLang="ja-JP" dirty="0" smtClean="0">
                <a:solidFill>
                  <a:srgbClr val="000000"/>
                </a:solidFill>
              </a:rPr>
              <a:t>3</a:t>
            </a:r>
            <a:r>
              <a:rPr lang="ja-JP" altLang="en-US" dirty="0" smtClean="0">
                <a:solidFill>
                  <a:srgbClr val="000000"/>
                </a:solidFill>
              </a:rPr>
              <a:t>月に入札（施設部）。</a:t>
            </a:r>
            <a:r>
              <a:rPr lang="ja-JP" altLang="en-US" dirty="0">
                <a:solidFill>
                  <a:srgbClr val="000000"/>
                </a:solidFill>
              </a:rPr>
              <a:t>負荷に比例した滑らかな制御</a:t>
            </a:r>
            <a:r>
              <a:rPr lang="ja-JP" altLang="en-US" dirty="0" smtClean="0">
                <a:solidFill>
                  <a:srgbClr val="000000"/>
                </a:solidFill>
              </a:rPr>
              <a:t>。</a:t>
            </a:r>
            <a:endParaRPr lang="en-US" altLang="ja-JP" dirty="0">
              <a:solidFill>
                <a:srgbClr val="000000"/>
              </a:solidFill>
            </a:endParaRPr>
          </a:p>
          <a:p>
            <a:pPr lvl="3"/>
            <a:r>
              <a:rPr lang="ja-JP" altLang="en-US" b="1" dirty="0" smtClean="0">
                <a:solidFill>
                  <a:srgbClr val="000000"/>
                </a:solidFill>
              </a:rPr>
              <a:t>設置は</a:t>
            </a:r>
            <a:r>
              <a:rPr lang="en-US" altLang="ja-JP" b="1" dirty="0" smtClean="0">
                <a:solidFill>
                  <a:srgbClr val="000000"/>
                </a:solidFill>
              </a:rPr>
              <a:t>2013</a:t>
            </a:r>
            <a:r>
              <a:rPr lang="ja-JP" altLang="en-US" b="1" dirty="0" smtClean="0">
                <a:solidFill>
                  <a:srgbClr val="000000"/>
                </a:solidFill>
              </a:rPr>
              <a:t>年</a:t>
            </a:r>
            <a:r>
              <a:rPr lang="en-US" altLang="ja-JP" b="1" dirty="0" smtClean="0">
                <a:solidFill>
                  <a:srgbClr val="000000"/>
                </a:solidFill>
              </a:rPr>
              <a:t>9</a:t>
            </a:r>
            <a:r>
              <a:rPr lang="ja-JP" altLang="en-US" b="1" dirty="0" smtClean="0">
                <a:solidFill>
                  <a:srgbClr val="000000"/>
                </a:solidFill>
              </a:rPr>
              <a:t>月を予定。</a:t>
            </a:r>
            <a:endParaRPr lang="en-US" altLang="ja-JP" b="1" dirty="0" smtClean="0">
              <a:solidFill>
                <a:srgbClr val="00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035770" y="5933339"/>
            <a:ext cx="166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ひどいときの例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997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ATF2 Technical Review, April3-4, 2013, KEK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94DC-6693-7747-A22C-9F67E59E22E9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pic>
        <p:nvPicPr>
          <p:cNvPr id="8" name="図 7" descr="TUOCB203_TALK_IPAC2013（ドラッグされました）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0461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保存されていない プレビュー 書類 2（ドラッグされました）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157328" cy="2860025"/>
          </a:xfrm>
          <a:prstGeom prst="rect">
            <a:avLst/>
          </a:prstGeom>
        </p:spPr>
      </p:pic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TYL-FKPPL joint workshop, Seoul, June 4, 2013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94DC-6693-7747-A22C-9F67E59E22E9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46257" y="2536858"/>
            <a:ext cx="1434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piezo</a:t>
            </a:r>
            <a:r>
              <a:rPr kumimoji="1" lang="en-US" altLang="ja-JP" dirty="0" smtClean="0"/>
              <a:t> movers</a:t>
            </a:r>
          </a:p>
          <a:p>
            <a:r>
              <a:rPr lang="en-US" altLang="ja-JP" dirty="0" smtClean="0"/>
              <a:t>(LAL)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1244" y="1167446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nm-BPMs</a:t>
            </a:r>
          </a:p>
          <a:p>
            <a:r>
              <a:rPr lang="en-US" altLang="ja-JP" dirty="0" smtClean="0"/>
              <a:t>(KNU)</a:t>
            </a:r>
            <a:endParaRPr kumimoji="1" lang="ja-JP" altLang="en-US" dirty="0"/>
          </a:p>
        </p:txBody>
      </p:sp>
      <p:pic>
        <p:nvPicPr>
          <p:cNvPr id="10" name="図 9" descr="保存されていない プレビュー 書類 3（ドラッグされました）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282470" y="2654300"/>
            <a:ext cx="4889500" cy="42037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11244" y="4013730"/>
            <a:ext cx="4309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en-US" altLang="ja-JP" sz="2400" dirty="0" smtClean="0"/>
              <a:t>LAL</a:t>
            </a:r>
            <a:r>
              <a:rPr kumimoji="1" lang="ja-JP" altLang="en-US" sz="2400" dirty="0" smtClean="0"/>
              <a:t>で組立、動作試験</a:t>
            </a:r>
            <a:endParaRPr kumimoji="1" lang="en-US" altLang="ja-JP" sz="2400" dirty="0" smtClean="0"/>
          </a:p>
          <a:p>
            <a:pPr marL="342900" indent="-342900">
              <a:buFont typeface="Arial"/>
              <a:buChar char="•"/>
            </a:pPr>
            <a:r>
              <a:rPr lang="ja-JP" altLang="en-US" sz="2400" dirty="0" smtClean="0"/>
              <a:t>現在、日本へ輸出手続き中</a:t>
            </a:r>
            <a:endParaRPr lang="en-US" altLang="ja-JP" sz="2400" dirty="0" smtClean="0"/>
          </a:p>
          <a:p>
            <a:pPr marL="342900" indent="-342900">
              <a:buFont typeface="Arial"/>
              <a:buChar char="•"/>
            </a:pPr>
            <a:r>
              <a:rPr lang="en-US" altLang="ja-JP" sz="2400" b="1" dirty="0" smtClean="0">
                <a:solidFill>
                  <a:srgbClr val="FF0000"/>
                </a:solidFill>
              </a:rPr>
              <a:t>7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月中旬、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ATF2-IP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にインストールする予定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22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accent1">
                    <a:lumMod val="50000"/>
                  </a:schemeClr>
                </a:solidFill>
              </a:rPr>
              <a:t>まとめ</a:t>
            </a:r>
            <a:endParaRPr kumimoji="1" lang="ja-JP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1566" y="1793780"/>
            <a:ext cx="7946886" cy="4247002"/>
          </a:xfrm>
        </p:spPr>
        <p:txBody>
          <a:bodyPr>
            <a:noAutofit/>
          </a:bodyPr>
          <a:lstStyle/>
          <a:p>
            <a:r>
              <a:rPr lang="ja-JP" altLang="en-US" sz="2800" b="1" dirty="0" smtClean="0">
                <a:solidFill>
                  <a:srgbClr val="254061"/>
                </a:solidFill>
              </a:rPr>
              <a:t>現在、ビームサイズ</a:t>
            </a:r>
            <a:r>
              <a:rPr lang="en-US" altLang="ja-JP" sz="2800" b="1" dirty="0">
                <a:solidFill>
                  <a:srgbClr val="254061"/>
                </a:solidFill>
              </a:rPr>
              <a:t> </a:t>
            </a:r>
            <a:r>
              <a:rPr lang="en-US" altLang="ja-JP" sz="2800" b="1" dirty="0" smtClean="0">
                <a:solidFill>
                  <a:srgbClr val="254061"/>
                </a:solidFill>
              </a:rPr>
              <a:t>65nm</a:t>
            </a:r>
            <a:r>
              <a:rPr lang="ja-JP" altLang="en-US" sz="2800" b="1" dirty="0" smtClean="0">
                <a:solidFill>
                  <a:srgbClr val="254061"/>
                </a:solidFill>
              </a:rPr>
              <a:t>（</a:t>
            </a:r>
            <a:r>
              <a:rPr lang="en-US" altLang="ja-JP" sz="2800" b="1" dirty="0" smtClean="0">
                <a:solidFill>
                  <a:srgbClr val="254061"/>
                </a:solidFill>
              </a:rPr>
              <a:t>IPBSM</a:t>
            </a:r>
            <a:r>
              <a:rPr lang="ja-JP" altLang="en-US" sz="2800" b="1" dirty="0" smtClean="0">
                <a:solidFill>
                  <a:srgbClr val="254061"/>
                </a:solidFill>
              </a:rPr>
              <a:t>測定値）</a:t>
            </a:r>
            <a:endParaRPr lang="en-US" altLang="ja-JP" sz="2800" b="1" dirty="0" smtClean="0">
              <a:solidFill>
                <a:srgbClr val="254061"/>
              </a:solidFill>
            </a:endParaRPr>
          </a:p>
          <a:p>
            <a:pPr lvl="1"/>
            <a:r>
              <a:rPr lang="en-US" altLang="ja-JP" sz="2400" b="1" dirty="0" smtClean="0">
                <a:solidFill>
                  <a:srgbClr val="254061"/>
                </a:solidFill>
              </a:rPr>
              <a:t>Wakefield</a:t>
            </a:r>
            <a:r>
              <a:rPr lang="ja-JP" altLang="en-US" sz="2400" b="1" dirty="0" smtClean="0">
                <a:solidFill>
                  <a:srgbClr val="254061"/>
                </a:solidFill>
              </a:rPr>
              <a:t>の影響を調査中</a:t>
            </a:r>
            <a:endParaRPr lang="en-US" altLang="ja-JP" sz="2400" b="1" dirty="0" smtClean="0">
              <a:solidFill>
                <a:srgbClr val="254061"/>
              </a:solidFill>
            </a:endParaRPr>
          </a:p>
          <a:p>
            <a:r>
              <a:rPr lang="en-US" altLang="ja-JP" sz="2800" b="1" dirty="0" smtClean="0">
                <a:solidFill>
                  <a:srgbClr val="254061"/>
                </a:solidFill>
              </a:rPr>
              <a:t>ATF2 Review</a:t>
            </a:r>
            <a:r>
              <a:rPr lang="ja-JP" altLang="en-US" sz="2800" b="1" dirty="0" smtClean="0">
                <a:solidFill>
                  <a:srgbClr val="254061"/>
                </a:solidFill>
              </a:rPr>
              <a:t>（</a:t>
            </a:r>
            <a:r>
              <a:rPr lang="en-US" altLang="ja-JP" sz="2800" b="1" dirty="0" smtClean="0">
                <a:solidFill>
                  <a:srgbClr val="254061"/>
                </a:solidFill>
              </a:rPr>
              <a:t>Apr 3-4)</a:t>
            </a:r>
            <a:r>
              <a:rPr lang="ja-JP" altLang="en-US" sz="2800" b="1" dirty="0" smtClean="0">
                <a:solidFill>
                  <a:srgbClr val="254061"/>
                </a:solidFill>
              </a:rPr>
              <a:t>を行った。</a:t>
            </a:r>
            <a:endParaRPr lang="en-US" altLang="ja-JP" sz="2800" b="1" dirty="0" smtClean="0">
              <a:solidFill>
                <a:srgbClr val="254061"/>
              </a:solidFill>
            </a:endParaRPr>
          </a:p>
          <a:p>
            <a:pPr lvl="1"/>
            <a:r>
              <a:rPr lang="ja-JP" altLang="en-US" sz="2400" b="1" dirty="0" smtClean="0">
                <a:solidFill>
                  <a:srgbClr val="254061"/>
                </a:solidFill>
              </a:rPr>
              <a:t>先週</a:t>
            </a:r>
            <a:r>
              <a:rPr lang="en-US" altLang="ja-JP" sz="2400" b="1" dirty="0" smtClean="0">
                <a:solidFill>
                  <a:srgbClr val="254061"/>
                </a:solidFill>
              </a:rPr>
              <a:t>Review Report</a:t>
            </a:r>
            <a:r>
              <a:rPr lang="ja-JP" altLang="en-US" sz="2400" b="1" dirty="0" smtClean="0">
                <a:solidFill>
                  <a:srgbClr val="254061"/>
                </a:solidFill>
              </a:rPr>
              <a:t>がまとめられた。</a:t>
            </a:r>
            <a:endParaRPr lang="en-US" altLang="ja-JP" sz="2400" b="1" dirty="0" smtClean="0">
              <a:solidFill>
                <a:srgbClr val="254061"/>
              </a:solidFill>
            </a:endParaRPr>
          </a:p>
          <a:p>
            <a:r>
              <a:rPr lang="ja-JP" altLang="en-US" sz="2800" b="1" dirty="0" smtClean="0">
                <a:solidFill>
                  <a:srgbClr val="254061"/>
                </a:solidFill>
              </a:rPr>
              <a:t>夏の作業；今後のビーム研究開発のために</a:t>
            </a:r>
            <a:endParaRPr lang="en-US" altLang="ja-JP" sz="2400" b="1" dirty="0">
              <a:solidFill>
                <a:srgbClr val="254061"/>
              </a:solidFill>
            </a:endParaRPr>
          </a:p>
          <a:p>
            <a:pPr lvl="1"/>
            <a:r>
              <a:rPr lang="ja-JP" altLang="en-US" sz="2400" b="1" dirty="0" smtClean="0">
                <a:solidFill>
                  <a:srgbClr val="254061"/>
                </a:solidFill>
              </a:rPr>
              <a:t>入射ビーム安定化（リニアック安定化）：</a:t>
            </a:r>
            <a:r>
              <a:rPr lang="en-US" altLang="ja-JP" sz="2400" b="1" dirty="0" smtClean="0">
                <a:solidFill>
                  <a:srgbClr val="254061"/>
                </a:solidFill>
              </a:rPr>
              <a:t>Klystron </a:t>
            </a:r>
            <a:r>
              <a:rPr lang="ja-JP" altLang="en-US" sz="2400" b="1" dirty="0" smtClean="0">
                <a:solidFill>
                  <a:srgbClr val="254061"/>
                </a:solidFill>
              </a:rPr>
              <a:t>パルス電源更新、高周波用冷却水冷凍機更新。</a:t>
            </a:r>
            <a:endParaRPr lang="en-US" altLang="ja-JP" sz="2400" b="1" dirty="0" smtClean="0">
              <a:solidFill>
                <a:srgbClr val="254061"/>
              </a:solidFill>
            </a:endParaRPr>
          </a:p>
          <a:p>
            <a:pPr lvl="1"/>
            <a:r>
              <a:rPr lang="en-US" altLang="ja-JP" sz="2400" b="1" dirty="0" smtClean="0">
                <a:solidFill>
                  <a:srgbClr val="254061"/>
                </a:solidFill>
              </a:rPr>
              <a:t>Goal-2</a:t>
            </a:r>
            <a:r>
              <a:rPr lang="ja-JP" altLang="en-US" sz="2400" b="1" dirty="0" smtClean="0">
                <a:solidFill>
                  <a:srgbClr val="254061"/>
                </a:solidFill>
              </a:rPr>
              <a:t>用</a:t>
            </a:r>
            <a:r>
              <a:rPr lang="en-US" altLang="ja-JP" sz="2400" b="1" dirty="0" smtClean="0">
                <a:solidFill>
                  <a:srgbClr val="254061"/>
                </a:solidFill>
              </a:rPr>
              <a:t>IP</a:t>
            </a:r>
            <a:r>
              <a:rPr lang="ja-JP" altLang="en-US" sz="2400" b="1" dirty="0" smtClean="0">
                <a:solidFill>
                  <a:srgbClr val="254061"/>
                </a:solidFill>
              </a:rPr>
              <a:t>システムのインストール</a:t>
            </a:r>
            <a:endParaRPr lang="en-US" altLang="ja-JP" sz="2400" b="1" dirty="0" smtClean="0">
              <a:solidFill>
                <a:srgbClr val="254061"/>
              </a:solidFill>
            </a:endParaRPr>
          </a:p>
          <a:p>
            <a:endParaRPr lang="en-US" altLang="ja-JP" sz="2800" b="1" dirty="0" smtClean="0">
              <a:solidFill>
                <a:srgbClr val="254061"/>
              </a:solidFill>
            </a:endParaRPr>
          </a:p>
          <a:p>
            <a:endParaRPr lang="en-US" altLang="ja-JP" sz="2800" b="1" dirty="0" smtClean="0">
              <a:solidFill>
                <a:srgbClr val="254061"/>
              </a:solidFill>
            </a:endParaRPr>
          </a:p>
          <a:p>
            <a:endParaRPr lang="en-US" altLang="ja-JP" sz="2800" b="1" dirty="0" smtClean="0">
              <a:solidFill>
                <a:srgbClr val="254061"/>
              </a:solidFill>
            </a:endParaRPr>
          </a:p>
          <a:p>
            <a:endParaRPr kumimoji="1" lang="en-US" altLang="ja-JP" sz="2800" b="1" dirty="0" smtClean="0">
              <a:solidFill>
                <a:srgbClr val="2540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389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8384" cy="775509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50000"/>
                  </a:schemeClr>
                </a:solidFill>
              </a:rPr>
              <a:t>ATF2 Review &amp; Project meeting</a:t>
            </a:r>
            <a:endParaRPr kumimoji="1" lang="ja-JP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715794"/>
              </p:ext>
            </p:extLst>
          </p:nvPr>
        </p:nvGraphicFramePr>
        <p:xfrm>
          <a:off x="322867" y="1270086"/>
          <a:ext cx="8219635" cy="4841347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第２１回リニアコライダー計画推進委員会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345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1-rogelio-atf2-review（ドラッグされました）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242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第２１回リニアコライダー計画推進委員会</a:t>
            </a:r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166604" y="6488668"/>
            <a:ext cx="397739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R.Tomas</a:t>
            </a:r>
            <a:r>
              <a:rPr kumimoji="1" lang="en-US" altLang="ja-JP" dirty="0" smtClean="0"/>
              <a:t>, ATF-ICB meeting, ECFA LC2013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0193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第２１回リニアコライダー計画推進委員会</a:t>
            </a:r>
            <a:endParaRPr kumimoji="1" lang="ja-JP" altLang="en-US"/>
          </a:p>
        </p:txBody>
      </p:sp>
      <p:pic>
        <p:nvPicPr>
          <p:cNvPr id="3" name="図 2" descr="Review1 のコピー（ドラッグされました）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43774" y="2561245"/>
            <a:ext cx="7576575" cy="107218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テキスト ボックス 3"/>
          <p:cNvSpPr txBox="1"/>
          <p:nvPr/>
        </p:nvSpPr>
        <p:spPr>
          <a:xfrm>
            <a:off x="643774" y="1389579"/>
            <a:ext cx="78183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/>
              <a:t>Updated on June 5</a:t>
            </a:r>
            <a:r>
              <a:rPr lang="en-US" altLang="ja-JP" sz="2000" b="1" baseline="30000" dirty="0" smtClean="0"/>
              <a:t>th</a:t>
            </a:r>
            <a:r>
              <a:rPr lang="en-US" altLang="ja-JP" sz="2000" b="1" dirty="0" smtClean="0"/>
              <a:t>, 2013</a:t>
            </a:r>
          </a:p>
          <a:p>
            <a:r>
              <a:rPr lang="en-US" altLang="ja-JP" sz="2000" b="1" dirty="0" smtClean="0">
                <a:hlinkClick r:id="rId3"/>
              </a:rPr>
              <a:t>http</a:t>
            </a:r>
            <a:r>
              <a:rPr lang="en-US" altLang="ja-JP" sz="2000" b="1" dirty="0">
                <a:hlinkClick r:id="rId3"/>
              </a:rPr>
              <a:t>://</a:t>
            </a:r>
            <a:r>
              <a:rPr lang="en-US" altLang="ja-JP" sz="2000" b="1" u="sng" dirty="0">
                <a:hlinkClick r:id="rId3"/>
              </a:rPr>
              <a:t>ilc-edmsdirect.desy.de/ilc-edmsdirect/file.jsp?edmsid=*</a:t>
            </a:r>
            <a:r>
              <a:rPr lang="en-US" altLang="ja-JP" sz="2000" b="1" u="sng" dirty="0" smtClean="0">
                <a:hlinkClick r:id="rId3"/>
              </a:rPr>
              <a:t>1020005</a:t>
            </a:r>
            <a:endParaRPr lang="en-US" altLang="ja-JP" sz="2000" b="1" u="sng" dirty="0" smtClean="0"/>
          </a:p>
          <a:p>
            <a:r>
              <a:rPr kumimoji="1" lang="en-US" altLang="ja-JP" sz="2000" b="1" u="sng" dirty="0" smtClean="0"/>
              <a:t>16 pages</a:t>
            </a:r>
            <a:endParaRPr kumimoji="1" lang="ja-JP" altLang="en-US" sz="2000" b="1" dirty="0"/>
          </a:p>
        </p:txBody>
      </p:sp>
      <p:sp>
        <p:nvSpPr>
          <p:cNvPr id="5" name="タイトル 4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altLang="ja-JP" sz="3600" b="1" dirty="0" smtClean="0">
                <a:solidFill>
                  <a:srgbClr val="000090"/>
                </a:solidFill>
              </a:rPr>
              <a:t>Report from the ATF-2 review committee</a:t>
            </a:r>
            <a:endParaRPr kumimoji="1" lang="ja-JP" altLang="en-US" sz="72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115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1-rogelio-atf2-review（ドラッグされました）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242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第２１回リニアコライダー計画推進委員会</a:t>
            </a:r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166604" y="6488668"/>
            <a:ext cx="397739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R.Tomas</a:t>
            </a:r>
            <a:r>
              <a:rPr kumimoji="1" lang="en-US" altLang="ja-JP" dirty="0" smtClean="0"/>
              <a:t>, ATF-ICB meeting, ECFA LC2013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9326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1-rogelio-atf2-review（ドラッグされました）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758"/>
            <a:ext cx="9144000" cy="6852242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第２１回リニアコライダー計画推進委員会</a:t>
            </a:r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166604" y="6488668"/>
            <a:ext cx="397739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R.Tomas</a:t>
            </a:r>
            <a:r>
              <a:rPr kumimoji="1" lang="en-US" altLang="ja-JP" dirty="0" smtClean="0"/>
              <a:t>, ATF-ICB meeting, ECFA LC2013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8636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1-rogelio-atf2-review（ドラッグされました）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24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166604" y="6488668"/>
            <a:ext cx="397739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R.Tomas</a:t>
            </a:r>
            <a:r>
              <a:rPr kumimoji="1" lang="en-US" altLang="ja-JP" dirty="0" smtClean="0"/>
              <a:t>, ATF-ICB meeting, ECFA LC2013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1793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1-rogelio-atf2-review（ドラッグされました）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758"/>
            <a:ext cx="9144000" cy="6852242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第２１回リニアコライダー計画推進委員会</a:t>
            </a:r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166604" y="6488668"/>
            <a:ext cx="397739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R.Tomas</a:t>
            </a:r>
            <a:r>
              <a:rPr kumimoji="1" lang="en-US" altLang="ja-JP" dirty="0" smtClean="0"/>
              <a:t>, ATF-ICB meeting, ECFA LC2013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6068213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Conception personnalisée">
  <a:themeElements>
    <a:clrScheme name="5_Conception personnalisé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_Conception personnalisé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nception personnalisé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3630</TotalTime>
  <Words>1016</Words>
  <Application>Microsoft Macintosh PowerPoint</Application>
  <PresentationFormat>画面に合わせる (4:3)</PresentationFormat>
  <Paragraphs>139</Paragraphs>
  <Slides>25</Slides>
  <Notes>0</Notes>
  <HiddenSlides>0</HiddenSlides>
  <MMClips>0</MMClips>
  <ScaleCrop>false</ScaleCrop>
  <HeadingPairs>
    <vt:vector size="4" baseType="variant">
      <vt:variant>
        <vt:lpstr>デザイン テンプレート</vt:lpstr>
      </vt:variant>
      <vt:variant>
        <vt:i4>2</vt:i4>
      </vt:variant>
      <vt:variant>
        <vt:lpstr>スライド タイトル</vt:lpstr>
      </vt:variant>
      <vt:variant>
        <vt:i4>25</vt:i4>
      </vt:variant>
    </vt:vector>
  </HeadingPairs>
  <TitlesOfParts>
    <vt:vector size="27" baseType="lpstr">
      <vt:lpstr>ホワイト</vt:lpstr>
      <vt:lpstr>5_Conception personnalisée</vt:lpstr>
      <vt:lpstr>ATFの状況</vt:lpstr>
      <vt:lpstr>ATF2 beam size</vt:lpstr>
      <vt:lpstr>ATF2 Review &amp; Project meeting</vt:lpstr>
      <vt:lpstr>スライド 4</vt:lpstr>
      <vt:lpstr>Report from the ATF-2 review committee</vt:lpstr>
      <vt:lpstr>スライド 6</vt:lpstr>
      <vt:lpstr>スライド 7</vt:lpstr>
      <vt:lpstr>スライド 8</vt:lpstr>
      <vt:lpstr>スライド 9</vt:lpstr>
      <vt:lpstr>Review後の進捗状況  </vt:lpstr>
      <vt:lpstr>スライド 11</vt:lpstr>
      <vt:lpstr>取り出したビームにおける垂直エミッタンスの改善</vt:lpstr>
      <vt:lpstr>Wakefieldの評価検討</vt:lpstr>
      <vt:lpstr>スライド 14</vt:lpstr>
      <vt:lpstr>Bellows shields inserted</vt:lpstr>
      <vt:lpstr>Intensity dependence</vt:lpstr>
      <vt:lpstr>スライド 17</vt:lpstr>
      <vt:lpstr>スライド 18</vt:lpstr>
      <vt:lpstr>Measurement of the Ground Motion effect on the beam</vt:lpstr>
      <vt:lpstr>スライド 20</vt:lpstr>
      <vt:lpstr>2013年夏の改善作業（１）</vt:lpstr>
      <vt:lpstr>2013年夏の改善作業（２）</vt:lpstr>
      <vt:lpstr>スライド 23</vt:lpstr>
      <vt:lpstr>スライド 24</vt:lpstr>
      <vt:lpstr>まとめ</vt:lpstr>
    </vt:vector>
  </TitlesOfParts>
  <Company>KEK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ATF技術開発進捗</dc:title>
  <dc:creator>Nobuhiro Terunuma</dc:creator>
  <cp:lastModifiedBy>田内 利明</cp:lastModifiedBy>
  <cp:revision>55</cp:revision>
  <dcterms:created xsi:type="dcterms:W3CDTF">2013-06-10T08:42:15Z</dcterms:created>
  <dcterms:modified xsi:type="dcterms:W3CDTF">2013-06-10T08:42:57Z</dcterms:modified>
</cp:coreProperties>
</file>