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62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7536-D848-1D47-9D3E-27F7CACB9B06}" type="datetimeFigureOut">
              <a:rPr kumimoji="1" lang="ja-JP" altLang="en-US" smtClean="0"/>
              <a:t>13/06/09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89B7-D108-DB49-A4FF-C2E0D50799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297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7536-D848-1D47-9D3E-27F7CACB9B06}" type="datetimeFigureOut">
              <a:rPr kumimoji="1" lang="ja-JP" altLang="en-US" smtClean="0"/>
              <a:t>13/06/09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89B7-D108-DB49-A4FF-C2E0D50799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818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7536-D848-1D47-9D3E-27F7CACB9B06}" type="datetimeFigureOut">
              <a:rPr kumimoji="1" lang="ja-JP" altLang="en-US" smtClean="0"/>
              <a:t>13/06/09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89B7-D108-DB49-A4FF-C2E0D50799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801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7536-D848-1D47-9D3E-27F7CACB9B06}" type="datetimeFigureOut">
              <a:rPr kumimoji="1" lang="ja-JP" altLang="en-US" smtClean="0"/>
              <a:t>13/06/09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89B7-D108-DB49-A4FF-C2E0D50799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955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7536-D848-1D47-9D3E-27F7CACB9B06}" type="datetimeFigureOut">
              <a:rPr kumimoji="1" lang="ja-JP" altLang="en-US" smtClean="0"/>
              <a:t>13/06/09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89B7-D108-DB49-A4FF-C2E0D50799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6635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7536-D848-1D47-9D3E-27F7CACB9B06}" type="datetimeFigureOut">
              <a:rPr kumimoji="1" lang="ja-JP" altLang="en-US" smtClean="0"/>
              <a:t>13/06/09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89B7-D108-DB49-A4FF-C2E0D50799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3573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7536-D848-1D47-9D3E-27F7CACB9B06}" type="datetimeFigureOut">
              <a:rPr kumimoji="1" lang="ja-JP" altLang="en-US" smtClean="0"/>
              <a:t>13/06/09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89B7-D108-DB49-A4FF-C2E0D50799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993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7536-D848-1D47-9D3E-27F7CACB9B06}" type="datetimeFigureOut">
              <a:rPr kumimoji="1" lang="ja-JP" altLang="en-US" smtClean="0"/>
              <a:t>13/06/09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89B7-D108-DB49-A4FF-C2E0D50799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3301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7536-D848-1D47-9D3E-27F7CACB9B06}" type="datetimeFigureOut">
              <a:rPr kumimoji="1" lang="ja-JP" altLang="en-US" smtClean="0"/>
              <a:t>13/06/09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89B7-D108-DB49-A4FF-C2E0D50799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2186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7536-D848-1D47-9D3E-27F7CACB9B06}" type="datetimeFigureOut">
              <a:rPr kumimoji="1" lang="ja-JP" altLang="en-US" smtClean="0"/>
              <a:t>13/06/09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89B7-D108-DB49-A4FF-C2E0D50799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385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7536-D848-1D47-9D3E-27F7CACB9B06}" type="datetimeFigureOut">
              <a:rPr kumimoji="1" lang="ja-JP" altLang="en-US" smtClean="0"/>
              <a:t>13/06/09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89B7-D108-DB49-A4FF-C2E0D50799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7845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87536-D848-1D47-9D3E-27F7CACB9B06}" type="datetimeFigureOut">
              <a:rPr kumimoji="1" lang="ja-JP" altLang="en-US" smtClean="0"/>
              <a:t>13/06/09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C89B7-D108-DB49-A4FF-C2E0D50799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97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51800" cy="1470025"/>
          </a:xfrm>
        </p:spPr>
        <p:txBody>
          <a:bodyPr/>
          <a:lstStyle/>
          <a:p>
            <a:r>
              <a:rPr kumimoji="1" lang="en-US" altLang="ja-JP" dirty="0" smtClean="0"/>
              <a:t>STF</a:t>
            </a:r>
            <a:r>
              <a:rPr kumimoji="1" lang="ja-JP" altLang="en-US" dirty="0" smtClean="0"/>
              <a:t>の状況：</a:t>
            </a:r>
            <a:r>
              <a:rPr kumimoji="1" lang="en-US" altLang="ja-JP" dirty="0" smtClean="0"/>
              <a:t>2013.06.11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711700"/>
            <a:ext cx="6400800" cy="927100"/>
          </a:xfrm>
        </p:spPr>
        <p:txBody>
          <a:bodyPr/>
          <a:lstStyle/>
          <a:p>
            <a:r>
              <a:rPr kumimoji="1" lang="en-US" altLang="ja-JP" dirty="0" smtClean="0"/>
              <a:t>H. Hayano, </a:t>
            </a:r>
            <a:r>
              <a:rPr kumimoji="1" lang="en-US" altLang="ja-JP" dirty="0" smtClean="0"/>
              <a:t>06112013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87320" y="102800"/>
            <a:ext cx="25701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2013</a:t>
            </a:r>
            <a:r>
              <a:rPr kumimoji="1" lang="ja-JP" altLang="en-US" sz="1200" dirty="0" smtClean="0"/>
              <a:t>年</a:t>
            </a:r>
            <a:r>
              <a:rPr kumimoji="1" lang="en-US" altLang="ja-JP" sz="1200" dirty="0" smtClean="0"/>
              <a:t>6</a:t>
            </a:r>
            <a:r>
              <a:rPr kumimoji="1" lang="ja-JP" altLang="en-US" sz="1200" dirty="0" smtClean="0"/>
              <a:t>月</a:t>
            </a:r>
            <a:r>
              <a:rPr kumimoji="1" lang="en-US" altLang="ja-JP" sz="1200" dirty="0" smtClean="0"/>
              <a:t>11</a:t>
            </a:r>
            <a:r>
              <a:rPr kumimoji="1" lang="ja-JP" altLang="en-US" sz="1200" dirty="0" smtClean="0"/>
              <a:t>日</a:t>
            </a:r>
            <a:r>
              <a:rPr kumimoji="1" lang="en-US" altLang="ja-JP" sz="1200" dirty="0" smtClean="0"/>
              <a:t>LC</a:t>
            </a:r>
            <a:r>
              <a:rPr kumimoji="1" lang="ja-JP" altLang="en-US" sz="1200" dirty="0" smtClean="0"/>
              <a:t>推進員会への報告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28412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4413252" y="4692213"/>
            <a:ext cx="4730750" cy="15081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4413252" y="2650688"/>
            <a:ext cx="4730750" cy="15081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" y="3031688"/>
            <a:ext cx="2047875" cy="101419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1" y="4882713"/>
            <a:ext cx="2047875" cy="101419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 descr="STF-QB-2012c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16125"/>
            <a:ext cx="9144000" cy="399962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609725" y="220474"/>
            <a:ext cx="6198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2013</a:t>
            </a:r>
            <a:r>
              <a:rPr kumimoji="1" lang="ja-JP" altLang="en-US" sz="2800" dirty="0" smtClean="0"/>
              <a:t>年</a:t>
            </a:r>
            <a:r>
              <a:rPr kumimoji="1" lang="en-US" altLang="ja-JP" sz="2800" dirty="0" smtClean="0"/>
              <a:t>3</a:t>
            </a:r>
            <a:r>
              <a:rPr kumimoji="1" lang="ja-JP" altLang="en-US" sz="2800" dirty="0" smtClean="0"/>
              <a:t>月</a:t>
            </a:r>
            <a:r>
              <a:rPr kumimoji="1" lang="en-US" altLang="ja-JP" sz="2800" dirty="0" smtClean="0"/>
              <a:t>31</a:t>
            </a:r>
            <a:r>
              <a:rPr kumimoji="1" lang="ja-JP" altLang="en-US" sz="2800" dirty="0" smtClean="0"/>
              <a:t>日までの</a:t>
            </a:r>
            <a:r>
              <a:rPr kumimoji="1" lang="en-US" altLang="ja-JP" sz="2800" dirty="0" smtClean="0"/>
              <a:t>STF</a:t>
            </a:r>
            <a:r>
              <a:rPr kumimoji="1" lang="ja-JP" altLang="en-US" sz="2800" dirty="0" smtClean="0"/>
              <a:t>加速器</a:t>
            </a:r>
            <a:r>
              <a:rPr kumimoji="1" lang="ja-JP" altLang="en-US" sz="2800" dirty="0" smtClean="0"/>
              <a:t>の</a:t>
            </a:r>
            <a:r>
              <a:rPr kumimoji="1" lang="ja-JP" altLang="en-US" sz="2800" dirty="0" smtClean="0"/>
              <a:t>状況</a:t>
            </a:r>
            <a:endParaRPr kumimoji="1" lang="ja-JP" altLang="en-US" sz="2800" dirty="0"/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3937001" y="4158813"/>
            <a:ext cx="1238250" cy="190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3937001" y="4349313"/>
            <a:ext cx="1238250" cy="342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2397126" y="4059951"/>
            <a:ext cx="1652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変更作業領域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>
                <a:solidFill>
                  <a:srgbClr val="FF0000"/>
                </a:solidFill>
              </a:rPr>
              <a:t>（</a:t>
            </a:r>
            <a:r>
              <a:rPr lang="en-US" altLang="ja-JP" dirty="0" smtClean="0">
                <a:solidFill>
                  <a:srgbClr val="FF0000"/>
                </a:solidFill>
              </a:rPr>
              <a:t>2013-2014</a:t>
            </a:r>
            <a:r>
              <a:rPr lang="ja-JP" altLang="en-US" dirty="0" smtClean="0">
                <a:solidFill>
                  <a:srgbClr val="FF0000"/>
                </a:solidFill>
              </a:rPr>
              <a:t>年）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" y="4127063"/>
            <a:ext cx="1744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ビーム</a:t>
            </a:r>
            <a:r>
              <a:rPr kumimoji="1" lang="ja-JP" altLang="en-US" dirty="0" smtClean="0">
                <a:solidFill>
                  <a:srgbClr val="FF0000"/>
                </a:solidFill>
              </a:rPr>
              <a:t>運転領域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>
                <a:solidFill>
                  <a:srgbClr val="FF0000"/>
                </a:solidFill>
              </a:rPr>
              <a:t>（</a:t>
            </a:r>
            <a:r>
              <a:rPr lang="en-US" altLang="ja-JP" dirty="0" smtClean="0">
                <a:solidFill>
                  <a:srgbClr val="FF0000"/>
                </a:solidFill>
              </a:rPr>
              <a:t>2013-2014</a:t>
            </a:r>
            <a:r>
              <a:rPr lang="ja-JP" altLang="en-US" dirty="0" smtClean="0">
                <a:solidFill>
                  <a:srgbClr val="FF0000"/>
                </a:solidFill>
              </a:rPr>
              <a:t>年）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58218" y="990600"/>
            <a:ext cx="8108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ビームライン下流部：変更作業領域</a:t>
            </a:r>
            <a:endParaRPr kumimoji="1" lang="en-US" altLang="ja-JP" dirty="0" smtClean="0"/>
          </a:p>
          <a:p>
            <a:r>
              <a:rPr kumimoji="1" lang="ja-JP" altLang="en-US" dirty="0" smtClean="0"/>
              <a:t>ビームライン上流部：ビーム運転領域（ただし運転は作業をしていない時間帯のみ）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43200" y="2684144"/>
            <a:ext cx="877163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平面図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07563" y="5927783"/>
            <a:ext cx="877163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側面</a:t>
            </a:r>
            <a:r>
              <a:rPr kumimoji="1" lang="ja-JP" altLang="en-US" dirty="0" smtClean="0"/>
              <a:t>図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2364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STF-QB-accelerator-who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139700"/>
            <a:ext cx="4597400" cy="3448050"/>
          </a:xfrm>
          <a:prstGeom prst="rect">
            <a:avLst/>
          </a:prstGeom>
        </p:spPr>
      </p:pic>
      <p:pic>
        <p:nvPicPr>
          <p:cNvPr id="3" name="図 2" descr="STF-accelerator-modification01-June20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932" y="2870200"/>
            <a:ext cx="5317067" cy="39878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689600" y="353536"/>
            <a:ext cx="26981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STF</a:t>
            </a:r>
            <a:r>
              <a:rPr kumimoji="1" lang="ja-JP" altLang="en-US" sz="2800" dirty="0" smtClean="0"/>
              <a:t>加速器</a:t>
            </a:r>
            <a:r>
              <a:rPr kumimoji="1" lang="ja-JP" altLang="en-US" sz="2800" dirty="0" smtClean="0"/>
              <a:t>の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構成</a:t>
            </a:r>
            <a:r>
              <a:rPr kumimoji="1" lang="ja-JP" altLang="en-US" sz="2800" dirty="0" smtClean="0"/>
              <a:t>変更の状況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39800" y="139700"/>
            <a:ext cx="3402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2013</a:t>
            </a:r>
            <a:r>
              <a:rPr kumimoji="1" lang="ja-JP" altLang="en-US" dirty="0" smtClean="0">
                <a:solidFill>
                  <a:srgbClr val="FFFF00"/>
                </a:solidFill>
              </a:rPr>
              <a:t>年</a:t>
            </a:r>
            <a:r>
              <a:rPr kumimoji="1" lang="en-US" altLang="ja-JP" dirty="0" smtClean="0">
                <a:solidFill>
                  <a:srgbClr val="FFFF00"/>
                </a:solidFill>
              </a:rPr>
              <a:t>3</a:t>
            </a:r>
            <a:r>
              <a:rPr kumimoji="1" lang="ja-JP" altLang="en-US" dirty="0" smtClean="0">
                <a:solidFill>
                  <a:srgbClr val="FFFF00"/>
                </a:solidFill>
              </a:rPr>
              <a:t>月の</a:t>
            </a:r>
            <a:r>
              <a:rPr kumimoji="1" lang="en-US" altLang="ja-JP" dirty="0" smtClean="0">
                <a:solidFill>
                  <a:srgbClr val="FFFF00"/>
                </a:solidFill>
              </a:rPr>
              <a:t>STF</a:t>
            </a:r>
            <a:r>
              <a:rPr kumimoji="1" lang="ja-JP" altLang="en-US" dirty="0" smtClean="0">
                <a:solidFill>
                  <a:srgbClr val="FFFF00"/>
                </a:solidFill>
              </a:rPr>
              <a:t>加速器の運転中</a:t>
            </a:r>
            <a:endParaRPr kumimoji="1" lang="en-US" altLang="ja-JP" dirty="0" smtClean="0">
              <a:solidFill>
                <a:srgbClr val="FFFF00"/>
              </a:solidFill>
            </a:endParaRPr>
          </a:p>
          <a:p>
            <a:r>
              <a:rPr lang="ja-JP" altLang="en-US" dirty="0" smtClean="0">
                <a:solidFill>
                  <a:srgbClr val="FFFF00"/>
                </a:solidFill>
              </a:rPr>
              <a:t>　　　　（量子ビーム実験中）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89500" y="6488668"/>
            <a:ext cx="3864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2013</a:t>
            </a:r>
            <a:r>
              <a:rPr kumimoji="1" lang="ja-JP" altLang="en-US" dirty="0" smtClean="0">
                <a:solidFill>
                  <a:srgbClr val="FFFF00"/>
                </a:solidFill>
              </a:rPr>
              <a:t>年</a:t>
            </a:r>
            <a:r>
              <a:rPr lang="en-US" altLang="ja-JP" dirty="0">
                <a:solidFill>
                  <a:srgbClr val="FFFF00"/>
                </a:solidFill>
              </a:rPr>
              <a:t>6</a:t>
            </a:r>
            <a:r>
              <a:rPr kumimoji="1" lang="ja-JP" altLang="en-US" dirty="0" smtClean="0">
                <a:solidFill>
                  <a:srgbClr val="FFFF00"/>
                </a:solidFill>
              </a:rPr>
              <a:t>月の</a:t>
            </a:r>
            <a:r>
              <a:rPr kumimoji="1" lang="en-US" altLang="ja-JP" dirty="0" smtClean="0">
                <a:solidFill>
                  <a:srgbClr val="FFFF00"/>
                </a:solidFill>
              </a:rPr>
              <a:t>STF</a:t>
            </a:r>
            <a:r>
              <a:rPr kumimoji="1" lang="ja-JP" altLang="en-US" dirty="0" smtClean="0">
                <a:solidFill>
                  <a:srgbClr val="FFFF00"/>
                </a:solidFill>
              </a:rPr>
              <a:t>加速器の構成変更中</a:t>
            </a:r>
            <a:endParaRPr kumimoji="1" lang="en-US" altLang="ja-JP" dirty="0" smtClean="0">
              <a:solidFill>
                <a:srgbClr val="FFFF00"/>
              </a:solidFill>
            </a:endParaRPr>
          </a:p>
        </p:txBody>
      </p:sp>
      <p:sp>
        <p:nvSpPr>
          <p:cNvPr id="7" name="右矢印 6"/>
          <p:cNvSpPr/>
          <p:nvPr/>
        </p:nvSpPr>
        <p:spPr>
          <a:xfrm rot="1800000">
            <a:off x="3593070" y="2692703"/>
            <a:ext cx="877331" cy="5207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7536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STF-accelerator-modification02-June2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863599"/>
            <a:ext cx="7734300" cy="580072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778000" y="218636"/>
            <a:ext cx="6149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STF</a:t>
            </a:r>
            <a:r>
              <a:rPr kumimoji="1" lang="ja-JP" altLang="en-US" dirty="0" smtClean="0"/>
              <a:t>加速</a:t>
            </a:r>
            <a:r>
              <a:rPr kumimoji="1" lang="ja-JP" altLang="en-US" dirty="0" smtClean="0"/>
              <a:t>器の</a:t>
            </a:r>
            <a:r>
              <a:rPr kumimoji="1" lang="ja-JP" altLang="en-US" dirty="0" smtClean="0"/>
              <a:t>ビームライン下流部とトンネル下流部をクリアー。</a:t>
            </a:r>
            <a:endParaRPr kumimoji="1" lang="en-US" altLang="ja-JP" dirty="0" smtClean="0"/>
          </a:p>
          <a:p>
            <a:r>
              <a:rPr lang="ja-JP" altLang="en-US" dirty="0" smtClean="0"/>
              <a:t>これからクライオモジュールを設置していく</a:t>
            </a:r>
            <a:endParaRPr kumimoji="1"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13643" y="6210616"/>
            <a:ext cx="4196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2013</a:t>
            </a:r>
            <a:r>
              <a:rPr kumimoji="1" lang="ja-JP" altLang="en-US" dirty="0" smtClean="0">
                <a:solidFill>
                  <a:srgbClr val="FFFF00"/>
                </a:solidFill>
              </a:rPr>
              <a:t>年</a:t>
            </a:r>
            <a:r>
              <a:rPr lang="en-US" altLang="ja-JP" dirty="0">
                <a:solidFill>
                  <a:srgbClr val="FFFF00"/>
                </a:solidFill>
              </a:rPr>
              <a:t>6</a:t>
            </a:r>
            <a:r>
              <a:rPr kumimoji="1" lang="ja-JP" altLang="en-US" dirty="0" smtClean="0">
                <a:solidFill>
                  <a:srgbClr val="FFFF00"/>
                </a:solidFill>
              </a:rPr>
              <a:t>月の</a:t>
            </a:r>
            <a:r>
              <a:rPr kumimoji="1" lang="en-US" altLang="ja-JP" dirty="0" smtClean="0">
                <a:solidFill>
                  <a:srgbClr val="FFFF00"/>
                </a:solidFill>
              </a:rPr>
              <a:t>STF</a:t>
            </a:r>
            <a:r>
              <a:rPr kumimoji="1" lang="ja-JP" altLang="en-US" dirty="0" smtClean="0">
                <a:solidFill>
                  <a:srgbClr val="FFFF00"/>
                </a:solidFill>
              </a:rPr>
              <a:t>加速器のトンネル下流部</a:t>
            </a:r>
            <a:endParaRPr kumimoji="1" lang="en-US" altLang="ja-JP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56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STF-phase2-beamline-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6676"/>
            <a:ext cx="9144000" cy="298348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960681" y="468868"/>
            <a:ext cx="7349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2014</a:t>
            </a:r>
            <a:r>
              <a:rPr kumimoji="1" lang="ja-JP" altLang="en-US" sz="2800" dirty="0" smtClean="0"/>
              <a:t>年</a:t>
            </a:r>
            <a:r>
              <a:rPr kumimoji="1" lang="en-US" altLang="ja-JP" sz="2800" dirty="0" smtClean="0"/>
              <a:t>3</a:t>
            </a:r>
            <a:r>
              <a:rPr kumimoji="1" lang="ja-JP" altLang="en-US" sz="2800" dirty="0" smtClean="0"/>
              <a:t>月</a:t>
            </a:r>
            <a:r>
              <a:rPr kumimoji="1" lang="en-US" altLang="ja-JP" sz="2800" dirty="0" smtClean="0"/>
              <a:t>31</a:t>
            </a:r>
            <a:r>
              <a:rPr kumimoji="1" lang="ja-JP" altLang="en-US" sz="2800" dirty="0" smtClean="0"/>
              <a:t>日の</a:t>
            </a:r>
            <a:r>
              <a:rPr kumimoji="1" lang="en-US" altLang="ja-JP" sz="2800" dirty="0" smtClean="0"/>
              <a:t>STF</a:t>
            </a:r>
            <a:r>
              <a:rPr kumimoji="1" lang="ja-JP" altLang="en-US" sz="2800" dirty="0" smtClean="0"/>
              <a:t>加速器の</a:t>
            </a:r>
            <a:r>
              <a:rPr kumimoji="1" lang="ja-JP" altLang="en-US" sz="2800" dirty="0" smtClean="0"/>
              <a:t>構成</a:t>
            </a:r>
            <a:r>
              <a:rPr kumimoji="1" lang="ja-JP" altLang="en-US" sz="2800" dirty="0" smtClean="0"/>
              <a:t>変更</a:t>
            </a:r>
            <a:r>
              <a:rPr kumimoji="1" lang="ja-JP" altLang="en-US" sz="2800" dirty="0" smtClean="0"/>
              <a:t>予定図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35500" y="5486916"/>
            <a:ext cx="40629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8</a:t>
            </a:r>
            <a:r>
              <a:rPr kumimoji="1" lang="ja-JP" altLang="en-US" dirty="0" smtClean="0"/>
              <a:t>台空洞クライモジュール</a:t>
            </a:r>
            <a:r>
              <a:rPr kumimoji="1" lang="en-US" altLang="ja-JP" dirty="0" smtClean="0"/>
              <a:t>(CM-1)</a:t>
            </a:r>
            <a:r>
              <a:rPr kumimoji="1" lang="ja-JP" altLang="en-US" dirty="0" smtClean="0"/>
              <a:t>の設置</a:t>
            </a:r>
            <a:endParaRPr kumimoji="1" lang="en-US" altLang="ja-JP" dirty="0" smtClean="0"/>
          </a:p>
          <a:p>
            <a:r>
              <a:rPr lang="ja-JP" altLang="en-US" dirty="0" smtClean="0"/>
              <a:t>さらに</a:t>
            </a:r>
            <a:endParaRPr lang="en-US" altLang="ja-JP" dirty="0" smtClean="0"/>
          </a:p>
          <a:p>
            <a:r>
              <a:rPr lang="en-US" altLang="ja-JP" dirty="0"/>
              <a:t>4</a:t>
            </a:r>
            <a:r>
              <a:rPr kumimoji="1" lang="ja-JP" altLang="en-US" dirty="0" smtClean="0"/>
              <a:t>台空洞クライモジュール</a:t>
            </a:r>
            <a:r>
              <a:rPr kumimoji="1" lang="en-US" altLang="ja-JP" dirty="0" smtClean="0"/>
              <a:t>(</a:t>
            </a:r>
            <a:r>
              <a:rPr kumimoji="1" lang="en-US" altLang="ja-JP" dirty="0" smtClean="0"/>
              <a:t>CM-2a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の設置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24500" y="3365500"/>
            <a:ext cx="6927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CM-1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693025" y="3333234"/>
            <a:ext cx="8033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CM-2a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78000" y="1168400"/>
            <a:ext cx="5503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（ただし、</a:t>
            </a:r>
            <a:r>
              <a:rPr kumimoji="1" lang="en-US" altLang="ja-JP" dirty="0" smtClean="0"/>
              <a:t>HLRF</a:t>
            </a:r>
            <a:r>
              <a:rPr kumimoji="1" lang="ja-JP" altLang="en-US" dirty="0" smtClean="0"/>
              <a:t>接続とビームライン接続はまだ行わない）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43200" y="3420744"/>
            <a:ext cx="877163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平面図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07563" y="5010156"/>
            <a:ext cx="877163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側面</a:t>
            </a:r>
            <a:r>
              <a:rPr kumimoji="1" lang="ja-JP" altLang="en-US" dirty="0" smtClean="0"/>
              <a:t>図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9700" y="5675015"/>
            <a:ext cx="4544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2013</a:t>
            </a:r>
            <a:r>
              <a:rPr kumimoji="1" lang="ja-JP" altLang="en-US" sz="1200" dirty="0" smtClean="0"/>
              <a:t>年</a:t>
            </a:r>
            <a:r>
              <a:rPr kumimoji="1" lang="en-US" altLang="ja-JP" sz="1200" dirty="0" smtClean="0"/>
              <a:t>7</a:t>
            </a:r>
            <a:r>
              <a:rPr kumimoji="1" lang="ja-JP" altLang="en-US" sz="1200" dirty="0" smtClean="0"/>
              <a:t>月</a:t>
            </a:r>
            <a:r>
              <a:rPr kumimoji="1" lang="en-US" altLang="ja-JP" sz="1200" dirty="0" smtClean="0"/>
              <a:t>〜</a:t>
            </a:r>
            <a:r>
              <a:rPr kumimoji="1" lang="ja-JP" altLang="en-US" sz="1200" dirty="0" smtClean="0"/>
              <a:t>：空洞連結開始（クリーンルーム）</a:t>
            </a:r>
            <a:endParaRPr kumimoji="1" lang="en-US" altLang="ja-JP" sz="1200" dirty="0" smtClean="0"/>
          </a:p>
          <a:p>
            <a:r>
              <a:rPr lang="en-US" altLang="ja-JP" sz="1200" dirty="0" smtClean="0"/>
              <a:t>2013</a:t>
            </a:r>
            <a:r>
              <a:rPr lang="ja-JP" altLang="en-US" sz="1200" dirty="0" smtClean="0"/>
              <a:t>年</a:t>
            </a:r>
            <a:r>
              <a:rPr lang="en-US" altLang="ja-JP" sz="1200" dirty="0" smtClean="0"/>
              <a:t>10</a:t>
            </a:r>
            <a:r>
              <a:rPr lang="ja-JP" altLang="en-US" sz="1200" dirty="0" smtClean="0"/>
              <a:t>月</a:t>
            </a:r>
            <a:r>
              <a:rPr lang="en-US" altLang="ja-JP" sz="1200" dirty="0" smtClean="0"/>
              <a:t>〜</a:t>
            </a:r>
            <a:r>
              <a:rPr lang="ja-JP" altLang="en-US" sz="1200" dirty="0" smtClean="0"/>
              <a:t>：クライオモジュール組立治具設置開始（</a:t>
            </a:r>
            <a:r>
              <a:rPr lang="en-US" altLang="ja-JP" sz="1200" dirty="0" smtClean="0"/>
              <a:t>STF</a:t>
            </a:r>
            <a:r>
              <a:rPr lang="ja-JP" altLang="en-US" sz="1200" dirty="0" smtClean="0"/>
              <a:t>トンネル）</a:t>
            </a:r>
            <a:endParaRPr lang="en-US" altLang="ja-JP" sz="1200" dirty="0" smtClean="0"/>
          </a:p>
          <a:p>
            <a:r>
              <a:rPr kumimoji="1" lang="en-US" altLang="ja-JP" sz="1200" dirty="0" smtClean="0"/>
              <a:t>2013</a:t>
            </a:r>
            <a:r>
              <a:rPr kumimoji="1" lang="ja-JP" altLang="en-US" sz="1200" dirty="0" smtClean="0"/>
              <a:t>年</a:t>
            </a:r>
            <a:r>
              <a:rPr kumimoji="1" lang="en-US" altLang="ja-JP" sz="1200" dirty="0" smtClean="0"/>
              <a:t>11</a:t>
            </a:r>
            <a:r>
              <a:rPr kumimoji="1" lang="ja-JP" altLang="en-US" sz="1200" dirty="0" smtClean="0"/>
              <a:t>月</a:t>
            </a:r>
            <a:r>
              <a:rPr kumimoji="1" lang="en-US" altLang="ja-JP" sz="1200" dirty="0" smtClean="0"/>
              <a:t>〜</a:t>
            </a:r>
            <a:r>
              <a:rPr kumimoji="1" lang="ja-JP" altLang="en-US" sz="1200" dirty="0" smtClean="0"/>
              <a:t>：組立開始（</a:t>
            </a:r>
            <a:r>
              <a:rPr kumimoji="1" lang="en-US" altLang="ja-JP" sz="1200" dirty="0" smtClean="0"/>
              <a:t>STF</a:t>
            </a:r>
            <a:r>
              <a:rPr kumimoji="1" lang="ja-JP" altLang="en-US" sz="1200" dirty="0" smtClean="0"/>
              <a:t>トンネル）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51451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6172200" y="2234665"/>
            <a:ext cx="596900" cy="533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 descr="RFgun-part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0146"/>
            <a:ext cx="9144000" cy="333423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670563" y="207258"/>
            <a:ext cx="5980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2014</a:t>
            </a:r>
            <a:r>
              <a:rPr kumimoji="1" lang="ja-JP" altLang="en-US" sz="2800" dirty="0" smtClean="0"/>
              <a:t>年</a:t>
            </a:r>
            <a:r>
              <a:rPr kumimoji="1" lang="en-US" altLang="ja-JP" sz="2800" dirty="0" smtClean="0"/>
              <a:t>3</a:t>
            </a:r>
            <a:r>
              <a:rPr kumimoji="1" lang="ja-JP" altLang="en-US" sz="2800" dirty="0" smtClean="0"/>
              <a:t>月</a:t>
            </a:r>
            <a:r>
              <a:rPr kumimoji="1" lang="en-US" altLang="ja-JP" sz="2800" dirty="0" smtClean="0"/>
              <a:t>31</a:t>
            </a:r>
            <a:r>
              <a:rPr kumimoji="1" lang="ja-JP" altLang="en-US" sz="2800" dirty="0" smtClean="0"/>
              <a:t>日までのビーム運転領域</a:t>
            </a:r>
            <a:endParaRPr kumimoji="1" lang="ja-JP" altLang="en-US" sz="2800" dirty="0"/>
          </a:p>
        </p:txBody>
      </p:sp>
      <p:cxnSp>
        <p:nvCxnSpPr>
          <p:cNvPr id="6" name="直線矢印コネクタ 5"/>
          <p:cNvCxnSpPr>
            <a:stCxn id="13" idx="2"/>
          </p:cNvCxnSpPr>
          <p:nvPr/>
        </p:nvCxnSpPr>
        <p:spPr>
          <a:xfrm>
            <a:off x="1557293" y="1883880"/>
            <a:ext cx="1109707" cy="3507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>
            <a:stCxn id="14" idx="0"/>
          </p:cNvCxnSpPr>
          <p:nvPr/>
        </p:nvCxnSpPr>
        <p:spPr>
          <a:xfrm flipV="1">
            <a:off x="6353077" y="2768065"/>
            <a:ext cx="165100" cy="15165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H="1" flipV="1">
            <a:off x="4660900" y="2768065"/>
            <a:ext cx="228600" cy="8120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4889500" y="2768065"/>
            <a:ext cx="533400" cy="8120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355600" y="1514548"/>
            <a:ext cx="240338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フォトカソード</a:t>
            </a:r>
            <a:r>
              <a:rPr kumimoji="1" lang="en-US" altLang="ja-JP" dirty="0" smtClean="0"/>
              <a:t>RF</a:t>
            </a:r>
            <a:r>
              <a:rPr kumimoji="1" lang="ja-JP" altLang="en-US" dirty="0" smtClean="0"/>
              <a:t>電子銃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185057" y="3580107"/>
            <a:ext cx="1987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シケーンマグネット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805172" y="3309686"/>
            <a:ext cx="133882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超伝導加速</a:t>
            </a:r>
            <a:endParaRPr lang="en-US" altLang="ja-JP" dirty="0" smtClean="0"/>
          </a:p>
          <a:p>
            <a:r>
              <a:rPr kumimoji="1" lang="ja-JP" altLang="en-US" dirty="0" smtClean="0"/>
              <a:t>モジュール</a:t>
            </a:r>
            <a:endParaRPr kumimoji="1" lang="ja-JP" altLang="en-US" dirty="0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87695" y="4797426"/>
            <a:ext cx="4942579" cy="40011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2000" dirty="0" smtClean="0"/>
              <a:t>変更</a:t>
            </a:r>
            <a:r>
              <a:rPr lang="ja-JP" altLang="en-US" sz="2000" dirty="0" smtClean="0"/>
              <a:t>申請　</a:t>
            </a:r>
            <a:r>
              <a:rPr lang="en-US" altLang="ja-JP" sz="2000" dirty="0" smtClean="0"/>
              <a:t>=</a:t>
            </a:r>
            <a:r>
              <a:rPr lang="ja-JP" altLang="en-US" sz="2000" dirty="0" smtClean="0"/>
              <a:t>　</a:t>
            </a:r>
            <a:r>
              <a:rPr lang="en-US" altLang="ja-JP" sz="2000" dirty="0" smtClean="0"/>
              <a:t>STF</a:t>
            </a:r>
            <a:r>
              <a:rPr lang="ja-JP" altLang="en-US" sz="2000" dirty="0" smtClean="0"/>
              <a:t>の</a:t>
            </a:r>
            <a:r>
              <a:rPr lang="ja-JP" altLang="en-US" sz="2000" dirty="0" smtClean="0"/>
              <a:t>運転</a:t>
            </a:r>
            <a:r>
              <a:rPr lang="ja-JP" altLang="en-US" sz="2000" dirty="0" smtClean="0"/>
              <a:t>エネルギー</a:t>
            </a:r>
            <a:r>
              <a:rPr lang="ja-JP" altLang="en-US" sz="2000" dirty="0" smtClean="0"/>
              <a:t>の</a:t>
            </a:r>
            <a:r>
              <a:rPr lang="ja-JP" altLang="en-US" sz="2000" dirty="0" smtClean="0"/>
              <a:t>縮小</a:t>
            </a:r>
            <a:endParaRPr lang="ja-JP" altLang="en-US" sz="2000" dirty="0"/>
          </a:p>
        </p:txBody>
      </p:sp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766372"/>
              </p:ext>
            </p:extLst>
          </p:nvPr>
        </p:nvGraphicFramePr>
        <p:xfrm>
          <a:off x="250825" y="5270500"/>
          <a:ext cx="5257800" cy="1383094"/>
        </p:xfrm>
        <a:graphic>
          <a:graphicData uri="http://schemas.openxmlformats.org/drawingml/2006/table">
            <a:tbl>
              <a:tblPr/>
              <a:tblGrid>
                <a:gridCol w="936625"/>
                <a:gridCol w="1439863"/>
                <a:gridCol w="1081087"/>
                <a:gridCol w="1800225"/>
              </a:tblGrid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61" marR="91461" marT="45752" marB="457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最大エネルギー  </a:t>
                      </a: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(MeV)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61" marR="91461" marT="45752" marB="457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最大出力 </a:t>
                      </a: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(W)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61" marR="91461" marT="45752" marB="457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週当たり総出力</a:t>
                      </a: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(MeV</a:t>
                      </a:r>
                      <a:r>
                        <a:rPr kumimoji="1" lang="ja-JP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・</a:t>
                      </a:r>
                      <a:r>
                        <a:rPr kumimoji="1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C)</a:t>
                      </a:r>
                      <a:endParaRPr kumimoji="1" lang="ja-JP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61" marR="91461" marT="45752" marB="457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変更前</a:t>
                      </a:r>
                    </a:p>
                  </a:txBody>
                  <a:tcPr marL="91461" marR="91461" marT="45752" marB="457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75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61" marR="91461" marT="45752" marB="457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2500 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61" marR="91461" marT="45752" marB="457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756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61" marR="91461" marT="45752" marB="457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変更後</a:t>
                      </a:r>
                    </a:p>
                  </a:txBody>
                  <a:tcPr marL="91461" marR="91461" marT="45752" marB="457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7.5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61" marR="91461" marT="45752" marB="457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235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61" marR="91461" marT="45752" marB="457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71.1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61" marR="91461" marT="45752" marB="4575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</a:tr>
            </a:tbl>
          </a:graphicData>
        </a:graphic>
      </p:graphicFrame>
      <p:pic>
        <p:nvPicPr>
          <p:cNvPr id="19" name="図 18" descr="beam-dump-3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700" y="4409785"/>
            <a:ext cx="2273300" cy="227330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4889500" y="4284638"/>
            <a:ext cx="2927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7.5MeV </a:t>
            </a:r>
            <a:r>
              <a:rPr kumimoji="1" lang="ja-JP" altLang="en-US" dirty="0" smtClean="0"/>
              <a:t>ビームダンプ</a:t>
            </a:r>
            <a:r>
              <a:rPr kumimoji="1" lang="ja-JP" altLang="en-US" dirty="0" smtClean="0"/>
              <a:t>の設置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790801" y="756753"/>
            <a:ext cx="574019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フォトカソード</a:t>
            </a:r>
            <a:r>
              <a:rPr kumimoji="1" lang="en-US" altLang="ja-JP" dirty="0" smtClean="0"/>
              <a:t>RF</a:t>
            </a:r>
            <a:r>
              <a:rPr kumimoji="1" lang="ja-JP" altLang="en-US" dirty="0" smtClean="0"/>
              <a:t>電子銃の運転調整：</a:t>
            </a:r>
            <a:r>
              <a:rPr kumimoji="1" lang="en-US" altLang="ja-JP" dirty="0" smtClean="0"/>
              <a:t>ILC</a:t>
            </a:r>
            <a:r>
              <a:rPr kumimoji="1" lang="ja-JP" altLang="en-US" dirty="0" smtClean="0"/>
              <a:t>ビームの出力試験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3292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874000" y="6388100"/>
            <a:ext cx="818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終わり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9505618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290</Words>
  <Application>Microsoft Macintosh PowerPoint</Application>
  <PresentationFormat>画面に合わせる (4:3)</PresentationFormat>
  <Paragraphs>52</Paragraphs>
  <Slides>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8" baseType="lpstr">
      <vt:lpstr>ホワイト</vt:lpstr>
      <vt:lpstr>STFの状況：2013.06.11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KEK ATF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STF accelerator 2013</dc:title>
  <dc:creator>早野 仁司</dc:creator>
  <cp:lastModifiedBy>早野 仁司</cp:lastModifiedBy>
  <cp:revision>12</cp:revision>
  <dcterms:created xsi:type="dcterms:W3CDTF">2013-05-06T05:32:48Z</dcterms:created>
  <dcterms:modified xsi:type="dcterms:W3CDTF">2013-06-09T03:18:47Z</dcterms:modified>
</cp:coreProperties>
</file>