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2" r:id="rId2"/>
    <p:sldMasterId id="2147483725" r:id="rId3"/>
    <p:sldMasterId id="2147483738" r:id="rId4"/>
    <p:sldMasterId id="2147483752" r:id="rId5"/>
    <p:sldMasterId id="2147483771" r:id="rId6"/>
    <p:sldMasterId id="2147483784" r:id="rId7"/>
    <p:sldMasterId id="2147483797" r:id="rId8"/>
    <p:sldMasterId id="2147483809" r:id="rId9"/>
    <p:sldMasterId id="2147483821" r:id="rId10"/>
  </p:sldMasterIdLst>
  <p:notesMasterIdLst>
    <p:notesMasterId r:id="rId90"/>
  </p:notesMasterIdLst>
  <p:handoutMasterIdLst>
    <p:handoutMasterId r:id="rId91"/>
  </p:handoutMasterIdLst>
  <p:sldIdLst>
    <p:sldId id="664" r:id="rId11"/>
    <p:sldId id="663" r:id="rId12"/>
    <p:sldId id="665" r:id="rId13"/>
    <p:sldId id="666" r:id="rId14"/>
    <p:sldId id="667" r:id="rId15"/>
    <p:sldId id="668" r:id="rId16"/>
    <p:sldId id="674" r:id="rId17"/>
    <p:sldId id="671" r:id="rId18"/>
    <p:sldId id="672" r:id="rId19"/>
    <p:sldId id="673" r:id="rId20"/>
    <p:sldId id="670" r:id="rId21"/>
    <p:sldId id="257" r:id="rId22"/>
    <p:sldId id="649" r:id="rId23"/>
    <p:sldId id="613" r:id="rId24"/>
    <p:sldId id="555" r:id="rId25"/>
    <p:sldId id="557" r:id="rId26"/>
    <p:sldId id="675" r:id="rId27"/>
    <p:sldId id="612" r:id="rId28"/>
    <p:sldId id="556" r:id="rId29"/>
    <p:sldId id="676" r:id="rId30"/>
    <p:sldId id="677" r:id="rId31"/>
    <p:sldId id="679" r:id="rId32"/>
    <p:sldId id="680" r:id="rId33"/>
    <p:sldId id="681" r:id="rId34"/>
    <p:sldId id="682" r:id="rId35"/>
    <p:sldId id="683" r:id="rId36"/>
    <p:sldId id="684" r:id="rId37"/>
    <p:sldId id="685" r:id="rId38"/>
    <p:sldId id="686" r:id="rId39"/>
    <p:sldId id="687" r:id="rId40"/>
    <p:sldId id="688" r:id="rId41"/>
    <p:sldId id="689" r:id="rId42"/>
    <p:sldId id="690" r:id="rId43"/>
    <p:sldId id="691" r:id="rId44"/>
    <p:sldId id="692" r:id="rId45"/>
    <p:sldId id="693" r:id="rId46"/>
    <p:sldId id="623" r:id="rId47"/>
    <p:sldId id="653" r:id="rId48"/>
    <p:sldId id="638" r:id="rId49"/>
    <p:sldId id="678" r:id="rId50"/>
    <p:sldId id="600" r:id="rId51"/>
    <p:sldId id="635" r:id="rId52"/>
    <p:sldId id="632" r:id="rId53"/>
    <p:sldId id="626" r:id="rId54"/>
    <p:sldId id="299" r:id="rId55"/>
    <p:sldId id="633" r:id="rId56"/>
    <p:sldId id="643" r:id="rId57"/>
    <p:sldId id="622" r:id="rId58"/>
    <p:sldId id="619" r:id="rId59"/>
    <p:sldId id="620" r:id="rId60"/>
    <p:sldId id="629" r:id="rId61"/>
    <p:sldId id="594" r:id="rId62"/>
    <p:sldId id="659" r:id="rId63"/>
    <p:sldId id="660" r:id="rId64"/>
    <p:sldId id="529" r:id="rId65"/>
    <p:sldId id="601" r:id="rId66"/>
    <p:sldId id="591" r:id="rId67"/>
    <p:sldId id="608" r:id="rId68"/>
    <p:sldId id="654" r:id="rId69"/>
    <p:sldId id="565" r:id="rId70"/>
    <p:sldId id="564" r:id="rId71"/>
    <p:sldId id="617" r:id="rId72"/>
    <p:sldId id="614" r:id="rId73"/>
    <p:sldId id="642" r:id="rId74"/>
    <p:sldId id="636" r:id="rId75"/>
    <p:sldId id="662" r:id="rId76"/>
    <p:sldId id="658" r:id="rId77"/>
    <p:sldId id="630" r:id="rId78"/>
    <p:sldId id="661" r:id="rId79"/>
    <p:sldId id="615" r:id="rId80"/>
    <p:sldId id="652" r:id="rId81"/>
    <p:sldId id="646" r:id="rId82"/>
    <p:sldId id="644" r:id="rId83"/>
    <p:sldId id="645" r:id="rId84"/>
    <p:sldId id="655" r:id="rId85"/>
    <p:sldId id="656" r:id="rId86"/>
    <p:sldId id="647" r:id="rId87"/>
    <p:sldId id="657" r:id="rId88"/>
    <p:sldId id="648" r:id="rId89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Walker" initials="NJ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中間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中間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中間 1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中間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間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505" autoAdjust="0"/>
    <p:restoredTop sz="99842" autoAdjust="0"/>
  </p:normalViewPr>
  <p:slideViewPr>
    <p:cSldViewPr snapToGrid="0" snapToObjects="1">
      <p:cViewPr varScale="1">
        <p:scale>
          <a:sx n="103" d="100"/>
          <a:sy n="103" d="100"/>
        </p:scale>
        <p:origin x="-1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commentAuthors" Target="commentAuthors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6B5ED9-0AE4-E14D-BC83-95E47EA8A5F4}" type="doc">
      <dgm:prSet loTypeId="urn:microsoft.com/office/officeart/2005/8/layout/radial4" loCatId="relationship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16C24282-B23F-914D-A610-B736F081D02C}">
      <dgm:prSet phldrT="[Text]"/>
      <dgm:spPr/>
      <dgm:t>
        <a:bodyPr/>
        <a:lstStyle/>
        <a:p>
          <a:r>
            <a:rPr lang="en-US" dirty="0" smtClean="0"/>
            <a:t>Full</a:t>
          </a:r>
          <a:r>
            <a:rPr lang="en-US" baseline="0" dirty="0" smtClean="0"/>
            <a:t> systems integration testing</a:t>
          </a:r>
          <a:endParaRPr lang="en-US" dirty="0"/>
        </a:p>
      </dgm:t>
    </dgm:pt>
    <dgm:pt modelId="{BC3B54A1-A795-6149-B2B2-19BCDD93BDF4}" type="parTrans" cxnId="{027FC181-A476-B944-B497-BEFEE6CF0C55}">
      <dgm:prSet/>
      <dgm:spPr/>
      <dgm:t>
        <a:bodyPr/>
        <a:lstStyle/>
        <a:p>
          <a:endParaRPr lang="en-US"/>
        </a:p>
      </dgm:t>
    </dgm:pt>
    <dgm:pt modelId="{D9F85FDD-741A-704C-8BF0-CC7A295D6960}" type="sibTrans" cxnId="{027FC181-A476-B944-B497-BEFEE6CF0C55}">
      <dgm:prSet/>
      <dgm:spPr/>
      <dgm:t>
        <a:bodyPr/>
        <a:lstStyle/>
        <a:p>
          <a:endParaRPr lang="en-US"/>
        </a:p>
      </dgm:t>
    </dgm:pt>
    <dgm:pt modelId="{DC9137F9-7490-5246-B342-580E0798BADA}">
      <dgm:prSet phldrT="[Text]"/>
      <dgm:spPr/>
      <dgm:t>
        <a:bodyPr/>
        <a:lstStyle/>
        <a:p>
          <a:r>
            <a:rPr lang="en-US" dirty="0" smtClean="0"/>
            <a:t>FLASH (DESY)</a:t>
          </a:r>
          <a:endParaRPr lang="en-US" dirty="0"/>
        </a:p>
      </dgm:t>
    </dgm:pt>
    <dgm:pt modelId="{086B3F81-2889-D24E-9B70-A08DF84041F3}" type="parTrans" cxnId="{6CFD02B0-C81F-AE4E-8A69-FB95E61C197D}">
      <dgm:prSet/>
      <dgm:spPr/>
      <dgm:t>
        <a:bodyPr/>
        <a:lstStyle/>
        <a:p>
          <a:endParaRPr lang="en-US"/>
        </a:p>
      </dgm:t>
    </dgm:pt>
    <dgm:pt modelId="{84007EE9-D30B-104F-AB7F-1A252B12F8B7}" type="sibTrans" cxnId="{6CFD02B0-C81F-AE4E-8A69-FB95E61C197D}">
      <dgm:prSet/>
      <dgm:spPr/>
      <dgm:t>
        <a:bodyPr/>
        <a:lstStyle/>
        <a:p>
          <a:endParaRPr lang="en-US"/>
        </a:p>
      </dgm:t>
    </dgm:pt>
    <dgm:pt modelId="{28BE78ED-35C0-3649-8B6C-90B51B8AB742}">
      <dgm:prSet phldrT="[Text]"/>
      <dgm:spPr/>
      <dgm:t>
        <a:bodyPr/>
        <a:lstStyle/>
        <a:p>
          <a:r>
            <a:rPr lang="en-US" dirty="0" smtClean="0"/>
            <a:t>NML (FNAL)</a:t>
          </a:r>
          <a:endParaRPr lang="en-US" dirty="0"/>
        </a:p>
      </dgm:t>
    </dgm:pt>
    <dgm:pt modelId="{A587C9D1-D86A-1741-B73F-59104FF47260}" type="parTrans" cxnId="{9353ADA0-16A4-4946-9C1D-2A5BAB16D0C4}">
      <dgm:prSet/>
      <dgm:spPr/>
      <dgm:t>
        <a:bodyPr/>
        <a:lstStyle/>
        <a:p>
          <a:endParaRPr lang="en-US"/>
        </a:p>
      </dgm:t>
    </dgm:pt>
    <dgm:pt modelId="{244D5028-394C-BF4C-ABCB-8C0A04F1A834}" type="sibTrans" cxnId="{9353ADA0-16A4-4946-9C1D-2A5BAB16D0C4}">
      <dgm:prSet/>
      <dgm:spPr/>
      <dgm:t>
        <a:bodyPr/>
        <a:lstStyle/>
        <a:p>
          <a:endParaRPr lang="en-US"/>
        </a:p>
      </dgm:t>
    </dgm:pt>
    <dgm:pt modelId="{E4FA0DBD-584E-8D47-A750-A074BA8B2256}">
      <dgm:prSet phldrT="[Text]"/>
      <dgm:spPr/>
      <dgm:t>
        <a:bodyPr/>
        <a:lstStyle/>
        <a:p>
          <a:r>
            <a:rPr lang="en-US" dirty="0" smtClean="0"/>
            <a:t>STF (KEK)</a:t>
          </a:r>
          <a:endParaRPr lang="en-US" dirty="0"/>
        </a:p>
      </dgm:t>
    </dgm:pt>
    <dgm:pt modelId="{78910A94-9FB9-C245-8F8F-5EEA80B95E55}" type="parTrans" cxnId="{FBCCC692-A82F-9146-8446-3AFF5C0DA105}">
      <dgm:prSet/>
      <dgm:spPr/>
      <dgm:t>
        <a:bodyPr/>
        <a:lstStyle/>
        <a:p>
          <a:endParaRPr lang="en-US"/>
        </a:p>
      </dgm:t>
    </dgm:pt>
    <dgm:pt modelId="{158307B8-6DA1-944C-BBC7-37688926A605}" type="sibTrans" cxnId="{FBCCC692-A82F-9146-8446-3AFF5C0DA105}">
      <dgm:prSet/>
      <dgm:spPr/>
      <dgm:t>
        <a:bodyPr/>
        <a:lstStyle/>
        <a:p>
          <a:endParaRPr lang="en-US"/>
        </a:p>
      </dgm:t>
    </dgm:pt>
    <dgm:pt modelId="{8D4BDD7B-BBB4-A745-974C-F5D0A35286E8}">
      <dgm:prSet phldrT="[Text]"/>
      <dgm:spPr/>
      <dgm:t>
        <a:bodyPr/>
        <a:lstStyle/>
        <a:p>
          <a:r>
            <a:rPr lang="en-US" dirty="0" smtClean="0"/>
            <a:t>TDP focus</a:t>
          </a:r>
          <a:endParaRPr lang="en-US" dirty="0"/>
        </a:p>
      </dgm:t>
    </dgm:pt>
    <dgm:pt modelId="{04B624F2-B8A4-954A-9AC8-6342F07E2098}" type="parTrans" cxnId="{D02EE1A0-4BB6-F645-A4D4-3467C031AF3C}">
      <dgm:prSet/>
      <dgm:spPr/>
      <dgm:t>
        <a:bodyPr/>
        <a:lstStyle/>
        <a:p>
          <a:endParaRPr lang="en-US"/>
        </a:p>
      </dgm:t>
    </dgm:pt>
    <dgm:pt modelId="{D0E56FE3-D336-EF44-B884-3609282D66E3}" type="sibTrans" cxnId="{D02EE1A0-4BB6-F645-A4D4-3467C031AF3C}">
      <dgm:prSet/>
      <dgm:spPr/>
      <dgm:t>
        <a:bodyPr/>
        <a:lstStyle/>
        <a:p>
          <a:endParaRPr lang="en-US"/>
        </a:p>
      </dgm:t>
    </dgm:pt>
    <dgm:pt modelId="{445DBFBE-B29B-F74A-ABF0-485BDB1EB250}">
      <dgm:prSet phldrT="[Text]"/>
      <dgm:spPr/>
      <dgm:t>
        <a:bodyPr/>
        <a:lstStyle/>
        <a:p>
          <a:r>
            <a:rPr lang="en-US" dirty="0" smtClean="0"/>
            <a:t>Under construction</a:t>
          </a:r>
          <a:endParaRPr lang="en-US" dirty="0"/>
        </a:p>
      </dgm:t>
    </dgm:pt>
    <dgm:pt modelId="{4CFAC067-2FE1-3D43-8AB5-47FEFE706146}" type="parTrans" cxnId="{8D03D31E-0711-5344-9D95-E9963A915344}">
      <dgm:prSet/>
      <dgm:spPr/>
      <dgm:t>
        <a:bodyPr/>
        <a:lstStyle/>
        <a:p>
          <a:endParaRPr lang="en-US"/>
        </a:p>
      </dgm:t>
    </dgm:pt>
    <dgm:pt modelId="{3032CAC5-0637-4746-806C-698A678B7097}" type="sibTrans" cxnId="{8D03D31E-0711-5344-9D95-E9963A915344}">
      <dgm:prSet/>
      <dgm:spPr/>
      <dgm:t>
        <a:bodyPr/>
        <a:lstStyle/>
        <a:p>
          <a:endParaRPr lang="en-US"/>
        </a:p>
      </dgm:t>
    </dgm:pt>
    <dgm:pt modelId="{781A4545-9F12-7D42-9926-9401566246AB}">
      <dgm:prSet phldrT="[Text]"/>
      <dgm:spPr/>
      <dgm:t>
        <a:bodyPr/>
        <a:lstStyle/>
        <a:p>
          <a:r>
            <a:rPr lang="en-US" dirty="0" smtClean="0"/>
            <a:t>Up to 6 cryomodules</a:t>
          </a:r>
          <a:endParaRPr lang="en-US" dirty="0"/>
        </a:p>
      </dgm:t>
    </dgm:pt>
    <dgm:pt modelId="{68FC3194-837C-E649-AF9B-283DBA1C1105}" type="parTrans" cxnId="{A24B7EC7-AB40-8A43-8DAF-DD6782C63C09}">
      <dgm:prSet/>
      <dgm:spPr/>
      <dgm:t>
        <a:bodyPr/>
        <a:lstStyle/>
        <a:p>
          <a:endParaRPr lang="en-US"/>
        </a:p>
      </dgm:t>
    </dgm:pt>
    <dgm:pt modelId="{E2CC5D43-0A03-804B-983E-4E29379877BD}" type="sibTrans" cxnId="{A24B7EC7-AB40-8A43-8DAF-DD6782C63C09}">
      <dgm:prSet/>
      <dgm:spPr/>
      <dgm:t>
        <a:bodyPr/>
        <a:lstStyle/>
        <a:p>
          <a:endParaRPr lang="en-US"/>
        </a:p>
      </dgm:t>
    </dgm:pt>
    <dgm:pt modelId="{D98DFF83-77F8-8744-98D1-8490B10794C3}">
      <dgm:prSet phldrT="[Text]"/>
      <dgm:spPr/>
      <dgm:t>
        <a:bodyPr/>
        <a:lstStyle/>
        <a:p>
          <a:r>
            <a:rPr lang="en-US" dirty="0" smtClean="0"/>
            <a:t>Operation: end 2012</a:t>
          </a:r>
          <a:endParaRPr lang="en-US" dirty="0"/>
        </a:p>
      </dgm:t>
    </dgm:pt>
    <dgm:pt modelId="{CC6DAC79-C4FE-6947-A023-C9F434CCCC92}" type="parTrans" cxnId="{DCE82C67-D6EF-6D4B-9B43-EF6EC4DBC9C5}">
      <dgm:prSet/>
      <dgm:spPr/>
      <dgm:t>
        <a:bodyPr/>
        <a:lstStyle/>
        <a:p>
          <a:endParaRPr lang="en-US"/>
        </a:p>
      </dgm:t>
    </dgm:pt>
    <dgm:pt modelId="{A315C9E1-650D-8C46-8554-CBCC078F49BD}" type="sibTrans" cxnId="{DCE82C67-D6EF-6D4B-9B43-EF6EC4DBC9C5}">
      <dgm:prSet/>
      <dgm:spPr/>
      <dgm:t>
        <a:bodyPr/>
        <a:lstStyle/>
        <a:p>
          <a:endParaRPr lang="en-US"/>
        </a:p>
      </dgm:t>
    </dgm:pt>
    <dgm:pt modelId="{C824A3D2-E579-EB44-91B0-C562B98D499A}">
      <dgm:prSet phldrT="[Text]"/>
      <dgm:spPr/>
      <dgm:t>
        <a:bodyPr/>
        <a:lstStyle/>
        <a:p>
          <a:r>
            <a:rPr lang="en-US" dirty="0" smtClean="0"/>
            <a:t>“Quantum Beam” experiment 2011</a:t>
          </a:r>
          <a:endParaRPr lang="en-US" dirty="0"/>
        </a:p>
      </dgm:t>
    </dgm:pt>
    <dgm:pt modelId="{A23AD029-EA72-A64F-823F-3D385EB1F935}" type="parTrans" cxnId="{9257C4E2-66BC-5C44-BA2C-566E1EDA2E08}">
      <dgm:prSet/>
      <dgm:spPr/>
      <dgm:t>
        <a:bodyPr/>
        <a:lstStyle/>
        <a:p>
          <a:endParaRPr lang="en-US"/>
        </a:p>
      </dgm:t>
    </dgm:pt>
    <dgm:pt modelId="{FF45E3B1-8E6E-0A46-9E40-094DECE38394}" type="sibTrans" cxnId="{9257C4E2-66BC-5C44-BA2C-566E1EDA2E08}">
      <dgm:prSet/>
      <dgm:spPr/>
      <dgm:t>
        <a:bodyPr/>
        <a:lstStyle/>
        <a:p>
          <a:endParaRPr lang="en-US"/>
        </a:p>
      </dgm:t>
    </dgm:pt>
    <dgm:pt modelId="{A85B58C9-B5D4-D346-88FD-A49630B69690}">
      <dgm:prSet phldrT="[Text]"/>
      <dgm:spPr/>
      <dgm:t>
        <a:bodyPr/>
        <a:lstStyle/>
        <a:p>
          <a:r>
            <a:rPr lang="en-US" dirty="0" smtClean="0"/>
            <a:t>1 CM with beam 2013</a:t>
          </a:r>
          <a:endParaRPr lang="en-US" dirty="0"/>
        </a:p>
      </dgm:t>
    </dgm:pt>
    <dgm:pt modelId="{022E71E8-1D19-CC48-B191-1DAF159180D3}" type="parTrans" cxnId="{EB73509E-4BEB-A047-872A-577AE80352A5}">
      <dgm:prSet/>
      <dgm:spPr/>
      <dgm:t>
        <a:bodyPr/>
        <a:lstStyle/>
        <a:p>
          <a:endParaRPr lang="en-US"/>
        </a:p>
      </dgm:t>
    </dgm:pt>
    <dgm:pt modelId="{342C8B4B-1E49-834F-AB0E-DD212B7B5631}" type="sibTrans" cxnId="{EB73509E-4BEB-A047-872A-577AE80352A5}">
      <dgm:prSet/>
      <dgm:spPr/>
      <dgm:t>
        <a:bodyPr/>
        <a:lstStyle/>
        <a:p>
          <a:endParaRPr lang="en-US"/>
        </a:p>
      </dgm:t>
    </dgm:pt>
    <dgm:pt modelId="{D5CF3739-29ED-4941-A5B7-A17342A6BCDA}">
      <dgm:prSet phldrT="[Text]"/>
      <dgm:spPr/>
      <dgm:t>
        <a:bodyPr/>
        <a:lstStyle/>
        <a:p>
          <a:r>
            <a:rPr lang="en-US" dirty="0" smtClean="0"/>
            <a:t>7 CM → 1.2 </a:t>
          </a:r>
          <a:r>
            <a:rPr lang="en-US" dirty="0" err="1" smtClean="0"/>
            <a:t>GeV</a:t>
          </a:r>
          <a:r>
            <a:rPr lang="en-US" dirty="0" smtClean="0"/>
            <a:t> beam</a:t>
          </a:r>
          <a:endParaRPr lang="en-US" dirty="0"/>
        </a:p>
      </dgm:t>
    </dgm:pt>
    <dgm:pt modelId="{7A6257D1-892A-0D49-897A-42B448E61AD5}" type="parTrans" cxnId="{6EA638EB-BF17-B049-8DA2-B3DC9645647B}">
      <dgm:prSet/>
      <dgm:spPr/>
      <dgm:t>
        <a:bodyPr/>
        <a:lstStyle/>
        <a:p>
          <a:endParaRPr lang="en-US"/>
        </a:p>
      </dgm:t>
    </dgm:pt>
    <dgm:pt modelId="{E7A27175-37FE-1E41-8F94-39872839E8B3}" type="sibTrans" cxnId="{6EA638EB-BF17-B049-8DA2-B3DC9645647B}">
      <dgm:prSet/>
      <dgm:spPr/>
      <dgm:t>
        <a:bodyPr/>
        <a:lstStyle/>
        <a:p>
          <a:endParaRPr lang="en-US"/>
        </a:p>
      </dgm:t>
    </dgm:pt>
    <dgm:pt modelId="{086180B2-98FE-5B41-B563-CFD9364C8056}">
      <dgm:prSet phldrT="[Text]"/>
      <dgm:spPr/>
      <dgm:t>
        <a:bodyPr/>
        <a:lstStyle/>
        <a:p>
          <a:r>
            <a:rPr lang="en-US" dirty="0" smtClean="0"/>
            <a:t>photon user facility</a:t>
          </a:r>
          <a:endParaRPr lang="en-US" dirty="0"/>
        </a:p>
      </dgm:t>
    </dgm:pt>
    <dgm:pt modelId="{0762521F-3437-7043-B59B-8A619AAA71D3}" type="parTrans" cxnId="{490F82CC-29A5-EC4E-8B92-87996444690B}">
      <dgm:prSet/>
      <dgm:spPr/>
      <dgm:t>
        <a:bodyPr/>
        <a:lstStyle/>
        <a:p>
          <a:endParaRPr lang="en-US"/>
        </a:p>
      </dgm:t>
    </dgm:pt>
    <dgm:pt modelId="{DB287BD4-306D-E24B-9849-A9D6ABC6C452}" type="sibTrans" cxnId="{490F82CC-29A5-EC4E-8B92-87996444690B}">
      <dgm:prSet/>
      <dgm:spPr/>
      <dgm:t>
        <a:bodyPr/>
        <a:lstStyle/>
        <a:p>
          <a:endParaRPr lang="en-US"/>
        </a:p>
      </dgm:t>
    </dgm:pt>
    <dgm:pt modelId="{D8C11015-9DA1-2E4B-8249-7307A632FAA4}">
      <dgm:prSet phldrT="[Text]"/>
      <dgm:spPr/>
      <dgm:t>
        <a:bodyPr/>
        <a:lstStyle/>
        <a:p>
          <a:r>
            <a:rPr lang="en-US" dirty="0" smtClean="0"/>
            <a:t>(2 CM 2015)</a:t>
          </a:r>
          <a:endParaRPr lang="en-US" dirty="0"/>
        </a:p>
      </dgm:t>
    </dgm:pt>
    <dgm:pt modelId="{C71137EA-8B31-9E4B-8B01-C26F3E21CD74}" type="parTrans" cxnId="{76B7F518-2C68-E841-AFB1-B38167F10F82}">
      <dgm:prSet/>
      <dgm:spPr/>
      <dgm:t>
        <a:bodyPr/>
        <a:lstStyle/>
        <a:p>
          <a:endParaRPr lang="en-US"/>
        </a:p>
      </dgm:t>
    </dgm:pt>
    <dgm:pt modelId="{6DB27CE7-E672-8649-B9C0-5671192B8DAD}" type="sibTrans" cxnId="{76B7F518-2C68-E841-AFB1-B38167F10F82}">
      <dgm:prSet/>
      <dgm:spPr/>
      <dgm:t>
        <a:bodyPr/>
        <a:lstStyle/>
        <a:p>
          <a:endParaRPr lang="en-US"/>
        </a:p>
      </dgm:t>
    </dgm:pt>
    <dgm:pt modelId="{ED578198-A068-D244-808A-7CC2674CC1F6}">
      <dgm:prSet phldrT="[Text]"/>
      <dgm:spPr/>
      <dgm:t>
        <a:bodyPr/>
        <a:lstStyle/>
        <a:p>
          <a:r>
            <a:rPr lang="en-US" dirty="0" smtClean="0"/>
            <a:t>(3 CM)</a:t>
          </a:r>
          <a:endParaRPr lang="en-US" dirty="0"/>
        </a:p>
      </dgm:t>
    </dgm:pt>
    <dgm:pt modelId="{65C2F39C-E0C1-084F-B78F-976AF091CE70}" type="parTrans" cxnId="{DD416C11-0EE7-3E46-BB78-5CB32D190B11}">
      <dgm:prSet/>
      <dgm:spPr/>
      <dgm:t>
        <a:bodyPr/>
        <a:lstStyle/>
        <a:p>
          <a:endParaRPr lang="en-US"/>
        </a:p>
      </dgm:t>
    </dgm:pt>
    <dgm:pt modelId="{74888A7C-FDD6-1F4F-92C9-AB715D82E99C}" type="sibTrans" cxnId="{DD416C11-0EE7-3E46-BB78-5CB32D190B11}">
      <dgm:prSet/>
      <dgm:spPr/>
      <dgm:t>
        <a:bodyPr/>
        <a:lstStyle/>
        <a:p>
          <a:endParaRPr lang="en-US"/>
        </a:p>
      </dgm:t>
    </dgm:pt>
    <dgm:pt modelId="{9AFAE79D-9F43-B548-9DB4-6BAAD643D027}" type="pres">
      <dgm:prSet presAssocID="{416B5ED9-0AE4-E14D-BC83-95E47EA8A5F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4D58E9F-AC4C-2349-9DBC-5F48C52469A8}" type="pres">
      <dgm:prSet presAssocID="{16C24282-B23F-914D-A610-B736F081D02C}" presName="centerShape" presStyleLbl="node0" presStyleIdx="0" presStyleCnt="1"/>
      <dgm:spPr/>
      <dgm:t>
        <a:bodyPr/>
        <a:lstStyle/>
        <a:p>
          <a:endParaRPr lang="en-US"/>
        </a:p>
      </dgm:t>
    </dgm:pt>
    <dgm:pt modelId="{8B65363F-9498-9544-8C7B-F908C771B374}" type="pres">
      <dgm:prSet presAssocID="{086B3F81-2889-D24E-9B70-A08DF84041F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22F2D8E8-ED35-6349-95C7-082DBB9D5DDF}" type="pres">
      <dgm:prSet presAssocID="{DC9137F9-7490-5246-B342-580E0798BADA}" presName="node" presStyleLbl="node1" presStyleIdx="0" presStyleCnt="3" custScaleX="117623" custRadScaleRad="129504" custRadScaleInc="9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04EEAA-D4BE-9645-8FAE-E09CF5160600}" type="pres">
      <dgm:prSet presAssocID="{A587C9D1-D86A-1741-B73F-59104FF47260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5B0B84A9-7803-EE48-BF88-FA70D2D907EA}" type="pres">
      <dgm:prSet presAssocID="{28BE78ED-35C0-3649-8B6C-90B51B8AB742}" presName="node" presStyleLbl="node1" presStyleIdx="1" presStyleCnt="3" custRadScaleRad="100836" custRadScaleInc="121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FB0926-22F4-5C4B-ADBC-C257B84E72FB}" type="pres">
      <dgm:prSet presAssocID="{78910A94-9FB9-C245-8F8F-5EEA80B95E55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C23C4142-EC50-BB44-A521-509D6EEC557B}" type="pres">
      <dgm:prSet presAssocID="{E4FA0DBD-584E-8D47-A750-A074BA8B2256}" presName="node" presStyleLbl="node1" presStyleIdx="2" presStyleCnt="3" custScaleX="102648" custRadScaleRad="110934" custRadScaleInc="266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32AF6D-42AD-D04F-B924-C52E686424D9}" type="presOf" srcId="{781A4545-9F12-7D42-9926-9401566246AB}" destId="{5B0B84A9-7803-EE48-BF88-FA70D2D907EA}" srcOrd="0" destOrd="2" presId="urn:microsoft.com/office/officeart/2005/8/layout/radial4"/>
    <dgm:cxn modelId="{DCE82C67-D6EF-6D4B-9B43-EF6EC4DBC9C5}" srcId="{28BE78ED-35C0-3649-8B6C-90B51B8AB742}" destId="{D98DFF83-77F8-8744-98D1-8490B10794C3}" srcOrd="2" destOrd="0" parTransId="{CC6DAC79-C4FE-6947-A023-C9F434CCCC92}" sibTransId="{A315C9E1-650D-8C46-8554-CBCC078F49BD}"/>
    <dgm:cxn modelId="{51297D2F-3960-474B-98F0-C3AE2A8E25B5}" type="presOf" srcId="{C824A3D2-E579-EB44-91B0-C562B98D499A}" destId="{C23C4142-EC50-BB44-A521-509D6EEC557B}" srcOrd="0" destOrd="1" presId="urn:microsoft.com/office/officeart/2005/8/layout/radial4"/>
    <dgm:cxn modelId="{9185D212-9FDD-B746-9AA7-BC6588DEB0E8}" type="presOf" srcId="{E4FA0DBD-584E-8D47-A750-A074BA8B2256}" destId="{C23C4142-EC50-BB44-A521-509D6EEC557B}" srcOrd="0" destOrd="0" presId="urn:microsoft.com/office/officeart/2005/8/layout/radial4"/>
    <dgm:cxn modelId="{9353ADA0-16A4-4946-9C1D-2A5BAB16D0C4}" srcId="{16C24282-B23F-914D-A610-B736F081D02C}" destId="{28BE78ED-35C0-3649-8B6C-90B51B8AB742}" srcOrd="1" destOrd="0" parTransId="{A587C9D1-D86A-1741-B73F-59104FF47260}" sibTransId="{244D5028-394C-BF4C-ABCB-8C0A04F1A834}"/>
    <dgm:cxn modelId="{9257C4E2-66BC-5C44-BA2C-566E1EDA2E08}" srcId="{E4FA0DBD-584E-8D47-A750-A074BA8B2256}" destId="{C824A3D2-E579-EB44-91B0-C562B98D499A}" srcOrd="0" destOrd="0" parTransId="{A23AD029-EA72-A64F-823F-3D385EB1F935}" sibTransId="{FF45E3B1-8E6E-0A46-9E40-094DECE38394}"/>
    <dgm:cxn modelId="{C9E7C6B5-4143-2C40-A17F-FAF17D8FD9B6}" type="presOf" srcId="{D8C11015-9DA1-2E4B-8249-7307A632FAA4}" destId="{C23C4142-EC50-BB44-A521-509D6EEC557B}" srcOrd="0" destOrd="3" presId="urn:microsoft.com/office/officeart/2005/8/layout/radial4"/>
    <dgm:cxn modelId="{76B7F518-2C68-E841-AFB1-B38167F10F82}" srcId="{E4FA0DBD-584E-8D47-A750-A074BA8B2256}" destId="{D8C11015-9DA1-2E4B-8249-7307A632FAA4}" srcOrd="2" destOrd="0" parTransId="{C71137EA-8B31-9E4B-8B01-C26F3E21CD74}" sibTransId="{6DB27CE7-E672-8649-B9C0-5671192B8DAD}"/>
    <dgm:cxn modelId="{AB23B6B8-13C9-1343-9F89-1A51642B2539}" type="presOf" srcId="{A587C9D1-D86A-1741-B73F-59104FF47260}" destId="{1504EEAA-D4BE-9645-8FAE-E09CF5160600}" srcOrd="0" destOrd="0" presId="urn:microsoft.com/office/officeart/2005/8/layout/radial4"/>
    <dgm:cxn modelId="{DD416C11-0EE7-3E46-BB78-5CB32D190B11}" srcId="{D98DFF83-77F8-8744-98D1-8490B10794C3}" destId="{ED578198-A068-D244-808A-7CC2674CC1F6}" srcOrd="0" destOrd="0" parTransId="{65C2F39C-E0C1-084F-B78F-976AF091CE70}" sibTransId="{74888A7C-FDD6-1F4F-92C9-AB715D82E99C}"/>
    <dgm:cxn modelId="{79D6AE59-B9F2-1249-B1CE-0C48151E6E89}" type="presOf" srcId="{D5CF3739-29ED-4941-A5B7-A17342A6BCDA}" destId="{22F2D8E8-ED35-6349-95C7-082DBB9D5DDF}" srcOrd="0" destOrd="2" presId="urn:microsoft.com/office/officeart/2005/8/layout/radial4"/>
    <dgm:cxn modelId="{F3E41DF7-3008-2D42-A0BA-14FC4DEC01F9}" type="presOf" srcId="{78910A94-9FB9-C245-8F8F-5EEA80B95E55}" destId="{49FB0926-22F4-5C4B-ADBC-C257B84E72FB}" srcOrd="0" destOrd="0" presId="urn:microsoft.com/office/officeart/2005/8/layout/radial4"/>
    <dgm:cxn modelId="{6CFD02B0-C81F-AE4E-8A69-FB95E61C197D}" srcId="{16C24282-B23F-914D-A610-B736F081D02C}" destId="{DC9137F9-7490-5246-B342-580E0798BADA}" srcOrd="0" destOrd="0" parTransId="{086B3F81-2889-D24E-9B70-A08DF84041F3}" sibTransId="{84007EE9-D30B-104F-AB7F-1A252B12F8B7}"/>
    <dgm:cxn modelId="{027FC181-A476-B944-B497-BEFEE6CF0C55}" srcId="{416B5ED9-0AE4-E14D-BC83-95E47EA8A5F4}" destId="{16C24282-B23F-914D-A610-B736F081D02C}" srcOrd="0" destOrd="0" parTransId="{BC3B54A1-A795-6149-B2B2-19BCDD93BDF4}" sibTransId="{D9F85FDD-741A-704C-8BF0-CC7A295D6960}"/>
    <dgm:cxn modelId="{FBCCC692-A82F-9146-8446-3AFF5C0DA105}" srcId="{16C24282-B23F-914D-A610-B736F081D02C}" destId="{E4FA0DBD-584E-8D47-A750-A074BA8B2256}" srcOrd="2" destOrd="0" parTransId="{78910A94-9FB9-C245-8F8F-5EEA80B95E55}" sibTransId="{158307B8-6DA1-944C-BBC7-37688926A605}"/>
    <dgm:cxn modelId="{A4D06132-2C50-BE44-B810-810B618C02E2}" type="presOf" srcId="{DC9137F9-7490-5246-B342-580E0798BADA}" destId="{22F2D8E8-ED35-6349-95C7-082DBB9D5DDF}" srcOrd="0" destOrd="0" presId="urn:microsoft.com/office/officeart/2005/8/layout/radial4"/>
    <dgm:cxn modelId="{490F82CC-29A5-EC4E-8B92-87996444690B}" srcId="{DC9137F9-7490-5246-B342-580E0798BADA}" destId="{086180B2-98FE-5B41-B563-CFD9364C8056}" srcOrd="2" destOrd="0" parTransId="{0762521F-3437-7043-B59B-8A619AAA71D3}" sibTransId="{DB287BD4-306D-E24B-9849-A9D6ABC6C452}"/>
    <dgm:cxn modelId="{306EC30D-B921-204B-ACFF-0959BBCFD8A1}" type="presOf" srcId="{086B3F81-2889-D24E-9B70-A08DF84041F3}" destId="{8B65363F-9498-9544-8C7B-F908C771B374}" srcOrd="0" destOrd="0" presId="urn:microsoft.com/office/officeart/2005/8/layout/radial4"/>
    <dgm:cxn modelId="{74BC900F-EF03-7A40-B286-6F10346BF52F}" type="presOf" srcId="{ED578198-A068-D244-808A-7CC2674CC1F6}" destId="{5B0B84A9-7803-EE48-BF88-FA70D2D907EA}" srcOrd="0" destOrd="4" presId="urn:microsoft.com/office/officeart/2005/8/layout/radial4"/>
    <dgm:cxn modelId="{7E467554-0ED3-E844-B441-494E94C97A40}" type="presOf" srcId="{28BE78ED-35C0-3649-8B6C-90B51B8AB742}" destId="{5B0B84A9-7803-EE48-BF88-FA70D2D907EA}" srcOrd="0" destOrd="0" presId="urn:microsoft.com/office/officeart/2005/8/layout/radial4"/>
    <dgm:cxn modelId="{A24B7EC7-AB40-8A43-8DAF-DD6782C63C09}" srcId="{28BE78ED-35C0-3649-8B6C-90B51B8AB742}" destId="{781A4545-9F12-7D42-9926-9401566246AB}" srcOrd="1" destOrd="0" parTransId="{68FC3194-837C-E649-AF9B-283DBA1C1105}" sibTransId="{E2CC5D43-0A03-804B-983E-4E29379877BD}"/>
    <dgm:cxn modelId="{CBD8059A-6385-D146-BB16-F56A79F1484F}" type="presOf" srcId="{8D4BDD7B-BBB4-A745-974C-F5D0A35286E8}" destId="{22F2D8E8-ED35-6349-95C7-082DBB9D5DDF}" srcOrd="0" destOrd="1" presId="urn:microsoft.com/office/officeart/2005/8/layout/radial4"/>
    <dgm:cxn modelId="{FB62145F-DEFE-2F42-B6A9-3516F809D1CE}" type="presOf" srcId="{086180B2-98FE-5B41-B563-CFD9364C8056}" destId="{22F2D8E8-ED35-6349-95C7-082DBB9D5DDF}" srcOrd="0" destOrd="3" presId="urn:microsoft.com/office/officeart/2005/8/layout/radial4"/>
    <dgm:cxn modelId="{2AE017CD-8CEC-0541-8BE0-E3EE5CE78986}" type="presOf" srcId="{16C24282-B23F-914D-A610-B736F081D02C}" destId="{A4D58E9F-AC4C-2349-9DBC-5F48C52469A8}" srcOrd="0" destOrd="0" presId="urn:microsoft.com/office/officeart/2005/8/layout/radial4"/>
    <dgm:cxn modelId="{6EA638EB-BF17-B049-8DA2-B3DC9645647B}" srcId="{DC9137F9-7490-5246-B342-580E0798BADA}" destId="{D5CF3739-29ED-4941-A5B7-A17342A6BCDA}" srcOrd="1" destOrd="0" parTransId="{7A6257D1-892A-0D49-897A-42B448E61AD5}" sibTransId="{E7A27175-37FE-1E41-8F94-39872839E8B3}"/>
    <dgm:cxn modelId="{D02EE1A0-4BB6-F645-A4D4-3467C031AF3C}" srcId="{DC9137F9-7490-5246-B342-580E0798BADA}" destId="{8D4BDD7B-BBB4-A745-974C-F5D0A35286E8}" srcOrd="0" destOrd="0" parTransId="{04B624F2-B8A4-954A-9AC8-6342F07E2098}" sibTransId="{D0E56FE3-D336-EF44-B884-3609282D66E3}"/>
    <dgm:cxn modelId="{8DF446F3-23C3-544A-AC79-8C7D3AE663A0}" type="presOf" srcId="{416B5ED9-0AE4-E14D-BC83-95E47EA8A5F4}" destId="{9AFAE79D-9F43-B548-9DB4-6BAAD643D027}" srcOrd="0" destOrd="0" presId="urn:microsoft.com/office/officeart/2005/8/layout/radial4"/>
    <dgm:cxn modelId="{F0899BD7-9836-F941-8F28-FA3B35590F03}" type="presOf" srcId="{D98DFF83-77F8-8744-98D1-8490B10794C3}" destId="{5B0B84A9-7803-EE48-BF88-FA70D2D907EA}" srcOrd="0" destOrd="3" presId="urn:microsoft.com/office/officeart/2005/8/layout/radial4"/>
    <dgm:cxn modelId="{B8A82C43-52DE-404B-9366-5636BE3B8B60}" type="presOf" srcId="{445DBFBE-B29B-F74A-ABF0-485BDB1EB250}" destId="{5B0B84A9-7803-EE48-BF88-FA70D2D907EA}" srcOrd="0" destOrd="1" presId="urn:microsoft.com/office/officeart/2005/8/layout/radial4"/>
    <dgm:cxn modelId="{8D03D31E-0711-5344-9D95-E9963A915344}" srcId="{28BE78ED-35C0-3649-8B6C-90B51B8AB742}" destId="{445DBFBE-B29B-F74A-ABF0-485BDB1EB250}" srcOrd="0" destOrd="0" parTransId="{4CFAC067-2FE1-3D43-8AB5-47FEFE706146}" sibTransId="{3032CAC5-0637-4746-806C-698A678B7097}"/>
    <dgm:cxn modelId="{EB73509E-4BEB-A047-872A-577AE80352A5}" srcId="{E4FA0DBD-584E-8D47-A750-A074BA8B2256}" destId="{A85B58C9-B5D4-D346-88FD-A49630B69690}" srcOrd="1" destOrd="0" parTransId="{022E71E8-1D19-CC48-B191-1DAF159180D3}" sibTransId="{342C8B4B-1E49-834F-AB0E-DD212B7B5631}"/>
    <dgm:cxn modelId="{7ACACA0B-BD4B-4144-9102-4F7D4A7542A8}" type="presOf" srcId="{A85B58C9-B5D4-D346-88FD-A49630B69690}" destId="{C23C4142-EC50-BB44-A521-509D6EEC557B}" srcOrd="0" destOrd="2" presId="urn:microsoft.com/office/officeart/2005/8/layout/radial4"/>
    <dgm:cxn modelId="{A0C1BC71-3003-714A-BD53-432219FC1E0E}" type="presParOf" srcId="{9AFAE79D-9F43-B548-9DB4-6BAAD643D027}" destId="{A4D58E9F-AC4C-2349-9DBC-5F48C52469A8}" srcOrd="0" destOrd="0" presId="urn:microsoft.com/office/officeart/2005/8/layout/radial4"/>
    <dgm:cxn modelId="{C8E15A93-6629-CA47-AA32-2CC28A75E505}" type="presParOf" srcId="{9AFAE79D-9F43-B548-9DB4-6BAAD643D027}" destId="{8B65363F-9498-9544-8C7B-F908C771B374}" srcOrd="1" destOrd="0" presId="urn:microsoft.com/office/officeart/2005/8/layout/radial4"/>
    <dgm:cxn modelId="{8B758C53-3447-0F4E-834B-30534FF60FA0}" type="presParOf" srcId="{9AFAE79D-9F43-B548-9DB4-6BAAD643D027}" destId="{22F2D8E8-ED35-6349-95C7-082DBB9D5DDF}" srcOrd="2" destOrd="0" presId="urn:microsoft.com/office/officeart/2005/8/layout/radial4"/>
    <dgm:cxn modelId="{AAC73455-C783-514F-A141-9FB83910EBAA}" type="presParOf" srcId="{9AFAE79D-9F43-B548-9DB4-6BAAD643D027}" destId="{1504EEAA-D4BE-9645-8FAE-E09CF5160600}" srcOrd="3" destOrd="0" presId="urn:microsoft.com/office/officeart/2005/8/layout/radial4"/>
    <dgm:cxn modelId="{067CB816-4D1A-5A42-AF08-63C17D462C44}" type="presParOf" srcId="{9AFAE79D-9F43-B548-9DB4-6BAAD643D027}" destId="{5B0B84A9-7803-EE48-BF88-FA70D2D907EA}" srcOrd="4" destOrd="0" presId="urn:microsoft.com/office/officeart/2005/8/layout/radial4"/>
    <dgm:cxn modelId="{A806A618-C094-6641-8B1F-E0FFC726236B}" type="presParOf" srcId="{9AFAE79D-9F43-B548-9DB4-6BAAD643D027}" destId="{49FB0926-22F4-5C4B-ADBC-C257B84E72FB}" srcOrd="5" destOrd="0" presId="urn:microsoft.com/office/officeart/2005/8/layout/radial4"/>
    <dgm:cxn modelId="{0D45CD2E-99EC-C442-8EE1-9F0A2F3029C0}" type="presParOf" srcId="{9AFAE79D-9F43-B548-9DB4-6BAAD643D027}" destId="{C23C4142-EC50-BB44-A521-509D6EEC557B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E9A87C-7D0F-B642-AA2A-1FFB79720F8E}" type="doc">
      <dgm:prSet loTypeId="urn:microsoft.com/office/officeart/2005/8/layout/cycle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kumimoji="1" lang="ja-JP" altLang="en-US"/>
        </a:p>
      </dgm:t>
    </dgm:pt>
    <dgm:pt modelId="{A6ED3DDA-644F-E24C-B809-09DDCB1FAC27}">
      <dgm:prSet phldrT="[テキスト]" custT="1"/>
      <dgm:spPr>
        <a:solidFill>
          <a:srgbClr val="FFFFFF"/>
        </a:solidFill>
        <a:ln>
          <a:solidFill>
            <a:schemeClr val="bg1"/>
          </a:solidFill>
        </a:ln>
      </dgm:spPr>
      <dgm:t>
        <a:bodyPr/>
        <a:lstStyle/>
        <a:p>
          <a:r>
            <a:rPr kumimoji="1" lang="en-US" altLang="ja-JP" sz="2000" b="1" dirty="0" smtClean="0">
              <a:solidFill>
                <a:srgbClr val="3366FF"/>
              </a:solidFill>
            </a:rPr>
            <a:t>KEK</a:t>
          </a:r>
          <a:endParaRPr kumimoji="1" lang="ja-JP" altLang="en-US" sz="2000" b="1" dirty="0">
            <a:solidFill>
              <a:srgbClr val="3366FF"/>
            </a:solidFill>
          </a:endParaRPr>
        </a:p>
      </dgm:t>
    </dgm:pt>
    <dgm:pt modelId="{7CDC4EE9-1DA2-1C4B-AE58-B0E8BE35490E}" type="par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5A6EFF81-8918-324C-A89B-E9F0AA3D45E6}" type="sibTrans" cxnId="{2C955FA3-37AE-6440-8F3B-E28F8427CB09}">
      <dgm:prSet/>
      <dgm:spPr/>
      <dgm:t>
        <a:bodyPr/>
        <a:lstStyle/>
        <a:p>
          <a:endParaRPr kumimoji="1" lang="ja-JP" altLang="en-US"/>
        </a:p>
      </dgm:t>
    </dgm:pt>
    <dgm:pt modelId="{F9B1535A-8FD6-204F-AE17-5137F0B9EA04}">
      <dgm:prSet phldrT="[テキスト]" custT="1"/>
      <dgm:spPr>
        <a:solidFill>
          <a:srgbClr val="FFFF00"/>
        </a:solidFill>
      </dgm:spPr>
      <dgm:t>
        <a:bodyPr/>
        <a:lstStyle/>
        <a:p>
          <a:r>
            <a:rPr kumimoji="1" lang="ja-JP" altLang="en-US" sz="2000" b="1" dirty="0" smtClean="0">
              <a:solidFill>
                <a:srgbClr val="000090"/>
              </a:solidFill>
            </a:rPr>
            <a:t>東北大学</a:t>
          </a:r>
        </a:p>
      </dgm:t>
    </dgm:pt>
    <dgm:pt modelId="{FE12A59F-F247-C446-BCEC-C3E2C33D3E78}" type="par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54113188-D59C-0E43-9B15-7F20DE225937}" type="sibTrans" cxnId="{96736BC2-4E98-A44B-84D1-D89B60F28378}">
      <dgm:prSet/>
      <dgm:spPr/>
      <dgm:t>
        <a:bodyPr/>
        <a:lstStyle/>
        <a:p>
          <a:endParaRPr kumimoji="1" lang="ja-JP" altLang="en-US"/>
        </a:p>
      </dgm:t>
    </dgm:pt>
    <dgm:pt modelId="{4624623E-EFD7-E544-94E7-466A5D9DBF3B}">
      <dgm:prSet phldrT="[テキスト]"/>
      <dgm:spPr>
        <a:solidFill>
          <a:srgbClr val="CCFFCC"/>
        </a:solidFill>
      </dgm:spPr>
      <dgm:t>
        <a:bodyPr/>
        <a:lstStyle/>
        <a:p>
          <a:r>
            <a:rPr kumimoji="1" lang="en-US" altLang="ja-JP" dirty="0" smtClean="0">
              <a:solidFill>
                <a:srgbClr val="000090"/>
              </a:solidFill>
            </a:rPr>
            <a:t>ILC </a:t>
          </a:r>
          <a:endParaRPr kumimoji="1" lang="ja-JP" altLang="en-US" dirty="0" smtClean="0">
            <a:solidFill>
              <a:srgbClr val="000090"/>
            </a:solidFill>
          </a:endParaRPr>
        </a:p>
        <a:p>
          <a:r>
            <a:rPr kumimoji="1" lang="ja-JP" altLang="en-US" dirty="0" smtClean="0">
              <a:solidFill>
                <a:srgbClr val="000090"/>
              </a:solidFill>
            </a:rPr>
            <a:t>立地に共通する</a:t>
          </a:r>
        </a:p>
        <a:p>
          <a:r>
            <a:rPr kumimoji="1" lang="ja-JP" altLang="en-US" dirty="0" smtClean="0">
              <a:solidFill>
                <a:srgbClr val="000090"/>
              </a:solidFill>
            </a:rPr>
            <a:t>調査検討</a:t>
          </a:r>
          <a:endParaRPr kumimoji="1" lang="ja-JP" altLang="en-US" dirty="0">
            <a:solidFill>
              <a:srgbClr val="000090"/>
            </a:solidFill>
          </a:endParaRPr>
        </a:p>
      </dgm:t>
    </dgm:pt>
    <dgm:pt modelId="{E19A8D76-D1E8-C748-A31A-19D0CF9566DF}" type="parTrans" cxnId="{B83E577D-D471-FF43-9BD3-6569B5687460}">
      <dgm:prSet/>
      <dgm:spPr/>
      <dgm:t>
        <a:bodyPr/>
        <a:lstStyle/>
        <a:p>
          <a:endParaRPr kumimoji="1" lang="ja-JP" altLang="en-US"/>
        </a:p>
      </dgm:t>
    </dgm:pt>
    <dgm:pt modelId="{B6A126E4-2B6A-464C-9F50-B8432C4B80F2}" type="sibTrans" cxnId="{B83E577D-D471-FF43-9BD3-6569B5687460}">
      <dgm:prSet/>
      <dgm:spPr/>
      <dgm:t>
        <a:bodyPr/>
        <a:lstStyle/>
        <a:p>
          <a:endParaRPr kumimoji="1" lang="ja-JP" altLang="en-US"/>
        </a:p>
      </dgm:t>
    </dgm:pt>
    <dgm:pt modelId="{570BAC1D-D4EE-1747-8563-4374231787F5}">
      <dgm:prSet phldrT="[テキスト]" custT="1"/>
      <dgm:spPr>
        <a:solidFill>
          <a:srgbClr val="FFFF00"/>
        </a:solidFill>
      </dgm:spPr>
      <dgm:t>
        <a:bodyPr/>
        <a:lstStyle/>
        <a:p>
          <a:r>
            <a:rPr kumimoji="1" lang="en-US" altLang="ja-JP" sz="1500" dirty="0" smtClean="0"/>
            <a:t> </a:t>
          </a:r>
          <a:r>
            <a:rPr kumimoji="1" lang="ja-JP" altLang="en-US" sz="2000" b="1" dirty="0" smtClean="0">
              <a:solidFill>
                <a:srgbClr val="000090"/>
              </a:solidFill>
            </a:rPr>
            <a:t>九州大学</a:t>
          </a:r>
        </a:p>
      </dgm:t>
    </dgm:pt>
    <dgm:pt modelId="{32BE5B23-A364-7242-929E-CD7D37102905}" type="par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17671F48-C9D7-894C-B2BA-B991F23B8A6B}" type="sibTrans" cxnId="{51D09873-8D3D-7B46-A20C-79E7A33B682A}">
      <dgm:prSet/>
      <dgm:spPr/>
      <dgm:t>
        <a:bodyPr/>
        <a:lstStyle/>
        <a:p>
          <a:endParaRPr kumimoji="1" lang="ja-JP" altLang="en-US"/>
        </a:p>
      </dgm:t>
    </dgm:pt>
    <dgm:pt modelId="{6675350A-D255-5B47-8CC3-9126EF2FC93E}" type="pres">
      <dgm:prSet presAssocID="{24E9A87C-7D0F-B642-AA2A-1FFB79720F8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kumimoji="1" lang="ja-JP" altLang="en-US"/>
        </a:p>
      </dgm:t>
    </dgm:pt>
    <dgm:pt modelId="{56D2D12A-9A4E-D44A-B11D-D0ED9E518B16}" type="pres">
      <dgm:prSet presAssocID="{A6ED3DDA-644F-E24C-B809-09DDCB1FAC27}" presName="node" presStyleLbl="node1" presStyleIdx="0" presStyleCnt="4" custRadScaleRad="66323" custRadScaleInc="-3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88B9D3E-053A-284F-A06C-A8628AE17BC0}" type="pres">
      <dgm:prSet presAssocID="{A6ED3DDA-644F-E24C-B809-09DDCB1FAC27}" presName="spNode" presStyleCnt="0"/>
      <dgm:spPr/>
    </dgm:pt>
    <dgm:pt modelId="{C72614D4-1C01-994D-A774-03312EAA3DDA}" type="pres">
      <dgm:prSet presAssocID="{5A6EFF81-8918-324C-A89B-E9F0AA3D45E6}" presName="sibTrans" presStyleLbl="sibTrans1D1" presStyleIdx="0" presStyleCnt="4"/>
      <dgm:spPr/>
      <dgm:t>
        <a:bodyPr/>
        <a:lstStyle/>
        <a:p>
          <a:endParaRPr kumimoji="1" lang="ja-JP" altLang="en-US"/>
        </a:p>
      </dgm:t>
    </dgm:pt>
    <dgm:pt modelId="{1B8E331B-059E-684B-860C-BB9FE57E89D3}" type="pres">
      <dgm:prSet presAssocID="{F9B1535A-8FD6-204F-AE17-5137F0B9EA04}" presName="node" presStyleLbl="node1" presStyleIdx="1" presStyleCnt="4" custRadScaleRad="127078" custRadScaleInc="3372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FC227CEA-E604-D54E-B24C-E141389B3871}" type="pres">
      <dgm:prSet presAssocID="{F9B1535A-8FD6-204F-AE17-5137F0B9EA04}" presName="spNode" presStyleCnt="0"/>
      <dgm:spPr/>
    </dgm:pt>
    <dgm:pt modelId="{B53FD201-EA8B-0642-96D0-A2087724176E}" type="pres">
      <dgm:prSet presAssocID="{54113188-D59C-0E43-9B15-7F20DE225937}" presName="sibTrans" presStyleLbl="sibTrans1D1" presStyleIdx="1" presStyleCnt="4"/>
      <dgm:spPr/>
      <dgm:t>
        <a:bodyPr/>
        <a:lstStyle/>
        <a:p>
          <a:endParaRPr kumimoji="1" lang="ja-JP" altLang="en-US"/>
        </a:p>
      </dgm:t>
    </dgm:pt>
    <dgm:pt modelId="{35CD1A8E-602B-5944-B3ED-1E44DBBC8FE8}" type="pres">
      <dgm:prSet presAssocID="{4624623E-EFD7-E544-94E7-466A5D9DBF3B}" presName="node" presStyleLbl="node1" presStyleIdx="2" presStyleCnt="4" custRadScaleRad="91734" custRadScaleInc="201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C85EB16-6D2D-6D40-9F13-DC51914D5397}" type="pres">
      <dgm:prSet presAssocID="{4624623E-EFD7-E544-94E7-466A5D9DBF3B}" presName="spNode" presStyleCnt="0"/>
      <dgm:spPr/>
    </dgm:pt>
    <dgm:pt modelId="{EDBABA9E-0474-FA41-BE9A-BFA1DEB0D0B7}" type="pres">
      <dgm:prSet presAssocID="{B6A126E4-2B6A-464C-9F50-B8432C4B80F2}" presName="sibTrans" presStyleLbl="sibTrans1D1" presStyleIdx="2" presStyleCnt="4"/>
      <dgm:spPr/>
      <dgm:t>
        <a:bodyPr/>
        <a:lstStyle/>
        <a:p>
          <a:endParaRPr kumimoji="1" lang="ja-JP" altLang="en-US"/>
        </a:p>
      </dgm:t>
    </dgm:pt>
    <dgm:pt modelId="{35F51D32-B840-824E-B5EA-00A1778C7607}" type="pres">
      <dgm:prSet presAssocID="{570BAC1D-D4EE-1747-8563-4374231787F5}" presName="node" presStyleLbl="node1" presStyleIdx="3" presStyleCnt="4" custRadScaleRad="129280" custRadScaleInc="-33141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4BE32353-5F9E-124D-89A5-D3CFBD54D606}" type="pres">
      <dgm:prSet presAssocID="{570BAC1D-D4EE-1747-8563-4374231787F5}" presName="spNode" presStyleCnt="0"/>
      <dgm:spPr/>
    </dgm:pt>
    <dgm:pt modelId="{7E91D2D6-8CF1-7C4D-842C-E2EAD6635CF8}" type="pres">
      <dgm:prSet presAssocID="{17671F48-C9D7-894C-B2BA-B991F23B8A6B}" presName="sibTrans" presStyleLbl="sibTrans1D1" presStyleIdx="3" presStyleCnt="4"/>
      <dgm:spPr/>
      <dgm:t>
        <a:bodyPr/>
        <a:lstStyle/>
        <a:p>
          <a:endParaRPr kumimoji="1" lang="ja-JP" altLang="en-US"/>
        </a:p>
      </dgm:t>
    </dgm:pt>
  </dgm:ptLst>
  <dgm:cxnLst>
    <dgm:cxn modelId="{577182CC-C827-8C4B-9F32-091C617AFF8D}" type="presOf" srcId="{17671F48-C9D7-894C-B2BA-B991F23B8A6B}" destId="{7E91D2D6-8CF1-7C4D-842C-E2EAD6635CF8}" srcOrd="0" destOrd="0" presId="urn:microsoft.com/office/officeart/2005/8/layout/cycle6"/>
    <dgm:cxn modelId="{2C955FA3-37AE-6440-8F3B-E28F8427CB09}" srcId="{24E9A87C-7D0F-B642-AA2A-1FFB79720F8E}" destId="{A6ED3DDA-644F-E24C-B809-09DDCB1FAC27}" srcOrd="0" destOrd="0" parTransId="{7CDC4EE9-1DA2-1C4B-AE58-B0E8BE35490E}" sibTransId="{5A6EFF81-8918-324C-A89B-E9F0AA3D45E6}"/>
    <dgm:cxn modelId="{96736BC2-4E98-A44B-84D1-D89B60F28378}" srcId="{24E9A87C-7D0F-B642-AA2A-1FFB79720F8E}" destId="{F9B1535A-8FD6-204F-AE17-5137F0B9EA04}" srcOrd="1" destOrd="0" parTransId="{FE12A59F-F247-C446-BCEC-C3E2C33D3E78}" sibTransId="{54113188-D59C-0E43-9B15-7F20DE225937}"/>
    <dgm:cxn modelId="{0395E1C2-7430-2948-B07F-04F2466556F9}" type="presOf" srcId="{54113188-D59C-0E43-9B15-7F20DE225937}" destId="{B53FD201-EA8B-0642-96D0-A2087724176E}" srcOrd="0" destOrd="0" presId="urn:microsoft.com/office/officeart/2005/8/layout/cycle6"/>
    <dgm:cxn modelId="{B83E577D-D471-FF43-9BD3-6569B5687460}" srcId="{24E9A87C-7D0F-B642-AA2A-1FFB79720F8E}" destId="{4624623E-EFD7-E544-94E7-466A5D9DBF3B}" srcOrd="2" destOrd="0" parTransId="{E19A8D76-D1E8-C748-A31A-19D0CF9566DF}" sibTransId="{B6A126E4-2B6A-464C-9F50-B8432C4B80F2}"/>
    <dgm:cxn modelId="{4D4BCA88-7EA9-5E46-ACD9-213353641CC4}" type="presOf" srcId="{24E9A87C-7D0F-B642-AA2A-1FFB79720F8E}" destId="{6675350A-D255-5B47-8CC3-9126EF2FC93E}" srcOrd="0" destOrd="0" presId="urn:microsoft.com/office/officeart/2005/8/layout/cycle6"/>
    <dgm:cxn modelId="{6ED64867-1BCA-924F-8503-B491FC5232BE}" type="presOf" srcId="{F9B1535A-8FD6-204F-AE17-5137F0B9EA04}" destId="{1B8E331B-059E-684B-860C-BB9FE57E89D3}" srcOrd="0" destOrd="0" presId="urn:microsoft.com/office/officeart/2005/8/layout/cycle6"/>
    <dgm:cxn modelId="{1C8A8868-CC47-1B43-8577-9866484B46EF}" type="presOf" srcId="{A6ED3DDA-644F-E24C-B809-09DDCB1FAC27}" destId="{56D2D12A-9A4E-D44A-B11D-D0ED9E518B16}" srcOrd="0" destOrd="0" presId="urn:microsoft.com/office/officeart/2005/8/layout/cycle6"/>
    <dgm:cxn modelId="{CF385707-21CE-4846-905A-B3CECDCC37A9}" type="presOf" srcId="{5A6EFF81-8918-324C-A89B-E9F0AA3D45E6}" destId="{C72614D4-1C01-994D-A774-03312EAA3DDA}" srcOrd="0" destOrd="0" presId="urn:microsoft.com/office/officeart/2005/8/layout/cycle6"/>
    <dgm:cxn modelId="{A49445CD-1CE0-FF44-B522-D666A2D44D46}" type="presOf" srcId="{B6A126E4-2B6A-464C-9F50-B8432C4B80F2}" destId="{EDBABA9E-0474-FA41-BE9A-BFA1DEB0D0B7}" srcOrd="0" destOrd="0" presId="urn:microsoft.com/office/officeart/2005/8/layout/cycle6"/>
    <dgm:cxn modelId="{51D09873-8D3D-7B46-A20C-79E7A33B682A}" srcId="{24E9A87C-7D0F-B642-AA2A-1FFB79720F8E}" destId="{570BAC1D-D4EE-1747-8563-4374231787F5}" srcOrd="3" destOrd="0" parTransId="{32BE5B23-A364-7242-929E-CD7D37102905}" sibTransId="{17671F48-C9D7-894C-B2BA-B991F23B8A6B}"/>
    <dgm:cxn modelId="{1A496B28-80F1-E44E-AD01-030FD490818F}" type="presOf" srcId="{570BAC1D-D4EE-1747-8563-4374231787F5}" destId="{35F51D32-B840-824E-B5EA-00A1778C7607}" srcOrd="0" destOrd="0" presId="urn:microsoft.com/office/officeart/2005/8/layout/cycle6"/>
    <dgm:cxn modelId="{610761A5-5274-1C4C-9425-158218414A30}" type="presOf" srcId="{4624623E-EFD7-E544-94E7-466A5D9DBF3B}" destId="{35CD1A8E-602B-5944-B3ED-1E44DBBC8FE8}" srcOrd="0" destOrd="0" presId="urn:microsoft.com/office/officeart/2005/8/layout/cycle6"/>
    <dgm:cxn modelId="{DD65D26C-31B2-7F44-B662-863F5CD69F4B}" type="presParOf" srcId="{6675350A-D255-5B47-8CC3-9126EF2FC93E}" destId="{56D2D12A-9A4E-D44A-B11D-D0ED9E518B16}" srcOrd="0" destOrd="0" presId="urn:microsoft.com/office/officeart/2005/8/layout/cycle6"/>
    <dgm:cxn modelId="{EB222D93-204B-5749-9A43-1FFCF79C2494}" type="presParOf" srcId="{6675350A-D255-5B47-8CC3-9126EF2FC93E}" destId="{088B9D3E-053A-284F-A06C-A8628AE17BC0}" srcOrd="1" destOrd="0" presId="urn:microsoft.com/office/officeart/2005/8/layout/cycle6"/>
    <dgm:cxn modelId="{27D58B08-EE9D-E54D-AE16-BF37A5BACAB3}" type="presParOf" srcId="{6675350A-D255-5B47-8CC3-9126EF2FC93E}" destId="{C72614D4-1C01-994D-A774-03312EAA3DDA}" srcOrd="2" destOrd="0" presId="urn:microsoft.com/office/officeart/2005/8/layout/cycle6"/>
    <dgm:cxn modelId="{A9805249-AB5C-F944-87BD-C32A4161EC5F}" type="presParOf" srcId="{6675350A-D255-5B47-8CC3-9126EF2FC93E}" destId="{1B8E331B-059E-684B-860C-BB9FE57E89D3}" srcOrd="3" destOrd="0" presId="urn:microsoft.com/office/officeart/2005/8/layout/cycle6"/>
    <dgm:cxn modelId="{905D397F-1FE2-A146-A437-B352E4DDC6FD}" type="presParOf" srcId="{6675350A-D255-5B47-8CC3-9126EF2FC93E}" destId="{FC227CEA-E604-D54E-B24C-E141389B3871}" srcOrd="4" destOrd="0" presId="urn:microsoft.com/office/officeart/2005/8/layout/cycle6"/>
    <dgm:cxn modelId="{7E8749B9-E4C3-B548-ADF0-E14323265BD2}" type="presParOf" srcId="{6675350A-D255-5B47-8CC3-9126EF2FC93E}" destId="{B53FD201-EA8B-0642-96D0-A2087724176E}" srcOrd="5" destOrd="0" presId="urn:microsoft.com/office/officeart/2005/8/layout/cycle6"/>
    <dgm:cxn modelId="{BF22B67B-A33B-BD4C-A1E0-F15B84C93B12}" type="presParOf" srcId="{6675350A-D255-5B47-8CC3-9126EF2FC93E}" destId="{35CD1A8E-602B-5944-B3ED-1E44DBBC8FE8}" srcOrd="6" destOrd="0" presId="urn:microsoft.com/office/officeart/2005/8/layout/cycle6"/>
    <dgm:cxn modelId="{30D3E78F-FDC6-0B4C-BB99-8746C622EA94}" type="presParOf" srcId="{6675350A-D255-5B47-8CC3-9126EF2FC93E}" destId="{EC85EB16-6D2D-6D40-9F13-DC51914D5397}" srcOrd="7" destOrd="0" presId="urn:microsoft.com/office/officeart/2005/8/layout/cycle6"/>
    <dgm:cxn modelId="{E24F1AC2-547C-404C-A24B-A7E00548550A}" type="presParOf" srcId="{6675350A-D255-5B47-8CC3-9126EF2FC93E}" destId="{EDBABA9E-0474-FA41-BE9A-BFA1DEB0D0B7}" srcOrd="8" destOrd="0" presId="urn:microsoft.com/office/officeart/2005/8/layout/cycle6"/>
    <dgm:cxn modelId="{C1954B75-FC6C-2F45-B35C-A21C2666C843}" type="presParOf" srcId="{6675350A-D255-5B47-8CC3-9126EF2FC93E}" destId="{35F51D32-B840-824E-B5EA-00A1778C7607}" srcOrd="9" destOrd="0" presId="urn:microsoft.com/office/officeart/2005/8/layout/cycle6"/>
    <dgm:cxn modelId="{221007DF-8544-F84A-9AE6-29073D2826B3}" type="presParOf" srcId="{6675350A-D255-5B47-8CC3-9126EF2FC93E}" destId="{4BE32353-5F9E-124D-89A5-D3CFBD54D606}" srcOrd="10" destOrd="0" presId="urn:microsoft.com/office/officeart/2005/8/layout/cycle6"/>
    <dgm:cxn modelId="{80A7E7A4-46DC-3844-9709-38B0DA40BC33}" type="presParOf" srcId="{6675350A-D255-5B47-8CC3-9126EF2FC93E}" destId="{7E91D2D6-8CF1-7C4D-842C-E2EAD6635CF8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D58E9F-AC4C-2349-9DBC-5F48C52469A8}">
      <dsp:nvSpPr>
        <dsp:cNvPr id="0" name=""/>
        <dsp:cNvSpPr/>
      </dsp:nvSpPr>
      <dsp:spPr>
        <a:xfrm>
          <a:off x="3255397" y="2609924"/>
          <a:ext cx="2189992" cy="2189992"/>
        </a:xfrm>
        <a:prstGeom prst="ellipse">
          <a:avLst/>
        </a:prstGeom>
        <a:gradFill rotWithShape="0">
          <a:gsLst>
            <a:gs pos="0">
              <a:schemeClr val="accent2">
                <a:shade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Full</a:t>
          </a:r>
          <a:r>
            <a:rPr lang="en-US" sz="2500" kern="1200" baseline="0" dirty="0" smtClean="0"/>
            <a:t> systems integration testing</a:t>
          </a:r>
          <a:endParaRPr lang="en-US" sz="2500" kern="1200" dirty="0"/>
        </a:p>
      </dsp:txBody>
      <dsp:txXfrm>
        <a:off x="3576114" y="2930641"/>
        <a:ext cx="1548558" cy="1548558"/>
      </dsp:txXfrm>
    </dsp:sp>
    <dsp:sp modelId="{8B65363F-9498-9544-8C7B-F908C771B374}">
      <dsp:nvSpPr>
        <dsp:cNvPr id="0" name=""/>
        <dsp:cNvSpPr/>
      </dsp:nvSpPr>
      <dsp:spPr>
        <a:xfrm rot="13229940">
          <a:off x="1225000" y="1782655"/>
          <a:ext cx="2480068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2D8E8-ED35-6349-95C7-082DBB9D5DDF}">
      <dsp:nvSpPr>
        <dsp:cNvPr id="0" name=""/>
        <dsp:cNvSpPr/>
      </dsp:nvSpPr>
      <dsp:spPr>
        <a:xfrm>
          <a:off x="298522" y="457210"/>
          <a:ext cx="2447138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FLASH (DESY)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TDP focus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7 CM → 1.2 </a:t>
          </a:r>
          <a:r>
            <a:rPr lang="en-US" sz="1500" kern="1200" dirty="0" err="1" smtClean="0"/>
            <a:t>GeV</a:t>
          </a:r>
          <a:r>
            <a:rPr lang="en-US" sz="1500" kern="1200" dirty="0" smtClean="0"/>
            <a:t> beam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photon user facility</a:t>
          </a:r>
          <a:endParaRPr lang="en-US" sz="1500" kern="1200" dirty="0"/>
        </a:p>
      </dsp:txBody>
      <dsp:txXfrm>
        <a:off x="347270" y="505958"/>
        <a:ext cx="2349642" cy="1566898"/>
      </dsp:txXfrm>
    </dsp:sp>
    <dsp:sp modelId="{1504EEAA-D4BE-9645-8FAE-E09CF5160600}">
      <dsp:nvSpPr>
        <dsp:cNvPr id="0" name=""/>
        <dsp:cNvSpPr/>
      </dsp:nvSpPr>
      <dsp:spPr>
        <a:xfrm rot="16638624">
          <a:off x="3759617" y="1364417"/>
          <a:ext cx="1701996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9999"/>
                <a:lumOff val="2723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9999"/>
                <a:lumOff val="2723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9999"/>
                <a:lumOff val="272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0B84A9-7803-EE48-BF88-FA70D2D907EA}">
      <dsp:nvSpPr>
        <dsp:cNvPr id="0" name=""/>
        <dsp:cNvSpPr/>
      </dsp:nvSpPr>
      <dsp:spPr>
        <a:xfrm>
          <a:off x="3678653" y="213"/>
          <a:ext cx="2080492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-21688"/>
                <a:lumOff val="35185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NML (FNAL)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Under construction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Up to 6 cryomodules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Operation: end 2012</a:t>
          </a:r>
          <a:endParaRPr lang="en-US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(3 CM)</a:t>
          </a:r>
          <a:endParaRPr lang="en-US" sz="1500" kern="1200" dirty="0"/>
        </a:p>
      </dsp:txBody>
      <dsp:txXfrm>
        <a:off x="3727401" y="48961"/>
        <a:ext cx="1982996" cy="1566898"/>
      </dsp:txXfrm>
    </dsp:sp>
    <dsp:sp modelId="{49FB0926-22F4-5C4B-ADBC-C257B84E72FB}">
      <dsp:nvSpPr>
        <dsp:cNvPr id="0" name=""/>
        <dsp:cNvSpPr/>
      </dsp:nvSpPr>
      <dsp:spPr>
        <a:xfrm rot="20458896">
          <a:off x="5440416" y="2676568"/>
          <a:ext cx="1976064" cy="62414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-19999"/>
                <a:lumOff val="27237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-19999"/>
                <a:lumOff val="27237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-19999"/>
                <a:lumOff val="272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3C4142-EC50-BB44-A521-509D6EEC557B}">
      <dsp:nvSpPr>
        <dsp:cNvPr id="0" name=""/>
        <dsp:cNvSpPr/>
      </dsp:nvSpPr>
      <dsp:spPr>
        <a:xfrm>
          <a:off x="6294755" y="1834473"/>
          <a:ext cx="2135584" cy="166439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-21688"/>
                <a:lumOff val="35185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-21688"/>
                <a:lumOff val="35185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-21688"/>
                <a:lumOff val="3518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STF (KEK)</a:t>
          </a:r>
          <a:endParaRPr lang="en-US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“Quantum Beam” experiment 2011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1 CM with beam 2013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(2 CM 2015)</a:t>
          </a:r>
          <a:endParaRPr lang="en-US" sz="1500" kern="1200" dirty="0"/>
        </a:p>
      </dsp:txBody>
      <dsp:txXfrm>
        <a:off x="6343503" y="1883221"/>
        <a:ext cx="2038088" cy="15668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2D12A-9A4E-D44A-B11D-D0ED9E518B16}">
      <dsp:nvSpPr>
        <dsp:cNvPr id="0" name=""/>
        <dsp:cNvSpPr/>
      </dsp:nvSpPr>
      <dsp:spPr>
        <a:xfrm>
          <a:off x="2507929" y="585237"/>
          <a:ext cx="1614546" cy="1049455"/>
        </a:xfrm>
        <a:prstGeom prst="roundRect">
          <a:avLst/>
        </a:prstGeom>
        <a:solidFill>
          <a:srgbClr val="FFFFFF"/>
        </a:solidFill>
        <a:ln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2000" b="1" kern="1200" dirty="0" smtClean="0">
              <a:solidFill>
                <a:srgbClr val="3366FF"/>
              </a:solidFill>
            </a:rPr>
            <a:t>KEK</a:t>
          </a:r>
          <a:endParaRPr kumimoji="1" lang="ja-JP" altLang="en-US" sz="2000" b="1" kern="1200" dirty="0">
            <a:solidFill>
              <a:srgbClr val="3366FF"/>
            </a:solidFill>
          </a:endParaRPr>
        </a:p>
      </dsp:txBody>
      <dsp:txXfrm>
        <a:off x="2559159" y="636467"/>
        <a:ext cx="1512086" cy="946995"/>
      </dsp:txXfrm>
    </dsp:sp>
    <dsp:sp modelId="{C72614D4-1C01-994D-A774-03312EAA3DDA}">
      <dsp:nvSpPr>
        <dsp:cNvPr id="0" name=""/>
        <dsp:cNvSpPr/>
      </dsp:nvSpPr>
      <dsp:spPr>
        <a:xfrm>
          <a:off x="2408213" y="1423475"/>
          <a:ext cx="3466301" cy="3466301"/>
        </a:xfrm>
        <a:custGeom>
          <a:avLst/>
          <a:gdLst/>
          <a:ahLst/>
          <a:cxnLst/>
          <a:rect l="0" t="0" r="0" b="0"/>
          <a:pathLst>
            <a:path>
              <a:moveTo>
                <a:pt x="1729985" y="2"/>
              </a:moveTo>
              <a:arcTo wR="1733150" hR="1733150" stAng="16193721" swAng="31745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8E331B-059E-684B-860C-BB9FE57E89D3}">
      <dsp:nvSpPr>
        <dsp:cNvPr id="0" name=""/>
        <dsp:cNvSpPr/>
      </dsp:nvSpPr>
      <dsp:spPr>
        <a:xfrm>
          <a:off x="4694197" y="2121427"/>
          <a:ext cx="1614546" cy="1049455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000" b="1" kern="1200" dirty="0" smtClean="0">
              <a:solidFill>
                <a:srgbClr val="000090"/>
              </a:solidFill>
            </a:rPr>
            <a:t>東北大学</a:t>
          </a:r>
        </a:p>
      </dsp:txBody>
      <dsp:txXfrm>
        <a:off x="4745427" y="2172657"/>
        <a:ext cx="1512086" cy="946995"/>
      </dsp:txXfrm>
    </dsp:sp>
    <dsp:sp modelId="{B53FD201-EA8B-0642-96D0-A2087724176E}">
      <dsp:nvSpPr>
        <dsp:cNvPr id="0" name=""/>
        <dsp:cNvSpPr/>
      </dsp:nvSpPr>
      <dsp:spPr>
        <a:xfrm>
          <a:off x="2420369" y="172690"/>
          <a:ext cx="3466301" cy="3466301"/>
        </a:xfrm>
        <a:custGeom>
          <a:avLst/>
          <a:gdLst/>
          <a:ahLst/>
          <a:cxnLst/>
          <a:rect l="0" t="0" r="0" b="0"/>
          <a:pathLst>
            <a:path>
              <a:moveTo>
                <a:pt x="2908305" y="3007052"/>
              </a:moveTo>
              <a:arcTo wR="1733150" hR="1733150" stAng="2838537" swAng="259467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CD1A8E-602B-5944-B3ED-1E44DBBC8FE8}">
      <dsp:nvSpPr>
        <dsp:cNvPr id="0" name=""/>
        <dsp:cNvSpPr/>
      </dsp:nvSpPr>
      <dsp:spPr>
        <a:xfrm>
          <a:off x="2509219" y="3324374"/>
          <a:ext cx="1614546" cy="1049455"/>
        </a:xfrm>
        <a:prstGeom prst="roundRect">
          <a:avLst/>
        </a:prstGeom>
        <a:solidFill>
          <a:srgbClr val="CC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>
              <a:solidFill>
                <a:srgbClr val="000090"/>
              </a:solidFill>
            </a:rPr>
            <a:t>ILC </a:t>
          </a:r>
          <a:endParaRPr kumimoji="1" lang="ja-JP" altLang="en-US" sz="1500" kern="1200" dirty="0" smtClean="0">
            <a:solidFill>
              <a:srgbClr val="000090"/>
            </a:solidFill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500" kern="1200" dirty="0" smtClean="0">
              <a:solidFill>
                <a:srgbClr val="000090"/>
              </a:solidFill>
            </a:rPr>
            <a:t>立地に共通する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500" kern="1200" dirty="0" smtClean="0">
              <a:solidFill>
                <a:srgbClr val="000090"/>
              </a:solidFill>
            </a:rPr>
            <a:t>調査検討</a:t>
          </a:r>
          <a:endParaRPr kumimoji="1" lang="ja-JP" altLang="en-US" sz="1500" kern="1200" dirty="0">
            <a:solidFill>
              <a:srgbClr val="000090"/>
            </a:solidFill>
          </a:endParaRPr>
        </a:p>
      </dsp:txBody>
      <dsp:txXfrm>
        <a:off x="2560449" y="3375604"/>
        <a:ext cx="1512086" cy="946995"/>
      </dsp:txXfrm>
    </dsp:sp>
    <dsp:sp modelId="{EDBABA9E-0474-FA41-BE9A-BFA1DEB0D0B7}">
      <dsp:nvSpPr>
        <dsp:cNvPr id="0" name=""/>
        <dsp:cNvSpPr/>
      </dsp:nvSpPr>
      <dsp:spPr>
        <a:xfrm>
          <a:off x="717344" y="153665"/>
          <a:ext cx="3466301" cy="3466301"/>
        </a:xfrm>
        <a:custGeom>
          <a:avLst/>
          <a:gdLst/>
          <a:ahLst/>
          <a:cxnLst/>
          <a:rect l="0" t="0" r="0" b="0"/>
          <a:pathLst>
            <a:path>
              <a:moveTo>
                <a:pt x="1778857" y="3465699"/>
              </a:moveTo>
              <a:arcTo wR="1733150" hR="1733150" stAng="5309330" swAng="259641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51D32-B840-824E-B5EA-00A1778C7607}">
      <dsp:nvSpPr>
        <dsp:cNvPr id="0" name=""/>
        <dsp:cNvSpPr/>
      </dsp:nvSpPr>
      <dsp:spPr>
        <a:xfrm>
          <a:off x="319016" y="2121430"/>
          <a:ext cx="1614546" cy="1049455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ja-JP" sz="1500" kern="1200" dirty="0" smtClean="0"/>
            <a:t> </a:t>
          </a:r>
          <a:r>
            <a:rPr kumimoji="1" lang="ja-JP" altLang="en-US" sz="2000" b="1" kern="1200" dirty="0" smtClean="0">
              <a:solidFill>
                <a:srgbClr val="000090"/>
              </a:solidFill>
            </a:rPr>
            <a:t>九州大学</a:t>
          </a:r>
        </a:p>
      </dsp:txBody>
      <dsp:txXfrm>
        <a:off x="370246" y="2172660"/>
        <a:ext cx="1512086" cy="946995"/>
      </dsp:txXfrm>
    </dsp:sp>
    <dsp:sp modelId="{7E91D2D6-8CF1-7C4D-842C-E2EAD6635CF8}">
      <dsp:nvSpPr>
        <dsp:cNvPr id="0" name=""/>
        <dsp:cNvSpPr/>
      </dsp:nvSpPr>
      <dsp:spPr>
        <a:xfrm>
          <a:off x="726935" y="1458558"/>
          <a:ext cx="3466301" cy="3466301"/>
        </a:xfrm>
        <a:custGeom>
          <a:avLst/>
          <a:gdLst/>
          <a:ahLst/>
          <a:cxnLst/>
          <a:rect l="0" t="0" r="0" b="0"/>
          <a:pathLst>
            <a:path>
              <a:moveTo>
                <a:pt x="379631" y="650655"/>
              </a:moveTo>
              <a:arcTo wR="1733150" hR="1733150" stAng="13119093" swAng="314490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1021F-1B2F-104D-A3F3-5E68819C61A0}" type="datetimeFigureOut">
              <a:rPr kumimoji="1" lang="ja-JP" altLang="en-US" smtClean="0"/>
              <a:t>13/02/14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0C61D-02FE-B140-A9D8-BF6A3DC80FD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64125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81809-EEA2-4C44-89D6-AB1A586285E9}" type="datetimeFigureOut">
              <a:rPr kumimoji="1" lang="ja-JP" altLang="en-US" smtClean="0"/>
              <a:t>13/02/14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BABEB-6D95-684C-B0FF-8D03C10A81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44638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E00497BE-AB01-F643-8308-7654E6A02FE6}" type="slidenum">
              <a:rPr lang="en-US" altLang="ja-JP" sz="1200">
                <a:latin typeface="Arial" charset="0"/>
                <a:ea typeface="ＭＳ Ｐゴシック" charset="0"/>
                <a:cs typeface="ＭＳ Ｐゴシック" charset="0"/>
              </a:rPr>
              <a:pPr/>
              <a:t>14</a:t>
            </a:fld>
            <a:endParaRPr lang="en-US" altLang="ja-JP" sz="1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22F219C0-150A-484E-AA08-8029E689D6B7}" type="slidenum">
              <a:rPr kumimoji="0" lang="en-US" altLang="ja-JP" sz="1200"/>
              <a:pPr/>
              <a:t>48</a:t>
            </a:fld>
            <a:endParaRPr kumimoji="0" lang="en-US" altLang="ja-JP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51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52</a:t>
            </a:fld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53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ctr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719225-0764-AE4C-89CC-08F1C1B21DD8}" type="slidenum">
              <a:rPr lang="en-US" altLang="ja-JP" sz="1200"/>
              <a:pPr/>
              <a:t>60</a:t>
            </a:fld>
            <a:endParaRPr lang="en-US" altLang="ja-JP" sz="1200"/>
          </a:p>
        </p:txBody>
      </p:sp>
      <p:sp>
        <p:nvSpPr>
          <p:cNvPr id="50179" name="Rectangle 7"/>
          <p:cNvSpPr txBox="1">
            <a:spLocks noGrp="1" noChangeArrowheads="1"/>
          </p:cNvSpPr>
          <p:nvPr/>
        </p:nvSpPr>
        <p:spPr bwMode="auto">
          <a:xfrm>
            <a:off x="3884414" y="8685894"/>
            <a:ext cx="2972098" cy="45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66788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fontAlgn="base"/>
            <a:fld id="{4E5ED705-F45C-2F4F-B75A-E32AD8A95121}" type="slidenum">
              <a:rPr lang="en-US" altLang="ja-JP" sz="1200"/>
              <a:pPr algn="r" fontAlgn="base"/>
              <a:t>60</a:t>
            </a:fld>
            <a:endParaRPr lang="en-US" altLang="ja-JP" sz="1200"/>
          </a:p>
        </p:txBody>
      </p:sp>
      <p:sp>
        <p:nvSpPr>
          <p:cNvPr id="501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501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6486" tIns="43243" rIns="86486" bIns="43243"/>
          <a:lstStyle/>
          <a:p>
            <a:pPr eaLnBrk="1" hangingPunct="1"/>
            <a:endParaRPr lang="ja-JP" alt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D670582-B33C-F844-ACAF-56660C58AFDD}" type="slidenum">
              <a:rPr lang="en-US" altLang="ja-JP" sz="1200"/>
              <a:pPr/>
              <a:t>71</a:t>
            </a:fld>
            <a:endParaRPr lang="en-US" altLang="ja-JP" sz="120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28AE1CCF-E8D5-0148-B912-57019D7407AB}" type="slidenum">
              <a:rPr lang="en-US" altLang="ja-JP" sz="1200"/>
              <a:pPr/>
              <a:t>72</a:t>
            </a:fld>
            <a:endParaRPr lang="en-US" altLang="ja-JP" sz="1200"/>
          </a:p>
        </p:txBody>
      </p:sp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9E28C3C9-131F-E841-86D5-96288773DBCD}" type="slidenum">
              <a:rPr lang="en-US" altLang="ja-JP" sz="1200"/>
              <a:pPr/>
              <a:t>73</a:t>
            </a:fld>
            <a:endParaRPr lang="en-US" altLang="ja-JP" sz="1200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DD3E98-A071-4ED2-A501-C9D3C83EDFCC}" type="slidenum">
              <a:rPr lang="en-US"/>
              <a:pPr/>
              <a:t>18</a:t>
            </a:fld>
            <a:endParaRPr lang="en-US"/>
          </a:p>
        </p:txBody>
      </p:sp>
      <p:sp>
        <p:nvSpPr>
          <p:cNvPr id="1013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42ADA0-9038-FF48-ACF9-426B725702C8}" type="slidenum">
              <a:rPr lang="en-US" altLang="ja-JP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19</a:t>
            </a:fld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kumimoji="0" lang="ja-JP" altLang="en-US" smtClean="0">
              <a:latin typeface="Times" pitchFamily="-112" charset="0"/>
              <a:ea typeface="Osaka" pitchFamily="-112" charset="-128"/>
              <a:cs typeface="Osaka" pitchFamily="-11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32CA1-22D7-4345-AF15-A2C07990A7F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02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Short FD</a:t>
            </a:r>
            <a:r>
              <a:rPr lang="en-GB" baseline="0" dirty="0" smtClean="0"/>
              <a:t> effectively increases collimation depth (SR fan from FD). Universal FD (to prevent having to exchange cryostats) still requires proof of principle design.</a:t>
            </a:r>
            <a:endParaRPr lang="en-GB" dirty="0" smtClean="0"/>
          </a:p>
          <a:p>
            <a:r>
              <a:rPr lang="en-GB" dirty="0" smtClean="0"/>
              <a:t>Still many integration issues for</a:t>
            </a:r>
            <a:r>
              <a:rPr lang="en-GB" baseline="0" dirty="0" smtClean="0"/>
              <a:t> IR/MDI. Requires engineering studies (beyond TDR).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158CF-C497-8F4F-A94F-DD3560EC4F5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347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Should</a:t>
            </a:r>
            <a:r>
              <a:rPr lang="en-GB" baseline="0" dirty="0" smtClean="0"/>
              <a:t> add mountain 3D graphic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F158CF-C497-8F4F-A94F-DD3560EC4F5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45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obvious possible approach to minimizing</a:t>
            </a:r>
            <a:r>
              <a:rPr lang="en-US" baseline="0" dirty="0" smtClean="0"/>
              <a:t> downtime for physics.</a:t>
            </a:r>
          </a:p>
          <a:p>
            <a:r>
              <a:rPr lang="en-US" dirty="0" smtClean="0"/>
              <a:t>Assume something like a total of 5</a:t>
            </a:r>
            <a:r>
              <a:rPr lang="en-US" baseline="0" dirty="0" smtClean="0"/>
              <a:t> year construction with perhaps 12-18 months with no physics??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56CDFC-BC85-154D-84B0-E914DD43270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07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スライド イメージ プレースホルダー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6850" name="ノート プレースホルダー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ea typeface="ＭＳ Ｐ明朝" charset="0"/>
              <a:cs typeface="ＭＳ Ｐ明朝" charset="0"/>
            </a:endParaRPr>
          </a:p>
        </p:txBody>
      </p:sp>
      <p:sp>
        <p:nvSpPr>
          <p:cNvPr id="206851" name="スライド番号プレースホルダー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1586BAA-1E06-AF42-8FDE-1A761E5073D0}" type="slidenum">
              <a:rPr lang="en-US" altLang="ja-JP" sz="1200">
                <a:solidFill>
                  <a:srgbClr val="000000"/>
                </a:solidFill>
              </a:rPr>
              <a:pPr/>
              <a:t>39</a:t>
            </a:fld>
            <a:endParaRPr lang="en-US" altLang="ja-JP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92C0A8-A073-4C4E-B5AE-C39213BA23F6}" type="slidenum">
              <a:rPr lang="en-US" altLang="ja-JP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pPr/>
              <a:t>44</a:t>
            </a:fld>
            <a:endParaRPr lang="en-US" altLang="ja-JP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6.jpe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10.jpe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881542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994773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557961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186083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9824946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5518015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187911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620995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85124094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3469376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48115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514607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467308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134635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767336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461479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474601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176862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248400"/>
            <a:ext cx="31242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362200" cy="457200"/>
          </a:xfrm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2047997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8082455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070605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0216154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0629481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E37E2-33CB-034B-AFDB-6541EBF5F3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21539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0628313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0869299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1132141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751136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94819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7325628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D54DD-8E10-4643-8497-9CDBFAAA891F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3080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6567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55959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7270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612921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64520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75228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348753" y="6400800"/>
            <a:ext cx="4446494" cy="457200"/>
          </a:xfrm>
          <a:ln/>
        </p:spPr>
        <p:txBody>
          <a:bodyPr/>
          <a:lstStyle>
            <a:lvl1pPr>
              <a:defRPr sz="12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8718645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7469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33192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88522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97672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24604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88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69C48C-D733-1745-8254-B98F368A1390}" type="slidenum">
              <a:rPr lang="en-US" altLang="ja-JP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4401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88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C23D25E-B7C2-D247-A84B-D92E5B6ED7E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46818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>
            <a:lvl1pPr>
              <a:defRPr sz="3600">
                <a:solidFill>
                  <a:srgbClr val="800000"/>
                </a:solidFill>
                <a:latin typeface="Geneva"/>
                <a:cs typeface="Geneva"/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754563"/>
          </a:xfrm>
        </p:spPr>
        <p:txBody>
          <a:bodyPr/>
          <a:lstStyle>
            <a:lvl1pPr>
              <a:defRPr sz="2000">
                <a:solidFill>
                  <a:srgbClr val="000090"/>
                </a:solidFill>
                <a:latin typeface="Geneva"/>
                <a:cs typeface="Geneva"/>
              </a:defRPr>
            </a:lvl1pPr>
            <a:lvl2pPr marL="544513" indent="-273050">
              <a:tabLst>
                <a:tab pos="454025" algn="l"/>
              </a:tabLst>
              <a:defRPr sz="1800" baseline="0">
                <a:solidFill>
                  <a:srgbClr val="008000"/>
                </a:solidFill>
                <a:latin typeface="Geneva"/>
                <a:cs typeface="Geneva"/>
              </a:defRPr>
            </a:lvl2pPr>
            <a:lvl3pPr marL="892175" indent="-273050">
              <a:defRPr sz="1600" baseline="0">
                <a:latin typeface="Geneva"/>
                <a:cs typeface="Geneva"/>
              </a:defRPr>
            </a:lvl3pPr>
            <a:lvl4pPr marL="1073150" indent="-180975">
              <a:defRPr sz="1600" baseline="0">
                <a:latin typeface="Geneva"/>
                <a:cs typeface="Geneva"/>
              </a:defRPr>
            </a:lvl4pPr>
            <a:lvl5pPr marL="1346200" indent="-182563">
              <a:defRPr sz="1400" baseline="0">
                <a:latin typeface="Geneva"/>
                <a:cs typeface="Geneva"/>
              </a:defRPr>
            </a:lvl5pPr>
          </a:lstStyle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3E91DF28-8873-5B4F-81F5-B4BEBAF06C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939631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73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D04F3BE-7F1C-0B47-826C-EDF91FB44DE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9443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7E0A415F-33B1-1A40-BC50-FE561846D36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1745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328856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A90FF7B-7BCB-3549-8F5B-A2E71649C51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6884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4417491A-4894-1C47-BA79-3D9FC65D690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012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74B2807-D685-7349-9E45-F27BA9A05C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0940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5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A2EA4DC-3171-9240-A6A9-79CD1FF0DB3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484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2003909-4463-9D47-AC15-47D128D13B0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60619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59BC0ED2-BE38-2A46-9D5A-A425C756F48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0372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5094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5094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A6282462-058C-2942-BA07-5E91279743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141999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543800" cy="762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762500" y="1600200"/>
            <a:ext cx="36957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914400" y="3657600"/>
            <a:ext cx="7543800" cy="1905000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 defTabSz="914400">
              <a:defRPr kumimoji="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 kumimoji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 kumimoji="0"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E44EC6D8-2397-3C42-B594-2CC8CB602F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10374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N:\Fermi\ILCRedesign\ilccolor.tif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pic>
        <p:nvPicPr>
          <p:cNvPr id="8" name="Picture 12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1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3CCE72-6417-E64F-B60A-7C5F924D988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78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D2495-D900-764B-95D8-E6F04B5A7C4A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2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100" b="0"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7192608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31B92-5C4D-C24C-A6CD-31B9E8640C0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881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E10D8-2820-BE49-8165-02187F20291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695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0883-D785-6540-8684-92BF532C49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49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B015-077B-8847-8958-F6785EEB66E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15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C49DB-5A73-DA4F-9C14-AB7F3DBA4DE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67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CDA8-3E30-844F-9809-0DC1DB8091D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73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FE95FF-BF2B-AC46-967C-0C5ACEC1FBE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25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E798C-EBAE-DB4D-AED9-531C1D8F7D20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78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A. Yamamoto, 12/02/08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F1F89-335C-4749-9A5A-886F5512CB5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424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000000"/>
                </a:solidFill>
              </a:rPr>
              <a:t>A. Yamamoto, 12/02/08</a:t>
            </a: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CD77F-553A-4B49-A5ED-7E9689A904C8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27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2672391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7" descr="Helmholtz_Logo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/>
            </a:pPr>
            <a:endParaRPr kumimoji="0" lang="ja-JP" altLang="en-US" sz="9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7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en-GB" sz="2400">
              <a:solidFill>
                <a:srgbClr val="261748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/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defTabSz="914400" fontAlgn="base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1000" dirty="0" smtClean="0">
                <a:solidFill>
                  <a:srgbClr val="FFFFFF"/>
                </a:solidFill>
                <a:cs typeface="ＭＳ Ｐゴシック" charset="0"/>
              </a:rPr>
              <a:t>The European XFEL - Progress and Status</a:t>
            </a:r>
          </a:p>
        </p:txBody>
      </p:sp>
      <p:pic>
        <p:nvPicPr>
          <p:cNvPr id="10" name="Picture 127" descr="logo-XFEL_rgb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Rectangle 12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E4E536-C257-134A-9114-CE0733563557}" type="slidenum">
              <a:rPr lang="en-GB" altLang="ja-JP">
                <a:solidFill>
                  <a:srgbClr val="FFFFFF"/>
                </a:solidFill>
              </a:rPr>
              <a:pPr/>
              <a:t>‹#›</a:t>
            </a:fld>
            <a:endParaRPr lang="en-GB" altLang="ja-JP">
              <a:solidFill>
                <a:srgbClr val="FFFFFF"/>
              </a:solidFill>
            </a:endParaRPr>
          </a:p>
        </p:txBody>
      </p:sp>
      <p:sp>
        <p:nvSpPr>
          <p:cNvPr id="12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ILC Acc. Status</a:t>
            </a:r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5290874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9141069" cy="6850063"/>
            <a:chOff x="0" y="0"/>
            <a:chExt cx="5758" cy="4315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FFFFFF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10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FFFFFF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</p:grpSp>
      </p:grpSp>
      <p:sp>
        <p:nvSpPr>
          <p:cNvPr id="245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7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45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サブタイトルの書式設定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5C92D-14FA-4A4F-9EE8-2259A8B36FC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958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4B7C9-ED27-9046-8D97-E69A25ADED4E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70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F01CC-89E3-2843-8F32-8E94E7E664AB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5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CF32A-2F26-1144-B431-04E9034F95E7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948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78036-8517-FF41-B8AA-9C38889C416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790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A5861-034A-4D45-8928-15BA4BE69F1E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86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EE6C9-CE16-5246-A512-F5B72FE50E7D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846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60AB3-4A32-604F-B680-2BA0E646BF6C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327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2AA8F-5C53-A845-930F-61FB69A4D1BA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16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79563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70AF81-5ADE-5E4C-83DC-63E7D495017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88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24537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24537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54C42-4849-CD4C-B742-EF5CA2059A5B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15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78AEE-4A19-EF4F-A940-AED679F3955F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427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タイトルと 4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57200" y="392589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8200" y="392589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7B9414-D6F5-5643-8268-3F7FDCBE73F4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743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498975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2027B-C186-F742-AAAB-333D976FF3C5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35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タイトル、2 つのコンテンツ (横)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half" idx="3"/>
          </p:nvPr>
        </p:nvSpPr>
        <p:spPr>
          <a:xfrm>
            <a:off x="457200" y="3925890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AA12F-4F5F-DC40-A867-B0EE766E0D71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752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1_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3925890"/>
            <a:ext cx="8229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AA5A5-BAB3-4B41-84AE-C4B338F853A2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3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タイトル、テキスト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89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32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25890"/>
            <a:ext cx="4038600" cy="2173287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A7A6C-D236-564D-AC62-CF5C46D54F73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876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タイトルと、図表または組織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SmartArt プレースホルダ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49C89-7FEE-EB48-B75C-037237026555}" type="slidenum">
              <a:rPr lang="en-US" altLang="ja-JP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89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294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9551205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961001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90586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06019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883789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1918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17532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125153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56038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830529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7646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6265143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13/02/04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KEK-LC-Meeting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A7F02-CC73-E048-A759-CA7A0F1AE6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92594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2377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3511291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33470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428559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69689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68945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938147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97406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840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9082212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508521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215510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13/02/04 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KEK-LC-Meeting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A7F02-CC73-E048-A759-CA7A0F1AE62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08378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lccolo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24_greendot_divid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Picture 11" descr="1024_greendot_divider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60960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7772400" cy="11430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2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566881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  <a:lvl2pPr>
              <a:defRPr b="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28773546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926116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255121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1905000" cy="29647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5639167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92016811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762834808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13" Type="http://schemas.openxmlformats.org/officeDocument/2006/relationships/image" Target="../media/image10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1.xml"/><Relationship Id="rId8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0.xml"/><Relationship Id="rId14" Type="http://schemas.openxmlformats.org/officeDocument/2006/relationships/theme" Target="../theme/theme4.xml"/><Relationship Id="rId15" Type="http://schemas.openxmlformats.org/officeDocument/2006/relationships/image" Target="../media/image4.png"/><Relationship Id="rId16" Type="http://schemas.openxmlformats.org/officeDocument/2006/relationships/image" Target="../media/image3.jpeg"/><Relationship Id="rId17" Type="http://schemas.openxmlformats.org/officeDocument/2006/relationships/image" Target="../media/image5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68.xml"/><Relationship Id="rId19" Type="http://schemas.openxmlformats.org/officeDocument/2006/relationships/theme" Target="../theme/theme5.xml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2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Relationship Id="rId9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13" Type="http://schemas.openxmlformats.org/officeDocument/2006/relationships/image" Target="../media/image10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93.xml"/><Relationship Id="rId2" Type="http://schemas.openxmlformats.org/officeDocument/2006/relationships/slideLayout" Target="../slideLayouts/slideLayout94.xml"/><Relationship Id="rId3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7.xml"/><Relationship Id="rId6" Type="http://schemas.openxmlformats.org/officeDocument/2006/relationships/slideLayout" Target="../slideLayouts/slideLayout98.xml"/><Relationship Id="rId7" Type="http://schemas.openxmlformats.org/officeDocument/2006/relationships/slideLayout" Target="../slideLayouts/slideLayout99.xml"/><Relationship Id="rId8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13" Type="http://schemas.openxmlformats.org/officeDocument/2006/relationships/image" Target="../media/image10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B6FA28-7AEC-3F43-9C2D-3DB969CFEC6A}" type="slidenum"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21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1" r:id="rId13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kumimoji="0"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4008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AB6FA28-7AEC-3F43-9C2D-3DB969CFEC6A}" type="slidenum">
              <a:rPr kumimoji="0"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4539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35771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76131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>
              <a:defRPr kumimoji="1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A. Yamamoto, 12/02/08</a:t>
            </a:r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>
              <a:defRPr kumimoji="1" sz="1200">
                <a:solidFill>
                  <a:srgbClr val="898989"/>
                </a:solidFill>
                <a:latin typeface="Calibri" pitchFamily="-109" charset="0"/>
                <a:ea typeface="ＭＳ Ｐゴシック" pitchFamily="-109" charset="-128"/>
                <a:cs typeface="ＭＳ Ｐゴシック" pitchFamily="-109" charset="-128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/>
              <a:t>ILC Acc. Status</a:t>
            </a: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kumimoji="1" sz="1200">
                <a:solidFill>
                  <a:srgbClr val="898989"/>
                </a:solidFill>
                <a:latin typeface="Calibri" charset="0"/>
                <a:ea typeface="ＭＳ Ｐゴシック" charset="0"/>
                <a:cs typeface="ＭＳ Ｐゴシック" charset="0"/>
                <a:sym typeface="ヒラギノ角ゴ Pro W3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0E17E6-9872-204F-81AE-FBA4DDD82318}" type="slidenum">
              <a:rPr lang="ja-JP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9322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ＭＳ Ｐゴシック" charset="0"/>
          <a:cs typeface="ＭＳ Ｐゴシック" charset="-128"/>
        </a:defRPr>
      </a:lvl1pPr>
      <a:lvl2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defRPr sz="1200"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>
                <a:solidFill>
                  <a:srgbClr val="000000"/>
                </a:solidFill>
              </a:rPr>
              <a:t>A. Yamamoto, 12/02/08</a:t>
            </a:r>
            <a:endParaRPr kumimoji="0"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defRPr sz="1600" b="1">
                <a:solidFill>
                  <a:srgbClr val="23346C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mtClean="0"/>
              <a:t>ILC Acc. Status</a:t>
            </a:r>
            <a:endParaRPr kumimoji="0"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defRPr sz="1400" smtClean="0"/>
            </a:lvl1pPr>
          </a:lstStyle>
          <a:p>
            <a:pPr defTabSz="914400" eaLnBrk="0" hangingPunct="0">
              <a:spcBef>
                <a:spcPct val="0"/>
              </a:spcBef>
              <a:spcAft>
                <a:spcPct val="0"/>
              </a:spcAft>
              <a:defRPr/>
            </a:pPr>
            <a:fld id="{9A81A493-DE6C-C14D-B399-5F614C0865DF}" type="slidenum">
              <a:rPr kumimoji="0" lang="en-US" altLang="ja-JP"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rPr>
              <a:pPr defTabSz="914400" ea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0" lang="en-US" altLang="ja-JP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2" name="Picture 15" descr="N:\Fermi\ILCRedesign\ilccolor.tif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6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685800"/>
            <a:ext cx="784860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Text Box 17"/>
          <p:cNvSpPr txBox="1">
            <a:spLocks noChangeArrowheads="1"/>
          </p:cNvSpPr>
          <p:nvPr userDrawn="1"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42" name="Text Box 18"/>
          <p:cNvSpPr txBox="1">
            <a:spLocks noChangeArrowheads="1"/>
          </p:cNvSpPr>
          <p:nvPr userDrawn="1"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914400" eaLnBrk="0" fontAlgn="ctr" hangingPunct="0">
              <a:spcBef>
                <a:spcPct val="50000"/>
              </a:spcBef>
              <a:spcAft>
                <a:spcPct val="0"/>
              </a:spcAft>
              <a:defRPr/>
            </a:pPr>
            <a:endParaRPr kumimoji="0" lang="ja-JP" altLang="en-US" sz="2400" smtClean="0">
              <a:solidFill>
                <a:srgbClr val="000000"/>
              </a:solidFill>
            </a:endParaRPr>
          </a:p>
        </p:txBody>
      </p:sp>
      <p:sp>
        <p:nvSpPr>
          <p:cNvPr id="103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0"/>
            <a:ext cx="7086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  <p:pic>
        <p:nvPicPr>
          <p:cNvPr id="1035" name="Picture 21" descr="C:\Documents and Settings\kevin\My Documents\1024_greendot_divider.jpg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339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23346C"/>
          </a:solidFill>
          <a:latin typeface="Arial" charset="0"/>
          <a:ea typeface="ＭＳ Ｐゴシック" charset="0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rgbClr val="23346C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9141069" cy="6850063"/>
            <a:chOff x="0" y="0"/>
            <a:chExt cx="5758" cy="431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 sz="2400" smtClean="0">
                <a:solidFill>
                  <a:srgbClr val="FFFFFF"/>
                </a:solidFill>
                <a:latin typeface="Times" charset="0"/>
                <a:ea typeface="Osaka" charset="0"/>
                <a:cs typeface="Osaka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 userDrawn="1"/>
          </p:nvGrpSpPr>
          <p:grpSpPr bwMode="auto">
            <a:xfrm>
              <a:off x="1728" y="1409"/>
              <a:ext cx="4027" cy="2906"/>
              <a:chOff x="1728" y="1409"/>
              <a:chExt cx="4027" cy="2906"/>
            </a:xfrm>
          </p:grpSpPr>
          <p:sp>
            <p:nvSpPr>
              <p:cNvPr id="23557" name="Freeform 5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58" name="Freeform 6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59" name="Freeform 7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1037" name="Freeform 8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ja-JP" altLang="en-US" sz="2400" smtClean="0">
                  <a:solidFill>
                    <a:srgbClr val="FFFFFF"/>
                  </a:solidFill>
                  <a:latin typeface="Times" charset="0"/>
                  <a:ea typeface="Osaka" charset="0"/>
                  <a:cs typeface="Osaka" charset="0"/>
                </a:endParaRPr>
              </a:p>
            </p:txBody>
          </p:sp>
          <p:sp>
            <p:nvSpPr>
              <p:cNvPr id="23561" name="Freeform 9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  <p:sp>
            <p:nvSpPr>
              <p:cNvPr id="23562" name="Freeform 10"/>
              <p:cNvSpPr>
                <a:spLocks/>
              </p:cNvSpPr>
              <p:nvPr/>
            </p:nvSpPr>
            <p:spPr bwMode="hidden">
              <a:xfrm>
                <a:off x="3231" y="1409"/>
                <a:ext cx="2297" cy="1469"/>
              </a:xfrm>
              <a:custGeom>
                <a:avLst/>
                <a:gdLst/>
                <a:ahLst/>
                <a:cxnLst>
                  <a:cxn ang="0">
                    <a:pos x="982" y="1061"/>
                  </a:cxn>
                  <a:cxn ang="0">
                    <a:pos x="1357" y="1012"/>
                  </a:cxn>
                  <a:cxn ang="0">
                    <a:pos x="1666" y="957"/>
                  </a:cxn>
                  <a:cxn ang="0">
                    <a:pos x="1916" y="897"/>
                  </a:cxn>
                  <a:cxn ang="0">
                    <a:pos x="2100" y="832"/>
                  </a:cxn>
                  <a:cxn ang="0">
                    <a:pos x="2220" y="756"/>
                  </a:cxn>
                  <a:cxn ang="0">
                    <a:pos x="2285" y="669"/>
                  </a:cxn>
                  <a:cxn ang="0">
                    <a:pos x="2290" y="560"/>
                  </a:cxn>
                  <a:cxn ang="0">
                    <a:pos x="2241" y="457"/>
                  </a:cxn>
                  <a:cxn ang="0">
                    <a:pos x="2144" y="364"/>
                  </a:cxn>
                  <a:cxn ang="0">
                    <a:pos x="2008" y="277"/>
                  </a:cxn>
                  <a:cxn ang="0">
                    <a:pos x="1769" y="157"/>
                  </a:cxn>
                  <a:cxn ang="0">
                    <a:pos x="1612" y="92"/>
                  </a:cxn>
                  <a:cxn ang="0">
                    <a:pos x="1476" y="43"/>
                  </a:cxn>
                  <a:cxn ang="0">
                    <a:pos x="1384" y="10"/>
                  </a:cxn>
                  <a:cxn ang="0">
                    <a:pos x="1346" y="0"/>
                  </a:cxn>
                  <a:cxn ang="0">
                    <a:pos x="1655" y="119"/>
                  </a:cxn>
                  <a:cxn ang="0">
                    <a:pos x="1948" y="255"/>
                  </a:cxn>
                  <a:cxn ang="0">
                    <a:pos x="2068" y="326"/>
                  </a:cxn>
                  <a:cxn ang="0">
                    <a:pos x="2171" y="402"/>
                  </a:cxn>
                  <a:cxn ang="0">
                    <a:pos x="2236" y="478"/>
                  </a:cxn>
                  <a:cxn ang="0">
                    <a:pos x="2263" y="560"/>
                  </a:cxn>
                  <a:cxn ang="0">
                    <a:pos x="2241" y="636"/>
                  </a:cxn>
                  <a:cxn ang="0">
                    <a:pos x="2171" y="702"/>
                  </a:cxn>
                  <a:cxn ang="0">
                    <a:pos x="2062" y="756"/>
                  </a:cxn>
                  <a:cxn ang="0">
                    <a:pos x="1921" y="800"/>
                  </a:cxn>
                  <a:cxn ang="0">
                    <a:pos x="1748" y="843"/>
                  </a:cxn>
                  <a:cxn ang="0">
                    <a:pos x="1351" y="908"/>
                  </a:cxn>
                  <a:cxn ang="0">
                    <a:pos x="923" y="968"/>
                  </a:cxn>
                  <a:cxn ang="0">
                    <a:pos x="521" y="1028"/>
                  </a:cxn>
                  <a:cxn ang="0">
                    <a:pos x="353" y="1066"/>
                  </a:cxn>
                  <a:cxn ang="0">
                    <a:pos x="206" y="1104"/>
                  </a:cxn>
                  <a:cxn ang="0">
                    <a:pos x="92" y="1148"/>
                  </a:cxn>
                  <a:cxn ang="0">
                    <a:pos x="22" y="1202"/>
                  </a:cxn>
                  <a:cxn ang="0">
                    <a:pos x="0" y="1262"/>
                  </a:cxn>
                  <a:cxn ang="0">
                    <a:pos x="27" y="1327"/>
                  </a:cxn>
                  <a:cxn ang="0">
                    <a:pos x="98" y="1382"/>
                  </a:cxn>
                  <a:cxn ang="0">
                    <a:pos x="196" y="1425"/>
                  </a:cxn>
                  <a:cxn ang="0">
                    <a:pos x="326" y="1469"/>
                  </a:cxn>
                  <a:cxn ang="0">
                    <a:pos x="217" y="1414"/>
                  </a:cxn>
                  <a:cxn ang="0">
                    <a:pos x="147" y="1360"/>
                  </a:cxn>
                  <a:cxn ang="0">
                    <a:pos x="120" y="1306"/>
                  </a:cxn>
                  <a:cxn ang="0">
                    <a:pos x="141" y="1257"/>
                  </a:cxn>
                  <a:cxn ang="0">
                    <a:pos x="212" y="1208"/>
                  </a:cxn>
                  <a:cxn ang="0">
                    <a:pos x="342" y="1164"/>
                  </a:cxn>
                  <a:cxn ang="0">
                    <a:pos x="527" y="1121"/>
                  </a:cxn>
                  <a:cxn ang="0">
                    <a:pos x="771" y="1088"/>
                  </a:cxn>
                </a:cxnLst>
                <a:rect l="0" t="0" r="r" b="b"/>
                <a:pathLst>
                  <a:path w="2296" h="1469">
                    <a:moveTo>
                      <a:pt x="771" y="1088"/>
                    </a:moveTo>
                    <a:lnTo>
                      <a:pt x="982" y="1061"/>
                    </a:lnTo>
                    <a:lnTo>
                      <a:pt x="1178" y="1034"/>
                    </a:lnTo>
                    <a:lnTo>
                      <a:pt x="1357" y="1012"/>
                    </a:lnTo>
                    <a:lnTo>
                      <a:pt x="1520" y="985"/>
                    </a:lnTo>
                    <a:lnTo>
                      <a:pt x="1666" y="957"/>
                    </a:lnTo>
                    <a:lnTo>
                      <a:pt x="1796" y="930"/>
                    </a:lnTo>
                    <a:lnTo>
                      <a:pt x="1916" y="897"/>
                    </a:lnTo>
                    <a:lnTo>
                      <a:pt x="2013" y="870"/>
                    </a:lnTo>
                    <a:lnTo>
                      <a:pt x="2100" y="832"/>
                    </a:lnTo>
                    <a:lnTo>
                      <a:pt x="2171" y="800"/>
                    </a:lnTo>
                    <a:lnTo>
                      <a:pt x="2220" y="756"/>
                    </a:lnTo>
                    <a:lnTo>
                      <a:pt x="2263" y="712"/>
                    </a:lnTo>
                    <a:lnTo>
                      <a:pt x="2285" y="669"/>
                    </a:lnTo>
                    <a:lnTo>
                      <a:pt x="2296" y="614"/>
                    </a:lnTo>
                    <a:lnTo>
                      <a:pt x="2290" y="560"/>
                    </a:lnTo>
                    <a:lnTo>
                      <a:pt x="2269" y="500"/>
                    </a:lnTo>
                    <a:lnTo>
                      <a:pt x="2241" y="457"/>
                    </a:lnTo>
                    <a:lnTo>
                      <a:pt x="2198" y="408"/>
                    </a:lnTo>
                    <a:lnTo>
                      <a:pt x="2144" y="364"/>
                    </a:lnTo>
                    <a:lnTo>
                      <a:pt x="2079" y="321"/>
                    </a:lnTo>
                    <a:lnTo>
                      <a:pt x="2008" y="277"/>
                    </a:lnTo>
                    <a:lnTo>
                      <a:pt x="1927" y="234"/>
                    </a:lnTo>
                    <a:lnTo>
                      <a:pt x="1769" y="157"/>
                    </a:lnTo>
                    <a:lnTo>
                      <a:pt x="1688" y="125"/>
                    </a:lnTo>
                    <a:lnTo>
                      <a:pt x="1612" y="92"/>
                    </a:lnTo>
                    <a:lnTo>
                      <a:pt x="1536" y="65"/>
                    </a:lnTo>
                    <a:lnTo>
                      <a:pt x="1476" y="43"/>
                    </a:lnTo>
                    <a:lnTo>
                      <a:pt x="1422" y="27"/>
                    </a:lnTo>
                    <a:lnTo>
                      <a:pt x="1384" y="10"/>
                    </a:lnTo>
                    <a:lnTo>
                      <a:pt x="1357" y="5"/>
                    </a:lnTo>
                    <a:lnTo>
                      <a:pt x="1346" y="0"/>
                    </a:lnTo>
                    <a:lnTo>
                      <a:pt x="1498" y="54"/>
                    </a:lnTo>
                    <a:lnTo>
                      <a:pt x="1655" y="119"/>
                    </a:lnTo>
                    <a:lnTo>
                      <a:pt x="1807" y="185"/>
                    </a:lnTo>
                    <a:lnTo>
                      <a:pt x="1948" y="255"/>
                    </a:lnTo>
                    <a:lnTo>
                      <a:pt x="2013" y="288"/>
                    </a:lnTo>
                    <a:lnTo>
                      <a:pt x="2068" y="326"/>
                    </a:lnTo>
                    <a:lnTo>
                      <a:pt x="2122" y="364"/>
                    </a:lnTo>
                    <a:lnTo>
                      <a:pt x="2171" y="402"/>
                    </a:lnTo>
                    <a:lnTo>
                      <a:pt x="2209" y="440"/>
                    </a:lnTo>
                    <a:lnTo>
                      <a:pt x="2236" y="478"/>
                    </a:lnTo>
                    <a:lnTo>
                      <a:pt x="2252" y="522"/>
                    </a:lnTo>
                    <a:lnTo>
                      <a:pt x="2263" y="560"/>
                    </a:lnTo>
                    <a:lnTo>
                      <a:pt x="2258" y="598"/>
                    </a:lnTo>
                    <a:lnTo>
                      <a:pt x="2241" y="636"/>
                    </a:lnTo>
                    <a:lnTo>
                      <a:pt x="2214" y="669"/>
                    </a:lnTo>
                    <a:lnTo>
                      <a:pt x="2171" y="702"/>
                    </a:lnTo>
                    <a:lnTo>
                      <a:pt x="2122" y="729"/>
                    </a:lnTo>
                    <a:lnTo>
                      <a:pt x="2062" y="756"/>
                    </a:lnTo>
                    <a:lnTo>
                      <a:pt x="1997" y="778"/>
                    </a:lnTo>
                    <a:lnTo>
                      <a:pt x="1921" y="800"/>
                    </a:lnTo>
                    <a:lnTo>
                      <a:pt x="1834" y="821"/>
                    </a:lnTo>
                    <a:lnTo>
                      <a:pt x="1748" y="843"/>
                    </a:lnTo>
                    <a:lnTo>
                      <a:pt x="1552" y="876"/>
                    </a:lnTo>
                    <a:lnTo>
                      <a:pt x="1351" y="908"/>
                    </a:lnTo>
                    <a:lnTo>
                      <a:pt x="1134" y="941"/>
                    </a:lnTo>
                    <a:lnTo>
                      <a:pt x="923" y="968"/>
                    </a:lnTo>
                    <a:lnTo>
                      <a:pt x="716" y="995"/>
                    </a:lnTo>
                    <a:lnTo>
                      <a:pt x="521" y="1028"/>
                    </a:lnTo>
                    <a:lnTo>
                      <a:pt x="434" y="1044"/>
                    </a:lnTo>
                    <a:lnTo>
                      <a:pt x="353" y="1066"/>
                    </a:lnTo>
                    <a:lnTo>
                      <a:pt x="277" y="1082"/>
                    </a:lnTo>
                    <a:lnTo>
                      <a:pt x="206" y="1104"/>
                    </a:lnTo>
                    <a:lnTo>
                      <a:pt x="147" y="1126"/>
                    </a:lnTo>
                    <a:lnTo>
                      <a:pt x="92" y="1148"/>
                    </a:lnTo>
                    <a:lnTo>
                      <a:pt x="54" y="1175"/>
                    </a:lnTo>
                    <a:lnTo>
                      <a:pt x="22" y="1202"/>
                    </a:lnTo>
                    <a:lnTo>
                      <a:pt x="6" y="1229"/>
                    </a:lnTo>
                    <a:lnTo>
                      <a:pt x="0" y="1262"/>
                    </a:lnTo>
                    <a:lnTo>
                      <a:pt x="11" y="1295"/>
                    </a:lnTo>
                    <a:lnTo>
                      <a:pt x="27" y="1327"/>
                    </a:lnTo>
                    <a:lnTo>
                      <a:pt x="54" y="1355"/>
                    </a:lnTo>
                    <a:lnTo>
                      <a:pt x="98" y="1382"/>
                    </a:lnTo>
                    <a:lnTo>
                      <a:pt x="141" y="1404"/>
                    </a:lnTo>
                    <a:lnTo>
                      <a:pt x="196" y="1425"/>
                    </a:lnTo>
                    <a:lnTo>
                      <a:pt x="261" y="1447"/>
                    </a:lnTo>
                    <a:lnTo>
                      <a:pt x="326" y="1469"/>
                    </a:lnTo>
                    <a:lnTo>
                      <a:pt x="266" y="1442"/>
                    </a:lnTo>
                    <a:lnTo>
                      <a:pt x="217" y="1414"/>
                    </a:lnTo>
                    <a:lnTo>
                      <a:pt x="174" y="1387"/>
                    </a:lnTo>
                    <a:lnTo>
                      <a:pt x="147" y="1360"/>
                    </a:lnTo>
                    <a:lnTo>
                      <a:pt x="125" y="1333"/>
                    </a:lnTo>
                    <a:lnTo>
                      <a:pt x="120" y="1306"/>
                    </a:lnTo>
                    <a:lnTo>
                      <a:pt x="125" y="1278"/>
                    </a:lnTo>
                    <a:lnTo>
                      <a:pt x="141" y="1257"/>
                    </a:lnTo>
                    <a:lnTo>
                      <a:pt x="174" y="1229"/>
                    </a:lnTo>
                    <a:lnTo>
                      <a:pt x="212" y="1208"/>
                    </a:lnTo>
                    <a:lnTo>
                      <a:pt x="272" y="1186"/>
                    </a:lnTo>
                    <a:lnTo>
                      <a:pt x="342" y="1164"/>
                    </a:lnTo>
                    <a:lnTo>
                      <a:pt x="423" y="1142"/>
                    </a:lnTo>
                    <a:lnTo>
                      <a:pt x="527" y="1121"/>
                    </a:lnTo>
                    <a:lnTo>
                      <a:pt x="641" y="1104"/>
                    </a:lnTo>
                    <a:lnTo>
                      <a:pt x="771" y="1088"/>
                    </a:lnTo>
                    <a:lnTo>
                      <a:pt x="771" y="108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90980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ja-JP" altLang="en-US" sz="2400">
                  <a:solidFill>
                    <a:srgbClr val="FFFFFF"/>
                  </a:solidFill>
                  <a:latin typeface="Times" pitchFamily="-105" charset="0"/>
                  <a:ea typeface="Osaka" pitchFamily="-105" charset="-128"/>
                  <a:cs typeface="Osaka" pitchFamily="-105" charset="-128"/>
                </a:endParaRPr>
              </a:p>
            </p:txBody>
          </p:sp>
        </p:grpSp>
      </p:grpSp>
      <p:sp>
        <p:nvSpPr>
          <p:cNvPr id="23563" name="Rectangle 11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23564" name="Rectangle 12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200">
                <a:latin typeface="Arial" pitchFamily="-105" charset="0"/>
                <a:ea typeface="Osaka" pitchFamily="-105" charset="-128"/>
                <a:cs typeface="Osaka" pitchFamily="-105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5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kumimoji="0" sz="1200">
                <a:latin typeface="Arial" pitchFamily="-105" charset="0"/>
                <a:ea typeface="Osaka" pitchFamily="-105" charset="-128"/>
                <a:cs typeface="Osaka" pitchFamily="-105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kumimoji="0" sz="12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F3D2692-2363-9D46-9299-D9713D4A8089}" type="slidenum">
              <a:rPr lang="en-US" altLang="ja-JP">
                <a:solidFill>
                  <a:srgbClr val="FFFFFF"/>
                </a:solidFill>
                <a:ea typeface="Osaka" charset="0"/>
                <a:cs typeface="Osaka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FFFFFF"/>
              </a:solidFill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3005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Palatino" pitchFamily="-107" charset="0"/>
          <a:ea typeface="Osaka" pitchFamily="-107" charset="-128"/>
          <a:cs typeface="Osaka" pitchFamily="-107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-107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/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15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66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hf hdr="0"/>
  <p:txStyles>
    <p:titleStyle>
      <a:lvl1pPr algn="ctr" defTabSz="457153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/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53"/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457153"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587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</p:sldLayoutIdLst>
  <p:hf hdr="0"/>
  <p:txStyles>
    <p:titleStyle>
      <a:lvl1pPr algn="ctr" defTabSz="457153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26562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400800"/>
            <a:ext cx="24384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kumimoji="0"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kumimoji="0" lang="en-US" dirty="0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200" b="1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dirty="0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kumimoji="0"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kumimoji="0"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296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7F7F7F"/>
                </a:solidFill>
              </a:defRPr>
            </a:lvl1pPr>
          </a:lstStyle>
          <a:p>
            <a:fld id="{AAB6FA28-7AEC-3F43-9C2D-3DB969CFEC6A}" type="slidenum">
              <a:rPr kumimoji="0" lang="en-US" smtClean="0">
                <a:latin typeface="Arial"/>
                <a:ea typeface="Arial Unicode MS"/>
                <a:cs typeface="Arial Unicode MS"/>
              </a:rPr>
              <a:pPr/>
              <a:t>‹#›</a:t>
            </a:fld>
            <a:endParaRPr kumimoji="0"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1580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Relationship Id="rId2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Relationship Id="rId2" Type="http://schemas.openxmlformats.org/officeDocument/2006/relationships/image" Target="../media/image3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38.png"/><Relationship Id="rId3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118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43.png"/><Relationship Id="rId3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20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39.emf"/><Relationship Id="rId8" Type="http://schemas.openxmlformats.org/officeDocument/2006/relationships/image" Target="../media/image57.jpeg"/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Relationship Id="rId2" Type="http://schemas.openxmlformats.org/officeDocument/2006/relationships/image" Target="../media/image5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8" Type="http://schemas.openxmlformats.org/officeDocument/2006/relationships/image" Target="../media/image70.jpeg"/><Relationship Id="rId9" Type="http://schemas.openxmlformats.org/officeDocument/2006/relationships/image" Target="../media/image71.jpeg"/><Relationship Id="rId10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85.jpeg"/><Relationship Id="rId8" Type="http://schemas.openxmlformats.org/officeDocument/2006/relationships/image" Target="../media/image86.png"/><Relationship Id="rId9" Type="http://schemas.openxmlformats.org/officeDocument/2006/relationships/image" Target="../media/image87.jpe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91.jpeg"/><Relationship Id="rId8" Type="http://schemas.openxmlformats.org/officeDocument/2006/relationships/image" Target="../media/image92.jpeg"/><Relationship Id="rId9" Type="http://schemas.openxmlformats.org/officeDocument/2006/relationships/image" Target="../media/image93.png"/><Relationship Id="rId1" Type="http://schemas.openxmlformats.org/officeDocument/2006/relationships/slideLayout" Target="../slideLayouts/slideLayout39.xml"/><Relationship Id="rId2" Type="http://schemas.openxmlformats.org/officeDocument/2006/relationships/diagramData" Target="../diagrams/data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jpeg"/><Relationship Id="rId8" Type="http://schemas.openxmlformats.org/officeDocument/2006/relationships/image" Target="../media/image99.png"/><Relationship Id="rId9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103.jpeg"/><Relationship Id="rId5" Type="http://schemas.openxmlformats.org/officeDocument/2006/relationships/image" Target="../media/image104.jpeg"/><Relationship Id="rId6" Type="http://schemas.openxmlformats.org/officeDocument/2006/relationships/image" Target="../media/image105.png"/><Relationship Id="rId7" Type="http://schemas.openxmlformats.org/officeDocument/2006/relationships/image" Target="../media/image106.jpeg"/><Relationship Id="rId8" Type="http://schemas.openxmlformats.org/officeDocument/2006/relationships/image" Target="../media/image107.jpeg"/><Relationship Id="rId9" Type="http://schemas.openxmlformats.org/officeDocument/2006/relationships/image" Target="../media/image108.jpeg"/><Relationship Id="rId10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tiff"/><Relationship Id="rId5" Type="http://schemas.openxmlformats.org/officeDocument/2006/relationships/image" Target="../media/image113.tiff"/><Relationship Id="rId6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16.emf"/><Relationship Id="rId5" Type="http://schemas.openxmlformats.org/officeDocument/2006/relationships/oleObject" Target="???" TargetMode="External"/><Relationship Id="rId6" Type="http://schemas.openxmlformats.org/officeDocument/2006/relationships/image" Target="../media/image115.png"/><Relationship Id="rId7" Type="http://schemas.openxmlformats.org/officeDocument/2006/relationships/image" Target="../media/image11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129.jpeg"/><Relationship Id="rId6" Type="http://schemas.openxmlformats.org/officeDocument/2006/relationships/image" Target="../media/image1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image" Target="../media/image129.jpeg"/><Relationship Id="rId6" Type="http://schemas.openxmlformats.org/officeDocument/2006/relationships/image" Target="../media/image130.jpeg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png"/><Relationship Id="rId5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4" Type="http://schemas.openxmlformats.org/officeDocument/2006/relationships/image" Target="../media/image149.emf"/><Relationship Id="rId5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7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yamamotoakira\Akira-MacBook\Akira-HD-1105\ILC\SCJ\!OLE_LINK1" TargetMode="External"/><Relationship Id="rId4" Type="http://schemas.openxmlformats.org/officeDocument/2006/relationships/image" Target="../media/image151.png"/><Relationship Id="rId5" Type="http://schemas.openxmlformats.org/officeDocument/2006/relationships/image" Target="../media/image152.jpeg"/><Relationship Id="rId6" Type="http://schemas.openxmlformats.org/officeDocument/2006/relationships/image" Target="../media/image153.png"/><Relationship Id="rId7" Type="http://schemas.openxmlformats.org/officeDocument/2006/relationships/image" Target="../media/image154.png"/><Relationship Id="rId8" Type="http://schemas.openxmlformats.org/officeDocument/2006/relationships/image" Target="../media/image155.jpeg"/><Relationship Id="rId9" Type="http://schemas.openxmlformats.org/officeDocument/2006/relationships/image" Target="../media/image15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120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kumimoji="1" lang="ja-JP" altLang="en-US" sz="3600" b="1" dirty="0" smtClean="0"/>
              <a:t>第</a:t>
            </a:r>
            <a:r>
              <a:rPr lang="en-US" altLang="ja-JP" sz="3600" b="1" dirty="0" smtClean="0">
                <a:solidFill>
                  <a:srgbClr val="FF0000"/>
                </a:solidFill>
              </a:rPr>
              <a:t>20</a:t>
            </a:r>
            <a:r>
              <a:rPr kumimoji="1" lang="ja-JP" altLang="en-US" sz="3600" b="1" dirty="0" smtClean="0"/>
              <a:t>回</a:t>
            </a:r>
            <a:r>
              <a:rPr kumimoji="1" lang="en-US" altLang="ja-JP" sz="3600" b="1" dirty="0" smtClean="0"/>
              <a:t> LC </a:t>
            </a:r>
            <a:r>
              <a:rPr kumimoji="1" lang="ja-JP" altLang="en-US" sz="3600" b="1" dirty="0" smtClean="0"/>
              <a:t>計画推進委員会</a:t>
            </a:r>
            <a:r>
              <a:rPr kumimoji="1" lang="ja-JP" altLang="en-US" sz="3600" b="1" dirty="0" smtClean="0">
                <a:solidFill>
                  <a:srgbClr val="3366FF"/>
                </a:solidFill>
              </a:rPr>
              <a:t>（</a:t>
            </a:r>
            <a:r>
              <a:rPr lang="en-US" altLang="en-US" sz="3600" b="1" dirty="0" smtClean="0">
                <a:solidFill>
                  <a:srgbClr val="3366FF"/>
                </a:solidFill>
              </a:rPr>
              <a:t>案</a:t>
            </a:r>
            <a:r>
              <a:rPr kumimoji="1" lang="ja-JP" altLang="en-US" sz="3600" b="1" dirty="0" smtClean="0">
                <a:solidFill>
                  <a:srgbClr val="3366FF"/>
                </a:solidFill>
              </a:rPr>
              <a:t>）</a:t>
            </a:r>
            <a:endParaRPr kumimoji="1" lang="ja-JP" altLang="en-US" sz="3600" b="1" dirty="0">
              <a:solidFill>
                <a:srgbClr val="3366FF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2426" y="1086782"/>
            <a:ext cx="8080351" cy="5147649"/>
          </a:xfrm>
          <a:ln>
            <a:solidFill>
              <a:srgbClr val="008000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1400" dirty="0" smtClean="0">
                <a:solidFill>
                  <a:srgbClr val="3366FF"/>
                </a:solidFill>
              </a:rPr>
              <a:t>日時</a:t>
            </a:r>
            <a:r>
              <a:rPr lang="ja-JP" altLang="en-US" sz="1400" dirty="0">
                <a:solidFill>
                  <a:srgbClr val="3366FF"/>
                </a:solidFill>
              </a:rPr>
              <a:t>：　</a:t>
            </a:r>
            <a:r>
              <a:rPr lang="en-US" altLang="ja-JP" sz="1400" dirty="0" smtClean="0">
                <a:solidFill>
                  <a:srgbClr val="3366FF"/>
                </a:solidFill>
              </a:rPr>
              <a:t>2</a:t>
            </a:r>
            <a:r>
              <a:rPr lang="ja-JP" altLang="en-US" sz="1400" dirty="0" smtClean="0">
                <a:solidFill>
                  <a:srgbClr val="3366FF"/>
                </a:solidFill>
              </a:rPr>
              <a:t>月</a:t>
            </a:r>
            <a:r>
              <a:rPr lang="en-US" altLang="ja-JP" sz="1400" dirty="0" smtClean="0">
                <a:solidFill>
                  <a:srgbClr val="3366FF"/>
                </a:solidFill>
              </a:rPr>
              <a:t>14</a:t>
            </a:r>
            <a:r>
              <a:rPr lang="ja-JP" altLang="en-US" sz="1400" dirty="0" smtClean="0">
                <a:solidFill>
                  <a:srgbClr val="3366FF"/>
                </a:solidFill>
              </a:rPr>
              <a:t>日</a:t>
            </a:r>
            <a:r>
              <a:rPr lang="ja-JP" altLang="en-US" sz="1400" dirty="0">
                <a:solidFill>
                  <a:srgbClr val="3366FF"/>
                </a:solidFill>
              </a:rPr>
              <a:t>　</a:t>
            </a:r>
            <a:r>
              <a:rPr lang="en-US" altLang="ja-JP" sz="1400" dirty="0" smtClean="0">
                <a:solidFill>
                  <a:srgbClr val="3366FF"/>
                </a:solidFill>
              </a:rPr>
              <a:t>(</a:t>
            </a:r>
            <a:r>
              <a:rPr lang="en-US" altLang="en-US" sz="1400" dirty="0" smtClean="0">
                <a:solidFill>
                  <a:srgbClr val="3366FF"/>
                </a:solidFill>
              </a:rPr>
              <a:t>木</a:t>
            </a:r>
            <a:r>
              <a:rPr lang="ja-JP" altLang="en-US" sz="1400" dirty="0" smtClean="0">
                <a:solidFill>
                  <a:srgbClr val="3366FF"/>
                </a:solidFill>
              </a:rPr>
              <a:t>）　</a:t>
            </a:r>
            <a:r>
              <a:rPr lang="en-US" altLang="ja-JP" sz="1400" dirty="0" smtClean="0">
                <a:solidFill>
                  <a:srgbClr val="3366FF"/>
                </a:solidFill>
              </a:rPr>
              <a:t>13:00 </a:t>
            </a:r>
            <a:r>
              <a:rPr lang="en-US" altLang="ja-JP" sz="1400" dirty="0">
                <a:solidFill>
                  <a:srgbClr val="3366FF"/>
                </a:solidFill>
              </a:rPr>
              <a:t>~ </a:t>
            </a:r>
            <a:r>
              <a:rPr lang="en-US" altLang="ja-JP" sz="1400" dirty="0" smtClean="0">
                <a:solidFill>
                  <a:srgbClr val="3366FF"/>
                </a:solidFill>
              </a:rPr>
              <a:t>17:00</a:t>
            </a:r>
            <a:endParaRPr lang="en-US" altLang="ja-JP" sz="1400" dirty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ja-JP" altLang="en-US" sz="1400" dirty="0"/>
              <a:t>場所；    </a:t>
            </a:r>
            <a:r>
              <a:rPr lang="en-US" altLang="ja-JP" sz="1400" dirty="0"/>
              <a:t>KEK </a:t>
            </a:r>
            <a:r>
              <a:rPr lang="en-US" altLang="ja-JP" sz="1400" dirty="0" smtClean="0"/>
              <a:t>4</a:t>
            </a:r>
            <a:r>
              <a:rPr lang="ja-JP" altLang="en-US" sz="1400" dirty="0" smtClean="0"/>
              <a:t>号館</a:t>
            </a:r>
            <a:r>
              <a:rPr lang="en-US" altLang="ja-JP" sz="1400" dirty="0"/>
              <a:t>1</a:t>
            </a:r>
            <a:r>
              <a:rPr lang="ja-JP" altLang="en-US" sz="1400" dirty="0"/>
              <a:t>階</a:t>
            </a:r>
            <a:r>
              <a:rPr lang="ja-JP" altLang="en-US" sz="1400" dirty="0" smtClean="0"/>
              <a:t>セミナーホール</a:t>
            </a:r>
            <a:endParaRPr lang="ja-JP" altLang="en-US" sz="1400" dirty="0"/>
          </a:p>
          <a:p>
            <a:pPr marL="0" indent="0">
              <a:buNone/>
            </a:pPr>
            <a:endParaRPr lang="en-US" altLang="ja-JP" sz="1400" dirty="0" smtClean="0"/>
          </a:p>
          <a:p>
            <a:pPr marL="0" indent="0">
              <a:buNone/>
            </a:pPr>
            <a:r>
              <a:rPr lang="ja-JP" altLang="en-US" sz="1400" dirty="0" smtClean="0"/>
              <a:t>アジェンダ（報告内容は、</a:t>
            </a:r>
            <a:r>
              <a:rPr lang="en-US" altLang="ja-JP" sz="1400" dirty="0" smtClean="0"/>
              <a:t>KEK-LC</a:t>
            </a:r>
            <a:r>
              <a:rPr lang="ja-JP" altLang="en-US" sz="1400" dirty="0" smtClean="0"/>
              <a:t>推進室</a:t>
            </a:r>
            <a:r>
              <a:rPr lang="en-US" altLang="ja-JP" sz="1400" dirty="0" smtClean="0"/>
              <a:t>URL </a:t>
            </a:r>
            <a:r>
              <a:rPr lang="ja-JP" altLang="en-US" sz="1400" dirty="0" smtClean="0"/>
              <a:t>にアップロード予定）：</a:t>
            </a:r>
            <a:endParaRPr lang="ja-JP" altLang="en-US" sz="1400" dirty="0"/>
          </a:p>
          <a:p>
            <a:pPr marL="514350" indent="-514350">
              <a:buAutoNum type="arabicPeriod"/>
            </a:pPr>
            <a:r>
              <a:rPr lang="ja-JP" altLang="en-US" sz="1400" dirty="0" smtClean="0">
                <a:solidFill>
                  <a:srgbClr val="3366FF"/>
                </a:solidFill>
              </a:rPr>
              <a:t>報告 </a:t>
            </a:r>
            <a:r>
              <a:rPr lang="ja-JP" altLang="en-US" sz="1400" dirty="0">
                <a:solidFill>
                  <a:srgbClr val="3366FF"/>
                </a:solidFill>
              </a:rPr>
              <a:t> </a:t>
            </a:r>
            <a:r>
              <a:rPr lang="en-US" altLang="ja-JP" sz="1400" dirty="0">
                <a:solidFill>
                  <a:srgbClr val="3366FF"/>
                </a:solidFill>
              </a:rPr>
              <a:t>(</a:t>
            </a:r>
            <a:r>
              <a:rPr lang="en-US" altLang="ja-JP" sz="1400" dirty="0" smtClean="0">
                <a:solidFill>
                  <a:srgbClr val="3366FF"/>
                </a:solidFill>
              </a:rPr>
              <a:t>13:</a:t>
            </a:r>
            <a:r>
              <a:rPr lang="en-US" altLang="ja-JP" sz="1400" dirty="0">
                <a:solidFill>
                  <a:srgbClr val="3366FF"/>
                </a:solidFill>
              </a:rPr>
              <a:t>00 </a:t>
            </a:r>
            <a:r>
              <a:rPr lang="en-US" altLang="ja-JP" sz="1400" dirty="0" smtClean="0">
                <a:solidFill>
                  <a:srgbClr val="3366FF"/>
                </a:solidFill>
              </a:rPr>
              <a:t>– 15:30)</a:t>
            </a:r>
          </a:p>
          <a:p>
            <a:pPr marL="628608" lvl="1" indent="-228600">
              <a:buFont typeface="Arial"/>
              <a:buAutoNum type="arabicPeriod"/>
            </a:pPr>
            <a:r>
              <a:rPr lang="en-US" altLang="ja-JP" sz="1000" dirty="0"/>
              <a:t>LC</a:t>
            </a:r>
            <a:r>
              <a:rPr lang="ja-JP" altLang="en-US" sz="1000" dirty="0"/>
              <a:t>を取り巻く国際・国内の情勢、指針</a:t>
            </a:r>
            <a:r>
              <a:rPr lang="en-US" altLang="ja-JP" sz="1000" dirty="0"/>
              <a:t>				</a:t>
            </a:r>
            <a:r>
              <a:rPr lang="ja-JP" altLang="en-US" sz="1000" dirty="0"/>
              <a:t>（</a:t>
            </a:r>
            <a:r>
              <a:rPr lang="ja-JP" altLang="en-US" sz="1000" dirty="0" smtClean="0"/>
              <a:t>鈴木</a:t>
            </a:r>
            <a:r>
              <a:rPr lang="en-US" altLang="ja-JP" sz="1000" dirty="0" smtClean="0"/>
              <a:t>/</a:t>
            </a:r>
            <a:r>
              <a:rPr lang="ja-JP" altLang="en-US" sz="1000" dirty="0" smtClean="0"/>
              <a:t>岡田</a:t>
            </a:r>
            <a:r>
              <a:rPr lang="en-US" altLang="ja-JP" sz="1000" dirty="0" smtClean="0"/>
              <a:t>)</a:t>
            </a:r>
          </a:p>
          <a:p>
            <a:pPr marL="628608" lvl="1" indent="-228600">
              <a:buAutoNum type="arabicPeriod"/>
            </a:pPr>
            <a:r>
              <a:rPr lang="en-US" altLang="ja-JP" sz="1000" dirty="0" smtClean="0"/>
              <a:t>LC </a:t>
            </a:r>
            <a:r>
              <a:rPr lang="ja-JP" altLang="en-US" sz="1000" dirty="0"/>
              <a:t>加速器技術</a:t>
            </a:r>
            <a:r>
              <a:rPr lang="ja-JP" altLang="en-US" sz="1000" dirty="0" smtClean="0"/>
              <a:t>開発進捗・</a:t>
            </a:r>
            <a:r>
              <a:rPr lang="en-US" altLang="ja-JP" sz="1000" dirty="0" smtClean="0"/>
              <a:t>H25</a:t>
            </a:r>
            <a:r>
              <a:rPr lang="ja-JP" altLang="en-US" sz="1000" dirty="0" smtClean="0"/>
              <a:t>推進計画／春の物理学会シンポジウムに向けた準備：</a:t>
            </a:r>
            <a:endParaRPr lang="en-US" altLang="ja-JP" sz="1000" dirty="0" smtClean="0"/>
          </a:p>
          <a:p>
            <a:pPr marL="400008" lvl="1" indent="0">
              <a:buNone/>
            </a:pPr>
            <a:r>
              <a:rPr lang="en-US" altLang="ja-JP" sz="1000" dirty="0" smtClean="0"/>
              <a:t>	</a:t>
            </a:r>
            <a:r>
              <a:rPr lang="ja-JP" altLang="en-US" sz="1000" dirty="0" smtClean="0"/>
              <a:t>　　</a:t>
            </a:r>
            <a:r>
              <a:rPr lang="en-US" altLang="ja-JP" sz="1000" dirty="0" smtClean="0"/>
              <a:t>-</a:t>
            </a:r>
            <a:r>
              <a:rPr lang="en-US" altLang="ja-JP" sz="1000" dirty="0"/>
              <a:t>- ILC </a:t>
            </a:r>
            <a:r>
              <a:rPr lang="ja-JP" altLang="en-US" sz="1000" dirty="0"/>
              <a:t>技術設計書の完成と今後の展望　</a:t>
            </a:r>
            <a:r>
              <a:rPr lang="en-US" altLang="ja-JP" sz="1000" dirty="0"/>
              <a:t>– </a:t>
            </a:r>
            <a:endParaRPr lang="en-US" altLang="ja-JP" sz="600" dirty="0"/>
          </a:p>
          <a:p>
            <a:pPr marL="1200062" lvl="2" indent="-342900">
              <a:buFont typeface="+mj-lt"/>
              <a:buAutoNum type="arabicParenR"/>
            </a:pPr>
            <a:r>
              <a:rPr lang="ja-JP" altLang="en-US" sz="1000" dirty="0"/>
              <a:t>加速器全般</a:t>
            </a:r>
            <a:r>
              <a:rPr lang="en-US" altLang="ja-JP" sz="1000" dirty="0"/>
              <a:t>					(</a:t>
            </a:r>
            <a:r>
              <a:rPr lang="ja-JP" altLang="en-US" sz="1000" dirty="0"/>
              <a:t>山本</a:t>
            </a:r>
            <a:r>
              <a:rPr lang="en-US" altLang="ja-JP" sz="1000" dirty="0"/>
              <a:t>A</a:t>
            </a:r>
            <a:r>
              <a:rPr lang="ja-JP" altLang="en-US" sz="1000" dirty="0"/>
              <a:t>）</a:t>
            </a:r>
            <a:endParaRPr lang="en-US" altLang="ja-JP" sz="1000" dirty="0"/>
          </a:p>
          <a:p>
            <a:pPr marL="1200062" lvl="2" indent="-342900">
              <a:buFont typeface="+mj-lt"/>
              <a:buAutoNum type="arabicParenR"/>
            </a:pPr>
            <a:r>
              <a:rPr lang="ja-JP" altLang="en-US" sz="1000" dirty="0"/>
              <a:t>加速器儀述開発の進展：</a:t>
            </a:r>
            <a:r>
              <a:rPr lang="en-US" altLang="ja-JP" sz="1000" dirty="0"/>
              <a:t>STF				(</a:t>
            </a:r>
            <a:r>
              <a:rPr lang="ja-JP" altLang="en-US" sz="1000" dirty="0"/>
              <a:t>山本</a:t>
            </a:r>
            <a:r>
              <a:rPr lang="en-US" altLang="ja-JP" sz="1000" dirty="0"/>
              <a:t>Y</a:t>
            </a:r>
            <a:r>
              <a:rPr lang="ja-JP" altLang="en-US" sz="1000" dirty="0"/>
              <a:t>）</a:t>
            </a:r>
            <a:endParaRPr lang="en-US" altLang="ja-JP" sz="1000" dirty="0"/>
          </a:p>
          <a:p>
            <a:pPr marL="1200062" lvl="2" indent="-342900">
              <a:buFont typeface="+mj-lt"/>
              <a:buAutoNum type="arabicParenR"/>
            </a:pPr>
            <a:r>
              <a:rPr lang="ja-JP" altLang="en-US" sz="1000" dirty="0"/>
              <a:t>加速器技術開発の進展：</a:t>
            </a:r>
            <a:r>
              <a:rPr lang="en-US" altLang="ja-JP" sz="1000" dirty="0"/>
              <a:t>ATF				(</a:t>
            </a:r>
            <a:r>
              <a:rPr lang="en-US" altLang="en-US" sz="1000" dirty="0"/>
              <a:t>奥木</a:t>
            </a:r>
            <a:r>
              <a:rPr lang="ja-JP" altLang="en-US" sz="1000" dirty="0"/>
              <a:t>）</a:t>
            </a:r>
            <a:endParaRPr lang="en-US" altLang="ja-JP" sz="1000" dirty="0"/>
          </a:p>
          <a:p>
            <a:pPr marL="1200062" lvl="2" indent="-342900">
              <a:buFont typeface="+mj-lt"/>
              <a:buAutoNum type="arabicParenR"/>
            </a:pPr>
            <a:r>
              <a:rPr lang="ja-JP" altLang="en-US" sz="1000" dirty="0"/>
              <a:t>測定器</a:t>
            </a:r>
            <a:r>
              <a:rPr lang="en-US" altLang="ja-JP" sz="1000" dirty="0"/>
              <a:t>						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コメント：川越</a:t>
            </a:r>
            <a:r>
              <a:rPr lang="ja-JP" altLang="en-US" sz="1000" dirty="0"/>
              <a:t>）</a:t>
            </a:r>
            <a:endParaRPr lang="en-US" altLang="ja-JP" sz="1000" dirty="0"/>
          </a:p>
          <a:p>
            <a:pPr marL="1200062" lvl="2" indent="-342900">
              <a:buFont typeface="+mj-lt"/>
              <a:buAutoNum type="arabicParenR"/>
            </a:pPr>
            <a:r>
              <a:rPr lang="ja-JP" altLang="en-US" sz="1000" dirty="0"/>
              <a:t>状況と展望</a:t>
            </a:r>
            <a:r>
              <a:rPr lang="en-US" altLang="ja-JP" sz="1000" dirty="0"/>
              <a:t>						</a:t>
            </a:r>
            <a:r>
              <a:rPr lang="en-US" altLang="ja-JP" sz="1000" dirty="0" smtClean="0"/>
              <a:t>(</a:t>
            </a:r>
            <a:r>
              <a:rPr lang="ja-JP" altLang="en-US" sz="1000" dirty="0" smtClean="0"/>
              <a:t>コメント：駒宮）</a:t>
            </a:r>
            <a:endParaRPr lang="en-US" altLang="ja-JP" sz="1000" dirty="0" smtClean="0"/>
          </a:p>
          <a:p>
            <a:pPr marL="628608" lvl="1" indent="-228600">
              <a:buAutoNum type="arabicPeriod" startAt="2"/>
            </a:pPr>
            <a:r>
              <a:rPr lang="ja-JP" altLang="en-US" sz="1000" dirty="0" smtClean="0"/>
              <a:t>技術報告</a:t>
            </a:r>
            <a:endParaRPr lang="en-US" altLang="ja-JP" sz="1000" dirty="0" smtClean="0"/>
          </a:p>
          <a:p>
            <a:pPr marL="1028617" lvl="2" indent="-228600">
              <a:buAutoNum type="arabicParenR"/>
            </a:pPr>
            <a:r>
              <a:rPr lang="en-US" altLang="ja-JP" sz="1000" dirty="0" smtClean="0"/>
              <a:t>STF-</a:t>
            </a:r>
            <a:r>
              <a:rPr lang="ja-JP" altLang="en-US" sz="1000" dirty="0" smtClean="0"/>
              <a:t>量子ビーム実験延長</a:t>
            </a:r>
            <a:r>
              <a:rPr lang="en-US" altLang="ja-JP" sz="1000" dirty="0" smtClean="0"/>
              <a:t>(2~3</a:t>
            </a:r>
            <a:r>
              <a:rPr lang="ja-JP" altLang="en-US" sz="1000" dirty="0" smtClean="0"/>
              <a:t>月）</a:t>
            </a:r>
            <a:r>
              <a:rPr lang="en-US" altLang="ja-JP" sz="1000" dirty="0" smtClean="0"/>
              <a:t>			</a:t>
            </a:r>
            <a:r>
              <a:rPr lang="ja-JP" altLang="en-US" sz="1000" dirty="0" smtClean="0"/>
              <a:t>（早野）</a:t>
            </a:r>
            <a:endParaRPr lang="en-US" altLang="ja-JP" sz="1000" dirty="0" smtClean="0"/>
          </a:p>
          <a:p>
            <a:pPr marL="1028617" lvl="2" indent="-228600">
              <a:buAutoNum type="arabicParenR"/>
            </a:pPr>
            <a:r>
              <a:rPr lang="ja-JP" altLang="en-US" sz="1000" dirty="0" smtClean="0"/>
              <a:t>国内地質調査、立地検討進捗</a:t>
            </a:r>
            <a:r>
              <a:rPr lang="en-US" altLang="ja-JP" sz="1000" dirty="0" smtClean="0"/>
              <a:t>				</a:t>
            </a:r>
            <a:r>
              <a:rPr lang="ja-JP" altLang="en-US" sz="1000" dirty="0" smtClean="0"/>
              <a:t>（宮原）</a:t>
            </a:r>
            <a:endParaRPr lang="en-US" altLang="ja-JP" sz="1000" dirty="0" smtClean="0"/>
          </a:p>
          <a:p>
            <a:pPr marL="628608" lvl="1" indent="-228600">
              <a:buAutoNum type="arabicPeriod" startAt="2"/>
            </a:pPr>
            <a:r>
              <a:rPr lang="ja-JP" altLang="en-US" sz="1000" dirty="0" smtClean="0"/>
              <a:t>諸報告</a:t>
            </a:r>
            <a:endParaRPr lang="en-US" altLang="ja-JP" sz="1000" dirty="0" smtClean="0"/>
          </a:p>
          <a:p>
            <a:pPr marL="400008" lvl="1" indent="0">
              <a:buNone/>
            </a:pPr>
            <a:r>
              <a:rPr lang="en-US" altLang="ja-JP" sz="1000" dirty="0"/>
              <a:t>	</a:t>
            </a:r>
            <a:r>
              <a:rPr lang="ja-JP" altLang="ja-JP" sz="1000" dirty="0"/>
              <a:t>　</a:t>
            </a:r>
            <a:r>
              <a:rPr lang="ja-JP" altLang="en-US" sz="1000" dirty="0" smtClean="0"/>
              <a:t>　　　</a:t>
            </a:r>
            <a:r>
              <a:rPr lang="en-US" altLang="ja-JP" sz="1000" dirty="0" smtClean="0"/>
              <a:t>1)     HE</a:t>
            </a:r>
            <a:r>
              <a:rPr lang="ja-JP" altLang="en-US" sz="1000" dirty="0" smtClean="0"/>
              <a:t>委員会</a:t>
            </a:r>
            <a:r>
              <a:rPr lang="en-US" altLang="ja-JP" sz="1000" dirty="0" smtClean="0"/>
              <a:t>/LC</a:t>
            </a:r>
            <a:r>
              <a:rPr lang="ja-JP" altLang="en-US" sz="1000" dirty="0" smtClean="0"/>
              <a:t>戦略会議</a:t>
            </a:r>
            <a:r>
              <a:rPr lang="en-US" altLang="ja-JP" sz="1000" dirty="0" smtClean="0"/>
              <a:t> </a:t>
            </a:r>
            <a:r>
              <a:rPr lang="ja-JP" altLang="en-US" sz="1000" dirty="0" smtClean="0"/>
              <a:t>からの報告</a:t>
            </a:r>
            <a:r>
              <a:rPr lang="en-US" altLang="ja-JP" sz="1000" dirty="0" smtClean="0"/>
              <a:t>			</a:t>
            </a:r>
            <a:r>
              <a:rPr lang="ja-JP" altLang="en-US" sz="1000" dirty="0" smtClean="0"/>
              <a:t>（山下）</a:t>
            </a:r>
            <a:r>
              <a:rPr lang="en-US" altLang="ja-JP" sz="1000" dirty="0" smtClean="0"/>
              <a:t>	            </a:t>
            </a:r>
          </a:p>
          <a:p>
            <a:pPr marL="342900" indent="-342900">
              <a:buAutoNum type="arabicPeriod" startAt="2"/>
            </a:pPr>
            <a:r>
              <a:rPr lang="ja-JP" altLang="en-US" sz="1400" dirty="0" smtClean="0">
                <a:solidFill>
                  <a:srgbClr val="3366FF"/>
                </a:solidFill>
              </a:rPr>
              <a:t>ディスカッション（</a:t>
            </a:r>
            <a:r>
              <a:rPr lang="en-US" altLang="ja-JP" sz="1400" dirty="0" smtClean="0">
                <a:solidFill>
                  <a:srgbClr val="3366FF"/>
                </a:solidFill>
              </a:rPr>
              <a:t>15:45 </a:t>
            </a:r>
            <a:r>
              <a:rPr lang="en-US" altLang="ja-JP" sz="1400" dirty="0">
                <a:solidFill>
                  <a:srgbClr val="3366FF"/>
                </a:solidFill>
              </a:rPr>
              <a:t>~ </a:t>
            </a:r>
            <a:r>
              <a:rPr lang="en-US" altLang="ja-JP" sz="1400" dirty="0" smtClean="0">
                <a:solidFill>
                  <a:srgbClr val="3366FF"/>
                </a:solidFill>
              </a:rPr>
              <a:t>17:00)</a:t>
            </a:r>
          </a:p>
          <a:p>
            <a:pPr marL="628608" lvl="1" indent="-228600">
              <a:buFont typeface="+mj-lt"/>
              <a:buAutoNum type="arabicPeriod"/>
            </a:pPr>
            <a:r>
              <a:rPr lang="en-US" altLang="ja-JP" sz="1000" dirty="0" smtClean="0"/>
              <a:t>KEK </a:t>
            </a:r>
            <a:r>
              <a:rPr lang="ja-JP" altLang="en-US" sz="1000" dirty="0" smtClean="0"/>
              <a:t>ロードマップ：まとめの報告、議論</a:t>
            </a:r>
            <a:r>
              <a:rPr lang="en-US" altLang="ja-JP" sz="1000" dirty="0" smtClean="0"/>
              <a:t>				(</a:t>
            </a:r>
            <a:r>
              <a:rPr lang="ja-JP" altLang="en-US" sz="1000" dirty="0" smtClean="0"/>
              <a:t>岡田）</a:t>
            </a:r>
            <a:endParaRPr lang="en-US" altLang="ja-JP" sz="1000" dirty="0" smtClean="0"/>
          </a:p>
          <a:p>
            <a:pPr marL="628608" lvl="1" indent="-228600">
              <a:buFont typeface="+mj-lt"/>
              <a:buAutoNum type="arabicPeriod"/>
            </a:pPr>
            <a:r>
              <a:rPr lang="ja-JP" altLang="en-US" sz="1000" dirty="0" smtClean="0"/>
              <a:t>日本学術会議への取り組み、今後の展開</a:t>
            </a:r>
            <a:r>
              <a:rPr lang="en-US" altLang="ja-JP" sz="1000" dirty="0" smtClean="0"/>
              <a:t>			</a:t>
            </a:r>
            <a:r>
              <a:rPr lang="ja-JP" altLang="en-US" sz="1000" dirty="0" smtClean="0"/>
              <a:t>（岡田、コメント：相原）</a:t>
            </a:r>
            <a:endParaRPr lang="en-US" altLang="ja-JP" sz="1000" dirty="0" smtClean="0">
              <a:solidFill>
                <a:srgbClr val="008000"/>
              </a:solidFill>
            </a:endParaRPr>
          </a:p>
          <a:p>
            <a:pPr marL="628608" lvl="1" indent="-228600">
              <a:buFont typeface="+mj-lt"/>
              <a:buAutoNum type="arabicPeriod"/>
            </a:pPr>
            <a:r>
              <a:rPr lang="ja-JP" altLang="en-US" sz="1000" dirty="0" smtClean="0">
                <a:solidFill>
                  <a:srgbClr val="000000"/>
                </a:solidFill>
              </a:rPr>
              <a:t>来年度の活動にむけた議論、意見交換</a:t>
            </a:r>
            <a:r>
              <a:rPr lang="en-US" altLang="ja-JP" sz="1000" dirty="0" smtClean="0">
                <a:solidFill>
                  <a:srgbClr val="000000"/>
                </a:solidFill>
              </a:rPr>
              <a:t>			</a:t>
            </a:r>
            <a:r>
              <a:rPr lang="en-US" altLang="ja-JP" sz="1000" dirty="0">
                <a:solidFill>
                  <a:srgbClr val="000000"/>
                </a:solidFill>
              </a:rPr>
              <a:t>	</a:t>
            </a:r>
            <a:r>
              <a:rPr lang="ja-JP" altLang="en-US" sz="1000" dirty="0" smtClean="0">
                <a:solidFill>
                  <a:srgbClr val="000000"/>
                </a:solidFill>
              </a:rPr>
              <a:t>（全員）</a:t>
            </a:r>
            <a:endParaRPr lang="en-US" altLang="ja-JP" sz="1000" dirty="0" smtClean="0">
              <a:solidFill>
                <a:srgbClr val="000000"/>
              </a:solidFill>
            </a:endParaRPr>
          </a:p>
          <a:p>
            <a:pPr marL="628608" lvl="1" indent="-228600">
              <a:buFont typeface="+mj-lt"/>
              <a:buAutoNum type="arabicPeriod"/>
            </a:pPr>
            <a:r>
              <a:rPr lang="ja-JP" altLang="en-US" sz="1000" dirty="0" smtClean="0"/>
              <a:t>まとめ </a:t>
            </a:r>
            <a:r>
              <a:rPr lang="en-US" altLang="ja-JP" sz="1000" dirty="0" smtClean="0"/>
              <a:t>							</a:t>
            </a:r>
            <a:r>
              <a:rPr lang="ja-JP" altLang="en-US" sz="1000" dirty="0" smtClean="0"/>
              <a:t>（山本）</a:t>
            </a:r>
            <a:endParaRPr lang="en-US" altLang="ja-JP" sz="1000" dirty="0"/>
          </a:p>
          <a:p>
            <a:pPr marL="0" indent="0">
              <a:buNone/>
            </a:pPr>
            <a:endParaRPr lang="ja-JP" altLang="en-US" sz="1400" dirty="0"/>
          </a:p>
          <a:p>
            <a:pPr marL="0" indent="0">
              <a:buNone/>
            </a:pPr>
            <a:r>
              <a:rPr lang="ja-JP" altLang="en-US" sz="1400" dirty="0" smtClean="0">
                <a:solidFill>
                  <a:srgbClr val="FF0000"/>
                </a:solidFill>
              </a:rPr>
              <a:t>次次回</a:t>
            </a:r>
            <a:r>
              <a:rPr lang="ja-JP" altLang="en-US" sz="1400" dirty="0"/>
              <a:t>・</a:t>
            </a:r>
            <a:r>
              <a:rPr lang="en-US" altLang="ja-JP" sz="1400" dirty="0"/>
              <a:t>LC</a:t>
            </a:r>
            <a:r>
              <a:rPr lang="ja-JP" altLang="en-US" sz="1400" dirty="0"/>
              <a:t>推進委員会</a:t>
            </a:r>
            <a:r>
              <a:rPr lang="ja-JP" altLang="en-US" sz="1400" dirty="0" smtClean="0"/>
              <a:t>予定 </a:t>
            </a:r>
            <a:r>
              <a:rPr lang="ja-JP" altLang="en-US" sz="1400" dirty="0"/>
              <a:t> </a:t>
            </a:r>
            <a:r>
              <a:rPr lang="en-US" altLang="ja-JP" sz="1400" dirty="0"/>
              <a:t>--&gt;  </a:t>
            </a:r>
            <a:r>
              <a:rPr lang="ja-JP" altLang="en-US" sz="1400" dirty="0" smtClean="0">
                <a:solidFill>
                  <a:srgbClr val="FF0000"/>
                </a:solidFill>
              </a:rPr>
              <a:t>来年度（</a:t>
            </a:r>
            <a:r>
              <a:rPr lang="en-US" altLang="ja-JP" sz="1400" dirty="0" smtClean="0">
                <a:solidFill>
                  <a:srgbClr val="FF0000"/>
                </a:solidFill>
              </a:rPr>
              <a:t>4</a:t>
            </a:r>
            <a:r>
              <a:rPr lang="ja-JP" altLang="en-US" sz="1400" dirty="0" smtClean="0">
                <a:solidFill>
                  <a:srgbClr val="FF0000"/>
                </a:solidFill>
              </a:rPr>
              <a:t>月以降）</a:t>
            </a:r>
            <a:endParaRPr lang="ja-JP" altLang="en-US" sz="1400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</a:t>
            </a:fld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6796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物理学会シンポジウムにむけて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10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75909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kumimoji="1" lang="en-US" altLang="ja-JP" sz="2800" b="1" dirty="0" smtClean="0"/>
              <a:t>2013</a:t>
            </a:r>
            <a:r>
              <a:rPr kumimoji="1" lang="ja-JP" altLang="en-US" sz="2800" b="1" dirty="0" smtClean="0"/>
              <a:t>春：日本物理学会</a:t>
            </a:r>
            <a:r>
              <a:rPr lang="ja-JP" altLang="en-US" sz="2800" b="1" dirty="0" smtClean="0"/>
              <a:t>・シンポジウム（案）：</a:t>
            </a:r>
            <a:r>
              <a:rPr lang="en-US" altLang="ja-JP" sz="2800" b="1" dirty="0" smtClean="0"/>
              <a:t/>
            </a:r>
            <a:br>
              <a:rPr lang="en-US" altLang="ja-JP" sz="2800" b="1" dirty="0" smtClean="0"/>
            </a:br>
            <a:r>
              <a:rPr lang="ja-JP" altLang="en-US" sz="2400" b="1" dirty="0" smtClean="0"/>
              <a:t>高橋</a:t>
            </a:r>
            <a:r>
              <a:rPr lang="en-US" altLang="ja-JP" sz="2400" b="1" dirty="0" smtClean="0"/>
              <a:t>(</a:t>
            </a:r>
            <a:r>
              <a:rPr lang="ja-JP" altLang="en-US" sz="2400" b="1" dirty="0" smtClean="0"/>
              <a:t>広大）、山下（東大）</a:t>
            </a:r>
            <a:endParaRPr kumimoji="1" lang="ja-JP" altLang="en-US" sz="24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6194" y="1395003"/>
            <a:ext cx="8229600" cy="4756150"/>
          </a:xfrm>
          <a:ln>
            <a:solidFill>
              <a:srgbClr val="3366FF"/>
            </a:solidFill>
          </a:ln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400" dirty="0" smtClean="0"/>
              <a:t>テーマ：</a:t>
            </a:r>
            <a:endParaRPr kumimoji="1" lang="en-US" altLang="ja-JP" sz="3400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sz="2900" dirty="0" smtClean="0">
                <a:solidFill>
                  <a:srgbClr val="3366FF"/>
                </a:solidFill>
              </a:rPr>
              <a:t>国際リニアコライダー：</a:t>
            </a:r>
            <a:r>
              <a:rPr lang="ja-JP" altLang="en-US" sz="2500" dirty="0" smtClean="0">
                <a:solidFill>
                  <a:srgbClr val="3366FF"/>
                </a:solidFill>
              </a:rPr>
              <a:t>技術設計書の完成と（これからの）展望</a:t>
            </a:r>
            <a:endParaRPr lang="en-US" altLang="ja-JP" sz="2500" dirty="0" smtClean="0">
              <a:solidFill>
                <a:srgbClr val="3366FF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ja-JP" altLang="en-US" dirty="0" smtClean="0"/>
              <a:t>領域：</a:t>
            </a:r>
            <a:endParaRPr kumimoji="1" lang="en-US" altLang="ja-JP" dirty="0" smtClean="0"/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ビーム物理領域、素粒子実験領域との共催を希望</a:t>
            </a: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lang="ja-JP" altLang="en-US" dirty="0" smtClean="0"/>
              <a:t>日時：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3/26~29</a:t>
            </a:r>
            <a:r>
              <a:rPr lang="ja-JP" altLang="en-US" dirty="0" smtClean="0"/>
              <a:t>の間</a:t>
            </a:r>
            <a:r>
              <a:rPr lang="en-US" altLang="ja-JP" dirty="0" smtClean="0"/>
              <a:t> </a:t>
            </a:r>
          </a:p>
          <a:p>
            <a:pPr lvl="1">
              <a:lnSpc>
                <a:spcPct val="120000"/>
              </a:lnSpc>
            </a:pP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 smtClean="0"/>
              <a:t>趣旨：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国際</a:t>
            </a:r>
            <a:r>
              <a:rPr lang="ja-JP" altLang="en-US" dirty="0"/>
              <a:t>リニアコライダー（</a:t>
            </a:r>
            <a:r>
              <a:rPr lang="en-US" altLang="ja-JP" dirty="0"/>
              <a:t>ILC</a:t>
            </a:r>
            <a:r>
              <a:rPr lang="ja-JP" altLang="en-US" dirty="0"/>
              <a:t>）は加速器技術設計書，測定器詳細設計書が国際協力により完成し</a:t>
            </a:r>
            <a:r>
              <a:rPr lang="ja-JP" altLang="en-US" dirty="0" smtClean="0"/>
              <a:t>，技術的</a:t>
            </a:r>
            <a:r>
              <a:rPr lang="ja-JP" altLang="en-US" dirty="0"/>
              <a:t>には建設を開始できる段階に到達した。</a:t>
            </a:r>
            <a:r>
              <a:rPr lang="en-US" altLang="ja-JP" dirty="0"/>
              <a:t>2013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月には新しい国際組織が結成され</a:t>
            </a:r>
            <a:r>
              <a:rPr lang="ja-JP" altLang="en-US" dirty="0" smtClean="0"/>
              <a:t>，</a:t>
            </a:r>
            <a:r>
              <a:rPr lang="en-US" altLang="ja-JP" dirty="0" smtClean="0"/>
              <a:t>ILC</a:t>
            </a:r>
            <a:r>
              <a:rPr lang="ja-JP" altLang="en-US" dirty="0"/>
              <a:t>は実現に向けた新たな段階を迎えている。高エネルギー物理学研究者会議は，これら</a:t>
            </a:r>
            <a:r>
              <a:rPr lang="ja-JP" altLang="en-US" dirty="0" smtClean="0"/>
              <a:t>の設計書</a:t>
            </a:r>
            <a:r>
              <a:rPr lang="ja-JP" altLang="en-US" dirty="0"/>
              <a:t>完成と</a:t>
            </a:r>
            <a:r>
              <a:rPr lang="en-US" altLang="ja-JP" dirty="0"/>
              <a:t>LHC</a:t>
            </a:r>
            <a:r>
              <a:rPr lang="ja-JP" altLang="en-US" dirty="0"/>
              <a:t>によるヒッグス粒子とみられる新粒子の発見をうけて，「国際リニアコライダー</a:t>
            </a:r>
            <a:r>
              <a:rPr lang="ja-JP" altLang="en-US" dirty="0" smtClean="0"/>
              <a:t>の段階的</a:t>
            </a:r>
            <a:r>
              <a:rPr lang="ja-JP" altLang="en-US" dirty="0"/>
              <a:t>実施案」を提案し，国外の研究者からも強い支持が表明されている</a:t>
            </a:r>
            <a:r>
              <a:rPr lang="ja-JP" altLang="en-US" dirty="0" smtClean="0"/>
              <a:t>。本シンポジウム</a:t>
            </a:r>
            <a:r>
              <a:rPr lang="ja-JP" altLang="en-US" dirty="0"/>
              <a:t>では，</a:t>
            </a:r>
            <a:r>
              <a:rPr lang="en-US" altLang="ja-JP" dirty="0"/>
              <a:t>ILC</a:t>
            </a:r>
            <a:r>
              <a:rPr lang="ja-JP" altLang="en-US" dirty="0"/>
              <a:t>加速器の技術設計書完成を報告するとともに，</a:t>
            </a:r>
            <a:r>
              <a:rPr lang="en-US" altLang="ja-JP" dirty="0"/>
              <a:t>ILC</a:t>
            </a:r>
            <a:r>
              <a:rPr lang="ja-JP" altLang="en-US" dirty="0"/>
              <a:t>の目指す物理</a:t>
            </a:r>
            <a:r>
              <a:rPr lang="ja-JP" altLang="en-US" dirty="0" smtClean="0"/>
              <a:t>と計画</a:t>
            </a:r>
            <a:r>
              <a:rPr lang="ja-JP" altLang="en-US" dirty="0"/>
              <a:t>実現への展望をそれぞれの中心人物が解説し，加速器・ビーム物理コミュニティ</a:t>
            </a:r>
            <a:r>
              <a:rPr lang="ja-JP" altLang="en-US" dirty="0" smtClean="0"/>
              <a:t>，高エネルギー</a:t>
            </a:r>
            <a:r>
              <a:rPr lang="ja-JP" altLang="en-US" dirty="0"/>
              <a:t>物理コミュニティの協力体制強化の一助としたい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kumimoji="1" lang="ja-JP" altLang="en-US" dirty="0" smtClean="0"/>
              <a:t>プログラム（案）</a:t>
            </a:r>
            <a:endParaRPr kumimoji="1" lang="en-US" altLang="ja-JP" dirty="0" smtClean="0"/>
          </a:p>
          <a:p>
            <a:pPr lvl="1">
              <a:lnSpc>
                <a:spcPct val="120000"/>
              </a:lnSpc>
            </a:pPr>
            <a:r>
              <a:rPr lang="ja-JP" altLang="en-US" dirty="0"/>
              <a:t>趣旨説明 </a:t>
            </a:r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加速器</a:t>
            </a:r>
            <a:endParaRPr lang="en-US" altLang="ja-JP" dirty="0" smtClean="0"/>
          </a:p>
          <a:p>
            <a:pPr lvl="2">
              <a:lnSpc>
                <a:spcPct val="120000"/>
              </a:lnSpc>
            </a:pPr>
            <a:r>
              <a:rPr lang="ja-JP" altLang="en-US" dirty="0" smtClean="0"/>
              <a:t>全般 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山本（明）</a:t>
            </a:r>
            <a:endParaRPr lang="ja-JP" altLang="en-US" dirty="0"/>
          </a:p>
          <a:p>
            <a:pPr lvl="2">
              <a:lnSpc>
                <a:spcPct val="120000"/>
              </a:lnSpc>
            </a:pPr>
            <a:r>
              <a:rPr lang="ja-JP" altLang="en-US" dirty="0" smtClean="0"/>
              <a:t>加速器技術開発の進展：</a:t>
            </a:r>
            <a:r>
              <a:rPr lang="en-US" altLang="ja-JP" dirty="0" smtClean="0"/>
              <a:t>STF </a:t>
            </a:r>
            <a:r>
              <a:rPr lang="en-US" altLang="ja-JP" dirty="0"/>
              <a:t> </a:t>
            </a:r>
            <a:r>
              <a:rPr lang="en-US" altLang="ja-JP" dirty="0" smtClean="0"/>
              <a:t>			</a:t>
            </a:r>
            <a:r>
              <a:rPr lang="ja-JP" altLang="en-US" dirty="0" smtClean="0"/>
              <a:t>山本（康） </a:t>
            </a:r>
            <a:endParaRPr lang="ja-JP" altLang="en-US" dirty="0"/>
          </a:p>
          <a:p>
            <a:pPr lvl="2">
              <a:lnSpc>
                <a:spcPct val="120000"/>
              </a:lnSpc>
            </a:pPr>
            <a:r>
              <a:rPr lang="ja-JP" altLang="en-US" dirty="0" smtClean="0"/>
              <a:t>加速器技術開発の進展：</a:t>
            </a:r>
            <a:r>
              <a:rPr lang="en-US" altLang="ja-JP" dirty="0" smtClean="0"/>
              <a:t>ATF			</a:t>
            </a:r>
            <a:r>
              <a:rPr lang="ja-JP" altLang="en-US" dirty="0" smtClean="0"/>
              <a:t>奧木</a:t>
            </a:r>
            <a:endParaRPr lang="ja-JP" altLang="en-US" dirty="0"/>
          </a:p>
          <a:p>
            <a:pPr lvl="1">
              <a:lnSpc>
                <a:spcPct val="120000"/>
              </a:lnSpc>
            </a:pPr>
            <a:r>
              <a:rPr lang="ja-JP" altLang="en-US" dirty="0"/>
              <a:t>物理測定器 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川越</a:t>
            </a:r>
            <a:endParaRPr lang="ja-JP" altLang="en-US" dirty="0"/>
          </a:p>
          <a:p>
            <a:pPr lvl="1">
              <a:lnSpc>
                <a:spcPct val="120000"/>
              </a:lnSpc>
            </a:pPr>
            <a:r>
              <a:rPr lang="ja-JP" altLang="en-US" dirty="0"/>
              <a:t>状況と展望  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駒宮</a:t>
            </a:r>
            <a:endParaRPr lang="ja-JP" altLang="en-US" dirty="0"/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KEK-LC-Meeting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1537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>
          <a:xfrm>
            <a:off x="537916" y="3181731"/>
            <a:ext cx="7836357" cy="2793953"/>
          </a:xfrm>
          <a:ln>
            <a:noFill/>
          </a:ln>
        </p:spPr>
        <p:txBody>
          <a:bodyPr/>
          <a:lstStyle/>
          <a:p>
            <a:r>
              <a:rPr kumimoji="1" lang="ja-JP" altLang="en-US" sz="2400" dirty="0" smtClean="0">
                <a:latin typeface="Osaka"/>
                <a:ea typeface="Osaka"/>
                <a:cs typeface="Osaka"/>
              </a:rPr>
              <a:t>山本　明</a:t>
            </a:r>
            <a:endParaRPr kumimoji="1" lang="en-US" altLang="ja-JP" sz="2400" dirty="0" smtClean="0">
              <a:latin typeface="Osaka"/>
              <a:ea typeface="Osaka"/>
              <a:cs typeface="Osaka"/>
            </a:endParaRPr>
          </a:p>
          <a:p>
            <a:r>
              <a:rPr kumimoji="1" lang="en-US" altLang="ja-JP" sz="2400" b="1" dirty="0" smtClean="0">
                <a:solidFill>
                  <a:srgbClr val="3366FF"/>
                </a:solidFill>
              </a:rPr>
              <a:t>Akira Yamamoto </a:t>
            </a:r>
          </a:p>
          <a:p>
            <a:r>
              <a:rPr kumimoji="1" lang="en-US" altLang="ja-JP" sz="2400" dirty="0" smtClean="0"/>
              <a:t>KEK/ILC-GDE </a:t>
            </a:r>
          </a:p>
          <a:p>
            <a:endParaRPr kumimoji="1" lang="en-US" altLang="ja-JP" sz="2000" i="1" dirty="0" smtClean="0"/>
          </a:p>
          <a:p>
            <a:endParaRPr kumimoji="1" lang="en-US" altLang="en-US" sz="1200" i="1" dirty="0" smtClean="0">
              <a:latin typeface="Osaka"/>
              <a:ea typeface="Osaka"/>
              <a:cs typeface="Osaka"/>
            </a:endParaRPr>
          </a:p>
          <a:p>
            <a:r>
              <a:rPr kumimoji="1" lang="ja-JP" altLang="en-US" sz="1200" i="1" dirty="0" smtClean="0">
                <a:latin typeface="Osaka"/>
                <a:ea typeface="Osaka"/>
                <a:cs typeface="Osaka"/>
              </a:rPr>
              <a:t>改：　</a:t>
            </a:r>
            <a:r>
              <a:rPr kumimoji="1" lang="en-US" altLang="en-US" sz="1200" i="1" dirty="0" smtClean="0">
                <a:latin typeface="Osaka"/>
                <a:ea typeface="Osaka"/>
                <a:cs typeface="Osaka"/>
              </a:rPr>
              <a:t>KEK LC 推進委員会：2013-2-14</a:t>
            </a:r>
            <a:endParaRPr kumimoji="1" lang="en-US" altLang="en-US" sz="1200" i="1" dirty="0">
              <a:latin typeface="Osaka"/>
              <a:ea typeface="Osaka"/>
              <a:cs typeface="Osaka"/>
            </a:endParaRPr>
          </a:p>
          <a:p>
            <a:r>
              <a:rPr kumimoji="1" lang="en-US" altLang="en-US" sz="1200" i="1" dirty="0" smtClean="0">
                <a:solidFill>
                  <a:schemeClr val="bg1">
                    <a:lumMod val="50000"/>
                  </a:schemeClr>
                </a:solidFill>
                <a:latin typeface="Osaka"/>
                <a:ea typeface="Osaka"/>
                <a:cs typeface="Osaka"/>
              </a:rPr>
              <a:t>日本学術会議</a:t>
            </a:r>
            <a:r>
              <a:rPr kumimoji="1" lang="ja-JP" altLang="en-US" sz="1200" i="1" dirty="0" smtClean="0">
                <a:solidFill>
                  <a:schemeClr val="bg1">
                    <a:lumMod val="50000"/>
                  </a:schemeClr>
                </a:solidFill>
                <a:latin typeface="Osaka"/>
                <a:ea typeface="Osaka"/>
                <a:cs typeface="Osaka"/>
              </a:rPr>
              <a:t>・</a:t>
            </a:r>
            <a:r>
              <a:rPr kumimoji="1" lang="en-US" altLang="en-US" sz="1200" i="1" dirty="0" smtClean="0">
                <a:solidFill>
                  <a:schemeClr val="bg1">
                    <a:lumMod val="50000"/>
                  </a:schemeClr>
                </a:solidFill>
                <a:latin typeface="Osaka"/>
                <a:ea typeface="Osaka"/>
                <a:cs typeface="Osaka"/>
              </a:rPr>
              <a:t>第三部会</a:t>
            </a:r>
            <a:r>
              <a:rPr kumimoji="1" lang="ja-JP" altLang="en-US" sz="1200" i="1" dirty="0" smtClean="0">
                <a:solidFill>
                  <a:schemeClr val="bg1">
                    <a:lumMod val="50000"/>
                  </a:schemeClr>
                </a:solidFill>
                <a:latin typeface="Osaka"/>
                <a:ea typeface="Osaka"/>
                <a:cs typeface="Osaka"/>
              </a:rPr>
              <a:t>シンポジウム</a:t>
            </a:r>
            <a:r>
              <a:rPr kumimoji="1" lang="en-US" altLang="en-US" sz="1200" i="1" dirty="0" smtClean="0">
                <a:solidFill>
                  <a:schemeClr val="bg1">
                    <a:lumMod val="50000"/>
                  </a:schemeClr>
                </a:solidFill>
                <a:latin typeface="Osaka"/>
                <a:ea typeface="Osaka"/>
                <a:cs typeface="Osaka"/>
              </a:rPr>
              <a:t>,</a:t>
            </a:r>
          </a:p>
          <a:p>
            <a:r>
              <a:rPr kumimoji="1" lang="en-US" altLang="ja-JP" sz="1200" i="1" dirty="0" smtClean="0">
                <a:solidFill>
                  <a:schemeClr val="bg1">
                    <a:lumMod val="50000"/>
                  </a:schemeClr>
                </a:solidFill>
              </a:rPr>
              <a:t>Science Council of Japan, The 3</a:t>
            </a:r>
            <a:r>
              <a:rPr kumimoji="1" lang="en-US" altLang="ja-JP" sz="1200" i="1" baseline="30000" dirty="0" smtClean="0">
                <a:solidFill>
                  <a:schemeClr val="bg1">
                    <a:lumMod val="50000"/>
                  </a:schemeClr>
                </a:solidFill>
              </a:rPr>
              <a:t>rd</a:t>
            </a:r>
            <a:r>
              <a:rPr kumimoji="1" lang="en-US" altLang="ja-JP" sz="1200" i="1" dirty="0" smtClean="0">
                <a:solidFill>
                  <a:schemeClr val="bg1">
                    <a:lumMod val="50000"/>
                  </a:schemeClr>
                </a:solidFill>
              </a:rPr>
              <a:t> branch Symposium,  </a:t>
            </a:r>
          </a:p>
          <a:p>
            <a:r>
              <a:rPr kumimoji="1" lang="en-US" altLang="ja-JP" sz="1200" i="1" dirty="0" smtClean="0">
                <a:solidFill>
                  <a:schemeClr val="bg1">
                    <a:lumMod val="50000"/>
                  </a:schemeClr>
                </a:solidFill>
              </a:rPr>
              <a:t>8 February, 2013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ctrTitle"/>
          </p:nvPr>
        </p:nvSpPr>
        <p:spPr>
          <a:xfrm>
            <a:off x="205862" y="1206810"/>
            <a:ext cx="8663796" cy="1517973"/>
          </a:xfrm>
          <a:solidFill>
            <a:srgbClr val="CCFFCC"/>
          </a:solidFill>
          <a:ln>
            <a:solidFill>
              <a:srgbClr val="008000"/>
            </a:solidFill>
          </a:ln>
        </p:spPr>
        <p:txBody>
          <a:bodyPr/>
          <a:lstStyle/>
          <a:p>
            <a:r>
              <a:rPr kumimoji="1" lang="en-US" altLang="ja-JP" sz="4000" b="1" dirty="0" smtClean="0"/>
              <a:t>ILC </a:t>
            </a:r>
            <a:r>
              <a:rPr kumimoji="1" lang="ja-JP" altLang="en-US" sz="4000" b="1" dirty="0" smtClean="0"/>
              <a:t>加速器</a:t>
            </a:r>
            <a:r>
              <a:rPr kumimoji="1" lang="en-US" altLang="ja-JP" sz="4000" b="1" dirty="0" smtClean="0"/>
              <a:t/>
            </a:r>
            <a:br>
              <a:rPr kumimoji="1" lang="en-US" altLang="ja-JP" sz="4000" b="1" dirty="0" smtClean="0"/>
            </a:br>
            <a:r>
              <a:rPr kumimoji="1" lang="en-US" altLang="ja-JP" sz="4000" b="1" dirty="0" smtClean="0"/>
              <a:t>ILC Accelerator </a:t>
            </a:r>
            <a:endParaRPr kumimoji="1" lang="ja-JP" altLang="en-US" sz="32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199" y="6248400"/>
            <a:ext cx="3544019" cy="457200"/>
          </a:xfrm>
        </p:spPr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6988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Outline 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799" y="1371600"/>
            <a:ext cx="8086325" cy="4800600"/>
          </a:xfrm>
        </p:spPr>
        <p:txBody>
          <a:bodyPr/>
          <a:lstStyle/>
          <a:p>
            <a:r>
              <a:rPr kumimoji="1" lang="en-US" altLang="ja-JP" b="0" dirty="0" smtClean="0">
                <a:latin typeface="Osaka"/>
                <a:ea typeface="Osaka"/>
                <a:cs typeface="Osaka"/>
              </a:rPr>
              <a:t>ILC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加速器設計</a:t>
            </a:r>
            <a:r>
              <a:rPr kumimoji="1" lang="ja-JP" altLang="en-US" b="0" dirty="0">
                <a:latin typeface="Osaka"/>
                <a:ea typeface="Osaka"/>
                <a:cs typeface="Osaka"/>
              </a:rPr>
              <a:t>・技術開発の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進展</a:t>
            </a:r>
            <a:endParaRPr kumimoji="1" lang="en-US" altLang="ja-JP" b="0" dirty="0" smtClean="0">
              <a:latin typeface="Osaka"/>
              <a:ea typeface="Osaka"/>
              <a:cs typeface="Osaka"/>
            </a:endParaRPr>
          </a:p>
          <a:p>
            <a:pPr lvl="1"/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概念設計</a:t>
            </a:r>
            <a:r>
              <a:rPr kumimoji="1" lang="en-US" altLang="ja-JP" b="0" dirty="0" smtClean="0">
                <a:latin typeface="Osaka"/>
                <a:ea typeface="Osaka"/>
                <a:cs typeface="Osaka"/>
              </a:rPr>
              <a:t>(2007) </a:t>
            </a:r>
            <a:r>
              <a:rPr kumimoji="1" lang="en-US" altLang="ja-JP" b="0" dirty="0" smtClean="0">
                <a:latin typeface="Osaka"/>
                <a:ea typeface="Osaka"/>
                <a:cs typeface="Osaka"/>
                <a:sym typeface="Wingdings"/>
              </a:rPr>
              <a:t> </a:t>
            </a:r>
            <a:r>
              <a:rPr kumimoji="1" lang="ja-JP" altLang="en-US" b="0" dirty="0" smtClean="0">
                <a:latin typeface="Osaka"/>
                <a:ea typeface="Osaka"/>
                <a:cs typeface="Osaka"/>
                <a:sym typeface="Wingdings"/>
              </a:rPr>
              <a:t>技術設計</a:t>
            </a:r>
            <a:r>
              <a:rPr kumimoji="1" lang="en-US" altLang="ja-JP" b="0" dirty="0" smtClean="0">
                <a:latin typeface="Osaka"/>
                <a:ea typeface="Osaka"/>
                <a:cs typeface="Osaka"/>
                <a:sym typeface="Wingdings"/>
              </a:rPr>
              <a:t> (2012)</a:t>
            </a:r>
            <a:endParaRPr kumimoji="1" lang="ja-JP" altLang="en-US" b="0" dirty="0"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b="0" dirty="0">
                <a:latin typeface="Osaka"/>
                <a:ea typeface="Osaka"/>
                <a:cs typeface="Osaka"/>
              </a:rPr>
              <a:t>技術開発の進展　</a:t>
            </a:r>
            <a:r>
              <a:rPr kumimoji="1" lang="ja-JP" altLang="en-US" dirty="0" smtClean="0"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kumimoji="1" lang="ja-JP" altLang="en-US" b="0" dirty="0">
                <a:latin typeface="Osaka"/>
                <a:ea typeface="Osaka"/>
                <a:cs typeface="Osaka"/>
              </a:rPr>
              <a:t>　</a:t>
            </a:r>
            <a:r>
              <a:rPr kumimoji="1" lang="en-US" altLang="ja-JP" b="0" dirty="0">
                <a:latin typeface="Osaka"/>
                <a:ea typeface="Osaka"/>
                <a:cs typeface="Osaka"/>
              </a:rPr>
              <a:t>ILC </a:t>
            </a:r>
            <a:r>
              <a:rPr kumimoji="1" lang="ja-JP" altLang="en-US" b="0" dirty="0">
                <a:latin typeface="Osaka"/>
                <a:ea typeface="Osaka"/>
                <a:cs typeface="Osaka"/>
              </a:rPr>
              <a:t>実現可能な技術の実証</a:t>
            </a:r>
          </a:p>
          <a:p>
            <a:pPr lvl="2"/>
            <a:r>
              <a:rPr kumimoji="1" lang="ja-JP" altLang="en-US" b="0" dirty="0">
                <a:latin typeface="Osaka"/>
                <a:ea typeface="Osaka"/>
                <a:cs typeface="Osaka"/>
              </a:rPr>
              <a:t>より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効果的な</a:t>
            </a:r>
            <a:r>
              <a:rPr kumimoji="1" lang="ja-JP" altLang="en-US" b="0" dirty="0">
                <a:latin typeface="Osaka"/>
                <a:ea typeface="Osaka"/>
                <a:cs typeface="Osaka"/>
              </a:rPr>
              <a:t>加速器設計　</a:t>
            </a:r>
            <a:r>
              <a:rPr kumimoji="1" lang="ja-JP" altLang="en-US" dirty="0" smtClean="0"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kumimoji="1" lang="en-US" altLang="ja-JP" dirty="0">
                <a:latin typeface="Osaka"/>
                <a:ea typeface="Osaka"/>
                <a:cs typeface="Osaka"/>
                <a:sym typeface="Wingdings"/>
              </a:rPr>
              <a:t> 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技術</a:t>
            </a:r>
            <a:r>
              <a:rPr kumimoji="1" lang="ja-JP" altLang="en-US" b="0" dirty="0">
                <a:latin typeface="Osaka"/>
                <a:ea typeface="Osaka"/>
                <a:cs typeface="Osaka"/>
              </a:rPr>
              <a:t>設計書の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完成、コスト再評価</a:t>
            </a:r>
            <a:r>
              <a:rPr kumimoji="1" lang="ja-JP" altLang="en-US" dirty="0" smtClean="0">
                <a:latin typeface="Osaka"/>
                <a:ea typeface="Osaka"/>
                <a:cs typeface="Osaka"/>
                <a:sym typeface="Wingdings"/>
              </a:rPr>
              <a:t>　</a:t>
            </a:r>
            <a:r>
              <a:rPr kumimoji="1" lang="en-US" altLang="ja-JP" dirty="0" smtClean="0">
                <a:latin typeface="Osaka"/>
                <a:ea typeface="Osaka"/>
                <a:cs typeface="Osaka"/>
                <a:sym typeface="Wingdings"/>
              </a:rPr>
              <a:t>  </a:t>
            </a:r>
            <a:endParaRPr kumimoji="1" lang="ja-JP" altLang="en-US" b="0" dirty="0">
              <a:latin typeface="Osaka"/>
              <a:ea typeface="Osaka"/>
              <a:cs typeface="Osaka"/>
            </a:endParaRPr>
          </a:p>
          <a:p>
            <a:endParaRPr kumimoji="1" lang="en-US" altLang="ja-JP" b="0" dirty="0" smtClean="0">
              <a:latin typeface="Osaka"/>
              <a:ea typeface="Osaka"/>
              <a:cs typeface="Osaka"/>
            </a:endParaRPr>
          </a:p>
          <a:p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これからの取り組み</a:t>
            </a:r>
            <a:endParaRPr kumimoji="1" lang="ja-JP" altLang="en-US" b="0" dirty="0">
              <a:latin typeface="Osaka"/>
              <a:ea typeface="Osaka"/>
              <a:cs typeface="Osaka"/>
            </a:endParaRPr>
          </a:p>
          <a:p>
            <a:pPr lvl="1"/>
            <a:r>
              <a:rPr kumimoji="1" lang="ja-JP" altLang="en-US" b="0" dirty="0">
                <a:latin typeface="Osaka"/>
                <a:ea typeface="Osaka"/>
                <a:cs typeface="Osaka"/>
              </a:rPr>
              <a:t>技術設計・開発  </a:t>
            </a:r>
            <a:r>
              <a:rPr kumimoji="1" lang="ja-JP" altLang="en-US" b="0" dirty="0" smtClean="0"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 </a:t>
            </a:r>
            <a:r>
              <a:rPr kumimoji="1" lang="en-US" altLang="ja-JP" b="0" dirty="0" smtClean="0">
                <a:latin typeface="Osaka"/>
                <a:ea typeface="Osaka"/>
                <a:cs typeface="Osaka"/>
              </a:rPr>
              <a:t> </a:t>
            </a:r>
            <a:r>
              <a:rPr kumimoji="1" lang="ja-JP" altLang="en-US" dirty="0" smtClean="0">
                <a:latin typeface="Osaka"/>
                <a:ea typeface="Osaka"/>
                <a:cs typeface="Osaka"/>
              </a:rPr>
              <a:t>実現にむけた</a:t>
            </a:r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具体化</a:t>
            </a:r>
            <a:endParaRPr kumimoji="1" lang="en-US" altLang="ja-JP" b="0" dirty="0" smtClean="0"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b="0" dirty="0" smtClean="0">
                <a:latin typeface="Osaka"/>
                <a:ea typeface="Osaka"/>
                <a:cs typeface="Osaka"/>
              </a:rPr>
              <a:t>建設</a:t>
            </a:r>
            <a:r>
              <a:rPr kumimoji="1" lang="ja-JP" altLang="en-US" b="0" dirty="0">
                <a:latin typeface="Osaka"/>
                <a:ea typeface="Osaka"/>
                <a:cs typeface="Osaka"/>
              </a:rPr>
              <a:t>を進める為の具体的な詳細技術設計</a:t>
            </a:r>
          </a:p>
          <a:p>
            <a:pPr lvl="2"/>
            <a:r>
              <a:rPr kumimoji="1" lang="ja-JP" altLang="en-US" b="0" dirty="0">
                <a:latin typeface="Osaka"/>
                <a:ea typeface="Osaka"/>
                <a:cs typeface="Osaka"/>
              </a:rPr>
              <a:t>信頼性（性能／コスト）を高める技術開発の継続的推進 </a:t>
            </a:r>
            <a:endParaRPr kumimoji="1" lang="en-US" altLang="ja-JP" b="0" dirty="0" smtClean="0"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dirty="0" smtClean="0">
                <a:latin typeface="Osaka"/>
                <a:ea typeface="Osaka"/>
                <a:cs typeface="Osaka"/>
              </a:rPr>
              <a:t>国際協力の枠組みのなかで具体化の推進</a:t>
            </a:r>
            <a:endParaRPr kumimoji="1" lang="ja-JP" altLang="en-US" b="0" dirty="0">
              <a:latin typeface="Osaka"/>
              <a:ea typeface="Osaka"/>
              <a:cs typeface="Osaka"/>
            </a:endParaRPr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13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43667555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6564646" y="600811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85404D33-EBE5-3F46-BEF9-B1F9BB6136CC}" type="slidenum">
              <a:rPr kumimoji="0" lang="en-US" altLang="ja-JP" sz="1200">
                <a:latin typeface="Calibri" charset="0"/>
                <a:ea typeface="ＭＳ Ｐゴシック" charset="0"/>
                <a:cs typeface="ＭＳ Ｐゴシック" charset="0"/>
              </a:rPr>
              <a:pPr/>
              <a:t>14</a:t>
            </a:fld>
            <a:endParaRPr kumimoji="0" lang="en-US" altLang="ja-JP" sz="120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5299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altLang="ja-JP" sz="3200" b="1" dirty="0">
                <a:ea typeface="ＭＳ Ｐゴシック" charset="0"/>
                <a:cs typeface="ＭＳ Ｐゴシック" charset="0"/>
              </a:rPr>
              <a:t>Particle</a:t>
            </a:r>
            <a:r>
              <a:rPr lang="en-US" altLang="ja-JP" sz="4000" b="1" dirty="0">
                <a:ea typeface="ＭＳ Ｐゴシック" charset="0"/>
                <a:cs typeface="ＭＳ Ｐゴシック" charset="0"/>
              </a:rPr>
              <a:t> Accelerators </a:t>
            </a:r>
            <a:br>
              <a:rPr lang="en-US" altLang="ja-JP" sz="4000" b="1" dirty="0">
                <a:ea typeface="ＭＳ Ｐゴシック" charset="0"/>
                <a:cs typeface="ＭＳ Ｐゴシック" charset="0"/>
              </a:rPr>
            </a:br>
            <a:r>
              <a:rPr lang="en-US" altLang="ja-JP" sz="2800" b="1" dirty="0">
                <a:ea typeface="ＭＳ Ｐゴシック" charset="0"/>
                <a:cs typeface="ＭＳ Ｐゴシック" charset="0"/>
              </a:rPr>
              <a:t>beyond limit of circular accelerators </a:t>
            </a:r>
            <a:endParaRPr lang="ja-JP" altLang="en-US" b="1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26631" name="Picture 10" descr="le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103" y="3510306"/>
            <a:ext cx="1558925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2" name="Picture 1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611" y="1545987"/>
            <a:ext cx="2600349" cy="1776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3" name="AutoShape 13"/>
          <p:cNvSpPr>
            <a:spLocks noChangeArrowheads="1"/>
          </p:cNvSpPr>
          <p:nvPr/>
        </p:nvSpPr>
        <p:spPr bwMode="auto">
          <a:xfrm>
            <a:off x="5900675" y="4111381"/>
            <a:ext cx="482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>
          <a:xfrm>
            <a:off x="392446" y="5996352"/>
            <a:ext cx="2438400" cy="457200"/>
          </a:xfrm>
        </p:spPr>
        <p:txBody>
          <a:bodyPr/>
          <a:lstStyle/>
          <a:p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>
          <a:xfrm>
            <a:off x="3135646" y="5996352"/>
            <a:ext cx="2895600" cy="457200"/>
          </a:xfrm>
        </p:spPr>
        <p:txBody>
          <a:bodyPr/>
          <a:lstStyle/>
          <a:p>
            <a:r>
              <a:rPr lang="en-US" altLang="ja-JP" smtClean="0"/>
              <a:t>ILC Acc. Status</a:t>
            </a:r>
            <a:endParaRPr lang="en-US" altLang="ja-JP"/>
          </a:p>
        </p:txBody>
      </p:sp>
      <p:pic>
        <p:nvPicPr>
          <p:cNvPr id="13" name="Picture 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64646" y="3322035"/>
            <a:ext cx="1405457" cy="1703903"/>
          </a:xfrm>
          <a:ln>
            <a:solidFill>
              <a:schemeClr val="tx1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761" y="4937273"/>
            <a:ext cx="1500339" cy="1087994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6796221" y="5351932"/>
            <a:ext cx="482600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7" name="図 28" descr="Livingston%20Plot%202.png"/>
          <p:cNvPicPr>
            <a:picLocks noChangeAspect="1"/>
          </p:cNvPicPr>
          <p:nvPr/>
        </p:nvPicPr>
        <p:blipFill>
          <a:blip r:embed="rId7" cstate="email">
            <a:lum contras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7" y="1529416"/>
            <a:ext cx="3934558" cy="407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6"/>
          <p:cNvSpPr>
            <a:spLocks noChangeShapeType="1"/>
          </p:cNvSpPr>
          <p:nvPr/>
        </p:nvSpPr>
        <p:spPr bwMode="auto">
          <a:xfrm flipH="1">
            <a:off x="1210987" y="2820611"/>
            <a:ext cx="1337131" cy="0"/>
          </a:xfrm>
          <a:prstGeom prst="line">
            <a:avLst/>
          </a:prstGeom>
          <a:noFill/>
          <a:ln w="28575" cmpd="sng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 sz="1200"/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68646" y="2470639"/>
            <a:ext cx="121256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1400" dirty="0">
                <a:solidFill>
                  <a:srgbClr val="000000"/>
                </a:solidFill>
              </a:rPr>
              <a:t>超伝導磁石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723556" y="2917587"/>
            <a:ext cx="1050166" cy="430887"/>
          </a:xfrm>
          <a:prstGeom prst="rect">
            <a:avLst/>
          </a:prstGeom>
          <a:solidFill>
            <a:schemeClr val="bg1"/>
          </a:solidFill>
          <a:ln>
            <a:solidFill>
              <a:srgbClr val="660066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ja-JP" altLang="en-US" sz="1100" dirty="0">
                <a:solidFill>
                  <a:srgbClr val="000000"/>
                </a:solidFill>
              </a:rPr>
              <a:t>２</a:t>
            </a:r>
            <a:r>
              <a:rPr lang="en-US" altLang="ja-JP" sz="1100" dirty="0">
                <a:solidFill>
                  <a:srgbClr val="000000"/>
                </a:solidFill>
              </a:rPr>
              <a:t>T</a:t>
            </a:r>
            <a:r>
              <a:rPr lang="ja-JP" altLang="en-US" sz="1100" dirty="0">
                <a:solidFill>
                  <a:srgbClr val="000000"/>
                </a:solidFill>
              </a:rPr>
              <a:t>、</a:t>
            </a:r>
            <a:r>
              <a:rPr lang="ja-JP" altLang="en-US" sz="1050" dirty="0">
                <a:solidFill>
                  <a:srgbClr val="000000"/>
                </a:solidFill>
              </a:rPr>
              <a:t>常伝導磁石の限界</a:t>
            </a:r>
            <a:endParaRPr lang="ja-JP" altLang="en-US" sz="1400" dirty="0">
              <a:solidFill>
                <a:srgbClr val="000000"/>
              </a:solidFill>
            </a:endParaRPr>
          </a:p>
        </p:txBody>
      </p:sp>
      <p:sp>
        <p:nvSpPr>
          <p:cNvPr id="22" name="Text Box 32"/>
          <p:cNvSpPr txBox="1">
            <a:spLocks noChangeArrowheads="1"/>
          </p:cNvSpPr>
          <p:nvPr/>
        </p:nvSpPr>
        <p:spPr bwMode="auto">
          <a:xfrm>
            <a:off x="689908" y="3467630"/>
            <a:ext cx="1085372" cy="27699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1200" dirty="0">
                <a:solidFill>
                  <a:srgbClr val="FF0000"/>
                </a:solidFill>
              </a:rPr>
              <a:t>陽子加速器</a:t>
            </a:r>
            <a:endParaRPr lang="ja-JP" altLang="en-US" sz="1600" dirty="0"/>
          </a:p>
        </p:txBody>
      </p:sp>
      <p:sp>
        <p:nvSpPr>
          <p:cNvPr id="23" name="Text Box 33"/>
          <p:cNvSpPr txBox="1">
            <a:spLocks noChangeArrowheads="1"/>
          </p:cNvSpPr>
          <p:nvPr/>
        </p:nvSpPr>
        <p:spPr bwMode="auto">
          <a:xfrm>
            <a:off x="1399974" y="4500906"/>
            <a:ext cx="1085372" cy="276999"/>
          </a:xfrm>
          <a:prstGeom prst="rect">
            <a:avLst/>
          </a:prstGeom>
          <a:solidFill>
            <a:srgbClr val="CCFFCC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1200" dirty="0">
                <a:solidFill>
                  <a:srgbClr val="000000"/>
                </a:solidFill>
              </a:rPr>
              <a:t>電子加速器</a:t>
            </a:r>
            <a:endParaRPr lang="ja-JP" altLang="en-US" sz="1600" dirty="0">
              <a:solidFill>
                <a:srgbClr val="000000"/>
              </a:solidFill>
            </a:endParaRPr>
          </a:p>
        </p:txBody>
      </p:sp>
      <p:sp>
        <p:nvSpPr>
          <p:cNvPr id="5" name="上矢印 4"/>
          <p:cNvSpPr/>
          <p:nvPr/>
        </p:nvSpPr>
        <p:spPr bwMode="auto">
          <a:xfrm>
            <a:off x="1751762" y="1853138"/>
            <a:ext cx="198345" cy="924064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Line 6"/>
          <p:cNvSpPr>
            <a:spLocks noChangeShapeType="1"/>
          </p:cNvSpPr>
          <p:nvPr/>
        </p:nvSpPr>
        <p:spPr bwMode="auto">
          <a:xfrm flipH="1">
            <a:off x="2218123" y="3384550"/>
            <a:ext cx="1337131" cy="0"/>
          </a:xfrm>
          <a:prstGeom prst="line">
            <a:avLst/>
          </a:prstGeom>
          <a:noFill/>
          <a:ln w="28575" cmpd="sng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 sz="1200"/>
          </a:p>
        </p:txBody>
      </p:sp>
      <p:sp>
        <p:nvSpPr>
          <p:cNvPr id="26" name="上矢印 25"/>
          <p:cNvSpPr/>
          <p:nvPr/>
        </p:nvSpPr>
        <p:spPr bwMode="auto">
          <a:xfrm>
            <a:off x="3356909" y="2570387"/>
            <a:ext cx="198345" cy="809232"/>
          </a:xfrm>
          <a:prstGeom prst="up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630" name="Text Box 9"/>
          <p:cNvSpPr txBox="1">
            <a:spLocks noChangeArrowheads="1"/>
          </p:cNvSpPr>
          <p:nvPr/>
        </p:nvSpPr>
        <p:spPr bwMode="auto">
          <a:xfrm>
            <a:off x="6383082" y="1545987"/>
            <a:ext cx="2819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2000" dirty="0">
                <a:latin typeface="+mn-lt"/>
              </a:rPr>
              <a:t>Electron machine</a:t>
            </a:r>
          </a:p>
          <a:p>
            <a:pPr>
              <a:spcBef>
                <a:spcPct val="50000"/>
              </a:spcBef>
            </a:pPr>
            <a:r>
              <a:rPr lang="en-US" altLang="ja-JP" sz="2000" dirty="0">
                <a:solidFill>
                  <a:srgbClr val="3366FF"/>
                </a:solidFill>
                <a:latin typeface="+mn-lt"/>
              </a:rPr>
              <a:t>Ring </a:t>
            </a:r>
            <a:r>
              <a:rPr lang="en-US" altLang="ja-JP" sz="2000" dirty="0" smtClean="0">
                <a:solidFill>
                  <a:srgbClr val="3366FF"/>
                </a:solidFill>
                <a:latin typeface="+mn-lt"/>
              </a:rPr>
              <a:t>Accelerator </a:t>
            </a:r>
            <a:endParaRPr lang="en-US" altLang="ja-JP" sz="2000" dirty="0">
              <a:solidFill>
                <a:srgbClr val="3366FF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altLang="ja-JP" sz="2000" dirty="0">
                <a:latin typeface="+mn-lt"/>
              </a:rPr>
              <a:t>--&gt;&gt; </a:t>
            </a:r>
            <a:r>
              <a:rPr lang="en-US" altLang="ja-JP" sz="2000" dirty="0">
                <a:solidFill>
                  <a:srgbClr val="FF0000"/>
                </a:solidFill>
                <a:latin typeface="+mn-lt"/>
              </a:rPr>
              <a:t>Linear </a:t>
            </a:r>
            <a:r>
              <a:rPr lang="en-US" altLang="ja-JP" sz="2000" dirty="0" smtClean="0">
                <a:solidFill>
                  <a:srgbClr val="FF0000"/>
                </a:solidFill>
                <a:latin typeface="+mn-lt"/>
              </a:rPr>
              <a:t>Accelerator</a:t>
            </a:r>
            <a:endParaRPr lang="ja-JP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2948973" y="2917587"/>
            <a:ext cx="1212562" cy="307777"/>
          </a:xfrm>
          <a:prstGeom prst="rect">
            <a:avLst/>
          </a:prstGeom>
          <a:solidFill>
            <a:srgbClr val="FFFF00"/>
          </a:solidFill>
          <a:ln>
            <a:solidFill>
              <a:srgbClr val="000090"/>
            </a:solidFill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1400" dirty="0" smtClean="0">
                <a:solidFill>
                  <a:srgbClr val="3366FF"/>
                </a:solidFill>
              </a:rPr>
              <a:t>超伝導空洞</a:t>
            </a:r>
            <a:endParaRPr lang="ja-JP" altLang="en-US" sz="1400" dirty="0">
              <a:solidFill>
                <a:srgbClr val="3366FF"/>
              </a:solidFill>
            </a:endParaRPr>
          </a:p>
        </p:txBody>
      </p:sp>
      <p:sp>
        <p:nvSpPr>
          <p:cNvPr id="6" name="右矢印 5"/>
          <p:cNvSpPr/>
          <p:nvPr/>
        </p:nvSpPr>
        <p:spPr bwMode="auto">
          <a:xfrm>
            <a:off x="3739324" y="2104728"/>
            <a:ext cx="266929" cy="152857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右矢印 28"/>
          <p:cNvSpPr/>
          <p:nvPr/>
        </p:nvSpPr>
        <p:spPr bwMode="auto">
          <a:xfrm>
            <a:off x="3967451" y="2470639"/>
            <a:ext cx="266929" cy="15285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474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86933"/>
          </a:xfrm>
        </p:spPr>
        <p:txBody>
          <a:bodyPr>
            <a:normAutofit/>
          </a:bodyPr>
          <a:lstStyle/>
          <a:p>
            <a:r>
              <a:rPr lang="en-GB" altLang="ja-JP" b="1" dirty="0" smtClean="0">
                <a:latin typeface="Arial" charset="0"/>
                <a:cs typeface="Arial Unicode MS" charset="0"/>
              </a:rPr>
              <a:t>ILC Timeline</a:t>
            </a:r>
            <a:endParaRPr lang="en-GB" altLang="ja-JP" b="1" dirty="0">
              <a:latin typeface="Arial" charset="0"/>
              <a:cs typeface="Arial Unicode MS" charset="0"/>
            </a:endParaRP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52475" y="2865438"/>
            <a:ext cx="1973263" cy="236537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3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3019425" y="3101975"/>
            <a:ext cx="2292350" cy="4413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3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765175" y="2473517"/>
            <a:ext cx="6781818" cy="352233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3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9" name="Text Box 12"/>
          <p:cNvSpPr txBox="1">
            <a:spLocks noChangeArrowheads="1"/>
          </p:cNvSpPr>
          <p:nvPr/>
        </p:nvSpPr>
        <p:spPr bwMode="auto">
          <a:xfrm>
            <a:off x="5642369" y="2449553"/>
            <a:ext cx="12249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/>
            <a:r>
              <a:rPr kumimoji="0" lang="en-GB" altLang="ja-JP" sz="2000" dirty="0" smtClean="0">
                <a:solidFill>
                  <a:srgbClr val="FFFFFF"/>
                </a:solidFill>
              </a:rPr>
              <a:t>ILC-GDE</a:t>
            </a:r>
            <a:endParaRPr kumimoji="0" lang="en-GB" altLang="ja-JP" sz="2000" dirty="0">
              <a:solidFill>
                <a:srgbClr val="FFFFFF"/>
              </a:solidFill>
            </a:endParaRPr>
          </a:p>
        </p:txBody>
      </p:sp>
      <p:sp>
        <p:nvSpPr>
          <p:cNvPr id="13346" name="Rectangle 34"/>
          <p:cNvSpPr>
            <a:spLocks noChangeArrowheads="1"/>
          </p:cNvSpPr>
          <p:nvPr/>
        </p:nvSpPr>
        <p:spPr bwMode="auto">
          <a:xfrm>
            <a:off x="4887913" y="3605061"/>
            <a:ext cx="2386012" cy="428625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3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563" name="Group 58"/>
          <p:cNvGrpSpPr>
            <a:grpSpLocks/>
          </p:cNvGrpSpPr>
          <p:nvPr/>
        </p:nvGrpSpPr>
        <p:grpSpPr bwMode="auto">
          <a:xfrm>
            <a:off x="633413" y="1120775"/>
            <a:ext cx="7481887" cy="1450975"/>
            <a:chOff x="633413" y="1120775"/>
            <a:chExt cx="7481887" cy="1450976"/>
          </a:xfrm>
        </p:grpSpPr>
        <p:sp>
          <p:nvSpPr>
            <p:cNvPr id="23576" name="Rectangle 14"/>
            <p:cNvSpPr>
              <a:spLocks noChangeArrowheads="1"/>
            </p:cNvSpPr>
            <p:nvPr/>
          </p:nvSpPr>
          <p:spPr bwMode="auto">
            <a:xfrm>
              <a:off x="779463" y="1852613"/>
              <a:ext cx="6978650" cy="479425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53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7" name="AutoShape 15"/>
            <p:cNvSpPr>
              <a:spLocks noChangeArrowheads="1"/>
            </p:cNvSpPr>
            <p:nvPr/>
          </p:nvSpPr>
          <p:spPr bwMode="auto">
            <a:xfrm>
              <a:off x="7415213" y="1611313"/>
              <a:ext cx="700087" cy="960438"/>
            </a:xfrm>
            <a:prstGeom prst="rightArrow">
              <a:avLst>
                <a:gd name="adj1" fmla="val 41157"/>
                <a:gd name="adj2" fmla="val 60093"/>
              </a:avLst>
            </a:prstGeom>
            <a:solidFill>
              <a:schemeClr val="accent2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153" eaLnBrk="0" fontAlgn="ctr" hangingPunct="0"/>
              <a:endParaRPr kumimoji="0" lang="de-DE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578" name="Line 16"/>
            <p:cNvSpPr>
              <a:spLocks noChangeShapeType="1"/>
            </p:cNvSpPr>
            <p:nvPr/>
          </p:nvSpPr>
          <p:spPr bwMode="auto">
            <a:xfrm>
              <a:off x="7953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79" name="Line 17"/>
            <p:cNvSpPr>
              <a:spLocks noChangeShapeType="1"/>
            </p:cNvSpPr>
            <p:nvPr/>
          </p:nvSpPr>
          <p:spPr bwMode="auto">
            <a:xfrm>
              <a:off x="16081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0" name="Line 18"/>
            <p:cNvSpPr>
              <a:spLocks noChangeShapeType="1"/>
            </p:cNvSpPr>
            <p:nvPr/>
          </p:nvSpPr>
          <p:spPr bwMode="auto">
            <a:xfrm>
              <a:off x="2420938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1" name="Line 19"/>
            <p:cNvSpPr>
              <a:spLocks noChangeShapeType="1"/>
            </p:cNvSpPr>
            <p:nvPr/>
          </p:nvSpPr>
          <p:spPr bwMode="auto">
            <a:xfrm>
              <a:off x="32353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2" name="Line 20"/>
            <p:cNvSpPr>
              <a:spLocks noChangeShapeType="1"/>
            </p:cNvSpPr>
            <p:nvPr/>
          </p:nvSpPr>
          <p:spPr bwMode="auto">
            <a:xfrm>
              <a:off x="64881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3" name="Text Box 21"/>
            <p:cNvSpPr txBox="1">
              <a:spLocks noChangeArrowheads="1"/>
            </p:cNvSpPr>
            <p:nvPr/>
          </p:nvSpPr>
          <p:spPr bwMode="auto">
            <a:xfrm>
              <a:off x="63341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2005</a:t>
              </a:r>
            </a:p>
          </p:txBody>
        </p:sp>
        <p:sp>
          <p:nvSpPr>
            <p:cNvPr id="23584" name="Text Box 22"/>
            <p:cNvSpPr txBox="1">
              <a:spLocks noChangeArrowheads="1"/>
            </p:cNvSpPr>
            <p:nvPr/>
          </p:nvSpPr>
          <p:spPr bwMode="auto">
            <a:xfrm>
              <a:off x="144303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2006</a:t>
              </a: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2270125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2007</a:t>
              </a:r>
            </a:p>
          </p:txBody>
        </p:sp>
        <p:sp>
          <p:nvSpPr>
            <p:cNvPr id="23586" name="Text Box 24"/>
            <p:cNvSpPr txBox="1">
              <a:spLocks noChangeArrowheads="1"/>
            </p:cNvSpPr>
            <p:nvPr/>
          </p:nvSpPr>
          <p:spPr bwMode="auto">
            <a:xfrm>
              <a:off x="30734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2008</a:t>
              </a:r>
            </a:p>
          </p:txBody>
        </p:sp>
        <p:sp>
          <p:nvSpPr>
            <p:cNvPr id="23587" name="Text Box 25"/>
            <p:cNvSpPr txBox="1">
              <a:spLocks noChangeArrowheads="1"/>
            </p:cNvSpPr>
            <p:nvPr/>
          </p:nvSpPr>
          <p:spPr bwMode="auto">
            <a:xfrm>
              <a:off x="6329363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2012</a:t>
              </a:r>
            </a:p>
          </p:txBody>
        </p:sp>
        <p:sp>
          <p:nvSpPr>
            <p:cNvPr id="23588" name="Line 26"/>
            <p:cNvSpPr>
              <a:spLocks noChangeShapeType="1"/>
            </p:cNvSpPr>
            <p:nvPr/>
          </p:nvSpPr>
          <p:spPr bwMode="auto">
            <a:xfrm>
              <a:off x="40481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89" name="Text Box 27"/>
            <p:cNvSpPr txBox="1">
              <a:spLocks noChangeArrowheads="1"/>
            </p:cNvSpPr>
            <p:nvPr/>
          </p:nvSpPr>
          <p:spPr bwMode="auto">
            <a:xfrm>
              <a:off x="386715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2009</a:t>
              </a:r>
            </a:p>
          </p:txBody>
        </p:sp>
        <p:sp>
          <p:nvSpPr>
            <p:cNvPr id="23590" name="Line 28"/>
            <p:cNvSpPr>
              <a:spLocks noChangeShapeType="1"/>
            </p:cNvSpPr>
            <p:nvPr/>
          </p:nvSpPr>
          <p:spPr bwMode="auto">
            <a:xfrm>
              <a:off x="4860925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1" name="Text Box 29"/>
            <p:cNvSpPr txBox="1">
              <a:spLocks noChangeArrowheads="1"/>
            </p:cNvSpPr>
            <p:nvPr/>
          </p:nvSpPr>
          <p:spPr bwMode="auto">
            <a:xfrm>
              <a:off x="46990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2010</a:t>
              </a:r>
            </a:p>
          </p:txBody>
        </p:sp>
        <p:sp>
          <p:nvSpPr>
            <p:cNvPr id="23592" name="Line 30"/>
            <p:cNvSpPr>
              <a:spLocks noChangeShapeType="1"/>
            </p:cNvSpPr>
            <p:nvPr/>
          </p:nvSpPr>
          <p:spPr bwMode="auto">
            <a:xfrm>
              <a:off x="5675313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3" name="Text Box 31"/>
            <p:cNvSpPr txBox="1">
              <a:spLocks noChangeArrowheads="1"/>
            </p:cNvSpPr>
            <p:nvPr/>
          </p:nvSpPr>
          <p:spPr bwMode="auto">
            <a:xfrm>
              <a:off x="5511800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2011</a:t>
              </a:r>
            </a:p>
          </p:txBody>
        </p:sp>
        <p:sp>
          <p:nvSpPr>
            <p:cNvPr id="23594" name="Line 37"/>
            <p:cNvSpPr>
              <a:spLocks noChangeShapeType="1"/>
            </p:cNvSpPr>
            <p:nvPr/>
          </p:nvSpPr>
          <p:spPr bwMode="auto">
            <a:xfrm>
              <a:off x="7302500" y="1439863"/>
              <a:ext cx="0" cy="86042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457153"/>
              <a:endParaRPr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3595" name="Text Box 38"/>
            <p:cNvSpPr txBox="1">
              <a:spLocks noChangeArrowheads="1"/>
            </p:cNvSpPr>
            <p:nvPr/>
          </p:nvSpPr>
          <p:spPr bwMode="auto">
            <a:xfrm>
              <a:off x="7138988" y="1120775"/>
              <a:ext cx="7493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pPr defTabSz="457153"/>
              <a:r>
                <a:rPr kumimoji="0" lang="en-GB" altLang="ja-JP" sz="2000">
                  <a:solidFill>
                    <a:srgbClr val="C0504D"/>
                  </a:solidFill>
                </a:rPr>
                <a:t>2013</a:t>
              </a:r>
            </a:p>
          </p:txBody>
        </p:sp>
      </p:grpSp>
      <p:sp>
        <p:nvSpPr>
          <p:cNvPr id="23566" name="Text Box 8"/>
          <p:cNvSpPr txBox="1">
            <a:spLocks noChangeArrowheads="1"/>
          </p:cNvSpPr>
          <p:nvPr/>
        </p:nvSpPr>
        <p:spPr bwMode="auto">
          <a:xfrm>
            <a:off x="3234439" y="3144383"/>
            <a:ext cx="1813455" cy="36933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/>
            <a:r>
              <a:rPr kumimoji="0" lang="ja-JP" altLang="en-US" sz="1800" b="1" dirty="0" smtClean="0">
                <a:solidFill>
                  <a:srgbClr val="3366FF"/>
                </a:solidFill>
              </a:rPr>
              <a:t>技術設計：</a:t>
            </a:r>
            <a:r>
              <a:rPr kumimoji="0" lang="en-GB" altLang="ja-JP" sz="1800" b="1" dirty="0" smtClean="0">
                <a:solidFill>
                  <a:srgbClr val="3366FF"/>
                </a:solidFill>
              </a:rPr>
              <a:t>TDP1</a:t>
            </a:r>
            <a:endParaRPr kumimoji="0" lang="en-GB" altLang="ja-JP" sz="1800" b="1" dirty="0">
              <a:solidFill>
                <a:srgbClr val="3366FF"/>
              </a:solidFill>
            </a:endParaRPr>
          </a:p>
        </p:txBody>
      </p:sp>
      <p:sp>
        <p:nvSpPr>
          <p:cNvPr id="23568" name="AutoShape 52" descr="LCWS08 and ILC08"/>
          <p:cNvSpPr>
            <a:spLocks noChangeAspect="1" noChangeArrowheads="1"/>
          </p:cNvSpPr>
          <p:nvPr/>
        </p:nvSpPr>
        <p:spPr bwMode="auto">
          <a:xfrm>
            <a:off x="219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457153" eaLnBrk="0" fontAlgn="ctr" hangingPunct="0"/>
            <a:endParaRPr kumimoji="0"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69" name="Slide Number Placeholder 3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AA530E41-85CB-DD4B-BF90-7184FB9FD3ED}" type="slidenum">
              <a:rPr kumimoji="0" lang="en-GB" altLang="ja-JP" sz="1400">
                <a:solidFill>
                  <a:prstClr val="black"/>
                </a:solidFill>
              </a:rPr>
              <a:pPr/>
              <a:t>15</a:t>
            </a:fld>
            <a:endParaRPr kumimoji="0" lang="en-GB" altLang="ja-JP" sz="1400">
              <a:solidFill>
                <a:prstClr val="black"/>
              </a:solidFill>
            </a:endParaRPr>
          </a:p>
        </p:txBody>
      </p:sp>
      <p:sp>
        <p:nvSpPr>
          <p:cNvPr id="23570" name="Footer Placeholder 4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Acc. Status</a:t>
            </a:r>
            <a:endParaRPr kumimoji="0" lang="de-DE" altLang="ja-JP" sz="1600">
              <a:solidFill>
                <a:srgbClr val="23346C"/>
              </a:solidFill>
            </a:endParaRPr>
          </a:p>
        </p:txBody>
      </p:sp>
      <p:sp>
        <p:nvSpPr>
          <p:cNvPr id="23573" name="日付プレースホルダ 4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>
                <a:solidFill>
                  <a:prstClr val="black"/>
                </a:solidFill>
              </a:rPr>
              <a:t>A. Yamamoto, 12/02/08</a:t>
            </a:r>
            <a:endParaRPr kumimoji="0" lang="en-US" altLang="ja-JP" sz="1200">
              <a:solidFill>
                <a:prstClr val="black"/>
              </a:solidFill>
            </a:endParaRPr>
          </a:p>
        </p:txBody>
      </p:sp>
      <p:pic>
        <p:nvPicPr>
          <p:cNvPr id="23575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4793" y="1983271"/>
            <a:ext cx="59213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3400" y="4412061"/>
            <a:ext cx="1505726" cy="1391076"/>
          </a:xfrm>
          <a:prstGeom prst="rect">
            <a:avLst/>
          </a:prstGeom>
          <a:ln>
            <a:solidFill>
              <a:srgbClr val="00007A"/>
            </a:solidFill>
          </a:ln>
        </p:spPr>
      </p:pic>
      <p:sp>
        <p:nvSpPr>
          <p:cNvPr id="6" name="テキスト ボックス 5"/>
          <p:cNvSpPr txBox="1"/>
          <p:nvPr/>
        </p:nvSpPr>
        <p:spPr>
          <a:xfrm>
            <a:off x="4633006" y="4636750"/>
            <a:ext cx="1758013" cy="584776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FF"/>
                </a:solidFill>
              </a:rPr>
              <a:t>Higgs-like </a:t>
            </a:r>
            <a:r>
              <a:rPr lang="ja-JP" altLang="en-US" sz="1600" dirty="0" smtClean="0">
                <a:solidFill>
                  <a:srgbClr val="FFFFFF"/>
                </a:solidFill>
              </a:rPr>
              <a:t>粒子の</a:t>
            </a:r>
            <a:endParaRPr kumimoji="1" lang="en-US" altLang="ja-JP" sz="1600" dirty="0" smtClean="0">
              <a:solidFill>
                <a:srgbClr val="FFFFFF"/>
              </a:solidFill>
            </a:endParaRPr>
          </a:p>
          <a:p>
            <a:r>
              <a:rPr kumimoji="1" lang="ja-JP" altLang="en-US" sz="1600" dirty="0" smtClean="0">
                <a:solidFill>
                  <a:schemeClr val="bg1"/>
                </a:solidFill>
              </a:rPr>
              <a:t>発見</a:t>
            </a:r>
            <a:endParaRPr kumimoji="1" lang="en-US" altLang="ja-JP" sz="1600" dirty="0" smtClean="0">
              <a:solidFill>
                <a:schemeClr val="bg1"/>
              </a:solidFill>
            </a:endParaRPr>
          </a:p>
        </p:txBody>
      </p:sp>
      <p:sp>
        <p:nvSpPr>
          <p:cNvPr id="11" name="屈折矢印 10"/>
          <p:cNvSpPr/>
          <p:nvPr/>
        </p:nvSpPr>
        <p:spPr bwMode="auto">
          <a:xfrm>
            <a:off x="6479566" y="4587530"/>
            <a:ext cx="319733" cy="320729"/>
          </a:xfrm>
          <a:prstGeom prst="bentUpArrow">
            <a:avLst>
              <a:gd name="adj1" fmla="val 25000"/>
              <a:gd name="adj2" fmla="val 23502"/>
              <a:gd name="adj3" fmla="val 25000"/>
            </a:avLst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668" y="5269476"/>
            <a:ext cx="1173548" cy="928061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35325" y="5854213"/>
            <a:ext cx="109582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126 </a:t>
            </a:r>
            <a:r>
              <a:rPr kumimoji="1" lang="en-US" altLang="ja-JP" dirty="0" err="1" smtClean="0">
                <a:solidFill>
                  <a:srgbClr val="FF6600"/>
                </a:solidFill>
              </a:rPr>
              <a:t>GeV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14" name="下矢印 13"/>
          <p:cNvSpPr/>
          <p:nvPr/>
        </p:nvSpPr>
        <p:spPr bwMode="auto">
          <a:xfrm>
            <a:off x="3660263" y="5036980"/>
            <a:ext cx="256836" cy="294946"/>
          </a:xfrm>
          <a:prstGeom prst="downArrow">
            <a:avLst/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0" y="970569"/>
            <a:ext cx="2725738" cy="5334645"/>
          </a:xfrm>
          <a:prstGeom prst="rect">
            <a:avLst/>
          </a:prstGeom>
          <a:solidFill>
            <a:srgbClr val="3366FF">
              <a:alpha val="1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dirty="0" smtClean="0">
              <a:ln>
                <a:noFill/>
              </a:ln>
              <a:noFill/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正方形/長方形 49"/>
          <p:cNvSpPr/>
          <p:nvPr/>
        </p:nvSpPr>
        <p:spPr bwMode="auto">
          <a:xfrm>
            <a:off x="7546993" y="896400"/>
            <a:ext cx="1597007" cy="5357299"/>
          </a:xfrm>
          <a:prstGeom prst="rect">
            <a:avLst/>
          </a:prstGeom>
          <a:solidFill>
            <a:srgbClr val="CCFFCC">
              <a:alpha val="3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noFill/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2" name="図 52" descr="20070315_dc_1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0113" y="3298448"/>
            <a:ext cx="1714860" cy="1118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30113" y="4482861"/>
            <a:ext cx="1441420" cy="307777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1400" dirty="0" smtClean="0">
                <a:solidFill>
                  <a:schemeClr val="bg1"/>
                </a:solidFill>
              </a:rPr>
              <a:t>超伝導技術選択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603" y="5146257"/>
            <a:ext cx="1362417" cy="1313759"/>
          </a:xfrm>
          <a:prstGeom prst="rect">
            <a:avLst/>
          </a:prstGeom>
        </p:spPr>
      </p:pic>
      <p:sp>
        <p:nvSpPr>
          <p:cNvPr id="23565" name="Text Box 44"/>
          <p:cNvSpPr txBox="1">
            <a:spLocks noChangeArrowheads="1"/>
          </p:cNvSpPr>
          <p:nvPr/>
        </p:nvSpPr>
        <p:spPr bwMode="auto">
          <a:xfrm>
            <a:off x="6910388" y="4680318"/>
            <a:ext cx="2233612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 eaLnBrk="0" fontAlgn="ctr" hangingPunct="0"/>
            <a:r>
              <a:rPr kumimoji="0" lang="en-GB" altLang="ja-JP" sz="1400" b="1" dirty="0">
                <a:solidFill>
                  <a:prstClr val="black"/>
                </a:solidFill>
              </a:rPr>
              <a:t> </a:t>
            </a:r>
            <a:r>
              <a:rPr kumimoji="0" lang="ja-JP" altLang="en-US" sz="1800" b="1" dirty="0" smtClean="0">
                <a:solidFill>
                  <a:prstClr val="black"/>
                </a:solidFill>
              </a:rPr>
              <a:t>技術設計書</a:t>
            </a:r>
            <a:r>
              <a:rPr kumimoji="0" lang="en-US" altLang="ja-JP" sz="1800" b="1" dirty="0" smtClean="0">
                <a:solidFill>
                  <a:prstClr val="black"/>
                </a:solidFill>
              </a:rPr>
              <a:t> (TDR)</a:t>
            </a:r>
            <a:endParaRPr kumimoji="0" lang="en-GB" altLang="ja-JP" sz="1800" b="1" dirty="0" smtClean="0">
              <a:solidFill>
                <a:prstClr val="black"/>
              </a:solidFill>
            </a:endParaRPr>
          </a:p>
        </p:txBody>
      </p:sp>
      <p:sp>
        <p:nvSpPr>
          <p:cNvPr id="5" name="上矢印 4"/>
          <p:cNvSpPr/>
          <p:nvPr/>
        </p:nvSpPr>
        <p:spPr bwMode="auto">
          <a:xfrm flipV="1">
            <a:off x="252707" y="1983271"/>
            <a:ext cx="252413" cy="1130686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560" name="Text Box 33"/>
          <p:cNvSpPr txBox="1">
            <a:spLocks noChangeArrowheads="1"/>
          </p:cNvSpPr>
          <p:nvPr/>
        </p:nvSpPr>
        <p:spPr bwMode="auto">
          <a:xfrm>
            <a:off x="5329249" y="3615192"/>
            <a:ext cx="8346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/>
            <a:r>
              <a:rPr kumimoji="0" lang="en-GB" altLang="ja-JP" sz="1800" b="1" dirty="0" smtClean="0">
                <a:solidFill>
                  <a:srgbClr val="3366FF"/>
                </a:solidFill>
              </a:rPr>
              <a:t>TDP </a:t>
            </a:r>
            <a:r>
              <a:rPr kumimoji="0" lang="en-GB" altLang="ja-JP" sz="1800" b="1" dirty="0">
                <a:solidFill>
                  <a:srgbClr val="3366FF"/>
                </a:solidFill>
              </a:rPr>
              <a:t>2</a:t>
            </a:r>
          </a:p>
        </p:txBody>
      </p:sp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450576" y="2786697"/>
            <a:ext cx="20629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/>
            <a:r>
              <a:rPr kumimoji="0" lang="ja-JP" altLang="en-US" sz="1800" dirty="0" smtClean="0">
                <a:solidFill>
                  <a:schemeClr val="bg1"/>
                </a:solidFill>
              </a:rPr>
              <a:t>概念設計書</a:t>
            </a:r>
            <a:r>
              <a:rPr kumimoji="0" lang="en-GB" altLang="ja-JP" sz="1800" dirty="0" smtClean="0">
                <a:solidFill>
                  <a:schemeClr val="bg1"/>
                </a:solidFill>
              </a:rPr>
              <a:t> </a:t>
            </a:r>
            <a:r>
              <a:rPr kumimoji="0" lang="en-GB" altLang="ja-JP" sz="1800" dirty="0">
                <a:solidFill>
                  <a:prstClr val="black"/>
                </a:solidFill>
              </a:rPr>
              <a:t>(RDR)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7546993" y="2473517"/>
            <a:ext cx="1597007" cy="352234"/>
          </a:xfrm>
          <a:prstGeom prst="rect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457153" eaLnBrk="0" fontAlgn="ctr" hangingPunct="0"/>
            <a:endParaRPr kumimoji="0"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 Box 12"/>
          <p:cNvSpPr txBox="1">
            <a:spLocks noChangeArrowheads="1"/>
          </p:cNvSpPr>
          <p:nvPr/>
        </p:nvSpPr>
        <p:spPr bwMode="auto">
          <a:xfrm>
            <a:off x="7993648" y="2437571"/>
            <a:ext cx="6977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/>
            <a:r>
              <a:rPr kumimoji="0" lang="en-GB" altLang="ja-JP" sz="2000" dirty="0" smtClean="0">
                <a:solidFill>
                  <a:srgbClr val="FFFF00"/>
                </a:solidFill>
              </a:rPr>
              <a:t>LCC</a:t>
            </a:r>
            <a:endParaRPr kumimoji="0" lang="en-GB" altLang="ja-JP" sz="2000" dirty="0">
              <a:solidFill>
                <a:srgbClr val="FFFF00"/>
              </a:solidFill>
            </a:endParaRPr>
          </a:p>
        </p:txBody>
      </p:sp>
      <p:sp>
        <p:nvSpPr>
          <p:cNvPr id="23562" name="Text Box 36"/>
          <p:cNvSpPr txBox="1">
            <a:spLocks noChangeArrowheads="1"/>
          </p:cNvSpPr>
          <p:nvPr/>
        </p:nvSpPr>
        <p:spPr bwMode="auto">
          <a:xfrm>
            <a:off x="5311775" y="4121932"/>
            <a:ext cx="3832225" cy="3968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defTabSz="457153"/>
            <a:r>
              <a:rPr kumimoji="0" lang="ja-JP" altLang="en-US" sz="2000" dirty="0" smtClean="0">
                <a:solidFill>
                  <a:prstClr val="black"/>
                </a:solidFill>
              </a:rPr>
              <a:t>　</a:t>
            </a:r>
            <a:r>
              <a:rPr kumimoji="0" lang="en-GB" altLang="ja-JP" sz="2000" dirty="0" smtClean="0">
                <a:solidFill>
                  <a:prstClr val="black"/>
                </a:solidFill>
              </a:rPr>
              <a:t>LHC</a:t>
            </a:r>
            <a:endParaRPr kumimoji="0" lang="en-GB" altLang="ja-JP" sz="2000" dirty="0">
              <a:solidFill>
                <a:prstClr val="black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88968" y="1544835"/>
            <a:ext cx="584064" cy="307777"/>
          </a:xfrm>
          <a:prstGeom prst="rect">
            <a:avLst/>
          </a:prstGeom>
          <a:solidFill>
            <a:srgbClr val="3366FF"/>
          </a:solidFill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2004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下矢印 6"/>
          <p:cNvSpPr/>
          <p:nvPr/>
        </p:nvSpPr>
        <p:spPr bwMode="auto">
          <a:xfrm>
            <a:off x="7055128" y="3894038"/>
            <a:ext cx="276225" cy="76667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43572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599" y="0"/>
            <a:ext cx="5968269" cy="838200"/>
          </a:xfrm>
          <a:noFill/>
        </p:spPr>
        <p:txBody>
          <a:bodyPr/>
          <a:lstStyle/>
          <a:p>
            <a:pPr>
              <a:defRPr/>
            </a:pPr>
            <a:r>
              <a:rPr lang="en-GB" b="1" dirty="0" smtClean="0">
                <a:latin typeface="+mn-lt"/>
                <a:ea typeface="+mj-ea"/>
              </a:rPr>
              <a:t>ILC TDR </a:t>
            </a:r>
            <a:r>
              <a:rPr lang="en-GB" b="1" dirty="0" smtClean="0">
                <a:latin typeface="+mn-lt"/>
              </a:rPr>
              <a:t>Configuration</a:t>
            </a:r>
            <a:endParaRPr lang="en-GB" b="1" dirty="0">
              <a:latin typeface="+mn-lt"/>
              <a:ea typeface="+mj-ea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000" smtClean="0">
                <a:solidFill>
                  <a:srgbClr val="000000"/>
                </a:solidFill>
                <a:cs typeface="Arial Unicode MS" charset="0"/>
              </a:rPr>
              <a:t>A. Yamamoto, 12/02/08</a:t>
            </a:r>
            <a:endParaRPr lang="en-US" altLang="ja-JP" sz="1000">
              <a:solidFill>
                <a:srgbClr val="000000"/>
              </a:solidFill>
              <a:cs typeface="Arial Unicode MS" charset="0"/>
            </a:endParaRPr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2" y="969886"/>
            <a:ext cx="8715375" cy="502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3119650" y="969886"/>
            <a:ext cx="17627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/>
              <a:t>Damping Rings</a:t>
            </a:r>
          </a:p>
        </p:txBody>
      </p:sp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5335800" y="984173"/>
            <a:ext cx="213995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Polarised electron source</a:t>
            </a:r>
          </a:p>
        </p:txBody>
      </p:sp>
      <p:cxnSp>
        <p:nvCxnSpPr>
          <p:cNvPr id="24583" name="Straight Arrow Connector 11"/>
          <p:cNvCxnSpPr>
            <a:cxnSpLocks noChangeShapeType="1"/>
          </p:cNvCxnSpPr>
          <p:nvPr/>
        </p:nvCxnSpPr>
        <p:spPr bwMode="auto">
          <a:xfrm>
            <a:off x="5746962" y="1338186"/>
            <a:ext cx="0" cy="1360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123605" y="4810706"/>
            <a:ext cx="1279525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Polarised positron</a:t>
            </a:r>
            <a:br>
              <a:rPr lang="en-GB" sz="1800" dirty="0"/>
            </a:br>
            <a:r>
              <a:rPr lang="en-GB" sz="1800" dirty="0"/>
              <a:t>source</a:t>
            </a:r>
          </a:p>
        </p:txBody>
      </p:sp>
      <p:sp>
        <p:nvSpPr>
          <p:cNvPr id="24585" name="Rectangle 18"/>
          <p:cNvSpPr>
            <a:spLocks noChangeArrowheads="1"/>
          </p:cNvSpPr>
          <p:nvPr/>
        </p:nvSpPr>
        <p:spPr bwMode="auto">
          <a:xfrm>
            <a:off x="2721187" y="4290936"/>
            <a:ext cx="398463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86" name="Straight Arrow Connector 17"/>
          <p:cNvCxnSpPr>
            <a:cxnSpLocks noChangeShapeType="1"/>
            <a:stCxn id="24584" idx="0"/>
          </p:cNvCxnSpPr>
          <p:nvPr/>
        </p:nvCxnSpPr>
        <p:spPr bwMode="auto">
          <a:xfrm flipV="1">
            <a:off x="2763368" y="3967401"/>
            <a:ext cx="356282" cy="84330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587" name="Straight Arrow Connector 20"/>
          <p:cNvCxnSpPr>
            <a:cxnSpLocks noChangeShapeType="1"/>
          </p:cNvCxnSpPr>
          <p:nvPr/>
        </p:nvCxnSpPr>
        <p:spPr bwMode="auto">
          <a:xfrm flipH="1" flipV="1">
            <a:off x="3653050" y="3867073"/>
            <a:ext cx="546100" cy="8429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8" name="Rectangle 22"/>
          <p:cNvSpPr>
            <a:spLocks noChangeArrowheads="1"/>
          </p:cNvSpPr>
          <p:nvPr/>
        </p:nvSpPr>
        <p:spPr bwMode="auto">
          <a:xfrm>
            <a:off x="3653050" y="1995411"/>
            <a:ext cx="565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89" name="Straight Arrow Connector 8"/>
          <p:cNvCxnSpPr>
            <a:cxnSpLocks noChangeShapeType="1"/>
          </p:cNvCxnSpPr>
          <p:nvPr/>
        </p:nvCxnSpPr>
        <p:spPr bwMode="auto">
          <a:xfrm>
            <a:off x="3927687" y="1384223"/>
            <a:ext cx="0" cy="977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Rectangle 23"/>
          <p:cNvSpPr>
            <a:spLocks noChangeArrowheads="1"/>
          </p:cNvSpPr>
          <p:nvPr/>
        </p:nvSpPr>
        <p:spPr bwMode="auto">
          <a:xfrm>
            <a:off x="341525" y="3097136"/>
            <a:ext cx="566737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 sz="3200">
              <a:cs typeface="Arial Unicode MS" charset="0"/>
            </a:endParaRPr>
          </a:p>
        </p:txBody>
      </p:sp>
      <p:cxnSp>
        <p:nvCxnSpPr>
          <p:cNvPr id="24591" name="Straight Arrow Connector 24"/>
          <p:cNvCxnSpPr>
            <a:cxnSpLocks noChangeShapeType="1"/>
          </p:cNvCxnSpPr>
          <p:nvPr/>
        </p:nvCxnSpPr>
        <p:spPr bwMode="auto">
          <a:xfrm>
            <a:off x="616162" y="2520873"/>
            <a:ext cx="0" cy="15557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2" name="TextBox 26"/>
          <p:cNvSpPr txBox="1">
            <a:spLocks noChangeArrowheads="1"/>
          </p:cNvSpPr>
          <p:nvPr/>
        </p:nvSpPr>
        <p:spPr bwMode="auto">
          <a:xfrm>
            <a:off x="25612" y="1874761"/>
            <a:ext cx="3094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/>
              <a:t>Ring to Main Linac (RTML)</a:t>
            </a:r>
          </a:p>
          <a:p>
            <a:r>
              <a:rPr lang="en-GB" sz="1800"/>
              <a:t>(inc. bunch compressors)</a:t>
            </a: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179625" y="4405824"/>
            <a:ext cx="1871662" cy="369332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>
                <a:solidFill>
                  <a:srgbClr val="0000FF"/>
                </a:solidFill>
              </a:rPr>
              <a:t>e- Main </a:t>
            </a:r>
            <a:r>
              <a:rPr lang="en-GB" sz="1800" dirty="0" err="1">
                <a:solidFill>
                  <a:srgbClr val="0000FF"/>
                </a:solidFill>
              </a:rPr>
              <a:t>Linac</a:t>
            </a:r>
            <a:endParaRPr lang="en-GB" sz="1800" dirty="0">
              <a:solidFill>
                <a:srgbClr val="0000FF"/>
              </a:solidFill>
            </a:endParaRPr>
          </a:p>
        </p:txBody>
      </p:sp>
      <p:cxnSp>
        <p:nvCxnSpPr>
          <p:cNvPr id="24594" name="Straight Arrow Connector 29"/>
          <p:cNvCxnSpPr>
            <a:cxnSpLocks noChangeShapeType="1"/>
          </p:cNvCxnSpPr>
          <p:nvPr/>
        </p:nvCxnSpPr>
        <p:spPr bwMode="auto">
          <a:xfrm>
            <a:off x="2602125" y="2520873"/>
            <a:ext cx="803275" cy="9429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6" name="TextBox 21"/>
          <p:cNvSpPr txBox="1">
            <a:spLocks noChangeArrowheads="1"/>
          </p:cNvSpPr>
          <p:nvPr/>
        </p:nvSpPr>
        <p:spPr bwMode="auto">
          <a:xfrm>
            <a:off x="3450742" y="4409998"/>
            <a:ext cx="196850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800" dirty="0"/>
              <a:t>Beam Delivery System (BDS) &amp; physics detectors</a:t>
            </a:r>
          </a:p>
        </p:txBody>
      </p: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6942558" y="1430479"/>
            <a:ext cx="1865312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008000"/>
                </a:solidFill>
              </a:rPr>
              <a:t>e+ Main </a:t>
            </a:r>
            <a:r>
              <a:rPr lang="en-GB" sz="2000" dirty="0" err="1">
                <a:solidFill>
                  <a:srgbClr val="008000"/>
                </a:solidFill>
              </a:rPr>
              <a:t>Linac</a:t>
            </a:r>
            <a:endParaRPr lang="en-GB" sz="2000" dirty="0">
              <a:solidFill>
                <a:srgbClr val="008000"/>
              </a:solidFill>
            </a:endParaRPr>
          </a:p>
        </p:txBody>
      </p:sp>
      <p:sp>
        <p:nvSpPr>
          <p:cNvPr id="24602" name="TextBox 42"/>
          <p:cNvSpPr txBox="1">
            <a:spLocks noChangeArrowheads="1"/>
          </p:cNvSpPr>
          <p:nvPr/>
        </p:nvSpPr>
        <p:spPr bwMode="auto">
          <a:xfrm>
            <a:off x="-228388" y="5867323"/>
            <a:ext cx="98583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50"/>
              <a:t>not too scale</a:t>
            </a:r>
          </a:p>
        </p:txBody>
      </p:sp>
      <p:sp>
        <p:nvSpPr>
          <p:cNvPr id="24603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smtClean="0">
                <a:solidFill>
                  <a:srgbClr val="23346C"/>
                </a:solidFill>
              </a:rPr>
              <a:t>ILC Acc. Status</a:t>
            </a:r>
            <a:endParaRPr lang="en-US" altLang="ja-JP" sz="1600">
              <a:solidFill>
                <a:srgbClr val="23346C"/>
              </a:solidFill>
            </a:endParaRPr>
          </a:p>
        </p:txBody>
      </p:sp>
      <p:sp>
        <p:nvSpPr>
          <p:cNvPr id="2460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0AAECE3-A0EC-C944-B2BE-BA049A41EA7F}" type="slidenum">
              <a:rPr lang="en-US" altLang="ja-JP" sz="1400"/>
              <a:pPr/>
              <a:t>16</a:t>
            </a:fld>
            <a:endParaRPr lang="en-US" altLang="ja-JP" sz="1400">
              <a:latin typeface="Times" charset="0"/>
            </a:endParaRPr>
          </a:p>
        </p:txBody>
      </p:sp>
      <p:sp>
        <p:nvSpPr>
          <p:cNvPr id="7" name="正方形/長方形 6"/>
          <p:cNvSpPr/>
          <p:nvPr/>
        </p:nvSpPr>
        <p:spPr bwMode="auto">
          <a:xfrm>
            <a:off x="5419242" y="3500438"/>
            <a:ext cx="3587825" cy="2900362"/>
          </a:xfrm>
          <a:prstGeom prst="rect">
            <a:avLst/>
          </a:prstGeom>
          <a:solidFill>
            <a:srgbClr val="000090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32" name="コンテンツ プレースホルダ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656281"/>
              </p:ext>
            </p:extLst>
          </p:nvPr>
        </p:nvGraphicFramePr>
        <p:xfrm>
          <a:off x="5501213" y="3646341"/>
          <a:ext cx="3435300" cy="2616804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637991"/>
                <a:gridCol w="1797309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 x10</a:t>
                      </a:r>
                      <a:r>
                        <a:rPr kumimoji="1" lang="en-US" altLang="ja-JP" sz="14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4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0.73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ms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5.8 mA 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7526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E gradient in SCRF acc. cavity</a:t>
                      </a:r>
                      <a:endParaRPr kumimoji="1" lang="ja-JP" alt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31.5 MV/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 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Q</a:t>
                      </a:r>
                      <a:r>
                        <a:rPr kumimoji="1" lang="en-US" altLang="ja-JP" sz="14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787536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318573" y="76200"/>
            <a:ext cx="5493612" cy="914400"/>
          </a:xfrm>
        </p:spPr>
        <p:txBody>
          <a:bodyPr/>
          <a:lstStyle/>
          <a:p>
            <a:r>
              <a:rPr lang="en-GB" dirty="0" smtClean="0"/>
              <a:t>Footprint</a:t>
            </a:r>
            <a:endParaRPr lang="en-GB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542114"/>
              </p:ext>
            </p:extLst>
          </p:nvPr>
        </p:nvGraphicFramePr>
        <p:xfrm>
          <a:off x="3789363" y="1945127"/>
          <a:ext cx="4773375" cy="29667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3472576"/>
                <a:gridCol w="1300799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Total site length (500 GeV CM)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30.5</a:t>
                      </a:r>
                      <a:r>
                        <a:rPr lang="en-GB" baseline="0" dirty="0" smtClean="0"/>
                        <a:t> km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SCRF Main Linacs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22.2 km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RTML (bunch compressors)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2.8 km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Positron source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1.1 km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BDS / IR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4.5 km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Damping Rings (circumference)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3.2 km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TDR-machine-layout-cartoo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5" y="96684"/>
            <a:ext cx="3402708" cy="65713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40608" y="5408652"/>
            <a:ext cx="3776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There are the SCRF main linacs….</a:t>
            </a: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… and there is everything else.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2438400" cy="296473"/>
          </a:xfrm>
        </p:spPr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FFFFFF">
                  <a:lumMod val="50000"/>
                </a:srgbClr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950059" y="6400800"/>
            <a:ext cx="3178807" cy="296473"/>
          </a:xfrm>
        </p:spPr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17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69007964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513681"/>
            <a:ext cx="8491537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スライド番号プレースホルダー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9AA30CC7-17D6-4CFA-80AC-6C276A6F868C}" type="slidenum">
              <a:rPr lang="en-US"/>
              <a:pPr/>
              <a:t>18</a:t>
            </a:fld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6937"/>
            <a:ext cx="8553203" cy="967887"/>
          </a:xfrm>
          <a:ln/>
        </p:spPr>
        <p:txBody>
          <a:bodyPr tIns="25200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 smtClean="0">
                <a:ln w="0"/>
                <a:solidFill>
                  <a:srgbClr val="000090"/>
                </a:solidFill>
                <a:effectLst/>
              </a:rPr>
              <a:t>ILC Accelerator </a:t>
            </a:r>
            <a:endParaRPr lang="en-US" b="1" dirty="0">
              <a:ln w="0"/>
              <a:solidFill>
                <a:srgbClr val="000090"/>
              </a:solidFill>
              <a:effectLst/>
            </a:endParaRP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87301" y="4077072"/>
            <a:ext cx="8250237" cy="224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12096" rIns="0" bIns="0"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3600">
                <a:solidFill>
                  <a:srgbClr val="000000"/>
                </a:solidFill>
                <a:latin typeface="Arial" charset="0"/>
                <a:cs typeface="Arial Unicode MS" pitchFamily="48" charset="0"/>
              </a:defRPr>
            </a:lvl9pPr>
          </a:lstStyle>
          <a:p>
            <a:pPr>
              <a:spcBef>
                <a:spcPts val="288"/>
              </a:spcBef>
              <a:buClr>
                <a:srgbClr val="7DA647"/>
              </a:buClr>
              <a:buFont typeface="Arial" charset="0"/>
              <a:buChar char="►"/>
            </a:pPr>
            <a:r>
              <a:rPr lang="ja-JP" altLang="en-US" sz="2400" dirty="0" smtClean="0">
                <a:latin typeface="Osaka"/>
                <a:ea typeface="Osaka"/>
                <a:cs typeface="Osaka"/>
              </a:rPr>
              <a:t>放射光損失がない</a:t>
            </a:r>
            <a:r>
              <a:rPr lang="en-US" altLang="ja-JP" sz="2400" dirty="0" smtClean="0">
                <a:latin typeface="Osaka"/>
                <a:ea typeface="Osaka"/>
                <a:cs typeface="Osaka"/>
              </a:rPr>
              <a:t>,</a:t>
            </a:r>
          </a:p>
          <a:p>
            <a:pPr>
              <a:spcBef>
                <a:spcPts val="288"/>
              </a:spcBef>
              <a:buClr>
                <a:srgbClr val="7DA647"/>
              </a:buClr>
              <a:buFont typeface="Arial" charset="0"/>
              <a:buChar char="►"/>
            </a:pPr>
            <a:r>
              <a:rPr lang="ja-JP" altLang="en-US" sz="2400" dirty="0" smtClean="0">
                <a:latin typeface="Osaka"/>
                <a:ea typeface="Osaka"/>
                <a:cs typeface="Osaka"/>
              </a:rPr>
              <a:t>縦方向に平坦なナノビームで高いルミノシティー</a:t>
            </a:r>
            <a:endParaRPr lang="en-US" altLang="ja-JP" sz="2400" dirty="0" smtClean="0">
              <a:latin typeface="Osaka"/>
              <a:ea typeface="Osaka"/>
              <a:cs typeface="Osaka"/>
            </a:endParaRPr>
          </a:p>
          <a:p>
            <a:pPr>
              <a:spcBef>
                <a:spcPts val="288"/>
              </a:spcBef>
              <a:buClr>
                <a:srgbClr val="7DA647"/>
              </a:buClr>
              <a:buFont typeface="Arial" charset="0"/>
              <a:buChar char="►"/>
            </a:pPr>
            <a:r>
              <a:rPr lang="ja-JP" altLang="en-US" sz="2400" dirty="0" smtClean="0">
                <a:latin typeface="Osaka"/>
                <a:ea typeface="Osaka"/>
                <a:cs typeface="Osaka"/>
              </a:rPr>
              <a:t>偏極ビーム</a:t>
            </a:r>
            <a:endParaRPr lang="en-US" altLang="ja-JP" sz="2400" dirty="0">
              <a:latin typeface="Osaka"/>
              <a:ea typeface="Osaka"/>
              <a:cs typeface="Osaka"/>
            </a:endParaRPr>
          </a:p>
          <a:p>
            <a:pPr>
              <a:spcBef>
                <a:spcPts val="288"/>
              </a:spcBef>
              <a:buClr>
                <a:srgbClr val="7DA647"/>
              </a:buClr>
              <a:buFont typeface="Arial" charset="0"/>
              <a:buChar char="►"/>
            </a:pPr>
            <a:r>
              <a:rPr lang="ja-JP" altLang="en-US" sz="2400" dirty="0" smtClean="0">
                <a:latin typeface="Osaka"/>
                <a:ea typeface="Osaka"/>
                <a:cs typeface="Osaka"/>
              </a:rPr>
              <a:t>高いエネルギー効率、大口径、超伝導加速空洞による加速</a:t>
            </a:r>
            <a:endParaRPr lang="en-US" altLang="ja-JP" sz="2400" dirty="0" smtClean="0">
              <a:latin typeface="Osaka"/>
              <a:ea typeface="Osaka"/>
              <a:cs typeface="Osaka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8264" y="1859280"/>
            <a:ext cx="300037" cy="3127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0" name="Freeform 6"/>
          <p:cNvSpPr>
            <a:spLocks noChangeArrowheads="1"/>
          </p:cNvSpPr>
          <p:nvPr/>
        </p:nvSpPr>
        <p:spPr bwMode="auto">
          <a:xfrm>
            <a:off x="3217863" y="1708150"/>
            <a:ext cx="5730875" cy="950913"/>
          </a:xfrm>
          <a:custGeom>
            <a:avLst/>
            <a:gdLst>
              <a:gd name="T0" fmla="*/ 0 w 15920"/>
              <a:gd name="T1" fmla="*/ 1807 h 2643"/>
              <a:gd name="T2" fmla="*/ 3754 w 15920"/>
              <a:gd name="T3" fmla="*/ 1807 h 2643"/>
              <a:gd name="T4" fmla="*/ 5075 w 15920"/>
              <a:gd name="T5" fmla="*/ 522 h 2643"/>
              <a:gd name="T6" fmla="*/ 6361 w 15920"/>
              <a:gd name="T7" fmla="*/ 173 h 2643"/>
              <a:gd name="T8" fmla="*/ 7682 w 15920"/>
              <a:gd name="T9" fmla="*/ 243 h 2643"/>
              <a:gd name="T10" fmla="*/ 8655 w 15920"/>
              <a:gd name="T11" fmla="*/ 591 h 2643"/>
              <a:gd name="T12" fmla="*/ 9281 w 15920"/>
              <a:gd name="T13" fmla="*/ 1252 h 2643"/>
              <a:gd name="T14" fmla="*/ 9037 w 15920"/>
              <a:gd name="T15" fmla="*/ 1912 h 2643"/>
              <a:gd name="T16" fmla="*/ 8029 w 15920"/>
              <a:gd name="T17" fmla="*/ 2503 h 2643"/>
              <a:gd name="T18" fmla="*/ 6708 w 15920"/>
              <a:gd name="T19" fmla="*/ 2642 h 2643"/>
              <a:gd name="T20" fmla="*/ 5353 w 15920"/>
              <a:gd name="T21" fmla="*/ 2398 h 2643"/>
              <a:gd name="T22" fmla="*/ 4623 w 15920"/>
              <a:gd name="T23" fmla="*/ 1912 h 2643"/>
              <a:gd name="T24" fmla="*/ 4380 w 15920"/>
              <a:gd name="T25" fmla="*/ 1286 h 2643"/>
              <a:gd name="T26" fmla="*/ 5075 w 15920"/>
              <a:gd name="T27" fmla="*/ 522 h 2643"/>
              <a:gd name="T28" fmla="*/ 6500 w 15920"/>
              <a:gd name="T29" fmla="*/ 209 h 2643"/>
              <a:gd name="T30" fmla="*/ 7577 w 15920"/>
              <a:gd name="T31" fmla="*/ 243 h 2643"/>
              <a:gd name="T32" fmla="*/ 8551 w 15920"/>
              <a:gd name="T33" fmla="*/ 522 h 2643"/>
              <a:gd name="T34" fmla="*/ 9071 w 15920"/>
              <a:gd name="T35" fmla="*/ 1078 h 2643"/>
              <a:gd name="T36" fmla="*/ 9211 w 15920"/>
              <a:gd name="T37" fmla="*/ 1634 h 2643"/>
              <a:gd name="T38" fmla="*/ 8377 w 15920"/>
              <a:gd name="T39" fmla="*/ 2260 h 2643"/>
              <a:gd name="T40" fmla="*/ 6952 w 15920"/>
              <a:gd name="T41" fmla="*/ 2642 h 2643"/>
              <a:gd name="T42" fmla="*/ 5596 w 15920"/>
              <a:gd name="T43" fmla="*/ 2434 h 2643"/>
              <a:gd name="T44" fmla="*/ 4901 w 15920"/>
              <a:gd name="T45" fmla="*/ 2120 h 2643"/>
              <a:gd name="T46" fmla="*/ 4380 w 15920"/>
              <a:gd name="T47" fmla="*/ 1495 h 2643"/>
              <a:gd name="T48" fmla="*/ 4762 w 15920"/>
              <a:gd name="T49" fmla="*/ 800 h 2643"/>
              <a:gd name="T50" fmla="*/ 5735 w 15920"/>
              <a:gd name="T51" fmla="*/ 347 h 2643"/>
              <a:gd name="T52" fmla="*/ 7126 w 15920"/>
              <a:gd name="T53" fmla="*/ 173 h 2643"/>
              <a:gd name="T54" fmla="*/ 8065 w 15920"/>
              <a:gd name="T55" fmla="*/ 383 h 2643"/>
              <a:gd name="T56" fmla="*/ 8794 w 15920"/>
              <a:gd name="T57" fmla="*/ 695 h 2643"/>
              <a:gd name="T58" fmla="*/ 9107 w 15920"/>
              <a:gd name="T59" fmla="*/ 1008 h 2643"/>
              <a:gd name="T60" fmla="*/ 9733 w 15920"/>
              <a:gd name="T61" fmla="*/ 1634 h 2643"/>
              <a:gd name="T62" fmla="*/ 15433 w 15920"/>
              <a:gd name="T63" fmla="*/ 1599 h 2643"/>
              <a:gd name="T64" fmla="*/ 15885 w 15920"/>
              <a:gd name="T65" fmla="*/ 973 h 2643"/>
              <a:gd name="T66" fmla="*/ 15781 w 15920"/>
              <a:gd name="T67" fmla="*/ 209 h 2643"/>
              <a:gd name="T68" fmla="*/ 15225 w 15920"/>
              <a:gd name="T69" fmla="*/ 0 h 2643"/>
              <a:gd name="T70" fmla="*/ 14495 w 15920"/>
              <a:gd name="T71" fmla="*/ 104 h 2643"/>
              <a:gd name="T72" fmla="*/ 14286 w 15920"/>
              <a:gd name="T73" fmla="*/ 730 h 2643"/>
              <a:gd name="T74" fmla="*/ 14112 w 15920"/>
              <a:gd name="T75" fmla="*/ 1112 h 2643"/>
              <a:gd name="T76" fmla="*/ 13626 w 15920"/>
              <a:gd name="T77" fmla="*/ 1112 h 2643"/>
              <a:gd name="T78" fmla="*/ 6917 w 15920"/>
              <a:gd name="T79" fmla="*/ 1112 h 2643"/>
              <a:gd name="T80" fmla="*/ 6952 w 15920"/>
              <a:gd name="T81" fmla="*/ 1112 h 2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920" h="2643">
                <a:moveTo>
                  <a:pt x="0" y="1807"/>
                </a:moveTo>
                <a:cubicBezTo>
                  <a:pt x="3754" y="1842"/>
                  <a:pt x="3754" y="1807"/>
                  <a:pt x="3754" y="1807"/>
                </a:cubicBezTo>
                <a:lnTo>
                  <a:pt x="5075" y="522"/>
                </a:lnTo>
                <a:lnTo>
                  <a:pt x="6361" y="173"/>
                </a:lnTo>
                <a:lnTo>
                  <a:pt x="7682" y="243"/>
                </a:lnTo>
                <a:lnTo>
                  <a:pt x="8655" y="591"/>
                </a:lnTo>
                <a:lnTo>
                  <a:pt x="9281" y="1252"/>
                </a:lnTo>
                <a:lnTo>
                  <a:pt x="9037" y="1912"/>
                </a:lnTo>
                <a:lnTo>
                  <a:pt x="8029" y="2503"/>
                </a:lnTo>
                <a:lnTo>
                  <a:pt x="6708" y="2642"/>
                </a:lnTo>
                <a:lnTo>
                  <a:pt x="5353" y="2398"/>
                </a:lnTo>
                <a:cubicBezTo>
                  <a:pt x="5353" y="2398"/>
                  <a:pt x="4623" y="1877"/>
                  <a:pt x="4623" y="1912"/>
                </a:cubicBezTo>
                <a:cubicBezTo>
                  <a:pt x="4623" y="1947"/>
                  <a:pt x="4380" y="1286"/>
                  <a:pt x="4380" y="1286"/>
                </a:cubicBezTo>
                <a:lnTo>
                  <a:pt x="5075" y="522"/>
                </a:lnTo>
                <a:lnTo>
                  <a:pt x="6500" y="209"/>
                </a:lnTo>
                <a:lnTo>
                  <a:pt x="7577" y="243"/>
                </a:lnTo>
                <a:cubicBezTo>
                  <a:pt x="7577" y="243"/>
                  <a:pt x="8585" y="522"/>
                  <a:pt x="8551" y="522"/>
                </a:cubicBezTo>
                <a:cubicBezTo>
                  <a:pt x="8517" y="522"/>
                  <a:pt x="9071" y="1078"/>
                  <a:pt x="9071" y="1078"/>
                </a:cubicBezTo>
                <a:lnTo>
                  <a:pt x="9211" y="1634"/>
                </a:lnTo>
                <a:lnTo>
                  <a:pt x="8377" y="2260"/>
                </a:lnTo>
                <a:lnTo>
                  <a:pt x="6952" y="2642"/>
                </a:lnTo>
                <a:cubicBezTo>
                  <a:pt x="6952" y="2642"/>
                  <a:pt x="5526" y="2434"/>
                  <a:pt x="5596" y="2434"/>
                </a:cubicBezTo>
                <a:cubicBezTo>
                  <a:pt x="5666" y="2434"/>
                  <a:pt x="4901" y="2051"/>
                  <a:pt x="4901" y="2120"/>
                </a:cubicBezTo>
                <a:cubicBezTo>
                  <a:pt x="4901" y="2189"/>
                  <a:pt x="4380" y="1495"/>
                  <a:pt x="4380" y="1495"/>
                </a:cubicBezTo>
                <a:cubicBezTo>
                  <a:pt x="4380" y="1495"/>
                  <a:pt x="4762" y="765"/>
                  <a:pt x="4762" y="800"/>
                </a:cubicBezTo>
                <a:cubicBezTo>
                  <a:pt x="4762" y="835"/>
                  <a:pt x="5770" y="347"/>
                  <a:pt x="5735" y="347"/>
                </a:cubicBezTo>
                <a:cubicBezTo>
                  <a:pt x="5700" y="347"/>
                  <a:pt x="7160" y="173"/>
                  <a:pt x="7126" y="173"/>
                </a:cubicBezTo>
                <a:cubicBezTo>
                  <a:pt x="7092" y="173"/>
                  <a:pt x="8099" y="417"/>
                  <a:pt x="8065" y="383"/>
                </a:cubicBezTo>
                <a:cubicBezTo>
                  <a:pt x="8031" y="349"/>
                  <a:pt x="8794" y="695"/>
                  <a:pt x="8794" y="695"/>
                </a:cubicBezTo>
                <a:lnTo>
                  <a:pt x="9107" y="1008"/>
                </a:lnTo>
                <a:cubicBezTo>
                  <a:pt x="9107" y="1008"/>
                  <a:pt x="9872" y="1669"/>
                  <a:pt x="9733" y="1634"/>
                </a:cubicBezTo>
                <a:cubicBezTo>
                  <a:pt x="9594" y="1599"/>
                  <a:pt x="15433" y="1599"/>
                  <a:pt x="15433" y="1599"/>
                </a:cubicBezTo>
                <a:cubicBezTo>
                  <a:pt x="15433" y="1599"/>
                  <a:pt x="15919" y="973"/>
                  <a:pt x="15885" y="973"/>
                </a:cubicBezTo>
                <a:cubicBezTo>
                  <a:pt x="15851" y="973"/>
                  <a:pt x="15781" y="209"/>
                  <a:pt x="15781" y="209"/>
                </a:cubicBezTo>
                <a:lnTo>
                  <a:pt x="15225" y="0"/>
                </a:lnTo>
                <a:lnTo>
                  <a:pt x="14495" y="104"/>
                </a:lnTo>
                <a:lnTo>
                  <a:pt x="14286" y="730"/>
                </a:lnTo>
                <a:lnTo>
                  <a:pt x="14112" y="1112"/>
                </a:lnTo>
                <a:lnTo>
                  <a:pt x="13626" y="1112"/>
                </a:lnTo>
                <a:lnTo>
                  <a:pt x="6917" y="1112"/>
                </a:lnTo>
                <a:lnTo>
                  <a:pt x="6952" y="1112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3054350" y="2595563"/>
            <a:ext cx="504825" cy="1587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31754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6138" y="2252167"/>
            <a:ext cx="300038" cy="3127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5" name="Group 24"/>
          <p:cNvGrpSpPr>
            <a:grpSpLocks/>
          </p:cNvGrpSpPr>
          <p:nvPr/>
        </p:nvGrpSpPr>
        <p:grpSpPr bwMode="auto">
          <a:xfrm>
            <a:off x="3059832" y="836712"/>
            <a:ext cx="3581400" cy="2971800"/>
            <a:chOff x="1445" y="1388"/>
            <a:chExt cx="2256" cy="1872"/>
          </a:xfrm>
        </p:grpSpPr>
        <p:grpSp>
          <p:nvGrpSpPr>
            <p:cNvPr id="16" name="Group 25"/>
            <p:cNvGrpSpPr>
              <a:grpSpLocks/>
            </p:cNvGrpSpPr>
            <p:nvPr/>
          </p:nvGrpSpPr>
          <p:grpSpPr bwMode="auto">
            <a:xfrm>
              <a:off x="2064" y="1525"/>
              <a:ext cx="1407" cy="1609"/>
              <a:chOff x="2064" y="1525"/>
              <a:chExt cx="1407" cy="1609"/>
            </a:xfrm>
          </p:grpSpPr>
          <p:sp>
            <p:nvSpPr>
              <p:cNvPr id="43" name="Oval 26"/>
              <p:cNvSpPr>
                <a:spLocks noChangeArrowheads="1"/>
              </p:cNvSpPr>
              <p:nvPr/>
            </p:nvSpPr>
            <p:spPr bwMode="auto">
              <a:xfrm>
                <a:off x="2542" y="2351"/>
                <a:ext cx="293" cy="308"/>
              </a:xfrm>
              <a:prstGeom prst="ellipse">
                <a:avLst/>
              </a:prstGeom>
              <a:noFill/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Line 27"/>
              <p:cNvSpPr>
                <a:spLocks noChangeShapeType="1"/>
              </p:cNvSpPr>
              <p:nvPr/>
            </p:nvSpPr>
            <p:spPr bwMode="auto">
              <a:xfrm>
                <a:off x="2689" y="2341"/>
                <a:ext cx="171" cy="793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Line 28"/>
              <p:cNvSpPr>
                <a:spLocks noChangeShapeType="1"/>
              </p:cNvSpPr>
              <p:nvPr/>
            </p:nvSpPr>
            <p:spPr bwMode="auto">
              <a:xfrm flipV="1">
                <a:off x="2064" y="2346"/>
                <a:ext cx="627" cy="494"/>
              </a:xfrm>
              <a:prstGeom prst="line">
                <a:avLst/>
              </a:prstGeom>
              <a:noFill/>
              <a:ln w="12700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29"/>
              <p:cNvSpPr>
                <a:spLocks/>
              </p:cNvSpPr>
              <p:nvPr/>
            </p:nvSpPr>
            <p:spPr bwMode="auto">
              <a:xfrm>
                <a:off x="2699" y="2249"/>
                <a:ext cx="772" cy="92"/>
              </a:xfrm>
              <a:custGeom>
                <a:avLst/>
                <a:gdLst/>
                <a:ahLst/>
                <a:cxnLst>
                  <a:cxn ang="0">
                    <a:pos x="0" y="92"/>
                  </a:cxn>
                  <a:cxn ang="0">
                    <a:pos x="397" y="13"/>
                  </a:cxn>
                  <a:cxn ang="0">
                    <a:pos x="772" y="13"/>
                  </a:cxn>
                </a:cxnLst>
                <a:rect l="0" t="0" r="r" b="b"/>
                <a:pathLst>
                  <a:path w="772" h="92">
                    <a:moveTo>
                      <a:pt x="0" y="92"/>
                    </a:moveTo>
                    <a:cubicBezTo>
                      <a:pt x="66" y="79"/>
                      <a:pt x="268" y="26"/>
                      <a:pt x="397" y="13"/>
                    </a:cubicBezTo>
                    <a:cubicBezTo>
                      <a:pt x="526" y="0"/>
                      <a:pt x="694" y="13"/>
                      <a:pt x="772" y="13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Freeform 30"/>
              <p:cNvSpPr>
                <a:spLocks/>
              </p:cNvSpPr>
              <p:nvPr/>
            </p:nvSpPr>
            <p:spPr bwMode="auto">
              <a:xfrm>
                <a:off x="2699" y="2259"/>
                <a:ext cx="760" cy="240"/>
              </a:xfrm>
              <a:custGeom>
                <a:avLst/>
                <a:gdLst/>
                <a:ahLst/>
                <a:cxnLst>
                  <a:cxn ang="0">
                    <a:pos x="0" y="82"/>
                  </a:cxn>
                  <a:cxn ang="0">
                    <a:pos x="225" y="11"/>
                  </a:cxn>
                  <a:cxn ang="0">
                    <a:pos x="387" y="17"/>
                  </a:cxn>
                  <a:cxn ang="0">
                    <a:pos x="585" y="91"/>
                  </a:cxn>
                  <a:cxn ang="0">
                    <a:pos x="760" y="240"/>
                  </a:cxn>
                </a:cxnLst>
                <a:rect l="0" t="0" r="r" b="b"/>
                <a:pathLst>
                  <a:path w="760" h="240">
                    <a:moveTo>
                      <a:pt x="0" y="82"/>
                    </a:moveTo>
                    <a:cubicBezTo>
                      <a:pt x="37" y="70"/>
                      <a:pt x="161" y="22"/>
                      <a:pt x="225" y="11"/>
                    </a:cubicBezTo>
                    <a:cubicBezTo>
                      <a:pt x="289" y="0"/>
                      <a:pt x="327" y="4"/>
                      <a:pt x="387" y="17"/>
                    </a:cubicBezTo>
                    <a:cubicBezTo>
                      <a:pt x="447" y="30"/>
                      <a:pt x="523" y="54"/>
                      <a:pt x="585" y="91"/>
                    </a:cubicBezTo>
                    <a:cubicBezTo>
                      <a:pt x="647" y="128"/>
                      <a:pt x="724" y="209"/>
                      <a:pt x="760" y="240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31"/>
              <p:cNvSpPr>
                <a:spLocks/>
              </p:cNvSpPr>
              <p:nvPr/>
            </p:nvSpPr>
            <p:spPr bwMode="auto">
              <a:xfrm>
                <a:off x="2684" y="2156"/>
                <a:ext cx="760" cy="192"/>
              </a:xfrm>
              <a:custGeom>
                <a:avLst/>
                <a:gdLst/>
                <a:ahLst/>
                <a:cxnLst>
                  <a:cxn ang="0">
                    <a:pos x="0" y="192"/>
                  </a:cxn>
                  <a:cxn ang="0">
                    <a:pos x="296" y="82"/>
                  </a:cxn>
                  <a:cxn ang="0">
                    <a:pos x="512" y="26"/>
                  </a:cxn>
                  <a:cxn ang="0">
                    <a:pos x="760" y="0"/>
                  </a:cxn>
                </a:cxnLst>
                <a:rect l="0" t="0" r="r" b="b"/>
                <a:pathLst>
                  <a:path w="760" h="192">
                    <a:moveTo>
                      <a:pt x="0" y="192"/>
                    </a:moveTo>
                    <a:cubicBezTo>
                      <a:pt x="49" y="174"/>
                      <a:pt x="211" y="110"/>
                      <a:pt x="296" y="82"/>
                    </a:cubicBezTo>
                    <a:cubicBezTo>
                      <a:pt x="381" y="54"/>
                      <a:pt x="435" y="40"/>
                      <a:pt x="512" y="26"/>
                    </a:cubicBezTo>
                    <a:cubicBezTo>
                      <a:pt x="589" y="12"/>
                      <a:pt x="708" y="6"/>
                      <a:pt x="760" y="0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>
                <a:off x="2688" y="2144"/>
                <a:ext cx="756" cy="204"/>
              </a:xfrm>
              <a:custGeom>
                <a:avLst/>
                <a:gdLst/>
                <a:ahLst/>
                <a:cxnLst>
                  <a:cxn ang="0">
                    <a:pos x="0" y="204"/>
                  </a:cxn>
                  <a:cxn ang="0">
                    <a:pos x="292" y="86"/>
                  </a:cxn>
                  <a:cxn ang="0">
                    <a:pos x="500" y="32"/>
                  </a:cxn>
                  <a:cxn ang="0">
                    <a:pos x="756" y="0"/>
                  </a:cxn>
                </a:cxnLst>
                <a:rect l="0" t="0" r="r" b="b"/>
                <a:pathLst>
                  <a:path w="756" h="204">
                    <a:moveTo>
                      <a:pt x="0" y="204"/>
                    </a:moveTo>
                    <a:cubicBezTo>
                      <a:pt x="49" y="184"/>
                      <a:pt x="209" y="115"/>
                      <a:pt x="292" y="86"/>
                    </a:cubicBezTo>
                    <a:cubicBezTo>
                      <a:pt x="375" y="57"/>
                      <a:pt x="423" y="46"/>
                      <a:pt x="500" y="32"/>
                    </a:cubicBezTo>
                    <a:cubicBezTo>
                      <a:pt x="577" y="18"/>
                      <a:pt x="703" y="7"/>
                      <a:pt x="756" y="0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33"/>
              <p:cNvSpPr>
                <a:spLocks/>
              </p:cNvSpPr>
              <p:nvPr/>
            </p:nvSpPr>
            <p:spPr bwMode="auto">
              <a:xfrm>
                <a:off x="2688" y="2115"/>
                <a:ext cx="748" cy="229"/>
              </a:xfrm>
              <a:custGeom>
                <a:avLst/>
                <a:gdLst/>
                <a:ahLst/>
                <a:cxnLst>
                  <a:cxn ang="0">
                    <a:pos x="736" y="0"/>
                  </a:cxn>
                  <a:cxn ang="0">
                    <a:pos x="748" y="5"/>
                  </a:cxn>
                  <a:cxn ang="0">
                    <a:pos x="380" y="81"/>
                  </a:cxn>
                  <a:cxn ang="0">
                    <a:pos x="0" y="229"/>
                  </a:cxn>
                </a:cxnLst>
                <a:rect l="0" t="0" r="r" b="b"/>
                <a:pathLst>
                  <a:path w="748" h="229">
                    <a:moveTo>
                      <a:pt x="736" y="0"/>
                    </a:moveTo>
                    <a:lnTo>
                      <a:pt x="748" y="5"/>
                    </a:lnTo>
                    <a:cubicBezTo>
                      <a:pt x="689" y="18"/>
                      <a:pt x="505" y="44"/>
                      <a:pt x="380" y="81"/>
                    </a:cubicBezTo>
                    <a:cubicBezTo>
                      <a:pt x="255" y="118"/>
                      <a:pt x="127" y="173"/>
                      <a:pt x="0" y="229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34"/>
              <p:cNvSpPr>
                <a:spLocks/>
              </p:cNvSpPr>
              <p:nvPr/>
            </p:nvSpPr>
            <p:spPr bwMode="auto">
              <a:xfrm>
                <a:off x="2686" y="2069"/>
                <a:ext cx="738" cy="279"/>
              </a:xfrm>
              <a:custGeom>
                <a:avLst/>
                <a:gdLst/>
                <a:ahLst/>
                <a:cxnLst>
                  <a:cxn ang="0">
                    <a:pos x="738" y="0"/>
                  </a:cxn>
                  <a:cxn ang="0">
                    <a:pos x="368" y="125"/>
                  </a:cxn>
                  <a:cxn ang="0">
                    <a:pos x="0" y="279"/>
                  </a:cxn>
                  <a:cxn ang="0">
                    <a:pos x="13" y="272"/>
                  </a:cxn>
                </a:cxnLst>
                <a:rect l="0" t="0" r="r" b="b"/>
                <a:pathLst>
                  <a:path w="738" h="279">
                    <a:moveTo>
                      <a:pt x="738" y="0"/>
                    </a:moveTo>
                    <a:cubicBezTo>
                      <a:pt x="614" y="39"/>
                      <a:pt x="491" y="79"/>
                      <a:pt x="368" y="125"/>
                    </a:cubicBezTo>
                    <a:cubicBezTo>
                      <a:pt x="245" y="171"/>
                      <a:pt x="59" y="255"/>
                      <a:pt x="0" y="279"/>
                    </a:cubicBezTo>
                    <a:lnTo>
                      <a:pt x="13" y="272"/>
                    </a:ln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35"/>
              <p:cNvSpPr>
                <a:spLocks/>
              </p:cNvSpPr>
              <p:nvPr/>
            </p:nvSpPr>
            <p:spPr bwMode="auto">
              <a:xfrm>
                <a:off x="2682" y="2006"/>
                <a:ext cx="712" cy="340"/>
              </a:xfrm>
              <a:custGeom>
                <a:avLst/>
                <a:gdLst/>
                <a:ahLst/>
                <a:cxnLst>
                  <a:cxn ang="0">
                    <a:pos x="712" y="0"/>
                  </a:cxn>
                  <a:cxn ang="0">
                    <a:pos x="432" y="148"/>
                  </a:cxn>
                  <a:cxn ang="0">
                    <a:pos x="0" y="340"/>
                  </a:cxn>
                </a:cxnLst>
                <a:rect l="0" t="0" r="r" b="b"/>
                <a:pathLst>
                  <a:path w="712" h="340">
                    <a:moveTo>
                      <a:pt x="712" y="0"/>
                    </a:moveTo>
                    <a:cubicBezTo>
                      <a:pt x="665" y="25"/>
                      <a:pt x="551" y="91"/>
                      <a:pt x="432" y="148"/>
                    </a:cubicBezTo>
                    <a:cubicBezTo>
                      <a:pt x="313" y="205"/>
                      <a:pt x="156" y="272"/>
                      <a:pt x="0" y="340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36"/>
              <p:cNvSpPr>
                <a:spLocks/>
              </p:cNvSpPr>
              <p:nvPr/>
            </p:nvSpPr>
            <p:spPr bwMode="auto">
              <a:xfrm>
                <a:off x="2684" y="2000"/>
                <a:ext cx="704" cy="346"/>
              </a:xfrm>
              <a:custGeom>
                <a:avLst/>
                <a:gdLst/>
                <a:ahLst/>
                <a:cxnLst>
                  <a:cxn ang="0">
                    <a:pos x="704" y="0"/>
                  </a:cxn>
                  <a:cxn ang="0">
                    <a:pos x="468" y="128"/>
                  </a:cxn>
                  <a:cxn ang="0">
                    <a:pos x="0" y="346"/>
                  </a:cxn>
                </a:cxnLst>
                <a:rect l="0" t="0" r="r" b="b"/>
                <a:pathLst>
                  <a:path w="704" h="346">
                    <a:moveTo>
                      <a:pt x="704" y="0"/>
                    </a:moveTo>
                    <a:cubicBezTo>
                      <a:pt x="665" y="21"/>
                      <a:pt x="585" y="70"/>
                      <a:pt x="468" y="128"/>
                    </a:cubicBezTo>
                    <a:cubicBezTo>
                      <a:pt x="351" y="186"/>
                      <a:pt x="175" y="266"/>
                      <a:pt x="0" y="346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37"/>
              <p:cNvSpPr>
                <a:spLocks/>
              </p:cNvSpPr>
              <p:nvPr/>
            </p:nvSpPr>
            <p:spPr bwMode="auto">
              <a:xfrm>
                <a:off x="2686" y="1960"/>
                <a:ext cx="686" cy="380"/>
              </a:xfrm>
              <a:custGeom>
                <a:avLst/>
                <a:gdLst/>
                <a:ahLst/>
                <a:cxnLst>
                  <a:cxn ang="0">
                    <a:pos x="686" y="0"/>
                  </a:cxn>
                  <a:cxn ang="0">
                    <a:pos x="392" y="192"/>
                  </a:cxn>
                  <a:cxn ang="0">
                    <a:pos x="0" y="380"/>
                  </a:cxn>
                </a:cxnLst>
                <a:rect l="0" t="0" r="r" b="b"/>
                <a:pathLst>
                  <a:path w="686" h="380">
                    <a:moveTo>
                      <a:pt x="686" y="0"/>
                    </a:moveTo>
                    <a:cubicBezTo>
                      <a:pt x="637" y="32"/>
                      <a:pt x="506" y="129"/>
                      <a:pt x="392" y="192"/>
                    </a:cubicBezTo>
                    <a:cubicBezTo>
                      <a:pt x="278" y="255"/>
                      <a:pt x="139" y="317"/>
                      <a:pt x="0" y="380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38"/>
              <p:cNvSpPr>
                <a:spLocks/>
              </p:cNvSpPr>
              <p:nvPr/>
            </p:nvSpPr>
            <p:spPr bwMode="auto">
              <a:xfrm>
                <a:off x="2686" y="1888"/>
                <a:ext cx="648" cy="454"/>
              </a:xfrm>
              <a:custGeom>
                <a:avLst/>
                <a:gdLst/>
                <a:ahLst/>
                <a:cxnLst>
                  <a:cxn ang="0">
                    <a:pos x="648" y="0"/>
                  </a:cxn>
                  <a:cxn ang="0">
                    <a:pos x="528" y="138"/>
                  </a:cxn>
                  <a:cxn ang="0">
                    <a:pos x="338" y="290"/>
                  </a:cxn>
                  <a:cxn ang="0">
                    <a:pos x="0" y="454"/>
                  </a:cxn>
                </a:cxnLst>
                <a:rect l="0" t="0" r="r" b="b"/>
                <a:pathLst>
                  <a:path w="648" h="454">
                    <a:moveTo>
                      <a:pt x="648" y="0"/>
                    </a:moveTo>
                    <a:cubicBezTo>
                      <a:pt x="628" y="23"/>
                      <a:pt x="580" y="90"/>
                      <a:pt x="528" y="138"/>
                    </a:cubicBezTo>
                    <a:cubicBezTo>
                      <a:pt x="476" y="186"/>
                      <a:pt x="426" y="237"/>
                      <a:pt x="338" y="290"/>
                    </a:cubicBezTo>
                    <a:cubicBezTo>
                      <a:pt x="250" y="343"/>
                      <a:pt x="129" y="394"/>
                      <a:pt x="0" y="454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39"/>
              <p:cNvSpPr>
                <a:spLocks/>
              </p:cNvSpPr>
              <p:nvPr/>
            </p:nvSpPr>
            <p:spPr bwMode="auto">
              <a:xfrm>
                <a:off x="2690" y="1858"/>
                <a:ext cx="616" cy="492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338" y="268"/>
                  </a:cxn>
                  <a:cxn ang="0">
                    <a:pos x="0" y="492"/>
                  </a:cxn>
                </a:cxnLst>
                <a:rect l="0" t="0" r="r" b="b"/>
                <a:pathLst>
                  <a:path w="616" h="492">
                    <a:moveTo>
                      <a:pt x="616" y="0"/>
                    </a:moveTo>
                    <a:cubicBezTo>
                      <a:pt x="570" y="45"/>
                      <a:pt x="441" y="186"/>
                      <a:pt x="338" y="268"/>
                    </a:cubicBezTo>
                    <a:cubicBezTo>
                      <a:pt x="235" y="350"/>
                      <a:pt x="70" y="445"/>
                      <a:pt x="0" y="492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40"/>
              <p:cNvSpPr>
                <a:spLocks/>
              </p:cNvSpPr>
              <p:nvPr/>
            </p:nvSpPr>
            <p:spPr bwMode="auto">
              <a:xfrm>
                <a:off x="2682" y="1824"/>
                <a:ext cx="606" cy="516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360" y="44"/>
                  </a:cxn>
                  <a:cxn ang="0">
                    <a:pos x="154" y="184"/>
                  </a:cxn>
                  <a:cxn ang="0">
                    <a:pos x="50" y="344"/>
                  </a:cxn>
                  <a:cxn ang="0">
                    <a:pos x="0" y="516"/>
                  </a:cxn>
                </a:cxnLst>
                <a:rect l="0" t="0" r="r" b="b"/>
                <a:pathLst>
                  <a:path w="606" h="516">
                    <a:moveTo>
                      <a:pt x="606" y="0"/>
                    </a:moveTo>
                    <a:cubicBezTo>
                      <a:pt x="565" y="7"/>
                      <a:pt x="435" y="13"/>
                      <a:pt x="360" y="44"/>
                    </a:cubicBezTo>
                    <a:cubicBezTo>
                      <a:pt x="285" y="75"/>
                      <a:pt x="206" y="134"/>
                      <a:pt x="154" y="184"/>
                    </a:cubicBezTo>
                    <a:cubicBezTo>
                      <a:pt x="102" y="234"/>
                      <a:pt x="76" y="289"/>
                      <a:pt x="50" y="344"/>
                    </a:cubicBezTo>
                    <a:cubicBezTo>
                      <a:pt x="24" y="399"/>
                      <a:pt x="10" y="480"/>
                      <a:pt x="0" y="516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8" name="Freeform 41"/>
              <p:cNvSpPr>
                <a:spLocks/>
              </p:cNvSpPr>
              <p:nvPr/>
            </p:nvSpPr>
            <p:spPr bwMode="auto">
              <a:xfrm>
                <a:off x="2668" y="1770"/>
                <a:ext cx="584" cy="578"/>
              </a:xfrm>
              <a:custGeom>
                <a:avLst/>
                <a:gdLst/>
                <a:ahLst/>
                <a:cxnLst>
                  <a:cxn ang="0">
                    <a:pos x="584" y="12"/>
                  </a:cxn>
                  <a:cxn ang="0">
                    <a:pos x="344" y="22"/>
                  </a:cxn>
                  <a:cxn ang="0">
                    <a:pos x="138" y="146"/>
                  </a:cxn>
                  <a:cxn ang="0">
                    <a:pos x="20" y="360"/>
                  </a:cxn>
                  <a:cxn ang="0">
                    <a:pos x="20" y="578"/>
                  </a:cxn>
                </a:cxnLst>
                <a:rect l="0" t="0" r="r" b="b"/>
                <a:pathLst>
                  <a:path w="584" h="578">
                    <a:moveTo>
                      <a:pt x="584" y="12"/>
                    </a:moveTo>
                    <a:cubicBezTo>
                      <a:pt x="508" y="6"/>
                      <a:pt x="418" y="0"/>
                      <a:pt x="344" y="22"/>
                    </a:cubicBezTo>
                    <a:cubicBezTo>
                      <a:pt x="270" y="44"/>
                      <a:pt x="192" y="90"/>
                      <a:pt x="138" y="146"/>
                    </a:cubicBezTo>
                    <a:cubicBezTo>
                      <a:pt x="84" y="202"/>
                      <a:pt x="40" y="288"/>
                      <a:pt x="20" y="360"/>
                    </a:cubicBezTo>
                    <a:cubicBezTo>
                      <a:pt x="0" y="432"/>
                      <a:pt x="20" y="533"/>
                      <a:pt x="20" y="578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9" name="Freeform 42"/>
              <p:cNvSpPr>
                <a:spLocks/>
              </p:cNvSpPr>
              <p:nvPr/>
            </p:nvSpPr>
            <p:spPr bwMode="auto">
              <a:xfrm>
                <a:off x="2692" y="1638"/>
                <a:ext cx="366" cy="704"/>
              </a:xfrm>
              <a:custGeom>
                <a:avLst/>
                <a:gdLst/>
                <a:ahLst/>
                <a:cxnLst>
                  <a:cxn ang="0">
                    <a:pos x="366" y="0"/>
                  </a:cxn>
                  <a:cxn ang="0">
                    <a:pos x="182" y="250"/>
                  </a:cxn>
                  <a:cxn ang="0">
                    <a:pos x="78" y="464"/>
                  </a:cxn>
                  <a:cxn ang="0">
                    <a:pos x="0" y="704"/>
                  </a:cxn>
                </a:cxnLst>
                <a:rect l="0" t="0" r="r" b="b"/>
                <a:pathLst>
                  <a:path w="366" h="704">
                    <a:moveTo>
                      <a:pt x="366" y="0"/>
                    </a:moveTo>
                    <a:cubicBezTo>
                      <a:pt x="336" y="42"/>
                      <a:pt x="230" y="173"/>
                      <a:pt x="182" y="250"/>
                    </a:cubicBezTo>
                    <a:cubicBezTo>
                      <a:pt x="134" y="327"/>
                      <a:pt x="108" y="388"/>
                      <a:pt x="78" y="464"/>
                    </a:cubicBezTo>
                    <a:cubicBezTo>
                      <a:pt x="48" y="540"/>
                      <a:pt x="16" y="654"/>
                      <a:pt x="0" y="704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0" name="Freeform 43"/>
              <p:cNvSpPr>
                <a:spLocks/>
              </p:cNvSpPr>
              <p:nvPr/>
            </p:nvSpPr>
            <p:spPr bwMode="auto">
              <a:xfrm>
                <a:off x="2688" y="1562"/>
                <a:ext cx="196" cy="786"/>
              </a:xfrm>
              <a:custGeom>
                <a:avLst/>
                <a:gdLst/>
                <a:ahLst/>
                <a:cxnLst>
                  <a:cxn ang="0">
                    <a:pos x="196" y="0"/>
                  </a:cxn>
                  <a:cxn ang="0">
                    <a:pos x="100" y="240"/>
                  </a:cxn>
                  <a:cxn ang="0">
                    <a:pos x="20" y="590"/>
                  </a:cxn>
                  <a:cxn ang="0">
                    <a:pos x="0" y="786"/>
                  </a:cxn>
                </a:cxnLst>
                <a:rect l="0" t="0" r="r" b="b"/>
                <a:pathLst>
                  <a:path w="196" h="786">
                    <a:moveTo>
                      <a:pt x="196" y="0"/>
                    </a:moveTo>
                    <a:cubicBezTo>
                      <a:pt x="180" y="40"/>
                      <a:pt x="129" y="142"/>
                      <a:pt x="100" y="240"/>
                    </a:cubicBezTo>
                    <a:cubicBezTo>
                      <a:pt x="71" y="338"/>
                      <a:pt x="37" y="499"/>
                      <a:pt x="20" y="590"/>
                    </a:cubicBezTo>
                    <a:cubicBezTo>
                      <a:pt x="3" y="681"/>
                      <a:pt x="4" y="745"/>
                      <a:pt x="0" y="786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44"/>
              <p:cNvSpPr>
                <a:spLocks/>
              </p:cNvSpPr>
              <p:nvPr/>
            </p:nvSpPr>
            <p:spPr bwMode="auto">
              <a:xfrm>
                <a:off x="2688" y="1546"/>
                <a:ext cx="148" cy="79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78" y="274"/>
                  </a:cxn>
                  <a:cxn ang="0">
                    <a:pos x="18" y="604"/>
                  </a:cxn>
                  <a:cxn ang="0">
                    <a:pos x="0" y="798"/>
                  </a:cxn>
                </a:cxnLst>
                <a:rect l="0" t="0" r="r" b="b"/>
                <a:pathLst>
                  <a:path w="148" h="798">
                    <a:moveTo>
                      <a:pt x="148" y="0"/>
                    </a:moveTo>
                    <a:cubicBezTo>
                      <a:pt x="136" y="45"/>
                      <a:pt x="100" y="173"/>
                      <a:pt x="78" y="274"/>
                    </a:cubicBezTo>
                    <a:cubicBezTo>
                      <a:pt x="56" y="375"/>
                      <a:pt x="31" y="517"/>
                      <a:pt x="18" y="604"/>
                    </a:cubicBezTo>
                    <a:cubicBezTo>
                      <a:pt x="5" y="691"/>
                      <a:pt x="4" y="758"/>
                      <a:pt x="0" y="798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2" name="Freeform 45"/>
              <p:cNvSpPr>
                <a:spLocks/>
              </p:cNvSpPr>
              <p:nvPr/>
            </p:nvSpPr>
            <p:spPr bwMode="auto">
              <a:xfrm>
                <a:off x="2687" y="1543"/>
                <a:ext cx="102" cy="801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45" y="281"/>
                  </a:cxn>
                  <a:cxn ang="0">
                    <a:pos x="7" y="601"/>
                  </a:cxn>
                  <a:cxn ang="0">
                    <a:pos x="1" y="801"/>
                  </a:cxn>
                </a:cxnLst>
                <a:rect l="0" t="0" r="r" b="b"/>
                <a:pathLst>
                  <a:path w="102" h="801">
                    <a:moveTo>
                      <a:pt x="102" y="0"/>
                    </a:moveTo>
                    <a:cubicBezTo>
                      <a:pt x="93" y="47"/>
                      <a:pt x="61" y="181"/>
                      <a:pt x="45" y="281"/>
                    </a:cubicBezTo>
                    <a:cubicBezTo>
                      <a:pt x="29" y="381"/>
                      <a:pt x="14" y="514"/>
                      <a:pt x="7" y="601"/>
                    </a:cubicBezTo>
                    <a:cubicBezTo>
                      <a:pt x="0" y="688"/>
                      <a:pt x="2" y="759"/>
                      <a:pt x="1" y="801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46"/>
              <p:cNvSpPr>
                <a:spLocks/>
              </p:cNvSpPr>
              <p:nvPr/>
            </p:nvSpPr>
            <p:spPr bwMode="auto">
              <a:xfrm>
                <a:off x="2690" y="1541"/>
                <a:ext cx="70" cy="803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57" y="258"/>
                  </a:cxn>
                  <a:cxn ang="0">
                    <a:pos x="16" y="649"/>
                  </a:cxn>
                  <a:cxn ang="0">
                    <a:pos x="0" y="803"/>
                  </a:cxn>
                </a:cxnLst>
                <a:rect l="0" t="0" r="r" b="b"/>
                <a:pathLst>
                  <a:path w="70" h="803">
                    <a:moveTo>
                      <a:pt x="70" y="0"/>
                    </a:moveTo>
                    <a:cubicBezTo>
                      <a:pt x="66" y="66"/>
                      <a:pt x="68" y="153"/>
                      <a:pt x="57" y="258"/>
                    </a:cubicBezTo>
                    <a:cubicBezTo>
                      <a:pt x="46" y="363"/>
                      <a:pt x="25" y="558"/>
                      <a:pt x="16" y="649"/>
                    </a:cubicBezTo>
                    <a:cubicBezTo>
                      <a:pt x="6" y="737"/>
                      <a:pt x="3" y="771"/>
                      <a:pt x="0" y="803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4" name="Freeform 47"/>
              <p:cNvSpPr>
                <a:spLocks/>
              </p:cNvSpPr>
              <p:nvPr/>
            </p:nvSpPr>
            <p:spPr bwMode="auto">
              <a:xfrm>
                <a:off x="2690" y="1555"/>
                <a:ext cx="232" cy="793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212" y="245"/>
                  </a:cxn>
                  <a:cxn ang="0">
                    <a:pos x="154" y="609"/>
                  </a:cxn>
                  <a:cxn ang="0">
                    <a:pos x="0" y="793"/>
                  </a:cxn>
                </a:cxnLst>
                <a:rect l="0" t="0" r="r" b="b"/>
                <a:pathLst>
                  <a:path w="232" h="793">
                    <a:moveTo>
                      <a:pt x="114" y="0"/>
                    </a:moveTo>
                    <a:cubicBezTo>
                      <a:pt x="142" y="37"/>
                      <a:pt x="192" y="143"/>
                      <a:pt x="212" y="245"/>
                    </a:cubicBezTo>
                    <a:cubicBezTo>
                      <a:pt x="232" y="347"/>
                      <a:pt x="204" y="507"/>
                      <a:pt x="154" y="609"/>
                    </a:cubicBezTo>
                    <a:cubicBezTo>
                      <a:pt x="104" y="711"/>
                      <a:pt x="32" y="755"/>
                      <a:pt x="0" y="793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Freeform 48"/>
              <p:cNvSpPr>
                <a:spLocks/>
              </p:cNvSpPr>
              <p:nvPr/>
            </p:nvSpPr>
            <p:spPr bwMode="auto">
              <a:xfrm>
                <a:off x="2692" y="1536"/>
                <a:ext cx="13" cy="81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12" y="458"/>
                  </a:cxn>
                  <a:cxn ang="0">
                    <a:pos x="0" y="814"/>
                  </a:cxn>
                </a:cxnLst>
                <a:rect l="0" t="0" r="r" b="b"/>
                <a:pathLst>
                  <a:path w="13" h="814">
                    <a:moveTo>
                      <a:pt x="5" y="0"/>
                    </a:moveTo>
                    <a:cubicBezTo>
                      <a:pt x="6" y="76"/>
                      <a:pt x="13" y="322"/>
                      <a:pt x="12" y="458"/>
                    </a:cubicBezTo>
                    <a:cubicBezTo>
                      <a:pt x="11" y="594"/>
                      <a:pt x="2" y="740"/>
                      <a:pt x="0" y="814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6" name="Freeform 49"/>
              <p:cNvSpPr>
                <a:spLocks/>
              </p:cNvSpPr>
              <p:nvPr/>
            </p:nvSpPr>
            <p:spPr bwMode="auto">
              <a:xfrm>
                <a:off x="2613" y="1525"/>
                <a:ext cx="85" cy="8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289"/>
                  </a:cxn>
                  <a:cxn ang="0">
                    <a:pos x="85" y="477"/>
                  </a:cxn>
                  <a:cxn ang="0">
                    <a:pos x="71" y="817"/>
                  </a:cxn>
                </a:cxnLst>
                <a:rect l="0" t="0" r="r" b="b"/>
                <a:pathLst>
                  <a:path w="85" h="817">
                    <a:moveTo>
                      <a:pt x="0" y="0"/>
                    </a:moveTo>
                    <a:cubicBezTo>
                      <a:pt x="35" y="115"/>
                      <a:pt x="57" y="210"/>
                      <a:pt x="71" y="289"/>
                    </a:cubicBezTo>
                    <a:cubicBezTo>
                      <a:pt x="85" y="368"/>
                      <a:pt x="85" y="389"/>
                      <a:pt x="85" y="477"/>
                    </a:cubicBezTo>
                    <a:cubicBezTo>
                      <a:pt x="85" y="565"/>
                      <a:pt x="74" y="746"/>
                      <a:pt x="71" y="817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7" name="Freeform 50"/>
              <p:cNvSpPr>
                <a:spLocks/>
              </p:cNvSpPr>
              <p:nvPr/>
            </p:nvSpPr>
            <p:spPr bwMode="auto">
              <a:xfrm>
                <a:off x="2607" y="1533"/>
                <a:ext cx="85" cy="8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1" y="289"/>
                  </a:cxn>
                  <a:cxn ang="0">
                    <a:pos x="85" y="477"/>
                  </a:cxn>
                  <a:cxn ang="0">
                    <a:pos x="71" y="817"/>
                  </a:cxn>
                </a:cxnLst>
                <a:rect l="0" t="0" r="r" b="b"/>
                <a:pathLst>
                  <a:path w="85" h="817">
                    <a:moveTo>
                      <a:pt x="0" y="0"/>
                    </a:moveTo>
                    <a:cubicBezTo>
                      <a:pt x="35" y="115"/>
                      <a:pt x="57" y="210"/>
                      <a:pt x="71" y="289"/>
                    </a:cubicBezTo>
                    <a:cubicBezTo>
                      <a:pt x="85" y="368"/>
                      <a:pt x="85" y="389"/>
                      <a:pt x="85" y="477"/>
                    </a:cubicBezTo>
                    <a:cubicBezTo>
                      <a:pt x="85" y="565"/>
                      <a:pt x="74" y="746"/>
                      <a:pt x="71" y="817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2326" y="1610"/>
                <a:ext cx="372" cy="7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84" y="158"/>
                  </a:cxn>
                  <a:cxn ang="0">
                    <a:pos x="338" y="428"/>
                  </a:cxn>
                  <a:cxn ang="0">
                    <a:pos x="356" y="744"/>
                  </a:cxn>
                </a:cxnLst>
                <a:rect l="0" t="0" r="r" b="b"/>
                <a:pathLst>
                  <a:path w="372" h="744">
                    <a:moveTo>
                      <a:pt x="0" y="0"/>
                    </a:moveTo>
                    <a:cubicBezTo>
                      <a:pt x="78" y="52"/>
                      <a:pt x="118" y="84"/>
                      <a:pt x="184" y="158"/>
                    </a:cubicBezTo>
                    <a:cubicBezTo>
                      <a:pt x="250" y="232"/>
                      <a:pt x="310" y="354"/>
                      <a:pt x="338" y="428"/>
                    </a:cubicBezTo>
                    <a:cubicBezTo>
                      <a:pt x="366" y="502"/>
                      <a:pt x="372" y="550"/>
                      <a:pt x="356" y="744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>
                <a:off x="2194" y="1708"/>
                <a:ext cx="500" cy="64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68" y="84"/>
                  </a:cxn>
                  <a:cxn ang="0">
                    <a:pos x="462" y="320"/>
                  </a:cxn>
                  <a:cxn ang="0">
                    <a:pos x="496" y="642"/>
                  </a:cxn>
                </a:cxnLst>
                <a:rect l="0" t="0" r="r" b="b"/>
                <a:pathLst>
                  <a:path w="500" h="642">
                    <a:moveTo>
                      <a:pt x="0" y="0"/>
                    </a:moveTo>
                    <a:cubicBezTo>
                      <a:pt x="90" y="7"/>
                      <a:pt x="191" y="31"/>
                      <a:pt x="268" y="84"/>
                    </a:cubicBezTo>
                    <a:cubicBezTo>
                      <a:pt x="345" y="137"/>
                      <a:pt x="424" y="227"/>
                      <a:pt x="462" y="320"/>
                    </a:cubicBezTo>
                    <a:cubicBezTo>
                      <a:pt x="500" y="413"/>
                      <a:pt x="489" y="575"/>
                      <a:pt x="496" y="642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" name="Freeform 53"/>
              <p:cNvSpPr>
                <a:spLocks/>
              </p:cNvSpPr>
              <p:nvPr/>
            </p:nvSpPr>
            <p:spPr bwMode="auto">
              <a:xfrm>
                <a:off x="2064" y="1816"/>
                <a:ext cx="626" cy="5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04" y="50"/>
                  </a:cxn>
                  <a:cxn ang="0">
                    <a:pos x="540" y="262"/>
                  </a:cxn>
                  <a:cxn ang="0">
                    <a:pos x="626" y="536"/>
                  </a:cxn>
                </a:cxnLst>
                <a:rect l="0" t="0" r="r" b="b"/>
                <a:pathLst>
                  <a:path w="626" h="536">
                    <a:moveTo>
                      <a:pt x="0" y="6"/>
                    </a:moveTo>
                    <a:cubicBezTo>
                      <a:pt x="80" y="0"/>
                      <a:pt x="214" y="6"/>
                      <a:pt x="304" y="50"/>
                    </a:cubicBezTo>
                    <a:cubicBezTo>
                      <a:pt x="394" y="94"/>
                      <a:pt x="486" y="181"/>
                      <a:pt x="540" y="262"/>
                    </a:cubicBezTo>
                    <a:cubicBezTo>
                      <a:pt x="594" y="343"/>
                      <a:pt x="618" y="470"/>
                      <a:pt x="626" y="536"/>
                    </a:cubicBezTo>
                  </a:path>
                </a:pathLst>
              </a:custGeom>
              <a:noFill/>
              <a:ln w="12700" cmpd="sng">
                <a:solidFill>
                  <a:srgbClr val="00CC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7" name="Group 54"/>
            <p:cNvGrpSpPr>
              <a:grpSpLocks/>
            </p:cNvGrpSpPr>
            <p:nvPr/>
          </p:nvGrpSpPr>
          <p:grpSpPr bwMode="auto">
            <a:xfrm>
              <a:off x="1445" y="2768"/>
              <a:ext cx="743" cy="312"/>
              <a:chOff x="1445" y="2768"/>
              <a:chExt cx="743" cy="312"/>
            </a:xfrm>
          </p:grpSpPr>
          <p:sp>
            <p:nvSpPr>
              <p:cNvPr id="40" name="Rectangle 55"/>
              <p:cNvSpPr>
                <a:spLocks noChangeArrowheads="1"/>
              </p:cNvSpPr>
              <p:nvPr/>
            </p:nvSpPr>
            <p:spPr bwMode="auto">
              <a:xfrm rot="-2325771">
                <a:off x="1445" y="3036"/>
                <a:ext cx="699" cy="4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56"/>
              <p:cNvSpPr>
                <a:spLocks noChangeArrowheads="1"/>
              </p:cNvSpPr>
              <p:nvPr/>
            </p:nvSpPr>
            <p:spPr bwMode="auto">
              <a:xfrm rot="-2325771">
                <a:off x="2041" y="2782"/>
                <a:ext cx="68" cy="6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57"/>
              <p:cNvSpPr>
                <a:spLocks/>
              </p:cNvSpPr>
              <p:nvPr/>
            </p:nvSpPr>
            <p:spPr bwMode="auto">
              <a:xfrm>
                <a:off x="2084" y="2768"/>
                <a:ext cx="104" cy="1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0" y="58"/>
                  </a:cxn>
                  <a:cxn ang="0">
                    <a:pos x="104" y="124"/>
                  </a:cxn>
                </a:cxnLst>
                <a:rect l="0" t="0" r="r" b="b"/>
                <a:pathLst>
                  <a:path w="104" h="124">
                    <a:moveTo>
                      <a:pt x="0" y="0"/>
                    </a:moveTo>
                    <a:lnTo>
                      <a:pt x="40" y="58"/>
                    </a:lnTo>
                    <a:lnTo>
                      <a:pt x="104" y="124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8" name="Group 58"/>
            <p:cNvGrpSpPr>
              <a:grpSpLocks/>
            </p:cNvGrpSpPr>
            <p:nvPr/>
          </p:nvGrpSpPr>
          <p:grpSpPr bwMode="auto">
            <a:xfrm>
              <a:off x="2810" y="3090"/>
              <a:ext cx="93" cy="170"/>
              <a:chOff x="2810" y="3090"/>
              <a:chExt cx="93" cy="170"/>
            </a:xfrm>
          </p:grpSpPr>
          <p:sp>
            <p:nvSpPr>
              <p:cNvPr id="38" name="Rectangle 59"/>
              <p:cNvSpPr>
                <a:spLocks noChangeArrowheads="1"/>
              </p:cNvSpPr>
              <p:nvPr/>
            </p:nvSpPr>
            <p:spPr bwMode="auto">
              <a:xfrm rot="-767918">
                <a:off x="2859" y="3125"/>
                <a:ext cx="44" cy="13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60"/>
              <p:cNvSpPr>
                <a:spLocks noChangeArrowheads="1"/>
              </p:cNvSpPr>
              <p:nvPr/>
            </p:nvSpPr>
            <p:spPr bwMode="auto">
              <a:xfrm rot="-767918">
                <a:off x="2810" y="3090"/>
                <a:ext cx="73" cy="4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" name="Group 61"/>
            <p:cNvGrpSpPr>
              <a:grpSpLocks/>
            </p:cNvGrpSpPr>
            <p:nvPr/>
          </p:nvGrpSpPr>
          <p:grpSpPr bwMode="auto">
            <a:xfrm>
              <a:off x="3360" y="2016"/>
              <a:ext cx="44" cy="106"/>
              <a:chOff x="3360" y="2016"/>
              <a:chExt cx="44" cy="106"/>
            </a:xfrm>
          </p:grpSpPr>
          <p:sp>
            <p:nvSpPr>
              <p:cNvPr id="35" name="Freeform 62"/>
              <p:cNvSpPr>
                <a:spLocks/>
              </p:cNvSpPr>
              <p:nvPr/>
            </p:nvSpPr>
            <p:spPr bwMode="auto">
              <a:xfrm>
                <a:off x="3360" y="2022"/>
                <a:ext cx="33" cy="10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3" y="39"/>
                  </a:cxn>
                  <a:cxn ang="0">
                    <a:pos x="21" y="63"/>
                  </a:cxn>
                  <a:cxn ang="0">
                    <a:pos x="33" y="100"/>
                  </a:cxn>
                </a:cxnLst>
                <a:rect l="0" t="0" r="r" b="b"/>
                <a:pathLst>
                  <a:path w="33" h="100">
                    <a:moveTo>
                      <a:pt x="0" y="0"/>
                    </a:moveTo>
                    <a:lnTo>
                      <a:pt x="13" y="39"/>
                    </a:lnTo>
                    <a:lnTo>
                      <a:pt x="21" y="63"/>
                    </a:lnTo>
                    <a:lnTo>
                      <a:pt x="33" y="100"/>
                    </a:lnTo>
                  </a:path>
                </a:pathLst>
              </a:custGeom>
              <a:noFill/>
              <a:ln w="28575" cmpd="sng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Line 63"/>
              <p:cNvSpPr>
                <a:spLocks noChangeShapeType="1"/>
              </p:cNvSpPr>
              <p:nvPr/>
            </p:nvSpPr>
            <p:spPr bwMode="auto">
              <a:xfrm>
                <a:off x="3375" y="2019"/>
                <a:ext cx="25" cy="68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Line 64"/>
              <p:cNvSpPr>
                <a:spLocks noChangeShapeType="1"/>
              </p:cNvSpPr>
              <p:nvPr/>
            </p:nvSpPr>
            <p:spPr bwMode="auto">
              <a:xfrm>
                <a:off x="3391" y="2016"/>
                <a:ext cx="13" cy="3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" name="Group 65"/>
            <p:cNvGrpSpPr>
              <a:grpSpLocks/>
            </p:cNvGrpSpPr>
            <p:nvPr/>
          </p:nvGrpSpPr>
          <p:grpSpPr bwMode="auto">
            <a:xfrm>
              <a:off x="3311" y="1788"/>
              <a:ext cx="390" cy="798"/>
              <a:chOff x="3311" y="1788"/>
              <a:chExt cx="390" cy="798"/>
            </a:xfrm>
          </p:grpSpPr>
          <p:sp>
            <p:nvSpPr>
              <p:cNvPr id="27" name="Freeform 66"/>
              <p:cNvSpPr>
                <a:spLocks/>
              </p:cNvSpPr>
              <p:nvPr/>
            </p:nvSpPr>
            <p:spPr bwMode="auto">
              <a:xfrm>
                <a:off x="3456" y="2461"/>
                <a:ext cx="21" cy="12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8" y="69"/>
                  </a:cxn>
                  <a:cxn ang="0">
                    <a:pos x="0" y="125"/>
                  </a:cxn>
                </a:cxnLst>
                <a:rect l="0" t="0" r="r" b="b"/>
                <a:pathLst>
                  <a:path w="21" h="125">
                    <a:moveTo>
                      <a:pt x="21" y="0"/>
                    </a:moveTo>
                    <a:lnTo>
                      <a:pt x="18" y="69"/>
                    </a:lnTo>
                    <a:lnTo>
                      <a:pt x="0" y="125"/>
                    </a:lnTo>
                  </a:path>
                </a:pathLst>
              </a:cu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Line 67"/>
              <p:cNvSpPr>
                <a:spLocks noChangeShapeType="1"/>
              </p:cNvSpPr>
              <p:nvPr/>
            </p:nvSpPr>
            <p:spPr bwMode="auto">
              <a:xfrm flipH="1">
                <a:off x="3489" y="2332"/>
                <a:ext cx="3" cy="6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Line 68"/>
              <p:cNvSpPr>
                <a:spLocks noChangeShapeType="1"/>
              </p:cNvSpPr>
              <p:nvPr/>
            </p:nvSpPr>
            <p:spPr bwMode="auto">
              <a:xfrm>
                <a:off x="3488" y="2261"/>
                <a:ext cx="2" cy="7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Line 69"/>
              <p:cNvSpPr>
                <a:spLocks noChangeShapeType="1"/>
              </p:cNvSpPr>
              <p:nvPr/>
            </p:nvSpPr>
            <p:spPr bwMode="auto">
              <a:xfrm>
                <a:off x="3483" y="2199"/>
                <a:ext cx="8" cy="6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Line 70"/>
              <p:cNvSpPr>
                <a:spLocks noChangeShapeType="1"/>
              </p:cNvSpPr>
              <p:nvPr/>
            </p:nvSpPr>
            <p:spPr bwMode="auto">
              <a:xfrm>
                <a:off x="3471" y="2122"/>
                <a:ext cx="17" cy="74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Line 71"/>
              <p:cNvSpPr>
                <a:spLocks noChangeShapeType="1"/>
              </p:cNvSpPr>
              <p:nvPr/>
            </p:nvSpPr>
            <p:spPr bwMode="auto">
              <a:xfrm>
                <a:off x="3351" y="1881"/>
                <a:ext cx="35" cy="5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72"/>
              <p:cNvSpPr>
                <a:spLocks/>
              </p:cNvSpPr>
              <p:nvPr/>
            </p:nvSpPr>
            <p:spPr bwMode="auto">
              <a:xfrm>
                <a:off x="3311" y="1788"/>
                <a:ext cx="93" cy="93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49" y="0"/>
                  </a:cxn>
                  <a:cxn ang="0">
                    <a:pos x="93" y="57"/>
                  </a:cxn>
                  <a:cxn ang="0">
                    <a:pos x="40" y="93"/>
                  </a:cxn>
                  <a:cxn ang="0">
                    <a:pos x="0" y="36"/>
                  </a:cxn>
                </a:cxnLst>
                <a:rect l="0" t="0" r="r" b="b"/>
                <a:pathLst>
                  <a:path w="93" h="93">
                    <a:moveTo>
                      <a:pt x="0" y="36"/>
                    </a:moveTo>
                    <a:lnTo>
                      <a:pt x="49" y="0"/>
                    </a:lnTo>
                    <a:lnTo>
                      <a:pt x="93" y="57"/>
                    </a:lnTo>
                    <a:lnTo>
                      <a:pt x="40" y="9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73"/>
              <p:cNvSpPr>
                <a:spLocks/>
              </p:cNvSpPr>
              <p:nvPr/>
            </p:nvSpPr>
            <p:spPr bwMode="auto">
              <a:xfrm>
                <a:off x="3386" y="1872"/>
                <a:ext cx="315" cy="258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123" y="0"/>
                  </a:cxn>
                  <a:cxn ang="0">
                    <a:pos x="159" y="68"/>
                  </a:cxn>
                  <a:cxn ang="0">
                    <a:pos x="285" y="15"/>
                  </a:cxn>
                  <a:cxn ang="0">
                    <a:pos x="315" y="90"/>
                  </a:cxn>
                  <a:cxn ang="0">
                    <a:pos x="144" y="159"/>
                  </a:cxn>
                  <a:cxn ang="0">
                    <a:pos x="168" y="231"/>
                  </a:cxn>
                  <a:cxn ang="0">
                    <a:pos x="106" y="251"/>
                  </a:cxn>
                  <a:cxn ang="0">
                    <a:pos x="72" y="258"/>
                  </a:cxn>
                  <a:cxn ang="0">
                    <a:pos x="51" y="180"/>
                  </a:cxn>
                  <a:cxn ang="0">
                    <a:pos x="25" y="117"/>
                  </a:cxn>
                  <a:cxn ang="0">
                    <a:pos x="0" y="66"/>
                  </a:cxn>
                </a:cxnLst>
                <a:rect l="0" t="0" r="r" b="b"/>
                <a:pathLst>
                  <a:path w="315" h="258">
                    <a:moveTo>
                      <a:pt x="0" y="66"/>
                    </a:moveTo>
                    <a:lnTo>
                      <a:pt x="123" y="0"/>
                    </a:lnTo>
                    <a:lnTo>
                      <a:pt x="159" y="68"/>
                    </a:lnTo>
                    <a:lnTo>
                      <a:pt x="285" y="15"/>
                    </a:lnTo>
                    <a:lnTo>
                      <a:pt x="315" y="90"/>
                    </a:lnTo>
                    <a:lnTo>
                      <a:pt x="144" y="159"/>
                    </a:lnTo>
                    <a:lnTo>
                      <a:pt x="168" y="231"/>
                    </a:lnTo>
                    <a:lnTo>
                      <a:pt x="106" y="251"/>
                    </a:lnTo>
                    <a:lnTo>
                      <a:pt x="72" y="258"/>
                    </a:lnTo>
                    <a:lnTo>
                      <a:pt x="51" y="180"/>
                    </a:lnTo>
                    <a:lnTo>
                      <a:pt x="25" y="117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1" name="Group 74"/>
            <p:cNvGrpSpPr>
              <a:grpSpLocks/>
            </p:cNvGrpSpPr>
            <p:nvPr/>
          </p:nvGrpSpPr>
          <p:grpSpPr bwMode="auto">
            <a:xfrm>
              <a:off x="2486" y="1388"/>
              <a:ext cx="636" cy="255"/>
              <a:chOff x="2486" y="1388"/>
              <a:chExt cx="636" cy="255"/>
            </a:xfrm>
          </p:grpSpPr>
          <p:sp>
            <p:nvSpPr>
              <p:cNvPr id="25" name="Line 75"/>
              <p:cNvSpPr>
                <a:spLocks noChangeShapeType="1"/>
              </p:cNvSpPr>
              <p:nvPr/>
            </p:nvSpPr>
            <p:spPr bwMode="auto">
              <a:xfrm>
                <a:off x="3058" y="1604"/>
                <a:ext cx="64" cy="39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76"/>
              <p:cNvSpPr>
                <a:spLocks/>
              </p:cNvSpPr>
              <p:nvPr/>
            </p:nvSpPr>
            <p:spPr bwMode="auto">
              <a:xfrm>
                <a:off x="2486" y="1388"/>
                <a:ext cx="460" cy="174"/>
              </a:xfrm>
              <a:custGeom>
                <a:avLst/>
                <a:gdLst/>
                <a:ahLst/>
                <a:cxnLst>
                  <a:cxn ang="0">
                    <a:pos x="0" y="150"/>
                  </a:cxn>
                  <a:cxn ang="0">
                    <a:pos x="54" y="139"/>
                  </a:cxn>
                  <a:cxn ang="0">
                    <a:pos x="54" y="111"/>
                  </a:cxn>
                  <a:cxn ang="0">
                    <a:pos x="127" y="105"/>
                  </a:cxn>
                  <a:cxn ang="0">
                    <a:pos x="189" y="106"/>
                  </a:cxn>
                  <a:cxn ang="0">
                    <a:pos x="190" y="33"/>
                  </a:cxn>
                  <a:cxn ang="0">
                    <a:pos x="264" y="36"/>
                  </a:cxn>
                  <a:cxn ang="0">
                    <a:pos x="264" y="0"/>
                  </a:cxn>
                  <a:cxn ang="0">
                    <a:pos x="340" y="6"/>
                  </a:cxn>
                  <a:cxn ang="0">
                    <a:pos x="333" y="96"/>
                  </a:cxn>
                  <a:cxn ang="0">
                    <a:pos x="394" y="111"/>
                  </a:cxn>
                  <a:cxn ang="0">
                    <a:pos x="390" y="133"/>
                  </a:cxn>
                  <a:cxn ang="0">
                    <a:pos x="460" y="151"/>
                  </a:cxn>
                  <a:cxn ang="0">
                    <a:pos x="453" y="174"/>
                  </a:cxn>
                  <a:cxn ang="0">
                    <a:pos x="384" y="151"/>
                  </a:cxn>
                  <a:cxn ang="0">
                    <a:pos x="324" y="138"/>
                  </a:cxn>
                  <a:cxn ang="0">
                    <a:pos x="262" y="132"/>
                  </a:cxn>
                  <a:cxn ang="0">
                    <a:pos x="193" y="129"/>
                  </a:cxn>
                  <a:cxn ang="0">
                    <a:pos x="121" y="133"/>
                  </a:cxn>
                  <a:cxn ang="0">
                    <a:pos x="51" y="141"/>
                  </a:cxn>
                  <a:cxn ang="0">
                    <a:pos x="0" y="150"/>
                  </a:cxn>
                </a:cxnLst>
                <a:rect l="0" t="0" r="r" b="b"/>
                <a:pathLst>
                  <a:path w="460" h="174">
                    <a:moveTo>
                      <a:pt x="0" y="150"/>
                    </a:moveTo>
                    <a:lnTo>
                      <a:pt x="54" y="139"/>
                    </a:lnTo>
                    <a:lnTo>
                      <a:pt x="54" y="111"/>
                    </a:lnTo>
                    <a:lnTo>
                      <a:pt x="127" y="105"/>
                    </a:lnTo>
                    <a:lnTo>
                      <a:pt x="189" y="106"/>
                    </a:lnTo>
                    <a:lnTo>
                      <a:pt x="190" y="33"/>
                    </a:lnTo>
                    <a:lnTo>
                      <a:pt x="264" y="36"/>
                    </a:lnTo>
                    <a:lnTo>
                      <a:pt x="264" y="0"/>
                    </a:lnTo>
                    <a:lnTo>
                      <a:pt x="340" y="6"/>
                    </a:lnTo>
                    <a:lnTo>
                      <a:pt x="333" y="96"/>
                    </a:lnTo>
                    <a:lnTo>
                      <a:pt x="394" y="111"/>
                    </a:lnTo>
                    <a:lnTo>
                      <a:pt x="390" y="133"/>
                    </a:lnTo>
                    <a:lnTo>
                      <a:pt x="460" y="151"/>
                    </a:lnTo>
                    <a:lnTo>
                      <a:pt x="453" y="174"/>
                    </a:lnTo>
                    <a:lnTo>
                      <a:pt x="384" y="151"/>
                    </a:lnTo>
                    <a:lnTo>
                      <a:pt x="324" y="138"/>
                    </a:lnTo>
                    <a:lnTo>
                      <a:pt x="262" y="132"/>
                    </a:lnTo>
                    <a:lnTo>
                      <a:pt x="193" y="129"/>
                    </a:lnTo>
                    <a:lnTo>
                      <a:pt x="121" y="133"/>
                    </a:lnTo>
                    <a:lnTo>
                      <a:pt x="51" y="141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2" name="Line 77"/>
            <p:cNvSpPr>
              <a:spLocks noChangeShapeType="1"/>
            </p:cNvSpPr>
            <p:nvPr/>
          </p:nvSpPr>
          <p:spPr bwMode="auto">
            <a:xfrm flipV="1">
              <a:off x="2307" y="1577"/>
              <a:ext cx="70" cy="3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3" name="Line 78"/>
            <p:cNvSpPr>
              <a:spLocks noChangeShapeType="1"/>
            </p:cNvSpPr>
            <p:nvPr/>
          </p:nvSpPr>
          <p:spPr bwMode="auto">
            <a:xfrm flipV="1">
              <a:off x="2126" y="1680"/>
              <a:ext cx="70" cy="6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  <p:sp>
          <p:nvSpPr>
            <p:cNvPr id="24" name="Line 79"/>
            <p:cNvSpPr>
              <a:spLocks noChangeShapeType="1"/>
            </p:cNvSpPr>
            <p:nvPr/>
          </p:nvSpPr>
          <p:spPr bwMode="auto">
            <a:xfrm flipV="1">
              <a:off x="2016" y="1814"/>
              <a:ext cx="41" cy="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1317426" y="2676901"/>
            <a:ext cx="6530966" cy="1041418"/>
            <a:chOff x="1317426" y="2676901"/>
            <a:chExt cx="6530966" cy="1041418"/>
          </a:xfrm>
        </p:grpSpPr>
        <p:sp>
          <p:nvSpPr>
            <p:cNvPr id="5" name="右矢印 4"/>
            <p:cNvSpPr/>
            <p:nvPr/>
          </p:nvSpPr>
          <p:spPr bwMode="auto">
            <a:xfrm rot="18649182">
              <a:off x="1043608" y="2984025"/>
              <a:ext cx="1008112" cy="46047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ja-JP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pitchFamily="48" charset="0"/>
              </a:endParaRPr>
            </a:p>
          </p:txBody>
        </p:sp>
        <p:sp>
          <p:nvSpPr>
            <p:cNvPr id="72" name="右矢印 71"/>
            <p:cNvSpPr/>
            <p:nvPr/>
          </p:nvSpPr>
          <p:spPr bwMode="auto">
            <a:xfrm rot="13682945">
              <a:off x="7114099" y="2950719"/>
              <a:ext cx="1008112" cy="46047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ja-JP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pitchFamily="48" charset="0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2573842" y="1024807"/>
            <a:ext cx="5553937" cy="2900512"/>
            <a:chOff x="2573842" y="1024807"/>
            <a:chExt cx="5553937" cy="2900512"/>
          </a:xfrm>
        </p:grpSpPr>
        <p:sp>
          <p:nvSpPr>
            <p:cNvPr id="74" name="右矢印 73"/>
            <p:cNvSpPr/>
            <p:nvPr/>
          </p:nvSpPr>
          <p:spPr bwMode="auto">
            <a:xfrm rot="3201460">
              <a:off x="2300024" y="1298625"/>
              <a:ext cx="1008112" cy="46047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ja-JP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pitchFamily="48" charset="0"/>
              </a:endParaRPr>
            </a:p>
          </p:txBody>
        </p:sp>
        <p:sp>
          <p:nvSpPr>
            <p:cNvPr id="75" name="右矢印 74"/>
            <p:cNvSpPr/>
            <p:nvPr/>
          </p:nvSpPr>
          <p:spPr bwMode="auto">
            <a:xfrm rot="8215648">
              <a:off x="7119667" y="1091007"/>
              <a:ext cx="1008112" cy="46047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ja-JP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pitchFamily="48" charset="0"/>
              </a:endParaRPr>
            </a:p>
          </p:txBody>
        </p:sp>
        <p:sp>
          <p:nvSpPr>
            <p:cNvPr id="76" name="右矢印 75"/>
            <p:cNvSpPr/>
            <p:nvPr/>
          </p:nvSpPr>
          <p:spPr bwMode="auto">
            <a:xfrm rot="18498166">
              <a:off x="3804163" y="3191025"/>
              <a:ext cx="1008112" cy="460475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ja-JP" altLang="en-US" sz="36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Arial Unicode MS" pitchFamily="48" charset="0"/>
              </a:endParaRPr>
            </a:p>
          </p:txBody>
        </p:sp>
      </p:grp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12/02/08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 Acc.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86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mph" presetSubtype="0" repeatCount="5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046 L -0.1349 -0.00208 " pathEditMode="relative" ptsTypes="AA">
                                      <p:cBhvr>
                                        <p:cTn id="49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pat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3 -0.03519 C -0.28212 -0.03519 -0.33143 -0.00231 -0.33143 0.03819 C -0.33143 0.0787 -0.28212 0.11181 -0.22153 0.11181 C -0.16059 0.11181 -0.11077 0.0787 -0.11077 0.03819 C -0.11077 -0.00231 -0.16059 -0.03519 -0.22153 -0.03519 Z " pathEditMode="relative" rAng="0" ptsTypes="fffff">
                                      <p:cBhvr>
                                        <p:cTn id="52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7338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pat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08 -0.06111 C -0.04149 -0.06111 0.00799 -0.03079 0.00799 0.00694 C 0.00799 0.04444 -0.04149 0.07523 -0.10208 0.07523 C -0.16267 0.07523 -0.21198 0.04444 -0.21198 0.00694 C -0.21198 -0.03079 -0.16267 -0.06111 -0.10208 -0.06111 Z " pathEditMode="relative" rAng="0" ptsTypes="fffff">
                                      <p:cBhvr>
                                        <p:cTn id="54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47 0.02801 L -0.6625 0.02963 C -0.66962 0.02407 -0.67882 0.02176 -0.68369 0.01296 C -0.6875 0.00625 -0.68386 -0.0037 -0.6849 -0.01204 C -0.68507 -0.01412 -0.68646 -0.01551 -0.6875 -0.01713 C -0.69202 -0.02407 -0.69514 -0.02755 -0.70122 -0.03032 C -0.70365 -0.03148 -0.70869 -0.0338 -0.70869 -0.0338 C -0.71459 -0.03333 -0.72049 -0.03356 -0.72622 -0.03218 C -0.72778 -0.03171 -0.73577 -0.02106 -0.7375 -0.01875 C -0.74046 -0.00694 -0.73855 -0.01157 -0.74254 -0.0037 C -0.75122 0.03102 -0.73785 0.04769 -0.72119 0.0662 C -0.71615 0.07176 -0.71407 0.07569 -0.70747 0.07801 C -0.69827 0.08588 -0.68212 0.0838 -0.6724 0.08449 C -0.65105 0.08796 -0.63021 0.08125 -0.60869 0.08125 L -0.40625 0.07801 L -0.38369 0.04792 L -0.22136 0.04792 " pathEditMode="relative" ptsTypes="AffffffffffffAAAA">
                                      <p:cBhvr>
                                        <p:cTn id="57" dur="3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0.00162 L 0.02587 0.025 L 0.27205 0.02315 L 0.2908 0.00833 C 0.29722 -0.00718 0.29809 -0.00834 0.29965 -0.025 C 0.29948 -0.02616 0.29896 -0.03843 0.29705 -0.04167 C 0.29618 -0.04329 0.29445 -0.04375 0.2934 -0.04514 C 0.28854 -0.05162 0.28524 -0.0588 0.2783 -0.06181 C 0.27257 -0.0669 0.26754 -0.06968 0.26094 -0.07176 C 0.25504 -0.0713 0.24931 -0.07107 0.2434 -0.07014 C 0.23629 -0.06898 0.2316 -0.05602 0.22708 -0.05 C 0.22448 -0.03635 0.22188 -0.01389 0.21094 -0.00834 C 0.20608 -0.00209 0.20139 -0.00347 0.19462 -0.00347 L -0.10156 -0.00185 " pathEditMode="relative" rAng="0" ptsTypes="AAAfffffffffAA">
                                      <p:cBhvr>
                                        <p:cTn id="59" dur="3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1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071342" y="1"/>
            <a:ext cx="7940771" cy="747056"/>
          </a:xfrm>
        </p:spPr>
        <p:txBody>
          <a:bodyPr>
            <a:normAutofit fontScale="90000"/>
          </a:bodyPr>
          <a:lstStyle/>
          <a:p>
            <a:r>
              <a:rPr lang="ja-JP" altLang="en-US" b="1" dirty="0" smtClean="0">
                <a:solidFill>
                  <a:srgbClr val="000090"/>
                </a:solidFill>
                <a:latin typeface="+mj-ea"/>
                <a:cs typeface="Osaka"/>
              </a:rPr>
              <a:t>概念設計</a:t>
            </a:r>
            <a:r>
              <a:rPr lang="en-US" altLang="ja-JP" b="1" dirty="0" smtClean="0">
                <a:solidFill>
                  <a:srgbClr val="000090"/>
                </a:solidFill>
                <a:latin typeface="+mj-ea"/>
                <a:cs typeface="Osaka"/>
              </a:rPr>
              <a:t> (2007)</a:t>
            </a:r>
            <a:r>
              <a:rPr lang="ja-JP" altLang="en-US" b="1" dirty="0" smtClean="0">
                <a:solidFill>
                  <a:srgbClr val="000090"/>
                </a:solidFill>
                <a:latin typeface="+mj-ea"/>
                <a:cs typeface="Osaka"/>
              </a:rPr>
              <a:t>から</a:t>
            </a:r>
            <a:r>
              <a:rPr lang="en-US" altLang="ja-JP" b="1" dirty="0" smtClean="0">
                <a:solidFill>
                  <a:srgbClr val="000090"/>
                </a:solidFill>
                <a:latin typeface="+mj-ea"/>
                <a:cs typeface="Osaka"/>
              </a:rPr>
              <a:t> </a:t>
            </a:r>
            <a:r>
              <a:rPr lang="ja-JP" altLang="en-US" b="1" dirty="0" smtClean="0">
                <a:solidFill>
                  <a:srgbClr val="000090"/>
                </a:solidFill>
                <a:latin typeface="+mj-ea"/>
                <a:cs typeface="Osaka"/>
              </a:rPr>
              <a:t>技術設計</a:t>
            </a:r>
            <a:r>
              <a:rPr lang="en-US" altLang="ja-JP" b="1" dirty="0" smtClean="0">
                <a:solidFill>
                  <a:srgbClr val="000090"/>
                </a:solidFill>
                <a:latin typeface="+mj-ea"/>
                <a:cs typeface="Osaka"/>
              </a:rPr>
              <a:t>(2012)</a:t>
            </a:r>
            <a:r>
              <a:rPr lang="ja-JP" altLang="en-US" b="1" dirty="0" smtClean="0">
                <a:solidFill>
                  <a:srgbClr val="000090"/>
                </a:solidFill>
                <a:latin typeface="+mj-ea"/>
                <a:cs typeface="Osaka"/>
              </a:rPr>
              <a:t>へ</a:t>
            </a:r>
            <a:r>
              <a:rPr lang="en-US" altLang="ja-JP" sz="4400" b="1" dirty="0" smtClean="0">
                <a:solidFill>
                  <a:srgbClr val="000090"/>
                </a:solidFill>
                <a:latin typeface="+mj-ea"/>
                <a:cs typeface="Osaka"/>
              </a:rPr>
              <a:t>  </a:t>
            </a:r>
            <a:endParaRPr kumimoji="0" lang="ja-JP" altLang="en-US" b="1" dirty="0" smtClean="0">
              <a:solidFill>
                <a:srgbClr val="3366FF"/>
              </a:solidFill>
              <a:latin typeface="+mj-ea"/>
              <a:cs typeface="Osaka"/>
            </a:endParaRPr>
          </a:p>
        </p:txBody>
      </p:sp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34244" y="6348879"/>
            <a:ext cx="2133600" cy="365125"/>
          </a:xfrm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19</a:t>
            </a:fld>
            <a:endParaRPr lang="en-US" altLang="ja-JP" dirty="0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25640" name="日付プレースホルダ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A. Yamamoto, 12/02/08</a:t>
            </a:r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pic>
        <p:nvPicPr>
          <p:cNvPr id="2564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09" y="972930"/>
            <a:ext cx="4620301" cy="3940309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</p:spPr>
      </p:pic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736" y="4910149"/>
            <a:ext cx="1860379" cy="134908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433" y="5168572"/>
            <a:ext cx="2160147" cy="1237471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>
            <a:off x="1449291" y="1867645"/>
            <a:ext cx="1934371" cy="45930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2734741" y="5164831"/>
            <a:ext cx="2307080" cy="1015663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b="1" dirty="0" smtClean="0">
                <a:solidFill>
                  <a:srgbClr val="000090"/>
                </a:solidFill>
              </a:rPr>
              <a:t>RDR-2007  </a:t>
            </a:r>
            <a:r>
              <a:rPr lang="en-US" altLang="ja-JP" b="1" dirty="0" smtClean="0">
                <a:solidFill>
                  <a:srgbClr val="000090"/>
                </a:solidFill>
                <a:sym typeface="Wingdings"/>
              </a:rPr>
              <a:t> </a:t>
            </a:r>
          </a:p>
          <a:p>
            <a:r>
              <a:rPr lang="en-US" altLang="ja-JP" sz="1200" b="1" dirty="0" smtClean="0">
                <a:solidFill>
                  <a:srgbClr val="000090"/>
                </a:solidFill>
                <a:sym typeface="Wingdings"/>
              </a:rPr>
              <a:t>(Reference Design Rep.)</a:t>
            </a:r>
            <a:endParaRPr lang="en-US" altLang="ja-JP" sz="1200" b="1" dirty="0">
              <a:solidFill>
                <a:srgbClr val="000090"/>
              </a:solidFill>
              <a:sym typeface="Wingdings"/>
            </a:endParaRPr>
          </a:p>
          <a:p>
            <a:r>
              <a:rPr lang="en-US" altLang="ja-JP" b="1" dirty="0" smtClean="0">
                <a:solidFill>
                  <a:srgbClr val="000090"/>
                </a:solidFill>
                <a:sym typeface="Wingdings"/>
              </a:rPr>
              <a:t>          </a:t>
            </a:r>
            <a:r>
              <a:rPr lang="en-US" altLang="ja-JP" b="1" dirty="0" smtClean="0">
                <a:solidFill>
                  <a:srgbClr val="3366FF"/>
                </a:solidFill>
                <a:sym typeface="Wingdings"/>
              </a:rPr>
              <a:t>TDR-2012</a:t>
            </a:r>
          </a:p>
          <a:p>
            <a:r>
              <a:rPr kumimoji="1" lang="en-US" altLang="ja-JP" sz="1200" b="1" dirty="0" smtClean="0">
                <a:solidFill>
                  <a:srgbClr val="3366FF"/>
                </a:solidFill>
                <a:sym typeface="Wingdings"/>
              </a:rPr>
              <a:t>       (Technical Design Rep.)</a:t>
            </a:r>
            <a:endParaRPr kumimoji="1" lang="ja-JP" altLang="en-US" sz="1200" dirty="0"/>
          </a:p>
        </p:txBody>
      </p:sp>
      <p:sp>
        <p:nvSpPr>
          <p:cNvPr id="17" name="コンテンツ プレースホルダー 1"/>
          <p:cNvSpPr>
            <a:spLocks noGrp="1"/>
          </p:cNvSpPr>
          <p:nvPr>
            <p:ph sz="half" idx="2"/>
          </p:nvPr>
        </p:nvSpPr>
        <p:spPr>
          <a:xfrm>
            <a:off x="4855773" y="984581"/>
            <a:ext cx="4146286" cy="3830930"/>
          </a:xfrm>
          <a:solidFill>
            <a:srgbClr val="CCFFCC"/>
          </a:solidFill>
          <a:ln>
            <a:solidFill>
              <a:srgbClr val="008000"/>
            </a:solidFill>
          </a:ln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kumimoji="1" lang="ja-JP" altLang="en-US" u="sng" dirty="0" smtClean="0">
                <a:solidFill>
                  <a:srgbClr val="000090"/>
                </a:solidFill>
                <a:latin typeface="Osaka"/>
                <a:ea typeface="Osaka"/>
                <a:cs typeface="Osaka"/>
              </a:rPr>
              <a:t>コスト</a:t>
            </a:r>
            <a:r>
              <a:rPr kumimoji="1" lang="ja-JP" altLang="en-US" u="sng" dirty="0" smtClean="0">
                <a:solidFill>
                  <a:srgbClr val="000090"/>
                </a:solidFill>
              </a:rPr>
              <a:t>を節約する為の改訂</a:t>
            </a:r>
            <a:endParaRPr kumimoji="1" lang="en-US" altLang="ja-JP" u="sng" dirty="0" smtClean="0">
              <a:solidFill>
                <a:srgbClr val="000090"/>
              </a:solidFill>
            </a:endParaRPr>
          </a:p>
          <a:p>
            <a:endParaRPr kumimoji="1" lang="en-US" altLang="ja-JP" sz="2400" b="1" dirty="0" smtClean="0">
              <a:solidFill>
                <a:srgbClr val="3366FF"/>
              </a:solidFill>
            </a:endParaRPr>
          </a:p>
          <a:p>
            <a:r>
              <a:rPr kumimoji="1" lang="ja-JP" altLang="en-US" sz="2400" dirty="0" smtClean="0">
                <a:solidFill>
                  <a:srgbClr val="000000"/>
                </a:solidFill>
              </a:rPr>
              <a:t>単一加速器トンネル</a:t>
            </a:r>
            <a:endParaRPr kumimoji="1" lang="en-US" altLang="ja-JP" sz="2400" dirty="0">
              <a:solidFill>
                <a:srgbClr val="000000"/>
              </a:solidFill>
            </a:endParaRPr>
          </a:p>
          <a:p>
            <a:r>
              <a:rPr kumimoji="1" lang="ja-JP" altLang="en-US" sz="2400" b="1" dirty="0" smtClean="0">
                <a:solidFill>
                  <a:srgbClr val="3366FF"/>
                </a:solidFill>
              </a:rPr>
              <a:t>ダンピングリングの小型化</a:t>
            </a:r>
            <a:endParaRPr kumimoji="1" lang="en-US" altLang="ja-JP" sz="2400" dirty="0">
              <a:solidFill>
                <a:srgbClr val="000000"/>
              </a:solidFill>
            </a:endParaRPr>
          </a:p>
          <a:p>
            <a:r>
              <a:rPr kumimoji="1" lang="ja-JP" altLang="en-US" sz="2400" b="1" dirty="0" smtClean="0">
                <a:solidFill>
                  <a:srgbClr val="3366FF"/>
                </a:solidFill>
              </a:rPr>
              <a:t>陽電子発生部位置の最適化</a:t>
            </a:r>
            <a:r>
              <a:rPr kumimoji="1" lang="en-US" altLang="ja-JP" sz="2400" dirty="0" smtClean="0">
                <a:solidFill>
                  <a:srgbClr val="000000"/>
                </a:solidFill>
              </a:rPr>
              <a:t> </a:t>
            </a:r>
            <a:endParaRPr kumimoji="1" lang="en-US" altLang="ja-JP" sz="2400" dirty="0">
              <a:solidFill>
                <a:srgbClr val="000000"/>
              </a:solidFill>
            </a:endParaRPr>
          </a:p>
          <a:p>
            <a:r>
              <a:rPr kumimoji="1" lang="ja-JP" altLang="en-US" sz="2400" b="1" dirty="0" smtClean="0">
                <a:solidFill>
                  <a:srgbClr val="3366FF"/>
                </a:solidFill>
              </a:rPr>
              <a:t>加速空洞電界に幅を許容：　</a:t>
            </a:r>
            <a:endParaRPr kumimoji="1" lang="en-US" altLang="ja-JP" sz="2400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kumimoji="1" lang="ja-JP" altLang="ja-JP" sz="2400" b="1" dirty="0">
                <a:solidFill>
                  <a:srgbClr val="3366FF"/>
                </a:solidFill>
              </a:rPr>
              <a:t>　</a:t>
            </a:r>
            <a:r>
              <a:rPr kumimoji="1" lang="ja-JP" altLang="en-US" sz="2400" b="1" dirty="0" smtClean="0">
                <a:solidFill>
                  <a:srgbClr val="3366FF"/>
                </a:solidFill>
              </a:rPr>
              <a:t>　</a:t>
            </a:r>
            <a:r>
              <a:rPr kumimoji="1" lang="ja-JP" altLang="en-US" sz="2400" b="1" dirty="0" smtClean="0">
                <a:solidFill>
                  <a:srgbClr val="3366FF"/>
                </a:solidFill>
                <a:sym typeface="Wingdings"/>
              </a:rPr>
              <a:t></a:t>
            </a:r>
            <a:r>
              <a:rPr kumimoji="1" lang="en-US" altLang="ja-JP" sz="2400" b="1" dirty="0" smtClean="0">
                <a:solidFill>
                  <a:srgbClr val="3366FF"/>
                </a:solidFill>
                <a:sym typeface="Wingdings"/>
              </a:rPr>
              <a:t> </a:t>
            </a:r>
            <a:r>
              <a:rPr kumimoji="1" lang="en-US" altLang="ja-JP" sz="2400" dirty="0" smtClean="0"/>
              <a:t>31.5 MV/m </a:t>
            </a:r>
            <a:r>
              <a:rPr kumimoji="1" lang="en-US" altLang="ja-JP" sz="1900" dirty="0" smtClean="0">
                <a:solidFill>
                  <a:srgbClr val="FF0000"/>
                </a:solidFill>
              </a:rPr>
              <a:t>+/- 20 %, </a:t>
            </a:r>
          </a:p>
          <a:p>
            <a:r>
              <a:rPr kumimoji="1" lang="ja-JP" altLang="en-US" sz="2400" b="1" dirty="0" smtClean="0">
                <a:solidFill>
                  <a:srgbClr val="3366FF"/>
                </a:solidFill>
              </a:rPr>
              <a:t>高周波電力供給システム</a:t>
            </a:r>
            <a:r>
              <a:rPr kumimoji="1" lang="en-US" altLang="ja-JP" sz="2400" b="1" dirty="0" smtClean="0">
                <a:solidFill>
                  <a:srgbClr val="3366FF"/>
                </a:solidFill>
              </a:rPr>
              <a:t>: </a:t>
            </a:r>
          </a:p>
          <a:p>
            <a:pPr lvl="1"/>
            <a:r>
              <a:rPr kumimoji="1" lang="en-US" altLang="ja-JP" sz="2000" dirty="0" smtClean="0"/>
              <a:t>Klystron: </a:t>
            </a:r>
            <a:r>
              <a:rPr kumimoji="1" lang="ja-JP" altLang="en-US" sz="2000" dirty="0" smtClean="0"/>
              <a:t>地上集中</a:t>
            </a:r>
            <a:r>
              <a:rPr kumimoji="1" lang="en-US" altLang="ja-JP" sz="2000" dirty="0" smtClean="0"/>
              <a:t> (KCS), </a:t>
            </a:r>
          </a:p>
          <a:p>
            <a:pPr marL="457200" lvl="1" indent="0">
              <a:buNone/>
            </a:pPr>
            <a:r>
              <a:rPr kumimoji="1" lang="en-US" altLang="ja-JP" sz="2000" dirty="0"/>
              <a:t> </a:t>
            </a:r>
            <a:r>
              <a:rPr kumimoji="1" lang="en-US" altLang="ja-JP" sz="2000" dirty="0" smtClean="0"/>
              <a:t>   </a:t>
            </a:r>
            <a:r>
              <a:rPr kumimoji="1" lang="ja-JP" altLang="en-US" sz="2000" dirty="0" smtClean="0"/>
              <a:t>または</a:t>
            </a:r>
            <a:endParaRPr kumimoji="1" lang="en-US" altLang="ja-JP" sz="2000" dirty="0" smtClean="0"/>
          </a:p>
          <a:p>
            <a:pPr lvl="1"/>
            <a:r>
              <a:rPr kumimoji="1" lang="en-US" altLang="ja-JP" sz="2000" dirty="0" smtClean="0"/>
              <a:t>Klystron</a:t>
            </a:r>
            <a:r>
              <a:rPr kumimoji="1" lang="en-US" altLang="ja-JP" sz="2000" dirty="0"/>
              <a:t>:</a:t>
            </a:r>
            <a:r>
              <a:rPr kumimoji="1" lang="ja-JP" altLang="en-US" sz="2000" dirty="0" smtClean="0"/>
              <a:t>トンネル内分散</a:t>
            </a:r>
            <a:r>
              <a:rPr kumimoji="1" lang="en-US" altLang="ja-JP" sz="2000" dirty="0" smtClean="0"/>
              <a:t>  (DKS)</a:t>
            </a:r>
            <a:endParaRPr kumimoji="1" lang="ja-JP" altLang="en-US" sz="2000" dirty="0">
              <a:solidFill>
                <a:srgbClr val="A6A6A6"/>
              </a:solidFill>
            </a:endParaRPr>
          </a:p>
        </p:txBody>
      </p:sp>
      <p:pic>
        <p:nvPicPr>
          <p:cNvPr id="15" name="Content Placeholder 3" descr="Figure-4-2.png"/>
          <p:cNvPicPr>
            <a:picLocks noGrp="1" noChangeAspect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6351" y="4594846"/>
            <a:ext cx="1063058" cy="1471103"/>
          </a:xfrm>
          <a:ln>
            <a:solidFill>
              <a:srgbClr val="3366FF"/>
            </a:solidFill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632369" y="6219558"/>
            <a:ext cx="3113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Flat-land or Mountainous Tunnel Design</a:t>
            </a:r>
            <a:endParaRPr kumimoji="1" lang="ja-JP" altLang="en-US" sz="14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615547" y="5419618"/>
            <a:ext cx="416391" cy="276999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/>
              <a:t>5 m</a:t>
            </a:r>
            <a:endParaRPr kumimoji="1" lang="ja-JP" altLang="en-US" sz="1200" dirty="0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8660373" y="5169647"/>
            <a:ext cx="7471" cy="74902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右矢印 2"/>
          <p:cNvSpPr/>
          <p:nvPr/>
        </p:nvSpPr>
        <p:spPr bwMode="auto">
          <a:xfrm>
            <a:off x="2224874" y="2809022"/>
            <a:ext cx="509867" cy="389369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08857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94421" y="160589"/>
            <a:ext cx="8229600" cy="563493"/>
          </a:xfrm>
        </p:spPr>
        <p:txBody>
          <a:bodyPr>
            <a:noAutofit/>
          </a:bodyPr>
          <a:lstStyle/>
          <a:p>
            <a:r>
              <a:rPr lang="en-US" altLang="en-US" sz="3200" b="1" dirty="0"/>
              <a:t>KEK-LC</a:t>
            </a:r>
            <a:r>
              <a:rPr lang="ja-JP" altLang="en-US" sz="3200" b="1" dirty="0"/>
              <a:t>：</a:t>
            </a:r>
            <a:r>
              <a:rPr lang="en-US" altLang="en-US" sz="3200" b="1" dirty="0"/>
              <a:t> </a:t>
            </a:r>
            <a:r>
              <a:rPr lang="en-US" altLang="en-US" sz="3200" b="1" dirty="0" smtClean="0"/>
              <a:t>FY2012~13 Plan</a:t>
            </a:r>
            <a:endParaRPr lang="ja-JP" altLang="en-US" sz="3200" b="1" dirty="0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3774742"/>
              </p:ext>
            </p:extLst>
          </p:nvPr>
        </p:nvGraphicFramePr>
        <p:xfrm>
          <a:off x="541416" y="740298"/>
          <a:ext cx="8466149" cy="5371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8500"/>
                <a:gridCol w="963707"/>
                <a:gridCol w="1603828"/>
                <a:gridCol w="2719645"/>
                <a:gridCol w="2730469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1600" dirty="0" smtClean="0"/>
                        <a:t>月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LC</a:t>
                      </a:r>
                      <a:r>
                        <a:rPr kumimoji="1" lang="ja-JP" altLang="en-US" sz="1600" dirty="0" smtClean="0"/>
                        <a:t>定例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KEK-LC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KEK</a:t>
                      </a:r>
                      <a:r>
                        <a:rPr kumimoji="1" lang="ja-JP" altLang="en-US" sz="1600" dirty="0" smtClean="0"/>
                        <a:t>　</a:t>
                      </a:r>
                      <a:r>
                        <a:rPr kumimoji="1" lang="en-US" altLang="ja-JP" sz="1600" dirty="0" smtClean="0"/>
                        <a:t>/</a:t>
                      </a:r>
                      <a:r>
                        <a:rPr kumimoji="1" lang="ja-JP" altLang="en-US" sz="1600" dirty="0" smtClean="0"/>
                        <a:t>　国内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GDE</a:t>
                      </a:r>
                      <a:r>
                        <a:rPr kumimoji="1" lang="ja-JP" altLang="en-US" sz="1600" dirty="0" smtClean="0"/>
                        <a:t>　</a:t>
                      </a:r>
                      <a:r>
                        <a:rPr kumimoji="1" lang="en-US" altLang="ja-JP" sz="1600" dirty="0" smtClean="0"/>
                        <a:t>/</a:t>
                      </a:r>
                      <a:r>
                        <a:rPr kumimoji="1" lang="ja-JP" altLang="en-US" sz="1600" dirty="0" smtClean="0"/>
                        <a:t>　国際</a:t>
                      </a:r>
                      <a:endParaRPr kumimoji="1" lang="ja-JP" altLang="en-US" sz="1600" dirty="0"/>
                    </a:p>
                  </a:txBody>
                  <a:tcPr/>
                </a:tc>
              </a:tr>
              <a:tr h="550212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10</a:t>
                      </a:r>
                      <a:endParaRPr kumimoji="1" lang="ja-JP" altLang="en-US" sz="1000" b="1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009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1, 8, 15,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22, 29</a:t>
                      </a:r>
                      <a:endParaRPr kumimoji="1" lang="ja-JP" alt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0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19(Fri)</a:t>
                      </a:r>
                      <a:r>
                        <a:rPr kumimoji="1" lang="ja-JP" alt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：</a:t>
                      </a:r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LC</a:t>
                      </a:r>
                      <a:r>
                        <a:rPr kumimoji="1" lang="ja-JP" altLang="en-US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推進委</a:t>
                      </a:r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*</a:t>
                      </a:r>
                      <a:endParaRPr kumimoji="1" lang="ja-JP" altLang="en-US" sz="10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8-12:    ASC-12</a:t>
                      </a:r>
                      <a:r>
                        <a:rPr kumimoji="1" lang="en-US" altLang="ja-JP" sz="10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@ Portland</a:t>
                      </a:r>
                      <a:endParaRPr kumimoji="1" lang="en-US" altLang="ja-JP" sz="10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22-26:  LCWS</a:t>
                      </a:r>
                      <a:r>
                        <a:rPr kumimoji="1" lang="en-US" altLang="ja-JP" sz="10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@ Arlington</a:t>
                      </a:r>
                    </a:p>
                    <a:p>
                      <a:r>
                        <a:rPr kumimoji="1" lang="en-US" altLang="ja-JP" sz="10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28-29:</a:t>
                      </a:r>
                      <a:r>
                        <a:rPr kumimoji="1" lang="en-US" altLang="ja-JP" sz="10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IEEE-NSS @ Anaheim</a:t>
                      </a:r>
                      <a:endParaRPr kumimoji="1" lang="en-US" altLang="ja-JP" sz="10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60433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A6A6A6"/>
                          </a:solidFill>
                        </a:rPr>
                        <a:t>5, 12,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rgbClr val="A6A6A6"/>
                          </a:solidFill>
                        </a:rPr>
                        <a:t>19, 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rgbClr val="A6A6A6"/>
                          </a:solidFill>
                        </a:rPr>
                        <a:t>26</a:t>
                      </a:r>
                      <a:endParaRPr kumimoji="1" lang="ja-JP" altLang="en-US" sz="1200" dirty="0">
                        <a:solidFill>
                          <a:srgbClr val="A6A6A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7: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KEK </a:t>
                      </a:r>
                      <a:r>
                        <a:rPr kumimoji="1" lang="ja-JP" altLang="en-US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研究推進会議</a:t>
                      </a:r>
                      <a:endParaRPr kumimoji="1" lang="ja-JP" altLang="en-US" sz="1200" b="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A6A6A6"/>
                          </a:solidFill>
                        </a:rPr>
                        <a:t>5-8:</a:t>
                      </a:r>
                      <a:r>
                        <a:rPr kumimoji="1" lang="en-US" altLang="ja-JP" sz="1200" baseline="0" dirty="0" smtClean="0">
                          <a:solidFill>
                            <a:srgbClr val="A6A6A6"/>
                          </a:solidFill>
                        </a:rPr>
                        <a:t>           TTC (</a:t>
                      </a:r>
                      <a:r>
                        <a:rPr kumimoji="1" lang="en-US" altLang="ja-JP" sz="1200" baseline="0" dirty="0" err="1" smtClean="0">
                          <a:solidFill>
                            <a:srgbClr val="A6A6A6"/>
                          </a:solidFill>
                        </a:rPr>
                        <a:t>JLab</a:t>
                      </a:r>
                      <a:r>
                        <a:rPr kumimoji="1" lang="en-US" altLang="ja-JP" sz="1200" baseline="0" dirty="0" smtClean="0">
                          <a:solidFill>
                            <a:srgbClr val="A6A6A6"/>
                          </a:solidFill>
                        </a:rPr>
                        <a:t>)</a:t>
                      </a:r>
                    </a:p>
                    <a:p>
                      <a:r>
                        <a:rPr kumimoji="1" lang="en-US" altLang="ja-JP" sz="1200" baseline="0" dirty="0" smtClean="0">
                          <a:solidFill>
                            <a:srgbClr val="A6A6A6"/>
                          </a:solidFill>
                        </a:rPr>
                        <a:t>13-14:       GDE Cost Review (</a:t>
                      </a:r>
                      <a:r>
                        <a:rPr kumimoji="1" lang="en-US" altLang="ja-JP" sz="1200" baseline="0" dirty="0" err="1" smtClean="0">
                          <a:solidFill>
                            <a:srgbClr val="A6A6A6"/>
                          </a:solidFill>
                        </a:rPr>
                        <a:t>Fnal</a:t>
                      </a:r>
                      <a:r>
                        <a:rPr kumimoji="1" lang="en-US" altLang="ja-JP" sz="1200" baseline="0" dirty="0" smtClean="0">
                          <a:solidFill>
                            <a:srgbClr val="A6A6A6"/>
                          </a:solidFill>
                        </a:rPr>
                        <a:t>)</a:t>
                      </a:r>
                    </a:p>
                    <a:p>
                      <a:r>
                        <a:rPr kumimoji="1" lang="en-US" altLang="ja-JP" sz="1200" baseline="0" dirty="0" smtClean="0">
                          <a:solidFill>
                            <a:srgbClr val="A6A6A6"/>
                          </a:solidFill>
                        </a:rPr>
                        <a:t>14-16:       Higgs factory WS (</a:t>
                      </a:r>
                      <a:r>
                        <a:rPr kumimoji="1" lang="en-US" altLang="ja-JP" sz="1200" baseline="0" dirty="0" err="1" smtClean="0">
                          <a:solidFill>
                            <a:srgbClr val="A6A6A6"/>
                          </a:solidFill>
                        </a:rPr>
                        <a:t>Fnal</a:t>
                      </a:r>
                      <a:r>
                        <a:rPr kumimoji="1" lang="en-US" altLang="ja-JP" sz="1200" baseline="0" dirty="0" smtClean="0">
                          <a:solidFill>
                            <a:srgbClr val="A6A6A6"/>
                          </a:solidFill>
                        </a:rPr>
                        <a:t>)</a:t>
                      </a:r>
                    </a:p>
                  </a:txBody>
                  <a:tcPr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kumimoji="1" lang="en-US" altLang="ja-JP" sz="1200" b="1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, 10, </a:t>
                      </a:r>
                    </a:p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17, </a:t>
                      </a:r>
                      <a:r>
                        <a:rPr kumimoji="1" lang="en-US" altLang="ja-JP" sz="1200" strike="sngStrike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24</a:t>
                      </a:r>
                      <a:endParaRPr kumimoji="1" lang="ja-JP" altLang="en-US" sz="1200" strike="sngStrike" dirty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2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27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(Thu)</a:t>
                      </a:r>
                      <a:r>
                        <a:rPr kumimoji="1" lang="ja-JP" alt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：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LC</a:t>
                      </a:r>
                      <a:r>
                        <a:rPr kumimoji="1" lang="ja-JP" altLang="en-US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推進委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*</a:t>
                      </a:r>
                      <a:endParaRPr kumimoji="1" lang="ja-JP" altLang="en-US" sz="120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3: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kumimoji="1" lang="ja-JP" alt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　量子ビーム・シンポジウム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(</a:t>
                      </a:r>
                      <a:r>
                        <a:rPr kumimoji="1" lang="ja-JP" alt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秋葉原）</a:t>
                      </a:r>
                      <a:endParaRPr kumimoji="1" lang="en-US" altLang="ja-JP" sz="1200" baseline="0" dirty="0" smtClean="0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  <a:p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4-5: </a:t>
                      </a:r>
                      <a:r>
                        <a:rPr kumimoji="1" lang="ja-JP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　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AAA </a:t>
                      </a:r>
                      <a:r>
                        <a:rPr kumimoji="1" lang="ja-JP" altLang="en-US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加速器実習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(KEK)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13-14: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      ILC-PAC (KEK)</a:t>
                      </a:r>
                    </a:p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bg1">
                              <a:lumMod val="75000"/>
                            </a:schemeClr>
                          </a:solidFill>
                        </a:rPr>
                        <a:t>15:            LC Symposium (Tokyo)</a:t>
                      </a:r>
                    </a:p>
                  </a:txBody>
                  <a:tcPr/>
                </a:tc>
              </a:tr>
              <a:tr h="246804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7, </a:t>
                      </a:r>
                      <a:r>
                        <a:rPr kumimoji="1" lang="en-US" altLang="ja-JP" sz="1200" strike="sngStrike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14, 21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, </a:t>
                      </a:r>
                    </a:p>
                    <a:p>
                      <a:endParaRPr kumimoji="1" lang="en-US" altLang="ja-JP" sz="12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28</a:t>
                      </a:r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7-8: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      IHEP-KEK SCRF </a:t>
                      </a:r>
                      <a:r>
                        <a:rPr kumimoji="1" lang="en-US" altLang="ja-JP" sz="1200" baseline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Collab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. Mtg.</a:t>
                      </a:r>
                    </a:p>
                    <a:p>
                      <a:r>
                        <a:rPr kumimoji="1" lang="ja-JP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　</a:t>
                      </a:r>
                      <a:r>
                        <a:rPr kumimoji="1" lang="ja-JP" altLang="en-US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　　　　　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(</a:t>
                      </a:r>
                      <a:r>
                        <a:rPr kumimoji="1" lang="en-US" altLang="ja-JP" sz="1200" baseline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webex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at KEK)</a:t>
                      </a:r>
                    </a:p>
                    <a:p>
                      <a:endParaRPr kumimoji="1" lang="en-US" altLang="ja-JP" sz="1200" baseline="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4444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kumimoji="1" lang="en-US" altLang="ja-JP" sz="1200" dirty="0" smtClean="0"/>
                        <a:t>, </a:t>
                      </a:r>
                      <a:r>
                        <a:rPr kumimoji="1" lang="en-US" altLang="ja-JP" sz="1200" strike="sngStrike" dirty="0" smtClean="0"/>
                        <a:t>11,</a:t>
                      </a:r>
                      <a:r>
                        <a:rPr kumimoji="1" lang="en-US" altLang="ja-JP" sz="1200" dirty="0" smtClean="0"/>
                        <a:t> 18, 25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14</a:t>
                      </a:r>
                      <a:r>
                        <a:rPr kumimoji="1" lang="en-US" altLang="ja-JP" sz="1200" baseline="0" dirty="0" smtClean="0">
                          <a:solidFill>
                            <a:srgbClr val="3366FF"/>
                          </a:solidFill>
                        </a:rPr>
                        <a:t> </a:t>
                      </a: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(Thu)</a:t>
                      </a:r>
                      <a:r>
                        <a:rPr kumimoji="1" lang="ja-JP" altLang="en-US" sz="1200" dirty="0" smtClean="0">
                          <a:solidFill>
                            <a:srgbClr val="3366FF"/>
                          </a:solidFill>
                        </a:rPr>
                        <a:t>：</a:t>
                      </a: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LC</a:t>
                      </a:r>
                      <a:r>
                        <a:rPr kumimoji="1" lang="ja-JP" altLang="en-US" sz="1200" dirty="0" smtClean="0">
                          <a:solidFill>
                            <a:srgbClr val="3366FF"/>
                          </a:solidFill>
                        </a:rPr>
                        <a:t>推進委</a:t>
                      </a:r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*</a:t>
                      </a:r>
                      <a:endParaRPr kumimoji="1" lang="ja-JP" altLang="en-US" sz="1200" dirty="0" smtClean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8:</a:t>
                      </a:r>
                      <a:r>
                        <a:rPr kumimoji="1" lang="en-US" altLang="ja-JP" sz="1200" baseline="0" dirty="0" smtClean="0"/>
                        <a:t> </a:t>
                      </a:r>
                      <a:r>
                        <a:rPr kumimoji="1" lang="ja-JP" altLang="en-US" sz="1200" baseline="0" dirty="0" smtClean="0"/>
                        <a:t>日本学術会議シンポジウム</a:t>
                      </a:r>
                      <a:endParaRPr kumimoji="1" lang="en-US" altLang="ja-JP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2/4~ IHEP-KEK  </a:t>
                      </a:r>
                      <a:r>
                        <a:rPr kumimoji="1" lang="en-US" altLang="ja-JP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collab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kumimoji="1" lang="en-US" altLang="ja-JP" sz="1200" dirty="0" err="1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Mtg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 (@ IHEP)</a:t>
                      </a:r>
                      <a:endParaRPr kumimoji="1" lang="en-US" altLang="ja-JP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6-7:         </a:t>
                      </a:r>
                      <a:r>
                        <a:rPr kumimoji="1" lang="en-US" altLang="ja-JP" sz="1200" baseline="0" dirty="0" smtClean="0">
                          <a:solidFill>
                            <a:srgbClr val="FF0000"/>
                          </a:solidFill>
                        </a:rPr>
                        <a:t>Ext. Cost-Review (Windsor/UK)</a:t>
                      </a:r>
                      <a:endParaRPr kumimoji="1" lang="en-US" altLang="ja-JP" sz="1200" dirty="0" smtClean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21-22:     ICFA/ILCSC (Vancouver</a:t>
                      </a:r>
                      <a:r>
                        <a:rPr kumimoji="1" lang="en-US" altLang="ja-JP" sz="1200" baseline="0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kumimoji="1"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4947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4, 11, 18, 25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26-29: </a:t>
                      </a:r>
                      <a:r>
                        <a:rPr kumimoji="1" lang="ja-JP" altLang="en-US" sz="1200" dirty="0" smtClean="0"/>
                        <a:t>物理学会</a:t>
                      </a:r>
                      <a:r>
                        <a:rPr kumimoji="1" lang="en-US" altLang="ja-JP" sz="1200" dirty="0" smtClean="0"/>
                        <a:t> (ILC </a:t>
                      </a:r>
                      <a:r>
                        <a:rPr kumimoji="1" lang="ja-JP" altLang="en-US" sz="1200" dirty="0" smtClean="0"/>
                        <a:t>シンポ）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endParaRPr kumimoji="1" lang="ja-JP" altLang="en-US" sz="12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4947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4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en-US" altLang="ja-JP" sz="1200" dirty="0" smtClean="0"/>
                    </a:p>
                    <a:p>
                      <a:r>
                        <a:rPr kumimoji="1" lang="en-US" altLang="ja-JP" sz="1200" dirty="0" smtClean="0"/>
                        <a:t>5-6: KEK road-map</a:t>
                      </a:r>
                      <a:r>
                        <a:rPr kumimoji="1" lang="en-US" altLang="ja-JP" sz="1200" baseline="0" dirty="0" smtClean="0"/>
                        <a:t> review </a:t>
                      </a:r>
                      <a:r>
                        <a:rPr kumimoji="1" lang="en-US" altLang="ja-JP" sz="1200" dirty="0" smtClean="0"/>
                        <a:t>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3-4: ATF-II Review at KEK</a:t>
                      </a:r>
                    </a:p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15-17: 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   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DESY-KEK </a:t>
                      </a:r>
                      <a:r>
                        <a:rPr kumimoji="1" lang="en-US" altLang="ja-JP" sz="120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Collab</a:t>
                      </a:r>
                      <a:r>
                        <a:rPr kumimoji="1" lang="en-US" altLang="ja-JP" sz="12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.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</a:t>
                      </a:r>
                      <a:r>
                        <a:rPr kumimoji="1" lang="en-US" altLang="ja-JP" sz="1200" baseline="0" dirty="0" err="1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Mtg</a:t>
                      </a:r>
                      <a:r>
                        <a:rPr kumimoji="1" lang="en-US" altLang="ja-JP" sz="1200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 at KEK</a:t>
                      </a:r>
                      <a:endParaRPr kumimoji="1" lang="ja-JP" altLang="en-US" sz="1200" dirty="0" smtClean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</a:tr>
              <a:tr h="249472">
                <a:tc>
                  <a:txBody>
                    <a:bodyPr/>
                    <a:lstStyle/>
                    <a:p>
                      <a:r>
                        <a:rPr kumimoji="1" lang="ja-JP" altLang="en-US" sz="1200" dirty="0" smtClean="0"/>
                        <a:t>　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13-17:     IPAC (Shanghai)</a:t>
                      </a:r>
                    </a:p>
                    <a:p>
                      <a:r>
                        <a:rPr kumimoji="1" lang="en-US" altLang="ja-JP" sz="1200" dirty="0" smtClean="0"/>
                        <a:t>27-31:     ECFA-LC</a:t>
                      </a:r>
                      <a:r>
                        <a:rPr kumimoji="1" lang="en-US" altLang="ja-JP" sz="1200" baseline="0" dirty="0" smtClean="0"/>
                        <a:t> symposium</a:t>
                      </a:r>
                      <a:r>
                        <a:rPr kumimoji="1" lang="en-US" altLang="ja-JP" sz="1200" dirty="0" smtClean="0"/>
                        <a:t> (DESY)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4947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6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6/15: AAA </a:t>
                      </a:r>
                      <a:r>
                        <a:rPr kumimoji="1" lang="ja-JP" altLang="en-US" sz="1200" dirty="0" smtClean="0"/>
                        <a:t>シンポ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12:</a:t>
                      </a:r>
                      <a:r>
                        <a:rPr kumimoji="1" lang="en-US" altLang="ja-JP" sz="1200" baseline="0" dirty="0" smtClean="0"/>
                        <a:t>          </a:t>
                      </a:r>
                      <a:r>
                        <a:rPr kumimoji="1" lang="en-US" altLang="ja-JP" sz="1200" dirty="0" smtClean="0"/>
                        <a:t> ILC Event (KEK,</a:t>
                      </a:r>
                      <a:r>
                        <a:rPr kumimoji="1" lang="en-US" altLang="ja-JP" sz="1200" baseline="0" dirty="0" smtClean="0"/>
                        <a:t> CERN, </a:t>
                      </a:r>
                      <a:r>
                        <a:rPr kumimoji="1" lang="en-US" altLang="ja-JP" sz="1200" baseline="0" dirty="0" err="1" smtClean="0"/>
                        <a:t>Fnal</a:t>
                      </a:r>
                      <a:r>
                        <a:rPr kumimoji="1" lang="en-US" altLang="ja-JP" sz="1200" baseline="0" dirty="0" smtClean="0"/>
                        <a:t>) </a:t>
                      </a:r>
                    </a:p>
                  </a:txBody>
                  <a:tcPr/>
                </a:tc>
              </a:tr>
              <a:tr h="24947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9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1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22-27:</a:t>
                      </a:r>
                      <a:r>
                        <a:rPr kumimoji="1" lang="en-US" altLang="ja-JP" sz="1200" baseline="0" dirty="0" smtClean="0"/>
                        <a:t>      SRF2013 (Paris)</a:t>
                      </a:r>
                      <a:endParaRPr kumimoji="1" lang="ja-JP" altLang="en-US" sz="1200" dirty="0" smtClean="0"/>
                    </a:p>
                  </a:txBody>
                  <a:tcPr/>
                </a:tc>
              </a:tr>
              <a:tr h="24947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11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tx1"/>
                          </a:solidFill>
                        </a:rPr>
                        <a:t>11-15:      </a:t>
                      </a:r>
                      <a:r>
                        <a:rPr kumimoji="1" lang="en-US" altLang="ja-JP" sz="1200" dirty="0" smtClean="0"/>
                        <a:t>LCWS-2013 </a:t>
                      </a:r>
                      <a:r>
                        <a:rPr kumimoji="1" lang="en-US" altLang="ja-JP" sz="1200" baseline="0" dirty="0" smtClean="0"/>
                        <a:t> (Tokyo)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13/02/04 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KEK-LC-Meeting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右矢印 4"/>
          <p:cNvSpPr/>
          <p:nvPr/>
        </p:nvSpPr>
        <p:spPr>
          <a:xfrm>
            <a:off x="114696" y="3484880"/>
            <a:ext cx="426720" cy="304800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53"/>
            <a:endParaRPr lang="ja-JP" altLang="en-US">
              <a:solidFill>
                <a:prstClr val="white"/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327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Site Dependence II: DKS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400800"/>
            <a:ext cx="2438400" cy="296473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296473"/>
          </a:xfrm>
        </p:spPr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7" name="Picture 6" descr="DKS-3D-annota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0599"/>
            <a:ext cx="9155724" cy="5867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46293" y="2005092"/>
            <a:ext cx="2699251" cy="369332"/>
          </a:xfrm>
          <a:prstGeom prst="rect">
            <a:avLst/>
          </a:prstGeom>
          <a:solidFill>
            <a:srgbClr val="CCD7DF"/>
          </a:solidFill>
        </p:spPr>
        <p:txBody>
          <a:bodyPr wrap="none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accelerator cryomodules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669" y="1081762"/>
            <a:ext cx="128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D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istributed</a:t>
            </a:r>
          </a:p>
          <a:p>
            <a:r>
              <a:rPr kumimoji="0" lang="en-GB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K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lystron</a:t>
            </a:r>
          </a:p>
          <a:p>
            <a:r>
              <a:rPr kumimoji="0" lang="en-GB" b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cheme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latin typeface="Arial"/>
                <a:ea typeface="Arial Unicode MS"/>
                <a:cs typeface="Arial Unicode MS"/>
              </a:rPr>
              <a:pPr/>
              <a:t>20</a:t>
            </a:fld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3956488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Site Dependence II: DKS</a:t>
            </a:r>
            <a:endParaRPr lang="en-GB" dirty="0"/>
          </a:p>
        </p:txBody>
      </p:sp>
      <p:pic>
        <p:nvPicPr>
          <p:cNvPr id="3" name="Picture 2" descr="Kamaboko-2D-tech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5604" y="304996"/>
            <a:ext cx="3303110" cy="46743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023" y="4527670"/>
            <a:ext cx="2824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“Mountainous” Topography site-dependent design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9783" y="1254393"/>
            <a:ext cx="2135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“</a:t>
            </a:r>
            <a:r>
              <a:rPr kumimoji="0" lang="en-GB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Kamaboko</a:t>
            </a:r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” tunnel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4803" y="1834549"/>
            <a:ext cx="35334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Reduced surface presence.</a:t>
            </a:r>
          </a:p>
          <a:p>
            <a:endParaRPr kumimoji="0" lang="en-GB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Horizontal access</a:t>
            </a:r>
          </a:p>
          <a:p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r>
              <a:rPr kumimoji="0" lang="en-GB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Most infrastructure underground.</a:t>
            </a:r>
            <a:endParaRPr kumimoji="0" lang="en-GB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479855"/>
            <a:ext cx="4387534" cy="2738624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08.02.2013 Windsor, UK 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N. Walker - ILC Cost Review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21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04178705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Damping Rings</a:t>
            </a:r>
            <a:endParaRPr lang="en-GB" dirty="0"/>
          </a:p>
        </p:txBody>
      </p:sp>
      <p:pic>
        <p:nvPicPr>
          <p:cNvPr id="4" name="Picture 3" descr="DRlatticeCartoo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19" y="1113740"/>
            <a:ext cx="4217262" cy="2584327"/>
          </a:xfrm>
          <a:prstGeom prst="rect">
            <a:avLst/>
          </a:prstGeom>
        </p:spPr>
      </p:pic>
      <p:pic>
        <p:nvPicPr>
          <p:cNvPr id="19" name="Picture 18" descr="upgrade-dr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1" y="3905245"/>
            <a:ext cx="5981700" cy="2794000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883068"/>
              </p:ext>
            </p:extLst>
          </p:nvPr>
        </p:nvGraphicFramePr>
        <p:xfrm>
          <a:off x="5895974" y="978957"/>
          <a:ext cx="3131777" cy="3716020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1408832"/>
                <a:gridCol w="157964"/>
                <a:gridCol w="1157884"/>
                <a:gridCol w="407097"/>
              </a:tblGrid>
              <a:tr h="9093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Circumference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3.2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km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Energy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RF frequency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650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MHz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Beam current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390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Store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200 (100)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Trans. damping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24 (13)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n-lt"/>
                        </a:rPr>
                        <a:t>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30406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8424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Extracted emittance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x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5.5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smtClean="0">
                          <a:effectLst/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200" u="none" strike="noStrike" dirty="0" smtClean="0">
                          <a:effectLst/>
                          <a:latin typeface="+mn-lt"/>
                        </a:rPr>
                        <a:t>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3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normalised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75964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4186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No. cavities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10 (12)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050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Total voltage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14 (22)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4292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RF power / coupler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176 (272)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kW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813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No.wiggler magnets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54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3517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Total length wiggler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113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170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Wiggler field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1.5 (2.2)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118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Beam power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  <a:latin typeface="+mn-lt"/>
                        </a:rPr>
                        <a:t>1.76 (2.38)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MW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560682" y="4771077"/>
            <a:ext cx="23998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 smtClean="0">
                <a:solidFill>
                  <a:schemeClr val="bg1">
                    <a:lumMod val="50000"/>
                  </a:schemeClr>
                </a:solidFill>
              </a:rPr>
              <a:t>Values in () are for 10-Hz mode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98777" y="5226428"/>
            <a:ext cx="2671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Many similarities to modern 3</a:t>
            </a:r>
            <a:r>
              <a:rPr lang="en-GB" baseline="30000" dirty="0" smtClean="0"/>
              <a:t>rd</a:t>
            </a:r>
            <a:r>
              <a:rPr lang="en-GB" dirty="0" smtClean="0"/>
              <a:t>-generation light sources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924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230075" y="3716206"/>
            <a:ext cx="3962400" cy="22860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 Unicode M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5" y="4173406"/>
            <a:ext cx="3276600" cy="17048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398954" cy="914400"/>
          </a:xfrm>
        </p:spPr>
        <p:txBody>
          <a:bodyPr/>
          <a:lstStyle/>
          <a:p>
            <a:r>
              <a:rPr lang="en-US" sz="3200" dirty="0" smtClean="0"/>
              <a:t>DR: Vacuum (Electron Cloud)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526" y="1214326"/>
            <a:ext cx="3966694" cy="2381015"/>
          </a:xfrm>
        </p:spPr>
        <p:txBody>
          <a:bodyPr>
            <a:normAutofit fontScale="70000" lnSpcReduction="20000"/>
          </a:bodyPr>
          <a:lstStyle/>
          <a:p>
            <a:r>
              <a:rPr lang="en-US" sz="2000" dirty="0" smtClean="0"/>
              <a:t>Reduction of </a:t>
            </a:r>
            <a:r>
              <a:rPr lang="en-US" sz="2000" b="1" dirty="0" smtClean="0"/>
              <a:t>electron cloud build-up </a:t>
            </a:r>
            <a:r>
              <a:rPr lang="en-US" sz="2000" dirty="0" smtClean="0"/>
              <a:t>in e+ ring critical for ILC parameters</a:t>
            </a:r>
          </a:p>
          <a:p>
            <a:endParaRPr lang="en-US" sz="2000" dirty="0" smtClean="0"/>
          </a:p>
          <a:p>
            <a:r>
              <a:rPr lang="en-US" sz="2000" dirty="0" smtClean="0"/>
              <a:t>Full e-cloud mitigation concepts included into vacuum design</a:t>
            </a:r>
          </a:p>
          <a:p>
            <a:pPr lvl="1"/>
            <a:r>
              <a:rPr lang="en-US" sz="1600" dirty="0" err="1" smtClean="0"/>
              <a:t>CesrTA</a:t>
            </a:r>
            <a:r>
              <a:rPr lang="en-US" sz="1600" dirty="0" smtClean="0"/>
              <a:t> (and other) R&amp;D results</a:t>
            </a:r>
          </a:p>
          <a:p>
            <a:pPr lvl="1"/>
            <a:endParaRPr lang="en-US" sz="1600" dirty="0" smtClean="0"/>
          </a:p>
          <a:p>
            <a:r>
              <a:rPr lang="en-US" sz="2000" dirty="0" smtClean="0"/>
              <a:t>Vacuum System Design/Costing</a:t>
            </a:r>
          </a:p>
          <a:p>
            <a:pPr lvl="1"/>
            <a:r>
              <a:rPr lang="en-US" sz="2000" dirty="0" smtClean="0"/>
              <a:t>Super-KEK-B VCs in production with similar designs to ILC DR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30075" y="3716206"/>
            <a:ext cx="411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DR Wiggler chamber concept with thermal spray clearing electrode – 1 VC for each wiggler pair.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875" y="4075845"/>
            <a:ext cx="4648200" cy="1926361"/>
          </a:xfrm>
          <a:prstGeom prst="rect">
            <a:avLst/>
          </a:prstGeom>
          <a:ln w="25400"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3049475" y="554500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Conway/Li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01971" y="5584087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Y. </a:t>
            </a:r>
            <a:r>
              <a:rPr lang="en-US" sz="1400" dirty="0" err="1" smtClean="0">
                <a:solidFill>
                  <a:schemeClr val="bg1"/>
                </a:solidFill>
              </a:rPr>
              <a:t>Suetsugu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44875" y="3716206"/>
            <a:ext cx="43494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SuperKEKB</a:t>
            </a:r>
            <a:r>
              <a:rPr lang="en-US" sz="1600" dirty="0" smtClean="0">
                <a:solidFill>
                  <a:srgbClr val="0000FF"/>
                </a:solidFill>
              </a:rPr>
              <a:t> Dipole Chamber Extrusion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1075" y="5545006"/>
            <a:ext cx="2438400" cy="457200"/>
          </a:xfr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4344875" y="3716206"/>
            <a:ext cx="4648200" cy="2286000"/>
          </a:xfrm>
          <a:prstGeom prst="rect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4875" y="1042265"/>
            <a:ext cx="4749800" cy="2413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206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Positron Source (central region)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634" y="1247220"/>
            <a:ext cx="4859867" cy="240158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GB" sz="2000" dirty="0" smtClean="0"/>
              <a:t>located at exit of electron Main Linac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147m SC helical undulator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driven by primary electron beam (150-250 GeV)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produces ~30 MeV photons</a:t>
            </a:r>
          </a:p>
          <a:p>
            <a:pPr>
              <a:lnSpc>
                <a:spcPct val="110000"/>
              </a:lnSpc>
            </a:pPr>
            <a:r>
              <a:rPr lang="en-GB" sz="2000" dirty="0" smtClean="0"/>
              <a:t>converted in thin target into </a:t>
            </a:r>
            <a:r>
              <a:rPr lang="en-GB" sz="2000" dirty="0" err="1" smtClean="0"/>
              <a:t>e+e</a:t>
            </a:r>
            <a:r>
              <a:rPr lang="en-GB" sz="2000" dirty="0" smtClean="0"/>
              <a:t>- pairs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24287" y="5548355"/>
            <a:ext cx="1014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not to scale!</a:t>
            </a:r>
            <a:endParaRPr lang="en-GB" sz="1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5730" y="990599"/>
            <a:ext cx="3992799" cy="2911767"/>
          </a:xfrm>
          <a:prstGeom prst="rect">
            <a:avLst/>
          </a:prstGeom>
          <a:noFill/>
          <a:ln w="9525">
            <a:noFill/>
            <a:prstDash val="dash"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9" y="3523521"/>
            <a:ext cx="9144000" cy="27889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 bwMode="auto">
          <a:xfrm>
            <a:off x="5486400" y="2739292"/>
            <a:ext cx="282135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443405" y="2532173"/>
            <a:ext cx="7140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rgbClr val="FF0000"/>
                </a:solidFill>
              </a:rPr>
              <a:t>yield = 1.5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5432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10Hz mode for e+ production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96686"/>
          </a:xfrm>
        </p:spPr>
        <p:txBody>
          <a:bodyPr>
            <a:normAutofit fontScale="92500" lnSpcReduction="10000"/>
          </a:bodyPr>
          <a:lstStyle/>
          <a:p>
            <a:r>
              <a:rPr lang="en-GB" dirty="0" smtClean="0"/>
              <a:t>Low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cm</a:t>
            </a:r>
            <a:r>
              <a:rPr lang="en-GB" dirty="0" smtClean="0"/>
              <a:t> running (≤250 GeV) </a:t>
            </a:r>
            <a:r>
              <a:rPr lang="en-GB" dirty="0">
                <a:sym typeface="Wingdings"/>
              </a:rPr>
              <a:t> </a:t>
            </a:r>
            <a:r>
              <a:rPr lang="en-GB" dirty="0">
                <a:solidFill>
                  <a:srgbClr val="0000FF"/>
                </a:solidFill>
              </a:rPr>
              <a:t>10Hz mode</a:t>
            </a:r>
            <a:endParaRPr lang="en-GB" dirty="0" smtClean="0"/>
          </a:p>
          <a:p>
            <a:r>
              <a:rPr lang="en-GB" dirty="0" smtClean="0"/>
              <a:t>Alternate pulses:</a:t>
            </a:r>
          </a:p>
          <a:p>
            <a:pPr lvl="1"/>
            <a:r>
              <a:rPr lang="en-GB" dirty="0" smtClean="0"/>
              <a:t>150 GeV e- pulse to generate positrons</a:t>
            </a:r>
          </a:p>
          <a:p>
            <a:pPr lvl="1"/>
            <a:r>
              <a:rPr lang="en-GB" dirty="0" err="1" smtClean="0"/>
              <a:t>E</a:t>
            </a:r>
            <a:r>
              <a:rPr lang="en-GB" sz="2000" dirty="0" err="1" smtClean="0"/>
              <a:t>cm</a:t>
            </a:r>
            <a:r>
              <a:rPr lang="en-GB" dirty="0" smtClean="0"/>
              <a:t>/2 e- pulse for luminosity</a:t>
            </a:r>
            <a:endParaRPr lang="en-GB" dirty="0"/>
          </a:p>
          <a:p>
            <a:r>
              <a:rPr lang="en-GB" dirty="0" smtClean="0"/>
              <a:t> Ramifications: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</a:rPr>
              <a:t>100ms store time in DR </a:t>
            </a:r>
            <a:r>
              <a:rPr lang="en-GB" dirty="0" smtClean="0">
                <a:solidFill>
                  <a:srgbClr val="0000FF"/>
                </a:solidFill>
                <a:sym typeface="Wingdings"/>
              </a:rPr>
              <a:t> shorter damping times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  <a:sym typeface="Wingdings"/>
              </a:rPr>
              <a:t>Need to dump 150 GeV production pulse after undulator (new beamline, pulsed-magnet system)</a:t>
            </a:r>
          </a:p>
          <a:p>
            <a:pPr lvl="1"/>
            <a:r>
              <a:rPr lang="en-GB" dirty="0" smtClean="0">
                <a:solidFill>
                  <a:srgbClr val="0000FF"/>
                </a:solidFill>
                <a:sym typeface="Wingdings"/>
              </a:rPr>
              <a:t>Pulsed trajectory-correction system before undulator for 150 GeV production beam.</a:t>
            </a:r>
          </a:p>
          <a:p>
            <a:r>
              <a:rPr lang="en-GB" dirty="0" smtClean="0">
                <a:sym typeface="Wingdings"/>
              </a:rPr>
              <a:t>Electron Main Linac requires no modification</a:t>
            </a:r>
          </a:p>
          <a:p>
            <a:pPr lvl="1"/>
            <a:r>
              <a:rPr lang="en-GB" dirty="0" smtClean="0">
                <a:sym typeface="Wingdings"/>
              </a:rPr>
              <a:t>Installed AC power sufficient for ~½ energy operation at 10Hz.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23685"/>
      </p:ext>
    </p:extLst>
  </p:cSld>
  <p:clrMapOvr>
    <a:masterClrMapping/>
  </p:clrMapOvr>
  <p:transition xmlns:p14="http://schemas.microsoft.com/office/powerpoint/2010/main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BDS and MDI</a:t>
            </a:r>
            <a:endParaRPr lang="en-GB" dirty="0"/>
          </a:p>
        </p:txBody>
      </p:sp>
      <p:pic>
        <p:nvPicPr>
          <p:cNvPr id="4" name="Picture 3" descr="4_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80" y="1584420"/>
            <a:ext cx="8802230" cy="412608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3239339" y="1767493"/>
            <a:ext cx="0" cy="347846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3294557" y="5034304"/>
            <a:ext cx="33129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570624" y="4822658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e- BDS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1486787" y="3157036"/>
            <a:ext cx="0" cy="20889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744451" y="4810024"/>
            <a:ext cx="12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e+ source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12739" y="5873137"/>
            <a:ext cx="340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electron Beam Delivery System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0854"/>
      </p:ext>
    </p:extLst>
  </p:cSld>
  <p:clrMapOvr>
    <a:masterClrMapping/>
  </p:clrMapOvr>
  <p:transition xmlns:p14="http://schemas.microsoft.com/office/powerpoint/2010/main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IR region (Final Doublet)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49" y="1064216"/>
            <a:ext cx="4444421" cy="2963217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FD arrangement for push pull</a:t>
            </a:r>
          </a:p>
          <a:p>
            <a:pPr lvl="1"/>
            <a:r>
              <a:rPr lang="en-GB" dirty="0" smtClean="0"/>
              <a:t>different L*</a:t>
            </a:r>
          </a:p>
          <a:p>
            <a:pPr lvl="1"/>
            <a:r>
              <a:rPr lang="en-GB" dirty="0" smtClean="0"/>
              <a:t>ILD 4.5m, </a:t>
            </a:r>
            <a:r>
              <a:rPr lang="en-GB" dirty="0" err="1" smtClean="0"/>
              <a:t>SiD</a:t>
            </a:r>
            <a:r>
              <a:rPr lang="en-GB" dirty="0" smtClean="0"/>
              <a:t> 3.5m</a:t>
            </a:r>
          </a:p>
          <a:p>
            <a:pPr lvl="1"/>
            <a:endParaRPr lang="en-GB" dirty="0" smtClean="0"/>
          </a:p>
          <a:p>
            <a:r>
              <a:rPr lang="en-GB" dirty="0" smtClean="0"/>
              <a:t>Short FD for low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cm</a:t>
            </a:r>
            <a:endParaRPr lang="en-GB" baseline="-25000" dirty="0" smtClean="0"/>
          </a:p>
          <a:p>
            <a:pPr lvl="1"/>
            <a:r>
              <a:rPr lang="en-GB" dirty="0" smtClean="0"/>
              <a:t>Reduced </a:t>
            </a:r>
            <a:r>
              <a:rPr lang="en-GB" dirty="0" err="1" smtClean="0">
                <a:latin typeface="Symbol" charset="2"/>
                <a:cs typeface="Symbol" charset="2"/>
              </a:rPr>
              <a:t>b</a:t>
            </a:r>
            <a:r>
              <a:rPr lang="en-GB" baseline="-25000" dirty="0" err="1" smtClean="0">
                <a:latin typeface="Times New Roman"/>
                <a:cs typeface="Times New Roman"/>
              </a:rPr>
              <a:t>x</a:t>
            </a:r>
            <a:r>
              <a:rPr lang="en-GB" dirty="0" smtClean="0"/>
              <a:t>*</a:t>
            </a:r>
          </a:p>
          <a:p>
            <a:pPr lvl="2"/>
            <a:r>
              <a:rPr lang="en-GB" dirty="0" smtClean="0"/>
              <a:t>increased collimation depth</a:t>
            </a:r>
          </a:p>
          <a:p>
            <a:pPr lvl="1"/>
            <a:r>
              <a:rPr lang="en-GB" dirty="0" smtClean="0"/>
              <a:t>“universal” FD</a:t>
            </a:r>
          </a:p>
          <a:p>
            <a:pPr lvl="2"/>
            <a:r>
              <a:rPr lang="en-GB" dirty="0" smtClean="0"/>
              <a:t>avoid the need to exchange FD</a:t>
            </a:r>
          </a:p>
          <a:p>
            <a:pPr lvl="2"/>
            <a:r>
              <a:rPr lang="en-GB" dirty="0" smtClean="0"/>
              <a:t>conceptual - requires study</a:t>
            </a:r>
          </a:p>
          <a:p>
            <a:pPr lvl="2"/>
            <a:endParaRPr lang="en-GB" dirty="0"/>
          </a:p>
          <a:p>
            <a:r>
              <a:rPr lang="en-GB" dirty="0" smtClean="0"/>
              <a:t>Many integration issues remain</a:t>
            </a:r>
          </a:p>
          <a:p>
            <a:pPr lvl="1"/>
            <a:r>
              <a:rPr lang="en-GB" dirty="0" smtClean="0"/>
              <a:t>requires engineering studies beyond TDR</a:t>
            </a:r>
          </a:p>
          <a:p>
            <a:pPr lvl="1"/>
            <a:r>
              <a:rPr lang="en-GB" dirty="0" smtClean="0"/>
              <a:t>No apparent show stoppers</a:t>
            </a:r>
            <a:endParaRPr lang="en-GB" dirty="0"/>
          </a:p>
        </p:txBody>
      </p:sp>
      <p:pic>
        <p:nvPicPr>
          <p:cNvPr id="4" name="Picture 21" descr="gen_detector_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96555" y="1082620"/>
            <a:ext cx="4191000" cy="294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843852" y="4413926"/>
            <a:ext cx="4143703" cy="165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79105" y="4458559"/>
            <a:ext cx="25474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ctr"/>
            <a:r>
              <a:rPr lang="en-US" sz="1800" b="1" dirty="0">
                <a:solidFill>
                  <a:srgbClr val="FFFFFF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BNL prototype of self shielded quad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331" y="4119453"/>
            <a:ext cx="42862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249694"/>
      </p:ext>
    </p:extLst>
  </p:cSld>
  <p:clrMapOvr>
    <a:masterClrMapping/>
  </p:clrMapOvr>
  <p:transition xmlns:p14="http://schemas.microsoft.com/office/powerpoint/2010/main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MDI (Detector Hall)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286442" y="1329700"/>
            <a:ext cx="3673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00FF"/>
                </a:solidFill>
              </a:rPr>
              <a:t>Mountainous-topography detector hall concept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3" name="Picture 2" descr="jap-hall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314" y="3042383"/>
            <a:ext cx="5715686" cy="3834273"/>
          </a:xfrm>
          <a:prstGeom prst="rect">
            <a:avLst/>
          </a:prstGeom>
        </p:spPr>
      </p:pic>
      <p:pic>
        <p:nvPicPr>
          <p:cNvPr id="7" name="Picture 2" descr="C:\Users\Go ORUKAWA\Documents\110401地下開発\ILC\120320 CERN\3D\Case8wSND-d02_2.pn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023696"/>
            <a:ext cx="5111937" cy="280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70769"/>
      </p:ext>
    </p:extLst>
  </p:cSld>
  <p:clrMapOvr>
    <a:masterClrMapping/>
  </p:clrMapOvr>
  <p:transition xmlns:p14="http://schemas.microsoft.com/office/powerpoint/2010/main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Central Region Integration</a:t>
            </a:r>
            <a:endParaRPr lang="en-GB" dirty="0"/>
          </a:p>
        </p:txBody>
      </p:sp>
      <p:pic>
        <p:nvPicPr>
          <p:cNvPr id="3" name="Picture 2" descr="ilc-sho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01" y="1196054"/>
            <a:ext cx="6251909" cy="498723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3501399" y="3809762"/>
            <a:ext cx="178503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286428" y="3638153"/>
            <a:ext cx="92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e- BDS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4828002" y="3052625"/>
            <a:ext cx="111771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5945721" y="2833637"/>
            <a:ext cx="223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e- BDS </a:t>
            </a:r>
            <a:r>
              <a:rPr lang="en-GB" dirty="0" err="1" smtClean="0"/>
              <a:t>muon</a:t>
            </a:r>
            <a:r>
              <a:rPr lang="en-GB" dirty="0" smtClean="0"/>
              <a:t> shield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5409503" y="2758839"/>
            <a:ext cx="80559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235433" y="2539851"/>
            <a:ext cx="2295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e+ main beam dump</a:t>
            </a:r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>
            <a:off x="6093988" y="2190477"/>
            <a:ext cx="5312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645293" y="1971489"/>
            <a:ext cx="1018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detector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764861" y="3024879"/>
            <a:ext cx="0" cy="14007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817032" y="2655547"/>
            <a:ext cx="189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RTML return line</a:t>
            </a:r>
            <a:endParaRPr lang="en-GB" dirty="0"/>
          </a:p>
        </p:txBody>
      </p:sp>
      <p:cxnSp>
        <p:nvCxnSpPr>
          <p:cNvPr id="22" name="Straight Arrow Connector 21"/>
          <p:cNvCxnSpPr>
            <a:stCxn id="21" idx="3"/>
          </p:cNvCxnSpPr>
          <p:nvPr/>
        </p:nvCxnSpPr>
        <p:spPr bwMode="auto">
          <a:xfrm flipV="1">
            <a:off x="2707919" y="2827157"/>
            <a:ext cx="735169" cy="130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833668" y="3103789"/>
            <a:ext cx="120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e+ source</a:t>
            </a:r>
            <a:endParaRPr lang="en-GB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377296" y="3492561"/>
            <a:ext cx="0" cy="8553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889796" y="3052625"/>
            <a:ext cx="492431" cy="150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888224" y="1077855"/>
            <a:ext cx="176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Damping Rings</a:t>
            </a:r>
            <a:endParaRPr lang="en-GB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759779" y="1433762"/>
            <a:ext cx="5082" cy="9070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724539" y="4667816"/>
            <a:ext cx="4977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0090"/>
                </a:solidFill>
              </a:rPr>
              <a:t>3D CAD has been used to developed beamline layouts and tunnel requirements.</a:t>
            </a:r>
          </a:p>
          <a:p>
            <a:endParaRPr lang="en-GB" dirty="0">
              <a:solidFill>
                <a:srgbClr val="000090"/>
              </a:solidFill>
            </a:endParaRPr>
          </a:p>
          <a:p>
            <a:r>
              <a:rPr lang="en-GB" dirty="0" smtClean="0">
                <a:solidFill>
                  <a:srgbClr val="000090"/>
                </a:solidFill>
              </a:rPr>
              <a:t>Complete model of ILC available.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8214"/>
      </p:ext>
    </p:extLst>
  </p:cSld>
  <p:clrMapOvr>
    <a:masterClrMapping/>
  </p:clrMapOvr>
  <p:transition xmlns:p14="http://schemas.microsoft.com/office/powerpoint/2010/main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ILC TDR: External Cost Review</a:t>
            </a:r>
            <a:br>
              <a:rPr kumimoji="1" lang="en-US" altLang="ja-JP" b="1" dirty="0" smtClean="0"/>
            </a:br>
            <a:r>
              <a:rPr kumimoji="1" lang="en-US" altLang="ja-JP" sz="3600" b="1" dirty="0" smtClean="0">
                <a:solidFill>
                  <a:srgbClr val="3366FF"/>
                </a:solidFill>
              </a:rPr>
              <a:t>Windsor, UK, </a:t>
            </a:r>
            <a:r>
              <a:rPr lang="en-US" altLang="ja-JP" sz="3600" b="1" dirty="0" smtClean="0">
                <a:solidFill>
                  <a:srgbClr val="3366FF"/>
                </a:solidFill>
              </a:rPr>
              <a:t>Feb. 6-7, 2013</a:t>
            </a:r>
            <a:endParaRPr kumimoji="1" lang="ja-JP" altLang="en-US" sz="3600" b="1" dirty="0">
              <a:solidFill>
                <a:srgbClr val="3366FF"/>
              </a:solidFill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1"/>
          </p:nvPr>
        </p:nvSpPr>
        <p:spPr>
          <a:ln>
            <a:solidFill>
              <a:srgbClr val="4F81BD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sz="2000" dirty="0" smtClean="0"/>
              <a:t>Reviewers</a:t>
            </a:r>
            <a:endParaRPr lang="en-US" altLang="ja-JP" sz="2000" dirty="0"/>
          </a:p>
          <a:p>
            <a:r>
              <a:rPr lang="en-US" altLang="ja-JP" sz="2000" u="sng" dirty="0" smtClean="0"/>
              <a:t>S. </a:t>
            </a:r>
            <a:r>
              <a:rPr lang="en-US" altLang="ja-JP" sz="2000" u="sng" dirty="0" err="1" smtClean="0"/>
              <a:t>Akutagawa</a:t>
            </a:r>
            <a:r>
              <a:rPr lang="en-US" altLang="ja-JP" sz="2000" u="sng" dirty="0" smtClean="0"/>
              <a:t> </a:t>
            </a:r>
          </a:p>
          <a:p>
            <a:r>
              <a:rPr lang="en-US" altLang="ja-JP" sz="2000" dirty="0" smtClean="0"/>
              <a:t>J. Bagger (observer)</a:t>
            </a:r>
          </a:p>
          <a:p>
            <a:r>
              <a:rPr lang="en-US" altLang="ja-JP" sz="2000" dirty="0" smtClean="0"/>
              <a:t>R. </a:t>
            </a:r>
            <a:r>
              <a:rPr lang="en-US" altLang="ja-JP" sz="2000" dirty="0" err="1" smtClean="0"/>
              <a:t>Brinkmann</a:t>
            </a:r>
            <a:endParaRPr lang="en-US" altLang="ja-JP" sz="2000" dirty="0" smtClean="0"/>
          </a:p>
          <a:p>
            <a:r>
              <a:rPr lang="en-US" altLang="ja-JP" sz="2000" dirty="0" smtClean="0"/>
              <a:t>L. Evans (observer)</a:t>
            </a:r>
          </a:p>
          <a:p>
            <a:r>
              <a:rPr lang="en-US" altLang="ja-JP" sz="2000" dirty="0" smtClean="0"/>
              <a:t>N. </a:t>
            </a:r>
            <a:r>
              <a:rPr lang="en-US" altLang="ja-JP" sz="2000" dirty="0" err="1" smtClean="0"/>
              <a:t>Holtkamp</a:t>
            </a:r>
            <a:r>
              <a:rPr lang="en-US" altLang="ja-JP" sz="2000" dirty="0" smtClean="0"/>
              <a:t> (</a:t>
            </a:r>
            <a:r>
              <a:rPr lang="en-US" altLang="ja-JP" sz="2000" dirty="0" smtClean="0">
                <a:solidFill>
                  <a:srgbClr val="FF0000"/>
                </a:solidFill>
              </a:rPr>
              <a:t>Chair</a:t>
            </a:r>
            <a:r>
              <a:rPr lang="en-US" altLang="ja-JP" sz="2000" dirty="0" smtClean="0"/>
              <a:t>)</a:t>
            </a:r>
          </a:p>
          <a:p>
            <a:r>
              <a:rPr lang="en-US" altLang="ja-JP" sz="2000" dirty="0" smtClean="0"/>
              <a:t>K. Dale</a:t>
            </a:r>
          </a:p>
          <a:p>
            <a:r>
              <a:rPr lang="en-US" altLang="ja-JP" sz="2000" dirty="0" smtClean="0"/>
              <a:t>P. Lebrun</a:t>
            </a:r>
          </a:p>
          <a:p>
            <a:r>
              <a:rPr lang="en-US" altLang="ja-JP" sz="2000" dirty="0" smtClean="0"/>
              <a:t>R. Rubinstein (PAC Secretary)</a:t>
            </a:r>
          </a:p>
          <a:p>
            <a:r>
              <a:rPr lang="en-US" altLang="ja-JP" sz="2000" u="sng" dirty="0" smtClean="0"/>
              <a:t>E. Tada </a:t>
            </a:r>
          </a:p>
          <a:p>
            <a:r>
              <a:rPr lang="en-US" altLang="ja-JP" sz="2000" u="sng" dirty="0" smtClean="0"/>
              <a:t>S. Uno</a:t>
            </a:r>
          </a:p>
          <a:p>
            <a:r>
              <a:rPr lang="en-US" altLang="ja-JP" sz="2000" dirty="0" smtClean="0"/>
              <a:t>T. Watson </a:t>
            </a:r>
          </a:p>
          <a:p>
            <a:r>
              <a:rPr lang="en-US" altLang="ja-JP" sz="2000" dirty="0" smtClean="0"/>
              <a:t>C. Zhang </a:t>
            </a:r>
          </a:p>
          <a:p>
            <a:r>
              <a:rPr lang="en-US" altLang="ja-JP" sz="2000" u="sng" dirty="0" smtClean="0"/>
              <a:t>T. </a:t>
            </a:r>
            <a:r>
              <a:rPr lang="en-US" altLang="ja-JP" sz="2000" u="sng" dirty="0" err="1" smtClean="0"/>
              <a:t>Shidara</a:t>
            </a:r>
            <a:r>
              <a:rPr lang="en-US" altLang="ja-JP" sz="2000" u="sng" dirty="0" smtClean="0"/>
              <a:t> </a:t>
            </a:r>
            <a:r>
              <a:rPr lang="en-US" altLang="ja-JP" sz="2000" dirty="0" smtClean="0"/>
              <a:t>(ECR Scientific Secretary) </a:t>
            </a:r>
          </a:p>
          <a:p>
            <a:endParaRPr lang="en-US" altLang="ja-JP" dirty="0" smtClean="0"/>
          </a:p>
          <a:p>
            <a:endParaRPr lang="en-US" altLang="ja-JP" dirty="0" smtClean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02760" cy="4756151"/>
          </a:xfrm>
          <a:ln>
            <a:solidFill>
              <a:srgbClr val="4F81BD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kumimoji="1" lang="en-US" altLang="ja-JP" sz="1300" dirty="0" smtClean="0"/>
              <a:t>Reports from GDE:</a:t>
            </a:r>
          </a:p>
          <a:p>
            <a:r>
              <a:rPr kumimoji="1" lang="en-US" altLang="ja-JP" sz="1300" dirty="0" smtClean="0"/>
              <a:t>Introduction 				B. </a:t>
            </a:r>
            <a:r>
              <a:rPr kumimoji="1" lang="en-US" altLang="ja-JP" sz="1300" dirty="0" err="1" smtClean="0"/>
              <a:t>Barish</a:t>
            </a:r>
            <a:endParaRPr kumimoji="1" lang="en-US" altLang="ja-JP" sz="1300" dirty="0" smtClean="0"/>
          </a:p>
          <a:p>
            <a:r>
              <a:rPr lang="en-US" altLang="ja-JP" sz="1300" dirty="0" smtClean="0"/>
              <a:t>ILC design overview 			N. Walker</a:t>
            </a:r>
          </a:p>
          <a:p>
            <a:r>
              <a:rPr kumimoji="1" lang="en-US" altLang="ja-JP" sz="1300" dirty="0" smtClean="0"/>
              <a:t>Cost methodology			G. Dugan</a:t>
            </a:r>
          </a:p>
          <a:p>
            <a:r>
              <a:rPr lang="en-US" altLang="ja-JP" sz="1300" dirty="0" smtClean="0"/>
              <a:t>SCRF system overview			</a:t>
            </a:r>
            <a:r>
              <a:rPr lang="en-US" altLang="ja-JP" sz="1300" u="sng" dirty="0" smtClean="0"/>
              <a:t>A. Yamamoto</a:t>
            </a:r>
            <a:endParaRPr kumimoji="1" lang="en-US" altLang="ja-JP" sz="1300" u="sng" dirty="0"/>
          </a:p>
          <a:p>
            <a:r>
              <a:rPr lang="en-US" altLang="ja-JP" sz="1300" dirty="0" smtClean="0"/>
              <a:t>HLRF:</a:t>
            </a:r>
          </a:p>
          <a:p>
            <a:pPr lvl="1"/>
            <a:r>
              <a:rPr kumimoji="1" lang="en-US" altLang="ja-JP" sz="1300" dirty="0" smtClean="0"/>
              <a:t>Modulator PDS			C. </a:t>
            </a:r>
            <a:r>
              <a:rPr kumimoji="1" lang="en-US" altLang="ja-JP" sz="1300" dirty="0" err="1" smtClean="0"/>
              <a:t>Adolphsen</a:t>
            </a:r>
            <a:endParaRPr kumimoji="1" lang="en-US" altLang="ja-JP" sz="1300" dirty="0" smtClean="0"/>
          </a:p>
          <a:p>
            <a:pPr lvl="1"/>
            <a:r>
              <a:rPr lang="en-US" altLang="ja-JP" sz="1300" dirty="0" smtClean="0"/>
              <a:t>Klystron, PD, MP			</a:t>
            </a:r>
            <a:r>
              <a:rPr lang="en-US" altLang="ja-JP" sz="1300" u="sng" dirty="0" smtClean="0"/>
              <a:t>S. Fukuda</a:t>
            </a:r>
          </a:p>
          <a:p>
            <a:r>
              <a:rPr kumimoji="1" lang="en-US" altLang="ja-JP" sz="1300" dirty="0" smtClean="0"/>
              <a:t>SCRF</a:t>
            </a:r>
          </a:p>
          <a:p>
            <a:pPr lvl="1"/>
            <a:r>
              <a:rPr lang="en-US" altLang="ja-JP" sz="1300" dirty="0"/>
              <a:t>C</a:t>
            </a:r>
            <a:r>
              <a:rPr lang="en-US" altLang="ja-JP" sz="1300" dirty="0" smtClean="0"/>
              <a:t>avity (RI study)			N. Walker</a:t>
            </a:r>
          </a:p>
          <a:p>
            <a:pPr lvl="1"/>
            <a:r>
              <a:rPr lang="en-US" altLang="ja-JP" sz="1300" dirty="0" smtClean="0"/>
              <a:t>Cryogenics				T. Peterson</a:t>
            </a:r>
          </a:p>
          <a:p>
            <a:pPr lvl="1"/>
            <a:r>
              <a:rPr lang="en-US" altLang="ja-JP" sz="1300" dirty="0" smtClean="0"/>
              <a:t>CM assembly (BN study)		V. Parma</a:t>
            </a:r>
          </a:p>
          <a:p>
            <a:pPr lvl="1"/>
            <a:r>
              <a:rPr lang="en-US" altLang="ja-JP" sz="1300" dirty="0" smtClean="0"/>
              <a:t>System test 			M. Ross</a:t>
            </a:r>
          </a:p>
          <a:p>
            <a:r>
              <a:rPr lang="en-US" altLang="ja-JP" sz="1300" dirty="0" smtClean="0"/>
              <a:t>CFS</a:t>
            </a:r>
          </a:p>
          <a:p>
            <a:pPr lvl="1"/>
            <a:r>
              <a:rPr lang="en-US" altLang="ja-JP" sz="1300" dirty="0" smtClean="0"/>
              <a:t>Overview 				V. </a:t>
            </a:r>
            <a:r>
              <a:rPr lang="en-US" altLang="ja-JP" sz="1300" dirty="0" err="1" smtClean="0"/>
              <a:t>Kuchler</a:t>
            </a:r>
            <a:endParaRPr lang="en-US" altLang="ja-JP" sz="1300" dirty="0" smtClean="0"/>
          </a:p>
          <a:p>
            <a:pPr lvl="1"/>
            <a:r>
              <a:rPr lang="en-US" altLang="ja-JP" sz="1300" dirty="0" smtClean="0"/>
              <a:t>Cost Basis- Asia			</a:t>
            </a:r>
            <a:r>
              <a:rPr lang="en-US" altLang="ja-JP" sz="1300" u="sng" dirty="0" smtClean="0"/>
              <a:t>A. </a:t>
            </a:r>
            <a:r>
              <a:rPr lang="en-US" altLang="ja-JP" sz="1300" u="sng" dirty="0" err="1" smtClean="0"/>
              <a:t>Enomoto</a:t>
            </a:r>
            <a:endParaRPr lang="en-US" altLang="ja-JP" sz="1300" u="sng" dirty="0" smtClean="0"/>
          </a:p>
          <a:p>
            <a:pPr lvl="1"/>
            <a:r>
              <a:rPr lang="en-US" altLang="ja-JP" sz="1300" dirty="0" smtClean="0"/>
              <a:t>Cost Basis – Europe 		J. A. Osborne</a:t>
            </a:r>
          </a:p>
          <a:p>
            <a:pPr lvl="1"/>
            <a:r>
              <a:rPr lang="en-US" altLang="ja-JP" sz="1300" dirty="0" smtClean="0"/>
              <a:t>Cost Basis – Americas		V. </a:t>
            </a:r>
            <a:r>
              <a:rPr lang="en-US" altLang="ja-JP" sz="1300" dirty="0" err="1" smtClean="0"/>
              <a:t>Kuchler</a:t>
            </a:r>
            <a:endParaRPr lang="en-US" altLang="ja-JP" sz="1300" dirty="0" smtClean="0"/>
          </a:p>
          <a:p>
            <a:pPr lvl="1"/>
            <a:r>
              <a:rPr lang="en-US" altLang="ja-JP" sz="1300" dirty="0" smtClean="0"/>
              <a:t>Regional Cost comparison		V. </a:t>
            </a:r>
            <a:r>
              <a:rPr lang="en-US" altLang="ja-JP" sz="1300" dirty="0" err="1" smtClean="0"/>
              <a:t>Kuchler</a:t>
            </a:r>
            <a:endParaRPr lang="en-US" altLang="ja-JP" sz="1300" dirty="0"/>
          </a:p>
          <a:p>
            <a:pPr lvl="1"/>
            <a:endParaRPr lang="en-US" altLang="ja-JP" sz="1300" dirty="0" smtClean="0"/>
          </a:p>
          <a:p>
            <a:r>
              <a:rPr lang="en-US" altLang="ja-JP" sz="1300" dirty="0" smtClean="0"/>
              <a:t>Damping Ring				M Harrison</a:t>
            </a:r>
          </a:p>
          <a:p>
            <a:r>
              <a:rPr lang="en-US" altLang="ja-JP" sz="1300" dirty="0" err="1" smtClean="0"/>
              <a:t>Coventional</a:t>
            </a:r>
            <a:r>
              <a:rPr lang="en-US" altLang="ja-JP" sz="1300" dirty="0" smtClean="0"/>
              <a:t> Acc. Sys. 			B. List</a:t>
            </a:r>
          </a:p>
          <a:p>
            <a:r>
              <a:rPr lang="en-US" altLang="ja-JP" sz="1300" dirty="0" smtClean="0"/>
              <a:t>Installation				F. </a:t>
            </a:r>
            <a:r>
              <a:rPr lang="en-US" altLang="ja-JP" sz="1300" dirty="0" err="1" smtClean="0"/>
              <a:t>Asiri</a:t>
            </a:r>
            <a:endParaRPr lang="en-US" altLang="ja-JP" sz="1300" dirty="0" smtClean="0"/>
          </a:p>
          <a:p>
            <a:r>
              <a:rPr lang="en-US" altLang="ja-JP" sz="1300" dirty="0" smtClean="0"/>
              <a:t>Cost summary/roll-up			G. Dugan</a:t>
            </a:r>
          </a:p>
          <a:p>
            <a:r>
              <a:rPr lang="en-US" altLang="ja-JP" sz="1300" dirty="0" smtClean="0"/>
              <a:t>Schedule					M. </a:t>
            </a:r>
            <a:r>
              <a:rPr lang="en-US" altLang="ja-JP" sz="1300" dirty="0" err="1" smtClean="0"/>
              <a:t>Gastal</a:t>
            </a:r>
            <a:endParaRPr lang="en-US" altLang="ja-JP" sz="1300" dirty="0" smtClean="0"/>
          </a:p>
          <a:p>
            <a:r>
              <a:rPr lang="en-US" altLang="ja-JP" sz="1300" dirty="0" smtClean="0"/>
              <a:t>Further R&amp;D for cost driver		M. Ross</a:t>
            </a:r>
          </a:p>
          <a:p>
            <a:r>
              <a:rPr lang="en-US" altLang="ja-JP" sz="1300" dirty="0" smtClean="0"/>
              <a:t>Project </a:t>
            </a:r>
            <a:r>
              <a:rPr lang="en-US" altLang="ja-JP" sz="1300" dirty="0" err="1" smtClean="0"/>
              <a:t>Impl</a:t>
            </a:r>
            <a:r>
              <a:rPr lang="en-US" altLang="ja-JP" sz="1300" dirty="0" smtClean="0"/>
              <a:t>. Plan				B. Foster </a:t>
            </a:r>
          </a:p>
          <a:p>
            <a:pPr marL="457153" lvl="1" indent="0">
              <a:buNone/>
            </a:pPr>
            <a:endParaRPr lang="en-US" altLang="ja-JP" sz="800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KEK-LC-Meeting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4645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Luminosity Upgrade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93" y="1362721"/>
            <a:ext cx="8203746" cy="4800600"/>
          </a:xfrm>
        </p:spPr>
        <p:txBody>
          <a:bodyPr>
            <a:normAutofit fontScale="77500" lnSpcReduction="20000"/>
          </a:bodyPr>
          <a:lstStyle/>
          <a:p>
            <a:pPr>
              <a:tabLst>
                <a:tab pos="5294313" algn="l"/>
              </a:tabLst>
            </a:pPr>
            <a:r>
              <a:rPr lang="en-GB" dirty="0" smtClean="0"/>
              <a:t>Concept: increase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b</a:t>
            </a:r>
            <a:r>
              <a:rPr lang="en-GB" dirty="0" smtClean="0"/>
              <a:t> from 	1312 </a:t>
            </a:r>
            <a:r>
              <a:rPr lang="en-GB" dirty="0">
                <a:sym typeface="Wingdings"/>
              </a:rPr>
              <a:t>→</a:t>
            </a:r>
            <a:r>
              <a:rPr lang="en-GB" dirty="0" smtClean="0">
                <a:sym typeface="Wingdings"/>
              </a:rPr>
              <a:t> 2625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Reduce linac bunch spacing 	554 ns </a:t>
            </a:r>
            <a:r>
              <a:rPr lang="en-GB" dirty="0">
                <a:sym typeface="Wingdings"/>
              </a:rPr>
              <a:t>→ </a:t>
            </a:r>
            <a:r>
              <a:rPr lang="en-GB" dirty="0" smtClean="0">
                <a:sym typeface="Wingdings"/>
              </a:rPr>
              <a:t>336 ns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Increase pulse current 	5.8 </a:t>
            </a:r>
            <a:r>
              <a:rPr lang="en-GB" dirty="0">
                <a:sym typeface="Wingdings"/>
              </a:rPr>
              <a:t>→ </a:t>
            </a:r>
            <a:r>
              <a:rPr lang="en-GB" dirty="0" smtClean="0">
                <a:sym typeface="Wingdings"/>
              </a:rPr>
              <a:t>8.8 mA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Increase number of klystrons by 	~50% </a:t>
            </a:r>
          </a:p>
          <a:p>
            <a:pPr lvl="1">
              <a:tabLst>
                <a:tab pos="5294313" algn="l"/>
              </a:tabLst>
            </a:pPr>
            <a:endParaRPr lang="en-GB" dirty="0">
              <a:sym typeface="Wingdings"/>
            </a:endParaRPr>
          </a:p>
          <a:p>
            <a:pPr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Doubles beam power  ×2 L (3.6</a:t>
            </a:r>
            <a:r>
              <a:rPr lang="en-GB" dirty="0">
                <a:sym typeface="Wingdings"/>
              </a:rPr>
              <a:t>×</a:t>
            </a:r>
            <a:r>
              <a:rPr lang="en-GB" dirty="0" smtClean="0">
                <a:sym typeface="Wingdings"/>
              </a:rPr>
              <a:t>10</a:t>
            </a:r>
            <a:r>
              <a:rPr lang="en-GB" baseline="30000" dirty="0" smtClean="0">
                <a:sym typeface="Wingdings"/>
              </a:rPr>
              <a:t>34</a:t>
            </a:r>
            <a:r>
              <a:rPr lang="en-GB" dirty="0" smtClean="0">
                <a:sym typeface="Wingdings"/>
              </a:rPr>
              <a:t>cm</a:t>
            </a:r>
            <a:r>
              <a:rPr lang="en-GB" baseline="30000" dirty="0" smtClean="0">
                <a:sym typeface="Wingdings"/>
              </a:rPr>
              <a:t>-2</a:t>
            </a:r>
            <a:r>
              <a:rPr lang="en-GB" dirty="0" smtClean="0">
                <a:sym typeface="Wingdings"/>
              </a:rPr>
              <a:t>s</a:t>
            </a:r>
            <a:r>
              <a:rPr lang="en-GB" baseline="30000" dirty="0" smtClean="0">
                <a:sym typeface="Wingdings"/>
              </a:rPr>
              <a:t>-1</a:t>
            </a:r>
            <a:r>
              <a:rPr lang="en-GB" dirty="0" smtClean="0">
                <a:sym typeface="Wingdings"/>
              </a:rPr>
              <a:t>)</a:t>
            </a:r>
          </a:p>
          <a:p>
            <a:pPr>
              <a:tabLst>
                <a:tab pos="5294313" algn="l"/>
              </a:tabLst>
            </a:pPr>
            <a:endParaRPr lang="en-GB" dirty="0">
              <a:sym typeface="Wingdings"/>
            </a:endParaRPr>
          </a:p>
          <a:p>
            <a:pPr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Damping ring: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Electron ring doubles current (389mA  778mA)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Positron ring: possible 2</a:t>
            </a:r>
            <a:r>
              <a:rPr lang="en-GB" baseline="30000" dirty="0" smtClean="0">
                <a:sym typeface="Wingdings"/>
              </a:rPr>
              <a:t>nd</a:t>
            </a:r>
            <a:r>
              <a:rPr lang="en-GB" dirty="0" smtClean="0">
                <a:sym typeface="Wingdings"/>
              </a:rPr>
              <a:t> (stacked) ring (e-cloud limit)</a:t>
            </a:r>
          </a:p>
          <a:p>
            <a:pPr lvl="1">
              <a:tabLst>
                <a:tab pos="5294313" algn="l"/>
              </a:tabLst>
            </a:pPr>
            <a:endParaRPr lang="en-GB" dirty="0">
              <a:sym typeface="Wingdings"/>
            </a:endParaRPr>
          </a:p>
          <a:p>
            <a:pPr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AC power: 161 MW  204 MW (est</a:t>
            </a:r>
            <a:r>
              <a:rPr lang="en-GB" dirty="0">
                <a:sym typeface="Wingdings"/>
              </a:rPr>
              <a:t>.</a:t>
            </a:r>
            <a:r>
              <a:rPr lang="en-GB" dirty="0" smtClean="0">
                <a:sym typeface="Wingdings"/>
              </a:rPr>
              <a:t>)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AC </a:t>
            </a:r>
            <a:r>
              <a:rPr lang="en-GB" dirty="0">
                <a:sym typeface="Wingdings"/>
              </a:rPr>
              <a:t>power increased by ×</a:t>
            </a:r>
            <a:r>
              <a:rPr lang="en-GB" dirty="0" smtClean="0">
                <a:sym typeface="Wingdings"/>
              </a:rPr>
              <a:t>1.5</a:t>
            </a:r>
          </a:p>
          <a:p>
            <a:pPr lvl="1">
              <a:tabLst>
                <a:tab pos="5294313" algn="l"/>
              </a:tabLst>
            </a:pPr>
            <a:r>
              <a:rPr lang="en-GB" dirty="0" smtClean="0">
                <a:sym typeface="Wingdings"/>
              </a:rPr>
              <a:t>shorter fill time and longer beam pulse results in higher RF-beam efficiency (44%  61%)</a:t>
            </a:r>
          </a:p>
          <a:p>
            <a:pPr>
              <a:tabLst>
                <a:tab pos="5294313" algn="l"/>
              </a:tabLst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8130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Luminosity Upgrade</a:t>
            </a:r>
            <a:endParaRPr lang="en-GB" dirty="0"/>
          </a:p>
        </p:txBody>
      </p:sp>
      <p:pic>
        <p:nvPicPr>
          <p:cNvPr id="4" name="Picture 3" descr="KC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" y="1594186"/>
            <a:ext cx="4224299" cy="1711655"/>
          </a:xfrm>
          <a:prstGeom prst="rect">
            <a:avLst/>
          </a:prstGeom>
        </p:spPr>
      </p:pic>
      <p:pic>
        <p:nvPicPr>
          <p:cNvPr id="5" name="Picture 4" descr="dks-upgrad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7"/>
          <a:stretch/>
        </p:blipFill>
        <p:spPr>
          <a:xfrm>
            <a:off x="4702926" y="1893113"/>
            <a:ext cx="4074980" cy="1167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54" y="1079046"/>
            <a:ext cx="3700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Adding klystrons (and modulators)</a:t>
            </a:r>
            <a:endParaRPr lang="en-GB" dirty="0">
              <a:solidFill>
                <a:srgbClr val="3366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34" y="3305841"/>
            <a:ext cx="20074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Flat Topography (KCS)</a:t>
            </a:r>
            <a:endParaRPr lang="en-GB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646898" y="3304352"/>
            <a:ext cx="24001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MountainTopography</a:t>
            </a:r>
            <a:r>
              <a:rPr lang="en-GB" sz="1400" dirty="0" smtClean="0"/>
              <a:t> (DKS)</a:t>
            </a:r>
            <a:endParaRPr lang="en-GB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02956" y="1594186"/>
            <a:ext cx="987372" cy="726892"/>
            <a:chOff x="1704445" y="1752949"/>
            <a:chExt cx="987372" cy="726892"/>
          </a:xfrm>
        </p:grpSpPr>
        <p:pic>
          <p:nvPicPr>
            <p:cNvPr id="9" name="Picture 8" descr="KCS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2" r="63144" b="57533"/>
            <a:stretch/>
          </p:blipFill>
          <p:spPr>
            <a:xfrm>
              <a:off x="1704445" y="1752949"/>
              <a:ext cx="439457" cy="726892"/>
            </a:xfrm>
            <a:prstGeom prst="rect">
              <a:avLst/>
            </a:prstGeom>
          </p:spPr>
        </p:pic>
        <p:pic>
          <p:nvPicPr>
            <p:cNvPr id="10" name="Picture 9" descr="KCS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2" r="63144" b="57533"/>
            <a:stretch/>
          </p:blipFill>
          <p:spPr>
            <a:xfrm>
              <a:off x="2252360" y="1752949"/>
              <a:ext cx="439457" cy="72689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1709912" y="1614616"/>
            <a:ext cx="1015829" cy="169277"/>
          </a:xfrm>
          <a:prstGeom prst="rect">
            <a:avLst/>
          </a:prstGeom>
          <a:solidFill>
            <a:srgbClr val="ABC1DF"/>
          </a:solidFill>
        </p:spPr>
        <p:txBody>
          <a:bodyPr wrap="none" tIns="0" bIns="0" rtlCol="0">
            <a:spAutoFit/>
          </a:bodyPr>
          <a:lstStyle/>
          <a:p>
            <a:r>
              <a:rPr lang="en-GB" sz="1100" dirty="0" smtClean="0"/>
              <a:t>KCS Building</a:t>
            </a:r>
            <a:endParaRPr lang="en-GB" sz="1100" dirty="0"/>
          </a:p>
        </p:txBody>
      </p:sp>
      <p:pic>
        <p:nvPicPr>
          <p:cNvPr id="13" name="Picture 12" descr="dks-upgrade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98"/>
          <a:stretch/>
        </p:blipFill>
        <p:spPr>
          <a:xfrm>
            <a:off x="4702926" y="1773912"/>
            <a:ext cx="4074980" cy="1172037"/>
          </a:xfrm>
          <a:prstGeom prst="rect">
            <a:avLst/>
          </a:prstGeom>
        </p:spPr>
      </p:pic>
      <p:pic>
        <p:nvPicPr>
          <p:cNvPr id="14" name="Picture 13" descr="upgrade-dr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" y="4157387"/>
            <a:ext cx="4234810" cy="19780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186" y="3769377"/>
            <a:ext cx="171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66FF"/>
                </a:solidFill>
              </a:rPr>
              <a:t>Damping Ring:</a:t>
            </a:r>
            <a:endParaRPr lang="en-GB" dirty="0">
              <a:solidFill>
                <a:srgbClr val="3366FF"/>
              </a:solidFill>
            </a:endParaRPr>
          </a:p>
        </p:txBody>
      </p:sp>
      <p:pic>
        <p:nvPicPr>
          <p:cNvPr id="16" name="Picture 15" descr="DR_to_Main_tunnel.pd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2"/>
          <a:stretch/>
        </p:blipFill>
        <p:spPr>
          <a:xfrm>
            <a:off x="4134806" y="3998624"/>
            <a:ext cx="4996330" cy="2451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519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05432" y="4692095"/>
            <a:ext cx="8764420" cy="15740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114659" y="114786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TeV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647347" y="2683519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35166" y="2683519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804510" y="135272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714950" y="1771174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7133864" y="268574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>
            <a:off x="7114659" y="1771174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182562" y="177117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632137" y="268351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7019" y="1352728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727280" y="194878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4633562" y="1948783"/>
            <a:ext cx="248109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7114659" y="194878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377019" y="1948783"/>
            <a:ext cx="80554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8019729" y="182178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2.2 km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7142510" y="183259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1.3 km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5483959" y="1830486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10.8 km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493593" y="1814190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1.1 km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8001352" y="2818628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977732" y="2817139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7094616" y="2989255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297988" y="3226541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comp.</a:t>
            </a:r>
            <a:endParaRPr lang="en-US" sz="1400" dirty="0"/>
          </a:p>
        </p:txBody>
      </p:sp>
      <p:sp>
        <p:nvSpPr>
          <p:cNvPr id="41" name="Octagon 40"/>
          <p:cNvSpPr/>
          <p:nvPr/>
        </p:nvSpPr>
        <p:spPr bwMode="auto">
          <a:xfrm>
            <a:off x="8724810" y="266369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377019" y="1352728"/>
            <a:ext cx="842749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491876" y="1147863"/>
            <a:ext cx="1731368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/>
              <a:t>&lt;26 km ?</a:t>
            </a:r>
          </a:p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(site length &lt;52 km ?)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680132" y="3379698"/>
            <a:ext cx="259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Main Linac</a:t>
            </a:r>
          </a:p>
          <a:p>
            <a:pPr>
              <a:tabLst>
                <a:tab pos="533400" algn="l"/>
              </a:tabLst>
            </a:pPr>
            <a:r>
              <a:rPr lang="en-US" dirty="0" smtClean="0"/>
              <a:t>&lt;</a:t>
            </a:r>
            <a:r>
              <a:rPr lang="en-US" i="1" dirty="0" smtClean="0"/>
              <a:t>G</a:t>
            </a:r>
            <a:r>
              <a:rPr lang="en-US" baseline="-25000" dirty="0" smtClean="0"/>
              <a:t>cavity</a:t>
            </a:r>
            <a:r>
              <a:rPr lang="en-US" dirty="0" smtClean="0"/>
              <a:t>&gt;	= 31.5 MV/m</a:t>
            </a:r>
          </a:p>
          <a:p>
            <a:pPr>
              <a:tabLst>
                <a:tab pos="533400" algn="l"/>
              </a:tabLst>
            </a:pPr>
            <a:r>
              <a:rPr lang="en-US" dirty="0" smtClean="0"/>
              <a:t>  </a:t>
            </a:r>
            <a:r>
              <a:rPr lang="en-US" i="1" dirty="0" smtClean="0"/>
              <a:t>G</a:t>
            </a:r>
            <a:r>
              <a:rPr lang="en-US" baseline="-25000" dirty="0" smtClean="0"/>
              <a:t>eff</a:t>
            </a:r>
            <a:r>
              <a:rPr lang="en-US" dirty="0"/>
              <a:t>	</a:t>
            </a:r>
            <a:r>
              <a:rPr lang="en-US" dirty="0" smtClean="0"/>
              <a:t>	≈ 22.7 MV/m</a:t>
            </a:r>
          </a:p>
          <a:p>
            <a:pPr>
              <a:tabLst>
                <a:tab pos="533400" algn="l"/>
              </a:tabLst>
            </a:pPr>
            <a:r>
              <a:rPr lang="en-US" dirty="0" smtClean="0">
                <a:solidFill>
                  <a:srgbClr val="0000FF"/>
                </a:solidFill>
              </a:rPr>
              <a:t>(fill fact.	= 0.72)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619623" y="3054030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8361942" y="2202365"/>
            <a:ext cx="546914" cy="291449"/>
            <a:chOff x="1295400" y="4652316"/>
            <a:chExt cx="609552" cy="390534"/>
          </a:xfrm>
          <a:noFill/>
        </p:grpSpPr>
        <p:sp>
          <p:nvSpPr>
            <p:cNvPr id="56" name="Arc 5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3" name="Group 72"/>
          <p:cNvGrpSpPr/>
          <p:nvPr/>
        </p:nvGrpSpPr>
        <p:grpSpPr>
          <a:xfrm>
            <a:off x="389643" y="225473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 bwMode="auto">
          <a:xfrm flipV="1">
            <a:off x="8675377" y="249381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023925" y="2644462"/>
            <a:ext cx="76514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664462" y="246098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0" name="TextBox 79"/>
          <p:cNvSpPr txBox="1"/>
          <p:nvPr/>
        </p:nvSpPr>
        <p:spPr>
          <a:xfrm>
            <a:off x="7434917" y="3482427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region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 bwMode="auto">
          <a:xfrm>
            <a:off x="8913824" y="267770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647922" y="177117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1198339" y="2679930"/>
            <a:ext cx="3449583" cy="145722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 rot="952044">
            <a:off x="2501956" y="2435697"/>
            <a:ext cx="241025" cy="616618"/>
            <a:chOff x="4144431" y="3726925"/>
            <a:chExt cx="254444" cy="424431"/>
          </a:xfrm>
        </p:grpSpPr>
        <p:sp>
          <p:nvSpPr>
            <p:cNvPr id="53" name="Rectangle 52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7" name="Straight Arrow Connector 56"/>
          <p:cNvCxnSpPr/>
          <p:nvPr/>
        </p:nvCxnSpPr>
        <p:spPr bwMode="auto">
          <a:xfrm>
            <a:off x="1187662" y="1948792"/>
            <a:ext cx="34459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1" name="TextBox 60"/>
          <p:cNvSpPr txBox="1"/>
          <p:nvPr/>
        </p:nvSpPr>
        <p:spPr>
          <a:xfrm>
            <a:off x="2315124" y="1830495"/>
            <a:ext cx="943092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 &lt;10.8 km ?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280449" y="4788257"/>
            <a:ext cx="445571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Snowmass 2005 baseline recommendation for </a:t>
            </a:r>
            <a:r>
              <a:rPr lang="en-US" u="sng" dirty="0" err="1" smtClean="0"/>
              <a:t>TeV</a:t>
            </a:r>
            <a:r>
              <a:rPr lang="en-US" u="sng" dirty="0" smtClean="0"/>
              <a:t> upgrade:</a:t>
            </a:r>
          </a:p>
          <a:p>
            <a:pPr>
              <a:tabLst>
                <a:tab pos="533400" algn="l"/>
              </a:tabLst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i="1" dirty="0" smtClean="0"/>
              <a:t>G</a:t>
            </a:r>
            <a:r>
              <a:rPr lang="en-US" baseline="-25000" dirty="0" smtClean="0"/>
              <a:t>cavity</a:t>
            </a:r>
            <a:r>
              <a:rPr lang="en-US" dirty="0" smtClean="0"/>
              <a:t>	= 36 MV/m		⇒ </a:t>
            </a:r>
            <a:r>
              <a:rPr lang="en-US" sz="2000" dirty="0" smtClean="0">
                <a:solidFill>
                  <a:srgbClr val="0000FF"/>
                </a:solidFill>
              </a:rPr>
              <a:t>9.6 km</a:t>
            </a:r>
          </a:p>
          <a:p>
            <a:pPr>
              <a:tabLst>
                <a:tab pos="533400" algn="l"/>
              </a:tabLst>
            </a:pPr>
            <a:r>
              <a:rPr lang="en-US" dirty="0" smtClean="0"/>
              <a:t>  (VT</a:t>
            </a:r>
            <a:r>
              <a:rPr lang="en-US" dirty="0"/>
              <a:t>	</a:t>
            </a:r>
            <a:r>
              <a:rPr lang="en-US" dirty="0" smtClean="0"/>
              <a:t>	≥ 40 MV/m)		</a:t>
            </a:r>
            <a:endParaRPr lang="en-US" dirty="0"/>
          </a:p>
        </p:txBody>
      </p:sp>
      <p:pic>
        <p:nvPicPr>
          <p:cNvPr id="18" name="Picture 17" descr="Screen shot 2011-03-14 at 14.10.42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2688" y="4843469"/>
            <a:ext cx="2254597" cy="131159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792377" y="4954731"/>
            <a:ext cx="1988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use of low-loss or re-entrant cavity shapes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907134">
            <a:off x="1533791" y="3374522"/>
            <a:ext cx="2577786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Assume Higher Gradient</a:t>
            </a:r>
            <a:endParaRPr lang="en-GB" sz="24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7832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roup 249"/>
          <p:cNvGrpSpPr/>
          <p:nvPr/>
        </p:nvGrpSpPr>
        <p:grpSpPr>
          <a:xfrm>
            <a:off x="4349867" y="5634341"/>
            <a:ext cx="781087" cy="496944"/>
            <a:chOff x="798456" y="2724045"/>
            <a:chExt cx="781087" cy="496944"/>
          </a:xfrm>
        </p:grpSpPr>
        <p:sp>
          <p:nvSpPr>
            <p:cNvPr id="251" name="Arc 25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52" name="Arc 25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4292528" y="4139989"/>
            <a:ext cx="781087" cy="496944"/>
            <a:chOff x="798456" y="2724045"/>
            <a:chExt cx="781087" cy="496944"/>
          </a:xfrm>
        </p:grpSpPr>
        <p:sp>
          <p:nvSpPr>
            <p:cNvPr id="240" name="Arc 239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41" name="Arc 240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35" name="Rectangle 234"/>
          <p:cNvSpPr/>
          <p:nvPr/>
        </p:nvSpPr>
        <p:spPr bwMode="auto">
          <a:xfrm>
            <a:off x="568514" y="3064153"/>
            <a:ext cx="4015785" cy="169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036972" y="987845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770913" cy="914400"/>
          </a:xfrm>
        </p:spPr>
        <p:txBody>
          <a:bodyPr/>
          <a:lstStyle/>
          <a:p>
            <a:r>
              <a:rPr lang="en-US" dirty="0" err="1" smtClean="0"/>
              <a:t>TeV</a:t>
            </a:r>
            <a:r>
              <a:rPr lang="en-US" dirty="0" smtClean="0"/>
              <a:t> upgrade: Construction Scenario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569660" y="1589790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657479" y="1589790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8739153" y="987845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640219" y="987845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7056177" y="1592016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7036972" y="987845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120660" y="992297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4570235" y="1594242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923665" y="1724899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900045" y="1723410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7016929" y="1895526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41" name="Octagon 40"/>
          <p:cNvSpPr/>
          <p:nvPr/>
        </p:nvSpPr>
        <p:spPr bwMode="auto">
          <a:xfrm>
            <a:off x="8647123" y="1569965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541936" y="1960301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8284255" y="1108636"/>
            <a:ext cx="546914" cy="291449"/>
            <a:chOff x="1295400" y="4652316"/>
            <a:chExt cx="609552" cy="390534"/>
          </a:xfrm>
          <a:noFill/>
        </p:grpSpPr>
        <p:sp>
          <p:nvSpPr>
            <p:cNvPr id="56" name="Arc 5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Straight Connector 5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7" name="Straight Connector 76"/>
          <p:cNvCxnSpPr/>
          <p:nvPr/>
        </p:nvCxnSpPr>
        <p:spPr bwMode="auto">
          <a:xfrm flipV="1">
            <a:off x="8597690" y="1400085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 flipV="1">
            <a:off x="4962023" y="1550733"/>
            <a:ext cx="3677387" cy="44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5586775" y="1367251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1" name="Rectangle 80"/>
          <p:cNvSpPr/>
          <p:nvPr/>
        </p:nvSpPr>
        <p:spPr bwMode="auto">
          <a:xfrm>
            <a:off x="8836137" y="1583974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4570235" y="987845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Rectangle 49"/>
          <p:cNvSpPr/>
          <p:nvPr/>
        </p:nvSpPr>
        <p:spPr bwMode="auto">
          <a:xfrm>
            <a:off x="554450" y="1586201"/>
            <a:ext cx="4015785" cy="169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52" name="Group 51"/>
          <p:cNvGrpSpPr/>
          <p:nvPr/>
        </p:nvGrpSpPr>
        <p:grpSpPr>
          <a:xfrm rot="952044">
            <a:off x="2424269" y="1341968"/>
            <a:ext cx="241025" cy="616618"/>
            <a:chOff x="4144431" y="3726925"/>
            <a:chExt cx="254444" cy="424431"/>
          </a:xfrm>
        </p:grpSpPr>
        <p:sp>
          <p:nvSpPr>
            <p:cNvPr id="53" name="Rectangle 52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Straight Connector 54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7" name="TextBox 116"/>
          <p:cNvSpPr txBox="1"/>
          <p:nvPr/>
        </p:nvSpPr>
        <p:spPr>
          <a:xfrm>
            <a:off x="4491197" y="1725097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sp>
        <p:nvSpPr>
          <p:cNvPr id="118" name="Rectangle 117"/>
          <p:cNvSpPr/>
          <p:nvPr/>
        </p:nvSpPr>
        <p:spPr>
          <a:xfrm>
            <a:off x="7036972" y="2482033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9" name="Rectangle 118"/>
          <p:cNvSpPr/>
          <p:nvPr/>
        </p:nvSpPr>
        <p:spPr bwMode="auto">
          <a:xfrm>
            <a:off x="4569660" y="3083978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0" name="Rectangle 119"/>
          <p:cNvSpPr/>
          <p:nvPr/>
        </p:nvSpPr>
        <p:spPr bwMode="auto">
          <a:xfrm>
            <a:off x="7657479" y="3083978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1" name="Straight Connector 120"/>
          <p:cNvCxnSpPr/>
          <p:nvPr/>
        </p:nvCxnSpPr>
        <p:spPr bwMode="auto">
          <a:xfrm>
            <a:off x="8739153" y="2482033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7640219" y="2482033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Rectangle 122"/>
          <p:cNvSpPr/>
          <p:nvPr/>
        </p:nvSpPr>
        <p:spPr bwMode="auto">
          <a:xfrm>
            <a:off x="7056177" y="3086204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4" name="Straight Connector 123"/>
          <p:cNvCxnSpPr/>
          <p:nvPr/>
        </p:nvCxnSpPr>
        <p:spPr bwMode="auto">
          <a:xfrm>
            <a:off x="7036972" y="2482033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1104875" y="2482033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6" name="Rectangle 125"/>
          <p:cNvSpPr/>
          <p:nvPr/>
        </p:nvSpPr>
        <p:spPr bwMode="auto">
          <a:xfrm>
            <a:off x="554450" y="3083978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7" name="Straight Connector 126"/>
          <p:cNvCxnSpPr/>
          <p:nvPr/>
        </p:nvCxnSpPr>
        <p:spPr bwMode="auto">
          <a:xfrm>
            <a:off x="302271" y="2482033"/>
            <a:ext cx="9391" cy="991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8" name="TextBox 127"/>
          <p:cNvSpPr txBox="1"/>
          <p:nvPr/>
        </p:nvSpPr>
        <p:spPr>
          <a:xfrm>
            <a:off x="7923665" y="3219087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129" name="TextBox 128"/>
          <p:cNvSpPr txBox="1"/>
          <p:nvPr/>
        </p:nvSpPr>
        <p:spPr>
          <a:xfrm>
            <a:off x="5900045" y="3217598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130" name="TextBox 129"/>
          <p:cNvSpPr txBox="1"/>
          <p:nvPr/>
        </p:nvSpPr>
        <p:spPr>
          <a:xfrm rot="16200000">
            <a:off x="7016929" y="3389714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131" name="Octagon 130"/>
          <p:cNvSpPr/>
          <p:nvPr/>
        </p:nvSpPr>
        <p:spPr bwMode="auto">
          <a:xfrm>
            <a:off x="8647123" y="3064153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541936" y="3454489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133" name="Group 132"/>
          <p:cNvGrpSpPr/>
          <p:nvPr/>
        </p:nvGrpSpPr>
        <p:grpSpPr>
          <a:xfrm>
            <a:off x="8284255" y="2602824"/>
            <a:ext cx="546914" cy="291449"/>
            <a:chOff x="1295400" y="4652316"/>
            <a:chExt cx="609552" cy="390534"/>
          </a:xfrm>
          <a:noFill/>
        </p:grpSpPr>
        <p:sp>
          <p:nvSpPr>
            <p:cNvPr id="134" name="Arc 133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7" name="Group 136"/>
          <p:cNvGrpSpPr/>
          <p:nvPr/>
        </p:nvGrpSpPr>
        <p:grpSpPr>
          <a:xfrm>
            <a:off x="311956" y="2655192"/>
            <a:ext cx="781087" cy="496944"/>
            <a:chOff x="798456" y="2724045"/>
            <a:chExt cx="781087" cy="496944"/>
          </a:xfrm>
        </p:grpSpPr>
        <p:sp>
          <p:nvSpPr>
            <p:cNvPr id="138" name="Arc 137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39" name="Arc 138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40" name="Straight Connector 139"/>
          <p:cNvCxnSpPr/>
          <p:nvPr/>
        </p:nvCxnSpPr>
        <p:spPr bwMode="auto">
          <a:xfrm flipV="1">
            <a:off x="8597690" y="2894273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2" name="Group 141"/>
          <p:cNvGrpSpPr/>
          <p:nvPr/>
        </p:nvGrpSpPr>
        <p:grpSpPr>
          <a:xfrm rot="952044">
            <a:off x="5586775" y="2861439"/>
            <a:ext cx="241025" cy="616618"/>
            <a:chOff x="4144431" y="3726925"/>
            <a:chExt cx="254444" cy="424431"/>
          </a:xfrm>
        </p:grpSpPr>
        <p:sp>
          <p:nvSpPr>
            <p:cNvPr id="143" name="Rectangle 142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46" name="Rectangle 145"/>
          <p:cNvSpPr/>
          <p:nvPr/>
        </p:nvSpPr>
        <p:spPr bwMode="auto">
          <a:xfrm>
            <a:off x="8836137" y="3078162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7" name="Straight Connector 146"/>
          <p:cNvCxnSpPr/>
          <p:nvPr/>
        </p:nvCxnSpPr>
        <p:spPr bwMode="auto">
          <a:xfrm>
            <a:off x="4570235" y="2482033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8" name="Rectangle 147"/>
          <p:cNvSpPr/>
          <p:nvPr/>
        </p:nvSpPr>
        <p:spPr bwMode="auto">
          <a:xfrm>
            <a:off x="1120653" y="3080388"/>
            <a:ext cx="2902662" cy="1515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75412" y="3214833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sp>
        <p:nvSpPr>
          <p:cNvPr id="154" name="Rectangle 153"/>
          <p:cNvSpPr/>
          <p:nvPr/>
        </p:nvSpPr>
        <p:spPr>
          <a:xfrm>
            <a:off x="7036972" y="3976221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5" name="Rectangle 154"/>
          <p:cNvSpPr/>
          <p:nvPr/>
        </p:nvSpPr>
        <p:spPr bwMode="auto">
          <a:xfrm>
            <a:off x="4569660" y="4578166"/>
            <a:ext cx="2474187" cy="143496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6" name="Rectangle 155"/>
          <p:cNvSpPr/>
          <p:nvPr/>
        </p:nvSpPr>
        <p:spPr bwMode="auto">
          <a:xfrm>
            <a:off x="7657479" y="4578166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7" name="Straight Connector 156"/>
          <p:cNvCxnSpPr/>
          <p:nvPr/>
        </p:nvCxnSpPr>
        <p:spPr bwMode="auto">
          <a:xfrm>
            <a:off x="8739153" y="3976221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8" name="Straight Connector 157"/>
          <p:cNvCxnSpPr/>
          <p:nvPr/>
        </p:nvCxnSpPr>
        <p:spPr bwMode="auto">
          <a:xfrm>
            <a:off x="7640219" y="3976221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9" name="Rectangle 158"/>
          <p:cNvSpPr/>
          <p:nvPr/>
        </p:nvSpPr>
        <p:spPr bwMode="auto">
          <a:xfrm>
            <a:off x="7056177" y="4580392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0" name="Straight Connector 159"/>
          <p:cNvCxnSpPr/>
          <p:nvPr/>
        </p:nvCxnSpPr>
        <p:spPr bwMode="auto">
          <a:xfrm>
            <a:off x="7036972" y="3976221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1" name="Straight Connector 160"/>
          <p:cNvCxnSpPr/>
          <p:nvPr/>
        </p:nvCxnSpPr>
        <p:spPr bwMode="auto">
          <a:xfrm>
            <a:off x="1104875" y="3976221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Rectangle 161"/>
          <p:cNvSpPr/>
          <p:nvPr/>
        </p:nvSpPr>
        <p:spPr bwMode="auto">
          <a:xfrm>
            <a:off x="554450" y="4578166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63" name="Straight Connector 162"/>
          <p:cNvCxnSpPr/>
          <p:nvPr/>
        </p:nvCxnSpPr>
        <p:spPr bwMode="auto">
          <a:xfrm>
            <a:off x="302271" y="3976221"/>
            <a:ext cx="9391" cy="991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7923665" y="4713275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165" name="TextBox 164"/>
          <p:cNvSpPr txBox="1"/>
          <p:nvPr/>
        </p:nvSpPr>
        <p:spPr>
          <a:xfrm>
            <a:off x="5900045" y="4711786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166" name="TextBox 165"/>
          <p:cNvSpPr txBox="1"/>
          <p:nvPr/>
        </p:nvSpPr>
        <p:spPr>
          <a:xfrm rot="16200000">
            <a:off x="7016929" y="4883902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167" name="Octagon 166"/>
          <p:cNvSpPr/>
          <p:nvPr/>
        </p:nvSpPr>
        <p:spPr bwMode="auto">
          <a:xfrm>
            <a:off x="8647123" y="4558341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8541936" y="4948677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169" name="Group 168"/>
          <p:cNvGrpSpPr/>
          <p:nvPr/>
        </p:nvGrpSpPr>
        <p:grpSpPr>
          <a:xfrm>
            <a:off x="8284255" y="4097012"/>
            <a:ext cx="546914" cy="291449"/>
            <a:chOff x="1295400" y="4652316"/>
            <a:chExt cx="609552" cy="390534"/>
          </a:xfrm>
          <a:noFill/>
        </p:grpSpPr>
        <p:sp>
          <p:nvSpPr>
            <p:cNvPr id="170" name="Arc 169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71" name="Straight Connector 170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3" name="Group 172"/>
          <p:cNvGrpSpPr/>
          <p:nvPr/>
        </p:nvGrpSpPr>
        <p:grpSpPr>
          <a:xfrm>
            <a:off x="311956" y="4149380"/>
            <a:ext cx="781087" cy="496944"/>
            <a:chOff x="798456" y="2724045"/>
            <a:chExt cx="781087" cy="496944"/>
          </a:xfrm>
        </p:grpSpPr>
        <p:sp>
          <p:nvSpPr>
            <p:cNvPr id="174" name="Arc 173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75" name="Arc 174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76" name="Straight Connector 175"/>
          <p:cNvCxnSpPr/>
          <p:nvPr/>
        </p:nvCxnSpPr>
        <p:spPr bwMode="auto">
          <a:xfrm flipV="1">
            <a:off x="8597690" y="4388461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7" name="Straight Connector 176"/>
          <p:cNvCxnSpPr>
            <a:stCxn id="175" idx="0"/>
          </p:cNvCxnSpPr>
          <p:nvPr/>
        </p:nvCxnSpPr>
        <p:spPr bwMode="auto">
          <a:xfrm>
            <a:off x="946238" y="4539109"/>
            <a:ext cx="76514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78" name="Group 177"/>
          <p:cNvGrpSpPr/>
          <p:nvPr/>
        </p:nvGrpSpPr>
        <p:grpSpPr>
          <a:xfrm rot="952044">
            <a:off x="5586775" y="4355627"/>
            <a:ext cx="241025" cy="616618"/>
            <a:chOff x="4144431" y="3726925"/>
            <a:chExt cx="254444" cy="424431"/>
          </a:xfrm>
        </p:grpSpPr>
        <p:sp>
          <p:nvSpPr>
            <p:cNvPr id="179" name="Rectangle 178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80" name="Straight Connector 17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1" name="Straight Connector 18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2" name="Rectangle 181"/>
          <p:cNvSpPr/>
          <p:nvPr/>
        </p:nvSpPr>
        <p:spPr bwMode="auto">
          <a:xfrm>
            <a:off x="8836137" y="4572350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83" name="Straight Connector 182"/>
          <p:cNvCxnSpPr/>
          <p:nvPr/>
        </p:nvCxnSpPr>
        <p:spPr bwMode="auto">
          <a:xfrm>
            <a:off x="4570235" y="3976221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4" name="Rectangle 183"/>
          <p:cNvSpPr/>
          <p:nvPr/>
        </p:nvSpPr>
        <p:spPr bwMode="auto">
          <a:xfrm>
            <a:off x="1120652" y="4574577"/>
            <a:ext cx="3449583" cy="145722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85" name="Group 184"/>
          <p:cNvGrpSpPr/>
          <p:nvPr/>
        </p:nvGrpSpPr>
        <p:grpSpPr>
          <a:xfrm rot="952044">
            <a:off x="2424269" y="4330344"/>
            <a:ext cx="241025" cy="616618"/>
            <a:chOff x="4144431" y="3726925"/>
            <a:chExt cx="254444" cy="424431"/>
          </a:xfrm>
        </p:grpSpPr>
        <p:sp>
          <p:nvSpPr>
            <p:cNvPr id="186" name="Rectangle 185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87" name="Straight Connector 186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8" name="Straight Connector 187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89" name="TextBox 188"/>
          <p:cNvSpPr txBox="1"/>
          <p:nvPr/>
        </p:nvSpPr>
        <p:spPr>
          <a:xfrm>
            <a:off x="475412" y="4709021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sp>
        <p:nvSpPr>
          <p:cNvPr id="190" name="Rectangle 189"/>
          <p:cNvSpPr/>
          <p:nvPr/>
        </p:nvSpPr>
        <p:spPr>
          <a:xfrm>
            <a:off x="7036972" y="5470409"/>
            <a:ext cx="2029341" cy="1400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2" name="Rectangle 191"/>
          <p:cNvSpPr/>
          <p:nvPr/>
        </p:nvSpPr>
        <p:spPr bwMode="auto">
          <a:xfrm>
            <a:off x="7657479" y="6072354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3" name="Straight Connector 192"/>
          <p:cNvCxnSpPr/>
          <p:nvPr/>
        </p:nvCxnSpPr>
        <p:spPr bwMode="auto">
          <a:xfrm>
            <a:off x="8739153" y="5470409"/>
            <a:ext cx="0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4" name="Straight Connector 193"/>
          <p:cNvCxnSpPr/>
          <p:nvPr/>
        </p:nvCxnSpPr>
        <p:spPr bwMode="auto">
          <a:xfrm>
            <a:off x="7640219" y="5470409"/>
            <a:ext cx="9374" cy="9841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5" name="Rectangle 194"/>
          <p:cNvSpPr/>
          <p:nvPr/>
        </p:nvSpPr>
        <p:spPr bwMode="auto">
          <a:xfrm>
            <a:off x="7056177" y="6074580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6" name="Straight Connector 195"/>
          <p:cNvCxnSpPr/>
          <p:nvPr/>
        </p:nvCxnSpPr>
        <p:spPr bwMode="auto">
          <a:xfrm>
            <a:off x="7036972" y="5470409"/>
            <a:ext cx="0" cy="140085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7" name="Straight Connector 196"/>
          <p:cNvCxnSpPr/>
          <p:nvPr/>
        </p:nvCxnSpPr>
        <p:spPr bwMode="auto">
          <a:xfrm>
            <a:off x="1104875" y="5470409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8" name="Rectangle 197"/>
          <p:cNvSpPr/>
          <p:nvPr/>
        </p:nvSpPr>
        <p:spPr bwMode="auto">
          <a:xfrm>
            <a:off x="554450" y="6072354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9" name="Straight Connector 198"/>
          <p:cNvCxnSpPr/>
          <p:nvPr/>
        </p:nvCxnSpPr>
        <p:spPr bwMode="auto">
          <a:xfrm>
            <a:off x="302271" y="5470409"/>
            <a:ext cx="9391" cy="9919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0" name="TextBox 199"/>
          <p:cNvSpPr txBox="1"/>
          <p:nvPr/>
        </p:nvSpPr>
        <p:spPr>
          <a:xfrm>
            <a:off x="7923665" y="6207463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201" name="TextBox 200"/>
          <p:cNvSpPr txBox="1"/>
          <p:nvPr/>
        </p:nvSpPr>
        <p:spPr>
          <a:xfrm>
            <a:off x="5907504" y="6205974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202" name="TextBox 201"/>
          <p:cNvSpPr txBox="1"/>
          <p:nvPr/>
        </p:nvSpPr>
        <p:spPr>
          <a:xfrm rot="16200000">
            <a:off x="7016929" y="6378090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203" name="Octagon 202"/>
          <p:cNvSpPr/>
          <p:nvPr/>
        </p:nvSpPr>
        <p:spPr bwMode="auto">
          <a:xfrm>
            <a:off x="8647123" y="6052529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8541936" y="6442865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205" name="Group 204"/>
          <p:cNvGrpSpPr/>
          <p:nvPr/>
        </p:nvGrpSpPr>
        <p:grpSpPr>
          <a:xfrm>
            <a:off x="8284255" y="5591200"/>
            <a:ext cx="546914" cy="291449"/>
            <a:chOff x="1295400" y="4652316"/>
            <a:chExt cx="609552" cy="390534"/>
          </a:xfrm>
          <a:noFill/>
        </p:grpSpPr>
        <p:sp>
          <p:nvSpPr>
            <p:cNvPr id="206" name="Arc 205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07" name="Straight Connector 206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8" name="Straight Connector 207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9" name="Group 208"/>
          <p:cNvGrpSpPr/>
          <p:nvPr/>
        </p:nvGrpSpPr>
        <p:grpSpPr>
          <a:xfrm>
            <a:off x="311956" y="5643568"/>
            <a:ext cx="781087" cy="496944"/>
            <a:chOff x="798456" y="2724045"/>
            <a:chExt cx="781087" cy="496944"/>
          </a:xfrm>
        </p:grpSpPr>
        <p:sp>
          <p:nvSpPr>
            <p:cNvPr id="210" name="Arc 209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11" name="Arc 210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212" name="Straight Connector 211"/>
          <p:cNvCxnSpPr/>
          <p:nvPr/>
        </p:nvCxnSpPr>
        <p:spPr bwMode="auto">
          <a:xfrm flipV="1">
            <a:off x="8597690" y="5882649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3" name="Straight Connector 212"/>
          <p:cNvCxnSpPr>
            <a:stCxn id="211" idx="0"/>
          </p:cNvCxnSpPr>
          <p:nvPr/>
        </p:nvCxnSpPr>
        <p:spPr bwMode="auto">
          <a:xfrm>
            <a:off x="946238" y="6033297"/>
            <a:ext cx="765145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8" name="Rectangle 217"/>
          <p:cNvSpPr/>
          <p:nvPr/>
        </p:nvSpPr>
        <p:spPr bwMode="auto">
          <a:xfrm>
            <a:off x="8836137" y="6066538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" name="Rectangle 219"/>
          <p:cNvSpPr/>
          <p:nvPr/>
        </p:nvSpPr>
        <p:spPr bwMode="auto">
          <a:xfrm>
            <a:off x="1120652" y="6068765"/>
            <a:ext cx="5923195" cy="145722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221" name="Group 220"/>
          <p:cNvGrpSpPr/>
          <p:nvPr/>
        </p:nvGrpSpPr>
        <p:grpSpPr>
          <a:xfrm rot="952044">
            <a:off x="3908871" y="5835538"/>
            <a:ext cx="241025" cy="616618"/>
            <a:chOff x="4144431" y="3726925"/>
            <a:chExt cx="254444" cy="424431"/>
          </a:xfrm>
        </p:grpSpPr>
        <p:sp>
          <p:nvSpPr>
            <p:cNvPr id="222" name="Rectangle 221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223" name="Straight Connector 222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4" name="Straight Connector 223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25" name="TextBox 224"/>
          <p:cNvSpPr txBox="1"/>
          <p:nvPr/>
        </p:nvSpPr>
        <p:spPr>
          <a:xfrm>
            <a:off x="475412" y="6203209"/>
            <a:ext cx="434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BC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4327741" y="1165456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43" name="Right Arrow 42"/>
          <p:cNvSpPr/>
          <p:nvPr/>
        </p:nvSpPr>
        <p:spPr>
          <a:xfrm>
            <a:off x="554450" y="1550733"/>
            <a:ext cx="86667" cy="279611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5009" y="1119041"/>
            <a:ext cx="1900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start civil construction</a:t>
            </a:r>
            <a:endParaRPr lang="en-US" sz="1400" dirty="0"/>
          </a:p>
        </p:txBody>
      </p:sp>
      <p:sp>
        <p:nvSpPr>
          <p:cNvPr id="226" name="TextBox 225"/>
          <p:cNvSpPr txBox="1"/>
          <p:nvPr/>
        </p:nvSpPr>
        <p:spPr>
          <a:xfrm>
            <a:off x="5120660" y="895659"/>
            <a:ext cx="173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500GeV operations</a:t>
            </a:r>
            <a:endParaRPr lang="en-US" sz="1400" dirty="0">
              <a:solidFill>
                <a:srgbClr val="0000FF"/>
              </a:solidFill>
            </a:endParaRPr>
          </a:p>
        </p:txBody>
      </p:sp>
      <p:cxnSp>
        <p:nvCxnSpPr>
          <p:cNvPr id="227" name="Straight Connector 226"/>
          <p:cNvCxnSpPr>
            <a:stCxn id="230" idx="0"/>
          </p:cNvCxnSpPr>
          <p:nvPr/>
        </p:nvCxnSpPr>
        <p:spPr bwMode="auto">
          <a:xfrm flipV="1">
            <a:off x="4951169" y="3040469"/>
            <a:ext cx="3677387" cy="445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28" name="Group 227"/>
          <p:cNvGrpSpPr/>
          <p:nvPr/>
        </p:nvGrpSpPr>
        <p:grpSpPr>
          <a:xfrm>
            <a:off x="4316887" y="2655192"/>
            <a:ext cx="781087" cy="496944"/>
            <a:chOff x="798456" y="2724045"/>
            <a:chExt cx="781087" cy="496944"/>
          </a:xfrm>
        </p:grpSpPr>
        <p:sp>
          <p:nvSpPr>
            <p:cNvPr id="229" name="Arc 228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30" name="Arc 229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31" name="Rectangle 230"/>
          <p:cNvSpPr/>
          <p:nvPr/>
        </p:nvSpPr>
        <p:spPr bwMode="auto">
          <a:xfrm>
            <a:off x="4575293" y="3080608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2" name="Straight Connector 231"/>
          <p:cNvCxnSpPr/>
          <p:nvPr/>
        </p:nvCxnSpPr>
        <p:spPr bwMode="auto">
          <a:xfrm>
            <a:off x="5130818" y="2482033"/>
            <a:ext cx="0" cy="972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3" name="TextBox 232"/>
          <p:cNvSpPr txBox="1"/>
          <p:nvPr/>
        </p:nvSpPr>
        <p:spPr>
          <a:xfrm>
            <a:off x="5174823" y="2390496"/>
            <a:ext cx="1731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500GeV operations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34" name="Right Arrow 233"/>
          <p:cNvSpPr/>
          <p:nvPr/>
        </p:nvSpPr>
        <p:spPr>
          <a:xfrm>
            <a:off x="3951459" y="3016335"/>
            <a:ext cx="86667" cy="279611"/>
          </a:xfrm>
          <a:prstGeom prst="rightArrow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7" name="Rectangle 236"/>
          <p:cNvSpPr/>
          <p:nvPr/>
        </p:nvSpPr>
        <p:spPr bwMode="auto">
          <a:xfrm>
            <a:off x="1122765" y="3080388"/>
            <a:ext cx="1713569" cy="151537"/>
          </a:xfrm>
          <a:prstGeom prst="rect">
            <a:avLst/>
          </a:prstGeom>
          <a:solidFill>
            <a:srgbClr val="BABA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>
            <a:off x="946238" y="3044271"/>
            <a:ext cx="190279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49" name="Group 148"/>
          <p:cNvGrpSpPr/>
          <p:nvPr/>
        </p:nvGrpSpPr>
        <p:grpSpPr>
          <a:xfrm rot="952044">
            <a:off x="2424269" y="2836156"/>
            <a:ext cx="241025" cy="616618"/>
            <a:chOff x="4144431" y="3726925"/>
            <a:chExt cx="254444" cy="424431"/>
          </a:xfrm>
        </p:grpSpPr>
        <p:sp>
          <p:nvSpPr>
            <p:cNvPr id="150" name="Rectangle 149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1" name="Straight Connector 150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151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42" name="TextBox 241"/>
          <p:cNvSpPr txBox="1"/>
          <p:nvPr/>
        </p:nvSpPr>
        <p:spPr>
          <a:xfrm>
            <a:off x="5120660" y="3995491"/>
            <a:ext cx="26001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Installation/upgrade shutdown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43" name="Rectangle 242"/>
          <p:cNvSpPr/>
          <p:nvPr/>
        </p:nvSpPr>
        <p:spPr bwMode="auto">
          <a:xfrm>
            <a:off x="4627865" y="4659101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51459" y="496036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4" name="TextBox 243"/>
          <p:cNvSpPr txBox="1"/>
          <p:nvPr/>
        </p:nvSpPr>
        <p:spPr>
          <a:xfrm>
            <a:off x="345009" y="2177473"/>
            <a:ext cx="255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civil construction + installation</a:t>
            </a:r>
            <a:endParaRPr lang="en-US" sz="1400" dirty="0"/>
          </a:p>
        </p:txBody>
      </p:sp>
      <p:sp>
        <p:nvSpPr>
          <p:cNvPr id="245" name="TextBox 244"/>
          <p:cNvSpPr txBox="1"/>
          <p:nvPr/>
        </p:nvSpPr>
        <p:spPr>
          <a:xfrm>
            <a:off x="2933029" y="5035813"/>
            <a:ext cx="2040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final installation/connection</a:t>
            </a:r>
          </a:p>
          <a:p>
            <a:r>
              <a:rPr lang="en-US" sz="1200" dirty="0" smtClean="0"/>
              <a:t>removal/relocation of BC</a:t>
            </a:r>
          </a:p>
          <a:p>
            <a:r>
              <a:rPr lang="en-US" sz="1200" dirty="0" smtClean="0"/>
              <a:t>Removal of turnaround etc.</a:t>
            </a:r>
            <a:endParaRPr lang="en-US" sz="1200" dirty="0"/>
          </a:p>
        </p:txBody>
      </p:sp>
      <p:sp>
        <p:nvSpPr>
          <p:cNvPr id="246" name="Oval 245"/>
          <p:cNvSpPr/>
          <p:nvPr/>
        </p:nvSpPr>
        <p:spPr>
          <a:xfrm>
            <a:off x="4099044" y="3855073"/>
            <a:ext cx="1176837" cy="1253082"/>
          </a:xfrm>
          <a:prstGeom prst="ellipse">
            <a:avLst/>
          </a:prstGeom>
          <a:ln>
            <a:solidFill>
              <a:srgbClr val="0000FF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7" name="TextBox 246"/>
          <p:cNvSpPr txBox="1"/>
          <p:nvPr/>
        </p:nvSpPr>
        <p:spPr>
          <a:xfrm>
            <a:off x="6224181" y="5285008"/>
            <a:ext cx="195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Installation of addition magnets etc.</a:t>
            </a:r>
            <a:endParaRPr lang="en-US" sz="1200" dirty="0"/>
          </a:p>
        </p:txBody>
      </p:sp>
      <p:cxnSp>
        <p:nvCxnSpPr>
          <p:cNvPr id="249" name="Straight Arrow Connector 248"/>
          <p:cNvCxnSpPr/>
          <p:nvPr/>
        </p:nvCxnSpPr>
        <p:spPr bwMode="auto">
          <a:xfrm flipV="1">
            <a:off x="7842681" y="4993447"/>
            <a:ext cx="176135" cy="3245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3" name="TextBox 252"/>
          <p:cNvSpPr txBox="1"/>
          <p:nvPr/>
        </p:nvSpPr>
        <p:spPr>
          <a:xfrm>
            <a:off x="5195480" y="5691551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Commissioning / operation at 1TeV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222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TeV</a:t>
            </a:r>
            <a:r>
              <a:rPr lang="en-GB" dirty="0" smtClean="0"/>
              <a:t> Parameters (2 sets)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72" y="990600"/>
            <a:ext cx="4384888" cy="56229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grpSp>
        <p:nvGrpSpPr>
          <p:cNvPr id="3" name="Group 2"/>
          <p:cNvGrpSpPr/>
          <p:nvPr/>
        </p:nvGrpSpPr>
        <p:grpSpPr>
          <a:xfrm>
            <a:off x="4191000" y="5921104"/>
            <a:ext cx="4810911" cy="369332"/>
            <a:chOff x="4191000" y="5921104"/>
            <a:chExt cx="4810911" cy="369332"/>
          </a:xfrm>
        </p:grpSpPr>
        <p:sp>
          <p:nvSpPr>
            <p:cNvPr id="6" name="Oval 5"/>
            <p:cNvSpPr/>
            <p:nvPr/>
          </p:nvSpPr>
          <p:spPr>
            <a:xfrm>
              <a:off x="4191000" y="6017846"/>
              <a:ext cx="1140860" cy="224692"/>
            </a:xfrm>
            <a:prstGeom prst="ellipse">
              <a:avLst/>
            </a:prstGeom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>
              <a:off x="5331860" y="6125308"/>
              <a:ext cx="637140" cy="97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929924" y="5921104"/>
              <a:ext cx="3071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low and high </a:t>
              </a:r>
              <a:r>
                <a:rPr lang="en-GB" dirty="0" err="1" smtClean="0"/>
                <a:t>beamstrahlung</a:t>
              </a:r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91000" y="4383426"/>
            <a:ext cx="5050692" cy="646331"/>
            <a:chOff x="4191000" y="4383426"/>
            <a:chExt cx="5050692" cy="646331"/>
          </a:xfrm>
        </p:grpSpPr>
        <p:sp>
          <p:nvSpPr>
            <p:cNvPr id="11" name="Oval 10"/>
            <p:cNvSpPr/>
            <p:nvPr/>
          </p:nvSpPr>
          <p:spPr>
            <a:xfrm>
              <a:off x="4191000" y="4480169"/>
              <a:ext cx="1140860" cy="224692"/>
            </a:xfrm>
            <a:prstGeom prst="ellipse">
              <a:avLst/>
            </a:prstGeom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5331860" y="4587631"/>
              <a:ext cx="637140" cy="97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5929924" y="4383426"/>
              <a:ext cx="3311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horizontal focusing main difference</a:t>
              </a:r>
              <a:endParaRPr lang="en-GB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91000" y="2630827"/>
            <a:ext cx="4028132" cy="553998"/>
            <a:chOff x="4191000" y="2630827"/>
            <a:chExt cx="4028132" cy="553998"/>
          </a:xfrm>
        </p:grpSpPr>
        <p:sp>
          <p:nvSpPr>
            <p:cNvPr id="14" name="Oval 13"/>
            <p:cNvSpPr/>
            <p:nvPr/>
          </p:nvSpPr>
          <p:spPr>
            <a:xfrm>
              <a:off x="4191000" y="2727569"/>
              <a:ext cx="1140860" cy="224692"/>
            </a:xfrm>
            <a:prstGeom prst="ellipse">
              <a:avLst/>
            </a:prstGeom>
            <a:ln>
              <a:solidFill>
                <a:srgbClr val="800000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 bwMode="auto">
            <a:xfrm flipH="1">
              <a:off x="5331860" y="2835031"/>
              <a:ext cx="637140" cy="976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5929924" y="2630827"/>
              <a:ext cx="228920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shorter bunch length</a:t>
              </a:r>
              <a:br>
                <a:rPr lang="en-GB" dirty="0" smtClean="0"/>
              </a:br>
              <a:r>
                <a:rPr lang="en-GB" sz="1200" dirty="0" smtClean="0"/>
                <a:t>(within BC range)</a:t>
              </a:r>
              <a:endParaRPr lang="en-GB" sz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91000" y="1363399"/>
            <a:ext cx="5050692" cy="395063"/>
            <a:chOff x="4191000" y="1363399"/>
            <a:chExt cx="5050692" cy="395063"/>
          </a:xfrm>
        </p:grpSpPr>
        <p:grpSp>
          <p:nvGrpSpPr>
            <p:cNvPr id="10" name="Group 9"/>
            <p:cNvGrpSpPr/>
            <p:nvPr/>
          </p:nvGrpSpPr>
          <p:grpSpPr>
            <a:xfrm>
              <a:off x="4191000" y="1387231"/>
              <a:ext cx="1778000" cy="371231"/>
              <a:chOff x="4191000" y="1387231"/>
              <a:chExt cx="1778000" cy="371231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191000" y="1387231"/>
                <a:ext cx="1140860" cy="371231"/>
              </a:xfrm>
              <a:prstGeom prst="ellipse">
                <a:avLst/>
              </a:prstGeom>
              <a:ln>
                <a:solidFill>
                  <a:srgbClr val="800000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ctr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cxnSp>
            <p:nvCxnSpPr>
              <p:cNvPr id="20" name="Straight Arrow Connector 19"/>
              <p:cNvCxnSpPr/>
              <p:nvPr/>
            </p:nvCxnSpPr>
            <p:spPr bwMode="auto">
              <a:xfrm flipH="1">
                <a:off x="5331860" y="1557829"/>
                <a:ext cx="637140" cy="976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21" name="TextBox 20"/>
            <p:cNvSpPr txBox="1"/>
            <p:nvPr/>
          </p:nvSpPr>
          <p:spPr>
            <a:xfrm>
              <a:off x="5929924" y="1363399"/>
              <a:ext cx="331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</a:t>
              </a:r>
              <a:r>
                <a:rPr lang="en-GB" baseline="-25000" dirty="0" smtClean="0"/>
                <a:t>AC</a:t>
              </a:r>
              <a:r>
                <a:rPr lang="en-GB" dirty="0" smtClean="0"/>
                <a:t> constrained ≤300 MW</a:t>
              </a:r>
              <a:endParaRPr lang="en-GB" dirty="0"/>
            </a:p>
          </p:txBody>
        </p:sp>
      </p:grpSp>
      <p:sp>
        <p:nvSpPr>
          <p:cNvPr id="18" name="Date Placeholder 17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4294967295"/>
          </p:nvPr>
        </p:nvSpPr>
        <p:spPr>
          <a:xfrm>
            <a:off x="3124200" y="6400800"/>
            <a:ext cx="28956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994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6876555" y="1319853"/>
            <a:ext cx="2029341" cy="336265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4422027" y="2864116"/>
            <a:ext cx="2745100" cy="1642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250 GeV staged (scenario 2)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1676927" y="2842279"/>
            <a:ext cx="2745100" cy="164221"/>
          </a:xfrm>
          <a:prstGeom prst="rect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1689598" y="1929934"/>
            <a:ext cx="0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139173" y="2842279"/>
            <a:ext cx="555525" cy="143496"/>
          </a:xfrm>
          <a:prstGeom prst="rect">
            <a:avLst/>
          </a:prstGeom>
          <a:solidFill>
            <a:srgbClr val="FF66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55907" y="1431052"/>
            <a:ext cx="12330" cy="17207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1676927" y="2108580"/>
            <a:ext cx="2745100" cy="121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896385" y="2107543"/>
            <a:ext cx="79321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2539995" y="1989246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5.1 km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1120268" y="1991354"/>
            <a:ext cx="53878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1.1 km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3033768" y="2975899"/>
            <a:ext cx="1052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Linac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805024" y="3385301"/>
            <a:ext cx="12126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bunch comp.</a:t>
            </a:r>
            <a:endParaRPr lang="en-US" sz="1400" dirty="0"/>
          </a:p>
        </p:txBody>
      </p:sp>
      <p:grpSp>
        <p:nvGrpSpPr>
          <p:cNvPr id="73" name="Group 72"/>
          <p:cNvGrpSpPr/>
          <p:nvPr/>
        </p:nvGrpSpPr>
        <p:grpSpPr>
          <a:xfrm>
            <a:off x="896679" y="2413493"/>
            <a:ext cx="781087" cy="496944"/>
            <a:chOff x="798456" y="2724045"/>
            <a:chExt cx="781087" cy="496944"/>
          </a:xfrm>
        </p:grpSpPr>
        <p:sp>
          <p:nvSpPr>
            <p:cNvPr id="71" name="Arc 70"/>
            <p:cNvSpPr/>
            <p:nvPr/>
          </p:nvSpPr>
          <p:spPr bwMode="auto">
            <a:xfrm>
              <a:off x="798456" y="2724045"/>
              <a:ext cx="496944" cy="496944"/>
            </a:xfrm>
            <a:prstGeom prst="arc">
              <a:avLst>
                <a:gd name="adj1" fmla="val 5514562"/>
                <a:gd name="adj2" fmla="val 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2" name="Arc 71"/>
            <p:cNvSpPr/>
            <p:nvPr/>
          </p:nvSpPr>
          <p:spPr bwMode="auto">
            <a:xfrm>
              <a:off x="1295401" y="2829711"/>
              <a:ext cx="284142" cy="284142"/>
            </a:xfrm>
            <a:prstGeom prst="arc">
              <a:avLst>
                <a:gd name="adj1" fmla="val 5514562"/>
                <a:gd name="adj2" fmla="val 1080000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75" name="Straight Connector 74"/>
          <p:cNvCxnSpPr>
            <a:stCxn id="72" idx="0"/>
          </p:cNvCxnSpPr>
          <p:nvPr/>
        </p:nvCxnSpPr>
        <p:spPr bwMode="auto">
          <a:xfrm>
            <a:off x="1530961" y="2803222"/>
            <a:ext cx="6906312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2" name="Group 31"/>
          <p:cNvGrpSpPr/>
          <p:nvPr/>
        </p:nvGrpSpPr>
        <p:grpSpPr>
          <a:xfrm rot="952044">
            <a:off x="2720498" y="2619740"/>
            <a:ext cx="241025" cy="616618"/>
            <a:chOff x="4144431" y="3726925"/>
            <a:chExt cx="254444" cy="424431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156761" y="3726925"/>
              <a:ext cx="242114" cy="39569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 bwMode="auto">
            <a:xfrm>
              <a:off x="4144431" y="3726925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398875" y="3755658"/>
              <a:ext cx="0" cy="39569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8" name="Rectangle 47"/>
          <p:cNvSpPr/>
          <p:nvPr/>
        </p:nvSpPr>
        <p:spPr bwMode="auto">
          <a:xfrm>
            <a:off x="7497062" y="2855509"/>
            <a:ext cx="981931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9" name="Straight Connector 48"/>
          <p:cNvCxnSpPr/>
          <p:nvPr/>
        </p:nvCxnSpPr>
        <p:spPr bwMode="auto">
          <a:xfrm>
            <a:off x="8566406" y="1524718"/>
            <a:ext cx="12330" cy="17129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>
            <a:off x="7476846" y="1943164"/>
            <a:ext cx="12330" cy="12945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51"/>
          <p:cNvSpPr/>
          <p:nvPr/>
        </p:nvSpPr>
        <p:spPr bwMode="auto">
          <a:xfrm>
            <a:off x="6895760" y="2857735"/>
            <a:ext cx="593416" cy="145722"/>
          </a:xfrm>
          <a:prstGeom prst="rect">
            <a:avLst/>
          </a:prstGeom>
          <a:solidFill>
            <a:srgbClr val="008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 flipH="1">
            <a:off x="6903011" y="1943164"/>
            <a:ext cx="6875" cy="26345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7489176" y="2120773"/>
            <a:ext cx="10772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>
            <a:off x="6876555" y="2120773"/>
            <a:ext cx="62050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7" name="TextBox 56"/>
          <p:cNvSpPr txBox="1"/>
          <p:nvPr/>
        </p:nvSpPr>
        <p:spPr>
          <a:xfrm>
            <a:off x="7781625" y="1993778"/>
            <a:ext cx="538784" cy="215444"/>
          </a:xfrm>
          <a:prstGeom prst="rect">
            <a:avLst/>
          </a:prstGeom>
          <a:solidFill>
            <a:srgbClr val="D9D9D9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2.2 km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 rot="16200000">
            <a:off x="6904406" y="2004584"/>
            <a:ext cx="538784" cy="2154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/>
              <a:t>1.3 km</a:t>
            </a:r>
            <a:endParaRPr lang="en-US" sz="1400" dirty="0"/>
          </a:p>
        </p:txBody>
      </p:sp>
      <p:sp>
        <p:nvSpPr>
          <p:cNvPr id="62" name="TextBox 61"/>
          <p:cNvSpPr txBox="1"/>
          <p:nvPr/>
        </p:nvSpPr>
        <p:spPr>
          <a:xfrm>
            <a:off x="7763248" y="2990618"/>
            <a:ext cx="55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BDS</a:t>
            </a:r>
            <a:endParaRPr lang="en-US" sz="1400" dirty="0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6856512" y="3161245"/>
            <a:ext cx="678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e+ </a:t>
            </a:r>
            <a:r>
              <a:rPr lang="en-US" sz="1400" dirty="0" err="1" smtClean="0"/>
              <a:t>src</a:t>
            </a:r>
            <a:endParaRPr lang="en-US" sz="1400" dirty="0"/>
          </a:p>
        </p:txBody>
      </p:sp>
      <p:sp>
        <p:nvSpPr>
          <p:cNvPr id="64" name="Octagon 63"/>
          <p:cNvSpPr/>
          <p:nvPr/>
        </p:nvSpPr>
        <p:spPr bwMode="auto">
          <a:xfrm>
            <a:off x="8486706" y="2835684"/>
            <a:ext cx="184046" cy="184046"/>
          </a:xfrm>
          <a:prstGeom prst="octagon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1519" y="3226020"/>
            <a:ext cx="398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IP</a:t>
            </a:r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8123838" y="2374355"/>
            <a:ext cx="546914" cy="291449"/>
            <a:chOff x="1295400" y="4652316"/>
            <a:chExt cx="609552" cy="390534"/>
          </a:xfrm>
          <a:noFill/>
        </p:grpSpPr>
        <p:sp>
          <p:nvSpPr>
            <p:cNvPr id="67" name="Arc 66"/>
            <p:cNvSpPr/>
            <p:nvPr/>
          </p:nvSpPr>
          <p:spPr bwMode="auto">
            <a:xfrm rot="16200000">
              <a:off x="1316387" y="4631329"/>
              <a:ext cx="390534" cy="432508"/>
            </a:xfrm>
            <a:prstGeom prst="arc">
              <a:avLst>
                <a:gd name="adj1" fmla="val 10554439"/>
                <a:gd name="adj2" fmla="val 0"/>
              </a:avLst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ctr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1509237" y="4652316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Straight Connector 68"/>
            <p:cNvCxnSpPr/>
            <p:nvPr/>
          </p:nvCxnSpPr>
          <p:spPr bwMode="auto">
            <a:xfrm>
              <a:off x="1509237" y="5042850"/>
              <a:ext cx="395715" cy="0"/>
            </a:xfrm>
            <a:prstGeom prst="line">
              <a:avLst/>
            </a:prstGeom>
            <a:grp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70" name="Straight Connector 69"/>
          <p:cNvCxnSpPr/>
          <p:nvPr/>
        </p:nvCxnSpPr>
        <p:spPr bwMode="auto">
          <a:xfrm flipV="1">
            <a:off x="8437273" y="2665804"/>
            <a:ext cx="119795" cy="15064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7196813" y="3654417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central region</a:t>
            </a:r>
            <a:endParaRPr lang="en-US" dirty="0"/>
          </a:p>
        </p:txBody>
      </p:sp>
      <p:sp>
        <p:nvSpPr>
          <p:cNvPr id="76" name="Rectangle 75"/>
          <p:cNvSpPr/>
          <p:nvPr/>
        </p:nvSpPr>
        <p:spPr bwMode="auto">
          <a:xfrm>
            <a:off x="8675720" y="2849693"/>
            <a:ext cx="249874" cy="147948"/>
          </a:xfrm>
          <a:prstGeom prst="rect">
            <a:avLst/>
          </a:prstGeom>
          <a:solidFill>
            <a:srgbClr val="3366FF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868237" y="1511488"/>
            <a:ext cx="769816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F7F7F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3910843" y="1412463"/>
            <a:ext cx="63863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dirty="0" smtClean="0"/>
              <a:t>15.4 km</a:t>
            </a:r>
          </a:p>
        </p:txBody>
      </p:sp>
      <p:cxnSp>
        <p:nvCxnSpPr>
          <p:cNvPr id="8" name="Straight Connector 7"/>
          <p:cNvCxnSpPr>
            <a:stCxn id="78" idx="1"/>
            <a:endCxn id="52" idx="1"/>
          </p:cNvCxnSpPr>
          <p:nvPr/>
        </p:nvCxnSpPr>
        <p:spPr bwMode="auto">
          <a:xfrm flipV="1">
            <a:off x="4422027" y="2930596"/>
            <a:ext cx="2473733" cy="1563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5291284" y="2932881"/>
            <a:ext cx="13228" cy="7215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282296" y="3614727"/>
            <a:ext cx="2070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125 GeV transport</a:t>
            </a:r>
            <a:endParaRPr lang="en-GB" dirty="0"/>
          </a:p>
        </p:txBody>
      </p:sp>
      <p:sp>
        <p:nvSpPr>
          <p:cNvPr id="56" name="TextBox 55"/>
          <p:cNvSpPr txBox="1"/>
          <p:nvPr/>
        </p:nvSpPr>
        <p:spPr>
          <a:xfrm>
            <a:off x="26805" y="4145499"/>
            <a:ext cx="4804245" cy="258532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Half the linac</a:t>
            </a:r>
          </a:p>
          <a:p>
            <a:r>
              <a:rPr lang="en-GB" dirty="0" smtClean="0"/>
              <a:t>Full-length BDS tunnel &amp; vacuum (</a:t>
            </a:r>
            <a:r>
              <a:rPr lang="en-GB" dirty="0" err="1" smtClean="0"/>
              <a:t>TeV</a:t>
            </a:r>
            <a:r>
              <a:rPr lang="en-GB" dirty="0" smtClean="0"/>
              <a:t>)</a:t>
            </a:r>
          </a:p>
          <a:p>
            <a:r>
              <a:rPr lang="en-GB" dirty="0" smtClean="0"/>
              <a:t>½ BDS magnets (instrumentation, CF </a:t>
            </a:r>
            <a:r>
              <a:rPr lang="en-GB" dirty="0" err="1" smtClean="0"/>
              <a:t>etc</a:t>
            </a:r>
            <a:r>
              <a:rPr lang="en-GB" dirty="0" smtClean="0"/>
              <a:t>)</a:t>
            </a:r>
          </a:p>
          <a:p>
            <a:r>
              <a:rPr lang="en-GB" dirty="0" smtClean="0"/>
              <a:t>1 RTML LTL</a:t>
            </a:r>
          </a:p>
          <a:p>
            <a:r>
              <a:rPr lang="en-GB" dirty="0" smtClean="0"/>
              <a:t>5km 125 GeV transport line</a:t>
            </a:r>
          </a:p>
          <a:p>
            <a:endParaRPr lang="en-GB" dirty="0" smtClean="0"/>
          </a:p>
          <a:p>
            <a:r>
              <a:rPr lang="en-GB" dirty="0" smtClean="0"/>
              <a:t>Extended tunnel/CFS already 500 GeV stage</a:t>
            </a:r>
          </a:p>
          <a:p>
            <a:endParaRPr lang="en-GB" dirty="0"/>
          </a:p>
          <a:p>
            <a:r>
              <a:rPr lang="en-GB" dirty="0" smtClean="0"/>
              <a:t>10Hz mode e- linac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009816" y="4995215"/>
            <a:ext cx="289060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quasi-adiabatic energy upgrade?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6378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250 GeV CM (as first stage)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3531" y="2549122"/>
            <a:ext cx="2109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Half linacs solution</a:t>
            </a:r>
          </a:p>
          <a:p>
            <a:r>
              <a:rPr lang="en-GB" dirty="0" smtClean="0"/>
              <a:t>G = 31.5 MV/m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87821" y="1148299"/>
            <a:ext cx="55984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00FF"/>
                </a:solidFill>
              </a:rPr>
              <a:t>Relative to TDR 500 GeV baseline (1312 bunches)</a:t>
            </a:r>
          </a:p>
          <a:p>
            <a:r>
              <a:rPr lang="en-GB" dirty="0" smtClean="0"/>
              <a:t>Two stage compressor (5-</a:t>
            </a:r>
            <a:r>
              <a:rPr lang="en-GB" u="sng" dirty="0" smtClean="0"/>
              <a:t>15 GeV</a:t>
            </a:r>
            <a:r>
              <a:rPr lang="en-GB" dirty="0" smtClean="0"/>
              <a:t>)</a:t>
            </a:r>
            <a:endParaRPr lang="en-GB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2502740" y="2316566"/>
            <a:ext cx="842271" cy="4293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3398673" y="1854901"/>
            <a:ext cx="5750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0000FF"/>
                </a:solidFill>
              </a:rPr>
              <a:t>POSITRON linac straightforward</a:t>
            </a:r>
          </a:p>
          <a:p>
            <a:r>
              <a:rPr lang="en-GB" dirty="0" smtClean="0"/>
              <a:t>~50% ML linac cost (cryomodules, klystrons, </a:t>
            </a:r>
            <a:r>
              <a:rPr lang="en-GB" dirty="0" err="1" smtClean="0"/>
              <a:t>cryo</a:t>
            </a:r>
            <a:r>
              <a:rPr lang="en-GB" dirty="0" smtClean="0"/>
              <a:t> etc.)</a:t>
            </a:r>
          </a:p>
          <a:p>
            <a:r>
              <a:rPr lang="en-GB" dirty="0" smtClean="0"/>
              <a:t>~50% ML AC power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502740" y="3115222"/>
            <a:ext cx="632346" cy="2963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3239934" y="3292486"/>
            <a:ext cx="602693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 smtClean="0">
                <a:solidFill>
                  <a:srgbClr val="0000FF"/>
                </a:solidFill>
              </a:rPr>
              <a:t>ELECTRON linac needs 10Hz mode for e+ production</a:t>
            </a:r>
          </a:p>
          <a:p>
            <a:r>
              <a:rPr lang="en-GB" dirty="0" smtClean="0">
                <a:latin typeface="Symbol" charset="2"/>
                <a:cs typeface="Symbol" charset="2"/>
              </a:rPr>
              <a:t>D</a:t>
            </a:r>
            <a:r>
              <a:rPr lang="en-GB" dirty="0" smtClean="0"/>
              <a:t>E = 135 GeV instead of 110 GeV (+25 GeV)</a:t>
            </a:r>
          </a:p>
          <a:p>
            <a:r>
              <a:rPr lang="en-GB" dirty="0" smtClean="0"/>
              <a:t>~57% ML linac cost (cryomodules, klystrons </a:t>
            </a:r>
            <a:r>
              <a:rPr lang="en-GB" dirty="0" err="1" smtClean="0"/>
              <a:t>etc</a:t>
            </a:r>
            <a:r>
              <a:rPr lang="en-GB" dirty="0" smtClean="0"/>
              <a:t>) </a:t>
            </a:r>
          </a:p>
          <a:p>
            <a:endParaRPr lang="en-GB" dirty="0"/>
          </a:p>
          <a:p>
            <a:r>
              <a:rPr lang="en-GB" dirty="0" smtClean="0"/>
              <a:t>10Hz needs </a:t>
            </a:r>
            <a:r>
              <a:rPr lang="en-GB" dirty="0"/>
              <a:t>(1/2 linac × 10Hz/5Hz</a:t>
            </a:r>
            <a:r>
              <a:rPr lang="en-GB" dirty="0" smtClean="0"/>
              <a:t>): </a:t>
            </a:r>
          </a:p>
          <a:p>
            <a:r>
              <a:rPr lang="en-GB" dirty="0"/>
              <a:t>	</a:t>
            </a:r>
            <a:r>
              <a:rPr lang="en-GB" dirty="0" smtClean="0"/>
              <a:t>100% ML AC power (1/2 linac × 10Hz/5Hz)</a:t>
            </a:r>
          </a:p>
          <a:p>
            <a:r>
              <a:rPr lang="en-GB" dirty="0"/>
              <a:t>	</a:t>
            </a:r>
            <a:r>
              <a:rPr lang="en-GB" dirty="0" smtClean="0"/>
              <a:t>80% </a:t>
            </a:r>
            <a:r>
              <a:rPr lang="en-GB" dirty="0" err="1" smtClean="0"/>
              <a:t>cryo</a:t>
            </a:r>
            <a:r>
              <a:rPr lang="en-GB" dirty="0" smtClean="0"/>
              <a:t> cost (50% static + 100% dynamic)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146" y="5323811"/>
            <a:ext cx="370276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u="sng" dirty="0" smtClean="0"/>
              <a:t>Total Main Linac infrastructure</a:t>
            </a:r>
          </a:p>
          <a:p>
            <a:r>
              <a:rPr lang="en-GB" dirty="0"/>
              <a:t>	</a:t>
            </a:r>
            <a:r>
              <a:rPr lang="en-GB" dirty="0" smtClean="0"/>
              <a:t>Linac components: 	50%</a:t>
            </a:r>
          </a:p>
          <a:p>
            <a:r>
              <a:rPr lang="en-GB" dirty="0"/>
              <a:t>	</a:t>
            </a:r>
            <a:r>
              <a:rPr lang="en-GB" dirty="0" smtClean="0"/>
              <a:t>Cryogenics:			65%</a:t>
            </a:r>
          </a:p>
          <a:p>
            <a:r>
              <a:rPr lang="en-GB" dirty="0" smtClean="0"/>
              <a:t>       RF AC power			75%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54581"/>
      </p:ext>
    </p:extLst>
  </p:cSld>
  <p:clrMapOvr>
    <a:masterClrMapping/>
  </p:clrMapOvr>
  <p:transition xmlns:p14="http://schemas.microsoft.com/office/powerpoint/2010/main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604211" y="6350"/>
            <a:ext cx="7205577" cy="762000"/>
          </a:xfrm>
          <a:noFill/>
        </p:spPr>
        <p:txBody>
          <a:bodyPr/>
          <a:lstStyle/>
          <a:p>
            <a:pPr>
              <a:defRPr/>
            </a:pPr>
            <a:r>
              <a:rPr lang="en-GB" sz="2800" b="1" dirty="0" err="1" smtClean="0">
                <a:latin typeface="Arial" charset="0"/>
                <a:cs typeface="+mj-cs"/>
              </a:rPr>
              <a:t>技術設計書：Technical</a:t>
            </a:r>
            <a:r>
              <a:rPr lang="en-GB" sz="2800" b="1" dirty="0" smtClean="0">
                <a:latin typeface="Arial" charset="0"/>
                <a:cs typeface="+mj-cs"/>
              </a:rPr>
              <a:t> Design Report </a:t>
            </a:r>
            <a:endParaRPr lang="en-GB" sz="2800" b="1" dirty="0">
              <a:latin typeface="Arial" charset="0"/>
              <a:cs typeface="+mj-cs"/>
            </a:endParaRPr>
          </a:p>
        </p:txBody>
      </p:sp>
      <p:pic>
        <p:nvPicPr>
          <p:cNvPr id="4710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4638" y="1482725"/>
            <a:ext cx="1346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838" y="3862388"/>
            <a:ext cx="13144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771525" y="5535613"/>
            <a:ext cx="2276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2000"/>
              <a:t>Reference Design Report</a:t>
            </a: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2814638" y="3344863"/>
            <a:ext cx="20732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2000"/>
              <a:t>ILC Technical Progress Report </a:t>
            </a:r>
          </a:p>
          <a:p>
            <a:r>
              <a:rPr kumimoji="0" lang="en-GB" altLang="ja-JP" sz="2000"/>
              <a:t>(</a:t>
            </a:r>
            <a:r>
              <a:rPr kumimoji="0" lang="en-GB" sz="2000"/>
              <a:t>“</a:t>
            </a:r>
            <a:r>
              <a:rPr kumimoji="0" lang="en-GB" altLang="ja-JP" sz="2000" i="1"/>
              <a:t>interim report</a:t>
            </a:r>
            <a:r>
              <a:rPr kumimoji="0" lang="en-GB" sz="2000" i="1"/>
              <a:t>”</a:t>
            </a:r>
            <a:r>
              <a:rPr kumimoji="0" lang="en-GB" altLang="ja-JP" sz="2000"/>
              <a:t>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025" y="2155825"/>
            <a:ext cx="1314450" cy="17224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6145213" y="2165350"/>
            <a:ext cx="121068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600" dirty="0">
                <a:solidFill>
                  <a:schemeClr val="bg1"/>
                </a:solidFill>
              </a:rPr>
              <a:t>TDR Part I:</a:t>
            </a:r>
          </a:p>
          <a:p>
            <a:r>
              <a:rPr kumimoji="0" lang="en-GB" altLang="ja-JP" sz="1600" dirty="0">
                <a:solidFill>
                  <a:schemeClr val="bg1"/>
                </a:solidFill>
              </a:rPr>
              <a:t>R&amp;D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3217863"/>
            <a:ext cx="1314450" cy="17224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3" name="TextBox 14"/>
          <p:cNvSpPr txBox="1">
            <a:spLocks noChangeArrowheads="1"/>
          </p:cNvSpPr>
          <p:nvPr/>
        </p:nvSpPr>
        <p:spPr bwMode="auto">
          <a:xfrm>
            <a:off x="6529388" y="3227388"/>
            <a:ext cx="126769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600" dirty="0">
                <a:solidFill>
                  <a:schemeClr val="bg1"/>
                </a:solidFill>
              </a:rPr>
              <a:t>TDR Part II:</a:t>
            </a:r>
            <a:br>
              <a:rPr kumimoji="0" lang="en-GB" altLang="ja-JP" sz="1600" dirty="0">
                <a:solidFill>
                  <a:schemeClr val="bg1"/>
                </a:solidFill>
              </a:rPr>
            </a:br>
            <a:r>
              <a:rPr kumimoji="0" lang="en-GB" altLang="ja-JP" sz="1600" dirty="0">
                <a:solidFill>
                  <a:schemeClr val="bg1"/>
                </a:solidFill>
              </a:rPr>
              <a:t>Baseline</a:t>
            </a:r>
            <a:br>
              <a:rPr kumimoji="0" lang="en-GB" altLang="ja-JP" sz="1600" dirty="0">
                <a:solidFill>
                  <a:schemeClr val="bg1"/>
                </a:solidFill>
              </a:rPr>
            </a:br>
            <a:r>
              <a:rPr kumimoji="0" lang="en-GB" altLang="ja-JP" sz="1600" dirty="0">
                <a:solidFill>
                  <a:schemeClr val="bg1"/>
                </a:solidFill>
              </a:rPr>
              <a:t>Reference</a:t>
            </a:r>
            <a:br>
              <a:rPr kumimoji="0" lang="en-GB" altLang="ja-JP" sz="1600" dirty="0">
                <a:solidFill>
                  <a:schemeClr val="bg1"/>
                </a:solidFill>
              </a:rPr>
            </a:br>
            <a:r>
              <a:rPr kumimoji="0" lang="en-GB" altLang="ja-JP" sz="1600" dirty="0">
                <a:solidFill>
                  <a:schemeClr val="bg1"/>
                </a:solidFill>
              </a:rPr>
              <a:t>Report</a:t>
            </a:r>
          </a:p>
        </p:txBody>
      </p:sp>
      <p:cxnSp>
        <p:nvCxnSpPr>
          <p:cNvPr id="47114" name="Elbow Connector 16"/>
          <p:cNvCxnSpPr>
            <a:cxnSpLocks noChangeShapeType="1"/>
            <a:stCxn id="47106" idx="3"/>
            <a:endCxn id="12" idx="1"/>
          </p:cNvCxnSpPr>
          <p:nvPr/>
        </p:nvCxnSpPr>
        <p:spPr bwMode="auto">
          <a:xfrm>
            <a:off x="4160838" y="2451100"/>
            <a:ext cx="2008187" cy="5651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15" name="Elbow Connector 18"/>
          <p:cNvCxnSpPr>
            <a:cxnSpLocks noChangeShapeType="1"/>
            <a:stCxn id="47107" idx="3"/>
            <a:endCxn id="14" idx="1"/>
          </p:cNvCxnSpPr>
          <p:nvPr/>
        </p:nvCxnSpPr>
        <p:spPr bwMode="auto">
          <a:xfrm flipV="1">
            <a:off x="2173288" y="4079875"/>
            <a:ext cx="4379912" cy="638175"/>
          </a:xfrm>
          <a:prstGeom prst="bentConnector3">
            <a:avLst>
              <a:gd name="adj1" fmla="val 66037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6" name="TextBox 22"/>
          <p:cNvSpPr txBox="1">
            <a:spLocks noChangeArrowheads="1"/>
          </p:cNvSpPr>
          <p:nvPr/>
        </p:nvSpPr>
        <p:spPr bwMode="auto">
          <a:xfrm>
            <a:off x="6437313" y="5026025"/>
            <a:ext cx="227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2000"/>
              <a:t>Technical Design Report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73950" y="2136775"/>
            <a:ext cx="12334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+mn-cs"/>
              </a:rPr>
              <a:t>~250 pages</a:t>
            </a:r>
            <a:br>
              <a:rPr lang="en-GB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GB" sz="14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+mn-ea"/>
                <a:cs typeface="+mn-cs"/>
              </a:rPr>
              <a:t>Deliverable 2</a:t>
            </a:r>
          </a:p>
        </p:txBody>
      </p:sp>
      <p:sp>
        <p:nvSpPr>
          <p:cNvPr id="47118" name="TextBox 24"/>
          <p:cNvSpPr txBox="1">
            <a:spLocks noChangeArrowheads="1"/>
          </p:cNvSpPr>
          <p:nvPr/>
        </p:nvSpPr>
        <p:spPr bwMode="auto">
          <a:xfrm>
            <a:off x="7894638" y="3227388"/>
            <a:ext cx="1249362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400">
                <a:solidFill>
                  <a:srgbClr val="A6A6A6"/>
                </a:solidFill>
              </a:rPr>
              <a:t>~300 pages</a:t>
            </a:r>
            <a:br>
              <a:rPr kumimoji="0" lang="en-GB" altLang="ja-JP" sz="1400">
                <a:solidFill>
                  <a:srgbClr val="A6A6A6"/>
                </a:solidFill>
              </a:rPr>
            </a:br>
            <a:r>
              <a:rPr kumimoji="0" lang="en-GB" altLang="ja-JP" sz="1400">
                <a:solidFill>
                  <a:srgbClr val="A6A6A6"/>
                </a:solidFill>
              </a:rPr>
              <a:t>Deliverables 1,3 and 4</a:t>
            </a:r>
          </a:p>
        </p:txBody>
      </p:sp>
      <p:cxnSp>
        <p:nvCxnSpPr>
          <p:cNvPr id="47119" name="Elbow Connector 25"/>
          <p:cNvCxnSpPr>
            <a:cxnSpLocks noChangeShapeType="1"/>
          </p:cNvCxnSpPr>
          <p:nvPr/>
        </p:nvCxnSpPr>
        <p:spPr bwMode="auto">
          <a:xfrm>
            <a:off x="4160838" y="2581275"/>
            <a:ext cx="2368550" cy="1404938"/>
          </a:xfrm>
          <a:prstGeom prst="bentConnector3">
            <a:avLst>
              <a:gd name="adj1" fmla="val 38218"/>
            </a:avLst>
          </a:prstGeom>
          <a:noFill/>
          <a:ln w="9525">
            <a:solidFill>
              <a:srgbClr val="0000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20" name="TextBox 31"/>
          <p:cNvSpPr txBox="1">
            <a:spLocks noChangeArrowheads="1"/>
          </p:cNvSpPr>
          <p:nvPr/>
        </p:nvSpPr>
        <p:spPr bwMode="auto">
          <a:xfrm>
            <a:off x="6827838" y="5762625"/>
            <a:ext cx="2209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GB" altLang="ja-JP" sz="1400">
                <a:solidFill>
                  <a:srgbClr val="7F7F7F"/>
                </a:solidFill>
              </a:rPr>
              <a:t>* end of 2012 – formal publication early 2013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1963" y="1036275"/>
            <a:ext cx="86934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ea typeface="+mn-ea"/>
                <a:cs typeface="+mn-cs"/>
              </a:rPr>
              <a:t>2007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08718" y="1036378"/>
            <a:ext cx="85236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>
                <a:latin typeface="Arial" pitchFamily="34" charset="0"/>
                <a:ea typeface="+mn-ea"/>
                <a:cs typeface="+mn-cs"/>
              </a:rPr>
              <a:t>2011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53200" y="1036378"/>
            <a:ext cx="98912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pPr>
              <a:defRPr/>
            </a:pPr>
            <a:r>
              <a:rPr lang="en-GB" dirty="0">
                <a:latin typeface="Arial" pitchFamily="34" charset="0"/>
                <a:ea typeface="+mn-ea"/>
                <a:cs typeface="+mn-cs"/>
              </a:rPr>
              <a:t>2013*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10125" y="3263900"/>
            <a:ext cx="527050" cy="26193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050" dirty="0">
                <a:solidFill>
                  <a:srgbClr val="0000FF"/>
                </a:solidFill>
                <a:latin typeface="Arial" pitchFamily="34" charset="0"/>
                <a:ea typeface="+mn-ea"/>
                <a:cs typeface="+mn-cs"/>
              </a:rPr>
              <a:t>AD&amp;I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12/02/08</a:t>
            </a:r>
            <a:endParaRPr 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 Acc. Status</a:t>
            </a:r>
            <a:endParaRPr 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37</a:t>
            </a:fld>
            <a:endParaRPr lang="en-US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0426" y="4461418"/>
            <a:ext cx="1797756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24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world-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77" y="121285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720013" cy="914400"/>
          </a:xfrm>
        </p:spPr>
        <p:txBody>
          <a:bodyPr/>
          <a:lstStyle/>
          <a:p>
            <a:r>
              <a:rPr lang="en-GB" altLang="ja-JP" sz="3200" b="1" dirty="0" smtClean="0">
                <a:latin typeface="Osaka"/>
                <a:ea typeface="Osaka"/>
                <a:cs typeface="Osaka"/>
              </a:rPr>
              <a:t>ILC</a:t>
            </a:r>
            <a:r>
              <a:rPr lang="ja-JP" altLang="en-US" sz="3200" b="1" dirty="0" smtClean="0">
                <a:latin typeface="Osaka"/>
                <a:ea typeface="Osaka"/>
                <a:cs typeface="Osaka"/>
              </a:rPr>
              <a:t>加速器技術開発における国際協力</a:t>
            </a:r>
            <a:endParaRPr lang="en-GB" altLang="ja-JP" sz="3200" b="1" dirty="0">
              <a:latin typeface="Osaka"/>
              <a:ea typeface="Osaka"/>
              <a:cs typeface="Osaka"/>
            </a:endParaRPr>
          </a:p>
        </p:txBody>
      </p:sp>
      <p:sp>
        <p:nvSpPr>
          <p:cNvPr id="3174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000" smtClean="0">
                <a:solidFill>
                  <a:srgbClr val="23346C"/>
                </a:solidFill>
              </a:rPr>
              <a:t>ILC Acc. Status</a:t>
            </a:r>
            <a:endParaRPr kumimoji="0" lang="de-DE" altLang="ja-JP" sz="1000">
              <a:solidFill>
                <a:srgbClr val="23346C"/>
              </a:solidFill>
            </a:endParaRPr>
          </a:p>
        </p:txBody>
      </p:sp>
      <p:sp>
        <p:nvSpPr>
          <p:cNvPr id="3174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4A06CCF4-D394-294B-9652-C1937E33454E}" type="slidenum">
              <a:rPr kumimoji="0" lang="en-GB" altLang="ja-JP" sz="900"/>
              <a:pPr/>
              <a:t>38</a:t>
            </a:fld>
            <a:endParaRPr kumimoji="0" lang="en-GB" altLang="ja-JP" sz="900"/>
          </a:p>
        </p:txBody>
      </p:sp>
      <p:sp>
        <p:nvSpPr>
          <p:cNvPr id="31750" name="TextBox 6"/>
          <p:cNvSpPr txBox="1">
            <a:spLocks noChangeArrowheads="1"/>
          </p:cNvSpPr>
          <p:nvPr/>
        </p:nvSpPr>
        <p:spPr bwMode="auto">
          <a:xfrm>
            <a:off x="7650163" y="2317750"/>
            <a:ext cx="579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51" name="TextBox 8"/>
          <p:cNvSpPr txBox="1">
            <a:spLocks noChangeArrowheads="1"/>
          </p:cNvSpPr>
          <p:nvPr/>
        </p:nvSpPr>
        <p:spPr bwMode="auto">
          <a:xfrm>
            <a:off x="7612063" y="209867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KEK, Japan</a:t>
            </a:r>
          </a:p>
        </p:txBody>
      </p:sp>
      <p:sp>
        <p:nvSpPr>
          <p:cNvPr id="31752" name="TextBox 11"/>
          <p:cNvSpPr txBox="1">
            <a:spLocks noChangeArrowheads="1"/>
          </p:cNvSpPr>
          <p:nvPr/>
        </p:nvSpPr>
        <p:spPr bwMode="auto">
          <a:xfrm>
            <a:off x="1001713" y="2109788"/>
            <a:ext cx="579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53" name="TextBox 13"/>
          <p:cNvSpPr txBox="1">
            <a:spLocks noChangeArrowheads="1"/>
          </p:cNvSpPr>
          <p:nvPr/>
        </p:nvSpPr>
        <p:spPr bwMode="auto">
          <a:xfrm>
            <a:off x="446088" y="2506663"/>
            <a:ext cx="579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54" name="TextBox 14"/>
          <p:cNvSpPr txBox="1">
            <a:spLocks noChangeArrowheads="1"/>
          </p:cNvSpPr>
          <p:nvPr/>
        </p:nvSpPr>
        <p:spPr bwMode="auto">
          <a:xfrm>
            <a:off x="7938" y="2390775"/>
            <a:ext cx="78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SLAC</a:t>
            </a:r>
          </a:p>
        </p:txBody>
      </p:sp>
      <p:sp>
        <p:nvSpPr>
          <p:cNvPr id="31755" name="TextBox 15"/>
          <p:cNvSpPr txBox="1">
            <a:spLocks noChangeArrowheads="1"/>
          </p:cNvSpPr>
          <p:nvPr/>
        </p:nvSpPr>
        <p:spPr bwMode="auto">
          <a:xfrm>
            <a:off x="1397000" y="2273300"/>
            <a:ext cx="579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56" name="TextBox 16"/>
          <p:cNvSpPr txBox="1">
            <a:spLocks noChangeArrowheads="1"/>
          </p:cNvSpPr>
          <p:nvPr/>
        </p:nvSpPr>
        <p:spPr bwMode="auto">
          <a:xfrm>
            <a:off x="1757363" y="222091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JLAB</a:t>
            </a:r>
          </a:p>
        </p:txBody>
      </p:sp>
      <p:sp>
        <p:nvSpPr>
          <p:cNvPr id="31757" name="TextBox 17"/>
          <p:cNvSpPr txBox="1">
            <a:spLocks noChangeArrowheads="1"/>
          </p:cNvSpPr>
          <p:nvPr/>
        </p:nvSpPr>
        <p:spPr bwMode="auto">
          <a:xfrm>
            <a:off x="1357313" y="2039938"/>
            <a:ext cx="5794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58" name="TextBox 18"/>
          <p:cNvSpPr txBox="1">
            <a:spLocks noChangeArrowheads="1"/>
          </p:cNvSpPr>
          <p:nvPr/>
        </p:nvSpPr>
        <p:spPr bwMode="auto">
          <a:xfrm>
            <a:off x="1717675" y="1987550"/>
            <a:ext cx="915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Cornell</a:t>
            </a:r>
          </a:p>
        </p:txBody>
      </p:sp>
      <p:sp>
        <p:nvSpPr>
          <p:cNvPr id="31759" name="TextBox 23"/>
          <p:cNvSpPr txBox="1">
            <a:spLocks noChangeArrowheads="1"/>
          </p:cNvSpPr>
          <p:nvPr/>
        </p:nvSpPr>
        <p:spPr bwMode="auto">
          <a:xfrm>
            <a:off x="4295775" y="2195513"/>
            <a:ext cx="579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60" name="TextBox 25"/>
          <p:cNvSpPr txBox="1">
            <a:spLocks noChangeArrowheads="1"/>
          </p:cNvSpPr>
          <p:nvPr/>
        </p:nvSpPr>
        <p:spPr bwMode="auto">
          <a:xfrm>
            <a:off x="4411663" y="2003425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DESY</a:t>
            </a:r>
          </a:p>
        </p:txBody>
      </p:sp>
      <p:sp>
        <p:nvSpPr>
          <p:cNvPr id="31761" name="TextBox 26"/>
          <p:cNvSpPr txBox="1">
            <a:spLocks noChangeArrowheads="1"/>
          </p:cNvSpPr>
          <p:nvPr/>
        </p:nvSpPr>
        <p:spPr bwMode="auto">
          <a:xfrm>
            <a:off x="4125913" y="2413000"/>
            <a:ext cx="579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62" name="TextBox 27"/>
          <p:cNvSpPr txBox="1">
            <a:spLocks noChangeArrowheads="1"/>
          </p:cNvSpPr>
          <p:nvPr/>
        </p:nvSpPr>
        <p:spPr bwMode="auto">
          <a:xfrm>
            <a:off x="3417888" y="2257425"/>
            <a:ext cx="877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LAL</a:t>
            </a:r>
          </a:p>
          <a:p>
            <a:r>
              <a:rPr lang="en-GB" altLang="ja-JP" sz="1800">
                <a:solidFill>
                  <a:srgbClr val="00B050"/>
                </a:solidFill>
              </a:rPr>
              <a:t>Saclay</a:t>
            </a:r>
          </a:p>
        </p:txBody>
      </p:sp>
      <p:sp>
        <p:nvSpPr>
          <p:cNvPr id="31763" name="TextBox 28"/>
          <p:cNvSpPr txBox="1">
            <a:spLocks noChangeArrowheads="1"/>
          </p:cNvSpPr>
          <p:nvPr/>
        </p:nvSpPr>
        <p:spPr bwMode="auto">
          <a:xfrm>
            <a:off x="4470400" y="2668588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  <a:endParaRPr lang="en-GB" altLang="ja-JP" sz="1800">
              <a:solidFill>
                <a:srgbClr val="00B050"/>
              </a:solidFill>
            </a:endParaRPr>
          </a:p>
        </p:txBody>
      </p:sp>
      <p:sp>
        <p:nvSpPr>
          <p:cNvPr id="31764" name="TextBox 29"/>
          <p:cNvSpPr txBox="1">
            <a:spLocks noChangeArrowheads="1"/>
          </p:cNvSpPr>
          <p:nvPr/>
        </p:nvSpPr>
        <p:spPr bwMode="auto">
          <a:xfrm>
            <a:off x="4846638" y="260508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INFN Milan</a:t>
            </a:r>
          </a:p>
        </p:txBody>
      </p:sp>
      <p:sp>
        <p:nvSpPr>
          <p:cNvPr id="31765" name="TextBox 31"/>
          <p:cNvSpPr txBox="1">
            <a:spLocks noChangeArrowheads="1"/>
          </p:cNvSpPr>
          <p:nvPr/>
        </p:nvSpPr>
        <p:spPr bwMode="auto">
          <a:xfrm>
            <a:off x="7326313" y="1930400"/>
            <a:ext cx="579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</a:p>
        </p:txBody>
      </p:sp>
      <p:sp>
        <p:nvSpPr>
          <p:cNvPr id="31766" name="TextBox 32"/>
          <p:cNvSpPr txBox="1">
            <a:spLocks noChangeArrowheads="1"/>
          </p:cNvSpPr>
          <p:nvPr/>
        </p:nvSpPr>
        <p:spPr bwMode="auto">
          <a:xfrm>
            <a:off x="6622461" y="1711325"/>
            <a:ext cx="2027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 dirty="0" smtClean="0">
                <a:solidFill>
                  <a:srgbClr val="00B050"/>
                </a:solidFill>
              </a:rPr>
              <a:t>IHEP, PKU, </a:t>
            </a:r>
            <a:r>
              <a:rPr lang="en-GB" altLang="ja-JP" sz="1800" dirty="0">
                <a:solidFill>
                  <a:srgbClr val="00B050"/>
                </a:solidFill>
              </a:rPr>
              <a:t>China</a:t>
            </a:r>
          </a:p>
        </p:txBody>
      </p:sp>
      <p:sp>
        <p:nvSpPr>
          <p:cNvPr id="31767" name="TextBox 35"/>
          <p:cNvSpPr txBox="1">
            <a:spLocks noChangeArrowheads="1"/>
          </p:cNvSpPr>
          <p:nvPr/>
        </p:nvSpPr>
        <p:spPr bwMode="auto">
          <a:xfrm>
            <a:off x="288925" y="1744663"/>
            <a:ext cx="58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  <a:sym typeface="ZapfDingbats" charset="0"/>
              </a:rPr>
              <a:t></a:t>
            </a:r>
          </a:p>
        </p:txBody>
      </p:sp>
      <p:sp>
        <p:nvSpPr>
          <p:cNvPr id="31768" name="TextBox 36"/>
          <p:cNvSpPr txBox="1">
            <a:spLocks noChangeArrowheads="1"/>
          </p:cNvSpPr>
          <p:nvPr/>
        </p:nvSpPr>
        <p:spPr bwMode="auto">
          <a:xfrm>
            <a:off x="250825" y="1525588"/>
            <a:ext cx="196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TRIUMF, Canada</a:t>
            </a:r>
          </a:p>
        </p:txBody>
      </p:sp>
      <p:sp>
        <p:nvSpPr>
          <p:cNvPr id="31769" name="TextBox 12"/>
          <p:cNvSpPr txBox="1">
            <a:spLocks noChangeArrowheads="1"/>
          </p:cNvSpPr>
          <p:nvPr/>
        </p:nvSpPr>
        <p:spPr bwMode="auto">
          <a:xfrm>
            <a:off x="-41275" y="2109788"/>
            <a:ext cx="1330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altLang="ja-JP" sz="1800">
                <a:solidFill>
                  <a:srgbClr val="00B050"/>
                </a:solidFill>
              </a:rPr>
              <a:t>FNAL, ANL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604838" y="2035175"/>
            <a:ext cx="7302500" cy="3036888"/>
            <a:chOff x="604838" y="2035175"/>
            <a:chExt cx="7302500" cy="3036888"/>
          </a:xfrm>
        </p:grpSpPr>
        <p:cxnSp>
          <p:nvCxnSpPr>
            <p:cNvPr id="31784" name="Straight Connector 43"/>
            <p:cNvCxnSpPr>
              <a:cxnSpLocks noChangeShapeType="1"/>
            </p:cNvCxnSpPr>
            <p:nvPr/>
          </p:nvCxnSpPr>
          <p:spPr bwMode="auto">
            <a:xfrm>
              <a:off x="1751013" y="2614613"/>
              <a:ext cx="2833687" cy="23050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5" name="Straight Connector 46"/>
            <p:cNvCxnSpPr>
              <a:cxnSpLocks noChangeShapeType="1"/>
            </p:cNvCxnSpPr>
            <p:nvPr/>
          </p:nvCxnSpPr>
          <p:spPr bwMode="auto">
            <a:xfrm>
              <a:off x="1674813" y="2357438"/>
              <a:ext cx="3062287" cy="271462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6" name="Straight Connector 48"/>
            <p:cNvCxnSpPr>
              <a:cxnSpLocks noChangeShapeType="1"/>
            </p:cNvCxnSpPr>
            <p:nvPr/>
          </p:nvCxnSpPr>
          <p:spPr bwMode="auto">
            <a:xfrm>
              <a:off x="1274763" y="2420938"/>
              <a:ext cx="3309937" cy="248602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7" name="Straight Connector 50"/>
            <p:cNvCxnSpPr>
              <a:cxnSpLocks noChangeShapeType="1"/>
            </p:cNvCxnSpPr>
            <p:nvPr/>
          </p:nvCxnSpPr>
          <p:spPr bwMode="auto">
            <a:xfrm>
              <a:off x="773113" y="2794000"/>
              <a:ext cx="3863975" cy="2125663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8" name="Straight Connector 52"/>
            <p:cNvCxnSpPr>
              <a:cxnSpLocks noChangeShapeType="1"/>
            </p:cNvCxnSpPr>
            <p:nvPr/>
          </p:nvCxnSpPr>
          <p:spPr bwMode="auto">
            <a:xfrm>
              <a:off x="604838" y="2035175"/>
              <a:ext cx="3916362" cy="280670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89" name="Straight Connector 57"/>
            <p:cNvCxnSpPr>
              <a:cxnSpLocks noChangeShapeType="1"/>
            </p:cNvCxnSpPr>
            <p:nvPr/>
          </p:nvCxnSpPr>
          <p:spPr bwMode="auto">
            <a:xfrm rot="16200000" flipH="1">
              <a:off x="3407569" y="3690144"/>
              <a:ext cx="2379663" cy="384175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0" name="Straight Connector 59"/>
            <p:cNvCxnSpPr>
              <a:cxnSpLocks noChangeShapeType="1"/>
            </p:cNvCxnSpPr>
            <p:nvPr/>
          </p:nvCxnSpPr>
          <p:spPr bwMode="auto">
            <a:xfrm rot="16200000" flipH="1">
              <a:off x="3432969" y="3690144"/>
              <a:ext cx="2536825" cy="1031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1" name="Straight Connector 63"/>
            <p:cNvCxnSpPr>
              <a:cxnSpLocks noChangeShapeType="1"/>
            </p:cNvCxnSpPr>
            <p:nvPr/>
          </p:nvCxnSpPr>
          <p:spPr bwMode="auto">
            <a:xfrm rot="16200000" flipH="1">
              <a:off x="3753644" y="3985419"/>
              <a:ext cx="2009775" cy="39687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2" name="Straight Connector 65"/>
            <p:cNvCxnSpPr>
              <a:cxnSpLocks noChangeShapeType="1"/>
            </p:cNvCxnSpPr>
            <p:nvPr/>
          </p:nvCxnSpPr>
          <p:spPr bwMode="auto">
            <a:xfrm rot="5400000">
              <a:off x="4636294" y="3644107"/>
              <a:ext cx="1506537" cy="13017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3" name="Straight Connector 68"/>
            <p:cNvCxnSpPr>
              <a:cxnSpLocks noChangeShapeType="1"/>
            </p:cNvCxnSpPr>
            <p:nvPr/>
          </p:nvCxnSpPr>
          <p:spPr bwMode="auto">
            <a:xfrm rot="10800000" flipV="1">
              <a:off x="4752975" y="2227263"/>
              <a:ext cx="2844800" cy="270510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794" name="Straight Connector 71"/>
            <p:cNvCxnSpPr>
              <a:cxnSpLocks noChangeShapeType="1"/>
            </p:cNvCxnSpPr>
            <p:nvPr/>
          </p:nvCxnSpPr>
          <p:spPr bwMode="auto">
            <a:xfrm rot="10800000" flipV="1">
              <a:off x="4803775" y="2627313"/>
              <a:ext cx="3103563" cy="2343150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3348038" y="4456113"/>
            <a:ext cx="2473325" cy="889000"/>
            <a:chOff x="2498501" y="4262907"/>
            <a:chExt cx="2472744" cy="888642"/>
          </a:xfrm>
        </p:grpSpPr>
        <p:sp>
          <p:nvSpPr>
            <p:cNvPr id="41" name="Rectangle 40"/>
            <p:cNvSpPr/>
            <p:nvPr/>
          </p:nvSpPr>
          <p:spPr bwMode="auto">
            <a:xfrm>
              <a:off x="2498501" y="4262907"/>
              <a:ext cx="2472744" cy="88864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endParaRPr lang="en-GB" sz="1800"/>
            </a:p>
          </p:txBody>
        </p:sp>
        <p:pic>
          <p:nvPicPr>
            <p:cNvPr id="31782" name="Picture 10" descr="ilccolor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6528" y="4363793"/>
              <a:ext cx="1008144" cy="658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83" name="TextBox 39"/>
            <p:cNvSpPr txBox="1">
              <a:spLocks noChangeArrowheads="1"/>
            </p:cNvSpPr>
            <p:nvPr/>
          </p:nvSpPr>
          <p:spPr bwMode="auto">
            <a:xfrm>
              <a:off x="3580323" y="4417450"/>
              <a:ext cx="740283" cy="399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altLang="ja-JP" sz="2000" b="1">
                  <a:solidFill>
                    <a:srgbClr val="002060"/>
                  </a:solidFill>
                </a:rPr>
                <a:t>GDE</a:t>
              </a:r>
            </a:p>
          </p:txBody>
        </p:sp>
      </p:grpSp>
      <p:grpSp>
        <p:nvGrpSpPr>
          <p:cNvPr id="31772" name="Group 29"/>
          <p:cNvGrpSpPr>
            <a:grpSpLocks/>
          </p:cNvGrpSpPr>
          <p:nvPr/>
        </p:nvGrpSpPr>
        <p:grpSpPr bwMode="auto">
          <a:xfrm>
            <a:off x="4011613" y="1789113"/>
            <a:ext cx="787400" cy="588962"/>
            <a:chOff x="5726116" y="2982912"/>
            <a:chExt cx="787327" cy="588059"/>
          </a:xfrm>
        </p:grpSpPr>
        <p:sp>
          <p:nvSpPr>
            <p:cNvPr id="31777" name="TextBox 33"/>
            <p:cNvSpPr txBox="1">
              <a:spLocks noChangeArrowheads="1"/>
            </p:cNvSpPr>
            <p:nvPr/>
          </p:nvSpPr>
          <p:spPr bwMode="auto">
            <a:xfrm>
              <a:off x="5765803" y="3201987"/>
              <a:ext cx="394758" cy="36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altLang="ja-JP" sz="1800">
                  <a:solidFill>
                    <a:srgbClr val="00B050"/>
                  </a:solidFill>
                  <a:sym typeface="ZapfDingbats" charset="0"/>
                </a:rPr>
                <a:t></a:t>
              </a:r>
              <a:endParaRPr lang="en-GB" altLang="ja-JP" sz="1800">
                <a:solidFill>
                  <a:srgbClr val="00B050"/>
                </a:solidFill>
              </a:endParaRPr>
            </a:p>
          </p:txBody>
        </p:sp>
        <p:sp>
          <p:nvSpPr>
            <p:cNvPr id="31778" name="TextBox 34"/>
            <p:cNvSpPr txBox="1">
              <a:spLocks noChangeArrowheads="1"/>
            </p:cNvSpPr>
            <p:nvPr/>
          </p:nvSpPr>
          <p:spPr bwMode="auto">
            <a:xfrm>
              <a:off x="5726116" y="2982912"/>
              <a:ext cx="787327" cy="36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altLang="ja-JP" sz="1800">
                  <a:solidFill>
                    <a:srgbClr val="00B050"/>
                  </a:solidFill>
                </a:rPr>
                <a:t>STFC</a:t>
              </a:r>
            </a:p>
          </p:txBody>
        </p:sp>
      </p:grpSp>
      <p:grpSp>
        <p:nvGrpSpPr>
          <p:cNvPr id="31773" name="Group 29"/>
          <p:cNvGrpSpPr>
            <a:grpSpLocks/>
          </p:cNvGrpSpPr>
          <p:nvPr/>
        </p:nvGrpSpPr>
        <p:grpSpPr bwMode="auto">
          <a:xfrm>
            <a:off x="5726112" y="2958478"/>
            <a:ext cx="1924050" cy="646331"/>
            <a:chOff x="5726113" y="2982910"/>
            <a:chExt cx="1923896" cy="645339"/>
          </a:xfrm>
        </p:grpSpPr>
        <p:sp>
          <p:nvSpPr>
            <p:cNvPr id="31775" name="TextBox 33"/>
            <p:cNvSpPr txBox="1">
              <a:spLocks noChangeArrowheads="1"/>
            </p:cNvSpPr>
            <p:nvPr/>
          </p:nvSpPr>
          <p:spPr bwMode="auto">
            <a:xfrm>
              <a:off x="5765800" y="3201985"/>
              <a:ext cx="579438" cy="368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altLang="ja-JP" sz="1800">
                  <a:solidFill>
                    <a:srgbClr val="00B050"/>
                  </a:solidFill>
                  <a:sym typeface="ZapfDingbats" charset="0"/>
                </a:rPr>
                <a:t></a:t>
              </a:r>
            </a:p>
          </p:txBody>
        </p:sp>
        <p:sp>
          <p:nvSpPr>
            <p:cNvPr id="31776" name="TextBox 34"/>
            <p:cNvSpPr txBox="1">
              <a:spLocks noChangeArrowheads="1"/>
            </p:cNvSpPr>
            <p:nvPr/>
          </p:nvSpPr>
          <p:spPr bwMode="auto">
            <a:xfrm>
              <a:off x="5726113" y="2982910"/>
              <a:ext cx="1923896" cy="645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3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2pPr>
              <a:lvl3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3pPr>
              <a:lvl4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4pPr>
              <a:lvl5pPr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Arial" charset="0"/>
                  <a:ea typeface="Arial Unicode MS" charset="0"/>
                  <a:cs typeface="Arial Unicode MS" charset="0"/>
                </a:defRPr>
              </a:lvl9pPr>
            </a:lstStyle>
            <a:p>
              <a:r>
                <a:rPr lang="en-GB" altLang="ja-JP" sz="1800" dirty="0">
                  <a:solidFill>
                    <a:srgbClr val="00B050"/>
                  </a:solidFill>
                  <a:sym typeface="ZapfDingbats" charset="0"/>
                </a:rPr>
                <a:t>BARC, </a:t>
              </a:r>
              <a:r>
                <a:rPr lang="en-GB" altLang="ja-JP" sz="1800" dirty="0" smtClean="0">
                  <a:solidFill>
                    <a:srgbClr val="00B050"/>
                  </a:solidFill>
                  <a:sym typeface="ZapfDingbats" charset="0"/>
                </a:rPr>
                <a:t>RRCAT,      </a:t>
              </a:r>
            </a:p>
            <a:p>
              <a:r>
                <a:rPr lang="en-GB" altLang="ja-JP" sz="1800" dirty="0">
                  <a:solidFill>
                    <a:srgbClr val="00B050"/>
                  </a:solidFill>
                  <a:sym typeface="ZapfDingbats" charset="0"/>
                </a:rPr>
                <a:t> </a:t>
              </a:r>
              <a:r>
                <a:rPr lang="en-GB" altLang="ja-JP" sz="1800" dirty="0" smtClean="0">
                  <a:solidFill>
                    <a:srgbClr val="00B050"/>
                  </a:solidFill>
                  <a:sym typeface="ZapfDingbats" charset="0"/>
                </a:rPr>
                <a:t>   I UAC </a:t>
              </a:r>
              <a:r>
                <a:rPr lang="en-GB" altLang="ja-JP" sz="1800" dirty="0">
                  <a:solidFill>
                    <a:srgbClr val="00B050"/>
                  </a:solidFill>
                  <a:sym typeface="ZapfDingbats" charset="0"/>
                </a:rPr>
                <a:t>India</a:t>
              </a:r>
            </a:p>
          </p:txBody>
        </p:sp>
      </p:grpSp>
      <p:sp>
        <p:nvSpPr>
          <p:cNvPr id="31774" name="Date Placeholder 4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800" smtClean="0"/>
              <a:t>A. Yamamoto, 12/02/08</a:t>
            </a:r>
            <a:endParaRPr kumimoji="0" lang="en-GB" altLang="ja-JP" sz="800"/>
          </a:p>
        </p:txBody>
      </p:sp>
    </p:spTree>
    <p:extLst>
      <p:ext uri="{BB962C8B-B14F-4D97-AF65-F5344CB8AC3E}">
        <p14:creationId xmlns:p14="http://schemas.microsoft.com/office/powerpoint/2010/main" val="18175066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2" y="1143000"/>
            <a:ext cx="825011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26" name="Group 59"/>
          <p:cNvGrpSpPr>
            <a:grpSpLocks/>
          </p:cNvGrpSpPr>
          <p:nvPr/>
        </p:nvGrpSpPr>
        <p:grpSpPr bwMode="auto">
          <a:xfrm>
            <a:off x="6428643" y="3668713"/>
            <a:ext cx="1393580" cy="400110"/>
            <a:chOff x="295176" y="2109784"/>
            <a:chExt cx="1285975" cy="399753"/>
          </a:xfrm>
        </p:grpSpPr>
        <p:sp>
          <p:nvSpPr>
            <p:cNvPr id="205862" name="TextBox 11"/>
            <p:cNvSpPr txBox="1">
              <a:spLocks noChangeArrowheads="1"/>
            </p:cNvSpPr>
            <p:nvPr/>
          </p:nvSpPr>
          <p:spPr bwMode="auto">
            <a:xfrm>
              <a:off x="1001714" y="2109786"/>
              <a:ext cx="579437" cy="399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63" name="TextBox 12"/>
            <p:cNvSpPr txBox="1">
              <a:spLocks noChangeArrowheads="1"/>
            </p:cNvSpPr>
            <p:nvPr/>
          </p:nvSpPr>
          <p:spPr bwMode="auto">
            <a:xfrm>
              <a:off x="295176" y="2109784"/>
              <a:ext cx="809433" cy="39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FNAL</a:t>
              </a:r>
            </a:p>
          </p:txBody>
        </p:sp>
      </p:grpSp>
      <p:grpSp>
        <p:nvGrpSpPr>
          <p:cNvPr id="205827" name="Group 63"/>
          <p:cNvGrpSpPr>
            <a:grpSpLocks/>
          </p:cNvGrpSpPr>
          <p:nvPr/>
        </p:nvGrpSpPr>
        <p:grpSpPr bwMode="auto">
          <a:xfrm>
            <a:off x="5770688" y="4038603"/>
            <a:ext cx="3232713" cy="1865313"/>
            <a:chOff x="6146327" y="3641683"/>
            <a:chExt cx="2984339" cy="1865602"/>
          </a:xfrm>
        </p:grpSpPr>
        <p:sp>
          <p:nvSpPr>
            <p:cNvPr id="205860" name="TextBox 52"/>
            <p:cNvSpPr txBox="1">
              <a:spLocks noChangeArrowheads="1"/>
            </p:cNvSpPr>
            <p:nvPr/>
          </p:nvSpPr>
          <p:spPr bwMode="auto">
            <a:xfrm>
              <a:off x="6146327" y="4860854"/>
              <a:ext cx="2984339" cy="646431"/>
            </a:xfrm>
            <a:prstGeom prst="rect">
              <a:avLst/>
            </a:prstGeom>
            <a:solidFill>
              <a:srgbClr val="FFFFFF">
                <a:alpha val="52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>
                  <a:solidFill>
                    <a:srgbClr val="FF0000"/>
                  </a:solidFill>
                  <a:latin typeface="+mn-lt"/>
                  <a:cs typeface="Times New Roman" charset="0"/>
                </a:rPr>
                <a:t>NML facility</a:t>
              </a:r>
              <a:r>
                <a:rPr lang="ja-JP" altLang="en-US" sz="1800" u="sng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r>
                <a:rPr lang="en-GB" altLang="ja-JP" sz="1800" u="sng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 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RF unit test</a:t>
              </a:r>
              <a:endPara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Under construction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</p:txBody>
        </p:sp>
        <p:pic>
          <p:nvPicPr>
            <p:cNvPr id="59430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9038" y="3641683"/>
              <a:ext cx="1335211" cy="10844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828" name="Group 58"/>
          <p:cNvGrpSpPr>
            <a:grpSpLocks/>
          </p:cNvGrpSpPr>
          <p:nvPr/>
        </p:nvGrpSpPr>
        <p:grpSpPr bwMode="auto">
          <a:xfrm>
            <a:off x="914401" y="3171825"/>
            <a:ext cx="1015719" cy="592138"/>
            <a:chOff x="4295781" y="2003425"/>
            <a:chExt cx="936147" cy="591827"/>
          </a:xfrm>
        </p:grpSpPr>
        <p:sp>
          <p:nvSpPr>
            <p:cNvPr id="205858" name="TextBox 23"/>
            <p:cNvSpPr txBox="1">
              <a:spLocks noChangeArrowheads="1"/>
            </p:cNvSpPr>
            <p:nvPr/>
          </p:nvSpPr>
          <p:spPr bwMode="auto">
            <a:xfrm>
              <a:off x="4295781" y="2195512"/>
              <a:ext cx="579439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9" name="TextBox 25"/>
            <p:cNvSpPr txBox="1">
              <a:spLocks noChangeArrowheads="1"/>
            </p:cNvSpPr>
            <p:nvPr/>
          </p:nvSpPr>
          <p:spPr bwMode="auto">
            <a:xfrm>
              <a:off x="4411663" y="2003425"/>
              <a:ext cx="820265" cy="39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DESY</a:t>
              </a:r>
            </a:p>
          </p:txBody>
        </p:sp>
      </p:grpSp>
      <p:grpSp>
        <p:nvGrpSpPr>
          <p:cNvPr id="205829" name="Group 62"/>
          <p:cNvGrpSpPr>
            <a:grpSpLocks/>
          </p:cNvGrpSpPr>
          <p:nvPr/>
        </p:nvGrpSpPr>
        <p:grpSpPr bwMode="auto">
          <a:xfrm>
            <a:off x="172916" y="936626"/>
            <a:ext cx="3147015" cy="2157413"/>
            <a:chOff x="160583" y="631035"/>
            <a:chExt cx="2907018" cy="2157679"/>
          </a:xfrm>
          <a:solidFill>
            <a:srgbClr val="CCFFCC">
              <a:alpha val="33000"/>
            </a:srgbClr>
          </a:solidFill>
        </p:grpSpPr>
        <p:pic>
          <p:nvPicPr>
            <p:cNvPr id="59425" name="Picture 5" descr="DSCN0007s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021" y="1539197"/>
              <a:ext cx="2226724" cy="1249517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57" name="TextBox 50"/>
            <p:cNvSpPr txBox="1">
              <a:spLocks noChangeArrowheads="1"/>
            </p:cNvSpPr>
            <p:nvPr/>
          </p:nvSpPr>
          <p:spPr bwMode="auto">
            <a:xfrm>
              <a:off x="160583" y="631035"/>
              <a:ext cx="2907018" cy="89266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>
                  <a:solidFill>
                    <a:srgbClr val="FF0000"/>
                  </a:solidFill>
                  <a:latin typeface="+mn-lt"/>
                  <a:cs typeface="Times New Roman" charset="0"/>
                </a:rPr>
                <a:t>TTF/FLASH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</a:t>
              </a:r>
              <a:r>
                <a:rPr lang="en-US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(DESY)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~1 </a:t>
              </a:r>
              <a:r>
                <a:rPr lang="en-GB" altLang="ja-JP" sz="1800" dirty="0" err="1">
                  <a:solidFill>
                    <a:srgbClr val="000000"/>
                  </a:solidFill>
                  <a:latin typeface="+mn-lt"/>
                  <a:cs typeface="Times New Roman" charset="0"/>
                </a:rPr>
                <a:t>GeV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ILC-like beam</a:t>
              </a:r>
              <a:r>
                <a:rPr lang="ja-JP" altLang="en-US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　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ILC RF unit</a:t>
              </a:r>
              <a:b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</a:br>
              <a:r>
                <a:rPr lang="en-GB" altLang="ja-JP" sz="16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(* lower gradient)</a:t>
              </a:r>
              <a:endPara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endParaRPr>
            </a:p>
          </p:txBody>
        </p:sp>
      </p:grpSp>
      <p:sp>
        <p:nvSpPr>
          <p:cNvPr id="205830" name="TextBox 55"/>
          <p:cNvSpPr txBox="1">
            <a:spLocks noChangeArrowheads="1"/>
          </p:cNvSpPr>
          <p:nvPr/>
        </p:nvSpPr>
        <p:spPr bwMode="auto">
          <a:xfrm>
            <a:off x="3200401" y="1520828"/>
            <a:ext cx="3622431" cy="646331"/>
          </a:xfrm>
          <a:prstGeom prst="rect">
            <a:avLst/>
          </a:prstGeom>
          <a:solidFill>
            <a:srgbClr val="CCFFCC">
              <a:alpha val="42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STF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(KEK)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operation/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construction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ILC </a:t>
            </a:r>
            <a:r>
              <a:rPr lang="en-GB" altLang="ja-JP" sz="1800" dirty="0" err="1" smtClean="0">
                <a:solidFill>
                  <a:srgbClr val="000000"/>
                </a:solidFill>
                <a:latin typeface="+mn-lt"/>
                <a:cs typeface="Times New Roman" charset="0"/>
              </a:rPr>
              <a:t>Cryomodule</a:t>
            </a:r>
            <a:r>
              <a:rPr lang="en-GB" altLang="ja-JP" sz="1800" dirty="0" smtClean="0">
                <a:solidFill>
                  <a:srgbClr val="000000"/>
                </a:solidFill>
                <a:latin typeface="+mn-lt"/>
                <a:cs typeface="Times New Roman" charset="0"/>
              </a:rPr>
              <a:t> test</a:t>
            </a:r>
            <a:r>
              <a:rPr lang="ja-JP" altLang="en-US" sz="1800" dirty="0" smtClean="0">
                <a:solidFill>
                  <a:srgbClr val="000000"/>
                </a:solidFill>
                <a:latin typeface="+mn-lt"/>
                <a:cs typeface="Times New Roman" charset="0"/>
              </a:rPr>
              <a:t>：</a:t>
            </a:r>
            <a:r>
              <a:rPr lang="en-US" altLang="ja-JP" sz="1800" dirty="0" smtClean="0">
                <a:solidFill>
                  <a:srgbClr val="000000"/>
                </a:solidFill>
                <a:latin typeface="+mn-lt"/>
                <a:cs typeface="Times New Roman" charset="0"/>
              </a:rPr>
              <a:t> S1-Gloabl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pic>
        <p:nvPicPr>
          <p:cNvPr id="59400" name="図 3" descr="20080626Di-0094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0497" y="2166938"/>
            <a:ext cx="2422280" cy="1490662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832" name="Group 57"/>
          <p:cNvGrpSpPr>
            <a:grpSpLocks/>
          </p:cNvGrpSpPr>
          <p:nvPr/>
        </p:nvGrpSpPr>
        <p:grpSpPr bwMode="auto">
          <a:xfrm>
            <a:off x="4038598" y="3754438"/>
            <a:ext cx="1609961" cy="619125"/>
            <a:chOff x="7612067" y="2098674"/>
            <a:chExt cx="1488070" cy="618830"/>
          </a:xfrm>
        </p:grpSpPr>
        <p:sp>
          <p:nvSpPr>
            <p:cNvPr id="205854" name="TextBox 6"/>
            <p:cNvSpPr txBox="1">
              <a:spLocks noChangeArrowheads="1"/>
            </p:cNvSpPr>
            <p:nvPr/>
          </p:nvSpPr>
          <p:spPr bwMode="auto">
            <a:xfrm>
              <a:off x="7650167" y="2317747"/>
              <a:ext cx="579438" cy="399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5" name="TextBox 8"/>
            <p:cNvSpPr txBox="1">
              <a:spLocks noChangeArrowheads="1"/>
            </p:cNvSpPr>
            <p:nvPr/>
          </p:nvSpPr>
          <p:spPr bwMode="auto">
            <a:xfrm>
              <a:off x="7612067" y="2098674"/>
              <a:ext cx="1488070" cy="399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KEK, Japan</a:t>
              </a:r>
            </a:p>
          </p:txBody>
        </p:sp>
      </p:grpSp>
      <p:grpSp>
        <p:nvGrpSpPr>
          <p:cNvPr id="205833" name="Group 20"/>
          <p:cNvGrpSpPr>
            <a:grpSpLocks/>
          </p:cNvGrpSpPr>
          <p:nvPr/>
        </p:nvGrpSpPr>
        <p:grpSpPr bwMode="auto">
          <a:xfrm>
            <a:off x="7543800" y="3657600"/>
            <a:ext cx="1458035" cy="452438"/>
            <a:chOff x="1357312" y="1987551"/>
            <a:chExt cx="1347789" cy="452020"/>
          </a:xfrm>
        </p:grpSpPr>
        <p:sp>
          <p:nvSpPr>
            <p:cNvPr id="205852" name="TextBox 17"/>
            <p:cNvSpPr txBox="1">
              <a:spLocks noChangeArrowheads="1"/>
            </p:cNvSpPr>
            <p:nvPr/>
          </p:nvSpPr>
          <p:spPr bwMode="auto">
            <a:xfrm>
              <a:off x="1357312" y="2039940"/>
              <a:ext cx="579437" cy="399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53" name="TextBox 18"/>
            <p:cNvSpPr txBox="1">
              <a:spLocks noChangeArrowheads="1"/>
            </p:cNvSpPr>
            <p:nvPr/>
          </p:nvSpPr>
          <p:spPr bwMode="auto">
            <a:xfrm>
              <a:off x="1717675" y="1987551"/>
              <a:ext cx="987426" cy="399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Cornell</a:t>
              </a:r>
            </a:p>
          </p:txBody>
        </p:sp>
      </p:grpSp>
      <p:grpSp>
        <p:nvGrpSpPr>
          <p:cNvPr id="205834" name="Group 21"/>
          <p:cNvGrpSpPr>
            <a:grpSpLocks/>
          </p:cNvGrpSpPr>
          <p:nvPr/>
        </p:nvGrpSpPr>
        <p:grpSpPr bwMode="auto">
          <a:xfrm>
            <a:off x="6787662" y="987428"/>
            <a:ext cx="2142392" cy="2670175"/>
            <a:chOff x="177800" y="2552700"/>
            <a:chExt cx="1976438" cy="2669266"/>
          </a:xfrm>
        </p:grpSpPr>
        <p:pic>
          <p:nvPicPr>
            <p:cNvPr id="59419" name="Picture 6" descr="cesr_cornell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453" y="2552700"/>
              <a:ext cx="1685785" cy="166313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51" name="TextBox 53"/>
            <p:cNvSpPr txBox="1">
              <a:spLocks noChangeArrowheads="1"/>
            </p:cNvSpPr>
            <p:nvPr/>
          </p:nvSpPr>
          <p:spPr bwMode="auto">
            <a:xfrm>
              <a:off x="177800" y="4298950"/>
              <a:ext cx="1787567" cy="923016"/>
            </a:xfrm>
            <a:prstGeom prst="rect">
              <a:avLst/>
            </a:prstGeom>
            <a:solidFill>
              <a:srgbClr val="CCFFCC">
                <a:alpha val="54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u="sng" dirty="0" err="1">
                  <a:latin typeface="+mn-lt"/>
                  <a:cs typeface="Times New Roman" charset="0"/>
                </a:rPr>
                <a:t>CesrT</a:t>
              </a:r>
              <a:r>
                <a:rPr lang="en-GB" altLang="ja-JP" sz="1800" b="1" dirty="0" err="1">
                  <a:latin typeface="+mn-lt"/>
                  <a:cs typeface="Times New Roman" charset="0"/>
                </a:rPr>
                <a:t>A</a:t>
              </a:r>
              <a:r>
                <a:rPr lang="en-GB" altLang="ja-JP" sz="1800" dirty="0">
                  <a:latin typeface="+mn-lt"/>
                  <a:cs typeface="Times New Roman" charset="0"/>
                </a:rPr>
                <a:t> (Cornell)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latin typeface="+mn-lt"/>
                  <a:cs typeface="Times New Roman" charset="0"/>
                </a:rPr>
                <a:t>electron cloud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latin typeface="+mn-lt"/>
                  <a:cs typeface="Times New Roman" charset="0"/>
                </a:rPr>
                <a:t>low </a:t>
              </a:r>
              <a:r>
                <a:rPr lang="en-GB" altLang="ja-JP" sz="1800" dirty="0" err="1">
                  <a:latin typeface="+mn-lt"/>
                  <a:cs typeface="Times New Roman" charset="0"/>
                </a:rPr>
                <a:t>emittan</a:t>
              </a:r>
              <a:r>
                <a:rPr lang="en-GB" altLang="ja-JP" sz="1800" dirty="0" err="1">
                  <a:latin typeface="Times New Roman" charset="0"/>
                  <a:cs typeface="Times New Roman" charset="0"/>
                </a:rPr>
                <a:t>ce</a:t>
              </a:r>
              <a:endParaRPr lang="en-GB" altLang="ja-JP" sz="1800" dirty="0">
                <a:latin typeface="Times New Roman" charset="0"/>
                <a:cs typeface="Times New Roman" charset="0"/>
              </a:endParaRPr>
            </a:p>
          </p:txBody>
        </p:sp>
      </p:grpSp>
      <p:grpSp>
        <p:nvGrpSpPr>
          <p:cNvPr id="205835" name="Group 19"/>
          <p:cNvGrpSpPr>
            <a:grpSpLocks/>
          </p:cNvGrpSpPr>
          <p:nvPr/>
        </p:nvGrpSpPr>
        <p:grpSpPr bwMode="auto">
          <a:xfrm>
            <a:off x="1040424" y="3716340"/>
            <a:ext cx="2342400" cy="419617"/>
            <a:chOff x="3555949" y="2610902"/>
            <a:chExt cx="2160355" cy="421290"/>
          </a:xfrm>
        </p:grpSpPr>
        <p:sp>
          <p:nvSpPr>
            <p:cNvPr id="205848" name="TextBox 28"/>
            <p:cNvSpPr txBox="1">
              <a:spLocks noChangeArrowheads="1"/>
            </p:cNvSpPr>
            <p:nvPr/>
          </p:nvSpPr>
          <p:spPr bwMode="auto">
            <a:xfrm>
              <a:off x="3555949" y="2610902"/>
              <a:ext cx="581025" cy="40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>
                  <a:solidFill>
                    <a:srgbClr val="1B1BFD"/>
                  </a:solidFill>
                  <a:latin typeface="Times New Roman" charset="0"/>
                  <a:cs typeface="Times New Roman" charset="0"/>
                </a:rPr>
                <a:t></a:t>
              </a:r>
            </a:p>
          </p:txBody>
        </p:sp>
        <p:sp>
          <p:nvSpPr>
            <p:cNvPr id="205849" name="TextBox 29"/>
            <p:cNvSpPr txBox="1">
              <a:spLocks noChangeArrowheads="1"/>
            </p:cNvSpPr>
            <p:nvPr/>
          </p:nvSpPr>
          <p:spPr bwMode="auto">
            <a:xfrm>
              <a:off x="4021137" y="2630487"/>
              <a:ext cx="1695167" cy="401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2000" b="1" dirty="0">
                  <a:solidFill>
                    <a:srgbClr val="1B1BFD"/>
                  </a:solidFill>
                  <a:latin typeface="+mn-lt"/>
                  <a:cs typeface="Times New Roman" charset="0"/>
                </a:rPr>
                <a:t>INFN </a:t>
              </a:r>
              <a:r>
                <a:rPr lang="en-GB" altLang="ja-JP" sz="2000" b="1" dirty="0" err="1">
                  <a:solidFill>
                    <a:srgbClr val="1B1BFD"/>
                  </a:solidFill>
                  <a:latin typeface="+mn-lt"/>
                  <a:cs typeface="Times New Roman" charset="0"/>
                </a:rPr>
                <a:t>Frascati</a:t>
              </a:r>
              <a:endParaRPr lang="en-GB" altLang="ja-JP" sz="2000" b="1" dirty="0">
                <a:solidFill>
                  <a:srgbClr val="1B1BFD"/>
                </a:solidFill>
                <a:latin typeface="+mn-lt"/>
                <a:cs typeface="Times New Roman" charset="0"/>
              </a:endParaRPr>
            </a:p>
          </p:txBody>
        </p:sp>
      </p:grpSp>
      <p:grpSp>
        <p:nvGrpSpPr>
          <p:cNvPr id="205836" name="Group 23"/>
          <p:cNvGrpSpPr>
            <a:grpSpLocks/>
          </p:cNvGrpSpPr>
          <p:nvPr/>
        </p:nvGrpSpPr>
        <p:grpSpPr bwMode="auto">
          <a:xfrm>
            <a:off x="281354" y="4189414"/>
            <a:ext cx="2559857" cy="2382838"/>
            <a:chOff x="3070210" y="3338511"/>
            <a:chExt cx="2362121" cy="2383264"/>
          </a:xfrm>
          <a:solidFill>
            <a:srgbClr val="CCFFCC">
              <a:alpha val="50000"/>
            </a:srgbClr>
          </a:solidFill>
        </p:grpSpPr>
        <p:pic>
          <p:nvPicPr>
            <p:cNvPr id="59415" name="Picture 2" descr="http://www.lnf.infn.it/~mazzitel/webcam/dafne/dafneWeb2.jp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628" y="3338511"/>
              <a:ext cx="1774074" cy="1359143"/>
            </a:xfrm>
            <a:prstGeom prst="rect">
              <a:avLst/>
            </a:prstGeom>
            <a:grpFill/>
            <a:ln>
              <a:noFill/>
            </a:ln>
            <a:effectLst>
              <a:outerShdw blurRad="63500" dist="139700" dir="2700000" algn="tl" rotWithShape="0">
                <a:srgbClr val="333333">
                  <a:alpha val="6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847" name="TextBox 54"/>
            <p:cNvSpPr txBox="1">
              <a:spLocks noChangeArrowheads="1"/>
            </p:cNvSpPr>
            <p:nvPr/>
          </p:nvSpPr>
          <p:spPr bwMode="auto">
            <a:xfrm>
              <a:off x="3070210" y="4788019"/>
              <a:ext cx="2362121" cy="93375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b="1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DA</a:t>
              </a:r>
              <a:r>
                <a:rPr lang="en-GB" altLang="ja-JP" sz="2800" b="1" baseline="14000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f</a:t>
              </a:r>
              <a:r>
                <a:rPr lang="en-GB" altLang="ja-JP" sz="1800" b="1" dirty="0" err="1">
                  <a:solidFill>
                    <a:srgbClr val="FF0000"/>
                  </a:solidFill>
                  <a:latin typeface="+mn-lt"/>
                  <a:cs typeface="Times New Roman" charset="0"/>
                </a:rPr>
                <a:t>NE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 (INFN </a:t>
              </a:r>
              <a:r>
                <a:rPr lang="en-GB" altLang="ja-JP" sz="1800" dirty="0" err="1">
                  <a:solidFill>
                    <a:srgbClr val="000000"/>
                  </a:solidFill>
                  <a:latin typeface="+mn-lt"/>
                  <a:cs typeface="Times New Roman" charset="0"/>
                </a:rPr>
                <a:t>Frascati</a:t>
              </a: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)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kicker development</a:t>
              </a:r>
            </a:p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ja-JP" sz="1800" dirty="0">
                  <a:solidFill>
                    <a:srgbClr val="000000"/>
                  </a:solidFill>
                  <a:latin typeface="+mn-lt"/>
                  <a:cs typeface="Times New Roman" charset="0"/>
                </a:rPr>
                <a:t>electron cloud</a:t>
              </a:r>
            </a:p>
          </p:txBody>
        </p:sp>
      </p:grpSp>
      <p:pic>
        <p:nvPicPr>
          <p:cNvPr id="59406" name="Picture 1040" descr="DR_ARC_001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054" y="4343400"/>
            <a:ext cx="1647092" cy="998538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12" descr="20081010Di-0022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790" y="4071941"/>
            <a:ext cx="901211" cy="1247775"/>
          </a:xfrm>
          <a:prstGeom prst="rect">
            <a:avLst/>
          </a:prstGeom>
          <a:noFill/>
          <a:ln>
            <a:noFill/>
          </a:ln>
          <a:effectLst>
            <a:outerShdw blurRad="635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9" name="TextBox 55"/>
          <p:cNvSpPr txBox="1">
            <a:spLocks noChangeArrowheads="1"/>
          </p:cNvSpPr>
          <p:nvPr/>
        </p:nvSpPr>
        <p:spPr bwMode="auto">
          <a:xfrm>
            <a:off x="2954216" y="5334002"/>
            <a:ext cx="2352777" cy="1200329"/>
          </a:xfrm>
          <a:prstGeom prst="rect">
            <a:avLst/>
          </a:prstGeom>
          <a:solidFill>
            <a:srgbClr val="CCFFCC">
              <a:alpha val="49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ATF &amp; ATF2 </a:t>
            </a: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(KEK)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ultra-low </a:t>
            </a:r>
            <a:r>
              <a:rPr lang="en-GB" altLang="ja-JP" sz="1800" dirty="0" err="1">
                <a:solidFill>
                  <a:srgbClr val="000000"/>
                </a:solidFill>
                <a:latin typeface="+mn-lt"/>
                <a:cs typeface="Times New Roman" charset="0"/>
              </a:rPr>
              <a:t>emittance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Final Focus optics</a:t>
            </a:r>
            <a:endParaRPr lang="ja-JP" altLang="en-US" sz="1800" dirty="0">
              <a:solidFill>
                <a:srgbClr val="000000"/>
              </a:solidFill>
              <a:latin typeface="+mn-lt"/>
              <a:cs typeface="Times New Roman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800" b="1" u="sng" dirty="0">
                <a:solidFill>
                  <a:srgbClr val="FF0000"/>
                </a:solidFill>
                <a:latin typeface="+mn-lt"/>
                <a:cs typeface="Times New Roman" charset="0"/>
              </a:rPr>
              <a:t>KEKB</a:t>
            </a:r>
            <a:r>
              <a:rPr lang="ja-JP" altLang="en-US" sz="1800" dirty="0">
                <a:solidFill>
                  <a:srgbClr val="000000"/>
                </a:solidFill>
                <a:latin typeface="+mn-lt"/>
                <a:cs typeface="Times New Roman" charset="0"/>
              </a:rPr>
              <a:t> </a:t>
            </a:r>
            <a:r>
              <a:rPr lang="en-US" altLang="ja-JP" sz="1800" dirty="0">
                <a:solidFill>
                  <a:srgbClr val="000000"/>
                </a:solidFill>
                <a:latin typeface="+mn-lt"/>
                <a:cs typeface="Times New Roman" charset="0"/>
              </a:rPr>
              <a:t>electron-cloud</a:t>
            </a:r>
            <a:endParaRPr lang="en-GB" altLang="ja-JP" sz="1800" dirty="0">
              <a:solidFill>
                <a:srgbClr val="000000"/>
              </a:solidFill>
              <a:latin typeface="+mn-lt"/>
              <a:cs typeface="Times New Roman" charset="0"/>
            </a:endParaRPr>
          </a:p>
        </p:txBody>
      </p:sp>
      <p:sp>
        <p:nvSpPr>
          <p:cNvPr id="205841" name="円/楕円 35"/>
          <p:cNvSpPr>
            <a:spLocks noChangeArrowheads="1"/>
          </p:cNvSpPr>
          <p:nvPr/>
        </p:nvSpPr>
        <p:spPr bwMode="auto">
          <a:xfrm>
            <a:off x="4142644" y="4071938"/>
            <a:ext cx="287215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2" name="円/楕円 37"/>
          <p:cNvSpPr>
            <a:spLocks noChangeArrowheads="1"/>
          </p:cNvSpPr>
          <p:nvPr/>
        </p:nvSpPr>
        <p:spPr bwMode="auto">
          <a:xfrm>
            <a:off x="1071196" y="378618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3" name="円/楕円 38"/>
          <p:cNvSpPr>
            <a:spLocks noChangeArrowheads="1"/>
          </p:cNvSpPr>
          <p:nvPr/>
        </p:nvSpPr>
        <p:spPr bwMode="auto">
          <a:xfrm>
            <a:off x="1000859" y="350043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4" name="円/楕円 41"/>
          <p:cNvSpPr>
            <a:spLocks noChangeArrowheads="1"/>
          </p:cNvSpPr>
          <p:nvPr/>
        </p:nvSpPr>
        <p:spPr bwMode="auto">
          <a:xfrm>
            <a:off x="7287359" y="378618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05845" name="円/楕円 42"/>
          <p:cNvSpPr>
            <a:spLocks noChangeArrowheads="1"/>
          </p:cNvSpPr>
          <p:nvPr/>
        </p:nvSpPr>
        <p:spPr bwMode="auto">
          <a:xfrm>
            <a:off x="7643448" y="3786188"/>
            <a:ext cx="285750" cy="214312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000">
              <a:solidFill>
                <a:srgbClr val="000000"/>
              </a:solidFill>
              <a:latin typeface="Arial" charset="0"/>
              <a:ea typeface="ＭＳ Ｐゴシック" charset="0"/>
              <a:cs typeface="Arial Unicode MS" charset="0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9952" y="76200"/>
            <a:ext cx="7484651" cy="735119"/>
          </a:xfrm>
        </p:spPr>
        <p:txBody>
          <a:bodyPr/>
          <a:lstStyle/>
          <a:p>
            <a:r>
              <a:rPr kumimoji="1" lang="en-US" altLang="ja-JP" sz="3200" dirty="0" smtClean="0">
                <a:latin typeface="Osaka"/>
                <a:ea typeface="Osaka"/>
                <a:cs typeface="Osaka"/>
              </a:rPr>
              <a:t>ILC</a:t>
            </a:r>
            <a:r>
              <a:rPr kumimoji="1" lang="ja-JP" altLang="en-US" sz="3200" dirty="0" smtClean="0">
                <a:latin typeface="Osaka"/>
                <a:ea typeface="Osaka"/>
                <a:cs typeface="Osaka"/>
              </a:rPr>
              <a:t>加速器・技術開発・国際協力</a:t>
            </a:r>
            <a:endParaRPr kumimoji="1" lang="ja-JP" altLang="en-US" sz="3200" dirty="0">
              <a:latin typeface="Osaka"/>
              <a:ea typeface="Osaka"/>
              <a:cs typeface="Osaka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39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611682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06400" y="274638"/>
            <a:ext cx="8229600" cy="75152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1" lang="ja-JP" altLang="en-US" sz="3600" dirty="0" smtClean="0"/>
              <a:t>日本学術会議・第三部会シンポジウム</a:t>
            </a:r>
            <a:r>
              <a:rPr kumimoji="1" lang="en-US" altLang="ja-JP" sz="3600" dirty="0" smtClean="0"/>
              <a:t/>
            </a:r>
            <a:br>
              <a:rPr kumimoji="1" lang="en-US" altLang="ja-JP" sz="3600" dirty="0" smtClean="0"/>
            </a:br>
            <a:r>
              <a:rPr lang="ja-JP" altLang="en-US" sz="2200" dirty="0" smtClean="0">
                <a:solidFill>
                  <a:srgbClr val="3366FF"/>
                </a:solidFill>
              </a:rPr>
              <a:t>多くの研究者・学生の方々の参加を期待</a:t>
            </a:r>
            <a:endParaRPr kumimoji="1" lang="ja-JP" altLang="en-US" sz="2200" dirty="0">
              <a:solidFill>
                <a:srgbClr val="3366FF"/>
              </a:solidFill>
            </a:endParaRP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396240" y="1305561"/>
            <a:ext cx="8229600" cy="5142230"/>
          </a:xfrm>
          <a:ln>
            <a:solidFill>
              <a:srgbClr val="3366FF"/>
            </a:solidFill>
          </a:ln>
        </p:spPr>
        <p:txBody>
          <a:bodyPr>
            <a:normAutofit fontScale="25000" lnSpcReduction="20000"/>
          </a:bodyPr>
          <a:lstStyle/>
          <a:p>
            <a:endParaRPr lang="ja-JP" altLang="en-US" dirty="0"/>
          </a:p>
          <a:p>
            <a:r>
              <a:rPr lang="ja-JP" altLang="en-US" sz="4000" dirty="0"/>
              <a:t>素粒子物理・原子核物理分野の</a:t>
            </a:r>
          </a:p>
          <a:p>
            <a:r>
              <a:rPr lang="ja-JP" altLang="en-US" sz="5600" dirty="0">
                <a:solidFill>
                  <a:srgbClr val="FF0000"/>
                </a:solidFill>
              </a:rPr>
              <a:t>「大型施設計画・大規模研究計画マスタープラン」</a:t>
            </a:r>
            <a:r>
              <a:rPr lang="ja-JP" altLang="en-US" sz="5600" dirty="0"/>
              <a:t>に関する</a:t>
            </a:r>
            <a:r>
              <a:rPr lang="ja-JP" altLang="en-US" sz="5600" dirty="0" smtClean="0"/>
              <a:t>シンポジウム」 </a:t>
            </a:r>
            <a:endParaRPr lang="ja-JP" altLang="en-US" sz="5600" dirty="0"/>
          </a:p>
          <a:p>
            <a:r>
              <a:rPr lang="ja-JP" altLang="en-US" sz="4000" dirty="0"/>
              <a:t>主  催   日本学術会議  物理学委員会素粒子物理学・原子核物理学分科会</a:t>
            </a:r>
          </a:p>
          <a:p>
            <a:endParaRPr lang="ja-JP" altLang="en-US" sz="4000" dirty="0"/>
          </a:p>
          <a:p>
            <a:r>
              <a:rPr lang="ja-JP" altLang="en-US" sz="4000" dirty="0">
                <a:solidFill>
                  <a:srgbClr val="3366FF"/>
                </a:solidFill>
              </a:rPr>
              <a:t>平成２５年２月８日（金）９：００～１８：</a:t>
            </a:r>
            <a:r>
              <a:rPr lang="en-US" altLang="ja-JP" sz="4000" dirty="0">
                <a:solidFill>
                  <a:srgbClr val="3366FF"/>
                </a:solidFill>
              </a:rPr>
              <a:t>30   </a:t>
            </a:r>
            <a:r>
              <a:rPr lang="ja-JP" altLang="en-US" sz="4000" dirty="0">
                <a:solidFill>
                  <a:srgbClr val="3366FF"/>
                </a:solidFill>
              </a:rPr>
              <a:t>日本学術会議講堂</a:t>
            </a:r>
          </a:p>
          <a:p>
            <a:endParaRPr lang="ja-JP" altLang="en-US" sz="4000" dirty="0"/>
          </a:p>
          <a:p>
            <a:r>
              <a:rPr lang="en-US" altLang="ja-JP" sz="4000" dirty="0"/>
              <a:t>09</a:t>
            </a:r>
            <a:r>
              <a:rPr lang="ja-JP" altLang="en-US" sz="4000" dirty="0"/>
              <a:t>：</a:t>
            </a:r>
            <a:r>
              <a:rPr lang="en-US" altLang="ja-JP" sz="4000" dirty="0"/>
              <a:t>00</a:t>
            </a:r>
            <a:r>
              <a:rPr lang="ja-JP" altLang="en-US" sz="4000" dirty="0"/>
              <a:t>－</a:t>
            </a:r>
            <a:r>
              <a:rPr lang="en-US" altLang="ja-JP" sz="4000" dirty="0"/>
              <a:t>09</a:t>
            </a:r>
            <a:r>
              <a:rPr lang="ja-JP" altLang="en-US" sz="4000" dirty="0"/>
              <a:t>：</a:t>
            </a:r>
            <a:r>
              <a:rPr lang="en-US" altLang="ja-JP" sz="4000" dirty="0"/>
              <a:t>05  </a:t>
            </a:r>
            <a:r>
              <a:rPr lang="ja-JP" altLang="en-US" sz="4000" dirty="0"/>
              <a:t>趣旨説明：  相原博昭  （日本学術会議第三部会員、東京大学大学院理学系研究科長）</a:t>
            </a:r>
          </a:p>
          <a:p>
            <a:r>
              <a:rPr lang="en-US" altLang="ja-JP" sz="4000" dirty="0"/>
              <a:t>09</a:t>
            </a:r>
            <a:r>
              <a:rPr lang="ja-JP" altLang="en-US" sz="4000" dirty="0"/>
              <a:t>：</a:t>
            </a:r>
            <a:r>
              <a:rPr lang="en-US" altLang="ja-JP" sz="4000" dirty="0"/>
              <a:t>05</a:t>
            </a:r>
            <a:r>
              <a:rPr lang="ja-JP" altLang="en-US" sz="4000" dirty="0"/>
              <a:t>－</a:t>
            </a:r>
            <a:r>
              <a:rPr lang="en-US" altLang="ja-JP" sz="4000" dirty="0"/>
              <a:t>09</a:t>
            </a:r>
            <a:r>
              <a:rPr lang="ja-JP" altLang="en-US" sz="4000" dirty="0"/>
              <a:t>：</a:t>
            </a:r>
            <a:r>
              <a:rPr lang="en-US" altLang="ja-JP" sz="4000" dirty="0"/>
              <a:t>25  </a:t>
            </a:r>
            <a:r>
              <a:rPr lang="ja-JP" altLang="en-US" sz="4000" dirty="0"/>
              <a:t>原子核物理学の展望 ：田村裕和  （日本学術会議第三部連携会員、東北大学理学研究科教授）</a:t>
            </a:r>
          </a:p>
          <a:p>
            <a:r>
              <a:rPr lang="en-US" altLang="ja-JP" sz="4000" dirty="0"/>
              <a:t>09</a:t>
            </a:r>
            <a:r>
              <a:rPr lang="ja-JP" altLang="en-US" sz="4000" dirty="0"/>
              <a:t>：</a:t>
            </a:r>
            <a:r>
              <a:rPr lang="en-US" altLang="ja-JP" sz="4000" dirty="0"/>
              <a:t>30</a:t>
            </a:r>
            <a:r>
              <a:rPr lang="ja-JP" altLang="en-US" sz="4000" dirty="0"/>
              <a:t>－</a:t>
            </a:r>
            <a:r>
              <a:rPr lang="en-US" altLang="ja-JP" sz="4000" dirty="0"/>
              <a:t>10</a:t>
            </a:r>
            <a:r>
              <a:rPr lang="ja-JP" altLang="en-US" sz="4000" dirty="0"/>
              <a:t>：</a:t>
            </a:r>
            <a:r>
              <a:rPr lang="en-US" altLang="ja-JP" sz="4000" dirty="0"/>
              <a:t>00  J-PARC</a:t>
            </a:r>
            <a:r>
              <a:rPr lang="ja-JP" altLang="en-US" sz="4000" dirty="0"/>
              <a:t>ハドロン実験施設の高度化による物質の起源の解明：</a:t>
            </a:r>
          </a:p>
          <a:p>
            <a:r>
              <a:rPr lang="ja-JP" altLang="en-US" sz="4000" dirty="0"/>
              <a:t>　　　　　　　　　　　　　　　　　　田中万博  （高エネルギー加速器研究機構素粒子原子核研究所副所長）</a:t>
            </a:r>
          </a:p>
          <a:p>
            <a:r>
              <a:rPr lang="en-US" altLang="ja-JP" sz="4000" dirty="0"/>
              <a:t>10</a:t>
            </a:r>
            <a:r>
              <a:rPr lang="ja-JP" altLang="en-US" sz="4000" dirty="0"/>
              <a:t>：</a:t>
            </a:r>
            <a:r>
              <a:rPr lang="en-US" altLang="ja-JP" sz="4000" dirty="0"/>
              <a:t>10</a:t>
            </a:r>
            <a:r>
              <a:rPr lang="ja-JP" altLang="en-US" sz="4000" dirty="0"/>
              <a:t>－</a:t>
            </a:r>
            <a:r>
              <a:rPr lang="en-US" altLang="ja-JP" sz="4000" dirty="0"/>
              <a:t>10</a:t>
            </a:r>
            <a:r>
              <a:rPr lang="ja-JP" altLang="en-US" sz="4000" dirty="0"/>
              <a:t>：</a:t>
            </a:r>
            <a:r>
              <a:rPr lang="en-US" altLang="ja-JP" sz="4000" dirty="0"/>
              <a:t>40  RI</a:t>
            </a:r>
            <a:r>
              <a:rPr lang="ja-JP" altLang="en-US" sz="4000" dirty="0"/>
              <a:t>ビームファクトリーの高度化による「安定の島」を目指した</a:t>
            </a:r>
            <a:r>
              <a:rPr lang="en-US" altLang="ja-JP" sz="4000" dirty="0"/>
              <a:t>RI</a:t>
            </a:r>
            <a:r>
              <a:rPr lang="ja-JP" altLang="en-US" sz="4000" dirty="0"/>
              <a:t>核反応学の推進：</a:t>
            </a:r>
          </a:p>
          <a:p>
            <a:r>
              <a:rPr lang="ja-JP" altLang="en-US" sz="4000" dirty="0"/>
              <a:t>　　　　　　　　　　　　　　　　　　延與秀人  （理化学研究所仁科加速器研究センター長）</a:t>
            </a:r>
          </a:p>
          <a:p>
            <a:r>
              <a:rPr lang="en-US" altLang="ja-JP" sz="4000" dirty="0"/>
              <a:t>10</a:t>
            </a:r>
            <a:r>
              <a:rPr lang="ja-JP" altLang="en-US" sz="4000" dirty="0"/>
              <a:t>：</a:t>
            </a:r>
            <a:r>
              <a:rPr lang="en-US" altLang="ja-JP" sz="4000" dirty="0"/>
              <a:t>45</a:t>
            </a:r>
            <a:r>
              <a:rPr lang="ja-JP" altLang="en-US" sz="4000" dirty="0"/>
              <a:t>－</a:t>
            </a:r>
            <a:r>
              <a:rPr lang="en-US" altLang="ja-JP" sz="4000" dirty="0"/>
              <a:t>11</a:t>
            </a:r>
            <a:r>
              <a:rPr lang="ja-JP" altLang="en-US" sz="4000" dirty="0"/>
              <a:t>：</a:t>
            </a:r>
            <a:r>
              <a:rPr lang="en-US" altLang="ja-JP" sz="4000" dirty="0"/>
              <a:t>05  </a:t>
            </a:r>
            <a:r>
              <a:rPr lang="ja-JP" altLang="en-US" sz="4000" dirty="0"/>
              <a:t>光子ビームによるクォーク核物理：  清水肇  （東北大学電子光理学研究センター長）</a:t>
            </a:r>
          </a:p>
          <a:p>
            <a:r>
              <a:rPr lang="en-US" altLang="ja-JP" sz="4000" dirty="0"/>
              <a:t>11</a:t>
            </a:r>
            <a:r>
              <a:rPr lang="ja-JP" altLang="en-US" sz="4000" dirty="0"/>
              <a:t>：</a:t>
            </a:r>
            <a:r>
              <a:rPr lang="en-US" altLang="ja-JP" sz="4000" dirty="0"/>
              <a:t>10</a:t>
            </a:r>
            <a:r>
              <a:rPr lang="ja-JP" altLang="en-US" sz="4000" dirty="0"/>
              <a:t>－</a:t>
            </a:r>
            <a:r>
              <a:rPr lang="en-US" altLang="ja-JP" sz="4000" dirty="0"/>
              <a:t>11</a:t>
            </a:r>
            <a:r>
              <a:rPr lang="ja-JP" altLang="en-US" sz="4000" dirty="0"/>
              <a:t>：</a:t>
            </a:r>
            <a:r>
              <a:rPr lang="en-US" altLang="ja-JP" sz="4000" dirty="0"/>
              <a:t>30  </a:t>
            </a:r>
            <a:r>
              <a:rPr lang="ja-JP" altLang="en-US" sz="4000" dirty="0"/>
              <a:t>高エネルギー重イオン衝突実験によるクォーク・グルーオン・プラズマ相の解明：</a:t>
            </a:r>
          </a:p>
          <a:p>
            <a:r>
              <a:rPr lang="ja-JP" altLang="en-US" sz="4000" dirty="0"/>
              <a:t>　　　　　　　　　　　　　　　　　　三明康郎（筑波大学数理物質系長）</a:t>
            </a:r>
          </a:p>
          <a:p>
            <a:r>
              <a:rPr lang="en-US" altLang="ja-JP" sz="4000" dirty="0"/>
              <a:t>11</a:t>
            </a:r>
            <a:r>
              <a:rPr lang="ja-JP" altLang="en-US" sz="4000" dirty="0"/>
              <a:t>：</a:t>
            </a:r>
            <a:r>
              <a:rPr lang="en-US" altLang="ja-JP" sz="4000" dirty="0"/>
              <a:t>35</a:t>
            </a:r>
            <a:r>
              <a:rPr lang="ja-JP" altLang="en-US" sz="4000" dirty="0"/>
              <a:t>－</a:t>
            </a:r>
            <a:r>
              <a:rPr lang="en-US" altLang="ja-JP" sz="4000" dirty="0"/>
              <a:t>11</a:t>
            </a:r>
            <a:r>
              <a:rPr lang="ja-JP" altLang="en-US" sz="4000" dirty="0"/>
              <a:t>：</a:t>
            </a:r>
            <a:r>
              <a:rPr lang="en-US" altLang="ja-JP" sz="4000" dirty="0"/>
              <a:t>55  </a:t>
            </a:r>
            <a:r>
              <a:rPr lang="ja-JP" altLang="en-US" sz="4000" dirty="0"/>
              <a:t>大規模計算による素粒子原子核研究：  大塚孝治（日本学術会議第三部連携会員、</a:t>
            </a:r>
          </a:p>
          <a:p>
            <a:r>
              <a:rPr lang="ja-JP" altLang="en-US" sz="4000" dirty="0"/>
              <a:t>　　　　　　　　　　　　　　　　　　東京大学大学院理学系研究科原子核科学研究センター長）</a:t>
            </a:r>
          </a:p>
          <a:p>
            <a:r>
              <a:rPr lang="en-US" altLang="ja-JP" sz="4000" dirty="0"/>
              <a:t>12</a:t>
            </a:r>
            <a:r>
              <a:rPr lang="ja-JP" altLang="en-US" sz="4000" dirty="0"/>
              <a:t>：</a:t>
            </a:r>
            <a:r>
              <a:rPr lang="en-US" altLang="ja-JP" sz="4000" dirty="0"/>
              <a:t>00</a:t>
            </a:r>
            <a:r>
              <a:rPr lang="ja-JP" altLang="en-US" sz="4000" dirty="0"/>
              <a:t>－</a:t>
            </a:r>
            <a:r>
              <a:rPr lang="en-US" altLang="ja-JP" sz="4000" dirty="0"/>
              <a:t>13</a:t>
            </a:r>
            <a:r>
              <a:rPr lang="ja-JP" altLang="en-US" sz="4000" dirty="0"/>
              <a:t>：</a:t>
            </a:r>
            <a:r>
              <a:rPr lang="en-US" altLang="ja-JP" sz="4000" dirty="0"/>
              <a:t>20  </a:t>
            </a:r>
            <a:r>
              <a:rPr lang="ja-JP" altLang="en-US" sz="4000" dirty="0"/>
              <a:t>昼食</a:t>
            </a:r>
          </a:p>
          <a:p>
            <a:endParaRPr lang="ja-JP" altLang="en-US" sz="4000" dirty="0"/>
          </a:p>
          <a:p>
            <a:r>
              <a:rPr lang="en-US" altLang="ja-JP" sz="4000" dirty="0"/>
              <a:t>13</a:t>
            </a:r>
            <a:r>
              <a:rPr lang="ja-JP" altLang="en-US" sz="4000" dirty="0"/>
              <a:t>：</a:t>
            </a:r>
            <a:r>
              <a:rPr lang="en-US" altLang="ja-JP" sz="4000" dirty="0"/>
              <a:t>20</a:t>
            </a:r>
            <a:r>
              <a:rPr lang="ja-JP" altLang="en-US" sz="4000" dirty="0"/>
              <a:t>－</a:t>
            </a:r>
            <a:r>
              <a:rPr lang="en-US" altLang="ja-JP" sz="4000" dirty="0"/>
              <a:t>13</a:t>
            </a:r>
            <a:r>
              <a:rPr lang="ja-JP" altLang="en-US" sz="4000" dirty="0"/>
              <a:t>：</a:t>
            </a:r>
            <a:r>
              <a:rPr lang="en-US" altLang="ja-JP" sz="4000" dirty="0"/>
              <a:t>40  </a:t>
            </a:r>
            <a:r>
              <a:rPr lang="ja-JP" altLang="en-US" sz="4000" dirty="0"/>
              <a:t>素粒子分野の展望：  森俊則  （東京大学素粒子物理国際研究センター教授）</a:t>
            </a:r>
          </a:p>
          <a:p>
            <a:r>
              <a:rPr lang="en-US" altLang="ja-JP" sz="4000" dirty="0">
                <a:solidFill>
                  <a:srgbClr val="3366FF"/>
                </a:solidFill>
              </a:rPr>
              <a:t>13</a:t>
            </a:r>
            <a:r>
              <a:rPr lang="ja-JP" altLang="en-US" sz="4000" dirty="0">
                <a:solidFill>
                  <a:srgbClr val="3366FF"/>
                </a:solidFill>
              </a:rPr>
              <a:t>：</a:t>
            </a:r>
            <a:r>
              <a:rPr lang="en-US" altLang="ja-JP" sz="4000" dirty="0">
                <a:solidFill>
                  <a:srgbClr val="3366FF"/>
                </a:solidFill>
              </a:rPr>
              <a:t>45</a:t>
            </a:r>
            <a:r>
              <a:rPr lang="ja-JP" altLang="en-US" sz="4000" dirty="0">
                <a:solidFill>
                  <a:srgbClr val="3366FF"/>
                </a:solidFill>
              </a:rPr>
              <a:t>－</a:t>
            </a:r>
            <a:r>
              <a:rPr lang="en-US" altLang="ja-JP" sz="4000" dirty="0">
                <a:solidFill>
                  <a:srgbClr val="3366FF"/>
                </a:solidFill>
              </a:rPr>
              <a:t>14</a:t>
            </a:r>
            <a:r>
              <a:rPr lang="ja-JP" altLang="en-US" sz="4000" dirty="0">
                <a:solidFill>
                  <a:srgbClr val="3366FF"/>
                </a:solidFill>
              </a:rPr>
              <a:t>：</a:t>
            </a:r>
            <a:r>
              <a:rPr lang="en-US" altLang="ja-JP" sz="4000" dirty="0">
                <a:solidFill>
                  <a:srgbClr val="3366FF"/>
                </a:solidFill>
              </a:rPr>
              <a:t>10  ILC</a:t>
            </a:r>
            <a:r>
              <a:rPr lang="ja-JP" altLang="en-US" sz="4000" dirty="0">
                <a:solidFill>
                  <a:srgbClr val="3366FF"/>
                </a:solidFill>
              </a:rPr>
              <a:t>計画の物理：  川越清以  （九州大学先端素粒子物理研究センター長）</a:t>
            </a:r>
          </a:p>
          <a:p>
            <a:r>
              <a:rPr lang="en-US" altLang="ja-JP" sz="4000" dirty="0">
                <a:solidFill>
                  <a:srgbClr val="3366FF"/>
                </a:solidFill>
              </a:rPr>
              <a:t>14</a:t>
            </a:r>
            <a:r>
              <a:rPr lang="ja-JP" altLang="en-US" sz="4000" dirty="0">
                <a:solidFill>
                  <a:srgbClr val="3366FF"/>
                </a:solidFill>
              </a:rPr>
              <a:t>：</a:t>
            </a:r>
            <a:r>
              <a:rPr lang="en-US" altLang="ja-JP" sz="4000" dirty="0">
                <a:solidFill>
                  <a:srgbClr val="3366FF"/>
                </a:solidFill>
              </a:rPr>
              <a:t>15</a:t>
            </a:r>
            <a:r>
              <a:rPr lang="ja-JP" altLang="en-US" sz="4000" dirty="0">
                <a:solidFill>
                  <a:srgbClr val="3366FF"/>
                </a:solidFill>
              </a:rPr>
              <a:t>－</a:t>
            </a:r>
            <a:r>
              <a:rPr lang="en-US" altLang="ja-JP" sz="4000" dirty="0">
                <a:solidFill>
                  <a:srgbClr val="3366FF"/>
                </a:solidFill>
              </a:rPr>
              <a:t>14</a:t>
            </a:r>
            <a:r>
              <a:rPr lang="ja-JP" altLang="en-US" sz="4000" dirty="0">
                <a:solidFill>
                  <a:srgbClr val="3366FF"/>
                </a:solidFill>
              </a:rPr>
              <a:t>：</a:t>
            </a:r>
            <a:r>
              <a:rPr lang="en-US" altLang="ja-JP" sz="4000" dirty="0">
                <a:solidFill>
                  <a:srgbClr val="3366FF"/>
                </a:solidFill>
              </a:rPr>
              <a:t>40  ILC</a:t>
            </a:r>
            <a:r>
              <a:rPr lang="ja-JP" altLang="en-US" sz="4000" dirty="0">
                <a:solidFill>
                  <a:srgbClr val="3366FF"/>
                </a:solidFill>
              </a:rPr>
              <a:t>計画の加速器：  山本明  （高エネルギー加速器研究機構教授）</a:t>
            </a:r>
          </a:p>
          <a:p>
            <a:r>
              <a:rPr lang="en-US" altLang="ja-JP" sz="4000" dirty="0"/>
              <a:t>14</a:t>
            </a:r>
            <a:r>
              <a:rPr lang="ja-JP" altLang="en-US" sz="4000" dirty="0"/>
              <a:t>：</a:t>
            </a:r>
            <a:r>
              <a:rPr lang="en-US" altLang="ja-JP" sz="4000" dirty="0"/>
              <a:t>50</a:t>
            </a:r>
            <a:r>
              <a:rPr lang="ja-JP" altLang="en-US" sz="4000" dirty="0"/>
              <a:t>－</a:t>
            </a:r>
            <a:r>
              <a:rPr lang="en-US" altLang="ja-JP" sz="4000" dirty="0"/>
              <a:t>15</a:t>
            </a:r>
            <a:r>
              <a:rPr lang="ja-JP" altLang="en-US" sz="4000" dirty="0"/>
              <a:t>：</a:t>
            </a:r>
            <a:r>
              <a:rPr lang="en-US" altLang="ja-JP" sz="4000" dirty="0"/>
              <a:t>15  LHC</a:t>
            </a:r>
            <a:r>
              <a:rPr lang="ja-JP" altLang="en-US" sz="4000" dirty="0"/>
              <a:t>高度化計画：  徳宿克夫  （高エネルギー加速器研究機構素粒子原子核研究所副所長）</a:t>
            </a:r>
          </a:p>
          <a:p>
            <a:r>
              <a:rPr lang="en-US" altLang="ja-JP" sz="4000" dirty="0"/>
              <a:t>15</a:t>
            </a:r>
            <a:r>
              <a:rPr lang="ja-JP" altLang="en-US" sz="4000" dirty="0"/>
              <a:t>：</a:t>
            </a:r>
            <a:r>
              <a:rPr lang="en-US" altLang="ja-JP" sz="4000" dirty="0"/>
              <a:t>20</a:t>
            </a:r>
            <a:r>
              <a:rPr lang="ja-JP" altLang="en-US" sz="4000" dirty="0"/>
              <a:t>－</a:t>
            </a:r>
            <a:r>
              <a:rPr lang="en-US" altLang="ja-JP" sz="4000" dirty="0"/>
              <a:t>15</a:t>
            </a:r>
            <a:r>
              <a:rPr lang="ja-JP" altLang="en-US" sz="4000" dirty="0"/>
              <a:t>：</a:t>
            </a:r>
            <a:r>
              <a:rPr lang="en-US" altLang="ja-JP" sz="4000" dirty="0"/>
              <a:t>40   Super KEKB/Belle II </a:t>
            </a:r>
            <a:r>
              <a:rPr lang="ja-JP" altLang="en-US" sz="4000" dirty="0"/>
              <a:t>の進捗：  後田裕  （高エネルギー加速器研究機構教授）</a:t>
            </a:r>
          </a:p>
          <a:p>
            <a:endParaRPr lang="ja-JP" altLang="en-US" sz="4000" dirty="0"/>
          </a:p>
          <a:p>
            <a:r>
              <a:rPr lang="en-US" altLang="ja-JP" sz="4000" dirty="0"/>
              <a:t>15</a:t>
            </a:r>
            <a:r>
              <a:rPr lang="ja-JP" altLang="en-US" sz="4000" dirty="0"/>
              <a:t>：</a:t>
            </a:r>
            <a:r>
              <a:rPr lang="en-US" altLang="ja-JP" sz="4000" dirty="0"/>
              <a:t>45</a:t>
            </a:r>
            <a:r>
              <a:rPr lang="ja-JP" altLang="en-US" sz="4000" dirty="0"/>
              <a:t>－</a:t>
            </a:r>
            <a:r>
              <a:rPr lang="en-US" altLang="ja-JP" sz="4000" dirty="0"/>
              <a:t>16</a:t>
            </a:r>
            <a:r>
              <a:rPr lang="ja-JP" altLang="en-US" sz="4000" dirty="0"/>
              <a:t>：</a:t>
            </a:r>
            <a:r>
              <a:rPr lang="en-US" altLang="ja-JP" sz="4000" dirty="0"/>
              <a:t>05  </a:t>
            </a:r>
            <a:r>
              <a:rPr lang="ja-JP" altLang="en-US" sz="4000" dirty="0"/>
              <a:t>休憩</a:t>
            </a:r>
          </a:p>
          <a:p>
            <a:endParaRPr lang="ja-JP" altLang="en-US" sz="4000" dirty="0"/>
          </a:p>
          <a:p>
            <a:r>
              <a:rPr lang="en-US" altLang="ja-JP" sz="4000" dirty="0"/>
              <a:t>16</a:t>
            </a:r>
            <a:r>
              <a:rPr lang="ja-JP" altLang="en-US" sz="4000" dirty="0"/>
              <a:t>：</a:t>
            </a:r>
            <a:r>
              <a:rPr lang="en-US" altLang="ja-JP" sz="4000" dirty="0"/>
              <a:t>05</a:t>
            </a:r>
            <a:r>
              <a:rPr lang="ja-JP" altLang="en-US" sz="4000" dirty="0"/>
              <a:t>－</a:t>
            </a:r>
            <a:r>
              <a:rPr lang="en-US" altLang="ja-JP" sz="4000" dirty="0"/>
              <a:t>16</a:t>
            </a:r>
            <a:r>
              <a:rPr lang="ja-JP" altLang="en-US" sz="4000" dirty="0"/>
              <a:t>：</a:t>
            </a:r>
            <a:r>
              <a:rPr lang="en-US" altLang="ja-JP" sz="4000" dirty="0"/>
              <a:t>30  </a:t>
            </a:r>
            <a:r>
              <a:rPr lang="ja-JP" altLang="en-US" sz="4000" dirty="0"/>
              <a:t>ニュートリノ実験将来計画：  横山将志  （東京大学大学院理学系研究科准教授）</a:t>
            </a:r>
          </a:p>
          <a:p>
            <a:r>
              <a:rPr lang="en-US" altLang="ja-JP" sz="4000" dirty="0"/>
              <a:t>16</a:t>
            </a:r>
            <a:r>
              <a:rPr lang="ja-JP" altLang="en-US" sz="4000" dirty="0"/>
              <a:t>：</a:t>
            </a:r>
            <a:r>
              <a:rPr lang="en-US" altLang="ja-JP" sz="4000" dirty="0"/>
              <a:t>35</a:t>
            </a:r>
            <a:r>
              <a:rPr lang="ja-JP" altLang="en-US" sz="4000" dirty="0"/>
              <a:t>－</a:t>
            </a:r>
            <a:r>
              <a:rPr lang="en-US" altLang="ja-JP" sz="4000" dirty="0"/>
              <a:t>17</a:t>
            </a:r>
            <a:r>
              <a:rPr lang="ja-JP" altLang="en-US" sz="4000" dirty="0"/>
              <a:t>：</a:t>
            </a:r>
            <a:r>
              <a:rPr lang="en-US" altLang="ja-JP" sz="4000" dirty="0"/>
              <a:t>00  </a:t>
            </a:r>
            <a:r>
              <a:rPr lang="ja-JP" altLang="en-US" sz="4000" dirty="0"/>
              <a:t>Ｊ</a:t>
            </a:r>
            <a:r>
              <a:rPr lang="en-US" altLang="ja-JP" sz="4000" dirty="0"/>
              <a:t>-­‐</a:t>
            </a:r>
            <a:r>
              <a:rPr lang="ja-JP" altLang="en-US" sz="4000" dirty="0"/>
              <a:t>ＰＡＲＣでの素粒子物理（ニュートリノ以外）： 山中卓 （大阪大学大学院理学研究科教授）</a:t>
            </a:r>
          </a:p>
          <a:p>
            <a:r>
              <a:rPr lang="en-US" altLang="ja-JP" sz="4000" dirty="0"/>
              <a:t>17</a:t>
            </a:r>
            <a:r>
              <a:rPr lang="ja-JP" altLang="en-US" sz="4000" dirty="0"/>
              <a:t>：</a:t>
            </a:r>
            <a:r>
              <a:rPr lang="en-US" altLang="ja-JP" sz="4000" dirty="0"/>
              <a:t>05</a:t>
            </a:r>
            <a:r>
              <a:rPr lang="ja-JP" altLang="en-US" sz="4000" dirty="0"/>
              <a:t>－</a:t>
            </a:r>
            <a:r>
              <a:rPr lang="en-US" altLang="ja-JP" sz="4000" dirty="0"/>
              <a:t>17</a:t>
            </a:r>
            <a:r>
              <a:rPr lang="ja-JP" altLang="en-US" sz="4000" dirty="0"/>
              <a:t>：</a:t>
            </a:r>
            <a:r>
              <a:rPr lang="en-US" altLang="ja-JP" sz="4000" dirty="0"/>
              <a:t>30  </a:t>
            </a:r>
            <a:r>
              <a:rPr lang="ja-JP" altLang="en-US" sz="4000" dirty="0"/>
              <a:t>非加速器素粒子原子核実験：  井上邦雄  （東北大学ニュートリノ科学研究センター長）</a:t>
            </a:r>
          </a:p>
          <a:p>
            <a:r>
              <a:rPr lang="en-US" altLang="ja-JP" sz="4000" dirty="0"/>
              <a:t>17</a:t>
            </a:r>
            <a:r>
              <a:rPr lang="ja-JP" altLang="en-US" sz="4000" dirty="0"/>
              <a:t>：</a:t>
            </a:r>
            <a:r>
              <a:rPr lang="en-US" altLang="ja-JP" sz="4000" dirty="0"/>
              <a:t>35</a:t>
            </a:r>
            <a:r>
              <a:rPr lang="ja-JP" altLang="en-US" sz="4000" dirty="0"/>
              <a:t>－</a:t>
            </a:r>
            <a:r>
              <a:rPr lang="en-US" altLang="ja-JP" sz="4000" dirty="0"/>
              <a:t>18</a:t>
            </a:r>
            <a:r>
              <a:rPr lang="ja-JP" altLang="en-US" sz="4000" dirty="0"/>
              <a:t>：</a:t>
            </a:r>
            <a:r>
              <a:rPr lang="en-US" altLang="ja-JP" sz="4000" dirty="0"/>
              <a:t>20  </a:t>
            </a:r>
            <a:r>
              <a:rPr lang="ja-JP" altLang="en-US" sz="4000" dirty="0"/>
              <a:t>全体討議</a:t>
            </a:r>
          </a:p>
          <a:p>
            <a:r>
              <a:rPr lang="en-US" altLang="ja-JP" sz="4000" dirty="0"/>
              <a:t>18</a:t>
            </a:r>
            <a:r>
              <a:rPr lang="ja-JP" altLang="en-US" sz="4000" dirty="0"/>
              <a:t>：</a:t>
            </a:r>
            <a:r>
              <a:rPr lang="en-US" altLang="ja-JP" sz="4000" dirty="0"/>
              <a:t>20</a:t>
            </a:r>
            <a:r>
              <a:rPr lang="ja-JP" altLang="en-US" sz="4000" dirty="0"/>
              <a:t>－</a:t>
            </a:r>
            <a:r>
              <a:rPr lang="en-US" altLang="ja-JP" sz="4000" dirty="0"/>
              <a:t>18</a:t>
            </a:r>
            <a:r>
              <a:rPr lang="ja-JP" altLang="en-US" sz="4000" dirty="0"/>
              <a:t>：</a:t>
            </a:r>
            <a:r>
              <a:rPr lang="en-US" altLang="ja-JP" sz="4000" dirty="0"/>
              <a:t>30  </a:t>
            </a:r>
            <a:r>
              <a:rPr lang="ja-JP" altLang="en-US" sz="4000" dirty="0"/>
              <a:t>閉会の挨拶：  岡 眞  （日本学術会議第三部会員、東京工業大学大学院理工学研究科教授）</a:t>
            </a:r>
            <a:endParaRPr kumimoji="1" lang="ja-JP" altLang="en-US" sz="4000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085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world-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25" y="1212850"/>
            <a:ext cx="9039225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Arial" charset="0"/>
                <a:cs typeface="Arial Unicode MS" charset="0"/>
              </a:rPr>
              <a:t>European XFEL</a:t>
            </a:r>
          </a:p>
        </p:txBody>
      </p:sp>
      <p:sp>
        <p:nvSpPr>
          <p:cNvPr id="47108" name="Content Placeholder 54"/>
          <p:cNvSpPr>
            <a:spLocks noGrp="1"/>
          </p:cNvSpPr>
          <p:nvPr>
            <p:ph idx="1"/>
          </p:nvPr>
        </p:nvSpPr>
        <p:spPr>
          <a:xfrm>
            <a:off x="6299200" y="1371600"/>
            <a:ext cx="2838450" cy="4800600"/>
          </a:xfrm>
        </p:spPr>
        <p:txBody>
          <a:bodyPr/>
          <a:lstStyle/>
          <a:p>
            <a:r>
              <a:rPr lang="en-GB" sz="2000" dirty="0" smtClean="0">
                <a:latin typeface="Arial" charset="0"/>
                <a:cs typeface="Arial Unicode MS" charset="0"/>
              </a:rPr>
              <a:t>17.5 GeV (20 GeV)</a:t>
            </a:r>
          </a:p>
          <a:p>
            <a:r>
              <a:rPr lang="en-GB" sz="2000" dirty="0" smtClean="0">
                <a:latin typeface="Arial" charset="0"/>
                <a:cs typeface="Arial Unicode MS" charset="0"/>
              </a:rPr>
              <a:t>100 </a:t>
            </a:r>
            <a:r>
              <a:rPr lang="en-GB" sz="2000" dirty="0">
                <a:latin typeface="Arial" charset="0"/>
                <a:cs typeface="Arial Unicode MS" charset="0"/>
              </a:rPr>
              <a:t>Cryomodules</a:t>
            </a:r>
          </a:p>
          <a:p>
            <a:r>
              <a:rPr lang="en-GB" sz="2000" dirty="0" smtClean="0">
                <a:latin typeface="Arial" charset="0"/>
                <a:cs typeface="Arial Unicode MS" charset="0"/>
              </a:rPr>
              <a:t>800 cavities</a:t>
            </a:r>
          </a:p>
          <a:p>
            <a:r>
              <a:rPr lang="en-GB" sz="2000" dirty="0" smtClean="0">
                <a:latin typeface="Arial" charset="0"/>
                <a:cs typeface="Arial Unicode MS" charset="0"/>
              </a:rPr>
              <a:t>Gradient</a:t>
            </a:r>
            <a:r>
              <a:rPr lang="en-GB" sz="2000" dirty="0">
                <a:latin typeface="Arial" charset="0"/>
                <a:cs typeface="Arial Unicode MS" charset="0"/>
              </a:rPr>
              <a:t>:</a:t>
            </a:r>
          </a:p>
          <a:p>
            <a:pPr lvl="1"/>
            <a:r>
              <a:rPr lang="fr-FR" sz="1800" b="1" dirty="0">
                <a:latin typeface="Arial" charset="0"/>
                <a:ea typeface="Arial Unicode MS" charset="0"/>
                <a:cs typeface="Arial Unicode MS" charset="0"/>
              </a:rPr>
              <a:t>23.5 MV/m</a:t>
            </a:r>
          </a:p>
          <a:p>
            <a:pPr lvl="1"/>
            <a:r>
              <a:rPr lang="en-GB" sz="1800" b="1" dirty="0">
                <a:latin typeface="Arial" charset="0"/>
                <a:ea typeface="Arial Unicode MS" charset="0"/>
                <a:cs typeface="Arial Unicode MS" charset="0"/>
              </a:rPr>
              <a:t>(28 MV/m</a:t>
            </a:r>
            <a:r>
              <a:rPr lang="en-GB" sz="1800" b="1" dirty="0" smtClean="0">
                <a:latin typeface="Arial" charset="0"/>
                <a:ea typeface="Arial Unicode MS" charset="0"/>
                <a:cs typeface="Arial Unicode MS" charset="0"/>
              </a:rPr>
              <a:t>)</a:t>
            </a:r>
          </a:p>
          <a:p>
            <a:pPr lvl="1"/>
            <a:endParaRPr lang="en-GB" sz="1800" b="1" dirty="0"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en-GB" sz="2200" dirty="0">
                <a:latin typeface="Arial" charset="0"/>
                <a:cs typeface="Arial Unicode MS" charset="0"/>
              </a:rPr>
              <a:t>Industrialisation &amp; mass production</a:t>
            </a:r>
          </a:p>
          <a:p>
            <a:pPr lvl="1"/>
            <a:r>
              <a:rPr lang="en-GB" sz="1800" b="1" dirty="0">
                <a:latin typeface="Arial" charset="0"/>
                <a:ea typeface="Arial Unicode MS" charset="0"/>
                <a:cs typeface="Arial Unicode MS" charset="0"/>
              </a:rPr>
              <a:t>1 CM / week</a:t>
            </a:r>
          </a:p>
          <a:p>
            <a:pPr lvl="1"/>
            <a:endParaRPr lang="en-GB" sz="1800" dirty="0">
              <a:latin typeface="Arial" charset="0"/>
              <a:ea typeface="Arial Unicode MS" charset="0"/>
              <a:cs typeface="Arial Unicode MS" charset="0"/>
            </a:endParaRPr>
          </a:p>
          <a:p>
            <a:r>
              <a:rPr lang="ja-JP" altLang="en-GB" sz="2200" dirty="0">
                <a:latin typeface="Arial" charset="0"/>
                <a:cs typeface="Arial Unicode MS" charset="0"/>
              </a:rPr>
              <a:t>“</a:t>
            </a:r>
            <a:r>
              <a:rPr lang="en-GB" sz="2200" dirty="0">
                <a:latin typeface="Arial" charset="0"/>
                <a:cs typeface="Arial Unicode MS" charset="0"/>
              </a:rPr>
              <a:t>In-kind</a:t>
            </a:r>
            <a:r>
              <a:rPr lang="ja-JP" altLang="en-GB" sz="2200" dirty="0">
                <a:latin typeface="Arial" charset="0"/>
                <a:cs typeface="Arial Unicode MS" charset="0"/>
              </a:rPr>
              <a:t>”</a:t>
            </a:r>
            <a:r>
              <a:rPr lang="en-GB" sz="2200" dirty="0">
                <a:latin typeface="Arial" charset="0"/>
                <a:cs typeface="Arial Unicode MS" charset="0"/>
              </a:rPr>
              <a:t> international model</a:t>
            </a:r>
          </a:p>
          <a:p>
            <a:endParaRPr lang="en-GB" sz="2200" dirty="0">
              <a:latin typeface="Arial" charset="0"/>
              <a:cs typeface="Arial Unicode MS" charset="0"/>
            </a:endParaRPr>
          </a:p>
        </p:txBody>
      </p:sp>
      <p:sp>
        <p:nvSpPr>
          <p:cNvPr id="47111" name="TextBox 23"/>
          <p:cNvSpPr txBox="1">
            <a:spLocks noChangeArrowheads="1"/>
          </p:cNvSpPr>
          <p:nvPr/>
        </p:nvSpPr>
        <p:spPr bwMode="auto">
          <a:xfrm>
            <a:off x="4295775" y="2195513"/>
            <a:ext cx="579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FF0000"/>
                </a:solidFill>
                <a:sym typeface="ZapfDingbats" charset="0"/>
              </a:rPr>
              <a:t>◉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7112" name="TextBox 25"/>
          <p:cNvSpPr txBox="1">
            <a:spLocks noChangeArrowheads="1"/>
          </p:cNvSpPr>
          <p:nvPr/>
        </p:nvSpPr>
        <p:spPr bwMode="auto">
          <a:xfrm>
            <a:off x="4411663" y="2003425"/>
            <a:ext cx="812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sz="1800">
                <a:solidFill>
                  <a:srgbClr val="FF0000"/>
                </a:solidFill>
              </a:rPr>
              <a:t>DESY</a:t>
            </a:r>
          </a:p>
        </p:txBody>
      </p:sp>
      <p:sp>
        <p:nvSpPr>
          <p:cNvPr id="47113" name="TextBox 26"/>
          <p:cNvSpPr txBox="1">
            <a:spLocks noChangeArrowheads="1"/>
          </p:cNvSpPr>
          <p:nvPr/>
        </p:nvSpPr>
        <p:spPr bwMode="auto">
          <a:xfrm>
            <a:off x="4125913" y="2413000"/>
            <a:ext cx="579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7114" name="TextBox 27"/>
          <p:cNvSpPr txBox="1">
            <a:spLocks noChangeArrowheads="1"/>
          </p:cNvSpPr>
          <p:nvPr/>
        </p:nvSpPr>
        <p:spPr bwMode="auto">
          <a:xfrm>
            <a:off x="3417888" y="2257425"/>
            <a:ext cx="8763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sz="1800">
                <a:solidFill>
                  <a:srgbClr val="00B050"/>
                </a:solidFill>
              </a:rPr>
              <a:t>LAL</a:t>
            </a:r>
          </a:p>
          <a:p>
            <a:r>
              <a:rPr lang="en-GB" sz="1800">
                <a:solidFill>
                  <a:srgbClr val="00B050"/>
                </a:solidFill>
              </a:rPr>
              <a:t>Saclay</a:t>
            </a:r>
          </a:p>
        </p:txBody>
      </p:sp>
      <p:sp>
        <p:nvSpPr>
          <p:cNvPr id="47115" name="TextBox 28"/>
          <p:cNvSpPr txBox="1">
            <a:spLocks noChangeArrowheads="1"/>
          </p:cNvSpPr>
          <p:nvPr/>
        </p:nvSpPr>
        <p:spPr bwMode="auto">
          <a:xfrm>
            <a:off x="4470400" y="2668588"/>
            <a:ext cx="581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dirty="0" smtClean="0">
                <a:solidFill>
                  <a:srgbClr val="00B050"/>
                </a:solidFill>
                <a:sym typeface="ZapfDingbats" charset="0"/>
              </a:rPr>
              <a:t>◉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7116" name="TextBox 29"/>
          <p:cNvSpPr txBox="1">
            <a:spLocks noChangeArrowheads="1"/>
          </p:cNvSpPr>
          <p:nvPr/>
        </p:nvSpPr>
        <p:spPr bwMode="auto">
          <a:xfrm>
            <a:off x="4846638" y="2605088"/>
            <a:ext cx="1338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GB" sz="1800">
                <a:solidFill>
                  <a:srgbClr val="00B050"/>
                </a:solidFill>
              </a:rPr>
              <a:t>INFN Milan</a:t>
            </a:r>
          </a:p>
        </p:txBody>
      </p:sp>
      <p:grpSp>
        <p:nvGrpSpPr>
          <p:cNvPr id="47117" name="Group 51"/>
          <p:cNvGrpSpPr>
            <a:grpSpLocks/>
          </p:cNvGrpSpPr>
          <p:nvPr/>
        </p:nvGrpSpPr>
        <p:grpSpPr bwMode="auto">
          <a:xfrm>
            <a:off x="725798" y="3972570"/>
            <a:ext cx="5573712" cy="2130425"/>
            <a:chOff x="156754" y="3486150"/>
            <a:chExt cx="5574457" cy="2130879"/>
          </a:xfrm>
        </p:grpSpPr>
        <p:pic>
          <p:nvPicPr>
            <p:cNvPr id="50178" name="Picture 2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754" y="3489326"/>
              <a:ext cx="5574457" cy="21277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7122" name="Rectangle 50"/>
            <p:cNvSpPr>
              <a:spLocks noChangeArrowheads="1"/>
            </p:cNvSpPr>
            <p:nvPr/>
          </p:nvSpPr>
          <p:spPr bwMode="auto">
            <a:xfrm>
              <a:off x="4343400" y="3486150"/>
              <a:ext cx="619125" cy="87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730" y="1341438"/>
            <a:ext cx="1776413" cy="2747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119" name="Oval 53"/>
          <p:cNvSpPr>
            <a:spLocks noChangeArrowheads="1"/>
          </p:cNvSpPr>
          <p:nvPr/>
        </p:nvSpPr>
        <p:spPr bwMode="auto">
          <a:xfrm>
            <a:off x="3175000" y="1651000"/>
            <a:ext cx="3124200" cy="19939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" name="Picture 55" descr="xfel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470" y="80727"/>
            <a:ext cx="1714500" cy="96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76200" y="6400800"/>
            <a:ext cx="2438400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08.02.2013 Windsor, UK 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950059" y="6400800"/>
            <a:ext cx="3178807" cy="29647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N. Walker - ILC Cost Review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00800"/>
            <a:ext cx="1905000" cy="296473"/>
          </a:xfrm>
          <a:prstGeom prst="rect">
            <a:avLst/>
          </a:prstGeom>
        </p:spPr>
        <p:txBody>
          <a:bodyPr/>
          <a:lstStyle/>
          <a:p>
            <a:fld id="{AAB6FA28-7AEC-3F43-9C2D-3DB969CFEC6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682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/>
          <p:cNvSpPr>
            <a:spLocks noGrp="1"/>
          </p:cNvSpPr>
          <p:nvPr>
            <p:ph type="title"/>
          </p:nvPr>
        </p:nvSpPr>
        <p:spPr>
          <a:xfrm>
            <a:off x="1295400" y="76200"/>
            <a:ext cx="7547278" cy="914400"/>
          </a:xfrm>
        </p:spPr>
        <p:txBody>
          <a:bodyPr/>
          <a:lstStyle/>
          <a:p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>KEK </a:t>
            </a:r>
            <a:r>
              <a:rPr kumimoji="1" lang="ja-JP" altLang="en-US" sz="2800" dirty="0" smtClean="0">
                <a:latin typeface="Osaka"/>
                <a:ea typeface="Osaka"/>
                <a:cs typeface="Osaka"/>
              </a:rPr>
              <a:t>がホストした先端加速技術への取り組み</a:t>
            </a:r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> </a:t>
            </a:r>
            <a:endParaRPr kumimoji="1" lang="ja-JP" altLang="en-US" sz="2800" dirty="0">
              <a:latin typeface="Osaka"/>
              <a:ea typeface="Osaka"/>
              <a:cs typeface="Osaka"/>
            </a:endParaRPr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>
          <a:xfrm>
            <a:off x="223419" y="995270"/>
            <a:ext cx="8619259" cy="5267337"/>
          </a:xfrm>
        </p:spPr>
        <p:txBody>
          <a:bodyPr/>
          <a:lstStyle/>
          <a:p>
            <a:r>
              <a:rPr kumimoji="1" lang="ja-JP" altLang="en-US" sz="2400" dirty="0" smtClean="0">
                <a:solidFill>
                  <a:srgbClr val="000090"/>
                </a:solidFill>
              </a:rPr>
              <a:t>超伝導空洞によるビーム加速：</a:t>
            </a:r>
            <a:r>
              <a:rPr kumimoji="1" lang="en-US" altLang="ja-JP" sz="2400" dirty="0" smtClean="0">
                <a:solidFill>
                  <a:srgbClr val="000090"/>
                </a:solidFill>
              </a:rPr>
              <a:t>KEK-STF</a:t>
            </a:r>
          </a:p>
          <a:p>
            <a:pPr lvl="1"/>
            <a:r>
              <a:rPr kumimoji="1" lang="en-US" altLang="ja-JP" sz="2000" dirty="0" smtClean="0"/>
              <a:t>ILC </a:t>
            </a:r>
            <a:r>
              <a:rPr kumimoji="1" lang="ja-JP" altLang="en-US" sz="2000" dirty="0" smtClean="0"/>
              <a:t>加速電界：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31.5 MV/m</a:t>
            </a:r>
          </a:p>
          <a:p>
            <a:pPr lvl="2"/>
            <a:r>
              <a:rPr kumimoji="1" lang="ja-JP" altLang="en-US" sz="1800" u="sng" dirty="0" smtClean="0">
                <a:latin typeface="Osaka"/>
                <a:ea typeface="Osaka"/>
                <a:cs typeface="Osaka"/>
              </a:rPr>
              <a:t>歴史的基盤</a:t>
            </a:r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：世界に先駆けた超伝導加速技術の実用化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(</a:t>
            </a:r>
            <a:r>
              <a:rPr kumimoji="1" lang="en-US" altLang="ja-JP" sz="18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1980</a:t>
            </a:r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年代）</a:t>
            </a:r>
            <a:endParaRPr kumimoji="1" lang="en-US" altLang="ja-JP" sz="1800" dirty="0" smtClean="0">
              <a:latin typeface="Osaka"/>
              <a:ea typeface="Osaka"/>
              <a:cs typeface="Osaka"/>
            </a:endParaRPr>
          </a:p>
          <a:p>
            <a:pPr lvl="3"/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KEK-TRISTAN (</a:t>
            </a:r>
            <a:r>
              <a:rPr kumimoji="1" lang="en-US" altLang="ja-JP" sz="18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5MV/m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) , KEKB (1.4A + Crab-function)</a:t>
            </a:r>
          </a:p>
          <a:p>
            <a:pPr lvl="3"/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超伝導技術の活用で、</a:t>
            </a:r>
            <a:r>
              <a:rPr kumimoji="1" lang="ja-JP" altLang="en-US" sz="18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大口径／大強度、省エネルギー化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 </a:t>
            </a:r>
          </a:p>
          <a:p>
            <a:pPr lvl="2"/>
            <a:r>
              <a:rPr kumimoji="1" lang="en-US" altLang="ja-JP" sz="1800" u="sng" dirty="0" smtClean="0">
                <a:latin typeface="Osaka"/>
                <a:ea typeface="Osaka"/>
                <a:cs typeface="Osaka"/>
              </a:rPr>
              <a:t>ILC </a:t>
            </a:r>
            <a:r>
              <a:rPr kumimoji="1" lang="ja-JP" altLang="en-US" sz="1800" u="sng" dirty="0" smtClean="0">
                <a:latin typeface="Osaka"/>
                <a:ea typeface="Osaka"/>
                <a:cs typeface="Osaka"/>
              </a:rPr>
              <a:t>空洞</a:t>
            </a:r>
            <a:r>
              <a:rPr lang="ja-JP" altLang="en-US" sz="1800" u="sng" dirty="0" smtClean="0">
                <a:latin typeface="Osaka"/>
                <a:ea typeface="Osaka"/>
                <a:cs typeface="Osaka"/>
              </a:rPr>
              <a:t>加速空洞技術開発推進</a:t>
            </a:r>
            <a:r>
              <a:rPr lang="en-US" altLang="ja-JP" sz="1800" u="sng" dirty="0" smtClean="0">
                <a:latin typeface="Osaka"/>
                <a:ea typeface="Osaka"/>
                <a:cs typeface="Osaka"/>
              </a:rPr>
              <a:t> </a:t>
            </a:r>
            <a:r>
              <a:rPr lang="ja-JP" altLang="en-US" sz="1800" dirty="0">
                <a:latin typeface="Osaka"/>
                <a:ea typeface="Osaka"/>
                <a:cs typeface="Osaka"/>
              </a:rPr>
              <a:t>　</a:t>
            </a:r>
            <a:endParaRPr lang="en-US" altLang="ja-JP" sz="1800" dirty="0" smtClean="0">
              <a:latin typeface="Osaka"/>
              <a:ea typeface="Osaka"/>
              <a:cs typeface="Osaka"/>
            </a:endParaRPr>
          </a:p>
          <a:p>
            <a:pPr lvl="3"/>
            <a:r>
              <a:rPr lang="en-US" altLang="ja-JP" sz="1800" dirty="0" smtClean="0">
                <a:latin typeface="Osaka"/>
                <a:ea typeface="Osaka"/>
                <a:cs typeface="Osaka"/>
              </a:rPr>
              <a:t>TRISTAN, CERN</a:t>
            </a:r>
            <a:r>
              <a:rPr lang="en-US" altLang="ja-JP" sz="1800" dirty="0">
                <a:latin typeface="Osaka"/>
                <a:ea typeface="Osaka"/>
                <a:cs typeface="Osaka"/>
              </a:rPr>
              <a:t>/</a:t>
            </a:r>
            <a:r>
              <a:rPr lang="en-US" altLang="ja-JP" sz="1800" dirty="0" smtClean="0">
                <a:latin typeface="Osaka"/>
                <a:ea typeface="Osaka"/>
                <a:cs typeface="Osaka"/>
              </a:rPr>
              <a:t>LEP</a:t>
            </a:r>
            <a:r>
              <a:rPr lang="ja-JP" altLang="en-US" sz="1800" dirty="0" smtClean="0">
                <a:latin typeface="Osaka"/>
                <a:ea typeface="Osaka"/>
                <a:cs typeface="Osaka"/>
              </a:rPr>
              <a:t>の</a:t>
            </a:r>
            <a:r>
              <a:rPr lang="ja-JP" altLang="en-US" sz="1800" dirty="0">
                <a:latin typeface="Osaka"/>
                <a:ea typeface="Osaka"/>
                <a:cs typeface="Osaka"/>
              </a:rPr>
              <a:t>超伝導空洞</a:t>
            </a:r>
            <a:r>
              <a:rPr lang="ja-JP" altLang="en-US" sz="1800" dirty="0" smtClean="0">
                <a:latin typeface="Osaka"/>
                <a:ea typeface="Osaka"/>
                <a:cs typeface="Osaka"/>
              </a:rPr>
              <a:t>の</a:t>
            </a:r>
            <a:r>
              <a:rPr lang="en-US" altLang="ja-JP" sz="1800" dirty="0">
                <a:latin typeface="Osaka"/>
                <a:ea typeface="Osaka"/>
                <a:cs typeface="Osaka"/>
              </a:rPr>
              <a:t> </a:t>
            </a:r>
            <a:r>
              <a:rPr lang="en-US" altLang="ja-JP" sz="1800" dirty="0" smtClean="0">
                <a:latin typeface="Osaka"/>
                <a:ea typeface="Osaka"/>
                <a:cs typeface="Osaka"/>
              </a:rPr>
              <a:t>~</a:t>
            </a:r>
            <a:r>
              <a:rPr lang="en-US" altLang="ja-JP" sz="1800" dirty="0" smtClean="0">
                <a:solidFill>
                  <a:srgbClr val="FF5F08"/>
                </a:solidFill>
                <a:latin typeface="Osaka"/>
                <a:ea typeface="Osaka"/>
                <a:cs typeface="Osaka"/>
              </a:rPr>
              <a:t>7</a:t>
            </a:r>
            <a:r>
              <a:rPr lang="ja-JP" altLang="en-US" sz="1800" dirty="0" smtClean="0">
                <a:solidFill>
                  <a:srgbClr val="FF5F08"/>
                </a:solidFill>
                <a:latin typeface="Osaka"/>
                <a:ea typeface="Osaka"/>
                <a:cs typeface="Osaka"/>
              </a:rPr>
              <a:t>倍の</a:t>
            </a:r>
            <a:r>
              <a:rPr lang="ja-JP" altLang="en-US" sz="1800" dirty="0" smtClean="0">
                <a:latin typeface="Osaka"/>
                <a:ea typeface="Osaka"/>
                <a:cs typeface="Osaka"/>
              </a:rPr>
              <a:t>加速能力への努力</a:t>
            </a:r>
            <a:endParaRPr lang="en-US" altLang="ja-JP" sz="1800" dirty="0" smtClean="0">
              <a:latin typeface="Osaka"/>
              <a:ea typeface="Osaka"/>
              <a:cs typeface="Osaka"/>
            </a:endParaRPr>
          </a:p>
          <a:p>
            <a:pPr lvl="3"/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日本の実績：　</a:t>
            </a:r>
            <a:r>
              <a:rPr kumimoji="1" lang="en-US" altLang="ja-JP" sz="18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&gt; 35 MV/m </a:t>
            </a:r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（</a:t>
            </a:r>
            <a:r>
              <a:rPr kumimoji="1" lang="ja-JP" altLang="en-US" sz="18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記録：</a:t>
            </a:r>
            <a:r>
              <a:rPr kumimoji="1" lang="en-US" altLang="ja-JP" sz="180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41 MV/m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) </a:t>
            </a:r>
          </a:p>
          <a:p>
            <a:pPr lvl="3"/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国際協力、システム検証：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 S1-Global </a:t>
            </a:r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を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KEK </a:t>
            </a:r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がホスト実績</a:t>
            </a:r>
            <a:endParaRPr kumimoji="1" lang="en-US" altLang="ja-JP" sz="1800" dirty="0">
              <a:latin typeface="Osaka"/>
              <a:ea typeface="Osaka"/>
              <a:cs typeface="Osaka"/>
            </a:endParaRPr>
          </a:p>
          <a:p>
            <a:r>
              <a:rPr kumimoji="1" lang="ja-JP" altLang="en-US" sz="2400" dirty="0" smtClean="0">
                <a:solidFill>
                  <a:srgbClr val="000090"/>
                </a:solidFill>
              </a:rPr>
              <a:t>ナノビーム制御技術</a:t>
            </a:r>
            <a:r>
              <a:rPr kumimoji="1" lang="en-US" altLang="ja-JP" sz="2400" dirty="0" smtClean="0">
                <a:solidFill>
                  <a:srgbClr val="000090"/>
                </a:solidFill>
              </a:rPr>
              <a:t>: KEK-ATF</a:t>
            </a:r>
          </a:p>
          <a:p>
            <a:pPr lvl="1"/>
            <a:r>
              <a:rPr kumimoji="1" lang="ja-JP" altLang="en-US" sz="2000" dirty="0" smtClean="0"/>
              <a:t>衝突点ビームサイズ、安定性</a:t>
            </a:r>
            <a:r>
              <a:rPr kumimoji="1" lang="en-US" altLang="ja-JP" sz="2000" dirty="0" smtClean="0"/>
              <a:t>: 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~ 5 nm </a:t>
            </a:r>
            <a:r>
              <a:rPr kumimoji="1" lang="en-US" altLang="ja-JP" sz="2000" dirty="0" smtClean="0"/>
              <a:t>(vertical) </a:t>
            </a:r>
          </a:p>
          <a:p>
            <a:pPr lvl="2"/>
            <a:r>
              <a:rPr lang="en-US" altLang="ja-JP" sz="1800" dirty="0">
                <a:latin typeface="Osaka"/>
                <a:ea typeface="Osaka"/>
                <a:cs typeface="Osaka"/>
              </a:rPr>
              <a:t>1000km</a:t>
            </a:r>
            <a:r>
              <a:rPr lang="ja-JP" altLang="en-US" sz="1800" dirty="0">
                <a:latin typeface="Osaka"/>
                <a:ea typeface="Osaka"/>
                <a:cs typeface="Osaka"/>
              </a:rPr>
              <a:t>先で</a:t>
            </a:r>
            <a:r>
              <a:rPr lang="en-US" altLang="ja-JP" sz="1800" dirty="0">
                <a:latin typeface="Osaka"/>
                <a:ea typeface="Osaka"/>
                <a:cs typeface="Osaka"/>
              </a:rPr>
              <a:t>1mm</a:t>
            </a:r>
            <a:r>
              <a:rPr lang="ja-JP" altLang="en-US" sz="1800" dirty="0">
                <a:latin typeface="Osaka"/>
                <a:ea typeface="Osaka"/>
                <a:cs typeface="Osaka"/>
              </a:rPr>
              <a:t>しか広がらない超平行</a:t>
            </a:r>
            <a:r>
              <a:rPr lang="ja-JP" altLang="en-US" sz="1800" dirty="0" smtClean="0">
                <a:latin typeface="Osaka"/>
                <a:ea typeface="Osaka"/>
                <a:cs typeface="Osaka"/>
              </a:rPr>
              <a:t>ビーム</a:t>
            </a:r>
            <a:endParaRPr lang="en-US" altLang="ja-JP" sz="1800" dirty="0"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sz="1800" dirty="0" smtClean="0">
                <a:latin typeface="Osaka"/>
                <a:ea typeface="Osaka"/>
                <a:cs typeface="Osaka"/>
              </a:rPr>
              <a:t>国際協力：</a:t>
            </a:r>
            <a:r>
              <a:rPr kumimoji="1" lang="en-US" altLang="ja-JP" sz="1800" dirty="0" smtClean="0">
                <a:latin typeface="Osaka"/>
                <a:ea typeface="Osaka"/>
                <a:cs typeface="Osaka"/>
              </a:rPr>
              <a:t> </a:t>
            </a:r>
            <a:r>
              <a:rPr kumimoji="1" lang="ja-JP" altLang="en-US" sz="1800" dirty="0" smtClean="0"/>
              <a:t>先端加速器施設</a:t>
            </a:r>
            <a:r>
              <a:rPr kumimoji="1" lang="en-US" altLang="ja-JP" sz="1800" dirty="0" smtClean="0"/>
              <a:t>(KEK-ATF)</a:t>
            </a:r>
            <a:r>
              <a:rPr kumimoji="1" lang="ja-JP" altLang="en-US" sz="1800" dirty="0" smtClean="0"/>
              <a:t>にて</a:t>
            </a:r>
            <a:r>
              <a:rPr kumimoji="1" lang="en-US" altLang="ja-JP" sz="1800" dirty="0" smtClean="0"/>
              <a:t>:</a:t>
            </a:r>
          </a:p>
          <a:p>
            <a:pPr lvl="3"/>
            <a:r>
              <a:rPr kumimoji="1" lang="en-US" altLang="ja-JP" sz="1800" dirty="0" smtClean="0"/>
              <a:t> 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~70 nm (@ 1.3 </a:t>
            </a:r>
            <a:r>
              <a:rPr kumimoji="1" lang="en-US" altLang="ja-JP" sz="1800" dirty="0" err="1" smtClean="0">
                <a:solidFill>
                  <a:srgbClr val="FF0000"/>
                </a:solidFill>
              </a:rPr>
              <a:t>GeV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)</a:t>
            </a:r>
            <a:r>
              <a:rPr kumimoji="1" lang="ja-JP" altLang="en-US" sz="1800" dirty="0" smtClean="0"/>
              <a:t>を達成</a:t>
            </a:r>
            <a:r>
              <a:rPr kumimoji="1" lang="en-US" altLang="ja-JP" sz="1800" dirty="0" smtClean="0"/>
              <a:t>(</a:t>
            </a:r>
            <a:r>
              <a:rPr kumimoji="1" lang="ja-JP" altLang="en-US" sz="1800" dirty="0" smtClean="0"/>
              <a:t>目標にむけ、ファクター</a:t>
            </a:r>
            <a:r>
              <a:rPr kumimoji="1" lang="en-US" altLang="ja-JP" sz="1800" dirty="0" smtClean="0"/>
              <a:t>2</a:t>
            </a:r>
            <a:r>
              <a:rPr kumimoji="1" lang="ja-JP" altLang="en-US" sz="1800" dirty="0" smtClean="0"/>
              <a:t>まで達成</a:t>
            </a:r>
            <a:endParaRPr kumimoji="1" lang="en-US" altLang="ja-JP" sz="1800" dirty="0" smtClean="0"/>
          </a:p>
          <a:p>
            <a:pPr lvl="3"/>
            <a:r>
              <a:rPr kumimoji="1" lang="ja-JP" altLang="en-US" sz="1800" dirty="0" smtClean="0"/>
              <a:t>（</a:t>
            </a:r>
            <a:r>
              <a:rPr kumimoji="1" lang="en-US" altLang="ja-JP" sz="1800" dirty="0" smtClean="0"/>
              <a:t>ILC </a:t>
            </a:r>
            <a:r>
              <a:rPr kumimoji="1" lang="ja-JP" altLang="en-US" sz="1800" dirty="0" smtClean="0"/>
              <a:t>ビーム</a:t>
            </a:r>
            <a:r>
              <a:rPr kumimoji="1" lang="en-US" altLang="ja-JP" sz="1800" dirty="0" smtClean="0"/>
              <a:t>(250 </a:t>
            </a:r>
            <a:r>
              <a:rPr kumimoji="1" lang="en-US" altLang="ja-JP" sz="1800" dirty="0" err="1" smtClean="0"/>
              <a:t>GeV</a:t>
            </a:r>
            <a:r>
              <a:rPr kumimoji="1" lang="en-US" altLang="ja-JP" sz="1800" dirty="0" smtClean="0"/>
              <a:t>) </a:t>
            </a:r>
            <a:r>
              <a:rPr kumimoji="1" lang="ja-JP" altLang="en-US" sz="1800" dirty="0" smtClean="0"/>
              <a:t>に対しては、</a:t>
            </a:r>
            <a:r>
              <a:rPr kumimoji="1" lang="en-US" altLang="ja-JP" sz="1800" dirty="0" smtClean="0">
                <a:solidFill>
                  <a:srgbClr val="3366FF"/>
                </a:solidFill>
              </a:rPr>
              <a:t>~10 nm</a:t>
            </a:r>
            <a:r>
              <a:rPr kumimoji="1" lang="ja-JP" altLang="en-US" sz="1800" dirty="0" smtClean="0">
                <a:solidFill>
                  <a:srgbClr val="3366FF"/>
                </a:solidFill>
              </a:rPr>
              <a:t>相当）</a:t>
            </a:r>
            <a:endParaRPr kumimoji="1" lang="en-US" altLang="ja-JP" sz="1800" dirty="0" smtClean="0">
              <a:solidFill>
                <a:srgbClr val="3366FF"/>
              </a:solidFill>
            </a:endParaRPr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12/02/08</a:t>
            </a:r>
            <a:endParaRPr lang="en-US" altLang="ja-JP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ILC Acc. Status</a:t>
            </a:r>
            <a:endParaRPr lang="en-US" altLang="ja-JP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9C48C-D733-1745-8254-B98F368A1390}" type="slidenum">
              <a:rPr lang="en-US" altLang="ja-JP" smtClean="0"/>
              <a:pPr>
                <a:defRPr/>
              </a:pPr>
              <a:t>41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378186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328753" y="111260"/>
            <a:ext cx="7791339" cy="773510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/>
              <a:t>KEK-ATF</a:t>
            </a:r>
            <a:r>
              <a:rPr kumimoji="1" lang="ja-JP" altLang="en-US" sz="3200" b="1" dirty="0" smtClean="0"/>
              <a:t>：ナノビーム技術開発の進展</a:t>
            </a:r>
            <a:endParaRPr kumimoji="1" lang="ja-JP" altLang="en-US" sz="32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165831" y="1657650"/>
            <a:ext cx="4038600" cy="4525963"/>
          </a:xfrm>
          <a:solidFill>
            <a:srgbClr val="CCFFCC"/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b="1" dirty="0" smtClean="0">
                <a:solidFill>
                  <a:srgbClr val="FF0000"/>
                </a:solidFill>
                <a:cs typeface="Times"/>
              </a:rPr>
              <a:t>Ultra-small beam</a:t>
            </a:r>
          </a:p>
          <a:p>
            <a:r>
              <a:rPr lang="en-US" altLang="ja-JP" sz="2200" dirty="0" smtClean="0">
                <a:solidFill>
                  <a:srgbClr val="000000"/>
                </a:solidFill>
                <a:cs typeface="Times"/>
              </a:rPr>
              <a:t>Low </a:t>
            </a:r>
            <a:r>
              <a:rPr lang="en-US" altLang="ja-JP" sz="2200" dirty="0" err="1" smtClean="0">
                <a:solidFill>
                  <a:srgbClr val="000000"/>
                </a:solidFill>
                <a:cs typeface="Times"/>
              </a:rPr>
              <a:t>emittance</a:t>
            </a:r>
            <a:r>
              <a:rPr lang="en-US" altLang="ja-JP" sz="2200" dirty="0" smtClean="0">
                <a:solidFill>
                  <a:srgbClr val="000000"/>
                </a:solidFill>
                <a:cs typeface="Times"/>
              </a:rPr>
              <a:t> :</a:t>
            </a:r>
            <a:r>
              <a:rPr lang="en-US" altLang="ja-JP" sz="2200" dirty="0">
                <a:solidFill>
                  <a:srgbClr val="000000"/>
                </a:solidFill>
                <a:cs typeface="Times"/>
              </a:rPr>
              <a:t> </a:t>
            </a:r>
            <a:r>
              <a:rPr lang="en-US" altLang="ja-JP" sz="2200" dirty="0" smtClean="0">
                <a:solidFill>
                  <a:srgbClr val="000000"/>
                </a:solidFill>
                <a:cs typeface="Times"/>
              </a:rPr>
              <a:t>KEK-ATF </a:t>
            </a:r>
            <a:endParaRPr lang="en-US" altLang="ja-JP" sz="2200" dirty="0">
              <a:solidFill>
                <a:srgbClr val="000000"/>
              </a:solidFill>
              <a:cs typeface="Times"/>
            </a:endParaRPr>
          </a:p>
          <a:p>
            <a:pPr lvl="1"/>
            <a:r>
              <a:rPr lang="en-US" altLang="ja-JP" sz="1900" dirty="0" smtClean="0">
                <a:solidFill>
                  <a:srgbClr val="000000"/>
                </a:solidFill>
                <a:cs typeface="Times"/>
              </a:rPr>
              <a:t>Achieved the ILC goal (2004).</a:t>
            </a:r>
          </a:p>
          <a:p>
            <a:endParaRPr lang="en-US" altLang="ja-JP" sz="2200" dirty="0" smtClean="0">
              <a:solidFill>
                <a:srgbClr val="000000"/>
              </a:solidFill>
              <a:cs typeface="Times"/>
            </a:endParaRPr>
          </a:p>
          <a:p>
            <a:r>
              <a:rPr lang="en-US" altLang="ja-JP" sz="2200" dirty="0" smtClean="0">
                <a:solidFill>
                  <a:srgbClr val="000000"/>
                </a:solidFill>
                <a:cs typeface="Times"/>
              </a:rPr>
              <a:t>Small vertical beam size : KEK ATF2</a:t>
            </a:r>
          </a:p>
          <a:p>
            <a:pPr lvl="1"/>
            <a:r>
              <a:rPr lang="en-US" altLang="ja-JP" dirty="0" smtClean="0">
                <a:solidFill>
                  <a:srgbClr val="000000"/>
                </a:solidFill>
                <a:cs typeface="Times"/>
              </a:rPr>
              <a:t>Goal = 37 nm, </a:t>
            </a:r>
          </a:p>
          <a:p>
            <a:pPr lvl="2"/>
            <a:r>
              <a:rPr lang="en-US" altLang="ja-JP" dirty="0" smtClean="0">
                <a:solidFill>
                  <a:srgbClr val="000000"/>
                </a:solidFill>
                <a:cs typeface="Times"/>
              </a:rPr>
              <a:t>160 nm (spring?, 2012)</a:t>
            </a:r>
          </a:p>
          <a:p>
            <a:pPr lvl="2"/>
            <a:r>
              <a:rPr lang="en-US" altLang="ja-JP" dirty="0" smtClean="0">
                <a:solidFill>
                  <a:srgbClr val="FF0000"/>
                </a:solidFill>
                <a:cs typeface="Times"/>
              </a:rPr>
              <a:t>~70 nm (Dec. 2012)  at low beam current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762" y="4286087"/>
            <a:ext cx="1983777" cy="1897526"/>
          </a:xfrm>
          <a:prstGeom prst="rect">
            <a:avLst/>
          </a:prstGeom>
          <a:ln>
            <a:noFill/>
          </a:ln>
        </p:spPr>
      </p:pic>
      <p:pic>
        <p:nvPicPr>
          <p:cNvPr id="6" name="コンテンツ プレースホルダー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3" b="-654"/>
          <a:stretch/>
        </p:blipFill>
        <p:spPr>
          <a:xfrm>
            <a:off x="4364313" y="1875125"/>
            <a:ext cx="4555941" cy="2039470"/>
          </a:xfrm>
          <a:ln>
            <a:solidFill>
              <a:srgbClr val="008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412" y="1305370"/>
            <a:ext cx="1290169" cy="704560"/>
          </a:xfrm>
          <a:prstGeom prst="rect">
            <a:avLst/>
          </a:prstGeom>
          <a:ln>
            <a:solidFill>
              <a:srgbClr val="008000"/>
            </a:solidFill>
          </a:ln>
        </p:spPr>
      </p:pic>
      <p:cxnSp>
        <p:nvCxnSpPr>
          <p:cNvPr id="18" name="直線矢印コネクタ 17"/>
          <p:cNvCxnSpPr/>
          <p:nvPr/>
        </p:nvCxnSpPr>
        <p:spPr>
          <a:xfrm>
            <a:off x="3963737" y="2707105"/>
            <a:ext cx="3222968" cy="171548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図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211" y="4523644"/>
            <a:ext cx="2635342" cy="1739692"/>
          </a:xfrm>
          <a:prstGeom prst="rect">
            <a:avLst/>
          </a:prstGeom>
        </p:spPr>
      </p:pic>
      <p:cxnSp>
        <p:nvCxnSpPr>
          <p:cNvPr id="22" name="直線矢印コネクタ 21"/>
          <p:cNvCxnSpPr/>
          <p:nvPr/>
        </p:nvCxnSpPr>
        <p:spPr>
          <a:xfrm>
            <a:off x="3830053" y="4371474"/>
            <a:ext cx="1485806" cy="96921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E7002-2843-A748-8A39-5DB4CCBFD7B4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42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9618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412990" y="76200"/>
            <a:ext cx="7086600" cy="914400"/>
          </a:xfrm>
        </p:spPr>
        <p:txBody>
          <a:bodyPr/>
          <a:lstStyle/>
          <a:p>
            <a:r>
              <a:rPr lang="ja-JP" altLang="en-US" dirty="0" smtClean="0">
                <a:latin typeface="Osaka"/>
                <a:ea typeface="Osaka"/>
                <a:cs typeface="Osaka"/>
              </a:rPr>
              <a:t>電子・陽電子衝突型加速器</a:t>
            </a:r>
            <a:r>
              <a:rPr kumimoji="1" lang="ja-JP" altLang="en-US" dirty="0" smtClean="0">
                <a:latin typeface="Osaka"/>
                <a:ea typeface="Osaka"/>
                <a:cs typeface="Osaka"/>
              </a:rPr>
              <a:t>の進展</a:t>
            </a:r>
            <a:r>
              <a:rPr kumimoji="1" lang="en-US" altLang="ja-JP" dirty="0" smtClean="0">
                <a:latin typeface="Osaka"/>
                <a:ea typeface="Osaka"/>
                <a:cs typeface="Osaka"/>
              </a:rPr>
              <a:t> </a:t>
            </a:r>
            <a:endParaRPr kumimoji="1" lang="ja-JP" altLang="en-US" dirty="0">
              <a:latin typeface="Osaka"/>
              <a:ea typeface="Osaka"/>
              <a:cs typeface="Osaka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397" r="-8397"/>
          <a:stretch>
            <a:fillRect/>
          </a:stretch>
        </p:blipFill>
        <p:spPr>
          <a:xfrm>
            <a:off x="646737" y="1437042"/>
            <a:ext cx="8055598" cy="4975516"/>
          </a:xfrm>
          <a:ln>
            <a:noFill/>
          </a:ln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24AA5-11E7-44C7-992B-685E63E404F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円/楕円 1"/>
          <p:cNvSpPr/>
          <p:nvPr/>
        </p:nvSpPr>
        <p:spPr bwMode="auto">
          <a:xfrm>
            <a:off x="4056812" y="2751435"/>
            <a:ext cx="1070058" cy="48208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85288" y="1024523"/>
            <a:ext cx="7539702" cy="369332"/>
          </a:xfrm>
          <a:prstGeom prst="rect">
            <a:avLst/>
          </a:prstGeom>
          <a:solidFill>
            <a:srgbClr val="FFFF00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Osaka"/>
                <a:ea typeface="Osaka"/>
                <a:cs typeface="Osaka"/>
              </a:rPr>
              <a:t>日本における先駆的超伝導空洞開発・加速実用化</a:t>
            </a:r>
            <a:r>
              <a:rPr kumimoji="1" lang="en-US" altLang="ja-JP" dirty="0" smtClean="0">
                <a:latin typeface="Osaka"/>
                <a:ea typeface="Osaka"/>
                <a:cs typeface="Osaka"/>
              </a:rPr>
              <a:t>: TRISTAN</a:t>
            </a:r>
            <a:r>
              <a:rPr kumimoji="1" lang="en-US" altLang="ja-JP" dirty="0" smtClean="0">
                <a:latin typeface="Osaka"/>
                <a:ea typeface="Osaka"/>
                <a:cs typeface="Osaka"/>
                <a:sym typeface="Wingdings"/>
              </a:rPr>
              <a:t>KEKB</a:t>
            </a:r>
            <a:endParaRPr kumimoji="1" lang="en-US" altLang="ja-JP" dirty="0" smtClean="0">
              <a:latin typeface="Osaka"/>
              <a:ea typeface="Osaka"/>
              <a:cs typeface="Osaka"/>
            </a:endParaRPr>
          </a:p>
        </p:txBody>
      </p:sp>
      <p:pic>
        <p:nvPicPr>
          <p:cNvPr id="12" name="Picture 9" descr="C:\Documents and Settings\furuya\My Documents\todays folder\SC加速器・資料集\TRISTAN空洞\tristan-D1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1735" y="4321677"/>
            <a:ext cx="2093081" cy="150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円/楕円 12"/>
          <p:cNvSpPr/>
          <p:nvPr/>
        </p:nvSpPr>
        <p:spPr bwMode="auto">
          <a:xfrm>
            <a:off x="5232234" y="3409440"/>
            <a:ext cx="1070058" cy="482089"/>
          </a:xfrm>
          <a:prstGeom prst="ellipse">
            <a:avLst/>
          </a:prstGeom>
          <a:noFill/>
          <a:ln w="38100" cap="flat" cmpd="sng" algn="ctr">
            <a:solidFill>
              <a:srgbClr val="008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図 30" descr="CA3301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8787" y="4391651"/>
            <a:ext cx="1740313" cy="1305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712" y="3383662"/>
            <a:ext cx="1606099" cy="91319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Documents and Settings\furuya\デスクトップ\メカ・ワークショップ090409\kojima photos\011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4284" y="1437042"/>
            <a:ext cx="1442244" cy="111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 descr="C:\Documents and Settings\furuya\デスクトップ\メカ・ワークショップ090409\kojima photos\004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928" y="4851794"/>
            <a:ext cx="1156629" cy="81378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Documents and Settings\furuya\My Documents\todays folder\SC加速器・資料集\TRISTAN空洞\tristan Eacc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2586" y="5361013"/>
            <a:ext cx="985012" cy="9669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矢印 3"/>
          <p:cNvSpPr/>
          <p:nvPr/>
        </p:nvSpPr>
        <p:spPr bwMode="auto">
          <a:xfrm>
            <a:off x="3421836" y="1799013"/>
            <a:ext cx="2681025" cy="300617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" name="Picture 9" descr="C:\Documents and Settings\furuya\デスクトップ\メカ・ワークショップ090409\kojima photos\023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200617"/>
            <a:ext cx="897778" cy="8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15"/>
          <p:cNvSpPr txBox="1">
            <a:spLocks noChangeArrowheads="1"/>
          </p:cNvSpPr>
          <p:nvPr/>
        </p:nvSpPr>
        <p:spPr bwMode="auto">
          <a:xfrm>
            <a:off x="6405562" y="6417332"/>
            <a:ext cx="27384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200" b="1"/>
              <a:t>小島先生の居室で（</a:t>
            </a:r>
            <a:r>
              <a:rPr lang="en-US" altLang="ja-JP" sz="1200" b="1"/>
              <a:t>photo by Kojima)</a:t>
            </a:r>
            <a:endParaRPr lang="ja-JP" altLang="en-US" sz="1200" b="1"/>
          </a:p>
        </p:txBody>
      </p:sp>
      <p:sp>
        <p:nvSpPr>
          <p:cNvPr id="22" name="テキスト ボックス 15"/>
          <p:cNvSpPr txBox="1">
            <a:spLocks noChangeArrowheads="1"/>
          </p:cNvSpPr>
          <p:nvPr/>
        </p:nvSpPr>
        <p:spPr bwMode="auto">
          <a:xfrm>
            <a:off x="251653" y="2099630"/>
            <a:ext cx="1864613" cy="461665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sz="1200" b="1" dirty="0" smtClean="0"/>
              <a:t>小島融三先生が率いた</a:t>
            </a:r>
            <a:endParaRPr lang="en-US" altLang="ja-JP" sz="1200" b="1" dirty="0" smtClean="0"/>
          </a:p>
          <a:p>
            <a:pPr eaLnBrk="1" hangingPunct="1"/>
            <a:r>
              <a:rPr lang="ja-JP" altLang="en-US" sz="1200" b="1" dirty="0" smtClean="0"/>
              <a:t>先駆的開発・加速器応用</a:t>
            </a:r>
            <a:endParaRPr lang="en-US" altLang="ja-JP" sz="1200" b="1" dirty="0" smtClean="0"/>
          </a:p>
        </p:txBody>
      </p:sp>
      <p:cxnSp>
        <p:nvCxnSpPr>
          <p:cNvPr id="24" name="直線矢印コネクタ 23"/>
          <p:cNvCxnSpPr/>
          <p:nvPr/>
        </p:nvCxnSpPr>
        <p:spPr bwMode="auto">
          <a:xfrm flipV="1">
            <a:off x="4444710" y="3281452"/>
            <a:ext cx="0" cy="10881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25" name="直線矢印コネクタ 24"/>
          <p:cNvCxnSpPr/>
          <p:nvPr/>
        </p:nvCxnSpPr>
        <p:spPr bwMode="auto">
          <a:xfrm flipH="1" flipV="1">
            <a:off x="5885121" y="3891529"/>
            <a:ext cx="472391" cy="5920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66FF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28" name="Picture 5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653" y="4254477"/>
            <a:ext cx="1641528" cy="430384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8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en-US" altLang="ja-JP" sz="4300" b="1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Global Plan for SCRF R&amp;D</a:t>
            </a:r>
            <a:endParaRPr lang="en-US" altLang="ja-JP" sz="3200" b="1">
              <a:solidFill>
                <a:srgbClr val="000090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310957"/>
              </p:ext>
            </p:extLst>
          </p:nvPr>
        </p:nvGraphicFramePr>
        <p:xfrm>
          <a:off x="143935" y="914400"/>
          <a:ext cx="8862215" cy="4763834"/>
        </p:xfrm>
        <a:graphic>
          <a:graphicData uri="http://schemas.openxmlformats.org/drawingml/2006/table">
            <a:tbl>
              <a:tblPr/>
              <a:tblGrid>
                <a:gridCol w="2588081"/>
                <a:gridCol w="844863"/>
                <a:gridCol w="667830"/>
                <a:gridCol w="477508"/>
                <a:gridCol w="492857"/>
                <a:gridCol w="535492"/>
                <a:gridCol w="470687"/>
                <a:gridCol w="630993"/>
                <a:gridCol w="1088038"/>
                <a:gridCol w="1065866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NML/ASTA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QB, STF2 (KEK)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Visit Vendors (2009),  Organize Workshop (2010)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visit and communication, Organize 2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workshop (2011)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communication and study contracted with selected vendors (2011-2012)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103794" y="2329864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5939983" y="3597540"/>
            <a:ext cx="562186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261562" y="2829469"/>
            <a:ext cx="14506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We are here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8584393" y="591859"/>
            <a:ext cx="33869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44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110560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332759"/>
            <a:ext cx="7713820" cy="1091119"/>
          </a:xfrm>
        </p:spPr>
        <p:txBody>
          <a:bodyPr/>
          <a:lstStyle/>
          <a:p>
            <a:r>
              <a:rPr kumimoji="1" lang="en-US" altLang="ja-JP" b="1" dirty="0" smtClean="0"/>
              <a:t>Cavity Gradient: </a:t>
            </a:r>
            <a:br>
              <a:rPr kumimoji="1" lang="en-US" altLang="ja-JP" b="1" dirty="0" smtClean="0"/>
            </a:br>
            <a:r>
              <a:rPr kumimoji="1" lang="en-US" altLang="ja-JP" sz="3200" dirty="0" smtClean="0">
                <a:solidFill>
                  <a:srgbClr val="3366FF"/>
                </a:solidFill>
              </a:rPr>
              <a:t>Production Yield Progress since 2006</a:t>
            </a:r>
            <a:endParaRPr kumimoji="1" lang="ja-JP" altLang="en-US" sz="3200" dirty="0">
              <a:solidFill>
                <a:srgbClr val="3366FF"/>
              </a:solidFill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>
          <a:xfrm>
            <a:off x="392980" y="6400800"/>
            <a:ext cx="2438400" cy="4572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45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9" name="Picture 3"/>
          <p:cNvPicPr>
            <a:picLocks noGrp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1" b="-2178"/>
          <a:stretch/>
        </p:blipFill>
        <p:spPr bwMode="auto">
          <a:xfrm>
            <a:off x="4327475" y="1701149"/>
            <a:ext cx="4742756" cy="3720029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8"/>
          <a:stretch/>
        </p:blipFill>
        <p:spPr bwMode="auto">
          <a:xfrm>
            <a:off x="345060" y="1689414"/>
            <a:ext cx="3810000" cy="32350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</p:pic>
      <p:sp>
        <p:nvSpPr>
          <p:cNvPr id="12" name="角丸四角形 11"/>
          <p:cNvSpPr/>
          <p:nvPr/>
        </p:nvSpPr>
        <p:spPr bwMode="auto">
          <a:xfrm>
            <a:off x="2659637" y="2815689"/>
            <a:ext cx="1531364" cy="1953010"/>
          </a:xfrm>
          <a:prstGeom prst="roundRect">
            <a:avLst/>
          </a:prstGeom>
          <a:noFill/>
          <a:ln w="28575" cap="flat" cmpd="sng" algn="ctr">
            <a:solidFill>
              <a:srgbClr val="FF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14" name="表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185382"/>
              </p:ext>
            </p:extLst>
          </p:nvPr>
        </p:nvGraphicFramePr>
        <p:xfrm>
          <a:off x="2143256" y="4969593"/>
          <a:ext cx="5292518" cy="125864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91437"/>
                <a:gridCol w="1585737"/>
                <a:gridCol w="1815344"/>
              </a:tblGrid>
              <a:tr h="31466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Year 2010 - 2012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</a:t>
                      </a:r>
                      <a:r>
                        <a:rPr kumimoji="1" lang="en-US" altLang="ja-JP" sz="1200" baseline="30000" dirty="0" smtClean="0"/>
                        <a:t>st</a:t>
                      </a:r>
                      <a:r>
                        <a:rPr kumimoji="1" lang="en-US" altLang="ja-JP" sz="1200" baseline="0" dirty="0" smtClean="0"/>
                        <a:t> cycle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</a:t>
                      </a:r>
                      <a:r>
                        <a:rPr kumimoji="1" lang="en-US" altLang="ja-JP" sz="1200" baseline="30000" dirty="0" smtClean="0"/>
                        <a:t>nd</a:t>
                      </a:r>
                      <a:r>
                        <a:rPr kumimoji="1" lang="en-US" altLang="ja-JP" sz="1200" baseline="0" dirty="0" smtClean="0"/>
                        <a:t> cycle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1466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G≥</a:t>
                      </a:r>
                      <a:r>
                        <a:rPr kumimoji="1" lang="en-US" altLang="ja-JP" sz="1200" baseline="0" dirty="0" smtClean="0"/>
                        <a:t> 28 MV/m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67 (+/-</a:t>
                      </a:r>
                      <a:r>
                        <a:rPr kumimoji="1" lang="en-US" altLang="ja-JP" sz="1200" baseline="0" dirty="0" smtClean="0"/>
                        <a:t>10) %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0000"/>
                          </a:solidFill>
                        </a:rPr>
                        <a:t>94 (+/-6) %</a:t>
                      </a:r>
                      <a:endParaRPr kumimoji="1" lang="ja-JP" alt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1466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G≥</a:t>
                      </a:r>
                      <a:r>
                        <a:rPr kumimoji="1" lang="en-US" altLang="ja-JP" sz="1200" baseline="0" dirty="0" smtClean="0"/>
                        <a:t> 35 MV/m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38 (+/-11) %</a:t>
                      </a:r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3366FF"/>
                          </a:solidFill>
                        </a:rPr>
                        <a:t>75 (+/-11) %</a:t>
                      </a:r>
                      <a:endParaRPr kumimoji="1" lang="ja-JP" altLang="en-US" sz="12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314661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&lt;G&gt;</a:t>
                      </a:r>
                      <a:r>
                        <a:rPr kumimoji="1" lang="en-US" altLang="ja-JP" sz="1200" baseline="0" dirty="0" smtClean="0"/>
                        <a:t>  above 28 MV/m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35.1 MV/m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008000"/>
                          </a:solidFill>
                        </a:rPr>
                        <a:t>37.1 MV/m </a:t>
                      </a:r>
                      <a:endParaRPr kumimoji="1" lang="ja-JP" altLang="en-US" sz="1200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円/楕円 2"/>
          <p:cNvSpPr/>
          <p:nvPr/>
        </p:nvSpPr>
        <p:spPr bwMode="auto">
          <a:xfrm>
            <a:off x="7819656" y="2222309"/>
            <a:ext cx="1105335" cy="13522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19932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1295400" y="0"/>
            <a:ext cx="7848600" cy="914400"/>
          </a:xfrm>
        </p:spPr>
        <p:txBody>
          <a:bodyPr/>
          <a:lstStyle/>
          <a:p>
            <a:r>
              <a:rPr lang="ja-JP" altLang="en-US" sz="2800" b="1" dirty="0" smtClean="0">
                <a:latin typeface="Arial" charset="0"/>
                <a:cs typeface="Arial Unicode MS" charset="0"/>
              </a:rPr>
              <a:t>超伝導加速空洞</a:t>
            </a:r>
            <a:r>
              <a:rPr lang="en-US" altLang="ja-JP" sz="2800" b="1" dirty="0" smtClean="0">
                <a:latin typeface="Arial" charset="0"/>
                <a:cs typeface="Arial Unicode MS" charset="0"/>
              </a:rPr>
              <a:t>(35 MV/m) </a:t>
            </a:r>
            <a:r>
              <a:rPr lang="ja-JP" altLang="en-US" sz="2800" b="1" dirty="0" smtClean="0">
                <a:latin typeface="Arial" charset="0"/>
                <a:cs typeface="Arial Unicode MS" charset="0"/>
              </a:rPr>
              <a:t>の工業化の進展</a:t>
            </a:r>
            <a:endParaRPr kumimoji="0" lang="en-US" altLang="ja-JP" sz="2800" b="1" dirty="0">
              <a:latin typeface="Arial" charset="0"/>
              <a:cs typeface="Arial Unicode MS" charset="0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239783" y="4121727"/>
            <a:ext cx="8512911" cy="1789546"/>
          </a:xfrm>
          <a:ln>
            <a:solidFill>
              <a:srgbClr val="000090"/>
            </a:solidFill>
          </a:ln>
        </p:spPr>
        <p:txBody>
          <a:bodyPr/>
          <a:lstStyle/>
          <a:p>
            <a:r>
              <a:rPr lang="en-US" altLang="ja-JP" sz="2200" u="sng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EXFEL(800</a:t>
            </a:r>
            <a:r>
              <a:rPr lang="ja-JP" altLang="en-US" sz="2200" u="sng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台を製造中）での実績</a:t>
            </a:r>
            <a:r>
              <a:rPr lang="en-US" altLang="ja-JP" sz="22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(as of Oct. 2012</a:t>
            </a:r>
            <a:r>
              <a:rPr lang="ja-JP" altLang="en-US" sz="22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：</a:t>
            </a:r>
            <a:r>
              <a:rPr lang="en-US" altLang="ja-JP" sz="22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)</a:t>
            </a:r>
          </a:p>
          <a:p>
            <a:pPr marL="0" indent="0">
              <a:buNone/>
            </a:pPr>
            <a:r>
              <a:rPr lang="en-US" altLang="ja-JP" sz="2200" b="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       </a:t>
            </a:r>
            <a:r>
              <a:rPr lang="en-US" altLang="ja-JP" sz="1600" b="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(courtesy by D. </a:t>
            </a:r>
            <a:r>
              <a:rPr lang="en-US" altLang="ja-JP" sz="1600" b="0" dirty="0" err="1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Reschke</a:t>
            </a:r>
            <a:r>
              <a:rPr lang="en-US" altLang="ja-JP" sz="1600" b="0" dirty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</a:t>
            </a:r>
            <a:r>
              <a:rPr lang="en-US" altLang="ja-JP" sz="1600" b="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the 2</a:t>
            </a:r>
            <a:r>
              <a:rPr lang="en-US" altLang="ja-JP" sz="1600" b="0" baseline="300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nd</a:t>
            </a:r>
            <a:r>
              <a:rPr lang="en-US" altLang="ja-JP" sz="1600" b="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 EP at DESY) </a:t>
            </a:r>
          </a:p>
          <a:p>
            <a:pPr lvl="1"/>
            <a:r>
              <a:rPr lang="en-US" altLang="ja-JP" sz="18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RI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4 reference cavities with </a:t>
            </a:r>
            <a:r>
              <a:rPr lang="en-US" altLang="ja-JP" sz="1800" dirty="0" err="1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Eacc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&gt; 28 MV/m, (~ 39 MV/m max.)</a:t>
            </a:r>
          </a:p>
          <a:p>
            <a:pPr lvl="1"/>
            <a:r>
              <a:rPr lang="en-US" altLang="ja-JP" sz="1800" dirty="0" err="1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Zanon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: 3 reference cavities with </a:t>
            </a:r>
            <a:r>
              <a:rPr lang="en-US" altLang="ja-JP" sz="1800" dirty="0" err="1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Eacc</a:t>
            </a:r>
            <a:r>
              <a:rPr lang="en-US" altLang="ja-JP" sz="1800" dirty="0" smtClean="0">
                <a:solidFill>
                  <a:srgbClr val="000090"/>
                </a:solidFill>
                <a:latin typeface="Arial" charset="0"/>
                <a:ea typeface="Arial Unicode MS" charset="0"/>
                <a:cs typeface="Arial Unicode MS" charset="0"/>
              </a:rPr>
              <a:t> &gt; 30 MV/m ( ~ 35 MV/m max.)</a:t>
            </a:r>
          </a:p>
          <a:p>
            <a:pPr lvl="1"/>
            <a:endParaRPr lang="en-US" altLang="ja-JP" sz="2000" dirty="0">
              <a:solidFill>
                <a:srgbClr val="000090"/>
              </a:solidFill>
              <a:latin typeface="Arial" charset="0"/>
              <a:ea typeface="Arial Unicode MS" charset="0"/>
              <a:cs typeface="Arial Unicode MS" charset="0"/>
            </a:endParaRPr>
          </a:p>
          <a:p>
            <a:endParaRPr lang="en-US" altLang="ja-JP" sz="2400" dirty="0" smtClean="0"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450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12/02/08</a:t>
            </a:r>
            <a:endParaRPr kumimoji="0" lang="en-US" altLang="ja-JP" sz="1200" dirty="0"/>
          </a:p>
        </p:txBody>
      </p:sp>
      <p:sp>
        <p:nvSpPr>
          <p:cNvPr id="4506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Acc. Status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D81EF2F-ABC7-264E-837A-2C42D66C4A81}" type="slidenum">
              <a:rPr kumimoji="0" lang="en-US" altLang="ja-JP" sz="1400"/>
              <a:pPr/>
              <a:t>46</a:t>
            </a:fld>
            <a:endParaRPr kumimoji="0" lang="en-US" altLang="ja-JP" sz="14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641770"/>
              </p:ext>
            </p:extLst>
          </p:nvPr>
        </p:nvGraphicFramePr>
        <p:xfrm>
          <a:off x="239784" y="1052945"/>
          <a:ext cx="8512911" cy="2712719"/>
        </p:xfrm>
        <a:graphic>
          <a:graphicData uri="http://schemas.openxmlformats.org/drawingml/2006/table">
            <a:tbl>
              <a:tblPr firstRow="1">
                <a:tableStyleId>{284E427A-3D55-4303-BF80-6455036E1DE7}</a:tableStyleId>
              </a:tblPr>
              <a:tblGrid>
                <a:gridCol w="811223"/>
                <a:gridCol w="1711121"/>
                <a:gridCol w="2837637"/>
                <a:gridCol w="3152930"/>
              </a:tblGrid>
              <a:tr h="5181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year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# 9-cell cavities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qualified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latin typeface="+mn-lt"/>
                          <a:cs typeface="+mn-cs"/>
                        </a:rPr>
                        <a:t>対応可能な研究所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対応可能な企業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/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2006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ACCEL, ZANON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</a:tr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2011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41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DESY, JLAB, FNAL, KEK</a:t>
                      </a: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RI, ZANON, AES, MHI, </a:t>
                      </a: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</a:tr>
              <a:tr h="42890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2012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 Unicode MS" charset="0"/>
                      </a:endParaRP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 Unicode MS" charset="0"/>
                        </a:rPr>
                        <a:t>(45)</a:t>
                      </a: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DESY, JLAB, FNAL, KEK, Cornell</a:t>
                      </a: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</a:rPr>
                        <a:t>RI, ZANON, AES, MHI, </a:t>
                      </a:r>
                      <a:r>
                        <a:rPr kumimoji="0" lang="en-US" sz="180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</a:rPr>
                        <a:t>Hitachi</a:t>
                      </a:r>
                    </a:p>
                  </a:txBody>
                  <a:tcPr horzOverflow="overflow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167257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3" name="TextBox 8"/>
          <p:cNvSpPr txBox="1">
            <a:spLocks noChangeArrowheads="1"/>
          </p:cNvSpPr>
          <p:nvPr/>
        </p:nvSpPr>
        <p:spPr bwMode="auto">
          <a:xfrm>
            <a:off x="311150" y="3959225"/>
            <a:ext cx="3194050" cy="203041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 defTabSz="4572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dirty="0">
                <a:solidFill>
                  <a:srgbClr val="000000"/>
                </a:solidFill>
              </a:rPr>
              <a:t>“9mA experiment”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dirty="0">
                <a:solidFill>
                  <a:srgbClr val="000000"/>
                </a:solidFill>
              </a:rPr>
              <a:t>achieved ~1800 bunches at 9mA in 09.2009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1800" dirty="0">
              <a:solidFill>
                <a:srgbClr val="000000"/>
              </a:solidFill>
            </a:endParaRP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kumimoji="0" lang="en-US" altLang="ja-JP" sz="1800" dirty="0">
                <a:solidFill>
                  <a:srgbClr val="000000"/>
                </a:solidFill>
              </a:rPr>
              <a:t>E/E</a:t>
            </a:r>
            <a:r>
              <a:rPr kumimoji="0" lang="en-US" altLang="ja-JP" sz="1800" baseline="-25000" dirty="0">
                <a:solidFill>
                  <a:srgbClr val="000000"/>
                </a:solidFill>
              </a:rPr>
              <a:t>RMS</a:t>
            </a:r>
            <a:r>
              <a:rPr kumimoji="0" lang="en-US" altLang="ja-JP" sz="1800" dirty="0">
                <a:solidFill>
                  <a:srgbClr val="000000"/>
                </a:solidFill>
              </a:rPr>
              <a:t> 	~0.5% (@ 0.8 </a:t>
            </a:r>
            <a:r>
              <a:rPr kumimoji="0" lang="en-US" altLang="ja-JP" sz="1800" dirty="0" err="1">
                <a:solidFill>
                  <a:srgbClr val="000000"/>
                </a:solidFill>
              </a:rPr>
              <a:t>GeV</a:t>
            </a:r>
            <a:r>
              <a:rPr kumimoji="0" lang="en-US" altLang="ja-JP" sz="1800" dirty="0">
                <a:solidFill>
                  <a:srgbClr val="000000"/>
                </a:solidFill>
              </a:rPr>
              <a:t>)</a:t>
            </a: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800" dirty="0">
                <a:solidFill>
                  <a:srgbClr val="000000"/>
                </a:solidFill>
              </a:rPr>
              <a:t>	</a:t>
            </a:r>
            <a:r>
              <a:rPr kumimoji="0" lang="en-US" altLang="ja-JP" sz="1400" dirty="0">
                <a:solidFill>
                  <a:srgbClr val="000090"/>
                </a:solidFill>
              </a:rPr>
              <a:t>~0.1% within pulse</a:t>
            </a:r>
            <a:endParaRPr kumimoji="0" lang="en-US" altLang="ja-JP" sz="1800" dirty="0">
              <a:solidFill>
                <a:srgbClr val="000090"/>
              </a:solidFill>
            </a:endParaRPr>
          </a:p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en-US" altLang="ja-JP" sz="1800" dirty="0">
              <a:solidFill>
                <a:srgbClr val="000000"/>
              </a:solidFill>
            </a:endParaRPr>
          </a:p>
        </p:txBody>
      </p:sp>
      <p:sp>
        <p:nvSpPr>
          <p:cNvPr id="75778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467600" cy="914400"/>
          </a:xfrm>
        </p:spPr>
        <p:txBody>
          <a:bodyPr/>
          <a:lstStyle/>
          <a:p>
            <a:r>
              <a:rPr kumimoji="0" lang="ja-JP" altLang="en-US" b="1" dirty="0" smtClean="0">
                <a:latin typeface="Arial" charset="0"/>
                <a:cs typeface="Arial Unicode MS" charset="0"/>
              </a:rPr>
              <a:t>超伝導加速器システム・開発の進展</a:t>
            </a:r>
            <a:r>
              <a:rPr kumimoji="0" lang="en-US" altLang="ja-JP" sz="2800" b="1" i="1" dirty="0">
                <a:solidFill>
                  <a:srgbClr val="FF0000"/>
                </a:solidFill>
                <a:latin typeface="Arial" charset="0"/>
                <a:cs typeface="Arial Unicode MS" charset="0"/>
              </a:rPr>
              <a:t/>
            </a:r>
            <a:br>
              <a:rPr kumimoji="0" lang="en-US" altLang="ja-JP" sz="2800" b="1" i="1" dirty="0">
                <a:solidFill>
                  <a:srgbClr val="FF0000"/>
                </a:solidFill>
                <a:latin typeface="Arial" charset="0"/>
                <a:cs typeface="Arial Unicode MS" charset="0"/>
              </a:rPr>
            </a:br>
            <a:r>
              <a:rPr kumimoji="0" lang="en-US" altLang="ja-JP" sz="2800" b="1" i="1" dirty="0" smtClean="0">
                <a:solidFill>
                  <a:srgbClr val="3366FF"/>
                </a:solidFill>
                <a:latin typeface="Arial" charset="0"/>
                <a:cs typeface="Arial Unicode MS" charset="0"/>
              </a:rPr>
              <a:t>2009 ~  </a:t>
            </a:r>
            <a:endParaRPr kumimoji="0" lang="en-US" altLang="ja-JP" b="1" i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676067"/>
              </p:ext>
            </p:extLst>
          </p:nvPr>
        </p:nvGraphicFramePr>
        <p:xfrm>
          <a:off x="323537" y="1371600"/>
          <a:ext cx="854501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 descr="IMG_306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0075" y="104775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IMG_2625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150" y="1849438"/>
            <a:ext cx="1519238" cy="113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8675" y="5011738"/>
            <a:ext cx="3013075" cy="128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5784" name="日付プレースホルダ 9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200" smtClean="0">
                <a:solidFill>
                  <a:srgbClr val="000000"/>
                </a:solidFill>
              </a:rPr>
              <a:t>A. Yamamoto, 12/02/08</a:t>
            </a:r>
            <a:endParaRPr lang="en-US" altLang="ja-JP" sz="1200">
              <a:solidFill>
                <a:srgbClr val="000000"/>
              </a:solidFill>
            </a:endParaRPr>
          </a:p>
        </p:txBody>
      </p:sp>
      <p:sp>
        <p:nvSpPr>
          <p:cNvPr id="75785" name="スライド番号プレースホルダ 1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6EDD1BDE-30FC-9040-BC56-AB05D3E3BAA1}" type="slidenum">
              <a:rPr lang="en-US" altLang="ja-JP" sz="1400">
                <a:solidFill>
                  <a:srgbClr val="000000"/>
                </a:solidFill>
              </a:rPr>
              <a:pPr/>
              <a:t>47</a:t>
            </a:fld>
            <a:endParaRPr lang="en-US" altLang="ja-JP" sz="1400">
              <a:solidFill>
                <a:srgbClr val="000000"/>
              </a:solidFill>
            </a:endParaRPr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Acc.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622822" cy="914400"/>
          </a:xfrm>
        </p:spPr>
        <p:txBody>
          <a:bodyPr/>
          <a:lstStyle/>
          <a:p>
            <a:r>
              <a:rPr lang="en-US" altLang="ja-JP" dirty="0" smtClean="0">
                <a:latin typeface="Osaka"/>
                <a:ea typeface="Osaka"/>
                <a:cs typeface="Osaka"/>
              </a:rPr>
              <a:t>ILC </a:t>
            </a:r>
            <a:r>
              <a:rPr lang="ja-JP" altLang="en-US" dirty="0" smtClean="0">
                <a:latin typeface="Osaka"/>
                <a:ea typeface="Osaka"/>
                <a:cs typeface="Osaka"/>
              </a:rPr>
              <a:t>超伝導加速・システム実証</a:t>
            </a:r>
            <a:r>
              <a:rPr lang="en-US" altLang="ja-JP" dirty="0" smtClean="0">
                <a:latin typeface="Osaka"/>
                <a:ea typeface="Osaka"/>
                <a:cs typeface="Osaka"/>
              </a:rPr>
              <a:t/>
            </a:r>
            <a:br>
              <a:rPr lang="en-US" altLang="ja-JP" dirty="0" smtClean="0">
                <a:latin typeface="Osaka"/>
                <a:ea typeface="Osaka"/>
                <a:cs typeface="Osaka"/>
              </a:rPr>
            </a:br>
            <a:r>
              <a:rPr lang="en-US" altLang="ja-JP" sz="24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ILC </a:t>
            </a:r>
            <a:r>
              <a:rPr lang="ja-JP" altLang="en-US" sz="24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で求める条件：</a:t>
            </a:r>
            <a:r>
              <a:rPr lang="en-US" altLang="ja-JP" sz="24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9 mA, 1 </a:t>
            </a:r>
            <a:r>
              <a:rPr lang="en-US" altLang="ja-JP" sz="2400" dirty="0" err="1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msec</a:t>
            </a:r>
            <a:r>
              <a:rPr lang="en-US" altLang="ja-JP" sz="24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   </a:t>
            </a:r>
            <a:endParaRPr lang="en-US" altLang="ja-JP" sz="2400" dirty="0">
              <a:solidFill>
                <a:srgbClr val="3366FF"/>
              </a:solidFill>
              <a:latin typeface="Osaka"/>
              <a:ea typeface="Osaka"/>
              <a:cs typeface="Osaka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21533" y="990599"/>
            <a:ext cx="4029075" cy="5410201"/>
          </a:xfrm>
          <a:solidFill>
            <a:srgbClr val="CCFFCC"/>
          </a:solidFill>
        </p:spPr>
        <p:txBody>
          <a:bodyPr/>
          <a:lstStyle/>
          <a:p>
            <a:r>
              <a:rPr lang="en-US" altLang="ja-JP" sz="2400" dirty="0">
                <a:latin typeface="Arial" charset="0"/>
                <a:cs typeface="Arial Unicode MS" charset="0"/>
              </a:rPr>
              <a:t>DESY: FLASH</a:t>
            </a:r>
          </a:p>
          <a:p>
            <a:pPr lvl="1"/>
            <a:r>
              <a:rPr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SRF-CM string + Beam,  </a:t>
            </a:r>
          </a:p>
          <a:p>
            <a:pPr lvl="2"/>
            <a:r>
              <a:rPr lang="en-US" altLang="ja-JP" sz="1600" dirty="0" smtClean="0">
                <a:latin typeface="Arial" charset="0"/>
                <a:ea typeface="Arial Unicode MS" charset="0"/>
                <a:cs typeface="Arial Unicode MS" charset="0"/>
              </a:rPr>
              <a:t>ACC7/PXFEL1 &lt; 32 </a:t>
            </a:r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MV/</a:t>
            </a:r>
            <a:r>
              <a:rPr lang="en-US" altLang="ja-JP" sz="1600" dirty="0" smtClean="0">
                <a:latin typeface="Arial" charset="0"/>
                <a:ea typeface="Arial Unicode MS" charset="0"/>
                <a:cs typeface="Arial Unicode MS" charset="0"/>
              </a:rPr>
              <a:t>m &gt;</a:t>
            </a:r>
            <a:endParaRPr lang="en-US" altLang="ja-JP" sz="1600" dirty="0">
              <a:latin typeface="Arial" charset="0"/>
              <a:ea typeface="Arial Unicode MS" charset="0"/>
              <a:cs typeface="Arial Unicode MS" charset="0"/>
            </a:endParaRP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9 mA</a:t>
            </a:r>
            <a:r>
              <a:rPr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 beam, 2009</a:t>
            </a:r>
          </a:p>
          <a:p>
            <a:pPr lvl="1"/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800</a:t>
            </a:r>
            <a:r>
              <a:rPr lang="en-US" altLang="ja-JP" sz="2000" dirty="0" smtClean="0">
                <a:solidFill>
                  <a:srgbClr val="FF0000"/>
                </a:solidFill>
                <a:latin typeface="Symbol" charset="2"/>
                <a:ea typeface="Arial Unicode MS" charset="0"/>
                <a:cs typeface="Symbol" charset="2"/>
              </a:rPr>
              <a:t>m</a:t>
            </a:r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ea typeface="Arial Unicode MS" charset="0"/>
                <a:cs typeface="Arial Unicode MS" charset="0"/>
              </a:rPr>
              <a:t>s</a:t>
            </a:r>
            <a:r>
              <a:rPr lang="en-US" altLang="ja-JP" sz="2000" dirty="0">
                <a:latin typeface="Arial" charset="0"/>
                <a:ea typeface="Arial Unicode MS" charset="0"/>
                <a:cs typeface="Arial Unicode MS" charset="0"/>
              </a:rPr>
              <a:t>, </a:t>
            </a:r>
            <a:r>
              <a:rPr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4.5mA beam, 2012</a:t>
            </a:r>
            <a:endParaRPr lang="en-US" altLang="ja-JP" sz="2400" dirty="0" smtClean="0">
              <a:latin typeface="Arial" charset="0"/>
              <a:cs typeface="Arial Unicode MS" charset="0"/>
            </a:endParaRPr>
          </a:p>
          <a:p>
            <a:r>
              <a:rPr lang="en-US" altLang="ja-JP" sz="2400" dirty="0" smtClean="0">
                <a:latin typeface="Arial" charset="0"/>
                <a:cs typeface="Arial Unicode MS" charset="0"/>
              </a:rPr>
              <a:t>KEK</a:t>
            </a:r>
            <a:r>
              <a:rPr lang="en-US" altLang="ja-JP" sz="2400" dirty="0">
                <a:latin typeface="Arial" charset="0"/>
                <a:cs typeface="Arial Unicode MS" charset="0"/>
              </a:rPr>
              <a:t>: </a:t>
            </a:r>
            <a:r>
              <a:rPr lang="en-US" altLang="ja-JP" sz="2400" dirty="0" smtClean="0">
                <a:latin typeface="Arial" charset="0"/>
                <a:cs typeface="Arial Unicode MS" charset="0"/>
              </a:rPr>
              <a:t>STF</a:t>
            </a:r>
          </a:p>
          <a:p>
            <a:pPr lvl="1"/>
            <a:r>
              <a:rPr lang="en-US" altLang="ja-JP" sz="2000" dirty="0" smtClean="0">
                <a:latin typeface="Arial" charset="0"/>
                <a:cs typeface="Arial Unicode MS" charset="0"/>
              </a:rPr>
              <a:t>S1</a:t>
            </a:r>
            <a:r>
              <a:rPr lang="en-US" altLang="ja-JP" sz="2000" dirty="0">
                <a:latin typeface="Arial" charset="0"/>
                <a:cs typeface="Arial Unicode MS" charset="0"/>
              </a:rPr>
              <a:t>-</a:t>
            </a:r>
            <a:r>
              <a:rPr lang="en-US" altLang="ja-JP" sz="2000" dirty="0" smtClean="0">
                <a:latin typeface="Arial" charset="0"/>
                <a:cs typeface="Arial Unicode MS" charset="0"/>
              </a:rPr>
              <a:t>Global: complete, 2010</a:t>
            </a:r>
          </a:p>
          <a:p>
            <a:pPr lvl="2"/>
            <a:r>
              <a:rPr lang="en-US" altLang="ja-JP" sz="1600" dirty="0" smtClean="0">
                <a:latin typeface="Arial" charset="0"/>
                <a:cs typeface="Arial Unicode MS" charset="0"/>
              </a:rPr>
              <a:t>Cavity string : &lt; 26 MV/m&gt; </a:t>
            </a:r>
          </a:p>
          <a:p>
            <a:pPr lvl="1"/>
            <a:r>
              <a:rPr lang="en-US" altLang="ja-JP" sz="2000" dirty="0" smtClean="0">
                <a:latin typeface="Arial" charset="0"/>
                <a:cs typeface="Arial Unicode MS" charset="0"/>
              </a:rPr>
              <a:t>Quantum Beam : </a:t>
            </a:r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cs typeface="Arial Unicode MS" charset="0"/>
              </a:rPr>
              <a:t>1 </a:t>
            </a:r>
            <a:r>
              <a:rPr lang="en-US" altLang="ja-JP" sz="2000" dirty="0" err="1" smtClean="0">
                <a:solidFill>
                  <a:srgbClr val="FF0000"/>
                </a:solidFill>
                <a:latin typeface="Arial" charset="0"/>
                <a:cs typeface="Arial Unicode MS" charset="0"/>
              </a:rPr>
              <a:t>ms</a:t>
            </a:r>
            <a:r>
              <a:rPr lang="en-US" altLang="ja-JP" sz="2000" dirty="0" smtClean="0">
                <a:solidFill>
                  <a:srgbClr val="FF0000"/>
                </a:solidFill>
                <a:latin typeface="Arial" charset="0"/>
                <a:cs typeface="Arial Unicode MS" charset="0"/>
              </a:rPr>
              <a:t> </a:t>
            </a:r>
          </a:p>
          <a:p>
            <a:pPr lvl="1"/>
            <a:r>
              <a:rPr lang="en-US" altLang="ja-JP" sz="2000" dirty="0" smtClean="0">
                <a:latin typeface="Arial" charset="0"/>
                <a:cs typeface="Arial Unicode MS" charset="0"/>
              </a:rPr>
              <a:t>CM1 + Beam, in 2014</a:t>
            </a:r>
            <a:endParaRPr lang="en-US" altLang="ja-JP" sz="2400" dirty="0" smtClean="0">
              <a:latin typeface="Arial" charset="0"/>
              <a:cs typeface="Arial Unicode MS" charset="0"/>
            </a:endParaRPr>
          </a:p>
          <a:p>
            <a:r>
              <a:rPr lang="en-US" altLang="ja-JP" sz="2400" dirty="0" smtClean="0">
                <a:latin typeface="Arial" charset="0"/>
                <a:cs typeface="Arial Unicode MS" charset="0"/>
              </a:rPr>
              <a:t>FNAL</a:t>
            </a:r>
            <a:r>
              <a:rPr lang="en-US" altLang="ja-JP" sz="2400" dirty="0">
                <a:latin typeface="Arial" charset="0"/>
                <a:cs typeface="Arial Unicode MS" charset="0"/>
              </a:rPr>
              <a:t>: </a:t>
            </a:r>
            <a:r>
              <a:rPr lang="en-US" altLang="ja-JP" sz="2400" dirty="0" smtClean="0">
                <a:latin typeface="Arial" charset="0"/>
                <a:cs typeface="Arial Unicode MS" charset="0"/>
              </a:rPr>
              <a:t>NML/ASTA</a:t>
            </a:r>
            <a:endParaRPr lang="en-US" altLang="ja-JP" sz="2400" dirty="0">
              <a:latin typeface="Arial" charset="0"/>
              <a:cs typeface="Arial Unicode MS" charset="0"/>
            </a:endParaRPr>
          </a:p>
          <a:p>
            <a:pPr lvl="1"/>
            <a:r>
              <a:rPr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CM1 test complete</a:t>
            </a:r>
          </a:p>
          <a:p>
            <a:pPr lvl="1"/>
            <a:r>
              <a:rPr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CM2 operation, in 2012</a:t>
            </a:r>
          </a:p>
          <a:p>
            <a:pPr lvl="1"/>
            <a:r>
              <a:rPr lang="en-US" altLang="ja-JP" sz="2000" dirty="0" smtClean="0">
                <a:latin typeface="Arial" charset="0"/>
                <a:ea typeface="Arial Unicode MS" charset="0"/>
                <a:cs typeface="Arial Unicode MS" charset="0"/>
              </a:rPr>
              <a:t>CM2 + Beam, beyond 2013</a:t>
            </a:r>
          </a:p>
          <a:p>
            <a:pPr>
              <a:buFontTx/>
              <a:buNone/>
            </a:pPr>
            <a:endParaRPr lang="en-US" altLang="ja-JP" sz="2400" dirty="0">
              <a:latin typeface="Arial" charset="0"/>
              <a:cs typeface="Arial Unicode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699" y="2851149"/>
            <a:ext cx="1703389" cy="113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8374" y="1085673"/>
            <a:ext cx="2454027" cy="1765476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</p:pic>
      <p:pic>
        <p:nvPicPr>
          <p:cNvPr id="53259" name="Picture 7" descr="IMG_454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078" y="4784287"/>
            <a:ext cx="1861838" cy="139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図 12" descr="STF-QB-accelerator-0131201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968" y="3697731"/>
            <a:ext cx="1257478" cy="94310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820" y="1074386"/>
            <a:ext cx="2068512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3310" y="4597227"/>
            <a:ext cx="2590800" cy="1755340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7" name="Picture 95" descr="plot-Eacc,max VT&amp;CT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311" y="2998899"/>
            <a:ext cx="2427108" cy="144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12/02/08</a:t>
            </a:r>
            <a:endParaRPr 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315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タイトル 1"/>
          <p:cNvSpPr>
            <a:spLocks noGrp="1"/>
          </p:cNvSpPr>
          <p:nvPr>
            <p:ph type="title"/>
          </p:nvPr>
        </p:nvSpPr>
        <p:spPr>
          <a:xfrm>
            <a:off x="1295400" y="35450"/>
            <a:ext cx="7696200" cy="830563"/>
          </a:xfrm>
        </p:spPr>
        <p:txBody>
          <a:bodyPr/>
          <a:lstStyle/>
          <a:p>
            <a:r>
              <a:rPr lang="en-US" altLang="ja-JP" sz="2800" b="1" dirty="0">
                <a:latin typeface="Arial" charset="0"/>
                <a:cs typeface="ＭＳ Ｐゴシック" charset="0"/>
              </a:rPr>
              <a:t>S1-Global </a:t>
            </a:r>
            <a:r>
              <a:rPr lang="en-US" altLang="ja-JP" sz="2800" b="1" dirty="0" smtClean="0">
                <a:latin typeface="Arial" charset="0"/>
                <a:cs typeface="ＭＳ Ｐゴシック" charset="0"/>
              </a:rPr>
              <a:t>hosted at KEK: </a:t>
            </a:r>
            <a:br>
              <a:rPr lang="en-US" altLang="ja-JP" sz="2800" b="1" dirty="0" smtClean="0">
                <a:latin typeface="Arial" charset="0"/>
                <a:cs typeface="ＭＳ Ｐゴシック" charset="0"/>
              </a:rPr>
            </a:br>
            <a:r>
              <a:rPr lang="ja-JP" altLang="en-US" sz="2400" b="1" dirty="0" smtClean="0">
                <a:latin typeface="Arial" charset="0"/>
                <a:cs typeface="ＭＳ Ｐゴシック" charset="0"/>
              </a:rPr>
              <a:t>国際協力によるクライオモジュール開発・技術検証</a:t>
            </a:r>
            <a:endParaRPr lang="ja-JP" altLang="en-US" sz="2400" b="1" dirty="0">
              <a:latin typeface="Arial" charset="0"/>
              <a:cs typeface="ＭＳ Ｐゴシック" charset="0"/>
            </a:endParaRPr>
          </a:p>
        </p:txBody>
      </p:sp>
      <p:pic>
        <p:nvPicPr>
          <p:cNvPr id="59397" name="図 5" descr="20100119Di-076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図 7" descr="20100209Di-0524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819400"/>
            <a:ext cx="1828800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図 9" descr="20100308Di-014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470400"/>
            <a:ext cx="2438400" cy="1625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図 11" descr="20100319Di-013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495800"/>
            <a:ext cx="24003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2667000"/>
            <a:ext cx="3939540" cy="16764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図 13" descr="IMG_0595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00" y="838200"/>
            <a:ext cx="2884488" cy="1447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03" name="テキスト ボックス 14"/>
          <p:cNvSpPr txBox="1">
            <a:spLocks noChangeArrowheads="1"/>
          </p:cNvSpPr>
          <p:nvPr/>
        </p:nvSpPr>
        <p:spPr bwMode="auto">
          <a:xfrm>
            <a:off x="228600" y="2362200"/>
            <a:ext cx="242776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FNAL, </a:t>
            </a:r>
            <a:r>
              <a:rPr lang="en-US" altLang="ja-JP" sz="1600" dirty="0">
                <a:solidFill>
                  <a:srgbClr val="000090"/>
                </a:solidFill>
              </a:rPr>
              <a:t>Jan.,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4" name="テキスト ボックス 15"/>
          <p:cNvSpPr txBox="1">
            <a:spLocks noChangeArrowheads="1"/>
          </p:cNvSpPr>
          <p:nvPr/>
        </p:nvSpPr>
        <p:spPr bwMode="auto">
          <a:xfrm>
            <a:off x="76200" y="4887913"/>
            <a:ext cx="7015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INFN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and </a:t>
            </a:r>
          </a:p>
          <a:p>
            <a:r>
              <a:rPr lang="en-US" altLang="ja-JP" sz="1600" dirty="0">
                <a:solidFill>
                  <a:srgbClr val="3366FF"/>
                </a:solidFill>
              </a:rPr>
              <a:t>FNAL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Feb. </a:t>
            </a:r>
          </a:p>
          <a:p>
            <a:r>
              <a:rPr lang="en-US" altLang="ja-JP" sz="1600" dirty="0">
                <a:solidFill>
                  <a:srgbClr val="000090"/>
                </a:solidFill>
              </a:rPr>
              <a:t>2010</a:t>
            </a:r>
            <a:endParaRPr lang="ja-JP" altLang="en-US" sz="18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5" name="テキスト ボックス 16"/>
          <p:cNvSpPr txBox="1">
            <a:spLocks noChangeArrowheads="1"/>
          </p:cNvSpPr>
          <p:nvPr/>
        </p:nvSpPr>
        <p:spPr bwMode="auto">
          <a:xfrm>
            <a:off x="6248400" y="4114800"/>
            <a:ext cx="246523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FNAL &amp; INFN, </a:t>
            </a:r>
            <a:r>
              <a:rPr lang="en-US" altLang="ja-JP" sz="1600" dirty="0">
                <a:solidFill>
                  <a:srgbClr val="000090"/>
                </a:solidFill>
              </a:rPr>
              <a:t>July,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6" name="テキスト ボックス 17"/>
          <p:cNvSpPr txBox="1">
            <a:spLocks noChangeArrowheads="1"/>
          </p:cNvSpPr>
          <p:nvPr/>
        </p:nvSpPr>
        <p:spPr bwMode="auto">
          <a:xfrm>
            <a:off x="3657600" y="6030913"/>
            <a:ext cx="1773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May,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7" name="テキスト ボックス 18"/>
          <p:cNvSpPr txBox="1">
            <a:spLocks noChangeArrowheads="1"/>
          </p:cNvSpPr>
          <p:nvPr/>
        </p:nvSpPr>
        <p:spPr bwMode="auto">
          <a:xfrm>
            <a:off x="1295400" y="6019800"/>
            <a:ext cx="1325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000090"/>
                </a:solidFill>
              </a:rPr>
              <a:t>March,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8" name="テキスト ボックス 19"/>
          <p:cNvSpPr txBox="1">
            <a:spLocks noChangeArrowheads="1"/>
          </p:cNvSpPr>
          <p:nvPr/>
        </p:nvSpPr>
        <p:spPr bwMode="auto">
          <a:xfrm>
            <a:off x="6858000" y="6030913"/>
            <a:ext cx="13768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June, </a:t>
            </a:r>
            <a:r>
              <a:rPr lang="en-US" altLang="ja-JP" sz="1600" dirty="0">
                <a:solidFill>
                  <a:srgbClr val="000090"/>
                </a:solidFill>
              </a:rPr>
              <a:t>2010 ~ 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sp>
        <p:nvSpPr>
          <p:cNvPr id="59409" name="テキスト ボックス 20"/>
          <p:cNvSpPr txBox="1">
            <a:spLocks noChangeArrowheads="1"/>
          </p:cNvSpPr>
          <p:nvPr/>
        </p:nvSpPr>
        <p:spPr bwMode="auto">
          <a:xfrm>
            <a:off x="6324600" y="2286000"/>
            <a:ext cx="18235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37931725" indent="-37474525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 dirty="0">
                <a:solidFill>
                  <a:srgbClr val="3366FF"/>
                </a:solidFill>
              </a:rPr>
              <a:t>DESY, </a:t>
            </a:r>
            <a:r>
              <a:rPr lang="en-US" altLang="ja-JP" sz="1600" dirty="0">
                <a:solidFill>
                  <a:srgbClr val="000090"/>
                </a:solidFill>
              </a:rPr>
              <a:t>Sept. 2010</a:t>
            </a:r>
            <a:endParaRPr lang="ja-JP" altLang="en-US" sz="1600" dirty="0">
              <a:solidFill>
                <a:srgbClr val="000090"/>
              </a:solidFill>
              <a:cs typeface="ＭＳ Ｐゴシック" charset="0"/>
            </a:endParaRPr>
          </a:p>
        </p:txBody>
      </p:sp>
      <p:pic>
        <p:nvPicPr>
          <p:cNvPr id="59410" name="Picture 2"/>
          <p:cNvPicPr>
            <a:picLocks noChangeAspect="1" noChangeArrowheads="1"/>
          </p:cNvPicPr>
          <p:nvPr/>
        </p:nvPicPr>
        <p:blipFill>
          <a:blip r:embed="rId8" cstate="email">
            <a:lum brigh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914400"/>
            <a:ext cx="24177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495800"/>
            <a:ext cx="239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9412" name="図 22" descr="20100706Di-0319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2616200"/>
            <a:ext cx="23622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295399" y="4010878"/>
            <a:ext cx="6300837" cy="400110"/>
          </a:xfrm>
          <a:prstGeom prst="rect">
            <a:avLst/>
          </a:prstGeom>
          <a:solidFill>
            <a:srgbClr val="FFFF00">
              <a:alpha val="91000"/>
            </a:srgbClr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b="1" dirty="0" smtClean="0">
                <a:solidFill>
                  <a:srgbClr val="3366FF"/>
                </a:solidFill>
              </a:rPr>
              <a:t>国際協力によるシステム検証に成功；</a:t>
            </a:r>
            <a:r>
              <a:rPr lang="en-US" altLang="ja-JP" sz="2000" b="1" dirty="0" smtClean="0">
                <a:solidFill>
                  <a:srgbClr val="3366FF"/>
                </a:solidFill>
              </a:rPr>
              <a:t>KEK </a:t>
            </a:r>
            <a:r>
              <a:rPr lang="ja-JP" altLang="en-US" sz="2000" b="1" dirty="0" smtClean="0">
                <a:solidFill>
                  <a:srgbClr val="3366FF"/>
                </a:solidFill>
              </a:rPr>
              <a:t>がホスト</a:t>
            </a:r>
            <a:r>
              <a:rPr kumimoji="1" lang="en-US" altLang="ja-JP" sz="2000" b="1" dirty="0" smtClean="0">
                <a:solidFill>
                  <a:srgbClr val="3366FF"/>
                </a:solidFill>
              </a:rPr>
              <a:t> </a:t>
            </a:r>
            <a:r>
              <a:rPr kumimoji="1" lang="en-US" altLang="ja-JP" sz="2000" dirty="0" smtClean="0">
                <a:solidFill>
                  <a:srgbClr val="3366FF"/>
                </a:solidFill>
              </a:rPr>
              <a:t>  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12/02/08</a:t>
            </a:r>
            <a:endParaRPr 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211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SCJ: </a:t>
            </a:r>
            <a:r>
              <a:rPr kumimoji="1" lang="ja-JP" altLang="en-US" dirty="0" smtClean="0"/>
              <a:t>大型計画マスタープランの策定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lang="ja-JP" altLang="en-US" sz="1800" dirty="0" smtClean="0">
                <a:solidFill>
                  <a:srgbClr val="3366FF"/>
                </a:solidFill>
              </a:rPr>
              <a:t>日本学術会議</a:t>
            </a:r>
            <a:r>
              <a:rPr lang="en-US" altLang="ja-JP" sz="1800" dirty="0" smtClean="0">
                <a:solidFill>
                  <a:srgbClr val="3366FF"/>
                </a:solidFill>
              </a:rPr>
              <a:t>URL</a:t>
            </a:r>
            <a:r>
              <a:rPr lang="ja-JP" altLang="en-US" sz="1800" dirty="0" smtClean="0">
                <a:solidFill>
                  <a:srgbClr val="3366FF"/>
                </a:solidFill>
              </a:rPr>
              <a:t>より：</a:t>
            </a:r>
            <a:r>
              <a:rPr lang="en-US" altLang="ja-JP" sz="1800" dirty="0">
                <a:solidFill>
                  <a:srgbClr val="3366FF"/>
                </a:solidFill>
              </a:rPr>
              <a:t>http://</a:t>
            </a:r>
            <a:r>
              <a:rPr lang="en-US" altLang="ja-JP" sz="1800" dirty="0" err="1">
                <a:solidFill>
                  <a:srgbClr val="3366FF"/>
                </a:solidFill>
              </a:rPr>
              <a:t>www.scj.go.jp</a:t>
            </a:r>
            <a:r>
              <a:rPr lang="en-US" altLang="ja-JP" sz="1800" dirty="0">
                <a:solidFill>
                  <a:srgbClr val="3366FF"/>
                </a:solidFill>
              </a:rPr>
              <a:t>/</a:t>
            </a:r>
            <a:r>
              <a:rPr lang="en-US" altLang="ja-JP" sz="1800" dirty="0" err="1">
                <a:solidFill>
                  <a:srgbClr val="3366FF"/>
                </a:solidFill>
              </a:rPr>
              <a:t>ja</a:t>
            </a:r>
            <a:r>
              <a:rPr lang="en-US" altLang="ja-JP" sz="1800" dirty="0">
                <a:solidFill>
                  <a:srgbClr val="3366FF"/>
                </a:solidFill>
              </a:rPr>
              <a:t>/info/</a:t>
            </a:r>
            <a:r>
              <a:rPr lang="en-US" altLang="ja-JP" sz="1800" dirty="0" err="1">
                <a:solidFill>
                  <a:srgbClr val="3366FF"/>
                </a:solidFill>
              </a:rPr>
              <a:t>kohyo</a:t>
            </a:r>
            <a:r>
              <a:rPr lang="en-US" altLang="ja-JP" sz="1800" dirty="0">
                <a:solidFill>
                  <a:srgbClr val="3366FF"/>
                </a:solidFill>
              </a:rPr>
              <a:t>/</a:t>
            </a:r>
            <a:r>
              <a:rPr lang="en-US" altLang="ja-JP" sz="1800" dirty="0" err="1">
                <a:solidFill>
                  <a:srgbClr val="3366FF"/>
                </a:solidFill>
              </a:rPr>
              <a:t>pdf</a:t>
            </a:r>
            <a:r>
              <a:rPr lang="en-US" altLang="ja-JP" sz="1800" dirty="0">
                <a:solidFill>
                  <a:srgbClr val="3366FF"/>
                </a:solidFill>
              </a:rPr>
              <a:t>/kohyo-22-h167-1.pdf</a:t>
            </a:r>
            <a:endParaRPr kumimoji="1" lang="ja-JP" altLang="en-US" sz="1800" dirty="0">
              <a:solidFill>
                <a:srgbClr val="3366FF"/>
              </a:solidFill>
            </a:endParaRP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3862" b="-3862"/>
          <a:stretch>
            <a:fillRect/>
          </a:stretch>
        </p:blipFill>
        <p:spPr>
          <a:ln>
            <a:solidFill>
              <a:srgbClr val="3366FF"/>
            </a:solidFill>
          </a:ln>
        </p:spPr>
      </p:pic>
      <p:pic>
        <p:nvPicPr>
          <p:cNvPr id="11" name="コンテンツ プレースホルダー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939" b="-2939"/>
          <a:stretch>
            <a:fillRect/>
          </a:stretch>
        </p:blipFill>
        <p:spPr>
          <a:ln>
            <a:solidFill>
              <a:srgbClr val="3366FF"/>
            </a:solidFill>
          </a:ln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721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STFQB_fullC2_111026_reduced_low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21" y="813814"/>
            <a:ext cx="7550831" cy="3911330"/>
          </a:xfrm>
          <a:prstGeom prst="rect">
            <a:avLst/>
          </a:prstGeom>
        </p:spPr>
      </p:pic>
      <p:sp>
        <p:nvSpPr>
          <p:cNvPr id="16" name="TextBox 2"/>
          <p:cNvSpPr txBox="1"/>
          <p:nvPr/>
        </p:nvSpPr>
        <p:spPr>
          <a:xfrm>
            <a:off x="283674" y="901012"/>
            <a:ext cx="3960440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Helvetica"/>
                <a:cs typeface="Helvetica"/>
              </a:rPr>
              <a:t>Quantum-Beam Accelerator</a:t>
            </a:r>
          </a:p>
          <a:p>
            <a:r>
              <a:rPr kumimoji="1" lang="en-US" altLang="ja-JP" dirty="0" smtClean="0">
                <a:latin typeface="Helvetica"/>
                <a:cs typeface="Helvetica"/>
              </a:rPr>
              <a:t>Starting as starting of KEK-STF-2</a:t>
            </a:r>
            <a:endParaRPr kumimoji="1" lang="ja-JP" altLang="en-US" dirty="0">
              <a:latin typeface="Helvetica"/>
              <a:cs typeface="Helvetica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152400" y="762000"/>
            <a:ext cx="8839200" cy="5943600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ja-JP" altLang="en-US"/>
          </a:p>
        </p:txBody>
      </p:sp>
      <p:sp>
        <p:nvSpPr>
          <p:cNvPr id="21" name="TextBox 3"/>
          <p:cNvSpPr txBox="1"/>
          <p:nvPr/>
        </p:nvSpPr>
        <p:spPr>
          <a:xfrm>
            <a:off x="1347761" y="188640"/>
            <a:ext cx="7781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 smtClean="0">
                <a:latin typeface="Helvetica"/>
                <a:ea typeface="Osaka"/>
                <a:cs typeface="Helvetica"/>
              </a:rPr>
              <a:t>量子ビームプロジェクトでの</a:t>
            </a:r>
            <a:r>
              <a:rPr lang="en-US" altLang="ja-JP" sz="2800" b="1" dirty="0" smtClean="0">
                <a:latin typeface="Helvetica"/>
                <a:ea typeface="Osaka"/>
                <a:cs typeface="Helvetica"/>
              </a:rPr>
              <a:t>ILC(1mA) </a:t>
            </a:r>
            <a:r>
              <a:rPr lang="ja-JP" altLang="en-US" sz="2800" b="1" dirty="0" smtClean="0">
                <a:latin typeface="Helvetica"/>
                <a:ea typeface="Osaka"/>
                <a:cs typeface="Helvetica"/>
              </a:rPr>
              <a:t>ビーム実証</a:t>
            </a:r>
            <a:endParaRPr kumimoji="1" lang="ja-JP" altLang="en-US" sz="2800" b="1" dirty="0">
              <a:latin typeface="Helvetica"/>
              <a:ea typeface="Osaka"/>
              <a:cs typeface="Helvetica"/>
            </a:endParaRPr>
          </a:p>
        </p:txBody>
      </p:sp>
      <p:pic>
        <p:nvPicPr>
          <p:cNvPr id="22" name="図 21" descr="STF-QB-accelerator-0131201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248" y="3083251"/>
            <a:ext cx="4538464" cy="3403848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251520" y="1772816"/>
            <a:ext cx="32549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latin typeface="Helvetica"/>
                <a:ea typeface="Osaka"/>
                <a:cs typeface="Helvetica"/>
              </a:rPr>
              <a:t>High-flux X-ray by Inverse-Comton scattering</a:t>
            </a:r>
          </a:p>
          <a:p>
            <a:r>
              <a:rPr lang="en-US" altLang="ja-JP" sz="1200" dirty="0" smtClean="0">
                <a:latin typeface="Helvetica"/>
                <a:ea typeface="Osaka"/>
                <a:cs typeface="Helvetica"/>
              </a:rPr>
              <a:t>10mA</a:t>
            </a:r>
            <a:r>
              <a:rPr lang="en-US" altLang="ja-JP" sz="1200" dirty="0">
                <a:latin typeface="Helvetica"/>
                <a:ea typeface="Osaka"/>
                <a:cs typeface="Helvetica"/>
              </a:rPr>
              <a:t> electron beam </a:t>
            </a:r>
            <a:r>
              <a:rPr lang="ja-JP" altLang="en-US" sz="1200" dirty="0" smtClean="0">
                <a:latin typeface="Helvetica"/>
                <a:ea typeface="Osaka"/>
                <a:cs typeface="Helvetica"/>
              </a:rPr>
              <a:t>（</a:t>
            </a:r>
            <a:r>
              <a:rPr lang="en-US" altLang="ja-JP" sz="1200" dirty="0" smtClean="0">
                <a:latin typeface="Helvetica"/>
                <a:ea typeface="Osaka"/>
                <a:cs typeface="Helvetica"/>
              </a:rPr>
              <a:t>40MeV, </a:t>
            </a:r>
            <a:r>
              <a:rPr lang="ja-JP" altLang="en-US" sz="1200" dirty="0" smtClean="0">
                <a:latin typeface="Helvetica"/>
                <a:ea typeface="Osaka"/>
                <a:cs typeface="Helvetica"/>
              </a:rPr>
              <a:t>１ｍｓ</a:t>
            </a:r>
            <a:r>
              <a:rPr lang="en-US" altLang="ja-JP" sz="1200" dirty="0" smtClean="0">
                <a:latin typeface="Helvetica"/>
                <a:ea typeface="Osaka"/>
                <a:cs typeface="Helvetica"/>
              </a:rPr>
              <a:t>, </a:t>
            </a:r>
            <a:r>
              <a:rPr lang="ja-JP" altLang="en-US" sz="1200" dirty="0" smtClean="0">
                <a:latin typeface="Helvetica"/>
                <a:ea typeface="Osaka"/>
                <a:cs typeface="Helvetica"/>
              </a:rPr>
              <a:t>５Ｈｚ）</a:t>
            </a:r>
            <a:endParaRPr lang="en-US" altLang="ja-JP" sz="1200" dirty="0" smtClean="0">
              <a:latin typeface="Helvetica"/>
              <a:ea typeface="Osaka"/>
              <a:cs typeface="Helvetica"/>
            </a:endParaRPr>
          </a:p>
          <a:p>
            <a:r>
              <a:rPr kumimoji="1" lang="en-US" altLang="ja-JP" sz="1200" dirty="0" smtClean="0">
                <a:latin typeface="Helvetica"/>
                <a:ea typeface="Osaka"/>
                <a:cs typeface="Helvetica"/>
              </a:rPr>
              <a:t>4-mirror laser resonator cavity</a:t>
            </a:r>
          </a:p>
          <a:p>
            <a:r>
              <a:rPr lang="en-US" altLang="ja-JP" sz="1200" dirty="0" smtClean="0">
                <a:latin typeface="Helvetica"/>
                <a:ea typeface="Osaka"/>
                <a:cs typeface="Helvetica"/>
              </a:rPr>
              <a:t>head-on collision with beam</a:t>
            </a:r>
            <a:endParaRPr kumimoji="1" lang="ja-JP" altLang="en-US" sz="1200" dirty="0">
              <a:latin typeface="Helvetica"/>
              <a:ea typeface="Osaka"/>
              <a:cs typeface="Helvetic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68144" y="2276872"/>
            <a:ext cx="28614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Capture cryomodule ( 2 SC cavities )</a:t>
            </a:r>
            <a:endParaRPr kumimoji="1" lang="ja-JP" altLang="en-US" sz="12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95736" y="4149080"/>
            <a:ext cx="1818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collision point</a:t>
            </a:r>
          </a:p>
          <a:p>
            <a:r>
              <a:rPr lang="en-US" altLang="ja-JP" sz="1200" b="1" dirty="0"/>
              <a:t>(Laser, electron beam)</a:t>
            </a:r>
            <a:endParaRPr kumimoji="1" lang="ja-JP" altLang="en-US" sz="12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164288" y="1780524"/>
            <a:ext cx="1735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b="1" dirty="0" smtClean="0"/>
              <a:t>photocathode </a:t>
            </a:r>
            <a:r>
              <a:rPr kumimoji="1" lang="en-US" altLang="ja-JP" sz="1200" b="1" dirty="0" err="1" smtClean="0"/>
              <a:t>RFgun</a:t>
            </a:r>
            <a:endParaRPr kumimoji="1" lang="ja-JP" altLang="en-US" sz="1200" b="1" dirty="0"/>
          </a:p>
        </p:txBody>
      </p:sp>
      <p:pic>
        <p:nvPicPr>
          <p:cNvPr id="17" name="図 16" descr="beam-profile-at-collision_04132012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724" y="4986663"/>
            <a:ext cx="2130680" cy="163405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8" name="図 17" descr="scope_04132012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0724" y="1810229"/>
            <a:ext cx="2138504" cy="1571110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99103" y="1697693"/>
            <a:ext cx="3425665" cy="923330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Beam acceleration (40 MV) and transport for </a:t>
            </a:r>
            <a:r>
              <a:rPr kumimoji="1" lang="en-US" altLang="ja-JP" dirty="0" smtClean="0">
                <a:solidFill>
                  <a:srgbClr val="FF0000"/>
                </a:solidFill>
              </a:rPr>
              <a:t>1 </a:t>
            </a:r>
            <a:r>
              <a:rPr kumimoji="1" lang="en-US" altLang="ja-JP" dirty="0" err="1" smtClean="0">
                <a:solidFill>
                  <a:srgbClr val="FF0000"/>
                </a:solidFill>
              </a:rPr>
              <a:t>ms</a:t>
            </a:r>
            <a:r>
              <a:rPr kumimoji="1" lang="en-US" altLang="ja-JP" dirty="0" smtClean="0">
                <a:solidFill>
                  <a:srgbClr val="FF0000"/>
                </a:solidFill>
              </a:rPr>
              <a:t>,  </a:t>
            </a:r>
            <a:r>
              <a:rPr kumimoji="1" lang="en-US" altLang="ja-JP" dirty="0" smtClean="0">
                <a:solidFill>
                  <a:srgbClr val="3366FF"/>
                </a:solidFill>
              </a:rPr>
              <a:t>successful </a:t>
            </a:r>
            <a:r>
              <a:rPr kumimoji="1" lang="en-US" altLang="ja-JP" dirty="0" smtClean="0">
                <a:solidFill>
                  <a:srgbClr val="FF0000"/>
                </a:solidFill>
              </a:rPr>
              <a:t>!</a:t>
            </a:r>
          </a:p>
          <a:p>
            <a:r>
              <a:rPr kumimoji="1" lang="en-US" altLang="ja-JP" dirty="0" smtClean="0"/>
              <a:t>April, 2012</a:t>
            </a:r>
          </a:p>
        </p:txBody>
      </p:sp>
      <p:pic>
        <p:nvPicPr>
          <p:cNvPr id="1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41" y="5176937"/>
            <a:ext cx="3780421" cy="1203875"/>
          </a:xfrm>
          <a:solidFill>
            <a:schemeClr val="bg1"/>
          </a:solidFill>
          <a:ln>
            <a:solidFill>
              <a:srgbClr val="3366FF"/>
            </a:solidFill>
          </a:ln>
        </p:spPr>
      </p:pic>
      <p:sp>
        <p:nvSpPr>
          <p:cNvPr id="9" name="円/楕円 8"/>
          <p:cNvSpPr/>
          <p:nvPr/>
        </p:nvSpPr>
        <p:spPr bwMode="auto">
          <a:xfrm>
            <a:off x="381000" y="5244648"/>
            <a:ext cx="1307123" cy="638303"/>
          </a:xfrm>
          <a:prstGeom prst="ellipse">
            <a:avLst/>
          </a:prstGeom>
          <a:noFill/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" name="直線矢印コネクタ 14"/>
          <p:cNvCxnSpPr/>
          <p:nvPr/>
        </p:nvCxnSpPr>
        <p:spPr bwMode="auto">
          <a:xfrm flipH="1">
            <a:off x="1547664" y="4767867"/>
            <a:ext cx="2696450" cy="5661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12/02/08</a:t>
            </a:r>
            <a:endParaRPr 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3342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0"/>
            <a:ext cx="7315200" cy="762000"/>
          </a:xfrm>
        </p:spPr>
        <p:txBody>
          <a:bodyPr/>
          <a:lstStyle/>
          <a:p>
            <a:r>
              <a:rPr lang="ja-JP" altLang="en-US" sz="4000" dirty="0" smtClean="0">
                <a:solidFill>
                  <a:srgbClr val="000090"/>
                </a:solidFill>
                <a:latin typeface="Osaka"/>
                <a:ea typeface="Osaka"/>
                <a:cs typeface="Osaka"/>
              </a:rPr>
              <a:t>工業化技術への準備</a:t>
            </a:r>
            <a:endParaRPr lang="en-US" altLang="ja-JP" sz="2800" dirty="0">
              <a:solidFill>
                <a:srgbClr val="000090"/>
              </a:solidFill>
              <a:latin typeface="Osaka"/>
              <a:ea typeface="Osaka"/>
              <a:cs typeface="Osaka"/>
            </a:endParaRPr>
          </a:p>
        </p:txBody>
      </p:sp>
      <p:graphicFrame>
        <p:nvGraphicFramePr>
          <p:cNvPr id="9113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160344"/>
              </p:ext>
            </p:extLst>
          </p:nvPr>
        </p:nvGraphicFramePr>
        <p:xfrm>
          <a:off x="143935" y="914400"/>
          <a:ext cx="8862215" cy="4763834"/>
        </p:xfrm>
        <a:graphic>
          <a:graphicData uri="http://schemas.openxmlformats.org/drawingml/2006/table">
            <a:tbl>
              <a:tblPr/>
              <a:tblGrid>
                <a:gridCol w="2588081"/>
                <a:gridCol w="844863"/>
                <a:gridCol w="667830"/>
                <a:gridCol w="477508"/>
                <a:gridCol w="492857"/>
                <a:gridCol w="535492"/>
                <a:gridCol w="470687"/>
                <a:gridCol w="630993"/>
                <a:gridCol w="1088038"/>
                <a:gridCol w="1065866"/>
              </a:tblGrid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Year</a:t>
                      </a:r>
                      <a:endParaRPr kumimoji="0" lang="en-US" altLang="ja-JP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2010</a:t>
                      </a:r>
                      <a:endParaRPr kumimoji="0" lang="en-US" altLang="ja-JP" sz="16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2012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Phase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/>
                        </a:gs>
                        <a:gs pos="100000">
                          <a:srgbClr val="3366FF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TDP-2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3366FF"/>
                        </a:gs>
                        <a:gs pos="100000">
                          <a:srgbClr val="000090"/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 Gradient in 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. </a:t>
                      </a: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test to </a:t>
                      </a: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reach 35 MV/</a:t>
                      </a:r>
                      <a:r>
                        <a:rPr kumimoji="0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m</a:t>
                      </a:r>
                      <a:endParaRPr kumimoji="0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50%</a:t>
                      </a:r>
                      <a:endParaRPr kumimoji="0" lang="en-US" altLang="ja-JP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50999"/>
                          </a:srgbClr>
                        </a:gs>
                        <a:gs pos="2000">
                          <a:srgbClr val="FFFFFF">
                            <a:alpha val="50999"/>
                          </a:srgbClr>
                        </a:gs>
                        <a:gs pos="100000">
                          <a:srgbClr val="FFFF00">
                            <a:alpha val="50999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533400" marR="0" lvl="0" indent="-5334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  <a:sym typeface="Wingdings" pitchFamily="-107" charset="2"/>
                        </a:rPr>
                        <a:t></a:t>
                      </a:r>
                      <a:r>
                        <a:rPr kumimoji="0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Yield</a:t>
                      </a:r>
                      <a:r>
                        <a:rPr kumimoji="0" lang="en-US" altLang="ja-JP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altLang="ja-JP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90%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00">
                            <a:alpha val="62000"/>
                          </a:srgbClr>
                        </a:gs>
                        <a:gs pos="999">
                          <a:srgbClr val="FFFF00">
                            <a:alpha val="62000"/>
                          </a:srgbClr>
                        </a:gs>
                        <a:gs pos="100000">
                          <a:srgbClr val="FF6600">
                            <a:alpha val="62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Cavity-string  to reach 31.5 MV/m, with one-cryomodule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Global effort for string assembly and test</a:t>
                      </a:r>
                      <a:endParaRPr kumimoji="0" lang="en-US" altLang="ja-JP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(DESY, FNAL, INFN, KEK)</a:t>
                      </a:r>
                      <a:endParaRPr kumimoji="0" lang="en-US" altLang="ja-JP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95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System Test with beam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acceleration  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FLASH (DESY) , NML/ASTA (FNAL)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     QB, STF2 (KEK)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Preparation for Industrialization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i" pitchFamily="-107" charset="0"/>
                          <a:ea typeface="ＭＳ Ｐゴシック" pitchFamily="-107" charset="-128"/>
                          <a:cs typeface="ＭＳ Ｐゴシック" pitchFamily="-107" charset="-128"/>
                        </a:rPr>
                        <a:t>Production Technology R&amp;D   </a:t>
                      </a: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Communication with industry: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6F2"/>
                    </a:solidFill>
                  </a:tcPr>
                </a:tc>
                <a:tc gridSpan="9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1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st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Visit Vendors (2009),  Organize Workshop (2010)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2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 visit and communication, Organize 2</a:t>
                      </a:r>
                      <a:r>
                        <a:rPr kumimoji="0" lang="en-US" sz="1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nd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workshop (2011)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3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rd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pitchFamily="-107" charset="0"/>
                          <a:ea typeface="Arial Unicode MS" pitchFamily="-107" charset="0"/>
                          <a:cs typeface="Arial Unicode MS" pitchFamily="-107" charset="0"/>
                        </a:rPr>
                        <a:t> communication and study contracted with selected vendors (2011-2012)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pitchFamily="-107" charset="0"/>
                        <a:ea typeface="Arial Unicode MS" pitchFamily="-107" charset="0"/>
                        <a:cs typeface="Arial Unicode MS" pitchFamily="-107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Calibri" pitchFamily="-107" charset="0"/>
                        <a:ea typeface="ＭＳ Ｐゴシック" pitchFamily="-107" charset="-128"/>
                        <a:cs typeface="ＭＳ Ｐゴシック" pitchFamily="-107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FFFFFF">
                            <a:alpha val="81000"/>
                          </a:srgbClr>
                        </a:gs>
                        <a:gs pos="92000">
                          <a:srgbClr val="3366FF">
                            <a:alpha val="81000"/>
                          </a:srgbClr>
                        </a:gs>
                        <a:gs pos="100000">
                          <a:srgbClr val="3366FF">
                            <a:alpha val="81000"/>
                          </a:srgbClr>
                        </a:gs>
                      </a:gsLst>
                      <a:lin ang="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山形 8"/>
          <p:cNvSpPr>
            <a:spLocks noChangeArrowheads="1"/>
          </p:cNvSpPr>
          <p:nvPr/>
        </p:nvSpPr>
        <p:spPr bwMode="auto">
          <a:xfrm>
            <a:off x="103794" y="4134600"/>
            <a:ext cx="533400" cy="304800"/>
          </a:xfrm>
          <a:prstGeom prst="chevron">
            <a:avLst>
              <a:gd name="adj" fmla="val 49997"/>
            </a:avLst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fontAlgn="ctr" hangingPunct="0"/>
            <a:endParaRPr kumimoji="0" lang="ja-JP" altLang="en-US"/>
          </a:p>
        </p:txBody>
      </p:sp>
      <p:cxnSp>
        <p:nvCxnSpPr>
          <p:cNvPr id="11" name="直線コネクタ 10"/>
          <p:cNvCxnSpPr/>
          <p:nvPr/>
        </p:nvCxnSpPr>
        <p:spPr bwMode="auto">
          <a:xfrm rot="5400000">
            <a:off x="5939983" y="3597540"/>
            <a:ext cx="5621866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テキスト ボックス 13"/>
          <p:cNvSpPr txBox="1"/>
          <p:nvPr/>
        </p:nvSpPr>
        <p:spPr>
          <a:xfrm>
            <a:off x="7261562" y="2829469"/>
            <a:ext cx="145063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We are here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 bwMode="auto">
          <a:xfrm rot="16200000" flipH="1">
            <a:off x="8584393" y="591859"/>
            <a:ext cx="338693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51</a:t>
            </a:fld>
            <a:endParaRPr lang="en-US" altLang="ja-JP"/>
          </a:p>
        </p:txBody>
      </p:sp>
      <p:sp>
        <p:nvSpPr>
          <p:cNvPr id="5" name="円/楕円 4"/>
          <p:cNvSpPr/>
          <p:nvPr/>
        </p:nvSpPr>
        <p:spPr bwMode="auto">
          <a:xfrm>
            <a:off x="143935" y="3739125"/>
            <a:ext cx="9000065" cy="250450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19358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cavityassy-annotated.pd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89" t="28441" r="9150" b="24904"/>
          <a:stretch/>
        </p:blipFill>
        <p:spPr>
          <a:xfrm>
            <a:off x="4657463" y="3472090"/>
            <a:ext cx="3800737" cy="1497784"/>
          </a:xfrm>
          <a:prstGeom prst="rect">
            <a:avLst/>
          </a:prstGeom>
        </p:spPr>
      </p:pic>
      <p:sp>
        <p:nvSpPr>
          <p:cNvPr id="25603" name="タイトル 7"/>
          <p:cNvSpPr>
            <a:spLocks noGrp="1"/>
          </p:cNvSpPr>
          <p:nvPr>
            <p:ph type="title"/>
          </p:nvPr>
        </p:nvSpPr>
        <p:spPr>
          <a:xfrm>
            <a:off x="1295400" y="76200"/>
            <a:ext cx="7848600" cy="914400"/>
          </a:xfrm>
        </p:spPr>
        <p:txBody>
          <a:bodyPr/>
          <a:lstStyle/>
          <a:p>
            <a:r>
              <a:rPr kumimoji="0" lang="en-US" altLang="ja-JP" b="1" dirty="0" smtClean="0">
                <a:solidFill>
                  <a:srgbClr val="000090"/>
                </a:solidFill>
              </a:rPr>
              <a:t>ILC-TDR Accelerator Parameters </a:t>
            </a:r>
            <a:endParaRPr kumimoji="0" lang="ja-JP" altLang="en-US" b="1" dirty="0" smtClean="0">
              <a:solidFill>
                <a:srgbClr val="000090"/>
              </a:solidFill>
            </a:endParaRPr>
          </a:p>
        </p:txBody>
      </p:sp>
      <p:graphicFrame>
        <p:nvGraphicFramePr>
          <p:cNvPr id="10" name="コンテンツ プレースホルダ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8337696"/>
              </p:ext>
            </p:extLst>
          </p:nvPr>
        </p:nvGraphicFramePr>
        <p:xfrm>
          <a:off x="254000" y="1455950"/>
          <a:ext cx="4114800" cy="3962400"/>
        </p:xfrm>
        <a:graphic>
          <a:graphicData uri="http://schemas.openxmlformats.org/drawingml/2006/table">
            <a:tbl>
              <a:tblPr firstRow="1">
                <a:tableStyleId>{10A1B5D5-9B99-4C35-A422-299274C87663}</a:tableStyleId>
              </a:tblPr>
              <a:tblGrid>
                <a:gridCol w="2045970"/>
                <a:gridCol w="2068830"/>
              </a:tblGrid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Value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C.M.  Energy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500 </a:t>
                      </a:r>
                      <a:r>
                        <a:rPr kumimoji="1" lang="en-US" altLang="ja-JP" sz="18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GeV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Peak luminosity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 x10</a:t>
                      </a:r>
                      <a:r>
                        <a:rPr kumimoji="1" lang="en-US" altLang="ja-JP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34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cm</a:t>
                      </a:r>
                      <a:r>
                        <a:rPr kumimoji="1" lang="en-US" altLang="ja-JP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-2</a:t>
                      </a: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</a:t>
                      </a:r>
                      <a:r>
                        <a:rPr kumimoji="1" lang="en-US" altLang="ja-JP" sz="1800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-1</a:t>
                      </a:r>
                      <a:endParaRPr kumimoji="1" lang="ja-JP" altLang="en-US" sz="18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Beam Rep. rate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 Hz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289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Pulse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duration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0.73 </a:t>
                      </a:r>
                      <a:r>
                        <a:rPr kumimoji="1" lang="en-US" altLang="ja-JP" sz="18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ms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601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Average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current 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5.8 mA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 pulse)</a:t>
                      </a:r>
                      <a:endParaRPr kumimoji="1" lang="ja-JP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7526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Av. field gradient</a:t>
                      </a:r>
                      <a:endParaRPr kumimoji="1" lang="ja-JP" alt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31.5 MV/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m </a:t>
                      </a: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+/-20%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Q</a:t>
                      </a:r>
                      <a:r>
                        <a:rPr kumimoji="1" lang="en-US" altLang="ja-JP" sz="14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0</a:t>
                      </a:r>
                      <a:r>
                        <a:rPr kumimoji="1" lang="en-US" altLang="ja-JP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FF"/>
                          </a:solidFill>
                          <a:effectLst/>
                          <a:latin typeface="+mn-lt"/>
                          <a:ea typeface="Osaka" pitchFamily="-108" charset="-128"/>
                          <a:cs typeface="Osaka" pitchFamily="-108" charset="-128"/>
                        </a:rPr>
                        <a:t> = 1E10</a:t>
                      </a:r>
                      <a:endParaRPr kumimoji="1" lang="ja-JP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63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9-cell cavity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16024 (x 1.1)</a:t>
                      </a:r>
                      <a:endParaRPr kumimoji="1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639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</a:t>
                      </a:r>
                      <a:r>
                        <a:rPr kumimoji="1" lang="en-US" altLang="ja-JP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cryomodule</a:t>
                      </a:r>
                      <a:r>
                        <a:rPr kumimoji="1" lang="en-US" altLang="ja-JP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1" lang="en-US" altLang="ja-JP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1,855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  <a:tr h="35236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# </a:t>
                      </a: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Klystron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~400</a:t>
                      </a:r>
                      <a:endParaRPr kumimoji="1" lang="ja-JP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3366FF"/>
                        </a:solidFill>
                        <a:effectLst/>
                        <a:latin typeface="+mn-lt"/>
                        <a:ea typeface="Osaka" pitchFamily="-108" charset="-128"/>
                        <a:cs typeface="Osaka" pitchFamily="-108" charset="-128"/>
                      </a:endParaRPr>
                    </a:p>
                  </a:txBody>
                  <a:tcPr marL="76200" marR="76200" horzOverflow="overflow"/>
                </a:tc>
              </a:tr>
            </a:tbl>
          </a:graphicData>
        </a:graphic>
      </p:graphicFrame>
      <p:sp>
        <p:nvSpPr>
          <p:cNvPr id="25640" name="日付プレースホルダ 10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t>A. Yamamoto, 12/02/08</a:t>
            </a:r>
            <a:endParaRPr lang="en-US" altLang="ja-JP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sp>
        <p:nvSpPr>
          <p:cNvPr id="25639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12B317A-387A-A64A-8604-D8065BCF9A73}" type="slidenum">
              <a:rPr lang="en-US" altLang="ja-JP" smtClean="0">
                <a:latin typeface="Arial" pitchFamily="-112" charset="0"/>
                <a:ea typeface="Arial Unicode MS" pitchFamily="-112" charset="0"/>
                <a:cs typeface="Arial Unicode MS" pitchFamily="-112" charset="0"/>
              </a:rPr>
              <a:pPr/>
              <a:t>52</a:t>
            </a:fld>
            <a:endParaRPr lang="en-US" altLang="ja-JP" smtClean="0">
              <a:latin typeface="Arial" pitchFamily="-112" charset="0"/>
              <a:ea typeface="Arial Unicode MS" pitchFamily="-112" charset="0"/>
              <a:cs typeface="Arial Unicode MS" pitchFamily="-112" charset="0"/>
            </a:endParaRP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435647"/>
              </p:ext>
            </p:extLst>
          </p:nvPr>
        </p:nvGraphicFramePr>
        <p:xfrm>
          <a:off x="5227534" y="4733753"/>
          <a:ext cx="2556542" cy="1369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Word 文書" r:id="rId5" imgW="2679601" imgH="1435047" progId="Word.Document.12">
                  <p:link updateAutomatic="1"/>
                </p:oleObj>
              </mc:Choice>
              <mc:Fallback>
                <p:oleObj name="Word 文書" r:id="rId5" imgW="2679601" imgH="1435047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7534" y="4733753"/>
                        <a:ext cx="2556542" cy="1369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5" descr="OT0105H.jpg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5058" y="1200280"/>
            <a:ext cx="3648809" cy="2202260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9815222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5449"/>
            <a:ext cx="7315200" cy="968261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Communication w/ Industry</a:t>
            </a:r>
            <a:br>
              <a:rPr lang="en-US" altLang="ja-JP" b="1" dirty="0" smtClean="0">
                <a:solidFill>
                  <a:srgbClr val="000090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</a:br>
            <a:r>
              <a:rPr lang="en-US" altLang="ja-JP" sz="2800" b="1" dirty="0" smtClean="0">
                <a:solidFill>
                  <a:srgbClr val="3366FF"/>
                </a:solidFill>
                <a:latin typeface="Century Gothic" pitchFamily="-112" charset="0"/>
                <a:ea typeface="Century Gothic" pitchFamily="-112" charset="0"/>
                <a:cs typeface="Century Gothic" pitchFamily="-112" charset="0"/>
              </a:rPr>
              <a:t>in 2009 - 2011</a:t>
            </a:r>
            <a:endParaRPr lang="en-US" altLang="ja-JP" sz="1800" b="1" dirty="0">
              <a:solidFill>
                <a:srgbClr val="3366FF"/>
              </a:solidFill>
              <a:latin typeface="Century Gothic" pitchFamily="-112" charset="0"/>
              <a:ea typeface="Century Gothic" pitchFamily="-112" charset="0"/>
              <a:cs typeface="Century Gothic" pitchFamily="-112" charset="0"/>
            </a:endParaRPr>
          </a:p>
        </p:txBody>
      </p:sp>
      <p:sp>
        <p:nvSpPr>
          <p:cNvPr id="29747" name="正方形/長方形 6"/>
          <p:cNvSpPr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solidFill>
            <a:schemeClr val="bg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369" y="1270572"/>
            <a:ext cx="4086522" cy="2836332"/>
          </a:xfrm>
          <a:prstGeom prst="rect">
            <a:avLst/>
          </a:prstGeom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6452" y="1270572"/>
            <a:ext cx="4526844" cy="1798504"/>
          </a:xfrm>
          <a:prstGeom prst="rect">
            <a:avLst/>
          </a:prstGeom>
          <a:ln w="1905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A. Yamamoto, 12/02/08</a:t>
            </a:r>
            <a:endParaRPr lang="en-US" altLang="ja-JP"/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CE37E2-33CB-034B-AFDB-6541EBF5F31A}" type="slidenum">
              <a:rPr lang="en-US" altLang="ja-JP" smtClean="0"/>
              <a:pPr>
                <a:defRPr/>
              </a:pPr>
              <a:t>53</a:t>
            </a:fld>
            <a:endParaRPr lang="en-US" altLang="ja-JP"/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ILC Acc. Status</a:t>
            </a:r>
            <a:endParaRPr lang="en-US" altLang="ja-JP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479" y="3278855"/>
            <a:ext cx="4219224" cy="279005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45451" y="4199994"/>
            <a:ext cx="270813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V</a:t>
            </a:r>
            <a:r>
              <a:rPr kumimoji="1" lang="en-US" altLang="ja-JP" dirty="0" smtClean="0"/>
              <a:t>isits to Industry in 2009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808634" y="4845091"/>
            <a:ext cx="3054066" cy="646331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Twice Industrial Workshops:</a:t>
            </a:r>
          </a:p>
          <a:p>
            <a:r>
              <a:rPr lang="en-US" altLang="ja-JP" dirty="0" smtClean="0"/>
              <a:t>Industry invited  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28133" y="5624119"/>
            <a:ext cx="441820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2009~2013 </a:t>
            </a:r>
            <a:r>
              <a:rPr kumimoji="1" lang="ja-JP" altLang="en-US" dirty="0" smtClean="0"/>
              <a:t>に全世界の企業</a:t>
            </a:r>
            <a:r>
              <a:rPr kumimoji="1" lang="en-US" altLang="ja-JP" dirty="0" smtClean="0"/>
              <a:t>(~20</a:t>
            </a:r>
            <a:r>
              <a:rPr kumimoji="1" lang="ja-JP" altLang="en-US" dirty="0" smtClean="0"/>
              <a:t>社）との</a:t>
            </a:r>
            <a:endParaRPr kumimoji="1" lang="en-US" altLang="ja-JP" dirty="0" smtClean="0"/>
          </a:p>
          <a:p>
            <a:r>
              <a:rPr lang="ja-JP" altLang="en-US" dirty="0" smtClean="0"/>
              <a:t>工業化技術検討およびコスト評価作業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94646395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79405"/>
            <a:ext cx="7660384" cy="500691"/>
          </a:xfrm>
        </p:spPr>
        <p:txBody>
          <a:bodyPr>
            <a:noAutofit/>
          </a:bodyPr>
          <a:lstStyle/>
          <a:p>
            <a:r>
              <a:rPr lang="en-US" altLang="ja-JP" sz="2800" b="1" dirty="0" smtClean="0"/>
              <a:t>Communication with Industry, </a:t>
            </a:r>
            <a:r>
              <a:rPr lang="en-US" altLang="ja-JP" sz="2800" b="1" dirty="0" smtClean="0">
                <a:solidFill>
                  <a:srgbClr val="3366FF"/>
                </a:solidFill>
              </a:rPr>
              <a:t>in 2011-2013</a:t>
            </a:r>
            <a:endParaRPr lang="ja-JP" altLang="en-US" sz="2400" b="1" dirty="0">
              <a:solidFill>
                <a:srgbClr val="3366FF"/>
              </a:solidFill>
            </a:endParaRPr>
          </a:p>
        </p:txBody>
      </p:sp>
      <p:graphicFrame>
        <p:nvGraphicFramePr>
          <p:cNvPr id="7" name="コンテンツ プレースホルダ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2980607"/>
              </p:ext>
            </p:extLst>
          </p:nvPr>
        </p:nvGraphicFramePr>
        <p:xfrm>
          <a:off x="443816" y="580096"/>
          <a:ext cx="8229601" cy="60434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7113"/>
                <a:gridCol w="1076960"/>
                <a:gridCol w="1869723"/>
                <a:gridCol w="2216445"/>
                <a:gridCol w="2569360"/>
              </a:tblGrid>
              <a:tr h="29601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Year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chemeClr val="bg1"/>
                          </a:solidFill>
                        </a:rPr>
                        <a:t>Company</a:t>
                      </a:r>
                      <a:endParaRPr kumimoji="1" lang="ja-JP" alt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 Place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Technical</a:t>
                      </a:r>
                      <a:r>
                        <a:rPr kumimoji="1" lang="en-US" altLang="ja-JP" sz="1200" baseline="0" dirty="0" smtClean="0"/>
                        <a:t> subject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79773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Hitachi 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Tokyo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(JP)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kumimoji="1" lang="en-US" altLang="ja-JP" sz="1200" b="0" baseline="0" dirty="0" err="1" smtClean="0">
                          <a:solidFill>
                            <a:schemeClr val="tx1"/>
                          </a:solidFill>
                        </a:rPr>
                        <a:t>Cryomodule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(CM)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Toshiba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Yokohama (JP)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Cavity/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CM,  SC </a:t>
                      </a:r>
                      <a:r>
                        <a:rPr kumimoji="1" lang="en-US" altLang="ja-JP" sz="1200" b="0" baseline="0" dirty="0" err="1" smtClean="0">
                          <a:solidFill>
                            <a:schemeClr val="tx1"/>
                          </a:solidFill>
                        </a:rPr>
                        <a:t>Quadrupole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MHI 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Kobe (JP)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 / CM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Tokyo </a:t>
                      </a:r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Denkai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Tokyo (JP)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SC Material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OTIC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NingXia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(CN)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SC Material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Zanon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baseline="0" dirty="0" err="1" smtClean="0">
                          <a:solidFill>
                            <a:schemeClr val="tx1"/>
                          </a:solidFill>
                        </a:rPr>
                        <a:t>Schio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(IT)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Cavity/CM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RI 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Koeln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(DE)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Cavity, Coupler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AES  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Medford,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NY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(US)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Niowave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Lansing, MI (US)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Cavity/CM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PAVAC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Richmond,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BC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(CA)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ATI </a:t>
                      </a:r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Wah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-Chang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Albany, OR (US)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SC Material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Plansee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Ruette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(AS) 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SC Material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SDMS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Sr. Romans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(FR)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Cavity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Heraeus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Hanau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(DE)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SC Material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Babcock-</a:t>
                      </a:r>
                      <a:r>
                        <a:rPr kumimoji="1" lang="en-US" altLang="ja-JP" sz="1200" b="1" dirty="0" err="1" smtClean="0">
                          <a:solidFill>
                            <a:schemeClr val="tx1"/>
                          </a:solidFill>
                        </a:rPr>
                        <a:t>Noell</a:t>
                      </a:r>
                      <a:r>
                        <a:rPr kumimoji="1" lang="en-US" altLang="ja-JP" sz="1200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kumimoji="1" lang="ja-JP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Wurzburg (DE)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CM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assembly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SST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chemeClr val="tx1"/>
                          </a:solidFill>
                        </a:rPr>
                        <a:t>Maisach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(DE)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BW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29601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Toshiba Electron-Tube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rgbClr val="000000"/>
                          </a:solidFill>
                        </a:rPr>
                        <a:t>Nasu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 (JP)</a:t>
                      </a:r>
                      <a:endParaRPr kumimoji="1" lang="ja-JP" alt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HLRF (Klystron, Coupler)</a:t>
                      </a:r>
                      <a:endParaRPr kumimoji="1" lang="ja-JP" alt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Thales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err="1" smtClean="0">
                          <a:solidFill>
                            <a:srgbClr val="000000"/>
                          </a:solidFill>
                        </a:rPr>
                        <a:t>Velizy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kumimoji="1" lang="en-US" altLang="ja-JP" sz="1200" b="0" dirty="0" err="1" smtClean="0">
                          <a:solidFill>
                            <a:srgbClr val="000000"/>
                          </a:solidFill>
                        </a:rPr>
                        <a:t>Villacoublay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 (FR)</a:t>
                      </a:r>
                      <a:endParaRPr kumimoji="1" lang="ja-JP" alt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baseline="0" dirty="0" smtClean="0">
                          <a:solidFill>
                            <a:srgbClr val="000000"/>
                          </a:solidFill>
                        </a:rPr>
                        <a:t>HLRF (Klystron)  </a:t>
                      </a:r>
                      <a:endParaRPr kumimoji="1" lang="ja-JP" alt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ja-JP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Wuxi</a:t>
                      </a:r>
                      <a:r>
                        <a:rPr kumimoji="1" lang="en-US" altLang="ja-JP" sz="1200" b="0" baseline="0" dirty="0" smtClean="0">
                          <a:solidFill>
                            <a:schemeClr val="tx1"/>
                          </a:solidFill>
                        </a:rPr>
                        <a:t> City Creative Chemical Equip.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</a:rPr>
                        <a:t> (CX)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Wuxi (CN)</a:t>
                      </a:r>
                      <a:endParaRPr kumimoji="1" lang="ja-JP" alt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CM / </a:t>
                      </a:r>
                      <a:r>
                        <a:rPr kumimoji="1" lang="en-US" altLang="ja-JP" sz="1200" b="0" dirty="0" err="1" smtClean="0">
                          <a:solidFill>
                            <a:srgbClr val="000000"/>
                          </a:solidFill>
                        </a:rPr>
                        <a:t>Cryomodule</a:t>
                      </a:r>
                      <a:r>
                        <a:rPr kumimoji="1" lang="en-US" altLang="ja-JP" sz="1200" b="0" dirty="0" smtClean="0">
                          <a:solidFill>
                            <a:srgbClr val="000000"/>
                          </a:solidFill>
                        </a:rPr>
                        <a:t> components</a:t>
                      </a:r>
                      <a:endParaRPr kumimoji="1" lang="ja-JP" altLang="en-US" sz="12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239000" y="6381826"/>
            <a:ext cx="1905000" cy="457200"/>
          </a:xfrm>
        </p:spPr>
        <p:txBody>
          <a:bodyPr/>
          <a:lstStyle/>
          <a:p>
            <a:pPr>
              <a:defRPr/>
            </a:pPr>
            <a:fld id="{F8326359-397B-D146-B043-A13A549AFB6A}" type="slidenum"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>
                <a:defRPr/>
              </a:pPr>
              <a:t>54</a:t>
            </a:fld>
            <a:endParaRPr lang="en-US" altLang="ja-JP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>
          <a:xfrm>
            <a:off x="381000" y="6623558"/>
            <a:ext cx="2438400" cy="234441"/>
          </a:xfrm>
        </p:spPr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 dirty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45615134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直線矢印コネクタ 50"/>
          <p:cNvCxnSpPr/>
          <p:nvPr/>
        </p:nvCxnSpPr>
        <p:spPr>
          <a:xfrm>
            <a:off x="4852318" y="1311545"/>
            <a:ext cx="0" cy="1376763"/>
          </a:xfrm>
          <a:prstGeom prst="straightConnector1">
            <a:avLst/>
          </a:prstGeom>
          <a:ln w="57150" cmpd="sng">
            <a:solidFill>
              <a:srgbClr val="000090"/>
            </a:solidFill>
            <a:prstDash val="sysDash"/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>
            <a:endCxn id="6" idx="3"/>
          </p:cNvCxnSpPr>
          <p:nvPr/>
        </p:nvCxnSpPr>
        <p:spPr>
          <a:xfrm flipV="1">
            <a:off x="6515899" y="2771144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0247" y="125892"/>
            <a:ext cx="8003020" cy="509172"/>
          </a:xfrm>
        </p:spPr>
        <p:txBody>
          <a:bodyPr>
            <a:noAutofit/>
          </a:bodyPr>
          <a:lstStyle/>
          <a:p>
            <a:r>
              <a:rPr kumimoji="1" lang="en-US" altLang="ja-JP" sz="2800" b="1" dirty="0"/>
              <a:t> </a:t>
            </a:r>
            <a:r>
              <a:rPr kumimoji="1" lang="en-US" altLang="ja-JP" sz="2800" b="1" dirty="0" smtClean="0"/>
              <a:t>     SCRF Procurement/Manufacturing Model </a:t>
            </a:r>
            <a:endParaRPr kumimoji="1" lang="ja-JP" altLang="en-US" sz="28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5390" y="5329033"/>
            <a:ext cx="3088750" cy="955667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3366FF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1400" dirty="0" smtClean="0"/>
              <a:t>Regional hub-laboratories responsible to regional procurements to be 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open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for</a:t>
            </a:r>
            <a:r>
              <a:rPr kumimoji="1" lang="en-US" altLang="ja-JP" sz="1400" dirty="0" smtClean="0">
                <a:solidFill>
                  <a:srgbClr val="FF6600"/>
                </a:solidFill>
              </a:rPr>
              <a:t> any world-wide </a:t>
            </a:r>
            <a:r>
              <a:rPr kumimoji="1" lang="en-US" altLang="ja-JP" sz="1400" dirty="0" smtClean="0">
                <a:solidFill>
                  <a:srgbClr val="000000"/>
                </a:solidFill>
              </a:rPr>
              <a:t>industry participation </a:t>
            </a:r>
          </a:p>
          <a:p>
            <a:pPr marL="0" indent="0">
              <a:buNone/>
            </a:pPr>
            <a:endParaRPr kumimoji="1" lang="ja-JP" altLang="en-US" sz="1400" dirty="0"/>
          </a:p>
        </p:txBody>
      </p:sp>
      <p:sp>
        <p:nvSpPr>
          <p:cNvPr id="4" name="円/楕円 3"/>
          <p:cNvSpPr/>
          <p:nvPr/>
        </p:nvSpPr>
        <p:spPr>
          <a:xfrm>
            <a:off x="2001707" y="1860403"/>
            <a:ext cx="5673801" cy="3273594"/>
          </a:xfrm>
          <a:prstGeom prst="ellipse">
            <a:avLst/>
          </a:prstGeom>
          <a:noFill/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ローチャート: 結合子 5"/>
          <p:cNvSpPr/>
          <p:nvPr/>
        </p:nvSpPr>
        <p:spPr>
          <a:xfrm>
            <a:off x="6945943" y="1931361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E, &amp; … 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7" name="フローチャート: 結合子 6"/>
          <p:cNvSpPr/>
          <p:nvPr/>
        </p:nvSpPr>
        <p:spPr>
          <a:xfrm>
            <a:off x="1153928" y="187613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chemeClr val="tx1"/>
                </a:solidFill>
              </a:rPr>
              <a:t>Regional Hub-Lab:</a:t>
            </a:r>
          </a:p>
          <a:p>
            <a:pPr algn="ctr"/>
            <a:r>
              <a:rPr lang="en-US" altLang="ja-JP" dirty="0">
                <a:solidFill>
                  <a:schemeClr val="tx1"/>
                </a:solidFill>
              </a:rPr>
              <a:t>A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8" name="フローチャート: 結合子 7"/>
          <p:cNvSpPr/>
          <p:nvPr/>
        </p:nvSpPr>
        <p:spPr>
          <a:xfrm>
            <a:off x="1153928" y="4087487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>
                <a:solidFill>
                  <a:srgbClr val="000000"/>
                </a:solidFill>
              </a:rPr>
              <a:t>B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9" name="フローチャート: 結合子 8"/>
          <p:cNvSpPr/>
          <p:nvPr/>
        </p:nvSpPr>
        <p:spPr>
          <a:xfrm>
            <a:off x="6988218" y="3963233"/>
            <a:ext cx="1681244" cy="983867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>
                <a:solidFill>
                  <a:srgbClr val="000000"/>
                </a:solidFill>
              </a:rPr>
              <a:t>D</a:t>
            </a:r>
            <a:r>
              <a:rPr lang="en-US" altLang="ja-JP" dirty="0" smtClean="0">
                <a:solidFill>
                  <a:srgbClr val="000000"/>
                </a:solidFill>
              </a:rPr>
              <a:t> </a:t>
            </a:r>
            <a:endParaRPr kumimoji="1" lang="ja-JP" altLang="en-US" dirty="0">
              <a:solidFill>
                <a:srgbClr val="000000"/>
              </a:solidFill>
            </a:endParaRPr>
          </a:p>
        </p:txBody>
      </p:sp>
      <p:sp>
        <p:nvSpPr>
          <p:cNvPr id="15" name="フローチャート: 結合子 14"/>
          <p:cNvSpPr/>
          <p:nvPr/>
        </p:nvSpPr>
        <p:spPr>
          <a:xfrm>
            <a:off x="2788585" y="2623092"/>
            <a:ext cx="4017217" cy="1780940"/>
          </a:xfrm>
          <a:prstGeom prst="flowChartConnector">
            <a:avLst/>
          </a:prstGeom>
          <a:solidFill>
            <a:srgbClr val="008000">
              <a:alpha val="15000"/>
            </a:srgbClr>
          </a:solidFill>
          <a:ln w="28575" cmpd="sng">
            <a:solidFill>
              <a:srgbClr val="00800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World-wide</a:t>
            </a:r>
          </a:p>
          <a:p>
            <a:pPr algn="ctr"/>
            <a:r>
              <a:rPr lang="en-US" altLang="ja-JP" sz="2000" dirty="0" smtClean="0">
                <a:solidFill>
                  <a:srgbClr val="000000"/>
                </a:solidFill>
              </a:rPr>
              <a:t>Industry responsible to</a:t>
            </a:r>
          </a:p>
          <a:p>
            <a:pPr algn="ctr"/>
            <a:r>
              <a:rPr kumimoji="1" lang="en-US" altLang="ja-JP" sz="2000" b="1" dirty="0" smtClean="0">
                <a:solidFill>
                  <a:srgbClr val="FF0000"/>
                </a:solidFill>
              </a:rPr>
              <a:t>‘Build-to-Print’ manufacturing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862782" y="730265"/>
            <a:ext cx="3768729" cy="567474"/>
          </a:xfrm>
          <a:prstGeom prst="roundRect">
            <a:avLst/>
          </a:prstGeom>
          <a:solidFill>
            <a:srgbClr val="FF6600"/>
          </a:solidFill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 smtClean="0">
                <a:solidFill>
                  <a:srgbClr val="FFFF00"/>
                </a:solidFill>
              </a:rPr>
              <a:t>ILC Host-Lab</a:t>
            </a:r>
            <a:r>
              <a:rPr kumimoji="1" lang="en-US" altLang="ja-JP" dirty="0" smtClean="0">
                <a:solidFill>
                  <a:srgbClr val="FFFF00"/>
                </a:solidFill>
              </a:rPr>
              <a:t>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フローチャート: 結合子 21"/>
          <p:cNvSpPr/>
          <p:nvPr/>
        </p:nvSpPr>
        <p:spPr>
          <a:xfrm>
            <a:off x="3242240" y="4786100"/>
            <a:ext cx="3285560" cy="1614700"/>
          </a:xfrm>
          <a:prstGeom prst="flowChartConnector">
            <a:avLst/>
          </a:prstGeom>
          <a:solidFill>
            <a:srgbClr val="FFFF00"/>
          </a:solidFill>
          <a:ln w="285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Regional Hub-Lab:</a:t>
            </a:r>
          </a:p>
          <a:p>
            <a:pPr algn="ctr"/>
            <a:r>
              <a:rPr lang="en-US" altLang="ja-JP" dirty="0" smtClean="0">
                <a:solidFill>
                  <a:srgbClr val="000000"/>
                </a:solidFill>
              </a:rPr>
              <a:t>C: </a:t>
            </a:r>
            <a:r>
              <a:rPr lang="en-US" altLang="ja-JP" b="1" dirty="0" smtClean="0">
                <a:solidFill>
                  <a:srgbClr val="000000"/>
                </a:solidFill>
              </a:rPr>
              <a:t>responsible to </a:t>
            </a:r>
          </a:p>
          <a:p>
            <a:pPr algn="ctr"/>
            <a:r>
              <a:rPr lang="en-US" altLang="ja-JP" b="1" dirty="0" smtClean="0">
                <a:solidFill>
                  <a:srgbClr val="000000"/>
                </a:solidFill>
              </a:rPr>
              <a:t>Hosting System Test  and </a:t>
            </a:r>
            <a:r>
              <a:rPr lang="en-US" altLang="ja-JP" b="1" dirty="0" smtClean="0">
                <a:solidFill>
                  <a:srgbClr val="FF6600"/>
                </a:solidFill>
              </a:rPr>
              <a:t>Gradient Performance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3409802" y="1505362"/>
            <a:ext cx="2595315" cy="731165"/>
          </a:xfrm>
          <a:prstGeom prst="roundRect">
            <a:avLst>
              <a:gd name="adj" fmla="val 21532"/>
            </a:avLst>
          </a:prstGeom>
          <a:solidFill>
            <a:srgbClr val="FFFF00">
              <a:alpha val="35000"/>
            </a:srgbClr>
          </a:solidFill>
          <a:ln w="19050" cmpd="sng">
            <a:solidFill>
              <a:srgbClr val="3366FF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solidFill>
                  <a:srgbClr val="3366FF"/>
                </a:solidFill>
              </a:rPr>
              <a:t>Technical Coordination</a:t>
            </a:r>
          </a:p>
          <a:p>
            <a:pPr algn="ctr"/>
            <a:r>
              <a:rPr lang="en-US" altLang="ja-JP" dirty="0" smtClean="0">
                <a:solidFill>
                  <a:srgbClr val="3366FF"/>
                </a:solidFill>
              </a:rPr>
              <a:t>for Lab-Consortium </a:t>
            </a:r>
          </a:p>
        </p:txBody>
      </p:sp>
      <p:cxnSp>
        <p:nvCxnSpPr>
          <p:cNvPr id="31" name="直線矢印コネクタ 30"/>
          <p:cNvCxnSpPr/>
          <p:nvPr/>
        </p:nvCxnSpPr>
        <p:spPr>
          <a:xfrm flipV="1">
            <a:off x="2708889" y="4087487"/>
            <a:ext cx="676256" cy="210896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2664343" y="2688308"/>
            <a:ext cx="671135" cy="209403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>
            <a:endCxn id="9" idx="1"/>
          </p:cNvCxnSpPr>
          <p:nvPr/>
        </p:nvCxnSpPr>
        <p:spPr>
          <a:xfrm>
            <a:off x="6631511" y="3865606"/>
            <a:ext cx="602919" cy="241711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直線矢印コネクタ 47"/>
          <p:cNvCxnSpPr/>
          <p:nvPr/>
        </p:nvCxnSpPr>
        <p:spPr>
          <a:xfrm>
            <a:off x="4845509" y="4395025"/>
            <a:ext cx="0" cy="39107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/>
          <p:cNvCxnSpPr/>
          <p:nvPr/>
        </p:nvCxnSpPr>
        <p:spPr>
          <a:xfrm>
            <a:off x="4312109" y="1311545"/>
            <a:ext cx="0" cy="215264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6795447" y="6074705"/>
            <a:ext cx="687290" cy="13805"/>
          </a:xfrm>
          <a:prstGeom prst="straightConnector1">
            <a:avLst/>
          </a:prstGeom>
          <a:ln w="57150" cmpd="sng">
            <a:solidFill>
              <a:srgbClr val="00009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テキスト ボックス 77"/>
          <p:cNvSpPr txBox="1"/>
          <p:nvPr/>
        </p:nvSpPr>
        <p:spPr>
          <a:xfrm>
            <a:off x="7512737" y="5521174"/>
            <a:ext cx="1646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: Technical </a:t>
            </a:r>
          </a:p>
          <a:p>
            <a:r>
              <a:rPr lang="en-US" altLang="ja-JP" sz="1400" dirty="0"/>
              <a:t> </a:t>
            </a:r>
            <a:r>
              <a:rPr lang="en-US" altLang="ja-JP" sz="1400" dirty="0" smtClean="0"/>
              <a:t>  c</a:t>
            </a:r>
            <a:r>
              <a:rPr kumimoji="1" lang="en-US" altLang="ja-JP" sz="1400" dirty="0" smtClean="0"/>
              <a:t>oordination link </a:t>
            </a:r>
          </a:p>
          <a:p>
            <a:r>
              <a:rPr kumimoji="1" lang="en-US" altLang="ja-JP" sz="1400" dirty="0" smtClean="0"/>
              <a:t>: Procurement link </a:t>
            </a:r>
            <a:endParaRPr kumimoji="1" lang="ja-JP" altLang="en-US" sz="1400" dirty="0"/>
          </a:p>
        </p:txBody>
      </p:sp>
      <p:cxnSp>
        <p:nvCxnSpPr>
          <p:cNvPr id="79" name="直線矢印コネクタ 78"/>
          <p:cNvCxnSpPr/>
          <p:nvPr/>
        </p:nvCxnSpPr>
        <p:spPr>
          <a:xfrm>
            <a:off x="6805802" y="5729562"/>
            <a:ext cx="687290" cy="13805"/>
          </a:xfrm>
          <a:prstGeom prst="straightConnector1">
            <a:avLst/>
          </a:prstGeom>
          <a:ln w="12700" cmpd="sng">
            <a:solidFill>
              <a:srgbClr val="000090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</a:rPr>
              <a:t>A. Yamamoto, 12/02/08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</a:rPr>
              <a:pPr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/>
              <a:t>ILC Acc. Status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4709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b="1" dirty="0" smtClean="0"/>
              <a:t>ILC-TDR </a:t>
            </a:r>
            <a:r>
              <a:rPr kumimoji="1" lang="ja-JP" altLang="en-US" sz="3200" b="1" dirty="0" smtClean="0"/>
              <a:t>コスト見積の進め方</a:t>
            </a:r>
            <a:r>
              <a:rPr kumimoji="1" lang="en-US" altLang="ja-JP" sz="3200" b="1" dirty="0" smtClean="0"/>
              <a:t> </a:t>
            </a:r>
            <a:endParaRPr kumimoji="1" lang="ja-JP" altLang="en-US" sz="3200" b="1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176384" y="931810"/>
            <a:ext cx="8713280" cy="572336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2400" dirty="0" smtClean="0"/>
              <a:t>2007: </a:t>
            </a:r>
            <a:r>
              <a:rPr kumimoji="1" lang="ja-JP" altLang="en-US" sz="2400" dirty="0" smtClean="0"/>
              <a:t>概念設計を基礎とした建設予算見積：</a:t>
            </a:r>
            <a:r>
              <a:rPr kumimoji="1" lang="en-US" altLang="ja-JP" sz="2400" dirty="0" smtClean="0"/>
              <a:t>6.6 BILU</a:t>
            </a:r>
          </a:p>
          <a:p>
            <a:pPr marL="0" indent="0">
              <a:buNone/>
            </a:pPr>
            <a:r>
              <a:rPr kumimoji="1" lang="en-US" altLang="ja-JP" sz="2400" dirty="0" smtClean="0"/>
              <a:t>2007- 12: </a:t>
            </a:r>
            <a:r>
              <a:rPr kumimoji="1" lang="ja-JP" altLang="en-US" sz="2400" dirty="0" smtClean="0"/>
              <a:t>技術設計段階を基礎とした予算見積経緯</a:t>
            </a:r>
            <a:endParaRPr kumimoji="1" lang="en-US" altLang="ja-JP" sz="2400" dirty="0" smtClean="0"/>
          </a:p>
          <a:p>
            <a:r>
              <a:rPr kumimoji="1" lang="en-US" altLang="ja-JP" sz="1800" dirty="0" smtClean="0"/>
              <a:t>2007 ~</a:t>
            </a:r>
            <a:r>
              <a:rPr kumimoji="1" lang="ja-JP" altLang="en-US" sz="1800" dirty="0" smtClean="0"/>
              <a:t>：</a:t>
            </a:r>
            <a:r>
              <a:rPr kumimoji="1" lang="ja-JP" altLang="ja-JP" sz="1800" dirty="0"/>
              <a:t>　</a:t>
            </a:r>
            <a:r>
              <a:rPr kumimoji="1" lang="ja-JP" altLang="en-US" sz="1800" dirty="0" smtClean="0"/>
              <a:t>技術設計、技術開発</a:t>
            </a:r>
            <a:endParaRPr kumimoji="1" lang="en-US" altLang="ja-JP" sz="1800" dirty="0" smtClean="0"/>
          </a:p>
          <a:p>
            <a:r>
              <a:rPr kumimoji="1" lang="en-US" altLang="ja-JP" sz="1800" dirty="0" smtClean="0"/>
              <a:t>2009 ~ : </a:t>
            </a:r>
            <a:r>
              <a:rPr kumimoji="1" lang="ja-JP" altLang="en-US" sz="1800" dirty="0"/>
              <a:t>　</a:t>
            </a:r>
            <a:r>
              <a:rPr kumimoji="1" lang="ja-JP" altLang="en-US" sz="1800" dirty="0" smtClean="0"/>
              <a:t>工業界、企業との技術検討、建設コスト見積もり協力</a:t>
            </a:r>
            <a:endParaRPr kumimoji="1" lang="en-US" altLang="ja-JP" sz="1800" dirty="0"/>
          </a:p>
          <a:p>
            <a:pPr marL="0" indent="0">
              <a:buNone/>
            </a:pPr>
            <a:r>
              <a:rPr kumimoji="1" lang="en-US" altLang="ja-JP" sz="2400" dirty="0" smtClean="0">
                <a:solidFill>
                  <a:srgbClr val="000090"/>
                </a:solidFill>
              </a:rPr>
              <a:t>2012: 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TDR </a:t>
            </a:r>
            <a:r>
              <a:rPr kumimoji="1" lang="en-US" altLang="ja-JP" sz="2800" dirty="0" smtClean="0">
                <a:solidFill>
                  <a:srgbClr val="3366FF"/>
                </a:solidFill>
              </a:rPr>
              <a:t>cost estimate</a:t>
            </a:r>
          </a:p>
          <a:p>
            <a:pPr marL="571500" indent="-457200"/>
            <a:r>
              <a:rPr kumimoji="1" lang="ja-JP" altLang="en-US" sz="1800" dirty="0" smtClean="0"/>
              <a:t>国際的な共通コスト評価：　</a:t>
            </a:r>
            <a:endParaRPr kumimoji="1" lang="en-US" altLang="ja-JP" sz="1800" dirty="0" smtClean="0"/>
          </a:p>
          <a:p>
            <a:pPr marL="971550" lvl="1" indent="-457200"/>
            <a:r>
              <a:rPr kumimoji="1" lang="en-US" altLang="ja-JP" sz="1600" dirty="0" smtClean="0"/>
              <a:t>PPP</a:t>
            </a:r>
            <a:r>
              <a:rPr kumimoji="1" lang="ja-JP" altLang="en-US" sz="1600" dirty="0" smtClean="0"/>
              <a:t>を基礎</a:t>
            </a:r>
            <a:r>
              <a:rPr kumimoji="1" lang="en-US" altLang="ja-JP" sz="1600" dirty="0" smtClean="0"/>
              <a:t> </a:t>
            </a:r>
            <a:r>
              <a:rPr kumimoji="1" lang="ja-JP" altLang="en-US" sz="1600" dirty="0" smtClean="0"/>
              <a:t>（同一品を購入できるコスト評価）</a:t>
            </a:r>
            <a:endParaRPr kumimoji="1" lang="en-US" altLang="ja-JP" sz="1600" dirty="0" smtClean="0"/>
          </a:p>
          <a:p>
            <a:pPr marL="571500" indent="-457200"/>
            <a:r>
              <a:rPr kumimoji="1" lang="en-US" altLang="ja-JP" sz="1800" dirty="0" smtClean="0">
                <a:solidFill>
                  <a:srgbClr val="3366FF"/>
                </a:solidFill>
              </a:rPr>
              <a:t>2012/11 	GDE</a:t>
            </a:r>
            <a:r>
              <a:rPr kumimoji="1" lang="ja-JP" altLang="en-US" sz="1800" dirty="0" smtClean="0">
                <a:solidFill>
                  <a:srgbClr val="3366FF"/>
                </a:solidFill>
              </a:rPr>
              <a:t>内部コスト評価</a:t>
            </a:r>
            <a:endParaRPr kumimoji="1" lang="en-US" altLang="ja-JP" sz="1800" dirty="0" smtClean="0">
              <a:solidFill>
                <a:srgbClr val="3366FF"/>
              </a:solidFill>
            </a:endParaRPr>
          </a:p>
          <a:p>
            <a:pPr marL="571500" indent="-457200"/>
            <a:r>
              <a:rPr kumimoji="1" lang="en-US" altLang="ja-JP" sz="1800" dirty="0" smtClean="0">
                <a:solidFill>
                  <a:srgbClr val="3366FF"/>
                </a:solidFill>
              </a:rPr>
              <a:t>2013/2 	</a:t>
            </a:r>
            <a:r>
              <a:rPr kumimoji="1" lang="ja-JP" altLang="en-US" sz="1800" dirty="0" smtClean="0">
                <a:solidFill>
                  <a:srgbClr val="3366FF"/>
                </a:solidFill>
              </a:rPr>
              <a:t>外部コスト評価</a:t>
            </a:r>
            <a:r>
              <a:rPr kumimoji="1" lang="en-US" altLang="ja-JP" sz="1800" dirty="0" smtClean="0">
                <a:solidFill>
                  <a:srgbClr val="3366FF"/>
                </a:solidFill>
              </a:rPr>
              <a:t> </a:t>
            </a:r>
            <a:endParaRPr kumimoji="1" lang="en-US" altLang="ja-JP" sz="1800" dirty="0">
              <a:solidFill>
                <a:srgbClr val="3366FF"/>
              </a:solidFill>
            </a:endParaRPr>
          </a:p>
          <a:p>
            <a:pPr marL="114300" indent="0">
              <a:buNone/>
            </a:pPr>
            <a:r>
              <a:rPr kumimoji="1" lang="en-US" altLang="ja-JP" sz="2400" dirty="0" smtClean="0">
                <a:solidFill>
                  <a:srgbClr val="000090"/>
                </a:solidFill>
              </a:rPr>
              <a:t>2013: TDR </a:t>
            </a:r>
            <a:r>
              <a:rPr kumimoji="1" lang="ja-JP" altLang="en-US" sz="2400" dirty="0" smtClean="0">
                <a:solidFill>
                  <a:srgbClr val="3366FF"/>
                </a:solidFill>
              </a:rPr>
              <a:t>コスト見積もりを公表</a:t>
            </a:r>
            <a:r>
              <a:rPr kumimoji="1" lang="ja-JP" altLang="en-US" sz="2400" dirty="0" smtClean="0"/>
              <a:t>（新組織との連携）</a:t>
            </a:r>
            <a:endParaRPr kumimoji="1" lang="en-US" altLang="ja-JP" sz="2400" dirty="0" smtClean="0"/>
          </a:p>
          <a:p>
            <a:pPr marL="571500" indent="-457200"/>
            <a:r>
              <a:rPr kumimoji="1" lang="en-US" altLang="ja-JP" sz="1800" dirty="0" smtClean="0"/>
              <a:t>RDR </a:t>
            </a:r>
            <a:r>
              <a:rPr kumimoji="1" lang="ja-JP" altLang="en-US" sz="1800" dirty="0" smtClean="0"/>
              <a:t>を基礎とした見積もりから、</a:t>
            </a:r>
            <a:endParaRPr kumimoji="1" lang="en-US" altLang="ja-JP" sz="1800" dirty="0" smtClean="0"/>
          </a:p>
          <a:p>
            <a:pPr marL="971550" lvl="1" indent="-457200"/>
            <a:r>
              <a:rPr kumimoji="1" lang="ja-JP" altLang="en-US" sz="1600" dirty="0" smtClean="0"/>
              <a:t>国際的な物価変動を反映、</a:t>
            </a:r>
            <a:endParaRPr kumimoji="1" lang="en-US" altLang="ja-JP" sz="1600" dirty="0" smtClean="0"/>
          </a:p>
          <a:p>
            <a:pPr marL="971550" lvl="1" indent="-457200"/>
            <a:r>
              <a:rPr kumimoji="1" lang="en-US" altLang="ja-JP" sz="1600" dirty="0" smtClean="0"/>
              <a:t>RDR</a:t>
            </a:r>
            <a:r>
              <a:rPr kumimoji="1" lang="ja-JP" altLang="en-US" sz="1600" dirty="0" smtClean="0"/>
              <a:t>から</a:t>
            </a:r>
            <a:r>
              <a:rPr kumimoji="1" lang="en-US" altLang="ja-JP" sz="1600" dirty="0" smtClean="0"/>
              <a:t>TDR </a:t>
            </a:r>
            <a:r>
              <a:rPr kumimoji="1" lang="ja-JP" altLang="en-US" sz="1600" dirty="0" smtClean="0"/>
              <a:t>における設計の変更を反映</a:t>
            </a:r>
            <a:endParaRPr kumimoji="1" lang="en-US" altLang="ja-JP" sz="1600" dirty="0" smtClean="0"/>
          </a:p>
          <a:p>
            <a:pPr marL="971550" lvl="1" indent="-457200"/>
            <a:r>
              <a:rPr kumimoji="1" lang="en-US" altLang="ja-JP" sz="1600" dirty="0" smtClean="0"/>
              <a:t>TDR </a:t>
            </a:r>
            <a:r>
              <a:rPr kumimoji="1" lang="ja-JP" altLang="en-US" sz="1600" dirty="0" smtClean="0"/>
              <a:t>を基礎としたコストの変動を反映（土木・建設、超伝導技術を全面的に改訂、</a:t>
            </a:r>
            <a:endParaRPr kumimoji="1" lang="en-US" altLang="ja-JP" sz="1600" dirty="0" smtClean="0"/>
          </a:p>
          <a:p>
            <a:pPr marL="571500" indent="-457200"/>
            <a:r>
              <a:rPr kumimoji="1" lang="en-US" altLang="ja-JP" sz="1800" dirty="0" smtClean="0">
                <a:solidFill>
                  <a:srgbClr val="FF0000"/>
                </a:solidFill>
              </a:rPr>
              <a:t>『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最も確度の高いコスト</a:t>
            </a:r>
            <a:r>
              <a:rPr kumimoji="1" lang="ja-JP" altLang="en-US" sz="1800" dirty="0" smtClean="0">
                <a:solidFill>
                  <a:srgbClr val="000090"/>
                </a:solidFill>
              </a:rPr>
              <a:t>（標準／中心値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）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』</a:t>
            </a:r>
            <a:r>
              <a:rPr kumimoji="1" lang="ja-JP" altLang="en-US" sz="1800" dirty="0" smtClean="0"/>
              <a:t>　＋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『</a:t>
            </a:r>
            <a:r>
              <a:rPr kumimoji="1" lang="ja-JP" altLang="en-US" sz="1800" dirty="0" smtClean="0">
                <a:solidFill>
                  <a:srgbClr val="FF0000"/>
                </a:solidFill>
              </a:rPr>
              <a:t>不定性</a:t>
            </a:r>
            <a:r>
              <a:rPr kumimoji="1" lang="en-US" altLang="ja-JP" sz="1800" dirty="0" smtClean="0">
                <a:solidFill>
                  <a:srgbClr val="FF0000"/>
                </a:solidFill>
              </a:rPr>
              <a:t>』</a:t>
            </a:r>
            <a:r>
              <a:rPr kumimoji="1" lang="ja-JP" altLang="en-US" sz="1800" dirty="0" smtClean="0"/>
              <a:t>　を明示</a:t>
            </a:r>
            <a:endParaRPr kumimoji="1" lang="en-US" altLang="ja-JP" sz="1800" dirty="0" smtClean="0"/>
          </a:p>
          <a:p>
            <a:pPr marL="571500" indent="-457200"/>
            <a:r>
              <a:rPr kumimoji="1" lang="ja-JP" altLang="en-US" sz="1800" dirty="0" smtClean="0"/>
              <a:t>物件費と（直接的）人件費の夫々を示す。</a:t>
            </a:r>
            <a:endParaRPr kumimoji="1" lang="en-US" altLang="ja-JP" sz="1800" dirty="0" smtClean="0"/>
          </a:p>
          <a:p>
            <a:pPr marL="971550" lvl="1" indent="-457200"/>
            <a:endParaRPr kumimoji="1" lang="en-US" altLang="ja-JP" sz="2000" dirty="0" smtClean="0"/>
          </a:p>
          <a:p>
            <a:pPr marL="971550" lvl="1" indent="-457200"/>
            <a:endParaRPr kumimoji="1" lang="en-US" altLang="ja-JP" sz="2000" dirty="0" smtClean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71341694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290594"/>
            <a:ext cx="8229600" cy="877433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ILC</a:t>
            </a:r>
            <a:r>
              <a:rPr kumimoji="1" lang="ja-JP" altLang="en-US" b="1" dirty="0" smtClean="0"/>
              <a:t>ー</a:t>
            </a:r>
            <a:r>
              <a:rPr kumimoji="1" lang="en-US" altLang="ja-JP" b="1" dirty="0" smtClean="0"/>
              <a:t>TDR </a:t>
            </a:r>
            <a:r>
              <a:rPr kumimoji="1" lang="ja-JP" altLang="en-US" b="1" dirty="0" smtClean="0"/>
              <a:t>コスト見積もり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endParaRPr kumimoji="1" lang="ja-JP" altLang="en-US" b="1" dirty="0">
              <a:solidFill>
                <a:srgbClr val="3366FF"/>
              </a:solidFill>
            </a:endParaRPr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sz="half" idx="1"/>
          </p:nvPr>
        </p:nvSpPr>
        <p:spPr>
          <a:xfrm>
            <a:off x="383040" y="1609688"/>
            <a:ext cx="8229600" cy="4036168"/>
          </a:xfrm>
          <a:solidFill>
            <a:srgbClr val="CCFFCC"/>
          </a:solidFill>
          <a:ln>
            <a:solidFill>
              <a:srgbClr val="3366FF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sz="1400" dirty="0">
                <a:solidFill>
                  <a:srgbClr val="000000"/>
                </a:solidFill>
              </a:rPr>
              <a:t>[</a:t>
            </a:r>
            <a:r>
              <a:rPr kumimoji="1" lang="en-US" altLang="ja-JP" sz="1600" dirty="0" smtClean="0">
                <a:solidFill>
                  <a:srgbClr val="000000"/>
                </a:solidFill>
              </a:rPr>
              <a:t>1</a:t>
            </a:r>
            <a:r>
              <a:rPr lang="en-US" altLang="ja-JP" sz="1600" dirty="0"/>
              <a:t>]</a:t>
            </a:r>
            <a:r>
              <a:rPr kumimoji="1" lang="en-US" altLang="ja-JP" sz="1600" dirty="0" smtClean="0"/>
              <a:t>  </a:t>
            </a:r>
            <a:r>
              <a:rPr kumimoji="1" lang="en-US" altLang="ja-JP" sz="1600" dirty="0" smtClean="0">
                <a:solidFill>
                  <a:srgbClr val="3366FF"/>
                </a:solidFill>
              </a:rPr>
              <a:t> </a:t>
            </a:r>
            <a:r>
              <a:rPr kumimoji="1" lang="en-US" altLang="ja-JP" sz="1600" u="sng" dirty="0" smtClean="0">
                <a:solidFill>
                  <a:srgbClr val="3366FF"/>
                </a:solidFill>
              </a:rPr>
              <a:t>RDR </a:t>
            </a:r>
            <a:r>
              <a:rPr kumimoji="1" lang="en-US" altLang="ja-JP" sz="1600" u="sng" dirty="0" smtClean="0"/>
              <a:t>M&amp;S </a:t>
            </a:r>
            <a:r>
              <a:rPr kumimoji="1" lang="en-US" altLang="ja-JP" sz="1600" dirty="0" smtClean="0"/>
              <a:t>cost-estimate </a:t>
            </a:r>
            <a:r>
              <a:rPr kumimoji="1" lang="en-US" altLang="ja-JP" sz="1600" u="sng" dirty="0" smtClean="0"/>
              <a:t>in 2007</a:t>
            </a:r>
            <a:r>
              <a:rPr kumimoji="1" lang="en-US" altLang="ja-JP" sz="1600" dirty="0" smtClean="0"/>
              <a:t>: 				</a:t>
            </a:r>
            <a:r>
              <a:rPr kumimoji="1" lang="en-US" altLang="ja-JP" sz="1600" dirty="0" smtClean="0">
                <a:solidFill>
                  <a:srgbClr val="3366FF"/>
                </a:solidFill>
              </a:rPr>
              <a:t>6.6 BILC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/>
              <a:t>[2]   Corresponding </a:t>
            </a:r>
            <a:r>
              <a:rPr lang="en-US" altLang="ja-JP" sz="1600" u="sng" dirty="0" smtClean="0"/>
              <a:t>RDR M&amp;A</a:t>
            </a:r>
            <a:r>
              <a:rPr lang="en-US" altLang="ja-JP" sz="1600" dirty="0" smtClean="0"/>
              <a:t> cost </a:t>
            </a:r>
            <a:r>
              <a:rPr lang="en-US" altLang="ja-JP" sz="1600" u="sng" dirty="0" smtClean="0"/>
              <a:t>in 2012  </a:t>
            </a:r>
            <a:r>
              <a:rPr lang="en-US" altLang="ja-JP" sz="1600" dirty="0" smtClean="0"/>
              <a:t>(</a:t>
            </a:r>
            <a:r>
              <a:rPr lang="en-US" altLang="ja-JP" sz="1600" dirty="0" smtClean="0">
                <a:solidFill>
                  <a:srgbClr val="3366FF"/>
                </a:solidFill>
              </a:rPr>
              <a:t>inflation factor </a:t>
            </a:r>
            <a:r>
              <a:rPr lang="en-US" altLang="ja-JP" sz="1600" dirty="0" smtClean="0"/>
              <a:t>counted)*:</a:t>
            </a:r>
            <a:r>
              <a:rPr lang="en-US" altLang="ja-JP" sz="1600" dirty="0" smtClean="0">
                <a:solidFill>
                  <a:srgbClr val="3366FF"/>
                </a:solidFill>
              </a:rPr>
              <a:t>	[1</a:t>
            </a:r>
            <a:r>
              <a:rPr lang="en-US" altLang="ja-JP" sz="1600" dirty="0">
                <a:solidFill>
                  <a:srgbClr val="3366FF"/>
                </a:solidFill>
              </a:rPr>
              <a:t>]</a:t>
            </a:r>
            <a:r>
              <a:rPr lang="en-US" altLang="ja-JP" sz="1600" dirty="0" smtClean="0">
                <a:solidFill>
                  <a:srgbClr val="3366FF"/>
                </a:solidFill>
              </a:rPr>
              <a:t>  </a:t>
            </a:r>
            <a:r>
              <a:rPr lang="en-US" altLang="ja-JP" sz="1600" dirty="0" smtClean="0">
                <a:solidFill>
                  <a:srgbClr val="FF0000"/>
                </a:solidFill>
              </a:rPr>
              <a:t>+  (TBD) % **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3366FF"/>
                </a:solidFill>
              </a:rPr>
              <a:t> </a:t>
            </a:r>
            <a:r>
              <a:rPr lang="en-US" altLang="ja-JP" sz="1400" dirty="0" smtClean="0"/>
              <a:t>*"</a:t>
            </a:r>
            <a:r>
              <a:rPr lang="en-US" altLang="ja-JP" sz="1400" dirty="0"/>
              <a:t>based on Purchasing Power Parity indices from the </a:t>
            </a:r>
            <a:r>
              <a:rPr lang="en-US" altLang="ja-JP" sz="1400" dirty="0" smtClean="0"/>
              <a:t>OECD.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/>
              <a:t>[3]   </a:t>
            </a:r>
            <a:r>
              <a:rPr lang="en-US" altLang="ja-JP" sz="1600" u="sng" dirty="0" smtClean="0"/>
              <a:t>TDR M&amp;S in 2012 </a:t>
            </a:r>
            <a:r>
              <a:rPr lang="en-US" altLang="ja-JP" sz="1600" dirty="0" smtClean="0"/>
              <a:t>(</a:t>
            </a:r>
            <a:r>
              <a:rPr lang="en-US" altLang="ja-JP" sz="1600" dirty="0" smtClean="0">
                <a:solidFill>
                  <a:srgbClr val="3366FF"/>
                </a:solidFill>
              </a:rPr>
              <a:t>reflecting SB2009 &amp; new estimate</a:t>
            </a:r>
            <a:r>
              <a:rPr lang="en-US" altLang="ja-JP" sz="1600" dirty="0" smtClean="0"/>
              <a:t>):</a:t>
            </a:r>
            <a:r>
              <a:rPr lang="en-US" altLang="ja-JP" sz="1600" dirty="0"/>
              <a:t> </a:t>
            </a:r>
            <a:r>
              <a:rPr lang="en-US" altLang="ja-JP" sz="1600" dirty="0" smtClean="0"/>
              <a:t> 		</a:t>
            </a:r>
            <a:r>
              <a:rPr lang="en-US" altLang="ja-JP" sz="1600" dirty="0" smtClean="0">
                <a:solidFill>
                  <a:srgbClr val="3366FF"/>
                </a:solidFill>
              </a:rPr>
              <a:t>[2]  </a:t>
            </a:r>
            <a:r>
              <a:rPr lang="en-US" altLang="ja-JP" sz="1600" dirty="0" smtClean="0">
                <a:solidFill>
                  <a:srgbClr val="FF0000"/>
                </a:solidFill>
              </a:rPr>
              <a:t>+  (TBD) %**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/>
              <a:t>[4]   TDR M&amp;S overall uncertainty :  				</a:t>
            </a:r>
            <a:r>
              <a:rPr lang="en-US" altLang="ja-JP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</a:rPr>
              <a:t>(TBD) % **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/>
              <a:t>[5]   RDR/TDR , </a:t>
            </a:r>
            <a:r>
              <a:rPr lang="en-US" altLang="ja-JP" sz="1600" u="sng" dirty="0" smtClean="0">
                <a:solidFill>
                  <a:srgbClr val="3366FF"/>
                </a:solidFill>
              </a:rPr>
              <a:t>Labor a</a:t>
            </a:r>
            <a:r>
              <a:rPr lang="en-US" altLang="ja-JP" sz="1600" u="sng" dirty="0" smtClean="0"/>
              <a:t>nd Personnel*</a:t>
            </a:r>
            <a:r>
              <a:rPr lang="en-US" altLang="ja-JP" sz="1600" dirty="0" smtClean="0"/>
              <a:t> in 2017/2012: 		</a:t>
            </a:r>
            <a:r>
              <a:rPr lang="en-US" altLang="ja-JP" sz="1600" dirty="0" smtClean="0">
                <a:solidFill>
                  <a:srgbClr val="3366FF"/>
                </a:solidFill>
              </a:rPr>
              <a:t>14 </a:t>
            </a:r>
            <a:r>
              <a:rPr lang="en-US" altLang="ja-JP" sz="1600" dirty="0" err="1" smtClean="0">
                <a:solidFill>
                  <a:srgbClr val="3366FF"/>
                </a:solidFill>
              </a:rPr>
              <a:t>kFTE</a:t>
            </a:r>
            <a:endParaRPr lang="en-US" altLang="ja-JP" sz="1600" dirty="0" smtClean="0">
              <a:solidFill>
                <a:srgbClr val="3366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>
                <a:solidFill>
                  <a:srgbClr val="3366FF"/>
                </a:solidFill>
              </a:rPr>
              <a:t>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600" dirty="0" smtClean="0"/>
              <a:t>* to be sub-categorized to  ‘</a:t>
            </a:r>
            <a:r>
              <a:rPr lang="en-US" altLang="ja-JP" sz="1600" u="sng" dirty="0" smtClean="0"/>
              <a:t>Contracted Labor</a:t>
            </a:r>
            <a:r>
              <a:rPr lang="en-US" altLang="ja-JP" sz="1600" dirty="0" smtClean="0"/>
              <a:t>’ and ‘</a:t>
            </a:r>
            <a:r>
              <a:rPr lang="en-US" altLang="ja-JP" sz="1600" u="sng" dirty="0" smtClean="0"/>
              <a:t>Laboratory personnel </a:t>
            </a:r>
            <a:r>
              <a:rPr lang="en-US" altLang="ja-JP" sz="1600" dirty="0" smtClean="0"/>
              <a:t>including world-wide participation   (for example: half and half depending on a model )</a:t>
            </a:r>
            <a:endParaRPr lang="en-US" altLang="ja-JP" sz="1050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800" dirty="0">
                <a:solidFill>
                  <a:srgbClr val="3366FF"/>
                </a:solidFill>
              </a:rPr>
              <a:t>	</a:t>
            </a:r>
            <a:endParaRPr lang="en-US" altLang="ja-JP" sz="1800" dirty="0" smtClean="0">
              <a:solidFill>
                <a:srgbClr val="3366FF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sz="1400" dirty="0" smtClean="0">
                <a:solidFill>
                  <a:srgbClr val="3366FF"/>
                </a:solidFill>
              </a:rPr>
              <a:t>** </a:t>
            </a:r>
            <a:r>
              <a:rPr lang="en-US" altLang="ja-JP" sz="1400" dirty="0" smtClean="0">
                <a:solidFill>
                  <a:srgbClr val="000090"/>
                </a:solidFill>
              </a:rPr>
              <a:t>(TBD)</a:t>
            </a:r>
            <a:r>
              <a:rPr lang="ja-JP" altLang="en-US" sz="1400" dirty="0" smtClean="0">
                <a:solidFill>
                  <a:srgbClr val="000090"/>
                </a:solidFill>
              </a:rPr>
              <a:t>コストは、</a:t>
            </a:r>
            <a:r>
              <a:rPr lang="en-US" altLang="ja-JP" sz="1400" dirty="0" smtClean="0">
                <a:solidFill>
                  <a:srgbClr val="000090"/>
                </a:solidFill>
              </a:rPr>
              <a:t>External Cost Review (Feb6-7) </a:t>
            </a:r>
            <a:r>
              <a:rPr lang="ja-JP" altLang="en-US" sz="1400" dirty="0" smtClean="0">
                <a:solidFill>
                  <a:srgbClr val="000090"/>
                </a:solidFill>
              </a:rPr>
              <a:t>による評価、</a:t>
            </a:r>
            <a:r>
              <a:rPr lang="en-US" altLang="ja-JP" sz="1400" dirty="0" smtClean="0">
                <a:solidFill>
                  <a:srgbClr val="000090"/>
                </a:solidFill>
              </a:rPr>
              <a:t>ILCSC/LCC</a:t>
            </a:r>
            <a:r>
              <a:rPr lang="en-US" altLang="ja-JP" sz="1400" dirty="0">
                <a:solidFill>
                  <a:srgbClr val="000090"/>
                </a:solidFill>
              </a:rPr>
              <a:t> </a:t>
            </a:r>
            <a:r>
              <a:rPr lang="en-US" altLang="ja-JP" sz="1400" dirty="0" smtClean="0">
                <a:solidFill>
                  <a:srgbClr val="000090"/>
                </a:solidFill>
              </a:rPr>
              <a:t>(2/21-22) </a:t>
            </a:r>
            <a:r>
              <a:rPr lang="ja-JP" altLang="en-US" sz="1400" dirty="0" smtClean="0">
                <a:solidFill>
                  <a:srgbClr val="000090"/>
                </a:solidFill>
              </a:rPr>
              <a:t>審議を経て</a:t>
            </a:r>
            <a:r>
              <a:rPr lang="en-US" altLang="ja-JP" sz="1400" dirty="0" smtClean="0">
                <a:solidFill>
                  <a:srgbClr val="000090"/>
                </a:solidFill>
              </a:rPr>
              <a:t>,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ja-JP" altLang="en-US" sz="1400" dirty="0" smtClean="0">
                <a:solidFill>
                  <a:srgbClr val="000090"/>
                </a:solidFill>
              </a:rPr>
              <a:t>了承が得られた時点で、公開される。</a:t>
            </a:r>
            <a:r>
              <a:rPr lang="en-US" altLang="ja-JP" sz="1400" dirty="0" smtClean="0">
                <a:solidFill>
                  <a:srgbClr val="000090"/>
                </a:solidFill>
              </a:rPr>
              <a:t>	</a:t>
            </a:r>
            <a:endParaRPr kumimoji="1" lang="ja-JP" altLang="en-US" sz="1400" dirty="0">
              <a:solidFill>
                <a:srgbClr val="000090"/>
              </a:solidFill>
            </a:endParaRP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57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3492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4135" y="76200"/>
            <a:ext cx="7689865" cy="914400"/>
          </a:xfrm>
        </p:spPr>
        <p:txBody>
          <a:bodyPr/>
          <a:lstStyle/>
          <a:p>
            <a:r>
              <a:rPr kumimoji="1" lang="ja-JP" altLang="en-US" sz="2800" b="1" dirty="0" smtClean="0"/>
              <a:t>コスト見積もりにおける超伝導技術関連の比率</a:t>
            </a:r>
            <a:r>
              <a:rPr kumimoji="1" lang="en-US" altLang="ja-JP" sz="2800" b="1" dirty="0" smtClean="0"/>
              <a:t> </a:t>
            </a:r>
            <a:endParaRPr kumimoji="1" lang="ja-JP" altLang="en-US" sz="2800" b="1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58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6" name="Picture 5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9" r="-232"/>
          <a:stretch/>
        </p:blipFill>
        <p:spPr>
          <a:xfrm>
            <a:off x="793693" y="1110168"/>
            <a:ext cx="5383881" cy="5308528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Wave 4"/>
          <p:cNvSpPr/>
          <p:nvPr/>
        </p:nvSpPr>
        <p:spPr bwMode="auto">
          <a:xfrm>
            <a:off x="6530126" y="1264556"/>
            <a:ext cx="1928074" cy="1536232"/>
          </a:xfrm>
          <a:prstGeom prst="wav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400" dirty="0" smtClean="0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ILC total: </a:t>
            </a:r>
          </a:p>
          <a:p>
            <a:pPr algn="ctr" defTabSz="9144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kumimoji="0" lang="en-GB" sz="2400" dirty="0" smtClean="0">
                <a:solidFill>
                  <a:srgbClr val="FFFF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100 %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553200" y="3240635"/>
            <a:ext cx="1905000" cy="2585323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Cavity and CM :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  <a:sym typeface="Wingdings"/>
              </a:rPr>
              <a:t>35 % </a:t>
            </a:r>
          </a:p>
          <a:p>
            <a:endParaRPr lang="en-US" altLang="ja-JP" dirty="0">
              <a:solidFill>
                <a:srgbClr val="000000"/>
              </a:solidFill>
              <a:latin typeface="Arial"/>
              <a:ea typeface="Arial Unicode MS"/>
              <a:cs typeface="Arial Unicode MS"/>
              <a:sym typeface="Wingdings"/>
            </a:endParaRPr>
          </a:p>
          <a:p>
            <a:r>
              <a:rPr lang="en-US" altLang="ja-JP" dirty="0" smtClean="0">
                <a:solidFill>
                  <a:srgbClr val="000090"/>
                </a:solidFill>
                <a:latin typeface="Arial"/>
                <a:ea typeface="Arial Unicode MS"/>
                <a:cs typeface="Arial Unicode MS"/>
                <a:sym typeface="Wingdings"/>
              </a:rPr>
              <a:t>Cryogenics: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  <a:sym typeface="Wingdings"/>
              </a:rPr>
              <a:t>8 % </a:t>
            </a:r>
          </a:p>
          <a:p>
            <a:endParaRPr lang="en-US" altLang="ja-JP" dirty="0" smtClean="0">
              <a:solidFill>
                <a:srgbClr val="3366FF"/>
              </a:solidFill>
              <a:latin typeface="Arial"/>
              <a:ea typeface="Arial Unicode MS"/>
              <a:cs typeface="Arial Unicode MS"/>
              <a:sym typeface="Wingdings"/>
            </a:endParaRPr>
          </a:p>
          <a:p>
            <a:r>
              <a:rPr lang="en-US" altLang="ja-JP" dirty="0" smtClean="0">
                <a:latin typeface="Arial"/>
                <a:ea typeface="Arial Unicode MS"/>
                <a:cs typeface="Arial Unicode MS"/>
                <a:sym typeface="Wingdings"/>
              </a:rPr>
              <a:t>HLRF</a:t>
            </a:r>
          </a:p>
          <a:p>
            <a:pPr marL="285750" indent="-285750">
              <a:buFont typeface="Wingdings" charset="0"/>
              <a:buChar char="à"/>
            </a:pPr>
            <a:r>
              <a:rPr lang="en-US" altLang="ja-JP" dirty="0" smtClean="0">
                <a:solidFill>
                  <a:srgbClr val="3366FF"/>
                </a:solidFill>
                <a:latin typeface="Arial"/>
                <a:ea typeface="Arial Unicode MS"/>
                <a:cs typeface="Arial Unicode MS"/>
                <a:sym typeface="Wingdings"/>
              </a:rPr>
              <a:t>10 %</a:t>
            </a:r>
          </a:p>
          <a:p>
            <a:endParaRPr lang="ja-JP" altLang="en-US" dirty="0">
              <a:solidFill>
                <a:srgbClr val="3366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1" name="円/楕円 10"/>
          <p:cNvSpPr/>
          <p:nvPr/>
        </p:nvSpPr>
        <p:spPr bwMode="auto">
          <a:xfrm rot="1877288">
            <a:off x="579475" y="3024382"/>
            <a:ext cx="5061675" cy="3013598"/>
          </a:xfrm>
          <a:prstGeom prst="ellipse">
            <a:avLst/>
          </a:prstGeom>
          <a:noFill/>
          <a:ln w="57150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62627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/>
              <a:t>Outline </a:t>
            </a:r>
            <a:endParaRPr kumimoji="1" lang="ja-JP" altLang="en-US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85799" y="1371600"/>
            <a:ext cx="8086325" cy="4800600"/>
          </a:xfrm>
        </p:spPr>
        <p:txBody>
          <a:bodyPr/>
          <a:lstStyle/>
          <a:p>
            <a:r>
              <a:rPr kumimoji="1" lang="en-US" altLang="ja-JP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ILC</a:t>
            </a:r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加速器設計</a:t>
            </a:r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・技術開発の</a:t>
            </a:r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進展</a:t>
            </a:r>
            <a:endParaRPr kumimoji="1" lang="en-US" altLang="ja-JP" b="0" dirty="0" smtClean="0">
              <a:solidFill>
                <a:schemeClr val="bg1">
                  <a:lumMod val="65000"/>
                </a:schemeClr>
              </a:solidFill>
              <a:latin typeface="Osaka"/>
              <a:ea typeface="Osaka"/>
              <a:cs typeface="Osaka"/>
            </a:endParaRPr>
          </a:p>
          <a:p>
            <a:pPr lvl="1"/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概念設計</a:t>
            </a:r>
            <a:r>
              <a:rPr kumimoji="1" lang="en-US" altLang="ja-JP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(2007) </a:t>
            </a:r>
            <a:r>
              <a:rPr kumimoji="1" lang="en-US" altLang="ja-JP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 </a:t>
            </a:r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技術設計</a:t>
            </a:r>
            <a:r>
              <a:rPr kumimoji="1" lang="en-US" altLang="ja-JP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 (2012)</a:t>
            </a:r>
            <a:endParaRPr kumimoji="1" lang="ja-JP" altLang="en-US" b="0" dirty="0">
              <a:solidFill>
                <a:schemeClr val="bg1">
                  <a:lumMod val="65000"/>
                </a:schemeClr>
              </a:solidFill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技術開発の進展　</a:t>
            </a: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　</a:t>
            </a:r>
            <a:r>
              <a:rPr kumimoji="1" lang="en-US" altLang="ja-JP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ILC </a:t>
            </a:r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実現可能な技術の実証</a:t>
            </a:r>
          </a:p>
          <a:p>
            <a:pPr lvl="2"/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より</a:t>
            </a:r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効果的な</a:t>
            </a:r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加速器設計　</a:t>
            </a: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kumimoji="1" lang="en-US" altLang="ja-JP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 </a:t>
            </a:r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技術</a:t>
            </a:r>
            <a:r>
              <a:rPr kumimoji="1" lang="ja-JP" altLang="en-US" b="0" dirty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設計書の</a:t>
            </a:r>
            <a:r>
              <a:rPr kumimoji="1" lang="ja-JP" altLang="en-US" b="0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</a:rPr>
              <a:t>完成、コスト再評価</a:t>
            </a:r>
            <a:r>
              <a:rPr kumimoji="1" lang="ja-JP" altLang="en-US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　</a:t>
            </a:r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  <a:latin typeface="Osaka"/>
                <a:ea typeface="Osaka"/>
                <a:cs typeface="Osaka"/>
                <a:sym typeface="Wingdings"/>
              </a:rPr>
              <a:t>  </a:t>
            </a:r>
            <a:endParaRPr kumimoji="1" lang="ja-JP" altLang="en-US" b="0" dirty="0">
              <a:solidFill>
                <a:schemeClr val="bg1">
                  <a:lumMod val="65000"/>
                </a:schemeClr>
              </a:solidFill>
              <a:latin typeface="Osaka"/>
              <a:ea typeface="Osaka"/>
              <a:cs typeface="Osaka"/>
            </a:endParaRPr>
          </a:p>
          <a:p>
            <a:endParaRPr kumimoji="1" lang="en-US" altLang="ja-JP" b="0" dirty="0" smtClean="0">
              <a:solidFill>
                <a:schemeClr val="bg1">
                  <a:lumMod val="65000"/>
                </a:schemeClr>
              </a:solidFill>
              <a:latin typeface="Osaka"/>
              <a:ea typeface="Osaka"/>
              <a:cs typeface="Osaka"/>
            </a:endParaRPr>
          </a:p>
          <a:p>
            <a:r>
              <a:rPr kumimoji="1" lang="ja-JP" altLang="en-US" b="0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これからの取り組み</a:t>
            </a:r>
            <a:endParaRPr kumimoji="1" lang="ja-JP" altLang="en-US" b="0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  <a:p>
            <a:pPr lvl="1"/>
            <a:r>
              <a:rPr kumimoji="1" lang="ja-JP" altLang="en-US" b="0" dirty="0">
                <a:solidFill>
                  <a:srgbClr val="3366FF"/>
                </a:solidFill>
                <a:latin typeface="Osaka"/>
                <a:ea typeface="Osaka"/>
                <a:cs typeface="Osaka"/>
              </a:rPr>
              <a:t>技術設計・開発  </a:t>
            </a:r>
            <a:r>
              <a:rPr kumimoji="1" lang="ja-JP" altLang="en-US" b="0" dirty="0" smtClean="0">
                <a:solidFill>
                  <a:srgbClr val="3366FF"/>
                </a:solidFill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kumimoji="1" lang="ja-JP" altLang="en-US" b="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 </a:t>
            </a:r>
            <a:r>
              <a:rPr kumimoji="1" lang="en-US" altLang="ja-JP" b="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 </a:t>
            </a:r>
            <a:r>
              <a:rPr kumimoji="1" lang="ja-JP" altLang="en-US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実現にむけた</a:t>
            </a:r>
            <a:r>
              <a:rPr kumimoji="1" lang="ja-JP" altLang="en-US" b="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具体化</a:t>
            </a:r>
            <a:endParaRPr kumimoji="1" lang="en-US" altLang="ja-JP" b="0" dirty="0" smtClean="0">
              <a:solidFill>
                <a:srgbClr val="3366FF"/>
              </a:solidFill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b="0" dirty="0" smtClean="0">
                <a:solidFill>
                  <a:srgbClr val="000090"/>
                </a:solidFill>
                <a:latin typeface="Osaka"/>
                <a:ea typeface="Osaka"/>
                <a:cs typeface="Osaka"/>
              </a:rPr>
              <a:t>建設</a:t>
            </a:r>
            <a:r>
              <a:rPr kumimoji="1" lang="ja-JP" altLang="en-US" b="0" dirty="0">
                <a:solidFill>
                  <a:srgbClr val="000090"/>
                </a:solidFill>
                <a:latin typeface="Osaka"/>
                <a:ea typeface="Osaka"/>
                <a:cs typeface="Osaka"/>
              </a:rPr>
              <a:t>を進める為の具体的な詳細技術設計</a:t>
            </a:r>
          </a:p>
          <a:p>
            <a:pPr lvl="2"/>
            <a:r>
              <a:rPr kumimoji="1" lang="ja-JP" altLang="en-US" b="0" dirty="0">
                <a:solidFill>
                  <a:srgbClr val="000090"/>
                </a:solidFill>
                <a:latin typeface="Osaka"/>
                <a:ea typeface="Osaka"/>
                <a:cs typeface="Osaka"/>
              </a:rPr>
              <a:t>信頼性（性能／コスト）を高める技術開発の継続的推進 </a:t>
            </a:r>
            <a:endParaRPr kumimoji="1" lang="en-US" altLang="ja-JP" b="0" dirty="0" smtClean="0">
              <a:solidFill>
                <a:srgbClr val="000090"/>
              </a:solidFill>
              <a:latin typeface="Osaka"/>
              <a:ea typeface="Osaka"/>
              <a:cs typeface="Osaka"/>
            </a:endParaRPr>
          </a:p>
          <a:p>
            <a:pPr lvl="2"/>
            <a:r>
              <a:rPr kumimoji="1" lang="ja-JP" altLang="en-US" dirty="0" smtClean="0">
                <a:solidFill>
                  <a:srgbClr val="000090"/>
                </a:solidFill>
                <a:latin typeface="Osaka"/>
                <a:ea typeface="Osaka"/>
                <a:cs typeface="Osaka"/>
              </a:rPr>
              <a:t>国際協力の枠組みのなかで具体化の推進</a:t>
            </a:r>
            <a:endParaRPr kumimoji="1" lang="ja-JP" altLang="en-US" b="0" dirty="0">
              <a:solidFill>
                <a:srgbClr val="000090"/>
              </a:solidFill>
              <a:latin typeface="Osaka"/>
              <a:ea typeface="Osaka"/>
              <a:cs typeface="Osaka"/>
            </a:endParaRPr>
          </a:p>
          <a:p>
            <a:endParaRPr kumimoji="1" lang="ja-JP" altLang="en-US" dirty="0">
              <a:solidFill>
                <a:srgbClr val="00009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59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9974183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続</a:t>
            </a:r>
            <a:endParaRPr kumimoji="1" lang="ja-JP" altLang="en-US" dirty="0"/>
          </a:p>
        </p:txBody>
      </p:sp>
      <p:pic>
        <p:nvPicPr>
          <p:cNvPr id="11" name="コンテンツ プレースホルダー 10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31062" b="-31062"/>
          <a:stretch>
            <a:fillRect/>
          </a:stretch>
        </p:blipFill>
        <p:spPr>
          <a:xfrm>
            <a:off x="4648200" y="1336041"/>
            <a:ext cx="4038600" cy="4525963"/>
          </a:xfrm>
          <a:ln>
            <a:solidFill>
              <a:srgbClr val="3366FF"/>
            </a:solidFill>
          </a:ln>
        </p:spPr>
      </p:pic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9593" b="-19593"/>
          <a:stretch>
            <a:fillRect/>
          </a:stretch>
        </p:blipFill>
        <p:spPr>
          <a:xfrm>
            <a:off x="457200" y="1336041"/>
            <a:ext cx="4038600" cy="4525963"/>
          </a:xfrm>
          <a:ln>
            <a:solidFill>
              <a:srgbClr val="3366FF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5110022"/>
            <a:ext cx="3591560" cy="1582878"/>
          </a:xfrm>
          <a:prstGeom prst="rect">
            <a:avLst/>
          </a:prstGeom>
          <a:ln>
            <a:solidFill>
              <a:srgbClr val="3366FF"/>
            </a:solidFill>
          </a:ln>
        </p:spPr>
      </p:pic>
    </p:spTree>
    <p:extLst>
      <p:ext uri="{BB962C8B-B14F-4D97-AF65-F5344CB8AC3E}">
        <p14:creationId xmlns:p14="http://schemas.microsoft.com/office/powerpoint/2010/main" val="3589372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Grp="1" noChangeArrowheads="1"/>
          </p:cNvSpPr>
          <p:nvPr>
            <p:ph idx="1"/>
          </p:nvPr>
        </p:nvSpPr>
        <p:spPr>
          <a:xfrm>
            <a:off x="121372" y="1371599"/>
            <a:ext cx="3929514" cy="4942581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TDR </a:t>
            </a:r>
            <a:r>
              <a:rPr lang="ja-JP" altLang="en-US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完成</a:t>
            </a:r>
            <a:r>
              <a:rPr lang="en-US" altLang="ja-JP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 </a:t>
            </a:r>
            <a:r>
              <a:rPr lang="ja-JP" altLang="en-US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  <a:sym typeface="Wingdings"/>
              </a:rPr>
              <a:t></a:t>
            </a:r>
            <a:r>
              <a:rPr lang="en-US" altLang="ja-JP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  <a:sym typeface="Wingdings"/>
              </a:rPr>
              <a:t> </a:t>
            </a:r>
            <a:r>
              <a:rPr lang="en-US" altLang="ja-JP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GDE </a:t>
            </a:r>
            <a:r>
              <a:rPr lang="ja-JP" altLang="en-US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の役割完了</a:t>
            </a:r>
            <a:endParaRPr lang="en-US" sz="2000" dirty="0" smtClean="0">
              <a:solidFill>
                <a:srgbClr val="3366FF"/>
              </a:solidFill>
              <a:latin typeface="Osaka"/>
              <a:ea typeface="Osaka"/>
              <a:cs typeface="Osaka"/>
            </a:endParaRPr>
          </a:p>
          <a:p>
            <a:pPr lvl="1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800" dirty="0" smtClean="0">
                <a:latin typeface="Osaka"/>
                <a:ea typeface="Osaka"/>
                <a:cs typeface="Osaka"/>
              </a:rPr>
              <a:t>主要な技術開発目標はほぼ達成された</a:t>
            </a:r>
            <a:endParaRPr lang="en-US" altLang="ja-JP" sz="1800" dirty="0" smtClean="0">
              <a:latin typeface="Osaka"/>
              <a:ea typeface="Osaka"/>
              <a:cs typeface="Osaka"/>
            </a:endParaRPr>
          </a:p>
          <a:p>
            <a:pPr lvl="2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600" dirty="0" smtClean="0">
                <a:latin typeface="Osaka"/>
                <a:ea typeface="Osaka"/>
                <a:cs typeface="Osaka"/>
              </a:rPr>
              <a:t>超伝導加速空洞技術</a:t>
            </a:r>
            <a:endParaRPr lang="en-US" altLang="ja-JP" sz="1600" dirty="0" smtClean="0">
              <a:latin typeface="Osaka"/>
              <a:ea typeface="Osaka"/>
              <a:cs typeface="Osaka"/>
            </a:endParaRPr>
          </a:p>
          <a:p>
            <a:pPr lvl="2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600" dirty="0" smtClean="0">
                <a:latin typeface="Osaka"/>
                <a:ea typeface="Osaka"/>
                <a:cs typeface="Osaka"/>
              </a:rPr>
              <a:t>ナノビーム技術</a:t>
            </a:r>
            <a:endParaRPr lang="en-US" altLang="ja-JP" sz="1600" dirty="0" smtClean="0">
              <a:latin typeface="Osaka"/>
              <a:ea typeface="Osaka"/>
              <a:cs typeface="Osaka"/>
            </a:endParaRPr>
          </a:p>
          <a:p>
            <a:pPr lvl="2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600" dirty="0" smtClean="0">
                <a:latin typeface="Osaka"/>
                <a:ea typeface="Osaka"/>
                <a:cs typeface="Osaka"/>
              </a:rPr>
              <a:t>電子雲対応技術</a:t>
            </a:r>
            <a:endParaRPr lang="en-US" altLang="ja-JP" sz="1600" dirty="0" smtClean="0">
              <a:latin typeface="Osaka"/>
              <a:ea typeface="Osaka"/>
              <a:cs typeface="Osaka"/>
            </a:endParaRPr>
          </a:p>
          <a:p>
            <a:pPr lvl="2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600" dirty="0" smtClean="0">
                <a:latin typeface="Osaka"/>
                <a:ea typeface="Osaka"/>
                <a:cs typeface="Osaka"/>
              </a:rPr>
              <a:t>加速器設計</a:t>
            </a:r>
            <a:endParaRPr lang="en-US" altLang="ja-JP" sz="1600" dirty="0" smtClean="0">
              <a:latin typeface="Osaka"/>
              <a:ea typeface="Osaka"/>
              <a:cs typeface="Osaka"/>
            </a:endParaRPr>
          </a:p>
          <a:p>
            <a:pPr lvl="2"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altLang="ja-JP" sz="1400" dirty="0" smtClean="0">
                <a:latin typeface="Osaka"/>
                <a:ea typeface="Osaka"/>
                <a:cs typeface="Osaka"/>
              </a:rPr>
              <a:t>TDR </a:t>
            </a:r>
            <a:r>
              <a:rPr lang="ja-JP" altLang="en-US" sz="1400" dirty="0" smtClean="0">
                <a:latin typeface="Osaka"/>
                <a:ea typeface="Osaka"/>
                <a:cs typeface="Osaka"/>
              </a:rPr>
              <a:t>に基づくコスト評価</a:t>
            </a:r>
            <a:endParaRPr lang="en-US" altLang="ja-JP" sz="1400" dirty="0" smtClean="0">
              <a:latin typeface="Osaka"/>
              <a:ea typeface="Osaka"/>
              <a:cs typeface="Osaka"/>
            </a:endParaRPr>
          </a:p>
          <a:p>
            <a:pPr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</a:rPr>
              <a:t>GDE </a:t>
            </a:r>
            <a:r>
              <a:rPr lang="en-US" sz="2000" dirty="0" smtClean="0">
                <a:solidFill>
                  <a:srgbClr val="3366FF"/>
                </a:solidFill>
                <a:latin typeface="Osaka"/>
                <a:ea typeface="Osaka"/>
                <a:cs typeface="Osaka"/>
                <a:sym typeface="Wingdings"/>
              </a:rPr>
              <a:t> LCC</a:t>
            </a:r>
          </a:p>
          <a:p>
            <a:pPr lvl="1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800" dirty="0" smtClean="0">
                <a:latin typeface="Osaka"/>
                <a:ea typeface="Osaka"/>
                <a:cs typeface="Osaka"/>
                <a:sym typeface="Wingdings"/>
              </a:rPr>
              <a:t>加速器</a:t>
            </a:r>
            <a:r>
              <a:rPr lang="en-US" altLang="ja-JP" sz="1800" dirty="0" smtClean="0">
                <a:latin typeface="Osaka"/>
                <a:ea typeface="Osaka"/>
                <a:cs typeface="Osaka"/>
                <a:sym typeface="Wingdings"/>
              </a:rPr>
              <a:t>(ILC, CLIC) </a:t>
            </a:r>
            <a:r>
              <a:rPr lang="ja-JP" altLang="en-US" sz="1800" dirty="0" smtClean="0">
                <a:latin typeface="Osaka"/>
                <a:ea typeface="Osaka"/>
                <a:cs typeface="Osaka"/>
                <a:sym typeface="Wingdings"/>
              </a:rPr>
              <a:t>、物理／測定器を統合した国際協力の組織化、準備</a:t>
            </a:r>
            <a:endParaRPr lang="en-US" altLang="ja-JP" sz="1800" dirty="0">
              <a:latin typeface="Osaka"/>
              <a:ea typeface="Osaka"/>
              <a:cs typeface="Osaka"/>
              <a:sym typeface="Wingdings"/>
            </a:endParaRPr>
          </a:p>
          <a:p>
            <a:pPr lvl="1">
              <a:lnSpc>
                <a:spcPct val="90000"/>
              </a:lnSpc>
              <a:spcAft>
                <a:spcPct val="30000"/>
              </a:spcAft>
              <a:defRPr/>
            </a:pPr>
            <a:r>
              <a:rPr lang="ja-JP" altLang="en-US" sz="1800" dirty="0" smtClean="0">
                <a:latin typeface="Osaka"/>
                <a:ea typeface="Osaka"/>
                <a:cs typeface="Osaka"/>
                <a:sym typeface="Wingdings"/>
              </a:rPr>
              <a:t>建設に向けた国際組織・協力体制の確立</a:t>
            </a:r>
            <a:endParaRPr lang="en-US" sz="2400" dirty="0">
              <a:latin typeface="Osaka"/>
              <a:ea typeface="Osaka"/>
              <a:cs typeface="Osaka"/>
            </a:endParaRPr>
          </a:p>
          <a:p>
            <a:pPr eaLnBrk="1" hangingPunct="1">
              <a:lnSpc>
                <a:spcPct val="90000"/>
              </a:lnSpc>
              <a:spcAft>
                <a:spcPct val="30000"/>
              </a:spcAft>
              <a:defRPr/>
            </a:pPr>
            <a:endParaRPr lang="en-US" sz="2400" dirty="0" smtClean="0">
              <a:ea typeface="+mn-ea"/>
            </a:endParaRPr>
          </a:p>
          <a:p>
            <a:pPr marL="0" indent="0" eaLnBrk="1" hangingPunct="1">
              <a:lnSpc>
                <a:spcPct val="90000"/>
              </a:lnSpc>
              <a:spcAft>
                <a:spcPct val="30000"/>
              </a:spcAft>
              <a:buFontTx/>
              <a:buNone/>
              <a:defRPr/>
            </a:pPr>
            <a:r>
              <a:rPr lang="en-US" sz="2400" dirty="0" smtClean="0">
                <a:ea typeface="+mn-ea"/>
              </a:rPr>
              <a:t> </a:t>
            </a:r>
          </a:p>
        </p:txBody>
      </p:sp>
      <p:sp>
        <p:nvSpPr>
          <p:cNvPr id="32770" name="Date Placeholder 1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/>
              <a:t>A. Yamamoto, 12/02/08</a:t>
            </a:r>
            <a:endParaRPr lang="en-US" altLang="ja-JP" sz="1200"/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smtClean="0">
                <a:solidFill>
                  <a:srgbClr val="23346C"/>
                </a:solidFill>
              </a:rPr>
              <a:t>ILC Acc. Status</a:t>
            </a:r>
            <a:endParaRPr lang="en-US" altLang="ja-JP" sz="1600">
              <a:solidFill>
                <a:srgbClr val="23346C"/>
              </a:solidFill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2AB5729-47C4-0644-9F6A-3BC7FE1F3613}" type="slidenum">
              <a:rPr lang="en-US" altLang="ja-JP" sz="1400"/>
              <a:pPr/>
              <a:t>60</a:t>
            </a:fld>
            <a:endParaRPr lang="en-US" altLang="ja-JP" sz="140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9262" y="1380871"/>
            <a:ext cx="4587875" cy="3725407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6" name="Rectangle 1"/>
          <p:cNvSpPr>
            <a:spLocks noChangeArrowheads="1"/>
          </p:cNvSpPr>
          <p:nvPr/>
        </p:nvSpPr>
        <p:spPr bwMode="auto">
          <a:xfrm>
            <a:off x="4519613" y="17463"/>
            <a:ext cx="4411662" cy="917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>ILC </a:t>
            </a:r>
            <a:r>
              <a:rPr kumimoji="1" lang="ja-JP" altLang="en-US" sz="2800" dirty="0" smtClean="0">
                <a:latin typeface="Osaka"/>
                <a:ea typeface="Osaka"/>
                <a:cs typeface="Osaka"/>
              </a:rPr>
              <a:t>計画実現／具体化に向けた</a:t>
            </a:r>
            <a:r>
              <a:rPr kumimoji="1" lang="en-US" altLang="ja-JP" sz="2800" dirty="0" smtClean="0">
                <a:latin typeface="Osaka"/>
                <a:ea typeface="Osaka"/>
                <a:cs typeface="Osaka"/>
              </a:rPr>
              <a:t/>
            </a:r>
            <a:br>
              <a:rPr kumimoji="1" lang="en-US" altLang="ja-JP" sz="2800" dirty="0" smtClean="0">
                <a:latin typeface="Osaka"/>
                <a:ea typeface="Osaka"/>
                <a:cs typeface="Osaka"/>
              </a:rPr>
            </a:br>
            <a:r>
              <a:rPr kumimoji="1" lang="ja-JP" altLang="en-US" sz="2800" dirty="0" smtClean="0">
                <a:latin typeface="Osaka"/>
                <a:ea typeface="Osaka"/>
                <a:cs typeface="Osaka"/>
              </a:rPr>
              <a:t>国際的な、今後の取り組み</a:t>
            </a:r>
            <a:endParaRPr kumimoji="1" lang="ja-JP" altLang="en-US" sz="2800" dirty="0">
              <a:latin typeface="Osaka"/>
              <a:ea typeface="Osaka"/>
              <a:cs typeface="Osaka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180235" y="5191072"/>
            <a:ext cx="4698722" cy="89255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3366FF"/>
                </a:solidFill>
              </a:rPr>
              <a:t>将来の</a:t>
            </a:r>
            <a:r>
              <a:rPr kumimoji="1" lang="en-US" altLang="ja-JP" dirty="0" smtClean="0">
                <a:solidFill>
                  <a:srgbClr val="3366FF"/>
                </a:solidFill>
              </a:rPr>
              <a:t>ILC </a:t>
            </a:r>
            <a:r>
              <a:rPr kumimoji="1" lang="ja-JP" altLang="en-US" dirty="0" smtClean="0">
                <a:solidFill>
                  <a:srgbClr val="3366FF"/>
                </a:solidFill>
              </a:rPr>
              <a:t>国際研究組織への準備活動</a:t>
            </a:r>
            <a:endParaRPr kumimoji="1" lang="en-US" altLang="ja-JP" dirty="0" smtClean="0">
              <a:solidFill>
                <a:srgbClr val="3366FF"/>
              </a:solidFill>
            </a:endParaRPr>
          </a:p>
          <a:p>
            <a:r>
              <a:rPr lang="ja-JP" altLang="en-US" dirty="0" smtClean="0"/>
              <a:t>・</a:t>
            </a:r>
            <a:r>
              <a:rPr lang="ja-JP" altLang="en-US" sz="1600" dirty="0" smtClean="0"/>
              <a:t>建設具体化にむけた詳細設計</a:t>
            </a:r>
            <a:endParaRPr lang="en-US" altLang="ja-JP" sz="1600" dirty="0" smtClean="0"/>
          </a:p>
          <a:p>
            <a:r>
              <a:rPr lang="ja-JP" altLang="en-US" sz="1600" dirty="0" smtClean="0"/>
              <a:t>・</a:t>
            </a:r>
            <a:r>
              <a:rPr kumimoji="1" lang="ja-JP" altLang="en-US" sz="1600" dirty="0" smtClean="0"/>
              <a:t>効率的（性能／コスト）建設</a:t>
            </a:r>
            <a:r>
              <a:rPr lang="ja-JP" altLang="en-US" sz="1600" dirty="0" smtClean="0"/>
              <a:t>にむけた技術開発</a:t>
            </a:r>
            <a:endParaRPr kumimoji="1"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605004" y="1014676"/>
            <a:ext cx="3776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3366FF"/>
                </a:solidFill>
              </a:rPr>
              <a:t>Linear Collider Collaboration (LCC) 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17718" y="2504509"/>
            <a:ext cx="1361909" cy="52322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rgbClr val="FF0000"/>
                </a:solidFill>
              </a:rPr>
              <a:t>LCB:</a:t>
            </a:r>
            <a:r>
              <a:rPr kumimoji="1" lang="en-US" altLang="ja-JP" sz="1400" dirty="0" smtClean="0">
                <a:solidFill>
                  <a:srgbClr val="3366FF"/>
                </a:solidFill>
              </a:rPr>
              <a:t> Chair:</a:t>
            </a:r>
          </a:p>
          <a:p>
            <a:r>
              <a:rPr lang="en-US" altLang="ja-JP" sz="1400" dirty="0" smtClean="0"/>
              <a:t>- S. </a:t>
            </a:r>
            <a:r>
              <a:rPr lang="en-US" altLang="ja-JP" sz="1400" dirty="0" err="1" smtClean="0"/>
              <a:t>Komamiya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17251" y="3074307"/>
            <a:ext cx="120222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FF0000"/>
                </a:solidFill>
              </a:rPr>
              <a:t>LCD:</a:t>
            </a:r>
            <a:r>
              <a:rPr lang="en-US" altLang="ja-JP" sz="1200" dirty="0" smtClean="0">
                <a:solidFill>
                  <a:srgbClr val="3366FF"/>
                </a:solidFill>
              </a:rPr>
              <a:t> Director:</a:t>
            </a:r>
            <a:endParaRPr kumimoji="1" lang="en-US" altLang="ja-JP" sz="1200" dirty="0" smtClean="0">
              <a:solidFill>
                <a:srgbClr val="3366FF"/>
              </a:solidFill>
            </a:endParaRPr>
          </a:p>
          <a:p>
            <a:r>
              <a:rPr lang="en-US" altLang="ja-JP" sz="1200" dirty="0" smtClean="0"/>
              <a:t>- L. Evans</a:t>
            </a:r>
          </a:p>
          <a:p>
            <a:r>
              <a:rPr kumimoji="1" lang="en-US" altLang="ja-JP" sz="1200" dirty="0" smtClean="0">
                <a:solidFill>
                  <a:srgbClr val="3366FF"/>
                </a:solidFill>
              </a:rPr>
              <a:t>Deputy:</a:t>
            </a:r>
          </a:p>
          <a:p>
            <a:r>
              <a:rPr lang="en-US" altLang="ja-JP" sz="1200" dirty="0" smtClean="0"/>
              <a:t>- H. Murayama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222540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build="p" bldLvl="2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 smtClean="0"/>
              <a:t>A. Yamamoto, 12/02/08</a:t>
            </a:r>
            <a:endParaRPr lang="en-US" altLang="ja-JP" sz="1200"/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 smtClean="0">
                <a:solidFill>
                  <a:srgbClr val="23346C"/>
                </a:solidFill>
              </a:rPr>
              <a:t>ILC Acc. Status</a:t>
            </a:r>
            <a:endParaRPr lang="en-US" altLang="ja-JP" sz="1600">
              <a:solidFill>
                <a:srgbClr val="23346C"/>
              </a:solidFill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46BE81-6FA0-964C-B1CB-D0969FDCA1EF}" type="slidenum">
              <a:rPr lang="en-US" altLang="ja-JP" sz="1400"/>
              <a:pPr/>
              <a:t>61</a:t>
            </a:fld>
            <a:endParaRPr lang="en-US" altLang="ja-JP" sz="1400"/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738" y="1524000"/>
            <a:ext cx="8424862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1750" name="Title 1"/>
          <p:cNvSpPr txBox="1">
            <a:spLocks/>
          </p:cNvSpPr>
          <p:nvPr/>
        </p:nvSpPr>
        <p:spPr bwMode="auto">
          <a:xfrm>
            <a:off x="1371600" y="142980"/>
            <a:ext cx="6781800" cy="685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/>
            <a:r>
              <a:rPr lang="ja-JP" altLang="en-US" sz="3200" b="1" dirty="0" smtClean="0"/>
              <a:t>今後の</a:t>
            </a:r>
            <a:r>
              <a:rPr lang="en-US" altLang="ja-JP" sz="3200" b="1" dirty="0" smtClean="0"/>
              <a:t>ILC </a:t>
            </a:r>
            <a:r>
              <a:rPr lang="ja-JP" altLang="en-US" sz="3200" b="1" dirty="0" smtClean="0"/>
              <a:t>ロードマップ</a:t>
            </a:r>
            <a:endParaRPr lang="en-US" altLang="ja-JP" sz="3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99650" y="514749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より簡単に、言葉を直す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399650" y="3695557"/>
            <a:ext cx="2262158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過渡期：準備組織＿　</a:t>
            </a:r>
            <a:endParaRPr kumimoji="1" lang="en-US" altLang="ja-JP" dirty="0" smtClean="0"/>
          </a:p>
          <a:p>
            <a:r>
              <a:rPr lang="ja-JP" altLang="en-US" dirty="0" smtClean="0"/>
              <a:t>　建設準備</a:t>
            </a:r>
            <a:endParaRPr lang="en-US" altLang="ja-JP" dirty="0" smtClean="0"/>
          </a:p>
          <a:p>
            <a:r>
              <a:rPr kumimoji="1" lang="ja-JP" altLang="ja-JP" dirty="0"/>
              <a:t>　</a:t>
            </a:r>
            <a:r>
              <a:rPr kumimoji="1" lang="ja-JP" altLang="en-US" dirty="0" smtClean="0"/>
              <a:t>技術詳細設計</a:t>
            </a:r>
            <a:endParaRPr kumimoji="1" lang="en-US" altLang="ja-JP" dirty="0" smtClean="0"/>
          </a:p>
          <a:p>
            <a:r>
              <a:rPr lang="ja-JP" altLang="ja-JP" dirty="0"/>
              <a:t>　</a:t>
            </a:r>
            <a:r>
              <a:rPr lang="ja-JP" altLang="en-US" dirty="0" smtClean="0"/>
              <a:t>技術開発／実証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68259" y="3695557"/>
            <a:ext cx="23905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ILC</a:t>
            </a:r>
            <a:r>
              <a:rPr lang="ja-JP" altLang="en-US" dirty="0" smtClean="0"/>
              <a:t>国際組織での建設</a:t>
            </a:r>
            <a:r>
              <a:rPr kumimoji="1" lang="ja-JP" altLang="en-US" dirty="0" smtClean="0"/>
              <a:t>　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512627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400" y="76200"/>
            <a:ext cx="7086600" cy="676328"/>
          </a:xfrm>
        </p:spPr>
        <p:txBody>
          <a:bodyPr/>
          <a:lstStyle/>
          <a:p>
            <a:r>
              <a:rPr kumimoji="1" lang="en-US" altLang="ja-JP" dirty="0" smtClean="0"/>
              <a:t>  </a:t>
            </a:r>
            <a:r>
              <a:rPr kumimoji="1" lang="ja-JP" altLang="en-US" sz="3200" dirty="0" smtClean="0">
                <a:latin typeface="Osaka"/>
                <a:ea typeface="Osaka"/>
                <a:cs typeface="Osaka"/>
              </a:rPr>
              <a:t>欧州及び米国における</a:t>
            </a:r>
            <a:r>
              <a:rPr kumimoji="1" lang="en-US" altLang="ja-JP" sz="3200" dirty="0" smtClean="0">
                <a:latin typeface="Osaka"/>
                <a:ea typeface="Osaka"/>
                <a:cs typeface="Osaka"/>
              </a:rPr>
              <a:t> Sample Sites</a:t>
            </a:r>
            <a:endParaRPr kumimoji="1" lang="ja-JP" altLang="en-US" sz="3200" dirty="0">
              <a:latin typeface="Osaka"/>
              <a:ea typeface="Osaka"/>
              <a:cs typeface="Osaka"/>
            </a:endParaRPr>
          </a:p>
        </p:txBody>
      </p:sp>
      <p:pic>
        <p:nvPicPr>
          <p:cNvPr id="9" name="コンテンツ プレースホルダー 8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" y="1030618"/>
            <a:ext cx="3810000" cy="4800600"/>
          </a:xfrm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62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12" name="コンテンツ プレースホルダー 11"/>
          <p:cNvPicPr>
            <a:picLocks noGrp="1" noChangeAspect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97" r="9497"/>
          <a:stretch>
            <a:fillRect/>
          </a:stretch>
        </p:blipFill>
        <p:spPr>
          <a:xfrm>
            <a:off x="4648200" y="1054134"/>
            <a:ext cx="3810000" cy="4800600"/>
          </a:xfrm>
          <a:ln>
            <a:solidFill>
              <a:srgbClr val="3366FF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1905187" y="5905232"/>
            <a:ext cx="1364526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CERN </a:t>
            </a:r>
            <a:r>
              <a:rPr kumimoji="1" lang="ja-JP" altLang="en-US" dirty="0" smtClean="0"/>
              <a:t>近郊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70937" y="5927414"/>
            <a:ext cx="1608320" cy="369332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Fermilab</a:t>
            </a:r>
            <a:r>
              <a:rPr kumimoji="1" lang="en-US" altLang="ja-JP" dirty="0" smtClean="0"/>
              <a:t> </a:t>
            </a:r>
            <a:r>
              <a:rPr kumimoji="1" lang="ja-JP" altLang="en-US" dirty="0" smtClean="0"/>
              <a:t>近郊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63440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696200" cy="714467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 smtClean="0"/>
              <a:t>日本における候補地・地質調査の進展</a:t>
            </a:r>
            <a:endParaRPr kumimoji="1" lang="ja-JP" altLang="en-US" b="1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5" b="-1325"/>
          <a:stretch>
            <a:fillRect/>
          </a:stretch>
        </p:blipFill>
        <p:spPr>
          <a:xfrm>
            <a:off x="381000" y="1308100"/>
            <a:ext cx="8229600" cy="4525963"/>
          </a:xfr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08001" y="2971800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ctr" hangingPunct="0"/>
            <a:r>
              <a:rPr lang="en-US" altLang="ja-JP" sz="2400" b="1" dirty="0" smtClean="0">
                <a:solidFill>
                  <a:srgbClr val="FF0000"/>
                </a:solidFill>
                <a:ea typeface="ＭＳ Ｐゴシック" charset="0"/>
                <a:cs typeface="Arial Unicode MS" charset="0"/>
              </a:rPr>
              <a:t>SEFURI</a:t>
            </a:r>
            <a:endParaRPr lang="ja-JP" altLang="en-US" sz="2400" b="1" dirty="0">
              <a:solidFill>
                <a:srgbClr val="FF0000"/>
              </a:solidFill>
              <a:ea typeface="ＭＳ Ｐゴシック" charset="0"/>
              <a:cs typeface="Arial Unicode MS" charset="0"/>
            </a:endParaRPr>
          </a:p>
        </p:txBody>
      </p:sp>
      <p:pic>
        <p:nvPicPr>
          <p:cNvPr id="6" name="コンテンツ プレースホルダー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6"/>
          <a:stretch/>
        </p:blipFill>
        <p:spPr>
          <a:xfrm>
            <a:off x="1761565" y="2057400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421" y="4586220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" name="図 8" descr="IMG_115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3460" y="5181600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0" name="図 9" descr="DSC0265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828800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13" name="フッター プレースホルダー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63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8599" y="5816024"/>
            <a:ext cx="4686613" cy="584776"/>
          </a:xfrm>
          <a:prstGeom prst="rect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pPr eaLnBrk="0" fontAlgn="ctr" hangingPunct="0"/>
            <a:r>
              <a:rPr lang="ja-JP" altLang="en-US" sz="1600" dirty="0" smtClean="0">
                <a:solidFill>
                  <a:srgbClr val="000000"/>
                </a:solidFill>
                <a:ea typeface="ＭＳ Ｐゴシック" charset="0"/>
                <a:cs typeface="Arial Unicode MS" charset="0"/>
              </a:rPr>
              <a:t>九州、東北両地域での大学、自治体による地質調査協力</a:t>
            </a:r>
            <a:endParaRPr lang="ja-JP" altLang="en-US" sz="1600" dirty="0">
              <a:solidFill>
                <a:srgbClr val="000000"/>
              </a:solidFill>
              <a:ea typeface="ＭＳ Ｐゴシック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88351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ILC </a:t>
            </a:r>
            <a:r>
              <a:rPr kumimoji="1" lang="ja-JP" altLang="en-US" b="1" dirty="0" smtClean="0"/>
              <a:t>国内候補地の地質調査・立地検討</a:t>
            </a:r>
            <a:r>
              <a:rPr kumimoji="1" lang="en-US" altLang="ja-JP" b="1" dirty="0" smtClean="0"/>
              <a:t/>
            </a:r>
            <a:br>
              <a:rPr kumimoji="1" lang="en-US" altLang="ja-JP" b="1" dirty="0" smtClean="0"/>
            </a:br>
            <a:r>
              <a:rPr kumimoji="1" lang="ja-JP" altLang="ja-JP" b="1" dirty="0"/>
              <a:t>　</a:t>
            </a:r>
            <a:r>
              <a:rPr kumimoji="1" lang="ja-JP" altLang="en-US" sz="2700" b="1" dirty="0" smtClean="0">
                <a:solidFill>
                  <a:srgbClr val="3366FF"/>
                </a:solidFill>
              </a:rPr>
              <a:t>（政府予算に基づく調査検討）</a:t>
            </a:r>
            <a:endParaRPr kumimoji="1" lang="ja-JP" altLang="en-US" sz="2700" b="1" dirty="0">
              <a:solidFill>
                <a:srgbClr val="3366FF"/>
              </a:solidFill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25" b="-1325"/>
          <a:stretch>
            <a:fillRect/>
          </a:stretch>
        </p:blipFill>
        <p:spPr>
          <a:xfrm>
            <a:off x="381000" y="1336333"/>
            <a:ext cx="8229600" cy="4525963"/>
          </a:xfrm>
          <a:ln>
            <a:solidFill>
              <a:srgbClr val="4F81BD"/>
            </a:solidFill>
          </a:ln>
        </p:spPr>
      </p:pic>
      <p:sp>
        <p:nvSpPr>
          <p:cNvPr id="5" name="テキスト ボックス 4"/>
          <p:cNvSpPr txBox="1"/>
          <p:nvPr/>
        </p:nvSpPr>
        <p:spPr>
          <a:xfrm>
            <a:off x="508001" y="3137650"/>
            <a:ext cx="107778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SEFURI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コンテンツ プレースホルダー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56"/>
          <a:stretch/>
        </p:blipFill>
        <p:spPr>
          <a:xfrm>
            <a:off x="1718237" y="2160223"/>
            <a:ext cx="2277035" cy="1596269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7" name="コンテンツ プレースホルダー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8421" y="4586220"/>
            <a:ext cx="1748121" cy="2036688"/>
          </a:xfrm>
          <a:prstGeom prst="rect">
            <a:avLst/>
          </a:prstGeom>
          <a:ln>
            <a:solidFill>
              <a:srgbClr val="FF6600"/>
            </a:solidFill>
          </a:ln>
        </p:spPr>
      </p:pic>
      <p:pic>
        <p:nvPicPr>
          <p:cNvPr id="9" name="図 8" descr="IMG_115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2306" y="5265130"/>
            <a:ext cx="1538940" cy="1154205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10" name="図 9" descr="DSC0265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527" y="2030491"/>
            <a:ext cx="1316842" cy="987631"/>
          </a:xfrm>
          <a:prstGeom prst="rect">
            <a:avLst/>
          </a:prstGeom>
          <a:ln>
            <a:solidFill>
              <a:srgbClr val="3366FF"/>
            </a:solidFill>
          </a:ln>
        </p:spPr>
      </p:pic>
      <p:sp>
        <p:nvSpPr>
          <p:cNvPr id="16" name="日付プレースホルダー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7" name="フッター プレースホルダー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18" name="スライド番号プレースホルダー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64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graphicFrame>
        <p:nvGraphicFramePr>
          <p:cNvPr id="13" name="図表 12"/>
          <p:cNvGraphicFramePr/>
          <p:nvPr>
            <p:extLst>
              <p:ext uri="{D42A27DB-BD31-4B8C-83A1-F6EECF244321}">
                <p14:modId xmlns:p14="http://schemas.microsoft.com/office/powerpoint/2010/main" val="1060898382"/>
              </p:ext>
            </p:extLst>
          </p:nvPr>
        </p:nvGraphicFramePr>
        <p:xfrm>
          <a:off x="1266783" y="1110335"/>
          <a:ext cx="6666516" cy="451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0" name="四方向矢印 19"/>
          <p:cNvSpPr/>
          <p:nvPr/>
        </p:nvSpPr>
        <p:spPr bwMode="auto">
          <a:xfrm>
            <a:off x="3263347" y="3078351"/>
            <a:ext cx="2644436" cy="1764196"/>
          </a:xfrm>
          <a:prstGeom prst="quadArrow">
            <a:avLst>
              <a:gd name="adj1" fmla="val 13388"/>
              <a:gd name="adj2" fmla="val 12933"/>
              <a:gd name="adj3" fmla="val 28878"/>
            </a:avLst>
          </a:prstGeom>
          <a:solidFill>
            <a:schemeClr val="accent1">
              <a:lumMod val="90000"/>
              <a:alpha val="4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6296" y="5996799"/>
            <a:ext cx="5045672" cy="369332"/>
          </a:xfrm>
          <a:prstGeom prst="rect">
            <a:avLst/>
          </a:prstGeom>
          <a:solidFill>
            <a:srgbClr val="FFFF00"/>
          </a:solidFill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2013</a:t>
            </a:r>
            <a:r>
              <a:rPr lang="ja-JP" altLang="en-US" dirty="0" smtClean="0"/>
              <a:t>年</a:t>
            </a:r>
            <a:r>
              <a:rPr lang="en-US" altLang="ja-JP" dirty="0" smtClean="0"/>
              <a:t> 6</a:t>
            </a:r>
            <a:r>
              <a:rPr lang="ja-JP" altLang="en-US" dirty="0" smtClean="0"/>
              <a:t>月までに調査検討結果報告書を纏める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44369" y="4594258"/>
            <a:ext cx="1101956" cy="646331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脊振山系</a:t>
            </a:r>
            <a:endParaRPr kumimoji="1" lang="en-US" altLang="ja-JP" dirty="0" smtClean="0"/>
          </a:p>
          <a:p>
            <a:r>
              <a:rPr kumimoji="1" lang="ja-JP" altLang="en-US" dirty="0" smtClean="0"/>
              <a:t>地質調査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260348" y="4606505"/>
            <a:ext cx="1101956" cy="646331"/>
          </a:xfrm>
          <a:prstGeom prst="rect">
            <a:avLst/>
          </a:prstGeom>
          <a:solidFill>
            <a:srgbClr val="CCFFCC"/>
          </a:solidFill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北上山系</a:t>
            </a:r>
            <a:endParaRPr kumimoji="1" lang="en-US" altLang="ja-JP" dirty="0" smtClean="0"/>
          </a:p>
          <a:p>
            <a:r>
              <a:rPr kumimoji="1" lang="ja-JP" altLang="en-US" dirty="0" smtClean="0"/>
              <a:t>地質調査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623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4843"/>
            <a:ext cx="8229600" cy="462858"/>
          </a:xfrm>
        </p:spPr>
        <p:txBody>
          <a:bodyPr>
            <a:noAutofit/>
          </a:bodyPr>
          <a:lstStyle/>
          <a:p>
            <a:r>
              <a:rPr lang="en-US" altLang="ja-JP" sz="3200" b="1" dirty="0" smtClean="0"/>
              <a:t>ILC </a:t>
            </a:r>
            <a:r>
              <a:rPr lang="ja-JP" altLang="en-US" sz="3200" b="1" dirty="0" smtClean="0"/>
              <a:t>具体化に必要な時間スケール</a:t>
            </a:r>
            <a:endParaRPr kumimoji="1" lang="ja-JP" altLang="en-US" sz="1800" dirty="0">
              <a:solidFill>
                <a:srgbClr val="3366FF"/>
              </a:solidFill>
            </a:endParaRPr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9689"/>
              </p:ext>
            </p:extLst>
          </p:nvPr>
        </p:nvGraphicFramePr>
        <p:xfrm>
          <a:off x="246755" y="647621"/>
          <a:ext cx="8614229" cy="6142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470"/>
                <a:gridCol w="517197"/>
                <a:gridCol w="517197"/>
                <a:gridCol w="517197"/>
                <a:gridCol w="517197"/>
                <a:gridCol w="517197"/>
                <a:gridCol w="517197"/>
                <a:gridCol w="517197"/>
                <a:gridCol w="517197"/>
                <a:gridCol w="517197"/>
                <a:gridCol w="517198"/>
                <a:gridCol w="517197"/>
                <a:gridCol w="517197"/>
                <a:gridCol w="517197"/>
                <a:gridCol w="517197"/>
              </a:tblGrid>
              <a:tr h="308863"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18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19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20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21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22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23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24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25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600" dirty="0" smtClean="0"/>
                        <a:t>ILC TDP/TDR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</a:rPr>
                        <a:t>ATF-II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solidFill>
                            <a:srgbClr val="FFFF00"/>
                          </a:solidFill>
                        </a:rPr>
                        <a:t>Beam test</a:t>
                      </a:r>
                      <a:endParaRPr kumimoji="1" lang="ja-JP" altLang="en-US" sz="12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 </a:t>
                      </a:r>
                      <a:r>
                        <a:rPr kumimoji="1" lang="en-US" altLang="ja-JP" sz="1600" dirty="0" smtClean="0"/>
                        <a:t> ATF-future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Extended</a:t>
                      </a:r>
                      <a:r>
                        <a:rPr kumimoji="1" lang="en-US" altLang="ja-JP" sz="1400" baseline="0" dirty="0" smtClean="0"/>
                        <a:t> program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800" b="1" dirty="0" smtClean="0">
                          <a:solidFill>
                            <a:srgbClr val="FF0000"/>
                          </a:solidFill>
                        </a:rPr>
                        <a:t>STF</a:t>
                      </a:r>
                      <a:endParaRPr kumimoji="1" lang="ja-JP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QB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FF00"/>
                          </a:solidFill>
                        </a:rPr>
                        <a:t>Beam test</a:t>
                      </a:r>
                      <a:endParaRPr kumimoji="1" lang="ja-JP" altLang="en-US" sz="11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80790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STF2-  </a:t>
                      </a:r>
                    </a:p>
                    <a:p>
                      <a:r>
                        <a:rPr kumimoji="1" lang="en-US" altLang="ja-JP" sz="1400" dirty="0" smtClean="0"/>
                        <a:t>  CM1+CM2a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rgbClr val="FFFF00"/>
                          </a:solidFill>
                        </a:rPr>
                        <a:t>Beam</a:t>
                      </a:r>
                      <a:r>
                        <a:rPr kumimoji="1" lang="en-US" altLang="ja-JP" sz="1100" baseline="0" dirty="0" smtClean="0">
                          <a:solidFill>
                            <a:srgbClr val="FFFF00"/>
                          </a:solidFill>
                        </a:rPr>
                        <a:t> test</a:t>
                      </a:r>
                      <a:endParaRPr kumimoji="1" lang="ja-JP" altLang="en-US" sz="1100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STF-Future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Extended</a:t>
                      </a:r>
                      <a:r>
                        <a:rPr kumimoji="1" lang="en-US" altLang="ja-JP" sz="1400" baseline="0" dirty="0" smtClean="0"/>
                        <a:t> program </a:t>
                      </a:r>
                      <a:endParaRPr kumimoji="1" lang="ja-JP" altLang="en-US" sz="14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600" baseline="0" dirty="0" smtClean="0">
                          <a:solidFill>
                            <a:srgbClr val="3366FF"/>
                          </a:solidFill>
                        </a:rPr>
                        <a:t>CFS</a:t>
                      </a:r>
                      <a:r>
                        <a:rPr kumimoji="1" lang="en-US" altLang="ja-JP" sz="1600" baseline="0" dirty="0" smtClean="0"/>
                        <a:t> </a:t>
                      </a:r>
                      <a:endParaRPr kumimoji="1" lang="ja-JP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Civil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baseline="0" dirty="0" err="1" smtClean="0"/>
                        <a:t>eng.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Site-survey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endParaRPr kumimoji="1" lang="ja-JP" alt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9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08863">
                <a:tc>
                  <a:txBody>
                    <a:bodyPr/>
                    <a:lstStyle/>
                    <a:p>
                      <a:endParaRPr kumimoji="1" lang="ja-JP" alt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FFFF00"/>
                          </a:solidFill>
                        </a:rPr>
                        <a:t>14</a:t>
                      </a:r>
                    </a:p>
                    <a:p>
                      <a:r>
                        <a:rPr kumimoji="1" lang="en-US" altLang="ja-JP" sz="1600" b="1" dirty="0" smtClean="0"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</a:rPr>
                        <a:t>19</a:t>
                      </a:r>
                      <a:endParaRPr kumimoji="1" lang="ja-JP" altLang="en-US" sz="1600" b="1" dirty="0"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16</a:t>
                      </a:r>
                    </a:p>
                    <a:p>
                      <a:r>
                        <a:rPr kumimoji="1" lang="en-US" altLang="ja-JP" sz="1600" b="1" dirty="0" smtClean="0">
                          <a:solidFill>
                            <a:srgbClr val="FF6600"/>
                          </a:solidFill>
                        </a:rPr>
                        <a:t>21</a:t>
                      </a:r>
                      <a:endParaRPr kumimoji="1" lang="ja-JP" alt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b="1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rgbClr val="3366FF"/>
                          </a:solidFill>
                        </a:rPr>
                        <a:t>19</a:t>
                      </a:r>
                    </a:p>
                    <a:p>
                      <a:r>
                        <a:rPr kumimoji="1" lang="en-US" altLang="ja-JP" sz="1600" b="1" dirty="0" smtClean="0">
                          <a:solidFill>
                            <a:srgbClr val="FF6600"/>
                          </a:solidFill>
                        </a:rPr>
                        <a:t>24</a:t>
                      </a:r>
                      <a:endParaRPr kumimoji="1" lang="ja-JP" altLang="en-US" sz="16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ja-JP" altLang="en-US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b="1" dirty="0" smtClean="0">
                          <a:solidFill>
                            <a:srgbClr val="3366FF"/>
                          </a:solidFill>
                        </a:rPr>
                        <a:t>25</a:t>
                      </a:r>
                    </a:p>
                    <a:p>
                      <a:r>
                        <a:rPr kumimoji="1" lang="en-US" altLang="ja-JP" sz="1400" b="1" dirty="0" smtClean="0">
                          <a:solidFill>
                            <a:srgbClr val="FF6600"/>
                          </a:solidFill>
                        </a:rPr>
                        <a:t>30</a:t>
                      </a:r>
                      <a:endParaRPr kumimoji="1" lang="ja-JP" altLang="en-US" sz="1400" b="1" dirty="0">
                        <a:solidFill>
                          <a:srgbClr val="FF6600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2000" dirty="0" smtClean="0">
                          <a:solidFill>
                            <a:srgbClr val="FF0000"/>
                          </a:solidFill>
                        </a:rPr>
                        <a:t>ILC</a:t>
                      </a:r>
                      <a:r>
                        <a:rPr kumimoji="1" lang="en-US" altLang="ja-JP" sz="2000" baseline="0" dirty="0" smtClean="0">
                          <a:solidFill>
                            <a:srgbClr val="FF0000"/>
                          </a:solidFill>
                        </a:rPr>
                        <a:t> constr.</a:t>
                      </a:r>
                      <a:endParaRPr kumimoji="1" lang="ja-JP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 </a:t>
                      </a:r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rgbClr val="3366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kumimoji="1" lang="en-US" altLang="ja-JP" sz="900" dirty="0" smtClean="0"/>
                        <a:t>Commissioning</a:t>
                      </a:r>
                      <a:endParaRPr kumimoji="1" lang="ja-JP" altLang="en-US" sz="900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Fabrication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vl="0"/>
                      <a:r>
                        <a:rPr kumimoji="1" lang="en-US" altLang="ja-JP" sz="1000" dirty="0" smtClean="0"/>
                        <a:t>Preparation for the</a:t>
                      </a:r>
                      <a:r>
                        <a:rPr kumimoji="1" lang="en-US" altLang="ja-JP" sz="1000" baseline="0" dirty="0" smtClean="0"/>
                        <a:t> </a:t>
                      </a:r>
                      <a:r>
                        <a:rPr kumimoji="1" lang="en-US" altLang="ja-JP" sz="1000" dirty="0" smtClean="0"/>
                        <a:t>project</a:t>
                      </a:r>
                      <a:r>
                        <a:rPr kumimoji="1" lang="en-US" altLang="ja-JP" sz="1000" baseline="0" dirty="0" smtClean="0"/>
                        <a:t> </a:t>
                      </a:r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kumimoji="1" lang="en-US" altLang="ja-JP" sz="1000" dirty="0" smtClean="0"/>
                        <a:t>Preparation</a:t>
                      </a:r>
                      <a:r>
                        <a:rPr kumimoji="1" lang="ja-JP" altLang="en-US" sz="1000" dirty="0" smtClean="0"/>
                        <a:t>　</a:t>
                      </a:r>
                      <a:r>
                        <a:rPr kumimoji="1" lang="en-US" altLang="ja-JP" sz="1000" dirty="0" smtClean="0"/>
                        <a:t>for</a:t>
                      </a:r>
                      <a:r>
                        <a:rPr kumimoji="1" lang="en-US" altLang="ja-JP" sz="1000" baseline="0" dirty="0" smtClean="0"/>
                        <a:t> industrialization </a:t>
                      </a:r>
                      <a:endParaRPr kumimoji="1" lang="ja-JP" alt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Fabrication</a:t>
                      </a:r>
                      <a:r>
                        <a:rPr kumimoji="1" lang="en-US" altLang="ja-JP" sz="1200" baseline="0" dirty="0" smtClean="0"/>
                        <a:t> and t</a:t>
                      </a:r>
                      <a:r>
                        <a:rPr kumimoji="1" lang="en-US" altLang="ja-JP" sz="1200" dirty="0" smtClean="0"/>
                        <a:t>ests,</a:t>
                      </a:r>
                      <a:r>
                        <a:rPr kumimoji="1" lang="en-US" altLang="ja-JP" sz="1200" baseline="0" dirty="0" smtClean="0"/>
                        <a:t> preparation for installation</a:t>
                      </a:r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08863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  </a:t>
                      </a:r>
                      <a:r>
                        <a:rPr kumimoji="1" lang="en-US" altLang="ja-JP" sz="1400" dirty="0" err="1" smtClean="0"/>
                        <a:t>Inst</a:t>
                      </a:r>
                      <a:r>
                        <a:rPr kumimoji="1" lang="en-US" altLang="ja-JP" sz="1400" dirty="0" smtClean="0"/>
                        <a:t>/commission.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kumimoji="1" lang="en-US" altLang="ja-JP" dirty="0" smtClean="0"/>
                        <a:t>Installation</a:t>
                      </a:r>
                      <a:endParaRPr kumimoji="1" lang="ja-JP" altLang="en-US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5081432" y="2976942"/>
            <a:ext cx="3581103" cy="1754327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グリーンサインがでてから、</a:t>
            </a:r>
            <a:endParaRPr lang="en-US" altLang="ja-JP" dirty="0" smtClean="0"/>
          </a:p>
          <a:p>
            <a:r>
              <a:rPr lang="ja-JP" altLang="en-US" dirty="0" smtClean="0"/>
              <a:t>・具体的な立ち上げ期間：　</a:t>
            </a:r>
            <a:r>
              <a:rPr lang="en-US" altLang="ja-JP" dirty="0" smtClean="0">
                <a:solidFill>
                  <a:srgbClr val="3366FF"/>
                </a:solidFill>
              </a:rPr>
              <a:t>~ 2</a:t>
            </a:r>
            <a:r>
              <a:rPr lang="ja-JP" altLang="en-US" dirty="0" smtClean="0">
                <a:solidFill>
                  <a:srgbClr val="3366FF"/>
                </a:solidFill>
              </a:rPr>
              <a:t>年間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r>
              <a:rPr lang="ja-JP" altLang="en-US" dirty="0" smtClean="0"/>
              <a:t>・具体的な建設期間：　　　</a:t>
            </a:r>
            <a:r>
              <a:rPr lang="en-US" altLang="ja-JP" dirty="0" smtClean="0">
                <a:solidFill>
                  <a:srgbClr val="FF0000"/>
                </a:solidFill>
              </a:rPr>
              <a:t>~ 10</a:t>
            </a:r>
            <a:r>
              <a:rPr lang="ja-JP" altLang="en-US" dirty="0" smtClean="0">
                <a:solidFill>
                  <a:srgbClr val="FF0000"/>
                </a:solidFill>
              </a:rPr>
              <a:t>年間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ja-JP" altLang="en-US" dirty="0" smtClean="0"/>
              <a:t>・今後</a:t>
            </a:r>
            <a:r>
              <a:rPr lang="en-US" altLang="ja-JP" dirty="0" smtClean="0"/>
              <a:t>5</a:t>
            </a:r>
            <a:r>
              <a:rPr lang="ja-JP" altLang="en-US" dirty="0" smtClean="0"/>
              <a:t>年間に具体化できたとして、</a:t>
            </a:r>
            <a:endParaRPr lang="en-US" altLang="ja-JP" dirty="0" smtClean="0"/>
          </a:p>
          <a:p>
            <a:r>
              <a:rPr kumimoji="1" lang="ja-JP" altLang="en-US" dirty="0" smtClean="0"/>
              <a:t>　</a:t>
            </a:r>
            <a:r>
              <a:rPr kumimoji="1" lang="en-US" altLang="ja-JP" dirty="0" smtClean="0">
                <a:solidFill>
                  <a:srgbClr val="3366FF"/>
                </a:solidFill>
              </a:rPr>
              <a:t>~ 2030</a:t>
            </a:r>
            <a:r>
              <a:rPr kumimoji="1" lang="ja-JP" altLang="en-US" dirty="0" smtClean="0">
                <a:solidFill>
                  <a:srgbClr val="3366FF"/>
                </a:solidFill>
              </a:rPr>
              <a:t>年</a:t>
            </a:r>
            <a:r>
              <a:rPr kumimoji="1" lang="ja-JP" altLang="en-US" dirty="0" smtClean="0"/>
              <a:t>までに</a:t>
            </a:r>
            <a:r>
              <a:rPr kumimoji="1" lang="en-US" altLang="ja-JP" dirty="0" smtClean="0"/>
              <a:t>ILC </a:t>
            </a:r>
            <a:r>
              <a:rPr lang="ja-JP" altLang="en-US" dirty="0" smtClean="0"/>
              <a:t>実験が実現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098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>
                <a:latin typeface="Osaka"/>
                <a:ea typeface="Osaka"/>
                <a:cs typeface="Osaka"/>
              </a:rPr>
              <a:t>KEK </a:t>
            </a:r>
            <a:r>
              <a:rPr kumimoji="1" lang="ja-JP" altLang="en-US" sz="3200" dirty="0" smtClean="0">
                <a:latin typeface="Osaka"/>
                <a:ea typeface="Osaka"/>
                <a:cs typeface="Osaka"/>
              </a:rPr>
              <a:t>ロードマップ最終案における：</a:t>
            </a:r>
            <a:r>
              <a:rPr kumimoji="1" lang="en-US" altLang="ja-JP" sz="3200" dirty="0" smtClean="0">
                <a:latin typeface="Osaka"/>
                <a:ea typeface="Osaka"/>
                <a:cs typeface="Osaka"/>
              </a:rPr>
              <a:t>ILC </a:t>
            </a:r>
            <a:endParaRPr kumimoji="1" lang="ja-JP" altLang="en-US" sz="3200" dirty="0">
              <a:latin typeface="Osaka"/>
              <a:ea typeface="Osaka"/>
              <a:cs typeface="Osaka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alphaModFix amt="6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00" r="-5900"/>
          <a:stretch>
            <a:fillRect/>
          </a:stretch>
        </p:blipFill>
        <p:spPr/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66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81" y="4362310"/>
            <a:ext cx="8813674" cy="193722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正方形/長方形 2"/>
          <p:cNvSpPr/>
          <p:nvPr/>
        </p:nvSpPr>
        <p:spPr bwMode="auto">
          <a:xfrm>
            <a:off x="322205" y="4432858"/>
            <a:ext cx="4299035" cy="32923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549674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453991"/>
            <a:ext cx="8229600" cy="4525963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ILC </a:t>
            </a:r>
            <a:r>
              <a:rPr kumimoji="1" lang="ja-JP" altLang="en-US" dirty="0" smtClean="0"/>
              <a:t>技術設計書が完成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技術評価</a:t>
            </a:r>
            <a:r>
              <a:rPr lang="en-US" altLang="ja-JP" dirty="0" smtClean="0"/>
              <a:t>(PAC) </a:t>
            </a:r>
            <a:r>
              <a:rPr lang="ja-JP" altLang="en-US" dirty="0" smtClean="0"/>
              <a:t>、コスト評価経て、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建設具体化むけた技術的な準備を整えた。</a:t>
            </a:r>
            <a:endParaRPr kumimoji="1" lang="en-US" altLang="ja-JP" dirty="0" smtClean="0"/>
          </a:p>
          <a:p>
            <a:r>
              <a:rPr lang="ja-JP" altLang="en-US" dirty="0" smtClean="0"/>
              <a:t>技術設計段階から建設具体化へ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GDE</a:t>
            </a:r>
            <a:r>
              <a:rPr kumimoji="1" lang="en-US" altLang="ja-JP" dirty="0" smtClean="0">
                <a:sym typeface="Wingdings"/>
              </a:rPr>
              <a:t> Linear Collider Collaboration </a:t>
            </a:r>
            <a:r>
              <a:rPr kumimoji="1" lang="ja-JP" altLang="en-US" dirty="0" smtClean="0">
                <a:sym typeface="Wingdings"/>
              </a:rPr>
              <a:t>において国際的協力による詳細技術設計、</a:t>
            </a:r>
            <a:endParaRPr kumimoji="1" lang="en-US" altLang="ja-JP" dirty="0" smtClean="0">
              <a:sym typeface="Wingdings"/>
            </a:endParaRPr>
          </a:p>
          <a:p>
            <a:pPr lvl="1"/>
            <a:r>
              <a:rPr lang="ja-JP" altLang="en-US" dirty="0" smtClean="0">
                <a:sym typeface="Wingdings"/>
              </a:rPr>
              <a:t>国際的な枠組みのなかで建設可能な協力体制</a:t>
            </a:r>
            <a:endParaRPr lang="en-US" altLang="ja-JP" dirty="0" smtClean="0">
              <a:sym typeface="Wingdings"/>
            </a:endParaRPr>
          </a:p>
          <a:p>
            <a:pPr marL="457200" lvl="1" indent="0">
              <a:buNone/>
            </a:pPr>
            <a:r>
              <a:rPr kumimoji="1" lang="ja-JP" altLang="en-US" dirty="0" smtClean="0"/>
              <a:t>の構築が求めれる。</a:t>
            </a:r>
            <a:endParaRPr kumimoji="1" lang="en-US" altLang="ja-JP" dirty="0" smtClean="0"/>
          </a:p>
          <a:p>
            <a:pPr marL="514350" indent="-457200"/>
            <a:r>
              <a:rPr lang="ja-JP" altLang="en-US" dirty="0" smtClean="0"/>
              <a:t>人材の確保、養成は、不可欠な緊急重要課題。</a:t>
            </a:r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1219-D867-3D43-9277-D7123370C452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67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84007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endParaRPr kumimoji="1" lang="ja-JP" altLang="en-US" dirty="0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68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690199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z="3200" dirty="0" smtClean="0">
                <a:latin typeface="Osaka"/>
                <a:ea typeface="Osaka"/>
                <a:cs typeface="Osaka"/>
              </a:rPr>
              <a:t>KEK </a:t>
            </a:r>
            <a:r>
              <a:rPr kumimoji="1" lang="ja-JP" altLang="en-US" sz="3200" dirty="0" smtClean="0">
                <a:latin typeface="Osaka"/>
                <a:ea typeface="Osaka"/>
                <a:cs typeface="Osaka"/>
              </a:rPr>
              <a:t>ロードマップ最終案における：</a:t>
            </a:r>
            <a:r>
              <a:rPr kumimoji="1" lang="en-US" altLang="ja-JP" sz="3200" dirty="0" smtClean="0">
                <a:latin typeface="Osaka"/>
                <a:ea typeface="Osaka"/>
                <a:cs typeface="Osaka"/>
              </a:rPr>
              <a:t>ILC </a:t>
            </a:r>
            <a:endParaRPr kumimoji="1" lang="ja-JP" altLang="en-US" sz="3200" dirty="0">
              <a:latin typeface="Osaka"/>
              <a:ea typeface="Osaka"/>
              <a:cs typeface="Osaka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00" r="-5900"/>
          <a:stretch>
            <a:fillRect/>
          </a:stretch>
        </p:blipFill>
        <p:spPr/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/>
              <a:t>69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9368911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kumimoji="1" lang="en-US" altLang="ja-JP" sz="2800" b="1" dirty="0" smtClean="0"/>
              <a:t>2013</a:t>
            </a:r>
            <a:r>
              <a:rPr kumimoji="1" lang="ja-JP" altLang="en-US" sz="2800" b="1" dirty="0" smtClean="0"/>
              <a:t>春：日本物理学会</a:t>
            </a:r>
            <a:r>
              <a:rPr lang="ja-JP" altLang="en-US" sz="2800" b="1" dirty="0" smtClean="0"/>
              <a:t>・シンポジウム（案）：</a:t>
            </a:r>
            <a:r>
              <a:rPr lang="en-US" altLang="ja-JP" sz="2800" b="1" dirty="0" smtClean="0"/>
              <a:t/>
            </a:r>
            <a:br>
              <a:rPr lang="en-US" altLang="ja-JP" sz="2800" b="1" dirty="0" smtClean="0"/>
            </a:br>
            <a:r>
              <a:rPr lang="ja-JP" altLang="en-US" sz="2400" b="1" dirty="0" smtClean="0"/>
              <a:t>高橋</a:t>
            </a:r>
            <a:r>
              <a:rPr lang="en-US" altLang="ja-JP" sz="2400" b="1" dirty="0" smtClean="0"/>
              <a:t>(</a:t>
            </a:r>
            <a:r>
              <a:rPr lang="ja-JP" altLang="en-US" sz="2400" b="1" dirty="0" smtClean="0"/>
              <a:t>広大）、山下（東大）</a:t>
            </a:r>
            <a:endParaRPr kumimoji="1" lang="ja-JP" altLang="en-US" sz="2400" b="1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6194" y="1395003"/>
            <a:ext cx="8229600" cy="4756150"/>
          </a:xfrm>
          <a:ln>
            <a:solidFill>
              <a:srgbClr val="3366FF"/>
            </a:solidFill>
          </a:ln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kumimoji="1" lang="ja-JP" altLang="en-US" sz="3400" dirty="0" smtClean="0"/>
              <a:t>テーマ：</a:t>
            </a:r>
            <a:endParaRPr kumimoji="1" lang="en-US" altLang="ja-JP" sz="3400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sz="2900" dirty="0" smtClean="0">
                <a:solidFill>
                  <a:srgbClr val="3366FF"/>
                </a:solidFill>
              </a:rPr>
              <a:t>国際リニアコライダー：</a:t>
            </a:r>
            <a:r>
              <a:rPr lang="ja-JP" altLang="en-US" sz="2500" dirty="0" smtClean="0">
                <a:solidFill>
                  <a:srgbClr val="3366FF"/>
                </a:solidFill>
              </a:rPr>
              <a:t>技術設計書の完成と（これからの）展望</a:t>
            </a:r>
            <a:endParaRPr lang="en-US" altLang="ja-JP" sz="2500" dirty="0" smtClean="0">
              <a:solidFill>
                <a:srgbClr val="3366FF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ja-JP" altLang="en-US" dirty="0" smtClean="0"/>
              <a:t>領域：</a:t>
            </a:r>
            <a:endParaRPr kumimoji="1" lang="en-US" altLang="ja-JP" dirty="0" smtClean="0"/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ビーム物理領域、素粒子実験領域との共催を希望</a:t>
            </a: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lang="ja-JP" altLang="en-US" dirty="0" smtClean="0"/>
              <a:t>日時：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3/26~29</a:t>
            </a:r>
            <a:r>
              <a:rPr lang="ja-JP" altLang="en-US" dirty="0" smtClean="0"/>
              <a:t>の間</a:t>
            </a:r>
            <a:r>
              <a:rPr lang="en-US" altLang="ja-JP" dirty="0" smtClean="0"/>
              <a:t> </a:t>
            </a:r>
          </a:p>
          <a:p>
            <a:pPr lvl="1">
              <a:lnSpc>
                <a:spcPct val="120000"/>
              </a:lnSpc>
            </a:pPr>
            <a:endParaRPr lang="en-US" altLang="ja-JP" dirty="0"/>
          </a:p>
          <a:p>
            <a:pPr>
              <a:lnSpc>
                <a:spcPct val="120000"/>
              </a:lnSpc>
            </a:pPr>
            <a:r>
              <a:rPr lang="ja-JP" altLang="en-US" dirty="0" smtClean="0"/>
              <a:t>趣旨：</a:t>
            </a:r>
            <a:endParaRPr lang="en-US" altLang="ja-JP" dirty="0"/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国際</a:t>
            </a:r>
            <a:r>
              <a:rPr lang="ja-JP" altLang="en-US" dirty="0"/>
              <a:t>リニアコライダー（</a:t>
            </a:r>
            <a:r>
              <a:rPr lang="en-US" altLang="ja-JP" dirty="0"/>
              <a:t>ILC</a:t>
            </a:r>
            <a:r>
              <a:rPr lang="ja-JP" altLang="en-US" dirty="0"/>
              <a:t>）は加速器技術設計書，測定器詳細設計書が国際協力により完成し</a:t>
            </a:r>
            <a:r>
              <a:rPr lang="ja-JP" altLang="en-US" dirty="0" smtClean="0"/>
              <a:t>，技術的</a:t>
            </a:r>
            <a:r>
              <a:rPr lang="ja-JP" altLang="en-US" dirty="0"/>
              <a:t>には建設を開始できる段階に到達した。</a:t>
            </a:r>
            <a:r>
              <a:rPr lang="en-US" altLang="ja-JP" dirty="0"/>
              <a:t>2013</a:t>
            </a:r>
            <a:r>
              <a:rPr lang="ja-JP" altLang="en-US" dirty="0"/>
              <a:t>年</a:t>
            </a:r>
            <a:r>
              <a:rPr lang="en-US" altLang="ja-JP" dirty="0"/>
              <a:t>2</a:t>
            </a:r>
            <a:r>
              <a:rPr lang="ja-JP" altLang="en-US" dirty="0"/>
              <a:t>月には新しい国際組織が結成され</a:t>
            </a:r>
            <a:r>
              <a:rPr lang="ja-JP" altLang="en-US" dirty="0" smtClean="0"/>
              <a:t>，</a:t>
            </a:r>
            <a:r>
              <a:rPr lang="en-US" altLang="ja-JP" dirty="0" smtClean="0"/>
              <a:t>ILC</a:t>
            </a:r>
            <a:r>
              <a:rPr lang="ja-JP" altLang="en-US" dirty="0"/>
              <a:t>は実現に向けた新たな段階を迎えている。高エネルギー物理学研究者会議は，これら</a:t>
            </a:r>
            <a:r>
              <a:rPr lang="ja-JP" altLang="en-US" dirty="0" smtClean="0"/>
              <a:t>の設計書</a:t>
            </a:r>
            <a:r>
              <a:rPr lang="ja-JP" altLang="en-US" dirty="0"/>
              <a:t>完成と</a:t>
            </a:r>
            <a:r>
              <a:rPr lang="en-US" altLang="ja-JP" dirty="0"/>
              <a:t>LHC</a:t>
            </a:r>
            <a:r>
              <a:rPr lang="ja-JP" altLang="en-US" dirty="0"/>
              <a:t>によるヒッグス粒子とみられる新粒子の発見をうけて，「国際リニアコライダー</a:t>
            </a:r>
            <a:r>
              <a:rPr lang="ja-JP" altLang="en-US" dirty="0" smtClean="0"/>
              <a:t>の段階的</a:t>
            </a:r>
            <a:r>
              <a:rPr lang="ja-JP" altLang="en-US" dirty="0"/>
              <a:t>実施案」を提案し，国外の研究者からも強い支持が表明されている</a:t>
            </a:r>
            <a:r>
              <a:rPr lang="ja-JP" altLang="en-US" dirty="0" smtClean="0"/>
              <a:t>。本シンポジウム</a:t>
            </a:r>
            <a:r>
              <a:rPr lang="ja-JP" altLang="en-US" dirty="0"/>
              <a:t>では，</a:t>
            </a:r>
            <a:r>
              <a:rPr lang="en-US" altLang="ja-JP" dirty="0"/>
              <a:t>ILC</a:t>
            </a:r>
            <a:r>
              <a:rPr lang="ja-JP" altLang="en-US" dirty="0"/>
              <a:t>加速器の技術設計書完成を報告するとともに，</a:t>
            </a:r>
            <a:r>
              <a:rPr lang="en-US" altLang="ja-JP" dirty="0"/>
              <a:t>ILC</a:t>
            </a:r>
            <a:r>
              <a:rPr lang="ja-JP" altLang="en-US" dirty="0"/>
              <a:t>の目指す物理</a:t>
            </a:r>
            <a:r>
              <a:rPr lang="ja-JP" altLang="en-US" dirty="0" smtClean="0"/>
              <a:t>と計画</a:t>
            </a:r>
            <a:r>
              <a:rPr lang="ja-JP" altLang="en-US" dirty="0"/>
              <a:t>実現への展望をそれぞれの中心人物が解説し，加速器・ビーム物理コミュニティ</a:t>
            </a:r>
            <a:r>
              <a:rPr lang="ja-JP" altLang="en-US" dirty="0" smtClean="0"/>
              <a:t>，高エネルギー</a:t>
            </a:r>
            <a:r>
              <a:rPr lang="ja-JP" altLang="en-US" dirty="0"/>
              <a:t>物理コミュニティの協力体制強化の一助としたい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kumimoji="1" lang="ja-JP" altLang="en-US" dirty="0" smtClean="0"/>
              <a:t>プログラム（案）</a:t>
            </a:r>
            <a:endParaRPr kumimoji="1" lang="en-US" altLang="ja-JP" dirty="0" smtClean="0"/>
          </a:p>
          <a:p>
            <a:pPr lvl="1">
              <a:lnSpc>
                <a:spcPct val="120000"/>
              </a:lnSpc>
            </a:pPr>
            <a:r>
              <a:rPr lang="ja-JP" altLang="en-US" dirty="0"/>
              <a:t>趣旨説明 </a:t>
            </a:r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加速器</a:t>
            </a:r>
            <a:endParaRPr lang="en-US" altLang="ja-JP" dirty="0" smtClean="0"/>
          </a:p>
          <a:p>
            <a:pPr lvl="2">
              <a:lnSpc>
                <a:spcPct val="120000"/>
              </a:lnSpc>
            </a:pPr>
            <a:r>
              <a:rPr lang="ja-JP" altLang="en-US" dirty="0" smtClean="0"/>
              <a:t>全般 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山本（明）</a:t>
            </a:r>
            <a:endParaRPr lang="ja-JP" altLang="en-US" dirty="0"/>
          </a:p>
          <a:p>
            <a:pPr lvl="2">
              <a:lnSpc>
                <a:spcPct val="120000"/>
              </a:lnSpc>
            </a:pPr>
            <a:r>
              <a:rPr lang="ja-JP" altLang="en-US" dirty="0" smtClean="0"/>
              <a:t>加速器技術開発の進展：</a:t>
            </a:r>
            <a:r>
              <a:rPr lang="en-US" altLang="ja-JP" dirty="0" smtClean="0"/>
              <a:t>STF </a:t>
            </a:r>
            <a:r>
              <a:rPr lang="en-US" altLang="ja-JP" dirty="0"/>
              <a:t> </a:t>
            </a:r>
            <a:r>
              <a:rPr lang="en-US" altLang="ja-JP" dirty="0" smtClean="0"/>
              <a:t>			</a:t>
            </a:r>
            <a:r>
              <a:rPr lang="ja-JP" altLang="en-US" dirty="0" smtClean="0"/>
              <a:t>山本（康） </a:t>
            </a:r>
            <a:endParaRPr lang="ja-JP" altLang="en-US" dirty="0"/>
          </a:p>
          <a:p>
            <a:pPr lvl="2">
              <a:lnSpc>
                <a:spcPct val="120000"/>
              </a:lnSpc>
            </a:pPr>
            <a:r>
              <a:rPr lang="ja-JP" altLang="en-US" dirty="0" smtClean="0"/>
              <a:t>加速器技術開発の進展：</a:t>
            </a:r>
            <a:r>
              <a:rPr lang="en-US" altLang="ja-JP" dirty="0" smtClean="0"/>
              <a:t>ATF			</a:t>
            </a:r>
            <a:r>
              <a:rPr lang="ja-JP" altLang="en-US" dirty="0" smtClean="0"/>
              <a:t>奧木</a:t>
            </a:r>
            <a:endParaRPr lang="ja-JP" altLang="en-US" dirty="0"/>
          </a:p>
          <a:p>
            <a:pPr lvl="1">
              <a:lnSpc>
                <a:spcPct val="120000"/>
              </a:lnSpc>
            </a:pPr>
            <a:r>
              <a:rPr lang="ja-JP" altLang="en-US" dirty="0"/>
              <a:t>物理測定器 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川越</a:t>
            </a:r>
            <a:endParaRPr lang="ja-JP" altLang="en-US" dirty="0"/>
          </a:p>
          <a:p>
            <a:pPr lvl="1">
              <a:lnSpc>
                <a:spcPct val="120000"/>
              </a:lnSpc>
            </a:pPr>
            <a:r>
              <a:rPr lang="ja-JP" altLang="en-US" dirty="0"/>
              <a:t>状況と展望  </a:t>
            </a:r>
            <a:r>
              <a:rPr lang="en-US" altLang="ja-JP" dirty="0" smtClean="0"/>
              <a:t>					</a:t>
            </a:r>
            <a:r>
              <a:rPr lang="ja-JP" altLang="en-US" dirty="0" smtClean="0"/>
              <a:t>駒宮</a:t>
            </a:r>
            <a:endParaRPr lang="ja-JP" altLang="en-US" dirty="0"/>
          </a:p>
          <a:p>
            <a:pPr lvl="1"/>
            <a:endParaRPr kumimoji="1" lang="en-US" altLang="ja-JP" dirty="0" smtClean="0"/>
          </a:p>
          <a:p>
            <a:pPr lvl="1"/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KEK-LC-Meeting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330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28454" y="152400"/>
            <a:ext cx="7803288" cy="1143000"/>
          </a:xfrm>
        </p:spPr>
        <p:txBody>
          <a:bodyPr/>
          <a:lstStyle/>
          <a:p>
            <a:pPr>
              <a:defRPr/>
            </a:pPr>
            <a:r>
              <a:rPr lang="ja-JP" altLang="en-US" sz="3200" dirty="0">
                <a:latin typeface="Palatino" charset="0"/>
                <a:ea typeface="Osaka" charset="0"/>
                <a:cs typeface="Osaka" charset="0"/>
              </a:rPr>
              <a:t>粒子加速器のエネルギーフロンティアを担う</a:t>
            </a:r>
            <a:r>
              <a:rPr lang="en-US" altLang="ja-JP" sz="3200" dirty="0">
                <a:latin typeface="Palatino" charset="0"/>
                <a:ea typeface="Osaka" charset="0"/>
                <a:cs typeface="Osaka" charset="0"/>
              </a:rPr>
              <a:t/>
            </a:r>
            <a:br>
              <a:rPr lang="en-US" altLang="ja-JP" sz="3200" dirty="0">
                <a:latin typeface="Palatino" charset="0"/>
                <a:ea typeface="Osaka" charset="0"/>
                <a:cs typeface="Osaka" charset="0"/>
              </a:rPr>
            </a:br>
            <a:r>
              <a:rPr lang="ja-JP" altLang="en-US" sz="3200" dirty="0">
                <a:latin typeface="Palatino" charset="0"/>
                <a:ea typeface="Osaka" charset="0"/>
                <a:cs typeface="Osaka" charset="0"/>
              </a:rPr>
              <a:t>超伝導技術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228600" y="5638800"/>
            <a:ext cx="6400800" cy="838200"/>
          </a:xfrm>
        </p:spPr>
        <p:txBody>
          <a:bodyPr/>
          <a:lstStyle/>
          <a:p>
            <a:pPr>
              <a:defRPr/>
            </a:pPr>
            <a:r>
              <a:rPr lang="ja-JP" altLang="en-US">
                <a:latin typeface="Palatino" charset="0"/>
                <a:ea typeface="Osaka" charset="0"/>
                <a:cs typeface="Osaka" charset="0"/>
              </a:rPr>
              <a:t>先端加速器の鍵を握る基盤技術</a:t>
            </a:r>
          </a:p>
        </p:txBody>
      </p:sp>
      <p:sp>
        <p:nvSpPr>
          <p:cNvPr id="43011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87EBC01E-39B2-B747-876F-1FEF7E1DCFA7}" type="slidenum">
              <a:rPr kumimoji="0" lang="en-US" altLang="ja-JP" sz="1200">
                <a:latin typeface="Arial" charset="0"/>
              </a:rPr>
              <a:pPr/>
              <a:t>70</a:t>
            </a:fld>
            <a:endParaRPr kumimoji="0" lang="en-US" altLang="ja-JP" sz="1200">
              <a:latin typeface="Arial" charset="0"/>
            </a:endParaRPr>
          </a:p>
        </p:txBody>
      </p:sp>
      <p:pic>
        <p:nvPicPr>
          <p:cNvPr id="43012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7442689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E537LHC_components_English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859339"/>
            <a:ext cx="2209800" cy="16732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A. Yamamoto, 12/02/08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smtClean="0">
                <a:solidFill>
                  <a:prstClr val="black">
                    <a:tint val="75000"/>
                  </a:prstClr>
                </a:solidFill>
              </a:rPr>
              <a:t>ILC Acc. Status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56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BEADE37C-BC8A-7F40-BEBE-5E719FC0459C}" type="slidenum">
              <a:rPr kumimoji="0" lang="en-US" altLang="ja-JP" sz="1200">
                <a:latin typeface="Arial" charset="0"/>
              </a:rPr>
              <a:pPr/>
              <a:t>71</a:t>
            </a:fld>
            <a:endParaRPr kumimoji="0" lang="en-US" altLang="ja-JP" sz="1200">
              <a:latin typeface="Arial" charset="0"/>
            </a:endParaRPr>
          </a:p>
        </p:txBody>
      </p:sp>
      <p:sp>
        <p:nvSpPr>
          <p:cNvPr id="365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2800" b="0" dirty="0">
                <a:latin typeface="Palatino" charset="0"/>
                <a:ea typeface="Osaka" charset="0"/>
                <a:cs typeface="Osaka" charset="0"/>
              </a:rPr>
              <a:t>CERN-LHC </a:t>
            </a:r>
            <a:r>
              <a:rPr lang="ja-JP" altLang="en-US" sz="2800" b="0" dirty="0">
                <a:latin typeface="Palatino" charset="0"/>
                <a:ea typeface="Osaka" charset="0"/>
                <a:cs typeface="Osaka" charset="0"/>
              </a:rPr>
              <a:t>ビーム衝突点収束磁石</a:t>
            </a:r>
            <a:r>
              <a:rPr lang="en-US" altLang="ja-JP" sz="2800" b="0" dirty="0">
                <a:latin typeface="Palatino" charset="0"/>
                <a:ea typeface="Osaka" charset="0"/>
                <a:cs typeface="Osaka" charset="0"/>
              </a:rPr>
              <a:t/>
            </a:r>
            <a:br>
              <a:rPr lang="en-US" altLang="ja-JP" sz="2800" b="0" dirty="0">
                <a:latin typeface="Palatino" charset="0"/>
                <a:ea typeface="Osaka" charset="0"/>
                <a:cs typeface="Osaka" charset="0"/>
              </a:rPr>
            </a:br>
            <a:r>
              <a:rPr lang="en-US" altLang="ja-JP" sz="2800" b="0" dirty="0">
                <a:latin typeface="Palatino" charset="0"/>
                <a:ea typeface="Osaka" charset="0"/>
                <a:cs typeface="Osaka" charset="0"/>
              </a:rPr>
              <a:t>KEK-</a:t>
            </a:r>
            <a:r>
              <a:rPr lang="en-US" altLang="ja-JP" sz="2800" b="0" dirty="0" err="1">
                <a:latin typeface="Palatino" charset="0"/>
                <a:ea typeface="Osaka" charset="0"/>
                <a:cs typeface="Osaka" charset="0"/>
              </a:rPr>
              <a:t>Fermilab</a:t>
            </a:r>
            <a:r>
              <a:rPr lang="en-US" altLang="ja-JP" sz="2800" b="0" dirty="0">
                <a:latin typeface="Palatino" charset="0"/>
                <a:ea typeface="Osaka" charset="0"/>
                <a:cs typeface="Osaka" charset="0"/>
              </a:rPr>
              <a:t> Collaboration</a:t>
            </a:r>
            <a:endParaRPr lang="en-US" altLang="ja-JP" sz="2800" dirty="0">
              <a:latin typeface="Palatino" charset="0"/>
              <a:ea typeface="Osaka" charset="0"/>
              <a:cs typeface="Osaka" charset="0"/>
            </a:endParaRPr>
          </a:p>
        </p:txBody>
      </p:sp>
      <p:pic>
        <p:nvPicPr>
          <p:cNvPr id="62467" name="Picture 3" descr="0606027_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1676400"/>
            <a:ext cx="5334000" cy="4006850"/>
          </a:xfrm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676401"/>
            <a:ext cx="2667000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038601"/>
            <a:ext cx="2146789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2050073" y="630078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228600" y="1447800"/>
            <a:ext cx="8686800" cy="0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3124200" y="5867401"/>
            <a:ext cx="50834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r>
              <a:rPr lang="ja-JP" altLang="en-US" sz="2000"/>
              <a:t>衝突点ビーム収束磁石：日本の</a:t>
            </a:r>
            <a:r>
              <a:rPr lang="en-US" altLang="ja-JP" sz="2000"/>
              <a:t>LHC</a:t>
            </a:r>
            <a:r>
              <a:rPr lang="ja-JP" altLang="en-US" sz="2000"/>
              <a:t>建設貢献</a:t>
            </a:r>
            <a:endParaRPr lang="en-US" altLang="ja-JP" sz="2000"/>
          </a:p>
          <a:p>
            <a:r>
              <a:rPr lang="ja-JP" altLang="en-US" sz="2000"/>
              <a:t>日</a:t>
            </a:r>
            <a:r>
              <a:rPr lang="en-US" altLang="ja-JP" sz="2000"/>
              <a:t>(KEK)</a:t>
            </a:r>
            <a:r>
              <a:rPr lang="ja-JP" altLang="en-US" sz="2000"/>
              <a:t>、米</a:t>
            </a:r>
            <a:r>
              <a:rPr lang="en-US" altLang="ja-JP" sz="2000"/>
              <a:t>(Fermilab)</a:t>
            </a:r>
            <a:r>
              <a:rPr lang="ja-JP" altLang="en-US" sz="2000"/>
              <a:t>間の国際協力</a:t>
            </a:r>
            <a:endParaRPr lang="ja-JP" altLang="en-US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1600200" y="3352800"/>
            <a:ext cx="2743200" cy="53340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>
            <a:off x="1524000" y="1828800"/>
            <a:ext cx="2743200" cy="1981200"/>
          </a:xfrm>
          <a:prstGeom prst="line">
            <a:avLst/>
          </a:prstGeom>
          <a:noFill/>
          <a:ln w="19050">
            <a:solidFill>
              <a:srgbClr val="FF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337711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スライド番号プレースホルダ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0D629D87-64EF-5A46-9A12-50F45B7502B9}" type="slidenum">
              <a:rPr kumimoji="0" lang="en-US" altLang="ja-JP" sz="1200">
                <a:latin typeface="Arial" charset="0"/>
              </a:rPr>
              <a:pPr/>
              <a:t>72</a:t>
            </a:fld>
            <a:endParaRPr kumimoji="0" lang="en-US" altLang="ja-JP" sz="1200">
              <a:latin typeface="Arial" charset="0"/>
            </a:endParaRPr>
          </a:p>
        </p:txBody>
      </p:sp>
      <p:sp>
        <p:nvSpPr>
          <p:cNvPr id="5191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z="3600">
                <a:latin typeface="Palatino" charset="0"/>
                <a:ea typeface="Osaka" charset="0"/>
                <a:cs typeface="Osaka" charset="0"/>
              </a:rPr>
              <a:t>加速空洞を超伝導化すると</a:t>
            </a:r>
            <a:endParaRPr lang="ja-JP" altLang="en-US">
              <a:latin typeface="Palatino" charset="0"/>
              <a:ea typeface="Osaka" charset="0"/>
              <a:cs typeface="Osaka" charset="0"/>
            </a:endParaRPr>
          </a:p>
        </p:txBody>
      </p:sp>
      <p:sp>
        <p:nvSpPr>
          <p:cNvPr id="519171" name="Rectangle 3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152400" y="1828800"/>
            <a:ext cx="4982308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kumimoji="0" lang="ja-JP" altLang="en-US" sz="2400" b="1">
                <a:solidFill>
                  <a:srgbClr val="FFFF66"/>
                </a:solidFill>
                <a:latin typeface="Palatino" charset="0"/>
                <a:ea typeface="Osaka" charset="0"/>
                <a:cs typeface="Osaka" charset="0"/>
              </a:rPr>
              <a:t>超伝導化により</a:t>
            </a:r>
            <a:endParaRPr kumimoji="0" lang="en-US" altLang="ja-JP" sz="2400" b="1"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高周波抵抗が小さい</a:t>
            </a:r>
            <a:endParaRPr kumimoji="0" lang="en-US" altLang="ja-JP" sz="2000" b="1"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パワーロスが小さい　</a:t>
            </a:r>
            <a:endParaRPr kumimoji="0" lang="en-US" altLang="ja-JP" sz="2000" b="1"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en-US" altLang="ja-JP" sz="2000" b="1">
                <a:latin typeface="Palatino" charset="0"/>
                <a:ea typeface="Osaka" charset="0"/>
                <a:cs typeface="Osaka" charset="0"/>
              </a:rPr>
              <a:t>Q</a:t>
            </a: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値</a:t>
            </a:r>
            <a:r>
              <a:rPr kumimoji="0" lang="en-US" altLang="ja-JP" sz="2000" b="1">
                <a:latin typeface="Palatino" charset="0"/>
                <a:ea typeface="Osaka" charset="0"/>
                <a:cs typeface="Osaka" charset="0"/>
              </a:rPr>
              <a:t>(</a:t>
            </a: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蓄積エネルギー／エネルギー損失）が大きい</a:t>
            </a:r>
            <a:endParaRPr kumimoji="0" lang="en-US" altLang="ja-JP" sz="2000" b="1"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周波数を低く、口径を大きく</a:t>
            </a:r>
            <a:endParaRPr kumimoji="0" lang="en-US" altLang="ja-JP" sz="2000" b="1"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ビームロスが少ない（スクレーパー等が少ない）</a:t>
            </a:r>
            <a:endParaRPr kumimoji="0" lang="en-US" altLang="ja-JP" sz="2000" b="1">
              <a:latin typeface="Palatino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endParaRPr kumimoji="0" lang="en-US" altLang="ja-JP" sz="2400" b="1">
              <a:latin typeface="Palatino" charset="0"/>
              <a:ea typeface="Osaka" charset="0"/>
              <a:cs typeface="Osaka" charset="0"/>
            </a:endParaRPr>
          </a:p>
          <a:p>
            <a:pPr>
              <a:lnSpc>
                <a:spcPct val="90000"/>
              </a:lnSpc>
            </a:pPr>
            <a:r>
              <a:rPr kumimoji="0" lang="ja-JP" altLang="en-US" sz="2400" b="1">
                <a:solidFill>
                  <a:srgbClr val="66CCFF"/>
                </a:solidFill>
                <a:latin typeface="Palatino" charset="0"/>
                <a:ea typeface="Osaka" charset="0"/>
                <a:cs typeface="Osaka" charset="0"/>
              </a:rPr>
              <a:t>低温化の為に</a:t>
            </a:r>
            <a:endParaRPr kumimoji="0" lang="en-US" altLang="ja-JP" sz="2400" b="1">
              <a:solidFill>
                <a:schemeClr val="accent2"/>
              </a:solidFill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クライオスタット（断熱真空容器が必要）</a:t>
            </a:r>
            <a:endParaRPr kumimoji="0" lang="en-US" altLang="ja-JP" sz="2000" b="1">
              <a:latin typeface="Palatino" charset="0"/>
              <a:ea typeface="Osaka" charset="0"/>
              <a:cs typeface="Osaka" charset="0"/>
            </a:endParaRPr>
          </a:p>
          <a:p>
            <a:pPr lvl="1">
              <a:lnSpc>
                <a:spcPct val="90000"/>
              </a:lnSpc>
            </a:pPr>
            <a:r>
              <a:rPr kumimoji="0" lang="ja-JP" altLang="en-US" sz="2000" b="1">
                <a:latin typeface="Palatino" charset="0"/>
                <a:ea typeface="Osaka" charset="0"/>
                <a:cs typeface="Osaka" charset="0"/>
              </a:rPr>
              <a:t>冷却、冷凍機の電力</a:t>
            </a:r>
            <a:endParaRPr kumimoji="0" lang="ja-JP" altLang="en-US" sz="2000" b="1">
              <a:solidFill>
                <a:schemeClr val="accent2"/>
              </a:solidFill>
              <a:latin typeface="Palatino" charset="0"/>
              <a:ea typeface="Osaka" charset="0"/>
              <a:cs typeface="Osaka" charset="0"/>
            </a:endParaRPr>
          </a:p>
        </p:txBody>
      </p:sp>
      <p:pic>
        <p:nvPicPr>
          <p:cNvPr id="95236" name="Picture 7" descr="DSC0512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18288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038601"/>
            <a:ext cx="2061797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Line 9"/>
          <p:cNvSpPr>
            <a:spLocks noChangeShapeType="1"/>
          </p:cNvSpPr>
          <p:nvPr/>
        </p:nvSpPr>
        <p:spPr bwMode="auto">
          <a:xfrm>
            <a:off x="228600" y="1447800"/>
            <a:ext cx="8686800" cy="0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95239" name="Picture 10" descr="20050513IchiCav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905000"/>
            <a:ext cx="358140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661283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4FA794E3-6CCB-2342-8C82-53EE30ECE35C}" type="slidenum">
              <a:rPr kumimoji="0" lang="en-US" altLang="ja-JP" sz="1200">
                <a:latin typeface="Arial" charset="0"/>
              </a:rPr>
              <a:pPr/>
              <a:t>73</a:t>
            </a:fld>
            <a:endParaRPr kumimoji="0" lang="en-US" altLang="ja-JP" sz="1200">
              <a:latin typeface="Arial" charset="0"/>
            </a:endParaRPr>
          </a:p>
        </p:txBody>
      </p:sp>
      <p:grpSp>
        <p:nvGrpSpPr>
          <p:cNvPr id="92162" name="Group 2"/>
          <p:cNvGrpSpPr>
            <a:grpSpLocks/>
          </p:cNvGrpSpPr>
          <p:nvPr/>
        </p:nvGrpSpPr>
        <p:grpSpPr bwMode="auto">
          <a:xfrm flipV="1">
            <a:off x="4572001" y="2514600"/>
            <a:ext cx="426427" cy="103188"/>
            <a:chOff x="1833" y="1452"/>
            <a:chExt cx="269" cy="67"/>
          </a:xfrm>
        </p:grpSpPr>
        <p:sp>
          <p:nvSpPr>
            <p:cNvPr id="92210" name="Line 3"/>
            <p:cNvSpPr>
              <a:spLocks noChangeShapeType="1"/>
            </p:cNvSpPr>
            <p:nvPr/>
          </p:nvSpPr>
          <p:spPr bwMode="auto">
            <a:xfrm>
              <a:off x="1959" y="1489"/>
              <a:ext cx="1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211" name="Oval 4"/>
            <p:cNvSpPr>
              <a:spLocks noChangeArrowheads="1"/>
            </p:cNvSpPr>
            <p:nvPr/>
          </p:nvSpPr>
          <p:spPr bwMode="auto">
            <a:xfrm>
              <a:off x="1833" y="1452"/>
              <a:ext cx="107" cy="67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2163" name="Group 5"/>
          <p:cNvGrpSpPr>
            <a:grpSpLocks/>
          </p:cNvGrpSpPr>
          <p:nvPr/>
        </p:nvGrpSpPr>
        <p:grpSpPr bwMode="auto">
          <a:xfrm>
            <a:off x="7924800" y="2514600"/>
            <a:ext cx="1066800" cy="152400"/>
            <a:chOff x="4037" y="1482"/>
            <a:chExt cx="965" cy="82"/>
          </a:xfrm>
        </p:grpSpPr>
        <p:sp>
          <p:nvSpPr>
            <p:cNvPr id="92208" name="Oval 6"/>
            <p:cNvSpPr>
              <a:spLocks noChangeArrowheads="1"/>
            </p:cNvSpPr>
            <p:nvPr/>
          </p:nvSpPr>
          <p:spPr bwMode="auto">
            <a:xfrm>
              <a:off x="4037" y="1482"/>
              <a:ext cx="120" cy="8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209" name="Line 7"/>
            <p:cNvSpPr>
              <a:spLocks noChangeShapeType="1"/>
            </p:cNvSpPr>
            <p:nvPr/>
          </p:nvSpPr>
          <p:spPr bwMode="auto">
            <a:xfrm>
              <a:off x="4165" y="1525"/>
              <a:ext cx="8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2164" name="Text Box 8"/>
          <p:cNvSpPr txBox="1">
            <a:spLocks noChangeArrowheads="1"/>
          </p:cNvSpPr>
          <p:nvPr/>
        </p:nvSpPr>
        <p:spPr bwMode="auto">
          <a:xfrm>
            <a:off x="533400" y="457201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eaLnBrk="0" hangingPunct="0"/>
            <a:r>
              <a:rPr kumimoji="0" lang="ja-JP" altLang="en-US" sz="2800">
                <a:latin typeface="Tahoma" charset="0"/>
              </a:rPr>
              <a:t>加速器における加速電場と超伝導応用（加速空洞）</a:t>
            </a:r>
            <a:endParaRPr kumimoji="0" lang="ja-JP" altLang="en-US"/>
          </a:p>
        </p:txBody>
      </p:sp>
      <p:grpSp>
        <p:nvGrpSpPr>
          <p:cNvPr id="92165" name="Group 9"/>
          <p:cNvGrpSpPr>
            <a:grpSpLocks/>
          </p:cNvGrpSpPr>
          <p:nvPr/>
        </p:nvGrpSpPr>
        <p:grpSpPr bwMode="auto">
          <a:xfrm>
            <a:off x="5029200" y="1295400"/>
            <a:ext cx="2710962" cy="2063750"/>
            <a:chOff x="2196" y="720"/>
            <a:chExt cx="1708" cy="1300"/>
          </a:xfrm>
        </p:grpSpPr>
        <p:sp>
          <p:nvSpPr>
            <p:cNvPr id="92185" name="Text Box 10"/>
            <p:cNvSpPr txBox="1">
              <a:spLocks noChangeArrowheads="1"/>
            </p:cNvSpPr>
            <p:nvPr/>
          </p:nvSpPr>
          <p:spPr bwMode="auto">
            <a:xfrm>
              <a:off x="2731" y="720"/>
              <a:ext cx="11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eaLnBrk="0" hangingPunct="0"/>
              <a:endParaRPr kumimoji="0" lang="ja-JP" altLang="en-US" i="1"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92186" name="Group 11"/>
            <p:cNvGrpSpPr>
              <a:grpSpLocks/>
            </p:cNvGrpSpPr>
            <p:nvPr/>
          </p:nvGrpSpPr>
          <p:grpSpPr bwMode="auto">
            <a:xfrm>
              <a:off x="2196" y="868"/>
              <a:ext cx="1708" cy="1152"/>
              <a:chOff x="2196" y="868"/>
              <a:chExt cx="1708" cy="1152"/>
            </a:xfrm>
          </p:grpSpPr>
          <p:sp>
            <p:nvSpPr>
              <p:cNvPr id="92187" name="Oval 12"/>
              <p:cNvSpPr>
                <a:spLocks noChangeArrowheads="1"/>
              </p:cNvSpPr>
              <p:nvPr/>
            </p:nvSpPr>
            <p:spPr bwMode="auto">
              <a:xfrm>
                <a:off x="2409" y="1012"/>
                <a:ext cx="444" cy="10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88" name="Oval 13"/>
              <p:cNvSpPr>
                <a:spLocks noChangeArrowheads="1"/>
              </p:cNvSpPr>
              <p:nvPr/>
            </p:nvSpPr>
            <p:spPr bwMode="auto">
              <a:xfrm>
                <a:off x="3104" y="1012"/>
                <a:ext cx="444" cy="100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89" name="Rectangle 14"/>
              <p:cNvSpPr>
                <a:spLocks noChangeArrowheads="1"/>
              </p:cNvSpPr>
              <p:nvPr/>
            </p:nvSpPr>
            <p:spPr bwMode="auto">
              <a:xfrm>
                <a:off x="3048" y="1012"/>
                <a:ext cx="278" cy="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90" name="Line 15"/>
              <p:cNvSpPr>
                <a:spLocks noChangeShapeType="1"/>
              </p:cNvSpPr>
              <p:nvPr/>
            </p:nvSpPr>
            <p:spPr bwMode="auto">
              <a:xfrm>
                <a:off x="2632" y="1012"/>
                <a:ext cx="69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191" name="Line 16"/>
              <p:cNvSpPr>
                <a:spLocks noChangeShapeType="1"/>
              </p:cNvSpPr>
              <p:nvPr/>
            </p:nvSpPr>
            <p:spPr bwMode="auto">
              <a:xfrm>
                <a:off x="2632" y="2020"/>
                <a:ext cx="69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192" name="Oval 17"/>
              <p:cNvSpPr>
                <a:spLocks noChangeArrowheads="1"/>
              </p:cNvSpPr>
              <p:nvPr/>
            </p:nvSpPr>
            <p:spPr bwMode="auto">
              <a:xfrm>
                <a:off x="3104" y="1012"/>
                <a:ext cx="444" cy="1008"/>
              </a:xfrm>
              <a:prstGeom prst="ellipse">
                <a:avLst/>
              </a:prstGeom>
              <a:noFill/>
              <a:ln w="317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93" name="Oval 18"/>
              <p:cNvSpPr>
                <a:spLocks noChangeArrowheads="1"/>
              </p:cNvSpPr>
              <p:nvPr/>
            </p:nvSpPr>
            <p:spPr bwMode="auto">
              <a:xfrm>
                <a:off x="2552" y="1348"/>
                <a:ext cx="142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94" name="Line 19"/>
              <p:cNvSpPr>
                <a:spLocks noChangeShapeType="1"/>
              </p:cNvSpPr>
              <p:nvPr/>
            </p:nvSpPr>
            <p:spPr bwMode="auto">
              <a:xfrm flipH="1">
                <a:off x="2267" y="1684"/>
                <a:ext cx="3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195" name="Oval 20"/>
              <p:cNvSpPr>
                <a:spLocks noChangeArrowheads="1"/>
              </p:cNvSpPr>
              <p:nvPr/>
            </p:nvSpPr>
            <p:spPr bwMode="auto">
              <a:xfrm>
                <a:off x="2196" y="1348"/>
                <a:ext cx="142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96" name="Rectangle 21"/>
              <p:cNvSpPr>
                <a:spLocks noChangeArrowheads="1"/>
              </p:cNvSpPr>
              <p:nvPr/>
            </p:nvSpPr>
            <p:spPr bwMode="auto">
              <a:xfrm>
                <a:off x="2374" y="1348"/>
                <a:ext cx="249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97" name="Line 22"/>
              <p:cNvSpPr>
                <a:spLocks noChangeShapeType="1"/>
              </p:cNvSpPr>
              <p:nvPr/>
            </p:nvSpPr>
            <p:spPr bwMode="auto">
              <a:xfrm flipH="1">
                <a:off x="2267" y="1348"/>
                <a:ext cx="35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198" name="Oval 23"/>
              <p:cNvSpPr>
                <a:spLocks noChangeArrowheads="1"/>
              </p:cNvSpPr>
              <p:nvPr/>
            </p:nvSpPr>
            <p:spPr bwMode="auto">
              <a:xfrm>
                <a:off x="3762" y="1348"/>
                <a:ext cx="142" cy="33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199" name="Line 24"/>
              <p:cNvSpPr>
                <a:spLocks noChangeShapeType="1"/>
              </p:cNvSpPr>
              <p:nvPr/>
            </p:nvSpPr>
            <p:spPr bwMode="auto">
              <a:xfrm flipH="1">
                <a:off x="3548" y="1684"/>
                <a:ext cx="2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200" name="Rectangle 25"/>
              <p:cNvSpPr>
                <a:spLocks noChangeArrowheads="1"/>
              </p:cNvSpPr>
              <p:nvPr/>
            </p:nvSpPr>
            <p:spPr bwMode="auto">
              <a:xfrm>
                <a:off x="3584" y="1348"/>
                <a:ext cx="249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201" name="Line 26"/>
              <p:cNvSpPr>
                <a:spLocks noChangeShapeType="1"/>
              </p:cNvSpPr>
              <p:nvPr/>
            </p:nvSpPr>
            <p:spPr bwMode="auto">
              <a:xfrm flipH="1">
                <a:off x="3548" y="1348"/>
                <a:ext cx="2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202" name="Line 27"/>
              <p:cNvSpPr>
                <a:spLocks noChangeShapeType="1"/>
              </p:cNvSpPr>
              <p:nvPr/>
            </p:nvSpPr>
            <p:spPr bwMode="auto">
              <a:xfrm>
                <a:off x="3040" y="91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203" name="Line 28"/>
              <p:cNvSpPr>
                <a:spLocks noChangeShapeType="1"/>
              </p:cNvSpPr>
              <p:nvPr/>
            </p:nvSpPr>
            <p:spPr bwMode="auto">
              <a:xfrm flipH="1">
                <a:off x="2560" y="91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204" name="Line 29"/>
              <p:cNvSpPr>
                <a:spLocks noChangeShapeType="1"/>
              </p:cNvSpPr>
              <p:nvPr/>
            </p:nvSpPr>
            <p:spPr bwMode="auto">
              <a:xfrm>
                <a:off x="3328" y="8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205" name="Line 30"/>
              <p:cNvSpPr>
                <a:spLocks noChangeShapeType="1"/>
              </p:cNvSpPr>
              <p:nvPr/>
            </p:nvSpPr>
            <p:spPr bwMode="auto">
              <a:xfrm>
                <a:off x="2560" y="868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92206" name="Line 31"/>
              <p:cNvSpPr>
                <a:spLocks noChangeShapeType="1"/>
              </p:cNvSpPr>
              <p:nvPr/>
            </p:nvSpPr>
            <p:spPr bwMode="auto">
              <a:xfrm>
                <a:off x="2946" y="1533"/>
                <a:ext cx="31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207" name="Text Box 32"/>
              <p:cNvSpPr txBox="1">
                <a:spLocks noChangeArrowheads="1"/>
              </p:cNvSpPr>
              <p:nvPr/>
            </p:nvSpPr>
            <p:spPr bwMode="auto">
              <a:xfrm>
                <a:off x="2978" y="1264"/>
                <a:ext cx="23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/>
                  <a:t>E</a:t>
                </a:r>
              </a:p>
            </p:txBody>
          </p:sp>
        </p:grpSp>
      </p:grpSp>
      <p:grpSp>
        <p:nvGrpSpPr>
          <p:cNvPr id="92166" name="Group 36"/>
          <p:cNvGrpSpPr>
            <a:grpSpLocks/>
          </p:cNvGrpSpPr>
          <p:nvPr/>
        </p:nvGrpSpPr>
        <p:grpSpPr bwMode="auto">
          <a:xfrm>
            <a:off x="4343400" y="4038601"/>
            <a:ext cx="4040066" cy="2132013"/>
            <a:chOff x="1632" y="2977"/>
            <a:chExt cx="2545" cy="1343"/>
          </a:xfrm>
        </p:grpSpPr>
        <p:grpSp>
          <p:nvGrpSpPr>
            <p:cNvPr id="92174" name="Group 37"/>
            <p:cNvGrpSpPr>
              <a:grpSpLocks/>
            </p:cNvGrpSpPr>
            <p:nvPr/>
          </p:nvGrpSpPr>
          <p:grpSpPr bwMode="auto">
            <a:xfrm>
              <a:off x="1632" y="2977"/>
              <a:ext cx="2545" cy="1105"/>
              <a:chOff x="1392" y="2432"/>
              <a:chExt cx="2545" cy="1105"/>
            </a:xfrm>
          </p:grpSpPr>
          <p:grpSp>
            <p:nvGrpSpPr>
              <p:cNvPr id="92176" name="Group 38"/>
              <p:cNvGrpSpPr>
                <a:grpSpLocks/>
              </p:cNvGrpSpPr>
              <p:nvPr/>
            </p:nvGrpSpPr>
            <p:grpSpPr bwMode="auto">
              <a:xfrm>
                <a:off x="1969" y="2432"/>
                <a:ext cx="1968" cy="752"/>
                <a:chOff x="3360" y="2320"/>
                <a:chExt cx="1968" cy="752"/>
              </a:xfrm>
            </p:grpSpPr>
            <p:sp>
              <p:nvSpPr>
                <p:cNvPr id="92179" name="Freeform 39"/>
                <p:cNvSpPr>
                  <a:spLocks/>
                </p:cNvSpPr>
                <p:nvPr/>
              </p:nvSpPr>
              <p:spPr bwMode="auto">
                <a:xfrm>
                  <a:off x="3648" y="2488"/>
                  <a:ext cx="1488" cy="584"/>
                </a:xfrm>
                <a:custGeom>
                  <a:avLst/>
                  <a:gdLst>
                    <a:gd name="T0" fmla="*/ 0 w 1872"/>
                    <a:gd name="T1" fmla="*/ 8 h 856"/>
                    <a:gd name="T2" fmla="*/ 35 w 1872"/>
                    <a:gd name="T3" fmla="*/ 1 h 856"/>
                    <a:gd name="T4" fmla="*/ 107 w 1872"/>
                    <a:gd name="T5" fmla="*/ 12 h 856"/>
                    <a:gd name="T6" fmla="*/ 149 w 1872"/>
                    <a:gd name="T7" fmla="*/ 3 h 856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72"/>
                    <a:gd name="T13" fmla="*/ 0 h 856"/>
                    <a:gd name="T14" fmla="*/ 1872 w 1872"/>
                    <a:gd name="T15" fmla="*/ 856 h 85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72" h="856">
                      <a:moveTo>
                        <a:pt x="0" y="488"/>
                      </a:moveTo>
                      <a:cubicBezTo>
                        <a:pt x="104" y="244"/>
                        <a:pt x="208" y="0"/>
                        <a:pt x="432" y="56"/>
                      </a:cubicBezTo>
                      <a:cubicBezTo>
                        <a:pt x="656" y="112"/>
                        <a:pt x="1104" y="792"/>
                        <a:pt x="1344" y="824"/>
                      </a:cubicBezTo>
                      <a:cubicBezTo>
                        <a:pt x="1584" y="856"/>
                        <a:pt x="1800" y="328"/>
                        <a:pt x="1872" y="248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180" name="Line 40"/>
                <p:cNvSpPr>
                  <a:spLocks noChangeShapeType="1"/>
                </p:cNvSpPr>
                <p:nvPr/>
              </p:nvSpPr>
              <p:spPr bwMode="auto">
                <a:xfrm>
                  <a:off x="3648" y="2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181" name="Line 41"/>
                <p:cNvSpPr>
                  <a:spLocks noChangeShapeType="1"/>
                </p:cNvSpPr>
                <p:nvPr/>
              </p:nvSpPr>
              <p:spPr bwMode="auto">
                <a:xfrm>
                  <a:off x="3360" y="2824"/>
                  <a:ext cx="19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182" name="Line 42"/>
                <p:cNvSpPr>
                  <a:spLocks noChangeShapeType="1"/>
                </p:cNvSpPr>
                <p:nvPr/>
              </p:nvSpPr>
              <p:spPr bwMode="auto">
                <a:xfrm>
                  <a:off x="4368" y="2536"/>
                  <a:ext cx="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92183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3434" y="2320"/>
                  <a:ext cx="431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 algn="ctr" eaLnBrk="0" hangingPunct="0"/>
                  <a:r>
                    <a:rPr kumimoji="0" lang="en-US" altLang="ja-JP" sz="1800"/>
                    <a:t>Enter</a:t>
                  </a:r>
                </a:p>
              </p:txBody>
            </p:sp>
            <p:sp>
              <p:nvSpPr>
                <p:cNvPr id="92184" name="Text Box 44"/>
                <p:cNvSpPr txBox="1">
                  <a:spLocks noChangeArrowheads="1"/>
                </p:cNvSpPr>
                <p:nvPr/>
              </p:nvSpPr>
              <p:spPr bwMode="auto">
                <a:xfrm>
                  <a:off x="4189" y="2320"/>
                  <a:ext cx="359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" charset="0"/>
                      <a:ea typeface="Osaka" charset="0"/>
                      <a:cs typeface="Osaka" charset="0"/>
                    </a:defRPr>
                  </a:lvl9pPr>
                </a:lstStyle>
                <a:p>
                  <a:pPr algn="ctr" eaLnBrk="0" hangingPunct="0"/>
                  <a:r>
                    <a:rPr kumimoji="0" lang="en-US" altLang="ja-JP" sz="1800"/>
                    <a:t>Exit</a:t>
                  </a:r>
                </a:p>
              </p:txBody>
            </p:sp>
          </p:grpSp>
          <p:sp>
            <p:nvSpPr>
              <p:cNvPr id="92177" name="Text Box 45"/>
              <p:cNvSpPr txBox="1">
                <a:spLocks noChangeArrowheads="1"/>
              </p:cNvSpPr>
              <p:nvPr/>
            </p:nvSpPr>
            <p:spPr bwMode="auto">
              <a:xfrm>
                <a:off x="1392" y="2535"/>
                <a:ext cx="23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/>
                  <a:t>E</a:t>
                </a:r>
              </a:p>
            </p:txBody>
          </p:sp>
          <p:sp>
            <p:nvSpPr>
              <p:cNvPr id="92178" name="Text Box 46"/>
              <p:cNvSpPr txBox="1">
                <a:spLocks noChangeArrowheads="1"/>
              </p:cNvSpPr>
              <p:nvPr/>
            </p:nvSpPr>
            <p:spPr bwMode="auto">
              <a:xfrm>
                <a:off x="2768" y="3246"/>
                <a:ext cx="46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1pPr>
                <a:lvl2pPr marL="742950" indent="-28575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2pPr>
                <a:lvl3pPr marL="11430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3pPr>
                <a:lvl4pPr marL="16002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4pPr>
                <a:lvl5pPr marL="2057400" indent="-228600"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Times" charset="0"/>
                    <a:ea typeface="Osaka" charset="0"/>
                    <a:cs typeface="Osaka" charset="0"/>
                  </a:defRPr>
                </a:lvl9pPr>
              </a:lstStyle>
              <a:p>
                <a:pPr eaLnBrk="0" hangingPunct="0"/>
                <a:r>
                  <a:rPr kumimoji="0" lang="en-US" altLang="ja-JP"/>
                  <a:t>time</a:t>
                </a:r>
              </a:p>
            </p:txBody>
          </p:sp>
        </p:grpSp>
        <p:sp>
          <p:nvSpPr>
            <p:cNvPr id="92175" name="Text Box 47"/>
            <p:cNvSpPr txBox="1">
              <a:spLocks noChangeArrowheads="1"/>
            </p:cNvSpPr>
            <p:nvPr/>
          </p:nvSpPr>
          <p:spPr bwMode="auto">
            <a:xfrm>
              <a:off x="2348" y="4032"/>
              <a:ext cx="15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" charset="0"/>
                  <a:ea typeface="Osaka" charset="0"/>
                  <a:cs typeface="Osaka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kumimoji="0" lang="en-US" altLang="ja-JP"/>
                <a:t>Freq = ~ 1 GHz</a:t>
              </a:r>
            </a:p>
          </p:txBody>
        </p:sp>
      </p:grpSp>
      <p:sp>
        <p:nvSpPr>
          <p:cNvPr id="92167" name="Rectangle 50"/>
          <p:cNvSpPr>
            <a:spLocks noChangeArrowheads="1"/>
          </p:cNvSpPr>
          <p:nvPr/>
        </p:nvSpPr>
        <p:spPr bwMode="auto">
          <a:xfrm>
            <a:off x="10373458" y="763588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ja-JP" altLang="en-US">
              <a:latin typeface="Osaka" charset="0"/>
            </a:endParaRPr>
          </a:p>
        </p:txBody>
      </p:sp>
      <p:sp>
        <p:nvSpPr>
          <p:cNvPr id="92168" name="Rectangle 52"/>
          <p:cNvSpPr>
            <a:spLocks noChangeArrowheads="1"/>
          </p:cNvSpPr>
          <p:nvPr/>
        </p:nvSpPr>
        <p:spPr bwMode="auto">
          <a:xfrm>
            <a:off x="-11723" y="3079751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pic>
        <p:nvPicPr>
          <p:cNvPr id="92169" name="Picture 5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438401"/>
            <a:ext cx="4038600" cy="105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5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40386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5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10001"/>
            <a:ext cx="40386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2" name="Line 57"/>
          <p:cNvSpPr>
            <a:spLocks noChangeShapeType="1"/>
          </p:cNvSpPr>
          <p:nvPr/>
        </p:nvSpPr>
        <p:spPr bwMode="auto">
          <a:xfrm>
            <a:off x="228600" y="1219200"/>
            <a:ext cx="8686800" cy="0"/>
          </a:xfrm>
          <a:prstGeom prst="line">
            <a:avLst/>
          </a:prstGeom>
          <a:noFill/>
          <a:ln w="57150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92173" name="Picture 59" descr="20050513IchiCav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419601"/>
            <a:ext cx="40386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90452546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ja-JP" altLang="en-US">
                <a:latin typeface="Palatino" charset="0"/>
                <a:ea typeface="Osaka" charset="0"/>
                <a:cs typeface="Osaka" charset="0"/>
              </a:rPr>
              <a:t>加速空洞によるビーム加速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idx="1"/>
          </p:nvPr>
        </p:nvSpPr>
        <p:spPr>
          <a:xfrm>
            <a:off x="914400" y="5943601"/>
            <a:ext cx="6477000" cy="384175"/>
          </a:xfrm>
        </p:spPr>
        <p:txBody>
          <a:bodyPr/>
          <a:lstStyle/>
          <a:p>
            <a:pPr>
              <a:defRPr/>
            </a:pPr>
            <a:r>
              <a:rPr lang="en-US" altLang="ja-JP" sz="1200">
                <a:latin typeface="Palatino" charset="0"/>
                <a:ea typeface="Osaka" charset="0"/>
                <a:cs typeface="Osaka" charset="0"/>
              </a:rPr>
              <a:t>Ref: </a:t>
            </a:r>
            <a:r>
              <a:rPr lang="ja-JP" altLang="en-US" sz="1200">
                <a:latin typeface="Palatino" charset="0"/>
                <a:ea typeface="Osaka" charset="0"/>
                <a:cs typeface="Osaka" charset="0"/>
              </a:rPr>
              <a:t>古谷貴章</a:t>
            </a:r>
            <a:r>
              <a:rPr lang="en-US" altLang="ja-JP" sz="1200">
                <a:latin typeface="Palatino" charset="0"/>
                <a:ea typeface="Osaka" charset="0"/>
                <a:cs typeface="Osaka" charset="0"/>
              </a:rPr>
              <a:t>(</a:t>
            </a:r>
            <a:r>
              <a:rPr lang="ja-JP" altLang="en-US" sz="1200">
                <a:latin typeface="Palatino" charset="0"/>
                <a:ea typeface="Osaka" charset="0"/>
                <a:cs typeface="Osaka" charset="0"/>
              </a:rPr>
              <a:t>先端加速器科学技術協議会技術部会講演</a:t>
            </a:r>
            <a:r>
              <a:rPr lang="en-US" altLang="ja-JP" sz="1200">
                <a:latin typeface="Palatino" charset="0"/>
                <a:ea typeface="Osaka" charset="0"/>
                <a:cs typeface="Osaka" charset="0"/>
              </a:rPr>
              <a:t>, 2009-10</a:t>
            </a:r>
            <a:r>
              <a:rPr lang="ja-JP" altLang="en-US" sz="1200">
                <a:latin typeface="Palatino" charset="0"/>
                <a:ea typeface="Osaka" charset="0"/>
                <a:cs typeface="Osaka" charset="0"/>
              </a:rPr>
              <a:t>）</a:t>
            </a:r>
          </a:p>
        </p:txBody>
      </p:sp>
      <p:sp>
        <p:nvSpPr>
          <p:cNvPr id="94211" name="スライド番号プレースホル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A1BE7BC1-0D7E-C942-A63E-50D63C053468}" type="slidenum">
              <a:rPr kumimoji="0" lang="en-US" altLang="ja-JP" sz="1200">
                <a:latin typeface="Arial" charset="0"/>
              </a:rPr>
              <a:pPr/>
              <a:t>74</a:t>
            </a:fld>
            <a:endParaRPr kumimoji="0" lang="en-US" altLang="ja-JP" sz="1200">
              <a:latin typeface="Arial" charset="0"/>
            </a:endParaRPr>
          </a:p>
        </p:txBody>
      </p:sp>
      <p:pic>
        <p:nvPicPr>
          <p:cNvPr id="94212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219201"/>
            <a:ext cx="7010400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7705929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A. Yamamoto, 12/02/08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ILC Acc. Status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8C4EA-945B-40E4-BE1A-D6455FBD1C1D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7" name="Picture 2" descr="C:\ILC_high_gradient\ILC_EP\Result_summary\HighGradientEvolution_1CellandMultiCell\LBandSRFNbCavityGradientEvolution_rev8mar2011_ProjectImpact_HiRes.t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149"/>
          <a:stretch/>
        </p:blipFill>
        <p:spPr>
          <a:xfrm>
            <a:off x="163188" y="1128686"/>
            <a:ext cx="8580559" cy="4886377"/>
          </a:xfrm>
          <a:noFill/>
        </p:spPr>
      </p:pic>
      <p:sp>
        <p:nvSpPr>
          <p:cNvPr id="8" name="5-Point Star 7"/>
          <p:cNvSpPr>
            <a:spLocks noChangeAspect="1"/>
          </p:cNvSpPr>
          <p:nvPr/>
        </p:nvSpPr>
        <p:spPr>
          <a:xfrm>
            <a:off x="4191000" y="2198688"/>
            <a:ext cx="285750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45796" y="1749425"/>
            <a:ext cx="8539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</a:rPr>
              <a:t>Björn</a:t>
            </a:r>
            <a:r>
              <a:rPr lang="en-US" sz="1200" b="1" dirty="0" smtClean="0">
                <a:solidFill>
                  <a:srgbClr val="FF0000"/>
                </a:solidFill>
              </a:rPr>
              <a:t> </a:t>
            </a:r>
            <a:r>
              <a:rPr lang="en-US" sz="1200" b="1" dirty="0" err="1">
                <a:solidFill>
                  <a:srgbClr val="FF0000"/>
                </a:solidFill>
              </a:rPr>
              <a:t>Wiik</a:t>
            </a:r>
            <a:endParaRPr lang="en-US" sz="1200" b="1" dirty="0">
              <a:solidFill>
                <a:srgbClr val="FF0000"/>
              </a:solidFill>
            </a:endParaRP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vision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28397" y="3571875"/>
            <a:ext cx="11918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Under construction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28397" y="3240088"/>
            <a:ext cx="119180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Under construction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01000" y="2801938"/>
            <a:ext cx="83869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rgbClr val="FFFFFF"/>
                </a:solidFill>
              </a:rPr>
              <a:t>TDR by 2012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072188" y="2133600"/>
            <a:ext cx="8432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R&amp;D needed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556250" y="2266950"/>
            <a:ext cx="152400" cy="8382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14"/>
          <p:cNvSpPr>
            <a:spLocks noChangeArrowheads="1"/>
          </p:cNvSpPr>
          <p:nvPr/>
        </p:nvSpPr>
        <p:spPr bwMode="auto">
          <a:xfrm>
            <a:off x="6467475" y="1663700"/>
            <a:ext cx="152400" cy="838200"/>
          </a:xfrm>
          <a:prstGeom prst="ellipse">
            <a:avLst/>
          </a:prstGeom>
          <a:solidFill>
            <a:srgbClr val="FFFF00">
              <a:alpha val="50195"/>
            </a:srgbClr>
          </a:solidFill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Isosceles Triangle 15"/>
          <p:cNvSpPr>
            <a:spLocks noChangeAspect="1"/>
          </p:cNvSpPr>
          <p:nvPr/>
        </p:nvSpPr>
        <p:spPr>
          <a:xfrm>
            <a:off x="6417718" y="1985767"/>
            <a:ext cx="97690" cy="113960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>
            <a:spLocks noChangeAspect="1"/>
          </p:cNvSpPr>
          <p:nvPr/>
        </p:nvSpPr>
        <p:spPr>
          <a:xfrm>
            <a:off x="6460047" y="1943426"/>
            <a:ext cx="97690" cy="113960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" y="0"/>
            <a:ext cx="1846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23871" y="1198209"/>
            <a:ext cx="1860411" cy="4220351"/>
          </a:xfrm>
          <a:prstGeom prst="rect">
            <a:avLst/>
          </a:prstGeom>
          <a:solidFill>
            <a:srgbClr val="0000FF">
              <a:alpha val="3000"/>
            </a:srgbClr>
          </a:solidFill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Up Arrow 21"/>
          <p:cNvSpPr/>
          <p:nvPr/>
        </p:nvSpPr>
        <p:spPr>
          <a:xfrm>
            <a:off x="5266267" y="4927602"/>
            <a:ext cx="93134" cy="3048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53468" y="5130801"/>
            <a:ext cx="16042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ITRP Recommendation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54642" y="326942"/>
            <a:ext cx="63420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/>
              <a:t>SCRF Cavity Gradient Progress </a:t>
            </a:r>
            <a:endParaRPr kumimoji="1" lang="ja-JP" altLang="en-US" sz="3200" b="1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048519" y="3910"/>
            <a:ext cx="209624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Courtesy: R. </a:t>
            </a:r>
            <a:r>
              <a:rPr kumimoji="1" lang="en-US" altLang="ja-JP" dirty="0" err="1" smtClean="0"/>
              <a:t>Geng</a:t>
            </a:r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 bwMode="auto">
          <a:xfrm>
            <a:off x="1834385" y="5048495"/>
            <a:ext cx="479091" cy="10160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693276" y="5103064"/>
            <a:ext cx="8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</a:rPr>
              <a:t>Tristan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 bwMode="auto">
          <a:xfrm>
            <a:off x="5429955" y="2951321"/>
            <a:ext cx="698292" cy="288768"/>
          </a:xfrm>
          <a:prstGeom prst="rect">
            <a:avLst/>
          </a:prstGeom>
          <a:solidFill>
            <a:srgbClr val="FFFF00">
              <a:alpha val="36000"/>
            </a:srgbClr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46540" y="6015063"/>
            <a:ext cx="66479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さらに電界性能の向上を計る事による</a:t>
            </a:r>
            <a:r>
              <a:rPr kumimoji="1" lang="en-US" altLang="ja-JP" dirty="0" smtClean="0"/>
              <a:t>『</a:t>
            </a:r>
            <a:r>
              <a:rPr kumimoji="1" lang="ja-JP" altLang="en-US" dirty="0" smtClean="0"/>
              <a:t>性能／コスト</a:t>
            </a:r>
            <a:r>
              <a:rPr kumimoji="1" lang="en-US" altLang="ja-JP" dirty="0" smtClean="0"/>
              <a:t>』</a:t>
            </a:r>
            <a:r>
              <a:rPr kumimoji="1" lang="ja-JP" altLang="en-US" dirty="0" smtClean="0"/>
              <a:t>の向上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5056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タイトル 1"/>
          <p:cNvSpPr>
            <a:spLocks noGrp="1"/>
          </p:cNvSpPr>
          <p:nvPr>
            <p:ph type="title"/>
          </p:nvPr>
        </p:nvSpPr>
        <p:spPr>
          <a:xfrm>
            <a:off x="1219200" y="425638"/>
            <a:ext cx="7620000" cy="914400"/>
          </a:xfrm>
        </p:spPr>
        <p:txBody>
          <a:bodyPr/>
          <a:lstStyle/>
          <a:p>
            <a:r>
              <a:rPr lang="ja-JP" altLang="en-US" dirty="0" smtClean="0">
                <a:latin typeface="Osaka"/>
                <a:ea typeface="Osaka"/>
                <a:cs typeface="Osaka"/>
              </a:rPr>
              <a:t>システム組立での性能維持・検証</a:t>
            </a:r>
            <a:r>
              <a:rPr lang="en-US" altLang="ja-JP" dirty="0" smtClean="0">
                <a:latin typeface="Osaka"/>
                <a:ea typeface="Osaka"/>
                <a:cs typeface="Osaka"/>
              </a:rPr>
              <a:t/>
            </a:r>
            <a:br>
              <a:rPr lang="en-US" altLang="ja-JP" dirty="0" smtClean="0">
                <a:latin typeface="Osaka"/>
                <a:ea typeface="Osaka"/>
                <a:cs typeface="Osaka"/>
              </a:rPr>
            </a:br>
            <a:r>
              <a:rPr lang="en-US" altLang="ja-JP" b="1" dirty="0" smtClean="0">
                <a:latin typeface="Arial" charset="0"/>
                <a:cs typeface="Arial Unicode MS" charset="0"/>
              </a:rPr>
              <a:t> </a:t>
            </a:r>
            <a:r>
              <a:rPr lang="en-US" altLang="ja-JP" sz="2000" b="1" dirty="0">
                <a:solidFill>
                  <a:srgbClr val="3366FF"/>
                </a:solidFill>
                <a:latin typeface="Arial" charset="0"/>
                <a:cs typeface="Arial Unicode MS" charset="0"/>
              </a:rPr>
              <a:t>Observed at DESY and KEK, as of Nov. 2010</a:t>
            </a:r>
            <a:endParaRPr lang="ja-JP" altLang="en-US" b="1" dirty="0">
              <a:solidFill>
                <a:srgbClr val="3366FF"/>
              </a:solidFill>
              <a:latin typeface="Arial" charset="0"/>
              <a:cs typeface="Arial Unicode MS" charset="0"/>
            </a:endParaRPr>
          </a:p>
        </p:txBody>
      </p:sp>
      <p:sp>
        <p:nvSpPr>
          <p:cNvPr id="68610" name="コンテンツ プレースホルダ 2"/>
          <p:cNvSpPr>
            <a:spLocks noGrp="1"/>
          </p:cNvSpPr>
          <p:nvPr>
            <p:ph idx="1"/>
          </p:nvPr>
        </p:nvSpPr>
        <p:spPr>
          <a:xfrm>
            <a:off x="304800" y="3810000"/>
            <a:ext cx="4419600" cy="2286000"/>
          </a:xfrm>
          <a:solidFill>
            <a:srgbClr val="FFFF00"/>
          </a:solidFill>
        </p:spPr>
        <p:txBody>
          <a:bodyPr/>
          <a:lstStyle/>
          <a:p>
            <a:r>
              <a:rPr lang="en-US" altLang="ja-JP" dirty="0" smtClean="0">
                <a:latin typeface="Arial" charset="0"/>
                <a:cs typeface="Arial Unicode MS" charset="0"/>
              </a:rPr>
              <a:t>~ 10%</a:t>
            </a:r>
            <a:r>
              <a:rPr lang="ja-JP" altLang="en-US" dirty="0" smtClean="0">
                <a:latin typeface="Arial" charset="0"/>
                <a:cs typeface="Arial Unicode MS" charset="0"/>
              </a:rPr>
              <a:t>性能低下の克服</a:t>
            </a:r>
            <a:endParaRPr lang="en-US" altLang="ja-JP" dirty="0" smtClean="0">
              <a:latin typeface="Arial" charset="0"/>
              <a:cs typeface="Arial Unicode MS" charset="0"/>
            </a:endParaRPr>
          </a:p>
          <a:p>
            <a:r>
              <a:rPr lang="ja-JP" altLang="en-US" sz="2400" dirty="0" smtClean="0">
                <a:latin typeface="Arial" charset="0"/>
                <a:cs typeface="Arial Unicode MS" charset="0"/>
              </a:rPr>
              <a:t>これまでの実績：</a:t>
            </a:r>
            <a:endParaRPr lang="en-US" altLang="ja-JP" sz="2400" dirty="0" smtClean="0">
              <a:latin typeface="Arial" charset="0"/>
              <a:cs typeface="Arial Unicode MS" charset="0"/>
            </a:endParaRPr>
          </a:p>
          <a:p>
            <a:pPr lvl="1"/>
            <a:r>
              <a:rPr lang="en-US" altLang="ja-JP" sz="2000" dirty="0" smtClean="0">
                <a:latin typeface="Arial" charset="0"/>
                <a:cs typeface="Arial Unicode MS" charset="0"/>
              </a:rPr>
              <a:t>FLASH</a:t>
            </a:r>
            <a:r>
              <a:rPr lang="en-US" altLang="ja-JP" sz="2000" dirty="0">
                <a:latin typeface="Arial" charset="0"/>
                <a:cs typeface="Arial Unicode MS" charset="0"/>
              </a:rPr>
              <a:t>: </a:t>
            </a:r>
          </a:p>
          <a:p>
            <a:pPr lvl="2"/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3 PXFEL </a:t>
            </a:r>
            <a:r>
              <a:rPr lang="en-US" altLang="ja-JP" sz="1600" dirty="0" err="1">
                <a:latin typeface="Arial" charset="0"/>
                <a:ea typeface="Arial Unicode MS" charset="0"/>
                <a:cs typeface="Arial Unicode MS" charset="0"/>
              </a:rPr>
              <a:t>cryomodules</a:t>
            </a:r>
            <a:endParaRPr lang="en-US" altLang="ja-JP" sz="1600" dirty="0">
              <a:latin typeface="Arial" charset="0"/>
              <a:ea typeface="Arial Unicode MS" charset="0"/>
              <a:cs typeface="Arial Unicode MS" charset="0"/>
            </a:endParaRPr>
          </a:p>
          <a:p>
            <a:pPr lvl="1"/>
            <a:r>
              <a:rPr lang="en-US" altLang="ja-JP" sz="2000" dirty="0">
                <a:latin typeface="Arial" charset="0"/>
                <a:cs typeface="Arial Unicode MS" charset="0"/>
              </a:rPr>
              <a:t>ILC-TDP:</a:t>
            </a:r>
          </a:p>
          <a:p>
            <a:pPr lvl="2"/>
            <a:r>
              <a:rPr lang="en-US" altLang="ja-JP" sz="1600" dirty="0">
                <a:latin typeface="Arial" charset="0"/>
                <a:ea typeface="Arial Unicode MS" charset="0"/>
                <a:cs typeface="Arial Unicode MS" charset="0"/>
              </a:rPr>
              <a:t> S1-Global </a:t>
            </a:r>
            <a:r>
              <a:rPr lang="en-US" altLang="ja-JP" sz="1600" dirty="0" err="1">
                <a:latin typeface="Arial" charset="0"/>
                <a:ea typeface="Arial Unicode MS" charset="0"/>
                <a:cs typeface="Arial Unicode MS" charset="0"/>
              </a:rPr>
              <a:t>cryomodule</a:t>
            </a:r>
            <a:endParaRPr lang="ja-JP" altLang="en-US" sz="1600" dirty="0">
              <a:latin typeface="Arial" charset="0"/>
              <a:ea typeface="Arial Unicode MS" charset="0"/>
              <a:cs typeface="Arial Unicode MS" charset="0"/>
            </a:endParaRPr>
          </a:p>
        </p:txBody>
      </p:sp>
      <p:sp>
        <p:nvSpPr>
          <p:cNvPr id="68611" name="日付プレースホルダ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200" smtClean="0"/>
              <a:t>A. Yamamoto, 12/02/08</a:t>
            </a:r>
            <a:endParaRPr kumimoji="0" lang="en-US" altLang="ja-JP" sz="1200"/>
          </a:p>
        </p:txBody>
      </p:sp>
      <p:sp>
        <p:nvSpPr>
          <p:cNvPr id="68612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Acc. Status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68613" name="スライド番号プレースホルダ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fld id="{CBA57ECD-6007-AC40-BEE3-1B0450CD0E6A}" type="slidenum">
              <a:rPr kumimoji="0" lang="en-US" altLang="ja-JP" sz="1400"/>
              <a:pPr/>
              <a:t>76</a:t>
            </a:fld>
            <a:endParaRPr kumimoji="0" lang="en-US" altLang="ja-JP" sz="1400"/>
          </a:p>
        </p:txBody>
      </p:sp>
      <p:pic>
        <p:nvPicPr>
          <p:cNvPr id="6861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468438"/>
            <a:ext cx="2667000" cy="188436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660650" cy="187325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2667000" cy="1878013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図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3814763"/>
            <a:ext cx="3795713" cy="2281237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8" name="テキスト ボックス 10"/>
          <p:cNvSpPr txBox="1">
            <a:spLocks noChangeArrowheads="1"/>
          </p:cNvSpPr>
          <p:nvPr/>
        </p:nvSpPr>
        <p:spPr bwMode="auto">
          <a:xfrm>
            <a:off x="1285875" y="3349625"/>
            <a:ext cx="67389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/>
              <a:t>PXFEL-1                                         PXFEL-2                                                 PFEL-3</a:t>
            </a:r>
            <a:endParaRPr lang="ja-JP" altLang="en-US" sz="1400"/>
          </a:p>
        </p:txBody>
      </p:sp>
      <p:sp>
        <p:nvSpPr>
          <p:cNvPr id="68619" name="テキスト ボックス 11"/>
          <p:cNvSpPr txBox="1">
            <a:spLocks noChangeArrowheads="1"/>
          </p:cNvSpPr>
          <p:nvPr/>
        </p:nvSpPr>
        <p:spPr bwMode="auto">
          <a:xfrm>
            <a:off x="6477000" y="6016625"/>
            <a:ext cx="982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400"/>
              <a:t>S1-Global </a:t>
            </a:r>
            <a:endParaRPr lang="ja-JP" altLang="en-US" sz="1400"/>
          </a:p>
        </p:txBody>
      </p:sp>
      <p:sp>
        <p:nvSpPr>
          <p:cNvPr id="68620" name="テキスト ボックス 12"/>
          <p:cNvSpPr txBox="1">
            <a:spLocks noChangeArrowheads="1"/>
          </p:cNvSpPr>
          <p:nvPr/>
        </p:nvSpPr>
        <p:spPr bwMode="auto">
          <a:xfrm>
            <a:off x="7158038" y="0"/>
            <a:ext cx="1985962" cy="33813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600">
                <a:solidFill>
                  <a:schemeClr val="tx1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2950" indent="-28575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 marL="11430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 marL="16002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 marL="2057400" indent="-228600"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r>
              <a:rPr lang="en-US" altLang="ja-JP" sz="1600"/>
              <a:t>D. Kostin &amp; E. Kako</a:t>
            </a:r>
            <a:endParaRPr lang="ja-JP" altLang="en-US" sz="1600"/>
          </a:p>
        </p:txBody>
      </p:sp>
    </p:spTree>
    <p:extLst>
      <p:ext uri="{BB962C8B-B14F-4D97-AF65-F5344CB8AC3E}">
        <p14:creationId xmlns:p14="http://schemas.microsoft.com/office/powerpoint/2010/main" val="14197207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ja-JP" altLang="en-US" sz="2800" dirty="0">
                <a:latin typeface="Palatino" charset="0"/>
                <a:ea typeface="Osaka" charset="0"/>
                <a:cs typeface="Osaka" charset="0"/>
              </a:rPr>
              <a:t>超伝導加速空洞・加速器の進展と</a:t>
            </a:r>
            <a:r>
              <a:rPr lang="en-US" altLang="ja-JP" sz="2800" dirty="0">
                <a:latin typeface="Palatino" charset="0"/>
                <a:ea typeface="Osaka" charset="0"/>
                <a:cs typeface="Osaka" charset="0"/>
              </a:rPr>
              <a:t/>
            </a:r>
            <a:br>
              <a:rPr lang="en-US" altLang="ja-JP" sz="2800" dirty="0">
                <a:latin typeface="Palatino" charset="0"/>
                <a:ea typeface="Osaka" charset="0"/>
                <a:cs typeface="Osaka" charset="0"/>
              </a:rPr>
            </a:br>
            <a:r>
              <a:rPr lang="ja-JP" altLang="en-US" sz="2800" dirty="0">
                <a:latin typeface="Palatino" charset="0"/>
                <a:ea typeface="Osaka" charset="0"/>
                <a:cs typeface="Osaka" charset="0"/>
              </a:rPr>
              <a:t>これからの期待</a:t>
            </a:r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4654482"/>
              </p:ext>
            </p:extLst>
          </p:nvPr>
        </p:nvGraphicFramePr>
        <p:xfrm>
          <a:off x="457200" y="1283264"/>
          <a:ext cx="8229600" cy="4457700"/>
        </p:xfrm>
        <a:graphic>
          <a:graphicData uri="http://schemas.openxmlformats.org/drawingml/2006/table">
            <a:tbl>
              <a:tblPr/>
              <a:tblGrid>
                <a:gridCol w="990600"/>
                <a:gridCol w="5105400"/>
                <a:gridCol w="21336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年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進展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ノート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1965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超伝導加速空洞加速器応用研究のはじまり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3-4 MV/m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1978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連続運転の重イオンリニアック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1988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高エネルギー電子蓄積リング　　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(KEK/TRISTAN)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1996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連続運転電子リニアック　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(JLab-CEBAF)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1996?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高エネルギー電子蓄積リング　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(CERN –LEP) 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 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1998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大電流蓄積リング　（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KEK-KEKB)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2006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大電流陽子加速リニアック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2007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クラブ空洞の実現　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(KEK-KEKB)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これから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FEL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25 MV/m, pulse 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ILC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31.5 MV/m, pulse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ERL </a:t>
                      </a: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リニアック　</a:t>
                      </a: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(</a:t>
                      </a: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大電流）</a:t>
                      </a:r>
                      <a:endParaRPr kumimoji="1" lang="en-US" altLang="ja-JP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15-20 MV/m, </a:t>
                      </a:r>
                      <a:r>
                        <a:rPr kumimoji="1" lang="en-US" altLang="ja-JP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cw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97336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fld id="{4938A5D7-7D47-6847-8C9A-DA9F3ACE8F71}" type="slidenum">
              <a:rPr kumimoji="0" lang="en-US" altLang="ja-JP" sz="1200">
                <a:latin typeface="Arial" charset="0"/>
              </a:rPr>
              <a:pPr/>
              <a:t>77</a:t>
            </a:fld>
            <a:endParaRPr kumimoji="0" lang="en-US" altLang="ja-JP" sz="1200">
              <a:latin typeface="Arial" charset="0"/>
            </a:endParaRP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A. Yamamoto, 12/02/08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rial"/>
                <a:ea typeface="Arial Unicode MS"/>
                <a:cs typeface="Arial Unicode MS"/>
              </a:rPr>
              <a:t>ILC Acc. Status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36343025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1" name="Group 5"/>
          <p:cNvGrpSpPr>
            <a:grpSpLocks/>
          </p:cNvGrpSpPr>
          <p:nvPr/>
        </p:nvGrpSpPr>
        <p:grpSpPr bwMode="auto">
          <a:xfrm>
            <a:off x="304800" y="914400"/>
            <a:ext cx="8359775" cy="5410201"/>
            <a:chOff x="536" y="679"/>
            <a:chExt cx="5266" cy="3408"/>
          </a:xfrm>
        </p:grpSpPr>
        <p:sp>
          <p:nvSpPr>
            <p:cNvPr id="56373" name="Rectangle 6"/>
            <p:cNvSpPr>
              <a:spLocks noChangeArrowheads="1"/>
            </p:cNvSpPr>
            <p:nvPr/>
          </p:nvSpPr>
          <p:spPr bwMode="auto">
            <a:xfrm>
              <a:off x="536" y="686"/>
              <a:ext cx="5266" cy="3401"/>
            </a:xfrm>
            <a:prstGeom prst="rect">
              <a:avLst/>
            </a:prstGeom>
            <a:solidFill>
              <a:srgbClr val="FFFEB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Timeline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74" name="Line 7"/>
            <p:cNvSpPr>
              <a:spLocks noChangeShapeType="1"/>
            </p:cNvSpPr>
            <p:nvPr/>
          </p:nvSpPr>
          <p:spPr bwMode="auto">
            <a:xfrm>
              <a:off x="1022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75" name="Line 8"/>
            <p:cNvSpPr>
              <a:spLocks noChangeShapeType="1"/>
            </p:cNvSpPr>
            <p:nvPr/>
          </p:nvSpPr>
          <p:spPr bwMode="auto">
            <a:xfrm>
              <a:off x="1553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76" name="Line 9"/>
            <p:cNvSpPr>
              <a:spLocks noChangeShapeType="1"/>
            </p:cNvSpPr>
            <p:nvPr/>
          </p:nvSpPr>
          <p:spPr bwMode="auto">
            <a:xfrm>
              <a:off x="2615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77" name="Line 10"/>
            <p:cNvSpPr>
              <a:spLocks noChangeShapeType="1"/>
            </p:cNvSpPr>
            <p:nvPr/>
          </p:nvSpPr>
          <p:spPr bwMode="auto">
            <a:xfrm>
              <a:off x="3146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78" name="Line 11"/>
            <p:cNvSpPr>
              <a:spLocks noChangeShapeType="1"/>
            </p:cNvSpPr>
            <p:nvPr/>
          </p:nvSpPr>
          <p:spPr bwMode="auto">
            <a:xfrm>
              <a:off x="3677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79" name="Line 12"/>
            <p:cNvSpPr>
              <a:spLocks noChangeShapeType="1"/>
            </p:cNvSpPr>
            <p:nvPr/>
          </p:nvSpPr>
          <p:spPr bwMode="auto">
            <a:xfrm>
              <a:off x="4208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80" name="Line 13"/>
            <p:cNvSpPr>
              <a:spLocks noChangeShapeType="1"/>
            </p:cNvSpPr>
            <p:nvPr/>
          </p:nvSpPr>
          <p:spPr bwMode="auto">
            <a:xfrm>
              <a:off x="2084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81" name="Line 14"/>
            <p:cNvSpPr>
              <a:spLocks noChangeShapeType="1"/>
            </p:cNvSpPr>
            <p:nvPr/>
          </p:nvSpPr>
          <p:spPr bwMode="auto">
            <a:xfrm>
              <a:off x="536" y="967"/>
              <a:ext cx="526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82" name="Line 15"/>
            <p:cNvSpPr>
              <a:spLocks noChangeShapeType="1"/>
            </p:cNvSpPr>
            <p:nvPr/>
          </p:nvSpPr>
          <p:spPr bwMode="auto">
            <a:xfrm>
              <a:off x="5270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6383" name="Line 16"/>
            <p:cNvSpPr>
              <a:spLocks noChangeShapeType="1"/>
            </p:cNvSpPr>
            <p:nvPr/>
          </p:nvSpPr>
          <p:spPr bwMode="auto">
            <a:xfrm>
              <a:off x="4739" y="679"/>
              <a:ext cx="0" cy="34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eaLnBrk="0" fontAlgn="ctr" hangingPunct="0">
                <a:spcBef>
                  <a:spcPct val="0"/>
                </a:spcBef>
                <a:spcAft>
                  <a:spcPct val="0"/>
                </a:spcAft>
              </a:pPr>
              <a:endParaRPr kumimoji="0" lang="ja-JP" altLang="en-US" sz="240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6322" name="Rectangle 17"/>
          <p:cNvSpPr>
            <a:spLocks noChangeArrowheads="1"/>
          </p:cNvSpPr>
          <p:nvPr/>
        </p:nvSpPr>
        <p:spPr bwMode="auto">
          <a:xfrm>
            <a:off x="750888" y="1087438"/>
            <a:ext cx="206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CY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23"/>
          <p:cNvSpPr>
            <a:spLocks noChangeArrowheads="1"/>
          </p:cNvSpPr>
          <p:nvPr/>
        </p:nvSpPr>
        <p:spPr bwMode="auto">
          <a:xfrm>
            <a:off x="2743200" y="1447800"/>
            <a:ext cx="2108200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Technical Design Report complete</a:t>
            </a: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1371600" y="1524000"/>
            <a:ext cx="1265238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Baseline established</a:t>
            </a:r>
          </a:p>
        </p:txBody>
      </p:sp>
      <p:sp>
        <p:nvSpPr>
          <p:cNvPr id="56325" name="Rectangle 26"/>
          <p:cNvSpPr>
            <a:spLocks noChangeArrowheads="1"/>
          </p:cNvSpPr>
          <p:nvPr/>
        </p:nvSpPr>
        <p:spPr bwMode="auto">
          <a:xfrm>
            <a:off x="2316163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2011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6" name="Rectangle 27"/>
          <p:cNvSpPr>
            <a:spLocks noChangeArrowheads="1"/>
          </p:cNvSpPr>
          <p:nvPr/>
        </p:nvSpPr>
        <p:spPr bwMode="auto">
          <a:xfrm>
            <a:off x="3154363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2012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7" name="Rectangle 28"/>
          <p:cNvSpPr>
            <a:spLocks noChangeArrowheads="1"/>
          </p:cNvSpPr>
          <p:nvPr/>
        </p:nvSpPr>
        <p:spPr bwMode="auto">
          <a:xfrm>
            <a:off x="3990975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2013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8" name="Rectangle 29"/>
          <p:cNvSpPr>
            <a:spLocks noChangeArrowheads="1"/>
          </p:cNvSpPr>
          <p:nvPr/>
        </p:nvSpPr>
        <p:spPr bwMode="auto">
          <a:xfrm>
            <a:off x="4829175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2014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9" name="Rectangle 30"/>
          <p:cNvSpPr>
            <a:spLocks noChangeArrowheads="1"/>
          </p:cNvSpPr>
          <p:nvPr/>
        </p:nvSpPr>
        <p:spPr bwMode="auto">
          <a:xfrm>
            <a:off x="6503988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2016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0" name="Rectangle 31"/>
          <p:cNvSpPr>
            <a:spLocks noChangeArrowheads="1"/>
          </p:cNvSpPr>
          <p:nvPr/>
        </p:nvSpPr>
        <p:spPr bwMode="auto">
          <a:xfrm>
            <a:off x="1479550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2010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1" name="Rectangle 39"/>
          <p:cNvSpPr>
            <a:spLocks noChangeArrowheads="1"/>
          </p:cNvSpPr>
          <p:nvPr/>
        </p:nvSpPr>
        <p:spPr bwMode="auto">
          <a:xfrm>
            <a:off x="665163" y="2190750"/>
            <a:ext cx="2476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ILC</a:t>
            </a:r>
          </a:p>
        </p:txBody>
      </p:sp>
      <p:sp>
        <p:nvSpPr>
          <p:cNvPr id="56332" name="Rectangle 41"/>
          <p:cNvSpPr>
            <a:spLocks noChangeArrowheads="1"/>
          </p:cNvSpPr>
          <p:nvPr/>
        </p:nvSpPr>
        <p:spPr bwMode="auto">
          <a:xfrm>
            <a:off x="5667375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2015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274763" y="2109788"/>
            <a:ext cx="2459037" cy="328612"/>
            <a:chOff x="1149" y="1255"/>
            <a:chExt cx="996" cy="33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45139" name="Rectangle 60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45140" name="Rectangle 61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45141" name="Rectangle 62"/>
            <p:cNvSpPr>
              <a:spLocks noChangeArrowheads="1"/>
            </p:cNvSpPr>
            <p:nvPr/>
          </p:nvSpPr>
          <p:spPr bwMode="auto">
            <a:xfrm>
              <a:off x="1157" y="1263"/>
              <a:ext cx="980" cy="31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ＭＳ Ｐゴシック" charset="0"/>
              </a:endParaRPr>
            </a:p>
          </p:txBody>
        </p:sp>
        <p:sp>
          <p:nvSpPr>
            <p:cNvPr id="45142" name="Rectangle 63"/>
            <p:cNvSpPr>
              <a:spLocks noChangeArrowheads="1"/>
            </p:cNvSpPr>
            <p:nvPr/>
          </p:nvSpPr>
          <p:spPr bwMode="auto">
            <a:xfrm>
              <a:off x="1149" y="1255"/>
              <a:ext cx="996" cy="331"/>
            </a:xfrm>
            <a:prstGeom prst="rect">
              <a:avLst/>
            </a:prstGeom>
            <a:grp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sz="2400">
                <a:solidFill>
                  <a:srgbClr val="000000"/>
                </a:solidFill>
                <a:latin typeface="Calibri" pitchFamily="34" charset="0"/>
                <a:ea typeface="ＭＳ Ｐゴシック" charset="-128"/>
                <a:cs typeface="ＭＳ Ｐゴシック" charset="0"/>
              </a:endParaRPr>
            </a:p>
          </p:txBody>
        </p:sp>
      </p:grpSp>
      <p:sp>
        <p:nvSpPr>
          <p:cNvPr id="56334" name="Rectangle 66"/>
          <p:cNvSpPr>
            <a:spLocks noChangeArrowheads="1"/>
          </p:cNvSpPr>
          <p:nvPr/>
        </p:nvSpPr>
        <p:spPr bwMode="auto">
          <a:xfrm>
            <a:off x="1389063" y="2209800"/>
            <a:ext cx="20399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Technical design &amp; R&amp;D program</a:t>
            </a:r>
          </a:p>
        </p:txBody>
      </p:sp>
      <p:sp>
        <p:nvSpPr>
          <p:cNvPr id="56335" name="Line 67"/>
          <p:cNvSpPr>
            <a:spLocks noChangeShapeType="1"/>
          </p:cNvSpPr>
          <p:nvPr/>
        </p:nvSpPr>
        <p:spPr bwMode="auto">
          <a:xfrm>
            <a:off x="8805863" y="1049338"/>
            <a:ext cx="0" cy="5399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</a:pPr>
            <a:endParaRPr kumimoji="0" lang="ja-JP" altLang="en-US" sz="240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6" name="Rectangle 68"/>
          <p:cNvSpPr>
            <a:spLocks noChangeArrowheads="1"/>
          </p:cNvSpPr>
          <p:nvPr/>
        </p:nvSpPr>
        <p:spPr bwMode="auto">
          <a:xfrm>
            <a:off x="7342188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2017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7" name="Rectangle 69"/>
          <p:cNvSpPr>
            <a:spLocks noChangeArrowheads="1"/>
          </p:cNvSpPr>
          <p:nvPr/>
        </p:nvSpPr>
        <p:spPr bwMode="auto">
          <a:xfrm>
            <a:off x="8180388" y="1076325"/>
            <a:ext cx="4159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2018</a:t>
            </a:r>
            <a:endParaRPr kumimoji="0" lang="en-US" altLang="ja-JP" sz="2400" smtClean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38" name="Rectangle 112"/>
          <p:cNvSpPr>
            <a:spLocks noChangeArrowheads="1"/>
          </p:cNvSpPr>
          <p:nvPr/>
        </p:nvSpPr>
        <p:spPr bwMode="auto">
          <a:xfrm>
            <a:off x="1905000" y="0"/>
            <a:ext cx="5715000" cy="6413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3600" b="1" smtClean="0">
                <a:solidFill>
                  <a:srgbClr val="000000"/>
                </a:solidFill>
                <a:latin typeface="Calibri" charset="0"/>
                <a:ea typeface="MS Gothic" charset="0"/>
                <a:cs typeface="MS Gothic" charset="0"/>
              </a:rPr>
              <a:t>ILC possible timeline</a:t>
            </a:r>
          </a:p>
        </p:txBody>
      </p:sp>
      <p:sp>
        <p:nvSpPr>
          <p:cNvPr id="124" name="Down Arrow 123"/>
          <p:cNvSpPr>
            <a:spLocks noChangeArrowheads="1"/>
          </p:cNvSpPr>
          <p:nvPr/>
        </p:nvSpPr>
        <p:spPr bwMode="auto">
          <a:xfrm>
            <a:off x="3657600" y="1676400"/>
            <a:ext cx="152400" cy="381000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40" name="Rectangle 107"/>
          <p:cNvSpPr>
            <a:spLocks noChangeArrowheads="1"/>
          </p:cNvSpPr>
          <p:nvPr/>
        </p:nvSpPr>
        <p:spPr bwMode="auto">
          <a:xfrm>
            <a:off x="4191000" y="2819400"/>
            <a:ext cx="1025525" cy="184150"/>
          </a:xfrm>
          <a:prstGeom prst="rect">
            <a:avLst/>
          </a:prstGeom>
          <a:solidFill>
            <a:srgbClr val="B3A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SRF system tests</a:t>
            </a:r>
          </a:p>
        </p:txBody>
      </p:sp>
      <p:sp>
        <p:nvSpPr>
          <p:cNvPr id="56341" name="Rectangle 107"/>
          <p:cNvSpPr>
            <a:spLocks noChangeArrowheads="1"/>
          </p:cNvSpPr>
          <p:nvPr/>
        </p:nvSpPr>
        <p:spPr bwMode="auto">
          <a:xfrm>
            <a:off x="3810000" y="1981200"/>
            <a:ext cx="838200" cy="184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TDR reviews</a:t>
            </a:r>
          </a:p>
        </p:txBody>
      </p:sp>
      <p:sp>
        <p:nvSpPr>
          <p:cNvPr id="144" name="Rectangle 107"/>
          <p:cNvSpPr>
            <a:spLocks noChangeArrowheads="1"/>
          </p:cNvSpPr>
          <p:nvPr/>
        </p:nvSpPr>
        <p:spPr bwMode="auto">
          <a:xfrm>
            <a:off x="4876800" y="2286000"/>
            <a:ext cx="577850" cy="184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Site EOI’s</a:t>
            </a:r>
          </a:p>
        </p:txBody>
      </p:sp>
      <p:sp>
        <p:nvSpPr>
          <p:cNvPr id="145" name="Rectangle 24"/>
          <p:cNvSpPr>
            <a:spLocks noChangeArrowheads="1"/>
          </p:cNvSpPr>
          <p:nvPr/>
        </p:nvSpPr>
        <p:spPr bwMode="auto">
          <a:xfrm>
            <a:off x="2362200" y="2819400"/>
            <a:ext cx="962025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Cost Estimating</a:t>
            </a:r>
          </a:p>
        </p:txBody>
      </p:sp>
      <p:sp>
        <p:nvSpPr>
          <p:cNvPr id="147" name="Left-Right Arrow 146"/>
          <p:cNvSpPr>
            <a:spLocks noChangeArrowheads="1"/>
          </p:cNvSpPr>
          <p:nvPr/>
        </p:nvSpPr>
        <p:spPr bwMode="auto">
          <a:xfrm>
            <a:off x="2286000" y="2667000"/>
            <a:ext cx="1066800" cy="152400"/>
          </a:xfrm>
          <a:prstGeom prst="leftRight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9" name="Striped Right Arrow 148"/>
          <p:cNvSpPr>
            <a:spLocks noChangeArrowheads="1"/>
          </p:cNvSpPr>
          <p:nvPr/>
        </p:nvSpPr>
        <p:spPr bwMode="auto">
          <a:xfrm>
            <a:off x="3733800" y="2133600"/>
            <a:ext cx="838200" cy="228600"/>
          </a:xfrm>
          <a:custGeom>
            <a:avLst/>
            <a:gdLst>
              <a:gd name="T0" fmla="*/ 723900 w 838200"/>
              <a:gd name="T1" fmla="*/ 0 h 228600"/>
              <a:gd name="T2" fmla="*/ 0 w 838200"/>
              <a:gd name="T3" fmla="*/ 114300 h 228600"/>
              <a:gd name="T4" fmla="*/ 723900 w 838200"/>
              <a:gd name="T5" fmla="*/ 228600 h 228600"/>
              <a:gd name="T6" fmla="*/ 838200 w 838200"/>
              <a:gd name="T7" fmla="*/ 114300 h 228600"/>
              <a:gd name="T8" fmla="*/ 0 60000 65536"/>
              <a:gd name="T9" fmla="*/ 0 60000 65536"/>
              <a:gd name="T10" fmla="*/ 0 60000 65536"/>
              <a:gd name="T11" fmla="*/ 0 60000 65536"/>
              <a:gd name="T12" fmla="*/ 35719 w 838200"/>
              <a:gd name="T13" fmla="*/ 57150 h 228600"/>
              <a:gd name="T14" fmla="*/ 781050 w 838200"/>
              <a:gd name="T15" fmla="*/ 171450 h 228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38200" h="228600">
                <a:moveTo>
                  <a:pt x="0" y="57150"/>
                </a:moveTo>
                <a:lnTo>
                  <a:pt x="7144" y="57150"/>
                </a:lnTo>
                <a:lnTo>
                  <a:pt x="7144" y="171450"/>
                </a:lnTo>
                <a:lnTo>
                  <a:pt x="0" y="171450"/>
                </a:lnTo>
                <a:lnTo>
                  <a:pt x="0" y="57150"/>
                </a:lnTo>
                <a:close/>
                <a:moveTo>
                  <a:pt x="14288" y="57150"/>
                </a:moveTo>
                <a:lnTo>
                  <a:pt x="28575" y="57150"/>
                </a:lnTo>
                <a:lnTo>
                  <a:pt x="28575" y="171450"/>
                </a:lnTo>
                <a:lnTo>
                  <a:pt x="14288" y="171450"/>
                </a:lnTo>
                <a:lnTo>
                  <a:pt x="14288" y="57150"/>
                </a:lnTo>
                <a:close/>
                <a:moveTo>
                  <a:pt x="35719" y="57150"/>
                </a:moveTo>
                <a:lnTo>
                  <a:pt x="723900" y="57150"/>
                </a:lnTo>
                <a:lnTo>
                  <a:pt x="723900" y="0"/>
                </a:lnTo>
                <a:lnTo>
                  <a:pt x="838200" y="114300"/>
                </a:lnTo>
                <a:lnTo>
                  <a:pt x="723900" y="228600"/>
                </a:lnTo>
                <a:lnTo>
                  <a:pt x="723900" y="171450"/>
                </a:lnTo>
                <a:lnTo>
                  <a:pt x="35719" y="171450"/>
                </a:lnTo>
                <a:lnTo>
                  <a:pt x="35719" y="5715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0" name="Left-Right Arrow 149"/>
          <p:cNvSpPr>
            <a:spLocks noChangeArrowheads="1"/>
          </p:cNvSpPr>
          <p:nvPr/>
        </p:nvSpPr>
        <p:spPr bwMode="auto">
          <a:xfrm>
            <a:off x="3962400" y="2667000"/>
            <a:ext cx="1447800" cy="152400"/>
          </a:xfrm>
          <a:prstGeom prst="leftRightArrow">
            <a:avLst>
              <a:gd name="adj1" fmla="val 50000"/>
              <a:gd name="adj2" fmla="val 50007"/>
            </a:avLst>
          </a:prstGeom>
          <a:solidFill>
            <a:srgbClr val="B3A2C7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1" name="Notched Right Arrow 150"/>
          <p:cNvSpPr>
            <a:spLocks noChangeArrowheads="1"/>
          </p:cNvSpPr>
          <p:nvPr/>
        </p:nvSpPr>
        <p:spPr bwMode="auto">
          <a:xfrm>
            <a:off x="4648200" y="2438400"/>
            <a:ext cx="1143000" cy="2286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7575D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2" name="5-Point Star 151"/>
          <p:cNvSpPr>
            <a:spLocks noChangeArrowheads="1"/>
          </p:cNvSpPr>
          <p:nvPr/>
        </p:nvSpPr>
        <p:spPr bwMode="auto">
          <a:xfrm>
            <a:off x="5410200" y="18288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5 w 381000"/>
              <a:gd name="T5" fmla="*/ 304799 h 304800"/>
              <a:gd name="T6" fmla="*/ 308235 w 381000"/>
              <a:gd name="T7" fmla="*/ 304799 h 304800"/>
              <a:gd name="T8" fmla="*/ 381000 w 381000"/>
              <a:gd name="T9" fmla="*/ 116423 h 304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5" y="304799"/>
                </a:lnTo>
                <a:lnTo>
                  <a:pt x="190500" y="232845"/>
                </a:lnTo>
                <a:lnTo>
                  <a:pt x="72765" y="304799"/>
                </a:lnTo>
                <a:lnTo>
                  <a:pt x="117737" y="188376"/>
                </a:lnTo>
                <a:lnTo>
                  <a:pt x="0" y="116423"/>
                </a:lnTo>
                <a:close/>
              </a:path>
            </a:pathLst>
          </a:custGeom>
          <a:solidFill>
            <a:srgbClr val="BFBFBF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" name="Rectangle 107"/>
          <p:cNvSpPr>
            <a:spLocks noChangeArrowheads="1"/>
          </p:cNvSpPr>
          <p:nvPr/>
        </p:nvSpPr>
        <p:spPr bwMode="auto">
          <a:xfrm>
            <a:off x="4800600" y="1600200"/>
            <a:ext cx="1289050" cy="18415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Decision to proceed</a:t>
            </a:r>
          </a:p>
        </p:txBody>
      </p:sp>
      <p:sp>
        <p:nvSpPr>
          <p:cNvPr id="154" name="5-Point Star 153"/>
          <p:cNvSpPr>
            <a:spLocks noChangeArrowheads="1"/>
          </p:cNvSpPr>
          <p:nvPr/>
        </p:nvSpPr>
        <p:spPr bwMode="auto">
          <a:xfrm>
            <a:off x="6096000" y="23622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0 w 381000"/>
              <a:gd name="T3" fmla="*/ 116423 h 304800"/>
              <a:gd name="T4" fmla="*/ 72765 w 381000"/>
              <a:gd name="T5" fmla="*/ 304799 h 304800"/>
              <a:gd name="T6" fmla="*/ 308235 w 381000"/>
              <a:gd name="T7" fmla="*/ 304799 h 304800"/>
              <a:gd name="T8" fmla="*/ 381000 w 381000"/>
              <a:gd name="T9" fmla="*/ 116423 h 3048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17737 w 381000"/>
              <a:gd name="T16" fmla="*/ 116424 h 304800"/>
              <a:gd name="T17" fmla="*/ 263263 w 381000"/>
              <a:gd name="T18" fmla="*/ 232845 h 3048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81000" h="304800">
                <a:moveTo>
                  <a:pt x="0" y="116423"/>
                </a:moveTo>
                <a:lnTo>
                  <a:pt x="145530" y="116424"/>
                </a:lnTo>
                <a:lnTo>
                  <a:pt x="190500" y="0"/>
                </a:lnTo>
                <a:lnTo>
                  <a:pt x="235470" y="116424"/>
                </a:lnTo>
                <a:lnTo>
                  <a:pt x="381000" y="116423"/>
                </a:lnTo>
                <a:lnTo>
                  <a:pt x="263263" y="188376"/>
                </a:lnTo>
                <a:lnTo>
                  <a:pt x="308235" y="304799"/>
                </a:lnTo>
                <a:lnTo>
                  <a:pt x="190500" y="232845"/>
                </a:lnTo>
                <a:lnTo>
                  <a:pt x="72765" y="304799"/>
                </a:lnTo>
                <a:lnTo>
                  <a:pt x="117737" y="188376"/>
                </a:lnTo>
                <a:lnTo>
                  <a:pt x="0" y="116423"/>
                </a:lnTo>
                <a:close/>
              </a:path>
            </a:pathLst>
          </a:custGeom>
          <a:solidFill>
            <a:srgbClr val="7575D1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5" name="Rectangle 107"/>
          <p:cNvSpPr>
            <a:spLocks noChangeArrowheads="1"/>
          </p:cNvSpPr>
          <p:nvPr/>
        </p:nvSpPr>
        <p:spPr bwMode="auto">
          <a:xfrm>
            <a:off x="5638800" y="2209800"/>
            <a:ext cx="1308100" cy="1841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Site/host established</a:t>
            </a:r>
          </a:p>
        </p:txBody>
      </p:sp>
      <p:sp>
        <p:nvSpPr>
          <p:cNvPr id="51" name="Rectangle 23"/>
          <p:cNvSpPr>
            <a:spLocks noChangeArrowheads="1"/>
          </p:cNvSpPr>
          <p:nvPr/>
        </p:nvSpPr>
        <p:spPr bwMode="auto">
          <a:xfrm>
            <a:off x="1524000" y="3276600"/>
            <a:ext cx="2411413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Project Implementation Plan complete</a:t>
            </a:r>
          </a:p>
        </p:txBody>
      </p:sp>
      <p:sp>
        <p:nvSpPr>
          <p:cNvPr id="52" name="Up Arrow 51"/>
          <p:cNvSpPr>
            <a:spLocks noChangeArrowheads="1"/>
          </p:cNvSpPr>
          <p:nvPr/>
        </p:nvSpPr>
        <p:spPr bwMode="auto">
          <a:xfrm>
            <a:off x="3733800" y="2743200"/>
            <a:ext cx="152400" cy="457200"/>
          </a:xfrm>
          <a:prstGeom prst="up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Left-Right Arrow 52"/>
          <p:cNvSpPr>
            <a:spLocks noChangeArrowheads="1"/>
          </p:cNvSpPr>
          <p:nvPr/>
        </p:nvSpPr>
        <p:spPr bwMode="auto">
          <a:xfrm>
            <a:off x="1981200" y="1752600"/>
            <a:ext cx="533400" cy="152400"/>
          </a:xfrm>
          <a:prstGeom prst="leftRightArrow">
            <a:avLst>
              <a:gd name="adj1" fmla="val 50000"/>
              <a:gd name="adj2" fmla="val 50005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5" name="Straight Connector 54"/>
          <p:cNvCxnSpPr>
            <a:cxnSpLocks noChangeShapeType="1"/>
          </p:cNvCxnSpPr>
          <p:nvPr/>
        </p:nvCxnSpPr>
        <p:spPr bwMode="auto">
          <a:xfrm>
            <a:off x="609600" y="35814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56" name="Rectangle 107"/>
          <p:cNvSpPr>
            <a:spLocks noChangeArrowheads="1"/>
          </p:cNvSpPr>
          <p:nvPr/>
        </p:nvSpPr>
        <p:spPr bwMode="auto">
          <a:xfrm>
            <a:off x="5715000" y="3276600"/>
            <a:ext cx="935038" cy="184150"/>
          </a:xfrm>
          <a:prstGeom prst="rect">
            <a:avLst/>
          </a:prstGeom>
          <a:solidFill>
            <a:srgbClr val="B3A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XFEL operation</a:t>
            </a:r>
          </a:p>
        </p:txBody>
      </p:sp>
      <p:cxnSp>
        <p:nvCxnSpPr>
          <p:cNvPr id="79" name="Straight Connector 78"/>
          <p:cNvCxnSpPr>
            <a:cxnSpLocks noChangeShapeType="1"/>
          </p:cNvCxnSpPr>
          <p:nvPr/>
        </p:nvCxnSpPr>
        <p:spPr bwMode="auto">
          <a:xfrm>
            <a:off x="609600" y="5486400"/>
            <a:ext cx="8077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58" name="Rectangle 71"/>
          <p:cNvSpPr>
            <a:spLocks noChangeArrowheads="1"/>
          </p:cNvSpPr>
          <p:nvPr/>
        </p:nvSpPr>
        <p:spPr bwMode="auto">
          <a:xfrm>
            <a:off x="609600" y="4343400"/>
            <a:ext cx="3254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6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LHC</a:t>
            </a:r>
          </a:p>
        </p:txBody>
      </p:sp>
      <p:sp>
        <p:nvSpPr>
          <p:cNvPr id="81" name="Rectangle 24"/>
          <p:cNvSpPr>
            <a:spLocks noChangeArrowheads="1"/>
          </p:cNvSpPr>
          <p:nvPr/>
        </p:nvSpPr>
        <p:spPr bwMode="auto">
          <a:xfrm>
            <a:off x="1828800" y="3962400"/>
            <a:ext cx="839788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Physics Run 1</a:t>
            </a:r>
          </a:p>
        </p:txBody>
      </p:sp>
      <p:sp>
        <p:nvSpPr>
          <p:cNvPr id="82" name="Left-Right Arrow 81"/>
          <p:cNvSpPr>
            <a:spLocks noChangeArrowheads="1"/>
          </p:cNvSpPr>
          <p:nvPr/>
        </p:nvSpPr>
        <p:spPr bwMode="auto">
          <a:xfrm>
            <a:off x="1600199" y="4191000"/>
            <a:ext cx="2005013" cy="228600"/>
          </a:xfrm>
          <a:prstGeom prst="left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5170004" y="3962400"/>
            <a:ext cx="839788" cy="1841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Physics Run 2</a:t>
            </a:r>
          </a:p>
        </p:txBody>
      </p:sp>
      <p:sp>
        <p:nvSpPr>
          <p:cNvPr id="84" name="Left-Right Arrow 83"/>
          <p:cNvSpPr>
            <a:spLocks noChangeArrowheads="1"/>
          </p:cNvSpPr>
          <p:nvPr/>
        </p:nvSpPr>
        <p:spPr bwMode="auto">
          <a:xfrm>
            <a:off x="5067300" y="4297681"/>
            <a:ext cx="1295400" cy="45719"/>
          </a:xfrm>
          <a:prstGeom prst="leftRightArrow">
            <a:avLst>
              <a:gd name="adj1" fmla="val 50000"/>
              <a:gd name="adj2" fmla="val 50016"/>
            </a:avLst>
          </a:prstGeom>
          <a:gradFill rotWithShape="1">
            <a:gsLst>
              <a:gs pos="0">
                <a:srgbClr val="CBFFFF"/>
              </a:gs>
              <a:gs pos="100000">
                <a:srgbClr val="B5E5E9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63" name="Rectangle 107"/>
          <p:cNvSpPr>
            <a:spLocks noChangeArrowheads="1"/>
          </p:cNvSpPr>
          <p:nvPr/>
        </p:nvSpPr>
        <p:spPr bwMode="auto">
          <a:xfrm>
            <a:off x="2895600" y="3962400"/>
            <a:ext cx="1204913" cy="184150"/>
          </a:xfrm>
          <a:prstGeom prst="rect">
            <a:avLst/>
          </a:prstGeom>
          <a:solidFill>
            <a:srgbClr val="B3A2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200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Interconnect repair</a:t>
            </a:r>
          </a:p>
        </p:txBody>
      </p:sp>
      <p:sp>
        <p:nvSpPr>
          <p:cNvPr id="87" name="5-Point Star 86"/>
          <p:cNvSpPr>
            <a:spLocks noChangeArrowheads="1"/>
          </p:cNvSpPr>
          <p:nvPr/>
        </p:nvSpPr>
        <p:spPr bwMode="auto">
          <a:xfrm>
            <a:off x="3276600" y="4419600"/>
            <a:ext cx="457200" cy="381000"/>
          </a:xfrm>
          <a:custGeom>
            <a:avLst/>
            <a:gdLst>
              <a:gd name="T0" fmla="*/ 228600 w 457200"/>
              <a:gd name="T1" fmla="*/ 0 h 381000"/>
              <a:gd name="T2" fmla="*/ 0 w 457200"/>
              <a:gd name="T3" fmla="*/ 145529 h 381000"/>
              <a:gd name="T4" fmla="*/ 87318 w 457200"/>
              <a:gd name="T5" fmla="*/ 380999 h 381000"/>
              <a:gd name="T6" fmla="*/ 369882 w 457200"/>
              <a:gd name="T7" fmla="*/ 380999 h 381000"/>
              <a:gd name="T8" fmla="*/ 457200 w 457200"/>
              <a:gd name="T9" fmla="*/ 145529 h 38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41284 w 457200"/>
              <a:gd name="T16" fmla="*/ 145530 h 381000"/>
              <a:gd name="T17" fmla="*/ 315916 w 457200"/>
              <a:gd name="T18" fmla="*/ 291056 h 38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7200" h="381000">
                <a:moveTo>
                  <a:pt x="0" y="145529"/>
                </a:moveTo>
                <a:lnTo>
                  <a:pt x="174636" y="145530"/>
                </a:lnTo>
                <a:lnTo>
                  <a:pt x="228600" y="0"/>
                </a:lnTo>
                <a:lnTo>
                  <a:pt x="282564" y="145530"/>
                </a:lnTo>
                <a:lnTo>
                  <a:pt x="457200" y="145529"/>
                </a:lnTo>
                <a:lnTo>
                  <a:pt x="315916" y="235470"/>
                </a:lnTo>
                <a:lnTo>
                  <a:pt x="369882" y="380999"/>
                </a:lnTo>
                <a:lnTo>
                  <a:pt x="228600" y="291056"/>
                </a:lnTo>
                <a:lnTo>
                  <a:pt x="87318" y="380999"/>
                </a:lnTo>
                <a:lnTo>
                  <a:pt x="141284" y="235470"/>
                </a:lnTo>
                <a:lnTo>
                  <a:pt x="0" y="145529"/>
                </a:lnTo>
                <a:close/>
              </a:path>
            </a:pathLst>
          </a:custGeom>
          <a:solidFill>
            <a:srgbClr val="D1D1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8" name="5-Point Star 87"/>
          <p:cNvSpPr>
            <a:spLocks noChangeArrowheads="1"/>
          </p:cNvSpPr>
          <p:nvPr/>
        </p:nvSpPr>
        <p:spPr bwMode="auto">
          <a:xfrm>
            <a:off x="5105400" y="4419600"/>
            <a:ext cx="457200" cy="381000"/>
          </a:xfrm>
          <a:custGeom>
            <a:avLst/>
            <a:gdLst>
              <a:gd name="T0" fmla="*/ 228600 w 457200"/>
              <a:gd name="T1" fmla="*/ 0 h 381000"/>
              <a:gd name="T2" fmla="*/ 0 w 457200"/>
              <a:gd name="T3" fmla="*/ 145529 h 381000"/>
              <a:gd name="T4" fmla="*/ 87318 w 457200"/>
              <a:gd name="T5" fmla="*/ 380999 h 381000"/>
              <a:gd name="T6" fmla="*/ 369882 w 457200"/>
              <a:gd name="T7" fmla="*/ 380999 h 381000"/>
              <a:gd name="T8" fmla="*/ 457200 w 457200"/>
              <a:gd name="T9" fmla="*/ 145529 h 381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141284 w 457200"/>
              <a:gd name="T16" fmla="*/ 145530 h 381000"/>
              <a:gd name="T17" fmla="*/ 315916 w 457200"/>
              <a:gd name="T18" fmla="*/ 291056 h 381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57200" h="381000">
                <a:moveTo>
                  <a:pt x="0" y="145529"/>
                </a:moveTo>
                <a:lnTo>
                  <a:pt x="174636" y="145530"/>
                </a:lnTo>
                <a:lnTo>
                  <a:pt x="228600" y="0"/>
                </a:lnTo>
                <a:lnTo>
                  <a:pt x="282564" y="145530"/>
                </a:lnTo>
                <a:lnTo>
                  <a:pt x="457200" y="145529"/>
                </a:lnTo>
                <a:lnTo>
                  <a:pt x="315916" y="235470"/>
                </a:lnTo>
                <a:lnTo>
                  <a:pt x="369882" y="380999"/>
                </a:lnTo>
                <a:lnTo>
                  <a:pt x="228600" y="291056"/>
                </a:lnTo>
                <a:lnTo>
                  <a:pt x="87318" y="380999"/>
                </a:lnTo>
                <a:lnTo>
                  <a:pt x="141284" y="235470"/>
                </a:lnTo>
                <a:lnTo>
                  <a:pt x="0" y="145529"/>
                </a:lnTo>
                <a:close/>
              </a:path>
            </a:pathLst>
          </a:custGeom>
          <a:solidFill>
            <a:srgbClr val="D1D1F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99" name="Rectangle 107"/>
          <p:cNvSpPr>
            <a:spLocks noChangeArrowheads="1"/>
          </p:cNvSpPr>
          <p:nvPr/>
        </p:nvSpPr>
        <p:spPr bwMode="auto">
          <a:xfrm>
            <a:off x="1908175" y="4419600"/>
            <a:ext cx="1292225" cy="365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Existence of low-lying SUSY known</a:t>
            </a:r>
          </a:p>
        </p:txBody>
      </p:sp>
      <p:sp>
        <p:nvSpPr>
          <p:cNvPr id="14400" name="Rectangle 107"/>
          <p:cNvSpPr>
            <a:spLocks noChangeArrowheads="1"/>
          </p:cNvSpPr>
          <p:nvPr/>
        </p:nvSpPr>
        <p:spPr bwMode="auto">
          <a:xfrm>
            <a:off x="4191000" y="4419600"/>
            <a:ext cx="838200" cy="3651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120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ＭＳ Ｐゴシック" charset="0"/>
              </a:rPr>
              <a:t>Higgs energy scale known</a:t>
            </a:r>
          </a:p>
        </p:txBody>
      </p:sp>
      <p:sp>
        <p:nvSpPr>
          <p:cNvPr id="93" name="Notched Right Arrow 92"/>
          <p:cNvSpPr>
            <a:spLocks noChangeArrowheads="1"/>
          </p:cNvSpPr>
          <p:nvPr/>
        </p:nvSpPr>
        <p:spPr bwMode="auto">
          <a:xfrm>
            <a:off x="5410200" y="2971800"/>
            <a:ext cx="1905000" cy="2286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666666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sz="240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90" name="AutoShape 62"/>
          <p:cNvSpPr>
            <a:spLocks noChangeArrowheads="1"/>
          </p:cNvSpPr>
          <p:nvPr/>
        </p:nvSpPr>
        <p:spPr bwMode="auto">
          <a:xfrm>
            <a:off x="3581400" y="5334000"/>
            <a:ext cx="2514600" cy="531361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D0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 dirty="0" err="1">
                <a:solidFill>
                  <a:srgbClr val="FFFFCC"/>
                </a:solidFill>
                <a:latin typeface="Arial" charset="0"/>
                <a:ea typeface="ＭＳ Ｐゴシック" charset="0"/>
                <a:cs typeface="ＭＳ Ｐゴシック" charset="0"/>
              </a:rPr>
              <a:t>timegap</a:t>
            </a:r>
            <a:endParaRPr kumimoji="0" lang="en-US" altLang="ja-JP" sz="2400" b="1" dirty="0">
              <a:solidFill>
                <a:srgbClr val="FFFFCC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70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smtClean="0">
                <a:solidFill>
                  <a:srgbClr val="23346C"/>
                </a:solidFill>
              </a:rPr>
              <a:t>ILC Acc. Status</a:t>
            </a:r>
            <a:endParaRPr kumimoji="0" lang="en-US" altLang="ja-JP" sz="1600">
              <a:solidFill>
                <a:srgbClr val="23346C"/>
              </a:solidFill>
            </a:endParaRPr>
          </a:p>
        </p:txBody>
      </p:sp>
      <p:sp>
        <p:nvSpPr>
          <p:cNvPr id="5637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F0115C-648F-C942-B1FC-2B77FE331A14}" type="slidenum">
              <a:rPr kumimoji="0" lang="en-US" altLang="ja-JP" sz="1400">
                <a:solidFill>
                  <a:srgbClr val="000000"/>
                </a:solidFill>
              </a:rPr>
              <a:pPr/>
              <a:t>78</a:t>
            </a:fld>
            <a:endParaRPr kumimoji="0" lang="en-US" altLang="ja-JP" sz="1400">
              <a:solidFill>
                <a:srgbClr val="000000"/>
              </a:solidFill>
            </a:endParaRPr>
          </a:p>
        </p:txBody>
      </p:sp>
      <p:sp>
        <p:nvSpPr>
          <p:cNvPr id="5637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200" smtClean="0">
                <a:solidFill>
                  <a:srgbClr val="000000"/>
                </a:solidFill>
              </a:rPr>
              <a:t>A. Yamamoto, 12/02/08</a:t>
            </a:r>
            <a:endParaRPr kumimoji="0" lang="en-US" altLang="ja-JP" sz="1200">
              <a:solidFill>
                <a:srgbClr val="000000"/>
              </a:solidFill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7712284" y="91647"/>
            <a:ext cx="1407807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B. </a:t>
            </a:r>
            <a:r>
              <a:rPr kumimoji="1" lang="en-US" altLang="ja-JP" sz="1200" dirty="0" err="1" smtClean="0"/>
              <a:t>Barish</a:t>
            </a:r>
            <a:r>
              <a:rPr lang="en-US" altLang="ja-JP" sz="1200" dirty="0"/>
              <a:t>,</a:t>
            </a:r>
            <a:r>
              <a:rPr kumimoji="1" lang="en-US" altLang="ja-JP" sz="1200" dirty="0" smtClean="0"/>
              <a:t> KILC12</a:t>
            </a:r>
            <a:endParaRPr kumimoji="1" lang="ja-JP" altLang="en-US" sz="1200" dirty="0"/>
          </a:p>
        </p:txBody>
      </p:sp>
      <p:sp>
        <p:nvSpPr>
          <p:cNvPr id="70" name="AutoShape 61"/>
          <p:cNvSpPr>
            <a:spLocks noChangeArrowheads="1"/>
          </p:cNvSpPr>
          <p:nvPr/>
        </p:nvSpPr>
        <p:spPr bwMode="auto">
          <a:xfrm>
            <a:off x="3581400" y="5776594"/>
            <a:ext cx="4114800" cy="54800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D0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ctr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400" b="1">
                <a:solidFill>
                  <a:srgbClr val="FFFFCC"/>
                </a:solidFill>
                <a:latin typeface="Arial" charset="0"/>
                <a:ea typeface="ＭＳ Ｐゴシック" charset="0"/>
                <a:cs typeface="ＭＳ Ｐゴシック" charset="0"/>
              </a:rPr>
              <a:t>timegap</a:t>
            </a:r>
          </a:p>
        </p:txBody>
      </p:sp>
    </p:spTree>
    <p:extLst>
      <p:ext uri="{BB962C8B-B14F-4D97-AF65-F5344CB8AC3E}">
        <p14:creationId xmlns:p14="http://schemas.microsoft.com/office/powerpoint/2010/main" val="17021362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ja-JP" sz="3600">
                <a:latin typeface="Palatino" charset="0"/>
                <a:ea typeface="Osaka" charset="0"/>
                <a:cs typeface="Osaka" charset="0"/>
              </a:rPr>
              <a:t>KEK </a:t>
            </a:r>
            <a:r>
              <a:rPr lang="ja-JP" altLang="en-US" sz="3600">
                <a:latin typeface="Palatino" charset="0"/>
                <a:ea typeface="Osaka" charset="0"/>
                <a:cs typeface="Osaka" charset="0"/>
              </a:rPr>
              <a:t>における素粒子実験・加速器科学</a:t>
            </a:r>
            <a:r>
              <a:rPr lang="ja-JP" altLang="en-US">
                <a:latin typeface="Palatino" charset="0"/>
                <a:ea typeface="Osaka" charset="0"/>
                <a:cs typeface="Osaka" charset="0"/>
              </a:rPr>
              <a:t>　</a:t>
            </a:r>
            <a:r>
              <a:rPr lang="en-US" altLang="ja-JP">
                <a:latin typeface="Palatino" charset="0"/>
                <a:ea typeface="Osaka" charset="0"/>
                <a:cs typeface="Osaka" charset="0"/>
              </a:rPr>
              <a:t/>
            </a:r>
            <a:br>
              <a:rPr lang="en-US" altLang="ja-JP">
                <a:latin typeface="Palatino" charset="0"/>
                <a:ea typeface="Osaka" charset="0"/>
                <a:cs typeface="Osaka" charset="0"/>
              </a:rPr>
            </a:br>
            <a:r>
              <a:rPr lang="ja-JP" altLang="en-US" sz="3600">
                <a:solidFill>
                  <a:srgbClr val="FFFF00"/>
                </a:solidFill>
                <a:latin typeface="Palatino" charset="0"/>
                <a:ea typeface="Osaka" charset="0"/>
                <a:cs typeface="Osaka" charset="0"/>
              </a:rPr>
              <a:t>超伝導技術・開発の先駆者・発展</a:t>
            </a:r>
            <a:endParaRPr lang="ja-JP" altLang="en-US">
              <a:solidFill>
                <a:srgbClr val="FFFF00"/>
              </a:solidFill>
              <a:latin typeface="Palatino" charset="0"/>
              <a:ea typeface="Osaka" charset="0"/>
              <a:cs typeface="Osaka" charset="0"/>
            </a:endParaRP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half" idx="2"/>
          </p:nvPr>
        </p:nvSpPr>
        <p:spPr>
          <a:xfrm>
            <a:off x="211016" y="3276603"/>
            <a:ext cx="1951892" cy="639763"/>
          </a:xfrm>
        </p:spPr>
        <p:txBody>
          <a:bodyPr/>
          <a:lstStyle/>
          <a:p>
            <a:pPr>
              <a:defRPr/>
            </a:pPr>
            <a:r>
              <a:rPr lang="ja-JP" altLang="en-US" sz="2000">
                <a:latin typeface="Palatino" charset="0"/>
                <a:ea typeface="Osaka" charset="0"/>
                <a:cs typeface="Osaka" charset="0"/>
              </a:rPr>
              <a:t>平林洋美</a:t>
            </a:r>
            <a:endParaRPr lang="en-US" altLang="ja-JP" sz="2000">
              <a:latin typeface="Palatino" charset="0"/>
              <a:ea typeface="Osaka" charset="0"/>
              <a:cs typeface="Osaka" charset="0"/>
            </a:endParaRPr>
          </a:p>
          <a:p>
            <a:pPr lvl="1">
              <a:buFont typeface="Wingdings" charset="0"/>
              <a:buNone/>
              <a:defRPr/>
            </a:pPr>
            <a:r>
              <a:rPr lang="en-US" altLang="ja-JP" sz="1800">
                <a:latin typeface="Palatino" charset="0"/>
                <a:ea typeface="Osaka" charset="0"/>
                <a:cs typeface="Osaka" charset="0"/>
              </a:rPr>
              <a:t>( ~ 2008) </a:t>
            </a:r>
            <a:endParaRPr lang="ja-JP" altLang="en-US" sz="1800">
              <a:latin typeface="Palatino" charset="0"/>
              <a:ea typeface="Osaka" charset="0"/>
              <a:cs typeface="Osaka" charset="0"/>
            </a:endParaRPr>
          </a:p>
        </p:txBody>
      </p:sp>
      <p:graphicFrame>
        <p:nvGraphicFramePr>
          <p:cNvPr id="29699" name="Object 2"/>
          <p:cNvGraphicFramePr>
            <a:graphicFrameLocks noChangeAspect="1"/>
          </p:cNvGraphicFramePr>
          <p:nvPr/>
        </p:nvGraphicFramePr>
        <p:xfrm>
          <a:off x="7165732" y="1722438"/>
          <a:ext cx="1521069" cy="147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6" name="文書" r:id="rId3" imgW="7161905" imgH="6958730" progId="Word.Document.12">
                  <p:link updateAutomatic="1"/>
                </p:oleObj>
              </mc:Choice>
              <mc:Fallback>
                <p:oleObj name="文書" r:id="rId3" imgW="7161905" imgH="695873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5732" y="1722438"/>
                        <a:ext cx="1521069" cy="147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0" name="Picture 5" descr="平林先生写真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41" r="-5841"/>
          <a:stretch>
            <a:fillRect/>
          </a:stretch>
        </p:blipFill>
        <p:spPr>
          <a:xfrm>
            <a:off x="228600" y="1676400"/>
            <a:ext cx="1291004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017" y="4038600"/>
            <a:ext cx="2140927" cy="1492250"/>
          </a:xfrm>
          <a:prstGeom prst="rect">
            <a:avLst/>
          </a:prstGeom>
          <a:effectLst>
            <a:outerShdw blurRad="254000" dist="127000" dir="2700000">
              <a:srgbClr val="000000">
                <a:alpha val="65000"/>
              </a:srgbClr>
            </a:outerShdw>
          </a:effec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754" y="5181600"/>
            <a:ext cx="1195754" cy="1443038"/>
          </a:xfrm>
          <a:prstGeom prst="rect">
            <a:avLst/>
          </a:prstGeom>
          <a:ln w="2857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127000" dir="2700000">
              <a:srgbClr val="000000">
                <a:alpha val="65000"/>
              </a:srgbClr>
            </a:outerShdw>
          </a:effectLst>
        </p:spPr>
      </p:pic>
      <p:pic>
        <p:nvPicPr>
          <p:cNvPr id="29703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6923" y="1676400"/>
            <a:ext cx="1528757" cy="108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4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8583" y="4191003"/>
            <a:ext cx="1754065" cy="143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コンテンツ プレースホルダ 4"/>
          <p:cNvSpPr txBox="1">
            <a:spLocks/>
          </p:cNvSpPr>
          <p:nvPr/>
        </p:nvSpPr>
        <p:spPr bwMode="auto">
          <a:xfrm>
            <a:off x="7104185" y="3200400"/>
            <a:ext cx="18991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1pPr>
            <a:lvl2pPr marL="800100" indent="-342900"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" charset="0"/>
                <a:ea typeface="Osaka" charset="0"/>
                <a:cs typeface="Osaka" charset="0"/>
              </a:defRPr>
            </a:lvl9pPr>
          </a:lstStyle>
          <a:p>
            <a:pPr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charset="0"/>
              <a:buChar char="n"/>
              <a:defRPr/>
            </a:pPr>
            <a:r>
              <a:rPr lang="ja-JP" altLang="en-US" sz="2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小島融三</a:t>
            </a:r>
            <a:endParaRPr lang="en-US" altLang="ja-JP" sz="20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 lvl="1" defTabSz="914400" fontAlgn="base"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defRPr/>
            </a:pPr>
            <a:r>
              <a:rPr lang="en-US" altLang="ja-JP" sz="20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( ~ 2008) </a:t>
            </a:r>
            <a:endParaRPr lang="en-US" altLang="ja-JP" sz="160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graphicFrame>
        <p:nvGraphicFramePr>
          <p:cNvPr id="12" name="表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55161"/>
              </p:ext>
            </p:extLst>
          </p:nvPr>
        </p:nvGraphicFramePr>
        <p:xfrm>
          <a:off x="2602523" y="2862822"/>
          <a:ext cx="4290646" cy="3843424"/>
        </p:xfrm>
        <a:graphic>
          <a:graphicData uri="http://schemas.openxmlformats.org/drawingml/2006/table">
            <a:tbl>
              <a:tblPr/>
              <a:tblGrid>
                <a:gridCol w="753208"/>
                <a:gridCol w="3537438"/>
              </a:tblGrid>
              <a:tr h="3683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年</a:t>
                      </a: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KEK:</a:t>
                      </a: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超伝導技術による達成</a:t>
                      </a: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402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1983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KEK-PS </a:t>
                      </a: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ビームライン</a:t>
                      </a: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（平林）　</a:t>
                      </a:r>
                      <a:endParaRPr kumimoji="1" lang="en-US" altLang="ja-JP" sz="1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スペクトロメータ磁石</a:t>
                      </a: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6402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1986~1988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KEK-TRISTAN　</a:t>
                      </a: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加速空洞</a:t>
                      </a:r>
                      <a:r>
                        <a:rPr kumimoji="1" lang="ja-JP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（小島）</a:t>
                      </a: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ビーム収束磁石、粒子検出器磁石</a:t>
                      </a:r>
                      <a:endParaRPr kumimoji="1" lang="en-US" altLang="ja-JP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683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1999~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KEK-B B factory </a:t>
                      </a: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空洞、磁石</a:t>
                      </a: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  <a:tr h="6402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2008~</a:t>
                      </a:r>
                      <a:endParaRPr kumimoji="1" lang="ja-JP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LHC </a:t>
                      </a:r>
                      <a:r>
                        <a:rPr kumimoji="1" lang="ja-JP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ビーム収束磁石、粒子検出器磁石</a:t>
                      </a: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FF6"/>
                    </a:solidFill>
                  </a:tcPr>
                </a:tc>
              </a:tr>
              <a:tr h="36837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2009~</a:t>
                      </a:r>
                      <a:endParaRPr kumimoji="1" lang="ja-JP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J-PARC </a:t>
                      </a:r>
                      <a:r>
                        <a:rPr kumimoji="1" lang="ja-JP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514"/>
                          </a:solidFill>
                          <a:effectLst/>
                          <a:latin typeface="Palatino" charset="0"/>
                          <a:ea typeface="Osaka" charset="0"/>
                          <a:cs typeface="Osaka" charset="0"/>
                        </a:rPr>
                        <a:t>ビームライン磁石</a:t>
                      </a:r>
                      <a:endParaRPr kumimoji="1" lang="en-US" altLang="ja-JP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514"/>
                        </a:solidFill>
                        <a:effectLst/>
                        <a:latin typeface="Palatino" charset="0"/>
                        <a:ea typeface="Osaka" charset="0"/>
                        <a:cs typeface="Osaka" charset="0"/>
                      </a:endParaRPr>
                    </a:p>
                  </a:txBody>
                  <a:tcPr marL="84406" marR="84406"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EEC"/>
                    </a:solidFill>
                  </a:tcPr>
                </a:tc>
              </a:tr>
            </a:tbl>
          </a:graphicData>
        </a:graphic>
      </p:graphicFrame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A. Yamamoto, 12/02/08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srgbClr val="FFFFFF"/>
                </a:solidFill>
              </a:rPr>
              <a:t>ILC Acc. Status</a:t>
            </a:r>
            <a:endParaRPr lang="en-US" altLang="ja-JP">
              <a:solidFill>
                <a:srgbClr val="FFFFFF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5CF32A-2F26-1144-B431-04E9034F95E7}" type="slidenum">
              <a:rPr lang="en-US" altLang="ja-JP" smtClean="0">
                <a:solidFill>
                  <a:srgbClr val="FFFFFF"/>
                </a:solidFill>
              </a:rPr>
              <a:pPr>
                <a:defRPr/>
              </a:pPr>
              <a:t>79</a:t>
            </a:fld>
            <a:endParaRPr lang="en-US" altLang="ja-JP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0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014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kumimoji="1" lang="en-US" altLang="ja-JP" b="1" dirty="0" smtClean="0"/>
              <a:t>Global TDR Event</a:t>
            </a:r>
            <a:r>
              <a:rPr kumimoji="1" lang="ja-JP" altLang="en-US" b="1" dirty="0" smtClean="0"/>
              <a:t>　（</a:t>
            </a:r>
            <a:r>
              <a:rPr lang="en-US" altLang="en-US" b="1" dirty="0" smtClean="0"/>
              <a:t>山本均</a:t>
            </a:r>
            <a:r>
              <a:rPr lang="ja-JP" altLang="en-US" b="1" dirty="0" smtClean="0"/>
              <a:t>／横谷</a:t>
            </a:r>
            <a:r>
              <a:rPr kumimoji="1" lang="ja-JP" altLang="en-US" b="1" dirty="0" smtClean="0"/>
              <a:t>）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7109" y="1606744"/>
            <a:ext cx="8229600" cy="4525963"/>
          </a:xfrm>
          <a:ln>
            <a:solidFill>
              <a:srgbClr val="3366FF"/>
            </a:solidFill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ja-JP" altLang="en-US" dirty="0" smtClean="0"/>
              <a:t>時期：</a:t>
            </a:r>
            <a:r>
              <a:rPr lang="en-US" altLang="ja-JP" dirty="0" smtClean="0"/>
              <a:t>2013</a:t>
            </a:r>
            <a:r>
              <a:rPr lang="ja-JP" altLang="en-US" dirty="0" smtClean="0"/>
              <a:t>年</a:t>
            </a:r>
            <a:r>
              <a:rPr lang="en-US" altLang="ja-JP" dirty="0" smtClean="0"/>
              <a:t>6</a:t>
            </a:r>
            <a:r>
              <a:rPr lang="ja-JP" altLang="en-US" dirty="0" smtClean="0"/>
              <a:t>月</a:t>
            </a:r>
            <a:r>
              <a:rPr lang="en-US" altLang="ja-JP" dirty="0" smtClean="0"/>
              <a:t>12</a:t>
            </a:r>
            <a:r>
              <a:rPr lang="en-US" altLang="ja-JP" dirty="0" smtClean="0">
                <a:sym typeface="Wingdings"/>
              </a:rPr>
              <a:t></a:t>
            </a:r>
            <a:r>
              <a:rPr lang="en-US" altLang="ja-JP" dirty="0" smtClean="0">
                <a:solidFill>
                  <a:srgbClr val="3366FF"/>
                </a:solidFill>
                <a:sym typeface="Wingdings"/>
              </a:rPr>
              <a:t>13</a:t>
            </a:r>
            <a:r>
              <a:rPr lang="ja-JP" altLang="en-US" dirty="0" smtClean="0">
                <a:solidFill>
                  <a:srgbClr val="3366FF"/>
                </a:solidFill>
              </a:rPr>
              <a:t>日</a:t>
            </a:r>
            <a:r>
              <a:rPr lang="ja-JP" altLang="en-US" dirty="0" smtClean="0">
                <a:solidFill>
                  <a:srgbClr val="3366FF"/>
                </a:solidFill>
                <a:sym typeface="Wingdings"/>
              </a:rPr>
              <a:t></a:t>
            </a:r>
            <a:r>
              <a:rPr lang="en-US" altLang="ja-JP" dirty="0" smtClean="0">
                <a:solidFill>
                  <a:srgbClr val="3366FF"/>
                </a:solidFill>
                <a:sym typeface="Wingdings"/>
              </a:rPr>
              <a:t>12</a:t>
            </a:r>
            <a:r>
              <a:rPr lang="ja-JP" altLang="en-US" dirty="0" smtClean="0">
                <a:solidFill>
                  <a:srgbClr val="3366FF"/>
                </a:solidFill>
                <a:sym typeface="Wingdings"/>
              </a:rPr>
              <a:t>日</a:t>
            </a:r>
            <a:r>
              <a:rPr lang="en-US" altLang="ja-JP" dirty="0" smtClean="0"/>
              <a:t>  </a:t>
            </a:r>
            <a:r>
              <a:rPr lang="ja-JP" altLang="en-US" dirty="0" smtClean="0">
                <a:solidFill>
                  <a:srgbClr val="3366FF"/>
                </a:solidFill>
              </a:rPr>
              <a:t>（再</a:t>
            </a:r>
            <a:r>
              <a:rPr lang="en-US" altLang="en-US" dirty="0" smtClean="0">
                <a:solidFill>
                  <a:srgbClr val="3366FF"/>
                </a:solidFill>
              </a:rPr>
              <a:t>変更</a:t>
            </a:r>
            <a:r>
              <a:rPr lang="ja-JP" altLang="en-US" dirty="0" smtClean="0">
                <a:solidFill>
                  <a:srgbClr val="3366FF"/>
                </a:solidFill>
              </a:rPr>
              <a:t>？）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TDR/DBD</a:t>
            </a:r>
            <a:r>
              <a:rPr kumimoji="1" lang="ja-JP" altLang="en-US" dirty="0" smtClean="0"/>
              <a:t>の最終的公開およびその後の</a:t>
            </a:r>
            <a:r>
              <a:rPr kumimoji="1" lang="en-US" altLang="ja-JP" dirty="0" smtClean="0"/>
              <a:t>ILC</a:t>
            </a:r>
            <a:r>
              <a:rPr kumimoji="1" lang="ja-JP" altLang="en-US" dirty="0" smtClean="0"/>
              <a:t>実現にむけて。正確な位置づけは議論中</a:t>
            </a:r>
            <a:endParaRPr kumimoji="1" lang="en-US" altLang="ja-JP" dirty="0" smtClean="0"/>
          </a:p>
          <a:p>
            <a:pPr>
              <a:lnSpc>
                <a:spcPct val="120000"/>
              </a:lnSpc>
            </a:pPr>
            <a:r>
              <a:rPr lang="ja-JP" altLang="en-US" dirty="0" smtClean="0"/>
              <a:t>アジア・ヨーロッパ・アメリカでのリレー開催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現地時間</a:t>
            </a:r>
            <a:r>
              <a:rPr lang="en-US" altLang="ja-JP" dirty="0" smtClean="0"/>
              <a:t>5pm-7pm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KEK – CERN - FNAL</a:t>
            </a:r>
          </a:p>
          <a:p>
            <a:pPr lvl="1">
              <a:lnSpc>
                <a:spcPct val="120000"/>
              </a:lnSpc>
            </a:pPr>
            <a:r>
              <a:rPr lang="en-US" altLang="ja-JP" dirty="0" smtClean="0"/>
              <a:t>Jon Bagger </a:t>
            </a:r>
            <a:r>
              <a:rPr lang="en-US" altLang="ja-JP" dirty="0" smtClean="0">
                <a:sym typeface="Wingdings" pitchFamily="2" charset="2"/>
              </a:rPr>
              <a:t> Lyn Evans</a:t>
            </a:r>
            <a:endParaRPr lang="en-US" altLang="ja-JP" dirty="0" smtClean="0"/>
          </a:p>
          <a:p>
            <a:pPr>
              <a:lnSpc>
                <a:spcPct val="120000"/>
              </a:lnSpc>
            </a:pPr>
            <a:r>
              <a:rPr kumimoji="1" lang="en-US" altLang="ja-JP" dirty="0" smtClean="0"/>
              <a:t>Global Committee</a:t>
            </a:r>
            <a:r>
              <a:rPr kumimoji="1" lang="ja-JP" altLang="en-US" dirty="0" smtClean="0"/>
              <a:t>結成。</a:t>
            </a:r>
            <a:endParaRPr kumimoji="1" lang="en-US" altLang="ja-JP" dirty="0" smtClean="0"/>
          </a:p>
          <a:p>
            <a:pPr lvl="1">
              <a:lnSpc>
                <a:spcPct val="120000"/>
              </a:lnSpc>
            </a:pPr>
            <a:r>
              <a:rPr kumimoji="1" lang="ja-JP" altLang="en-US" dirty="0" smtClean="0"/>
              <a:t>委員長</a:t>
            </a:r>
            <a:r>
              <a:rPr kumimoji="1" lang="en-US" altLang="ja-JP" dirty="0" smtClean="0"/>
              <a:t>Brian Foster</a:t>
            </a:r>
            <a:r>
              <a:rPr kumimoji="1" lang="ja-JP" altLang="en-US" dirty="0" smtClean="0"/>
              <a:t>。　アジア副委員長山本均。</a:t>
            </a:r>
            <a:endParaRPr kumimoji="1" lang="en-US" altLang="ja-JP" dirty="0" smtClean="0"/>
          </a:p>
          <a:p>
            <a:pPr lvl="1">
              <a:lnSpc>
                <a:spcPct val="120000"/>
              </a:lnSpc>
            </a:pPr>
            <a:r>
              <a:rPr lang="ja-JP" altLang="en-US" dirty="0" smtClean="0"/>
              <a:t>アジア部分の実行委員会形成中</a:t>
            </a:r>
            <a:endParaRPr lang="en-US" altLang="ja-JP" dirty="0" smtClean="0"/>
          </a:p>
          <a:p>
            <a:pPr lvl="1">
              <a:lnSpc>
                <a:spcPct val="120000"/>
              </a:lnSpc>
            </a:pPr>
            <a:r>
              <a:rPr kumimoji="1" lang="en-US" altLang="ja-JP" dirty="0" smtClean="0">
                <a:solidFill>
                  <a:srgbClr val="3366FF"/>
                </a:solidFill>
              </a:rPr>
              <a:t>KEK </a:t>
            </a:r>
            <a:r>
              <a:rPr kumimoji="1" lang="ja-JP" altLang="en-US" dirty="0" smtClean="0">
                <a:solidFill>
                  <a:srgbClr val="3366FF"/>
                </a:solidFill>
              </a:rPr>
              <a:t>へ</a:t>
            </a:r>
            <a:r>
              <a:rPr lang="ja-JP" altLang="en-US" dirty="0" smtClean="0">
                <a:solidFill>
                  <a:srgbClr val="3366FF"/>
                </a:solidFill>
              </a:rPr>
              <a:t>の</a:t>
            </a:r>
            <a:r>
              <a:rPr kumimoji="1" lang="ja-JP" altLang="en-US" dirty="0" smtClean="0">
                <a:solidFill>
                  <a:srgbClr val="3366FF"/>
                </a:solidFill>
              </a:rPr>
              <a:t>協力要請</a:t>
            </a:r>
            <a:r>
              <a:rPr kumimoji="1" lang="en-US" altLang="ja-JP" dirty="0" smtClean="0">
                <a:solidFill>
                  <a:srgbClr val="3366FF"/>
                </a:solidFill>
              </a:rPr>
              <a:t>?</a:t>
            </a:r>
            <a:r>
              <a:rPr kumimoji="1" lang="ja-JP" altLang="en-US" dirty="0" smtClean="0">
                <a:solidFill>
                  <a:srgbClr val="3366FF"/>
                </a:solidFill>
              </a:rPr>
              <a:t>　（</a:t>
            </a:r>
            <a:r>
              <a:rPr kumimoji="1" lang="en-US" altLang="ja-JP" dirty="0" smtClean="0">
                <a:solidFill>
                  <a:srgbClr val="3366FF"/>
                </a:solidFill>
              </a:rPr>
              <a:t>LC </a:t>
            </a:r>
            <a:r>
              <a:rPr kumimoji="1" lang="ja-JP" altLang="en-US" dirty="0" smtClean="0">
                <a:solidFill>
                  <a:srgbClr val="3366FF"/>
                </a:solidFill>
              </a:rPr>
              <a:t>推進室としての対応を検討）</a:t>
            </a:r>
            <a:endParaRPr kumimoji="1" lang="ja-JP" altLang="en-US" dirty="0">
              <a:solidFill>
                <a:srgbClr val="3366FF"/>
              </a:solidFill>
            </a:endParaRP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6948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kumimoji="1" lang="en-US" altLang="ja-JP" b="1" dirty="0" smtClean="0"/>
              <a:t>LCWS-13</a:t>
            </a:r>
            <a:r>
              <a:rPr kumimoji="1" lang="ja-JP" altLang="en-US" b="1" dirty="0" smtClean="0"/>
              <a:t>：</a:t>
            </a:r>
            <a:r>
              <a:rPr kumimoji="1" lang="en-US" altLang="ja-JP" b="1" dirty="0" smtClean="0"/>
              <a:t> </a:t>
            </a:r>
            <a:r>
              <a:rPr kumimoji="1" lang="ja-JP" altLang="en-US" b="1" dirty="0" smtClean="0"/>
              <a:t>駒宮</a:t>
            </a:r>
            <a:endParaRPr kumimoji="1" lang="ja-JP" altLang="en-US" b="1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188663" y="1600201"/>
            <a:ext cx="8818903" cy="4525963"/>
          </a:xfrm>
          <a:ln>
            <a:solidFill>
              <a:srgbClr val="3366FF"/>
            </a:solidFill>
          </a:ln>
        </p:spPr>
        <p:txBody>
          <a:bodyPr>
            <a:noAutofit/>
          </a:bodyPr>
          <a:lstStyle/>
          <a:p>
            <a:r>
              <a:rPr lang="ja-JP" altLang="en-US" sz="2800" dirty="0" smtClean="0">
                <a:solidFill>
                  <a:srgbClr val="3366FF"/>
                </a:solidFill>
              </a:rPr>
              <a:t>時期：　</a:t>
            </a:r>
            <a:r>
              <a:rPr lang="en-US" altLang="ja-JP" sz="2800" dirty="0" smtClean="0">
                <a:solidFill>
                  <a:srgbClr val="3366FF"/>
                </a:solidFill>
              </a:rPr>
              <a:t>2013</a:t>
            </a:r>
            <a:r>
              <a:rPr lang="ja-JP" altLang="en-US" sz="2800" dirty="0" smtClean="0">
                <a:solidFill>
                  <a:srgbClr val="3366FF"/>
                </a:solidFill>
              </a:rPr>
              <a:t>年</a:t>
            </a:r>
            <a:r>
              <a:rPr kumimoji="1" lang="en-US" altLang="ja-JP" sz="2800" dirty="0" smtClean="0">
                <a:solidFill>
                  <a:srgbClr val="3366FF"/>
                </a:solidFill>
              </a:rPr>
              <a:t>11</a:t>
            </a:r>
            <a:r>
              <a:rPr kumimoji="1" lang="ja-JP" altLang="en-US" sz="2800" dirty="0" smtClean="0">
                <a:solidFill>
                  <a:srgbClr val="3366FF"/>
                </a:solidFill>
              </a:rPr>
              <a:t>月</a:t>
            </a:r>
            <a:r>
              <a:rPr lang="en-US" altLang="ja-JP" sz="2800" dirty="0" smtClean="0">
                <a:solidFill>
                  <a:srgbClr val="3366FF"/>
                </a:solidFill>
              </a:rPr>
              <a:t>11 ~ 15</a:t>
            </a:r>
            <a:r>
              <a:rPr lang="ja-JP" altLang="en-US" sz="2800" dirty="0" smtClean="0">
                <a:solidFill>
                  <a:srgbClr val="3366FF"/>
                </a:solidFill>
              </a:rPr>
              <a:t>日</a:t>
            </a:r>
            <a:r>
              <a:rPr lang="en-US" altLang="ja-JP" sz="2800" dirty="0" smtClean="0">
                <a:solidFill>
                  <a:srgbClr val="3366FF"/>
                </a:solidFill>
              </a:rPr>
              <a:t> </a:t>
            </a:r>
            <a:r>
              <a:rPr lang="ja-JP" altLang="en-US" sz="2800" dirty="0" smtClean="0">
                <a:solidFill>
                  <a:srgbClr val="3366FF"/>
                </a:solidFill>
              </a:rPr>
              <a:t>　</a:t>
            </a:r>
            <a:endParaRPr kumimoji="1" lang="en-US" altLang="ja-JP" sz="2800" dirty="0" smtClean="0">
              <a:solidFill>
                <a:srgbClr val="3366FF"/>
              </a:solidFill>
            </a:endParaRPr>
          </a:p>
          <a:p>
            <a:r>
              <a:rPr lang="ja-JP" altLang="en-US" sz="2800" dirty="0" smtClean="0">
                <a:solidFill>
                  <a:srgbClr val="3366FF"/>
                </a:solidFill>
              </a:rPr>
              <a:t>場所：　東京大学</a:t>
            </a:r>
            <a:endParaRPr lang="en-US" altLang="ja-JP" sz="2800" dirty="0" smtClean="0">
              <a:solidFill>
                <a:srgbClr val="3366FF"/>
              </a:solidFill>
            </a:endParaRPr>
          </a:p>
          <a:p>
            <a:r>
              <a:rPr kumimoji="1" lang="ja-JP" altLang="en-US" sz="2800" dirty="0" smtClean="0"/>
              <a:t>組織委員会形成中</a:t>
            </a:r>
            <a:endParaRPr kumimoji="1" lang="en-US" altLang="ja-JP" sz="2800" dirty="0" smtClean="0"/>
          </a:p>
          <a:p>
            <a:pPr lvl="1"/>
            <a:r>
              <a:rPr lang="ja-JP" altLang="en-US" dirty="0" smtClean="0"/>
              <a:t>組織委員長：　　　　　　　　</a:t>
            </a:r>
            <a:r>
              <a:rPr lang="en-US" altLang="ja-JP" dirty="0" smtClean="0"/>
              <a:t>	</a:t>
            </a:r>
            <a:r>
              <a:rPr lang="ja-JP" altLang="en-US" dirty="0" smtClean="0"/>
              <a:t>山本均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現地実行委員会</a:t>
            </a:r>
            <a:r>
              <a:rPr lang="ja-JP" altLang="en-US" dirty="0" smtClean="0"/>
              <a:t>委員長：</a:t>
            </a:r>
            <a:r>
              <a:rPr lang="en-US" altLang="ja-JP" dirty="0"/>
              <a:t>	</a:t>
            </a:r>
            <a:r>
              <a:rPr lang="en-US" altLang="ja-JP" dirty="0" smtClean="0"/>
              <a:t>	</a:t>
            </a:r>
            <a:r>
              <a:rPr lang="ja-JP" altLang="en-US" dirty="0" smtClean="0"/>
              <a:t>駒宮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KEK </a:t>
            </a:r>
            <a:r>
              <a:rPr lang="ja-JP" altLang="en-US" dirty="0" smtClean="0"/>
              <a:t>に協力要請あり</a:t>
            </a:r>
            <a:r>
              <a:rPr lang="en-US" altLang="ja-JP" dirty="0" smtClean="0"/>
              <a:t>:			LC</a:t>
            </a:r>
            <a:r>
              <a:rPr lang="ja-JP" altLang="en-US" dirty="0" smtClean="0"/>
              <a:t>計画推進室</a:t>
            </a:r>
            <a:r>
              <a:rPr lang="ja-JP" altLang="en-US" dirty="0" smtClean="0">
                <a:solidFill>
                  <a:srgbClr val="3366FF"/>
                </a:solidFill>
              </a:rPr>
              <a:t>対応検討</a:t>
            </a:r>
            <a:endParaRPr lang="en-US" altLang="ja-JP" dirty="0" smtClean="0">
              <a:solidFill>
                <a:srgbClr val="3366FF"/>
              </a:solidFill>
            </a:endParaRPr>
          </a:p>
          <a:p>
            <a:endParaRPr kumimoji="1" lang="en-US" altLang="ja-JP" sz="2800" dirty="0" smtClean="0"/>
          </a:p>
          <a:p>
            <a:r>
              <a:rPr kumimoji="1" lang="en-US" altLang="ja-JP" sz="2800" dirty="0" smtClean="0"/>
              <a:t>(5</a:t>
            </a:r>
            <a:r>
              <a:rPr kumimoji="1" lang="ja-JP" altLang="en-US" sz="2800" dirty="0" smtClean="0"/>
              <a:t>月</a:t>
            </a:r>
            <a:r>
              <a:rPr kumimoji="1" lang="en-US" altLang="ja-JP" sz="2800" dirty="0" smtClean="0"/>
              <a:t>27-31</a:t>
            </a:r>
            <a:r>
              <a:rPr kumimoji="1" lang="ja-JP" altLang="en-US" sz="2800" dirty="0" smtClean="0"/>
              <a:t>日： </a:t>
            </a:r>
            <a:r>
              <a:rPr kumimoji="1" lang="en-US" altLang="ja-JP" sz="2800" u="sng" dirty="0" smtClean="0"/>
              <a:t>ECFA-LC </a:t>
            </a:r>
            <a:r>
              <a:rPr kumimoji="1" lang="en-US" altLang="ja-JP" sz="2800" dirty="0" smtClean="0"/>
              <a:t>Workshop @ DESY)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13/02/04 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KEK-LC-Meeting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753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800000"/>
          </a:solidFill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ream">
  <a:themeElements>
    <a:clrScheme name="Stream 6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Palatino"/>
        <a:ea typeface="Osaka"/>
        <a:cs typeface="Osaka"/>
      </a:majorFont>
      <a:minorFont>
        <a:latin typeface="Palatino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eam 1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D80000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E9AA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362626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AEACAC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49411F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B1B0AB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5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003300"/>
        </a:accent1>
        <a:accent2>
          <a:srgbClr val="33CC33"/>
        </a:accent2>
        <a:accent3>
          <a:srgbClr val="B1C8AA"/>
        </a:accent3>
        <a:accent4>
          <a:srgbClr val="DADADA"/>
        </a:accent4>
        <a:accent5>
          <a:srgbClr val="AAADAA"/>
        </a:accent5>
        <a:accent6>
          <a:srgbClr val="2DB92D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2E2E46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ADADB0"/>
        </a:accent5>
        <a:accent6>
          <a:srgbClr val="5D8BBA"/>
        </a:accent6>
        <a:hlink>
          <a:srgbClr val="99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14474</TotalTime>
  <Words>5972</Words>
  <Application>Microsoft Macintosh PowerPoint</Application>
  <PresentationFormat>画面に合わせる (4:3)</PresentationFormat>
  <Paragraphs>1556</Paragraphs>
  <Slides>79</Slides>
  <Notes>17</Notes>
  <HiddenSlides>12</HiddenSlides>
  <MMClips>0</MMClips>
  <ScaleCrop>false</ScaleCrop>
  <HeadingPairs>
    <vt:vector size="6" baseType="variant">
      <vt:variant>
        <vt:lpstr>テーマ</vt:lpstr>
      </vt:variant>
      <vt:variant>
        <vt:i4>10</vt:i4>
      </vt:variant>
      <vt:variant>
        <vt:lpstr>リンクの設定</vt:lpstr>
      </vt:variant>
      <vt:variant>
        <vt:i4>2</vt:i4>
      </vt:variant>
      <vt:variant>
        <vt:lpstr>スライド タイトル</vt:lpstr>
      </vt:variant>
      <vt:variant>
        <vt:i4>79</vt:i4>
      </vt:variant>
    </vt:vector>
  </HeadingPairs>
  <TitlesOfParts>
    <vt:vector size="91" baseType="lpstr">
      <vt:lpstr>Default Theme</vt:lpstr>
      <vt:lpstr>ホワイト</vt:lpstr>
      <vt:lpstr>10_Office テーマ</vt:lpstr>
      <vt:lpstr>Blank Presentation</vt:lpstr>
      <vt:lpstr>Stream</vt:lpstr>
      <vt:lpstr>1_ホワイト</vt:lpstr>
      <vt:lpstr>2_ホワイト</vt:lpstr>
      <vt:lpstr>1_Default Theme</vt:lpstr>
      <vt:lpstr>2_Default Theme</vt:lpstr>
      <vt:lpstr>3_Default Theme</vt:lpstr>
      <vt:lpstr>\\localhost\Users\yamamotoakira\Akira-MacBook\Akira-HD-1105\ILC\SCJ\!OLE_LINK1</vt:lpstr>
      <vt:lpstr>???</vt:lpstr>
      <vt:lpstr>第20回 LC 計画推進委員会（案）</vt:lpstr>
      <vt:lpstr>KEK-LC： FY2012~13 Plan</vt:lpstr>
      <vt:lpstr>ILC TDR: External Cost Review Windsor, UK, Feb. 6-7, 2013</vt:lpstr>
      <vt:lpstr>日本学術会議・第三部会シンポジウム 多くの研究者・学生の方々の参加を期待</vt:lpstr>
      <vt:lpstr>SCJ: 大型計画マスタープランの策定 日本学術会議URLより：http://www.scj.go.jp/ja/info/kohyo/pdf/kohyo-22-h167-1.pdf</vt:lpstr>
      <vt:lpstr>続</vt:lpstr>
      <vt:lpstr>2013春：日本物理学会・シンポジウム（案）： 高橋(広大）、山下（東大）</vt:lpstr>
      <vt:lpstr>Global TDR Event　（山本均／横谷）</vt:lpstr>
      <vt:lpstr>LCWS-13： 駒宮</vt:lpstr>
      <vt:lpstr>物理学会シンポジウムにむけて</vt:lpstr>
      <vt:lpstr>2013春：日本物理学会・シンポジウム（案）： 高橋(広大）、山下（東大）</vt:lpstr>
      <vt:lpstr>ILC 加速器 ILC Accelerator </vt:lpstr>
      <vt:lpstr>Outline </vt:lpstr>
      <vt:lpstr>Particle Accelerators  beyond limit of circular accelerators </vt:lpstr>
      <vt:lpstr>ILC Timeline</vt:lpstr>
      <vt:lpstr>ILC TDR Configuration</vt:lpstr>
      <vt:lpstr>Footprint</vt:lpstr>
      <vt:lpstr>ILC Accelerator </vt:lpstr>
      <vt:lpstr>概念設計 (2007)から 技術設計(2012)へ  </vt:lpstr>
      <vt:lpstr>Site Dependence II: DKS</vt:lpstr>
      <vt:lpstr>Site Dependence II: DKS</vt:lpstr>
      <vt:lpstr>Damping Rings</vt:lpstr>
      <vt:lpstr>DR: Vacuum (Electron Cloud)</vt:lpstr>
      <vt:lpstr>Positron Source (central region)</vt:lpstr>
      <vt:lpstr>10Hz mode for e+ production</vt:lpstr>
      <vt:lpstr>BDS and MDI</vt:lpstr>
      <vt:lpstr>IR region (Final Doublet)</vt:lpstr>
      <vt:lpstr>MDI (Detector Hall)</vt:lpstr>
      <vt:lpstr>Central Region Integration</vt:lpstr>
      <vt:lpstr>Luminosity Upgrade</vt:lpstr>
      <vt:lpstr>Luminosity Upgrade</vt:lpstr>
      <vt:lpstr>TeV Upgrade</vt:lpstr>
      <vt:lpstr>TeV upgrade: Construction Scenario</vt:lpstr>
      <vt:lpstr>TeV Parameters (2 sets)</vt:lpstr>
      <vt:lpstr>250 GeV staged (scenario 2)</vt:lpstr>
      <vt:lpstr>250 GeV CM (as first stage)</vt:lpstr>
      <vt:lpstr>技術設計書：Technical Design Report </vt:lpstr>
      <vt:lpstr>ILC加速器技術開発における国際協力</vt:lpstr>
      <vt:lpstr>ILC加速器・技術開発・国際協力</vt:lpstr>
      <vt:lpstr>European XFEL</vt:lpstr>
      <vt:lpstr>KEK がホストした先端加速技術への取り組み </vt:lpstr>
      <vt:lpstr>KEK-ATF：ナノビーム技術開発の進展</vt:lpstr>
      <vt:lpstr>電子・陽電子衝突型加速器の進展 </vt:lpstr>
      <vt:lpstr>Global Plan for SCRF R&amp;D</vt:lpstr>
      <vt:lpstr>Cavity Gradient:  Production Yield Progress since 2006</vt:lpstr>
      <vt:lpstr>超伝導加速空洞(35 MV/m) の工業化の進展</vt:lpstr>
      <vt:lpstr>超伝導加速器システム・開発の進展 2009 ~  </vt:lpstr>
      <vt:lpstr>ILC 超伝導加速・システム実証 ILC で求める条件：9 mA, 1 msec   </vt:lpstr>
      <vt:lpstr>S1-Global hosted at KEK:  国際協力によるクライオモジュール開発・技術検証</vt:lpstr>
      <vt:lpstr>PowerPoint プレゼンテーション</vt:lpstr>
      <vt:lpstr>工業化技術への準備</vt:lpstr>
      <vt:lpstr>ILC-TDR Accelerator Parameters </vt:lpstr>
      <vt:lpstr>Communication w/ Industry in 2009 - 2011</vt:lpstr>
      <vt:lpstr>Communication with Industry, in 2011-2013</vt:lpstr>
      <vt:lpstr>      SCRF Procurement/Manufacturing Model </vt:lpstr>
      <vt:lpstr>ILC-TDR コスト見積の進め方 </vt:lpstr>
      <vt:lpstr>ILCーTDR コスト見積もり </vt:lpstr>
      <vt:lpstr>コスト見積もりにおける超伝導技術関連の比率 </vt:lpstr>
      <vt:lpstr>Outline </vt:lpstr>
      <vt:lpstr>ILC 計画実現／具体化に向けた 国際的な、今後の取り組み</vt:lpstr>
      <vt:lpstr>PowerPoint プレゼンテーション</vt:lpstr>
      <vt:lpstr>  欧州及び米国における Sample Sites</vt:lpstr>
      <vt:lpstr>日本における候補地・地質調査の進展</vt:lpstr>
      <vt:lpstr>ILC 国内候補地の地質調査・立地検討 　（政府予算に基づく調査検討）</vt:lpstr>
      <vt:lpstr>ILC 具体化に必要な時間スケール</vt:lpstr>
      <vt:lpstr>KEK ロードマップ最終案における：ILC </vt:lpstr>
      <vt:lpstr>まとめ</vt:lpstr>
      <vt:lpstr>Backup</vt:lpstr>
      <vt:lpstr>KEK ロードマップ最終案における：ILC </vt:lpstr>
      <vt:lpstr>粒子加速器のエネルギーフロンティアを担う 超伝導技術</vt:lpstr>
      <vt:lpstr>CERN-LHC ビーム衝突点収束磁石 KEK-Fermilab Collaboration</vt:lpstr>
      <vt:lpstr>加速空洞を超伝導化すると</vt:lpstr>
      <vt:lpstr>PowerPoint プレゼンテーション</vt:lpstr>
      <vt:lpstr>加速空洞によるビーム加速</vt:lpstr>
      <vt:lpstr>PowerPoint プレゼンテーション</vt:lpstr>
      <vt:lpstr>システム組立での性能維持・検証  Observed at DESY and KEK, as of Nov. 2010</vt:lpstr>
      <vt:lpstr>超伝導加速空洞・加速器の進展と これからの期待</vt:lpstr>
      <vt:lpstr>PowerPoint プレゼンテーション</vt:lpstr>
      <vt:lpstr>KEK における素粒子実験・加速器科学　 超伝導技術・開発の先駆者・発展</vt:lpstr>
    </vt:vector>
  </TitlesOfParts>
  <Company>KEK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ILC Accelerator Baseline Design  SCRF</dc:title>
  <dc:creator>Yamamoto Akira</dc:creator>
  <cp:lastModifiedBy>Yamamoto Akira</cp:lastModifiedBy>
  <cp:revision>271</cp:revision>
  <cp:lastPrinted>2013-02-07T11:42:13Z</cp:lastPrinted>
  <dcterms:created xsi:type="dcterms:W3CDTF">2012-12-02T02:10:59Z</dcterms:created>
  <dcterms:modified xsi:type="dcterms:W3CDTF">2013-02-14T08:11:39Z</dcterms:modified>
</cp:coreProperties>
</file>