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63" r:id="rId3"/>
    <p:sldId id="264" r:id="rId4"/>
    <p:sldId id="262" r:id="rId5"/>
    <p:sldId id="260" r:id="rId6"/>
    <p:sldId id="261" r:id="rId7"/>
    <p:sldId id="258" r:id="rId8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6" d="100"/>
          <a:sy n="56" d="100"/>
        </p:scale>
        <p:origin x="-31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AF26A0-C436-4652-97B6-AAA1C8AB9704}" type="datetimeFigureOut">
              <a:rPr kumimoji="1" lang="ja-JP" altLang="en-US" smtClean="0"/>
              <a:pPr/>
              <a:t>2012/12/27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419A57-B258-4BDB-9FC8-CBD38221E416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2012.12.27 LC</a:t>
            </a:r>
            <a:r>
              <a:rPr kumimoji="1" lang="ja-JP" altLang="en-US" smtClean="0"/>
              <a:t>推進委　横谷</a:t>
            </a:r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2012.12.27 LC</a:t>
            </a:r>
            <a:r>
              <a:rPr kumimoji="1" lang="ja-JP" altLang="en-US" smtClean="0"/>
              <a:t>推進委　横谷</a:t>
            </a:r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2012.12.27 LC</a:t>
            </a:r>
            <a:r>
              <a:rPr kumimoji="1" lang="ja-JP" altLang="en-US" smtClean="0"/>
              <a:t>推進委　横谷</a:t>
            </a:r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2012.12.27 LC</a:t>
            </a:r>
            <a:r>
              <a:rPr kumimoji="1" lang="ja-JP" altLang="en-US" smtClean="0"/>
              <a:t>推進委　横谷</a:t>
            </a:r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2012.12.27 LC</a:t>
            </a:r>
            <a:r>
              <a:rPr kumimoji="1" lang="ja-JP" altLang="en-US" smtClean="0"/>
              <a:t>推進委　横谷</a:t>
            </a:r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2012.12.27 LC</a:t>
            </a:r>
            <a:r>
              <a:rPr kumimoji="1" lang="ja-JP" altLang="en-US" smtClean="0"/>
              <a:t>推進委　横谷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2012.12.27 LC</a:t>
            </a:r>
            <a:r>
              <a:rPr kumimoji="1" lang="ja-JP" altLang="en-US" smtClean="0"/>
              <a:t>推進委　横谷</a:t>
            </a:r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2012.12.27 LC</a:t>
            </a:r>
            <a:r>
              <a:rPr kumimoji="1" lang="ja-JP" altLang="en-US" smtClean="0"/>
              <a:t>推進委　横谷</a:t>
            </a:r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2012.12.27 LC</a:t>
            </a:r>
            <a:r>
              <a:rPr kumimoji="1" lang="ja-JP" altLang="en-US" smtClean="0"/>
              <a:t>推進委　横谷</a:t>
            </a:r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2012.12.27 LC</a:t>
            </a:r>
            <a:r>
              <a:rPr kumimoji="1" lang="ja-JP" altLang="en-US" smtClean="0"/>
              <a:t>推進委　横谷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2012.12.27 LC</a:t>
            </a:r>
            <a:r>
              <a:rPr kumimoji="1" lang="ja-JP" altLang="en-US" smtClean="0"/>
              <a:t>推進委　横谷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kumimoji="1" lang="en-US" altLang="ja-JP" smtClean="0"/>
              <a:t>2012.12.27 LC</a:t>
            </a:r>
            <a:r>
              <a:rPr kumimoji="1" lang="ja-JP" altLang="en-US" smtClean="0"/>
              <a:t>推進委　横谷</a:t>
            </a:r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42910" y="857232"/>
            <a:ext cx="7772400" cy="798509"/>
          </a:xfrm>
        </p:spPr>
        <p:txBody>
          <a:bodyPr/>
          <a:lstStyle/>
          <a:p>
            <a:r>
              <a:rPr lang="en-US" altLang="ja-JP" dirty="0" smtClean="0"/>
              <a:t>TDR &amp; TDR Event</a:t>
            </a:r>
            <a:r>
              <a:rPr lang="en-US" altLang="ja-JP" dirty="0" smtClean="0"/>
              <a:t> </a:t>
            </a:r>
            <a:r>
              <a:rPr lang="ja-JP" altLang="en-US" dirty="0" smtClean="0"/>
              <a:t>について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285852" y="3929066"/>
            <a:ext cx="6400800" cy="2071702"/>
          </a:xfrm>
        </p:spPr>
        <p:txBody>
          <a:bodyPr/>
          <a:lstStyle/>
          <a:p>
            <a:r>
              <a:rPr kumimoji="1" lang="en-US" altLang="ja-JP" dirty="0" smtClean="0"/>
              <a:t>LC</a:t>
            </a:r>
            <a:r>
              <a:rPr kumimoji="1" lang="ja-JP" altLang="en-US" dirty="0" smtClean="0"/>
              <a:t>推進委員会</a:t>
            </a:r>
            <a:endParaRPr kumimoji="1" lang="en-US" altLang="ja-JP" dirty="0" smtClean="0"/>
          </a:p>
          <a:p>
            <a:r>
              <a:rPr lang="en-US" altLang="ja-JP" dirty="0" smtClean="0"/>
              <a:t>2012.12.27</a:t>
            </a:r>
          </a:p>
          <a:p>
            <a:r>
              <a:rPr kumimoji="1" lang="ja-JP" altLang="en-US" dirty="0" smtClean="0"/>
              <a:t>横谷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  <p:sp>
        <p:nvSpPr>
          <p:cNvPr id="6" name="日付プレースホルダ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2012.12.27 LC</a:t>
            </a:r>
            <a:r>
              <a:rPr kumimoji="1" lang="ja-JP" altLang="en-US" smtClean="0"/>
              <a:t>推進委　横谷</a:t>
            </a:r>
            <a:endParaRPr kumimoji="1" lang="ja-JP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r>
              <a:rPr kumimoji="1" lang="en-US" altLang="ja-JP" dirty="0" smtClean="0"/>
              <a:t>TDR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214422"/>
            <a:ext cx="8258204" cy="5000660"/>
          </a:xfrm>
        </p:spPr>
        <p:txBody>
          <a:bodyPr>
            <a:normAutofit/>
          </a:bodyPr>
          <a:lstStyle/>
          <a:p>
            <a:r>
              <a:rPr kumimoji="1" lang="en-US" altLang="ja-JP" dirty="0" smtClean="0"/>
              <a:t>Completion of TDR “final draft” for PAC</a:t>
            </a:r>
          </a:p>
          <a:p>
            <a:pPr lvl="1"/>
            <a:r>
              <a:rPr lang="en-US" altLang="ja-JP" dirty="0" smtClean="0"/>
              <a:t>3 volumes (in 4 books)</a:t>
            </a:r>
          </a:p>
          <a:p>
            <a:pPr lvl="2"/>
            <a:r>
              <a:rPr lang="en-US" altLang="ja-JP" dirty="0" smtClean="0"/>
              <a:t>Vol.1 Physics</a:t>
            </a:r>
          </a:p>
          <a:p>
            <a:pPr lvl="2"/>
            <a:r>
              <a:rPr kumimoji="1" lang="en-US" altLang="ja-JP" dirty="0" smtClean="0"/>
              <a:t>Vol.2 Accelerator</a:t>
            </a:r>
          </a:p>
          <a:p>
            <a:pPr lvl="3"/>
            <a:r>
              <a:rPr lang="en-US" altLang="ja-JP" dirty="0" smtClean="0"/>
              <a:t>Part 1: R&amp;D</a:t>
            </a:r>
          </a:p>
          <a:p>
            <a:pPr lvl="3"/>
            <a:r>
              <a:rPr kumimoji="1" lang="en-US" altLang="ja-JP" dirty="0" smtClean="0"/>
              <a:t>Part 2: Design</a:t>
            </a:r>
          </a:p>
          <a:p>
            <a:pPr lvl="2"/>
            <a:r>
              <a:rPr lang="en-US" altLang="ja-JP" dirty="0" smtClean="0"/>
              <a:t>Vol.3 Detector </a:t>
            </a:r>
          </a:p>
          <a:p>
            <a:pPr lvl="3"/>
            <a:r>
              <a:rPr lang="en-US" altLang="ja-JP" dirty="0" smtClean="0"/>
              <a:t>DBD: Detailed Baseline Design as subtitle)</a:t>
            </a:r>
          </a:p>
          <a:p>
            <a:pPr lvl="1"/>
            <a:r>
              <a:rPr lang="en-US" altLang="ja-JP" dirty="0" smtClean="0"/>
              <a:t>Cost chapter not  included</a:t>
            </a:r>
          </a:p>
          <a:p>
            <a:pPr lvl="1"/>
            <a:r>
              <a:rPr lang="en-US" altLang="ja-JP" dirty="0" smtClean="0"/>
              <a:t>~1400 pages in total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2012.12.27 LC</a:t>
            </a:r>
            <a:r>
              <a:rPr kumimoji="1" lang="ja-JP" altLang="en-US" smtClean="0"/>
              <a:t>推進委　横谷</a:t>
            </a:r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2</a:t>
            </a:fld>
            <a:endParaRPr kumimoji="1" lang="ja-JP" altLang="en-US"/>
          </a:p>
        </p:txBody>
      </p:sp>
      <p:graphicFrame>
        <p:nvGraphicFramePr>
          <p:cNvPr id="36866" name="Object 2"/>
          <p:cNvGraphicFramePr>
            <a:graphicFrameLocks noChangeAspect="1"/>
          </p:cNvGraphicFramePr>
          <p:nvPr/>
        </p:nvGraphicFramePr>
        <p:xfrm>
          <a:off x="6572264" y="2857496"/>
          <a:ext cx="2428892" cy="3437702"/>
        </p:xfrm>
        <a:graphic>
          <a:graphicData uri="http://schemas.openxmlformats.org/presentationml/2006/ole">
            <p:oleObj spid="_x0000_s36866" name="Acrobat Document" r:id="rId3" imgW="5667146" imgH="8019898" progId="AcroExch.Document.7">
              <p:embed/>
            </p:oleObj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kumimoji="1" lang="en-US" altLang="ja-JP" dirty="0" smtClean="0"/>
              <a:t>From Now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429288"/>
          </a:xfrm>
        </p:spPr>
        <p:txBody>
          <a:bodyPr>
            <a:normAutofit fontScale="62500" lnSpcReduction="20000"/>
          </a:bodyPr>
          <a:lstStyle/>
          <a:p>
            <a:r>
              <a:rPr lang="en-US" altLang="ja-JP" dirty="0" smtClean="0"/>
              <a:t>Reviews</a:t>
            </a:r>
          </a:p>
          <a:p>
            <a:pPr lvl="1"/>
            <a:r>
              <a:rPr lang="en-US" altLang="ja-JP" dirty="0" smtClean="0"/>
              <a:t>Nov.13-14 Internal cost review (FNAL) (done)</a:t>
            </a:r>
          </a:p>
          <a:p>
            <a:pPr lvl="1"/>
            <a:r>
              <a:rPr lang="en-US" altLang="ja-JP" dirty="0" smtClean="0"/>
              <a:t>Dec.13-14 PAC (KEK) (done)</a:t>
            </a:r>
          </a:p>
          <a:p>
            <a:pPr lvl="1"/>
            <a:r>
              <a:rPr lang="en-US" altLang="ja-JP" dirty="0" smtClean="0"/>
              <a:t>Feb.6-7 External cost </a:t>
            </a:r>
            <a:r>
              <a:rPr lang="en-US" altLang="ja-JP" smtClean="0"/>
              <a:t>review (Winsor)</a:t>
            </a:r>
            <a:endParaRPr lang="en-US" altLang="ja-JP" dirty="0" smtClean="0"/>
          </a:p>
          <a:p>
            <a:r>
              <a:rPr lang="en-US" altLang="ja-JP" dirty="0" smtClean="0"/>
              <a:t>New organization</a:t>
            </a:r>
          </a:p>
          <a:p>
            <a:pPr lvl="1"/>
            <a:r>
              <a:rPr lang="en-US" altLang="ja-JP" dirty="0" smtClean="0"/>
              <a:t>ILCSC,GDE,RD </a:t>
            </a:r>
            <a:r>
              <a:rPr lang="en-US" altLang="ja-JP" dirty="0" smtClean="0">
                <a:sym typeface="Wingdings" pitchFamily="2" charset="2"/>
              </a:rPr>
              <a:t> LCB, LCC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Feb.21-22 TRIUMF</a:t>
            </a:r>
          </a:p>
          <a:p>
            <a:r>
              <a:rPr lang="en-US" altLang="ja-JP" dirty="0" smtClean="0"/>
              <a:t>Expected revision of TDR</a:t>
            </a:r>
          </a:p>
          <a:p>
            <a:pPr lvl="1"/>
            <a:r>
              <a:rPr lang="en-US" altLang="ja-JP" dirty="0" smtClean="0"/>
              <a:t>Include cost chapter</a:t>
            </a:r>
          </a:p>
          <a:p>
            <a:pPr lvl="1"/>
            <a:r>
              <a:rPr lang="en-US" altLang="ja-JP" dirty="0" smtClean="0"/>
              <a:t>“</a:t>
            </a:r>
            <a:r>
              <a:rPr lang="en-US" altLang="ja-JP" dirty="0" smtClean="0"/>
              <a:t>Executive Summary” to be </a:t>
            </a:r>
            <a:r>
              <a:rPr lang="en-US" altLang="ja-JP" dirty="0" smtClean="0"/>
              <a:t>added</a:t>
            </a:r>
          </a:p>
          <a:p>
            <a:pPr lvl="1"/>
            <a:r>
              <a:rPr lang="en-US" altLang="ja-JP" dirty="0" smtClean="0"/>
              <a:t>ATF2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Many? in the detector volume</a:t>
            </a:r>
          </a:p>
          <a:p>
            <a:pPr lvl="1"/>
            <a:r>
              <a:rPr lang="en-US" altLang="ja-JP" dirty="0" smtClean="0"/>
              <a:t>Results of the reviews</a:t>
            </a:r>
          </a:p>
          <a:p>
            <a:r>
              <a:rPr lang="en-US" altLang="ja-JP" dirty="0" smtClean="0"/>
              <a:t>Final </a:t>
            </a:r>
            <a:r>
              <a:rPr lang="en-US" altLang="ja-JP" dirty="0" smtClean="0"/>
              <a:t>version</a:t>
            </a:r>
          </a:p>
          <a:p>
            <a:pPr lvl="1"/>
            <a:r>
              <a:rPr lang="en-US" altLang="ja-JP" dirty="0" smtClean="0"/>
              <a:t>To be published in June </a:t>
            </a:r>
            <a:r>
              <a:rPr lang="en-US" altLang="ja-JP" dirty="0" smtClean="0"/>
              <a:t>2013 (by Lepton-Photon Conf.)</a:t>
            </a:r>
            <a:endParaRPr lang="en-US" altLang="ja-JP" dirty="0" smtClean="0"/>
          </a:p>
          <a:p>
            <a:r>
              <a:rPr lang="en-US" altLang="ja-JP" dirty="0" smtClean="0"/>
              <a:t>Global Event</a:t>
            </a:r>
          </a:p>
          <a:p>
            <a:pPr lvl="1"/>
            <a:r>
              <a:rPr lang="en-US" altLang="ja-JP" dirty="0" smtClean="0"/>
              <a:t>On Jun.12</a:t>
            </a:r>
            <a:r>
              <a:rPr lang="ja-JP" altLang="en-US" dirty="0" smtClean="0"/>
              <a:t> </a:t>
            </a:r>
            <a:r>
              <a:rPr lang="en-US" altLang="ja-JP" dirty="0" smtClean="0"/>
              <a:t>in 3 regions (KEK?, CERN, FNAL)</a:t>
            </a:r>
          </a:p>
          <a:p>
            <a:pPr lvl="1"/>
            <a:r>
              <a:rPr lang="en-US" altLang="ja-JP" dirty="0" smtClean="0"/>
              <a:t>Global committee established</a:t>
            </a:r>
          </a:p>
          <a:p>
            <a:pPr lvl="1"/>
            <a:r>
              <a:rPr lang="en-US" altLang="ja-JP" dirty="0" smtClean="0"/>
              <a:t>Asian Committee going to be established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2012.12.27 LC</a:t>
            </a:r>
            <a:r>
              <a:rPr kumimoji="1" lang="ja-JP" altLang="en-US" smtClean="0"/>
              <a:t>推進委　横谷</a:t>
            </a:r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3</a:t>
            </a:fld>
            <a:endParaRPr kumimoji="1" lang="ja-JP" alt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28596" y="0"/>
            <a:ext cx="5614998" cy="785794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kumimoji="1" lang="en-US" altLang="ja-JP" dirty="0" smtClean="0"/>
              <a:t>Event on Dec.15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857232"/>
            <a:ext cx="5543560" cy="5572164"/>
          </a:xfrm>
        </p:spPr>
        <p:txBody>
          <a:bodyPr>
            <a:normAutofit fontScale="77500" lnSpcReduction="20000"/>
          </a:bodyPr>
          <a:lstStyle/>
          <a:p>
            <a:r>
              <a:rPr lang="en-US" altLang="ja-JP" dirty="0" smtClean="0"/>
              <a:t>12</a:t>
            </a:r>
            <a:r>
              <a:rPr lang="ja-JP" altLang="en-US" dirty="0" smtClean="0"/>
              <a:t>月</a:t>
            </a:r>
            <a:r>
              <a:rPr lang="en-US" altLang="ja-JP" dirty="0" smtClean="0"/>
              <a:t>15</a:t>
            </a:r>
            <a:r>
              <a:rPr lang="ja-JP" altLang="en-US" dirty="0" smtClean="0"/>
              <a:t>日　秋葉原</a:t>
            </a:r>
            <a:r>
              <a:rPr lang="en-US" altLang="ja-JP" dirty="0" smtClean="0"/>
              <a:t>UDX</a:t>
            </a:r>
            <a:r>
              <a:rPr lang="ja-JP" altLang="en-US" dirty="0" smtClean="0"/>
              <a:t>シアターにて</a:t>
            </a:r>
            <a:endParaRPr lang="en-US" altLang="ja-JP" dirty="0" smtClean="0"/>
          </a:p>
          <a:p>
            <a:r>
              <a:rPr lang="ja-JP" altLang="en-US" dirty="0" smtClean="0"/>
              <a:t>午前</a:t>
            </a:r>
            <a:r>
              <a:rPr lang="en-US" altLang="ja-JP" dirty="0" smtClean="0"/>
              <a:t>: ILC Symposium</a:t>
            </a:r>
          </a:p>
          <a:p>
            <a:pPr lvl="1"/>
            <a:r>
              <a:rPr lang="ja-JP" altLang="en-US" dirty="0" smtClean="0"/>
              <a:t>主催：</a:t>
            </a:r>
            <a:r>
              <a:rPr lang="en-US" altLang="ja-JP" dirty="0" smtClean="0"/>
              <a:t>KEK, JAHEP</a:t>
            </a:r>
          </a:p>
          <a:p>
            <a:pPr lvl="1"/>
            <a:r>
              <a:rPr lang="ja-JP" altLang="en-US" dirty="0" smtClean="0"/>
              <a:t>今後の</a:t>
            </a:r>
            <a:r>
              <a:rPr lang="en-US" altLang="ja-JP" dirty="0" smtClean="0"/>
              <a:t>ILC</a:t>
            </a:r>
          </a:p>
          <a:p>
            <a:pPr lvl="1"/>
            <a:r>
              <a:rPr lang="ja-JP" altLang="en-US" dirty="0" smtClean="0"/>
              <a:t>講演会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対象：研究者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英語</a:t>
            </a:r>
            <a:endParaRPr lang="en-US" altLang="ja-JP" dirty="0" smtClean="0"/>
          </a:p>
          <a:p>
            <a:r>
              <a:rPr lang="ja-JP" altLang="en-US" dirty="0" smtClean="0"/>
              <a:t>午後</a:t>
            </a:r>
            <a:r>
              <a:rPr lang="en-US" altLang="ja-JP" dirty="0" smtClean="0"/>
              <a:t>: </a:t>
            </a:r>
            <a:r>
              <a:rPr lang="ja-JP" altLang="en-US" dirty="0" smtClean="0"/>
              <a:t>国際リニアコライダー設計報告書完成発表会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主催： </a:t>
            </a:r>
            <a:r>
              <a:rPr kumimoji="1" lang="en-US" altLang="ja-JP" dirty="0" smtClean="0"/>
              <a:t>GDE,RD,KEK,AAA</a:t>
            </a:r>
          </a:p>
          <a:p>
            <a:pPr lvl="1"/>
            <a:r>
              <a:rPr kumimoji="1" lang="en-US" altLang="ja-JP" dirty="0" smtClean="0"/>
              <a:t>ILC</a:t>
            </a:r>
            <a:r>
              <a:rPr kumimoji="1" lang="ja-JP" altLang="en-US" dirty="0" smtClean="0"/>
              <a:t>の技術的完成をアピールする</a:t>
            </a:r>
            <a:endParaRPr kumimoji="1" lang="en-US" altLang="ja-JP" dirty="0" smtClean="0"/>
          </a:p>
          <a:p>
            <a:pPr lvl="1"/>
            <a:r>
              <a:rPr kumimoji="1" lang="ja-JP" altLang="en-US" dirty="0" smtClean="0"/>
              <a:t>セレモニー</a:t>
            </a:r>
            <a:r>
              <a:rPr kumimoji="1" lang="en-US" altLang="ja-JP" dirty="0" smtClean="0"/>
              <a:t>, panel discussion</a:t>
            </a:r>
          </a:p>
          <a:p>
            <a:pPr lvl="1"/>
            <a:r>
              <a:rPr lang="ja-JP" altLang="en-US" dirty="0" smtClean="0"/>
              <a:t>対象：メディア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同時通訳</a:t>
            </a:r>
            <a:endParaRPr kumimoji="1" lang="en-US" altLang="ja-JP" dirty="0" smtClean="0"/>
          </a:p>
          <a:p>
            <a:r>
              <a:rPr lang="ja-JP" altLang="en-US" dirty="0" smtClean="0"/>
              <a:t>いずれも</a:t>
            </a:r>
            <a:r>
              <a:rPr lang="en-US" altLang="ja-JP" dirty="0" err="1" smtClean="0"/>
              <a:t>Ustream</a:t>
            </a:r>
            <a:r>
              <a:rPr lang="ja-JP" altLang="en-US" dirty="0" smtClean="0"/>
              <a:t>配信あり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いずれアップロードする</a:t>
            </a:r>
            <a:endParaRPr kumimoji="1" lang="ja-JP" altLang="en-US" dirty="0"/>
          </a:p>
        </p:txBody>
      </p:sp>
      <p:graphicFrame>
        <p:nvGraphicFramePr>
          <p:cNvPr id="21506" name="Object 2"/>
          <p:cNvGraphicFramePr>
            <a:graphicFrameLocks noChangeAspect="1"/>
          </p:cNvGraphicFramePr>
          <p:nvPr/>
        </p:nvGraphicFramePr>
        <p:xfrm>
          <a:off x="6124340" y="3714752"/>
          <a:ext cx="2090998" cy="2958594"/>
        </p:xfrm>
        <a:graphic>
          <a:graphicData uri="http://schemas.openxmlformats.org/presentationml/2006/ole">
            <p:oleObj spid="_x0000_s21506" name="Acrobat Document" r:id="rId3" imgW="5667146" imgH="8019898" progId="AcroExch.Document.7">
              <p:embed/>
            </p:oleObj>
          </a:graphicData>
        </a:graphic>
      </p:graphicFrame>
      <p:pic>
        <p:nvPicPr>
          <p:cNvPr id="5" name="Picture 2" descr="C:\ILC\推進委員会\2012-1227\SymposiumPoster-lowres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00760" y="285728"/>
            <a:ext cx="2379374" cy="3357562"/>
          </a:xfrm>
          <a:prstGeom prst="rect">
            <a:avLst/>
          </a:prstGeom>
          <a:noFill/>
        </p:spPr>
      </p:pic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4</a:t>
            </a:fld>
            <a:endParaRPr kumimoji="1" lang="ja-JP" altLang="en-US"/>
          </a:p>
        </p:txBody>
      </p:sp>
      <p:sp>
        <p:nvSpPr>
          <p:cNvPr id="8" name="日付プレースホルダ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2012.12.27 LC</a:t>
            </a:r>
            <a:r>
              <a:rPr kumimoji="1" lang="ja-JP" altLang="en-US" smtClean="0"/>
              <a:t>推進委　横谷</a:t>
            </a:r>
            <a:endParaRPr kumimoji="1" lang="ja-JP" alt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kumimoji="1" lang="en-US" altLang="ja-JP" dirty="0" smtClean="0"/>
              <a:t>ILC Symposium</a:t>
            </a:r>
            <a:r>
              <a:rPr kumimoji="1" lang="ja-JP" altLang="en-US" sz="2800" dirty="0" smtClean="0"/>
              <a:t>（午前）</a:t>
            </a:r>
            <a:endParaRPr kumimoji="1" lang="ja-JP" altLang="en-US" sz="2800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500034" y="928670"/>
            <a:ext cx="8186766" cy="3328998"/>
          </a:xfrm>
        </p:spPr>
        <p:txBody>
          <a:bodyPr>
            <a:normAutofit fontScale="85000" lnSpcReduction="20000"/>
          </a:bodyPr>
          <a:lstStyle/>
          <a:p>
            <a:r>
              <a:rPr lang="ja-JP" altLang="en-US" dirty="0" smtClean="0"/>
              <a:t>プログラム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"Progress of Particle Physics and International Linear Collider“</a:t>
            </a:r>
          </a:p>
          <a:p>
            <a:pPr lvl="2"/>
            <a:r>
              <a:rPr lang="ja-JP" altLang="en-US" dirty="0" smtClean="0"/>
              <a:t>駒宮 幸男（東京大学教授 </a:t>
            </a:r>
            <a:r>
              <a:rPr lang="en-US" altLang="ja-JP" dirty="0" smtClean="0"/>
              <a:t>/ </a:t>
            </a:r>
            <a:r>
              <a:rPr lang="ja-JP" altLang="en-US" dirty="0" smtClean="0"/>
              <a:t>素粒子物理国際研究センター長）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 "From LHC to Linear Collider"</a:t>
            </a:r>
          </a:p>
          <a:p>
            <a:pPr lvl="2"/>
            <a:r>
              <a:rPr lang="en-US" altLang="ja-JP" dirty="0" smtClean="0"/>
              <a:t>Lyn Evans (Professor, Imperial College, London)</a:t>
            </a:r>
            <a:r>
              <a:rPr lang="ja-JP" altLang="en-US" dirty="0" smtClean="0"/>
              <a:t>　　　　 </a:t>
            </a:r>
          </a:p>
          <a:p>
            <a:pPr lvl="1"/>
            <a:r>
              <a:rPr lang="ja-JP" altLang="en-US" dirty="0" smtClean="0"/>
              <a:t> </a:t>
            </a:r>
            <a:r>
              <a:rPr lang="en-US" altLang="ja-JP" dirty="0" smtClean="0"/>
              <a:t>"Congratulations"</a:t>
            </a:r>
          </a:p>
          <a:p>
            <a:pPr lvl="2"/>
            <a:r>
              <a:rPr lang="ja-JP" altLang="en-US" dirty="0" smtClean="0"/>
              <a:t>菅原寛孝（沖縄科学技術大学院大学、元ＫＥＫ機構長）</a:t>
            </a:r>
            <a:endParaRPr lang="en-US" altLang="ja-JP" dirty="0" smtClean="0"/>
          </a:p>
          <a:p>
            <a:r>
              <a:rPr lang="ja-JP" altLang="en-US" dirty="0" smtClean="0"/>
              <a:t>出席者　約</a:t>
            </a:r>
            <a:r>
              <a:rPr lang="en-US" altLang="ja-JP" dirty="0" smtClean="0"/>
              <a:t>150</a:t>
            </a:r>
            <a:r>
              <a:rPr lang="ja-JP" altLang="en-US" dirty="0" smtClean="0"/>
              <a:t>名</a:t>
            </a:r>
          </a:p>
        </p:txBody>
      </p:sp>
      <p:pic>
        <p:nvPicPr>
          <p:cNvPr id="19458" name="Picture 2" descr="C:\TeXDoc\TeX2012\ILC-Symposium\photo\午前\Komamiya001m_12121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4572008"/>
            <a:ext cx="2714644" cy="1797095"/>
          </a:xfrm>
          <a:prstGeom prst="rect">
            <a:avLst/>
          </a:prstGeom>
          <a:noFill/>
        </p:spPr>
      </p:pic>
      <p:pic>
        <p:nvPicPr>
          <p:cNvPr id="19459" name="Picture 3" descr="C:\TeXDoc\TeX2012\ILC-Symposium\photo\午前\Lyn001m_12121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14678" y="4500570"/>
            <a:ext cx="2805721" cy="1857388"/>
          </a:xfrm>
          <a:prstGeom prst="rect">
            <a:avLst/>
          </a:prstGeom>
          <a:noFill/>
        </p:spPr>
      </p:pic>
      <p:pic>
        <p:nvPicPr>
          <p:cNvPr id="19460" name="Picture 4" descr="C:\TeXDoc\TeX2012\ILC-Symposium\photo\午前\Sugawara001m_121215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43636" y="4500570"/>
            <a:ext cx="2803529" cy="1855936"/>
          </a:xfrm>
          <a:prstGeom prst="rect">
            <a:avLst/>
          </a:prstGeom>
          <a:noFill/>
        </p:spPr>
      </p:pic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5</a:t>
            </a:fld>
            <a:endParaRPr kumimoji="1" lang="ja-JP" altLang="en-US"/>
          </a:p>
        </p:txBody>
      </p:sp>
      <p:sp>
        <p:nvSpPr>
          <p:cNvPr id="9" name="日付プレースホルダ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2012.12.27 LC</a:t>
            </a:r>
            <a:r>
              <a:rPr kumimoji="1" lang="ja-JP" altLang="en-US" smtClean="0"/>
              <a:t>推進委　横谷</a:t>
            </a:r>
            <a:endParaRPr kumimoji="1" lang="ja-JP" alt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ja-JP" altLang="en-US" sz="3200" dirty="0" smtClean="0"/>
              <a:t>国際リニアコライダー設計報告書完成発表会</a:t>
            </a:r>
            <a:endParaRPr kumimoji="1" lang="ja-JP" altLang="en-US" sz="3200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14282" y="928670"/>
            <a:ext cx="4643470" cy="5715040"/>
          </a:xfrm>
        </p:spPr>
        <p:txBody>
          <a:bodyPr>
            <a:normAutofit fontScale="62500" lnSpcReduction="20000"/>
          </a:bodyPr>
          <a:lstStyle/>
          <a:p>
            <a:r>
              <a:rPr kumimoji="1" lang="en-US" altLang="ja-JP" dirty="0" smtClean="0"/>
              <a:t>TDR</a:t>
            </a:r>
            <a:r>
              <a:rPr kumimoji="1" lang="ja-JP" altLang="en-US" dirty="0" smtClean="0"/>
              <a:t>提出式</a:t>
            </a:r>
            <a:endParaRPr kumimoji="1" lang="en-US" altLang="ja-JP" dirty="0" smtClean="0"/>
          </a:p>
          <a:p>
            <a:pPr lvl="2"/>
            <a:r>
              <a:rPr lang="ja-JP" altLang="en-US" dirty="0" smtClean="0"/>
              <a:t>ジョン・バガー （</a:t>
            </a:r>
            <a:r>
              <a:rPr lang="en-US" altLang="ja-JP" dirty="0" smtClean="0"/>
              <a:t>ILCSC</a:t>
            </a:r>
            <a:r>
              <a:rPr lang="ja-JP" altLang="en-US" dirty="0" smtClean="0"/>
              <a:t>委員会議長）</a:t>
            </a:r>
          </a:p>
          <a:p>
            <a:pPr lvl="2"/>
            <a:r>
              <a:rPr lang="ja-JP" altLang="en-US" dirty="0" smtClean="0"/>
              <a:t>バリー・バリッシュ（</a:t>
            </a:r>
            <a:r>
              <a:rPr lang="en-US" altLang="ja-JP" dirty="0" smtClean="0"/>
              <a:t>GDE</a:t>
            </a:r>
            <a:r>
              <a:rPr lang="ja-JP" altLang="en-US" dirty="0" smtClean="0"/>
              <a:t>ディレクター）</a:t>
            </a:r>
          </a:p>
          <a:p>
            <a:pPr lvl="2"/>
            <a:r>
              <a:rPr lang="ja-JP" altLang="en-US" dirty="0" smtClean="0"/>
              <a:t>山田 作衛（</a:t>
            </a:r>
            <a:r>
              <a:rPr lang="en-US" altLang="ja-JP" dirty="0" smtClean="0"/>
              <a:t>RD</a:t>
            </a:r>
            <a:r>
              <a:rPr lang="ja-JP" altLang="en-US" dirty="0" smtClean="0"/>
              <a:t>ディレクター）</a:t>
            </a:r>
            <a:endParaRPr kumimoji="1" lang="en-US" altLang="ja-JP" dirty="0" smtClean="0"/>
          </a:p>
          <a:p>
            <a:r>
              <a:rPr lang="en-US" altLang="ja-JP" dirty="0" smtClean="0"/>
              <a:t>Panel Discussion</a:t>
            </a:r>
          </a:p>
          <a:p>
            <a:pPr lvl="1"/>
            <a:r>
              <a:rPr lang="ja-JP" altLang="en-US" dirty="0" smtClean="0"/>
              <a:t>モデレータ </a:t>
            </a:r>
            <a:endParaRPr lang="en-US" altLang="ja-JP" dirty="0" smtClean="0"/>
          </a:p>
          <a:p>
            <a:pPr lvl="2"/>
            <a:r>
              <a:rPr lang="ja-JP" altLang="en-US" dirty="0" smtClean="0"/>
              <a:t>村山 斉（東京大学、カブリ数物連携宇宙研究機構 機構長）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パネリスト</a:t>
            </a:r>
          </a:p>
          <a:p>
            <a:pPr lvl="2"/>
            <a:r>
              <a:rPr lang="ja-JP" altLang="en-US" dirty="0" smtClean="0"/>
              <a:t>ジョン・バガー （</a:t>
            </a:r>
            <a:r>
              <a:rPr lang="en-US" altLang="ja-JP" dirty="0" smtClean="0"/>
              <a:t>ILCSC</a:t>
            </a:r>
            <a:r>
              <a:rPr lang="ja-JP" altLang="en-US" dirty="0" smtClean="0"/>
              <a:t>委員会議長）</a:t>
            </a:r>
          </a:p>
          <a:p>
            <a:pPr lvl="2"/>
            <a:r>
              <a:rPr lang="ja-JP" altLang="en-US" dirty="0" smtClean="0"/>
              <a:t>バリー・バリッシュ（</a:t>
            </a:r>
            <a:r>
              <a:rPr lang="en-US" altLang="ja-JP" dirty="0" smtClean="0"/>
              <a:t>GDE</a:t>
            </a:r>
            <a:r>
              <a:rPr lang="ja-JP" altLang="en-US" dirty="0" smtClean="0"/>
              <a:t>ディレクター）</a:t>
            </a:r>
          </a:p>
          <a:p>
            <a:pPr lvl="2"/>
            <a:r>
              <a:rPr lang="ja-JP" altLang="en-US" dirty="0" smtClean="0"/>
              <a:t>山田 作衛（</a:t>
            </a:r>
            <a:r>
              <a:rPr lang="en-US" altLang="ja-JP" dirty="0" smtClean="0"/>
              <a:t>RD</a:t>
            </a:r>
            <a:r>
              <a:rPr lang="ja-JP" altLang="en-US" dirty="0" smtClean="0"/>
              <a:t>ディレクター）</a:t>
            </a:r>
          </a:p>
          <a:p>
            <a:pPr lvl="2"/>
            <a:r>
              <a:rPr lang="ja-JP" altLang="en-US" dirty="0" smtClean="0"/>
              <a:t>鈴木 厚人（高エネルギー加速器研究機構機構長）</a:t>
            </a:r>
          </a:p>
          <a:p>
            <a:pPr lvl="2"/>
            <a:r>
              <a:rPr lang="ja-JP" altLang="en-US" dirty="0" smtClean="0"/>
              <a:t>増田 寛也（日本創成会議 座長）</a:t>
            </a:r>
          </a:p>
          <a:p>
            <a:pPr lvl="2"/>
            <a:r>
              <a:rPr lang="ja-JP" altLang="en-US" dirty="0" smtClean="0"/>
              <a:t>西岡 喬（先端加速器科学技術推進協議会 会長）</a:t>
            </a:r>
            <a:endParaRPr lang="en-US" altLang="ja-JP" dirty="0" smtClean="0"/>
          </a:p>
          <a:p>
            <a:r>
              <a:rPr kumimoji="1" lang="ja-JP" altLang="en-US" dirty="0" smtClean="0"/>
              <a:t>記者会見</a:t>
            </a:r>
            <a:endParaRPr kumimoji="1" lang="en-US" altLang="ja-JP" dirty="0" smtClean="0"/>
          </a:p>
          <a:p>
            <a:r>
              <a:rPr lang="ja-JP" altLang="en-US" dirty="0" smtClean="0"/>
              <a:t>参加者概数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座席　</a:t>
            </a:r>
            <a:r>
              <a:rPr kumimoji="1" lang="en-US" altLang="ja-JP" dirty="0" smtClean="0"/>
              <a:t>170</a:t>
            </a:r>
            <a:r>
              <a:rPr kumimoji="1" lang="ja-JP" altLang="en-US" dirty="0" smtClean="0"/>
              <a:t>　満席</a:t>
            </a:r>
            <a:endParaRPr kumimoji="1" lang="en-US" altLang="ja-JP" dirty="0" smtClean="0"/>
          </a:p>
          <a:p>
            <a:pPr lvl="1"/>
            <a:r>
              <a:rPr kumimoji="1" lang="ja-JP" altLang="en-US" dirty="0" smtClean="0"/>
              <a:t>報道</a:t>
            </a:r>
            <a:r>
              <a:rPr kumimoji="1" lang="en-US" altLang="ja-JP" dirty="0" smtClean="0"/>
              <a:t>30</a:t>
            </a:r>
            <a:r>
              <a:rPr kumimoji="1" lang="ja-JP" altLang="en-US" dirty="0" err="1" smtClean="0"/>
              <a:t>、</a:t>
            </a:r>
            <a:r>
              <a:rPr kumimoji="1" lang="ja-JP" altLang="en-US" dirty="0" smtClean="0"/>
              <a:t>企業</a:t>
            </a:r>
            <a:r>
              <a:rPr kumimoji="1" lang="en-US" altLang="ja-JP" dirty="0" smtClean="0"/>
              <a:t>65+</a:t>
            </a:r>
            <a:r>
              <a:rPr kumimoji="1" lang="ja-JP" altLang="en-US" dirty="0" err="1" smtClean="0"/>
              <a:t>、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研究者</a:t>
            </a:r>
            <a:r>
              <a:rPr lang="en-US" altLang="ja-JP" dirty="0" smtClean="0"/>
              <a:t>50</a:t>
            </a:r>
            <a:r>
              <a:rPr kumimoji="1" lang="en-US" altLang="ja-JP" dirty="0" smtClean="0"/>
              <a:t>+</a:t>
            </a:r>
            <a:r>
              <a:rPr kumimoji="1" lang="ja-JP" altLang="en-US" dirty="0" smtClean="0"/>
              <a:t>（</a:t>
            </a:r>
            <a:r>
              <a:rPr kumimoji="1" lang="en-US" altLang="ja-JP" dirty="0" smtClean="0"/>
              <a:t>PAC</a:t>
            </a:r>
            <a:r>
              <a:rPr kumimoji="1" lang="ja-JP" altLang="en-US" dirty="0" smtClean="0"/>
              <a:t>関係者</a:t>
            </a:r>
            <a:r>
              <a:rPr kumimoji="1" lang="en-US" altLang="ja-JP" dirty="0" smtClean="0"/>
              <a:t>20</a:t>
            </a:r>
            <a:r>
              <a:rPr kumimoji="1" lang="ja-JP" altLang="en-US" dirty="0" smtClean="0"/>
              <a:t>名余を含む）</a:t>
            </a:r>
            <a:endParaRPr kumimoji="1" lang="ja-JP" altLang="en-US" dirty="0"/>
          </a:p>
        </p:txBody>
      </p:sp>
      <p:pic>
        <p:nvPicPr>
          <p:cNvPr id="20482" name="Picture 2" descr="C:\TeXDoc\TeX2012\ILC-Symposium\photo\午後\TDR03_121215-handover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15074" y="928688"/>
            <a:ext cx="2667000" cy="2571750"/>
          </a:xfrm>
          <a:prstGeom prst="rect">
            <a:avLst/>
          </a:prstGeom>
          <a:noFill/>
        </p:spPr>
      </p:pic>
      <p:pic>
        <p:nvPicPr>
          <p:cNvPr id="20483" name="Picture 3" descr="C:\TeXDoc\TeX2012\ILC-Symposium\photo\午後\TDR02m_121215-panel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57752" y="3500438"/>
            <a:ext cx="4071966" cy="3053975"/>
          </a:xfrm>
          <a:prstGeom prst="rect">
            <a:avLst/>
          </a:prstGeom>
          <a:noFill/>
        </p:spPr>
      </p:pic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6</a:t>
            </a:fld>
            <a:endParaRPr kumimoji="1" lang="ja-JP" altLang="en-US"/>
          </a:p>
        </p:txBody>
      </p:sp>
      <p:sp>
        <p:nvSpPr>
          <p:cNvPr id="8" name="日付プレースホルダ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2012.12.27 LC</a:t>
            </a:r>
            <a:r>
              <a:rPr kumimoji="1" lang="ja-JP" altLang="en-US" smtClean="0"/>
              <a:t>推進委　横谷</a:t>
            </a:r>
            <a:endParaRPr kumimoji="1" lang="ja-JP" alt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kumimoji="1" lang="ja-JP" altLang="en-US" dirty="0" smtClean="0"/>
              <a:t>メディア対応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4857784"/>
          </a:xfrm>
        </p:spPr>
        <p:txBody>
          <a:bodyPr>
            <a:normAutofit fontScale="77500" lnSpcReduction="20000"/>
          </a:bodyPr>
          <a:lstStyle/>
          <a:p>
            <a:r>
              <a:rPr kumimoji="1" lang="ja-JP" altLang="en-US" dirty="0" smtClean="0"/>
              <a:t>記者事前勉強会</a:t>
            </a:r>
            <a:endParaRPr kumimoji="1" lang="en-US" altLang="ja-JP" dirty="0" smtClean="0"/>
          </a:p>
          <a:p>
            <a:pPr lvl="1"/>
            <a:r>
              <a:rPr lang="en-US" altLang="ja-JP" dirty="0" smtClean="0"/>
              <a:t>12</a:t>
            </a:r>
            <a:r>
              <a:rPr lang="ja-JP" altLang="en-US" dirty="0" smtClean="0"/>
              <a:t>月</a:t>
            </a:r>
            <a:r>
              <a:rPr lang="en-US" altLang="ja-JP" dirty="0" smtClean="0"/>
              <a:t>7</a:t>
            </a:r>
            <a:r>
              <a:rPr lang="ja-JP" altLang="en-US" dirty="0" smtClean="0"/>
              <a:t>日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約</a:t>
            </a:r>
            <a:r>
              <a:rPr kumimoji="1" lang="en-US" altLang="ja-JP" dirty="0" smtClean="0"/>
              <a:t>20</a:t>
            </a:r>
            <a:r>
              <a:rPr lang="ja-JP" altLang="en-US" dirty="0" smtClean="0"/>
              <a:t>社参加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解説：　</a:t>
            </a:r>
            <a:endParaRPr lang="en-US" altLang="ja-JP" dirty="0" smtClean="0"/>
          </a:p>
          <a:p>
            <a:pPr lvl="2"/>
            <a:r>
              <a:rPr lang="ja-JP" altLang="en-US" dirty="0" smtClean="0"/>
              <a:t>山下了</a:t>
            </a:r>
          </a:p>
          <a:p>
            <a:pPr lvl="2"/>
            <a:r>
              <a:rPr lang="zh-TW" altLang="en-US" dirty="0" smtClean="0">
                <a:latin typeface="ＭＳ Ｐゴシック" pitchFamily="50" charset="-128"/>
                <a:ea typeface="ＭＳ Ｐゴシック" pitchFamily="50" charset="-128"/>
              </a:rPr>
              <a:t>澤田潤一</a:t>
            </a:r>
            <a:r>
              <a:rPr lang="ja-JP" altLang="en-US" dirty="0" smtClean="0">
                <a:latin typeface="ＭＳ Ｐゴシック" pitchFamily="50" charset="-128"/>
                <a:ea typeface="ＭＳ Ｐゴシック" pitchFamily="50" charset="-128"/>
              </a:rPr>
              <a:t>（</a:t>
            </a:r>
            <a:r>
              <a:rPr lang="zh-TW" altLang="en-US" dirty="0" smtClean="0">
                <a:latin typeface="ＭＳ Ｐゴシック" pitchFamily="50" charset="-128"/>
                <a:ea typeface="ＭＳ Ｐゴシック" pitchFamily="50" charset="-128"/>
              </a:rPr>
              <a:t>公益財団法人日本生産性本部公共政策部長</a:t>
            </a:r>
            <a:r>
              <a:rPr lang="ja-JP" altLang="en-US" dirty="0" smtClean="0">
                <a:latin typeface="ＭＳ Ｐゴシック" pitchFamily="50" charset="-128"/>
                <a:ea typeface="ＭＳ Ｐゴシック" pitchFamily="50" charset="-128"/>
              </a:rPr>
              <a:t>）</a:t>
            </a:r>
            <a:endParaRPr lang="en-US" altLang="ja-JP" dirty="0" smtClean="0">
              <a:latin typeface="ＭＳ Ｐゴシック" pitchFamily="50" charset="-128"/>
              <a:ea typeface="ＭＳ Ｐゴシック" pitchFamily="50" charset="-128"/>
            </a:endParaRPr>
          </a:p>
          <a:p>
            <a:pPr lvl="1"/>
            <a:r>
              <a:rPr kumimoji="1" lang="ja-JP" altLang="en-US" dirty="0" smtClean="0">
                <a:latin typeface="ＭＳ Ｐゴシック" pitchFamily="50" charset="-128"/>
                <a:ea typeface="ＭＳ Ｐゴシック" pitchFamily="50" charset="-128"/>
              </a:rPr>
              <a:t>質疑応答　（</a:t>
            </a:r>
            <a:r>
              <a:rPr lang="ja-JP" altLang="en-US" dirty="0" smtClean="0"/>
              <a:t>山下、</a:t>
            </a:r>
            <a:r>
              <a:rPr lang="zh-TW" altLang="en-US" dirty="0" smtClean="0">
                <a:latin typeface="ＭＳ Ｐゴシック" pitchFamily="50" charset="-128"/>
                <a:ea typeface="ＭＳ Ｐゴシック" pitchFamily="50" charset="-128"/>
              </a:rPr>
              <a:t>澤田</a:t>
            </a:r>
            <a:r>
              <a:rPr lang="ja-JP" altLang="en-US" dirty="0" err="1" smtClean="0">
                <a:latin typeface="ＭＳ Ｐゴシック" pitchFamily="50" charset="-128"/>
                <a:ea typeface="ＭＳ Ｐゴシック" pitchFamily="50" charset="-128"/>
              </a:rPr>
              <a:t>、</a:t>
            </a:r>
            <a:r>
              <a:rPr lang="ja-JP" altLang="en-US" dirty="0" smtClean="0">
                <a:latin typeface="ＭＳ Ｐゴシック" pitchFamily="50" charset="-128"/>
                <a:ea typeface="ＭＳ Ｐゴシック" pitchFamily="50" charset="-128"/>
              </a:rPr>
              <a:t>横谷）</a:t>
            </a:r>
            <a:endParaRPr lang="en-US" altLang="ja-JP" dirty="0" smtClean="0">
              <a:latin typeface="ＭＳ Ｐゴシック" pitchFamily="50" charset="-128"/>
              <a:ea typeface="ＭＳ Ｐゴシック" pitchFamily="50" charset="-128"/>
            </a:endParaRPr>
          </a:p>
          <a:p>
            <a:r>
              <a:rPr kumimoji="1" lang="ja-JP" altLang="en-US" smtClean="0">
                <a:latin typeface="ＭＳ Ｐゴシック" pitchFamily="50" charset="-128"/>
                <a:ea typeface="ＭＳ Ｐゴシック" pitchFamily="50" charset="-128"/>
              </a:rPr>
              <a:t>配布</a:t>
            </a:r>
            <a:r>
              <a:rPr lang="ja-JP" altLang="en-US" smtClean="0">
                <a:latin typeface="ＭＳ Ｐゴシック" pitchFamily="50" charset="-128"/>
                <a:ea typeface="ＭＳ Ｐゴシック" pitchFamily="50" charset="-128"/>
              </a:rPr>
              <a:t>物　（いずれも日英）</a:t>
            </a:r>
            <a:endParaRPr lang="en-US" altLang="ja-JP" dirty="0" smtClean="0">
              <a:latin typeface="ＭＳ Ｐゴシック" pitchFamily="50" charset="-128"/>
              <a:ea typeface="ＭＳ Ｐゴシック" pitchFamily="50" charset="-128"/>
            </a:endParaRPr>
          </a:p>
          <a:p>
            <a:pPr lvl="1"/>
            <a:r>
              <a:rPr kumimoji="1" lang="en-US" altLang="ja-JP" dirty="0" smtClean="0">
                <a:latin typeface="ＭＳ Ｐゴシック" pitchFamily="50" charset="-128"/>
                <a:ea typeface="ＭＳ Ｐゴシック" pitchFamily="50" charset="-128"/>
              </a:rPr>
              <a:t>press release</a:t>
            </a:r>
          </a:p>
          <a:p>
            <a:pPr lvl="1"/>
            <a:r>
              <a:rPr lang="en-US" altLang="ja-JP" dirty="0" smtClean="0">
                <a:latin typeface="ＭＳ Ｐゴシック" pitchFamily="50" charset="-128"/>
                <a:ea typeface="ＭＳ Ｐゴシック" pitchFamily="50" charset="-128"/>
              </a:rPr>
              <a:t>TDR</a:t>
            </a:r>
            <a:r>
              <a:rPr lang="ja-JP" altLang="en-US" dirty="0" smtClean="0">
                <a:latin typeface="ＭＳ Ｐゴシック" pitchFamily="50" charset="-128"/>
                <a:ea typeface="ＭＳ Ｐゴシック" pitchFamily="50" charset="-128"/>
              </a:rPr>
              <a:t>解説文書（</a:t>
            </a:r>
            <a:r>
              <a:rPr lang="en-US" altLang="ja-JP" dirty="0" smtClean="0">
                <a:latin typeface="ＭＳ Ｐゴシック" pitchFamily="50" charset="-128"/>
                <a:ea typeface="ＭＳ Ｐゴシック" pitchFamily="50" charset="-128"/>
              </a:rPr>
              <a:t>3</a:t>
            </a:r>
            <a:r>
              <a:rPr lang="ja-JP" altLang="en-US" dirty="0" smtClean="0">
                <a:latin typeface="ＭＳ Ｐゴシック" pitchFamily="50" charset="-128"/>
                <a:ea typeface="ＭＳ Ｐゴシック" pitchFamily="50" charset="-128"/>
              </a:rPr>
              <a:t>ページ）</a:t>
            </a:r>
            <a:endParaRPr lang="en-US" altLang="ja-JP" dirty="0" smtClean="0">
              <a:latin typeface="ＭＳ Ｐゴシック" pitchFamily="50" charset="-128"/>
              <a:ea typeface="ＭＳ Ｐゴシック" pitchFamily="50" charset="-128"/>
            </a:endParaRPr>
          </a:p>
          <a:p>
            <a:pPr lvl="1"/>
            <a:r>
              <a:rPr kumimoji="1" lang="en-US" altLang="ja-JP" dirty="0" smtClean="0">
                <a:latin typeface="ＭＳ Ｐゴシック" pitchFamily="50" charset="-128"/>
                <a:ea typeface="ＭＳ Ｐゴシック" pitchFamily="50" charset="-128"/>
              </a:rPr>
              <a:t>ILC</a:t>
            </a:r>
            <a:r>
              <a:rPr kumimoji="1" lang="ja-JP" altLang="en-US" dirty="0" smtClean="0">
                <a:latin typeface="ＭＳ Ｐゴシック" pitchFamily="50" charset="-128"/>
                <a:ea typeface="ＭＳ Ｐゴシック" pitchFamily="50" charset="-128"/>
              </a:rPr>
              <a:t>仕様書</a:t>
            </a:r>
            <a:r>
              <a:rPr kumimoji="1" lang="en-US" altLang="ja-JP" dirty="0" smtClean="0">
                <a:latin typeface="ＭＳ Ｐゴシック" pitchFamily="50" charset="-128"/>
                <a:ea typeface="ＭＳ Ｐゴシック" pitchFamily="50" charset="-128"/>
              </a:rPr>
              <a:t>(2</a:t>
            </a:r>
            <a:r>
              <a:rPr kumimoji="1" lang="ja-JP" altLang="en-US" dirty="0" smtClean="0">
                <a:latin typeface="ＭＳ Ｐゴシック" pitchFamily="50" charset="-128"/>
                <a:ea typeface="ＭＳ Ｐゴシック" pitchFamily="50" charset="-128"/>
              </a:rPr>
              <a:t>ページ）</a:t>
            </a:r>
            <a:endParaRPr kumimoji="1" lang="en-US" altLang="ja-JP" dirty="0" smtClean="0">
              <a:latin typeface="ＭＳ Ｐゴシック" pitchFamily="50" charset="-128"/>
              <a:ea typeface="ＭＳ Ｐゴシック" pitchFamily="50" charset="-128"/>
            </a:endParaRPr>
          </a:p>
          <a:p>
            <a:pPr lvl="1"/>
            <a:r>
              <a:rPr lang="ja-JP" altLang="en-US" dirty="0" smtClean="0">
                <a:latin typeface="ＭＳ Ｐゴシック" pitchFamily="50" charset="-128"/>
                <a:ea typeface="ＭＳ Ｐゴシック" pitchFamily="50" charset="-128"/>
              </a:rPr>
              <a:t>用語集</a:t>
            </a:r>
            <a:endParaRPr lang="en-US" altLang="ja-JP" dirty="0" smtClean="0">
              <a:latin typeface="ＭＳ Ｐゴシック" pitchFamily="50" charset="-128"/>
              <a:ea typeface="ＭＳ Ｐゴシック" pitchFamily="50" charset="-128"/>
            </a:endParaRPr>
          </a:p>
          <a:p>
            <a:pPr lvl="1"/>
            <a:r>
              <a:rPr kumimoji="1" lang="ja-JP" altLang="en-US" dirty="0" smtClean="0">
                <a:latin typeface="ＭＳ Ｐゴシック" pitchFamily="50" charset="-128"/>
                <a:ea typeface="ＭＳ Ｐゴシック" pitchFamily="50" charset="-128"/>
              </a:rPr>
              <a:t>パネリスト経歴書</a:t>
            </a:r>
            <a:endParaRPr kumimoji="1" lang="en-US" altLang="ja-JP" dirty="0" smtClean="0">
              <a:latin typeface="ＭＳ Ｐゴシック" pitchFamily="50" charset="-128"/>
              <a:ea typeface="ＭＳ Ｐゴシック" pitchFamily="50" charset="-128"/>
            </a:endParaRPr>
          </a:p>
          <a:p>
            <a:pPr lvl="1"/>
            <a:r>
              <a:rPr lang="ja-JP" altLang="en-US" dirty="0" smtClean="0">
                <a:latin typeface="ＭＳ Ｐゴシック" pitchFamily="50" charset="-128"/>
                <a:ea typeface="ＭＳ Ｐゴシック" pitchFamily="50" charset="-128"/>
              </a:rPr>
              <a:t>動画</a:t>
            </a:r>
            <a:endParaRPr kumimoji="1" lang="ja-JP" altLang="en-US" dirty="0"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7</a:t>
            </a:fld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2012.12.27 LC</a:t>
            </a:r>
            <a:r>
              <a:rPr kumimoji="1" lang="ja-JP" altLang="en-US" smtClean="0"/>
              <a:t>推進委　横谷</a:t>
            </a:r>
            <a:endParaRPr kumimoji="1" lang="ja-JP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</TotalTime>
  <Words>360</Words>
  <PresentationFormat>画面に合わせる (4:3)</PresentationFormat>
  <Paragraphs>108</Paragraphs>
  <Slides>7</Slides>
  <Notes>0</Notes>
  <HiddenSlides>0</HiddenSlides>
  <MMClips>0</MMClips>
  <ScaleCrop>false</ScaleCrop>
  <HeadingPairs>
    <vt:vector size="6" baseType="variant"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7</vt:i4>
      </vt:variant>
    </vt:vector>
  </HeadingPairs>
  <TitlesOfParts>
    <vt:vector size="9" baseType="lpstr">
      <vt:lpstr>Office テーマ</vt:lpstr>
      <vt:lpstr>Acrobat Document</vt:lpstr>
      <vt:lpstr>TDR &amp; TDR Event について</vt:lpstr>
      <vt:lpstr>TDR</vt:lpstr>
      <vt:lpstr>From Now</vt:lpstr>
      <vt:lpstr>Event on Dec.15</vt:lpstr>
      <vt:lpstr>ILC Symposium（午前）</vt:lpstr>
      <vt:lpstr>国際リニアコライダー設計報告書完成発表会</vt:lpstr>
      <vt:lpstr>メディア対応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cp:lastModifiedBy>Kaoru Yokoya</cp:lastModifiedBy>
  <cp:revision>11</cp:revision>
  <dcterms:modified xsi:type="dcterms:W3CDTF">2012-12-27T01:31:27Z</dcterms:modified>
</cp:coreProperties>
</file>