
<file path=[Content_Types].xml><?xml version="1.0" encoding="utf-8"?>
<Types xmlns="http://schemas.openxmlformats.org/package/2006/content-types">
  <Override PartName="/ppt/slides/slide41.xml" ContentType="application/vnd.openxmlformats-officedocument.presentationml.slide+xml"/>
  <Override PartName="/ppt/slideLayouts/slideLayout4.xml" ContentType="application/vnd.openxmlformats-officedocument.presentationml.slideLayout+xml"/>
  <Override PartName="/ppt/slides/slide50.xml" ContentType="application/vnd.openxmlformats-officedocument.presentationml.slide+xml"/>
  <Override PartName="/ppt/slides/slide18.xml" ContentType="application/vnd.openxmlformats-officedocument.presentationml.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slideLayouts/slideLayout15.xml" ContentType="application/vnd.openxmlformats-officedocument.presentationml.slideLayout+xml"/>
  <Override PartName="/ppt/slides/slide66.xml" ContentType="application/vnd.openxmlformats-officedocument.presentationml.slide+xml"/>
  <Override PartName="/ppt/theme/theme1.xml" ContentType="application/vnd.openxmlformats-officedocument.theme+xml"/>
  <Override PartName="/ppt/slideLayouts/slideLayout24.xml" ContentType="application/vnd.openxmlformats-officedocument.presentationml.slideLayout+xml"/>
  <Override PartName="/ppt/slides/slide75.xml" ContentType="application/vnd.openxmlformats-officedocument.presentationml.slide+xml"/>
  <Override PartName="/ppt/notesSlides/notesSlide2.xml" ContentType="application/vnd.openxmlformats-officedocument.presentationml.notesSlide+xml"/>
  <Override PartName="/ppt/slideLayouts/slideLayout34.xml" ContentType="application/vnd.openxmlformats-officedocument.presentationml.slideLayout+xml"/>
  <Override PartName="/ppt/slides/slide85.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Default Extension="jpeg" ContentType="image/jpeg"/>
  <Override PartName="/ppt/slides/slide112.xml" ContentType="application/vnd.openxmlformats-officedocument.presentationml.slide+xml"/>
  <Override PartName="/ppt/slides/slide13.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s/slide108.xml" ContentType="application/vnd.openxmlformats-officedocument.presentationml.slide+xml"/>
  <Override PartName="/ppt/slides/slide42.xml" ContentType="application/vnd.openxmlformats-officedocument.presentationml.slide+xml"/>
  <Override PartName="/ppt/slideMasters/slideMaster2.xml" ContentType="application/vnd.openxmlformats-officedocument.presentationml.slideMaster+xml"/>
  <Override PartName="/ppt/slides/slide51.xml" ContentType="application/vnd.openxmlformats-officedocument.presentationml.slide+xml"/>
  <Override PartName="/ppt/slides/slide19.xml" ContentType="application/vnd.openxmlformats-officedocument.presentationml.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90.xml" ContentType="application/vnd.openxmlformats-officedocument.presentationml.slide+xml"/>
  <Override PartName="/ppt/slideLayouts/slideLayout16.xml" ContentType="application/vnd.openxmlformats-officedocument.presentationml.slideLayout+xml"/>
  <Override PartName="/ppt/slides/slide67.xml" ContentType="application/vnd.openxmlformats-officedocument.presentationml.slide+xml"/>
  <Override PartName="/ppt/theme/theme2.xml" ContentType="application/vnd.openxmlformats-officedocument.theme+xml"/>
  <Override PartName="/ppt/slideLayouts/slideLayout25.xml" ContentType="application/vnd.openxmlformats-officedocument.presentationml.slideLayout+xml"/>
  <Override PartName="/ppt/slides/slide76.xml" ContentType="application/vnd.openxmlformats-officedocument.presentationml.slide+xml"/>
  <Override PartName="/ppt/notesSlides/notesSlide3.xml" ContentType="application/vnd.openxmlformats-officedocument.presentationml.notesSlide+xml"/>
  <Default Extension="emf" ContentType="image/x-emf"/>
  <Override PartName="/ppt/slideLayouts/slideLayout35.xml" ContentType="application/vnd.openxmlformats-officedocument.presentationml.slideLayout+xml"/>
  <Override PartName="/ppt/slides/slide86.xml" ContentType="application/vnd.openxmlformats-officedocument.presentationml.slide+xml"/>
  <Override PartName="/ppt/notesSlides/notesSlide8.xml" ContentType="application/vnd.openxmlformats-officedocument.presentationml.notesSlide+xml"/>
  <Override PartName="/ppt/slides/slide14.xml" ContentType="application/vnd.openxmlformats-officedocument.presentationml.slide+xml"/>
  <Override PartName="/ppt/slides/slide24.xml" ContentType="application/vnd.openxmlformats-officedocument.presentationml.slide+xml"/>
  <Default Extension="bin" ContentType="application/vnd.openxmlformats-officedocument.presentationml.printerSettings"/>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s/slide109.xml" ContentType="application/vnd.openxmlformats-officedocument.presentationml.slide+xml"/>
  <Override PartName="/ppt/slideMasters/slideMaster3.xml" ContentType="application/vnd.openxmlformats-officedocument.presentationml.slideMaster+xml"/>
  <Override PartName="/ppt/slides/slide43.xml" ContentType="application/vnd.openxmlformats-officedocument.presentationml.slide+xml"/>
  <Override PartName="/ppt/slideLayouts/slideLayout6.xml" ContentType="application/vnd.openxmlformats-officedocument.presentationml.slideLayout+xml"/>
  <Override PartName="/ppt/tableStyles.xml" ContentType="application/vnd.openxmlformats-officedocument.presentationml.tableStyles+xml"/>
  <Override PartName="/ppt/slides/slide52.xml" ContentType="application/vnd.openxmlformats-officedocument.presentationml.slide+xml"/>
  <Override PartName="/ppt/slideLayouts/slideLayout11.xml" ContentType="application/vnd.openxmlformats-officedocument.presentationml.slideLayout+xml"/>
  <Override PartName="/ppt/slides/slide62.xml" ContentType="application/vnd.openxmlformats-officedocument.presentationml.slide+xml"/>
  <Override PartName="/ppt/slideLayouts/slideLayout20.xml" ContentType="application/vnd.openxmlformats-officedocument.presentationml.slideLayout+xml"/>
  <Override PartName="/docProps/app.xml" ContentType="application/vnd.openxmlformats-officedocument.extended-properties+xml"/>
  <Override PartName="/ppt/slides/slide39.xml" ContentType="application/vnd.openxmlformats-officedocument.presentationml.slide+xml"/>
  <Override PartName="/ppt/slideLayouts/slideLayout30.xml" ContentType="application/vnd.openxmlformats-officedocument.presentationml.slideLayout+xml"/>
  <Override PartName="/ppt/slides/slide81.xml" ContentType="application/vnd.openxmlformats-officedocument.presentationml.slide+xml"/>
  <Override PartName="/ppt/slides/slide49.xml" ContentType="application/vnd.openxmlformats-officedocument.presentationml.slide+xml"/>
  <Override PartName="/ppt/slides/slide58.xml" ContentType="application/vnd.openxmlformats-officedocument.presentationml.slide+xml"/>
  <Override PartName="/ppt/slides/slide91.xml" ContentType="application/vnd.openxmlformats-officedocument.presentationml.slide+xml"/>
  <Override PartName="/docProps/core.xml" ContentType="application/vnd.openxmlformats-package.core-properties+xml"/>
  <Override PartName="/ppt/slideLayouts/slideLayout17.xml" ContentType="application/vnd.openxmlformats-officedocument.presentationml.slideLayout+xml"/>
  <Override PartName="/ppt/slides/slide68.xml" ContentType="application/vnd.openxmlformats-officedocument.presentationml.slide+xml"/>
  <Override PartName="/ppt/theme/theme3.xml" ContentType="application/vnd.openxmlformats-officedocument.theme+xml"/>
  <Override PartName="/ppt/slideLayouts/slideLayout26.xml" ContentType="application/vnd.openxmlformats-officedocument.presentationml.slideLayout+xml"/>
  <Override PartName="/ppt/slides/slide77.xml" ContentType="application/vnd.openxmlformats-officedocument.presentationml.slide+xml"/>
  <Override PartName="/ppt/notesSlides/notesSlide4.xml" ContentType="application/vnd.openxmlformats-officedocument.presentationml.notesSlide+xml"/>
  <Override PartName="/ppt/slides/slide87.xml" ContentType="application/vnd.openxmlformats-officedocument.presentationml.slide+xml"/>
  <Override PartName="/ppt/slides/slide96.xml" ContentType="application/vnd.openxmlformats-officedocument.presentationml.slide+xml"/>
  <Override PartName="/ppt/slideLayouts/slideLayout1.xml" ContentType="application/vnd.openxmlformats-officedocument.presentationml.slideLayout+xml"/>
  <Override PartName="/ppt/slides/slide104.xml" ContentType="application/vnd.openxmlformats-officedocument.presentationml.slide+xml"/>
  <Override PartName="/ppt/notesSlides/notesSlide9.xml" ContentType="application/vnd.openxmlformats-officedocument.presentationml.notesSlide+xml"/>
  <Override PartName="/ppt/slides/slide15.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s/slide44.xml" ContentType="application/vnd.openxmlformats-officedocument.presentationml.slide+xml"/>
  <Override PartName="/ppt/slides/slide53.xml" ContentType="application/vnd.openxmlformats-officedocument.presentationml.slide+xml"/>
  <Override PartName="/ppt/slideLayouts/slideLayout12.xml" ContentType="application/vnd.openxmlformats-officedocument.presentationml.slideLayout+xml"/>
  <Override PartName="/ppt/slides/slide63.xml" ContentType="application/vnd.openxmlformats-officedocument.presentationml.slide+xml"/>
  <Override PartName="/ppt/slideLayouts/slideLayout21.xml" ContentType="application/vnd.openxmlformats-officedocument.presentationml.slideLayout+xml"/>
  <Override PartName="/ppt/slides/slide72.xml" ContentType="application/vnd.openxmlformats-officedocument.presentationml.slide+xml"/>
  <Override PartName="/ppt/slideLayouts/slideLayout31.xml" ContentType="application/vnd.openxmlformats-officedocument.presentationml.slideLayout+xml"/>
  <Override PartName="/ppt/slides/slide82.xml" ContentType="application/vnd.openxmlformats-officedocument.presentationml.slide+xml"/>
  <Override PartName="/ppt/slides/slide92.xml" ContentType="application/vnd.openxmlformats-officedocument.presentationml.slide+xml"/>
  <Override PartName="/ppt/slides/slide59.xml" ContentType="application/vnd.openxmlformats-officedocument.presentationml.slide+xml"/>
  <Override PartName="/ppt/slideLayouts/slideLayout18.xml" ContentType="application/vnd.openxmlformats-officedocument.presentationml.slideLayout+xml"/>
  <Override PartName="/ppt/slides/slide100.xml" ContentType="application/vnd.openxmlformats-officedocument.presentationml.slide+xml"/>
  <Override PartName="/ppt/slides/slide69.xml" ContentType="application/vnd.openxmlformats-officedocument.presentationml.slide+xml"/>
  <Override PartName="/ppt/theme/theme4.xml" ContentType="application/vnd.openxmlformats-officedocument.theme+xml"/>
  <Override PartName="/ppt/slideLayouts/slideLayout27.xml" ContentType="application/vnd.openxmlformats-officedocument.presentationml.slideLayout+xml"/>
  <Override PartName="/ppt/slides/slide78.xml" ContentType="application/vnd.openxmlformats-officedocument.presentationml.slide+xml"/>
  <Override PartName="/ppt/notesSlides/notesSlide5.xml" ContentType="application/vnd.openxmlformats-officedocument.presentationml.notesSlide+xml"/>
  <Override PartName="/ppt/slides/slide10.xml" ContentType="application/vnd.openxmlformats-officedocument.presentationml.slide+xml"/>
  <Override PartName="/ppt/slides/slide88.xml" ContentType="application/vnd.openxmlformats-officedocument.presentationml.slide+xml"/>
  <Override PartName="/ppt/slides/slide20.xml" ContentType="application/vnd.openxmlformats-officedocument.presentationml.slide+xml"/>
  <Override PartName="/ppt/slides/slide97.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slides/slide105.xml" ContentType="application/vnd.openxmlformats-officedocument.presentationml.slide+xml"/>
  <Override PartName="/ppt/slides/slide16.xml" ContentType="application/vnd.openxmlformats-officedocument.presentationml.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slides/slide35.xml" ContentType="application/vnd.openxmlformats-officedocument.presentationml.slide+xml"/>
  <Override PartName="/ppt/slides/slide7.xml" ContentType="application/vnd.openxmlformats-officedocument.presentationml.slide+xml"/>
  <Default Extension="wmf" ContentType="image/x-wmf"/>
  <Override PartName="/ppt/slideLayouts/slideLayout8.xml" ContentType="application/vnd.openxmlformats-officedocument.presentationml.slideLayout+xml"/>
  <Override PartName="/ppt/slides/slide45.xml" ContentType="application/vnd.openxmlformats-officedocument.presentationml.slide+xml"/>
  <Override PartName="/ppt/slides/slide54.xml" ContentType="application/vnd.openxmlformats-officedocument.presentationml.slide+xml"/>
  <Override PartName="/ppt/slideLayouts/slideLayout13.xml" ContentType="application/vnd.openxmlformats-officedocument.presentationml.slideLayout+xml"/>
  <Override PartName="/ppt/slides/slide64.xml" ContentType="application/vnd.openxmlformats-officedocument.presentationml.slide+xml"/>
  <Override PartName="/ppt/presProps.xml" ContentType="application/vnd.openxmlformats-officedocument.presentationml.presProps+xml"/>
  <Override PartName="/ppt/slideLayouts/slideLayout22.xml" ContentType="application/vnd.openxmlformats-officedocument.presentationml.slideLayout+xml"/>
  <Override PartName="/ppt/slides/slide73.xml" ContentType="application/vnd.openxmlformats-officedocument.presentationml.slide+xml"/>
  <Override PartName="/ppt/presentation.xml" ContentType="application/vnd.openxmlformats-officedocument.presentationml.presentation.main+xml"/>
  <Override PartName="/ppt/slideLayouts/slideLayout32.xml" ContentType="application/vnd.openxmlformats-officedocument.presentationml.slideLayout+xml"/>
  <Override PartName="/ppt/slides/slide83.xml" ContentType="application/vnd.openxmlformats-officedocument.presentationml.slide+xml"/>
  <Default Extension="tiff" ContentType="image/tiff"/>
  <Override PartName="/ppt/slides/slide93.xml" ContentType="application/vnd.openxmlformats-officedocument.presentationml.slide+xml"/>
  <Override PartName="/ppt/slideLayouts/slideLayout19.xml" ContentType="application/vnd.openxmlformats-officedocument.presentationml.slideLayout+xml"/>
  <Override PartName="/ppt/slides/slide101.xml" ContentType="application/vnd.openxmlformats-officedocument.presentationml.slide+xml"/>
  <Override PartName="/ppt/theme/theme5.xml" ContentType="application/vnd.openxmlformats-officedocument.theme+xml"/>
  <Override PartName="/ppt/slideLayouts/slideLayout28.xml" ContentType="application/vnd.openxmlformats-officedocument.presentationml.slideLayout+xml"/>
  <Override PartName="/ppt/slides/slide79.xml" ContentType="application/vnd.openxmlformats-officedocument.presentationml.slide+xml"/>
  <Override PartName="/ppt/slides/slide110.xml" ContentType="application/vnd.openxmlformats-officedocument.presentationml.slide+xml"/>
  <Override PartName="/ppt/slides/slide11.xml" ContentType="application/vnd.openxmlformats-officedocument.presentationml.slide+xml"/>
  <Override PartName="/ppt/notesSlides/notesSlide6.xml" ContentType="application/vnd.openxmlformats-officedocument.presentationml.notesSlide+xml"/>
  <Override PartName="/ppt/slides/slide89.xml" ContentType="application/vnd.openxmlformats-officedocument.presentationml.slide+xml"/>
  <Override PartName="/ppt/slides/slide21.xml" ContentType="application/vnd.openxmlformats-officedocument.presentationml.slide+xml"/>
  <Override PartName="/ppt/slides/slide98.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s/slide106.xml" ContentType="application/vnd.openxmlformats-officedocument.presentationml.slide+xml"/>
  <Override PartName="/ppt/handoutMasters/handoutMaster1.xml" ContentType="application/vnd.openxmlformats-officedocument.presentationml.handoutMaster+xml"/>
  <Override PartName="/ppt/slides/slide40.xml" ContentType="application/vnd.openxmlformats-officedocument.presentationml.slide+xml"/>
  <Override PartName="/ppt/slideLayouts/slideLayout3.xml" ContentType="application/vnd.openxmlformats-officedocument.presentationml.slideLayout+xml"/>
  <Override PartName="/ppt/slides/slide17.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slides/slide46.xml" ContentType="application/vnd.openxmlformats-officedocument.presentationml.slide+xml"/>
  <Override PartName="/ppt/slides/slide55.xml" ContentType="application/vnd.openxmlformats-officedocument.presentationml.slide+xml"/>
  <Override PartName="/ppt/slideLayouts/slideLayout14.xml" ContentType="application/vnd.openxmlformats-officedocument.presentationml.slideLayout+xml"/>
  <Override PartName="/ppt/slides/slide65.xml" ContentType="application/vnd.openxmlformats-officedocument.presentationml.slide+xml"/>
  <Override PartName="/ppt/slideLayouts/slideLayout23.xml" ContentType="application/vnd.openxmlformats-officedocument.presentationml.slideLayout+xml"/>
  <Override PartName="/ppt/slides/slide74.xml" ContentType="application/vnd.openxmlformats-officedocument.presentationml.slide+xml"/>
  <Override PartName="/ppt/notesSlides/notesSlide1.xml" ContentType="application/vnd.openxmlformats-officedocument.presentationml.notesSlide+xml"/>
  <Override PartName="/ppt/slideLayouts/slideLayout33.xml" ContentType="application/vnd.openxmlformats-officedocument.presentationml.slideLayout+xml"/>
  <Override PartName="/ppt/slides/slide84.xml" ContentType="application/vnd.openxmlformats-officedocument.presentationml.slide+xml"/>
  <Override PartName="/ppt/slides/slide94.xml" ContentType="application/vnd.openxmlformats-officedocument.presentationml.slide+xml"/>
  <Override PartName="/ppt/slides/slide102.xml" ContentType="application/vnd.openxmlformats-officedocument.presentationml.slide+xml"/>
  <Override PartName="/ppt/slideLayouts/slideLayout29.xml" ContentType="application/vnd.openxmlformats-officedocument.presentationml.slideLayout+xml"/>
  <Override PartName="/ppt/slides/slide111.xml" ContentType="application/vnd.openxmlformats-officedocument.presentationml.slide+xml"/>
  <Override PartName="/ppt/notesSlides/notesSlide7.xml" ContentType="application/vnd.openxmlformats-officedocument.presentationml.notesSlide+xml"/>
  <Override PartName="/ppt/slides/slide12.xml" ContentType="application/vnd.openxmlformats-officedocument.presentationml.slide+xml"/>
  <Override PartName="/ppt/slides/slide22.xml" ContentType="application/vnd.openxmlformats-officedocument.presentationml.slide+xml"/>
  <Override PartName="/ppt/slides/slide99.xml" ContentType="application/vnd.openxmlformats-officedocument.presentationml.slide+xml"/>
  <Override PartName="/ppt/slides/slide31.xml" ContentType="application/vnd.openxmlformats-officedocument.presentationml.slide+xml"/>
  <Override PartName="/ppt/slides/slide3.xml" ContentType="application/vnd.openxmlformats-officedocument.presentationml.slide+xml"/>
  <Override PartName="/ppt/slides/slide107.xml" ContentType="application/vnd.openxmlformats-officedocument.presentationml.slide+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880" r:id="rId2"/>
    <p:sldMasterId id="2147484161" r:id="rId3"/>
  </p:sldMasterIdLst>
  <p:notesMasterIdLst>
    <p:notesMasterId r:id="rId116"/>
  </p:notesMasterIdLst>
  <p:handoutMasterIdLst>
    <p:handoutMasterId r:id="rId117"/>
  </p:handoutMasterIdLst>
  <p:sldIdLst>
    <p:sldId id="928" r:id="rId4"/>
    <p:sldId id="961" r:id="rId5"/>
    <p:sldId id="962" r:id="rId6"/>
    <p:sldId id="963" r:id="rId7"/>
    <p:sldId id="964" r:id="rId8"/>
    <p:sldId id="965" r:id="rId9"/>
    <p:sldId id="967" r:id="rId10"/>
    <p:sldId id="968" r:id="rId11"/>
    <p:sldId id="958" r:id="rId12"/>
    <p:sldId id="960" r:id="rId13"/>
    <p:sldId id="948" r:id="rId14"/>
    <p:sldId id="949" r:id="rId15"/>
    <p:sldId id="950" r:id="rId16"/>
    <p:sldId id="951" r:id="rId17"/>
    <p:sldId id="952" r:id="rId18"/>
    <p:sldId id="953" r:id="rId19"/>
    <p:sldId id="954" r:id="rId20"/>
    <p:sldId id="955" r:id="rId21"/>
    <p:sldId id="956" r:id="rId22"/>
    <p:sldId id="957" r:id="rId23"/>
    <p:sldId id="970" r:id="rId24"/>
    <p:sldId id="947" r:id="rId25"/>
    <p:sldId id="765" r:id="rId26"/>
    <p:sldId id="889" r:id="rId27"/>
    <p:sldId id="890" r:id="rId28"/>
    <p:sldId id="801" r:id="rId29"/>
    <p:sldId id="767" r:id="rId30"/>
    <p:sldId id="907" r:id="rId31"/>
    <p:sldId id="892" r:id="rId32"/>
    <p:sldId id="893" r:id="rId33"/>
    <p:sldId id="894" r:id="rId34"/>
    <p:sldId id="895" r:id="rId35"/>
    <p:sldId id="896" r:id="rId36"/>
    <p:sldId id="897" r:id="rId37"/>
    <p:sldId id="905" r:id="rId38"/>
    <p:sldId id="803" r:id="rId39"/>
    <p:sldId id="946" r:id="rId40"/>
    <p:sldId id="804" r:id="rId41"/>
    <p:sldId id="877" r:id="rId42"/>
    <p:sldId id="878" r:id="rId43"/>
    <p:sldId id="901" r:id="rId44"/>
    <p:sldId id="879" r:id="rId45"/>
    <p:sldId id="884" r:id="rId46"/>
    <p:sldId id="880" r:id="rId47"/>
    <p:sldId id="969" r:id="rId48"/>
    <p:sldId id="881" r:id="rId49"/>
    <p:sldId id="882" r:id="rId50"/>
    <p:sldId id="885" r:id="rId51"/>
    <p:sldId id="886" r:id="rId52"/>
    <p:sldId id="887" r:id="rId53"/>
    <p:sldId id="888" r:id="rId54"/>
    <p:sldId id="891" r:id="rId55"/>
    <p:sldId id="940" r:id="rId56"/>
    <p:sldId id="939" r:id="rId57"/>
    <p:sldId id="942" r:id="rId58"/>
    <p:sldId id="902" r:id="rId59"/>
    <p:sldId id="931" r:id="rId60"/>
    <p:sldId id="932" r:id="rId61"/>
    <p:sldId id="933" r:id="rId62"/>
    <p:sldId id="934" r:id="rId63"/>
    <p:sldId id="935" r:id="rId64"/>
    <p:sldId id="936" r:id="rId65"/>
    <p:sldId id="937" r:id="rId66"/>
    <p:sldId id="938" r:id="rId67"/>
    <p:sldId id="943" r:id="rId68"/>
    <p:sldId id="941" r:id="rId69"/>
    <p:sldId id="944" r:id="rId70"/>
    <p:sldId id="929" r:id="rId71"/>
    <p:sldId id="930" r:id="rId72"/>
    <p:sldId id="799" r:id="rId73"/>
    <p:sldId id="856" r:id="rId74"/>
    <p:sldId id="857" r:id="rId75"/>
    <p:sldId id="858" r:id="rId76"/>
    <p:sldId id="859" r:id="rId77"/>
    <p:sldId id="860" r:id="rId78"/>
    <p:sldId id="861" r:id="rId79"/>
    <p:sldId id="862" r:id="rId80"/>
    <p:sldId id="863" r:id="rId81"/>
    <p:sldId id="864" r:id="rId82"/>
    <p:sldId id="854" r:id="rId83"/>
    <p:sldId id="280" r:id="rId84"/>
    <p:sldId id="376" r:id="rId85"/>
    <p:sldId id="927" r:id="rId86"/>
    <p:sldId id="868" r:id="rId87"/>
    <p:sldId id="869" r:id="rId88"/>
    <p:sldId id="870" r:id="rId89"/>
    <p:sldId id="908" r:id="rId90"/>
    <p:sldId id="909" r:id="rId91"/>
    <p:sldId id="910" r:id="rId92"/>
    <p:sldId id="911" r:id="rId93"/>
    <p:sldId id="867" r:id="rId94"/>
    <p:sldId id="718" r:id="rId95"/>
    <p:sldId id="846" r:id="rId96"/>
    <p:sldId id="722" r:id="rId97"/>
    <p:sldId id="871" r:id="rId98"/>
    <p:sldId id="872" r:id="rId99"/>
    <p:sldId id="873" r:id="rId100"/>
    <p:sldId id="874" r:id="rId101"/>
    <p:sldId id="875" r:id="rId102"/>
    <p:sldId id="821" r:id="rId103"/>
    <p:sldId id="753" r:id="rId104"/>
    <p:sldId id="815" r:id="rId105"/>
    <p:sldId id="745" r:id="rId106"/>
    <p:sldId id="779" r:id="rId107"/>
    <p:sldId id="762" r:id="rId108"/>
    <p:sldId id="752" r:id="rId109"/>
    <p:sldId id="719" r:id="rId110"/>
    <p:sldId id="763" r:id="rId111"/>
    <p:sldId id="876" r:id="rId112"/>
    <p:sldId id="898" r:id="rId113"/>
    <p:sldId id="899" r:id="rId114"/>
    <p:sldId id="900" r:id="rId115"/>
  </p:sldIdLst>
  <p:sldSz cx="9144000" cy="6858000" type="screen4x3"/>
  <p:notesSz cx="6858000" cy="9144000"/>
  <p:defaultTextStyle>
    <a:defPPr>
      <a:defRPr lang="ja-JP"/>
    </a:defPPr>
    <a:lvl1pPr marL="0" algn="l" defTabSz="457153" rtl="0" eaLnBrk="1" latinLnBrk="0" hangingPunct="1">
      <a:defRPr kumimoji="1" sz="1800" kern="1200">
        <a:solidFill>
          <a:schemeClr val="tx1"/>
        </a:solidFill>
        <a:latin typeface="+mn-lt"/>
        <a:ea typeface="+mn-ea"/>
        <a:cs typeface="+mn-cs"/>
      </a:defRPr>
    </a:lvl1pPr>
    <a:lvl2pPr marL="457153" algn="l" defTabSz="457153" rtl="0" eaLnBrk="1" latinLnBrk="0" hangingPunct="1">
      <a:defRPr kumimoji="1" sz="1800" kern="1200">
        <a:solidFill>
          <a:schemeClr val="tx1"/>
        </a:solidFill>
        <a:latin typeface="+mn-lt"/>
        <a:ea typeface="+mn-ea"/>
        <a:cs typeface="+mn-cs"/>
      </a:defRPr>
    </a:lvl2pPr>
    <a:lvl3pPr marL="914305" algn="l" defTabSz="457153" rtl="0" eaLnBrk="1" latinLnBrk="0" hangingPunct="1">
      <a:defRPr kumimoji="1" sz="1800" kern="1200">
        <a:solidFill>
          <a:schemeClr val="tx1"/>
        </a:solidFill>
        <a:latin typeface="+mn-lt"/>
        <a:ea typeface="+mn-ea"/>
        <a:cs typeface="+mn-cs"/>
      </a:defRPr>
    </a:lvl3pPr>
    <a:lvl4pPr marL="1371458" algn="l" defTabSz="457153" rtl="0" eaLnBrk="1" latinLnBrk="0" hangingPunct="1">
      <a:defRPr kumimoji="1" sz="1800" kern="1200">
        <a:solidFill>
          <a:schemeClr val="tx1"/>
        </a:solidFill>
        <a:latin typeface="+mn-lt"/>
        <a:ea typeface="+mn-ea"/>
        <a:cs typeface="+mn-cs"/>
      </a:defRPr>
    </a:lvl4pPr>
    <a:lvl5pPr marL="1828610" algn="l" defTabSz="457153" rtl="0" eaLnBrk="1" latinLnBrk="0" hangingPunct="1">
      <a:defRPr kumimoji="1" sz="1800" kern="1200">
        <a:solidFill>
          <a:schemeClr val="tx1"/>
        </a:solidFill>
        <a:latin typeface="+mn-lt"/>
        <a:ea typeface="+mn-ea"/>
        <a:cs typeface="+mn-cs"/>
      </a:defRPr>
    </a:lvl5pPr>
    <a:lvl6pPr marL="2285763" algn="l" defTabSz="457153" rtl="0" eaLnBrk="1" latinLnBrk="0" hangingPunct="1">
      <a:defRPr kumimoji="1" sz="1800" kern="1200">
        <a:solidFill>
          <a:schemeClr val="tx1"/>
        </a:solidFill>
        <a:latin typeface="+mn-lt"/>
        <a:ea typeface="+mn-ea"/>
        <a:cs typeface="+mn-cs"/>
      </a:defRPr>
    </a:lvl6pPr>
    <a:lvl7pPr marL="2742915" algn="l" defTabSz="457153" rtl="0" eaLnBrk="1" latinLnBrk="0" hangingPunct="1">
      <a:defRPr kumimoji="1" sz="1800" kern="1200">
        <a:solidFill>
          <a:schemeClr val="tx1"/>
        </a:solidFill>
        <a:latin typeface="+mn-lt"/>
        <a:ea typeface="+mn-ea"/>
        <a:cs typeface="+mn-cs"/>
      </a:defRPr>
    </a:lvl7pPr>
    <a:lvl8pPr marL="3200068" algn="l" defTabSz="457153" rtl="0" eaLnBrk="1" latinLnBrk="0" hangingPunct="1">
      <a:defRPr kumimoji="1" sz="1800" kern="1200">
        <a:solidFill>
          <a:schemeClr val="tx1"/>
        </a:solidFill>
        <a:latin typeface="+mn-lt"/>
        <a:ea typeface="+mn-ea"/>
        <a:cs typeface="+mn-cs"/>
      </a:defRPr>
    </a:lvl8pPr>
    <a:lvl9pPr marL="3657220" algn="l" defTabSz="457153"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中間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中間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中間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中間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テーマ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中間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horzBarState="maximized">
    <p:restoredLeft sz="8903" autoAdjust="0"/>
    <p:restoredTop sz="99856" autoAdjust="0"/>
  </p:normalViewPr>
  <p:slideViewPr>
    <p:cSldViewPr snapToGrid="0" snapToObjects="1">
      <p:cViewPr varScale="1">
        <p:scale>
          <a:sx n="100" d="100"/>
          <a:sy n="100" d="100"/>
        </p:scale>
        <p:origin x="-1136" y="-104"/>
      </p:cViewPr>
      <p:guideLst>
        <p:guide orient="horz" pos="2160"/>
        <p:guide pos="2880"/>
      </p:guideLst>
    </p:cSldViewPr>
  </p:slideViewPr>
  <p:notesTextViewPr>
    <p:cViewPr>
      <p:scale>
        <a:sx n="100" d="100"/>
        <a:sy n="100" d="100"/>
      </p:scale>
      <p:origin x="0" y="0"/>
    </p:cViewPr>
  </p:notesTextViewPr>
  <p:sorterViewPr>
    <p:cViewPr>
      <p:scale>
        <a:sx n="68" d="100"/>
        <a:sy n="68" d="100"/>
      </p:scale>
      <p:origin x="0" y="0"/>
    </p:cViewPr>
  </p:sorterViewPr>
  <p:gridSpacing cx="73736200" cy="73736200"/>
</p:viewPr>
</file>

<file path=ppt/_rels/presentation.xml.rels><?xml version="1.0" encoding="UTF-8" standalone="yes"?>
<Relationships xmlns="http://schemas.openxmlformats.org/package/2006/relationships"><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120" Type="http://schemas.openxmlformats.org/officeDocument/2006/relationships/viewProps" Target="viewProps.xml"/><Relationship Id="rId121" Type="http://schemas.openxmlformats.org/officeDocument/2006/relationships/theme" Target="theme/theme1.xml"/><Relationship Id="rId122"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90" Type="http://schemas.openxmlformats.org/officeDocument/2006/relationships/slide" Target="slides/slide87.xml"/><Relationship Id="rId91" Type="http://schemas.openxmlformats.org/officeDocument/2006/relationships/slide" Target="slides/slide88.xml"/><Relationship Id="rId92" Type="http://schemas.openxmlformats.org/officeDocument/2006/relationships/slide" Target="slides/slide89.xml"/><Relationship Id="rId93" Type="http://schemas.openxmlformats.org/officeDocument/2006/relationships/slide" Target="slides/slide90.xml"/><Relationship Id="rId94" Type="http://schemas.openxmlformats.org/officeDocument/2006/relationships/slide" Target="slides/slide91.xml"/><Relationship Id="rId95" Type="http://schemas.openxmlformats.org/officeDocument/2006/relationships/slide" Target="slides/slide92.xml"/><Relationship Id="rId96" Type="http://schemas.openxmlformats.org/officeDocument/2006/relationships/slide" Target="slides/slide93.xml"/><Relationship Id="rId101" Type="http://schemas.openxmlformats.org/officeDocument/2006/relationships/slide" Target="slides/slide98.xml"/><Relationship Id="rId102" Type="http://schemas.openxmlformats.org/officeDocument/2006/relationships/slide" Target="slides/slide99.xml"/><Relationship Id="rId103" Type="http://schemas.openxmlformats.org/officeDocument/2006/relationships/slide" Target="slides/slide100.xml"/><Relationship Id="rId104" Type="http://schemas.openxmlformats.org/officeDocument/2006/relationships/slide" Target="slides/slide101.xml"/><Relationship Id="rId105" Type="http://schemas.openxmlformats.org/officeDocument/2006/relationships/slide" Target="slides/slide102.xml"/><Relationship Id="rId106" Type="http://schemas.openxmlformats.org/officeDocument/2006/relationships/slide" Target="slides/slide103.xml"/><Relationship Id="rId107" Type="http://schemas.openxmlformats.org/officeDocument/2006/relationships/slide" Target="slides/slide104.xml"/><Relationship Id="rId108" Type="http://schemas.openxmlformats.org/officeDocument/2006/relationships/slide" Target="slides/slide105.xml"/><Relationship Id="rId109" Type="http://schemas.openxmlformats.org/officeDocument/2006/relationships/slide" Target="slides/slide106.xml"/><Relationship Id="rId97" Type="http://schemas.openxmlformats.org/officeDocument/2006/relationships/slide" Target="slides/slide94.xml"/><Relationship Id="rId98" Type="http://schemas.openxmlformats.org/officeDocument/2006/relationships/slide" Target="slides/slide95.xml"/><Relationship Id="rId99" Type="http://schemas.openxmlformats.org/officeDocument/2006/relationships/slide" Target="slides/slide96.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00" Type="http://schemas.openxmlformats.org/officeDocument/2006/relationships/slide" Target="slides/slide97.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110" Type="http://schemas.openxmlformats.org/officeDocument/2006/relationships/slide" Target="slides/slide107.xml"/><Relationship Id="rId111" Type="http://schemas.openxmlformats.org/officeDocument/2006/relationships/slide" Target="slides/slide108.xml"/><Relationship Id="rId112" Type="http://schemas.openxmlformats.org/officeDocument/2006/relationships/slide" Target="slides/slide109.xml"/><Relationship Id="rId113" Type="http://schemas.openxmlformats.org/officeDocument/2006/relationships/slide" Target="slides/slide110.xml"/><Relationship Id="rId114" Type="http://schemas.openxmlformats.org/officeDocument/2006/relationships/slide" Target="slides/slide111.xml"/><Relationship Id="rId115" Type="http://schemas.openxmlformats.org/officeDocument/2006/relationships/slide" Target="slides/slide112.xml"/><Relationship Id="rId116" Type="http://schemas.openxmlformats.org/officeDocument/2006/relationships/notesMaster" Target="notesMasters/notesMaster1.xml"/><Relationship Id="rId117" Type="http://schemas.openxmlformats.org/officeDocument/2006/relationships/handoutMaster" Target="handoutMasters/handoutMaster1.xml"/><Relationship Id="rId118" Type="http://schemas.openxmlformats.org/officeDocument/2006/relationships/printerSettings" Target="printerSettings/printerSettings1.bin"/><Relationship Id="rId119" Type="http://schemas.openxmlformats.org/officeDocument/2006/relationships/presProps" Target="presProps.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73B4A7-B1E9-E346-8382-8DCD34FC8FFC}" type="datetimeFigureOut">
              <a:rPr kumimoji="1" lang="ja-JP" altLang="en-US" smtClean="0"/>
              <a:pPr/>
              <a:t>12.10.27</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19836B-A496-5742-8A8C-5FEE320888FC}" type="slidenum">
              <a:rPr kumimoji="1" lang="ja-JP" altLang="en-US" smtClean="0"/>
              <a:pPr/>
              <a:t>‹#›</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978659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76CC99-982A-1C43-8C43-4E6F191C0C06}" type="datetimeFigureOut">
              <a:rPr kumimoji="1" lang="ja-JP" altLang="en-US" smtClean="0"/>
              <a:pPr/>
              <a:t>12.10.27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7CD2EB-828E-4E43-97CC-E322ABE17CC8}" type="slidenum">
              <a:rPr kumimoji="1" lang="ja-JP" altLang="en-US" smtClean="0"/>
              <a:pPr/>
              <a:t>‹#›</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76714369"/>
      </p:ext>
    </p:extLst>
  </p:cSld>
  <p:clrMap bg1="lt1" tx1="dk1" bg2="lt2" tx2="dk2" accent1="accent1" accent2="accent2" accent3="accent3" accent4="accent4" accent5="accent5" accent6="accent6" hlink="hlink" folHlink="folHlink"/>
  <p:hf hdr="0" ftr="0" dt="0"/>
  <p:notesStyle>
    <a:lvl1pPr marL="0" algn="l" defTabSz="457153" rtl="0" eaLnBrk="1" latinLnBrk="0" hangingPunct="1">
      <a:defRPr kumimoji="1" sz="1200" kern="1200">
        <a:solidFill>
          <a:schemeClr val="tx1"/>
        </a:solidFill>
        <a:latin typeface="+mn-lt"/>
        <a:ea typeface="+mn-ea"/>
        <a:cs typeface="+mn-cs"/>
      </a:defRPr>
    </a:lvl1pPr>
    <a:lvl2pPr marL="457153" algn="l" defTabSz="457153" rtl="0" eaLnBrk="1" latinLnBrk="0" hangingPunct="1">
      <a:defRPr kumimoji="1" sz="1200" kern="1200">
        <a:solidFill>
          <a:schemeClr val="tx1"/>
        </a:solidFill>
        <a:latin typeface="+mn-lt"/>
        <a:ea typeface="+mn-ea"/>
        <a:cs typeface="+mn-cs"/>
      </a:defRPr>
    </a:lvl2pPr>
    <a:lvl3pPr marL="914305" algn="l" defTabSz="457153" rtl="0" eaLnBrk="1" latinLnBrk="0" hangingPunct="1">
      <a:defRPr kumimoji="1" sz="1200" kern="1200">
        <a:solidFill>
          <a:schemeClr val="tx1"/>
        </a:solidFill>
        <a:latin typeface="+mn-lt"/>
        <a:ea typeface="+mn-ea"/>
        <a:cs typeface="+mn-cs"/>
      </a:defRPr>
    </a:lvl3pPr>
    <a:lvl4pPr marL="1371458" algn="l" defTabSz="457153" rtl="0" eaLnBrk="1" latinLnBrk="0" hangingPunct="1">
      <a:defRPr kumimoji="1" sz="1200" kern="1200">
        <a:solidFill>
          <a:schemeClr val="tx1"/>
        </a:solidFill>
        <a:latin typeface="+mn-lt"/>
        <a:ea typeface="+mn-ea"/>
        <a:cs typeface="+mn-cs"/>
      </a:defRPr>
    </a:lvl4pPr>
    <a:lvl5pPr marL="1828610" algn="l" defTabSz="457153" rtl="0" eaLnBrk="1" latinLnBrk="0" hangingPunct="1">
      <a:defRPr kumimoji="1" sz="1200" kern="1200">
        <a:solidFill>
          <a:schemeClr val="tx1"/>
        </a:solidFill>
        <a:latin typeface="+mn-lt"/>
        <a:ea typeface="+mn-ea"/>
        <a:cs typeface="+mn-cs"/>
      </a:defRPr>
    </a:lvl5pPr>
    <a:lvl6pPr marL="2285763" algn="l" defTabSz="457153" rtl="0" eaLnBrk="1" latinLnBrk="0" hangingPunct="1">
      <a:defRPr kumimoji="1" sz="1200" kern="1200">
        <a:solidFill>
          <a:schemeClr val="tx1"/>
        </a:solidFill>
        <a:latin typeface="+mn-lt"/>
        <a:ea typeface="+mn-ea"/>
        <a:cs typeface="+mn-cs"/>
      </a:defRPr>
    </a:lvl6pPr>
    <a:lvl7pPr marL="2742915" algn="l" defTabSz="457153" rtl="0" eaLnBrk="1" latinLnBrk="0" hangingPunct="1">
      <a:defRPr kumimoji="1" sz="1200" kern="1200">
        <a:solidFill>
          <a:schemeClr val="tx1"/>
        </a:solidFill>
        <a:latin typeface="+mn-lt"/>
        <a:ea typeface="+mn-ea"/>
        <a:cs typeface="+mn-cs"/>
      </a:defRPr>
    </a:lvl7pPr>
    <a:lvl8pPr marL="3200068" algn="l" defTabSz="457153" rtl="0" eaLnBrk="1" latinLnBrk="0" hangingPunct="1">
      <a:defRPr kumimoji="1" sz="1200" kern="1200">
        <a:solidFill>
          <a:schemeClr val="tx1"/>
        </a:solidFill>
        <a:latin typeface="+mn-lt"/>
        <a:ea typeface="+mn-ea"/>
        <a:cs typeface="+mn-cs"/>
      </a:defRPr>
    </a:lvl8pPr>
    <a:lvl9pPr marL="3657220" algn="l" defTabSz="45715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042ADA0-9038-FF48-ACF9-426B725702C8}" type="slidenum">
              <a:rPr lang="en-US" altLang="ja-JP">
                <a:solidFill>
                  <a:prstClr val="black"/>
                </a:solidFill>
                <a:latin typeface="Arial" pitchFamily="-112" charset="0"/>
                <a:ea typeface="Arial Unicode MS" pitchFamily="-112" charset="0"/>
                <a:cs typeface="Arial Unicode MS" pitchFamily="-112" charset="0"/>
              </a:rPr>
              <a:pPr/>
              <a:t>10</a:t>
            </a:fld>
            <a:endParaRPr lang="en-US" altLang="ja-JP">
              <a:solidFill>
                <a:prstClr val="black"/>
              </a:solidFill>
              <a:latin typeface="Arial" pitchFamily="-112" charset="0"/>
              <a:ea typeface="Arial Unicode MS" pitchFamily="-112" charset="0"/>
              <a:cs typeface="Arial Unicode MS" pitchFamily="-112" charset="0"/>
            </a:endParaRPr>
          </a:p>
        </p:txBody>
      </p:sp>
      <p:sp>
        <p:nvSpPr>
          <p:cNvPr id="26627" name="Rectangle 2"/>
          <p:cNvSpPr>
            <a:spLocks noGrp="1" noRot="1" noChangeAspect="1" noChangeArrowheads="1" noTextEdit="1"/>
          </p:cNvSpPr>
          <p:nvPr>
            <p:ph type="sldImg"/>
          </p:nvPr>
        </p:nvSpPr>
        <p:spPr>
          <a:xfrm>
            <a:off x="1144588" y="685800"/>
            <a:ext cx="4570412" cy="3429000"/>
          </a:xfrm>
          <a:ln/>
        </p:spPr>
      </p:sp>
      <p:sp>
        <p:nvSpPr>
          <p:cNvPr id="26628" name="Rectangle 3"/>
          <p:cNvSpPr>
            <a:spLocks noGrp="1" noChangeArrowheads="1"/>
          </p:cNvSpPr>
          <p:nvPr>
            <p:ph type="body" idx="1"/>
          </p:nvPr>
        </p:nvSpPr>
        <p:spPr>
          <a:noFill/>
          <a:ln/>
        </p:spPr>
        <p:txBody>
          <a:bodyPr/>
          <a:lstStyle/>
          <a:p>
            <a:endParaRPr kumimoji="0" lang="ja-JP" altLang="en-US" smtClean="0">
              <a:latin typeface="Times" pitchFamily="-112" charset="0"/>
              <a:ea typeface="Osaka" pitchFamily="-112" charset="-128"/>
              <a:cs typeface="Osaka" pitchFamily="-11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6BB0559-ADEB-F843-91DF-99243ABCE7B4}" type="slidenum">
              <a:rPr lang="en-US" altLang="ja-JP">
                <a:latin typeface="Arial" pitchFamily="-112" charset="0"/>
                <a:ea typeface="Arial Unicode MS" pitchFamily="-112" charset="0"/>
                <a:cs typeface="Arial Unicode MS" pitchFamily="-112" charset="0"/>
              </a:rPr>
              <a:pPr/>
              <a:t>40</a:t>
            </a:fld>
            <a:endParaRPr lang="en-US" altLang="ja-JP">
              <a:latin typeface="Arial" pitchFamily="-112" charset="0"/>
              <a:ea typeface="Arial Unicode MS" pitchFamily="-112" charset="0"/>
              <a:cs typeface="Arial Unicode MS" pitchFamily="-112" charset="0"/>
            </a:endParaRPr>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kumimoji="0" lang="en-US" smtClean="0">
              <a:latin typeface="Times" pitchFamily="-112" charset="0"/>
              <a:ea typeface="Osaka" pitchFamily="-112" charset="-128"/>
              <a:cs typeface="Osaka" pitchFamily="-11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389E06-74B4-C147-92DD-CD3BF7F59418}" type="slidenum">
              <a:rPr lang="en-US" altLang="ja-JP">
                <a:solidFill>
                  <a:prstClr val="black"/>
                </a:solidFill>
                <a:latin typeface="Calibri"/>
                <a:ea typeface="ＭＳ Ｐゴシック"/>
              </a:rPr>
              <a:pPr/>
              <a:t>50</a:t>
            </a:fld>
            <a:endParaRPr lang="en-US" altLang="ja-JP">
              <a:solidFill>
                <a:prstClr val="black"/>
              </a:solidFill>
              <a:latin typeface="Calibri"/>
              <a:ea typeface="ＭＳ Ｐゴシック"/>
            </a:endParaRPr>
          </a:p>
        </p:txBody>
      </p:sp>
      <p:sp>
        <p:nvSpPr>
          <p:cNvPr id="2344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44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86F8D8E-8669-D644-B4C7-8E9E8D89BAC1}" type="slidenum">
              <a:rPr kumimoji="1" lang="ja-JP" altLang="en-US" smtClean="0"/>
              <a:pPr/>
              <a:t>58</a:t>
            </a:fld>
            <a:endParaRPr kumimoji="1" lang="ja-JP" altLang="en-US"/>
          </a:p>
        </p:txBody>
      </p:sp>
      <p:sp>
        <p:nvSpPr>
          <p:cNvPr id="5" name="日付プレースホルダー 4"/>
          <p:cNvSpPr>
            <a:spLocks noGrp="1"/>
          </p:cNvSpPr>
          <p:nvPr>
            <p:ph type="dt" idx="11"/>
          </p:nvPr>
        </p:nvSpPr>
        <p:spPr/>
        <p:txBody>
          <a:bodyPr/>
          <a:lstStyle/>
          <a:p>
            <a:fld id="{43A6E68F-E69B-2447-9A83-F027DD198E9A}" type="datetime1">
              <a:rPr kumimoji="1" lang="ja-JP" altLang="en-US" smtClean="0"/>
              <a:pPr/>
              <a:t>12.10.27</a:t>
            </a:fld>
            <a:endParaRPr kumimoji="1" lang="ja-JP" altLang="en-US"/>
          </a:p>
        </p:txBody>
      </p:sp>
      <p:sp>
        <p:nvSpPr>
          <p:cNvPr id="6" name="フッター プレースホルダー 5"/>
          <p:cNvSpPr>
            <a:spLocks noGrp="1"/>
          </p:cNvSpPr>
          <p:nvPr>
            <p:ph type="ftr" sz="quarter" idx="12"/>
          </p:nvPr>
        </p:nvSpPr>
        <p:spPr/>
        <p:txBody>
          <a:bodyPr/>
          <a:lstStyle/>
          <a:p>
            <a:r>
              <a:rPr kumimoji="1" lang="ja-JP" altLang="en-US" smtClean="0"/>
              <a:t>機械工学センター　山中将</a:t>
            </a:r>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6426729"/>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sz="quarter"/>
          </p:nvPr>
        </p:nvSpPr>
        <p:spPr/>
        <p:txBody>
          <a:bodyPr/>
          <a:lstStyle/>
          <a:p>
            <a:pPr>
              <a:defRPr/>
            </a:pPr>
            <a:fld id="{91663861-09D3-E241-BD04-F5D6FF429308}" type="slidenum">
              <a:rPr lang="en-US"/>
              <a:pPr>
                <a:defRPr/>
              </a:pPr>
              <a:t>84</a:t>
            </a:fld>
            <a:endParaRPr lang="en-US"/>
          </a:p>
        </p:txBody>
      </p:sp>
      <p:sp>
        <p:nvSpPr>
          <p:cNvPr id="4097" name="Text Box 1"/>
          <p:cNvSpPr txBox="1">
            <a:spLocks noGrp="1" noRot="1" noChangeAspect="1" noChangeArrowheads="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sp>
      <p:sp>
        <p:nvSpPr>
          <p:cNvPr id="4098" name="Text Box 2"/>
          <p:cNvSpPr txBox="1">
            <a:spLocks noGrp="1" noChangeArrowheads="1"/>
          </p:cNvSpPr>
          <p:nvPr>
            <p:ph type="body" idx="1"/>
          </p:nvPr>
        </p:nvSpPr>
        <p:spPr>
          <a:xfrm>
            <a:off x="685512" y="4343230"/>
            <a:ext cx="5486976" cy="4115139"/>
          </a:xfrm>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wrap="none" anchor="ctr"/>
          <a:lstStyle/>
          <a:p>
            <a:pPr>
              <a:defRPr/>
            </a:pPr>
            <a:endParaRPr kumimoji="0" lang="ja-JP" alt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sz="quarter"/>
          </p:nvPr>
        </p:nvSpPr>
        <p:spPr/>
        <p:txBody>
          <a:bodyPr/>
          <a:lstStyle/>
          <a:p>
            <a:pPr>
              <a:defRPr/>
            </a:pPr>
            <a:fld id="{37626338-7E5E-2E41-AF56-9FA898C54C29}" type="slidenum">
              <a:rPr lang="en-US"/>
              <a:pPr>
                <a:defRPr/>
              </a:pPr>
              <a:t>85</a:t>
            </a:fld>
            <a:endParaRPr lang="en-US"/>
          </a:p>
        </p:txBody>
      </p:sp>
      <p:sp>
        <p:nvSpPr>
          <p:cNvPr id="4097" name="Text Box 1"/>
          <p:cNvSpPr txBox="1">
            <a:spLocks noGrp="1" noRot="1" noChangeAspect="1" noChangeArrowheads="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sp>
      <p:sp>
        <p:nvSpPr>
          <p:cNvPr id="4098" name="Text Box 2"/>
          <p:cNvSpPr txBox="1">
            <a:spLocks noGrp="1" noChangeArrowheads="1"/>
          </p:cNvSpPr>
          <p:nvPr>
            <p:ph type="body" idx="1"/>
          </p:nvPr>
        </p:nvSpPr>
        <p:spPr>
          <a:xfrm>
            <a:off x="685512" y="4343230"/>
            <a:ext cx="5486976" cy="4115139"/>
          </a:xfrm>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wrap="none" anchor="ctr"/>
          <a:lstStyle/>
          <a:p>
            <a:pPr>
              <a:defRPr/>
            </a:pPr>
            <a:endParaRPr kumimoji="0" lang="ja-JP" alt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25603" name="Rectangle 3"/>
          <p:cNvSpPr>
            <a:spLocks noGrp="1" noChangeArrowheads="1"/>
          </p:cNvSpPr>
          <p:nvPr>
            <p:ph type="body" idx="1"/>
          </p:nvPr>
        </p:nvSpPr>
        <p:spPr/>
        <p:txBody>
          <a:bodyPr/>
          <a:lstStyle/>
          <a:p>
            <a:pPr>
              <a:defRPr/>
            </a:pPr>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Marcador de imagen de diapositiva 1"/>
          <p:cNvSpPr>
            <a:spLocks noGrp="1" noRot="1" noChangeAspect="1"/>
          </p:cNvSpPr>
          <p:nvPr>
            <p:ph type="sldImg"/>
          </p:nvPr>
        </p:nvSpPr>
        <p:spPr>
          <a:ln/>
        </p:spPr>
      </p:sp>
      <p:sp>
        <p:nvSpPr>
          <p:cNvPr id="21506" name="Marcador de notas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r>
              <a:rPr lang="en-GB">
                <a:latin typeface="Times New Roman" charset="0"/>
              </a:rPr>
              <a:t>ALBA test: beam impedance and field homogeneity with a dc power supply</a:t>
            </a:r>
          </a:p>
          <a:p>
            <a:r>
              <a:rPr lang="en-GB">
                <a:latin typeface="Times New Roman" charset="0"/>
              </a:rPr>
              <a:t>ATF2 test: beam impedance and filed homogeneity but with a pulsed generator (inductive adder)</a:t>
            </a:r>
          </a:p>
        </p:txBody>
      </p:sp>
      <p:sp>
        <p:nvSpPr>
          <p:cNvPr id="21507" name="Marcador de número de diapositiva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54088" eaLnBrk="0" hangingPunct="0">
              <a:defRPr sz="2400">
                <a:solidFill>
                  <a:schemeClr val="tx1"/>
                </a:solidFill>
                <a:latin typeface="Arial" charset="0"/>
                <a:ea typeface="ＭＳ Ｐゴシック" charset="0"/>
                <a:cs typeface="ＭＳ Ｐゴシック" charset="0"/>
              </a:defRPr>
            </a:lvl1pPr>
            <a:lvl2pPr marL="742950" indent="-285750" defTabSz="954088" eaLnBrk="0" hangingPunct="0">
              <a:defRPr sz="2400">
                <a:solidFill>
                  <a:schemeClr val="tx1"/>
                </a:solidFill>
                <a:latin typeface="Arial" charset="0"/>
                <a:ea typeface="ＭＳ Ｐゴシック" charset="0"/>
              </a:defRPr>
            </a:lvl2pPr>
            <a:lvl3pPr marL="1143000" indent="-228600" defTabSz="954088" eaLnBrk="0" hangingPunct="0">
              <a:defRPr sz="2400">
                <a:solidFill>
                  <a:schemeClr val="tx1"/>
                </a:solidFill>
                <a:latin typeface="Arial" charset="0"/>
                <a:ea typeface="ＭＳ Ｐゴシック" charset="0"/>
              </a:defRPr>
            </a:lvl3pPr>
            <a:lvl4pPr marL="1600200" indent="-228600" defTabSz="954088" eaLnBrk="0" hangingPunct="0">
              <a:defRPr sz="2400">
                <a:solidFill>
                  <a:schemeClr val="tx1"/>
                </a:solidFill>
                <a:latin typeface="Arial" charset="0"/>
                <a:ea typeface="ＭＳ Ｐゴシック" charset="0"/>
              </a:defRPr>
            </a:lvl4pPr>
            <a:lvl5pPr marL="2057400" indent="-228600" defTabSz="954088" eaLnBrk="0" hangingPunct="0">
              <a:defRPr sz="2400">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0B2286-ADFE-944E-9E5B-48BF08F01BE6}" type="slidenum">
              <a:rPr lang="en-US" altLang="ja-JP" sz="1300">
                <a:latin typeface="Times New Roman" charset="0"/>
                <a:cs typeface="Arial" charset="0"/>
              </a:rPr>
              <a:pPr eaLnBrk="1" hangingPunct="1"/>
              <a:t>110</a:t>
            </a:fld>
            <a:endParaRPr lang="en-US" altLang="ja-JP" sz="1300">
              <a:latin typeface="Times New Roman"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Marcador de imagen de diapositiva 1"/>
          <p:cNvSpPr>
            <a:spLocks noGrp="1" noRot="1" noChangeAspect="1"/>
          </p:cNvSpPr>
          <p:nvPr>
            <p:ph type="sldImg"/>
          </p:nvPr>
        </p:nvSpPr>
        <p:spPr>
          <a:ln/>
        </p:spPr>
      </p:sp>
      <p:sp>
        <p:nvSpPr>
          <p:cNvPr id="23554" name="Marcador de notas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r>
              <a:rPr lang="en-GB">
                <a:latin typeface="Times New Roman" charset="0"/>
              </a:rPr>
              <a:t>Field homogeneity over 3.5 mm or 1mm radius</a:t>
            </a:r>
          </a:p>
        </p:txBody>
      </p:sp>
      <p:sp>
        <p:nvSpPr>
          <p:cNvPr id="23555" name="Marcador de número de diapositiva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54088" eaLnBrk="0" hangingPunct="0">
              <a:defRPr sz="2400">
                <a:solidFill>
                  <a:schemeClr val="tx1"/>
                </a:solidFill>
                <a:latin typeface="Arial" charset="0"/>
                <a:ea typeface="ＭＳ Ｐゴシック" charset="0"/>
                <a:cs typeface="ＭＳ Ｐゴシック" charset="0"/>
              </a:defRPr>
            </a:lvl1pPr>
            <a:lvl2pPr marL="742950" indent="-285750" defTabSz="954088" eaLnBrk="0" hangingPunct="0">
              <a:defRPr sz="2400">
                <a:solidFill>
                  <a:schemeClr val="tx1"/>
                </a:solidFill>
                <a:latin typeface="Arial" charset="0"/>
                <a:ea typeface="ＭＳ Ｐゴシック" charset="0"/>
              </a:defRPr>
            </a:lvl2pPr>
            <a:lvl3pPr marL="1143000" indent="-228600" defTabSz="954088" eaLnBrk="0" hangingPunct="0">
              <a:defRPr sz="2400">
                <a:solidFill>
                  <a:schemeClr val="tx1"/>
                </a:solidFill>
                <a:latin typeface="Arial" charset="0"/>
                <a:ea typeface="ＭＳ Ｐゴシック" charset="0"/>
              </a:defRPr>
            </a:lvl3pPr>
            <a:lvl4pPr marL="1600200" indent="-228600" defTabSz="954088" eaLnBrk="0" hangingPunct="0">
              <a:defRPr sz="2400">
                <a:solidFill>
                  <a:schemeClr val="tx1"/>
                </a:solidFill>
                <a:latin typeface="Arial" charset="0"/>
                <a:ea typeface="ＭＳ Ｐゴシック" charset="0"/>
              </a:defRPr>
            </a:lvl4pPr>
            <a:lvl5pPr marL="2057400" indent="-228600" defTabSz="954088" eaLnBrk="0" hangingPunct="0">
              <a:defRPr sz="2400">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303CFA7-0885-D24E-9C7F-005EC44736B9}" type="slidenum">
              <a:rPr lang="en-US" altLang="ja-JP" sz="1300">
                <a:latin typeface="Times New Roman" charset="0"/>
                <a:cs typeface="Arial" charset="0"/>
              </a:rPr>
              <a:pPr eaLnBrk="1" hangingPunct="1"/>
              <a:t>111</a:t>
            </a:fld>
            <a:endParaRPr lang="en-US" altLang="ja-JP" sz="1300">
              <a:latin typeface="Times New Roman"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12/10/01</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KEK-LC-Meeting</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pPr/>
              <a:t>‹#›</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4735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12/10/01</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KEK-LC-Meeting</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pPr/>
              <a:t>‹#›</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87835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1" y="274639"/>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12/10/01</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KEK-LC-Meeting</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pPr/>
              <a:t>‹#›</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86192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6481" y="273629"/>
            <a:ext cx="8226720" cy="1143480"/>
          </a:xfrm>
        </p:spPr>
        <p:txBody>
          <a:bodyPr/>
          <a:lstStyle/>
          <a:p>
            <a:r>
              <a:rPr lang="ja-JP" altLang="en-US" smtClean="0"/>
              <a:t>マスター タイトルの書式設定</a:t>
            </a:r>
            <a:endParaRPr lang="ja-JP" altLang="en-US"/>
          </a:p>
        </p:txBody>
      </p:sp>
      <p:sp>
        <p:nvSpPr>
          <p:cNvPr id="3" name="Rectangle 3"/>
          <p:cNvSpPr>
            <a:spLocks noGrp="1" noChangeArrowheads="1"/>
          </p:cNvSpPr>
          <p:nvPr>
            <p:ph type="dt" idx="10"/>
          </p:nvPr>
        </p:nvSpPr>
        <p:spPr>
          <a:ln/>
        </p:spPr>
        <p:txBody>
          <a:bodyPr/>
          <a:lstStyle>
            <a:lvl1pPr>
              <a:defRPr/>
            </a:lvl1pPr>
          </a:lstStyle>
          <a:p>
            <a:pPr>
              <a:defRPr/>
            </a:pPr>
            <a:r>
              <a:rPr lang="en-US" smtClean="0"/>
              <a:t>12/10/01</a:t>
            </a:r>
            <a:endParaRPr lang="en-US"/>
          </a:p>
        </p:txBody>
      </p:sp>
      <p:sp>
        <p:nvSpPr>
          <p:cNvPr id="4" name="Rectangle 4"/>
          <p:cNvSpPr>
            <a:spLocks noGrp="1" noChangeArrowheads="1"/>
          </p:cNvSpPr>
          <p:nvPr>
            <p:ph type="ftr" idx="11"/>
          </p:nvPr>
        </p:nvSpPr>
        <p:spPr>
          <a:ln/>
        </p:spPr>
        <p:txBody>
          <a:bodyPr/>
          <a:lstStyle>
            <a:lvl1pPr>
              <a:defRPr/>
            </a:lvl1pPr>
          </a:lstStyle>
          <a:p>
            <a:pPr>
              <a:defRPr/>
            </a:pPr>
            <a:r>
              <a:rPr lang="en-US" smtClean="0"/>
              <a:t>KEK-LC-Meeting</a:t>
            </a:r>
            <a:endParaRPr lang="en-US"/>
          </a:p>
        </p:txBody>
      </p:sp>
      <p:sp>
        <p:nvSpPr>
          <p:cNvPr id="5" name="Rectangle 5"/>
          <p:cNvSpPr>
            <a:spLocks noGrp="1" noChangeArrowheads="1"/>
          </p:cNvSpPr>
          <p:nvPr>
            <p:ph type="sldNum" idx="12"/>
          </p:nvPr>
        </p:nvSpPr>
        <p:spPr>
          <a:ln/>
        </p:spPr>
        <p:txBody>
          <a:bodyPr/>
          <a:lstStyle>
            <a:lvl1pPr>
              <a:defRPr/>
            </a:lvl1pPr>
          </a:lstStyle>
          <a:p>
            <a:pPr>
              <a:defRPr/>
            </a:pPr>
            <a:fld id="{958AAF79-3E4C-A44B-949D-02A1A4F8F1C7}"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83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732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732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 y="3925888"/>
            <a:ext cx="4038600" cy="21732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3925888"/>
            <a:ext cx="4038600" cy="21732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ja-JP" smtClean="0"/>
              <a:t>121005</a:t>
            </a: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ja-JP" smtClean="0"/>
              <a:t>KEK-LC-STF meeting</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4F69C48C-D733-1745-8254-B98F368A1390}" type="slidenum">
              <a:rPr lang="en-US" altLang="ja-JP"/>
              <a:pPr>
                <a:defRPr/>
              </a:pPr>
              <a:t>‹#›</a:t>
            </a:fld>
            <a:endParaRPr lang="en-US" altLang="ja-JP"/>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30573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12/10/01</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7517E33F-8DE9-7141-B4B1-5AAC92667273}"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4389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12/10/01</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7517E33F-8DE9-7141-B4B1-5AAC92667273}"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9280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12/10/01</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7517E33F-8DE9-7141-B4B1-5AAC92667273}"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92340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12/10/01</a:t>
            </a:r>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7517E33F-8DE9-7141-B4B1-5AAC92667273}"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5294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12/10/01</a:t>
            </a:r>
            <a:endParaRPr lang="ja-JP" altLang="en-US">
              <a:solidFill>
                <a:prstClr val="black">
                  <a:tint val="75000"/>
                </a:prstClr>
              </a:solidFill>
              <a:latin typeface="Calibri"/>
              <a:ea typeface="ＭＳ Ｐゴシック"/>
            </a:endParaRPr>
          </a:p>
        </p:txBody>
      </p:sp>
      <p:sp>
        <p:nvSpPr>
          <p:cNvPr id="8" name="フッター プレースホルダー 7"/>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9" name="スライド番号プレースホルダー 8"/>
          <p:cNvSpPr>
            <a:spLocks noGrp="1"/>
          </p:cNvSpPr>
          <p:nvPr>
            <p:ph type="sldNum" sz="quarter" idx="12"/>
          </p:nvPr>
        </p:nvSpPr>
        <p:spPr/>
        <p:txBody>
          <a:bodyPr/>
          <a:lstStyle/>
          <a:p>
            <a:fld id="{7517E33F-8DE9-7141-B4B1-5AAC92667273}"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7514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12/10/01</a:t>
            </a:r>
            <a:endParaRPr lang="ja-JP" altLang="en-US">
              <a:solidFill>
                <a:prstClr val="black">
                  <a:tint val="75000"/>
                </a:prstClr>
              </a:solidFill>
              <a:latin typeface="Calibri"/>
              <a:ea typeface="ＭＳ Ｐゴシック"/>
            </a:endParaRPr>
          </a:p>
        </p:txBody>
      </p:sp>
      <p:sp>
        <p:nvSpPr>
          <p:cNvPr id="4" name="フッター プレースホルダー 3"/>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5" name="スライド番号プレースホルダー 4"/>
          <p:cNvSpPr>
            <a:spLocks noGrp="1"/>
          </p:cNvSpPr>
          <p:nvPr>
            <p:ph type="sldNum" sz="quarter" idx="12"/>
          </p:nvPr>
        </p:nvSpPr>
        <p:spPr/>
        <p:txBody>
          <a:bodyPr/>
          <a:lstStyle/>
          <a:p>
            <a:fld id="{7517E33F-8DE9-7141-B4B1-5AAC92667273}"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54423728"/>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12/10/01</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KEK-LC-Meeting</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pPr/>
              <a:t>‹#›</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91456473"/>
      </p:ext>
    </p:extLst>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12/10/01</a:t>
            </a:r>
            <a:endParaRPr lang="ja-JP" altLang="en-US">
              <a:solidFill>
                <a:prstClr val="black">
                  <a:tint val="75000"/>
                </a:prstClr>
              </a:solidFill>
              <a:latin typeface="Calibri"/>
              <a:ea typeface="ＭＳ Ｐゴシック"/>
            </a:endParaRPr>
          </a:p>
        </p:txBody>
      </p:sp>
      <p:sp>
        <p:nvSpPr>
          <p:cNvPr id="3" name="フッター プレースホルダー 2"/>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4" name="スライド番号プレースホルダー 3"/>
          <p:cNvSpPr>
            <a:spLocks noGrp="1"/>
          </p:cNvSpPr>
          <p:nvPr>
            <p:ph type="sldNum" sz="quarter" idx="12"/>
          </p:nvPr>
        </p:nvSpPr>
        <p:spPr/>
        <p:txBody>
          <a:bodyPr/>
          <a:lstStyle/>
          <a:p>
            <a:fld id="{7517E33F-8DE9-7141-B4B1-5AAC92667273}"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76376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12/10/01</a:t>
            </a:r>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7517E33F-8DE9-7141-B4B1-5AAC92667273}"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91294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12/10/01</a:t>
            </a:r>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7517E33F-8DE9-7141-B4B1-5AAC92667273}"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76451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12/10/01</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7517E33F-8DE9-7141-B4B1-5AAC92667273}"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47411531"/>
      </p:ext>
    </p:extLst>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12/10/01</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7517E33F-8DE9-7141-B4B1-5AAC92667273}"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4290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p>
            <a:fld id="{E0501FD9-DA32-BC4C-A3CB-0F3126DAA156}" type="datetimeFigureOut">
              <a:rPr lang="ja-JP" altLang="en-US" smtClean="0">
                <a:solidFill>
                  <a:prstClr val="black">
                    <a:tint val="75000"/>
                  </a:prstClr>
                </a:solidFill>
                <a:latin typeface="Calibri"/>
                <a:ea typeface="ＭＳ Ｐゴシック"/>
              </a:rPr>
              <a:pPr/>
              <a:t>12.10.27</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12"/>
          </p:nvPr>
        </p:nvSpPr>
        <p:spPr/>
        <p:txBody>
          <a:bodyPr/>
          <a:lstStyle/>
          <a:p>
            <a:fld id="{60E8B294-1567-3E44-B967-93873F1EBDFD}"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24818358"/>
      </p:ext>
    </p:extLst>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E0501FD9-DA32-BC4C-A3CB-0F3126DAA156}" type="datetimeFigureOut">
              <a:rPr lang="ja-JP" altLang="en-US" smtClean="0">
                <a:solidFill>
                  <a:prstClr val="black">
                    <a:tint val="75000"/>
                  </a:prstClr>
                </a:solidFill>
                <a:latin typeface="Calibri"/>
                <a:ea typeface="ＭＳ Ｐゴシック"/>
              </a:rPr>
              <a:pPr/>
              <a:t>12.10.27</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12"/>
          </p:nvPr>
        </p:nvSpPr>
        <p:spPr/>
        <p:txBody>
          <a:bodyPr/>
          <a:lstStyle/>
          <a:p>
            <a:fld id="{60E8B294-1567-3E44-B967-93873F1EBDFD}"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86229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p>
            <a:fld id="{E0501FD9-DA32-BC4C-A3CB-0F3126DAA156}" type="datetimeFigureOut">
              <a:rPr lang="ja-JP" altLang="en-US" smtClean="0">
                <a:solidFill>
                  <a:prstClr val="black">
                    <a:tint val="75000"/>
                  </a:prstClr>
                </a:solidFill>
                <a:latin typeface="Calibri"/>
                <a:ea typeface="ＭＳ Ｐゴシック"/>
              </a:rPr>
              <a:pPr/>
              <a:t>12.10.27</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12"/>
          </p:nvPr>
        </p:nvSpPr>
        <p:spPr/>
        <p:txBody>
          <a:bodyPr/>
          <a:lstStyle/>
          <a:p>
            <a:fld id="{60E8B294-1567-3E44-B967-93873F1EBDFD}"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26942664"/>
      </p:ext>
    </p:extLst>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p>
            <a:fld id="{E0501FD9-DA32-BC4C-A3CB-0F3126DAA156}" type="datetimeFigureOut">
              <a:rPr lang="ja-JP" altLang="en-US" smtClean="0">
                <a:solidFill>
                  <a:prstClr val="black">
                    <a:tint val="75000"/>
                  </a:prstClr>
                </a:solidFill>
                <a:latin typeface="Calibri"/>
                <a:ea typeface="ＭＳ Ｐゴシック"/>
              </a:rPr>
              <a:pPr/>
              <a:t>12.10.27</a:t>
            </a:fld>
            <a:endParaRPr lang="ja-JP" altLang="en-US">
              <a:solidFill>
                <a:prstClr val="black">
                  <a:tint val="75000"/>
                </a:prstClr>
              </a:solidFill>
              <a:latin typeface="Calibri"/>
              <a:ea typeface="ＭＳ Ｐゴシック"/>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 6"/>
          <p:cNvSpPr>
            <a:spLocks noGrp="1"/>
          </p:cNvSpPr>
          <p:nvPr>
            <p:ph type="sldNum" sz="quarter" idx="12"/>
          </p:nvPr>
        </p:nvSpPr>
        <p:spPr/>
        <p:txBody>
          <a:bodyPr/>
          <a:lstStyle/>
          <a:p>
            <a:fld id="{60E8B294-1567-3E44-B967-93873F1EBDFD}"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21972246"/>
      </p:ext>
    </p:extLst>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p>
            <a:fld id="{E0501FD9-DA32-BC4C-A3CB-0F3126DAA156}" type="datetimeFigureOut">
              <a:rPr lang="ja-JP" altLang="en-US" smtClean="0">
                <a:solidFill>
                  <a:prstClr val="black">
                    <a:tint val="75000"/>
                  </a:prstClr>
                </a:solidFill>
                <a:latin typeface="Calibri"/>
                <a:ea typeface="ＭＳ Ｐゴシック"/>
              </a:rPr>
              <a:pPr/>
              <a:t>12.10.27</a:t>
            </a:fld>
            <a:endParaRPr lang="ja-JP" altLang="en-US">
              <a:solidFill>
                <a:prstClr val="black">
                  <a:tint val="75000"/>
                </a:prstClr>
              </a:solidFill>
              <a:latin typeface="Calibri"/>
              <a:ea typeface="ＭＳ Ｐゴシック"/>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9" name="スライド番号プレースホルダ 8"/>
          <p:cNvSpPr>
            <a:spLocks noGrp="1"/>
          </p:cNvSpPr>
          <p:nvPr>
            <p:ph type="sldNum" sz="quarter" idx="12"/>
          </p:nvPr>
        </p:nvSpPr>
        <p:spPr/>
        <p:txBody>
          <a:bodyPr/>
          <a:lstStyle/>
          <a:p>
            <a:fld id="{60E8B294-1567-3E44-B967-93873F1EBDFD}"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125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r>
              <a:rPr kumimoji="1" lang="en-US" altLang="ja-JP" smtClean="0"/>
              <a:t>12/10/01</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KEK-LC-Meeting</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pPr/>
              <a:t>‹#›</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19548306"/>
      </p:ext>
    </p:extLst>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p>
            <a:fld id="{E0501FD9-DA32-BC4C-A3CB-0F3126DAA156}" type="datetimeFigureOut">
              <a:rPr lang="ja-JP" altLang="en-US" smtClean="0">
                <a:solidFill>
                  <a:prstClr val="black">
                    <a:tint val="75000"/>
                  </a:prstClr>
                </a:solidFill>
                <a:latin typeface="Calibri"/>
                <a:ea typeface="ＭＳ Ｐゴシック"/>
              </a:rPr>
              <a:pPr/>
              <a:t>12.10.27</a:t>
            </a:fld>
            <a:endParaRPr lang="ja-JP" altLang="en-US">
              <a:solidFill>
                <a:prstClr val="black">
                  <a:tint val="75000"/>
                </a:prstClr>
              </a:solidFill>
              <a:latin typeface="Calibri"/>
              <a:ea typeface="ＭＳ Ｐゴシック"/>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5" name="スライド番号プレースホルダ 4"/>
          <p:cNvSpPr>
            <a:spLocks noGrp="1"/>
          </p:cNvSpPr>
          <p:nvPr>
            <p:ph type="sldNum" sz="quarter" idx="12"/>
          </p:nvPr>
        </p:nvSpPr>
        <p:spPr/>
        <p:txBody>
          <a:bodyPr/>
          <a:lstStyle/>
          <a:p>
            <a:fld id="{60E8B294-1567-3E44-B967-93873F1EBDFD}"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0613953"/>
      </p:ext>
    </p:extLst>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0501FD9-DA32-BC4C-A3CB-0F3126DAA156}" type="datetimeFigureOut">
              <a:rPr lang="ja-JP" altLang="en-US" smtClean="0">
                <a:solidFill>
                  <a:prstClr val="black">
                    <a:tint val="75000"/>
                  </a:prstClr>
                </a:solidFill>
                <a:latin typeface="Calibri"/>
                <a:ea typeface="ＭＳ Ｐゴシック"/>
              </a:rPr>
              <a:pPr/>
              <a:t>12.10.27</a:t>
            </a:fld>
            <a:endParaRPr lang="ja-JP" altLang="en-US">
              <a:solidFill>
                <a:prstClr val="black">
                  <a:tint val="75000"/>
                </a:prstClr>
              </a:solidFill>
              <a:latin typeface="Calibri"/>
              <a:ea typeface="ＭＳ Ｐゴシック"/>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4" name="スライド番号プレースホルダ 3"/>
          <p:cNvSpPr>
            <a:spLocks noGrp="1"/>
          </p:cNvSpPr>
          <p:nvPr>
            <p:ph type="sldNum" sz="quarter" idx="12"/>
          </p:nvPr>
        </p:nvSpPr>
        <p:spPr/>
        <p:txBody>
          <a:bodyPr/>
          <a:lstStyle/>
          <a:p>
            <a:fld id="{60E8B294-1567-3E44-B967-93873F1EBDFD}"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72704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E0501FD9-DA32-BC4C-A3CB-0F3126DAA156}" type="datetimeFigureOut">
              <a:rPr lang="ja-JP" altLang="en-US" smtClean="0">
                <a:solidFill>
                  <a:prstClr val="black">
                    <a:tint val="75000"/>
                  </a:prstClr>
                </a:solidFill>
                <a:latin typeface="Calibri"/>
                <a:ea typeface="ＭＳ Ｐゴシック"/>
              </a:rPr>
              <a:pPr/>
              <a:t>12.10.27</a:t>
            </a:fld>
            <a:endParaRPr lang="ja-JP" altLang="en-US">
              <a:solidFill>
                <a:prstClr val="black">
                  <a:tint val="75000"/>
                </a:prstClr>
              </a:solidFill>
              <a:latin typeface="Calibri"/>
              <a:ea typeface="ＭＳ Ｐゴシック"/>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 6"/>
          <p:cNvSpPr>
            <a:spLocks noGrp="1"/>
          </p:cNvSpPr>
          <p:nvPr>
            <p:ph type="sldNum" sz="quarter" idx="12"/>
          </p:nvPr>
        </p:nvSpPr>
        <p:spPr/>
        <p:txBody>
          <a:bodyPr/>
          <a:lstStyle/>
          <a:p>
            <a:fld id="{60E8B294-1567-3E44-B967-93873F1EBDFD}"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7891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E0501FD9-DA32-BC4C-A3CB-0F3126DAA156}" type="datetimeFigureOut">
              <a:rPr lang="ja-JP" altLang="en-US" smtClean="0">
                <a:solidFill>
                  <a:prstClr val="black">
                    <a:tint val="75000"/>
                  </a:prstClr>
                </a:solidFill>
                <a:latin typeface="Calibri"/>
                <a:ea typeface="ＭＳ Ｐゴシック"/>
              </a:rPr>
              <a:pPr/>
              <a:t>12.10.27</a:t>
            </a:fld>
            <a:endParaRPr lang="ja-JP" altLang="en-US">
              <a:solidFill>
                <a:prstClr val="black">
                  <a:tint val="75000"/>
                </a:prstClr>
              </a:solidFill>
              <a:latin typeface="Calibri"/>
              <a:ea typeface="ＭＳ Ｐゴシック"/>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 6"/>
          <p:cNvSpPr>
            <a:spLocks noGrp="1"/>
          </p:cNvSpPr>
          <p:nvPr>
            <p:ph type="sldNum" sz="quarter" idx="12"/>
          </p:nvPr>
        </p:nvSpPr>
        <p:spPr/>
        <p:txBody>
          <a:bodyPr/>
          <a:lstStyle/>
          <a:p>
            <a:fld id="{60E8B294-1567-3E44-B967-93873F1EBDFD}"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65054741"/>
      </p:ext>
    </p:extLst>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E0501FD9-DA32-BC4C-A3CB-0F3126DAA156}" type="datetimeFigureOut">
              <a:rPr lang="ja-JP" altLang="en-US" smtClean="0">
                <a:solidFill>
                  <a:prstClr val="black">
                    <a:tint val="75000"/>
                  </a:prstClr>
                </a:solidFill>
                <a:latin typeface="Calibri"/>
                <a:ea typeface="ＭＳ Ｐゴシック"/>
              </a:rPr>
              <a:pPr/>
              <a:t>12.10.27</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12"/>
          </p:nvPr>
        </p:nvSpPr>
        <p:spPr/>
        <p:txBody>
          <a:bodyPr/>
          <a:lstStyle/>
          <a:p>
            <a:fld id="{60E8B294-1567-3E44-B967-93873F1EBDFD}"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1687814"/>
      </p:ext>
    </p:extLst>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E0501FD9-DA32-BC4C-A3CB-0F3126DAA156}" type="datetimeFigureOut">
              <a:rPr lang="ja-JP" altLang="en-US" smtClean="0">
                <a:solidFill>
                  <a:prstClr val="black">
                    <a:tint val="75000"/>
                  </a:prstClr>
                </a:solidFill>
                <a:latin typeface="Calibri"/>
                <a:ea typeface="ＭＳ Ｐゴシック"/>
              </a:rPr>
              <a:pPr/>
              <a:t>12.10.27</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12"/>
          </p:nvPr>
        </p:nvSpPr>
        <p:spPr/>
        <p:txBody>
          <a:bodyPr/>
          <a:lstStyle/>
          <a:p>
            <a:fld id="{60E8B294-1567-3E44-B967-93873F1EBDFD}"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43319972"/>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r>
              <a:rPr kumimoji="1" lang="en-US" altLang="ja-JP" smtClean="0"/>
              <a:t>12/10/01</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KEK-LC-Meeting</a:t>
            </a:r>
            <a:endParaRPr kumimoji="1" lang="ja-JP" altLang="en-US"/>
          </a:p>
        </p:txBody>
      </p:sp>
      <p:sp>
        <p:nvSpPr>
          <p:cNvPr id="7" name="スライド番号プレースホルダー 6"/>
          <p:cNvSpPr>
            <a:spLocks noGrp="1"/>
          </p:cNvSpPr>
          <p:nvPr>
            <p:ph type="sldNum" sz="quarter" idx="12"/>
          </p:nvPr>
        </p:nvSpPr>
        <p:spPr/>
        <p:txBody>
          <a:bodyPr/>
          <a:lstStyle/>
          <a:p>
            <a:fld id="{690BD53D-0F42-B742-A897-5EF936631EAF}" type="slidenum">
              <a:rPr kumimoji="1" lang="ja-JP" altLang="en-US" smtClean="0"/>
              <a:pPr/>
              <a:t>‹#›</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36189050"/>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kumimoji="1" lang="en-US" altLang="ja-JP" smtClean="0"/>
              <a:t>12/10/01</a:t>
            </a:r>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smtClean="0"/>
              <a:t>KEK-LC-Meeting</a:t>
            </a:r>
            <a:endParaRPr kumimoji="1" lang="ja-JP" altLang="en-US"/>
          </a:p>
        </p:txBody>
      </p:sp>
      <p:sp>
        <p:nvSpPr>
          <p:cNvPr id="9" name="スライド番号プレースホルダー 8"/>
          <p:cNvSpPr>
            <a:spLocks noGrp="1"/>
          </p:cNvSpPr>
          <p:nvPr>
            <p:ph type="sldNum" sz="quarter" idx="12"/>
          </p:nvPr>
        </p:nvSpPr>
        <p:spPr/>
        <p:txBody>
          <a:bodyPr/>
          <a:lstStyle/>
          <a:p>
            <a:fld id="{690BD53D-0F42-B742-A897-5EF936631EAF}" type="slidenum">
              <a:rPr kumimoji="1" lang="ja-JP" altLang="en-US" smtClean="0"/>
              <a:pPr/>
              <a:t>‹#›</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83722381"/>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kumimoji="1" lang="en-US" altLang="ja-JP" smtClean="0"/>
              <a:t>12/10/01</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KEK-LC-Meeting</a:t>
            </a:r>
            <a:endParaRPr kumimoji="1" lang="ja-JP" altLang="en-US"/>
          </a:p>
        </p:txBody>
      </p:sp>
      <p:sp>
        <p:nvSpPr>
          <p:cNvPr id="5" name="スライド番号プレースホルダー 4"/>
          <p:cNvSpPr>
            <a:spLocks noGrp="1"/>
          </p:cNvSpPr>
          <p:nvPr>
            <p:ph type="sldNum" sz="quarter" idx="12"/>
          </p:nvPr>
        </p:nvSpPr>
        <p:spPr/>
        <p:txBody>
          <a:bodyPr/>
          <a:lstStyle/>
          <a:p>
            <a:fld id="{690BD53D-0F42-B742-A897-5EF936631EAF}" type="slidenum">
              <a:rPr kumimoji="1" lang="ja-JP" altLang="en-US" smtClean="0"/>
              <a:pPr/>
              <a:t>‹#›</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72800954"/>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12/10/01</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KEK-LC-Meeting</a:t>
            </a:r>
            <a:endParaRPr kumimoji="1" lang="ja-JP" altLang="en-US"/>
          </a:p>
        </p:txBody>
      </p:sp>
      <p:sp>
        <p:nvSpPr>
          <p:cNvPr id="4" name="スライド番号プレースホルダー 3"/>
          <p:cNvSpPr>
            <a:spLocks noGrp="1"/>
          </p:cNvSpPr>
          <p:nvPr>
            <p:ph type="sldNum" sz="quarter" idx="12"/>
          </p:nvPr>
        </p:nvSpPr>
        <p:spPr/>
        <p:txBody>
          <a:bodyPr/>
          <a:lstStyle/>
          <a:p>
            <a:fld id="{690BD53D-0F42-B742-A897-5EF936631EAF}" type="slidenum">
              <a:rPr kumimoji="1" lang="ja-JP" altLang="en-US" smtClean="0"/>
              <a:pPr/>
              <a:t>‹#›</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5428801"/>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12/10/01</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KEK-LC-Meeting</a:t>
            </a:r>
            <a:endParaRPr kumimoji="1" lang="ja-JP" altLang="en-US"/>
          </a:p>
        </p:txBody>
      </p:sp>
      <p:sp>
        <p:nvSpPr>
          <p:cNvPr id="7" name="スライド番号プレースホルダー 6"/>
          <p:cNvSpPr>
            <a:spLocks noGrp="1"/>
          </p:cNvSpPr>
          <p:nvPr>
            <p:ph type="sldNum" sz="quarter" idx="12"/>
          </p:nvPr>
        </p:nvSpPr>
        <p:spPr/>
        <p:txBody>
          <a:bodyPr/>
          <a:lstStyle/>
          <a:p>
            <a:fld id="{690BD53D-0F42-B742-A897-5EF936631EAF}" type="slidenum">
              <a:rPr kumimoji="1" lang="ja-JP" altLang="en-US" smtClean="0"/>
              <a:pPr/>
              <a:t>‹#›</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10334752"/>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12/10/01</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KEK-LC-Meeting</a:t>
            </a:r>
            <a:endParaRPr kumimoji="1" lang="ja-JP" altLang="en-US"/>
          </a:p>
        </p:txBody>
      </p:sp>
      <p:sp>
        <p:nvSpPr>
          <p:cNvPr id="7" name="スライド番号プレースホルダー 6"/>
          <p:cNvSpPr>
            <a:spLocks noGrp="1"/>
          </p:cNvSpPr>
          <p:nvPr>
            <p:ph type="sldNum" sz="quarter" idx="12"/>
          </p:nvPr>
        </p:nvSpPr>
        <p:spPr/>
        <p:txBody>
          <a:bodyPr/>
          <a:lstStyle/>
          <a:p>
            <a:fld id="{690BD53D-0F42-B742-A897-5EF936631EAF}" type="slidenum">
              <a:rPr kumimoji="1" lang="ja-JP" altLang="en-US" smtClean="0"/>
              <a:pPr/>
              <a:t>‹#›</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028194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30" tIns="45715" rIns="91430" bIns="45715"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1"/>
            <a:ext cx="8229600" cy="4525963"/>
          </a:xfrm>
          <a:prstGeom prst="rect">
            <a:avLst/>
          </a:prstGeom>
        </p:spPr>
        <p:txBody>
          <a:bodyPr vert="horz" lIns="91430" tIns="45715" rIns="91430" bIns="45715"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1"/>
            <a:ext cx="2133600" cy="365125"/>
          </a:xfrm>
          <a:prstGeom prst="rect">
            <a:avLst/>
          </a:prstGeom>
        </p:spPr>
        <p:txBody>
          <a:bodyPr vert="horz" lIns="91430" tIns="45715" rIns="91430" bIns="45715" rtlCol="0" anchor="ctr"/>
          <a:lstStyle>
            <a:lvl1pPr algn="l">
              <a:defRPr sz="1200">
                <a:solidFill>
                  <a:schemeClr val="tx1">
                    <a:tint val="75000"/>
                  </a:schemeClr>
                </a:solidFill>
              </a:defRPr>
            </a:lvl1pPr>
          </a:lstStyle>
          <a:p>
            <a:r>
              <a:rPr kumimoji="1" lang="en-US" altLang="ja-JP" smtClean="0"/>
              <a:t>12/10/01</a:t>
            </a:r>
            <a:endParaRPr kumimoji="1" lang="ja-JP" altLang="en-US"/>
          </a:p>
        </p:txBody>
      </p:sp>
      <p:sp>
        <p:nvSpPr>
          <p:cNvPr id="5" name="フッター プレースホルダー 4"/>
          <p:cNvSpPr>
            <a:spLocks noGrp="1"/>
          </p:cNvSpPr>
          <p:nvPr>
            <p:ph type="ftr" sz="quarter" idx="3"/>
          </p:nvPr>
        </p:nvSpPr>
        <p:spPr>
          <a:xfrm>
            <a:off x="3124200" y="6356351"/>
            <a:ext cx="28956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r>
              <a:rPr kumimoji="1" lang="en-US" altLang="ja-JP" smtClean="0"/>
              <a:t>KEK-LC-Meeting</a:t>
            </a:r>
            <a:endParaRPr kumimoji="1" lang="ja-JP" altLang="en-US"/>
          </a:p>
        </p:txBody>
      </p:sp>
      <p:sp>
        <p:nvSpPr>
          <p:cNvPr id="6" name="スライド番号プレースホルダー 5"/>
          <p:cNvSpPr>
            <a:spLocks noGrp="1"/>
          </p:cNvSpPr>
          <p:nvPr>
            <p:ph type="sldNum" sz="quarter" idx="4"/>
          </p:nvPr>
        </p:nvSpPr>
        <p:spPr>
          <a:xfrm>
            <a:off x="6553200" y="6356351"/>
            <a:ext cx="2133600" cy="365125"/>
          </a:xfrm>
          <a:prstGeom prst="rect">
            <a:avLst/>
          </a:prstGeom>
        </p:spPr>
        <p:txBody>
          <a:bodyPr vert="horz" lIns="91430" tIns="45715" rIns="91430" bIns="45715" rtlCol="0" anchor="ctr"/>
          <a:lstStyle>
            <a:lvl1pPr algn="r">
              <a:defRPr sz="1200">
                <a:solidFill>
                  <a:schemeClr val="tx1">
                    <a:tint val="75000"/>
                  </a:schemeClr>
                </a:solidFill>
              </a:defRPr>
            </a:lvl1pPr>
          </a:lstStyle>
          <a:p>
            <a:fld id="{690BD53D-0F42-B742-A897-5EF936631EAF}" type="slidenum">
              <a:rPr kumimoji="1" lang="ja-JP" altLang="en-US" smtClean="0"/>
              <a:pPr/>
              <a:t>‹#›</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76353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4159" r:id="rId12"/>
    <p:sldLayoutId id="2147484160" r:id="rId13"/>
  </p:sldLayoutIdLst>
  <p:hf hdr="0"/>
  <p:txStyles>
    <p:titleStyle>
      <a:lvl1pPr algn="ctr" defTabSz="457153" rtl="0" eaLnBrk="1" latinLnBrk="0" hangingPunct="1">
        <a:spcBef>
          <a:spcPct val="0"/>
        </a:spcBef>
        <a:buNone/>
        <a:defRPr kumimoji="1" sz="4400" kern="1200">
          <a:solidFill>
            <a:schemeClr val="tx1"/>
          </a:solidFill>
          <a:latin typeface="+mj-lt"/>
          <a:ea typeface="+mj-ea"/>
          <a:cs typeface="+mj-cs"/>
        </a:defRPr>
      </a:lvl1pPr>
    </p:titleStyle>
    <p:bodyStyle>
      <a:lvl1pPr marL="342865" indent="-342865" algn="l" defTabSz="457153" rtl="0" eaLnBrk="1" latinLnBrk="0" hangingPunct="1">
        <a:spcBef>
          <a:spcPct val="20000"/>
        </a:spcBef>
        <a:buFont typeface="Arial"/>
        <a:buChar char="•"/>
        <a:defRPr kumimoji="1" sz="3200" kern="1200">
          <a:solidFill>
            <a:schemeClr val="tx1"/>
          </a:solidFill>
          <a:latin typeface="+mn-lt"/>
          <a:ea typeface="+mn-ea"/>
          <a:cs typeface="+mn-cs"/>
        </a:defRPr>
      </a:lvl1pPr>
      <a:lvl2pPr marL="742873" indent="-285720" algn="l" defTabSz="457153" rtl="0" eaLnBrk="1" latinLnBrk="0" hangingPunct="1">
        <a:spcBef>
          <a:spcPct val="20000"/>
        </a:spcBef>
        <a:buFont typeface="Arial"/>
        <a:buChar char="–"/>
        <a:defRPr kumimoji="1" sz="2800" kern="1200">
          <a:solidFill>
            <a:schemeClr val="tx1"/>
          </a:solidFill>
          <a:latin typeface="+mn-lt"/>
          <a:ea typeface="+mn-ea"/>
          <a:cs typeface="+mn-cs"/>
        </a:defRPr>
      </a:lvl2pPr>
      <a:lvl3pPr marL="1142882" indent="-228577" algn="l" defTabSz="457153" rtl="0" eaLnBrk="1" latinLnBrk="0" hangingPunct="1">
        <a:spcBef>
          <a:spcPct val="20000"/>
        </a:spcBef>
        <a:buFont typeface="Arial"/>
        <a:buChar char="•"/>
        <a:defRPr kumimoji="1" sz="2400" kern="1200">
          <a:solidFill>
            <a:schemeClr val="tx1"/>
          </a:solidFill>
          <a:latin typeface="+mn-lt"/>
          <a:ea typeface="+mn-ea"/>
          <a:cs typeface="+mn-cs"/>
        </a:defRPr>
      </a:lvl3pPr>
      <a:lvl4pPr marL="1600034" indent="-228577" algn="l" defTabSz="457153" rtl="0" eaLnBrk="1" latinLnBrk="0" hangingPunct="1">
        <a:spcBef>
          <a:spcPct val="20000"/>
        </a:spcBef>
        <a:buFont typeface="Arial"/>
        <a:buChar char="–"/>
        <a:defRPr kumimoji="1" sz="2000" kern="1200">
          <a:solidFill>
            <a:schemeClr val="tx1"/>
          </a:solidFill>
          <a:latin typeface="+mn-lt"/>
          <a:ea typeface="+mn-ea"/>
          <a:cs typeface="+mn-cs"/>
        </a:defRPr>
      </a:lvl4pPr>
      <a:lvl5pPr marL="2057187" indent="-228577" algn="l" defTabSz="457153" rtl="0" eaLnBrk="1" latinLnBrk="0" hangingPunct="1">
        <a:spcBef>
          <a:spcPct val="20000"/>
        </a:spcBef>
        <a:buFont typeface="Arial"/>
        <a:buChar char="»"/>
        <a:defRPr kumimoji="1" sz="2000" kern="1200">
          <a:solidFill>
            <a:schemeClr val="tx1"/>
          </a:solidFill>
          <a:latin typeface="+mn-lt"/>
          <a:ea typeface="+mn-ea"/>
          <a:cs typeface="+mn-cs"/>
        </a:defRPr>
      </a:lvl5pPr>
      <a:lvl6pPr marL="2514340" indent="-228577" algn="l" defTabSz="457153" rtl="0" eaLnBrk="1" latinLnBrk="0" hangingPunct="1">
        <a:spcBef>
          <a:spcPct val="20000"/>
        </a:spcBef>
        <a:buFont typeface="Arial"/>
        <a:buChar char="•"/>
        <a:defRPr kumimoji="1" sz="2000" kern="1200">
          <a:solidFill>
            <a:schemeClr val="tx1"/>
          </a:solidFill>
          <a:latin typeface="+mn-lt"/>
          <a:ea typeface="+mn-ea"/>
          <a:cs typeface="+mn-cs"/>
        </a:defRPr>
      </a:lvl6pPr>
      <a:lvl7pPr marL="2971492" indent="-228577" algn="l" defTabSz="457153" rtl="0" eaLnBrk="1" latinLnBrk="0" hangingPunct="1">
        <a:spcBef>
          <a:spcPct val="20000"/>
        </a:spcBef>
        <a:buFont typeface="Arial"/>
        <a:buChar char="•"/>
        <a:defRPr kumimoji="1" sz="2000" kern="1200">
          <a:solidFill>
            <a:schemeClr val="tx1"/>
          </a:solidFill>
          <a:latin typeface="+mn-lt"/>
          <a:ea typeface="+mn-ea"/>
          <a:cs typeface="+mn-cs"/>
        </a:defRPr>
      </a:lvl7pPr>
      <a:lvl8pPr marL="3428645" indent="-228577" algn="l" defTabSz="457153" rtl="0" eaLnBrk="1" latinLnBrk="0" hangingPunct="1">
        <a:spcBef>
          <a:spcPct val="20000"/>
        </a:spcBef>
        <a:buFont typeface="Arial"/>
        <a:buChar char="•"/>
        <a:defRPr kumimoji="1" sz="2000" kern="1200">
          <a:solidFill>
            <a:schemeClr val="tx1"/>
          </a:solidFill>
          <a:latin typeface="+mn-lt"/>
          <a:ea typeface="+mn-ea"/>
          <a:cs typeface="+mn-cs"/>
        </a:defRPr>
      </a:lvl8pPr>
      <a:lvl9pPr marL="3885797" indent="-228577" algn="l" defTabSz="457153"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153" rtl="0" eaLnBrk="1" latinLnBrk="0" hangingPunct="1">
        <a:defRPr kumimoji="1" sz="1800" kern="1200">
          <a:solidFill>
            <a:schemeClr val="tx1"/>
          </a:solidFill>
          <a:latin typeface="+mn-lt"/>
          <a:ea typeface="+mn-ea"/>
          <a:cs typeface="+mn-cs"/>
        </a:defRPr>
      </a:lvl1pPr>
      <a:lvl2pPr marL="457153" algn="l" defTabSz="457153" rtl="0" eaLnBrk="1" latinLnBrk="0" hangingPunct="1">
        <a:defRPr kumimoji="1" sz="1800" kern="1200">
          <a:solidFill>
            <a:schemeClr val="tx1"/>
          </a:solidFill>
          <a:latin typeface="+mn-lt"/>
          <a:ea typeface="+mn-ea"/>
          <a:cs typeface="+mn-cs"/>
        </a:defRPr>
      </a:lvl2pPr>
      <a:lvl3pPr marL="914305" algn="l" defTabSz="457153" rtl="0" eaLnBrk="1" latinLnBrk="0" hangingPunct="1">
        <a:defRPr kumimoji="1" sz="1800" kern="1200">
          <a:solidFill>
            <a:schemeClr val="tx1"/>
          </a:solidFill>
          <a:latin typeface="+mn-lt"/>
          <a:ea typeface="+mn-ea"/>
          <a:cs typeface="+mn-cs"/>
        </a:defRPr>
      </a:lvl3pPr>
      <a:lvl4pPr marL="1371458" algn="l" defTabSz="457153" rtl="0" eaLnBrk="1" latinLnBrk="0" hangingPunct="1">
        <a:defRPr kumimoji="1" sz="1800" kern="1200">
          <a:solidFill>
            <a:schemeClr val="tx1"/>
          </a:solidFill>
          <a:latin typeface="+mn-lt"/>
          <a:ea typeface="+mn-ea"/>
          <a:cs typeface="+mn-cs"/>
        </a:defRPr>
      </a:lvl4pPr>
      <a:lvl5pPr marL="1828610" algn="l" defTabSz="457153" rtl="0" eaLnBrk="1" latinLnBrk="0" hangingPunct="1">
        <a:defRPr kumimoji="1" sz="1800" kern="1200">
          <a:solidFill>
            <a:schemeClr val="tx1"/>
          </a:solidFill>
          <a:latin typeface="+mn-lt"/>
          <a:ea typeface="+mn-ea"/>
          <a:cs typeface="+mn-cs"/>
        </a:defRPr>
      </a:lvl5pPr>
      <a:lvl6pPr marL="2285763" algn="l" defTabSz="457153" rtl="0" eaLnBrk="1" latinLnBrk="0" hangingPunct="1">
        <a:defRPr kumimoji="1" sz="1800" kern="1200">
          <a:solidFill>
            <a:schemeClr val="tx1"/>
          </a:solidFill>
          <a:latin typeface="+mn-lt"/>
          <a:ea typeface="+mn-ea"/>
          <a:cs typeface="+mn-cs"/>
        </a:defRPr>
      </a:lvl6pPr>
      <a:lvl7pPr marL="2742915" algn="l" defTabSz="457153" rtl="0" eaLnBrk="1" latinLnBrk="0" hangingPunct="1">
        <a:defRPr kumimoji="1" sz="1800" kern="1200">
          <a:solidFill>
            <a:schemeClr val="tx1"/>
          </a:solidFill>
          <a:latin typeface="+mn-lt"/>
          <a:ea typeface="+mn-ea"/>
          <a:cs typeface="+mn-cs"/>
        </a:defRPr>
      </a:lvl7pPr>
      <a:lvl8pPr marL="3200068" algn="l" defTabSz="457153" rtl="0" eaLnBrk="1" latinLnBrk="0" hangingPunct="1">
        <a:defRPr kumimoji="1" sz="1800" kern="1200">
          <a:solidFill>
            <a:schemeClr val="tx1"/>
          </a:solidFill>
          <a:latin typeface="+mn-lt"/>
          <a:ea typeface="+mn-ea"/>
          <a:cs typeface="+mn-cs"/>
        </a:defRPr>
      </a:lvl8pPr>
      <a:lvl9pPr marL="3657220" algn="l" defTabSz="457153"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altLang="ja-JP" smtClean="0">
                <a:solidFill>
                  <a:prstClr val="black">
                    <a:tint val="75000"/>
                  </a:prstClr>
                </a:solidFill>
                <a:latin typeface="Calibri"/>
                <a:ea typeface="ＭＳ Ｐゴシック"/>
              </a:rPr>
              <a:t>12/10/01</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517E33F-8DE9-7141-B4B1-5AAC92667273}" type="slidenum">
              <a:rPr lang="ja-JP" altLang="en-US" smtClean="0">
                <a:solidFill>
                  <a:prstClr val="black">
                    <a:tint val="75000"/>
                  </a:prstClr>
                </a:solidFill>
                <a:latin typeface="Calibri"/>
                <a:ea typeface="ＭＳ Ｐゴシック"/>
              </a:rPr>
              <a:pPr defTabSz="457200"/>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46991618"/>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hf hdr="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0501FD9-DA32-BC4C-A3CB-0F3126DAA156}" type="datetimeFigureOut">
              <a:rPr lang="ja-JP" altLang="en-US" smtClean="0">
                <a:solidFill>
                  <a:prstClr val="black">
                    <a:tint val="75000"/>
                  </a:prstClr>
                </a:solidFill>
                <a:latin typeface="Calibri"/>
                <a:ea typeface="ＭＳ Ｐゴシック"/>
              </a:rPr>
              <a:pPr defTabSz="457200"/>
              <a:t>12.10.27</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0E8B294-1567-3E44-B967-93873F1EBDFD}" type="slidenum">
              <a:rPr lang="ja-JP" altLang="en-US" smtClean="0">
                <a:solidFill>
                  <a:prstClr val="black">
                    <a:tint val="75000"/>
                  </a:prstClr>
                </a:solidFill>
                <a:latin typeface="Calibri"/>
                <a:ea typeface="ＭＳ Ｐゴシック"/>
              </a:rPr>
              <a:pPr defTabSz="457200"/>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30724087"/>
      </p:ext>
    </p:extLst>
  </p:cSld>
  <p:clrMap bg1="lt1" tx1="dk1" bg2="lt2" tx2="dk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 id="2147484166" r:id="rId5"/>
    <p:sldLayoutId id="2147484167" r:id="rId6"/>
    <p:sldLayoutId id="2147484168" r:id="rId7"/>
    <p:sldLayoutId id="2147484169" r:id="rId8"/>
    <p:sldLayoutId id="2147484170" r:id="rId9"/>
    <p:sldLayoutId id="2147484171" r:id="rId10"/>
    <p:sldLayoutId id="2147484172"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jpe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www.quantumbeam.net/news/20121203.html" TargetMode="External"/><Relationship Id="rId4" Type="http://schemas.openxmlformats.org/officeDocument/2006/relationships/hyperlink" Target="mailto:quantumbeam@ml.post.kek.jp" TargetMode="External"/><Relationship Id="rId1" Type="http://schemas.openxmlformats.org/officeDocument/2006/relationships/slideLayout" Target="../slideLayouts/slideLayout2.xml"/><Relationship Id="rId2" Type="http://schemas.openxmlformats.org/officeDocument/2006/relationships/hyperlink" Target="http://udx.jp/next/floor.html" TargetMode="Externa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lcagenda.linearcollider.org/conferenceDisplay.py?ovw=True&amp;confId=5843" TargetMode="Externa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lcdev.kek.jp/LCoffice/OfficeAdmin/Test/Meeting_001.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6.jpe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2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 Id="rId3" Type="http://schemas.openxmlformats.org/officeDocument/2006/relationships/image" Target="../media/image32.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emf"/><Relationship Id="rId3" Type="http://schemas.openxmlformats.org/officeDocument/2006/relationships/image" Target="../media/image33.tif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tiff"/><Relationship Id="rId3"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5" Type="http://schemas.openxmlformats.org/officeDocument/2006/relationships/image" Target="../media/image41.jpeg"/><Relationship Id="rId1" Type="http://schemas.openxmlformats.org/officeDocument/2006/relationships/slideLayout" Target="../slideLayouts/slideLayout13.xml"/><Relationship Id="rId2" Type="http://schemas.openxmlformats.org/officeDocument/2006/relationships/image" Target="../media/image3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jpeg"/><Relationship Id="rId5"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png"/></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1" Type="http://schemas.openxmlformats.org/officeDocument/2006/relationships/slideLayout" Target="../slideLayouts/slideLayout7.xml"/><Relationship Id="rId2" Type="http://schemas.openxmlformats.org/officeDocument/2006/relationships/image" Target="../media/image4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4.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5.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 Id="rId3" Type="http://schemas.openxmlformats.org/officeDocument/2006/relationships/image" Target="../media/image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openxmlformats.org/officeDocument/2006/relationships/image" Target="../media/image1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 Id="rId3" Type="http://schemas.openxmlformats.org/officeDocument/2006/relationships/image" Target="../media/image1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 Id="rId3" Type="http://schemas.openxmlformats.org/officeDocument/2006/relationships/image" Target="../media/image1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 Id="rId3" Type="http://schemas.openxmlformats.org/officeDocument/2006/relationships/image" Target="../media/image17.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 Id="rId3" Type="http://schemas.openxmlformats.org/officeDocument/2006/relationships/image" Target="../media/image19.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 Id="rId3" Type="http://schemas.openxmlformats.org/officeDocument/2006/relationships/image" Target="../media/image2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 Id="rId3" Type="http://schemas.openxmlformats.org/officeDocument/2006/relationships/image" Target="../media/image23.png"/></Relationships>
</file>

<file path=ppt/slides/_rels/slide7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lcdev.kek.jp/LCoffice/OfficeAdmin/Test/Meeting_001.html"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6.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7.tif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8.tif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9.tiff"/></Relationships>
</file>

<file path=ppt/slides/_rels/slide91.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61.jpeg"/><Relationship Id="rId5" Type="http://schemas.openxmlformats.org/officeDocument/2006/relationships/image" Target="../media/image62.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www.uta.edu/physics/lcws12/pages/accomodation.html" TargetMode="External"/><Relationship Id="rId4" Type="http://schemas.openxmlformats.org/officeDocument/2006/relationships/image" Target="../media/image63.png"/><Relationship Id="rId1" Type="http://schemas.openxmlformats.org/officeDocument/2006/relationships/slideLayout" Target="../slideLayouts/slideLayout2.xml"/><Relationship Id="rId2" Type="http://schemas.openxmlformats.org/officeDocument/2006/relationships/hyperlink" Target="http://www.uta.edu/physics/lcws12/"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1204"/>
          </a:xfrm>
        </p:spPr>
        <p:txBody>
          <a:bodyPr>
            <a:normAutofit fontScale="90000"/>
          </a:bodyPr>
          <a:lstStyle/>
          <a:p>
            <a:r>
              <a:rPr kumimoji="1" lang="ja-JP" altLang="en-US" b="1" dirty="0" smtClean="0"/>
              <a:t>第</a:t>
            </a:r>
            <a:r>
              <a:rPr kumimoji="1" lang="en-US" altLang="ja-JP" b="1" dirty="0" smtClean="0">
                <a:solidFill>
                  <a:srgbClr val="FF0000"/>
                </a:solidFill>
              </a:rPr>
              <a:t>18</a:t>
            </a:r>
            <a:r>
              <a:rPr kumimoji="1" lang="ja-JP" altLang="en-US" b="1" dirty="0" smtClean="0"/>
              <a:t>回</a:t>
            </a:r>
            <a:r>
              <a:rPr kumimoji="1" lang="en-US" altLang="ja-JP" b="1" dirty="0" smtClean="0"/>
              <a:t> LC </a:t>
            </a:r>
            <a:r>
              <a:rPr kumimoji="1" lang="ja-JP" altLang="en-US" b="1" dirty="0" smtClean="0"/>
              <a:t>計画推進委員会</a:t>
            </a:r>
            <a:endParaRPr kumimoji="1" lang="ja-JP" altLang="en-US" b="1" dirty="0"/>
          </a:p>
        </p:txBody>
      </p:sp>
      <p:sp>
        <p:nvSpPr>
          <p:cNvPr id="3" name="コンテンツ プレースホルダー 2"/>
          <p:cNvSpPr>
            <a:spLocks noGrp="1"/>
          </p:cNvSpPr>
          <p:nvPr>
            <p:ph idx="1"/>
          </p:nvPr>
        </p:nvSpPr>
        <p:spPr>
          <a:xfrm>
            <a:off x="405721" y="1238392"/>
            <a:ext cx="8229600" cy="5328184"/>
          </a:xfrm>
          <a:ln>
            <a:solidFill>
              <a:srgbClr val="008000"/>
            </a:solidFill>
          </a:ln>
        </p:spPr>
        <p:txBody>
          <a:bodyPr>
            <a:normAutofit fontScale="47500" lnSpcReduction="20000"/>
          </a:bodyPr>
          <a:lstStyle/>
          <a:p>
            <a:pPr marL="0" indent="0">
              <a:buNone/>
            </a:pPr>
            <a:r>
              <a:rPr lang="ja-JP" altLang="en-US" dirty="0" smtClean="0">
                <a:solidFill>
                  <a:srgbClr val="3366FF"/>
                </a:solidFill>
              </a:rPr>
              <a:t>日時</a:t>
            </a:r>
            <a:r>
              <a:rPr lang="ja-JP" altLang="en-US" dirty="0">
                <a:solidFill>
                  <a:srgbClr val="3366FF"/>
                </a:solidFill>
              </a:rPr>
              <a:t>：　</a:t>
            </a:r>
            <a:r>
              <a:rPr lang="en-US" altLang="ja-JP" dirty="0" smtClean="0">
                <a:solidFill>
                  <a:srgbClr val="FF0000"/>
                </a:solidFill>
              </a:rPr>
              <a:t>10</a:t>
            </a:r>
            <a:r>
              <a:rPr lang="ja-JP" altLang="en-US" dirty="0" smtClean="0">
                <a:solidFill>
                  <a:srgbClr val="FF0000"/>
                </a:solidFill>
              </a:rPr>
              <a:t>月</a:t>
            </a:r>
            <a:r>
              <a:rPr lang="en-US" altLang="ja-JP" dirty="0" smtClean="0">
                <a:solidFill>
                  <a:srgbClr val="FF0000"/>
                </a:solidFill>
              </a:rPr>
              <a:t>19</a:t>
            </a:r>
            <a:r>
              <a:rPr lang="ja-JP" altLang="en-US" dirty="0" smtClean="0">
                <a:solidFill>
                  <a:srgbClr val="FF0000"/>
                </a:solidFill>
              </a:rPr>
              <a:t>日</a:t>
            </a:r>
            <a:r>
              <a:rPr lang="ja-JP" altLang="en-US" dirty="0">
                <a:solidFill>
                  <a:srgbClr val="3366FF"/>
                </a:solidFill>
              </a:rPr>
              <a:t>　</a:t>
            </a:r>
            <a:r>
              <a:rPr lang="en-US" altLang="ja-JP" dirty="0" smtClean="0">
                <a:solidFill>
                  <a:srgbClr val="3366FF"/>
                </a:solidFill>
              </a:rPr>
              <a:t>(</a:t>
            </a:r>
            <a:r>
              <a:rPr lang="ja-JP" altLang="en-US" dirty="0" smtClean="0">
                <a:solidFill>
                  <a:srgbClr val="3366FF"/>
                </a:solidFill>
              </a:rPr>
              <a:t>金）　</a:t>
            </a:r>
            <a:r>
              <a:rPr lang="en-US" altLang="ja-JP" dirty="0" smtClean="0">
                <a:solidFill>
                  <a:srgbClr val="3366FF"/>
                </a:solidFill>
              </a:rPr>
              <a:t>13</a:t>
            </a:r>
            <a:r>
              <a:rPr lang="en-US" altLang="ja-JP" dirty="0">
                <a:solidFill>
                  <a:srgbClr val="3366FF"/>
                </a:solidFill>
              </a:rPr>
              <a:t>:00 ~ </a:t>
            </a:r>
            <a:r>
              <a:rPr lang="en-US" altLang="ja-JP" dirty="0" smtClean="0">
                <a:solidFill>
                  <a:srgbClr val="3366FF"/>
                </a:solidFill>
              </a:rPr>
              <a:t>17:00</a:t>
            </a:r>
            <a:endParaRPr lang="en-US" altLang="ja-JP" dirty="0">
              <a:solidFill>
                <a:srgbClr val="3366FF"/>
              </a:solidFill>
            </a:endParaRPr>
          </a:p>
          <a:p>
            <a:pPr marL="0" indent="0">
              <a:buNone/>
            </a:pPr>
            <a:r>
              <a:rPr lang="ja-JP" altLang="en-US" dirty="0"/>
              <a:t>場所；    </a:t>
            </a:r>
            <a:r>
              <a:rPr lang="en-US" altLang="ja-JP" dirty="0"/>
              <a:t>KEK </a:t>
            </a:r>
            <a:r>
              <a:rPr lang="en-US" altLang="ja-JP" dirty="0" smtClean="0"/>
              <a:t>4</a:t>
            </a:r>
            <a:r>
              <a:rPr lang="ja-JP" altLang="en-US" dirty="0" smtClean="0"/>
              <a:t>号館</a:t>
            </a:r>
            <a:r>
              <a:rPr lang="en-US" altLang="ja-JP" dirty="0"/>
              <a:t>1</a:t>
            </a:r>
            <a:r>
              <a:rPr lang="ja-JP" altLang="en-US" dirty="0"/>
              <a:t>階セミナーホール</a:t>
            </a:r>
          </a:p>
          <a:p>
            <a:pPr marL="0" indent="0">
              <a:buNone/>
            </a:pPr>
            <a:endParaRPr lang="ja-JP" altLang="en-US" dirty="0"/>
          </a:p>
          <a:p>
            <a:pPr marL="0" indent="0">
              <a:buNone/>
            </a:pPr>
            <a:r>
              <a:rPr lang="ja-JP" altLang="en-US" dirty="0" smtClean="0"/>
              <a:t>アジェンダ：</a:t>
            </a:r>
            <a:endParaRPr lang="ja-JP" altLang="en-US" dirty="0"/>
          </a:p>
          <a:p>
            <a:pPr marL="514350" indent="-514350">
              <a:buAutoNum type="arabicPeriod"/>
            </a:pPr>
            <a:r>
              <a:rPr lang="ja-JP" altLang="en-US" dirty="0" smtClean="0">
                <a:solidFill>
                  <a:srgbClr val="3366FF"/>
                </a:solidFill>
              </a:rPr>
              <a:t>報告 </a:t>
            </a:r>
            <a:r>
              <a:rPr lang="ja-JP" altLang="en-US" dirty="0">
                <a:solidFill>
                  <a:srgbClr val="3366FF"/>
                </a:solidFill>
              </a:rPr>
              <a:t> </a:t>
            </a:r>
            <a:r>
              <a:rPr lang="en-US" altLang="ja-JP" dirty="0">
                <a:solidFill>
                  <a:srgbClr val="3366FF"/>
                </a:solidFill>
              </a:rPr>
              <a:t>(13:00 </a:t>
            </a:r>
            <a:r>
              <a:rPr lang="en-US" altLang="ja-JP" dirty="0" smtClean="0">
                <a:solidFill>
                  <a:srgbClr val="3366FF"/>
                </a:solidFill>
              </a:rPr>
              <a:t>– </a:t>
            </a:r>
            <a:r>
              <a:rPr lang="en-US" altLang="ja-JP" dirty="0">
                <a:solidFill>
                  <a:srgbClr val="3366FF"/>
                </a:solidFill>
              </a:rPr>
              <a:t>15</a:t>
            </a:r>
            <a:r>
              <a:rPr lang="en-US" altLang="ja-JP" dirty="0" smtClean="0">
                <a:solidFill>
                  <a:srgbClr val="3366FF"/>
                </a:solidFill>
              </a:rPr>
              <a:t>:10)</a:t>
            </a:r>
          </a:p>
          <a:p>
            <a:r>
              <a:rPr lang="en-US" altLang="ja-JP" dirty="0" smtClean="0"/>
              <a:t>KEK</a:t>
            </a:r>
            <a:r>
              <a:rPr lang="en-US" altLang="ja-JP" dirty="0"/>
              <a:t>-LC </a:t>
            </a:r>
            <a:r>
              <a:rPr lang="ja-JP" altLang="en-US" dirty="0"/>
              <a:t>加速器技術</a:t>
            </a:r>
            <a:r>
              <a:rPr lang="ja-JP" altLang="en-US" dirty="0" smtClean="0"/>
              <a:t>開発進捗状況：</a:t>
            </a:r>
            <a:endParaRPr lang="en-US" altLang="ja-JP" dirty="0" smtClean="0"/>
          </a:p>
          <a:p>
            <a:r>
              <a:rPr lang="en-US" altLang="ja-JP" dirty="0" smtClean="0"/>
              <a:t>『KEK-LC </a:t>
            </a:r>
            <a:r>
              <a:rPr lang="ja-JP" altLang="en-US" dirty="0" smtClean="0"/>
              <a:t>加速器</a:t>
            </a:r>
            <a:r>
              <a:rPr lang="en-US" altLang="ja-JP" dirty="0" smtClean="0"/>
              <a:t>R&amp;D </a:t>
            </a:r>
            <a:r>
              <a:rPr lang="ja-JP" altLang="en-US" dirty="0" smtClean="0"/>
              <a:t>レビュー委員会報告</a:t>
            </a:r>
            <a:r>
              <a:rPr lang="en-US" altLang="ja-JP" dirty="0" smtClean="0"/>
              <a:t>』		</a:t>
            </a:r>
            <a:r>
              <a:rPr lang="ja-JP" altLang="en-US" dirty="0" smtClean="0"/>
              <a:t>（山本</a:t>
            </a:r>
            <a:r>
              <a:rPr lang="en-US" altLang="ja-JP" dirty="0" smtClean="0"/>
              <a:t>A</a:t>
            </a:r>
            <a:r>
              <a:rPr lang="ja-JP" altLang="en-US" dirty="0" smtClean="0"/>
              <a:t>／山口：</a:t>
            </a:r>
            <a:r>
              <a:rPr lang="en-US" altLang="ja-JP" dirty="0" smtClean="0"/>
              <a:t>10+5 </a:t>
            </a:r>
            <a:r>
              <a:rPr lang="ja-JP" altLang="en-US" dirty="0" smtClean="0"/>
              <a:t>分）</a:t>
            </a:r>
            <a:endParaRPr lang="en-US" altLang="ja-JP" dirty="0" smtClean="0"/>
          </a:p>
          <a:p>
            <a:r>
              <a:rPr lang="en-US" altLang="ja-JP" dirty="0" smtClean="0"/>
              <a:t>『STF</a:t>
            </a:r>
            <a:r>
              <a:rPr lang="ja-JP" altLang="en-US" dirty="0" smtClean="0"/>
              <a:t>・量子ビーム実験・中間報告</a:t>
            </a:r>
            <a:r>
              <a:rPr lang="en-US" altLang="ja-JP" dirty="0" smtClean="0"/>
              <a:t>』				</a:t>
            </a:r>
            <a:r>
              <a:rPr lang="ja-JP" altLang="en-US" dirty="0" smtClean="0"/>
              <a:t>（早野：</a:t>
            </a:r>
            <a:r>
              <a:rPr lang="en-US" altLang="ja-JP" dirty="0" smtClean="0"/>
              <a:t>10+5</a:t>
            </a:r>
            <a:r>
              <a:rPr lang="ja-JP" altLang="en-US" dirty="0" smtClean="0"/>
              <a:t>分）</a:t>
            </a:r>
            <a:endParaRPr lang="en-US" altLang="ja-JP" dirty="0" smtClean="0"/>
          </a:p>
          <a:p>
            <a:r>
              <a:rPr lang="en-US" altLang="ja-JP" dirty="0" smtClean="0"/>
              <a:t>『ATF-II </a:t>
            </a:r>
            <a:r>
              <a:rPr lang="ja-JP" altLang="en-US" dirty="0" smtClean="0"/>
              <a:t>ナノビーム実験準備状況</a:t>
            </a:r>
            <a:r>
              <a:rPr lang="en-US" altLang="ja-JP" dirty="0" smtClean="0"/>
              <a:t>』				</a:t>
            </a:r>
            <a:r>
              <a:rPr lang="ja-JP" altLang="en-US" dirty="0" smtClean="0"/>
              <a:t>（久保</a:t>
            </a:r>
            <a:r>
              <a:rPr lang="en-US" altLang="ja-JP" dirty="0" smtClean="0"/>
              <a:t>: 15+5</a:t>
            </a:r>
            <a:r>
              <a:rPr lang="ja-JP" altLang="en-US" dirty="0" smtClean="0"/>
              <a:t>分）</a:t>
            </a:r>
            <a:endParaRPr lang="en-US" altLang="ja-JP" dirty="0"/>
          </a:p>
          <a:p>
            <a:r>
              <a:rPr lang="en-US" altLang="ja-JP" dirty="0" smtClean="0"/>
              <a:t>LC </a:t>
            </a:r>
            <a:r>
              <a:rPr lang="ja-JP" altLang="en-US" dirty="0" smtClean="0"/>
              <a:t>国内候補地・地質調査・立地検討、進捗報告</a:t>
            </a:r>
            <a:r>
              <a:rPr lang="en-US" altLang="ja-JP" dirty="0" smtClean="0"/>
              <a:t>	</a:t>
            </a:r>
            <a:r>
              <a:rPr lang="ja-JP" altLang="en-US" dirty="0" smtClean="0"/>
              <a:t>（宮原／山本</a:t>
            </a:r>
            <a:r>
              <a:rPr lang="en-US" altLang="ja-JP" dirty="0" smtClean="0"/>
              <a:t>A: 15+5 </a:t>
            </a:r>
            <a:r>
              <a:rPr lang="ja-JP" altLang="en-US" dirty="0" smtClean="0"/>
              <a:t>分</a:t>
            </a:r>
            <a:r>
              <a:rPr lang="en-US" altLang="ja-JP" dirty="0" smtClean="0"/>
              <a:t>)</a:t>
            </a:r>
          </a:p>
          <a:p>
            <a:r>
              <a:rPr lang="en-US" altLang="ja-JP" dirty="0" smtClean="0"/>
              <a:t>『GDE-TDR. RD-DBD</a:t>
            </a:r>
            <a:r>
              <a:rPr lang="ja-JP" altLang="en-US" dirty="0" smtClean="0"/>
              <a:t>進捗状況</a:t>
            </a:r>
            <a:r>
              <a:rPr lang="en-US" altLang="ja-JP" dirty="0" smtClean="0"/>
              <a:t>』					</a:t>
            </a:r>
            <a:r>
              <a:rPr lang="ja-JP" altLang="en-US" dirty="0" smtClean="0"/>
              <a:t>（山本／藤井</a:t>
            </a:r>
            <a:r>
              <a:rPr lang="en-US" altLang="ja-JP" dirty="0" smtClean="0"/>
              <a:t>K (10+10</a:t>
            </a:r>
            <a:r>
              <a:rPr lang="ja-JP" altLang="en-US" dirty="0" smtClean="0"/>
              <a:t>分）</a:t>
            </a:r>
            <a:r>
              <a:rPr lang="en-US" altLang="ja-JP" dirty="0" smtClean="0"/>
              <a:t>:  </a:t>
            </a:r>
            <a:endParaRPr lang="ja-JP" altLang="en-US" dirty="0"/>
          </a:p>
          <a:p>
            <a:r>
              <a:rPr lang="ja-JP" altLang="en-US" dirty="0" smtClean="0"/>
              <a:t>拡大高エネルギー委員会からの報告</a:t>
            </a:r>
            <a:r>
              <a:rPr lang="en-US" altLang="ja-JP" dirty="0" smtClean="0"/>
              <a:t>			</a:t>
            </a:r>
            <a:r>
              <a:rPr lang="ja-JP" altLang="en-US" dirty="0" smtClean="0"/>
              <a:t>（駒宮：</a:t>
            </a:r>
            <a:r>
              <a:rPr lang="en-US" altLang="ja-JP" dirty="0" smtClean="0"/>
              <a:t>15+5 </a:t>
            </a:r>
            <a:r>
              <a:rPr lang="ja-JP" altLang="en-US" dirty="0" smtClean="0"/>
              <a:t>分）</a:t>
            </a:r>
            <a:endParaRPr lang="en-US" altLang="ja-JP" dirty="0"/>
          </a:p>
          <a:p>
            <a:r>
              <a:rPr lang="ja-JP" altLang="en-US" dirty="0" smtClean="0"/>
              <a:t>高エネ委・</a:t>
            </a:r>
            <a:r>
              <a:rPr lang="en-US" altLang="ja-JP" dirty="0"/>
              <a:t>LC </a:t>
            </a:r>
            <a:r>
              <a:rPr lang="ja-JP" altLang="en-US" dirty="0"/>
              <a:t>戦略会議からの</a:t>
            </a:r>
            <a:r>
              <a:rPr lang="ja-JP" altLang="en-US" dirty="0" smtClean="0"/>
              <a:t>報告</a:t>
            </a:r>
            <a:r>
              <a:rPr lang="en-US" altLang="ja-JP" dirty="0" smtClean="0"/>
              <a:t>				</a:t>
            </a:r>
            <a:r>
              <a:rPr lang="ja-JP" altLang="en-US" dirty="0" smtClean="0"/>
              <a:t>（山下；</a:t>
            </a:r>
            <a:r>
              <a:rPr lang="en-US" altLang="ja-JP" dirty="0" smtClean="0"/>
              <a:t>15+5 </a:t>
            </a:r>
            <a:r>
              <a:rPr lang="ja-JP" altLang="en-US" dirty="0" smtClean="0"/>
              <a:t>分）</a:t>
            </a:r>
            <a:endParaRPr lang="en-US" altLang="ja-JP" dirty="0" smtClean="0"/>
          </a:p>
          <a:p>
            <a:r>
              <a:rPr lang="en-US" altLang="ja-JP" dirty="0"/>
              <a:t>TDR/DBD launch event </a:t>
            </a:r>
            <a:r>
              <a:rPr lang="ja-JP" altLang="en-US" dirty="0"/>
              <a:t>について</a:t>
            </a:r>
            <a:r>
              <a:rPr lang="en-US" altLang="ja-JP" dirty="0"/>
              <a:t>				</a:t>
            </a:r>
            <a:r>
              <a:rPr lang="ja-JP" altLang="en-US" dirty="0"/>
              <a:t>（山本</a:t>
            </a:r>
            <a:r>
              <a:rPr lang="en-US" altLang="ja-JP" dirty="0"/>
              <a:t>H) </a:t>
            </a:r>
          </a:p>
          <a:p>
            <a:pPr marL="0" indent="0">
              <a:buNone/>
            </a:pPr>
            <a:endParaRPr lang="ja-JP" altLang="en-US" dirty="0">
              <a:solidFill>
                <a:srgbClr val="3366FF"/>
              </a:solidFill>
              <a:latin typeface="+mn-ea"/>
            </a:endParaRPr>
          </a:p>
          <a:p>
            <a:pPr marL="0" indent="0">
              <a:buNone/>
            </a:pPr>
            <a:r>
              <a:rPr lang="en-US" altLang="ja-JP" dirty="0" smtClean="0">
                <a:solidFill>
                  <a:srgbClr val="3366FF"/>
                </a:solidFill>
              </a:rPr>
              <a:t>2.	  </a:t>
            </a:r>
            <a:r>
              <a:rPr lang="ja-JP" altLang="en-US" dirty="0" smtClean="0">
                <a:solidFill>
                  <a:srgbClr val="3366FF"/>
                </a:solidFill>
              </a:rPr>
              <a:t>ディスカッション（</a:t>
            </a:r>
            <a:r>
              <a:rPr lang="en-US" altLang="ja-JP" dirty="0" smtClean="0">
                <a:solidFill>
                  <a:srgbClr val="3366FF"/>
                </a:solidFill>
              </a:rPr>
              <a:t>15:30 </a:t>
            </a:r>
            <a:r>
              <a:rPr lang="en-US" altLang="ja-JP" dirty="0">
                <a:solidFill>
                  <a:srgbClr val="3366FF"/>
                </a:solidFill>
              </a:rPr>
              <a:t>~ </a:t>
            </a:r>
            <a:r>
              <a:rPr lang="en-US" altLang="ja-JP" dirty="0" smtClean="0">
                <a:solidFill>
                  <a:srgbClr val="3366FF"/>
                </a:solidFill>
              </a:rPr>
              <a:t>17:00 )</a:t>
            </a:r>
          </a:p>
          <a:p>
            <a:r>
              <a:rPr lang="en-US" altLang="ja-JP" dirty="0" smtClean="0"/>
              <a:t>ILC </a:t>
            </a:r>
            <a:r>
              <a:rPr lang="ja-JP" altLang="en-US" dirty="0" smtClean="0"/>
              <a:t>実現へのロードマップ、国内国際戦略　</a:t>
            </a:r>
            <a:r>
              <a:rPr lang="en-US" altLang="ja-JP" dirty="0" smtClean="0"/>
              <a:t>		(</a:t>
            </a:r>
            <a:r>
              <a:rPr lang="ja-JP" altLang="en-US" dirty="0" smtClean="0"/>
              <a:t>岡田：</a:t>
            </a:r>
            <a:r>
              <a:rPr lang="en-US" altLang="ja-JP" dirty="0" smtClean="0"/>
              <a:t>15+5 </a:t>
            </a:r>
            <a:r>
              <a:rPr lang="ja-JP" altLang="en-US" dirty="0" smtClean="0"/>
              <a:t>分）</a:t>
            </a:r>
            <a:endParaRPr lang="en-US" altLang="ja-JP" dirty="0" smtClean="0"/>
          </a:p>
          <a:p>
            <a:r>
              <a:rPr lang="en-US" altLang="ja-JP" dirty="0" smtClean="0"/>
              <a:t>STF</a:t>
            </a:r>
            <a:r>
              <a:rPr lang="en-US" altLang="ja-JP" dirty="0"/>
              <a:t>, ATF</a:t>
            </a:r>
            <a:r>
              <a:rPr lang="ja-JP" altLang="en-US" dirty="0"/>
              <a:t>における今後</a:t>
            </a:r>
            <a:r>
              <a:rPr lang="en-US" altLang="ja-JP" dirty="0"/>
              <a:t>(~5</a:t>
            </a:r>
            <a:r>
              <a:rPr lang="ja-JP" altLang="en-US" dirty="0"/>
              <a:t>年間）の</a:t>
            </a:r>
            <a:r>
              <a:rPr lang="en-US" altLang="ja-JP" dirty="0"/>
              <a:t>R&amp;D </a:t>
            </a:r>
            <a:r>
              <a:rPr lang="ja-JP" altLang="en-US" dirty="0" smtClean="0"/>
              <a:t>計画、</a:t>
            </a:r>
            <a:r>
              <a:rPr lang="ja-JP" altLang="ja-JP" dirty="0"/>
              <a:t>　</a:t>
            </a:r>
            <a:r>
              <a:rPr lang="en-US" altLang="ja-JP" dirty="0" smtClean="0"/>
              <a:t>		</a:t>
            </a:r>
            <a:r>
              <a:rPr lang="ja-JP" altLang="en-US" dirty="0" smtClean="0"/>
              <a:t>（山本</a:t>
            </a:r>
            <a:r>
              <a:rPr lang="en-US" altLang="ja-JP" dirty="0" smtClean="0"/>
              <a:t>A</a:t>
            </a:r>
            <a:r>
              <a:rPr lang="ja-JP" altLang="en-US" dirty="0" smtClean="0"/>
              <a:t>：</a:t>
            </a:r>
            <a:r>
              <a:rPr lang="en-US" altLang="ja-JP" dirty="0" smtClean="0"/>
              <a:t>15+5 </a:t>
            </a:r>
            <a:r>
              <a:rPr lang="ja-JP" altLang="en-US" dirty="0" smtClean="0"/>
              <a:t>分）</a:t>
            </a:r>
            <a:endParaRPr lang="en-US" altLang="ja-JP" dirty="0" smtClean="0"/>
          </a:p>
          <a:p>
            <a:r>
              <a:rPr lang="en-US" altLang="ja-JP" dirty="0" smtClean="0"/>
              <a:t>KEK</a:t>
            </a:r>
            <a:r>
              <a:rPr lang="ja-JP" altLang="en-US" dirty="0"/>
              <a:t>次期研究</a:t>
            </a:r>
            <a:r>
              <a:rPr lang="ja-JP" altLang="en-US" dirty="0" smtClean="0"/>
              <a:t>ロードマップ（案）へ</a:t>
            </a:r>
            <a:r>
              <a:rPr lang="ja-JP" altLang="en-US" dirty="0"/>
              <a:t>の</a:t>
            </a:r>
            <a:r>
              <a:rPr lang="ja-JP" altLang="en-US" dirty="0" smtClean="0"/>
              <a:t>反映</a:t>
            </a:r>
            <a:r>
              <a:rPr lang="en-US" altLang="ja-JP" dirty="0" smtClean="0"/>
              <a:t>			</a:t>
            </a:r>
            <a:r>
              <a:rPr lang="ja-JP" altLang="en-US" dirty="0" smtClean="0"/>
              <a:t>（全員）</a:t>
            </a:r>
            <a:endParaRPr lang="en-US" altLang="ja-JP" dirty="0" smtClean="0"/>
          </a:p>
          <a:p>
            <a:r>
              <a:rPr lang="ja-JP" altLang="en-US" dirty="0" smtClean="0"/>
              <a:t>まとめ </a:t>
            </a:r>
            <a:endParaRPr lang="en-US" altLang="ja-JP" dirty="0"/>
          </a:p>
          <a:p>
            <a:pPr marL="0" indent="0">
              <a:buNone/>
            </a:pPr>
            <a:endParaRPr lang="ja-JP" altLang="en-US" dirty="0"/>
          </a:p>
          <a:p>
            <a:pPr marL="0" indent="0">
              <a:buNone/>
            </a:pPr>
            <a:r>
              <a:rPr lang="ja-JP" altLang="en-US" dirty="0" smtClean="0">
                <a:solidFill>
                  <a:srgbClr val="3366FF"/>
                </a:solidFill>
              </a:rPr>
              <a:t>次回</a:t>
            </a:r>
            <a:r>
              <a:rPr lang="ja-JP" altLang="en-US" dirty="0"/>
              <a:t>・</a:t>
            </a:r>
            <a:r>
              <a:rPr lang="en-US" altLang="ja-JP" dirty="0"/>
              <a:t>LC</a:t>
            </a:r>
            <a:r>
              <a:rPr lang="ja-JP" altLang="en-US" dirty="0"/>
              <a:t>推進委員会予定確認  </a:t>
            </a:r>
            <a:r>
              <a:rPr lang="en-US" altLang="ja-JP" dirty="0"/>
              <a:t>--&gt;  </a:t>
            </a:r>
            <a:r>
              <a:rPr lang="en-US" altLang="ja-JP" dirty="0" smtClean="0">
                <a:solidFill>
                  <a:srgbClr val="3366FF"/>
                </a:solidFill>
              </a:rPr>
              <a:t>12/20 </a:t>
            </a:r>
            <a:r>
              <a:rPr lang="en-US" altLang="ja-JP" dirty="0" smtClean="0"/>
              <a:t>(</a:t>
            </a:r>
            <a:r>
              <a:rPr lang="ja-JP" altLang="en-US" dirty="0" smtClean="0"/>
              <a:t>木曜日）</a:t>
            </a:r>
            <a:endParaRPr lang="ja-JP" altLang="en-US" dirty="0"/>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12/10/01</a:t>
            </a:r>
            <a:endParaRPr lang="ja-JP" altLang="en-US" dirty="0">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en-US" altLang="ja-JP" dirty="0" smtClean="0">
                <a:solidFill>
                  <a:prstClr val="black">
                    <a:tint val="75000"/>
                  </a:prstClr>
                </a:solidFill>
                <a:latin typeface="Calibri"/>
                <a:ea typeface="ＭＳ Ｐゴシック"/>
              </a:rPr>
              <a:t>KEK-LC-Meeting</a:t>
            </a:r>
            <a:endParaRPr lang="ja-JP" altLang="en-US" dirty="0">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690BD53D-0F42-B742-A897-5EF936631EAF}" type="slidenum">
              <a:rPr lang="ja-JP" altLang="en-US" smtClean="0">
                <a:solidFill>
                  <a:prstClr val="black">
                    <a:tint val="75000"/>
                  </a:prstClr>
                </a:solidFill>
                <a:latin typeface="Calibri"/>
                <a:ea typeface="ＭＳ Ｐゴシック"/>
              </a:rPr>
              <a:pPr/>
              <a:t>1</a:t>
            </a:fld>
            <a:endParaRPr lang="ja-JP" altLang="en-US" dirty="0">
              <a:solidFill>
                <a:prstClr val="black">
                  <a:tint val="75000"/>
                </a:prstClr>
              </a:solidFill>
              <a:latin typeface="Calibri"/>
              <a:ea typeface="ＭＳ Ｐゴシック"/>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3647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3" name="タイトル 7"/>
          <p:cNvSpPr>
            <a:spLocks noGrp="1"/>
          </p:cNvSpPr>
          <p:nvPr>
            <p:ph type="title"/>
          </p:nvPr>
        </p:nvSpPr>
        <p:spPr>
          <a:xfrm>
            <a:off x="1071342" y="173315"/>
            <a:ext cx="7940771" cy="573741"/>
          </a:xfrm>
        </p:spPr>
        <p:txBody>
          <a:bodyPr>
            <a:normAutofit fontScale="90000"/>
          </a:bodyPr>
          <a:lstStyle/>
          <a:p>
            <a:r>
              <a:rPr lang="en-US" altLang="ja-JP" sz="4400" b="1" dirty="0" smtClean="0">
                <a:solidFill>
                  <a:srgbClr val="000090"/>
                </a:solidFill>
              </a:rPr>
              <a:t>Configuration: RDR to TDR  </a:t>
            </a:r>
            <a:endParaRPr kumimoji="0" lang="ja-JP" altLang="en-US" b="1" dirty="0" smtClean="0">
              <a:solidFill>
                <a:srgbClr val="3366FF"/>
              </a:solidFill>
            </a:endParaRPr>
          </a:p>
        </p:txBody>
      </p:sp>
      <p:sp>
        <p:nvSpPr>
          <p:cNvPr id="25639" name="スライド番号プレースホルダ 5"/>
          <p:cNvSpPr>
            <a:spLocks noGrp="1"/>
          </p:cNvSpPr>
          <p:nvPr>
            <p:ph type="sldNum" sz="quarter" idx="12"/>
          </p:nvPr>
        </p:nvSpPr>
        <p:spPr>
          <a:xfrm>
            <a:off x="6534244" y="6348879"/>
            <a:ext cx="2133600" cy="365125"/>
          </a:xfrm>
          <a:noFill/>
        </p:spPr>
        <p:txBody>
          <a:bodyPr/>
          <a:lstStyle/>
          <a:p>
            <a:fld id="{112B317A-387A-A64A-8604-D8065BCF9A73}" type="slidenum">
              <a:rPr lang="en-US" altLang="ja-JP" smtClean="0">
                <a:solidFill>
                  <a:srgbClr val="000000"/>
                </a:solidFill>
                <a:latin typeface="Arial" pitchFamily="-112" charset="0"/>
                <a:ea typeface="Arial Unicode MS" pitchFamily="-112" charset="0"/>
                <a:cs typeface="Arial Unicode MS" pitchFamily="-112" charset="0"/>
              </a:rPr>
              <a:pPr/>
              <a:t>10</a:t>
            </a:fld>
            <a:endParaRPr lang="en-US" altLang="ja-JP" dirty="0" smtClean="0">
              <a:solidFill>
                <a:srgbClr val="000000"/>
              </a:solidFill>
              <a:latin typeface="Arial" pitchFamily="-112" charset="0"/>
              <a:ea typeface="Arial Unicode MS" pitchFamily="-112" charset="0"/>
              <a:cs typeface="Arial Unicode MS" pitchFamily="-112" charset="0"/>
            </a:endParaRPr>
          </a:p>
        </p:txBody>
      </p:sp>
      <p:sp>
        <p:nvSpPr>
          <p:cNvPr id="25640" name="日付プレースホルダ 10"/>
          <p:cNvSpPr>
            <a:spLocks noGrp="1"/>
          </p:cNvSpPr>
          <p:nvPr>
            <p:ph type="dt" sz="quarter" idx="10"/>
          </p:nvPr>
        </p:nvSpPr>
        <p:spPr>
          <a:noFill/>
        </p:spPr>
        <p:txBody>
          <a:bodyPr/>
          <a:lstStyle/>
          <a:p>
            <a:r>
              <a:rPr lang="en-US" altLang="ja-JP" smtClean="0">
                <a:solidFill>
                  <a:srgbClr val="000000"/>
                </a:solidFill>
                <a:latin typeface="Arial" pitchFamily="-112" charset="0"/>
                <a:ea typeface="Arial Unicode MS" pitchFamily="-112" charset="0"/>
                <a:cs typeface="Arial Unicode MS" pitchFamily="-112" charset="0"/>
              </a:rPr>
              <a:t>A. Yamamoto, 121018</a:t>
            </a:r>
            <a:endParaRPr lang="en-US" altLang="ja-JP">
              <a:solidFill>
                <a:srgbClr val="000000"/>
              </a:solidFill>
              <a:latin typeface="Arial" pitchFamily="-112" charset="0"/>
              <a:ea typeface="Arial Unicode MS" pitchFamily="-112" charset="0"/>
              <a:cs typeface="Arial Unicode MS" pitchFamily="-112" charset="0"/>
            </a:endParaRPr>
          </a:p>
        </p:txBody>
      </p:sp>
      <p:pic>
        <p:nvPicPr>
          <p:cNvPr id="25643" name="Picture 5"/>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08709" y="972930"/>
            <a:ext cx="4620301" cy="3940309"/>
          </a:xfrm>
          <a:prstGeom prst="rect">
            <a:avLst/>
          </a:prstGeom>
          <a:noFill/>
          <a:ln w="9525">
            <a:solidFill>
              <a:srgbClr val="3366FF"/>
            </a:solidFill>
            <a:miter lim="800000"/>
            <a:headEnd/>
            <a:tailEnd/>
          </a:ln>
        </p:spPr>
      </p:pic>
      <p:sp>
        <p:nvSpPr>
          <p:cNvPr id="11" name="フッター プレースホルダ 10"/>
          <p:cNvSpPr>
            <a:spLocks noGrp="1"/>
          </p:cNvSpPr>
          <p:nvPr>
            <p:ph type="ftr" sz="quarter" idx="11"/>
          </p:nvPr>
        </p:nvSpPr>
        <p:spPr/>
        <p:txBody>
          <a:bodyPr/>
          <a:lstStyle/>
          <a:p>
            <a:pPr>
              <a:defRPr/>
            </a:pPr>
            <a:r>
              <a:rPr lang="en-US" altLang="ja-JP" smtClean="0">
                <a:latin typeface="Arial"/>
                <a:ea typeface="Arial Unicode MS"/>
                <a:cs typeface="Arial Unicode MS"/>
              </a:rPr>
              <a:t>ILC Accelerator R&amp;D Status</a:t>
            </a:r>
            <a:endParaRPr lang="en-US" altLang="ja-JP" dirty="0">
              <a:latin typeface="Arial"/>
              <a:ea typeface="Arial Unicode MS"/>
              <a:cs typeface="Arial Unicode MS"/>
            </a:endParaRPr>
          </a:p>
        </p:txBody>
      </p:sp>
      <p:pic>
        <p:nvPicPr>
          <p:cNvPr id="4" name="図 3"/>
          <p:cNvPicPr>
            <a:picLocks noChangeAspect="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6665736" y="4910149"/>
            <a:ext cx="1860379" cy="1349083"/>
          </a:xfrm>
          <a:prstGeom prst="rect">
            <a:avLst/>
          </a:prstGeom>
        </p:spPr>
      </p:pic>
      <p:pic>
        <p:nvPicPr>
          <p:cNvPr id="5" name="図 4"/>
          <p:cNvPicPr>
            <a:picLocks noChangeAspect="1"/>
          </p:cNvPicPr>
          <p:nvPr/>
        </p:nvPicPr>
        <p:blipFill>
          <a:blip r:embed="rId5"/>
          <a:stretch>
            <a:fillRect/>
          </a:stretch>
        </p:blipFill>
        <p:spPr>
          <a:xfrm>
            <a:off x="454433" y="5168572"/>
            <a:ext cx="2160147" cy="1237471"/>
          </a:xfrm>
          <a:prstGeom prst="rect">
            <a:avLst/>
          </a:prstGeom>
        </p:spPr>
      </p:pic>
      <p:cxnSp>
        <p:nvCxnSpPr>
          <p:cNvPr id="8" name="直線矢印コネクタ 7"/>
          <p:cNvCxnSpPr/>
          <p:nvPr/>
        </p:nvCxnSpPr>
        <p:spPr>
          <a:xfrm>
            <a:off x="1449291" y="1867645"/>
            <a:ext cx="1452018" cy="2689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a:off x="2819400" y="5419618"/>
            <a:ext cx="2180263" cy="646331"/>
          </a:xfrm>
          <a:prstGeom prst="rect">
            <a:avLst/>
          </a:prstGeom>
          <a:solidFill>
            <a:srgbClr val="CCFFCC"/>
          </a:solidFill>
          <a:ln>
            <a:solidFill>
              <a:srgbClr val="008000"/>
            </a:solidFill>
          </a:ln>
        </p:spPr>
        <p:txBody>
          <a:bodyPr wrap="square" rtlCol="0">
            <a:spAutoFit/>
          </a:bodyPr>
          <a:lstStyle/>
          <a:p>
            <a:r>
              <a:rPr kumimoji="0" lang="en-US" altLang="ja-JP" b="1" dirty="0">
                <a:solidFill>
                  <a:srgbClr val="000090"/>
                </a:solidFill>
                <a:latin typeface="Arial"/>
                <a:ea typeface="Arial Unicode MS"/>
                <a:cs typeface="Arial Unicode MS"/>
              </a:rPr>
              <a:t>RDR-2007  </a:t>
            </a:r>
            <a:r>
              <a:rPr kumimoji="0" lang="en-US" altLang="ja-JP" b="1" dirty="0">
                <a:solidFill>
                  <a:srgbClr val="000090"/>
                </a:solidFill>
                <a:latin typeface="Arial"/>
                <a:ea typeface="Arial Unicode MS"/>
                <a:cs typeface="Arial Unicode MS"/>
                <a:sym typeface="Wingdings"/>
              </a:rPr>
              <a:t> 	</a:t>
            </a:r>
          </a:p>
          <a:p>
            <a:r>
              <a:rPr kumimoji="0" lang="en-US" altLang="ja-JP" b="1" dirty="0">
                <a:solidFill>
                  <a:srgbClr val="000090"/>
                </a:solidFill>
                <a:latin typeface="Arial"/>
                <a:ea typeface="Arial Unicode MS"/>
                <a:cs typeface="Arial Unicode MS"/>
                <a:sym typeface="Wingdings"/>
              </a:rPr>
              <a:t>          </a:t>
            </a:r>
            <a:r>
              <a:rPr kumimoji="0" lang="en-US" altLang="ja-JP" b="1" dirty="0">
                <a:solidFill>
                  <a:srgbClr val="3366FF"/>
                </a:solidFill>
                <a:latin typeface="Arial"/>
                <a:ea typeface="Arial Unicode MS"/>
                <a:cs typeface="Arial Unicode MS"/>
                <a:sym typeface="Wingdings"/>
              </a:rPr>
              <a:t>TDR-2012</a:t>
            </a:r>
            <a:endParaRPr lang="ja-JP" altLang="en-US" dirty="0">
              <a:solidFill>
                <a:srgbClr val="000000"/>
              </a:solidFill>
              <a:latin typeface="Arial"/>
              <a:ea typeface="Arial Unicode MS"/>
              <a:cs typeface="Arial Unicode MS"/>
            </a:endParaRPr>
          </a:p>
        </p:txBody>
      </p:sp>
      <p:sp>
        <p:nvSpPr>
          <p:cNvPr id="17" name="コンテンツ プレースホルダー 1"/>
          <p:cNvSpPr>
            <a:spLocks noGrp="1"/>
          </p:cNvSpPr>
          <p:nvPr>
            <p:ph sz="half" idx="2"/>
          </p:nvPr>
        </p:nvSpPr>
        <p:spPr>
          <a:xfrm>
            <a:off x="4855773" y="984581"/>
            <a:ext cx="4146286" cy="3830930"/>
          </a:xfrm>
          <a:solidFill>
            <a:srgbClr val="CCFFCC"/>
          </a:solidFill>
          <a:ln>
            <a:solidFill>
              <a:srgbClr val="008000"/>
            </a:solidFill>
          </a:ln>
        </p:spPr>
        <p:txBody>
          <a:bodyPr>
            <a:normAutofit fontScale="92500" lnSpcReduction="20000"/>
          </a:bodyPr>
          <a:lstStyle/>
          <a:p>
            <a:pPr marL="0" indent="0">
              <a:buNone/>
            </a:pPr>
            <a:r>
              <a:rPr kumimoji="1" lang="en-US" altLang="ja-JP" u="sng" dirty="0" smtClean="0">
                <a:solidFill>
                  <a:srgbClr val="000090"/>
                </a:solidFill>
              </a:rPr>
              <a:t>Cost containment Motivation:</a:t>
            </a:r>
          </a:p>
          <a:p>
            <a:endParaRPr kumimoji="1" lang="en-US" altLang="ja-JP" sz="2400" b="1" dirty="0" smtClean="0">
              <a:solidFill>
                <a:srgbClr val="3366FF"/>
              </a:solidFill>
            </a:endParaRPr>
          </a:p>
          <a:p>
            <a:r>
              <a:rPr kumimoji="1" lang="en-US" altLang="ja-JP" sz="2400" b="1" dirty="0" smtClean="0">
                <a:solidFill>
                  <a:srgbClr val="3366FF"/>
                </a:solidFill>
              </a:rPr>
              <a:t>Single</a:t>
            </a:r>
            <a:r>
              <a:rPr kumimoji="1" lang="en-US" altLang="ja-JP" sz="2400" dirty="0" smtClean="0">
                <a:solidFill>
                  <a:srgbClr val="000000"/>
                </a:solidFill>
              </a:rPr>
              <a:t> </a:t>
            </a:r>
            <a:r>
              <a:rPr kumimoji="1" lang="en-US" altLang="ja-JP" sz="2400" dirty="0">
                <a:solidFill>
                  <a:srgbClr val="000000"/>
                </a:solidFill>
              </a:rPr>
              <a:t>accelerator tunnel</a:t>
            </a:r>
          </a:p>
          <a:p>
            <a:r>
              <a:rPr kumimoji="1" lang="en-US" altLang="ja-JP" sz="2400" b="1" dirty="0">
                <a:solidFill>
                  <a:srgbClr val="3366FF"/>
                </a:solidFill>
              </a:rPr>
              <a:t>Smaller</a:t>
            </a:r>
            <a:r>
              <a:rPr kumimoji="1" lang="en-US" altLang="ja-JP" sz="2400" dirty="0">
                <a:solidFill>
                  <a:srgbClr val="000000"/>
                </a:solidFill>
              </a:rPr>
              <a:t> damping ring</a:t>
            </a:r>
          </a:p>
          <a:p>
            <a:r>
              <a:rPr kumimoji="1" lang="en-US" altLang="ja-JP" sz="2400" b="1" dirty="0" smtClean="0">
                <a:solidFill>
                  <a:srgbClr val="3366FF"/>
                </a:solidFill>
              </a:rPr>
              <a:t>e+ target </a:t>
            </a:r>
            <a:r>
              <a:rPr kumimoji="1" lang="en-US" altLang="ja-JP" sz="2400" dirty="0">
                <a:solidFill>
                  <a:srgbClr val="000000"/>
                </a:solidFill>
              </a:rPr>
              <a:t>at high-energy </a:t>
            </a:r>
            <a:r>
              <a:rPr kumimoji="1" lang="en-US" altLang="ja-JP" sz="2400" dirty="0" smtClean="0">
                <a:solidFill>
                  <a:srgbClr val="000000"/>
                </a:solidFill>
              </a:rPr>
              <a:t>end, </a:t>
            </a:r>
            <a:endParaRPr kumimoji="1" lang="en-US" altLang="ja-JP" sz="2400" dirty="0">
              <a:solidFill>
                <a:srgbClr val="000000"/>
              </a:solidFill>
            </a:endParaRPr>
          </a:p>
          <a:p>
            <a:r>
              <a:rPr kumimoji="1" lang="en-US" altLang="ja-JP" sz="2400" b="1" dirty="0" smtClean="0">
                <a:solidFill>
                  <a:srgbClr val="3366FF"/>
                </a:solidFill>
              </a:rPr>
              <a:t>Cavity </a:t>
            </a:r>
            <a:r>
              <a:rPr kumimoji="1" lang="en-US" altLang="ja-JP" sz="2400" dirty="0" smtClean="0"/>
              <a:t>G. 31.5 MV/m </a:t>
            </a:r>
            <a:r>
              <a:rPr kumimoji="1" lang="en-US" altLang="ja-JP" sz="1900" dirty="0" smtClean="0">
                <a:solidFill>
                  <a:srgbClr val="FF0000"/>
                </a:solidFill>
              </a:rPr>
              <a:t>+/- 20 %, </a:t>
            </a:r>
          </a:p>
          <a:p>
            <a:r>
              <a:rPr kumimoji="1" lang="en-US" altLang="ja-JP" sz="2400" b="1" dirty="0" smtClean="0">
                <a:solidFill>
                  <a:srgbClr val="3366FF"/>
                </a:solidFill>
              </a:rPr>
              <a:t>HLRF and tunnel layout: </a:t>
            </a:r>
          </a:p>
          <a:p>
            <a:pPr lvl="1"/>
            <a:r>
              <a:rPr kumimoji="1" lang="en-US" altLang="ja-JP" sz="2000" dirty="0" smtClean="0"/>
              <a:t>Klystron-Cluster on surface (KCS), or</a:t>
            </a:r>
          </a:p>
          <a:p>
            <a:pPr lvl="1"/>
            <a:r>
              <a:rPr kumimoji="1" lang="en-US" altLang="ja-JP" sz="2000" dirty="0" smtClean="0"/>
              <a:t>Distributed Klystron in tunnel (DKS)</a:t>
            </a:r>
            <a:endParaRPr kumimoji="1" lang="ja-JP" altLang="en-US" sz="2000" dirty="0">
              <a:solidFill>
                <a:srgbClr val="A6A6A6"/>
              </a:solidFill>
            </a:endParaRPr>
          </a:p>
        </p:txBody>
      </p:sp>
      <p:pic>
        <p:nvPicPr>
          <p:cNvPr id="15" name="Content Placeholder 3" descr="Figure-4-2.png"/>
          <p:cNvPicPr>
            <a:picLocks noGrp="1" noChangeAspect="1"/>
          </p:cNvPicPr>
          <p:nvPr>
            <p:ph idx="1"/>
          </p:nvPr>
        </p:nvPicPr>
        <p:blipFill rotWithShape="1">
          <a:blip r:embed="rId6"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5276351" y="4594846"/>
            <a:ext cx="1063058" cy="1471103"/>
          </a:xfrm>
          <a:ln>
            <a:solidFill>
              <a:srgbClr val="3366FF"/>
            </a:solidFill>
          </a:ln>
        </p:spPr>
      </p:pic>
      <p:sp>
        <p:nvSpPr>
          <p:cNvPr id="2" name="テキスト ボックス 1"/>
          <p:cNvSpPr txBox="1"/>
          <p:nvPr/>
        </p:nvSpPr>
        <p:spPr>
          <a:xfrm>
            <a:off x="5632369" y="6219558"/>
            <a:ext cx="3113703" cy="307777"/>
          </a:xfrm>
          <a:prstGeom prst="rect">
            <a:avLst/>
          </a:prstGeom>
          <a:noFill/>
        </p:spPr>
        <p:txBody>
          <a:bodyPr wrap="none" rtlCol="0">
            <a:spAutoFit/>
          </a:bodyPr>
          <a:lstStyle/>
          <a:p>
            <a:r>
              <a:rPr lang="en-US" altLang="ja-JP" sz="1400" dirty="0">
                <a:solidFill>
                  <a:srgbClr val="000000"/>
                </a:solidFill>
                <a:latin typeface="Arial"/>
                <a:ea typeface="Arial Unicode MS"/>
                <a:cs typeface="Arial Unicode MS"/>
              </a:rPr>
              <a:t>Flat-land or Mountainous Tunnel Design</a:t>
            </a:r>
            <a:endParaRPr lang="ja-JP" altLang="en-US" sz="1400" dirty="0">
              <a:solidFill>
                <a:srgbClr val="000000"/>
              </a:solidFill>
              <a:latin typeface="Arial"/>
              <a:ea typeface="Arial Unicode MS"/>
              <a:cs typeface="Arial Unicode MS"/>
            </a:endParaRPr>
          </a:p>
        </p:txBody>
      </p:sp>
      <p:sp>
        <p:nvSpPr>
          <p:cNvPr id="13" name="テキスト ボックス 12"/>
          <p:cNvSpPr txBox="1"/>
          <p:nvPr/>
        </p:nvSpPr>
        <p:spPr>
          <a:xfrm>
            <a:off x="8615547" y="5419618"/>
            <a:ext cx="416391" cy="276999"/>
          </a:xfrm>
          <a:prstGeom prst="rect">
            <a:avLst/>
          </a:prstGeom>
          <a:solidFill>
            <a:schemeClr val="bg1">
              <a:alpha val="54000"/>
            </a:schemeClr>
          </a:solidFill>
        </p:spPr>
        <p:txBody>
          <a:bodyPr wrap="square" rtlCol="0">
            <a:spAutoFit/>
          </a:bodyPr>
          <a:lstStyle/>
          <a:p>
            <a:r>
              <a:rPr lang="en-US" altLang="ja-JP" sz="1200" dirty="0">
                <a:solidFill>
                  <a:srgbClr val="000000"/>
                </a:solidFill>
                <a:latin typeface="Arial"/>
                <a:ea typeface="Arial Unicode MS"/>
                <a:cs typeface="Arial Unicode MS"/>
              </a:rPr>
              <a:t>5 m</a:t>
            </a:r>
            <a:endParaRPr lang="ja-JP" altLang="en-US" sz="1200" dirty="0">
              <a:solidFill>
                <a:srgbClr val="000000"/>
              </a:solidFill>
              <a:latin typeface="Arial"/>
              <a:ea typeface="Arial Unicode MS"/>
              <a:cs typeface="Arial Unicode MS"/>
            </a:endParaRPr>
          </a:p>
        </p:txBody>
      </p:sp>
      <p:cxnSp>
        <p:nvCxnSpPr>
          <p:cNvPr id="12" name="直線矢印コネクタ 11"/>
          <p:cNvCxnSpPr/>
          <p:nvPr/>
        </p:nvCxnSpPr>
        <p:spPr>
          <a:xfrm>
            <a:off x="8660373" y="5169647"/>
            <a:ext cx="7471" cy="74902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1606736"/>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28082" y="191350"/>
            <a:ext cx="5819264" cy="651908"/>
          </a:xfrm>
          <a:solidFill>
            <a:srgbClr val="FFFF00"/>
          </a:solidFill>
        </p:spPr>
        <p:txBody>
          <a:bodyPr>
            <a:normAutofit fontScale="90000"/>
          </a:bodyPr>
          <a:lstStyle/>
          <a:p>
            <a:r>
              <a:rPr kumimoji="1" lang="en-US" altLang="ja-JP" dirty="0" smtClean="0"/>
              <a:t>10/24 </a:t>
            </a:r>
            <a:r>
              <a:rPr kumimoji="1" lang="ja-JP" altLang="en-US" dirty="0" smtClean="0"/>
              <a:t>シンポジウム</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12/10/01</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KEK-LC-Meeting</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pPr/>
              <a:t>100</a:t>
            </a:fld>
            <a:endParaRPr kumimoji="1" lang="ja-JP" altLang="en-US"/>
          </a:p>
        </p:txBody>
      </p:sp>
      <p:pic>
        <p:nvPicPr>
          <p:cNvPr id="11" name="コンテンツ プレースホルダー 10"/>
          <p:cNvPicPr>
            <a:picLocks noGrp="1" noChangeAspect="1"/>
          </p:cNvPicPr>
          <p:nvPr>
            <p:ph idx="1"/>
          </p:nvPr>
        </p:nvPicPr>
        <p:blipFill rotWithShape="1">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l="-353" r="-86"/>
          <a:stretch/>
        </p:blipFill>
        <p:spPr>
          <a:xfrm>
            <a:off x="457199" y="926546"/>
            <a:ext cx="7922957" cy="5429805"/>
          </a:xfrm>
          <a:ln>
            <a:solidFill>
              <a:srgbClr val="3366FF"/>
            </a:solid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2330028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79170"/>
          </a:xfrm>
          <a:solidFill>
            <a:srgbClr val="FFFF00"/>
          </a:solidFill>
        </p:spPr>
        <p:txBody>
          <a:bodyPr>
            <a:normAutofit/>
          </a:bodyPr>
          <a:lstStyle/>
          <a:p>
            <a:r>
              <a:rPr kumimoji="1" lang="en-US" altLang="ja-JP" dirty="0" smtClean="0"/>
              <a:t>IEEE -NSS Symposium:  </a:t>
            </a:r>
            <a:endParaRPr kumimoji="1" lang="ja-JP" altLang="en-US" dirty="0"/>
          </a:p>
        </p:txBody>
      </p:sp>
      <p:pic>
        <p:nvPicPr>
          <p:cNvPr id="7" name="コンテンツ プレースホルダー 6"/>
          <p:cNvPicPr>
            <a:picLocks noGrp="1" noChangeAspect="1"/>
          </p:cNvPicPr>
          <p:nvPr>
            <p:ph idx="1"/>
          </p:nvPr>
        </p:nvPicPr>
        <p:blipFill rotWithShape="1">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l="-271" r="-74"/>
          <a:stretch/>
        </p:blipFill>
        <p:spPr>
          <a:xfrm>
            <a:off x="176213" y="1555480"/>
            <a:ext cx="6949300" cy="5045373"/>
          </a:xfrm>
          <a:ln>
            <a:solidFill>
              <a:srgbClr val="3366FF"/>
            </a:solidFill>
          </a:ln>
        </p:spPr>
      </p:pic>
      <p:sp>
        <p:nvSpPr>
          <p:cNvPr id="4" name="日付プレースホルダー 3"/>
          <p:cNvSpPr>
            <a:spLocks noGrp="1"/>
          </p:cNvSpPr>
          <p:nvPr>
            <p:ph type="dt" sz="half" idx="10"/>
          </p:nvPr>
        </p:nvSpPr>
        <p:spPr/>
        <p:txBody>
          <a:bodyPr/>
          <a:lstStyle/>
          <a:p>
            <a:r>
              <a:rPr kumimoji="1" lang="en-US" altLang="ja-JP" smtClean="0"/>
              <a:t>12/10/01</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KEK-LC-Meeting</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pPr/>
              <a:t>101</a:t>
            </a:fld>
            <a:endParaRPr kumimoji="1" lang="ja-JP" altLang="en-US"/>
          </a:p>
        </p:txBody>
      </p:sp>
      <p:sp>
        <p:nvSpPr>
          <p:cNvPr id="3" name="正方形/長方形 2"/>
          <p:cNvSpPr/>
          <p:nvPr/>
        </p:nvSpPr>
        <p:spPr>
          <a:xfrm>
            <a:off x="5148037" y="1250312"/>
            <a:ext cx="3763417" cy="738664"/>
          </a:xfrm>
          <a:prstGeom prst="rect">
            <a:avLst/>
          </a:prstGeom>
          <a:solidFill>
            <a:srgbClr val="CCFFCC"/>
          </a:solidFill>
          <a:ln>
            <a:solidFill>
              <a:srgbClr val="008000"/>
            </a:solidFill>
          </a:ln>
        </p:spPr>
        <p:txBody>
          <a:bodyPr wrap="square">
            <a:spAutoFit/>
          </a:bodyPr>
          <a:lstStyle/>
          <a:p>
            <a:r>
              <a:rPr lang="en-US" altLang="ja-JP" sz="1400" dirty="0" smtClean="0"/>
              <a:t>Institute </a:t>
            </a:r>
            <a:r>
              <a:rPr lang="en-US" altLang="ja-JP" sz="1400" dirty="0"/>
              <a:t>of Electrical and Electronics Engineers</a:t>
            </a:r>
          </a:p>
          <a:p>
            <a:r>
              <a:rPr lang="en-US" altLang="ja-JP" sz="1400" b="1" dirty="0"/>
              <a:t>2012 IEEE NSS/MIC/RTSD Anaheim, California</a:t>
            </a:r>
            <a:endParaRPr lang="en-US" altLang="ja-JP" sz="1400" dirty="0"/>
          </a:p>
          <a:p>
            <a:r>
              <a:rPr lang="en-US" altLang="ja-JP" sz="1400" dirty="0"/>
              <a:t>27 October - 3 November 2012</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0211866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6078" y="125741"/>
            <a:ext cx="8229600" cy="491411"/>
          </a:xfrm>
        </p:spPr>
        <p:txBody>
          <a:bodyPr>
            <a:normAutofit fontScale="90000"/>
          </a:bodyPr>
          <a:lstStyle/>
          <a:p>
            <a:r>
              <a:rPr kumimoji="1" lang="en-US" altLang="ja-JP" dirty="0" smtClean="0"/>
              <a:t>ILC Special Event: Agenda</a:t>
            </a:r>
            <a:endParaRPr kumimoji="1" lang="ja-JP" altLang="en-US" dirty="0"/>
          </a:p>
        </p:txBody>
      </p:sp>
      <p:sp>
        <p:nvSpPr>
          <p:cNvPr id="3" name="コンテンツ プレースホルダー 2"/>
          <p:cNvSpPr>
            <a:spLocks noGrp="1"/>
          </p:cNvSpPr>
          <p:nvPr>
            <p:ph idx="1"/>
          </p:nvPr>
        </p:nvSpPr>
        <p:spPr>
          <a:xfrm>
            <a:off x="449318" y="766026"/>
            <a:ext cx="8229600" cy="5955450"/>
          </a:xfrm>
          <a:ln>
            <a:solidFill>
              <a:srgbClr val="3366FF"/>
            </a:solidFill>
          </a:ln>
        </p:spPr>
        <p:txBody>
          <a:bodyPr>
            <a:noAutofit/>
          </a:bodyPr>
          <a:lstStyle/>
          <a:p>
            <a:pPr>
              <a:lnSpc>
                <a:spcPct val="80000"/>
              </a:lnSpc>
            </a:pPr>
            <a:r>
              <a:rPr kumimoji="1" lang="en-US" altLang="ja-JP" sz="1200" b="1" dirty="0" smtClean="0">
                <a:solidFill>
                  <a:srgbClr val="3366FF"/>
                </a:solidFill>
              </a:rPr>
              <a:t>Session 1: Introduction</a:t>
            </a:r>
          </a:p>
          <a:p>
            <a:pPr lvl="1">
              <a:lnSpc>
                <a:spcPct val="80000"/>
              </a:lnSpc>
            </a:pPr>
            <a:r>
              <a:rPr kumimoji="1" lang="en-US" altLang="ja-JP" sz="1200" dirty="0" smtClean="0"/>
              <a:t>Welcome: 						R. </a:t>
            </a:r>
            <a:r>
              <a:rPr kumimoji="1" lang="en-US" altLang="ja-JP" sz="1200" dirty="0" err="1" smtClean="0"/>
              <a:t>Heier</a:t>
            </a:r>
            <a:r>
              <a:rPr kumimoji="1" lang="en-US" altLang="ja-JP" sz="1200" dirty="0" smtClean="0"/>
              <a:t> (CERN)</a:t>
            </a:r>
          </a:p>
          <a:p>
            <a:pPr lvl="1">
              <a:lnSpc>
                <a:spcPct val="80000"/>
              </a:lnSpc>
            </a:pPr>
            <a:r>
              <a:rPr kumimoji="1" lang="en-US" altLang="ja-JP" sz="1200" dirty="0" smtClean="0"/>
              <a:t>ILC:							B. </a:t>
            </a:r>
            <a:r>
              <a:rPr kumimoji="1" lang="en-US" altLang="ja-JP" sz="1200" dirty="0" err="1" smtClean="0"/>
              <a:t>Barish</a:t>
            </a:r>
            <a:r>
              <a:rPr kumimoji="1" lang="en-US" altLang="ja-JP" sz="1200" dirty="0" smtClean="0"/>
              <a:t> (Caltech</a:t>
            </a:r>
          </a:p>
          <a:p>
            <a:pPr lvl="1">
              <a:lnSpc>
                <a:spcPct val="80000"/>
              </a:lnSpc>
            </a:pPr>
            <a:r>
              <a:rPr lang="en-US" altLang="ja-JP" sz="1200" dirty="0" smtClean="0"/>
              <a:t>CLIC	:						S. </a:t>
            </a:r>
            <a:r>
              <a:rPr lang="en-US" altLang="ja-JP" sz="1200" dirty="0" err="1" smtClean="0"/>
              <a:t>Steinar</a:t>
            </a:r>
            <a:r>
              <a:rPr lang="en-US" altLang="ja-JP" sz="1200" dirty="0" smtClean="0"/>
              <a:t> (CERN)</a:t>
            </a:r>
          </a:p>
          <a:p>
            <a:pPr lvl="1">
              <a:lnSpc>
                <a:spcPct val="80000"/>
              </a:lnSpc>
            </a:pPr>
            <a:r>
              <a:rPr kumimoji="1" lang="en-US" altLang="ja-JP" sz="1200" dirty="0" smtClean="0"/>
              <a:t>Physic of LC:						</a:t>
            </a:r>
            <a:r>
              <a:rPr kumimoji="1" lang="en-US" altLang="ja-JP" sz="1200" dirty="0" smtClean="0">
                <a:solidFill>
                  <a:srgbClr val="008000"/>
                </a:solidFill>
              </a:rPr>
              <a:t>H. Murayama (IPMU-Tokyo, LBNL)</a:t>
            </a:r>
          </a:p>
          <a:p>
            <a:pPr>
              <a:lnSpc>
                <a:spcPct val="80000"/>
              </a:lnSpc>
            </a:pPr>
            <a:r>
              <a:rPr lang="en-US" altLang="ja-JP" sz="1200" b="1" dirty="0" smtClean="0">
                <a:solidFill>
                  <a:srgbClr val="3366FF"/>
                </a:solidFill>
              </a:rPr>
              <a:t>Session 2: ILC/CLIC accelerator and Detector Concept </a:t>
            </a:r>
          </a:p>
          <a:p>
            <a:pPr lvl="1">
              <a:lnSpc>
                <a:spcPct val="80000"/>
              </a:lnSpc>
            </a:pPr>
            <a:r>
              <a:rPr kumimoji="1" lang="en-US" altLang="ja-JP" sz="1200" dirty="0" smtClean="0"/>
              <a:t>SCRF acceleration and ILC:				N. Walker (DESY)</a:t>
            </a:r>
          </a:p>
          <a:p>
            <a:pPr lvl="1">
              <a:lnSpc>
                <a:spcPct val="80000"/>
              </a:lnSpc>
            </a:pPr>
            <a:r>
              <a:rPr lang="en-US" altLang="ja-JP" sz="1200" dirty="0" smtClean="0"/>
              <a:t>X-band, two-beam acceleration and CLIC 		D. Schulte (CERN)</a:t>
            </a:r>
            <a:endParaRPr kumimoji="1" lang="en-US" altLang="ja-JP" sz="1200" dirty="0" smtClean="0"/>
          </a:p>
          <a:p>
            <a:pPr lvl="1">
              <a:lnSpc>
                <a:spcPct val="80000"/>
              </a:lnSpc>
            </a:pPr>
            <a:r>
              <a:rPr lang="en-US" altLang="ja-JP" sz="1200" dirty="0" err="1" smtClean="0"/>
              <a:t>Vertec</a:t>
            </a:r>
            <a:r>
              <a:rPr lang="en-US" altLang="ja-JP" sz="1200" dirty="0" smtClean="0"/>
              <a:t> Detector LC:					M. Winter (IPHC, CNRS/IN2P3)</a:t>
            </a:r>
          </a:p>
          <a:p>
            <a:pPr lvl="1">
              <a:lnSpc>
                <a:spcPct val="80000"/>
              </a:lnSpc>
            </a:pPr>
            <a:r>
              <a:rPr kumimoji="1" lang="en-US" altLang="ja-JP" sz="1200" dirty="0" smtClean="0"/>
              <a:t>Silicon Tracking for LC					T. Nelson (SLAC)</a:t>
            </a:r>
          </a:p>
          <a:p>
            <a:pPr>
              <a:lnSpc>
                <a:spcPct val="80000"/>
              </a:lnSpc>
            </a:pPr>
            <a:r>
              <a:rPr lang="en-US" altLang="ja-JP" sz="1200" b="1" dirty="0" smtClean="0">
                <a:solidFill>
                  <a:srgbClr val="3366FF"/>
                </a:solidFill>
              </a:rPr>
              <a:t>Session 3: ILC/CLIC Detector Concept and Summary of Detector Spin-offs</a:t>
            </a:r>
          </a:p>
          <a:p>
            <a:pPr lvl="1">
              <a:lnSpc>
                <a:spcPct val="80000"/>
              </a:lnSpc>
            </a:pPr>
            <a:r>
              <a:rPr kumimoji="1" lang="en-US" altLang="ja-JP" sz="1200" dirty="0" smtClean="0"/>
              <a:t>Gaseous tracking for LC					</a:t>
            </a:r>
            <a:r>
              <a:rPr kumimoji="1" lang="en-US" altLang="ja-JP" sz="1200" dirty="0" smtClean="0">
                <a:solidFill>
                  <a:srgbClr val="008000"/>
                </a:solidFill>
              </a:rPr>
              <a:t>T. Matsuda</a:t>
            </a:r>
          </a:p>
          <a:p>
            <a:pPr lvl="1">
              <a:lnSpc>
                <a:spcPct val="80000"/>
              </a:lnSpc>
            </a:pPr>
            <a:r>
              <a:rPr lang="en-US" altLang="ja-JP" sz="1200" dirty="0" smtClean="0"/>
              <a:t>EM </a:t>
            </a:r>
            <a:r>
              <a:rPr lang="en-US" altLang="ja-JP" sz="1200" dirty="0" err="1" smtClean="0"/>
              <a:t>Calorimetry</a:t>
            </a:r>
            <a:r>
              <a:rPr lang="en-US" altLang="ja-JP" sz="1200" dirty="0" smtClean="0"/>
              <a:t> for LC					J-C </a:t>
            </a:r>
            <a:r>
              <a:rPr lang="en-US" altLang="ja-JP" sz="1200" dirty="0" err="1" smtClean="0"/>
              <a:t>Brient</a:t>
            </a:r>
            <a:r>
              <a:rPr lang="en-US" altLang="ja-JP" sz="1200" dirty="0" smtClean="0"/>
              <a:t> (</a:t>
            </a:r>
            <a:r>
              <a:rPr lang="en-US" altLang="ja-JP" sz="1200" dirty="0" err="1" smtClean="0"/>
              <a:t>Ecole</a:t>
            </a:r>
            <a:r>
              <a:rPr lang="en-US" altLang="ja-JP" sz="1200" dirty="0" smtClean="0"/>
              <a:t> </a:t>
            </a:r>
            <a:r>
              <a:rPr lang="en-US" altLang="ja-JP" sz="1200" dirty="0" err="1"/>
              <a:t>P</a:t>
            </a:r>
            <a:r>
              <a:rPr lang="en-US" altLang="ja-JP" sz="1200" dirty="0" err="1" smtClean="0"/>
              <a:t>olytechniques</a:t>
            </a:r>
            <a:r>
              <a:rPr lang="en-US" altLang="ja-JP" sz="1200" dirty="0" smtClean="0"/>
              <a:t>, CNRS/IN2P3) </a:t>
            </a:r>
          </a:p>
          <a:p>
            <a:pPr lvl="1">
              <a:lnSpc>
                <a:spcPct val="80000"/>
              </a:lnSpc>
            </a:pPr>
            <a:r>
              <a:rPr lang="en-US" altLang="ja-JP" sz="1200" dirty="0" smtClean="0"/>
              <a:t>Hadron </a:t>
            </a:r>
            <a:r>
              <a:rPr lang="en-US" altLang="ja-JP" sz="1200" dirty="0" err="1" smtClean="0"/>
              <a:t>Alorimetery</a:t>
            </a:r>
            <a:r>
              <a:rPr lang="en-US" altLang="ja-JP" sz="1200" dirty="0" smtClean="0"/>
              <a:t> for LC				J. </a:t>
            </a:r>
            <a:r>
              <a:rPr lang="en-US" altLang="ja-JP" sz="1200" dirty="0" err="1" smtClean="0"/>
              <a:t>Repond</a:t>
            </a:r>
            <a:r>
              <a:rPr lang="en-US" altLang="ja-JP" sz="1200" dirty="0" smtClean="0"/>
              <a:t> (ANL)</a:t>
            </a:r>
          </a:p>
          <a:p>
            <a:pPr lvl="1">
              <a:lnSpc>
                <a:spcPct val="80000"/>
              </a:lnSpc>
            </a:pPr>
            <a:r>
              <a:rPr lang="en-US" altLang="ja-JP" sz="1200" dirty="0" smtClean="0"/>
              <a:t>Forward </a:t>
            </a:r>
            <a:r>
              <a:rPr lang="en-US" altLang="ja-JP" sz="1200" dirty="0" err="1" smtClean="0"/>
              <a:t>calorimetry</a:t>
            </a:r>
            <a:r>
              <a:rPr lang="en-US" altLang="ja-JP" sz="1200" dirty="0" smtClean="0"/>
              <a:t> and … 				S. </a:t>
            </a:r>
            <a:r>
              <a:rPr lang="en-US" altLang="ja-JP" sz="1200" dirty="0" err="1" smtClean="0"/>
              <a:t>Kulis</a:t>
            </a:r>
            <a:r>
              <a:rPr lang="en-US" altLang="ja-JP" sz="1200" dirty="0" smtClean="0"/>
              <a:t> (AGH Univ. ST Cracow) </a:t>
            </a:r>
          </a:p>
          <a:p>
            <a:pPr lvl="1">
              <a:lnSpc>
                <a:spcPct val="80000"/>
              </a:lnSpc>
            </a:pPr>
            <a:r>
              <a:rPr lang="en-US" altLang="ja-JP" sz="1200" dirty="0" smtClean="0"/>
              <a:t>Spin-off Document “ILC Detector R&amp;D”			M. </a:t>
            </a:r>
            <a:r>
              <a:rPr lang="en-US" altLang="ja-JP" sz="1200" dirty="0" err="1" smtClean="0"/>
              <a:t>Demarteau</a:t>
            </a:r>
            <a:r>
              <a:rPr lang="en-US" altLang="ja-JP" sz="1200" dirty="0" smtClean="0"/>
              <a:t> (ANL) </a:t>
            </a:r>
          </a:p>
          <a:p>
            <a:pPr>
              <a:lnSpc>
                <a:spcPct val="80000"/>
              </a:lnSpc>
            </a:pPr>
            <a:r>
              <a:rPr lang="en-US" altLang="ja-JP" sz="1200" b="1" dirty="0" smtClean="0">
                <a:solidFill>
                  <a:srgbClr val="3366FF"/>
                </a:solidFill>
              </a:rPr>
              <a:t>Session 4: ILC/CLIC detector spin-off and ILC/CLIC Accelerator Instrumentation </a:t>
            </a:r>
          </a:p>
          <a:p>
            <a:pPr lvl="1">
              <a:lnSpc>
                <a:spcPct val="80000"/>
              </a:lnSpc>
            </a:pPr>
            <a:r>
              <a:rPr lang="en-US" altLang="ja-JP" sz="1200" dirty="0" smtClean="0"/>
              <a:t>From ILC imaging calorimeter to a PET 			E. </a:t>
            </a:r>
            <a:r>
              <a:rPr lang="en-US" altLang="ja-JP" sz="1200" dirty="0" err="1" smtClean="0"/>
              <a:t>Grautti</a:t>
            </a:r>
            <a:r>
              <a:rPr lang="en-US" altLang="ja-JP" sz="1200" dirty="0" smtClean="0"/>
              <a:t> (U. Hamburg)</a:t>
            </a:r>
          </a:p>
          <a:p>
            <a:pPr lvl="1">
              <a:lnSpc>
                <a:spcPct val="80000"/>
              </a:lnSpc>
            </a:pPr>
            <a:r>
              <a:rPr lang="en-US" altLang="ja-JP" sz="1200" dirty="0" smtClean="0"/>
              <a:t>LC Spin-offs outside Medial Imaging 			C. de la </a:t>
            </a:r>
            <a:r>
              <a:rPr lang="en-US" altLang="ja-JP" sz="1200" dirty="0" err="1" smtClean="0"/>
              <a:t>Taille</a:t>
            </a:r>
            <a:r>
              <a:rPr lang="en-US" altLang="ja-JP" sz="1200" dirty="0" smtClean="0"/>
              <a:t> (IN2P3/CNRS) </a:t>
            </a:r>
          </a:p>
          <a:p>
            <a:pPr lvl="1">
              <a:lnSpc>
                <a:spcPct val="80000"/>
              </a:lnSpc>
            </a:pPr>
            <a:r>
              <a:rPr lang="en-US" altLang="ja-JP" sz="1200" dirty="0" smtClean="0"/>
              <a:t>LC instrumentation 					T. </a:t>
            </a:r>
            <a:r>
              <a:rPr lang="en-US" altLang="ja-JP" sz="1200" dirty="0" err="1" smtClean="0"/>
              <a:t>Lefevre</a:t>
            </a:r>
            <a:r>
              <a:rPr lang="en-US" altLang="ja-JP" sz="1200" dirty="0" smtClean="0"/>
              <a:t> (CERN)</a:t>
            </a:r>
          </a:p>
          <a:p>
            <a:pPr lvl="1">
              <a:lnSpc>
                <a:spcPct val="80000"/>
              </a:lnSpc>
            </a:pPr>
            <a:r>
              <a:rPr lang="en-US" altLang="ja-JP" sz="1200" dirty="0" smtClean="0"/>
              <a:t>Linear Collider module control and </a:t>
            </a:r>
            <a:r>
              <a:rPr lang="en-US" altLang="ja-JP" sz="1200" dirty="0" err="1" smtClean="0"/>
              <a:t>stabil</a:t>
            </a:r>
            <a:r>
              <a:rPr lang="en-US" altLang="ja-JP" sz="1200" dirty="0" smtClean="0"/>
              <a:t>.		A </a:t>
            </a:r>
            <a:r>
              <a:rPr lang="en-US" altLang="ja-JP" sz="1200" dirty="0" err="1" smtClean="0"/>
              <a:t>Jeremie</a:t>
            </a:r>
            <a:r>
              <a:rPr lang="en-US" altLang="ja-JP" sz="1200" dirty="0" smtClean="0"/>
              <a:t> (LAPP, CNRS/IN2P3) </a:t>
            </a:r>
          </a:p>
          <a:p>
            <a:pPr>
              <a:lnSpc>
                <a:spcPct val="80000"/>
              </a:lnSpc>
            </a:pPr>
            <a:r>
              <a:rPr lang="en-US" altLang="ja-JP" sz="1200" b="1" dirty="0" smtClean="0">
                <a:solidFill>
                  <a:srgbClr val="3366FF"/>
                </a:solidFill>
              </a:rPr>
              <a:t>Session 5: ILC/CLIC Accelerator </a:t>
            </a:r>
            <a:r>
              <a:rPr lang="en-US" altLang="ja-JP" sz="1200" b="1" dirty="0" err="1" smtClean="0">
                <a:solidFill>
                  <a:srgbClr val="3366FF"/>
                </a:solidFill>
              </a:rPr>
              <a:t>Technologiew</a:t>
            </a:r>
            <a:r>
              <a:rPr lang="en-US" altLang="ja-JP" sz="1200" b="1" dirty="0" smtClean="0">
                <a:solidFill>
                  <a:srgbClr val="3366FF"/>
                </a:solidFill>
              </a:rPr>
              <a:t> for Industrial Applications I </a:t>
            </a:r>
          </a:p>
          <a:p>
            <a:pPr lvl="1">
              <a:lnSpc>
                <a:spcPct val="80000"/>
              </a:lnSpc>
            </a:pPr>
            <a:r>
              <a:rPr lang="en-US" altLang="ja-JP" sz="1200" dirty="0" err="1" smtClean="0"/>
              <a:t>Opportunties</a:t>
            </a:r>
            <a:r>
              <a:rPr lang="en-US" altLang="ja-JP" sz="1200" dirty="0" smtClean="0"/>
              <a:t> for applications of LC technology 	M. Ross (SLAC) </a:t>
            </a:r>
          </a:p>
          <a:p>
            <a:pPr lvl="1">
              <a:lnSpc>
                <a:spcPct val="80000"/>
              </a:lnSpc>
            </a:pPr>
            <a:r>
              <a:rPr lang="en-US" altLang="ja-JP" sz="1200" dirty="0" smtClean="0"/>
              <a:t>Overview of industrial, medical, energy, and … 		N. </a:t>
            </a:r>
            <a:r>
              <a:rPr lang="en-US" altLang="ja-JP" sz="1200" dirty="0" err="1" smtClean="0"/>
              <a:t>Holtkamp</a:t>
            </a:r>
            <a:r>
              <a:rPr lang="en-US" altLang="ja-JP" sz="1200" dirty="0" smtClean="0"/>
              <a:t> (SLAC)</a:t>
            </a:r>
          </a:p>
          <a:p>
            <a:pPr lvl="1">
              <a:lnSpc>
                <a:spcPct val="80000"/>
              </a:lnSpc>
            </a:pPr>
            <a:r>
              <a:rPr lang="en-US" altLang="ja-JP" sz="1200" dirty="0" smtClean="0"/>
              <a:t>Application of SCRF LC 					J. </a:t>
            </a:r>
            <a:r>
              <a:rPr lang="en-US" altLang="ja-JP" sz="1200" dirty="0" err="1" smtClean="0"/>
              <a:t>Rathke</a:t>
            </a:r>
            <a:r>
              <a:rPr lang="en-US" altLang="ja-JP" sz="1200" dirty="0" smtClean="0"/>
              <a:t> (AES) </a:t>
            </a:r>
          </a:p>
          <a:p>
            <a:pPr lvl="1">
              <a:lnSpc>
                <a:spcPct val="80000"/>
              </a:lnSpc>
            </a:pPr>
            <a:r>
              <a:rPr lang="en-US" altLang="ja-JP" sz="1200" dirty="0" smtClean="0"/>
              <a:t>Application of NCRF LC 					W. </a:t>
            </a:r>
            <a:r>
              <a:rPr lang="en-US" altLang="ja-JP" sz="1200" dirty="0" err="1" smtClean="0"/>
              <a:t>Wuensch</a:t>
            </a:r>
            <a:r>
              <a:rPr lang="en-US" altLang="ja-JP" sz="1200" dirty="0" smtClean="0"/>
              <a:t> (CERN)</a:t>
            </a:r>
          </a:p>
          <a:p>
            <a:pPr lvl="1">
              <a:lnSpc>
                <a:spcPct val="80000"/>
              </a:lnSpc>
            </a:pPr>
            <a:r>
              <a:rPr lang="en-US" altLang="ja-JP" sz="1200" dirty="0" err="1" smtClean="0"/>
              <a:t>Aplication</a:t>
            </a:r>
            <a:r>
              <a:rPr lang="en-US" altLang="ja-JP" sz="1200" dirty="0" smtClean="0"/>
              <a:t> of LC supporting RF Technology 		S. </a:t>
            </a:r>
            <a:r>
              <a:rPr lang="en-US" altLang="ja-JP" sz="1200" dirty="0" err="1" smtClean="0"/>
              <a:t>Lenci</a:t>
            </a:r>
            <a:r>
              <a:rPr lang="en-US" altLang="ja-JP" sz="1200" dirty="0" smtClean="0"/>
              <a:t> (Communications &amp; Power Industries, LLC) </a:t>
            </a:r>
          </a:p>
          <a:p>
            <a:pPr>
              <a:lnSpc>
                <a:spcPct val="80000"/>
              </a:lnSpc>
            </a:pPr>
            <a:r>
              <a:rPr lang="en-US" altLang="ja-JP" sz="1200" b="1" dirty="0" smtClean="0">
                <a:solidFill>
                  <a:srgbClr val="3366FF"/>
                </a:solidFill>
              </a:rPr>
              <a:t>Session 6: ILC/CLIC Accelerator Technologies for Industrial Applications II</a:t>
            </a:r>
          </a:p>
          <a:p>
            <a:pPr lvl="1">
              <a:lnSpc>
                <a:spcPct val="80000"/>
              </a:lnSpc>
            </a:pPr>
            <a:r>
              <a:rPr lang="en-US" altLang="ja-JP" sz="1200" dirty="0" smtClean="0"/>
              <a:t>Application of LC supporting instrumentation 		M. Ross (SLAC)</a:t>
            </a:r>
          </a:p>
          <a:p>
            <a:pPr lvl="1">
              <a:lnSpc>
                <a:spcPct val="80000"/>
              </a:lnSpc>
            </a:pPr>
            <a:r>
              <a:rPr lang="en-US" altLang="ja-JP" sz="1200" dirty="0" smtClean="0"/>
              <a:t>The Status of AAA 					</a:t>
            </a:r>
            <a:r>
              <a:rPr lang="en-US" altLang="ja-JP" sz="1200" dirty="0" smtClean="0">
                <a:solidFill>
                  <a:srgbClr val="008000"/>
                </a:solidFill>
              </a:rPr>
              <a:t>M. Matsuoka (AAA, Japan)</a:t>
            </a:r>
          </a:p>
          <a:p>
            <a:pPr>
              <a:lnSpc>
                <a:spcPct val="80000"/>
              </a:lnSpc>
            </a:pPr>
            <a:r>
              <a:rPr lang="en-US" altLang="ja-JP" sz="1200" b="1" dirty="0" smtClean="0">
                <a:solidFill>
                  <a:srgbClr val="3366FF"/>
                </a:solidFill>
              </a:rPr>
              <a:t>Session 7: Forum Discussion about LC </a:t>
            </a:r>
            <a:r>
              <a:rPr lang="en-US" altLang="ja-JP" sz="1200" b="1" dirty="0" err="1" smtClean="0">
                <a:solidFill>
                  <a:srgbClr val="3366FF"/>
                </a:solidFill>
              </a:rPr>
              <a:t>perspetives</a:t>
            </a:r>
            <a:r>
              <a:rPr lang="en-US" altLang="ja-JP" sz="1200" b="1" dirty="0" smtClean="0">
                <a:solidFill>
                  <a:srgbClr val="3366FF"/>
                </a:solidFill>
              </a:rPr>
              <a:t> </a:t>
            </a:r>
          </a:p>
          <a:p>
            <a:pPr lvl="1">
              <a:lnSpc>
                <a:spcPct val="80000"/>
              </a:lnSpc>
            </a:pPr>
            <a:r>
              <a:rPr lang="en-US" altLang="ja-JP" sz="1200" dirty="0" smtClean="0"/>
              <a:t>R. </a:t>
            </a:r>
            <a:r>
              <a:rPr lang="en-US" altLang="ja-JP" sz="1200" dirty="0" err="1" smtClean="0"/>
              <a:t>Heuer</a:t>
            </a:r>
            <a:r>
              <a:rPr lang="en-US" altLang="ja-JP" sz="1200" dirty="0" smtClean="0"/>
              <a:t> (CERN), J. </a:t>
            </a:r>
            <a:r>
              <a:rPr lang="en-US" altLang="ja-JP" sz="1200" dirty="0" err="1" smtClean="0"/>
              <a:t>Mnch</a:t>
            </a:r>
            <a:r>
              <a:rPr lang="en-US" altLang="ja-JP" sz="1200" dirty="0" smtClean="0"/>
              <a:t>(DESY)</a:t>
            </a:r>
            <a:r>
              <a:rPr lang="en-US" altLang="ja-JP" sz="1200" dirty="0" err="1" smtClean="0"/>
              <a:t>i</a:t>
            </a:r>
            <a:r>
              <a:rPr lang="en-US" altLang="ja-JP" sz="1200" dirty="0" smtClean="0"/>
              <a:t>, </a:t>
            </a:r>
            <a:r>
              <a:rPr lang="en-US" altLang="ja-JP" sz="1200" dirty="0" smtClean="0">
                <a:solidFill>
                  <a:srgbClr val="008000"/>
                </a:solidFill>
              </a:rPr>
              <a:t>and A. Suzuki </a:t>
            </a:r>
            <a:r>
              <a:rPr lang="en-US" altLang="ja-JP" sz="1200" dirty="0" smtClean="0"/>
              <a:t>(Suzuki), P. </a:t>
            </a:r>
            <a:r>
              <a:rPr lang="en-US" altLang="ja-JP" sz="1200" dirty="0" err="1" smtClean="0"/>
              <a:t>Oddone</a:t>
            </a:r>
            <a:r>
              <a:rPr lang="en-US" altLang="ja-JP" sz="1200" dirty="0" smtClean="0"/>
              <a:t> (FNAL), and .. </a:t>
            </a:r>
          </a:p>
          <a:p>
            <a:pPr lvl="1">
              <a:lnSpc>
                <a:spcPct val="80000"/>
              </a:lnSpc>
            </a:pPr>
            <a:endParaRPr lang="en-US" altLang="ja-JP" sz="1200" dirty="0" smtClean="0"/>
          </a:p>
          <a:p>
            <a:pPr lvl="1">
              <a:lnSpc>
                <a:spcPct val="80000"/>
              </a:lnSpc>
            </a:pPr>
            <a:endParaRPr kumimoji="1" lang="en-US" altLang="ja-JP" sz="1200" dirty="0" smtClean="0"/>
          </a:p>
          <a:p>
            <a:pPr lvl="1">
              <a:lnSpc>
                <a:spcPct val="80000"/>
              </a:lnSpc>
            </a:pPr>
            <a:endParaRPr kumimoji="1" lang="ja-JP" altLang="en-US" sz="1000" dirty="0"/>
          </a:p>
        </p:txBody>
      </p:sp>
      <p:sp>
        <p:nvSpPr>
          <p:cNvPr id="4" name="日付プレースホルダー 3"/>
          <p:cNvSpPr>
            <a:spLocks noGrp="1"/>
          </p:cNvSpPr>
          <p:nvPr>
            <p:ph type="dt" sz="half" idx="10"/>
          </p:nvPr>
        </p:nvSpPr>
        <p:spPr/>
        <p:txBody>
          <a:bodyPr/>
          <a:lstStyle/>
          <a:p>
            <a:r>
              <a:rPr kumimoji="1" lang="en-US" altLang="ja-JP" smtClean="0"/>
              <a:t>12/10/01</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dirty="0" smtClean="0"/>
              <a:t>KEK-LC-Meeting</a:t>
            </a:r>
            <a:endParaRPr kumimoji="1" lang="ja-JP" altLang="en-US" dirty="0"/>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pPr/>
              <a:t>102</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1019745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normAutofit/>
          </a:bodyPr>
          <a:lstStyle/>
          <a:p>
            <a:r>
              <a:rPr kumimoji="1" lang="en-US" altLang="ja-JP" dirty="0" smtClean="0"/>
              <a:t>TTC </a:t>
            </a:r>
            <a:endParaRPr kumimoji="1" lang="ja-JP" altLang="en-US" dirty="0"/>
          </a:p>
        </p:txBody>
      </p:sp>
      <p:sp>
        <p:nvSpPr>
          <p:cNvPr id="3" name="コンテンツ プレースホルダー 2"/>
          <p:cNvSpPr>
            <a:spLocks noGrp="1"/>
          </p:cNvSpPr>
          <p:nvPr>
            <p:ph idx="1"/>
          </p:nvPr>
        </p:nvSpPr>
        <p:spPr>
          <a:xfrm>
            <a:off x="253250" y="1612412"/>
            <a:ext cx="8649107" cy="4525963"/>
          </a:xfrm>
          <a:ln>
            <a:solidFill>
              <a:srgbClr val="3366FF"/>
            </a:solidFill>
          </a:ln>
        </p:spPr>
        <p:txBody>
          <a:bodyPr>
            <a:normAutofit fontScale="85000" lnSpcReduction="20000"/>
          </a:bodyPr>
          <a:lstStyle/>
          <a:p>
            <a:r>
              <a:rPr lang="en-US" altLang="en-US" dirty="0" smtClean="0"/>
              <a:t>日程：		11/5~11/8</a:t>
            </a:r>
          </a:p>
          <a:p>
            <a:r>
              <a:rPr lang="ja-JP" altLang="en-US" dirty="0" smtClean="0"/>
              <a:t>場所：</a:t>
            </a:r>
            <a:r>
              <a:rPr lang="en-US" altLang="ja-JP" dirty="0" smtClean="0"/>
              <a:t>		</a:t>
            </a:r>
            <a:r>
              <a:rPr lang="en-US" altLang="ja-JP" dirty="0" err="1" smtClean="0"/>
              <a:t>JLab</a:t>
            </a:r>
            <a:endParaRPr lang="en-US" altLang="ja-JP" dirty="0" smtClean="0"/>
          </a:p>
          <a:p>
            <a:r>
              <a:rPr lang="en-US" altLang="ja-JP" dirty="0" smtClean="0"/>
              <a:t>Plenary Talk (expected) from KEK</a:t>
            </a:r>
          </a:p>
          <a:p>
            <a:pPr lvl="1"/>
            <a:r>
              <a:rPr lang="en-US" altLang="ja-JP" dirty="0" smtClean="0"/>
              <a:t>Cavity activities at KEK for ILC and ERL</a:t>
            </a:r>
          </a:p>
          <a:p>
            <a:r>
              <a:rPr lang="en-US" altLang="ja-JP" dirty="0" smtClean="0"/>
              <a:t>Working Group</a:t>
            </a:r>
          </a:p>
          <a:p>
            <a:pPr lvl="1"/>
            <a:r>
              <a:rPr lang="en-US" altLang="ja-JP" dirty="0" smtClean="0"/>
              <a:t>WG1:	Cavity and CM for High Intensity Application</a:t>
            </a:r>
          </a:p>
          <a:p>
            <a:pPr lvl="1"/>
            <a:r>
              <a:rPr lang="en-US" altLang="ja-JP" dirty="0" smtClean="0"/>
              <a:t>WG2:	High gradient</a:t>
            </a:r>
            <a:r>
              <a:rPr lang="ja-JP" altLang="en-US" dirty="0" smtClean="0"/>
              <a:t>　</a:t>
            </a:r>
            <a:r>
              <a:rPr lang="en-US" altLang="ja-JP" dirty="0" smtClean="0"/>
              <a:t>and Q0 cavity </a:t>
            </a:r>
          </a:p>
          <a:p>
            <a:pPr lvl="1"/>
            <a:r>
              <a:rPr lang="en-US" altLang="ja-JP" dirty="0" smtClean="0"/>
              <a:t>WG3:	Crab cavities and ERL cavities </a:t>
            </a:r>
          </a:p>
          <a:p>
            <a:pPr lvl="1"/>
            <a:r>
              <a:rPr lang="en-US" altLang="ja-JP" dirty="0" smtClean="0"/>
              <a:t>WG4:	Cost effective SRF </a:t>
            </a:r>
          </a:p>
          <a:p>
            <a:pPr marL="342865" lvl="1" indent="-342865">
              <a:buFont typeface="Arial"/>
              <a:buChar char="•"/>
            </a:pPr>
            <a:r>
              <a:rPr lang="ja-JP" altLang="en-US" dirty="0" smtClean="0"/>
              <a:t>出席予定者（確認分）</a:t>
            </a:r>
            <a:r>
              <a:rPr lang="en-US" altLang="ja-JP" dirty="0" smtClean="0"/>
              <a:t> </a:t>
            </a:r>
            <a:r>
              <a:rPr lang="ja-JP" altLang="en-US" dirty="0" smtClean="0"/>
              <a:t>：</a:t>
            </a:r>
            <a:r>
              <a:rPr lang="ja-JP" altLang="en-US" dirty="0"/>
              <a:t>早野、加古、佐伯、山本</a:t>
            </a:r>
            <a:r>
              <a:rPr lang="en-US" altLang="ja-JP" dirty="0"/>
              <a:t>Y</a:t>
            </a:r>
            <a:r>
              <a:rPr lang="ja-JP" altLang="en-US" dirty="0" smtClean="0"/>
              <a:t>、久保</a:t>
            </a:r>
            <a:r>
              <a:rPr lang="ja-JP" altLang="en-US" dirty="0"/>
              <a:t>、倉本</a:t>
            </a:r>
            <a:r>
              <a:rPr lang="ja-JP" altLang="en-US" dirty="0" smtClean="0"/>
              <a:t>、</a:t>
            </a:r>
            <a:r>
              <a:rPr lang="ja-JP" altLang="en-US" u="sng" dirty="0" smtClean="0"/>
              <a:t>峠</a:t>
            </a:r>
            <a:r>
              <a:rPr lang="ja-JP" altLang="en-US" dirty="0"/>
              <a:t>、</a:t>
            </a:r>
            <a:r>
              <a:rPr lang="ja-JP" altLang="en-US" u="sng" dirty="0"/>
              <a:t>山本</a:t>
            </a:r>
            <a:r>
              <a:rPr lang="en-US" altLang="ja-JP" u="sng" dirty="0"/>
              <a:t>A</a:t>
            </a:r>
            <a:r>
              <a:rPr lang="ja-JP" altLang="en-US" dirty="0"/>
              <a:t>、、、</a:t>
            </a:r>
            <a:r>
              <a:rPr lang="ja-JP" altLang="en-US" dirty="0" smtClean="0"/>
              <a:t>、　</a:t>
            </a:r>
            <a:endParaRPr lang="en-US" altLang="ja-JP" dirty="0" smtClean="0"/>
          </a:p>
          <a:p>
            <a:pPr marL="0" lvl="1" indent="0">
              <a:buNone/>
            </a:pPr>
            <a:r>
              <a:rPr lang="ja-JP" altLang="ja-JP" dirty="0"/>
              <a:t>　</a:t>
            </a:r>
            <a:r>
              <a:rPr lang="ja-JP" altLang="en-US" dirty="0" smtClean="0"/>
              <a:t>　岩下（京都）</a:t>
            </a:r>
            <a:endParaRPr lang="en-US" altLang="ja-JP" dirty="0"/>
          </a:p>
          <a:p>
            <a:endParaRPr lang="en-US" altLang="ja-JP" dirty="0" smtClean="0"/>
          </a:p>
        </p:txBody>
      </p:sp>
      <p:sp>
        <p:nvSpPr>
          <p:cNvPr id="4" name="日付プレースホルダー 3"/>
          <p:cNvSpPr>
            <a:spLocks noGrp="1"/>
          </p:cNvSpPr>
          <p:nvPr>
            <p:ph type="dt" sz="half" idx="10"/>
          </p:nvPr>
        </p:nvSpPr>
        <p:spPr/>
        <p:txBody>
          <a:bodyPr/>
          <a:lstStyle/>
          <a:p>
            <a:r>
              <a:rPr kumimoji="1" lang="en-US" altLang="ja-JP" smtClean="0"/>
              <a:t>12/10/01</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dirty="0" smtClean="0"/>
              <a:t>KEK-LC-Meeting</a:t>
            </a:r>
            <a:endParaRPr kumimoji="1" lang="ja-JP" altLang="en-US" dirty="0"/>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pPr/>
              <a:t>103</a:t>
            </a:fld>
            <a:endParaRPr kumimoji="1" lang="ja-JP"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9205705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lstStyle/>
          <a:p>
            <a:r>
              <a:rPr kumimoji="1" lang="en-US" altLang="ja-JP" dirty="0" smtClean="0"/>
              <a:t>ILC GDE Internal Cost Review</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kumimoji="1" lang="en-US" altLang="ja-JP" dirty="0" smtClean="0"/>
              <a:t>Date: 	Nov. 13,14</a:t>
            </a:r>
          </a:p>
          <a:p>
            <a:r>
              <a:rPr lang="en-US" altLang="ja-JP" dirty="0" smtClean="0"/>
              <a:t>Place: </a:t>
            </a:r>
            <a:r>
              <a:rPr lang="en-US" altLang="ja-JP" dirty="0" err="1" smtClean="0"/>
              <a:t>Fermilab</a:t>
            </a:r>
            <a:endParaRPr lang="en-US" altLang="ja-JP" dirty="0" smtClean="0"/>
          </a:p>
          <a:p>
            <a:endParaRPr kumimoji="1" lang="en-US" altLang="ja-JP" dirty="0"/>
          </a:p>
          <a:p>
            <a:r>
              <a:rPr lang="en-US" altLang="ja-JP" dirty="0" smtClean="0"/>
              <a:t>Reviewer requested from Japan</a:t>
            </a:r>
          </a:p>
          <a:p>
            <a:pPr lvl="1"/>
            <a:r>
              <a:rPr kumimoji="1" lang="en-US" altLang="ja-JP" dirty="0" smtClean="0"/>
              <a:t>Yoshioka-san, Iwashita-san (Kyoto), Kato-san(JAEA)</a:t>
            </a:r>
          </a:p>
          <a:p>
            <a:endParaRPr lang="en-US" altLang="ja-JP" dirty="0"/>
          </a:p>
          <a:p>
            <a:r>
              <a:rPr kumimoji="1" lang="en-US" altLang="ja-JP" dirty="0" smtClean="0"/>
              <a:t>Presenters/supporters requested from KEK</a:t>
            </a:r>
          </a:p>
          <a:p>
            <a:pPr lvl="1"/>
            <a:r>
              <a:rPr lang="en-US" altLang="ja-JP" dirty="0" err="1" smtClean="0"/>
              <a:t>Enomoto</a:t>
            </a:r>
            <a:r>
              <a:rPr lang="en-US" altLang="ja-JP" dirty="0" smtClean="0"/>
              <a:t>-san, Miyahara-san, </a:t>
            </a:r>
            <a:r>
              <a:rPr lang="en-US" altLang="ja-JP" dirty="0" err="1" smtClean="0"/>
              <a:t>Shidara</a:t>
            </a:r>
            <a:r>
              <a:rPr lang="en-US" altLang="ja-JP" dirty="0" smtClean="0"/>
              <a:t>-san, Fukuda-san</a:t>
            </a:r>
          </a:p>
          <a:p>
            <a:pPr lvl="1"/>
            <a:r>
              <a:rPr kumimoji="1" lang="en-US" altLang="ja-JP" dirty="0" err="1" smtClean="0"/>
              <a:t>Tauchi</a:t>
            </a:r>
            <a:r>
              <a:rPr kumimoji="1" lang="en-US" altLang="ja-JP" dirty="0" smtClean="0"/>
              <a:t>-san, </a:t>
            </a:r>
            <a:r>
              <a:rPr kumimoji="1" lang="en-US" altLang="ja-JP" dirty="0" err="1" smtClean="0"/>
              <a:t>Yokoya</a:t>
            </a:r>
            <a:r>
              <a:rPr kumimoji="1" lang="en-US" altLang="ja-JP" dirty="0" smtClean="0"/>
              <a:t>-san, A. Yamamoto</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12/10/01</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7517E33F-8DE9-7141-B4B1-5AAC92667273}" type="slidenum">
              <a:rPr lang="ja-JP" altLang="en-US" smtClean="0">
                <a:solidFill>
                  <a:prstClr val="black">
                    <a:tint val="75000"/>
                  </a:prstClr>
                </a:solidFill>
                <a:latin typeface="Calibri"/>
                <a:ea typeface="ＭＳ Ｐゴシック"/>
              </a:rPr>
              <a:pPr/>
              <a:t>104</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6936239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25470"/>
          </a:xfrm>
          <a:solidFill>
            <a:srgbClr val="FFFF00"/>
          </a:solidFill>
        </p:spPr>
        <p:txBody>
          <a:bodyPr>
            <a:normAutofit/>
          </a:bodyPr>
          <a:lstStyle/>
          <a:p>
            <a:r>
              <a:rPr kumimoji="1" lang="en-US" altLang="ja-JP" sz="3600" dirty="0" smtClean="0"/>
              <a:t>Higgs Factory Workshop (HF2012):</a:t>
            </a:r>
            <a:r>
              <a:rPr kumimoji="1" lang="ja-JP" altLang="en-US" sz="3600" dirty="0" smtClean="0"/>
              <a:t>横谷</a:t>
            </a:r>
            <a:endParaRPr kumimoji="1" lang="ja-JP" altLang="en-US" sz="3600" dirty="0"/>
          </a:p>
        </p:txBody>
      </p:sp>
      <p:sp>
        <p:nvSpPr>
          <p:cNvPr id="3" name="コンテンツ プレースホルダ 2"/>
          <p:cNvSpPr>
            <a:spLocks noGrp="1"/>
          </p:cNvSpPr>
          <p:nvPr>
            <p:ph idx="1"/>
          </p:nvPr>
        </p:nvSpPr>
        <p:spPr>
          <a:xfrm>
            <a:off x="457200" y="1142984"/>
            <a:ext cx="8229600" cy="4983179"/>
          </a:xfrm>
        </p:spPr>
        <p:txBody>
          <a:bodyPr>
            <a:normAutofit fontScale="77500" lnSpcReduction="20000"/>
          </a:bodyPr>
          <a:lstStyle/>
          <a:p>
            <a:r>
              <a:rPr kumimoji="1" lang="en-US" altLang="ja-JP" dirty="0" smtClean="0"/>
              <a:t>Nov.14(Wed)-16(Fri) @FNAL</a:t>
            </a:r>
          </a:p>
          <a:p>
            <a:r>
              <a:rPr lang="en-US" altLang="ja-JP" dirty="0" smtClean="0"/>
              <a:t>ICFA Beam Dynamics Panel </a:t>
            </a:r>
            <a:r>
              <a:rPr lang="ja-JP" altLang="en-US" dirty="0" smtClean="0"/>
              <a:t>主催</a:t>
            </a:r>
            <a:endParaRPr lang="en-US" altLang="ja-JP" dirty="0" smtClean="0"/>
          </a:p>
          <a:p>
            <a:r>
              <a:rPr lang="en-US" altLang="ja-JP" dirty="0" smtClean="0"/>
              <a:t>Organizing committee</a:t>
            </a:r>
          </a:p>
          <a:p>
            <a:pPr lvl="1"/>
            <a:r>
              <a:rPr lang="en-US" altLang="ja-JP" dirty="0" smtClean="0"/>
              <a:t>Weiren Chou (chair), Alex Chao, Jie Gao, KY, Alain Blondel, Daniel Schulte</a:t>
            </a:r>
          </a:p>
          <a:p>
            <a:r>
              <a:rPr lang="en-US" altLang="ja-JP" dirty="0" smtClean="0"/>
              <a:t>Accelerator only</a:t>
            </a:r>
          </a:p>
          <a:p>
            <a:r>
              <a:rPr kumimoji="1" lang="ja-JP" altLang="en-US" dirty="0" smtClean="0"/>
              <a:t>プログラムの構成</a:t>
            </a:r>
            <a:endParaRPr kumimoji="1" lang="en-US" altLang="ja-JP" dirty="0" smtClean="0"/>
          </a:p>
          <a:p>
            <a:pPr lvl="1"/>
            <a:r>
              <a:rPr lang="en-US" altLang="ja-JP" dirty="0" smtClean="0"/>
              <a:t>14th AM   Introduction (</a:t>
            </a:r>
            <a:r>
              <a:rPr lang="en-US" altLang="ja-JP" dirty="0" err="1" smtClean="0"/>
              <a:t>incl.physics</a:t>
            </a:r>
            <a:r>
              <a:rPr lang="en-US" altLang="ja-JP" dirty="0" smtClean="0"/>
              <a:t>)</a:t>
            </a:r>
          </a:p>
          <a:p>
            <a:pPr lvl="1"/>
            <a:r>
              <a:rPr kumimoji="1" lang="en-US" altLang="ja-JP" dirty="0" smtClean="0"/>
              <a:t>14th PM   LC-based (ILC, CLIC, SLC, NC-klystron)</a:t>
            </a:r>
          </a:p>
          <a:p>
            <a:pPr lvl="1"/>
            <a:r>
              <a:rPr lang="en-US" altLang="ja-JP" dirty="0" smtClean="0"/>
              <a:t>15th    </a:t>
            </a:r>
            <a:r>
              <a:rPr lang="en-US" altLang="ja-JP" dirty="0" err="1" smtClean="0"/>
              <a:t>e</a:t>
            </a:r>
            <a:r>
              <a:rPr lang="en-US" altLang="ja-JP" baseline="30000" dirty="0" err="1" smtClean="0"/>
              <a:t>+</a:t>
            </a:r>
            <a:r>
              <a:rPr lang="en-US" altLang="ja-JP" dirty="0" err="1" smtClean="0"/>
              <a:t>e</a:t>
            </a:r>
            <a:r>
              <a:rPr lang="en-US" altLang="ja-JP" baseline="30000" dirty="0" smtClean="0"/>
              <a:t>-</a:t>
            </a:r>
            <a:r>
              <a:rPr lang="en-US" altLang="ja-JP" dirty="0" smtClean="0"/>
              <a:t> Ring Colliders,      dinner</a:t>
            </a:r>
          </a:p>
          <a:p>
            <a:pPr lvl="1"/>
            <a:r>
              <a:rPr kumimoji="1" lang="en-US" altLang="ja-JP" dirty="0" smtClean="0"/>
              <a:t>16</a:t>
            </a:r>
            <a:r>
              <a:rPr lang="en-US" altLang="ja-JP" dirty="0" smtClean="0"/>
              <a:t>th    exotic (</a:t>
            </a:r>
            <a:r>
              <a:rPr lang="en-US" altLang="ja-JP" dirty="0" err="1" smtClean="0">
                <a:latin typeface="Symbol" pitchFamily="18" charset="2"/>
              </a:rPr>
              <a:t>m</a:t>
            </a:r>
            <a:r>
              <a:rPr lang="en-US" altLang="ja-JP" baseline="30000" dirty="0" err="1" smtClean="0"/>
              <a:t>+</a:t>
            </a:r>
            <a:r>
              <a:rPr lang="en-US" altLang="ja-JP" dirty="0" err="1" smtClean="0">
                <a:latin typeface="Symbol" pitchFamily="18" charset="2"/>
              </a:rPr>
              <a:t>m</a:t>
            </a:r>
            <a:r>
              <a:rPr lang="en-US" altLang="ja-JP" baseline="30000" dirty="0" smtClean="0"/>
              <a:t>-</a:t>
            </a:r>
            <a:r>
              <a:rPr lang="en-US" altLang="ja-JP" dirty="0" smtClean="0"/>
              <a:t>, </a:t>
            </a:r>
            <a:r>
              <a:rPr lang="en-US" altLang="ja-JP" dirty="0" smtClean="0">
                <a:latin typeface="Symbol" pitchFamily="18" charset="2"/>
              </a:rPr>
              <a:t>g</a:t>
            </a:r>
            <a:r>
              <a:rPr lang="en-US" altLang="ja-JP" dirty="0" smtClean="0"/>
              <a:t>-</a:t>
            </a:r>
            <a:r>
              <a:rPr lang="en-US" altLang="ja-JP" dirty="0" smtClean="0">
                <a:latin typeface="Symbol" pitchFamily="18" charset="2"/>
              </a:rPr>
              <a:t>g</a:t>
            </a:r>
            <a:r>
              <a:rPr lang="en-US" altLang="ja-JP" dirty="0" smtClean="0"/>
              <a:t>), summary  </a:t>
            </a:r>
            <a:r>
              <a:rPr lang="ja-JP" altLang="en-US" dirty="0" smtClean="0"/>
              <a:t>（終了</a:t>
            </a:r>
            <a:r>
              <a:rPr lang="en-US" altLang="ja-JP" dirty="0" smtClean="0"/>
              <a:t>17:00</a:t>
            </a:r>
            <a:r>
              <a:rPr lang="ja-JP" altLang="en-US" dirty="0" smtClean="0"/>
              <a:t>の予定）</a:t>
            </a:r>
            <a:endParaRPr lang="en-US" altLang="ja-JP" dirty="0" smtClean="0"/>
          </a:p>
          <a:p>
            <a:r>
              <a:rPr lang="en-US" altLang="ja-JP" dirty="0" smtClean="0"/>
              <a:t>Web page will open soon</a:t>
            </a:r>
          </a:p>
          <a:p>
            <a:r>
              <a:rPr lang="ja-JP" altLang="en-US" dirty="0" smtClean="0"/>
              <a:t>日本からの出席者確定分</a:t>
            </a:r>
            <a:endParaRPr lang="en-US" altLang="ja-JP" dirty="0" smtClean="0"/>
          </a:p>
          <a:p>
            <a:pPr lvl="1"/>
            <a:r>
              <a:rPr lang="ja-JP" altLang="en-US" dirty="0" smtClean="0"/>
              <a:t>生出・船越・高橋（徹）・横谷</a:t>
            </a:r>
            <a:endParaRPr lang="en-US" altLang="ja-JP" dirty="0" smtClean="0"/>
          </a:p>
        </p:txBody>
      </p:sp>
      <p:sp>
        <p:nvSpPr>
          <p:cNvPr id="4" name="日付プレースホルダー 3"/>
          <p:cNvSpPr>
            <a:spLocks noGrp="1"/>
          </p:cNvSpPr>
          <p:nvPr>
            <p:ph type="dt" sz="half" idx="10"/>
          </p:nvPr>
        </p:nvSpPr>
        <p:spPr/>
        <p:txBody>
          <a:bodyPr/>
          <a:lstStyle/>
          <a:p>
            <a:r>
              <a:rPr kumimoji="1" lang="en-US" altLang="ja-JP" smtClean="0"/>
              <a:t>12/10/01</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KEK-LC-Meeting</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pPr/>
              <a:t>105</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679950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noAutofit/>
          </a:bodyPr>
          <a:lstStyle/>
          <a:p>
            <a:r>
              <a:rPr kumimoji="1" lang="en-US" altLang="ja-JP" sz="3600" dirty="0" smtClean="0"/>
              <a:t>『</a:t>
            </a:r>
            <a:r>
              <a:rPr kumimoji="1" lang="ja-JP" altLang="en-US" sz="3600" dirty="0" smtClean="0"/>
              <a:t>量子ビーム基盤技術開発プログラム</a:t>
            </a:r>
            <a:r>
              <a:rPr kumimoji="1" lang="en-US" altLang="ja-JP" sz="3600" dirty="0" smtClean="0"/>
              <a:t>』</a:t>
            </a:r>
            <a:br>
              <a:rPr kumimoji="1" lang="en-US" altLang="ja-JP" sz="3600" dirty="0" smtClean="0"/>
            </a:br>
            <a:r>
              <a:rPr kumimoji="1" lang="ja-JP" altLang="en-US" sz="3600" dirty="0" smtClean="0"/>
              <a:t>第二回・シンポジウム</a:t>
            </a:r>
            <a:endParaRPr kumimoji="1" lang="ja-JP" altLang="en-US" sz="3600" dirty="0"/>
          </a:p>
        </p:txBody>
      </p:sp>
      <p:sp>
        <p:nvSpPr>
          <p:cNvPr id="3" name="コンテンツ プレースホルダー 2"/>
          <p:cNvSpPr>
            <a:spLocks noGrp="1"/>
          </p:cNvSpPr>
          <p:nvPr>
            <p:ph idx="1"/>
          </p:nvPr>
        </p:nvSpPr>
        <p:spPr>
          <a:xfrm>
            <a:off x="457200" y="1600201"/>
            <a:ext cx="8229600" cy="4586455"/>
          </a:xfrm>
          <a:ln>
            <a:solidFill>
              <a:srgbClr val="3366FF"/>
            </a:solidFill>
          </a:ln>
        </p:spPr>
        <p:txBody>
          <a:bodyPr>
            <a:normAutofit fontScale="70000" lnSpcReduction="20000"/>
          </a:bodyPr>
          <a:lstStyle/>
          <a:p>
            <a:r>
              <a:rPr lang="ja-JP" altLang="en-US" dirty="0" smtClean="0"/>
              <a:t>日時</a:t>
            </a:r>
            <a:r>
              <a:rPr lang="ja-JP" altLang="en-US" dirty="0"/>
              <a:t>：平成１２月３日（月曜日）１０：００～１８：００</a:t>
            </a:r>
          </a:p>
          <a:p>
            <a:r>
              <a:rPr lang="ja-JP" altLang="en-US" dirty="0"/>
              <a:t>会場：東京　秋葉原</a:t>
            </a:r>
            <a:r>
              <a:rPr lang="en-US" altLang="ja-JP" dirty="0"/>
              <a:t>UDX</a:t>
            </a:r>
            <a:r>
              <a:rPr lang="ja-JP" altLang="en-US" dirty="0"/>
              <a:t>ギャラリー</a:t>
            </a:r>
            <a:r>
              <a:rPr lang="en-US" altLang="ja-JP" dirty="0"/>
              <a:t>NEXT 4</a:t>
            </a:r>
            <a:r>
              <a:rPr lang="ja-JP" altLang="en-US" dirty="0"/>
              <a:t>階（</a:t>
            </a:r>
            <a:r>
              <a:rPr lang="en-US" altLang="ja-JP" dirty="0"/>
              <a:t>NEXT-1,NEXT-3</a:t>
            </a:r>
            <a:r>
              <a:rPr lang="ja-JP" altLang="en-US" dirty="0"/>
              <a:t>）</a:t>
            </a:r>
          </a:p>
          <a:p>
            <a:pPr lvl="1"/>
            <a:r>
              <a:rPr lang="en-US" altLang="ja-JP" dirty="0" smtClean="0"/>
              <a:t>TEL </a:t>
            </a:r>
            <a:r>
              <a:rPr lang="en-US" altLang="ja-JP" dirty="0"/>
              <a:t> </a:t>
            </a:r>
            <a:r>
              <a:rPr lang="ja-JP" altLang="en-US" dirty="0"/>
              <a:t>０３－３２５４</a:t>
            </a:r>
            <a:r>
              <a:rPr lang="en-US" altLang="ja-JP" dirty="0"/>
              <a:t>−</a:t>
            </a:r>
            <a:r>
              <a:rPr lang="ja-JP" altLang="en-US" dirty="0"/>
              <a:t>８４２１</a:t>
            </a:r>
          </a:p>
          <a:p>
            <a:pPr lvl="1"/>
            <a:r>
              <a:rPr lang="nl-NL" altLang="ja-JP" dirty="0" smtClean="0"/>
              <a:t>URL </a:t>
            </a:r>
            <a:r>
              <a:rPr lang="nl-NL" altLang="ja-JP" dirty="0"/>
              <a:t> </a:t>
            </a:r>
            <a:r>
              <a:rPr lang="nl-NL" altLang="ja-JP" u="sng" dirty="0">
                <a:hlinkClick r:id="rId2"/>
              </a:rPr>
              <a:t>http://udx.jp/next/floor.html</a:t>
            </a:r>
          </a:p>
          <a:p>
            <a:pPr lvl="1"/>
            <a:r>
              <a:rPr lang="ja-JP" altLang="nl-NL" dirty="0"/>
              <a:t>詳細：</a:t>
            </a:r>
            <a:r>
              <a:rPr lang="nl-NL" altLang="ja-JP" u="sng" dirty="0">
                <a:hlinkClick r:id="rId3"/>
              </a:rPr>
              <a:t>http://www.quantumbeam.net/news/20121203.html</a:t>
            </a:r>
          </a:p>
          <a:p>
            <a:pPr lvl="1"/>
            <a:r>
              <a:rPr lang="ja-JP" altLang="en-US" dirty="0"/>
              <a:t>定員：</a:t>
            </a:r>
            <a:r>
              <a:rPr lang="en-US" altLang="ja-JP" dirty="0"/>
              <a:t>200</a:t>
            </a:r>
            <a:r>
              <a:rPr lang="ja-JP" altLang="en-US" dirty="0"/>
              <a:t>名（先着順で定員になり次第</a:t>
            </a:r>
            <a:r>
              <a:rPr lang="ja-JP" altLang="en-US" dirty="0" smtClean="0"/>
              <a:t>締切、入場</a:t>
            </a:r>
            <a:r>
              <a:rPr lang="ja-JP" altLang="en-US" dirty="0"/>
              <a:t>：</a:t>
            </a:r>
            <a:r>
              <a:rPr lang="ja-JP" altLang="en-US" dirty="0" smtClean="0"/>
              <a:t>無料）</a:t>
            </a:r>
            <a:endParaRPr lang="ja-JP" altLang="en-US" dirty="0"/>
          </a:p>
          <a:p>
            <a:endParaRPr lang="en-US" altLang="ja-JP" dirty="0" smtClean="0"/>
          </a:p>
          <a:p>
            <a:r>
              <a:rPr lang="ja-JP" altLang="en-US" dirty="0" smtClean="0"/>
              <a:t>申込先</a:t>
            </a:r>
            <a:r>
              <a:rPr lang="en-US" altLang="ja-JP" dirty="0"/>
              <a:t>/</a:t>
            </a:r>
            <a:r>
              <a:rPr lang="ja-JP" altLang="en-US" dirty="0"/>
              <a:t>問合先</a:t>
            </a:r>
            <a:r>
              <a:rPr lang="ja-JP" altLang="en-US" dirty="0" smtClean="0"/>
              <a:t>：</a:t>
            </a:r>
            <a:endParaRPr lang="en-US" altLang="ja-JP" dirty="0" smtClean="0"/>
          </a:p>
          <a:p>
            <a:pPr lvl="1"/>
            <a:r>
              <a:rPr lang="ja-JP" altLang="en-US" dirty="0" smtClean="0"/>
              <a:t>浦川順治</a:t>
            </a:r>
            <a:endParaRPr lang="en-US" altLang="ja-JP" dirty="0" smtClean="0"/>
          </a:p>
          <a:p>
            <a:pPr lvl="1"/>
            <a:r>
              <a:rPr lang="ja-JP" altLang="en-US" dirty="0" smtClean="0"/>
              <a:t>「</a:t>
            </a:r>
            <a:r>
              <a:rPr lang="ja-JP" altLang="en-US" dirty="0"/>
              <a:t>量子ビーム基盤技術開発プログラム」シンポジウム </a:t>
            </a:r>
          </a:p>
          <a:p>
            <a:r>
              <a:rPr lang="ja-JP" altLang="en-US" dirty="0"/>
              <a:t>　　</a:t>
            </a:r>
            <a:r>
              <a:rPr lang="ja-JP" altLang="en-US" dirty="0" smtClean="0"/>
              <a:t>事務局 </a:t>
            </a:r>
            <a:r>
              <a:rPr lang="en-US" altLang="ja-JP" dirty="0"/>
              <a:t>( </a:t>
            </a:r>
            <a:r>
              <a:rPr lang="en-US" altLang="ja-JP" u="sng" dirty="0">
                <a:hlinkClick r:id="rId4"/>
              </a:rPr>
              <a:t>quantumbeam@ml.post.kek.jp )</a:t>
            </a:r>
          </a:p>
          <a:p>
            <a:endParaRPr lang="en-US" altLang="ja-JP" dirty="0" smtClean="0"/>
          </a:p>
          <a:p>
            <a:r>
              <a:rPr lang="en-US" altLang="ja-JP" dirty="0" smtClean="0"/>
              <a:t>※</a:t>
            </a:r>
            <a:r>
              <a:rPr lang="ja-JP" altLang="en-US" dirty="0"/>
              <a:t>事前のお申込みをお願い致します</a:t>
            </a:r>
            <a:r>
              <a:rPr lang="ja-JP" altLang="en-US" dirty="0" smtClean="0"/>
              <a:t>。</a:t>
            </a:r>
            <a:endParaRPr lang="ja-JP" altLang="en-US" dirty="0"/>
          </a:p>
        </p:txBody>
      </p:sp>
      <p:sp>
        <p:nvSpPr>
          <p:cNvPr id="4" name="日付プレースホルダー 3"/>
          <p:cNvSpPr>
            <a:spLocks noGrp="1"/>
          </p:cNvSpPr>
          <p:nvPr>
            <p:ph type="dt" sz="half" idx="10"/>
          </p:nvPr>
        </p:nvSpPr>
        <p:spPr/>
        <p:txBody>
          <a:bodyPr/>
          <a:lstStyle/>
          <a:p>
            <a:r>
              <a:rPr kumimoji="1" lang="en-US" altLang="ja-JP" smtClean="0"/>
              <a:t>12/10/01</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dirty="0" smtClean="0"/>
              <a:t>KEK-LC-Meeting</a:t>
            </a:r>
            <a:endParaRPr kumimoji="1" lang="ja-JP" altLang="en-US" dirty="0"/>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pPr/>
              <a:t>106</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973698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lstStyle/>
          <a:p>
            <a:r>
              <a:rPr kumimoji="1" lang="en-US" altLang="ja-JP" dirty="0" smtClean="0"/>
              <a:t>ILC-PAC </a:t>
            </a:r>
            <a:endParaRPr kumimoji="1" lang="ja-JP" altLang="en-US" dirty="0"/>
          </a:p>
        </p:txBody>
      </p:sp>
      <p:sp>
        <p:nvSpPr>
          <p:cNvPr id="3" name="コンテンツ プレースホルダー 2"/>
          <p:cNvSpPr>
            <a:spLocks noGrp="1"/>
          </p:cNvSpPr>
          <p:nvPr>
            <p:ph idx="1"/>
          </p:nvPr>
        </p:nvSpPr>
        <p:spPr>
          <a:xfrm>
            <a:off x="260927" y="1600201"/>
            <a:ext cx="8432800" cy="4525963"/>
          </a:xfrm>
          <a:ln>
            <a:solidFill>
              <a:srgbClr val="3366FF"/>
            </a:solidFill>
          </a:ln>
        </p:spPr>
        <p:txBody>
          <a:bodyPr>
            <a:normAutofit fontScale="70000" lnSpcReduction="20000"/>
          </a:bodyPr>
          <a:lstStyle/>
          <a:p>
            <a:r>
              <a:rPr lang="ja-JP" altLang="en-US" dirty="0" smtClean="0"/>
              <a:t>時</a:t>
            </a:r>
            <a:r>
              <a:rPr lang="en-US" altLang="ja-JP" dirty="0" smtClean="0"/>
              <a:t>					12</a:t>
            </a:r>
            <a:r>
              <a:rPr lang="ja-JP" altLang="en-US" dirty="0" smtClean="0"/>
              <a:t>月</a:t>
            </a:r>
            <a:r>
              <a:rPr lang="en-US" altLang="ja-JP" dirty="0" smtClean="0"/>
              <a:t>13~14</a:t>
            </a:r>
            <a:r>
              <a:rPr lang="ja-JP" altLang="en-US" dirty="0" smtClean="0"/>
              <a:t>日、</a:t>
            </a:r>
            <a:endParaRPr lang="en-US" altLang="ja-JP" dirty="0" smtClean="0"/>
          </a:p>
          <a:p>
            <a:r>
              <a:rPr lang="ja-JP" altLang="en-US" dirty="0" smtClean="0"/>
              <a:t>開催場所</a:t>
            </a:r>
            <a:r>
              <a:rPr lang="en-US" altLang="ja-JP" dirty="0" smtClean="0"/>
              <a:t>			KEK</a:t>
            </a:r>
          </a:p>
          <a:p>
            <a:endParaRPr kumimoji="1" lang="en-US" altLang="ja-JP" dirty="0" smtClean="0"/>
          </a:p>
          <a:p>
            <a:r>
              <a:rPr lang="ja-JP" altLang="en-US" dirty="0" smtClean="0"/>
              <a:t>内容</a:t>
            </a:r>
            <a:endParaRPr kumimoji="1" lang="en-US" altLang="ja-JP" dirty="0" smtClean="0"/>
          </a:p>
          <a:p>
            <a:pPr lvl="1"/>
            <a:r>
              <a:rPr lang="en-US" altLang="ja-JP" dirty="0" smtClean="0"/>
              <a:t>ILC-GDE </a:t>
            </a:r>
            <a:r>
              <a:rPr lang="ja-JP" altLang="en-US" dirty="0" smtClean="0"/>
              <a:t>として、</a:t>
            </a:r>
            <a:r>
              <a:rPr lang="en-US" altLang="ja-JP" dirty="0" smtClean="0"/>
              <a:t>TDR </a:t>
            </a:r>
            <a:r>
              <a:rPr lang="ja-JP" altLang="en-US" dirty="0" smtClean="0"/>
              <a:t>の完成、</a:t>
            </a:r>
            <a:r>
              <a:rPr lang="en-US" altLang="ja-JP" dirty="0" smtClean="0"/>
              <a:t>RD </a:t>
            </a:r>
            <a:r>
              <a:rPr lang="ja-JP" altLang="en-US" dirty="0" smtClean="0"/>
              <a:t>として</a:t>
            </a:r>
            <a:r>
              <a:rPr lang="en-US" altLang="ja-JP" dirty="0" smtClean="0"/>
              <a:t>DBD </a:t>
            </a:r>
            <a:r>
              <a:rPr lang="ja-JP" altLang="en-US" dirty="0" smtClean="0"/>
              <a:t>の完成</a:t>
            </a:r>
            <a:endParaRPr lang="en-US" altLang="ja-JP" dirty="0" smtClean="0"/>
          </a:p>
          <a:p>
            <a:pPr lvl="1"/>
            <a:r>
              <a:rPr kumimoji="1" lang="ja-JP" altLang="en-US" dirty="0" smtClean="0"/>
              <a:t>最終的な技術的なレビューとなる</a:t>
            </a:r>
            <a:endParaRPr kumimoji="1" lang="en-US" altLang="ja-JP" dirty="0" smtClean="0"/>
          </a:p>
          <a:p>
            <a:endParaRPr lang="en-US" altLang="ja-JP" dirty="0" smtClean="0">
              <a:solidFill>
                <a:srgbClr val="000000"/>
              </a:solidFill>
            </a:endParaRPr>
          </a:p>
          <a:p>
            <a:r>
              <a:rPr lang="en-US" altLang="ja-JP" dirty="0" smtClean="0">
                <a:solidFill>
                  <a:srgbClr val="000000"/>
                </a:solidFill>
              </a:rPr>
              <a:t>Local Organizer </a:t>
            </a:r>
          </a:p>
          <a:p>
            <a:pPr lvl="1"/>
            <a:r>
              <a:rPr lang="en-US" altLang="ja-JP" dirty="0" smtClean="0">
                <a:solidFill>
                  <a:srgbClr val="000000"/>
                </a:solidFill>
              </a:rPr>
              <a:t>Chair: 	</a:t>
            </a:r>
            <a:r>
              <a:rPr lang="ja-JP" altLang="en-US" dirty="0" smtClean="0">
                <a:solidFill>
                  <a:srgbClr val="000000"/>
                </a:solidFill>
              </a:rPr>
              <a:t>横谷</a:t>
            </a:r>
            <a:endParaRPr lang="en-US" altLang="ja-JP" dirty="0" smtClean="0">
              <a:solidFill>
                <a:srgbClr val="000000"/>
              </a:solidFill>
            </a:endParaRPr>
          </a:p>
          <a:p>
            <a:pPr lvl="1"/>
            <a:r>
              <a:rPr lang="en-US" altLang="ja-JP" dirty="0" smtClean="0">
                <a:solidFill>
                  <a:srgbClr val="000000"/>
                </a:solidFill>
              </a:rPr>
              <a:t>Scientific Secretaries: 	</a:t>
            </a:r>
            <a:r>
              <a:rPr lang="ja-JP" altLang="en-US" dirty="0" smtClean="0">
                <a:solidFill>
                  <a:srgbClr val="000000"/>
                </a:solidFill>
              </a:rPr>
              <a:t>山本、山口、設楽、藤井</a:t>
            </a:r>
            <a:r>
              <a:rPr lang="en-US" altLang="ja-JP" dirty="0" smtClean="0">
                <a:solidFill>
                  <a:srgbClr val="000000"/>
                </a:solidFill>
              </a:rPr>
              <a:t>K</a:t>
            </a:r>
            <a:r>
              <a:rPr lang="ja-JP" altLang="en-US" dirty="0" smtClean="0">
                <a:solidFill>
                  <a:srgbClr val="000000"/>
                </a:solidFill>
              </a:rPr>
              <a:t>、佐藤</a:t>
            </a:r>
            <a:endParaRPr lang="en-US" altLang="ja-JP" dirty="0" smtClean="0">
              <a:solidFill>
                <a:srgbClr val="000000"/>
              </a:solidFill>
            </a:endParaRPr>
          </a:p>
          <a:p>
            <a:pPr lvl="1"/>
            <a:r>
              <a:rPr lang="en-US" altLang="ja-JP" dirty="0" smtClean="0">
                <a:solidFill>
                  <a:srgbClr val="000000"/>
                </a:solidFill>
              </a:rPr>
              <a:t>Administrative Secretaries:</a:t>
            </a:r>
            <a:r>
              <a:rPr lang="ja-JP" altLang="ja-JP" dirty="0">
                <a:solidFill>
                  <a:srgbClr val="000000"/>
                </a:solidFill>
              </a:rPr>
              <a:t>　</a:t>
            </a:r>
            <a:r>
              <a:rPr lang="ja-JP" altLang="en-US" dirty="0" smtClean="0">
                <a:solidFill>
                  <a:srgbClr val="000000"/>
                </a:solidFill>
              </a:rPr>
              <a:t>白形、長井、池田、河西</a:t>
            </a:r>
            <a:endParaRPr lang="en-US" altLang="ja-JP" dirty="0" smtClean="0">
              <a:solidFill>
                <a:srgbClr val="000000"/>
              </a:solidFill>
            </a:endParaRPr>
          </a:p>
          <a:p>
            <a:r>
              <a:rPr lang="en-US" altLang="ja-JP" dirty="0" smtClean="0">
                <a:solidFill>
                  <a:srgbClr val="000000"/>
                </a:solidFill>
              </a:rPr>
              <a:t>Registration/accommodation </a:t>
            </a:r>
          </a:p>
          <a:p>
            <a:pPr lvl="1"/>
            <a:r>
              <a:rPr lang="en-US" altLang="ja-JP" u="sng" dirty="0">
                <a:hlinkClick r:id="rId2"/>
              </a:rPr>
              <a:t>http://ilcagenda.linearcollider.org/conferenceDisplay.py?ovw=True&amp;confId=</a:t>
            </a:r>
            <a:r>
              <a:rPr lang="en-US" altLang="ja-JP" u="sng" dirty="0" smtClean="0">
                <a:hlinkClick r:id="rId2"/>
              </a:rPr>
              <a:t>5843</a:t>
            </a:r>
            <a:endParaRPr lang="en-US" altLang="ja-JP" dirty="0" smtClean="0">
              <a:solidFill>
                <a:srgbClr val="000000"/>
              </a:solidFill>
            </a:endParaRPr>
          </a:p>
        </p:txBody>
      </p:sp>
      <p:sp>
        <p:nvSpPr>
          <p:cNvPr id="4" name="日付プレースホルダー 3"/>
          <p:cNvSpPr>
            <a:spLocks noGrp="1"/>
          </p:cNvSpPr>
          <p:nvPr>
            <p:ph type="dt" sz="half" idx="10"/>
          </p:nvPr>
        </p:nvSpPr>
        <p:spPr/>
        <p:txBody>
          <a:bodyPr/>
          <a:lstStyle/>
          <a:p>
            <a:r>
              <a:rPr kumimoji="1" lang="en-US" altLang="ja-JP" smtClean="0"/>
              <a:t>12/10/01</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dirty="0" smtClean="0"/>
              <a:t>KEK-LC-Meeting</a:t>
            </a:r>
            <a:endParaRPr kumimoji="1" lang="ja-JP" altLang="en-US" dirty="0"/>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pPr/>
              <a:t>107</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411949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142852"/>
            <a:ext cx="8229600" cy="439718"/>
          </a:xfrm>
        </p:spPr>
        <p:txBody>
          <a:bodyPr>
            <a:noAutofit/>
          </a:bodyPr>
          <a:lstStyle/>
          <a:p>
            <a:r>
              <a:rPr kumimoji="1" lang="en-US" altLang="ja-JP" sz="3200" dirty="0" smtClean="0"/>
              <a:t>ILC Symposium/TDR</a:t>
            </a:r>
            <a:r>
              <a:rPr lang="ja-JP" altLang="en-US" sz="3200" dirty="0" smtClean="0"/>
              <a:t>完成発表会：　横谷</a:t>
            </a:r>
            <a:endParaRPr kumimoji="1" lang="ja-JP" altLang="en-US" sz="3200" dirty="0"/>
          </a:p>
        </p:txBody>
      </p:sp>
      <p:sp>
        <p:nvSpPr>
          <p:cNvPr id="3" name="コンテンツ プレースホルダ 2"/>
          <p:cNvSpPr>
            <a:spLocks noGrp="1"/>
          </p:cNvSpPr>
          <p:nvPr>
            <p:ph idx="1"/>
          </p:nvPr>
        </p:nvSpPr>
        <p:spPr>
          <a:xfrm>
            <a:off x="156152" y="761455"/>
            <a:ext cx="8754921" cy="5773781"/>
          </a:xfrm>
        </p:spPr>
        <p:txBody>
          <a:bodyPr>
            <a:normAutofit fontScale="77500" lnSpcReduction="20000"/>
          </a:bodyPr>
          <a:lstStyle/>
          <a:p>
            <a:r>
              <a:rPr lang="ja-JP" altLang="en-US" sz="2800" dirty="0" smtClean="0">
                <a:solidFill>
                  <a:srgbClr val="3366FF"/>
                </a:solidFill>
              </a:rPr>
              <a:t>日時・場所</a:t>
            </a:r>
            <a:endParaRPr lang="en-US" altLang="ja-JP" sz="2800" dirty="0" smtClean="0">
              <a:solidFill>
                <a:srgbClr val="3366FF"/>
              </a:solidFill>
            </a:endParaRPr>
          </a:p>
          <a:p>
            <a:pPr lvl="1"/>
            <a:r>
              <a:rPr lang="en-US" altLang="ja-JP" sz="2400" dirty="0" smtClean="0"/>
              <a:t>12</a:t>
            </a:r>
            <a:r>
              <a:rPr lang="ja-JP" altLang="en-US" sz="2400" dirty="0" smtClean="0"/>
              <a:t>月</a:t>
            </a:r>
            <a:r>
              <a:rPr lang="en-US" altLang="ja-JP" sz="2400" dirty="0" smtClean="0"/>
              <a:t>15</a:t>
            </a:r>
            <a:r>
              <a:rPr lang="ja-JP" altLang="en-US" sz="2400" dirty="0" smtClean="0"/>
              <a:t>日　秋葉原</a:t>
            </a:r>
            <a:r>
              <a:rPr lang="en-US" altLang="ja-JP" sz="2400" dirty="0" smtClean="0"/>
              <a:t>UDX</a:t>
            </a:r>
          </a:p>
          <a:p>
            <a:pPr lvl="1"/>
            <a:r>
              <a:rPr lang="ja-JP" altLang="en-US" sz="2400" dirty="0" smtClean="0"/>
              <a:t>午前・午後は別々に参加登録</a:t>
            </a:r>
            <a:endParaRPr lang="en-US" altLang="ja-JP" sz="2400" dirty="0" smtClean="0"/>
          </a:p>
          <a:p>
            <a:endParaRPr lang="en-US" altLang="ja-JP" sz="2800" dirty="0" smtClean="0">
              <a:solidFill>
                <a:srgbClr val="3366FF"/>
              </a:solidFill>
            </a:endParaRPr>
          </a:p>
          <a:p>
            <a:r>
              <a:rPr lang="ja-JP" altLang="en-US" sz="2800" dirty="0" smtClean="0">
                <a:solidFill>
                  <a:srgbClr val="FF0000"/>
                </a:solidFill>
              </a:rPr>
              <a:t>午後の部　</a:t>
            </a:r>
            <a:r>
              <a:rPr lang="en-US" altLang="ja-JP" sz="2800" dirty="0" smtClean="0">
                <a:solidFill>
                  <a:srgbClr val="FF0000"/>
                </a:solidFill>
              </a:rPr>
              <a:t>14:00~16:00</a:t>
            </a:r>
          </a:p>
          <a:p>
            <a:pPr lvl="1"/>
            <a:r>
              <a:rPr lang="ja-JP" altLang="en-US" sz="2400" dirty="0" smtClean="0"/>
              <a:t>国際リニアコライダー技術設計報告書完成発表会</a:t>
            </a:r>
            <a:endParaRPr lang="en-US" altLang="ja-JP" sz="2400" dirty="0" smtClean="0"/>
          </a:p>
          <a:p>
            <a:pPr lvl="1"/>
            <a:r>
              <a:rPr lang="ja-JP" altLang="en-US" sz="2400" dirty="0" smtClean="0"/>
              <a:t>趣旨： </a:t>
            </a:r>
            <a:r>
              <a:rPr lang="en-US" altLang="ja-JP" sz="2400" dirty="0" smtClean="0"/>
              <a:t>TDR</a:t>
            </a:r>
            <a:r>
              <a:rPr lang="ja-JP" altLang="en-US" sz="2400" dirty="0" smtClean="0"/>
              <a:t>の完成を報告し、</a:t>
            </a:r>
            <a:r>
              <a:rPr lang="en-US" altLang="ja-JP" sz="2400" dirty="0" smtClean="0"/>
              <a:t>ILC</a:t>
            </a:r>
            <a:r>
              <a:rPr lang="ja-JP" altLang="en-US" sz="2400" dirty="0" smtClean="0"/>
              <a:t>が技術的に可能であることをメディアに言う</a:t>
            </a:r>
            <a:endParaRPr lang="en-US" altLang="ja-JP" sz="2400" dirty="0" smtClean="0"/>
          </a:p>
          <a:p>
            <a:pPr lvl="1"/>
            <a:r>
              <a:rPr lang="ja-JP" altLang="en-US" sz="2400" dirty="0" smtClean="0"/>
              <a:t>記者会見ほか（</a:t>
            </a:r>
            <a:r>
              <a:rPr lang="en-US" altLang="ja-JP" sz="2400" dirty="0" smtClean="0"/>
              <a:t>20</a:t>
            </a:r>
            <a:r>
              <a:rPr lang="ja-JP" altLang="en-US" sz="2400" dirty="0" smtClean="0"/>
              <a:t>分）</a:t>
            </a:r>
          </a:p>
          <a:p>
            <a:pPr lvl="2"/>
            <a:r>
              <a:rPr lang="en-US" altLang="ja-JP" sz="2100" dirty="0" smtClean="0"/>
              <a:t>Barry</a:t>
            </a:r>
            <a:r>
              <a:rPr lang="ja-JP" altLang="en-US" sz="2100" dirty="0" smtClean="0"/>
              <a:t>の</a:t>
            </a:r>
            <a:r>
              <a:rPr lang="en-US" altLang="ja-JP" sz="2100" dirty="0" smtClean="0"/>
              <a:t>speech</a:t>
            </a:r>
            <a:r>
              <a:rPr lang="ja-JP" altLang="en-US" sz="2100" dirty="0" smtClean="0"/>
              <a:t>　　　</a:t>
            </a:r>
            <a:r>
              <a:rPr lang="en-US" altLang="ja-JP" sz="2100" dirty="0" smtClean="0"/>
              <a:t>ILC</a:t>
            </a:r>
            <a:r>
              <a:rPr lang="ja-JP" altLang="en-US" sz="2100" dirty="0" smtClean="0"/>
              <a:t>ができるまで</a:t>
            </a:r>
          </a:p>
          <a:p>
            <a:pPr lvl="2"/>
            <a:r>
              <a:rPr lang="en-US" altLang="ja-JP" sz="2100" dirty="0" smtClean="0"/>
              <a:t>TDR</a:t>
            </a:r>
            <a:r>
              <a:rPr lang="ja-JP" altLang="en-US" sz="2100" dirty="0" smtClean="0"/>
              <a:t>提出式    </a:t>
            </a:r>
            <a:r>
              <a:rPr lang="en-US" altLang="ja-JP" sz="2100" dirty="0" smtClean="0"/>
              <a:t>Barry </a:t>
            </a:r>
            <a:r>
              <a:rPr lang="en-US" altLang="ja-JP" sz="2100" dirty="0" err="1" smtClean="0"/>
              <a:t>Barrish</a:t>
            </a:r>
            <a:r>
              <a:rPr lang="en-US" altLang="ja-JP" sz="2100" dirty="0" smtClean="0"/>
              <a:t> &amp; S. Yamada </a:t>
            </a:r>
            <a:r>
              <a:rPr lang="en-US" altLang="ja-JP" sz="2100" dirty="0" smtClean="0">
                <a:sym typeface="Wingdings" pitchFamily="2" charset="2"/>
              </a:rPr>
              <a:t>Jon Bagger</a:t>
            </a:r>
            <a:endParaRPr lang="ja-JP" altLang="en-US" sz="2100" dirty="0" smtClean="0"/>
          </a:p>
          <a:p>
            <a:pPr lvl="1"/>
            <a:r>
              <a:rPr lang="en-US" altLang="ja-JP" sz="2400" dirty="0" smtClean="0"/>
              <a:t>Panel Discussion</a:t>
            </a:r>
          </a:p>
          <a:p>
            <a:pPr lvl="2"/>
            <a:r>
              <a:rPr lang="en-US" altLang="ja-JP" sz="2100" dirty="0" smtClean="0"/>
              <a:t>moderator   </a:t>
            </a:r>
            <a:r>
              <a:rPr lang="ja-JP" altLang="en-US" sz="2100" dirty="0" smtClean="0"/>
              <a:t>村山</a:t>
            </a:r>
            <a:r>
              <a:rPr lang="en-US" altLang="ja-JP" sz="2100" dirty="0" smtClean="0"/>
              <a:t> </a:t>
            </a:r>
          </a:p>
          <a:p>
            <a:pPr lvl="2"/>
            <a:r>
              <a:rPr lang="ja-JP" altLang="en-US" sz="2100" dirty="0" smtClean="0"/>
              <a:t>パネラー　　</a:t>
            </a:r>
            <a:r>
              <a:rPr lang="en-US" altLang="ja-JP" sz="2100" dirty="0" smtClean="0"/>
              <a:t>Barry </a:t>
            </a:r>
            <a:r>
              <a:rPr lang="en-US" altLang="ja-JP" sz="2100" dirty="0" err="1" smtClean="0"/>
              <a:t>Barrish</a:t>
            </a:r>
            <a:r>
              <a:rPr lang="en-US" altLang="ja-JP" sz="2100" dirty="0" smtClean="0"/>
              <a:t>, S. Yamada, Jon Bagger, Suzuki, </a:t>
            </a:r>
            <a:r>
              <a:rPr lang="ja-JP" altLang="en-US" sz="2100" dirty="0" smtClean="0"/>
              <a:t>増田（創成会議）</a:t>
            </a:r>
            <a:r>
              <a:rPr lang="en-US" altLang="ja-JP" sz="2100" dirty="0" smtClean="0"/>
              <a:t>, </a:t>
            </a:r>
            <a:r>
              <a:rPr lang="ja-JP" altLang="en-US" sz="2100" dirty="0" smtClean="0"/>
              <a:t>西岡（</a:t>
            </a:r>
            <a:r>
              <a:rPr lang="en-US" altLang="ja-JP" sz="2100" dirty="0" smtClean="0"/>
              <a:t>AAA</a:t>
            </a:r>
            <a:r>
              <a:rPr lang="ja-JP" altLang="en-US" sz="2100" dirty="0" smtClean="0"/>
              <a:t>）</a:t>
            </a:r>
            <a:endParaRPr lang="en-US" altLang="ja-JP" sz="2100" dirty="0" smtClean="0"/>
          </a:p>
          <a:p>
            <a:endParaRPr lang="en-US" altLang="ja-JP" sz="2800" dirty="0" smtClean="0">
              <a:solidFill>
                <a:srgbClr val="3366FF"/>
              </a:solidFill>
            </a:endParaRPr>
          </a:p>
          <a:p>
            <a:r>
              <a:rPr lang="ja-JP" altLang="en-US" sz="2800" dirty="0" smtClean="0">
                <a:solidFill>
                  <a:srgbClr val="3366FF"/>
                </a:solidFill>
              </a:rPr>
              <a:t>午前の部　</a:t>
            </a:r>
            <a:r>
              <a:rPr lang="en-US" altLang="ja-JP" sz="2800" dirty="0" smtClean="0">
                <a:solidFill>
                  <a:srgbClr val="3366FF"/>
                </a:solidFill>
              </a:rPr>
              <a:t>10:00-12:00</a:t>
            </a:r>
          </a:p>
          <a:p>
            <a:pPr lvl="1"/>
            <a:r>
              <a:rPr lang="en-US" altLang="ja-JP" sz="2400" dirty="0" smtClean="0"/>
              <a:t>ILC Symposium</a:t>
            </a:r>
          </a:p>
          <a:p>
            <a:pPr lvl="1"/>
            <a:r>
              <a:rPr lang="en-US" altLang="ja-JP" sz="2400" dirty="0" smtClean="0"/>
              <a:t>Scientific</a:t>
            </a:r>
            <a:r>
              <a:rPr lang="ja-JP" altLang="en-US" sz="2400" dirty="0" smtClean="0"/>
              <a:t>なシンポジウム</a:t>
            </a:r>
            <a:endParaRPr lang="en-US" altLang="ja-JP" sz="2400" dirty="0" smtClean="0"/>
          </a:p>
          <a:p>
            <a:pPr lvl="1"/>
            <a:r>
              <a:rPr lang="en-US" altLang="ja-JP" sz="2400" dirty="0" smtClean="0"/>
              <a:t>Lyn Evans, </a:t>
            </a:r>
            <a:r>
              <a:rPr lang="ja-JP" altLang="en-US" sz="2400" dirty="0" smtClean="0"/>
              <a:t>駒宮などの講演</a:t>
            </a:r>
            <a:endParaRPr lang="en-US" altLang="ja-JP" sz="2400" dirty="0" smtClean="0"/>
          </a:p>
          <a:p>
            <a:endParaRPr lang="en-US" altLang="ja-JP" dirty="0" smtClean="0"/>
          </a:p>
          <a:p>
            <a:endParaRPr kumimoji="1" lang="en-US" altLang="ja-JP" dirty="0" smtClean="0"/>
          </a:p>
          <a:p>
            <a:endParaRPr lang="en-US" altLang="ja-JP" dirty="0" smtClean="0"/>
          </a:p>
        </p:txBody>
      </p:sp>
      <p:sp>
        <p:nvSpPr>
          <p:cNvPr id="4" name="日付プレースホルダー 3"/>
          <p:cNvSpPr>
            <a:spLocks noGrp="1"/>
          </p:cNvSpPr>
          <p:nvPr>
            <p:ph type="dt" sz="half" idx="10"/>
          </p:nvPr>
        </p:nvSpPr>
        <p:spPr/>
        <p:txBody>
          <a:bodyPr/>
          <a:lstStyle/>
          <a:p>
            <a:r>
              <a:rPr kumimoji="1" lang="en-US" altLang="ja-JP" smtClean="0"/>
              <a:t>12/10/01</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KEK-LC-Meeting</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pPr/>
              <a:t>108</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9708301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73109" y="311728"/>
            <a:ext cx="8616560" cy="1513565"/>
          </a:xfrm>
          <a:solidFill>
            <a:srgbClr val="CCFFCC"/>
          </a:solidFill>
          <a:ln>
            <a:solidFill>
              <a:srgbClr val="008000"/>
            </a:solidFill>
          </a:ln>
        </p:spPr>
        <p:txBody>
          <a:bodyPr>
            <a:normAutofit/>
          </a:bodyPr>
          <a:lstStyle/>
          <a:p>
            <a:r>
              <a:rPr lang="en-US" altLang="ja-JP" sz="3600" dirty="0"/>
              <a:t>KEK-LC</a:t>
            </a:r>
            <a:r>
              <a:rPr lang="ja-JP" altLang="en-US" sz="3600" dirty="0"/>
              <a:t>定例</a:t>
            </a:r>
            <a:r>
              <a:rPr lang="ja-JP" altLang="en-US" sz="3600" dirty="0" smtClean="0"/>
              <a:t>打ち合わせ・技術報告</a:t>
            </a:r>
            <a:r>
              <a:rPr lang="en-US" altLang="ja-JP" sz="3600" dirty="0" smtClean="0"/>
              <a:t>/</a:t>
            </a:r>
            <a:r>
              <a:rPr lang="ja-JP" altLang="en-US" sz="3600" dirty="0" smtClean="0"/>
              <a:t>検討会</a:t>
            </a:r>
            <a:r>
              <a:rPr lang="en-US" altLang="ja-JP" sz="4000" dirty="0"/>
              <a:t/>
            </a:r>
            <a:br>
              <a:rPr lang="en-US" altLang="ja-JP" sz="4000" dirty="0"/>
            </a:br>
            <a:r>
              <a:rPr lang="en-US" altLang="ja-JP" sz="4000" dirty="0"/>
              <a:t>2012</a:t>
            </a:r>
            <a:r>
              <a:rPr lang="en-US" altLang="ja-JP" sz="4000" dirty="0" smtClean="0"/>
              <a:t>-10-15</a:t>
            </a:r>
            <a:endParaRPr lang="ja-JP" altLang="en-US" sz="4000" dirty="0"/>
          </a:p>
        </p:txBody>
      </p:sp>
      <p:sp>
        <p:nvSpPr>
          <p:cNvPr id="3" name="サブタイトル 2"/>
          <p:cNvSpPr>
            <a:spLocks noGrp="1"/>
          </p:cNvSpPr>
          <p:nvPr>
            <p:ph type="subTitle" idx="1"/>
          </p:nvPr>
        </p:nvSpPr>
        <p:spPr>
          <a:xfrm>
            <a:off x="299255" y="2261516"/>
            <a:ext cx="8616560" cy="4113911"/>
          </a:xfrm>
          <a:ln>
            <a:solidFill>
              <a:srgbClr val="008000"/>
            </a:solidFill>
          </a:ln>
        </p:spPr>
        <p:txBody>
          <a:bodyPr>
            <a:noAutofit/>
          </a:bodyPr>
          <a:lstStyle/>
          <a:p>
            <a:pPr marL="457200" indent="-457200" algn="l">
              <a:buFont typeface="+mj-lt"/>
              <a:buAutoNum type="arabicPeriod"/>
            </a:pPr>
            <a:r>
              <a:rPr lang="en-US" altLang="ja-JP" sz="1800" b="1" dirty="0" smtClean="0">
                <a:solidFill>
                  <a:srgbClr val="3366FF"/>
                </a:solidFill>
              </a:rPr>
              <a:t>LC</a:t>
            </a:r>
            <a:r>
              <a:rPr lang="ja-JP" altLang="en-US" sz="1800" b="1" dirty="0">
                <a:solidFill>
                  <a:srgbClr val="3366FF"/>
                </a:solidFill>
              </a:rPr>
              <a:t>定例</a:t>
            </a:r>
            <a:r>
              <a:rPr lang="ja-JP" altLang="en-US" sz="1800" b="1" dirty="0" smtClean="0">
                <a:solidFill>
                  <a:srgbClr val="3366FF"/>
                </a:solidFill>
              </a:rPr>
              <a:t>打ち合わせ　</a:t>
            </a:r>
            <a:r>
              <a:rPr lang="en-US" altLang="ja-JP" sz="1800" b="1" dirty="0" smtClean="0">
                <a:solidFill>
                  <a:srgbClr val="3366FF"/>
                </a:solidFill>
              </a:rPr>
              <a:t>(9:45 ~ 10:20) </a:t>
            </a:r>
            <a:endParaRPr lang="en-US" altLang="ja-JP" sz="1800" b="1" dirty="0">
              <a:solidFill>
                <a:srgbClr val="3366FF"/>
              </a:solidFill>
            </a:endParaRPr>
          </a:p>
          <a:p>
            <a:pPr marL="914353" lvl="1" indent="-457200" algn="l">
              <a:buFont typeface="+mj-lt"/>
              <a:buAutoNum type="arabicParenR"/>
            </a:pPr>
            <a:r>
              <a:rPr lang="en-US" altLang="ja-JP" sz="1600" dirty="0" smtClean="0">
                <a:solidFill>
                  <a:schemeClr val="tx1"/>
                </a:solidFill>
              </a:rPr>
              <a:t>LC</a:t>
            </a:r>
            <a:r>
              <a:rPr lang="ja-JP" altLang="en-US" sz="1600" dirty="0">
                <a:solidFill>
                  <a:schemeClr val="tx1"/>
                </a:solidFill>
              </a:rPr>
              <a:t>推進室、加速器からの報告：　     	</a:t>
            </a:r>
            <a:r>
              <a:rPr lang="en-US" altLang="ja-JP" sz="1600" dirty="0" smtClean="0">
                <a:solidFill>
                  <a:schemeClr val="tx1"/>
                </a:solidFill>
              </a:rPr>
              <a:t>	</a:t>
            </a:r>
            <a:r>
              <a:rPr lang="ja-JP" altLang="en-US" sz="1600" dirty="0" smtClean="0">
                <a:solidFill>
                  <a:schemeClr val="tx1"/>
                </a:solidFill>
              </a:rPr>
              <a:t>山本</a:t>
            </a:r>
            <a:r>
              <a:rPr lang="ja-JP" altLang="en-US" sz="1600" dirty="0">
                <a:solidFill>
                  <a:schemeClr val="tx1"/>
                </a:solidFill>
              </a:rPr>
              <a:t>、山口</a:t>
            </a:r>
          </a:p>
          <a:p>
            <a:pPr marL="914353" lvl="1" indent="-457200" algn="l">
              <a:buFont typeface="+mj-lt"/>
              <a:buAutoNum type="arabicParenR"/>
            </a:pPr>
            <a:r>
              <a:rPr lang="en-US" altLang="ja-JP" sz="1600" dirty="0" smtClean="0">
                <a:solidFill>
                  <a:schemeClr val="tx1"/>
                </a:solidFill>
              </a:rPr>
              <a:t>ATF</a:t>
            </a:r>
            <a:r>
              <a:rPr lang="ja-JP" altLang="en-US" sz="1600" dirty="0">
                <a:solidFill>
                  <a:schemeClr val="tx1"/>
                </a:solidFill>
              </a:rPr>
              <a:t>、</a:t>
            </a:r>
            <a:r>
              <a:rPr lang="en-US" altLang="ja-JP" sz="1600" dirty="0">
                <a:solidFill>
                  <a:schemeClr val="tx1"/>
                </a:solidFill>
              </a:rPr>
              <a:t>STF</a:t>
            </a:r>
            <a:r>
              <a:rPr lang="ja-JP" altLang="en-US" sz="1600" dirty="0">
                <a:solidFill>
                  <a:schemeClr val="tx1"/>
                </a:solidFill>
              </a:rPr>
              <a:t>、</a:t>
            </a:r>
            <a:r>
              <a:rPr lang="en-US" altLang="ja-JP" sz="1600" dirty="0" smtClean="0">
                <a:solidFill>
                  <a:schemeClr val="tx1"/>
                </a:solidFill>
              </a:rPr>
              <a:t>CFF</a:t>
            </a:r>
            <a:r>
              <a:rPr lang="ja-JP" altLang="en-US" sz="1600" dirty="0" smtClean="0">
                <a:solidFill>
                  <a:schemeClr val="tx1"/>
                </a:solidFill>
              </a:rPr>
              <a:t>、</a:t>
            </a:r>
            <a:r>
              <a:rPr lang="en-US" altLang="ja-JP" sz="1600" dirty="0" smtClean="0">
                <a:solidFill>
                  <a:schemeClr val="tx1"/>
                </a:solidFill>
              </a:rPr>
              <a:t>(CFS/</a:t>
            </a:r>
            <a:r>
              <a:rPr lang="ja-JP" altLang="en-US" sz="1600" dirty="0" smtClean="0">
                <a:solidFill>
                  <a:schemeClr val="tx1"/>
                </a:solidFill>
              </a:rPr>
              <a:t>地質調査</a:t>
            </a:r>
            <a:r>
              <a:rPr lang="en-US" altLang="ja-JP" sz="1600" dirty="0" smtClean="0">
                <a:solidFill>
                  <a:schemeClr val="tx1"/>
                </a:solidFill>
              </a:rPr>
              <a:t>) </a:t>
            </a:r>
            <a:r>
              <a:rPr lang="ja-JP" altLang="en-US" sz="1600" dirty="0" smtClean="0">
                <a:solidFill>
                  <a:schemeClr val="tx1"/>
                </a:solidFill>
              </a:rPr>
              <a:t>技術</a:t>
            </a:r>
            <a:r>
              <a:rPr lang="ja-JP" altLang="en-US" sz="1600" dirty="0">
                <a:solidFill>
                  <a:schemeClr val="tx1"/>
                </a:solidFill>
              </a:rPr>
              <a:t>報告：	</a:t>
            </a:r>
            <a:r>
              <a:rPr lang="ja-JP" altLang="en-US" sz="1600" dirty="0" smtClean="0">
                <a:solidFill>
                  <a:schemeClr val="tx1"/>
                </a:solidFill>
              </a:rPr>
              <a:t>照沼</a:t>
            </a:r>
            <a:r>
              <a:rPr lang="ja-JP" altLang="en-US" sz="1600" dirty="0">
                <a:solidFill>
                  <a:schemeClr val="tx1"/>
                </a:solidFill>
              </a:rPr>
              <a:t>、早野、</a:t>
            </a:r>
            <a:r>
              <a:rPr lang="ja-JP" altLang="en-US" sz="1600" dirty="0" smtClean="0">
                <a:solidFill>
                  <a:schemeClr val="tx1"/>
                </a:solidFill>
              </a:rPr>
              <a:t>山中、宮原</a:t>
            </a:r>
            <a:endParaRPr lang="ja-JP" altLang="en-US" sz="1600" dirty="0">
              <a:solidFill>
                <a:schemeClr val="tx1"/>
              </a:solidFill>
            </a:endParaRPr>
          </a:p>
          <a:p>
            <a:pPr marL="914353" lvl="1" indent="-457200" algn="l">
              <a:buFont typeface="+mj-lt"/>
              <a:buAutoNum type="arabicParenR"/>
            </a:pPr>
            <a:r>
              <a:rPr lang="en-US" altLang="ja-JP" sz="1600" dirty="0" smtClean="0">
                <a:solidFill>
                  <a:schemeClr val="tx1"/>
                </a:solidFill>
              </a:rPr>
              <a:t>GDE</a:t>
            </a:r>
            <a:r>
              <a:rPr lang="ja-JP" altLang="en-US" sz="1600" dirty="0" smtClean="0">
                <a:solidFill>
                  <a:schemeClr val="tx1"/>
                </a:solidFill>
              </a:rPr>
              <a:t>、</a:t>
            </a:r>
            <a:r>
              <a:rPr lang="en-US" altLang="ja-JP" sz="1600" dirty="0">
                <a:solidFill>
                  <a:schemeClr val="tx1"/>
                </a:solidFill>
              </a:rPr>
              <a:t>LC</a:t>
            </a:r>
            <a:r>
              <a:rPr lang="ja-JP" altLang="en-US" sz="1600" dirty="0">
                <a:solidFill>
                  <a:schemeClr val="tx1"/>
                </a:solidFill>
              </a:rPr>
              <a:t>戦略会議、</a:t>
            </a:r>
            <a:r>
              <a:rPr lang="en-US" altLang="ja-JP" sz="1600" dirty="0" smtClean="0">
                <a:solidFill>
                  <a:schemeClr val="tx1"/>
                </a:solidFill>
              </a:rPr>
              <a:t>AAA</a:t>
            </a:r>
            <a:r>
              <a:rPr lang="ja-JP" altLang="en-US" sz="1600" dirty="0" smtClean="0">
                <a:solidFill>
                  <a:schemeClr val="tx1"/>
                </a:solidFill>
              </a:rPr>
              <a:t>報告</a:t>
            </a:r>
            <a:r>
              <a:rPr lang="ja-JP" altLang="en-US" sz="1600" dirty="0">
                <a:solidFill>
                  <a:schemeClr val="tx1"/>
                </a:solidFill>
              </a:rPr>
              <a:t>： </a:t>
            </a:r>
            <a:r>
              <a:rPr lang="en-US" altLang="ja-JP" sz="1600" dirty="0" smtClean="0">
                <a:solidFill>
                  <a:schemeClr val="tx1"/>
                </a:solidFill>
              </a:rPr>
              <a:t>			</a:t>
            </a:r>
            <a:r>
              <a:rPr lang="ja-JP" altLang="en-US" sz="1600" dirty="0" smtClean="0">
                <a:solidFill>
                  <a:schemeClr val="tx1"/>
                </a:solidFill>
              </a:rPr>
              <a:t>横谷、</a:t>
            </a:r>
            <a:r>
              <a:rPr lang="ja-JP" altLang="en-US" sz="1600" dirty="0">
                <a:solidFill>
                  <a:schemeClr val="tx1"/>
                </a:solidFill>
              </a:rPr>
              <a:t>山下、早野</a:t>
            </a:r>
          </a:p>
          <a:p>
            <a:pPr marL="914353" lvl="1" indent="-457200" algn="l">
              <a:buFont typeface="+mj-lt"/>
              <a:buAutoNum type="arabicParenR"/>
            </a:pPr>
            <a:r>
              <a:rPr lang="ja-JP" altLang="en-US" sz="1600" dirty="0" smtClean="0">
                <a:solidFill>
                  <a:schemeClr val="tx1"/>
                </a:solidFill>
              </a:rPr>
              <a:t>その他</a:t>
            </a:r>
            <a:r>
              <a:rPr lang="ja-JP" altLang="en-US" sz="1600" dirty="0">
                <a:solidFill>
                  <a:schemeClr val="tx1"/>
                </a:solidFill>
              </a:rPr>
              <a:t>のお知らせ：	</a:t>
            </a:r>
            <a:r>
              <a:rPr lang="en-US" altLang="ja-JP" sz="1600" dirty="0" smtClean="0">
                <a:solidFill>
                  <a:schemeClr val="tx1"/>
                </a:solidFill>
              </a:rPr>
              <a:t>				</a:t>
            </a:r>
            <a:r>
              <a:rPr lang="ja-JP" altLang="en-US" sz="1600" dirty="0" smtClean="0">
                <a:solidFill>
                  <a:schemeClr val="tx1"/>
                </a:solidFill>
              </a:rPr>
              <a:t>依頼者</a:t>
            </a:r>
            <a:r>
              <a:rPr lang="ja-JP" altLang="en-US" sz="1600" dirty="0">
                <a:solidFill>
                  <a:schemeClr val="tx1"/>
                </a:solidFill>
              </a:rPr>
              <a:t>（代理：山本</a:t>
            </a:r>
            <a:r>
              <a:rPr lang="ja-JP" altLang="en-US" sz="1600" dirty="0" smtClean="0">
                <a:solidFill>
                  <a:schemeClr val="tx1"/>
                </a:solidFill>
              </a:rPr>
              <a:t>）</a:t>
            </a:r>
            <a:endParaRPr lang="en-US" altLang="ja-JP" sz="1600" dirty="0" smtClean="0">
              <a:solidFill>
                <a:schemeClr val="tx1"/>
              </a:solidFill>
            </a:endParaRPr>
          </a:p>
          <a:p>
            <a:pPr marL="914353" lvl="1" indent="-457200" algn="l">
              <a:buFont typeface="+mj-lt"/>
              <a:buAutoNum type="arabicParenR"/>
            </a:pPr>
            <a:r>
              <a:rPr lang="en-US" altLang="ja-JP" sz="1600" dirty="0" smtClean="0">
                <a:solidFill>
                  <a:schemeClr val="tx1"/>
                </a:solidFill>
              </a:rPr>
              <a:t>S1</a:t>
            </a:r>
            <a:r>
              <a:rPr lang="en-US" altLang="ja-JP" sz="1600" dirty="0">
                <a:solidFill>
                  <a:schemeClr val="tx1"/>
                </a:solidFill>
              </a:rPr>
              <a:t>-Global Report </a:t>
            </a:r>
            <a:r>
              <a:rPr lang="ja-JP" altLang="en-US" sz="1600" dirty="0">
                <a:solidFill>
                  <a:schemeClr val="tx1"/>
                </a:solidFill>
              </a:rPr>
              <a:t>の出版、</a:t>
            </a:r>
            <a:r>
              <a:rPr lang="en-US" altLang="ja-JP" sz="1600" dirty="0">
                <a:solidFill>
                  <a:schemeClr val="tx1"/>
                </a:solidFill>
              </a:rPr>
              <a:t>KEK-LC-URL</a:t>
            </a:r>
            <a:r>
              <a:rPr lang="ja-JP" altLang="en-US" sz="1600" dirty="0">
                <a:solidFill>
                  <a:schemeClr val="tx1"/>
                </a:solidFill>
              </a:rPr>
              <a:t>登録：　	早野、山本</a:t>
            </a:r>
          </a:p>
          <a:p>
            <a:pPr marL="1428602" lvl="2" indent="-514297" algn="l">
              <a:buFont typeface="+mj-lt"/>
              <a:buAutoNum type="arabicParenR"/>
            </a:pPr>
            <a:endParaRPr lang="en-US" altLang="ja-JP" sz="1600" dirty="0">
              <a:solidFill>
                <a:schemeClr val="tx1"/>
              </a:solidFill>
            </a:endParaRPr>
          </a:p>
          <a:p>
            <a:pPr marL="514297" indent="-514297" algn="l">
              <a:buFont typeface="+mj-lt"/>
              <a:buAutoNum type="arabicPeriod"/>
            </a:pPr>
            <a:r>
              <a:rPr lang="ja-JP" altLang="en-US" sz="1800" b="1" dirty="0" smtClean="0">
                <a:solidFill>
                  <a:srgbClr val="3366FF"/>
                </a:solidFill>
              </a:rPr>
              <a:t>技術報告</a:t>
            </a:r>
            <a:r>
              <a:rPr lang="en-US" altLang="ja-JP" sz="1800" b="1" dirty="0" smtClean="0">
                <a:solidFill>
                  <a:srgbClr val="3366FF"/>
                </a:solidFill>
              </a:rPr>
              <a:t>/</a:t>
            </a:r>
            <a:r>
              <a:rPr lang="ja-JP" altLang="en-US" sz="1800" b="1" dirty="0" smtClean="0">
                <a:solidFill>
                  <a:srgbClr val="3366FF"/>
                </a:solidFill>
              </a:rPr>
              <a:t>検討会</a:t>
            </a:r>
            <a:r>
              <a:rPr lang="en-US" altLang="ja-JP" sz="1800" b="1" dirty="0" smtClean="0">
                <a:solidFill>
                  <a:srgbClr val="3366FF"/>
                </a:solidFill>
              </a:rPr>
              <a:t>(10:</a:t>
            </a:r>
            <a:r>
              <a:rPr lang="en-US" altLang="ja-JP" sz="1800" b="1" dirty="0">
                <a:solidFill>
                  <a:srgbClr val="3366FF"/>
                </a:solidFill>
              </a:rPr>
              <a:t>2</a:t>
            </a:r>
            <a:r>
              <a:rPr lang="en-US" altLang="ja-JP" sz="1800" b="1" dirty="0" smtClean="0">
                <a:solidFill>
                  <a:srgbClr val="3366FF"/>
                </a:solidFill>
              </a:rPr>
              <a:t>0~11:00) </a:t>
            </a:r>
          </a:p>
          <a:p>
            <a:pPr marL="800053" lvl="1" indent="-342900" algn="l">
              <a:buFont typeface="+mj-lt"/>
              <a:buAutoNum type="arabicPeriod"/>
            </a:pPr>
            <a:r>
              <a:rPr lang="en-US" altLang="ja-JP" sz="1600" dirty="0" smtClean="0">
                <a:solidFill>
                  <a:schemeClr val="tx1"/>
                </a:solidFill>
              </a:rPr>
              <a:t>GDE-TDR, DBD </a:t>
            </a:r>
            <a:r>
              <a:rPr lang="ja-JP" altLang="en-US" sz="1600" dirty="0" smtClean="0">
                <a:solidFill>
                  <a:schemeClr val="tx1"/>
                </a:solidFill>
              </a:rPr>
              <a:t>の進捗状況</a:t>
            </a:r>
            <a:r>
              <a:rPr lang="en-US" altLang="ja-JP" sz="1600" dirty="0" smtClean="0">
                <a:solidFill>
                  <a:schemeClr val="tx1"/>
                </a:solidFill>
              </a:rPr>
              <a:t>				</a:t>
            </a:r>
            <a:r>
              <a:rPr lang="ja-JP" altLang="en-US" sz="1600" dirty="0" smtClean="0">
                <a:solidFill>
                  <a:schemeClr val="tx1"/>
                </a:solidFill>
              </a:rPr>
              <a:t>山本、藤井</a:t>
            </a:r>
            <a:endParaRPr lang="en-US" altLang="ja-JP" sz="1600" dirty="0" smtClean="0">
              <a:solidFill>
                <a:schemeClr val="tx1"/>
              </a:solidFill>
            </a:endParaRPr>
          </a:p>
          <a:p>
            <a:pPr marL="800053" lvl="1" indent="-342900" algn="l">
              <a:buFont typeface="+mj-lt"/>
              <a:buAutoNum type="arabicPeriod"/>
            </a:pPr>
            <a:r>
              <a:rPr lang="en-US" altLang="ja-JP" sz="1600" dirty="0" smtClean="0">
                <a:solidFill>
                  <a:schemeClr val="tx1"/>
                </a:solidFill>
              </a:rPr>
              <a:t>LC </a:t>
            </a:r>
            <a:r>
              <a:rPr lang="ja-JP" altLang="en-US" sz="1600" dirty="0" smtClean="0">
                <a:solidFill>
                  <a:schemeClr val="tx1"/>
                </a:solidFill>
              </a:rPr>
              <a:t>計画推進委員会</a:t>
            </a:r>
            <a:r>
              <a:rPr lang="en-US" altLang="ja-JP" sz="1600" dirty="0" smtClean="0">
                <a:solidFill>
                  <a:schemeClr val="tx1"/>
                </a:solidFill>
              </a:rPr>
              <a:t>(10/19) </a:t>
            </a:r>
            <a:r>
              <a:rPr lang="ja-JP" altLang="en-US" sz="1600" dirty="0" smtClean="0">
                <a:solidFill>
                  <a:schemeClr val="tx1"/>
                </a:solidFill>
              </a:rPr>
              <a:t>への準備</a:t>
            </a:r>
            <a:r>
              <a:rPr lang="en-US" altLang="ja-JP" sz="1600" dirty="0" smtClean="0">
                <a:solidFill>
                  <a:schemeClr val="tx1"/>
                </a:solidFill>
              </a:rPr>
              <a:t>		</a:t>
            </a:r>
            <a:r>
              <a:rPr lang="ja-JP" altLang="en-US" sz="1600" dirty="0" smtClean="0">
                <a:solidFill>
                  <a:schemeClr val="tx1"/>
                </a:solidFill>
              </a:rPr>
              <a:t>山本</a:t>
            </a:r>
            <a:endParaRPr lang="en-US" altLang="ja-JP" sz="1600" dirty="0">
              <a:solidFill>
                <a:schemeClr val="tx1"/>
              </a:solidFill>
            </a:endParaRPr>
          </a:p>
          <a:p>
            <a:pPr marL="800053" lvl="1" indent="-342900" algn="l">
              <a:buFont typeface="+mj-lt"/>
              <a:buAutoNum type="arabicPeriod"/>
            </a:pPr>
            <a:r>
              <a:rPr lang="en-US" altLang="ja-JP" sz="1600" dirty="0" smtClean="0">
                <a:solidFill>
                  <a:schemeClr val="tx1"/>
                </a:solidFill>
              </a:rPr>
              <a:t>LCWS2012 </a:t>
            </a:r>
            <a:r>
              <a:rPr lang="ja-JP" altLang="en-US" sz="1600" dirty="0" smtClean="0">
                <a:solidFill>
                  <a:schemeClr val="tx1"/>
                </a:solidFill>
              </a:rPr>
              <a:t>への準備</a:t>
            </a:r>
            <a:r>
              <a:rPr lang="en-US" altLang="ja-JP" sz="1600" dirty="0" smtClean="0">
                <a:solidFill>
                  <a:schemeClr val="tx1"/>
                </a:solidFill>
              </a:rPr>
              <a:t>					</a:t>
            </a:r>
            <a:r>
              <a:rPr lang="ja-JP" altLang="en-US" sz="1600" dirty="0" smtClean="0">
                <a:solidFill>
                  <a:schemeClr val="tx1"/>
                </a:solidFill>
              </a:rPr>
              <a:t>早野／山本</a:t>
            </a:r>
            <a:endParaRPr lang="en-US" altLang="ja-JP" sz="1600" dirty="0" smtClean="0">
              <a:solidFill>
                <a:schemeClr val="tx1"/>
              </a:solidFill>
            </a:endParaRPr>
          </a:p>
          <a:p>
            <a:pPr marL="514297" indent="-514297" algn="l">
              <a:buFont typeface="+mj-lt"/>
              <a:buAutoNum type="arabicPeriod"/>
            </a:pPr>
            <a:endParaRPr lang="en-US" altLang="ja-JP" sz="1000" dirty="0" smtClean="0">
              <a:solidFill>
                <a:schemeClr val="tx1"/>
              </a:solidFill>
            </a:endParaRPr>
          </a:p>
          <a:p>
            <a:pPr lvl="1" algn="l"/>
            <a:r>
              <a:rPr lang="en-US" altLang="ja-JP" sz="1400" dirty="0" err="1" smtClean="0">
                <a:solidFill>
                  <a:schemeClr val="tx1"/>
                </a:solidFill>
              </a:rPr>
              <a:t>Webex</a:t>
            </a:r>
            <a:r>
              <a:rPr lang="en-US" altLang="ja-JP" sz="1400" dirty="0">
                <a:solidFill>
                  <a:schemeClr val="tx1"/>
                </a:solidFill>
              </a:rPr>
              <a:t>: </a:t>
            </a:r>
            <a:r>
              <a:rPr lang="ja-JP" altLang="en-US" sz="1400" dirty="0" smtClean="0">
                <a:solidFill>
                  <a:schemeClr val="tx1"/>
                </a:solidFill>
              </a:rPr>
              <a:t>　</a:t>
            </a:r>
            <a:r>
              <a:rPr lang="en-US" altLang="ja-JP" sz="1400" dirty="0" smtClean="0">
                <a:solidFill>
                  <a:schemeClr val="tx1"/>
                </a:solidFill>
              </a:rPr>
              <a:t>Go </a:t>
            </a:r>
            <a:r>
              <a:rPr lang="en-US" altLang="ja-JP" sz="1400" dirty="0">
                <a:solidFill>
                  <a:schemeClr val="tx1"/>
                </a:solidFill>
              </a:rPr>
              <a:t>to </a:t>
            </a:r>
            <a:r>
              <a:rPr lang="en-US" altLang="ja-JP" sz="1400" dirty="0"/>
              <a:t>→ </a:t>
            </a:r>
            <a:r>
              <a:rPr lang="en-US" altLang="ja-JP" sz="1400" u="sng" dirty="0">
                <a:hlinkClick r:id="rId2"/>
              </a:rPr>
              <a:t>http://lcdev.kek.jp/LCoffice/</a:t>
            </a:r>
            <a:r>
              <a:rPr lang="en-US" altLang="ja-JP" sz="1400" u="sng" dirty="0" smtClean="0">
                <a:hlinkClick r:id="rId2"/>
              </a:rPr>
              <a:t>OfficeAdmin</a:t>
            </a:r>
            <a:r>
              <a:rPr lang="en-US" altLang="ja-JP" sz="1400" u="sng" dirty="0">
                <a:hlinkClick r:id="rId2"/>
              </a:rPr>
              <a:t>/Test/Meeting_001.html</a:t>
            </a:r>
            <a:endParaRPr lang="en-US" altLang="ja-JP" sz="1400" dirty="0">
              <a:solidFill>
                <a:srgbClr val="3366FF"/>
              </a:solidFill>
            </a:endParaRPr>
          </a:p>
        </p:txBody>
      </p:sp>
      <p:sp>
        <p:nvSpPr>
          <p:cNvPr id="4" name="日付プレースホルダー 3"/>
          <p:cNvSpPr>
            <a:spLocks noGrp="1"/>
          </p:cNvSpPr>
          <p:nvPr>
            <p:ph type="dt" sz="half" idx="10"/>
          </p:nvPr>
        </p:nvSpPr>
        <p:spPr/>
        <p:txBody>
          <a:bodyPr/>
          <a:lstStyle/>
          <a:p>
            <a:r>
              <a:rPr kumimoji="1" lang="en-US" altLang="ja-JP" smtClean="0"/>
              <a:t>12/10/01</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KEK-LC-Meeting</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pPr/>
              <a:t>109</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86978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TDR Publication and Review</a:t>
            </a:r>
            <a:endParaRPr lang="en-GB"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51236207"/>
              </p:ext>
            </p:extLst>
          </p:nvPr>
        </p:nvGraphicFramePr>
        <p:xfrm>
          <a:off x="403412" y="1371600"/>
          <a:ext cx="8367058" cy="2590799"/>
        </p:xfrm>
        <a:graphic>
          <a:graphicData uri="http://schemas.openxmlformats.org/drawingml/2006/table">
            <a:tbl>
              <a:tblPr firstRow="1" bandRow="1">
                <a:tableStyleId>{5C22544A-7EE6-4342-B048-85BDC9FD1C3A}</a:tableStyleId>
              </a:tblPr>
              <a:tblGrid>
                <a:gridCol w="4183529"/>
                <a:gridCol w="4183529"/>
              </a:tblGrid>
              <a:tr h="370840">
                <a:tc>
                  <a:txBody>
                    <a:bodyPr/>
                    <a:lstStyle/>
                    <a:p>
                      <a:endParaRPr lang="en-GB" sz="2800" dirty="0"/>
                    </a:p>
                  </a:txBody>
                  <a:tcPr/>
                </a:tc>
                <a:tc>
                  <a:txBody>
                    <a:bodyPr/>
                    <a:lstStyle/>
                    <a:p>
                      <a:endParaRPr lang="en-GB" sz="2800"/>
                    </a:p>
                  </a:txBody>
                  <a:tcPr/>
                </a:tc>
              </a:tr>
              <a:tr h="370840">
                <a:tc>
                  <a:txBody>
                    <a:bodyPr/>
                    <a:lstStyle/>
                    <a:p>
                      <a:r>
                        <a:rPr lang="en-GB" sz="2800" dirty="0" smtClean="0"/>
                        <a:t>First-draft sections</a:t>
                      </a:r>
                      <a:endParaRPr lang="en-GB" sz="2800" dirty="0"/>
                    </a:p>
                  </a:txBody>
                  <a:tcPr/>
                </a:tc>
                <a:tc>
                  <a:txBody>
                    <a:bodyPr/>
                    <a:lstStyle/>
                    <a:p>
                      <a:r>
                        <a:rPr lang="en-GB" sz="2800" b="1" dirty="0" smtClean="0">
                          <a:solidFill>
                            <a:srgbClr val="FF0000"/>
                          </a:solidFill>
                        </a:rPr>
                        <a:t>* 23</a:t>
                      </a:r>
                      <a:r>
                        <a:rPr lang="en-GB" sz="2800" b="1" baseline="0" dirty="0" smtClean="0">
                          <a:solidFill>
                            <a:srgbClr val="FF0000"/>
                          </a:solidFill>
                        </a:rPr>
                        <a:t> April </a:t>
                      </a:r>
                      <a:r>
                        <a:rPr lang="en-GB" sz="2800" b="1" dirty="0" smtClean="0">
                          <a:solidFill>
                            <a:srgbClr val="FF0000"/>
                          </a:solidFill>
                        </a:rPr>
                        <a:t>*</a:t>
                      </a:r>
                      <a:endParaRPr lang="en-GB" sz="2800" b="1" dirty="0">
                        <a:solidFill>
                          <a:srgbClr val="FF0000"/>
                        </a:solidFill>
                      </a:endParaRPr>
                    </a:p>
                  </a:txBody>
                  <a:tcPr/>
                </a:tc>
              </a:tr>
              <a:tr h="370840">
                <a:tc>
                  <a:txBody>
                    <a:bodyPr/>
                    <a:lstStyle/>
                    <a:p>
                      <a:r>
                        <a:rPr lang="en-GB" sz="2800" dirty="0" smtClean="0"/>
                        <a:t>Complete</a:t>
                      </a:r>
                      <a:r>
                        <a:rPr lang="en-GB" sz="2800" baseline="0" dirty="0" smtClean="0"/>
                        <a:t> edited draft</a:t>
                      </a:r>
                      <a:endParaRPr lang="en-GB" sz="2800" dirty="0"/>
                    </a:p>
                  </a:txBody>
                  <a:tcPr/>
                </a:tc>
                <a:tc>
                  <a:txBody>
                    <a:bodyPr/>
                    <a:lstStyle/>
                    <a:p>
                      <a:r>
                        <a:rPr lang="en-GB" sz="2800" dirty="0" smtClean="0"/>
                        <a:t>22 October</a:t>
                      </a:r>
                      <a:r>
                        <a:rPr lang="en-GB" sz="2800" baseline="0" dirty="0" smtClean="0"/>
                        <a:t> (LCWS 12)</a:t>
                      </a:r>
                      <a:endParaRPr lang="en-GB" sz="2800" dirty="0"/>
                    </a:p>
                  </a:txBody>
                  <a:tcPr/>
                </a:tc>
              </a:tr>
              <a:tr h="370840">
                <a:tc>
                  <a:txBody>
                    <a:bodyPr/>
                    <a:lstStyle/>
                    <a:p>
                      <a:r>
                        <a:rPr lang="en-GB" sz="2800" dirty="0" smtClean="0"/>
                        <a:t>Final</a:t>
                      </a:r>
                      <a:r>
                        <a:rPr lang="en-GB" sz="2800" baseline="0" dirty="0" smtClean="0"/>
                        <a:t> draft (for PAC)</a:t>
                      </a:r>
                      <a:endParaRPr lang="en-GB" sz="2800" dirty="0"/>
                    </a:p>
                  </a:txBody>
                  <a:tcPr/>
                </a:tc>
                <a:tc>
                  <a:txBody>
                    <a:bodyPr/>
                    <a:lstStyle/>
                    <a:p>
                      <a:r>
                        <a:rPr lang="en-GB" sz="2800" dirty="0" smtClean="0"/>
                        <a:t>15 November</a:t>
                      </a:r>
                      <a:endParaRPr lang="en-GB" sz="2800" dirty="0"/>
                    </a:p>
                  </a:txBody>
                  <a:tcPr/>
                </a:tc>
              </a:tr>
              <a:tr h="370840">
                <a:tc>
                  <a:txBody>
                    <a:bodyPr/>
                    <a:lstStyle/>
                    <a:p>
                      <a:r>
                        <a:rPr lang="en-GB" sz="2800" dirty="0" smtClean="0"/>
                        <a:t>PAC review</a:t>
                      </a:r>
                      <a:endParaRPr lang="en-GB" sz="2800" dirty="0"/>
                    </a:p>
                  </a:txBody>
                  <a:tcPr/>
                </a:tc>
                <a:tc>
                  <a:txBody>
                    <a:bodyPr/>
                    <a:lstStyle/>
                    <a:p>
                      <a:r>
                        <a:rPr lang="en-GB" sz="2800" dirty="0" smtClean="0"/>
                        <a:t>15-16 December</a:t>
                      </a:r>
                      <a:endParaRPr lang="en-GB" sz="2800" dirty="0"/>
                    </a:p>
                  </a:txBody>
                  <a:tcPr/>
                </a:tc>
              </a:tr>
            </a:tbl>
          </a:graphicData>
        </a:graphic>
      </p:graphicFrame>
      <p:sp>
        <p:nvSpPr>
          <p:cNvPr id="3" name="TextBox 2"/>
          <p:cNvSpPr txBox="1"/>
          <p:nvPr/>
        </p:nvSpPr>
        <p:spPr>
          <a:xfrm>
            <a:off x="285573" y="4563987"/>
            <a:ext cx="3629310" cy="1384995"/>
          </a:xfrm>
          <a:prstGeom prst="rect">
            <a:avLst/>
          </a:prstGeom>
          <a:noFill/>
          <a:ln>
            <a:solidFill>
              <a:srgbClr val="0000FF"/>
            </a:solidFill>
          </a:ln>
        </p:spPr>
        <p:txBody>
          <a:bodyPr wrap="square" rtlCol="0">
            <a:spAutoFit/>
          </a:bodyPr>
          <a:lstStyle/>
          <a:p>
            <a:r>
              <a:rPr kumimoji="0" lang="en-GB" sz="2800" dirty="0" smtClean="0">
                <a:solidFill>
                  <a:srgbClr val="000000"/>
                </a:solidFill>
                <a:latin typeface="Arial"/>
                <a:ea typeface="Arial Unicode MS"/>
                <a:cs typeface="Arial Unicode MS"/>
              </a:rPr>
              <a:t>Formal publication at </a:t>
            </a:r>
            <a:r>
              <a:rPr kumimoji="0" lang="en-GB" sz="2800" dirty="0" smtClean="0">
                <a:solidFill>
                  <a:srgbClr val="3366FF"/>
                </a:solidFill>
                <a:latin typeface="Arial"/>
                <a:ea typeface="Arial Unicode MS"/>
                <a:cs typeface="Arial Unicode MS"/>
              </a:rPr>
              <a:t>Lepton Photon Conf.</a:t>
            </a:r>
            <a:br>
              <a:rPr kumimoji="0" lang="en-GB" sz="2800" dirty="0" smtClean="0">
                <a:solidFill>
                  <a:srgbClr val="3366FF"/>
                </a:solidFill>
                <a:latin typeface="Arial"/>
                <a:ea typeface="Arial Unicode MS"/>
                <a:cs typeface="Arial Unicode MS"/>
              </a:rPr>
            </a:br>
            <a:r>
              <a:rPr kumimoji="0" lang="en-GB" sz="2800" dirty="0" smtClean="0">
                <a:solidFill>
                  <a:srgbClr val="000000"/>
                </a:solidFill>
                <a:latin typeface="Arial"/>
                <a:ea typeface="Arial Unicode MS"/>
                <a:cs typeface="Arial Unicode MS"/>
              </a:rPr>
              <a:t>(SF, June 2013)</a:t>
            </a:r>
            <a:endParaRPr kumimoji="0" lang="en-GB" sz="2800" dirty="0">
              <a:solidFill>
                <a:srgbClr val="000000"/>
              </a:solidFill>
              <a:latin typeface="Arial"/>
              <a:ea typeface="Arial Unicode MS"/>
              <a:cs typeface="Arial Unicode MS"/>
            </a:endParaRPr>
          </a:p>
        </p:txBody>
      </p:sp>
      <p:sp>
        <p:nvSpPr>
          <p:cNvPr id="4" name="TextBox 3"/>
          <p:cNvSpPr txBox="1"/>
          <p:nvPr/>
        </p:nvSpPr>
        <p:spPr>
          <a:xfrm>
            <a:off x="4613005" y="4316105"/>
            <a:ext cx="4157465" cy="1815882"/>
          </a:xfrm>
          <a:prstGeom prst="rect">
            <a:avLst/>
          </a:prstGeom>
          <a:noFill/>
          <a:ln>
            <a:solidFill>
              <a:srgbClr val="0000FF"/>
            </a:solidFill>
          </a:ln>
        </p:spPr>
        <p:txBody>
          <a:bodyPr wrap="square" rtlCol="0">
            <a:spAutoFit/>
          </a:bodyPr>
          <a:lstStyle/>
          <a:p>
            <a:r>
              <a:rPr kumimoji="0" lang="en-GB" sz="2800" dirty="0" smtClean="0">
                <a:solidFill>
                  <a:srgbClr val="000090"/>
                </a:solidFill>
                <a:latin typeface="Arial"/>
                <a:ea typeface="Arial Unicode MS"/>
                <a:cs typeface="Arial Unicode MS"/>
              </a:rPr>
              <a:t>Expect international reviews: </a:t>
            </a:r>
          </a:p>
          <a:p>
            <a:r>
              <a:rPr kumimoji="0" lang="en-GB" sz="2800" dirty="0" smtClean="0">
                <a:solidFill>
                  <a:srgbClr val="000090"/>
                </a:solidFill>
                <a:latin typeface="Arial"/>
                <a:ea typeface="Arial Unicode MS"/>
                <a:cs typeface="Arial Unicode MS"/>
              </a:rPr>
              <a:t>Both technical and cost</a:t>
            </a:r>
            <a:endParaRPr kumimoji="0" lang="en-GB" altLang="ja-JP" sz="2800" dirty="0" smtClean="0">
              <a:solidFill>
                <a:srgbClr val="000090"/>
              </a:solidFill>
              <a:latin typeface="Arial"/>
              <a:ea typeface="Arial Unicode MS"/>
              <a:cs typeface="Arial Unicode MS"/>
            </a:endParaRPr>
          </a:p>
          <a:p>
            <a:r>
              <a:rPr kumimoji="0" lang="en-GB" altLang="ja-JP" sz="2800" dirty="0">
                <a:solidFill>
                  <a:srgbClr val="000090"/>
                </a:solidFill>
                <a:latin typeface="Arial"/>
                <a:ea typeface="Arial Unicode MS"/>
                <a:cs typeface="Arial Unicode MS"/>
              </a:rPr>
              <a:t>(</a:t>
            </a:r>
            <a:r>
              <a:rPr kumimoji="0" lang="en-GB" altLang="ja-JP" sz="2800" dirty="0" smtClean="0">
                <a:solidFill>
                  <a:srgbClr val="000090"/>
                </a:solidFill>
                <a:latin typeface="Arial"/>
                <a:ea typeface="Arial Unicode MS"/>
                <a:cs typeface="Arial Unicode MS"/>
              </a:rPr>
              <a:t>Q1</a:t>
            </a:r>
            <a:r>
              <a:rPr kumimoji="0" lang="en-GB" altLang="ja-JP" sz="2800" dirty="0">
                <a:solidFill>
                  <a:srgbClr val="000090"/>
                </a:solidFill>
                <a:latin typeface="Arial"/>
                <a:ea typeface="Arial Unicode MS"/>
                <a:cs typeface="Arial Unicode MS"/>
              </a:rPr>
              <a:t>-22 </a:t>
            </a:r>
            <a:r>
              <a:rPr kumimoji="0" lang="en-GB" altLang="ja-JP" sz="2800" dirty="0" smtClean="0">
                <a:solidFill>
                  <a:srgbClr val="000090"/>
                </a:solidFill>
                <a:latin typeface="Arial"/>
                <a:ea typeface="Arial Unicode MS"/>
                <a:cs typeface="Arial Unicode MS"/>
              </a:rPr>
              <a:t>2013)</a:t>
            </a:r>
            <a:endParaRPr kumimoji="0" lang="en-GB" altLang="ja-JP" sz="2800" dirty="0">
              <a:solidFill>
                <a:srgbClr val="000090"/>
              </a:solidFill>
              <a:latin typeface="Arial"/>
              <a:ea typeface="Arial Unicode MS"/>
              <a:cs typeface="Arial Unicode MS"/>
            </a:endParaRPr>
          </a:p>
        </p:txBody>
      </p:sp>
      <p:sp>
        <p:nvSpPr>
          <p:cNvPr id="5" name="右矢印 4"/>
          <p:cNvSpPr/>
          <p:nvPr/>
        </p:nvSpPr>
        <p:spPr bwMode="auto">
          <a:xfrm>
            <a:off x="4045815" y="5054297"/>
            <a:ext cx="458264" cy="35353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ctr" hangingPunct="0">
              <a:spcBef>
                <a:spcPct val="0"/>
              </a:spcBef>
              <a:spcAft>
                <a:spcPct val="0"/>
              </a:spcAft>
            </a:pPr>
            <a:endParaRPr kumimoji="0" lang="ja-JP" altLang="en-US" sz="3600" smtClean="0">
              <a:solidFill>
                <a:srgbClr val="000000"/>
              </a:solidFill>
              <a:latin typeface="Arial" charset="0"/>
              <a:ea typeface="Arial Unicode MS" pitchFamily="34" charset="-128"/>
              <a:cs typeface="Arial Unicode MS" pitchFamily="34" charset="-128"/>
            </a:endParaRPr>
          </a:p>
        </p:txBody>
      </p:sp>
      <p:sp>
        <p:nvSpPr>
          <p:cNvPr id="7" name="日付プレースホルダー 6"/>
          <p:cNvSpPr>
            <a:spLocks noGrp="1"/>
          </p:cNvSpPr>
          <p:nvPr>
            <p:ph type="dt" sz="half" idx="10"/>
          </p:nvPr>
        </p:nvSpPr>
        <p:spPr/>
        <p:txBody>
          <a:bodyPr/>
          <a:lstStyle/>
          <a:p>
            <a:r>
              <a:rPr lang="en-US" smtClean="0">
                <a:solidFill>
                  <a:srgbClr val="000000"/>
                </a:solidFill>
                <a:latin typeface="Arial"/>
                <a:ea typeface="Arial Unicode MS"/>
                <a:cs typeface="Arial Unicode MS"/>
              </a:rPr>
              <a:t>12/10/01</a:t>
            </a:r>
            <a:endParaRPr lang="en-US">
              <a:solidFill>
                <a:srgbClr val="000000"/>
              </a:solidFill>
              <a:latin typeface="Arial"/>
              <a:ea typeface="Arial Unicode MS"/>
              <a:cs typeface="Arial Unicode MS"/>
            </a:endParaRPr>
          </a:p>
        </p:txBody>
      </p:sp>
      <p:sp>
        <p:nvSpPr>
          <p:cNvPr id="8" name="フッター プレースホルダー 7"/>
          <p:cNvSpPr>
            <a:spLocks noGrp="1"/>
          </p:cNvSpPr>
          <p:nvPr>
            <p:ph type="ftr" sz="quarter" idx="11"/>
          </p:nvPr>
        </p:nvSpPr>
        <p:spPr/>
        <p:txBody>
          <a:bodyPr/>
          <a:lstStyle/>
          <a:p>
            <a:r>
              <a:rPr lang="en-US" smtClean="0">
                <a:latin typeface="Arial"/>
                <a:ea typeface="Arial Unicode MS"/>
                <a:cs typeface="Arial Unicode MS"/>
              </a:rPr>
              <a:t>KEK-LC-Meeting</a:t>
            </a:r>
            <a:endParaRPr lang="en-US">
              <a:latin typeface="Arial"/>
              <a:ea typeface="Arial Unicode MS"/>
              <a:cs typeface="Arial Unicode MS"/>
            </a:endParaRPr>
          </a:p>
        </p:txBody>
      </p:sp>
      <p:sp>
        <p:nvSpPr>
          <p:cNvPr id="9" name="スライド番号プレースホルダー 8"/>
          <p:cNvSpPr>
            <a:spLocks noGrp="1"/>
          </p:cNvSpPr>
          <p:nvPr>
            <p:ph type="sldNum" sz="quarter" idx="12"/>
          </p:nvPr>
        </p:nvSpPr>
        <p:spPr/>
        <p:txBody>
          <a:bodyPr/>
          <a:lstStyle/>
          <a:p>
            <a:fld id="{AAB6FA28-7AEC-3F43-9C2D-3DB969CFEC6A}" type="slidenum">
              <a:rPr lang="en-US" smtClean="0">
                <a:solidFill>
                  <a:srgbClr val="000000"/>
                </a:solidFill>
                <a:latin typeface="Arial"/>
                <a:ea typeface="Arial Unicode MS"/>
                <a:cs typeface="Arial Unicode MS"/>
              </a:rPr>
              <a:pPr/>
              <a:t>11</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1268530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0481" name="Rectangle 6"/>
          <p:cNvSpPr>
            <a:spLocks noGrp="1" noChangeArrowheads="1"/>
          </p:cNvSpPr>
          <p:nvPr>
            <p:ph type="sldNum" sz="quarter" idx="12"/>
          </p:nvPr>
        </p:nvSpPr>
        <p:spPr>
          <a:xfrm>
            <a:off x="7239000" y="6400800"/>
            <a:ext cx="1905000" cy="457200"/>
          </a:xfr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AE8A239-FD82-814A-A4D6-BF97E599B67E}" type="slidenum">
              <a:rPr lang="en-US" altLang="ja-JP" sz="1400">
                <a:solidFill>
                  <a:srgbClr val="000000"/>
                </a:solidFill>
                <a:latin typeface="Times New Roman" charset="0"/>
              </a:rPr>
              <a:pPr eaLnBrk="1" hangingPunct="1"/>
              <a:t>110</a:t>
            </a:fld>
            <a:endParaRPr lang="en-US" altLang="ja-JP" sz="1400">
              <a:solidFill>
                <a:srgbClr val="000000"/>
              </a:solidFill>
              <a:latin typeface="Times New Roman" charset="0"/>
            </a:endParaRPr>
          </a:p>
        </p:txBody>
      </p:sp>
      <p:sp>
        <p:nvSpPr>
          <p:cNvPr id="6157" name="Text Box 13"/>
          <p:cNvSpPr txBox="1">
            <a:spLocks noChangeArrowheads="1"/>
          </p:cNvSpPr>
          <p:nvPr/>
        </p:nvSpPr>
        <p:spPr bwMode="auto">
          <a:xfrm>
            <a:off x="565150" y="142875"/>
            <a:ext cx="7967663" cy="549275"/>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defRPr/>
            </a:pPr>
            <a:r>
              <a:rPr lang="en-US" sz="3000" smtClean="0">
                <a:solidFill>
                  <a:srgbClr val="FF0000"/>
                </a:solidFill>
                <a:effectLst>
                  <a:outerShdw blurRad="38100" dist="38100" dir="2700000" algn="tl">
                    <a:srgbClr val="DDDDDD"/>
                  </a:outerShdw>
                </a:effectLst>
              </a:rPr>
              <a:t> Introduction and Motivation</a:t>
            </a:r>
            <a:endParaRPr lang="fr-FR" sz="3000" smtClean="0">
              <a:solidFill>
                <a:srgbClr val="FF0000"/>
              </a:solidFill>
              <a:effectLst>
                <a:outerShdw blurRad="38100" dist="38100" dir="2700000" algn="tl">
                  <a:srgbClr val="DDDDDD"/>
                </a:outerShdw>
              </a:effectLst>
            </a:endParaRPr>
          </a:p>
        </p:txBody>
      </p:sp>
      <p:pic>
        <p:nvPicPr>
          <p:cNvPr id="20484" name="5 Imagen" descr="Descripción: CLIC_overview.jpg"/>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07950" y="2644775"/>
            <a:ext cx="5240338" cy="29448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0485" name="1 CuadroTexto"/>
          <p:cNvSpPr txBox="1">
            <a:spLocks noChangeArrowheads="1"/>
          </p:cNvSpPr>
          <p:nvPr/>
        </p:nvSpPr>
        <p:spPr bwMode="auto">
          <a:xfrm>
            <a:off x="5348288" y="2890838"/>
            <a:ext cx="3471862" cy="23082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buFont typeface="Wingdings" charset="0"/>
              <a:buChar char="§"/>
            </a:pPr>
            <a:r>
              <a:rPr lang="es-ES" sz="1600">
                <a:latin typeface="Calibri" charset="0"/>
                <a:cs typeface="Calibri" charset="0"/>
              </a:rPr>
              <a:t>Several challenging kicker systems are required to inject the beam into and extract the beam from the PDRs and DRs</a:t>
            </a:r>
          </a:p>
          <a:p>
            <a:pPr algn="just" eaLnBrk="1" hangingPunct="1">
              <a:buFont typeface="Wingdings" charset="0"/>
              <a:buChar char="§"/>
            </a:pPr>
            <a:r>
              <a:rPr lang="es-ES" sz="1600">
                <a:latin typeface="Calibri" charset="0"/>
                <a:cs typeface="Calibri" charset="0"/>
              </a:rPr>
              <a:t>In order to achieve both low beam coupling impedance and broadband impedance matching to the electrical circuit, striplines have been chosen for the kicker elements</a:t>
            </a:r>
          </a:p>
        </p:txBody>
      </p:sp>
      <p:sp>
        <p:nvSpPr>
          <p:cNvPr id="3" name="2 CuadroTexto"/>
          <p:cNvSpPr txBox="1"/>
          <p:nvPr/>
        </p:nvSpPr>
        <p:spPr>
          <a:xfrm>
            <a:off x="250825" y="5589588"/>
            <a:ext cx="8713788" cy="830262"/>
          </a:xfrm>
          <a:prstGeom prst="rect">
            <a:avLst/>
          </a:prstGeom>
          <a:solidFill>
            <a:schemeClr val="accent1">
              <a:lumMod val="60000"/>
              <a:lumOff val="40000"/>
            </a:schemeClr>
          </a:solidFill>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defRPr/>
            </a:pPr>
            <a:r>
              <a:rPr lang="es-ES" sz="1600" b="1" smtClean="0">
                <a:solidFill>
                  <a:srgbClr val="000000"/>
                </a:solidFill>
                <a:latin typeface="Calibri" charset="0"/>
                <a:cs typeface="Calibri" charset="0"/>
              </a:rPr>
              <a:t>A set of protoype striplines will be built by the Spanish company Trinos Vacuum Projects under the Centro de Desarrollo Tecnológico e Industrial (CDTI) program in collaboration with the IFIC and the CIEMAT Accelerators groups</a:t>
            </a:r>
          </a:p>
        </p:txBody>
      </p:sp>
      <p:sp>
        <p:nvSpPr>
          <p:cNvPr id="20487" name="Marcador de fecha 7"/>
          <p:cNvSpPr>
            <a:spLocks noGrp="1"/>
          </p:cNvSpPr>
          <p:nvPr>
            <p:ph type="dt" sz="quarter" idx="10"/>
          </p:nvPr>
        </p:nvSpPr>
        <p:spPr>
          <a:xfrm>
            <a:off x="685800" y="6427788"/>
            <a:ext cx="1905000" cy="457200"/>
          </a:xfr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s-ES_tradnl" sz="1400">
                <a:solidFill>
                  <a:srgbClr val="000000"/>
                </a:solidFill>
                <a:latin typeface="Times New Roman" charset="0"/>
              </a:rPr>
              <a:t>26-28 June</a:t>
            </a:r>
            <a:endParaRPr lang="en-US" altLang="ja-JP" sz="1400">
              <a:solidFill>
                <a:srgbClr val="000000"/>
              </a:solidFill>
              <a:latin typeface="Times New Roman" charset="0"/>
            </a:endParaRPr>
          </a:p>
        </p:txBody>
      </p:sp>
      <p:sp>
        <p:nvSpPr>
          <p:cNvPr id="20488" name="Marcador de pie de página 8"/>
          <p:cNvSpPr>
            <a:spLocks noGrp="1"/>
          </p:cNvSpPr>
          <p:nvPr>
            <p:ph type="ftr" sz="quarter" idx="11"/>
          </p:nvPr>
        </p:nvSpPr>
        <p:spPr>
          <a:xfrm>
            <a:off x="3124200" y="6427788"/>
            <a:ext cx="2895600" cy="457200"/>
          </a:xfr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s-ES_tradnl" sz="1400">
                <a:solidFill>
                  <a:srgbClr val="000000"/>
                </a:solidFill>
                <a:latin typeface="Times New Roman" charset="0"/>
              </a:rPr>
              <a:t>14th ATF2 Project Meeting</a:t>
            </a:r>
            <a:endParaRPr lang="en-US" altLang="ja-JP" sz="1400">
              <a:solidFill>
                <a:srgbClr val="000000"/>
              </a:solidFill>
              <a:latin typeface="Times New Roman" charset="0"/>
            </a:endParaRPr>
          </a:p>
        </p:txBody>
      </p:sp>
      <p:sp>
        <p:nvSpPr>
          <p:cNvPr id="10" name="タイトル 2"/>
          <p:cNvSpPr txBox="1">
            <a:spLocks/>
          </p:cNvSpPr>
          <p:nvPr/>
        </p:nvSpPr>
        <p:spPr bwMode="auto">
          <a:xfrm>
            <a:off x="0" y="5758"/>
            <a:ext cx="9144000" cy="499141"/>
          </a:xfrm>
          <a:prstGeom prst="rect">
            <a:avLst/>
          </a:prstGeom>
          <a:solidFill>
            <a:schemeClr val="accent3">
              <a:lumMod val="75000"/>
            </a:scheme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charset="0"/>
              </a:defRPr>
            </a:lvl1pPr>
            <a:lvl2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algn="r"/>
            <a:r>
              <a:rPr lang="en-US" altLang="ja-JP" sz="2000" smtClean="0"/>
              <a:t>Proposal from CERN</a:t>
            </a:r>
            <a:endParaRPr lang="ja-JP" altLang="en-US" sz="2000" dirty="0"/>
          </a:p>
        </p:txBody>
      </p:sp>
      <p:sp>
        <p:nvSpPr>
          <p:cNvPr id="119815" name="Text Box 3"/>
          <p:cNvSpPr txBox="1">
            <a:spLocks noChangeArrowheads="1"/>
          </p:cNvSpPr>
          <p:nvPr/>
        </p:nvSpPr>
        <p:spPr bwMode="auto">
          <a:xfrm>
            <a:off x="565150" y="539439"/>
            <a:ext cx="7632700" cy="2246769"/>
          </a:xfrm>
          <a:prstGeom prst="rect">
            <a:avLst/>
          </a:prstGeom>
          <a:solidFill>
            <a:schemeClr val="accent2"/>
          </a:solid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just" eaLnBrk="1" hangingPunct="1">
              <a:defRPr/>
            </a:pPr>
            <a:r>
              <a:rPr lang="en-US" sz="2000" b="1" dirty="0" smtClean="0">
                <a:solidFill>
                  <a:srgbClr val="FFFF00"/>
                </a:solidFill>
                <a:latin typeface="Calibri" charset="0"/>
                <a:cs typeface="Calibri" charset="0"/>
              </a:rPr>
              <a:t>We propose to install a first prototype stripline kicker, together with the inductive adders for the pulsed power supplies, for testing in a straight section of the extraction line of ATF2. This kicker system is being designed to extract horizontally the beam from the CLIC Damping Rings. The main objective of these tests is the validation of the proposed design from the field stability, field homogeneity and impedance points of view</a:t>
            </a:r>
          </a:p>
        </p:txBody>
      </p:sp>
      <p:sp>
        <p:nvSpPr>
          <p:cNvPr id="11" name="タイトル 2"/>
          <p:cNvSpPr txBox="1">
            <a:spLocks/>
          </p:cNvSpPr>
          <p:nvPr/>
        </p:nvSpPr>
        <p:spPr bwMode="auto">
          <a:xfrm>
            <a:off x="0" y="6358859"/>
            <a:ext cx="9144000" cy="499141"/>
          </a:xfrm>
          <a:prstGeom prst="rect">
            <a:avLst/>
          </a:prstGeom>
          <a:solidFill>
            <a:schemeClr val="accent3">
              <a:lumMod val="75000"/>
            </a:scheme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charset="0"/>
              </a:defRPr>
            </a:lvl1pPr>
            <a:lvl2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algn="r"/>
            <a:r>
              <a:rPr lang="en-US" altLang="ja-JP" sz="2000" dirty="0"/>
              <a:t>12 January </a:t>
            </a:r>
            <a:r>
              <a:rPr lang="en-US" altLang="ja-JP" sz="2000" dirty="0" smtClean="0"/>
              <a:t>2012, KEK,14th </a:t>
            </a:r>
            <a:r>
              <a:rPr lang="en-US" altLang="ja-JP" sz="2000" dirty="0"/>
              <a:t>ATF TB/SGC </a:t>
            </a:r>
            <a:r>
              <a:rPr lang="en-US" altLang="ja-JP" sz="2000" dirty="0" smtClean="0"/>
              <a:t>Meeting</a:t>
            </a:r>
            <a:endParaRPr lang="ja-JP" alt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0879000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graphicFrame>
        <p:nvGraphicFramePr>
          <p:cNvPr id="7" name="6 Tabla"/>
          <p:cNvGraphicFramePr>
            <a:graphicFrameLocks noGrp="1"/>
          </p:cNvGraphicFramePr>
          <p:nvPr/>
        </p:nvGraphicFramePr>
        <p:xfrm>
          <a:off x="179388" y="1143000"/>
          <a:ext cx="8731250" cy="5486435"/>
        </p:xfrm>
        <a:graphic>
          <a:graphicData uri="http://schemas.openxmlformats.org/drawingml/2006/table">
            <a:tbl>
              <a:tblPr/>
              <a:tblGrid>
                <a:gridCol w="3040062"/>
                <a:gridCol w="684213"/>
                <a:gridCol w="684212"/>
                <a:gridCol w="720725"/>
                <a:gridCol w="719138"/>
                <a:gridCol w="969962"/>
                <a:gridCol w="117475"/>
                <a:gridCol w="765175"/>
                <a:gridCol w="117475"/>
                <a:gridCol w="912813"/>
              </a:tblGrid>
              <a:tr h="30480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chemeClr val="tx1"/>
                          </a:solidFill>
                          <a:effectLst/>
                          <a:latin typeface="Calibri" charset="0"/>
                          <a:ea typeface="ＭＳ Ｐゴシック" charset="0"/>
                          <a:cs typeface="Calibri" charset="0"/>
                        </a:rPr>
                        <a:t>Parameter</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chemeClr val="tx1"/>
                          </a:solidFill>
                          <a:effectLst/>
                          <a:latin typeface="Calibri" charset="0"/>
                          <a:ea typeface="ＭＳ Ｐゴシック" charset="0"/>
                          <a:cs typeface="Calibri" charset="0"/>
                        </a:rPr>
                        <a:t>CLIC PDR</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s-E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chemeClr val="tx1"/>
                          </a:solidFill>
                          <a:effectLst/>
                          <a:latin typeface="Calibri" charset="0"/>
                          <a:ea typeface="ＭＳ Ｐゴシック" charset="0"/>
                          <a:cs typeface="Calibri" charset="0"/>
                        </a:rPr>
                        <a:t>CLIC DR</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s-ES"/>
                    </a:p>
                  </a:txBody>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chemeClr val="tx1"/>
                          </a:solidFill>
                          <a:effectLst/>
                          <a:latin typeface="Calibri" charset="0"/>
                          <a:ea typeface="ＭＳ Ｐゴシック" charset="0"/>
                          <a:cs typeface="Calibri" charset="0"/>
                        </a:rPr>
                        <a:t>ATF2 </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04800">
                <a:tc vMerge="1">
                  <a:txBody>
                    <a:bodyPr/>
                    <a:lstStyle/>
                    <a:p>
                      <a:endParaRPr lang="es-E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chemeClr val="tx1"/>
                          </a:solidFill>
                          <a:effectLst/>
                          <a:latin typeface="Calibri" charset="0"/>
                          <a:ea typeface="ＭＳ Ｐゴシック" charset="0"/>
                          <a:cs typeface="Calibri" charset="0"/>
                        </a:rPr>
                        <a:t>1 GHz</a:t>
                      </a:r>
                    </a:p>
                  </a:txBody>
                  <a:tcPr marL="91436" marR="91436" marT="45721" marB="45721"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chemeClr val="tx1"/>
                          </a:solidFill>
                          <a:effectLst/>
                          <a:latin typeface="Calibri" charset="0"/>
                          <a:ea typeface="ＭＳ Ｐゴシック" charset="0"/>
                          <a:cs typeface="Calibri" charset="0"/>
                        </a:rPr>
                        <a:t>2 GHz</a:t>
                      </a:r>
                    </a:p>
                  </a:txBody>
                  <a:tcPr marL="91436" marR="91436" marT="45721" marB="45721"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chemeClr val="tx1"/>
                          </a:solidFill>
                          <a:effectLst/>
                          <a:latin typeface="Calibri" charset="0"/>
                          <a:ea typeface="ＭＳ Ｐゴシック" charset="0"/>
                          <a:cs typeface="Calibri" charset="0"/>
                        </a:rPr>
                        <a:t>1 GHz</a:t>
                      </a:r>
                    </a:p>
                  </a:txBody>
                  <a:tcPr marL="91436" marR="91436" marT="45721" marB="45721"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chemeClr val="tx1"/>
                          </a:solidFill>
                          <a:effectLst/>
                          <a:latin typeface="Calibri" charset="0"/>
                          <a:ea typeface="ＭＳ Ｐゴシック" charset="0"/>
                          <a:cs typeface="Calibri" charset="0"/>
                        </a:rPr>
                        <a:t>2 GHz</a:t>
                      </a:r>
                    </a:p>
                  </a:txBody>
                  <a:tcPr marL="91436" marR="91436" marT="45721" marB="45721"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chemeClr val="tx1"/>
                          </a:solidFill>
                          <a:effectLst/>
                          <a:latin typeface="Calibri" charset="0"/>
                          <a:ea typeface="ＭＳ Ｐゴシック" charset="0"/>
                          <a:cs typeface="Calibri" charset="0"/>
                        </a:rPr>
                        <a:t>1-bunch</a:t>
                      </a:r>
                    </a:p>
                  </a:txBody>
                  <a:tcPr marL="91436" marR="91436" marT="45721" marB="45721"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chemeClr val="tx1"/>
                          </a:solidFill>
                          <a:effectLst/>
                          <a:latin typeface="Calibri" charset="0"/>
                          <a:ea typeface="ＭＳ Ｐゴシック" charset="0"/>
                          <a:cs typeface="Calibri" charset="0"/>
                        </a:rPr>
                        <a:t>3-bunch</a:t>
                      </a:r>
                    </a:p>
                  </a:txBody>
                  <a:tcPr marL="91436" marR="91436" marT="45721" marB="45721"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chemeClr val="tx1"/>
                          </a:solidFill>
                          <a:effectLst/>
                          <a:latin typeface="Calibri" charset="0"/>
                          <a:ea typeface="ＭＳ Ｐゴシック" charset="0"/>
                          <a:cs typeface="Calibri" charset="0"/>
                        </a:rPr>
                        <a:t>20-bunch</a:t>
                      </a:r>
                    </a:p>
                  </a:txBody>
                  <a:tcPr marL="91436" marR="91436" marT="45721" marB="45721"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Beam energy (GeV)</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2.86</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s-E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2.86</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s-ES"/>
                    </a:p>
                  </a:txBody>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1.30</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Total kick deflection angle (mrad)</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2.0</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hMerge="1">
                  <a:txBody>
                    <a:bodyPr/>
                    <a:lstStyle/>
                    <a:p>
                      <a:endParaRPr lang="es-E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1.5</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hMerge="1">
                  <a:txBody>
                    <a:bodyPr/>
                    <a:lstStyle/>
                    <a:p>
                      <a:endParaRPr lang="es-ES"/>
                    </a:p>
                  </a:txBody>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1.5</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Aperture (mm)</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40</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hMerge="1">
                  <a:txBody>
                    <a:bodyPr/>
                    <a:lstStyle/>
                    <a:p>
                      <a:endParaRPr lang="es-E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20</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hMerge="1">
                  <a:txBody>
                    <a:bodyPr/>
                    <a:lstStyle/>
                    <a:p>
                      <a:endParaRPr lang="es-ES"/>
                    </a:p>
                  </a:txBody>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20</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Effective length (m)</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3.4</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hMerge="1">
                  <a:txBody>
                    <a:bodyPr/>
                    <a:lstStyle/>
                    <a:p>
                      <a:endParaRPr lang="es-E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1.7</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hMerge="1">
                  <a:txBody>
                    <a:bodyPr/>
                    <a:lstStyle/>
                    <a:p>
                      <a:endParaRPr lang="es-ES"/>
                    </a:p>
                  </a:txBody>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1.7</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Field rise time (ns)</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428</a:t>
                      </a:r>
                    </a:p>
                  </a:txBody>
                  <a:tcPr marL="91436" marR="91436" marT="45721" marB="45721"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1000</a:t>
                      </a:r>
                    </a:p>
                  </a:txBody>
                  <a:tcPr marL="91436" marR="91436" marT="45721" marB="45721"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560</a:t>
                      </a:r>
                    </a:p>
                  </a:txBody>
                  <a:tcPr marL="91436" marR="91436" marT="45721" marB="45721"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1000</a:t>
                      </a:r>
                    </a:p>
                  </a:txBody>
                  <a:tcPr marL="91436" marR="91436" marT="45721" marB="45721"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560/1000</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Field fall time (ns)</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428</a:t>
                      </a:r>
                    </a:p>
                  </a:txBody>
                  <a:tcPr marL="91436" marR="91436" marT="45721" marB="45721"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1000</a:t>
                      </a:r>
                    </a:p>
                  </a:txBody>
                  <a:tcPr marL="91436" marR="91436" marT="45721" marB="45721"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560</a:t>
                      </a:r>
                    </a:p>
                  </a:txBody>
                  <a:tcPr marL="91436" marR="91436" marT="45721" marB="45721"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1000</a:t>
                      </a:r>
                    </a:p>
                  </a:txBody>
                  <a:tcPr marL="91436" marR="91436" marT="45721" marB="45721"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560/1000</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Pulse flat top duration (ns)</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900</a:t>
                      </a:r>
                    </a:p>
                  </a:txBody>
                  <a:tcPr marL="91436" marR="91436" marT="45721" marB="45721"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160</a:t>
                      </a:r>
                    </a:p>
                  </a:txBody>
                  <a:tcPr marL="91436" marR="91436" marT="45721" marB="45721"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900</a:t>
                      </a:r>
                    </a:p>
                  </a:txBody>
                  <a:tcPr marL="91436" marR="91436" marT="45721" marB="45721"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160</a:t>
                      </a:r>
                    </a:p>
                  </a:txBody>
                  <a:tcPr marL="91436" marR="91436" marT="45721" marB="45721"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900/160</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Extraction field inhomogeneity (%)</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±0.1 (3.5 mm)</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hMerge="1">
                  <a:txBody>
                    <a:bodyPr/>
                    <a:lstStyle/>
                    <a:p>
                      <a:endParaRPr lang="es-E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±0.01 (1mm)</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hMerge="1">
                  <a:txBody>
                    <a:bodyPr/>
                    <a:lstStyle/>
                    <a:p>
                      <a:endParaRPr lang="es-ES"/>
                    </a:p>
                  </a:txBody>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±0.01 (1mm)</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Repetition rate (Hz)</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50</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hMerge="1">
                  <a:txBody>
                    <a:bodyPr/>
                    <a:lstStyle/>
                    <a:p>
                      <a:endParaRPr lang="es-E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50</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hMerge="1">
                  <a:txBody>
                    <a:bodyPr/>
                    <a:lstStyle/>
                    <a:p>
                      <a:endParaRPr lang="es-ES"/>
                    </a:p>
                  </a:txBody>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1.56</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Vacuum (mbar)</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10</a:t>
                      </a:r>
                      <a:r>
                        <a:rPr kumimoji="0" lang="es-ES" sz="1400" b="0" i="0" u="none" strike="noStrike" cap="none" normalizeH="0" baseline="30000">
                          <a:ln>
                            <a:noFill/>
                          </a:ln>
                          <a:solidFill>
                            <a:schemeClr val="tx1"/>
                          </a:solidFill>
                          <a:effectLst/>
                          <a:latin typeface="Calibri" charset="0"/>
                          <a:ea typeface="ＭＳ Ｐゴシック" charset="0"/>
                          <a:cs typeface="Calibri" charset="0"/>
                        </a:rPr>
                        <a:t>-10</a:t>
                      </a:r>
                      <a:endParaRPr kumimoji="0" lang="es-ES" sz="1400" b="0" i="0" u="none" strike="noStrike" cap="none" normalizeH="0" baseline="0">
                        <a:ln>
                          <a:noFill/>
                        </a:ln>
                        <a:solidFill>
                          <a:schemeClr val="tx1"/>
                        </a:solidFill>
                        <a:effectLst/>
                        <a:latin typeface="Calibri" charset="0"/>
                        <a:ea typeface="ＭＳ Ｐゴシック" charset="0"/>
                        <a:cs typeface="Calibri" charset="0"/>
                      </a:endParaRP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hMerge="1">
                  <a:txBody>
                    <a:bodyPr/>
                    <a:lstStyle/>
                    <a:p>
                      <a:endParaRPr lang="es-E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10</a:t>
                      </a:r>
                      <a:r>
                        <a:rPr kumimoji="0" lang="es-ES" sz="1400" b="0" i="0" u="none" strike="noStrike" cap="none" normalizeH="0" baseline="30000">
                          <a:ln>
                            <a:noFill/>
                          </a:ln>
                          <a:solidFill>
                            <a:schemeClr val="tx1"/>
                          </a:solidFill>
                          <a:effectLst/>
                          <a:latin typeface="Calibri" charset="0"/>
                          <a:ea typeface="ＭＳ Ｐゴシック" charset="0"/>
                          <a:cs typeface="Calibri" charset="0"/>
                        </a:rPr>
                        <a:t>-10</a:t>
                      </a:r>
                      <a:endParaRPr kumimoji="0" lang="es-ES" sz="1400" b="0" i="0" u="none" strike="noStrike" cap="none" normalizeH="0" baseline="0">
                        <a:ln>
                          <a:noFill/>
                        </a:ln>
                        <a:solidFill>
                          <a:schemeClr val="tx1"/>
                        </a:solidFill>
                        <a:effectLst/>
                        <a:latin typeface="Calibri" charset="0"/>
                        <a:ea typeface="ＭＳ Ｐゴシック" charset="0"/>
                        <a:cs typeface="Calibri" charset="0"/>
                      </a:endParaRP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hMerge="1">
                  <a:txBody>
                    <a:bodyPr/>
                    <a:lstStyle/>
                    <a:p>
                      <a:endParaRPr lang="es-ES"/>
                    </a:p>
                  </a:txBody>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10</a:t>
                      </a:r>
                      <a:r>
                        <a:rPr kumimoji="0" lang="es-ES" sz="1400" b="0" i="0" u="none" strike="noStrike" cap="none" normalizeH="0" baseline="30000">
                          <a:ln>
                            <a:noFill/>
                          </a:ln>
                          <a:solidFill>
                            <a:schemeClr val="tx1"/>
                          </a:solidFill>
                          <a:effectLst/>
                          <a:latin typeface="Calibri" charset="0"/>
                          <a:ea typeface="ＭＳ Ｐゴシック" charset="0"/>
                          <a:cs typeface="Calibri" charset="0"/>
                        </a:rPr>
                        <a:t>-10</a:t>
                      </a:r>
                      <a:r>
                        <a:rPr kumimoji="0" lang="es-ES" sz="1400" b="0" i="0" u="none" strike="noStrike" cap="none" normalizeH="0" baseline="0">
                          <a:ln>
                            <a:noFill/>
                          </a:ln>
                          <a:solidFill>
                            <a:schemeClr val="tx1"/>
                          </a:solidFill>
                          <a:effectLst/>
                          <a:latin typeface="Calibri" charset="0"/>
                          <a:ea typeface="ＭＳ Ｐゴシック" charset="0"/>
                          <a:cs typeface="Calibri" charset="0"/>
                        </a:rPr>
                        <a:t> </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Pulse voltage per stripline (kV)</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 17.0</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hMerge="1">
                  <a:txBody>
                    <a:bodyPr/>
                    <a:lstStyle/>
                    <a:p>
                      <a:endParaRPr lang="es-E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 12.5</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hMerge="1">
                  <a:txBody>
                    <a:bodyPr/>
                    <a:lstStyle/>
                    <a:p>
                      <a:endParaRPr lang="es-ES"/>
                    </a:p>
                  </a:txBody>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 5.5</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Stripline pulse current  (A)</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 335</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hMerge="1">
                  <a:txBody>
                    <a:bodyPr/>
                    <a:lstStyle/>
                    <a:p>
                      <a:endParaRPr lang="es-E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 250</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hMerge="1">
                  <a:txBody>
                    <a:bodyPr/>
                    <a:lstStyle/>
                    <a:p>
                      <a:endParaRPr lang="es-ES"/>
                    </a:p>
                  </a:txBody>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 115</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Longitudinal coupling impedance (</a:t>
                      </a:r>
                      <a:r>
                        <a:rPr kumimoji="0" lang="el-GR" sz="1400" b="0" i="0" u="none" strike="noStrike" cap="none" normalizeH="0" baseline="0">
                          <a:ln>
                            <a:noFill/>
                          </a:ln>
                          <a:solidFill>
                            <a:schemeClr val="tx1"/>
                          </a:solidFill>
                          <a:effectLst/>
                          <a:latin typeface="Calibri" charset="0"/>
                          <a:ea typeface="ＭＳ Ｐゴシック" charset="0"/>
                          <a:cs typeface="Calibri" charset="0"/>
                        </a:rPr>
                        <a:t>Ω</a:t>
                      </a:r>
                      <a:r>
                        <a:rPr kumimoji="0" lang="es-ES" sz="1400" b="0" i="0" u="none" strike="noStrike" cap="none" normalizeH="0" baseline="0">
                          <a:ln>
                            <a:noFill/>
                          </a:ln>
                          <a:solidFill>
                            <a:schemeClr val="tx1"/>
                          </a:solidFill>
                          <a:effectLst/>
                          <a:latin typeface="Calibri" charset="0"/>
                          <a:ea typeface="ＭＳ Ｐゴシック" charset="0"/>
                          <a:cs typeface="Calibri" charset="0"/>
                        </a:rPr>
                        <a:t>)</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&lt; 0.05 </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hMerge="1">
                  <a:txBody>
                    <a:bodyPr/>
                    <a:lstStyle/>
                    <a:p>
                      <a:endParaRPr lang="es-E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&lt; 0.05 </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hMerge="1">
                  <a:txBody>
                    <a:bodyPr/>
                    <a:lstStyle/>
                    <a:p>
                      <a:endParaRPr lang="es-ES"/>
                    </a:p>
                  </a:txBody>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&lt; 0.05 </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Transverse coupling impedance (k</a:t>
                      </a:r>
                      <a:r>
                        <a:rPr kumimoji="0" lang="el-GR" sz="1400" b="0" i="0" u="none" strike="noStrike" cap="none" normalizeH="0" baseline="0">
                          <a:ln>
                            <a:noFill/>
                          </a:ln>
                          <a:solidFill>
                            <a:schemeClr val="tx1"/>
                          </a:solidFill>
                          <a:effectLst/>
                          <a:latin typeface="Calibri" charset="0"/>
                          <a:ea typeface="ＭＳ Ｐゴシック" charset="0"/>
                          <a:cs typeface="Calibri" charset="0"/>
                        </a:rPr>
                        <a:t>Ω</a:t>
                      </a:r>
                      <a:r>
                        <a:rPr kumimoji="0" lang="es-ES" sz="1400" b="0" i="0" u="none" strike="noStrike" cap="none" normalizeH="0" baseline="0">
                          <a:ln>
                            <a:noFill/>
                          </a:ln>
                          <a:solidFill>
                            <a:schemeClr val="tx1"/>
                          </a:solidFill>
                          <a:effectLst/>
                          <a:latin typeface="Calibri" charset="0"/>
                          <a:ea typeface="ＭＳ Ｐゴシック" charset="0"/>
                          <a:cs typeface="Calibri" charset="0"/>
                        </a:rPr>
                        <a:t>/m)</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&lt; 200</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hMerge="1">
                  <a:txBody>
                    <a:bodyPr/>
                    <a:lstStyle/>
                    <a:p>
                      <a:endParaRPr lang="es-E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&lt; 200</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hMerge="1">
                  <a:txBody>
                    <a:bodyPr/>
                    <a:lstStyle/>
                    <a:p>
                      <a:endParaRPr lang="es-ES"/>
                    </a:p>
                  </a:txBody>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&lt; 200</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Peak beam current (A)</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70</a:t>
                      </a:r>
                    </a:p>
                  </a:txBody>
                  <a:tcPr marL="91436" marR="91436" marT="45721" marB="45721"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50</a:t>
                      </a:r>
                    </a:p>
                  </a:txBody>
                  <a:tcPr marL="91436" marR="91436" marT="45721" marB="45721"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Calibri" charset="0"/>
                          <a:ea typeface="ＭＳ Ｐゴシック" charset="0"/>
                          <a:cs typeface="Calibri" charset="0"/>
                        </a:rPr>
                        <a:t>110</a:t>
                      </a:r>
                    </a:p>
                  </a:txBody>
                  <a:tcPr marL="91436" marR="91436" marT="45721" marB="45721"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120</a:t>
                      </a:r>
                    </a:p>
                  </a:txBody>
                  <a:tcPr marL="91436" marR="91436" marT="45721" marB="45721"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60</a:t>
                      </a:r>
                    </a:p>
                  </a:txBody>
                  <a:tcPr marL="91436" marR="91436" marT="45721" marB="45721"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30</a:t>
                      </a:r>
                    </a:p>
                  </a:txBody>
                  <a:tcPr marL="91436" marR="91436" marT="45721" marB="45721" anchor="ctr" horzOverflow="overflow">
                    <a:lnL>
                      <a:noFill/>
                    </a:lnL>
                    <a:lnR>
                      <a:noFill/>
                    </a:lnR>
                    <a:lnT>
                      <a:noFill/>
                    </a:lnT>
                    <a:lnB>
                      <a:noFill/>
                    </a:lnB>
                    <a:lnTlToBr>
                      <a:noFill/>
                    </a:lnTlToBr>
                    <a:lnBlToTr>
                      <a:noFill/>
                    </a:lnBlToTr>
                    <a:noFill/>
                  </a:tcPr>
                </a:tc>
                <a:tc hMerge="1">
                  <a:txBody>
                    <a:bodyPr/>
                    <a:lstStyle/>
                    <a:p>
                      <a:endParaRPr lang="es-E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20</a:t>
                      </a:r>
                    </a:p>
                  </a:txBody>
                  <a:tcPr marL="91436" marR="91436" marT="45721" marB="45721"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hMerge="1">
                  <a:txBody>
                    <a:bodyPr/>
                    <a:lstStyle/>
                    <a:p>
                      <a:endParaRPr lang="es-ES"/>
                    </a:p>
                  </a:txBody>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Bunch length (ps)</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10</a:t>
                      </a:r>
                    </a:p>
                  </a:txBody>
                  <a:tcPr marL="91436" marR="91436" marT="45721" marB="45721"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14</a:t>
                      </a:r>
                    </a:p>
                  </a:txBody>
                  <a:tcPr marL="91436" marR="91436" marT="45721" marB="45721"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6</a:t>
                      </a:r>
                    </a:p>
                  </a:txBody>
                  <a:tcPr marL="91436" marR="91436" marT="45721" marB="45721"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Calibri" charset="0"/>
                          <a:ea typeface="ＭＳ Ｐゴシック" charset="0"/>
                          <a:cs typeface="Calibri" charset="0"/>
                        </a:rPr>
                        <a:t>5.3</a:t>
                      </a:r>
                    </a:p>
                  </a:txBody>
                  <a:tcPr marL="91436" marR="91436" marT="45721" marB="45721"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Calibri" charset="0"/>
                          <a:ea typeface="ＭＳ Ｐゴシック" charset="0"/>
                          <a:cs typeface="Calibri" charset="0"/>
                        </a:rPr>
                        <a:t>16.7</a:t>
                      </a:r>
                    </a:p>
                  </a:txBody>
                  <a:tcPr marL="91436" marR="9143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
        <p:nvSpPr>
          <p:cNvPr id="22625" name="Rectangle 6"/>
          <p:cNvSpPr>
            <a:spLocks noGrp="1" noChangeArrowheads="1"/>
          </p:cNvSpPr>
          <p:nvPr>
            <p:ph type="sldNum" sz="quarter" idx="12"/>
          </p:nvPr>
        </p:nvSpPr>
        <p:spPr>
          <a:xfrm>
            <a:off x="7237413" y="6400800"/>
            <a:ext cx="1905000" cy="457200"/>
          </a:xfr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BD3BB9-17F5-D749-81CD-FCFB4F3BACB3}" type="slidenum">
              <a:rPr lang="en-US" altLang="ja-JP" sz="1400">
                <a:solidFill>
                  <a:srgbClr val="000000"/>
                </a:solidFill>
                <a:latin typeface="Times New Roman" charset="0"/>
              </a:rPr>
              <a:pPr eaLnBrk="1" hangingPunct="1"/>
              <a:t>111</a:t>
            </a:fld>
            <a:endParaRPr lang="en-US" altLang="ja-JP" sz="1400">
              <a:solidFill>
                <a:srgbClr val="000000"/>
              </a:solidFill>
              <a:latin typeface="Times New Roman" charset="0"/>
            </a:endParaRPr>
          </a:p>
        </p:txBody>
      </p:sp>
      <p:sp>
        <p:nvSpPr>
          <p:cNvPr id="6157" name="Text Box 13"/>
          <p:cNvSpPr txBox="1">
            <a:spLocks noChangeArrowheads="1"/>
          </p:cNvSpPr>
          <p:nvPr/>
        </p:nvSpPr>
        <p:spPr bwMode="auto">
          <a:xfrm>
            <a:off x="228600" y="76200"/>
            <a:ext cx="7967663" cy="549275"/>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defRPr/>
            </a:pPr>
            <a:r>
              <a:rPr lang="en-US" sz="3000" smtClean="0">
                <a:solidFill>
                  <a:srgbClr val="FF0000"/>
                </a:solidFill>
                <a:effectLst>
                  <a:outerShdw blurRad="38100" dist="38100" dir="2700000" algn="tl">
                    <a:srgbClr val="DDDDDD"/>
                  </a:outerShdw>
                </a:effectLst>
              </a:rPr>
              <a:t> Introduction and Motivation</a:t>
            </a:r>
            <a:endParaRPr lang="fr-FR" sz="3000" smtClean="0">
              <a:solidFill>
                <a:srgbClr val="FF0000"/>
              </a:solidFill>
              <a:effectLst>
                <a:outerShdw blurRad="38100" dist="38100" dir="2700000" algn="tl">
                  <a:srgbClr val="DDDDDD"/>
                </a:outerShdw>
              </a:effectLst>
            </a:endParaRPr>
          </a:p>
        </p:txBody>
      </p:sp>
      <p:sp>
        <p:nvSpPr>
          <p:cNvPr id="22627" name="Text Box 3"/>
          <p:cNvSpPr txBox="1">
            <a:spLocks noChangeArrowheads="1"/>
          </p:cNvSpPr>
          <p:nvPr/>
        </p:nvSpPr>
        <p:spPr bwMode="auto">
          <a:xfrm>
            <a:off x="228600" y="652463"/>
            <a:ext cx="8382000" cy="3381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ja-JP" sz="1600" b="1">
                <a:solidFill>
                  <a:srgbClr val="009900"/>
                </a:solidFill>
              </a:rPr>
              <a:t>Specifications for the CLIC DR, CLIC PDR and ATF2</a:t>
            </a:r>
            <a:endParaRPr lang="en-US" altLang="ja-JP" sz="1600" b="1">
              <a:solidFill>
                <a:schemeClr val="bg2"/>
              </a:solidFill>
            </a:endParaRPr>
          </a:p>
        </p:txBody>
      </p:sp>
      <p:sp>
        <p:nvSpPr>
          <p:cNvPr id="6" name="タイトル 2"/>
          <p:cNvSpPr txBox="1">
            <a:spLocks/>
          </p:cNvSpPr>
          <p:nvPr/>
        </p:nvSpPr>
        <p:spPr bwMode="auto">
          <a:xfrm>
            <a:off x="0" y="5758"/>
            <a:ext cx="9144000" cy="499141"/>
          </a:xfrm>
          <a:prstGeom prst="rect">
            <a:avLst/>
          </a:prstGeom>
          <a:solidFill>
            <a:schemeClr val="accent3">
              <a:lumMod val="75000"/>
            </a:scheme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charset="0"/>
              </a:defRPr>
            </a:lvl1pPr>
            <a:lvl2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algn="r"/>
            <a:r>
              <a:rPr lang="en-US" altLang="ja-JP" sz="2000" smtClean="0"/>
              <a:t>Proposal from CERN</a:t>
            </a:r>
            <a:endParaRPr lang="ja-JP" alt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5824640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6081" name="Rectangle 6"/>
          <p:cNvSpPr>
            <a:spLocks noGrp="1" noChangeArrowheads="1"/>
          </p:cNvSpPr>
          <p:nvPr>
            <p:ph type="sldNum" sz="quarter" idx="12"/>
          </p:nvPr>
        </p:nvSpPr>
        <p:spPr>
          <a:xfrm>
            <a:off x="7270750" y="6400800"/>
            <a:ext cx="1905000" cy="457200"/>
          </a:xfr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C006441-DCE8-6347-AC4B-836B29F59D6C}" type="slidenum">
              <a:rPr lang="en-US" altLang="ja-JP" sz="1400">
                <a:solidFill>
                  <a:srgbClr val="000000"/>
                </a:solidFill>
                <a:latin typeface="Times New Roman" charset="0"/>
              </a:rPr>
              <a:pPr eaLnBrk="1" hangingPunct="1"/>
              <a:t>112</a:t>
            </a:fld>
            <a:endParaRPr lang="en-US" altLang="ja-JP" sz="1400">
              <a:solidFill>
                <a:srgbClr val="000000"/>
              </a:solidFill>
              <a:latin typeface="Times New Roman" charset="0"/>
            </a:endParaRPr>
          </a:p>
        </p:txBody>
      </p:sp>
      <p:sp>
        <p:nvSpPr>
          <p:cNvPr id="6157" name="Text Box 13"/>
          <p:cNvSpPr txBox="1">
            <a:spLocks noChangeArrowheads="1"/>
          </p:cNvSpPr>
          <p:nvPr/>
        </p:nvSpPr>
        <p:spPr bwMode="auto">
          <a:xfrm>
            <a:off x="611188" y="523626"/>
            <a:ext cx="7967662" cy="1016000"/>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defRPr/>
            </a:pPr>
            <a:r>
              <a:rPr lang="en-GB" sz="3000" dirty="0" smtClean="0">
                <a:solidFill>
                  <a:srgbClr val="FF0000"/>
                </a:solidFill>
                <a:effectLst>
                  <a:outerShdw blurRad="38100" dist="38100" dir="2700000" algn="tl">
                    <a:srgbClr val="DDDDDD"/>
                  </a:outerShdw>
                </a:effectLst>
              </a:rPr>
              <a:t>Proposed Schedule and Commissioning</a:t>
            </a:r>
            <a:endParaRPr lang="en-GB" sz="3000" dirty="0">
              <a:solidFill>
                <a:srgbClr val="FF0000"/>
              </a:solidFill>
              <a:effectLst>
                <a:outerShdw blurRad="38100" dist="38100" dir="2700000" algn="tl">
                  <a:srgbClr val="DDDDDD"/>
                </a:outerShdw>
              </a:effectLst>
            </a:endParaRPr>
          </a:p>
          <a:p>
            <a:pPr eaLnBrk="1" hangingPunct="1">
              <a:defRPr/>
            </a:pPr>
            <a:endParaRPr lang="en-GB" sz="3000" dirty="0" smtClean="0">
              <a:solidFill>
                <a:srgbClr val="FF0000"/>
              </a:solidFill>
              <a:effectLst>
                <a:outerShdw blurRad="38100" dist="38100" dir="2700000" algn="tl">
                  <a:srgbClr val="DDDDDD"/>
                </a:outerShdw>
              </a:effectLst>
            </a:endParaRPr>
          </a:p>
        </p:txBody>
      </p:sp>
      <p:sp>
        <p:nvSpPr>
          <p:cNvPr id="46083" name="1 CuadroTexto"/>
          <p:cNvSpPr txBox="1">
            <a:spLocks noChangeArrowheads="1"/>
          </p:cNvSpPr>
          <p:nvPr/>
        </p:nvSpPr>
        <p:spPr bwMode="auto">
          <a:xfrm>
            <a:off x="611188" y="1288801"/>
            <a:ext cx="8137525" cy="48021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dirty="0"/>
              <a:t>We have essentially finalized the cross section design of the </a:t>
            </a:r>
            <a:r>
              <a:rPr lang="en-GB" sz="1800" dirty="0" err="1"/>
              <a:t>striplines</a:t>
            </a:r>
            <a:r>
              <a:rPr lang="en-GB" sz="1800" dirty="0"/>
              <a:t>. Once the beam coupling impedance study is finished, the </a:t>
            </a:r>
            <a:r>
              <a:rPr lang="en-GB" sz="1800" dirty="0" err="1"/>
              <a:t>striplines</a:t>
            </a:r>
            <a:r>
              <a:rPr lang="en-GB" sz="1800" dirty="0"/>
              <a:t> will be manufactured by December 2012. The tests planned by 2013 are the following:</a:t>
            </a:r>
          </a:p>
          <a:p>
            <a:pPr eaLnBrk="1" hangingPunct="1">
              <a:buFont typeface="Arial" charset="0"/>
              <a:buChar char="•"/>
            </a:pPr>
            <a:r>
              <a:rPr lang="en-GB" sz="1800" dirty="0">
                <a:solidFill>
                  <a:srgbClr val="9900FF"/>
                </a:solidFill>
              </a:rPr>
              <a:t>Laboratory test at CERN: </a:t>
            </a:r>
            <a:r>
              <a:rPr lang="en-GB" sz="1800" dirty="0"/>
              <a:t>verification of the stripline dimensions, field homogeneity, longitudinal and transverse beam coupling impedance, vacuum performance and high voltage performance.</a:t>
            </a:r>
          </a:p>
          <a:p>
            <a:pPr eaLnBrk="1" hangingPunct="1">
              <a:buFont typeface="Arial" charset="0"/>
              <a:buChar char="•"/>
            </a:pPr>
            <a:r>
              <a:rPr lang="en-GB" sz="1800" dirty="0">
                <a:solidFill>
                  <a:srgbClr val="9900FF"/>
                </a:solidFill>
              </a:rPr>
              <a:t>Tests and measurements at ALBA: </a:t>
            </a:r>
            <a:r>
              <a:rPr lang="en-GB" sz="1800" dirty="0"/>
              <a:t>using </a:t>
            </a:r>
            <a:r>
              <a:rPr lang="en-GB" sz="1800" dirty="0" err="1"/>
              <a:t>d.c.</a:t>
            </a:r>
            <a:r>
              <a:rPr lang="en-GB" sz="1800" dirty="0"/>
              <a:t> power supplies instead of a pulse generator, to determine transverse beam coupling impedance and, if possible, longitudinal beam coupling impedance. Field homogeneity measurements will be carried out with the </a:t>
            </a:r>
            <a:r>
              <a:rPr lang="en-GB" sz="1800" dirty="0" err="1"/>
              <a:t>d.c.</a:t>
            </a:r>
            <a:r>
              <a:rPr lang="en-GB" sz="1800" dirty="0"/>
              <a:t> power supplies and a closed bump.</a:t>
            </a:r>
          </a:p>
          <a:p>
            <a:pPr eaLnBrk="1" hangingPunct="1">
              <a:buFont typeface="Arial" charset="0"/>
              <a:buChar char="•"/>
            </a:pPr>
            <a:r>
              <a:rPr lang="en-GB" sz="1800" dirty="0"/>
              <a:t>It is planned that two inductive adders will be built and tested by 2014: </a:t>
            </a:r>
            <a:r>
              <a:rPr lang="en-GB" sz="1800" dirty="0">
                <a:solidFill>
                  <a:srgbClr val="9900FF"/>
                </a:solidFill>
              </a:rPr>
              <a:t>hence our goal is that the kicker </a:t>
            </a:r>
            <a:r>
              <a:rPr lang="en-GB" sz="1800" dirty="0" err="1">
                <a:solidFill>
                  <a:srgbClr val="9900FF"/>
                </a:solidFill>
              </a:rPr>
              <a:t>striplines</a:t>
            </a:r>
            <a:r>
              <a:rPr lang="en-GB" sz="1800" dirty="0">
                <a:solidFill>
                  <a:srgbClr val="9900FF"/>
                </a:solidFill>
              </a:rPr>
              <a:t> and the two inductive adders are installed in ATF2 during 2014.</a:t>
            </a:r>
          </a:p>
          <a:p>
            <a:pPr eaLnBrk="1" hangingPunct="1">
              <a:buFont typeface="Arial" charset="0"/>
              <a:buChar char="•"/>
            </a:pPr>
            <a:r>
              <a:rPr lang="en-GB" sz="1800" dirty="0"/>
              <a:t>We anticipate being able to commission the kicker system immediately after the kicker has been installed</a:t>
            </a:r>
          </a:p>
        </p:txBody>
      </p:sp>
      <p:sp>
        <p:nvSpPr>
          <p:cNvPr id="46084" name="Marcador de fecha 5"/>
          <p:cNvSpPr>
            <a:spLocks noGrp="1"/>
          </p:cNvSpPr>
          <p:nvPr>
            <p:ph type="dt" sz="quarter" idx="10"/>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s-ES_tradnl" sz="1400">
                <a:solidFill>
                  <a:srgbClr val="000000"/>
                </a:solidFill>
                <a:latin typeface="Times New Roman" charset="0"/>
              </a:rPr>
              <a:t>26-28 June</a:t>
            </a:r>
            <a:endParaRPr lang="en-US" altLang="ja-JP" sz="1400">
              <a:solidFill>
                <a:srgbClr val="000000"/>
              </a:solidFill>
              <a:latin typeface="Times New Roman" charset="0"/>
            </a:endParaRPr>
          </a:p>
        </p:txBody>
      </p:sp>
      <p:sp>
        <p:nvSpPr>
          <p:cNvPr id="46085" name="Marcador de pie de página 6"/>
          <p:cNvSpPr>
            <a:spLocks noGrp="1"/>
          </p:cNvSpPr>
          <p:nvPr>
            <p:ph type="ftr" sz="quarter" idx="1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s-ES_tradnl" sz="1400">
                <a:solidFill>
                  <a:srgbClr val="000000"/>
                </a:solidFill>
                <a:latin typeface="Times New Roman" charset="0"/>
              </a:rPr>
              <a:t>14th ATF2 Project Meeting</a:t>
            </a:r>
            <a:endParaRPr lang="en-US" altLang="ja-JP" sz="1400">
              <a:solidFill>
                <a:srgbClr val="000000"/>
              </a:solidFill>
              <a:latin typeface="Times New Roman" charset="0"/>
            </a:endParaRPr>
          </a:p>
        </p:txBody>
      </p:sp>
      <p:sp>
        <p:nvSpPr>
          <p:cNvPr id="7" name="タイトル 2"/>
          <p:cNvSpPr txBox="1">
            <a:spLocks/>
          </p:cNvSpPr>
          <p:nvPr/>
        </p:nvSpPr>
        <p:spPr bwMode="auto">
          <a:xfrm>
            <a:off x="0" y="5758"/>
            <a:ext cx="9144000" cy="499141"/>
          </a:xfrm>
          <a:prstGeom prst="rect">
            <a:avLst/>
          </a:prstGeom>
          <a:solidFill>
            <a:schemeClr val="accent3">
              <a:lumMod val="75000"/>
            </a:scheme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charset="0"/>
              </a:defRPr>
            </a:lvl1pPr>
            <a:lvl2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algn="r"/>
            <a:r>
              <a:rPr lang="en-US" altLang="ja-JP" sz="2000" smtClean="0"/>
              <a:t>Proposal from CERN</a:t>
            </a:r>
            <a:endParaRPr lang="ja-JP" altLang="en-US" sz="2000" dirty="0"/>
          </a:p>
        </p:txBody>
      </p:sp>
      <p:sp>
        <p:nvSpPr>
          <p:cNvPr id="8" name="タイトル 2"/>
          <p:cNvSpPr txBox="1">
            <a:spLocks/>
          </p:cNvSpPr>
          <p:nvPr/>
        </p:nvSpPr>
        <p:spPr bwMode="auto">
          <a:xfrm>
            <a:off x="0" y="6358859"/>
            <a:ext cx="9144000" cy="499141"/>
          </a:xfrm>
          <a:prstGeom prst="rect">
            <a:avLst/>
          </a:prstGeom>
          <a:solidFill>
            <a:schemeClr val="accent3">
              <a:lumMod val="75000"/>
            </a:scheme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charset="0"/>
              </a:defRPr>
            </a:lvl1pPr>
            <a:lvl2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algn="r"/>
            <a:r>
              <a:rPr lang="en-US" altLang="ja-JP" sz="2000" dirty="0"/>
              <a:t>12 January </a:t>
            </a:r>
            <a:r>
              <a:rPr lang="en-US" altLang="ja-JP" sz="2000" dirty="0" smtClean="0"/>
              <a:t>2012, KEK,14th </a:t>
            </a:r>
            <a:r>
              <a:rPr lang="en-US" altLang="ja-JP" sz="2000" dirty="0"/>
              <a:t>ATF TB/SGC </a:t>
            </a:r>
            <a:r>
              <a:rPr lang="en-US" altLang="ja-JP" sz="2000" dirty="0" smtClean="0"/>
              <a:t>Meeting</a:t>
            </a:r>
            <a:endParaRPr lang="ja-JP" alt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2020474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rmAutofit fontScale="90000"/>
          </a:bodyPr>
          <a:lstStyle/>
          <a:p>
            <a:r>
              <a:rPr kumimoji="1" lang="en-US" altLang="ja-JP" b="1" dirty="0" smtClean="0"/>
              <a:t>ILC Technical Design Report</a:t>
            </a:r>
            <a:br>
              <a:rPr kumimoji="1" lang="en-US" altLang="ja-JP" b="1" dirty="0" smtClean="0"/>
            </a:br>
            <a:r>
              <a:rPr lang="en-US" altLang="ja-JP" b="1" dirty="0" smtClean="0"/>
              <a:t>status as of Oct. 1, 2012</a:t>
            </a:r>
            <a:r>
              <a:rPr kumimoji="1" lang="en-US" altLang="ja-JP" b="1" dirty="0" smtClean="0"/>
              <a:t> </a:t>
            </a:r>
            <a:endParaRPr kumimoji="1" lang="ja-JP" altLang="en-US" b="1" dirty="0"/>
          </a:p>
        </p:txBody>
      </p:sp>
      <p:pic>
        <p:nvPicPr>
          <p:cNvPr id="10" name="コンテンツ プレースホルダー 9"/>
          <p:cNvPicPr>
            <a:picLocks noGrp="1" noChangeAspect="1"/>
          </p:cNvPicPr>
          <p:nvPr>
            <p:ph sz="half"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l="-7761" r="-7761"/>
          <a:stretch>
            <a:fillRect/>
          </a:stretch>
        </p:blipFill>
        <p:spPr>
          <a:ln>
            <a:solidFill>
              <a:srgbClr val="3366FF"/>
            </a:solidFill>
          </a:ln>
        </p:spPr>
      </p:pic>
      <p:pic>
        <p:nvPicPr>
          <p:cNvPr id="11" name="コンテンツ プレースホルダー 10"/>
          <p:cNvPicPr>
            <a:picLocks noGrp="1" noChangeAspect="1"/>
          </p:cNvPicPr>
          <p:nvPr>
            <p:ph sz="half" idx="2"/>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l="-7761" r="-7761"/>
          <a:stretch>
            <a:fillRect/>
          </a:stretch>
        </p:blipFill>
        <p:spPr>
          <a:ln>
            <a:solidFill>
              <a:srgbClr val="3366FF"/>
            </a:solidFill>
          </a:ln>
        </p:spPr>
      </p:pic>
      <p:sp>
        <p:nvSpPr>
          <p:cNvPr id="4" name="日付プレースホルダー 3"/>
          <p:cNvSpPr>
            <a:spLocks noGrp="1"/>
          </p:cNvSpPr>
          <p:nvPr>
            <p:ph type="dt" sz="half" idx="10"/>
          </p:nvPr>
        </p:nvSpPr>
        <p:spPr/>
        <p:txBody>
          <a:bodyPr/>
          <a:lstStyle/>
          <a:p>
            <a:r>
              <a:rPr kumimoji="1" lang="en-US" altLang="ja-JP" smtClean="0"/>
              <a:t>12/10/01</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KEK-LC-Meeting</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pPr/>
              <a:t>12</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042766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smtClean="0"/>
              <a:t>TDR: Part 1 (1)</a:t>
            </a:r>
            <a:endParaRPr kumimoji="1" lang="ja-JP" altLang="en-US" b="1" dirty="0"/>
          </a:p>
        </p:txBody>
      </p:sp>
      <p:pic>
        <p:nvPicPr>
          <p:cNvPr id="8" name="コンテンツ プレースホルダー 7"/>
          <p:cNvPicPr>
            <a:picLocks noGrp="1" noChangeAspect="1"/>
          </p:cNvPicPr>
          <p:nvPr>
            <p:ph sz="half"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xfrm>
            <a:off x="457200" y="1600200"/>
            <a:ext cx="4038600" cy="4525963"/>
          </a:xfrm>
          <a:ln>
            <a:solidFill>
              <a:srgbClr val="3366FF"/>
            </a:solidFill>
          </a:ln>
        </p:spPr>
      </p:pic>
      <p:pic>
        <p:nvPicPr>
          <p:cNvPr id="9" name="コンテンツ プレースホルダー 8"/>
          <p:cNvPicPr>
            <a:picLocks noGrp="1" noChangeAspect="1"/>
          </p:cNvPicPr>
          <p:nvPr>
            <p:ph sz="half" idx="2"/>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xfrm>
            <a:off x="4648200" y="1600200"/>
            <a:ext cx="4038600" cy="4525963"/>
          </a:xfrm>
          <a:ln>
            <a:solidFill>
              <a:srgbClr val="3366FF"/>
            </a:solidFill>
          </a:ln>
        </p:spPr>
      </p:pic>
      <p:sp>
        <p:nvSpPr>
          <p:cNvPr id="5" name="日付プレースホルダー 4"/>
          <p:cNvSpPr>
            <a:spLocks noGrp="1"/>
          </p:cNvSpPr>
          <p:nvPr>
            <p:ph type="dt" sz="half" idx="10"/>
          </p:nvPr>
        </p:nvSpPr>
        <p:spPr/>
        <p:txBody>
          <a:bodyPr/>
          <a:lstStyle/>
          <a:p>
            <a:r>
              <a:rPr kumimoji="1" lang="en-US" altLang="ja-JP" smtClean="0"/>
              <a:t>12/10/01</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KEK-LC-Meeting</a:t>
            </a:r>
            <a:endParaRPr kumimoji="1" lang="ja-JP" altLang="en-US"/>
          </a:p>
        </p:txBody>
      </p:sp>
      <p:sp>
        <p:nvSpPr>
          <p:cNvPr id="7" name="スライド番号プレースホルダー 6"/>
          <p:cNvSpPr>
            <a:spLocks noGrp="1"/>
          </p:cNvSpPr>
          <p:nvPr>
            <p:ph type="sldNum" sz="quarter" idx="12"/>
          </p:nvPr>
        </p:nvSpPr>
        <p:spPr/>
        <p:txBody>
          <a:bodyPr/>
          <a:lstStyle/>
          <a:p>
            <a:fld id="{690BD53D-0F42-B742-A897-5EF936631EAF}" type="slidenum">
              <a:rPr kumimoji="1" lang="ja-JP" altLang="en-US" smtClean="0"/>
              <a:pPr/>
              <a:t>13</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59684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smtClean="0"/>
              <a:t>TDR: Part 1 (2)</a:t>
            </a:r>
            <a:endParaRPr kumimoji="1" lang="ja-JP" altLang="en-US" b="1" dirty="0"/>
          </a:p>
        </p:txBody>
      </p:sp>
      <p:pic>
        <p:nvPicPr>
          <p:cNvPr id="8" name="コンテンツ プレースホルダー 7"/>
          <p:cNvPicPr>
            <a:picLocks noGrp="1" noChangeAspect="1"/>
          </p:cNvPicPr>
          <p:nvPr>
            <p:ph sz="half"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xfrm>
            <a:off x="457200" y="1600200"/>
            <a:ext cx="4038600" cy="4525963"/>
          </a:xfrm>
          <a:ln>
            <a:solidFill>
              <a:srgbClr val="3366FF"/>
            </a:solidFill>
          </a:ln>
        </p:spPr>
      </p:pic>
      <p:pic>
        <p:nvPicPr>
          <p:cNvPr id="9" name="コンテンツ プレースホルダー 8"/>
          <p:cNvPicPr>
            <a:picLocks noGrp="1" noChangeAspect="1"/>
          </p:cNvPicPr>
          <p:nvPr>
            <p:ph sz="half" idx="2"/>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ln>
            <a:solidFill>
              <a:srgbClr val="3366FF"/>
            </a:solidFill>
          </a:ln>
        </p:spPr>
      </p:pic>
      <p:sp>
        <p:nvSpPr>
          <p:cNvPr id="5" name="日付プレースホルダー 4"/>
          <p:cNvSpPr>
            <a:spLocks noGrp="1"/>
          </p:cNvSpPr>
          <p:nvPr>
            <p:ph type="dt" sz="half" idx="10"/>
          </p:nvPr>
        </p:nvSpPr>
        <p:spPr/>
        <p:txBody>
          <a:bodyPr/>
          <a:lstStyle/>
          <a:p>
            <a:r>
              <a:rPr kumimoji="1" lang="en-US" altLang="ja-JP" smtClean="0"/>
              <a:t>12/10/01</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KEK-LC-Meeting</a:t>
            </a:r>
            <a:endParaRPr kumimoji="1" lang="ja-JP" altLang="en-US"/>
          </a:p>
        </p:txBody>
      </p:sp>
      <p:sp>
        <p:nvSpPr>
          <p:cNvPr id="7" name="スライド番号プレースホルダー 6"/>
          <p:cNvSpPr>
            <a:spLocks noGrp="1"/>
          </p:cNvSpPr>
          <p:nvPr>
            <p:ph type="sldNum" sz="quarter" idx="12"/>
          </p:nvPr>
        </p:nvSpPr>
        <p:spPr/>
        <p:txBody>
          <a:bodyPr/>
          <a:lstStyle/>
          <a:p>
            <a:fld id="{690BD53D-0F42-B742-A897-5EF936631EAF}" type="slidenum">
              <a:rPr kumimoji="1" lang="ja-JP" altLang="en-US" smtClean="0"/>
              <a:pPr/>
              <a:t>14</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06558340"/>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t>TDR: Part 1 </a:t>
            </a:r>
            <a:r>
              <a:rPr lang="en-US" altLang="ja-JP" b="1" dirty="0" smtClean="0"/>
              <a:t>(</a:t>
            </a:r>
            <a:r>
              <a:rPr lang="en-US" altLang="ja-JP" b="1" dirty="0"/>
              <a:t> </a:t>
            </a:r>
            <a:r>
              <a:rPr lang="en-US" altLang="ja-JP" b="1" dirty="0" smtClean="0"/>
              <a:t>3)</a:t>
            </a:r>
            <a:endParaRPr kumimoji="1" lang="ja-JP" altLang="en-US" b="1" dirty="0"/>
          </a:p>
        </p:txBody>
      </p:sp>
      <p:pic>
        <p:nvPicPr>
          <p:cNvPr id="8" name="コンテンツ プレースホルダー 7"/>
          <p:cNvPicPr>
            <a:picLocks noGrp="1" noChangeAspect="1"/>
          </p:cNvPicPr>
          <p:nvPr>
            <p:ph sz="half"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ln>
            <a:solidFill>
              <a:srgbClr val="3366FF"/>
            </a:solidFill>
          </a:ln>
        </p:spPr>
      </p:pic>
      <p:pic>
        <p:nvPicPr>
          <p:cNvPr id="9" name="コンテンツ プレースホルダー 8"/>
          <p:cNvPicPr>
            <a:picLocks noGrp="1" noChangeAspect="1"/>
          </p:cNvPicPr>
          <p:nvPr>
            <p:ph sz="half" idx="2"/>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xfrm>
            <a:off x="4648200" y="1600200"/>
            <a:ext cx="4038600" cy="4525963"/>
          </a:xfrm>
          <a:ln>
            <a:solidFill>
              <a:srgbClr val="3366FF"/>
            </a:solidFill>
          </a:ln>
        </p:spPr>
      </p:pic>
      <p:sp>
        <p:nvSpPr>
          <p:cNvPr id="5" name="日付プレースホルダー 4"/>
          <p:cNvSpPr>
            <a:spLocks noGrp="1"/>
          </p:cNvSpPr>
          <p:nvPr>
            <p:ph type="dt" sz="half" idx="10"/>
          </p:nvPr>
        </p:nvSpPr>
        <p:spPr/>
        <p:txBody>
          <a:bodyPr/>
          <a:lstStyle/>
          <a:p>
            <a:r>
              <a:rPr kumimoji="1" lang="en-US" altLang="ja-JP" smtClean="0"/>
              <a:t>12/10/01</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KEK-LC-Meeting</a:t>
            </a:r>
            <a:endParaRPr kumimoji="1" lang="ja-JP" altLang="en-US"/>
          </a:p>
        </p:txBody>
      </p:sp>
      <p:sp>
        <p:nvSpPr>
          <p:cNvPr id="7" name="スライド番号プレースホルダー 6"/>
          <p:cNvSpPr>
            <a:spLocks noGrp="1"/>
          </p:cNvSpPr>
          <p:nvPr>
            <p:ph type="sldNum" sz="quarter" idx="12"/>
          </p:nvPr>
        </p:nvSpPr>
        <p:spPr/>
        <p:txBody>
          <a:bodyPr/>
          <a:lstStyle/>
          <a:p>
            <a:fld id="{690BD53D-0F42-B742-A897-5EF936631EAF}" type="slidenum">
              <a:rPr kumimoji="1" lang="ja-JP" altLang="en-US" smtClean="0"/>
              <a:pPr/>
              <a:t>15</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8992901"/>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t>TDR: Part </a:t>
            </a:r>
            <a:r>
              <a:rPr lang="en-US" altLang="ja-JP" b="1" dirty="0" smtClean="0"/>
              <a:t>2 (1)</a:t>
            </a:r>
            <a:endParaRPr kumimoji="1" lang="ja-JP" altLang="en-US" b="1" dirty="0"/>
          </a:p>
        </p:txBody>
      </p:sp>
      <p:pic>
        <p:nvPicPr>
          <p:cNvPr id="9" name="コンテンツ プレースホルダー 8"/>
          <p:cNvPicPr>
            <a:picLocks noGrp="1" noChangeAspect="1"/>
          </p:cNvPicPr>
          <p:nvPr>
            <p:ph sz="half"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ln>
            <a:solidFill>
              <a:srgbClr val="3366FF"/>
            </a:solidFill>
          </a:ln>
        </p:spPr>
      </p:pic>
      <p:pic>
        <p:nvPicPr>
          <p:cNvPr id="10" name="コンテンツ プレースホルダー 9"/>
          <p:cNvPicPr>
            <a:picLocks noGrp="1" noChangeAspect="1"/>
          </p:cNvPicPr>
          <p:nvPr>
            <p:ph sz="half" idx="2"/>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ln>
            <a:solidFill>
              <a:srgbClr val="3366FF"/>
            </a:solidFill>
          </a:ln>
        </p:spPr>
      </p:pic>
      <p:sp>
        <p:nvSpPr>
          <p:cNvPr id="5" name="日付プレースホルダー 4"/>
          <p:cNvSpPr>
            <a:spLocks noGrp="1"/>
          </p:cNvSpPr>
          <p:nvPr>
            <p:ph type="dt" sz="half" idx="10"/>
          </p:nvPr>
        </p:nvSpPr>
        <p:spPr/>
        <p:txBody>
          <a:bodyPr/>
          <a:lstStyle/>
          <a:p>
            <a:r>
              <a:rPr kumimoji="1" lang="en-US" altLang="ja-JP" smtClean="0"/>
              <a:t>12/10/01</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KEK-LC-Meeting</a:t>
            </a:r>
            <a:endParaRPr kumimoji="1" lang="ja-JP" altLang="en-US"/>
          </a:p>
        </p:txBody>
      </p:sp>
      <p:sp>
        <p:nvSpPr>
          <p:cNvPr id="7" name="スライド番号プレースホルダー 6"/>
          <p:cNvSpPr>
            <a:spLocks noGrp="1"/>
          </p:cNvSpPr>
          <p:nvPr>
            <p:ph type="sldNum" sz="quarter" idx="12"/>
          </p:nvPr>
        </p:nvSpPr>
        <p:spPr/>
        <p:txBody>
          <a:bodyPr/>
          <a:lstStyle/>
          <a:p>
            <a:fld id="{690BD53D-0F42-B742-A897-5EF936631EAF}" type="slidenum">
              <a:rPr kumimoji="1" lang="ja-JP" altLang="en-US" smtClean="0"/>
              <a:pPr/>
              <a:t>16</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6944197"/>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t>TDR: Part 2 </a:t>
            </a:r>
            <a:r>
              <a:rPr lang="en-US" altLang="ja-JP" b="1" dirty="0" smtClean="0"/>
              <a:t>(2)</a:t>
            </a:r>
            <a:endParaRPr kumimoji="1" lang="ja-JP" altLang="en-US" b="1" dirty="0"/>
          </a:p>
        </p:txBody>
      </p:sp>
      <p:pic>
        <p:nvPicPr>
          <p:cNvPr id="8" name="コンテンツ プレースホルダー 7"/>
          <p:cNvPicPr>
            <a:picLocks noGrp="1" noChangeAspect="1"/>
          </p:cNvPicPr>
          <p:nvPr>
            <p:ph sz="half"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xfrm>
            <a:off x="457200" y="1600200"/>
            <a:ext cx="4038600" cy="4525963"/>
          </a:xfrm>
          <a:ln>
            <a:solidFill>
              <a:srgbClr val="3366FF"/>
            </a:solidFill>
          </a:ln>
        </p:spPr>
      </p:pic>
      <p:pic>
        <p:nvPicPr>
          <p:cNvPr id="9" name="コンテンツ プレースホルダー 8"/>
          <p:cNvPicPr>
            <a:picLocks noGrp="1" noChangeAspect="1"/>
          </p:cNvPicPr>
          <p:nvPr>
            <p:ph sz="half" idx="2"/>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ln>
            <a:solidFill>
              <a:srgbClr val="3366FF"/>
            </a:solidFill>
          </a:ln>
        </p:spPr>
      </p:pic>
      <p:sp>
        <p:nvSpPr>
          <p:cNvPr id="5" name="日付プレースホルダー 4"/>
          <p:cNvSpPr>
            <a:spLocks noGrp="1"/>
          </p:cNvSpPr>
          <p:nvPr>
            <p:ph type="dt" sz="half" idx="10"/>
          </p:nvPr>
        </p:nvSpPr>
        <p:spPr/>
        <p:txBody>
          <a:bodyPr/>
          <a:lstStyle/>
          <a:p>
            <a:r>
              <a:rPr kumimoji="1" lang="en-US" altLang="ja-JP" smtClean="0"/>
              <a:t>12/10/01</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KEK-LC-Meeting</a:t>
            </a:r>
            <a:endParaRPr kumimoji="1" lang="ja-JP" altLang="en-US"/>
          </a:p>
        </p:txBody>
      </p:sp>
      <p:sp>
        <p:nvSpPr>
          <p:cNvPr id="7" name="スライド番号プレースホルダー 6"/>
          <p:cNvSpPr>
            <a:spLocks noGrp="1"/>
          </p:cNvSpPr>
          <p:nvPr>
            <p:ph type="sldNum" sz="quarter" idx="12"/>
          </p:nvPr>
        </p:nvSpPr>
        <p:spPr/>
        <p:txBody>
          <a:bodyPr/>
          <a:lstStyle/>
          <a:p>
            <a:fld id="{690BD53D-0F42-B742-A897-5EF936631EAF}" type="slidenum">
              <a:rPr kumimoji="1" lang="ja-JP" altLang="en-US" smtClean="0"/>
              <a:pPr/>
              <a:t>17</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1381648"/>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t>TDR: Part 2 </a:t>
            </a:r>
            <a:r>
              <a:rPr lang="en-US" altLang="ja-JP" b="1" dirty="0" smtClean="0"/>
              <a:t>(3)</a:t>
            </a:r>
            <a:endParaRPr kumimoji="1" lang="ja-JP" altLang="en-US" b="1" dirty="0"/>
          </a:p>
        </p:txBody>
      </p:sp>
      <p:pic>
        <p:nvPicPr>
          <p:cNvPr id="8" name="コンテンツ プレースホルダー 7"/>
          <p:cNvPicPr>
            <a:picLocks noGrp="1" noChangeAspect="1"/>
          </p:cNvPicPr>
          <p:nvPr>
            <p:ph sz="half"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ln>
            <a:solidFill>
              <a:srgbClr val="3366FF"/>
            </a:solidFill>
          </a:ln>
        </p:spPr>
      </p:pic>
      <p:pic>
        <p:nvPicPr>
          <p:cNvPr id="9" name="コンテンツ プレースホルダー 8"/>
          <p:cNvPicPr>
            <a:picLocks noGrp="1" noChangeAspect="1"/>
          </p:cNvPicPr>
          <p:nvPr>
            <p:ph sz="half" idx="2"/>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xfrm>
            <a:off x="4648200" y="1600200"/>
            <a:ext cx="4038600" cy="4525963"/>
          </a:xfrm>
          <a:ln>
            <a:solidFill>
              <a:srgbClr val="3366FF"/>
            </a:solidFill>
          </a:ln>
        </p:spPr>
      </p:pic>
      <p:sp>
        <p:nvSpPr>
          <p:cNvPr id="5" name="日付プレースホルダー 4"/>
          <p:cNvSpPr>
            <a:spLocks noGrp="1"/>
          </p:cNvSpPr>
          <p:nvPr>
            <p:ph type="dt" sz="half" idx="10"/>
          </p:nvPr>
        </p:nvSpPr>
        <p:spPr/>
        <p:txBody>
          <a:bodyPr/>
          <a:lstStyle/>
          <a:p>
            <a:r>
              <a:rPr kumimoji="1" lang="en-US" altLang="ja-JP" smtClean="0"/>
              <a:t>12/10/01</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KEK-LC-Meeting</a:t>
            </a:r>
            <a:endParaRPr kumimoji="1" lang="ja-JP" altLang="en-US"/>
          </a:p>
        </p:txBody>
      </p:sp>
      <p:sp>
        <p:nvSpPr>
          <p:cNvPr id="7" name="スライド番号プレースホルダー 6"/>
          <p:cNvSpPr>
            <a:spLocks noGrp="1"/>
          </p:cNvSpPr>
          <p:nvPr>
            <p:ph type="sldNum" sz="quarter" idx="12"/>
          </p:nvPr>
        </p:nvSpPr>
        <p:spPr/>
        <p:txBody>
          <a:bodyPr/>
          <a:lstStyle/>
          <a:p>
            <a:fld id="{690BD53D-0F42-B742-A897-5EF936631EAF}" type="slidenum">
              <a:rPr kumimoji="1" lang="ja-JP" altLang="en-US" smtClean="0"/>
              <a:pPr/>
              <a:t>18</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77939366"/>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t>TDR: Part 2 </a:t>
            </a:r>
            <a:r>
              <a:rPr lang="en-US" altLang="ja-JP" b="1" dirty="0" smtClean="0"/>
              <a:t>(4)</a:t>
            </a:r>
            <a:endParaRPr kumimoji="1" lang="ja-JP" altLang="en-US" b="1" dirty="0"/>
          </a:p>
        </p:txBody>
      </p:sp>
      <p:pic>
        <p:nvPicPr>
          <p:cNvPr id="8" name="コンテンツ プレースホルダー 7"/>
          <p:cNvPicPr>
            <a:picLocks noGrp="1" noChangeAspect="1"/>
          </p:cNvPicPr>
          <p:nvPr>
            <p:ph sz="half"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ln>
            <a:solidFill>
              <a:srgbClr val="3366FF"/>
            </a:solidFill>
          </a:ln>
        </p:spPr>
      </p:pic>
      <p:pic>
        <p:nvPicPr>
          <p:cNvPr id="9" name="コンテンツ プレースホルダー 8"/>
          <p:cNvPicPr>
            <a:picLocks noGrp="1" noChangeAspect="1"/>
          </p:cNvPicPr>
          <p:nvPr>
            <p:ph sz="half" idx="2"/>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xfrm>
            <a:off x="4648200" y="1600200"/>
            <a:ext cx="4038600" cy="4525963"/>
          </a:xfrm>
          <a:ln>
            <a:solidFill>
              <a:srgbClr val="3366FF"/>
            </a:solidFill>
          </a:ln>
        </p:spPr>
      </p:pic>
      <p:sp>
        <p:nvSpPr>
          <p:cNvPr id="5" name="日付プレースホルダー 4"/>
          <p:cNvSpPr>
            <a:spLocks noGrp="1"/>
          </p:cNvSpPr>
          <p:nvPr>
            <p:ph type="dt" sz="half" idx="10"/>
          </p:nvPr>
        </p:nvSpPr>
        <p:spPr/>
        <p:txBody>
          <a:bodyPr/>
          <a:lstStyle/>
          <a:p>
            <a:r>
              <a:rPr kumimoji="1" lang="en-US" altLang="ja-JP" smtClean="0"/>
              <a:t>12/10/01</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KEK-LC-Meeting</a:t>
            </a:r>
            <a:endParaRPr kumimoji="1" lang="ja-JP" altLang="en-US"/>
          </a:p>
        </p:txBody>
      </p:sp>
      <p:sp>
        <p:nvSpPr>
          <p:cNvPr id="7" name="スライド番号プレースホルダー 6"/>
          <p:cNvSpPr>
            <a:spLocks noGrp="1"/>
          </p:cNvSpPr>
          <p:nvPr>
            <p:ph type="sldNum" sz="quarter" idx="12"/>
          </p:nvPr>
        </p:nvSpPr>
        <p:spPr/>
        <p:txBody>
          <a:bodyPr/>
          <a:lstStyle/>
          <a:p>
            <a:fld id="{690BD53D-0F42-B742-A897-5EF936631EAF}" type="slidenum">
              <a:rPr kumimoji="1" lang="ja-JP" altLang="en-US" smtClean="0"/>
              <a:pPr/>
              <a:t>19</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77982884"/>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93CDDD"/>
          </a:solidFill>
        </p:spPr>
        <p:txBody>
          <a:bodyPr>
            <a:normAutofit fontScale="90000"/>
          </a:bodyPr>
          <a:lstStyle/>
          <a:p>
            <a:r>
              <a:rPr lang="en-US" altLang="ja-JP" sz="3600" b="1" dirty="0" smtClean="0"/>
              <a:t>A Review on Research and Development at KEK for Accelerator Technologies toward ILC</a:t>
            </a:r>
            <a:endParaRPr lang="ja-JP" altLang="en-US" sz="3600" b="1" dirty="0"/>
          </a:p>
        </p:txBody>
      </p:sp>
      <p:sp>
        <p:nvSpPr>
          <p:cNvPr id="3" name="コンテンツ プレースホルダー 2"/>
          <p:cNvSpPr>
            <a:spLocks noGrp="1"/>
          </p:cNvSpPr>
          <p:nvPr>
            <p:ph idx="1"/>
          </p:nvPr>
        </p:nvSpPr>
        <p:spPr>
          <a:xfrm>
            <a:off x="239607" y="1600201"/>
            <a:ext cx="8649811" cy="4756150"/>
          </a:xfrm>
          <a:ln>
            <a:solidFill>
              <a:srgbClr val="4F81BD"/>
            </a:solidFill>
          </a:ln>
        </p:spPr>
        <p:txBody>
          <a:bodyPr>
            <a:normAutofit fontScale="47500" lnSpcReduction="20000"/>
          </a:bodyPr>
          <a:lstStyle/>
          <a:p>
            <a:pPr>
              <a:lnSpc>
                <a:spcPct val="120000"/>
              </a:lnSpc>
            </a:pPr>
            <a:r>
              <a:rPr lang="en-US" altLang="ja-JP" sz="3500" dirty="0" smtClean="0">
                <a:cs typeface="Helvetica"/>
              </a:rPr>
              <a:t>Dates and Place: 		July 31 – Aug. 2, </a:t>
            </a:r>
            <a:r>
              <a:rPr lang="en-US" altLang="ja-JP" sz="3500" dirty="0">
                <a:cs typeface="Helvetica"/>
              </a:rPr>
              <a:t> </a:t>
            </a:r>
            <a:r>
              <a:rPr lang="en-US" altLang="ja-JP" sz="3500" dirty="0" smtClean="0">
                <a:cs typeface="Helvetica"/>
              </a:rPr>
              <a:t>at KEK </a:t>
            </a:r>
          </a:p>
          <a:p>
            <a:pPr>
              <a:lnSpc>
                <a:spcPct val="120000"/>
              </a:lnSpc>
            </a:pPr>
            <a:r>
              <a:rPr lang="en-US" altLang="ja-JP" sz="3500" dirty="0" smtClean="0">
                <a:cs typeface="Helvetica"/>
              </a:rPr>
              <a:t>What will be reviewed?</a:t>
            </a:r>
            <a:r>
              <a:rPr lang="ja-JP" altLang="en-US" sz="3500" dirty="0">
                <a:cs typeface="Helvetica"/>
              </a:rPr>
              <a:t>　</a:t>
            </a:r>
            <a:endParaRPr lang="en-US" altLang="ja-JP" sz="3500" dirty="0">
              <a:cs typeface="Helvetica"/>
            </a:endParaRPr>
          </a:p>
          <a:p>
            <a:pPr lvl="1">
              <a:lnSpc>
                <a:spcPct val="120000"/>
              </a:lnSpc>
            </a:pPr>
            <a:r>
              <a:rPr lang="en-US" altLang="ja-JP" sz="3500" dirty="0" smtClean="0">
                <a:cs typeface="Helvetica"/>
              </a:rPr>
              <a:t>Technical progress in the research and development for ILC </a:t>
            </a:r>
            <a:endParaRPr lang="en-US" altLang="ja-JP" sz="3500" dirty="0">
              <a:cs typeface="Helvetica"/>
            </a:endParaRPr>
          </a:p>
          <a:p>
            <a:pPr lvl="1">
              <a:lnSpc>
                <a:spcPct val="120000"/>
              </a:lnSpc>
            </a:pPr>
            <a:r>
              <a:rPr lang="en-US" altLang="ja-JP" sz="3500" dirty="0" smtClean="0">
                <a:cs typeface="Helvetica"/>
              </a:rPr>
              <a:t>R&amp;D program coordination/management to matures the required technologies for ILC </a:t>
            </a:r>
            <a:endParaRPr lang="en-US" altLang="ja-JP" sz="3500" dirty="0">
              <a:cs typeface="Helvetica"/>
            </a:endParaRPr>
          </a:p>
          <a:p>
            <a:pPr lvl="1">
              <a:lnSpc>
                <a:spcPct val="120000"/>
              </a:lnSpc>
            </a:pPr>
            <a:r>
              <a:rPr lang="en-US" altLang="ja-JP" sz="3500" dirty="0" smtClean="0">
                <a:cs typeface="Helvetica"/>
              </a:rPr>
              <a:t>Preparation for input to the KEK road-map updates to be realized in 2012.</a:t>
            </a:r>
            <a:endParaRPr lang="en-US" altLang="ja-JP" sz="3500" dirty="0">
              <a:cs typeface="Helvetica"/>
            </a:endParaRPr>
          </a:p>
          <a:p>
            <a:pPr>
              <a:lnSpc>
                <a:spcPct val="120000"/>
              </a:lnSpc>
            </a:pPr>
            <a:endParaRPr lang="en-US" altLang="ja-JP" sz="3500" dirty="0" smtClean="0">
              <a:cs typeface="Helvetica"/>
            </a:endParaRPr>
          </a:p>
          <a:p>
            <a:pPr>
              <a:lnSpc>
                <a:spcPct val="120000"/>
              </a:lnSpc>
            </a:pPr>
            <a:r>
              <a:rPr lang="en-US" altLang="ja-JP" sz="3500" dirty="0" smtClean="0">
                <a:cs typeface="Helvetica"/>
              </a:rPr>
              <a:t>General </a:t>
            </a:r>
            <a:r>
              <a:rPr lang="en-US" altLang="ja-JP" sz="3500" dirty="0">
                <a:cs typeface="Helvetica"/>
              </a:rPr>
              <a:t>a</a:t>
            </a:r>
            <a:r>
              <a:rPr lang="en-US" altLang="ja-JP" sz="3500" dirty="0" smtClean="0">
                <a:cs typeface="Helvetica"/>
              </a:rPr>
              <a:t>genda for reports to be presented </a:t>
            </a:r>
            <a:r>
              <a:rPr lang="ja-JP" altLang="en-US" sz="3500" dirty="0" smtClean="0">
                <a:cs typeface="Helvetica"/>
              </a:rPr>
              <a:t>：</a:t>
            </a:r>
            <a:endParaRPr lang="en-US" altLang="ja-JP" sz="3500" dirty="0">
              <a:cs typeface="Helvetica"/>
            </a:endParaRPr>
          </a:p>
          <a:p>
            <a:pPr lvl="1">
              <a:lnSpc>
                <a:spcPct val="120000"/>
              </a:lnSpc>
            </a:pPr>
            <a:r>
              <a:rPr lang="en-US" altLang="ja-JP" sz="3500" dirty="0">
                <a:solidFill>
                  <a:srgbClr val="3366FF"/>
                </a:solidFill>
                <a:cs typeface="Helvetica"/>
              </a:rPr>
              <a:t>7/</a:t>
            </a:r>
            <a:r>
              <a:rPr lang="en-US" altLang="ja-JP" sz="3500" dirty="0" smtClean="0">
                <a:solidFill>
                  <a:srgbClr val="3366FF"/>
                </a:solidFill>
                <a:cs typeface="Helvetica"/>
              </a:rPr>
              <a:t>31 (full day): </a:t>
            </a:r>
            <a:r>
              <a:rPr lang="en-US" altLang="ja-JP" sz="3500" dirty="0">
                <a:solidFill>
                  <a:srgbClr val="3366FF"/>
                </a:solidFill>
                <a:cs typeface="Helvetica"/>
              </a:rPr>
              <a:t>	STF </a:t>
            </a:r>
            <a:r>
              <a:rPr lang="en-US" altLang="ja-JP" sz="3500" dirty="0" smtClean="0">
                <a:solidFill>
                  <a:srgbClr val="3366FF"/>
                </a:solidFill>
                <a:cs typeface="Helvetica"/>
              </a:rPr>
              <a:t>including tours for experimental facilities </a:t>
            </a:r>
            <a:endParaRPr lang="en-US" altLang="ja-JP" sz="3500" dirty="0">
              <a:solidFill>
                <a:srgbClr val="3366FF"/>
              </a:solidFill>
              <a:cs typeface="Helvetica"/>
            </a:endParaRPr>
          </a:p>
          <a:p>
            <a:pPr lvl="1">
              <a:lnSpc>
                <a:spcPct val="120000"/>
              </a:lnSpc>
            </a:pPr>
            <a:r>
              <a:rPr lang="en-US" altLang="ja-JP" sz="3500" dirty="0">
                <a:solidFill>
                  <a:srgbClr val="3366FF"/>
                </a:solidFill>
                <a:cs typeface="Helvetica"/>
              </a:rPr>
              <a:t>8</a:t>
            </a:r>
            <a:r>
              <a:rPr lang="en-US" altLang="ja-JP" sz="3500" dirty="0" smtClean="0">
                <a:solidFill>
                  <a:srgbClr val="3366FF"/>
                </a:solidFill>
                <a:cs typeface="Helvetica"/>
              </a:rPr>
              <a:t>/1 (full day):</a:t>
            </a:r>
            <a:r>
              <a:rPr lang="en-US" altLang="ja-JP" sz="3500" dirty="0">
                <a:solidFill>
                  <a:srgbClr val="3366FF"/>
                </a:solidFill>
                <a:cs typeface="Helvetica"/>
              </a:rPr>
              <a:t>	</a:t>
            </a:r>
            <a:r>
              <a:rPr lang="en-US" altLang="ja-JP" sz="3500" dirty="0" smtClean="0">
                <a:solidFill>
                  <a:srgbClr val="3366FF"/>
                </a:solidFill>
                <a:cs typeface="Helvetica"/>
              </a:rPr>
              <a:t>CFS and ATF </a:t>
            </a:r>
            <a:endParaRPr lang="en-US" altLang="ja-JP" sz="3500" dirty="0">
              <a:solidFill>
                <a:srgbClr val="3366FF"/>
              </a:solidFill>
              <a:cs typeface="Helvetica"/>
            </a:endParaRPr>
          </a:p>
          <a:p>
            <a:pPr lvl="1">
              <a:lnSpc>
                <a:spcPct val="120000"/>
              </a:lnSpc>
            </a:pPr>
            <a:r>
              <a:rPr lang="en-US" altLang="ja-JP" sz="3500" dirty="0">
                <a:solidFill>
                  <a:srgbClr val="3366FF"/>
                </a:solidFill>
                <a:cs typeface="Helvetica"/>
              </a:rPr>
              <a:t>8/</a:t>
            </a:r>
            <a:r>
              <a:rPr lang="en-US" altLang="ja-JP" sz="3500" dirty="0" smtClean="0">
                <a:solidFill>
                  <a:srgbClr val="3366FF"/>
                </a:solidFill>
                <a:cs typeface="Helvetica"/>
              </a:rPr>
              <a:t>2 (a half day): </a:t>
            </a:r>
            <a:r>
              <a:rPr lang="en-US" altLang="ja-JP" sz="3500" dirty="0">
                <a:solidFill>
                  <a:srgbClr val="3366FF"/>
                </a:solidFill>
                <a:cs typeface="Helvetica"/>
              </a:rPr>
              <a:t>	</a:t>
            </a:r>
            <a:r>
              <a:rPr lang="en-US" altLang="ja-JP" sz="3500" dirty="0" smtClean="0">
                <a:solidFill>
                  <a:srgbClr val="3366FF"/>
                </a:solidFill>
                <a:cs typeface="Helvetica"/>
              </a:rPr>
              <a:t>Report writing and review summary (close-out) 	 </a:t>
            </a:r>
            <a:endParaRPr lang="en-US" altLang="ja-JP" sz="3500" dirty="0">
              <a:solidFill>
                <a:srgbClr val="3366FF"/>
              </a:solidFill>
              <a:cs typeface="Helvetica"/>
            </a:endParaRPr>
          </a:p>
          <a:p>
            <a:pPr>
              <a:lnSpc>
                <a:spcPct val="120000"/>
              </a:lnSpc>
            </a:pPr>
            <a:endParaRPr lang="en-US" altLang="ja-JP" sz="3500" dirty="0" smtClean="0">
              <a:cs typeface="Helvetica"/>
            </a:endParaRPr>
          </a:p>
          <a:p>
            <a:pPr>
              <a:lnSpc>
                <a:spcPct val="120000"/>
              </a:lnSpc>
            </a:pPr>
            <a:r>
              <a:rPr lang="en-US" altLang="ja-JP" sz="3500" dirty="0" smtClean="0">
                <a:cs typeface="Helvetica"/>
              </a:rPr>
              <a:t>Review committee members </a:t>
            </a:r>
            <a:endParaRPr lang="en-US" altLang="ja-JP" sz="3500" dirty="0">
              <a:cs typeface="Helvetica"/>
            </a:endParaRPr>
          </a:p>
          <a:p>
            <a:pPr lvl="1">
              <a:lnSpc>
                <a:spcPct val="120000"/>
              </a:lnSpc>
            </a:pPr>
            <a:r>
              <a:rPr lang="hu-HU" altLang="ja-JP" sz="3100" dirty="0" smtClean="0">
                <a:cs typeface="Helvetica"/>
              </a:rPr>
              <a:t>Ross </a:t>
            </a:r>
            <a:r>
              <a:rPr lang="hu-HU" altLang="ja-JP" sz="3100" dirty="0">
                <a:cs typeface="Helvetica"/>
              </a:rPr>
              <a:t>(GDE/SLAC, Chair),  K. Akai (KEK), chikahisa (</a:t>
            </a:r>
            <a:r>
              <a:rPr lang="hu-HU" altLang="ja-JP" sz="3100" dirty="0" smtClean="0">
                <a:cs typeface="Helvetica"/>
              </a:rPr>
              <a:t>CE Ass., Japan)</a:t>
            </a:r>
            <a:r>
              <a:rPr lang="hu-HU" altLang="ja-JP" sz="3100" dirty="0">
                <a:cs typeface="Helvetica"/>
              </a:rPr>
              <a:t>, J. Flanagan, T. Furuya (KEK),  </a:t>
            </a:r>
            <a:r>
              <a:rPr lang="tr-TR" altLang="ja-JP" sz="3100" dirty="0">
                <a:cs typeface="Helvetica"/>
              </a:rPr>
              <a:t> H. </a:t>
            </a:r>
            <a:r>
              <a:rPr lang="tr-TR" altLang="ja-JP" sz="3100" dirty="0" err="1">
                <a:cs typeface="Helvetica"/>
              </a:rPr>
              <a:t>Hanaki</a:t>
            </a:r>
            <a:r>
              <a:rPr lang="tr-TR" altLang="ja-JP" sz="3100" dirty="0">
                <a:cs typeface="Helvetica"/>
              </a:rPr>
              <a:t> (Spring-8), Y. </a:t>
            </a:r>
            <a:r>
              <a:rPr lang="tr-TR" altLang="ja-JP" sz="3100" dirty="0" err="1">
                <a:cs typeface="Helvetica"/>
              </a:rPr>
              <a:t>Kobayashi</a:t>
            </a:r>
            <a:r>
              <a:rPr lang="tr-TR" altLang="ja-JP" sz="3100" dirty="0">
                <a:cs typeface="Helvetica"/>
              </a:rPr>
              <a:t> (KEK), F. </a:t>
            </a:r>
            <a:r>
              <a:rPr lang="tr-TR" altLang="ja-JP" sz="3100" dirty="0" err="1">
                <a:cs typeface="Helvetica"/>
              </a:rPr>
              <a:t>Naito</a:t>
            </a:r>
            <a:r>
              <a:rPr lang="tr-TR" altLang="ja-JP" sz="3100" dirty="0">
                <a:cs typeface="Helvetica"/>
              </a:rPr>
              <a:t> (KEK), Y. </a:t>
            </a:r>
            <a:r>
              <a:rPr lang="tr-TR" altLang="ja-JP" sz="3100" dirty="0" err="1">
                <a:cs typeface="Helvetica"/>
              </a:rPr>
              <a:t>Ohnishi</a:t>
            </a:r>
            <a:r>
              <a:rPr lang="tr-TR" altLang="ja-JP" sz="3100" dirty="0">
                <a:cs typeface="Helvetica"/>
              </a:rPr>
              <a:t> (Kyoto-U), K. </a:t>
            </a:r>
            <a:r>
              <a:rPr lang="tr-TR" altLang="ja-JP" sz="3100" dirty="0" err="1">
                <a:cs typeface="Helvetica"/>
              </a:rPr>
              <a:t>Oide</a:t>
            </a:r>
            <a:r>
              <a:rPr lang="tr-TR" altLang="ja-JP" sz="3100" dirty="0">
                <a:cs typeface="Helvetica"/>
              </a:rPr>
              <a:t> (KEK), </a:t>
            </a:r>
            <a:r>
              <a:rPr lang="tr-TR" altLang="ja-JP" sz="3100" dirty="0" smtClean="0">
                <a:cs typeface="Helvetica"/>
              </a:rPr>
              <a:t>T</a:t>
            </a:r>
            <a:r>
              <a:rPr lang="tr-TR" altLang="ja-JP" sz="3100" dirty="0">
                <a:cs typeface="Helvetica"/>
              </a:rPr>
              <a:t>. </a:t>
            </a:r>
            <a:r>
              <a:rPr lang="tr-TR" altLang="ja-JP" sz="3100" dirty="0" err="1">
                <a:cs typeface="Helvetica"/>
              </a:rPr>
              <a:t>Raubenheimer</a:t>
            </a:r>
            <a:r>
              <a:rPr lang="tr-TR" altLang="ja-JP" sz="3100" dirty="0">
                <a:cs typeface="Helvetica"/>
              </a:rPr>
              <a:t> (SLAC), R. G. </a:t>
            </a:r>
            <a:r>
              <a:rPr lang="tr-TR" altLang="ja-JP" sz="3100" dirty="0" err="1">
                <a:cs typeface="Helvetica"/>
              </a:rPr>
              <a:t>Tomas</a:t>
            </a:r>
            <a:r>
              <a:rPr lang="tr-TR" altLang="ja-JP" sz="3100" dirty="0">
                <a:cs typeface="Helvetica"/>
              </a:rPr>
              <a:t> (CERN), </a:t>
            </a:r>
            <a:endParaRPr lang="tr-TR" altLang="ja-JP" sz="3100" dirty="0" smtClean="0">
              <a:cs typeface="Helvetica"/>
            </a:endParaRPr>
          </a:p>
        </p:txBody>
      </p:sp>
      <p:sp>
        <p:nvSpPr>
          <p:cNvPr id="4" name="日付プレースホルダー 3"/>
          <p:cNvSpPr>
            <a:spLocks noGrp="1"/>
          </p:cNvSpPr>
          <p:nvPr>
            <p:ph type="dt" sz="half" idx="10"/>
          </p:nvPr>
        </p:nvSpPr>
        <p:spPr/>
        <p:txBody>
          <a:bodyPr/>
          <a:lstStyle/>
          <a:p>
            <a:r>
              <a:rPr kumimoji="1" lang="en-US" altLang="ja-JP" smtClean="0"/>
              <a:t>12/08/20</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dirty="0" smtClean="0"/>
              <a:t>KEK-LC-Meeting</a:t>
            </a:r>
            <a:endParaRPr kumimoji="1" lang="ja-JP" altLang="en-US" dirty="0"/>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pPr/>
              <a:t>2</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943705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t>TDR: Part 2 </a:t>
            </a:r>
            <a:r>
              <a:rPr lang="en-US" altLang="ja-JP" b="1" dirty="0" smtClean="0"/>
              <a:t>(5)</a:t>
            </a:r>
            <a:endParaRPr kumimoji="1" lang="ja-JP" altLang="en-US" b="1" dirty="0"/>
          </a:p>
        </p:txBody>
      </p:sp>
      <p:pic>
        <p:nvPicPr>
          <p:cNvPr id="8" name="コンテンツ プレースホルダー 7"/>
          <p:cNvPicPr>
            <a:picLocks noGrp="1" noChangeAspect="1"/>
          </p:cNvPicPr>
          <p:nvPr>
            <p:ph sz="half"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ln>
            <a:solidFill>
              <a:srgbClr val="3366FF"/>
            </a:solidFill>
          </a:ln>
        </p:spPr>
      </p:pic>
      <p:pic>
        <p:nvPicPr>
          <p:cNvPr id="9" name="コンテンツ プレースホルダー 8"/>
          <p:cNvPicPr>
            <a:picLocks noGrp="1" noChangeAspect="1"/>
          </p:cNvPicPr>
          <p:nvPr>
            <p:ph sz="half" idx="2"/>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ln>
            <a:solidFill>
              <a:srgbClr val="3366FF"/>
            </a:solidFill>
          </a:ln>
        </p:spPr>
      </p:pic>
      <p:sp>
        <p:nvSpPr>
          <p:cNvPr id="5" name="日付プレースホルダー 4"/>
          <p:cNvSpPr>
            <a:spLocks noGrp="1"/>
          </p:cNvSpPr>
          <p:nvPr>
            <p:ph type="dt" sz="half" idx="10"/>
          </p:nvPr>
        </p:nvSpPr>
        <p:spPr/>
        <p:txBody>
          <a:bodyPr/>
          <a:lstStyle/>
          <a:p>
            <a:r>
              <a:rPr kumimoji="1" lang="en-US" altLang="ja-JP" smtClean="0"/>
              <a:t>12/10/01</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KEK-LC-Meeting</a:t>
            </a:r>
            <a:endParaRPr kumimoji="1" lang="ja-JP" altLang="en-US"/>
          </a:p>
        </p:txBody>
      </p:sp>
      <p:sp>
        <p:nvSpPr>
          <p:cNvPr id="7" name="スライド番号プレースホルダー 6"/>
          <p:cNvSpPr>
            <a:spLocks noGrp="1"/>
          </p:cNvSpPr>
          <p:nvPr>
            <p:ph type="sldNum" sz="quarter" idx="12"/>
          </p:nvPr>
        </p:nvSpPr>
        <p:spPr/>
        <p:txBody>
          <a:bodyPr/>
          <a:lstStyle/>
          <a:p>
            <a:fld id="{690BD53D-0F42-B742-A897-5EF936631EAF}" type="slidenum">
              <a:rPr kumimoji="1" lang="ja-JP" altLang="en-US" smtClean="0"/>
              <a:pPr/>
              <a:t>20</a:t>
            </a:fld>
            <a:endParaRPr kumimoji="1" lang="ja-JP" altLang="en-US"/>
          </a:p>
        </p:txBody>
      </p:sp>
      <p:pic>
        <p:nvPicPr>
          <p:cNvPr id="10" name="図 9"/>
          <p:cNvPicPr>
            <a:picLocks noChangeAspect="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449090" y="2231142"/>
            <a:ext cx="3401787" cy="4404034"/>
          </a:xfrm>
          <a:prstGeom prst="rect">
            <a:avLst/>
          </a:prstGeom>
          <a:ln>
            <a:solidFill>
              <a:srgbClr val="3366FF"/>
            </a:solid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5943649"/>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5" name="テキスト ボックス 4"/>
          <p:cNvSpPr txBox="1"/>
          <p:nvPr/>
        </p:nvSpPr>
        <p:spPr>
          <a:xfrm>
            <a:off x="2757176" y="358108"/>
            <a:ext cx="3980176" cy="584776"/>
          </a:xfrm>
          <a:prstGeom prst="rect">
            <a:avLst/>
          </a:prstGeom>
          <a:noFill/>
        </p:spPr>
        <p:txBody>
          <a:bodyPr wrap="none" rtlCol="0">
            <a:spAutoFit/>
          </a:bodyPr>
          <a:lstStyle/>
          <a:p>
            <a:pPr defTabSz="457200"/>
            <a:r>
              <a:rPr lang="en-US" altLang="ja-JP" sz="3200" dirty="0" smtClean="0">
                <a:solidFill>
                  <a:prstClr val="white"/>
                </a:solidFill>
                <a:latin typeface="Calibri"/>
                <a:ea typeface="ＭＳ Ｐゴシック"/>
              </a:rPr>
              <a:t>TDR/DBD launch event</a:t>
            </a:r>
            <a:endParaRPr lang="ja-JP" altLang="en-US" sz="3200" dirty="0">
              <a:solidFill>
                <a:prstClr val="white"/>
              </a:solidFill>
              <a:latin typeface="Calibri"/>
              <a:ea typeface="ＭＳ Ｐゴシック"/>
            </a:endParaRPr>
          </a:p>
        </p:txBody>
      </p:sp>
      <p:sp>
        <p:nvSpPr>
          <p:cNvPr id="7" name="テキスト ボックス 6"/>
          <p:cNvSpPr txBox="1"/>
          <p:nvPr/>
        </p:nvSpPr>
        <p:spPr>
          <a:xfrm>
            <a:off x="951117" y="1139455"/>
            <a:ext cx="7667772" cy="5078314"/>
          </a:xfrm>
          <a:prstGeom prst="rect">
            <a:avLst/>
          </a:prstGeom>
          <a:noFill/>
        </p:spPr>
        <p:txBody>
          <a:bodyPr wrap="square" rtlCol="0">
            <a:spAutoFit/>
          </a:bodyPr>
          <a:lstStyle/>
          <a:p>
            <a:pPr defTabSz="457200"/>
            <a:r>
              <a:rPr lang="ja-JP" altLang="en-US" dirty="0" smtClean="0">
                <a:solidFill>
                  <a:srgbClr val="EEECE1">
                    <a:lumMod val="90000"/>
                  </a:srgbClr>
                </a:solidFill>
                <a:latin typeface="Calibri"/>
                <a:ea typeface="ＭＳ Ｐゴシック"/>
              </a:rPr>
              <a:t>アイデア</a:t>
            </a:r>
            <a:r>
              <a:rPr lang="en-US" altLang="ja-JP" dirty="0" smtClean="0">
                <a:solidFill>
                  <a:srgbClr val="EEECE1">
                    <a:lumMod val="90000"/>
                  </a:srgbClr>
                </a:solidFill>
                <a:latin typeface="Calibri"/>
                <a:ea typeface="ＭＳ Ｐゴシック"/>
              </a:rPr>
              <a:t>:</a:t>
            </a:r>
            <a:r>
              <a:rPr lang="ja-JP" altLang="en-US" dirty="0" smtClean="0">
                <a:solidFill>
                  <a:srgbClr val="EEECE1">
                    <a:lumMod val="90000"/>
                  </a:srgbClr>
                </a:solidFill>
                <a:latin typeface="Calibri"/>
                <a:ea typeface="ＭＳ Ｐゴシック"/>
              </a:rPr>
              <a:t>　来年６月５日</a:t>
            </a:r>
            <a:r>
              <a:rPr lang="en-US" altLang="ja-JP" dirty="0" smtClean="0">
                <a:solidFill>
                  <a:srgbClr val="EEECE1">
                    <a:lumMod val="90000"/>
                  </a:srgbClr>
                </a:solidFill>
                <a:latin typeface="Calibri"/>
                <a:ea typeface="ＭＳ Ｐゴシック"/>
              </a:rPr>
              <a:t>〜</a:t>
            </a:r>
            <a:r>
              <a:rPr lang="ja-JP" altLang="en-US" dirty="0" smtClean="0">
                <a:solidFill>
                  <a:srgbClr val="EEECE1">
                    <a:lumMod val="90000"/>
                  </a:srgbClr>
                </a:solidFill>
                <a:latin typeface="Calibri"/>
                <a:ea typeface="ＭＳ Ｐゴシック"/>
              </a:rPr>
              <a:t>１９日ごろ（</a:t>
            </a:r>
            <a:r>
              <a:rPr lang="en-US" altLang="ja-JP" dirty="0" smtClean="0">
                <a:solidFill>
                  <a:srgbClr val="EEECE1">
                    <a:lumMod val="90000"/>
                  </a:srgbClr>
                </a:solidFill>
                <a:latin typeface="Calibri"/>
                <a:ea typeface="ＭＳ Ｐゴシック"/>
              </a:rPr>
              <a:t>CERN council</a:t>
            </a:r>
            <a:r>
              <a:rPr lang="ja-JP" altLang="en-US" dirty="0" smtClean="0">
                <a:solidFill>
                  <a:srgbClr val="EEECE1">
                    <a:lumMod val="90000"/>
                  </a:srgbClr>
                </a:solidFill>
                <a:latin typeface="Calibri"/>
                <a:ea typeface="ＭＳ Ｐゴシック"/>
              </a:rPr>
              <a:t>会議は避ける）</a:t>
            </a:r>
            <a:endParaRPr lang="en-US" altLang="ja-JP" dirty="0" smtClean="0">
              <a:solidFill>
                <a:srgbClr val="EEECE1">
                  <a:lumMod val="90000"/>
                </a:srgbClr>
              </a:solidFill>
              <a:latin typeface="Calibri"/>
              <a:ea typeface="ＭＳ Ｐゴシック"/>
            </a:endParaRPr>
          </a:p>
          <a:p>
            <a:pPr defTabSz="457200"/>
            <a:r>
              <a:rPr lang="ja-JP" altLang="ja-JP" dirty="0" smtClean="0">
                <a:solidFill>
                  <a:srgbClr val="EEECE1">
                    <a:lumMod val="90000"/>
                  </a:srgbClr>
                </a:solidFill>
                <a:latin typeface="Calibri"/>
                <a:ea typeface="ＭＳ Ｐゴシック"/>
              </a:rPr>
              <a:t>　</a:t>
            </a:r>
            <a:r>
              <a:rPr lang="ja-JP" altLang="en-US" dirty="0" smtClean="0">
                <a:solidFill>
                  <a:srgbClr val="EEECE1">
                    <a:lumMod val="90000"/>
                  </a:srgbClr>
                </a:solidFill>
                <a:latin typeface="Calibri"/>
                <a:ea typeface="ＭＳ Ｐゴシック"/>
              </a:rPr>
              <a:t>　　３地域で</a:t>
            </a:r>
            <a:r>
              <a:rPr lang="en-US" altLang="ja-JP" dirty="0" smtClean="0">
                <a:solidFill>
                  <a:srgbClr val="EEECE1">
                    <a:lumMod val="90000"/>
                  </a:srgbClr>
                </a:solidFill>
                <a:latin typeface="Calibri"/>
                <a:ea typeface="ＭＳ Ｐゴシック"/>
              </a:rPr>
              <a:t>TDR/DBD launch event </a:t>
            </a:r>
            <a:r>
              <a:rPr lang="ja-JP" altLang="en-US" dirty="0" smtClean="0">
                <a:solidFill>
                  <a:srgbClr val="EEECE1">
                    <a:lumMod val="90000"/>
                  </a:srgbClr>
                </a:solidFill>
                <a:latin typeface="Calibri"/>
                <a:ea typeface="ＭＳ Ｐゴシック"/>
              </a:rPr>
              <a:t>（メディアイベント）を開催。</a:t>
            </a:r>
            <a:endParaRPr lang="en-US" altLang="ja-JP" dirty="0" smtClean="0">
              <a:solidFill>
                <a:srgbClr val="EEECE1">
                  <a:lumMod val="90000"/>
                </a:srgbClr>
              </a:solidFill>
              <a:latin typeface="Calibri"/>
              <a:ea typeface="ＭＳ Ｐゴシック"/>
            </a:endParaRPr>
          </a:p>
          <a:p>
            <a:pPr defTabSz="457200"/>
            <a:r>
              <a:rPr lang="ja-JP" altLang="ja-JP" dirty="0" smtClean="0">
                <a:solidFill>
                  <a:srgbClr val="EEECE1">
                    <a:lumMod val="90000"/>
                  </a:srgbClr>
                </a:solidFill>
                <a:latin typeface="Calibri"/>
                <a:ea typeface="ＭＳ Ｐゴシック"/>
              </a:rPr>
              <a:t>　</a:t>
            </a:r>
            <a:r>
              <a:rPr lang="ja-JP" altLang="en-US" dirty="0" smtClean="0">
                <a:solidFill>
                  <a:srgbClr val="EEECE1">
                    <a:lumMod val="90000"/>
                  </a:srgbClr>
                </a:solidFill>
                <a:latin typeface="Calibri"/>
                <a:ea typeface="ＭＳ Ｐゴシック"/>
              </a:rPr>
              <a:t>　　２４間以内にアジア</a:t>
            </a:r>
            <a:r>
              <a:rPr lang="en-US" altLang="ja-JP" dirty="0" smtClean="0">
                <a:solidFill>
                  <a:srgbClr val="EEECE1">
                    <a:lumMod val="90000"/>
                  </a:srgbClr>
                </a:solidFill>
                <a:latin typeface="Calibri"/>
                <a:ea typeface="ＭＳ Ｐゴシック"/>
              </a:rPr>
              <a:t>(KEK)</a:t>
            </a:r>
            <a:r>
              <a:rPr lang="ja-JP" altLang="en-US" dirty="0" smtClean="0">
                <a:solidFill>
                  <a:srgbClr val="EEECE1">
                    <a:lumMod val="90000"/>
                  </a:srgbClr>
                </a:solidFill>
                <a:latin typeface="Calibri"/>
                <a:ea typeface="ＭＳ Ｐゴシック"/>
              </a:rPr>
              <a:t>＞ヨーロッパ</a:t>
            </a:r>
            <a:r>
              <a:rPr lang="en-US" altLang="ja-JP" dirty="0" smtClean="0">
                <a:solidFill>
                  <a:srgbClr val="EEECE1">
                    <a:lumMod val="90000"/>
                  </a:srgbClr>
                </a:solidFill>
                <a:latin typeface="Calibri"/>
                <a:ea typeface="ＭＳ Ｐゴシック"/>
              </a:rPr>
              <a:t>(CERN)</a:t>
            </a:r>
            <a:r>
              <a:rPr lang="ja-JP" altLang="en-US" dirty="0" smtClean="0">
                <a:solidFill>
                  <a:srgbClr val="EEECE1">
                    <a:lumMod val="90000"/>
                  </a:srgbClr>
                </a:solidFill>
                <a:latin typeface="Calibri"/>
                <a:ea typeface="ＭＳ Ｐゴシック"/>
              </a:rPr>
              <a:t>＞アメリカ</a:t>
            </a:r>
            <a:r>
              <a:rPr lang="en-US" altLang="ja-JP" dirty="0" smtClean="0">
                <a:solidFill>
                  <a:srgbClr val="EEECE1">
                    <a:lumMod val="90000"/>
                  </a:srgbClr>
                </a:solidFill>
                <a:latin typeface="Calibri"/>
                <a:ea typeface="ＭＳ Ｐゴシック"/>
              </a:rPr>
              <a:t>(FNAL)</a:t>
            </a:r>
          </a:p>
          <a:p>
            <a:pPr defTabSz="457200"/>
            <a:r>
              <a:rPr lang="ja-JP" altLang="ja-JP" dirty="0" smtClean="0">
                <a:solidFill>
                  <a:srgbClr val="EEECE1">
                    <a:lumMod val="90000"/>
                  </a:srgbClr>
                </a:solidFill>
                <a:latin typeface="Calibri"/>
                <a:ea typeface="ＭＳ Ｐゴシック"/>
              </a:rPr>
              <a:t>　</a:t>
            </a:r>
            <a:r>
              <a:rPr lang="ja-JP" altLang="en-US" dirty="0" smtClean="0">
                <a:solidFill>
                  <a:srgbClr val="EEECE1">
                    <a:lumMod val="90000"/>
                  </a:srgbClr>
                </a:solidFill>
                <a:latin typeface="Calibri"/>
                <a:ea typeface="ＭＳ Ｐゴシック"/>
              </a:rPr>
              <a:t>　　バトンタッチ（直接、または時間が空けば代表によるバトンタッチ）</a:t>
            </a:r>
            <a:endParaRPr lang="en-US" altLang="ja-JP" dirty="0" smtClean="0">
              <a:solidFill>
                <a:srgbClr val="EEECE1">
                  <a:lumMod val="90000"/>
                </a:srgbClr>
              </a:solidFill>
              <a:latin typeface="Calibri"/>
              <a:ea typeface="ＭＳ Ｐゴシック"/>
            </a:endParaRPr>
          </a:p>
          <a:p>
            <a:pPr defTabSz="457200"/>
            <a:r>
              <a:rPr lang="ja-JP" altLang="ja-JP" dirty="0" smtClean="0">
                <a:solidFill>
                  <a:srgbClr val="C0504D">
                    <a:lumMod val="40000"/>
                    <a:lumOff val="60000"/>
                  </a:srgbClr>
                </a:solidFill>
                <a:latin typeface="Calibri"/>
                <a:ea typeface="ＭＳ Ｐゴシック"/>
              </a:rPr>
              <a:t>　</a:t>
            </a:r>
            <a:r>
              <a:rPr lang="ja-JP" altLang="en-US" dirty="0" smtClean="0">
                <a:solidFill>
                  <a:srgbClr val="C0504D">
                    <a:lumMod val="40000"/>
                    <a:lumOff val="60000"/>
                  </a:srgbClr>
                </a:solidFill>
                <a:latin typeface="Calibri"/>
                <a:ea typeface="ＭＳ Ｐゴシック"/>
              </a:rPr>
              <a:t>　　＊目的：</a:t>
            </a:r>
            <a:r>
              <a:rPr lang="en-US" altLang="ja-JP" dirty="0" smtClean="0">
                <a:solidFill>
                  <a:srgbClr val="C0504D">
                    <a:lumMod val="40000"/>
                    <a:lumOff val="60000"/>
                  </a:srgbClr>
                </a:solidFill>
                <a:latin typeface="Calibri"/>
                <a:ea typeface="ＭＳ Ｐゴシック"/>
              </a:rPr>
              <a:t>Benchmark for the next step</a:t>
            </a:r>
          </a:p>
          <a:p>
            <a:pPr defTabSz="457200"/>
            <a:r>
              <a:rPr lang="en-US" altLang="ja-JP" dirty="0" smtClean="0">
                <a:solidFill>
                  <a:srgbClr val="C0504D">
                    <a:lumMod val="40000"/>
                    <a:lumOff val="60000"/>
                  </a:srgbClr>
                </a:solidFill>
                <a:latin typeface="Calibri"/>
                <a:ea typeface="ＭＳ Ｐゴシック"/>
              </a:rPr>
              <a:t>              </a:t>
            </a:r>
            <a:r>
              <a:rPr lang="ja-JP" altLang="en-US" dirty="0" smtClean="0">
                <a:solidFill>
                  <a:srgbClr val="C0504D">
                    <a:lumMod val="40000"/>
                    <a:lumOff val="60000"/>
                  </a:srgbClr>
                </a:solidFill>
                <a:latin typeface="Calibri"/>
                <a:ea typeface="ＭＳ Ｐゴシック"/>
              </a:rPr>
              <a:t>完成した</a:t>
            </a:r>
            <a:r>
              <a:rPr lang="en-US" altLang="ja-JP" dirty="0" smtClean="0">
                <a:solidFill>
                  <a:srgbClr val="C0504D">
                    <a:lumMod val="40000"/>
                    <a:lumOff val="60000"/>
                  </a:srgbClr>
                </a:solidFill>
                <a:latin typeface="Calibri"/>
                <a:ea typeface="ＭＳ Ｐゴシック"/>
              </a:rPr>
              <a:t>TDR/DBD </a:t>
            </a:r>
            <a:r>
              <a:rPr lang="ja-JP" altLang="en-US" dirty="0" smtClean="0">
                <a:solidFill>
                  <a:srgbClr val="C0504D">
                    <a:lumMod val="40000"/>
                    <a:lumOff val="60000"/>
                  </a:srgbClr>
                </a:solidFill>
                <a:latin typeface="Calibri"/>
                <a:ea typeface="ＭＳ Ｐゴシック"/>
              </a:rPr>
              <a:t>が新しい組織に手渡される</a:t>
            </a:r>
            <a:endParaRPr lang="en-US" altLang="ja-JP" dirty="0" smtClean="0">
              <a:solidFill>
                <a:prstClr val="white"/>
              </a:solidFill>
              <a:latin typeface="Calibri"/>
              <a:ea typeface="ＭＳ Ｐゴシック"/>
            </a:endParaRPr>
          </a:p>
          <a:p>
            <a:pPr defTabSz="457200"/>
            <a:endParaRPr lang="en-US" altLang="ja-JP" dirty="0" smtClean="0">
              <a:solidFill>
                <a:prstClr val="white"/>
              </a:solidFill>
              <a:latin typeface="Calibri"/>
              <a:ea typeface="ＭＳ Ｐゴシック"/>
            </a:endParaRPr>
          </a:p>
          <a:p>
            <a:pPr defTabSz="457200"/>
            <a:r>
              <a:rPr lang="ja-JP" altLang="en-US" dirty="0" smtClean="0">
                <a:solidFill>
                  <a:prstClr val="white"/>
                </a:solidFill>
                <a:latin typeface="Calibri"/>
                <a:ea typeface="ＭＳ Ｐゴシック"/>
              </a:rPr>
              <a:t>企画委員：</a:t>
            </a:r>
            <a:r>
              <a:rPr lang="ja-JP" altLang="en-US" dirty="0" smtClean="0">
                <a:solidFill>
                  <a:srgbClr val="FFFF00"/>
                </a:solidFill>
                <a:latin typeface="Calibri"/>
                <a:ea typeface="ＭＳ Ｐゴシック"/>
              </a:rPr>
              <a:t>黄色＝</a:t>
            </a:r>
            <a:r>
              <a:rPr lang="en-US" altLang="ja-JP" dirty="0" smtClean="0">
                <a:solidFill>
                  <a:srgbClr val="FFFF00"/>
                </a:solidFill>
                <a:latin typeface="Calibri"/>
                <a:ea typeface="ＭＳ Ｐゴシック"/>
              </a:rPr>
              <a:t>chair</a:t>
            </a:r>
          </a:p>
          <a:p>
            <a:pPr defTabSz="457200"/>
            <a:r>
              <a:rPr lang="en-US" altLang="ja-JP" dirty="0" smtClean="0">
                <a:solidFill>
                  <a:srgbClr val="F2DCDB"/>
                </a:solidFill>
                <a:latin typeface="Calibri"/>
                <a:ea typeface="ＭＳ Ｐゴシック"/>
              </a:rPr>
              <a:t>(</a:t>
            </a:r>
            <a:r>
              <a:rPr lang="ja-JP" altLang="en-US" dirty="0" smtClean="0">
                <a:solidFill>
                  <a:srgbClr val="F2DCDB"/>
                </a:solidFill>
                <a:latin typeface="Calibri"/>
                <a:ea typeface="ＭＳ Ｐゴシック"/>
              </a:rPr>
              <a:t>アジア）</a:t>
            </a:r>
            <a:r>
              <a:rPr lang="ja-JP" altLang="ja-JP" dirty="0" smtClean="0">
                <a:solidFill>
                  <a:srgbClr val="F2DCDB"/>
                </a:solidFill>
                <a:latin typeface="Calibri"/>
                <a:ea typeface="ＭＳ Ｐゴシック"/>
              </a:rPr>
              <a:t>　</a:t>
            </a:r>
            <a:r>
              <a:rPr lang="en-US" altLang="ja-JP" dirty="0" smtClean="0">
                <a:solidFill>
                  <a:srgbClr val="FFFF00"/>
                </a:solidFill>
                <a:latin typeface="Calibri"/>
                <a:ea typeface="ＭＳ Ｐゴシック"/>
              </a:rPr>
              <a:t>Hitoshi Yamamoto</a:t>
            </a:r>
            <a:r>
              <a:rPr lang="ja-JP" altLang="en-US" dirty="0" smtClean="0">
                <a:solidFill>
                  <a:srgbClr val="C0504D">
                    <a:lumMod val="20000"/>
                    <a:lumOff val="80000"/>
                  </a:srgbClr>
                </a:solidFill>
                <a:latin typeface="Calibri"/>
                <a:ea typeface="ＭＳ Ｐゴシック"/>
              </a:rPr>
              <a:t>、</a:t>
            </a:r>
            <a:r>
              <a:rPr lang="en-US" altLang="ja-JP" dirty="0" err="1" smtClean="0">
                <a:solidFill>
                  <a:srgbClr val="C0504D">
                    <a:lumMod val="20000"/>
                    <a:lumOff val="80000"/>
                  </a:srgbClr>
                </a:solidFill>
                <a:latin typeface="Calibri"/>
                <a:ea typeface="ＭＳ Ｐゴシック"/>
              </a:rPr>
              <a:t>Rohini</a:t>
            </a:r>
            <a:r>
              <a:rPr lang="en-US" altLang="ja-JP" dirty="0" smtClean="0">
                <a:solidFill>
                  <a:srgbClr val="C0504D">
                    <a:lumMod val="20000"/>
                    <a:lumOff val="80000"/>
                  </a:srgbClr>
                </a:solidFill>
                <a:latin typeface="Calibri"/>
                <a:ea typeface="ＭＳ Ｐゴシック"/>
              </a:rPr>
              <a:t> </a:t>
            </a:r>
            <a:r>
              <a:rPr lang="en-US" altLang="ja-JP" dirty="0" err="1" smtClean="0">
                <a:solidFill>
                  <a:srgbClr val="C0504D">
                    <a:lumMod val="20000"/>
                    <a:lumOff val="80000"/>
                  </a:srgbClr>
                </a:solidFill>
                <a:latin typeface="Calibri"/>
                <a:ea typeface="ＭＳ Ｐゴシック"/>
              </a:rPr>
              <a:t>Godbole</a:t>
            </a:r>
            <a:r>
              <a:rPr lang="ja-JP" altLang="en-US" dirty="0" smtClean="0">
                <a:solidFill>
                  <a:srgbClr val="C0504D">
                    <a:lumMod val="20000"/>
                    <a:lumOff val="80000"/>
                  </a:srgbClr>
                </a:solidFill>
                <a:latin typeface="Calibri"/>
                <a:ea typeface="ＭＳ Ｐゴシック"/>
              </a:rPr>
              <a:t>、</a:t>
            </a:r>
            <a:r>
              <a:rPr lang="en-US" altLang="ja-JP" dirty="0" smtClean="0">
                <a:solidFill>
                  <a:srgbClr val="C0504D">
                    <a:lumMod val="20000"/>
                    <a:lumOff val="80000"/>
                  </a:srgbClr>
                </a:solidFill>
                <a:latin typeface="Calibri"/>
                <a:ea typeface="ＭＳ Ｐゴシック"/>
              </a:rPr>
              <a:t> Kaoru </a:t>
            </a:r>
            <a:r>
              <a:rPr lang="en-US" altLang="ja-JP" dirty="0" err="1" smtClean="0">
                <a:solidFill>
                  <a:srgbClr val="C0504D">
                    <a:lumMod val="20000"/>
                    <a:lumOff val="80000"/>
                  </a:srgbClr>
                </a:solidFill>
                <a:latin typeface="Calibri"/>
                <a:ea typeface="ＭＳ Ｐゴシック"/>
              </a:rPr>
              <a:t>Yokoya</a:t>
            </a:r>
            <a:r>
              <a:rPr lang="ja-JP" altLang="en-US" dirty="0" smtClean="0">
                <a:solidFill>
                  <a:srgbClr val="C0504D">
                    <a:lumMod val="20000"/>
                    <a:lumOff val="80000"/>
                  </a:srgbClr>
                </a:solidFill>
                <a:latin typeface="Calibri"/>
                <a:ea typeface="ＭＳ Ｐゴシック"/>
              </a:rPr>
              <a:t>、</a:t>
            </a:r>
            <a:endParaRPr lang="en-US" altLang="ja-JP" dirty="0" smtClean="0">
              <a:solidFill>
                <a:srgbClr val="C0504D">
                  <a:lumMod val="20000"/>
                  <a:lumOff val="80000"/>
                </a:srgbClr>
              </a:solidFill>
              <a:latin typeface="Calibri"/>
              <a:ea typeface="ＭＳ Ｐゴシック"/>
            </a:endParaRPr>
          </a:p>
          <a:p>
            <a:pPr defTabSz="457200"/>
            <a:r>
              <a:rPr lang="en-US" altLang="ja-JP" dirty="0" smtClean="0">
                <a:solidFill>
                  <a:srgbClr val="C0504D">
                    <a:lumMod val="20000"/>
                    <a:lumOff val="80000"/>
                  </a:srgbClr>
                </a:solidFill>
                <a:latin typeface="Calibri"/>
                <a:ea typeface="ＭＳ Ｐゴシック"/>
              </a:rPr>
              <a:t>                  </a:t>
            </a:r>
            <a:r>
              <a:rPr lang="en-US" altLang="ja-JP" dirty="0" err="1" smtClean="0">
                <a:solidFill>
                  <a:srgbClr val="C0504D">
                    <a:lumMod val="20000"/>
                    <a:lumOff val="80000"/>
                  </a:srgbClr>
                </a:solidFill>
                <a:latin typeface="Calibri"/>
                <a:ea typeface="ＭＳ Ｐゴシック"/>
              </a:rPr>
              <a:t>Hwanbae</a:t>
            </a:r>
            <a:r>
              <a:rPr lang="en-US" altLang="ja-JP" dirty="0" smtClean="0">
                <a:solidFill>
                  <a:srgbClr val="C0504D">
                    <a:lumMod val="20000"/>
                    <a:lumOff val="80000"/>
                  </a:srgbClr>
                </a:solidFill>
                <a:latin typeface="Calibri"/>
                <a:ea typeface="ＭＳ Ｐゴシック"/>
              </a:rPr>
              <a:t> Park, </a:t>
            </a:r>
            <a:r>
              <a:rPr lang="en-US" altLang="ja-JP" dirty="0" err="1" smtClean="0">
                <a:solidFill>
                  <a:srgbClr val="C0504D">
                    <a:lumMod val="20000"/>
                    <a:lumOff val="80000"/>
                  </a:srgbClr>
                </a:solidFill>
                <a:latin typeface="Calibri"/>
                <a:ea typeface="ＭＳ Ｐゴシック"/>
              </a:rPr>
              <a:t>Gao</a:t>
            </a:r>
            <a:r>
              <a:rPr lang="en-US" altLang="ja-JP" dirty="0" smtClean="0">
                <a:solidFill>
                  <a:srgbClr val="C0504D">
                    <a:lumMod val="20000"/>
                    <a:lumOff val="80000"/>
                  </a:srgbClr>
                </a:solidFill>
                <a:latin typeface="Calibri"/>
                <a:ea typeface="ＭＳ Ｐゴシック"/>
              </a:rPr>
              <a:t> </a:t>
            </a:r>
            <a:r>
              <a:rPr lang="en-US" altLang="ja-JP" dirty="0" err="1" smtClean="0">
                <a:solidFill>
                  <a:srgbClr val="C0504D">
                    <a:lumMod val="20000"/>
                    <a:lumOff val="80000"/>
                  </a:srgbClr>
                </a:solidFill>
                <a:latin typeface="Calibri"/>
                <a:ea typeface="ＭＳ Ｐゴシック"/>
              </a:rPr>
              <a:t>Jie</a:t>
            </a:r>
            <a:endParaRPr lang="en-US" altLang="ja-JP" dirty="0" smtClean="0">
              <a:solidFill>
                <a:srgbClr val="C0504D">
                  <a:lumMod val="20000"/>
                  <a:lumOff val="80000"/>
                </a:srgbClr>
              </a:solidFill>
              <a:latin typeface="Calibri"/>
              <a:ea typeface="ＭＳ Ｐゴシック"/>
            </a:endParaRPr>
          </a:p>
          <a:p>
            <a:pPr defTabSz="457200"/>
            <a:r>
              <a:rPr lang="ja-JP" altLang="en-US" dirty="0" smtClean="0">
                <a:solidFill>
                  <a:srgbClr val="F2DCDB"/>
                </a:solidFill>
                <a:latin typeface="Calibri"/>
                <a:ea typeface="ＭＳ Ｐゴシック"/>
              </a:rPr>
              <a:t>（ヨーロッパ）　</a:t>
            </a:r>
            <a:r>
              <a:rPr lang="en-US" altLang="ja-JP" dirty="0" smtClean="0">
                <a:solidFill>
                  <a:srgbClr val="FFFF00"/>
                </a:solidFill>
                <a:latin typeface="Calibri"/>
                <a:ea typeface="ＭＳ Ｐゴシック"/>
              </a:rPr>
              <a:t>Juan </a:t>
            </a:r>
            <a:r>
              <a:rPr lang="en-US" altLang="ja-JP" dirty="0" err="1" smtClean="0">
                <a:solidFill>
                  <a:srgbClr val="FFFF00"/>
                </a:solidFill>
                <a:latin typeface="Calibri"/>
                <a:ea typeface="ＭＳ Ｐゴシック"/>
              </a:rPr>
              <a:t>Fuster</a:t>
            </a:r>
            <a:r>
              <a:rPr lang="ja-JP" altLang="en-US" dirty="0" smtClean="0">
                <a:solidFill>
                  <a:srgbClr val="F2DCDB"/>
                </a:solidFill>
                <a:latin typeface="Calibri"/>
                <a:ea typeface="ＭＳ Ｐゴシック"/>
              </a:rPr>
              <a:t>、</a:t>
            </a:r>
            <a:r>
              <a:rPr lang="en-US" altLang="ja-JP" dirty="0" smtClean="0">
                <a:solidFill>
                  <a:srgbClr val="F2DCDB"/>
                </a:solidFill>
                <a:latin typeface="Calibri"/>
                <a:ea typeface="ＭＳ Ｐゴシック"/>
              </a:rPr>
              <a:t>Steiner </a:t>
            </a:r>
            <a:r>
              <a:rPr lang="en-US" altLang="ja-JP" dirty="0" err="1" smtClean="0">
                <a:solidFill>
                  <a:srgbClr val="F2DCDB"/>
                </a:solidFill>
                <a:latin typeface="Calibri"/>
                <a:ea typeface="ＭＳ Ｐゴシック"/>
              </a:rPr>
              <a:t>Stapnes</a:t>
            </a:r>
            <a:r>
              <a:rPr lang="ja-JP" altLang="en-US" dirty="0" smtClean="0">
                <a:solidFill>
                  <a:srgbClr val="F2DCDB"/>
                </a:solidFill>
                <a:latin typeface="Calibri"/>
                <a:ea typeface="ＭＳ Ｐゴシック"/>
              </a:rPr>
              <a:t>、</a:t>
            </a:r>
            <a:r>
              <a:rPr lang="en-US" altLang="ja-JP" dirty="0" smtClean="0">
                <a:solidFill>
                  <a:srgbClr val="F2DCDB"/>
                </a:solidFill>
                <a:latin typeface="Calibri"/>
                <a:ea typeface="ＭＳ Ｐゴシック"/>
              </a:rPr>
              <a:t>Emmanuel </a:t>
            </a:r>
            <a:r>
              <a:rPr lang="en-US" altLang="ja-JP" dirty="0" err="1" smtClean="0">
                <a:solidFill>
                  <a:srgbClr val="F2DCDB"/>
                </a:solidFill>
                <a:latin typeface="Calibri"/>
                <a:ea typeface="ＭＳ Ｐゴシック"/>
              </a:rPr>
              <a:t>Tsemells</a:t>
            </a:r>
            <a:r>
              <a:rPr lang="ja-JP" altLang="en-US" dirty="0" smtClean="0">
                <a:solidFill>
                  <a:srgbClr val="F2DCDB"/>
                </a:solidFill>
                <a:latin typeface="Calibri"/>
                <a:ea typeface="ＭＳ Ｐゴシック"/>
              </a:rPr>
              <a:t>、</a:t>
            </a:r>
            <a:endParaRPr lang="en-US" altLang="ja-JP" dirty="0" smtClean="0">
              <a:solidFill>
                <a:srgbClr val="F2DCDB"/>
              </a:solidFill>
              <a:latin typeface="Calibri"/>
              <a:ea typeface="ＭＳ Ｐゴシック"/>
            </a:endParaRPr>
          </a:p>
          <a:p>
            <a:pPr defTabSz="457200"/>
            <a:r>
              <a:rPr lang="en-US" altLang="ja-JP" dirty="0" smtClean="0">
                <a:solidFill>
                  <a:srgbClr val="F2DCDB"/>
                </a:solidFill>
                <a:latin typeface="Calibri"/>
                <a:ea typeface="ＭＳ Ｐゴシック"/>
              </a:rPr>
              <a:t>                          Francois Le </a:t>
            </a:r>
            <a:r>
              <a:rPr lang="en-US" altLang="ja-JP" dirty="0" err="1" smtClean="0">
                <a:solidFill>
                  <a:srgbClr val="F2DCDB"/>
                </a:solidFill>
                <a:latin typeface="Calibri"/>
                <a:ea typeface="ＭＳ Ｐゴシック"/>
              </a:rPr>
              <a:t>Diberder</a:t>
            </a:r>
            <a:r>
              <a:rPr lang="ja-JP" altLang="en-US" dirty="0" smtClean="0">
                <a:solidFill>
                  <a:srgbClr val="F2DCDB"/>
                </a:solidFill>
                <a:latin typeface="Calibri"/>
                <a:ea typeface="ＭＳ Ｐゴシック"/>
              </a:rPr>
              <a:t>、</a:t>
            </a:r>
            <a:r>
              <a:rPr lang="en-US" altLang="ja-JP" dirty="0" smtClean="0">
                <a:solidFill>
                  <a:srgbClr val="F2DCDB"/>
                </a:solidFill>
                <a:latin typeface="Calibri"/>
                <a:ea typeface="ＭＳ Ｐゴシック"/>
              </a:rPr>
              <a:t>Nick Walker</a:t>
            </a:r>
          </a:p>
          <a:p>
            <a:pPr defTabSz="457200"/>
            <a:r>
              <a:rPr lang="ja-JP" altLang="en-US" dirty="0" smtClean="0">
                <a:solidFill>
                  <a:srgbClr val="F2DCDB"/>
                </a:solidFill>
                <a:latin typeface="Calibri"/>
                <a:ea typeface="ＭＳ Ｐゴシック"/>
              </a:rPr>
              <a:t>（アメリカ）　</a:t>
            </a:r>
            <a:r>
              <a:rPr lang="en-US" altLang="ja-JP" dirty="0" smtClean="0">
                <a:solidFill>
                  <a:srgbClr val="FFFF00"/>
                </a:solidFill>
                <a:latin typeface="Calibri"/>
                <a:ea typeface="ＭＳ Ｐゴシック"/>
              </a:rPr>
              <a:t>Jim </a:t>
            </a:r>
            <a:r>
              <a:rPr lang="en-US" altLang="ja-JP" dirty="0" err="1" smtClean="0">
                <a:solidFill>
                  <a:srgbClr val="FFFF00"/>
                </a:solidFill>
                <a:latin typeface="Calibri"/>
                <a:ea typeface="ＭＳ Ｐゴシック"/>
              </a:rPr>
              <a:t>Brau</a:t>
            </a:r>
            <a:r>
              <a:rPr lang="ja-JP" altLang="en-US" dirty="0" smtClean="0">
                <a:solidFill>
                  <a:srgbClr val="F2DCDB"/>
                </a:solidFill>
                <a:latin typeface="Calibri"/>
                <a:ea typeface="ＭＳ Ｐゴシック"/>
              </a:rPr>
              <a:t>、</a:t>
            </a:r>
            <a:r>
              <a:rPr lang="en-US" altLang="ja-JP" dirty="0" smtClean="0">
                <a:solidFill>
                  <a:srgbClr val="F2DCDB"/>
                </a:solidFill>
                <a:latin typeface="Calibri"/>
                <a:ea typeface="ＭＳ Ｐゴシック"/>
              </a:rPr>
              <a:t>Young-</a:t>
            </a:r>
            <a:r>
              <a:rPr lang="en-US" altLang="ja-JP" dirty="0" err="1" smtClean="0">
                <a:solidFill>
                  <a:srgbClr val="F2DCDB"/>
                </a:solidFill>
                <a:latin typeface="Calibri"/>
                <a:ea typeface="ＭＳ Ｐゴシック"/>
              </a:rPr>
              <a:t>Kee</a:t>
            </a:r>
            <a:r>
              <a:rPr lang="en-US" altLang="ja-JP" dirty="0" smtClean="0">
                <a:solidFill>
                  <a:srgbClr val="F2DCDB"/>
                </a:solidFill>
                <a:latin typeface="Calibri"/>
                <a:ea typeface="ＭＳ Ｐゴシック"/>
              </a:rPr>
              <a:t>-Kim</a:t>
            </a:r>
            <a:r>
              <a:rPr lang="ja-JP" altLang="en-US" dirty="0" smtClean="0">
                <a:solidFill>
                  <a:srgbClr val="F2DCDB"/>
                </a:solidFill>
                <a:latin typeface="Calibri"/>
                <a:ea typeface="ＭＳ Ｐゴシック"/>
              </a:rPr>
              <a:t>、</a:t>
            </a:r>
            <a:r>
              <a:rPr lang="en-US" altLang="ja-JP" dirty="0" smtClean="0">
                <a:solidFill>
                  <a:srgbClr val="F2DCDB"/>
                </a:solidFill>
                <a:latin typeface="Calibri"/>
                <a:ea typeface="ＭＳ Ｐゴシック"/>
              </a:rPr>
              <a:t>Dean </a:t>
            </a:r>
            <a:r>
              <a:rPr lang="en-US" altLang="ja-JP" dirty="0" err="1" smtClean="0">
                <a:solidFill>
                  <a:srgbClr val="F2DCDB"/>
                </a:solidFill>
                <a:latin typeface="Calibri"/>
                <a:ea typeface="ＭＳ Ｐゴシック"/>
              </a:rPr>
              <a:t>Karlen</a:t>
            </a:r>
            <a:r>
              <a:rPr lang="ja-JP" altLang="en-US" dirty="0" smtClean="0">
                <a:solidFill>
                  <a:srgbClr val="F2DCDB"/>
                </a:solidFill>
                <a:latin typeface="Calibri"/>
                <a:ea typeface="ＭＳ Ｐゴシック"/>
              </a:rPr>
              <a:t>、</a:t>
            </a:r>
            <a:r>
              <a:rPr lang="en-US" altLang="ja-JP" dirty="0" smtClean="0">
                <a:solidFill>
                  <a:srgbClr val="F2DCDB"/>
                </a:solidFill>
                <a:latin typeface="Calibri"/>
                <a:ea typeface="ＭＳ Ｐゴシック"/>
              </a:rPr>
              <a:t>Norman Graf</a:t>
            </a:r>
            <a:r>
              <a:rPr lang="ja-JP" altLang="en-US" dirty="0" smtClean="0">
                <a:solidFill>
                  <a:srgbClr val="F2DCDB"/>
                </a:solidFill>
                <a:latin typeface="Calibri"/>
                <a:ea typeface="ＭＳ Ｐゴシック"/>
              </a:rPr>
              <a:t>、</a:t>
            </a:r>
            <a:endParaRPr lang="en-US" altLang="ja-JP" dirty="0" smtClean="0">
              <a:solidFill>
                <a:srgbClr val="F2DCDB"/>
              </a:solidFill>
              <a:latin typeface="Calibri"/>
              <a:ea typeface="ＭＳ Ｐゴシック"/>
            </a:endParaRPr>
          </a:p>
          <a:p>
            <a:pPr defTabSz="457200"/>
            <a:r>
              <a:rPr lang="en-US" altLang="ja-JP" dirty="0" smtClean="0">
                <a:solidFill>
                  <a:srgbClr val="F2DCDB"/>
                </a:solidFill>
                <a:latin typeface="Calibri"/>
                <a:ea typeface="ＭＳ Ｐゴシック"/>
              </a:rPr>
              <a:t>                     Maxine </a:t>
            </a:r>
            <a:r>
              <a:rPr lang="en-US" altLang="ja-JP" dirty="0" err="1" smtClean="0">
                <a:solidFill>
                  <a:srgbClr val="F2DCDB"/>
                </a:solidFill>
                <a:latin typeface="Calibri"/>
                <a:ea typeface="ＭＳ Ｐゴシック"/>
              </a:rPr>
              <a:t>Hroneck</a:t>
            </a:r>
            <a:endParaRPr lang="en-US" altLang="ja-JP" dirty="0" smtClean="0">
              <a:solidFill>
                <a:srgbClr val="F2DCDB"/>
              </a:solidFill>
              <a:latin typeface="Calibri"/>
              <a:ea typeface="ＭＳ Ｐゴシック"/>
            </a:endParaRPr>
          </a:p>
          <a:p>
            <a:pPr defTabSz="457200"/>
            <a:r>
              <a:rPr lang="en-US" altLang="ja-JP" dirty="0" smtClean="0">
                <a:solidFill>
                  <a:srgbClr val="F2DCDB"/>
                </a:solidFill>
                <a:latin typeface="Calibri"/>
                <a:ea typeface="ＭＳ Ｐゴシック"/>
              </a:rPr>
              <a:t>(communicators as observers)</a:t>
            </a:r>
          </a:p>
          <a:p>
            <a:pPr defTabSz="457200"/>
            <a:endParaRPr lang="en-US" altLang="ja-JP" dirty="0" smtClean="0">
              <a:solidFill>
                <a:srgbClr val="F2DCDB"/>
              </a:solidFill>
              <a:latin typeface="Calibri"/>
              <a:ea typeface="ＭＳ Ｐゴシック"/>
            </a:endParaRPr>
          </a:p>
          <a:p>
            <a:pPr defTabSz="457200"/>
            <a:r>
              <a:rPr lang="ja-JP" altLang="en-US" dirty="0" smtClean="0">
                <a:solidFill>
                  <a:srgbClr val="FF7A55"/>
                </a:solidFill>
                <a:latin typeface="Calibri"/>
                <a:ea typeface="ＭＳ Ｐゴシック"/>
              </a:rPr>
              <a:t>次回委員会（１０月２４日）において各地域での場所、時間、プログラム概略を報告することになっている。　</a:t>
            </a:r>
            <a:r>
              <a:rPr lang="ja-JP" altLang="en-US" dirty="0" smtClean="0">
                <a:solidFill>
                  <a:srgbClr val="EEECE1">
                    <a:lumMod val="75000"/>
                  </a:srgbClr>
                </a:solidFill>
                <a:latin typeface="Calibri"/>
                <a:ea typeface="ＭＳ Ｐゴシック"/>
              </a:rPr>
              <a:t>実働出来る世話人を選ぶことが必要。</a:t>
            </a:r>
            <a:endParaRPr lang="en-US" altLang="ja-JP" dirty="0" smtClean="0">
              <a:solidFill>
                <a:srgbClr val="EEECE1">
                  <a:lumMod val="75000"/>
                </a:srgbClr>
              </a:solidFill>
              <a:latin typeface="Calibri"/>
              <a:ea typeface="ＭＳ Ｐゴシック"/>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9615996"/>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タイトル 6"/>
          <p:cNvSpPr>
            <a:spLocks noGrp="1"/>
          </p:cNvSpPr>
          <p:nvPr>
            <p:ph type="ctrTitle"/>
          </p:nvPr>
        </p:nvSpPr>
        <p:spPr>
          <a:solidFill>
            <a:srgbClr val="FFFF00"/>
          </a:solidFill>
        </p:spPr>
        <p:txBody>
          <a:bodyPr>
            <a:normAutofit fontScale="90000"/>
          </a:bodyPr>
          <a:lstStyle/>
          <a:p>
            <a:r>
              <a:rPr kumimoji="1" lang="en-US" altLang="ja-JP" dirty="0" smtClean="0"/>
              <a:t>KEK2013 </a:t>
            </a:r>
            <a:r>
              <a:rPr kumimoji="1" lang="ja-JP" altLang="en-US" dirty="0" smtClean="0"/>
              <a:t>ロードマップ</a:t>
            </a:r>
            <a:r>
              <a:rPr kumimoji="1" lang="en-US" altLang="ja-JP" dirty="0" smtClean="0"/>
              <a:t>(</a:t>
            </a:r>
            <a:r>
              <a:rPr kumimoji="1" lang="ja-JP" altLang="en-US" dirty="0" smtClean="0"/>
              <a:t>案）に沿った</a:t>
            </a:r>
            <a:r>
              <a:rPr kumimoji="1" lang="en-US" altLang="ja-JP" dirty="0" smtClean="0"/>
              <a:t/>
            </a:r>
            <a:br>
              <a:rPr kumimoji="1" lang="en-US" altLang="ja-JP" dirty="0" smtClean="0"/>
            </a:br>
            <a:r>
              <a:rPr lang="en-US" altLang="ja-JP" dirty="0" smtClean="0"/>
              <a:t>ILC, ATF, STF </a:t>
            </a:r>
            <a:r>
              <a:rPr lang="ja-JP" altLang="en-US" dirty="0" smtClean="0"/>
              <a:t>開発研究計画</a:t>
            </a:r>
            <a:endParaRPr kumimoji="1" lang="ja-JP" altLang="en-US" dirty="0"/>
          </a:p>
        </p:txBody>
      </p:sp>
      <p:sp>
        <p:nvSpPr>
          <p:cNvPr id="8" name="サブタイトル 7"/>
          <p:cNvSpPr>
            <a:spLocks noGrp="1"/>
          </p:cNvSpPr>
          <p:nvPr>
            <p:ph type="subTitle" idx="1"/>
          </p:nvPr>
        </p:nvSpPr>
        <p:spPr>
          <a:xfrm>
            <a:off x="1231900" y="3886202"/>
            <a:ext cx="6400800" cy="1752600"/>
          </a:xfrm>
        </p:spPr>
        <p:txBody>
          <a:bodyPr>
            <a:normAutofit fontScale="85000" lnSpcReduction="20000"/>
          </a:bodyPr>
          <a:lstStyle/>
          <a:p>
            <a:r>
              <a:rPr kumimoji="1" lang="en-US" altLang="ja-JP" dirty="0" smtClean="0">
                <a:solidFill>
                  <a:srgbClr val="000090"/>
                </a:solidFill>
              </a:rPr>
              <a:t>KEK LC </a:t>
            </a:r>
            <a:r>
              <a:rPr kumimoji="1" lang="ja-JP" altLang="en-US" dirty="0" smtClean="0">
                <a:solidFill>
                  <a:srgbClr val="000090"/>
                </a:solidFill>
              </a:rPr>
              <a:t>計画推進室</a:t>
            </a:r>
            <a:endParaRPr kumimoji="1" lang="en-US" altLang="ja-JP" dirty="0" smtClean="0">
              <a:solidFill>
                <a:srgbClr val="000090"/>
              </a:solidFill>
            </a:endParaRPr>
          </a:p>
          <a:p>
            <a:r>
              <a:rPr lang="ja-JP" altLang="en-US" dirty="0" smtClean="0">
                <a:solidFill>
                  <a:srgbClr val="000090"/>
                </a:solidFill>
              </a:rPr>
              <a:t>山本　明</a:t>
            </a:r>
            <a:endParaRPr lang="en-US" altLang="ja-JP" dirty="0" smtClean="0">
              <a:solidFill>
                <a:srgbClr val="000090"/>
              </a:solidFill>
            </a:endParaRPr>
          </a:p>
          <a:p>
            <a:endParaRPr lang="en-US" altLang="ja-JP" dirty="0">
              <a:solidFill>
                <a:srgbClr val="000090"/>
              </a:solidFill>
            </a:endParaRPr>
          </a:p>
          <a:p>
            <a:r>
              <a:rPr lang="en-US" altLang="ja-JP" dirty="0" smtClean="0">
                <a:solidFill>
                  <a:srgbClr val="000090"/>
                </a:solidFill>
              </a:rPr>
              <a:t>KEK LC </a:t>
            </a:r>
            <a:r>
              <a:rPr lang="ja-JP" altLang="en-US" dirty="0" smtClean="0">
                <a:solidFill>
                  <a:srgbClr val="000090"/>
                </a:solidFill>
              </a:rPr>
              <a:t>計画推進委員会</a:t>
            </a:r>
            <a:r>
              <a:rPr lang="en-US" altLang="ja-JP" dirty="0" smtClean="0">
                <a:solidFill>
                  <a:srgbClr val="000090"/>
                </a:solidFill>
              </a:rPr>
              <a:t>: 2012-10-19</a:t>
            </a:r>
            <a:endParaRPr lang="en-US" altLang="ja-JP" dirty="0">
              <a:solidFill>
                <a:srgbClr val="000090"/>
              </a:solidFill>
            </a:endParaRPr>
          </a:p>
        </p:txBody>
      </p:sp>
      <p:sp>
        <p:nvSpPr>
          <p:cNvPr id="4" name="日付プレースホルダー 3"/>
          <p:cNvSpPr>
            <a:spLocks noGrp="1"/>
          </p:cNvSpPr>
          <p:nvPr>
            <p:ph type="dt" sz="half" idx="10"/>
          </p:nvPr>
        </p:nvSpPr>
        <p:spPr/>
        <p:txBody>
          <a:bodyPr/>
          <a:lstStyle/>
          <a:p>
            <a:r>
              <a:rPr kumimoji="1" lang="en-US" altLang="ja-JP" smtClean="0"/>
              <a:t>12/10/01</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KEK-LC-Meeting</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pPr/>
              <a:t>22</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0762061"/>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normAutofit fontScale="90000"/>
          </a:bodyPr>
          <a:lstStyle/>
          <a:p>
            <a:r>
              <a:rPr kumimoji="1" lang="en-US" altLang="ja-JP" dirty="0" smtClean="0"/>
              <a:t>KEK</a:t>
            </a:r>
            <a:r>
              <a:rPr kumimoji="1" lang="ja-JP" altLang="en-US" dirty="0" smtClean="0"/>
              <a:t>研究推進会議での議論・</a:t>
            </a:r>
            <a:r>
              <a:rPr kumimoji="1" lang="en-US" altLang="ja-JP" dirty="0" smtClean="0"/>
              <a:t/>
            </a:r>
            <a:br>
              <a:rPr kumimoji="1" lang="en-US" altLang="ja-JP" dirty="0" smtClean="0"/>
            </a:br>
            <a:r>
              <a:rPr lang="ja-JP" altLang="en-US" sz="3100" dirty="0" smtClean="0">
                <a:solidFill>
                  <a:srgbClr val="3366FF"/>
                </a:solidFill>
              </a:rPr>
              <a:t>中間まとめ</a:t>
            </a:r>
            <a:r>
              <a:rPr lang="en-US" altLang="ja-JP" sz="3100" dirty="0" smtClean="0">
                <a:solidFill>
                  <a:srgbClr val="3366FF"/>
                </a:solidFill>
              </a:rPr>
              <a:t> (8/21) </a:t>
            </a:r>
            <a:r>
              <a:rPr lang="ja-JP" altLang="en-US" sz="3100" dirty="0" smtClean="0">
                <a:solidFill>
                  <a:srgbClr val="3366FF"/>
                </a:solidFill>
              </a:rPr>
              <a:t>：</a:t>
            </a:r>
            <a:r>
              <a:rPr lang="en-US" altLang="ja-JP" sz="3100" dirty="0" smtClean="0">
                <a:solidFill>
                  <a:srgbClr val="3366FF"/>
                </a:solidFill>
              </a:rPr>
              <a:t>ILC </a:t>
            </a:r>
            <a:endParaRPr kumimoji="1" lang="ja-JP" altLang="en-US" sz="3100" dirty="0">
              <a:solidFill>
                <a:srgbClr val="3366FF"/>
              </a:solidFill>
            </a:endParaRPr>
          </a:p>
        </p:txBody>
      </p:sp>
      <p:sp>
        <p:nvSpPr>
          <p:cNvPr id="9" name="コンテンツ プレースホルダー 8"/>
          <p:cNvSpPr>
            <a:spLocks noGrp="1"/>
          </p:cNvSpPr>
          <p:nvPr>
            <p:ph idx="1"/>
          </p:nvPr>
        </p:nvSpPr>
        <p:spPr>
          <a:xfrm>
            <a:off x="127000" y="1483077"/>
            <a:ext cx="8559800" cy="5271797"/>
          </a:xfrm>
        </p:spPr>
        <p:txBody>
          <a:bodyPr>
            <a:normAutofit fontScale="47500" lnSpcReduction="20000"/>
          </a:bodyPr>
          <a:lstStyle/>
          <a:p>
            <a:pPr>
              <a:lnSpc>
                <a:spcPct val="120000"/>
              </a:lnSpc>
            </a:pPr>
            <a:r>
              <a:rPr lang="ja-JP" altLang="ja-JP" sz="3400" dirty="0" smtClean="0"/>
              <a:t>高エネルギー物</a:t>
            </a:r>
            <a:r>
              <a:rPr lang="ja-JP" altLang="ja-JP" sz="3400" dirty="0"/>
              <a:t>理学はハドロンコライダーとレプトンコライダーを両輪として飛躍的な発展を遂げてきた。</a:t>
            </a:r>
            <a:r>
              <a:rPr lang="en-US" altLang="ja-JP" sz="3400" dirty="0"/>
              <a:t>ILC </a:t>
            </a:r>
            <a:r>
              <a:rPr lang="ja-JP" altLang="ja-JP" sz="3400" dirty="0"/>
              <a:t>は</a:t>
            </a:r>
            <a:r>
              <a:rPr lang="en-US" altLang="ja-JP" sz="3400" dirty="0"/>
              <a:t>LHC</a:t>
            </a:r>
            <a:r>
              <a:rPr lang="ja-JP" altLang="ja-JP" sz="3400" dirty="0"/>
              <a:t>で発見された</a:t>
            </a:r>
            <a:r>
              <a:rPr lang="en-US" altLang="ja-JP" sz="3400" dirty="0"/>
              <a:t> ”</a:t>
            </a:r>
            <a:r>
              <a:rPr lang="ja-JP" altLang="ja-JP" sz="3400" dirty="0"/>
              <a:t>ヒッグスと考えられる粒子</a:t>
            </a:r>
            <a:r>
              <a:rPr lang="en-US" altLang="ja-JP" sz="3400" dirty="0"/>
              <a:t>(126 </a:t>
            </a:r>
            <a:r>
              <a:rPr lang="en-US" altLang="ja-JP" sz="3400" dirty="0" err="1"/>
              <a:t>GeV</a:t>
            </a:r>
            <a:r>
              <a:rPr lang="en-US" altLang="ja-JP" sz="3400" dirty="0"/>
              <a:t>)” </a:t>
            </a:r>
            <a:r>
              <a:rPr lang="ja-JP" altLang="ja-JP" sz="3400" dirty="0"/>
              <a:t>及び今後期待される成果を基に、重心系</a:t>
            </a:r>
            <a:r>
              <a:rPr lang="en-US" altLang="ja-JP" sz="3400" dirty="0"/>
              <a:t>500 </a:t>
            </a:r>
            <a:r>
              <a:rPr lang="en-US" altLang="ja-JP" sz="3400" dirty="0" err="1"/>
              <a:t>GeV</a:t>
            </a:r>
            <a:r>
              <a:rPr lang="ja-JP" altLang="ja-JP" sz="3400" dirty="0"/>
              <a:t>程度のエネルギー領域に於いて、レプトンコライダーによる明解、精密な観測によって、電弱ゲージ対称性の破れのメカニズムの理解を深め、背後にある新しい物理法則の解明を進めて、素粒子物理学を新たな段階へと飛躍</a:t>
            </a:r>
            <a:r>
              <a:rPr lang="ja-JP" altLang="ja-JP" sz="3400" dirty="0" smtClean="0"/>
              <a:t>させる。</a:t>
            </a:r>
            <a:endParaRPr lang="en-US" altLang="ja-JP" sz="3400" dirty="0" smtClean="0"/>
          </a:p>
          <a:p>
            <a:pPr>
              <a:lnSpc>
                <a:spcPct val="120000"/>
              </a:lnSpc>
            </a:pPr>
            <a:endParaRPr lang="en-US" altLang="ja-JP" sz="3400" dirty="0"/>
          </a:p>
          <a:p>
            <a:pPr>
              <a:lnSpc>
                <a:spcPct val="120000"/>
              </a:lnSpc>
            </a:pPr>
            <a:r>
              <a:rPr lang="ja-JP" altLang="ja-JP" sz="3400" dirty="0" smtClean="0"/>
              <a:t>日本</a:t>
            </a:r>
            <a:r>
              <a:rPr lang="ja-JP" altLang="ja-JP" sz="3400" dirty="0"/>
              <a:t>はこの研究開発（加速器・測定器）においてすでに重要な役割を果たしているが、今後</a:t>
            </a:r>
            <a:r>
              <a:rPr lang="en-US" altLang="ja-JP" sz="3400" dirty="0"/>
              <a:t>ILC</a:t>
            </a:r>
            <a:r>
              <a:rPr lang="ja-JP" altLang="ja-JP" sz="3400" dirty="0"/>
              <a:t>の実現を図るための活動を一層強化することが求められる。</a:t>
            </a:r>
            <a:r>
              <a:rPr lang="en-US" altLang="ja-JP" sz="3400" dirty="0"/>
              <a:t>KEK</a:t>
            </a:r>
            <a:r>
              <a:rPr lang="ja-JP" altLang="ja-JP" sz="3400" dirty="0"/>
              <a:t>は、</a:t>
            </a:r>
            <a:r>
              <a:rPr lang="en-US" altLang="ja-JP" sz="3400" dirty="0"/>
              <a:t>ILC Global Design Effort (ILC-GDE)</a:t>
            </a:r>
            <a:r>
              <a:rPr lang="ja-JP" altLang="ja-JP" sz="3400" dirty="0"/>
              <a:t>との国際協力・連携によって、</a:t>
            </a:r>
            <a:r>
              <a:rPr lang="en-US" altLang="ja-JP" sz="3400" dirty="0"/>
              <a:t>ILC</a:t>
            </a:r>
            <a:r>
              <a:rPr lang="ja-JP" altLang="ja-JP" sz="3400" dirty="0"/>
              <a:t>実現にむけた超伝導加速空洞および加速器関連技術開発を着実に推進するとともに、</a:t>
            </a:r>
            <a:r>
              <a:rPr lang="en-US" altLang="ja-JP" sz="3400" dirty="0"/>
              <a:t>2012</a:t>
            </a:r>
            <a:r>
              <a:rPr lang="ja-JP" altLang="ja-JP" sz="3400" dirty="0"/>
              <a:t>年には、必要な技術、予算、人員、建設期間を含む詳細な検討結果を、『技術設計書</a:t>
            </a:r>
            <a:r>
              <a:rPr lang="en-US" altLang="ja-JP" sz="3400" dirty="0"/>
              <a:t> (TDR)</a:t>
            </a:r>
            <a:r>
              <a:rPr lang="ja-JP" altLang="ja-JP" sz="3400" dirty="0"/>
              <a:t>』として完成させた</a:t>
            </a:r>
            <a:r>
              <a:rPr lang="ja-JP" altLang="ja-JP" sz="3400" dirty="0" smtClean="0"/>
              <a:t>。</a:t>
            </a:r>
            <a:endParaRPr lang="en-US" altLang="ja-JP" sz="3400" dirty="0"/>
          </a:p>
          <a:p>
            <a:pPr>
              <a:lnSpc>
                <a:spcPct val="120000"/>
              </a:lnSpc>
            </a:pPr>
            <a:endParaRPr lang="en-US" altLang="ja-JP" sz="3400" dirty="0" smtClean="0"/>
          </a:p>
          <a:p>
            <a:pPr>
              <a:lnSpc>
                <a:spcPct val="120000"/>
              </a:lnSpc>
            </a:pPr>
            <a:r>
              <a:rPr lang="en-US" altLang="ja-JP" sz="3400" dirty="0" smtClean="0"/>
              <a:t>LHC</a:t>
            </a:r>
            <a:r>
              <a:rPr lang="ja-JP" altLang="ja-JP" sz="3400" dirty="0"/>
              <a:t>実験による新粒子の発見に基づき、適切なエネルギー領域で加速器建設への具体的な準備を整えている。一方、建設開始から稼働までに、</a:t>
            </a:r>
            <a:r>
              <a:rPr lang="en-US" altLang="ja-JP" sz="3400" dirty="0"/>
              <a:t>10</a:t>
            </a:r>
            <a:r>
              <a:rPr lang="ja-JP" altLang="ja-JP" sz="3400" dirty="0"/>
              <a:t>年以上の期間が必要である</a:t>
            </a:r>
            <a:r>
              <a:rPr lang="ja-JP" altLang="ja-JP" sz="3400" dirty="0" smtClean="0"/>
              <a:t>。よって</a:t>
            </a:r>
            <a:r>
              <a:rPr lang="ja-JP" altLang="ja-JP" sz="3400" dirty="0"/>
              <a:t>、</a:t>
            </a:r>
            <a:r>
              <a:rPr lang="en-US" altLang="ja-JP" sz="3400" dirty="0"/>
              <a:t>LHC</a:t>
            </a:r>
            <a:r>
              <a:rPr lang="ja-JP" altLang="ja-JP" sz="3400" dirty="0"/>
              <a:t>実験との相乗効果による物理成果を最大限に引き出すべく、</a:t>
            </a:r>
            <a:r>
              <a:rPr lang="en-US" altLang="ja-JP" sz="3400" dirty="0"/>
              <a:t>2020</a:t>
            </a:r>
            <a:r>
              <a:rPr lang="ja-JP" altLang="ja-JP" sz="3400" dirty="0"/>
              <a:t>年代中の</a:t>
            </a:r>
            <a:r>
              <a:rPr lang="en-US" altLang="ja-JP" sz="3400" dirty="0"/>
              <a:t>ILC</a:t>
            </a:r>
            <a:r>
              <a:rPr lang="ja-JP" altLang="ja-JP" sz="3400" dirty="0"/>
              <a:t>稼働を目指す。その為</a:t>
            </a:r>
            <a:r>
              <a:rPr lang="ja-JP" altLang="ja-JP" sz="3400" dirty="0" smtClean="0"/>
              <a:t>、</a:t>
            </a:r>
            <a:endParaRPr lang="en-US" altLang="ja-JP" sz="3400" dirty="0" smtClean="0"/>
          </a:p>
          <a:p>
            <a:pPr>
              <a:lnSpc>
                <a:spcPct val="120000"/>
              </a:lnSpc>
            </a:pPr>
            <a:endParaRPr lang="en-US" altLang="ja-JP" sz="3400" dirty="0">
              <a:solidFill>
                <a:srgbClr val="3366FF"/>
              </a:solidFill>
            </a:endParaRPr>
          </a:p>
          <a:p>
            <a:pPr>
              <a:lnSpc>
                <a:spcPct val="120000"/>
              </a:lnSpc>
            </a:pPr>
            <a:r>
              <a:rPr lang="ja-JP" altLang="ja-JP" sz="3400" dirty="0" smtClean="0">
                <a:solidFill>
                  <a:srgbClr val="3366FF"/>
                </a:solidFill>
              </a:rPr>
              <a:t>本ロードマップ</a:t>
            </a:r>
            <a:r>
              <a:rPr lang="ja-JP" altLang="ja-JP" sz="3400" dirty="0">
                <a:solidFill>
                  <a:srgbClr val="3366FF"/>
                </a:solidFill>
              </a:rPr>
              <a:t>期間内（</a:t>
            </a:r>
            <a:r>
              <a:rPr lang="en-US" altLang="ja-JP" sz="3400" dirty="0">
                <a:solidFill>
                  <a:srgbClr val="3366FF"/>
                </a:solidFill>
              </a:rPr>
              <a:t>2014</a:t>
            </a:r>
            <a:r>
              <a:rPr lang="ja-JP" altLang="ja-JP" sz="3400" dirty="0">
                <a:solidFill>
                  <a:srgbClr val="3366FF"/>
                </a:solidFill>
              </a:rPr>
              <a:t>年からの</a:t>
            </a:r>
            <a:r>
              <a:rPr lang="en-US" altLang="ja-JP" sz="3400" dirty="0">
                <a:solidFill>
                  <a:srgbClr val="3366FF"/>
                </a:solidFill>
              </a:rPr>
              <a:t>5</a:t>
            </a:r>
            <a:r>
              <a:rPr lang="ja-JP" altLang="ja-JP" sz="3400" dirty="0">
                <a:solidFill>
                  <a:srgbClr val="3366FF"/>
                </a:solidFill>
              </a:rPr>
              <a:t>年間）に、国際協力の枠組みのなかで、日本がホストした</a:t>
            </a:r>
            <a:r>
              <a:rPr lang="en-US" altLang="ja-JP" sz="3400" dirty="0">
                <a:solidFill>
                  <a:srgbClr val="3366FF"/>
                </a:solidFill>
              </a:rPr>
              <a:t>ILC</a:t>
            </a:r>
            <a:r>
              <a:rPr lang="ja-JP" altLang="ja-JP" sz="3400" dirty="0">
                <a:solidFill>
                  <a:srgbClr val="3366FF"/>
                </a:solidFill>
              </a:rPr>
              <a:t>計画の具体化・建設着手に取り組む。</a:t>
            </a:r>
          </a:p>
          <a:p>
            <a:pPr>
              <a:lnSpc>
                <a:spcPct val="120000"/>
              </a:lnSpc>
            </a:pPr>
            <a:endParaRPr kumimoji="1" lang="ja-JP" altLang="en-US" dirty="0"/>
          </a:p>
        </p:txBody>
      </p:sp>
      <p:sp>
        <p:nvSpPr>
          <p:cNvPr id="10" name="日付プレースホルダー 9"/>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12/10/01</a:t>
            </a:r>
            <a:endParaRPr lang="ja-JP" altLang="en-US">
              <a:solidFill>
                <a:prstClr val="black">
                  <a:tint val="75000"/>
                </a:prstClr>
              </a:solidFill>
              <a:latin typeface="Calibri"/>
              <a:ea typeface="ＭＳ Ｐゴシック"/>
            </a:endParaRPr>
          </a:p>
        </p:txBody>
      </p:sp>
      <p:sp>
        <p:nvSpPr>
          <p:cNvPr id="11" name="フッター プレースホルダー 10"/>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12" name="スライド番号プレースホルダー 11"/>
          <p:cNvSpPr>
            <a:spLocks noGrp="1"/>
          </p:cNvSpPr>
          <p:nvPr>
            <p:ph type="sldNum" sz="quarter" idx="12"/>
          </p:nvPr>
        </p:nvSpPr>
        <p:spPr/>
        <p:txBody>
          <a:bodyPr/>
          <a:lstStyle/>
          <a:p>
            <a:fld id="{690BD53D-0F42-B742-A897-5EF936631EAF}" type="slidenum">
              <a:rPr lang="ja-JP" altLang="en-US" smtClean="0">
                <a:solidFill>
                  <a:prstClr val="black">
                    <a:tint val="75000"/>
                  </a:prstClr>
                </a:solidFill>
                <a:latin typeface="Calibri"/>
                <a:ea typeface="ＭＳ Ｐゴシック"/>
              </a:rPr>
              <a:pPr/>
              <a:t>23</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645556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05291"/>
          </a:xfrm>
        </p:spPr>
        <p:txBody>
          <a:bodyPr>
            <a:normAutofit fontScale="90000"/>
          </a:bodyPr>
          <a:lstStyle/>
          <a:p>
            <a:r>
              <a:rPr kumimoji="1" lang="en-US" altLang="ja-JP" b="1" dirty="0" smtClean="0"/>
              <a:t>KEK-ILC Road-Map: </a:t>
            </a:r>
            <a:r>
              <a:rPr kumimoji="1" lang="en-US" altLang="ja-JP" b="1" dirty="0" smtClean="0">
                <a:solidFill>
                  <a:srgbClr val="FF0000"/>
                </a:solidFill>
              </a:rPr>
              <a:t>Case 1</a:t>
            </a:r>
            <a:r>
              <a:rPr kumimoji="1" lang="en-US" altLang="ja-JP" b="1" dirty="0" smtClean="0"/>
              <a:t> </a:t>
            </a:r>
            <a:r>
              <a:rPr kumimoji="1" lang="en-US" altLang="ja-JP" dirty="0" smtClean="0"/>
              <a:t/>
            </a:r>
            <a:br>
              <a:rPr kumimoji="1" lang="en-US" altLang="ja-JP" dirty="0" smtClean="0"/>
            </a:br>
            <a:r>
              <a:rPr lang="en-US" altLang="ja-JP" sz="2700" dirty="0" smtClean="0">
                <a:solidFill>
                  <a:srgbClr val="3366FF"/>
                </a:solidFill>
              </a:rPr>
              <a:t>under discussion, 2012-7</a:t>
            </a:r>
            <a:endParaRPr kumimoji="1" lang="ja-JP" altLang="en-US" sz="2700" dirty="0">
              <a:solidFill>
                <a:srgbClr val="3366FF"/>
              </a:solidFill>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861231382"/>
              </p:ext>
            </p:extLst>
          </p:nvPr>
        </p:nvGraphicFramePr>
        <p:xfrm>
          <a:off x="302986" y="1100138"/>
          <a:ext cx="8614229" cy="5352276"/>
        </p:xfrm>
        <a:graphic>
          <a:graphicData uri="http://schemas.openxmlformats.org/drawingml/2006/table">
            <a:tbl>
              <a:tblPr firstRow="1" bandRow="1">
                <a:tableStyleId>{5C22544A-7EE6-4342-B048-85BDC9FD1C3A}</a:tableStyleId>
              </a:tblPr>
              <a:tblGrid>
                <a:gridCol w="1373470"/>
                <a:gridCol w="517197"/>
                <a:gridCol w="517197"/>
                <a:gridCol w="517197"/>
                <a:gridCol w="517197"/>
                <a:gridCol w="517197"/>
                <a:gridCol w="517197"/>
                <a:gridCol w="517197"/>
                <a:gridCol w="517197"/>
                <a:gridCol w="517197"/>
                <a:gridCol w="517198"/>
                <a:gridCol w="517197"/>
                <a:gridCol w="517197"/>
                <a:gridCol w="517197"/>
                <a:gridCol w="517197"/>
              </a:tblGrid>
              <a:tr h="308863">
                <a:tc>
                  <a:txBody>
                    <a:bodyPr/>
                    <a:lstStyle/>
                    <a:p>
                      <a:endParaRPr kumimoji="1" lang="ja-JP" altLang="en-US" sz="1400" dirty="0"/>
                    </a:p>
                  </a:txBody>
                  <a:tcPr/>
                </a:tc>
                <a:tc>
                  <a:txBody>
                    <a:bodyPr/>
                    <a:lstStyle/>
                    <a:p>
                      <a:r>
                        <a:rPr kumimoji="1" lang="en-US" altLang="ja-JP" sz="1400" dirty="0" smtClean="0"/>
                        <a:t>12</a:t>
                      </a:r>
                      <a:endParaRPr kumimoji="1" lang="ja-JP" altLang="en-US" sz="1400" dirty="0"/>
                    </a:p>
                  </a:txBody>
                  <a:tcPr/>
                </a:tc>
                <a:tc>
                  <a:txBody>
                    <a:bodyPr/>
                    <a:lstStyle/>
                    <a:p>
                      <a:r>
                        <a:rPr kumimoji="1" lang="en-US" altLang="ja-JP" sz="1400" dirty="0" smtClean="0"/>
                        <a:t>13</a:t>
                      </a:r>
                      <a:endParaRPr kumimoji="1" lang="ja-JP" altLang="en-US" sz="1400" dirty="0"/>
                    </a:p>
                  </a:txBody>
                  <a:tcPr/>
                </a:tc>
                <a:tc>
                  <a:txBody>
                    <a:bodyPr/>
                    <a:lstStyle/>
                    <a:p>
                      <a:r>
                        <a:rPr kumimoji="1" lang="en-US" altLang="ja-JP" sz="1400" dirty="0" smtClean="0"/>
                        <a:t>14</a:t>
                      </a:r>
                      <a:endParaRPr kumimoji="1" lang="ja-JP" altLang="en-US" sz="1400" dirty="0"/>
                    </a:p>
                  </a:txBody>
                  <a:tcPr/>
                </a:tc>
                <a:tc>
                  <a:txBody>
                    <a:bodyPr/>
                    <a:lstStyle/>
                    <a:p>
                      <a:r>
                        <a:rPr kumimoji="1" lang="en-US" altLang="ja-JP" sz="1400" dirty="0" smtClean="0"/>
                        <a:t>15</a:t>
                      </a:r>
                      <a:endParaRPr kumimoji="1" lang="ja-JP" altLang="en-US" sz="1400" dirty="0"/>
                    </a:p>
                  </a:txBody>
                  <a:tcPr/>
                </a:tc>
                <a:tc>
                  <a:txBody>
                    <a:bodyPr/>
                    <a:lstStyle/>
                    <a:p>
                      <a:r>
                        <a:rPr kumimoji="1" lang="en-US" altLang="ja-JP" sz="1400" dirty="0" smtClean="0"/>
                        <a:t>16</a:t>
                      </a:r>
                      <a:endParaRPr kumimoji="1" lang="ja-JP" altLang="en-US" sz="1400" dirty="0"/>
                    </a:p>
                  </a:txBody>
                  <a:tcPr/>
                </a:tc>
                <a:tc>
                  <a:txBody>
                    <a:bodyPr/>
                    <a:lstStyle/>
                    <a:p>
                      <a:r>
                        <a:rPr kumimoji="1" lang="en-US" altLang="ja-JP" sz="1400" dirty="0" smtClean="0"/>
                        <a:t>17</a:t>
                      </a:r>
                      <a:endParaRPr kumimoji="1" lang="ja-JP" altLang="en-US" sz="1400" dirty="0"/>
                    </a:p>
                  </a:txBody>
                  <a:tcPr/>
                </a:tc>
                <a:tc>
                  <a:txBody>
                    <a:bodyPr/>
                    <a:lstStyle/>
                    <a:p>
                      <a:r>
                        <a:rPr kumimoji="1" lang="en-US" altLang="ja-JP" sz="1400" dirty="0" smtClean="0"/>
                        <a:t>18</a:t>
                      </a:r>
                      <a:endParaRPr kumimoji="1" lang="ja-JP" altLang="en-US" sz="1400" dirty="0"/>
                    </a:p>
                  </a:txBody>
                  <a:tcPr/>
                </a:tc>
                <a:tc>
                  <a:txBody>
                    <a:bodyPr/>
                    <a:lstStyle/>
                    <a:p>
                      <a:r>
                        <a:rPr kumimoji="1" lang="en-US" altLang="ja-JP" sz="1400" dirty="0" smtClean="0"/>
                        <a:t>19</a:t>
                      </a:r>
                      <a:endParaRPr kumimoji="1" lang="ja-JP" altLang="en-US" sz="1400" dirty="0"/>
                    </a:p>
                  </a:txBody>
                  <a:tcPr/>
                </a:tc>
                <a:tc>
                  <a:txBody>
                    <a:bodyPr/>
                    <a:lstStyle/>
                    <a:p>
                      <a:r>
                        <a:rPr kumimoji="1" lang="en-US" altLang="ja-JP" sz="1400" dirty="0" smtClean="0"/>
                        <a:t>20</a:t>
                      </a:r>
                      <a:endParaRPr kumimoji="1" lang="ja-JP" altLang="en-US" sz="1400" dirty="0"/>
                    </a:p>
                  </a:txBody>
                  <a:tcPr/>
                </a:tc>
                <a:tc>
                  <a:txBody>
                    <a:bodyPr/>
                    <a:lstStyle/>
                    <a:p>
                      <a:r>
                        <a:rPr kumimoji="1" lang="en-US" altLang="ja-JP" sz="1400" dirty="0" smtClean="0"/>
                        <a:t>21</a:t>
                      </a:r>
                      <a:endParaRPr kumimoji="1" lang="ja-JP" altLang="en-US" sz="1400" dirty="0"/>
                    </a:p>
                  </a:txBody>
                  <a:tcPr/>
                </a:tc>
                <a:tc>
                  <a:txBody>
                    <a:bodyPr/>
                    <a:lstStyle/>
                    <a:p>
                      <a:r>
                        <a:rPr kumimoji="1" lang="en-US" altLang="ja-JP" sz="1400" dirty="0" smtClean="0"/>
                        <a:t>22</a:t>
                      </a:r>
                      <a:endParaRPr kumimoji="1" lang="ja-JP" altLang="en-US" sz="1400" dirty="0"/>
                    </a:p>
                  </a:txBody>
                  <a:tcPr/>
                </a:tc>
                <a:tc>
                  <a:txBody>
                    <a:bodyPr/>
                    <a:lstStyle/>
                    <a:p>
                      <a:r>
                        <a:rPr kumimoji="1" lang="en-US" altLang="ja-JP" sz="1400" dirty="0" smtClean="0"/>
                        <a:t>23</a:t>
                      </a:r>
                      <a:endParaRPr kumimoji="1" lang="ja-JP" altLang="en-US" sz="1400" dirty="0"/>
                    </a:p>
                  </a:txBody>
                  <a:tcPr/>
                </a:tc>
                <a:tc>
                  <a:txBody>
                    <a:bodyPr/>
                    <a:lstStyle/>
                    <a:p>
                      <a:r>
                        <a:rPr kumimoji="1" lang="en-US" altLang="ja-JP" sz="1400" dirty="0" smtClean="0"/>
                        <a:t>24</a:t>
                      </a:r>
                      <a:endParaRPr kumimoji="1" lang="ja-JP" altLang="en-US" sz="1400" dirty="0"/>
                    </a:p>
                  </a:txBody>
                  <a:tcPr/>
                </a:tc>
                <a:tc>
                  <a:txBody>
                    <a:bodyPr/>
                    <a:lstStyle/>
                    <a:p>
                      <a:r>
                        <a:rPr kumimoji="1" lang="en-US" altLang="ja-JP" sz="1400" dirty="0" smtClean="0"/>
                        <a:t>25</a:t>
                      </a:r>
                      <a:endParaRPr kumimoji="1" lang="ja-JP" altLang="en-US" sz="1400" dirty="0"/>
                    </a:p>
                  </a:txBody>
                  <a:tcPr/>
                </a:tc>
              </a:tr>
              <a:tr h="308863">
                <a:tc>
                  <a:txBody>
                    <a:bodyPr/>
                    <a:lstStyle/>
                    <a:p>
                      <a:r>
                        <a:rPr kumimoji="1" lang="en-US" altLang="ja-JP" sz="1200" dirty="0" smtClean="0"/>
                        <a:t>ILC TDP/TDR</a:t>
                      </a:r>
                      <a:endParaRPr kumimoji="1" lang="ja-JP" altLang="en-US" sz="1200" dirty="0"/>
                    </a:p>
                  </a:txBody>
                  <a:tcPr/>
                </a:tc>
                <a:tc>
                  <a:txBody>
                    <a:bodyPr/>
                    <a:lstStyle/>
                    <a:p>
                      <a:endParaRPr kumimoji="1" lang="ja-JP" altLang="en-US" sz="1200" dirty="0"/>
                    </a:p>
                  </a:txBody>
                  <a:tcPr>
                    <a:solidFill>
                      <a:srgbClr val="FFFF00"/>
                    </a:solidFill>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a:p>
                  </a:txBody>
                  <a:tcPr/>
                </a:tc>
              </a:tr>
              <a:tr h="308863">
                <a:tc>
                  <a:txBody>
                    <a:bodyPr/>
                    <a:lstStyle/>
                    <a:p>
                      <a:r>
                        <a:rPr kumimoji="1" lang="en-US" altLang="ja-JP" sz="1200" b="1" dirty="0" smtClean="0">
                          <a:solidFill>
                            <a:srgbClr val="FF0000"/>
                          </a:solidFill>
                        </a:rPr>
                        <a:t>ATF-II</a:t>
                      </a:r>
                      <a:endParaRPr kumimoji="1" lang="ja-JP" altLang="en-US" sz="1200" b="1" dirty="0">
                        <a:solidFill>
                          <a:srgbClr val="FF0000"/>
                        </a:solidFill>
                      </a:endParaRPr>
                    </a:p>
                  </a:txBody>
                  <a:tcPr/>
                </a:tc>
                <a:tc gridSpan="2">
                  <a:txBody>
                    <a:bodyPr/>
                    <a:lstStyle/>
                    <a:p>
                      <a:r>
                        <a:rPr kumimoji="1" lang="en-US" altLang="ja-JP" sz="1200" dirty="0" smtClean="0">
                          <a:solidFill>
                            <a:srgbClr val="FFFF00"/>
                          </a:solidFill>
                        </a:rPr>
                        <a:t>Beam test</a:t>
                      </a:r>
                      <a:endParaRPr kumimoji="1" lang="ja-JP" altLang="en-US" sz="1200" dirty="0">
                        <a:solidFill>
                          <a:srgbClr val="FFFF00"/>
                        </a:solidFill>
                      </a:endParaRPr>
                    </a:p>
                  </a:txBody>
                  <a:tcPr>
                    <a:solidFill>
                      <a:srgbClr val="008000"/>
                    </a:solidFill>
                  </a:tcPr>
                </a:tc>
                <a:tc hMerge="1">
                  <a:txBody>
                    <a:bodyPr/>
                    <a:lstStyle/>
                    <a:p>
                      <a:endParaRPr kumimoji="1" lang="ja-JP" altLang="en-US" sz="1200" dirty="0"/>
                    </a:p>
                  </a:txBody>
                  <a:tcPr>
                    <a:solidFill>
                      <a:srgbClr val="008000"/>
                    </a:solidFill>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r>
              <a:tr h="308863">
                <a:tc>
                  <a:txBody>
                    <a:bodyPr/>
                    <a:lstStyle/>
                    <a:p>
                      <a:r>
                        <a:rPr kumimoji="1" lang="en-US" altLang="ja-JP" sz="1200" dirty="0" smtClean="0"/>
                        <a:t>  ATF-future</a:t>
                      </a:r>
                      <a:endParaRPr kumimoji="1" lang="ja-JP" altLang="en-US" sz="1200" dirty="0"/>
                    </a:p>
                  </a:txBody>
                  <a:tcPr/>
                </a:tc>
                <a:tc>
                  <a:txBody>
                    <a:bodyPr/>
                    <a:lstStyle/>
                    <a:p>
                      <a:endParaRPr kumimoji="1" lang="ja-JP" altLang="en-US" sz="1200"/>
                    </a:p>
                  </a:txBody>
                  <a:tcPr/>
                </a:tc>
                <a:tc>
                  <a:txBody>
                    <a:bodyPr/>
                    <a:lstStyle/>
                    <a:p>
                      <a:endParaRPr kumimoji="1" lang="ja-JP" altLang="en-US" sz="1200" dirty="0"/>
                    </a:p>
                  </a:txBody>
                  <a:tcPr/>
                </a:tc>
                <a:tc gridSpan="4">
                  <a:txBody>
                    <a:bodyPr/>
                    <a:lstStyle/>
                    <a:p>
                      <a:r>
                        <a:rPr kumimoji="1" lang="en-US" altLang="ja-JP" sz="1200" dirty="0" smtClean="0"/>
                        <a:t>Extended</a:t>
                      </a:r>
                      <a:r>
                        <a:rPr kumimoji="1" lang="en-US" altLang="ja-JP" sz="1200" baseline="0" dirty="0" smtClean="0"/>
                        <a:t> program</a:t>
                      </a:r>
                      <a:endParaRPr kumimoji="1" lang="ja-JP" altLang="en-US" sz="1200" dirty="0"/>
                    </a:p>
                  </a:txBody>
                  <a:tcPr>
                    <a:solidFill>
                      <a:srgbClr val="CCFFCC"/>
                    </a:solidFill>
                  </a:tcPr>
                </a:tc>
                <a:tc hMerge="1">
                  <a:txBody>
                    <a:bodyPr/>
                    <a:lstStyle/>
                    <a:p>
                      <a:endParaRPr kumimoji="1" lang="ja-JP" altLang="en-US" sz="1200" dirty="0"/>
                    </a:p>
                  </a:txBody>
                  <a:tcPr>
                    <a:solidFill>
                      <a:srgbClr val="CCFFCC"/>
                    </a:solidFill>
                  </a:tcPr>
                </a:tc>
                <a:tc hMerge="1">
                  <a:txBody>
                    <a:bodyPr/>
                    <a:lstStyle/>
                    <a:p>
                      <a:endParaRPr kumimoji="1" lang="ja-JP" altLang="en-US" sz="1200" dirty="0"/>
                    </a:p>
                  </a:txBody>
                  <a:tcPr>
                    <a:solidFill>
                      <a:srgbClr val="CCFFCC"/>
                    </a:solidFill>
                  </a:tcPr>
                </a:tc>
                <a:tc hMerge="1">
                  <a:txBody>
                    <a:bodyPr/>
                    <a:lstStyle/>
                    <a:p>
                      <a:endParaRPr kumimoji="1" lang="ja-JP" altLang="en-US" sz="1200" dirty="0"/>
                    </a:p>
                  </a:txBody>
                  <a:tcPr>
                    <a:solidFill>
                      <a:srgbClr val="CCFFCC"/>
                    </a:solidFill>
                  </a:tcPr>
                </a:tc>
                <a:tc>
                  <a:txBody>
                    <a:bodyPr/>
                    <a:lstStyle/>
                    <a:p>
                      <a:endParaRPr kumimoji="1" lang="ja-JP" altLang="en-US" sz="1050" dirty="0"/>
                    </a:p>
                  </a:txBody>
                  <a:tcPr>
                    <a:solidFill>
                      <a:schemeClr val="accent3">
                        <a:lumMod val="40000"/>
                        <a:lumOff val="60000"/>
                      </a:schemeClr>
                    </a:solidFill>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r>
              <a:tr h="308863">
                <a:tc>
                  <a:txBody>
                    <a:bodyPr/>
                    <a:lstStyle/>
                    <a:p>
                      <a:r>
                        <a:rPr kumimoji="1" lang="en-US" altLang="ja-JP" sz="1200" b="1" dirty="0" smtClean="0">
                          <a:solidFill>
                            <a:srgbClr val="FF0000"/>
                          </a:solidFill>
                        </a:rPr>
                        <a:t>STF</a:t>
                      </a:r>
                      <a:endParaRPr kumimoji="1" lang="ja-JP" altLang="en-US" sz="1200" b="1" dirty="0">
                        <a:solidFill>
                          <a:srgbClr val="FF0000"/>
                        </a:solidFill>
                      </a:endParaRPr>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r>
              <a:tr h="308863">
                <a:tc>
                  <a:txBody>
                    <a:bodyPr/>
                    <a:lstStyle/>
                    <a:p>
                      <a:r>
                        <a:rPr kumimoji="1" lang="en-US" altLang="ja-JP" sz="1200" dirty="0" smtClean="0"/>
                        <a:t>  QB</a:t>
                      </a:r>
                      <a:endParaRPr kumimoji="1" lang="ja-JP" altLang="en-US" sz="1200" dirty="0"/>
                    </a:p>
                  </a:txBody>
                  <a:tcPr/>
                </a:tc>
                <a:tc>
                  <a:txBody>
                    <a:bodyPr/>
                    <a:lstStyle/>
                    <a:p>
                      <a:r>
                        <a:rPr kumimoji="1" lang="en-US" altLang="ja-JP" sz="1100" dirty="0" smtClean="0">
                          <a:solidFill>
                            <a:srgbClr val="FFFF00"/>
                          </a:solidFill>
                        </a:rPr>
                        <a:t>Beam test</a:t>
                      </a:r>
                      <a:endParaRPr kumimoji="1" lang="ja-JP" altLang="en-US" sz="1100" dirty="0">
                        <a:solidFill>
                          <a:srgbClr val="FFFF00"/>
                        </a:solidFill>
                      </a:endParaRPr>
                    </a:p>
                  </a:txBody>
                  <a:tcPr>
                    <a:solidFill>
                      <a:srgbClr val="008000"/>
                    </a:solidFill>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r>
              <a:tr h="380790">
                <a:tc>
                  <a:txBody>
                    <a:bodyPr/>
                    <a:lstStyle/>
                    <a:p>
                      <a:r>
                        <a:rPr kumimoji="1" lang="en-US" altLang="ja-JP" sz="1200" dirty="0" smtClean="0"/>
                        <a:t>  STF2-  </a:t>
                      </a:r>
                    </a:p>
                    <a:p>
                      <a:r>
                        <a:rPr kumimoji="1" lang="en-US" altLang="ja-JP" sz="1200" dirty="0" smtClean="0"/>
                        <a:t>  CM1+CM2a</a:t>
                      </a:r>
                      <a:endParaRPr kumimoji="1" lang="ja-JP" altLang="en-US" sz="1200" dirty="0"/>
                    </a:p>
                  </a:txBody>
                  <a:tcPr/>
                </a:tc>
                <a:tc>
                  <a:txBody>
                    <a:bodyPr/>
                    <a:lstStyle/>
                    <a:p>
                      <a:endParaRPr kumimoji="1" lang="ja-JP" altLang="en-US" sz="1200" dirty="0"/>
                    </a:p>
                  </a:txBody>
                  <a:tcPr>
                    <a:solidFill>
                      <a:srgbClr val="3366FF"/>
                    </a:solidFill>
                  </a:tcPr>
                </a:tc>
                <a:tc>
                  <a:txBody>
                    <a:bodyPr/>
                    <a:lstStyle/>
                    <a:p>
                      <a:endParaRPr kumimoji="1" lang="ja-JP" altLang="en-US" sz="1200" dirty="0"/>
                    </a:p>
                  </a:txBody>
                  <a:tcPr>
                    <a:solidFill>
                      <a:srgbClr val="3366FF"/>
                    </a:solidFill>
                  </a:tcPr>
                </a:tc>
                <a:tc>
                  <a:txBody>
                    <a:bodyPr/>
                    <a:lstStyle/>
                    <a:p>
                      <a:r>
                        <a:rPr kumimoji="1" lang="en-US" altLang="ja-JP" sz="1100" dirty="0" smtClean="0">
                          <a:solidFill>
                            <a:srgbClr val="FFFF00"/>
                          </a:solidFill>
                        </a:rPr>
                        <a:t>Beam</a:t>
                      </a:r>
                      <a:r>
                        <a:rPr kumimoji="1" lang="en-US" altLang="ja-JP" sz="1100" baseline="0" dirty="0" smtClean="0">
                          <a:solidFill>
                            <a:srgbClr val="FFFF00"/>
                          </a:solidFill>
                        </a:rPr>
                        <a:t> test</a:t>
                      </a:r>
                      <a:endParaRPr kumimoji="1" lang="ja-JP" altLang="en-US" sz="1100" dirty="0">
                        <a:solidFill>
                          <a:srgbClr val="FFFF00"/>
                        </a:solidFill>
                      </a:endParaRPr>
                    </a:p>
                  </a:txBody>
                  <a:tcPr>
                    <a:solidFill>
                      <a:srgbClr val="008000"/>
                    </a:solidFill>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r>
              <a:tr h="308863">
                <a:tc>
                  <a:txBody>
                    <a:bodyPr/>
                    <a:lstStyle/>
                    <a:p>
                      <a:r>
                        <a:rPr kumimoji="1" lang="en-US" altLang="ja-JP" sz="1200" dirty="0" smtClean="0"/>
                        <a:t>  STF-Future</a:t>
                      </a:r>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gridSpan="3">
                  <a:txBody>
                    <a:bodyPr/>
                    <a:lstStyle/>
                    <a:p>
                      <a:r>
                        <a:rPr kumimoji="1" lang="en-US" altLang="ja-JP" sz="1200" dirty="0" smtClean="0"/>
                        <a:t>Extended</a:t>
                      </a:r>
                      <a:r>
                        <a:rPr kumimoji="1" lang="en-US" altLang="ja-JP" sz="1200" baseline="0" dirty="0" smtClean="0"/>
                        <a:t> program </a:t>
                      </a:r>
                      <a:endParaRPr kumimoji="1" lang="ja-JP" altLang="en-US" sz="1200" dirty="0"/>
                    </a:p>
                  </a:txBody>
                  <a:tcPr>
                    <a:solidFill>
                      <a:srgbClr val="CCFFCC"/>
                    </a:solidFill>
                  </a:tcPr>
                </a:tc>
                <a:tc hMerge="1">
                  <a:txBody>
                    <a:bodyPr/>
                    <a:lstStyle/>
                    <a:p>
                      <a:endParaRPr kumimoji="1" lang="ja-JP" altLang="en-US" sz="1200" dirty="0"/>
                    </a:p>
                  </a:txBody>
                  <a:tcPr>
                    <a:solidFill>
                      <a:srgbClr val="CCFFCC"/>
                    </a:solidFill>
                  </a:tcPr>
                </a:tc>
                <a:tc hMerge="1">
                  <a:txBody>
                    <a:bodyPr/>
                    <a:lstStyle/>
                    <a:p>
                      <a:endParaRPr kumimoji="1" lang="ja-JP" altLang="en-US" sz="1200" dirty="0"/>
                    </a:p>
                  </a:txBody>
                  <a:tcPr>
                    <a:solidFill>
                      <a:srgbClr val="CCFFCC"/>
                    </a:solidFill>
                  </a:tcPr>
                </a:tc>
                <a:tc>
                  <a:txBody>
                    <a:bodyPr/>
                    <a:lstStyle/>
                    <a:p>
                      <a:endParaRPr kumimoji="1" lang="ja-JP" altLang="en-US" sz="1200" dirty="0"/>
                    </a:p>
                  </a:txBody>
                  <a:tcPr>
                    <a:solidFill>
                      <a:schemeClr val="accent3">
                        <a:lumMod val="40000"/>
                        <a:lumOff val="60000"/>
                      </a:schemeClr>
                    </a:solidFill>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r>
              <a:tr h="308863">
                <a:tc>
                  <a:txBody>
                    <a:bodyPr/>
                    <a:lstStyle/>
                    <a:p>
                      <a:r>
                        <a:rPr kumimoji="1" lang="en-US" altLang="ja-JP" sz="1200" baseline="0" dirty="0" smtClean="0">
                          <a:solidFill>
                            <a:srgbClr val="3366FF"/>
                          </a:solidFill>
                        </a:rPr>
                        <a:t>CFS</a:t>
                      </a:r>
                      <a:r>
                        <a:rPr kumimoji="1" lang="en-US" altLang="ja-JP" sz="1200" baseline="0" dirty="0" smtClean="0"/>
                        <a:t> </a:t>
                      </a:r>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r>
              <a:tr h="308863">
                <a:tc>
                  <a:txBody>
                    <a:bodyPr/>
                    <a:lstStyle/>
                    <a:p>
                      <a:r>
                        <a:rPr kumimoji="1" lang="en-US" altLang="ja-JP" sz="1200" dirty="0" smtClean="0"/>
                        <a:t>  Civil</a:t>
                      </a:r>
                      <a:r>
                        <a:rPr kumimoji="1" lang="en-US" altLang="ja-JP" sz="1200" baseline="0" dirty="0" smtClean="0"/>
                        <a:t> </a:t>
                      </a:r>
                      <a:r>
                        <a:rPr kumimoji="1" lang="en-US" altLang="ja-JP" sz="1200" baseline="0" dirty="0" err="1" smtClean="0"/>
                        <a:t>eng.</a:t>
                      </a:r>
                      <a:endParaRPr kumimoji="1" lang="ja-JP" altLang="en-US" sz="1200" dirty="0"/>
                    </a:p>
                  </a:txBody>
                  <a:tcPr/>
                </a:tc>
                <a:tc>
                  <a:txBody>
                    <a:bodyPr/>
                    <a:lstStyle/>
                    <a:p>
                      <a:endParaRPr kumimoji="1" lang="ja-JP" altLang="en-US" sz="1200" dirty="0"/>
                    </a:p>
                  </a:txBody>
                  <a:tcPr>
                    <a:solidFill>
                      <a:srgbClr val="3366FF"/>
                    </a:solidFill>
                  </a:tcPr>
                </a:tc>
                <a:tc>
                  <a:txBody>
                    <a:bodyPr/>
                    <a:lstStyle/>
                    <a:p>
                      <a:endParaRPr kumimoji="1" lang="ja-JP" altLang="en-US" sz="1200" dirty="0"/>
                    </a:p>
                  </a:txBody>
                  <a:tcPr>
                    <a:solidFill>
                      <a:srgbClr val="3366FF"/>
                    </a:solidFill>
                  </a:tcPr>
                </a:tc>
                <a:tc>
                  <a:txBody>
                    <a:bodyPr/>
                    <a:lstStyle/>
                    <a:p>
                      <a:endParaRPr kumimoji="1" lang="ja-JP" altLang="en-US" sz="1200" dirty="0"/>
                    </a:p>
                  </a:txBody>
                  <a:tcPr>
                    <a:solidFill>
                      <a:schemeClr val="tx2">
                        <a:lumMod val="40000"/>
                        <a:lumOff val="60000"/>
                      </a:schemeClr>
                    </a:solidFill>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r>
              <a:tr h="308863">
                <a:tc>
                  <a:txBody>
                    <a:bodyPr/>
                    <a:lstStyle/>
                    <a:p>
                      <a:r>
                        <a:rPr kumimoji="1" lang="en-US" altLang="ja-JP" sz="1200" dirty="0" smtClean="0"/>
                        <a:t>  Site-survey</a:t>
                      </a:r>
                      <a:endParaRPr kumimoji="1" lang="ja-JP" altLang="en-US" sz="1200" dirty="0"/>
                    </a:p>
                  </a:txBody>
                  <a:tcPr/>
                </a:tc>
                <a:tc>
                  <a:txBody>
                    <a:bodyPr/>
                    <a:lstStyle/>
                    <a:p>
                      <a:endParaRPr kumimoji="1" lang="ja-JP" altLang="en-US" sz="1200" dirty="0"/>
                    </a:p>
                  </a:txBody>
                  <a:tcPr>
                    <a:solidFill>
                      <a:srgbClr val="3366FF"/>
                    </a:solidFill>
                  </a:tcPr>
                </a:tc>
                <a:tc>
                  <a:txBody>
                    <a:bodyPr/>
                    <a:lstStyle/>
                    <a:p>
                      <a:endParaRPr kumimoji="1" lang="ja-JP" altLang="en-US" sz="1200" dirty="0"/>
                    </a:p>
                  </a:txBody>
                  <a:tcPr>
                    <a:solidFill>
                      <a:srgbClr val="3366FF"/>
                    </a:solidFill>
                  </a:tcPr>
                </a:tc>
                <a:tc>
                  <a:txBody>
                    <a:bodyPr/>
                    <a:lstStyle/>
                    <a:p>
                      <a:endParaRPr kumimoji="1" lang="ja-JP" altLang="en-US" sz="1200" dirty="0"/>
                    </a:p>
                  </a:txBody>
                  <a:tcPr>
                    <a:solidFill>
                      <a:srgbClr val="8EB4E3"/>
                    </a:solidFill>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r>
              <a:tr h="308863">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900" b="1" dirty="0">
                        <a:solidFill>
                          <a:srgbClr val="FFFF00"/>
                        </a:solidFill>
                      </a:endParaRPr>
                    </a:p>
                  </a:txBody>
                  <a:tcPr>
                    <a:solidFill>
                      <a:schemeClr val="bg1"/>
                    </a:solidFill>
                  </a:tcPr>
                </a:tc>
              </a:tr>
              <a:tr h="308863">
                <a:tc>
                  <a:txBody>
                    <a:bodyPr/>
                    <a:lstStyle/>
                    <a:p>
                      <a:endParaRPr kumimoji="1" lang="ja-JP" altLang="en-US" sz="1200" b="1" dirty="0">
                        <a:solidFill>
                          <a:srgbClr val="FFFF00"/>
                        </a:solidFill>
                      </a:endParaRPr>
                    </a:p>
                  </a:txBody>
                  <a:tcPr>
                    <a:solidFill>
                      <a:schemeClr val="tx2">
                        <a:lumMod val="60000"/>
                        <a:lumOff val="40000"/>
                      </a:schemeClr>
                    </a:solidFill>
                  </a:tcPr>
                </a:tc>
                <a:tc>
                  <a:txBody>
                    <a:bodyPr/>
                    <a:lstStyle/>
                    <a:p>
                      <a:endParaRPr kumimoji="1" lang="ja-JP" altLang="en-US" sz="1200" b="1" dirty="0">
                        <a:solidFill>
                          <a:srgbClr val="FFFF00"/>
                        </a:solidFill>
                      </a:endParaRPr>
                    </a:p>
                  </a:txBody>
                  <a:tcPr>
                    <a:solidFill>
                      <a:schemeClr val="tx2">
                        <a:lumMod val="60000"/>
                        <a:lumOff val="40000"/>
                      </a:schemeClr>
                    </a:solidFill>
                  </a:tcPr>
                </a:tc>
                <a:tc>
                  <a:txBody>
                    <a:bodyPr/>
                    <a:lstStyle/>
                    <a:p>
                      <a:endParaRPr kumimoji="1" lang="ja-JP" altLang="en-US" sz="1200" b="1" dirty="0">
                        <a:solidFill>
                          <a:srgbClr val="FFFF00"/>
                        </a:solidFill>
                      </a:endParaRPr>
                    </a:p>
                  </a:txBody>
                  <a:tcPr>
                    <a:solidFill>
                      <a:schemeClr val="tx2">
                        <a:lumMod val="60000"/>
                        <a:lumOff val="40000"/>
                      </a:schemeClr>
                    </a:solidFill>
                  </a:tcPr>
                </a:tc>
                <a:tc>
                  <a:txBody>
                    <a:bodyPr/>
                    <a:lstStyle/>
                    <a:p>
                      <a:r>
                        <a:rPr kumimoji="1" lang="en-US" altLang="ja-JP" sz="1200" b="1" dirty="0" smtClean="0">
                          <a:solidFill>
                            <a:srgbClr val="FFFF00"/>
                          </a:solidFill>
                        </a:rPr>
                        <a:t>14</a:t>
                      </a:r>
                      <a:endParaRPr kumimoji="1" lang="ja-JP" altLang="en-US" sz="1200" b="1" dirty="0">
                        <a:solidFill>
                          <a:srgbClr val="FFFF00"/>
                        </a:solidFill>
                      </a:endParaRPr>
                    </a:p>
                  </a:txBody>
                  <a:tcPr>
                    <a:solidFill>
                      <a:schemeClr val="tx2">
                        <a:lumMod val="60000"/>
                        <a:lumOff val="40000"/>
                      </a:schemeClr>
                    </a:solidFill>
                  </a:tcPr>
                </a:tc>
                <a:tc>
                  <a:txBody>
                    <a:bodyPr/>
                    <a:lstStyle/>
                    <a:p>
                      <a:r>
                        <a:rPr kumimoji="1" lang="en-US" altLang="ja-JP" sz="1200" b="1" dirty="0" smtClean="0">
                          <a:solidFill>
                            <a:srgbClr val="FFFF00"/>
                          </a:solidFill>
                        </a:rPr>
                        <a:t>15</a:t>
                      </a:r>
                      <a:endParaRPr kumimoji="1" lang="ja-JP" altLang="en-US" sz="1200" b="1" dirty="0">
                        <a:solidFill>
                          <a:srgbClr val="FFFF00"/>
                        </a:solidFill>
                      </a:endParaRPr>
                    </a:p>
                  </a:txBody>
                  <a:tcPr>
                    <a:solidFill>
                      <a:schemeClr val="tx2">
                        <a:lumMod val="60000"/>
                        <a:lumOff val="40000"/>
                      </a:schemeClr>
                    </a:solidFill>
                  </a:tcPr>
                </a:tc>
                <a:tc>
                  <a:txBody>
                    <a:bodyPr/>
                    <a:lstStyle/>
                    <a:p>
                      <a:r>
                        <a:rPr kumimoji="1" lang="en-US" altLang="ja-JP" sz="1200" b="1" dirty="0" smtClean="0">
                          <a:solidFill>
                            <a:srgbClr val="FFFF00"/>
                          </a:solidFill>
                        </a:rPr>
                        <a:t>16</a:t>
                      </a:r>
                      <a:endParaRPr kumimoji="1" lang="ja-JP" altLang="en-US" sz="1200" b="1" dirty="0">
                        <a:solidFill>
                          <a:srgbClr val="FFFF00"/>
                        </a:solidFill>
                      </a:endParaRPr>
                    </a:p>
                  </a:txBody>
                  <a:tcPr>
                    <a:solidFill>
                      <a:schemeClr val="tx2">
                        <a:lumMod val="60000"/>
                        <a:lumOff val="40000"/>
                      </a:schemeClr>
                    </a:solidFill>
                  </a:tcPr>
                </a:tc>
                <a:tc>
                  <a:txBody>
                    <a:bodyPr/>
                    <a:lstStyle/>
                    <a:p>
                      <a:r>
                        <a:rPr kumimoji="1" lang="en-US" altLang="ja-JP" sz="1200" b="1" dirty="0" smtClean="0">
                          <a:solidFill>
                            <a:srgbClr val="FFFF00"/>
                          </a:solidFill>
                        </a:rPr>
                        <a:t>17</a:t>
                      </a:r>
                      <a:endParaRPr kumimoji="1" lang="ja-JP" altLang="en-US" sz="1200" b="1" dirty="0">
                        <a:solidFill>
                          <a:srgbClr val="FFFF00"/>
                        </a:solidFill>
                      </a:endParaRPr>
                    </a:p>
                  </a:txBody>
                  <a:tcPr>
                    <a:solidFill>
                      <a:schemeClr val="tx2">
                        <a:lumMod val="60000"/>
                        <a:lumOff val="40000"/>
                      </a:schemeClr>
                    </a:solidFill>
                  </a:tcPr>
                </a:tc>
                <a:tc>
                  <a:txBody>
                    <a:bodyPr/>
                    <a:lstStyle/>
                    <a:p>
                      <a:r>
                        <a:rPr kumimoji="1" lang="en-US" altLang="ja-JP" sz="1200" b="1" dirty="0" smtClean="0">
                          <a:solidFill>
                            <a:srgbClr val="FFFF00"/>
                          </a:solidFill>
                        </a:rPr>
                        <a:t>18</a:t>
                      </a:r>
                      <a:endParaRPr kumimoji="1" lang="ja-JP" altLang="en-US" sz="1200" b="1" dirty="0">
                        <a:solidFill>
                          <a:srgbClr val="FFFF00"/>
                        </a:solidFill>
                      </a:endParaRPr>
                    </a:p>
                  </a:txBody>
                  <a:tcPr>
                    <a:solidFill>
                      <a:schemeClr val="tx2">
                        <a:lumMod val="60000"/>
                        <a:lumOff val="40000"/>
                      </a:schemeClr>
                    </a:solidFill>
                  </a:tcPr>
                </a:tc>
                <a:tc>
                  <a:txBody>
                    <a:bodyPr/>
                    <a:lstStyle/>
                    <a:p>
                      <a:r>
                        <a:rPr kumimoji="1" lang="en-US" altLang="ja-JP" sz="1200" b="1" dirty="0" smtClean="0">
                          <a:solidFill>
                            <a:srgbClr val="FFFF00"/>
                          </a:solidFill>
                        </a:rPr>
                        <a:t>19</a:t>
                      </a:r>
                      <a:endParaRPr kumimoji="1" lang="ja-JP" altLang="en-US" sz="1200" b="1" dirty="0">
                        <a:solidFill>
                          <a:srgbClr val="FFFF00"/>
                        </a:solidFill>
                      </a:endParaRPr>
                    </a:p>
                  </a:txBody>
                  <a:tcPr>
                    <a:solidFill>
                      <a:schemeClr val="tx2">
                        <a:lumMod val="60000"/>
                        <a:lumOff val="40000"/>
                      </a:schemeClr>
                    </a:solidFill>
                  </a:tcPr>
                </a:tc>
                <a:tc>
                  <a:txBody>
                    <a:bodyPr/>
                    <a:lstStyle/>
                    <a:p>
                      <a:r>
                        <a:rPr kumimoji="1" lang="en-US" altLang="ja-JP" sz="1200" b="1" dirty="0" smtClean="0">
                          <a:solidFill>
                            <a:srgbClr val="FFFF00"/>
                          </a:solidFill>
                        </a:rPr>
                        <a:t>20</a:t>
                      </a:r>
                      <a:endParaRPr kumimoji="1" lang="ja-JP" altLang="en-US" sz="1200" b="1" dirty="0">
                        <a:solidFill>
                          <a:srgbClr val="FFFF00"/>
                        </a:solidFill>
                      </a:endParaRPr>
                    </a:p>
                  </a:txBody>
                  <a:tcPr>
                    <a:solidFill>
                      <a:schemeClr val="tx2">
                        <a:lumMod val="60000"/>
                        <a:lumOff val="40000"/>
                      </a:schemeClr>
                    </a:solidFill>
                  </a:tcPr>
                </a:tc>
                <a:tc>
                  <a:txBody>
                    <a:bodyPr/>
                    <a:lstStyle/>
                    <a:p>
                      <a:r>
                        <a:rPr kumimoji="1" lang="en-US" altLang="ja-JP" sz="1200" b="1" dirty="0" smtClean="0">
                          <a:solidFill>
                            <a:srgbClr val="FFFF00"/>
                          </a:solidFill>
                        </a:rPr>
                        <a:t>21</a:t>
                      </a:r>
                      <a:endParaRPr kumimoji="1" lang="ja-JP" altLang="en-US" sz="1200" b="1" dirty="0">
                        <a:solidFill>
                          <a:srgbClr val="FFFF00"/>
                        </a:solidFill>
                      </a:endParaRPr>
                    </a:p>
                  </a:txBody>
                  <a:tcPr>
                    <a:solidFill>
                      <a:schemeClr val="tx2">
                        <a:lumMod val="60000"/>
                        <a:lumOff val="40000"/>
                      </a:schemeClr>
                    </a:solidFill>
                  </a:tcPr>
                </a:tc>
                <a:tc>
                  <a:txBody>
                    <a:bodyPr/>
                    <a:lstStyle/>
                    <a:p>
                      <a:r>
                        <a:rPr kumimoji="1" lang="en-US" altLang="ja-JP" sz="1200" b="1" dirty="0" smtClean="0">
                          <a:solidFill>
                            <a:srgbClr val="FFFF00"/>
                          </a:solidFill>
                        </a:rPr>
                        <a:t>22</a:t>
                      </a:r>
                      <a:endParaRPr kumimoji="1" lang="ja-JP" altLang="en-US" sz="1200" b="1" dirty="0">
                        <a:solidFill>
                          <a:srgbClr val="FFFF00"/>
                        </a:solidFill>
                      </a:endParaRPr>
                    </a:p>
                  </a:txBody>
                  <a:tcPr>
                    <a:solidFill>
                      <a:schemeClr val="tx2">
                        <a:lumMod val="60000"/>
                        <a:lumOff val="40000"/>
                      </a:schemeClr>
                    </a:solidFill>
                  </a:tcPr>
                </a:tc>
                <a:tc>
                  <a:txBody>
                    <a:bodyPr/>
                    <a:lstStyle/>
                    <a:p>
                      <a:r>
                        <a:rPr kumimoji="1" lang="en-US" altLang="ja-JP" sz="1200" b="1" dirty="0" smtClean="0">
                          <a:solidFill>
                            <a:srgbClr val="FFFF00"/>
                          </a:solidFill>
                        </a:rPr>
                        <a:t>23</a:t>
                      </a:r>
                      <a:endParaRPr kumimoji="1" lang="ja-JP" altLang="en-US" sz="1200" b="1" dirty="0">
                        <a:solidFill>
                          <a:srgbClr val="FFFF00"/>
                        </a:solidFill>
                      </a:endParaRPr>
                    </a:p>
                  </a:txBody>
                  <a:tcPr>
                    <a:solidFill>
                      <a:schemeClr val="tx2">
                        <a:lumMod val="60000"/>
                        <a:lumOff val="40000"/>
                      </a:schemeClr>
                    </a:solidFill>
                  </a:tcPr>
                </a:tc>
                <a:tc>
                  <a:txBody>
                    <a:bodyPr/>
                    <a:lstStyle/>
                    <a:p>
                      <a:r>
                        <a:rPr kumimoji="1" lang="en-US" altLang="ja-JP" sz="1200" b="1" dirty="0" smtClean="0">
                          <a:solidFill>
                            <a:srgbClr val="FFFF00"/>
                          </a:solidFill>
                        </a:rPr>
                        <a:t>24</a:t>
                      </a:r>
                      <a:endParaRPr kumimoji="1" lang="ja-JP" altLang="en-US" sz="1200" b="1" dirty="0">
                        <a:solidFill>
                          <a:srgbClr val="FFFF00"/>
                        </a:solidFill>
                      </a:endParaRPr>
                    </a:p>
                  </a:txBody>
                  <a:tcPr>
                    <a:solidFill>
                      <a:schemeClr val="tx2">
                        <a:lumMod val="60000"/>
                        <a:lumOff val="40000"/>
                      </a:schemeClr>
                    </a:solidFill>
                  </a:tcPr>
                </a:tc>
                <a:tc>
                  <a:txBody>
                    <a:bodyPr/>
                    <a:lstStyle/>
                    <a:p>
                      <a:r>
                        <a:rPr kumimoji="1" lang="en-US" altLang="ja-JP" sz="900" b="1" dirty="0" smtClean="0">
                          <a:solidFill>
                            <a:srgbClr val="FFFF00"/>
                          </a:solidFill>
                        </a:rPr>
                        <a:t>25</a:t>
                      </a:r>
                      <a:endParaRPr kumimoji="1" lang="ja-JP" altLang="en-US" sz="900" b="1" dirty="0">
                        <a:solidFill>
                          <a:srgbClr val="FFFF00"/>
                        </a:solidFill>
                      </a:endParaRPr>
                    </a:p>
                  </a:txBody>
                  <a:tcPr>
                    <a:solidFill>
                      <a:schemeClr val="tx2">
                        <a:lumMod val="60000"/>
                        <a:lumOff val="40000"/>
                      </a:schemeClr>
                    </a:solidFill>
                  </a:tcPr>
                </a:tc>
              </a:tr>
              <a:tr h="308863">
                <a:tc>
                  <a:txBody>
                    <a:bodyPr/>
                    <a:lstStyle/>
                    <a:p>
                      <a:r>
                        <a:rPr kumimoji="1" lang="en-US" altLang="ja-JP" sz="1200" dirty="0" smtClean="0"/>
                        <a:t>ILC</a:t>
                      </a:r>
                      <a:r>
                        <a:rPr kumimoji="1" lang="en-US" altLang="ja-JP" sz="1200" baseline="0" dirty="0" smtClean="0"/>
                        <a:t> constr. :  CFS</a:t>
                      </a:r>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solidFill>
                      <a:schemeClr val="accent3"/>
                    </a:solidFill>
                  </a:tcPr>
                </a:tc>
                <a:tc>
                  <a:txBody>
                    <a:bodyPr/>
                    <a:lstStyle/>
                    <a:p>
                      <a:endParaRPr kumimoji="1" lang="ja-JP" altLang="en-US" sz="1200" dirty="0"/>
                    </a:p>
                  </a:txBody>
                  <a:tcPr>
                    <a:solidFill>
                      <a:schemeClr val="accent3"/>
                    </a:solidFill>
                  </a:tcPr>
                </a:tc>
                <a:tc>
                  <a:txBody>
                    <a:bodyPr/>
                    <a:lstStyle/>
                    <a:p>
                      <a:r>
                        <a:rPr kumimoji="1" lang="en-US" altLang="ja-JP" sz="1200" dirty="0" smtClean="0"/>
                        <a:t> </a:t>
                      </a:r>
                      <a:endParaRPr kumimoji="1" lang="ja-JP" altLang="en-US" sz="1200" dirty="0"/>
                    </a:p>
                  </a:txBody>
                  <a:tcPr>
                    <a:solidFill>
                      <a:schemeClr val="tx2">
                        <a:lumMod val="40000"/>
                        <a:lumOff val="60000"/>
                      </a:schemeClr>
                    </a:solidFill>
                  </a:tcPr>
                </a:tc>
                <a:tc>
                  <a:txBody>
                    <a:bodyPr/>
                    <a:lstStyle/>
                    <a:p>
                      <a:endParaRPr kumimoji="1" lang="ja-JP" altLang="en-US" sz="1200" dirty="0"/>
                    </a:p>
                  </a:txBody>
                  <a:tcPr>
                    <a:solidFill>
                      <a:schemeClr val="tx2">
                        <a:lumMod val="60000"/>
                        <a:lumOff val="40000"/>
                      </a:schemeClr>
                    </a:solidFill>
                  </a:tcPr>
                </a:tc>
                <a:tc>
                  <a:txBody>
                    <a:bodyPr/>
                    <a:lstStyle/>
                    <a:p>
                      <a:endParaRPr kumimoji="1" lang="ja-JP" altLang="en-US" sz="1200" dirty="0"/>
                    </a:p>
                  </a:txBody>
                  <a:tcPr>
                    <a:solidFill>
                      <a:schemeClr val="tx2">
                        <a:lumMod val="60000"/>
                        <a:lumOff val="40000"/>
                      </a:schemeClr>
                    </a:solidFill>
                  </a:tcPr>
                </a:tc>
                <a:tc>
                  <a:txBody>
                    <a:bodyPr/>
                    <a:lstStyle/>
                    <a:p>
                      <a:endParaRPr kumimoji="1" lang="ja-JP" altLang="en-US" sz="1200" dirty="0"/>
                    </a:p>
                  </a:txBody>
                  <a:tcPr>
                    <a:solidFill>
                      <a:schemeClr val="tx2">
                        <a:lumMod val="60000"/>
                        <a:lumOff val="40000"/>
                      </a:schemeClr>
                    </a:solidFill>
                  </a:tcPr>
                </a:tc>
                <a:tc>
                  <a:txBody>
                    <a:bodyPr/>
                    <a:lstStyle/>
                    <a:p>
                      <a:endParaRPr kumimoji="1" lang="ja-JP" altLang="en-US" sz="1200" dirty="0"/>
                    </a:p>
                  </a:txBody>
                  <a:tcPr>
                    <a:solidFill>
                      <a:srgbClr val="3366FF"/>
                    </a:solidFill>
                  </a:tcPr>
                </a:tc>
                <a:tc>
                  <a:txBody>
                    <a:bodyPr/>
                    <a:lstStyle/>
                    <a:p>
                      <a:endParaRPr kumimoji="1" lang="ja-JP" altLang="en-US" sz="1200" dirty="0"/>
                    </a:p>
                  </a:txBody>
                  <a:tcPr>
                    <a:solidFill>
                      <a:schemeClr val="accent6">
                        <a:lumMod val="60000"/>
                        <a:lumOff val="40000"/>
                      </a:schemeClr>
                    </a:solidFill>
                  </a:tcPr>
                </a:tc>
                <a:tc>
                  <a:txBody>
                    <a:bodyPr/>
                    <a:lstStyle/>
                    <a:p>
                      <a:endParaRPr kumimoji="1" lang="ja-JP" altLang="en-US" sz="1200" dirty="0"/>
                    </a:p>
                  </a:txBody>
                  <a:tcPr>
                    <a:solidFill>
                      <a:schemeClr val="accent6">
                        <a:lumMod val="60000"/>
                        <a:lumOff val="40000"/>
                      </a:schemeClr>
                    </a:solidFill>
                  </a:tcPr>
                </a:tc>
                <a:tc>
                  <a:txBody>
                    <a:bodyPr/>
                    <a:lstStyle/>
                    <a:p>
                      <a:endParaRPr kumimoji="1" lang="ja-JP" altLang="en-US" sz="1200" dirty="0"/>
                    </a:p>
                  </a:txBody>
                  <a:tcPr>
                    <a:solidFill>
                      <a:schemeClr val="accent6">
                        <a:lumMod val="60000"/>
                        <a:lumOff val="40000"/>
                      </a:schemeClr>
                    </a:solidFill>
                  </a:tcPr>
                </a:tc>
                <a:tc>
                  <a:txBody>
                    <a:bodyPr/>
                    <a:lstStyle/>
                    <a:p>
                      <a:endParaRPr kumimoji="1" lang="ja-JP" altLang="en-US" sz="1200" dirty="0"/>
                    </a:p>
                  </a:txBody>
                  <a:tcPr/>
                </a:tc>
                <a:tc rowSpan="3">
                  <a:txBody>
                    <a:bodyPr/>
                    <a:lstStyle/>
                    <a:p>
                      <a:r>
                        <a:rPr kumimoji="1" lang="en-US" altLang="ja-JP" sz="900" dirty="0" smtClean="0"/>
                        <a:t>Commissioning</a:t>
                      </a:r>
                      <a:endParaRPr kumimoji="1" lang="ja-JP" altLang="en-US" sz="900" dirty="0"/>
                    </a:p>
                  </a:txBody>
                  <a:tcPr>
                    <a:solidFill>
                      <a:srgbClr val="FF6600"/>
                    </a:solidFill>
                  </a:tcPr>
                </a:tc>
              </a:tr>
              <a:tr h="308863">
                <a:tc>
                  <a:txBody>
                    <a:bodyPr/>
                    <a:lstStyle/>
                    <a:p>
                      <a:r>
                        <a:rPr kumimoji="1" lang="en-US" altLang="ja-JP" sz="1200" dirty="0" smtClean="0"/>
                        <a:t>  Fabrication</a:t>
                      </a:r>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gridSpan="2">
                  <a:txBody>
                    <a:bodyPr/>
                    <a:lstStyle/>
                    <a:p>
                      <a:pPr lvl="0"/>
                      <a:r>
                        <a:rPr kumimoji="1" lang="en-US" altLang="ja-JP" sz="1000" dirty="0" smtClean="0"/>
                        <a:t>Preparation for the</a:t>
                      </a:r>
                      <a:r>
                        <a:rPr kumimoji="1" lang="en-US" altLang="ja-JP" sz="1000" baseline="0" dirty="0" smtClean="0"/>
                        <a:t> </a:t>
                      </a:r>
                      <a:r>
                        <a:rPr kumimoji="1" lang="en-US" altLang="ja-JP" sz="1000" dirty="0" smtClean="0"/>
                        <a:t>project</a:t>
                      </a:r>
                      <a:r>
                        <a:rPr kumimoji="1" lang="en-US" altLang="ja-JP" sz="1000" baseline="0" dirty="0" smtClean="0"/>
                        <a:t> </a:t>
                      </a:r>
                      <a:endParaRPr kumimoji="1" lang="ja-JP" altLang="en-US" sz="1000" dirty="0"/>
                    </a:p>
                  </a:txBody>
                  <a:tcPr/>
                </a:tc>
                <a:tc hMerge="1">
                  <a:txBody>
                    <a:bodyPr/>
                    <a:lstStyle/>
                    <a:p>
                      <a:endParaRPr kumimoji="1" lang="ja-JP" altLang="en-US" sz="1200" dirty="0"/>
                    </a:p>
                  </a:txBody>
                  <a:tcPr/>
                </a:tc>
                <a:tc gridSpan="2">
                  <a:txBody>
                    <a:bodyPr/>
                    <a:lstStyle/>
                    <a:p>
                      <a:r>
                        <a:rPr kumimoji="1" lang="en-US" altLang="ja-JP" sz="1000" dirty="0" smtClean="0"/>
                        <a:t>Preparation</a:t>
                      </a:r>
                      <a:r>
                        <a:rPr kumimoji="1" lang="ja-JP" altLang="en-US" sz="1000" dirty="0" smtClean="0"/>
                        <a:t>　</a:t>
                      </a:r>
                      <a:r>
                        <a:rPr kumimoji="1" lang="en-US" altLang="ja-JP" sz="1000" dirty="0" smtClean="0"/>
                        <a:t>for</a:t>
                      </a:r>
                      <a:r>
                        <a:rPr kumimoji="1" lang="en-US" altLang="ja-JP" sz="1000" baseline="0" dirty="0" smtClean="0"/>
                        <a:t> industrialization </a:t>
                      </a:r>
                      <a:endParaRPr kumimoji="1" lang="ja-JP" altLang="en-US" sz="1000" dirty="0"/>
                    </a:p>
                  </a:txBody>
                  <a:tcPr/>
                </a:tc>
                <a:tc hMerge="1">
                  <a:txBody>
                    <a:bodyPr/>
                    <a:lstStyle/>
                    <a:p>
                      <a:endParaRPr kumimoji="1" lang="ja-JP" altLang="en-US"/>
                    </a:p>
                  </a:txBody>
                  <a:tcPr/>
                </a:tc>
                <a:tc gridSpan="7">
                  <a:txBody>
                    <a:bodyPr/>
                    <a:lstStyle/>
                    <a:p>
                      <a:r>
                        <a:rPr kumimoji="1" lang="en-US" altLang="ja-JP" sz="1200" dirty="0" smtClean="0"/>
                        <a:t>Fabrication</a:t>
                      </a:r>
                      <a:r>
                        <a:rPr kumimoji="1" lang="en-US" altLang="ja-JP" sz="1200" baseline="0" dirty="0" smtClean="0"/>
                        <a:t> and t</a:t>
                      </a:r>
                      <a:r>
                        <a:rPr kumimoji="1" lang="en-US" altLang="ja-JP" sz="1200" dirty="0" smtClean="0"/>
                        <a:t>ests,</a:t>
                      </a:r>
                      <a:r>
                        <a:rPr kumimoji="1" lang="en-US" altLang="ja-JP" sz="1200" baseline="0" dirty="0" smtClean="0"/>
                        <a:t> preparation for installation</a:t>
                      </a:r>
                      <a:endParaRPr kumimoji="1" lang="ja-JP" altLang="en-US" sz="1200" dirty="0"/>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sz="1200" dirty="0"/>
                    </a:p>
                  </a:txBody>
                  <a:tcPr/>
                </a:tc>
              </a:tr>
              <a:tr h="308863">
                <a:tc>
                  <a:txBody>
                    <a:bodyPr/>
                    <a:lstStyle/>
                    <a:p>
                      <a:r>
                        <a:rPr kumimoji="1" lang="en-US" altLang="ja-JP" sz="1200" dirty="0" smtClean="0"/>
                        <a:t>  </a:t>
                      </a:r>
                      <a:r>
                        <a:rPr kumimoji="1" lang="en-US" altLang="ja-JP" sz="1200" dirty="0" err="1" smtClean="0"/>
                        <a:t>Inst</a:t>
                      </a:r>
                      <a:r>
                        <a:rPr kumimoji="1" lang="en-US" altLang="ja-JP" sz="1200" dirty="0" smtClean="0"/>
                        <a:t>/commission.</a:t>
                      </a:r>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gridSpan="2">
                  <a:txBody>
                    <a:bodyPr/>
                    <a:lstStyle/>
                    <a:p>
                      <a:endParaRPr kumimoji="1" lang="ja-JP" altLang="en-US" sz="1200" dirty="0"/>
                    </a:p>
                  </a:txBody>
                  <a:tcPr/>
                </a:tc>
                <a:tc hMerge="1">
                  <a:txBody>
                    <a:bodyPr/>
                    <a:lstStyle/>
                    <a:p>
                      <a:endParaRPr kumimoji="1" lang="ja-JP" altLang="en-US"/>
                    </a:p>
                  </a:txBody>
                  <a:tcPr/>
                </a:tc>
                <a:tc gridSpan="4">
                  <a:txBody>
                    <a:bodyPr/>
                    <a:lstStyle/>
                    <a:p>
                      <a:endParaRPr kumimoji="1" lang="ja-JP" altLang="en-US" sz="1200" dirty="0"/>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r>
                        <a:rPr kumimoji="1" lang="en-US" altLang="ja-JP" dirty="0" smtClean="0"/>
                        <a:t>Installation</a:t>
                      </a:r>
                      <a:endParaRPr kumimoji="1" lang="ja-JP" altLang="en-US" dirty="0"/>
                    </a:p>
                  </a:txBody>
                  <a:tcPr>
                    <a:solidFill>
                      <a:schemeClr val="tx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sz="1200" dirty="0"/>
                    </a:p>
                  </a:txBody>
                  <a:tcPr/>
                </a:tc>
              </a:tr>
            </a:tbl>
          </a:graphicData>
        </a:graphic>
      </p:graphicFrame>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121005</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KEK-LC-STF meeting</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690BD53D-0F42-B742-A897-5EF936631EAF}" type="slidenum">
              <a:rPr lang="ja-JP" altLang="en-US" smtClean="0">
                <a:solidFill>
                  <a:prstClr val="black">
                    <a:tint val="75000"/>
                  </a:prstClr>
                </a:solidFill>
                <a:latin typeface="Calibri"/>
                <a:ea typeface="ＭＳ Ｐゴシック"/>
              </a:rPr>
              <a:pPr/>
              <a:t>24</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3790153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05291"/>
          </a:xfrm>
        </p:spPr>
        <p:txBody>
          <a:bodyPr>
            <a:normAutofit fontScale="90000"/>
          </a:bodyPr>
          <a:lstStyle/>
          <a:p>
            <a:r>
              <a:rPr kumimoji="1" lang="en-US" altLang="ja-JP" b="1" dirty="0" smtClean="0"/>
              <a:t>KEK-ILC Road-Map: </a:t>
            </a:r>
            <a:r>
              <a:rPr kumimoji="1" lang="en-US" altLang="ja-JP" b="1" dirty="0" smtClean="0">
                <a:solidFill>
                  <a:srgbClr val="3366FF"/>
                </a:solidFill>
              </a:rPr>
              <a:t>Case 2</a:t>
            </a:r>
            <a:r>
              <a:rPr kumimoji="1" lang="en-US" altLang="ja-JP" b="1" dirty="0" smtClean="0"/>
              <a:t> </a:t>
            </a:r>
            <a:r>
              <a:rPr kumimoji="1" lang="en-US" altLang="ja-JP" dirty="0" smtClean="0"/>
              <a:t/>
            </a:r>
            <a:br>
              <a:rPr kumimoji="1" lang="en-US" altLang="ja-JP" dirty="0" smtClean="0"/>
            </a:br>
            <a:r>
              <a:rPr lang="en-US" altLang="ja-JP" sz="2700" dirty="0" smtClean="0">
                <a:solidFill>
                  <a:srgbClr val="3366FF"/>
                </a:solidFill>
              </a:rPr>
              <a:t>under discussion, 2012-7</a:t>
            </a:r>
            <a:endParaRPr kumimoji="1" lang="ja-JP" altLang="en-US" sz="2700" dirty="0">
              <a:solidFill>
                <a:srgbClr val="3366FF"/>
              </a:solidFill>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146892581"/>
              </p:ext>
            </p:extLst>
          </p:nvPr>
        </p:nvGraphicFramePr>
        <p:xfrm>
          <a:off x="302986" y="1100138"/>
          <a:ext cx="8614229" cy="5352276"/>
        </p:xfrm>
        <a:graphic>
          <a:graphicData uri="http://schemas.openxmlformats.org/drawingml/2006/table">
            <a:tbl>
              <a:tblPr firstRow="1" bandRow="1">
                <a:tableStyleId>{5C22544A-7EE6-4342-B048-85BDC9FD1C3A}</a:tableStyleId>
              </a:tblPr>
              <a:tblGrid>
                <a:gridCol w="1373470"/>
                <a:gridCol w="517197"/>
                <a:gridCol w="517197"/>
                <a:gridCol w="517197"/>
                <a:gridCol w="517197"/>
                <a:gridCol w="517197"/>
                <a:gridCol w="517197"/>
                <a:gridCol w="517197"/>
                <a:gridCol w="517197"/>
                <a:gridCol w="517197"/>
                <a:gridCol w="517198"/>
                <a:gridCol w="517197"/>
                <a:gridCol w="517197"/>
                <a:gridCol w="517197"/>
                <a:gridCol w="517197"/>
              </a:tblGrid>
              <a:tr h="308863">
                <a:tc>
                  <a:txBody>
                    <a:bodyPr/>
                    <a:lstStyle/>
                    <a:p>
                      <a:endParaRPr kumimoji="1" lang="ja-JP" altLang="en-US" sz="1400" dirty="0"/>
                    </a:p>
                  </a:txBody>
                  <a:tcPr/>
                </a:tc>
                <a:tc>
                  <a:txBody>
                    <a:bodyPr/>
                    <a:lstStyle/>
                    <a:p>
                      <a:r>
                        <a:rPr kumimoji="1" lang="en-US" altLang="ja-JP" sz="1400" dirty="0" smtClean="0"/>
                        <a:t>12</a:t>
                      </a:r>
                      <a:endParaRPr kumimoji="1" lang="ja-JP" altLang="en-US" sz="1400" dirty="0"/>
                    </a:p>
                  </a:txBody>
                  <a:tcPr/>
                </a:tc>
                <a:tc>
                  <a:txBody>
                    <a:bodyPr/>
                    <a:lstStyle/>
                    <a:p>
                      <a:r>
                        <a:rPr kumimoji="1" lang="en-US" altLang="ja-JP" sz="1400" dirty="0" smtClean="0"/>
                        <a:t>13</a:t>
                      </a:r>
                      <a:endParaRPr kumimoji="1" lang="ja-JP" altLang="en-US" sz="1400" dirty="0"/>
                    </a:p>
                  </a:txBody>
                  <a:tcPr/>
                </a:tc>
                <a:tc>
                  <a:txBody>
                    <a:bodyPr/>
                    <a:lstStyle/>
                    <a:p>
                      <a:r>
                        <a:rPr kumimoji="1" lang="en-US" altLang="ja-JP" sz="1400" dirty="0" smtClean="0"/>
                        <a:t>14</a:t>
                      </a:r>
                      <a:endParaRPr kumimoji="1" lang="ja-JP" altLang="en-US" sz="1400" dirty="0"/>
                    </a:p>
                  </a:txBody>
                  <a:tcPr/>
                </a:tc>
                <a:tc>
                  <a:txBody>
                    <a:bodyPr/>
                    <a:lstStyle/>
                    <a:p>
                      <a:r>
                        <a:rPr kumimoji="1" lang="en-US" altLang="ja-JP" sz="1400" dirty="0" smtClean="0"/>
                        <a:t>15</a:t>
                      </a:r>
                      <a:endParaRPr kumimoji="1" lang="ja-JP" altLang="en-US" sz="1400" dirty="0"/>
                    </a:p>
                  </a:txBody>
                  <a:tcPr/>
                </a:tc>
                <a:tc>
                  <a:txBody>
                    <a:bodyPr/>
                    <a:lstStyle/>
                    <a:p>
                      <a:r>
                        <a:rPr kumimoji="1" lang="en-US" altLang="ja-JP" sz="1400" dirty="0" smtClean="0"/>
                        <a:t>16</a:t>
                      </a:r>
                      <a:endParaRPr kumimoji="1" lang="ja-JP" altLang="en-US" sz="1400" dirty="0"/>
                    </a:p>
                  </a:txBody>
                  <a:tcPr/>
                </a:tc>
                <a:tc>
                  <a:txBody>
                    <a:bodyPr/>
                    <a:lstStyle/>
                    <a:p>
                      <a:r>
                        <a:rPr kumimoji="1" lang="en-US" altLang="ja-JP" sz="1400" dirty="0" smtClean="0"/>
                        <a:t>17</a:t>
                      </a:r>
                      <a:endParaRPr kumimoji="1" lang="ja-JP" altLang="en-US" sz="1400" dirty="0"/>
                    </a:p>
                  </a:txBody>
                  <a:tcPr/>
                </a:tc>
                <a:tc>
                  <a:txBody>
                    <a:bodyPr/>
                    <a:lstStyle/>
                    <a:p>
                      <a:r>
                        <a:rPr kumimoji="1" lang="en-US" altLang="ja-JP" sz="1400" dirty="0" smtClean="0"/>
                        <a:t>18</a:t>
                      </a:r>
                      <a:endParaRPr kumimoji="1" lang="ja-JP" altLang="en-US" sz="1400" dirty="0"/>
                    </a:p>
                  </a:txBody>
                  <a:tcPr/>
                </a:tc>
                <a:tc>
                  <a:txBody>
                    <a:bodyPr/>
                    <a:lstStyle/>
                    <a:p>
                      <a:r>
                        <a:rPr kumimoji="1" lang="en-US" altLang="ja-JP" sz="1400" dirty="0" smtClean="0"/>
                        <a:t>19</a:t>
                      </a:r>
                      <a:endParaRPr kumimoji="1" lang="ja-JP" altLang="en-US" sz="1400" dirty="0"/>
                    </a:p>
                  </a:txBody>
                  <a:tcPr/>
                </a:tc>
                <a:tc>
                  <a:txBody>
                    <a:bodyPr/>
                    <a:lstStyle/>
                    <a:p>
                      <a:r>
                        <a:rPr kumimoji="1" lang="en-US" altLang="ja-JP" sz="1400" dirty="0" smtClean="0"/>
                        <a:t>20</a:t>
                      </a:r>
                      <a:endParaRPr kumimoji="1" lang="ja-JP" altLang="en-US" sz="1400" dirty="0"/>
                    </a:p>
                  </a:txBody>
                  <a:tcPr/>
                </a:tc>
                <a:tc>
                  <a:txBody>
                    <a:bodyPr/>
                    <a:lstStyle/>
                    <a:p>
                      <a:r>
                        <a:rPr kumimoji="1" lang="en-US" altLang="ja-JP" sz="1400" dirty="0" smtClean="0"/>
                        <a:t>21</a:t>
                      </a:r>
                      <a:endParaRPr kumimoji="1" lang="ja-JP" altLang="en-US" sz="1400" dirty="0"/>
                    </a:p>
                  </a:txBody>
                  <a:tcPr/>
                </a:tc>
                <a:tc>
                  <a:txBody>
                    <a:bodyPr/>
                    <a:lstStyle/>
                    <a:p>
                      <a:r>
                        <a:rPr kumimoji="1" lang="en-US" altLang="ja-JP" sz="1400" dirty="0" smtClean="0"/>
                        <a:t>22</a:t>
                      </a:r>
                      <a:endParaRPr kumimoji="1" lang="ja-JP" altLang="en-US" sz="1400" dirty="0"/>
                    </a:p>
                  </a:txBody>
                  <a:tcPr/>
                </a:tc>
                <a:tc>
                  <a:txBody>
                    <a:bodyPr/>
                    <a:lstStyle/>
                    <a:p>
                      <a:r>
                        <a:rPr kumimoji="1" lang="en-US" altLang="ja-JP" sz="1400" dirty="0" smtClean="0"/>
                        <a:t>23</a:t>
                      </a:r>
                      <a:endParaRPr kumimoji="1" lang="ja-JP" altLang="en-US" sz="1400" dirty="0"/>
                    </a:p>
                  </a:txBody>
                  <a:tcPr/>
                </a:tc>
                <a:tc>
                  <a:txBody>
                    <a:bodyPr/>
                    <a:lstStyle/>
                    <a:p>
                      <a:r>
                        <a:rPr kumimoji="1" lang="en-US" altLang="ja-JP" sz="1400" dirty="0" smtClean="0"/>
                        <a:t>24</a:t>
                      </a:r>
                      <a:endParaRPr kumimoji="1" lang="ja-JP" altLang="en-US" sz="1400" dirty="0"/>
                    </a:p>
                  </a:txBody>
                  <a:tcPr/>
                </a:tc>
                <a:tc>
                  <a:txBody>
                    <a:bodyPr/>
                    <a:lstStyle/>
                    <a:p>
                      <a:r>
                        <a:rPr kumimoji="1" lang="en-US" altLang="ja-JP" sz="1400" dirty="0" smtClean="0"/>
                        <a:t>25</a:t>
                      </a:r>
                      <a:endParaRPr kumimoji="1" lang="ja-JP" altLang="en-US" sz="1400" dirty="0"/>
                    </a:p>
                  </a:txBody>
                  <a:tcPr/>
                </a:tc>
              </a:tr>
              <a:tr h="308863">
                <a:tc>
                  <a:txBody>
                    <a:bodyPr/>
                    <a:lstStyle/>
                    <a:p>
                      <a:r>
                        <a:rPr kumimoji="1" lang="en-US" altLang="ja-JP" sz="1200" dirty="0" smtClean="0"/>
                        <a:t>ILC TDP/TDR</a:t>
                      </a:r>
                      <a:endParaRPr kumimoji="1" lang="ja-JP" altLang="en-US" sz="1200" dirty="0"/>
                    </a:p>
                  </a:txBody>
                  <a:tcPr/>
                </a:tc>
                <a:tc>
                  <a:txBody>
                    <a:bodyPr/>
                    <a:lstStyle/>
                    <a:p>
                      <a:endParaRPr kumimoji="1" lang="ja-JP" altLang="en-US" sz="1200" dirty="0"/>
                    </a:p>
                  </a:txBody>
                  <a:tcPr>
                    <a:solidFill>
                      <a:srgbClr val="FFFF00"/>
                    </a:solidFill>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a:p>
                  </a:txBody>
                  <a:tcPr/>
                </a:tc>
              </a:tr>
              <a:tr h="308863">
                <a:tc>
                  <a:txBody>
                    <a:bodyPr/>
                    <a:lstStyle/>
                    <a:p>
                      <a:r>
                        <a:rPr kumimoji="1" lang="en-US" altLang="ja-JP" sz="1200" b="1" dirty="0" smtClean="0">
                          <a:solidFill>
                            <a:srgbClr val="FF0000"/>
                          </a:solidFill>
                        </a:rPr>
                        <a:t>ATF-II</a:t>
                      </a:r>
                      <a:endParaRPr kumimoji="1" lang="ja-JP" altLang="en-US" sz="1200" b="1" dirty="0">
                        <a:solidFill>
                          <a:srgbClr val="FF0000"/>
                        </a:solidFill>
                      </a:endParaRPr>
                    </a:p>
                  </a:txBody>
                  <a:tcPr/>
                </a:tc>
                <a:tc gridSpan="2">
                  <a:txBody>
                    <a:bodyPr/>
                    <a:lstStyle/>
                    <a:p>
                      <a:r>
                        <a:rPr kumimoji="1" lang="en-US" altLang="ja-JP" sz="1200" dirty="0" smtClean="0">
                          <a:solidFill>
                            <a:srgbClr val="FFFF00"/>
                          </a:solidFill>
                        </a:rPr>
                        <a:t>Beam test</a:t>
                      </a:r>
                      <a:endParaRPr kumimoji="1" lang="ja-JP" altLang="en-US" sz="1200" dirty="0">
                        <a:solidFill>
                          <a:srgbClr val="FFFF00"/>
                        </a:solidFill>
                      </a:endParaRPr>
                    </a:p>
                  </a:txBody>
                  <a:tcPr>
                    <a:solidFill>
                      <a:srgbClr val="008000"/>
                    </a:solidFill>
                  </a:tcPr>
                </a:tc>
                <a:tc hMerge="1">
                  <a:txBody>
                    <a:bodyPr/>
                    <a:lstStyle/>
                    <a:p>
                      <a:endParaRPr kumimoji="1" lang="ja-JP" altLang="en-US" sz="1200" dirty="0"/>
                    </a:p>
                  </a:txBody>
                  <a:tcPr>
                    <a:solidFill>
                      <a:srgbClr val="008000"/>
                    </a:solidFill>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r>
              <a:tr h="308863">
                <a:tc>
                  <a:txBody>
                    <a:bodyPr/>
                    <a:lstStyle/>
                    <a:p>
                      <a:r>
                        <a:rPr kumimoji="1" lang="en-US" altLang="ja-JP" sz="1200" dirty="0" smtClean="0"/>
                        <a:t>  ATF-future</a:t>
                      </a:r>
                      <a:endParaRPr kumimoji="1" lang="ja-JP" altLang="en-US" sz="1200" dirty="0"/>
                    </a:p>
                  </a:txBody>
                  <a:tcPr/>
                </a:tc>
                <a:tc>
                  <a:txBody>
                    <a:bodyPr/>
                    <a:lstStyle/>
                    <a:p>
                      <a:endParaRPr kumimoji="1" lang="ja-JP" altLang="en-US" sz="1200"/>
                    </a:p>
                  </a:txBody>
                  <a:tcPr/>
                </a:tc>
                <a:tc>
                  <a:txBody>
                    <a:bodyPr/>
                    <a:lstStyle/>
                    <a:p>
                      <a:endParaRPr kumimoji="1" lang="ja-JP" altLang="en-US" sz="1200" dirty="0"/>
                    </a:p>
                  </a:txBody>
                  <a:tcPr/>
                </a:tc>
                <a:tc gridSpan="4">
                  <a:txBody>
                    <a:bodyPr/>
                    <a:lstStyle/>
                    <a:p>
                      <a:r>
                        <a:rPr kumimoji="1" lang="en-US" altLang="ja-JP" sz="1200" dirty="0" smtClean="0"/>
                        <a:t>Extended</a:t>
                      </a:r>
                      <a:r>
                        <a:rPr kumimoji="1" lang="en-US" altLang="ja-JP" sz="1200" baseline="0" dirty="0" smtClean="0"/>
                        <a:t> program</a:t>
                      </a:r>
                      <a:endParaRPr kumimoji="1" lang="ja-JP" altLang="en-US" sz="1200" dirty="0"/>
                    </a:p>
                  </a:txBody>
                  <a:tcPr>
                    <a:solidFill>
                      <a:srgbClr val="CCFFCC"/>
                    </a:solidFill>
                  </a:tcPr>
                </a:tc>
                <a:tc hMerge="1">
                  <a:txBody>
                    <a:bodyPr/>
                    <a:lstStyle/>
                    <a:p>
                      <a:endParaRPr kumimoji="1" lang="ja-JP" altLang="en-US" sz="1200" dirty="0"/>
                    </a:p>
                  </a:txBody>
                  <a:tcPr>
                    <a:solidFill>
                      <a:srgbClr val="CCFFCC"/>
                    </a:solidFill>
                  </a:tcPr>
                </a:tc>
                <a:tc hMerge="1">
                  <a:txBody>
                    <a:bodyPr/>
                    <a:lstStyle/>
                    <a:p>
                      <a:endParaRPr kumimoji="1" lang="ja-JP" altLang="en-US" sz="1200" dirty="0"/>
                    </a:p>
                  </a:txBody>
                  <a:tcPr>
                    <a:solidFill>
                      <a:srgbClr val="CCFFCC"/>
                    </a:solidFill>
                  </a:tcPr>
                </a:tc>
                <a:tc hMerge="1">
                  <a:txBody>
                    <a:bodyPr/>
                    <a:lstStyle/>
                    <a:p>
                      <a:endParaRPr kumimoji="1" lang="ja-JP" altLang="en-US" sz="1200" dirty="0"/>
                    </a:p>
                  </a:txBody>
                  <a:tcPr>
                    <a:solidFill>
                      <a:srgbClr val="CCFFCC"/>
                    </a:solidFill>
                  </a:tcPr>
                </a:tc>
                <a:tc>
                  <a:txBody>
                    <a:bodyPr/>
                    <a:lstStyle/>
                    <a:p>
                      <a:endParaRPr kumimoji="1" lang="ja-JP" altLang="en-US" sz="1050" dirty="0"/>
                    </a:p>
                  </a:txBody>
                  <a:tcPr>
                    <a:solidFill>
                      <a:schemeClr val="accent3">
                        <a:lumMod val="40000"/>
                        <a:lumOff val="60000"/>
                      </a:schemeClr>
                    </a:solidFill>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r>
              <a:tr h="308863">
                <a:tc>
                  <a:txBody>
                    <a:bodyPr/>
                    <a:lstStyle/>
                    <a:p>
                      <a:r>
                        <a:rPr kumimoji="1" lang="en-US" altLang="ja-JP" sz="1200" b="1" dirty="0" smtClean="0">
                          <a:solidFill>
                            <a:srgbClr val="FF0000"/>
                          </a:solidFill>
                        </a:rPr>
                        <a:t>STF</a:t>
                      </a:r>
                      <a:endParaRPr kumimoji="1" lang="ja-JP" altLang="en-US" sz="1200" b="1" dirty="0">
                        <a:solidFill>
                          <a:srgbClr val="FF0000"/>
                        </a:solidFill>
                      </a:endParaRPr>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r>
              <a:tr h="308863">
                <a:tc>
                  <a:txBody>
                    <a:bodyPr/>
                    <a:lstStyle/>
                    <a:p>
                      <a:r>
                        <a:rPr kumimoji="1" lang="en-US" altLang="ja-JP" sz="1200" dirty="0" smtClean="0"/>
                        <a:t>  QB</a:t>
                      </a:r>
                      <a:endParaRPr kumimoji="1" lang="ja-JP" altLang="en-US" sz="1200" dirty="0"/>
                    </a:p>
                  </a:txBody>
                  <a:tcPr/>
                </a:tc>
                <a:tc>
                  <a:txBody>
                    <a:bodyPr/>
                    <a:lstStyle/>
                    <a:p>
                      <a:r>
                        <a:rPr kumimoji="1" lang="en-US" altLang="ja-JP" sz="1100" dirty="0" smtClean="0">
                          <a:solidFill>
                            <a:srgbClr val="FFFF00"/>
                          </a:solidFill>
                        </a:rPr>
                        <a:t>Beam test</a:t>
                      </a:r>
                      <a:endParaRPr kumimoji="1" lang="ja-JP" altLang="en-US" sz="1100" dirty="0">
                        <a:solidFill>
                          <a:srgbClr val="FFFF00"/>
                        </a:solidFill>
                      </a:endParaRPr>
                    </a:p>
                  </a:txBody>
                  <a:tcPr>
                    <a:solidFill>
                      <a:srgbClr val="008000"/>
                    </a:solidFill>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r>
              <a:tr h="380790">
                <a:tc>
                  <a:txBody>
                    <a:bodyPr/>
                    <a:lstStyle/>
                    <a:p>
                      <a:r>
                        <a:rPr kumimoji="1" lang="en-US" altLang="ja-JP" sz="1200" dirty="0" smtClean="0"/>
                        <a:t>  STF2-  </a:t>
                      </a:r>
                    </a:p>
                    <a:p>
                      <a:r>
                        <a:rPr kumimoji="1" lang="en-US" altLang="ja-JP" sz="1200" dirty="0" smtClean="0"/>
                        <a:t>  CM1+CM2a</a:t>
                      </a:r>
                      <a:endParaRPr kumimoji="1" lang="ja-JP" altLang="en-US" sz="1200" dirty="0"/>
                    </a:p>
                  </a:txBody>
                  <a:tcPr/>
                </a:tc>
                <a:tc>
                  <a:txBody>
                    <a:bodyPr/>
                    <a:lstStyle/>
                    <a:p>
                      <a:endParaRPr kumimoji="1" lang="ja-JP" altLang="en-US" sz="1200" dirty="0"/>
                    </a:p>
                  </a:txBody>
                  <a:tcPr>
                    <a:solidFill>
                      <a:srgbClr val="3366FF"/>
                    </a:solidFill>
                  </a:tcPr>
                </a:tc>
                <a:tc>
                  <a:txBody>
                    <a:bodyPr/>
                    <a:lstStyle/>
                    <a:p>
                      <a:endParaRPr kumimoji="1" lang="ja-JP" altLang="en-US" sz="1200" dirty="0"/>
                    </a:p>
                  </a:txBody>
                  <a:tcPr>
                    <a:solidFill>
                      <a:srgbClr val="3366FF"/>
                    </a:solidFill>
                  </a:tcPr>
                </a:tc>
                <a:tc>
                  <a:txBody>
                    <a:bodyPr/>
                    <a:lstStyle/>
                    <a:p>
                      <a:r>
                        <a:rPr kumimoji="1" lang="en-US" altLang="ja-JP" sz="1100" dirty="0" smtClean="0">
                          <a:solidFill>
                            <a:srgbClr val="FFFF00"/>
                          </a:solidFill>
                        </a:rPr>
                        <a:t>Beam</a:t>
                      </a:r>
                      <a:r>
                        <a:rPr kumimoji="1" lang="en-US" altLang="ja-JP" sz="1100" baseline="0" dirty="0" smtClean="0">
                          <a:solidFill>
                            <a:srgbClr val="FFFF00"/>
                          </a:solidFill>
                        </a:rPr>
                        <a:t> test</a:t>
                      </a:r>
                      <a:endParaRPr kumimoji="1" lang="ja-JP" altLang="en-US" sz="1100" dirty="0">
                        <a:solidFill>
                          <a:srgbClr val="FFFF00"/>
                        </a:solidFill>
                      </a:endParaRPr>
                    </a:p>
                  </a:txBody>
                  <a:tcPr>
                    <a:solidFill>
                      <a:srgbClr val="008000"/>
                    </a:solidFill>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r>
              <a:tr h="308863">
                <a:tc>
                  <a:txBody>
                    <a:bodyPr/>
                    <a:lstStyle/>
                    <a:p>
                      <a:r>
                        <a:rPr kumimoji="1" lang="en-US" altLang="ja-JP" sz="1200" dirty="0" smtClean="0"/>
                        <a:t>  STF-Future</a:t>
                      </a:r>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gridSpan="3">
                  <a:txBody>
                    <a:bodyPr/>
                    <a:lstStyle/>
                    <a:p>
                      <a:r>
                        <a:rPr kumimoji="1" lang="en-US" altLang="ja-JP" sz="1200" dirty="0" smtClean="0"/>
                        <a:t>Extended</a:t>
                      </a:r>
                      <a:r>
                        <a:rPr kumimoji="1" lang="en-US" altLang="ja-JP" sz="1200" baseline="0" dirty="0" smtClean="0"/>
                        <a:t> program </a:t>
                      </a:r>
                      <a:endParaRPr kumimoji="1" lang="ja-JP" altLang="en-US" sz="1200" dirty="0"/>
                    </a:p>
                  </a:txBody>
                  <a:tcPr>
                    <a:solidFill>
                      <a:srgbClr val="CCFFCC"/>
                    </a:solidFill>
                  </a:tcPr>
                </a:tc>
                <a:tc hMerge="1">
                  <a:txBody>
                    <a:bodyPr/>
                    <a:lstStyle/>
                    <a:p>
                      <a:endParaRPr kumimoji="1" lang="ja-JP" altLang="en-US" sz="1200" dirty="0"/>
                    </a:p>
                  </a:txBody>
                  <a:tcPr>
                    <a:solidFill>
                      <a:srgbClr val="CCFFCC"/>
                    </a:solidFill>
                  </a:tcPr>
                </a:tc>
                <a:tc hMerge="1">
                  <a:txBody>
                    <a:bodyPr/>
                    <a:lstStyle/>
                    <a:p>
                      <a:endParaRPr kumimoji="1" lang="ja-JP" altLang="en-US" sz="1200" dirty="0"/>
                    </a:p>
                  </a:txBody>
                  <a:tcPr>
                    <a:solidFill>
                      <a:srgbClr val="CCFFCC"/>
                    </a:solidFill>
                  </a:tcPr>
                </a:tc>
                <a:tc>
                  <a:txBody>
                    <a:bodyPr/>
                    <a:lstStyle/>
                    <a:p>
                      <a:endParaRPr kumimoji="1" lang="ja-JP" altLang="en-US" sz="1200" dirty="0"/>
                    </a:p>
                  </a:txBody>
                  <a:tcPr>
                    <a:solidFill>
                      <a:schemeClr val="accent3">
                        <a:lumMod val="40000"/>
                        <a:lumOff val="60000"/>
                      </a:schemeClr>
                    </a:solidFill>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r>
              <a:tr h="308863">
                <a:tc>
                  <a:txBody>
                    <a:bodyPr/>
                    <a:lstStyle/>
                    <a:p>
                      <a:r>
                        <a:rPr kumimoji="1" lang="en-US" altLang="ja-JP" sz="1200" baseline="0" dirty="0" smtClean="0">
                          <a:solidFill>
                            <a:srgbClr val="3366FF"/>
                          </a:solidFill>
                        </a:rPr>
                        <a:t>CFS</a:t>
                      </a:r>
                      <a:r>
                        <a:rPr kumimoji="1" lang="en-US" altLang="ja-JP" sz="1200" baseline="0" dirty="0" smtClean="0"/>
                        <a:t> </a:t>
                      </a:r>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r>
              <a:tr h="308863">
                <a:tc>
                  <a:txBody>
                    <a:bodyPr/>
                    <a:lstStyle/>
                    <a:p>
                      <a:r>
                        <a:rPr kumimoji="1" lang="en-US" altLang="ja-JP" sz="1200" dirty="0" smtClean="0"/>
                        <a:t>  Civil</a:t>
                      </a:r>
                      <a:r>
                        <a:rPr kumimoji="1" lang="en-US" altLang="ja-JP" sz="1200" baseline="0" dirty="0" smtClean="0"/>
                        <a:t> </a:t>
                      </a:r>
                      <a:r>
                        <a:rPr kumimoji="1" lang="en-US" altLang="ja-JP" sz="1200" baseline="0" dirty="0" err="1" smtClean="0"/>
                        <a:t>eng.</a:t>
                      </a:r>
                      <a:endParaRPr kumimoji="1" lang="ja-JP" altLang="en-US" sz="1200" dirty="0"/>
                    </a:p>
                  </a:txBody>
                  <a:tcPr/>
                </a:tc>
                <a:tc>
                  <a:txBody>
                    <a:bodyPr/>
                    <a:lstStyle/>
                    <a:p>
                      <a:endParaRPr kumimoji="1" lang="ja-JP" altLang="en-US" sz="1200" dirty="0"/>
                    </a:p>
                  </a:txBody>
                  <a:tcPr>
                    <a:solidFill>
                      <a:srgbClr val="3366FF"/>
                    </a:solidFill>
                  </a:tcPr>
                </a:tc>
                <a:tc>
                  <a:txBody>
                    <a:bodyPr/>
                    <a:lstStyle/>
                    <a:p>
                      <a:endParaRPr kumimoji="1" lang="ja-JP" altLang="en-US" sz="1200" dirty="0"/>
                    </a:p>
                  </a:txBody>
                  <a:tcPr>
                    <a:solidFill>
                      <a:srgbClr val="3366FF"/>
                    </a:solidFill>
                  </a:tcPr>
                </a:tc>
                <a:tc>
                  <a:txBody>
                    <a:bodyPr/>
                    <a:lstStyle/>
                    <a:p>
                      <a:endParaRPr kumimoji="1" lang="ja-JP" altLang="en-US" sz="1200" dirty="0"/>
                    </a:p>
                  </a:txBody>
                  <a:tcPr>
                    <a:solidFill>
                      <a:schemeClr val="tx2">
                        <a:lumMod val="40000"/>
                        <a:lumOff val="60000"/>
                      </a:schemeClr>
                    </a:solidFill>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r>
              <a:tr h="308863">
                <a:tc>
                  <a:txBody>
                    <a:bodyPr/>
                    <a:lstStyle/>
                    <a:p>
                      <a:r>
                        <a:rPr kumimoji="1" lang="en-US" altLang="ja-JP" sz="1200" dirty="0" smtClean="0"/>
                        <a:t>  Site-survey</a:t>
                      </a:r>
                      <a:endParaRPr kumimoji="1" lang="ja-JP" altLang="en-US" sz="1200" dirty="0"/>
                    </a:p>
                  </a:txBody>
                  <a:tcPr/>
                </a:tc>
                <a:tc>
                  <a:txBody>
                    <a:bodyPr/>
                    <a:lstStyle/>
                    <a:p>
                      <a:endParaRPr kumimoji="1" lang="ja-JP" altLang="en-US" sz="1200" dirty="0"/>
                    </a:p>
                  </a:txBody>
                  <a:tcPr>
                    <a:solidFill>
                      <a:srgbClr val="3366FF"/>
                    </a:solidFill>
                  </a:tcPr>
                </a:tc>
                <a:tc>
                  <a:txBody>
                    <a:bodyPr/>
                    <a:lstStyle/>
                    <a:p>
                      <a:endParaRPr kumimoji="1" lang="ja-JP" altLang="en-US" sz="1200" dirty="0"/>
                    </a:p>
                  </a:txBody>
                  <a:tcPr>
                    <a:solidFill>
                      <a:srgbClr val="3366FF"/>
                    </a:solidFill>
                  </a:tcPr>
                </a:tc>
                <a:tc>
                  <a:txBody>
                    <a:bodyPr/>
                    <a:lstStyle/>
                    <a:p>
                      <a:endParaRPr kumimoji="1" lang="ja-JP" altLang="en-US" sz="1200" dirty="0"/>
                    </a:p>
                  </a:txBody>
                  <a:tcPr>
                    <a:solidFill>
                      <a:srgbClr val="8EB4E3"/>
                    </a:solidFill>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r>
              <a:tr h="308863">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900" b="1" dirty="0">
                        <a:solidFill>
                          <a:srgbClr val="FFFF00"/>
                        </a:solidFill>
                      </a:endParaRPr>
                    </a:p>
                  </a:txBody>
                  <a:tcPr>
                    <a:solidFill>
                      <a:schemeClr val="bg1"/>
                    </a:solidFill>
                  </a:tcPr>
                </a:tc>
              </a:tr>
              <a:tr h="308863">
                <a:tc>
                  <a:txBody>
                    <a:bodyPr/>
                    <a:lstStyle/>
                    <a:p>
                      <a:endParaRPr kumimoji="1" lang="ja-JP" altLang="en-US" sz="1200" b="1" dirty="0">
                        <a:solidFill>
                          <a:srgbClr val="FFFF00"/>
                        </a:solidFill>
                      </a:endParaRPr>
                    </a:p>
                  </a:txBody>
                  <a:tcPr>
                    <a:solidFill>
                      <a:schemeClr val="tx2">
                        <a:lumMod val="60000"/>
                        <a:lumOff val="40000"/>
                      </a:schemeClr>
                    </a:solidFill>
                  </a:tcPr>
                </a:tc>
                <a:tc>
                  <a:txBody>
                    <a:bodyPr/>
                    <a:lstStyle/>
                    <a:p>
                      <a:endParaRPr kumimoji="1" lang="ja-JP" altLang="en-US" sz="1200" b="1" dirty="0">
                        <a:solidFill>
                          <a:srgbClr val="FFFF00"/>
                        </a:solidFill>
                      </a:endParaRPr>
                    </a:p>
                  </a:txBody>
                  <a:tcPr>
                    <a:solidFill>
                      <a:schemeClr val="tx2">
                        <a:lumMod val="60000"/>
                        <a:lumOff val="40000"/>
                      </a:schemeClr>
                    </a:solidFill>
                  </a:tcPr>
                </a:tc>
                <a:tc>
                  <a:txBody>
                    <a:bodyPr/>
                    <a:lstStyle/>
                    <a:p>
                      <a:endParaRPr kumimoji="1" lang="ja-JP" altLang="en-US" sz="1200" b="1" dirty="0">
                        <a:solidFill>
                          <a:srgbClr val="FFFF00"/>
                        </a:solidFill>
                      </a:endParaRPr>
                    </a:p>
                  </a:txBody>
                  <a:tcPr>
                    <a:solidFill>
                      <a:schemeClr val="tx2">
                        <a:lumMod val="60000"/>
                        <a:lumOff val="40000"/>
                      </a:schemeClr>
                    </a:solidFill>
                  </a:tcPr>
                </a:tc>
                <a:tc>
                  <a:txBody>
                    <a:bodyPr/>
                    <a:lstStyle/>
                    <a:p>
                      <a:r>
                        <a:rPr kumimoji="1" lang="en-US" altLang="ja-JP" sz="1200" b="1" dirty="0" smtClean="0">
                          <a:solidFill>
                            <a:srgbClr val="CCFFCC"/>
                          </a:solidFill>
                        </a:rPr>
                        <a:t>19</a:t>
                      </a:r>
                      <a:endParaRPr kumimoji="1" lang="ja-JP" altLang="en-US" sz="1200" b="1" dirty="0">
                        <a:solidFill>
                          <a:srgbClr val="CCFFCC"/>
                        </a:solidFill>
                      </a:endParaRPr>
                    </a:p>
                  </a:txBody>
                  <a:tcPr>
                    <a:solidFill>
                      <a:schemeClr val="tx2">
                        <a:lumMod val="60000"/>
                        <a:lumOff val="40000"/>
                      </a:schemeClr>
                    </a:solidFill>
                  </a:tcPr>
                </a:tc>
                <a:tc>
                  <a:txBody>
                    <a:bodyPr/>
                    <a:lstStyle/>
                    <a:p>
                      <a:r>
                        <a:rPr kumimoji="1" lang="en-US" altLang="ja-JP" sz="1200" b="1" dirty="0" smtClean="0">
                          <a:solidFill>
                            <a:srgbClr val="CCFFCC"/>
                          </a:solidFill>
                        </a:rPr>
                        <a:t>20</a:t>
                      </a:r>
                      <a:endParaRPr kumimoji="1" lang="ja-JP" altLang="en-US" sz="1200" b="1" dirty="0">
                        <a:solidFill>
                          <a:srgbClr val="CCFFCC"/>
                        </a:solidFill>
                      </a:endParaRPr>
                    </a:p>
                  </a:txBody>
                  <a:tcPr>
                    <a:solidFill>
                      <a:schemeClr val="tx2">
                        <a:lumMod val="60000"/>
                        <a:lumOff val="40000"/>
                      </a:schemeClr>
                    </a:solidFill>
                  </a:tcPr>
                </a:tc>
                <a:tc>
                  <a:txBody>
                    <a:bodyPr/>
                    <a:lstStyle/>
                    <a:p>
                      <a:r>
                        <a:rPr kumimoji="1" lang="en-US" altLang="ja-JP" sz="1200" b="1" dirty="0" smtClean="0">
                          <a:solidFill>
                            <a:srgbClr val="CCFFCC"/>
                          </a:solidFill>
                        </a:rPr>
                        <a:t>21</a:t>
                      </a:r>
                      <a:endParaRPr kumimoji="1" lang="ja-JP" altLang="en-US" sz="1200" b="1" dirty="0">
                        <a:solidFill>
                          <a:srgbClr val="CCFFCC"/>
                        </a:solidFill>
                      </a:endParaRPr>
                    </a:p>
                  </a:txBody>
                  <a:tcPr>
                    <a:solidFill>
                      <a:schemeClr val="tx2">
                        <a:lumMod val="60000"/>
                        <a:lumOff val="40000"/>
                      </a:schemeClr>
                    </a:solidFill>
                  </a:tcPr>
                </a:tc>
                <a:tc>
                  <a:txBody>
                    <a:bodyPr/>
                    <a:lstStyle/>
                    <a:p>
                      <a:r>
                        <a:rPr kumimoji="1" lang="en-US" altLang="ja-JP" sz="1200" b="1" dirty="0" smtClean="0">
                          <a:solidFill>
                            <a:srgbClr val="CCFFCC"/>
                          </a:solidFill>
                        </a:rPr>
                        <a:t>22</a:t>
                      </a:r>
                      <a:endParaRPr kumimoji="1" lang="ja-JP" altLang="en-US" sz="1200" b="1" dirty="0">
                        <a:solidFill>
                          <a:srgbClr val="CCFFCC"/>
                        </a:solidFill>
                      </a:endParaRPr>
                    </a:p>
                  </a:txBody>
                  <a:tcPr>
                    <a:solidFill>
                      <a:schemeClr val="tx2">
                        <a:lumMod val="60000"/>
                        <a:lumOff val="40000"/>
                      </a:schemeClr>
                    </a:solidFill>
                  </a:tcPr>
                </a:tc>
                <a:tc>
                  <a:txBody>
                    <a:bodyPr/>
                    <a:lstStyle/>
                    <a:p>
                      <a:r>
                        <a:rPr kumimoji="1" lang="en-US" altLang="ja-JP" sz="1200" b="1" dirty="0" smtClean="0">
                          <a:solidFill>
                            <a:srgbClr val="CCFFCC"/>
                          </a:solidFill>
                        </a:rPr>
                        <a:t>23</a:t>
                      </a:r>
                      <a:endParaRPr kumimoji="1" lang="ja-JP" altLang="en-US" sz="1200" b="1" dirty="0">
                        <a:solidFill>
                          <a:srgbClr val="CCFFCC"/>
                        </a:solidFill>
                      </a:endParaRPr>
                    </a:p>
                  </a:txBody>
                  <a:tcPr>
                    <a:solidFill>
                      <a:schemeClr val="tx2">
                        <a:lumMod val="60000"/>
                        <a:lumOff val="40000"/>
                      </a:schemeClr>
                    </a:solidFill>
                  </a:tcPr>
                </a:tc>
                <a:tc>
                  <a:txBody>
                    <a:bodyPr/>
                    <a:lstStyle/>
                    <a:p>
                      <a:r>
                        <a:rPr kumimoji="1" lang="en-US" altLang="ja-JP" sz="1200" b="1" dirty="0" smtClean="0">
                          <a:solidFill>
                            <a:srgbClr val="CCFFCC"/>
                          </a:solidFill>
                        </a:rPr>
                        <a:t>24</a:t>
                      </a:r>
                      <a:endParaRPr kumimoji="1" lang="ja-JP" altLang="en-US" sz="1200" b="1" dirty="0">
                        <a:solidFill>
                          <a:srgbClr val="CCFFCC"/>
                        </a:solidFill>
                      </a:endParaRPr>
                    </a:p>
                  </a:txBody>
                  <a:tcPr>
                    <a:solidFill>
                      <a:schemeClr val="tx2">
                        <a:lumMod val="60000"/>
                        <a:lumOff val="40000"/>
                      </a:schemeClr>
                    </a:solidFill>
                  </a:tcPr>
                </a:tc>
                <a:tc>
                  <a:txBody>
                    <a:bodyPr/>
                    <a:lstStyle/>
                    <a:p>
                      <a:r>
                        <a:rPr kumimoji="1" lang="en-US" altLang="ja-JP" sz="1200" b="1" dirty="0" smtClean="0">
                          <a:solidFill>
                            <a:srgbClr val="CCFFCC"/>
                          </a:solidFill>
                        </a:rPr>
                        <a:t>25</a:t>
                      </a:r>
                      <a:endParaRPr kumimoji="1" lang="ja-JP" altLang="en-US" sz="1200" b="1" dirty="0">
                        <a:solidFill>
                          <a:srgbClr val="CCFFCC"/>
                        </a:solidFill>
                      </a:endParaRPr>
                    </a:p>
                  </a:txBody>
                  <a:tcPr>
                    <a:solidFill>
                      <a:schemeClr val="tx2">
                        <a:lumMod val="60000"/>
                        <a:lumOff val="40000"/>
                      </a:schemeClr>
                    </a:solidFill>
                  </a:tcPr>
                </a:tc>
                <a:tc>
                  <a:txBody>
                    <a:bodyPr/>
                    <a:lstStyle/>
                    <a:p>
                      <a:r>
                        <a:rPr kumimoji="1" lang="en-US" altLang="ja-JP" sz="1200" b="1" dirty="0" smtClean="0">
                          <a:solidFill>
                            <a:srgbClr val="CCFFCC"/>
                          </a:solidFill>
                        </a:rPr>
                        <a:t>26</a:t>
                      </a:r>
                      <a:endParaRPr kumimoji="1" lang="ja-JP" altLang="en-US" sz="1200" b="1" dirty="0">
                        <a:solidFill>
                          <a:srgbClr val="CCFFCC"/>
                        </a:solidFill>
                      </a:endParaRPr>
                    </a:p>
                  </a:txBody>
                  <a:tcPr>
                    <a:solidFill>
                      <a:schemeClr val="tx2">
                        <a:lumMod val="60000"/>
                        <a:lumOff val="40000"/>
                      </a:schemeClr>
                    </a:solidFill>
                  </a:tcPr>
                </a:tc>
                <a:tc>
                  <a:txBody>
                    <a:bodyPr/>
                    <a:lstStyle/>
                    <a:p>
                      <a:r>
                        <a:rPr kumimoji="1" lang="en-US" altLang="ja-JP" sz="1200" b="1" dirty="0" smtClean="0">
                          <a:solidFill>
                            <a:srgbClr val="CCFFCC"/>
                          </a:solidFill>
                        </a:rPr>
                        <a:t>27</a:t>
                      </a:r>
                      <a:endParaRPr kumimoji="1" lang="ja-JP" altLang="en-US" sz="1200" b="1" dirty="0">
                        <a:solidFill>
                          <a:srgbClr val="CCFFCC"/>
                        </a:solidFill>
                      </a:endParaRPr>
                    </a:p>
                  </a:txBody>
                  <a:tcPr>
                    <a:solidFill>
                      <a:schemeClr val="tx2">
                        <a:lumMod val="60000"/>
                        <a:lumOff val="40000"/>
                      </a:schemeClr>
                    </a:solidFill>
                  </a:tcPr>
                </a:tc>
                <a:tc>
                  <a:txBody>
                    <a:bodyPr/>
                    <a:lstStyle/>
                    <a:p>
                      <a:r>
                        <a:rPr kumimoji="1" lang="en-US" altLang="ja-JP" sz="1200" b="1" dirty="0" smtClean="0">
                          <a:solidFill>
                            <a:srgbClr val="CCFFCC"/>
                          </a:solidFill>
                        </a:rPr>
                        <a:t>28</a:t>
                      </a:r>
                      <a:endParaRPr kumimoji="1" lang="ja-JP" altLang="en-US" sz="1200" b="1" dirty="0">
                        <a:solidFill>
                          <a:srgbClr val="CCFFCC"/>
                        </a:solidFill>
                      </a:endParaRPr>
                    </a:p>
                  </a:txBody>
                  <a:tcPr>
                    <a:solidFill>
                      <a:schemeClr val="tx2">
                        <a:lumMod val="60000"/>
                        <a:lumOff val="40000"/>
                      </a:schemeClr>
                    </a:solidFill>
                  </a:tcPr>
                </a:tc>
                <a:tc>
                  <a:txBody>
                    <a:bodyPr/>
                    <a:lstStyle/>
                    <a:p>
                      <a:r>
                        <a:rPr kumimoji="1" lang="en-US" altLang="ja-JP" sz="1200" b="1" dirty="0" smtClean="0">
                          <a:solidFill>
                            <a:srgbClr val="CCFFCC"/>
                          </a:solidFill>
                        </a:rPr>
                        <a:t>29</a:t>
                      </a:r>
                      <a:endParaRPr kumimoji="1" lang="ja-JP" altLang="en-US" sz="1200" b="1" dirty="0">
                        <a:solidFill>
                          <a:srgbClr val="CCFFCC"/>
                        </a:solidFill>
                      </a:endParaRPr>
                    </a:p>
                  </a:txBody>
                  <a:tcPr>
                    <a:solidFill>
                      <a:schemeClr val="tx2">
                        <a:lumMod val="60000"/>
                        <a:lumOff val="40000"/>
                      </a:schemeClr>
                    </a:solidFill>
                  </a:tcPr>
                </a:tc>
                <a:tc>
                  <a:txBody>
                    <a:bodyPr/>
                    <a:lstStyle/>
                    <a:p>
                      <a:r>
                        <a:rPr kumimoji="1" lang="en-US" altLang="ja-JP" sz="900" b="1" dirty="0" smtClean="0">
                          <a:solidFill>
                            <a:srgbClr val="CCFFCC"/>
                          </a:solidFill>
                        </a:rPr>
                        <a:t>30</a:t>
                      </a:r>
                      <a:endParaRPr kumimoji="1" lang="ja-JP" altLang="en-US" sz="900" b="1" dirty="0">
                        <a:solidFill>
                          <a:srgbClr val="CCFFCC"/>
                        </a:solidFill>
                      </a:endParaRPr>
                    </a:p>
                  </a:txBody>
                  <a:tcPr>
                    <a:solidFill>
                      <a:schemeClr val="tx2">
                        <a:lumMod val="60000"/>
                        <a:lumOff val="40000"/>
                      </a:schemeClr>
                    </a:solidFill>
                  </a:tcPr>
                </a:tc>
              </a:tr>
              <a:tr h="308863">
                <a:tc>
                  <a:txBody>
                    <a:bodyPr/>
                    <a:lstStyle/>
                    <a:p>
                      <a:r>
                        <a:rPr kumimoji="1" lang="en-US" altLang="ja-JP" sz="1200" dirty="0" smtClean="0"/>
                        <a:t>ILC</a:t>
                      </a:r>
                      <a:r>
                        <a:rPr kumimoji="1" lang="en-US" altLang="ja-JP" sz="1200" baseline="0" dirty="0" smtClean="0"/>
                        <a:t> constr. :  CFS</a:t>
                      </a:r>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solidFill>
                      <a:schemeClr val="accent3"/>
                    </a:solidFill>
                  </a:tcPr>
                </a:tc>
                <a:tc>
                  <a:txBody>
                    <a:bodyPr/>
                    <a:lstStyle/>
                    <a:p>
                      <a:endParaRPr kumimoji="1" lang="ja-JP" altLang="en-US" sz="1200" dirty="0"/>
                    </a:p>
                  </a:txBody>
                  <a:tcPr>
                    <a:solidFill>
                      <a:schemeClr val="accent3"/>
                    </a:solidFill>
                  </a:tcPr>
                </a:tc>
                <a:tc>
                  <a:txBody>
                    <a:bodyPr/>
                    <a:lstStyle/>
                    <a:p>
                      <a:r>
                        <a:rPr kumimoji="1" lang="en-US" altLang="ja-JP" sz="1200" dirty="0" smtClean="0"/>
                        <a:t> </a:t>
                      </a:r>
                      <a:endParaRPr kumimoji="1" lang="ja-JP" altLang="en-US" sz="1200" dirty="0"/>
                    </a:p>
                  </a:txBody>
                  <a:tcPr>
                    <a:solidFill>
                      <a:schemeClr val="tx2">
                        <a:lumMod val="40000"/>
                        <a:lumOff val="60000"/>
                      </a:schemeClr>
                    </a:solidFill>
                  </a:tcPr>
                </a:tc>
                <a:tc>
                  <a:txBody>
                    <a:bodyPr/>
                    <a:lstStyle/>
                    <a:p>
                      <a:endParaRPr kumimoji="1" lang="ja-JP" altLang="en-US" sz="1200" dirty="0"/>
                    </a:p>
                  </a:txBody>
                  <a:tcPr>
                    <a:solidFill>
                      <a:schemeClr val="tx2">
                        <a:lumMod val="60000"/>
                        <a:lumOff val="40000"/>
                      </a:schemeClr>
                    </a:solidFill>
                  </a:tcPr>
                </a:tc>
                <a:tc>
                  <a:txBody>
                    <a:bodyPr/>
                    <a:lstStyle/>
                    <a:p>
                      <a:endParaRPr kumimoji="1" lang="ja-JP" altLang="en-US" sz="1200" dirty="0"/>
                    </a:p>
                  </a:txBody>
                  <a:tcPr>
                    <a:solidFill>
                      <a:schemeClr val="tx2">
                        <a:lumMod val="60000"/>
                        <a:lumOff val="40000"/>
                      </a:schemeClr>
                    </a:solidFill>
                  </a:tcPr>
                </a:tc>
                <a:tc>
                  <a:txBody>
                    <a:bodyPr/>
                    <a:lstStyle/>
                    <a:p>
                      <a:endParaRPr kumimoji="1" lang="ja-JP" altLang="en-US" sz="1200" dirty="0"/>
                    </a:p>
                  </a:txBody>
                  <a:tcPr>
                    <a:solidFill>
                      <a:schemeClr val="tx2">
                        <a:lumMod val="60000"/>
                        <a:lumOff val="40000"/>
                      </a:schemeClr>
                    </a:solidFill>
                  </a:tcPr>
                </a:tc>
                <a:tc>
                  <a:txBody>
                    <a:bodyPr/>
                    <a:lstStyle/>
                    <a:p>
                      <a:endParaRPr kumimoji="1" lang="ja-JP" altLang="en-US" sz="1200" dirty="0"/>
                    </a:p>
                  </a:txBody>
                  <a:tcPr>
                    <a:solidFill>
                      <a:srgbClr val="3366FF"/>
                    </a:solidFill>
                  </a:tcPr>
                </a:tc>
                <a:tc>
                  <a:txBody>
                    <a:bodyPr/>
                    <a:lstStyle/>
                    <a:p>
                      <a:endParaRPr kumimoji="1" lang="ja-JP" altLang="en-US" sz="1200" dirty="0"/>
                    </a:p>
                  </a:txBody>
                  <a:tcPr>
                    <a:solidFill>
                      <a:schemeClr val="accent6">
                        <a:lumMod val="60000"/>
                        <a:lumOff val="40000"/>
                      </a:schemeClr>
                    </a:solidFill>
                  </a:tcPr>
                </a:tc>
                <a:tc>
                  <a:txBody>
                    <a:bodyPr/>
                    <a:lstStyle/>
                    <a:p>
                      <a:endParaRPr kumimoji="1" lang="ja-JP" altLang="en-US" sz="1200" dirty="0"/>
                    </a:p>
                  </a:txBody>
                  <a:tcPr>
                    <a:solidFill>
                      <a:schemeClr val="accent6">
                        <a:lumMod val="60000"/>
                        <a:lumOff val="40000"/>
                      </a:schemeClr>
                    </a:solidFill>
                  </a:tcPr>
                </a:tc>
                <a:tc>
                  <a:txBody>
                    <a:bodyPr/>
                    <a:lstStyle/>
                    <a:p>
                      <a:endParaRPr kumimoji="1" lang="ja-JP" altLang="en-US" sz="1200" dirty="0"/>
                    </a:p>
                  </a:txBody>
                  <a:tcPr>
                    <a:solidFill>
                      <a:schemeClr val="accent6">
                        <a:lumMod val="60000"/>
                        <a:lumOff val="40000"/>
                      </a:schemeClr>
                    </a:solidFill>
                  </a:tcPr>
                </a:tc>
                <a:tc>
                  <a:txBody>
                    <a:bodyPr/>
                    <a:lstStyle/>
                    <a:p>
                      <a:endParaRPr kumimoji="1" lang="ja-JP" altLang="en-US" sz="1200" dirty="0"/>
                    </a:p>
                  </a:txBody>
                  <a:tcPr/>
                </a:tc>
                <a:tc rowSpan="3">
                  <a:txBody>
                    <a:bodyPr/>
                    <a:lstStyle/>
                    <a:p>
                      <a:r>
                        <a:rPr kumimoji="1" lang="en-US" altLang="ja-JP" sz="900" dirty="0" smtClean="0"/>
                        <a:t>Commissioning</a:t>
                      </a:r>
                      <a:endParaRPr kumimoji="1" lang="ja-JP" altLang="en-US" sz="900" dirty="0"/>
                    </a:p>
                  </a:txBody>
                  <a:tcPr>
                    <a:solidFill>
                      <a:srgbClr val="FF6600"/>
                    </a:solidFill>
                  </a:tcPr>
                </a:tc>
              </a:tr>
              <a:tr h="308863">
                <a:tc>
                  <a:txBody>
                    <a:bodyPr/>
                    <a:lstStyle/>
                    <a:p>
                      <a:r>
                        <a:rPr kumimoji="1" lang="en-US" altLang="ja-JP" sz="1200" dirty="0" smtClean="0"/>
                        <a:t>  Fabrication</a:t>
                      </a:r>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gridSpan="2">
                  <a:txBody>
                    <a:bodyPr/>
                    <a:lstStyle/>
                    <a:p>
                      <a:pPr lvl="0"/>
                      <a:r>
                        <a:rPr kumimoji="1" lang="en-US" altLang="ja-JP" sz="1000" dirty="0" smtClean="0"/>
                        <a:t>Preparation for the</a:t>
                      </a:r>
                      <a:r>
                        <a:rPr kumimoji="1" lang="en-US" altLang="ja-JP" sz="1000" baseline="0" dirty="0" smtClean="0"/>
                        <a:t> </a:t>
                      </a:r>
                      <a:r>
                        <a:rPr kumimoji="1" lang="en-US" altLang="ja-JP" sz="1000" dirty="0" smtClean="0"/>
                        <a:t>project</a:t>
                      </a:r>
                      <a:r>
                        <a:rPr kumimoji="1" lang="en-US" altLang="ja-JP" sz="1000" baseline="0" dirty="0" smtClean="0"/>
                        <a:t> </a:t>
                      </a:r>
                      <a:endParaRPr kumimoji="1" lang="ja-JP" altLang="en-US" sz="1000" dirty="0"/>
                    </a:p>
                  </a:txBody>
                  <a:tcPr/>
                </a:tc>
                <a:tc hMerge="1">
                  <a:txBody>
                    <a:bodyPr/>
                    <a:lstStyle/>
                    <a:p>
                      <a:endParaRPr kumimoji="1" lang="ja-JP" altLang="en-US" sz="1200" dirty="0"/>
                    </a:p>
                  </a:txBody>
                  <a:tcPr/>
                </a:tc>
                <a:tc gridSpan="2">
                  <a:txBody>
                    <a:bodyPr/>
                    <a:lstStyle/>
                    <a:p>
                      <a:r>
                        <a:rPr kumimoji="1" lang="en-US" altLang="ja-JP" sz="1000" dirty="0" smtClean="0"/>
                        <a:t>Preparation</a:t>
                      </a:r>
                      <a:r>
                        <a:rPr kumimoji="1" lang="ja-JP" altLang="en-US" sz="1000" dirty="0" smtClean="0"/>
                        <a:t>　</a:t>
                      </a:r>
                      <a:r>
                        <a:rPr kumimoji="1" lang="en-US" altLang="ja-JP" sz="1000" dirty="0" smtClean="0"/>
                        <a:t>for</a:t>
                      </a:r>
                      <a:r>
                        <a:rPr kumimoji="1" lang="en-US" altLang="ja-JP" sz="1000" baseline="0" dirty="0" smtClean="0"/>
                        <a:t> industrialization </a:t>
                      </a:r>
                      <a:endParaRPr kumimoji="1" lang="ja-JP" altLang="en-US" sz="1000" dirty="0"/>
                    </a:p>
                  </a:txBody>
                  <a:tcPr/>
                </a:tc>
                <a:tc hMerge="1">
                  <a:txBody>
                    <a:bodyPr/>
                    <a:lstStyle/>
                    <a:p>
                      <a:endParaRPr kumimoji="1" lang="ja-JP" altLang="en-US"/>
                    </a:p>
                  </a:txBody>
                  <a:tcPr/>
                </a:tc>
                <a:tc gridSpan="7">
                  <a:txBody>
                    <a:bodyPr/>
                    <a:lstStyle/>
                    <a:p>
                      <a:r>
                        <a:rPr kumimoji="1" lang="en-US" altLang="ja-JP" sz="1200" dirty="0" smtClean="0"/>
                        <a:t>Fabrication</a:t>
                      </a:r>
                      <a:r>
                        <a:rPr kumimoji="1" lang="en-US" altLang="ja-JP" sz="1200" baseline="0" dirty="0" smtClean="0"/>
                        <a:t> and t</a:t>
                      </a:r>
                      <a:r>
                        <a:rPr kumimoji="1" lang="en-US" altLang="ja-JP" sz="1200" dirty="0" smtClean="0"/>
                        <a:t>ests,</a:t>
                      </a:r>
                      <a:r>
                        <a:rPr kumimoji="1" lang="en-US" altLang="ja-JP" sz="1200" baseline="0" dirty="0" smtClean="0"/>
                        <a:t> preparation for installation</a:t>
                      </a:r>
                      <a:endParaRPr kumimoji="1" lang="ja-JP" altLang="en-US" sz="1200" dirty="0"/>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sz="1200" dirty="0"/>
                    </a:p>
                  </a:txBody>
                  <a:tcPr/>
                </a:tc>
              </a:tr>
              <a:tr h="308863">
                <a:tc>
                  <a:txBody>
                    <a:bodyPr/>
                    <a:lstStyle/>
                    <a:p>
                      <a:r>
                        <a:rPr kumimoji="1" lang="en-US" altLang="ja-JP" sz="1200" dirty="0" smtClean="0"/>
                        <a:t>  </a:t>
                      </a:r>
                      <a:r>
                        <a:rPr kumimoji="1" lang="en-US" altLang="ja-JP" sz="1200" dirty="0" err="1" smtClean="0"/>
                        <a:t>Inst</a:t>
                      </a:r>
                      <a:r>
                        <a:rPr kumimoji="1" lang="en-US" altLang="ja-JP" sz="1200" dirty="0" smtClean="0"/>
                        <a:t>/commission.</a:t>
                      </a:r>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gridSpan="2">
                  <a:txBody>
                    <a:bodyPr/>
                    <a:lstStyle/>
                    <a:p>
                      <a:endParaRPr kumimoji="1" lang="ja-JP" altLang="en-US" sz="1200" dirty="0"/>
                    </a:p>
                  </a:txBody>
                  <a:tcPr/>
                </a:tc>
                <a:tc hMerge="1">
                  <a:txBody>
                    <a:bodyPr/>
                    <a:lstStyle/>
                    <a:p>
                      <a:endParaRPr kumimoji="1" lang="ja-JP" altLang="en-US"/>
                    </a:p>
                  </a:txBody>
                  <a:tcPr/>
                </a:tc>
                <a:tc gridSpan="4">
                  <a:txBody>
                    <a:bodyPr/>
                    <a:lstStyle/>
                    <a:p>
                      <a:endParaRPr kumimoji="1" lang="ja-JP" altLang="en-US" sz="1200" dirty="0"/>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r>
                        <a:rPr kumimoji="1" lang="en-US" altLang="ja-JP" dirty="0" smtClean="0"/>
                        <a:t>Installation</a:t>
                      </a:r>
                      <a:endParaRPr kumimoji="1" lang="ja-JP" altLang="en-US" dirty="0"/>
                    </a:p>
                  </a:txBody>
                  <a:tcPr>
                    <a:solidFill>
                      <a:schemeClr val="tx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sz="1200" dirty="0"/>
                    </a:p>
                  </a:txBody>
                  <a:tcPr/>
                </a:tc>
              </a:tr>
            </a:tbl>
          </a:graphicData>
        </a:graphic>
      </p:graphicFrame>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121005</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KEK-LC-STF meeting</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690BD53D-0F42-B742-A897-5EF936631EAF}" type="slidenum">
              <a:rPr lang="ja-JP" altLang="en-US" smtClean="0">
                <a:solidFill>
                  <a:prstClr val="black">
                    <a:tint val="75000"/>
                  </a:prstClr>
                </a:solidFill>
                <a:latin typeface="Calibri"/>
                <a:ea typeface="ＭＳ Ｐゴシック"/>
              </a:rPr>
              <a:pPr/>
              <a:t>25</a:t>
            </a:fld>
            <a:endParaRPr lang="ja-JP" altLang="en-US">
              <a:solidFill>
                <a:prstClr val="black">
                  <a:tint val="75000"/>
                </a:prstClr>
              </a:solidFill>
              <a:latin typeface="Calibri"/>
              <a:ea typeface="ＭＳ Ｐゴシック"/>
            </a:endParaRPr>
          </a:p>
        </p:txBody>
      </p:sp>
      <p:cxnSp>
        <p:nvCxnSpPr>
          <p:cNvPr id="8" name="直線矢印コネクタ 7"/>
          <p:cNvCxnSpPr/>
          <p:nvPr/>
        </p:nvCxnSpPr>
        <p:spPr>
          <a:xfrm flipH="1">
            <a:off x="2730500" y="3800929"/>
            <a:ext cx="2567214" cy="1297214"/>
          </a:xfrm>
          <a:prstGeom prst="straightConnector1">
            <a:avLst/>
          </a:prstGeom>
          <a:ln>
            <a:solidFill>
              <a:schemeClr val="tx2">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0251498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重要課題</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超伝導加速技術の開拓・進展</a:t>
            </a:r>
            <a:endParaRPr lang="en-US" altLang="ja-JP" dirty="0" smtClean="0"/>
          </a:p>
          <a:p>
            <a:endParaRPr kumimoji="1" lang="en-US" altLang="ja-JP" dirty="0"/>
          </a:p>
          <a:p>
            <a:r>
              <a:rPr lang="ja-JP" altLang="en-US" dirty="0" smtClean="0"/>
              <a:t>先端加速器開発を担う人材育成</a:t>
            </a:r>
            <a:endParaRPr lang="en-US" altLang="ja-JP" dirty="0" smtClean="0"/>
          </a:p>
          <a:p>
            <a:endParaRPr lang="en-US" altLang="ja-JP" dirty="0"/>
          </a:p>
          <a:p>
            <a:r>
              <a:rPr lang="ja-JP" altLang="en-US" dirty="0" smtClean="0"/>
              <a:t>先端加速技術の応用展開</a:t>
            </a:r>
            <a:endParaRPr lang="en-US" altLang="ja-JP" dirty="0" smtClean="0"/>
          </a:p>
        </p:txBody>
      </p:sp>
      <p:sp>
        <p:nvSpPr>
          <p:cNvPr id="4" name="日付プレースホルダー 3"/>
          <p:cNvSpPr>
            <a:spLocks noGrp="1"/>
          </p:cNvSpPr>
          <p:nvPr>
            <p:ph type="dt" sz="half" idx="10"/>
          </p:nvPr>
        </p:nvSpPr>
        <p:spPr/>
        <p:txBody>
          <a:bodyPr/>
          <a:lstStyle/>
          <a:p>
            <a:r>
              <a:rPr kumimoji="1" lang="en-US" altLang="ja-JP" smtClean="0"/>
              <a:t>12/10/01</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KEK-LC-Meeting</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pPr/>
              <a:t>26</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76508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基本的な取り組み</a:t>
            </a:r>
            <a:endParaRPr kumimoji="1" lang="ja-JP" altLang="en-US" dirty="0"/>
          </a:p>
        </p:txBody>
      </p:sp>
      <p:sp>
        <p:nvSpPr>
          <p:cNvPr id="3" name="コンテンツ プレースホルダー 2"/>
          <p:cNvSpPr>
            <a:spLocks noGrp="1"/>
          </p:cNvSpPr>
          <p:nvPr>
            <p:ph idx="1"/>
          </p:nvPr>
        </p:nvSpPr>
        <p:spPr>
          <a:xfrm>
            <a:off x="187821" y="1575779"/>
            <a:ext cx="8498979" cy="4525963"/>
          </a:xfrm>
        </p:spPr>
        <p:txBody>
          <a:bodyPr>
            <a:normAutofit fontScale="85000" lnSpcReduction="20000"/>
          </a:bodyPr>
          <a:lstStyle/>
          <a:p>
            <a:r>
              <a:rPr kumimoji="1" lang="en-US" altLang="ja-JP" dirty="0" smtClean="0"/>
              <a:t>2014</a:t>
            </a:r>
            <a:r>
              <a:rPr kumimoji="1" lang="ja-JP" altLang="en-US" dirty="0" smtClean="0"/>
              <a:t>年</a:t>
            </a:r>
            <a:r>
              <a:rPr kumimoji="1" lang="en-US" altLang="ja-JP" dirty="0" smtClean="0"/>
              <a:t>~5</a:t>
            </a:r>
            <a:r>
              <a:rPr kumimoji="1" lang="ja-JP" altLang="en-US" dirty="0" smtClean="0"/>
              <a:t>年間</a:t>
            </a:r>
            <a:endParaRPr kumimoji="1" lang="en-US" altLang="ja-JP" dirty="0" smtClean="0"/>
          </a:p>
          <a:p>
            <a:pPr lvl="1"/>
            <a:r>
              <a:rPr lang="en-US" altLang="ja-JP" dirty="0" smtClean="0"/>
              <a:t>ILC </a:t>
            </a:r>
            <a:r>
              <a:rPr lang="ja-JP" altLang="en-US" dirty="0" smtClean="0"/>
              <a:t>実現・具体化に取り組む</a:t>
            </a:r>
            <a:endParaRPr lang="en-US" altLang="ja-JP" dirty="0" smtClean="0"/>
          </a:p>
          <a:p>
            <a:pPr lvl="1"/>
            <a:endParaRPr lang="en-US" altLang="ja-JP" dirty="0" smtClean="0"/>
          </a:p>
          <a:p>
            <a:r>
              <a:rPr kumimoji="1" lang="en-US" altLang="ja-JP" dirty="0" smtClean="0"/>
              <a:t>R&amp;D </a:t>
            </a:r>
            <a:r>
              <a:rPr kumimoji="1" lang="ja-JP" altLang="en-US" dirty="0" smtClean="0"/>
              <a:t>の進展（上記と整合性のある案が必要）</a:t>
            </a:r>
            <a:endParaRPr kumimoji="1" lang="en-US" altLang="ja-JP" dirty="0" smtClean="0"/>
          </a:p>
          <a:p>
            <a:pPr lvl="1"/>
            <a:r>
              <a:rPr lang="ja-JP" altLang="en-US" dirty="0" smtClean="0"/>
              <a:t>人材の育成を推進するうえで、最重要</a:t>
            </a:r>
            <a:endParaRPr kumimoji="1" lang="en-US" altLang="ja-JP" dirty="0" smtClean="0"/>
          </a:p>
          <a:p>
            <a:pPr lvl="1"/>
            <a:r>
              <a:rPr lang="en-US" altLang="ja-JP" dirty="0" smtClean="0"/>
              <a:t>ATF: ATF-II </a:t>
            </a:r>
            <a:r>
              <a:rPr lang="ja-JP" altLang="en-US" dirty="0" smtClean="0"/>
              <a:t>に続く、更なる高輝度ビーム研究開発</a:t>
            </a:r>
            <a:endParaRPr lang="en-US" altLang="ja-JP" dirty="0" smtClean="0"/>
          </a:p>
          <a:p>
            <a:pPr lvl="1"/>
            <a:r>
              <a:rPr lang="en-US" altLang="ja-JP" dirty="0" smtClean="0"/>
              <a:t>STF: </a:t>
            </a:r>
            <a:r>
              <a:rPr kumimoji="1" lang="en-US" altLang="ja-JP" dirty="0" smtClean="0"/>
              <a:t>STF-2 </a:t>
            </a:r>
            <a:r>
              <a:rPr lang="ja-JP" altLang="en-US" dirty="0" smtClean="0"/>
              <a:t>による超伝導加速器・ビーム研究開発</a:t>
            </a:r>
            <a:endParaRPr kumimoji="1" lang="en-US" altLang="ja-JP" dirty="0" smtClean="0"/>
          </a:p>
          <a:p>
            <a:pPr lvl="2"/>
            <a:r>
              <a:rPr lang="en-US" altLang="ja-JP" dirty="0" smtClean="0"/>
              <a:t>CM Degradation</a:t>
            </a:r>
            <a:r>
              <a:rPr lang="ja-JP" altLang="en-US" dirty="0" smtClean="0"/>
              <a:t>の克服</a:t>
            </a:r>
            <a:endParaRPr lang="en-US" altLang="ja-JP" dirty="0" smtClean="0"/>
          </a:p>
          <a:p>
            <a:pPr lvl="2"/>
            <a:r>
              <a:rPr lang="en-US" altLang="ja-JP" dirty="0" smtClean="0"/>
              <a:t>ILC </a:t>
            </a:r>
            <a:r>
              <a:rPr lang="ja-JP" altLang="en-US" dirty="0" smtClean="0"/>
              <a:t>ビーム加速技術に関する加速器技術での国際協力</a:t>
            </a:r>
            <a:endParaRPr lang="en-US" altLang="ja-JP" dirty="0" smtClean="0"/>
          </a:p>
          <a:p>
            <a:pPr lvl="2"/>
            <a:r>
              <a:rPr lang="en-US" altLang="ja-JP" dirty="0" smtClean="0"/>
              <a:t>ILC-ERL </a:t>
            </a:r>
            <a:r>
              <a:rPr lang="ja-JP" altLang="en-US" dirty="0" smtClean="0"/>
              <a:t>間での、</a:t>
            </a:r>
            <a:r>
              <a:rPr lang="en-US" altLang="ja-JP" dirty="0" smtClean="0"/>
              <a:t>SCRF Pulse-CW </a:t>
            </a:r>
            <a:r>
              <a:rPr lang="ja-JP" altLang="en-US" dirty="0" smtClean="0"/>
              <a:t>運転への対応、技術検証協力</a:t>
            </a:r>
            <a:endParaRPr lang="en-US" altLang="ja-JP" dirty="0" smtClean="0"/>
          </a:p>
          <a:p>
            <a:pPr lvl="2"/>
            <a:r>
              <a:rPr lang="en-US" altLang="ja-JP" dirty="0" smtClean="0"/>
              <a:t>STF</a:t>
            </a:r>
            <a:r>
              <a:rPr lang="ja-JP" altLang="en-US" dirty="0" smtClean="0"/>
              <a:t>を</a:t>
            </a:r>
            <a:r>
              <a:rPr lang="en-US" altLang="ja-JP" dirty="0" smtClean="0"/>
              <a:t> </a:t>
            </a:r>
            <a:r>
              <a:rPr lang="ja-JP" altLang="en-US" dirty="0" smtClean="0"/>
              <a:t>科学実験利用の為の</a:t>
            </a:r>
            <a:r>
              <a:rPr lang="en-US" altLang="ja-JP" dirty="0" smtClean="0"/>
              <a:t>’User facility’ </a:t>
            </a:r>
            <a:r>
              <a:rPr lang="ja-JP" altLang="en-US" dirty="0" smtClean="0"/>
              <a:t>とすべきか、慎重に検討</a:t>
            </a:r>
            <a:endParaRPr lang="en-US" altLang="ja-JP" dirty="0" smtClean="0"/>
          </a:p>
          <a:p>
            <a:pPr lvl="2"/>
            <a:endParaRPr lang="en-US" altLang="ja-JP" dirty="0" smtClean="0"/>
          </a:p>
          <a:p>
            <a:pPr lvl="2"/>
            <a:r>
              <a:rPr lang="ja-JP" altLang="en-US" dirty="0" smtClean="0"/>
              <a:t>上記方針のもと、</a:t>
            </a:r>
            <a:r>
              <a:rPr lang="en-US" altLang="ja-JP" dirty="0" smtClean="0">
                <a:solidFill>
                  <a:srgbClr val="3366FF"/>
                </a:solidFill>
              </a:rPr>
              <a:t>『TDR</a:t>
            </a:r>
            <a:r>
              <a:rPr lang="ja-JP" altLang="en-US" dirty="0" smtClean="0">
                <a:solidFill>
                  <a:srgbClr val="3366FF"/>
                </a:solidFill>
              </a:rPr>
              <a:t>後の</a:t>
            </a:r>
            <a:r>
              <a:rPr lang="en-US" altLang="ja-JP" dirty="0" smtClean="0">
                <a:solidFill>
                  <a:srgbClr val="3366FF"/>
                </a:solidFill>
              </a:rPr>
              <a:t>LC R&amp;D </a:t>
            </a:r>
            <a:r>
              <a:rPr lang="ja-JP" altLang="en-US" dirty="0" smtClean="0">
                <a:solidFill>
                  <a:srgbClr val="3366FF"/>
                </a:solidFill>
              </a:rPr>
              <a:t>計画</a:t>
            </a:r>
            <a:r>
              <a:rPr lang="en-US" altLang="ja-JP" dirty="0" smtClean="0">
                <a:solidFill>
                  <a:srgbClr val="3366FF"/>
                </a:solidFill>
              </a:rPr>
              <a:t>』</a:t>
            </a:r>
            <a:r>
              <a:rPr lang="ja-JP" altLang="en-US" dirty="0" smtClean="0"/>
              <a:t>を纏める。</a:t>
            </a:r>
            <a:endParaRPr lang="en-US" altLang="ja-JP" dirty="0" smtClean="0"/>
          </a:p>
        </p:txBody>
      </p:sp>
      <p:sp>
        <p:nvSpPr>
          <p:cNvPr id="4" name="日付プレースホルダー 3"/>
          <p:cNvSpPr>
            <a:spLocks noGrp="1"/>
          </p:cNvSpPr>
          <p:nvPr>
            <p:ph type="dt" sz="half" idx="10"/>
          </p:nvPr>
        </p:nvSpPr>
        <p:spPr/>
        <p:txBody>
          <a:bodyPr/>
          <a:lstStyle/>
          <a:p>
            <a:r>
              <a:rPr kumimoji="1" lang="en-US" altLang="ja-JP" smtClean="0"/>
              <a:t>12/10/01</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dirty="0" smtClean="0"/>
              <a:t>KEK-LC-Meeting</a:t>
            </a:r>
            <a:endParaRPr kumimoji="1" lang="ja-JP" altLang="en-US" dirty="0"/>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pPr/>
              <a:t>27</a:t>
            </a:fld>
            <a:endParaRPr kumimoji="1" lang="ja-JP"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840414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ATF </a:t>
            </a:r>
            <a:r>
              <a:rPr kumimoji="1" lang="ja-JP" altLang="en-US" dirty="0" smtClean="0"/>
              <a:t>の基本方針</a:t>
            </a:r>
            <a:endParaRPr kumimoji="1" lang="ja-JP" altLang="en-US" dirty="0"/>
          </a:p>
        </p:txBody>
      </p:sp>
      <p:sp>
        <p:nvSpPr>
          <p:cNvPr id="3" name="コンテンツ プレースホルダー 2"/>
          <p:cNvSpPr>
            <a:spLocks noGrp="1"/>
          </p:cNvSpPr>
          <p:nvPr>
            <p:ph idx="1"/>
          </p:nvPr>
        </p:nvSpPr>
        <p:spPr>
          <a:xfrm>
            <a:off x="457200" y="1917701"/>
            <a:ext cx="8229600" cy="3454399"/>
          </a:xfrm>
        </p:spPr>
        <p:txBody>
          <a:bodyPr/>
          <a:lstStyle/>
          <a:p>
            <a:r>
              <a:rPr kumimoji="1" lang="en-US" altLang="ja-JP" dirty="0" smtClean="0"/>
              <a:t>2012~13: ATF-II</a:t>
            </a:r>
            <a:r>
              <a:rPr kumimoji="1" lang="ja-JP" altLang="en-US" dirty="0" smtClean="0"/>
              <a:t>でのナノビーム</a:t>
            </a:r>
            <a:r>
              <a:rPr kumimoji="1" lang="en-US" altLang="ja-JP" dirty="0" smtClean="0"/>
              <a:t>(40 nm) </a:t>
            </a:r>
            <a:r>
              <a:rPr kumimoji="1" lang="ja-JP" altLang="en-US" dirty="0" smtClean="0"/>
              <a:t>達成</a:t>
            </a:r>
            <a:endParaRPr kumimoji="1" lang="en-US" altLang="ja-JP" dirty="0" smtClean="0"/>
          </a:p>
          <a:p>
            <a:endParaRPr lang="en-US" altLang="ja-JP" dirty="0"/>
          </a:p>
          <a:p>
            <a:r>
              <a:rPr kumimoji="1" lang="en-US" altLang="ja-JP" dirty="0" smtClean="0"/>
              <a:t>2013 ~ : </a:t>
            </a:r>
            <a:r>
              <a:rPr lang="ja-JP" altLang="en-US" dirty="0" smtClean="0"/>
              <a:t>更なる</a:t>
            </a:r>
            <a:r>
              <a:rPr lang="en-US" altLang="ja-JP" dirty="0" smtClean="0"/>
              <a:t>Low </a:t>
            </a:r>
            <a:r>
              <a:rPr lang="en-US" altLang="ja-JP" dirty="0" err="1" smtClean="0"/>
              <a:t>emittance</a:t>
            </a:r>
            <a:r>
              <a:rPr lang="en-US" altLang="ja-JP" dirty="0" smtClean="0"/>
              <a:t> beam, </a:t>
            </a:r>
            <a:r>
              <a:rPr lang="en-US" altLang="ja-JP" dirty="0" err="1" smtClean="0"/>
              <a:t>nano</a:t>
            </a:r>
            <a:r>
              <a:rPr lang="en-US" altLang="ja-JP" dirty="0" smtClean="0"/>
              <a:t>-beam, Stability</a:t>
            </a:r>
            <a:r>
              <a:rPr kumimoji="1" lang="en-US" altLang="ja-JP" dirty="0" smtClean="0"/>
              <a:t> </a:t>
            </a:r>
            <a:r>
              <a:rPr kumimoji="1" lang="ja-JP" altLang="en-US" dirty="0" smtClean="0"/>
              <a:t>への取り組み</a:t>
            </a:r>
            <a:endParaRPr kumimoji="1" lang="en-US" altLang="ja-JP" dirty="0" smtClean="0"/>
          </a:p>
          <a:p>
            <a:pPr lvl="1"/>
            <a:r>
              <a:rPr lang="en-US" altLang="ja-JP" dirty="0" smtClean="0"/>
              <a:t>CERN </a:t>
            </a:r>
            <a:r>
              <a:rPr lang="ja-JP" altLang="en-US" dirty="0" smtClean="0"/>
              <a:t>からの提案</a:t>
            </a:r>
            <a:r>
              <a:rPr lang="en-US" altLang="en-US" dirty="0" smtClean="0"/>
              <a:t>あり、</a:t>
            </a:r>
            <a:r>
              <a:rPr kumimoji="1" lang="ja-JP" altLang="en-US" dirty="0" smtClean="0"/>
              <a:t>貢献を、想定。</a:t>
            </a:r>
            <a:endParaRPr kumimoji="1" lang="en-US" altLang="ja-JP" dirty="0" smtClean="0"/>
          </a:p>
          <a:p>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12/10/01</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KEK-LC-Meeting</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pPr/>
              <a:t>28</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040868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円/楕円 2"/>
          <p:cNvSpPr/>
          <p:nvPr/>
        </p:nvSpPr>
        <p:spPr>
          <a:xfrm>
            <a:off x="0" y="-16835"/>
            <a:ext cx="9144000" cy="7306468"/>
          </a:xfrm>
          <a:prstGeom prst="ellipse">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9" name="円/楕円 8"/>
          <p:cNvSpPr/>
          <p:nvPr/>
        </p:nvSpPr>
        <p:spPr>
          <a:xfrm>
            <a:off x="457753" y="3664552"/>
            <a:ext cx="4607069" cy="2582411"/>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9459" name="テキスト ボックス 3"/>
          <p:cNvSpPr txBox="1">
            <a:spLocks noChangeArrowheads="1"/>
          </p:cNvSpPr>
          <p:nvPr/>
        </p:nvSpPr>
        <p:spPr bwMode="auto">
          <a:xfrm>
            <a:off x="887413" y="4058417"/>
            <a:ext cx="4384137" cy="20005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2800" b="1" dirty="0"/>
              <a:t>ILC related R&amp;D</a:t>
            </a:r>
            <a:r>
              <a:rPr lang="ja-JP" altLang="en-US" sz="2800" b="1" dirty="0"/>
              <a:t>（</a:t>
            </a:r>
            <a:r>
              <a:rPr lang="en-US" altLang="ja-JP" sz="2800" b="1" dirty="0"/>
              <a:t>50%</a:t>
            </a:r>
            <a:r>
              <a:rPr lang="ja-JP" altLang="en-US" sz="2800" b="1" dirty="0"/>
              <a:t>）</a:t>
            </a:r>
            <a:endParaRPr lang="en-US" altLang="ja-JP" sz="2800" b="1" dirty="0"/>
          </a:p>
          <a:p>
            <a:pPr lvl="1">
              <a:buFont typeface="Arial" charset="0"/>
              <a:buChar char="•"/>
            </a:pPr>
            <a:r>
              <a:rPr lang="en-US" altLang="ja-JP" dirty="0"/>
              <a:t>Achievement of the remaining </a:t>
            </a:r>
            <a:r>
              <a:rPr lang="en-US" altLang="ja-JP" dirty="0" smtClean="0"/>
              <a:t>ATF goal</a:t>
            </a:r>
            <a:endParaRPr lang="en-US" altLang="ja-JP" dirty="0"/>
          </a:p>
          <a:p>
            <a:pPr lvl="1">
              <a:buFont typeface="Arial" charset="0"/>
              <a:buChar char="•"/>
            </a:pPr>
            <a:r>
              <a:rPr lang="en-US" altLang="ja-JP" dirty="0"/>
              <a:t>Establishment of technology</a:t>
            </a:r>
          </a:p>
        </p:txBody>
      </p:sp>
      <p:sp>
        <p:nvSpPr>
          <p:cNvPr id="19460" name="テキスト ボックス 5"/>
          <p:cNvSpPr txBox="1">
            <a:spLocks noChangeArrowheads="1"/>
          </p:cNvSpPr>
          <p:nvPr/>
        </p:nvSpPr>
        <p:spPr bwMode="auto">
          <a:xfrm>
            <a:off x="1408113" y="1102689"/>
            <a:ext cx="6432765" cy="249299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3600" b="1" dirty="0"/>
              <a:t>Researches with low emittance and small beam</a:t>
            </a:r>
          </a:p>
          <a:p>
            <a:pPr lvl="1">
              <a:buFont typeface="Arial" charset="0"/>
              <a:buChar char="•"/>
            </a:pPr>
            <a:r>
              <a:rPr lang="en-US" altLang="ja-JP" sz="2800" dirty="0"/>
              <a:t>Advanced Accelerator technology</a:t>
            </a:r>
          </a:p>
          <a:p>
            <a:pPr lvl="1">
              <a:buFont typeface="Arial" charset="0"/>
              <a:buChar char="•"/>
            </a:pPr>
            <a:r>
              <a:rPr lang="en-US" altLang="ja-JP" sz="2800" b="1" dirty="0"/>
              <a:t>M</a:t>
            </a:r>
            <a:r>
              <a:rPr lang="en-US" altLang="ja-JP" sz="2800" b="1" dirty="0" smtClean="0"/>
              <a:t>ultilateral cooperation</a:t>
            </a:r>
            <a:endParaRPr lang="en-US" altLang="ja-JP" sz="2800" b="1" dirty="0"/>
          </a:p>
          <a:p>
            <a:pPr lvl="1">
              <a:buFont typeface="Arial" charset="0"/>
              <a:buChar char="•"/>
            </a:pPr>
            <a:r>
              <a:rPr lang="en-US" altLang="ja-JP" sz="2800" b="1" dirty="0"/>
              <a:t>Education of young researchers</a:t>
            </a:r>
          </a:p>
        </p:txBody>
      </p:sp>
      <p:sp>
        <p:nvSpPr>
          <p:cNvPr id="8" name="円/楕円 7"/>
          <p:cNvSpPr/>
          <p:nvPr/>
        </p:nvSpPr>
        <p:spPr>
          <a:xfrm>
            <a:off x="4741864" y="3652753"/>
            <a:ext cx="4103120" cy="246129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9462" name="テキスト ボックス 6"/>
          <p:cNvSpPr txBox="1">
            <a:spLocks noChangeArrowheads="1"/>
          </p:cNvSpPr>
          <p:nvPr/>
        </p:nvSpPr>
        <p:spPr bwMode="auto">
          <a:xfrm>
            <a:off x="5404444" y="4231648"/>
            <a:ext cx="3351212" cy="95410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endParaRPr lang="en-US" altLang="ja-JP" sz="2800" b="1" dirty="0" smtClean="0">
              <a:solidFill>
                <a:schemeClr val="bg1">
                  <a:lumMod val="65000"/>
                </a:schemeClr>
              </a:solidFill>
            </a:endParaRPr>
          </a:p>
          <a:p>
            <a:r>
              <a:rPr lang="en-US" altLang="ja-JP" sz="2800" b="1" dirty="0" smtClean="0">
                <a:solidFill>
                  <a:schemeClr val="bg1">
                    <a:lumMod val="65000"/>
                  </a:schemeClr>
                </a:solidFill>
              </a:rPr>
              <a:t>Other </a:t>
            </a:r>
            <a:r>
              <a:rPr lang="en-US" altLang="ja-JP" sz="2800" b="1" dirty="0">
                <a:solidFill>
                  <a:schemeClr val="bg1">
                    <a:lumMod val="65000"/>
                  </a:schemeClr>
                </a:solidFill>
              </a:rPr>
              <a:t>R&amp;D</a:t>
            </a:r>
            <a:r>
              <a:rPr lang="ja-JP" altLang="en-US" sz="2800" b="1" dirty="0">
                <a:solidFill>
                  <a:schemeClr val="bg1">
                    <a:lumMod val="65000"/>
                  </a:schemeClr>
                </a:solidFill>
              </a:rPr>
              <a:t>（</a:t>
            </a:r>
            <a:r>
              <a:rPr lang="en-US" altLang="ja-JP" sz="2800" b="1" dirty="0">
                <a:solidFill>
                  <a:schemeClr val="bg1">
                    <a:lumMod val="65000"/>
                  </a:schemeClr>
                </a:solidFill>
              </a:rPr>
              <a:t>50</a:t>
            </a:r>
            <a:r>
              <a:rPr lang="ja-JP" altLang="en-US" sz="2800" b="1" dirty="0">
                <a:solidFill>
                  <a:schemeClr val="bg1">
                    <a:lumMod val="65000"/>
                  </a:schemeClr>
                </a:solidFill>
              </a:rPr>
              <a:t>％）</a:t>
            </a:r>
            <a:endParaRPr lang="en-US" altLang="ja-JP" sz="2800" b="1" dirty="0">
              <a:solidFill>
                <a:schemeClr val="bg1">
                  <a:lumMod val="65000"/>
                </a:schemeClr>
              </a:solidFill>
            </a:endParaRPr>
          </a:p>
        </p:txBody>
      </p:sp>
      <p:sp>
        <p:nvSpPr>
          <p:cNvPr id="19463" name="タイトル 1"/>
          <p:cNvSpPr>
            <a:spLocks noGrp="1"/>
          </p:cNvSpPr>
          <p:nvPr>
            <p:ph type="title"/>
          </p:nvPr>
        </p:nvSpPr>
        <p:spPr>
          <a:xfrm>
            <a:off x="0" y="0"/>
            <a:ext cx="9144000" cy="992188"/>
          </a:xfrm>
          <a:solidFill>
            <a:srgbClr val="215968"/>
          </a:solidFill>
        </p:spPr>
        <p:txBody>
          <a:bodyPr/>
          <a:lstStyle/>
          <a:p>
            <a:r>
              <a:rPr lang="en-US" altLang="ja-JP" dirty="0" smtClean="0">
                <a:solidFill>
                  <a:schemeClr val="bg1"/>
                </a:solidFill>
                <a:latin typeface="Calibri" charset="0"/>
                <a:ea typeface="ＭＳ Ｐゴシック" charset="0"/>
              </a:rPr>
              <a:t>Target of the </a:t>
            </a:r>
            <a:r>
              <a:rPr lang="en-US" altLang="ja-JP" dirty="0">
                <a:solidFill>
                  <a:srgbClr val="FF6600"/>
                </a:solidFill>
                <a:latin typeface="Calibri" charset="0"/>
                <a:ea typeface="ＭＳ Ｐゴシック" charset="0"/>
              </a:rPr>
              <a:t>ATF </a:t>
            </a:r>
            <a:r>
              <a:rPr lang="en-US" altLang="ja-JP" dirty="0">
                <a:solidFill>
                  <a:schemeClr val="bg1"/>
                </a:solidFill>
                <a:latin typeface="Calibri" charset="0"/>
                <a:ea typeface="ＭＳ Ｐゴシック" charset="0"/>
              </a:rPr>
              <a:t>future plan</a:t>
            </a:r>
            <a:endParaRPr lang="ja-JP" altLang="en-US" dirty="0">
              <a:latin typeface="Calibri" charset="0"/>
              <a:ea typeface="ＭＳ Ｐゴシック"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02666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Charge to the Review  </a:t>
            </a:r>
            <a:endParaRPr kumimoji="1" lang="ja-JP" altLang="en-US" dirty="0"/>
          </a:p>
        </p:txBody>
      </p:sp>
      <p:sp>
        <p:nvSpPr>
          <p:cNvPr id="3" name="コンテンツ プレースホルダー 2"/>
          <p:cNvSpPr>
            <a:spLocks noGrp="1"/>
          </p:cNvSpPr>
          <p:nvPr>
            <p:ph idx="1"/>
          </p:nvPr>
        </p:nvSpPr>
        <p:spPr/>
        <p:txBody>
          <a:bodyPr>
            <a:normAutofit fontScale="70000" lnSpcReduction="20000"/>
          </a:bodyPr>
          <a:lstStyle/>
          <a:p>
            <a:pPr lvl="0"/>
            <a:r>
              <a:rPr lang="en-US" altLang="ja-JP" b="1" dirty="0">
                <a:solidFill>
                  <a:srgbClr val="3366FF"/>
                </a:solidFill>
              </a:rPr>
              <a:t>Technologies progressed at KEK to prepare for the ILC accelerator to be built</a:t>
            </a:r>
            <a:endParaRPr lang="ja-JP" altLang="ja-JP" b="1" dirty="0">
              <a:solidFill>
                <a:srgbClr val="3366FF"/>
              </a:solidFill>
            </a:endParaRPr>
          </a:p>
          <a:p>
            <a:pPr lvl="1"/>
            <a:r>
              <a:rPr lang="en-US" altLang="ja-JP" dirty="0"/>
              <a:t>Are they adequate in the direction and priorities, and reasonably progressed? </a:t>
            </a:r>
            <a:endParaRPr lang="ja-JP" altLang="ja-JP" dirty="0"/>
          </a:p>
          <a:p>
            <a:pPr lvl="1"/>
            <a:r>
              <a:rPr lang="en-US" altLang="ja-JP" dirty="0"/>
              <a:t>What is missing and what shall be further demonstrated</a:t>
            </a:r>
            <a:endParaRPr lang="ja-JP" altLang="ja-JP" dirty="0"/>
          </a:p>
          <a:p>
            <a:pPr lvl="0"/>
            <a:r>
              <a:rPr lang="en-US" altLang="ja-JP" b="1" dirty="0">
                <a:solidFill>
                  <a:srgbClr val="3366FF"/>
                </a:solidFill>
              </a:rPr>
              <a:t>Scope and strategy at KEK with global cooperation</a:t>
            </a:r>
            <a:endParaRPr lang="ja-JP" altLang="ja-JP" b="1" dirty="0">
              <a:solidFill>
                <a:srgbClr val="3366FF"/>
              </a:solidFill>
            </a:endParaRPr>
          </a:p>
          <a:p>
            <a:pPr lvl="1"/>
            <a:r>
              <a:rPr lang="en-US" altLang="ja-JP" dirty="0"/>
              <a:t>Are the KEK’s efforts well organized in view of  global cooperation?</a:t>
            </a:r>
            <a:endParaRPr lang="ja-JP" altLang="ja-JP" dirty="0"/>
          </a:p>
          <a:p>
            <a:pPr lvl="1"/>
            <a:r>
              <a:rPr lang="en-US" altLang="ja-JP" dirty="0"/>
              <a:t>How the KEK roles may be improved in order to maximize the global efforts to realize ILC? </a:t>
            </a:r>
            <a:endParaRPr lang="ja-JP" altLang="ja-JP" dirty="0"/>
          </a:p>
          <a:p>
            <a:pPr lvl="0"/>
            <a:r>
              <a:rPr lang="en-US" altLang="ja-JP" b="1" dirty="0">
                <a:solidFill>
                  <a:srgbClr val="3366FF"/>
                </a:solidFill>
              </a:rPr>
              <a:t>Scope and strategy in relation to other programs expected at KEK.</a:t>
            </a:r>
            <a:endParaRPr lang="ja-JP" altLang="ja-JP" b="1" dirty="0">
              <a:solidFill>
                <a:srgbClr val="3366FF"/>
              </a:solidFill>
            </a:endParaRPr>
          </a:p>
          <a:p>
            <a:pPr lvl="1"/>
            <a:r>
              <a:rPr lang="en-US" altLang="ja-JP" dirty="0"/>
              <a:t>How are they adequately planned in balance with other existing programs at KEK? </a:t>
            </a:r>
            <a:endParaRPr lang="ja-JP" altLang="ja-JP" dirty="0"/>
          </a:p>
          <a:p>
            <a:pPr lvl="1"/>
            <a:r>
              <a:rPr lang="en-US" altLang="ja-JP" dirty="0"/>
              <a:t>How the ILC R&amp;D program may be better progressed in common or complementary efforts with other programs along the KEK road map updates?</a:t>
            </a:r>
            <a:endParaRPr lang="ja-JP" altLang="ja-JP" dirty="0"/>
          </a:p>
          <a:p>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12/08/20</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KEK-LC-Meeting</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pPr/>
              <a:t>3</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5497494"/>
      </p:ext>
    </p:extLst>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7" name="テキスト ボックス 30"/>
          <p:cNvSpPr txBox="1">
            <a:spLocks noChangeArrowheads="1"/>
          </p:cNvSpPr>
          <p:nvPr/>
        </p:nvSpPr>
        <p:spPr bwMode="auto">
          <a:xfrm>
            <a:off x="511175" y="3133725"/>
            <a:ext cx="1776413" cy="11382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2800" b="1" dirty="0">
                <a:solidFill>
                  <a:srgbClr val="FF0000"/>
                </a:solidFill>
                <a:latin typeface="13" charset="0"/>
                <a:ea typeface="13" charset="0"/>
                <a:cs typeface="13" charset="0"/>
              </a:rPr>
              <a:t>Goal-2</a:t>
            </a:r>
          </a:p>
          <a:p>
            <a:r>
              <a:rPr lang="en-US" altLang="ja-JP" sz="2000" b="1" dirty="0">
                <a:latin typeface="13" charset="0"/>
                <a:ea typeface="13" charset="0"/>
                <a:cs typeface="13" charset="0"/>
              </a:rPr>
              <a:t>(2nm stabilization)</a:t>
            </a:r>
            <a:endParaRPr lang="ja-JP" altLang="en-US" sz="2000" b="1" dirty="0">
              <a:latin typeface="13" charset="0"/>
              <a:ea typeface="13" charset="0"/>
              <a:cs typeface="13" charset="0"/>
            </a:endParaRPr>
          </a:p>
        </p:txBody>
      </p:sp>
      <p:cxnSp>
        <p:nvCxnSpPr>
          <p:cNvPr id="51" name="直線コネクタ 50"/>
          <p:cNvCxnSpPr/>
          <p:nvPr/>
        </p:nvCxnSpPr>
        <p:spPr>
          <a:xfrm rot="5400000">
            <a:off x="6175375" y="3865563"/>
            <a:ext cx="5481637"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2" name="直線コネクタ 61"/>
          <p:cNvCxnSpPr/>
          <p:nvPr/>
        </p:nvCxnSpPr>
        <p:spPr>
          <a:xfrm flipH="1">
            <a:off x="7346950" y="1471613"/>
            <a:ext cx="1588" cy="515620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直線コネクタ 62"/>
          <p:cNvCxnSpPr/>
          <p:nvPr/>
        </p:nvCxnSpPr>
        <p:spPr>
          <a:xfrm flipH="1">
            <a:off x="6589713" y="1450975"/>
            <a:ext cx="1587" cy="515620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4" name="直線コネクタ 63"/>
          <p:cNvCxnSpPr/>
          <p:nvPr/>
        </p:nvCxnSpPr>
        <p:spPr>
          <a:xfrm flipH="1">
            <a:off x="8128000" y="1460500"/>
            <a:ext cx="1588" cy="515620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直線コネクタ 60"/>
          <p:cNvCxnSpPr/>
          <p:nvPr/>
        </p:nvCxnSpPr>
        <p:spPr>
          <a:xfrm flipH="1">
            <a:off x="5065713" y="1474788"/>
            <a:ext cx="1587" cy="515620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直線コネクタ 59"/>
          <p:cNvCxnSpPr/>
          <p:nvPr/>
        </p:nvCxnSpPr>
        <p:spPr>
          <a:xfrm flipH="1">
            <a:off x="3489325" y="1457325"/>
            <a:ext cx="1588" cy="515620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直線コネクタ 58"/>
          <p:cNvCxnSpPr/>
          <p:nvPr/>
        </p:nvCxnSpPr>
        <p:spPr>
          <a:xfrm flipH="1">
            <a:off x="4265613" y="1471613"/>
            <a:ext cx="1587" cy="515620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flipV="1">
            <a:off x="377825" y="1152525"/>
            <a:ext cx="852487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 name="直線コネクタ 18"/>
          <p:cNvCxnSpPr/>
          <p:nvPr/>
        </p:nvCxnSpPr>
        <p:spPr>
          <a:xfrm>
            <a:off x="390525" y="1471613"/>
            <a:ext cx="8512175"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01387" name="テキスト ボックス 23"/>
          <p:cNvSpPr txBox="1">
            <a:spLocks noChangeArrowheads="1"/>
          </p:cNvSpPr>
          <p:nvPr/>
        </p:nvSpPr>
        <p:spPr bwMode="auto">
          <a:xfrm>
            <a:off x="860425" y="800100"/>
            <a:ext cx="989013" cy="4000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2000" b="1">
                <a:latin typeface="Calibri" charset="0"/>
              </a:rPr>
              <a:t>JFY</a:t>
            </a:r>
            <a:endParaRPr lang="ja-JP" altLang="en-US" sz="2000" b="1">
              <a:latin typeface="Calibri" charset="0"/>
            </a:endParaRPr>
          </a:p>
        </p:txBody>
      </p:sp>
      <p:sp>
        <p:nvSpPr>
          <p:cNvPr id="101388" name="テキスト ボックス 24"/>
          <p:cNvSpPr txBox="1">
            <a:spLocks noChangeArrowheads="1"/>
          </p:cNvSpPr>
          <p:nvPr/>
        </p:nvSpPr>
        <p:spPr bwMode="auto">
          <a:xfrm>
            <a:off x="3475038" y="685800"/>
            <a:ext cx="1179512" cy="523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r>
              <a:rPr lang="en-US" altLang="ja-JP" sz="2800" b="1">
                <a:latin typeface="Calibri" charset="0"/>
              </a:rPr>
              <a:t>2012</a:t>
            </a:r>
            <a:endParaRPr lang="ja-JP" altLang="en-US" sz="3200" b="1">
              <a:latin typeface="Calibri" charset="0"/>
            </a:endParaRPr>
          </a:p>
        </p:txBody>
      </p:sp>
      <p:sp>
        <p:nvSpPr>
          <p:cNvPr id="101389" name="テキスト ボックス 24"/>
          <p:cNvSpPr txBox="1">
            <a:spLocks noChangeArrowheads="1"/>
          </p:cNvSpPr>
          <p:nvPr/>
        </p:nvSpPr>
        <p:spPr bwMode="auto">
          <a:xfrm>
            <a:off x="6511925" y="679450"/>
            <a:ext cx="1292225" cy="523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r>
              <a:rPr lang="en-US" altLang="ja-JP" sz="2800" b="1">
                <a:latin typeface="Calibri" charset="0"/>
              </a:rPr>
              <a:t>2013</a:t>
            </a:r>
            <a:endParaRPr lang="ja-JP" altLang="en-US" sz="3200" b="1">
              <a:latin typeface="Calibri" charset="0"/>
            </a:endParaRPr>
          </a:p>
        </p:txBody>
      </p:sp>
      <p:cxnSp>
        <p:nvCxnSpPr>
          <p:cNvPr id="17" name="直線コネクタ 16"/>
          <p:cNvCxnSpPr/>
          <p:nvPr/>
        </p:nvCxnSpPr>
        <p:spPr>
          <a:xfrm flipH="1">
            <a:off x="5830888" y="1157288"/>
            <a:ext cx="1587" cy="545623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直線コネクタ 17"/>
          <p:cNvCxnSpPr/>
          <p:nvPr/>
        </p:nvCxnSpPr>
        <p:spPr>
          <a:xfrm rot="5400000">
            <a:off x="-2362200" y="3889375"/>
            <a:ext cx="5481638"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直線コネクタ 19"/>
          <p:cNvCxnSpPr/>
          <p:nvPr/>
        </p:nvCxnSpPr>
        <p:spPr>
          <a:xfrm flipV="1">
            <a:off x="395288" y="6615113"/>
            <a:ext cx="8521700" cy="158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直線コネクタ 7"/>
          <p:cNvCxnSpPr/>
          <p:nvPr/>
        </p:nvCxnSpPr>
        <p:spPr>
          <a:xfrm rot="5400000">
            <a:off x="26988" y="3916363"/>
            <a:ext cx="5481637" cy="1587"/>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01394" name="テキスト ボックス 30"/>
          <p:cNvSpPr txBox="1">
            <a:spLocks noChangeArrowheads="1"/>
          </p:cNvSpPr>
          <p:nvPr/>
        </p:nvSpPr>
        <p:spPr bwMode="auto">
          <a:xfrm>
            <a:off x="487363" y="1700213"/>
            <a:ext cx="1524000" cy="8302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2800" b="1" dirty="0">
                <a:solidFill>
                  <a:srgbClr val="FF0000"/>
                </a:solidFill>
                <a:latin typeface="13" charset="0"/>
                <a:ea typeface="13" charset="0"/>
                <a:cs typeface="13" charset="0"/>
              </a:rPr>
              <a:t>Goal-1 </a:t>
            </a:r>
          </a:p>
          <a:p>
            <a:r>
              <a:rPr lang="en-US" altLang="ja-JP" sz="2000" b="1" dirty="0">
                <a:latin typeface="13" charset="0"/>
                <a:ea typeface="13" charset="0"/>
                <a:cs typeface="13" charset="0"/>
              </a:rPr>
              <a:t>(37nm)</a:t>
            </a:r>
          </a:p>
        </p:txBody>
      </p:sp>
      <p:sp>
        <p:nvSpPr>
          <p:cNvPr id="101395" name="テキスト ボックス 30"/>
          <p:cNvSpPr txBox="1">
            <a:spLocks noChangeArrowheads="1"/>
          </p:cNvSpPr>
          <p:nvPr/>
        </p:nvSpPr>
        <p:spPr bwMode="auto">
          <a:xfrm>
            <a:off x="511174" y="4984373"/>
            <a:ext cx="1776413" cy="83099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b="1" dirty="0">
                <a:latin typeface="13" charset="0"/>
                <a:ea typeface="13" charset="0"/>
                <a:cs typeface="13" charset="0"/>
              </a:rPr>
              <a:t>Emittance 1pm</a:t>
            </a:r>
            <a:endParaRPr lang="ja-JP" altLang="en-US" b="1" dirty="0">
              <a:latin typeface="13" charset="0"/>
              <a:ea typeface="13" charset="0"/>
              <a:cs typeface="13" charset="0"/>
            </a:endParaRPr>
          </a:p>
        </p:txBody>
      </p:sp>
      <p:sp>
        <p:nvSpPr>
          <p:cNvPr id="86" name="右矢印 85"/>
          <p:cNvSpPr/>
          <p:nvPr/>
        </p:nvSpPr>
        <p:spPr>
          <a:xfrm>
            <a:off x="2592389" y="5518508"/>
            <a:ext cx="898524" cy="284162"/>
          </a:xfrm>
          <a:prstGeom prst="rightArrow">
            <a:avLst/>
          </a:pr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01397" name="テキスト ボックス 30"/>
          <p:cNvSpPr txBox="1">
            <a:spLocks noChangeArrowheads="1"/>
          </p:cNvSpPr>
          <p:nvPr/>
        </p:nvSpPr>
        <p:spPr bwMode="auto">
          <a:xfrm>
            <a:off x="5563192" y="1551609"/>
            <a:ext cx="2839445" cy="584776"/>
          </a:xfrm>
          <a:prstGeom prst="rect">
            <a:avLst/>
          </a:pr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r>
              <a:rPr lang="en-US" altLang="ja-JP" sz="1600" dirty="0" smtClean="0">
                <a:latin typeface="13" charset="0"/>
                <a:ea typeface="13" charset="0"/>
                <a:cs typeface="13" charset="0"/>
              </a:rPr>
              <a:t>Continuous studies for establishment and for goal-2</a:t>
            </a:r>
            <a:endParaRPr lang="ja-JP" altLang="en-US" sz="1600" dirty="0">
              <a:latin typeface="13" charset="0"/>
              <a:ea typeface="13" charset="0"/>
              <a:cs typeface="13" charset="0"/>
            </a:endParaRPr>
          </a:p>
        </p:txBody>
      </p:sp>
      <p:sp>
        <p:nvSpPr>
          <p:cNvPr id="101398" name="タイトル 1"/>
          <p:cNvSpPr>
            <a:spLocks noGrp="1"/>
          </p:cNvSpPr>
          <p:nvPr>
            <p:ph type="title"/>
          </p:nvPr>
        </p:nvSpPr>
        <p:spPr>
          <a:xfrm>
            <a:off x="0" y="0"/>
            <a:ext cx="9144000" cy="679450"/>
          </a:xfrm>
          <a:solidFill>
            <a:srgbClr val="215968"/>
          </a:solidFill>
        </p:spPr>
        <p:txBody>
          <a:bodyPr>
            <a:normAutofit fontScale="90000"/>
          </a:bodyPr>
          <a:lstStyle/>
          <a:p>
            <a:r>
              <a:rPr lang="en-US" altLang="ja-JP" sz="4000" dirty="0" smtClean="0">
                <a:solidFill>
                  <a:schemeClr val="bg1"/>
                </a:solidFill>
                <a:latin typeface="Calibri" charset="0"/>
                <a:ea typeface="ＭＳ Ｐゴシック" charset="0"/>
              </a:rPr>
              <a:t>Background: ATF</a:t>
            </a:r>
            <a:r>
              <a:rPr lang="en-US" altLang="ja-JP" sz="4000" dirty="0">
                <a:solidFill>
                  <a:schemeClr val="bg1"/>
                </a:solidFill>
                <a:latin typeface="Calibri" charset="0"/>
                <a:ea typeface="ＭＳ Ｐゴシック" charset="0"/>
              </a:rPr>
              <a:t>/ATF2 in 2012-2013</a:t>
            </a:r>
            <a:endParaRPr lang="ja-JP" altLang="en-US" sz="4000" dirty="0">
              <a:solidFill>
                <a:schemeClr val="bg1"/>
              </a:solidFill>
              <a:latin typeface="Calibri" charset="0"/>
              <a:ea typeface="ＭＳ Ｐゴシック" charset="0"/>
            </a:endParaRPr>
          </a:p>
        </p:txBody>
      </p:sp>
      <p:sp>
        <p:nvSpPr>
          <p:cNvPr id="101399" name="テキスト ボックス 30"/>
          <p:cNvSpPr txBox="1">
            <a:spLocks noChangeArrowheads="1"/>
          </p:cNvSpPr>
          <p:nvPr/>
        </p:nvSpPr>
        <p:spPr bwMode="auto">
          <a:xfrm>
            <a:off x="496888" y="6079207"/>
            <a:ext cx="2055812" cy="36933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1800" b="1" dirty="0">
                <a:latin typeface="13" charset="0"/>
                <a:ea typeface="13" charset="0"/>
                <a:cs typeface="13" charset="0"/>
              </a:rPr>
              <a:t>Cavity </a:t>
            </a:r>
            <a:r>
              <a:rPr lang="en-US" altLang="ja-JP" sz="1800" b="1" dirty="0" smtClean="0">
                <a:latin typeface="13" charset="0"/>
                <a:ea typeface="13" charset="0"/>
                <a:cs typeface="13" charset="0"/>
              </a:rPr>
              <a:t>Compton</a:t>
            </a:r>
            <a:endParaRPr lang="en-US" altLang="ja-JP" sz="1800" b="1" dirty="0">
              <a:latin typeface="13" charset="0"/>
              <a:ea typeface="13" charset="0"/>
              <a:cs typeface="13" charset="0"/>
            </a:endParaRPr>
          </a:p>
        </p:txBody>
      </p:sp>
      <p:sp>
        <p:nvSpPr>
          <p:cNvPr id="46" name="右矢印 45"/>
          <p:cNvSpPr/>
          <p:nvPr/>
        </p:nvSpPr>
        <p:spPr>
          <a:xfrm>
            <a:off x="2592388" y="6307138"/>
            <a:ext cx="898525" cy="279400"/>
          </a:xfrm>
          <a:prstGeom prst="rightArrow">
            <a:avLst/>
          </a:prstGeom>
          <a:solidFill>
            <a:schemeClr val="accent6">
              <a:lumMod val="20000"/>
              <a:lumOff val="8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01403" name="テキスト ボックス 30"/>
          <p:cNvSpPr txBox="1">
            <a:spLocks noChangeArrowheads="1"/>
          </p:cNvSpPr>
          <p:nvPr/>
        </p:nvSpPr>
        <p:spPr bwMode="auto">
          <a:xfrm>
            <a:off x="2817813" y="6022975"/>
            <a:ext cx="3541712" cy="307975"/>
          </a:xfrm>
          <a:prstGeom prst="rect">
            <a:avLst/>
          </a:pr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1400">
                <a:latin typeface="13" charset="0"/>
                <a:ea typeface="13" charset="0"/>
                <a:cs typeface="13" charset="0"/>
              </a:rPr>
              <a:t>4-mirror Cavity R&amp;D; KEK, Hiroshima, LAL</a:t>
            </a:r>
            <a:endParaRPr lang="ja-JP" altLang="en-US" sz="1400">
              <a:latin typeface="13" charset="0"/>
              <a:ea typeface="13" charset="0"/>
              <a:cs typeface="13" charset="0"/>
            </a:endParaRPr>
          </a:p>
        </p:txBody>
      </p:sp>
      <p:sp>
        <p:nvSpPr>
          <p:cNvPr id="101404" name="テキスト ボックス 30"/>
          <p:cNvSpPr txBox="1">
            <a:spLocks noChangeArrowheads="1"/>
          </p:cNvSpPr>
          <p:nvPr/>
        </p:nvSpPr>
        <p:spPr bwMode="auto">
          <a:xfrm>
            <a:off x="2425473" y="3129988"/>
            <a:ext cx="2628899" cy="584776"/>
          </a:xfrm>
          <a:prstGeom prst="rect">
            <a:avLst/>
          </a:pr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1600" dirty="0" smtClean="0">
                <a:latin typeface="13" charset="0"/>
                <a:ea typeface="13" charset="0"/>
                <a:cs typeface="13" charset="0"/>
              </a:rPr>
              <a:t>Development of components at EXT and IP</a:t>
            </a:r>
          </a:p>
        </p:txBody>
      </p:sp>
      <p:sp>
        <p:nvSpPr>
          <p:cNvPr id="101405" name="テキスト ボックス 30"/>
          <p:cNvSpPr txBox="1">
            <a:spLocks noChangeArrowheads="1"/>
          </p:cNvSpPr>
          <p:nvPr/>
        </p:nvSpPr>
        <p:spPr bwMode="auto">
          <a:xfrm>
            <a:off x="4286700" y="5147120"/>
            <a:ext cx="1901825" cy="276225"/>
          </a:xfrm>
          <a:prstGeom prst="rect">
            <a:avLst/>
          </a:prstGeom>
          <a:solidFill>
            <a:schemeClr val="bg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1200" dirty="0">
                <a:latin typeface="13" charset="0"/>
                <a:ea typeface="13" charset="0"/>
                <a:cs typeface="13" charset="0"/>
              </a:rPr>
              <a:t>10pm</a:t>
            </a:r>
            <a:r>
              <a:rPr lang="en-US" altLang="ja-JP" sz="1200" dirty="0">
                <a:latin typeface="13" charset="0"/>
                <a:ea typeface="13" charset="0"/>
                <a:cs typeface="13" charset="0"/>
                <a:sym typeface="Wingdings" charset="0"/>
              </a:rPr>
              <a:t>1pm study in DR</a:t>
            </a:r>
            <a:endParaRPr lang="ja-JP" altLang="en-US" sz="1200" dirty="0">
              <a:latin typeface="13" charset="0"/>
              <a:ea typeface="13" charset="0"/>
              <a:cs typeface="13" charset="0"/>
            </a:endParaRPr>
          </a:p>
        </p:txBody>
      </p:sp>
      <p:sp>
        <p:nvSpPr>
          <p:cNvPr id="52" name="右矢印 51"/>
          <p:cNvSpPr/>
          <p:nvPr/>
        </p:nvSpPr>
        <p:spPr>
          <a:xfrm>
            <a:off x="5065712" y="5284164"/>
            <a:ext cx="1525587" cy="680954"/>
          </a:xfrm>
          <a:prstGeom prst="rightArrow">
            <a:avLst/>
          </a:prstGeom>
          <a:solidFill>
            <a:srgbClr val="FF6600"/>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53" name="右矢印 52"/>
          <p:cNvSpPr/>
          <p:nvPr/>
        </p:nvSpPr>
        <p:spPr>
          <a:xfrm>
            <a:off x="7323729" y="5502725"/>
            <a:ext cx="1820271" cy="284162"/>
          </a:xfrm>
          <a:prstGeom prst="rightArrow">
            <a:avLst/>
          </a:prstGeom>
          <a:solidFill>
            <a:srgbClr val="FAC090"/>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01408" name="テキスト ボックス 24"/>
          <p:cNvSpPr txBox="1">
            <a:spLocks noChangeArrowheads="1"/>
          </p:cNvSpPr>
          <p:nvPr/>
        </p:nvSpPr>
        <p:spPr bwMode="auto">
          <a:xfrm>
            <a:off x="2740025" y="1157288"/>
            <a:ext cx="228600" cy="3381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r>
              <a:rPr lang="en-US" altLang="ja-JP" sz="1600" b="1">
                <a:latin typeface="Calibri" charset="0"/>
              </a:rPr>
              <a:t>4</a:t>
            </a:r>
            <a:endParaRPr lang="ja-JP" altLang="en-US" sz="1600" b="1">
              <a:latin typeface="Calibri" charset="0"/>
            </a:endParaRPr>
          </a:p>
        </p:txBody>
      </p:sp>
      <p:sp>
        <p:nvSpPr>
          <p:cNvPr id="101409" name="テキスト ボックス 30"/>
          <p:cNvSpPr txBox="1">
            <a:spLocks noChangeArrowheads="1"/>
          </p:cNvSpPr>
          <p:nvPr/>
        </p:nvSpPr>
        <p:spPr bwMode="auto">
          <a:xfrm>
            <a:off x="2436813" y="1536700"/>
            <a:ext cx="2857500" cy="369888"/>
          </a:xfrm>
          <a:prstGeom prst="rect">
            <a:avLst/>
          </a:prstGeom>
          <a:solidFill>
            <a:schemeClr val="bg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1800" b="1" dirty="0">
                <a:latin typeface="13" charset="0"/>
                <a:ea typeface="13" charset="0"/>
                <a:cs typeface="13" charset="0"/>
              </a:rPr>
              <a:t>Decrease the beam size</a:t>
            </a:r>
            <a:endParaRPr lang="ja-JP" altLang="en-US" sz="1800" b="1" dirty="0">
              <a:latin typeface="13" charset="0"/>
              <a:ea typeface="13" charset="0"/>
              <a:cs typeface="13" charset="0"/>
            </a:endParaRPr>
          </a:p>
        </p:txBody>
      </p:sp>
      <p:sp>
        <p:nvSpPr>
          <p:cNvPr id="68" name="右矢印 67"/>
          <p:cNvSpPr/>
          <p:nvPr/>
        </p:nvSpPr>
        <p:spPr>
          <a:xfrm>
            <a:off x="4267201" y="1832893"/>
            <a:ext cx="798512" cy="1228725"/>
          </a:xfrm>
          <a:prstGeom prst="rightArrow">
            <a:avLst>
              <a:gd name="adj1" fmla="val 75386"/>
              <a:gd name="adj2" fmla="val 23491"/>
            </a:avLst>
          </a:prstGeom>
          <a:solidFill>
            <a:schemeClr val="accent6">
              <a:lumMod val="75000"/>
            </a:schemeClr>
          </a:solidFill>
          <a:ln>
            <a:solidFill>
              <a:srgbClr val="984807"/>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74" name="右矢印 73"/>
          <p:cNvSpPr/>
          <p:nvPr/>
        </p:nvSpPr>
        <p:spPr>
          <a:xfrm>
            <a:off x="4267201" y="6300788"/>
            <a:ext cx="2322512" cy="279400"/>
          </a:xfrm>
          <a:prstGeom prst="rightArrow">
            <a:avLst/>
          </a:prstGeom>
          <a:solidFill>
            <a:schemeClr val="accent6">
              <a:lumMod val="60000"/>
              <a:lumOff val="4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01415" name="テキスト ボックス 24"/>
          <p:cNvSpPr txBox="1">
            <a:spLocks noChangeArrowheads="1"/>
          </p:cNvSpPr>
          <p:nvPr/>
        </p:nvSpPr>
        <p:spPr bwMode="auto">
          <a:xfrm>
            <a:off x="3411538" y="1157288"/>
            <a:ext cx="228600" cy="3381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r>
              <a:rPr lang="en-US" altLang="ja-JP" sz="1600" b="1">
                <a:latin typeface="Calibri" charset="0"/>
              </a:rPr>
              <a:t>7</a:t>
            </a:r>
            <a:endParaRPr lang="ja-JP" altLang="en-US" sz="1600" b="1">
              <a:latin typeface="Calibri" charset="0"/>
            </a:endParaRPr>
          </a:p>
        </p:txBody>
      </p:sp>
      <p:sp>
        <p:nvSpPr>
          <p:cNvPr id="101416" name="テキスト ボックス 24"/>
          <p:cNvSpPr txBox="1">
            <a:spLocks noChangeArrowheads="1"/>
          </p:cNvSpPr>
          <p:nvPr/>
        </p:nvSpPr>
        <p:spPr bwMode="auto">
          <a:xfrm>
            <a:off x="4122738" y="1157288"/>
            <a:ext cx="390525" cy="3381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r>
              <a:rPr lang="en-US" altLang="ja-JP" sz="1600" b="1">
                <a:latin typeface="Calibri" charset="0"/>
              </a:rPr>
              <a:t>10</a:t>
            </a:r>
          </a:p>
        </p:txBody>
      </p:sp>
      <p:sp>
        <p:nvSpPr>
          <p:cNvPr id="101417" name="テキスト ボックス 24"/>
          <p:cNvSpPr txBox="1">
            <a:spLocks noChangeArrowheads="1"/>
          </p:cNvSpPr>
          <p:nvPr/>
        </p:nvSpPr>
        <p:spPr bwMode="auto">
          <a:xfrm>
            <a:off x="4903788" y="1157288"/>
            <a:ext cx="390525" cy="3381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r>
              <a:rPr lang="en-US" altLang="ja-JP" sz="1600" b="1">
                <a:latin typeface="Calibri" charset="0"/>
              </a:rPr>
              <a:t>1</a:t>
            </a:r>
          </a:p>
        </p:txBody>
      </p:sp>
      <p:sp>
        <p:nvSpPr>
          <p:cNvPr id="101418" name="テキスト ボックス 24"/>
          <p:cNvSpPr txBox="1">
            <a:spLocks noChangeArrowheads="1"/>
          </p:cNvSpPr>
          <p:nvPr/>
        </p:nvSpPr>
        <p:spPr bwMode="auto">
          <a:xfrm>
            <a:off x="5848350" y="1158875"/>
            <a:ext cx="228600" cy="3381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r>
              <a:rPr lang="en-US" altLang="ja-JP" sz="1600" b="1">
                <a:latin typeface="Calibri" charset="0"/>
              </a:rPr>
              <a:t>4</a:t>
            </a:r>
            <a:endParaRPr lang="ja-JP" altLang="en-US" sz="1600" b="1">
              <a:latin typeface="Calibri" charset="0"/>
            </a:endParaRPr>
          </a:p>
        </p:txBody>
      </p:sp>
      <p:sp>
        <p:nvSpPr>
          <p:cNvPr id="101419" name="テキスト ボックス 24"/>
          <p:cNvSpPr txBox="1">
            <a:spLocks noChangeArrowheads="1"/>
          </p:cNvSpPr>
          <p:nvPr/>
        </p:nvSpPr>
        <p:spPr bwMode="auto">
          <a:xfrm>
            <a:off x="6519863" y="1158875"/>
            <a:ext cx="228600" cy="3381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r>
              <a:rPr lang="en-US" altLang="ja-JP" sz="1600" b="1">
                <a:latin typeface="Calibri" charset="0"/>
              </a:rPr>
              <a:t>7</a:t>
            </a:r>
            <a:endParaRPr lang="ja-JP" altLang="en-US" sz="1600" b="1">
              <a:latin typeface="Calibri" charset="0"/>
            </a:endParaRPr>
          </a:p>
        </p:txBody>
      </p:sp>
      <p:sp>
        <p:nvSpPr>
          <p:cNvPr id="101420" name="テキスト ボックス 24"/>
          <p:cNvSpPr txBox="1">
            <a:spLocks noChangeArrowheads="1"/>
          </p:cNvSpPr>
          <p:nvPr/>
        </p:nvSpPr>
        <p:spPr bwMode="auto">
          <a:xfrm>
            <a:off x="7231063" y="1158875"/>
            <a:ext cx="390525" cy="3381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r>
              <a:rPr lang="en-US" altLang="ja-JP" sz="1600" b="1">
                <a:latin typeface="Calibri" charset="0"/>
              </a:rPr>
              <a:t>10</a:t>
            </a:r>
          </a:p>
        </p:txBody>
      </p:sp>
      <p:sp>
        <p:nvSpPr>
          <p:cNvPr id="101421" name="テキスト ボックス 24"/>
          <p:cNvSpPr txBox="1">
            <a:spLocks noChangeArrowheads="1"/>
          </p:cNvSpPr>
          <p:nvPr/>
        </p:nvSpPr>
        <p:spPr bwMode="auto">
          <a:xfrm>
            <a:off x="8012113" y="1158875"/>
            <a:ext cx="390525" cy="3381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r>
              <a:rPr lang="en-US" altLang="ja-JP" sz="1600" b="1">
                <a:latin typeface="Calibri" charset="0"/>
              </a:rPr>
              <a:t>1</a:t>
            </a:r>
          </a:p>
        </p:txBody>
      </p:sp>
      <p:sp>
        <p:nvSpPr>
          <p:cNvPr id="88" name="右矢印 87"/>
          <p:cNvSpPr/>
          <p:nvPr/>
        </p:nvSpPr>
        <p:spPr>
          <a:xfrm>
            <a:off x="2592388" y="1951038"/>
            <a:ext cx="898525" cy="1009650"/>
          </a:xfrm>
          <a:prstGeom prst="rightArrow">
            <a:avLst>
              <a:gd name="adj1" fmla="val 78687"/>
              <a:gd name="adj2" fmla="val 31911"/>
            </a:avLst>
          </a:prstGeom>
          <a:solidFill>
            <a:schemeClr val="accent6">
              <a:lumMod val="20000"/>
              <a:lumOff val="8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90" name="右矢印 89"/>
          <p:cNvSpPr/>
          <p:nvPr/>
        </p:nvSpPr>
        <p:spPr>
          <a:xfrm>
            <a:off x="2592388" y="4662845"/>
            <a:ext cx="6551612" cy="321528"/>
          </a:xfrm>
          <a:prstGeom prst="rightArrow">
            <a:avLst/>
          </a:prstGeom>
          <a:solidFill>
            <a:srgbClr val="C3D69B"/>
          </a:solidFill>
          <a:ln>
            <a:solidFill>
              <a:srgbClr val="4F6228"/>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01427" name="テキスト ボックス 30"/>
          <p:cNvSpPr txBox="1">
            <a:spLocks noChangeArrowheads="1"/>
          </p:cNvSpPr>
          <p:nvPr/>
        </p:nvSpPr>
        <p:spPr bwMode="auto">
          <a:xfrm>
            <a:off x="3348630" y="4659543"/>
            <a:ext cx="4803775" cy="338554"/>
          </a:xfrm>
          <a:prstGeom prst="rect">
            <a:avLst/>
          </a:prstGeom>
          <a:solidFill>
            <a:srgbClr val="FFFFFF"/>
          </a:solidFill>
          <a:ln w="9525">
            <a:solidFill>
              <a:srgbClr val="000000"/>
            </a:solidFill>
            <a:miter lim="800000"/>
            <a:headEnd/>
            <a:tailEnd/>
          </a:ln>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1600" dirty="0">
                <a:latin typeface="13" charset="0"/>
                <a:ea typeface="13" charset="0"/>
                <a:cs typeface="13" charset="0"/>
              </a:rPr>
              <a:t>Electronics </a:t>
            </a:r>
            <a:r>
              <a:rPr lang="en-US" altLang="ja-JP" sz="1600" dirty="0" smtClean="0">
                <a:latin typeface="13" charset="0"/>
                <a:ea typeface="13" charset="0"/>
                <a:cs typeface="13" charset="0"/>
              </a:rPr>
              <a:t>development (</a:t>
            </a:r>
            <a:r>
              <a:rPr lang="en-US" altLang="ja-JP" sz="1600" dirty="0">
                <a:latin typeface="13" charset="0"/>
                <a:ea typeface="13" charset="0"/>
                <a:cs typeface="13" charset="0"/>
              </a:rPr>
              <a:t>FONT, IPBPM readout)</a:t>
            </a:r>
            <a:endParaRPr lang="ja-JP" altLang="en-US" sz="1600" dirty="0">
              <a:latin typeface="13" charset="0"/>
              <a:ea typeface="13" charset="0"/>
              <a:cs typeface="13" charset="0"/>
            </a:endParaRPr>
          </a:p>
        </p:txBody>
      </p:sp>
      <p:sp>
        <p:nvSpPr>
          <p:cNvPr id="58" name="右矢印 57"/>
          <p:cNvSpPr/>
          <p:nvPr/>
        </p:nvSpPr>
        <p:spPr>
          <a:xfrm>
            <a:off x="5368925" y="3199215"/>
            <a:ext cx="1220788" cy="1228725"/>
          </a:xfrm>
          <a:prstGeom prst="rightArrow">
            <a:avLst>
              <a:gd name="adj1" fmla="val 75386"/>
              <a:gd name="adj2" fmla="val 23491"/>
            </a:avLst>
          </a:prstGeom>
          <a:solidFill>
            <a:schemeClr val="accent3">
              <a:lumMod val="75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65" name="右矢印 64"/>
          <p:cNvSpPr/>
          <p:nvPr/>
        </p:nvSpPr>
        <p:spPr>
          <a:xfrm>
            <a:off x="7348538" y="3199215"/>
            <a:ext cx="1795461" cy="1228725"/>
          </a:xfrm>
          <a:prstGeom prst="rightArrow">
            <a:avLst>
              <a:gd name="adj1" fmla="val 75386"/>
              <a:gd name="adj2" fmla="val 23491"/>
            </a:avLst>
          </a:prstGeom>
          <a:solidFill>
            <a:schemeClr val="accent3">
              <a:lumMod val="75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66" name="右矢印 65"/>
          <p:cNvSpPr/>
          <p:nvPr/>
        </p:nvSpPr>
        <p:spPr>
          <a:xfrm>
            <a:off x="5091114" y="2038772"/>
            <a:ext cx="1498600" cy="857250"/>
          </a:xfrm>
          <a:prstGeom prst="rightArrow">
            <a:avLst/>
          </a:prstGeom>
          <a:solidFill>
            <a:schemeClr val="accent6">
              <a:lumMod val="60000"/>
              <a:lumOff val="40000"/>
            </a:schemeClr>
          </a:solidFill>
          <a:ln>
            <a:solidFill>
              <a:srgbClr val="984807"/>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69" name="右矢印 68"/>
          <p:cNvSpPr/>
          <p:nvPr/>
        </p:nvSpPr>
        <p:spPr>
          <a:xfrm>
            <a:off x="7332188" y="2038772"/>
            <a:ext cx="1811812" cy="857250"/>
          </a:xfrm>
          <a:prstGeom prst="rightArrow">
            <a:avLst/>
          </a:prstGeom>
          <a:solidFill>
            <a:schemeClr val="accent6">
              <a:lumMod val="60000"/>
              <a:lumOff val="40000"/>
            </a:schemeClr>
          </a:solidFill>
          <a:ln>
            <a:solidFill>
              <a:srgbClr val="984807"/>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01424" name="正方形/長方形 79"/>
          <p:cNvSpPr>
            <a:spLocks noChangeArrowheads="1"/>
          </p:cNvSpPr>
          <p:nvPr/>
        </p:nvSpPr>
        <p:spPr bwMode="auto">
          <a:xfrm rot="16200000">
            <a:off x="4610108" y="3444008"/>
            <a:ext cx="1551417" cy="584776"/>
          </a:xfrm>
          <a:prstGeom prst="rect">
            <a:avLst/>
          </a:prstGeom>
          <a:solidFill>
            <a:schemeClr val="accent3">
              <a:lumMod val="20000"/>
              <a:lumOff val="80000"/>
            </a:schemeClr>
          </a:solidFill>
          <a:ln w="12700" cmpd="sng">
            <a:solidFill>
              <a:schemeClr val="accent3">
                <a:lumMod val="50000"/>
              </a:schemeClr>
            </a:solidFill>
          </a:ln>
          <a:extLst/>
        </p:spPr>
        <p:txBody>
          <a:bodyPr wrap="square">
            <a:spAutoFit/>
          </a:bodyPr>
          <a:lstStyle/>
          <a:p>
            <a:pPr algn="ctr"/>
            <a:r>
              <a:rPr lang="en-US" altLang="ja-JP" sz="1600" b="1" dirty="0" smtClean="0">
                <a:solidFill>
                  <a:srgbClr val="008000"/>
                </a:solidFill>
                <a:latin typeface="13" charset="0"/>
                <a:ea typeface="13" charset="0"/>
                <a:cs typeface="13" charset="0"/>
              </a:rPr>
              <a:t>Full IP-setup</a:t>
            </a:r>
          </a:p>
          <a:p>
            <a:pPr algn="ctr"/>
            <a:r>
              <a:rPr lang="en-US" altLang="ja-JP" sz="1600" b="1" dirty="0" smtClean="0">
                <a:solidFill>
                  <a:srgbClr val="008000"/>
                </a:solidFill>
                <a:latin typeface="13" charset="0"/>
                <a:ea typeface="13" charset="0"/>
                <a:cs typeface="13" charset="0"/>
              </a:rPr>
              <a:t>installation</a:t>
            </a:r>
            <a:endParaRPr lang="ja-JP" altLang="en-US" sz="1600" b="1" dirty="0">
              <a:solidFill>
                <a:srgbClr val="008000"/>
              </a:solidFill>
              <a:latin typeface="13" charset="0"/>
              <a:ea typeface="13" charset="0"/>
              <a:cs typeface="13" charset="0"/>
            </a:endParaRPr>
          </a:p>
        </p:txBody>
      </p:sp>
      <p:sp>
        <p:nvSpPr>
          <p:cNvPr id="76" name="右矢印 75"/>
          <p:cNvSpPr/>
          <p:nvPr/>
        </p:nvSpPr>
        <p:spPr>
          <a:xfrm>
            <a:off x="2592389" y="3684583"/>
            <a:ext cx="889000" cy="477939"/>
          </a:xfrm>
          <a:prstGeom prst="rightArrow">
            <a:avLst/>
          </a:prstGeom>
          <a:solidFill>
            <a:schemeClr val="accent3">
              <a:lumMod val="20000"/>
              <a:lumOff val="8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77" name="右矢印 76"/>
          <p:cNvSpPr/>
          <p:nvPr/>
        </p:nvSpPr>
        <p:spPr>
          <a:xfrm>
            <a:off x="4267201" y="3695923"/>
            <a:ext cx="798511" cy="477939"/>
          </a:xfrm>
          <a:prstGeom prst="rightArrow">
            <a:avLst/>
          </a:prstGeom>
          <a:solidFill>
            <a:schemeClr val="accent3">
              <a:lumMod val="60000"/>
              <a:lumOff val="4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78" name="右矢印 77"/>
          <p:cNvSpPr/>
          <p:nvPr/>
        </p:nvSpPr>
        <p:spPr>
          <a:xfrm>
            <a:off x="7348538" y="6289448"/>
            <a:ext cx="1795462" cy="279400"/>
          </a:xfrm>
          <a:prstGeom prst="rightArrow">
            <a:avLst/>
          </a:prstGeom>
          <a:solidFill>
            <a:schemeClr val="accent6">
              <a:lumMod val="60000"/>
              <a:lumOff val="4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846175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正方形/長方形 10"/>
          <p:cNvSpPr/>
          <p:nvPr/>
        </p:nvSpPr>
        <p:spPr>
          <a:xfrm>
            <a:off x="4524375" y="1233488"/>
            <a:ext cx="4379913" cy="319087"/>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Calibri"/>
              <a:ea typeface="ＭＳ Ｐゴシック"/>
            </a:endParaRPr>
          </a:p>
        </p:txBody>
      </p:sp>
      <p:cxnSp>
        <p:nvCxnSpPr>
          <p:cNvPr id="12" name="直線コネクタ 11"/>
          <p:cNvCxnSpPr/>
          <p:nvPr/>
        </p:nvCxnSpPr>
        <p:spPr>
          <a:xfrm flipV="1">
            <a:off x="377825" y="1235075"/>
            <a:ext cx="852487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 name="直線コネクタ 18"/>
          <p:cNvCxnSpPr/>
          <p:nvPr/>
        </p:nvCxnSpPr>
        <p:spPr>
          <a:xfrm>
            <a:off x="390525" y="1554163"/>
            <a:ext cx="8512175"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0484" name="テキスト ボックス 23"/>
          <p:cNvSpPr txBox="1">
            <a:spLocks noChangeArrowheads="1"/>
          </p:cNvSpPr>
          <p:nvPr/>
        </p:nvSpPr>
        <p:spPr bwMode="auto">
          <a:xfrm>
            <a:off x="762000" y="1152525"/>
            <a:ext cx="989013" cy="4000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fontAlgn="base">
              <a:spcBef>
                <a:spcPct val="0"/>
              </a:spcBef>
              <a:spcAft>
                <a:spcPct val="0"/>
              </a:spcAft>
            </a:pPr>
            <a:r>
              <a:rPr lang="en-US" altLang="ja-JP" sz="2000" b="1">
                <a:solidFill>
                  <a:prstClr val="black"/>
                </a:solidFill>
              </a:rPr>
              <a:t>CY</a:t>
            </a:r>
            <a:endParaRPr lang="ja-JP" altLang="en-US" sz="2000" b="1">
              <a:solidFill>
                <a:prstClr val="black"/>
              </a:solidFill>
            </a:endParaRPr>
          </a:p>
        </p:txBody>
      </p:sp>
      <p:sp>
        <p:nvSpPr>
          <p:cNvPr id="20485" name="テキスト ボックス 24"/>
          <p:cNvSpPr txBox="1">
            <a:spLocks noChangeArrowheads="1"/>
          </p:cNvSpPr>
          <p:nvPr/>
        </p:nvSpPr>
        <p:spPr bwMode="auto">
          <a:xfrm>
            <a:off x="1931988" y="1208088"/>
            <a:ext cx="839787" cy="368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fontAlgn="base">
              <a:spcBef>
                <a:spcPct val="0"/>
              </a:spcBef>
              <a:spcAft>
                <a:spcPct val="0"/>
              </a:spcAft>
            </a:pPr>
            <a:r>
              <a:rPr lang="en-US" altLang="ja-JP" sz="1800" b="1">
                <a:solidFill>
                  <a:prstClr val="black"/>
                </a:solidFill>
              </a:rPr>
              <a:t>2011</a:t>
            </a:r>
            <a:endParaRPr lang="ja-JP" altLang="en-US" sz="2000" b="1">
              <a:solidFill>
                <a:prstClr val="black"/>
              </a:solidFill>
            </a:endParaRPr>
          </a:p>
        </p:txBody>
      </p:sp>
      <p:sp>
        <p:nvSpPr>
          <p:cNvPr id="20486" name="テキスト ボックス 24"/>
          <p:cNvSpPr txBox="1">
            <a:spLocks noChangeArrowheads="1"/>
          </p:cNvSpPr>
          <p:nvPr/>
        </p:nvSpPr>
        <p:spPr bwMode="auto">
          <a:xfrm>
            <a:off x="2795588" y="1208088"/>
            <a:ext cx="839787" cy="368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fontAlgn="base">
              <a:spcBef>
                <a:spcPct val="0"/>
              </a:spcBef>
              <a:spcAft>
                <a:spcPct val="0"/>
              </a:spcAft>
            </a:pPr>
            <a:r>
              <a:rPr lang="en-US" altLang="ja-JP" sz="1800" b="1">
                <a:solidFill>
                  <a:prstClr val="black"/>
                </a:solidFill>
              </a:rPr>
              <a:t>2012</a:t>
            </a:r>
            <a:endParaRPr lang="ja-JP" altLang="en-US" sz="2000" b="1">
              <a:solidFill>
                <a:prstClr val="black"/>
              </a:solidFill>
            </a:endParaRPr>
          </a:p>
        </p:txBody>
      </p:sp>
      <p:sp>
        <p:nvSpPr>
          <p:cNvPr id="20487" name="テキスト ボックス 24"/>
          <p:cNvSpPr txBox="1">
            <a:spLocks noChangeArrowheads="1"/>
          </p:cNvSpPr>
          <p:nvPr/>
        </p:nvSpPr>
        <p:spPr bwMode="auto">
          <a:xfrm>
            <a:off x="3659188" y="1208088"/>
            <a:ext cx="841375" cy="368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fontAlgn="base">
              <a:spcBef>
                <a:spcPct val="0"/>
              </a:spcBef>
              <a:spcAft>
                <a:spcPct val="0"/>
              </a:spcAft>
            </a:pPr>
            <a:r>
              <a:rPr lang="en-US" altLang="ja-JP" sz="1800" b="1">
                <a:solidFill>
                  <a:prstClr val="black"/>
                </a:solidFill>
              </a:rPr>
              <a:t>2013</a:t>
            </a:r>
            <a:endParaRPr lang="ja-JP" altLang="en-US" sz="2000" b="1">
              <a:solidFill>
                <a:prstClr val="black"/>
              </a:solidFill>
            </a:endParaRPr>
          </a:p>
        </p:txBody>
      </p:sp>
      <p:sp>
        <p:nvSpPr>
          <p:cNvPr id="20488" name="テキスト ボックス 24"/>
          <p:cNvSpPr txBox="1">
            <a:spLocks noChangeArrowheads="1"/>
          </p:cNvSpPr>
          <p:nvPr/>
        </p:nvSpPr>
        <p:spPr bwMode="auto">
          <a:xfrm>
            <a:off x="4524375" y="1208088"/>
            <a:ext cx="839788" cy="368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fontAlgn="base">
              <a:spcBef>
                <a:spcPct val="0"/>
              </a:spcBef>
              <a:spcAft>
                <a:spcPct val="0"/>
              </a:spcAft>
            </a:pPr>
            <a:r>
              <a:rPr lang="en-US" altLang="ja-JP" sz="1800" b="1">
                <a:solidFill>
                  <a:prstClr val="black"/>
                </a:solidFill>
              </a:rPr>
              <a:t>2014</a:t>
            </a:r>
            <a:endParaRPr lang="ja-JP" altLang="en-US" sz="2000" b="1">
              <a:solidFill>
                <a:prstClr val="black"/>
              </a:solidFill>
            </a:endParaRPr>
          </a:p>
        </p:txBody>
      </p:sp>
      <p:sp>
        <p:nvSpPr>
          <p:cNvPr id="20489" name="テキスト ボックス 24"/>
          <p:cNvSpPr txBox="1">
            <a:spLocks noChangeArrowheads="1"/>
          </p:cNvSpPr>
          <p:nvPr/>
        </p:nvSpPr>
        <p:spPr bwMode="auto">
          <a:xfrm>
            <a:off x="5435600" y="1208088"/>
            <a:ext cx="841375" cy="368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fontAlgn="base">
              <a:spcBef>
                <a:spcPct val="0"/>
              </a:spcBef>
              <a:spcAft>
                <a:spcPct val="0"/>
              </a:spcAft>
            </a:pPr>
            <a:r>
              <a:rPr lang="en-US" altLang="ja-JP" sz="1800" b="1">
                <a:solidFill>
                  <a:prstClr val="black"/>
                </a:solidFill>
              </a:rPr>
              <a:t>2015</a:t>
            </a:r>
            <a:endParaRPr lang="ja-JP" altLang="en-US" sz="2000" b="1">
              <a:solidFill>
                <a:prstClr val="black"/>
              </a:solidFill>
            </a:endParaRPr>
          </a:p>
        </p:txBody>
      </p:sp>
      <p:sp>
        <p:nvSpPr>
          <p:cNvPr id="20490" name="テキスト ボックス 24"/>
          <p:cNvSpPr txBox="1">
            <a:spLocks noChangeArrowheads="1"/>
          </p:cNvSpPr>
          <p:nvPr/>
        </p:nvSpPr>
        <p:spPr bwMode="auto">
          <a:xfrm>
            <a:off x="6324600" y="1208088"/>
            <a:ext cx="839788" cy="368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fontAlgn="base">
              <a:spcBef>
                <a:spcPct val="0"/>
              </a:spcBef>
              <a:spcAft>
                <a:spcPct val="0"/>
              </a:spcAft>
            </a:pPr>
            <a:r>
              <a:rPr lang="en-US" altLang="ja-JP" sz="1800" b="1">
                <a:solidFill>
                  <a:prstClr val="black"/>
                </a:solidFill>
              </a:rPr>
              <a:t>2016</a:t>
            </a:r>
            <a:endParaRPr lang="ja-JP" altLang="en-US" sz="2000" b="1">
              <a:solidFill>
                <a:prstClr val="black"/>
              </a:solidFill>
            </a:endParaRPr>
          </a:p>
        </p:txBody>
      </p:sp>
      <p:sp>
        <p:nvSpPr>
          <p:cNvPr id="20491" name="テキスト ボックス 24"/>
          <p:cNvSpPr txBox="1">
            <a:spLocks noChangeArrowheads="1"/>
          </p:cNvSpPr>
          <p:nvPr/>
        </p:nvSpPr>
        <p:spPr bwMode="auto">
          <a:xfrm>
            <a:off x="7188200" y="1208088"/>
            <a:ext cx="839788" cy="368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fontAlgn="base">
              <a:spcBef>
                <a:spcPct val="0"/>
              </a:spcBef>
              <a:spcAft>
                <a:spcPct val="0"/>
              </a:spcAft>
            </a:pPr>
            <a:r>
              <a:rPr lang="en-US" altLang="ja-JP" sz="1800" b="1">
                <a:solidFill>
                  <a:prstClr val="black"/>
                </a:solidFill>
              </a:rPr>
              <a:t>2017</a:t>
            </a:r>
            <a:endParaRPr lang="ja-JP" altLang="en-US" sz="2000" b="1">
              <a:solidFill>
                <a:prstClr val="black"/>
              </a:solidFill>
            </a:endParaRPr>
          </a:p>
        </p:txBody>
      </p:sp>
      <p:sp>
        <p:nvSpPr>
          <p:cNvPr id="20492" name="テキスト ボックス 24"/>
          <p:cNvSpPr txBox="1">
            <a:spLocks noChangeArrowheads="1"/>
          </p:cNvSpPr>
          <p:nvPr/>
        </p:nvSpPr>
        <p:spPr bwMode="auto">
          <a:xfrm>
            <a:off x="8051800" y="1208088"/>
            <a:ext cx="841375" cy="368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fontAlgn="base">
              <a:spcBef>
                <a:spcPct val="0"/>
              </a:spcBef>
              <a:spcAft>
                <a:spcPct val="0"/>
              </a:spcAft>
            </a:pPr>
            <a:r>
              <a:rPr lang="en-US" altLang="ja-JP" sz="1800" b="1">
                <a:solidFill>
                  <a:prstClr val="black"/>
                </a:solidFill>
              </a:rPr>
              <a:t>2018</a:t>
            </a:r>
            <a:endParaRPr lang="ja-JP" altLang="en-US" sz="2000" b="1">
              <a:solidFill>
                <a:prstClr val="black"/>
              </a:solidFill>
            </a:endParaRPr>
          </a:p>
        </p:txBody>
      </p:sp>
      <p:cxnSp>
        <p:nvCxnSpPr>
          <p:cNvPr id="115" name="直線コネクタ 114"/>
          <p:cNvCxnSpPr/>
          <p:nvPr/>
        </p:nvCxnSpPr>
        <p:spPr>
          <a:xfrm rot="5400000">
            <a:off x="5289550" y="3975100"/>
            <a:ext cx="5481638"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rot="5400000">
            <a:off x="1781175" y="3973513"/>
            <a:ext cx="5481637"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5" name="直線コネクタ 14"/>
          <p:cNvCxnSpPr/>
          <p:nvPr/>
        </p:nvCxnSpPr>
        <p:spPr>
          <a:xfrm rot="5400000">
            <a:off x="2669382" y="3967956"/>
            <a:ext cx="5481638" cy="317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 name="直線コネクタ 15"/>
          <p:cNvCxnSpPr/>
          <p:nvPr/>
        </p:nvCxnSpPr>
        <p:spPr>
          <a:xfrm rot="5400000">
            <a:off x="3547269" y="3969544"/>
            <a:ext cx="548163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直線コネクタ 16"/>
          <p:cNvCxnSpPr/>
          <p:nvPr/>
        </p:nvCxnSpPr>
        <p:spPr>
          <a:xfrm flipH="1">
            <a:off x="7164388" y="1235075"/>
            <a:ext cx="1587" cy="545623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直線コネクタ 17"/>
          <p:cNvCxnSpPr/>
          <p:nvPr/>
        </p:nvCxnSpPr>
        <p:spPr>
          <a:xfrm rot="5400000">
            <a:off x="-2362200" y="3971925"/>
            <a:ext cx="5481638"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直線コネクタ 19"/>
          <p:cNvCxnSpPr/>
          <p:nvPr/>
        </p:nvCxnSpPr>
        <p:spPr>
          <a:xfrm flipV="1">
            <a:off x="395288" y="6697663"/>
            <a:ext cx="8521700" cy="158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2" name="直線コネクタ 31"/>
          <p:cNvCxnSpPr/>
          <p:nvPr/>
        </p:nvCxnSpPr>
        <p:spPr>
          <a:xfrm rot="5400000">
            <a:off x="901700" y="3963988"/>
            <a:ext cx="5481637"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1" name="直線コネクタ 50"/>
          <p:cNvCxnSpPr/>
          <p:nvPr/>
        </p:nvCxnSpPr>
        <p:spPr>
          <a:xfrm rot="5400000">
            <a:off x="6162675" y="3968750"/>
            <a:ext cx="5481638" cy="158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0502" name="TextBox 97"/>
          <p:cNvSpPr txBox="1">
            <a:spLocks noChangeArrowheads="1"/>
          </p:cNvSpPr>
          <p:nvPr/>
        </p:nvSpPr>
        <p:spPr bwMode="auto">
          <a:xfrm>
            <a:off x="3089275" y="179388"/>
            <a:ext cx="3582988" cy="8620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fontAlgn="base">
              <a:spcBef>
                <a:spcPct val="0"/>
              </a:spcBef>
              <a:spcAft>
                <a:spcPct val="0"/>
              </a:spcAft>
            </a:pPr>
            <a:r>
              <a:rPr lang="en-US" altLang="ja-JP" sz="3200">
                <a:solidFill>
                  <a:prstClr val="white"/>
                </a:solidFill>
              </a:rPr>
              <a:t>ATF</a:t>
            </a:r>
            <a:r>
              <a:rPr lang="ja-JP" altLang="en-US" sz="3200">
                <a:solidFill>
                  <a:prstClr val="white"/>
                </a:solidFill>
              </a:rPr>
              <a:t>長期計画</a:t>
            </a:r>
            <a:r>
              <a:rPr lang="en-US" altLang="ja-JP" sz="3200">
                <a:solidFill>
                  <a:prstClr val="white"/>
                </a:solidFill>
              </a:rPr>
              <a:t>(</a:t>
            </a:r>
            <a:r>
              <a:rPr lang="ja-JP" altLang="en-US" sz="3200">
                <a:solidFill>
                  <a:prstClr val="white"/>
                </a:solidFill>
              </a:rPr>
              <a:t>案</a:t>
            </a:r>
            <a:r>
              <a:rPr lang="en-US" altLang="ja-JP" sz="3200">
                <a:solidFill>
                  <a:prstClr val="white"/>
                </a:solidFill>
              </a:rPr>
              <a:t>)</a:t>
            </a:r>
            <a:endParaRPr lang="ja-JP" altLang="en-US" sz="3200">
              <a:solidFill>
                <a:prstClr val="white"/>
              </a:solidFill>
            </a:endParaRPr>
          </a:p>
          <a:p>
            <a:pPr fontAlgn="base">
              <a:spcBef>
                <a:spcPct val="0"/>
              </a:spcBef>
              <a:spcAft>
                <a:spcPct val="0"/>
              </a:spcAft>
            </a:pPr>
            <a:endParaRPr lang="ja-JP" altLang="en-US" sz="1800">
              <a:solidFill>
                <a:prstClr val="black"/>
              </a:solidFill>
            </a:endParaRPr>
          </a:p>
        </p:txBody>
      </p:sp>
      <p:cxnSp>
        <p:nvCxnSpPr>
          <p:cNvPr id="76" name="直線コネクタ 75"/>
          <p:cNvCxnSpPr/>
          <p:nvPr/>
        </p:nvCxnSpPr>
        <p:spPr>
          <a:xfrm rot="5400000">
            <a:off x="28575" y="3971925"/>
            <a:ext cx="5481638" cy="158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2" name="正方形/長方形 131"/>
          <p:cNvSpPr/>
          <p:nvPr/>
        </p:nvSpPr>
        <p:spPr>
          <a:xfrm>
            <a:off x="4506913" y="4170363"/>
            <a:ext cx="4368800" cy="639762"/>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prstClr val="white"/>
              </a:solidFill>
              <a:latin typeface="Calibri"/>
              <a:ea typeface="ＭＳ Ｐゴシック"/>
            </a:endParaRPr>
          </a:p>
        </p:txBody>
      </p:sp>
      <p:sp>
        <p:nvSpPr>
          <p:cNvPr id="20505" name="テキスト ボックス 30"/>
          <p:cNvSpPr txBox="1">
            <a:spLocks noChangeArrowheads="1"/>
          </p:cNvSpPr>
          <p:nvPr/>
        </p:nvSpPr>
        <p:spPr bwMode="auto">
          <a:xfrm>
            <a:off x="4633913" y="4314825"/>
            <a:ext cx="4386262" cy="3381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fontAlgn="base">
              <a:spcBef>
                <a:spcPct val="0"/>
              </a:spcBef>
              <a:spcAft>
                <a:spcPct val="0"/>
              </a:spcAft>
            </a:pPr>
            <a:r>
              <a:rPr lang="en-US" altLang="ja-JP" sz="1600" b="1">
                <a:solidFill>
                  <a:prstClr val="white"/>
                </a:solidFill>
                <a:latin typeface="13" charset="0"/>
                <a:ea typeface="13" charset="0"/>
                <a:cs typeface="13" charset="0"/>
              </a:rPr>
              <a:t>Gamma-gamma laser system R&amp;D</a:t>
            </a:r>
            <a:endParaRPr lang="ja-JP" altLang="en-US" sz="1600" b="1">
              <a:solidFill>
                <a:prstClr val="white"/>
              </a:solidFill>
              <a:latin typeface="13" charset="0"/>
              <a:ea typeface="13" charset="0"/>
              <a:cs typeface="13" charset="0"/>
            </a:endParaRPr>
          </a:p>
        </p:txBody>
      </p:sp>
      <p:sp>
        <p:nvSpPr>
          <p:cNvPr id="134" name="正方形/長方形 133"/>
          <p:cNvSpPr/>
          <p:nvPr/>
        </p:nvSpPr>
        <p:spPr>
          <a:xfrm>
            <a:off x="4478338" y="4940300"/>
            <a:ext cx="4395787" cy="431800"/>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prstClr val="white"/>
              </a:solidFill>
              <a:latin typeface="Calibri"/>
              <a:ea typeface="ＭＳ Ｐゴシック"/>
            </a:endParaRPr>
          </a:p>
        </p:txBody>
      </p:sp>
      <p:sp>
        <p:nvSpPr>
          <p:cNvPr id="20507" name="テキスト ボックス 30"/>
          <p:cNvSpPr txBox="1">
            <a:spLocks noChangeArrowheads="1"/>
          </p:cNvSpPr>
          <p:nvPr/>
        </p:nvSpPr>
        <p:spPr bwMode="auto">
          <a:xfrm>
            <a:off x="4584700" y="4960938"/>
            <a:ext cx="2738437" cy="3397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fontAlgn="base">
              <a:spcBef>
                <a:spcPct val="0"/>
              </a:spcBef>
              <a:spcAft>
                <a:spcPct val="0"/>
              </a:spcAft>
            </a:pPr>
            <a:r>
              <a:rPr lang="en-US" altLang="ja-JP" sz="1600" b="1" dirty="0">
                <a:solidFill>
                  <a:schemeClr val="bg1"/>
                </a:solidFill>
                <a:latin typeface="13" charset="0"/>
                <a:ea typeface="13" charset="0"/>
                <a:cs typeface="13" charset="0"/>
              </a:rPr>
              <a:t>High Field Physics</a:t>
            </a:r>
            <a:endParaRPr lang="ja-JP" altLang="en-US" sz="1600" b="1" dirty="0">
              <a:solidFill>
                <a:schemeClr val="bg1"/>
              </a:solidFill>
              <a:latin typeface="13" charset="0"/>
              <a:ea typeface="13" charset="0"/>
              <a:cs typeface="13" charset="0"/>
            </a:endParaRPr>
          </a:p>
        </p:txBody>
      </p:sp>
      <p:cxnSp>
        <p:nvCxnSpPr>
          <p:cNvPr id="8" name="直線コネクタ 7"/>
          <p:cNvCxnSpPr/>
          <p:nvPr/>
        </p:nvCxnSpPr>
        <p:spPr>
          <a:xfrm rot="5400000">
            <a:off x="-835025" y="3971925"/>
            <a:ext cx="5481638" cy="158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0" name="正方形/長方形 129"/>
          <p:cNvSpPr/>
          <p:nvPr/>
        </p:nvSpPr>
        <p:spPr bwMode="auto">
          <a:xfrm>
            <a:off x="4479925" y="2528888"/>
            <a:ext cx="2627313" cy="425450"/>
          </a:xfrm>
          <a:prstGeom prst="rect">
            <a:avLst/>
          </a:prstGeom>
          <a:solidFill>
            <a:srgbClr val="B7DEE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latin typeface="Calibri"/>
              <a:ea typeface="ＭＳ Ｐゴシック"/>
            </a:endParaRPr>
          </a:p>
        </p:txBody>
      </p:sp>
      <p:sp>
        <p:nvSpPr>
          <p:cNvPr id="20510" name="テキスト ボックス 30"/>
          <p:cNvSpPr txBox="1">
            <a:spLocks noChangeArrowheads="1"/>
          </p:cNvSpPr>
          <p:nvPr/>
        </p:nvSpPr>
        <p:spPr bwMode="auto">
          <a:xfrm>
            <a:off x="4473575" y="2528888"/>
            <a:ext cx="2738438" cy="461962"/>
          </a:xfrm>
          <a:prstGeom prst="rect">
            <a:avLst/>
          </a:prstGeom>
          <a:solidFill>
            <a:srgbClr val="FFFF00"/>
          </a:solidFill>
          <a:ln>
            <a:noFill/>
          </a:ln>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fontAlgn="base">
              <a:spcBef>
                <a:spcPct val="0"/>
              </a:spcBef>
              <a:spcAft>
                <a:spcPct val="0"/>
              </a:spcAft>
            </a:pPr>
            <a:r>
              <a:rPr lang="en-US" altLang="ja-JP" sz="1200" b="1" dirty="0">
                <a:solidFill>
                  <a:srgbClr val="000090"/>
                </a:solidFill>
                <a:latin typeface="13" charset="0"/>
                <a:ea typeface="13" charset="0"/>
                <a:cs typeface="13" charset="0"/>
              </a:rPr>
              <a:t>Nano beam orbit control (FONT extension)</a:t>
            </a:r>
            <a:endParaRPr lang="ja-JP" altLang="en-US" sz="1200" b="1" dirty="0">
              <a:solidFill>
                <a:srgbClr val="000090"/>
              </a:solidFill>
              <a:latin typeface="13" charset="0"/>
              <a:ea typeface="13" charset="0"/>
              <a:cs typeface="13" charset="0"/>
            </a:endParaRPr>
          </a:p>
        </p:txBody>
      </p:sp>
      <p:sp>
        <p:nvSpPr>
          <p:cNvPr id="136" name="正方形/長方形 135"/>
          <p:cNvSpPr/>
          <p:nvPr/>
        </p:nvSpPr>
        <p:spPr bwMode="auto">
          <a:xfrm>
            <a:off x="3595688" y="2528888"/>
            <a:ext cx="871537" cy="6477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latin typeface="Calibri"/>
              <a:ea typeface="ＭＳ Ｐゴシック"/>
            </a:endParaRPr>
          </a:p>
        </p:txBody>
      </p:sp>
      <p:sp>
        <p:nvSpPr>
          <p:cNvPr id="137" name="正方形/長方形 136"/>
          <p:cNvSpPr/>
          <p:nvPr/>
        </p:nvSpPr>
        <p:spPr bwMode="auto">
          <a:xfrm>
            <a:off x="2520950" y="2528888"/>
            <a:ext cx="1074738" cy="636587"/>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latin typeface="Calibri"/>
              <a:ea typeface="ＭＳ Ｐゴシック"/>
            </a:endParaRPr>
          </a:p>
        </p:txBody>
      </p:sp>
      <p:sp>
        <p:nvSpPr>
          <p:cNvPr id="138" name="正方形/長方形 137"/>
          <p:cNvSpPr/>
          <p:nvPr/>
        </p:nvSpPr>
        <p:spPr bwMode="auto">
          <a:xfrm>
            <a:off x="4319588" y="2954338"/>
            <a:ext cx="1524000" cy="228600"/>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latin typeface="Calibri"/>
              <a:ea typeface="ＭＳ Ｐゴシック"/>
            </a:endParaRPr>
          </a:p>
        </p:txBody>
      </p:sp>
      <p:sp>
        <p:nvSpPr>
          <p:cNvPr id="20514" name="テキスト ボックス 30"/>
          <p:cNvSpPr txBox="1">
            <a:spLocks noChangeArrowheads="1"/>
          </p:cNvSpPr>
          <p:nvPr/>
        </p:nvSpPr>
        <p:spPr bwMode="auto">
          <a:xfrm>
            <a:off x="2698750" y="2528888"/>
            <a:ext cx="1063625" cy="600075"/>
          </a:xfrm>
          <a:prstGeom prst="rect">
            <a:avLst/>
          </a:prstGeom>
          <a:solidFill>
            <a:srgbClr val="8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fontAlgn="base">
              <a:spcBef>
                <a:spcPct val="0"/>
              </a:spcBef>
              <a:spcAft>
                <a:spcPct val="0"/>
              </a:spcAft>
            </a:pPr>
            <a:r>
              <a:rPr lang="en-US" altLang="ja-JP" sz="1100" b="1">
                <a:solidFill>
                  <a:srgbClr val="FFFFFF"/>
                </a:solidFill>
                <a:latin typeface="13" charset="0"/>
                <a:ea typeface="13" charset="0"/>
                <a:cs typeface="13" charset="0"/>
              </a:rPr>
              <a:t>Develop.(2nmBPM, Fast FB)</a:t>
            </a:r>
            <a:endParaRPr lang="ja-JP" altLang="en-US" sz="1100" b="1">
              <a:solidFill>
                <a:srgbClr val="FFFFFF"/>
              </a:solidFill>
              <a:latin typeface="13" charset="0"/>
              <a:ea typeface="13" charset="0"/>
              <a:cs typeface="13" charset="0"/>
            </a:endParaRPr>
          </a:p>
        </p:txBody>
      </p:sp>
      <p:sp>
        <p:nvSpPr>
          <p:cNvPr id="20515" name="テキスト ボックス 30"/>
          <p:cNvSpPr txBox="1">
            <a:spLocks noChangeArrowheads="1"/>
          </p:cNvSpPr>
          <p:nvPr/>
        </p:nvSpPr>
        <p:spPr bwMode="auto">
          <a:xfrm>
            <a:off x="4473575" y="2954338"/>
            <a:ext cx="1370013" cy="2619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fontAlgn="base">
              <a:spcBef>
                <a:spcPct val="0"/>
              </a:spcBef>
              <a:spcAft>
                <a:spcPct val="0"/>
              </a:spcAft>
            </a:pPr>
            <a:r>
              <a:rPr lang="en-US" altLang="ja-JP" sz="1100" b="1" dirty="0">
                <a:solidFill>
                  <a:prstClr val="black"/>
                </a:solidFill>
                <a:latin typeface="13" charset="0"/>
                <a:ea typeface="13" charset="0"/>
                <a:cs typeface="13" charset="0"/>
              </a:rPr>
              <a:t>2nm stab. R&amp;D</a:t>
            </a:r>
            <a:endParaRPr lang="ja-JP" altLang="en-US" sz="1100" b="1" dirty="0">
              <a:solidFill>
                <a:prstClr val="black"/>
              </a:solidFill>
              <a:latin typeface="13" charset="0"/>
              <a:ea typeface="13" charset="0"/>
              <a:cs typeface="13" charset="0"/>
            </a:endParaRPr>
          </a:p>
        </p:txBody>
      </p:sp>
      <p:sp>
        <p:nvSpPr>
          <p:cNvPr id="20516" name="テキスト ボックス 30"/>
          <p:cNvSpPr txBox="1">
            <a:spLocks noChangeArrowheads="1"/>
          </p:cNvSpPr>
          <p:nvPr/>
        </p:nvSpPr>
        <p:spPr bwMode="auto">
          <a:xfrm>
            <a:off x="3621088" y="2681288"/>
            <a:ext cx="963612" cy="4302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fontAlgn="base">
              <a:spcBef>
                <a:spcPct val="0"/>
              </a:spcBef>
              <a:spcAft>
                <a:spcPct val="0"/>
              </a:spcAft>
            </a:pPr>
            <a:r>
              <a:rPr lang="en-US" altLang="ja-JP" sz="1100" b="1">
                <a:solidFill>
                  <a:srgbClr val="FFFFFF"/>
                </a:solidFill>
                <a:latin typeface="13" charset="0"/>
                <a:ea typeface="13" charset="0"/>
                <a:cs typeface="13" charset="0"/>
              </a:rPr>
              <a:t>Beam study</a:t>
            </a:r>
            <a:endParaRPr lang="ja-JP" altLang="en-US" sz="1100" b="1">
              <a:solidFill>
                <a:srgbClr val="FFFFFF"/>
              </a:solidFill>
              <a:latin typeface="13" charset="0"/>
              <a:ea typeface="13" charset="0"/>
              <a:cs typeface="13" charset="0"/>
            </a:endParaRPr>
          </a:p>
        </p:txBody>
      </p:sp>
      <p:sp>
        <p:nvSpPr>
          <p:cNvPr id="142" name="正方形/長方形 141"/>
          <p:cNvSpPr/>
          <p:nvPr/>
        </p:nvSpPr>
        <p:spPr bwMode="auto">
          <a:xfrm>
            <a:off x="5691188" y="2941638"/>
            <a:ext cx="1416050" cy="24765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latin typeface="Calibri"/>
              <a:ea typeface="ＭＳ Ｐゴシック"/>
            </a:endParaRPr>
          </a:p>
        </p:txBody>
      </p:sp>
      <p:sp>
        <p:nvSpPr>
          <p:cNvPr id="20518" name="テキスト ボックス 30"/>
          <p:cNvSpPr txBox="1">
            <a:spLocks noChangeArrowheads="1"/>
          </p:cNvSpPr>
          <p:nvPr/>
        </p:nvSpPr>
        <p:spPr bwMode="auto">
          <a:xfrm>
            <a:off x="5992813" y="2916238"/>
            <a:ext cx="1370012" cy="2619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fontAlgn="base">
              <a:spcBef>
                <a:spcPct val="0"/>
              </a:spcBef>
              <a:spcAft>
                <a:spcPct val="0"/>
              </a:spcAft>
            </a:pPr>
            <a:r>
              <a:rPr lang="en-US" altLang="ja-JP" sz="1100" b="1">
                <a:solidFill>
                  <a:prstClr val="black"/>
                </a:solidFill>
                <a:latin typeface="13" charset="0"/>
                <a:ea typeface="13" charset="0"/>
                <a:cs typeface="13" charset="0"/>
              </a:rPr>
              <a:t>2nm steady op.</a:t>
            </a:r>
            <a:endParaRPr lang="ja-JP" altLang="en-US" sz="1100" b="1">
              <a:solidFill>
                <a:prstClr val="black"/>
              </a:solidFill>
              <a:latin typeface="13" charset="0"/>
              <a:ea typeface="13" charset="0"/>
              <a:cs typeface="13" charset="0"/>
            </a:endParaRPr>
          </a:p>
        </p:txBody>
      </p:sp>
      <p:sp>
        <p:nvSpPr>
          <p:cNvPr id="20519" name="テキスト ボックス 30"/>
          <p:cNvSpPr txBox="1">
            <a:spLocks noChangeArrowheads="1"/>
          </p:cNvSpPr>
          <p:nvPr/>
        </p:nvSpPr>
        <p:spPr bwMode="auto">
          <a:xfrm>
            <a:off x="369888" y="2528888"/>
            <a:ext cx="1490662" cy="585787"/>
          </a:xfrm>
          <a:prstGeom prst="rect">
            <a:avLst/>
          </a:prstGeom>
          <a:solidFill>
            <a:srgbClr val="8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fontAlgn="base">
              <a:spcBef>
                <a:spcPct val="0"/>
              </a:spcBef>
              <a:spcAft>
                <a:spcPct val="0"/>
              </a:spcAft>
            </a:pPr>
            <a:r>
              <a:rPr lang="en-US" altLang="ja-JP" sz="1600" b="1">
                <a:solidFill>
                  <a:prstClr val="white"/>
                </a:solidFill>
                <a:latin typeface="13" charset="0"/>
                <a:ea typeface="13" charset="0"/>
                <a:cs typeface="13" charset="0"/>
              </a:rPr>
              <a:t>Nano beam orbit control</a:t>
            </a:r>
            <a:endParaRPr lang="ja-JP" altLang="en-US" sz="1600" b="1">
              <a:solidFill>
                <a:prstClr val="white"/>
              </a:solidFill>
              <a:latin typeface="13" charset="0"/>
              <a:ea typeface="13" charset="0"/>
              <a:cs typeface="13" charset="0"/>
            </a:endParaRPr>
          </a:p>
        </p:txBody>
      </p:sp>
      <p:sp>
        <p:nvSpPr>
          <p:cNvPr id="62" name="正方形/長方形 61"/>
          <p:cNvSpPr/>
          <p:nvPr/>
        </p:nvSpPr>
        <p:spPr bwMode="auto">
          <a:xfrm>
            <a:off x="2536825" y="3317875"/>
            <a:ext cx="1071563" cy="631825"/>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prstClr val="white"/>
              </a:solidFill>
              <a:latin typeface="Calibri"/>
              <a:ea typeface="ＭＳ Ｐゴシック"/>
            </a:endParaRPr>
          </a:p>
        </p:txBody>
      </p:sp>
      <p:sp>
        <p:nvSpPr>
          <p:cNvPr id="20521" name="テキスト ボックス 30"/>
          <p:cNvSpPr txBox="1">
            <a:spLocks noChangeArrowheads="1"/>
          </p:cNvSpPr>
          <p:nvPr/>
        </p:nvSpPr>
        <p:spPr bwMode="auto">
          <a:xfrm>
            <a:off x="2647950" y="3516313"/>
            <a:ext cx="1011238" cy="2619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fontAlgn="base">
              <a:spcBef>
                <a:spcPct val="0"/>
              </a:spcBef>
              <a:spcAft>
                <a:spcPct val="0"/>
              </a:spcAft>
            </a:pPr>
            <a:r>
              <a:rPr lang="en-US" altLang="ja-JP" sz="1100" b="1">
                <a:solidFill>
                  <a:srgbClr val="FFFFFF"/>
                </a:solidFill>
                <a:latin typeface="13" charset="0"/>
                <a:ea typeface="13" charset="0"/>
                <a:cs typeface="13" charset="0"/>
              </a:rPr>
              <a:t>Beam study</a:t>
            </a:r>
            <a:endParaRPr lang="ja-JP" altLang="en-US" sz="1100" b="1">
              <a:solidFill>
                <a:srgbClr val="FFFFFF"/>
              </a:solidFill>
              <a:latin typeface="13" charset="0"/>
              <a:ea typeface="13" charset="0"/>
              <a:cs typeface="13" charset="0"/>
            </a:endParaRPr>
          </a:p>
        </p:txBody>
      </p:sp>
      <p:sp>
        <p:nvSpPr>
          <p:cNvPr id="81" name="正方形/長方形 80"/>
          <p:cNvSpPr/>
          <p:nvPr/>
        </p:nvSpPr>
        <p:spPr bwMode="auto">
          <a:xfrm>
            <a:off x="4468813" y="3317875"/>
            <a:ext cx="4395787" cy="647700"/>
          </a:xfrm>
          <a:prstGeom prst="rect">
            <a:avLst/>
          </a:pr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prstClr val="white"/>
              </a:solidFill>
              <a:latin typeface="Calibri"/>
              <a:ea typeface="ＭＳ Ｐゴシック"/>
            </a:endParaRPr>
          </a:p>
        </p:txBody>
      </p:sp>
      <p:sp>
        <p:nvSpPr>
          <p:cNvPr id="20523" name="テキスト ボックス 30"/>
          <p:cNvSpPr txBox="1">
            <a:spLocks noChangeArrowheads="1"/>
          </p:cNvSpPr>
          <p:nvPr/>
        </p:nvSpPr>
        <p:spPr bwMode="auto">
          <a:xfrm>
            <a:off x="4473575" y="3317876"/>
            <a:ext cx="4670425" cy="584776"/>
          </a:xfrm>
          <a:prstGeom prst="rect">
            <a:avLst/>
          </a:prstGeom>
          <a:solidFill>
            <a:srgbClr val="FFFF00"/>
          </a:solidFill>
          <a:ln>
            <a:noFill/>
          </a:ln>
          <a:extLst/>
        </p:spPr>
        <p:txBody>
          <a:bodyPr wrap="squar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fontAlgn="base">
              <a:spcBef>
                <a:spcPct val="0"/>
              </a:spcBef>
              <a:spcAft>
                <a:spcPct val="0"/>
              </a:spcAft>
            </a:pPr>
            <a:r>
              <a:rPr lang="en-US" altLang="ja-JP" sz="1600" dirty="0" smtClean="0">
                <a:solidFill>
                  <a:srgbClr val="0000FF"/>
                </a:solidFill>
              </a:rPr>
              <a:t>Challenging R&amp;D of the Very </a:t>
            </a:r>
            <a:r>
              <a:rPr lang="en-US" altLang="ja-JP" sz="1600" dirty="0">
                <a:solidFill>
                  <a:srgbClr val="0000FF"/>
                </a:solidFill>
              </a:rPr>
              <a:t>high chromaticity </a:t>
            </a:r>
            <a:r>
              <a:rPr lang="en-US" altLang="ja-JP" sz="1600" dirty="0" smtClean="0">
                <a:solidFill>
                  <a:srgbClr val="0000FF"/>
                </a:solidFill>
              </a:rPr>
              <a:t>optics</a:t>
            </a:r>
          </a:p>
          <a:p>
            <a:pPr fontAlgn="base">
              <a:spcBef>
                <a:spcPct val="0"/>
              </a:spcBef>
              <a:spcAft>
                <a:spcPct val="0"/>
              </a:spcAft>
            </a:pPr>
            <a:r>
              <a:rPr lang="en-US" altLang="ja-JP" sz="1600" b="1" dirty="0" smtClean="0">
                <a:solidFill>
                  <a:prstClr val="black"/>
                </a:solidFill>
                <a:latin typeface="13" charset="0"/>
                <a:ea typeface="13" charset="0"/>
                <a:cs typeface="13" charset="0"/>
              </a:rPr>
              <a:t>Ultra </a:t>
            </a:r>
            <a:r>
              <a:rPr lang="en-US" altLang="ja-JP" sz="1600" b="1" dirty="0">
                <a:solidFill>
                  <a:prstClr val="black"/>
                </a:solidFill>
                <a:latin typeface="13" charset="0"/>
                <a:ea typeface="13" charset="0"/>
                <a:cs typeface="13" charset="0"/>
              </a:rPr>
              <a:t>small beam ~ 20 nm</a:t>
            </a:r>
            <a:endParaRPr lang="ja-JP" altLang="en-US" sz="1600" b="1" dirty="0">
              <a:solidFill>
                <a:prstClr val="black"/>
              </a:solidFill>
              <a:latin typeface="13" charset="0"/>
              <a:ea typeface="13" charset="0"/>
              <a:cs typeface="13" charset="0"/>
            </a:endParaRPr>
          </a:p>
        </p:txBody>
      </p:sp>
      <p:sp>
        <p:nvSpPr>
          <p:cNvPr id="20524" name="テキスト ボックス 30"/>
          <p:cNvSpPr txBox="1">
            <a:spLocks noChangeArrowheads="1"/>
          </p:cNvSpPr>
          <p:nvPr/>
        </p:nvSpPr>
        <p:spPr bwMode="auto">
          <a:xfrm>
            <a:off x="379413" y="3462338"/>
            <a:ext cx="1490662" cy="338137"/>
          </a:xfrm>
          <a:prstGeom prst="rect">
            <a:avLst/>
          </a:prstGeom>
          <a:solidFill>
            <a:srgbClr val="FFFF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fontAlgn="base">
              <a:spcBef>
                <a:spcPct val="0"/>
              </a:spcBef>
              <a:spcAft>
                <a:spcPct val="0"/>
              </a:spcAft>
            </a:pPr>
            <a:r>
              <a:rPr lang="en-US" altLang="ja-JP" sz="1600" b="1">
                <a:solidFill>
                  <a:prstClr val="black"/>
                </a:solidFill>
                <a:latin typeface="13" charset="0"/>
                <a:ea typeface="13" charset="0"/>
                <a:cs typeface="13" charset="0"/>
              </a:rPr>
              <a:t>Small beam</a:t>
            </a:r>
            <a:endParaRPr lang="ja-JP" altLang="en-US" sz="1600" b="1">
              <a:solidFill>
                <a:prstClr val="black"/>
              </a:solidFill>
              <a:latin typeface="13" charset="0"/>
              <a:ea typeface="13" charset="0"/>
              <a:cs typeface="13" charset="0"/>
            </a:endParaRPr>
          </a:p>
        </p:txBody>
      </p:sp>
      <p:sp>
        <p:nvSpPr>
          <p:cNvPr id="148" name="正方形/長方形 147"/>
          <p:cNvSpPr/>
          <p:nvPr/>
        </p:nvSpPr>
        <p:spPr bwMode="auto">
          <a:xfrm>
            <a:off x="3598863" y="3317875"/>
            <a:ext cx="882650" cy="631825"/>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prstClr val="white"/>
              </a:solidFill>
              <a:latin typeface="Calibri"/>
              <a:ea typeface="ＭＳ Ｐゴシック"/>
            </a:endParaRPr>
          </a:p>
        </p:txBody>
      </p:sp>
      <p:sp>
        <p:nvSpPr>
          <p:cNvPr id="20526" name="テキスト ボックス 30"/>
          <p:cNvSpPr txBox="1">
            <a:spLocks noChangeArrowheads="1"/>
          </p:cNvSpPr>
          <p:nvPr/>
        </p:nvSpPr>
        <p:spPr bwMode="auto">
          <a:xfrm>
            <a:off x="3633788" y="3432175"/>
            <a:ext cx="1200150" cy="461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fontAlgn="base">
              <a:spcBef>
                <a:spcPct val="0"/>
              </a:spcBef>
              <a:spcAft>
                <a:spcPct val="0"/>
              </a:spcAft>
            </a:pPr>
            <a:r>
              <a:rPr lang="en-US" altLang="ja-JP" sz="1200" b="1">
                <a:solidFill>
                  <a:srgbClr val="FFFFFF"/>
                </a:solidFill>
                <a:latin typeface="13" charset="0"/>
                <a:ea typeface="13" charset="0"/>
                <a:cs typeface="13" charset="0"/>
              </a:rPr>
              <a:t>35nm</a:t>
            </a:r>
          </a:p>
          <a:p>
            <a:pPr fontAlgn="base">
              <a:spcBef>
                <a:spcPct val="0"/>
              </a:spcBef>
              <a:spcAft>
                <a:spcPct val="0"/>
              </a:spcAft>
            </a:pPr>
            <a:r>
              <a:rPr lang="en-US" altLang="ja-JP" sz="1200" b="1">
                <a:solidFill>
                  <a:srgbClr val="FFFFFF"/>
                </a:solidFill>
                <a:latin typeface="13" charset="0"/>
                <a:ea typeface="13" charset="0"/>
                <a:cs typeface="13" charset="0"/>
              </a:rPr>
              <a:t>Steady op.</a:t>
            </a:r>
            <a:endParaRPr lang="ja-JP" altLang="en-US" sz="1200" b="1">
              <a:solidFill>
                <a:srgbClr val="FFFFFF"/>
              </a:solidFill>
              <a:latin typeface="13" charset="0"/>
              <a:ea typeface="13" charset="0"/>
              <a:cs typeface="13" charset="0"/>
            </a:endParaRPr>
          </a:p>
        </p:txBody>
      </p:sp>
      <p:sp>
        <p:nvSpPr>
          <p:cNvPr id="149" name="正方形/長方形 148"/>
          <p:cNvSpPr/>
          <p:nvPr/>
        </p:nvSpPr>
        <p:spPr>
          <a:xfrm>
            <a:off x="2544763" y="4170363"/>
            <a:ext cx="1933575" cy="64770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latin typeface="Calibri"/>
              <a:ea typeface="ＭＳ Ｐゴシック"/>
            </a:endParaRPr>
          </a:p>
        </p:txBody>
      </p:sp>
      <p:sp>
        <p:nvSpPr>
          <p:cNvPr id="20528" name="テキスト ボックス 30"/>
          <p:cNvSpPr txBox="1">
            <a:spLocks noChangeArrowheads="1"/>
          </p:cNvSpPr>
          <p:nvPr/>
        </p:nvSpPr>
        <p:spPr bwMode="auto">
          <a:xfrm>
            <a:off x="2760663" y="4194175"/>
            <a:ext cx="1727200" cy="600075"/>
          </a:xfrm>
          <a:prstGeom prst="rect">
            <a:avLst/>
          </a:prstGeom>
          <a:solidFill>
            <a:srgbClr val="A6A6A6"/>
          </a:solidFill>
          <a:ln>
            <a:noFill/>
          </a:ln>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fontAlgn="base">
              <a:spcBef>
                <a:spcPct val="0"/>
              </a:spcBef>
              <a:spcAft>
                <a:spcPct val="0"/>
              </a:spcAft>
            </a:pPr>
            <a:r>
              <a:rPr lang="en-US" altLang="ja-JP" sz="1100" b="1" dirty="0">
                <a:solidFill>
                  <a:srgbClr val="FFFFFF"/>
                </a:solidFill>
                <a:latin typeface="13" charset="0"/>
                <a:ea typeface="13" charset="0"/>
                <a:cs typeface="13" charset="0"/>
              </a:rPr>
              <a:t>Develop. / beam study</a:t>
            </a:r>
          </a:p>
          <a:p>
            <a:pPr fontAlgn="base">
              <a:spcBef>
                <a:spcPct val="0"/>
              </a:spcBef>
              <a:spcAft>
                <a:spcPct val="0"/>
              </a:spcAft>
            </a:pPr>
            <a:r>
              <a:rPr lang="en-US" altLang="ja-JP" sz="1100" b="1" dirty="0">
                <a:solidFill>
                  <a:srgbClr val="FFFFFF"/>
                </a:solidFill>
                <a:latin typeface="13" charset="0"/>
                <a:ea typeface="13" charset="0"/>
                <a:cs typeface="13" charset="0"/>
              </a:rPr>
              <a:t>4-mirror optical cavity (LAL/KEK)</a:t>
            </a:r>
            <a:endParaRPr lang="ja-JP" altLang="en-US" sz="1100" b="1" dirty="0">
              <a:solidFill>
                <a:srgbClr val="FFFFFF"/>
              </a:solidFill>
              <a:latin typeface="13" charset="0"/>
              <a:ea typeface="13" charset="0"/>
              <a:cs typeface="13" charset="0"/>
            </a:endParaRPr>
          </a:p>
        </p:txBody>
      </p:sp>
      <p:sp>
        <p:nvSpPr>
          <p:cNvPr id="20529" name="テキスト ボックス 30"/>
          <p:cNvSpPr txBox="1">
            <a:spLocks noChangeArrowheads="1"/>
          </p:cNvSpPr>
          <p:nvPr/>
        </p:nvSpPr>
        <p:spPr bwMode="auto">
          <a:xfrm>
            <a:off x="385763" y="4059238"/>
            <a:ext cx="1490662" cy="831850"/>
          </a:xfrm>
          <a:prstGeom prst="rect">
            <a:avLst/>
          </a:prstGeom>
          <a:solidFill>
            <a:srgbClr val="A6A6A6"/>
          </a:solidFill>
          <a:ln>
            <a:noFill/>
          </a:ln>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fontAlgn="base">
              <a:spcBef>
                <a:spcPct val="0"/>
              </a:spcBef>
              <a:spcAft>
                <a:spcPct val="0"/>
              </a:spcAft>
            </a:pPr>
            <a:r>
              <a:rPr lang="en-US" altLang="ja-JP" sz="1600" b="1" dirty="0">
                <a:solidFill>
                  <a:srgbClr val="FFFFFF"/>
                </a:solidFill>
                <a:latin typeface="13" charset="0"/>
                <a:ea typeface="13" charset="0"/>
                <a:cs typeface="13" charset="0"/>
              </a:rPr>
              <a:t>Gamma-gamma collider R&amp;D</a:t>
            </a:r>
            <a:endParaRPr lang="ja-JP" altLang="en-US" sz="1600" b="1" dirty="0">
              <a:solidFill>
                <a:srgbClr val="FFFFFF"/>
              </a:solidFill>
              <a:latin typeface="13" charset="0"/>
              <a:ea typeface="13" charset="0"/>
              <a:cs typeface="13" charset="0"/>
            </a:endParaRPr>
          </a:p>
        </p:txBody>
      </p:sp>
      <p:sp>
        <p:nvSpPr>
          <p:cNvPr id="20530" name="テキスト ボックス 30"/>
          <p:cNvSpPr txBox="1">
            <a:spLocks noChangeArrowheads="1"/>
          </p:cNvSpPr>
          <p:nvPr/>
        </p:nvSpPr>
        <p:spPr bwMode="auto">
          <a:xfrm>
            <a:off x="395288" y="5588000"/>
            <a:ext cx="1490662" cy="338138"/>
          </a:xfrm>
          <a:prstGeom prst="rect">
            <a:avLst/>
          </a:prstGeom>
          <a:solidFill>
            <a:srgbClr val="FFFF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fontAlgn="base">
              <a:spcBef>
                <a:spcPct val="0"/>
              </a:spcBef>
              <a:spcAft>
                <a:spcPct val="0"/>
              </a:spcAft>
            </a:pPr>
            <a:r>
              <a:rPr lang="en-US" altLang="ja-JP" sz="1600" b="1">
                <a:solidFill>
                  <a:prstClr val="black"/>
                </a:solidFill>
                <a:latin typeface="13" charset="0"/>
                <a:ea typeface="13" charset="0"/>
                <a:cs typeface="13" charset="0"/>
              </a:rPr>
              <a:t>General R&amp;D</a:t>
            </a:r>
            <a:endParaRPr lang="ja-JP" altLang="en-US" sz="1600" b="1">
              <a:solidFill>
                <a:prstClr val="black"/>
              </a:solidFill>
              <a:latin typeface="13" charset="0"/>
              <a:ea typeface="13" charset="0"/>
              <a:cs typeface="13" charset="0"/>
            </a:endParaRPr>
          </a:p>
        </p:txBody>
      </p:sp>
      <p:sp>
        <p:nvSpPr>
          <p:cNvPr id="155" name="正方形/長方形 154"/>
          <p:cNvSpPr/>
          <p:nvPr/>
        </p:nvSpPr>
        <p:spPr>
          <a:xfrm>
            <a:off x="2760663" y="5491163"/>
            <a:ext cx="6115050" cy="117475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prstClr val="white"/>
              </a:solidFill>
              <a:latin typeface="Calibri"/>
              <a:ea typeface="ＭＳ Ｐゴシック"/>
            </a:endParaRPr>
          </a:p>
        </p:txBody>
      </p:sp>
      <p:sp>
        <p:nvSpPr>
          <p:cNvPr id="20532" name="テキスト ボックス 30"/>
          <p:cNvSpPr txBox="1">
            <a:spLocks noChangeArrowheads="1"/>
          </p:cNvSpPr>
          <p:nvPr/>
        </p:nvSpPr>
        <p:spPr bwMode="auto">
          <a:xfrm>
            <a:off x="3643313" y="5588000"/>
            <a:ext cx="5376862" cy="1077913"/>
          </a:xfrm>
          <a:prstGeom prst="rect">
            <a:avLst/>
          </a:prstGeom>
          <a:solidFill>
            <a:schemeClr val="bg1">
              <a:lumMod val="65000"/>
            </a:schemeClr>
          </a:solidFill>
          <a:ln>
            <a:noFill/>
          </a:ln>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fontAlgn="base">
              <a:spcBef>
                <a:spcPct val="0"/>
              </a:spcBef>
              <a:spcAft>
                <a:spcPct val="0"/>
              </a:spcAft>
            </a:pPr>
            <a:r>
              <a:rPr lang="en-US" altLang="ja-JP" sz="1600" b="1" dirty="0">
                <a:solidFill>
                  <a:srgbClr val="FFFFFF"/>
                </a:solidFill>
                <a:latin typeface="13" charset="0"/>
                <a:ea typeface="13" charset="0"/>
                <a:cs typeface="13" charset="0"/>
              </a:rPr>
              <a:t>Ex) for KEKB; CSR, RF gun,</a:t>
            </a:r>
          </a:p>
          <a:p>
            <a:pPr fontAlgn="base">
              <a:spcBef>
                <a:spcPct val="0"/>
              </a:spcBef>
              <a:spcAft>
                <a:spcPct val="0"/>
              </a:spcAft>
            </a:pPr>
            <a:r>
              <a:rPr lang="en-US" altLang="ja-JP" sz="1600" b="1" dirty="0">
                <a:solidFill>
                  <a:srgbClr val="FFFFFF"/>
                </a:solidFill>
                <a:latin typeface="13" charset="0"/>
                <a:ea typeface="13" charset="0"/>
                <a:cs typeface="13" charset="0"/>
              </a:rPr>
              <a:t>Instrument develop.,</a:t>
            </a:r>
          </a:p>
          <a:p>
            <a:pPr fontAlgn="base">
              <a:spcBef>
                <a:spcPct val="0"/>
              </a:spcBef>
              <a:spcAft>
                <a:spcPct val="0"/>
              </a:spcAft>
            </a:pPr>
            <a:r>
              <a:rPr lang="en-US" altLang="ja-JP" sz="1600" b="1" dirty="0">
                <a:solidFill>
                  <a:srgbClr val="FFFFFF"/>
                </a:solidFill>
                <a:latin typeface="13" charset="0"/>
                <a:ea typeface="13" charset="0"/>
                <a:cs typeface="13" charset="0"/>
              </a:rPr>
              <a:t>Low emittance,… </a:t>
            </a:r>
          </a:p>
          <a:p>
            <a:pPr fontAlgn="base">
              <a:spcBef>
                <a:spcPct val="0"/>
              </a:spcBef>
              <a:spcAft>
                <a:spcPct val="0"/>
              </a:spcAft>
            </a:pPr>
            <a:r>
              <a:rPr lang="en-US" altLang="ja-JP" sz="1600" b="1" dirty="0">
                <a:solidFill>
                  <a:srgbClr val="FFFFFF"/>
                </a:solidFill>
                <a:latin typeface="13" charset="0"/>
                <a:ea typeface="13" charset="0"/>
                <a:cs typeface="13" charset="0"/>
              </a:rPr>
              <a:t>Test beamline for detector?</a:t>
            </a:r>
            <a:endParaRPr lang="ja-JP" altLang="en-US" sz="1600" b="1" dirty="0">
              <a:solidFill>
                <a:srgbClr val="FFFFFF"/>
              </a:solidFill>
              <a:latin typeface="13" charset="0"/>
              <a:ea typeface="13" charset="0"/>
              <a:cs typeface="13" charset="0"/>
            </a:endParaRPr>
          </a:p>
        </p:txBody>
      </p:sp>
      <p:sp>
        <p:nvSpPr>
          <p:cNvPr id="20533" name="テキスト ボックス 30"/>
          <p:cNvSpPr txBox="1">
            <a:spLocks noChangeArrowheads="1"/>
          </p:cNvSpPr>
          <p:nvPr/>
        </p:nvSpPr>
        <p:spPr bwMode="auto">
          <a:xfrm>
            <a:off x="1538288" y="1989138"/>
            <a:ext cx="2797175" cy="261937"/>
          </a:xfrm>
          <a:prstGeom prst="rect">
            <a:avLst/>
          </a:prstGeom>
          <a:solidFill>
            <a:schemeClr val="bg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fontAlgn="base">
              <a:spcBef>
                <a:spcPct val="0"/>
              </a:spcBef>
              <a:spcAft>
                <a:spcPct val="0"/>
              </a:spcAft>
            </a:pPr>
            <a:r>
              <a:rPr lang="en-US" altLang="ja-JP" sz="1100" b="1">
                <a:solidFill>
                  <a:prstClr val="black"/>
                </a:solidFill>
                <a:latin typeface="13" charset="0"/>
                <a:ea typeface="13" charset="0"/>
                <a:cs typeface="13" charset="0"/>
              </a:rPr>
              <a:t>Delay by fire and earthquake</a:t>
            </a:r>
            <a:endParaRPr lang="ja-JP" altLang="en-US" sz="1100" b="1">
              <a:solidFill>
                <a:prstClr val="black"/>
              </a:solidFill>
              <a:latin typeface="13" charset="0"/>
              <a:ea typeface="13" charset="0"/>
              <a:cs typeface="13" charset="0"/>
            </a:endParaRPr>
          </a:p>
        </p:txBody>
      </p:sp>
      <p:sp>
        <p:nvSpPr>
          <p:cNvPr id="20534" name="テキスト ボックス 30"/>
          <p:cNvSpPr txBox="1">
            <a:spLocks noChangeArrowheads="1"/>
          </p:cNvSpPr>
          <p:nvPr/>
        </p:nvSpPr>
        <p:spPr bwMode="auto">
          <a:xfrm>
            <a:off x="400050" y="5033963"/>
            <a:ext cx="1490663" cy="338137"/>
          </a:xfrm>
          <a:prstGeom prst="rect">
            <a:avLst/>
          </a:prstGeom>
          <a:solidFill>
            <a:srgbClr val="FFFF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fontAlgn="base">
              <a:spcBef>
                <a:spcPct val="0"/>
              </a:spcBef>
              <a:spcAft>
                <a:spcPct val="0"/>
              </a:spcAft>
            </a:pPr>
            <a:r>
              <a:rPr lang="en-US" altLang="ja-JP" sz="1600" b="1">
                <a:solidFill>
                  <a:prstClr val="black"/>
                </a:solidFill>
                <a:latin typeface="13" charset="0"/>
                <a:ea typeface="13" charset="0"/>
                <a:cs typeface="13" charset="0"/>
              </a:rPr>
              <a:t>Application</a:t>
            </a:r>
            <a:endParaRPr lang="ja-JP" altLang="en-US" sz="1600" b="1">
              <a:solidFill>
                <a:prstClr val="black"/>
              </a:solidFill>
              <a:latin typeface="13" charset="0"/>
              <a:ea typeface="13" charset="0"/>
              <a:cs typeface="13" charset="0"/>
            </a:endParaRPr>
          </a:p>
        </p:txBody>
      </p:sp>
      <p:sp>
        <p:nvSpPr>
          <p:cNvPr id="3" name="テキスト ボックス 2"/>
          <p:cNvSpPr txBox="1"/>
          <p:nvPr/>
        </p:nvSpPr>
        <p:spPr>
          <a:xfrm>
            <a:off x="4524375" y="950913"/>
            <a:ext cx="4368800" cy="338137"/>
          </a:xfrm>
          <a:prstGeom prst="rect">
            <a:avLst/>
          </a:prstGeom>
          <a:solidFill>
            <a:schemeClr val="accent6"/>
          </a:solidFill>
        </p:spPr>
        <p:txBody>
          <a:bodyPr>
            <a:spAutoFit/>
          </a:bodyPr>
          <a:lstStyle/>
          <a:p>
            <a:pPr algn="ctr" fontAlgn="base">
              <a:spcBef>
                <a:spcPct val="0"/>
              </a:spcBef>
              <a:spcAft>
                <a:spcPct val="0"/>
              </a:spcAft>
              <a:defRPr/>
            </a:pPr>
            <a:r>
              <a:rPr lang="en-US" altLang="ja-JP" sz="1600" b="1" dirty="0">
                <a:solidFill>
                  <a:prstClr val="black"/>
                </a:solidFill>
                <a:latin typeface="Calibri" charset="0"/>
                <a:ea typeface="ＭＳ Ｐゴシック" charset="0"/>
                <a:cs typeface="ＭＳ Ｐゴシック" charset="0"/>
              </a:rPr>
              <a:t>Next KEK </a:t>
            </a:r>
            <a:r>
              <a:rPr lang="en-US" altLang="ja-JP" sz="1600" b="1" dirty="0" smtClean="0">
                <a:solidFill>
                  <a:prstClr val="black"/>
                </a:solidFill>
                <a:latin typeface="Calibri" charset="0"/>
                <a:ea typeface="ＭＳ Ｐゴシック" charset="0"/>
                <a:cs typeface="ＭＳ Ｐゴシック" charset="0"/>
              </a:rPr>
              <a:t>Roadmap </a:t>
            </a:r>
            <a:r>
              <a:rPr lang="en-US" altLang="ja-JP" sz="1600" b="1" dirty="0" smtClean="0">
                <a:solidFill>
                  <a:srgbClr val="FFFF00"/>
                </a:solidFill>
                <a:latin typeface="Calibri" charset="0"/>
                <a:ea typeface="ＭＳ Ｐゴシック" charset="0"/>
                <a:cs typeface="ＭＳ Ｐゴシック" charset="0"/>
              </a:rPr>
              <a:t>not approved yet</a:t>
            </a:r>
            <a:endParaRPr lang="ja-JP" altLang="en-US" sz="1600" b="1" dirty="0">
              <a:solidFill>
                <a:srgbClr val="FFFF00"/>
              </a:solidFill>
              <a:latin typeface="Calibri" charset="0"/>
              <a:ea typeface="ＭＳ Ｐゴシック" charset="0"/>
              <a:cs typeface="ＭＳ Ｐゴシック" charset="0"/>
            </a:endParaRPr>
          </a:p>
        </p:txBody>
      </p:sp>
      <p:sp>
        <p:nvSpPr>
          <p:cNvPr id="61" name="テキスト ボックス 60"/>
          <p:cNvSpPr txBox="1"/>
          <p:nvPr/>
        </p:nvSpPr>
        <p:spPr>
          <a:xfrm>
            <a:off x="1606551" y="1576388"/>
            <a:ext cx="2185987" cy="338137"/>
          </a:xfrm>
          <a:prstGeom prst="rect">
            <a:avLst/>
          </a:prstGeom>
          <a:solidFill>
            <a:schemeClr val="accent3">
              <a:lumMod val="40000"/>
              <a:lumOff val="60000"/>
            </a:schemeClr>
          </a:solidFill>
        </p:spPr>
        <p:txBody>
          <a:bodyPr>
            <a:spAutoFit/>
          </a:bodyPr>
          <a:lstStyle/>
          <a:p>
            <a:pPr algn="ctr" fontAlgn="base">
              <a:spcBef>
                <a:spcPct val="0"/>
              </a:spcBef>
              <a:spcAft>
                <a:spcPct val="0"/>
              </a:spcAft>
              <a:defRPr/>
            </a:pPr>
            <a:r>
              <a:rPr lang="en-US" altLang="ja-JP" sz="1600" b="1" dirty="0">
                <a:solidFill>
                  <a:prstClr val="black"/>
                </a:solidFill>
                <a:latin typeface="Calibri" charset="0"/>
                <a:ea typeface="ＭＳ Ｐゴシック" charset="0"/>
                <a:cs typeface="ＭＳ Ｐゴシック" charset="0"/>
              </a:rPr>
              <a:t>GDE</a:t>
            </a:r>
            <a:endParaRPr lang="ja-JP" altLang="en-US" sz="1600" b="1" dirty="0">
              <a:solidFill>
                <a:prstClr val="black"/>
              </a:solidFill>
              <a:latin typeface="Calibri" charset="0"/>
              <a:ea typeface="ＭＳ Ｐゴシック" charset="0"/>
              <a:cs typeface="ＭＳ Ｐゴシック" charset="0"/>
            </a:endParaRPr>
          </a:p>
        </p:txBody>
      </p:sp>
      <p:sp>
        <p:nvSpPr>
          <p:cNvPr id="2" name="右矢印 1"/>
          <p:cNvSpPr/>
          <p:nvPr/>
        </p:nvSpPr>
        <p:spPr>
          <a:xfrm>
            <a:off x="2144713" y="2247900"/>
            <a:ext cx="650875" cy="2159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Calibri"/>
              <a:ea typeface="ＭＳ Ｐゴシック"/>
            </a:endParaRPr>
          </a:p>
        </p:txBody>
      </p:sp>
      <p:sp>
        <p:nvSpPr>
          <p:cNvPr id="4" name="タイトル 3"/>
          <p:cNvSpPr>
            <a:spLocks noGrp="1"/>
          </p:cNvSpPr>
          <p:nvPr>
            <p:ph type="title"/>
          </p:nvPr>
        </p:nvSpPr>
        <p:spPr>
          <a:xfrm>
            <a:off x="0" y="0"/>
            <a:ext cx="9144000" cy="868363"/>
          </a:xfrm>
          <a:solidFill>
            <a:schemeClr val="accent5">
              <a:lumMod val="50000"/>
            </a:schemeClr>
          </a:solidFill>
        </p:spPr>
        <p:txBody>
          <a:bodyPr/>
          <a:lstStyle/>
          <a:p>
            <a:pPr>
              <a:defRPr/>
            </a:pPr>
            <a:r>
              <a:rPr lang="en-US" altLang="ja-JP" dirty="0" smtClean="0">
                <a:solidFill>
                  <a:srgbClr val="FFFFFF"/>
                </a:solidFill>
                <a:latin typeface="Calibri"/>
                <a:ea typeface="ＭＳ Ｐゴシック"/>
                <a:cs typeface="ＭＳ Ｐゴシック"/>
              </a:rPr>
              <a:t>ATF Future Plan</a:t>
            </a:r>
            <a:endParaRPr lang="ja-JP" altLang="en-US" sz="60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850485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図 1" descr="ATF2_CLIC_overview（ドラッグされました）.pdf"/>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0" y="94366"/>
            <a:ext cx="9144000" cy="6852242"/>
          </a:xfrm>
          <a:prstGeom prst="rect">
            <a:avLst/>
          </a:prstGeom>
        </p:spPr>
      </p:pic>
      <p:sp>
        <p:nvSpPr>
          <p:cNvPr id="4" name="タイトル 2"/>
          <p:cNvSpPr txBox="1">
            <a:spLocks/>
          </p:cNvSpPr>
          <p:nvPr/>
        </p:nvSpPr>
        <p:spPr bwMode="auto">
          <a:xfrm>
            <a:off x="0" y="5758"/>
            <a:ext cx="9144000" cy="499141"/>
          </a:xfrm>
          <a:prstGeom prst="rect">
            <a:avLst/>
          </a:prstGeom>
          <a:solidFill>
            <a:schemeClr val="accent3">
              <a:lumMod val="75000"/>
            </a:scheme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charset="0"/>
              </a:defRPr>
            </a:lvl1pPr>
            <a:lvl2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algn="r"/>
            <a:r>
              <a:rPr lang="en-US" altLang="ja-JP" sz="2000" smtClean="0"/>
              <a:t>Proposal from CERN</a:t>
            </a:r>
            <a:endParaRPr lang="ja-JP" altLang="en-US" sz="2000" dirty="0"/>
          </a:p>
        </p:txBody>
      </p:sp>
      <p:sp>
        <p:nvSpPr>
          <p:cNvPr id="5" name="タイトル 2"/>
          <p:cNvSpPr txBox="1">
            <a:spLocks/>
          </p:cNvSpPr>
          <p:nvPr/>
        </p:nvSpPr>
        <p:spPr bwMode="auto">
          <a:xfrm>
            <a:off x="0" y="6447467"/>
            <a:ext cx="9144000" cy="499141"/>
          </a:xfrm>
          <a:prstGeom prst="rect">
            <a:avLst/>
          </a:prstGeom>
          <a:solidFill>
            <a:schemeClr val="accent3">
              <a:lumMod val="75000"/>
            </a:scheme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charset="0"/>
              </a:defRPr>
            </a:lvl1pPr>
            <a:lvl2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algn="r"/>
            <a:r>
              <a:rPr lang="en-US" altLang="ja-JP" sz="2000" dirty="0"/>
              <a:t>12 January </a:t>
            </a:r>
            <a:r>
              <a:rPr lang="en-US" altLang="ja-JP" sz="2000" dirty="0" smtClean="0"/>
              <a:t>2012, KEK,14th </a:t>
            </a:r>
            <a:r>
              <a:rPr lang="en-US" altLang="ja-JP" sz="2000" dirty="0"/>
              <a:t>ATF TB/SGC </a:t>
            </a:r>
            <a:r>
              <a:rPr lang="en-US" altLang="ja-JP" sz="2000" dirty="0" smtClean="0"/>
              <a:t>Meeting</a:t>
            </a:r>
            <a:endParaRPr lang="ja-JP" alt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430932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1894D1AA-6E7C-4805-9315-7811F02C08AA}" type="slidenum">
              <a:rPr lang="ja-JP" altLang="en-US" smtClean="0">
                <a:solidFill>
                  <a:prstClr val="black">
                    <a:tint val="75000"/>
                  </a:prstClr>
                </a:solidFill>
                <a:latin typeface="Calibri"/>
                <a:ea typeface="ＭＳ Ｐゴシック"/>
              </a:rPr>
              <a:pPr/>
              <a:t>33</a:t>
            </a:fld>
            <a:endParaRPr lang="ja-JP" altLang="en-US">
              <a:solidFill>
                <a:prstClr val="black">
                  <a:tint val="75000"/>
                </a:prstClr>
              </a:solidFill>
              <a:latin typeface="Calibri"/>
              <a:ea typeface="ＭＳ Ｐゴシック"/>
            </a:endParaRPr>
          </a:p>
        </p:txBody>
      </p:sp>
      <p:sp>
        <p:nvSpPr>
          <p:cNvPr id="3" name="Text Box 1"/>
          <p:cNvSpPr txBox="1">
            <a:spLocks noChangeArrowheads="1"/>
          </p:cNvSpPr>
          <p:nvPr/>
        </p:nvSpPr>
        <p:spPr bwMode="auto">
          <a:xfrm>
            <a:off x="0" y="838200"/>
            <a:ext cx="7215188" cy="515938"/>
          </a:xfrm>
          <a:prstGeom prst="rect">
            <a:avLst/>
          </a:prstGeom>
          <a:noFill/>
          <a:ln w="9525">
            <a:noFill/>
            <a:round/>
            <a:headEnd/>
            <a:tailEnd/>
          </a:ln>
        </p:spPr>
        <p:txBody>
          <a:bodyPr lIns="0" tIns="25602" rIns="0" bIns="0" anchor="ctr"/>
          <a:lstStyle/>
          <a:p>
            <a:pPr defTabSz="914400">
              <a:tabLst>
                <a:tab pos="655638" algn="l"/>
                <a:tab pos="1312863" algn="l"/>
                <a:tab pos="1968500" algn="l"/>
                <a:tab pos="2625725" algn="l"/>
                <a:tab pos="3282950" algn="l"/>
                <a:tab pos="3938588" algn="l"/>
                <a:tab pos="4595813" algn="l"/>
                <a:tab pos="5253038" algn="l"/>
                <a:tab pos="5908675" algn="l"/>
                <a:tab pos="6565900" algn="l"/>
              </a:tabLst>
            </a:pPr>
            <a:r>
              <a:rPr lang="en-US" altLang="ja-JP" sz="2900" b="1">
                <a:solidFill>
                  <a:srgbClr val="000000"/>
                </a:solidFill>
                <a:latin typeface="Calibri" pitchFamily="34" charset="0"/>
                <a:ea typeface="ＭＳ Ｐゴシック"/>
              </a:rPr>
              <a:t>motivation</a:t>
            </a:r>
          </a:p>
        </p:txBody>
      </p:sp>
      <p:graphicFrame>
        <p:nvGraphicFramePr>
          <p:cNvPr id="4" name="Group 2"/>
          <p:cNvGraphicFramePr>
            <a:graphicFrameLocks noGrp="1"/>
          </p:cNvGraphicFramePr>
          <p:nvPr/>
        </p:nvGraphicFramePr>
        <p:xfrm>
          <a:off x="0" y="1371600"/>
          <a:ext cx="5638800" cy="2256848"/>
        </p:xfrm>
        <a:graphic>
          <a:graphicData uri="http://schemas.openxmlformats.org/drawingml/2006/table">
            <a:tbl>
              <a:tblPr/>
              <a:tblGrid>
                <a:gridCol w="2013857"/>
                <a:gridCol w="966651"/>
                <a:gridCol w="1324858"/>
                <a:gridCol w="1333434"/>
              </a:tblGrid>
              <a:tr h="445007">
                <a:tc>
                  <a:txBody>
                    <a:bodyPr/>
                    <a:lstStyle/>
                    <a:p>
                      <a:pPr marL="0" marR="0" lvl="0" indent="0" algn="ctr" defTabSz="457200" rtl="0" eaLnBrk="1" fontAlgn="base" latinLnBrk="0" hangingPunct="0">
                        <a:lnSpc>
                          <a:spcPct val="25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Lst>
                      </a:pPr>
                      <a:r>
                        <a:rPr kumimoji="0" lang="en-US" sz="2400" b="0" i="0" u="none" strike="noStrike" cap="none" normalizeH="0" baseline="0" dirty="0" smtClean="0">
                          <a:ln>
                            <a:noFill/>
                          </a:ln>
                          <a:solidFill>
                            <a:srgbClr val="FFFFFF"/>
                          </a:solidFill>
                          <a:effectLst/>
                          <a:latin typeface="Arial" pitchFamily="34" charset="0"/>
                          <a:ea typeface="DejaVu LGC Sans" charset="0"/>
                          <a:cs typeface="DejaVu LGC Sans" charset="0"/>
                        </a:rPr>
                        <a:t>project</a:t>
                      </a:r>
                    </a:p>
                  </a:txBody>
                  <a:tcPr marL="90000" marR="90000" marT="335700" marB="46800" horzOverflow="overflow">
                    <a:lnL>
                      <a:noFill/>
                    </a:lnL>
                    <a:lnR>
                      <a:noFill/>
                    </a:lnR>
                    <a:lnT w="360" cap="flat" cmpd="sng" algn="ctr">
                      <a:solidFill>
                        <a:srgbClr val="FFFFFF"/>
                      </a:solidFill>
                      <a:prstDash val="solid"/>
                      <a:round/>
                      <a:headEnd type="none" w="med" len="med"/>
                      <a:tailEnd type="none" w="med" len="med"/>
                    </a:lnT>
                    <a:lnB>
                      <a:noFill/>
                    </a:lnB>
                    <a:lnTlToBr>
                      <a:noFill/>
                    </a:lnTlToBr>
                    <a:lnBlToTr>
                      <a:noFill/>
                    </a:lnBlToTr>
                    <a:solidFill>
                      <a:srgbClr val="0066CC"/>
                    </a:solidFill>
                  </a:tcPr>
                </a:tc>
                <a:tc>
                  <a:txBody>
                    <a:bodyPr/>
                    <a:lstStyle/>
                    <a:p>
                      <a:pPr marL="0" marR="0" lvl="0" indent="0" algn="ctr" defTabSz="457200" rtl="0" eaLnBrk="1" fontAlgn="base" latinLnBrk="0" hangingPunct="0">
                        <a:lnSpc>
                          <a:spcPct val="25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Lst>
                      </a:pPr>
                      <a:r>
                        <a:rPr kumimoji="0" lang="en-US" sz="2400" b="0" i="1" u="none" strike="noStrike" cap="none" normalizeH="0" baseline="0" dirty="0" smtClean="0">
                          <a:ln>
                            <a:noFill/>
                          </a:ln>
                          <a:solidFill>
                            <a:srgbClr val="FFFFFF"/>
                          </a:solidFill>
                          <a:effectLst/>
                          <a:latin typeface="Arial" pitchFamily="34" charset="0"/>
                          <a:ea typeface="DejaVu LGC Sans" charset="0"/>
                          <a:cs typeface="DejaVu LGC Sans" charset="0"/>
                        </a:rPr>
                        <a:t>L</a:t>
                      </a:r>
                      <a:r>
                        <a:rPr kumimoji="0" lang="en-US" sz="2400" b="0" i="0" u="none" strike="noStrike" cap="none" normalizeH="0" baseline="0" dirty="0" smtClean="0">
                          <a:ln>
                            <a:noFill/>
                          </a:ln>
                          <a:solidFill>
                            <a:srgbClr val="FFFFFF"/>
                          </a:solidFill>
                          <a:effectLst/>
                          <a:latin typeface="Arial" pitchFamily="34" charset="0"/>
                          <a:ea typeface="DejaVu LGC Sans" charset="0"/>
                          <a:cs typeface="DejaVu LGC Sans" charset="0"/>
                        </a:rPr>
                        <a:t>*[m]</a:t>
                      </a:r>
                    </a:p>
                  </a:txBody>
                  <a:tcPr marL="90000" marR="90000" marT="335700" marB="46800" horzOverflow="overflow">
                    <a:lnL>
                      <a:noFill/>
                    </a:lnL>
                    <a:lnR>
                      <a:noFill/>
                    </a:lnR>
                    <a:lnT w="360" cap="flat" cmpd="sng" algn="ctr">
                      <a:solidFill>
                        <a:srgbClr val="FFFFFF"/>
                      </a:solidFill>
                      <a:prstDash val="solid"/>
                      <a:round/>
                      <a:headEnd type="none" w="med" len="med"/>
                      <a:tailEnd type="none" w="med" len="med"/>
                    </a:lnT>
                    <a:lnB>
                      <a:noFill/>
                    </a:lnB>
                    <a:lnTlToBr>
                      <a:noFill/>
                    </a:lnTlToBr>
                    <a:lnBlToTr>
                      <a:noFill/>
                    </a:lnBlToTr>
                    <a:solidFill>
                      <a:srgbClr val="0066CC"/>
                    </a:solidFill>
                  </a:tcPr>
                </a:tc>
                <a:tc>
                  <a:txBody>
                    <a:bodyPr/>
                    <a:lstStyle/>
                    <a:p>
                      <a:pPr marL="0" marR="0" lvl="0" indent="0" algn="ctr" defTabSz="457200" rtl="0" eaLnBrk="1" fontAlgn="base" latinLnBrk="0" hangingPunct="0">
                        <a:lnSpc>
                          <a:spcPct val="8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Lst>
                      </a:pPr>
                      <a:r>
                        <a:rPr kumimoji="0" lang="en-US" sz="2400" b="0" i="0" u="none" strike="noStrike" cap="none" normalizeH="0" baseline="0" dirty="0" smtClean="0">
                          <a:ln>
                            <a:noFill/>
                          </a:ln>
                          <a:solidFill>
                            <a:srgbClr val="FFFFFF"/>
                          </a:solidFill>
                          <a:effectLst/>
                          <a:latin typeface="Symbol" pitchFamily="18" charset="2"/>
                          <a:ea typeface="DejaVu LGC Sans" charset="0"/>
                          <a:cs typeface="DejaVu LGC Sans" charset="0"/>
                        </a:rPr>
                        <a:t>b</a:t>
                      </a:r>
                      <a:r>
                        <a:rPr kumimoji="0" lang="en-US" sz="2400" b="0" i="0" u="none" strike="noStrike" cap="none" normalizeH="0" baseline="-33000" dirty="0" smtClean="0">
                          <a:ln>
                            <a:noFill/>
                          </a:ln>
                          <a:solidFill>
                            <a:srgbClr val="FFFFFF"/>
                          </a:solidFill>
                          <a:effectLst/>
                          <a:latin typeface="Arial" pitchFamily="34" charset="0"/>
                          <a:ea typeface="DejaVu LGC Sans" charset="0"/>
                          <a:cs typeface="DejaVu LGC Sans" charset="0"/>
                        </a:rPr>
                        <a:t>y</a:t>
                      </a:r>
                      <a:r>
                        <a:rPr kumimoji="0" lang="en-US" sz="2400" b="0" i="0" u="none" strike="noStrike" cap="none" normalizeH="0" baseline="0" dirty="0" smtClean="0">
                          <a:ln>
                            <a:noFill/>
                          </a:ln>
                          <a:solidFill>
                            <a:srgbClr val="FFFFFF"/>
                          </a:solidFill>
                          <a:effectLst/>
                          <a:latin typeface="Arial" pitchFamily="34" charset="0"/>
                          <a:ea typeface="DejaVu LGC Sans" charset="0"/>
                          <a:cs typeface="DejaVu LGC Sans" charset="0"/>
                        </a:rPr>
                        <a:t>* [</a:t>
                      </a:r>
                      <a:r>
                        <a:rPr kumimoji="0" lang="en-US" sz="2400" b="0" i="0" u="none" strike="noStrike" cap="none" normalizeH="0" baseline="0" dirty="0" smtClean="0">
                          <a:ln>
                            <a:noFill/>
                          </a:ln>
                          <a:solidFill>
                            <a:srgbClr val="FFFFFF"/>
                          </a:solidFill>
                          <a:effectLst/>
                          <a:latin typeface="Symbol" pitchFamily="18" charset="2"/>
                          <a:ea typeface="DejaVu LGC Sans" charset="0"/>
                          <a:cs typeface="DejaVu LGC Sans" charset="0"/>
                        </a:rPr>
                        <a:t>m</a:t>
                      </a:r>
                      <a:r>
                        <a:rPr kumimoji="0" lang="en-US" sz="2400" b="0" i="0" u="none" strike="noStrike" cap="none" normalizeH="0" baseline="0" dirty="0" smtClean="0">
                          <a:ln>
                            <a:noFill/>
                          </a:ln>
                          <a:solidFill>
                            <a:srgbClr val="FFFFFF"/>
                          </a:solidFill>
                          <a:effectLst/>
                          <a:latin typeface="Arial" pitchFamily="34" charset="0"/>
                          <a:ea typeface="DejaVu LGC Sans" charset="0"/>
                          <a:cs typeface="DejaVu LGC Sans" charset="0"/>
                        </a:rPr>
                        <a:t>m]</a:t>
                      </a:r>
                    </a:p>
                  </a:txBody>
                  <a:tcPr marL="81638" marR="81638" marT="63879" marB="42456" horzOverflow="overflow">
                    <a:lnL>
                      <a:noFill/>
                    </a:lnL>
                    <a:lnR>
                      <a:noFill/>
                    </a:lnR>
                    <a:lnT w="360" cap="flat" cmpd="sng" algn="ctr">
                      <a:solidFill>
                        <a:srgbClr val="FFFFFF"/>
                      </a:solidFill>
                      <a:prstDash val="solid"/>
                      <a:round/>
                      <a:headEnd type="none" w="med" len="med"/>
                      <a:tailEnd type="none" w="med" len="med"/>
                    </a:lnT>
                    <a:lnB>
                      <a:noFill/>
                    </a:lnB>
                    <a:lnTlToBr>
                      <a:noFill/>
                    </a:lnTlToBr>
                    <a:lnBlToTr>
                      <a:noFill/>
                    </a:lnBlToTr>
                    <a:solidFill>
                      <a:srgbClr val="0066CC"/>
                    </a:solidFill>
                  </a:tcPr>
                </a:tc>
                <a:tc>
                  <a:txBody>
                    <a:bodyPr/>
                    <a:lstStyle/>
                    <a:p>
                      <a:pPr marL="0" marR="0" lvl="0" indent="0" algn="ctr" defTabSz="457200" rtl="0" eaLnBrk="1" fontAlgn="base" latinLnBrk="0" hangingPunct="0">
                        <a:lnSpc>
                          <a:spcPct val="8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Lst>
                      </a:pPr>
                      <a:r>
                        <a:rPr kumimoji="0" lang="en-US" sz="2400" b="0" i="0" u="none" strike="noStrike" cap="none" normalizeH="0" baseline="0" dirty="0" smtClean="0">
                          <a:ln>
                            <a:noFill/>
                          </a:ln>
                          <a:solidFill>
                            <a:srgbClr val="FFFFFF"/>
                          </a:solidFill>
                          <a:effectLst/>
                          <a:latin typeface="Symbol" pitchFamily="18" charset="2"/>
                          <a:ea typeface="DejaVu LGC Sans" charset="0"/>
                          <a:cs typeface="DejaVu LGC Sans" charset="0"/>
                        </a:rPr>
                        <a:t></a:t>
                      </a:r>
                      <a:r>
                        <a:rPr kumimoji="0" lang="en-US" sz="2400" b="0" i="0" u="none" strike="noStrike" cap="none" normalizeH="0" baseline="-33000" dirty="0" smtClean="0">
                          <a:ln>
                            <a:noFill/>
                          </a:ln>
                          <a:solidFill>
                            <a:srgbClr val="FFFFFF"/>
                          </a:solidFill>
                          <a:effectLst/>
                          <a:latin typeface="Arial" pitchFamily="34" charset="0"/>
                          <a:ea typeface="DejaVu LGC Sans" charset="0"/>
                          <a:cs typeface="DejaVu LGC Sans" charset="0"/>
                        </a:rPr>
                        <a:t>y</a:t>
                      </a:r>
                    </a:p>
                  </a:txBody>
                  <a:tcPr marL="81638" marR="81638" marT="63879" marB="42456" horzOverflow="overflow">
                    <a:lnL>
                      <a:noFill/>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a:noFill/>
                    </a:lnB>
                    <a:lnTlToBr>
                      <a:noFill/>
                    </a:lnTlToBr>
                    <a:lnBlToTr>
                      <a:noFill/>
                    </a:lnBlToTr>
                    <a:solidFill>
                      <a:srgbClr val="0066CC"/>
                    </a:solidFill>
                  </a:tcPr>
                </a:tc>
              </a:tr>
              <a:tr h="446447">
                <a:tc>
                  <a:txBody>
                    <a:bodyPr/>
                    <a:lstStyle/>
                    <a:p>
                      <a:pPr marL="0" marR="0" lvl="0" indent="0" algn="ctr" defTabSz="457200" rtl="0" eaLnBrk="1" fontAlgn="base" latinLnBrk="0" hangingPunct="0">
                        <a:lnSpc>
                          <a:spcPct val="25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Lst>
                      </a:pPr>
                      <a:r>
                        <a:rPr kumimoji="0" lang="en-US" sz="2000" b="0" i="0" u="none" strike="noStrike" cap="none" normalizeH="0" baseline="0" dirty="0" smtClean="0">
                          <a:ln>
                            <a:noFill/>
                          </a:ln>
                          <a:solidFill>
                            <a:srgbClr val="000000"/>
                          </a:solidFill>
                          <a:effectLst/>
                          <a:latin typeface="Arial" pitchFamily="34" charset="0"/>
                          <a:ea typeface="DejaVu LGC Sans" charset="0"/>
                          <a:cs typeface="DejaVu LGC Sans" charset="0"/>
                        </a:rPr>
                        <a:t>ATF2 nominal</a:t>
                      </a:r>
                    </a:p>
                  </a:txBody>
                  <a:tcPr marL="90000" marR="90000" marT="298440" marB="46800" horzOverflow="overflow">
                    <a:lnL>
                      <a:noFill/>
                    </a:lnL>
                    <a:lnR>
                      <a:noFill/>
                    </a:lnR>
                    <a:lnT>
                      <a:noFill/>
                    </a:lnT>
                    <a:lnB>
                      <a:noFill/>
                    </a:lnB>
                    <a:lnTlToBr>
                      <a:noFill/>
                    </a:lnTlToBr>
                    <a:lnBlToTr>
                      <a:noFill/>
                    </a:lnBlToTr>
                    <a:solidFill>
                      <a:srgbClr val="0099FF"/>
                    </a:solidFill>
                  </a:tcPr>
                </a:tc>
                <a:tc>
                  <a:txBody>
                    <a:bodyPr/>
                    <a:lstStyle/>
                    <a:p>
                      <a:pPr marL="0" marR="0" lvl="0" indent="0" algn="ctr" defTabSz="457200" rtl="0" eaLnBrk="1" fontAlgn="base" latinLnBrk="0" hangingPunct="0">
                        <a:lnSpc>
                          <a:spcPct val="25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Lst>
                      </a:pPr>
                      <a:r>
                        <a:rPr kumimoji="0" lang="en-US" sz="2000" b="0" i="0" u="none" strike="noStrike" cap="none" normalizeH="0" baseline="0" dirty="0" smtClean="0">
                          <a:ln>
                            <a:noFill/>
                          </a:ln>
                          <a:solidFill>
                            <a:srgbClr val="000000"/>
                          </a:solidFill>
                          <a:effectLst/>
                          <a:latin typeface="Arial" pitchFamily="34" charset="0"/>
                          <a:ea typeface="DejaVu LGC Sans" charset="0"/>
                          <a:cs typeface="DejaVu LGC Sans" charset="0"/>
                        </a:rPr>
                        <a:t>1.0</a:t>
                      </a:r>
                    </a:p>
                  </a:txBody>
                  <a:tcPr marL="90000" marR="90000" marT="298440" marB="46800" horzOverflow="overflow">
                    <a:lnL>
                      <a:noFill/>
                    </a:lnL>
                    <a:lnR>
                      <a:noFill/>
                    </a:lnR>
                    <a:lnT>
                      <a:noFill/>
                    </a:lnT>
                    <a:lnB>
                      <a:noFill/>
                    </a:lnB>
                    <a:lnTlToBr>
                      <a:noFill/>
                    </a:lnTlToBr>
                    <a:lnBlToTr>
                      <a:noFill/>
                    </a:lnBlToTr>
                    <a:solidFill>
                      <a:srgbClr val="0099FF"/>
                    </a:solidFill>
                  </a:tcPr>
                </a:tc>
                <a:tc>
                  <a:txBody>
                    <a:bodyPr/>
                    <a:lstStyle/>
                    <a:p>
                      <a:pPr marL="0" marR="0" lvl="0" indent="0" algn="ctr" defTabSz="457200" rtl="0" eaLnBrk="1" fontAlgn="base" latinLnBrk="0" hangingPunct="0">
                        <a:lnSpc>
                          <a:spcPct val="25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Lst>
                      </a:pPr>
                      <a:r>
                        <a:rPr kumimoji="0" lang="en-US" sz="2000" b="0" i="0" u="none" strike="noStrike" cap="none" normalizeH="0" baseline="0" dirty="0" smtClean="0">
                          <a:ln>
                            <a:noFill/>
                          </a:ln>
                          <a:solidFill>
                            <a:srgbClr val="000000"/>
                          </a:solidFill>
                          <a:effectLst/>
                          <a:latin typeface="Arial" pitchFamily="34" charset="0"/>
                          <a:ea typeface="DejaVu LGC Sans" charset="0"/>
                          <a:cs typeface="DejaVu LGC Sans" charset="0"/>
                        </a:rPr>
                        <a:t>100</a:t>
                      </a:r>
                    </a:p>
                  </a:txBody>
                  <a:tcPr marL="81638" marR="81638" marT="270739" marB="42456" horzOverflow="overflow">
                    <a:lnL>
                      <a:noFill/>
                    </a:lnL>
                    <a:lnR>
                      <a:noFill/>
                    </a:lnR>
                    <a:lnT>
                      <a:noFill/>
                    </a:lnT>
                    <a:lnB>
                      <a:noFill/>
                    </a:lnB>
                    <a:lnTlToBr>
                      <a:noFill/>
                    </a:lnTlToBr>
                    <a:lnBlToTr>
                      <a:noFill/>
                    </a:lnBlToTr>
                    <a:solidFill>
                      <a:srgbClr val="0099FF"/>
                    </a:solidFill>
                  </a:tcPr>
                </a:tc>
                <a:tc>
                  <a:txBody>
                    <a:bodyPr/>
                    <a:lstStyle/>
                    <a:p>
                      <a:pPr marL="0" marR="0" lvl="0" indent="0" algn="ctr" defTabSz="457200" rtl="0" eaLnBrk="1" fontAlgn="base" latinLnBrk="0" hangingPunct="0">
                        <a:lnSpc>
                          <a:spcPct val="25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Lst>
                      </a:pPr>
                      <a:r>
                        <a:rPr kumimoji="0" lang="en-US" sz="2000" b="0" i="0" u="none" strike="noStrike" cap="none" normalizeH="0" baseline="0" smtClean="0">
                          <a:ln>
                            <a:noFill/>
                          </a:ln>
                          <a:solidFill>
                            <a:srgbClr val="000000"/>
                          </a:solidFill>
                          <a:effectLst/>
                          <a:latin typeface="Arial" pitchFamily="34" charset="0"/>
                          <a:ea typeface="DejaVu LGC Sans" charset="0"/>
                          <a:cs typeface="DejaVu LGC Sans" charset="0"/>
                        </a:rPr>
                        <a:t>~19000</a:t>
                      </a:r>
                    </a:p>
                  </a:txBody>
                  <a:tcPr marL="81638" marR="81638" marT="270739" marB="42456" horzOverflow="overflow">
                    <a:lnL>
                      <a:noFill/>
                    </a:lnL>
                    <a:lnR w="360" cap="flat" cmpd="sng" algn="ctr">
                      <a:solidFill>
                        <a:srgbClr val="FFFFFF"/>
                      </a:solidFill>
                      <a:prstDash val="solid"/>
                      <a:round/>
                      <a:headEnd type="none" w="med" len="med"/>
                      <a:tailEnd type="none" w="med" len="med"/>
                    </a:lnR>
                    <a:lnT>
                      <a:noFill/>
                    </a:lnT>
                    <a:lnB>
                      <a:noFill/>
                    </a:lnB>
                    <a:lnTlToBr>
                      <a:noFill/>
                    </a:lnTlToBr>
                    <a:lnBlToTr>
                      <a:noFill/>
                    </a:lnBlToTr>
                    <a:solidFill>
                      <a:srgbClr val="0099FF"/>
                    </a:solidFill>
                  </a:tcPr>
                </a:tc>
              </a:tr>
              <a:tr h="446447">
                <a:tc>
                  <a:txBody>
                    <a:bodyPr/>
                    <a:lstStyle/>
                    <a:p>
                      <a:pPr marL="0" marR="0" lvl="0" indent="0" algn="ctr" defTabSz="457200" rtl="0" eaLnBrk="1" fontAlgn="base" latinLnBrk="0" hangingPunct="0">
                        <a:lnSpc>
                          <a:spcPct val="25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Lst>
                      </a:pPr>
                      <a:r>
                        <a:rPr kumimoji="0" lang="en-US" sz="2000" b="0" i="0" u="none" strike="noStrike" cap="none" normalizeH="0" baseline="0" dirty="0" smtClean="0">
                          <a:ln>
                            <a:noFill/>
                          </a:ln>
                          <a:solidFill>
                            <a:srgbClr val="000000"/>
                          </a:solidFill>
                          <a:effectLst/>
                          <a:latin typeface="Arial" pitchFamily="34" charset="0"/>
                          <a:ea typeface="DejaVu LGC Sans" charset="0"/>
                          <a:cs typeface="DejaVu LGC Sans" charset="0"/>
                        </a:rPr>
                        <a:t>ILC  design</a:t>
                      </a:r>
                    </a:p>
                  </a:txBody>
                  <a:tcPr marL="90000" marR="90000" marT="298440" marB="46800" horzOverflow="overflow">
                    <a:lnL>
                      <a:noFill/>
                    </a:lnL>
                    <a:lnR>
                      <a:noFill/>
                    </a:lnR>
                    <a:lnT>
                      <a:noFill/>
                    </a:lnT>
                    <a:lnB>
                      <a:noFill/>
                    </a:lnB>
                    <a:lnTlToBr>
                      <a:noFill/>
                    </a:lnTlToBr>
                    <a:lnBlToTr>
                      <a:noFill/>
                    </a:lnBlToTr>
                    <a:solidFill>
                      <a:srgbClr val="00B0F0"/>
                    </a:solidFill>
                  </a:tcPr>
                </a:tc>
                <a:tc>
                  <a:txBody>
                    <a:bodyPr/>
                    <a:lstStyle/>
                    <a:p>
                      <a:pPr marL="0" marR="0" lvl="0" indent="0" algn="ctr" defTabSz="457200" rtl="0" eaLnBrk="1" fontAlgn="base" latinLnBrk="0" hangingPunct="0">
                        <a:lnSpc>
                          <a:spcPct val="25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Lst>
                      </a:pPr>
                      <a:r>
                        <a:rPr kumimoji="0" lang="en-US" sz="2000" b="0" i="0" u="none" strike="noStrike" cap="none" normalizeH="0" baseline="0" dirty="0" smtClean="0">
                          <a:ln>
                            <a:noFill/>
                          </a:ln>
                          <a:solidFill>
                            <a:srgbClr val="000000"/>
                          </a:solidFill>
                          <a:effectLst/>
                          <a:latin typeface="Arial" pitchFamily="34" charset="0"/>
                          <a:ea typeface="DejaVu LGC Sans" charset="0"/>
                          <a:cs typeface="DejaVu LGC Sans" charset="0"/>
                        </a:rPr>
                        <a:t>3.5</a:t>
                      </a:r>
                    </a:p>
                  </a:txBody>
                  <a:tcPr marL="90000" marR="90000" marT="298440" marB="46800" horzOverflow="overflow">
                    <a:lnL>
                      <a:noFill/>
                    </a:lnL>
                    <a:lnR>
                      <a:noFill/>
                    </a:lnR>
                    <a:lnT>
                      <a:noFill/>
                    </a:lnT>
                    <a:lnB>
                      <a:noFill/>
                    </a:lnB>
                    <a:lnTlToBr>
                      <a:noFill/>
                    </a:lnTlToBr>
                    <a:lnBlToTr>
                      <a:noFill/>
                    </a:lnBlToTr>
                    <a:solidFill>
                      <a:srgbClr val="00B0F0"/>
                    </a:solidFill>
                  </a:tcPr>
                </a:tc>
                <a:tc>
                  <a:txBody>
                    <a:bodyPr/>
                    <a:lstStyle/>
                    <a:p>
                      <a:pPr marL="0" marR="0" lvl="0" indent="0" algn="ctr" defTabSz="457200" rtl="0" eaLnBrk="1" fontAlgn="base" latinLnBrk="0" hangingPunct="0">
                        <a:lnSpc>
                          <a:spcPct val="25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Lst>
                      </a:pPr>
                      <a:r>
                        <a:rPr kumimoji="0" lang="en-US" sz="2000" b="0" i="0" u="none" strike="noStrike" cap="none" normalizeH="0" baseline="0" dirty="0" smtClean="0">
                          <a:ln>
                            <a:noFill/>
                          </a:ln>
                          <a:solidFill>
                            <a:srgbClr val="000000"/>
                          </a:solidFill>
                          <a:effectLst/>
                          <a:latin typeface="Arial" pitchFamily="34" charset="0"/>
                          <a:ea typeface="DejaVu LGC Sans" charset="0"/>
                          <a:cs typeface="DejaVu LGC Sans" charset="0"/>
                        </a:rPr>
                        <a:t>400</a:t>
                      </a:r>
                    </a:p>
                  </a:txBody>
                  <a:tcPr marL="81638" marR="81638" marT="270739" marB="42456" horzOverflow="overflow">
                    <a:lnL>
                      <a:noFill/>
                    </a:lnL>
                    <a:lnR>
                      <a:noFill/>
                    </a:lnR>
                    <a:lnT>
                      <a:noFill/>
                    </a:lnT>
                    <a:lnB>
                      <a:noFill/>
                    </a:lnB>
                    <a:lnTlToBr>
                      <a:noFill/>
                    </a:lnTlToBr>
                    <a:lnBlToTr>
                      <a:noFill/>
                    </a:lnBlToTr>
                    <a:solidFill>
                      <a:srgbClr val="00B0F0"/>
                    </a:solidFill>
                  </a:tcPr>
                </a:tc>
                <a:tc>
                  <a:txBody>
                    <a:bodyPr/>
                    <a:lstStyle/>
                    <a:p>
                      <a:pPr marL="0" marR="0" lvl="0" indent="0" algn="ctr" defTabSz="457200" rtl="0" eaLnBrk="1" fontAlgn="base" latinLnBrk="0" hangingPunct="0">
                        <a:lnSpc>
                          <a:spcPct val="25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Lst>
                      </a:pPr>
                      <a:r>
                        <a:rPr kumimoji="0" lang="en-US" sz="2000" b="0" i="0" u="none" strike="noStrike" cap="none" normalizeH="0" baseline="0" dirty="0" smtClean="0">
                          <a:ln>
                            <a:noFill/>
                          </a:ln>
                          <a:solidFill>
                            <a:srgbClr val="000000"/>
                          </a:solidFill>
                          <a:effectLst/>
                          <a:latin typeface="Arial" pitchFamily="34" charset="0"/>
                          <a:ea typeface="DejaVu LGC Sans" charset="0"/>
                          <a:cs typeface="DejaVu LGC Sans" charset="0"/>
                        </a:rPr>
                        <a:t>~15000</a:t>
                      </a:r>
                    </a:p>
                  </a:txBody>
                  <a:tcPr marL="81638" marR="81638" marT="270739" marB="42456" horzOverflow="overflow">
                    <a:lnL>
                      <a:noFill/>
                    </a:lnL>
                    <a:lnR w="360" cap="flat" cmpd="sng" algn="ctr">
                      <a:solidFill>
                        <a:srgbClr val="FFFFFF"/>
                      </a:solidFill>
                      <a:prstDash val="solid"/>
                      <a:round/>
                      <a:headEnd type="none" w="med" len="med"/>
                      <a:tailEnd type="none" w="med" len="med"/>
                    </a:lnR>
                    <a:lnT>
                      <a:noFill/>
                    </a:lnT>
                    <a:lnB>
                      <a:noFill/>
                    </a:lnB>
                    <a:lnTlToBr>
                      <a:noFill/>
                    </a:lnTlToBr>
                    <a:lnBlToTr>
                      <a:noFill/>
                    </a:lnBlToTr>
                    <a:solidFill>
                      <a:srgbClr val="00B0F0"/>
                    </a:solidFill>
                  </a:tcPr>
                </a:tc>
              </a:tr>
              <a:tr h="445007">
                <a:tc>
                  <a:txBody>
                    <a:bodyPr/>
                    <a:lstStyle/>
                    <a:p>
                      <a:pPr marL="0" marR="0" lvl="0" indent="0" algn="ctr" defTabSz="457200" rtl="0" eaLnBrk="1" fontAlgn="base" latinLnBrk="0" hangingPunct="0">
                        <a:lnSpc>
                          <a:spcPct val="25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Lst>
                      </a:pPr>
                      <a:r>
                        <a:rPr kumimoji="0" lang="en-US" sz="2000" b="0" i="0" u="none" strike="noStrike" cap="none" normalizeH="0" baseline="0" dirty="0" smtClean="0">
                          <a:ln>
                            <a:noFill/>
                          </a:ln>
                          <a:solidFill>
                            <a:srgbClr val="000000"/>
                          </a:solidFill>
                          <a:effectLst/>
                          <a:latin typeface="Arial" pitchFamily="34" charset="0"/>
                          <a:ea typeface="DejaVu LGC Sans" charset="0"/>
                          <a:cs typeface="DejaVu LGC Sans" charset="0"/>
                        </a:rPr>
                        <a:t>ATF2 ultra-low</a:t>
                      </a:r>
                    </a:p>
                  </a:txBody>
                  <a:tcPr marL="90000" marR="90000" marT="298440" marB="46800"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457200" rtl="0" eaLnBrk="1" fontAlgn="base" latinLnBrk="0" hangingPunct="0">
                        <a:lnSpc>
                          <a:spcPct val="25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Lst>
                      </a:pPr>
                      <a:r>
                        <a:rPr kumimoji="0" lang="en-US" sz="2000" b="0" i="0" u="none" strike="noStrike" cap="none" normalizeH="0" baseline="0" dirty="0" smtClean="0">
                          <a:ln>
                            <a:noFill/>
                          </a:ln>
                          <a:solidFill>
                            <a:srgbClr val="000000"/>
                          </a:solidFill>
                          <a:effectLst/>
                          <a:latin typeface="Arial" pitchFamily="34" charset="0"/>
                          <a:ea typeface="DejaVu LGC Sans" charset="0"/>
                          <a:cs typeface="DejaVu LGC Sans" charset="0"/>
                        </a:rPr>
                        <a:t>1</a:t>
                      </a:r>
                    </a:p>
                  </a:txBody>
                  <a:tcPr marL="90000" marR="90000" marT="298440" marB="46800"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457200" rtl="0" eaLnBrk="1" fontAlgn="base" latinLnBrk="0" hangingPunct="0">
                        <a:lnSpc>
                          <a:spcPct val="25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Lst>
                      </a:pPr>
                      <a:r>
                        <a:rPr kumimoji="0" lang="en-US" sz="2000" b="0" i="0" u="none" strike="noStrike" cap="none" normalizeH="0" baseline="0" dirty="0" smtClean="0">
                          <a:ln>
                            <a:noFill/>
                          </a:ln>
                          <a:solidFill>
                            <a:srgbClr val="000000"/>
                          </a:solidFill>
                          <a:effectLst/>
                          <a:latin typeface="Arial" pitchFamily="34" charset="0"/>
                          <a:ea typeface="DejaVu LGC Sans" charset="0"/>
                          <a:cs typeface="DejaVu LGC Sans" charset="0"/>
                        </a:rPr>
                        <a:t>25</a:t>
                      </a:r>
                    </a:p>
                  </a:txBody>
                  <a:tcPr marL="81638" marR="81638" marT="270739" marB="42456"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457200" rtl="0" eaLnBrk="1" fontAlgn="base" latinLnBrk="0" hangingPunct="0">
                        <a:lnSpc>
                          <a:spcPct val="25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Lst>
                      </a:pPr>
                      <a:r>
                        <a:rPr kumimoji="0" lang="en-US" sz="2000" b="0" i="0" u="none" strike="noStrike" cap="none" normalizeH="0" baseline="0" dirty="0" smtClean="0">
                          <a:ln>
                            <a:noFill/>
                          </a:ln>
                          <a:solidFill>
                            <a:srgbClr val="000000"/>
                          </a:solidFill>
                          <a:effectLst/>
                          <a:latin typeface="Arial" pitchFamily="34" charset="0"/>
                          <a:ea typeface="DejaVu LGC Sans" charset="0"/>
                          <a:cs typeface="DejaVu LGC Sans" charset="0"/>
                        </a:rPr>
                        <a:t>~76000</a:t>
                      </a:r>
                    </a:p>
                  </a:txBody>
                  <a:tcPr marL="81638" marR="81638" marT="270739" marB="42456" horzOverflow="overflow">
                    <a:lnL>
                      <a:noFill/>
                    </a:lnL>
                    <a:lnR w="360" cap="flat" cmpd="sng" algn="ctr">
                      <a:solidFill>
                        <a:srgbClr val="FFFFFF"/>
                      </a:solidFill>
                      <a:prstDash val="solid"/>
                      <a:round/>
                      <a:headEnd type="none" w="med" len="med"/>
                      <a:tailEnd type="none" w="med" len="med"/>
                    </a:lnR>
                    <a:lnT>
                      <a:noFill/>
                    </a:lnT>
                    <a:lnB>
                      <a:noFill/>
                    </a:lnB>
                    <a:lnTlToBr>
                      <a:noFill/>
                    </a:lnTlToBr>
                    <a:lnBlToTr>
                      <a:noFill/>
                    </a:lnBlToTr>
                    <a:solidFill>
                      <a:srgbClr val="99CCFF"/>
                    </a:solidFill>
                  </a:tcPr>
                </a:tc>
              </a:tr>
              <a:tr h="445007">
                <a:tc>
                  <a:txBody>
                    <a:bodyPr/>
                    <a:lstStyle/>
                    <a:p>
                      <a:pPr marL="0" marR="0" lvl="0" indent="0" algn="ctr" defTabSz="457200" rtl="0" eaLnBrk="1" fontAlgn="base" latinLnBrk="0" hangingPunct="0">
                        <a:lnSpc>
                          <a:spcPct val="25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Lst>
                      </a:pPr>
                      <a:r>
                        <a:rPr kumimoji="0" lang="en-US" sz="2000" b="0" i="0" u="none" strike="noStrike" cap="none" normalizeH="0" baseline="0" dirty="0" smtClean="0">
                          <a:ln>
                            <a:noFill/>
                          </a:ln>
                          <a:solidFill>
                            <a:srgbClr val="000000"/>
                          </a:solidFill>
                          <a:effectLst/>
                          <a:latin typeface="Arial" pitchFamily="34" charset="0"/>
                          <a:ea typeface="DejaVu LGC Sans" charset="0"/>
                          <a:cs typeface="DejaVu LGC Sans" charset="0"/>
                        </a:rPr>
                        <a:t>CLIC  3 </a:t>
                      </a:r>
                      <a:r>
                        <a:rPr kumimoji="0" lang="en-US" sz="2000" b="0" i="0" u="none" strike="noStrike" cap="none" normalizeH="0" baseline="0" dirty="0" err="1" smtClean="0">
                          <a:ln>
                            <a:noFill/>
                          </a:ln>
                          <a:solidFill>
                            <a:srgbClr val="000000"/>
                          </a:solidFill>
                          <a:effectLst/>
                          <a:latin typeface="Arial" pitchFamily="34" charset="0"/>
                          <a:ea typeface="DejaVu LGC Sans" charset="0"/>
                          <a:cs typeface="DejaVu LGC Sans" charset="0"/>
                        </a:rPr>
                        <a:t>TeV</a:t>
                      </a:r>
                      <a:endParaRPr kumimoji="0" lang="en-US" sz="2000" b="0" i="0" u="none" strike="noStrike" cap="none" normalizeH="0" baseline="0" dirty="0" smtClean="0">
                        <a:ln>
                          <a:noFill/>
                        </a:ln>
                        <a:solidFill>
                          <a:srgbClr val="000000"/>
                        </a:solidFill>
                        <a:effectLst/>
                        <a:latin typeface="Arial" pitchFamily="34" charset="0"/>
                        <a:ea typeface="DejaVu LGC Sans" charset="0"/>
                        <a:cs typeface="DejaVu LGC Sans" charset="0"/>
                      </a:endParaRPr>
                    </a:p>
                  </a:txBody>
                  <a:tcPr marL="90000" marR="90000" marT="298440" marB="46800" horzOverflow="overflow">
                    <a:lnL>
                      <a:noFill/>
                    </a:lnL>
                    <a:lnR>
                      <a:noFill/>
                    </a:lnR>
                    <a:lnT>
                      <a:noFill/>
                    </a:lnT>
                    <a:lnB>
                      <a:noFill/>
                    </a:lnB>
                    <a:lnTlToBr>
                      <a:noFill/>
                    </a:lnTlToBr>
                    <a:lnBlToTr>
                      <a:noFill/>
                    </a:lnBlToTr>
                    <a:solidFill>
                      <a:schemeClr val="accent5">
                        <a:lumMod val="60000"/>
                        <a:lumOff val="40000"/>
                      </a:schemeClr>
                    </a:solidFill>
                  </a:tcPr>
                </a:tc>
                <a:tc>
                  <a:txBody>
                    <a:bodyPr/>
                    <a:lstStyle/>
                    <a:p>
                      <a:pPr marL="0" marR="0" lvl="0" indent="0" algn="ctr" defTabSz="457200" rtl="0" eaLnBrk="1" fontAlgn="base" latinLnBrk="0" hangingPunct="0">
                        <a:lnSpc>
                          <a:spcPct val="25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Lst>
                      </a:pPr>
                      <a:r>
                        <a:rPr kumimoji="0" lang="en-US" sz="2000" b="0" i="0" u="none" strike="noStrike" cap="none" normalizeH="0" baseline="0" dirty="0" smtClean="0">
                          <a:ln>
                            <a:noFill/>
                          </a:ln>
                          <a:solidFill>
                            <a:srgbClr val="000000"/>
                          </a:solidFill>
                          <a:effectLst/>
                          <a:latin typeface="Arial" pitchFamily="34" charset="0"/>
                          <a:ea typeface="DejaVu LGC Sans" charset="0"/>
                          <a:cs typeface="DejaVu LGC Sans" charset="0"/>
                        </a:rPr>
                        <a:t>3.5</a:t>
                      </a:r>
                    </a:p>
                  </a:txBody>
                  <a:tcPr marL="90000" marR="90000" marT="298440" marB="46800" horzOverflow="overflow">
                    <a:lnL>
                      <a:noFill/>
                    </a:lnL>
                    <a:lnR>
                      <a:noFill/>
                    </a:lnR>
                    <a:lnT>
                      <a:noFill/>
                    </a:lnT>
                    <a:lnB>
                      <a:noFill/>
                    </a:lnB>
                    <a:lnTlToBr>
                      <a:noFill/>
                    </a:lnTlToBr>
                    <a:lnBlToTr>
                      <a:noFill/>
                    </a:lnBlToTr>
                    <a:solidFill>
                      <a:schemeClr val="accent5">
                        <a:lumMod val="60000"/>
                        <a:lumOff val="40000"/>
                      </a:schemeClr>
                    </a:solidFill>
                  </a:tcPr>
                </a:tc>
                <a:tc>
                  <a:txBody>
                    <a:bodyPr/>
                    <a:lstStyle/>
                    <a:p>
                      <a:pPr marL="0" marR="0" lvl="0" indent="0" algn="ctr" defTabSz="457200" rtl="0" eaLnBrk="1" fontAlgn="base" latinLnBrk="0" hangingPunct="0">
                        <a:lnSpc>
                          <a:spcPct val="25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Lst>
                      </a:pPr>
                      <a:r>
                        <a:rPr kumimoji="0" lang="en-US" sz="2000" b="0" i="0" u="none" strike="noStrike" cap="none" normalizeH="0" baseline="0" dirty="0" smtClean="0">
                          <a:ln>
                            <a:noFill/>
                          </a:ln>
                          <a:solidFill>
                            <a:srgbClr val="000000"/>
                          </a:solidFill>
                          <a:effectLst/>
                          <a:latin typeface="Arial" pitchFamily="34" charset="0"/>
                          <a:ea typeface="DejaVu LGC Sans" charset="0"/>
                          <a:cs typeface="DejaVu LGC Sans" charset="0"/>
                        </a:rPr>
                        <a:t>90</a:t>
                      </a:r>
                    </a:p>
                  </a:txBody>
                  <a:tcPr marL="81638" marR="81638" marT="270739" marB="42456" horzOverflow="overflow">
                    <a:lnL>
                      <a:noFill/>
                    </a:lnL>
                    <a:lnR>
                      <a:noFill/>
                    </a:lnR>
                    <a:lnT>
                      <a:noFill/>
                    </a:lnT>
                    <a:lnB>
                      <a:noFill/>
                    </a:lnB>
                    <a:lnTlToBr>
                      <a:noFill/>
                    </a:lnTlToBr>
                    <a:lnBlToTr>
                      <a:noFill/>
                    </a:lnBlToTr>
                    <a:solidFill>
                      <a:schemeClr val="accent5">
                        <a:lumMod val="60000"/>
                        <a:lumOff val="40000"/>
                      </a:schemeClr>
                    </a:solidFill>
                  </a:tcPr>
                </a:tc>
                <a:tc>
                  <a:txBody>
                    <a:bodyPr/>
                    <a:lstStyle/>
                    <a:p>
                      <a:pPr marL="0" marR="0" lvl="0" indent="0" algn="ctr" defTabSz="457200" rtl="0" eaLnBrk="1" fontAlgn="base" latinLnBrk="0" hangingPunct="0">
                        <a:lnSpc>
                          <a:spcPct val="25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Lst>
                      </a:pPr>
                      <a:r>
                        <a:rPr kumimoji="0" lang="en-US" sz="2000" b="0" i="0" u="none" strike="noStrike" cap="none" normalizeH="0" baseline="0" dirty="0" smtClean="0">
                          <a:ln>
                            <a:noFill/>
                          </a:ln>
                          <a:solidFill>
                            <a:srgbClr val="000000"/>
                          </a:solidFill>
                          <a:effectLst/>
                          <a:latin typeface="Arial" pitchFamily="34" charset="0"/>
                          <a:ea typeface="DejaVu LGC Sans" charset="0"/>
                          <a:cs typeface="DejaVu LGC Sans" charset="0"/>
                        </a:rPr>
                        <a:t>~63000</a:t>
                      </a:r>
                    </a:p>
                  </a:txBody>
                  <a:tcPr marL="81638" marR="81638" marT="270739" marB="42456" horzOverflow="overflow">
                    <a:lnL>
                      <a:noFill/>
                    </a:lnL>
                    <a:lnR w="360" cap="flat" cmpd="sng" algn="ctr">
                      <a:solidFill>
                        <a:srgbClr val="FFFFFF"/>
                      </a:solidFill>
                      <a:prstDash val="solid"/>
                      <a:round/>
                      <a:headEnd type="none" w="med" len="med"/>
                      <a:tailEnd type="none" w="med" len="med"/>
                    </a:lnR>
                    <a:lnT>
                      <a:noFill/>
                    </a:lnT>
                    <a:lnB>
                      <a:noFill/>
                    </a:lnB>
                    <a:lnTlToBr>
                      <a:noFill/>
                    </a:lnTlToBr>
                    <a:lnBlToTr>
                      <a:noFill/>
                    </a:lnBlToTr>
                    <a:solidFill>
                      <a:schemeClr val="accent5">
                        <a:lumMod val="60000"/>
                        <a:lumOff val="40000"/>
                      </a:schemeClr>
                    </a:solidFill>
                  </a:tcPr>
                </a:tc>
              </a:tr>
            </a:tbl>
          </a:graphicData>
        </a:graphic>
      </p:graphicFrame>
      <p:sp>
        <p:nvSpPr>
          <p:cNvPr id="5" name="Text Box 41"/>
          <p:cNvSpPr txBox="1">
            <a:spLocks noChangeArrowheads="1"/>
          </p:cNvSpPr>
          <p:nvPr/>
        </p:nvSpPr>
        <p:spPr bwMode="auto">
          <a:xfrm>
            <a:off x="5715000" y="1219200"/>
            <a:ext cx="3429000" cy="1036638"/>
          </a:xfrm>
          <a:prstGeom prst="rect">
            <a:avLst/>
          </a:prstGeom>
          <a:noFill/>
          <a:ln w="9525">
            <a:noFill/>
            <a:round/>
            <a:headEnd/>
            <a:tailEnd/>
          </a:ln>
        </p:spPr>
        <p:txBody>
          <a:bodyPr lIns="81639" tIns="58421" rIns="81639" bIns="40820"/>
          <a:lstStyle/>
          <a:p>
            <a:pPr defTabSz="914400">
              <a:tabLst>
                <a:tab pos="655638" algn="l"/>
                <a:tab pos="1312863" algn="l"/>
                <a:tab pos="1968500" algn="l"/>
                <a:tab pos="2625725" algn="l"/>
                <a:tab pos="3282950" algn="l"/>
                <a:tab pos="3938588" algn="l"/>
                <a:tab pos="4595813" algn="l"/>
                <a:tab pos="5253038" algn="l"/>
                <a:tab pos="5908675" algn="l"/>
                <a:tab pos="6565900" algn="l"/>
              </a:tabLst>
            </a:pPr>
            <a:r>
              <a:rPr lang="en-US" altLang="ja-JP" sz="2400">
                <a:solidFill>
                  <a:srgbClr val="000000"/>
                </a:solidFill>
                <a:latin typeface="Calibri" pitchFamily="34" charset="0"/>
                <a:ea typeface="ＭＳ Ｐゴシック"/>
              </a:rPr>
              <a:t>To prove CLIC chromaticity levels in ATF2 requires a factor 4 lower IP beta function. The main obstacle is the field quality  (already issue for ATF2 nominal)</a:t>
            </a:r>
          </a:p>
        </p:txBody>
      </p:sp>
      <p:sp>
        <p:nvSpPr>
          <p:cNvPr id="6" name="Text Box 2"/>
          <p:cNvSpPr txBox="1">
            <a:spLocks noChangeArrowheads="1"/>
          </p:cNvSpPr>
          <p:nvPr/>
        </p:nvSpPr>
        <p:spPr bwMode="auto">
          <a:xfrm>
            <a:off x="6019800" y="4191000"/>
            <a:ext cx="3124200" cy="514350"/>
          </a:xfrm>
          <a:prstGeom prst="rect">
            <a:avLst/>
          </a:prstGeom>
          <a:noFill/>
          <a:ln w="9525">
            <a:noFill/>
            <a:round/>
            <a:headEnd/>
            <a:tailEnd/>
          </a:ln>
        </p:spPr>
        <p:txBody>
          <a:bodyPr lIns="0" tIns="16001" rIns="0" bIns="0"/>
          <a:lstStyle/>
          <a:p>
            <a:pPr marL="114300" indent="-17463" defTabSz="914400">
              <a:spcAft>
                <a:spcPts val="1288"/>
              </a:spcAft>
              <a:buSzPct val="45000"/>
              <a:tabLst>
                <a:tab pos="655638" algn="l"/>
                <a:tab pos="1312863" algn="l"/>
                <a:tab pos="1968500" algn="l"/>
                <a:tab pos="2625725" algn="l"/>
                <a:tab pos="3282950" algn="l"/>
                <a:tab pos="3938588" algn="l"/>
                <a:tab pos="4595813" algn="l"/>
                <a:tab pos="5253038" algn="l"/>
                <a:tab pos="5908675" algn="l"/>
                <a:tab pos="6565900" algn="l"/>
                <a:tab pos="7223125" algn="l"/>
              </a:tabLst>
            </a:pPr>
            <a:r>
              <a:rPr lang="en-US" altLang="ja-JP" sz="2400">
                <a:solidFill>
                  <a:srgbClr val="000000"/>
                </a:solidFill>
                <a:latin typeface="Calibri" pitchFamily="34" charset="0"/>
                <a:ea typeface="ＭＳ Ｐゴシック"/>
              </a:rPr>
              <a:t>with measured magnetic multipoles; optimization with MAPCLASS; no further reduction when decreasing </a:t>
            </a:r>
            <a:r>
              <a:rPr lang="en-US" altLang="ja-JP" sz="2400">
                <a:solidFill>
                  <a:srgbClr val="000000"/>
                </a:solidFill>
                <a:latin typeface="Symbol" pitchFamily="18" charset="2"/>
                <a:ea typeface="ＭＳ Ｐゴシック"/>
              </a:rPr>
              <a:t>b</a:t>
            </a:r>
            <a:r>
              <a:rPr lang="en-US" altLang="ja-JP" sz="2400" baseline="-33000">
                <a:solidFill>
                  <a:srgbClr val="000000"/>
                </a:solidFill>
                <a:latin typeface="Calibri" pitchFamily="34" charset="0"/>
                <a:ea typeface="ＭＳ Ｐゴシック"/>
              </a:rPr>
              <a:t>y</a:t>
            </a:r>
            <a:r>
              <a:rPr lang="en-US" altLang="ja-JP" sz="2400" baseline="33000">
                <a:solidFill>
                  <a:srgbClr val="000000"/>
                </a:solidFill>
                <a:latin typeface="Calibri" pitchFamily="34" charset="0"/>
                <a:ea typeface="ＭＳ Ｐゴシック"/>
              </a:rPr>
              <a:t>*</a:t>
            </a:r>
            <a:r>
              <a:rPr lang="en-US" altLang="ja-JP" sz="2400">
                <a:solidFill>
                  <a:srgbClr val="000000"/>
                </a:solidFill>
                <a:latin typeface="Calibri" pitchFamily="34" charset="0"/>
                <a:ea typeface="ＭＳ Ｐゴシック"/>
              </a:rPr>
              <a:t> below 40 </a:t>
            </a:r>
            <a:r>
              <a:rPr lang="en-US" altLang="ja-JP" sz="2400">
                <a:solidFill>
                  <a:srgbClr val="000000"/>
                </a:solidFill>
                <a:latin typeface="Symbol" pitchFamily="18" charset="2"/>
                <a:ea typeface="ＭＳ Ｐゴシック"/>
              </a:rPr>
              <a:t>m</a:t>
            </a:r>
            <a:r>
              <a:rPr lang="en-US" altLang="ja-JP" sz="2400">
                <a:solidFill>
                  <a:srgbClr val="000000"/>
                </a:solidFill>
                <a:latin typeface="Calibri" pitchFamily="34" charset="0"/>
                <a:ea typeface="ＭＳ Ｐゴシック"/>
              </a:rPr>
              <a:t>m</a:t>
            </a:r>
          </a:p>
          <a:p>
            <a:pPr marL="114300" indent="-17463" defTabSz="914400">
              <a:spcAft>
                <a:spcPts val="1288"/>
              </a:spcAft>
              <a:buSzPct val="45000"/>
              <a:tabLst>
                <a:tab pos="655638" algn="l"/>
                <a:tab pos="1312863" algn="l"/>
                <a:tab pos="1968500" algn="l"/>
                <a:tab pos="2625725" algn="l"/>
                <a:tab pos="3282950" algn="l"/>
                <a:tab pos="3938588" algn="l"/>
                <a:tab pos="4595813" algn="l"/>
                <a:tab pos="5253038" algn="l"/>
                <a:tab pos="5908675" algn="l"/>
                <a:tab pos="6565900" algn="l"/>
                <a:tab pos="7223125" algn="l"/>
              </a:tabLst>
            </a:pPr>
            <a:endParaRPr lang="en-US" altLang="ja-JP" sz="2400">
              <a:solidFill>
                <a:srgbClr val="000000"/>
              </a:solidFill>
              <a:latin typeface="Calibri" pitchFamily="34" charset="0"/>
              <a:ea typeface="ＭＳ Ｐゴシック"/>
            </a:endParaRPr>
          </a:p>
          <a:p>
            <a:pPr marL="114300" indent="-17463" defTabSz="914400">
              <a:spcAft>
                <a:spcPts val="1288"/>
              </a:spcAft>
              <a:buSzPct val="45000"/>
              <a:tabLst>
                <a:tab pos="655638" algn="l"/>
                <a:tab pos="1312863" algn="l"/>
                <a:tab pos="1968500" algn="l"/>
                <a:tab pos="2625725" algn="l"/>
                <a:tab pos="3282950" algn="l"/>
                <a:tab pos="3938588" algn="l"/>
                <a:tab pos="4595813" algn="l"/>
                <a:tab pos="5253038" algn="l"/>
                <a:tab pos="5908675" algn="l"/>
                <a:tab pos="6565900" algn="l"/>
                <a:tab pos="7223125" algn="l"/>
              </a:tabLst>
            </a:pPr>
            <a:r>
              <a:rPr lang="en-US" altLang="ja-JP" sz="2400">
                <a:solidFill>
                  <a:srgbClr val="000000"/>
                </a:solidFill>
                <a:latin typeface="Calibri" pitchFamily="34" charset="0"/>
                <a:ea typeface="ＭＳ Ｐゴシック"/>
              </a:rPr>
              <a:t> </a:t>
            </a:r>
          </a:p>
        </p:txBody>
      </p:sp>
      <p:pic>
        <p:nvPicPr>
          <p:cNvPr id="7" name="Picture 4"/>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3990975"/>
            <a:ext cx="6096000" cy="2867025"/>
          </a:xfrm>
          <a:prstGeom prst="rect">
            <a:avLst/>
          </a:prstGeom>
          <a:noFill/>
          <a:ln w="9525">
            <a:noFill/>
            <a:round/>
            <a:headEnd/>
            <a:tailEnd/>
          </a:ln>
        </p:spPr>
      </p:pic>
      <p:sp>
        <p:nvSpPr>
          <p:cNvPr id="8" name="Text Box 5"/>
          <p:cNvSpPr txBox="1">
            <a:spLocks noChangeArrowheads="1"/>
          </p:cNvSpPr>
          <p:nvPr/>
        </p:nvSpPr>
        <p:spPr bwMode="auto">
          <a:xfrm>
            <a:off x="0" y="3657600"/>
            <a:ext cx="6834188" cy="573088"/>
          </a:xfrm>
          <a:prstGeom prst="rect">
            <a:avLst/>
          </a:prstGeom>
          <a:noFill/>
          <a:ln w="9525">
            <a:noFill/>
            <a:round/>
            <a:headEnd/>
            <a:tailEnd/>
          </a:ln>
        </p:spPr>
        <p:txBody>
          <a:bodyPr lIns="0" tIns="25602" rIns="0" bIns="0" anchor="ctr"/>
          <a:lstStyle/>
          <a:p>
            <a:pPr defTabSz="914400">
              <a:tabLst>
                <a:tab pos="655638" algn="l"/>
                <a:tab pos="1312863" algn="l"/>
                <a:tab pos="1968500" algn="l"/>
                <a:tab pos="2625725" algn="l"/>
                <a:tab pos="3282950" algn="l"/>
                <a:tab pos="3938588" algn="l"/>
                <a:tab pos="4595813" algn="l"/>
                <a:tab pos="5253038" algn="l"/>
                <a:tab pos="5908675" algn="l"/>
                <a:tab pos="6565900" algn="l"/>
              </a:tabLst>
            </a:pPr>
            <a:r>
              <a:rPr lang="en-US" altLang="ja-JP" sz="2900" b="1">
                <a:solidFill>
                  <a:srgbClr val="000000"/>
                </a:solidFill>
                <a:latin typeface="Calibri" pitchFamily="34" charset="0"/>
                <a:ea typeface="ＭＳ Ｐゴシック"/>
              </a:rPr>
              <a:t>limitation from multipoles:</a:t>
            </a:r>
            <a:r>
              <a:rPr lang="en-US" altLang="ja-JP" sz="2900" b="1">
                <a:solidFill>
                  <a:srgbClr val="000000"/>
                </a:solidFill>
                <a:latin typeface="Standard Symbols L" charset="2"/>
                <a:ea typeface="ＭＳ Ｐゴシック"/>
              </a:rPr>
              <a:t> </a:t>
            </a:r>
            <a:r>
              <a:rPr lang="en-US" altLang="ja-JP" sz="2900" b="1">
                <a:solidFill>
                  <a:srgbClr val="000000"/>
                </a:solidFill>
                <a:latin typeface="Symbol" pitchFamily="18" charset="2"/>
                <a:ea typeface="ＭＳ Ｐゴシック"/>
              </a:rPr>
              <a:t>s</a:t>
            </a:r>
            <a:r>
              <a:rPr lang="en-US" altLang="ja-JP" sz="2900" b="1" baseline="-33000">
                <a:solidFill>
                  <a:srgbClr val="000000"/>
                </a:solidFill>
                <a:latin typeface="Calibri" pitchFamily="34" charset="0"/>
                <a:ea typeface="ＭＳ Ｐゴシック"/>
              </a:rPr>
              <a:t>y</a:t>
            </a:r>
            <a:r>
              <a:rPr lang="en-US" altLang="ja-JP" sz="2900" b="1" baseline="33000">
                <a:solidFill>
                  <a:srgbClr val="000000"/>
                </a:solidFill>
                <a:latin typeface="Calibri" pitchFamily="34" charset="0"/>
                <a:ea typeface="ＭＳ Ｐゴシック"/>
              </a:rPr>
              <a:t>*</a:t>
            </a:r>
            <a:r>
              <a:rPr lang="en-US" altLang="ja-JP" sz="2900" b="1">
                <a:solidFill>
                  <a:srgbClr val="000000"/>
                </a:solidFill>
                <a:latin typeface="Calibri" pitchFamily="34" charset="0"/>
                <a:ea typeface="ＭＳ Ｐゴシック"/>
              </a:rPr>
              <a:t> </a:t>
            </a:r>
            <a:r>
              <a:rPr lang="en-US" altLang="ja-JP" sz="2200" b="1">
                <a:solidFill>
                  <a:srgbClr val="000000"/>
                </a:solidFill>
                <a:latin typeface="Calibri" pitchFamily="34" charset="0"/>
                <a:ea typeface="ＭＳ Ｐゴシック"/>
              </a:rPr>
              <a:t>vs</a:t>
            </a:r>
            <a:r>
              <a:rPr lang="en-US" altLang="ja-JP" sz="2900" b="1">
                <a:solidFill>
                  <a:srgbClr val="000000"/>
                </a:solidFill>
                <a:latin typeface="Calibri" pitchFamily="34" charset="0"/>
                <a:ea typeface="ＭＳ Ｐゴシック"/>
              </a:rPr>
              <a:t> </a:t>
            </a:r>
            <a:r>
              <a:rPr lang="en-US" altLang="ja-JP" sz="2900" b="1">
                <a:solidFill>
                  <a:srgbClr val="000000"/>
                </a:solidFill>
                <a:latin typeface="Symbol" pitchFamily="18" charset="2"/>
                <a:ea typeface="ＭＳ Ｐゴシック"/>
              </a:rPr>
              <a:t>b</a:t>
            </a:r>
            <a:r>
              <a:rPr lang="en-US" altLang="ja-JP" sz="2900" b="1" baseline="-33000">
                <a:solidFill>
                  <a:srgbClr val="000000"/>
                </a:solidFill>
                <a:latin typeface="Calibri" pitchFamily="34" charset="0"/>
                <a:ea typeface="ＭＳ Ｐゴシック"/>
              </a:rPr>
              <a:t>y</a:t>
            </a:r>
            <a:r>
              <a:rPr lang="en-US" altLang="ja-JP" sz="2900" b="1" baseline="33000">
                <a:solidFill>
                  <a:srgbClr val="000000"/>
                </a:solidFill>
                <a:latin typeface="Calibri" pitchFamily="34" charset="0"/>
                <a:ea typeface="ＭＳ Ｐゴシック"/>
              </a:rPr>
              <a:t>*  </a:t>
            </a:r>
          </a:p>
        </p:txBody>
      </p:sp>
      <p:sp>
        <p:nvSpPr>
          <p:cNvPr id="10" name="TextBox 10"/>
          <p:cNvSpPr txBox="1">
            <a:spLocks noChangeArrowheads="1"/>
          </p:cNvSpPr>
          <p:nvPr/>
        </p:nvSpPr>
        <p:spPr bwMode="auto">
          <a:xfrm>
            <a:off x="6858000" y="533400"/>
            <a:ext cx="1943100" cy="369888"/>
          </a:xfrm>
          <a:prstGeom prst="rect">
            <a:avLst/>
          </a:prstGeom>
          <a:noFill/>
          <a:ln w="9525">
            <a:noFill/>
            <a:miter lim="800000"/>
            <a:headEnd/>
            <a:tailEnd/>
          </a:ln>
        </p:spPr>
        <p:txBody>
          <a:bodyPr wrap="none">
            <a:spAutoFit/>
          </a:bodyPr>
          <a:lstStyle/>
          <a:p>
            <a:pPr defTabSz="914400"/>
            <a:r>
              <a:rPr lang="en-US" altLang="ja-JP">
                <a:solidFill>
                  <a:prstClr val="black"/>
                </a:solidFill>
                <a:latin typeface="Calibri" pitchFamily="34" charset="0"/>
                <a:ea typeface="ＭＳ Ｐゴシック"/>
              </a:rPr>
              <a:t>	R. Tomas</a:t>
            </a:r>
          </a:p>
        </p:txBody>
      </p:sp>
      <p:sp>
        <p:nvSpPr>
          <p:cNvPr id="11" name="Rectangle 9"/>
          <p:cNvSpPr>
            <a:spLocks noChangeArrowheads="1"/>
          </p:cNvSpPr>
          <p:nvPr/>
        </p:nvSpPr>
        <p:spPr bwMode="auto">
          <a:xfrm>
            <a:off x="3886200" y="5943600"/>
            <a:ext cx="1290638" cy="369888"/>
          </a:xfrm>
          <a:prstGeom prst="rect">
            <a:avLst/>
          </a:prstGeom>
          <a:noFill/>
          <a:ln w="9525">
            <a:noFill/>
            <a:miter lim="800000"/>
            <a:headEnd/>
            <a:tailEnd/>
          </a:ln>
        </p:spPr>
        <p:txBody>
          <a:bodyPr wrap="none">
            <a:spAutoFit/>
          </a:bodyPr>
          <a:lstStyle/>
          <a:p>
            <a:pPr defTabSz="914400"/>
            <a:r>
              <a:rPr lang="en-US" altLang="ja-JP">
                <a:solidFill>
                  <a:srgbClr val="000000"/>
                </a:solidFill>
                <a:latin typeface="Symbol" pitchFamily="18" charset="2"/>
                <a:ea typeface="ＭＳ Ｐゴシック"/>
              </a:rPr>
              <a:t>b</a:t>
            </a:r>
            <a:r>
              <a:rPr lang="en-US" altLang="ja-JP" baseline="-33000">
                <a:solidFill>
                  <a:srgbClr val="000000"/>
                </a:solidFill>
                <a:latin typeface="Calibri" pitchFamily="34" charset="0"/>
                <a:ea typeface="ＭＳ Ｐゴシック"/>
              </a:rPr>
              <a:t>x</a:t>
            </a:r>
            <a:r>
              <a:rPr lang="en-US" altLang="ja-JP" baseline="33000">
                <a:solidFill>
                  <a:srgbClr val="000000"/>
                </a:solidFill>
                <a:latin typeface="Calibri" pitchFamily="34" charset="0"/>
                <a:ea typeface="ＭＳ Ｐゴシック"/>
              </a:rPr>
              <a:t>*</a:t>
            </a:r>
            <a:r>
              <a:rPr lang="en-US" altLang="ja-JP">
                <a:solidFill>
                  <a:srgbClr val="000000"/>
                </a:solidFill>
                <a:latin typeface="Calibri" pitchFamily="34" charset="0"/>
                <a:ea typeface="ＭＳ Ｐゴシック"/>
              </a:rPr>
              <a:t>=10 mm</a:t>
            </a:r>
            <a:r>
              <a:rPr lang="en-US" altLang="ja-JP">
                <a:solidFill>
                  <a:prstClr val="black"/>
                </a:solidFill>
                <a:latin typeface="Calibri"/>
                <a:ea typeface="ＭＳ Ｐゴシック"/>
              </a:rPr>
              <a:t> </a:t>
            </a:r>
          </a:p>
        </p:txBody>
      </p:sp>
      <p:sp>
        <p:nvSpPr>
          <p:cNvPr id="12" name="タイトル 2"/>
          <p:cNvSpPr txBox="1">
            <a:spLocks/>
          </p:cNvSpPr>
          <p:nvPr/>
        </p:nvSpPr>
        <p:spPr bwMode="auto">
          <a:xfrm>
            <a:off x="0" y="5758"/>
            <a:ext cx="9144000" cy="499141"/>
          </a:xfrm>
          <a:prstGeom prst="rect">
            <a:avLst/>
          </a:prstGeom>
          <a:solidFill>
            <a:schemeClr val="accent3">
              <a:lumMod val="75000"/>
            </a:scheme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charset="0"/>
              </a:defRPr>
            </a:lvl1pPr>
            <a:lvl2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algn="r"/>
            <a:r>
              <a:rPr lang="en-US" altLang="ja-JP" sz="2000" smtClean="0"/>
              <a:t>Proposal from CERN</a:t>
            </a:r>
            <a:endParaRPr lang="ja-JP" altLang="en-US" sz="2000" dirty="0"/>
          </a:p>
        </p:txBody>
      </p:sp>
      <p:sp>
        <p:nvSpPr>
          <p:cNvPr id="9" name="Rectangle 9"/>
          <p:cNvSpPr>
            <a:spLocks noChangeArrowheads="1"/>
          </p:cNvSpPr>
          <p:nvPr/>
        </p:nvSpPr>
        <p:spPr bwMode="auto">
          <a:xfrm>
            <a:off x="228600" y="152400"/>
            <a:ext cx="4702506" cy="646331"/>
          </a:xfrm>
          <a:prstGeom prst="rect">
            <a:avLst/>
          </a:prstGeom>
          <a:solidFill>
            <a:schemeClr val="bg1"/>
          </a:solidFill>
          <a:ln w="9525">
            <a:noFill/>
            <a:miter lim="800000"/>
            <a:headEnd/>
            <a:tailEnd/>
          </a:ln>
        </p:spPr>
        <p:txBody>
          <a:bodyPr wrap="none">
            <a:spAutoFit/>
          </a:bodyPr>
          <a:lstStyle/>
          <a:p>
            <a:pPr marL="514350" lvl="1" indent="-514350" defTabSz="914400"/>
            <a:r>
              <a:rPr lang="en-US" altLang="ja-JP" sz="3600" b="1" dirty="0">
                <a:solidFill>
                  <a:srgbClr val="0000FF"/>
                </a:solidFill>
                <a:latin typeface="Calibri" pitchFamily="34" charset="0"/>
                <a:ea typeface="ＭＳ Ｐゴシック"/>
              </a:rPr>
              <a:t>U</a:t>
            </a:r>
            <a:r>
              <a:rPr lang="en-US" altLang="ja-JP" sz="3600" b="1" dirty="0" smtClean="0">
                <a:solidFill>
                  <a:srgbClr val="0000FF"/>
                </a:solidFill>
                <a:latin typeface="Calibri" pitchFamily="34" charset="0"/>
                <a:ea typeface="ＭＳ Ｐゴシック"/>
              </a:rPr>
              <a:t>ltra-low </a:t>
            </a:r>
            <a:r>
              <a:rPr lang="en-US" altLang="ja-JP" sz="3600" b="1" dirty="0">
                <a:solidFill>
                  <a:srgbClr val="0000FF"/>
                </a:solidFill>
                <a:latin typeface="Calibri" pitchFamily="34" charset="0"/>
                <a:ea typeface="ＭＳ Ｐゴシック"/>
              </a:rPr>
              <a:t>beta-function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354949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24272"/>
          </a:xfrm>
        </p:spPr>
        <p:txBody>
          <a:bodyPr>
            <a:normAutofit fontScale="90000"/>
          </a:bodyPr>
          <a:lstStyle/>
          <a:p>
            <a:r>
              <a:rPr lang="en-US" sz="1600" i="1" dirty="0" smtClean="0">
                <a:solidFill>
                  <a:srgbClr val="FF0000"/>
                </a:solidFill>
              </a:rPr>
              <a:t>…from FJPPL-FKPPL WS on ATDF2 in March 2012:</a:t>
            </a:r>
            <a:endParaRPr lang="en-US" sz="1600" i="1" dirty="0">
              <a:solidFill>
                <a:srgbClr val="FF0000"/>
              </a:solidFill>
            </a:endParaRPr>
          </a:p>
        </p:txBody>
      </p:sp>
      <p:pic>
        <p:nvPicPr>
          <p:cNvPr id="1026" name="Picture 2"/>
          <p:cNvPicPr>
            <a:picLocks noGrp="1" noChangeAspect="1" noChangeArrowheads="1"/>
          </p:cNvPicPr>
          <p:nvPr>
            <p:ph sz="quarter"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39552" y="611581"/>
            <a:ext cx="7776864" cy="5512439"/>
          </a:xfrm>
          <a:prstGeom prst="rect">
            <a:avLst/>
          </a:prstGeom>
          <a:noFill/>
          <a:ln w="3175">
            <a:solidFill>
              <a:schemeClr val="tx1"/>
            </a:solidFill>
            <a:miter lim="800000"/>
            <a:headEnd/>
            <a:tailEnd/>
          </a:ln>
        </p:spPr>
      </p:pic>
      <p:sp>
        <p:nvSpPr>
          <p:cNvPr id="5" name="Title 1"/>
          <p:cNvSpPr txBox="1">
            <a:spLocks/>
          </p:cNvSpPr>
          <p:nvPr/>
        </p:nvSpPr>
        <p:spPr>
          <a:xfrm>
            <a:off x="683568" y="6381328"/>
            <a:ext cx="8229600" cy="324272"/>
          </a:xfrm>
          <a:prstGeom prst="rect">
            <a:avLst/>
          </a:prstGeom>
        </p:spPr>
        <p:txBody>
          <a:bodyPr vert="horz" anchor="b" anchorCtr="0">
            <a:normAutofit fontScale="97500"/>
          </a:bodyPr>
          <a:lstStyle/>
          <a:p>
            <a:pPr defTabSz="914400">
              <a:spcBef>
                <a:spcPct val="0"/>
              </a:spcBef>
              <a:defRPr/>
            </a:pPr>
            <a:r>
              <a:rPr kumimoji="0" lang="en-US" sz="1000" i="1" dirty="0">
                <a:solidFill>
                  <a:prstClr val="black"/>
                </a:solidFill>
                <a:latin typeface="Bookman Old Style"/>
              </a:rPr>
              <a:t>14</a:t>
            </a:r>
            <a:r>
              <a:rPr kumimoji="0" lang="en-US" sz="1000" i="1" baseline="30000" dirty="0">
                <a:solidFill>
                  <a:prstClr val="black"/>
                </a:solidFill>
                <a:latin typeface="Bookman Old Style"/>
              </a:rPr>
              <a:t>th</a:t>
            </a:r>
            <a:r>
              <a:rPr kumimoji="0" lang="en-US" sz="1000" i="1" dirty="0">
                <a:solidFill>
                  <a:prstClr val="black"/>
                </a:solidFill>
                <a:latin typeface="Bookman Old Style"/>
              </a:rPr>
              <a:t> ATF2 Project Meeting 26-27 June 2012: A. </a:t>
            </a:r>
            <a:r>
              <a:rPr kumimoji="0" lang="en-US" sz="1000" i="1" dirty="0" err="1">
                <a:solidFill>
                  <a:prstClr val="black"/>
                </a:solidFill>
                <a:latin typeface="Bookman Old Style"/>
              </a:rPr>
              <a:t>Bartalesi</a:t>
            </a:r>
            <a:r>
              <a:rPr kumimoji="0" lang="en-US" sz="1000" i="1" dirty="0">
                <a:solidFill>
                  <a:prstClr val="black"/>
                </a:solidFill>
                <a:latin typeface="Bookman Old Style"/>
              </a:rPr>
              <a:t>, M. Modena, A. </a:t>
            </a:r>
            <a:r>
              <a:rPr kumimoji="0" lang="en-US" sz="1000" i="1" dirty="0" err="1">
                <a:solidFill>
                  <a:prstClr val="black"/>
                </a:solidFill>
                <a:latin typeface="Bookman Old Style"/>
              </a:rPr>
              <a:t>Vorozhtsov</a:t>
            </a:r>
            <a:r>
              <a:rPr kumimoji="0" lang="en-US" sz="1000" i="1" dirty="0">
                <a:solidFill>
                  <a:prstClr val="black"/>
                </a:solidFill>
                <a:latin typeface="Bookman Old Style"/>
              </a:rPr>
              <a:t> on “New Final Doublets”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6379945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32656"/>
            <a:ext cx="7772400" cy="731168"/>
          </a:xfrm>
        </p:spPr>
        <p:txBody>
          <a:bodyPr>
            <a:normAutofit fontScale="90000"/>
          </a:bodyPr>
          <a:lstStyle/>
          <a:p>
            <a:r>
              <a:rPr lang="en-US" altLang="ja-JP" b="1" dirty="0" smtClean="0"/>
              <a:t>STF </a:t>
            </a:r>
            <a:r>
              <a:rPr lang="ja-JP" altLang="en-US" b="1" dirty="0" smtClean="0"/>
              <a:t>提案の基本方針</a:t>
            </a:r>
            <a:endParaRPr kumimoji="1" lang="ja-JP" altLang="en-US" b="1" dirty="0"/>
          </a:p>
        </p:txBody>
      </p:sp>
      <p:sp>
        <p:nvSpPr>
          <p:cNvPr id="3" name="コンテンツ プレースホルダー 2"/>
          <p:cNvSpPr>
            <a:spLocks noGrp="1"/>
          </p:cNvSpPr>
          <p:nvPr>
            <p:ph idx="1"/>
          </p:nvPr>
        </p:nvSpPr>
        <p:spPr>
          <a:xfrm>
            <a:off x="467544" y="1340768"/>
            <a:ext cx="8424936" cy="5256584"/>
          </a:xfrm>
        </p:spPr>
        <p:txBody>
          <a:bodyPr/>
          <a:lstStyle/>
          <a:p>
            <a:r>
              <a:rPr lang="ja-JP" altLang="en-US" sz="2400" dirty="0" smtClean="0"/>
              <a:t>中期計画</a:t>
            </a:r>
            <a:r>
              <a:rPr kumimoji="1" lang="ja-JP" altLang="en-US" sz="2400" dirty="0" smtClean="0"/>
              <a:t>（達成目標：</a:t>
            </a:r>
            <a:r>
              <a:rPr kumimoji="1" lang="en-US" altLang="ja-JP" sz="2400" dirty="0" smtClean="0"/>
              <a:t>3~5</a:t>
            </a:r>
            <a:r>
              <a:rPr kumimoji="1" lang="ja-JP" altLang="en-US" sz="2400" dirty="0" smtClean="0"/>
              <a:t>年）</a:t>
            </a:r>
            <a:endParaRPr kumimoji="1" lang="en-US" altLang="ja-JP" sz="2400" dirty="0" smtClean="0"/>
          </a:p>
          <a:p>
            <a:pPr lvl="1"/>
            <a:r>
              <a:rPr lang="ja-JP" altLang="en-US" sz="1800" dirty="0" smtClean="0"/>
              <a:t>超伝導加速器開発機器・試験設備の整備</a:t>
            </a:r>
            <a:endParaRPr lang="en-US" altLang="ja-JP" sz="1800" dirty="0" smtClean="0"/>
          </a:p>
          <a:p>
            <a:pPr lvl="2"/>
            <a:r>
              <a:rPr lang="ja-JP" altLang="en-US" sz="1800" dirty="0" smtClean="0"/>
              <a:t>実験室／建物：現トンネル＋下流側避難／搬入口拡充</a:t>
            </a:r>
            <a:endParaRPr lang="en-US" altLang="ja-JP" sz="1800" dirty="0" smtClean="0"/>
          </a:p>
          <a:p>
            <a:pPr lvl="2"/>
            <a:r>
              <a:rPr lang="ja-JP" altLang="en-US" sz="1800" dirty="0" smtClean="0"/>
              <a:t>超伝導加速、光源技術：</a:t>
            </a:r>
            <a:r>
              <a:rPr lang="en-US" altLang="ja-JP" sz="1800" dirty="0" smtClean="0"/>
              <a:t>3 </a:t>
            </a:r>
            <a:r>
              <a:rPr lang="ja-JP" altLang="en-US" sz="1800" dirty="0" smtClean="0"/>
              <a:t>クライオモジュール</a:t>
            </a:r>
            <a:r>
              <a:rPr lang="en-US" altLang="ja-JP" sz="1800" dirty="0" smtClean="0"/>
              <a:t> + </a:t>
            </a:r>
            <a:r>
              <a:rPr lang="ja-JP" altLang="en-US" sz="1800" dirty="0" smtClean="0"/>
              <a:t>アンジュレーター</a:t>
            </a:r>
            <a:endParaRPr lang="en-US" altLang="ja-JP" sz="1800" dirty="0" smtClean="0"/>
          </a:p>
          <a:p>
            <a:pPr lvl="2"/>
            <a:r>
              <a:rPr lang="ja-JP" altLang="en-US" sz="1800" dirty="0" smtClean="0"/>
              <a:t>周辺技術整備：高周波源</a:t>
            </a:r>
            <a:r>
              <a:rPr lang="en-US" altLang="ja-JP" sz="1800" dirty="0" smtClean="0"/>
              <a:t>(</a:t>
            </a:r>
            <a:r>
              <a:rPr lang="ja-JP" altLang="en-US" sz="1800" dirty="0" smtClean="0"/>
              <a:t>パルス、</a:t>
            </a:r>
            <a:r>
              <a:rPr lang="en-US" altLang="ja-JP" sz="1800" dirty="0" smtClean="0"/>
              <a:t>CW)</a:t>
            </a:r>
            <a:r>
              <a:rPr lang="ja-JP" altLang="en-US" sz="1800" dirty="0" smtClean="0"/>
              <a:t>、冷却システム、電子源、他、</a:t>
            </a:r>
            <a:endParaRPr lang="en-US" altLang="ja-JP" sz="1800" dirty="0" smtClean="0"/>
          </a:p>
          <a:p>
            <a:pPr lvl="2"/>
            <a:r>
              <a:rPr lang="ja-JP" altLang="en-US" sz="1800" dirty="0" smtClean="0"/>
              <a:t>ビーム制御、モニター、スタディー機器</a:t>
            </a:r>
            <a:endParaRPr lang="en-US" altLang="ja-JP" sz="1800" dirty="0"/>
          </a:p>
          <a:p>
            <a:endParaRPr kumimoji="1" lang="en-US" altLang="ja-JP" sz="2400" dirty="0" smtClean="0"/>
          </a:p>
          <a:p>
            <a:r>
              <a:rPr kumimoji="1" lang="ja-JP" altLang="en-US" sz="2400" dirty="0" smtClean="0"/>
              <a:t>長期展望（達成目標：</a:t>
            </a:r>
            <a:r>
              <a:rPr kumimoji="1" lang="en-US" altLang="ja-JP" sz="2400" dirty="0" smtClean="0"/>
              <a:t>5~7</a:t>
            </a:r>
            <a:r>
              <a:rPr kumimoji="1" lang="ja-JP" altLang="en-US" sz="2400" dirty="0" smtClean="0"/>
              <a:t>年）</a:t>
            </a:r>
            <a:endParaRPr kumimoji="1" lang="en-US" altLang="ja-JP" sz="2400" dirty="0" smtClean="0"/>
          </a:p>
          <a:p>
            <a:pPr lvl="1"/>
            <a:r>
              <a:rPr lang="ja-JP" altLang="en-US" sz="1800" dirty="0" smtClean="0"/>
              <a:t>ビームテストファシリティー</a:t>
            </a:r>
            <a:r>
              <a:rPr lang="en-US" altLang="ja-JP" sz="1800" dirty="0" smtClean="0"/>
              <a:t> </a:t>
            </a:r>
            <a:r>
              <a:rPr lang="ja-JP" altLang="en-US" sz="1800" dirty="0" smtClean="0"/>
              <a:t>整備、利用</a:t>
            </a:r>
            <a:endParaRPr lang="en-US" altLang="ja-JP" sz="1800" dirty="0" smtClean="0"/>
          </a:p>
          <a:p>
            <a:pPr lvl="2"/>
            <a:r>
              <a:rPr lang="ja-JP" altLang="en-US" sz="1800" dirty="0" smtClean="0"/>
              <a:t>実験室／建物：トンネル延長＋ビーム利用実験室拡充</a:t>
            </a:r>
            <a:endParaRPr lang="en-US" altLang="ja-JP" sz="1800" dirty="0" smtClean="0"/>
          </a:p>
          <a:p>
            <a:pPr lvl="2"/>
            <a:r>
              <a:rPr lang="ja-JP" altLang="en-US" sz="1800" dirty="0" smtClean="0"/>
              <a:t>超伝導加速、光源技術：</a:t>
            </a:r>
            <a:r>
              <a:rPr lang="en-US" altLang="ja-JP" sz="1800" dirty="0" smtClean="0"/>
              <a:t>4</a:t>
            </a:r>
            <a:r>
              <a:rPr lang="ja-JP" altLang="en-US" sz="1800" dirty="0" smtClean="0"/>
              <a:t>クライモジュール</a:t>
            </a:r>
            <a:r>
              <a:rPr kumimoji="1" lang="en-US" altLang="ja-JP" sz="1800" dirty="0" smtClean="0"/>
              <a:t> + </a:t>
            </a:r>
            <a:r>
              <a:rPr kumimoji="1" lang="ja-JP" altLang="en-US" sz="1800" dirty="0" smtClean="0"/>
              <a:t>アンジュレーター</a:t>
            </a:r>
            <a:endParaRPr kumimoji="1" lang="en-US" altLang="ja-JP" sz="1800" dirty="0" smtClean="0"/>
          </a:p>
          <a:p>
            <a:pPr lvl="2"/>
            <a:r>
              <a:rPr lang="ja-JP" altLang="en-US" sz="1800" dirty="0" smtClean="0"/>
              <a:t>ビーム利用</a:t>
            </a:r>
            <a:endParaRPr lang="en-US" altLang="ja-JP" sz="1800" dirty="0" smtClean="0"/>
          </a:p>
          <a:p>
            <a:pPr lvl="3"/>
            <a:r>
              <a:rPr kumimoji="1" lang="ja-JP" altLang="en-US" sz="1400" dirty="0" smtClean="0"/>
              <a:t>超伝導加速</a:t>
            </a:r>
            <a:r>
              <a:rPr lang="ja-JP" altLang="en-US" sz="1400" dirty="0" smtClean="0"/>
              <a:t>、ビームスタディー　（パルス、</a:t>
            </a:r>
            <a:r>
              <a:rPr lang="en-US" altLang="ja-JP" sz="1400" dirty="0" smtClean="0"/>
              <a:t>CW)</a:t>
            </a:r>
          </a:p>
          <a:p>
            <a:pPr lvl="3"/>
            <a:r>
              <a:rPr lang="ja-JP" altLang="en-US" sz="1400" dirty="0" smtClean="0"/>
              <a:t>電子ビームを用いた機器開発、測定器開発、実験</a:t>
            </a:r>
            <a:endParaRPr lang="en-US" altLang="ja-JP" sz="1400" dirty="0" smtClean="0"/>
          </a:p>
          <a:p>
            <a:pPr lvl="3"/>
            <a:r>
              <a:rPr lang="ja-JP" altLang="en-US" sz="1400" dirty="0" smtClean="0"/>
              <a:t>フォトンサイエンスビームスタディー、機器開発、測定器開発、実験</a:t>
            </a:r>
            <a:endParaRPr lang="en-US" altLang="ja-JP" sz="1400" dirty="0" smtClean="0"/>
          </a:p>
          <a:p>
            <a:pPr lvl="3"/>
            <a:endParaRPr kumimoji="1" lang="en-US" altLang="ja-JP" sz="1400" dirty="0" smtClean="0"/>
          </a:p>
          <a:p>
            <a:pPr lvl="2"/>
            <a:endParaRPr kumimoji="1" lang="ja-JP" alt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468926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62" name="直線コネクタ 61"/>
          <p:cNvCxnSpPr>
            <a:endCxn id="58" idx="1"/>
          </p:cNvCxnSpPr>
          <p:nvPr/>
        </p:nvCxnSpPr>
        <p:spPr>
          <a:xfrm>
            <a:off x="2664315" y="5678946"/>
            <a:ext cx="76131" cy="2345"/>
          </a:xfrm>
          <a:prstGeom prst="line">
            <a:avLst/>
          </a:prstGeom>
          <a:ln w="15875">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52" name="直線コネクタ 51"/>
          <p:cNvCxnSpPr/>
          <p:nvPr/>
        </p:nvCxnSpPr>
        <p:spPr>
          <a:xfrm flipV="1">
            <a:off x="2151813" y="5747933"/>
            <a:ext cx="474973" cy="3722"/>
          </a:xfrm>
          <a:prstGeom prst="line">
            <a:avLst/>
          </a:prstGeom>
          <a:ln w="15875">
            <a:solidFill>
              <a:srgbClr val="FF6600"/>
            </a:solidFill>
          </a:ln>
          <a:effectLst/>
        </p:spPr>
        <p:style>
          <a:lnRef idx="2">
            <a:schemeClr val="accent1"/>
          </a:lnRef>
          <a:fillRef idx="0">
            <a:schemeClr val="accent1"/>
          </a:fillRef>
          <a:effectRef idx="1">
            <a:schemeClr val="accent1"/>
          </a:effectRef>
          <a:fontRef idx="minor">
            <a:schemeClr val="tx1"/>
          </a:fontRef>
        </p:style>
      </p:cxnSp>
      <p:sp>
        <p:nvSpPr>
          <p:cNvPr id="2" name="タイトル 1"/>
          <p:cNvSpPr>
            <a:spLocks noGrp="1"/>
          </p:cNvSpPr>
          <p:nvPr>
            <p:ph type="title"/>
          </p:nvPr>
        </p:nvSpPr>
        <p:spPr>
          <a:xfrm>
            <a:off x="1440472" y="231031"/>
            <a:ext cx="6911051" cy="723363"/>
          </a:xfrm>
          <a:solidFill>
            <a:schemeClr val="bg1"/>
          </a:solidFill>
        </p:spPr>
        <p:txBody>
          <a:bodyPr>
            <a:normAutofit fontScale="90000"/>
          </a:bodyPr>
          <a:lstStyle/>
          <a:p>
            <a:r>
              <a:rPr lang="ja-JP" altLang="en-US" sz="3200" b="1" cap="all" dirty="0" smtClean="0">
                <a:ln w="9000" cmpd="sng">
                  <a:solidFill>
                    <a:schemeClr val="accent4">
                      <a:shade val="50000"/>
                      <a:satMod val="120000"/>
                    </a:schemeClr>
                  </a:solidFill>
                  <a:prstDash val="solid"/>
                </a:ln>
                <a:solidFill>
                  <a:srgbClr val="004080"/>
                </a:solidFill>
                <a:effectLst>
                  <a:reflection blurRad="12700" stA="28000" endPos="45000" dist="1000" dir="5400000" sy="-100000" algn="bl" rotWithShape="0"/>
                </a:effectLst>
                <a:latin typeface="HG創英角ｺﾞｼｯｸUB"/>
                <a:ea typeface="HG創英角ｺﾞｼｯｸUB"/>
                <a:cs typeface="HG創英角ｺﾞｼｯｸUB"/>
              </a:rPr>
              <a:t>先進・超伝導ビーム加速システムの開発</a:t>
            </a:r>
            <a:endParaRPr lang="ja-JP" altLang="en-US" sz="3200" b="1" cap="all" dirty="0">
              <a:ln w="9000" cmpd="sng">
                <a:solidFill>
                  <a:schemeClr val="accent4">
                    <a:shade val="50000"/>
                    <a:satMod val="120000"/>
                  </a:schemeClr>
                </a:solidFill>
                <a:prstDash val="solid"/>
              </a:ln>
              <a:solidFill>
                <a:srgbClr val="004080"/>
              </a:solidFill>
              <a:effectLst>
                <a:reflection blurRad="12700" stA="28000" endPos="45000" dist="1000" dir="5400000" sy="-100000" algn="bl" rotWithShape="0"/>
              </a:effectLst>
              <a:latin typeface="HG創英角ｺﾞｼｯｸUB"/>
              <a:ea typeface="HG創英角ｺﾞｼｯｸUB"/>
              <a:cs typeface="HG創英角ｺﾞｼｯｸUB"/>
            </a:endParaRPr>
          </a:p>
        </p:txBody>
      </p:sp>
      <p:cxnSp>
        <p:nvCxnSpPr>
          <p:cNvPr id="4" name="直線コネクタ 3"/>
          <p:cNvCxnSpPr/>
          <p:nvPr/>
        </p:nvCxnSpPr>
        <p:spPr>
          <a:xfrm>
            <a:off x="2844504" y="5749794"/>
            <a:ext cx="4716000" cy="7196"/>
          </a:xfrm>
          <a:prstGeom prst="line">
            <a:avLst/>
          </a:prstGeom>
          <a:ln w="15875">
            <a:solidFill>
              <a:srgbClr val="FF6600"/>
            </a:solidFill>
          </a:ln>
          <a:effectLst/>
        </p:spPr>
        <p:style>
          <a:lnRef idx="2">
            <a:schemeClr val="accent1"/>
          </a:lnRef>
          <a:fillRef idx="0">
            <a:schemeClr val="accent1"/>
          </a:fillRef>
          <a:effectRef idx="1">
            <a:schemeClr val="accent1"/>
          </a:effectRef>
          <a:fontRef idx="minor">
            <a:schemeClr val="tx1"/>
          </a:fontRef>
        </p:style>
      </p:cxnSp>
      <p:sp>
        <p:nvSpPr>
          <p:cNvPr id="5" name="正方形/長方形 4"/>
          <p:cNvSpPr/>
          <p:nvPr/>
        </p:nvSpPr>
        <p:spPr>
          <a:xfrm>
            <a:off x="1687606" y="5378850"/>
            <a:ext cx="2540000"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6" name="正方形/長方形 5"/>
          <p:cNvSpPr/>
          <p:nvPr/>
        </p:nvSpPr>
        <p:spPr>
          <a:xfrm>
            <a:off x="4473144" y="5372500"/>
            <a:ext cx="2800350"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7" name="正方形/長方形 6"/>
          <p:cNvSpPr/>
          <p:nvPr/>
        </p:nvSpPr>
        <p:spPr>
          <a:xfrm>
            <a:off x="2540627" y="5931299"/>
            <a:ext cx="4191000"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8" name="正方形/長方形 7"/>
          <p:cNvSpPr/>
          <p:nvPr/>
        </p:nvSpPr>
        <p:spPr>
          <a:xfrm>
            <a:off x="1285441" y="5981266"/>
            <a:ext cx="1332000"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9" name="正方形/長方形 8"/>
          <p:cNvSpPr/>
          <p:nvPr/>
        </p:nvSpPr>
        <p:spPr>
          <a:xfrm>
            <a:off x="836706" y="5023250"/>
            <a:ext cx="1069200"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10" name="正方形/長方形 9"/>
          <p:cNvSpPr/>
          <p:nvPr/>
        </p:nvSpPr>
        <p:spPr>
          <a:xfrm>
            <a:off x="843056" y="5747150"/>
            <a:ext cx="450850"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11" name="正方形/長方形 10"/>
          <p:cNvSpPr/>
          <p:nvPr/>
        </p:nvSpPr>
        <p:spPr>
          <a:xfrm rot="16200000">
            <a:off x="538706" y="5385200"/>
            <a:ext cx="666300"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12" name="正方形/長方形 11"/>
          <p:cNvSpPr/>
          <p:nvPr/>
        </p:nvSpPr>
        <p:spPr>
          <a:xfrm rot="16200000">
            <a:off x="1024031" y="5768925"/>
            <a:ext cx="482150"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13" name="正方形/長方形 12"/>
          <p:cNvSpPr/>
          <p:nvPr/>
        </p:nvSpPr>
        <p:spPr>
          <a:xfrm rot="16200000">
            <a:off x="1061681" y="5242325"/>
            <a:ext cx="406850"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14" name="正方形/長方形 13"/>
          <p:cNvSpPr/>
          <p:nvPr/>
        </p:nvSpPr>
        <p:spPr>
          <a:xfrm rot="16200000">
            <a:off x="1712231" y="5197875"/>
            <a:ext cx="406850"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15" name="正方形/長方形 14"/>
          <p:cNvSpPr/>
          <p:nvPr/>
        </p:nvSpPr>
        <p:spPr>
          <a:xfrm>
            <a:off x="1274858" y="5565116"/>
            <a:ext cx="273050"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16" name="正方形/長方形 15"/>
          <p:cNvSpPr/>
          <p:nvPr/>
        </p:nvSpPr>
        <p:spPr>
          <a:xfrm rot="16200000">
            <a:off x="1454777" y="5471983"/>
            <a:ext cx="243864"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17" name="正方形/長方形 16"/>
          <p:cNvSpPr/>
          <p:nvPr/>
        </p:nvSpPr>
        <p:spPr>
          <a:xfrm>
            <a:off x="4570806" y="5550298"/>
            <a:ext cx="3100881"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18" name="正方形/長方形 17"/>
          <p:cNvSpPr/>
          <p:nvPr/>
        </p:nvSpPr>
        <p:spPr>
          <a:xfrm rot="16200000">
            <a:off x="7140177" y="5456638"/>
            <a:ext cx="251996"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19" name="正方形/長方形 18"/>
          <p:cNvSpPr/>
          <p:nvPr/>
        </p:nvSpPr>
        <p:spPr>
          <a:xfrm rot="16200000">
            <a:off x="6630521" y="5991735"/>
            <a:ext cx="178475"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20" name="正方形/長方形 19"/>
          <p:cNvSpPr/>
          <p:nvPr/>
        </p:nvSpPr>
        <p:spPr>
          <a:xfrm rot="16200000">
            <a:off x="7053833" y="5979048"/>
            <a:ext cx="178475"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22" name="正方形/長方形 21"/>
          <p:cNvSpPr/>
          <p:nvPr/>
        </p:nvSpPr>
        <p:spPr>
          <a:xfrm>
            <a:off x="6748558" y="6052173"/>
            <a:ext cx="423313"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23" name="正方形/長方形 22"/>
          <p:cNvSpPr/>
          <p:nvPr/>
        </p:nvSpPr>
        <p:spPr>
          <a:xfrm rot="16200000">
            <a:off x="4022390" y="5178050"/>
            <a:ext cx="358045"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24" name="正方形/長方形 23"/>
          <p:cNvSpPr/>
          <p:nvPr/>
        </p:nvSpPr>
        <p:spPr>
          <a:xfrm rot="16200000">
            <a:off x="4322922" y="5187997"/>
            <a:ext cx="358045"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25" name="正方形/長方形 24"/>
          <p:cNvSpPr/>
          <p:nvPr/>
        </p:nvSpPr>
        <p:spPr>
          <a:xfrm>
            <a:off x="2917242" y="5720075"/>
            <a:ext cx="791997" cy="57600"/>
          </a:xfrm>
          <a:prstGeom prst="rect">
            <a:avLst/>
          </a:prstGeom>
          <a:solidFill>
            <a:schemeClr val="accent6"/>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26" name="正方形/長方形 25"/>
          <p:cNvSpPr/>
          <p:nvPr/>
        </p:nvSpPr>
        <p:spPr>
          <a:xfrm>
            <a:off x="2342610" y="5720075"/>
            <a:ext cx="186265" cy="57600"/>
          </a:xfrm>
          <a:prstGeom prst="rect">
            <a:avLst/>
          </a:prstGeom>
          <a:solidFill>
            <a:schemeClr val="accent6"/>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27" name="正方形/長方形 26"/>
          <p:cNvSpPr/>
          <p:nvPr/>
        </p:nvSpPr>
        <p:spPr>
          <a:xfrm>
            <a:off x="2101846" y="5718349"/>
            <a:ext cx="110067" cy="57600"/>
          </a:xfrm>
          <a:prstGeom prst="rect">
            <a:avLst/>
          </a:prstGeom>
          <a:solidFill>
            <a:srgbClr val="FF0000"/>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28" name="正方形/長方形 27"/>
          <p:cNvSpPr/>
          <p:nvPr/>
        </p:nvSpPr>
        <p:spPr>
          <a:xfrm>
            <a:off x="7537797" y="5716637"/>
            <a:ext cx="215999" cy="72000"/>
          </a:xfrm>
          <a:prstGeom prst="rect">
            <a:avLst/>
          </a:prstGeom>
          <a:solidFill>
            <a:schemeClr val="tx2">
              <a:lumMod val="75000"/>
            </a:schemeClr>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cxnSp>
        <p:nvCxnSpPr>
          <p:cNvPr id="30" name="直線コネクタ 29"/>
          <p:cNvCxnSpPr>
            <a:stCxn id="33" idx="1"/>
            <a:endCxn id="29" idx="0"/>
          </p:cNvCxnSpPr>
          <p:nvPr/>
        </p:nvCxnSpPr>
        <p:spPr>
          <a:xfrm>
            <a:off x="6690958" y="5754709"/>
            <a:ext cx="240337" cy="112461"/>
          </a:xfrm>
          <a:prstGeom prst="line">
            <a:avLst/>
          </a:prstGeom>
          <a:ln w="15875">
            <a:solidFill>
              <a:srgbClr val="FF6600"/>
            </a:solidFill>
          </a:ln>
          <a:effectLst/>
        </p:spPr>
        <p:style>
          <a:lnRef idx="2">
            <a:schemeClr val="accent1"/>
          </a:lnRef>
          <a:fillRef idx="0">
            <a:schemeClr val="accent1"/>
          </a:fillRef>
          <a:effectRef idx="1">
            <a:schemeClr val="accent1"/>
          </a:effectRef>
          <a:fontRef idx="minor">
            <a:schemeClr val="tx1"/>
          </a:fontRef>
        </p:style>
      </p:cxnSp>
      <p:sp>
        <p:nvSpPr>
          <p:cNvPr id="33" name="正方形/長方形 32"/>
          <p:cNvSpPr/>
          <p:nvPr/>
        </p:nvSpPr>
        <p:spPr>
          <a:xfrm flipH="1">
            <a:off x="6485202" y="5731849"/>
            <a:ext cx="205756" cy="45719"/>
          </a:xfrm>
          <a:prstGeom prst="rect">
            <a:avLst/>
          </a:prstGeom>
          <a:solidFill>
            <a:schemeClr val="tx2">
              <a:lumMod val="60000"/>
              <a:lumOff val="40000"/>
            </a:schemeClr>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34" name="正方形/長方形 33"/>
          <p:cNvSpPr/>
          <p:nvPr/>
        </p:nvSpPr>
        <p:spPr>
          <a:xfrm>
            <a:off x="5597011" y="5723811"/>
            <a:ext cx="791999" cy="57600"/>
          </a:xfrm>
          <a:prstGeom prst="rect">
            <a:avLst/>
          </a:prstGeom>
          <a:solidFill>
            <a:srgbClr val="008000"/>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35" name="テキスト ボックス 34"/>
          <p:cNvSpPr txBox="1"/>
          <p:nvPr/>
        </p:nvSpPr>
        <p:spPr>
          <a:xfrm>
            <a:off x="2802659" y="5706684"/>
            <a:ext cx="1007999" cy="276999"/>
          </a:xfrm>
          <a:prstGeom prst="rect">
            <a:avLst/>
          </a:prstGeom>
          <a:noFill/>
        </p:spPr>
        <p:txBody>
          <a:bodyPr wrap="square" rtlCol="0">
            <a:spAutoFit/>
          </a:bodyPr>
          <a:lstStyle/>
          <a:p>
            <a:r>
              <a:rPr kumimoji="1" lang="en-US" altLang="ja-JP" sz="1200" dirty="0" smtClean="0">
                <a:solidFill>
                  <a:srgbClr val="FF0000"/>
                </a:solidFill>
                <a:latin typeface="Arial"/>
                <a:cs typeface="Arial"/>
              </a:rPr>
              <a:t>CM1(</a:t>
            </a:r>
            <a:r>
              <a:rPr lang="ja-JP" altLang="en-US" sz="1200" dirty="0" smtClean="0">
                <a:solidFill>
                  <a:srgbClr val="FF0000"/>
                </a:solidFill>
                <a:latin typeface="Arial"/>
                <a:cs typeface="Arial"/>
              </a:rPr>
              <a:t>既存</a:t>
            </a:r>
            <a:r>
              <a:rPr kumimoji="1" lang="en-US" altLang="ja-JP" sz="1200" dirty="0" smtClean="0">
                <a:solidFill>
                  <a:srgbClr val="FF0000"/>
                </a:solidFill>
                <a:latin typeface="Arial"/>
                <a:cs typeface="Arial"/>
              </a:rPr>
              <a:t>)</a:t>
            </a:r>
            <a:endParaRPr kumimoji="1" lang="ja-JP" altLang="en-US" sz="1200" dirty="0">
              <a:solidFill>
                <a:srgbClr val="FF0000"/>
              </a:solidFill>
              <a:latin typeface="Arial"/>
              <a:cs typeface="Arial"/>
            </a:endParaRPr>
          </a:p>
        </p:txBody>
      </p:sp>
      <p:sp>
        <p:nvSpPr>
          <p:cNvPr id="36" name="テキスト ボックス 35"/>
          <p:cNvSpPr txBox="1"/>
          <p:nvPr/>
        </p:nvSpPr>
        <p:spPr>
          <a:xfrm>
            <a:off x="5509879" y="6303661"/>
            <a:ext cx="975322" cy="276999"/>
          </a:xfrm>
          <a:prstGeom prst="rect">
            <a:avLst/>
          </a:prstGeom>
          <a:noFill/>
        </p:spPr>
        <p:txBody>
          <a:bodyPr wrap="square" rtlCol="0">
            <a:spAutoFit/>
          </a:bodyPr>
          <a:lstStyle/>
          <a:p>
            <a:r>
              <a:rPr lang="en-US" altLang="ja-JP" sz="1200" dirty="0" err="1" smtClean="0">
                <a:latin typeface="Arial"/>
                <a:cs typeface="Arial"/>
              </a:rPr>
              <a:t>Undulator</a:t>
            </a:r>
            <a:endParaRPr kumimoji="1" lang="ja-JP" altLang="en-US" sz="1200" dirty="0">
              <a:latin typeface="Arial"/>
              <a:cs typeface="Arial"/>
            </a:endParaRPr>
          </a:p>
        </p:txBody>
      </p:sp>
      <p:sp>
        <p:nvSpPr>
          <p:cNvPr id="37" name="テキスト ボックス 36"/>
          <p:cNvSpPr txBox="1"/>
          <p:nvPr/>
        </p:nvSpPr>
        <p:spPr>
          <a:xfrm>
            <a:off x="6763298" y="6051853"/>
            <a:ext cx="1211287" cy="276999"/>
          </a:xfrm>
          <a:prstGeom prst="rect">
            <a:avLst/>
          </a:prstGeom>
          <a:noFill/>
        </p:spPr>
        <p:txBody>
          <a:bodyPr wrap="square" rtlCol="0">
            <a:spAutoFit/>
          </a:bodyPr>
          <a:lstStyle/>
          <a:p>
            <a:r>
              <a:rPr lang="en-US" altLang="ja-JP" sz="1200" dirty="0" smtClean="0">
                <a:latin typeface="Arial"/>
                <a:cs typeface="Arial"/>
              </a:rPr>
              <a:t>Beam Dump</a:t>
            </a:r>
            <a:endParaRPr kumimoji="1" lang="ja-JP" altLang="en-US" sz="1200" dirty="0">
              <a:latin typeface="Arial"/>
              <a:cs typeface="Arial"/>
            </a:endParaRPr>
          </a:p>
        </p:txBody>
      </p:sp>
      <p:sp>
        <p:nvSpPr>
          <p:cNvPr id="39" name="テキスト ボックス 38"/>
          <p:cNvSpPr txBox="1"/>
          <p:nvPr/>
        </p:nvSpPr>
        <p:spPr>
          <a:xfrm>
            <a:off x="1428695" y="5728087"/>
            <a:ext cx="1166000" cy="276999"/>
          </a:xfrm>
          <a:prstGeom prst="rect">
            <a:avLst/>
          </a:prstGeom>
          <a:noFill/>
        </p:spPr>
        <p:txBody>
          <a:bodyPr wrap="square" rtlCol="0">
            <a:spAutoFit/>
          </a:bodyPr>
          <a:lstStyle/>
          <a:p>
            <a:r>
              <a:rPr lang="en-US" altLang="ja-JP" sz="1200" dirty="0" smtClean="0">
                <a:latin typeface="Arial"/>
                <a:cs typeface="Arial"/>
              </a:rPr>
              <a:t>SC RF-Gun</a:t>
            </a:r>
            <a:endParaRPr kumimoji="1" lang="ja-JP" altLang="en-US" sz="1200" dirty="0">
              <a:latin typeface="Arial"/>
              <a:cs typeface="Arial"/>
            </a:endParaRPr>
          </a:p>
        </p:txBody>
      </p:sp>
      <p:sp>
        <p:nvSpPr>
          <p:cNvPr id="41" name="テキスト ボックス 40"/>
          <p:cNvSpPr txBox="1"/>
          <p:nvPr/>
        </p:nvSpPr>
        <p:spPr>
          <a:xfrm>
            <a:off x="3734103" y="5705224"/>
            <a:ext cx="854696" cy="276999"/>
          </a:xfrm>
          <a:prstGeom prst="rect">
            <a:avLst/>
          </a:prstGeom>
          <a:noFill/>
        </p:spPr>
        <p:txBody>
          <a:bodyPr wrap="square" rtlCol="0">
            <a:spAutoFit/>
          </a:bodyPr>
          <a:lstStyle/>
          <a:p>
            <a:r>
              <a:rPr kumimoji="1" lang="en-US" altLang="ja-JP" sz="1200" dirty="0" smtClean="0">
                <a:solidFill>
                  <a:srgbClr val="3366FF"/>
                </a:solidFill>
                <a:latin typeface="Arial"/>
                <a:cs typeface="Arial"/>
              </a:rPr>
              <a:t>CM2a+2b</a:t>
            </a:r>
            <a:endParaRPr kumimoji="1" lang="ja-JP" altLang="en-US" sz="1200" dirty="0">
              <a:solidFill>
                <a:srgbClr val="3366FF"/>
              </a:solidFill>
              <a:latin typeface="Arial"/>
              <a:cs typeface="Arial"/>
            </a:endParaRPr>
          </a:p>
        </p:txBody>
      </p:sp>
      <p:sp>
        <p:nvSpPr>
          <p:cNvPr id="43" name="テキスト ボックス 42"/>
          <p:cNvSpPr txBox="1"/>
          <p:nvPr/>
        </p:nvSpPr>
        <p:spPr>
          <a:xfrm>
            <a:off x="150353" y="2492896"/>
            <a:ext cx="5293788" cy="2031325"/>
          </a:xfrm>
          <a:prstGeom prst="rect">
            <a:avLst/>
          </a:prstGeom>
          <a:solidFill>
            <a:srgbClr val="66CCFF"/>
          </a:solidFill>
        </p:spPr>
        <p:txBody>
          <a:bodyPr wrap="square" rtlCol="0">
            <a:spAutoFit/>
          </a:bodyPr>
          <a:lstStyle/>
          <a:p>
            <a:pPr>
              <a:lnSpc>
                <a:spcPts val="2160"/>
              </a:lnSpc>
            </a:pPr>
            <a:r>
              <a:rPr lang="en-US" altLang="ja-JP" dirty="0" smtClean="0">
                <a:solidFill>
                  <a:srgbClr val="0000FF"/>
                </a:solidFill>
                <a:latin typeface="HG創英角ｺﾞｼｯｸUB"/>
                <a:ea typeface="HG創英角ｺﾞｼｯｸUB"/>
                <a:cs typeface="HG創英角ｺﾞｼｯｸUB"/>
              </a:rPr>
              <a:t>■ </a:t>
            </a:r>
            <a:r>
              <a:rPr kumimoji="1" lang="ja-JP" altLang="en-US" sz="2000" dirty="0" smtClean="0">
                <a:latin typeface="HG創英角ｺﾞｼｯｸUB"/>
                <a:ea typeface="HG創英角ｺﾞｼｯｸUB"/>
                <a:cs typeface="HG創英角ｺﾞｼｯｸUB"/>
              </a:rPr>
              <a:t>目的</a:t>
            </a:r>
            <a:endParaRPr kumimoji="1" lang="en-US" altLang="ja-JP" sz="2000" dirty="0" smtClean="0">
              <a:latin typeface="HG創英角ｺﾞｼｯｸUB"/>
              <a:ea typeface="HG創英角ｺﾞｼｯｸUB"/>
              <a:cs typeface="HG創英角ｺﾞｼｯｸUB"/>
            </a:endParaRPr>
          </a:p>
          <a:p>
            <a:pPr>
              <a:lnSpc>
                <a:spcPts val="2160"/>
              </a:lnSpc>
            </a:pPr>
            <a:r>
              <a:rPr lang="en-US" altLang="ja-JP" sz="2000" dirty="0" smtClean="0">
                <a:solidFill>
                  <a:srgbClr val="0000FF"/>
                </a:solidFill>
                <a:latin typeface="HG創英角ｺﾞｼｯｸUB"/>
                <a:ea typeface="HG創英角ｺﾞｼｯｸUB"/>
                <a:cs typeface="HG創英角ｺﾞｼｯｸUB"/>
              </a:rPr>
              <a:t>•</a:t>
            </a:r>
            <a:r>
              <a:rPr lang="ja-JP" altLang="en-US" sz="1800" dirty="0" smtClean="0">
                <a:latin typeface="ＭＳ ゴシック"/>
                <a:ea typeface="ＭＳ ゴシック"/>
                <a:cs typeface="ＭＳ ゴシック"/>
              </a:rPr>
              <a:t>高電界</a:t>
            </a:r>
            <a:r>
              <a:rPr lang="en-US" altLang="ja-JP" sz="1800" dirty="0" smtClean="0">
                <a:latin typeface="ＭＳ ゴシック"/>
                <a:ea typeface="ＭＳ ゴシック"/>
                <a:cs typeface="ＭＳ ゴシック"/>
              </a:rPr>
              <a:t>(32 MV/m)</a:t>
            </a:r>
            <a:r>
              <a:rPr lang="ja-JP" altLang="en-US" sz="1800" dirty="0" smtClean="0">
                <a:latin typeface="ＭＳ ゴシック"/>
                <a:ea typeface="ＭＳ ゴシック"/>
                <a:cs typeface="ＭＳ ゴシック"/>
              </a:rPr>
              <a:t>パルス加速勾配</a:t>
            </a:r>
            <a:endParaRPr lang="en-US" altLang="ja-JP" sz="1800" dirty="0" smtClean="0">
              <a:latin typeface="ＭＳ ゴシック"/>
              <a:ea typeface="ＭＳ ゴシック"/>
              <a:cs typeface="ＭＳ ゴシック"/>
            </a:endParaRPr>
          </a:p>
          <a:p>
            <a:pPr>
              <a:lnSpc>
                <a:spcPts val="2160"/>
              </a:lnSpc>
            </a:pPr>
            <a:r>
              <a:rPr lang="ja-JP" altLang="ja-JP" sz="1800" dirty="0">
                <a:latin typeface="ＭＳ ゴシック"/>
                <a:ea typeface="ＭＳ ゴシック"/>
                <a:cs typeface="ＭＳ ゴシック"/>
              </a:rPr>
              <a:t>　</a:t>
            </a:r>
            <a:r>
              <a:rPr lang="ja-JP" altLang="en-US" sz="1800" dirty="0" smtClean="0">
                <a:latin typeface="ＭＳ ゴシック"/>
                <a:ea typeface="ＭＳ ゴシック"/>
                <a:cs typeface="ＭＳ ゴシック"/>
              </a:rPr>
              <a:t>＝＞多連加速モジュール実証</a:t>
            </a:r>
            <a:endParaRPr lang="en-US" altLang="ja-JP" sz="1800" dirty="0" smtClean="0">
              <a:latin typeface="ＭＳ ゴシック"/>
              <a:ea typeface="ＭＳ ゴシック"/>
              <a:cs typeface="ＭＳ ゴシック"/>
            </a:endParaRPr>
          </a:p>
          <a:p>
            <a:pPr>
              <a:lnSpc>
                <a:spcPts val="2160"/>
              </a:lnSpc>
            </a:pPr>
            <a:r>
              <a:rPr lang="ja-JP" altLang="en-US" sz="1800" dirty="0" smtClean="0">
                <a:latin typeface="ＭＳ ゴシック"/>
                <a:ea typeface="ＭＳ ゴシック"/>
                <a:cs typeface="ＭＳ ゴシック"/>
              </a:rPr>
              <a:t>・</a:t>
            </a:r>
            <a:r>
              <a:rPr lang="en-US" altLang="ja-JP" sz="1800" dirty="0" smtClean="0">
                <a:latin typeface="ＭＳ ゴシック"/>
                <a:ea typeface="ＭＳ ゴシック"/>
                <a:cs typeface="ＭＳ ゴシック"/>
              </a:rPr>
              <a:t>CW</a:t>
            </a:r>
            <a:r>
              <a:rPr lang="ja-JP" altLang="en-US" sz="1800" dirty="0" smtClean="0">
                <a:latin typeface="ＭＳ ゴシック"/>
                <a:ea typeface="ＭＳ ゴシック"/>
                <a:cs typeface="ＭＳ ゴシック"/>
              </a:rPr>
              <a:t>、高繰返し</a:t>
            </a:r>
            <a:r>
              <a:rPr lang="en-US" altLang="ja-JP" sz="1800" dirty="0">
                <a:latin typeface="ＭＳ ゴシック"/>
                <a:ea typeface="ＭＳ ゴシック"/>
                <a:cs typeface="ＭＳ ゴシック"/>
              </a:rPr>
              <a:t>(MHz)SASE FEL</a:t>
            </a:r>
            <a:r>
              <a:rPr lang="ja-JP" altLang="en-US" sz="1800" dirty="0">
                <a:latin typeface="ＭＳ ゴシック"/>
                <a:ea typeface="ＭＳ ゴシック"/>
                <a:cs typeface="ＭＳ ゴシック"/>
              </a:rPr>
              <a:t>の</a:t>
            </a:r>
            <a:r>
              <a:rPr lang="ja-JP" altLang="en-US" sz="1800" dirty="0" smtClean="0">
                <a:latin typeface="ＭＳ ゴシック"/>
                <a:ea typeface="ＭＳ ゴシック"/>
                <a:cs typeface="ＭＳ ゴシック"/>
              </a:rPr>
              <a:t>実証</a:t>
            </a:r>
            <a:endParaRPr lang="en-US" altLang="ja-JP" sz="1800" dirty="0" smtClean="0">
              <a:latin typeface="ＭＳ ゴシック"/>
              <a:ea typeface="ＭＳ ゴシック"/>
              <a:cs typeface="ＭＳ ゴシック"/>
            </a:endParaRPr>
          </a:p>
          <a:p>
            <a:pPr>
              <a:lnSpc>
                <a:spcPts val="2160"/>
              </a:lnSpc>
            </a:pPr>
            <a:r>
              <a:rPr lang="ja-JP" altLang="en-US" sz="1800" dirty="0" smtClean="0">
                <a:latin typeface="ＭＳ ゴシック"/>
                <a:ea typeface="ＭＳ ゴシック"/>
                <a:cs typeface="ＭＳ ゴシック"/>
              </a:rPr>
              <a:t>・高性能／効率高周波源、冷凍機開発</a:t>
            </a:r>
            <a:endParaRPr lang="en-US" altLang="ja-JP" sz="1800" dirty="0" smtClean="0">
              <a:solidFill>
                <a:srgbClr val="0000FF"/>
              </a:solidFill>
              <a:latin typeface="ＭＳ ゴシック"/>
              <a:ea typeface="ＭＳ ゴシック"/>
              <a:cs typeface="ＭＳ ゴシック"/>
            </a:endParaRPr>
          </a:p>
          <a:p>
            <a:pPr>
              <a:lnSpc>
                <a:spcPts val="2160"/>
              </a:lnSpc>
            </a:pPr>
            <a:r>
              <a:rPr lang="ja-JP" altLang="en-US" sz="1800" dirty="0" smtClean="0">
                <a:solidFill>
                  <a:srgbClr val="0000FF"/>
                </a:solidFill>
                <a:latin typeface="ＭＳ ゴシック"/>
                <a:ea typeface="ＭＳ ゴシック"/>
                <a:cs typeface="ＭＳ ゴシック"/>
              </a:rPr>
              <a:t>・（</a:t>
            </a:r>
            <a:r>
              <a:rPr lang="en-US" altLang="ja-JP" sz="1800" dirty="0" smtClean="0">
                <a:latin typeface="ＭＳ ゴシック"/>
                <a:ea typeface="ＭＳ ゴシック"/>
                <a:cs typeface="ＭＳ ゴシック"/>
              </a:rPr>
              <a:t>SCRF)</a:t>
            </a:r>
            <a:r>
              <a:rPr lang="ja-JP" altLang="en-US" sz="1800" dirty="0" smtClean="0">
                <a:latin typeface="ＭＳ ゴシック"/>
                <a:ea typeface="ＭＳ ゴシック"/>
                <a:cs typeface="ＭＳ ゴシック"/>
              </a:rPr>
              <a:t>高性能電子</a:t>
            </a:r>
            <a:r>
              <a:rPr lang="ja-JP" altLang="en-US" sz="1800" dirty="0">
                <a:latin typeface="ＭＳ ゴシック"/>
                <a:ea typeface="ＭＳ ゴシック"/>
                <a:cs typeface="ＭＳ ゴシック"/>
              </a:rPr>
              <a:t>銃の開発</a:t>
            </a:r>
            <a:endParaRPr lang="en-US" altLang="ja-JP" sz="1800" dirty="0" smtClean="0">
              <a:latin typeface="ＭＳ ゴシック"/>
              <a:ea typeface="ＭＳ ゴシック"/>
              <a:cs typeface="ＭＳ ゴシック"/>
            </a:endParaRPr>
          </a:p>
          <a:p>
            <a:pPr>
              <a:lnSpc>
                <a:spcPts val="2160"/>
              </a:lnSpc>
            </a:pPr>
            <a:r>
              <a:rPr lang="ja-JP" altLang="en-US" sz="1800" dirty="0" smtClean="0">
                <a:solidFill>
                  <a:srgbClr val="0000FF"/>
                </a:solidFill>
                <a:latin typeface="ＭＳ ゴシック"/>
                <a:ea typeface="ＭＳ ゴシック"/>
                <a:cs typeface="ＭＳ ゴシック"/>
              </a:rPr>
              <a:t>・</a:t>
            </a:r>
            <a:r>
              <a:rPr lang="en-US" altLang="ja-JP" sz="1800" dirty="0" smtClean="0">
                <a:solidFill>
                  <a:srgbClr val="0000FF"/>
                </a:solidFill>
                <a:latin typeface="ＭＳ ゴシック"/>
                <a:ea typeface="ＭＳ ゴシック"/>
                <a:cs typeface="ＭＳ ゴシック"/>
              </a:rPr>
              <a:t>(</a:t>
            </a:r>
            <a:r>
              <a:rPr lang="ja-JP" altLang="en-US" sz="1800" dirty="0" smtClean="0">
                <a:latin typeface="ＭＳ ゴシック"/>
                <a:ea typeface="ＭＳ ゴシック"/>
                <a:cs typeface="ＭＳ ゴシック"/>
              </a:rPr>
              <a:t>若手</a:t>
            </a:r>
            <a:r>
              <a:rPr lang="en-US" altLang="ja-JP" sz="1800" dirty="0" smtClean="0">
                <a:latin typeface="ＭＳ ゴシック"/>
                <a:ea typeface="ＭＳ ゴシック"/>
                <a:cs typeface="ＭＳ ゴシック"/>
              </a:rPr>
              <a:t>)</a:t>
            </a:r>
            <a:r>
              <a:rPr lang="ja-JP" altLang="en-US" sz="1800" dirty="0" smtClean="0">
                <a:latin typeface="ＭＳ ゴシック"/>
                <a:ea typeface="ＭＳ ゴシック"/>
                <a:cs typeface="ＭＳ ゴシック"/>
              </a:rPr>
              <a:t>研究者、技術者の</a:t>
            </a:r>
            <a:r>
              <a:rPr lang="ja-JP" altLang="en-US" sz="1800" dirty="0" smtClean="0">
                <a:solidFill>
                  <a:srgbClr val="FF0000"/>
                </a:solidFill>
                <a:latin typeface="ＭＳ ゴシック"/>
                <a:ea typeface="ＭＳ ゴシック"/>
                <a:cs typeface="ＭＳ ゴシック"/>
              </a:rPr>
              <a:t>人材育成（世代継承）</a:t>
            </a:r>
            <a:endParaRPr lang="en-US" altLang="ja-JP" sz="1800" dirty="0" smtClean="0">
              <a:solidFill>
                <a:srgbClr val="FF0000"/>
              </a:solidFill>
              <a:latin typeface="ＭＳ ゴシック"/>
              <a:ea typeface="ＭＳ ゴシック"/>
              <a:cs typeface="ＭＳ ゴシック"/>
            </a:endParaRPr>
          </a:p>
        </p:txBody>
      </p:sp>
      <p:sp>
        <p:nvSpPr>
          <p:cNvPr id="42" name="テキスト ボックス 41"/>
          <p:cNvSpPr txBox="1"/>
          <p:nvPr/>
        </p:nvSpPr>
        <p:spPr>
          <a:xfrm>
            <a:off x="2095472" y="5464602"/>
            <a:ext cx="546683" cy="276999"/>
          </a:xfrm>
          <a:prstGeom prst="rect">
            <a:avLst/>
          </a:prstGeom>
          <a:noFill/>
        </p:spPr>
        <p:txBody>
          <a:bodyPr wrap="square" rtlCol="0">
            <a:spAutoFit/>
          </a:bodyPr>
          <a:lstStyle/>
          <a:p>
            <a:r>
              <a:rPr kumimoji="1" lang="en-US" altLang="ja-JP" sz="1200" dirty="0" smtClean="0">
                <a:latin typeface="Arial"/>
                <a:cs typeface="Arial"/>
              </a:rPr>
              <a:t>CM0</a:t>
            </a:r>
            <a:endParaRPr kumimoji="1" lang="ja-JP" altLang="en-US" sz="1200" dirty="0">
              <a:latin typeface="Arial"/>
              <a:cs typeface="Arial"/>
            </a:endParaRPr>
          </a:p>
        </p:txBody>
      </p:sp>
      <p:sp>
        <p:nvSpPr>
          <p:cNvPr id="46" name="正方形/長方形 45"/>
          <p:cNvSpPr/>
          <p:nvPr/>
        </p:nvSpPr>
        <p:spPr>
          <a:xfrm>
            <a:off x="3833928" y="5723123"/>
            <a:ext cx="395998" cy="57600"/>
          </a:xfrm>
          <a:prstGeom prst="rect">
            <a:avLst/>
          </a:prstGeom>
          <a:solidFill>
            <a:schemeClr val="accent6"/>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47" name="正方形/長方形 46"/>
          <p:cNvSpPr/>
          <p:nvPr/>
        </p:nvSpPr>
        <p:spPr>
          <a:xfrm>
            <a:off x="4231418" y="5724647"/>
            <a:ext cx="395998" cy="57600"/>
          </a:xfrm>
          <a:prstGeom prst="rect">
            <a:avLst/>
          </a:prstGeom>
          <a:solidFill>
            <a:schemeClr val="accent6"/>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57" name="正方形/長方形 56"/>
          <p:cNvSpPr/>
          <p:nvPr/>
        </p:nvSpPr>
        <p:spPr>
          <a:xfrm>
            <a:off x="2634366" y="5652431"/>
            <a:ext cx="54000" cy="54000"/>
          </a:xfrm>
          <a:prstGeom prst="rect">
            <a:avLst/>
          </a:prstGeom>
          <a:solidFill>
            <a:srgbClr val="008000"/>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58" name="正方形/長方形 57"/>
          <p:cNvSpPr/>
          <p:nvPr/>
        </p:nvSpPr>
        <p:spPr>
          <a:xfrm>
            <a:off x="2740446" y="5654291"/>
            <a:ext cx="54000" cy="54000"/>
          </a:xfrm>
          <a:prstGeom prst="rect">
            <a:avLst/>
          </a:prstGeom>
          <a:solidFill>
            <a:srgbClr val="008000"/>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60" name="正方形/長方形 59"/>
          <p:cNvSpPr/>
          <p:nvPr/>
        </p:nvSpPr>
        <p:spPr>
          <a:xfrm>
            <a:off x="2589906" y="5723771"/>
            <a:ext cx="54000" cy="54000"/>
          </a:xfrm>
          <a:prstGeom prst="rect">
            <a:avLst/>
          </a:prstGeom>
          <a:solidFill>
            <a:srgbClr val="008000"/>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61" name="正方形/長方形 60"/>
          <p:cNvSpPr/>
          <p:nvPr/>
        </p:nvSpPr>
        <p:spPr>
          <a:xfrm>
            <a:off x="2788626" y="5725631"/>
            <a:ext cx="54000" cy="54000"/>
          </a:xfrm>
          <a:prstGeom prst="rect">
            <a:avLst/>
          </a:prstGeom>
          <a:solidFill>
            <a:srgbClr val="008000"/>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64" name="テキスト ボックス 63"/>
          <p:cNvSpPr txBox="1"/>
          <p:nvPr/>
        </p:nvSpPr>
        <p:spPr>
          <a:xfrm>
            <a:off x="2509125" y="5409987"/>
            <a:ext cx="478975" cy="276999"/>
          </a:xfrm>
          <a:prstGeom prst="rect">
            <a:avLst/>
          </a:prstGeom>
          <a:noFill/>
        </p:spPr>
        <p:txBody>
          <a:bodyPr wrap="square" rtlCol="0">
            <a:spAutoFit/>
          </a:bodyPr>
          <a:lstStyle/>
          <a:p>
            <a:r>
              <a:rPr kumimoji="1" lang="en-US" altLang="ja-JP" sz="1200" dirty="0" smtClean="0">
                <a:latin typeface="Arial"/>
                <a:cs typeface="Arial"/>
              </a:rPr>
              <a:t>BC</a:t>
            </a:r>
            <a:endParaRPr kumimoji="1" lang="ja-JP" altLang="en-US" sz="1200" dirty="0">
              <a:latin typeface="Arial"/>
              <a:cs typeface="Arial"/>
            </a:endParaRPr>
          </a:p>
        </p:txBody>
      </p:sp>
      <p:sp>
        <p:nvSpPr>
          <p:cNvPr id="29" name="正方形/長方形 28"/>
          <p:cNvSpPr/>
          <p:nvPr/>
        </p:nvSpPr>
        <p:spPr>
          <a:xfrm>
            <a:off x="6841295" y="5867170"/>
            <a:ext cx="179999" cy="108000"/>
          </a:xfrm>
          <a:prstGeom prst="rect">
            <a:avLst/>
          </a:prstGeom>
          <a:solidFill>
            <a:schemeClr val="accent4">
              <a:lumMod val="75000"/>
            </a:schemeClr>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54" name="正方形/長方形 53"/>
          <p:cNvSpPr/>
          <p:nvPr/>
        </p:nvSpPr>
        <p:spPr>
          <a:xfrm>
            <a:off x="4689878" y="5724047"/>
            <a:ext cx="395998" cy="57600"/>
          </a:xfrm>
          <a:prstGeom prst="rect">
            <a:avLst/>
          </a:prstGeom>
          <a:solidFill>
            <a:schemeClr val="accent6"/>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55" name="テキスト ボックス 54"/>
          <p:cNvSpPr txBox="1"/>
          <p:nvPr/>
        </p:nvSpPr>
        <p:spPr>
          <a:xfrm>
            <a:off x="4707725" y="5709054"/>
            <a:ext cx="1010083" cy="276999"/>
          </a:xfrm>
          <a:prstGeom prst="rect">
            <a:avLst/>
          </a:prstGeom>
          <a:noFill/>
        </p:spPr>
        <p:txBody>
          <a:bodyPr wrap="square" rtlCol="0">
            <a:spAutoFit/>
          </a:bodyPr>
          <a:lstStyle/>
          <a:p>
            <a:r>
              <a:rPr kumimoji="1" lang="en-US" altLang="ja-JP" sz="1200" dirty="0" smtClean="0">
                <a:solidFill>
                  <a:srgbClr val="3366FF"/>
                </a:solidFill>
                <a:latin typeface="Arial"/>
                <a:cs typeface="Arial"/>
              </a:rPr>
              <a:t>CM3a</a:t>
            </a:r>
            <a:r>
              <a:rPr lang="en-US" altLang="ja-JP" sz="1200" dirty="0">
                <a:solidFill>
                  <a:srgbClr val="3366FF"/>
                </a:solidFill>
                <a:latin typeface="Arial"/>
                <a:cs typeface="Arial"/>
              </a:rPr>
              <a:t> </a:t>
            </a:r>
            <a:r>
              <a:rPr lang="en-US" altLang="ja-JP" sz="1200" dirty="0" smtClean="0">
                <a:solidFill>
                  <a:srgbClr val="3366FF"/>
                </a:solidFill>
                <a:latin typeface="Arial"/>
                <a:cs typeface="Arial"/>
              </a:rPr>
              <a:t>+3</a:t>
            </a:r>
            <a:r>
              <a:rPr kumimoji="1" lang="en-US" altLang="ja-JP" sz="1200" dirty="0" smtClean="0">
                <a:solidFill>
                  <a:srgbClr val="3366FF"/>
                </a:solidFill>
                <a:latin typeface="Arial"/>
                <a:cs typeface="Arial"/>
              </a:rPr>
              <a:t>b, </a:t>
            </a:r>
            <a:endParaRPr kumimoji="1" lang="ja-JP" altLang="en-US" sz="1200" dirty="0">
              <a:solidFill>
                <a:srgbClr val="3366FF"/>
              </a:solidFill>
              <a:latin typeface="Arial"/>
              <a:cs typeface="Arial"/>
            </a:endParaRPr>
          </a:p>
        </p:txBody>
      </p:sp>
      <p:sp>
        <p:nvSpPr>
          <p:cNvPr id="3" name="テキスト ボックス 2"/>
          <p:cNvSpPr txBox="1"/>
          <p:nvPr/>
        </p:nvSpPr>
        <p:spPr>
          <a:xfrm>
            <a:off x="468885" y="4937284"/>
            <a:ext cx="2051997" cy="276999"/>
          </a:xfrm>
          <a:prstGeom prst="rect">
            <a:avLst/>
          </a:prstGeom>
          <a:solidFill>
            <a:srgbClr val="CCFFCC"/>
          </a:solidFill>
          <a:ln>
            <a:solidFill>
              <a:srgbClr val="CCFFCC"/>
            </a:solidFill>
          </a:ln>
        </p:spPr>
        <p:txBody>
          <a:bodyPr wrap="square" rtlCol="0">
            <a:spAutoFit/>
          </a:bodyPr>
          <a:lstStyle/>
          <a:p>
            <a:r>
              <a:rPr lang="ja-JP" altLang="en-US" sz="1200" b="1" dirty="0" smtClean="0">
                <a:solidFill>
                  <a:srgbClr val="000090"/>
                </a:solidFill>
              </a:rPr>
              <a:t>超高強度・高品質電子源</a:t>
            </a:r>
            <a:endParaRPr kumimoji="1" lang="ja-JP" altLang="en-US" sz="1200" b="1" dirty="0">
              <a:solidFill>
                <a:srgbClr val="000090"/>
              </a:solidFill>
            </a:endParaRPr>
          </a:p>
        </p:txBody>
      </p:sp>
      <p:sp>
        <p:nvSpPr>
          <p:cNvPr id="56" name="テキスト ボックス 55"/>
          <p:cNvSpPr txBox="1"/>
          <p:nvPr/>
        </p:nvSpPr>
        <p:spPr>
          <a:xfrm>
            <a:off x="2680802" y="4942583"/>
            <a:ext cx="1907997" cy="276999"/>
          </a:xfrm>
          <a:prstGeom prst="rect">
            <a:avLst/>
          </a:prstGeom>
          <a:solidFill>
            <a:srgbClr val="CCFFCC"/>
          </a:solidFill>
        </p:spPr>
        <p:txBody>
          <a:bodyPr wrap="square" rtlCol="0">
            <a:spAutoFit/>
          </a:bodyPr>
          <a:lstStyle/>
          <a:p>
            <a:r>
              <a:rPr kumimoji="1" lang="ja-JP" altLang="en-US" sz="1200" b="1" dirty="0" smtClean="0">
                <a:solidFill>
                  <a:srgbClr val="000090"/>
                </a:solidFill>
              </a:rPr>
              <a:t>高電界加速モジュール</a:t>
            </a:r>
            <a:endParaRPr kumimoji="1" lang="ja-JP" altLang="en-US" sz="1200" b="1" dirty="0">
              <a:solidFill>
                <a:srgbClr val="000090"/>
              </a:solidFill>
            </a:endParaRPr>
          </a:p>
        </p:txBody>
      </p:sp>
      <p:cxnSp>
        <p:nvCxnSpPr>
          <p:cNvPr id="38" name="直線矢印コネクタ 37"/>
          <p:cNvCxnSpPr/>
          <p:nvPr/>
        </p:nvCxnSpPr>
        <p:spPr>
          <a:xfrm>
            <a:off x="1998322" y="5240510"/>
            <a:ext cx="134817" cy="458358"/>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3" name="直線矢印コネクタ 62"/>
          <p:cNvCxnSpPr>
            <a:endCxn id="46" idx="0"/>
          </p:cNvCxnSpPr>
          <p:nvPr/>
        </p:nvCxnSpPr>
        <p:spPr>
          <a:xfrm>
            <a:off x="3933818" y="5250360"/>
            <a:ext cx="98109" cy="472763"/>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65" name="テキスト ボックス 64"/>
          <p:cNvSpPr txBox="1"/>
          <p:nvPr/>
        </p:nvSpPr>
        <p:spPr>
          <a:xfrm>
            <a:off x="4899308" y="4950750"/>
            <a:ext cx="2120964" cy="278450"/>
          </a:xfrm>
          <a:prstGeom prst="rect">
            <a:avLst/>
          </a:prstGeom>
          <a:solidFill>
            <a:srgbClr val="CCFFCC"/>
          </a:solidFill>
        </p:spPr>
        <p:txBody>
          <a:bodyPr wrap="square" rtlCol="0">
            <a:spAutoFit/>
          </a:bodyPr>
          <a:lstStyle/>
          <a:p>
            <a:r>
              <a:rPr kumimoji="1" lang="ja-JP" altLang="en-US" sz="1200" b="1" dirty="0" smtClean="0">
                <a:solidFill>
                  <a:srgbClr val="000090"/>
                </a:solidFill>
              </a:rPr>
              <a:t>超短周期アンジュレーター</a:t>
            </a:r>
            <a:endParaRPr kumimoji="1" lang="ja-JP" altLang="en-US" sz="1200" b="1" dirty="0">
              <a:solidFill>
                <a:srgbClr val="000090"/>
              </a:solidFill>
            </a:endParaRPr>
          </a:p>
        </p:txBody>
      </p:sp>
      <p:sp>
        <p:nvSpPr>
          <p:cNvPr id="66" name="テキスト ボックス 65"/>
          <p:cNvSpPr txBox="1"/>
          <p:nvPr/>
        </p:nvSpPr>
        <p:spPr>
          <a:xfrm>
            <a:off x="7223061" y="4952519"/>
            <a:ext cx="1439998" cy="276999"/>
          </a:xfrm>
          <a:prstGeom prst="rect">
            <a:avLst/>
          </a:prstGeom>
          <a:solidFill>
            <a:srgbClr val="CCFFCC"/>
          </a:solidFill>
        </p:spPr>
        <p:txBody>
          <a:bodyPr wrap="square" rtlCol="0">
            <a:spAutoFit/>
          </a:bodyPr>
          <a:lstStyle/>
          <a:p>
            <a:r>
              <a:rPr kumimoji="1" lang="ja-JP" altLang="en-US" sz="1200" b="1" dirty="0" smtClean="0">
                <a:solidFill>
                  <a:srgbClr val="000090"/>
                </a:solidFill>
              </a:rPr>
              <a:t>高</a:t>
            </a:r>
            <a:r>
              <a:rPr lang="ja-JP" altLang="en-US" sz="1200" b="1" dirty="0" smtClean="0">
                <a:solidFill>
                  <a:srgbClr val="000090"/>
                </a:solidFill>
              </a:rPr>
              <a:t>性能光</a:t>
            </a:r>
            <a:r>
              <a:rPr kumimoji="1" lang="ja-JP" altLang="en-US" sz="1200" b="1" dirty="0" smtClean="0">
                <a:solidFill>
                  <a:srgbClr val="000090"/>
                </a:solidFill>
              </a:rPr>
              <a:t>検出器</a:t>
            </a:r>
            <a:endParaRPr kumimoji="1" lang="ja-JP" altLang="en-US" sz="1200" b="1" dirty="0">
              <a:solidFill>
                <a:srgbClr val="000090"/>
              </a:solidFill>
            </a:endParaRPr>
          </a:p>
        </p:txBody>
      </p:sp>
      <p:cxnSp>
        <p:nvCxnSpPr>
          <p:cNvPr id="67" name="直線矢印コネクタ 66"/>
          <p:cNvCxnSpPr/>
          <p:nvPr/>
        </p:nvCxnSpPr>
        <p:spPr>
          <a:xfrm flipH="1">
            <a:off x="5717809" y="5240510"/>
            <a:ext cx="185957" cy="479772"/>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8" name="直線矢印コネクタ 67"/>
          <p:cNvCxnSpPr>
            <a:endCxn id="28" idx="0"/>
          </p:cNvCxnSpPr>
          <p:nvPr/>
        </p:nvCxnSpPr>
        <p:spPr>
          <a:xfrm flipH="1">
            <a:off x="7645797" y="5240510"/>
            <a:ext cx="301004" cy="476127"/>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31" name="テキスト ボックス 30"/>
          <p:cNvSpPr txBox="1"/>
          <p:nvPr/>
        </p:nvSpPr>
        <p:spPr>
          <a:xfrm>
            <a:off x="832019" y="4693771"/>
            <a:ext cx="1206926" cy="261610"/>
          </a:xfrm>
          <a:prstGeom prst="rect">
            <a:avLst/>
          </a:prstGeom>
          <a:noFill/>
        </p:spPr>
        <p:txBody>
          <a:bodyPr wrap="square" rtlCol="0">
            <a:spAutoFit/>
          </a:bodyPr>
          <a:lstStyle/>
          <a:p>
            <a:r>
              <a:rPr kumimoji="1" lang="en-US" altLang="ja-JP" sz="1100" b="1" dirty="0" smtClean="0">
                <a:solidFill>
                  <a:srgbClr val="A6A6A6"/>
                </a:solidFill>
              </a:rPr>
              <a:t>(</a:t>
            </a:r>
            <a:r>
              <a:rPr kumimoji="1" lang="ja-JP" altLang="en-US" sz="1100" b="1" dirty="0" smtClean="0">
                <a:solidFill>
                  <a:srgbClr val="A6A6A6"/>
                </a:solidFill>
              </a:rPr>
              <a:t>分子研，名大</a:t>
            </a:r>
            <a:r>
              <a:rPr kumimoji="1" lang="en-US" altLang="ja-JP" sz="1100" b="1" dirty="0" smtClean="0">
                <a:solidFill>
                  <a:srgbClr val="A6A6A6"/>
                </a:solidFill>
              </a:rPr>
              <a:t>)</a:t>
            </a:r>
            <a:endParaRPr kumimoji="1" lang="ja-JP" altLang="en-US" sz="1100" b="1" dirty="0">
              <a:solidFill>
                <a:srgbClr val="A6A6A6"/>
              </a:solidFill>
            </a:endParaRPr>
          </a:p>
        </p:txBody>
      </p:sp>
      <p:sp>
        <p:nvSpPr>
          <p:cNvPr id="69" name="テキスト ボックス 68"/>
          <p:cNvSpPr txBox="1"/>
          <p:nvPr/>
        </p:nvSpPr>
        <p:spPr>
          <a:xfrm>
            <a:off x="3091140" y="4686423"/>
            <a:ext cx="1341948" cy="261610"/>
          </a:xfrm>
          <a:prstGeom prst="rect">
            <a:avLst/>
          </a:prstGeom>
          <a:noFill/>
        </p:spPr>
        <p:txBody>
          <a:bodyPr wrap="square" rtlCol="0">
            <a:spAutoFit/>
          </a:bodyPr>
          <a:lstStyle/>
          <a:p>
            <a:r>
              <a:rPr kumimoji="1" lang="en-US" altLang="ja-JP" sz="1100" b="1" dirty="0" smtClean="0">
                <a:solidFill>
                  <a:srgbClr val="A6A6A6"/>
                </a:solidFill>
              </a:rPr>
              <a:t>(</a:t>
            </a:r>
            <a:r>
              <a:rPr lang="en-US" altLang="ja-JP" sz="1100" b="1" dirty="0" smtClean="0">
                <a:solidFill>
                  <a:srgbClr val="A6A6A6"/>
                </a:solidFill>
              </a:rPr>
              <a:t>KEK</a:t>
            </a:r>
            <a:r>
              <a:rPr lang="ja-JP" altLang="en-US" sz="1100" b="1" dirty="0" smtClean="0">
                <a:solidFill>
                  <a:srgbClr val="A6A6A6"/>
                </a:solidFill>
              </a:rPr>
              <a:t>加速器</a:t>
            </a:r>
            <a:r>
              <a:rPr kumimoji="1" lang="en-US" altLang="ja-JP" sz="1100" b="1" dirty="0" smtClean="0">
                <a:solidFill>
                  <a:srgbClr val="A6A6A6"/>
                </a:solidFill>
              </a:rPr>
              <a:t>)</a:t>
            </a:r>
            <a:endParaRPr kumimoji="1" lang="ja-JP" altLang="en-US" sz="1100" b="1" dirty="0">
              <a:solidFill>
                <a:srgbClr val="A6A6A6"/>
              </a:solidFill>
            </a:endParaRPr>
          </a:p>
        </p:txBody>
      </p:sp>
      <p:sp>
        <p:nvSpPr>
          <p:cNvPr id="70" name="テキスト ボックス 69"/>
          <p:cNvSpPr txBox="1"/>
          <p:nvPr/>
        </p:nvSpPr>
        <p:spPr>
          <a:xfrm>
            <a:off x="7272786" y="4660285"/>
            <a:ext cx="1619694" cy="276999"/>
          </a:xfrm>
          <a:prstGeom prst="rect">
            <a:avLst/>
          </a:prstGeom>
          <a:noFill/>
        </p:spPr>
        <p:txBody>
          <a:bodyPr wrap="square" rtlCol="0">
            <a:spAutoFit/>
          </a:bodyPr>
          <a:lstStyle/>
          <a:p>
            <a:r>
              <a:rPr kumimoji="1" lang="en-US" altLang="ja-JP" sz="1200" b="1" dirty="0" smtClean="0">
                <a:solidFill>
                  <a:srgbClr val="A6A6A6"/>
                </a:solidFill>
              </a:rPr>
              <a:t>(</a:t>
            </a:r>
            <a:r>
              <a:rPr lang="en-US" altLang="ja-JP" sz="1200" b="1" dirty="0" smtClean="0">
                <a:solidFill>
                  <a:srgbClr val="A6A6A6"/>
                </a:solidFill>
              </a:rPr>
              <a:t>KEK</a:t>
            </a:r>
            <a:r>
              <a:rPr lang="ja-JP" altLang="en-US" sz="1200" b="1" dirty="0" smtClean="0">
                <a:solidFill>
                  <a:srgbClr val="A6A6A6"/>
                </a:solidFill>
              </a:rPr>
              <a:t>素核研</a:t>
            </a:r>
            <a:r>
              <a:rPr kumimoji="1" lang="ja-JP" altLang="en-US" sz="1200" b="1" dirty="0" smtClean="0">
                <a:solidFill>
                  <a:srgbClr val="A6A6A6"/>
                </a:solidFill>
              </a:rPr>
              <a:t>，広大</a:t>
            </a:r>
            <a:r>
              <a:rPr kumimoji="1" lang="en-US" altLang="ja-JP" sz="1200" b="1" dirty="0" smtClean="0">
                <a:solidFill>
                  <a:srgbClr val="A6A6A6"/>
                </a:solidFill>
              </a:rPr>
              <a:t>)</a:t>
            </a:r>
            <a:endParaRPr kumimoji="1" lang="ja-JP" altLang="en-US" sz="1200" b="1" dirty="0">
              <a:solidFill>
                <a:srgbClr val="A6A6A6"/>
              </a:solidFill>
            </a:endParaRPr>
          </a:p>
        </p:txBody>
      </p:sp>
      <p:sp>
        <p:nvSpPr>
          <p:cNvPr id="71" name="テキスト ボックス 70"/>
          <p:cNvSpPr txBox="1"/>
          <p:nvPr/>
        </p:nvSpPr>
        <p:spPr>
          <a:xfrm>
            <a:off x="5184793" y="4680973"/>
            <a:ext cx="1619455" cy="276999"/>
          </a:xfrm>
          <a:prstGeom prst="rect">
            <a:avLst/>
          </a:prstGeom>
          <a:noFill/>
        </p:spPr>
        <p:txBody>
          <a:bodyPr wrap="square" rtlCol="0">
            <a:spAutoFit/>
          </a:bodyPr>
          <a:lstStyle/>
          <a:p>
            <a:r>
              <a:rPr kumimoji="1" lang="en-US" altLang="ja-JP" sz="1200" b="1" dirty="0" smtClean="0">
                <a:solidFill>
                  <a:srgbClr val="A6A6A6"/>
                </a:solidFill>
              </a:rPr>
              <a:t>(</a:t>
            </a:r>
            <a:r>
              <a:rPr lang="en-US" altLang="ja-JP" sz="1200" b="1" dirty="0" smtClean="0">
                <a:solidFill>
                  <a:srgbClr val="A6A6A6"/>
                </a:solidFill>
              </a:rPr>
              <a:t>KEK</a:t>
            </a:r>
            <a:r>
              <a:rPr lang="ja-JP" altLang="en-US" sz="1200" b="1" dirty="0" smtClean="0">
                <a:solidFill>
                  <a:srgbClr val="A6A6A6"/>
                </a:solidFill>
              </a:rPr>
              <a:t>物構研，理研</a:t>
            </a:r>
            <a:r>
              <a:rPr kumimoji="1" lang="en-US" altLang="ja-JP" sz="1200" b="1" dirty="0" smtClean="0">
                <a:solidFill>
                  <a:srgbClr val="A6A6A6"/>
                </a:solidFill>
              </a:rPr>
              <a:t>)</a:t>
            </a:r>
            <a:endParaRPr kumimoji="1" lang="ja-JP" altLang="en-US" sz="1200" b="1" dirty="0">
              <a:solidFill>
                <a:srgbClr val="A6A6A6"/>
              </a:solidFill>
            </a:endParaRPr>
          </a:p>
        </p:txBody>
      </p:sp>
      <p:sp>
        <p:nvSpPr>
          <p:cNvPr id="73" name="テキスト ボックス 72"/>
          <p:cNvSpPr txBox="1"/>
          <p:nvPr/>
        </p:nvSpPr>
        <p:spPr>
          <a:xfrm>
            <a:off x="323528" y="980728"/>
            <a:ext cx="8027995" cy="1200328"/>
          </a:xfrm>
          <a:prstGeom prst="rect">
            <a:avLst/>
          </a:prstGeom>
          <a:solidFill>
            <a:srgbClr val="CCFFCC"/>
          </a:solidFill>
        </p:spPr>
        <p:txBody>
          <a:bodyPr wrap="square" rtlCol="0">
            <a:spAutoFit/>
          </a:bodyPr>
          <a:lstStyle/>
          <a:p>
            <a:pPr>
              <a:lnSpc>
                <a:spcPts val="2160"/>
              </a:lnSpc>
            </a:pPr>
            <a:r>
              <a:rPr lang="en-US" altLang="ja-JP" dirty="0" smtClean="0">
                <a:solidFill>
                  <a:srgbClr val="008040"/>
                </a:solidFill>
                <a:latin typeface="HG創英角ｺﾞｼｯｸUB"/>
                <a:ea typeface="HG創英角ｺﾞｼｯｸUB"/>
                <a:cs typeface="HG創英角ｺﾞｼｯｸUB"/>
              </a:rPr>
              <a:t>■</a:t>
            </a:r>
            <a:r>
              <a:rPr lang="en-US" altLang="ja-JP" dirty="0">
                <a:solidFill>
                  <a:srgbClr val="008040"/>
                </a:solidFill>
                <a:latin typeface="HG創英角ｺﾞｼｯｸUB"/>
                <a:ea typeface="HG創英角ｺﾞｼｯｸUB"/>
                <a:cs typeface="HG創英角ｺﾞｼｯｸUB"/>
              </a:rPr>
              <a:t> </a:t>
            </a:r>
            <a:r>
              <a:rPr lang="ja-JP" altLang="en-US" sz="2000" dirty="0" smtClean="0">
                <a:latin typeface="HG創英角ｺﾞｼｯｸUB"/>
                <a:ea typeface="HG創英角ｺﾞｼｯｸUB"/>
                <a:cs typeface="HG創英角ｺﾞｼｯｸUB"/>
              </a:rPr>
              <a:t>背景</a:t>
            </a:r>
            <a:endParaRPr kumimoji="1" lang="en-US" altLang="ja-JP" sz="2000" dirty="0" smtClean="0">
              <a:latin typeface="HG創英角ｺﾞｼｯｸUB"/>
              <a:ea typeface="HG創英角ｺﾞｼｯｸUB"/>
              <a:cs typeface="HG創英角ｺﾞｼｯｸUB"/>
            </a:endParaRPr>
          </a:p>
          <a:p>
            <a:pPr>
              <a:lnSpc>
                <a:spcPts val="2160"/>
              </a:lnSpc>
            </a:pPr>
            <a:r>
              <a:rPr lang="ja-JP" altLang="ja-JP" sz="2000" dirty="0" smtClean="0">
                <a:latin typeface="HG創英角ｺﾞｼｯｸUB"/>
                <a:ea typeface="HG創英角ｺﾞｼｯｸUB"/>
                <a:cs typeface="HG創英角ｺﾞｼｯｸUB"/>
              </a:rPr>
              <a:t>　</a:t>
            </a:r>
            <a:r>
              <a:rPr lang="ja-JP" altLang="en-US" sz="1800" dirty="0" smtClean="0">
                <a:latin typeface="ＭＳ ゴシック"/>
                <a:ea typeface="ＭＳ ゴシック"/>
                <a:cs typeface="ＭＳ ゴシック"/>
              </a:rPr>
              <a:t>次世代線形加速器</a:t>
            </a:r>
            <a:r>
              <a:rPr lang="en-US" altLang="ja-JP" sz="1800" dirty="0" smtClean="0">
                <a:latin typeface="ＭＳ ゴシック"/>
                <a:ea typeface="ＭＳ ゴシック"/>
                <a:cs typeface="ＭＳ ゴシック"/>
              </a:rPr>
              <a:t>(ILC</a:t>
            </a:r>
            <a:r>
              <a:rPr lang="ja-JP" altLang="en-US" sz="1800" dirty="0" smtClean="0">
                <a:latin typeface="ＭＳ ゴシック"/>
                <a:ea typeface="ＭＳ ゴシック"/>
                <a:cs typeface="ＭＳ ゴシック"/>
              </a:rPr>
              <a:t>，</a:t>
            </a:r>
            <a:r>
              <a:rPr lang="en-US" altLang="ja-JP" sz="1800" dirty="0" smtClean="0">
                <a:latin typeface="ＭＳ ゴシック"/>
                <a:ea typeface="ＭＳ ゴシック"/>
                <a:cs typeface="ＭＳ ゴシック"/>
              </a:rPr>
              <a:t>ERL</a:t>
            </a:r>
            <a:r>
              <a:rPr lang="ja-JP" altLang="en-US" sz="1800" dirty="0" smtClean="0">
                <a:latin typeface="ＭＳ ゴシック"/>
                <a:ea typeface="ＭＳ ゴシック"/>
                <a:cs typeface="ＭＳ ゴシック"/>
              </a:rPr>
              <a:t>，</a:t>
            </a:r>
            <a:r>
              <a:rPr lang="en-US" altLang="ja-JP" sz="1800" dirty="0" smtClean="0">
                <a:latin typeface="ＭＳ ゴシック"/>
                <a:ea typeface="ＭＳ ゴシック"/>
                <a:cs typeface="ＭＳ ゴシック"/>
              </a:rPr>
              <a:t>ADS </a:t>
            </a:r>
            <a:r>
              <a:rPr lang="ja-JP" altLang="en-US" sz="1800" dirty="0" smtClean="0">
                <a:latin typeface="ＭＳ ゴシック"/>
                <a:ea typeface="ＭＳ ゴシック"/>
                <a:cs typeface="ＭＳ ゴシック"/>
              </a:rPr>
              <a:t>等</a:t>
            </a:r>
            <a:r>
              <a:rPr lang="en-US" altLang="ja-JP" sz="1800" dirty="0" smtClean="0">
                <a:latin typeface="ＭＳ ゴシック"/>
                <a:ea typeface="ＭＳ ゴシック"/>
                <a:cs typeface="ＭＳ ゴシック"/>
              </a:rPr>
              <a:t>)</a:t>
            </a:r>
            <a:r>
              <a:rPr lang="ja-JP" altLang="en-US" sz="1800" dirty="0" smtClean="0">
                <a:latin typeface="ＭＳ ゴシック"/>
                <a:ea typeface="ＭＳ ゴシック"/>
                <a:cs typeface="ＭＳ ゴシック"/>
              </a:rPr>
              <a:t>における基盤技術であり、高性能かつ低コストな超伝導</a:t>
            </a:r>
            <a:r>
              <a:rPr lang="ja-JP" altLang="en-US" sz="1800" dirty="0">
                <a:latin typeface="ＭＳ ゴシック"/>
                <a:ea typeface="ＭＳ ゴシック"/>
                <a:cs typeface="ＭＳ ゴシック"/>
              </a:rPr>
              <a:t>加速</a:t>
            </a:r>
            <a:r>
              <a:rPr lang="ja-JP" altLang="en-US" sz="1800" dirty="0" smtClean="0">
                <a:latin typeface="ＭＳ ゴシック"/>
                <a:ea typeface="ＭＳ ゴシック"/>
                <a:cs typeface="ＭＳ ゴシック"/>
              </a:rPr>
              <a:t>技術は，国際的な強い要請であり、これに応えるべく、日本における技術力の飛躍的発展が強く求められる．</a:t>
            </a:r>
            <a:endParaRPr lang="en-US" altLang="ja-JP" sz="1800" dirty="0" smtClean="0">
              <a:latin typeface="ＭＳ ゴシック"/>
              <a:ea typeface="ＭＳ ゴシック"/>
              <a:cs typeface="ＭＳ ゴシック"/>
            </a:endParaRPr>
          </a:p>
        </p:txBody>
      </p:sp>
      <p:pic>
        <p:nvPicPr>
          <p:cNvPr id="53" name="図 52" descr="スクリーンショット 2012-07-25 11.02.49.png"/>
          <p:cNvPicPr>
            <a:picLocks noChangeAspect="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580112" y="2636912"/>
            <a:ext cx="3299209" cy="1396843"/>
          </a:xfrm>
          <a:prstGeom prst="rect">
            <a:avLst/>
          </a:prstGeom>
        </p:spPr>
      </p:pic>
      <p:pic>
        <p:nvPicPr>
          <p:cNvPr id="32" name="図 31"/>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683568" y="5373216"/>
            <a:ext cx="968788" cy="569232"/>
          </a:xfrm>
          <a:prstGeom prst="rect">
            <a:avLst/>
          </a:prstGeom>
        </p:spPr>
      </p:pic>
      <p:sp>
        <p:nvSpPr>
          <p:cNvPr id="75" name="テキスト ボックス 74"/>
          <p:cNvSpPr txBox="1"/>
          <p:nvPr/>
        </p:nvSpPr>
        <p:spPr>
          <a:xfrm>
            <a:off x="323528" y="6165304"/>
            <a:ext cx="1874118" cy="276999"/>
          </a:xfrm>
          <a:prstGeom prst="rect">
            <a:avLst/>
          </a:prstGeom>
          <a:noFill/>
          <a:ln>
            <a:noFill/>
          </a:ln>
        </p:spPr>
        <p:txBody>
          <a:bodyPr wrap="square" rtlCol="0">
            <a:spAutoFit/>
          </a:bodyPr>
          <a:lstStyle/>
          <a:p>
            <a:r>
              <a:rPr lang="ja-JP" altLang="en-US" sz="1200" b="1" i="1" dirty="0" smtClean="0"/>
              <a:t>超高強度・高品質電子源</a:t>
            </a:r>
            <a:endParaRPr kumimoji="1" lang="ja-JP" altLang="en-US" sz="1200" b="1" i="1" dirty="0"/>
          </a:p>
        </p:txBody>
      </p:sp>
      <p:sp>
        <p:nvSpPr>
          <p:cNvPr id="76" name="テキスト ボックス 75"/>
          <p:cNvSpPr txBox="1"/>
          <p:nvPr/>
        </p:nvSpPr>
        <p:spPr>
          <a:xfrm>
            <a:off x="6876256" y="4149080"/>
            <a:ext cx="1843100" cy="276999"/>
          </a:xfrm>
          <a:prstGeom prst="rect">
            <a:avLst/>
          </a:prstGeom>
          <a:noFill/>
          <a:ln>
            <a:noFill/>
          </a:ln>
        </p:spPr>
        <p:txBody>
          <a:bodyPr wrap="square" rtlCol="0">
            <a:spAutoFit/>
          </a:bodyPr>
          <a:lstStyle/>
          <a:p>
            <a:r>
              <a:rPr lang="ja-JP" altLang="en-US" sz="1200" b="1" i="1" dirty="0" smtClean="0"/>
              <a:t>高電界加速モジュール</a:t>
            </a:r>
            <a:endParaRPr kumimoji="1" lang="ja-JP" altLang="en-US" sz="1200" b="1" i="1" dirty="0"/>
          </a:p>
        </p:txBody>
      </p:sp>
      <p:cxnSp>
        <p:nvCxnSpPr>
          <p:cNvPr id="81" name="直線矢印コネクタ 80"/>
          <p:cNvCxnSpPr/>
          <p:nvPr/>
        </p:nvCxnSpPr>
        <p:spPr>
          <a:xfrm flipV="1">
            <a:off x="5348560" y="3443903"/>
            <a:ext cx="179181" cy="38012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83" name="直線矢印コネクタ 82"/>
          <p:cNvCxnSpPr/>
          <p:nvPr/>
        </p:nvCxnSpPr>
        <p:spPr>
          <a:xfrm flipV="1">
            <a:off x="6464449" y="4158231"/>
            <a:ext cx="283396" cy="16682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72" name="テキスト ボックス 71"/>
          <p:cNvSpPr txBox="1"/>
          <p:nvPr/>
        </p:nvSpPr>
        <p:spPr>
          <a:xfrm>
            <a:off x="3117404" y="6036464"/>
            <a:ext cx="1727997" cy="276999"/>
          </a:xfrm>
          <a:prstGeom prst="rect">
            <a:avLst/>
          </a:prstGeom>
          <a:solidFill>
            <a:srgbClr val="CCFFCC"/>
          </a:solidFill>
        </p:spPr>
        <p:txBody>
          <a:bodyPr wrap="square" rtlCol="0">
            <a:spAutoFit/>
          </a:bodyPr>
          <a:lstStyle/>
          <a:p>
            <a:r>
              <a:rPr kumimoji="1" lang="ja-JP" altLang="en-US" sz="1200" b="1" dirty="0" smtClean="0">
                <a:solidFill>
                  <a:srgbClr val="000090"/>
                </a:solidFill>
              </a:rPr>
              <a:t>高効率冷凍システム</a:t>
            </a:r>
            <a:endParaRPr kumimoji="1" lang="ja-JP" altLang="en-US" sz="1200" b="1" dirty="0">
              <a:solidFill>
                <a:srgbClr val="000090"/>
              </a:solidFill>
            </a:endParaRPr>
          </a:p>
        </p:txBody>
      </p:sp>
      <p:sp>
        <p:nvSpPr>
          <p:cNvPr id="74" name="テキスト ボックス 73"/>
          <p:cNvSpPr txBox="1"/>
          <p:nvPr/>
        </p:nvSpPr>
        <p:spPr>
          <a:xfrm>
            <a:off x="4926438" y="6044640"/>
            <a:ext cx="927841" cy="261610"/>
          </a:xfrm>
          <a:prstGeom prst="rect">
            <a:avLst/>
          </a:prstGeom>
          <a:noFill/>
        </p:spPr>
        <p:txBody>
          <a:bodyPr wrap="square" rtlCol="0">
            <a:spAutoFit/>
          </a:bodyPr>
          <a:lstStyle/>
          <a:p>
            <a:r>
              <a:rPr kumimoji="1" lang="en-US" altLang="ja-JP" sz="1100" b="1" dirty="0" smtClean="0">
                <a:solidFill>
                  <a:srgbClr val="A6A6A6"/>
                </a:solidFill>
              </a:rPr>
              <a:t>(</a:t>
            </a:r>
            <a:r>
              <a:rPr lang="en-US" altLang="ja-JP" sz="1100" b="1" dirty="0" smtClean="0">
                <a:solidFill>
                  <a:srgbClr val="A6A6A6"/>
                </a:solidFill>
              </a:rPr>
              <a:t>KEK</a:t>
            </a:r>
            <a:r>
              <a:rPr lang="ja-JP" altLang="en-US" sz="1100" b="1" dirty="0" smtClean="0">
                <a:solidFill>
                  <a:srgbClr val="A6A6A6"/>
                </a:solidFill>
              </a:rPr>
              <a:t>、企業</a:t>
            </a:r>
            <a:r>
              <a:rPr kumimoji="1" lang="en-US" altLang="ja-JP" sz="1100" b="1" dirty="0" smtClean="0">
                <a:solidFill>
                  <a:srgbClr val="A6A6A6"/>
                </a:solidFill>
              </a:rPr>
              <a:t>)</a:t>
            </a:r>
            <a:endParaRPr kumimoji="1" lang="ja-JP" altLang="en-US" sz="1100" b="1" dirty="0">
              <a:solidFill>
                <a:srgbClr val="A6A6A6"/>
              </a:solidFill>
            </a:endParaRPr>
          </a:p>
        </p:txBody>
      </p:sp>
      <p:sp>
        <p:nvSpPr>
          <p:cNvPr id="77" name="正方形/長方形 76"/>
          <p:cNvSpPr/>
          <p:nvPr/>
        </p:nvSpPr>
        <p:spPr>
          <a:xfrm>
            <a:off x="7283018" y="5563461"/>
            <a:ext cx="720923" cy="4571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79" name="正方形/長方形 78"/>
          <p:cNvSpPr/>
          <p:nvPr/>
        </p:nvSpPr>
        <p:spPr>
          <a:xfrm rot="16200000">
            <a:off x="8025480" y="5656533"/>
            <a:ext cx="572959" cy="4571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80" name="正方形/長方形 79"/>
          <p:cNvSpPr/>
          <p:nvPr/>
        </p:nvSpPr>
        <p:spPr>
          <a:xfrm>
            <a:off x="7150041" y="5928471"/>
            <a:ext cx="1152923" cy="4571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90" name="正方形/長方形 89"/>
          <p:cNvSpPr/>
          <p:nvPr/>
        </p:nvSpPr>
        <p:spPr>
          <a:xfrm rot="16200000">
            <a:off x="7899625" y="5478837"/>
            <a:ext cx="212956" cy="4571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91" name="正方形/長方形 90"/>
          <p:cNvSpPr/>
          <p:nvPr/>
        </p:nvSpPr>
        <p:spPr>
          <a:xfrm>
            <a:off x="8003859" y="5395218"/>
            <a:ext cx="324918" cy="4571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cxnSp>
        <p:nvCxnSpPr>
          <p:cNvPr id="92" name="直線コネクタ 91"/>
          <p:cNvCxnSpPr/>
          <p:nvPr/>
        </p:nvCxnSpPr>
        <p:spPr>
          <a:xfrm flipH="1">
            <a:off x="8149805" y="5443110"/>
            <a:ext cx="0" cy="10800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直線コネクタ 92"/>
          <p:cNvCxnSpPr/>
          <p:nvPr/>
        </p:nvCxnSpPr>
        <p:spPr>
          <a:xfrm flipH="1">
            <a:off x="8177360" y="5442129"/>
            <a:ext cx="0" cy="10800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直線コネクタ 93"/>
          <p:cNvCxnSpPr/>
          <p:nvPr/>
        </p:nvCxnSpPr>
        <p:spPr>
          <a:xfrm flipH="1">
            <a:off x="8204201" y="5444247"/>
            <a:ext cx="0" cy="10800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直線コネクタ 94"/>
          <p:cNvCxnSpPr/>
          <p:nvPr/>
        </p:nvCxnSpPr>
        <p:spPr>
          <a:xfrm flipH="1">
            <a:off x="8232948" y="5443110"/>
            <a:ext cx="0" cy="10800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直線コネクタ 95"/>
          <p:cNvCxnSpPr/>
          <p:nvPr/>
        </p:nvCxnSpPr>
        <p:spPr>
          <a:xfrm rot="16200000" flipH="1">
            <a:off x="8217585" y="5478104"/>
            <a:ext cx="0" cy="14400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日付プレースホルダー 20"/>
          <p:cNvSpPr>
            <a:spLocks noGrp="1"/>
          </p:cNvSpPr>
          <p:nvPr>
            <p:ph type="dt" sz="half" idx="10"/>
          </p:nvPr>
        </p:nvSpPr>
        <p:spPr/>
        <p:txBody>
          <a:bodyPr/>
          <a:lstStyle/>
          <a:p>
            <a:r>
              <a:rPr kumimoji="1" lang="en-US" altLang="ja-JP" smtClean="0"/>
              <a:t>12/10/01</a:t>
            </a:r>
            <a:endParaRPr kumimoji="1" lang="ja-JP" altLang="en-US"/>
          </a:p>
        </p:txBody>
      </p:sp>
      <p:sp>
        <p:nvSpPr>
          <p:cNvPr id="40" name="フッター プレースホルダー 39"/>
          <p:cNvSpPr>
            <a:spLocks noGrp="1"/>
          </p:cNvSpPr>
          <p:nvPr>
            <p:ph type="ftr" sz="quarter" idx="11"/>
          </p:nvPr>
        </p:nvSpPr>
        <p:spPr/>
        <p:txBody>
          <a:bodyPr/>
          <a:lstStyle/>
          <a:p>
            <a:r>
              <a:rPr kumimoji="1" lang="en-US" altLang="ja-JP" smtClean="0"/>
              <a:t>KEK-LC-Meeting</a:t>
            </a:r>
            <a:endParaRPr kumimoji="1" lang="ja-JP" altLang="en-US"/>
          </a:p>
        </p:txBody>
      </p:sp>
      <p:sp>
        <p:nvSpPr>
          <p:cNvPr id="44" name="スライド番号プレースホルダー 43"/>
          <p:cNvSpPr>
            <a:spLocks noGrp="1"/>
          </p:cNvSpPr>
          <p:nvPr>
            <p:ph type="sldNum" sz="quarter" idx="12"/>
          </p:nvPr>
        </p:nvSpPr>
        <p:spPr/>
        <p:txBody>
          <a:bodyPr/>
          <a:lstStyle/>
          <a:p>
            <a:fld id="{690BD53D-0F42-B742-A897-5EF936631EAF}" type="slidenum">
              <a:rPr kumimoji="1" lang="ja-JP" altLang="en-US" smtClean="0"/>
              <a:pPr/>
              <a:t>36</a:t>
            </a:fld>
            <a:endParaRPr kumimoji="1" lang="ja-JP" altLang="en-US"/>
          </a:p>
        </p:txBody>
      </p:sp>
      <p:sp>
        <p:nvSpPr>
          <p:cNvPr id="84" name="正方形/長方形 83"/>
          <p:cNvSpPr/>
          <p:nvPr/>
        </p:nvSpPr>
        <p:spPr>
          <a:xfrm>
            <a:off x="5085876" y="5728182"/>
            <a:ext cx="395998" cy="57600"/>
          </a:xfrm>
          <a:prstGeom prst="rect">
            <a:avLst/>
          </a:prstGeom>
          <a:solidFill>
            <a:schemeClr val="accent6"/>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5875046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62" name="直線コネクタ 61"/>
          <p:cNvCxnSpPr>
            <a:endCxn id="58" idx="1"/>
          </p:cNvCxnSpPr>
          <p:nvPr/>
        </p:nvCxnSpPr>
        <p:spPr>
          <a:xfrm>
            <a:off x="2664315" y="5678946"/>
            <a:ext cx="76131" cy="2345"/>
          </a:xfrm>
          <a:prstGeom prst="line">
            <a:avLst/>
          </a:prstGeom>
          <a:ln w="15875">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52" name="直線コネクタ 51"/>
          <p:cNvCxnSpPr/>
          <p:nvPr/>
        </p:nvCxnSpPr>
        <p:spPr>
          <a:xfrm flipV="1">
            <a:off x="2151813" y="5747933"/>
            <a:ext cx="474973" cy="3722"/>
          </a:xfrm>
          <a:prstGeom prst="line">
            <a:avLst/>
          </a:prstGeom>
          <a:ln w="15875">
            <a:solidFill>
              <a:srgbClr val="FF6600"/>
            </a:solidFill>
          </a:ln>
          <a:effectLst/>
        </p:spPr>
        <p:style>
          <a:lnRef idx="2">
            <a:schemeClr val="accent1"/>
          </a:lnRef>
          <a:fillRef idx="0">
            <a:schemeClr val="accent1"/>
          </a:fillRef>
          <a:effectRef idx="1">
            <a:schemeClr val="accent1"/>
          </a:effectRef>
          <a:fontRef idx="minor">
            <a:schemeClr val="tx1"/>
          </a:fontRef>
        </p:style>
      </p:cxnSp>
      <p:sp>
        <p:nvSpPr>
          <p:cNvPr id="2" name="タイトル 1"/>
          <p:cNvSpPr>
            <a:spLocks noGrp="1"/>
          </p:cNvSpPr>
          <p:nvPr>
            <p:ph type="title"/>
          </p:nvPr>
        </p:nvSpPr>
        <p:spPr>
          <a:xfrm>
            <a:off x="1325022" y="231031"/>
            <a:ext cx="7166183" cy="723363"/>
          </a:xfrm>
          <a:solidFill>
            <a:schemeClr val="bg1"/>
          </a:solidFill>
        </p:spPr>
        <p:txBody>
          <a:bodyPr>
            <a:normAutofit/>
          </a:bodyPr>
          <a:lstStyle/>
          <a:p>
            <a:r>
              <a:rPr lang="ja-JP" altLang="en-US" sz="3200" b="1" cap="all" dirty="0" smtClean="0">
                <a:ln w="9000" cmpd="sng">
                  <a:solidFill>
                    <a:schemeClr val="accent4">
                      <a:shade val="50000"/>
                      <a:satMod val="120000"/>
                    </a:schemeClr>
                  </a:solidFill>
                  <a:prstDash val="solid"/>
                </a:ln>
                <a:solidFill>
                  <a:srgbClr val="004080"/>
                </a:solidFill>
                <a:effectLst>
                  <a:reflection blurRad="12700" stA="28000" endPos="45000" dist="1000" dir="5400000" sy="-100000" algn="bl" rotWithShape="0"/>
                </a:effectLst>
                <a:latin typeface="HG創英角ｺﾞｼｯｸUB"/>
                <a:ea typeface="HG創英角ｺﾞｼｯｸUB"/>
                <a:cs typeface="HG創英角ｺﾞｼｯｸUB"/>
              </a:rPr>
              <a:t>先進・超伝導ビーム加速システムの開発</a:t>
            </a:r>
            <a:endParaRPr lang="ja-JP" altLang="en-US" sz="3200" b="1" cap="all" dirty="0">
              <a:ln w="9000" cmpd="sng">
                <a:solidFill>
                  <a:schemeClr val="accent4">
                    <a:shade val="50000"/>
                    <a:satMod val="120000"/>
                  </a:schemeClr>
                </a:solidFill>
                <a:prstDash val="solid"/>
              </a:ln>
              <a:solidFill>
                <a:srgbClr val="004080"/>
              </a:solidFill>
              <a:effectLst>
                <a:reflection blurRad="12700" stA="28000" endPos="45000" dist="1000" dir="5400000" sy="-100000" algn="bl" rotWithShape="0"/>
              </a:effectLst>
              <a:latin typeface="HG創英角ｺﾞｼｯｸUB"/>
              <a:ea typeface="HG創英角ｺﾞｼｯｸUB"/>
              <a:cs typeface="HG創英角ｺﾞｼｯｸUB"/>
            </a:endParaRPr>
          </a:p>
        </p:txBody>
      </p:sp>
      <p:cxnSp>
        <p:nvCxnSpPr>
          <p:cNvPr id="4" name="直線コネクタ 3"/>
          <p:cNvCxnSpPr/>
          <p:nvPr/>
        </p:nvCxnSpPr>
        <p:spPr>
          <a:xfrm>
            <a:off x="2844504" y="5749794"/>
            <a:ext cx="4716000" cy="7196"/>
          </a:xfrm>
          <a:prstGeom prst="line">
            <a:avLst/>
          </a:prstGeom>
          <a:ln w="15875">
            <a:solidFill>
              <a:srgbClr val="FF6600"/>
            </a:solidFill>
          </a:ln>
          <a:effectLst/>
        </p:spPr>
        <p:style>
          <a:lnRef idx="2">
            <a:schemeClr val="accent1"/>
          </a:lnRef>
          <a:fillRef idx="0">
            <a:schemeClr val="accent1"/>
          </a:fillRef>
          <a:effectRef idx="1">
            <a:schemeClr val="accent1"/>
          </a:effectRef>
          <a:fontRef idx="minor">
            <a:schemeClr val="tx1"/>
          </a:fontRef>
        </p:style>
      </p:cxnSp>
      <p:sp>
        <p:nvSpPr>
          <p:cNvPr id="5" name="正方形/長方形 4"/>
          <p:cNvSpPr/>
          <p:nvPr/>
        </p:nvSpPr>
        <p:spPr>
          <a:xfrm>
            <a:off x="1687606" y="5378850"/>
            <a:ext cx="2540000"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6" name="正方形/長方形 5"/>
          <p:cNvSpPr/>
          <p:nvPr/>
        </p:nvSpPr>
        <p:spPr>
          <a:xfrm>
            <a:off x="4473144" y="5372500"/>
            <a:ext cx="2800350"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7" name="正方形/長方形 6"/>
          <p:cNvSpPr/>
          <p:nvPr/>
        </p:nvSpPr>
        <p:spPr>
          <a:xfrm>
            <a:off x="2540627" y="5931299"/>
            <a:ext cx="4191000"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8" name="正方形/長方形 7"/>
          <p:cNvSpPr/>
          <p:nvPr/>
        </p:nvSpPr>
        <p:spPr>
          <a:xfrm>
            <a:off x="1285441" y="5981266"/>
            <a:ext cx="1332000"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9" name="正方形/長方形 8"/>
          <p:cNvSpPr/>
          <p:nvPr/>
        </p:nvSpPr>
        <p:spPr>
          <a:xfrm>
            <a:off x="836706" y="5023250"/>
            <a:ext cx="1069200"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10" name="正方形/長方形 9"/>
          <p:cNvSpPr/>
          <p:nvPr/>
        </p:nvSpPr>
        <p:spPr>
          <a:xfrm>
            <a:off x="843056" y="5747150"/>
            <a:ext cx="450850"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11" name="正方形/長方形 10"/>
          <p:cNvSpPr/>
          <p:nvPr/>
        </p:nvSpPr>
        <p:spPr>
          <a:xfrm rot="16200000">
            <a:off x="538706" y="5385200"/>
            <a:ext cx="666300"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12" name="正方形/長方形 11"/>
          <p:cNvSpPr/>
          <p:nvPr/>
        </p:nvSpPr>
        <p:spPr>
          <a:xfrm rot="16200000">
            <a:off x="1024031" y="5768925"/>
            <a:ext cx="482150"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13" name="正方形/長方形 12"/>
          <p:cNvSpPr/>
          <p:nvPr/>
        </p:nvSpPr>
        <p:spPr>
          <a:xfrm rot="16200000">
            <a:off x="1061681" y="5242325"/>
            <a:ext cx="406850"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14" name="正方形/長方形 13"/>
          <p:cNvSpPr/>
          <p:nvPr/>
        </p:nvSpPr>
        <p:spPr>
          <a:xfrm rot="16200000">
            <a:off x="1712231" y="5197875"/>
            <a:ext cx="406850"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15" name="正方形/長方形 14"/>
          <p:cNvSpPr/>
          <p:nvPr/>
        </p:nvSpPr>
        <p:spPr>
          <a:xfrm>
            <a:off x="1274858" y="5565116"/>
            <a:ext cx="273050"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16" name="正方形/長方形 15"/>
          <p:cNvSpPr/>
          <p:nvPr/>
        </p:nvSpPr>
        <p:spPr>
          <a:xfrm rot="16200000">
            <a:off x="1454777" y="5471983"/>
            <a:ext cx="243864"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17" name="正方形/長方形 16"/>
          <p:cNvSpPr/>
          <p:nvPr/>
        </p:nvSpPr>
        <p:spPr>
          <a:xfrm>
            <a:off x="4570806" y="5550298"/>
            <a:ext cx="3100881"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18" name="正方形/長方形 17"/>
          <p:cNvSpPr/>
          <p:nvPr/>
        </p:nvSpPr>
        <p:spPr>
          <a:xfrm rot="16200000">
            <a:off x="7140177" y="5456638"/>
            <a:ext cx="251996"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19" name="正方形/長方形 18"/>
          <p:cNvSpPr/>
          <p:nvPr/>
        </p:nvSpPr>
        <p:spPr>
          <a:xfrm rot="16200000">
            <a:off x="6630521" y="5991735"/>
            <a:ext cx="178475"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20" name="正方形/長方形 19"/>
          <p:cNvSpPr/>
          <p:nvPr/>
        </p:nvSpPr>
        <p:spPr>
          <a:xfrm rot="16200000">
            <a:off x="7053833" y="5979048"/>
            <a:ext cx="178475"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22" name="正方形/長方形 21"/>
          <p:cNvSpPr/>
          <p:nvPr/>
        </p:nvSpPr>
        <p:spPr>
          <a:xfrm>
            <a:off x="6748558" y="6052173"/>
            <a:ext cx="423313"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23" name="正方形/長方形 22"/>
          <p:cNvSpPr/>
          <p:nvPr/>
        </p:nvSpPr>
        <p:spPr>
          <a:xfrm rot="16200000">
            <a:off x="4022390" y="5178050"/>
            <a:ext cx="358045"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24" name="正方形/長方形 23"/>
          <p:cNvSpPr/>
          <p:nvPr/>
        </p:nvSpPr>
        <p:spPr>
          <a:xfrm rot="16200000">
            <a:off x="4322922" y="5187997"/>
            <a:ext cx="358045"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25" name="正方形/長方形 24"/>
          <p:cNvSpPr/>
          <p:nvPr/>
        </p:nvSpPr>
        <p:spPr>
          <a:xfrm>
            <a:off x="2917242" y="5720075"/>
            <a:ext cx="791997" cy="57600"/>
          </a:xfrm>
          <a:prstGeom prst="rect">
            <a:avLst/>
          </a:prstGeom>
          <a:solidFill>
            <a:schemeClr val="accent6"/>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26" name="正方形/長方形 25"/>
          <p:cNvSpPr/>
          <p:nvPr/>
        </p:nvSpPr>
        <p:spPr>
          <a:xfrm>
            <a:off x="2342610" y="5720075"/>
            <a:ext cx="186265" cy="57600"/>
          </a:xfrm>
          <a:prstGeom prst="rect">
            <a:avLst/>
          </a:prstGeom>
          <a:solidFill>
            <a:schemeClr val="accent6"/>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27" name="正方形/長方形 26"/>
          <p:cNvSpPr/>
          <p:nvPr/>
        </p:nvSpPr>
        <p:spPr>
          <a:xfrm>
            <a:off x="2101846" y="5718349"/>
            <a:ext cx="110067" cy="57600"/>
          </a:xfrm>
          <a:prstGeom prst="rect">
            <a:avLst/>
          </a:prstGeom>
          <a:solidFill>
            <a:srgbClr val="FF0000"/>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28" name="正方形/長方形 27"/>
          <p:cNvSpPr/>
          <p:nvPr/>
        </p:nvSpPr>
        <p:spPr>
          <a:xfrm>
            <a:off x="7537797" y="5716637"/>
            <a:ext cx="215999" cy="72000"/>
          </a:xfrm>
          <a:prstGeom prst="rect">
            <a:avLst/>
          </a:prstGeom>
          <a:solidFill>
            <a:schemeClr val="tx2">
              <a:lumMod val="75000"/>
            </a:schemeClr>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cxnSp>
        <p:nvCxnSpPr>
          <p:cNvPr id="30" name="直線コネクタ 29"/>
          <p:cNvCxnSpPr>
            <a:stCxn id="33" idx="1"/>
            <a:endCxn id="29" idx="0"/>
          </p:cNvCxnSpPr>
          <p:nvPr/>
        </p:nvCxnSpPr>
        <p:spPr>
          <a:xfrm>
            <a:off x="6690958" y="5754709"/>
            <a:ext cx="240337" cy="112461"/>
          </a:xfrm>
          <a:prstGeom prst="line">
            <a:avLst/>
          </a:prstGeom>
          <a:ln w="15875">
            <a:solidFill>
              <a:srgbClr val="FF6600"/>
            </a:solidFill>
          </a:ln>
          <a:effectLst/>
        </p:spPr>
        <p:style>
          <a:lnRef idx="2">
            <a:schemeClr val="accent1"/>
          </a:lnRef>
          <a:fillRef idx="0">
            <a:schemeClr val="accent1"/>
          </a:fillRef>
          <a:effectRef idx="1">
            <a:schemeClr val="accent1"/>
          </a:effectRef>
          <a:fontRef idx="minor">
            <a:schemeClr val="tx1"/>
          </a:fontRef>
        </p:style>
      </p:cxnSp>
      <p:sp>
        <p:nvSpPr>
          <p:cNvPr id="33" name="正方形/長方形 32"/>
          <p:cNvSpPr/>
          <p:nvPr/>
        </p:nvSpPr>
        <p:spPr>
          <a:xfrm flipH="1">
            <a:off x="6485202" y="5731849"/>
            <a:ext cx="205756" cy="45719"/>
          </a:xfrm>
          <a:prstGeom prst="rect">
            <a:avLst/>
          </a:prstGeom>
          <a:solidFill>
            <a:schemeClr val="tx2">
              <a:lumMod val="60000"/>
              <a:lumOff val="40000"/>
            </a:schemeClr>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34" name="正方形/長方形 33"/>
          <p:cNvSpPr/>
          <p:nvPr/>
        </p:nvSpPr>
        <p:spPr>
          <a:xfrm>
            <a:off x="5597011" y="5723811"/>
            <a:ext cx="791999" cy="57600"/>
          </a:xfrm>
          <a:prstGeom prst="rect">
            <a:avLst/>
          </a:prstGeom>
          <a:solidFill>
            <a:srgbClr val="008000"/>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35" name="テキスト ボックス 34"/>
          <p:cNvSpPr txBox="1"/>
          <p:nvPr/>
        </p:nvSpPr>
        <p:spPr>
          <a:xfrm>
            <a:off x="2802659" y="5706684"/>
            <a:ext cx="1007999" cy="276999"/>
          </a:xfrm>
          <a:prstGeom prst="rect">
            <a:avLst/>
          </a:prstGeom>
          <a:noFill/>
        </p:spPr>
        <p:txBody>
          <a:bodyPr wrap="square" rtlCol="0">
            <a:spAutoFit/>
          </a:bodyPr>
          <a:lstStyle/>
          <a:p>
            <a:r>
              <a:rPr kumimoji="1" lang="en-US" altLang="ja-JP" sz="1200" dirty="0" smtClean="0">
                <a:solidFill>
                  <a:srgbClr val="FF0000"/>
                </a:solidFill>
                <a:latin typeface="Arial"/>
                <a:cs typeface="Arial"/>
              </a:rPr>
              <a:t>CM1(</a:t>
            </a:r>
            <a:r>
              <a:rPr lang="ja-JP" altLang="en-US" sz="1200" dirty="0" smtClean="0">
                <a:solidFill>
                  <a:srgbClr val="FF0000"/>
                </a:solidFill>
                <a:latin typeface="Arial"/>
                <a:cs typeface="Arial"/>
              </a:rPr>
              <a:t>既存</a:t>
            </a:r>
            <a:r>
              <a:rPr kumimoji="1" lang="en-US" altLang="ja-JP" sz="1200" dirty="0" smtClean="0">
                <a:solidFill>
                  <a:srgbClr val="FF0000"/>
                </a:solidFill>
                <a:latin typeface="Arial"/>
                <a:cs typeface="Arial"/>
              </a:rPr>
              <a:t>)</a:t>
            </a:r>
            <a:endParaRPr kumimoji="1" lang="ja-JP" altLang="en-US" sz="1200" dirty="0">
              <a:solidFill>
                <a:srgbClr val="FF0000"/>
              </a:solidFill>
              <a:latin typeface="Arial"/>
              <a:cs typeface="Arial"/>
            </a:endParaRPr>
          </a:p>
        </p:txBody>
      </p:sp>
      <p:sp>
        <p:nvSpPr>
          <p:cNvPr id="36" name="テキスト ボックス 35"/>
          <p:cNvSpPr txBox="1"/>
          <p:nvPr/>
        </p:nvSpPr>
        <p:spPr>
          <a:xfrm>
            <a:off x="5509879" y="6303661"/>
            <a:ext cx="975322" cy="276999"/>
          </a:xfrm>
          <a:prstGeom prst="rect">
            <a:avLst/>
          </a:prstGeom>
          <a:noFill/>
        </p:spPr>
        <p:txBody>
          <a:bodyPr wrap="square" rtlCol="0">
            <a:spAutoFit/>
          </a:bodyPr>
          <a:lstStyle/>
          <a:p>
            <a:r>
              <a:rPr lang="en-US" altLang="ja-JP" sz="1200" dirty="0" err="1" smtClean="0">
                <a:latin typeface="Arial"/>
                <a:cs typeface="Arial"/>
              </a:rPr>
              <a:t>Undulator</a:t>
            </a:r>
            <a:endParaRPr kumimoji="1" lang="ja-JP" altLang="en-US" sz="1200" dirty="0">
              <a:latin typeface="Arial"/>
              <a:cs typeface="Arial"/>
            </a:endParaRPr>
          </a:p>
        </p:txBody>
      </p:sp>
      <p:sp>
        <p:nvSpPr>
          <p:cNvPr id="37" name="テキスト ボックス 36"/>
          <p:cNvSpPr txBox="1"/>
          <p:nvPr/>
        </p:nvSpPr>
        <p:spPr>
          <a:xfrm>
            <a:off x="6763298" y="6051853"/>
            <a:ext cx="1211287" cy="276999"/>
          </a:xfrm>
          <a:prstGeom prst="rect">
            <a:avLst/>
          </a:prstGeom>
          <a:noFill/>
        </p:spPr>
        <p:txBody>
          <a:bodyPr wrap="square" rtlCol="0">
            <a:spAutoFit/>
          </a:bodyPr>
          <a:lstStyle/>
          <a:p>
            <a:r>
              <a:rPr lang="en-US" altLang="ja-JP" sz="1200" dirty="0" smtClean="0">
                <a:latin typeface="Arial"/>
                <a:cs typeface="Arial"/>
              </a:rPr>
              <a:t>Beam Dump</a:t>
            </a:r>
            <a:endParaRPr kumimoji="1" lang="ja-JP" altLang="en-US" sz="1200" dirty="0">
              <a:latin typeface="Arial"/>
              <a:cs typeface="Arial"/>
            </a:endParaRPr>
          </a:p>
        </p:txBody>
      </p:sp>
      <p:sp>
        <p:nvSpPr>
          <p:cNvPr id="39" name="テキスト ボックス 38"/>
          <p:cNvSpPr txBox="1"/>
          <p:nvPr/>
        </p:nvSpPr>
        <p:spPr>
          <a:xfrm>
            <a:off x="1428695" y="5728087"/>
            <a:ext cx="1166000" cy="276999"/>
          </a:xfrm>
          <a:prstGeom prst="rect">
            <a:avLst/>
          </a:prstGeom>
          <a:noFill/>
        </p:spPr>
        <p:txBody>
          <a:bodyPr wrap="square" rtlCol="0">
            <a:spAutoFit/>
          </a:bodyPr>
          <a:lstStyle/>
          <a:p>
            <a:r>
              <a:rPr lang="en-US" altLang="ja-JP" sz="1200" dirty="0" smtClean="0">
                <a:latin typeface="Arial"/>
                <a:cs typeface="Arial"/>
              </a:rPr>
              <a:t>SC RF-Gun</a:t>
            </a:r>
            <a:endParaRPr kumimoji="1" lang="ja-JP" altLang="en-US" sz="1200" dirty="0">
              <a:latin typeface="Arial"/>
              <a:cs typeface="Arial"/>
            </a:endParaRPr>
          </a:p>
        </p:txBody>
      </p:sp>
      <p:sp>
        <p:nvSpPr>
          <p:cNvPr id="41" name="テキスト ボックス 40"/>
          <p:cNvSpPr txBox="1"/>
          <p:nvPr/>
        </p:nvSpPr>
        <p:spPr>
          <a:xfrm>
            <a:off x="3734103" y="5705224"/>
            <a:ext cx="854696" cy="276999"/>
          </a:xfrm>
          <a:prstGeom prst="rect">
            <a:avLst/>
          </a:prstGeom>
          <a:noFill/>
        </p:spPr>
        <p:txBody>
          <a:bodyPr wrap="square" rtlCol="0">
            <a:spAutoFit/>
          </a:bodyPr>
          <a:lstStyle/>
          <a:p>
            <a:r>
              <a:rPr kumimoji="1" lang="en-US" altLang="ja-JP" sz="1200" dirty="0" smtClean="0">
                <a:solidFill>
                  <a:srgbClr val="3366FF"/>
                </a:solidFill>
                <a:latin typeface="Arial"/>
                <a:cs typeface="Arial"/>
              </a:rPr>
              <a:t>CM2a+2b</a:t>
            </a:r>
            <a:endParaRPr kumimoji="1" lang="ja-JP" altLang="en-US" sz="1200" dirty="0">
              <a:solidFill>
                <a:srgbClr val="3366FF"/>
              </a:solidFill>
              <a:latin typeface="Arial"/>
              <a:cs typeface="Arial"/>
            </a:endParaRPr>
          </a:p>
        </p:txBody>
      </p:sp>
      <p:sp>
        <p:nvSpPr>
          <p:cNvPr id="43" name="テキスト ボックス 42"/>
          <p:cNvSpPr txBox="1"/>
          <p:nvPr/>
        </p:nvSpPr>
        <p:spPr>
          <a:xfrm>
            <a:off x="150353" y="2492896"/>
            <a:ext cx="5293788" cy="2031325"/>
          </a:xfrm>
          <a:prstGeom prst="rect">
            <a:avLst/>
          </a:prstGeom>
          <a:solidFill>
            <a:srgbClr val="66CCFF"/>
          </a:solidFill>
        </p:spPr>
        <p:txBody>
          <a:bodyPr wrap="square" rtlCol="0">
            <a:spAutoFit/>
          </a:bodyPr>
          <a:lstStyle/>
          <a:p>
            <a:pPr>
              <a:lnSpc>
                <a:spcPts val="2160"/>
              </a:lnSpc>
            </a:pPr>
            <a:r>
              <a:rPr lang="en-US" altLang="ja-JP" dirty="0" smtClean="0">
                <a:solidFill>
                  <a:srgbClr val="0000FF"/>
                </a:solidFill>
                <a:latin typeface="HG創英角ｺﾞｼｯｸUB"/>
                <a:ea typeface="HG創英角ｺﾞｼｯｸUB"/>
                <a:cs typeface="HG創英角ｺﾞｼｯｸUB"/>
              </a:rPr>
              <a:t>■ </a:t>
            </a:r>
            <a:r>
              <a:rPr kumimoji="1" lang="ja-JP" altLang="en-US" sz="2000" dirty="0" smtClean="0">
                <a:latin typeface="HG創英角ｺﾞｼｯｸUB"/>
                <a:ea typeface="HG創英角ｺﾞｼｯｸUB"/>
                <a:cs typeface="HG創英角ｺﾞｼｯｸUB"/>
              </a:rPr>
              <a:t>目的</a:t>
            </a:r>
            <a:endParaRPr kumimoji="1" lang="en-US" altLang="ja-JP" sz="2000" dirty="0" smtClean="0">
              <a:latin typeface="HG創英角ｺﾞｼｯｸUB"/>
              <a:ea typeface="HG創英角ｺﾞｼｯｸUB"/>
              <a:cs typeface="HG創英角ｺﾞｼｯｸUB"/>
            </a:endParaRPr>
          </a:p>
          <a:p>
            <a:pPr>
              <a:lnSpc>
                <a:spcPts val="2160"/>
              </a:lnSpc>
            </a:pPr>
            <a:r>
              <a:rPr lang="en-US" altLang="ja-JP" sz="2000" dirty="0" smtClean="0">
                <a:solidFill>
                  <a:srgbClr val="0000FF"/>
                </a:solidFill>
                <a:latin typeface="HG創英角ｺﾞｼｯｸUB"/>
                <a:ea typeface="HG創英角ｺﾞｼｯｸUB"/>
                <a:cs typeface="HG創英角ｺﾞｼｯｸUB"/>
              </a:rPr>
              <a:t>•</a:t>
            </a:r>
            <a:r>
              <a:rPr lang="ja-JP" altLang="en-US" sz="1800" dirty="0" smtClean="0">
                <a:latin typeface="ＭＳ ゴシック"/>
                <a:ea typeface="ＭＳ ゴシック"/>
                <a:cs typeface="ＭＳ ゴシック"/>
              </a:rPr>
              <a:t>高電界</a:t>
            </a:r>
            <a:r>
              <a:rPr lang="en-US" altLang="ja-JP" sz="1800" dirty="0" smtClean="0">
                <a:latin typeface="ＭＳ ゴシック"/>
                <a:ea typeface="ＭＳ ゴシック"/>
                <a:cs typeface="ＭＳ ゴシック"/>
              </a:rPr>
              <a:t>(32 MV/m)</a:t>
            </a:r>
            <a:r>
              <a:rPr lang="ja-JP" altLang="en-US" sz="1800" dirty="0" smtClean="0">
                <a:latin typeface="ＭＳ ゴシック"/>
                <a:ea typeface="ＭＳ ゴシック"/>
                <a:cs typeface="ＭＳ ゴシック"/>
              </a:rPr>
              <a:t>パルス加速勾配</a:t>
            </a:r>
            <a:endParaRPr lang="en-US" altLang="ja-JP" sz="1800" dirty="0" smtClean="0">
              <a:latin typeface="ＭＳ ゴシック"/>
              <a:ea typeface="ＭＳ ゴシック"/>
              <a:cs typeface="ＭＳ ゴシック"/>
            </a:endParaRPr>
          </a:p>
          <a:p>
            <a:pPr>
              <a:lnSpc>
                <a:spcPts val="2160"/>
              </a:lnSpc>
            </a:pPr>
            <a:r>
              <a:rPr lang="ja-JP" altLang="ja-JP" sz="1800" dirty="0">
                <a:latin typeface="ＭＳ ゴシック"/>
                <a:ea typeface="ＭＳ ゴシック"/>
                <a:cs typeface="ＭＳ ゴシック"/>
              </a:rPr>
              <a:t>　</a:t>
            </a:r>
            <a:r>
              <a:rPr lang="ja-JP" altLang="en-US" sz="1800" dirty="0" smtClean="0">
                <a:latin typeface="ＭＳ ゴシック"/>
                <a:ea typeface="ＭＳ ゴシック"/>
                <a:cs typeface="ＭＳ ゴシック"/>
              </a:rPr>
              <a:t>＝＞多連加速モジュール実証</a:t>
            </a:r>
            <a:endParaRPr lang="en-US" altLang="ja-JP" sz="1800" dirty="0" smtClean="0">
              <a:latin typeface="ＭＳ ゴシック"/>
              <a:ea typeface="ＭＳ ゴシック"/>
              <a:cs typeface="ＭＳ ゴシック"/>
            </a:endParaRPr>
          </a:p>
          <a:p>
            <a:pPr>
              <a:lnSpc>
                <a:spcPts val="2160"/>
              </a:lnSpc>
            </a:pPr>
            <a:r>
              <a:rPr lang="ja-JP" altLang="en-US" sz="1800" dirty="0" smtClean="0">
                <a:latin typeface="ＭＳ ゴシック"/>
                <a:ea typeface="ＭＳ ゴシック"/>
                <a:cs typeface="ＭＳ ゴシック"/>
              </a:rPr>
              <a:t>・</a:t>
            </a:r>
            <a:r>
              <a:rPr lang="en-US" altLang="ja-JP" sz="1800" dirty="0" smtClean="0">
                <a:latin typeface="ＭＳ ゴシック"/>
                <a:ea typeface="ＭＳ ゴシック"/>
                <a:cs typeface="ＭＳ ゴシック"/>
              </a:rPr>
              <a:t>CW</a:t>
            </a:r>
            <a:r>
              <a:rPr lang="ja-JP" altLang="en-US" sz="1800" dirty="0" smtClean="0">
                <a:latin typeface="ＭＳ ゴシック"/>
                <a:ea typeface="ＭＳ ゴシック"/>
                <a:cs typeface="ＭＳ ゴシック"/>
              </a:rPr>
              <a:t>、高繰返し</a:t>
            </a:r>
            <a:r>
              <a:rPr lang="en-US" altLang="ja-JP" sz="1800" dirty="0">
                <a:latin typeface="ＭＳ ゴシック"/>
                <a:ea typeface="ＭＳ ゴシック"/>
                <a:cs typeface="ＭＳ ゴシック"/>
              </a:rPr>
              <a:t>(MHz)SASE FEL</a:t>
            </a:r>
            <a:r>
              <a:rPr lang="ja-JP" altLang="en-US" sz="1800" dirty="0">
                <a:latin typeface="ＭＳ ゴシック"/>
                <a:ea typeface="ＭＳ ゴシック"/>
                <a:cs typeface="ＭＳ ゴシック"/>
              </a:rPr>
              <a:t>の</a:t>
            </a:r>
            <a:r>
              <a:rPr lang="ja-JP" altLang="en-US" sz="1800" dirty="0" smtClean="0">
                <a:latin typeface="ＭＳ ゴシック"/>
                <a:ea typeface="ＭＳ ゴシック"/>
                <a:cs typeface="ＭＳ ゴシック"/>
              </a:rPr>
              <a:t>実証</a:t>
            </a:r>
            <a:endParaRPr lang="en-US" altLang="ja-JP" sz="1800" dirty="0" smtClean="0">
              <a:latin typeface="ＭＳ ゴシック"/>
              <a:ea typeface="ＭＳ ゴシック"/>
              <a:cs typeface="ＭＳ ゴシック"/>
            </a:endParaRPr>
          </a:p>
          <a:p>
            <a:pPr>
              <a:lnSpc>
                <a:spcPts val="2160"/>
              </a:lnSpc>
            </a:pPr>
            <a:r>
              <a:rPr lang="ja-JP" altLang="en-US" sz="1800" dirty="0" smtClean="0">
                <a:latin typeface="ＭＳ ゴシック"/>
                <a:ea typeface="ＭＳ ゴシック"/>
                <a:cs typeface="ＭＳ ゴシック"/>
              </a:rPr>
              <a:t>・高性能／効率高周波源、冷凍機開発</a:t>
            </a:r>
            <a:endParaRPr lang="en-US" altLang="ja-JP" sz="1800" dirty="0" smtClean="0">
              <a:solidFill>
                <a:srgbClr val="0000FF"/>
              </a:solidFill>
              <a:latin typeface="ＭＳ ゴシック"/>
              <a:ea typeface="ＭＳ ゴシック"/>
              <a:cs typeface="ＭＳ ゴシック"/>
            </a:endParaRPr>
          </a:p>
          <a:p>
            <a:pPr>
              <a:lnSpc>
                <a:spcPts val="2160"/>
              </a:lnSpc>
            </a:pPr>
            <a:r>
              <a:rPr lang="ja-JP" altLang="en-US" sz="1800" dirty="0" smtClean="0">
                <a:solidFill>
                  <a:srgbClr val="0000FF"/>
                </a:solidFill>
                <a:latin typeface="ＭＳ ゴシック"/>
                <a:ea typeface="ＭＳ ゴシック"/>
                <a:cs typeface="ＭＳ ゴシック"/>
              </a:rPr>
              <a:t>・（</a:t>
            </a:r>
            <a:r>
              <a:rPr lang="en-US" altLang="ja-JP" sz="1800" dirty="0" smtClean="0">
                <a:latin typeface="ＭＳ ゴシック"/>
                <a:ea typeface="ＭＳ ゴシック"/>
                <a:cs typeface="ＭＳ ゴシック"/>
              </a:rPr>
              <a:t>SCRF)</a:t>
            </a:r>
            <a:r>
              <a:rPr lang="ja-JP" altLang="en-US" sz="1800" dirty="0" smtClean="0">
                <a:latin typeface="ＭＳ ゴシック"/>
                <a:ea typeface="ＭＳ ゴシック"/>
                <a:cs typeface="ＭＳ ゴシック"/>
              </a:rPr>
              <a:t>高性能電子</a:t>
            </a:r>
            <a:r>
              <a:rPr lang="ja-JP" altLang="en-US" sz="1800" dirty="0">
                <a:latin typeface="ＭＳ ゴシック"/>
                <a:ea typeface="ＭＳ ゴシック"/>
                <a:cs typeface="ＭＳ ゴシック"/>
              </a:rPr>
              <a:t>銃の開発</a:t>
            </a:r>
            <a:endParaRPr lang="en-US" altLang="ja-JP" sz="1800" dirty="0" smtClean="0">
              <a:latin typeface="ＭＳ ゴシック"/>
              <a:ea typeface="ＭＳ ゴシック"/>
              <a:cs typeface="ＭＳ ゴシック"/>
            </a:endParaRPr>
          </a:p>
          <a:p>
            <a:pPr>
              <a:lnSpc>
                <a:spcPts val="2160"/>
              </a:lnSpc>
            </a:pPr>
            <a:r>
              <a:rPr lang="ja-JP" altLang="en-US" sz="1800" dirty="0" smtClean="0">
                <a:solidFill>
                  <a:srgbClr val="0000FF"/>
                </a:solidFill>
                <a:latin typeface="ＭＳ ゴシック"/>
                <a:ea typeface="ＭＳ ゴシック"/>
                <a:cs typeface="ＭＳ ゴシック"/>
              </a:rPr>
              <a:t>・</a:t>
            </a:r>
            <a:r>
              <a:rPr lang="ja-JP" altLang="en-US" sz="1800" b="1" dirty="0" smtClean="0">
                <a:solidFill>
                  <a:srgbClr val="3366FF"/>
                </a:solidFill>
                <a:latin typeface="ＭＳ ゴシック"/>
                <a:ea typeface="ＭＳ ゴシック"/>
                <a:cs typeface="ＭＳ ゴシック"/>
              </a:rPr>
              <a:t>研究者、技術者の</a:t>
            </a:r>
            <a:r>
              <a:rPr lang="ja-JP" altLang="en-US" sz="1800" dirty="0" smtClean="0">
                <a:solidFill>
                  <a:srgbClr val="FFFF00"/>
                </a:solidFill>
                <a:latin typeface="ＭＳ ゴシック"/>
                <a:ea typeface="ＭＳ ゴシック"/>
                <a:cs typeface="ＭＳ ゴシック"/>
              </a:rPr>
              <a:t>人材育成（世代継承）</a:t>
            </a:r>
            <a:endParaRPr lang="en-US" altLang="ja-JP" sz="1800" dirty="0" smtClean="0">
              <a:solidFill>
                <a:srgbClr val="FFFF00"/>
              </a:solidFill>
              <a:latin typeface="ＭＳ ゴシック"/>
              <a:ea typeface="ＭＳ ゴシック"/>
              <a:cs typeface="ＭＳ ゴシック"/>
            </a:endParaRPr>
          </a:p>
        </p:txBody>
      </p:sp>
      <p:sp>
        <p:nvSpPr>
          <p:cNvPr id="42" name="テキスト ボックス 41"/>
          <p:cNvSpPr txBox="1"/>
          <p:nvPr/>
        </p:nvSpPr>
        <p:spPr>
          <a:xfrm>
            <a:off x="2095472" y="5464602"/>
            <a:ext cx="546683" cy="276999"/>
          </a:xfrm>
          <a:prstGeom prst="rect">
            <a:avLst/>
          </a:prstGeom>
          <a:noFill/>
        </p:spPr>
        <p:txBody>
          <a:bodyPr wrap="square" rtlCol="0">
            <a:spAutoFit/>
          </a:bodyPr>
          <a:lstStyle/>
          <a:p>
            <a:r>
              <a:rPr kumimoji="1" lang="en-US" altLang="ja-JP" sz="1200" dirty="0" smtClean="0">
                <a:latin typeface="Arial"/>
                <a:cs typeface="Arial"/>
              </a:rPr>
              <a:t>CM0</a:t>
            </a:r>
            <a:endParaRPr kumimoji="1" lang="ja-JP" altLang="en-US" sz="1200" dirty="0">
              <a:latin typeface="Arial"/>
              <a:cs typeface="Arial"/>
            </a:endParaRPr>
          </a:p>
        </p:txBody>
      </p:sp>
      <p:sp>
        <p:nvSpPr>
          <p:cNvPr id="46" name="正方形/長方形 45"/>
          <p:cNvSpPr/>
          <p:nvPr/>
        </p:nvSpPr>
        <p:spPr>
          <a:xfrm>
            <a:off x="3833928" y="5723123"/>
            <a:ext cx="395998" cy="57600"/>
          </a:xfrm>
          <a:prstGeom prst="rect">
            <a:avLst/>
          </a:prstGeom>
          <a:solidFill>
            <a:schemeClr val="accent6"/>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47" name="正方形/長方形 46"/>
          <p:cNvSpPr/>
          <p:nvPr/>
        </p:nvSpPr>
        <p:spPr>
          <a:xfrm>
            <a:off x="4231418" y="5724647"/>
            <a:ext cx="395998" cy="57600"/>
          </a:xfrm>
          <a:prstGeom prst="rect">
            <a:avLst/>
          </a:prstGeom>
          <a:solidFill>
            <a:schemeClr val="accent6"/>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57" name="正方形/長方形 56"/>
          <p:cNvSpPr/>
          <p:nvPr/>
        </p:nvSpPr>
        <p:spPr>
          <a:xfrm>
            <a:off x="2634366" y="5652431"/>
            <a:ext cx="54000" cy="54000"/>
          </a:xfrm>
          <a:prstGeom prst="rect">
            <a:avLst/>
          </a:prstGeom>
          <a:solidFill>
            <a:srgbClr val="008000"/>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58" name="正方形/長方形 57"/>
          <p:cNvSpPr/>
          <p:nvPr/>
        </p:nvSpPr>
        <p:spPr>
          <a:xfrm>
            <a:off x="2740446" y="5654291"/>
            <a:ext cx="54000" cy="54000"/>
          </a:xfrm>
          <a:prstGeom prst="rect">
            <a:avLst/>
          </a:prstGeom>
          <a:solidFill>
            <a:srgbClr val="008000"/>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60" name="正方形/長方形 59"/>
          <p:cNvSpPr/>
          <p:nvPr/>
        </p:nvSpPr>
        <p:spPr>
          <a:xfrm>
            <a:off x="2589906" y="5723771"/>
            <a:ext cx="54000" cy="54000"/>
          </a:xfrm>
          <a:prstGeom prst="rect">
            <a:avLst/>
          </a:prstGeom>
          <a:solidFill>
            <a:srgbClr val="008000"/>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61" name="正方形/長方形 60"/>
          <p:cNvSpPr/>
          <p:nvPr/>
        </p:nvSpPr>
        <p:spPr>
          <a:xfrm>
            <a:off x="2788626" y="5725631"/>
            <a:ext cx="54000" cy="54000"/>
          </a:xfrm>
          <a:prstGeom prst="rect">
            <a:avLst/>
          </a:prstGeom>
          <a:solidFill>
            <a:srgbClr val="008000"/>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64" name="テキスト ボックス 63"/>
          <p:cNvSpPr txBox="1"/>
          <p:nvPr/>
        </p:nvSpPr>
        <p:spPr>
          <a:xfrm>
            <a:off x="2509125" y="5409987"/>
            <a:ext cx="478975" cy="276999"/>
          </a:xfrm>
          <a:prstGeom prst="rect">
            <a:avLst/>
          </a:prstGeom>
          <a:noFill/>
        </p:spPr>
        <p:txBody>
          <a:bodyPr wrap="square" rtlCol="0">
            <a:spAutoFit/>
          </a:bodyPr>
          <a:lstStyle/>
          <a:p>
            <a:r>
              <a:rPr kumimoji="1" lang="en-US" altLang="ja-JP" sz="1200" dirty="0" smtClean="0">
                <a:latin typeface="Arial"/>
                <a:cs typeface="Arial"/>
              </a:rPr>
              <a:t>BC</a:t>
            </a:r>
            <a:endParaRPr kumimoji="1" lang="ja-JP" altLang="en-US" sz="1200" dirty="0">
              <a:latin typeface="Arial"/>
              <a:cs typeface="Arial"/>
            </a:endParaRPr>
          </a:p>
        </p:txBody>
      </p:sp>
      <p:sp>
        <p:nvSpPr>
          <p:cNvPr id="29" name="正方形/長方形 28"/>
          <p:cNvSpPr/>
          <p:nvPr/>
        </p:nvSpPr>
        <p:spPr>
          <a:xfrm>
            <a:off x="6841295" y="5867170"/>
            <a:ext cx="179999" cy="108000"/>
          </a:xfrm>
          <a:prstGeom prst="rect">
            <a:avLst/>
          </a:prstGeom>
          <a:solidFill>
            <a:schemeClr val="accent4">
              <a:lumMod val="75000"/>
            </a:schemeClr>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54" name="正方形/長方形 53"/>
          <p:cNvSpPr/>
          <p:nvPr/>
        </p:nvSpPr>
        <p:spPr>
          <a:xfrm>
            <a:off x="4689878" y="5724047"/>
            <a:ext cx="395998" cy="57600"/>
          </a:xfrm>
          <a:prstGeom prst="rect">
            <a:avLst/>
          </a:prstGeom>
          <a:solidFill>
            <a:schemeClr val="accent6"/>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55" name="テキスト ボックス 54"/>
          <p:cNvSpPr txBox="1"/>
          <p:nvPr/>
        </p:nvSpPr>
        <p:spPr>
          <a:xfrm>
            <a:off x="4707725" y="5709054"/>
            <a:ext cx="1010083" cy="276999"/>
          </a:xfrm>
          <a:prstGeom prst="rect">
            <a:avLst/>
          </a:prstGeom>
          <a:noFill/>
        </p:spPr>
        <p:txBody>
          <a:bodyPr wrap="square" rtlCol="0">
            <a:spAutoFit/>
          </a:bodyPr>
          <a:lstStyle/>
          <a:p>
            <a:r>
              <a:rPr kumimoji="1" lang="en-US" altLang="ja-JP" sz="1200" dirty="0" smtClean="0">
                <a:solidFill>
                  <a:schemeClr val="bg1">
                    <a:lumMod val="50000"/>
                  </a:schemeClr>
                </a:solidFill>
                <a:latin typeface="Arial"/>
                <a:cs typeface="Arial"/>
              </a:rPr>
              <a:t>CM3a</a:t>
            </a:r>
            <a:r>
              <a:rPr lang="en-US" altLang="ja-JP" sz="1200" dirty="0">
                <a:solidFill>
                  <a:schemeClr val="bg1">
                    <a:lumMod val="50000"/>
                  </a:schemeClr>
                </a:solidFill>
                <a:latin typeface="Arial"/>
                <a:cs typeface="Arial"/>
              </a:rPr>
              <a:t> </a:t>
            </a:r>
            <a:r>
              <a:rPr lang="en-US" altLang="ja-JP" sz="1200" dirty="0" smtClean="0">
                <a:solidFill>
                  <a:schemeClr val="bg1">
                    <a:lumMod val="50000"/>
                  </a:schemeClr>
                </a:solidFill>
                <a:latin typeface="Arial"/>
                <a:cs typeface="Arial"/>
              </a:rPr>
              <a:t>+3</a:t>
            </a:r>
            <a:r>
              <a:rPr kumimoji="1" lang="en-US" altLang="ja-JP" sz="1200" dirty="0" smtClean="0">
                <a:solidFill>
                  <a:schemeClr val="bg1">
                    <a:lumMod val="50000"/>
                  </a:schemeClr>
                </a:solidFill>
                <a:latin typeface="Arial"/>
                <a:cs typeface="Arial"/>
              </a:rPr>
              <a:t>b</a:t>
            </a:r>
            <a:r>
              <a:rPr kumimoji="1" lang="en-US" altLang="ja-JP" sz="1200" dirty="0" smtClean="0">
                <a:solidFill>
                  <a:srgbClr val="3366FF"/>
                </a:solidFill>
                <a:latin typeface="Arial"/>
                <a:cs typeface="Arial"/>
              </a:rPr>
              <a:t>, </a:t>
            </a:r>
            <a:endParaRPr kumimoji="1" lang="ja-JP" altLang="en-US" sz="1200" dirty="0">
              <a:solidFill>
                <a:srgbClr val="3366FF"/>
              </a:solidFill>
              <a:latin typeface="Arial"/>
              <a:cs typeface="Arial"/>
            </a:endParaRPr>
          </a:p>
        </p:txBody>
      </p:sp>
      <p:sp>
        <p:nvSpPr>
          <p:cNvPr id="3" name="テキスト ボックス 2"/>
          <p:cNvSpPr txBox="1"/>
          <p:nvPr/>
        </p:nvSpPr>
        <p:spPr>
          <a:xfrm>
            <a:off x="468885" y="4937284"/>
            <a:ext cx="2051997" cy="276999"/>
          </a:xfrm>
          <a:prstGeom prst="rect">
            <a:avLst/>
          </a:prstGeom>
          <a:solidFill>
            <a:srgbClr val="CCFFCC"/>
          </a:solidFill>
          <a:ln>
            <a:solidFill>
              <a:srgbClr val="CCFFCC"/>
            </a:solidFill>
          </a:ln>
        </p:spPr>
        <p:txBody>
          <a:bodyPr wrap="square" rtlCol="0">
            <a:spAutoFit/>
          </a:bodyPr>
          <a:lstStyle/>
          <a:p>
            <a:r>
              <a:rPr lang="ja-JP" altLang="en-US" sz="1200" b="1" dirty="0" smtClean="0">
                <a:solidFill>
                  <a:srgbClr val="000090"/>
                </a:solidFill>
              </a:rPr>
              <a:t>超高強度・高品質電子源</a:t>
            </a:r>
            <a:endParaRPr kumimoji="1" lang="ja-JP" altLang="en-US" sz="1200" b="1" dirty="0">
              <a:solidFill>
                <a:srgbClr val="000090"/>
              </a:solidFill>
            </a:endParaRPr>
          </a:p>
        </p:txBody>
      </p:sp>
      <p:sp>
        <p:nvSpPr>
          <p:cNvPr id="56" name="テキスト ボックス 55"/>
          <p:cNvSpPr txBox="1"/>
          <p:nvPr/>
        </p:nvSpPr>
        <p:spPr>
          <a:xfrm>
            <a:off x="2680802" y="4942583"/>
            <a:ext cx="1907997" cy="276999"/>
          </a:xfrm>
          <a:prstGeom prst="rect">
            <a:avLst/>
          </a:prstGeom>
          <a:solidFill>
            <a:srgbClr val="CCFFCC"/>
          </a:solidFill>
        </p:spPr>
        <p:txBody>
          <a:bodyPr wrap="square" rtlCol="0">
            <a:spAutoFit/>
          </a:bodyPr>
          <a:lstStyle/>
          <a:p>
            <a:r>
              <a:rPr kumimoji="1" lang="ja-JP" altLang="en-US" sz="1200" b="1" dirty="0" smtClean="0">
                <a:solidFill>
                  <a:srgbClr val="000090"/>
                </a:solidFill>
              </a:rPr>
              <a:t>高電界加速モジュール</a:t>
            </a:r>
            <a:endParaRPr kumimoji="1" lang="ja-JP" altLang="en-US" sz="1200" b="1" dirty="0">
              <a:solidFill>
                <a:srgbClr val="000090"/>
              </a:solidFill>
            </a:endParaRPr>
          </a:p>
        </p:txBody>
      </p:sp>
      <p:cxnSp>
        <p:nvCxnSpPr>
          <p:cNvPr id="38" name="直線矢印コネクタ 37"/>
          <p:cNvCxnSpPr/>
          <p:nvPr/>
        </p:nvCxnSpPr>
        <p:spPr>
          <a:xfrm>
            <a:off x="1998322" y="5240510"/>
            <a:ext cx="134817" cy="458358"/>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3" name="直線矢印コネクタ 62"/>
          <p:cNvCxnSpPr>
            <a:endCxn id="46" idx="0"/>
          </p:cNvCxnSpPr>
          <p:nvPr/>
        </p:nvCxnSpPr>
        <p:spPr>
          <a:xfrm>
            <a:off x="3933818" y="5250360"/>
            <a:ext cx="98109" cy="472763"/>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65" name="テキスト ボックス 64"/>
          <p:cNvSpPr txBox="1"/>
          <p:nvPr/>
        </p:nvSpPr>
        <p:spPr>
          <a:xfrm>
            <a:off x="4899308" y="4950750"/>
            <a:ext cx="2120964" cy="278450"/>
          </a:xfrm>
          <a:prstGeom prst="rect">
            <a:avLst/>
          </a:prstGeom>
          <a:solidFill>
            <a:srgbClr val="CCFFCC"/>
          </a:solidFill>
        </p:spPr>
        <p:txBody>
          <a:bodyPr wrap="square" rtlCol="0">
            <a:spAutoFit/>
          </a:bodyPr>
          <a:lstStyle/>
          <a:p>
            <a:r>
              <a:rPr kumimoji="1" lang="ja-JP" altLang="en-US" sz="1200" b="1" dirty="0" smtClean="0">
                <a:solidFill>
                  <a:srgbClr val="000090"/>
                </a:solidFill>
              </a:rPr>
              <a:t>超短周期アンジュレーター</a:t>
            </a:r>
            <a:endParaRPr kumimoji="1" lang="ja-JP" altLang="en-US" sz="1200" b="1" dirty="0">
              <a:solidFill>
                <a:srgbClr val="000090"/>
              </a:solidFill>
            </a:endParaRPr>
          </a:p>
        </p:txBody>
      </p:sp>
      <p:sp>
        <p:nvSpPr>
          <p:cNvPr id="66" name="テキスト ボックス 65"/>
          <p:cNvSpPr txBox="1"/>
          <p:nvPr/>
        </p:nvSpPr>
        <p:spPr>
          <a:xfrm>
            <a:off x="7223061" y="4952519"/>
            <a:ext cx="1439998" cy="276999"/>
          </a:xfrm>
          <a:prstGeom prst="rect">
            <a:avLst/>
          </a:prstGeom>
          <a:solidFill>
            <a:srgbClr val="CCFFCC"/>
          </a:solidFill>
        </p:spPr>
        <p:txBody>
          <a:bodyPr wrap="square" rtlCol="0">
            <a:spAutoFit/>
          </a:bodyPr>
          <a:lstStyle/>
          <a:p>
            <a:r>
              <a:rPr kumimoji="1" lang="ja-JP" altLang="en-US" sz="1200" b="1" dirty="0" smtClean="0">
                <a:solidFill>
                  <a:srgbClr val="000090"/>
                </a:solidFill>
              </a:rPr>
              <a:t>高</a:t>
            </a:r>
            <a:r>
              <a:rPr lang="ja-JP" altLang="en-US" sz="1200" b="1" dirty="0" smtClean="0">
                <a:solidFill>
                  <a:srgbClr val="000090"/>
                </a:solidFill>
              </a:rPr>
              <a:t>性能光</a:t>
            </a:r>
            <a:r>
              <a:rPr kumimoji="1" lang="ja-JP" altLang="en-US" sz="1200" b="1" dirty="0" smtClean="0">
                <a:solidFill>
                  <a:srgbClr val="000090"/>
                </a:solidFill>
              </a:rPr>
              <a:t>検出器</a:t>
            </a:r>
            <a:endParaRPr kumimoji="1" lang="ja-JP" altLang="en-US" sz="1200" b="1" dirty="0">
              <a:solidFill>
                <a:srgbClr val="000090"/>
              </a:solidFill>
            </a:endParaRPr>
          </a:p>
        </p:txBody>
      </p:sp>
      <p:cxnSp>
        <p:nvCxnSpPr>
          <p:cNvPr id="67" name="直線矢印コネクタ 66"/>
          <p:cNvCxnSpPr/>
          <p:nvPr/>
        </p:nvCxnSpPr>
        <p:spPr>
          <a:xfrm flipH="1">
            <a:off x="5717809" y="5240510"/>
            <a:ext cx="185957" cy="479772"/>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8" name="直線矢印コネクタ 67"/>
          <p:cNvCxnSpPr>
            <a:endCxn id="28" idx="0"/>
          </p:cNvCxnSpPr>
          <p:nvPr/>
        </p:nvCxnSpPr>
        <p:spPr>
          <a:xfrm flipH="1">
            <a:off x="7645797" y="5240510"/>
            <a:ext cx="301004" cy="476127"/>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31" name="テキスト ボックス 30"/>
          <p:cNvSpPr txBox="1"/>
          <p:nvPr/>
        </p:nvSpPr>
        <p:spPr>
          <a:xfrm>
            <a:off x="832019" y="4693771"/>
            <a:ext cx="1206926" cy="261610"/>
          </a:xfrm>
          <a:prstGeom prst="rect">
            <a:avLst/>
          </a:prstGeom>
          <a:noFill/>
        </p:spPr>
        <p:txBody>
          <a:bodyPr wrap="square" rtlCol="0">
            <a:spAutoFit/>
          </a:bodyPr>
          <a:lstStyle/>
          <a:p>
            <a:r>
              <a:rPr kumimoji="1" lang="en-US" altLang="ja-JP" sz="1100" b="1" dirty="0" smtClean="0">
                <a:solidFill>
                  <a:srgbClr val="A6A6A6"/>
                </a:solidFill>
              </a:rPr>
              <a:t>(</a:t>
            </a:r>
            <a:r>
              <a:rPr kumimoji="1" lang="ja-JP" altLang="en-US" sz="1100" b="1" dirty="0" smtClean="0">
                <a:solidFill>
                  <a:srgbClr val="A6A6A6"/>
                </a:solidFill>
              </a:rPr>
              <a:t>分子研，名大</a:t>
            </a:r>
            <a:r>
              <a:rPr kumimoji="1" lang="en-US" altLang="ja-JP" sz="1100" b="1" dirty="0" smtClean="0">
                <a:solidFill>
                  <a:srgbClr val="A6A6A6"/>
                </a:solidFill>
              </a:rPr>
              <a:t>)</a:t>
            </a:r>
            <a:endParaRPr kumimoji="1" lang="ja-JP" altLang="en-US" sz="1100" b="1" dirty="0">
              <a:solidFill>
                <a:srgbClr val="A6A6A6"/>
              </a:solidFill>
            </a:endParaRPr>
          </a:p>
        </p:txBody>
      </p:sp>
      <p:sp>
        <p:nvSpPr>
          <p:cNvPr id="69" name="テキスト ボックス 68"/>
          <p:cNvSpPr txBox="1"/>
          <p:nvPr/>
        </p:nvSpPr>
        <p:spPr>
          <a:xfrm>
            <a:off x="3091140" y="4686423"/>
            <a:ext cx="1341948" cy="261610"/>
          </a:xfrm>
          <a:prstGeom prst="rect">
            <a:avLst/>
          </a:prstGeom>
          <a:noFill/>
        </p:spPr>
        <p:txBody>
          <a:bodyPr wrap="square" rtlCol="0">
            <a:spAutoFit/>
          </a:bodyPr>
          <a:lstStyle/>
          <a:p>
            <a:r>
              <a:rPr kumimoji="1" lang="en-US" altLang="ja-JP" sz="1100" b="1" dirty="0" smtClean="0">
                <a:solidFill>
                  <a:srgbClr val="A6A6A6"/>
                </a:solidFill>
              </a:rPr>
              <a:t>(</a:t>
            </a:r>
            <a:r>
              <a:rPr lang="en-US" altLang="ja-JP" sz="1100" b="1" dirty="0" smtClean="0">
                <a:solidFill>
                  <a:srgbClr val="A6A6A6"/>
                </a:solidFill>
              </a:rPr>
              <a:t>KEK</a:t>
            </a:r>
            <a:r>
              <a:rPr lang="ja-JP" altLang="en-US" sz="1100" b="1" dirty="0" smtClean="0">
                <a:solidFill>
                  <a:srgbClr val="A6A6A6"/>
                </a:solidFill>
              </a:rPr>
              <a:t>加速器</a:t>
            </a:r>
            <a:r>
              <a:rPr kumimoji="1" lang="en-US" altLang="ja-JP" sz="1100" b="1" dirty="0" smtClean="0">
                <a:solidFill>
                  <a:srgbClr val="A6A6A6"/>
                </a:solidFill>
              </a:rPr>
              <a:t>)</a:t>
            </a:r>
            <a:endParaRPr kumimoji="1" lang="ja-JP" altLang="en-US" sz="1100" b="1" dirty="0">
              <a:solidFill>
                <a:srgbClr val="A6A6A6"/>
              </a:solidFill>
            </a:endParaRPr>
          </a:p>
        </p:txBody>
      </p:sp>
      <p:sp>
        <p:nvSpPr>
          <p:cNvPr id="70" name="テキスト ボックス 69"/>
          <p:cNvSpPr txBox="1"/>
          <p:nvPr/>
        </p:nvSpPr>
        <p:spPr>
          <a:xfrm>
            <a:off x="7272786" y="4660285"/>
            <a:ext cx="1619694" cy="276999"/>
          </a:xfrm>
          <a:prstGeom prst="rect">
            <a:avLst/>
          </a:prstGeom>
          <a:noFill/>
        </p:spPr>
        <p:txBody>
          <a:bodyPr wrap="square" rtlCol="0">
            <a:spAutoFit/>
          </a:bodyPr>
          <a:lstStyle/>
          <a:p>
            <a:r>
              <a:rPr kumimoji="1" lang="en-US" altLang="ja-JP" sz="1200" b="1" dirty="0" smtClean="0">
                <a:solidFill>
                  <a:srgbClr val="A6A6A6"/>
                </a:solidFill>
              </a:rPr>
              <a:t>(</a:t>
            </a:r>
            <a:r>
              <a:rPr lang="en-US" altLang="ja-JP" sz="1200" b="1" dirty="0" smtClean="0">
                <a:solidFill>
                  <a:srgbClr val="A6A6A6"/>
                </a:solidFill>
              </a:rPr>
              <a:t>KEK</a:t>
            </a:r>
            <a:r>
              <a:rPr lang="ja-JP" altLang="en-US" sz="1200" b="1" dirty="0" smtClean="0">
                <a:solidFill>
                  <a:srgbClr val="A6A6A6"/>
                </a:solidFill>
              </a:rPr>
              <a:t>素核研</a:t>
            </a:r>
            <a:r>
              <a:rPr kumimoji="1" lang="ja-JP" altLang="en-US" sz="1200" b="1" dirty="0" smtClean="0">
                <a:solidFill>
                  <a:srgbClr val="A6A6A6"/>
                </a:solidFill>
              </a:rPr>
              <a:t>，広大</a:t>
            </a:r>
            <a:r>
              <a:rPr kumimoji="1" lang="en-US" altLang="ja-JP" sz="1200" b="1" dirty="0" smtClean="0">
                <a:solidFill>
                  <a:srgbClr val="A6A6A6"/>
                </a:solidFill>
              </a:rPr>
              <a:t>)</a:t>
            </a:r>
            <a:endParaRPr kumimoji="1" lang="ja-JP" altLang="en-US" sz="1200" b="1" dirty="0">
              <a:solidFill>
                <a:srgbClr val="A6A6A6"/>
              </a:solidFill>
            </a:endParaRPr>
          </a:p>
        </p:txBody>
      </p:sp>
      <p:sp>
        <p:nvSpPr>
          <p:cNvPr id="71" name="テキスト ボックス 70"/>
          <p:cNvSpPr txBox="1"/>
          <p:nvPr/>
        </p:nvSpPr>
        <p:spPr>
          <a:xfrm>
            <a:off x="5184793" y="4680973"/>
            <a:ext cx="1619455" cy="276999"/>
          </a:xfrm>
          <a:prstGeom prst="rect">
            <a:avLst/>
          </a:prstGeom>
          <a:noFill/>
        </p:spPr>
        <p:txBody>
          <a:bodyPr wrap="square" rtlCol="0">
            <a:spAutoFit/>
          </a:bodyPr>
          <a:lstStyle/>
          <a:p>
            <a:r>
              <a:rPr kumimoji="1" lang="en-US" altLang="ja-JP" sz="1200" b="1" dirty="0" smtClean="0">
                <a:solidFill>
                  <a:srgbClr val="A6A6A6"/>
                </a:solidFill>
              </a:rPr>
              <a:t>(</a:t>
            </a:r>
            <a:r>
              <a:rPr lang="en-US" altLang="ja-JP" sz="1200" b="1" dirty="0" smtClean="0">
                <a:solidFill>
                  <a:srgbClr val="A6A6A6"/>
                </a:solidFill>
              </a:rPr>
              <a:t>KEK</a:t>
            </a:r>
            <a:r>
              <a:rPr lang="ja-JP" altLang="en-US" sz="1200" b="1" dirty="0" smtClean="0">
                <a:solidFill>
                  <a:srgbClr val="A6A6A6"/>
                </a:solidFill>
              </a:rPr>
              <a:t>物構研，理研</a:t>
            </a:r>
            <a:r>
              <a:rPr kumimoji="1" lang="en-US" altLang="ja-JP" sz="1200" b="1" dirty="0" smtClean="0">
                <a:solidFill>
                  <a:srgbClr val="A6A6A6"/>
                </a:solidFill>
              </a:rPr>
              <a:t>)</a:t>
            </a:r>
            <a:endParaRPr kumimoji="1" lang="ja-JP" altLang="en-US" sz="1200" b="1" dirty="0">
              <a:solidFill>
                <a:srgbClr val="A6A6A6"/>
              </a:solidFill>
            </a:endParaRPr>
          </a:p>
        </p:txBody>
      </p:sp>
      <p:sp>
        <p:nvSpPr>
          <p:cNvPr id="73" name="テキスト ボックス 72"/>
          <p:cNvSpPr txBox="1"/>
          <p:nvPr/>
        </p:nvSpPr>
        <p:spPr>
          <a:xfrm>
            <a:off x="323528" y="980728"/>
            <a:ext cx="8027995" cy="1200328"/>
          </a:xfrm>
          <a:prstGeom prst="rect">
            <a:avLst/>
          </a:prstGeom>
          <a:solidFill>
            <a:srgbClr val="CCFFCC"/>
          </a:solidFill>
        </p:spPr>
        <p:txBody>
          <a:bodyPr wrap="square" rtlCol="0">
            <a:spAutoFit/>
          </a:bodyPr>
          <a:lstStyle/>
          <a:p>
            <a:pPr>
              <a:lnSpc>
                <a:spcPts val="2160"/>
              </a:lnSpc>
            </a:pPr>
            <a:r>
              <a:rPr lang="en-US" altLang="ja-JP" dirty="0" smtClean="0">
                <a:solidFill>
                  <a:srgbClr val="008040"/>
                </a:solidFill>
                <a:latin typeface="HG創英角ｺﾞｼｯｸUB"/>
                <a:ea typeface="HG創英角ｺﾞｼｯｸUB"/>
                <a:cs typeface="HG創英角ｺﾞｼｯｸUB"/>
              </a:rPr>
              <a:t>■</a:t>
            </a:r>
            <a:r>
              <a:rPr lang="en-US" altLang="ja-JP" dirty="0">
                <a:solidFill>
                  <a:srgbClr val="008040"/>
                </a:solidFill>
                <a:latin typeface="HG創英角ｺﾞｼｯｸUB"/>
                <a:ea typeface="HG創英角ｺﾞｼｯｸUB"/>
                <a:cs typeface="HG創英角ｺﾞｼｯｸUB"/>
              </a:rPr>
              <a:t> </a:t>
            </a:r>
            <a:r>
              <a:rPr lang="ja-JP" altLang="en-US" sz="2000" dirty="0" smtClean="0">
                <a:latin typeface="HG創英角ｺﾞｼｯｸUB"/>
                <a:ea typeface="HG創英角ｺﾞｼｯｸUB"/>
                <a:cs typeface="HG創英角ｺﾞｼｯｸUB"/>
              </a:rPr>
              <a:t>背景</a:t>
            </a:r>
            <a:endParaRPr kumimoji="1" lang="en-US" altLang="ja-JP" sz="2000" dirty="0" smtClean="0">
              <a:latin typeface="HG創英角ｺﾞｼｯｸUB"/>
              <a:ea typeface="HG創英角ｺﾞｼｯｸUB"/>
              <a:cs typeface="HG創英角ｺﾞｼｯｸUB"/>
            </a:endParaRPr>
          </a:p>
          <a:p>
            <a:pPr>
              <a:lnSpc>
                <a:spcPts val="2160"/>
              </a:lnSpc>
            </a:pPr>
            <a:r>
              <a:rPr lang="ja-JP" altLang="ja-JP" sz="2000" dirty="0" smtClean="0">
                <a:latin typeface="HG創英角ｺﾞｼｯｸUB"/>
                <a:ea typeface="HG創英角ｺﾞｼｯｸUB"/>
                <a:cs typeface="HG創英角ｺﾞｼｯｸUB"/>
              </a:rPr>
              <a:t>　</a:t>
            </a:r>
            <a:r>
              <a:rPr lang="ja-JP" altLang="en-US" sz="1800" dirty="0" smtClean="0">
                <a:latin typeface="ＭＳ ゴシック"/>
                <a:ea typeface="ＭＳ ゴシック"/>
                <a:cs typeface="ＭＳ ゴシック"/>
              </a:rPr>
              <a:t>次世代線形加速器</a:t>
            </a:r>
            <a:r>
              <a:rPr lang="en-US" altLang="ja-JP" sz="1800" dirty="0" smtClean="0">
                <a:latin typeface="ＭＳ ゴシック"/>
                <a:ea typeface="ＭＳ ゴシック"/>
                <a:cs typeface="ＭＳ ゴシック"/>
              </a:rPr>
              <a:t>(ILC</a:t>
            </a:r>
            <a:r>
              <a:rPr lang="ja-JP" altLang="en-US" sz="1800" dirty="0" smtClean="0">
                <a:latin typeface="ＭＳ ゴシック"/>
                <a:ea typeface="ＭＳ ゴシック"/>
                <a:cs typeface="ＭＳ ゴシック"/>
              </a:rPr>
              <a:t>，</a:t>
            </a:r>
            <a:r>
              <a:rPr lang="en-US" altLang="ja-JP" sz="1800" dirty="0" smtClean="0">
                <a:latin typeface="ＭＳ ゴシック"/>
                <a:ea typeface="ＭＳ ゴシック"/>
                <a:cs typeface="ＭＳ ゴシック"/>
              </a:rPr>
              <a:t>ERL</a:t>
            </a:r>
            <a:r>
              <a:rPr lang="ja-JP" altLang="en-US" sz="1800" dirty="0" smtClean="0">
                <a:latin typeface="ＭＳ ゴシック"/>
                <a:ea typeface="ＭＳ ゴシック"/>
                <a:cs typeface="ＭＳ ゴシック"/>
              </a:rPr>
              <a:t>，</a:t>
            </a:r>
            <a:r>
              <a:rPr lang="en-US" altLang="ja-JP" sz="1800" dirty="0" smtClean="0">
                <a:latin typeface="ＭＳ ゴシック"/>
                <a:ea typeface="ＭＳ ゴシック"/>
                <a:cs typeface="ＭＳ ゴシック"/>
              </a:rPr>
              <a:t>ADS </a:t>
            </a:r>
            <a:r>
              <a:rPr lang="ja-JP" altLang="en-US" sz="1800" dirty="0" smtClean="0">
                <a:latin typeface="ＭＳ ゴシック"/>
                <a:ea typeface="ＭＳ ゴシック"/>
                <a:cs typeface="ＭＳ ゴシック"/>
              </a:rPr>
              <a:t>等</a:t>
            </a:r>
            <a:r>
              <a:rPr lang="en-US" altLang="ja-JP" sz="1800" dirty="0" smtClean="0">
                <a:latin typeface="ＭＳ ゴシック"/>
                <a:ea typeface="ＭＳ ゴシック"/>
                <a:cs typeface="ＭＳ ゴシック"/>
              </a:rPr>
              <a:t>)</a:t>
            </a:r>
            <a:r>
              <a:rPr lang="ja-JP" altLang="en-US" sz="1800" dirty="0" smtClean="0">
                <a:latin typeface="ＭＳ ゴシック"/>
                <a:ea typeface="ＭＳ ゴシック"/>
                <a:cs typeface="ＭＳ ゴシック"/>
              </a:rPr>
              <a:t>における基盤技術であり、高性能かつ低コストな超伝導</a:t>
            </a:r>
            <a:r>
              <a:rPr lang="ja-JP" altLang="en-US" sz="1800" dirty="0">
                <a:latin typeface="ＭＳ ゴシック"/>
                <a:ea typeface="ＭＳ ゴシック"/>
                <a:cs typeface="ＭＳ ゴシック"/>
              </a:rPr>
              <a:t>加速</a:t>
            </a:r>
            <a:r>
              <a:rPr lang="ja-JP" altLang="en-US" sz="1800" dirty="0" smtClean="0">
                <a:latin typeface="ＭＳ ゴシック"/>
                <a:ea typeface="ＭＳ ゴシック"/>
                <a:cs typeface="ＭＳ ゴシック"/>
              </a:rPr>
              <a:t>技術は，国際的な強い要請であり、これに応えるべく、日本における技術力の飛躍的発展が強く求められる．</a:t>
            </a:r>
            <a:endParaRPr lang="en-US" altLang="ja-JP" sz="1800" dirty="0" smtClean="0">
              <a:latin typeface="ＭＳ ゴシック"/>
              <a:ea typeface="ＭＳ ゴシック"/>
              <a:cs typeface="ＭＳ ゴシック"/>
            </a:endParaRPr>
          </a:p>
        </p:txBody>
      </p:sp>
      <p:pic>
        <p:nvPicPr>
          <p:cNvPr id="32" name="図 31"/>
          <p:cNvPicPr>
            <a:picLocks noChangeAspect="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683568" y="5373216"/>
            <a:ext cx="968788" cy="569232"/>
          </a:xfrm>
          <a:prstGeom prst="rect">
            <a:avLst/>
          </a:prstGeom>
        </p:spPr>
      </p:pic>
      <p:sp>
        <p:nvSpPr>
          <p:cNvPr id="75" name="テキスト ボックス 74"/>
          <p:cNvSpPr txBox="1"/>
          <p:nvPr/>
        </p:nvSpPr>
        <p:spPr>
          <a:xfrm>
            <a:off x="323528" y="6165304"/>
            <a:ext cx="1874118" cy="276999"/>
          </a:xfrm>
          <a:prstGeom prst="rect">
            <a:avLst/>
          </a:prstGeom>
          <a:noFill/>
          <a:ln>
            <a:noFill/>
          </a:ln>
        </p:spPr>
        <p:txBody>
          <a:bodyPr wrap="square" rtlCol="0">
            <a:spAutoFit/>
          </a:bodyPr>
          <a:lstStyle/>
          <a:p>
            <a:r>
              <a:rPr lang="ja-JP" altLang="en-US" sz="1200" b="1" i="1" dirty="0" smtClean="0"/>
              <a:t>超高強度・高品質電子源</a:t>
            </a:r>
            <a:endParaRPr kumimoji="1" lang="ja-JP" altLang="en-US" sz="1200" b="1" i="1" dirty="0"/>
          </a:p>
        </p:txBody>
      </p:sp>
      <p:cxnSp>
        <p:nvCxnSpPr>
          <p:cNvPr id="81" name="直線矢印コネクタ 80"/>
          <p:cNvCxnSpPr/>
          <p:nvPr/>
        </p:nvCxnSpPr>
        <p:spPr>
          <a:xfrm flipV="1">
            <a:off x="5348560" y="3443903"/>
            <a:ext cx="179181" cy="38012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72" name="テキスト ボックス 71"/>
          <p:cNvSpPr txBox="1"/>
          <p:nvPr/>
        </p:nvSpPr>
        <p:spPr>
          <a:xfrm>
            <a:off x="3117404" y="6036464"/>
            <a:ext cx="1727997" cy="276999"/>
          </a:xfrm>
          <a:prstGeom prst="rect">
            <a:avLst/>
          </a:prstGeom>
          <a:solidFill>
            <a:srgbClr val="CCFFCC"/>
          </a:solidFill>
        </p:spPr>
        <p:txBody>
          <a:bodyPr wrap="square" rtlCol="0">
            <a:spAutoFit/>
          </a:bodyPr>
          <a:lstStyle/>
          <a:p>
            <a:r>
              <a:rPr kumimoji="1" lang="ja-JP" altLang="en-US" sz="1200" b="1" dirty="0" smtClean="0">
                <a:solidFill>
                  <a:srgbClr val="000090"/>
                </a:solidFill>
              </a:rPr>
              <a:t>高効率冷凍システム</a:t>
            </a:r>
            <a:endParaRPr kumimoji="1" lang="ja-JP" altLang="en-US" sz="1200" b="1" dirty="0">
              <a:solidFill>
                <a:srgbClr val="000090"/>
              </a:solidFill>
            </a:endParaRPr>
          </a:p>
        </p:txBody>
      </p:sp>
      <p:sp>
        <p:nvSpPr>
          <p:cNvPr id="74" name="テキスト ボックス 73"/>
          <p:cNvSpPr txBox="1"/>
          <p:nvPr/>
        </p:nvSpPr>
        <p:spPr>
          <a:xfrm>
            <a:off x="4926438" y="6044640"/>
            <a:ext cx="927841" cy="261610"/>
          </a:xfrm>
          <a:prstGeom prst="rect">
            <a:avLst/>
          </a:prstGeom>
          <a:noFill/>
        </p:spPr>
        <p:txBody>
          <a:bodyPr wrap="square" rtlCol="0">
            <a:spAutoFit/>
          </a:bodyPr>
          <a:lstStyle/>
          <a:p>
            <a:r>
              <a:rPr kumimoji="1" lang="en-US" altLang="ja-JP" sz="1100" b="1" dirty="0" smtClean="0">
                <a:solidFill>
                  <a:srgbClr val="A6A6A6"/>
                </a:solidFill>
              </a:rPr>
              <a:t>(</a:t>
            </a:r>
            <a:r>
              <a:rPr lang="en-US" altLang="ja-JP" sz="1100" b="1" dirty="0" smtClean="0">
                <a:solidFill>
                  <a:srgbClr val="A6A6A6"/>
                </a:solidFill>
              </a:rPr>
              <a:t>KEK</a:t>
            </a:r>
            <a:r>
              <a:rPr lang="ja-JP" altLang="en-US" sz="1100" b="1" dirty="0" smtClean="0">
                <a:solidFill>
                  <a:srgbClr val="A6A6A6"/>
                </a:solidFill>
              </a:rPr>
              <a:t>、企業</a:t>
            </a:r>
            <a:r>
              <a:rPr kumimoji="1" lang="en-US" altLang="ja-JP" sz="1100" b="1" dirty="0" smtClean="0">
                <a:solidFill>
                  <a:srgbClr val="A6A6A6"/>
                </a:solidFill>
              </a:rPr>
              <a:t>)</a:t>
            </a:r>
            <a:endParaRPr kumimoji="1" lang="ja-JP" altLang="en-US" sz="1100" b="1" dirty="0">
              <a:solidFill>
                <a:srgbClr val="A6A6A6"/>
              </a:solidFill>
            </a:endParaRPr>
          </a:p>
        </p:txBody>
      </p:sp>
      <p:sp>
        <p:nvSpPr>
          <p:cNvPr id="77" name="正方形/長方形 76"/>
          <p:cNvSpPr/>
          <p:nvPr/>
        </p:nvSpPr>
        <p:spPr>
          <a:xfrm>
            <a:off x="7283018" y="5563461"/>
            <a:ext cx="720923" cy="4571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79" name="正方形/長方形 78"/>
          <p:cNvSpPr/>
          <p:nvPr/>
        </p:nvSpPr>
        <p:spPr>
          <a:xfrm rot="16200000">
            <a:off x="8025480" y="5656533"/>
            <a:ext cx="572959" cy="4571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80" name="正方形/長方形 79"/>
          <p:cNvSpPr/>
          <p:nvPr/>
        </p:nvSpPr>
        <p:spPr>
          <a:xfrm>
            <a:off x="7150041" y="5928471"/>
            <a:ext cx="1152923" cy="4571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90" name="正方形/長方形 89"/>
          <p:cNvSpPr/>
          <p:nvPr/>
        </p:nvSpPr>
        <p:spPr>
          <a:xfrm rot="16200000">
            <a:off x="7899625" y="5478837"/>
            <a:ext cx="212956" cy="4571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91" name="正方形/長方形 90"/>
          <p:cNvSpPr/>
          <p:nvPr/>
        </p:nvSpPr>
        <p:spPr>
          <a:xfrm>
            <a:off x="8003859" y="5395218"/>
            <a:ext cx="324918" cy="4571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cxnSp>
        <p:nvCxnSpPr>
          <p:cNvPr id="92" name="直線コネクタ 91"/>
          <p:cNvCxnSpPr/>
          <p:nvPr/>
        </p:nvCxnSpPr>
        <p:spPr>
          <a:xfrm flipH="1">
            <a:off x="8149805" y="5443110"/>
            <a:ext cx="0" cy="10800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直線コネクタ 92"/>
          <p:cNvCxnSpPr/>
          <p:nvPr/>
        </p:nvCxnSpPr>
        <p:spPr>
          <a:xfrm flipH="1">
            <a:off x="8177360" y="5442129"/>
            <a:ext cx="0" cy="10800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直線コネクタ 93"/>
          <p:cNvCxnSpPr/>
          <p:nvPr/>
        </p:nvCxnSpPr>
        <p:spPr>
          <a:xfrm flipH="1">
            <a:off x="8204201" y="5444247"/>
            <a:ext cx="0" cy="10800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直線コネクタ 94"/>
          <p:cNvCxnSpPr/>
          <p:nvPr/>
        </p:nvCxnSpPr>
        <p:spPr>
          <a:xfrm flipH="1">
            <a:off x="8232948" y="5443110"/>
            <a:ext cx="0" cy="10800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直線コネクタ 95"/>
          <p:cNvCxnSpPr/>
          <p:nvPr/>
        </p:nvCxnSpPr>
        <p:spPr>
          <a:xfrm rot="16200000" flipH="1">
            <a:off x="8217585" y="5478104"/>
            <a:ext cx="0" cy="14400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日付プレースホルダー 20"/>
          <p:cNvSpPr>
            <a:spLocks noGrp="1"/>
          </p:cNvSpPr>
          <p:nvPr>
            <p:ph type="dt" sz="half" idx="10"/>
          </p:nvPr>
        </p:nvSpPr>
        <p:spPr/>
        <p:txBody>
          <a:bodyPr/>
          <a:lstStyle/>
          <a:p>
            <a:r>
              <a:rPr kumimoji="1" lang="en-US" altLang="ja-JP" smtClean="0"/>
              <a:t>12/10/01</a:t>
            </a:r>
            <a:endParaRPr kumimoji="1" lang="ja-JP" altLang="en-US"/>
          </a:p>
        </p:txBody>
      </p:sp>
      <p:sp>
        <p:nvSpPr>
          <p:cNvPr id="40" name="フッター プレースホルダー 39"/>
          <p:cNvSpPr>
            <a:spLocks noGrp="1"/>
          </p:cNvSpPr>
          <p:nvPr>
            <p:ph type="ftr" sz="quarter" idx="11"/>
          </p:nvPr>
        </p:nvSpPr>
        <p:spPr/>
        <p:txBody>
          <a:bodyPr/>
          <a:lstStyle/>
          <a:p>
            <a:r>
              <a:rPr kumimoji="1" lang="en-US" altLang="ja-JP" smtClean="0"/>
              <a:t>KEK-LC-Meeting</a:t>
            </a:r>
            <a:endParaRPr kumimoji="1" lang="ja-JP" altLang="en-US"/>
          </a:p>
        </p:txBody>
      </p:sp>
      <p:sp>
        <p:nvSpPr>
          <p:cNvPr id="44" name="スライド番号プレースホルダー 43"/>
          <p:cNvSpPr>
            <a:spLocks noGrp="1"/>
          </p:cNvSpPr>
          <p:nvPr>
            <p:ph type="sldNum" sz="quarter" idx="12"/>
          </p:nvPr>
        </p:nvSpPr>
        <p:spPr/>
        <p:txBody>
          <a:bodyPr/>
          <a:lstStyle/>
          <a:p>
            <a:fld id="{690BD53D-0F42-B742-A897-5EF936631EAF}" type="slidenum">
              <a:rPr kumimoji="1" lang="ja-JP" altLang="en-US" smtClean="0"/>
              <a:pPr/>
              <a:t>37</a:t>
            </a:fld>
            <a:endParaRPr kumimoji="1" lang="ja-JP" altLang="en-US"/>
          </a:p>
        </p:txBody>
      </p:sp>
      <p:sp>
        <p:nvSpPr>
          <p:cNvPr id="84" name="正方形/長方形 83"/>
          <p:cNvSpPr/>
          <p:nvPr/>
        </p:nvSpPr>
        <p:spPr>
          <a:xfrm>
            <a:off x="5085876" y="5728182"/>
            <a:ext cx="395998" cy="57600"/>
          </a:xfrm>
          <a:prstGeom prst="rect">
            <a:avLst/>
          </a:prstGeom>
          <a:solidFill>
            <a:schemeClr val="accent6"/>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grpSp>
        <p:nvGrpSpPr>
          <p:cNvPr id="85" name="図形グループ 84"/>
          <p:cNvGrpSpPr/>
          <p:nvPr/>
        </p:nvGrpSpPr>
        <p:grpSpPr>
          <a:xfrm>
            <a:off x="4185238" y="2537267"/>
            <a:ext cx="4755326" cy="1762094"/>
            <a:chOff x="1691680" y="3390894"/>
            <a:chExt cx="6228184" cy="2448272"/>
          </a:xfrm>
        </p:grpSpPr>
        <p:sp>
          <p:nvSpPr>
            <p:cNvPr id="86" name="正方形/長方形 85"/>
            <p:cNvSpPr/>
            <p:nvPr/>
          </p:nvSpPr>
          <p:spPr bwMode="auto">
            <a:xfrm>
              <a:off x="3779912" y="3390894"/>
              <a:ext cx="4139952" cy="2448272"/>
            </a:xfrm>
            <a:prstGeom prst="rect">
              <a:avLst/>
            </a:prstGeom>
            <a:solidFill>
              <a:srgbClr val="FF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kumimoji="0" lang="ja-JP" altLang="en-US">
                <a:solidFill>
                  <a:srgbClr val="000000"/>
                </a:solidFill>
              </a:endParaRPr>
            </a:p>
          </p:txBody>
        </p:sp>
        <p:pic>
          <p:nvPicPr>
            <p:cNvPr id="87" name="図 86" descr="CM3-4.tiff"/>
            <p:cNvPicPr>
              <a:picLocks noChangeAspect="1"/>
            </p:cNvPicPr>
            <p:nvPr/>
          </p:nvPicPr>
          <p:blipFill>
            <a:blip r:embed="rId3" cstate="email">
              <a:alphaModFix amt="54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691680" y="4399006"/>
              <a:ext cx="2242316" cy="319418"/>
            </a:xfrm>
            <a:prstGeom prst="rect">
              <a:avLst/>
            </a:prstGeom>
          </p:spPr>
        </p:pic>
        <p:sp>
          <p:nvSpPr>
            <p:cNvPr id="88" name="正方形/長方形 87"/>
            <p:cNvSpPr/>
            <p:nvPr/>
          </p:nvSpPr>
          <p:spPr bwMode="auto">
            <a:xfrm>
              <a:off x="4139952" y="4399006"/>
              <a:ext cx="1944216" cy="288032"/>
            </a:xfrm>
            <a:prstGeom prst="rect">
              <a:avLst/>
            </a:prstGeom>
            <a:solidFill>
              <a:srgbClr val="3333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kumimoji="0" lang="ja-JP" altLang="en-US">
                <a:solidFill>
                  <a:srgbClr val="000000"/>
                </a:solidFill>
              </a:endParaRPr>
            </a:p>
          </p:txBody>
        </p:sp>
        <p:cxnSp>
          <p:nvCxnSpPr>
            <p:cNvPr id="89" name="直線コネクタ 88"/>
            <p:cNvCxnSpPr/>
            <p:nvPr/>
          </p:nvCxnSpPr>
          <p:spPr bwMode="auto">
            <a:xfrm>
              <a:off x="3491880" y="4543022"/>
              <a:ext cx="36004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cxnSp>
        <p:sp>
          <p:nvSpPr>
            <p:cNvPr id="97" name="正方形/長方形 96"/>
            <p:cNvSpPr/>
            <p:nvPr/>
          </p:nvSpPr>
          <p:spPr bwMode="auto">
            <a:xfrm rot="1200000">
              <a:off x="6254270" y="4454063"/>
              <a:ext cx="360040" cy="216024"/>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kumimoji="0" lang="ja-JP" altLang="en-US">
                <a:solidFill>
                  <a:srgbClr val="000000"/>
                </a:solidFill>
              </a:endParaRPr>
            </a:p>
          </p:txBody>
        </p:sp>
        <p:cxnSp>
          <p:nvCxnSpPr>
            <p:cNvPr id="98" name="直線コネクタ 97"/>
            <p:cNvCxnSpPr>
              <a:stCxn id="97" idx="3"/>
            </p:cNvCxnSpPr>
            <p:nvPr/>
          </p:nvCxnSpPr>
          <p:spPr bwMode="auto">
            <a:xfrm>
              <a:off x="6603453" y="4623645"/>
              <a:ext cx="416819" cy="13540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cxnSp>
        <p:sp>
          <p:nvSpPr>
            <p:cNvPr id="99" name="正方形/長方形 98"/>
            <p:cNvSpPr/>
            <p:nvPr/>
          </p:nvSpPr>
          <p:spPr bwMode="auto">
            <a:xfrm rot="1200000">
              <a:off x="6974350" y="4742094"/>
              <a:ext cx="360040" cy="216024"/>
            </a:xfrm>
            <a:prstGeom prst="rect">
              <a:avLst/>
            </a:prstGeom>
            <a:solidFill>
              <a:schemeClr val="bg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kumimoji="0" lang="ja-JP" altLang="en-US">
                <a:solidFill>
                  <a:srgbClr val="000000"/>
                </a:solidFill>
              </a:endParaRPr>
            </a:p>
          </p:txBody>
        </p:sp>
        <p:cxnSp>
          <p:nvCxnSpPr>
            <p:cNvPr id="100" name="直線コネクタ 99"/>
            <p:cNvCxnSpPr/>
            <p:nvPr/>
          </p:nvCxnSpPr>
          <p:spPr bwMode="auto">
            <a:xfrm flipV="1">
              <a:off x="3563888" y="3966958"/>
              <a:ext cx="576064" cy="57606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cxnSp>
        <p:cxnSp>
          <p:nvCxnSpPr>
            <p:cNvPr id="101" name="直線コネクタ 100"/>
            <p:cNvCxnSpPr/>
            <p:nvPr/>
          </p:nvCxnSpPr>
          <p:spPr bwMode="auto">
            <a:xfrm>
              <a:off x="4139952" y="3966958"/>
              <a:ext cx="295232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cxnSp>
        <p:sp>
          <p:nvSpPr>
            <p:cNvPr id="102" name="正方形/長方形 101"/>
            <p:cNvSpPr/>
            <p:nvPr/>
          </p:nvSpPr>
          <p:spPr bwMode="auto">
            <a:xfrm rot="20400000" flipV="1">
              <a:off x="6110253" y="3805991"/>
              <a:ext cx="360040" cy="216024"/>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kumimoji="0" lang="ja-JP" altLang="en-US">
                <a:solidFill>
                  <a:srgbClr val="000000"/>
                </a:solidFill>
              </a:endParaRPr>
            </a:p>
          </p:txBody>
        </p:sp>
        <p:cxnSp>
          <p:nvCxnSpPr>
            <p:cNvPr id="103" name="直線コネクタ 102"/>
            <p:cNvCxnSpPr/>
            <p:nvPr/>
          </p:nvCxnSpPr>
          <p:spPr bwMode="auto">
            <a:xfrm flipV="1">
              <a:off x="6444208" y="3678926"/>
              <a:ext cx="504056" cy="18653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cxnSp>
        <p:sp>
          <p:nvSpPr>
            <p:cNvPr id="104" name="正方形/長方形 103"/>
            <p:cNvSpPr/>
            <p:nvPr/>
          </p:nvSpPr>
          <p:spPr bwMode="auto">
            <a:xfrm rot="20400000" flipV="1">
              <a:off x="6902343" y="3517959"/>
              <a:ext cx="360040" cy="216024"/>
            </a:xfrm>
            <a:prstGeom prst="rect">
              <a:avLst/>
            </a:prstGeom>
            <a:solidFill>
              <a:schemeClr val="bg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kumimoji="0" lang="ja-JP" altLang="en-US">
                <a:solidFill>
                  <a:srgbClr val="000000"/>
                </a:solidFill>
              </a:endParaRPr>
            </a:p>
          </p:txBody>
        </p:sp>
        <p:sp>
          <p:nvSpPr>
            <p:cNvPr id="105" name="正方形/長方形 104"/>
            <p:cNvSpPr/>
            <p:nvPr/>
          </p:nvSpPr>
          <p:spPr bwMode="auto">
            <a:xfrm rot="20400000" flipV="1">
              <a:off x="3950014" y="3877999"/>
              <a:ext cx="360040" cy="216024"/>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kumimoji="0" lang="ja-JP" altLang="en-US">
                <a:solidFill>
                  <a:srgbClr val="000000"/>
                </a:solidFill>
              </a:endParaRPr>
            </a:p>
          </p:txBody>
        </p:sp>
        <p:cxnSp>
          <p:nvCxnSpPr>
            <p:cNvPr id="106" name="直線コネクタ 105"/>
            <p:cNvCxnSpPr/>
            <p:nvPr/>
          </p:nvCxnSpPr>
          <p:spPr bwMode="auto">
            <a:xfrm>
              <a:off x="3347864" y="4543022"/>
              <a:ext cx="1368152" cy="93610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cxnSp>
        <p:cxnSp>
          <p:nvCxnSpPr>
            <p:cNvPr id="107" name="直線コネクタ 106"/>
            <p:cNvCxnSpPr/>
            <p:nvPr/>
          </p:nvCxnSpPr>
          <p:spPr bwMode="auto">
            <a:xfrm>
              <a:off x="4716016" y="5479126"/>
              <a:ext cx="237626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cxnSp>
        <p:sp>
          <p:nvSpPr>
            <p:cNvPr id="108" name="正方形/長方形 107"/>
            <p:cNvSpPr/>
            <p:nvPr/>
          </p:nvSpPr>
          <p:spPr bwMode="auto">
            <a:xfrm rot="1200000">
              <a:off x="4526078" y="5318159"/>
              <a:ext cx="360040" cy="216024"/>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kumimoji="0" lang="ja-JP" altLang="en-US">
                <a:solidFill>
                  <a:srgbClr val="000000"/>
                </a:solidFill>
              </a:endParaRPr>
            </a:p>
          </p:txBody>
        </p:sp>
        <p:cxnSp>
          <p:nvCxnSpPr>
            <p:cNvPr id="109" name="直線コネクタ 108"/>
            <p:cNvCxnSpPr/>
            <p:nvPr/>
          </p:nvCxnSpPr>
          <p:spPr bwMode="auto">
            <a:xfrm flipV="1">
              <a:off x="4860032" y="3822942"/>
              <a:ext cx="720080" cy="258542"/>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cxnSp>
        <p:sp>
          <p:nvSpPr>
            <p:cNvPr id="110" name="テキスト ボックス 109"/>
            <p:cNvSpPr txBox="1"/>
            <p:nvPr/>
          </p:nvSpPr>
          <p:spPr>
            <a:xfrm>
              <a:off x="4788024" y="3606918"/>
              <a:ext cx="1005729" cy="276999"/>
            </a:xfrm>
            <a:prstGeom prst="rect">
              <a:avLst/>
            </a:prstGeom>
            <a:noFill/>
          </p:spPr>
          <p:txBody>
            <a:bodyPr wrap="none" rtlCol="0">
              <a:spAutoFit/>
            </a:bodyPr>
            <a:lstStyle/>
            <a:p>
              <a:pPr defTabSz="457153" fontAlgn="auto">
                <a:spcBef>
                  <a:spcPts val="0"/>
                </a:spcBef>
                <a:spcAft>
                  <a:spcPts val="0"/>
                </a:spcAft>
              </a:pPr>
              <a:r>
                <a:rPr lang="en-US" altLang="ja-JP" sz="1200" dirty="0" smtClean="0">
                  <a:solidFill>
                    <a:prstClr val="black"/>
                  </a:solidFill>
                  <a:latin typeface="Calibri"/>
                  <a:ea typeface="ＭＳ Ｐゴシック"/>
                  <a:cs typeface="+mn-cs"/>
                </a:rPr>
                <a:t>Laser cavity</a:t>
              </a:r>
              <a:endParaRPr lang="ja-JP" altLang="en-US" sz="1200" dirty="0">
                <a:solidFill>
                  <a:prstClr val="black"/>
                </a:solidFill>
                <a:latin typeface="Calibri"/>
                <a:ea typeface="ＭＳ Ｐゴシック"/>
                <a:cs typeface="+mn-cs"/>
              </a:endParaRPr>
            </a:p>
          </p:txBody>
        </p:sp>
        <p:sp>
          <p:nvSpPr>
            <p:cNvPr id="111" name="テキスト ボックス 110"/>
            <p:cNvSpPr txBox="1"/>
            <p:nvPr/>
          </p:nvSpPr>
          <p:spPr>
            <a:xfrm>
              <a:off x="4716016" y="4687038"/>
              <a:ext cx="1527582" cy="276999"/>
            </a:xfrm>
            <a:prstGeom prst="rect">
              <a:avLst/>
            </a:prstGeom>
            <a:noFill/>
          </p:spPr>
          <p:txBody>
            <a:bodyPr wrap="none" rtlCol="0">
              <a:spAutoFit/>
            </a:bodyPr>
            <a:lstStyle/>
            <a:p>
              <a:pPr defTabSz="457153" fontAlgn="auto">
                <a:spcBef>
                  <a:spcPts val="0"/>
                </a:spcBef>
                <a:spcAft>
                  <a:spcPts val="0"/>
                </a:spcAft>
              </a:pPr>
              <a:r>
                <a:rPr lang="en-US" altLang="ja-JP" sz="1200" dirty="0" smtClean="0">
                  <a:solidFill>
                    <a:prstClr val="black"/>
                  </a:solidFill>
                  <a:latin typeface="Calibri"/>
                  <a:ea typeface="ＭＳ Ｐゴシック"/>
                  <a:cs typeface="+mn-cs"/>
                </a:rPr>
                <a:t>Undulator for SASE</a:t>
              </a:r>
              <a:endParaRPr lang="ja-JP" altLang="en-US" sz="1200" dirty="0">
                <a:solidFill>
                  <a:prstClr val="black"/>
                </a:solidFill>
                <a:latin typeface="Calibri"/>
                <a:ea typeface="ＭＳ Ｐゴシック"/>
                <a:cs typeface="+mn-cs"/>
              </a:endParaRPr>
            </a:p>
          </p:txBody>
        </p:sp>
        <p:sp>
          <p:nvSpPr>
            <p:cNvPr id="112" name="テキスト ボックス 111"/>
            <p:cNvSpPr txBox="1"/>
            <p:nvPr/>
          </p:nvSpPr>
          <p:spPr>
            <a:xfrm>
              <a:off x="4860032" y="5551134"/>
              <a:ext cx="2032377" cy="276999"/>
            </a:xfrm>
            <a:prstGeom prst="rect">
              <a:avLst/>
            </a:prstGeom>
            <a:noFill/>
          </p:spPr>
          <p:txBody>
            <a:bodyPr wrap="none" rtlCol="0">
              <a:spAutoFit/>
            </a:bodyPr>
            <a:lstStyle/>
            <a:p>
              <a:pPr defTabSz="457153" fontAlgn="auto">
                <a:spcBef>
                  <a:spcPts val="0"/>
                </a:spcBef>
                <a:spcAft>
                  <a:spcPts val="0"/>
                </a:spcAft>
              </a:pPr>
              <a:r>
                <a:rPr lang="en-US" altLang="ja-JP" sz="1200" dirty="0" smtClean="0">
                  <a:solidFill>
                    <a:prstClr val="black"/>
                  </a:solidFill>
                  <a:latin typeface="Calibri"/>
                  <a:ea typeface="ＭＳ Ｐゴシック"/>
                  <a:cs typeface="+mn-cs"/>
                </a:rPr>
                <a:t>Beam diagnostic beam line</a:t>
              </a:r>
              <a:endParaRPr lang="ja-JP" altLang="en-US" sz="1200" dirty="0">
                <a:solidFill>
                  <a:prstClr val="black"/>
                </a:solidFill>
                <a:latin typeface="Calibri"/>
                <a:ea typeface="ＭＳ Ｐゴシック"/>
                <a:cs typeface="+mn-cs"/>
              </a:endParaRPr>
            </a:p>
          </p:txBody>
        </p:sp>
        <p:sp>
          <p:nvSpPr>
            <p:cNvPr id="113" name="正方形/長方形 112"/>
            <p:cNvSpPr/>
            <p:nvPr/>
          </p:nvSpPr>
          <p:spPr bwMode="auto">
            <a:xfrm rot="1200000">
              <a:off x="7506502" y="5606191"/>
              <a:ext cx="360040" cy="216024"/>
            </a:xfrm>
            <a:prstGeom prst="rect">
              <a:avLst/>
            </a:prstGeom>
            <a:solidFill>
              <a:schemeClr val="bg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kumimoji="0" lang="ja-JP" altLang="en-US">
                <a:solidFill>
                  <a:srgbClr val="000000"/>
                </a:solidFill>
              </a:endParaRPr>
            </a:p>
          </p:txBody>
        </p:sp>
        <p:sp>
          <p:nvSpPr>
            <p:cNvPr id="114" name="正方形/長方形 113"/>
            <p:cNvSpPr/>
            <p:nvPr/>
          </p:nvSpPr>
          <p:spPr bwMode="auto">
            <a:xfrm rot="1200000">
              <a:off x="6902341" y="5390167"/>
              <a:ext cx="360040" cy="216024"/>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kumimoji="0" lang="ja-JP" altLang="en-US">
                <a:solidFill>
                  <a:srgbClr val="000000"/>
                </a:solidFill>
              </a:endParaRPr>
            </a:p>
          </p:txBody>
        </p:sp>
        <p:cxnSp>
          <p:nvCxnSpPr>
            <p:cNvPr id="115" name="直線コネクタ 114"/>
            <p:cNvCxnSpPr>
              <a:endCxn id="113" idx="1"/>
            </p:cNvCxnSpPr>
            <p:nvPr/>
          </p:nvCxnSpPr>
          <p:spPr bwMode="auto">
            <a:xfrm>
              <a:off x="7236296" y="5551134"/>
              <a:ext cx="281063" cy="10149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cxnSp>
        <p:sp>
          <p:nvSpPr>
            <p:cNvPr id="116" name="テキスト ボックス 115"/>
            <p:cNvSpPr txBox="1"/>
            <p:nvPr/>
          </p:nvSpPr>
          <p:spPr>
            <a:xfrm>
              <a:off x="6778605" y="3822942"/>
              <a:ext cx="1131039" cy="338554"/>
            </a:xfrm>
            <a:prstGeom prst="rect">
              <a:avLst/>
            </a:prstGeom>
            <a:solidFill>
              <a:srgbClr val="FFFFFF"/>
            </a:solidFill>
          </p:spPr>
          <p:txBody>
            <a:bodyPr wrap="none" rtlCol="0">
              <a:spAutoFit/>
            </a:bodyPr>
            <a:lstStyle/>
            <a:p>
              <a:pPr defTabSz="457153" fontAlgn="auto">
                <a:spcBef>
                  <a:spcPts val="0"/>
                </a:spcBef>
                <a:spcAft>
                  <a:spcPts val="0"/>
                </a:spcAft>
              </a:pPr>
              <a:r>
                <a:rPr lang="en-US" altLang="ja-JP" sz="1600" dirty="0" smtClean="0">
                  <a:solidFill>
                    <a:srgbClr val="FF0000"/>
                  </a:solidFill>
                  <a:latin typeface="Calibri"/>
                  <a:ea typeface="ＭＳ Ｐゴシック"/>
                  <a:cs typeface="+mn-cs"/>
                </a:rPr>
                <a:t>X-ray user</a:t>
              </a:r>
              <a:endParaRPr lang="ja-JP" altLang="en-US" sz="1600" dirty="0">
                <a:solidFill>
                  <a:srgbClr val="FF0000"/>
                </a:solidFill>
                <a:latin typeface="Calibri"/>
                <a:ea typeface="ＭＳ Ｐゴシック"/>
                <a:cs typeface="+mn-cs"/>
              </a:endParaRPr>
            </a:p>
          </p:txBody>
        </p:sp>
        <p:sp>
          <p:nvSpPr>
            <p:cNvPr id="117" name="テキスト ボックス 116"/>
            <p:cNvSpPr txBox="1"/>
            <p:nvPr/>
          </p:nvSpPr>
          <p:spPr>
            <a:xfrm>
              <a:off x="6651468" y="4326998"/>
              <a:ext cx="1268396" cy="338554"/>
            </a:xfrm>
            <a:prstGeom prst="rect">
              <a:avLst/>
            </a:prstGeom>
            <a:noFill/>
          </p:spPr>
          <p:txBody>
            <a:bodyPr wrap="none" rtlCol="0">
              <a:spAutoFit/>
            </a:bodyPr>
            <a:lstStyle/>
            <a:p>
              <a:pPr defTabSz="457153" fontAlgn="auto">
                <a:spcBef>
                  <a:spcPts val="0"/>
                </a:spcBef>
                <a:spcAft>
                  <a:spcPts val="0"/>
                </a:spcAft>
              </a:pPr>
              <a:r>
                <a:rPr lang="en-US" altLang="ja-JP" sz="1600" dirty="0" smtClean="0">
                  <a:solidFill>
                    <a:srgbClr val="FF0000"/>
                  </a:solidFill>
                  <a:latin typeface="Calibri"/>
                  <a:ea typeface="ＭＳ Ｐゴシック"/>
                  <a:cs typeface="+mn-cs"/>
                </a:rPr>
                <a:t>photon user</a:t>
              </a:r>
              <a:endParaRPr lang="ja-JP" altLang="en-US" sz="1600" dirty="0">
                <a:solidFill>
                  <a:srgbClr val="FF0000"/>
                </a:solidFill>
                <a:latin typeface="Calibri"/>
                <a:ea typeface="ＭＳ Ｐゴシック"/>
                <a:cs typeface="+mn-cs"/>
              </a:endParaRPr>
            </a:p>
          </p:txBody>
        </p:sp>
        <p:sp>
          <p:nvSpPr>
            <p:cNvPr id="118" name="テキスト ボックス 117"/>
            <p:cNvSpPr txBox="1"/>
            <p:nvPr/>
          </p:nvSpPr>
          <p:spPr>
            <a:xfrm>
              <a:off x="5076056" y="5119086"/>
              <a:ext cx="1655822" cy="338554"/>
            </a:xfrm>
            <a:prstGeom prst="rect">
              <a:avLst/>
            </a:prstGeom>
            <a:noFill/>
          </p:spPr>
          <p:txBody>
            <a:bodyPr wrap="none" rtlCol="0">
              <a:spAutoFit/>
            </a:bodyPr>
            <a:lstStyle/>
            <a:p>
              <a:pPr defTabSz="457153" fontAlgn="auto">
                <a:spcBef>
                  <a:spcPts val="0"/>
                </a:spcBef>
                <a:spcAft>
                  <a:spcPts val="0"/>
                </a:spcAft>
              </a:pPr>
              <a:r>
                <a:rPr lang="en-US" altLang="ja-JP" sz="1600" dirty="0" smtClean="0">
                  <a:solidFill>
                    <a:srgbClr val="FF0000"/>
                  </a:solidFill>
                  <a:latin typeface="Calibri"/>
                  <a:ea typeface="ＭＳ Ｐゴシック"/>
                  <a:cs typeface="+mn-cs"/>
                </a:rPr>
                <a:t>accelerator user</a:t>
              </a:r>
              <a:endParaRPr lang="ja-JP" altLang="en-US" sz="1600" dirty="0">
                <a:solidFill>
                  <a:srgbClr val="FF0000"/>
                </a:solidFill>
                <a:latin typeface="Calibri"/>
                <a:ea typeface="ＭＳ Ｐゴシック"/>
                <a:cs typeface="+mn-cs"/>
              </a:endParaRPr>
            </a:p>
          </p:txBody>
        </p:sp>
      </p:grpSp>
      <p:sp>
        <p:nvSpPr>
          <p:cNvPr id="45" name="円/楕円 44"/>
          <p:cNvSpPr/>
          <p:nvPr/>
        </p:nvSpPr>
        <p:spPr>
          <a:xfrm>
            <a:off x="5184793" y="4693771"/>
            <a:ext cx="3534563" cy="174853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8" name="上矢印 47"/>
          <p:cNvSpPr/>
          <p:nvPr/>
        </p:nvSpPr>
        <p:spPr>
          <a:xfrm>
            <a:off x="6690958" y="4472259"/>
            <a:ext cx="240337" cy="824281"/>
          </a:xfrm>
          <a:prstGeom prst="upArrow">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74567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447708" y="35209"/>
            <a:ext cx="8543892" cy="132715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anchor="ctr"/>
          <a:lstStyle/>
          <a:p>
            <a:pPr algn="ctr" defTabSz="457153" fontAlgn="auto">
              <a:spcBef>
                <a:spcPts val="0"/>
              </a:spcBef>
              <a:spcAft>
                <a:spcPts val="0"/>
              </a:spcAft>
            </a:pPr>
            <a:r>
              <a:rPr lang="ja-JP" altLang="en-US" sz="3200" b="1" dirty="0" smtClean="0">
                <a:solidFill>
                  <a:prstClr val="black"/>
                </a:solidFill>
                <a:latin typeface="Calibri"/>
                <a:ea typeface="ＭＳ Ｐゴシック"/>
                <a:cs typeface="+mn-cs"/>
              </a:rPr>
              <a:t>超伝導線形加速器技術開発・ビーム試験施設の将来展望</a:t>
            </a:r>
            <a:endParaRPr lang="en-US" altLang="ja-JP" sz="3200" b="1" dirty="0" smtClean="0">
              <a:solidFill>
                <a:prstClr val="black"/>
              </a:solidFill>
              <a:latin typeface="Calibri"/>
              <a:ea typeface="ＭＳ Ｐゴシック"/>
              <a:cs typeface="+mn-cs"/>
            </a:endParaRPr>
          </a:p>
        </p:txBody>
      </p:sp>
      <p:sp>
        <p:nvSpPr>
          <p:cNvPr id="3" name="テキスト ボックス 2"/>
          <p:cNvSpPr txBox="1"/>
          <p:nvPr/>
        </p:nvSpPr>
        <p:spPr>
          <a:xfrm>
            <a:off x="1115616" y="5085184"/>
            <a:ext cx="1763874" cy="400110"/>
          </a:xfrm>
          <a:prstGeom prst="rect">
            <a:avLst/>
          </a:prstGeom>
          <a:solidFill>
            <a:srgbClr val="CCFFCC"/>
          </a:solidFill>
        </p:spPr>
        <p:txBody>
          <a:bodyPr wrap="none" rtlCol="0">
            <a:spAutoFit/>
          </a:bodyPr>
          <a:lstStyle/>
          <a:p>
            <a:pPr defTabSz="457153" fontAlgn="auto">
              <a:spcBef>
                <a:spcPts val="0"/>
              </a:spcBef>
              <a:spcAft>
                <a:spcPts val="0"/>
              </a:spcAft>
            </a:pPr>
            <a:r>
              <a:rPr lang="en-US" altLang="ja-JP" sz="2000" dirty="0" smtClean="0">
                <a:solidFill>
                  <a:prstClr val="black"/>
                </a:solidFill>
                <a:latin typeface="Calibri"/>
                <a:ea typeface="ＭＳ Ｐゴシック"/>
                <a:cs typeface="+mn-cs"/>
              </a:rPr>
              <a:t>1GeV SC-LINAC</a:t>
            </a:r>
            <a:endParaRPr lang="ja-JP" altLang="en-US" sz="2000" dirty="0">
              <a:solidFill>
                <a:prstClr val="black"/>
              </a:solidFill>
              <a:latin typeface="Calibri"/>
              <a:ea typeface="ＭＳ Ｐゴシック"/>
              <a:cs typeface="+mn-cs"/>
            </a:endParaRPr>
          </a:p>
        </p:txBody>
      </p:sp>
      <p:sp>
        <p:nvSpPr>
          <p:cNvPr id="4" name="テキスト ボックス 3"/>
          <p:cNvSpPr txBox="1"/>
          <p:nvPr/>
        </p:nvSpPr>
        <p:spPr>
          <a:xfrm>
            <a:off x="755576" y="1412776"/>
            <a:ext cx="7056784" cy="1569660"/>
          </a:xfrm>
          <a:prstGeom prst="rect">
            <a:avLst/>
          </a:prstGeom>
          <a:solidFill>
            <a:srgbClr val="CCFFCC"/>
          </a:solidFill>
        </p:spPr>
        <p:txBody>
          <a:bodyPr wrap="square" rtlCol="0">
            <a:spAutoFit/>
          </a:bodyPr>
          <a:lstStyle/>
          <a:p>
            <a:pPr marL="342900" indent="-342900" defTabSz="457153" fontAlgn="auto">
              <a:spcBef>
                <a:spcPts val="0"/>
              </a:spcBef>
              <a:spcAft>
                <a:spcPts val="0"/>
              </a:spcAft>
              <a:buFontTx/>
              <a:buChar char="-"/>
            </a:pPr>
            <a:r>
              <a:rPr lang="ja-JP" altLang="en-US" dirty="0" smtClean="0">
                <a:solidFill>
                  <a:prstClr val="black"/>
                </a:solidFill>
                <a:latin typeface="Calibri"/>
                <a:ea typeface="ＭＳ Ｐゴシック"/>
                <a:cs typeface="+mn-cs"/>
              </a:rPr>
              <a:t>超伝導線形加速器ビームスタディ</a:t>
            </a:r>
            <a:r>
              <a:rPr lang="en-US" altLang="ja-JP" dirty="0" smtClean="0">
                <a:solidFill>
                  <a:prstClr val="black"/>
                </a:solidFill>
                <a:latin typeface="Calibri"/>
                <a:ea typeface="ＭＳ Ｐゴシック"/>
                <a:cs typeface="+mn-cs"/>
              </a:rPr>
              <a:t> </a:t>
            </a:r>
          </a:p>
          <a:p>
            <a:pPr marL="342900" indent="-342900" defTabSz="457153" fontAlgn="auto">
              <a:spcBef>
                <a:spcPts val="0"/>
              </a:spcBef>
              <a:spcAft>
                <a:spcPts val="0"/>
              </a:spcAft>
              <a:buFontTx/>
              <a:buChar char="-"/>
            </a:pPr>
            <a:r>
              <a:rPr lang="ja-JP" altLang="en-US" dirty="0" smtClean="0">
                <a:solidFill>
                  <a:prstClr val="black"/>
                </a:solidFill>
                <a:latin typeface="Calibri"/>
                <a:ea typeface="ＭＳ Ｐゴシック"/>
                <a:cs typeface="+mn-cs"/>
              </a:rPr>
              <a:t>逆コンプトン効果による高輝度</a:t>
            </a:r>
            <a:r>
              <a:rPr lang="en-US" altLang="ja-JP" dirty="0" smtClean="0">
                <a:solidFill>
                  <a:prstClr val="black"/>
                </a:solidFill>
                <a:latin typeface="Calibri"/>
                <a:ea typeface="ＭＳ Ｐゴシック"/>
                <a:cs typeface="+mn-cs"/>
              </a:rPr>
              <a:t>x</a:t>
            </a:r>
            <a:r>
              <a:rPr lang="ja-JP" altLang="en-US" dirty="0" smtClean="0">
                <a:solidFill>
                  <a:prstClr val="black"/>
                </a:solidFill>
                <a:latin typeface="Calibri"/>
                <a:ea typeface="ＭＳ Ｐゴシック"/>
                <a:cs typeface="+mn-cs"/>
              </a:rPr>
              <a:t>線</a:t>
            </a:r>
            <a:endParaRPr lang="en-US" altLang="ja-JP" dirty="0" smtClean="0">
              <a:solidFill>
                <a:prstClr val="black"/>
              </a:solidFill>
              <a:latin typeface="Calibri"/>
              <a:ea typeface="ＭＳ Ｐゴシック"/>
              <a:cs typeface="+mn-cs"/>
            </a:endParaRPr>
          </a:p>
          <a:p>
            <a:pPr marL="342900" indent="-342900" defTabSz="457153" fontAlgn="auto">
              <a:spcBef>
                <a:spcPts val="0"/>
              </a:spcBef>
              <a:spcAft>
                <a:spcPts val="0"/>
              </a:spcAft>
              <a:buFontTx/>
              <a:buChar char="-"/>
            </a:pPr>
            <a:r>
              <a:rPr lang="ja-JP" altLang="en-US" dirty="0" smtClean="0">
                <a:solidFill>
                  <a:prstClr val="black"/>
                </a:solidFill>
                <a:latin typeface="Calibri"/>
                <a:ea typeface="ＭＳ Ｐゴシック"/>
                <a:cs typeface="+mn-cs"/>
              </a:rPr>
              <a:t>アンジュレーターによる光子</a:t>
            </a:r>
            <a:endParaRPr lang="en-US" altLang="ja-JP" dirty="0" smtClean="0">
              <a:solidFill>
                <a:prstClr val="black"/>
              </a:solidFill>
              <a:latin typeface="Calibri"/>
              <a:ea typeface="ＭＳ Ｐゴシック"/>
              <a:cs typeface="+mn-cs"/>
            </a:endParaRPr>
          </a:p>
          <a:p>
            <a:pPr marL="342900" indent="-342900" defTabSz="457153" fontAlgn="auto">
              <a:spcBef>
                <a:spcPts val="0"/>
              </a:spcBef>
              <a:spcAft>
                <a:spcPts val="0"/>
              </a:spcAft>
              <a:buFontTx/>
              <a:buChar char="-"/>
            </a:pPr>
            <a:r>
              <a:rPr lang="ja-JP" altLang="en-US" dirty="0" smtClean="0">
                <a:solidFill>
                  <a:prstClr val="black"/>
                </a:solidFill>
                <a:latin typeface="Calibri"/>
                <a:ea typeface="ＭＳ Ｐゴシック"/>
                <a:cs typeface="+mn-cs"/>
              </a:rPr>
              <a:t>先進ビーム診断、測定器開発</a:t>
            </a:r>
            <a:endParaRPr lang="en-US" altLang="ja-JP" dirty="0" smtClean="0">
              <a:solidFill>
                <a:prstClr val="black"/>
              </a:solidFill>
              <a:latin typeface="Calibri"/>
              <a:ea typeface="ＭＳ Ｐゴシック"/>
              <a:cs typeface="+mn-cs"/>
            </a:endParaRPr>
          </a:p>
        </p:txBody>
      </p:sp>
      <p:sp>
        <p:nvSpPr>
          <p:cNvPr id="41" name="Text Box 21"/>
          <p:cNvSpPr txBox="1">
            <a:spLocks noChangeArrowheads="1"/>
          </p:cNvSpPr>
          <p:nvPr/>
        </p:nvSpPr>
        <p:spPr bwMode="auto">
          <a:xfrm>
            <a:off x="2123728" y="6309320"/>
            <a:ext cx="533920" cy="307777"/>
          </a:xfrm>
          <a:prstGeom prst="rect">
            <a:avLst/>
          </a:prstGeom>
          <a:solidFill>
            <a:schemeClr val="bg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wrap="none">
            <a:spAutoFit/>
          </a:bodyPr>
          <a:lstStyle/>
          <a:p>
            <a:pPr defTabSz="457153" fontAlgn="auto">
              <a:spcBef>
                <a:spcPts val="0"/>
              </a:spcBef>
              <a:spcAft>
                <a:spcPts val="0"/>
              </a:spcAft>
            </a:pPr>
            <a:r>
              <a:rPr lang="en-US" altLang="ja-JP" sz="1400" dirty="0" smtClean="0">
                <a:solidFill>
                  <a:prstClr val="black"/>
                </a:solidFill>
                <a:latin typeface="Calibri"/>
                <a:ea typeface="ＭＳ Ｐゴシック"/>
                <a:cs typeface="+mn-cs"/>
              </a:rPr>
              <a:t>85m</a:t>
            </a:r>
            <a:endParaRPr lang="en-US" altLang="ja-JP" sz="1400" dirty="0">
              <a:solidFill>
                <a:prstClr val="black"/>
              </a:solidFill>
              <a:latin typeface="Calibri"/>
              <a:ea typeface="ＭＳ Ｐゴシック"/>
              <a:cs typeface="+mn-cs"/>
            </a:endParaRPr>
          </a:p>
        </p:txBody>
      </p:sp>
      <p:sp>
        <p:nvSpPr>
          <p:cNvPr id="44" name="Text Box 21"/>
          <p:cNvSpPr txBox="1">
            <a:spLocks noChangeArrowheads="1"/>
          </p:cNvSpPr>
          <p:nvPr/>
        </p:nvSpPr>
        <p:spPr bwMode="auto">
          <a:xfrm>
            <a:off x="6660232" y="6309320"/>
            <a:ext cx="533920" cy="307777"/>
          </a:xfrm>
          <a:prstGeom prst="rect">
            <a:avLst/>
          </a:prstGeom>
          <a:solidFill>
            <a:schemeClr val="bg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wrap="none">
            <a:spAutoFit/>
          </a:bodyPr>
          <a:lstStyle/>
          <a:p>
            <a:pPr defTabSz="457153" fontAlgn="auto">
              <a:spcBef>
                <a:spcPts val="0"/>
              </a:spcBef>
              <a:spcAft>
                <a:spcPts val="0"/>
              </a:spcAft>
            </a:pPr>
            <a:r>
              <a:rPr lang="en-US" altLang="ja-JP" sz="1400" dirty="0" smtClean="0">
                <a:solidFill>
                  <a:prstClr val="black"/>
                </a:solidFill>
                <a:latin typeface="Calibri"/>
                <a:ea typeface="ＭＳ Ｐゴシック"/>
                <a:cs typeface="+mn-cs"/>
              </a:rPr>
              <a:t>80m</a:t>
            </a:r>
            <a:endParaRPr lang="en-US" altLang="ja-JP" sz="1400" dirty="0">
              <a:solidFill>
                <a:prstClr val="black"/>
              </a:solidFill>
              <a:latin typeface="Calibri"/>
              <a:ea typeface="ＭＳ Ｐゴシック"/>
              <a:cs typeface="+mn-cs"/>
            </a:endParaRPr>
          </a:p>
        </p:txBody>
      </p:sp>
      <p:sp>
        <p:nvSpPr>
          <p:cNvPr id="48" name="テキスト ボックス 47"/>
          <p:cNvSpPr txBox="1"/>
          <p:nvPr/>
        </p:nvSpPr>
        <p:spPr>
          <a:xfrm>
            <a:off x="1475656" y="5661248"/>
            <a:ext cx="1519166" cy="338554"/>
          </a:xfrm>
          <a:prstGeom prst="rect">
            <a:avLst/>
          </a:prstGeom>
          <a:noFill/>
        </p:spPr>
        <p:txBody>
          <a:bodyPr wrap="none" rtlCol="0">
            <a:spAutoFit/>
          </a:bodyPr>
          <a:lstStyle/>
          <a:p>
            <a:pPr defTabSz="457153" fontAlgn="auto">
              <a:spcBef>
                <a:spcPts val="0"/>
              </a:spcBef>
              <a:spcAft>
                <a:spcPts val="0"/>
              </a:spcAft>
            </a:pPr>
            <a:r>
              <a:rPr lang="en-US" altLang="ja-JP" sz="1600" dirty="0" smtClean="0">
                <a:solidFill>
                  <a:prstClr val="black"/>
                </a:solidFill>
                <a:latin typeface="Calibri"/>
                <a:ea typeface="ＭＳ Ｐゴシック"/>
                <a:cs typeface="+mn-cs"/>
              </a:rPr>
              <a:t>Existing tunnel</a:t>
            </a:r>
            <a:endParaRPr lang="ja-JP" altLang="en-US" sz="1600" dirty="0">
              <a:solidFill>
                <a:prstClr val="black"/>
              </a:solidFill>
              <a:latin typeface="Calibri"/>
              <a:ea typeface="ＭＳ Ｐゴシック"/>
              <a:cs typeface="+mn-cs"/>
            </a:endParaRPr>
          </a:p>
        </p:txBody>
      </p:sp>
      <p:grpSp>
        <p:nvGrpSpPr>
          <p:cNvPr id="5" name="図形グループ 4"/>
          <p:cNvGrpSpPr/>
          <p:nvPr/>
        </p:nvGrpSpPr>
        <p:grpSpPr>
          <a:xfrm>
            <a:off x="1691680" y="3390894"/>
            <a:ext cx="6228184" cy="2448272"/>
            <a:chOff x="1691680" y="3390894"/>
            <a:chExt cx="6228184" cy="2448272"/>
          </a:xfrm>
        </p:grpSpPr>
        <p:sp>
          <p:nvSpPr>
            <p:cNvPr id="50" name="正方形/長方形 49"/>
            <p:cNvSpPr/>
            <p:nvPr/>
          </p:nvSpPr>
          <p:spPr bwMode="auto">
            <a:xfrm>
              <a:off x="3779912" y="3390894"/>
              <a:ext cx="4139952" cy="2448272"/>
            </a:xfrm>
            <a:prstGeom prst="rect">
              <a:avLst/>
            </a:prstGeom>
            <a:solidFill>
              <a:srgbClr val="FF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kumimoji="0" lang="ja-JP" altLang="en-US">
                <a:solidFill>
                  <a:srgbClr val="000000"/>
                </a:solidFill>
              </a:endParaRPr>
            </a:p>
          </p:txBody>
        </p:sp>
        <p:pic>
          <p:nvPicPr>
            <p:cNvPr id="6" name="図 5" descr="CM3-4.tiff"/>
            <p:cNvPicPr>
              <a:picLocks noChangeAspect="1"/>
            </p:cNvPicPr>
            <p:nvPr/>
          </p:nvPicPr>
          <p:blipFill>
            <a:blip r:embed="rId2" cstate="email">
              <a:alphaModFix amt="54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691680" y="4399006"/>
              <a:ext cx="2242316" cy="319418"/>
            </a:xfrm>
            <a:prstGeom prst="rect">
              <a:avLst/>
            </a:prstGeom>
          </p:spPr>
        </p:pic>
        <p:sp>
          <p:nvSpPr>
            <p:cNvPr id="7" name="正方形/長方形 6"/>
            <p:cNvSpPr/>
            <p:nvPr/>
          </p:nvSpPr>
          <p:spPr bwMode="auto">
            <a:xfrm>
              <a:off x="4139952" y="4399006"/>
              <a:ext cx="1944216" cy="288032"/>
            </a:xfrm>
            <a:prstGeom prst="rect">
              <a:avLst/>
            </a:prstGeom>
            <a:solidFill>
              <a:srgbClr val="3333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kumimoji="0" lang="ja-JP" altLang="en-US">
                <a:solidFill>
                  <a:srgbClr val="000000"/>
                </a:solidFill>
              </a:endParaRPr>
            </a:p>
          </p:txBody>
        </p:sp>
        <p:cxnSp>
          <p:nvCxnSpPr>
            <p:cNvPr id="9" name="直線コネクタ 8"/>
            <p:cNvCxnSpPr/>
            <p:nvPr/>
          </p:nvCxnSpPr>
          <p:spPr bwMode="auto">
            <a:xfrm>
              <a:off x="3491880" y="4543022"/>
              <a:ext cx="36004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cxnSp>
        <p:sp>
          <p:nvSpPr>
            <p:cNvPr id="10" name="正方形/長方形 9"/>
            <p:cNvSpPr/>
            <p:nvPr/>
          </p:nvSpPr>
          <p:spPr bwMode="auto">
            <a:xfrm rot="1200000">
              <a:off x="6254270" y="4454063"/>
              <a:ext cx="360040" cy="216024"/>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kumimoji="0" lang="ja-JP" altLang="en-US">
                <a:solidFill>
                  <a:srgbClr val="000000"/>
                </a:solidFill>
              </a:endParaRPr>
            </a:p>
          </p:txBody>
        </p:sp>
        <p:cxnSp>
          <p:nvCxnSpPr>
            <p:cNvPr id="12" name="直線コネクタ 11"/>
            <p:cNvCxnSpPr>
              <a:stCxn id="10" idx="3"/>
            </p:cNvCxnSpPr>
            <p:nvPr/>
          </p:nvCxnSpPr>
          <p:spPr bwMode="auto">
            <a:xfrm>
              <a:off x="6603453" y="4623645"/>
              <a:ext cx="416819" cy="13540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cxnSp>
        <p:sp>
          <p:nvSpPr>
            <p:cNvPr id="13" name="正方形/長方形 12"/>
            <p:cNvSpPr/>
            <p:nvPr/>
          </p:nvSpPr>
          <p:spPr bwMode="auto">
            <a:xfrm rot="1200000">
              <a:off x="6974350" y="4742094"/>
              <a:ext cx="360040" cy="216024"/>
            </a:xfrm>
            <a:prstGeom prst="rect">
              <a:avLst/>
            </a:prstGeom>
            <a:solidFill>
              <a:schemeClr val="bg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kumimoji="0" lang="ja-JP" altLang="en-US">
                <a:solidFill>
                  <a:srgbClr val="000000"/>
                </a:solidFill>
              </a:endParaRPr>
            </a:p>
          </p:txBody>
        </p:sp>
        <p:cxnSp>
          <p:nvCxnSpPr>
            <p:cNvPr id="15" name="直線コネクタ 14"/>
            <p:cNvCxnSpPr/>
            <p:nvPr/>
          </p:nvCxnSpPr>
          <p:spPr bwMode="auto">
            <a:xfrm flipV="1">
              <a:off x="3563888" y="3966958"/>
              <a:ext cx="576064" cy="57606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cxnSp>
        <p:cxnSp>
          <p:nvCxnSpPr>
            <p:cNvPr id="16" name="直線コネクタ 15"/>
            <p:cNvCxnSpPr/>
            <p:nvPr/>
          </p:nvCxnSpPr>
          <p:spPr bwMode="auto">
            <a:xfrm>
              <a:off x="4139952" y="3966958"/>
              <a:ext cx="295232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cxnSp>
        <p:sp>
          <p:nvSpPr>
            <p:cNvPr id="18" name="正方形/長方形 17"/>
            <p:cNvSpPr/>
            <p:nvPr/>
          </p:nvSpPr>
          <p:spPr bwMode="auto">
            <a:xfrm rot="20400000" flipV="1">
              <a:off x="6110253" y="3805991"/>
              <a:ext cx="360040" cy="216024"/>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kumimoji="0" lang="ja-JP" altLang="en-US">
                <a:solidFill>
                  <a:srgbClr val="000000"/>
                </a:solidFill>
              </a:endParaRPr>
            </a:p>
          </p:txBody>
        </p:sp>
        <p:cxnSp>
          <p:nvCxnSpPr>
            <p:cNvPr id="19" name="直線コネクタ 18"/>
            <p:cNvCxnSpPr/>
            <p:nvPr/>
          </p:nvCxnSpPr>
          <p:spPr bwMode="auto">
            <a:xfrm flipV="1">
              <a:off x="6444208" y="3678926"/>
              <a:ext cx="504056" cy="18653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cxnSp>
        <p:sp>
          <p:nvSpPr>
            <p:cNvPr id="20" name="正方形/長方形 19"/>
            <p:cNvSpPr/>
            <p:nvPr/>
          </p:nvSpPr>
          <p:spPr bwMode="auto">
            <a:xfrm rot="20400000" flipV="1">
              <a:off x="6902343" y="3517959"/>
              <a:ext cx="360040" cy="216024"/>
            </a:xfrm>
            <a:prstGeom prst="rect">
              <a:avLst/>
            </a:prstGeom>
            <a:solidFill>
              <a:schemeClr val="bg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kumimoji="0" lang="ja-JP" altLang="en-US">
                <a:solidFill>
                  <a:srgbClr val="000000"/>
                </a:solidFill>
              </a:endParaRPr>
            </a:p>
          </p:txBody>
        </p:sp>
        <p:sp>
          <p:nvSpPr>
            <p:cNvPr id="23" name="正方形/長方形 22"/>
            <p:cNvSpPr/>
            <p:nvPr/>
          </p:nvSpPr>
          <p:spPr bwMode="auto">
            <a:xfrm rot="20400000" flipV="1">
              <a:off x="3950014" y="3877999"/>
              <a:ext cx="360040" cy="216024"/>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kumimoji="0" lang="ja-JP" altLang="en-US">
                <a:solidFill>
                  <a:srgbClr val="000000"/>
                </a:solidFill>
              </a:endParaRPr>
            </a:p>
          </p:txBody>
        </p:sp>
        <p:cxnSp>
          <p:nvCxnSpPr>
            <p:cNvPr id="24" name="直線コネクタ 23"/>
            <p:cNvCxnSpPr/>
            <p:nvPr/>
          </p:nvCxnSpPr>
          <p:spPr bwMode="auto">
            <a:xfrm>
              <a:off x="3347864" y="4543022"/>
              <a:ext cx="1368152" cy="93610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cxnSp>
        <p:cxnSp>
          <p:nvCxnSpPr>
            <p:cNvPr id="26" name="直線コネクタ 25"/>
            <p:cNvCxnSpPr/>
            <p:nvPr/>
          </p:nvCxnSpPr>
          <p:spPr bwMode="auto">
            <a:xfrm>
              <a:off x="4716016" y="5479126"/>
              <a:ext cx="237626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cxnSp>
        <p:sp>
          <p:nvSpPr>
            <p:cNvPr id="29" name="正方形/長方形 28"/>
            <p:cNvSpPr/>
            <p:nvPr/>
          </p:nvSpPr>
          <p:spPr bwMode="auto">
            <a:xfrm rot="1200000">
              <a:off x="4526078" y="5318159"/>
              <a:ext cx="360040" cy="216024"/>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kumimoji="0" lang="ja-JP" altLang="en-US">
                <a:solidFill>
                  <a:srgbClr val="000000"/>
                </a:solidFill>
              </a:endParaRPr>
            </a:p>
          </p:txBody>
        </p:sp>
        <p:cxnSp>
          <p:nvCxnSpPr>
            <p:cNvPr id="30" name="直線コネクタ 29"/>
            <p:cNvCxnSpPr/>
            <p:nvPr/>
          </p:nvCxnSpPr>
          <p:spPr bwMode="auto">
            <a:xfrm flipV="1">
              <a:off x="4860032" y="3822942"/>
              <a:ext cx="720080" cy="258542"/>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cxnSp>
        <p:sp>
          <p:nvSpPr>
            <p:cNvPr id="32" name="テキスト ボックス 31"/>
            <p:cNvSpPr txBox="1"/>
            <p:nvPr/>
          </p:nvSpPr>
          <p:spPr>
            <a:xfrm>
              <a:off x="4788024" y="3606918"/>
              <a:ext cx="1005729" cy="276999"/>
            </a:xfrm>
            <a:prstGeom prst="rect">
              <a:avLst/>
            </a:prstGeom>
            <a:noFill/>
          </p:spPr>
          <p:txBody>
            <a:bodyPr wrap="none" rtlCol="0">
              <a:spAutoFit/>
            </a:bodyPr>
            <a:lstStyle/>
            <a:p>
              <a:pPr defTabSz="457153" fontAlgn="auto">
                <a:spcBef>
                  <a:spcPts val="0"/>
                </a:spcBef>
                <a:spcAft>
                  <a:spcPts val="0"/>
                </a:spcAft>
              </a:pPr>
              <a:r>
                <a:rPr lang="en-US" altLang="ja-JP" sz="1200" dirty="0" smtClean="0">
                  <a:solidFill>
                    <a:prstClr val="black"/>
                  </a:solidFill>
                  <a:latin typeface="Calibri"/>
                  <a:ea typeface="ＭＳ Ｐゴシック"/>
                  <a:cs typeface="+mn-cs"/>
                </a:rPr>
                <a:t>Laser cavity</a:t>
              </a:r>
              <a:endParaRPr lang="ja-JP" altLang="en-US" sz="1200" dirty="0">
                <a:solidFill>
                  <a:prstClr val="black"/>
                </a:solidFill>
                <a:latin typeface="Calibri"/>
                <a:ea typeface="ＭＳ Ｐゴシック"/>
                <a:cs typeface="+mn-cs"/>
              </a:endParaRPr>
            </a:p>
          </p:txBody>
        </p:sp>
        <p:sp>
          <p:nvSpPr>
            <p:cNvPr id="33" name="テキスト ボックス 32"/>
            <p:cNvSpPr txBox="1"/>
            <p:nvPr/>
          </p:nvSpPr>
          <p:spPr>
            <a:xfrm>
              <a:off x="4716016" y="4687038"/>
              <a:ext cx="1527582" cy="276999"/>
            </a:xfrm>
            <a:prstGeom prst="rect">
              <a:avLst/>
            </a:prstGeom>
            <a:noFill/>
          </p:spPr>
          <p:txBody>
            <a:bodyPr wrap="none" rtlCol="0">
              <a:spAutoFit/>
            </a:bodyPr>
            <a:lstStyle/>
            <a:p>
              <a:pPr defTabSz="457153" fontAlgn="auto">
                <a:spcBef>
                  <a:spcPts val="0"/>
                </a:spcBef>
                <a:spcAft>
                  <a:spcPts val="0"/>
                </a:spcAft>
              </a:pPr>
              <a:r>
                <a:rPr lang="en-US" altLang="ja-JP" sz="1200" dirty="0" smtClean="0">
                  <a:solidFill>
                    <a:prstClr val="black"/>
                  </a:solidFill>
                  <a:latin typeface="Calibri"/>
                  <a:ea typeface="ＭＳ Ｐゴシック"/>
                  <a:cs typeface="+mn-cs"/>
                </a:rPr>
                <a:t>Undulator for SASE</a:t>
              </a:r>
              <a:endParaRPr lang="ja-JP" altLang="en-US" sz="1200" dirty="0">
                <a:solidFill>
                  <a:prstClr val="black"/>
                </a:solidFill>
                <a:latin typeface="Calibri"/>
                <a:ea typeface="ＭＳ Ｐゴシック"/>
                <a:cs typeface="+mn-cs"/>
              </a:endParaRPr>
            </a:p>
          </p:txBody>
        </p:sp>
        <p:sp>
          <p:nvSpPr>
            <p:cNvPr id="34" name="テキスト ボックス 33"/>
            <p:cNvSpPr txBox="1"/>
            <p:nvPr/>
          </p:nvSpPr>
          <p:spPr>
            <a:xfrm>
              <a:off x="4860032" y="5551134"/>
              <a:ext cx="2032377" cy="276999"/>
            </a:xfrm>
            <a:prstGeom prst="rect">
              <a:avLst/>
            </a:prstGeom>
            <a:noFill/>
          </p:spPr>
          <p:txBody>
            <a:bodyPr wrap="none" rtlCol="0">
              <a:spAutoFit/>
            </a:bodyPr>
            <a:lstStyle/>
            <a:p>
              <a:pPr defTabSz="457153" fontAlgn="auto">
                <a:spcBef>
                  <a:spcPts val="0"/>
                </a:spcBef>
                <a:spcAft>
                  <a:spcPts val="0"/>
                </a:spcAft>
              </a:pPr>
              <a:r>
                <a:rPr lang="en-US" altLang="ja-JP" sz="1200" dirty="0" smtClean="0">
                  <a:solidFill>
                    <a:prstClr val="black"/>
                  </a:solidFill>
                  <a:latin typeface="Calibri"/>
                  <a:ea typeface="ＭＳ Ｐゴシック"/>
                  <a:cs typeface="+mn-cs"/>
                </a:rPr>
                <a:t>Beam diagnostic beam line</a:t>
              </a:r>
              <a:endParaRPr lang="ja-JP" altLang="en-US" sz="1200" dirty="0">
                <a:solidFill>
                  <a:prstClr val="black"/>
                </a:solidFill>
                <a:latin typeface="Calibri"/>
                <a:ea typeface="ＭＳ Ｐゴシック"/>
                <a:cs typeface="+mn-cs"/>
              </a:endParaRPr>
            </a:p>
          </p:txBody>
        </p:sp>
        <p:sp>
          <p:nvSpPr>
            <p:cNvPr id="35" name="正方形/長方形 34"/>
            <p:cNvSpPr/>
            <p:nvPr/>
          </p:nvSpPr>
          <p:spPr bwMode="auto">
            <a:xfrm rot="1200000">
              <a:off x="7506502" y="5606191"/>
              <a:ext cx="360040" cy="216024"/>
            </a:xfrm>
            <a:prstGeom prst="rect">
              <a:avLst/>
            </a:prstGeom>
            <a:solidFill>
              <a:schemeClr val="bg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kumimoji="0" lang="ja-JP" altLang="en-US">
                <a:solidFill>
                  <a:srgbClr val="000000"/>
                </a:solidFill>
              </a:endParaRPr>
            </a:p>
          </p:txBody>
        </p:sp>
        <p:sp>
          <p:nvSpPr>
            <p:cNvPr id="36" name="正方形/長方形 35"/>
            <p:cNvSpPr/>
            <p:nvPr/>
          </p:nvSpPr>
          <p:spPr bwMode="auto">
            <a:xfrm rot="1200000">
              <a:off x="6902341" y="5390167"/>
              <a:ext cx="360040" cy="216024"/>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kumimoji="0" lang="ja-JP" altLang="en-US">
                <a:solidFill>
                  <a:srgbClr val="000000"/>
                </a:solidFill>
              </a:endParaRPr>
            </a:p>
          </p:txBody>
        </p:sp>
        <p:cxnSp>
          <p:nvCxnSpPr>
            <p:cNvPr id="37" name="直線コネクタ 36"/>
            <p:cNvCxnSpPr>
              <a:endCxn id="35" idx="1"/>
            </p:cNvCxnSpPr>
            <p:nvPr/>
          </p:nvCxnSpPr>
          <p:spPr bwMode="auto">
            <a:xfrm>
              <a:off x="7236296" y="5551134"/>
              <a:ext cx="281063" cy="10149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cxnSp>
        <p:sp>
          <p:nvSpPr>
            <p:cNvPr id="46" name="テキスト ボックス 45"/>
            <p:cNvSpPr txBox="1"/>
            <p:nvPr/>
          </p:nvSpPr>
          <p:spPr>
            <a:xfrm>
              <a:off x="6778605" y="3822942"/>
              <a:ext cx="1131039" cy="338554"/>
            </a:xfrm>
            <a:prstGeom prst="rect">
              <a:avLst/>
            </a:prstGeom>
            <a:solidFill>
              <a:srgbClr val="FFFFFF"/>
            </a:solidFill>
          </p:spPr>
          <p:txBody>
            <a:bodyPr wrap="none" rtlCol="0">
              <a:spAutoFit/>
            </a:bodyPr>
            <a:lstStyle/>
            <a:p>
              <a:pPr defTabSz="457153" fontAlgn="auto">
                <a:spcBef>
                  <a:spcPts val="0"/>
                </a:spcBef>
                <a:spcAft>
                  <a:spcPts val="0"/>
                </a:spcAft>
              </a:pPr>
              <a:r>
                <a:rPr lang="en-US" altLang="ja-JP" sz="1600" dirty="0" smtClean="0">
                  <a:solidFill>
                    <a:srgbClr val="FF0000"/>
                  </a:solidFill>
                  <a:latin typeface="Calibri"/>
                  <a:ea typeface="ＭＳ Ｐゴシック"/>
                  <a:cs typeface="+mn-cs"/>
                </a:rPr>
                <a:t>X-ray user</a:t>
              </a:r>
              <a:endParaRPr lang="ja-JP" altLang="en-US" sz="1600" dirty="0">
                <a:solidFill>
                  <a:srgbClr val="FF0000"/>
                </a:solidFill>
                <a:latin typeface="Calibri"/>
                <a:ea typeface="ＭＳ Ｐゴシック"/>
                <a:cs typeface="+mn-cs"/>
              </a:endParaRPr>
            </a:p>
          </p:txBody>
        </p:sp>
        <p:sp>
          <p:nvSpPr>
            <p:cNvPr id="47" name="テキスト ボックス 46"/>
            <p:cNvSpPr txBox="1"/>
            <p:nvPr/>
          </p:nvSpPr>
          <p:spPr>
            <a:xfrm>
              <a:off x="6651468" y="4326998"/>
              <a:ext cx="1268396" cy="338554"/>
            </a:xfrm>
            <a:prstGeom prst="rect">
              <a:avLst/>
            </a:prstGeom>
            <a:noFill/>
          </p:spPr>
          <p:txBody>
            <a:bodyPr wrap="none" rtlCol="0">
              <a:spAutoFit/>
            </a:bodyPr>
            <a:lstStyle/>
            <a:p>
              <a:pPr defTabSz="457153" fontAlgn="auto">
                <a:spcBef>
                  <a:spcPts val="0"/>
                </a:spcBef>
                <a:spcAft>
                  <a:spcPts val="0"/>
                </a:spcAft>
              </a:pPr>
              <a:r>
                <a:rPr lang="en-US" altLang="ja-JP" sz="1600" dirty="0" smtClean="0">
                  <a:solidFill>
                    <a:srgbClr val="FF0000"/>
                  </a:solidFill>
                  <a:latin typeface="Calibri"/>
                  <a:ea typeface="ＭＳ Ｐゴシック"/>
                  <a:cs typeface="+mn-cs"/>
                </a:rPr>
                <a:t>photon user</a:t>
              </a:r>
              <a:endParaRPr lang="ja-JP" altLang="en-US" sz="1600" dirty="0">
                <a:solidFill>
                  <a:srgbClr val="FF0000"/>
                </a:solidFill>
                <a:latin typeface="Calibri"/>
                <a:ea typeface="ＭＳ Ｐゴシック"/>
                <a:cs typeface="+mn-cs"/>
              </a:endParaRPr>
            </a:p>
          </p:txBody>
        </p:sp>
        <p:sp>
          <p:nvSpPr>
            <p:cNvPr id="51" name="テキスト ボックス 50"/>
            <p:cNvSpPr txBox="1"/>
            <p:nvPr/>
          </p:nvSpPr>
          <p:spPr>
            <a:xfrm>
              <a:off x="5076056" y="5119086"/>
              <a:ext cx="1655822" cy="338554"/>
            </a:xfrm>
            <a:prstGeom prst="rect">
              <a:avLst/>
            </a:prstGeom>
            <a:noFill/>
          </p:spPr>
          <p:txBody>
            <a:bodyPr wrap="none" rtlCol="0">
              <a:spAutoFit/>
            </a:bodyPr>
            <a:lstStyle/>
            <a:p>
              <a:pPr defTabSz="457153" fontAlgn="auto">
                <a:spcBef>
                  <a:spcPts val="0"/>
                </a:spcBef>
                <a:spcAft>
                  <a:spcPts val="0"/>
                </a:spcAft>
              </a:pPr>
              <a:r>
                <a:rPr lang="en-US" altLang="ja-JP" sz="1600" dirty="0" smtClean="0">
                  <a:solidFill>
                    <a:srgbClr val="FF0000"/>
                  </a:solidFill>
                  <a:latin typeface="Calibri"/>
                  <a:ea typeface="ＭＳ Ｐゴシック"/>
                  <a:cs typeface="+mn-cs"/>
                </a:rPr>
                <a:t>accelerator user</a:t>
              </a:r>
              <a:endParaRPr lang="ja-JP" altLang="en-US" sz="1600" dirty="0">
                <a:solidFill>
                  <a:srgbClr val="FF0000"/>
                </a:solidFill>
                <a:latin typeface="Calibri"/>
                <a:ea typeface="ＭＳ Ｐゴシック"/>
                <a:cs typeface="+mn-cs"/>
              </a:endParaRPr>
            </a:p>
          </p:txBody>
        </p:sp>
      </p:grpSp>
      <p:sp>
        <p:nvSpPr>
          <p:cNvPr id="11" name="日付プレースホルダー 10"/>
          <p:cNvSpPr>
            <a:spLocks noGrp="1"/>
          </p:cNvSpPr>
          <p:nvPr>
            <p:ph type="dt" sz="half" idx="10"/>
          </p:nvPr>
        </p:nvSpPr>
        <p:spPr/>
        <p:txBody>
          <a:bodyPr/>
          <a:lstStyle/>
          <a:p>
            <a:r>
              <a:rPr lang="en-US" smtClean="0">
                <a:solidFill>
                  <a:srgbClr val="000000"/>
                </a:solidFill>
                <a:latin typeface="Arial"/>
                <a:ea typeface="Arial Unicode MS"/>
                <a:cs typeface="Arial Unicode MS"/>
              </a:rPr>
              <a:t>12/10/01</a:t>
            </a:r>
            <a:endParaRPr lang="en-US">
              <a:solidFill>
                <a:srgbClr val="000000"/>
              </a:solidFill>
              <a:latin typeface="Arial"/>
              <a:ea typeface="Arial Unicode MS"/>
              <a:cs typeface="Arial Unicode MS"/>
            </a:endParaRPr>
          </a:p>
        </p:txBody>
      </p:sp>
      <p:sp>
        <p:nvSpPr>
          <p:cNvPr id="14" name="フッター プレースホルダー 13"/>
          <p:cNvSpPr>
            <a:spLocks noGrp="1"/>
          </p:cNvSpPr>
          <p:nvPr>
            <p:ph type="ftr" sz="quarter" idx="11"/>
          </p:nvPr>
        </p:nvSpPr>
        <p:spPr/>
        <p:txBody>
          <a:bodyPr/>
          <a:lstStyle/>
          <a:p>
            <a:r>
              <a:rPr lang="en-US" smtClean="0">
                <a:solidFill>
                  <a:prstClr val="black">
                    <a:tint val="75000"/>
                  </a:prstClr>
                </a:solidFill>
                <a:latin typeface="Arial"/>
                <a:ea typeface="Arial Unicode MS"/>
                <a:cs typeface="Arial Unicode MS"/>
              </a:rPr>
              <a:t>KEK-LC-Meeting</a:t>
            </a:r>
            <a:endParaRPr lang="en-US">
              <a:solidFill>
                <a:prstClr val="black">
                  <a:tint val="75000"/>
                </a:prstClr>
              </a:solidFill>
              <a:latin typeface="Arial"/>
              <a:ea typeface="Arial Unicode MS"/>
              <a:cs typeface="Arial Unicode MS"/>
            </a:endParaRPr>
          </a:p>
        </p:txBody>
      </p:sp>
      <p:sp>
        <p:nvSpPr>
          <p:cNvPr id="17" name="スライド番号プレースホルダー 16"/>
          <p:cNvSpPr>
            <a:spLocks noGrp="1"/>
          </p:cNvSpPr>
          <p:nvPr>
            <p:ph type="sldNum" sz="quarter" idx="12"/>
          </p:nvPr>
        </p:nvSpPr>
        <p:spPr/>
        <p:txBody>
          <a:bodyPr/>
          <a:lstStyle/>
          <a:p>
            <a:fld id="{AAB6FA28-7AEC-3F43-9C2D-3DB969CFEC6A}" type="slidenum">
              <a:rPr lang="en-US" smtClean="0">
                <a:solidFill>
                  <a:srgbClr val="000000"/>
                </a:solidFill>
                <a:latin typeface="Arial"/>
                <a:ea typeface="Arial Unicode MS"/>
                <a:cs typeface="Arial Unicode MS"/>
              </a:rPr>
              <a:pPr/>
              <a:t>38</a:t>
            </a:fld>
            <a:endParaRPr lang="en-US">
              <a:solidFill>
                <a:srgbClr val="000000"/>
              </a:solidFill>
              <a:latin typeface="Arial"/>
              <a:ea typeface="Arial Unicode MS"/>
              <a:cs typeface="Arial Unicode MS"/>
            </a:endParaRPr>
          </a:p>
        </p:txBody>
      </p:sp>
      <p:pic>
        <p:nvPicPr>
          <p:cNvPr id="52" name="図 51" descr="Phase2_MBK_scheme.PNG"/>
          <p:cNvPicPr>
            <a:picLocks noChangeAspect="1"/>
          </p:cNvPicPr>
          <p:nvPr/>
        </p:nvPicPr>
        <p:blipFill rotWithShape="1">
          <a:blip r:embed="rId3" cstate="email">
            <a:clrChange>
              <a:clrFrom>
                <a:srgbClr val="FFFFFF"/>
              </a:clrFrom>
              <a:clrTo>
                <a:srgbClr val="FFFFFF">
                  <a:alpha val="0"/>
                </a:srgbClr>
              </a:clrTo>
            </a:clrChange>
            <a:alphaModFix amt="46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707256" y="3829251"/>
            <a:ext cx="1451969" cy="1289835"/>
          </a:xfrm>
          <a:prstGeom prst="rect">
            <a:avLst/>
          </a:prstGeom>
        </p:spPr>
      </p:pic>
      <p:sp>
        <p:nvSpPr>
          <p:cNvPr id="8" name="テキスト ボックス 7"/>
          <p:cNvSpPr txBox="1"/>
          <p:nvPr/>
        </p:nvSpPr>
        <p:spPr>
          <a:xfrm>
            <a:off x="2087092" y="3949746"/>
            <a:ext cx="692768" cy="369332"/>
          </a:xfrm>
          <a:prstGeom prst="rect">
            <a:avLst/>
          </a:prstGeom>
          <a:solidFill>
            <a:srgbClr val="FFFF00"/>
          </a:solidFill>
        </p:spPr>
        <p:txBody>
          <a:bodyPr wrap="none" rtlCol="0">
            <a:spAutoFit/>
          </a:bodyPr>
          <a:lstStyle/>
          <a:p>
            <a:r>
              <a:rPr kumimoji="1" lang="en-US" altLang="ja-JP" dirty="0" smtClean="0"/>
              <a:t>CM-4</a:t>
            </a:r>
            <a:endParaRPr kumimoji="1" lang="ja-JP"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900905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研究開発の</a:t>
            </a:r>
            <a:r>
              <a:rPr kumimoji="1" lang="ja-JP" altLang="en-US" dirty="0" smtClean="0"/>
              <a:t>前提条件</a:t>
            </a:r>
            <a:endParaRPr kumimoji="1" lang="ja-JP" altLang="en-US" dirty="0"/>
          </a:p>
        </p:txBody>
      </p:sp>
      <p:sp>
        <p:nvSpPr>
          <p:cNvPr id="3" name="コンテンツ プレースホルダー 2"/>
          <p:cNvSpPr>
            <a:spLocks noGrp="1"/>
          </p:cNvSpPr>
          <p:nvPr>
            <p:ph idx="1"/>
          </p:nvPr>
        </p:nvSpPr>
        <p:spPr/>
        <p:txBody>
          <a:bodyPr>
            <a:normAutofit fontScale="92500"/>
          </a:bodyPr>
          <a:lstStyle/>
          <a:p>
            <a:r>
              <a:rPr kumimoji="1" lang="en-US" altLang="ja-JP" dirty="0" smtClean="0"/>
              <a:t>ILC</a:t>
            </a:r>
            <a:r>
              <a:rPr lang="ja-JP" altLang="en-US" dirty="0" smtClean="0"/>
              <a:t>が</a:t>
            </a:r>
            <a:r>
              <a:rPr kumimoji="1" lang="en-US" altLang="ja-JP" dirty="0" smtClean="0"/>
              <a:t>2020</a:t>
            </a:r>
            <a:r>
              <a:rPr kumimoji="1" lang="ja-JP" altLang="en-US" dirty="0" smtClean="0"/>
              <a:t>年代の稼働に対応できること。</a:t>
            </a:r>
            <a:endParaRPr kumimoji="1" lang="en-US" altLang="ja-JP" dirty="0" smtClean="0"/>
          </a:p>
          <a:p>
            <a:pPr lvl="1"/>
            <a:r>
              <a:rPr kumimoji="1" lang="ja-JP" altLang="en-US" dirty="0" smtClean="0"/>
              <a:t>この為には、</a:t>
            </a:r>
            <a:r>
              <a:rPr kumimoji="1" lang="en-US" altLang="ja-JP" dirty="0" smtClean="0"/>
              <a:t>2014</a:t>
            </a:r>
            <a:r>
              <a:rPr kumimoji="1" lang="ja-JP" altLang="en-US" dirty="0" smtClean="0"/>
              <a:t>年からの</a:t>
            </a:r>
            <a:r>
              <a:rPr kumimoji="1" lang="en-US" altLang="ja-JP" dirty="0" smtClean="0"/>
              <a:t>5</a:t>
            </a:r>
            <a:r>
              <a:rPr kumimoji="1" lang="ja-JP" altLang="en-US" dirty="0" smtClean="0"/>
              <a:t>年間のロードマップ期間中に、技術的な準備を整える。</a:t>
            </a:r>
            <a:endParaRPr kumimoji="1" lang="en-US" altLang="ja-JP" dirty="0" smtClean="0"/>
          </a:p>
          <a:p>
            <a:r>
              <a:rPr kumimoji="1" lang="ja-JP" altLang="en-US" dirty="0" smtClean="0"/>
              <a:t>日本国内、国外に間口の開かれた工業化</a:t>
            </a:r>
            <a:endParaRPr kumimoji="1" lang="en-US" altLang="ja-JP" dirty="0" smtClean="0"/>
          </a:p>
          <a:p>
            <a:pPr lvl="1"/>
            <a:r>
              <a:rPr kumimoji="1" lang="ja-JP" altLang="en-US" dirty="0" smtClean="0"/>
              <a:t>（性能／コスト）への努力が必要。</a:t>
            </a:r>
            <a:endParaRPr kumimoji="1" lang="en-US" altLang="ja-JP" dirty="0" smtClean="0"/>
          </a:p>
          <a:p>
            <a:r>
              <a:rPr kumimoji="1" lang="en-US" altLang="ja-JP" dirty="0" smtClean="0"/>
              <a:t>KEK </a:t>
            </a:r>
            <a:r>
              <a:rPr kumimoji="1" lang="ja-JP" altLang="en-US" dirty="0" smtClean="0"/>
              <a:t>が超伝導加速空洞および周辺技術に対し、</a:t>
            </a:r>
            <a:endParaRPr lang="en-US" altLang="ja-JP" dirty="0"/>
          </a:p>
          <a:p>
            <a:pPr lvl="1"/>
            <a:r>
              <a:rPr kumimoji="1" lang="ja-JP" altLang="en-US" dirty="0" smtClean="0"/>
              <a:t>工業化をリードし続ける技術的スキル向上への継続的努力が大切。</a:t>
            </a:r>
            <a:endParaRPr kumimoji="1" lang="en-US" altLang="ja-JP" dirty="0" smtClean="0"/>
          </a:p>
          <a:p>
            <a:r>
              <a:rPr kumimoji="1" lang="ja-JP" altLang="en-US" dirty="0" smtClean="0"/>
              <a:t>国内、国外からの空洞に柔軟に対応できること。</a:t>
            </a:r>
            <a:endParaRPr kumimoji="1" lang="en-US" altLang="ja-JP" dirty="0" smtClean="0"/>
          </a:p>
          <a:p>
            <a:endParaRPr kumimoji="1" lang="ja-JP" altLang="en-US" dirty="0"/>
          </a:p>
        </p:txBody>
      </p:sp>
      <p:sp>
        <p:nvSpPr>
          <p:cNvPr id="4" name="日付プレースホルダー 3"/>
          <p:cNvSpPr>
            <a:spLocks noGrp="1"/>
          </p:cNvSpPr>
          <p:nvPr>
            <p:ph type="dt" sz="half" idx="10"/>
          </p:nvPr>
        </p:nvSpPr>
        <p:spPr/>
        <p:txBody>
          <a:bodyPr/>
          <a:lstStyle/>
          <a:p>
            <a:r>
              <a:rPr lang="en-US" smtClean="0">
                <a:solidFill>
                  <a:srgbClr val="000000"/>
                </a:solidFill>
                <a:latin typeface="Arial"/>
                <a:ea typeface="Arial Unicode MS"/>
                <a:cs typeface="Arial Unicode MS"/>
              </a:rPr>
              <a:t>121005</a:t>
            </a:r>
            <a:endParaRPr lang="en-US">
              <a:solidFill>
                <a:srgbClr val="000000"/>
              </a:solidFill>
              <a:latin typeface="Arial"/>
              <a:ea typeface="Arial Unicode MS"/>
              <a:cs typeface="Arial Unicode MS"/>
            </a:endParaRPr>
          </a:p>
        </p:txBody>
      </p:sp>
      <p:sp>
        <p:nvSpPr>
          <p:cNvPr id="5" name="フッター プレースホルダー 4"/>
          <p:cNvSpPr>
            <a:spLocks noGrp="1"/>
          </p:cNvSpPr>
          <p:nvPr>
            <p:ph type="ftr" sz="quarter" idx="11"/>
          </p:nvPr>
        </p:nvSpPr>
        <p:spPr/>
        <p:txBody>
          <a:bodyPr/>
          <a:lstStyle/>
          <a:p>
            <a:r>
              <a:rPr lang="en-US" smtClean="0">
                <a:latin typeface="Arial"/>
                <a:ea typeface="Arial Unicode MS"/>
                <a:cs typeface="Arial Unicode MS"/>
              </a:rPr>
              <a:t>KEK-LC-STF meeting</a:t>
            </a:r>
            <a:endParaRPr lang="en-US">
              <a:latin typeface="Arial"/>
              <a:ea typeface="Arial Unicode MS"/>
              <a:cs typeface="Arial Unicode MS"/>
            </a:endParaRPr>
          </a:p>
        </p:txBody>
      </p:sp>
      <p:sp>
        <p:nvSpPr>
          <p:cNvPr id="6" name="スライド番号プレースホルダー 5"/>
          <p:cNvSpPr>
            <a:spLocks noGrp="1"/>
          </p:cNvSpPr>
          <p:nvPr>
            <p:ph type="sldNum" sz="quarter" idx="12"/>
          </p:nvPr>
        </p:nvSpPr>
        <p:spPr/>
        <p:txBody>
          <a:bodyPr/>
          <a:lstStyle/>
          <a:p>
            <a:fld id="{AAB6FA28-7AEC-3F43-9C2D-3DB969CFEC6A}" type="slidenum">
              <a:rPr lang="en-US" smtClean="0">
                <a:solidFill>
                  <a:srgbClr val="000000"/>
                </a:solidFill>
                <a:latin typeface="Arial"/>
                <a:ea typeface="Arial Unicode MS"/>
                <a:cs typeface="Arial Unicode MS"/>
              </a:rPr>
              <a:pPr/>
              <a:t>39</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467784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sz="3600" i="1" dirty="0" smtClean="0"/>
              <a:t> Reports from Reviewers (Preliminary): </a:t>
            </a:r>
            <a:br>
              <a:rPr lang="en-US" altLang="ja-JP" sz="3600" i="1" dirty="0" smtClean="0"/>
            </a:br>
            <a:r>
              <a:rPr lang="en-US" altLang="ja-JP" dirty="0" smtClean="0">
                <a:solidFill>
                  <a:srgbClr val="3366FF"/>
                </a:solidFill>
              </a:rPr>
              <a:t>STF: Cavities and </a:t>
            </a:r>
            <a:r>
              <a:rPr lang="en-US" altLang="ja-JP" dirty="0" err="1" smtClean="0">
                <a:solidFill>
                  <a:srgbClr val="3366FF"/>
                </a:solidFill>
              </a:rPr>
              <a:t>Cryomodules</a:t>
            </a:r>
            <a:r>
              <a:rPr lang="en-US" altLang="ja-JP" dirty="0" smtClean="0">
                <a:solidFill>
                  <a:srgbClr val="3366FF"/>
                </a:solidFill>
              </a:rPr>
              <a:t> (CMs)</a:t>
            </a:r>
            <a:endParaRPr kumimoji="1" lang="ja-JP" altLang="en-US" dirty="0">
              <a:solidFill>
                <a:srgbClr val="3366FF"/>
              </a:solidFill>
            </a:endParaRPr>
          </a:p>
        </p:txBody>
      </p:sp>
      <p:sp>
        <p:nvSpPr>
          <p:cNvPr id="3" name="コンテンツ プレースホルダー 2"/>
          <p:cNvSpPr>
            <a:spLocks noGrp="1"/>
          </p:cNvSpPr>
          <p:nvPr>
            <p:ph idx="1"/>
          </p:nvPr>
        </p:nvSpPr>
        <p:spPr/>
        <p:txBody>
          <a:bodyPr>
            <a:normAutofit fontScale="70000" lnSpcReduction="20000"/>
          </a:bodyPr>
          <a:lstStyle/>
          <a:p>
            <a:pPr marL="0" indent="0">
              <a:buNone/>
            </a:pPr>
            <a:r>
              <a:rPr kumimoji="1" lang="en-US" altLang="ja-JP" b="1" dirty="0" smtClean="0">
                <a:solidFill>
                  <a:srgbClr val="3366FF"/>
                </a:solidFill>
              </a:rPr>
              <a:t>Observation:</a:t>
            </a:r>
          </a:p>
          <a:p>
            <a:r>
              <a:rPr lang="en-US" altLang="ja-JP" dirty="0" smtClean="0"/>
              <a:t>Progress toward ILC cavity performance and yield is excellent (9/11 cavities: 82 %), but </a:t>
            </a:r>
          </a:p>
          <a:p>
            <a:r>
              <a:rPr lang="en-US" altLang="ja-JP" dirty="0" smtClean="0"/>
              <a:t>the optimum engineering not completely established because of some of recent cavities showing very poor performance</a:t>
            </a:r>
          </a:p>
          <a:p>
            <a:pPr marL="0" indent="0">
              <a:buNone/>
            </a:pPr>
            <a:r>
              <a:rPr lang="en-US" altLang="ja-JP" b="1" dirty="0" smtClean="0">
                <a:solidFill>
                  <a:srgbClr val="3366FF"/>
                </a:solidFill>
              </a:rPr>
              <a:t>Recommendations:</a:t>
            </a:r>
            <a:endParaRPr lang="en-US" altLang="ja-JP" b="1" dirty="0">
              <a:solidFill>
                <a:srgbClr val="3366FF"/>
              </a:solidFill>
            </a:endParaRPr>
          </a:p>
          <a:p>
            <a:r>
              <a:rPr lang="en-US" altLang="ja-JP" dirty="0" smtClean="0"/>
              <a:t>The cavity </a:t>
            </a:r>
            <a:r>
              <a:rPr lang="en-US" altLang="ja-JP" u="sng" dirty="0" smtClean="0"/>
              <a:t>defect problem should be solved </a:t>
            </a:r>
            <a:r>
              <a:rPr lang="en-US" altLang="ja-JP" dirty="0" smtClean="0"/>
              <a:t>through the use of CFF with further investigation.</a:t>
            </a:r>
          </a:p>
          <a:p>
            <a:r>
              <a:rPr lang="en-US" altLang="ja-JP" dirty="0" smtClean="0"/>
              <a:t>The reason of degradation after CM assembly should be well understood</a:t>
            </a:r>
          </a:p>
          <a:p>
            <a:r>
              <a:rPr lang="en-US" altLang="ja-JP" u="sng" dirty="0" smtClean="0"/>
              <a:t>R&amp;D on couplers </a:t>
            </a:r>
            <a:r>
              <a:rPr lang="en-US" altLang="ja-JP" dirty="0" smtClean="0"/>
              <a:t>should be pushed even if it require redistribution of human resource (man-power),  </a:t>
            </a:r>
          </a:p>
          <a:p>
            <a:r>
              <a:rPr lang="en-US" altLang="ja-JP" dirty="0" smtClean="0"/>
              <a:t>Further precise </a:t>
            </a:r>
            <a:r>
              <a:rPr lang="en-US" altLang="ja-JP" u="sng" dirty="0" smtClean="0"/>
              <a:t>cost estimates on cavities</a:t>
            </a:r>
            <a:r>
              <a:rPr lang="en-US" altLang="ja-JP" u="sng" dirty="0"/>
              <a:t> </a:t>
            </a:r>
            <a:r>
              <a:rPr lang="en-US" altLang="ja-JP" dirty="0" smtClean="0"/>
              <a:t>and peripherals such as couplers, RF sources, and CMs required for further reduction  </a:t>
            </a:r>
          </a:p>
          <a:p>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12/08/20</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KEK-LC-Meeting</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pPr/>
              <a:t>4</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1006846"/>
      </p:ext>
    </p:extLst>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73730" name="Rectangle 2"/>
          <p:cNvSpPr>
            <a:spLocks noGrp="1" noRot="1" noChangeArrowheads="1"/>
          </p:cNvSpPr>
          <p:nvPr>
            <p:ph type="title" sz="quarter"/>
          </p:nvPr>
        </p:nvSpPr>
        <p:spPr>
          <a:xfrm>
            <a:off x="1828800" y="0"/>
            <a:ext cx="7010400" cy="762000"/>
          </a:xfrm>
        </p:spPr>
        <p:txBody>
          <a:bodyPr/>
          <a:lstStyle/>
          <a:p>
            <a:r>
              <a:rPr kumimoji="0" lang="en-US" altLang="ja-JP" b="1" dirty="0">
                <a:solidFill>
                  <a:srgbClr val="000090"/>
                </a:solidFill>
              </a:rPr>
              <a:t>Plug-compatible Conditions  </a:t>
            </a:r>
            <a:endParaRPr kumimoji="0" lang="en-US" altLang="ja-JP" sz="4400" b="1" dirty="0">
              <a:solidFill>
                <a:srgbClr val="000090"/>
              </a:solidFill>
            </a:endParaRPr>
          </a:p>
        </p:txBody>
      </p:sp>
      <p:pic>
        <p:nvPicPr>
          <p:cNvPr id="73731" name="Picture 4" descr="cavity_interface-1"/>
          <p:cNvPicPr>
            <a:picLocks noGrp="1" noChangeAspect="1" noChangeArrowheads="1"/>
          </p:cNvPicPr>
          <p:nvPr>
            <p:ph sz="quarter" idx="3"/>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xfrm>
            <a:off x="457200" y="1066800"/>
            <a:ext cx="2990850" cy="2133600"/>
          </a:xfrm>
        </p:spPr>
      </p:pic>
      <p:pic>
        <p:nvPicPr>
          <p:cNvPr id="73732" name="Picture 5" descr="cavity_interface-2"/>
          <p:cNvPicPr>
            <a:picLocks noGrp="1" noChangeAspect="1" noChangeArrowheads="1"/>
          </p:cNvPicPr>
          <p:nvPr>
            <p:ph sz="quarter" idx="4"/>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xfrm>
            <a:off x="381000" y="3505200"/>
            <a:ext cx="3048000" cy="1960563"/>
          </a:xfrm>
        </p:spPr>
      </p:pic>
      <p:sp>
        <p:nvSpPr>
          <p:cNvPr id="73733" name="テキスト ボックス 8"/>
          <p:cNvSpPr txBox="1">
            <a:spLocks noChangeArrowheads="1"/>
          </p:cNvSpPr>
          <p:nvPr/>
        </p:nvSpPr>
        <p:spPr bwMode="auto">
          <a:xfrm>
            <a:off x="838200" y="5562600"/>
            <a:ext cx="7315200" cy="523875"/>
          </a:xfrm>
          <a:prstGeom prst="rect">
            <a:avLst/>
          </a:prstGeom>
          <a:noFill/>
          <a:ln w="9525">
            <a:noFill/>
            <a:miter lim="800000"/>
            <a:headEnd/>
            <a:tailEnd/>
          </a:ln>
        </p:spPr>
        <p:txBody>
          <a:bodyPr>
            <a:prstTxWarp prst="textNoShape">
              <a:avLst/>
            </a:prstTxWarp>
            <a:spAutoFit/>
          </a:bodyPr>
          <a:lstStyle/>
          <a:p>
            <a:r>
              <a:rPr lang="en-US" altLang="ja-JP" sz="2800" dirty="0">
                <a:solidFill>
                  <a:srgbClr val="FF6600"/>
                </a:solidFill>
              </a:rPr>
              <a:t>Plug-compatible interface </a:t>
            </a:r>
            <a:r>
              <a:rPr lang="en-US" altLang="ja-JP" sz="2800" dirty="0" smtClean="0"/>
              <a:t>established</a:t>
            </a:r>
            <a:endParaRPr lang="ja-JP" altLang="en-US" sz="2800" dirty="0"/>
          </a:p>
        </p:txBody>
      </p:sp>
      <p:graphicFrame>
        <p:nvGraphicFramePr>
          <p:cNvPr id="12" name="コンテンツ プレースホルダ 7"/>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27114334"/>
              </p:ext>
            </p:extLst>
          </p:nvPr>
        </p:nvGraphicFramePr>
        <p:xfrm>
          <a:off x="3733800" y="1143000"/>
          <a:ext cx="5105400" cy="3880485"/>
        </p:xfrm>
        <a:graphic>
          <a:graphicData uri="http://schemas.openxmlformats.org/drawingml/2006/table">
            <a:tbl>
              <a:tblPr/>
              <a:tblGrid>
                <a:gridCol w="2268538"/>
                <a:gridCol w="1389062"/>
                <a:gridCol w="1447800"/>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rgbClr val="000514"/>
                          </a:solidFill>
                          <a:effectLst/>
                          <a:latin typeface="+mn-lt"/>
                          <a:ea typeface="Osaka" pitchFamily="-105" charset="-128"/>
                          <a:cs typeface="Osaka" pitchFamily="-105" charset="-128"/>
                        </a:rPr>
                        <a:t>Item</a:t>
                      </a:r>
                      <a:endParaRPr kumimoji="1" lang="ja-JP" altLang="en-US" sz="1800" b="1" i="0" u="none" strike="noStrike" cap="none" normalizeH="0" baseline="0" dirty="0">
                        <a:ln>
                          <a:noFill/>
                        </a:ln>
                        <a:solidFill>
                          <a:srgbClr val="000514"/>
                        </a:solidFill>
                        <a:effectLst/>
                        <a:latin typeface="+mn-lt"/>
                        <a:ea typeface="Osaka" pitchFamily="-105" charset="-128"/>
                        <a:cs typeface="Osaka" pitchFamily="-105"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rgbClr val="0000FF"/>
                          </a:solidFill>
                          <a:effectLst/>
                          <a:latin typeface="+mn-lt"/>
                          <a:ea typeface="Osaka" pitchFamily="-105" charset="-128"/>
                          <a:cs typeface="Osaka" pitchFamily="-105" charset="-128"/>
                        </a:rPr>
                        <a:t>Selection</a:t>
                      </a:r>
                      <a:endParaRPr kumimoji="1" lang="ja-JP" altLang="en-US" sz="1800" b="1" i="0" u="none" strike="noStrike" cap="none" normalizeH="0" baseline="0" dirty="0">
                        <a:ln>
                          <a:noFill/>
                        </a:ln>
                        <a:solidFill>
                          <a:srgbClr val="0000FF"/>
                        </a:solidFill>
                        <a:effectLst/>
                        <a:latin typeface="+mn-lt"/>
                        <a:ea typeface="Osaka" pitchFamily="-105" charset="-128"/>
                        <a:cs typeface="Osaka" pitchFamily="-105"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a:ln>
                            <a:noFill/>
                          </a:ln>
                          <a:solidFill>
                            <a:srgbClr val="000514"/>
                          </a:solidFill>
                          <a:effectLst/>
                          <a:latin typeface="+mn-lt"/>
                          <a:ea typeface="Osaka" pitchFamily="-105" charset="-128"/>
                          <a:cs typeface="Osaka" pitchFamily="-105" charset="-128"/>
                        </a:rPr>
                        <a:t>Plug-comp.</a:t>
                      </a:r>
                      <a:endParaRPr kumimoji="1" lang="ja-JP" altLang="en-US" sz="1800" b="1" i="0" u="none" strike="noStrike" cap="none" normalizeH="0" baseline="0">
                        <a:ln>
                          <a:noFill/>
                        </a:ln>
                        <a:solidFill>
                          <a:srgbClr val="000514"/>
                        </a:solidFill>
                        <a:effectLst/>
                        <a:latin typeface="+mn-lt"/>
                        <a:ea typeface="Osaka" pitchFamily="-105" charset="-128"/>
                        <a:cs typeface="Osaka" pitchFamily="-105"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EFF6"/>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rgbClr val="000514"/>
                          </a:solidFill>
                          <a:effectLst/>
                          <a:latin typeface="+mn-lt"/>
                          <a:ea typeface="Osaka" pitchFamily="-105" charset="-128"/>
                          <a:cs typeface="Osaka" pitchFamily="-105" charset="-128"/>
                        </a:rPr>
                        <a:t>Cavity shape</a:t>
                      </a:r>
                      <a:endParaRPr kumimoji="1" lang="ja-JP" altLang="en-US" sz="1800" b="0" i="0" u="none" strike="noStrike" cap="none" normalizeH="0" baseline="0" dirty="0">
                        <a:ln>
                          <a:noFill/>
                        </a:ln>
                        <a:solidFill>
                          <a:srgbClr val="000514"/>
                        </a:solidFill>
                        <a:effectLst/>
                        <a:latin typeface="+mn-lt"/>
                        <a:ea typeface="Osaka" pitchFamily="-105" charset="-128"/>
                        <a:cs typeface="Osaka" pitchFamily="-105"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FF"/>
                          </a:solidFill>
                          <a:effectLst/>
                          <a:latin typeface="+mn-lt"/>
                          <a:ea typeface="Osaka" pitchFamily="-105" charset="-128"/>
                          <a:cs typeface="Osaka" pitchFamily="-105" charset="-128"/>
                        </a:rPr>
                        <a:t>TESLA / LL</a:t>
                      </a:r>
                      <a:endParaRPr kumimoji="1" lang="ja-JP" altLang="en-US" sz="1800" b="0" i="0" u="none" strike="noStrike" cap="none" normalizeH="0" baseline="0" dirty="0">
                        <a:ln>
                          <a:noFill/>
                        </a:ln>
                        <a:solidFill>
                          <a:srgbClr val="0000FF"/>
                        </a:solidFill>
                        <a:effectLst/>
                        <a:latin typeface="+mn-lt"/>
                        <a:ea typeface="Osaka" pitchFamily="-105" charset="-128"/>
                        <a:cs typeface="Osaka" pitchFamily="-105"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FF0000"/>
                          </a:solidFill>
                          <a:effectLst/>
                          <a:latin typeface="+mn-lt"/>
                          <a:ea typeface="Osaka" pitchFamily="-105" charset="-128"/>
                          <a:cs typeface="Osaka" pitchFamily="-105" charset="-128"/>
                        </a:rPr>
                        <a:t>TESLA </a:t>
                      </a:r>
                      <a:endParaRPr kumimoji="1" lang="ja-JP" altLang="en-US" sz="1800" b="0" i="0" u="none" strike="noStrike" cap="none" normalizeH="0" baseline="0" dirty="0">
                        <a:ln>
                          <a:noFill/>
                        </a:ln>
                        <a:solidFill>
                          <a:srgbClr val="FF0000"/>
                        </a:solidFill>
                        <a:effectLst/>
                        <a:latin typeface="+mn-lt"/>
                        <a:ea typeface="Osaka" pitchFamily="-105" charset="-128"/>
                        <a:cs typeface="Osaka" pitchFamily="-105"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BDEEC"/>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514"/>
                          </a:solidFill>
                          <a:effectLst/>
                          <a:latin typeface="+mn-lt"/>
                          <a:ea typeface="Osaka" pitchFamily="-105" charset="-128"/>
                          <a:cs typeface="Osaka" pitchFamily="-105" charset="-128"/>
                        </a:rPr>
                        <a:t>Length</a:t>
                      </a:r>
                      <a:endParaRPr kumimoji="1" lang="ja-JP" altLang="en-US" sz="1800" b="0" i="0" u="none" strike="noStrike" cap="none" normalizeH="0" baseline="0">
                        <a:ln>
                          <a:noFill/>
                        </a:ln>
                        <a:solidFill>
                          <a:srgbClr val="000514"/>
                        </a:solidFill>
                        <a:effectLst/>
                        <a:latin typeface="+mn-lt"/>
                        <a:ea typeface="Osaka" pitchFamily="-105" charset="-128"/>
                        <a:cs typeface="Osaka" pitchFamily="-105"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0000FF"/>
                        </a:solidFill>
                        <a:effectLst/>
                        <a:latin typeface="+mn-lt"/>
                        <a:ea typeface="Osaka" pitchFamily="-105" charset="-128"/>
                        <a:cs typeface="Osaka" pitchFamily="-105"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514"/>
                          </a:solidFill>
                          <a:effectLst/>
                          <a:latin typeface="+mn-lt"/>
                          <a:ea typeface="Osaka" pitchFamily="-105" charset="-128"/>
                          <a:cs typeface="Osaka" pitchFamily="-105" charset="-128"/>
                        </a:rPr>
                        <a:t>Fixed</a:t>
                      </a:r>
                      <a:endParaRPr kumimoji="1" lang="ja-JP" altLang="en-US" sz="1800" b="0" i="0" u="none" strike="noStrike" cap="none" normalizeH="0" baseline="0" smtClean="0">
                        <a:ln>
                          <a:noFill/>
                        </a:ln>
                        <a:solidFill>
                          <a:srgbClr val="000514"/>
                        </a:solidFill>
                        <a:effectLst/>
                        <a:latin typeface="+mn-lt"/>
                        <a:ea typeface="Osaka" pitchFamily="-105" charset="-128"/>
                        <a:cs typeface="Osaka" pitchFamily="-105"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EFF6"/>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514"/>
                          </a:solidFill>
                          <a:effectLst/>
                          <a:latin typeface="+mn-lt"/>
                          <a:ea typeface="Osaka" pitchFamily="-105" charset="-128"/>
                          <a:cs typeface="Osaka" pitchFamily="-105" charset="-128"/>
                        </a:rPr>
                        <a:t>Beam pipe flange</a:t>
                      </a:r>
                      <a:endParaRPr kumimoji="1" lang="ja-JP" altLang="en-US" sz="1800" b="0" i="0" u="none" strike="noStrike" cap="none" normalizeH="0" baseline="0">
                        <a:ln>
                          <a:noFill/>
                        </a:ln>
                        <a:solidFill>
                          <a:srgbClr val="000514"/>
                        </a:solidFill>
                        <a:effectLst/>
                        <a:latin typeface="+mn-lt"/>
                        <a:ea typeface="Osaka" pitchFamily="-105" charset="-128"/>
                        <a:cs typeface="Osaka" pitchFamily="-105"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0000FF"/>
                        </a:solidFill>
                        <a:effectLst/>
                        <a:latin typeface="+mn-lt"/>
                        <a:ea typeface="Osaka" pitchFamily="-105" charset="-128"/>
                        <a:cs typeface="Osaka" pitchFamily="-105"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514"/>
                          </a:solidFill>
                          <a:effectLst/>
                          <a:latin typeface="+mn-lt"/>
                          <a:ea typeface="Osaka" pitchFamily="-105" charset="-128"/>
                          <a:cs typeface="Osaka" pitchFamily="-105" charset="-128"/>
                        </a:rPr>
                        <a:t>Fixed</a:t>
                      </a:r>
                      <a:endParaRPr kumimoji="1" lang="ja-JP" altLang="en-US" sz="1800" b="0" i="0" u="none" strike="noStrike" cap="none" normalizeH="0" baseline="0" dirty="0" smtClean="0">
                        <a:ln>
                          <a:noFill/>
                        </a:ln>
                        <a:solidFill>
                          <a:srgbClr val="000514"/>
                        </a:solidFill>
                        <a:effectLst/>
                        <a:latin typeface="+mn-lt"/>
                        <a:ea typeface="Osaka" pitchFamily="-105" charset="-128"/>
                        <a:cs typeface="Osaka" pitchFamily="-105"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BDEEC"/>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514"/>
                          </a:solidFill>
                          <a:effectLst/>
                          <a:latin typeface="+mn-lt"/>
                          <a:ea typeface="Osaka" pitchFamily="-105" charset="-128"/>
                          <a:cs typeface="Osaka" pitchFamily="-105" charset="-128"/>
                        </a:rPr>
                        <a:t>Suspension pitch</a:t>
                      </a:r>
                      <a:endParaRPr kumimoji="1" lang="ja-JP" altLang="en-US" sz="1800" b="0" i="0" u="none" strike="noStrike" cap="none" normalizeH="0" baseline="0" smtClean="0">
                        <a:ln>
                          <a:noFill/>
                        </a:ln>
                        <a:solidFill>
                          <a:srgbClr val="000514"/>
                        </a:solidFill>
                        <a:effectLst/>
                        <a:latin typeface="+mn-lt"/>
                        <a:ea typeface="Osaka" pitchFamily="-105" charset="-128"/>
                        <a:cs typeface="Osaka" pitchFamily="-105"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FF"/>
                        </a:solidFill>
                        <a:effectLst/>
                        <a:latin typeface="+mn-lt"/>
                        <a:ea typeface="Osaka" pitchFamily="-105" charset="-128"/>
                        <a:cs typeface="Osaka" pitchFamily="-105"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514"/>
                          </a:solidFill>
                          <a:effectLst/>
                          <a:latin typeface="+mn-lt"/>
                          <a:ea typeface="Osaka" pitchFamily="-105" charset="-128"/>
                          <a:cs typeface="Osaka" pitchFamily="-105" charset="-128"/>
                        </a:rPr>
                        <a:t>Fixed</a:t>
                      </a:r>
                      <a:endParaRPr kumimoji="1" lang="ja-JP" altLang="en-US" sz="1800" b="0" i="0" u="none" strike="noStrike" cap="none" normalizeH="0" baseline="0" dirty="0" smtClean="0">
                        <a:ln>
                          <a:noFill/>
                        </a:ln>
                        <a:solidFill>
                          <a:srgbClr val="000514"/>
                        </a:solidFill>
                        <a:effectLst/>
                        <a:latin typeface="+mn-lt"/>
                        <a:ea typeface="Osaka" pitchFamily="-105" charset="-128"/>
                        <a:cs typeface="Osaka" pitchFamily="-105"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EFF6"/>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514"/>
                          </a:solidFill>
                          <a:effectLst/>
                          <a:latin typeface="+mn-lt"/>
                          <a:ea typeface="Osaka" pitchFamily="-105" charset="-128"/>
                          <a:cs typeface="Osaka" pitchFamily="-105" charset="-128"/>
                        </a:rPr>
                        <a:t>Tuner</a:t>
                      </a:r>
                      <a:endParaRPr kumimoji="1" lang="ja-JP" altLang="en-US" sz="1800" b="0" i="0" u="none" strike="noStrike" cap="none" normalizeH="0" baseline="0">
                        <a:ln>
                          <a:noFill/>
                        </a:ln>
                        <a:solidFill>
                          <a:srgbClr val="000514"/>
                        </a:solidFill>
                        <a:effectLst/>
                        <a:latin typeface="+mn-lt"/>
                        <a:ea typeface="Osaka" pitchFamily="-105" charset="-128"/>
                        <a:cs typeface="Osaka" pitchFamily="-105"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FF"/>
                          </a:solidFill>
                          <a:effectLst/>
                          <a:latin typeface="+mn-lt"/>
                          <a:ea typeface="Osaka" pitchFamily="-105" charset="-128"/>
                          <a:cs typeface="Osaka" pitchFamily="-105" charset="-128"/>
                        </a:rPr>
                        <a:t>Blade/</a:t>
                      </a: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FF"/>
                          </a:solidFill>
                          <a:effectLst/>
                          <a:latin typeface="+mn-lt"/>
                          <a:ea typeface="Osaka" pitchFamily="-105" charset="-128"/>
                          <a:cs typeface="Osaka" pitchFamily="-105" charset="-128"/>
                        </a:rPr>
                        <a:t>Slide-Jack</a:t>
                      </a:r>
                      <a:endParaRPr kumimoji="1" lang="ja-JP" altLang="en-US" sz="1800" b="0" i="0" u="none" strike="noStrike" cap="none" normalizeH="0" baseline="0" dirty="0" smtClean="0">
                        <a:ln>
                          <a:noFill/>
                        </a:ln>
                        <a:solidFill>
                          <a:srgbClr val="0000FF"/>
                        </a:solidFill>
                        <a:effectLst/>
                        <a:latin typeface="+mn-lt"/>
                        <a:ea typeface="Osaka" pitchFamily="-105" charset="-128"/>
                        <a:cs typeface="Osaka" pitchFamily="-105"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FF0000"/>
                          </a:solidFill>
                          <a:effectLst/>
                          <a:latin typeface="+mn-lt"/>
                          <a:ea typeface="Osaka" pitchFamily="-105" charset="-128"/>
                          <a:cs typeface="Osaka" pitchFamily="-105" charset="-128"/>
                        </a:rPr>
                        <a:t>Blade</a:t>
                      </a:r>
                      <a:endParaRPr kumimoji="1" lang="ja-JP" altLang="en-US" sz="1800" b="0" i="0" u="none" strike="noStrike" cap="none" normalizeH="0" baseline="0" dirty="0">
                        <a:ln>
                          <a:noFill/>
                        </a:ln>
                        <a:solidFill>
                          <a:srgbClr val="FF0000"/>
                        </a:solidFill>
                        <a:effectLst/>
                        <a:latin typeface="+mn-lt"/>
                        <a:ea typeface="Osaka" pitchFamily="-105" charset="-128"/>
                        <a:cs typeface="Osaka" pitchFamily="-105"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BDEEC"/>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514"/>
                          </a:solidFill>
                          <a:effectLst/>
                          <a:latin typeface="+mn-lt"/>
                          <a:ea typeface="Osaka" pitchFamily="-105" charset="-128"/>
                          <a:cs typeface="Osaka" pitchFamily="-105" charset="-128"/>
                        </a:rPr>
                        <a:t>Coupler flange </a:t>
                      </a: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514"/>
                          </a:solidFill>
                          <a:effectLst/>
                          <a:latin typeface="+mn-lt"/>
                          <a:ea typeface="Osaka" pitchFamily="-105" charset="-128"/>
                          <a:cs typeface="Osaka" pitchFamily="-105" charset="-128"/>
                        </a:rPr>
                        <a:t>(cold end)</a:t>
                      </a:r>
                      <a:endParaRPr kumimoji="1" lang="ja-JP" altLang="en-US" sz="1800" b="0" i="0" u="none" strike="noStrike" cap="none" normalizeH="0" baseline="0" dirty="0" smtClean="0">
                        <a:ln>
                          <a:noFill/>
                        </a:ln>
                        <a:solidFill>
                          <a:srgbClr val="000514"/>
                        </a:solidFill>
                        <a:effectLst/>
                        <a:latin typeface="+mn-lt"/>
                        <a:ea typeface="Osaka" pitchFamily="-105" charset="-128"/>
                        <a:cs typeface="Osaka" pitchFamily="-105"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FF"/>
                          </a:solidFill>
                          <a:effectLst/>
                          <a:latin typeface="+mn-lt"/>
                          <a:ea typeface="Osaka" pitchFamily="-105" charset="-128"/>
                          <a:cs typeface="Osaka" pitchFamily="-105" charset="-128"/>
                        </a:rPr>
                        <a:t>40 or 60</a:t>
                      </a:r>
                      <a:endParaRPr kumimoji="1" lang="ja-JP" altLang="en-US" sz="1800" b="0" i="0" u="none" strike="noStrike" cap="none" normalizeH="0" baseline="0" dirty="0">
                        <a:ln>
                          <a:noFill/>
                        </a:ln>
                        <a:solidFill>
                          <a:srgbClr val="0000FF"/>
                        </a:solidFill>
                        <a:effectLst/>
                        <a:latin typeface="+mn-lt"/>
                        <a:ea typeface="Osaka" pitchFamily="-105" charset="-128"/>
                        <a:cs typeface="Osaka" pitchFamily="-105"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FF0000"/>
                          </a:solidFill>
                          <a:effectLst/>
                          <a:latin typeface="+mn-lt"/>
                          <a:ea typeface="Osaka" pitchFamily="-105" charset="-128"/>
                          <a:cs typeface="Osaka" pitchFamily="-105" charset="-128"/>
                        </a:rPr>
                        <a:t>40 mm</a:t>
                      </a:r>
                      <a:endParaRPr kumimoji="1" lang="ja-JP" altLang="en-US" sz="1800" b="0" i="0" u="none" strike="noStrike" cap="none" normalizeH="0" baseline="0" dirty="0" smtClean="0">
                        <a:ln>
                          <a:noFill/>
                        </a:ln>
                        <a:solidFill>
                          <a:srgbClr val="FF0000"/>
                        </a:solidFill>
                        <a:effectLst/>
                        <a:latin typeface="+mn-lt"/>
                        <a:ea typeface="Osaka" pitchFamily="-105" charset="-128"/>
                        <a:cs typeface="Osaka" pitchFamily="-105"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EFF6"/>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514"/>
                          </a:solidFill>
                          <a:effectLst/>
                          <a:latin typeface="+mn-lt"/>
                          <a:ea typeface="Osaka" pitchFamily="-105" charset="-128"/>
                          <a:cs typeface="Osaka" pitchFamily="-105" charset="-128"/>
                        </a:rPr>
                        <a:t>Coupler pitch</a:t>
                      </a:r>
                      <a:endParaRPr kumimoji="1" lang="ja-JP" altLang="en-US" sz="1800" b="0" i="0" u="none" strike="noStrike" cap="none" normalizeH="0" baseline="0" smtClean="0">
                        <a:ln>
                          <a:noFill/>
                        </a:ln>
                        <a:solidFill>
                          <a:srgbClr val="000514"/>
                        </a:solidFill>
                        <a:effectLst/>
                        <a:latin typeface="+mn-lt"/>
                        <a:ea typeface="Osaka" pitchFamily="-105" charset="-128"/>
                        <a:cs typeface="Osaka" pitchFamily="-105"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0000FF"/>
                        </a:solidFill>
                        <a:effectLst/>
                        <a:latin typeface="+mn-lt"/>
                        <a:ea typeface="Osaka" pitchFamily="-105" charset="-128"/>
                        <a:cs typeface="Osaka" pitchFamily="-105"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514"/>
                          </a:solidFill>
                          <a:effectLst/>
                          <a:latin typeface="+mn-lt"/>
                          <a:ea typeface="Osaka" pitchFamily="-105" charset="-128"/>
                          <a:cs typeface="Osaka" pitchFamily="-105" charset="-128"/>
                        </a:rPr>
                        <a:t>Fixed</a:t>
                      </a:r>
                      <a:endParaRPr kumimoji="1" lang="ja-JP" altLang="en-US" sz="1800" b="0" i="0" u="none" strike="noStrike" cap="none" normalizeH="0" baseline="0" dirty="0" smtClean="0">
                        <a:ln>
                          <a:noFill/>
                        </a:ln>
                        <a:solidFill>
                          <a:srgbClr val="000514"/>
                        </a:solidFill>
                        <a:effectLst/>
                        <a:latin typeface="+mn-lt"/>
                        <a:ea typeface="Osaka" pitchFamily="-105" charset="-128"/>
                        <a:cs typeface="Osaka" pitchFamily="-105"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EFF6"/>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rgbClr val="000514"/>
                          </a:solidFill>
                          <a:effectLst/>
                          <a:latin typeface="+mn-lt"/>
                          <a:ea typeface="Osaka" pitchFamily="-105" charset="-128"/>
                          <a:cs typeface="Osaka" pitchFamily="-105" charset="-128"/>
                        </a:rPr>
                        <a:t>He –in-line joint</a:t>
                      </a:r>
                      <a:endParaRPr kumimoji="1" lang="ja-JP" altLang="en-US" sz="1800" b="0" i="0" u="none" strike="noStrike" cap="none" normalizeH="0" baseline="0" dirty="0">
                        <a:ln>
                          <a:noFill/>
                        </a:ln>
                        <a:solidFill>
                          <a:srgbClr val="000514"/>
                        </a:solidFill>
                        <a:effectLst/>
                        <a:latin typeface="+mn-lt"/>
                        <a:ea typeface="Osaka" pitchFamily="-105" charset="-128"/>
                        <a:cs typeface="Osaka" pitchFamily="-105"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0000FF"/>
                        </a:solidFill>
                        <a:effectLst/>
                        <a:latin typeface="+mn-lt"/>
                        <a:ea typeface="Osaka" pitchFamily="-105" charset="-128"/>
                        <a:cs typeface="Osaka" pitchFamily="-105"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514"/>
                          </a:solidFill>
                          <a:effectLst/>
                          <a:latin typeface="+mn-lt"/>
                          <a:ea typeface="Osaka" pitchFamily="-105" charset="-128"/>
                          <a:cs typeface="Osaka" pitchFamily="-105" charset="-128"/>
                        </a:rPr>
                        <a:t>Fixed</a:t>
                      </a:r>
                      <a:endParaRPr kumimoji="1" lang="ja-JP" altLang="en-US" sz="1800" b="0" i="0" u="none" strike="noStrike" cap="none" normalizeH="0" baseline="0" dirty="0" smtClean="0">
                        <a:ln>
                          <a:noFill/>
                        </a:ln>
                        <a:solidFill>
                          <a:srgbClr val="000514"/>
                        </a:solidFill>
                        <a:effectLst/>
                        <a:latin typeface="+mn-lt"/>
                        <a:ea typeface="Osaka" pitchFamily="-105" charset="-128"/>
                        <a:cs typeface="Osaka" pitchFamily="-105"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BDEEC"/>
                    </a:solidFill>
                  </a:tcPr>
                </a:tc>
              </a:tr>
            </a:tbl>
          </a:graphicData>
        </a:graphic>
      </p:graphicFrame>
      <p:sp>
        <p:nvSpPr>
          <p:cNvPr id="7" name="日付プレースホルダ 6"/>
          <p:cNvSpPr>
            <a:spLocks noGrp="1"/>
          </p:cNvSpPr>
          <p:nvPr>
            <p:ph type="dt" sz="half" idx="10"/>
          </p:nvPr>
        </p:nvSpPr>
        <p:spPr/>
        <p:txBody>
          <a:bodyPr/>
          <a:lstStyle/>
          <a:p>
            <a:pPr>
              <a:defRPr/>
            </a:pPr>
            <a:r>
              <a:rPr lang="en-US" altLang="ja-JP" smtClean="0"/>
              <a:t>121005</a:t>
            </a:r>
            <a:endParaRPr lang="en-US" altLang="ja-JP"/>
          </a:p>
        </p:txBody>
      </p:sp>
      <p:sp>
        <p:nvSpPr>
          <p:cNvPr id="2" name="スライド番号プレースホルダー 1"/>
          <p:cNvSpPr>
            <a:spLocks noGrp="1"/>
          </p:cNvSpPr>
          <p:nvPr>
            <p:ph type="sldNum" sz="quarter" idx="12"/>
          </p:nvPr>
        </p:nvSpPr>
        <p:spPr/>
        <p:txBody>
          <a:bodyPr/>
          <a:lstStyle/>
          <a:p>
            <a:pPr>
              <a:defRPr/>
            </a:pPr>
            <a:fld id="{4F69C48C-D733-1745-8254-B98F368A1390}" type="slidenum">
              <a:rPr lang="en-US" altLang="ja-JP" smtClean="0"/>
              <a:pPr>
                <a:defRPr/>
              </a:pPr>
              <a:t>40</a:t>
            </a:fld>
            <a:endParaRPr lang="en-US" altLang="ja-JP" dirty="0"/>
          </a:p>
        </p:txBody>
      </p:sp>
      <p:sp>
        <p:nvSpPr>
          <p:cNvPr id="3" name="フッター プレースホルダー 2"/>
          <p:cNvSpPr>
            <a:spLocks noGrp="1"/>
          </p:cNvSpPr>
          <p:nvPr>
            <p:ph type="ftr" sz="quarter" idx="11"/>
          </p:nvPr>
        </p:nvSpPr>
        <p:spPr/>
        <p:txBody>
          <a:bodyPr/>
          <a:lstStyle/>
          <a:p>
            <a:pPr>
              <a:defRPr/>
            </a:pPr>
            <a:r>
              <a:rPr lang="en-US" altLang="ja-JP" smtClean="0"/>
              <a:t>KEK-LC-STF meeting</a:t>
            </a:r>
            <a:endParaRPr lang="en-US" altLang="ja-JP"/>
          </a:p>
        </p:txBody>
      </p:sp>
      <p:sp>
        <p:nvSpPr>
          <p:cNvPr id="4" name="円/楕円 3"/>
          <p:cNvSpPr/>
          <p:nvPr/>
        </p:nvSpPr>
        <p:spPr>
          <a:xfrm>
            <a:off x="2328333" y="4064000"/>
            <a:ext cx="239889" cy="225778"/>
          </a:xfrm>
          <a:prstGeom prst="ellipse">
            <a:avLst/>
          </a:prstGeom>
          <a:ln>
            <a:solidFill>
              <a:srgbClr val="FF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ctr" latinLnBrk="0" hangingPunct="0">
              <a:lnSpc>
                <a:spcPct val="100000"/>
              </a:lnSpc>
              <a:spcBef>
                <a:spcPct val="0"/>
              </a:spcBef>
              <a:spcAft>
                <a:spcPct val="0"/>
              </a:spcAft>
              <a:buClrTx/>
              <a:buSzTx/>
              <a:buFontTx/>
              <a:buNone/>
              <a:tabLst/>
            </a:pPr>
            <a:endParaRPr kumimoji="0" lang="ja-JP" altLang="en-US" sz="36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1042990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タイトル 9"/>
          <p:cNvSpPr>
            <a:spLocks noGrp="1"/>
          </p:cNvSpPr>
          <p:nvPr>
            <p:ph type="title"/>
          </p:nvPr>
        </p:nvSpPr>
        <p:spPr/>
        <p:txBody>
          <a:bodyPr/>
          <a:lstStyle/>
          <a:p>
            <a:r>
              <a:rPr kumimoji="1" lang="en-US" altLang="ja-JP" sz="3200" dirty="0" smtClean="0"/>
              <a:t>TESLA AND TESLA-LIKE CAVITY</a:t>
            </a:r>
            <a:endParaRPr kumimoji="1" lang="ja-JP" altLang="en-US" sz="3200" dirty="0"/>
          </a:p>
        </p:txBody>
      </p:sp>
      <p:pic>
        <p:nvPicPr>
          <p:cNvPr id="12" name="コンテンツ プレースホルダー 11"/>
          <p:cNvPicPr>
            <a:picLocks noGrp="1" noChangeAspect="1"/>
          </p:cNvPicPr>
          <p:nvPr>
            <p:ph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t="-7664" b="-7664"/>
          <a:stretch>
            <a:fillRect/>
          </a:stretch>
        </p:blipFill>
        <p:spPr>
          <a:ln>
            <a:solidFill>
              <a:srgbClr val="3366FF"/>
            </a:solidFill>
          </a:ln>
        </p:spPr>
      </p:pic>
      <p:sp>
        <p:nvSpPr>
          <p:cNvPr id="7" name="日付プレースホルダー 6"/>
          <p:cNvSpPr>
            <a:spLocks noGrp="1"/>
          </p:cNvSpPr>
          <p:nvPr>
            <p:ph type="dt" sz="half" idx="10"/>
          </p:nvPr>
        </p:nvSpPr>
        <p:spPr/>
        <p:txBody>
          <a:bodyPr/>
          <a:lstStyle/>
          <a:p>
            <a:pPr>
              <a:defRPr/>
            </a:pPr>
            <a:r>
              <a:rPr lang="en-US" altLang="ja-JP" smtClean="0"/>
              <a:t>121005</a:t>
            </a:r>
            <a:endParaRPr lang="en-US" altLang="ja-JP"/>
          </a:p>
        </p:txBody>
      </p:sp>
      <p:sp>
        <p:nvSpPr>
          <p:cNvPr id="8" name="フッター プレースホルダー 7"/>
          <p:cNvSpPr>
            <a:spLocks noGrp="1"/>
          </p:cNvSpPr>
          <p:nvPr>
            <p:ph type="ftr" sz="quarter" idx="11"/>
          </p:nvPr>
        </p:nvSpPr>
        <p:spPr/>
        <p:txBody>
          <a:bodyPr/>
          <a:lstStyle/>
          <a:p>
            <a:pPr>
              <a:defRPr/>
            </a:pPr>
            <a:r>
              <a:rPr lang="en-US" altLang="ja-JP" smtClean="0"/>
              <a:t>KEK-LC-STF meeting</a:t>
            </a:r>
            <a:endParaRPr lang="en-US" altLang="ja-JP"/>
          </a:p>
        </p:txBody>
      </p:sp>
      <p:sp>
        <p:nvSpPr>
          <p:cNvPr id="9" name="スライド番号プレースホルダー 8"/>
          <p:cNvSpPr>
            <a:spLocks noGrp="1"/>
          </p:cNvSpPr>
          <p:nvPr>
            <p:ph type="sldNum" sz="quarter" idx="12"/>
          </p:nvPr>
        </p:nvSpPr>
        <p:spPr/>
        <p:txBody>
          <a:bodyPr/>
          <a:lstStyle/>
          <a:p>
            <a:pPr>
              <a:defRPr/>
            </a:pPr>
            <a:fld id="{4F69C48C-D733-1745-8254-B98F368A1390}" type="slidenum">
              <a:rPr lang="en-US" altLang="ja-JP" smtClean="0"/>
              <a:pPr>
                <a:defRPr/>
              </a:pPr>
              <a:t>41</a:t>
            </a:fld>
            <a:endParaRPr lang="en-US" altLang="ja-JP"/>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202090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825500" y="33338"/>
            <a:ext cx="8229600" cy="1143000"/>
          </a:xfrm>
        </p:spPr>
        <p:txBody>
          <a:bodyPr/>
          <a:lstStyle/>
          <a:p>
            <a:r>
              <a:rPr kumimoji="1" lang="en-US" altLang="ja-JP" sz="4000" b="1" dirty="0" smtClean="0"/>
              <a:t>Blade Tuner selected </a:t>
            </a:r>
            <a:endParaRPr kumimoji="1" lang="ja-JP" altLang="en-US" sz="4000" b="1" dirty="0"/>
          </a:p>
        </p:txBody>
      </p:sp>
      <p:pic>
        <p:nvPicPr>
          <p:cNvPr id="10" name="コンテンツ プレースホルダー 9" descr="DSC01901.jpg"/>
          <p:cNvPicPr>
            <a:picLocks noGrp="1" noChangeAspect="1"/>
          </p:cNvPicPr>
          <p:nvPr>
            <p:ph sz="quarter"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xfrm>
            <a:off x="457200" y="1176338"/>
            <a:ext cx="4038600" cy="2173288"/>
          </a:xfrm>
        </p:spPr>
      </p:pic>
      <p:pic>
        <p:nvPicPr>
          <p:cNvPr id="11" name="コンテンツ プレースホルダー 10" descr="DSC01912.jpg"/>
          <p:cNvPicPr>
            <a:picLocks noGrp="1" noChangeAspect="1"/>
          </p:cNvPicPr>
          <p:nvPr>
            <p:ph sz="quarter" idx="3"/>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xfrm>
            <a:off x="457200" y="3819321"/>
            <a:ext cx="4038600" cy="2173287"/>
          </a:xfrm>
        </p:spPr>
      </p:pic>
      <p:sp>
        <p:nvSpPr>
          <p:cNvPr id="7" name="日付プレースホルダー 6"/>
          <p:cNvSpPr>
            <a:spLocks noGrp="1"/>
          </p:cNvSpPr>
          <p:nvPr>
            <p:ph type="dt" sz="half" idx="10"/>
          </p:nvPr>
        </p:nvSpPr>
        <p:spPr/>
        <p:txBody>
          <a:bodyPr/>
          <a:lstStyle/>
          <a:p>
            <a:pPr>
              <a:defRPr/>
            </a:pPr>
            <a:r>
              <a:rPr lang="en-US" altLang="ja-JP" smtClean="0"/>
              <a:t>121005</a:t>
            </a:r>
            <a:endParaRPr lang="en-US" altLang="ja-JP"/>
          </a:p>
        </p:txBody>
      </p:sp>
      <p:sp>
        <p:nvSpPr>
          <p:cNvPr id="8" name="フッター プレースホルダー 7"/>
          <p:cNvSpPr>
            <a:spLocks noGrp="1"/>
          </p:cNvSpPr>
          <p:nvPr>
            <p:ph type="ftr" sz="quarter" idx="11"/>
          </p:nvPr>
        </p:nvSpPr>
        <p:spPr/>
        <p:txBody>
          <a:bodyPr/>
          <a:lstStyle/>
          <a:p>
            <a:pPr>
              <a:defRPr/>
            </a:pPr>
            <a:r>
              <a:rPr lang="en-US" altLang="ja-JP" smtClean="0"/>
              <a:t>KEK-LC-STF meeting</a:t>
            </a:r>
            <a:endParaRPr lang="en-US" altLang="ja-JP"/>
          </a:p>
        </p:txBody>
      </p:sp>
      <p:sp>
        <p:nvSpPr>
          <p:cNvPr id="9" name="スライド番号プレースホルダー 8"/>
          <p:cNvSpPr>
            <a:spLocks noGrp="1"/>
          </p:cNvSpPr>
          <p:nvPr>
            <p:ph type="sldNum" sz="quarter" idx="12"/>
          </p:nvPr>
        </p:nvSpPr>
        <p:spPr/>
        <p:txBody>
          <a:bodyPr/>
          <a:lstStyle/>
          <a:p>
            <a:pPr>
              <a:defRPr/>
            </a:pPr>
            <a:fld id="{4F69C48C-D733-1745-8254-B98F368A1390}" type="slidenum">
              <a:rPr lang="en-US" altLang="ja-JP" smtClean="0"/>
              <a:pPr>
                <a:defRPr/>
              </a:pPr>
              <a:t>42</a:t>
            </a:fld>
            <a:endParaRPr lang="en-US" altLang="ja-JP"/>
          </a:p>
        </p:txBody>
      </p:sp>
      <p:pic>
        <p:nvPicPr>
          <p:cNvPr id="14" name="コンテンツ プレースホルダー 13" descr="DSC03056.jpg"/>
          <p:cNvPicPr>
            <a:picLocks noGrp="1" noChangeAspect="1"/>
          </p:cNvPicPr>
          <p:nvPr>
            <p:ph sz="quarter" idx="2"/>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xfrm>
            <a:off x="5470636" y="1316022"/>
            <a:ext cx="3216164" cy="1730711"/>
          </a:xfrm>
        </p:spPr>
      </p:pic>
      <p:pic>
        <p:nvPicPr>
          <p:cNvPr id="12" name="コンテンツ プレースホルダー 9" descr="DSC03561.jpg"/>
          <p:cNvPicPr>
            <a:picLocks noGrp="1" noChangeAspect="1"/>
          </p:cNvPicPr>
          <p:nvPr>
            <p:ph sz="quarter" idx="4"/>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xfrm>
            <a:off x="5470636" y="3925889"/>
            <a:ext cx="3216164" cy="1730710"/>
          </a:xfrm>
        </p:spPr>
      </p:pic>
      <p:sp>
        <p:nvSpPr>
          <p:cNvPr id="4" name="テキスト ボックス 3"/>
          <p:cNvSpPr txBox="1"/>
          <p:nvPr/>
        </p:nvSpPr>
        <p:spPr>
          <a:xfrm>
            <a:off x="657188" y="3385150"/>
            <a:ext cx="3571749" cy="369332"/>
          </a:xfrm>
          <a:prstGeom prst="rect">
            <a:avLst/>
          </a:prstGeom>
          <a:noFill/>
        </p:spPr>
        <p:txBody>
          <a:bodyPr wrap="none" rtlCol="0">
            <a:spAutoFit/>
          </a:bodyPr>
          <a:lstStyle/>
          <a:p>
            <a:r>
              <a:rPr kumimoji="1" lang="en-US" altLang="ja-JP" dirty="0" smtClean="0"/>
              <a:t>Blade Tuner (originated by </a:t>
            </a:r>
            <a:r>
              <a:rPr kumimoji="1" lang="en-US" altLang="ja-JP" dirty="0" smtClean="0">
                <a:solidFill>
                  <a:srgbClr val="FF0000"/>
                </a:solidFill>
              </a:rPr>
              <a:t>INFN</a:t>
            </a:r>
            <a:r>
              <a:rPr kumimoji="1" lang="en-US" altLang="ja-JP" dirty="0" smtClean="0"/>
              <a:t>)</a:t>
            </a:r>
            <a:endParaRPr kumimoji="1" lang="ja-JP" altLang="en-US" dirty="0"/>
          </a:p>
        </p:txBody>
      </p:sp>
      <p:sp>
        <p:nvSpPr>
          <p:cNvPr id="5" name="テキスト ボックス 4"/>
          <p:cNvSpPr txBox="1"/>
          <p:nvPr/>
        </p:nvSpPr>
        <p:spPr>
          <a:xfrm>
            <a:off x="5825873" y="3094892"/>
            <a:ext cx="2328783" cy="830997"/>
          </a:xfrm>
          <a:prstGeom prst="rect">
            <a:avLst/>
          </a:prstGeom>
          <a:noFill/>
        </p:spPr>
        <p:txBody>
          <a:bodyPr wrap="none" rtlCol="0">
            <a:spAutoFit/>
          </a:bodyPr>
          <a:lstStyle/>
          <a:p>
            <a:r>
              <a:rPr kumimoji="1" lang="en-US" altLang="ja-JP" sz="1600" dirty="0" smtClean="0"/>
              <a:t>Slide-jack tuner at KEK   </a:t>
            </a:r>
          </a:p>
          <a:p>
            <a:r>
              <a:rPr lang="en-US" altLang="ja-JP" sz="1600" dirty="0" smtClean="0"/>
              <a:t>              </a:t>
            </a:r>
          </a:p>
          <a:p>
            <a:r>
              <a:rPr lang="en-US" altLang="ja-JP" sz="1600" dirty="0"/>
              <a:t> </a:t>
            </a:r>
            <a:r>
              <a:rPr lang="en-US" altLang="ja-JP" sz="1600" dirty="0" smtClean="0"/>
              <a:t>                EXFEL tuner </a:t>
            </a:r>
            <a:endParaRPr kumimoji="1" lang="ja-JP" altLang="en-US" sz="1600" dirty="0"/>
          </a:p>
        </p:txBody>
      </p:sp>
      <p:sp>
        <p:nvSpPr>
          <p:cNvPr id="6" name="正方形/長方形 5"/>
          <p:cNvSpPr/>
          <p:nvPr/>
        </p:nvSpPr>
        <p:spPr>
          <a:xfrm>
            <a:off x="266427" y="1021263"/>
            <a:ext cx="4404928" cy="5212879"/>
          </a:xfrm>
          <a:prstGeom prst="rect">
            <a:avLst/>
          </a:prstGeom>
          <a:ln w="28575" cmpd="sng">
            <a:solidFill>
              <a:srgbClr val="3366FF"/>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ctr" latinLnBrk="0" hangingPunct="0">
              <a:lnSpc>
                <a:spcPct val="100000"/>
              </a:lnSpc>
              <a:spcBef>
                <a:spcPct val="0"/>
              </a:spcBef>
              <a:spcAft>
                <a:spcPct val="0"/>
              </a:spcAft>
              <a:buClrTx/>
              <a:buSzTx/>
              <a:buFontTx/>
              <a:buNone/>
              <a:tabLst/>
            </a:pPr>
            <a:endParaRPr kumimoji="0" lang="ja-JP" altLang="en-US" sz="36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45987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sz="3600" dirty="0" smtClean="0"/>
              <a:t>LC </a:t>
            </a:r>
            <a:r>
              <a:rPr kumimoji="1" lang="ja-JP" altLang="en-US" sz="3600" dirty="0" smtClean="0"/>
              <a:t>技術開発：今後の進め方（基本方針）</a:t>
            </a:r>
            <a:r>
              <a:rPr kumimoji="1" lang="en-US" altLang="ja-JP" sz="3600" dirty="0" smtClean="0"/>
              <a:t/>
            </a:r>
            <a:br>
              <a:rPr kumimoji="1" lang="en-US" altLang="ja-JP" sz="3600" dirty="0" smtClean="0"/>
            </a:br>
            <a:r>
              <a:rPr kumimoji="1" lang="ja-JP" altLang="en-US" sz="3600" dirty="0" smtClean="0"/>
              <a:t>前提条件</a:t>
            </a:r>
            <a:endParaRPr kumimoji="1" lang="ja-JP" altLang="en-US" sz="3600" dirty="0"/>
          </a:p>
        </p:txBody>
      </p:sp>
      <p:sp>
        <p:nvSpPr>
          <p:cNvPr id="3" name="コンテンツ プレースホルダー 2"/>
          <p:cNvSpPr>
            <a:spLocks noGrp="1"/>
          </p:cNvSpPr>
          <p:nvPr>
            <p:ph idx="1"/>
          </p:nvPr>
        </p:nvSpPr>
        <p:spPr>
          <a:xfrm>
            <a:off x="204850" y="1600201"/>
            <a:ext cx="8481950" cy="4525963"/>
          </a:xfrm>
        </p:spPr>
        <p:txBody>
          <a:bodyPr>
            <a:normAutofit fontScale="92500" lnSpcReduction="20000"/>
          </a:bodyPr>
          <a:lstStyle/>
          <a:p>
            <a:r>
              <a:rPr kumimoji="1" lang="en-US" altLang="ja-JP" dirty="0" smtClean="0"/>
              <a:t>ILC </a:t>
            </a:r>
            <a:r>
              <a:rPr kumimoji="1" lang="ja-JP" altLang="en-US" dirty="0" smtClean="0"/>
              <a:t>の</a:t>
            </a:r>
            <a:r>
              <a:rPr kumimoji="1" lang="en-US" altLang="ja-JP" dirty="0" smtClean="0"/>
              <a:t>2020</a:t>
            </a:r>
            <a:r>
              <a:rPr kumimoji="1" lang="ja-JP" altLang="en-US" dirty="0" smtClean="0"/>
              <a:t>年代の稼働に対応できること。この為には、</a:t>
            </a:r>
            <a:r>
              <a:rPr kumimoji="1" lang="en-US" altLang="ja-JP" dirty="0" smtClean="0"/>
              <a:t>2014</a:t>
            </a:r>
            <a:r>
              <a:rPr kumimoji="1" lang="ja-JP" altLang="en-US" dirty="0" smtClean="0"/>
              <a:t>年からの</a:t>
            </a:r>
            <a:r>
              <a:rPr kumimoji="1" lang="en-US" altLang="ja-JP" dirty="0" smtClean="0"/>
              <a:t>5</a:t>
            </a:r>
            <a:r>
              <a:rPr kumimoji="1" lang="ja-JP" altLang="en-US" dirty="0" smtClean="0"/>
              <a:t>年間のロードマップ期間中に、技術的な準備を整える。</a:t>
            </a:r>
            <a:endParaRPr kumimoji="1" lang="en-US" altLang="ja-JP" dirty="0" smtClean="0"/>
          </a:p>
          <a:p>
            <a:endParaRPr kumimoji="1" lang="en-US" altLang="ja-JP" dirty="0" smtClean="0"/>
          </a:p>
          <a:p>
            <a:r>
              <a:rPr lang="ja-JP" altLang="en-US" dirty="0">
                <a:solidFill>
                  <a:srgbClr val="3366FF"/>
                </a:solidFill>
              </a:rPr>
              <a:t>超伝導加速空洞およびそれを支える周辺技術に対して、</a:t>
            </a:r>
            <a:r>
              <a:rPr lang="en-US" altLang="ja-JP" dirty="0">
                <a:solidFill>
                  <a:srgbClr val="3366FF"/>
                </a:solidFill>
              </a:rPr>
              <a:t>KEK</a:t>
            </a:r>
            <a:r>
              <a:rPr lang="ja-JP" altLang="en-US" dirty="0">
                <a:solidFill>
                  <a:srgbClr val="3366FF"/>
                </a:solidFill>
              </a:rPr>
              <a:t>が工業化技術をリードすべく、スキル向上への継続的努力。</a:t>
            </a:r>
            <a:endParaRPr lang="en-US" altLang="ja-JP" dirty="0">
              <a:solidFill>
                <a:srgbClr val="3366FF"/>
              </a:solidFill>
            </a:endParaRPr>
          </a:p>
          <a:p>
            <a:endParaRPr kumimoji="1" lang="en-US" altLang="ja-JP" dirty="0" smtClean="0"/>
          </a:p>
          <a:p>
            <a:r>
              <a:rPr kumimoji="1" lang="ja-JP" altLang="en-US" dirty="0" smtClean="0"/>
              <a:t>国内、国外に間口の開かれた工業化（性能／コスト）への努力。</a:t>
            </a:r>
            <a:r>
              <a:rPr lang="en-US" altLang="ja-JP" dirty="0" smtClean="0"/>
              <a:t> </a:t>
            </a:r>
            <a:r>
              <a:rPr kumimoji="1" lang="ja-JP" altLang="en-US" dirty="0" smtClean="0"/>
              <a:t>国内、国外からの空洞（貢献）</a:t>
            </a:r>
            <a:r>
              <a:rPr lang="en-US" altLang="ja-JP" dirty="0" smtClean="0"/>
              <a:t>h</a:t>
            </a:r>
            <a:r>
              <a:rPr lang="ja-JP" altLang="en-US" dirty="0" smtClean="0"/>
              <a:t>への</a:t>
            </a:r>
            <a:r>
              <a:rPr kumimoji="1" lang="ja-JP" altLang="en-US" dirty="0" smtClean="0"/>
              <a:t>柔軟</a:t>
            </a:r>
            <a:r>
              <a:rPr lang="en-US" altLang="en-US" dirty="0" smtClean="0"/>
              <a:t>な</a:t>
            </a:r>
            <a:r>
              <a:rPr kumimoji="1" lang="ja-JP" altLang="en-US" dirty="0" smtClean="0"/>
              <a:t>対応。</a:t>
            </a:r>
            <a:endParaRPr kumimoji="1" lang="en-US" altLang="ja-JP" dirty="0" smtClean="0"/>
          </a:p>
          <a:p>
            <a:endParaRPr kumimoji="1" lang="ja-JP" altLang="en-US" dirty="0"/>
          </a:p>
        </p:txBody>
      </p:sp>
      <p:sp>
        <p:nvSpPr>
          <p:cNvPr id="4" name="日付プレースホルダー 3"/>
          <p:cNvSpPr>
            <a:spLocks noGrp="1"/>
          </p:cNvSpPr>
          <p:nvPr>
            <p:ph type="dt" sz="half" idx="10"/>
          </p:nvPr>
        </p:nvSpPr>
        <p:spPr/>
        <p:txBody>
          <a:bodyPr/>
          <a:lstStyle/>
          <a:p>
            <a:r>
              <a:rPr lang="en-US" smtClean="0">
                <a:solidFill>
                  <a:srgbClr val="000000"/>
                </a:solidFill>
                <a:latin typeface="Arial"/>
                <a:ea typeface="Arial Unicode MS"/>
                <a:cs typeface="Arial Unicode MS"/>
              </a:rPr>
              <a:t>121005</a:t>
            </a:r>
            <a:endParaRPr lang="en-US">
              <a:solidFill>
                <a:srgbClr val="000000"/>
              </a:solidFill>
              <a:latin typeface="Arial"/>
              <a:ea typeface="Arial Unicode MS"/>
              <a:cs typeface="Arial Unicode MS"/>
            </a:endParaRPr>
          </a:p>
        </p:txBody>
      </p:sp>
      <p:sp>
        <p:nvSpPr>
          <p:cNvPr id="5" name="フッター プレースホルダー 4"/>
          <p:cNvSpPr>
            <a:spLocks noGrp="1"/>
          </p:cNvSpPr>
          <p:nvPr>
            <p:ph type="ftr" sz="quarter" idx="11"/>
          </p:nvPr>
        </p:nvSpPr>
        <p:spPr/>
        <p:txBody>
          <a:bodyPr/>
          <a:lstStyle/>
          <a:p>
            <a:r>
              <a:rPr lang="en-US" smtClean="0">
                <a:latin typeface="Arial"/>
                <a:ea typeface="Arial Unicode MS"/>
                <a:cs typeface="Arial Unicode MS"/>
              </a:rPr>
              <a:t>KEK-LC-STF meeting</a:t>
            </a:r>
            <a:endParaRPr lang="en-US">
              <a:latin typeface="Arial"/>
              <a:ea typeface="Arial Unicode MS"/>
              <a:cs typeface="Arial Unicode MS"/>
            </a:endParaRPr>
          </a:p>
        </p:txBody>
      </p:sp>
      <p:sp>
        <p:nvSpPr>
          <p:cNvPr id="6" name="スライド番号プレースホルダー 5"/>
          <p:cNvSpPr>
            <a:spLocks noGrp="1"/>
          </p:cNvSpPr>
          <p:nvPr>
            <p:ph type="sldNum" sz="quarter" idx="12"/>
          </p:nvPr>
        </p:nvSpPr>
        <p:spPr/>
        <p:txBody>
          <a:bodyPr/>
          <a:lstStyle/>
          <a:p>
            <a:fld id="{AAB6FA28-7AEC-3F43-9C2D-3DB969CFEC6A}" type="slidenum">
              <a:rPr lang="en-US" smtClean="0">
                <a:solidFill>
                  <a:srgbClr val="000000"/>
                </a:solidFill>
                <a:latin typeface="Arial"/>
                <a:ea typeface="Arial Unicode MS"/>
                <a:cs typeface="Arial Unicode MS"/>
              </a:rPr>
              <a:pPr/>
              <a:t>43</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127728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b="1" dirty="0" smtClean="0"/>
              <a:t>KEK STF2-CM2b Cavity</a:t>
            </a:r>
            <a:br>
              <a:rPr kumimoji="1" lang="en-US" altLang="ja-JP" b="1" dirty="0" smtClean="0"/>
            </a:br>
            <a:r>
              <a:rPr kumimoji="1" lang="en-US" altLang="ja-JP" sz="2800" b="1" dirty="0" smtClean="0">
                <a:solidFill>
                  <a:srgbClr val="3366FF"/>
                </a:solidFill>
              </a:rPr>
              <a:t>- possible harmonization proposed -   </a:t>
            </a:r>
            <a:endParaRPr kumimoji="1" lang="ja-JP" altLang="en-US" b="1" dirty="0">
              <a:solidFill>
                <a:srgbClr val="3366FF"/>
              </a:solidFill>
            </a:endParaRPr>
          </a:p>
        </p:txBody>
      </p:sp>
      <p:pic>
        <p:nvPicPr>
          <p:cNvPr id="7" name="コンテンツ プレースホルダー 6"/>
          <p:cNvPicPr>
            <a:picLocks noGrp="1" noChangeAspect="1"/>
          </p:cNvPicPr>
          <p:nvPr>
            <p:ph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l="-7081" r="-7081"/>
          <a:stretch>
            <a:fillRect/>
          </a:stretch>
        </p:blipFill>
        <p:spPr>
          <a:xfrm>
            <a:off x="1149084" y="1621738"/>
            <a:ext cx="7772400" cy="4800600"/>
          </a:xfrm>
          <a:solidFill>
            <a:schemeClr val="bg1"/>
          </a:solidFill>
          <a:ln>
            <a:solidFill>
              <a:srgbClr val="3366FF"/>
            </a:solidFill>
          </a:ln>
        </p:spPr>
      </p:pic>
      <p:sp>
        <p:nvSpPr>
          <p:cNvPr id="4" name="日付プレースホルダー 3"/>
          <p:cNvSpPr>
            <a:spLocks noGrp="1"/>
          </p:cNvSpPr>
          <p:nvPr>
            <p:ph type="dt" sz="half" idx="10"/>
          </p:nvPr>
        </p:nvSpPr>
        <p:spPr/>
        <p:txBody>
          <a:bodyPr/>
          <a:lstStyle/>
          <a:p>
            <a:r>
              <a:rPr lang="en-US" smtClean="0">
                <a:solidFill>
                  <a:srgbClr val="000000"/>
                </a:solidFill>
                <a:latin typeface="Arial"/>
                <a:ea typeface="Arial Unicode MS"/>
                <a:cs typeface="Arial Unicode MS"/>
              </a:rPr>
              <a:t>121005</a:t>
            </a:r>
            <a:endParaRPr lang="en-US">
              <a:solidFill>
                <a:srgbClr val="000000"/>
              </a:solidFill>
              <a:latin typeface="Arial"/>
              <a:ea typeface="Arial Unicode MS"/>
              <a:cs typeface="Arial Unicode MS"/>
            </a:endParaRPr>
          </a:p>
        </p:txBody>
      </p:sp>
      <p:sp>
        <p:nvSpPr>
          <p:cNvPr id="5" name="フッター プレースホルダー 4"/>
          <p:cNvSpPr>
            <a:spLocks noGrp="1"/>
          </p:cNvSpPr>
          <p:nvPr>
            <p:ph type="ftr" sz="quarter" idx="11"/>
          </p:nvPr>
        </p:nvSpPr>
        <p:spPr/>
        <p:txBody>
          <a:bodyPr/>
          <a:lstStyle/>
          <a:p>
            <a:r>
              <a:rPr lang="en-US" smtClean="0">
                <a:latin typeface="Arial"/>
                <a:ea typeface="Arial Unicode MS"/>
                <a:cs typeface="Arial Unicode MS"/>
              </a:rPr>
              <a:t>KEK-LC-STF meeting</a:t>
            </a:r>
            <a:endParaRPr lang="en-US">
              <a:latin typeface="Arial"/>
              <a:ea typeface="Arial Unicode MS"/>
              <a:cs typeface="Arial Unicode MS"/>
            </a:endParaRPr>
          </a:p>
        </p:txBody>
      </p:sp>
      <p:sp>
        <p:nvSpPr>
          <p:cNvPr id="6" name="スライド番号プレースホルダー 5"/>
          <p:cNvSpPr>
            <a:spLocks noGrp="1"/>
          </p:cNvSpPr>
          <p:nvPr>
            <p:ph type="sldNum" sz="quarter" idx="12"/>
          </p:nvPr>
        </p:nvSpPr>
        <p:spPr/>
        <p:txBody>
          <a:bodyPr/>
          <a:lstStyle/>
          <a:p>
            <a:fld id="{AAB6FA28-7AEC-3F43-9C2D-3DB969CFEC6A}" type="slidenum">
              <a:rPr lang="en-US" smtClean="0">
                <a:solidFill>
                  <a:srgbClr val="000000"/>
                </a:solidFill>
                <a:latin typeface="Arial"/>
                <a:ea typeface="Arial Unicode MS"/>
                <a:cs typeface="Arial Unicode MS"/>
              </a:rPr>
              <a:pPr/>
              <a:t>44</a:t>
            </a:fld>
            <a:endParaRPr lang="en-US">
              <a:solidFill>
                <a:srgbClr val="000000"/>
              </a:solidFill>
              <a:latin typeface="Arial"/>
              <a:ea typeface="Arial Unicode MS"/>
              <a:cs typeface="Arial Unicode MS"/>
            </a:endParaRPr>
          </a:p>
        </p:txBody>
      </p:sp>
      <p:sp>
        <p:nvSpPr>
          <p:cNvPr id="8" name="正方形/長方形 7"/>
          <p:cNvSpPr/>
          <p:nvPr/>
        </p:nvSpPr>
        <p:spPr bwMode="auto">
          <a:xfrm>
            <a:off x="3453957" y="3272221"/>
            <a:ext cx="522111" cy="846667"/>
          </a:xfrm>
          <a:prstGeom prst="rect">
            <a:avLst/>
          </a:prstGeom>
          <a:solidFill>
            <a:schemeClr val="accent1">
              <a:alpha val="32000"/>
            </a:schemeClr>
          </a:solidFill>
          <a:ln w="952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ctr" latinLnBrk="0" hangingPunct="0">
              <a:lnSpc>
                <a:spcPct val="100000"/>
              </a:lnSpc>
              <a:spcBef>
                <a:spcPct val="0"/>
              </a:spcBef>
              <a:spcAft>
                <a:spcPct val="0"/>
              </a:spcAft>
              <a:buClrTx/>
              <a:buSzTx/>
              <a:buFontTx/>
              <a:buNone/>
              <a:tabLst/>
            </a:pPr>
            <a:endParaRPr kumimoji="0" lang="ja-JP" altLang="en-US" sz="36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pic>
        <p:nvPicPr>
          <p:cNvPr id="10" name="Picture 1"/>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2165" y="4483237"/>
            <a:ext cx="3500402" cy="1582639"/>
          </a:xfrm>
          <a:prstGeom prst="rect">
            <a:avLst/>
          </a:prstGeom>
          <a:noFill/>
          <a:ln w="9525">
            <a:solidFill>
              <a:srgbClr val="FF66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1" name="コンテンツ プレースホルダー 6" descr="STF-2 Input Coupler by Toshiba_110215.jpg"/>
          <p:cNvPicPr>
            <a:picLocks noChangeAspect="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122582" y="3645011"/>
            <a:ext cx="1813643" cy="1120191"/>
          </a:xfrm>
          <a:prstGeom prst="rect">
            <a:avLst/>
          </a:prstGeom>
          <a:noFill/>
          <a:ln w="9525">
            <a:solidFill>
              <a:srgbClr val="3366FF"/>
            </a:solidFill>
            <a:miter lim="800000"/>
            <a:headEnd/>
            <a:tailEnd/>
          </a:ln>
        </p:spPr>
      </p:pic>
      <p:pic>
        <p:nvPicPr>
          <p:cNvPr id="12" name="図 11"/>
          <p:cNvPicPr>
            <a:picLocks noChangeAspect="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3581832" y="4478564"/>
            <a:ext cx="3110155" cy="1589350"/>
          </a:xfrm>
          <a:prstGeom prst="rect">
            <a:avLst/>
          </a:prstGeom>
          <a:ln>
            <a:solidFill>
              <a:srgbClr val="FF6600"/>
            </a:solidFill>
          </a:ln>
        </p:spPr>
      </p:pic>
      <p:sp>
        <p:nvSpPr>
          <p:cNvPr id="13" name="テキスト ボックス 12"/>
          <p:cNvSpPr txBox="1"/>
          <p:nvPr/>
        </p:nvSpPr>
        <p:spPr>
          <a:xfrm>
            <a:off x="152602" y="1042071"/>
            <a:ext cx="6490131" cy="646331"/>
          </a:xfrm>
          <a:prstGeom prst="rect">
            <a:avLst/>
          </a:prstGeom>
          <a:solidFill>
            <a:srgbClr val="FFFF00"/>
          </a:solidFill>
          <a:ln>
            <a:solidFill>
              <a:srgbClr val="3366FF"/>
            </a:solidFill>
          </a:ln>
        </p:spPr>
        <p:txBody>
          <a:bodyPr wrap="square" rtlCol="0">
            <a:spAutoFit/>
          </a:bodyPr>
          <a:lstStyle/>
          <a:p>
            <a:r>
              <a:rPr kumimoji="1" lang="en-US" altLang="ja-JP" dirty="0" smtClean="0"/>
              <a:t>Keep “</a:t>
            </a:r>
            <a:r>
              <a:rPr lang="en-US" altLang="ja-JP" dirty="0" smtClean="0"/>
              <a:t>Tesla-like shape, and KEK end group”</a:t>
            </a:r>
          </a:p>
          <a:p>
            <a:r>
              <a:rPr lang="en-US" altLang="ja-JP" dirty="0" smtClean="0"/>
              <a:t>Update</a:t>
            </a:r>
            <a:r>
              <a:rPr kumimoji="1" lang="en-US" altLang="ja-JP" dirty="0" smtClean="0"/>
              <a:t>: </a:t>
            </a:r>
            <a:r>
              <a:rPr kumimoji="1" lang="en-US" altLang="ja-JP" dirty="0" err="1" smtClean="0"/>
              <a:t>LHe</a:t>
            </a:r>
            <a:r>
              <a:rPr kumimoji="1" lang="en-US" altLang="ja-JP" dirty="0" smtClean="0"/>
              <a:t> Vessel Design with </a:t>
            </a:r>
            <a:r>
              <a:rPr lang="en-US" altLang="ja-JP" dirty="0" smtClean="0"/>
              <a:t>Plug-compatible IF to Tuners </a:t>
            </a:r>
            <a:endParaRPr kumimoji="1" lang="ja-JP"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050218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8" name="Picture 5"/>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9618" t="16042" r="18750" b="21124"/>
          <a:stretch>
            <a:fillRect/>
          </a:stretch>
        </p:blipFill>
        <p:spPr bwMode="auto">
          <a:xfrm>
            <a:off x="901700" y="2854325"/>
            <a:ext cx="7027863" cy="3860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9219" name="タイトル 1"/>
          <p:cNvSpPr>
            <a:spLocks noGrp="1"/>
          </p:cNvSpPr>
          <p:nvPr>
            <p:ph type="title"/>
          </p:nvPr>
        </p:nvSpPr>
        <p:spPr>
          <a:xfrm>
            <a:off x="457200" y="274638"/>
            <a:ext cx="8229600" cy="725487"/>
          </a:xfrm>
        </p:spPr>
        <p:txBody>
          <a:bodyPr/>
          <a:lstStyle/>
          <a:p>
            <a:r>
              <a:rPr lang="en-US" altLang="ja-JP" sz="3600" u="sng" smtClean="0">
                <a:solidFill>
                  <a:srgbClr val="FF0000"/>
                </a:solidFill>
              </a:rPr>
              <a:t>CW</a:t>
            </a:r>
            <a:r>
              <a:rPr lang="ja-JP" altLang="en-US" sz="3600" u="sng" smtClean="0">
                <a:solidFill>
                  <a:srgbClr val="FF0000"/>
                </a:solidFill>
              </a:rPr>
              <a:t>モジュールのレイアウト</a:t>
            </a:r>
          </a:p>
        </p:txBody>
      </p:sp>
      <p:sp>
        <p:nvSpPr>
          <p:cNvPr id="9220" name="コンテンツ プレースホルダ 4"/>
          <p:cNvSpPr>
            <a:spLocks noGrp="1"/>
          </p:cNvSpPr>
          <p:nvPr>
            <p:ph idx="1"/>
          </p:nvPr>
        </p:nvSpPr>
        <p:spPr>
          <a:xfrm>
            <a:off x="500063" y="928688"/>
            <a:ext cx="8229600" cy="2928937"/>
          </a:xfrm>
        </p:spPr>
        <p:txBody>
          <a:bodyPr/>
          <a:lstStyle/>
          <a:p>
            <a:r>
              <a:rPr lang="en-US" altLang="ja-JP" sz="2400" smtClean="0"/>
              <a:t>Gas return pipe</a:t>
            </a:r>
            <a:r>
              <a:rPr lang="ja-JP" altLang="en-US" sz="2400" smtClean="0"/>
              <a:t>は変更なし</a:t>
            </a:r>
            <a:endParaRPr lang="en-US" altLang="ja-JP" sz="2400" smtClean="0"/>
          </a:p>
          <a:p>
            <a:r>
              <a:rPr lang="ja-JP" altLang="en-US" sz="2400" smtClean="0"/>
              <a:t>モジュール毎に、</a:t>
            </a:r>
            <a:r>
              <a:rPr lang="en-US" altLang="ja-JP" sz="2400" smtClean="0"/>
              <a:t>Joule-Thompson valve, resistive heater, level meter</a:t>
            </a:r>
            <a:r>
              <a:rPr lang="ja-JP" altLang="en-US" sz="2400" smtClean="0"/>
              <a:t>を持たせる　→　</a:t>
            </a:r>
            <a:r>
              <a:rPr lang="en-US" altLang="ja-JP" sz="2400" smtClean="0"/>
              <a:t>2</a:t>
            </a:r>
            <a:r>
              <a:rPr lang="ja-JP" altLang="en-US" sz="2400" smtClean="0"/>
              <a:t>相ライン同士の接続は無くす</a:t>
            </a:r>
            <a:endParaRPr lang="en-US" altLang="ja-JP" sz="2400" smtClean="0"/>
          </a:p>
          <a:p>
            <a:r>
              <a:rPr lang="en-US" altLang="ja-JP" sz="2400" smtClean="0"/>
              <a:t>2</a:t>
            </a:r>
            <a:r>
              <a:rPr lang="ja-JP" altLang="en-US" sz="2400" smtClean="0"/>
              <a:t>相ラインの直径は約</a:t>
            </a:r>
            <a:r>
              <a:rPr lang="en-US" altLang="ja-JP" sz="2400" smtClean="0"/>
              <a:t>100mm</a:t>
            </a:r>
            <a:r>
              <a:rPr lang="ja-JP" altLang="en-US" sz="2400" smtClean="0"/>
              <a:t>に変更</a:t>
            </a:r>
            <a:endParaRPr lang="en-US" altLang="ja-JP" sz="2400" smtClean="0"/>
          </a:p>
          <a:p>
            <a:r>
              <a:rPr lang="en-US" altLang="ja-JP" sz="2400" smtClean="0"/>
              <a:t>He vessel</a:t>
            </a:r>
            <a:r>
              <a:rPr lang="ja-JP" altLang="en-US" sz="2400" smtClean="0"/>
              <a:t>から</a:t>
            </a:r>
            <a:r>
              <a:rPr lang="en-US" altLang="ja-JP" sz="2400" smtClean="0"/>
              <a:t>2</a:t>
            </a:r>
            <a:r>
              <a:rPr lang="ja-JP" altLang="en-US" sz="2400" smtClean="0"/>
              <a:t>相ラインへの配管の直径は約</a:t>
            </a:r>
            <a:r>
              <a:rPr lang="en-US" altLang="ja-JP" sz="2400" smtClean="0"/>
              <a:t>90mm</a:t>
            </a:r>
            <a:r>
              <a:rPr lang="ja-JP" altLang="en-US" sz="2400" smtClean="0"/>
              <a:t>に変更</a:t>
            </a:r>
            <a:endParaRPr lang="en-US" altLang="ja-JP" sz="2400" smtClean="0"/>
          </a:p>
          <a:p>
            <a:r>
              <a:rPr lang="ja-JP" altLang="en-US" sz="2400" smtClean="0"/>
              <a:t>モジュールあたり</a:t>
            </a:r>
            <a:r>
              <a:rPr lang="en-US" altLang="ja-JP" sz="2400" smtClean="0"/>
              <a:t>250W</a:t>
            </a:r>
            <a:r>
              <a:rPr lang="ja-JP" altLang="en-US" sz="2400" smtClean="0"/>
              <a:t>の負荷に対応</a:t>
            </a:r>
            <a:endParaRPr lang="en-US" altLang="ja-JP" sz="240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007399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日付プレースホルダー 6"/>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121005</a:t>
            </a:r>
            <a:endParaRPr lang="ja-JP" altLang="en-US">
              <a:solidFill>
                <a:prstClr val="black">
                  <a:tint val="75000"/>
                </a:prstClr>
              </a:solidFill>
              <a:latin typeface="Calibri"/>
              <a:ea typeface="ＭＳ Ｐゴシック"/>
            </a:endParaRPr>
          </a:p>
        </p:txBody>
      </p:sp>
      <p:sp>
        <p:nvSpPr>
          <p:cNvPr id="8" name="フッター プレースホルダー 7"/>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KEK-LC-STF meeting</a:t>
            </a:r>
            <a:endParaRPr lang="ja-JP" altLang="en-US">
              <a:solidFill>
                <a:prstClr val="black">
                  <a:tint val="75000"/>
                </a:prstClr>
              </a:solidFill>
              <a:latin typeface="Calibri"/>
              <a:ea typeface="ＭＳ Ｐゴシック"/>
            </a:endParaRPr>
          </a:p>
        </p:txBody>
      </p:sp>
      <p:sp>
        <p:nvSpPr>
          <p:cNvPr id="9" name="スライド番号プレースホルダー 8"/>
          <p:cNvSpPr>
            <a:spLocks noGrp="1"/>
          </p:cNvSpPr>
          <p:nvPr>
            <p:ph type="sldNum" sz="quarter" idx="12"/>
          </p:nvPr>
        </p:nvSpPr>
        <p:spPr/>
        <p:txBody>
          <a:bodyPr/>
          <a:lstStyle/>
          <a:p>
            <a:fld id="{690BD53D-0F42-B742-A897-5EF936631EAF}" type="slidenum">
              <a:rPr lang="ja-JP" altLang="en-US" smtClean="0">
                <a:solidFill>
                  <a:prstClr val="black">
                    <a:tint val="75000"/>
                  </a:prstClr>
                </a:solidFill>
                <a:latin typeface="Calibri"/>
                <a:ea typeface="ＭＳ Ｐゴシック"/>
              </a:rPr>
              <a:pPr/>
              <a:t>46</a:t>
            </a:fld>
            <a:endParaRPr lang="ja-JP" altLang="en-US">
              <a:solidFill>
                <a:prstClr val="black">
                  <a:tint val="75000"/>
                </a:prstClr>
              </a:solidFill>
              <a:latin typeface="Calibri"/>
              <a:ea typeface="ＭＳ Ｐゴシック"/>
            </a:endParaRPr>
          </a:p>
        </p:txBody>
      </p:sp>
      <p:sp>
        <p:nvSpPr>
          <p:cNvPr id="13" name="タイトル 1"/>
          <p:cNvSpPr>
            <a:spLocks noGrp="1"/>
          </p:cNvSpPr>
          <p:nvPr>
            <p:ph type="title"/>
          </p:nvPr>
        </p:nvSpPr>
        <p:spPr>
          <a:xfrm>
            <a:off x="457200" y="274638"/>
            <a:ext cx="8229600" cy="591574"/>
          </a:xfrm>
        </p:spPr>
        <p:txBody>
          <a:bodyPr/>
          <a:lstStyle/>
          <a:p>
            <a:r>
              <a:rPr kumimoji="1" lang="en-US" altLang="ja-JP" sz="2400" b="1" dirty="0" err="1" smtClean="0"/>
              <a:t>LHe</a:t>
            </a:r>
            <a:r>
              <a:rPr kumimoji="1" lang="en-US" altLang="ja-JP" sz="2400" b="1" dirty="0" smtClean="0"/>
              <a:t> Vessel </a:t>
            </a:r>
            <a:r>
              <a:rPr kumimoji="1" lang="ja-JP" altLang="en-US" sz="2400" b="1" dirty="0" smtClean="0"/>
              <a:t>設計共通化案・検討図</a:t>
            </a:r>
            <a:r>
              <a:rPr kumimoji="1" lang="en-US" altLang="ja-JP" sz="2400" b="1" dirty="0" smtClean="0"/>
              <a:t> (</a:t>
            </a:r>
            <a:r>
              <a:rPr kumimoji="1" lang="ja-JP" altLang="en-US" sz="2400" b="1" dirty="0" smtClean="0"/>
              <a:t>山中・山本）</a:t>
            </a:r>
            <a:endParaRPr kumimoji="1" lang="ja-JP" altLang="en-US" sz="2400" b="1" dirty="0"/>
          </a:p>
        </p:txBody>
      </p:sp>
      <p:pic>
        <p:nvPicPr>
          <p:cNvPr id="15" name="コンテンツ プレースホルダー 14"/>
          <p:cNvPicPr>
            <a:picLocks noGrp="1" noChangeAspect="1"/>
          </p:cNvPicPr>
          <p:nvPr>
            <p:ph idx="1"/>
          </p:nvPr>
        </p:nvPicPr>
        <p:blipFill rotWithShape="1">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l="-167" r="51"/>
          <a:stretch/>
        </p:blipFill>
        <p:spPr>
          <a:xfrm>
            <a:off x="567704" y="866212"/>
            <a:ext cx="7865933" cy="5560233"/>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284972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タイトル 9"/>
          <p:cNvSpPr>
            <a:spLocks noGrp="1"/>
          </p:cNvSpPr>
          <p:nvPr>
            <p:ph type="title"/>
          </p:nvPr>
        </p:nvSpPr>
        <p:spPr>
          <a:xfrm>
            <a:off x="457200" y="0"/>
            <a:ext cx="8229600" cy="1065122"/>
          </a:xfrm>
        </p:spPr>
        <p:txBody>
          <a:bodyPr>
            <a:noAutofit/>
          </a:bodyPr>
          <a:lstStyle/>
          <a:p>
            <a:r>
              <a:rPr lang="en-US" altLang="ja-JP" sz="3600" dirty="0" smtClean="0"/>
              <a:t>STF-SCRF </a:t>
            </a:r>
            <a:r>
              <a:rPr lang="ja-JP" altLang="en-US" sz="3600" dirty="0" smtClean="0"/>
              <a:t>開発検討会</a:t>
            </a:r>
            <a:r>
              <a:rPr lang="en-US" altLang="ja-JP" sz="3600" dirty="0" smtClean="0"/>
              <a:t>(10-03/05) </a:t>
            </a:r>
            <a:r>
              <a:rPr lang="ja-JP" altLang="en-US" sz="3600" dirty="0" smtClean="0"/>
              <a:t>での</a:t>
            </a:r>
            <a:r>
              <a:rPr lang="en-US" altLang="ja-JP" sz="3600" dirty="0" smtClean="0"/>
              <a:t/>
            </a:r>
            <a:br>
              <a:rPr lang="en-US" altLang="ja-JP" sz="3600" dirty="0" smtClean="0"/>
            </a:br>
            <a:r>
              <a:rPr lang="ja-JP" altLang="en-US" sz="3600" dirty="0" smtClean="0"/>
              <a:t>議論のまとめ</a:t>
            </a:r>
            <a:endParaRPr kumimoji="1" lang="ja-JP" altLang="en-US" sz="3600" dirty="0"/>
          </a:p>
        </p:txBody>
      </p:sp>
      <p:sp>
        <p:nvSpPr>
          <p:cNvPr id="11" name="コンテンツ プレースホルダー 10"/>
          <p:cNvSpPr>
            <a:spLocks noGrp="1"/>
          </p:cNvSpPr>
          <p:nvPr>
            <p:ph idx="1"/>
          </p:nvPr>
        </p:nvSpPr>
        <p:spPr>
          <a:xfrm>
            <a:off x="297033" y="1153413"/>
            <a:ext cx="8389767" cy="5223306"/>
          </a:xfrm>
        </p:spPr>
        <p:txBody>
          <a:bodyPr>
            <a:normAutofit fontScale="92500" lnSpcReduction="10000"/>
          </a:bodyPr>
          <a:lstStyle/>
          <a:p>
            <a:pPr>
              <a:lnSpc>
                <a:spcPct val="120000"/>
              </a:lnSpc>
            </a:pPr>
            <a:r>
              <a:rPr lang="ja-JP" altLang="en-US" sz="1400" dirty="0" smtClean="0">
                <a:solidFill>
                  <a:srgbClr val="3366FF"/>
                </a:solidFill>
              </a:rPr>
              <a:t>提案の骨子</a:t>
            </a:r>
            <a:endParaRPr lang="en-US" altLang="ja-JP" sz="1400" dirty="0" smtClean="0">
              <a:solidFill>
                <a:srgbClr val="3366FF"/>
              </a:solidFill>
            </a:endParaRPr>
          </a:p>
          <a:p>
            <a:pPr lvl="1">
              <a:lnSpc>
                <a:spcPct val="120000"/>
              </a:lnSpc>
            </a:pPr>
            <a:r>
              <a:rPr lang="en-US" altLang="ja-JP" sz="1300" dirty="0" err="1" smtClean="0"/>
              <a:t>LHe</a:t>
            </a:r>
            <a:r>
              <a:rPr lang="ja-JP" altLang="en-US" sz="1300" dirty="0" smtClean="0"/>
              <a:t>容器の設計における高圧ガス申請部分について圧力容器機能に絞る。チューナを固定する共通化されたインターフェースフランジを装備し、高圧ガス申請および受検。</a:t>
            </a:r>
            <a:endParaRPr lang="en-US" altLang="ja-JP" sz="1300" dirty="0" smtClean="0"/>
          </a:p>
          <a:p>
            <a:pPr lvl="1">
              <a:lnSpc>
                <a:spcPct val="120000"/>
              </a:lnSpc>
            </a:pPr>
            <a:r>
              <a:rPr lang="ja-JP" altLang="en-US" sz="1300" dirty="0" smtClean="0"/>
              <a:t>チューナーはボルト等による機械的な部品組み立てを後から行うこととすることで、開発への柔軟性を高める。（高圧ガス申請のやり直しをせずに、チュナー設計の最適化を計っていくことが可能）。</a:t>
            </a:r>
            <a:endParaRPr lang="en-US" altLang="ja-JP" sz="1300" dirty="0" smtClean="0"/>
          </a:p>
          <a:p>
            <a:pPr lvl="1">
              <a:lnSpc>
                <a:spcPct val="120000"/>
              </a:lnSpc>
            </a:pPr>
            <a:r>
              <a:rPr lang="ja-JP" altLang="en-US" sz="1300" dirty="0" smtClean="0"/>
              <a:t>複数台開発し、</a:t>
            </a:r>
            <a:r>
              <a:rPr lang="en-US" altLang="ja-JP" sz="1300" dirty="0" smtClean="0"/>
              <a:t>STF-CM2B- KEK </a:t>
            </a:r>
            <a:r>
              <a:rPr lang="ja-JP" altLang="en-US" sz="1300" dirty="0" smtClean="0"/>
              <a:t>空洞に適用を目標</a:t>
            </a:r>
            <a:endParaRPr lang="en-US" altLang="ja-JP" sz="1300" dirty="0" smtClean="0"/>
          </a:p>
          <a:p>
            <a:pPr lvl="2">
              <a:lnSpc>
                <a:spcPct val="120000"/>
              </a:lnSpc>
            </a:pPr>
            <a:r>
              <a:rPr lang="ja-JP" altLang="en-US" sz="1300" dirty="0" smtClean="0"/>
              <a:t>（例えば、</a:t>
            </a:r>
            <a:r>
              <a:rPr lang="en-US" altLang="ja-JP" sz="1300" dirty="0" smtClean="0"/>
              <a:t>Slide-jack tuner</a:t>
            </a:r>
            <a:r>
              <a:rPr lang="ja-JP" altLang="en-US" sz="1300" dirty="0" smtClean="0"/>
              <a:t>、</a:t>
            </a:r>
            <a:r>
              <a:rPr lang="en-US" altLang="ja-JP" sz="1300" dirty="0" smtClean="0"/>
              <a:t>Blade tuner </a:t>
            </a:r>
            <a:r>
              <a:rPr lang="ja-JP" altLang="en-US" sz="1300" dirty="0" smtClean="0"/>
              <a:t>を各</a:t>
            </a:r>
            <a:r>
              <a:rPr lang="en-US" altLang="ja-JP" sz="1300" dirty="0" smtClean="0"/>
              <a:t>1</a:t>
            </a:r>
            <a:r>
              <a:rPr lang="ja-JP" altLang="en-US" sz="1300" dirty="0" smtClean="0"/>
              <a:t>台組み込み、定量的評価</a:t>
            </a:r>
            <a:r>
              <a:rPr lang="en-US" altLang="ja-JP" sz="1300" dirty="0" smtClean="0"/>
              <a:t> </a:t>
            </a:r>
          </a:p>
          <a:p>
            <a:pPr>
              <a:lnSpc>
                <a:spcPct val="120000"/>
              </a:lnSpc>
            </a:pPr>
            <a:endParaRPr lang="en-US" altLang="ja-JP" sz="1050" dirty="0" smtClean="0">
              <a:solidFill>
                <a:srgbClr val="3366FF"/>
              </a:solidFill>
            </a:endParaRPr>
          </a:p>
          <a:p>
            <a:pPr>
              <a:lnSpc>
                <a:spcPct val="120000"/>
              </a:lnSpc>
            </a:pPr>
            <a:r>
              <a:rPr lang="ja-JP" altLang="en-US" sz="1400" dirty="0" smtClean="0">
                <a:solidFill>
                  <a:srgbClr val="3366FF"/>
                </a:solidFill>
              </a:rPr>
              <a:t>合意</a:t>
            </a:r>
            <a:endParaRPr lang="en-US" altLang="ja-JP" sz="1400" dirty="0" smtClean="0">
              <a:solidFill>
                <a:srgbClr val="3366FF"/>
              </a:solidFill>
            </a:endParaRPr>
          </a:p>
          <a:p>
            <a:pPr lvl="1">
              <a:lnSpc>
                <a:spcPct val="120000"/>
              </a:lnSpc>
            </a:pPr>
            <a:r>
              <a:rPr lang="en-US" altLang="ja-JP" sz="1300" dirty="0" err="1" smtClean="0"/>
              <a:t>LHe</a:t>
            </a:r>
            <a:r>
              <a:rPr lang="ja-JP" altLang="en-US" sz="1300" dirty="0" smtClean="0"/>
              <a:t>容器およびチュナーインターフェースの共通化の設計検討を進める。　</a:t>
            </a:r>
            <a:endParaRPr lang="en-US" altLang="ja-JP" sz="1300" dirty="0" smtClean="0"/>
          </a:p>
          <a:p>
            <a:pPr lvl="1">
              <a:lnSpc>
                <a:spcPct val="120000"/>
              </a:lnSpc>
            </a:pPr>
            <a:r>
              <a:rPr lang="ja-JP" altLang="en-US" sz="1300" dirty="0" smtClean="0"/>
              <a:t>モックアップモデルを試作し、</a:t>
            </a:r>
            <a:r>
              <a:rPr lang="en-US" altLang="ja-JP" sz="1300" dirty="0" smtClean="0"/>
              <a:t>Slide-jack tuner</a:t>
            </a:r>
            <a:r>
              <a:rPr lang="ja-JP" altLang="en-US" sz="1300" dirty="0" smtClean="0"/>
              <a:t>、ブレードチューナ</a:t>
            </a:r>
            <a:r>
              <a:rPr lang="en-US" altLang="ja-JP" sz="1300" dirty="0" smtClean="0"/>
              <a:t> </a:t>
            </a:r>
            <a:r>
              <a:rPr lang="ja-JP" altLang="en-US" sz="1300" dirty="0" smtClean="0"/>
              <a:t>を組み込み、動作確認検証を行う。</a:t>
            </a:r>
            <a:endParaRPr lang="en-US" altLang="ja-JP" sz="1300" dirty="0" smtClean="0"/>
          </a:p>
          <a:p>
            <a:pPr lvl="2">
              <a:lnSpc>
                <a:spcPct val="120000"/>
              </a:lnSpc>
            </a:pPr>
            <a:r>
              <a:rPr lang="ja-JP" altLang="en-US" sz="1300" dirty="0" smtClean="0"/>
              <a:t>構造が後付けの為に二分割構造になった場合の剛性、動作再現性等が技術課題。</a:t>
            </a:r>
            <a:endParaRPr lang="en-US" altLang="ja-JP" sz="1300" dirty="0" smtClean="0"/>
          </a:p>
          <a:p>
            <a:pPr lvl="1">
              <a:lnSpc>
                <a:spcPct val="120000"/>
              </a:lnSpc>
            </a:pPr>
            <a:r>
              <a:rPr lang="ja-JP" altLang="en-US" sz="1300" dirty="0" smtClean="0"/>
              <a:t>企業にも意見を聞く</a:t>
            </a:r>
            <a:endParaRPr lang="en-US" altLang="ja-JP" sz="1300" dirty="0" smtClean="0"/>
          </a:p>
          <a:p>
            <a:pPr>
              <a:lnSpc>
                <a:spcPct val="120000"/>
              </a:lnSpc>
            </a:pPr>
            <a:endParaRPr lang="en-US" altLang="ja-JP" sz="1050" dirty="0" smtClean="0">
              <a:solidFill>
                <a:srgbClr val="3366FF"/>
              </a:solidFill>
            </a:endParaRPr>
          </a:p>
          <a:p>
            <a:pPr>
              <a:lnSpc>
                <a:spcPct val="120000"/>
              </a:lnSpc>
            </a:pPr>
            <a:r>
              <a:rPr lang="en-US" altLang="ja-JP" sz="1400" dirty="0" smtClean="0">
                <a:solidFill>
                  <a:srgbClr val="3366FF"/>
                </a:solidFill>
              </a:rPr>
              <a:t>STF </a:t>
            </a:r>
            <a:r>
              <a:rPr lang="ja-JP" altLang="en-US" sz="1400" dirty="0" smtClean="0">
                <a:solidFill>
                  <a:srgbClr val="3366FF"/>
                </a:solidFill>
              </a:rPr>
              <a:t>としての検討課題</a:t>
            </a:r>
            <a:endParaRPr lang="en-US" altLang="ja-JP" sz="1400" dirty="0" smtClean="0">
              <a:solidFill>
                <a:srgbClr val="3366FF"/>
              </a:solidFill>
            </a:endParaRPr>
          </a:p>
          <a:p>
            <a:pPr lvl="1">
              <a:lnSpc>
                <a:spcPct val="120000"/>
              </a:lnSpc>
            </a:pPr>
            <a:r>
              <a:rPr lang="en-US" altLang="ja-JP" sz="1300" dirty="0" smtClean="0"/>
              <a:t>CM2b </a:t>
            </a:r>
            <a:r>
              <a:rPr lang="ja-JP" altLang="en-US" sz="1300" dirty="0" smtClean="0"/>
              <a:t>クライオモジュールに組み込む空洞への方針、開発の推進</a:t>
            </a:r>
            <a:endParaRPr lang="en-US" altLang="ja-JP" sz="1300" dirty="0" smtClean="0"/>
          </a:p>
          <a:p>
            <a:pPr lvl="1">
              <a:lnSpc>
                <a:spcPct val="120000"/>
              </a:lnSpc>
            </a:pPr>
            <a:r>
              <a:rPr lang="ja-JP" altLang="en-US" sz="1300" dirty="0" smtClean="0"/>
              <a:t>新たな提案として、まず、</a:t>
            </a:r>
            <a:r>
              <a:rPr lang="en-US" altLang="ja-JP" sz="1300" dirty="0" err="1" smtClean="0"/>
              <a:t>Lhe</a:t>
            </a:r>
            <a:r>
              <a:rPr lang="en-US" altLang="ja-JP" sz="1300" dirty="0" smtClean="0"/>
              <a:t> </a:t>
            </a:r>
            <a:r>
              <a:rPr lang="ja-JP" altLang="en-US" sz="1300" dirty="0" smtClean="0"/>
              <a:t>無しで、</a:t>
            </a:r>
            <a:r>
              <a:rPr lang="en-US" altLang="ja-JP" sz="1300" dirty="0" smtClean="0"/>
              <a:t>VT </a:t>
            </a:r>
            <a:r>
              <a:rPr lang="ja-JP" altLang="en-US" sz="1300" dirty="0" smtClean="0"/>
              <a:t>までを行う空洞を、高圧ガス対応で製造し、上記開発の進捗、成果を得たうえで、</a:t>
            </a:r>
            <a:r>
              <a:rPr lang="en-US" altLang="ja-JP" sz="1300" dirty="0" err="1" smtClean="0"/>
              <a:t>Lhe</a:t>
            </a:r>
            <a:r>
              <a:rPr lang="en-US" altLang="ja-JP" sz="1300" dirty="0" smtClean="0"/>
              <a:t> </a:t>
            </a:r>
            <a:r>
              <a:rPr lang="ja-JP" altLang="en-US" sz="1300" dirty="0" smtClean="0"/>
              <a:t>容器を後から取り付け、</a:t>
            </a:r>
            <a:r>
              <a:rPr lang="en-US" altLang="ja-JP" sz="1300" dirty="0" smtClean="0"/>
              <a:t>KEK </a:t>
            </a:r>
            <a:r>
              <a:rPr lang="ja-JP" altLang="en-US" sz="1300" dirty="0" smtClean="0"/>
              <a:t>として高圧ガス受検を行うことも、可能性／検討課題。</a:t>
            </a:r>
            <a:endParaRPr lang="en-US" altLang="ja-JP" sz="1300" dirty="0" smtClean="0"/>
          </a:p>
          <a:p>
            <a:pPr lvl="1">
              <a:lnSpc>
                <a:spcPct val="120000"/>
              </a:lnSpc>
            </a:pPr>
            <a:r>
              <a:rPr lang="en-US" altLang="ja-JP" sz="1300" dirty="0" smtClean="0"/>
              <a:t>TDR </a:t>
            </a:r>
            <a:r>
              <a:rPr lang="ja-JP" altLang="en-US" sz="1300" dirty="0" smtClean="0"/>
              <a:t>後の</a:t>
            </a:r>
            <a:r>
              <a:rPr lang="en-US" altLang="ja-JP" sz="1300" dirty="0" smtClean="0"/>
              <a:t>STF </a:t>
            </a:r>
            <a:r>
              <a:rPr lang="ja-JP" altLang="en-US" sz="1300" dirty="0" smtClean="0"/>
              <a:t>開発計画について、次回</a:t>
            </a:r>
            <a:r>
              <a:rPr lang="en-US" altLang="ja-JP" sz="1300" dirty="0" smtClean="0"/>
              <a:t>LC </a:t>
            </a:r>
            <a:r>
              <a:rPr lang="ja-JP" altLang="en-US" sz="1300" dirty="0" smtClean="0"/>
              <a:t>推進委員会において、</a:t>
            </a:r>
            <a:r>
              <a:rPr lang="en-US" altLang="ja-JP" sz="1300" dirty="0" smtClean="0"/>
              <a:t>KEK </a:t>
            </a:r>
            <a:r>
              <a:rPr lang="ja-JP" altLang="en-US" sz="1300" dirty="0" smtClean="0"/>
              <a:t>次期ロードマップに整合する中期開発計画として提案を具体化したい。</a:t>
            </a:r>
            <a:endParaRPr lang="en-US" altLang="ja-JP" sz="1300" dirty="0" smtClean="0"/>
          </a:p>
          <a:p>
            <a:pPr lvl="2">
              <a:lnSpc>
                <a:spcPct val="120000"/>
              </a:lnSpc>
            </a:pPr>
            <a:r>
              <a:rPr lang="en-US" altLang="ja-JP" sz="1300" dirty="0" smtClean="0"/>
              <a:t>CN2am b , CM3, </a:t>
            </a:r>
            <a:r>
              <a:rPr lang="ja-JP" altLang="en-US" sz="1300" dirty="0" smtClean="0"/>
              <a:t>アンジュレーター等についての、各方面との意見交換、調整が必要。</a:t>
            </a:r>
            <a:endParaRPr lang="en-US" altLang="ja-JP" sz="1300" dirty="0" smtClean="0"/>
          </a:p>
          <a:p>
            <a:pPr lvl="2">
              <a:lnSpc>
                <a:spcPct val="120000"/>
              </a:lnSpc>
            </a:pPr>
            <a:r>
              <a:rPr lang="en-US" altLang="ja-JP" sz="1300" dirty="0" smtClean="0"/>
              <a:t>LC </a:t>
            </a:r>
            <a:r>
              <a:rPr lang="ja-JP" altLang="en-US" sz="1300" dirty="0" smtClean="0"/>
              <a:t>および</a:t>
            </a:r>
            <a:r>
              <a:rPr lang="en-US" altLang="ja-JP" sz="1300" dirty="0" smtClean="0"/>
              <a:t>ERL </a:t>
            </a:r>
            <a:r>
              <a:rPr lang="ja-JP" altLang="en-US" sz="1300" dirty="0" smtClean="0"/>
              <a:t>空洞開発に於いて、可能な範囲で、空洞設計、共通化に努力する。</a:t>
            </a:r>
            <a:endParaRPr lang="en-US" altLang="ja-JP" sz="1050" dirty="0" smtClean="0"/>
          </a:p>
        </p:txBody>
      </p:sp>
      <p:sp>
        <p:nvSpPr>
          <p:cNvPr id="7" name="日付プレースホルダー 6"/>
          <p:cNvSpPr>
            <a:spLocks noGrp="1"/>
          </p:cNvSpPr>
          <p:nvPr>
            <p:ph type="dt" sz="half" idx="10"/>
          </p:nvPr>
        </p:nvSpPr>
        <p:spPr/>
        <p:txBody>
          <a:bodyPr/>
          <a:lstStyle/>
          <a:p>
            <a:r>
              <a:rPr lang="en-US" altLang="ja-JP" dirty="0" smtClean="0">
                <a:solidFill>
                  <a:prstClr val="black">
                    <a:tint val="75000"/>
                  </a:prstClr>
                </a:solidFill>
                <a:latin typeface="Calibri"/>
                <a:ea typeface="ＭＳ Ｐゴシック"/>
              </a:rPr>
              <a:t>121005</a:t>
            </a:r>
            <a:endParaRPr lang="ja-JP" altLang="en-US" dirty="0">
              <a:solidFill>
                <a:prstClr val="black">
                  <a:tint val="75000"/>
                </a:prstClr>
              </a:solidFill>
              <a:latin typeface="Calibri"/>
              <a:ea typeface="ＭＳ Ｐゴシック"/>
            </a:endParaRPr>
          </a:p>
        </p:txBody>
      </p:sp>
      <p:sp>
        <p:nvSpPr>
          <p:cNvPr id="8" name="フッター プレースホルダー 7"/>
          <p:cNvSpPr>
            <a:spLocks noGrp="1"/>
          </p:cNvSpPr>
          <p:nvPr>
            <p:ph type="ftr" sz="quarter" idx="11"/>
          </p:nvPr>
        </p:nvSpPr>
        <p:spPr/>
        <p:txBody>
          <a:bodyPr/>
          <a:lstStyle/>
          <a:p>
            <a:r>
              <a:rPr lang="en-US" altLang="ja-JP" dirty="0" smtClean="0">
                <a:solidFill>
                  <a:prstClr val="black">
                    <a:tint val="75000"/>
                  </a:prstClr>
                </a:solidFill>
                <a:latin typeface="Calibri"/>
                <a:ea typeface="ＭＳ Ｐゴシック"/>
              </a:rPr>
              <a:t>KEK-LC-STF meeting</a:t>
            </a:r>
            <a:endParaRPr lang="ja-JP" altLang="en-US" dirty="0">
              <a:solidFill>
                <a:prstClr val="black">
                  <a:tint val="75000"/>
                </a:prstClr>
              </a:solidFill>
              <a:latin typeface="Calibri"/>
              <a:ea typeface="ＭＳ Ｐゴシック"/>
            </a:endParaRPr>
          </a:p>
        </p:txBody>
      </p:sp>
      <p:sp>
        <p:nvSpPr>
          <p:cNvPr id="9" name="スライド番号プレースホルダー 8"/>
          <p:cNvSpPr>
            <a:spLocks noGrp="1"/>
          </p:cNvSpPr>
          <p:nvPr>
            <p:ph type="sldNum" sz="quarter" idx="12"/>
          </p:nvPr>
        </p:nvSpPr>
        <p:spPr/>
        <p:txBody>
          <a:bodyPr/>
          <a:lstStyle/>
          <a:p>
            <a:fld id="{690BD53D-0F42-B742-A897-5EF936631EAF}" type="slidenum">
              <a:rPr lang="ja-JP" altLang="en-US" smtClean="0">
                <a:solidFill>
                  <a:prstClr val="black">
                    <a:tint val="75000"/>
                  </a:prstClr>
                </a:solidFill>
                <a:latin typeface="Calibri"/>
                <a:ea typeface="ＭＳ Ｐゴシック"/>
              </a:rPr>
              <a:pPr/>
              <a:t>47</a:t>
            </a:fld>
            <a:endParaRPr lang="ja-JP" altLang="en-US" dirty="0">
              <a:solidFill>
                <a:prstClr val="black">
                  <a:tint val="75000"/>
                </a:prstClr>
              </a:solidFill>
              <a:latin typeface="Calibri"/>
              <a:ea typeface="ＭＳ Ｐゴシック"/>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92878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正方形/長方形 3"/>
          <p:cNvSpPr/>
          <p:nvPr/>
        </p:nvSpPr>
        <p:spPr>
          <a:xfrm>
            <a:off x="251521" y="1536700"/>
            <a:ext cx="8651180" cy="2344797"/>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364" name="Text Box 13"/>
          <p:cNvSpPr txBox="1">
            <a:spLocks noChangeArrowheads="1"/>
          </p:cNvSpPr>
          <p:nvPr/>
        </p:nvSpPr>
        <p:spPr bwMode="auto">
          <a:xfrm>
            <a:off x="251521" y="3971237"/>
            <a:ext cx="3517903" cy="1815882"/>
          </a:xfrm>
          <a:prstGeom prst="rect">
            <a:avLst/>
          </a:prstGeom>
          <a:noFill/>
          <a:ln w="9525">
            <a:solidFill>
              <a:srgbClr val="4F81BD"/>
            </a:solidFill>
            <a:miter lim="800000"/>
            <a:headEnd/>
            <a:tailEnd/>
          </a:ln>
        </p:spPr>
        <p:txBody>
          <a:bodyPr wrap="square">
            <a:prstTxWarp prst="textNoShape">
              <a:avLst/>
            </a:prstTxWarp>
            <a:spAutoFit/>
          </a:bodyPr>
          <a:lstStyle/>
          <a:p>
            <a:r>
              <a:rPr lang="en-US" altLang="ja-JP" sz="1400" b="1" dirty="0" smtClean="0">
                <a:latin typeface="Calibri" pitchFamily="-28" charset="0"/>
              </a:rPr>
              <a:t>Cavity : Capture Module(2 cavities</a:t>
            </a:r>
            <a:r>
              <a:rPr lang="ja-JP" altLang="en-US" sz="1400" b="1" dirty="0" smtClean="0">
                <a:latin typeface="Calibri" pitchFamily="-28" charset="0"/>
              </a:rPr>
              <a:t>）</a:t>
            </a:r>
            <a:r>
              <a:rPr lang="en-US" altLang="ja-JP" sz="1400" b="1" dirty="0" smtClean="0">
                <a:latin typeface="Calibri" pitchFamily="-28" charset="0"/>
              </a:rPr>
              <a:t>+</a:t>
            </a:r>
          </a:p>
          <a:p>
            <a:r>
              <a:rPr lang="en-US" altLang="ja-JP" sz="1400" b="1" dirty="0" smtClean="0">
                <a:latin typeface="Calibri" pitchFamily="-28" charset="0"/>
              </a:rPr>
              <a:t>　　　　CM1(8 cavities</a:t>
            </a:r>
            <a:r>
              <a:rPr lang="ja-JP" altLang="ja-JP" sz="1400" b="1" dirty="0" smtClean="0">
                <a:latin typeface="Calibri" pitchFamily="-28" charset="0"/>
              </a:rPr>
              <a:t>）</a:t>
            </a:r>
            <a:r>
              <a:rPr lang="en-US" altLang="ja-JP" sz="1400" b="1" dirty="0" smtClean="0">
                <a:latin typeface="Calibri" pitchFamily="-28" charset="0"/>
              </a:rPr>
              <a:t> </a:t>
            </a:r>
          </a:p>
          <a:p>
            <a:r>
              <a:rPr lang="en-US" altLang="ja-JP" sz="1400" b="1" dirty="0" smtClean="0">
                <a:latin typeface="Calibri" pitchFamily="-28" charset="0"/>
              </a:rPr>
              <a:t>                  +CM2(8 cavities or 2 x 4 cavities</a:t>
            </a:r>
            <a:r>
              <a:rPr lang="ja-JP" altLang="en-US" sz="1400" b="1" dirty="0" smtClean="0">
                <a:latin typeface="Calibri" pitchFamily="-28" charset="0"/>
              </a:rPr>
              <a:t>）</a:t>
            </a:r>
            <a:endParaRPr lang="en-US" altLang="ja-JP" sz="1400" b="1" dirty="0" smtClean="0">
              <a:latin typeface="Calibri" pitchFamily="-28" charset="0"/>
            </a:endParaRPr>
          </a:p>
          <a:p>
            <a:r>
              <a:rPr lang="en-US" altLang="ja-JP" sz="1400" b="1" dirty="0" smtClean="0">
                <a:latin typeface="Calibri" pitchFamily="-28" charset="0"/>
              </a:rPr>
              <a:t>Beam : 1ms, 9mA, 5Hz</a:t>
            </a:r>
          </a:p>
          <a:p>
            <a:r>
              <a:rPr lang="en-US" altLang="ja-JP" sz="1400" b="1" dirty="0" smtClean="0">
                <a:latin typeface="Calibri" pitchFamily="-28" charset="0"/>
              </a:rPr>
              <a:t>            RF-gun exit: 4.7MeV</a:t>
            </a:r>
          </a:p>
          <a:p>
            <a:r>
              <a:rPr lang="en-US" altLang="ja-JP" sz="1400" b="1" dirty="0" smtClean="0">
                <a:latin typeface="Calibri" pitchFamily="-28" charset="0"/>
              </a:rPr>
              <a:t>            Capture Module exit :21MeV,</a:t>
            </a:r>
          </a:p>
          <a:p>
            <a:r>
              <a:rPr lang="en-US" altLang="ja-JP" sz="1400" b="1" dirty="0" smtClean="0">
                <a:latin typeface="Calibri" pitchFamily="-28" charset="0"/>
              </a:rPr>
              <a:t>            CM1 exit</a:t>
            </a:r>
            <a:r>
              <a:rPr lang="ja-JP" altLang="en-US" sz="1400" b="1" dirty="0" smtClean="0">
                <a:latin typeface="Calibri" pitchFamily="-28" charset="0"/>
              </a:rPr>
              <a:t>：</a:t>
            </a:r>
            <a:r>
              <a:rPr lang="en-US" altLang="ja-JP" sz="1400" b="1" dirty="0" smtClean="0">
                <a:latin typeface="Calibri" pitchFamily="-28" charset="0"/>
              </a:rPr>
              <a:t>273MeV</a:t>
            </a:r>
          </a:p>
          <a:p>
            <a:r>
              <a:rPr lang="en-US" altLang="ja-JP" sz="1400" b="1" dirty="0" smtClean="0">
                <a:latin typeface="Calibri" pitchFamily="-28" charset="0"/>
              </a:rPr>
              <a:t>            CM2 exit</a:t>
            </a:r>
            <a:r>
              <a:rPr lang="ja-JP" altLang="en-US" sz="1400" b="1" dirty="0" smtClean="0">
                <a:latin typeface="Calibri" pitchFamily="-28" charset="0"/>
              </a:rPr>
              <a:t>：</a:t>
            </a:r>
            <a:r>
              <a:rPr lang="en-US" altLang="ja-JP" sz="1400" b="1" dirty="0" smtClean="0">
                <a:latin typeface="Calibri" pitchFamily="-28" charset="0"/>
              </a:rPr>
              <a:t>525MeV</a:t>
            </a:r>
            <a:endParaRPr lang="en-US" altLang="ja-JP" sz="1400" b="1" dirty="0">
              <a:latin typeface="Calibri" pitchFamily="-28" charset="0"/>
            </a:endParaRPr>
          </a:p>
        </p:txBody>
      </p:sp>
      <p:sp>
        <p:nvSpPr>
          <p:cNvPr id="10" name="Text Box 13"/>
          <p:cNvSpPr txBox="1">
            <a:spLocks noChangeArrowheads="1"/>
          </p:cNvSpPr>
          <p:nvPr/>
        </p:nvSpPr>
        <p:spPr bwMode="auto">
          <a:xfrm>
            <a:off x="3966465" y="3971237"/>
            <a:ext cx="4936236" cy="1169551"/>
          </a:xfrm>
          <a:prstGeom prst="rect">
            <a:avLst/>
          </a:prstGeom>
          <a:noFill/>
          <a:ln w="9525">
            <a:solidFill>
              <a:srgbClr val="4F81BD"/>
            </a:solidFill>
            <a:miter lim="800000"/>
            <a:headEnd/>
            <a:tailEnd/>
          </a:ln>
        </p:spPr>
        <p:txBody>
          <a:bodyPr wrap="square">
            <a:prstTxWarp prst="textNoShape">
              <a:avLst/>
            </a:prstTxWarp>
            <a:spAutoFit/>
          </a:bodyPr>
          <a:lstStyle/>
          <a:p>
            <a:r>
              <a:rPr lang="en-US" altLang="ja-JP" sz="1400" b="1" dirty="0" smtClean="0">
                <a:latin typeface="Calibri" pitchFamily="-28" charset="0"/>
              </a:rPr>
              <a:t>RF-gun operation</a:t>
            </a:r>
            <a:r>
              <a:rPr lang="ja-JP" altLang="en-US" sz="1400" b="1" dirty="0" smtClean="0">
                <a:latin typeface="Calibri" pitchFamily="-28" charset="0"/>
              </a:rPr>
              <a:t>：</a:t>
            </a:r>
            <a:r>
              <a:rPr lang="en-US" altLang="ja-JP" sz="1400" b="1" dirty="0" smtClean="0">
                <a:latin typeface="Calibri" pitchFamily="-28" charset="0"/>
              </a:rPr>
              <a:t> 41.4MV/m (3.5MW input power</a:t>
            </a:r>
            <a:r>
              <a:rPr lang="ja-JP" altLang="en-US" sz="1400" b="1" dirty="0" smtClean="0">
                <a:latin typeface="Calibri" pitchFamily="-28" charset="0"/>
              </a:rPr>
              <a:t>）</a:t>
            </a:r>
            <a:endParaRPr lang="en-US" altLang="ja-JP" sz="1400" b="1" dirty="0" smtClean="0">
              <a:latin typeface="Calibri" pitchFamily="-28" charset="0"/>
            </a:endParaRPr>
          </a:p>
          <a:p>
            <a:endParaRPr lang="en-US" altLang="ja-JP" sz="1400" b="1" dirty="0" smtClean="0">
              <a:latin typeface="Calibri" pitchFamily="-28" charset="0"/>
            </a:endParaRPr>
          </a:p>
          <a:p>
            <a:r>
              <a:rPr lang="en-US" altLang="ja-JP" sz="1400" b="1" dirty="0" smtClean="0">
                <a:latin typeface="Calibri" pitchFamily="-28" charset="0"/>
              </a:rPr>
              <a:t>Cavity operation : Capture Module : 15.2MV/m</a:t>
            </a:r>
          </a:p>
          <a:p>
            <a:r>
              <a:rPr lang="en-US" altLang="ja-JP" sz="1400" b="1" dirty="0" smtClean="0">
                <a:latin typeface="Calibri" pitchFamily="-28" charset="0"/>
              </a:rPr>
              <a:t>                                  CM1 : 31.5MV/m </a:t>
            </a:r>
          </a:p>
          <a:p>
            <a:r>
              <a:rPr lang="en-US" altLang="ja-JP" sz="1400" b="1" dirty="0" smtClean="0">
                <a:latin typeface="Calibri" pitchFamily="-28" charset="0"/>
              </a:rPr>
              <a:t>                                  CM2 : 31.5MV/m</a:t>
            </a:r>
          </a:p>
        </p:txBody>
      </p:sp>
      <p:sp>
        <p:nvSpPr>
          <p:cNvPr id="7" name="Rectangle 20"/>
          <p:cNvSpPr>
            <a:spLocks noChangeArrowheads="1"/>
          </p:cNvSpPr>
          <p:nvPr/>
        </p:nvSpPr>
        <p:spPr bwMode="auto">
          <a:xfrm>
            <a:off x="152400" y="1447800"/>
            <a:ext cx="8839200" cy="4495800"/>
          </a:xfrm>
          <a:prstGeom prst="rect">
            <a:avLst/>
          </a:prstGeom>
          <a:noFill/>
          <a:ln w="28575">
            <a:solidFill>
              <a:schemeClr val="bg2">
                <a:lumMod val="50000"/>
              </a:schemeClr>
            </a:solidFill>
            <a:miter lim="800000"/>
            <a:headEnd/>
            <a:tailEnd/>
          </a:ln>
        </p:spPr>
        <p:txBody>
          <a:bodyPr wrap="none" anchor="ctr">
            <a:prstTxWarp prst="textNoShape">
              <a:avLst/>
            </a:prstTxWarp>
          </a:bodyPr>
          <a:lstStyle/>
          <a:p>
            <a:pPr>
              <a:defRPr/>
            </a:pPr>
            <a:endParaRPr lang="ja-JP" altLang="en-US"/>
          </a:p>
        </p:txBody>
      </p:sp>
      <p:sp>
        <p:nvSpPr>
          <p:cNvPr id="8" name="TextBox 1"/>
          <p:cNvSpPr txBox="1">
            <a:spLocks noChangeArrowheads="1"/>
          </p:cNvSpPr>
          <p:nvPr/>
        </p:nvSpPr>
        <p:spPr bwMode="auto">
          <a:xfrm>
            <a:off x="1460223" y="205092"/>
            <a:ext cx="3327954" cy="523220"/>
          </a:xfrm>
          <a:prstGeom prst="rect">
            <a:avLst/>
          </a:prstGeom>
          <a:noFill/>
          <a:ln w="9525">
            <a:noFill/>
            <a:miter lim="800000"/>
            <a:headEnd/>
            <a:tailEnd/>
          </a:ln>
        </p:spPr>
        <p:txBody>
          <a:bodyPr wrap="none">
            <a:prstTxWarp prst="textNoShape">
              <a:avLst/>
            </a:prstTxWarp>
            <a:spAutoFit/>
          </a:bodyPr>
          <a:lstStyle/>
          <a:p>
            <a:r>
              <a:rPr lang="ja-JP" altLang="en-US" sz="2800" b="1" dirty="0" smtClean="0">
                <a:solidFill>
                  <a:srgbClr val="000000"/>
                </a:solidFill>
                <a:latin typeface="Osaka"/>
                <a:ea typeface="Osaka"/>
                <a:cs typeface="Osaka"/>
              </a:rPr>
              <a:t> </a:t>
            </a:r>
            <a:r>
              <a:rPr lang="en-US" altLang="ja-JP" sz="2800" b="1" dirty="0" smtClean="0">
                <a:solidFill>
                  <a:srgbClr val="000000"/>
                </a:solidFill>
                <a:latin typeface="Osaka"/>
                <a:ea typeface="Osaka"/>
                <a:cs typeface="Osaka"/>
              </a:rPr>
              <a:t>STF-2 Future Plan </a:t>
            </a:r>
            <a:endParaRPr lang="ja-JP" altLang="en-US" sz="4000" b="1" dirty="0">
              <a:latin typeface="Osaka"/>
              <a:ea typeface="Osaka"/>
              <a:cs typeface="Osaka"/>
            </a:endParaRPr>
          </a:p>
        </p:txBody>
      </p:sp>
      <p:sp>
        <p:nvSpPr>
          <p:cNvPr id="3" name="スライド番号プレースホルダー 2"/>
          <p:cNvSpPr>
            <a:spLocks noGrp="1"/>
          </p:cNvSpPr>
          <p:nvPr>
            <p:ph type="sldNum" sz="quarter" idx="12"/>
          </p:nvPr>
        </p:nvSpPr>
        <p:spPr>
          <a:xfrm>
            <a:off x="6553200" y="5638800"/>
            <a:ext cx="1905000" cy="457200"/>
          </a:xfrm>
        </p:spPr>
        <p:txBody>
          <a:bodyPr/>
          <a:lstStyle/>
          <a:p>
            <a:fld id="{BFF07B6F-8C16-E449-A7C5-2AFDE69810BD}" type="slidenum">
              <a:rPr kumimoji="1" lang="ja-JP" altLang="en-US" smtClean="0"/>
              <a:pPr/>
              <a:t>48</a:t>
            </a:fld>
            <a:endParaRPr kumimoji="1" lang="ja-JP" altLang="en-US"/>
          </a:p>
        </p:txBody>
      </p:sp>
      <p:pic>
        <p:nvPicPr>
          <p:cNvPr id="2" name="図 1" descr="Phase2_DRFS_scheme.PNG"/>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0" y="1295400"/>
            <a:ext cx="9144000" cy="3013406"/>
          </a:xfrm>
          <a:prstGeom prst="rect">
            <a:avLst/>
          </a:prstGeom>
        </p:spPr>
      </p:pic>
      <p:sp>
        <p:nvSpPr>
          <p:cNvPr id="5" name="日付プレースホルダー 4"/>
          <p:cNvSpPr>
            <a:spLocks noGrp="1"/>
          </p:cNvSpPr>
          <p:nvPr>
            <p:ph type="dt" sz="half" idx="10"/>
          </p:nvPr>
        </p:nvSpPr>
        <p:spPr/>
        <p:txBody>
          <a:bodyPr/>
          <a:lstStyle/>
          <a:p>
            <a:pPr>
              <a:defRPr/>
            </a:pPr>
            <a:r>
              <a:rPr lang="en-US" smtClean="0"/>
              <a:t>121005</a:t>
            </a:r>
            <a:endParaRPr lang="en-US"/>
          </a:p>
        </p:txBody>
      </p:sp>
      <p:sp>
        <p:nvSpPr>
          <p:cNvPr id="6" name="フッター プレースホルダー 5"/>
          <p:cNvSpPr>
            <a:spLocks noGrp="1"/>
          </p:cNvSpPr>
          <p:nvPr>
            <p:ph type="ftr" sz="quarter" idx="11"/>
          </p:nvPr>
        </p:nvSpPr>
        <p:spPr/>
        <p:txBody>
          <a:bodyPr/>
          <a:lstStyle/>
          <a:p>
            <a:pPr>
              <a:defRPr/>
            </a:pPr>
            <a:r>
              <a:rPr lang="en-US" smtClean="0"/>
              <a:t>KEK-LC-STF meeting</a:t>
            </a:r>
            <a:endParaRPr lang="en-US"/>
          </a:p>
        </p:txBody>
      </p:sp>
      <p:sp>
        <p:nvSpPr>
          <p:cNvPr id="9" name="テキスト ボックス 8"/>
          <p:cNvSpPr txBox="1"/>
          <p:nvPr/>
        </p:nvSpPr>
        <p:spPr>
          <a:xfrm>
            <a:off x="5448469" y="2052935"/>
            <a:ext cx="1142661" cy="584776"/>
          </a:xfrm>
          <a:prstGeom prst="rect">
            <a:avLst/>
          </a:prstGeom>
          <a:solidFill>
            <a:schemeClr val="accent1"/>
          </a:solidFill>
          <a:ln>
            <a:solidFill>
              <a:srgbClr val="50742F"/>
            </a:solidFill>
          </a:ln>
        </p:spPr>
        <p:txBody>
          <a:bodyPr wrap="none" rtlCol="0">
            <a:spAutoFit/>
          </a:bodyPr>
          <a:lstStyle/>
          <a:p>
            <a:r>
              <a:rPr lang="en-US" altLang="ja-JP" sz="1600" dirty="0" smtClean="0">
                <a:solidFill>
                  <a:srgbClr val="3366FF"/>
                </a:solidFill>
              </a:rPr>
              <a:t>Under </a:t>
            </a:r>
          </a:p>
          <a:p>
            <a:r>
              <a:rPr lang="en-US" altLang="ja-JP" sz="1600" dirty="0" smtClean="0">
                <a:solidFill>
                  <a:srgbClr val="3366FF"/>
                </a:solidFill>
              </a:rPr>
              <a:t>discussion</a:t>
            </a:r>
            <a:endParaRPr kumimoji="1" lang="ja-JP" altLang="en-US" sz="1600" dirty="0">
              <a:solidFill>
                <a:srgbClr val="3366FF"/>
              </a:solidFill>
            </a:endParaRPr>
          </a:p>
        </p:txBody>
      </p:sp>
      <p:sp>
        <p:nvSpPr>
          <p:cNvPr id="12" name="テキスト ボックス 11"/>
          <p:cNvSpPr txBox="1"/>
          <p:nvPr/>
        </p:nvSpPr>
        <p:spPr>
          <a:xfrm>
            <a:off x="1907704" y="2060848"/>
            <a:ext cx="1403862" cy="369332"/>
          </a:xfrm>
          <a:prstGeom prst="rect">
            <a:avLst/>
          </a:prstGeom>
          <a:solidFill>
            <a:srgbClr val="FFFF00"/>
          </a:solidFill>
          <a:ln>
            <a:solidFill>
              <a:srgbClr val="50742F"/>
            </a:solidFill>
          </a:ln>
        </p:spPr>
        <p:txBody>
          <a:bodyPr wrap="none" rtlCol="0">
            <a:spAutoFit/>
          </a:bodyPr>
          <a:lstStyle/>
          <a:p>
            <a:r>
              <a:rPr lang="en-US" altLang="ja-JP" dirty="0" smtClean="0"/>
              <a:t>In operation</a:t>
            </a:r>
            <a:endParaRPr kumimoji="1" lang="ja-JP" altLang="en-US" dirty="0"/>
          </a:p>
        </p:txBody>
      </p:sp>
      <p:sp>
        <p:nvSpPr>
          <p:cNvPr id="13" name="テキスト ボックス 12"/>
          <p:cNvSpPr txBox="1"/>
          <p:nvPr/>
        </p:nvSpPr>
        <p:spPr>
          <a:xfrm>
            <a:off x="3635896" y="2060848"/>
            <a:ext cx="1359567" cy="584776"/>
          </a:xfrm>
          <a:prstGeom prst="rect">
            <a:avLst/>
          </a:prstGeom>
          <a:solidFill>
            <a:srgbClr val="CCFFCC"/>
          </a:solidFill>
          <a:ln>
            <a:solidFill>
              <a:srgbClr val="50742F"/>
            </a:solidFill>
          </a:ln>
        </p:spPr>
        <p:txBody>
          <a:bodyPr wrap="none" rtlCol="0">
            <a:spAutoFit/>
          </a:bodyPr>
          <a:lstStyle/>
          <a:p>
            <a:r>
              <a:rPr lang="en-US" altLang="ja-JP" sz="1600" dirty="0" smtClean="0"/>
              <a:t>Under </a:t>
            </a:r>
          </a:p>
          <a:p>
            <a:r>
              <a:rPr lang="en-US" altLang="ja-JP" sz="1600" dirty="0" smtClean="0"/>
              <a:t>development</a:t>
            </a:r>
            <a:endParaRPr kumimoji="1" lang="ja-JP" altLang="en-US" sz="1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2274893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日付プレースホルダ 3"/>
          <p:cNvSpPr>
            <a:spLocks noGrp="1"/>
          </p:cNvSpPr>
          <p:nvPr>
            <p:ph type="dt" sz="half" idx="10"/>
          </p:nvPr>
        </p:nvSpPr>
        <p:spPr>
          <a:noFill/>
        </p:spPr>
        <p:txBody>
          <a:bodyPr/>
          <a:lstStyle/>
          <a:p>
            <a:r>
              <a:rPr lang="en-US" altLang="ja-JP" smtClean="0">
                <a:solidFill>
                  <a:prstClr val="black">
                    <a:tint val="75000"/>
                  </a:prstClr>
                </a:solidFill>
                <a:latin typeface="Calibri"/>
                <a:ea typeface="Arial Unicode MS" pitchFamily="50" charset="-128"/>
                <a:cs typeface="Arial Unicode MS" pitchFamily="50" charset="-128"/>
              </a:rPr>
              <a:t>121005</a:t>
            </a:r>
            <a:endParaRPr lang="en-US" altLang="ja-JP" dirty="0" smtClean="0">
              <a:solidFill>
                <a:prstClr val="black">
                  <a:tint val="75000"/>
                </a:prstClr>
              </a:solidFill>
              <a:latin typeface="Calibri"/>
              <a:ea typeface="Arial Unicode MS" pitchFamily="50" charset="-128"/>
              <a:cs typeface="Arial Unicode MS" pitchFamily="50" charset="-128"/>
            </a:endParaRPr>
          </a:p>
        </p:txBody>
      </p:sp>
      <p:sp>
        <p:nvSpPr>
          <p:cNvPr id="4" name="フッター プレースホルダ 4"/>
          <p:cNvSpPr>
            <a:spLocks noGrp="1"/>
          </p:cNvSpPr>
          <p:nvPr>
            <p:ph type="ftr" sz="quarter" idx="11"/>
          </p:nvPr>
        </p:nvSpPr>
        <p:spPr>
          <a:noFill/>
        </p:spPr>
        <p:txBody>
          <a:bodyPr/>
          <a:lstStyle/>
          <a:p>
            <a:r>
              <a:rPr lang="en-US" altLang="ja-JP" smtClean="0">
                <a:solidFill>
                  <a:prstClr val="black">
                    <a:tint val="75000"/>
                  </a:prstClr>
                </a:solidFill>
                <a:latin typeface="Calibri"/>
                <a:ea typeface="Arial Unicode MS" pitchFamily="50" charset="-128"/>
                <a:cs typeface="Arial Unicode MS" pitchFamily="50" charset="-128"/>
              </a:rPr>
              <a:t>KEK-LC-STF meeting</a:t>
            </a:r>
            <a:endParaRPr lang="en-US" altLang="ja-JP" dirty="0" smtClean="0">
              <a:solidFill>
                <a:prstClr val="black">
                  <a:tint val="75000"/>
                </a:prstClr>
              </a:solidFill>
              <a:latin typeface="Calibri"/>
              <a:ea typeface="Arial Unicode MS" pitchFamily="50" charset="-128"/>
              <a:cs typeface="Arial Unicode MS" pitchFamily="50" charset="-128"/>
            </a:endParaRPr>
          </a:p>
        </p:txBody>
      </p:sp>
      <p:sp>
        <p:nvSpPr>
          <p:cNvPr id="5" name="スライド番号プレースホルダ 5"/>
          <p:cNvSpPr>
            <a:spLocks noGrp="1"/>
          </p:cNvSpPr>
          <p:nvPr>
            <p:ph type="sldNum" sz="quarter" idx="12"/>
          </p:nvPr>
        </p:nvSpPr>
        <p:spPr>
          <a:noFill/>
        </p:spPr>
        <p:txBody>
          <a:bodyPr/>
          <a:lstStyle/>
          <a:p>
            <a:fld id="{139B222A-8EAB-4812-9CA4-8F097F0863AE}" type="slidenum">
              <a:rPr lang="en-US" altLang="ja-JP" smtClean="0">
                <a:solidFill>
                  <a:prstClr val="black">
                    <a:tint val="75000"/>
                  </a:prstClr>
                </a:solidFill>
                <a:latin typeface="Calibri"/>
                <a:ea typeface="ＭＳ Ｐゴシック" charset="-128"/>
                <a:cs typeface="Arial Unicode MS"/>
              </a:rPr>
              <a:pPr/>
              <a:t>49</a:t>
            </a:fld>
            <a:endParaRPr lang="en-US" altLang="ja-JP" smtClean="0">
              <a:solidFill>
                <a:prstClr val="black">
                  <a:tint val="75000"/>
                </a:prstClr>
              </a:solidFill>
              <a:latin typeface="Calibri"/>
              <a:ea typeface="ＭＳ Ｐゴシック" charset="-128"/>
              <a:cs typeface="Arial Unicode MS"/>
            </a:endParaRPr>
          </a:p>
        </p:txBody>
      </p:sp>
      <p:sp>
        <p:nvSpPr>
          <p:cNvPr id="6" name="タイトル 4"/>
          <p:cNvSpPr txBox="1">
            <a:spLocks/>
          </p:cNvSpPr>
          <p:nvPr/>
        </p:nvSpPr>
        <p:spPr bwMode="auto">
          <a:xfrm>
            <a:off x="439625" y="210011"/>
            <a:ext cx="6706961" cy="685800"/>
          </a:xfrm>
          <a:prstGeom prst="rect">
            <a:avLst/>
          </a:prstGeom>
          <a:noFill/>
          <a:ln>
            <a:noFill/>
          </a:ln>
          <a:extLst/>
        </p:spPr>
        <p:txBody>
          <a:bodyPr anchor="ctr"/>
          <a:lstStyle/>
          <a:p>
            <a:pPr defTabSz="914400" eaLnBrk="0" hangingPunct="0">
              <a:defRPr/>
            </a:pPr>
            <a:r>
              <a:rPr lang="en-US" altLang="ja-JP" sz="2800" b="1" kern="0" dirty="0">
                <a:solidFill>
                  <a:srgbClr val="333399"/>
                </a:solidFill>
                <a:latin typeface="Arial Rounded MT Bold" pitchFamily="34" charset="0"/>
                <a:ea typeface="平成角ゴシック" pitchFamily="49" charset="-128"/>
                <a:cs typeface="Arial Unicode MS"/>
              </a:rPr>
              <a:t>STF-2 </a:t>
            </a:r>
            <a:r>
              <a:rPr lang="en-US" altLang="ja-JP" sz="2800" b="1" kern="0" dirty="0" smtClean="0">
                <a:solidFill>
                  <a:srgbClr val="333399"/>
                </a:solidFill>
                <a:latin typeface="Arial Rounded MT Bold" pitchFamily="34" charset="0"/>
                <a:ea typeface="平成角ゴシック" pitchFamily="49" charset="-128"/>
                <a:cs typeface="Arial Unicode MS"/>
              </a:rPr>
              <a:t>Facility Extension Plan </a:t>
            </a:r>
            <a:r>
              <a:rPr lang="ja-JP" altLang="en-US" sz="2800" b="1" kern="0" dirty="0" smtClean="0">
                <a:solidFill>
                  <a:srgbClr val="333399"/>
                </a:solidFill>
                <a:latin typeface="Arial Rounded MT Bold" pitchFamily="34" charset="0"/>
                <a:ea typeface="平成角ゴシック" pitchFamily="49" charset="-128"/>
                <a:cs typeface="Arial Unicode MS"/>
              </a:rPr>
              <a:t>＠</a:t>
            </a:r>
            <a:r>
              <a:rPr lang="en-US" altLang="ja-JP" sz="2800" b="1" kern="0" dirty="0">
                <a:solidFill>
                  <a:srgbClr val="333399"/>
                </a:solidFill>
                <a:latin typeface="Arial Rounded MT Bold" pitchFamily="34" charset="0"/>
                <a:ea typeface="平成角ゴシック" pitchFamily="49" charset="-128"/>
                <a:cs typeface="Arial Unicode MS"/>
              </a:rPr>
              <a:t>KEK</a:t>
            </a:r>
            <a:endParaRPr lang="en-US" altLang="ja-JP" sz="2800" b="1" kern="0" dirty="0">
              <a:solidFill>
                <a:srgbClr val="333399"/>
              </a:solidFill>
              <a:latin typeface="Arial Rounded MT Bold" pitchFamily="34" charset="0"/>
              <a:ea typeface="ＭＳ Ｐゴシック"/>
              <a:cs typeface="Arial Unicode MS"/>
            </a:endParaRPr>
          </a:p>
        </p:txBody>
      </p:sp>
      <p:pic>
        <p:nvPicPr>
          <p:cNvPr id="8" name="Picture 15"/>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469686" y="2823030"/>
            <a:ext cx="3581400" cy="572030"/>
          </a:xfrm>
          <a:prstGeom prst="rect">
            <a:avLst/>
          </a:prstGeom>
          <a:noFill/>
          <a:ln w="9525">
            <a:noFill/>
            <a:miter lim="800000"/>
            <a:headEnd/>
            <a:tailEnd/>
          </a:ln>
        </p:spPr>
      </p:pic>
      <p:sp>
        <p:nvSpPr>
          <p:cNvPr id="11" name="テキスト ボックス 9"/>
          <p:cNvSpPr txBox="1">
            <a:spLocks noChangeArrowheads="1"/>
          </p:cNvSpPr>
          <p:nvPr/>
        </p:nvSpPr>
        <p:spPr bwMode="auto">
          <a:xfrm>
            <a:off x="0" y="895811"/>
            <a:ext cx="3715568" cy="369332"/>
          </a:xfrm>
          <a:prstGeom prst="rect">
            <a:avLst/>
          </a:prstGeom>
          <a:noFill/>
          <a:ln w="9525">
            <a:noFill/>
            <a:miter lim="800000"/>
            <a:headEnd/>
            <a:tailEnd/>
          </a:ln>
        </p:spPr>
        <p:txBody>
          <a:bodyPr wrap="none">
            <a:spAutoFit/>
          </a:bodyPr>
          <a:lstStyle/>
          <a:p>
            <a:pPr algn="ctr" defTabSz="914400"/>
            <a:r>
              <a:rPr lang="en-US" altLang="ja-JP" dirty="0">
                <a:solidFill>
                  <a:srgbClr val="006600"/>
                </a:solidFill>
                <a:latin typeface="Arial Rounded MT Bold" pitchFamily="34" charset="0"/>
                <a:ea typeface="ＭＳ Ｐゴシック"/>
                <a:cs typeface="Arial Unicode MS"/>
              </a:rPr>
              <a:t>1. Capture </a:t>
            </a:r>
            <a:r>
              <a:rPr lang="en-US" altLang="ja-JP" dirty="0" err="1" smtClean="0">
                <a:solidFill>
                  <a:srgbClr val="006600"/>
                </a:solidFill>
                <a:latin typeface="Arial Rounded MT Bold" pitchFamily="34" charset="0"/>
                <a:ea typeface="ＭＳ Ｐゴシック"/>
                <a:cs typeface="Arial Unicode MS"/>
              </a:rPr>
              <a:t>Cryomodule</a:t>
            </a:r>
            <a:r>
              <a:rPr lang="en-US" altLang="ja-JP" dirty="0" smtClean="0">
                <a:solidFill>
                  <a:srgbClr val="006600"/>
                </a:solidFill>
                <a:latin typeface="Arial Rounded MT Bold" pitchFamily="34" charset="0"/>
                <a:ea typeface="ＭＳ Ｐゴシック"/>
                <a:cs typeface="Arial Unicode MS"/>
              </a:rPr>
              <a:t> (CM) </a:t>
            </a:r>
            <a:r>
              <a:rPr lang="en-US" altLang="ja-JP" dirty="0">
                <a:solidFill>
                  <a:srgbClr val="006600"/>
                </a:solidFill>
                <a:latin typeface="Arial Rounded MT Bold" pitchFamily="34" charset="0"/>
                <a:ea typeface="ＭＳ Ｐゴシック"/>
                <a:cs typeface="Arial Unicode MS"/>
              </a:rPr>
              <a:t>(2)</a:t>
            </a:r>
          </a:p>
        </p:txBody>
      </p:sp>
      <p:sp>
        <p:nvSpPr>
          <p:cNvPr id="12" name="テキスト ボックス 9"/>
          <p:cNvSpPr txBox="1">
            <a:spLocks noChangeArrowheads="1"/>
          </p:cNvSpPr>
          <p:nvPr/>
        </p:nvSpPr>
        <p:spPr bwMode="auto">
          <a:xfrm>
            <a:off x="93550" y="2442029"/>
            <a:ext cx="4136995" cy="369332"/>
          </a:xfrm>
          <a:prstGeom prst="rect">
            <a:avLst/>
          </a:prstGeom>
          <a:noFill/>
          <a:ln w="9525">
            <a:noFill/>
            <a:miter lim="800000"/>
            <a:headEnd/>
            <a:tailEnd/>
          </a:ln>
        </p:spPr>
        <p:txBody>
          <a:bodyPr wrap="none">
            <a:spAutoFit/>
          </a:bodyPr>
          <a:lstStyle/>
          <a:p>
            <a:pPr defTabSz="914400"/>
            <a:r>
              <a:rPr lang="en-US" altLang="ja-JP" dirty="0">
                <a:solidFill>
                  <a:srgbClr val="006600"/>
                </a:solidFill>
                <a:latin typeface="Arial Rounded MT Bold" pitchFamily="34" charset="0"/>
                <a:ea typeface="ＭＳ Ｐゴシック"/>
                <a:cs typeface="Arial Unicode MS"/>
              </a:rPr>
              <a:t>2. Capture </a:t>
            </a:r>
            <a:r>
              <a:rPr lang="en-US" altLang="ja-JP" dirty="0" smtClean="0">
                <a:solidFill>
                  <a:srgbClr val="006600"/>
                </a:solidFill>
                <a:latin typeface="Arial Rounded MT Bold" pitchFamily="34" charset="0"/>
                <a:ea typeface="ＭＳ Ｐゴシック"/>
                <a:cs typeface="Arial Unicode MS"/>
              </a:rPr>
              <a:t>CM </a:t>
            </a:r>
            <a:r>
              <a:rPr lang="en-US" altLang="ja-JP" dirty="0">
                <a:solidFill>
                  <a:srgbClr val="006600"/>
                </a:solidFill>
                <a:latin typeface="Arial Rounded MT Bold" pitchFamily="34" charset="0"/>
                <a:ea typeface="ＭＳ Ｐゴシック"/>
                <a:cs typeface="Arial Unicode MS"/>
              </a:rPr>
              <a:t>(2) + </a:t>
            </a:r>
            <a:r>
              <a:rPr lang="en-US" altLang="ja-JP" dirty="0">
                <a:solidFill>
                  <a:srgbClr val="0000CC"/>
                </a:solidFill>
                <a:latin typeface="Arial Rounded MT Bold" pitchFamily="34" charset="0"/>
                <a:ea typeface="ＭＳ Ｐゴシック"/>
                <a:cs typeface="Arial Unicode MS"/>
              </a:rPr>
              <a:t>STF-2 #1 </a:t>
            </a:r>
            <a:r>
              <a:rPr lang="en-US" altLang="ja-JP" dirty="0" smtClean="0">
                <a:solidFill>
                  <a:srgbClr val="0000CC"/>
                </a:solidFill>
                <a:latin typeface="Arial Rounded MT Bold" pitchFamily="34" charset="0"/>
                <a:ea typeface="ＭＳ Ｐゴシック"/>
                <a:cs typeface="Arial Unicode MS"/>
              </a:rPr>
              <a:t>CM </a:t>
            </a:r>
            <a:r>
              <a:rPr lang="en-US" altLang="ja-JP" dirty="0">
                <a:solidFill>
                  <a:srgbClr val="0000CC"/>
                </a:solidFill>
                <a:latin typeface="Arial Rounded MT Bold" pitchFamily="34" charset="0"/>
                <a:ea typeface="ＭＳ Ｐゴシック"/>
                <a:cs typeface="Arial Unicode MS"/>
              </a:rPr>
              <a:t>(8)</a:t>
            </a:r>
          </a:p>
        </p:txBody>
      </p:sp>
      <p:sp>
        <p:nvSpPr>
          <p:cNvPr id="13" name="正方形/長方形 24"/>
          <p:cNvSpPr>
            <a:spLocks noChangeArrowheads="1"/>
          </p:cNvSpPr>
          <p:nvPr/>
        </p:nvSpPr>
        <p:spPr bwMode="auto">
          <a:xfrm>
            <a:off x="1926886" y="2862669"/>
            <a:ext cx="3009900" cy="532392"/>
          </a:xfrm>
          <a:prstGeom prst="rect">
            <a:avLst/>
          </a:prstGeom>
          <a:noFill/>
          <a:ln w="38100" algn="ctr">
            <a:solidFill>
              <a:srgbClr val="0000CC"/>
            </a:solidFill>
            <a:round/>
            <a:headEnd/>
            <a:tailEnd/>
          </a:ln>
        </p:spPr>
        <p:txBody>
          <a:bodyPr/>
          <a:lstStyle/>
          <a:p>
            <a:pPr defTabSz="914400" eaLnBrk="0" fontAlgn="ctr" hangingPunct="0"/>
            <a:endParaRPr kumimoji="0" lang="ja-JP" altLang="en-US">
              <a:solidFill>
                <a:prstClr val="black"/>
              </a:solidFill>
              <a:latin typeface="Calibri"/>
              <a:ea typeface="Arial Unicode MS" pitchFamily="50" charset="-128"/>
              <a:cs typeface="Arial Unicode MS"/>
            </a:endParaRPr>
          </a:p>
        </p:txBody>
      </p:sp>
      <p:sp>
        <p:nvSpPr>
          <p:cNvPr id="14" name="テキスト ボックス 9"/>
          <p:cNvSpPr txBox="1">
            <a:spLocks noChangeArrowheads="1"/>
          </p:cNvSpPr>
          <p:nvPr/>
        </p:nvSpPr>
        <p:spPr bwMode="auto">
          <a:xfrm>
            <a:off x="178213" y="4432330"/>
            <a:ext cx="7955323" cy="338554"/>
          </a:xfrm>
          <a:prstGeom prst="rect">
            <a:avLst/>
          </a:prstGeom>
          <a:noFill/>
          <a:ln w="9525">
            <a:noFill/>
            <a:miter lim="800000"/>
            <a:headEnd/>
            <a:tailEnd/>
          </a:ln>
        </p:spPr>
        <p:txBody>
          <a:bodyPr wrap="none">
            <a:spAutoFit/>
          </a:bodyPr>
          <a:lstStyle/>
          <a:p>
            <a:pPr defTabSz="914400"/>
            <a:r>
              <a:rPr lang="en-US" altLang="ja-JP" sz="1600" dirty="0">
                <a:solidFill>
                  <a:srgbClr val="FF00FF"/>
                </a:solidFill>
                <a:latin typeface="Arial Rounded MT Bold" pitchFamily="34" charset="0"/>
                <a:ea typeface="ＭＳ Ｐゴシック"/>
                <a:cs typeface="Arial Unicode MS"/>
              </a:rPr>
              <a:t>3-a. </a:t>
            </a:r>
            <a:r>
              <a:rPr lang="en-US" altLang="ja-JP" sz="1600" dirty="0">
                <a:solidFill>
                  <a:srgbClr val="006600"/>
                </a:solidFill>
                <a:latin typeface="Arial Rounded MT Bold" pitchFamily="34" charset="0"/>
                <a:ea typeface="ＭＳ Ｐゴシック"/>
                <a:cs typeface="Arial Unicode MS"/>
              </a:rPr>
              <a:t>Capture </a:t>
            </a:r>
            <a:r>
              <a:rPr lang="en-US" altLang="ja-JP" sz="1600" dirty="0" err="1">
                <a:solidFill>
                  <a:srgbClr val="006600"/>
                </a:solidFill>
                <a:latin typeface="Arial Rounded MT Bold" pitchFamily="34" charset="0"/>
                <a:ea typeface="ＭＳ Ｐゴシック"/>
                <a:cs typeface="Arial Unicode MS"/>
              </a:rPr>
              <a:t>Cryomodule</a:t>
            </a:r>
            <a:r>
              <a:rPr lang="en-US" altLang="ja-JP" sz="1600" dirty="0">
                <a:solidFill>
                  <a:srgbClr val="006600"/>
                </a:solidFill>
                <a:latin typeface="Arial Rounded MT Bold" pitchFamily="34" charset="0"/>
                <a:ea typeface="ＭＳ Ｐゴシック"/>
                <a:cs typeface="Arial Unicode MS"/>
              </a:rPr>
              <a:t> (2) + </a:t>
            </a:r>
            <a:r>
              <a:rPr lang="en-US" altLang="ja-JP" sz="1600" dirty="0">
                <a:solidFill>
                  <a:srgbClr val="0000CC"/>
                </a:solidFill>
                <a:latin typeface="Arial Rounded MT Bold" pitchFamily="34" charset="0"/>
                <a:ea typeface="ＭＳ Ｐゴシック"/>
                <a:cs typeface="Arial Unicode MS"/>
              </a:rPr>
              <a:t>STF-2 #1 </a:t>
            </a:r>
            <a:r>
              <a:rPr lang="en-US" altLang="ja-JP" sz="1600" dirty="0" smtClean="0">
                <a:solidFill>
                  <a:srgbClr val="0000CC"/>
                </a:solidFill>
                <a:latin typeface="Arial Rounded MT Bold" pitchFamily="34" charset="0"/>
                <a:ea typeface="ＭＳ Ｐゴシック"/>
                <a:cs typeface="Arial Unicode MS"/>
              </a:rPr>
              <a:t>CM </a:t>
            </a:r>
            <a:r>
              <a:rPr lang="en-US" altLang="ja-JP" sz="1600" dirty="0">
                <a:solidFill>
                  <a:srgbClr val="0000CC"/>
                </a:solidFill>
                <a:latin typeface="Arial Rounded MT Bold" pitchFamily="34" charset="0"/>
                <a:ea typeface="ＭＳ Ｐゴシック"/>
                <a:cs typeface="Arial Unicode MS"/>
              </a:rPr>
              <a:t>(8</a:t>
            </a:r>
            <a:r>
              <a:rPr lang="en-US" altLang="ja-JP" sz="1600" dirty="0" smtClean="0">
                <a:solidFill>
                  <a:srgbClr val="0000CC"/>
                </a:solidFill>
                <a:latin typeface="Arial Rounded MT Bold" pitchFamily="34" charset="0"/>
                <a:ea typeface="ＭＳ Ｐゴシック"/>
                <a:cs typeface="Arial Unicode MS"/>
              </a:rPr>
              <a:t>) </a:t>
            </a:r>
            <a:r>
              <a:rPr lang="en-US" altLang="ja-JP" sz="1600" dirty="0" smtClean="0">
                <a:solidFill>
                  <a:srgbClr val="006600"/>
                </a:solidFill>
                <a:latin typeface="Arial Rounded MT Bold" pitchFamily="34" charset="0"/>
                <a:ea typeface="ＭＳ Ｐゴシック"/>
                <a:cs typeface="Arial Unicode MS"/>
              </a:rPr>
              <a:t>+ </a:t>
            </a:r>
            <a:r>
              <a:rPr lang="en-US" altLang="ja-JP" sz="1600" dirty="0">
                <a:solidFill>
                  <a:srgbClr val="3366FF"/>
                </a:solidFill>
                <a:latin typeface="Arial Rounded MT Bold" pitchFamily="34" charset="0"/>
                <a:ea typeface="ＭＳ Ｐゴシック"/>
                <a:cs typeface="Arial Unicode MS"/>
              </a:rPr>
              <a:t>STF-2 #</a:t>
            </a:r>
            <a:r>
              <a:rPr lang="en-US" altLang="ja-JP" sz="1600" dirty="0" smtClean="0">
                <a:solidFill>
                  <a:srgbClr val="3366FF"/>
                </a:solidFill>
                <a:latin typeface="Arial Rounded MT Bold" pitchFamily="34" charset="0"/>
                <a:ea typeface="ＭＳ Ｐゴシック"/>
                <a:cs typeface="Arial Unicode MS"/>
              </a:rPr>
              <a:t>2a CM </a:t>
            </a:r>
            <a:r>
              <a:rPr lang="en-US" altLang="ja-JP" sz="1600" dirty="0">
                <a:solidFill>
                  <a:srgbClr val="3366FF"/>
                </a:solidFill>
                <a:latin typeface="Arial Rounded MT Bold" pitchFamily="34" charset="0"/>
                <a:ea typeface="ＭＳ Ｐゴシック"/>
                <a:cs typeface="Arial Unicode MS"/>
              </a:rPr>
              <a:t>(4) </a:t>
            </a:r>
            <a:r>
              <a:rPr lang="en-US" altLang="ja-JP" sz="1600" dirty="0">
                <a:solidFill>
                  <a:srgbClr val="006600"/>
                </a:solidFill>
                <a:latin typeface="Arial Rounded MT Bold" pitchFamily="34" charset="0"/>
                <a:ea typeface="ＭＳ Ｐゴシック"/>
                <a:cs typeface="Arial Unicode MS"/>
              </a:rPr>
              <a:t>+</a:t>
            </a:r>
            <a:r>
              <a:rPr lang="en-US" altLang="ja-JP" sz="1600" dirty="0">
                <a:solidFill>
                  <a:srgbClr val="00B0F0"/>
                </a:solidFill>
                <a:latin typeface="Arial Rounded MT Bold" pitchFamily="34" charset="0"/>
                <a:ea typeface="ＭＳ Ｐゴシック"/>
                <a:cs typeface="Arial Unicode MS"/>
              </a:rPr>
              <a:t> </a:t>
            </a:r>
            <a:r>
              <a:rPr lang="en-US" altLang="ja-JP" sz="1600" dirty="0" smtClean="0">
                <a:solidFill>
                  <a:srgbClr val="00B0F0"/>
                </a:solidFill>
                <a:latin typeface="Arial Rounded MT Bold" pitchFamily="34" charset="0"/>
                <a:ea typeface="ＭＳ Ｐゴシック"/>
                <a:cs typeface="Arial Unicode MS"/>
              </a:rPr>
              <a:t>#2b CM </a:t>
            </a:r>
            <a:r>
              <a:rPr lang="en-US" altLang="ja-JP" sz="1600" dirty="0">
                <a:solidFill>
                  <a:srgbClr val="00B0F0"/>
                </a:solidFill>
                <a:latin typeface="Arial Rounded MT Bold" pitchFamily="34" charset="0"/>
                <a:ea typeface="ＭＳ Ｐゴシック"/>
                <a:cs typeface="Arial Unicode MS"/>
              </a:rPr>
              <a:t>(4)</a:t>
            </a:r>
          </a:p>
        </p:txBody>
      </p:sp>
      <p:sp>
        <p:nvSpPr>
          <p:cNvPr id="15" name="正方形/長方形 30"/>
          <p:cNvSpPr>
            <a:spLocks noChangeArrowheads="1"/>
          </p:cNvSpPr>
          <p:nvPr/>
        </p:nvSpPr>
        <p:spPr bwMode="auto">
          <a:xfrm>
            <a:off x="1430225" y="2899229"/>
            <a:ext cx="289328" cy="611120"/>
          </a:xfrm>
          <a:prstGeom prst="rect">
            <a:avLst/>
          </a:prstGeom>
          <a:noFill/>
          <a:ln w="38100" algn="ctr">
            <a:solidFill>
              <a:schemeClr val="bg1">
                <a:lumMod val="65000"/>
              </a:schemeClr>
            </a:solidFill>
            <a:round/>
            <a:headEnd/>
            <a:tailEnd/>
          </a:ln>
        </p:spPr>
        <p:txBody>
          <a:bodyPr/>
          <a:lstStyle/>
          <a:p>
            <a:pPr defTabSz="914400" eaLnBrk="0" fontAlgn="ctr" hangingPunct="0"/>
            <a:endParaRPr kumimoji="0" lang="ja-JP" altLang="en-US">
              <a:solidFill>
                <a:prstClr val="black"/>
              </a:solidFill>
              <a:latin typeface="Calibri"/>
              <a:ea typeface="Arial Unicode MS" pitchFamily="50" charset="-128"/>
              <a:cs typeface="Arial Unicode MS"/>
            </a:endParaRPr>
          </a:p>
        </p:txBody>
      </p:sp>
      <p:sp>
        <p:nvSpPr>
          <p:cNvPr id="16" name="正方形/長方形 31"/>
          <p:cNvSpPr>
            <a:spLocks noChangeArrowheads="1"/>
          </p:cNvSpPr>
          <p:nvPr/>
        </p:nvSpPr>
        <p:spPr bwMode="auto">
          <a:xfrm>
            <a:off x="4967433" y="2861729"/>
            <a:ext cx="304800" cy="648620"/>
          </a:xfrm>
          <a:prstGeom prst="rect">
            <a:avLst/>
          </a:prstGeom>
          <a:noFill/>
          <a:ln w="38100" algn="ctr">
            <a:solidFill>
              <a:srgbClr val="A6A6A6"/>
            </a:solidFill>
            <a:round/>
            <a:headEnd/>
            <a:tailEnd/>
          </a:ln>
        </p:spPr>
        <p:txBody>
          <a:bodyPr/>
          <a:lstStyle/>
          <a:p>
            <a:pPr defTabSz="914400" eaLnBrk="0" fontAlgn="ctr" hangingPunct="0"/>
            <a:endParaRPr kumimoji="0" lang="ja-JP" altLang="en-US">
              <a:solidFill>
                <a:prstClr val="black"/>
              </a:solidFill>
              <a:latin typeface="Calibri"/>
              <a:ea typeface="Arial Unicode MS" pitchFamily="50" charset="-128"/>
              <a:cs typeface="Arial Unicode MS"/>
            </a:endParaRPr>
          </a:p>
        </p:txBody>
      </p:sp>
      <p:pic>
        <p:nvPicPr>
          <p:cNvPr id="22" name="Picture 15"/>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583986" y="4992469"/>
            <a:ext cx="3749218" cy="598834"/>
          </a:xfrm>
          <a:prstGeom prst="rect">
            <a:avLst/>
          </a:prstGeom>
          <a:noFill/>
          <a:ln w="9525">
            <a:noFill/>
            <a:miter lim="800000"/>
            <a:headEnd/>
            <a:tailEnd/>
          </a:ln>
        </p:spPr>
      </p:pic>
      <p:sp>
        <p:nvSpPr>
          <p:cNvPr id="23" name="正方形/長方形 43"/>
          <p:cNvSpPr>
            <a:spLocks noChangeArrowheads="1"/>
          </p:cNvSpPr>
          <p:nvPr/>
        </p:nvSpPr>
        <p:spPr bwMode="auto">
          <a:xfrm>
            <a:off x="1431586" y="5068668"/>
            <a:ext cx="441084" cy="444353"/>
          </a:xfrm>
          <a:prstGeom prst="rect">
            <a:avLst/>
          </a:prstGeom>
          <a:noFill/>
          <a:ln w="38100" algn="ctr">
            <a:solidFill>
              <a:srgbClr val="A6A6A6"/>
            </a:solidFill>
            <a:round/>
            <a:headEnd/>
            <a:tailEnd/>
          </a:ln>
        </p:spPr>
        <p:txBody>
          <a:bodyPr/>
          <a:lstStyle/>
          <a:p>
            <a:pPr defTabSz="914400" eaLnBrk="0" fontAlgn="ctr" hangingPunct="0"/>
            <a:endParaRPr kumimoji="0" lang="ja-JP" altLang="en-US">
              <a:solidFill>
                <a:prstClr val="black"/>
              </a:solidFill>
              <a:latin typeface="Calibri"/>
              <a:ea typeface="Arial Unicode MS" pitchFamily="50" charset="-128"/>
              <a:cs typeface="Arial Unicode MS"/>
            </a:endParaRPr>
          </a:p>
        </p:txBody>
      </p:sp>
      <p:pic>
        <p:nvPicPr>
          <p:cNvPr id="24" name="Picture 13"/>
          <p:cNvPicPr>
            <a:picLocks noChangeAspect="1"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936786" y="5068668"/>
            <a:ext cx="3547054" cy="441084"/>
          </a:xfrm>
          <a:prstGeom prst="rect">
            <a:avLst/>
          </a:prstGeom>
          <a:noFill/>
          <a:ln w="9525">
            <a:noFill/>
            <a:miter lim="800000"/>
            <a:headEnd/>
            <a:tailEnd/>
          </a:ln>
        </p:spPr>
      </p:pic>
      <p:sp>
        <p:nvSpPr>
          <p:cNvPr id="25" name="正方形/長方形 46"/>
          <p:cNvSpPr>
            <a:spLocks noChangeArrowheads="1"/>
          </p:cNvSpPr>
          <p:nvPr/>
        </p:nvSpPr>
        <p:spPr bwMode="auto">
          <a:xfrm>
            <a:off x="5241586" y="5068668"/>
            <a:ext cx="1396768" cy="444353"/>
          </a:xfrm>
          <a:prstGeom prst="rect">
            <a:avLst/>
          </a:prstGeom>
          <a:noFill/>
          <a:ln w="38100" algn="ctr">
            <a:solidFill>
              <a:srgbClr val="0000FF"/>
            </a:solidFill>
            <a:round/>
            <a:headEnd/>
            <a:tailEnd/>
          </a:ln>
        </p:spPr>
        <p:txBody>
          <a:bodyPr/>
          <a:lstStyle/>
          <a:p>
            <a:pPr defTabSz="914400" eaLnBrk="0" fontAlgn="ctr" hangingPunct="0"/>
            <a:endParaRPr kumimoji="0" lang="ja-JP" altLang="en-US">
              <a:solidFill>
                <a:srgbClr val="00B0F0"/>
              </a:solidFill>
              <a:latin typeface="Calibri"/>
              <a:ea typeface="Arial Unicode MS" pitchFamily="50" charset="-128"/>
              <a:cs typeface="Arial Unicode MS"/>
            </a:endParaRPr>
          </a:p>
        </p:txBody>
      </p:sp>
      <p:sp>
        <p:nvSpPr>
          <p:cNvPr id="26" name="正方形/長方形 47"/>
          <p:cNvSpPr>
            <a:spLocks noChangeArrowheads="1"/>
          </p:cNvSpPr>
          <p:nvPr/>
        </p:nvSpPr>
        <p:spPr bwMode="auto">
          <a:xfrm>
            <a:off x="8365786" y="5068668"/>
            <a:ext cx="294056" cy="444353"/>
          </a:xfrm>
          <a:prstGeom prst="rect">
            <a:avLst/>
          </a:prstGeom>
          <a:noFill/>
          <a:ln w="38100" algn="ctr">
            <a:solidFill>
              <a:srgbClr val="A6A6A6"/>
            </a:solidFill>
            <a:round/>
            <a:headEnd/>
            <a:tailEnd/>
          </a:ln>
        </p:spPr>
        <p:txBody>
          <a:bodyPr/>
          <a:lstStyle/>
          <a:p>
            <a:pPr defTabSz="914400" eaLnBrk="0" fontAlgn="ctr" hangingPunct="0"/>
            <a:endParaRPr kumimoji="0" lang="ja-JP" altLang="en-US">
              <a:solidFill>
                <a:prstClr val="black"/>
              </a:solidFill>
              <a:latin typeface="Calibri"/>
              <a:ea typeface="Arial Unicode MS" pitchFamily="50" charset="-128"/>
              <a:cs typeface="Arial Unicode MS"/>
            </a:endParaRPr>
          </a:p>
        </p:txBody>
      </p:sp>
      <p:sp>
        <p:nvSpPr>
          <p:cNvPr id="27" name="正方形/長方形 48"/>
          <p:cNvSpPr>
            <a:spLocks noChangeArrowheads="1"/>
          </p:cNvSpPr>
          <p:nvPr/>
        </p:nvSpPr>
        <p:spPr bwMode="auto">
          <a:xfrm>
            <a:off x="6917986" y="5068668"/>
            <a:ext cx="1323253" cy="444353"/>
          </a:xfrm>
          <a:prstGeom prst="rect">
            <a:avLst/>
          </a:prstGeom>
          <a:noFill/>
          <a:ln w="38100" algn="ctr">
            <a:solidFill>
              <a:srgbClr val="00B0F0"/>
            </a:solidFill>
            <a:round/>
            <a:headEnd/>
            <a:tailEnd/>
          </a:ln>
        </p:spPr>
        <p:txBody>
          <a:bodyPr/>
          <a:lstStyle/>
          <a:p>
            <a:pPr defTabSz="914400" eaLnBrk="0" fontAlgn="ctr" hangingPunct="0"/>
            <a:endParaRPr kumimoji="0" lang="ja-JP" altLang="en-US">
              <a:solidFill>
                <a:srgbClr val="00B0F0"/>
              </a:solidFill>
              <a:latin typeface="Calibri"/>
              <a:ea typeface="Arial Unicode MS" pitchFamily="50" charset="-128"/>
              <a:cs typeface="Arial Unicode MS"/>
            </a:endParaRPr>
          </a:p>
        </p:txBody>
      </p:sp>
      <p:sp>
        <p:nvSpPr>
          <p:cNvPr id="28" name="正方形/長方形 42"/>
          <p:cNvSpPr>
            <a:spLocks noChangeArrowheads="1"/>
          </p:cNvSpPr>
          <p:nvPr/>
        </p:nvSpPr>
        <p:spPr bwMode="auto">
          <a:xfrm>
            <a:off x="1964986" y="5068668"/>
            <a:ext cx="2940563" cy="444353"/>
          </a:xfrm>
          <a:prstGeom prst="rect">
            <a:avLst/>
          </a:prstGeom>
          <a:noFill/>
          <a:ln w="38100" algn="ctr">
            <a:solidFill>
              <a:srgbClr val="0000CC"/>
            </a:solidFill>
            <a:round/>
            <a:headEnd/>
            <a:tailEnd/>
          </a:ln>
        </p:spPr>
        <p:txBody>
          <a:bodyPr/>
          <a:lstStyle/>
          <a:p>
            <a:pPr defTabSz="914400" eaLnBrk="0" fontAlgn="ctr" hangingPunct="0"/>
            <a:endParaRPr kumimoji="0" lang="ja-JP" altLang="en-US">
              <a:solidFill>
                <a:prstClr val="black"/>
              </a:solidFill>
              <a:latin typeface="Calibri"/>
              <a:ea typeface="Arial Unicode MS" pitchFamily="50" charset="-128"/>
              <a:cs typeface="Arial Unicode MS"/>
            </a:endParaRPr>
          </a:p>
        </p:txBody>
      </p:sp>
      <p:pic>
        <p:nvPicPr>
          <p:cNvPr id="30" name="Picture 16"/>
          <p:cNvPicPr>
            <a:picLocks noChangeAspect="1" noChangeArrowheads="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211025" y="2899229"/>
            <a:ext cx="1040493" cy="370799"/>
          </a:xfrm>
          <a:prstGeom prst="rect">
            <a:avLst/>
          </a:prstGeom>
          <a:noFill/>
          <a:ln w="9525">
            <a:noFill/>
            <a:miter lim="800000"/>
            <a:headEnd/>
            <a:tailEnd/>
          </a:ln>
        </p:spPr>
      </p:pic>
      <p:sp>
        <p:nvSpPr>
          <p:cNvPr id="31" name="正方形/長方形 51"/>
          <p:cNvSpPr>
            <a:spLocks noChangeArrowheads="1"/>
          </p:cNvSpPr>
          <p:nvPr/>
        </p:nvSpPr>
        <p:spPr bwMode="auto">
          <a:xfrm>
            <a:off x="58625" y="2886333"/>
            <a:ext cx="1258647" cy="495832"/>
          </a:xfrm>
          <a:prstGeom prst="rect">
            <a:avLst/>
          </a:prstGeom>
          <a:noFill/>
          <a:ln w="38100" algn="ctr">
            <a:solidFill>
              <a:srgbClr val="00CC00"/>
            </a:solidFill>
            <a:round/>
            <a:headEnd/>
            <a:tailEnd/>
          </a:ln>
        </p:spPr>
        <p:txBody>
          <a:bodyPr/>
          <a:lstStyle/>
          <a:p>
            <a:pPr defTabSz="914400" eaLnBrk="0" fontAlgn="ctr" hangingPunct="0"/>
            <a:endParaRPr kumimoji="0" lang="ja-JP" altLang="en-US">
              <a:solidFill>
                <a:prstClr val="black"/>
              </a:solidFill>
              <a:latin typeface="Calibri"/>
              <a:ea typeface="Arial Unicode MS" pitchFamily="50" charset="-128"/>
              <a:cs typeface="Arial Unicode MS"/>
            </a:endParaRPr>
          </a:p>
        </p:txBody>
      </p:sp>
      <p:sp>
        <p:nvSpPr>
          <p:cNvPr id="32" name="テキスト ボックス 9"/>
          <p:cNvSpPr txBox="1">
            <a:spLocks noChangeArrowheads="1"/>
          </p:cNvSpPr>
          <p:nvPr/>
        </p:nvSpPr>
        <p:spPr bwMode="auto">
          <a:xfrm>
            <a:off x="329195" y="3405816"/>
            <a:ext cx="714375" cy="307975"/>
          </a:xfrm>
          <a:prstGeom prst="rect">
            <a:avLst/>
          </a:prstGeom>
          <a:noFill/>
          <a:ln w="9525">
            <a:noFill/>
            <a:miter lim="800000"/>
            <a:headEnd/>
            <a:tailEnd/>
          </a:ln>
        </p:spPr>
        <p:txBody>
          <a:bodyPr wrap="none">
            <a:spAutoFit/>
          </a:bodyPr>
          <a:lstStyle/>
          <a:p>
            <a:pPr algn="ctr" defTabSz="914400"/>
            <a:r>
              <a:rPr lang="en-US" altLang="ja-JP" sz="1400" dirty="0">
                <a:solidFill>
                  <a:srgbClr val="00CC00"/>
                </a:solidFill>
                <a:latin typeface="Arial Rounded MT Bold" pitchFamily="34" charset="0"/>
                <a:ea typeface="ＭＳ Ｐゴシック"/>
                <a:cs typeface="Arial Unicode MS"/>
              </a:rPr>
              <a:t>2 Cav.</a:t>
            </a:r>
          </a:p>
        </p:txBody>
      </p:sp>
      <p:sp>
        <p:nvSpPr>
          <p:cNvPr id="39" name="テキスト ボックス 9"/>
          <p:cNvSpPr txBox="1">
            <a:spLocks noChangeArrowheads="1"/>
          </p:cNvSpPr>
          <p:nvPr/>
        </p:nvSpPr>
        <p:spPr bwMode="auto">
          <a:xfrm>
            <a:off x="2995246" y="3374108"/>
            <a:ext cx="1036638" cy="307975"/>
          </a:xfrm>
          <a:prstGeom prst="rect">
            <a:avLst/>
          </a:prstGeom>
          <a:noFill/>
          <a:ln w="9525">
            <a:noFill/>
            <a:miter lim="800000"/>
            <a:headEnd/>
            <a:tailEnd/>
          </a:ln>
        </p:spPr>
        <p:txBody>
          <a:bodyPr wrap="none">
            <a:spAutoFit/>
          </a:bodyPr>
          <a:lstStyle/>
          <a:p>
            <a:pPr algn="ctr" defTabSz="914400"/>
            <a:r>
              <a:rPr lang="en-US" altLang="ja-JP" sz="1400" dirty="0">
                <a:solidFill>
                  <a:srgbClr val="0000CC"/>
                </a:solidFill>
                <a:latin typeface="Arial Rounded MT Bold" pitchFamily="34" charset="0"/>
                <a:ea typeface="ＭＳ Ｐゴシック"/>
                <a:cs typeface="Arial Unicode MS"/>
              </a:rPr>
              <a:t>8 Cavities</a:t>
            </a:r>
          </a:p>
        </p:txBody>
      </p:sp>
      <p:sp>
        <p:nvSpPr>
          <p:cNvPr id="40" name="テキスト ボックス 9"/>
          <p:cNvSpPr txBox="1">
            <a:spLocks noChangeArrowheads="1"/>
          </p:cNvSpPr>
          <p:nvPr/>
        </p:nvSpPr>
        <p:spPr bwMode="auto">
          <a:xfrm>
            <a:off x="3031786" y="5449669"/>
            <a:ext cx="1000098" cy="523220"/>
          </a:xfrm>
          <a:prstGeom prst="rect">
            <a:avLst/>
          </a:prstGeom>
          <a:noFill/>
          <a:ln w="9525">
            <a:noFill/>
            <a:miter lim="800000"/>
            <a:headEnd/>
            <a:tailEnd/>
          </a:ln>
        </p:spPr>
        <p:txBody>
          <a:bodyPr wrap="square">
            <a:spAutoFit/>
          </a:bodyPr>
          <a:lstStyle/>
          <a:p>
            <a:pPr algn="ctr" defTabSz="914400"/>
            <a:r>
              <a:rPr lang="en-US" altLang="ja-JP" sz="1400">
                <a:solidFill>
                  <a:srgbClr val="0000CC"/>
                </a:solidFill>
                <a:latin typeface="Arial Rounded MT Bold" pitchFamily="34" charset="0"/>
                <a:ea typeface="ＭＳ Ｐゴシック"/>
                <a:cs typeface="Arial Unicode MS"/>
              </a:rPr>
              <a:t>8 Cavities</a:t>
            </a:r>
          </a:p>
        </p:txBody>
      </p:sp>
      <p:sp>
        <p:nvSpPr>
          <p:cNvPr id="41" name="テキスト ボックス 9"/>
          <p:cNvSpPr txBox="1">
            <a:spLocks noChangeArrowheads="1"/>
          </p:cNvSpPr>
          <p:nvPr/>
        </p:nvSpPr>
        <p:spPr bwMode="auto">
          <a:xfrm>
            <a:off x="5470186" y="5449669"/>
            <a:ext cx="1000098" cy="523220"/>
          </a:xfrm>
          <a:prstGeom prst="rect">
            <a:avLst/>
          </a:prstGeom>
          <a:noFill/>
          <a:ln w="9525">
            <a:noFill/>
            <a:miter lim="800000"/>
            <a:headEnd/>
            <a:tailEnd/>
          </a:ln>
        </p:spPr>
        <p:txBody>
          <a:bodyPr wrap="square">
            <a:spAutoFit/>
          </a:bodyPr>
          <a:lstStyle/>
          <a:p>
            <a:pPr algn="ctr" defTabSz="914400"/>
            <a:r>
              <a:rPr lang="en-US" altLang="ja-JP" sz="1400">
                <a:solidFill>
                  <a:srgbClr val="00B0F0"/>
                </a:solidFill>
                <a:latin typeface="Arial Rounded MT Bold" pitchFamily="34" charset="0"/>
                <a:ea typeface="ＭＳ Ｐゴシック"/>
                <a:cs typeface="Arial Unicode MS"/>
              </a:rPr>
              <a:t>4 Cavities</a:t>
            </a:r>
          </a:p>
        </p:txBody>
      </p:sp>
      <p:sp>
        <p:nvSpPr>
          <p:cNvPr id="44" name="テキスト ボックス 9"/>
          <p:cNvSpPr txBox="1">
            <a:spLocks noChangeArrowheads="1"/>
          </p:cNvSpPr>
          <p:nvPr/>
        </p:nvSpPr>
        <p:spPr bwMode="auto">
          <a:xfrm>
            <a:off x="7070386" y="5449669"/>
            <a:ext cx="1000098" cy="523220"/>
          </a:xfrm>
          <a:prstGeom prst="rect">
            <a:avLst/>
          </a:prstGeom>
          <a:noFill/>
          <a:ln w="9525">
            <a:noFill/>
            <a:miter lim="800000"/>
            <a:headEnd/>
            <a:tailEnd/>
          </a:ln>
        </p:spPr>
        <p:txBody>
          <a:bodyPr wrap="square">
            <a:spAutoFit/>
          </a:bodyPr>
          <a:lstStyle/>
          <a:p>
            <a:pPr algn="ctr" defTabSz="914400"/>
            <a:r>
              <a:rPr lang="en-US" altLang="ja-JP" sz="1400">
                <a:solidFill>
                  <a:srgbClr val="00B0F0"/>
                </a:solidFill>
                <a:latin typeface="Arial Rounded MT Bold" pitchFamily="34" charset="0"/>
                <a:ea typeface="ＭＳ Ｐゴシック"/>
                <a:cs typeface="Arial Unicode MS"/>
              </a:rPr>
              <a:t>4 Cavities</a:t>
            </a:r>
          </a:p>
        </p:txBody>
      </p:sp>
      <p:sp>
        <p:nvSpPr>
          <p:cNvPr id="45" name="テキスト ボックス 8"/>
          <p:cNvSpPr txBox="1">
            <a:spLocks noChangeArrowheads="1"/>
          </p:cNvSpPr>
          <p:nvPr/>
        </p:nvSpPr>
        <p:spPr bwMode="auto">
          <a:xfrm>
            <a:off x="1605530" y="1404144"/>
            <a:ext cx="2935288" cy="400050"/>
          </a:xfrm>
          <a:prstGeom prst="rect">
            <a:avLst/>
          </a:prstGeom>
          <a:noFill/>
          <a:ln w="9525">
            <a:noFill/>
            <a:miter lim="800000"/>
            <a:headEnd/>
            <a:tailEnd/>
          </a:ln>
        </p:spPr>
        <p:txBody>
          <a:bodyPr wrap="none">
            <a:spAutoFit/>
          </a:bodyPr>
          <a:lstStyle/>
          <a:p>
            <a:pPr algn="ctr" defTabSz="914400"/>
            <a:r>
              <a:rPr lang="en-US" altLang="ja-JP" sz="2000">
                <a:solidFill>
                  <a:srgbClr val="FF0000"/>
                </a:solidFill>
                <a:latin typeface="Arial Rounded MT Bold" pitchFamily="34" charset="0"/>
                <a:ea typeface="ＭＳ Ｐゴシック"/>
                <a:cs typeface="Arial Unicode MS"/>
              </a:rPr>
              <a:t>2012’, </a:t>
            </a:r>
            <a:r>
              <a:rPr lang="en-US" altLang="ja-JP" sz="2000">
                <a:solidFill>
                  <a:srgbClr val="FF0000"/>
                </a:solidFill>
                <a:latin typeface="Arial Rounded MT Bold" pitchFamily="34" charset="0"/>
                <a:ea typeface="平成角ゴシック" pitchFamily="49" charset="-128"/>
                <a:cs typeface="Arial Unicode MS"/>
              </a:rPr>
              <a:t>Feb. </a:t>
            </a:r>
            <a:r>
              <a:rPr lang="en-US" altLang="ja-JP" sz="2000">
                <a:solidFill>
                  <a:srgbClr val="0070C0"/>
                </a:solidFill>
                <a:latin typeface="Arial Rounded MT Bold" pitchFamily="34" charset="0"/>
                <a:ea typeface="平成角ゴシック" pitchFamily="49" charset="-128"/>
                <a:cs typeface="Arial Unicode MS"/>
              </a:rPr>
              <a:t>Cool-down</a:t>
            </a:r>
            <a:endParaRPr lang="ja-JP" altLang="en-US" sz="2000" b="1">
              <a:solidFill>
                <a:srgbClr val="0070C0"/>
              </a:solidFill>
              <a:latin typeface="Arial Rounded MT Bold" pitchFamily="34" charset="0"/>
              <a:ea typeface="平成角ゴシック" pitchFamily="49" charset="-128"/>
              <a:cs typeface="Arial Unicode MS"/>
            </a:endParaRPr>
          </a:p>
        </p:txBody>
      </p:sp>
      <p:sp>
        <p:nvSpPr>
          <p:cNvPr id="46" name="テキスト ボックス 8"/>
          <p:cNvSpPr txBox="1">
            <a:spLocks noChangeArrowheads="1"/>
          </p:cNvSpPr>
          <p:nvPr/>
        </p:nvSpPr>
        <p:spPr bwMode="auto">
          <a:xfrm>
            <a:off x="1880779" y="3634551"/>
            <a:ext cx="2934943" cy="400110"/>
          </a:xfrm>
          <a:prstGeom prst="rect">
            <a:avLst/>
          </a:prstGeom>
          <a:noFill/>
          <a:ln w="9525">
            <a:noFill/>
            <a:miter lim="800000"/>
            <a:headEnd/>
            <a:tailEnd/>
          </a:ln>
        </p:spPr>
        <p:txBody>
          <a:bodyPr wrap="none">
            <a:spAutoFit/>
          </a:bodyPr>
          <a:lstStyle/>
          <a:p>
            <a:pPr algn="ctr" defTabSz="914400"/>
            <a:r>
              <a:rPr lang="en-US" altLang="ja-JP" sz="2000" dirty="0">
                <a:solidFill>
                  <a:srgbClr val="FF0000"/>
                </a:solidFill>
                <a:latin typeface="Arial Rounded MT Bold" pitchFamily="34" charset="0"/>
                <a:ea typeface="ＭＳ Ｐゴシック"/>
                <a:cs typeface="Arial Unicode MS"/>
              </a:rPr>
              <a:t>2014’, </a:t>
            </a:r>
            <a:r>
              <a:rPr lang="en-US" altLang="ja-JP" sz="2000" dirty="0" smtClean="0">
                <a:solidFill>
                  <a:srgbClr val="FF0000"/>
                </a:solidFill>
                <a:latin typeface="Arial Rounded MT Bold" pitchFamily="34" charset="0"/>
                <a:ea typeface="平成角ゴシック" pitchFamily="49" charset="-128"/>
                <a:cs typeface="Arial Unicode MS"/>
              </a:rPr>
              <a:t>Feb. </a:t>
            </a:r>
            <a:r>
              <a:rPr lang="en-US" altLang="ja-JP" sz="2000" dirty="0">
                <a:solidFill>
                  <a:srgbClr val="0070C0"/>
                </a:solidFill>
                <a:latin typeface="Arial Rounded MT Bold" pitchFamily="34" charset="0"/>
                <a:ea typeface="平成角ゴシック" pitchFamily="49" charset="-128"/>
                <a:cs typeface="Arial Unicode MS"/>
              </a:rPr>
              <a:t>Cool-down</a:t>
            </a:r>
            <a:endParaRPr lang="ja-JP" altLang="en-US" sz="2000" b="1" dirty="0">
              <a:solidFill>
                <a:srgbClr val="0070C0"/>
              </a:solidFill>
              <a:latin typeface="Arial Rounded MT Bold" pitchFamily="34" charset="0"/>
              <a:ea typeface="平成角ゴシック" pitchFamily="49" charset="-128"/>
              <a:cs typeface="Arial Unicode MS"/>
            </a:endParaRPr>
          </a:p>
        </p:txBody>
      </p:sp>
      <p:sp>
        <p:nvSpPr>
          <p:cNvPr id="47" name="テキスト ボックス 8"/>
          <p:cNvSpPr txBox="1">
            <a:spLocks noChangeArrowheads="1"/>
          </p:cNvSpPr>
          <p:nvPr/>
        </p:nvSpPr>
        <p:spPr bwMode="auto">
          <a:xfrm>
            <a:off x="3124200" y="5968176"/>
            <a:ext cx="3429000" cy="400110"/>
          </a:xfrm>
          <a:prstGeom prst="rect">
            <a:avLst/>
          </a:prstGeom>
          <a:noFill/>
          <a:ln w="9525">
            <a:noFill/>
            <a:miter lim="800000"/>
            <a:headEnd/>
            <a:tailEnd/>
          </a:ln>
        </p:spPr>
        <p:txBody>
          <a:bodyPr wrap="square">
            <a:spAutoFit/>
          </a:bodyPr>
          <a:lstStyle/>
          <a:p>
            <a:pPr algn="ctr" defTabSz="914400"/>
            <a:r>
              <a:rPr lang="en-US" altLang="ja-JP" sz="2000" dirty="0" smtClean="0">
                <a:solidFill>
                  <a:srgbClr val="FF0000"/>
                </a:solidFill>
                <a:latin typeface="Arial Rounded MT Bold" pitchFamily="34" charset="0"/>
                <a:ea typeface="ＭＳ Ｐゴシック"/>
                <a:cs typeface="Arial Unicode MS"/>
              </a:rPr>
              <a:t>2a: 2014’</a:t>
            </a:r>
            <a:r>
              <a:rPr lang="en-US" altLang="ja-JP" sz="2000" dirty="0">
                <a:solidFill>
                  <a:srgbClr val="FF0000"/>
                </a:solidFill>
                <a:latin typeface="Arial Rounded MT Bold" pitchFamily="34" charset="0"/>
                <a:ea typeface="ＭＳ Ｐゴシック"/>
                <a:cs typeface="Arial Unicode MS"/>
              </a:rPr>
              <a:t>, </a:t>
            </a:r>
            <a:r>
              <a:rPr lang="en-US" altLang="ja-JP" sz="2000" dirty="0" smtClean="0">
                <a:solidFill>
                  <a:srgbClr val="FF0000"/>
                </a:solidFill>
                <a:latin typeface="Arial Rounded MT Bold" pitchFamily="34" charset="0"/>
                <a:ea typeface="平成角ゴシック" pitchFamily="49" charset="-128"/>
                <a:cs typeface="Arial Unicode MS"/>
              </a:rPr>
              <a:t>Feb., </a:t>
            </a:r>
            <a:r>
              <a:rPr lang="en-US" altLang="ja-JP" sz="2000" dirty="0" smtClean="0">
                <a:solidFill>
                  <a:srgbClr val="0070C0"/>
                </a:solidFill>
                <a:latin typeface="Arial Rounded MT Bold" pitchFamily="34" charset="0"/>
                <a:ea typeface="平成角ゴシック" pitchFamily="49" charset="-128"/>
                <a:cs typeface="Arial Unicode MS"/>
              </a:rPr>
              <a:t>Cool</a:t>
            </a:r>
            <a:r>
              <a:rPr lang="en-US" altLang="ja-JP" sz="2000" dirty="0">
                <a:solidFill>
                  <a:srgbClr val="0070C0"/>
                </a:solidFill>
                <a:latin typeface="Arial Rounded MT Bold" pitchFamily="34" charset="0"/>
                <a:ea typeface="平成角ゴシック" pitchFamily="49" charset="-128"/>
                <a:cs typeface="Arial Unicode MS"/>
              </a:rPr>
              <a:t>-</a:t>
            </a:r>
            <a:r>
              <a:rPr lang="en-US" altLang="ja-JP" sz="2000" dirty="0" smtClean="0">
                <a:solidFill>
                  <a:srgbClr val="0070C0"/>
                </a:solidFill>
                <a:latin typeface="Arial Rounded MT Bold" pitchFamily="34" charset="0"/>
                <a:ea typeface="平成角ゴシック" pitchFamily="49" charset="-128"/>
                <a:cs typeface="Arial Unicode MS"/>
              </a:rPr>
              <a:t>down</a:t>
            </a:r>
            <a:endParaRPr lang="ja-JP" altLang="en-US" sz="2000" b="1" dirty="0">
              <a:solidFill>
                <a:srgbClr val="FF0000"/>
              </a:solidFill>
              <a:latin typeface="Arial Rounded MT Bold" pitchFamily="34" charset="0"/>
              <a:ea typeface="平成角ゴシック" pitchFamily="49" charset="-128"/>
              <a:cs typeface="Arial Unicode MS"/>
            </a:endParaRPr>
          </a:p>
        </p:txBody>
      </p:sp>
      <p:sp>
        <p:nvSpPr>
          <p:cNvPr id="48" name="テキスト ボックス 8"/>
          <p:cNvSpPr txBox="1">
            <a:spLocks noChangeArrowheads="1"/>
          </p:cNvSpPr>
          <p:nvPr/>
        </p:nvSpPr>
        <p:spPr bwMode="auto">
          <a:xfrm>
            <a:off x="93550" y="4168563"/>
            <a:ext cx="2134218" cy="338554"/>
          </a:xfrm>
          <a:prstGeom prst="rect">
            <a:avLst/>
          </a:prstGeom>
          <a:solidFill>
            <a:srgbClr val="FFFF00"/>
          </a:solidFill>
          <a:ln w="9525">
            <a:noFill/>
            <a:miter lim="800000"/>
            <a:headEnd/>
            <a:tailEnd/>
          </a:ln>
        </p:spPr>
        <p:txBody>
          <a:bodyPr wrap="none">
            <a:spAutoFit/>
          </a:bodyPr>
          <a:lstStyle/>
          <a:p>
            <a:pPr algn="ctr" defTabSz="914400"/>
            <a:r>
              <a:rPr lang="en-US" altLang="ja-JP" sz="1600" dirty="0">
                <a:solidFill>
                  <a:srgbClr val="3366FF"/>
                </a:solidFill>
                <a:latin typeface="Arial Rounded MT Bold" pitchFamily="34" charset="0"/>
                <a:ea typeface="ＭＳ Ｐゴシック"/>
                <a:cs typeface="Arial Unicode MS"/>
              </a:rPr>
              <a:t>Under Discussion !!</a:t>
            </a:r>
            <a:endParaRPr lang="ja-JP" altLang="en-US" sz="1600" b="1" dirty="0">
              <a:solidFill>
                <a:srgbClr val="3366FF"/>
              </a:solidFill>
              <a:latin typeface="Arial Rounded MT Bold" pitchFamily="34" charset="0"/>
              <a:ea typeface="平成角ゴシック" pitchFamily="49" charset="-128"/>
              <a:cs typeface="Arial Unicode MS"/>
            </a:endParaRPr>
          </a:p>
        </p:txBody>
      </p:sp>
      <p:sp>
        <p:nvSpPr>
          <p:cNvPr id="49" name="正方形/長方形 47"/>
          <p:cNvSpPr>
            <a:spLocks noChangeArrowheads="1"/>
          </p:cNvSpPr>
          <p:nvPr/>
        </p:nvSpPr>
        <p:spPr bwMode="auto">
          <a:xfrm>
            <a:off x="5089186" y="5068668"/>
            <a:ext cx="73514" cy="444353"/>
          </a:xfrm>
          <a:prstGeom prst="rect">
            <a:avLst/>
          </a:prstGeom>
          <a:noFill/>
          <a:ln w="38100" algn="ctr">
            <a:solidFill>
              <a:srgbClr val="A6A6A6"/>
            </a:solidFill>
            <a:round/>
            <a:headEnd/>
            <a:tailEnd/>
          </a:ln>
        </p:spPr>
        <p:txBody>
          <a:bodyPr/>
          <a:lstStyle/>
          <a:p>
            <a:pPr defTabSz="914400" eaLnBrk="0" fontAlgn="ctr" hangingPunct="0"/>
            <a:endParaRPr kumimoji="0" lang="ja-JP" altLang="en-US">
              <a:solidFill>
                <a:prstClr val="black"/>
              </a:solidFill>
              <a:latin typeface="Calibri"/>
              <a:ea typeface="Arial Unicode MS" pitchFamily="50" charset="-128"/>
              <a:cs typeface="Arial Unicode MS"/>
            </a:endParaRPr>
          </a:p>
        </p:txBody>
      </p:sp>
      <p:sp>
        <p:nvSpPr>
          <p:cNvPr id="50" name="正方形/長方形 47"/>
          <p:cNvSpPr>
            <a:spLocks noChangeArrowheads="1"/>
          </p:cNvSpPr>
          <p:nvPr/>
        </p:nvSpPr>
        <p:spPr bwMode="auto">
          <a:xfrm>
            <a:off x="6765586" y="5068668"/>
            <a:ext cx="73514" cy="444353"/>
          </a:xfrm>
          <a:prstGeom prst="rect">
            <a:avLst/>
          </a:prstGeom>
          <a:noFill/>
          <a:ln w="38100" algn="ctr">
            <a:solidFill>
              <a:srgbClr val="A6A6A6"/>
            </a:solidFill>
            <a:round/>
            <a:headEnd/>
            <a:tailEnd/>
          </a:ln>
        </p:spPr>
        <p:txBody>
          <a:bodyPr/>
          <a:lstStyle/>
          <a:p>
            <a:pPr defTabSz="914400" eaLnBrk="0" fontAlgn="ctr" hangingPunct="0"/>
            <a:endParaRPr kumimoji="0" lang="ja-JP" altLang="en-US">
              <a:solidFill>
                <a:prstClr val="black"/>
              </a:solidFill>
              <a:latin typeface="Calibri"/>
              <a:ea typeface="Arial Unicode MS" pitchFamily="50" charset="-128"/>
              <a:cs typeface="Arial Unicode MS"/>
            </a:endParaRPr>
          </a:p>
        </p:txBody>
      </p:sp>
      <p:sp>
        <p:nvSpPr>
          <p:cNvPr id="52" name="テキスト ボックス 8"/>
          <p:cNvSpPr txBox="1">
            <a:spLocks noChangeArrowheads="1"/>
          </p:cNvSpPr>
          <p:nvPr/>
        </p:nvSpPr>
        <p:spPr bwMode="auto">
          <a:xfrm>
            <a:off x="1605530" y="1712119"/>
            <a:ext cx="3514303" cy="338554"/>
          </a:xfrm>
          <a:prstGeom prst="rect">
            <a:avLst/>
          </a:prstGeom>
          <a:noFill/>
          <a:ln w="9525">
            <a:noFill/>
            <a:miter lim="800000"/>
            <a:headEnd/>
            <a:tailEnd/>
          </a:ln>
        </p:spPr>
        <p:txBody>
          <a:bodyPr wrap="none">
            <a:spAutoFit/>
          </a:bodyPr>
          <a:lstStyle/>
          <a:p>
            <a:pPr defTabSz="914400"/>
            <a:r>
              <a:rPr lang="en-US" altLang="ja-JP" sz="1600" dirty="0">
                <a:solidFill>
                  <a:srgbClr val="00CC66"/>
                </a:solidFill>
                <a:latin typeface="Arial Rounded MT Bold" pitchFamily="34" charset="0"/>
                <a:ea typeface="ＭＳ Ｐゴシック"/>
                <a:cs typeface="Arial Unicode MS"/>
              </a:rPr>
              <a:t>(for Quantum-Beam Experiments)</a:t>
            </a:r>
            <a:endParaRPr lang="ja-JP" altLang="en-US" sz="1600" b="1" dirty="0">
              <a:solidFill>
                <a:srgbClr val="00CC66"/>
              </a:solidFill>
              <a:latin typeface="Arial Rounded MT Bold" pitchFamily="34" charset="0"/>
              <a:ea typeface="平成角ゴシック" pitchFamily="49" charset="-128"/>
              <a:cs typeface="Arial Unicode MS"/>
            </a:endParaRPr>
          </a:p>
        </p:txBody>
      </p:sp>
      <p:sp>
        <p:nvSpPr>
          <p:cNvPr id="56" name="テキスト ボックス 55"/>
          <p:cNvSpPr txBox="1"/>
          <p:nvPr/>
        </p:nvSpPr>
        <p:spPr>
          <a:xfrm>
            <a:off x="7234296" y="60171"/>
            <a:ext cx="1888315" cy="830997"/>
          </a:xfrm>
          <a:prstGeom prst="rect">
            <a:avLst/>
          </a:prstGeom>
          <a:solidFill>
            <a:srgbClr val="FFFF00"/>
          </a:solidFill>
        </p:spPr>
        <p:txBody>
          <a:bodyPr wrap="square" rtlCol="0">
            <a:spAutoFit/>
          </a:bodyPr>
          <a:lstStyle/>
          <a:p>
            <a:pPr defTabSz="457200"/>
            <a:r>
              <a:rPr lang="en-US" altLang="ja-JP" sz="1200" dirty="0" smtClean="0">
                <a:solidFill>
                  <a:srgbClr val="000000"/>
                </a:solidFill>
                <a:latin typeface="Arial"/>
                <a:ea typeface="Arial Unicode MS"/>
                <a:cs typeface="Arial Unicode MS"/>
              </a:rPr>
              <a:t>Originally proposed by </a:t>
            </a:r>
          </a:p>
          <a:p>
            <a:pPr defTabSz="457200"/>
            <a:r>
              <a:rPr lang="en-US" altLang="ja-JP" sz="1200" dirty="0" smtClean="0">
                <a:solidFill>
                  <a:srgbClr val="000000"/>
                </a:solidFill>
                <a:latin typeface="Arial"/>
                <a:ea typeface="Arial Unicode MS"/>
                <a:cs typeface="Arial Unicode MS"/>
              </a:rPr>
              <a:t>E. </a:t>
            </a:r>
            <a:r>
              <a:rPr lang="en-US" altLang="ja-JP" sz="1200" dirty="0" err="1" smtClean="0">
                <a:solidFill>
                  <a:srgbClr val="000000"/>
                </a:solidFill>
                <a:latin typeface="Arial"/>
                <a:ea typeface="Arial Unicode MS"/>
                <a:cs typeface="Arial Unicode MS"/>
              </a:rPr>
              <a:t>Kako</a:t>
            </a:r>
            <a:r>
              <a:rPr lang="en-US" altLang="ja-JP" sz="1200" dirty="0" smtClean="0">
                <a:solidFill>
                  <a:srgbClr val="000000"/>
                </a:solidFill>
                <a:latin typeface="Arial"/>
                <a:ea typeface="Arial Unicode MS"/>
                <a:cs typeface="Arial Unicode MS"/>
              </a:rPr>
              <a:t>, and </a:t>
            </a:r>
          </a:p>
          <a:p>
            <a:pPr defTabSz="457200"/>
            <a:r>
              <a:rPr lang="en-US" altLang="ja-JP" sz="1200" dirty="0">
                <a:solidFill>
                  <a:srgbClr val="000000"/>
                </a:solidFill>
                <a:latin typeface="Arial"/>
                <a:ea typeface="Arial Unicode MS"/>
                <a:cs typeface="Arial Unicode MS"/>
              </a:rPr>
              <a:t>u</a:t>
            </a:r>
            <a:r>
              <a:rPr lang="en-US" altLang="ja-JP" sz="1200" dirty="0" smtClean="0">
                <a:solidFill>
                  <a:srgbClr val="000000"/>
                </a:solidFill>
                <a:latin typeface="Arial"/>
                <a:ea typeface="Arial Unicode MS"/>
                <a:cs typeface="Arial Unicode MS"/>
              </a:rPr>
              <a:t>pdated by</a:t>
            </a:r>
          </a:p>
          <a:p>
            <a:pPr defTabSz="457200"/>
            <a:r>
              <a:rPr lang="en-US" altLang="ja-JP" sz="1200" dirty="0" smtClean="0">
                <a:solidFill>
                  <a:srgbClr val="000000"/>
                </a:solidFill>
                <a:latin typeface="Arial"/>
                <a:ea typeface="Arial Unicode MS"/>
                <a:cs typeface="Arial Unicode MS"/>
              </a:rPr>
              <a:t> A. Yamamoto</a:t>
            </a:r>
            <a:endParaRPr lang="ja-JP" altLang="en-US" sz="1200" dirty="0">
              <a:solidFill>
                <a:srgbClr val="000000"/>
              </a:solidFill>
              <a:latin typeface="Arial"/>
              <a:ea typeface="Arial Unicode MS"/>
              <a:cs typeface="Arial Unicode MS"/>
            </a:endParaRPr>
          </a:p>
        </p:txBody>
      </p:sp>
      <p:pic>
        <p:nvPicPr>
          <p:cNvPr id="42" name="Picture 16"/>
          <p:cNvPicPr>
            <a:picLocks noChangeAspect="1" noChangeArrowheads="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211025" y="1568605"/>
            <a:ext cx="1040493" cy="370799"/>
          </a:xfrm>
          <a:prstGeom prst="rect">
            <a:avLst/>
          </a:prstGeom>
          <a:noFill/>
          <a:ln w="9525">
            <a:noFill/>
            <a:miter lim="800000"/>
            <a:headEnd/>
            <a:tailEnd/>
          </a:ln>
        </p:spPr>
      </p:pic>
      <p:sp>
        <p:nvSpPr>
          <p:cNvPr id="43" name="正方形/長方形 51"/>
          <p:cNvSpPr>
            <a:spLocks noChangeArrowheads="1"/>
          </p:cNvSpPr>
          <p:nvPr/>
        </p:nvSpPr>
        <p:spPr bwMode="auto">
          <a:xfrm>
            <a:off x="58625" y="1568605"/>
            <a:ext cx="1258647" cy="611120"/>
          </a:xfrm>
          <a:prstGeom prst="rect">
            <a:avLst/>
          </a:prstGeom>
          <a:noFill/>
          <a:ln w="38100" algn="ctr">
            <a:solidFill>
              <a:srgbClr val="00CC00"/>
            </a:solidFill>
            <a:round/>
            <a:headEnd/>
            <a:tailEnd/>
          </a:ln>
        </p:spPr>
        <p:txBody>
          <a:bodyPr/>
          <a:lstStyle/>
          <a:p>
            <a:pPr defTabSz="914400" eaLnBrk="0" fontAlgn="ctr" hangingPunct="0"/>
            <a:endParaRPr kumimoji="0" lang="ja-JP" altLang="en-US">
              <a:solidFill>
                <a:prstClr val="black"/>
              </a:solidFill>
              <a:latin typeface="Calibri"/>
              <a:ea typeface="Arial Unicode MS" pitchFamily="50" charset="-128"/>
              <a:cs typeface="Arial Unicode MS"/>
            </a:endParaRPr>
          </a:p>
        </p:txBody>
      </p:sp>
      <p:sp>
        <p:nvSpPr>
          <p:cNvPr id="51" name="テキスト ボックス 9"/>
          <p:cNvSpPr txBox="1">
            <a:spLocks noChangeArrowheads="1"/>
          </p:cNvSpPr>
          <p:nvPr/>
        </p:nvSpPr>
        <p:spPr bwMode="auto">
          <a:xfrm>
            <a:off x="408073" y="1874944"/>
            <a:ext cx="714375" cy="307975"/>
          </a:xfrm>
          <a:prstGeom prst="rect">
            <a:avLst/>
          </a:prstGeom>
          <a:noFill/>
          <a:ln w="9525">
            <a:noFill/>
            <a:miter lim="800000"/>
            <a:headEnd/>
            <a:tailEnd/>
          </a:ln>
        </p:spPr>
        <p:txBody>
          <a:bodyPr wrap="none">
            <a:spAutoFit/>
          </a:bodyPr>
          <a:lstStyle/>
          <a:p>
            <a:pPr algn="ctr" defTabSz="914400"/>
            <a:r>
              <a:rPr lang="en-US" altLang="ja-JP" sz="1400" dirty="0">
                <a:solidFill>
                  <a:srgbClr val="00CC00"/>
                </a:solidFill>
                <a:latin typeface="Arial Rounded MT Bold" pitchFamily="34" charset="0"/>
                <a:ea typeface="ＭＳ Ｐゴシック"/>
                <a:cs typeface="Arial Unicode MS"/>
              </a:rPr>
              <a:t>2 Cav.</a:t>
            </a:r>
          </a:p>
        </p:txBody>
      </p:sp>
      <p:pic>
        <p:nvPicPr>
          <p:cNvPr id="53" name="Picture 16"/>
          <p:cNvPicPr>
            <a:picLocks noChangeAspect="1" noChangeArrowheads="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211025" y="5068668"/>
            <a:ext cx="1040493" cy="370799"/>
          </a:xfrm>
          <a:prstGeom prst="rect">
            <a:avLst/>
          </a:prstGeom>
          <a:noFill/>
          <a:ln w="9525">
            <a:noFill/>
            <a:miter lim="800000"/>
            <a:headEnd/>
            <a:tailEnd/>
          </a:ln>
        </p:spPr>
      </p:pic>
      <p:sp>
        <p:nvSpPr>
          <p:cNvPr id="54" name="正方形/長方形 51"/>
          <p:cNvSpPr>
            <a:spLocks noChangeArrowheads="1"/>
          </p:cNvSpPr>
          <p:nvPr/>
        </p:nvSpPr>
        <p:spPr bwMode="auto">
          <a:xfrm>
            <a:off x="58625" y="5068668"/>
            <a:ext cx="1258647" cy="611120"/>
          </a:xfrm>
          <a:prstGeom prst="rect">
            <a:avLst/>
          </a:prstGeom>
          <a:noFill/>
          <a:ln w="38100" algn="ctr">
            <a:solidFill>
              <a:srgbClr val="00CC00"/>
            </a:solidFill>
            <a:round/>
            <a:headEnd/>
            <a:tailEnd/>
          </a:ln>
        </p:spPr>
        <p:txBody>
          <a:bodyPr/>
          <a:lstStyle/>
          <a:p>
            <a:pPr defTabSz="914400" eaLnBrk="0" fontAlgn="ctr" hangingPunct="0"/>
            <a:endParaRPr kumimoji="0" lang="ja-JP" altLang="en-US">
              <a:solidFill>
                <a:prstClr val="black"/>
              </a:solidFill>
              <a:latin typeface="Calibri"/>
              <a:ea typeface="Arial Unicode MS" pitchFamily="50" charset="-128"/>
              <a:cs typeface="Arial Unicode MS"/>
            </a:endParaRPr>
          </a:p>
        </p:txBody>
      </p:sp>
      <p:sp>
        <p:nvSpPr>
          <p:cNvPr id="55" name="テキスト ボックス 9"/>
          <p:cNvSpPr txBox="1">
            <a:spLocks noChangeArrowheads="1"/>
          </p:cNvSpPr>
          <p:nvPr/>
        </p:nvSpPr>
        <p:spPr bwMode="auto">
          <a:xfrm>
            <a:off x="408073" y="5375007"/>
            <a:ext cx="714375" cy="307975"/>
          </a:xfrm>
          <a:prstGeom prst="rect">
            <a:avLst/>
          </a:prstGeom>
          <a:noFill/>
          <a:ln w="9525">
            <a:noFill/>
            <a:miter lim="800000"/>
            <a:headEnd/>
            <a:tailEnd/>
          </a:ln>
        </p:spPr>
        <p:txBody>
          <a:bodyPr wrap="none">
            <a:spAutoFit/>
          </a:bodyPr>
          <a:lstStyle/>
          <a:p>
            <a:pPr algn="ctr" defTabSz="914400"/>
            <a:r>
              <a:rPr lang="en-US" altLang="ja-JP" sz="1400" dirty="0">
                <a:solidFill>
                  <a:srgbClr val="00CC00"/>
                </a:solidFill>
                <a:latin typeface="Arial Rounded MT Bold" pitchFamily="34" charset="0"/>
                <a:ea typeface="ＭＳ Ｐゴシック"/>
                <a:cs typeface="Arial Unicode MS"/>
              </a:rPr>
              <a:t>2 Cav.</a:t>
            </a:r>
          </a:p>
        </p:txBody>
      </p:sp>
      <p:sp>
        <p:nvSpPr>
          <p:cNvPr id="2" name="テキスト ボックス 1"/>
          <p:cNvSpPr txBox="1"/>
          <p:nvPr/>
        </p:nvSpPr>
        <p:spPr>
          <a:xfrm>
            <a:off x="6917986" y="5996001"/>
            <a:ext cx="1955245" cy="369332"/>
          </a:xfrm>
          <a:prstGeom prst="rect">
            <a:avLst/>
          </a:prstGeom>
          <a:solidFill>
            <a:srgbClr val="FFFF00"/>
          </a:solidFill>
        </p:spPr>
        <p:txBody>
          <a:bodyPr wrap="none" rtlCol="0">
            <a:spAutoFit/>
          </a:bodyPr>
          <a:lstStyle/>
          <a:p>
            <a:r>
              <a:rPr kumimoji="1" lang="en-US" altLang="ja-JP" dirty="0" smtClean="0">
                <a:solidFill>
                  <a:srgbClr val="3366FF"/>
                </a:solidFill>
              </a:rPr>
              <a:t>Under discussion</a:t>
            </a:r>
            <a:endParaRPr kumimoji="1" lang="ja-JP" altLang="en-US" dirty="0">
              <a:solidFill>
                <a:srgbClr val="3366FF"/>
              </a:solidFill>
            </a:endParaRPr>
          </a:p>
        </p:txBody>
      </p:sp>
      <p:cxnSp>
        <p:nvCxnSpPr>
          <p:cNvPr id="9" name="直線コネクタ 8"/>
          <p:cNvCxnSpPr/>
          <p:nvPr/>
        </p:nvCxnSpPr>
        <p:spPr>
          <a:xfrm>
            <a:off x="6765586" y="5851407"/>
            <a:ext cx="0" cy="724371"/>
          </a:xfrm>
          <a:prstGeom prst="line">
            <a:avLst/>
          </a:prstGeom>
          <a:ln>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230578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sz="3600" i="1" dirty="0" smtClean="0"/>
              <a:t> Reports from Reviewers (Preliminary): </a:t>
            </a:r>
            <a:br>
              <a:rPr lang="en-US" altLang="ja-JP" sz="3600" i="1" dirty="0" smtClean="0"/>
            </a:br>
            <a:r>
              <a:rPr lang="en-US" altLang="ja-JP" dirty="0" smtClean="0">
                <a:solidFill>
                  <a:srgbClr val="3366FF"/>
                </a:solidFill>
              </a:rPr>
              <a:t>STF: RF and PDS</a:t>
            </a:r>
            <a:endParaRPr kumimoji="1" lang="ja-JP" altLang="en-US" dirty="0">
              <a:solidFill>
                <a:srgbClr val="3366FF"/>
              </a:solidFill>
            </a:endParaRPr>
          </a:p>
        </p:txBody>
      </p:sp>
      <p:sp>
        <p:nvSpPr>
          <p:cNvPr id="3" name="コンテンツ プレースホルダー 2"/>
          <p:cNvSpPr>
            <a:spLocks noGrp="1"/>
          </p:cNvSpPr>
          <p:nvPr>
            <p:ph idx="1"/>
          </p:nvPr>
        </p:nvSpPr>
        <p:spPr>
          <a:xfrm>
            <a:off x="196272" y="1600201"/>
            <a:ext cx="8728363" cy="4525963"/>
          </a:xfrm>
        </p:spPr>
        <p:txBody>
          <a:bodyPr>
            <a:normAutofit fontScale="85000" lnSpcReduction="20000"/>
          </a:bodyPr>
          <a:lstStyle/>
          <a:p>
            <a:pPr marL="0" indent="0">
              <a:buNone/>
            </a:pPr>
            <a:r>
              <a:rPr kumimoji="1" lang="en-US" altLang="ja-JP" b="1" dirty="0" smtClean="0">
                <a:solidFill>
                  <a:srgbClr val="3366FF"/>
                </a:solidFill>
              </a:rPr>
              <a:t>Observation:</a:t>
            </a:r>
          </a:p>
          <a:p>
            <a:r>
              <a:rPr lang="en-US" altLang="ja-JP" dirty="0" smtClean="0"/>
              <a:t>PDS (Linear- and Tree-type) successfully tested in S1-global, and LLRF provides functions worked excellently, as well. Stability in ~ 2 hours demonstrated </a:t>
            </a:r>
          </a:p>
          <a:p>
            <a:r>
              <a:rPr lang="en-US" altLang="ja-JP" dirty="0" smtClean="0"/>
              <a:t>HLRF/LLRF has been well operating as part of QB project </a:t>
            </a:r>
          </a:p>
          <a:p>
            <a:pPr marL="0" indent="0">
              <a:buNone/>
            </a:pPr>
            <a:r>
              <a:rPr lang="en-US" altLang="ja-JP" b="1" dirty="0" smtClean="0">
                <a:solidFill>
                  <a:srgbClr val="3366FF"/>
                </a:solidFill>
              </a:rPr>
              <a:t>Recommendations:</a:t>
            </a:r>
            <a:endParaRPr lang="en-US" altLang="ja-JP" b="1" dirty="0">
              <a:solidFill>
                <a:srgbClr val="3366FF"/>
              </a:solidFill>
            </a:endParaRPr>
          </a:p>
          <a:p>
            <a:r>
              <a:rPr lang="en-US" altLang="ja-JP" dirty="0" smtClean="0"/>
              <a:t>The </a:t>
            </a:r>
            <a:r>
              <a:rPr lang="en-US" altLang="ja-JP" u="sng" dirty="0" smtClean="0"/>
              <a:t>continuous operation </a:t>
            </a:r>
            <a:r>
              <a:rPr lang="en-US" altLang="ja-JP" dirty="0" smtClean="0"/>
              <a:t>for more than several days to be realized in future tests, </a:t>
            </a:r>
          </a:p>
          <a:p>
            <a:r>
              <a:rPr lang="en-US" altLang="ja-JP" dirty="0" smtClean="0"/>
              <a:t>It is very important to </a:t>
            </a:r>
            <a:r>
              <a:rPr lang="en-US" altLang="ja-JP" u="sng" dirty="0" smtClean="0"/>
              <a:t>demonstrate the 8.7 mA operation with 10 MW MBK, Marx modulator</a:t>
            </a:r>
            <a:r>
              <a:rPr lang="en-US" altLang="ja-JP" dirty="0" smtClean="0"/>
              <a:t>, PDS based on the ILC-TDR report in STF-2.   </a:t>
            </a:r>
          </a:p>
          <a:p>
            <a:pPr lvl="1"/>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12/08/20</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KEK-LC-Meeting</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pPr/>
              <a:t>5</a:t>
            </a:fld>
            <a:endParaRPr kumimoji="1" lang="ja-JP"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53110979"/>
      </p:ext>
    </p:extLst>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93" name="直線コネクタ 92"/>
          <p:cNvCxnSpPr/>
          <p:nvPr/>
        </p:nvCxnSpPr>
        <p:spPr>
          <a:xfrm>
            <a:off x="5012966" y="5941322"/>
            <a:ext cx="0" cy="803548"/>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627269" y="220541"/>
            <a:ext cx="6996136" cy="523220"/>
          </a:xfrm>
          <a:prstGeom prst="rect">
            <a:avLst/>
          </a:prstGeom>
          <a:noFill/>
        </p:spPr>
        <p:txBody>
          <a:bodyPr wrap="square" rtlCol="0">
            <a:spAutoFit/>
          </a:bodyPr>
          <a:lstStyle/>
          <a:p>
            <a:pPr defTabSz="457153"/>
            <a:r>
              <a:rPr lang="en-US" altLang="ja-JP" sz="2800" b="1" dirty="0">
                <a:solidFill>
                  <a:srgbClr val="000000"/>
                </a:solidFill>
                <a:latin typeface="Arial"/>
                <a:ea typeface="Arial Unicode MS"/>
                <a:cs typeface="Arial Unicode MS"/>
              </a:rPr>
              <a:t>Plans of ILC , </a:t>
            </a:r>
            <a:r>
              <a:rPr lang="en-US" altLang="ja-JP" sz="2800" b="1" dirty="0" smtClean="0">
                <a:solidFill>
                  <a:srgbClr val="000000"/>
                </a:solidFill>
                <a:latin typeface="Arial"/>
                <a:ea typeface="Arial Unicode MS"/>
                <a:cs typeface="Arial Unicode MS"/>
              </a:rPr>
              <a:t>STF under discussion </a:t>
            </a:r>
            <a:endParaRPr lang="ja-JP" altLang="en-US" sz="2800" dirty="0">
              <a:solidFill>
                <a:srgbClr val="000000"/>
              </a:solidFill>
              <a:latin typeface="Arial"/>
              <a:ea typeface="Arial Unicode MS"/>
              <a:cs typeface="Arial Unicode MS"/>
            </a:endParaRPr>
          </a:p>
        </p:txBody>
      </p:sp>
      <p:cxnSp>
        <p:nvCxnSpPr>
          <p:cNvPr id="8" name="直線コネクタ 7"/>
          <p:cNvCxnSpPr/>
          <p:nvPr/>
        </p:nvCxnSpPr>
        <p:spPr>
          <a:xfrm>
            <a:off x="533400" y="1295400"/>
            <a:ext cx="8516770"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rot="5400000">
            <a:off x="-1067987" y="3810400"/>
            <a:ext cx="5638007" cy="1588"/>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rot="5400000">
            <a:off x="456805" y="3810400"/>
            <a:ext cx="5638008" cy="1588"/>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rot="5400000">
            <a:off x="1980804" y="3809605"/>
            <a:ext cx="5638009" cy="1589"/>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rot="5400000">
            <a:off x="3506390" y="3810399"/>
            <a:ext cx="5638010" cy="1588"/>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5" name="直線コネクタ 14"/>
          <p:cNvCxnSpPr/>
          <p:nvPr/>
        </p:nvCxnSpPr>
        <p:spPr>
          <a:xfrm rot="5400000">
            <a:off x="5030390" y="3809603"/>
            <a:ext cx="5638009" cy="1589"/>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50669" y="926068"/>
            <a:ext cx="1006217" cy="369332"/>
          </a:xfrm>
          <a:prstGeom prst="rect">
            <a:avLst/>
          </a:prstGeom>
          <a:noFill/>
        </p:spPr>
        <p:txBody>
          <a:bodyPr wrap="none" rtlCol="0">
            <a:spAutoFit/>
          </a:bodyPr>
          <a:lstStyle/>
          <a:p>
            <a:pPr defTabSz="457153"/>
            <a:r>
              <a:rPr lang="en-US" altLang="ja-JP" b="1" dirty="0">
                <a:solidFill>
                  <a:srgbClr val="000000"/>
                </a:solidFill>
                <a:latin typeface="Helvetica"/>
                <a:ea typeface="Arial Unicode MS"/>
                <a:cs typeface="Helvetica"/>
              </a:rPr>
              <a:t>CY2011</a:t>
            </a:r>
            <a:endParaRPr lang="ja-JP" altLang="en-US" b="1" dirty="0">
              <a:solidFill>
                <a:srgbClr val="000000"/>
              </a:solidFill>
              <a:latin typeface="Helvetica"/>
              <a:ea typeface="Arial Unicode MS"/>
              <a:cs typeface="Helvetica"/>
            </a:endParaRPr>
          </a:p>
        </p:txBody>
      </p:sp>
      <p:sp>
        <p:nvSpPr>
          <p:cNvPr id="19" name="TextBox 18"/>
          <p:cNvSpPr txBox="1"/>
          <p:nvPr/>
        </p:nvSpPr>
        <p:spPr>
          <a:xfrm>
            <a:off x="2081994" y="927656"/>
            <a:ext cx="1018841" cy="369332"/>
          </a:xfrm>
          <a:prstGeom prst="rect">
            <a:avLst/>
          </a:prstGeom>
          <a:noFill/>
        </p:spPr>
        <p:txBody>
          <a:bodyPr wrap="none" rtlCol="0">
            <a:spAutoFit/>
          </a:bodyPr>
          <a:lstStyle/>
          <a:p>
            <a:pPr defTabSz="457153"/>
            <a:r>
              <a:rPr lang="en-US" altLang="ja-JP" b="1" dirty="0">
                <a:solidFill>
                  <a:srgbClr val="000000"/>
                </a:solidFill>
                <a:latin typeface="Helvetica"/>
                <a:ea typeface="Arial Unicode MS"/>
                <a:cs typeface="Helvetica"/>
              </a:rPr>
              <a:t>CY2012</a:t>
            </a:r>
            <a:endParaRPr lang="ja-JP" altLang="en-US" b="1" dirty="0">
              <a:solidFill>
                <a:srgbClr val="000000"/>
              </a:solidFill>
              <a:latin typeface="Helvetica"/>
              <a:ea typeface="Arial Unicode MS"/>
              <a:cs typeface="Helvetica"/>
            </a:endParaRPr>
          </a:p>
        </p:txBody>
      </p:sp>
      <p:sp>
        <p:nvSpPr>
          <p:cNvPr id="20" name="TextBox 19"/>
          <p:cNvSpPr txBox="1"/>
          <p:nvPr/>
        </p:nvSpPr>
        <p:spPr>
          <a:xfrm>
            <a:off x="3434569" y="926068"/>
            <a:ext cx="1018841" cy="369332"/>
          </a:xfrm>
          <a:prstGeom prst="rect">
            <a:avLst/>
          </a:prstGeom>
          <a:noFill/>
        </p:spPr>
        <p:txBody>
          <a:bodyPr wrap="none" rtlCol="0">
            <a:spAutoFit/>
          </a:bodyPr>
          <a:lstStyle/>
          <a:p>
            <a:pPr defTabSz="457153"/>
            <a:r>
              <a:rPr lang="en-US" altLang="ja-JP" b="1" dirty="0">
                <a:solidFill>
                  <a:srgbClr val="000000"/>
                </a:solidFill>
                <a:latin typeface="Helvetica"/>
                <a:ea typeface="Arial Unicode MS"/>
                <a:cs typeface="Helvetica"/>
              </a:rPr>
              <a:t>CY2013</a:t>
            </a:r>
            <a:endParaRPr lang="ja-JP" altLang="en-US" b="1" dirty="0">
              <a:solidFill>
                <a:srgbClr val="000000"/>
              </a:solidFill>
              <a:latin typeface="Helvetica"/>
              <a:ea typeface="Arial Unicode MS"/>
              <a:cs typeface="Helvetica"/>
            </a:endParaRPr>
          </a:p>
        </p:txBody>
      </p:sp>
      <p:sp>
        <p:nvSpPr>
          <p:cNvPr id="21" name="TextBox 20"/>
          <p:cNvSpPr txBox="1"/>
          <p:nvPr/>
        </p:nvSpPr>
        <p:spPr>
          <a:xfrm>
            <a:off x="4965828" y="927656"/>
            <a:ext cx="1018841" cy="369332"/>
          </a:xfrm>
          <a:prstGeom prst="rect">
            <a:avLst/>
          </a:prstGeom>
          <a:noFill/>
        </p:spPr>
        <p:txBody>
          <a:bodyPr wrap="none" rtlCol="0">
            <a:spAutoFit/>
          </a:bodyPr>
          <a:lstStyle/>
          <a:p>
            <a:pPr defTabSz="457153"/>
            <a:r>
              <a:rPr lang="en-US" altLang="ja-JP" b="1" dirty="0">
                <a:solidFill>
                  <a:srgbClr val="000000"/>
                </a:solidFill>
                <a:latin typeface="Helvetica"/>
                <a:ea typeface="Arial Unicode MS"/>
                <a:cs typeface="Helvetica"/>
              </a:rPr>
              <a:t>CY2014</a:t>
            </a:r>
            <a:endParaRPr lang="ja-JP" altLang="en-US" b="1" dirty="0">
              <a:solidFill>
                <a:srgbClr val="000000"/>
              </a:solidFill>
              <a:latin typeface="Helvetica"/>
              <a:ea typeface="Arial Unicode MS"/>
              <a:cs typeface="Helvetica"/>
            </a:endParaRPr>
          </a:p>
        </p:txBody>
      </p:sp>
      <p:sp>
        <p:nvSpPr>
          <p:cNvPr id="26" name="角丸四角形 25"/>
          <p:cNvSpPr/>
          <p:nvPr/>
        </p:nvSpPr>
        <p:spPr>
          <a:xfrm>
            <a:off x="2627784" y="2852936"/>
            <a:ext cx="1368152" cy="504056"/>
          </a:xfrm>
          <a:prstGeom prst="roundRect">
            <a:avLst/>
          </a:prstGeom>
          <a:solidFill>
            <a:srgbClr val="CCFFCC"/>
          </a:solidFill>
        </p:spPr>
        <p:style>
          <a:lnRef idx="0">
            <a:schemeClr val="accent4"/>
          </a:lnRef>
          <a:fillRef idx="3">
            <a:schemeClr val="accent4"/>
          </a:fillRef>
          <a:effectRef idx="3">
            <a:schemeClr val="accent4"/>
          </a:effectRef>
          <a:fontRef idx="minor">
            <a:schemeClr val="lt1"/>
          </a:fontRef>
        </p:style>
        <p:txBody>
          <a:bodyPr rtlCol="0" anchor="ctr"/>
          <a:lstStyle/>
          <a:p>
            <a:pPr algn="ctr" defTabSz="457153"/>
            <a:r>
              <a:rPr lang="en-US" altLang="ja-JP" sz="1600" b="1">
                <a:solidFill>
                  <a:srgbClr val="000000"/>
                </a:solidFill>
                <a:latin typeface="Arial"/>
                <a:ea typeface="Arial Unicode MS"/>
                <a:cs typeface="Arial Unicode MS"/>
              </a:rPr>
              <a:t>TDR Review</a:t>
            </a:r>
            <a:endParaRPr lang="ja-JP" altLang="en-US" sz="1600" b="1">
              <a:solidFill>
                <a:srgbClr val="000000"/>
              </a:solidFill>
              <a:latin typeface="Arial"/>
              <a:ea typeface="Arial Unicode MS"/>
              <a:cs typeface="Arial Unicode MS"/>
            </a:endParaRPr>
          </a:p>
        </p:txBody>
      </p:sp>
      <p:sp>
        <p:nvSpPr>
          <p:cNvPr id="30" name="角丸四角形 29"/>
          <p:cNvSpPr/>
          <p:nvPr/>
        </p:nvSpPr>
        <p:spPr>
          <a:xfrm>
            <a:off x="539552" y="1556792"/>
            <a:ext cx="3456384" cy="504055"/>
          </a:xfrm>
          <a:prstGeom prst="roundRect">
            <a:avLst/>
          </a:prstGeom>
          <a:solidFill>
            <a:schemeClr val="accent5">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457153"/>
            <a:r>
              <a:rPr lang="en-US" altLang="ja-JP">
                <a:solidFill>
                  <a:srgbClr val="FFFFFF"/>
                </a:solidFill>
                <a:latin typeface="Arial"/>
                <a:ea typeface="Arial Unicode MS"/>
                <a:cs typeface="Arial Unicode MS"/>
              </a:rPr>
              <a:t>GDE</a:t>
            </a:r>
            <a:endParaRPr lang="ja-JP" altLang="en-US">
              <a:solidFill>
                <a:srgbClr val="FFFFFF"/>
              </a:solidFill>
              <a:latin typeface="Arial"/>
              <a:ea typeface="Arial Unicode MS"/>
              <a:cs typeface="Arial Unicode MS"/>
            </a:endParaRPr>
          </a:p>
        </p:txBody>
      </p:sp>
      <p:sp>
        <p:nvSpPr>
          <p:cNvPr id="40" name="角丸四角形 39"/>
          <p:cNvSpPr/>
          <p:nvPr/>
        </p:nvSpPr>
        <p:spPr>
          <a:xfrm>
            <a:off x="5012966" y="6096798"/>
            <a:ext cx="3974114" cy="533400"/>
          </a:xfrm>
          <a:prstGeom prst="roundRect">
            <a:avLst/>
          </a:prstGeom>
          <a:solidFill>
            <a:srgbClr val="FFFC88"/>
          </a:solidFill>
        </p:spPr>
        <p:style>
          <a:lnRef idx="0">
            <a:schemeClr val="accent4"/>
          </a:lnRef>
          <a:fillRef idx="3">
            <a:schemeClr val="accent4"/>
          </a:fillRef>
          <a:effectRef idx="3">
            <a:schemeClr val="accent4"/>
          </a:effectRef>
          <a:fontRef idx="minor">
            <a:schemeClr val="lt1"/>
          </a:fontRef>
        </p:style>
        <p:txBody>
          <a:bodyPr rtlCol="0" anchor="ctr"/>
          <a:lstStyle/>
          <a:p>
            <a:pPr algn="ctr" defTabSz="457153"/>
            <a:endParaRPr lang="ja-JP" altLang="en-US">
              <a:solidFill>
                <a:srgbClr val="FFFFFF"/>
              </a:solidFill>
              <a:latin typeface="Arial"/>
              <a:ea typeface="Arial Unicode MS"/>
              <a:cs typeface="Arial Unicode MS"/>
            </a:endParaRPr>
          </a:p>
        </p:txBody>
      </p:sp>
      <p:sp>
        <p:nvSpPr>
          <p:cNvPr id="57" name="TextBox 56"/>
          <p:cNvSpPr txBox="1"/>
          <p:nvPr/>
        </p:nvSpPr>
        <p:spPr>
          <a:xfrm>
            <a:off x="6165094" y="6157346"/>
            <a:ext cx="1274808" cy="369332"/>
          </a:xfrm>
          <a:prstGeom prst="rect">
            <a:avLst/>
          </a:prstGeom>
          <a:noFill/>
        </p:spPr>
        <p:txBody>
          <a:bodyPr wrap="none" rtlCol="0">
            <a:spAutoFit/>
          </a:bodyPr>
          <a:lstStyle/>
          <a:p>
            <a:pPr defTabSz="457153"/>
            <a:r>
              <a:rPr lang="en-US" altLang="ja-JP" b="1" dirty="0" smtClean="0">
                <a:solidFill>
                  <a:srgbClr val="000000"/>
                </a:solidFill>
                <a:latin typeface="Arial"/>
                <a:ea typeface="Arial Unicode MS"/>
                <a:cs typeface="Arial Unicode MS"/>
              </a:rPr>
              <a:t>Operation</a:t>
            </a:r>
            <a:r>
              <a:rPr lang="ja-JP" altLang="en-US" b="1" dirty="0">
                <a:solidFill>
                  <a:srgbClr val="000000"/>
                </a:solidFill>
                <a:latin typeface="Arial"/>
                <a:ea typeface="Arial Unicode MS"/>
                <a:cs typeface="Arial Unicode MS"/>
              </a:rPr>
              <a:t>　</a:t>
            </a:r>
          </a:p>
        </p:txBody>
      </p:sp>
      <p:sp>
        <p:nvSpPr>
          <p:cNvPr id="69" name="TextBox 20"/>
          <p:cNvSpPr txBox="1"/>
          <p:nvPr/>
        </p:nvSpPr>
        <p:spPr>
          <a:xfrm>
            <a:off x="6542316" y="927656"/>
            <a:ext cx="1018841" cy="369332"/>
          </a:xfrm>
          <a:prstGeom prst="rect">
            <a:avLst/>
          </a:prstGeom>
          <a:noFill/>
        </p:spPr>
        <p:txBody>
          <a:bodyPr wrap="none" rtlCol="0">
            <a:spAutoFit/>
          </a:bodyPr>
          <a:lstStyle/>
          <a:p>
            <a:pPr defTabSz="457153"/>
            <a:r>
              <a:rPr lang="en-US" altLang="ja-JP" b="1" dirty="0">
                <a:solidFill>
                  <a:srgbClr val="000000"/>
                </a:solidFill>
                <a:latin typeface="Helvetica"/>
                <a:ea typeface="Arial Unicode MS"/>
                <a:cs typeface="Helvetica"/>
              </a:rPr>
              <a:t>CY2015</a:t>
            </a:r>
            <a:endParaRPr lang="ja-JP" altLang="en-US" b="1" dirty="0">
              <a:solidFill>
                <a:srgbClr val="000000"/>
              </a:solidFill>
              <a:latin typeface="Helvetica"/>
              <a:ea typeface="Arial Unicode MS"/>
              <a:cs typeface="Helvetica"/>
            </a:endParaRPr>
          </a:p>
        </p:txBody>
      </p:sp>
      <p:sp>
        <p:nvSpPr>
          <p:cNvPr id="70" name="TextBox 20"/>
          <p:cNvSpPr txBox="1"/>
          <p:nvPr/>
        </p:nvSpPr>
        <p:spPr>
          <a:xfrm>
            <a:off x="8031329" y="927656"/>
            <a:ext cx="1018841" cy="369332"/>
          </a:xfrm>
          <a:prstGeom prst="rect">
            <a:avLst/>
          </a:prstGeom>
          <a:noFill/>
        </p:spPr>
        <p:txBody>
          <a:bodyPr wrap="none" rtlCol="0">
            <a:spAutoFit/>
          </a:bodyPr>
          <a:lstStyle/>
          <a:p>
            <a:pPr defTabSz="457153"/>
            <a:r>
              <a:rPr lang="en-US" altLang="ja-JP" b="1" dirty="0">
                <a:solidFill>
                  <a:srgbClr val="000000"/>
                </a:solidFill>
                <a:latin typeface="Helvetica"/>
                <a:ea typeface="Arial Unicode MS"/>
                <a:cs typeface="Helvetica"/>
              </a:rPr>
              <a:t>CY2016</a:t>
            </a:r>
            <a:endParaRPr lang="ja-JP" altLang="en-US" b="1" dirty="0">
              <a:solidFill>
                <a:srgbClr val="000000"/>
              </a:solidFill>
              <a:latin typeface="Helvetica"/>
              <a:ea typeface="Arial Unicode MS"/>
              <a:cs typeface="Helvetica"/>
            </a:endParaRPr>
          </a:p>
        </p:txBody>
      </p:sp>
      <p:sp>
        <p:nvSpPr>
          <p:cNvPr id="71" name="角丸四角形 70"/>
          <p:cNvSpPr/>
          <p:nvPr/>
        </p:nvSpPr>
        <p:spPr>
          <a:xfrm>
            <a:off x="539552" y="2824335"/>
            <a:ext cx="2088232" cy="533400"/>
          </a:xfrm>
          <a:prstGeom prst="roundRect">
            <a:avLst/>
          </a:prstGeom>
          <a:solidFill>
            <a:schemeClr val="accent5">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defTabSz="457153"/>
            <a:endParaRPr lang="ja-JP" altLang="en-US">
              <a:solidFill>
                <a:srgbClr val="FFFFFF"/>
              </a:solidFill>
              <a:latin typeface="Arial"/>
              <a:ea typeface="Arial Unicode MS"/>
              <a:cs typeface="Arial Unicode MS"/>
            </a:endParaRPr>
          </a:p>
        </p:txBody>
      </p:sp>
      <p:sp>
        <p:nvSpPr>
          <p:cNvPr id="72" name="TextBox 44"/>
          <p:cNvSpPr txBox="1"/>
          <p:nvPr/>
        </p:nvSpPr>
        <p:spPr>
          <a:xfrm>
            <a:off x="1420644" y="2912841"/>
            <a:ext cx="659155" cy="369332"/>
          </a:xfrm>
          <a:prstGeom prst="rect">
            <a:avLst/>
          </a:prstGeom>
          <a:noFill/>
        </p:spPr>
        <p:txBody>
          <a:bodyPr wrap="none" rtlCol="0">
            <a:spAutoFit/>
          </a:bodyPr>
          <a:lstStyle/>
          <a:p>
            <a:pPr defTabSz="457153"/>
            <a:r>
              <a:rPr lang="en-US" altLang="ja-JP" b="1" dirty="0" smtClean="0">
                <a:solidFill>
                  <a:srgbClr val="000000"/>
                </a:solidFill>
                <a:latin typeface="Arial"/>
                <a:ea typeface="Arial Unicode MS"/>
                <a:cs typeface="Arial Unicode MS"/>
              </a:rPr>
              <a:t>TDR</a:t>
            </a:r>
            <a:endParaRPr lang="ja-JP" altLang="en-US" b="1" dirty="0">
              <a:solidFill>
                <a:srgbClr val="000000"/>
              </a:solidFill>
              <a:latin typeface="Arial"/>
              <a:ea typeface="Arial Unicode MS"/>
              <a:cs typeface="Arial Unicode MS"/>
            </a:endParaRPr>
          </a:p>
        </p:txBody>
      </p:sp>
      <p:sp>
        <p:nvSpPr>
          <p:cNvPr id="2" name="スライド番号プレースホルダー 1"/>
          <p:cNvSpPr>
            <a:spLocks noGrp="1"/>
          </p:cNvSpPr>
          <p:nvPr>
            <p:ph type="sldNum" sz="quarter" idx="12"/>
          </p:nvPr>
        </p:nvSpPr>
        <p:spPr/>
        <p:txBody>
          <a:bodyPr/>
          <a:lstStyle/>
          <a:p>
            <a:fld id="{BFF07B6F-8C16-E449-A7C5-2AFDE69810BD}" type="slidenum">
              <a:rPr lang="ja-JP" altLang="en-US" smtClean="0">
                <a:solidFill>
                  <a:srgbClr val="000000"/>
                </a:solidFill>
                <a:latin typeface="Arial"/>
                <a:ea typeface="Arial Unicode MS"/>
                <a:cs typeface="Arial Unicode MS"/>
              </a:rPr>
              <a:pPr/>
              <a:t>50</a:t>
            </a:fld>
            <a:endParaRPr lang="ja-JP" altLang="en-US">
              <a:solidFill>
                <a:srgbClr val="000000"/>
              </a:solidFill>
              <a:latin typeface="Arial"/>
              <a:ea typeface="Arial Unicode MS"/>
              <a:cs typeface="Arial Unicode MS"/>
            </a:endParaRPr>
          </a:p>
        </p:txBody>
      </p:sp>
      <p:sp>
        <p:nvSpPr>
          <p:cNvPr id="74" name="角丸四角形 73"/>
          <p:cNvSpPr/>
          <p:nvPr/>
        </p:nvSpPr>
        <p:spPr>
          <a:xfrm>
            <a:off x="3275856" y="2132856"/>
            <a:ext cx="5760640" cy="504055"/>
          </a:xfrm>
          <a:prstGeom prst="roundRect">
            <a:avLst/>
          </a:prstGeom>
          <a:solidFill>
            <a:schemeClr val="accent5">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457153"/>
            <a:r>
              <a:rPr lang="en-US" altLang="ja-JP">
                <a:solidFill>
                  <a:srgbClr val="FFFFFF"/>
                </a:solidFill>
                <a:latin typeface="Arial"/>
                <a:ea typeface="Arial Unicode MS"/>
                <a:cs typeface="Arial Unicode MS"/>
              </a:rPr>
              <a:t>ILC new-scheme</a:t>
            </a:r>
            <a:endParaRPr lang="ja-JP" altLang="en-US">
              <a:solidFill>
                <a:srgbClr val="FFFFFF"/>
              </a:solidFill>
              <a:latin typeface="Arial"/>
              <a:ea typeface="Arial Unicode MS"/>
              <a:cs typeface="Arial Unicode MS"/>
            </a:endParaRPr>
          </a:p>
        </p:txBody>
      </p:sp>
      <p:sp>
        <p:nvSpPr>
          <p:cNvPr id="75" name="左右矢印 74"/>
          <p:cNvSpPr/>
          <p:nvPr/>
        </p:nvSpPr>
        <p:spPr bwMode="auto">
          <a:xfrm>
            <a:off x="5508104" y="2852936"/>
            <a:ext cx="1584176" cy="576064"/>
          </a:xfrm>
          <a:prstGeom prst="leftRightArrow">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ja-JP" altLang="en-US" sz="1600" b="1">
              <a:solidFill>
                <a:srgbClr val="000000"/>
              </a:solidFill>
              <a:latin typeface="Arial" pitchFamily="-60" charset="0"/>
              <a:ea typeface="ＭＳ Ｐゴシック" pitchFamily="-60" charset="-128"/>
              <a:cs typeface="ＭＳ Ｐゴシック" pitchFamily="-60" charset="-128"/>
            </a:endParaRPr>
          </a:p>
        </p:txBody>
      </p:sp>
      <p:sp>
        <p:nvSpPr>
          <p:cNvPr id="9" name="テキスト ボックス 8"/>
          <p:cNvSpPr txBox="1"/>
          <p:nvPr/>
        </p:nvSpPr>
        <p:spPr>
          <a:xfrm>
            <a:off x="5508104" y="2996952"/>
            <a:ext cx="1591501" cy="307777"/>
          </a:xfrm>
          <a:prstGeom prst="rect">
            <a:avLst/>
          </a:prstGeom>
          <a:noFill/>
        </p:spPr>
        <p:txBody>
          <a:bodyPr wrap="none" rtlCol="0">
            <a:spAutoFit/>
          </a:bodyPr>
          <a:lstStyle/>
          <a:p>
            <a:pPr defTabSz="457153"/>
            <a:r>
              <a:rPr lang="en-US" altLang="ja-JP" sz="1400" b="1">
                <a:solidFill>
                  <a:srgbClr val="000000"/>
                </a:solidFill>
                <a:latin typeface="Arial"/>
                <a:ea typeface="Arial Unicode MS"/>
                <a:cs typeface="Arial Unicode MS"/>
              </a:rPr>
              <a:t>Project approval</a:t>
            </a:r>
            <a:endParaRPr lang="ja-JP" altLang="en-US" sz="1400" b="1">
              <a:solidFill>
                <a:srgbClr val="000000"/>
              </a:solidFill>
              <a:latin typeface="Arial"/>
              <a:ea typeface="Arial Unicode MS"/>
              <a:cs typeface="Arial Unicode MS"/>
            </a:endParaRPr>
          </a:p>
        </p:txBody>
      </p:sp>
      <p:cxnSp>
        <p:nvCxnSpPr>
          <p:cNvPr id="79" name="直線コネクタ 78"/>
          <p:cNvCxnSpPr/>
          <p:nvPr/>
        </p:nvCxnSpPr>
        <p:spPr>
          <a:xfrm>
            <a:off x="5012966" y="4313521"/>
            <a:ext cx="0" cy="787318"/>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80" name="角丸四角形 79"/>
          <p:cNvSpPr/>
          <p:nvPr/>
        </p:nvSpPr>
        <p:spPr>
          <a:xfrm>
            <a:off x="5091982" y="4471275"/>
            <a:ext cx="1683063" cy="533400"/>
          </a:xfrm>
          <a:prstGeom prst="roundRect">
            <a:avLst/>
          </a:prstGeom>
          <a:solidFill>
            <a:srgbClr val="FFFC88"/>
          </a:solidFill>
        </p:spPr>
        <p:style>
          <a:lnRef idx="0">
            <a:schemeClr val="accent4"/>
          </a:lnRef>
          <a:fillRef idx="3">
            <a:schemeClr val="accent4"/>
          </a:fillRef>
          <a:effectRef idx="3">
            <a:schemeClr val="accent4"/>
          </a:effectRef>
          <a:fontRef idx="minor">
            <a:schemeClr val="lt1"/>
          </a:fontRef>
        </p:style>
        <p:txBody>
          <a:bodyPr rtlCol="0" anchor="ctr"/>
          <a:lstStyle/>
          <a:p>
            <a:pPr algn="ctr" defTabSz="457153"/>
            <a:endParaRPr lang="ja-JP" altLang="en-US">
              <a:solidFill>
                <a:srgbClr val="FFFFFF"/>
              </a:solidFill>
              <a:latin typeface="Arial"/>
              <a:ea typeface="Arial Unicode MS"/>
              <a:cs typeface="Arial Unicode MS"/>
            </a:endParaRPr>
          </a:p>
        </p:txBody>
      </p:sp>
      <p:sp>
        <p:nvSpPr>
          <p:cNvPr id="81" name="角丸四角形 80"/>
          <p:cNvSpPr/>
          <p:nvPr/>
        </p:nvSpPr>
        <p:spPr>
          <a:xfrm>
            <a:off x="589519" y="4461729"/>
            <a:ext cx="4345351" cy="533400"/>
          </a:xfrm>
          <a:prstGeom prst="roundRect">
            <a:avLst/>
          </a:prstGeom>
          <a:solidFill>
            <a:srgbClr val="7ED4F0"/>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457153"/>
            <a:endParaRPr lang="ja-JP" altLang="en-US">
              <a:solidFill>
                <a:srgbClr val="FFFFFF"/>
              </a:solidFill>
              <a:latin typeface="Arial"/>
              <a:ea typeface="Arial Unicode MS"/>
              <a:cs typeface="Arial Unicode MS"/>
            </a:endParaRPr>
          </a:p>
        </p:txBody>
      </p:sp>
      <p:sp>
        <p:nvSpPr>
          <p:cNvPr id="83" name="TextBox 47"/>
          <p:cNvSpPr txBox="1"/>
          <p:nvPr/>
        </p:nvSpPr>
        <p:spPr>
          <a:xfrm>
            <a:off x="755576" y="4533737"/>
            <a:ext cx="3813739" cy="369332"/>
          </a:xfrm>
          <a:prstGeom prst="rect">
            <a:avLst/>
          </a:prstGeom>
          <a:noFill/>
        </p:spPr>
        <p:txBody>
          <a:bodyPr wrap="none" rtlCol="0">
            <a:spAutoFit/>
          </a:bodyPr>
          <a:lstStyle/>
          <a:p>
            <a:pPr defTabSz="457153"/>
            <a:r>
              <a:rPr lang="en-US" altLang="ja-JP" b="1" dirty="0" err="1" smtClean="0">
                <a:solidFill>
                  <a:srgbClr val="000000"/>
                </a:solidFill>
                <a:latin typeface="Arial"/>
                <a:ea typeface="Arial Unicode MS"/>
                <a:cs typeface="Arial Unicode MS"/>
              </a:rPr>
              <a:t>Cryomodule</a:t>
            </a:r>
            <a:r>
              <a:rPr lang="en-US" altLang="ja-JP" b="1" dirty="0" smtClean="0">
                <a:solidFill>
                  <a:srgbClr val="000000"/>
                </a:solidFill>
                <a:latin typeface="Arial"/>
                <a:ea typeface="Arial Unicode MS"/>
                <a:cs typeface="Arial Unicode MS"/>
              </a:rPr>
              <a:t> (</a:t>
            </a:r>
            <a:r>
              <a:rPr lang="en-US" altLang="ja-JP" b="1" dirty="0">
                <a:solidFill>
                  <a:srgbClr val="000000"/>
                </a:solidFill>
                <a:latin typeface="Arial"/>
                <a:ea typeface="Arial Unicode MS"/>
                <a:cs typeface="Arial Unicode MS"/>
              </a:rPr>
              <a:t>CM-1</a:t>
            </a:r>
            <a:r>
              <a:rPr lang="en-US" altLang="ja-JP" b="1" dirty="0" smtClean="0">
                <a:solidFill>
                  <a:srgbClr val="000000"/>
                </a:solidFill>
                <a:latin typeface="Arial"/>
                <a:ea typeface="Arial Unicode MS"/>
                <a:cs typeface="Arial Unicode MS"/>
              </a:rPr>
              <a:t>) Construction</a:t>
            </a:r>
            <a:endParaRPr lang="ja-JP" altLang="en-US" b="1" dirty="0">
              <a:solidFill>
                <a:srgbClr val="000000"/>
              </a:solidFill>
              <a:latin typeface="Arial"/>
              <a:ea typeface="Arial Unicode MS"/>
              <a:cs typeface="Arial Unicode MS"/>
            </a:endParaRPr>
          </a:p>
        </p:txBody>
      </p:sp>
      <p:sp>
        <p:nvSpPr>
          <p:cNvPr id="84" name="TextBox 52"/>
          <p:cNvSpPr txBox="1"/>
          <p:nvPr/>
        </p:nvSpPr>
        <p:spPr>
          <a:xfrm>
            <a:off x="4934870" y="4529545"/>
            <a:ext cx="1153681" cy="338554"/>
          </a:xfrm>
          <a:prstGeom prst="rect">
            <a:avLst/>
          </a:prstGeom>
          <a:noFill/>
        </p:spPr>
        <p:txBody>
          <a:bodyPr wrap="none" rtlCol="0">
            <a:spAutoFit/>
          </a:bodyPr>
          <a:lstStyle/>
          <a:p>
            <a:pPr defTabSz="457153"/>
            <a:r>
              <a:rPr lang="en-US" altLang="ja-JP" sz="1600" b="1" dirty="0" smtClean="0">
                <a:solidFill>
                  <a:srgbClr val="000000"/>
                </a:solidFill>
                <a:latin typeface="Arial"/>
                <a:ea typeface="Arial Unicode MS"/>
                <a:cs typeface="Arial Unicode MS"/>
              </a:rPr>
              <a:t>Operation</a:t>
            </a:r>
            <a:endParaRPr lang="ja-JP" altLang="en-US" sz="1600" b="1" dirty="0">
              <a:solidFill>
                <a:srgbClr val="000000"/>
              </a:solidFill>
              <a:latin typeface="Arial"/>
              <a:ea typeface="Arial Unicode MS"/>
              <a:cs typeface="Arial Unicode MS"/>
            </a:endParaRPr>
          </a:p>
        </p:txBody>
      </p:sp>
      <p:sp>
        <p:nvSpPr>
          <p:cNvPr id="86" name="角丸四角形 85"/>
          <p:cNvSpPr/>
          <p:nvPr/>
        </p:nvSpPr>
        <p:spPr>
          <a:xfrm>
            <a:off x="476462" y="6085338"/>
            <a:ext cx="4489366" cy="533400"/>
          </a:xfrm>
          <a:prstGeom prst="roundRect">
            <a:avLst/>
          </a:prstGeom>
          <a:solidFill>
            <a:srgbClr val="7ED4F0"/>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457153"/>
            <a:endParaRPr lang="ja-JP" altLang="en-US">
              <a:solidFill>
                <a:srgbClr val="FFFFFF"/>
              </a:solidFill>
              <a:latin typeface="Arial"/>
              <a:ea typeface="Arial Unicode MS"/>
              <a:cs typeface="Arial Unicode MS"/>
            </a:endParaRPr>
          </a:p>
        </p:txBody>
      </p:sp>
      <p:sp>
        <p:nvSpPr>
          <p:cNvPr id="87" name="TextBox 54"/>
          <p:cNvSpPr txBox="1"/>
          <p:nvPr/>
        </p:nvSpPr>
        <p:spPr>
          <a:xfrm>
            <a:off x="280937" y="5777561"/>
            <a:ext cx="533657" cy="307777"/>
          </a:xfrm>
          <a:prstGeom prst="rect">
            <a:avLst/>
          </a:prstGeom>
          <a:noFill/>
        </p:spPr>
        <p:txBody>
          <a:bodyPr wrap="none" rtlCol="0">
            <a:spAutoFit/>
          </a:bodyPr>
          <a:lstStyle/>
          <a:p>
            <a:pPr defTabSz="457153"/>
            <a:r>
              <a:rPr lang="en-US" altLang="ja-JP" sz="1400" b="1" dirty="0" smtClean="0">
                <a:solidFill>
                  <a:srgbClr val="000000"/>
                </a:solidFill>
                <a:latin typeface="Arial"/>
                <a:ea typeface="Arial Unicode MS"/>
                <a:cs typeface="Arial Unicode MS"/>
              </a:rPr>
              <a:t>CFF</a:t>
            </a:r>
            <a:endParaRPr lang="en-US" altLang="ja-JP" sz="1400" b="1" dirty="0">
              <a:solidFill>
                <a:srgbClr val="000000"/>
              </a:solidFill>
              <a:latin typeface="Arial"/>
              <a:ea typeface="Arial Unicode MS"/>
              <a:cs typeface="Arial Unicode MS"/>
            </a:endParaRPr>
          </a:p>
        </p:txBody>
      </p:sp>
      <p:sp>
        <p:nvSpPr>
          <p:cNvPr id="90" name="TextBox 55"/>
          <p:cNvSpPr txBox="1"/>
          <p:nvPr/>
        </p:nvSpPr>
        <p:spPr>
          <a:xfrm>
            <a:off x="980518" y="6157346"/>
            <a:ext cx="3365600" cy="369332"/>
          </a:xfrm>
          <a:prstGeom prst="rect">
            <a:avLst/>
          </a:prstGeom>
          <a:noFill/>
        </p:spPr>
        <p:txBody>
          <a:bodyPr wrap="none" rtlCol="0">
            <a:spAutoFit/>
          </a:bodyPr>
          <a:lstStyle/>
          <a:p>
            <a:pPr defTabSz="457153"/>
            <a:r>
              <a:rPr lang="en-US" altLang="ja-JP" b="1" dirty="0" smtClean="0">
                <a:solidFill>
                  <a:srgbClr val="000000"/>
                </a:solidFill>
                <a:latin typeface="Arial"/>
                <a:ea typeface="Arial Unicode MS"/>
                <a:cs typeface="Arial Unicode MS"/>
              </a:rPr>
              <a:t>Cavity mass production R&amp;D </a:t>
            </a:r>
            <a:endParaRPr lang="ja-JP" altLang="en-US" b="1" dirty="0">
              <a:solidFill>
                <a:srgbClr val="000000"/>
              </a:solidFill>
              <a:latin typeface="Arial"/>
              <a:ea typeface="Arial Unicode MS"/>
              <a:cs typeface="Arial Unicode MS"/>
            </a:endParaRPr>
          </a:p>
        </p:txBody>
      </p:sp>
      <p:sp>
        <p:nvSpPr>
          <p:cNvPr id="91" name="TextBox 54"/>
          <p:cNvSpPr txBox="1"/>
          <p:nvPr/>
        </p:nvSpPr>
        <p:spPr>
          <a:xfrm>
            <a:off x="323528" y="3521433"/>
            <a:ext cx="523751" cy="307777"/>
          </a:xfrm>
          <a:prstGeom prst="rect">
            <a:avLst/>
          </a:prstGeom>
          <a:noFill/>
        </p:spPr>
        <p:txBody>
          <a:bodyPr wrap="none" rtlCol="0">
            <a:spAutoFit/>
          </a:bodyPr>
          <a:lstStyle/>
          <a:p>
            <a:pPr defTabSz="457153"/>
            <a:r>
              <a:rPr lang="en-US" altLang="ja-JP" sz="1400" b="1" dirty="0">
                <a:solidFill>
                  <a:srgbClr val="000000"/>
                </a:solidFill>
                <a:latin typeface="Arial"/>
                <a:ea typeface="Arial Unicode MS"/>
                <a:cs typeface="Arial Unicode MS"/>
              </a:rPr>
              <a:t>STF</a:t>
            </a:r>
          </a:p>
        </p:txBody>
      </p:sp>
      <p:sp>
        <p:nvSpPr>
          <p:cNvPr id="104" name="角丸四角形 103"/>
          <p:cNvSpPr/>
          <p:nvPr/>
        </p:nvSpPr>
        <p:spPr>
          <a:xfrm>
            <a:off x="2123728" y="3805273"/>
            <a:ext cx="1008112" cy="533400"/>
          </a:xfrm>
          <a:prstGeom prst="roundRect">
            <a:avLst/>
          </a:prstGeom>
          <a:solidFill>
            <a:srgbClr val="FFFC88"/>
          </a:solidFill>
        </p:spPr>
        <p:style>
          <a:lnRef idx="0">
            <a:schemeClr val="accent4"/>
          </a:lnRef>
          <a:fillRef idx="3">
            <a:schemeClr val="accent4"/>
          </a:fillRef>
          <a:effectRef idx="3">
            <a:schemeClr val="accent4"/>
          </a:effectRef>
          <a:fontRef idx="minor">
            <a:schemeClr val="lt1"/>
          </a:fontRef>
        </p:style>
        <p:txBody>
          <a:bodyPr rtlCol="0" anchor="ctr"/>
          <a:lstStyle/>
          <a:p>
            <a:pPr algn="ctr" defTabSz="457153"/>
            <a:endParaRPr lang="ja-JP" altLang="en-US">
              <a:solidFill>
                <a:srgbClr val="FFFFFF"/>
              </a:solidFill>
              <a:latin typeface="Arial"/>
              <a:ea typeface="Arial Unicode MS"/>
              <a:cs typeface="Arial Unicode MS"/>
            </a:endParaRPr>
          </a:p>
        </p:txBody>
      </p:sp>
      <p:sp>
        <p:nvSpPr>
          <p:cNvPr id="105" name="角丸四角形 104"/>
          <p:cNvSpPr/>
          <p:nvPr/>
        </p:nvSpPr>
        <p:spPr>
          <a:xfrm>
            <a:off x="539553" y="3809465"/>
            <a:ext cx="1584176" cy="533400"/>
          </a:xfrm>
          <a:prstGeom prst="roundRect">
            <a:avLst/>
          </a:prstGeom>
          <a:solidFill>
            <a:srgbClr val="7ED4F0"/>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457153"/>
            <a:endParaRPr lang="ja-JP" altLang="en-US">
              <a:solidFill>
                <a:srgbClr val="FFFFFF"/>
              </a:solidFill>
              <a:latin typeface="Arial"/>
              <a:ea typeface="Arial Unicode MS"/>
              <a:cs typeface="Arial Unicode MS"/>
            </a:endParaRPr>
          </a:p>
        </p:txBody>
      </p:sp>
      <p:sp>
        <p:nvSpPr>
          <p:cNvPr id="106" name="TextBox 47"/>
          <p:cNvSpPr txBox="1"/>
          <p:nvPr/>
        </p:nvSpPr>
        <p:spPr>
          <a:xfrm>
            <a:off x="650669" y="3953481"/>
            <a:ext cx="1415697" cy="276999"/>
          </a:xfrm>
          <a:prstGeom prst="rect">
            <a:avLst/>
          </a:prstGeom>
          <a:noFill/>
        </p:spPr>
        <p:txBody>
          <a:bodyPr wrap="none" rtlCol="0">
            <a:spAutoFit/>
          </a:bodyPr>
          <a:lstStyle/>
          <a:p>
            <a:pPr defTabSz="457153"/>
            <a:r>
              <a:rPr lang="en-US" altLang="ja-JP" sz="1200" b="1" dirty="0" smtClean="0">
                <a:solidFill>
                  <a:srgbClr val="000000"/>
                </a:solidFill>
                <a:latin typeface="Arial"/>
                <a:ea typeface="Arial Unicode MS"/>
                <a:cs typeface="Arial Unicode MS"/>
              </a:rPr>
              <a:t>QB Construction</a:t>
            </a:r>
            <a:endParaRPr lang="en-US" altLang="ja-JP" sz="1200" b="1" dirty="0">
              <a:solidFill>
                <a:srgbClr val="000000"/>
              </a:solidFill>
              <a:latin typeface="Arial"/>
              <a:ea typeface="Arial Unicode MS"/>
              <a:cs typeface="Arial Unicode MS"/>
            </a:endParaRPr>
          </a:p>
        </p:txBody>
      </p:sp>
      <p:sp>
        <p:nvSpPr>
          <p:cNvPr id="107" name="TextBox 52"/>
          <p:cNvSpPr txBox="1"/>
          <p:nvPr/>
        </p:nvSpPr>
        <p:spPr>
          <a:xfrm>
            <a:off x="2196951" y="3881473"/>
            <a:ext cx="1032554" cy="307777"/>
          </a:xfrm>
          <a:prstGeom prst="rect">
            <a:avLst/>
          </a:prstGeom>
          <a:noFill/>
        </p:spPr>
        <p:txBody>
          <a:bodyPr wrap="none" rtlCol="0">
            <a:spAutoFit/>
          </a:bodyPr>
          <a:lstStyle/>
          <a:p>
            <a:pPr defTabSz="457153"/>
            <a:r>
              <a:rPr lang="en-US" altLang="ja-JP" sz="1400" b="1" dirty="0" smtClean="0">
                <a:solidFill>
                  <a:srgbClr val="000000"/>
                </a:solidFill>
                <a:latin typeface="Arial"/>
                <a:ea typeface="Arial Unicode MS"/>
                <a:cs typeface="Arial Unicode MS"/>
              </a:rPr>
              <a:t>Operation</a:t>
            </a:r>
            <a:endParaRPr lang="ja-JP" altLang="en-US" sz="1400" b="1" dirty="0">
              <a:solidFill>
                <a:srgbClr val="000000"/>
              </a:solidFill>
              <a:latin typeface="Arial"/>
              <a:ea typeface="Arial Unicode MS"/>
              <a:cs typeface="Arial Unicode MS"/>
            </a:endParaRPr>
          </a:p>
        </p:txBody>
      </p:sp>
      <p:sp>
        <p:nvSpPr>
          <p:cNvPr id="110" name="テキスト ボックス 109"/>
          <p:cNvSpPr txBox="1"/>
          <p:nvPr/>
        </p:nvSpPr>
        <p:spPr>
          <a:xfrm>
            <a:off x="3563888" y="3429000"/>
            <a:ext cx="1214996" cy="276999"/>
          </a:xfrm>
          <a:prstGeom prst="rect">
            <a:avLst/>
          </a:prstGeom>
          <a:solidFill>
            <a:schemeClr val="bg1"/>
          </a:solidFill>
        </p:spPr>
        <p:txBody>
          <a:bodyPr wrap="none" rtlCol="0">
            <a:spAutoFit/>
          </a:bodyPr>
          <a:lstStyle/>
          <a:p>
            <a:pPr defTabSz="457153"/>
            <a:r>
              <a:rPr lang="en-US" altLang="ja-JP" sz="1200" dirty="0" smtClean="0">
                <a:solidFill>
                  <a:srgbClr val="000000"/>
                </a:solidFill>
                <a:latin typeface="Osaka"/>
                <a:ea typeface="Osaka"/>
                <a:cs typeface="Osaka"/>
              </a:rPr>
              <a:t>TDR</a:t>
            </a:r>
            <a:r>
              <a:rPr lang="en-US" altLang="ja-JP" sz="1200" dirty="0">
                <a:solidFill>
                  <a:srgbClr val="000000"/>
                </a:solidFill>
                <a:latin typeface="Osaka"/>
                <a:ea typeface="Osaka"/>
                <a:cs typeface="Osaka"/>
              </a:rPr>
              <a:t> </a:t>
            </a:r>
            <a:r>
              <a:rPr lang="en-US" altLang="ja-JP" sz="1200" dirty="0" smtClean="0">
                <a:solidFill>
                  <a:srgbClr val="000000"/>
                </a:solidFill>
                <a:latin typeface="Osaka"/>
                <a:ea typeface="Osaka"/>
                <a:cs typeface="Osaka"/>
              </a:rPr>
              <a:t>complete</a:t>
            </a:r>
            <a:endParaRPr lang="ja-JP" altLang="en-US" sz="1200" dirty="0">
              <a:solidFill>
                <a:srgbClr val="000000"/>
              </a:solidFill>
              <a:latin typeface="Osaka"/>
              <a:ea typeface="Osaka"/>
              <a:cs typeface="Osaka"/>
            </a:endParaRPr>
          </a:p>
        </p:txBody>
      </p:sp>
      <p:sp>
        <p:nvSpPr>
          <p:cNvPr id="111" name="左右矢印 110"/>
          <p:cNvSpPr/>
          <p:nvPr/>
        </p:nvSpPr>
        <p:spPr bwMode="auto">
          <a:xfrm>
            <a:off x="3995936" y="2852936"/>
            <a:ext cx="1440160" cy="576064"/>
          </a:xfrm>
          <a:prstGeom prst="leftRightArrow">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ja-JP" altLang="en-US" sz="1600" b="1">
              <a:solidFill>
                <a:srgbClr val="000000"/>
              </a:solidFill>
              <a:latin typeface="Arial" pitchFamily="-60" charset="0"/>
              <a:ea typeface="ＭＳ Ｐゴシック" pitchFamily="-60" charset="-128"/>
              <a:cs typeface="ＭＳ Ｐゴシック" pitchFamily="-60" charset="-128"/>
            </a:endParaRPr>
          </a:p>
        </p:txBody>
      </p:sp>
      <p:sp>
        <p:nvSpPr>
          <p:cNvPr id="112" name="テキスト ボックス 111"/>
          <p:cNvSpPr txBox="1"/>
          <p:nvPr/>
        </p:nvSpPr>
        <p:spPr>
          <a:xfrm>
            <a:off x="4211960" y="2924944"/>
            <a:ext cx="1039768" cy="461665"/>
          </a:xfrm>
          <a:prstGeom prst="rect">
            <a:avLst/>
          </a:prstGeom>
          <a:noFill/>
        </p:spPr>
        <p:txBody>
          <a:bodyPr wrap="none" rtlCol="0">
            <a:spAutoFit/>
          </a:bodyPr>
          <a:lstStyle/>
          <a:p>
            <a:pPr defTabSz="457153"/>
            <a:r>
              <a:rPr lang="en-US" altLang="ja-JP" sz="1200" b="1">
                <a:solidFill>
                  <a:srgbClr val="000000"/>
                </a:solidFill>
                <a:latin typeface="Arial"/>
                <a:ea typeface="Arial Unicode MS"/>
                <a:cs typeface="Arial Unicode MS"/>
              </a:rPr>
              <a:t>Project </a:t>
            </a:r>
          </a:p>
          <a:p>
            <a:pPr defTabSz="457153"/>
            <a:r>
              <a:rPr lang="en-US" altLang="ja-JP" sz="1200" b="1">
                <a:solidFill>
                  <a:srgbClr val="000000"/>
                </a:solidFill>
                <a:latin typeface="Arial"/>
                <a:ea typeface="Arial Unicode MS"/>
                <a:cs typeface="Arial Unicode MS"/>
              </a:rPr>
              <a:t>submission</a:t>
            </a:r>
            <a:endParaRPr lang="ja-JP" altLang="en-US" sz="1200" b="1">
              <a:solidFill>
                <a:srgbClr val="000000"/>
              </a:solidFill>
              <a:latin typeface="Arial"/>
              <a:ea typeface="Arial Unicode MS"/>
              <a:cs typeface="Arial Unicode MS"/>
            </a:endParaRPr>
          </a:p>
        </p:txBody>
      </p:sp>
      <p:sp>
        <p:nvSpPr>
          <p:cNvPr id="44" name="左矢印 43"/>
          <p:cNvSpPr/>
          <p:nvPr/>
        </p:nvSpPr>
        <p:spPr bwMode="auto">
          <a:xfrm>
            <a:off x="7092280" y="2852936"/>
            <a:ext cx="1944216" cy="576064"/>
          </a:xfrm>
          <a:prstGeom prst="leftArrow">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ja-JP" altLang="en-US" sz="2400">
              <a:solidFill>
                <a:srgbClr val="000000"/>
              </a:solidFill>
              <a:latin typeface="Arial" pitchFamily="-60" charset="0"/>
              <a:ea typeface="ＭＳ Ｐゴシック" pitchFamily="-60" charset="-128"/>
              <a:cs typeface="ＭＳ Ｐゴシック" pitchFamily="-60" charset="-128"/>
            </a:endParaRPr>
          </a:p>
        </p:txBody>
      </p:sp>
      <p:sp>
        <p:nvSpPr>
          <p:cNvPr id="78" name="テキスト ボックス 77"/>
          <p:cNvSpPr txBox="1"/>
          <p:nvPr/>
        </p:nvSpPr>
        <p:spPr>
          <a:xfrm>
            <a:off x="7156456" y="2996952"/>
            <a:ext cx="1951676" cy="338554"/>
          </a:xfrm>
          <a:prstGeom prst="rect">
            <a:avLst/>
          </a:prstGeom>
          <a:noFill/>
        </p:spPr>
        <p:txBody>
          <a:bodyPr wrap="none" rtlCol="0">
            <a:spAutoFit/>
          </a:bodyPr>
          <a:lstStyle/>
          <a:p>
            <a:pPr defTabSz="457153"/>
            <a:r>
              <a:rPr lang="en-US" altLang="ja-JP" sz="1600" b="1">
                <a:solidFill>
                  <a:srgbClr val="000000"/>
                </a:solidFill>
                <a:latin typeface="Arial"/>
                <a:ea typeface="Arial Unicode MS"/>
                <a:cs typeface="Arial Unicode MS"/>
              </a:rPr>
              <a:t>Start construction</a:t>
            </a:r>
            <a:endParaRPr lang="ja-JP" altLang="en-US" sz="1600" b="1">
              <a:solidFill>
                <a:srgbClr val="000000"/>
              </a:solidFill>
              <a:latin typeface="Arial"/>
              <a:ea typeface="Arial Unicode MS"/>
              <a:cs typeface="Arial Unicode MS"/>
            </a:endParaRPr>
          </a:p>
        </p:txBody>
      </p:sp>
      <p:sp>
        <p:nvSpPr>
          <p:cNvPr id="113" name="TextBox 54"/>
          <p:cNvSpPr txBox="1"/>
          <p:nvPr/>
        </p:nvSpPr>
        <p:spPr>
          <a:xfrm>
            <a:off x="395536" y="1268760"/>
            <a:ext cx="473870" cy="307777"/>
          </a:xfrm>
          <a:prstGeom prst="rect">
            <a:avLst/>
          </a:prstGeom>
          <a:noFill/>
        </p:spPr>
        <p:txBody>
          <a:bodyPr wrap="none" rtlCol="0">
            <a:spAutoFit/>
          </a:bodyPr>
          <a:lstStyle/>
          <a:p>
            <a:pPr defTabSz="457153"/>
            <a:r>
              <a:rPr lang="en-US" altLang="ja-JP" sz="1400" b="1" dirty="0">
                <a:solidFill>
                  <a:srgbClr val="000000"/>
                </a:solidFill>
                <a:latin typeface="Arial"/>
                <a:ea typeface="Arial Unicode MS"/>
                <a:cs typeface="Arial Unicode MS"/>
              </a:rPr>
              <a:t>ILC</a:t>
            </a:r>
          </a:p>
        </p:txBody>
      </p:sp>
      <p:cxnSp>
        <p:nvCxnSpPr>
          <p:cNvPr id="51" name="直線コネクタ 50"/>
          <p:cNvCxnSpPr/>
          <p:nvPr/>
        </p:nvCxnSpPr>
        <p:spPr>
          <a:xfrm>
            <a:off x="5029692" y="5232669"/>
            <a:ext cx="0" cy="787318"/>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52" name="角丸四角形 51"/>
          <p:cNvSpPr/>
          <p:nvPr/>
        </p:nvSpPr>
        <p:spPr>
          <a:xfrm>
            <a:off x="5125337" y="5205711"/>
            <a:ext cx="1534242" cy="533400"/>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defTabSz="457153"/>
            <a:endParaRPr lang="ja-JP" altLang="en-US">
              <a:solidFill>
                <a:srgbClr val="FFFFFF"/>
              </a:solidFill>
              <a:latin typeface="Arial"/>
              <a:ea typeface="Arial Unicode MS"/>
              <a:cs typeface="Arial Unicode MS"/>
            </a:endParaRPr>
          </a:p>
        </p:txBody>
      </p:sp>
      <p:sp>
        <p:nvSpPr>
          <p:cNvPr id="53" name="角丸四角形 52"/>
          <p:cNvSpPr/>
          <p:nvPr/>
        </p:nvSpPr>
        <p:spPr>
          <a:xfrm>
            <a:off x="2367240" y="5219958"/>
            <a:ext cx="2645726" cy="533400"/>
          </a:xfrm>
          <a:prstGeom prst="roundRect">
            <a:avLst/>
          </a:prstGeom>
          <a:solidFill>
            <a:schemeClr val="accent1"/>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457153"/>
            <a:endParaRPr lang="ja-JP" altLang="en-US">
              <a:solidFill>
                <a:srgbClr val="FFFFFF"/>
              </a:solidFill>
              <a:latin typeface="Arial"/>
              <a:ea typeface="Arial Unicode MS"/>
              <a:cs typeface="Arial Unicode MS"/>
            </a:endParaRPr>
          </a:p>
        </p:txBody>
      </p:sp>
      <p:sp>
        <p:nvSpPr>
          <p:cNvPr id="54" name="TextBox 47"/>
          <p:cNvSpPr txBox="1"/>
          <p:nvPr/>
        </p:nvSpPr>
        <p:spPr>
          <a:xfrm>
            <a:off x="2507329" y="5279776"/>
            <a:ext cx="2377574" cy="369332"/>
          </a:xfrm>
          <a:prstGeom prst="rect">
            <a:avLst/>
          </a:prstGeom>
          <a:noFill/>
        </p:spPr>
        <p:txBody>
          <a:bodyPr wrap="none" rtlCol="0">
            <a:spAutoFit/>
          </a:bodyPr>
          <a:lstStyle/>
          <a:p>
            <a:pPr defTabSz="457153"/>
            <a:r>
              <a:rPr lang="en-US" altLang="ja-JP" b="1" dirty="0" smtClean="0">
                <a:solidFill>
                  <a:srgbClr val="000000"/>
                </a:solidFill>
                <a:latin typeface="Arial"/>
                <a:ea typeface="Arial Unicode MS"/>
                <a:cs typeface="Arial Unicode MS"/>
              </a:rPr>
              <a:t>CM-2a Construction</a:t>
            </a:r>
            <a:endParaRPr lang="ja-JP" altLang="en-US" b="1" dirty="0">
              <a:solidFill>
                <a:srgbClr val="000000"/>
              </a:solidFill>
              <a:latin typeface="Arial"/>
              <a:ea typeface="Arial Unicode MS"/>
              <a:cs typeface="Arial Unicode MS"/>
            </a:endParaRPr>
          </a:p>
        </p:txBody>
      </p:sp>
      <p:sp>
        <p:nvSpPr>
          <p:cNvPr id="55" name="TextBox 52"/>
          <p:cNvSpPr txBox="1"/>
          <p:nvPr/>
        </p:nvSpPr>
        <p:spPr>
          <a:xfrm>
            <a:off x="5323477" y="5287774"/>
            <a:ext cx="1153681" cy="338554"/>
          </a:xfrm>
          <a:prstGeom prst="rect">
            <a:avLst/>
          </a:prstGeom>
          <a:noFill/>
        </p:spPr>
        <p:txBody>
          <a:bodyPr wrap="none" rtlCol="0">
            <a:spAutoFit/>
          </a:bodyPr>
          <a:lstStyle/>
          <a:p>
            <a:pPr defTabSz="457153"/>
            <a:r>
              <a:rPr lang="en-US" altLang="ja-JP" sz="1600" b="1" dirty="0" smtClean="0">
                <a:solidFill>
                  <a:srgbClr val="000000"/>
                </a:solidFill>
                <a:latin typeface="Arial"/>
                <a:ea typeface="Arial Unicode MS"/>
                <a:cs typeface="Arial Unicode MS"/>
              </a:rPr>
              <a:t>Operation</a:t>
            </a:r>
            <a:endParaRPr lang="ja-JP" altLang="en-US" sz="1600" b="1" dirty="0">
              <a:solidFill>
                <a:srgbClr val="000000"/>
              </a:solidFill>
              <a:latin typeface="Arial"/>
              <a:ea typeface="Arial Unicode MS"/>
              <a:cs typeface="Arial Unicode MS"/>
            </a:endParaRPr>
          </a:p>
        </p:txBody>
      </p:sp>
      <p:sp>
        <p:nvSpPr>
          <p:cNvPr id="3" name="日付プレースホルダー 2"/>
          <p:cNvSpPr>
            <a:spLocks noGrp="1"/>
          </p:cNvSpPr>
          <p:nvPr>
            <p:ph type="dt" sz="half" idx="10"/>
          </p:nvPr>
        </p:nvSpPr>
        <p:spPr/>
        <p:txBody>
          <a:bodyPr/>
          <a:lstStyle/>
          <a:p>
            <a:r>
              <a:rPr lang="en-US" smtClean="0">
                <a:solidFill>
                  <a:srgbClr val="000000"/>
                </a:solidFill>
                <a:latin typeface="Arial"/>
                <a:ea typeface="Arial Unicode MS"/>
                <a:cs typeface="Arial Unicode MS"/>
              </a:rPr>
              <a:t>121005</a:t>
            </a:r>
            <a:endParaRPr lang="en-US">
              <a:solidFill>
                <a:srgbClr val="000000"/>
              </a:solidFill>
              <a:latin typeface="Arial"/>
              <a:ea typeface="Arial Unicode MS"/>
              <a:cs typeface="Arial Unicode MS"/>
            </a:endParaRPr>
          </a:p>
        </p:txBody>
      </p:sp>
      <p:sp>
        <p:nvSpPr>
          <p:cNvPr id="4" name="フッター プレースホルダー 3"/>
          <p:cNvSpPr>
            <a:spLocks noGrp="1"/>
          </p:cNvSpPr>
          <p:nvPr>
            <p:ph type="ftr" sz="quarter" idx="11"/>
          </p:nvPr>
        </p:nvSpPr>
        <p:spPr/>
        <p:txBody>
          <a:bodyPr/>
          <a:lstStyle/>
          <a:p>
            <a:r>
              <a:rPr lang="en-US" smtClean="0">
                <a:latin typeface="Arial"/>
                <a:ea typeface="Arial Unicode MS"/>
                <a:cs typeface="Arial Unicode MS"/>
              </a:rPr>
              <a:t>KEK-LC-STF meeting</a:t>
            </a:r>
            <a:endParaRPr lang="en-US">
              <a:latin typeface="Arial"/>
              <a:ea typeface="Arial Unicode MS"/>
              <a:cs typeface="Arial Unicode M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7174985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KEK-CFF</a:t>
            </a:r>
            <a:r>
              <a:rPr kumimoji="1" lang="ja-JP" altLang="en-US" dirty="0" smtClean="0"/>
              <a:t>での開発への提案</a:t>
            </a:r>
            <a:endParaRPr kumimoji="1" lang="ja-JP" altLang="en-US" dirty="0"/>
          </a:p>
        </p:txBody>
      </p:sp>
      <p:sp>
        <p:nvSpPr>
          <p:cNvPr id="8" name="テキスト プレースホルダー 7"/>
          <p:cNvSpPr>
            <a:spLocks noGrp="1"/>
          </p:cNvSpPr>
          <p:nvPr>
            <p:ph type="body" idx="1"/>
          </p:nvPr>
        </p:nvSpPr>
        <p:spPr/>
        <p:txBody>
          <a:bodyPr/>
          <a:lstStyle/>
          <a:p>
            <a:r>
              <a:rPr kumimoji="1" lang="ja-JP" altLang="en-US" dirty="0" smtClean="0"/>
              <a:t>山中さんからの提案</a:t>
            </a:r>
            <a:r>
              <a:rPr lang="ja-JP" altLang="en-US" dirty="0" smtClean="0"/>
              <a:t>：</a:t>
            </a:r>
            <a:endParaRPr kumimoji="1" lang="en-US" altLang="ja-JP" dirty="0" smtClean="0"/>
          </a:p>
        </p:txBody>
      </p:sp>
      <p:pic>
        <p:nvPicPr>
          <p:cNvPr id="7" name="コンテンツ プレースホルダー 6"/>
          <p:cNvPicPr>
            <a:picLocks noGrp="1" noChangeAspect="1"/>
          </p:cNvPicPr>
          <p:nvPr>
            <p:ph sz="half" idx="2"/>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t="-19281" b="-19281"/>
          <a:stretch>
            <a:fillRect/>
          </a:stretch>
        </p:blipFill>
        <p:spPr>
          <a:xfrm>
            <a:off x="122905" y="2174875"/>
            <a:ext cx="4374483" cy="3951288"/>
          </a:xfrm>
          <a:ln>
            <a:solidFill>
              <a:srgbClr val="3366FF"/>
            </a:solidFill>
          </a:ln>
        </p:spPr>
      </p:pic>
      <p:sp>
        <p:nvSpPr>
          <p:cNvPr id="9" name="テキスト プレースホルダー 8"/>
          <p:cNvSpPr>
            <a:spLocks noGrp="1"/>
          </p:cNvSpPr>
          <p:nvPr>
            <p:ph type="body" sz="quarter" idx="3"/>
          </p:nvPr>
        </p:nvSpPr>
        <p:spPr/>
        <p:txBody>
          <a:bodyPr/>
          <a:lstStyle/>
          <a:p>
            <a:r>
              <a:rPr lang="ja-JP" altLang="en-US" dirty="0" smtClean="0"/>
              <a:t>山本からの補足</a:t>
            </a:r>
            <a:r>
              <a:rPr kumimoji="1" lang="ja-JP" altLang="en-US" dirty="0" smtClean="0"/>
              <a:t>提案：</a:t>
            </a:r>
            <a:endParaRPr kumimoji="1" lang="ja-JP" altLang="en-US" dirty="0"/>
          </a:p>
        </p:txBody>
      </p:sp>
      <p:sp>
        <p:nvSpPr>
          <p:cNvPr id="10" name="コンテンツ プレースホルダー 9"/>
          <p:cNvSpPr>
            <a:spLocks noGrp="1"/>
          </p:cNvSpPr>
          <p:nvPr>
            <p:ph sz="quarter" idx="4"/>
          </p:nvPr>
        </p:nvSpPr>
        <p:spPr>
          <a:xfrm>
            <a:off x="4645025" y="2174875"/>
            <a:ext cx="4204149" cy="3951288"/>
          </a:xfrm>
          <a:ln>
            <a:solidFill>
              <a:srgbClr val="3366FF"/>
            </a:solidFill>
          </a:ln>
        </p:spPr>
        <p:txBody>
          <a:bodyPr>
            <a:normAutofit fontScale="70000" lnSpcReduction="20000"/>
          </a:bodyPr>
          <a:lstStyle/>
          <a:p>
            <a:r>
              <a:rPr kumimoji="1" lang="en-US" altLang="ja-JP" dirty="0" smtClean="0">
                <a:solidFill>
                  <a:srgbClr val="3366FF"/>
                </a:solidFill>
              </a:rPr>
              <a:t>CFF </a:t>
            </a:r>
            <a:r>
              <a:rPr lang="en-US" altLang="ja-JP" dirty="0" smtClean="0">
                <a:solidFill>
                  <a:srgbClr val="3366FF"/>
                </a:solidFill>
              </a:rPr>
              <a:t>3</a:t>
            </a:r>
            <a:r>
              <a:rPr lang="ja-JP" altLang="en-US" dirty="0" smtClean="0">
                <a:solidFill>
                  <a:srgbClr val="3366FF"/>
                </a:solidFill>
              </a:rPr>
              <a:t>（４）号機で高圧ガス申請を以下の条件で行う</a:t>
            </a:r>
            <a:endParaRPr lang="en-US" altLang="ja-JP" dirty="0" smtClean="0">
              <a:solidFill>
                <a:srgbClr val="3366FF"/>
              </a:solidFill>
            </a:endParaRPr>
          </a:p>
          <a:p>
            <a:pPr lvl="1"/>
            <a:r>
              <a:rPr lang="ja-JP" altLang="en-US" dirty="0" smtClean="0"/>
              <a:t>中央部：</a:t>
            </a:r>
            <a:r>
              <a:rPr lang="en-US" altLang="ja-JP" dirty="0" smtClean="0"/>
              <a:t>TESLA-LIKE </a:t>
            </a:r>
            <a:r>
              <a:rPr lang="ja-JP" altLang="en-US" dirty="0" smtClean="0"/>
              <a:t>設計</a:t>
            </a:r>
            <a:endParaRPr lang="en-US" altLang="ja-JP" dirty="0" smtClean="0"/>
          </a:p>
          <a:p>
            <a:pPr lvl="1"/>
            <a:r>
              <a:rPr lang="ja-JP" altLang="en-US" dirty="0" smtClean="0"/>
              <a:t>エンド部：</a:t>
            </a:r>
            <a:r>
              <a:rPr lang="en-US" altLang="ja-JP" dirty="0" smtClean="0"/>
              <a:t>KEK ORIGINAL </a:t>
            </a:r>
            <a:r>
              <a:rPr lang="ja-JP" altLang="en-US" dirty="0" smtClean="0"/>
              <a:t>設計</a:t>
            </a:r>
            <a:endParaRPr lang="en-US" altLang="ja-JP" dirty="0" smtClean="0"/>
          </a:p>
          <a:p>
            <a:pPr lvl="2"/>
            <a:r>
              <a:rPr lang="ja-JP" altLang="en-US" dirty="0" smtClean="0"/>
              <a:t>エンドセル</a:t>
            </a:r>
            <a:r>
              <a:rPr lang="en-US" altLang="ja-JP" dirty="0" smtClean="0"/>
              <a:t>3 MM </a:t>
            </a:r>
            <a:r>
              <a:rPr lang="ja-JP" altLang="en-US" dirty="0" smtClean="0"/>
              <a:t>厚</a:t>
            </a:r>
            <a:endParaRPr lang="en-US" altLang="ja-JP" dirty="0" smtClean="0"/>
          </a:p>
          <a:p>
            <a:pPr lvl="2"/>
            <a:r>
              <a:rPr lang="ja-JP" altLang="en-US" dirty="0" smtClean="0"/>
              <a:t>剛性の高いエンドプレート</a:t>
            </a:r>
            <a:endParaRPr lang="en-US" altLang="ja-JP" dirty="0" smtClean="0"/>
          </a:p>
          <a:p>
            <a:pPr lvl="2"/>
            <a:r>
              <a:rPr lang="en-US" altLang="ja-JP" dirty="0" smtClean="0"/>
              <a:t>KEK TYPE COUPLER (60Φ</a:t>
            </a:r>
            <a:r>
              <a:rPr lang="ja-JP" altLang="en-US" dirty="0" smtClean="0"/>
              <a:t>）</a:t>
            </a:r>
            <a:endParaRPr lang="en-US" altLang="ja-JP" dirty="0" smtClean="0"/>
          </a:p>
          <a:p>
            <a:pPr lvl="1"/>
            <a:r>
              <a:rPr lang="en-US" altLang="ja-JP" dirty="0" smtClean="0"/>
              <a:t>LHE </a:t>
            </a:r>
            <a:r>
              <a:rPr lang="ja-JP" altLang="en-US" dirty="0" smtClean="0"/>
              <a:t>ベッセル</a:t>
            </a:r>
            <a:endParaRPr lang="en-US" altLang="ja-JP" dirty="0" smtClean="0"/>
          </a:p>
          <a:p>
            <a:pPr lvl="2"/>
            <a:r>
              <a:rPr lang="ja-JP" altLang="en-US" dirty="0" smtClean="0"/>
              <a:t>チューナインタフェース共通化</a:t>
            </a:r>
            <a:endParaRPr lang="en-US" altLang="ja-JP" dirty="0" smtClean="0"/>
          </a:p>
          <a:p>
            <a:r>
              <a:rPr lang="ja-JP" altLang="en-US" dirty="0" smtClean="0"/>
              <a:t>２台を同じ設計で、連続的に開発し、</a:t>
            </a:r>
            <a:r>
              <a:rPr lang="en-US" altLang="ja-JP" dirty="0" smtClean="0">
                <a:solidFill>
                  <a:srgbClr val="3366FF"/>
                </a:solidFill>
              </a:rPr>
              <a:t>SLIDE JACK TUNER </a:t>
            </a:r>
            <a:r>
              <a:rPr lang="ja-JP" altLang="en-US" dirty="0" smtClean="0">
                <a:solidFill>
                  <a:srgbClr val="3366FF"/>
                </a:solidFill>
              </a:rPr>
              <a:t>および</a:t>
            </a:r>
            <a:r>
              <a:rPr lang="en-US" altLang="ja-JP" dirty="0" smtClean="0">
                <a:solidFill>
                  <a:srgbClr val="3366FF"/>
                </a:solidFill>
              </a:rPr>
              <a:t>BLADE TUNER </a:t>
            </a:r>
            <a:r>
              <a:rPr lang="ja-JP" altLang="en-US" dirty="0" smtClean="0">
                <a:solidFill>
                  <a:srgbClr val="3366FF"/>
                </a:solidFill>
              </a:rPr>
              <a:t>付きを各１台</a:t>
            </a:r>
            <a:r>
              <a:rPr lang="ja-JP" altLang="en-US" dirty="0" smtClean="0"/>
              <a:t>完成させる。　</a:t>
            </a:r>
            <a:endParaRPr lang="en-US" altLang="ja-JP" dirty="0" smtClean="0"/>
          </a:p>
          <a:p>
            <a:r>
              <a:rPr lang="ja-JP" altLang="en-US" dirty="0" smtClean="0"/>
              <a:t>これらを、</a:t>
            </a:r>
            <a:r>
              <a:rPr lang="en-US" altLang="ja-JP" dirty="0" smtClean="0"/>
              <a:t>CM2B </a:t>
            </a:r>
            <a:r>
              <a:rPr lang="ja-JP" altLang="en-US" dirty="0" smtClean="0"/>
              <a:t>に組み込む</a:t>
            </a:r>
            <a:endParaRPr lang="en-US" altLang="ja-JP" dirty="0" smtClean="0"/>
          </a:p>
          <a:p>
            <a:endParaRPr lang="en-US" altLang="ja-JP" dirty="0" smtClean="0"/>
          </a:p>
          <a:p>
            <a:r>
              <a:rPr lang="en-US" altLang="ja-JP" dirty="0" smtClean="0"/>
              <a:t>CM2 </a:t>
            </a:r>
            <a:r>
              <a:rPr lang="en-US" altLang="en-US" dirty="0" smtClean="0"/>
              <a:t>、</a:t>
            </a:r>
            <a:r>
              <a:rPr lang="en-US" altLang="en-US" dirty="0" smtClean="0">
                <a:solidFill>
                  <a:srgbClr val="3366FF"/>
                </a:solidFill>
              </a:rPr>
              <a:t>さらに</a:t>
            </a:r>
            <a:r>
              <a:rPr lang="ja-JP" altLang="en-US" dirty="0" smtClean="0">
                <a:solidFill>
                  <a:srgbClr val="3366FF"/>
                </a:solidFill>
              </a:rPr>
              <a:t>２台</a:t>
            </a:r>
            <a:r>
              <a:rPr lang="ja-JP" altLang="en-US" dirty="0" smtClean="0"/>
              <a:t>については、企業への発注によるものを組み込むこととし、できる限り</a:t>
            </a:r>
            <a:r>
              <a:rPr lang="ja-JP" altLang="en-US" dirty="0" smtClean="0">
                <a:solidFill>
                  <a:srgbClr val="3366FF"/>
                </a:solidFill>
              </a:rPr>
              <a:t>早期に入札</a:t>
            </a:r>
            <a:r>
              <a:rPr lang="ja-JP" altLang="en-US" dirty="0" smtClean="0"/>
              <a:t>で企業を定める。</a:t>
            </a:r>
            <a:endParaRPr lang="en-US" altLang="ja-JP" dirty="0" smtClean="0"/>
          </a:p>
          <a:p>
            <a:pPr lvl="2"/>
            <a:endParaRPr lang="en-US" altLang="ja-JP" dirty="0" smtClean="0"/>
          </a:p>
          <a:p>
            <a:pPr lvl="1"/>
            <a:endParaRPr kumimoji="1" lang="ja-JP" altLang="en-US" dirty="0"/>
          </a:p>
        </p:txBody>
      </p:sp>
      <p:sp>
        <p:nvSpPr>
          <p:cNvPr id="4" name="日付プレースホルダー 3"/>
          <p:cNvSpPr>
            <a:spLocks noGrp="1"/>
          </p:cNvSpPr>
          <p:nvPr>
            <p:ph type="dt" sz="half" idx="10"/>
          </p:nvPr>
        </p:nvSpPr>
        <p:spPr>
          <a:xfrm>
            <a:off x="451347" y="6356351"/>
            <a:ext cx="2133600" cy="365125"/>
          </a:xfrm>
        </p:spPr>
        <p:txBody>
          <a:bodyPr/>
          <a:lstStyle/>
          <a:p>
            <a:r>
              <a:rPr lang="en-US" altLang="ja-JP" smtClean="0">
                <a:solidFill>
                  <a:prstClr val="black">
                    <a:tint val="75000"/>
                  </a:prstClr>
                </a:solidFill>
                <a:latin typeface="Calibri"/>
                <a:ea typeface="ＭＳ Ｐゴシック"/>
              </a:rPr>
              <a:t>121005</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KEK-LC-STF meeting</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690BD53D-0F42-B742-A897-5EF936631EAF}" type="slidenum">
              <a:rPr lang="ja-JP" altLang="en-US" smtClean="0">
                <a:solidFill>
                  <a:prstClr val="black">
                    <a:tint val="75000"/>
                  </a:prstClr>
                </a:solidFill>
                <a:latin typeface="Calibri"/>
                <a:ea typeface="ＭＳ Ｐゴシック"/>
              </a:rPr>
              <a:pPr/>
              <a:t>51</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751603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タイトル 9"/>
          <p:cNvSpPr>
            <a:spLocks noGrp="1"/>
          </p:cNvSpPr>
          <p:nvPr>
            <p:ph type="title"/>
          </p:nvPr>
        </p:nvSpPr>
        <p:spPr>
          <a:xfrm>
            <a:off x="457200" y="274638"/>
            <a:ext cx="8229600" cy="591271"/>
          </a:xfrm>
        </p:spPr>
        <p:txBody>
          <a:bodyPr>
            <a:normAutofit fontScale="90000"/>
          </a:bodyPr>
          <a:lstStyle/>
          <a:p>
            <a:r>
              <a:rPr kumimoji="1" lang="en-US" altLang="ja-JP" dirty="0" smtClean="0"/>
              <a:t>STF</a:t>
            </a:r>
            <a:r>
              <a:rPr kumimoji="1" lang="ja-JP" altLang="en-US" dirty="0" smtClean="0"/>
              <a:t>空洞開発</a:t>
            </a:r>
            <a:r>
              <a:rPr lang="ja-JP" altLang="en-US" dirty="0" smtClean="0"/>
              <a:t>・</a:t>
            </a:r>
            <a:r>
              <a:rPr kumimoji="1" lang="ja-JP" altLang="en-US" dirty="0" smtClean="0"/>
              <a:t>提案</a:t>
            </a:r>
            <a:r>
              <a:rPr kumimoji="1" lang="en-US" altLang="ja-JP" dirty="0" smtClean="0"/>
              <a:t> ( </a:t>
            </a:r>
            <a:r>
              <a:rPr lang="en-US" altLang="en-US" dirty="0" smtClean="0"/>
              <a:t>叩き</a:t>
            </a:r>
            <a:r>
              <a:rPr kumimoji="1" lang="ja-JP" altLang="en-US" dirty="0" smtClean="0"/>
              <a:t>台</a:t>
            </a:r>
            <a:r>
              <a:rPr kumimoji="1" lang="en-US" altLang="ja-JP" dirty="0" smtClean="0"/>
              <a:t> </a:t>
            </a:r>
            <a:r>
              <a:rPr kumimoji="1" lang="ja-JP" altLang="en-US" dirty="0" smtClean="0"/>
              <a:t>）</a:t>
            </a:r>
            <a:endParaRPr kumimoji="1" lang="ja-JP" altLang="en-US" dirty="0"/>
          </a:p>
        </p:txBody>
      </p:sp>
      <p:graphicFrame>
        <p:nvGraphicFramePr>
          <p:cNvPr id="12" name="コンテンツ プレースホルダー 11"/>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930712494"/>
              </p:ext>
            </p:extLst>
          </p:nvPr>
        </p:nvGraphicFramePr>
        <p:xfrm>
          <a:off x="153638" y="1009093"/>
          <a:ext cx="8747100" cy="5445759"/>
        </p:xfrm>
        <a:graphic>
          <a:graphicData uri="http://schemas.openxmlformats.org/drawingml/2006/table">
            <a:tbl>
              <a:tblPr firstRow="1" bandRow="1">
                <a:tableStyleId>{5C22544A-7EE6-4342-B048-85BDC9FD1C3A}</a:tableStyleId>
              </a:tblPr>
              <a:tblGrid>
                <a:gridCol w="706733"/>
                <a:gridCol w="623123"/>
                <a:gridCol w="1078905"/>
                <a:gridCol w="1208149"/>
                <a:gridCol w="1009270"/>
                <a:gridCol w="1189182"/>
                <a:gridCol w="1246909"/>
                <a:gridCol w="785969"/>
                <a:gridCol w="898860"/>
              </a:tblGrid>
              <a:tr h="370840">
                <a:tc>
                  <a:txBody>
                    <a:bodyPr/>
                    <a:lstStyle/>
                    <a:p>
                      <a:r>
                        <a:rPr kumimoji="1" lang="en-US" altLang="ja-JP" sz="1400" dirty="0" smtClean="0"/>
                        <a:t>CM</a:t>
                      </a:r>
                      <a:endParaRPr kumimoji="1" lang="ja-JP" altLang="en-US" sz="1400" dirty="0"/>
                    </a:p>
                  </a:txBody>
                  <a:tcPr/>
                </a:tc>
                <a:tc>
                  <a:txBody>
                    <a:bodyPr/>
                    <a:lstStyle/>
                    <a:p>
                      <a:r>
                        <a:rPr kumimoji="1" lang="en-US" altLang="ja-JP" sz="1400" dirty="0" smtClean="0"/>
                        <a:t>#</a:t>
                      </a:r>
                      <a:endParaRPr kumimoji="1" lang="ja-JP" altLang="en-US" sz="1400" dirty="0"/>
                    </a:p>
                  </a:txBody>
                  <a:tcPr/>
                </a:tc>
                <a:tc>
                  <a:txBody>
                    <a:bodyPr/>
                    <a:lstStyle/>
                    <a:p>
                      <a:r>
                        <a:rPr kumimoji="1" lang="en-US" altLang="ja-JP" sz="1400" dirty="0" smtClean="0"/>
                        <a:t>Fab. by</a:t>
                      </a:r>
                      <a:endParaRPr kumimoji="1" lang="ja-JP" altLang="en-US" sz="1400" dirty="0"/>
                    </a:p>
                  </a:txBody>
                  <a:tcPr/>
                </a:tc>
                <a:tc>
                  <a:txBody>
                    <a:bodyPr/>
                    <a:lstStyle/>
                    <a:p>
                      <a:r>
                        <a:rPr kumimoji="1" lang="en-US" altLang="ja-JP" sz="1400" dirty="0" smtClean="0"/>
                        <a:t>Cavity</a:t>
                      </a:r>
                      <a:r>
                        <a:rPr kumimoji="1" lang="en-US" altLang="ja-JP" sz="1400" baseline="0" dirty="0" smtClean="0"/>
                        <a:t> type</a:t>
                      </a:r>
                      <a:endParaRPr kumimoji="1" lang="ja-JP" altLang="en-US" sz="1400" dirty="0"/>
                    </a:p>
                  </a:txBody>
                  <a:tcPr/>
                </a:tc>
                <a:tc>
                  <a:txBody>
                    <a:bodyPr/>
                    <a:lstStyle/>
                    <a:p>
                      <a:r>
                        <a:rPr kumimoji="1" lang="en-US" altLang="ja-JP" sz="1400" baseline="0" dirty="0" smtClean="0"/>
                        <a:t>Coupler</a:t>
                      </a:r>
                      <a:endParaRPr kumimoji="1" lang="ja-JP" altLang="en-US" sz="1400" dirty="0"/>
                    </a:p>
                  </a:txBody>
                  <a:tcPr/>
                </a:tc>
                <a:tc>
                  <a:txBody>
                    <a:bodyPr/>
                    <a:lstStyle/>
                    <a:p>
                      <a:r>
                        <a:rPr kumimoji="1" lang="en-US" altLang="ja-JP" sz="1400" dirty="0" err="1" smtClean="0"/>
                        <a:t>LHe</a:t>
                      </a:r>
                      <a:r>
                        <a:rPr kumimoji="1" lang="en-US" altLang="ja-JP" sz="1400" baseline="0" dirty="0" smtClean="0"/>
                        <a:t>-tank</a:t>
                      </a:r>
                      <a:endParaRPr kumimoji="1" lang="ja-JP" altLang="en-US" sz="1400" dirty="0"/>
                    </a:p>
                  </a:txBody>
                  <a:tcPr/>
                </a:tc>
                <a:tc>
                  <a:txBody>
                    <a:bodyPr/>
                    <a:lstStyle/>
                    <a:p>
                      <a:r>
                        <a:rPr kumimoji="1" lang="en-US" altLang="ja-JP" sz="1400" dirty="0" smtClean="0"/>
                        <a:t>Tuner</a:t>
                      </a:r>
                      <a:endParaRPr kumimoji="1" lang="ja-JP" altLang="en-US" sz="1400" dirty="0"/>
                    </a:p>
                  </a:txBody>
                  <a:tcPr/>
                </a:tc>
                <a:tc>
                  <a:txBody>
                    <a:bodyPr/>
                    <a:lstStyle/>
                    <a:p>
                      <a:r>
                        <a:rPr lang="en-US" altLang="ja-JP" sz="1100" dirty="0" err="1" smtClean="0"/>
                        <a:t>B.Pipe</a:t>
                      </a:r>
                      <a:r>
                        <a:rPr lang="en-US" altLang="ja-JP" sz="1100" dirty="0" smtClean="0"/>
                        <a:t> D.</a:t>
                      </a:r>
                      <a:endParaRPr lang="ja-JP" altLang="en-US" sz="1100" dirty="0"/>
                    </a:p>
                  </a:txBody>
                  <a:tcPr/>
                </a:tc>
                <a:tc>
                  <a:txBody>
                    <a:bodyPr/>
                    <a:lstStyle/>
                    <a:p>
                      <a:r>
                        <a:rPr lang="en-US" altLang="ja-JP" sz="1400" dirty="0" smtClean="0"/>
                        <a:t>Year</a:t>
                      </a:r>
                      <a:endParaRPr lang="ja-JP" altLang="en-US" sz="1400" dirty="0"/>
                    </a:p>
                  </a:txBody>
                  <a:tcPr/>
                </a:tc>
              </a:tr>
              <a:tr h="370840">
                <a:tc>
                  <a:txBody>
                    <a:bodyPr/>
                    <a:lstStyle/>
                    <a:p>
                      <a:r>
                        <a:rPr kumimoji="1" lang="en-US" altLang="ja-JP" sz="1400" dirty="0" smtClean="0"/>
                        <a:t>Capt.</a:t>
                      </a:r>
                      <a:r>
                        <a:rPr kumimoji="1" lang="en-US" altLang="ja-JP" sz="1400" baseline="0" dirty="0" smtClean="0"/>
                        <a:t> </a:t>
                      </a:r>
                      <a:endParaRPr kumimoji="1" lang="ja-JP" altLang="en-US" sz="1400" dirty="0"/>
                    </a:p>
                  </a:txBody>
                  <a:tcPr/>
                </a:tc>
                <a:tc>
                  <a:txBody>
                    <a:bodyPr/>
                    <a:lstStyle/>
                    <a:p>
                      <a:r>
                        <a:rPr kumimoji="1" lang="en-US" altLang="ja-JP" sz="1400" dirty="0" smtClean="0"/>
                        <a:t>2</a:t>
                      </a:r>
                      <a:endParaRPr kumimoji="1" lang="ja-JP" altLang="en-US" sz="1400" dirty="0"/>
                    </a:p>
                  </a:txBody>
                  <a:tcPr/>
                </a:tc>
                <a:tc>
                  <a:txBody>
                    <a:bodyPr/>
                    <a:lstStyle/>
                    <a:p>
                      <a:r>
                        <a:rPr kumimoji="1" lang="en-US" altLang="ja-JP" sz="1400" dirty="0" smtClean="0"/>
                        <a:t>MHI</a:t>
                      </a:r>
                      <a:endParaRPr kumimoji="1" lang="ja-JP" altLang="en-US" sz="1400" dirty="0"/>
                    </a:p>
                  </a:txBody>
                  <a:tcPr>
                    <a:solidFill>
                      <a:schemeClr val="bg1">
                        <a:lumMod val="85000"/>
                      </a:schemeClr>
                    </a:solidFill>
                  </a:tcPr>
                </a:tc>
                <a:tc>
                  <a:txBody>
                    <a:bodyPr/>
                    <a:lstStyle/>
                    <a:p>
                      <a:r>
                        <a:rPr kumimoji="1" lang="en-US" altLang="ja-JP" sz="1400" dirty="0" smtClean="0"/>
                        <a:t>Tesla-like</a:t>
                      </a:r>
                      <a:endParaRPr kumimoji="1" lang="ja-JP" altLang="en-US" sz="1400" dirty="0"/>
                    </a:p>
                  </a:txBody>
                  <a:tcPr/>
                </a:tc>
                <a:tc>
                  <a:txBody>
                    <a:bodyPr/>
                    <a:lstStyle/>
                    <a:p>
                      <a:r>
                        <a:rPr kumimoji="1" lang="en-US" altLang="ja-JP" sz="1400" dirty="0" smtClean="0"/>
                        <a:t>K-60mm</a:t>
                      </a:r>
                      <a:endParaRPr kumimoji="1" lang="ja-JP" altLang="en-US" sz="1400" dirty="0"/>
                    </a:p>
                  </a:txBody>
                  <a:tcPr/>
                </a:tc>
                <a:tc>
                  <a:txBody>
                    <a:bodyPr/>
                    <a:lstStyle/>
                    <a:p>
                      <a:r>
                        <a:rPr kumimoji="1" lang="en-US" altLang="ja-JP" sz="1400" dirty="0" smtClean="0"/>
                        <a:t>S-Jack , c/e</a:t>
                      </a:r>
                      <a:endParaRPr kumimoji="1" lang="ja-JP" altLang="en-US" sz="1400" dirty="0"/>
                    </a:p>
                  </a:txBody>
                  <a:tcPr/>
                </a:tc>
                <a:tc>
                  <a:txBody>
                    <a:bodyPr/>
                    <a:lstStyle/>
                    <a:p>
                      <a:r>
                        <a:rPr kumimoji="1" lang="en-US" altLang="ja-JP" sz="1400" dirty="0" smtClean="0"/>
                        <a:t>S-Jack, c/e</a:t>
                      </a:r>
                      <a:endParaRPr kumimoji="1" lang="ja-JP" altLang="en-US" sz="1400" dirty="0"/>
                    </a:p>
                  </a:txBody>
                  <a:tcPr/>
                </a:tc>
                <a:tc>
                  <a:txBody>
                    <a:bodyPr/>
                    <a:lstStyle/>
                    <a:p>
                      <a:r>
                        <a:rPr kumimoji="1" lang="en-US" altLang="ja-JP" sz="1400" dirty="0" smtClean="0"/>
                        <a:t>84 mm</a:t>
                      </a:r>
                      <a:endParaRPr kumimoji="1" lang="ja-JP" altLang="en-US" sz="1400" dirty="0"/>
                    </a:p>
                  </a:txBody>
                  <a:tcPr/>
                </a:tc>
                <a:tc>
                  <a:txBody>
                    <a:bodyPr/>
                    <a:lstStyle/>
                    <a:p>
                      <a:r>
                        <a:rPr kumimoji="1" lang="en-US" altLang="ja-JP" sz="1400" dirty="0" smtClean="0"/>
                        <a:t>FY09~</a:t>
                      </a:r>
                      <a:endParaRPr kumimoji="1" lang="ja-JP" altLang="en-US" sz="1400" dirty="0"/>
                    </a:p>
                  </a:txBody>
                  <a:tcPr/>
                </a:tc>
              </a:tr>
              <a:tr h="370840">
                <a:tc>
                  <a:txBody>
                    <a:bodyPr/>
                    <a:lstStyle/>
                    <a:p>
                      <a:r>
                        <a:rPr kumimoji="1" lang="en-US" altLang="ja-JP" sz="1400" dirty="0" smtClean="0"/>
                        <a:t>CM1</a:t>
                      </a:r>
                    </a:p>
                    <a:p>
                      <a:endParaRPr kumimoji="1" lang="ja-JP" altLang="en-US" sz="1400" dirty="0"/>
                    </a:p>
                  </a:txBody>
                  <a:tcPr/>
                </a:tc>
                <a:tc>
                  <a:txBody>
                    <a:bodyPr/>
                    <a:lstStyle/>
                    <a:p>
                      <a:r>
                        <a:rPr kumimoji="1" lang="en-US" altLang="ja-JP" sz="1400" dirty="0" smtClean="0"/>
                        <a:t>9</a:t>
                      </a:r>
                      <a:endParaRPr kumimoji="1" lang="ja-JP" altLang="en-US" sz="1400" dirty="0"/>
                    </a:p>
                  </a:txBody>
                  <a:tcPr/>
                </a:tc>
                <a:tc>
                  <a:txBody>
                    <a:bodyPr/>
                    <a:lstStyle/>
                    <a:p>
                      <a:r>
                        <a:rPr kumimoji="1" lang="en-US" altLang="ja-JP" sz="1400" dirty="0" smtClean="0"/>
                        <a:t>MHI</a:t>
                      </a:r>
                      <a:endParaRPr kumimoji="1" lang="ja-JP" altLang="en-US" sz="1400" dirty="0"/>
                    </a:p>
                  </a:txBody>
                  <a:tcPr/>
                </a:tc>
                <a:tc>
                  <a:txBody>
                    <a:bodyPr/>
                    <a:lstStyle/>
                    <a:p>
                      <a:r>
                        <a:rPr kumimoji="1" lang="en-US" altLang="ja-JP" sz="1400" dirty="0" smtClean="0"/>
                        <a:t>Tesla-like</a:t>
                      </a:r>
                      <a:endParaRPr kumimoji="1" lang="ja-JP" altLang="en-US" sz="1400" dirty="0"/>
                    </a:p>
                  </a:txBody>
                  <a:tcPr/>
                </a:tc>
                <a:tc>
                  <a:txBody>
                    <a:bodyPr/>
                    <a:lstStyle/>
                    <a:p>
                      <a:r>
                        <a:rPr kumimoji="1" lang="en-US" altLang="ja-JP" sz="1400" dirty="0" smtClean="0"/>
                        <a:t>K-60</a:t>
                      </a:r>
                      <a:endParaRPr kumimoji="1" lang="ja-JP" altLang="en-US" sz="1400" dirty="0"/>
                    </a:p>
                  </a:txBody>
                  <a:tcPr/>
                </a:tc>
                <a:tc>
                  <a:txBody>
                    <a:bodyPr/>
                    <a:lstStyle/>
                    <a:p>
                      <a:r>
                        <a:rPr kumimoji="1" lang="en-US" altLang="ja-JP" sz="1400" dirty="0" smtClean="0"/>
                        <a:t>S-Jack,</a:t>
                      </a:r>
                      <a:r>
                        <a:rPr kumimoji="1" lang="en-US" altLang="ja-JP" sz="1400" baseline="0" dirty="0" smtClean="0"/>
                        <a:t> c/e</a:t>
                      </a:r>
                      <a:endParaRPr kumimoji="1" lang="ja-JP" altLang="en-US" sz="1400" dirty="0"/>
                    </a:p>
                  </a:txBody>
                  <a:tcPr/>
                </a:tc>
                <a:tc>
                  <a:txBody>
                    <a:bodyPr/>
                    <a:lstStyle/>
                    <a:p>
                      <a:r>
                        <a:rPr kumimoji="1" lang="en-US" altLang="ja-JP" sz="1400" dirty="0" smtClean="0"/>
                        <a:t>S-Jack, c/e</a:t>
                      </a:r>
                      <a:endParaRPr kumimoji="1" lang="ja-JP" altLang="en-US" sz="1400" dirty="0"/>
                    </a:p>
                  </a:txBody>
                  <a:tcPr/>
                </a:tc>
                <a:tc>
                  <a:txBody>
                    <a:bodyPr/>
                    <a:lstStyle/>
                    <a:p>
                      <a:r>
                        <a:rPr kumimoji="1" lang="en-US" altLang="ja-JP" sz="1400" dirty="0" smtClean="0"/>
                        <a:t>84</a:t>
                      </a:r>
                      <a:endParaRPr kumimoji="1" lang="ja-JP" altLang="en-US" sz="1400" dirty="0"/>
                    </a:p>
                  </a:txBody>
                  <a:tcPr/>
                </a:tc>
                <a:tc>
                  <a:txBody>
                    <a:bodyPr/>
                    <a:lstStyle/>
                    <a:p>
                      <a:r>
                        <a:rPr kumimoji="1" lang="en-US" altLang="ja-JP" sz="1400" dirty="0" smtClean="0"/>
                        <a:t>FY09~</a:t>
                      </a:r>
                      <a:endParaRPr kumimoji="1" lang="ja-JP" altLang="en-US" sz="1400" dirty="0"/>
                    </a:p>
                  </a:txBody>
                  <a:tcPr/>
                </a:tc>
              </a:tr>
              <a:tr h="370840">
                <a:tc>
                  <a:txBody>
                    <a:bodyPr/>
                    <a:lstStyle/>
                    <a:p>
                      <a:r>
                        <a:rPr kumimoji="1" lang="en-US" altLang="ja-JP" sz="1400" dirty="0" smtClean="0"/>
                        <a:t>CM2a</a:t>
                      </a:r>
                      <a:endParaRPr kumimoji="1" lang="ja-JP" altLang="en-US" sz="1400" dirty="0"/>
                    </a:p>
                  </a:txBody>
                  <a:tcPr/>
                </a:tc>
                <a:tc>
                  <a:txBody>
                    <a:bodyPr/>
                    <a:lstStyle/>
                    <a:p>
                      <a:r>
                        <a:rPr kumimoji="1" lang="en-US" altLang="ja-JP" sz="1400" dirty="0" smtClean="0"/>
                        <a:t>4</a:t>
                      </a:r>
                      <a:endParaRPr kumimoji="1" lang="ja-JP" altLang="en-US" sz="1400" dirty="0"/>
                    </a:p>
                  </a:txBody>
                  <a:tcPr/>
                </a:tc>
                <a:tc>
                  <a:txBody>
                    <a:bodyPr/>
                    <a:lstStyle/>
                    <a:p>
                      <a:r>
                        <a:rPr kumimoji="1" lang="en-US" altLang="ja-JP" sz="1400" dirty="0" smtClean="0"/>
                        <a:t>MHI</a:t>
                      </a:r>
                      <a:endParaRPr kumimoji="1" lang="ja-JP" altLang="en-US" sz="1400" dirty="0"/>
                    </a:p>
                  </a:txBody>
                  <a:tcPr/>
                </a:tc>
                <a:tc>
                  <a:txBody>
                    <a:bodyPr/>
                    <a:lstStyle/>
                    <a:p>
                      <a:r>
                        <a:rPr kumimoji="1" lang="en-US" altLang="ja-JP" sz="1400" dirty="0" smtClean="0"/>
                        <a:t>Tesla-like</a:t>
                      </a:r>
                      <a:endParaRPr kumimoji="1" lang="ja-JP" altLang="en-US" sz="1400" dirty="0"/>
                    </a:p>
                  </a:txBody>
                  <a:tcPr/>
                </a:tc>
                <a:tc>
                  <a:txBody>
                    <a:bodyPr/>
                    <a:lstStyle/>
                    <a:p>
                      <a:r>
                        <a:rPr kumimoji="1" lang="en-US" altLang="ja-JP" sz="1400" dirty="0" smtClean="0"/>
                        <a:t>K-60</a:t>
                      </a:r>
                      <a:endParaRPr kumimoji="1" lang="ja-JP" altLang="en-US" sz="1400" dirty="0"/>
                    </a:p>
                  </a:txBody>
                  <a:tcPr/>
                </a:tc>
                <a:tc>
                  <a:txBody>
                    <a:bodyPr/>
                    <a:lstStyle/>
                    <a:p>
                      <a:r>
                        <a:rPr kumimoji="1" lang="en-US" altLang="ja-JP" sz="1400" dirty="0" smtClean="0"/>
                        <a:t>S-Jack, c</a:t>
                      </a:r>
                      <a:endParaRPr kumimoji="1" lang="ja-JP" altLang="en-US" sz="1400" dirty="0"/>
                    </a:p>
                  </a:txBody>
                  <a:tcPr/>
                </a:tc>
                <a:tc>
                  <a:txBody>
                    <a:bodyPr/>
                    <a:lstStyle/>
                    <a:p>
                      <a:r>
                        <a:rPr kumimoji="1" lang="en-US" altLang="ja-JP" sz="1400" dirty="0" smtClean="0"/>
                        <a:t>S-Jack, c</a:t>
                      </a:r>
                      <a:endParaRPr kumimoji="1" lang="ja-JP" altLang="en-US" sz="1400" dirty="0"/>
                    </a:p>
                  </a:txBody>
                  <a:tcPr/>
                </a:tc>
                <a:tc>
                  <a:txBody>
                    <a:bodyPr/>
                    <a:lstStyle/>
                    <a:p>
                      <a:r>
                        <a:rPr kumimoji="1" lang="en-US" altLang="ja-JP" sz="1400" dirty="0" smtClean="0"/>
                        <a:t>84</a:t>
                      </a:r>
                      <a:endParaRPr kumimoji="1" lang="ja-JP" altLang="en-US" sz="1400" dirty="0"/>
                    </a:p>
                  </a:txBody>
                  <a:tcPr/>
                </a:tc>
                <a:tc>
                  <a:txBody>
                    <a:bodyPr/>
                    <a:lstStyle/>
                    <a:p>
                      <a:r>
                        <a:rPr kumimoji="1" lang="en-US" altLang="ja-JP" sz="1400" dirty="0" smtClean="0"/>
                        <a:t>FY11~</a:t>
                      </a:r>
                      <a:endParaRPr kumimoji="1" lang="ja-JP" altLang="en-US" sz="1400" dirty="0"/>
                    </a:p>
                  </a:txBody>
                  <a:tcPr/>
                </a:tc>
              </a:tr>
              <a:tr h="370840">
                <a:tc>
                  <a:txBody>
                    <a:bodyPr/>
                    <a:lstStyle/>
                    <a:p>
                      <a:r>
                        <a:rPr kumimoji="1" lang="en-US" altLang="ja-JP" sz="1400" dirty="0" smtClean="0">
                          <a:solidFill>
                            <a:srgbClr val="3366FF"/>
                          </a:solidFill>
                        </a:rPr>
                        <a:t> --</a:t>
                      </a:r>
                      <a:r>
                        <a:rPr kumimoji="1" lang="en-US" altLang="ja-JP" sz="1400" baseline="0" dirty="0" smtClean="0">
                          <a:solidFill>
                            <a:srgbClr val="3366FF"/>
                          </a:solidFill>
                        </a:rPr>
                        <a:t>  </a:t>
                      </a:r>
                      <a:r>
                        <a:rPr kumimoji="1" lang="en-US" altLang="ja-JP" sz="1400" dirty="0" smtClean="0">
                          <a:solidFill>
                            <a:srgbClr val="3366FF"/>
                          </a:solidFill>
                        </a:rPr>
                        <a:t>2b</a:t>
                      </a:r>
                      <a:r>
                        <a:rPr kumimoji="1" lang="en-US" altLang="ja-JP" sz="1400" dirty="0" smtClean="0">
                          <a:solidFill>
                            <a:srgbClr val="FF0000"/>
                          </a:solidFill>
                        </a:rPr>
                        <a:t>*</a:t>
                      </a:r>
                      <a:endParaRPr kumimoji="1" lang="ja-JP" altLang="en-US" sz="1400" dirty="0">
                        <a:solidFill>
                          <a:srgbClr val="FF0000"/>
                        </a:solidFill>
                      </a:endParaRPr>
                    </a:p>
                  </a:txBody>
                  <a:tcPr/>
                </a:tc>
                <a:tc>
                  <a:txBody>
                    <a:bodyPr/>
                    <a:lstStyle/>
                    <a:p>
                      <a:r>
                        <a:rPr kumimoji="1" lang="en-US" altLang="ja-JP" sz="1400" dirty="0" smtClean="0">
                          <a:solidFill>
                            <a:srgbClr val="3366FF"/>
                          </a:solidFill>
                        </a:rPr>
                        <a:t>1</a:t>
                      </a:r>
                    </a:p>
                    <a:p>
                      <a:r>
                        <a:rPr kumimoji="1" lang="en-US" altLang="ja-JP" sz="1400" dirty="0" smtClean="0">
                          <a:solidFill>
                            <a:srgbClr val="3366FF"/>
                          </a:solidFill>
                        </a:rPr>
                        <a:t>1</a:t>
                      </a:r>
                    </a:p>
                    <a:p>
                      <a:r>
                        <a:rPr kumimoji="1" lang="en-US" altLang="ja-JP" sz="1400" dirty="0" smtClean="0">
                          <a:solidFill>
                            <a:srgbClr val="3366FF"/>
                          </a:solidFill>
                        </a:rPr>
                        <a:t>≥</a:t>
                      </a:r>
                      <a:r>
                        <a:rPr kumimoji="1" lang="en-US" altLang="ja-JP" sz="1400" baseline="0" dirty="0" smtClean="0">
                          <a:solidFill>
                            <a:srgbClr val="3366FF"/>
                          </a:solidFill>
                        </a:rPr>
                        <a:t> 1+1</a:t>
                      </a:r>
                      <a:endParaRPr kumimoji="1" lang="ja-JP" altLang="en-US" sz="1400" dirty="0">
                        <a:solidFill>
                          <a:srgbClr val="3366FF"/>
                        </a:solidFill>
                      </a:endParaRPr>
                    </a:p>
                  </a:txBody>
                  <a:tcPr/>
                </a:tc>
                <a:tc>
                  <a:txBody>
                    <a:bodyPr/>
                    <a:lstStyle/>
                    <a:p>
                      <a:r>
                        <a:rPr kumimoji="1" lang="en-US" altLang="ja-JP" sz="1400" dirty="0" smtClean="0">
                          <a:solidFill>
                            <a:srgbClr val="3366FF"/>
                          </a:solidFill>
                        </a:rPr>
                        <a:t>KEK-3</a:t>
                      </a:r>
                    </a:p>
                    <a:p>
                      <a:r>
                        <a:rPr kumimoji="1" lang="en-US" altLang="ja-JP" sz="1400" dirty="0" smtClean="0">
                          <a:solidFill>
                            <a:srgbClr val="3366FF"/>
                          </a:solidFill>
                        </a:rPr>
                        <a:t>KEK-4</a:t>
                      </a:r>
                    </a:p>
                    <a:p>
                      <a:r>
                        <a:rPr kumimoji="1" lang="en-US" altLang="ja-JP" sz="1400" dirty="0" smtClean="0">
                          <a:solidFill>
                            <a:srgbClr val="3366FF"/>
                          </a:solidFill>
                        </a:rPr>
                        <a:t>Industry**</a:t>
                      </a:r>
                      <a:endParaRPr kumimoji="1" lang="ja-JP" altLang="en-US" sz="1400" dirty="0">
                        <a:solidFill>
                          <a:srgbClr val="3366FF"/>
                        </a:solidFill>
                      </a:endParaRPr>
                    </a:p>
                  </a:txBody>
                  <a:tcPr/>
                </a:tc>
                <a:tc>
                  <a:txBody>
                    <a:bodyPr/>
                    <a:lstStyle/>
                    <a:p>
                      <a:r>
                        <a:rPr kumimoji="1" lang="en-US" altLang="ja-JP" sz="1400" dirty="0" smtClean="0">
                          <a:solidFill>
                            <a:srgbClr val="3366FF"/>
                          </a:solidFill>
                        </a:rPr>
                        <a:t>Tesla-like</a:t>
                      </a:r>
                    </a:p>
                    <a:p>
                      <a:r>
                        <a:rPr kumimoji="1" lang="en-US" altLang="ja-JP" sz="1400" dirty="0" smtClean="0">
                          <a:solidFill>
                            <a:srgbClr val="3366FF"/>
                          </a:solidFill>
                        </a:rPr>
                        <a:t>Tesla-like</a:t>
                      </a:r>
                    </a:p>
                    <a:p>
                      <a:r>
                        <a:rPr kumimoji="1" lang="en-US" altLang="ja-JP" sz="1400" dirty="0" smtClean="0">
                          <a:solidFill>
                            <a:srgbClr val="3366FF"/>
                          </a:solidFill>
                        </a:rPr>
                        <a:t>Tesla-like</a:t>
                      </a:r>
                      <a:endParaRPr kumimoji="1" lang="ja-JP" altLang="en-US" sz="1400" dirty="0">
                        <a:solidFill>
                          <a:srgbClr val="3366FF"/>
                        </a:solidFill>
                      </a:endParaRPr>
                    </a:p>
                  </a:txBody>
                  <a:tcPr/>
                </a:tc>
                <a:tc>
                  <a:txBody>
                    <a:bodyPr/>
                    <a:lstStyle/>
                    <a:p>
                      <a:r>
                        <a:rPr kumimoji="1" lang="en-US" altLang="ja-JP" sz="1400" dirty="0" smtClean="0">
                          <a:solidFill>
                            <a:srgbClr val="3366FF"/>
                          </a:solidFill>
                        </a:rPr>
                        <a:t>K-60</a:t>
                      </a:r>
                    </a:p>
                    <a:p>
                      <a:r>
                        <a:rPr kumimoji="1" lang="en-US" altLang="ja-JP" sz="1400" dirty="0" smtClean="0">
                          <a:solidFill>
                            <a:srgbClr val="3366FF"/>
                          </a:solidFill>
                        </a:rPr>
                        <a:t>K-60</a:t>
                      </a:r>
                    </a:p>
                    <a:p>
                      <a:r>
                        <a:rPr kumimoji="1" lang="en-US" altLang="ja-JP" sz="1400" dirty="0" smtClean="0">
                          <a:solidFill>
                            <a:srgbClr val="3366FF"/>
                          </a:solidFill>
                        </a:rPr>
                        <a:t>K-60</a:t>
                      </a:r>
                      <a:endParaRPr kumimoji="1" lang="ja-JP" altLang="en-US" sz="1400" dirty="0">
                        <a:solidFill>
                          <a:srgbClr val="3366FF"/>
                        </a:solidFill>
                      </a:endParaRPr>
                    </a:p>
                  </a:txBody>
                  <a:tcPr/>
                </a:tc>
                <a:tc>
                  <a:txBody>
                    <a:bodyPr/>
                    <a:lstStyle/>
                    <a:p>
                      <a:r>
                        <a:rPr kumimoji="1" lang="en-US" altLang="ja-JP" sz="1400" dirty="0" smtClean="0">
                          <a:solidFill>
                            <a:srgbClr val="3366FF"/>
                          </a:solidFill>
                        </a:rPr>
                        <a:t>Common/S-J </a:t>
                      </a:r>
                    </a:p>
                    <a:p>
                      <a:r>
                        <a:rPr kumimoji="1" lang="en-US" altLang="ja-JP" sz="1400" dirty="0" smtClean="0">
                          <a:solidFill>
                            <a:srgbClr val="3366FF"/>
                          </a:solidFill>
                        </a:rPr>
                        <a:t>Common</a:t>
                      </a:r>
                    </a:p>
                    <a:p>
                      <a:r>
                        <a:rPr kumimoji="1" lang="en-US" altLang="ja-JP" sz="1200" dirty="0" smtClean="0">
                          <a:solidFill>
                            <a:srgbClr val="3366FF"/>
                          </a:solidFill>
                        </a:rPr>
                        <a:t>(Common)**</a:t>
                      </a:r>
                      <a:endParaRPr kumimoji="1" lang="ja-JP" altLang="en-US" sz="1200" dirty="0">
                        <a:solidFill>
                          <a:srgbClr val="3366FF"/>
                        </a:solidFill>
                      </a:endParaRPr>
                    </a:p>
                  </a:txBody>
                  <a:tcPr/>
                </a:tc>
                <a:tc>
                  <a:txBody>
                    <a:bodyPr/>
                    <a:lstStyle/>
                    <a:p>
                      <a:r>
                        <a:rPr kumimoji="1" lang="en-US" altLang="ja-JP" sz="1400" dirty="0" smtClean="0">
                          <a:solidFill>
                            <a:srgbClr val="3366FF"/>
                          </a:solidFill>
                        </a:rPr>
                        <a:t>S-Jack, c</a:t>
                      </a:r>
                    </a:p>
                    <a:p>
                      <a:r>
                        <a:rPr kumimoji="1" lang="en-US" altLang="ja-JP" sz="1400" dirty="0" smtClean="0">
                          <a:solidFill>
                            <a:srgbClr val="3366FF"/>
                          </a:solidFill>
                        </a:rPr>
                        <a:t>Blade</a:t>
                      </a:r>
                    </a:p>
                    <a:p>
                      <a:r>
                        <a:rPr kumimoji="1" lang="en-US" altLang="ja-JP" sz="1200" dirty="0" smtClean="0">
                          <a:solidFill>
                            <a:srgbClr val="3366FF"/>
                          </a:solidFill>
                        </a:rPr>
                        <a:t>(S-Jack/Blade)**</a:t>
                      </a:r>
                      <a:endParaRPr kumimoji="1" lang="ja-JP" altLang="en-US" sz="1200" dirty="0">
                        <a:solidFill>
                          <a:srgbClr val="3366FF"/>
                        </a:solidFill>
                      </a:endParaRPr>
                    </a:p>
                  </a:txBody>
                  <a:tcPr/>
                </a:tc>
                <a:tc>
                  <a:txBody>
                    <a:bodyPr/>
                    <a:lstStyle/>
                    <a:p>
                      <a:r>
                        <a:rPr kumimoji="1" lang="en-US" altLang="ja-JP" sz="1400" dirty="0" smtClean="0"/>
                        <a:t>84</a:t>
                      </a:r>
                    </a:p>
                    <a:p>
                      <a:r>
                        <a:rPr kumimoji="1" lang="en-US" altLang="ja-JP" sz="1400" dirty="0" smtClean="0"/>
                        <a:t>84</a:t>
                      </a:r>
                    </a:p>
                    <a:p>
                      <a:r>
                        <a:rPr kumimoji="1" lang="en-US" altLang="ja-JP" sz="1400" dirty="0" smtClean="0"/>
                        <a:t>84</a:t>
                      </a:r>
                      <a:endParaRPr kumimoji="1" lang="ja-JP" altLang="en-US" sz="1400" dirty="0"/>
                    </a:p>
                  </a:txBody>
                  <a:tcPr/>
                </a:tc>
                <a:tc>
                  <a:txBody>
                    <a:bodyPr/>
                    <a:lstStyle/>
                    <a:p>
                      <a:r>
                        <a:rPr kumimoji="1" lang="en-US" altLang="ja-JP" sz="1400" dirty="0" smtClean="0"/>
                        <a:t>(FY12~ )</a:t>
                      </a:r>
                    </a:p>
                    <a:p>
                      <a:r>
                        <a:rPr kumimoji="1" lang="en-US" altLang="ja-JP" sz="1400" dirty="0" smtClean="0"/>
                        <a:t>(FY12~ )</a:t>
                      </a:r>
                    </a:p>
                    <a:p>
                      <a:r>
                        <a:rPr kumimoji="1" lang="en-US" altLang="ja-JP" sz="1400" dirty="0" smtClean="0"/>
                        <a:t>(FY12~ )</a:t>
                      </a:r>
                      <a:endParaRPr kumimoji="1" lang="ja-JP" altLang="en-US" sz="1400" dirty="0"/>
                    </a:p>
                  </a:txBody>
                  <a:tcPr/>
                </a:tc>
              </a:tr>
              <a:tr h="370840">
                <a:tc>
                  <a:txBody>
                    <a:bodyPr/>
                    <a:lstStyle/>
                    <a:p>
                      <a:r>
                        <a:rPr kumimoji="1" lang="en-US" altLang="ja-JP" sz="1400" dirty="0" smtClean="0"/>
                        <a:t>CM3a</a:t>
                      </a:r>
                      <a:r>
                        <a:rPr kumimoji="1" lang="en-US" altLang="ja-JP" sz="1400" dirty="0" smtClean="0">
                          <a:solidFill>
                            <a:srgbClr val="FF0000"/>
                          </a:solidFill>
                        </a:rPr>
                        <a:t>*</a:t>
                      </a:r>
                      <a:endParaRPr kumimoji="1" lang="ja-JP" altLang="en-US" sz="1400" dirty="0">
                        <a:solidFill>
                          <a:srgbClr val="FF0000"/>
                        </a:solidFill>
                      </a:endParaRPr>
                    </a:p>
                  </a:txBody>
                  <a:tcPr/>
                </a:tc>
                <a:tc>
                  <a:txBody>
                    <a:bodyPr/>
                    <a:lstStyle/>
                    <a:p>
                      <a:r>
                        <a:rPr kumimoji="1" lang="en-US" altLang="ja-JP" sz="1400" dirty="0" smtClean="0">
                          <a:solidFill>
                            <a:schemeClr val="bg1">
                              <a:lumMod val="65000"/>
                            </a:schemeClr>
                          </a:solidFill>
                        </a:rPr>
                        <a:t>2</a:t>
                      </a:r>
                    </a:p>
                    <a:p>
                      <a:r>
                        <a:rPr kumimoji="1" lang="en-US" altLang="ja-JP" sz="1400" dirty="0" smtClean="0">
                          <a:solidFill>
                            <a:schemeClr val="bg1">
                              <a:lumMod val="65000"/>
                            </a:schemeClr>
                          </a:solidFill>
                        </a:rPr>
                        <a:t>≥ 2</a:t>
                      </a:r>
                      <a:endParaRPr kumimoji="1" lang="ja-JP" altLang="en-US" sz="1400" dirty="0">
                        <a:solidFill>
                          <a:schemeClr val="bg1">
                            <a:lumMod val="65000"/>
                          </a:schemeClr>
                        </a:solidFill>
                      </a:endParaRPr>
                    </a:p>
                  </a:txBody>
                  <a:tcPr/>
                </a:tc>
                <a:tc>
                  <a:txBody>
                    <a:bodyPr/>
                    <a:lstStyle/>
                    <a:p>
                      <a:r>
                        <a:rPr kumimoji="1" lang="en-US" altLang="ja-JP" sz="1400" dirty="0" smtClean="0">
                          <a:solidFill>
                            <a:schemeClr val="bg1">
                              <a:lumMod val="65000"/>
                            </a:schemeClr>
                          </a:solidFill>
                        </a:rPr>
                        <a:t>KEK-5,6</a:t>
                      </a:r>
                    </a:p>
                    <a:p>
                      <a:r>
                        <a:rPr kumimoji="1" lang="en-US" altLang="ja-JP" sz="1400" dirty="0" smtClean="0">
                          <a:solidFill>
                            <a:schemeClr val="bg1">
                              <a:lumMod val="65000"/>
                            </a:schemeClr>
                          </a:solidFill>
                        </a:rPr>
                        <a:t>Industry</a:t>
                      </a:r>
                      <a:endParaRPr kumimoji="1" lang="ja-JP" altLang="en-US" sz="1400" dirty="0">
                        <a:solidFill>
                          <a:schemeClr val="bg1">
                            <a:lumMod val="65000"/>
                          </a:schemeClr>
                        </a:solidFill>
                      </a:endParaRPr>
                    </a:p>
                  </a:txBody>
                  <a:tcPr/>
                </a:tc>
                <a:tc>
                  <a:txBody>
                    <a:bodyPr/>
                    <a:lstStyle/>
                    <a:p>
                      <a:r>
                        <a:rPr kumimoji="1" lang="en-US" altLang="ja-JP" sz="1400" dirty="0" smtClean="0">
                          <a:solidFill>
                            <a:schemeClr val="bg1">
                              <a:lumMod val="65000"/>
                            </a:schemeClr>
                          </a:solidFill>
                        </a:rPr>
                        <a:t>Tesla-l/Tesla</a:t>
                      </a:r>
                    </a:p>
                    <a:p>
                      <a:r>
                        <a:rPr kumimoji="1" lang="en-US" altLang="ja-JP" sz="1400" dirty="0" smtClean="0">
                          <a:solidFill>
                            <a:schemeClr val="bg1">
                              <a:lumMod val="65000"/>
                            </a:schemeClr>
                          </a:solidFill>
                        </a:rPr>
                        <a:t>Tesla-l/Tesla</a:t>
                      </a:r>
                      <a:endParaRPr kumimoji="1" lang="ja-JP" altLang="en-US" sz="1400" dirty="0">
                        <a:solidFill>
                          <a:schemeClr val="bg1">
                            <a:lumMod val="65000"/>
                          </a:schemeClr>
                        </a:solidFill>
                      </a:endParaRPr>
                    </a:p>
                  </a:txBody>
                  <a:tcPr/>
                </a:tc>
                <a:tc>
                  <a:txBody>
                    <a:bodyPr/>
                    <a:lstStyle/>
                    <a:p>
                      <a:r>
                        <a:rPr kumimoji="1" lang="en-US" altLang="ja-JP" sz="1400" dirty="0" smtClean="0">
                          <a:solidFill>
                            <a:schemeClr val="bg1">
                              <a:lumMod val="65000"/>
                            </a:schemeClr>
                          </a:solidFill>
                        </a:rPr>
                        <a:t>K-60/K-40</a:t>
                      </a:r>
                    </a:p>
                    <a:p>
                      <a:r>
                        <a:rPr kumimoji="1" lang="en-US" altLang="ja-JP" sz="1400" dirty="0" smtClean="0">
                          <a:solidFill>
                            <a:schemeClr val="bg1">
                              <a:lumMod val="65000"/>
                            </a:schemeClr>
                          </a:solidFill>
                        </a:rPr>
                        <a:t>K-60/K-40</a:t>
                      </a:r>
                      <a:endParaRPr kumimoji="1" lang="ja-JP" altLang="en-US" sz="1400" dirty="0">
                        <a:solidFill>
                          <a:schemeClr val="bg1">
                            <a:lumMod val="65000"/>
                          </a:schemeClr>
                        </a:solidFill>
                      </a:endParaRPr>
                    </a:p>
                  </a:txBody>
                  <a:tcPr/>
                </a:tc>
                <a:tc>
                  <a:txBody>
                    <a:bodyPr/>
                    <a:lstStyle/>
                    <a:p>
                      <a:r>
                        <a:rPr kumimoji="1" lang="en-US" altLang="ja-JP" sz="1400" dirty="0" smtClean="0">
                          <a:solidFill>
                            <a:schemeClr val="bg1">
                              <a:lumMod val="65000"/>
                            </a:schemeClr>
                          </a:solidFill>
                        </a:rPr>
                        <a:t>Common</a:t>
                      </a:r>
                    </a:p>
                    <a:p>
                      <a:r>
                        <a:rPr kumimoji="1" lang="en-US" altLang="ja-JP" sz="1400" dirty="0" smtClean="0">
                          <a:solidFill>
                            <a:schemeClr val="bg1">
                              <a:lumMod val="65000"/>
                            </a:schemeClr>
                          </a:solidFill>
                        </a:rPr>
                        <a:t>Common</a:t>
                      </a:r>
                      <a:endParaRPr kumimoji="1" lang="ja-JP" altLang="en-US" sz="1400" dirty="0">
                        <a:solidFill>
                          <a:schemeClr val="bg1">
                            <a:lumMod val="65000"/>
                          </a:schemeClr>
                        </a:solidFill>
                      </a:endParaRPr>
                    </a:p>
                  </a:txBody>
                  <a:tcPr/>
                </a:tc>
                <a:tc>
                  <a:txBody>
                    <a:bodyPr/>
                    <a:lstStyle/>
                    <a:p>
                      <a:r>
                        <a:rPr kumimoji="1" lang="en-US" altLang="ja-JP" sz="1400" dirty="0" smtClean="0">
                          <a:solidFill>
                            <a:schemeClr val="bg1">
                              <a:lumMod val="65000"/>
                            </a:schemeClr>
                          </a:solidFill>
                        </a:rPr>
                        <a:t>(S-jack/Blade)</a:t>
                      </a:r>
                    </a:p>
                    <a:p>
                      <a:r>
                        <a:rPr kumimoji="1" lang="en-US" altLang="ja-JP" sz="1400" dirty="0" smtClean="0">
                          <a:solidFill>
                            <a:schemeClr val="bg1">
                              <a:lumMod val="65000"/>
                            </a:schemeClr>
                          </a:solidFill>
                        </a:rPr>
                        <a:t>(S-jack/Blade)</a:t>
                      </a:r>
                      <a:endParaRPr kumimoji="1" lang="ja-JP" altLang="en-US" sz="1400" dirty="0">
                        <a:solidFill>
                          <a:schemeClr val="bg1">
                            <a:lumMod val="65000"/>
                          </a:schemeClr>
                        </a:solidFill>
                      </a:endParaRPr>
                    </a:p>
                  </a:txBody>
                  <a:tcPr/>
                </a:tc>
                <a:tc>
                  <a:txBody>
                    <a:bodyPr/>
                    <a:lstStyle/>
                    <a:p>
                      <a:r>
                        <a:rPr kumimoji="1" lang="en-US" altLang="ja-JP" sz="1400" dirty="0" smtClean="0">
                          <a:solidFill>
                            <a:schemeClr val="bg1">
                              <a:lumMod val="65000"/>
                            </a:schemeClr>
                          </a:solidFill>
                        </a:rPr>
                        <a:t>84/78</a:t>
                      </a:r>
                    </a:p>
                    <a:p>
                      <a:r>
                        <a:rPr kumimoji="1" lang="en-US" altLang="ja-JP" sz="1400" dirty="0" smtClean="0">
                          <a:solidFill>
                            <a:schemeClr val="bg1">
                              <a:lumMod val="65000"/>
                            </a:schemeClr>
                          </a:solidFill>
                        </a:rPr>
                        <a:t>84/78</a:t>
                      </a:r>
                      <a:endParaRPr kumimoji="1" lang="ja-JP" altLang="en-US" sz="1400" dirty="0">
                        <a:solidFill>
                          <a:schemeClr val="bg1">
                            <a:lumMod val="65000"/>
                          </a:schemeClr>
                        </a:solidFill>
                      </a:endParaRPr>
                    </a:p>
                  </a:txBody>
                  <a:tcPr/>
                </a:tc>
                <a:tc>
                  <a:txBody>
                    <a:bodyPr/>
                    <a:lstStyle/>
                    <a:p>
                      <a:r>
                        <a:rPr kumimoji="1" lang="en-US" altLang="ja-JP" sz="1400" dirty="0" smtClean="0">
                          <a:solidFill>
                            <a:schemeClr val="bg1">
                              <a:lumMod val="65000"/>
                            </a:schemeClr>
                          </a:solidFill>
                        </a:rPr>
                        <a:t>(FY13~ )</a:t>
                      </a:r>
                      <a:endParaRPr kumimoji="1" lang="ja-JP" altLang="en-US" sz="1400" dirty="0">
                        <a:solidFill>
                          <a:schemeClr val="bg1">
                            <a:lumMod val="65000"/>
                          </a:schemeClr>
                        </a:solidFill>
                      </a:endParaRPr>
                    </a:p>
                  </a:txBody>
                  <a:tcPr/>
                </a:tc>
              </a:tr>
              <a:tr h="370840">
                <a:tc>
                  <a:txBody>
                    <a:bodyPr/>
                    <a:lstStyle/>
                    <a:p>
                      <a:r>
                        <a:rPr kumimoji="1" lang="en-US" altLang="ja-JP" sz="1400" baseline="0" dirty="0" smtClean="0"/>
                        <a:t> --  </a:t>
                      </a:r>
                      <a:r>
                        <a:rPr kumimoji="1" lang="en-US" altLang="ja-JP" sz="1400" dirty="0" smtClean="0"/>
                        <a:t>3b</a:t>
                      </a:r>
                      <a:r>
                        <a:rPr kumimoji="1" lang="en-US" altLang="ja-JP" sz="1400" dirty="0" smtClean="0">
                          <a:solidFill>
                            <a:srgbClr val="FF0000"/>
                          </a:solidFill>
                        </a:rPr>
                        <a:t>*</a:t>
                      </a:r>
                      <a:endParaRPr kumimoji="1" lang="ja-JP" altLang="en-US" sz="1400" dirty="0">
                        <a:solidFill>
                          <a:srgbClr val="FF0000"/>
                        </a:solidFill>
                      </a:endParaRPr>
                    </a:p>
                  </a:txBody>
                  <a:tcPr/>
                </a:tc>
                <a:tc>
                  <a:txBody>
                    <a:bodyPr/>
                    <a:lstStyle/>
                    <a:p>
                      <a:r>
                        <a:rPr kumimoji="1" lang="en-US" altLang="ja-JP" sz="1400" dirty="0" smtClean="0">
                          <a:solidFill>
                            <a:schemeClr val="bg1">
                              <a:lumMod val="65000"/>
                            </a:schemeClr>
                          </a:solidFill>
                        </a:rPr>
                        <a:t>?</a:t>
                      </a:r>
                    </a:p>
                    <a:p>
                      <a:r>
                        <a:rPr kumimoji="1" lang="en-US" altLang="ja-JP" sz="1400" dirty="0" smtClean="0">
                          <a:solidFill>
                            <a:schemeClr val="bg1">
                              <a:lumMod val="65000"/>
                            </a:schemeClr>
                          </a:solidFill>
                        </a:rPr>
                        <a:t>?</a:t>
                      </a:r>
                      <a:endParaRPr kumimoji="1" lang="ja-JP" altLang="en-US" sz="1400" dirty="0">
                        <a:solidFill>
                          <a:schemeClr val="bg1">
                            <a:lumMod val="65000"/>
                          </a:schemeClr>
                        </a:solidFill>
                      </a:endParaRPr>
                    </a:p>
                  </a:txBody>
                  <a:tcPr/>
                </a:tc>
                <a:tc>
                  <a:txBody>
                    <a:bodyPr/>
                    <a:lstStyle/>
                    <a:p>
                      <a:r>
                        <a:rPr kumimoji="1" lang="en-US" altLang="ja-JP" sz="1400" dirty="0" smtClean="0">
                          <a:solidFill>
                            <a:schemeClr val="bg1">
                              <a:lumMod val="65000"/>
                            </a:schemeClr>
                          </a:solidFill>
                        </a:rPr>
                        <a:t>KEK-7,8</a:t>
                      </a:r>
                    </a:p>
                    <a:p>
                      <a:r>
                        <a:rPr kumimoji="1" lang="en-US" altLang="ja-JP" sz="1400" dirty="0" smtClean="0">
                          <a:solidFill>
                            <a:schemeClr val="bg1">
                              <a:lumMod val="65000"/>
                            </a:schemeClr>
                          </a:solidFill>
                        </a:rPr>
                        <a:t>Industry</a:t>
                      </a:r>
                      <a:endParaRPr kumimoji="1" lang="ja-JP" altLang="en-US" sz="1400" dirty="0">
                        <a:solidFill>
                          <a:schemeClr val="bg1">
                            <a:lumMod val="65000"/>
                          </a:schemeClr>
                        </a:solidFill>
                      </a:endParaRPr>
                    </a:p>
                  </a:txBody>
                  <a:tcPr/>
                </a:tc>
                <a:tc>
                  <a:txBody>
                    <a:bodyPr/>
                    <a:lstStyle/>
                    <a:p>
                      <a:r>
                        <a:rPr kumimoji="1" lang="en-US" altLang="ja-JP" sz="1400" dirty="0" smtClean="0">
                          <a:solidFill>
                            <a:schemeClr val="bg1">
                              <a:lumMod val="65000"/>
                            </a:schemeClr>
                          </a:solidFill>
                        </a:rPr>
                        <a:t>TBD</a:t>
                      </a:r>
                    </a:p>
                    <a:p>
                      <a:r>
                        <a:rPr kumimoji="1" lang="en-US" altLang="ja-JP" sz="1400" dirty="0" smtClean="0">
                          <a:solidFill>
                            <a:schemeClr val="bg1">
                              <a:lumMod val="65000"/>
                            </a:schemeClr>
                          </a:solidFill>
                        </a:rPr>
                        <a:t>TBD </a:t>
                      </a:r>
                      <a:endParaRPr kumimoji="1" lang="ja-JP" altLang="en-US" sz="1400" dirty="0">
                        <a:solidFill>
                          <a:schemeClr val="bg1">
                            <a:lumMod val="65000"/>
                          </a:schemeClr>
                        </a:solidFill>
                      </a:endParaRPr>
                    </a:p>
                  </a:txBody>
                  <a:tcPr/>
                </a:tc>
                <a:tc>
                  <a:txBody>
                    <a:bodyPr/>
                    <a:lstStyle/>
                    <a:p>
                      <a:r>
                        <a:rPr kumimoji="1" lang="en-US" altLang="ja-JP" sz="1400" dirty="0" smtClean="0">
                          <a:solidFill>
                            <a:schemeClr val="bg1">
                              <a:lumMod val="65000"/>
                            </a:schemeClr>
                          </a:solidFill>
                        </a:rPr>
                        <a:t>TBD</a:t>
                      </a:r>
                    </a:p>
                    <a:p>
                      <a:r>
                        <a:rPr kumimoji="1" lang="en-US" altLang="ja-JP" sz="1400" dirty="0" smtClean="0">
                          <a:solidFill>
                            <a:schemeClr val="bg1">
                              <a:lumMod val="65000"/>
                            </a:schemeClr>
                          </a:solidFill>
                        </a:rPr>
                        <a:t>TBD</a:t>
                      </a:r>
                      <a:endParaRPr kumimoji="1" lang="ja-JP" altLang="en-US" sz="1400" dirty="0">
                        <a:solidFill>
                          <a:schemeClr val="bg1">
                            <a:lumMod val="65000"/>
                          </a:schemeClr>
                        </a:solidFill>
                      </a:endParaRPr>
                    </a:p>
                  </a:txBody>
                  <a:tcPr/>
                </a:tc>
                <a:tc>
                  <a:txBody>
                    <a:bodyPr/>
                    <a:lstStyle/>
                    <a:p>
                      <a:r>
                        <a:rPr kumimoji="1" lang="en-US" altLang="ja-JP" sz="1400" baseline="0" dirty="0" smtClean="0">
                          <a:solidFill>
                            <a:schemeClr val="bg1">
                              <a:lumMod val="65000"/>
                            </a:schemeClr>
                          </a:solidFill>
                        </a:rPr>
                        <a:t>TBD</a:t>
                      </a:r>
                      <a:endParaRPr kumimoji="1" lang="en-US" altLang="ja-JP" sz="1400" dirty="0" smtClean="0">
                        <a:solidFill>
                          <a:schemeClr val="bg1">
                            <a:lumMod val="65000"/>
                          </a:schemeClr>
                        </a:solidFill>
                      </a:endParaRPr>
                    </a:p>
                    <a:p>
                      <a:r>
                        <a:rPr kumimoji="1" lang="en-US" altLang="ja-JP" sz="1400" dirty="0" smtClean="0">
                          <a:solidFill>
                            <a:schemeClr val="bg1">
                              <a:lumMod val="65000"/>
                            </a:schemeClr>
                          </a:solidFill>
                        </a:rPr>
                        <a:t>TBD</a:t>
                      </a:r>
                      <a:endParaRPr kumimoji="1" lang="ja-JP" altLang="en-US" sz="1400" dirty="0">
                        <a:solidFill>
                          <a:schemeClr val="bg1">
                            <a:lumMod val="65000"/>
                          </a:schemeClr>
                        </a:solidFill>
                      </a:endParaRPr>
                    </a:p>
                  </a:txBody>
                  <a:tcPr/>
                </a:tc>
                <a:tc>
                  <a:txBody>
                    <a:bodyPr/>
                    <a:lstStyle/>
                    <a:p>
                      <a:r>
                        <a:rPr kumimoji="1" lang="en-US" altLang="ja-JP" sz="1400" dirty="0" smtClean="0">
                          <a:solidFill>
                            <a:schemeClr val="bg1">
                              <a:lumMod val="65000"/>
                            </a:schemeClr>
                          </a:solidFill>
                        </a:rPr>
                        <a:t>TBD</a:t>
                      </a:r>
                    </a:p>
                    <a:p>
                      <a:r>
                        <a:rPr kumimoji="1" lang="en-US" altLang="ja-JP" sz="1400" dirty="0" smtClean="0">
                          <a:solidFill>
                            <a:schemeClr val="bg1">
                              <a:lumMod val="65000"/>
                            </a:schemeClr>
                          </a:solidFill>
                        </a:rPr>
                        <a:t>TBD</a:t>
                      </a:r>
                    </a:p>
                  </a:txBody>
                  <a:tcPr/>
                </a:tc>
                <a:tc>
                  <a:txBody>
                    <a:bodyPr/>
                    <a:lstStyle/>
                    <a:p>
                      <a:r>
                        <a:rPr kumimoji="1" lang="en-US" altLang="ja-JP" sz="1400" dirty="0" smtClean="0">
                          <a:solidFill>
                            <a:schemeClr val="bg1">
                              <a:lumMod val="65000"/>
                            </a:schemeClr>
                          </a:solidFill>
                        </a:rPr>
                        <a:t>TBD</a:t>
                      </a:r>
                    </a:p>
                    <a:p>
                      <a:r>
                        <a:rPr kumimoji="1" lang="en-US" altLang="ja-JP" sz="1400" baseline="0" dirty="0" smtClean="0">
                          <a:solidFill>
                            <a:schemeClr val="bg1">
                              <a:lumMod val="65000"/>
                            </a:schemeClr>
                          </a:solidFill>
                        </a:rPr>
                        <a:t>TBD</a:t>
                      </a:r>
                      <a:endParaRPr kumimoji="1" lang="ja-JP" altLang="en-US" sz="1400" dirty="0">
                        <a:solidFill>
                          <a:schemeClr val="bg1">
                            <a:lumMod val="65000"/>
                          </a:schemeClr>
                        </a:solidFill>
                      </a:endParaRPr>
                    </a:p>
                  </a:txBody>
                  <a:tcPr/>
                </a:tc>
                <a:tc>
                  <a:txBody>
                    <a:bodyPr/>
                    <a:lstStyle/>
                    <a:p>
                      <a:r>
                        <a:rPr kumimoji="1" lang="en-US" altLang="ja-JP" sz="1400" dirty="0" smtClean="0">
                          <a:solidFill>
                            <a:schemeClr val="bg1">
                              <a:lumMod val="65000"/>
                            </a:schemeClr>
                          </a:solidFill>
                        </a:rPr>
                        <a:t>(FY14~ ) </a:t>
                      </a:r>
                      <a:endParaRPr kumimoji="1" lang="ja-JP" altLang="en-US" sz="1400" dirty="0">
                        <a:solidFill>
                          <a:schemeClr val="bg1">
                            <a:lumMod val="65000"/>
                          </a:schemeClr>
                        </a:solidFill>
                      </a:endParaRPr>
                    </a:p>
                  </a:txBody>
                  <a:tcPr/>
                </a:tc>
              </a:tr>
              <a:tr h="370840">
                <a:tc>
                  <a:txBody>
                    <a:bodyPr/>
                    <a:lstStyle/>
                    <a:p>
                      <a:r>
                        <a:rPr kumimoji="1" lang="en-US" altLang="ja-JP" sz="1400" dirty="0" smtClean="0">
                          <a:solidFill>
                            <a:schemeClr val="bg1">
                              <a:lumMod val="75000"/>
                            </a:schemeClr>
                          </a:solidFill>
                        </a:rPr>
                        <a:t>CM4a*</a:t>
                      </a:r>
                      <a:endParaRPr kumimoji="1" lang="ja-JP" altLang="en-US" sz="1400" dirty="0">
                        <a:solidFill>
                          <a:schemeClr val="bg1">
                            <a:lumMod val="75000"/>
                          </a:schemeClr>
                        </a:solidFill>
                      </a:endParaRPr>
                    </a:p>
                  </a:txBody>
                  <a:tcPr/>
                </a:tc>
                <a:tc>
                  <a:txBody>
                    <a:bodyPr/>
                    <a:lstStyle/>
                    <a:p>
                      <a:r>
                        <a:rPr kumimoji="1" lang="en-US" altLang="ja-JP" sz="1400" dirty="0" smtClean="0">
                          <a:solidFill>
                            <a:schemeClr val="bg1">
                              <a:lumMod val="85000"/>
                            </a:schemeClr>
                          </a:solidFill>
                        </a:rPr>
                        <a:t>TBD</a:t>
                      </a:r>
                      <a:endParaRPr kumimoji="1" lang="ja-JP" altLang="en-US" sz="1400" dirty="0">
                        <a:solidFill>
                          <a:schemeClr val="bg1">
                            <a:lumMod val="85000"/>
                          </a:schemeClr>
                        </a:solidFill>
                      </a:endParaRPr>
                    </a:p>
                  </a:txBody>
                  <a:tcPr/>
                </a:tc>
                <a:tc>
                  <a:txBody>
                    <a:bodyPr/>
                    <a:lstStyle/>
                    <a:p>
                      <a:r>
                        <a:rPr kumimoji="1" lang="en-US" altLang="ja-JP" sz="1400" dirty="0" smtClean="0">
                          <a:solidFill>
                            <a:schemeClr val="bg1">
                              <a:lumMod val="85000"/>
                            </a:schemeClr>
                          </a:solidFill>
                        </a:rPr>
                        <a:t>KEK-9,10</a:t>
                      </a:r>
                    </a:p>
                    <a:p>
                      <a:r>
                        <a:rPr kumimoji="1" lang="en-US" altLang="ja-JP" sz="1400" dirty="0" smtClean="0">
                          <a:solidFill>
                            <a:schemeClr val="bg1">
                              <a:lumMod val="85000"/>
                            </a:schemeClr>
                          </a:solidFill>
                        </a:rPr>
                        <a:t>Industry</a:t>
                      </a:r>
                      <a:endParaRPr kumimoji="1" lang="ja-JP" altLang="en-US" sz="1400" dirty="0">
                        <a:solidFill>
                          <a:schemeClr val="bg1">
                            <a:lumMod val="85000"/>
                          </a:schemeClr>
                        </a:solidFill>
                      </a:endParaRPr>
                    </a:p>
                  </a:txBody>
                  <a:tcPr/>
                </a:tc>
                <a:tc>
                  <a:txBody>
                    <a:bodyPr/>
                    <a:lstStyle/>
                    <a:p>
                      <a:r>
                        <a:rPr kumimoji="1" lang="en-US" altLang="ja-JP" sz="1400" dirty="0" smtClean="0">
                          <a:solidFill>
                            <a:schemeClr val="bg1">
                              <a:lumMod val="85000"/>
                            </a:schemeClr>
                          </a:solidFill>
                        </a:rPr>
                        <a:t>TBD: LC/ERL</a:t>
                      </a:r>
                    </a:p>
                    <a:p>
                      <a:r>
                        <a:rPr kumimoji="1" lang="en-US" altLang="ja-JP" sz="1400" dirty="0" smtClean="0">
                          <a:solidFill>
                            <a:schemeClr val="bg1">
                              <a:lumMod val="85000"/>
                            </a:schemeClr>
                          </a:solidFill>
                        </a:rPr>
                        <a:t>TBD</a:t>
                      </a:r>
                      <a:endParaRPr kumimoji="1" lang="ja-JP" altLang="en-US" sz="1400" dirty="0">
                        <a:solidFill>
                          <a:schemeClr val="bg1">
                            <a:lumMod val="85000"/>
                          </a:schemeClr>
                        </a:solidFill>
                      </a:endParaRPr>
                    </a:p>
                  </a:txBody>
                  <a:tcPr/>
                </a:tc>
                <a:tc>
                  <a:txBody>
                    <a:bodyPr/>
                    <a:lstStyle/>
                    <a:p>
                      <a:endParaRPr kumimoji="1" lang="ja-JP" altLang="en-US" sz="1400" dirty="0">
                        <a:solidFill>
                          <a:schemeClr val="bg1">
                            <a:lumMod val="75000"/>
                          </a:schemeClr>
                        </a:solidFill>
                      </a:endParaRPr>
                    </a:p>
                  </a:txBody>
                  <a:tcPr/>
                </a:tc>
                <a:tc>
                  <a:txBody>
                    <a:bodyPr/>
                    <a:lstStyle/>
                    <a:p>
                      <a:endParaRPr kumimoji="1" lang="ja-JP" altLang="en-US" sz="1400" dirty="0">
                        <a:solidFill>
                          <a:schemeClr val="bg1">
                            <a:lumMod val="75000"/>
                          </a:schemeClr>
                        </a:solidFill>
                      </a:endParaRPr>
                    </a:p>
                  </a:txBody>
                  <a:tcPr/>
                </a:tc>
                <a:tc>
                  <a:txBody>
                    <a:bodyPr/>
                    <a:lstStyle/>
                    <a:p>
                      <a:endParaRPr kumimoji="1" lang="ja-JP" altLang="en-US" sz="1400" dirty="0">
                        <a:solidFill>
                          <a:schemeClr val="bg1">
                            <a:lumMod val="75000"/>
                          </a:schemeClr>
                        </a:solidFill>
                      </a:endParaRPr>
                    </a:p>
                  </a:txBody>
                  <a:tcPr/>
                </a:tc>
                <a:tc>
                  <a:txBody>
                    <a:bodyPr/>
                    <a:lstStyle/>
                    <a:p>
                      <a:endParaRPr kumimoji="1" lang="ja-JP" altLang="en-US" sz="1400" dirty="0">
                        <a:solidFill>
                          <a:schemeClr val="bg1">
                            <a:lumMod val="75000"/>
                          </a:schemeClr>
                        </a:solidFill>
                      </a:endParaRPr>
                    </a:p>
                  </a:txBody>
                  <a:tcPr/>
                </a:tc>
                <a:tc>
                  <a:txBody>
                    <a:bodyPr/>
                    <a:lstStyle/>
                    <a:p>
                      <a:endParaRPr kumimoji="1" lang="ja-JP" altLang="en-US" sz="1400" dirty="0">
                        <a:solidFill>
                          <a:schemeClr val="bg1">
                            <a:lumMod val="75000"/>
                          </a:schemeClr>
                        </a:solidFill>
                      </a:endParaRPr>
                    </a:p>
                  </a:txBody>
                  <a:tcPr/>
                </a:tc>
              </a:tr>
              <a:tr h="370840">
                <a:tc>
                  <a:txBody>
                    <a:bodyPr/>
                    <a:lstStyle/>
                    <a:p>
                      <a:r>
                        <a:rPr kumimoji="1" lang="en-US" altLang="ja-JP" sz="1400" baseline="0" dirty="0" smtClean="0">
                          <a:solidFill>
                            <a:schemeClr val="bg1">
                              <a:lumMod val="75000"/>
                            </a:schemeClr>
                          </a:solidFill>
                        </a:rPr>
                        <a:t> --  </a:t>
                      </a:r>
                      <a:r>
                        <a:rPr kumimoji="1" lang="en-US" altLang="ja-JP" sz="1400" dirty="0" smtClean="0">
                          <a:solidFill>
                            <a:schemeClr val="bg1">
                              <a:lumMod val="75000"/>
                            </a:schemeClr>
                          </a:solidFill>
                        </a:rPr>
                        <a:t>4b*</a:t>
                      </a:r>
                      <a:endParaRPr kumimoji="1" lang="ja-JP" altLang="en-US" sz="1400" dirty="0">
                        <a:solidFill>
                          <a:schemeClr val="bg1">
                            <a:lumMod val="75000"/>
                          </a:schemeClr>
                        </a:solidFill>
                      </a:endParaRPr>
                    </a:p>
                  </a:txBody>
                  <a:tcPr/>
                </a:tc>
                <a:tc>
                  <a:txBody>
                    <a:bodyPr/>
                    <a:lstStyle/>
                    <a:p>
                      <a:r>
                        <a:rPr kumimoji="1" lang="en-US" altLang="ja-JP" sz="1400" dirty="0" smtClean="0">
                          <a:solidFill>
                            <a:schemeClr val="bg1">
                              <a:lumMod val="85000"/>
                            </a:schemeClr>
                          </a:solidFill>
                        </a:rPr>
                        <a:t>TBD</a:t>
                      </a:r>
                      <a:endParaRPr kumimoji="1" lang="ja-JP" altLang="en-US" sz="1400" dirty="0">
                        <a:solidFill>
                          <a:schemeClr val="bg1">
                            <a:lumMod val="85000"/>
                          </a:schemeClr>
                        </a:solidFill>
                      </a:endParaRPr>
                    </a:p>
                  </a:txBody>
                  <a:tcPr/>
                </a:tc>
                <a:tc>
                  <a:txBody>
                    <a:bodyPr/>
                    <a:lstStyle/>
                    <a:p>
                      <a:endParaRPr kumimoji="1" lang="ja-JP" altLang="en-US" sz="1400" dirty="0">
                        <a:solidFill>
                          <a:schemeClr val="bg1">
                            <a:lumMod val="85000"/>
                          </a:schemeClr>
                        </a:solidFill>
                      </a:endParaRPr>
                    </a:p>
                  </a:txBody>
                  <a:tcPr/>
                </a:tc>
                <a:tc>
                  <a:txBody>
                    <a:bodyPr/>
                    <a:lstStyle/>
                    <a:p>
                      <a:endParaRPr kumimoji="1" lang="ja-JP" altLang="en-US" sz="1400" dirty="0">
                        <a:solidFill>
                          <a:schemeClr val="bg1">
                            <a:lumMod val="85000"/>
                          </a:schemeClr>
                        </a:solidFill>
                      </a:endParaRPr>
                    </a:p>
                  </a:txBody>
                  <a:tcPr/>
                </a:tc>
                <a:tc>
                  <a:txBody>
                    <a:bodyPr/>
                    <a:lstStyle/>
                    <a:p>
                      <a:endParaRPr kumimoji="1" lang="ja-JP" altLang="en-US" sz="1400" dirty="0">
                        <a:solidFill>
                          <a:schemeClr val="bg1">
                            <a:lumMod val="85000"/>
                          </a:schemeClr>
                        </a:solidFill>
                      </a:endParaRPr>
                    </a:p>
                  </a:txBody>
                  <a:tcPr/>
                </a:tc>
                <a:tc>
                  <a:txBody>
                    <a:bodyPr/>
                    <a:lstStyle/>
                    <a:p>
                      <a:endParaRPr kumimoji="1" lang="ja-JP" altLang="en-US" sz="1400" dirty="0">
                        <a:solidFill>
                          <a:schemeClr val="bg1">
                            <a:lumMod val="85000"/>
                          </a:schemeClr>
                        </a:solidFill>
                      </a:endParaRPr>
                    </a:p>
                  </a:txBody>
                  <a:tcPr/>
                </a:tc>
                <a:tc>
                  <a:txBody>
                    <a:bodyPr/>
                    <a:lstStyle/>
                    <a:p>
                      <a:endParaRPr kumimoji="1" lang="ja-JP" altLang="en-US" sz="1400" dirty="0">
                        <a:solidFill>
                          <a:schemeClr val="bg1">
                            <a:lumMod val="85000"/>
                          </a:schemeClr>
                        </a:solidFill>
                      </a:endParaRPr>
                    </a:p>
                  </a:txBody>
                  <a:tcPr/>
                </a:tc>
                <a:tc>
                  <a:txBody>
                    <a:bodyPr/>
                    <a:lstStyle/>
                    <a:p>
                      <a:endParaRPr kumimoji="1" lang="ja-JP" altLang="en-US" sz="1400" dirty="0">
                        <a:solidFill>
                          <a:schemeClr val="bg1">
                            <a:lumMod val="85000"/>
                          </a:schemeClr>
                        </a:solidFill>
                      </a:endParaRPr>
                    </a:p>
                  </a:txBody>
                  <a:tcPr/>
                </a:tc>
                <a:tc>
                  <a:txBody>
                    <a:bodyPr/>
                    <a:lstStyle/>
                    <a:p>
                      <a:endParaRPr kumimoji="1" lang="ja-JP" altLang="en-US" sz="1400" dirty="0">
                        <a:solidFill>
                          <a:schemeClr val="bg1">
                            <a:lumMod val="85000"/>
                          </a:schemeClr>
                        </a:solidFill>
                      </a:endParaRPr>
                    </a:p>
                  </a:txBody>
                  <a:tcPr/>
                </a:tc>
              </a:tr>
              <a:tr h="370840">
                <a:tc gridSpan="9">
                  <a:txBody>
                    <a:bodyPr/>
                    <a:lstStyle/>
                    <a:p>
                      <a:r>
                        <a:rPr kumimoji="1" lang="en-US" altLang="ja-JP" sz="1400" dirty="0" smtClean="0"/>
                        <a:t>#   All cavities to</a:t>
                      </a:r>
                      <a:r>
                        <a:rPr kumimoji="1" lang="en-US" altLang="ja-JP" sz="1400" baseline="0" dirty="0" smtClean="0"/>
                        <a:t> be registered to JP-HPC.</a:t>
                      </a:r>
                      <a:endParaRPr kumimoji="1" lang="en-US" altLang="ja-JP" sz="1400" dirty="0" smtClean="0"/>
                    </a:p>
                    <a:p>
                      <a:pPr marL="0" indent="0">
                        <a:buFontTx/>
                        <a:buNone/>
                      </a:pPr>
                      <a:r>
                        <a:rPr kumimoji="1" lang="en-US" altLang="ja-JP" sz="1400" dirty="0" smtClean="0">
                          <a:solidFill>
                            <a:srgbClr val="FF0000"/>
                          </a:solidFill>
                        </a:rPr>
                        <a:t>*</a:t>
                      </a:r>
                      <a:r>
                        <a:rPr kumimoji="1" lang="en-US" altLang="ja-JP" sz="1400" baseline="0" dirty="0" smtClean="0">
                          <a:solidFill>
                            <a:schemeClr val="dk1"/>
                          </a:solidFill>
                        </a:rPr>
                        <a:t> </a:t>
                      </a:r>
                      <a:r>
                        <a:rPr kumimoji="1" lang="en-US" altLang="ja-JP" sz="1400" dirty="0" smtClean="0"/>
                        <a:t>  Cost-effective fabrication</a:t>
                      </a:r>
                      <a:r>
                        <a:rPr kumimoji="1" lang="en-US" altLang="ja-JP" sz="1400" baseline="0" dirty="0" smtClean="0"/>
                        <a:t> to be taken (w/ satisfying ILC requirement)</a:t>
                      </a:r>
                      <a:r>
                        <a:rPr kumimoji="1" lang="ja-JP" altLang="en-US" sz="1400" baseline="0" dirty="0" smtClean="0"/>
                        <a:t>　</a:t>
                      </a:r>
                      <a:r>
                        <a:rPr kumimoji="1" lang="en-US" altLang="ja-JP" sz="1400" baseline="0" dirty="0" smtClean="0"/>
                        <a:t>for LC development, and </a:t>
                      </a:r>
                    </a:p>
                    <a:p>
                      <a:pPr marL="0" indent="0">
                        <a:buFontTx/>
                        <a:buNone/>
                      </a:pPr>
                      <a:r>
                        <a:rPr kumimoji="1" lang="en-US" altLang="ja-JP" sz="1400" baseline="0" dirty="0" smtClean="0"/>
                        <a:t>        discussions to be made with ERL community to seek for best cost effective R&amp;Ds and production effort at KEK.</a:t>
                      </a:r>
                    </a:p>
                    <a:p>
                      <a:pPr marL="0" indent="0">
                        <a:buFontTx/>
                        <a:buNone/>
                      </a:pPr>
                      <a:r>
                        <a:rPr kumimoji="1" lang="en-US" altLang="ja-JP" sz="1400" baseline="0" dirty="0" smtClean="0">
                          <a:solidFill>
                            <a:srgbClr val="3366FF"/>
                          </a:solidFill>
                        </a:rPr>
                        <a:t>** </a:t>
                      </a:r>
                      <a:r>
                        <a:rPr kumimoji="1" lang="en-US" altLang="ja-JP" sz="1400" baseline="0" dirty="0" smtClean="0">
                          <a:solidFill>
                            <a:schemeClr val="dk1"/>
                          </a:solidFill>
                        </a:rPr>
                        <a:t>M</a:t>
                      </a:r>
                      <a:r>
                        <a:rPr kumimoji="1" lang="en-US" altLang="ja-JP" sz="1400" baseline="0" dirty="0" smtClean="0"/>
                        <a:t>anufacturing with JP-HPC, w/o </a:t>
                      </a:r>
                      <a:r>
                        <a:rPr kumimoji="1" lang="en-US" altLang="ja-JP" sz="1400" baseline="0" dirty="0" err="1" smtClean="0"/>
                        <a:t>LHe</a:t>
                      </a:r>
                      <a:r>
                        <a:rPr kumimoji="1" lang="en-US" altLang="ja-JP" sz="1400" baseline="0" dirty="0" smtClean="0"/>
                        <a:t> tank  (to be register to JP-HPC, later by KEK)</a:t>
                      </a:r>
                    </a:p>
                    <a:p>
                      <a:pPr marL="285750" indent="-285750">
                        <a:buFontTx/>
                        <a:buChar char="•"/>
                      </a:pPr>
                      <a:endParaRPr kumimoji="1" lang="en-US" altLang="ja-JP" sz="1400" baseline="0" dirty="0" smtClean="0"/>
                    </a:p>
                  </a:txBody>
                  <a:tcPr/>
                </a:tc>
                <a:tc hMerge="1">
                  <a:txBody>
                    <a:bodyPr/>
                    <a:lstStyle/>
                    <a:p>
                      <a:endParaRPr kumimoji="1" lang="ja-JP" altLang="en-US" sz="1400" dirty="0"/>
                    </a:p>
                  </a:txBody>
                  <a:tcPr/>
                </a:tc>
                <a:tc hMerge="1">
                  <a:txBody>
                    <a:bodyPr/>
                    <a:lstStyle/>
                    <a:p>
                      <a:endParaRPr kumimoji="1" lang="ja-JP" altLang="en-US" sz="1400" dirty="0"/>
                    </a:p>
                  </a:txBody>
                  <a:tcPr/>
                </a:tc>
                <a:tc hMerge="1">
                  <a:txBody>
                    <a:bodyPr/>
                    <a:lstStyle/>
                    <a:p>
                      <a:endParaRPr kumimoji="1" lang="ja-JP" altLang="en-US" sz="1400" dirty="0"/>
                    </a:p>
                  </a:txBody>
                  <a:tcPr/>
                </a:tc>
                <a:tc hMerge="1">
                  <a:txBody>
                    <a:bodyPr/>
                    <a:lstStyle/>
                    <a:p>
                      <a:endParaRPr kumimoji="1" lang="ja-JP" altLang="en-US" sz="1400" dirty="0"/>
                    </a:p>
                  </a:txBody>
                  <a:tcPr/>
                </a:tc>
                <a:tc hMerge="1">
                  <a:txBody>
                    <a:bodyPr/>
                    <a:lstStyle/>
                    <a:p>
                      <a:endParaRPr kumimoji="1" lang="ja-JP" altLang="en-US" sz="1400" dirty="0"/>
                    </a:p>
                  </a:txBody>
                  <a:tcPr/>
                </a:tc>
                <a:tc hMerge="1">
                  <a:txBody>
                    <a:bodyPr/>
                    <a:lstStyle/>
                    <a:p>
                      <a:endParaRPr kumimoji="1" lang="ja-JP" altLang="en-US" sz="1400" dirty="0"/>
                    </a:p>
                  </a:txBody>
                  <a:tcPr/>
                </a:tc>
                <a:tc hMerge="1">
                  <a:txBody>
                    <a:bodyPr/>
                    <a:lstStyle/>
                    <a:p>
                      <a:endParaRPr kumimoji="1" lang="ja-JP" altLang="en-US" sz="1400" dirty="0"/>
                    </a:p>
                  </a:txBody>
                  <a:tcPr/>
                </a:tc>
                <a:tc hMerge="1">
                  <a:txBody>
                    <a:bodyPr/>
                    <a:lstStyle/>
                    <a:p>
                      <a:endParaRPr kumimoji="1" lang="ja-JP" altLang="en-US" sz="1400" dirty="0"/>
                    </a:p>
                  </a:txBody>
                  <a:tcPr/>
                </a:tc>
              </a:tr>
            </a:tbl>
          </a:graphicData>
        </a:graphic>
      </p:graphicFrame>
      <p:sp>
        <p:nvSpPr>
          <p:cNvPr id="7" name="日付プレースホルダー 6"/>
          <p:cNvSpPr>
            <a:spLocks noGrp="1"/>
          </p:cNvSpPr>
          <p:nvPr>
            <p:ph type="dt" sz="half" idx="10"/>
          </p:nvPr>
        </p:nvSpPr>
        <p:spPr/>
        <p:txBody>
          <a:bodyPr/>
          <a:lstStyle/>
          <a:p>
            <a:r>
              <a:rPr kumimoji="1" lang="en-US" altLang="ja-JP" smtClean="0"/>
              <a:t>12/10/01</a:t>
            </a:r>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smtClean="0"/>
              <a:t>KEK-LC-Meeting</a:t>
            </a:r>
            <a:endParaRPr kumimoji="1" lang="ja-JP" altLang="en-US"/>
          </a:p>
        </p:txBody>
      </p:sp>
      <p:sp>
        <p:nvSpPr>
          <p:cNvPr id="9" name="スライド番号プレースホルダー 8"/>
          <p:cNvSpPr>
            <a:spLocks noGrp="1"/>
          </p:cNvSpPr>
          <p:nvPr>
            <p:ph type="sldNum" sz="quarter" idx="12"/>
          </p:nvPr>
        </p:nvSpPr>
        <p:spPr/>
        <p:txBody>
          <a:bodyPr/>
          <a:lstStyle/>
          <a:p>
            <a:fld id="{690BD53D-0F42-B742-A897-5EF936631EAF}" type="slidenum">
              <a:rPr kumimoji="1" lang="ja-JP" altLang="en-US" smtClean="0"/>
              <a:pPr/>
              <a:t>52</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887049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45089"/>
          </a:xfrm>
        </p:spPr>
        <p:txBody>
          <a:bodyPr>
            <a:noAutofit/>
          </a:bodyPr>
          <a:lstStyle/>
          <a:p>
            <a:r>
              <a:rPr lang="en-US" altLang="ja-JP" sz="4000" dirty="0"/>
              <a:t>CFF</a:t>
            </a:r>
            <a:r>
              <a:rPr lang="ja-JP" altLang="en-US" sz="4000" dirty="0"/>
              <a:t>における空洞製造計画</a:t>
            </a:r>
            <a:r>
              <a:rPr lang="ja-JP" altLang="en-US" sz="4000" dirty="0" smtClean="0"/>
              <a:t>案（詳細）</a:t>
            </a:r>
            <a:endParaRPr kumimoji="1" lang="ja-JP" altLang="en-US" sz="4000" dirty="0"/>
          </a:p>
        </p:txBody>
      </p:sp>
      <p:sp>
        <p:nvSpPr>
          <p:cNvPr id="3" name="フッター プレースホルダー 2"/>
          <p:cNvSpPr>
            <a:spLocks noGrp="1"/>
          </p:cNvSpPr>
          <p:nvPr>
            <p:ph type="ftr" sz="quarter" idx="11"/>
          </p:nvPr>
        </p:nvSpPr>
        <p:spPr/>
        <p:txBody>
          <a:bodyPr/>
          <a:lstStyle/>
          <a:p>
            <a:r>
              <a:rPr lang="ja-JP" altLang="en-US" smtClean="0"/>
              <a:t>機械工学センター　山中　将</a:t>
            </a:r>
            <a:endParaRPr lang="en-US"/>
          </a:p>
        </p:txBody>
      </p:sp>
      <p:sp>
        <p:nvSpPr>
          <p:cNvPr id="4" name="スライド番号プレースホルダー 3"/>
          <p:cNvSpPr>
            <a:spLocks noGrp="1"/>
          </p:cNvSpPr>
          <p:nvPr>
            <p:ph type="sldNum" sz="quarter" idx="12"/>
          </p:nvPr>
        </p:nvSpPr>
        <p:spPr/>
        <p:txBody>
          <a:bodyPr/>
          <a:lstStyle/>
          <a:p>
            <a:fld id="{BA9B540C-44DA-4F69-89C9-7C84606640D3}" type="slidenum">
              <a:rPr lang="en-US" smtClean="0"/>
              <a:pPr/>
              <a:t>53</a:t>
            </a:fld>
            <a:endParaRPr lang="en-US"/>
          </a:p>
        </p:txBody>
      </p:sp>
      <p:graphicFrame>
        <p:nvGraphicFramePr>
          <p:cNvPr id="5" name="表 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099392253"/>
              </p:ext>
            </p:extLst>
          </p:nvPr>
        </p:nvGraphicFramePr>
        <p:xfrm>
          <a:off x="217827" y="1419239"/>
          <a:ext cx="8708347" cy="4837628"/>
        </p:xfrm>
        <a:graphic>
          <a:graphicData uri="http://schemas.openxmlformats.org/drawingml/2006/table">
            <a:tbl>
              <a:tblPr bandRow="1">
                <a:tableStyleId>{BC89EF96-8CEA-46FF-86C4-4CE0E7609802}</a:tableStyleId>
              </a:tblPr>
              <a:tblGrid>
                <a:gridCol w="585785"/>
                <a:gridCol w="1161197"/>
                <a:gridCol w="1224905"/>
                <a:gridCol w="1186224"/>
                <a:gridCol w="1284606"/>
                <a:gridCol w="1190992"/>
                <a:gridCol w="876774"/>
                <a:gridCol w="1197864"/>
              </a:tblGrid>
              <a:tr h="438033">
                <a:tc>
                  <a:txBody>
                    <a:bodyPr/>
                    <a:lstStyle/>
                    <a:p>
                      <a:pPr algn="ctr">
                        <a:spcAft>
                          <a:spcPts val="0"/>
                        </a:spcAft>
                      </a:pPr>
                      <a:r>
                        <a:rPr lang="ja-JP" sz="1200" b="1" kern="100" dirty="0">
                          <a:effectLst/>
                          <a:latin typeface="Tahoma"/>
                          <a:ea typeface="ＭＳ Ｐゴシック"/>
                        </a:rPr>
                        <a:t>号機</a:t>
                      </a:r>
                      <a:endParaRPr lang="ja-JP" sz="1200" b="1"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b="1" kern="100" dirty="0">
                          <a:effectLst/>
                          <a:latin typeface="Tahoma"/>
                          <a:ea typeface="ＭＳ Ｐゴシック"/>
                        </a:rPr>
                        <a:t>センタセル形状</a:t>
                      </a:r>
                      <a:endParaRPr lang="ja-JP" sz="1200" b="1"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b="1" kern="100" dirty="0">
                          <a:effectLst/>
                          <a:latin typeface="Tahoma"/>
                          <a:ea typeface="ＭＳ Ｐゴシック"/>
                        </a:rPr>
                        <a:t>エンドセル形状</a:t>
                      </a:r>
                      <a:endParaRPr lang="ja-JP" sz="1200" b="1"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b="1" kern="100" dirty="0">
                          <a:effectLst/>
                          <a:latin typeface="Tahoma"/>
                          <a:ea typeface="ＭＳ Ｐゴシック"/>
                        </a:rPr>
                        <a:t>エンドグループ</a:t>
                      </a:r>
                      <a:endParaRPr lang="ja-JP" sz="1200" b="1"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b="1" kern="100" dirty="0">
                          <a:effectLst/>
                          <a:latin typeface="Tahoma"/>
                          <a:ea typeface="ＭＳ Ｐゴシック"/>
                        </a:rPr>
                        <a:t>ジャケット</a:t>
                      </a:r>
                      <a:endParaRPr lang="ja-JP" sz="1200" b="1"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b="1" kern="100" dirty="0">
                          <a:effectLst/>
                          <a:latin typeface="Tahoma"/>
                          <a:ea typeface="ＭＳ Ｐゴシック"/>
                        </a:rPr>
                        <a:t>ベローズ</a:t>
                      </a:r>
                      <a:endParaRPr lang="ja-JP" sz="1200" b="1"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b="1" kern="100" dirty="0">
                          <a:effectLst/>
                          <a:latin typeface="Tahoma"/>
                          <a:ea typeface="ＭＳ Ｐゴシック"/>
                        </a:rPr>
                        <a:t>チューナー</a:t>
                      </a:r>
                      <a:endParaRPr lang="ja-JP" sz="1200" b="1"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b="1" kern="100" dirty="0">
                          <a:effectLst/>
                          <a:latin typeface="Tahoma"/>
                          <a:ea typeface="ＭＳ Ｐゴシック"/>
                        </a:rPr>
                        <a:t>高圧ガス法対応</a:t>
                      </a:r>
                      <a:endParaRPr lang="ja-JP" sz="1200" b="1" kern="100" dirty="0">
                        <a:effectLst/>
                        <a:latin typeface="Tahoma"/>
                        <a:ea typeface="ＭＳ Ｐゴシック"/>
                        <a:cs typeface="Times New Roman"/>
                      </a:endParaRPr>
                    </a:p>
                  </a:txBody>
                  <a:tcPr marL="68580" marR="68580" marT="0" marB="0" anchor="ctr"/>
                </a:tc>
              </a:tr>
              <a:tr h="1148395">
                <a:tc>
                  <a:txBody>
                    <a:bodyPr/>
                    <a:lstStyle/>
                    <a:p>
                      <a:pPr algn="l">
                        <a:spcAft>
                          <a:spcPts val="0"/>
                        </a:spcAft>
                      </a:pPr>
                      <a:r>
                        <a:rPr lang="en-US" sz="1200" kern="100" dirty="0">
                          <a:effectLst/>
                          <a:latin typeface="Tahoma"/>
                          <a:ea typeface="ＭＳ Ｐゴシック"/>
                        </a:rPr>
                        <a:t>KEK-0</a:t>
                      </a:r>
                      <a:endParaRPr lang="ja-JP" sz="1200" kern="100" dirty="0">
                        <a:effectLst/>
                        <a:latin typeface="Tahoma"/>
                        <a:ea typeface="ＭＳ Ｐゴシック"/>
                        <a:cs typeface="Times New Roman"/>
                      </a:endParaRPr>
                    </a:p>
                  </a:txBody>
                  <a:tcPr marL="68580" marR="68580" marT="0" marB="0" anchor="ctr"/>
                </a:tc>
                <a:tc>
                  <a:txBody>
                    <a:bodyPr/>
                    <a:lstStyle/>
                    <a:p>
                      <a:pPr algn="l">
                        <a:spcAft>
                          <a:spcPts val="0"/>
                        </a:spcAft>
                      </a:pPr>
                      <a:r>
                        <a:rPr lang="en-US" sz="1200" kern="100" dirty="0">
                          <a:effectLst/>
                          <a:latin typeface="Tahoma"/>
                          <a:ea typeface="ＭＳ Ｐゴシック"/>
                        </a:rPr>
                        <a:t>TESLA-like</a:t>
                      </a:r>
                      <a:endParaRPr lang="ja-JP" sz="1200" kern="100" dirty="0">
                        <a:effectLst/>
                        <a:latin typeface="Tahoma"/>
                        <a:ea typeface="ＭＳ Ｐゴシック"/>
                        <a:cs typeface="Times New Roman"/>
                      </a:endParaRPr>
                    </a:p>
                  </a:txBody>
                  <a:tcPr marL="68580" marR="68580" marT="0" marB="0" anchor="ctr"/>
                </a:tc>
                <a:tc>
                  <a:txBody>
                    <a:bodyPr/>
                    <a:lstStyle/>
                    <a:p>
                      <a:pPr algn="l">
                        <a:spcAft>
                          <a:spcPts val="0"/>
                        </a:spcAft>
                      </a:pPr>
                      <a:r>
                        <a:rPr lang="en-US" sz="1200" kern="100" dirty="0">
                          <a:effectLst/>
                          <a:latin typeface="Tahoma"/>
                          <a:ea typeface="ＭＳ Ｐゴシック"/>
                        </a:rPr>
                        <a:t>TESLA-like</a:t>
                      </a:r>
                      <a:endParaRPr lang="ja-JP" sz="1200" kern="100" dirty="0">
                        <a:effectLst/>
                        <a:latin typeface="Tahoma"/>
                        <a:ea typeface="ＭＳ Ｐゴシック"/>
                        <a:cs typeface="Times New Roman"/>
                      </a:endParaRPr>
                    </a:p>
                  </a:txBody>
                  <a:tcPr marL="68580" marR="68580" marT="0" marB="0" anchor="ctr"/>
                </a:tc>
                <a:tc>
                  <a:txBody>
                    <a:bodyPr/>
                    <a:lstStyle/>
                    <a:p>
                      <a:pPr algn="l">
                        <a:spcAft>
                          <a:spcPts val="0"/>
                        </a:spcAft>
                      </a:pPr>
                      <a:r>
                        <a:rPr lang="en-US" sz="1200" kern="100" dirty="0">
                          <a:effectLst/>
                          <a:latin typeface="Tahoma"/>
                          <a:ea typeface="ＭＳ Ｐゴシック"/>
                        </a:rPr>
                        <a:t>KEK</a:t>
                      </a:r>
                      <a:endParaRPr lang="ja-JP" sz="1200" kern="100" dirty="0">
                        <a:effectLst/>
                        <a:latin typeface="Tahoma"/>
                        <a:ea typeface="ＭＳ Ｐゴシック"/>
                      </a:endParaRPr>
                    </a:p>
                    <a:p>
                      <a:pPr algn="l">
                        <a:spcAft>
                          <a:spcPts val="0"/>
                        </a:spcAft>
                      </a:pPr>
                      <a:r>
                        <a:rPr lang="ja-JP" sz="1200" kern="100" dirty="0">
                          <a:effectLst/>
                          <a:latin typeface="Tahoma"/>
                          <a:ea typeface="ＭＳ Ｐゴシック"/>
                        </a:rPr>
                        <a:t>（</a:t>
                      </a:r>
                      <a:r>
                        <a:rPr lang="en-US" sz="1200" kern="100" dirty="0">
                          <a:effectLst/>
                          <a:latin typeface="Tahoma"/>
                          <a:ea typeface="ＭＳ Ｐゴシック"/>
                        </a:rPr>
                        <a:t>HOM</a:t>
                      </a:r>
                      <a:r>
                        <a:rPr lang="ja-JP" sz="1200" kern="100" dirty="0">
                          <a:effectLst/>
                          <a:latin typeface="Tahoma"/>
                          <a:ea typeface="ＭＳ Ｐゴシック"/>
                        </a:rPr>
                        <a:t>無し）</a:t>
                      </a:r>
                      <a:endParaRPr lang="ja-JP" sz="1200" kern="100" dirty="0">
                        <a:effectLst/>
                        <a:latin typeface="Tahoma"/>
                        <a:ea typeface="ＭＳ Ｐゴシック"/>
                        <a:cs typeface="Times New Roman"/>
                      </a:endParaRPr>
                    </a:p>
                  </a:txBody>
                  <a:tcPr marL="68580" marR="68580" marT="0" marB="0" anchor="ctr"/>
                </a:tc>
                <a:tc>
                  <a:txBody>
                    <a:bodyPr/>
                    <a:lstStyle/>
                    <a:p>
                      <a:pPr algn="l">
                        <a:spcAft>
                          <a:spcPts val="0"/>
                        </a:spcAft>
                      </a:pPr>
                      <a:r>
                        <a:rPr lang="en-US" altLang="ja-JP" sz="1200" kern="100" dirty="0" smtClean="0">
                          <a:solidFill>
                            <a:schemeClr val="tx1"/>
                          </a:solidFill>
                          <a:effectLst/>
                          <a:latin typeface="Tahoma"/>
                          <a:ea typeface="ＭＳ Ｐゴシック"/>
                        </a:rPr>
                        <a:t>KEK</a:t>
                      </a:r>
                    </a:p>
                    <a:p>
                      <a:pPr algn="l">
                        <a:spcAft>
                          <a:spcPts val="0"/>
                        </a:spcAft>
                      </a:pPr>
                      <a:r>
                        <a:rPr lang="en-US" altLang="ja-JP" sz="1200" kern="100" dirty="0" smtClean="0">
                          <a:solidFill>
                            <a:schemeClr val="tx1"/>
                          </a:solidFill>
                          <a:effectLst/>
                          <a:latin typeface="Tahoma"/>
                          <a:ea typeface="ＭＳ Ｐゴシック"/>
                          <a:cs typeface="Times New Roman"/>
                        </a:rPr>
                        <a:t>MHI-5</a:t>
                      </a:r>
                      <a:r>
                        <a:rPr lang="ja-JP" altLang="en-US" sz="1200" kern="100" dirty="0" smtClean="0">
                          <a:solidFill>
                            <a:schemeClr val="tx1"/>
                          </a:solidFill>
                          <a:effectLst/>
                          <a:latin typeface="Tahoma"/>
                          <a:ea typeface="ＭＳ Ｐゴシック"/>
                          <a:cs typeface="Times New Roman"/>
                        </a:rPr>
                        <a:t>号機の</a:t>
                      </a:r>
                      <a:r>
                        <a:rPr lang="ja-JP" altLang="en-US" sz="1200" b="1" kern="100" dirty="0" smtClean="0">
                          <a:solidFill>
                            <a:schemeClr val="tx1"/>
                          </a:solidFill>
                          <a:effectLst/>
                          <a:latin typeface="Tahoma"/>
                          <a:ea typeface="ＭＳ Ｐゴシック"/>
                          <a:cs typeface="Times New Roman"/>
                        </a:rPr>
                        <a:t>再利用</a:t>
                      </a:r>
                      <a:endParaRPr lang="en-US" altLang="ja-JP" sz="1200" b="1" kern="100" dirty="0" smtClean="0">
                        <a:solidFill>
                          <a:schemeClr val="tx1"/>
                        </a:solidFill>
                        <a:effectLst/>
                        <a:latin typeface="Tahoma"/>
                        <a:ea typeface="ＭＳ Ｐゴシック"/>
                        <a:cs typeface="Times New Roman"/>
                      </a:endParaRPr>
                    </a:p>
                    <a:p>
                      <a:pPr algn="l">
                        <a:spcAft>
                          <a:spcPts val="0"/>
                        </a:spcAft>
                      </a:pPr>
                      <a:r>
                        <a:rPr lang="ja-JP" altLang="en-US" sz="1200" kern="100" dirty="0" smtClean="0">
                          <a:solidFill>
                            <a:schemeClr val="tx1"/>
                          </a:solidFill>
                          <a:effectLst/>
                          <a:latin typeface="Tahoma"/>
                          <a:ea typeface="ＭＳ Ｐゴシック"/>
                        </a:rPr>
                        <a:t>端部にチタン管を継ぎ足し溶接</a:t>
                      </a:r>
                      <a:endParaRPr lang="en-US" altLang="ja-JP" sz="1200" kern="100" dirty="0" smtClean="0">
                        <a:solidFill>
                          <a:schemeClr val="tx1"/>
                        </a:solidFill>
                        <a:effectLst/>
                        <a:latin typeface="Tahoma"/>
                        <a:ea typeface="ＭＳ Ｐゴシック"/>
                      </a:endParaRPr>
                    </a:p>
                    <a:p>
                      <a:pPr algn="l">
                        <a:spcAft>
                          <a:spcPts val="0"/>
                        </a:spcAft>
                      </a:pPr>
                      <a:r>
                        <a:rPr lang="ja-JP" altLang="en-US" sz="1200" kern="100" dirty="0" smtClean="0">
                          <a:solidFill>
                            <a:srgbClr val="FF0000"/>
                          </a:solidFill>
                          <a:effectLst/>
                          <a:latin typeface="Tahoma"/>
                          <a:ea typeface="ＭＳ Ｐゴシック"/>
                        </a:rPr>
                        <a:t>（溶接の練習）</a:t>
                      </a:r>
                      <a:endParaRPr lang="ja-JP" altLang="ja-JP" sz="1200" kern="100" dirty="0">
                        <a:solidFill>
                          <a:srgbClr val="FF0000"/>
                        </a:solidFill>
                        <a:effectLst/>
                        <a:latin typeface="Tahoma"/>
                        <a:ea typeface="ＭＳ Ｐゴシック"/>
                      </a:endParaRPr>
                    </a:p>
                  </a:txBody>
                  <a:tcPr marL="68580" marR="68580" marT="0" marB="0"/>
                </a:tc>
                <a:tc>
                  <a:txBody>
                    <a:bodyPr/>
                    <a:lstStyle/>
                    <a:p>
                      <a:pPr algn="l">
                        <a:spcAft>
                          <a:spcPts val="0"/>
                        </a:spcAft>
                      </a:pPr>
                      <a:r>
                        <a:rPr lang="en-US" altLang="ja-JP" sz="1200" kern="100" dirty="0" smtClean="0">
                          <a:solidFill>
                            <a:schemeClr val="tx1"/>
                          </a:solidFill>
                          <a:effectLst/>
                          <a:latin typeface="Tahoma"/>
                          <a:ea typeface="ＭＳ Ｐゴシック"/>
                        </a:rPr>
                        <a:t>KEK</a:t>
                      </a:r>
                      <a:endParaRPr lang="ja-JP" altLang="ja-JP" sz="1200" kern="100" dirty="0" smtClean="0">
                        <a:solidFill>
                          <a:schemeClr val="tx1"/>
                        </a:solidFill>
                        <a:effectLst/>
                        <a:latin typeface="Tahoma"/>
                        <a:ea typeface="ＭＳ Ｐゴシック"/>
                      </a:endParaRPr>
                    </a:p>
                    <a:p>
                      <a:pPr algn="l">
                        <a:spcAft>
                          <a:spcPts val="0"/>
                        </a:spcAft>
                      </a:pPr>
                      <a:r>
                        <a:rPr lang="en-US" altLang="ja-JP" sz="1200" kern="100" dirty="0" smtClean="0">
                          <a:solidFill>
                            <a:schemeClr val="tx1"/>
                          </a:solidFill>
                          <a:effectLst/>
                          <a:latin typeface="Tahoma"/>
                          <a:ea typeface="ＭＳ Ｐゴシック"/>
                          <a:cs typeface="Times New Roman"/>
                        </a:rPr>
                        <a:t>MHI-5</a:t>
                      </a:r>
                      <a:r>
                        <a:rPr lang="ja-JP" altLang="en-US" sz="1200" kern="100" dirty="0" smtClean="0">
                          <a:solidFill>
                            <a:schemeClr val="tx1"/>
                          </a:solidFill>
                          <a:effectLst/>
                          <a:latin typeface="Tahoma"/>
                          <a:ea typeface="ＭＳ Ｐゴシック"/>
                          <a:cs typeface="Times New Roman"/>
                        </a:rPr>
                        <a:t>号機の</a:t>
                      </a:r>
                      <a:r>
                        <a:rPr lang="ja-JP" altLang="en-US" sz="1200" b="1" kern="100" dirty="0" smtClean="0">
                          <a:solidFill>
                            <a:schemeClr val="tx1"/>
                          </a:solidFill>
                          <a:effectLst/>
                          <a:latin typeface="Tahoma"/>
                          <a:ea typeface="ＭＳ Ｐゴシック"/>
                          <a:cs typeface="Times New Roman"/>
                        </a:rPr>
                        <a:t>再利用</a:t>
                      </a:r>
                      <a:r>
                        <a:rPr lang="ja-JP" altLang="en-US" sz="1200" kern="100" dirty="0" smtClean="0">
                          <a:solidFill>
                            <a:schemeClr val="tx1"/>
                          </a:solidFill>
                          <a:effectLst/>
                          <a:latin typeface="Tahoma"/>
                          <a:ea typeface="ＭＳ Ｐゴシック"/>
                          <a:cs typeface="Times New Roman"/>
                        </a:rPr>
                        <a:t>（ジャケットの一部として）</a:t>
                      </a:r>
                      <a:endParaRPr lang="ja-JP" altLang="ja-JP" sz="1200" kern="100" dirty="0">
                        <a:solidFill>
                          <a:schemeClr val="tx1"/>
                        </a:solidFill>
                        <a:effectLst/>
                        <a:latin typeface="Tahoma"/>
                        <a:ea typeface="ＭＳ Ｐゴシック"/>
                        <a:cs typeface="Times New Roman"/>
                      </a:endParaRPr>
                    </a:p>
                  </a:txBody>
                  <a:tcPr marL="68580" marR="68580" marT="0" marB="0"/>
                </a:tc>
                <a:tc>
                  <a:txBody>
                    <a:bodyPr/>
                    <a:lstStyle/>
                    <a:p>
                      <a:pPr algn="ctr">
                        <a:spcAft>
                          <a:spcPts val="0"/>
                        </a:spcAft>
                      </a:pPr>
                      <a:r>
                        <a:rPr lang="ja-JP" altLang="en-US" sz="1200" kern="100" dirty="0" smtClean="0">
                          <a:effectLst/>
                          <a:latin typeface="Tahoma"/>
                          <a:ea typeface="ＭＳ Ｐゴシック"/>
                          <a:cs typeface="Times New Roman"/>
                        </a:rPr>
                        <a:t>無し</a:t>
                      </a:r>
                      <a:endParaRPr lang="ja-JP" sz="1200" kern="100" dirty="0">
                        <a:effectLst/>
                        <a:latin typeface="Tahoma"/>
                        <a:ea typeface="ＭＳ Ｐゴシック"/>
                        <a:cs typeface="Times New Roman"/>
                      </a:endParaRPr>
                    </a:p>
                  </a:txBody>
                  <a:tcPr marL="68580" marR="68580" marT="0" marB="0" anchor="ctr"/>
                </a:tc>
                <a:tc>
                  <a:txBody>
                    <a:bodyPr/>
                    <a:lstStyle/>
                    <a:p>
                      <a:pPr algn="l">
                        <a:spcAft>
                          <a:spcPts val="0"/>
                        </a:spcAft>
                      </a:pPr>
                      <a:r>
                        <a:rPr lang="ja-JP" sz="1200" kern="100">
                          <a:effectLst/>
                          <a:latin typeface="Tahoma"/>
                          <a:ea typeface="ＭＳ Ｐゴシック"/>
                        </a:rPr>
                        <a:t>無し</a:t>
                      </a:r>
                      <a:endParaRPr lang="ja-JP" sz="1200" kern="100">
                        <a:effectLst/>
                        <a:latin typeface="Tahoma"/>
                        <a:ea typeface="ＭＳ Ｐゴシック"/>
                        <a:cs typeface="Times New Roman"/>
                      </a:endParaRPr>
                    </a:p>
                  </a:txBody>
                  <a:tcPr marL="68580" marR="68580" marT="0" marB="0" anchor="ctr"/>
                </a:tc>
              </a:tr>
              <a:tr h="406400">
                <a:tc>
                  <a:txBody>
                    <a:bodyPr/>
                    <a:lstStyle/>
                    <a:p>
                      <a:pPr algn="l">
                        <a:spcAft>
                          <a:spcPts val="0"/>
                        </a:spcAft>
                      </a:pPr>
                      <a:r>
                        <a:rPr lang="en-US" sz="1200" kern="100">
                          <a:effectLst/>
                          <a:latin typeface="Tahoma"/>
                          <a:ea typeface="ＭＳ Ｐゴシック"/>
                        </a:rPr>
                        <a:t>KEK-1</a:t>
                      </a:r>
                      <a:endParaRPr lang="ja-JP" sz="1200" kern="100">
                        <a:effectLst/>
                        <a:latin typeface="Tahoma"/>
                        <a:ea typeface="ＭＳ Ｐゴシック"/>
                        <a:cs typeface="Times New Roman"/>
                      </a:endParaRPr>
                    </a:p>
                  </a:txBody>
                  <a:tcPr marL="68580" marR="68580" marT="0" marB="0" anchor="ctr"/>
                </a:tc>
                <a:tc>
                  <a:txBody>
                    <a:bodyPr/>
                    <a:lstStyle/>
                    <a:p>
                      <a:pPr algn="ctr">
                        <a:spcAft>
                          <a:spcPts val="0"/>
                        </a:spcAft>
                      </a:pPr>
                      <a:r>
                        <a:rPr lang="ja-JP" sz="1200" kern="100" dirty="0">
                          <a:effectLst/>
                          <a:latin typeface="Tahoma"/>
                          <a:ea typeface="ＭＳ Ｐゴシック"/>
                        </a:rPr>
                        <a:t>↑</a:t>
                      </a:r>
                      <a:endParaRPr lang="ja-JP" sz="1200"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kern="100" dirty="0">
                          <a:effectLst/>
                          <a:latin typeface="Tahoma"/>
                          <a:ea typeface="ＭＳ Ｐゴシック"/>
                        </a:rPr>
                        <a:t>↑</a:t>
                      </a:r>
                      <a:endParaRPr lang="ja-JP" sz="1200" kern="100" dirty="0">
                        <a:effectLst/>
                        <a:latin typeface="Tahoma"/>
                        <a:ea typeface="ＭＳ Ｐゴシック"/>
                        <a:cs typeface="Times New Roman"/>
                      </a:endParaRPr>
                    </a:p>
                  </a:txBody>
                  <a:tcPr marL="68580" marR="68580" marT="0" marB="0" anchor="ctr"/>
                </a:tc>
                <a:tc>
                  <a:txBody>
                    <a:bodyPr/>
                    <a:lstStyle/>
                    <a:p>
                      <a:pPr algn="l">
                        <a:spcAft>
                          <a:spcPts val="0"/>
                        </a:spcAft>
                      </a:pPr>
                      <a:r>
                        <a:rPr lang="en-US" sz="1200" kern="100" dirty="0">
                          <a:effectLst/>
                          <a:latin typeface="Tahoma"/>
                          <a:ea typeface="ＭＳ Ｐゴシック"/>
                        </a:rPr>
                        <a:t>KEK</a:t>
                      </a:r>
                      <a:endParaRPr lang="ja-JP" sz="1200" kern="100" dirty="0">
                        <a:effectLst/>
                        <a:latin typeface="Tahoma"/>
                        <a:ea typeface="ＭＳ Ｐゴシック"/>
                      </a:endParaRPr>
                    </a:p>
                    <a:p>
                      <a:pPr algn="l">
                        <a:spcAft>
                          <a:spcPts val="0"/>
                        </a:spcAft>
                      </a:pPr>
                      <a:r>
                        <a:rPr lang="ja-JP" sz="1200" kern="100" dirty="0">
                          <a:effectLst/>
                          <a:latin typeface="Tahoma"/>
                          <a:ea typeface="ＭＳ Ｐゴシック"/>
                        </a:rPr>
                        <a:t>（</a:t>
                      </a:r>
                      <a:r>
                        <a:rPr lang="en-US" sz="1200" kern="100" dirty="0">
                          <a:effectLst/>
                          <a:latin typeface="Tahoma"/>
                          <a:ea typeface="ＭＳ Ｐゴシック"/>
                        </a:rPr>
                        <a:t>HOM</a:t>
                      </a:r>
                      <a:r>
                        <a:rPr lang="ja-JP" sz="1200" kern="100" dirty="0">
                          <a:effectLst/>
                          <a:latin typeface="Tahoma"/>
                          <a:ea typeface="ＭＳ Ｐゴシック"/>
                        </a:rPr>
                        <a:t>有り）</a:t>
                      </a:r>
                      <a:endParaRPr lang="ja-JP" sz="1200" kern="100" dirty="0">
                        <a:effectLst/>
                        <a:latin typeface="Tahoma"/>
                        <a:ea typeface="ＭＳ Ｐゴシック"/>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ja-JP" sz="1200" kern="100" dirty="0" smtClean="0">
                          <a:solidFill>
                            <a:srgbClr val="000000"/>
                          </a:solidFill>
                          <a:effectLst/>
                          <a:latin typeface="Tahoma"/>
                          <a:ea typeface="ＭＳ Ｐゴシック"/>
                        </a:rPr>
                        <a:t>無し</a:t>
                      </a:r>
                      <a:endParaRPr lang="ja-JP" altLang="ja-JP" sz="1200" kern="100" dirty="0" smtClean="0">
                        <a:solidFill>
                          <a:srgbClr val="000000"/>
                        </a:solidFill>
                        <a:effectLst/>
                        <a:latin typeface="Tahoma"/>
                        <a:ea typeface="ＭＳ Ｐゴシック"/>
                        <a:cs typeface="Times New Roman"/>
                      </a:endParaRPr>
                    </a:p>
                  </a:txBody>
                  <a:tcPr marL="68580" marR="68580" marT="0" marB="0" anchor="ctr"/>
                </a:tc>
                <a:tc>
                  <a:txBody>
                    <a:bodyPr/>
                    <a:lstStyle/>
                    <a:p>
                      <a:pPr algn="ctr">
                        <a:spcAft>
                          <a:spcPts val="0"/>
                        </a:spcAft>
                      </a:pPr>
                      <a:r>
                        <a:rPr lang="ja-JP" altLang="ja-JP" sz="1200" kern="100" dirty="0" smtClean="0">
                          <a:solidFill>
                            <a:srgbClr val="000000"/>
                          </a:solidFill>
                          <a:effectLst/>
                          <a:latin typeface="Tahoma"/>
                          <a:ea typeface="ＭＳ Ｐゴシック"/>
                        </a:rPr>
                        <a:t>―</a:t>
                      </a:r>
                      <a:endParaRPr lang="ja-JP" altLang="ja-JP" sz="1200" kern="100" dirty="0">
                        <a:solidFill>
                          <a:srgbClr val="000000"/>
                        </a:solidFill>
                        <a:effectLst/>
                        <a:latin typeface="Tahoma"/>
                        <a:ea typeface="ＭＳ Ｐゴシック"/>
                        <a:cs typeface="Times New Roman"/>
                      </a:endParaRPr>
                    </a:p>
                  </a:txBody>
                  <a:tcPr marL="68580" marR="68580" marT="0" marB="0" anchor="ctr"/>
                </a:tc>
                <a:tc>
                  <a:txBody>
                    <a:bodyPr/>
                    <a:lstStyle/>
                    <a:p>
                      <a:pPr algn="ctr">
                        <a:spcAft>
                          <a:spcPts val="0"/>
                        </a:spcAft>
                      </a:pPr>
                      <a:r>
                        <a:rPr lang="ja-JP" altLang="ja-JP" sz="1200" kern="100" dirty="0" smtClean="0">
                          <a:solidFill>
                            <a:srgbClr val="000000"/>
                          </a:solidFill>
                          <a:effectLst/>
                          <a:latin typeface="Tahoma"/>
                          <a:ea typeface="ＭＳ Ｐゴシック"/>
                        </a:rPr>
                        <a:t>―</a:t>
                      </a:r>
                      <a:endParaRPr lang="ja-JP" altLang="ja-JP" sz="1200" kern="100" dirty="0">
                        <a:solidFill>
                          <a:srgbClr val="000000"/>
                        </a:solidFill>
                        <a:effectLst/>
                        <a:latin typeface="Tahoma"/>
                        <a:ea typeface="ＭＳ Ｐゴシック"/>
                        <a:cs typeface="Times New Roman"/>
                      </a:endParaRPr>
                    </a:p>
                  </a:txBody>
                  <a:tcPr marL="68580" marR="68580" marT="0" marB="0" anchor="ctr"/>
                </a:tc>
                <a:tc>
                  <a:txBody>
                    <a:bodyPr/>
                    <a:lstStyle/>
                    <a:p>
                      <a:pPr algn="ctr">
                        <a:spcAft>
                          <a:spcPts val="0"/>
                        </a:spcAft>
                      </a:pPr>
                      <a:r>
                        <a:rPr lang="ja-JP" altLang="ja-JP" sz="1200" kern="100" dirty="0" smtClean="0">
                          <a:effectLst/>
                          <a:latin typeface="Tahoma"/>
                          <a:ea typeface="ＭＳ Ｐゴシック"/>
                        </a:rPr>
                        <a:t>↑</a:t>
                      </a:r>
                      <a:endParaRPr lang="ja-JP" altLang="ja-JP" sz="1200" kern="100" dirty="0">
                        <a:effectLst/>
                        <a:latin typeface="Tahoma"/>
                        <a:ea typeface="ＭＳ Ｐゴシック"/>
                        <a:cs typeface="Times New Roman"/>
                      </a:endParaRPr>
                    </a:p>
                  </a:txBody>
                  <a:tcPr marL="68580" marR="68580" marT="0" marB="0" anchor="ctr"/>
                </a:tc>
              </a:tr>
              <a:tr h="362373">
                <a:tc>
                  <a:txBody>
                    <a:bodyPr/>
                    <a:lstStyle/>
                    <a:p>
                      <a:pPr algn="l">
                        <a:spcAft>
                          <a:spcPts val="0"/>
                        </a:spcAft>
                      </a:pPr>
                      <a:r>
                        <a:rPr lang="en-US" sz="1200" kern="100">
                          <a:effectLst/>
                          <a:latin typeface="Tahoma"/>
                          <a:ea typeface="ＭＳ Ｐゴシック"/>
                        </a:rPr>
                        <a:t>KEK-2</a:t>
                      </a:r>
                      <a:endParaRPr lang="ja-JP" sz="1200" kern="100">
                        <a:effectLst/>
                        <a:latin typeface="Tahoma"/>
                        <a:ea typeface="ＭＳ Ｐゴシック"/>
                        <a:cs typeface="Times New Roman"/>
                      </a:endParaRPr>
                    </a:p>
                  </a:txBody>
                  <a:tcPr marL="68580" marR="68580" marT="0" marB="0" anchor="ctr"/>
                </a:tc>
                <a:tc>
                  <a:txBody>
                    <a:bodyPr/>
                    <a:lstStyle/>
                    <a:p>
                      <a:pPr algn="ctr">
                        <a:spcAft>
                          <a:spcPts val="0"/>
                        </a:spcAft>
                      </a:pPr>
                      <a:r>
                        <a:rPr lang="ja-JP" sz="1200" kern="100" dirty="0">
                          <a:effectLst/>
                          <a:latin typeface="Tahoma"/>
                          <a:ea typeface="ＭＳ Ｐゴシック"/>
                        </a:rPr>
                        <a:t>↑</a:t>
                      </a:r>
                      <a:endParaRPr lang="ja-JP" sz="1200"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kern="100" dirty="0">
                          <a:effectLst/>
                          <a:latin typeface="Tahoma"/>
                          <a:ea typeface="ＭＳ Ｐゴシック"/>
                        </a:rPr>
                        <a:t>↑</a:t>
                      </a:r>
                      <a:endParaRPr lang="ja-JP" sz="1200"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kern="100" dirty="0" smtClean="0">
                          <a:effectLst/>
                          <a:latin typeface="Tahoma"/>
                          <a:ea typeface="ＭＳ Ｐゴシック"/>
                        </a:rPr>
                        <a:t>↑</a:t>
                      </a:r>
                      <a:endParaRPr lang="ja-JP" sz="1200"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altLang="ja-JP" sz="1200" kern="100" dirty="0" smtClean="0">
                          <a:effectLst/>
                          <a:latin typeface="Tahoma"/>
                          <a:ea typeface="ＭＳ Ｐゴシック"/>
                        </a:rPr>
                        <a:t>↑</a:t>
                      </a:r>
                      <a:endParaRPr lang="ja-JP" altLang="ja-JP" sz="1200"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altLang="ja-JP" sz="1200" kern="100" dirty="0" smtClean="0">
                          <a:solidFill>
                            <a:srgbClr val="000000"/>
                          </a:solidFill>
                          <a:effectLst/>
                          <a:latin typeface="Tahoma"/>
                          <a:ea typeface="ＭＳ Ｐゴシック"/>
                        </a:rPr>
                        <a:t>―</a:t>
                      </a:r>
                      <a:endParaRPr lang="ja-JP" altLang="ja-JP" sz="1200" kern="100" dirty="0">
                        <a:solidFill>
                          <a:srgbClr val="000000"/>
                        </a:solidFill>
                        <a:effectLst/>
                        <a:latin typeface="Tahoma"/>
                        <a:ea typeface="ＭＳ Ｐゴシック"/>
                        <a:cs typeface="Times New Roman"/>
                      </a:endParaRPr>
                    </a:p>
                  </a:txBody>
                  <a:tcPr marL="68580" marR="68580" marT="0" marB="0" anchor="ctr"/>
                </a:tc>
                <a:tc>
                  <a:txBody>
                    <a:bodyPr/>
                    <a:lstStyle/>
                    <a:p>
                      <a:pPr algn="ctr">
                        <a:spcAft>
                          <a:spcPts val="0"/>
                        </a:spcAft>
                      </a:pPr>
                      <a:r>
                        <a:rPr lang="ja-JP" altLang="ja-JP" sz="1200" kern="100" dirty="0" smtClean="0">
                          <a:solidFill>
                            <a:srgbClr val="000000"/>
                          </a:solidFill>
                          <a:effectLst/>
                          <a:latin typeface="Tahoma"/>
                          <a:ea typeface="ＭＳ Ｐゴシック"/>
                        </a:rPr>
                        <a:t>―</a:t>
                      </a:r>
                      <a:endParaRPr lang="ja-JP" altLang="ja-JP" sz="1200" kern="100" dirty="0">
                        <a:solidFill>
                          <a:srgbClr val="000000"/>
                        </a:solidFill>
                        <a:effectLst/>
                        <a:latin typeface="Tahoma"/>
                        <a:ea typeface="ＭＳ Ｐゴシック"/>
                        <a:cs typeface="Times New Roman"/>
                      </a:endParaRPr>
                    </a:p>
                  </a:txBody>
                  <a:tcPr marL="68580" marR="68580" marT="0" marB="0" anchor="ctr"/>
                </a:tc>
                <a:tc>
                  <a:txBody>
                    <a:bodyPr/>
                    <a:lstStyle/>
                    <a:p>
                      <a:pPr algn="ctr">
                        <a:spcAft>
                          <a:spcPts val="0"/>
                        </a:spcAft>
                      </a:pPr>
                      <a:r>
                        <a:rPr lang="ja-JP" altLang="ja-JP" sz="1200" kern="100" dirty="0" smtClean="0">
                          <a:effectLst/>
                          <a:latin typeface="Tahoma"/>
                          <a:ea typeface="ＭＳ Ｐゴシック"/>
                        </a:rPr>
                        <a:t>↑</a:t>
                      </a:r>
                      <a:endParaRPr lang="ja-JP" altLang="ja-JP" sz="1200" kern="100" dirty="0">
                        <a:effectLst/>
                        <a:latin typeface="Tahoma"/>
                        <a:ea typeface="ＭＳ Ｐゴシック"/>
                        <a:cs typeface="Times New Roman"/>
                      </a:endParaRPr>
                    </a:p>
                  </a:txBody>
                  <a:tcPr marL="68580" marR="68580" marT="0" marB="0" anchor="ctr"/>
                </a:tc>
              </a:tr>
              <a:tr h="1157890">
                <a:tc>
                  <a:txBody>
                    <a:bodyPr/>
                    <a:lstStyle/>
                    <a:p>
                      <a:pPr algn="l">
                        <a:spcAft>
                          <a:spcPts val="0"/>
                        </a:spcAft>
                      </a:pPr>
                      <a:r>
                        <a:rPr lang="en-US" sz="1200" kern="100" dirty="0">
                          <a:effectLst/>
                          <a:latin typeface="Tahoma"/>
                          <a:ea typeface="ＭＳ Ｐゴシック"/>
                        </a:rPr>
                        <a:t>KEK-3</a:t>
                      </a:r>
                      <a:endParaRPr lang="ja-JP" sz="1200"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kern="100" dirty="0">
                          <a:effectLst/>
                          <a:latin typeface="Tahoma"/>
                          <a:ea typeface="ＭＳ Ｐゴシック"/>
                        </a:rPr>
                        <a:t>↑</a:t>
                      </a:r>
                      <a:endParaRPr lang="ja-JP" sz="1200"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kern="100" dirty="0">
                          <a:effectLst/>
                          <a:latin typeface="Tahoma"/>
                          <a:ea typeface="ＭＳ Ｐゴシック"/>
                        </a:rPr>
                        <a:t>↑</a:t>
                      </a:r>
                      <a:endParaRPr lang="ja-JP" sz="1200"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kern="100" dirty="0">
                          <a:effectLst/>
                          <a:latin typeface="Tahoma"/>
                          <a:ea typeface="ＭＳ Ｐゴシック"/>
                        </a:rPr>
                        <a:t>↑</a:t>
                      </a:r>
                      <a:endParaRPr lang="ja-JP" sz="1200" kern="100" dirty="0">
                        <a:effectLst/>
                        <a:latin typeface="Tahoma"/>
                        <a:ea typeface="ＭＳ Ｐゴシック"/>
                        <a:cs typeface="Times New Roman"/>
                      </a:endParaRPr>
                    </a:p>
                  </a:txBody>
                  <a:tcPr marL="68580" marR="68580" marT="0" marB="0" anchor="ctr"/>
                </a:tc>
                <a:tc>
                  <a:txBody>
                    <a:bodyPr/>
                    <a:lstStyle/>
                    <a:p>
                      <a:pPr algn="l">
                        <a:spcAft>
                          <a:spcPts val="0"/>
                        </a:spcAft>
                      </a:pPr>
                      <a:r>
                        <a:rPr lang="en-US" altLang="ja-JP" sz="1200" kern="100" dirty="0" smtClean="0">
                          <a:effectLst/>
                          <a:latin typeface="Tahoma"/>
                          <a:ea typeface="ＭＳ Ｐゴシック"/>
                        </a:rPr>
                        <a:t>KEK</a:t>
                      </a:r>
                    </a:p>
                    <a:p>
                      <a:pPr algn="l">
                        <a:spcAft>
                          <a:spcPts val="0"/>
                        </a:spcAft>
                      </a:pPr>
                      <a:r>
                        <a:rPr lang="en-US" altLang="ja-JP" sz="1200" kern="100" dirty="0" smtClean="0">
                          <a:solidFill>
                            <a:srgbClr val="FF0000"/>
                          </a:solidFill>
                          <a:effectLst/>
                          <a:latin typeface="Tahoma"/>
                          <a:ea typeface="ＭＳ Ｐゴシック"/>
                        </a:rPr>
                        <a:t>MHI</a:t>
                      </a:r>
                      <a:r>
                        <a:rPr lang="ja-JP" altLang="en-US" sz="1200" kern="100" dirty="0" smtClean="0">
                          <a:solidFill>
                            <a:srgbClr val="FF0000"/>
                          </a:solidFill>
                          <a:effectLst/>
                          <a:latin typeface="Tahoma"/>
                          <a:ea typeface="ＭＳ Ｐゴシック"/>
                        </a:rPr>
                        <a:t>が単体として</a:t>
                      </a:r>
                      <a:r>
                        <a:rPr lang="ja-JP" altLang="en-US" sz="1200" u="sng" kern="100" dirty="0" smtClean="0">
                          <a:solidFill>
                            <a:srgbClr val="FF0000"/>
                          </a:solidFill>
                          <a:effectLst/>
                          <a:latin typeface="Tahoma"/>
                          <a:ea typeface="ＭＳ Ｐゴシック"/>
                        </a:rPr>
                        <a:t>製造</a:t>
                      </a:r>
                      <a:r>
                        <a:rPr lang="ja-JP" altLang="en-US" sz="1200" kern="100" dirty="0" smtClean="0">
                          <a:solidFill>
                            <a:srgbClr val="FF0000"/>
                          </a:solidFill>
                          <a:effectLst/>
                          <a:latin typeface="Tahoma"/>
                          <a:ea typeface="ＭＳ Ｐゴシック"/>
                        </a:rPr>
                        <a:t>。</a:t>
                      </a:r>
                      <a:r>
                        <a:rPr lang="en-US" altLang="ja-JP" sz="1200" kern="100" dirty="0" smtClean="0">
                          <a:solidFill>
                            <a:srgbClr val="FF0000"/>
                          </a:solidFill>
                          <a:effectLst/>
                          <a:latin typeface="Tahoma"/>
                          <a:ea typeface="ＭＳ Ｐゴシック"/>
                        </a:rPr>
                        <a:t>KEK</a:t>
                      </a:r>
                      <a:r>
                        <a:rPr lang="ja-JP" altLang="en-US" sz="1200" kern="100" dirty="0" smtClean="0">
                          <a:solidFill>
                            <a:srgbClr val="FF0000"/>
                          </a:solidFill>
                          <a:effectLst/>
                          <a:latin typeface="Tahoma"/>
                          <a:ea typeface="ＭＳ Ｐゴシック"/>
                        </a:rPr>
                        <a:t>が</a:t>
                      </a:r>
                      <a:r>
                        <a:rPr lang="ja-JP" altLang="ja-JP" sz="1200" kern="100" dirty="0" smtClean="0">
                          <a:solidFill>
                            <a:srgbClr val="FF0000"/>
                          </a:solidFill>
                          <a:effectLst/>
                          <a:latin typeface="Tahoma"/>
                          <a:ea typeface="ＭＳ Ｐゴシック"/>
                        </a:rPr>
                        <a:t>購入し、</a:t>
                      </a:r>
                      <a:r>
                        <a:rPr lang="ja-JP" altLang="en-US" sz="1200" kern="100" dirty="0" smtClean="0">
                          <a:solidFill>
                            <a:srgbClr val="FF0000"/>
                          </a:solidFill>
                          <a:effectLst/>
                          <a:latin typeface="Tahoma"/>
                          <a:ea typeface="ＭＳ Ｐゴシック"/>
                        </a:rPr>
                        <a:t>エンドプレートとの</a:t>
                      </a:r>
                      <a:r>
                        <a:rPr lang="ja-JP" altLang="ja-JP" sz="1200" kern="100" dirty="0" smtClean="0">
                          <a:solidFill>
                            <a:srgbClr val="FF0000"/>
                          </a:solidFill>
                          <a:effectLst/>
                          <a:latin typeface="Tahoma"/>
                          <a:ea typeface="ＭＳ Ｐゴシック"/>
                        </a:rPr>
                        <a:t>溶接は</a:t>
                      </a:r>
                      <a:r>
                        <a:rPr lang="en-US" altLang="ja-JP" sz="1200" kern="100" dirty="0" smtClean="0">
                          <a:solidFill>
                            <a:srgbClr val="FF0000"/>
                          </a:solidFill>
                          <a:effectLst/>
                          <a:latin typeface="Tahoma"/>
                          <a:ea typeface="ＭＳ Ｐゴシック"/>
                        </a:rPr>
                        <a:t>KEK</a:t>
                      </a:r>
                      <a:r>
                        <a:rPr lang="ja-JP" altLang="en-US" sz="1200" kern="100" dirty="0" smtClean="0">
                          <a:solidFill>
                            <a:srgbClr val="FF0000"/>
                          </a:solidFill>
                          <a:effectLst/>
                          <a:latin typeface="Tahoma"/>
                          <a:ea typeface="ＭＳ Ｐゴシック"/>
                        </a:rPr>
                        <a:t>が行う。</a:t>
                      </a:r>
                      <a:endParaRPr lang="ja-JP" altLang="ja-JP" sz="1200" kern="100" dirty="0" smtClean="0">
                        <a:solidFill>
                          <a:srgbClr val="FF0000"/>
                        </a:solidFill>
                        <a:effectLst/>
                        <a:latin typeface="Tahoma"/>
                        <a:ea typeface="ＭＳ Ｐゴシック"/>
                      </a:endParaRPr>
                    </a:p>
                  </a:txBody>
                  <a:tcPr marL="68580" marR="68580" marT="0" marB="0"/>
                </a:tc>
                <a:tc>
                  <a:txBody>
                    <a:bodyPr/>
                    <a:lstStyle/>
                    <a:p>
                      <a:pPr algn="l">
                        <a:spcAft>
                          <a:spcPts val="0"/>
                        </a:spcAft>
                      </a:pPr>
                      <a:r>
                        <a:rPr lang="en-US" altLang="ja-JP" sz="1200" kern="100" dirty="0" smtClean="0">
                          <a:effectLst/>
                          <a:latin typeface="Tahoma"/>
                          <a:ea typeface="ＭＳ Ｐゴシック"/>
                        </a:rPr>
                        <a:t>KEK</a:t>
                      </a:r>
                      <a:endParaRPr lang="ja-JP" altLang="ja-JP" sz="1200" kern="100" dirty="0" smtClean="0">
                        <a:effectLst/>
                        <a:latin typeface="Tahoma"/>
                        <a:ea typeface="ＭＳ Ｐゴシック"/>
                      </a:endParaRPr>
                    </a:p>
                    <a:p>
                      <a:pPr algn="l">
                        <a:spcAft>
                          <a:spcPts val="0"/>
                        </a:spcAft>
                      </a:pPr>
                      <a:r>
                        <a:rPr lang="en-US" altLang="ja-JP" sz="1200" kern="100" dirty="0" smtClean="0">
                          <a:solidFill>
                            <a:srgbClr val="FF0000"/>
                          </a:solidFill>
                          <a:effectLst/>
                          <a:latin typeface="Tahoma"/>
                          <a:ea typeface="ＭＳ Ｐゴシック"/>
                        </a:rPr>
                        <a:t>MHI</a:t>
                      </a:r>
                      <a:r>
                        <a:rPr lang="ja-JP" altLang="en-US" sz="1200" kern="100" dirty="0" smtClean="0">
                          <a:solidFill>
                            <a:srgbClr val="FF0000"/>
                          </a:solidFill>
                          <a:effectLst/>
                          <a:latin typeface="Tahoma"/>
                          <a:ea typeface="ＭＳ Ｐゴシック"/>
                        </a:rPr>
                        <a:t>が</a:t>
                      </a:r>
                      <a:r>
                        <a:rPr lang="ja-JP" altLang="en-US" sz="1200" u="sng" kern="100" dirty="0" smtClean="0">
                          <a:solidFill>
                            <a:srgbClr val="FF0000"/>
                          </a:solidFill>
                          <a:effectLst/>
                          <a:latin typeface="Tahoma"/>
                          <a:ea typeface="ＭＳ Ｐゴシック"/>
                        </a:rPr>
                        <a:t>手配</a:t>
                      </a:r>
                      <a:r>
                        <a:rPr lang="ja-JP" altLang="en-US" sz="1200" kern="100" dirty="0" smtClean="0">
                          <a:solidFill>
                            <a:srgbClr val="FF0000"/>
                          </a:solidFill>
                          <a:effectLst/>
                          <a:latin typeface="Tahoma"/>
                          <a:ea typeface="ＭＳ Ｐゴシック"/>
                        </a:rPr>
                        <a:t>し、</a:t>
                      </a:r>
                      <a:r>
                        <a:rPr lang="en-US" altLang="ja-JP" sz="1200" kern="100" dirty="0" smtClean="0">
                          <a:solidFill>
                            <a:srgbClr val="FF0000"/>
                          </a:solidFill>
                          <a:effectLst/>
                          <a:latin typeface="Tahoma"/>
                          <a:ea typeface="ＭＳ Ｐゴシック"/>
                        </a:rPr>
                        <a:t>MHI</a:t>
                      </a:r>
                      <a:r>
                        <a:rPr lang="ja-JP" altLang="en-US" sz="1200" kern="100" dirty="0" smtClean="0">
                          <a:solidFill>
                            <a:srgbClr val="FF0000"/>
                          </a:solidFill>
                          <a:effectLst/>
                          <a:latin typeface="Tahoma"/>
                          <a:ea typeface="ＭＳ Ｐゴシック"/>
                        </a:rPr>
                        <a:t>がジャケットと溶接して納入</a:t>
                      </a:r>
                      <a:endParaRPr lang="ja-JP" altLang="ja-JP" sz="1200" kern="100" dirty="0">
                        <a:solidFill>
                          <a:srgbClr val="FF0000"/>
                        </a:solidFill>
                        <a:effectLst/>
                        <a:latin typeface="Tahoma"/>
                        <a:ea typeface="ＭＳ Ｐゴシック"/>
                        <a:cs typeface="Times New Roman"/>
                      </a:endParaRPr>
                    </a:p>
                  </a:txBody>
                  <a:tcPr marL="68580" marR="68580" marT="0" marB="0"/>
                </a:tc>
                <a:tc>
                  <a:txBody>
                    <a:bodyPr/>
                    <a:lstStyle/>
                    <a:p>
                      <a:pPr algn="l">
                        <a:spcAft>
                          <a:spcPts val="0"/>
                        </a:spcAft>
                      </a:pPr>
                      <a:r>
                        <a:rPr lang="en-US" altLang="ja-JP" sz="1200" kern="100" dirty="0" smtClean="0">
                          <a:effectLst/>
                          <a:latin typeface="Tahoma"/>
                          <a:ea typeface="ＭＳ Ｐゴシック"/>
                        </a:rPr>
                        <a:t>KEK</a:t>
                      </a:r>
                    </a:p>
                    <a:p>
                      <a:pPr algn="l">
                        <a:spcAft>
                          <a:spcPts val="0"/>
                        </a:spcAft>
                      </a:pPr>
                      <a:r>
                        <a:rPr lang="ja-JP" sz="1200" kern="100" dirty="0" smtClean="0">
                          <a:effectLst/>
                          <a:latin typeface="Tahoma"/>
                          <a:ea typeface="ＭＳ Ｐゴシック"/>
                        </a:rPr>
                        <a:t>ス</a:t>
                      </a:r>
                      <a:r>
                        <a:rPr lang="ja-JP" sz="1200" kern="100" dirty="0">
                          <a:effectLst/>
                          <a:latin typeface="Tahoma"/>
                          <a:ea typeface="ＭＳ Ｐゴシック"/>
                        </a:rPr>
                        <a:t>ライドジャッキチューナ</a:t>
                      </a:r>
                      <a:r>
                        <a:rPr lang="ja-JP" sz="1200" kern="100" dirty="0" smtClean="0">
                          <a:effectLst/>
                          <a:latin typeface="Tahoma"/>
                          <a:ea typeface="ＭＳ Ｐゴシック"/>
                        </a:rPr>
                        <a:t>ー</a:t>
                      </a:r>
                      <a:endParaRPr lang="en-US" altLang="ja-JP" sz="1200" kern="100" dirty="0" smtClean="0">
                        <a:effectLst/>
                        <a:latin typeface="Tahoma"/>
                        <a:ea typeface="ＭＳ Ｐゴシック"/>
                      </a:endParaRPr>
                    </a:p>
                    <a:p>
                      <a:pPr algn="l">
                        <a:spcAft>
                          <a:spcPts val="0"/>
                        </a:spcAft>
                      </a:pPr>
                      <a:r>
                        <a:rPr lang="en-US" altLang="ja-JP" sz="1200" kern="100" dirty="0" smtClean="0">
                          <a:solidFill>
                            <a:schemeClr val="tx1"/>
                          </a:solidFill>
                          <a:effectLst/>
                          <a:latin typeface="Tahoma"/>
                          <a:ea typeface="ＭＳ Ｐゴシック"/>
                          <a:cs typeface="Times New Roman"/>
                        </a:rPr>
                        <a:t>MHI-5</a:t>
                      </a:r>
                      <a:r>
                        <a:rPr lang="ja-JP" altLang="en-US" sz="1200" kern="100" dirty="0" smtClean="0">
                          <a:solidFill>
                            <a:schemeClr val="tx1"/>
                          </a:solidFill>
                          <a:effectLst/>
                          <a:latin typeface="Tahoma"/>
                          <a:ea typeface="ＭＳ Ｐゴシック"/>
                          <a:cs typeface="Times New Roman"/>
                        </a:rPr>
                        <a:t>号機の</a:t>
                      </a:r>
                      <a:r>
                        <a:rPr lang="ja-JP" altLang="en-US" sz="1200" b="1" kern="100" dirty="0" smtClean="0">
                          <a:solidFill>
                            <a:schemeClr val="tx1"/>
                          </a:solidFill>
                          <a:effectLst/>
                          <a:latin typeface="Tahoma"/>
                          <a:ea typeface="ＭＳ Ｐゴシック"/>
                          <a:cs typeface="Times New Roman"/>
                        </a:rPr>
                        <a:t>再利用</a:t>
                      </a:r>
                      <a:endParaRPr lang="ja-JP" sz="1200" b="1" kern="100" dirty="0">
                        <a:solidFill>
                          <a:schemeClr val="tx1"/>
                        </a:solidFill>
                        <a:effectLst/>
                        <a:latin typeface="Tahoma"/>
                        <a:ea typeface="ＭＳ Ｐゴシック"/>
                        <a:cs typeface="Times New Roman"/>
                      </a:endParaRPr>
                    </a:p>
                  </a:txBody>
                  <a:tcPr marL="68580" marR="68580" marT="0" marB="0"/>
                </a:tc>
                <a:tc>
                  <a:txBody>
                    <a:bodyPr/>
                    <a:lstStyle/>
                    <a:p>
                      <a:pPr algn="l">
                        <a:spcAft>
                          <a:spcPts val="0"/>
                        </a:spcAft>
                      </a:pPr>
                      <a:r>
                        <a:rPr lang="ja-JP" sz="1200" b="0" kern="100" dirty="0" smtClean="0">
                          <a:solidFill>
                            <a:schemeClr val="tx1"/>
                          </a:solidFill>
                          <a:effectLst/>
                          <a:latin typeface="Tahoma"/>
                          <a:ea typeface="ＭＳ Ｐゴシック"/>
                        </a:rPr>
                        <a:t>有り</a:t>
                      </a:r>
                      <a:endParaRPr lang="en-US" altLang="ja-JP" sz="1200" b="0" kern="100" dirty="0" smtClean="0">
                        <a:solidFill>
                          <a:schemeClr val="tx1"/>
                        </a:solidFill>
                        <a:effectLst/>
                        <a:latin typeface="Tahoma"/>
                        <a:ea typeface="ＭＳ Ｐゴシック"/>
                      </a:endParaRPr>
                    </a:p>
                    <a:p>
                      <a:pPr algn="l">
                        <a:spcAft>
                          <a:spcPts val="0"/>
                        </a:spcAft>
                      </a:pPr>
                      <a:r>
                        <a:rPr lang="ja-JP" altLang="en-US" sz="1200" b="0" kern="100" dirty="0" smtClean="0">
                          <a:solidFill>
                            <a:srgbClr val="FF0000"/>
                          </a:solidFill>
                          <a:effectLst/>
                          <a:latin typeface="Tahoma"/>
                          <a:ea typeface="ＭＳ Ｐゴシック"/>
                          <a:cs typeface="Times New Roman"/>
                        </a:rPr>
                        <a:t>ＳＴＦ</a:t>
                      </a:r>
                      <a:r>
                        <a:rPr lang="en-US" altLang="ja-JP" sz="1200" b="0" kern="100" dirty="0" smtClean="0">
                          <a:solidFill>
                            <a:srgbClr val="FF0000"/>
                          </a:solidFill>
                          <a:effectLst/>
                          <a:latin typeface="Tahoma"/>
                          <a:ea typeface="ＭＳ Ｐゴシック"/>
                          <a:cs typeface="Times New Roman"/>
                        </a:rPr>
                        <a:t>−</a:t>
                      </a:r>
                      <a:r>
                        <a:rPr lang="ja-JP" altLang="en-US" sz="1200" b="0" kern="100" dirty="0" smtClean="0">
                          <a:solidFill>
                            <a:srgbClr val="FF0000"/>
                          </a:solidFill>
                          <a:effectLst/>
                          <a:latin typeface="Tahoma"/>
                          <a:ea typeface="ＭＳ Ｐゴシック"/>
                          <a:cs typeface="Times New Roman"/>
                        </a:rPr>
                        <a:t>ＣＭ２ｂ</a:t>
                      </a:r>
                      <a:endParaRPr lang="en-US" altLang="ja-JP" sz="1200" b="0" kern="100" dirty="0" smtClean="0">
                        <a:solidFill>
                          <a:srgbClr val="FF0000"/>
                        </a:solidFill>
                        <a:effectLst/>
                        <a:latin typeface="Tahoma"/>
                        <a:ea typeface="ＭＳ Ｐゴシック"/>
                        <a:cs typeface="Times New Roman"/>
                      </a:endParaRPr>
                    </a:p>
                    <a:p>
                      <a:pPr algn="l">
                        <a:spcAft>
                          <a:spcPts val="0"/>
                        </a:spcAft>
                      </a:pPr>
                      <a:r>
                        <a:rPr lang="ja-JP" altLang="en-US" sz="1200" b="0" kern="100" dirty="0" smtClean="0">
                          <a:solidFill>
                            <a:srgbClr val="FF0000"/>
                          </a:solidFill>
                          <a:effectLst/>
                          <a:latin typeface="Tahoma"/>
                          <a:ea typeface="ＭＳ Ｐゴシック"/>
                          <a:cs typeface="Times New Roman"/>
                        </a:rPr>
                        <a:t>への採用</a:t>
                      </a:r>
                      <a:endParaRPr lang="en-US" altLang="ja-JP" sz="1200" b="0" kern="100" dirty="0" smtClean="0">
                        <a:solidFill>
                          <a:srgbClr val="FF0000"/>
                        </a:solidFill>
                        <a:effectLst/>
                        <a:latin typeface="Tahoma"/>
                        <a:ea typeface="ＭＳ Ｐゴシック"/>
                        <a:cs typeface="Times New Roman"/>
                      </a:endParaRPr>
                    </a:p>
                    <a:p>
                      <a:pPr algn="l">
                        <a:spcAft>
                          <a:spcPts val="0"/>
                        </a:spcAft>
                      </a:pPr>
                      <a:r>
                        <a:rPr lang="ja-JP" altLang="en-US" sz="1200" b="0" kern="100" dirty="0" smtClean="0">
                          <a:solidFill>
                            <a:srgbClr val="FF0000"/>
                          </a:solidFill>
                          <a:effectLst/>
                          <a:latin typeface="Tahoma"/>
                          <a:ea typeface="ＭＳ Ｐゴシック"/>
                          <a:cs typeface="Times New Roman"/>
                        </a:rPr>
                        <a:t>ＭＨＩの協力要</a:t>
                      </a:r>
                      <a:endParaRPr lang="en-US" altLang="ja-JP" sz="1200" b="0" kern="100" dirty="0" smtClean="0">
                        <a:solidFill>
                          <a:srgbClr val="FF0000"/>
                        </a:solidFill>
                        <a:effectLst/>
                        <a:latin typeface="Tahoma"/>
                        <a:ea typeface="ＭＳ Ｐゴシック"/>
                        <a:cs typeface="Times New Roman"/>
                      </a:endParaRPr>
                    </a:p>
                    <a:p>
                      <a:pPr algn="l">
                        <a:spcAft>
                          <a:spcPts val="0"/>
                        </a:spcAft>
                      </a:pPr>
                      <a:r>
                        <a:rPr lang="ja-JP" altLang="en-US" sz="1200" b="0" kern="100" dirty="0" smtClean="0">
                          <a:solidFill>
                            <a:srgbClr val="FF0000"/>
                          </a:solidFill>
                          <a:effectLst/>
                          <a:latin typeface="Tahoma"/>
                          <a:ea typeface="ＭＳ Ｐゴシック"/>
                          <a:cs typeface="Times New Roman"/>
                        </a:rPr>
                        <a:t>（溶接施工法）</a:t>
                      </a:r>
                      <a:endParaRPr lang="en-US" altLang="ja-JP" sz="1200" b="0" kern="100" dirty="0" smtClean="0">
                        <a:solidFill>
                          <a:srgbClr val="FF0000"/>
                        </a:solidFill>
                        <a:effectLst/>
                        <a:latin typeface="Tahoma"/>
                        <a:ea typeface="ＭＳ Ｐゴシック"/>
                        <a:cs typeface="Times New Roman"/>
                      </a:endParaRPr>
                    </a:p>
                    <a:p>
                      <a:pPr algn="l">
                        <a:spcAft>
                          <a:spcPts val="0"/>
                        </a:spcAft>
                      </a:pPr>
                      <a:r>
                        <a:rPr lang="en-US" altLang="ja-JP" sz="1200" b="0" kern="100" dirty="0" smtClean="0">
                          <a:solidFill>
                            <a:srgbClr val="FF0000"/>
                          </a:solidFill>
                          <a:effectLst/>
                          <a:latin typeface="Tahoma"/>
                          <a:ea typeface="ＭＳ Ｐゴシック"/>
                          <a:cs typeface="Times New Roman"/>
                        </a:rPr>
                        <a:t>2013.6</a:t>
                      </a:r>
                      <a:r>
                        <a:rPr lang="en-US" altLang="ja-JP" sz="1200" b="0" kern="100" baseline="0" dirty="0" smtClean="0">
                          <a:solidFill>
                            <a:srgbClr val="FF0000"/>
                          </a:solidFill>
                          <a:effectLst/>
                          <a:latin typeface="Tahoma"/>
                          <a:ea typeface="ＭＳ Ｐゴシック"/>
                          <a:cs typeface="Times New Roman"/>
                        </a:rPr>
                        <a:t> </a:t>
                      </a:r>
                      <a:r>
                        <a:rPr lang="ja-JP" altLang="en-US" sz="1200" b="0" kern="100" baseline="0" dirty="0" smtClean="0">
                          <a:solidFill>
                            <a:srgbClr val="FF0000"/>
                          </a:solidFill>
                          <a:effectLst/>
                          <a:latin typeface="Tahoma"/>
                          <a:ea typeface="ＭＳ Ｐゴシック"/>
                          <a:cs typeface="Times New Roman"/>
                        </a:rPr>
                        <a:t>申請</a:t>
                      </a:r>
                      <a:endParaRPr lang="ja-JP" sz="1200" b="0" kern="100" dirty="0">
                        <a:solidFill>
                          <a:srgbClr val="FF0000"/>
                        </a:solidFill>
                        <a:effectLst/>
                        <a:latin typeface="Tahoma"/>
                        <a:ea typeface="ＭＳ Ｐゴシック"/>
                        <a:cs typeface="Times New Roman"/>
                      </a:endParaRPr>
                    </a:p>
                  </a:txBody>
                  <a:tcPr marL="68580" marR="68580" marT="0" marB="0"/>
                </a:tc>
              </a:tr>
              <a:tr h="1324537">
                <a:tc>
                  <a:txBody>
                    <a:bodyPr/>
                    <a:lstStyle/>
                    <a:p>
                      <a:pPr algn="l">
                        <a:spcAft>
                          <a:spcPts val="0"/>
                        </a:spcAft>
                      </a:pPr>
                      <a:r>
                        <a:rPr lang="en-US" sz="1200" kern="100" dirty="0">
                          <a:solidFill>
                            <a:srgbClr val="FF0000"/>
                          </a:solidFill>
                          <a:effectLst/>
                          <a:latin typeface="Tahoma"/>
                          <a:ea typeface="ＭＳ Ｐゴシック"/>
                        </a:rPr>
                        <a:t>KEK</a:t>
                      </a:r>
                      <a:r>
                        <a:rPr lang="en-US" sz="1200" kern="100" dirty="0" smtClean="0">
                          <a:solidFill>
                            <a:srgbClr val="FF0000"/>
                          </a:solidFill>
                          <a:effectLst/>
                          <a:latin typeface="Tahoma"/>
                          <a:ea typeface="ＭＳ Ｐゴシック"/>
                        </a:rPr>
                        <a:t>-4</a:t>
                      </a:r>
                      <a:endParaRPr lang="ja-JP" sz="1200" kern="100" dirty="0">
                        <a:solidFill>
                          <a:srgbClr val="FF0000"/>
                        </a:solidFill>
                        <a:effectLst/>
                        <a:latin typeface="Tahoma"/>
                        <a:ea typeface="ＭＳ Ｐゴシック"/>
                        <a:cs typeface="Times New Roman"/>
                      </a:endParaRPr>
                    </a:p>
                  </a:txBody>
                  <a:tcPr marL="68580" marR="68580" marT="0" marB="0" anchor="ctr">
                    <a:lnB w="19050" cap="flat" cmpd="sng" algn="ctr">
                      <a:solidFill>
                        <a:srgbClr val="2F5897"/>
                      </a:solidFill>
                      <a:prstDash val="solid"/>
                      <a:round/>
                      <a:headEnd type="none" w="med" len="med"/>
                      <a:tailEnd type="none" w="med" len="med"/>
                    </a:lnB>
                  </a:tcPr>
                </a:tc>
                <a:tc>
                  <a:txBody>
                    <a:bodyPr/>
                    <a:lstStyle/>
                    <a:p>
                      <a:pPr algn="ctr">
                        <a:spcAft>
                          <a:spcPts val="0"/>
                        </a:spcAft>
                      </a:pPr>
                      <a:r>
                        <a:rPr lang="ja-JP" sz="1200" kern="100" dirty="0">
                          <a:solidFill>
                            <a:srgbClr val="FF0000"/>
                          </a:solidFill>
                          <a:effectLst/>
                          <a:latin typeface="Tahoma"/>
                          <a:ea typeface="ＭＳ Ｐゴシック"/>
                        </a:rPr>
                        <a:t>↑</a:t>
                      </a:r>
                      <a:endParaRPr lang="ja-JP" sz="1200" kern="100" dirty="0">
                        <a:solidFill>
                          <a:srgbClr val="FF0000"/>
                        </a:solidFill>
                        <a:effectLst/>
                        <a:latin typeface="Tahoma"/>
                        <a:ea typeface="ＭＳ Ｐゴシック"/>
                        <a:cs typeface="Times New Roman"/>
                      </a:endParaRPr>
                    </a:p>
                  </a:txBody>
                  <a:tcPr marL="68580" marR="68580" marT="0" marB="0" anchor="ctr">
                    <a:lnB w="19050" cap="flat" cmpd="sng" algn="ctr">
                      <a:solidFill>
                        <a:srgbClr val="6076B4"/>
                      </a:solidFill>
                      <a:prstDash val="solid"/>
                      <a:round/>
                      <a:headEnd type="none" w="med" len="med"/>
                      <a:tailEnd type="none" w="med" len="med"/>
                    </a:lnB>
                  </a:tcPr>
                </a:tc>
                <a:tc>
                  <a:txBody>
                    <a:bodyPr/>
                    <a:lstStyle/>
                    <a:p>
                      <a:pPr algn="ctr">
                        <a:spcAft>
                          <a:spcPts val="0"/>
                        </a:spcAft>
                      </a:pPr>
                      <a:r>
                        <a:rPr lang="ja-JP" sz="1200" kern="100" dirty="0">
                          <a:solidFill>
                            <a:srgbClr val="FF0000"/>
                          </a:solidFill>
                          <a:effectLst/>
                          <a:latin typeface="Tahoma"/>
                          <a:ea typeface="ＭＳ Ｐゴシック"/>
                        </a:rPr>
                        <a:t>↑</a:t>
                      </a:r>
                      <a:endParaRPr lang="ja-JP" sz="1200" kern="100" dirty="0">
                        <a:solidFill>
                          <a:srgbClr val="FF0000"/>
                        </a:solidFill>
                        <a:effectLst/>
                        <a:latin typeface="Tahoma"/>
                        <a:ea typeface="ＭＳ Ｐゴシック"/>
                        <a:cs typeface="Times New Roman"/>
                      </a:endParaRPr>
                    </a:p>
                  </a:txBody>
                  <a:tcPr marL="68580" marR="68580" marT="0" marB="0" anchor="ctr">
                    <a:lnB w="19050" cap="flat" cmpd="sng" algn="ctr">
                      <a:solidFill>
                        <a:srgbClr val="6076B4"/>
                      </a:solidFill>
                      <a:prstDash val="solid"/>
                      <a:round/>
                      <a:headEnd type="none" w="med" len="med"/>
                      <a:tailEnd type="none" w="med" len="med"/>
                    </a:lnB>
                  </a:tcPr>
                </a:tc>
                <a:tc>
                  <a:txBody>
                    <a:bodyPr/>
                    <a:lstStyle/>
                    <a:p>
                      <a:pPr algn="ctr">
                        <a:spcAft>
                          <a:spcPts val="0"/>
                        </a:spcAft>
                      </a:pPr>
                      <a:r>
                        <a:rPr lang="ja-JP" sz="1200" kern="100" dirty="0">
                          <a:solidFill>
                            <a:srgbClr val="FF0000"/>
                          </a:solidFill>
                          <a:effectLst/>
                          <a:latin typeface="Tahoma"/>
                          <a:ea typeface="ＭＳ Ｐゴシック"/>
                        </a:rPr>
                        <a:t>↑</a:t>
                      </a:r>
                      <a:endParaRPr lang="ja-JP" sz="1200" kern="100" dirty="0">
                        <a:solidFill>
                          <a:srgbClr val="FF0000"/>
                        </a:solidFill>
                        <a:effectLst/>
                        <a:latin typeface="Tahoma"/>
                        <a:ea typeface="ＭＳ Ｐゴシック"/>
                        <a:cs typeface="Times New Roman"/>
                      </a:endParaRPr>
                    </a:p>
                  </a:txBody>
                  <a:tcPr marL="68580" marR="68580" marT="0" marB="0" anchor="ctr">
                    <a:lnB w="19050" cap="flat" cmpd="sng" algn="ctr">
                      <a:solidFill>
                        <a:srgbClr val="6076B4"/>
                      </a:solidFill>
                      <a:prstDash val="solid"/>
                      <a:round/>
                      <a:headEnd type="none" w="med" len="med"/>
                      <a:tailEnd type="none" w="med" len="med"/>
                    </a:lnB>
                  </a:tcPr>
                </a:tc>
                <a:tc>
                  <a:txBody>
                    <a:bodyPr/>
                    <a:lstStyle/>
                    <a:p>
                      <a:pPr algn="l">
                        <a:spcAft>
                          <a:spcPts val="0"/>
                        </a:spcAft>
                      </a:pPr>
                      <a:r>
                        <a:rPr lang="ja-JP" altLang="en-US" sz="1200" kern="100" dirty="0" smtClean="0">
                          <a:solidFill>
                            <a:srgbClr val="FF0000"/>
                          </a:solidFill>
                          <a:effectLst/>
                          <a:latin typeface="Tahoma"/>
                          <a:ea typeface="ＭＳ Ｐゴシック"/>
                          <a:cs typeface="Times New Roman"/>
                        </a:rPr>
                        <a:t>チューナ共用型の</a:t>
                      </a:r>
                      <a:r>
                        <a:rPr lang="ja-JP" altLang="en-US" sz="1200" b="1" kern="100" dirty="0" smtClean="0">
                          <a:solidFill>
                            <a:srgbClr val="FF0000"/>
                          </a:solidFill>
                          <a:effectLst/>
                          <a:latin typeface="Tahoma"/>
                          <a:ea typeface="ＭＳ Ｐゴシック"/>
                          <a:cs typeface="Times New Roman"/>
                        </a:rPr>
                        <a:t>新設計</a:t>
                      </a:r>
                      <a:r>
                        <a:rPr lang="ja-JP" altLang="en-US" sz="1200" b="0" kern="100" dirty="0" smtClean="0">
                          <a:solidFill>
                            <a:srgbClr val="FF0000"/>
                          </a:solidFill>
                          <a:effectLst/>
                          <a:latin typeface="Tahoma"/>
                          <a:ea typeface="ＭＳ Ｐゴシック"/>
                          <a:cs typeface="Times New Roman"/>
                        </a:rPr>
                        <a:t>（</a:t>
                      </a:r>
                      <a:r>
                        <a:rPr lang="en-US" altLang="ja-JP" sz="1200" b="0" kern="100" dirty="0" smtClean="0">
                          <a:solidFill>
                            <a:srgbClr val="FF0000"/>
                          </a:solidFill>
                          <a:effectLst/>
                          <a:latin typeface="Tahoma"/>
                          <a:ea typeface="ＭＳ Ｐゴシック"/>
                          <a:cs typeface="Times New Roman"/>
                        </a:rPr>
                        <a:t>KEK</a:t>
                      </a:r>
                      <a:r>
                        <a:rPr lang="ja-JP" altLang="en-US" sz="1200" b="0" kern="100" dirty="0" smtClean="0">
                          <a:solidFill>
                            <a:srgbClr val="FF0000"/>
                          </a:solidFill>
                          <a:effectLst/>
                          <a:latin typeface="Tahoma"/>
                          <a:ea typeface="ＭＳ Ｐゴシック"/>
                          <a:cs typeface="Times New Roman"/>
                        </a:rPr>
                        <a:t>）</a:t>
                      </a:r>
                      <a:endParaRPr lang="en-US" altLang="ja-JP" sz="1200" b="1" kern="100" dirty="0" smtClean="0">
                        <a:solidFill>
                          <a:srgbClr val="FF0000"/>
                        </a:solidFill>
                        <a:effectLst/>
                        <a:latin typeface="Tahoma"/>
                        <a:ea typeface="ＭＳ Ｐゴシック"/>
                        <a:cs typeface="Times New Roman"/>
                      </a:endParaRPr>
                    </a:p>
                    <a:p>
                      <a:pPr algn="l">
                        <a:spcAft>
                          <a:spcPts val="0"/>
                        </a:spcAft>
                      </a:pPr>
                      <a:r>
                        <a:rPr lang="ja-JP" altLang="en-US" sz="1200" kern="100" dirty="0" smtClean="0">
                          <a:solidFill>
                            <a:srgbClr val="FF0000"/>
                          </a:solidFill>
                          <a:effectLst/>
                          <a:latin typeface="Tahoma"/>
                          <a:ea typeface="ＭＳ Ｐゴシック"/>
                        </a:rPr>
                        <a:t>ミラプロが単体として</a:t>
                      </a:r>
                      <a:r>
                        <a:rPr lang="ja-JP" altLang="en-US" sz="1200" u="sng" kern="100" dirty="0" smtClean="0">
                          <a:solidFill>
                            <a:srgbClr val="FF0000"/>
                          </a:solidFill>
                          <a:effectLst/>
                          <a:latin typeface="Tahoma"/>
                          <a:ea typeface="ＭＳ Ｐゴシック"/>
                        </a:rPr>
                        <a:t>製造</a:t>
                      </a:r>
                      <a:r>
                        <a:rPr lang="ja-JP" altLang="en-US" sz="1200" kern="100" dirty="0" smtClean="0">
                          <a:solidFill>
                            <a:srgbClr val="FF0000"/>
                          </a:solidFill>
                          <a:effectLst/>
                          <a:latin typeface="Tahoma"/>
                          <a:ea typeface="ＭＳ Ｐゴシック"/>
                        </a:rPr>
                        <a:t>。</a:t>
                      </a:r>
                      <a:r>
                        <a:rPr lang="en-US" altLang="ja-JP" sz="1200" kern="100" dirty="0" smtClean="0">
                          <a:solidFill>
                            <a:srgbClr val="FF0000"/>
                          </a:solidFill>
                          <a:effectLst/>
                          <a:latin typeface="Tahoma"/>
                          <a:ea typeface="ＭＳ Ｐゴシック"/>
                        </a:rPr>
                        <a:t>KEK</a:t>
                      </a:r>
                      <a:r>
                        <a:rPr lang="ja-JP" altLang="en-US" sz="1200" kern="100" dirty="0" smtClean="0">
                          <a:solidFill>
                            <a:srgbClr val="FF0000"/>
                          </a:solidFill>
                          <a:effectLst/>
                          <a:latin typeface="Tahoma"/>
                          <a:ea typeface="ＭＳ Ｐゴシック"/>
                        </a:rPr>
                        <a:t>が</a:t>
                      </a:r>
                      <a:r>
                        <a:rPr lang="ja-JP" altLang="ja-JP" sz="1200" kern="100" dirty="0" smtClean="0">
                          <a:solidFill>
                            <a:srgbClr val="FF0000"/>
                          </a:solidFill>
                          <a:effectLst/>
                          <a:latin typeface="Tahoma"/>
                          <a:ea typeface="ＭＳ Ｐゴシック"/>
                        </a:rPr>
                        <a:t>購入し、</a:t>
                      </a:r>
                      <a:r>
                        <a:rPr lang="ja-JP" altLang="en-US" sz="1200" kern="100" dirty="0" smtClean="0">
                          <a:solidFill>
                            <a:srgbClr val="FF0000"/>
                          </a:solidFill>
                          <a:effectLst/>
                          <a:latin typeface="Tahoma"/>
                          <a:ea typeface="ＭＳ Ｐゴシック"/>
                        </a:rPr>
                        <a:t>エンドプレートとの</a:t>
                      </a:r>
                      <a:r>
                        <a:rPr lang="ja-JP" altLang="ja-JP" sz="1200" kern="100" dirty="0" smtClean="0">
                          <a:solidFill>
                            <a:srgbClr val="FF0000"/>
                          </a:solidFill>
                          <a:effectLst/>
                          <a:latin typeface="Tahoma"/>
                          <a:ea typeface="ＭＳ Ｐゴシック"/>
                        </a:rPr>
                        <a:t>溶接は</a:t>
                      </a:r>
                      <a:r>
                        <a:rPr lang="en-US" altLang="ja-JP" sz="1200" kern="100" dirty="0" smtClean="0">
                          <a:solidFill>
                            <a:srgbClr val="FF0000"/>
                          </a:solidFill>
                          <a:effectLst/>
                          <a:latin typeface="Tahoma"/>
                          <a:ea typeface="ＭＳ Ｐゴシック"/>
                        </a:rPr>
                        <a:t>KEK</a:t>
                      </a:r>
                      <a:r>
                        <a:rPr lang="ja-JP" altLang="en-US" sz="1200" kern="100" dirty="0" smtClean="0">
                          <a:solidFill>
                            <a:srgbClr val="FF0000"/>
                          </a:solidFill>
                          <a:effectLst/>
                          <a:latin typeface="Tahoma"/>
                          <a:ea typeface="ＭＳ Ｐゴシック"/>
                        </a:rPr>
                        <a:t>が行う。</a:t>
                      </a:r>
                      <a:endParaRPr lang="ja-JP" altLang="ja-JP" sz="1200" kern="100" dirty="0" smtClean="0">
                        <a:solidFill>
                          <a:srgbClr val="FF0000"/>
                        </a:solidFill>
                        <a:effectLst/>
                        <a:latin typeface="Tahoma"/>
                        <a:ea typeface="ＭＳ Ｐゴシック"/>
                      </a:endParaRPr>
                    </a:p>
                  </a:txBody>
                  <a:tcPr marL="68580" marR="68580" marT="0" marB="0">
                    <a:lnB w="19050" cap="flat" cmpd="sng" algn="ctr">
                      <a:solidFill>
                        <a:srgbClr val="6076B4"/>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smtClean="0">
                          <a:solidFill>
                            <a:srgbClr val="FF0000"/>
                          </a:solidFill>
                          <a:effectLst/>
                          <a:latin typeface="Tahoma"/>
                          <a:ea typeface="ＭＳ Ｐゴシック"/>
                          <a:cs typeface="Times New Roman"/>
                        </a:rPr>
                        <a:t>チューナ共用型の</a:t>
                      </a:r>
                      <a:r>
                        <a:rPr lang="ja-JP" altLang="en-US" sz="1200" b="1" kern="100" dirty="0" smtClean="0">
                          <a:solidFill>
                            <a:srgbClr val="FF0000"/>
                          </a:solidFill>
                          <a:effectLst/>
                          <a:latin typeface="Tahoma"/>
                          <a:ea typeface="ＭＳ Ｐゴシック"/>
                          <a:cs typeface="Times New Roman"/>
                        </a:rPr>
                        <a:t>新設計</a:t>
                      </a:r>
                      <a:r>
                        <a:rPr lang="ja-JP" altLang="en-US" sz="1200" b="0" kern="100" dirty="0" smtClean="0">
                          <a:solidFill>
                            <a:srgbClr val="FF0000"/>
                          </a:solidFill>
                          <a:effectLst/>
                          <a:latin typeface="Tahoma"/>
                          <a:ea typeface="ＭＳ Ｐゴシック"/>
                          <a:cs typeface="Times New Roman"/>
                        </a:rPr>
                        <a:t>（</a:t>
                      </a:r>
                      <a:r>
                        <a:rPr lang="en-US" altLang="ja-JP" sz="1200" b="0" kern="100" dirty="0" smtClean="0">
                          <a:solidFill>
                            <a:srgbClr val="FF0000"/>
                          </a:solidFill>
                          <a:effectLst/>
                          <a:latin typeface="Tahoma"/>
                          <a:ea typeface="ＭＳ Ｐゴシック"/>
                          <a:cs typeface="Times New Roman"/>
                        </a:rPr>
                        <a:t>KEK</a:t>
                      </a:r>
                      <a:r>
                        <a:rPr lang="ja-JP" altLang="en-US" sz="1200" b="0" kern="100" dirty="0" smtClean="0">
                          <a:solidFill>
                            <a:srgbClr val="FF0000"/>
                          </a:solidFill>
                          <a:effectLst/>
                          <a:latin typeface="Tahoma"/>
                          <a:ea typeface="ＭＳ Ｐゴシック"/>
                          <a:cs typeface="Times New Roman"/>
                        </a:rPr>
                        <a:t>）</a:t>
                      </a:r>
                      <a:endParaRPr lang="ja-JP" altLang="ja-JP" sz="1200" b="1" kern="100" dirty="0" smtClean="0">
                        <a:solidFill>
                          <a:srgbClr val="FF0000"/>
                        </a:solidFill>
                        <a:effectLst/>
                        <a:latin typeface="Tahoma"/>
                        <a:ea typeface="ＭＳ Ｐゴシック"/>
                        <a:cs typeface="Times New Roman"/>
                      </a:endParaRPr>
                    </a:p>
                    <a:p>
                      <a:pPr algn="l">
                        <a:spcAft>
                          <a:spcPts val="0"/>
                        </a:spcAft>
                      </a:pPr>
                      <a:r>
                        <a:rPr lang="ja-JP" altLang="en-US" sz="1200" kern="100" dirty="0" smtClean="0">
                          <a:solidFill>
                            <a:srgbClr val="FF0000"/>
                          </a:solidFill>
                          <a:effectLst/>
                          <a:latin typeface="Tahoma"/>
                          <a:ea typeface="ＭＳ Ｐゴシック"/>
                          <a:cs typeface="Times New Roman"/>
                        </a:rPr>
                        <a:t>ミラプロが</a:t>
                      </a:r>
                      <a:r>
                        <a:rPr lang="ja-JP" altLang="en-US" sz="1200" u="sng" kern="100" dirty="0" smtClean="0">
                          <a:solidFill>
                            <a:srgbClr val="FF0000"/>
                          </a:solidFill>
                          <a:effectLst/>
                          <a:latin typeface="Tahoma"/>
                          <a:ea typeface="ＭＳ Ｐゴシック"/>
                          <a:cs typeface="Times New Roman"/>
                        </a:rPr>
                        <a:t>製造</a:t>
                      </a:r>
                      <a:r>
                        <a:rPr lang="ja-JP" altLang="en-US" sz="1200" kern="100" dirty="0" smtClean="0">
                          <a:solidFill>
                            <a:srgbClr val="FF0000"/>
                          </a:solidFill>
                          <a:effectLst/>
                          <a:latin typeface="Tahoma"/>
                          <a:ea typeface="ＭＳ Ｐゴシック"/>
                          <a:cs typeface="Times New Roman"/>
                        </a:rPr>
                        <a:t>し、ミラプロがジャケットと溶接して納入</a:t>
                      </a:r>
                      <a:endParaRPr lang="ja-JP" altLang="ja-JP" sz="1200" kern="100" dirty="0">
                        <a:solidFill>
                          <a:srgbClr val="FF0000"/>
                        </a:solidFill>
                        <a:effectLst/>
                        <a:latin typeface="Tahoma"/>
                        <a:ea typeface="ＭＳ Ｐゴシック"/>
                        <a:cs typeface="Times New Roman"/>
                      </a:endParaRPr>
                    </a:p>
                  </a:txBody>
                  <a:tcPr marL="68580" marR="68580" marT="0" marB="0">
                    <a:lnB w="19050" cap="flat" cmpd="sng" algn="ctr">
                      <a:solidFill>
                        <a:srgbClr val="6076B4"/>
                      </a:solidFill>
                      <a:prstDash val="solid"/>
                      <a:round/>
                      <a:headEnd type="none" w="med" len="med"/>
                      <a:tailEnd type="none" w="med" len="med"/>
                    </a:lnB>
                  </a:tcPr>
                </a:tc>
                <a:tc>
                  <a:txBody>
                    <a:bodyPr/>
                    <a:lstStyle/>
                    <a:p>
                      <a:pPr algn="l">
                        <a:spcAft>
                          <a:spcPts val="0"/>
                        </a:spcAft>
                      </a:pPr>
                      <a:r>
                        <a:rPr lang="ja-JP" altLang="en-US" sz="1200" b="0" kern="100" dirty="0" smtClean="0">
                          <a:solidFill>
                            <a:srgbClr val="FF0000"/>
                          </a:solidFill>
                          <a:effectLst/>
                          <a:latin typeface="Tahoma"/>
                          <a:ea typeface="ＭＳ Ｐゴシック"/>
                          <a:cs typeface="Times New Roman"/>
                        </a:rPr>
                        <a:t>ＴＥＳＬＡ</a:t>
                      </a:r>
                      <a:endParaRPr lang="en-US" altLang="ja-JP" sz="1200" b="0" kern="100" dirty="0" smtClean="0">
                        <a:solidFill>
                          <a:srgbClr val="FF0000"/>
                        </a:solidFill>
                        <a:effectLst/>
                        <a:latin typeface="Tahoma"/>
                        <a:ea typeface="ＭＳ Ｐゴシック"/>
                        <a:cs typeface="Times New Roman"/>
                      </a:endParaRPr>
                    </a:p>
                    <a:p>
                      <a:pPr algn="l">
                        <a:spcAft>
                          <a:spcPts val="0"/>
                        </a:spcAft>
                      </a:pPr>
                      <a:r>
                        <a:rPr lang="ja-JP" altLang="en-US" sz="1200" b="0" kern="100" dirty="0" smtClean="0">
                          <a:solidFill>
                            <a:srgbClr val="FF0000"/>
                          </a:solidFill>
                          <a:effectLst/>
                          <a:latin typeface="Tahoma"/>
                          <a:ea typeface="ＭＳ Ｐゴシック"/>
                          <a:cs typeface="Times New Roman"/>
                        </a:rPr>
                        <a:t>ブレードチューナー</a:t>
                      </a:r>
                      <a:endParaRPr lang="en-US" altLang="ja-JP" sz="1200" b="0" kern="100" dirty="0" smtClean="0">
                        <a:solidFill>
                          <a:srgbClr val="FF0000"/>
                        </a:solidFill>
                        <a:effectLst/>
                        <a:latin typeface="Tahoma"/>
                        <a:ea typeface="ＭＳ Ｐゴシック"/>
                        <a:cs typeface="Times New Roman"/>
                      </a:endParaRPr>
                    </a:p>
                    <a:p>
                      <a:pPr algn="l">
                        <a:spcAft>
                          <a:spcPts val="0"/>
                        </a:spcAft>
                      </a:pPr>
                      <a:r>
                        <a:rPr lang="ja-JP" altLang="en-US" sz="1200" b="0" kern="100" dirty="0" smtClean="0">
                          <a:solidFill>
                            <a:srgbClr val="FF0000"/>
                          </a:solidFill>
                          <a:effectLst/>
                          <a:latin typeface="Tahoma"/>
                          <a:ea typeface="ＭＳ Ｐゴシック"/>
                          <a:cs typeface="Times New Roman"/>
                        </a:rPr>
                        <a:t>ＦＮＡＬより借用</a:t>
                      </a:r>
                      <a:endParaRPr lang="ja-JP" sz="1200" b="0" kern="100" dirty="0">
                        <a:solidFill>
                          <a:srgbClr val="FF0000"/>
                        </a:solidFill>
                        <a:effectLst/>
                        <a:latin typeface="Tahoma"/>
                        <a:ea typeface="ＭＳ Ｐゴシック"/>
                        <a:cs typeface="Times New Roman"/>
                      </a:endParaRPr>
                    </a:p>
                  </a:txBody>
                  <a:tcPr marL="68580" marR="68580" marT="0" marB="0">
                    <a:lnB w="19050" cap="flat" cmpd="sng" algn="ctr">
                      <a:solidFill>
                        <a:srgbClr val="6076B4"/>
                      </a:solidFill>
                      <a:prstDash val="solid"/>
                      <a:round/>
                      <a:headEnd type="none" w="med" len="med"/>
                      <a:tailEnd type="none" w="med" len="med"/>
                    </a:lnB>
                  </a:tcPr>
                </a:tc>
                <a:tc>
                  <a:txBody>
                    <a:bodyPr/>
                    <a:lstStyle/>
                    <a:p>
                      <a:pPr algn="l">
                        <a:spcAft>
                          <a:spcPts val="0"/>
                        </a:spcAft>
                      </a:pPr>
                      <a:r>
                        <a:rPr lang="ja-JP" altLang="ja-JP" sz="1200" b="0" kern="100" dirty="0" smtClean="0">
                          <a:solidFill>
                            <a:srgbClr val="FF0000"/>
                          </a:solidFill>
                          <a:effectLst/>
                          <a:latin typeface="Tahoma"/>
                          <a:ea typeface="ＭＳ Ｐゴシック"/>
                        </a:rPr>
                        <a:t>有り</a:t>
                      </a:r>
                      <a:endParaRPr lang="en-US" altLang="ja-JP" sz="1200" b="0" kern="100" dirty="0" smtClean="0">
                        <a:solidFill>
                          <a:srgbClr val="FF0000"/>
                        </a:solidFill>
                        <a:effectLst/>
                        <a:latin typeface="Tahoma"/>
                        <a:ea typeface="ＭＳ Ｐゴシック"/>
                      </a:endParaRPr>
                    </a:p>
                    <a:p>
                      <a:pPr algn="l">
                        <a:spcAft>
                          <a:spcPts val="0"/>
                        </a:spcAft>
                      </a:pPr>
                      <a:r>
                        <a:rPr lang="en-US" altLang="ja-JP" sz="1200" b="0" kern="100" dirty="0" smtClean="0">
                          <a:solidFill>
                            <a:srgbClr val="FF0000"/>
                          </a:solidFill>
                          <a:effectLst/>
                          <a:latin typeface="Tahoma"/>
                          <a:ea typeface="ＭＳ Ｐゴシック"/>
                        </a:rPr>
                        <a:t>3</a:t>
                      </a:r>
                      <a:r>
                        <a:rPr lang="ja-JP" altLang="en-US" sz="1200" b="0" kern="100" dirty="0" smtClean="0">
                          <a:solidFill>
                            <a:srgbClr val="FF0000"/>
                          </a:solidFill>
                          <a:effectLst/>
                          <a:latin typeface="Tahoma"/>
                          <a:ea typeface="ＭＳ Ｐゴシック"/>
                        </a:rPr>
                        <a:t>号機より数ヶ月おくれて申請</a:t>
                      </a:r>
                      <a:endParaRPr lang="en-US" altLang="ja-JP" sz="1200" b="0" kern="100" dirty="0" smtClean="0">
                        <a:solidFill>
                          <a:srgbClr val="FF0000"/>
                        </a:solidFill>
                        <a:effectLst/>
                        <a:latin typeface="Tahoma"/>
                        <a:ea typeface="ＭＳ Ｐゴシック"/>
                      </a:endParaRPr>
                    </a:p>
                    <a:p>
                      <a:pPr algn="l">
                        <a:spcAft>
                          <a:spcPts val="0"/>
                        </a:spcAft>
                      </a:pPr>
                      <a:r>
                        <a:rPr lang="ja-JP" altLang="en-US" sz="1200" b="0" kern="100" dirty="0" smtClean="0">
                          <a:solidFill>
                            <a:srgbClr val="FF0000"/>
                          </a:solidFill>
                          <a:effectLst/>
                          <a:latin typeface="Tahoma"/>
                          <a:ea typeface="ＭＳ Ｐゴシック"/>
                          <a:cs typeface="Times New Roman"/>
                        </a:rPr>
                        <a:t>ＳＴＦ</a:t>
                      </a:r>
                      <a:r>
                        <a:rPr lang="en-US" altLang="ja-JP" sz="1200" b="0" kern="100" dirty="0" smtClean="0">
                          <a:solidFill>
                            <a:srgbClr val="FF0000"/>
                          </a:solidFill>
                          <a:effectLst/>
                          <a:latin typeface="Tahoma"/>
                          <a:ea typeface="ＭＳ Ｐゴシック"/>
                          <a:cs typeface="Times New Roman"/>
                        </a:rPr>
                        <a:t>−</a:t>
                      </a:r>
                      <a:r>
                        <a:rPr lang="ja-JP" altLang="en-US" sz="1200" b="0" kern="100" dirty="0" smtClean="0">
                          <a:solidFill>
                            <a:srgbClr val="FF0000"/>
                          </a:solidFill>
                          <a:effectLst/>
                          <a:latin typeface="Tahoma"/>
                          <a:ea typeface="ＭＳ Ｐゴシック"/>
                          <a:cs typeface="Times New Roman"/>
                        </a:rPr>
                        <a:t>ＣＭ２ｂ</a:t>
                      </a:r>
                      <a:endParaRPr lang="en-US" altLang="ja-JP" sz="1200" b="0" kern="100" dirty="0" smtClean="0">
                        <a:solidFill>
                          <a:srgbClr val="FF0000"/>
                        </a:solidFill>
                        <a:effectLst/>
                        <a:latin typeface="Tahoma"/>
                        <a:ea typeface="ＭＳ Ｐゴシック"/>
                        <a:cs typeface="Times New Roman"/>
                      </a:endParaRPr>
                    </a:p>
                    <a:p>
                      <a:pPr algn="l">
                        <a:spcAft>
                          <a:spcPts val="0"/>
                        </a:spcAft>
                      </a:pPr>
                      <a:r>
                        <a:rPr lang="ja-JP" altLang="en-US" sz="1200" b="0" kern="100" dirty="0" smtClean="0">
                          <a:solidFill>
                            <a:srgbClr val="FF0000"/>
                          </a:solidFill>
                          <a:effectLst/>
                          <a:latin typeface="Tahoma"/>
                          <a:ea typeface="ＭＳ Ｐゴシック"/>
                          <a:cs typeface="Times New Roman"/>
                        </a:rPr>
                        <a:t>への採用</a:t>
                      </a:r>
                      <a:endParaRPr lang="en-US" altLang="ja-JP" sz="1200" b="0" kern="100" dirty="0" smtClean="0">
                        <a:solidFill>
                          <a:srgbClr val="FF0000"/>
                        </a:solidFill>
                        <a:effectLst/>
                        <a:latin typeface="Tahoma"/>
                        <a:ea typeface="ＭＳ Ｐゴシック"/>
                        <a:cs typeface="Times New Roman"/>
                      </a:endParaRPr>
                    </a:p>
                    <a:p>
                      <a:pPr algn="l">
                        <a:spcAft>
                          <a:spcPts val="0"/>
                        </a:spcAft>
                      </a:pPr>
                      <a:r>
                        <a:rPr lang="ja-JP" altLang="en-US" sz="1200" b="0" kern="100" dirty="0" smtClean="0">
                          <a:solidFill>
                            <a:srgbClr val="FF0000"/>
                          </a:solidFill>
                          <a:effectLst/>
                          <a:latin typeface="Tahoma"/>
                          <a:ea typeface="ＭＳ Ｐゴシック"/>
                          <a:cs typeface="Times New Roman"/>
                        </a:rPr>
                        <a:t>ミラプロの協力要（溶接施工法）</a:t>
                      </a:r>
                      <a:endParaRPr lang="ja-JP" altLang="ja-JP" sz="1200" b="0" kern="100" dirty="0" smtClean="0">
                        <a:solidFill>
                          <a:srgbClr val="FF0000"/>
                        </a:solidFill>
                        <a:effectLst/>
                        <a:latin typeface="Tahoma"/>
                        <a:ea typeface="ＭＳ Ｐゴシック"/>
                        <a:cs typeface="Times New Roman"/>
                      </a:endParaRPr>
                    </a:p>
                  </a:txBody>
                  <a:tcPr marL="68580" marR="68580" marT="0" marB="0">
                    <a:lnB w="19050" cap="flat" cmpd="sng" algn="ctr">
                      <a:solidFill>
                        <a:srgbClr val="6076B4"/>
                      </a:solidFill>
                      <a:prstDash val="solid"/>
                      <a:round/>
                      <a:headEnd type="none" w="med" len="med"/>
                      <a:tailEnd type="none" w="med" len="med"/>
                    </a:lnB>
                  </a:tcPr>
                </a:tc>
              </a:tr>
            </a:tbl>
          </a:graphicData>
        </a:graphic>
      </p:graphicFrame>
      <p:sp>
        <p:nvSpPr>
          <p:cNvPr id="6" name="テキスト ボックス 5"/>
          <p:cNvSpPr txBox="1"/>
          <p:nvPr/>
        </p:nvSpPr>
        <p:spPr>
          <a:xfrm>
            <a:off x="1390881" y="940518"/>
            <a:ext cx="6362238" cy="400110"/>
          </a:xfrm>
          <a:prstGeom prst="rect">
            <a:avLst/>
          </a:prstGeom>
          <a:noFill/>
          <a:ln w="19050" cmpd="sng">
            <a:solidFill>
              <a:schemeClr val="accent3"/>
            </a:solidFill>
          </a:ln>
        </p:spPr>
        <p:txBody>
          <a:bodyPr wrap="none" rtlCol="0">
            <a:spAutoFit/>
          </a:bodyPr>
          <a:lstStyle/>
          <a:p>
            <a:r>
              <a:rPr kumimoji="1" lang="ja-JP" altLang="en-US" sz="2000" dirty="0" smtClean="0">
                <a:latin typeface="ＭＳ Ｐゴシック"/>
                <a:ea typeface="ＭＳ Ｐゴシック"/>
                <a:cs typeface="ＭＳ Ｐゴシック"/>
              </a:rPr>
              <a:t>コメント・提案を踏まえた</a:t>
            </a:r>
            <a:r>
              <a:rPr kumimoji="1" lang="en-US" altLang="ja-JP" sz="2000" dirty="0" smtClean="0">
                <a:latin typeface="ＭＳ Ｐゴシック"/>
                <a:ea typeface="ＭＳ Ｐゴシック"/>
                <a:cs typeface="ＭＳ Ｐゴシック"/>
              </a:rPr>
              <a:t>KEK-MHI</a:t>
            </a:r>
            <a:r>
              <a:rPr kumimoji="1" lang="ja-JP" altLang="en-US" sz="2000" dirty="0" smtClean="0">
                <a:latin typeface="ＭＳ Ｐゴシック"/>
                <a:ea typeface="ＭＳ Ｐゴシック"/>
                <a:cs typeface="ＭＳ Ｐゴシック"/>
              </a:rPr>
              <a:t>空洞をベースとした検討</a:t>
            </a:r>
            <a:endParaRPr kumimoji="1" lang="ja-JP" altLang="en-US" sz="2000" dirty="0">
              <a:latin typeface="ＭＳ Ｐゴシック"/>
              <a:ea typeface="ＭＳ Ｐゴシック"/>
              <a:cs typeface="ＭＳ Ｐゴシック"/>
            </a:endParaRPr>
          </a:p>
        </p:txBody>
      </p:sp>
      <p:sp>
        <p:nvSpPr>
          <p:cNvPr id="9" name="日付プレースホルダー 8"/>
          <p:cNvSpPr>
            <a:spLocks noGrp="1"/>
          </p:cNvSpPr>
          <p:nvPr>
            <p:ph type="dt" sz="half" idx="10"/>
          </p:nvPr>
        </p:nvSpPr>
        <p:spPr/>
        <p:txBody>
          <a:bodyPr/>
          <a:lstStyle/>
          <a:p>
            <a:fld id="{2A564189-2D88-6A40-A80A-5BF416A9F578}" type="datetime1">
              <a:rPr lang="ja-JP" altLang="en-US" smtClean="0"/>
              <a:pPr/>
              <a:t>12.10.27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932125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84571"/>
          </a:xfrm>
        </p:spPr>
        <p:txBody>
          <a:bodyPr>
            <a:normAutofit fontScale="90000"/>
          </a:bodyPr>
          <a:lstStyle/>
          <a:p>
            <a:r>
              <a:rPr kumimoji="1" lang="en-US" altLang="ja-JP" dirty="0" smtClean="0"/>
              <a:t>KEK-3</a:t>
            </a:r>
            <a:r>
              <a:rPr kumimoji="1" lang="ja-JP" altLang="en-US" dirty="0" smtClean="0"/>
              <a:t>号機</a:t>
            </a:r>
            <a:r>
              <a:rPr kumimoji="1" lang="en-US" altLang="ja-JP" dirty="0" smtClean="0"/>
              <a:t> </a:t>
            </a:r>
            <a:r>
              <a:rPr kumimoji="1" lang="ja-JP" altLang="en-US" dirty="0" smtClean="0"/>
              <a:t>製造スケジュール案</a:t>
            </a:r>
            <a:endParaRPr kumimoji="1" lang="ja-JP" altLang="en-US" dirty="0"/>
          </a:p>
        </p:txBody>
      </p:sp>
      <p:sp>
        <p:nvSpPr>
          <p:cNvPr id="3" name="フッター プレースホルダー 2"/>
          <p:cNvSpPr>
            <a:spLocks noGrp="1"/>
          </p:cNvSpPr>
          <p:nvPr>
            <p:ph type="ftr" sz="quarter" idx="11"/>
          </p:nvPr>
        </p:nvSpPr>
        <p:spPr/>
        <p:txBody>
          <a:bodyPr/>
          <a:lstStyle/>
          <a:p>
            <a:r>
              <a:rPr lang="ja-JP" altLang="en-US" smtClean="0"/>
              <a:t>機械工学センター　山中　将</a:t>
            </a:r>
            <a:endParaRPr lang="en-US"/>
          </a:p>
        </p:txBody>
      </p:sp>
      <p:sp>
        <p:nvSpPr>
          <p:cNvPr id="4" name="スライド番号プレースホルダー 3"/>
          <p:cNvSpPr>
            <a:spLocks noGrp="1"/>
          </p:cNvSpPr>
          <p:nvPr>
            <p:ph type="sldNum" sz="quarter" idx="12"/>
          </p:nvPr>
        </p:nvSpPr>
        <p:spPr/>
        <p:txBody>
          <a:bodyPr/>
          <a:lstStyle/>
          <a:p>
            <a:fld id="{BA9B540C-44DA-4F69-89C9-7C84606640D3}" type="slidenum">
              <a:rPr lang="en-US" smtClean="0"/>
              <a:pPr/>
              <a:t>54</a:t>
            </a:fld>
            <a:endParaRPr lang="en-US"/>
          </a:p>
        </p:txBody>
      </p:sp>
      <p:graphicFrame>
        <p:nvGraphicFramePr>
          <p:cNvPr id="6" name="表 5"/>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199520922"/>
              </p:ext>
            </p:extLst>
          </p:nvPr>
        </p:nvGraphicFramePr>
        <p:xfrm>
          <a:off x="172511" y="1327490"/>
          <a:ext cx="8798979" cy="2859940"/>
        </p:xfrm>
        <a:graphic>
          <a:graphicData uri="http://schemas.openxmlformats.org/drawingml/2006/table">
            <a:tbl>
              <a:tblPr firstRow="1">
                <a:tableStyleId>{5C22544A-7EE6-4342-B048-85BDC9FD1C3A}</a:tableStyleId>
              </a:tblPr>
              <a:tblGrid>
                <a:gridCol w="517587"/>
                <a:gridCol w="517587"/>
                <a:gridCol w="517587"/>
                <a:gridCol w="517587"/>
                <a:gridCol w="517587"/>
                <a:gridCol w="517587"/>
                <a:gridCol w="517587"/>
                <a:gridCol w="517587"/>
                <a:gridCol w="517587"/>
                <a:gridCol w="517587"/>
                <a:gridCol w="517587"/>
                <a:gridCol w="517587"/>
                <a:gridCol w="517587"/>
                <a:gridCol w="517587"/>
                <a:gridCol w="517587"/>
                <a:gridCol w="517587"/>
                <a:gridCol w="517587"/>
              </a:tblGrid>
              <a:tr h="469850">
                <a:tc gridSpan="12">
                  <a:txBody>
                    <a:bodyPr/>
                    <a:lstStyle/>
                    <a:p>
                      <a:pPr algn="ctr"/>
                      <a:r>
                        <a:rPr kumimoji="1" lang="en-US" altLang="ja-JP" sz="1800" dirty="0" smtClean="0"/>
                        <a:t>2013</a:t>
                      </a:r>
                      <a:endParaRPr kumimoji="1" lang="ja-JP" altLang="en-US" sz="1800" dirty="0">
                        <a:ea typeface="ＭＳ Ｐゴシック"/>
                      </a:endParaRPr>
                    </a:p>
                  </a:txBody>
                  <a:tcPr anchor="ctr"/>
                </a:tc>
                <a:tc hMerge="1">
                  <a:txBody>
                    <a:bodyPr/>
                    <a:lstStyle/>
                    <a:p>
                      <a:pPr algn="ctr"/>
                      <a:endParaRPr kumimoji="1" lang="ja-JP" altLang="en-US" sz="1800" dirty="0">
                        <a:ea typeface="ＭＳ Ｐゴシック"/>
                      </a:endParaRPr>
                    </a:p>
                  </a:txBody>
                  <a:tcPr anchor="ctr"/>
                </a:tc>
                <a:tc hMerge="1">
                  <a:txBody>
                    <a:bodyPr/>
                    <a:lstStyle/>
                    <a:p>
                      <a:pPr algn="ctr"/>
                      <a:endParaRPr kumimoji="1" lang="ja-JP" altLang="en-US" sz="1800" dirty="0">
                        <a:ea typeface="ＭＳ Ｐゴシック"/>
                      </a:endParaRPr>
                    </a:p>
                  </a:txBody>
                  <a:tcPr anchor="ctr"/>
                </a:tc>
                <a:tc hMerge="1">
                  <a:txBody>
                    <a:bodyPr/>
                    <a:lstStyle/>
                    <a:p>
                      <a:pPr algn="ctr"/>
                      <a:endParaRPr kumimoji="1" lang="ja-JP" altLang="en-US" sz="1800" dirty="0">
                        <a:ea typeface="ＭＳ Ｐゴシック"/>
                      </a:endParaRPr>
                    </a:p>
                  </a:txBody>
                  <a:tcPr anchor="ctr"/>
                </a:tc>
                <a:tc hMerge="1">
                  <a:txBody>
                    <a:bodyPr/>
                    <a:lstStyle/>
                    <a:p>
                      <a:pPr algn="ctr"/>
                      <a:endParaRPr kumimoji="1" lang="ja-JP" altLang="en-US" sz="1800" dirty="0">
                        <a:ea typeface="ＭＳ Ｐゴシック"/>
                      </a:endParaRPr>
                    </a:p>
                  </a:txBody>
                  <a:tcPr anchor="ctr"/>
                </a:tc>
                <a:tc hMerge="1">
                  <a:txBody>
                    <a:bodyPr/>
                    <a:lstStyle/>
                    <a:p>
                      <a:pPr algn="ctr"/>
                      <a:endParaRPr kumimoji="1" lang="ja-JP" altLang="en-US" sz="1800" dirty="0">
                        <a:ea typeface="ＭＳ Ｐゴシック"/>
                      </a:endParaRPr>
                    </a:p>
                  </a:txBody>
                  <a:tcPr anchor="ctr"/>
                </a:tc>
                <a:tc hMerge="1">
                  <a:txBody>
                    <a:bodyPr/>
                    <a:lstStyle/>
                    <a:p>
                      <a:pPr algn="ctr"/>
                      <a:endParaRPr kumimoji="1" lang="ja-JP" altLang="en-US" sz="1800" dirty="0">
                        <a:ea typeface="ＭＳ Ｐゴシック"/>
                      </a:endParaRPr>
                    </a:p>
                  </a:txBody>
                  <a:tcPr anchor="ctr"/>
                </a:tc>
                <a:tc hMerge="1">
                  <a:txBody>
                    <a:bodyPr/>
                    <a:lstStyle/>
                    <a:p>
                      <a:pPr algn="ctr"/>
                      <a:endParaRPr kumimoji="1" lang="ja-JP" altLang="en-US" sz="1800" dirty="0">
                        <a:ea typeface="ＭＳ Ｐゴシック"/>
                      </a:endParaRPr>
                    </a:p>
                  </a:txBody>
                  <a:tcPr anchor="ctr"/>
                </a:tc>
                <a:tc hMerge="1">
                  <a:txBody>
                    <a:bodyPr/>
                    <a:lstStyle/>
                    <a:p>
                      <a:pPr algn="ctr"/>
                      <a:endParaRPr kumimoji="1" lang="ja-JP" altLang="en-US" sz="1800" dirty="0">
                        <a:ea typeface="ＭＳ Ｐゴシック"/>
                      </a:endParaRPr>
                    </a:p>
                  </a:txBody>
                  <a:tcPr anchor="ctr"/>
                </a:tc>
                <a:tc hMerge="1">
                  <a:txBody>
                    <a:bodyPr/>
                    <a:lstStyle/>
                    <a:p>
                      <a:pPr algn="ctr"/>
                      <a:endParaRPr kumimoji="1" lang="ja-JP" altLang="en-US" sz="1800" dirty="0">
                        <a:ea typeface="ＭＳ Ｐゴシック"/>
                      </a:endParaRPr>
                    </a:p>
                  </a:txBody>
                  <a:tcPr anchor="ctr"/>
                </a:tc>
                <a:tc hMerge="1">
                  <a:txBody>
                    <a:bodyPr/>
                    <a:lstStyle/>
                    <a:p>
                      <a:pPr algn="ctr"/>
                      <a:endParaRPr kumimoji="1" lang="ja-JP" altLang="en-US" sz="1800" dirty="0">
                        <a:ea typeface="ＭＳ Ｐゴシック"/>
                      </a:endParaRPr>
                    </a:p>
                  </a:txBody>
                  <a:tcPr anchor="ctr"/>
                </a:tc>
                <a:tc hMerge="1">
                  <a:txBody>
                    <a:bodyPr/>
                    <a:lstStyle/>
                    <a:p>
                      <a:pPr algn="ctr"/>
                      <a:endParaRPr kumimoji="1" lang="ja-JP" altLang="en-US" sz="1800" dirty="0">
                        <a:ea typeface="ＭＳ Ｐゴシック"/>
                      </a:endParaRPr>
                    </a:p>
                  </a:txBody>
                  <a:tcPr anchor="ctr"/>
                </a:tc>
                <a:tc gridSpan="5">
                  <a:txBody>
                    <a:bodyPr/>
                    <a:lstStyle/>
                    <a:p>
                      <a:pPr algn="ctr"/>
                      <a:r>
                        <a:rPr kumimoji="1" lang="en-US" altLang="ja-JP" sz="1800" dirty="0" smtClean="0">
                          <a:ea typeface="ＭＳ Ｐゴシック"/>
                        </a:rPr>
                        <a:t>2014</a:t>
                      </a:r>
                      <a:endParaRPr kumimoji="1" lang="ja-JP" altLang="en-US" sz="1800" dirty="0">
                        <a:ea typeface="ＭＳ Ｐゴシック"/>
                      </a:endParaRPr>
                    </a:p>
                  </a:txBody>
                  <a:tcPr anchor="ctr"/>
                </a:tc>
                <a:tc hMerge="1">
                  <a:txBody>
                    <a:bodyPr/>
                    <a:lstStyle/>
                    <a:p>
                      <a:pPr algn="ctr"/>
                      <a:endParaRPr kumimoji="1" lang="ja-JP" altLang="en-US" sz="1800" dirty="0">
                        <a:ea typeface="ＭＳ Ｐゴシック"/>
                      </a:endParaRPr>
                    </a:p>
                  </a:txBody>
                  <a:tcPr anchor="ctr"/>
                </a:tc>
                <a:tc hMerge="1">
                  <a:txBody>
                    <a:bodyPr/>
                    <a:lstStyle/>
                    <a:p>
                      <a:pPr algn="ctr"/>
                      <a:endParaRPr kumimoji="1" lang="ja-JP" altLang="en-US" sz="1800" dirty="0">
                        <a:ea typeface="ＭＳ Ｐゴシック"/>
                      </a:endParaRPr>
                    </a:p>
                  </a:txBody>
                  <a:tcPr anchor="ctr"/>
                </a:tc>
                <a:tc hMerge="1">
                  <a:txBody>
                    <a:bodyPr/>
                    <a:lstStyle/>
                    <a:p>
                      <a:pPr algn="ctr"/>
                      <a:endParaRPr kumimoji="1" lang="ja-JP" altLang="en-US" sz="1800" dirty="0">
                        <a:ea typeface="ＭＳ Ｐゴシック"/>
                      </a:endParaRPr>
                    </a:p>
                  </a:txBody>
                  <a:tcPr anchor="ctr"/>
                </a:tc>
                <a:tc hMerge="1">
                  <a:txBody>
                    <a:bodyPr/>
                    <a:lstStyle/>
                    <a:p>
                      <a:pPr algn="ctr"/>
                      <a:endParaRPr kumimoji="1" lang="ja-JP" altLang="en-US" sz="1800" dirty="0">
                        <a:ea typeface="ＭＳ Ｐゴシック"/>
                      </a:endParaRPr>
                    </a:p>
                  </a:txBody>
                  <a:tcPr anchor="ctr"/>
                </a:tc>
              </a:tr>
              <a:tr h="469850">
                <a:tc>
                  <a:txBody>
                    <a:bodyPr/>
                    <a:lstStyle/>
                    <a:p>
                      <a:pPr algn="ctr"/>
                      <a:r>
                        <a:rPr kumimoji="1" lang="en-US" altLang="ja-JP" sz="1800" dirty="0" smtClean="0">
                          <a:ea typeface="+mn-ea"/>
                        </a:rPr>
                        <a:t>1</a:t>
                      </a:r>
                      <a:endParaRPr kumimoji="1" lang="ja-JP" altLang="en-US" sz="1800" dirty="0">
                        <a:ea typeface="ＭＳ Ｐゴシック"/>
                      </a:endParaRPr>
                    </a:p>
                  </a:txBody>
                  <a:tcPr anchor="ctr"/>
                </a:tc>
                <a:tc>
                  <a:txBody>
                    <a:bodyPr/>
                    <a:lstStyle/>
                    <a:p>
                      <a:pPr algn="ctr"/>
                      <a:r>
                        <a:rPr kumimoji="1" lang="en-US" altLang="ja-JP" sz="1800" dirty="0" smtClean="0">
                          <a:ea typeface="+mn-ea"/>
                        </a:rPr>
                        <a:t>2</a:t>
                      </a:r>
                      <a:endParaRPr kumimoji="1" lang="ja-JP" altLang="en-US" sz="1800" dirty="0">
                        <a:ea typeface="ＭＳ Ｐゴシック"/>
                      </a:endParaRPr>
                    </a:p>
                  </a:txBody>
                  <a:tcPr anchor="ctr"/>
                </a:tc>
                <a:tc>
                  <a:txBody>
                    <a:bodyPr/>
                    <a:lstStyle/>
                    <a:p>
                      <a:pPr algn="ctr"/>
                      <a:r>
                        <a:rPr kumimoji="1" lang="en-US" altLang="ja-JP" sz="1800" dirty="0" smtClean="0">
                          <a:ea typeface="ＭＳ Ｐゴシック"/>
                        </a:rPr>
                        <a:t>3</a:t>
                      </a:r>
                      <a:endParaRPr kumimoji="1" lang="ja-JP" altLang="en-US" sz="1800" dirty="0">
                        <a:ea typeface="ＭＳ Ｐゴシック"/>
                      </a:endParaRPr>
                    </a:p>
                  </a:txBody>
                  <a:tcPr anchor="ctr"/>
                </a:tc>
                <a:tc>
                  <a:txBody>
                    <a:bodyPr/>
                    <a:lstStyle/>
                    <a:p>
                      <a:pPr algn="ctr"/>
                      <a:r>
                        <a:rPr kumimoji="1" lang="en-US" altLang="ja-JP" sz="1800" dirty="0" smtClean="0"/>
                        <a:t>4</a:t>
                      </a:r>
                      <a:endParaRPr kumimoji="1" lang="ja-JP" altLang="en-US" sz="1800" dirty="0">
                        <a:ea typeface="ＭＳ Ｐゴシック"/>
                      </a:endParaRPr>
                    </a:p>
                  </a:txBody>
                  <a:tcPr anchor="ctr"/>
                </a:tc>
                <a:tc>
                  <a:txBody>
                    <a:bodyPr/>
                    <a:lstStyle/>
                    <a:p>
                      <a:pPr algn="ctr"/>
                      <a:r>
                        <a:rPr kumimoji="1" lang="en-US" altLang="ja-JP" sz="1800" dirty="0" smtClean="0"/>
                        <a:t>5</a:t>
                      </a:r>
                      <a:endParaRPr kumimoji="1" lang="ja-JP" altLang="en-US" sz="1800" dirty="0">
                        <a:ea typeface="ＭＳ Ｐゴシック"/>
                      </a:endParaRPr>
                    </a:p>
                  </a:txBody>
                  <a:tcPr anchor="ctr"/>
                </a:tc>
                <a:tc>
                  <a:txBody>
                    <a:bodyPr/>
                    <a:lstStyle/>
                    <a:p>
                      <a:pPr algn="ctr"/>
                      <a:r>
                        <a:rPr kumimoji="1" lang="en-US" altLang="ja-JP" sz="1800" dirty="0" smtClean="0"/>
                        <a:t>6</a:t>
                      </a:r>
                      <a:endParaRPr kumimoji="1" lang="ja-JP" altLang="en-US" sz="1800" dirty="0">
                        <a:ea typeface="ＭＳ Ｐゴシック"/>
                      </a:endParaRPr>
                    </a:p>
                  </a:txBody>
                  <a:tcPr anchor="ctr"/>
                </a:tc>
                <a:tc>
                  <a:txBody>
                    <a:bodyPr/>
                    <a:lstStyle/>
                    <a:p>
                      <a:pPr algn="ctr"/>
                      <a:r>
                        <a:rPr kumimoji="1" lang="en-US" altLang="ja-JP" sz="1800" dirty="0" smtClean="0"/>
                        <a:t>7</a:t>
                      </a:r>
                      <a:endParaRPr kumimoji="1" lang="ja-JP" altLang="en-US" sz="1800" dirty="0">
                        <a:ea typeface="ＭＳ Ｐゴシック"/>
                      </a:endParaRPr>
                    </a:p>
                  </a:txBody>
                  <a:tcPr anchor="ctr"/>
                </a:tc>
                <a:tc>
                  <a:txBody>
                    <a:bodyPr/>
                    <a:lstStyle/>
                    <a:p>
                      <a:pPr algn="ctr"/>
                      <a:r>
                        <a:rPr kumimoji="1" lang="en-US" altLang="ja-JP" sz="1800" dirty="0" smtClean="0"/>
                        <a:t>8</a:t>
                      </a:r>
                      <a:endParaRPr kumimoji="1" lang="ja-JP" altLang="en-US" sz="1800" dirty="0">
                        <a:ea typeface="ＭＳ Ｐゴシック"/>
                      </a:endParaRPr>
                    </a:p>
                  </a:txBody>
                  <a:tcPr anchor="ctr"/>
                </a:tc>
                <a:tc>
                  <a:txBody>
                    <a:bodyPr/>
                    <a:lstStyle/>
                    <a:p>
                      <a:pPr algn="ctr"/>
                      <a:r>
                        <a:rPr kumimoji="1" lang="en-US" altLang="ja-JP" sz="1800" dirty="0" smtClean="0"/>
                        <a:t>9</a:t>
                      </a:r>
                      <a:endParaRPr kumimoji="1" lang="ja-JP" altLang="en-US" sz="1800" dirty="0">
                        <a:ea typeface="ＭＳ Ｐゴシック"/>
                      </a:endParaRPr>
                    </a:p>
                  </a:txBody>
                  <a:tcPr anchor="ctr"/>
                </a:tc>
                <a:tc>
                  <a:txBody>
                    <a:bodyPr/>
                    <a:lstStyle/>
                    <a:p>
                      <a:pPr algn="ctr"/>
                      <a:r>
                        <a:rPr kumimoji="1" lang="en-US" altLang="ja-JP" sz="1800" dirty="0" smtClean="0"/>
                        <a:t>10</a:t>
                      </a:r>
                      <a:endParaRPr kumimoji="1" lang="ja-JP" altLang="en-US" sz="1800" dirty="0">
                        <a:ea typeface="ＭＳ Ｐゴシック"/>
                      </a:endParaRPr>
                    </a:p>
                  </a:txBody>
                  <a:tcPr anchor="ctr"/>
                </a:tc>
                <a:tc>
                  <a:txBody>
                    <a:bodyPr/>
                    <a:lstStyle/>
                    <a:p>
                      <a:pPr algn="ctr"/>
                      <a:r>
                        <a:rPr kumimoji="1" lang="en-US" altLang="ja-JP" sz="1800" dirty="0" smtClean="0"/>
                        <a:t>11</a:t>
                      </a:r>
                      <a:endParaRPr kumimoji="1" lang="ja-JP" altLang="en-US" sz="1800" dirty="0">
                        <a:ea typeface="ＭＳ Ｐゴシック"/>
                      </a:endParaRPr>
                    </a:p>
                  </a:txBody>
                  <a:tcPr anchor="ctr"/>
                </a:tc>
                <a:tc>
                  <a:txBody>
                    <a:bodyPr/>
                    <a:lstStyle/>
                    <a:p>
                      <a:pPr algn="ctr"/>
                      <a:r>
                        <a:rPr kumimoji="1" lang="en-US" altLang="ja-JP" sz="1800" dirty="0" smtClean="0"/>
                        <a:t>12</a:t>
                      </a:r>
                      <a:endParaRPr kumimoji="1" lang="ja-JP" altLang="en-US" sz="1800" dirty="0">
                        <a:ea typeface="ＭＳ Ｐゴシック"/>
                      </a:endParaRPr>
                    </a:p>
                  </a:txBody>
                  <a:tcPr anchor="ctr"/>
                </a:tc>
                <a:tc>
                  <a:txBody>
                    <a:bodyPr/>
                    <a:lstStyle/>
                    <a:p>
                      <a:pPr algn="ctr"/>
                      <a:r>
                        <a:rPr kumimoji="1" lang="en-US" altLang="ja-JP" sz="1800" dirty="0" smtClean="0"/>
                        <a:t>1</a:t>
                      </a:r>
                      <a:endParaRPr kumimoji="1" lang="ja-JP" altLang="en-US" sz="1800" dirty="0">
                        <a:ea typeface="ＭＳ Ｐゴシック"/>
                      </a:endParaRPr>
                    </a:p>
                  </a:txBody>
                  <a:tcPr anchor="ctr"/>
                </a:tc>
                <a:tc>
                  <a:txBody>
                    <a:bodyPr/>
                    <a:lstStyle/>
                    <a:p>
                      <a:pPr algn="ctr"/>
                      <a:r>
                        <a:rPr kumimoji="1" lang="en-US" altLang="ja-JP" sz="1800" dirty="0" smtClean="0"/>
                        <a:t>2</a:t>
                      </a:r>
                      <a:endParaRPr kumimoji="1" lang="ja-JP" altLang="en-US" sz="1800" dirty="0">
                        <a:ea typeface="ＭＳ Ｐゴシック"/>
                      </a:endParaRPr>
                    </a:p>
                  </a:txBody>
                  <a:tcPr anchor="ctr"/>
                </a:tc>
                <a:tc>
                  <a:txBody>
                    <a:bodyPr/>
                    <a:lstStyle/>
                    <a:p>
                      <a:pPr algn="ctr"/>
                      <a:r>
                        <a:rPr kumimoji="1" lang="en-US" altLang="ja-JP" sz="1800" dirty="0" smtClean="0"/>
                        <a:t>3</a:t>
                      </a:r>
                      <a:endParaRPr kumimoji="1" lang="ja-JP" altLang="en-US" sz="1800" dirty="0">
                        <a:ea typeface="ＭＳ Ｐゴシック"/>
                      </a:endParaRPr>
                    </a:p>
                  </a:txBody>
                  <a:tcPr anchor="ctr"/>
                </a:tc>
                <a:tc>
                  <a:txBody>
                    <a:bodyPr/>
                    <a:lstStyle/>
                    <a:p>
                      <a:pPr algn="ctr"/>
                      <a:r>
                        <a:rPr kumimoji="1" lang="en-US" altLang="ja-JP" sz="1800" dirty="0" smtClean="0">
                          <a:ea typeface="+mn-ea"/>
                        </a:rPr>
                        <a:t>4</a:t>
                      </a:r>
                      <a:endParaRPr kumimoji="1" lang="ja-JP" altLang="en-US" sz="1800" dirty="0">
                        <a:ea typeface="ＭＳ Ｐゴシック"/>
                      </a:endParaRPr>
                    </a:p>
                  </a:txBody>
                  <a:tcPr anchor="ctr"/>
                </a:tc>
                <a:tc>
                  <a:txBody>
                    <a:bodyPr/>
                    <a:lstStyle/>
                    <a:p>
                      <a:pPr algn="ctr"/>
                      <a:r>
                        <a:rPr kumimoji="1" lang="en-US" altLang="ja-JP" sz="1800" dirty="0" smtClean="0">
                          <a:ea typeface="+mn-ea"/>
                        </a:rPr>
                        <a:t>5</a:t>
                      </a:r>
                      <a:endParaRPr kumimoji="1" lang="ja-JP" altLang="en-US" sz="1800" dirty="0">
                        <a:ea typeface="ＭＳ Ｐゴシック"/>
                      </a:endParaRPr>
                    </a:p>
                  </a:txBody>
                  <a:tcPr anchor="ctr"/>
                </a:tc>
              </a:tr>
              <a:tr h="469850">
                <a:tc>
                  <a:txBody>
                    <a:bodyPr/>
                    <a:lstStyle/>
                    <a:p>
                      <a:pPr algn="ctr"/>
                      <a:endParaRPr kumimoji="1" lang="ja-JP" altLang="en-US" sz="1800" dirty="0">
                        <a:ea typeface="ＭＳ Ｐゴシック"/>
                      </a:endParaRPr>
                    </a:p>
                  </a:txBody>
                  <a:tcPr anchor="ctr"/>
                </a:tc>
                <a:tc>
                  <a:txBody>
                    <a:bodyPr/>
                    <a:lstStyle/>
                    <a:p>
                      <a:pPr algn="ctr"/>
                      <a:endParaRPr kumimoji="1" lang="ja-JP" altLang="en-US" sz="1800" dirty="0">
                        <a:ea typeface="ＭＳ Ｐゴシック"/>
                      </a:endParaRPr>
                    </a:p>
                  </a:txBody>
                  <a:tcPr anchor="ctr"/>
                </a:tc>
                <a:tc>
                  <a:txBody>
                    <a:bodyPr/>
                    <a:lstStyle/>
                    <a:p>
                      <a:pPr algn="ctr"/>
                      <a:endParaRPr kumimoji="1" lang="ja-JP" altLang="en-US" sz="1800" dirty="0">
                        <a:ea typeface="ＭＳ Ｐゴシック"/>
                      </a:endParaRPr>
                    </a:p>
                  </a:txBody>
                  <a:tcPr anchor="ctr"/>
                </a:tc>
                <a:tc>
                  <a:txBody>
                    <a:bodyPr/>
                    <a:lstStyle/>
                    <a:p>
                      <a:pPr algn="ctr"/>
                      <a:endParaRPr kumimoji="1" lang="ja-JP" altLang="en-US" sz="1800" dirty="0">
                        <a:ea typeface="ＭＳ Ｐゴシック"/>
                      </a:endParaRPr>
                    </a:p>
                  </a:txBody>
                  <a:tcPr anchor="ctr"/>
                </a:tc>
                <a:tc gridSpan="4">
                  <a:txBody>
                    <a:bodyPr/>
                    <a:lstStyle/>
                    <a:p>
                      <a:pPr algn="ctr"/>
                      <a:r>
                        <a:rPr kumimoji="1" lang="ja-JP" altLang="en-US" sz="1800" dirty="0" smtClean="0">
                          <a:ea typeface="ＭＳ Ｐゴシック"/>
                        </a:rPr>
                        <a:t>空洞・ジャケット</a:t>
                      </a:r>
                      <a:endParaRPr kumimoji="1" lang="en-US" altLang="ja-JP" sz="1800" dirty="0" smtClean="0">
                        <a:ea typeface="ＭＳ Ｐゴシック"/>
                      </a:endParaRPr>
                    </a:p>
                    <a:p>
                      <a:pPr algn="ctr"/>
                      <a:r>
                        <a:rPr kumimoji="1" lang="ja-JP" altLang="en-US" sz="1800" dirty="0" smtClean="0">
                          <a:ea typeface="ＭＳ Ｐゴシック"/>
                        </a:rPr>
                        <a:t>製造</a:t>
                      </a:r>
                      <a:endParaRPr kumimoji="1" lang="ja-JP" altLang="en-US" sz="1800" dirty="0">
                        <a:ea typeface="ＭＳ Ｐゴシック"/>
                      </a:endParaRPr>
                    </a:p>
                  </a:txBody>
                  <a:tcPr anchor="ctr">
                    <a:solidFill>
                      <a:srgbClr val="FFFF00"/>
                    </a:solidFill>
                  </a:tcPr>
                </a:tc>
                <a:tc hMerge="1">
                  <a:txBody>
                    <a:bodyPr/>
                    <a:lstStyle/>
                    <a:p>
                      <a:pPr algn="ctr"/>
                      <a:endParaRPr kumimoji="1" lang="ja-JP" altLang="en-US" sz="1800" dirty="0">
                        <a:ea typeface="ＭＳ Ｐゴシック"/>
                      </a:endParaRPr>
                    </a:p>
                  </a:txBody>
                  <a:tcPr anchor="ctr">
                    <a:solidFill>
                      <a:srgbClr val="FFFF00"/>
                    </a:solidFill>
                  </a:tcPr>
                </a:tc>
                <a:tc hMerge="1">
                  <a:txBody>
                    <a:bodyPr/>
                    <a:lstStyle/>
                    <a:p>
                      <a:pPr algn="ctr"/>
                      <a:endParaRPr kumimoji="1" lang="ja-JP" altLang="en-US" sz="1800" dirty="0">
                        <a:ea typeface="ＭＳ Ｐゴシック"/>
                      </a:endParaRPr>
                    </a:p>
                  </a:txBody>
                  <a:tcPr anchor="ctr">
                    <a:solidFill>
                      <a:srgbClr val="FFFF00"/>
                    </a:solidFill>
                  </a:tcPr>
                </a:tc>
                <a:tc hMerge="1">
                  <a:txBody>
                    <a:bodyPr/>
                    <a:lstStyle/>
                    <a:p>
                      <a:pPr algn="ctr"/>
                      <a:endParaRPr kumimoji="1" lang="ja-JP" altLang="en-US" sz="1800" dirty="0">
                        <a:ea typeface="ＭＳ Ｐゴシック"/>
                      </a:endParaRPr>
                    </a:p>
                  </a:txBody>
                  <a:tcPr anchor="ctr">
                    <a:solidFill>
                      <a:srgbClr val="FFFF00"/>
                    </a:solidFill>
                  </a:tcPr>
                </a:tc>
                <a:tc>
                  <a:txBody>
                    <a:bodyPr/>
                    <a:lstStyle/>
                    <a:p>
                      <a:pPr algn="ctr"/>
                      <a:endParaRPr kumimoji="1" lang="ja-JP" altLang="en-US" sz="1800" dirty="0">
                        <a:ea typeface="ＭＳ Ｐゴシック"/>
                      </a:endParaRPr>
                    </a:p>
                  </a:txBody>
                  <a:tcPr anchor="ctr"/>
                </a:tc>
                <a:tc gridSpan="5">
                  <a:txBody>
                    <a:bodyPr/>
                    <a:lstStyle/>
                    <a:p>
                      <a:pPr algn="ctr"/>
                      <a:r>
                        <a:rPr kumimoji="1" lang="en-US" altLang="ja-JP" sz="1800" dirty="0" smtClean="0">
                          <a:ea typeface="ＭＳ Ｐゴシック"/>
                        </a:rPr>
                        <a:t>EP&amp;VT</a:t>
                      </a:r>
                      <a:endParaRPr kumimoji="1" lang="ja-JP" altLang="en-US" sz="1800" dirty="0">
                        <a:ea typeface="ＭＳ Ｐゴシック"/>
                      </a:endParaRPr>
                    </a:p>
                  </a:txBody>
                  <a:tcPr anchor="ctr">
                    <a:solidFill>
                      <a:schemeClr val="accent5">
                        <a:lumMod val="60000"/>
                        <a:lumOff val="40000"/>
                      </a:schemeClr>
                    </a:solidFill>
                  </a:tcPr>
                </a:tc>
                <a:tc hMerge="1">
                  <a:txBody>
                    <a:bodyPr/>
                    <a:lstStyle/>
                    <a:p>
                      <a:endParaRPr kumimoji="1" lang="ja-JP" altLang="en-US" sz="1800" dirty="0">
                        <a:ea typeface="ＭＳ Ｐゴシック"/>
                      </a:endParaRPr>
                    </a:p>
                  </a:txBody>
                  <a:tcPr>
                    <a:solidFill>
                      <a:schemeClr val="accent5">
                        <a:lumMod val="60000"/>
                        <a:lumOff val="40000"/>
                      </a:schemeClr>
                    </a:solidFill>
                  </a:tcPr>
                </a:tc>
                <a:tc hMerge="1">
                  <a:txBody>
                    <a:bodyPr/>
                    <a:lstStyle/>
                    <a:p>
                      <a:endParaRPr kumimoji="1" lang="ja-JP" altLang="en-US" sz="1800" dirty="0">
                        <a:ea typeface="ＭＳ Ｐゴシック"/>
                      </a:endParaRPr>
                    </a:p>
                  </a:txBody>
                  <a:tcPr>
                    <a:solidFill>
                      <a:schemeClr val="accent5">
                        <a:lumMod val="60000"/>
                        <a:lumOff val="40000"/>
                      </a:schemeClr>
                    </a:solidFill>
                  </a:tcPr>
                </a:tc>
                <a:tc hMerge="1">
                  <a:txBody>
                    <a:bodyPr/>
                    <a:lstStyle/>
                    <a:p>
                      <a:endParaRPr kumimoji="1" lang="ja-JP" altLang="en-US" sz="1800" dirty="0">
                        <a:ea typeface="ＭＳ Ｐゴシック"/>
                      </a:endParaRPr>
                    </a:p>
                  </a:txBody>
                  <a:tcPr>
                    <a:solidFill>
                      <a:schemeClr val="accent5">
                        <a:lumMod val="60000"/>
                        <a:lumOff val="40000"/>
                      </a:schemeClr>
                    </a:solidFill>
                  </a:tcPr>
                </a:tc>
                <a:tc hMerge="1">
                  <a:txBody>
                    <a:bodyPr/>
                    <a:lstStyle/>
                    <a:p>
                      <a:endParaRPr kumimoji="1" lang="ja-JP" altLang="en-US" sz="1800" dirty="0">
                        <a:ea typeface="ＭＳ Ｐゴシック"/>
                      </a:endParaRPr>
                    </a:p>
                  </a:txBody>
                  <a:tcPr>
                    <a:solidFill>
                      <a:schemeClr val="accent5">
                        <a:lumMod val="60000"/>
                        <a:lumOff val="40000"/>
                      </a:schemeClr>
                    </a:solidFill>
                  </a:tcPr>
                </a:tc>
                <a:tc>
                  <a:txBody>
                    <a:bodyPr/>
                    <a:lstStyle/>
                    <a:p>
                      <a:endParaRPr kumimoji="1" lang="ja-JP" altLang="en-US" sz="1800" dirty="0">
                        <a:ea typeface="ＭＳ Ｐゴシック"/>
                      </a:endParaRPr>
                    </a:p>
                  </a:txBody>
                  <a:tcPr>
                    <a:solidFill>
                      <a:schemeClr val="accent3">
                        <a:lumMod val="40000"/>
                        <a:lumOff val="60000"/>
                      </a:schemeClr>
                    </a:solidFill>
                  </a:tcPr>
                </a:tc>
                <a:tc>
                  <a:txBody>
                    <a:bodyPr/>
                    <a:lstStyle/>
                    <a:p>
                      <a:endParaRPr kumimoji="1" lang="ja-JP" altLang="en-US" sz="1800" dirty="0">
                        <a:ea typeface="ＭＳ Ｐゴシック"/>
                      </a:endParaRPr>
                    </a:p>
                  </a:txBody>
                  <a:tcPr/>
                </a:tc>
                <a:tc>
                  <a:txBody>
                    <a:bodyPr/>
                    <a:lstStyle/>
                    <a:p>
                      <a:endParaRPr kumimoji="1" lang="ja-JP" altLang="en-US" sz="1800" dirty="0">
                        <a:ea typeface="ＭＳ Ｐゴシック"/>
                      </a:endParaRPr>
                    </a:p>
                  </a:txBody>
                  <a:tcPr/>
                </a:tc>
              </a:tr>
              <a:tr h="469850">
                <a:tc>
                  <a:txBody>
                    <a:bodyPr/>
                    <a:lstStyle/>
                    <a:p>
                      <a:endParaRPr kumimoji="1" lang="en-US" altLang="ja-JP" sz="1800" dirty="0" smtClean="0">
                        <a:ea typeface="ＭＳ Ｐゴシック"/>
                      </a:endParaRPr>
                    </a:p>
                    <a:p>
                      <a:endParaRPr kumimoji="1" lang="ja-JP" altLang="en-US" sz="1800" dirty="0">
                        <a:ea typeface="ＭＳ Ｐゴシック"/>
                      </a:endParaRPr>
                    </a:p>
                  </a:txBody>
                  <a:tcPr/>
                </a:tc>
                <a:tc>
                  <a:txBody>
                    <a:bodyPr/>
                    <a:lstStyle/>
                    <a:p>
                      <a:endParaRPr kumimoji="1" lang="ja-JP" altLang="en-US" sz="1800" dirty="0">
                        <a:ea typeface="ＭＳ Ｐゴシック"/>
                      </a:endParaRPr>
                    </a:p>
                  </a:txBody>
                  <a:tcPr/>
                </a:tc>
                <a:tc>
                  <a:txBody>
                    <a:bodyPr/>
                    <a:lstStyle/>
                    <a:p>
                      <a:endParaRPr kumimoji="1" lang="ja-JP" altLang="en-US" sz="1800">
                        <a:ea typeface="ＭＳ Ｐゴシック"/>
                      </a:endParaRPr>
                    </a:p>
                  </a:txBody>
                  <a:tcPr/>
                </a:tc>
                <a:tc>
                  <a:txBody>
                    <a:bodyPr/>
                    <a:lstStyle/>
                    <a:p>
                      <a:endParaRPr kumimoji="1" lang="ja-JP" altLang="en-US" sz="1800">
                        <a:ea typeface="ＭＳ Ｐゴシック"/>
                      </a:endParaRPr>
                    </a:p>
                  </a:txBody>
                  <a:tcPr/>
                </a:tc>
                <a:tc>
                  <a:txBody>
                    <a:bodyPr/>
                    <a:lstStyle/>
                    <a:p>
                      <a:endParaRPr kumimoji="1" lang="ja-JP" altLang="en-US" sz="1800">
                        <a:ea typeface="ＭＳ Ｐゴシック"/>
                      </a:endParaRPr>
                    </a:p>
                  </a:txBody>
                  <a:tcPr/>
                </a:tc>
                <a:tc>
                  <a:txBody>
                    <a:bodyPr/>
                    <a:lstStyle/>
                    <a:p>
                      <a:endParaRPr kumimoji="1" lang="ja-JP" altLang="en-US" sz="1800" dirty="0">
                        <a:ea typeface="ＭＳ Ｐゴシック"/>
                      </a:endParaRPr>
                    </a:p>
                  </a:txBody>
                  <a:tcPr/>
                </a:tc>
                <a:tc>
                  <a:txBody>
                    <a:bodyPr/>
                    <a:lstStyle/>
                    <a:p>
                      <a:endParaRPr kumimoji="1" lang="ja-JP" altLang="en-US" sz="1800" dirty="0">
                        <a:ea typeface="ＭＳ Ｐゴシック"/>
                      </a:endParaRPr>
                    </a:p>
                  </a:txBody>
                  <a:tcPr/>
                </a:tc>
                <a:tc>
                  <a:txBody>
                    <a:bodyPr/>
                    <a:lstStyle/>
                    <a:p>
                      <a:endParaRPr kumimoji="1" lang="ja-JP" altLang="en-US" sz="1800" dirty="0">
                        <a:ea typeface="ＭＳ Ｐゴシック"/>
                      </a:endParaRPr>
                    </a:p>
                  </a:txBody>
                  <a:tcPr/>
                </a:tc>
                <a:tc>
                  <a:txBody>
                    <a:bodyPr/>
                    <a:lstStyle/>
                    <a:p>
                      <a:endParaRPr kumimoji="1" lang="ja-JP" altLang="en-US" sz="1800" dirty="0">
                        <a:ea typeface="ＭＳ Ｐゴシック"/>
                      </a:endParaRPr>
                    </a:p>
                  </a:txBody>
                  <a:tcPr/>
                </a:tc>
                <a:tc>
                  <a:txBody>
                    <a:bodyPr/>
                    <a:lstStyle/>
                    <a:p>
                      <a:endParaRPr kumimoji="1" lang="ja-JP" altLang="en-US" sz="1800" dirty="0">
                        <a:ea typeface="ＭＳ Ｐゴシック"/>
                      </a:endParaRPr>
                    </a:p>
                  </a:txBody>
                  <a:tcPr/>
                </a:tc>
                <a:tc>
                  <a:txBody>
                    <a:bodyPr/>
                    <a:lstStyle/>
                    <a:p>
                      <a:endParaRPr kumimoji="1" lang="ja-JP" altLang="en-US" sz="1800" dirty="0">
                        <a:ea typeface="ＭＳ Ｐゴシック"/>
                      </a:endParaRPr>
                    </a:p>
                  </a:txBody>
                  <a:tcPr/>
                </a:tc>
                <a:tc>
                  <a:txBody>
                    <a:bodyPr/>
                    <a:lstStyle/>
                    <a:p>
                      <a:endParaRPr kumimoji="1" lang="ja-JP" altLang="en-US" sz="1800" dirty="0">
                        <a:ea typeface="ＭＳ Ｐゴシック"/>
                      </a:endParaRPr>
                    </a:p>
                  </a:txBody>
                  <a:tcPr/>
                </a:tc>
                <a:tc>
                  <a:txBody>
                    <a:bodyPr/>
                    <a:lstStyle/>
                    <a:p>
                      <a:endParaRPr kumimoji="1" lang="ja-JP" altLang="en-US" sz="1800" dirty="0">
                        <a:ea typeface="ＭＳ Ｐゴシック"/>
                      </a:endParaRPr>
                    </a:p>
                  </a:txBody>
                  <a:tcPr/>
                </a:tc>
                <a:tc>
                  <a:txBody>
                    <a:bodyPr/>
                    <a:lstStyle/>
                    <a:p>
                      <a:endParaRPr kumimoji="1" lang="ja-JP" altLang="en-US" sz="1800" dirty="0">
                        <a:ea typeface="ＭＳ Ｐゴシック"/>
                      </a:endParaRPr>
                    </a:p>
                  </a:txBody>
                  <a:tcPr/>
                </a:tc>
                <a:tc>
                  <a:txBody>
                    <a:bodyPr/>
                    <a:lstStyle/>
                    <a:p>
                      <a:endParaRPr kumimoji="1" lang="ja-JP" altLang="en-US" sz="1800" dirty="0">
                        <a:ea typeface="ＭＳ Ｐゴシック"/>
                      </a:endParaRPr>
                    </a:p>
                  </a:txBody>
                  <a:tcPr/>
                </a:tc>
                <a:tc>
                  <a:txBody>
                    <a:bodyPr/>
                    <a:lstStyle/>
                    <a:p>
                      <a:endParaRPr kumimoji="1" lang="ja-JP" altLang="en-US" sz="1800" dirty="0">
                        <a:ea typeface="ＭＳ Ｐゴシック"/>
                      </a:endParaRPr>
                    </a:p>
                  </a:txBody>
                  <a:tcPr/>
                </a:tc>
                <a:tc>
                  <a:txBody>
                    <a:bodyPr/>
                    <a:lstStyle/>
                    <a:p>
                      <a:endParaRPr kumimoji="1" lang="ja-JP" altLang="en-US" sz="1800" dirty="0">
                        <a:ea typeface="ＭＳ Ｐゴシック"/>
                      </a:endParaRPr>
                    </a:p>
                  </a:txBody>
                  <a:tcPr/>
                </a:tc>
              </a:tr>
              <a:tr h="469850">
                <a:tc>
                  <a:txBody>
                    <a:bodyPr/>
                    <a:lstStyle/>
                    <a:p>
                      <a:endParaRPr kumimoji="1" lang="ja-JP" altLang="en-US" sz="1800" dirty="0">
                        <a:ea typeface="ＭＳ Ｐゴシック"/>
                      </a:endParaRPr>
                    </a:p>
                  </a:txBody>
                  <a:tcPr/>
                </a:tc>
                <a:tc>
                  <a:txBody>
                    <a:bodyPr/>
                    <a:lstStyle/>
                    <a:p>
                      <a:endParaRPr kumimoji="1" lang="ja-JP" altLang="en-US" sz="1800" dirty="0">
                        <a:ea typeface="ＭＳ Ｐゴシック"/>
                      </a:endParaRPr>
                    </a:p>
                  </a:txBody>
                  <a:tcPr/>
                </a:tc>
                <a:tc>
                  <a:txBody>
                    <a:bodyPr/>
                    <a:lstStyle/>
                    <a:p>
                      <a:endParaRPr kumimoji="1" lang="ja-JP" altLang="en-US" sz="1800" dirty="0">
                        <a:ea typeface="ＭＳ Ｐゴシック"/>
                      </a:endParaRPr>
                    </a:p>
                  </a:txBody>
                  <a:tcPr/>
                </a:tc>
                <a:tc gridSpan="2">
                  <a:txBody>
                    <a:bodyPr/>
                    <a:lstStyle/>
                    <a:p>
                      <a:pPr algn="ctr"/>
                      <a:endParaRPr kumimoji="1" lang="ja-JP" altLang="en-US" sz="1200" dirty="0">
                        <a:latin typeface="ＭＳ Ｐゴシック"/>
                        <a:ea typeface="ＭＳ Ｐゴシック"/>
                        <a:cs typeface="ＭＳ Ｐゴシック"/>
                      </a:endParaRPr>
                    </a:p>
                  </a:txBody>
                  <a:tcPr anchor="ctr">
                    <a:solidFill>
                      <a:srgbClr val="CC66FF"/>
                    </a:solidFill>
                  </a:tcPr>
                </a:tc>
                <a:tc hMerge="1">
                  <a:txBody>
                    <a:bodyPr/>
                    <a:lstStyle/>
                    <a:p>
                      <a:endParaRPr kumimoji="1" lang="ja-JP" altLang="en-US" sz="1800" dirty="0">
                        <a:ea typeface="ＭＳ Ｐゴシック"/>
                      </a:endParaRPr>
                    </a:p>
                  </a:txBody>
                  <a:tcPr>
                    <a:solidFill>
                      <a:srgbClr val="CC66FF"/>
                    </a:solidFill>
                  </a:tcPr>
                </a:tc>
                <a:tc>
                  <a:txBody>
                    <a:bodyPr/>
                    <a:lstStyle/>
                    <a:p>
                      <a:endParaRPr kumimoji="1" lang="ja-JP" altLang="en-US" sz="1800" dirty="0">
                        <a:ea typeface="ＭＳ Ｐゴシック"/>
                      </a:endParaRPr>
                    </a:p>
                  </a:txBody>
                  <a:tcPr/>
                </a:tc>
                <a:tc>
                  <a:txBody>
                    <a:bodyPr/>
                    <a:lstStyle/>
                    <a:p>
                      <a:endParaRPr kumimoji="1" lang="ja-JP" altLang="en-US" sz="1800" dirty="0">
                        <a:ea typeface="ＭＳ Ｐゴシック"/>
                      </a:endParaRPr>
                    </a:p>
                  </a:txBody>
                  <a:tcPr/>
                </a:tc>
                <a:tc>
                  <a:txBody>
                    <a:bodyPr/>
                    <a:lstStyle/>
                    <a:p>
                      <a:endParaRPr kumimoji="1" lang="ja-JP" altLang="en-US" sz="1800" dirty="0">
                        <a:ea typeface="ＭＳ Ｐゴシック"/>
                      </a:endParaRPr>
                    </a:p>
                  </a:txBody>
                  <a:tcPr/>
                </a:tc>
                <a:tc>
                  <a:txBody>
                    <a:bodyPr/>
                    <a:lstStyle/>
                    <a:p>
                      <a:endParaRPr kumimoji="1" lang="en-US" altLang="ja-JP" sz="1800" dirty="0" smtClean="0">
                        <a:ea typeface="ＭＳ Ｐゴシック"/>
                      </a:endParaRPr>
                    </a:p>
                    <a:p>
                      <a:endParaRPr kumimoji="1" lang="ja-JP" altLang="en-US" sz="1800" dirty="0">
                        <a:ea typeface="ＭＳ Ｐゴシック"/>
                      </a:endParaRPr>
                    </a:p>
                  </a:txBody>
                  <a:tcPr anchor="ctr">
                    <a:solidFill>
                      <a:srgbClr val="CC66FF"/>
                    </a:solidFill>
                  </a:tcPr>
                </a:tc>
                <a:tc>
                  <a:txBody>
                    <a:bodyPr/>
                    <a:lstStyle/>
                    <a:p>
                      <a:endParaRPr kumimoji="1" lang="ja-JP" altLang="en-US" sz="1800" dirty="0">
                        <a:ea typeface="ＭＳ Ｐゴシック"/>
                      </a:endParaRPr>
                    </a:p>
                  </a:txBody>
                  <a:tcPr/>
                </a:tc>
                <a:tc>
                  <a:txBody>
                    <a:bodyPr/>
                    <a:lstStyle/>
                    <a:p>
                      <a:endParaRPr kumimoji="1" lang="ja-JP" altLang="en-US" sz="1800" dirty="0">
                        <a:ea typeface="ＭＳ Ｐゴシック"/>
                      </a:endParaRPr>
                    </a:p>
                  </a:txBody>
                  <a:tcPr/>
                </a:tc>
                <a:tc>
                  <a:txBody>
                    <a:bodyPr/>
                    <a:lstStyle/>
                    <a:p>
                      <a:endParaRPr kumimoji="1" lang="ja-JP" altLang="en-US" sz="1800" dirty="0">
                        <a:ea typeface="ＭＳ Ｐゴシック"/>
                      </a:endParaRPr>
                    </a:p>
                  </a:txBody>
                  <a:tcPr/>
                </a:tc>
                <a:tc>
                  <a:txBody>
                    <a:bodyPr/>
                    <a:lstStyle/>
                    <a:p>
                      <a:endParaRPr kumimoji="1" lang="ja-JP" altLang="en-US" sz="1800" dirty="0">
                        <a:ea typeface="ＭＳ Ｐゴシック"/>
                      </a:endParaRPr>
                    </a:p>
                  </a:txBody>
                  <a:tcPr/>
                </a:tc>
                <a:tc>
                  <a:txBody>
                    <a:bodyPr/>
                    <a:lstStyle/>
                    <a:p>
                      <a:endParaRPr kumimoji="1" lang="ja-JP" altLang="en-US" sz="1800" dirty="0">
                        <a:ea typeface="ＭＳ Ｐゴシック"/>
                      </a:endParaRPr>
                    </a:p>
                  </a:txBody>
                  <a:tcPr/>
                </a:tc>
                <a:tc>
                  <a:txBody>
                    <a:bodyPr/>
                    <a:lstStyle/>
                    <a:p>
                      <a:endParaRPr kumimoji="1" lang="ja-JP" altLang="en-US" sz="1800" dirty="0">
                        <a:ea typeface="ＭＳ Ｐゴシック"/>
                      </a:endParaRPr>
                    </a:p>
                  </a:txBody>
                  <a:tcPr/>
                </a:tc>
                <a:tc>
                  <a:txBody>
                    <a:bodyPr/>
                    <a:lstStyle/>
                    <a:p>
                      <a:endParaRPr kumimoji="1" lang="ja-JP" altLang="en-US" sz="1800" dirty="0">
                        <a:ea typeface="ＭＳ Ｐゴシック"/>
                      </a:endParaRPr>
                    </a:p>
                  </a:txBody>
                  <a:tcPr>
                    <a:solidFill>
                      <a:srgbClr val="CC66FF"/>
                    </a:solidFill>
                  </a:tcPr>
                </a:tc>
                <a:tc>
                  <a:txBody>
                    <a:bodyPr/>
                    <a:lstStyle/>
                    <a:p>
                      <a:endParaRPr kumimoji="1" lang="ja-JP" altLang="en-US" sz="1800" dirty="0">
                        <a:ea typeface="ＭＳ Ｐゴシック"/>
                      </a:endParaRPr>
                    </a:p>
                  </a:txBody>
                  <a:tcPr/>
                </a:tc>
              </a:tr>
            </a:tbl>
          </a:graphicData>
        </a:graphic>
      </p:graphicFrame>
      <p:sp>
        <p:nvSpPr>
          <p:cNvPr id="7" name="テキスト ボックス 6"/>
          <p:cNvSpPr txBox="1"/>
          <p:nvPr/>
        </p:nvSpPr>
        <p:spPr>
          <a:xfrm>
            <a:off x="7143307" y="2263031"/>
            <a:ext cx="1111602" cy="646331"/>
          </a:xfrm>
          <a:prstGeom prst="rect">
            <a:avLst/>
          </a:prstGeom>
          <a:noFill/>
        </p:spPr>
        <p:txBody>
          <a:bodyPr wrap="none" rtlCol="0">
            <a:spAutoFit/>
          </a:bodyPr>
          <a:lstStyle/>
          <a:p>
            <a:pPr algn="ctr"/>
            <a:r>
              <a:rPr kumimoji="1" lang="ja-JP" altLang="en-US" dirty="0" smtClean="0">
                <a:latin typeface="ＭＳ Ｐゴシック"/>
                <a:ea typeface="ＭＳ Ｐゴシック"/>
                <a:cs typeface="ＭＳ Ｐゴシック"/>
              </a:rPr>
              <a:t>ジャケット</a:t>
            </a:r>
            <a:endParaRPr kumimoji="1" lang="en-US" altLang="ja-JP" dirty="0" smtClean="0">
              <a:latin typeface="ＭＳ Ｐゴシック"/>
              <a:ea typeface="ＭＳ Ｐゴシック"/>
              <a:cs typeface="ＭＳ Ｐゴシック"/>
            </a:endParaRPr>
          </a:p>
          <a:p>
            <a:r>
              <a:rPr kumimoji="1" lang="ja-JP" altLang="en-US" dirty="0" smtClean="0">
                <a:latin typeface="ＭＳ Ｐゴシック"/>
                <a:ea typeface="ＭＳ Ｐゴシック"/>
                <a:cs typeface="ＭＳ Ｐゴシック"/>
              </a:rPr>
              <a:t>溶接</a:t>
            </a:r>
            <a:endParaRPr kumimoji="1" lang="ja-JP" altLang="en-US" dirty="0">
              <a:latin typeface="ＭＳ Ｐゴシック"/>
              <a:ea typeface="ＭＳ Ｐゴシック"/>
              <a:cs typeface="ＭＳ Ｐゴシック"/>
            </a:endParaRPr>
          </a:p>
        </p:txBody>
      </p:sp>
      <p:sp>
        <p:nvSpPr>
          <p:cNvPr id="8" name="テキスト ボックス 7"/>
          <p:cNvSpPr txBox="1"/>
          <p:nvPr/>
        </p:nvSpPr>
        <p:spPr>
          <a:xfrm>
            <a:off x="1522233" y="3538539"/>
            <a:ext cx="1338828" cy="646331"/>
          </a:xfrm>
          <a:prstGeom prst="rect">
            <a:avLst/>
          </a:prstGeom>
          <a:noFill/>
        </p:spPr>
        <p:txBody>
          <a:bodyPr wrap="none" rtlCol="0">
            <a:spAutoFit/>
          </a:bodyPr>
          <a:lstStyle/>
          <a:p>
            <a:pPr algn="ctr"/>
            <a:r>
              <a:rPr kumimoji="1" lang="ja-JP" altLang="en-US" dirty="0">
                <a:latin typeface="ＭＳ Ｐゴシック"/>
                <a:ea typeface="ＭＳ Ｐゴシック"/>
                <a:cs typeface="ＭＳ Ｐゴシック"/>
              </a:rPr>
              <a:t>溶接施工法</a:t>
            </a:r>
            <a:endParaRPr kumimoji="1" lang="en-US" altLang="ja-JP" dirty="0">
              <a:latin typeface="ＭＳ Ｐゴシック"/>
              <a:ea typeface="ＭＳ Ｐゴシック"/>
              <a:cs typeface="ＭＳ Ｐゴシック"/>
            </a:endParaRPr>
          </a:p>
          <a:p>
            <a:pPr algn="ctr"/>
            <a:r>
              <a:rPr kumimoji="1" lang="ja-JP" altLang="en-US" dirty="0">
                <a:latin typeface="ＭＳ Ｐゴシック"/>
                <a:ea typeface="ＭＳ Ｐゴシック"/>
                <a:cs typeface="ＭＳ Ｐゴシック"/>
              </a:rPr>
              <a:t>確認試</a:t>
            </a:r>
            <a:r>
              <a:rPr kumimoji="1" lang="ja-JP" altLang="en-US" dirty="0" smtClean="0">
                <a:latin typeface="ＭＳ Ｐゴシック"/>
                <a:ea typeface="ＭＳ Ｐゴシック"/>
                <a:cs typeface="ＭＳ Ｐゴシック"/>
              </a:rPr>
              <a:t>験</a:t>
            </a:r>
            <a:endParaRPr kumimoji="1" lang="ja-JP" altLang="en-US" dirty="0">
              <a:latin typeface="ＭＳ Ｐゴシック"/>
              <a:ea typeface="ＭＳ Ｐゴシック"/>
              <a:cs typeface="ＭＳ Ｐゴシック"/>
            </a:endParaRPr>
          </a:p>
        </p:txBody>
      </p:sp>
      <p:sp>
        <p:nvSpPr>
          <p:cNvPr id="9" name="テキスト ボックス 8"/>
          <p:cNvSpPr txBox="1"/>
          <p:nvPr/>
        </p:nvSpPr>
        <p:spPr>
          <a:xfrm>
            <a:off x="3455045" y="3538539"/>
            <a:ext cx="2381181" cy="646331"/>
          </a:xfrm>
          <a:prstGeom prst="rect">
            <a:avLst/>
          </a:prstGeom>
          <a:noFill/>
        </p:spPr>
        <p:txBody>
          <a:bodyPr wrap="none" rtlCol="0">
            <a:spAutoFit/>
          </a:bodyPr>
          <a:lstStyle/>
          <a:p>
            <a:pPr algn="ctr"/>
            <a:r>
              <a:rPr kumimoji="1" lang="ja-JP" altLang="en-US" dirty="0" smtClean="0">
                <a:latin typeface="ＭＳ Ｐゴシック"/>
                <a:ea typeface="ＭＳ Ｐゴシック"/>
                <a:cs typeface="ＭＳ Ｐゴシック"/>
              </a:rPr>
              <a:t>気密・耐圧試験</a:t>
            </a:r>
            <a:endParaRPr kumimoji="1" lang="en-US" altLang="ja-JP" dirty="0" smtClean="0">
              <a:latin typeface="ＭＳ Ｐゴシック"/>
              <a:ea typeface="ＭＳ Ｐゴシック"/>
              <a:cs typeface="ＭＳ Ｐゴシック"/>
            </a:endParaRPr>
          </a:p>
          <a:p>
            <a:pPr algn="ctr"/>
            <a:r>
              <a:rPr kumimoji="1" lang="ja-JP" altLang="en-US" dirty="0" smtClean="0">
                <a:latin typeface="ＭＳ Ｐゴシック"/>
                <a:ea typeface="ＭＳ Ｐゴシック"/>
                <a:cs typeface="ＭＳ Ｐゴシック"/>
              </a:rPr>
              <a:t>（空洞・ジャケット単体）</a:t>
            </a:r>
            <a:endParaRPr kumimoji="1" lang="ja-JP" altLang="en-US" dirty="0">
              <a:latin typeface="ＭＳ Ｐゴシック"/>
              <a:ea typeface="ＭＳ Ｐゴシック"/>
              <a:cs typeface="ＭＳ Ｐゴシック"/>
            </a:endParaRPr>
          </a:p>
        </p:txBody>
      </p:sp>
      <p:sp>
        <p:nvSpPr>
          <p:cNvPr id="10" name="テキスト ボックス 9"/>
          <p:cNvSpPr txBox="1"/>
          <p:nvPr/>
        </p:nvSpPr>
        <p:spPr>
          <a:xfrm>
            <a:off x="6433178" y="3538539"/>
            <a:ext cx="2612013" cy="646331"/>
          </a:xfrm>
          <a:prstGeom prst="rect">
            <a:avLst/>
          </a:prstGeom>
          <a:noFill/>
        </p:spPr>
        <p:txBody>
          <a:bodyPr wrap="none" rtlCol="0">
            <a:spAutoFit/>
          </a:bodyPr>
          <a:lstStyle/>
          <a:p>
            <a:pPr algn="ctr"/>
            <a:r>
              <a:rPr kumimoji="1" lang="ja-JP" altLang="en-US" dirty="0" smtClean="0">
                <a:latin typeface="ＭＳ Ｐゴシック"/>
                <a:ea typeface="ＭＳ Ｐゴシック"/>
                <a:cs typeface="ＭＳ Ｐゴシック"/>
              </a:rPr>
              <a:t>気密・耐圧試験</a:t>
            </a:r>
            <a:endParaRPr kumimoji="1" lang="en-US" altLang="ja-JP" dirty="0" smtClean="0">
              <a:latin typeface="ＭＳ Ｐゴシック"/>
              <a:ea typeface="ＭＳ Ｐゴシック"/>
              <a:cs typeface="ＭＳ Ｐゴシック"/>
            </a:endParaRPr>
          </a:p>
          <a:p>
            <a:pPr algn="ctr"/>
            <a:r>
              <a:rPr kumimoji="1" lang="ja-JP" altLang="en-US" dirty="0" smtClean="0">
                <a:latin typeface="ＭＳ Ｐゴシック"/>
                <a:ea typeface="ＭＳ Ｐゴシック"/>
                <a:cs typeface="ＭＳ Ｐゴシック"/>
              </a:rPr>
              <a:t>（空洞・ジャケット溶接後）</a:t>
            </a:r>
            <a:endParaRPr kumimoji="1" lang="ja-JP" altLang="en-US" dirty="0">
              <a:latin typeface="ＭＳ Ｐゴシック"/>
              <a:ea typeface="ＭＳ Ｐゴシック"/>
              <a:cs typeface="ＭＳ Ｐゴシック"/>
            </a:endParaRPr>
          </a:p>
        </p:txBody>
      </p:sp>
      <p:sp>
        <p:nvSpPr>
          <p:cNvPr id="12" name="二等辺三角形 11"/>
          <p:cNvSpPr/>
          <p:nvPr/>
        </p:nvSpPr>
        <p:spPr>
          <a:xfrm>
            <a:off x="1669356" y="2927952"/>
            <a:ext cx="220133" cy="262467"/>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994592" y="3165484"/>
            <a:ext cx="1569660" cy="369332"/>
          </a:xfrm>
          <a:prstGeom prst="rect">
            <a:avLst/>
          </a:prstGeom>
          <a:noFill/>
        </p:spPr>
        <p:txBody>
          <a:bodyPr wrap="none" rtlCol="0">
            <a:spAutoFit/>
          </a:bodyPr>
          <a:lstStyle/>
          <a:p>
            <a:r>
              <a:rPr kumimoji="1" lang="ja-JP" altLang="en-US" dirty="0" smtClean="0">
                <a:latin typeface="ＭＳ Ｐゴシック"/>
                <a:ea typeface="ＭＳ Ｐゴシック"/>
                <a:cs typeface="ＭＳ Ｐゴシック"/>
              </a:rPr>
              <a:t>事前評価申請</a:t>
            </a:r>
            <a:endParaRPr kumimoji="1" lang="ja-JP" altLang="en-US" dirty="0">
              <a:latin typeface="ＭＳ Ｐゴシック"/>
              <a:ea typeface="ＭＳ Ｐゴシック"/>
              <a:cs typeface="ＭＳ Ｐゴシック"/>
            </a:endParaRPr>
          </a:p>
        </p:txBody>
      </p:sp>
      <p:sp>
        <p:nvSpPr>
          <p:cNvPr id="14" name="二等辺三角形 13"/>
          <p:cNvSpPr/>
          <p:nvPr/>
        </p:nvSpPr>
        <p:spPr>
          <a:xfrm>
            <a:off x="2810263" y="3918559"/>
            <a:ext cx="220133" cy="262467"/>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127028" y="4166724"/>
            <a:ext cx="1569660" cy="369332"/>
          </a:xfrm>
          <a:prstGeom prst="rect">
            <a:avLst/>
          </a:prstGeom>
          <a:noFill/>
        </p:spPr>
        <p:txBody>
          <a:bodyPr wrap="none" rtlCol="0">
            <a:spAutoFit/>
          </a:bodyPr>
          <a:lstStyle/>
          <a:p>
            <a:r>
              <a:rPr kumimoji="1" lang="ja-JP" altLang="en-US" dirty="0" smtClean="0">
                <a:latin typeface="ＭＳ Ｐゴシック"/>
                <a:ea typeface="ＭＳ Ｐゴシック"/>
                <a:cs typeface="ＭＳ Ｐゴシック"/>
              </a:rPr>
              <a:t>試験結果申請</a:t>
            </a:r>
            <a:endParaRPr kumimoji="1" lang="ja-JP" altLang="en-US" dirty="0">
              <a:latin typeface="ＭＳ Ｐゴシック"/>
              <a:ea typeface="ＭＳ Ｐゴシック"/>
              <a:cs typeface="ＭＳ Ｐゴシック"/>
            </a:endParaRPr>
          </a:p>
        </p:txBody>
      </p:sp>
      <p:sp>
        <p:nvSpPr>
          <p:cNvPr id="16" name="二等辺三角形 15"/>
          <p:cNvSpPr/>
          <p:nvPr/>
        </p:nvSpPr>
        <p:spPr>
          <a:xfrm>
            <a:off x="3234912" y="2927952"/>
            <a:ext cx="220133" cy="262467"/>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2564252" y="3165484"/>
            <a:ext cx="1569660" cy="369332"/>
          </a:xfrm>
          <a:prstGeom prst="rect">
            <a:avLst/>
          </a:prstGeom>
          <a:noFill/>
        </p:spPr>
        <p:txBody>
          <a:bodyPr wrap="none" rtlCol="0">
            <a:spAutoFit/>
          </a:bodyPr>
          <a:lstStyle/>
          <a:p>
            <a:r>
              <a:rPr kumimoji="1" lang="ja-JP" altLang="en-US" dirty="0" smtClean="0">
                <a:latin typeface="ＭＳ Ｐゴシック"/>
                <a:ea typeface="ＭＳ Ｐゴシック"/>
                <a:cs typeface="ＭＳ Ｐゴシック"/>
              </a:rPr>
              <a:t>設備試験申請</a:t>
            </a:r>
            <a:endParaRPr kumimoji="1" lang="ja-JP" altLang="en-US" dirty="0">
              <a:latin typeface="ＭＳ Ｐゴシック"/>
              <a:ea typeface="ＭＳ Ｐゴシック"/>
              <a:cs typeface="ＭＳ Ｐゴシック"/>
            </a:endParaRPr>
          </a:p>
        </p:txBody>
      </p:sp>
      <p:sp>
        <p:nvSpPr>
          <p:cNvPr id="19" name="テキスト ボックス 18"/>
          <p:cNvSpPr txBox="1"/>
          <p:nvPr/>
        </p:nvSpPr>
        <p:spPr>
          <a:xfrm>
            <a:off x="626048" y="4536056"/>
            <a:ext cx="7840608" cy="1938992"/>
          </a:xfrm>
          <a:prstGeom prst="rect">
            <a:avLst/>
          </a:prstGeom>
          <a:noFill/>
          <a:ln w="19050" cmpd="sng">
            <a:solidFill>
              <a:schemeClr val="accent3"/>
            </a:solidFill>
          </a:ln>
        </p:spPr>
        <p:txBody>
          <a:bodyPr wrap="none" rtlCol="0">
            <a:spAutoFit/>
          </a:bodyPr>
          <a:lstStyle/>
          <a:p>
            <a:r>
              <a:rPr kumimoji="1" lang="ja-JP" altLang="en-US" sz="2000" dirty="0" smtClean="0">
                <a:latin typeface="ＭＳ Ｐゴシック"/>
                <a:ea typeface="ＭＳ Ｐゴシック"/>
                <a:cs typeface="ＭＳ Ｐゴシック"/>
              </a:rPr>
              <a:t>事前評価申請前にやっておくこと</a:t>
            </a:r>
            <a:endParaRPr kumimoji="1" lang="en-US" altLang="ja-JP" sz="2000" dirty="0" smtClean="0">
              <a:latin typeface="ＭＳ Ｐゴシック"/>
              <a:ea typeface="ＭＳ Ｐゴシック"/>
              <a:cs typeface="ＭＳ Ｐゴシック"/>
            </a:endParaRPr>
          </a:p>
          <a:p>
            <a:pPr marL="342900" indent="-342900">
              <a:buFont typeface="Arial"/>
              <a:buChar char="•"/>
            </a:pPr>
            <a:r>
              <a:rPr kumimoji="1" lang="ja-JP" altLang="en-US" sz="2000" dirty="0" smtClean="0">
                <a:latin typeface="ＭＳ Ｐゴシック"/>
                <a:ea typeface="ＭＳ Ｐゴシック"/>
                <a:cs typeface="ＭＳ Ｐゴシック"/>
              </a:rPr>
              <a:t>空洞の耐圧計算、書類・図面の作成</a:t>
            </a:r>
            <a:endParaRPr kumimoji="1" lang="en-US" altLang="ja-JP" sz="2000" dirty="0" smtClean="0">
              <a:latin typeface="ＭＳ Ｐゴシック"/>
              <a:ea typeface="ＭＳ Ｐゴシック"/>
              <a:cs typeface="ＭＳ Ｐゴシック"/>
            </a:endParaRPr>
          </a:p>
          <a:p>
            <a:pPr marL="342900" indent="-342900">
              <a:buFont typeface="Arial"/>
              <a:buChar char="•"/>
            </a:pPr>
            <a:r>
              <a:rPr kumimoji="1" lang="ja-JP" altLang="en-US" sz="2000" dirty="0" smtClean="0">
                <a:latin typeface="ＭＳ Ｐゴシック"/>
                <a:ea typeface="ＭＳ Ｐゴシック"/>
                <a:cs typeface="ＭＳ Ｐゴシック"/>
              </a:rPr>
              <a:t>空洞単体の気密・耐圧試験の練習（</a:t>
            </a:r>
            <a:r>
              <a:rPr kumimoji="1" lang="en-US" altLang="ja-JP" sz="2000" dirty="0" smtClean="0">
                <a:latin typeface="ＭＳ Ｐゴシック"/>
                <a:ea typeface="ＭＳ Ｐゴシック"/>
                <a:cs typeface="ＭＳ Ｐゴシック"/>
              </a:rPr>
              <a:t>0</a:t>
            </a:r>
            <a:r>
              <a:rPr kumimoji="1" lang="ja-JP" altLang="en-US" sz="2000" dirty="0" smtClean="0">
                <a:latin typeface="ＭＳ Ｐゴシック"/>
                <a:ea typeface="ＭＳ Ｐゴシック"/>
                <a:cs typeface="ＭＳ Ｐゴシック"/>
              </a:rPr>
              <a:t>号機を使用）</a:t>
            </a:r>
            <a:endParaRPr kumimoji="1" lang="en-US" altLang="ja-JP" sz="2000" dirty="0" smtClean="0">
              <a:latin typeface="ＭＳ Ｐゴシック"/>
              <a:ea typeface="ＭＳ Ｐゴシック"/>
              <a:cs typeface="ＭＳ Ｐゴシック"/>
            </a:endParaRPr>
          </a:p>
          <a:p>
            <a:pPr marL="342900" indent="-342900">
              <a:buFont typeface="Arial"/>
              <a:buChar char="•"/>
            </a:pPr>
            <a:r>
              <a:rPr kumimoji="1" lang="ja-JP" altLang="en-US" sz="2000" dirty="0" smtClean="0">
                <a:latin typeface="ＭＳ Ｐゴシック"/>
                <a:ea typeface="ＭＳ Ｐゴシック"/>
                <a:cs typeface="ＭＳ Ｐゴシック"/>
              </a:rPr>
              <a:t>ジャケット</a:t>
            </a:r>
            <a:r>
              <a:rPr kumimoji="1" lang="ja-JP" altLang="en-US" sz="2000" dirty="0">
                <a:latin typeface="ＭＳ Ｐゴシック"/>
                <a:ea typeface="ＭＳ Ｐゴシック"/>
                <a:cs typeface="ＭＳ Ｐゴシック"/>
              </a:rPr>
              <a:t>単体の気密・耐圧試験の練習</a:t>
            </a:r>
            <a:r>
              <a:rPr kumimoji="1" lang="ja-JP" altLang="en-US" sz="2000" dirty="0" smtClean="0">
                <a:solidFill>
                  <a:srgbClr val="FF0000"/>
                </a:solidFill>
                <a:latin typeface="ＭＳ Ｐゴシック"/>
                <a:ea typeface="ＭＳ Ｐゴシック"/>
                <a:cs typeface="ＭＳ Ｐゴシック"/>
              </a:rPr>
              <a:t>（</a:t>
            </a:r>
            <a:r>
              <a:rPr kumimoji="1" lang="en-US" altLang="ja-JP" sz="2000" dirty="0">
                <a:solidFill>
                  <a:srgbClr val="FF0000"/>
                </a:solidFill>
                <a:latin typeface="ＭＳ Ｐゴシック"/>
                <a:ea typeface="ＭＳ Ｐゴシック"/>
                <a:cs typeface="ＭＳ Ｐゴシック"/>
              </a:rPr>
              <a:t>MHI-5</a:t>
            </a:r>
            <a:r>
              <a:rPr kumimoji="1" lang="ja-JP" altLang="en-US" sz="2000" dirty="0" smtClean="0">
                <a:solidFill>
                  <a:srgbClr val="FF0000"/>
                </a:solidFill>
                <a:latin typeface="ＭＳ Ｐゴシック"/>
                <a:ea typeface="ＭＳ Ｐゴシック"/>
                <a:cs typeface="ＭＳ Ｐゴシック"/>
              </a:rPr>
              <a:t>号機の部品を流用）</a:t>
            </a:r>
            <a:endParaRPr kumimoji="1" lang="en-US" altLang="ja-JP" sz="2000" dirty="0" smtClean="0">
              <a:solidFill>
                <a:srgbClr val="FF0000"/>
              </a:solidFill>
              <a:latin typeface="ＭＳ Ｐゴシック"/>
              <a:ea typeface="ＭＳ Ｐゴシック"/>
              <a:cs typeface="ＭＳ Ｐゴシック"/>
            </a:endParaRPr>
          </a:p>
          <a:p>
            <a:pPr marL="342900" indent="-342900">
              <a:buFont typeface="Arial"/>
              <a:buChar char="•"/>
            </a:pPr>
            <a:r>
              <a:rPr kumimoji="1" lang="ja-JP" altLang="en-US" sz="2000" dirty="0" smtClean="0">
                <a:solidFill>
                  <a:srgbClr val="FF0000"/>
                </a:solidFill>
                <a:latin typeface="ＭＳ Ｐゴシック"/>
                <a:ea typeface="ＭＳ Ｐゴシック"/>
                <a:cs typeface="ＭＳ Ｐゴシック"/>
              </a:rPr>
              <a:t>空洞・ジャケット溶接後の</a:t>
            </a:r>
            <a:r>
              <a:rPr kumimoji="1" lang="ja-JP" altLang="en-US" sz="2000" dirty="0">
                <a:solidFill>
                  <a:srgbClr val="FF0000"/>
                </a:solidFill>
                <a:latin typeface="ＭＳ Ｐゴシック"/>
                <a:ea typeface="ＭＳ Ｐゴシック"/>
                <a:cs typeface="ＭＳ Ｐゴシック"/>
              </a:rPr>
              <a:t>気密・耐圧試験の</a:t>
            </a:r>
            <a:r>
              <a:rPr kumimoji="1" lang="ja-JP" altLang="en-US" sz="2000" dirty="0" smtClean="0">
                <a:solidFill>
                  <a:srgbClr val="FF0000"/>
                </a:solidFill>
                <a:latin typeface="ＭＳ Ｐゴシック"/>
                <a:ea typeface="ＭＳ Ｐゴシック"/>
                <a:cs typeface="ＭＳ Ｐゴシック"/>
              </a:rPr>
              <a:t>練習（</a:t>
            </a:r>
            <a:r>
              <a:rPr kumimoji="1" lang="en-US" altLang="ja-JP" sz="2000" dirty="0" smtClean="0">
                <a:solidFill>
                  <a:srgbClr val="FF0000"/>
                </a:solidFill>
                <a:latin typeface="ＭＳ Ｐゴシック"/>
                <a:ea typeface="ＭＳ Ｐゴシック"/>
                <a:cs typeface="ＭＳ Ｐゴシック"/>
              </a:rPr>
              <a:t>MHI-5</a:t>
            </a:r>
            <a:r>
              <a:rPr kumimoji="1" lang="ja-JP" altLang="en-US" sz="2000" dirty="0" smtClean="0">
                <a:solidFill>
                  <a:srgbClr val="FF0000"/>
                </a:solidFill>
                <a:latin typeface="ＭＳ Ｐゴシック"/>
                <a:ea typeface="ＭＳ Ｐゴシック"/>
                <a:cs typeface="ＭＳ Ｐゴシック"/>
              </a:rPr>
              <a:t>号機を使用）</a:t>
            </a:r>
            <a:endParaRPr kumimoji="1" lang="en-US" altLang="ja-JP" sz="2000" dirty="0" smtClean="0">
              <a:solidFill>
                <a:srgbClr val="FF0000"/>
              </a:solidFill>
              <a:latin typeface="ＭＳ Ｐゴシック"/>
              <a:ea typeface="ＭＳ Ｐゴシック"/>
              <a:cs typeface="ＭＳ Ｐゴシック"/>
            </a:endParaRPr>
          </a:p>
          <a:p>
            <a:pPr marL="342900" indent="-342900">
              <a:buFont typeface="Arial"/>
              <a:buChar char="•"/>
            </a:pPr>
            <a:r>
              <a:rPr kumimoji="1" lang="ja-JP" altLang="en-US" sz="2000" dirty="0" smtClean="0">
                <a:latin typeface="ＭＳ Ｐゴシック"/>
                <a:ea typeface="ＭＳ Ｐゴシック"/>
                <a:cs typeface="ＭＳ Ｐゴシック"/>
              </a:rPr>
              <a:t>溶接資格の取得、溶接施工法確認試験の練習</a:t>
            </a:r>
            <a:endParaRPr kumimoji="1" lang="ja-JP" altLang="en-US" sz="2000" dirty="0">
              <a:latin typeface="ＭＳ Ｐゴシック"/>
              <a:ea typeface="ＭＳ Ｐゴシック"/>
              <a:cs typeface="ＭＳ Ｐゴシック"/>
            </a:endParaRPr>
          </a:p>
        </p:txBody>
      </p:sp>
      <p:sp>
        <p:nvSpPr>
          <p:cNvPr id="5" name="テキスト ボックス 4"/>
          <p:cNvSpPr txBox="1"/>
          <p:nvPr/>
        </p:nvSpPr>
        <p:spPr>
          <a:xfrm>
            <a:off x="173499" y="959209"/>
            <a:ext cx="6845744" cy="338554"/>
          </a:xfrm>
          <a:prstGeom prst="rect">
            <a:avLst/>
          </a:prstGeom>
          <a:noFill/>
        </p:spPr>
        <p:txBody>
          <a:bodyPr wrap="none" rtlCol="0">
            <a:spAutoFit/>
          </a:bodyPr>
          <a:lstStyle/>
          <a:p>
            <a:r>
              <a:rPr kumimoji="1" lang="ja-JP" altLang="en-US" sz="1600" dirty="0" smtClean="0">
                <a:solidFill>
                  <a:schemeClr val="tx2"/>
                </a:solidFill>
                <a:ea typeface="ＭＳ Ｐゴシック"/>
              </a:rPr>
              <a:t>加古さんの長期スケジュール案では、</a:t>
            </a:r>
            <a:r>
              <a:rPr kumimoji="1" lang="en-US" altLang="ja-JP" sz="1600" dirty="0" smtClean="0">
                <a:solidFill>
                  <a:schemeClr val="tx2"/>
                </a:solidFill>
                <a:ea typeface="ＭＳ Ｐゴシック"/>
              </a:rPr>
              <a:t>2014.8</a:t>
            </a:r>
            <a:r>
              <a:rPr kumimoji="1" lang="ja-JP" altLang="en-US" sz="1600" dirty="0" smtClean="0">
                <a:solidFill>
                  <a:schemeClr val="tx2"/>
                </a:solidFill>
                <a:ea typeface="ＭＳ Ｐゴシック"/>
              </a:rPr>
              <a:t>から</a:t>
            </a:r>
            <a:r>
              <a:rPr lang="en-US" altLang="ja-JP" sz="1600" dirty="0">
                <a:solidFill>
                  <a:schemeClr val="tx2"/>
                </a:solidFill>
                <a:ea typeface="ＭＳ Ｐゴシック"/>
                <a:cs typeface="ＭＳ Ｐゴシック"/>
              </a:rPr>
              <a:t>STF2-</a:t>
            </a:r>
            <a:r>
              <a:rPr lang="en-US" altLang="ja-JP" sz="1600" dirty="0" smtClean="0">
                <a:solidFill>
                  <a:schemeClr val="tx2"/>
                </a:solidFill>
                <a:ea typeface="ＭＳ Ｐゴシック"/>
                <a:cs typeface="ＭＳ Ｐゴシック"/>
              </a:rPr>
              <a:t>CM2b</a:t>
            </a:r>
            <a:r>
              <a:rPr lang="ja-JP" altLang="en-US" sz="1600" dirty="0" smtClean="0">
                <a:solidFill>
                  <a:schemeClr val="tx2"/>
                </a:solidFill>
                <a:ea typeface="ＭＳ Ｐゴシック"/>
                <a:cs typeface="ＭＳ Ｐゴシック"/>
              </a:rPr>
              <a:t>の空洞組立開始</a:t>
            </a:r>
            <a:endParaRPr kumimoji="1" lang="ja-JP" altLang="en-US" sz="1600" dirty="0">
              <a:solidFill>
                <a:schemeClr val="tx2"/>
              </a:solidFill>
              <a:ea typeface="ＭＳ Ｐゴシック"/>
            </a:endParaRPr>
          </a:p>
        </p:txBody>
      </p:sp>
      <p:sp>
        <p:nvSpPr>
          <p:cNvPr id="11" name="日付プレースホルダー 10"/>
          <p:cNvSpPr>
            <a:spLocks noGrp="1"/>
          </p:cNvSpPr>
          <p:nvPr>
            <p:ph type="dt" sz="half" idx="10"/>
          </p:nvPr>
        </p:nvSpPr>
        <p:spPr/>
        <p:txBody>
          <a:bodyPr/>
          <a:lstStyle/>
          <a:p>
            <a:fld id="{B9D71B70-F440-2340-8602-CB2FD8341F0C}" type="datetime1">
              <a:rPr lang="ja-JP" altLang="en-US" smtClean="0"/>
              <a:pPr/>
              <a:t>12.10.27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586157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長期計画案</a:t>
            </a:r>
            <a:endParaRPr kumimoji="1" lang="ja-JP" altLang="en-US" dirty="0"/>
          </a:p>
        </p:txBody>
      </p:sp>
      <p:sp>
        <p:nvSpPr>
          <p:cNvPr id="3" name="日付プレースホルダー 2"/>
          <p:cNvSpPr>
            <a:spLocks noGrp="1"/>
          </p:cNvSpPr>
          <p:nvPr>
            <p:ph type="dt" sz="half" idx="10"/>
          </p:nvPr>
        </p:nvSpPr>
        <p:spPr/>
        <p:txBody>
          <a:bodyPr/>
          <a:lstStyle/>
          <a:p>
            <a:fld id="{EF724AB9-FA20-C74C-803D-371DCA3354BE}" type="datetime1">
              <a:rPr lang="ja-JP" altLang="en-US" smtClean="0"/>
              <a:pPr/>
              <a:t>12.10.27</a:t>
            </a:fld>
            <a:endParaRPr lang="en-US"/>
          </a:p>
        </p:txBody>
      </p:sp>
      <p:sp>
        <p:nvSpPr>
          <p:cNvPr id="4" name="フッター プレースホルダー 3"/>
          <p:cNvSpPr>
            <a:spLocks noGrp="1"/>
          </p:cNvSpPr>
          <p:nvPr>
            <p:ph type="ftr" sz="quarter" idx="11"/>
          </p:nvPr>
        </p:nvSpPr>
        <p:spPr/>
        <p:txBody>
          <a:bodyPr/>
          <a:lstStyle/>
          <a:p>
            <a:r>
              <a:rPr lang="ja-JP" altLang="en-US" smtClean="0"/>
              <a:t>機械工学センター　山中　将</a:t>
            </a:r>
            <a:endParaRPr lang="en-US"/>
          </a:p>
        </p:txBody>
      </p:sp>
      <p:sp>
        <p:nvSpPr>
          <p:cNvPr id="5" name="スライド番号プレースホルダー 4"/>
          <p:cNvSpPr>
            <a:spLocks noGrp="1"/>
          </p:cNvSpPr>
          <p:nvPr>
            <p:ph type="sldNum" sz="quarter" idx="12"/>
          </p:nvPr>
        </p:nvSpPr>
        <p:spPr/>
        <p:txBody>
          <a:bodyPr/>
          <a:lstStyle/>
          <a:p>
            <a:fld id="{BA9B540C-44DA-4F69-89C9-7C84606640D3}" type="slidenum">
              <a:rPr lang="en-US" smtClean="0"/>
              <a:pPr/>
              <a:t>55</a:t>
            </a:fld>
            <a:endParaRPr lang="en-US"/>
          </a:p>
        </p:txBody>
      </p:sp>
      <p:pic>
        <p:nvPicPr>
          <p:cNvPr id="6" name="図 5"/>
          <p:cNvPicPr>
            <a:picLocks noChangeAspect="1"/>
          </p:cNvPicPr>
          <p:nvPr/>
        </p:nvPicPr>
        <p:blipFill rotWithShape="1">
          <a:blip r:embed="rId2"/>
          <a:srcRect t="1374" b="42307"/>
          <a:stretch/>
        </p:blipFill>
        <p:spPr>
          <a:xfrm>
            <a:off x="0" y="1210732"/>
            <a:ext cx="9144000" cy="364066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094003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提案のまとめ</a:t>
            </a:r>
            <a:endParaRPr kumimoji="1" lang="ja-JP" altLang="en-US" dirty="0"/>
          </a:p>
        </p:txBody>
      </p:sp>
      <p:sp>
        <p:nvSpPr>
          <p:cNvPr id="3" name="コンテンツ プレースホルダー 2"/>
          <p:cNvSpPr>
            <a:spLocks noGrp="1"/>
          </p:cNvSpPr>
          <p:nvPr>
            <p:ph idx="1"/>
          </p:nvPr>
        </p:nvSpPr>
        <p:spPr>
          <a:xfrm>
            <a:off x="245820" y="1600201"/>
            <a:ext cx="8440980" cy="4525963"/>
          </a:xfrm>
        </p:spPr>
        <p:txBody>
          <a:bodyPr>
            <a:normAutofit fontScale="77500" lnSpcReduction="20000"/>
          </a:bodyPr>
          <a:lstStyle/>
          <a:p>
            <a:r>
              <a:rPr kumimoji="1" lang="en-US" altLang="ja-JP" dirty="0" smtClean="0"/>
              <a:t>STF</a:t>
            </a:r>
            <a:r>
              <a:rPr lang="en-US" altLang="ja-JP" dirty="0" smtClean="0"/>
              <a:t>2</a:t>
            </a:r>
            <a:r>
              <a:rPr lang="ja-JP" altLang="en-US" dirty="0" smtClean="0"/>
              <a:t>において、</a:t>
            </a:r>
            <a:r>
              <a:rPr lang="en-US" altLang="ja-JP" dirty="0" smtClean="0"/>
              <a:t>e-CM3</a:t>
            </a:r>
            <a:r>
              <a:rPr lang="ja-JP" altLang="en-US" dirty="0" smtClean="0"/>
              <a:t>（</a:t>
            </a:r>
            <a:r>
              <a:rPr lang="en-US" altLang="ja-JP" dirty="0" smtClean="0"/>
              <a:t>+ Photon Source) </a:t>
            </a:r>
            <a:r>
              <a:rPr lang="ja-JP" altLang="en-US" dirty="0" smtClean="0"/>
              <a:t>を中期的に整備。</a:t>
            </a:r>
            <a:endParaRPr lang="en-US" altLang="ja-JP" dirty="0" smtClean="0"/>
          </a:p>
          <a:p>
            <a:pPr marL="742874" lvl="2" indent="-342865"/>
            <a:r>
              <a:rPr lang="ja-JP" altLang="en-US" dirty="0"/>
              <a:t>次世代の加速器を担う人材育成に貢献する</a:t>
            </a:r>
            <a:r>
              <a:rPr lang="ja-JP" altLang="en-US" dirty="0" smtClean="0"/>
              <a:t>。</a:t>
            </a:r>
            <a:endParaRPr lang="en-US" altLang="ja-JP" dirty="0" smtClean="0"/>
          </a:p>
          <a:p>
            <a:pPr marL="742874" lvl="2" indent="-342865"/>
            <a:r>
              <a:rPr lang="en-US" altLang="ja-JP" dirty="0" smtClean="0"/>
              <a:t>CM4 </a:t>
            </a:r>
            <a:r>
              <a:rPr lang="ja-JP" altLang="en-US" dirty="0" smtClean="0"/>
              <a:t>以降は、</a:t>
            </a:r>
            <a:r>
              <a:rPr lang="en-US" altLang="ja-JP" dirty="0" smtClean="0"/>
              <a:t>ILC </a:t>
            </a:r>
            <a:r>
              <a:rPr lang="ja-JP" altLang="en-US" dirty="0" smtClean="0"/>
              <a:t>の状況に応じた将来構想とする。</a:t>
            </a:r>
            <a:endParaRPr lang="en-US" altLang="ja-JP" dirty="0"/>
          </a:p>
          <a:p>
            <a:r>
              <a:rPr kumimoji="1" lang="en-US" altLang="ja-JP" dirty="0" smtClean="0"/>
              <a:t>LC </a:t>
            </a:r>
            <a:r>
              <a:rPr kumimoji="1" lang="ja-JP" altLang="en-US" dirty="0" smtClean="0"/>
              <a:t>加速器</a:t>
            </a:r>
            <a:r>
              <a:rPr kumimoji="1" lang="en-US" altLang="ja-JP" dirty="0" smtClean="0"/>
              <a:t>R&amp;D </a:t>
            </a:r>
            <a:r>
              <a:rPr kumimoji="1" lang="ja-JP" altLang="en-US" dirty="0" smtClean="0"/>
              <a:t>を</a:t>
            </a:r>
            <a:r>
              <a:rPr lang="ja-JP" altLang="en-US" dirty="0" smtClean="0"/>
              <a:t>主題としつつ、</a:t>
            </a:r>
            <a:r>
              <a:rPr lang="en-US" altLang="ja-JP" dirty="0" smtClean="0"/>
              <a:t>ERL-SCRF </a:t>
            </a:r>
            <a:r>
              <a:rPr lang="ja-JP" altLang="en-US" dirty="0" smtClean="0"/>
              <a:t>開発に協力。</a:t>
            </a:r>
            <a:endParaRPr lang="en-US" altLang="ja-JP" dirty="0" smtClean="0"/>
          </a:p>
          <a:p>
            <a:pPr lvl="1"/>
            <a:r>
              <a:rPr kumimoji="1" lang="en-US" altLang="ja-JP" dirty="0" smtClean="0"/>
              <a:t>E-beam, Photon Science</a:t>
            </a:r>
            <a:r>
              <a:rPr lang="en-US" altLang="ja-JP" dirty="0" smtClean="0"/>
              <a:t> Facility </a:t>
            </a:r>
            <a:r>
              <a:rPr lang="ja-JP" altLang="en-US" dirty="0" smtClean="0"/>
              <a:t>、両</a:t>
            </a:r>
            <a:r>
              <a:rPr lang="en-US" altLang="ja-JP" dirty="0" smtClean="0"/>
              <a:t>R&amp;D </a:t>
            </a:r>
            <a:r>
              <a:rPr lang="ja-JP" altLang="en-US" dirty="0" smtClean="0"/>
              <a:t>施設となる。</a:t>
            </a:r>
            <a:endParaRPr lang="en-US" altLang="ja-JP" dirty="0" smtClean="0"/>
          </a:p>
          <a:p>
            <a:r>
              <a:rPr lang="ja-JP" altLang="en-US" dirty="0" smtClean="0"/>
              <a:t>超伝導加速空洞の開発</a:t>
            </a:r>
            <a:endParaRPr lang="en-US" altLang="ja-JP" dirty="0" smtClean="0"/>
          </a:p>
          <a:p>
            <a:pPr lvl="1"/>
            <a:r>
              <a:rPr lang="en-US" altLang="ja-JP" dirty="0" smtClean="0"/>
              <a:t>KEK, </a:t>
            </a:r>
            <a:r>
              <a:rPr lang="ja-JP" altLang="en-US" dirty="0" smtClean="0"/>
              <a:t>工業界の両輪で推進。工業界との協力では、</a:t>
            </a:r>
            <a:endParaRPr lang="en-US" altLang="ja-JP" dirty="0" smtClean="0"/>
          </a:p>
          <a:p>
            <a:pPr lvl="2"/>
            <a:r>
              <a:rPr lang="ja-JP" altLang="en-US" dirty="0" smtClean="0"/>
              <a:t>複数社の参画、</a:t>
            </a:r>
            <a:r>
              <a:rPr lang="en-US" altLang="ja-JP" dirty="0" smtClean="0"/>
              <a:t>KEK</a:t>
            </a:r>
            <a:r>
              <a:rPr lang="ja-JP" altLang="en-US" dirty="0" smtClean="0"/>
              <a:t>施設を活用した企業による製造が想定される。　</a:t>
            </a:r>
            <a:endParaRPr lang="en-US" altLang="ja-JP" dirty="0" smtClean="0"/>
          </a:p>
          <a:p>
            <a:pPr lvl="1"/>
            <a:r>
              <a:rPr lang="ja-JP" altLang="en-US" dirty="0" smtClean="0"/>
              <a:t>性能／コスト効果の高い開発が不可欠。</a:t>
            </a:r>
            <a:r>
              <a:rPr lang="en-US" altLang="ja-JP" dirty="0" smtClean="0"/>
              <a:t> </a:t>
            </a:r>
          </a:p>
          <a:p>
            <a:pPr lvl="2"/>
            <a:r>
              <a:rPr lang="ja-JP" altLang="en-US" dirty="0" smtClean="0"/>
              <a:t>国際的な</a:t>
            </a:r>
            <a:r>
              <a:rPr lang="en-US" altLang="ja-JP" dirty="0" smtClean="0"/>
              <a:t>Plug-compatible Interface </a:t>
            </a:r>
            <a:r>
              <a:rPr lang="ja-JP" altLang="en-US" dirty="0" smtClean="0"/>
              <a:t>を満たす設計が求められる。</a:t>
            </a:r>
            <a:endParaRPr lang="en-US" altLang="ja-JP" dirty="0" smtClean="0"/>
          </a:p>
          <a:p>
            <a:pPr lvl="2"/>
            <a:r>
              <a:rPr kumimoji="1" lang="ja-JP" altLang="en-US" dirty="0" smtClean="0"/>
              <a:t>周辺機器（</a:t>
            </a:r>
            <a:r>
              <a:rPr kumimoji="1" lang="en-US" altLang="ja-JP" dirty="0" smtClean="0"/>
              <a:t>tuner, coupler, beam-pipe </a:t>
            </a:r>
            <a:r>
              <a:rPr kumimoji="1" lang="ja-JP" altLang="en-US" dirty="0" smtClean="0"/>
              <a:t>等）の互換性、保守性要</a:t>
            </a:r>
            <a:r>
              <a:rPr lang="ja-JP" altLang="en-US" dirty="0" smtClean="0"/>
              <a:t>。</a:t>
            </a:r>
            <a:r>
              <a:rPr kumimoji="1" lang="en-US" altLang="ja-JP" dirty="0" smtClean="0"/>
              <a:t> </a:t>
            </a:r>
          </a:p>
          <a:p>
            <a:r>
              <a:rPr lang="en-US" altLang="ja-JP" dirty="0" smtClean="0"/>
              <a:t>ILC </a:t>
            </a:r>
            <a:r>
              <a:rPr lang="ja-JP" altLang="en-US" dirty="0" smtClean="0"/>
              <a:t>計画（スタート）が今後</a:t>
            </a:r>
            <a:r>
              <a:rPr lang="en-US" altLang="ja-JP" dirty="0" smtClean="0"/>
              <a:t>~5</a:t>
            </a:r>
            <a:r>
              <a:rPr lang="ja-JP" altLang="en-US" dirty="0" smtClean="0"/>
              <a:t>年間で実現される場合にも対応でき、整合性のある開発を目指す。</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12/10/01</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KEK-LC-Meeting</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pPr/>
              <a:t>56</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24071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CFF</a:t>
            </a:r>
            <a:r>
              <a:rPr kumimoji="1" lang="ja-JP" altLang="en-US" dirty="0" smtClean="0"/>
              <a:t>における空洞製造計画案</a:t>
            </a:r>
            <a:endParaRPr kumimoji="1" lang="ja-JP" altLang="en-US" dirty="0"/>
          </a:p>
        </p:txBody>
      </p:sp>
      <p:sp>
        <p:nvSpPr>
          <p:cNvPr id="3" name="サブタイトル 2"/>
          <p:cNvSpPr>
            <a:spLocks noGrp="1"/>
          </p:cNvSpPr>
          <p:nvPr>
            <p:ph type="subTitle" idx="1"/>
          </p:nvPr>
        </p:nvSpPr>
        <p:spPr>
          <a:xfrm>
            <a:off x="1371600" y="4849336"/>
            <a:ext cx="6400800" cy="1219200"/>
          </a:xfrm>
        </p:spPr>
        <p:txBody>
          <a:bodyPr>
            <a:noAutofit/>
          </a:bodyPr>
          <a:lstStyle/>
          <a:p>
            <a:r>
              <a:rPr kumimoji="1" lang="en-US" altLang="ja-JP" dirty="0" smtClean="0"/>
              <a:t>2012.8.23</a:t>
            </a:r>
          </a:p>
          <a:p>
            <a:r>
              <a:rPr kumimoji="1" lang="ja-JP" altLang="en-US" dirty="0" smtClean="0"/>
              <a:t>機械工学センター</a:t>
            </a:r>
            <a:endParaRPr kumimoji="1" lang="en-US" altLang="ja-JP" dirty="0" smtClean="0"/>
          </a:p>
          <a:p>
            <a:r>
              <a:rPr lang="ja-JP" altLang="en-US" dirty="0" smtClean="0"/>
              <a:t>山中　将</a:t>
            </a:r>
            <a:endParaRPr kumimoji="1" lang="ja-JP"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3838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高圧ガス設備の申請に向けて</a:t>
            </a:r>
            <a:endParaRPr kumimoji="1" lang="ja-JP" altLang="en-US" dirty="0"/>
          </a:p>
        </p:txBody>
      </p:sp>
      <p:sp>
        <p:nvSpPr>
          <p:cNvPr id="3" name="フッター プレースホルダー 2"/>
          <p:cNvSpPr>
            <a:spLocks noGrp="1"/>
          </p:cNvSpPr>
          <p:nvPr>
            <p:ph type="ftr" sz="quarter" idx="11"/>
          </p:nvPr>
        </p:nvSpPr>
        <p:spPr/>
        <p:txBody>
          <a:bodyPr/>
          <a:lstStyle/>
          <a:p>
            <a:r>
              <a:rPr lang="ja-JP" altLang="en-US" smtClean="0"/>
              <a:t>機械工学センター　山中　将</a:t>
            </a:r>
            <a:endParaRPr lang="en-US"/>
          </a:p>
        </p:txBody>
      </p:sp>
      <p:sp>
        <p:nvSpPr>
          <p:cNvPr id="4" name="スライド番号プレースホルダー 3"/>
          <p:cNvSpPr>
            <a:spLocks noGrp="1"/>
          </p:cNvSpPr>
          <p:nvPr>
            <p:ph type="sldNum" sz="quarter" idx="12"/>
          </p:nvPr>
        </p:nvSpPr>
        <p:spPr/>
        <p:txBody>
          <a:bodyPr/>
          <a:lstStyle/>
          <a:p>
            <a:fld id="{BA9B540C-44DA-4F69-89C9-7C84606640D3}" type="slidenum">
              <a:rPr lang="en-US" smtClean="0"/>
              <a:pPr/>
              <a:t>58</a:t>
            </a:fld>
            <a:endParaRPr lang="en-US"/>
          </a:p>
        </p:txBody>
      </p:sp>
      <p:sp>
        <p:nvSpPr>
          <p:cNvPr id="6" name="テキスト ボックス 5"/>
          <p:cNvSpPr txBox="1"/>
          <p:nvPr/>
        </p:nvSpPr>
        <p:spPr>
          <a:xfrm>
            <a:off x="671865" y="1121406"/>
            <a:ext cx="5514701" cy="461665"/>
          </a:xfrm>
          <a:prstGeom prst="rect">
            <a:avLst/>
          </a:prstGeom>
          <a:noFill/>
        </p:spPr>
        <p:txBody>
          <a:bodyPr wrap="none" rtlCol="0">
            <a:spAutoFit/>
          </a:bodyPr>
          <a:lstStyle/>
          <a:p>
            <a:r>
              <a:rPr kumimoji="1" lang="ja-JP" altLang="en-US" sz="2400" dirty="0" smtClean="0">
                <a:latin typeface="Tahoma"/>
                <a:ea typeface="ＭＳ Ｐゴシック"/>
              </a:rPr>
              <a:t>空洞の耐圧</a:t>
            </a:r>
            <a:r>
              <a:rPr kumimoji="1" lang="ja-JP" altLang="en-US" sz="2400" dirty="0">
                <a:latin typeface="Tahoma"/>
                <a:ea typeface="ＭＳ Ｐゴシック"/>
              </a:rPr>
              <a:t>（応力分布）</a:t>
            </a:r>
            <a:r>
              <a:rPr kumimoji="1" lang="ja-JP" altLang="en-US" sz="2400" dirty="0" smtClean="0">
                <a:latin typeface="Tahoma"/>
                <a:ea typeface="ＭＳ Ｐゴシック"/>
              </a:rPr>
              <a:t>計算を</a:t>
            </a:r>
            <a:r>
              <a:rPr kumimoji="1" lang="en-US" altLang="ja-JP" sz="2400" dirty="0" smtClean="0">
                <a:latin typeface="Tahoma"/>
                <a:ea typeface="ＭＳ Ｐゴシック"/>
              </a:rPr>
              <a:t>FEM</a:t>
            </a:r>
            <a:r>
              <a:rPr kumimoji="1" lang="ja-JP" altLang="en-US" sz="2400" dirty="0" smtClean="0">
                <a:latin typeface="Tahoma"/>
                <a:ea typeface="ＭＳ Ｐゴシック"/>
              </a:rPr>
              <a:t>で行う</a:t>
            </a:r>
            <a:endParaRPr kumimoji="1" lang="ja-JP" altLang="en-US" sz="2400" dirty="0">
              <a:latin typeface="Tahoma"/>
              <a:ea typeface="ＭＳ Ｐゴシック"/>
            </a:endParaRPr>
          </a:p>
        </p:txBody>
      </p:sp>
      <p:sp>
        <p:nvSpPr>
          <p:cNvPr id="8" name="右矢印 7"/>
          <p:cNvSpPr/>
          <p:nvPr/>
        </p:nvSpPr>
        <p:spPr>
          <a:xfrm>
            <a:off x="1610952" y="1629071"/>
            <a:ext cx="525538" cy="46717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318430" y="1631827"/>
            <a:ext cx="6385883" cy="461665"/>
          </a:xfrm>
          <a:prstGeom prst="rect">
            <a:avLst/>
          </a:prstGeom>
          <a:noFill/>
        </p:spPr>
        <p:txBody>
          <a:bodyPr wrap="none" rtlCol="0">
            <a:spAutoFit/>
          </a:bodyPr>
          <a:lstStyle/>
          <a:p>
            <a:r>
              <a:rPr kumimoji="1" lang="ja-JP" altLang="en-US" sz="2400" dirty="0" smtClean="0">
                <a:latin typeface="Tahoma"/>
                <a:ea typeface="ＭＳ Ｐゴシック"/>
              </a:rPr>
              <a:t>空洞本体とジャケットの形状を確定する必要あり</a:t>
            </a:r>
            <a:endParaRPr kumimoji="1" lang="ja-JP" altLang="en-US" sz="2400" dirty="0">
              <a:latin typeface="Tahoma"/>
              <a:ea typeface="ＭＳ Ｐゴシック"/>
            </a:endParaRPr>
          </a:p>
        </p:txBody>
      </p:sp>
      <p:sp>
        <p:nvSpPr>
          <p:cNvPr id="10" name="テキスト ボックス 9"/>
          <p:cNvSpPr txBox="1"/>
          <p:nvPr/>
        </p:nvSpPr>
        <p:spPr>
          <a:xfrm>
            <a:off x="1519421" y="2368039"/>
            <a:ext cx="6105157" cy="523220"/>
          </a:xfrm>
          <a:prstGeom prst="rect">
            <a:avLst/>
          </a:prstGeom>
          <a:noFill/>
          <a:ln w="28575" cmpd="sng">
            <a:solidFill>
              <a:schemeClr val="accent3"/>
            </a:solidFill>
          </a:ln>
        </p:spPr>
        <p:txBody>
          <a:bodyPr wrap="none" rtlCol="0">
            <a:spAutoFit/>
          </a:bodyPr>
          <a:lstStyle/>
          <a:p>
            <a:r>
              <a:rPr kumimoji="1" lang="ja-JP" altLang="en-US" sz="2800" dirty="0" smtClean="0">
                <a:latin typeface="Tahoma"/>
                <a:ea typeface="ＭＳ Ｐゴシック"/>
              </a:rPr>
              <a:t>提案：２種類の空洞について計算を行う</a:t>
            </a:r>
            <a:endParaRPr kumimoji="1" lang="ja-JP" altLang="en-US" sz="2800" dirty="0">
              <a:latin typeface="Tahoma"/>
              <a:ea typeface="ＭＳ Ｐゴシック"/>
            </a:endParaRPr>
          </a:p>
        </p:txBody>
      </p:sp>
      <p:sp>
        <p:nvSpPr>
          <p:cNvPr id="11" name="テキスト ボックス 10"/>
          <p:cNvSpPr txBox="1"/>
          <p:nvPr/>
        </p:nvSpPr>
        <p:spPr>
          <a:xfrm>
            <a:off x="538416" y="3141453"/>
            <a:ext cx="8261937" cy="3046988"/>
          </a:xfrm>
          <a:prstGeom prst="rect">
            <a:avLst/>
          </a:prstGeom>
          <a:noFill/>
        </p:spPr>
        <p:txBody>
          <a:bodyPr wrap="square" rtlCol="0">
            <a:spAutoFit/>
          </a:bodyPr>
          <a:lstStyle/>
          <a:p>
            <a:pPr marL="342900" indent="-342900">
              <a:buFont typeface="Arial"/>
              <a:buChar char="•"/>
            </a:pPr>
            <a:r>
              <a:rPr kumimoji="1" lang="en-US" altLang="ja-JP" sz="2400" dirty="0" smtClean="0">
                <a:latin typeface="Tahoma"/>
                <a:ea typeface="ＭＳ Ｐゴシック"/>
              </a:rPr>
              <a:t>KEK-MHI</a:t>
            </a:r>
            <a:r>
              <a:rPr kumimoji="1" lang="ja-JP" altLang="en-US" sz="2400" dirty="0" smtClean="0">
                <a:latin typeface="Tahoma"/>
                <a:ea typeface="ＭＳ Ｐゴシック"/>
              </a:rPr>
              <a:t>空洞</a:t>
            </a:r>
            <a:endParaRPr kumimoji="1" lang="en-US" altLang="ja-JP" sz="2400" dirty="0">
              <a:latin typeface="Tahoma"/>
              <a:ea typeface="ＭＳ Ｐゴシック"/>
            </a:endParaRPr>
          </a:p>
          <a:p>
            <a:pPr marL="800100" lvl="1" indent="-342900">
              <a:buFont typeface="Arial"/>
              <a:buChar char="•"/>
            </a:pPr>
            <a:r>
              <a:rPr kumimoji="1" lang="en-US" altLang="ja-JP" sz="2400" dirty="0" smtClean="0">
                <a:latin typeface="Tahoma"/>
                <a:ea typeface="ＭＳ Ｐゴシック"/>
              </a:rPr>
              <a:t>MHI</a:t>
            </a:r>
            <a:r>
              <a:rPr kumimoji="1" lang="ja-JP" altLang="en-US" sz="2400" dirty="0" smtClean="0">
                <a:latin typeface="Tahoma"/>
                <a:ea typeface="ＭＳ Ｐゴシック"/>
              </a:rPr>
              <a:t>が行った計算結果がある</a:t>
            </a:r>
            <a:endParaRPr kumimoji="1" lang="en-US" altLang="ja-JP" sz="2400" dirty="0" smtClean="0">
              <a:latin typeface="Tahoma"/>
              <a:ea typeface="ＭＳ Ｐゴシック"/>
            </a:endParaRPr>
          </a:p>
          <a:p>
            <a:pPr marL="800100" lvl="1" indent="-342900">
              <a:buFont typeface="Arial"/>
              <a:buChar char="•"/>
            </a:pPr>
            <a:r>
              <a:rPr kumimoji="1" lang="ja-JP" altLang="en-US" sz="2400" dirty="0" smtClean="0">
                <a:latin typeface="Tahoma"/>
                <a:ea typeface="ＭＳ Ｐゴシック"/>
              </a:rPr>
              <a:t>今回、</a:t>
            </a:r>
            <a:r>
              <a:rPr kumimoji="1" lang="en-US" altLang="ja-JP" sz="2400" dirty="0" smtClean="0">
                <a:latin typeface="Tahoma"/>
                <a:ea typeface="ＭＳ Ｐゴシック"/>
              </a:rPr>
              <a:t>KEK</a:t>
            </a:r>
            <a:r>
              <a:rPr kumimoji="1" lang="ja-JP" altLang="en-US" sz="2400" dirty="0" smtClean="0">
                <a:latin typeface="Tahoma"/>
                <a:ea typeface="ＭＳ Ｐゴシック"/>
              </a:rPr>
              <a:t>が行う計算手法の妥当性の評価ができる</a:t>
            </a:r>
            <a:endParaRPr kumimoji="1" lang="en-US" altLang="ja-JP" sz="2400" dirty="0">
              <a:latin typeface="Tahoma"/>
              <a:ea typeface="ＭＳ Ｐゴシック"/>
            </a:endParaRPr>
          </a:p>
          <a:p>
            <a:endParaRPr kumimoji="1" lang="en-US" altLang="ja-JP" sz="2400" dirty="0" smtClean="0">
              <a:latin typeface="Tahoma"/>
              <a:ea typeface="ＭＳ Ｐゴシック"/>
            </a:endParaRPr>
          </a:p>
          <a:p>
            <a:pPr marL="342900" indent="-342900">
              <a:buFont typeface="Arial"/>
              <a:buChar char="•"/>
            </a:pPr>
            <a:r>
              <a:rPr kumimoji="1" lang="en-US" altLang="ja-JP" sz="2400" dirty="0" smtClean="0">
                <a:latin typeface="Tahoma"/>
                <a:ea typeface="ＭＳ Ｐゴシック"/>
              </a:rPr>
              <a:t>TESLA</a:t>
            </a:r>
            <a:r>
              <a:rPr kumimoji="1" lang="ja-JP" altLang="en-US" sz="2400" dirty="0" smtClean="0">
                <a:latin typeface="Tahoma"/>
                <a:ea typeface="ＭＳ Ｐゴシック"/>
              </a:rPr>
              <a:t>空洞</a:t>
            </a:r>
            <a:endParaRPr kumimoji="1" lang="en-US" altLang="ja-JP" sz="2400" dirty="0" smtClean="0">
              <a:latin typeface="Tahoma"/>
              <a:ea typeface="ＭＳ Ｐゴシック"/>
            </a:endParaRPr>
          </a:p>
          <a:p>
            <a:pPr marL="800100" lvl="1" indent="-342900">
              <a:buFont typeface="Arial"/>
              <a:buChar char="•"/>
            </a:pPr>
            <a:r>
              <a:rPr kumimoji="1" lang="ja-JP" altLang="en-US" sz="2400" dirty="0" smtClean="0">
                <a:latin typeface="Tahoma"/>
                <a:ea typeface="ＭＳ Ｐゴシック"/>
              </a:rPr>
              <a:t>将来的に</a:t>
            </a:r>
            <a:r>
              <a:rPr kumimoji="1" lang="en-US" altLang="ja-JP" sz="2400" dirty="0" smtClean="0">
                <a:latin typeface="Tahoma"/>
                <a:ea typeface="ＭＳ Ｐゴシック"/>
              </a:rPr>
              <a:t>TESLA</a:t>
            </a:r>
            <a:r>
              <a:rPr kumimoji="1" lang="ja-JP" altLang="en-US" sz="2400" dirty="0" smtClean="0">
                <a:latin typeface="Tahoma"/>
                <a:ea typeface="ＭＳ Ｐゴシック"/>
              </a:rPr>
              <a:t>空洞を輸入する際の申請の準備（練習）</a:t>
            </a:r>
            <a:endParaRPr kumimoji="1" lang="en-US" altLang="ja-JP" sz="2400" dirty="0" smtClean="0">
              <a:latin typeface="Tahoma"/>
              <a:ea typeface="ＭＳ Ｐゴシック"/>
            </a:endParaRPr>
          </a:p>
          <a:p>
            <a:pPr marL="800100" lvl="1" indent="-342900">
              <a:buFont typeface="Arial"/>
              <a:buChar char="•"/>
            </a:pPr>
            <a:r>
              <a:rPr kumimoji="1" lang="en-US" altLang="ja-JP" sz="2400" dirty="0" smtClean="0">
                <a:latin typeface="Tahoma"/>
                <a:ea typeface="ＭＳ Ｐゴシック"/>
              </a:rPr>
              <a:t>TESLA</a:t>
            </a:r>
            <a:r>
              <a:rPr kumimoji="1" lang="ja-JP" altLang="en-US" sz="2400" dirty="0" smtClean="0">
                <a:latin typeface="Tahoma"/>
                <a:ea typeface="ＭＳ Ｐゴシック"/>
              </a:rPr>
              <a:t>空洞（特にジャケットとエンドプレートとの接合部の強度）が高圧ガス法に適応するか確認する</a:t>
            </a:r>
            <a:endParaRPr kumimoji="1" lang="ja-JP" altLang="en-US" sz="2400" dirty="0">
              <a:latin typeface="Tahoma"/>
              <a:ea typeface="ＭＳ Ｐゴシック"/>
            </a:endParaRPr>
          </a:p>
        </p:txBody>
      </p:sp>
      <p:sp>
        <p:nvSpPr>
          <p:cNvPr id="5" name="日付プレースホルダー 4"/>
          <p:cNvSpPr>
            <a:spLocks noGrp="1"/>
          </p:cNvSpPr>
          <p:nvPr>
            <p:ph type="dt" sz="half" idx="10"/>
          </p:nvPr>
        </p:nvSpPr>
        <p:spPr/>
        <p:txBody>
          <a:bodyPr/>
          <a:lstStyle/>
          <a:p>
            <a:fld id="{CFA7D368-3672-584E-B939-084D3856BED8}" type="datetime1">
              <a:rPr lang="ja-JP" altLang="en-US" smtClean="0"/>
              <a:pPr/>
              <a:t>12.10.27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033151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4553"/>
            <a:ext cx="8229600" cy="1143000"/>
          </a:xfrm>
        </p:spPr>
        <p:txBody>
          <a:bodyPr/>
          <a:lstStyle/>
          <a:p>
            <a:r>
              <a:rPr kumimoji="1" lang="ja-JP" altLang="en-US" dirty="0" smtClean="0"/>
              <a:t>空洞製造の目指す方向</a:t>
            </a:r>
            <a:endParaRPr kumimoji="1" lang="ja-JP" altLang="en-US" dirty="0"/>
          </a:p>
        </p:txBody>
      </p:sp>
      <p:sp>
        <p:nvSpPr>
          <p:cNvPr id="3" name="フッター プレースホルダー 2"/>
          <p:cNvSpPr>
            <a:spLocks noGrp="1"/>
          </p:cNvSpPr>
          <p:nvPr>
            <p:ph type="ftr" sz="quarter" idx="11"/>
          </p:nvPr>
        </p:nvSpPr>
        <p:spPr/>
        <p:txBody>
          <a:bodyPr/>
          <a:lstStyle/>
          <a:p>
            <a:r>
              <a:rPr lang="ja-JP" altLang="en-US" smtClean="0"/>
              <a:t>機械工学センター　山中　将</a:t>
            </a:r>
            <a:endParaRPr lang="en-US"/>
          </a:p>
        </p:txBody>
      </p:sp>
      <p:sp>
        <p:nvSpPr>
          <p:cNvPr id="4" name="スライド番号プレースホルダー 3"/>
          <p:cNvSpPr>
            <a:spLocks noGrp="1"/>
          </p:cNvSpPr>
          <p:nvPr>
            <p:ph type="sldNum" sz="quarter" idx="12"/>
          </p:nvPr>
        </p:nvSpPr>
        <p:spPr/>
        <p:txBody>
          <a:bodyPr/>
          <a:lstStyle/>
          <a:p>
            <a:fld id="{BA9B540C-44DA-4F69-89C9-7C84606640D3}" type="slidenum">
              <a:rPr lang="en-US" smtClean="0"/>
              <a:pPr/>
              <a:t>59</a:t>
            </a:fld>
            <a:endParaRPr lang="en-US"/>
          </a:p>
        </p:txBody>
      </p:sp>
      <p:sp>
        <p:nvSpPr>
          <p:cNvPr id="5" name="テキスト ボックス 4"/>
          <p:cNvSpPr txBox="1"/>
          <p:nvPr/>
        </p:nvSpPr>
        <p:spPr>
          <a:xfrm>
            <a:off x="671865" y="4414493"/>
            <a:ext cx="7571303" cy="461665"/>
          </a:xfrm>
          <a:prstGeom prst="rect">
            <a:avLst/>
          </a:prstGeom>
          <a:noFill/>
          <a:ln>
            <a:solidFill>
              <a:srgbClr val="6076B4"/>
            </a:solidFill>
          </a:ln>
        </p:spPr>
        <p:txBody>
          <a:bodyPr wrap="none" rtlCol="0">
            <a:spAutoFit/>
          </a:bodyPr>
          <a:lstStyle/>
          <a:p>
            <a:r>
              <a:rPr kumimoji="1" lang="ja-JP" altLang="en-US" sz="2400" dirty="0" smtClean="0">
                <a:latin typeface="Tahoma"/>
                <a:ea typeface="ＭＳ Ｐゴシック"/>
              </a:rPr>
              <a:t>最終目標：クライオモジュールに組み込まれる空洞を製造</a:t>
            </a:r>
            <a:r>
              <a:rPr kumimoji="1" lang="en-US" altLang="ja-JP" sz="2400" dirty="0" smtClean="0">
                <a:latin typeface="Tahoma"/>
                <a:ea typeface="ＭＳ Ｐゴシック"/>
              </a:rPr>
              <a:t>	</a:t>
            </a:r>
            <a:r>
              <a:rPr kumimoji="1" lang="ja-JP" altLang="en-US" sz="2400" dirty="0" smtClean="0">
                <a:latin typeface="Tahoma"/>
                <a:ea typeface="ＭＳ Ｐゴシック"/>
              </a:rPr>
              <a:t>　　　　　　　</a:t>
            </a:r>
            <a:endParaRPr kumimoji="1" lang="ja-JP" altLang="en-US" sz="2400" dirty="0">
              <a:latin typeface="Tahoma"/>
              <a:ea typeface="ＭＳ Ｐゴシック"/>
            </a:endParaRPr>
          </a:p>
        </p:txBody>
      </p:sp>
      <p:sp>
        <p:nvSpPr>
          <p:cNvPr id="6" name="テキスト ボックス 5"/>
          <p:cNvSpPr txBox="1"/>
          <p:nvPr/>
        </p:nvSpPr>
        <p:spPr>
          <a:xfrm>
            <a:off x="535452" y="5236745"/>
            <a:ext cx="8073097" cy="954107"/>
          </a:xfrm>
          <a:prstGeom prst="rect">
            <a:avLst/>
          </a:prstGeom>
          <a:noFill/>
          <a:ln w="28575" cmpd="sng">
            <a:solidFill>
              <a:schemeClr val="accent3"/>
            </a:solidFill>
          </a:ln>
        </p:spPr>
        <p:txBody>
          <a:bodyPr wrap="square" rtlCol="0">
            <a:spAutoFit/>
          </a:bodyPr>
          <a:lstStyle/>
          <a:p>
            <a:r>
              <a:rPr kumimoji="1" lang="ja-JP" altLang="en-US" sz="2800" dirty="0" smtClean="0">
                <a:latin typeface="Tahoma"/>
                <a:ea typeface="ＭＳ Ｐゴシック"/>
              </a:rPr>
              <a:t>提案：</a:t>
            </a:r>
            <a:r>
              <a:rPr kumimoji="1" lang="en-US" altLang="ja-JP" sz="2800" dirty="0">
                <a:latin typeface="Tahoma"/>
                <a:ea typeface="ＭＳ Ｐゴシック"/>
              </a:rPr>
              <a:t>KEK-</a:t>
            </a:r>
            <a:r>
              <a:rPr kumimoji="1" lang="en-US" altLang="ja-JP" sz="2800" dirty="0" smtClean="0">
                <a:latin typeface="Tahoma"/>
                <a:ea typeface="ＭＳ Ｐゴシック"/>
              </a:rPr>
              <a:t>MHI</a:t>
            </a:r>
            <a:r>
              <a:rPr kumimoji="1" lang="ja-JP" altLang="en-US" sz="2800" dirty="0" smtClean="0">
                <a:latin typeface="Tahoma"/>
                <a:ea typeface="ＭＳ Ｐゴシック"/>
              </a:rPr>
              <a:t>空洞に加えて、</a:t>
            </a:r>
            <a:r>
              <a:rPr kumimoji="1" lang="en-US" altLang="ja-JP" sz="2800" dirty="0" smtClean="0">
                <a:latin typeface="Tahoma"/>
                <a:ea typeface="ＭＳ Ｐゴシック"/>
              </a:rPr>
              <a:t>TESLA</a:t>
            </a:r>
            <a:r>
              <a:rPr kumimoji="1" lang="ja-JP" altLang="en-US" sz="2800" dirty="0" smtClean="0">
                <a:latin typeface="Tahoma"/>
                <a:ea typeface="ＭＳ Ｐゴシック"/>
              </a:rPr>
              <a:t>空洞も製造する</a:t>
            </a:r>
            <a:endParaRPr kumimoji="1" lang="en-US" altLang="ja-JP" sz="2800" dirty="0" smtClean="0">
              <a:latin typeface="Tahoma"/>
              <a:ea typeface="ＭＳ Ｐゴシック"/>
            </a:endParaRPr>
          </a:p>
          <a:p>
            <a:r>
              <a:rPr kumimoji="1" lang="ja-JP" altLang="en-US" sz="2800" dirty="0" smtClean="0">
                <a:latin typeface="Tahoma"/>
                <a:ea typeface="ＭＳ Ｐゴシック"/>
              </a:rPr>
              <a:t>　　　　２</a:t>
            </a:r>
            <a:r>
              <a:rPr kumimoji="1" lang="ja-JP" altLang="en-US" sz="2800" dirty="0">
                <a:latin typeface="Tahoma"/>
                <a:ea typeface="ＭＳ Ｐゴシック"/>
              </a:rPr>
              <a:t>種類の空洞につい</a:t>
            </a:r>
            <a:r>
              <a:rPr kumimoji="1" lang="ja-JP" altLang="en-US" sz="2800" dirty="0" smtClean="0">
                <a:latin typeface="Tahoma"/>
                <a:ea typeface="ＭＳ Ｐゴシック"/>
              </a:rPr>
              <a:t>て高圧ガス申請を</a:t>
            </a:r>
            <a:r>
              <a:rPr kumimoji="1" lang="ja-JP" altLang="en-US" sz="2800" dirty="0">
                <a:latin typeface="Tahoma"/>
                <a:ea typeface="ＭＳ Ｐゴシック"/>
              </a:rPr>
              <a:t>行</a:t>
            </a:r>
            <a:r>
              <a:rPr kumimoji="1" lang="ja-JP" altLang="en-US" sz="2800" dirty="0" smtClean="0">
                <a:latin typeface="Tahoma"/>
                <a:ea typeface="ＭＳ Ｐゴシック"/>
              </a:rPr>
              <a:t>う</a:t>
            </a:r>
            <a:endParaRPr kumimoji="1" lang="ja-JP" altLang="en-US" sz="2800" dirty="0">
              <a:latin typeface="Tahoma"/>
              <a:ea typeface="ＭＳ Ｐゴシック"/>
            </a:endParaRPr>
          </a:p>
        </p:txBody>
      </p:sp>
      <p:sp>
        <p:nvSpPr>
          <p:cNvPr id="8" name="テキスト ボックス 7"/>
          <p:cNvSpPr txBox="1"/>
          <p:nvPr/>
        </p:nvSpPr>
        <p:spPr>
          <a:xfrm>
            <a:off x="3582943" y="1430818"/>
            <a:ext cx="2954655" cy="707886"/>
          </a:xfrm>
          <a:prstGeom prst="rect">
            <a:avLst/>
          </a:prstGeom>
          <a:noFill/>
        </p:spPr>
        <p:txBody>
          <a:bodyPr wrap="none" rtlCol="0">
            <a:spAutoFit/>
          </a:bodyPr>
          <a:lstStyle/>
          <a:p>
            <a:pPr marL="342900" indent="-342900">
              <a:buFont typeface="Arial"/>
              <a:buChar char="•"/>
            </a:pPr>
            <a:r>
              <a:rPr kumimoji="1" lang="ja-JP" altLang="en-US" sz="2000" dirty="0">
                <a:latin typeface="Tahoma"/>
                <a:ea typeface="ＭＳ Ｐゴシック"/>
              </a:rPr>
              <a:t>空洞本体の設計・製造</a:t>
            </a:r>
          </a:p>
          <a:p>
            <a:pPr marL="342900" indent="-342900">
              <a:buFont typeface="Arial"/>
              <a:buChar char="•"/>
            </a:pPr>
            <a:r>
              <a:rPr kumimoji="1" lang="ja-JP" altLang="en-US" sz="2000" dirty="0" smtClean="0">
                <a:latin typeface="Tahoma"/>
                <a:ea typeface="ＭＳ Ｐゴシック"/>
              </a:rPr>
              <a:t>ジャケットの設計・製造</a:t>
            </a:r>
            <a:endParaRPr kumimoji="1" lang="en-US" altLang="ja-JP" sz="2000" dirty="0" smtClean="0">
              <a:latin typeface="Tahoma"/>
              <a:ea typeface="ＭＳ Ｐゴシック"/>
            </a:endParaRPr>
          </a:p>
        </p:txBody>
      </p:sp>
      <p:sp>
        <p:nvSpPr>
          <p:cNvPr id="10" name="テキスト ボックス 9"/>
          <p:cNvSpPr txBox="1"/>
          <p:nvPr/>
        </p:nvSpPr>
        <p:spPr>
          <a:xfrm>
            <a:off x="2855625" y="2203820"/>
            <a:ext cx="3432751" cy="400110"/>
          </a:xfrm>
          <a:prstGeom prst="rect">
            <a:avLst/>
          </a:prstGeom>
          <a:noFill/>
        </p:spPr>
        <p:txBody>
          <a:bodyPr wrap="none" rtlCol="0">
            <a:spAutoFit/>
          </a:bodyPr>
          <a:lstStyle/>
          <a:p>
            <a:r>
              <a:rPr kumimoji="1" lang="ja-JP" altLang="en-US" sz="2000" dirty="0" smtClean="0">
                <a:latin typeface="Tahoma"/>
                <a:ea typeface="ＭＳ Ｐゴシック"/>
              </a:rPr>
              <a:t>溶接施工法の取得、耐圧試験</a:t>
            </a:r>
            <a:endParaRPr kumimoji="1" lang="en-US" altLang="ja-JP" sz="2000" dirty="0" smtClean="0">
              <a:latin typeface="Tahoma"/>
              <a:ea typeface="ＭＳ Ｐゴシック"/>
            </a:endParaRPr>
          </a:p>
        </p:txBody>
      </p:sp>
      <p:sp>
        <p:nvSpPr>
          <p:cNvPr id="11" name="正方形/長方形 10"/>
          <p:cNvSpPr/>
          <p:nvPr/>
        </p:nvSpPr>
        <p:spPr>
          <a:xfrm>
            <a:off x="1700869" y="1259136"/>
            <a:ext cx="5513294" cy="1404471"/>
          </a:xfrm>
          <a:prstGeom prst="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819049" y="1046644"/>
            <a:ext cx="2447906" cy="400110"/>
          </a:xfrm>
          <a:prstGeom prst="rect">
            <a:avLst/>
          </a:prstGeom>
          <a:solidFill>
            <a:schemeClr val="bg1"/>
          </a:solidFill>
        </p:spPr>
        <p:txBody>
          <a:bodyPr wrap="none" rtlCol="0">
            <a:spAutoFit/>
          </a:bodyPr>
          <a:lstStyle/>
          <a:p>
            <a:r>
              <a:rPr kumimoji="1" lang="ja-JP" altLang="en-US" sz="2000" dirty="0" smtClean="0">
                <a:latin typeface="Tahoma"/>
                <a:ea typeface="ＭＳ Ｐゴシック"/>
              </a:rPr>
              <a:t>高圧ガス法への対応</a:t>
            </a:r>
            <a:endParaRPr kumimoji="1" lang="en-US" altLang="ja-JP" sz="2000" dirty="0" smtClean="0">
              <a:latin typeface="Tahoma"/>
              <a:ea typeface="ＭＳ Ｐゴシック"/>
            </a:endParaRPr>
          </a:p>
        </p:txBody>
      </p:sp>
      <p:sp>
        <p:nvSpPr>
          <p:cNvPr id="13" name="右矢印 12"/>
          <p:cNvSpPr/>
          <p:nvPr/>
        </p:nvSpPr>
        <p:spPr>
          <a:xfrm rot="5400000">
            <a:off x="4194747" y="2762839"/>
            <a:ext cx="525538" cy="46717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14" name="右矢印 13"/>
          <p:cNvSpPr/>
          <p:nvPr/>
        </p:nvSpPr>
        <p:spPr>
          <a:xfrm rot="5400000">
            <a:off x="4194746" y="3831950"/>
            <a:ext cx="525538" cy="46717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392361" y="3332587"/>
            <a:ext cx="2130311" cy="400110"/>
          </a:xfrm>
          <a:prstGeom prst="rect">
            <a:avLst/>
          </a:prstGeom>
          <a:noFill/>
          <a:ln>
            <a:solidFill>
              <a:srgbClr val="6076B4"/>
            </a:solidFill>
          </a:ln>
        </p:spPr>
        <p:txBody>
          <a:bodyPr wrap="none" rtlCol="0">
            <a:spAutoFit/>
          </a:bodyPr>
          <a:lstStyle/>
          <a:p>
            <a:r>
              <a:rPr kumimoji="1" lang="ja-JP" altLang="en-US" sz="2000" dirty="0" smtClean="0">
                <a:latin typeface="Tahoma"/>
                <a:ea typeface="ＭＳ Ｐゴシック"/>
              </a:rPr>
              <a:t>チューナーの装着　　　　　　　</a:t>
            </a:r>
            <a:endParaRPr kumimoji="1" lang="ja-JP" altLang="en-US" sz="2000" dirty="0">
              <a:latin typeface="Tahoma"/>
              <a:ea typeface="ＭＳ Ｐゴシック"/>
            </a:endParaRPr>
          </a:p>
        </p:txBody>
      </p:sp>
      <p:sp>
        <p:nvSpPr>
          <p:cNvPr id="7" name="日付プレースホルダー 6"/>
          <p:cNvSpPr>
            <a:spLocks noGrp="1"/>
          </p:cNvSpPr>
          <p:nvPr>
            <p:ph type="dt" sz="half" idx="10"/>
          </p:nvPr>
        </p:nvSpPr>
        <p:spPr/>
        <p:txBody>
          <a:bodyPr/>
          <a:lstStyle/>
          <a:p>
            <a:fld id="{F648244F-C1DC-8D47-B8A5-92075396D4B9}" type="datetime1">
              <a:rPr lang="ja-JP" altLang="en-US" smtClean="0"/>
              <a:pPr/>
              <a:t>12.10.27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52166355"/>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sz="3600" i="1" dirty="0" smtClean="0"/>
              <a:t> Reports from Reviewers (Preliminary): </a:t>
            </a:r>
            <a:br>
              <a:rPr lang="en-US" altLang="ja-JP" sz="3600" i="1" dirty="0" smtClean="0"/>
            </a:br>
            <a:r>
              <a:rPr lang="en-US" altLang="ja-JP" dirty="0" smtClean="0">
                <a:solidFill>
                  <a:srgbClr val="3366FF"/>
                </a:solidFill>
              </a:rPr>
              <a:t>STF: CFF</a:t>
            </a:r>
            <a:endParaRPr kumimoji="1" lang="ja-JP" altLang="en-US" dirty="0">
              <a:solidFill>
                <a:srgbClr val="3366FF"/>
              </a:solidFill>
            </a:endParaRPr>
          </a:p>
        </p:txBody>
      </p:sp>
      <p:sp>
        <p:nvSpPr>
          <p:cNvPr id="3" name="コンテンツ プレースホルダー 2"/>
          <p:cNvSpPr>
            <a:spLocks noGrp="1"/>
          </p:cNvSpPr>
          <p:nvPr>
            <p:ph idx="1"/>
          </p:nvPr>
        </p:nvSpPr>
        <p:spPr>
          <a:xfrm>
            <a:off x="196272" y="1600201"/>
            <a:ext cx="8728363" cy="4525963"/>
          </a:xfrm>
        </p:spPr>
        <p:txBody>
          <a:bodyPr>
            <a:normAutofit fontScale="85000" lnSpcReduction="10000"/>
          </a:bodyPr>
          <a:lstStyle/>
          <a:p>
            <a:pPr marL="0" indent="0">
              <a:buNone/>
            </a:pPr>
            <a:r>
              <a:rPr kumimoji="1" lang="en-US" altLang="ja-JP" b="1" dirty="0" smtClean="0">
                <a:solidFill>
                  <a:srgbClr val="3366FF"/>
                </a:solidFill>
              </a:rPr>
              <a:t>Observation:</a:t>
            </a:r>
          </a:p>
          <a:p>
            <a:r>
              <a:rPr lang="en-US" altLang="ja-JP" dirty="0" smtClean="0"/>
              <a:t>A basic parameter search started using the new machine with reliable progress, </a:t>
            </a:r>
          </a:p>
          <a:p>
            <a:r>
              <a:rPr lang="en-US" altLang="ja-JP" dirty="0" smtClean="0"/>
              <a:t>Strategy for &gt; 17,000 cavity production not presented </a:t>
            </a:r>
          </a:p>
          <a:p>
            <a:pPr marL="0" indent="0">
              <a:buNone/>
            </a:pPr>
            <a:r>
              <a:rPr lang="en-US" altLang="ja-JP" b="1" dirty="0" smtClean="0">
                <a:solidFill>
                  <a:srgbClr val="3366FF"/>
                </a:solidFill>
              </a:rPr>
              <a:t>Recommendations:</a:t>
            </a:r>
            <a:endParaRPr lang="en-US" altLang="ja-JP" b="1" dirty="0">
              <a:solidFill>
                <a:srgbClr val="3366FF"/>
              </a:solidFill>
            </a:endParaRPr>
          </a:p>
          <a:p>
            <a:r>
              <a:rPr lang="en-US" altLang="ja-JP" u="sng" dirty="0" smtClean="0"/>
              <a:t>Extend the search</a:t>
            </a:r>
            <a:r>
              <a:rPr kumimoji="1" lang="en-US" altLang="ja-JP" u="sng" dirty="0" smtClean="0"/>
              <a:t> for EBW</a:t>
            </a:r>
            <a:r>
              <a:rPr kumimoji="1" lang="en-US" altLang="ja-JP" dirty="0" smtClean="0"/>
              <a:t>, </a:t>
            </a:r>
            <a:r>
              <a:rPr kumimoji="1" lang="en-US" altLang="ja-JP" dirty="0" err="1" smtClean="0"/>
              <a:t>Nb</a:t>
            </a:r>
            <a:r>
              <a:rPr lang="en-US" altLang="ja-JP" dirty="0"/>
              <a:t>-</a:t>
            </a:r>
            <a:r>
              <a:rPr kumimoji="1" lang="en-US" altLang="ja-JP" dirty="0" smtClean="0"/>
              <a:t>based material with</a:t>
            </a:r>
            <a:r>
              <a:rPr lang="en-US" altLang="ja-JP" dirty="0"/>
              <a:t> </a:t>
            </a:r>
            <a:r>
              <a:rPr lang="en-US" altLang="ja-JP" dirty="0" smtClean="0"/>
              <a:t>extreme care for chemical work</a:t>
            </a:r>
          </a:p>
          <a:p>
            <a:r>
              <a:rPr lang="en-US" altLang="ja-JP" u="sng" dirty="0" smtClean="0"/>
              <a:t>Exchange sufficient information </a:t>
            </a:r>
            <a:r>
              <a:rPr lang="en-US" altLang="ja-JP" dirty="0" smtClean="0"/>
              <a:t>among participating venders. CFF has to take the initiative for cooperating working relationship with cavity makers</a:t>
            </a:r>
          </a:p>
          <a:p>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12/08/20</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KEK-LC-Meeting</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pPr/>
              <a:t>6</a:t>
            </a:fld>
            <a:endParaRPr kumimoji="1" lang="ja-JP"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5097753"/>
      </p:ext>
    </p:extLst>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72089"/>
          </a:xfrm>
        </p:spPr>
        <p:txBody>
          <a:bodyPr>
            <a:normAutofit fontScale="90000"/>
          </a:bodyPr>
          <a:lstStyle/>
          <a:p>
            <a:r>
              <a:rPr kumimoji="1" lang="ja-JP" altLang="en-US" dirty="0" smtClean="0"/>
              <a:t>製造における留意点</a:t>
            </a:r>
            <a:endParaRPr kumimoji="1" lang="ja-JP" altLang="en-US" dirty="0"/>
          </a:p>
        </p:txBody>
      </p:sp>
      <p:sp>
        <p:nvSpPr>
          <p:cNvPr id="3" name="フッター プレースホルダー 2"/>
          <p:cNvSpPr>
            <a:spLocks noGrp="1"/>
          </p:cNvSpPr>
          <p:nvPr>
            <p:ph type="ftr" sz="quarter" idx="11"/>
          </p:nvPr>
        </p:nvSpPr>
        <p:spPr/>
        <p:txBody>
          <a:bodyPr/>
          <a:lstStyle/>
          <a:p>
            <a:r>
              <a:rPr lang="ja-JP" altLang="en-US" smtClean="0"/>
              <a:t>機械工学センター　山中　将</a:t>
            </a:r>
            <a:endParaRPr lang="en-US"/>
          </a:p>
        </p:txBody>
      </p:sp>
      <p:sp>
        <p:nvSpPr>
          <p:cNvPr id="4" name="スライド番号プレースホルダー 3"/>
          <p:cNvSpPr>
            <a:spLocks noGrp="1"/>
          </p:cNvSpPr>
          <p:nvPr>
            <p:ph type="sldNum" sz="quarter" idx="12"/>
          </p:nvPr>
        </p:nvSpPr>
        <p:spPr/>
        <p:txBody>
          <a:bodyPr/>
          <a:lstStyle/>
          <a:p>
            <a:fld id="{BA9B540C-44DA-4F69-89C9-7C84606640D3}" type="slidenum">
              <a:rPr lang="en-US" smtClean="0"/>
              <a:pPr/>
              <a:t>60</a:t>
            </a:fld>
            <a:endParaRPr lang="en-US"/>
          </a:p>
        </p:txBody>
      </p:sp>
      <p:sp>
        <p:nvSpPr>
          <p:cNvPr id="5" name="テキスト ボックス 4"/>
          <p:cNvSpPr txBox="1"/>
          <p:nvPr/>
        </p:nvSpPr>
        <p:spPr>
          <a:xfrm>
            <a:off x="513976" y="1028466"/>
            <a:ext cx="8229600" cy="1569660"/>
          </a:xfrm>
          <a:prstGeom prst="rect">
            <a:avLst/>
          </a:prstGeom>
          <a:noFill/>
          <a:ln>
            <a:solidFill>
              <a:schemeClr val="accent3"/>
            </a:solidFill>
          </a:ln>
        </p:spPr>
        <p:txBody>
          <a:bodyPr wrap="square" rtlCol="0">
            <a:spAutoFit/>
          </a:bodyPr>
          <a:lstStyle/>
          <a:p>
            <a:pPr marL="342900" indent="-342900">
              <a:buFont typeface="Arial"/>
              <a:buChar char="•"/>
            </a:pPr>
            <a:r>
              <a:rPr kumimoji="1" lang="ja-JP" altLang="en-US" sz="2400" dirty="0" smtClean="0">
                <a:latin typeface="Tahoma"/>
                <a:ea typeface="ＭＳ Ｐゴシック"/>
              </a:rPr>
              <a:t>ジャケットの形状を考慮して、空洞本体（特にエンドプレート）の設計を行う必要あり</a:t>
            </a:r>
            <a:endParaRPr kumimoji="1" lang="en-US" altLang="ja-JP" sz="2400" dirty="0" smtClean="0">
              <a:latin typeface="Tahoma"/>
              <a:ea typeface="ＭＳ Ｐゴシック"/>
            </a:endParaRPr>
          </a:p>
          <a:p>
            <a:pPr marL="342900" indent="-342900">
              <a:buFont typeface="Arial"/>
              <a:buChar char="•"/>
            </a:pPr>
            <a:r>
              <a:rPr kumimoji="1" lang="ja-JP" altLang="en-US" sz="2400" dirty="0" smtClean="0">
                <a:latin typeface="Tahoma"/>
                <a:ea typeface="ＭＳ Ｐゴシック"/>
              </a:rPr>
              <a:t>チューナーの取り付けを考慮して、ジャケットの設計を行う必要あり　　　　　　　</a:t>
            </a:r>
            <a:endParaRPr kumimoji="1" lang="ja-JP" altLang="en-US" sz="2400" dirty="0">
              <a:latin typeface="Tahoma"/>
              <a:ea typeface="ＭＳ Ｐゴシック"/>
            </a:endParaRPr>
          </a:p>
        </p:txBody>
      </p:sp>
      <p:sp>
        <p:nvSpPr>
          <p:cNvPr id="6" name="テキスト ボックス 5"/>
          <p:cNvSpPr txBox="1"/>
          <p:nvPr/>
        </p:nvSpPr>
        <p:spPr>
          <a:xfrm>
            <a:off x="497808" y="2641668"/>
            <a:ext cx="8378918" cy="3785652"/>
          </a:xfrm>
          <a:prstGeom prst="rect">
            <a:avLst/>
          </a:prstGeom>
          <a:noFill/>
        </p:spPr>
        <p:txBody>
          <a:bodyPr wrap="square" rtlCol="0">
            <a:spAutoFit/>
          </a:bodyPr>
          <a:lstStyle/>
          <a:p>
            <a:pPr marL="342900" indent="-342900">
              <a:buFont typeface="Arial"/>
              <a:buChar char="•"/>
            </a:pPr>
            <a:r>
              <a:rPr kumimoji="1" lang="en-US" altLang="ja-JP" sz="2400" dirty="0" smtClean="0">
                <a:latin typeface="Tahoma"/>
                <a:ea typeface="ＭＳ Ｐゴシック"/>
              </a:rPr>
              <a:t>KEK-MHI</a:t>
            </a:r>
            <a:r>
              <a:rPr kumimoji="1" lang="ja-JP" altLang="en-US" sz="2400" dirty="0" smtClean="0">
                <a:latin typeface="Tahoma"/>
                <a:ea typeface="ＭＳ Ｐゴシック"/>
              </a:rPr>
              <a:t>空洞</a:t>
            </a:r>
            <a:endParaRPr kumimoji="1" lang="en-US" altLang="ja-JP" sz="2400" dirty="0">
              <a:latin typeface="Tahoma"/>
              <a:ea typeface="ＭＳ Ｐゴシック"/>
            </a:endParaRPr>
          </a:p>
          <a:p>
            <a:pPr marL="800100" lvl="1" indent="-342900">
              <a:buFont typeface="Arial"/>
              <a:buChar char="•"/>
            </a:pPr>
            <a:r>
              <a:rPr kumimoji="1" lang="ja-JP" altLang="en-US" sz="2400" dirty="0" smtClean="0">
                <a:latin typeface="Tahoma"/>
                <a:ea typeface="ＭＳ Ｐゴシック"/>
              </a:rPr>
              <a:t>チューナとジャケットとの取り付け寸法がわからない</a:t>
            </a:r>
            <a:endParaRPr kumimoji="1" lang="en-US" altLang="ja-JP" sz="2400" dirty="0" smtClean="0">
              <a:latin typeface="Tahoma"/>
              <a:ea typeface="ＭＳ Ｐゴシック"/>
            </a:endParaRPr>
          </a:p>
          <a:p>
            <a:pPr marL="800100" lvl="1" indent="-342900">
              <a:buFont typeface="Arial"/>
              <a:buChar char="•"/>
            </a:pPr>
            <a:r>
              <a:rPr kumimoji="1" lang="ja-JP" altLang="en-US" sz="2400" dirty="0" smtClean="0">
                <a:latin typeface="Tahoma"/>
                <a:ea typeface="ＭＳ Ｐゴシック"/>
              </a:rPr>
              <a:t>ジャケットとベローズの結合部が不明（外部から見えない）</a:t>
            </a:r>
            <a:endParaRPr kumimoji="1" lang="en-US" altLang="ja-JP" sz="2400" dirty="0" smtClean="0">
              <a:latin typeface="Tahoma"/>
              <a:ea typeface="ＭＳ Ｐゴシック"/>
            </a:endParaRPr>
          </a:p>
          <a:p>
            <a:pPr marL="800100" lvl="1" indent="-342900">
              <a:buFont typeface="Arial"/>
              <a:buChar char="•"/>
            </a:pPr>
            <a:r>
              <a:rPr kumimoji="1" lang="ja-JP" altLang="en-US" sz="2400" dirty="0" smtClean="0">
                <a:latin typeface="Tahoma"/>
                <a:ea typeface="ＭＳ Ｐゴシック"/>
              </a:rPr>
              <a:t>ベローズの詳細形状が不明</a:t>
            </a:r>
            <a:endParaRPr kumimoji="1" lang="en-US" altLang="ja-JP" sz="2400" dirty="0" smtClean="0">
              <a:latin typeface="Tahoma"/>
              <a:ea typeface="ＭＳ Ｐゴシック"/>
            </a:endParaRPr>
          </a:p>
          <a:p>
            <a:pPr marL="800100" lvl="1" indent="-342900">
              <a:buFont typeface="Arial"/>
              <a:buChar char="•"/>
            </a:pPr>
            <a:r>
              <a:rPr kumimoji="1" lang="ja-JP" altLang="en-US" sz="2400" dirty="0" smtClean="0">
                <a:latin typeface="Tahoma"/>
                <a:ea typeface="ＭＳ Ｐゴシック"/>
              </a:rPr>
              <a:t>ジャケットの形状は複雑</a:t>
            </a:r>
            <a:endParaRPr kumimoji="1" lang="en-US" altLang="ja-JP" sz="2400" dirty="0" smtClean="0">
              <a:latin typeface="Tahoma"/>
              <a:ea typeface="ＭＳ Ｐゴシック"/>
            </a:endParaRPr>
          </a:p>
          <a:p>
            <a:pPr marL="342900" indent="-342900">
              <a:buFont typeface="Arial"/>
              <a:buChar char="•"/>
            </a:pPr>
            <a:r>
              <a:rPr kumimoji="1" lang="en-US" altLang="ja-JP" sz="2400" dirty="0" smtClean="0">
                <a:latin typeface="Tahoma"/>
                <a:ea typeface="ＭＳ Ｐゴシック"/>
              </a:rPr>
              <a:t>TESLA</a:t>
            </a:r>
            <a:r>
              <a:rPr kumimoji="1" lang="ja-JP" altLang="en-US" sz="2400" dirty="0" smtClean="0">
                <a:latin typeface="Tahoma"/>
                <a:ea typeface="ＭＳ Ｐゴシック"/>
              </a:rPr>
              <a:t>空洞</a:t>
            </a:r>
            <a:endParaRPr kumimoji="1" lang="en-US" altLang="ja-JP" sz="2400" dirty="0" smtClean="0">
              <a:latin typeface="Tahoma"/>
              <a:ea typeface="ＭＳ Ｐゴシック"/>
            </a:endParaRPr>
          </a:p>
          <a:p>
            <a:pPr marL="800100" lvl="1" indent="-342900">
              <a:buFont typeface="Arial"/>
              <a:buChar char="•"/>
            </a:pPr>
            <a:r>
              <a:rPr kumimoji="1" lang="ja-JP" altLang="en-US" sz="2400" dirty="0" smtClean="0">
                <a:latin typeface="Tahoma"/>
                <a:ea typeface="ＭＳ Ｐゴシック"/>
              </a:rPr>
              <a:t>検討は未着手</a:t>
            </a:r>
            <a:endParaRPr kumimoji="1" lang="en-US" altLang="ja-JP" sz="2400" dirty="0" smtClean="0">
              <a:latin typeface="Tahoma"/>
              <a:ea typeface="ＭＳ Ｐゴシック"/>
            </a:endParaRPr>
          </a:p>
          <a:p>
            <a:pPr marL="800100" lvl="1" indent="-342900">
              <a:buFont typeface="Arial"/>
              <a:buChar char="•"/>
            </a:pPr>
            <a:r>
              <a:rPr kumimoji="1" lang="en-US" altLang="ja-JP" sz="2400" dirty="0" smtClean="0">
                <a:latin typeface="Tahoma"/>
                <a:ea typeface="ＭＳ Ｐゴシック"/>
              </a:rPr>
              <a:t>Felmi</a:t>
            </a:r>
            <a:r>
              <a:rPr kumimoji="1" lang="ja-JP" altLang="en-US" sz="2400" dirty="0" smtClean="0">
                <a:latin typeface="Tahoma"/>
                <a:ea typeface="ＭＳ Ｐゴシック"/>
              </a:rPr>
              <a:t>より提供いただいた図面一式（空洞本体、ジャケット）を山本先生経由で入手済み</a:t>
            </a:r>
            <a:endParaRPr kumimoji="1" lang="en-US" altLang="ja-JP" sz="2400" dirty="0" smtClean="0">
              <a:latin typeface="Tahoma"/>
              <a:ea typeface="ＭＳ Ｐゴシック"/>
            </a:endParaRPr>
          </a:p>
          <a:p>
            <a:pPr marL="800100" lvl="1" indent="-342900">
              <a:buFont typeface="Arial"/>
              <a:buChar char="•"/>
            </a:pPr>
            <a:r>
              <a:rPr kumimoji="1" lang="ja-JP" altLang="en-US" sz="2400" dirty="0" smtClean="0">
                <a:latin typeface="Tahoma"/>
                <a:ea typeface="ＭＳ Ｐゴシック"/>
              </a:rPr>
              <a:t>ジャケットは</a:t>
            </a:r>
            <a:r>
              <a:rPr kumimoji="1" lang="en-US" altLang="ja-JP" sz="2400" dirty="0">
                <a:latin typeface="Tahoma"/>
                <a:ea typeface="ＭＳ Ｐゴシック"/>
              </a:rPr>
              <a:t>KEK-</a:t>
            </a:r>
            <a:r>
              <a:rPr kumimoji="1" lang="en-US" altLang="ja-JP" sz="2400" dirty="0" smtClean="0">
                <a:latin typeface="Tahoma"/>
                <a:ea typeface="ＭＳ Ｐゴシック"/>
              </a:rPr>
              <a:t>MHI</a:t>
            </a:r>
            <a:r>
              <a:rPr kumimoji="1" lang="ja-JP" altLang="en-US" sz="2400" dirty="0" smtClean="0">
                <a:latin typeface="Tahoma"/>
                <a:ea typeface="ＭＳ Ｐゴシック"/>
              </a:rPr>
              <a:t>空洞に較べて、構造が簡単</a:t>
            </a:r>
            <a:endParaRPr kumimoji="1" lang="en-US" altLang="ja-JP" sz="2400" dirty="0" smtClean="0">
              <a:latin typeface="Tahoma"/>
              <a:ea typeface="ＭＳ Ｐゴシック"/>
            </a:endParaRPr>
          </a:p>
        </p:txBody>
      </p:sp>
      <p:sp>
        <p:nvSpPr>
          <p:cNvPr id="7" name="日付プレースホルダー 6"/>
          <p:cNvSpPr>
            <a:spLocks noGrp="1"/>
          </p:cNvSpPr>
          <p:nvPr>
            <p:ph type="dt" sz="half" idx="10"/>
          </p:nvPr>
        </p:nvSpPr>
        <p:spPr/>
        <p:txBody>
          <a:bodyPr/>
          <a:lstStyle/>
          <a:p>
            <a:fld id="{BFDCAA48-D1D2-5D44-91DD-65F5122DE27A}" type="datetime1">
              <a:rPr lang="ja-JP" altLang="en-US" smtClean="0"/>
              <a:pPr/>
              <a:t>12.10.27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7628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28589"/>
          </a:xfrm>
        </p:spPr>
        <p:txBody>
          <a:bodyPr>
            <a:normAutofit fontScale="90000"/>
          </a:bodyPr>
          <a:lstStyle/>
          <a:p>
            <a:r>
              <a:rPr lang="en-US" altLang="ja-JP" dirty="0"/>
              <a:t>CFF</a:t>
            </a:r>
            <a:r>
              <a:rPr lang="ja-JP" altLang="en-US" dirty="0"/>
              <a:t>における空洞製造計画案</a:t>
            </a:r>
            <a:endParaRPr kumimoji="1" lang="ja-JP" altLang="en-US" dirty="0"/>
          </a:p>
        </p:txBody>
      </p:sp>
      <p:sp>
        <p:nvSpPr>
          <p:cNvPr id="3" name="フッター プレースホルダー 2"/>
          <p:cNvSpPr>
            <a:spLocks noGrp="1"/>
          </p:cNvSpPr>
          <p:nvPr>
            <p:ph type="ftr" sz="quarter" idx="11"/>
          </p:nvPr>
        </p:nvSpPr>
        <p:spPr/>
        <p:txBody>
          <a:bodyPr/>
          <a:lstStyle/>
          <a:p>
            <a:r>
              <a:rPr lang="ja-JP" altLang="en-US" smtClean="0"/>
              <a:t>機械工学センター　山中　将</a:t>
            </a:r>
            <a:endParaRPr lang="en-US"/>
          </a:p>
        </p:txBody>
      </p:sp>
      <p:sp>
        <p:nvSpPr>
          <p:cNvPr id="4" name="スライド番号プレースホルダー 3"/>
          <p:cNvSpPr>
            <a:spLocks noGrp="1"/>
          </p:cNvSpPr>
          <p:nvPr>
            <p:ph type="sldNum" sz="quarter" idx="12"/>
          </p:nvPr>
        </p:nvSpPr>
        <p:spPr/>
        <p:txBody>
          <a:bodyPr/>
          <a:lstStyle/>
          <a:p>
            <a:fld id="{BA9B540C-44DA-4F69-89C9-7C84606640D3}" type="slidenum">
              <a:rPr lang="en-US" smtClean="0"/>
              <a:pPr/>
              <a:t>61</a:t>
            </a:fld>
            <a:endParaRPr lang="en-US"/>
          </a:p>
        </p:txBody>
      </p:sp>
      <p:sp>
        <p:nvSpPr>
          <p:cNvPr id="5" name="テキスト ボックス 4"/>
          <p:cNvSpPr txBox="1"/>
          <p:nvPr/>
        </p:nvSpPr>
        <p:spPr>
          <a:xfrm>
            <a:off x="501419" y="1003227"/>
            <a:ext cx="8141163" cy="1631216"/>
          </a:xfrm>
          <a:prstGeom prst="rect">
            <a:avLst/>
          </a:prstGeom>
          <a:noFill/>
          <a:ln w="28575" cmpd="sng">
            <a:solidFill>
              <a:schemeClr val="accent3"/>
            </a:solidFill>
          </a:ln>
        </p:spPr>
        <p:txBody>
          <a:bodyPr wrap="square" rtlCol="0">
            <a:spAutoFit/>
          </a:bodyPr>
          <a:lstStyle/>
          <a:p>
            <a:r>
              <a:rPr kumimoji="1" lang="ja-JP" altLang="en-US" sz="2800" dirty="0" smtClean="0">
                <a:latin typeface="Tahoma"/>
                <a:ea typeface="ＭＳ Ｐゴシック"/>
              </a:rPr>
              <a:t>提案：</a:t>
            </a:r>
            <a:r>
              <a:rPr kumimoji="1" lang="en-US" altLang="ja-JP" sz="2800" dirty="0">
                <a:latin typeface="Tahoma"/>
                <a:ea typeface="ＭＳ Ｐゴシック"/>
              </a:rPr>
              <a:t>KEK-</a:t>
            </a:r>
            <a:r>
              <a:rPr kumimoji="1" lang="en-US" altLang="ja-JP" sz="2800" dirty="0" smtClean="0">
                <a:latin typeface="Tahoma"/>
                <a:ea typeface="ＭＳ Ｐゴシック"/>
              </a:rPr>
              <a:t>MHI</a:t>
            </a:r>
            <a:r>
              <a:rPr kumimoji="1" lang="ja-JP" altLang="en-US" sz="2800" dirty="0" smtClean="0">
                <a:latin typeface="Tahoma"/>
                <a:ea typeface="ＭＳ Ｐゴシック"/>
              </a:rPr>
              <a:t>空洞に加えて、</a:t>
            </a:r>
            <a:r>
              <a:rPr kumimoji="1" lang="en-US" altLang="ja-JP" sz="2800" dirty="0" smtClean="0">
                <a:latin typeface="Tahoma"/>
                <a:ea typeface="ＭＳ Ｐゴシック"/>
              </a:rPr>
              <a:t>TESLA</a:t>
            </a:r>
            <a:r>
              <a:rPr kumimoji="1" lang="ja-JP" altLang="en-US" sz="2800" dirty="0" smtClean="0">
                <a:latin typeface="Tahoma"/>
                <a:ea typeface="ＭＳ Ｐゴシック"/>
              </a:rPr>
              <a:t>空洞も製造する</a:t>
            </a:r>
            <a:endParaRPr kumimoji="1" lang="en-US" altLang="ja-JP" sz="2800" dirty="0" smtClean="0">
              <a:latin typeface="Tahoma"/>
              <a:ea typeface="ＭＳ Ｐゴシック"/>
            </a:endParaRPr>
          </a:p>
          <a:p>
            <a:pPr marL="457200" indent="-457200">
              <a:buFont typeface="Arial"/>
              <a:buChar char="•"/>
            </a:pPr>
            <a:r>
              <a:rPr kumimoji="1" lang="ja-JP" altLang="en-US" sz="2400" dirty="0">
                <a:latin typeface="Tahoma"/>
                <a:ea typeface="ＭＳ Ｐゴシック"/>
              </a:rPr>
              <a:t>すでに実績がある空洞と</a:t>
            </a:r>
            <a:r>
              <a:rPr kumimoji="1" lang="ja-JP" altLang="en-US" sz="2400" dirty="0">
                <a:solidFill>
                  <a:srgbClr val="FF0000"/>
                </a:solidFill>
                <a:latin typeface="Tahoma"/>
                <a:ea typeface="ＭＳ Ｐゴシック"/>
              </a:rPr>
              <a:t>完全に同じもの</a:t>
            </a:r>
            <a:r>
              <a:rPr kumimoji="1" lang="ja-JP" altLang="en-US" sz="2400" dirty="0">
                <a:latin typeface="Tahoma"/>
                <a:ea typeface="ＭＳ Ｐゴシック"/>
              </a:rPr>
              <a:t>を製作す</a:t>
            </a:r>
            <a:r>
              <a:rPr kumimoji="1" lang="ja-JP" altLang="en-US" sz="2400" dirty="0" smtClean="0">
                <a:latin typeface="Tahoma"/>
                <a:ea typeface="ＭＳ Ｐゴシック"/>
              </a:rPr>
              <a:t>る</a:t>
            </a:r>
            <a:r>
              <a:rPr kumimoji="1" lang="en-US" altLang="ja-JP" sz="2400" dirty="0" smtClean="0">
                <a:latin typeface="Tahoma"/>
                <a:ea typeface="ＭＳ Ｐゴシック"/>
              </a:rPr>
              <a:t/>
            </a:r>
            <a:br>
              <a:rPr kumimoji="1" lang="en-US" altLang="ja-JP" sz="2400" dirty="0" smtClean="0">
                <a:latin typeface="Tahoma"/>
                <a:ea typeface="ＭＳ Ｐゴシック"/>
              </a:rPr>
            </a:br>
            <a:r>
              <a:rPr kumimoji="1" lang="ja-JP" altLang="en-US" sz="2400" dirty="0" smtClean="0">
                <a:latin typeface="Tahoma"/>
                <a:ea typeface="ＭＳ Ｐゴシック"/>
              </a:rPr>
              <a:t>（</a:t>
            </a:r>
            <a:r>
              <a:rPr kumimoji="1" lang="ja-JP" altLang="en-US" sz="2400" dirty="0">
                <a:latin typeface="Tahoma"/>
                <a:ea typeface="ＭＳ Ｐゴシック"/>
              </a:rPr>
              <a:t>部分的に形状や構成がちがうものは、避けたい）</a:t>
            </a:r>
            <a:endParaRPr kumimoji="1" lang="en-US" altLang="ja-JP" sz="2400" dirty="0">
              <a:latin typeface="Tahoma"/>
              <a:ea typeface="ＭＳ Ｐゴシック"/>
            </a:endParaRPr>
          </a:p>
          <a:p>
            <a:pPr marL="457200" indent="-457200">
              <a:buFont typeface="Arial"/>
              <a:buChar char="•"/>
            </a:pPr>
            <a:r>
              <a:rPr kumimoji="1" lang="ja-JP" altLang="en-US" sz="2400" dirty="0">
                <a:latin typeface="Tahoma"/>
                <a:ea typeface="ＭＳ Ｐゴシック"/>
              </a:rPr>
              <a:t>チューナ</a:t>
            </a:r>
            <a:r>
              <a:rPr kumimoji="1" lang="ja-JP" altLang="en-US" sz="2400" dirty="0" smtClean="0">
                <a:latin typeface="Tahoma"/>
                <a:ea typeface="ＭＳ Ｐゴシック"/>
              </a:rPr>
              <a:t>ーは、</a:t>
            </a:r>
            <a:r>
              <a:rPr kumimoji="1" lang="en-US" altLang="ja-JP" sz="2400" dirty="0" smtClean="0">
                <a:latin typeface="Tahoma"/>
                <a:ea typeface="ＭＳ Ｐゴシック"/>
              </a:rPr>
              <a:t>KEK-MHI</a:t>
            </a:r>
            <a:r>
              <a:rPr kumimoji="1" lang="ja-JP" altLang="en-US" sz="2400" dirty="0" smtClean="0">
                <a:latin typeface="Tahoma"/>
                <a:ea typeface="ＭＳ Ｐゴシック"/>
              </a:rPr>
              <a:t>空洞・</a:t>
            </a:r>
            <a:r>
              <a:rPr kumimoji="1" lang="en-US" altLang="ja-JP" sz="2400" dirty="0" smtClean="0">
                <a:latin typeface="Tahoma"/>
                <a:ea typeface="ＭＳ Ｐゴシック"/>
              </a:rPr>
              <a:t>TESLA</a:t>
            </a:r>
            <a:r>
              <a:rPr kumimoji="1" lang="ja-JP" altLang="en-US" sz="2400" dirty="0" smtClean="0">
                <a:latin typeface="Tahoma"/>
                <a:ea typeface="ＭＳ Ｐゴシック"/>
              </a:rPr>
              <a:t>空洞とも</a:t>
            </a:r>
            <a:r>
              <a:rPr kumimoji="1" lang="ja-JP" altLang="en-US" sz="2400" dirty="0" smtClean="0">
                <a:solidFill>
                  <a:srgbClr val="FF0000"/>
                </a:solidFill>
                <a:latin typeface="Tahoma"/>
                <a:ea typeface="ＭＳ Ｐゴシック"/>
              </a:rPr>
              <a:t>購入品</a:t>
            </a:r>
            <a:r>
              <a:rPr kumimoji="1" lang="ja-JP" altLang="en-US" sz="2400" dirty="0">
                <a:latin typeface="Tahoma"/>
                <a:ea typeface="ＭＳ Ｐゴシック"/>
              </a:rPr>
              <a:t>とする　</a:t>
            </a:r>
            <a:endParaRPr kumimoji="1" lang="en-US" altLang="ja-JP" sz="2400" dirty="0" smtClean="0">
              <a:latin typeface="Tahoma"/>
              <a:ea typeface="ＭＳ Ｐゴシック"/>
            </a:endParaRPr>
          </a:p>
        </p:txBody>
      </p:sp>
      <p:sp>
        <p:nvSpPr>
          <p:cNvPr id="6" name="テキスト ボックス 5"/>
          <p:cNvSpPr txBox="1"/>
          <p:nvPr/>
        </p:nvSpPr>
        <p:spPr>
          <a:xfrm>
            <a:off x="368303" y="2735103"/>
            <a:ext cx="8378918" cy="3785652"/>
          </a:xfrm>
          <a:prstGeom prst="rect">
            <a:avLst/>
          </a:prstGeom>
          <a:noFill/>
        </p:spPr>
        <p:txBody>
          <a:bodyPr wrap="square" rtlCol="0">
            <a:spAutoFit/>
          </a:bodyPr>
          <a:lstStyle/>
          <a:p>
            <a:pPr marL="342900" indent="-342900">
              <a:buFont typeface="Arial"/>
              <a:buChar char="•"/>
            </a:pPr>
            <a:r>
              <a:rPr kumimoji="1" lang="en-US" altLang="ja-JP" sz="2400" dirty="0" smtClean="0">
                <a:latin typeface="Tahoma"/>
                <a:ea typeface="ＭＳ Ｐゴシック"/>
              </a:rPr>
              <a:t>KEK-MHI</a:t>
            </a:r>
            <a:r>
              <a:rPr kumimoji="1" lang="ja-JP" altLang="en-US" sz="2400" dirty="0" smtClean="0">
                <a:latin typeface="Tahoma"/>
                <a:ea typeface="ＭＳ Ｐゴシック"/>
              </a:rPr>
              <a:t>空洞</a:t>
            </a:r>
            <a:endParaRPr kumimoji="1" lang="en-US" altLang="ja-JP" sz="2400" dirty="0">
              <a:latin typeface="Tahoma"/>
              <a:ea typeface="ＭＳ Ｐゴシック"/>
            </a:endParaRPr>
          </a:p>
          <a:p>
            <a:pPr marL="800100" lvl="1" indent="-342900">
              <a:buFont typeface="Arial"/>
              <a:buChar char="•"/>
            </a:pPr>
            <a:r>
              <a:rPr kumimoji="1" lang="ja-JP" altLang="en-US" sz="2400" dirty="0" smtClean="0">
                <a:latin typeface="Tahoma"/>
                <a:ea typeface="ＭＳ Ｐゴシック"/>
              </a:rPr>
              <a:t>空洞本体は</a:t>
            </a:r>
            <a:r>
              <a:rPr kumimoji="1" lang="en-US" altLang="ja-JP" sz="2400" dirty="0" smtClean="0">
                <a:latin typeface="Tahoma"/>
                <a:ea typeface="ＭＳ Ｐゴシック"/>
              </a:rPr>
              <a:t>CFF</a:t>
            </a:r>
            <a:r>
              <a:rPr kumimoji="1" lang="ja-JP" altLang="en-US" sz="2400" dirty="0" smtClean="0">
                <a:latin typeface="Tahoma"/>
                <a:ea typeface="ＭＳ Ｐゴシック"/>
              </a:rPr>
              <a:t>で製造</a:t>
            </a:r>
            <a:r>
              <a:rPr kumimoji="1" lang="en-US" altLang="ja-JP" sz="2400" dirty="0" smtClean="0">
                <a:latin typeface="Tahoma"/>
                <a:ea typeface="ＭＳ Ｐゴシック"/>
              </a:rPr>
              <a:t/>
            </a:r>
            <a:br>
              <a:rPr kumimoji="1" lang="en-US" altLang="ja-JP" sz="2400" dirty="0" smtClean="0">
                <a:latin typeface="Tahoma"/>
                <a:ea typeface="ＭＳ Ｐゴシック"/>
              </a:rPr>
            </a:br>
            <a:r>
              <a:rPr kumimoji="1" lang="ja-JP" altLang="en-US" sz="2400" dirty="0" smtClean="0">
                <a:latin typeface="Tahoma"/>
                <a:ea typeface="ＭＳ Ｐゴシック"/>
              </a:rPr>
              <a:t>（</a:t>
            </a:r>
            <a:r>
              <a:rPr kumimoji="1" lang="en-US" altLang="ja-JP" sz="2400" dirty="0" smtClean="0">
                <a:latin typeface="Tahoma"/>
                <a:ea typeface="ＭＳ Ｐゴシック"/>
              </a:rPr>
              <a:t>KEK</a:t>
            </a:r>
            <a:r>
              <a:rPr kumimoji="1" lang="ja-JP" altLang="en-US" sz="2400" dirty="0" smtClean="0">
                <a:latin typeface="Tahoma"/>
                <a:ea typeface="ＭＳ Ｐゴシック"/>
              </a:rPr>
              <a:t>１号機を製造中、</a:t>
            </a:r>
            <a:r>
              <a:rPr kumimoji="1" lang="en-US" altLang="ja-JP" sz="2400" dirty="0" smtClean="0">
                <a:latin typeface="Tahoma"/>
                <a:ea typeface="ＭＳ Ｐゴシック"/>
              </a:rPr>
              <a:t>2-3</a:t>
            </a:r>
            <a:r>
              <a:rPr kumimoji="1" lang="ja-JP" altLang="en-US" sz="2400" dirty="0" smtClean="0">
                <a:latin typeface="Tahoma"/>
                <a:ea typeface="ＭＳ Ｐゴシック"/>
              </a:rPr>
              <a:t>号機まで計画済み）</a:t>
            </a:r>
            <a:endParaRPr kumimoji="1" lang="en-US" altLang="ja-JP" sz="2400" dirty="0" smtClean="0">
              <a:latin typeface="Tahoma"/>
              <a:ea typeface="ＭＳ Ｐゴシック"/>
            </a:endParaRPr>
          </a:p>
          <a:p>
            <a:pPr marL="800100" lvl="1" indent="-342900">
              <a:buFont typeface="Arial"/>
              <a:buChar char="•"/>
            </a:pPr>
            <a:r>
              <a:rPr kumimoji="1" lang="ja-JP" altLang="en-US" sz="2400" dirty="0" smtClean="0">
                <a:latin typeface="Tahoma"/>
                <a:ea typeface="ＭＳ Ｐゴシック"/>
              </a:rPr>
              <a:t>ジャケット製造は</a:t>
            </a:r>
            <a:r>
              <a:rPr kumimoji="1" lang="en-US" altLang="ja-JP" sz="2400" dirty="0" smtClean="0">
                <a:latin typeface="Tahoma"/>
                <a:ea typeface="ＭＳ Ｐゴシック"/>
              </a:rPr>
              <a:t>MHI</a:t>
            </a:r>
            <a:r>
              <a:rPr kumimoji="1" lang="ja-JP" altLang="en-US" sz="2400" dirty="0" smtClean="0">
                <a:latin typeface="Tahoma"/>
                <a:ea typeface="ＭＳ Ｐゴシック"/>
              </a:rPr>
              <a:t>に</a:t>
            </a:r>
            <a:r>
              <a:rPr kumimoji="1" lang="ja-JP" altLang="en-US" sz="2400" dirty="0" smtClean="0">
                <a:solidFill>
                  <a:srgbClr val="FF0000"/>
                </a:solidFill>
                <a:latin typeface="Tahoma"/>
                <a:ea typeface="ＭＳ Ｐゴシック"/>
              </a:rPr>
              <a:t>協力</a:t>
            </a:r>
            <a:r>
              <a:rPr kumimoji="1" lang="ja-JP" altLang="en-US" sz="2400" dirty="0" smtClean="0">
                <a:latin typeface="Tahoma"/>
                <a:ea typeface="ＭＳ Ｐゴシック"/>
              </a:rPr>
              <a:t>を依頼したい</a:t>
            </a:r>
            <a:endParaRPr kumimoji="1" lang="en-US" altLang="ja-JP" sz="2400" dirty="0" smtClean="0">
              <a:latin typeface="Tahoma"/>
              <a:ea typeface="ＭＳ Ｐゴシック"/>
            </a:endParaRPr>
          </a:p>
          <a:p>
            <a:pPr marL="800100" lvl="1" indent="-342900">
              <a:buFont typeface="Arial"/>
              <a:buChar char="•"/>
            </a:pPr>
            <a:r>
              <a:rPr kumimoji="1" lang="ja-JP" altLang="en-US" sz="2400" dirty="0" smtClean="0">
                <a:latin typeface="Tahoma"/>
                <a:ea typeface="ＭＳ Ｐゴシック"/>
              </a:rPr>
              <a:t>ベローズは</a:t>
            </a:r>
            <a:r>
              <a:rPr kumimoji="1" lang="en-US" altLang="ja-JP" sz="2400" dirty="0" smtClean="0">
                <a:latin typeface="Tahoma"/>
                <a:ea typeface="ＭＳ Ｐゴシック"/>
              </a:rPr>
              <a:t>MHI</a:t>
            </a:r>
            <a:r>
              <a:rPr kumimoji="1" lang="ja-JP" altLang="en-US" sz="2400" dirty="0" smtClean="0">
                <a:latin typeface="Tahoma"/>
                <a:ea typeface="ＭＳ Ｐゴシック"/>
              </a:rPr>
              <a:t>経由で</a:t>
            </a:r>
            <a:r>
              <a:rPr kumimoji="1" lang="ja-JP" altLang="en-US" sz="2400" dirty="0" smtClean="0">
                <a:solidFill>
                  <a:srgbClr val="FF0000"/>
                </a:solidFill>
                <a:latin typeface="Tahoma"/>
                <a:ea typeface="ＭＳ Ｐゴシック"/>
              </a:rPr>
              <a:t>購入</a:t>
            </a:r>
            <a:r>
              <a:rPr kumimoji="1" lang="ja-JP" altLang="en-US" sz="2400" dirty="0" smtClean="0">
                <a:latin typeface="Tahoma"/>
                <a:ea typeface="ＭＳ Ｐゴシック"/>
              </a:rPr>
              <a:t>したい</a:t>
            </a:r>
            <a:endParaRPr kumimoji="1" lang="en-US" altLang="ja-JP" sz="2400" dirty="0">
              <a:latin typeface="Tahoma"/>
              <a:ea typeface="ＭＳ Ｐゴシック"/>
            </a:endParaRPr>
          </a:p>
          <a:p>
            <a:pPr marL="800100" lvl="1" indent="-342900">
              <a:buFont typeface="Arial"/>
              <a:buChar char="•"/>
            </a:pPr>
            <a:endParaRPr kumimoji="1" lang="en-US" altLang="ja-JP" sz="2400" dirty="0" smtClean="0">
              <a:latin typeface="Tahoma"/>
              <a:ea typeface="ＭＳ Ｐゴシック"/>
            </a:endParaRPr>
          </a:p>
          <a:p>
            <a:pPr marL="342900" indent="-342900">
              <a:buFont typeface="Arial"/>
              <a:buChar char="•"/>
            </a:pPr>
            <a:r>
              <a:rPr kumimoji="1" lang="en-US" altLang="ja-JP" sz="2400" dirty="0" smtClean="0">
                <a:latin typeface="Tahoma"/>
                <a:ea typeface="ＭＳ Ｐゴシック"/>
              </a:rPr>
              <a:t>TESLA</a:t>
            </a:r>
            <a:r>
              <a:rPr kumimoji="1" lang="ja-JP" altLang="en-US" sz="2400" dirty="0" smtClean="0">
                <a:latin typeface="Tahoma"/>
                <a:ea typeface="ＭＳ Ｐゴシック"/>
              </a:rPr>
              <a:t>空洞</a:t>
            </a:r>
            <a:endParaRPr kumimoji="1" lang="en-US" altLang="ja-JP" sz="2400" dirty="0" smtClean="0">
              <a:latin typeface="Tahoma"/>
              <a:ea typeface="ＭＳ Ｐゴシック"/>
            </a:endParaRPr>
          </a:p>
          <a:p>
            <a:pPr marL="800100" lvl="1" indent="-342900">
              <a:buFont typeface="Arial"/>
              <a:buChar char="•"/>
            </a:pPr>
            <a:r>
              <a:rPr kumimoji="1" lang="ja-JP" altLang="en-US" sz="2400" dirty="0">
                <a:latin typeface="Tahoma"/>
                <a:ea typeface="ＭＳ Ｐゴシック"/>
              </a:rPr>
              <a:t>空洞本</a:t>
            </a:r>
            <a:r>
              <a:rPr kumimoji="1" lang="ja-JP" altLang="en-US" sz="2400" dirty="0" smtClean="0">
                <a:latin typeface="Tahoma"/>
                <a:ea typeface="ＭＳ Ｐゴシック"/>
              </a:rPr>
              <a:t>体、ジャケットは</a:t>
            </a:r>
            <a:r>
              <a:rPr kumimoji="1" lang="en-US" altLang="ja-JP" sz="2400" dirty="0" smtClean="0">
                <a:latin typeface="Tahoma"/>
                <a:ea typeface="ＭＳ Ｐゴシック"/>
              </a:rPr>
              <a:t>CFF</a:t>
            </a:r>
            <a:r>
              <a:rPr kumimoji="1" lang="ja-JP" altLang="en-US" sz="2400" dirty="0" smtClean="0">
                <a:latin typeface="Tahoma"/>
                <a:ea typeface="ＭＳ Ｐゴシック"/>
              </a:rPr>
              <a:t>で製造</a:t>
            </a:r>
            <a:endParaRPr kumimoji="1" lang="en-US" altLang="ja-JP" sz="2400" dirty="0" smtClean="0">
              <a:latin typeface="Tahoma"/>
              <a:ea typeface="ＭＳ Ｐゴシック"/>
            </a:endParaRPr>
          </a:p>
          <a:p>
            <a:pPr marL="800100" lvl="1" indent="-342900">
              <a:buFont typeface="Arial"/>
              <a:buChar char="•"/>
            </a:pPr>
            <a:r>
              <a:rPr kumimoji="1" lang="ja-JP" altLang="en-US" sz="2400" dirty="0" smtClean="0">
                <a:latin typeface="Tahoma"/>
                <a:ea typeface="ＭＳ Ｐゴシック"/>
              </a:rPr>
              <a:t>ベローズ（フランジ付き）は国産化</a:t>
            </a:r>
            <a:r>
              <a:rPr kumimoji="1" lang="en-US" altLang="ja-JP" sz="2400" dirty="0">
                <a:latin typeface="Tahoma"/>
                <a:ea typeface="ＭＳ Ｐゴシック"/>
              </a:rPr>
              <a:t/>
            </a:r>
            <a:br>
              <a:rPr kumimoji="1" lang="en-US" altLang="ja-JP" sz="2400" dirty="0">
                <a:latin typeface="Tahoma"/>
                <a:ea typeface="ＭＳ Ｐゴシック"/>
              </a:rPr>
            </a:br>
            <a:r>
              <a:rPr kumimoji="1" lang="ja-JP" altLang="en-US" sz="2400" dirty="0" smtClean="0">
                <a:latin typeface="Tahoma"/>
                <a:ea typeface="ＭＳ Ｐゴシック"/>
              </a:rPr>
              <a:t>（ジャケットとの溶接は</a:t>
            </a:r>
            <a:r>
              <a:rPr kumimoji="1" lang="en-US" altLang="ja-JP" sz="2400" dirty="0" smtClean="0">
                <a:latin typeface="Tahoma"/>
                <a:ea typeface="ＭＳ Ｐゴシック"/>
              </a:rPr>
              <a:t>CFF</a:t>
            </a:r>
            <a:r>
              <a:rPr kumimoji="1" lang="ja-JP" altLang="en-US" sz="2400" dirty="0" smtClean="0">
                <a:latin typeface="Tahoma"/>
                <a:ea typeface="ＭＳ Ｐゴシック"/>
              </a:rPr>
              <a:t>で行う）</a:t>
            </a:r>
            <a:endParaRPr kumimoji="1" lang="en-US" altLang="ja-JP" sz="2400" dirty="0" smtClean="0">
              <a:latin typeface="Tahoma"/>
              <a:ea typeface="ＭＳ Ｐゴシック"/>
            </a:endParaRPr>
          </a:p>
        </p:txBody>
      </p:sp>
      <p:sp>
        <p:nvSpPr>
          <p:cNvPr id="7" name="日付プレースホルダー 6"/>
          <p:cNvSpPr>
            <a:spLocks noGrp="1"/>
          </p:cNvSpPr>
          <p:nvPr>
            <p:ph type="dt" sz="half" idx="10"/>
          </p:nvPr>
        </p:nvSpPr>
        <p:spPr/>
        <p:txBody>
          <a:bodyPr/>
          <a:lstStyle/>
          <a:p>
            <a:fld id="{88BE1A89-0F09-2948-A24B-717E6F396235}" type="datetime1">
              <a:rPr lang="ja-JP" altLang="en-US" smtClean="0"/>
              <a:pPr/>
              <a:t>12.10.27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07918282"/>
      </p:ext>
    </p:extLst>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25907"/>
          </a:xfrm>
        </p:spPr>
        <p:txBody>
          <a:bodyPr>
            <a:normAutofit fontScale="90000"/>
          </a:bodyPr>
          <a:lstStyle/>
          <a:p>
            <a:r>
              <a:rPr lang="en-US" altLang="ja-JP" dirty="0"/>
              <a:t>CFF</a:t>
            </a:r>
            <a:r>
              <a:rPr lang="ja-JP" altLang="en-US" dirty="0"/>
              <a:t>における空洞製造計画</a:t>
            </a:r>
            <a:r>
              <a:rPr lang="ja-JP" altLang="en-US" dirty="0" smtClean="0"/>
              <a:t>案（詳細）</a:t>
            </a:r>
            <a:endParaRPr kumimoji="1" lang="ja-JP" altLang="en-US" dirty="0"/>
          </a:p>
        </p:txBody>
      </p:sp>
      <p:sp>
        <p:nvSpPr>
          <p:cNvPr id="3" name="フッター プレースホルダー 2"/>
          <p:cNvSpPr>
            <a:spLocks noGrp="1"/>
          </p:cNvSpPr>
          <p:nvPr>
            <p:ph type="ftr" sz="quarter" idx="11"/>
          </p:nvPr>
        </p:nvSpPr>
        <p:spPr/>
        <p:txBody>
          <a:bodyPr/>
          <a:lstStyle/>
          <a:p>
            <a:r>
              <a:rPr lang="ja-JP" altLang="en-US" smtClean="0"/>
              <a:t>機械工学センター　山中　将</a:t>
            </a:r>
            <a:endParaRPr lang="en-US"/>
          </a:p>
        </p:txBody>
      </p:sp>
      <p:sp>
        <p:nvSpPr>
          <p:cNvPr id="4" name="スライド番号プレースホルダー 3"/>
          <p:cNvSpPr>
            <a:spLocks noGrp="1"/>
          </p:cNvSpPr>
          <p:nvPr>
            <p:ph type="sldNum" sz="quarter" idx="12"/>
          </p:nvPr>
        </p:nvSpPr>
        <p:spPr/>
        <p:txBody>
          <a:bodyPr/>
          <a:lstStyle/>
          <a:p>
            <a:fld id="{BA9B540C-44DA-4F69-89C9-7C84606640D3}" type="slidenum">
              <a:rPr lang="en-US" smtClean="0"/>
              <a:pPr/>
              <a:t>62</a:t>
            </a:fld>
            <a:endParaRPr lang="en-US"/>
          </a:p>
        </p:txBody>
      </p:sp>
      <p:graphicFrame>
        <p:nvGraphicFramePr>
          <p:cNvPr id="5" name="表 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431937410"/>
              </p:ext>
            </p:extLst>
          </p:nvPr>
        </p:nvGraphicFramePr>
        <p:xfrm>
          <a:off x="323968" y="1022848"/>
          <a:ext cx="8577497" cy="5395650"/>
        </p:xfrm>
        <a:graphic>
          <a:graphicData uri="http://schemas.openxmlformats.org/drawingml/2006/table">
            <a:tbl>
              <a:tblPr bandRow="1">
                <a:tableStyleId>{BC89EF96-8CEA-46FF-86C4-4CE0E7609802}</a:tableStyleId>
              </a:tblPr>
              <a:tblGrid>
                <a:gridCol w="576983"/>
                <a:gridCol w="1172445"/>
                <a:gridCol w="1308831"/>
                <a:gridCol w="1230490"/>
                <a:gridCol w="1072187"/>
                <a:gridCol w="1072187"/>
                <a:gridCol w="914474"/>
                <a:gridCol w="1229900"/>
              </a:tblGrid>
              <a:tr h="417388">
                <a:tc>
                  <a:txBody>
                    <a:bodyPr/>
                    <a:lstStyle/>
                    <a:p>
                      <a:pPr algn="ctr">
                        <a:spcAft>
                          <a:spcPts val="0"/>
                        </a:spcAft>
                      </a:pPr>
                      <a:r>
                        <a:rPr lang="ja-JP" sz="1200" b="1" kern="100" dirty="0">
                          <a:effectLst/>
                          <a:latin typeface="Tahoma"/>
                          <a:ea typeface="ＭＳ Ｐゴシック"/>
                        </a:rPr>
                        <a:t>号機</a:t>
                      </a:r>
                      <a:endParaRPr lang="ja-JP" sz="1200" b="1"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b="1" kern="100" dirty="0">
                          <a:effectLst/>
                          <a:latin typeface="Tahoma"/>
                          <a:ea typeface="ＭＳ Ｐゴシック"/>
                        </a:rPr>
                        <a:t>センタセル形状</a:t>
                      </a:r>
                      <a:endParaRPr lang="ja-JP" sz="1200" b="1"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b="1" kern="100" dirty="0">
                          <a:effectLst/>
                          <a:latin typeface="Tahoma"/>
                          <a:ea typeface="ＭＳ Ｐゴシック"/>
                        </a:rPr>
                        <a:t>エンドセル形状</a:t>
                      </a:r>
                      <a:endParaRPr lang="ja-JP" sz="1200" b="1"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b="1" kern="100" dirty="0">
                          <a:effectLst/>
                          <a:latin typeface="Tahoma"/>
                          <a:ea typeface="ＭＳ Ｐゴシック"/>
                        </a:rPr>
                        <a:t>エンドグループ</a:t>
                      </a:r>
                      <a:endParaRPr lang="ja-JP" sz="1200" b="1"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b="1" kern="100" dirty="0">
                          <a:effectLst/>
                          <a:latin typeface="Tahoma"/>
                          <a:ea typeface="ＭＳ Ｐゴシック"/>
                        </a:rPr>
                        <a:t>ジャケット</a:t>
                      </a:r>
                      <a:endParaRPr lang="ja-JP" sz="1200" b="1"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b="1" kern="100" dirty="0">
                          <a:effectLst/>
                          <a:latin typeface="Tahoma"/>
                          <a:ea typeface="ＭＳ Ｐゴシック"/>
                        </a:rPr>
                        <a:t>ベローズ</a:t>
                      </a:r>
                      <a:endParaRPr lang="ja-JP" sz="1200" b="1"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b="1" kern="100" dirty="0">
                          <a:effectLst/>
                          <a:latin typeface="Tahoma"/>
                          <a:ea typeface="ＭＳ Ｐゴシック"/>
                        </a:rPr>
                        <a:t>チューナー</a:t>
                      </a:r>
                      <a:endParaRPr lang="ja-JP" sz="1200" b="1"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b="1" kern="100" dirty="0">
                          <a:effectLst/>
                          <a:latin typeface="Tahoma"/>
                          <a:ea typeface="ＭＳ Ｐゴシック"/>
                        </a:rPr>
                        <a:t>高圧ガス法対応</a:t>
                      </a:r>
                      <a:endParaRPr lang="ja-JP" sz="1200" b="1" kern="100" dirty="0">
                        <a:effectLst/>
                        <a:latin typeface="Tahoma"/>
                        <a:ea typeface="ＭＳ Ｐゴシック"/>
                        <a:cs typeface="Times New Roman"/>
                      </a:endParaRPr>
                    </a:p>
                  </a:txBody>
                  <a:tcPr marL="68580" marR="68580" marT="0" marB="0" anchor="ctr"/>
                </a:tc>
              </a:tr>
              <a:tr h="417388">
                <a:tc>
                  <a:txBody>
                    <a:bodyPr/>
                    <a:lstStyle/>
                    <a:p>
                      <a:pPr algn="l">
                        <a:spcAft>
                          <a:spcPts val="0"/>
                        </a:spcAft>
                      </a:pPr>
                      <a:r>
                        <a:rPr lang="en-US" sz="1200" kern="100" dirty="0">
                          <a:effectLst/>
                          <a:latin typeface="Tahoma"/>
                          <a:ea typeface="ＭＳ Ｐゴシック"/>
                        </a:rPr>
                        <a:t>KEK-0</a:t>
                      </a:r>
                      <a:endParaRPr lang="ja-JP" sz="1200" kern="100" dirty="0">
                        <a:effectLst/>
                        <a:latin typeface="Tahoma"/>
                        <a:ea typeface="ＭＳ Ｐゴシック"/>
                        <a:cs typeface="Times New Roman"/>
                      </a:endParaRPr>
                    </a:p>
                  </a:txBody>
                  <a:tcPr marL="68580" marR="68580" marT="0" marB="0" anchor="ctr"/>
                </a:tc>
                <a:tc>
                  <a:txBody>
                    <a:bodyPr/>
                    <a:lstStyle/>
                    <a:p>
                      <a:pPr algn="l">
                        <a:spcAft>
                          <a:spcPts val="0"/>
                        </a:spcAft>
                      </a:pPr>
                      <a:r>
                        <a:rPr lang="en-US" sz="1200" kern="100" dirty="0">
                          <a:effectLst/>
                          <a:latin typeface="Tahoma"/>
                          <a:ea typeface="ＭＳ Ｐゴシック"/>
                        </a:rPr>
                        <a:t>TESLA-like</a:t>
                      </a:r>
                      <a:endParaRPr lang="ja-JP" sz="1200" kern="100" dirty="0">
                        <a:effectLst/>
                        <a:latin typeface="Tahoma"/>
                        <a:ea typeface="ＭＳ Ｐゴシック"/>
                        <a:cs typeface="Times New Roman"/>
                      </a:endParaRPr>
                    </a:p>
                  </a:txBody>
                  <a:tcPr marL="68580" marR="68580" marT="0" marB="0" anchor="ctr"/>
                </a:tc>
                <a:tc>
                  <a:txBody>
                    <a:bodyPr/>
                    <a:lstStyle/>
                    <a:p>
                      <a:pPr algn="l">
                        <a:spcAft>
                          <a:spcPts val="0"/>
                        </a:spcAft>
                      </a:pPr>
                      <a:r>
                        <a:rPr lang="en-US" sz="1200" kern="100" dirty="0">
                          <a:effectLst/>
                          <a:latin typeface="Tahoma"/>
                          <a:ea typeface="ＭＳ Ｐゴシック"/>
                        </a:rPr>
                        <a:t>TESLA-like</a:t>
                      </a:r>
                      <a:endParaRPr lang="ja-JP" sz="1200" kern="100" dirty="0">
                        <a:effectLst/>
                        <a:latin typeface="Tahoma"/>
                        <a:ea typeface="ＭＳ Ｐゴシック"/>
                        <a:cs typeface="Times New Roman"/>
                      </a:endParaRPr>
                    </a:p>
                  </a:txBody>
                  <a:tcPr marL="68580" marR="68580" marT="0" marB="0" anchor="ctr"/>
                </a:tc>
                <a:tc>
                  <a:txBody>
                    <a:bodyPr/>
                    <a:lstStyle/>
                    <a:p>
                      <a:pPr algn="l">
                        <a:spcAft>
                          <a:spcPts val="0"/>
                        </a:spcAft>
                      </a:pPr>
                      <a:r>
                        <a:rPr lang="en-US" sz="1200" kern="100" dirty="0">
                          <a:effectLst/>
                          <a:latin typeface="Tahoma"/>
                          <a:ea typeface="ＭＳ Ｐゴシック"/>
                        </a:rPr>
                        <a:t>KEK</a:t>
                      </a:r>
                      <a:endParaRPr lang="ja-JP" sz="1200" kern="100" dirty="0">
                        <a:effectLst/>
                        <a:latin typeface="Tahoma"/>
                        <a:ea typeface="ＭＳ Ｐゴシック"/>
                      </a:endParaRPr>
                    </a:p>
                    <a:p>
                      <a:pPr algn="l">
                        <a:spcAft>
                          <a:spcPts val="0"/>
                        </a:spcAft>
                      </a:pPr>
                      <a:r>
                        <a:rPr lang="ja-JP" sz="1200" kern="100" dirty="0">
                          <a:effectLst/>
                          <a:latin typeface="Tahoma"/>
                          <a:ea typeface="ＭＳ Ｐゴシック"/>
                        </a:rPr>
                        <a:t>（</a:t>
                      </a:r>
                      <a:r>
                        <a:rPr lang="en-US" sz="1200" kern="100" dirty="0">
                          <a:effectLst/>
                          <a:latin typeface="Tahoma"/>
                          <a:ea typeface="ＭＳ Ｐゴシック"/>
                        </a:rPr>
                        <a:t>HOM</a:t>
                      </a:r>
                      <a:r>
                        <a:rPr lang="ja-JP" sz="1200" kern="100" dirty="0">
                          <a:effectLst/>
                          <a:latin typeface="Tahoma"/>
                          <a:ea typeface="ＭＳ Ｐゴシック"/>
                        </a:rPr>
                        <a:t>無し）</a:t>
                      </a:r>
                      <a:endParaRPr lang="ja-JP" sz="1200" kern="100" dirty="0">
                        <a:effectLst/>
                        <a:latin typeface="Tahoma"/>
                        <a:ea typeface="ＭＳ Ｐゴシック"/>
                        <a:cs typeface="Times New Roman"/>
                      </a:endParaRPr>
                    </a:p>
                  </a:txBody>
                  <a:tcPr marL="68580" marR="68580" marT="0" marB="0" anchor="ctr"/>
                </a:tc>
                <a:tc>
                  <a:txBody>
                    <a:bodyPr/>
                    <a:lstStyle/>
                    <a:p>
                      <a:pPr algn="l">
                        <a:spcAft>
                          <a:spcPts val="0"/>
                        </a:spcAft>
                      </a:pPr>
                      <a:r>
                        <a:rPr lang="ja-JP" sz="1200" kern="100" dirty="0">
                          <a:effectLst/>
                          <a:latin typeface="Tahoma"/>
                          <a:ea typeface="ＭＳ Ｐゴシック"/>
                        </a:rPr>
                        <a:t>無し</a:t>
                      </a:r>
                      <a:endParaRPr lang="ja-JP" sz="1200"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kern="100" dirty="0">
                          <a:effectLst/>
                          <a:latin typeface="Tahoma"/>
                          <a:ea typeface="ＭＳ Ｐゴシック"/>
                        </a:rPr>
                        <a:t>―</a:t>
                      </a:r>
                      <a:endParaRPr lang="ja-JP" sz="1200"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kern="100" dirty="0">
                          <a:effectLst/>
                          <a:latin typeface="Tahoma"/>
                          <a:ea typeface="ＭＳ Ｐゴシック"/>
                        </a:rPr>
                        <a:t>―</a:t>
                      </a:r>
                      <a:endParaRPr lang="ja-JP" sz="1200" kern="100" dirty="0">
                        <a:effectLst/>
                        <a:latin typeface="Tahoma"/>
                        <a:ea typeface="ＭＳ Ｐゴシック"/>
                        <a:cs typeface="Times New Roman"/>
                      </a:endParaRPr>
                    </a:p>
                  </a:txBody>
                  <a:tcPr marL="68580" marR="68580" marT="0" marB="0" anchor="ctr"/>
                </a:tc>
                <a:tc>
                  <a:txBody>
                    <a:bodyPr/>
                    <a:lstStyle/>
                    <a:p>
                      <a:pPr algn="l">
                        <a:spcAft>
                          <a:spcPts val="0"/>
                        </a:spcAft>
                      </a:pPr>
                      <a:r>
                        <a:rPr lang="ja-JP" sz="1200" kern="100">
                          <a:effectLst/>
                          <a:latin typeface="Tahoma"/>
                          <a:ea typeface="ＭＳ Ｐゴシック"/>
                        </a:rPr>
                        <a:t>無し</a:t>
                      </a:r>
                      <a:endParaRPr lang="ja-JP" sz="1200" kern="100">
                        <a:effectLst/>
                        <a:latin typeface="Tahoma"/>
                        <a:ea typeface="ＭＳ Ｐゴシック"/>
                        <a:cs typeface="Times New Roman"/>
                      </a:endParaRPr>
                    </a:p>
                  </a:txBody>
                  <a:tcPr marL="68580" marR="68580" marT="0" marB="0" anchor="ctr"/>
                </a:tc>
              </a:tr>
              <a:tr h="1440845">
                <a:tc>
                  <a:txBody>
                    <a:bodyPr/>
                    <a:lstStyle/>
                    <a:p>
                      <a:pPr algn="l">
                        <a:spcAft>
                          <a:spcPts val="0"/>
                        </a:spcAft>
                      </a:pPr>
                      <a:r>
                        <a:rPr lang="en-US" sz="1200" kern="100" dirty="0">
                          <a:effectLst/>
                          <a:latin typeface="Tahoma"/>
                          <a:ea typeface="ＭＳ Ｐゴシック"/>
                        </a:rPr>
                        <a:t>KEK-1</a:t>
                      </a:r>
                      <a:endParaRPr lang="ja-JP" sz="1200"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kern="100" dirty="0">
                          <a:effectLst/>
                          <a:latin typeface="Tahoma"/>
                          <a:ea typeface="ＭＳ Ｐゴシック"/>
                        </a:rPr>
                        <a:t>↑</a:t>
                      </a:r>
                      <a:endParaRPr lang="ja-JP" sz="1200"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kern="100" dirty="0">
                          <a:effectLst/>
                          <a:latin typeface="Tahoma"/>
                          <a:ea typeface="ＭＳ Ｐゴシック"/>
                        </a:rPr>
                        <a:t>↑</a:t>
                      </a:r>
                      <a:endParaRPr lang="ja-JP" sz="1200" kern="100" dirty="0">
                        <a:effectLst/>
                        <a:latin typeface="Tahoma"/>
                        <a:ea typeface="ＭＳ Ｐゴシック"/>
                        <a:cs typeface="Times New Roman"/>
                      </a:endParaRPr>
                    </a:p>
                  </a:txBody>
                  <a:tcPr marL="68580" marR="68580" marT="0" marB="0" anchor="ctr"/>
                </a:tc>
                <a:tc>
                  <a:txBody>
                    <a:bodyPr/>
                    <a:lstStyle/>
                    <a:p>
                      <a:pPr algn="l">
                        <a:spcAft>
                          <a:spcPts val="0"/>
                        </a:spcAft>
                      </a:pPr>
                      <a:r>
                        <a:rPr lang="en-US" sz="1200" kern="100" dirty="0">
                          <a:effectLst/>
                          <a:latin typeface="Tahoma"/>
                          <a:ea typeface="ＭＳ Ｐゴシック"/>
                        </a:rPr>
                        <a:t>KEK</a:t>
                      </a:r>
                      <a:endParaRPr lang="ja-JP" sz="1200" kern="100" dirty="0">
                        <a:effectLst/>
                        <a:latin typeface="Tahoma"/>
                        <a:ea typeface="ＭＳ Ｐゴシック"/>
                      </a:endParaRPr>
                    </a:p>
                    <a:p>
                      <a:pPr algn="l">
                        <a:spcAft>
                          <a:spcPts val="0"/>
                        </a:spcAft>
                      </a:pPr>
                      <a:r>
                        <a:rPr lang="ja-JP" sz="1200" kern="100" dirty="0">
                          <a:effectLst/>
                          <a:latin typeface="Tahoma"/>
                          <a:ea typeface="ＭＳ Ｐゴシック"/>
                        </a:rPr>
                        <a:t>（</a:t>
                      </a:r>
                      <a:r>
                        <a:rPr lang="en-US" sz="1200" kern="100" dirty="0">
                          <a:effectLst/>
                          <a:latin typeface="Tahoma"/>
                          <a:ea typeface="ＭＳ Ｐゴシック"/>
                        </a:rPr>
                        <a:t>HOM</a:t>
                      </a:r>
                      <a:r>
                        <a:rPr lang="ja-JP" sz="1200" kern="100" dirty="0">
                          <a:effectLst/>
                          <a:latin typeface="Tahoma"/>
                          <a:ea typeface="ＭＳ Ｐゴシック"/>
                        </a:rPr>
                        <a:t>有り）</a:t>
                      </a:r>
                      <a:endParaRPr lang="ja-JP" sz="1200" kern="100" dirty="0">
                        <a:effectLst/>
                        <a:latin typeface="Tahoma"/>
                        <a:ea typeface="ＭＳ Ｐゴシック"/>
                        <a:cs typeface="Times New Roman"/>
                      </a:endParaRPr>
                    </a:p>
                  </a:txBody>
                  <a:tcPr marL="68580" marR="68580" marT="0" marB="0" anchor="ctr"/>
                </a:tc>
                <a:tc>
                  <a:txBody>
                    <a:bodyPr/>
                    <a:lstStyle/>
                    <a:p>
                      <a:pPr algn="l">
                        <a:spcAft>
                          <a:spcPts val="0"/>
                        </a:spcAft>
                      </a:pPr>
                      <a:r>
                        <a:rPr lang="en-US" sz="1200" kern="100" dirty="0">
                          <a:effectLst/>
                          <a:latin typeface="Tahoma"/>
                          <a:ea typeface="ＭＳ Ｐゴシック"/>
                        </a:rPr>
                        <a:t>KEK</a:t>
                      </a:r>
                      <a:endParaRPr lang="ja-JP" sz="1200" kern="100" dirty="0">
                        <a:effectLst/>
                        <a:latin typeface="Tahoma"/>
                        <a:ea typeface="ＭＳ Ｐゴシック"/>
                      </a:endParaRPr>
                    </a:p>
                    <a:p>
                      <a:pPr algn="l">
                        <a:spcAft>
                          <a:spcPts val="0"/>
                        </a:spcAft>
                      </a:pPr>
                      <a:r>
                        <a:rPr lang="ja-JP" sz="1200" kern="100" dirty="0">
                          <a:effectLst/>
                          <a:latin typeface="Tahoma"/>
                          <a:ea typeface="ＭＳ Ｐゴシック"/>
                        </a:rPr>
                        <a:t>部品一式を</a:t>
                      </a:r>
                      <a:r>
                        <a:rPr lang="en-US" sz="1200" kern="100" dirty="0">
                          <a:effectLst/>
                          <a:latin typeface="Tahoma"/>
                          <a:ea typeface="ＭＳ Ｐゴシック"/>
                        </a:rPr>
                        <a:t>MHI</a:t>
                      </a:r>
                      <a:r>
                        <a:rPr lang="ja-JP" sz="1200" kern="100" dirty="0">
                          <a:effectLst/>
                          <a:latin typeface="Tahoma"/>
                          <a:ea typeface="ＭＳ Ｐゴシック"/>
                        </a:rPr>
                        <a:t>から購入し、溶接は</a:t>
                      </a:r>
                      <a:r>
                        <a:rPr lang="en-US" sz="1200" kern="100" dirty="0">
                          <a:effectLst/>
                          <a:latin typeface="Tahoma"/>
                          <a:ea typeface="ＭＳ Ｐゴシック"/>
                        </a:rPr>
                        <a:t>KEK</a:t>
                      </a:r>
                      <a:r>
                        <a:rPr lang="ja-JP" sz="1200" kern="100" dirty="0">
                          <a:effectLst/>
                          <a:latin typeface="Tahoma"/>
                          <a:ea typeface="ＭＳ Ｐゴシック"/>
                        </a:rPr>
                        <a:t>で行う</a:t>
                      </a:r>
                    </a:p>
                    <a:p>
                      <a:pPr algn="l">
                        <a:spcAft>
                          <a:spcPts val="0"/>
                        </a:spcAft>
                      </a:pPr>
                      <a:r>
                        <a:rPr lang="en-US" sz="1200" kern="100" dirty="0">
                          <a:effectLst/>
                          <a:latin typeface="Tahoma"/>
                          <a:ea typeface="ＭＳ Ｐゴシック"/>
                        </a:rPr>
                        <a:t>or MHI</a:t>
                      </a:r>
                      <a:r>
                        <a:rPr lang="ja-JP" sz="1200" kern="100" dirty="0">
                          <a:effectLst/>
                          <a:latin typeface="Tahoma"/>
                          <a:ea typeface="ＭＳ Ｐゴシック"/>
                        </a:rPr>
                        <a:t>に部品製造・溶接を外注</a:t>
                      </a:r>
                      <a:endParaRPr lang="ja-JP" sz="1200" kern="100" dirty="0">
                        <a:effectLst/>
                        <a:latin typeface="Tahoma"/>
                        <a:ea typeface="ＭＳ Ｐゴシック"/>
                        <a:cs typeface="Times New Roman"/>
                      </a:endParaRPr>
                    </a:p>
                  </a:txBody>
                  <a:tcPr marL="68580" marR="68580" marT="0" marB="0" anchor="ctr"/>
                </a:tc>
                <a:tc>
                  <a:txBody>
                    <a:bodyPr/>
                    <a:lstStyle/>
                    <a:p>
                      <a:pPr algn="l">
                        <a:spcAft>
                          <a:spcPts val="0"/>
                        </a:spcAft>
                      </a:pPr>
                      <a:r>
                        <a:rPr lang="en-US" sz="1200" kern="100">
                          <a:effectLst/>
                          <a:latin typeface="Tahoma"/>
                          <a:ea typeface="ＭＳ Ｐゴシック"/>
                        </a:rPr>
                        <a:t>KEK</a:t>
                      </a:r>
                      <a:endParaRPr lang="ja-JP" sz="1200" kern="100">
                        <a:effectLst/>
                        <a:latin typeface="Tahoma"/>
                        <a:ea typeface="ＭＳ Ｐゴシック"/>
                      </a:endParaRPr>
                    </a:p>
                    <a:p>
                      <a:pPr algn="l">
                        <a:spcAft>
                          <a:spcPts val="0"/>
                        </a:spcAft>
                      </a:pPr>
                      <a:r>
                        <a:rPr lang="en-US" sz="1200" kern="100">
                          <a:effectLst/>
                          <a:latin typeface="Tahoma"/>
                          <a:ea typeface="ＭＳ Ｐゴシック"/>
                        </a:rPr>
                        <a:t>MHI</a:t>
                      </a:r>
                      <a:r>
                        <a:rPr lang="ja-JP" sz="1200" kern="100">
                          <a:effectLst/>
                          <a:latin typeface="Tahoma"/>
                          <a:ea typeface="ＭＳ Ｐゴシック"/>
                        </a:rPr>
                        <a:t>経由で購入し、ジャケットとの溶接は</a:t>
                      </a:r>
                      <a:r>
                        <a:rPr lang="en-US" sz="1200" kern="100">
                          <a:effectLst/>
                          <a:latin typeface="Tahoma"/>
                          <a:ea typeface="ＭＳ Ｐゴシック"/>
                        </a:rPr>
                        <a:t>KEK</a:t>
                      </a:r>
                      <a:r>
                        <a:rPr lang="ja-JP" sz="1200" kern="100">
                          <a:effectLst/>
                          <a:latin typeface="Tahoma"/>
                          <a:ea typeface="ＭＳ Ｐゴシック"/>
                        </a:rPr>
                        <a:t>で行う。</a:t>
                      </a:r>
                    </a:p>
                    <a:p>
                      <a:pPr algn="l">
                        <a:spcAft>
                          <a:spcPts val="0"/>
                        </a:spcAft>
                      </a:pPr>
                      <a:r>
                        <a:rPr lang="en-US" sz="1200" kern="100">
                          <a:effectLst/>
                          <a:latin typeface="Tahoma"/>
                          <a:ea typeface="ＭＳ Ｐゴシック"/>
                        </a:rPr>
                        <a:t>or MHI</a:t>
                      </a:r>
                      <a:r>
                        <a:rPr lang="ja-JP" sz="1200" kern="100">
                          <a:effectLst/>
                          <a:latin typeface="Tahoma"/>
                          <a:ea typeface="ＭＳ Ｐゴシック"/>
                        </a:rPr>
                        <a:t>にて手配・溶接</a:t>
                      </a:r>
                      <a:endParaRPr lang="ja-JP" sz="1200" kern="100">
                        <a:effectLst/>
                        <a:latin typeface="Tahoma"/>
                        <a:ea typeface="ＭＳ Ｐゴシック"/>
                        <a:cs typeface="Times New Roman"/>
                      </a:endParaRPr>
                    </a:p>
                  </a:txBody>
                  <a:tcPr marL="68580" marR="68580" marT="0" marB="0" anchor="ctr"/>
                </a:tc>
                <a:tc>
                  <a:txBody>
                    <a:bodyPr/>
                    <a:lstStyle/>
                    <a:p>
                      <a:pPr algn="l">
                        <a:spcAft>
                          <a:spcPts val="0"/>
                        </a:spcAft>
                      </a:pPr>
                      <a:r>
                        <a:rPr lang="ja-JP" sz="1200" kern="100">
                          <a:effectLst/>
                          <a:latin typeface="Tahoma"/>
                          <a:ea typeface="ＭＳ Ｐゴシック"/>
                        </a:rPr>
                        <a:t>無し</a:t>
                      </a:r>
                      <a:endParaRPr lang="ja-JP" sz="1200" kern="100">
                        <a:effectLst/>
                        <a:latin typeface="Tahoma"/>
                        <a:ea typeface="ＭＳ Ｐゴシック"/>
                        <a:cs typeface="Times New Roman"/>
                      </a:endParaRPr>
                    </a:p>
                  </a:txBody>
                  <a:tcPr marL="68580" marR="68580" marT="0" marB="0" anchor="ctr"/>
                </a:tc>
                <a:tc>
                  <a:txBody>
                    <a:bodyPr/>
                    <a:lstStyle/>
                    <a:p>
                      <a:pPr algn="l">
                        <a:spcAft>
                          <a:spcPts val="0"/>
                        </a:spcAft>
                      </a:pPr>
                      <a:r>
                        <a:rPr lang="ja-JP" sz="1200" kern="100">
                          <a:effectLst/>
                          <a:latin typeface="Tahoma"/>
                          <a:ea typeface="ＭＳ Ｐゴシック"/>
                        </a:rPr>
                        <a:t>無し</a:t>
                      </a:r>
                      <a:endParaRPr lang="ja-JP" sz="1200" kern="100">
                        <a:effectLst/>
                        <a:latin typeface="Tahoma"/>
                        <a:ea typeface="ＭＳ Ｐゴシック"/>
                        <a:cs typeface="Times New Roman"/>
                      </a:endParaRPr>
                    </a:p>
                  </a:txBody>
                  <a:tcPr marL="68580" marR="68580" marT="0" marB="0" anchor="ctr"/>
                </a:tc>
              </a:tr>
              <a:tr h="417388">
                <a:tc>
                  <a:txBody>
                    <a:bodyPr/>
                    <a:lstStyle/>
                    <a:p>
                      <a:pPr algn="l">
                        <a:spcAft>
                          <a:spcPts val="0"/>
                        </a:spcAft>
                      </a:pPr>
                      <a:r>
                        <a:rPr lang="en-US" sz="1200" kern="100">
                          <a:effectLst/>
                          <a:latin typeface="Tahoma"/>
                          <a:ea typeface="ＭＳ Ｐゴシック"/>
                        </a:rPr>
                        <a:t>KEK-2</a:t>
                      </a:r>
                      <a:endParaRPr lang="ja-JP" sz="1200" kern="100">
                        <a:effectLst/>
                        <a:latin typeface="Tahoma"/>
                        <a:ea typeface="ＭＳ Ｐゴシック"/>
                        <a:cs typeface="Times New Roman"/>
                      </a:endParaRPr>
                    </a:p>
                  </a:txBody>
                  <a:tcPr marL="68580" marR="68580" marT="0" marB="0" anchor="ctr"/>
                </a:tc>
                <a:tc>
                  <a:txBody>
                    <a:bodyPr/>
                    <a:lstStyle/>
                    <a:p>
                      <a:pPr algn="ctr">
                        <a:spcAft>
                          <a:spcPts val="0"/>
                        </a:spcAft>
                      </a:pPr>
                      <a:r>
                        <a:rPr lang="ja-JP" sz="1200" kern="100" dirty="0">
                          <a:effectLst/>
                          <a:latin typeface="Tahoma"/>
                          <a:ea typeface="ＭＳ Ｐゴシック"/>
                        </a:rPr>
                        <a:t>↑</a:t>
                      </a:r>
                      <a:endParaRPr lang="ja-JP" sz="1200"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kern="100" dirty="0">
                          <a:effectLst/>
                          <a:latin typeface="Tahoma"/>
                          <a:ea typeface="ＭＳ Ｐゴシック"/>
                        </a:rPr>
                        <a:t>↑</a:t>
                      </a:r>
                      <a:endParaRPr lang="ja-JP" sz="1200"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kern="100" dirty="0">
                          <a:effectLst/>
                          <a:latin typeface="Tahoma"/>
                          <a:ea typeface="ＭＳ Ｐゴシック"/>
                        </a:rPr>
                        <a:t>↑</a:t>
                      </a:r>
                      <a:endParaRPr lang="ja-JP" sz="1200"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kern="100" dirty="0">
                          <a:effectLst/>
                          <a:latin typeface="Tahoma"/>
                          <a:ea typeface="ＭＳ Ｐゴシック"/>
                        </a:rPr>
                        <a:t>↑</a:t>
                      </a:r>
                      <a:endParaRPr lang="ja-JP" sz="1200"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kern="100" dirty="0">
                          <a:effectLst/>
                          <a:latin typeface="Tahoma"/>
                          <a:ea typeface="ＭＳ Ｐゴシック"/>
                        </a:rPr>
                        <a:t>↑</a:t>
                      </a:r>
                      <a:endParaRPr lang="ja-JP" sz="1200"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altLang="ja-JP" sz="1200" kern="100" dirty="0" smtClean="0">
                          <a:effectLst/>
                          <a:latin typeface="Tahoma"/>
                          <a:ea typeface="ＭＳ Ｐゴシック"/>
                        </a:rPr>
                        <a:t>↑</a:t>
                      </a:r>
                      <a:endParaRPr lang="ja-JP" altLang="ja-JP" sz="1200" kern="100" dirty="0">
                        <a:effectLst/>
                        <a:latin typeface="Tahoma"/>
                        <a:ea typeface="ＭＳ Ｐゴシック"/>
                        <a:cs typeface="Times New Roman"/>
                      </a:endParaRPr>
                    </a:p>
                  </a:txBody>
                  <a:tcPr marL="68580" marR="68580" marT="0" marB="0" anchor="ctr"/>
                </a:tc>
                <a:tc>
                  <a:txBody>
                    <a:bodyPr/>
                    <a:lstStyle/>
                    <a:p>
                      <a:pPr algn="l">
                        <a:spcAft>
                          <a:spcPts val="0"/>
                        </a:spcAft>
                      </a:pPr>
                      <a:r>
                        <a:rPr lang="ja-JP" sz="1200" kern="100">
                          <a:effectLst/>
                          <a:latin typeface="Tahoma"/>
                          <a:ea typeface="ＭＳ Ｐゴシック"/>
                        </a:rPr>
                        <a:t>無し</a:t>
                      </a:r>
                      <a:endParaRPr lang="ja-JP" sz="1200" kern="100">
                        <a:effectLst/>
                        <a:latin typeface="Tahoma"/>
                        <a:ea typeface="ＭＳ Ｐゴシック"/>
                        <a:cs typeface="Times New Roman"/>
                      </a:endParaRPr>
                    </a:p>
                  </a:txBody>
                  <a:tcPr marL="68580" marR="68580" marT="0" marB="0" anchor="ctr"/>
                </a:tc>
              </a:tr>
              <a:tr h="417388">
                <a:tc>
                  <a:txBody>
                    <a:bodyPr/>
                    <a:lstStyle/>
                    <a:p>
                      <a:pPr algn="l">
                        <a:spcAft>
                          <a:spcPts val="0"/>
                        </a:spcAft>
                      </a:pPr>
                      <a:r>
                        <a:rPr lang="en-US" sz="1200" kern="100" dirty="0">
                          <a:effectLst/>
                          <a:latin typeface="Tahoma"/>
                          <a:ea typeface="ＭＳ Ｐゴシック"/>
                        </a:rPr>
                        <a:t>KEK-3</a:t>
                      </a:r>
                      <a:endParaRPr lang="ja-JP" sz="1200" kern="100" dirty="0">
                        <a:effectLst/>
                        <a:latin typeface="Tahoma"/>
                        <a:ea typeface="ＭＳ Ｐゴシック"/>
                        <a:cs typeface="Times New Roman"/>
                      </a:endParaRPr>
                    </a:p>
                  </a:txBody>
                  <a:tcPr marL="68580" marR="68580" marT="0" marB="0" anchor="ctr">
                    <a:lnB w="28575" cap="flat" cmpd="sng" algn="ctr">
                      <a:solidFill>
                        <a:srgbClr val="6076B4"/>
                      </a:solidFill>
                      <a:prstDash val="solid"/>
                      <a:round/>
                      <a:headEnd type="none" w="med" len="med"/>
                      <a:tailEnd type="none" w="med" len="med"/>
                    </a:lnB>
                  </a:tcPr>
                </a:tc>
                <a:tc>
                  <a:txBody>
                    <a:bodyPr/>
                    <a:lstStyle/>
                    <a:p>
                      <a:pPr algn="ctr">
                        <a:spcAft>
                          <a:spcPts val="0"/>
                        </a:spcAft>
                      </a:pPr>
                      <a:r>
                        <a:rPr lang="ja-JP" sz="1200" kern="100">
                          <a:effectLst/>
                          <a:latin typeface="Tahoma"/>
                          <a:ea typeface="ＭＳ Ｐゴシック"/>
                        </a:rPr>
                        <a:t>↑</a:t>
                      </a:r>
                      <a:endParaRPr lang="ja-JP" sz="1200" kern="100">
                        <a:effectLst/>
                        <a:latin typeface="Tahoma"/>
                        <a:ea typeface="ＭＳ Ｐゴシック"/>
                        <a:cs typeface="Times New Roman"/>
                      </a:endParaRPr>
                    </a:p>
                  </a:txBody>
                  <a:tcPr marL="68580" marR="68580" marT="0" marB="0" anchor="ctr">
                    <a:lnB w="28575" cap="flat" cmpd="sng" algn="ctr">
                      <a:solidFill>
                        <a:srgbClr val="6076B4"/>
                      </a:solidFill>
                      <a:prstDash val="solid"/>
                      <a:round/>
                      <a:headEnd type="none" w="med" len="med"/>
                      <a:tailEnd type="none" w="med" len="med"/>
                    </a:lnB>
                  </a:tcPr>
                </a:tc>
                <a:tc>
                  <a:txBody>
                    <a:bodyPr/>
                    <a:lstStyle/>
                    <a:p>
                      <a:pPr algn="ctr">
                        <a:spcAft>
                          <a:spcPts val="0"/>
                        </a:spcAft>
                      </a:pPr>
                      <a:r>
                        <a:rPr lang="ja-JP" sz="1200" kern="100" dirty="0">
                          <a:effectLst/>
                          <a:latin typeface="Tahoma"/>
                          <a:ea typeface="ＭＳ Ｐゴシック"/>
                        </a:rPr>
                        <a:t>↑</a:t>
                      </a:r>
                      <a:endParaRPr lang="ja-JP" sz="1200" kern="100" dirty="0">
                        <a:effectLst/>
                        <a:latin typeface="Tahoma"/>
                        <a:ea typeface="ＭＳ Ｐゴシック"/>
                        <a:cs typeface="Times New Roman"/>
                      </a:endParaRPr>
                    </a:p>
                  </a:txBody>
                  <a:tcPr marL="68580" marR="68580" marT="0" marB="0" anchor="ctr">
                    <a:lnB w="28575" cap="flat" cmpd="sng" algn="ctr">
                      <a:solidFill>
                        <a:srgbClr val="6076B4"/>
                      </a:solidFill>
                      <a:prstDash val="solid"/>
                      <a:round/>
                      <a:headEnd type="none" w="med" len="med"/>
                      <a:tailEnd type="none" w="med" len="med"/>
                    </a:lnB>
                  </a:tcPr>
                </a:tc>
                <a:tc>
                  <a:txBody>
                    <a:bodyPr/>
                    <a:lstStyle/>
                    <a:p>
                      <a:pPr algn="ctr">
                        <a:spcAft>
                          <a:spcPts val="0"/>
                        </a:spcAft>
                      </a:pPr>
                      <a:r>
                        <a:rPr lang="ja-JP" sz="1200" kern="100" dirty="0">
                          <a:effectLst/>
                          <a:latin typeface="Tahoma"/>
                          <a:ea typeface="ＭＳ Ｐゴシック"/>
                        </a:rPr>
                        <a:t>↑</a:t>
                      </a:r>
                      <a:endParaRPr lang="ja-JP" sz="1200" kern="100" dirty="0">
                        <a:effectLst/>
                        <a:latin typeface="Tahoma"/>
                        <a:ea typeface="ＭＳ Ｐゴシック"/>
                        <a:cs typeface="Times New Roman"/>
                      </a:endParaRPr>
                    </a:p>
                  </a:txBody>
                  <a:tcPr marL="68580" marR="68580" marT="0" marB="0" anchor="ctr">
                    <a:lnB w="28575" cap="flat" cmpd="sng" algn="ctr">
                      <a:solidFill>
                        <a:srgbClr val="6076B4"/>
                      </a:solidFill>
                      <a:prstDash val="solid"/>
                      <a:round/>
                      <a:headEnd type="none" w="med" len="med"/>
                      <a:tailEnd type="none" w="med" len="med"/>
                    </a:lnB>
                  </a:tcPr>
                </a:tc>
                <a:tc>
                  <a:txBody>
                    <a:bodyPr/>
                    <a:lstStyle/>
                    <a:p>
                      <a:pPr algn="ctr">
                        <a:spcAft>
                          <a:spcPts val="0"/>
                        </a:spcAft>
                      </a:pPr>
                      <a:r>
                        <a:rPr lang="ja-JP" sz="1200" kern="100" dirty="0">
                          <a:effectLst/>
                          <a:latin typeface="Tahoma"/>
                          <a:ea typeface="ＭＳ Ｐゴシック"/>
                        </a:rPr>
                        <a:t>↑</a:t>
                      </a:r>
                      <a:endParaRPr lang="ja-JP" sz="1200" kern="100" dirty="0">
                        <a:effectLst/>
                        <a:latin typeface="Tahoma"/>
                        <a:ea typeface="ＭＳ Ｐゴシック"/>
                        <a:cs typeface="Times New Roman"/>
                      </a:endParaRPr>
                    </a:p>
                  </a:txBody>
                  <a:tcPr marL="68580" marR="68580" marT="0" marB="0" anchor="ctr">
                    <a:lnB w="28575" cap="flat" cmpd="sng" algn="ctr">
                      <a:solidFill>
                        <a:srgbClr val="6076B4"/>
                      </a:solidFill>
                      <a:prstDash val="solid"/>
                      <a:round/>
                      <a:headEnd type="none" w="med" len="med"/>
                      <a:tailEnd type="none" w="med" len="med"/>
                    </a:lnB>
                  </a:tcPr>
                </a:tc>
                <a:tc>
                  <a:txBody>
                    <a:bodyPr/>
                    <a:lstStyle/>
                    <a:p>
                      <a:pPr algn="ctr">
                        <a:spcAft>
                          <a:spcPts val="0"/>
                        </a:spcAft>
                      </a:pPr>
                      <a:r>
                        <a:rPr lang="ja-JP" sz="1200" kern="100" dirty="0">
                          <a:effectLst/>
                          <a:latin typeface="Tahoma"/>
                          <a:ea typeface="ＭＳ Ｐゴシック"/>
                        </a:rPr>
                        <a:t>↑</a:t>
                      </a:r>
                      <a:endParaRPr lang="ja-JP" sz="1200" kern="100" dirty="0">
                        <a:effectLst/>
                        <a:latin typeface="Tahoma"/>
                        <a:ea typeface="ＭＳ Ｐゴシック"/>
                        <a:cs typeface="Times New Roman"/>
                      </a:endParaRPr>
                    </a:p>
                  </a:txBody>
                  <a:tcPr marL="68580" marR="68580" marT="0" marB="0" anchor="ctr">
                    <a:lnB w="28575" cap="flat" cmpd="sng" algn="ctr">
                      <a:solidFill>
                        <a:srgbClr val="6076B4"/>
                      </a:solidFill>
                      <a:prstDash val="solid"/>
                      <a:round/>
                      <a:headEnd type="none" w="med" len="med"/>
                      <a:tailEnd type="none" w="med" len="med"/>
                    </a:lnB>
                  </a:tcPr>
                </a:tc>
                <a:tc>
                  <a:txBody>
                    <a:bodyPr/>
                    <a:lstStyle/>
                    <a:p>
                      <a:pPr algn="l">
                        <a:spcAft>
                          <a:spcPts val="0"/>
                        </a:spcAft>
                      </a:pPr>
                      <a:r>
                        <a:rPr lang="ja-JP" sz="1200" kern="100" dirty="0">
                          <a:effectLst/>
                          <a:latin typeface="Tahoma"/>
                          <a:ea typeface="ＭＳ Ｐゴシック"/>
                        </a:rPr>
                        <a:t>スライドジャッキチューナー</a:t>
                      </a:r>
                      <a:endParaRPr lang="ja-JP" sz="1200" kern="100" dirty="0">
                        <a:effectLst/>
                        <a:latin typeface="Tahoma"/>
                        <a:ea typeface="ＭＳ Ｐゴシック"/>
                        <a:cs typeface="Times New Roman"/>
                      </a:endParaRPr>
                    </a:p>
                  </a:txBody>
                  <a:tcPr marL="68580" marR="68580" marT="0" marB="0" anchor="ctr">
                    <a:lnB w="28575" cap="flat" cmpd="sng" algn="ctr">
                      <a:solidFill>
                        <a:srgbClr val="6076B4"/>
                      </a:solidFill>
                      <a:prstDash val="solid"/>
                      <a:round/>
                      <a:headEnd type="none" w="med" len="med"/>
                      <a:tailEnd type="none" w="med" len="med"/>
                    </a:lnB>
                  </a:tcPr>
                </a:tc>
                <a:tc>
                  <a:txBody>
                    <a:bodyPr/>
                    <a:lstStyle/>
                    <a:p>
                      <a:pPr algn="l">
                        <a:spcAft>
                          <a:spcPts val="0"/>
                        </a:spcAft>
                      </a:pPr>
                      <a:r>
                        <a:rPr lang="ja-JP" sz="1400" b="0" kern="100" dirty="0">
                          <a:solidFill>
                            <a:srgbClr val="FF0000"/>
                          </a:solidFill>
                          <a:effectLst/>
                          <a:latin typeface="Tahoma"/>
                          <a:ea typeface="ＭＳ Ｐゴシック"/>
                        </a:rPr>
                        <a:t>有り</a:t>
                      </a:r>
                      <a:endParaRPr lang="ja-JP" sz="1400" b="0" kern="100" dirty="0">
                        <a:solidFill>
                          <a:srgbClr val="FF0000"/>
                        </a:solidFill>
                        <a:effectLst/>
                        <a:latin typeface="Tahoma"/>
                        <a:ea typeface="ＭＳ Ｐゴシック"/>
                        <a:cs typeface="Times New Roman"/>
                      </a:endParaRPr>
                    </a:p>
                  </a:txBody>
                  <a:tcPr marL="68580" marR="68580" marT="0" marB="0" anchor="ctr">
                    <a:lnB w="28575" cap="flat" cmpd="sng" algn="ctr">
                      <a:solidFill>
                        <a:srgbClr val="6076B4"/>
                      </a:solidFill>
                      <a:prstDash val="solid"/>
                      <a:round/>
                      <a:headEnd type="none" w="med" len="med"/>
                      <a:tailEnd type="none" w="med" len="med"/>
                    </a:lnB>
                  </a:tcPr>
                </a:tc>
              </a:tr>
              <a:tr h="1080633">
                <a:tc>
                  <a:txBody>
                    <a:bodyPr/>
                    <a:lstStyle/>
                    <a:p>
                      <a:pPr algn="l">
                        <a:spcAft>
                          <a:spcPts val="0"/>
                        </a:spcAft>
                      </a:pPr>
                      <a:r>
                        <a:rPr lang="en-US" sz="1200" kern="100">
                          <a:effectLst/>
                          <a:latin typeface="Tahoma"/>
                          <a:ea typeface="ＭＳ Ｐゴシック"/>
                        </a:rPr>
                        <a:t>KEK-4</a:t>
                      </a:r>
                      <a:endParaRPr lang="ja-JP" sz="1200" kern="100">
                        <a:effectLst/>
                        <a:latin typeface="Tahoma"/>
                        <a:ea typeface="ＭＳ Ｐゴシック"/>
                        <a:cs typeface="Times New Roman"/>
                      </a:endParaRPr>
                    </a:p>
                  </a:txBody>
                  <a:tcPr marL="68580" marR="68580" marT="0" marB="0" anchor="ctr">
                    <a:lnT w="28575" cap="flat" cmpd="sng" algn="ctr">
                      <a:solidFill>
                        <a:srgbClr val="6076B4"/>
                      </a:solidFill>
                      <a:prstDash val="solid"/>
                      <a:round/>
                      <a:headEnd type="none" w="med" len="med"/>
                      <a:tailEnd type="none" w="med" len="med"/>
                    </a:lnT>
                  </a:tcPr>
                </a:tc>
                <a:tc>
                  <a:txBody>
                    <a:bodyPr/>
                    <a:lstStyle/>
                    <a:p>
                      <a:pPr algn="l">
                        <a:spcAft>
                          <a:spcPts val="0"/>
                        </a:spcAft>
                      </a:pPr>
                      <a:r>
                        <a:rPr lang="en-US" sz="1200" kern="100" dirty="0" smtClean="0">
                          <a:effectLst/>
                          <a:latin typeface="Tahoma"/>
                          <a:ea typeface="ＭＳ Ｐゴシック"/>
                        </a:rPr>
                        <a:t>TESLA</a:t>
                      </a:r>
                      <a:endParaRPr lang="ja-JP" sz="1200" kern="100" dirty="0">
                        <a:effectLst/>
                        <a:latin typeface="Tahoma"/>
                        <a:ea typeface="ＭＳ Ｐゴシック"/>
                      </a:endParaRPr>
                    </a:p>
                  </a:txBody>
                  <a:tcPr marL="68580" marR="68580" marT="0" marB="0" anchor="ctr">
                    <a:lnT w="28575" cap="flat" cmpd="sng" algn="ctr">
                      <a:solidFill>
                        <a:srgbClr val="6076B4"/>
                      </a:solidFill>
                      <a:prstDash val="solid"/>
                      <a:round/>
                      <a:headEnd type="none" w="med" len="med"/>
                      <a:tailEnd type="none" w="med" len="med"/>
                    </a:lnT>
                  </a:tcPr>
                </a:tc>
                <a:tc>
                  <a:txBody>
                    <a:bodyPr/>
                    <a:lstStyle/>
                    <a:p>
                      <a:pPr algn="l">
                        <a:spcAft>
                          <a:spcPts val="0"/>
                        </a:spcAft>
                      </a:pPr>
                      <a:r>
                        <a:rPr lang="en-US" sz="1200" kern="100">
                          <a:effectLst/>
                          <a:latin typeface="Tahoma"/>
                          <a:ea typeface="ＭＳ Ｐゴシック"/>
                        </a:rPr>
                        <a:t>TESLA</a:t>
                      </a:r>
                      <a:endParaRPr lang="ja-JP" sz="1200" kern="100">
                        <a:effectLst/>
                        <a:latin typeface="Tahoma"/>
                        <a:ea typeface="ＭＳ Ｐゴシック"/>
                        <a:cs typeface="Times New Roman"/>
                      </a:endParaRPr>
                    </a:p>
                  </a:txBody>
                  <a:tcPr marL="68580" marR="68580" marT="0" marB="0" anchor="ctr">
                    <a:lnT w="28575" cap="flat" cmpd="sng" algn="ctr">
                      <a:solidFill>
                        <a:srgbClr val="6076B4"/>
                      </a:solidFill>
                      <a:prstDash val="solid"/>
                      <a:round/>
                      <a:headEnd type="none" w="med" len="med"/>
                      <a:tailEnd type="none" w="med" len="med"/>
                    </a:lnT>
                  </a:tcPr>
                </a:tc>
                <a:tc>
                  <a:txBody>
                    <a:bodyPr/>
                    <a:lstStyle/>
                    <a:p>
                      <a:pPr algn="l">
                        <a:spcAft>
                          <a:spcPts val="0"/>
                        </a:spcAft>
                      </a:pPr>
                      <a:r>
                        <a:rPr lang="en-US" sz="1200" kern="100" dirty="0">
                          <a:effectLst/>
                          <a:latin typeface="Tahoma"/>
                          <a:ea typeface="ＭＳ Ｐゴシック"/>
                        </a:rPr>
                        <a:t>TESLA</a:t>
                      </a:r>
                      <a:endParaRPr lang="ja-JP" sz="1200" kern="100" dirty="0">
                        <a:effectLst/>
                        <a:latin typeface="Tahoma"/>
                        <a:ea typeface="ＭＳ Ｐゴシック"/>
                      </a:endParaRPr>
                    </a:p>
                    <a:p>
                      <a:pPr algn="l">
                        <a:spcAft>
                          <a:spcPts val="0"/>
                        </a:spcAft>
                      </a:pPr>
                      <a:r>
                        <a:rPr lang="ja-JP" sz="1200" kern="100" dirty="0">
                          <a:effectLst/>
                          <a:latin typeface="Tahoma"/>
                          <a:ea typeface="ＭＳ Ｐゴシック"/>
                        </a:rPr>
                        <a:t>（</a:t>
                      </a:r>
                      <a:r>
                        <a:rPr lang="en-US" sz="1200" kern="100" dirty="0">
                          <a:effectLst/>
                          <a:latin typeface="Tahoma"/>
                          <a:ea typeface="ＭＳ Ｐゴシック"/>
                        </a:rPr>
                        <a:t>HOM</a:t>
                      </a:r>
                      <a:r>
                        <a:rPr lang="ja-JP" sz="1200" kern="100" dirty="0">
                          <a:effectLst/>
                          <a:latin typeface="Tahoma"/>
                          <a:ea typeface="ＭＳ Ｐゴシック"/>
                        </a:rPr>
                        <a:t>有り）</a:t>
                      </a:r>
                      <a:endParaRPr lang="ja-JP" sz="1200" kern="100" dirty="0">
                        <a:effectLst/>
                        <a:latin typeface="Tahoma"/>
                        <a:ea typeface="ＭＳ Ｐゴシック"/>
                        <a:cs typeface="Times New Roman"/>
                      </a:endParaRPr>
                    </a:p>
                  </a:txBody>
                  <a:tcPr marL="68580" marR="68580" marT="0" marB="0" anchor="ctr">
                    <a:lnT w="28575" cap="flat" cmpd="sng" algn="ctr">
                      <a:solidFill>
                        <a:srgbClr val="6076B4"/>
                      </a:solidFill>
                      <a:prstDash val="solid"/>
                      <a:round/>
                      <a:headEnd type="none" w="med" len="med"/>
                      <a:tailEnd type="none" w="med" len="med"/>
                    </a:lnT>
                  </a:tcPr>
                </a:tc>
                <a:tc>
                  <a:txBody>
                    <a:bodyPr/>
                    <a:lstStyle/>
                    <a:p>
                      <a:pPr algn="l">
                        <a:spcAft>
                          <a:spcPts val="0"/>
                        </a:spcAft>
                      </a:pPr>
                      <a:r>
                        <a:rPr lang="en-US" sz="1200" kern="100" dirty="0">
                          <a:effectLst/>
                          <a:latin typeface="Tahoma"/>
                          <a:ea typeface="ＭＳ Ｐゴシック"/>
                        </a:rPr>
                        <a:t>ILC</a:t>
                      </a:r>
                      <a:r>
                        <a:rPr lang="ja-JP" sz="1200" kern="100" dirty="0">
                          <a:effectLst/>
                          <a:latin typeface="Tahoma"/>
                          <a:ea typeface="ＭＳ Ｐゴシック"/>
                        </a:rPr>
                        <a:t>（中央部にブレードチューナが装着できる形）</a:t>
                      </a:r>
                    </a:p>
                    <a:p>
                      <a:pPr algn="l">
                        <a:spcAft>
                          <a:spcPts val="0"/>
                        </a:spcAft>
                      </a:pPr>
                      <a:r>
                        <a:rPr lang="en-US" sz="1200" kern="100" dirty="0">
                          <a:effectLst/>
                          <a:latin typeface="Tahoma"/>
                          <a:ea typeface="ＭＳ Ｐゴシック"/>
                        </a:rPr>
                        <a:t>KEK</a:t>
                      </a:r>
                      <a:r>
                        <a:rPr lang="ja-JP" sz="1200" kern="100" dirty="0">
                          <a:effectLst/>
                          <a:latin typeface="Tahoma"/>
                          <a:ea typeface="ＭＳ Ｐゴシック"/>
                        </a:rPr>
                        <a:t>で部品製作・溶接</a:t>
                      </a:r>
                      <a:endParaRPr lang="ja-JP" sz="1200" kern="100" dirty="0">
                        <a:effectLst/>
                        <a:latin typeface="Tahoma"/>
                        <a:ea typeface="ＭＳ Ｐゴシック"/>
                        <a:cs typeface="Times New Roman"/>
                      </a:endParaRPr>
                    </a:p>
                  </a:txBody>
                  <a:tcPr marL="68580" marR="68580" marT="0" marB="0" anchor="ctr">
                    <a:lnT w="28575" cap="flat" cmpd="sng" algn="ctr">
                      <a:solidFill>
                        <a:srgbClr val="6076B4"/>
                      </a:solidFill>
                      <a:prstDash val="solid"/>
                      <a:round/>
                      <a:headEnd type="none" w="med" len="med"/>
                      <a:tailEnd type="none" w="med" len="med"/>
                    </a:lnT>
                  </a:tcPr>
                </a:tc>
                <a:tc>
                  <a:txBody>
                    <a:bodyPr/>
                    <a:lstStyle/>
                    <a:p>
                      <a:pPr algn="l">
                        <a:spcAft>
                          <a:spcPts val="0"/>
                        </a:spcAft>
                      </a:pPr>
                      <a:r>
                        <a:rPr lang="en-US" sz="1200" kern="100" dirty="0">
                          <a:effectLst/>
                          <a:latin typeface="Tahoma"/>
                          <a:ea typeface="ＭＳ Ｐゴシック"/>
                        </a:rPr>
                        <a:t>ILC</a:t>
                      </a:r>
                      <a:endParaRPr lang="ja-JP" sz="1200" kern="100" dirty="0">
                        <a:effectLst/>
                        <a:latin typeface="Tahoma"/>
                        <a:ea typeface="ＭＳ Ｐゴシック"/>
                      </a:endParaRPr>
                    </a:p>
                    <a:p>
                      <a:pPr algn="l">
                        <a:spcAft>
                          <a:spcPts val="0"/>
                        </a:spcAft>
                      </a:pPr>
                      <a:r>
                        <a:rPr lang="en-US" sz="1200" kern="100" dirty="0">
                          <a:effectLst/>
                          <a:latin typeface="Tahoma"/>
                          <a:ea typeface="ＭＳ Ｐゴシック"/>
                        </a:rPr>
                        <a:t>Felmi</a:t>
                      </a:r>
                      <a:r>
                        <a:rPr lang="ja-JP" sz="1200" kern="100" dirty="0">
                          <a:effectLst/>
                          <a:latin typeface="Tahoma"/>
                          <a:ea typeface="ＭＳ Ｐゴシック"/>
                        </a:rPr>
                        <a:t>経由で購入（輸入）し、ジャケットとの溶接は</a:t>
                      </a:r>
                      <a:r>
                        <a:rPr lang="en-US" sz="1200" kern="100" dirty="0">
                          <a:effectLst/>
                          <a:latin typeface="Tahoma"/>
                          <a:ea typeface="ＭＳ Ｐゴシック"/>
                        </a:rPr>
                        <a:t>KEK</a:t>
                      </a:r>
                      <a:r>
                        <a:rPr lang="ja-JP" sz="1200" kern="100" dirty="0">
                          <a:effectLst/>
                          <a:latin typeface="Tahoma"/>
                          <a:ea typeface="ＭＳ Ｐゴシック"/>
                        </a:rPr>
                        <a:t>で行う。</a:t>
                      </a:r>
                      <a:endParaRPr lang="ja-JP" sz="1200" kern="100" dirty="0">
                        <a:effectLst/>
                        <a:latin typeface="Tahoma"/>
                        <a:ea typeface="ＭＳ Ｐゴシック"/>
                        <a:cs typeface="Times New Roman"/>
                      </a:endParaRPr>
                    </a:p>
                  </a:txBody>
                  <a:tcPr marL="68580" marR="68580" marT="0" marB="0" anchor="ctr">
                    <a:lnT w="28575" cap="flat" cmpd="sng" algn="ctr">
                      <a:solidFill>
                        <a:srgbClr val="6076B4"/>
                      </a:solidFill>
                      <a:prstDash val="solid"/>
                      <a:round/>
                      <a:headEnd type="none" w="med" len="med"/>
                      <a:tailEnd type="none" w="med" len="med"/>
                    </a:lnT>
                  </a:tcPr>
                </a:tc>
                <a:tc>
                  <a:txBody>
                    <a:bodyPr/>
                    <a:lstStyle/>
                    <a:p>
                      <a:pPr algn="l">
                        <a:spcAft>
                          <a:spcPts val="0"/>
                        </a:spcAft>
                      </a:pPr>
                      <a:r>
                        <a:rPr lang="ja-JP" sz="1200" kern="100" dirty="0">
                          <a:effectLst/>
                          <a:latin typeface="Tahoma"/>
                          <a:ea typeface="ＭＳ Ｐゴシック"/>
                        </a:rPr>
                        <a:t>無し</a:t>
                      </a:r>
                      <a:endParaRPr lang="ja-JP" sz="1200" kern="100" dirty="0">
                        <a:effectLst/>
                        <a:latin typeface="Tahoma"/>
                        <a:ea typeface="ＭＳ Ｐゴシック"/>
                        <a:cs typeface="Times New Roman"/>
                      </a:endParaRPr>
                    </a:p>
                  </a:txBody>
                  <a:tcPr marL="68580" marR="68580" marT="0" marB="0" anchor="ctr">
                    <a:lnT w="28575" cap="flat" cmpd="sng" algn="ctr">
                      <a:solidFill>
                        <a:srgbClr val="6076B4"/>
                      </a:solidFill>
                      <a:prstDash val="solid"/>
                      <a:round/>
                      <a:headEnd type="none" w="med" len="med"/>
                      <a:tailEnd type="none" w="med" len="med"/>
                    </a:lnT>
                  </a:tcPr>
                </a:tc>
                <a:tc>
                  <a:txBody>
                    <a:bodyPr/>
                    <a:lstStyle/>
                    <a:p>
                      <a:pPr algn="l">
                        <a:spcAft>
                          <a:spcPts val="0"/>
                        </a:spcAft>
                      </a:pPr>
                      <a:r>
                        <a:rPr lang="ja-JP" sz="1200" kern="100">
                          <a:effectLst/>
                          <a:latin typeface="Tahoma"/>
                          <a:ea typeface="ＭＳ Ｐゴシック"/>
                        </a:rPr>
                        <a:t>無し</a:t>
                      </a:r>
                      <a:endParaRPr lang="ja-JP" sz="1200" kern="100">
                        <a:effectLst/>
                        <a:latin typeface="Tahoma"/>
                        <a:ea typeface="ＭＳ Ｐゴシック"/>
                        <a:cs typeface="Times New Roman"/>
                      </a:endParaRPr>
                    </a:p>
                  </a:txBody>
                  <a:tcPr marL="68580" marR="68580" marT="0" marB="0" anchor="ctr">
                    <a:lnT w="28575" cap="flat" cmpd="sng" algn="ctr">
                      <a:solidFill>
                        <a:srgbClr val="6076B4"/>
                      </a:solidFill>
                      <a:prstDash val="solid"/>
                      <a:round/>
                      <a:headEnd type="none" w="med" len="med"/>
                      <a:tailEnd type="none" w="med" len="med"/>
                    </a:lnT>
                  </a:tcPr>
                </a:tc>
              </a:tr>
              <a:tr h="1034526">
                <a:tc>
                  <a:txBody>
                    <a:bodyPr/>
                    <a:lstStyle/>
                    <a:p>
                      <a:pPr algn="l">
                        <a:spcAft>
                          <a:spcPts val="0"/>
                        </a:spcAft>
                      </a:pPr>
                      <a:r>
                        <a:rPr lang="en-US" sz="1200" kern="100" dirty="0">
                          <a:effectLst/>
                          <a:latin typeface="Tahoma"/>
                          <a:ea typeface="ＭＳ Ｐゴシック"/>
                        </a:rPr>
                        <a:t>KEK-5</a:t>
                      </a:r>
                      <a:endParaRPr lang="ja-JP" sz="1200"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kern="100" dirty="0">
                          <a:effectLst/>
                          <a:latin typeface="Tahoma"/>
                          <a:ea typeface="ＭＳ Ｐゴシック"/>
                        </a:rPr>
                        <a:t>↑</a:t>
                      </a:r>
                      <a:endParaRPr lang="ja-JP" sz="1200"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kern="100" dirty="0">
                          <a:effectLst/>
                          <a:latin typeface="Tahoma"/>
                          <a:ea typeface="ＭＳ Ｐゴシック"/>
                        </a:rPr>
                        <a:t>↑</a:t>
                      </a:r>
                      <a:endParaRPr lang="ja-JP" sz="1200"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kern="100" dirty="0">
                          <a:effectLst/>
                          <a:latin typeface="Tahoma"/>
                          <a:ea typeface="ＭＳ Ｐゴシック"/>
                        </a:rPr>
                        <a:t>↑</a:t>
                      </a:r>
                      <a:endParaRPr lang="ja-JP" sz="1200"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kern="100" dirty="0">
                          <a:effectLst/>
                          <a:latin typeface="Tahoma"/>
                          <a:ea typeface="ＭＳ Ｐゴシック"/>
                        </a:rPr>
                        <a:t>↑</a:t>
                      </a:r>
                      <a:endParaRPr lang="ja-JP" sz="1200" kern="100" dirty="0">
                        <a:effectLst/>
                        <a:latin typeface="Tahoma"/>
                        <a:ea typeface="ＭＳ Ｐゴシック"/>
                        <a:cs typeface="Times New Roman"/>
                      </a:endParaRPr>
                    </a:p>
                  </a:txBody>
                  <a:tcPr marL="68580" marR="68580" marT="0" marB="0" anchor="ctr"/>
                </a:tc>
                <a:tc>
                  <a:txBody>
                    <a:bodyPr/>
                    <a:lstStyle/>
                    <a:p>
                      <a:pPr algn="l">
                        <a:spcAft>
                          <a:spcPts val="0"/>
                        </a:spcAft>
                      </a:pPr>
                      <a:r>
                        <a:rPr lang="en-US" sz="1200" kern="100" dirty="0" smtClean="0">
                          <a:effectLst/>
                          <a:latin typeface="Tahoma"/>
                          <a:ea typeface="ＭＳ Ｐゴシック"/>
                        </a:rPr>
                        <a:t>ILC</a:t>
                      </a:r>
                    </a:p>
                    <a:p>
                      <a:pPr algn="l">
                        <a:spcAft>
                          <a:spcPts val="0"/>
                        </a:spcAft>
                      </a:pPr>
                      <a:r>
                        <a:rPr lang="ja-JP" sz="1200" kern="100" dirty="0" smtClean="0">
                          <a:effectLst/>
                          <a:latin typeface="Tahoma"/>
                          <a:ea typeface="ＭＳ Ｐゴシック"/>
                        </a:rPr>
                        <a:t>国</a:t>
                      </a:r>
                      <a:r>
                        <a:rPr lang="ja-JP" sz="1200" kern="100" dirty="0">
                          <a:effectLst/>
                          <a:latin typeface="Tahoma"/>
                          <a:ea typeface="ＭＳ Ｐゴシック"/>
                        </a:rPr>
                        <a:t>産（ミラプ</a:t>
                      </a:r>
                      <a:r>
                        <a:rPr lang="ja-JP" sz="1200" kern="100" dirty="0" smtClean="0">
                          <a:effectLst/>
                          <a:latin typeface="Tahoma"/>
                          <a:ea typeface="ＭＳ Ｐゴシック"/>
                        </a:rPr>
                        <a:t>ロ</a:t>
                      </a:r>
                      <a:r>
                        <a:rPr lang="ja-JP" altLang="en-US" sz="1200" kern="100" dirty="0" smtClean="0">
                          <a:effectLst/>
                          <a:latin typeface="Tahoma"/>
                          <a:ea typeface="ＭＳ Ｐゴシック"/>
                        </a:rPr>
                        <a:t>）　</a:t>
                      </a:r>
                      <a:r>
                        <a:rPr lang="ja-JP" sz="1200" kern="100" dirty="0" smtClean="0">
                          <a:effectLst/>
                          <a:latin typeface="Tahoma"/>
                          <a:ea typeface="ＭＳ Ｐゴシック"/>
                        </a:rPr>
                        <a:t>ジ</a:t>
                      </a:r>
                      <a:r>
                        <a:rPr lang="ja-JP" sz="1200" kern="100" dirty="0">
                          <a:effectLst/>
                          <a:latin typeface="Tahoma"/>
                          <a:ea typeface="ＭＳ Ｐゴシック"/>
                        </a:rPr>
                        <a:t>ャケットとの溶接は</a:t>
                      </a:r>
                      <a:r>
                        <a:rPr lang="en-US" sz="1200" kern="100" dirty="0">
                          <a:effectLst/>
                          <a:latin typeface="Tahoma"/>
                          <a:ea typeface="ＭＳ Ｐゴシック"/>
                        </a:rPr>
                        <a:t>KEK</a:t>
                      </a:r>
                      <a:r>
                        <a:rPr lang="ja-JP" sz="1200" kern="100" dirty="0">
                          <a:effectLst/>
                          <a:latin typeface="Tahoma"/>
                          <a:ea typeface="ＭＳ Ｐゴシック"/>
                        </a:rPr>
                        <a:t>で行う。</a:t>
                      </a:r>
                      <a:endParaRPr lang="ja-JP" sz="1200" kern="100" dirty="0">
                        <a:effectLst/>
                        <a:latin typeface="Tahoma"/>
                        <a:ea typeface="ＭＳ Ｐゴシック"/>
                        <a:cs typeface="Times New Roman"/>
                      </a:endParaRPr>
                    </a:p>
                  </a:txBody>
                  <a:tcPr marL="68580" marR="68580" marT="0" marB="0" anchor="ctr"/>
                </a:tc>
                <a:tc>
                  <a:txBody>
                    <a:bodyPr/>
                    <a:lstStyle/>
                    <a:p>
                      <a:pPr algn="l">
                        <a:spcAft>
                          <a:spcPts val="0"/>
                        </a:spcAft>
                      </a:pPr>
                      <a:r>
                        <a:rPr lang="ja-JP" sz="1200" kern="100" dirty="0">
                          <a:effectLst/>
                          <a:latin typeface="Tahoma"/>
                          <a:ea typeface="ＭＳ Ｐゴシック"/>
                        </a:rPr>
                        <a:t>ブレードチューナー</a:t>
                      </a:r>
                      <a:endParaRPr lang="ja-JP" sz="1200" kern="100" dirty="0">
                        <a:effectLst/>
                        <a:latin typeface="Tahoma"/>
                        <a:ea typeface="ＭＳ Ｐゴシック"/>
                        <a:cs typeface="Times New Roman"/>
                      </a:endParaRPr>
                    </a:p>
                  </a:txBody>
                  <a:tcPr marL="68580" marR="68580" marT="0" marB="0" anchor="ctr"/>
                </a:tc>
                <a:tc>
                  <a:txBody>
                    <a:bodyPr/>
                    <a:lstStyle/>
                    <a:p>
                      <a:pPr algn="l">
                        <a:spcAft>
                          <a:spcPts val="0"/>
                        </a:spcAft>
                      </a:pPr>
                      <a:r>
                        <a:rPr lang="ja-JP" sz="1400" kern="100" dirty="0">
                          <a:solidFill>
                            <a:srgbClr val="FF0000"/>
                          </a:solidFill>
                          <a:effectLst/>
                          <a:latin typeface="Tahoma"/>
                          <a:ea typeface="ＭＳ Ｐゴシック"/>
                        </a:rPr>
                        <a:t>有り</a:t>
                      </a:r>
                      <a:endParaRPr lang="ja-JP" sz="1400" kern="100" dirty="0">
                        <a:solidFill>
                          <a:srgbClr val="FF0000"/>
                        </a:solidFill>
                        <a:effectLst/>
                        <a:latin typeface="Tahoma"/>
                        <a:ea typeface="ＭＳ Ｐゴシック"/>
                        <a:cs typeface="Times New Roman"/>
                      </a:endParaRPr>
                    </a:p>
                  </a:txBody>
                  <a:tcPr marL="68580" marR="68580" marT="0" marB="0" anchor="ctr"/>
                </a:tc>
              </a:tr>
            </a:tbl>
          </a:graphicData>
        </a:graphic>
      </p:graphicFrame>
      <p:sp>
        <p:nvSpPr>
          <p:cNvPr id="6" name="日付プレースホルダー 5"/>
          <p:cNvSpPr>
            <a:spLocks noGrp="1"/>
          </p:cNvSpPr>
          <p:nvPr>
            <p:ph type="dt" sz="half" idx="10"/>
          </p:nvPr>
        </p:nvSpPr>
        <p:spPr/>
        <p:txBody>
          <a:bodyPr/>
          <a:lstStyle/>
          <a:p>
            <a:fld id="{4E57E2D8-18E5-6442-A01B-FA14F0FC8279}" type="datetime1">
              <a:rPr lang="ja-JP" altLang="en-US" smtClean="0"/>
              <a:pPr/>
              <a:t>12.10.27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022270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98907"/>
          </a:xfrm>
        </p:spPr>
        <p:txBody>
          <a:bodyPr>
            <a:noAutofit/>
          </a:bodyPr>
          <a:lstStyle/>
          <a:p>
            <a:r>
              <a:rPr lang="en-US" altLang="ja-JP" sz="4000" dirty="0"/>
              <a:t>CFF</a:t>
            </a:r>
            <a:r>
              <a:rPr lang="ja-JP" altLang="en-US" sz="4000" dirty="0"/>
              <a:t>における空洞製造計画</a:t>
            </a:r>
            <a:r>
              <a:rPr lang="ja-JP" altLang="en-US" sz="4000" dirty="0" smtClean="0"/>
              <a:t>案（詳細</a:t>
            </a:r>
            <a:r>
              <a:rPr lang="ja-JP" altLang="en-US" dirty="0" smtClean="0"/>
              <a:t>）</a:t>
            </a:r>
            <a:endParaRPr kumimoji="1" lang="ja-JP" altLang="en-US" dirty="0"/>
          </a:p>
        </p:txBody>
      </p:sp>
      <p:sp>
        <p:nvSpPr>
          <p:cNvPr id="3" name="フッター プレースホルダー 2"/>
          <p:cNvSpPr>
            <a:spLocks noGrp="1"/>
          </p:cNvSpPr>
          <p:nvPr>
            <p:ph type="ftr" sz="quarter" idx="11"/>
          </p:nvPr>
        </p:nvSpPr>
        <p:spPr/>
        <p:txBody>
          <a:bodyPr/>
          <a:lstStyle/>
          <a:p>
            <a:r>
              <a:rPr lang="ja-JP" altLang="en-US" smtClean="0"/>
              <a:t>機械工学センター　山中　将</a:t>
            </a:r>
            <a:endParaRPr lang="en-US"/>
          </a:p>
        </p:txBody>
      </p:sp>
      <p:sp>
        <p:nvSpPr>
          <p:cNvPr id="4" name="スライド番号プレースホルダー 3"/>
          <p:cNvSpPr>
            <a:spLocks noGrp="1"/>
          </p:cNvSpPr>
          <p:nvPr>
            <p:ph type="sldNum" sz="quarter" idx="12"/>
          </p:nvPr>
        </p:nvSpPr>
        <p:spPr/>
        <p:txBody>
          <a:bodyPr/>
          <a:lstStyle/>
          <a:p>
            <a:fld id="{BA9B540C-44DA-4F69-89C9-7C84606640D3}" type="slidenum">
              <a:rPr lang="en-US" smtClean="0"/>
              <a:pPr/>
              <a:t>63</a:t>
            </a:fld>
            <a:endParaRPr lang="en-US"/>
          </a:p>
        </p:txBody>
      </p:sp>
      <p:graphicFrame>
        <p:nvGraphicFramePr>
          <p:cNvPr id="5" name="表 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040948103"/>
              </p:ext>
            </p:extLst>
          </p:nvPr>
        </p:nvGraphicFramePr>
        <p:xfrm>
          <a:off x="323968" y="2057621"/>
          <a:ext cx="8577497" cy="4250619"/>
        </p:xfrm>
        <a:graphic>
          <a:graphicData uri="http://schemas.openxmlformats.org/drawingml/2006/table">
            <a:tbl>
              <a:tblPr bandRow="1">
                <a:tableStyleId>{BC89EF96-8CEA-46FF-86C4-4CE0E7609802}</a:tableStyleId>
              </a:tblPr>
              <a:tblGrid>
                <a:gridCol w="576983"/>
                <a:gridCol w="1172445"/>
                <a:gridCol w="1308831"/>
                <a:gridCol w="1230490"/>
                <a:gridCol w="1072187"/>
                <a:gridCol w="1072187"/>
                <a:gridCol w="914474"/>
                <a:gridCol w="1229900"/>
              </a:tblGrid>
              <a:tr h="425338">
                <a:tc>
                  <a:txBody>
                    <a:bodyPr/>
                    <a:lstStyle/>
                    <a:p>
                      <a:pPr algn="ctr">
                        <a:spcAft>
                          <a:spcPts val="0"/>
                        </a:spcAft>
                      </a:pPr>
                      <a:r>
                        <a:rPr lang="ja-JP" sz="1200" b="1" kern="100" dirty="0">
                          <a:effectLst/>
                          <a:latin typeface="Tahoma"/>
                          <a:ea typeface="ＭＳ Ｐゴシック"/>
                        </a:rPr>
                        <a:t>号機</a:t>
                      </a:r>
                      <a:endParaRPr lang="ja-JP" sz="1200" b="1"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b="1" kern="100" dirty="0">
                          <a:effectLst/>
                          <a:latin typeface="Tahoma"/>
                          <a:ea typeface="ＭＳ Ｐゴシック"/>
                        </a:rPr>
                        <a:t>センタセル形状</a:t>
                      </a:r>
                      <a:endParaRPr lang="ja-JP" sz="1200" b="1"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b="1" kern="100" dirty="0">
                          <a:effectLst/>
                          <a:latin typeface="Tahoma"/>
                          <a:ea typeface="ＭＳ Ｐゴシック"/>
                        </a:rPr>
                        <a:t>エンドセル形状</a:t>
                      </a:r>
                      <a:endParaRPr lang="ja-JP" sz="1200" b="1"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b="1" kern="100" dirty="0">
                          <a:effectLst/>
                          <a:latin typeface="Tahoma"/>
                          <a:ea typeface="ＭＳ Ｐゴシック"/>
                        </a:rPr>
                        <a:t>エンドグループ</a:t>
                      </a:r>
                      <a:endParaRPr lang="ja-JP" sz="1200" b="1"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b="1" kern="100" dirty="0">
                          <a:effectLst/>
                          <a:latin typeface="Tahoma"/>
                          <a:ea typeface="ＭＳ Ｐゴシック"/>
                        </a:rPr>
                        <a:t>ジャケット</a:t>
                      </a:r>
                      <a:endParaRPr lang="ja-JP" sz="1200" b="1"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b="1" kern="100" dirty="0">
                          <a:effectLst/>
                          <a:latin typeface="Tahoma"/>
                          <a:ea typeface="ＭＳ Ｐゴシック"/>
                        </a:rPr>
                        <a:t>ベローズ</a:t>
                      </a:r>
                      <a:endParaRPr lang="ja-JP" sz="1200" b="1"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b="1" kern="100" dirty="0">
                          <a:effectLst/>
                          <a:latin typeface="Tahoma"/>
                          <a:ea typeface="ＭＳ Ｐゴシック"/>
                        </a:rPr>
                        <a:t>チューナー</a:t>
                      </a:r>
                      <a:endParaRPr lang="ja-JP" sz="1200" b="1"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b="1" kern="100" dirty="0">
                          <a:effectLst/>
                          <a:latin typeface="Tahoma"/>
                          <a:ea typeface="ＭＳ Ｐゴシック"/>
                        </a:rPr>
                        <a:t>高圧ガス法対応</a:t>
                      </a:r>
                      <a:endParaRPr lang="ja-JP" sz="1200" b="1" kern="100" dirty="0">
                        <a:effectLst/>
                        <a:latin typeface="Tahoma"/>
                        <a:ea typeface="ＭＳ Ｐゴシック"/>
                        <a:cs typeface="Times New Roman"/>
                      </a:endParaRPr>
                    </a:p>
                  </a:txBody>
                  <a:tcPr marL="68580" marR="68580" marT="0" marB="0" anchor="ctr"/>
                </a:tc>
              </a:tr>
              <a:tr h="425338">
                <a:tc>
                  <a:txBody>
                    <a:bodyPr/>
                    <a:lstStyle/>
                    <a:p>
                      <a:pPr algn="l">
                        <a:spcAft>
                          <a:spcPts val="0"/>
                        </a:spcAft>
                      </a:pPr>
                      <a:r>
                        <a:rPr lang="en-US" sz="1200" kern="100" dirty="0">
                          <a:effectLst/>
                          <a:latin typeface="Tahoma"/>
                          <a:ea typeface="ＭＳ Ｐゴシック"/>
                        </a:rPr>
                        <a:t>KEK-0</a:t>
                      </a:r>
                      <a:endParaRPr lang="ja-JP" sz="1200" kern="100" dirty="0">
                        <a:effectLst/>
                        <a:latin typeface="Tahoma"/>
                        <a:ea typeface="ＭＳ Ｐゴシック"/>
                        <a:cs typeface="Times New Roman"/>
                      </a:endParaRPr>
                    </a:p>
                  </a:txBody>
                  <a:tcPr marL="68580" marR="68580" marT="0" marB="0" anchor="ctr"/>
                </a:tc>
                <a:tc>
                  <a:txBody>
                    <a:bodyPr/>
                    <a:lstStyle/>
                    <a:p>
                      <a:pPr algn="l">
                        <a:spcAft>
                          <a:spcPts val="0"/>
                        </a:spcAft>
                      </a:pPr>
                      <a:r>
                        <a:rPr lang="en-US" sz="1200" kern="100" dirty="0">
                          <a:effectLst/>
                          <a:latin typeface="Tahoma"/>
                          <a:ea typeface="ＭＳ Ｐゴシック"/>
                        </a:rPr>
                        <a:t>TESLA-like</a:t>
                      </a:r>
                      <a:endParaRPr lang="ja-JP" sz="1200" kern="100" dirty="0">
                        <a:effectLst/>
                        <a:latin typeface="Tahoma"/>
                        <a:ea typeface="ＭＳ Ｐゴシック"/>
                        <a:cs typeface="Times New Roman"/>
                      </a:endParaRPr>
                    </a:p>
                  </a:txBody>
                  <a:tcPr marL="68580" marR="68580" marT="0" marB="0" anchor="ctr"/>
                </a:tc>
                <a:tc>
                  <a:txBody>
                    <a:bodyPr/>
                    <a:lstStyle/>
                    <a:p>
                      <a:pPr algn="l">
                        <a:spcAft>
                          <a:spcPts val="0"/>
                        </a:spcAft>
                      </a:pPr>
                      <a:r>
                        <a:rPr lang="en-US" sz="1200" kern="100" dirty="0">
                          <a:effectLst/>
                          <a:latin typeface="Tahoma"/>
                          <a:ea typeface="ＭＳ Ｐゴシック"/>
                        </a:rPr>
                        <a:t>TESLA-like</a:t>
                      </a:r>
                      <a:endParaRPr lang="ja-JP" sz="1200" kern="100" dirty="0">
                        <a:effectLst/>
                        <a:latin typeface="Tahoma"/>
                        <a:ea typeface="ＭＳ Ｐゴシック"/>
                        <a:cs typeface="Times New Roman"/>
                      </a:endParaRPr>
                    </a:p>
                  </a:txBody>
                  <a:tcPr marL="68580" marR="68580" marT="0" marB="0" anchor="ctr"/>
                </a:tc>
                <a:tc>
                  <a:txBody>
                    <a:bodyPr/>
                    <a:lstStyle/>
                    <a:p>
                      <a:pPr algn="l">
                        <a:spcAft>
                          <a:spcPts val="0"/>
                        </a:spcAft>
                      </a:pPr>
                      <a:r>
                        <a:rPr lang="en-US" sz="1200" kern="100" dirty="0">
                          <a:effectLst/>
                          <a:latin typeface="Tahoma"/>
                          <a:ea typeface="ＭＳ Ｐゴシック"/>
                        </a:rPr>
                        <a:t>KEK</a:t>
                      </a:r>
                      <a:endParaRPr lang="ja-JP" sz="1200" kern="100" dirty="0">
                        <a:effectLst/>
                        <a:latin typeface="Tahoma"/>
                        <a:ea typeface="ＭＳ Ｐゴシック"/>
                      </a:endParaRPr>
                    </a:p>
                    <a:p>
                      <a:pPr algn="l">
                        <a:spcAft>
                          <a:spcPts val="0"/>
                        </a:spcAft>
                      </a:pPr>
                      <a:r>
                        <a:rPr lang="ja-JP" sz="1200" kern="100" dirty="0">
                          <a:effectLst/>
                          <a:latin typeface="Tahoma"/>
                          <a:ea typeface="ＭＳ Ｐゴシック"/>
                        </a:rPr>
                        <a:t>（</a:t>
                      </a:r>
                      <a:r>
                        <a:rPr lang="en-US" sz="1200" kern="100" dirty="0">
                          <a:effectLst/>
                          <a:latin typeface="Tahoma"/>
                          <a:ea typeface="ＭＳ Ｐゴシック"/>
                        </a:rPr>
                        <a:t>HOM</a:t>
                      </a:r>
                      <a:r>
                        <a:rPr lang="ja-JP" sz="1200" kern="100" dirty="0">
                          <a:effectLst/>
                          <a:latin typeface="Tahoma"/>
                          <a:ea typeface="ＭＳ Ｐゴシック"/>
                        </a:rPr>
                        <a:t>無し）</a:t>
                      </a:r>
                      <a:endParaRPr lang="ja-JP" sz="1200" kern="100" dirty="0">
                        <a:effectLst/>
                        <a:latin typeface="Tahoma"/>
                        <a:ea typeface="ＭＳ Ｐゴシック"/>
                        <a:cs typeface="Times New Roman"/>
                      </a:endParaRPr>
                    </a:p>
                  </a:txBody>
                  <a:tcPr marL="68580" marR="68580" marT="0" marB="0" anchor="ctr"/>
                </a:tc>
                <a:tc>
                  <a:txBody>
                    <a:bodyPr/>
                    <a:lstStyle/>
                    <a:p>
                      <a:pPr algn="l">
                        <a:spcAft>
                          <a:spcPts val="0"/>
                        </a:spcAft>
                      </a:pPr>
                      <a:r>
                        <a:rPr lang="ja-JP" sz="1200" kern="100" dirty="0">
                          <a:effectLst/>
                          <a:latin typeface="Tahoma"/>
                          <a:ea typeface="ＭＳ Ｐゴシック"/>
                        </a:rPr>
                        <a:t>無し</a:t>
                      </a:r>
                      <a:endParaRPr lang="ja-JP" sz="1200"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kern="100" dirty="0">
                          <a:effectLst/>
                          <a:latin typeface="Tahoma"/>
                          <a:ea typeface="ＭＳ Ｐゴシック"/>
                        </a:rPr>
                        <a:t>―</a:t>
                      </a:r>
                      <a:endParaRPr lang="ja-JP" sz="1200"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kern="100" dirty="0">
                          <a:effectLst/>
                          <a:latin typeface="Tahoma"/>
                          <a:ea typeface="ＭＳ Ｐゴシック"/>
                        </a:rPr>
                        <a:t>―</a:t>
                      </a:r>
                      <a:endParaRPr lang="ja-JP" sz="1200" kern="100" dirty="0">
                        <a:effectLst/>
                        <a:latin typeface="Tahoma"/>
                        <a:ea typeface="ＭＳ Ｐゴシック"/>
                        <a:cs typeface="Times New Roman"/>
                      </a:endParaRPr>
                    </a:p>
                  </a:txBody>
                  <a:tcPr marL="68580" marR="68580" marT="0" marB="0" anchor="ctr"/>
                </a:tc>
                <a:tc>
                  <a:txBody>
                    <a:bodyPr/>
                    <a:lstStyle/>
                    <a:p>
                      <a:pPr algn="l">
                        <a:spcAft>
                          <a:spcPts val="0"/>
                        </a:spcAft>
                      </a:pPr>
                      <a:r>
                        <a:rPr lang="ja-JP" sz="1200" kern="100">
                          <a:effectLst/>
                          <a:latin typeface="Tahoma"/>
                          <a:ea typeface="ＭＳ Ｐゴシック"/>
                        </a:rPr>
                        <a:t>無し</a:t>
                      </a:r>
                      <a:endParaRPr lang="ja-JP" sz="1200" kern="100">
                        <a:effectLst/>
                        <a:latin typeface="Tahoma"/>
                        <a:ea typeface="ＭＳ Ｐゴシック"/>
                        <a:cs typeface="Times New Roman"/>
                      </a:endParaRPr>
                    </a:p>
                  </a:txBody>
                  <a:tcPr marL="68580" marR="68580" marT="0" marB="0" anchor="ctr"/>
                </a:tc>
              </a:tr>
              <a:tr h="1189328">
                <a:tc>
                  <a:txBody>
                    <a:bodyPr/>
                    <a:lstStyle/>
                    <a:p>
                      <a:pPr algn="l">
                        <a:spcAft>
                          <a:spcPts val="0"/>
                        </a:spcAft>
                      </a:pPr>
                      <a:r>
                        <a:rPr lang="en-US" sz="1200" kern="100">
                          <a:effectLst/>
                          <a:latin typeface="Tahoma"/>
                          <a:ea typeface="ＭＳ Ｐゴシック"/>
                        </a:rPr>
                        <a:t>KEK-1</a:t>
                      </a:r>
                      <a:endParaRPr lang="ja-JP" sz="1200" kern="100">
                        <a:effectLst/>
                        <a:latin typeface="Tahoma"/>
                        <a:ea typeface="ＭＳ Ｐゴシック"/>
                        <a:cs typeface="Times New Roman"/>
                      </a:endParaRPr>
                    </a:p>
                  </a:txBody>
                  <a:tcPr marL="68580" marR="68580" marT="0" marB="0" anchor="ctr"/>
                </a:tc>
                <a:tc>
                  <a:txBody>
                    <a:bodyPr/>
                    <a:lstStyle/>
                    <a:p>
                      <a:pPr algn="ctr">
                        <a:spcAft>
                          <a:spcPts val="0"/>
                        </a:spcAft>
                      </a:pPr>
                      <a:r>
                        <a:rPr lang="ja-JP" sz="1200" kern="100" dirty="0">
                          <a:effectLst/>
                          <a:latin typeface="Tahoma"/>
                          <a:ea typeface="ＭＳ Ｐゴシック"/>
                        </a:rPr>
                        <a:t>↑</a:t>
                      </a:r>
                      <a:endParaRPr lang="ja-JP" sz="1200"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kern="100" dirty="0">
                          <a:effectLst/>
                          <a:latin typeface="Tahoma"/>
                          <a:ea typeface="ＭＳ Ｐゴシック"/>
                        </a:rPr>
                        <a:t>↑</a:t>
                      </a:r>
                      <a:endParaRPr lang="ja-JP" sz="1200" kern="100" dirty="0">
                        <a:effectLst/>
                        <a:latin typeface="Tahoma"/>
                        <a:ea typeface="ＭＳ Ｐゴシック"/>
                        <a:cs typeface="Times New Roman"/>
                      </a:endParaRPr>
                    </a:p>
                  </a:txBody>
                  <a:tcPr marL="68580" marR="68580" marT="0" marB="0" anchor="ctr"/>
                </a:tc>
                <a:tc>
                  <a:txBody>
                    <a:bodyPr/>
                    <a:lstStyle/>
                    <a:p>
                      <a:pPr algn="l">
                        <a:spcAft>
                          <a:spcPts val="0"/>
                        </a:spcAft>
                      </a:pPr>
                      <a:r>
                        <a:rPr lang="en-US" sz="1200" kern="100" dirty="0">
                          <a:effectLst/>
                          <a:latin typeface="Tahoma"/>
                          <a:ea typeface="ＭＳ Ｐゴシック"/>
                        </a:rPr>
                        <a:t>KEK</a:t>
                      </a:r>
                      <a:endParaRPr lang="ja-JP" sz="1200" kern="100" dirty="0">
                        <a:effectLst/>
                        <a:latin typeface="Tahoma"/>
                        <a:ea typeface="ＭＳ Ｐゴシック"/>
                      </a:endParaRPr>
                    </a:p>
                    <a:p>
                      <a:pPr algn="l">
                        <a:spcAft>
                          <a:spcPts val="0"/>
                        </a:spcAft>
                      </a:pPr>
                      <a:r>
                        <a:rPr lang="ja-JP" sz="1200" kern="100" dirty="0">
                          <a:effectLst/>
                          <a:latin typeface="Tahoma"/>
                          <a:ea typeface="ＭＳ Ｐゴシック"/>
                        </a:rPr>
                        <a:t>（</a:t>
                      </a:r>
                      <a:r>
                        <a:rPr lang="en-US" sz="1200" kern="100" dirty="0">
                          <a:effectLst/>
                          <a:latin typeface="Tahoma"/>
                          <a:ea typeface="ＭＳ Ｐゴシック"/>
                        </a:rPr>
                        <a:t>HOM</a:t>
                      </a:r>
                      <a:r>
                        <a:rPr lang="ja-JP" sz="1200" kern="100" dirty="0">
                          <a:effectLst/>
                          <a:latin typeface="Tahoma"/>
                          <a:ea typeface="ＭＳ Ｐゴシック"/>
                        </a:rPr>
                        <a:t>有り）</a:t>
                      </a:r>
                      <a:endParaRPr lang="ja-JP" sz="1200" kern="100" dirty="0">
                        <a:effectLst/>
                        <a:latin typeface="Tahoma"/>
                        <a:ea typeface="ＭＳ Ｐゴシック"/>
                        <a:cs typeface="Times New Roman"/>
                      </a:endParaRPr>
                    </a:p>
                  </a:txBody>
                  <a:tcPr marL="68580" marR="68580" marT="0" marB="0"/>
                </a:tc>
                <a:tc>
                  <a:txBody>
                    <a:bodyPr/>
                    <a:lstStyle/>
                    <a:p>
                      <a:pPr algn="l">
                        <a:spcAft>
                          <a:spcPts val="0"/>
                        </a:spcAft>
                      </a:pPr>
                      <a:r>
                        <a:rPr lang="en-US" sz="1200" kern="100" dirty="0" smtClean="0">
                          <a:effectLst/>
                          <a:latin typeface="Tahoma"/>
                          <a:ea typeface="ＭＳ Ｐゴシック"/>
                        </a:rPr>
                        <a:t>KEK</a:t>
                      </a:r>
                    </a:p>
                    <a:p>
                      <a:pPr algn="l">
                        <a:spcAft>
                          <a:spcPts val="0"/>
                        </a:spcAft>
                      </a:pPr>
                      <a:r>
                        <a:rPr lang="en-US" altLang="ja-JP" sz="1200" kern="100" dirty="0" smtClean="0">
                          <a:solidFill>
                            <a:srgbClr val="FF0000"/>
                          </a:solidFill>
                          <a:effectLst/>
                          <a:latin typeface="Tahoma"/>
                          <a:ea typeface="ＭＳ Ｐゴシック"/>
                          <a:cs typeface="Times New Roman"/>
                        </a:rPr>
                        <a:t>MHI-5</a:t>
                      </a:r>
                      <a:r>
                        <a:rPr lang="ja-JP" altLang="en-US" sz="1200" kern="100" dirty="0" smtClean="0">
                          <a:solidFill>
                            <a:srgbClr val="FF0000"/>
                          </a:solidFill>
                          <a:effectLst/>
                          <a:latin typeface="Tahoma"/>
                          <a:ea typeface="ＭＳ Ｐゴシック"/>
                          <a:cs typeface="Times New Roman"/>
                        </a:rPr>
                        <a:t>号機の</a:t>
                      </a:r>
                      <a:r>
                        <a:rPr lang="ja-JP" altLang="en-US" sz="1200" b="1" kern="100" dirty="0" smtClean="0">
                          <a:solidFill>
                            <a:srgbClr val="FF0000"/>
                          </a:solidFill>
                          <a:effectLst/>
                          <a:latin typeface="Tahoma"/>
                          <a:ea typeface="ＭＳ Ｐゴシック"/>
                          <a:cs typeface="Times New Roman"/>
                        </a:rPr>
                        <a:t>再利用</a:t>
                      </a:r>
                      <a:endParaRPr lang="en-US" altLang="ja-JP" sz="1200" b="1" kern="100" dirty="0" smtClean="0">
                        <a:solidFill>
                          <a:srgbClr val="FF0000"/>
                        </a:solidFill>
                        <a:effectLst/>
                        <a:latin typeface="Tahoma"/>
                        <a:ea typeface="ＭＳ Ｐゴシック"/>
                        <a:cs typeface="Times New Roman"/>
                      </a:endParaRPr>
                    </a:p>
                    <a:p>
                      <a:pPr algn="l">
                        <a:spcAft>
                          <a:spcPts val="0"/>
                        </a:spcAft>
                      </a:pPr>
                      <a:r>
                        <a:rPr lang="ja-JP" altLang="en-US" sz="1200" kern="100" dirty="0" smtClean="0">
                          <a:solidFill>
                            <a:srgbClr val="FF0000"/>
                          </a:solidFill>
                          <a:effectLst/>
                          <a:latin typeface="Tahoma"/>
                          <a:ea typeface="ＭＳ Ｐゴシック"/>
                        </a:rPr>
                        <a:t>端部にチタン管を継ぎ足し溶接</a:t>
                      </a:r>
                      <a:endParaRPr lang="ja-JP" sz="1200" kern="100" dirty="0">
                        <a:solidFill>
                          <a:srgbClr val="FF0000"/>
                        </a:solidFill>
                        <a:effectLst/>
                        <a:latin typeface="Tahoma"/>
                        <a:ea typeface="ＭＳ Ｐゴシック"/>
                      </a:endParaRPr>
                    </a:p>
                  </a:txBody>
                  <a:tcPr marL="68580" marR="68580" marT="0" marB="0"/>
                </a:tc>
                <a:tc>
                  <a:txBody>
                    <a:bodyPr/>
                    <a:lstStyle/>
                    <a:p>
                      <a:pPr algn="l">
                        <a:spcAft>
                          <a:spcPts val="0"/>
                        </a:spcAft>
                      </a:pPr>
                      <a:r>
                        <a:rPr lang="en-US" sz="1200" kern="100" dirty="0">
                          <a:effectLst/>
                          <a:latin typeface="Tahoma"/>
                          <a:ea typeface="ＭＳ Ｐゴシック"/>
                        </a:rPr>
                        <a:t>KEK</a:t>
                      </a:r>
                      <a:endParaRPr lang="ja-JP" sz="1200" kern="100" dirty="0">
                        <a:effectLst/>
                        <a:latin typeface="Tahoma"/>
                        <a:ea typeface="ＭＳ Ｐゴシック"/>
                      </a:endParaRPr>
                    </a:p>
                    <a:p>
                      <a:pPr algn="l">
                        <a:spcAft>
                          <a:spcPts val="0"/>
                        </a:spcAft>
                      </a:pPr>
                      <a:r>
                        <a:rPr lang="en-US" altLang="ja-JP" sz="1200" kern="100" dirty="0" smtClean="0">
                          <a:solidFill>
                            <a:srgbClr val="FF0000"/>
                          </a:solidFill>
                          <a:effectLst/>
                          <a:latin typeface="Tahoma"/>
                          <a:ea typeface="ＭＳ Ｐゴシック"/>
                          <a:cs typeface="Times New Roman"/>
                        </a:rPr>
                        <a:t>MHI-5</a:t>
                      </a:r>
                      <a:r>
                        <a:rPr lang="ja-JP" altLang="en-US" sz="1200" kern="100" dirty="0" smtClean="0">
                          <a:solidFill>
                            <a:srgbClr val="FF0000"/>
                          </a:solidFill>
                          <a:effectLst/>
                          <a:latin typeface="Tahoma"/>
                          <a:ea typeface="ＭＳ Ｐゴシック"/>
                          <a:cs typeface="Times New Roman"/>
                        </a:rPr>
                        <a:t>号機の</a:t>
                      </a:r>
                      <a:r>
                        <a:rPr lang="ja-JP" altLang="en-US" sz="1200" b="1" kern="100" dirty="0" smtClean="0">
                          <a:solidFill>
                            <a:srgbClr val="FF0000"/>
                          </a:solidFill>
                          <a:effectLst/>
                          <a:latin typeface="Tahoma"/>
                          <a:ea typeface="ＭＳ Ｐゴシック"/>
                          <a:cs typeface="Times New Roman"/>
                        </a:rPr>
                        <a:t>再利用</a:t>
                      </a:r>
                      <a:r>
                        <a:rPr lang="ja-JP" altLang="en-US" sz="1200" kern="100" dirty="0" smtClean="0">
                          <a:solidFill>
                            <a:srgbClr val="FF0000"/>
                          </a:solidFill>
                          <a:effectLst/>
                          <a:latin typeface="Tahoma"/>
                          <a:ea typeface="ＭＳ Ｐゴシック"/>
                          <a:cs typeface="Times New Roman"/>
                        </a:rPr>
                        <a:t>（ジャケットの一部として）</a:t>
                      </a:r>
                      <a:endParaRPr lang="ja-JP" sz="1200" kern="100" dirty="0">
                        <a:effectLst/>
                        <a:latin typeface="Tahoma"/>
                        <a:ea typeface="ＭＳ Ｐゴシック"/>
                        <a:cs typeface="Times New Roman"/>
                      </a:endParaRPr>
                    </a:p>
                  </a:txBody>
                  <a:tcPr marL="68580" marR="68580" marT="0" marB="0"/>
                </a:tc>
                <a:tc>
                  <a:txBody>
                    <a:bodyPr/>
                    <a:lstStyle/>
                    <a:p>
                      <a:pPr algn="l">
                        <a:spcAft>
                          <a:spcPts val="0"/>
                        </a:spcAft>
                      </a:pPr>
                      <a:r>
                        <a:rPr lang="ja-JP" sz="1200" kern="100" dirty="0">
                          <a:effectLst/>
                          <a:latin typeface="Tahoma"/>
                          <a:ea typeface="ＭＳ Ｐゴシック"/>
                        </a:rPr>
                        <a:t>無し</a:t>
                      </a:r>
                      <a:endParaRPr lang="ja-JP" sz="1200" kern="100" dirty="0">
                        <a:effectLst/>
                        <a:latin typeface="Tahoma"/>
                        <a:ea typeface="ＭＳ Ｐゴシック"/>
                        <a:cs typeface="Times New Roman"/>
                      </a:endParaRPr>
                    </a:p>
                  </a:txBody>
                  <a:tcPr marL="68580" marR="68580" marT="0" marB="0" anchor="ctr"/>
                </a:tc>
                <a:tc>
                  <a:txBody>
                    <a:bodyPr/>
                    <a:lstStyle/>
                    <a:p>
                      <a:pPr algn="l">
                        <a:spcAft>
                          <a:spcPts val="0"/>
                        </a:spcAft>
                      </a:pPr>
                      <a:r>
                        <a:rPr lang="ja-JP" sz="1200" kern="100" dirty="0">
                          <a:effectLst/>
                          <a:latin typeface="Tahoma"/>
                          <a:ea typeface="ＭＳ Ｐゴシック"/>
                        </a:rPr>
                        <a:t>無し</a:t>
                      </a:r>
                      <a:endParaRPr lang="ja-JP" sz="1200" kern="100" dirty="0">
                        <a:effectLst/>
                        <a:latin typeface="Tahoma"/>
                        <a:ea typeface="ＭＳ Ｐゴシック"/>
                        <a:cs typeface="Times New Roman"/>
                      </a:endParaRPr>
                    </a:p>
                  </a:txBody>
                  <a:tcPr marL="68580" marR="68580" marT="0" marB="0" anchor="ctr"/>
                </a:tc>
              </a:tr>
              <a:tr h="688270">
                <a:tc>
                  <a:txBody>
                    <a:bodyPr/>
                    <a:lstStyle/>
                    <a:p>
                      <a:pPr algn="l">
                        <a:spcAft>
                          <a:spcPts val="0"/>
                        </a:spcAft>
                      </a:pPr>
                      <a:r>
                        <a:rPr lang="en-US" sz="1200" kern="100">
                          <a:effectLst/>
                          <a:latin typeface="Tahoma"/>
                          <a:ea typeface="ＭＳ Ｐゴシック"/>
                        </a:rPr>
                        <a:t>KEK-2</a:t>
                      </a:r>
                      <a:endParaRPr lang="ja-JP" sz="1200" kern="100">
                        <a:effectLst/>
                        <a:latin typeface="Tahoma"/>
                        <a:ea typeface="ＭＳ Ｐゴシック"/>
                        <a:cs typeface="Times New Roman"/>
                      </a:endParaRPr>
                    </a:p>
                  </a:txBody>
                  <a:tcPr marL="68580" marR="68580" marT="0" marB="0" anchor="ctr"/>
                </a:tc>
                <a:tc>
                  <a:txBody>
                    <a:bodyPr/>
                    <a:lstStyle/>
                    <a:p>
                      <a:pPr algn="ctr">
                        <a:spcAft>
                          <a:spcPts val="0"/>
                        </a:spcAft>
                      </a:pPr>
                      <a:r>
                        <a:rPr lang="ja-JP" sz="1200" kern="100" dirty="0">
                          <a:effectLst/>
                          <a:latin typeface="Tahoma"/>
                          <a:ea typeface="ＭＳ Ｐゴシック"/>
                        </a:rPr>
                        <a:t>↑</a:t>
                      </a:r>
                      <a:endParaRPr lang="ja-JP" sz="1200"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kern="100" dirty="0">
                          <a:effectLst/>
                          <a:latin typeface="Tahoma"/>
                          <a:ea typeface="ＭＳ Ｐゴシック"/>
                        </a:rPr>
                        <a:t>↑</a:t>
                      </a:r>
                      <a:endParaRPr lang="ja-JP" sz="1200"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kern="100" dirty="0">
                          <a:effectLst/>
                          <a:latin typeface="Tahoma"/>
                          <a:ea typeface="ＭＳ Ｐゴシック"/>
                        </a:rPr>
                        <a:t>↑</a:t>
                      </a:r>
                      <a:endParaRPr lang="ja-JP" sz="1200" kern="100" dirty="0">
                        <a:effectLst/>
                        <a:latin typeface="Tahoma"/>
                        <a:ea typeface="ＭＳ Ｐゴシック"/>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ja-JP" sz="1200" kern="100" dirty="0" smtClean="0">
                          <a:solidFill>
                            <a:srgbClr val="FF0000"/>
                          </a:solidFill>
                          <a:effectLst/>
                          <a:latin typeface="Tahoma"/>
                          <a:ea typeface="ＭＳ Ｐゴシック"/>
                        </a:rPr>
                        <a:t>無し</a:t>
                      </a:r>
                      <a:endParaRPr lang="ja-JP" altLang="ja-JP" sz="1200" kern="100" dirty="0" smtClean="0">
                        <a:solidFill>
                          <a:srgbClr val="FF0000"/>
                        </a:solidFill>
                        <a:effectLst/>
                        <a:latin typeface="Tahoma"/>
                        <a:ea typeface="ＭＳ Ｐゴシック"/>
                        <a:cs typeface="Times New Roman"/>
                      </a:endParaRPr>
                    </a:p>
                  </a:txBody>
                  <a:tcPr marL="68580" marR="68580" marT="0" marB="0" anchor="ctr"/>
                </a:tc>
                <a:tc>
                  <a:txBody>
                    <a:bodyPr/>
                    <a:lstStyle/>
                    <a:p>
                      <a:pPr algn="ctr">
                        <a:spcAft>
                          <a:spcPts val="0"/>
                        </a:spcAft>
                      </a:pPr>
                      <a:r>
                        <a:rPr lang="ja-JP" altLang="ja-JP" sz="1200" kern="100" dirty="0" smtClean="0">
                          <a:solidFill>
                            <a:srgbClr val="FF0000"/>
                          </a:solidFill>
                          <a:effectLst/>
                          <a:latin typeface="Tahoma"/>
                          <a:ea typeface="ＭＳ Ｐゴシック"/>
                        </a:rPr>
                        <a:t>―</a:t>
                      </a:r>
                      <a:endParaRPr lang="ja-JP" altLang="ja-JP" sz="1200" kern="100" dirty="0">
                        <a:solidFill>
                          <a:srgbClr val="FF0000"/>
                        </a:solidFill>
                        <a:effectLst/>
                        <a:latin typeface="Tahoma"/>
                        <a:ea typeface="ＭＳ Ｐゴシック"/>
                        <a:cs typeface="Times New Roman"/>
                      </a:endParaRPr>
                    </a:p>
                  </a:txBody>
                  <a:tcPr marL="68580" marR="68580" marT="0" marB="0" anchor="ctr"/>
                </a:tc>
                <a:tc>
                  <a:txBody>
                    <a:bodyPr/>
                    <a:lstStyle/>
                    <a:p>
                      <a:pPr algn="ctr">
                        <a:spcAft>
                          <a:spcPts val="0"/>
                        </a:spcAft>
                      </a:pPr>
                      <a:r>
                        <a:rPr lang="ja-JP" altLang="ja-JP" sz="1200" kern="100" dirty="0" smtClean="0">
                          <a:solidFill>
                            <a:srgbClr val="FF0000"/>
                          </a:solidFill>
                          <a:effectLst/>
                          <a:latin typeface="Tahoma"/>
                          <a:ea typeface="ＭＳ Ｐゴシック"/>
                        </a:rPr>
                        <a:t>―</a:t>
                      </a:r>
                      <a:endParaRPr lang="ja-JP" altLang="ja-JP" sz="1200" kern="100" dirty="0">
                        <a:solidFill>
                          <a:srgbClr val="FF0000"/>
                        </a:solidFill>
                        <a:effectLst/>
                        <a:latin typeface="Tahoma"/>
                        <a:ea typeface="ＭＳ Ｐゴシック"/>
                        <a:cs typeface="Times New Roman"/>
                      </a:endParaRPr>
                    </a:p>
                  </a:txBody>
                  <a:tcPr marL="68580" marR="68580" marT="0" marB="0" anchor="ctr"/>
                </a:tc>
                <a:tc>
                  <a:txBody>
                    <a:bodyPr/>
                    <a:lstStyle/>
                    <a:p>
                      <a:pPr algn="l">
                        <a:spcAft>
                          <a:spcPts val="0"/>
                        </a:spcAft>
                      </a:pPr>
                      <a:r>
                        <a:rPr lang="ja-JP" sz="1200" kern="100">
                          <a:effectLst/>
                          <a:latin typeface="Tahoma"/>
                          <a:ea typeface="ＭＳ Ｐゴシック"/>
                        </a:rPr>
                        <a:t>無し</a:t>
                      </a:r>
                      <a:endParaRPr lang="ja-JP" sz="1200" kern="100">
                        <a:effectLst/>
                        <a:latin typeface="Tahoma"/>
                        <a:ea typeface="ＭＳ Ｐゴシック"/>
                        <a:cs typeface="Times New Roman"/>
                      </a:endParaRPr>
                    </a:p>
                  </a:txBody>
                  <a:tcPr marL="68580" marR="68580" marT="0" marB="0" anchor="ctr"/>
                </a:tc>
              </a:tr>
              <a:tr h="1522345">
                <a:tc>
                  <a:txBody>
                    <a:bodyPr/>
                    <a:lstStyle/>
                    <a:p>
                      <a:pPr algn="l">
                        <a:spcAft>
                          <a:spcPts val="0"/>
                        </a:spcAft>
                      </a:pPr>
                      <a:r>
                        <a:rPr lang="en-US" sz="1200" kern="100" dirty="0">
                          <a:effectLst/>
                          <a:latin typeface="Tahoma"/>
                          <a:ea typeface="ＭＳ Ｐゴシック"/>
                        </a:rPr>
                        <a:t>KEK-3</a:t>
                      </a:r>
                      <a:endParaRPr lang="ja-JP" sz="1200" kern="100" dirty="0">
                        <a:effectLst/>
                        <a:latin typeface="Tahoma"/>
                        <a:ea typeface="ＭＳ Ｐゴシック"/>
                        <a:cs typeface="Times New Roman"/>
                      </a:endParaRPr>
                    </a:p>
                  </a:txBody>
                  <a:tcPr marL="68580" marR="68580" marT="0" marB="0" anchor="ctr">
                    <a:lnB w="19050" cap="flat" cmpd="sng" algn="ctr">
                      <a:solidFill>
                        <a:srgbClr val="2F5897"/>
                      </a:solidFill>
                      <a:prstDash val="solid"/>
                      <a:round/>
                      <a:headEnd type="none" w="med" len="med"/>
                      <a:tailEnd type="none" w="med" len="med"/>
                    </a:lnB>
                  </a:tcPr>
                </a:tc>
                <a:tc>
                  <a:txBody>
                    <a:bodyPr/>
                    <a:lstStyle/>
                    <a:p>
                      <a:pPr algn="ctr">
                        <a:spcAft>
                          <a:spcPts val="0"/>
                        </a:spcAft>
                      </a:pPr>
                      <a:r>
                        <a:rPr lang="ja-JP" sz="1200" kern="100" dirty="0">
                          <a:effectLst/>
                          <a:latin typeface="Tahoma"/>
                          <a:ea typeface="ＭＳ Ｐゴシック"/>
                        </a:rPr>
                        <a:t>↑</a:t>
                      </a:r>
                      <a:endParaRPr lang="ja-JP" sz="1200" kern="100" dirty="0">
                        <a:effectLst/>
                        <a:latin typeface="Tahoma"/>
                        <a:ea typeface="ＭＳ Ｐゴシック"/>
                        <a:cs typeface="Times New Roman"/>
                      </a:endParaRPr>
                    </a:p>
                  </a:txBody>
                  <a:tcPr marL="68580" marR="68580" marT="0" marB="0" anchor="ctr">
                    <a:lnB w="19050" cap="flat" cmpd="sng" algn="ctr">
                      <a:solidFill>
                        <a:srgbClr val="6076B4"/>
                      </a:solidFill>
                      <a:prstDash val="solid"/>
                      <a:round/>
                      <a:headEnd type="none" w="med" len="med"/>
                      <a:tailEnd type="none" w="med" len="med"/>
                    </a:lnB>
                  </a:tcPr>
                </a:tc>
                <a:tc>
                  <a:txBody>
                    <a:bodyPr/>
                    <a:lstStyle/>
                    <a:p>
                      <a:pPr algn="ctr">
                        <a:spcAft>
                          <a:spcPts val="0"/>
                        </a:spcAft>
                      </a:pPr>
                      <a:r>
                        <a:rPr lang="ja-JP" sz="1200" kern="100" dirty="0">
                          <a:effectLst/>
                          <a:latin typeface="Tahoma"/>
                          <a:ea typeface="ＭＳ Ｐゴシック"/>
                        </a:rPr>
                        <a:t>↑</a:t>
                      </a:r>
                      <a:endParaRPr lang="ja-JP" sz="1200" kern="100" dirty="0">
                        <a:effectLst/>
                        <a:latin typeface="Tahoma"/>
                        <a:ea typeface="ＭＳ Ｐゴシック"/>
                        <a:cs typeface="Times New Roman"/>
                      </a:endParaRPr>
                    </a:p>
                  </a:txBody>
                  <a:tcPr marL="68580" marR="68580" marT="0" marB="0" anchor="ctr">
                    <a:lnB w="19050" cap="flat" cmpd="sng" algn="ctr">
                      <a:solidFill>
                        <a:srgbClr val="6076B4"/>
                      </a:solidFill>
                      <a:prstDash val="solid"/>
                      <a:round/>
                      <a:headEnd type="none" w="med" len="med"/>
                      <a:tailEnd type="none" w="med" len="med"/>
                    </a:lnB>
                  </a:tcPr>
                </a:tc>
                <a:tc>
                  <a:txBody>
                    <a:bodyPr/>
                    <a:lstStyle/>
                    <a:p>
                      <a:pPr algn="ctr">
                        <a:spcAft>
                          <a:spcPts val="0"/>
                        </a:spcAft>
                      </a:pPr>
                      <a:r>
                        <a:rPr lang="ja-JP" sz="1200" kern="100" dirty="0">
                          <a:effectLst/>
                          <a:latin typeface="Tahoma"/>
                          <a:ea typeface="ＭＳ Ｐゴシック"/>
                        </a:rPr>
                        <a:t>↑</a:t>
                      </a:r>
                      <a:endParaRPr lang="ja-JP" sz="1200" kern="100" dirty="0">
                        <a:effectLst/>
                        <a:latin typeface="Tahoma"/>
                        <a:ea typeface="ＭＳ Ｐゴシック"/>
                        <a:cs typeface="Times New Roman"/>
                      </a:endParaRPr>
                    </a:p>
                  </a:txBody>
                  <a:tcPr marL="68580" marR="68580" marT="0" marB="0" anchor="ctr">
                    <a:lnB w="19050" cap="flat" cmpd="sng" algn="ctr">
                      <a:solidFill>
                        <a:srgbClr val="6076B4"/>
                      </a:solidFill>
                      <a:prstDash val="solid"/>
                      <a:round/>
                      <a:headEnd type="none" w="med" len="med"/>
                      <a:tailEnd type="none" w="med" len="med"/>
                    </a:lnB>
                  </a:tcPr>
                </a:tc>
                <a:tc>
                  <a:txBody>
                    <a:bodyPr/>
                    <a:lstStyle/>
                    <a:p>
                      <a:pPr algn="l">
                        <a:spcAft>
                          <a:spcPts val="0"/>
                        </a:spcAft>
                      </a:pPr>
                      <a:r>
                        <a:rPr lang="en-US" altLang="ja-JP" sz="1200" kern="100" dirty="0" smtClean="0">
                          <a:effectLst/>
                          <a:latin typeface="Tahoma"/>
                          <a:ea typeface="ＭＳ Ｐゴシック"/>
                        </a:rPr>
                        <a:t>KEK</a:t>
                      </a:r>
                      <a:endParaRPr lang="ja-JP" altLang="ja-JP" sz="1200" kern="100" dirty="0" smtClean="0">
                        <a:effectLst/>
                        <a:latin typeface="Tahoma"/>
                        <a:ea typeface="ＭＳ Ｐゴシック"/>
                      </a:endParaRPr>
                    </a:p>
                    <a:p>
                      <a:pPr algn="l">
                        <a:spcAft>
                          <a:spcPts val="0"/>
                        </a:spcAft>
                      </a:pPr>
                      <a:r>
                        <a:rPr lang="ja-JP" altLang="ja-JP" sz="1200" kern="100" dirty="0" smtClean="0">
                          <a:effectLst/>
                          <a:latin typeface="Tahoma"/>
                          <a:ea typeface="ＭＳ Ｐゴシック"/>
                        </a:rPr>
                        <a:t>部品一式を</a:t>
                      </a:r>
                      <a:r>
                        <a:rPr lang="en-US" altLang="ja-JP" sz="1200" kern="100" dirty="0" smtClean="0">
                          <a:effectLst/>
                          <a:latin typeface="Tahoma"/>
                          <a:ea typeface="ＭＳ Ｐゴシック"/>
                        </a:rPr>
                        <a:t>MHI</a:t>
                      </a:r>
                      <a:r>
                        <a:rPr lang="ja-JP" altLang="ja-JP" sz="1200" kern="100" dirty="0" smtClean="0">
                          <a:effectLst/>
                          <a:latin typeface="Tahoma"/>
                          <a:ea typeface="ＭＳ Ｐゴシック"/>
                        </a:rPr>
                        <a:t>から購入し、溶接は</a:t>
                      </a:r>
                      <a:r>
                        <a:rPr lang="en-US" altLang="ja-JP" sz="1200" kern="100" dirty="0" smtClean="0">
                          <a:effectLst/>
                          <a:latin typeface="Tahoma"/>
                          <a:ea typeface="ＭＳ Ｐゴシック"/>
                        </a:rPr>
                        <a:t>KEK</a:t>
                      </a:r>
                      <a:r>
                        <a:rPr lang="ja-JP" altLang="ja-JP" sz="1200" kern="100" dirty="0" smtClean="0">
                          <a:effectLst/>
                          <a:latin typeface="Tahoma"/>
                          <a:ea typeface="ＭＳ Ｐゴシック"/>
                        </a:rPr>
                        <a:t>で行う</a:t>
                      </a:r>
                    </a:p>
                    <a:p>
                      <a:pPr algn="l">
                        <a:spcAft>
                          <a:spcPts val="0"/>
                        </a:spcAft>
                      </a:pPr>
                      <a:r>
                        <a:rPr lang="en-US" altLang="ja-JP" sz="1200" kern="100" dirty="0" smtClean="0">
                          <a:effectLst/>
                          <a:latin typeface="Tahoma"/>
                          <a:ea typeface="ＭＳ Ｐゴシック"/>
                        </a:rPr>
                        <a:t>or MHI</a:t>
                      </a:r>
                      <a:r>
                        <a:rPr lang="ja-JP" altLang="ja-JP" sz="1200" kern="100" dirty="0" smtClean="0">
                          <a:effectLst/>
                          <a:latin typeface="Tahoma"/>
                          <a:ea typeface="ＭＳ Ｐゴシック"/>
                        </a:rPr>
                        <a:t>に部品製造・溶接を外注</a:t>
                      </a:r>
                      <a:endParaRPr lang="ja-JP" altLang="ja-JP" sz="1200" kern="100" dirty="0" smtClean="0">
                        <a:effectLst/>
                        <a:latin typeface="Tahoma"/>
                        <a:ea typeface="ＭＳ Ｐゴシック"/>
                        <a:cs typeface="Times New Roman"/>
                      </a:endParaRPr>
                    </a:p>
                  </a:txBody>
                  <a:tcPr marL="68580" marR="68580" marT="0" marB="0">
                    <a:lnB w="19050" cap="flat" cmpd="sng" algn="ctr">
                      <a:solidFill>
                        <a:srgbClr val="6076B4"/>
                      </a:solidFill>
                      <a:prstDash val="solid"/>
                      <a:round/>
                      <a:headEnd type="none" w="med" len="med"/>
                      <a:tailEnd type="none" w="med" len="med"/>
                    </a:lnB>
                  </a:tcPr>
                </a:tc>
                <a:tc>
                  <a:txBody>
                    <a:bodyPr/>
                    <a:lstStyle/>
                    <a:p>
                      <a:pPr algn="l">
                        <a:spcAft>
                          <a:spcPts val="0"/>
                        </a:spcAft>
                      </a:pPr>
                      <a:r>
                        <a:rPr lang="en-US" altLang="ja-JP" sz="1200" kern="100" dirty="0" smtClean="0">
                          <a:effectLst/>
                          <a:latin typeface="Tahoma"/>
                          <a:ea typeface="ＭＳ Ｐゴシック"/>
                        </a:rPr>
                        <a:t>KEK</a:t>
                      </a:r>
                      <a:endParaRPr lang="ja-JP" altLang="ja-JP" sz="1200" kern="100" dirty="0" smtClean="0">
                        <a:effectLst/>
                        <a:latin typeface="Tahoma"/>
                        <a:ea typeface="ＭＳ Ｐゴシック"/>
                      </a:endParaRPr>
                    </a:p>
                    <a:p>
                      <a:pPr algn="l">
                        <a:spcAft>
                          <a:spcPts val="0"/>
                        </a:spcAft>
                      </a:pPr>
                      <a:r>
                        <a:rPr lang="en-US" altLang="ja-JP" sz="1200" kern="100" dirty="0" smtClean="0">
                          <a:effectLst/>
                          <a:latin typeface="Tahoma"/>
                          <a:ea typeface="ＭＳ Ｐゴシック"/>
                        </a:rPr>
                        <a:t>MHI</a:t>
                      </a:r>
                      <a:r>
                        <a:rPr lang="ja-JP" altLang="ja-JP" sz="1200" kern="100" dirty="0" smtClean="0">
                          <a:effectLst/>
                          <a:latin typeface="Tahoma"/>
                          <a:ea typeface="ＭＳ Ｐゴシック"/>
                        </a:rPr>
                        <a:t>経由で購入し、ジャケットとの溶接は</a:t>
                      </a:r>
                      <a:r>
                        <a:rPr lang="en-US" altLang="ja-JP" sz="1200" kern="100" dirty="0" smtClean="0">
                          <a:effectLst/>
                          <a:latin typeface="Tahoma"/>
                          <a:ea typeface="ＭＳ Ｐゴシック"/>
                        </a:rPr>
                        <a:t>KEK</a:t>
                      </a:r>
                      <a:r>
                        <a:rPr lang="ja-JP" altLang="ja-JP" sz="1200" kern="100" dirty="0" smtClean="0">
                          <a:effectLst/>
                          <a:latin typeface="Tahoma"/>
                          <a:ea typeface="ＭＳ Ｐゴシック"/>
                        </a:rPr>
                        <a:t>で行う。</a:t>
                      </a:r>
                    </a:p>
                    <a:p>
                      <a:pPr algn="l">
                        <a:spcAft>
                          <a:spcPts val="0"/>
                        </a:spcAft>
                      </a:pPr>
                      <a:r>
                        <a:rPr lang="en-US" altLang="ja-JP" sz="1200" kern="100" dirty="0" smtClean="0">
                          <a:effectLst/>
                          <a:latin typeface="Tahoma"/>
                          <a:ea typeface="ＭＳ Ｐゴシック"/>
                        </a:rPr>
                        <a:t>or MHI</a:t>
                      </a:r>
                      <a:r>
                        <a:rPr lang="ja-JP" altLang="ja-JP" sz="1200" kern="100" dirty="0" smtClean="0">
                          <a:effectLst/>
                          <a:latin typeface="Tahoma"/>
                          <a:ea typeface="ＭＳ Ｐゴシック"/>
                        </a:rPr>
                        <a:t>にて手配・溶接</a:t>
                      </a:r>
                      <a:endParaRPr lang="ja-JP" altLang="ja-JP" sz="1200" kern="100" dirty="0">
                        <a:effectLst/>
                        <a:latin typeface="Tahoma"/>
                        <a:ea typeface="ＭＳ Ｐゴシック"/>
                        <a:cs typeface="Times New Roman"/>
                      </a:endParaRPr>
                    </a:p>
                  </a:txBody>
                  <a:tcPr marL="68580" marR="68580" marT="0" marB="0">
                    <a:lnB w="19050" cap="flat" cmpd="sng" algn="ctr">
                      <a:solidFill>
                        <a:srgbClr val="6076B4"/>
                      </a:solidFill>
                      <a:prstDash val="solid"/>
                      <a:round/>
                      <a:headEnd type="none" w="med" len="med"/>
                      <a:tailEnd type="none" w="med" len="med"/>
                    </a:lnB>
                  </a:tcPr>
                </a:tc>
                <a:tc>
                  <a:txBody>
                    <a:bodyPr/>
                    <a:lstStyle/>
                    <a:p>
                      <a:pPr algn="l">
                        <a:spcAft>
                          <a:spcPts val="0"/>
                        </a:spcAft>
                      </a:pPr>
                      <a:r>
                        <a:rPr lang="en-US" altLang="ja-JP" sz="1200" kern="100" dirty="0" smtClean="0">
                          <a:effectLst/>
                          <a:latin typeface="Tahoma"/>
                          <a:ea typeface="ＭＳ Ｐゴシック"/>
                        </a:rPr>
                        <a:t>KEK</a:t>
                      </a:r>
                    </a:p>
                    <a:p>
                      <a:pPr algn="l">
                        <a:spcAft>
                          <a:spcPts val="0"/>
                        </a:spcAft>
                      </a:pPr>
                      <a:r>
                        <a:rPr lang="ja-JP" sz="1200" kern="100" dirty="0" smtClean="0">
                          <a:effectLst/>
                          <a:latin typeface="Tahoma"/>
                          <a:ea typeface="ＭＳ Ｐゴシック"/>
                        </a:rPr>
                        <a:t>ス</a:t>
                      </a:r>
                      <a:r>
                        <a:rPr lang="ja-JP" sz="1200" kern="100" dirty="0">
                          <a:effectLst/>
                          <a:latin typeface="Tahoma"/>
                          <a:ea typeface="ＭＳ Ｐゴシック"/>
                        </a:rPr>
                        <a:t>ライドジャッキチューナ</a:t>
                      </a:r>
                      <a:r>
                        <a:rPr lang="ja-JP" sz="1200" kern="100" dirty="0" smtClean="0">
                          <a:effectLst/>
                          <a:latin typeface="Tahoma"/>
                          <a:ea typeface="ＭＳ Ｐゴシック"/>
                        </a:rPr>
                        <a:t>ー</a:t>
                      </a:r>
                      <a:endParaRPr lang="en-US" altLang="ja-JP" sz="1200" kern="100" dirty="0" smtClean="0">
                        <a:effectLst/>
                        <a:latin typeface="Tahoma"/>
                        <a:ea typeface="ＭＳ Ｐゴシック"/>
                      </a:endParaRPr>
                    </a:p>
                    <a:p>
                      <a:pPr algn="l">
                        <a:spcAft>
                          <a:spcPts val="0"/>
                        </a:spcAft>
                      </a:pPr>
                      <a:r>
                        <a:rPr lang="en-US" altLang="ja-JP" sz="1200" kern="100" dirty="0" smtClean="0">
                          <a:solidFill>
                            <a:srgbClr val="FF0000"/>
                          </a:solidFill>
                          <a:effectLst/>
                          <a:latin typeface="Tahoma"/>
                          <a:ea typeface="ＭＳ Ｐゴシック"/>
                          <a:cs typeface="Times New Roman"/>
                        </a:rPr>
                        <a:t>MHI-5</a:t>
                      </a:r>
                      <a:r>
                        <a:rPr lang="ja-JP" altLang="en-US" sz="1200" kern="100" dirty="0" smtClean="0">
                          <a:solidFill>
                            <a:srgbClr val="FF0000"/>
                          </a:solidFill>
                          <a:effectLst/>
                          <a:latin typeface="Tahoma"/>
                          <a:ea typeface="ＭＳ Ｐゴシック"/>
                          <a:cs typeface="Times New Roman"/>
                        </a:rPr>
                        <a:t>号機の</a:t>
                      </a:r>
                      <a:r>
                        <a:rPr lang="ja-JP" altLang="en-US" sz="1200" b="1" kern="100" dirty="0" smtClean="0">
                          <a:solidFill>
                            <a:srgbClr val="FF0000"/>
                          </a:solidFill>
                          <a:effectLst/>
                          <a:latin typeface="Tahoma"/>
                          <a:ea typeface="ＭＳ Ｐゴシック"/>
                          <a:cs typeface="Times New Roman"/>
                        </a:rPr>
                        <a:t>再利用</a:t>
                      </a:r>
                      <a:endParaRPr lang="ja-JP" sz="1200" b="1" kern="100" dirty="0">
                        <a:solidFill>
                          <a:srgbClr val="FF0000"/>
                        </a:solidFill>
                        <a:effectLst/>
                        <a:latin typeface="Tahoma"/>
                        <a:ea typeface="ＭＳ Ｐゴシック"/>
                        <a:cs typeface="Times New Roman"/>
                      </a:endParaRPr>
                    </a:p>
                  </a:txBody>
                  <a:tcPr marL="68580" marR="68580" marT="0" marB="0">
                    <a:lnB w="19050" cap="flat" cmpd="sng" algn="ctr">
                      <a:solidFill>
                        <a:srgbClr val="6076B4"/>
                      </a:solidFill>
                      <a:prstDash val="solid"/>
                      <a:round/>
                      <a:headEnd type="none" w="med" len="med"/>
                      <a:tailEnd type="none" w="med" len="med"/>
                    </a:lnB>
                  </a:tcPr>
                </a:tc>
                <a:tc>
                  <a:txBody>
                    <a:bodyPr/>
                    <a:lstStyle/>
                    <a:p>
                      <a:pPr algn="l">
                        <a:spcAft>
                          <a:spcPts val="0"/>
                        </a:spcAft>
                      </a:pPr>
                      <a:r>
                        <a:rPr lang="ja-JP" sz="1200" b="0" kern="100" dirty="0">
                          <a:solidFill>
                            <a:schemeClr val="tx1"/>
                          </a:solidFill>
                          <a:effectLst/>
                          <a:latin typeface="Tahoma"/>
                          <a:ea typeface="ＭＳ Ｐゴシック"/>
                        </a:rPr>
                        <a:t>有り</a:t>
                      </a:r>
                      <a:endParaRPr lang="ja-JP" sz="1200" b="0" kern="100" dirty="0">
                        <a:solidFill>
                          <a:schemeClr val="tx1"/>
                        </a:solidFill>
                        <a:effectLst/>
                        <a:latin typeface="Tahoma"/>
                        <a:ea typeface="ＭＳ Ｐゴシック"/>
                        <a:cs typeface="Times New Roman"/>
                      </a:endParaRPr>
                    </a:p>
                  </a:txBody>
                  <a:tcPr marL="68580" marR="68580" marT="0" marB="0" anchor="ctr">
                    <a:lnB w="19050" cap="flat" cmpd="sng" algn="ctr">
                      <a:solidFill>
                        <a:srgbClr val="6076B4"/>
                      </a:solidFill>
                      <a:prstDash val="solid"/>
                      <a:round/>
                      <a:headEnd type="none" w="med" len="med"/>
                      <a:tailEnd type="none" w="med" len="med"/>
                    </a:lnB>
                  </a:tcPr>
                </a:tc>
              </a:tr>
            </a:tbl>
          </a:graphicData>
        </a:graphic>
      </p:graphicFrame>
      <p:sp>
        <p:nvSpPr>
          <p:cNvPr id="6" name="テキスト ボックス 5"/>
          <p:cNvSpPr txBox="1"/>
          <p:nvPr/>
        </p:nvSpPr>
        <p:spPr>
          <a:xfrm>
            <a:off x="1149804" y="979354"/>
            <a:ext cx="6844392" cy="400110"/>
          </a:xfrm>
          <a:prstGeom prst="rect">
            <a:avLst/>
          </a:prstGeom>
          <a:noFill/>
          <a:ln w="19050" cmpd="sng">
            <a:solidFill>
              <a:schemeClr val="accent3"/>
            </a:solidFill>
          </a:ln>
        </p:spPr>
        <p:txBody>
          <a:bodyPr wrap="none" rtlCol="0">
            <a:spAutoFit/>
          </a:bodyPr>
          <a:lstStyle/>
          <a:p>
            <a:r>
              <a:rPr kumimoji="1" lang="en-US" altLang="ja-JP" sz="2000" dirty="0">
                <a:latin typeface="Tahoma"/>
                <a:ea typeface="ＭＳ Ｐゴシック"/>
              </a:rPr>
              <a:t>KEK-MHI</a:t>
            </a:r>
            <a:r>
              <a:rPr kumimoji="1" lang="ja-JP" altLang="en-US" sz="2000" dirty="0">
                <a:latin typeface="Tahoma"/>
                <a:ea typeface="ＭＳ Ｐゴシック"/>
              </a:rPr>
              <a:t>空</a:t>
            </a:r>
            <a:r>
              <a:rPr kumimoji="1" lang="ja-JP" altLang="en-US" sz="2000" dirty="0" smtClean="0">
                <a:latin typeface="Tahoma"/>
                <a:ea typeface="ＭＳ Ｐゴシック"/>
              </a:rPr>
              <a:t>洞：</a:t>
            </a:r>
            <a:r>
              <a:rPr kumimoji="1" lang="en-US" altLang="ja-JP" sz="2000" dirty="0" smtClean="0">
                <a:latin typeface="ＭＳ Ｐゴシック"/>
                <a:ea typeface="ＭＳ Ｐゴシック"/>
                <a:cs typeface="ＭＳ Ｐゴシック"/>
              </a:rPr>
              <a:t>8/24</a:t>
            </a:r>
            <a:r>
              <a:rPr kumimoji="1" lang="ja-JP" altLang="en-US" sz="2000" dirty="0" smtClean="0">
                <a:latin typeface="ＭＳ Ｐゴシック"/>
                <a:ea typeface="ＭＳ Ｐゴシック"/>
                <a:cs typeface="ＭＳ Ｐゴシック"/>
              </a:rPr>
              <a:t>の発表時のコメントを踏まえた検討／修正</a:t>
            </a:r>
            <a:endParaRPr kumimoji="1" lang="ja-JP" altLang="en-US" sz="2000" dirty="0">
              <a:latin typeface="ＭＳ Ｐゴシック"/>
              <a:ea typeface="ＭＳ Ｐゴシック"/>
              <a:cs typeface="ＭＳ Ｐゴシック"/>
            </a:endParaRPr>
          </a:p>
        </p:txBody>
      </p:sp>
      <p:sp>
        <p:nvSpPr>
          <p:cNvPr id="7" name="テキスト ボックス 6"/>
          <p:cNvSpPr txBox="1"/>
          <p:nvPr/>
        </p:nvSpPr>
        <p:spPr>
          <a:xfrm>
            <a:off x="2998893" y="1503115"/>
            <a:ext cx="3171261" cy="400110"/>
          </a:xfrm>
          <a:prstGeom prst="rect">
            <a:avLst/>
          </a:prstGeom>
          <a:noFill/>
          <a:ln w="28575" cmpd="sng">
            <a:solidFill>
              <a:srgbClr val="FF0000"/>
            </a:solidFill>
          </a:ln>
        </p:spPr>
        <p:txBody>
          <a:bodyPr wrap="none" rtlCol="0">
            <a:spAutoFit/>
          </a:bodyPr>
          <a:lstStyle/>
          <a:p>
            <a:r>
              <a:rPr lang="ja-JP" altLang="en-US" sz="2000" dirty="0" smtClean="0">
                <a:latin typeface="ＭＳ Ｐゴシック"/>
                <a:ea typeface="ＭＳ Ｐゴシック"/>
                <a:cs typeface="ＭＳ Ｐゴシック"/>
              </a:rPr>
              <a:t>目標：</a:t>
            </a:r>
            <a:r>
              <a:rPr lang="en-US" altLang="ja-JP" sz="2000" dirty="0" smtClean="0">
                <a:latin typeface="ＭＳ Ｐゴシック"/>
                <a:ea typeface="ＭＳ Ｐゴシック"/>
                <a:cs typeface="ＭＳ Ｐゴシック"/>
              </a:rPr>
              <a:t>STF2-CM2b</a:t>
            </a:r>
            <a:r>
              <a:rPr lang="ja-JP" altLang="en-US" sz="2000" dirty="0" smtClean="0">
                <a:latin typeface="ＭＳ Ｐゴシック"/>
                <a:ea typeface="ＭＳ Ｐゴシック"/>
                <a:cs typeface="ＭＳ Ｐゴシック"/>
              </a:rPr>
              <a:t>への採用</a:t>
            </a:r>
            <a:endParaRPr kumimoji="1" lang="ja-JP" altLang="en-US" sz="2000" dirty="0">
              <a:latin typeface="ＭＳ Ｐゴシック"/>
              <a:ea typeface="ＭＳ Ｐゴシック"/>
              <a:cs typeface="ＭＳ Ｐゴシック"/>
            </a:endParaRPr>
          </a:p>
        </p:txBody>
      </p:sp>
      <p:sp>
        <p:nvSpPr>
          <p:cNvPr id="8" name="テキスト ボックス 7"/>
          <p:cNvSpPr txBox="1"/>
          <p:nvPr/>
        </p:nvSpPr>
        <p:spPr>
          <a:xfrm>
            <a:off x="1004989" y="4176484"/>
            <a:ext cx="2735344" cy="523220"/>
          </a:xfrm>
          <a:prstGeom prst="rect">
            <a:avLst/>
          </a:prstGeom>
          <a:solidFill>
            <a:schemeClr val="bg1">
              <a:lumMod val="85000"/>
            </a:schemeClr>
          </a:solidFill>
          <a:ln w="28575" cmpd="sng">
            <a:solidFill>
              <a:srgbClr val="FF0000"/>
            </a:solidFill>
          </a:ln>
        </p:spPr>
        <p:txBody>
          <a:bodyPr wrap="none" rtlCol="0">
            <a:spAutoFit/>
          </a:bodyPr>
          <a:lstStyle/>
          <a:p>
            <a:r>
              <a:rPr kumimoji="1" lang="ja-JP" altLang="en-US" sz="1400" dirty="0" smtClean="0">
                <a:solidFill>
                  <a:srgbClr val="FF0000"/>
                </a:solidFill>
                <a:latin typeface="ＭＳ Ｐゴシック"/>
                <a:ea typeface="ＭＳ Ｐゴシック"/>
                <a:cs typeface="ＭＳ Ｐゴシック"/>
              </a:rPr>
              <a:t>空洞製造の練度を上げるために、</a:t>
            </a:r>
            <a:endParaRPr kumimoji="1" lang="en-US" altLang="ja-JP" sz="1400" dirty="0" smtClean="0">
              <a:solidFill>
                <a:srgbClr val="FF0000"/>
              </a:solidFill>
              <a:latin typeface="ＭＳ Ｐゴシック"/>
              <a:ea typeface="ＭＳ Ｐゴシック"/>
              <a:cs typeface="ＭＳ Ｐゴシック"/>
            </a:endParaRPr>
          </a:p>
          <a:p>
            <a:r>
              <a:rPr kumimoji="1" lang="ja-JP" altLang="en-US" sz="1400" dirty="0" smtClean="0">
                <a:solidFill>
                  <a:srgbClr val="FF0000"/>
                </a:solidFill>
                <a:latin typeface="ＭＳ Ｐゴシック"/>
                <a:ea typeface="ＭＳ Ｐゴシック"/>
                <a:cs typeface="ＭＳ Ｐゴシック"/>
              </a:rPr>
              <a:t>空洞のみを製造</a:t>
            </a:r>
            <a:endParaRPr kumimoji="1" lang="ja-JP" altLang="en-US" sz="1400" dirty="0">
              <a:solidFill>
                <a:srgbClr val="FF0000"/>
              </a:solidFill>
              <a:latin typeface="ＭＳ Ｐゴシック"/>
              <a:ea typeface="ＭＳ Ｐゴシック"/>
              <a:cs typeface="ＭＳ Ｐゴシック"/>
            </a:endParaRPr>
          </a:p>
        </p:txBody>
      </p:sp>
      <p:sp>
        <p:nvSpPr>
          <p:cNvPr id="9" name="日付プレースホルダー 8"/>
          <p:cNvSpPr>
            <a:spLocks noGrp="1"/>
          </p:cNvSpPr>
          <p:nvPr>
            <p:ph type="dt" sz="half" idx="10"/>
          </p:nvPr>
        </p:nvSpPr>
        <p:spPr/>
        <p:txBody>
          <a:bodyPr/>
          <a:lstStyle/>
          <a:p>
            <a:fld id="{2A564189-2D88-6A40-A80A-5BF416A9F578}" type="datetime1">
              <a:rPr lang="ja-JP" altLang="en-US" smtClean="0"/>
              <a:pPr/>
              <a:t>12.10.27</a:t>
            </a:fld>
            <a:endParaRPr lang="en-US"/>
          </a:p>
        </p:txBody>
      </p:sp>
      <p:sp>
        <p:nvSpPr>
          <p:cNvPr id="10" name="角丸四角形 9"/>
          <p:cNvSpPr/>
          <p:nvPr/>
        </p:nvSpPr>
        <p:spPr>
          <a:xfrm>
            <a:off x="4521200" y="2857500"/>
            <a:ext cx="2298700" cy="1306284"/>
          </a:xfrm>
          <a:prstGeom prst="round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上矢印 11"/>
          <p:cNvSpPr/>
          <p:nvPr/>
        </p:nvSpPr>
        <p:spPr>
          <a:xfrm>
            <a:off x="6362700" y="2641600"/>
            <a:ext cx="254000" cy="368300"/>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2413000" y="5029200"/>
            <a:ext cx="2019300" cy="1169551"/>
          </a:xfrm>
          <a:prstGeom prst="rect">
            <a:avLst/>
          </a:prstGeom>
          <a:solidFill>
            <a:schemeClr val="bg2"/>
          </a:solidFill>
          <a:ln>
            <a:solidFill>
              <a:srgbClr val="FF0000"/>
            </a:solidFill>
          </a:ln>
        </p:spPr>
        <p:txBody>
          <a:bodyPr wrap="square" rtlCol="0">
            <a:spAutoFit/>
          </a:bodyPr>
          <a:lstStyle/>
          <a:p>
            <a:r>
              <a:rPr kumimoji="1" lang="ja-JP" altLang="en-US" sz="1400" dirty="0" smtClean="0">
                <a:latin typeface="ＭＳ Ｐゴシック"/>
                <a:ea typeface="ＭＳ Ｐゴシック"/>
                <a:cs typeface="ＭＳ Ｐゴシック"/>
              </a:rPr>
              <a:t>山本先生より</a:t>
            </a:r>
            <a:endParaRPr kumimoji="1" lang="en-US" altLang="ja-JP" sz="1400" dirty="0" smtClean="0">
              <a:latin typeface="ＭＳ Ｐゴシック"/>
              <a:ea typeface="ＭＳ Ｐゴシック"/>
              <a:cs typeface="ＭＳ Ｐゴシック"/>
            </a:endParaRPr>
          </a:p>
          <a:p>
            <a:r>
              <a:rPr kumimoji="1" lang="ja-JP" altLang="en-US" sz="1400" dirty="0" smtClean="0">
                <a:latin typeface="ＭＳ Ｐゴシック"/>
                <a:ea typeface="ＭＳ Ｐゴシック"/>
                <a:cs typeface="ＭＳ Ｐゴシック"/>
              </a:rPr>
              <a:t>スライドジャッキチューナとブレードチューナの共用を目指したジャケット形状の提案あり</a:t>
            </a:r>
            <a:endParaRPr kumimoji="1" lang="ja-JP" altLang="en-US" sz="1400" dirty="0">
              <a:latin typeface="ＭＳ Ｐゴシック"/>
              <a:ea typeface="ＭＳ Ｐゴシック"/>
              <a:cs typeface="ＭＳ Ｐゴシック"/>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005475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4716"/>
          </a:xfrm>
        </p:spPr>
        <p:txBody>
          <a:bodyPr>
            <a:noAutofit/>
          </a:bodyPr>
          <a:lstStyle/>
          <a:p>
            <a:r>
              <a:rPr lang="en-US" altLang="ja-JP" sz="4000" dirty="0"/>
              <a:t>CFF</a:t>
            </a:r>
            <a:r>
              <a:rPr lang="ja-JP" altLang="en-US" sz="4000" dirty="0"/>
              <a:t>における空洞製造計画</a:t>
            </a:r>
            <a:r>
              <a:rPr lang="ja-JP" altLang="en-US" sz="4000" dirty="0" smtClean="0"/>
              <a:t>案（詳細）</a:t>
            </a:r>
            <a:endParaRPr kumimoji="1" lang="ja-JP" altLang="en-US" sz="4000" dirty="0"/>
          </a:p>
        </p:txBody>
      </p:sp>
      <p:sp>
        <p:nvSpPr>
          <p:cNvPr id="3" name="フッター プレースホルダー 2"/>
          <p:cNvSpPr>
            <a:spLocks noGrp="1"/>
          </p:cNvSpPr>
          <p:nvPr>
            <p:ph type="ftr" sz="quarter" idx="11"/>
          </p:nvPr>
        </p:nvSpPr>
        <p:spPr/>
        <p:txBody>
          <a:bodyPr/>
          <a:lstStyle/>
          <a:p>
            <a:r>
              <a:rPr lang="ja-JP" altLang="en-US" smtClean="0"/>
              <a:t>機械工学センター　山中　将</a:t>
            </a:r>
            <a:endParaRPr lang="en-US"/>
          </a:p>
        </p:txBody>
      </p:sp>
      <p:sp>
        <p:nvSpPr>
          <p:cNvPr id="4" name="スライド番号プレースホルダー 3"/>
          <p:cNvSpPr>
            <a:spLocks noGrp="1"/>
          </p:cNvSpPr>
          <p:nvPr>
            <p:ph type="sldNum" sz="quarter" idx="12"/>
          </p:nvPr>
        </p:nvSpPr>
        <p:spPr/>
        <p:txBody>
          <a:bodyPr/>
          <a:lstStyle/>
          <a:p>
            <a:fld id="{BA9B540C-44DA-4F69-89C9-7C84606640D3}" type="slidenum">
              <a:rPr lang="en-US" smtClean="0"/>
              <a:pPr/>
              <a:t>64</a:t>
            </a:fld>
            <a:endParaRPr lang="en-US"/>
          </a:p>
        </p:txBody>
      </p:sp>
      <p:sp>
        <p:nvSpPr>
          <p:cNvPr id="6" name="テキスト ボックス 5"/>
          <p:cNvSpPr txBox="1"/>
          <p:nvPr/>
        </p:nvSpPr>
        <p:spPr>
          <a:xfrm>
            <a:off x="1289441" y="979354"/>
            <a:ext cx="6565118" cy="400110"/>
          </a:xfrm>
          <a:prstGeom prst="rect">
            <a:avLst/>
          </a:prstGeom>
          <a:noFill/>
          <a:ln w="19050" cmpd="sng">
            <a:solidFill>
              <a:schemeClr val="accent3"/>
            </a:solidFill>
          </a:ln>
        </p:spPr>
        <p:txBody>
          <a:bodyPr wrap="none" rtlCol="0">
            <a:spAutoFit/>
          </a:bodyPr>
          <a:lstStyle/>
          <a:p>
            <a:r>
              <a:rPr kumimoji="1" lang="en-US" altLang="ja-JP" sz="2000" dirty="0" smtClean="0">
                <a:latin typeface="Tahoma"/>
                <a:ea typeface="ＭＳ Ｐゴシック"/>
              </a:rPr>
              <a:t>TESLA</a:t>
            </a:r>
            <a:r>
              <a:rPr kumimoji="1" lang="ja-JP" altLang="en-US" sz="2000" dirty="0" smtClean="0">
                <a:latin typeface="Tahoma"/>
                <a:ea typeface="ＭＳ Ｐゴシック"/>
              </a:rPr>
              <a:t>空洞：</a:t>
            </a:r>
            <a:r>
              <a:rPr kumimoji="1" lang="en-US" altLang="ja-JP" sz="2000" dirty="0" smtClean="0">
                <a:latin typeface="ＭＳ Ｐゴシック"/>
                <a:ea typeface="ＭＳ Ｐゴシック"/>
                <a:cs typeface="ＭＳ Ｐゴシック"/>
              </a:rPr>
              <a:t>8/24</a:t>
            </a:r>
            <a:r>
              <a:rPr kumimoji="1" lang="ja-JP" altLang="en-US" sz="2000" dirty="0" smtClean="0">
                <a:latin typeface="ＭＳ Ｐゴシック"/>
                <a:ea typeface="ＭＳ Ｐゴシック"/>
                <a:cs typeface="ＭＳ Ｐゴシック"/>
              </a:rPr>
              <a:t>の発表時のコメントを踏まえた検討／修正</a:t>
            </a:r>
            <a:endParaRPr kumimoji="1" lang="ja-JP" altLang="en-US" sz="2000" dirty="0">
              <a:latin typeface="ＭＳ Ｐゴシック"/>
              <a:ea typeface="ＭＳ Ｐゴシック"/>
              <a:cs typeface="ＭＳ Ｐゴシック"/>
            </a:endParaRPr>
          </a:p>
        </p:txBody>
      </p:sp>
      <p:sp>
        <p:nvSpPr>
          <p:cNvPr id="7" name="テキスト ボックス 6"/>
          <p:cNvSpPr txBox="1"/>
          <p:nvPr/>
        </p:nvSpPr>
        <p:spPr>
          <a:xfrm>
            <a:off x="2357191" y="1503115"/>
            <a:ext cx="4429618" cy="400110"/>
          </a:xfrm>
          <a:prstGeom prst="rect">
            <a:avLst/>
          </a:prstGeom>
          <a:noFill/>
          <a:ln w="28575" cmpd="sng">
            <a:solidFill>
              <a:srgbClr val="FF0000"/>
            </a:solidFill>
          </a:ln>
        </p:spPr>
        <p:txBody>
          <a:bodyPr wrap="none" rtlCol="0">
            <a:spAutoFit/>
          </a:bodyPr>
          <a:lstStyle/>
          <a:p>
            <a:r>
              <a:rPr lang="ja-JP" altLang="en-US" sz="2000" dirty="0" smtClean="0">
                <a:latin typeface="ＭＳ Ｐゴシック"/>
                <a:ea typeface="ＭＳ Ｐゴシック"/>
                <a:cs typeface="ＭＳ Ｐゴシック"/>
              </a:rPr>
              <a:t>目標：</a:t>
            </a:r>
            <a:r>
              <a:rPr lang="en-US" altLang="ja-JP" sz="2000" dirty="0" smtClean="0">
                <a:latin typeface="ＭＳ Ｐゴシック"/>
                <a:ea typeface="ＭＳ Ｐゴシック"/>
                <a:cs typeface="ＭＳ Ｐゴシック"/>
              </a:rPr>
              <a:t>STF2-CM3</a:t>
            </a:r>
            <a:r>
              <a:rPr lang="ja-JP" altLang="en-US" sz="2000" dirty="0" smtClean="0">
                <a:latin typeface="ＭＳ Ｐゴシック"/>
                <a:ea typeface="ＭＳ Ｐゴシック"/>
                <a:cs typeface="ＭＳ Ｐゴシック"/>
              </a:rPr>
              <a:t>（</a:t>
            </a:r>
            <a:r>
              <a:rPr lang="en-US" altLang="ja-JP" sz="2000" dirty="0" smtClean="0">
                <a:latin typeface="ＭＳ Ｐゴシック"/>
                <a:ea typeface="ＭＳ Ｐゴシック"/>
                <a:cs typeface="ＭＳ Ｐゴシック"/>
              </a:rPr>
              <a:t>CM2b</a:t>
            </a:r>
            <a:r>
              <a:rPr lang="ja-JP" altLang="en-US" sz="2000" dirty="0" smtClean="0">
                <a:latin typeface="ＭＳ Ｐゴシック"/>
                <a:ea typeface="ＭＳ Ｐゴシック"/>
                <a:cs typeface="ＭＳ Ｐゴシック"/>
              </a:rPr>
              <a:t>の次）への採用</a:t>
            </a:r>
            <a:endParaRPr kumimoji="1" lang="ja-JP" altLang="en-US" sz="2000" dirty="0">
              <a:latin typeface="ＭＳ Ｐゴシック"/>
              <a:ea typeface="ＭＳ Ｐゴシック"/>
              <a:cs typeface="ＭＳ Ｐゴシック"/>
            </a:endParaRPr>
          </a:p>
        </p:txBody>
      </p:sp>
      <p:graphicFrame>
        <p:nvGraphicFramePr>
          <p:cNvPr id="10" name="表 9"/>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554733098"/>
              </p:ext>
            </p:extLst>
          </p:nvPr>
        </p:nvGraphicFramePr>
        <p:xfrm>
          <a:off x="323968" y="2054889"/>
          <a:ext cx="8577497" cy="2549194"/>
        </p:xfrm>
        <a:graphic>
          <a:graphicData uri="http://schemas.openxmlformats.org/drawingml/2006/table">
            <a:tbl>
              <a:tblPr bandRow="1">
                <a:tableStyleId>{BC89EF96-8CEA-46FF-86C4-4CE0E7609802}</a:tableStyleId>
              </a:tblPr>
              <a:tblGrid>
                <a:gridCol w="576983"/>
                <a:gridCol w="1172445"/>
                <a:gridCol w="1308831"/>
                <a:gridCol w="1230490"/>
                <a:gridCol w="1072187"/>
                <a:gridCol w="1072187"/>
                <a:gridCol w="914474"/>
                <a:gridCol w="1229900"/>
              </a:tblGrid>
              <a:tr h="417388">
                <a:tc>
                  <a:txBody>
                    <a:bodyPr/>
                    <a:lstStyle/>
                    <a:p>
                      <a:pPr algn="ctr">
                        <a:spcAft>
                          <a:spcPts val="0"/>
                        </a:spcAft>
                      </a:pPr>
                      <a:r>
                        <a:rPr lang="ja-JP" sz="1200" b="1" kern="100" dirty="0">
                          <a:effectLst/>
                          <a:latin typeface="Tahoma"/>
                          <a:ea typeface="ＭＳ Ｐゴシック"/>
                        </a:rPr>
                        <a:t>号機</a:t>
                      </a:r>
                      <a:endParaRPr lang="ja-JP" sz="1200" b="1"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b="1" kern="100" dirty="0">
                          <a:effectLst/>
                          <a:latin typeface="Tahoma"/>
                          <a:ea typeface="ＭＳ Ｐゴシック"/>
                        </a:rPr>
                        <a:t>センタセル形状</a:t>
                      </a:r>
                      <a:endParaRPr lang="ja-JP" sz="1200" b="1"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b="1" kern="100" dirty="0">
                          <a:effectLst/>
                          <a:latin typeface="Tahoma"/>
                          <a:ea typeface="ＭＳ Ｐゴシック"/>
                        </a:rPr>
                        <a:t>エンドセル形状</a:t>
                      </a:r>
                      <a:endParaRPr lang="ja-JP" sz="1200" b="1"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b="1" kern="100" dirty="0">
                          <a:effectLst/>
                          <a:latin typeface="Tahoma"/>
                          <a:ea typeface="ＭＳ Ｐゴシック"/>
                        </a:rPr>
                        <a:t>エンドグループ</a:t>
                      </a:r>
                      <a:endParaRPr lang="ja-JP" sz="1200" b="1"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b="1" kern="100" dirty="0">
                          <a:effectLst/>
                          <a:latin typeface="Tahoma"/>
                          <a:ea typeface="ＭＳ Ｐゴシック"/>
                        </a:rPr>
                        <a:t>ジャケット</a:t>
                      </a:r>
                      <a:endParaRPr lang="ja-JP" sz="1200" b="1"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b="1" kern="100" dirty="0">
                          <a:effectLst/>
                          <a:latin typeface="Tahoma"/>
                          <a:ea typeface="ＭＳ Ｐゴシック"/>
                        </a:rPr>
                        <a:t>ベローズ</a:t>
                      </a:r>
                      <a:endParaRPr lang="ja-JP" sz="1200" b="1"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b="1" kern="100" dirty="0">
                          <a:effectLst/>
                          <a:latin typeface="Tahoma"/>
                          <a:ea typeface="ＭＳ Ｐゴシック"/>
                        </a:rPr>
                        <a:t>チューナー</a:t>
                      </a:r>
                      <a:endParaRPr lang="ja-JP" sz="1200" b="1"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b="1" kern="100" dirty="0">
                          <a:effectLst/>
                          <a:latin typeface="Tahoma"/>
                          <a:ea typeface="ＭＳ Ｐゴシック"/>
                        </a:rPr>
                        <a:t>高圧ガス法対応</a:t>
                      </a:r>
                      <a:endParaRPr lang="ja-JP" sz="1200" b="1" kern="100" dirty="0">
                        <a:effectLst/>
                        <a:latin typeface="Tahoma"/>
                        <a:ea typeface="ＭＳ Ｐゴシック"/>
                        <a:cs typeface="Times New Roman"/>
                      </a:endParaRPr>
                    </a:p>
                  </a:txBody>
                  <a:tcPr marL="68580" marR="68580" marT="0" marB="0" anchor="ctr"/>
                </a:tc>
              </a:tr>
              <a:tr h="1080633">
                <a:tc>
                  <a:txBody>
                    <a:bodyPr/>
                    <a:lstStyle/>
                    <a:p>
                      <a:pPr algn="l">
                        <a:spcAft>
                          <a:spcPts val="0"/>
                        </a:spcAft>
                      </a:pPr>
                      <a:r>
                        <a:rPr lang="en-US" sz="1200" kern="100" dirty="0">
                          <a:effectLst/>
                          <a:latin typeface="Tahoma"/>
                          <a:ea typeface="ＭＳ Ｐゴシック"/>
                        </a:rPr>
                        <a:t>KEK-4</a:t>
                      </a:r>
                      <a:endParaRPr lang="ja-JP" sz="1200" kern="100" dirty="0">
                        <a:effectLst/>
                        <a:latin typeface="Tahoma"/>
                        <a:ea typeface="ＭＳ Ｐゴシック"/>
                        <a:cs typeface="Times New Roman"/>
                      </a:endParaRPr>
                    </a:p>
                  </a:txBody>
                  <a:tcPr marL="68580" marR="68580" marT="0" marB="0" anchor="ctr"/>
                </a:tc>
                <a:tc>
                  <a:txBody>
                    <a:bodyPr/>
                    <a:lstStyle/>
                    <a:p>
                      <a:pPr algn="l">
                        <a:spcAft>
                          <a:spcPts val="0"/>
                        </a:spcAft>
                      </a:pPr>
                      <a:r>
                        <a:rPr lang="en-US" sz="1200" kern="100" dirty="0" smtClean="0">
                          <a:effectLst/>
                          <a:latin typeface="Tahoma"/>
                          <a:ea typeface="ＭＳ Ｐゴシック"/>
                        </a:rPr>
                        <a:t>TESLA</a:t>
                      </a:r>
                      <a:endParaRPr lang="ja-JP" sz="1200" kern="100" dirty="0">
                        <a:effectLst/>
                        <a:latin typeface="Tahoma"/>
                        <a:ea typeface="ＭＳ Ｐゴシック"/>
                      </a:endParaRPr>
                    </a:p>
                  </a:txBody>
                  <a:tcPr marL="68580" marR="68580" marT="0" marB="0" anchor="ctr"/>
                </a:tc>
                <a:tc>
                  <a:txBody>
                    <a:bodyPr/>
                    <a:lstStyle/>
                    <a:p>
                      <a:pPr algn="l">
                        <a:spcAft>
                          <a:spcPts val="0"/>
                        </a:spcAft>
                      </a:pPr>
                      <a:r>
                        <a:rPr lang="en-US" sz="1200" kern="100">
                          <a:effectLst/>
                          <a:latin typeface="Tahoma"/>
                          <a:ea typeface="ＭＳ Ｐゴシック"/>
                        </a:rPr>
                        <a:t>TESLA</a:t>
                      </a:r>
                      <a:endParaRPr lang="ja-JP" sz="1200" kern="100">
                        <a:effectLst/>
                        <a:latin typeface="Tahoma"/>
                        <a:ea typeface="ＭＳ Ｐゴシック"/>
                        <a:cs typeface="Times New Roman"/>
                      </a:endParaRPr>
                    </a:p>
                  </a:txBody>
                  <a:tcPr marL="68580" marR="68580" marT="0" marB="0" anchor="ctr"/>
                </a:tc>
                <a:tc>
                  <a:txBody>
                    <a:bodyPr/>
                    <a:lstStyle/>
                    <a:p>
                      <a:pPr algn="l">
                        <a:spcAft>
                          <a:spcPts val="0"/>
                        </a:spcAft>
                      </a:pPr>
                      <a:r>
                        <a:rPr lang="en-US" sz="1200" kern="100" dirty="0">
                          <a:effectLst/>
                          <a:latin typeface="Tahoma"/>
                          <a:ea typeface="ＭＳ Ｐゴシック"/>
                        </a:rPr>
                        <a:t>TESLA</a:t>
                      </a:r>
                      <a:endParaRPr lang="ja-JP" sz="1200" kern="100" dirty="0">
                        <a:effectLst/>
                        <a:latin typeface="Tahoma"/>
                        <a:ea typeface="ＭＳ Ｐゴシック"/>
                      </a:endParaRPr>
                    </a:p>
                    <a:p>
                      <a:pPr algn="l">
                        <a:spcAft>
                          <a:spcPts val="0"/>
                        </a:spcAft>
                      </a:pPr>
                      <a:r>
                        <a:rPr lang="ja-JP" sz="1200" kern="100" dirty="0">
                          <a:effectLst/>
                          <a:latin typeface="Tahoma"/>
                          <a:ea typeface="ＭＳ Ｐゴシック"/>
                        </a:rPr>
                        <a:t>（</a:t>
                      </a:r>
                      <a:r>
                        <a:rPr lang="en-US" sz="1200" kern="100" dirty="0">
                          <a:effectLst/>
                          <a:latin typeface="Tahoma"/>
                          <a:ea typeface="ＭＳ Ｐゴシック"/>
                        </a:rPr>
                        <a:t>HOM</a:t>
                      </a:r>
                      <a:r>
                        <a:rPr lang="ja-JP" sz="1200" kern="100" dirty="0">
                          <a:effectLst/>
                          <a:latin typeface="Tahoma"/>
                          <a:ea typeface="ＭＳ Ｐゴシック"/>
                        </a:rPr>
                        <a:t>有り）</a:t>
                      </a:r>
                      <a:endParaRPr lang="ja-JP" sz="1200" kern="100" dirty="0">
                        <a:effectLst/>
                        <a:latin typeface="Tahoma"/>
                        <a:ea typeface="ＭＳ Ｐゴシック"/>
                        <a:cs typeface="Times New Roman"/>
                      </a:endParaRPr>
                    </a:p>
                  </a:txBody>
                  <a:tcPr marL="68580" marR="68580" marT="0" marB="0" anchor="ctr"/>
                </a:tc>
                <a:tc>
                  <a:txBody>
                    <a:bodyPr/>
                    <a:lstStyle/>
                    <a:p>
                      <a:pPr algn="l">
                        <a:spcAft>
                          <a:spcPts val="0"/>
                        </a:spcAft>
                      </a:pPr>
                      <a:r>
                        <a:rPr lang="en-US" sz="1200" kern="100" dirty="0">
                          <a:effectLst/>
                          <a:latin typeface="Tahoma"/>
                          <a:ea typeface="ＭＳ Ｐゴシック"/>
                        </a:rPr>
                        <a:t>ILC</a:t>
                      </a:r>
                      <a:r>
                        <a:rPr lang="ja-JP" sz="1200" kern="100" dirty="0">
                          <a:effectLst/>
                          <a:latin typeface="Tahoma"/>
                          <a:ea typeface="ＭＳ Ｐゴシック"/>
                        </a:rPr>
                        <a:t>（中央部にブレードチューナが装着できる形）</a:t>
                      </a:r>
                    </a:p>
                    <a:p>
                      <a:pPr algn="l">
                        <a:spcAft>
                          <a:spcPts val="0"/>
                        </a:spcAft>
                      </a:pPr>
                      <a:r>
                        <a:rPr lang="en-US" sz="1200" kern="100" dirty="0">
                          <a:effectLst/>
                          <a:latin typeface="Tahoma"/>
                          <a:ea typeface="ＭＳ Ｐゴシック"/>
                        </a:rPr>
                        <a:t>KEK</a:t>
                      </a:r>
                      <a:r>
                        <a:rPr lang="ja-JP" sz="1200" kern="100" dirty="0">
                          <a:effectLst/>
                          <a:latin typeface="Tahoma"/>
                          <a:ea typeface="ＭＳ Ｐゴシック"/>
                        </a:rPr>
                        <a:t>で部品製作・溶接</a:t>
                      </a:r>
                      <a:endParaRPr lang="ja-JP" sz="1200" kern="100" dirty="0">
                        <a:effectLst/>
                        <a:latin typeface="Tahoma"/>
                        <a:ea typeface="ＭＳ Ｐゴシック"/>
                        <a:cs typeface="Times New Roman"/>
                      </a:endParaRPr>
                    </a:p>
                  </a:txBody>
                  <a:tcPr marL="68580" marR="68580" marT="0" marB="0" anchor="ctr"/>
                </a:tc>
                <a:tc>
                  <a:txBody>
                    <a:bodyPr/>
                    <a:lstStyle/>
                    <a:p>
                      <a:pPr algn="l">
                        <a:spcAft>
                          <a:spcPts val="0"/>
                        </a:spcAft>
                      </a:pPr>
                      <a:r>
                        <a:rPr lang="en-US" sz="1200" kern="100" dirty="0">
                          <a:effectLst/>
                          <a:latin typeface="Tahoma"/>
                          <a:ea typeface="ＭＳ Ｐゴシック"/>
                        </a:rPr>
                        <a:t>ILC</a:t>
                      </a:r>
                      <a:endParaRPr lang="ja-JP" sz="1200" kern="100" dirty="0">
                        <a:effectLst/>
                        <a:latin typeface="Tahoma"/>
                        <a:ea typeface="ＭＳ Ｐゴシック"/>
                      </a:endParaRPr>
                    </a:p>
                    <a:p>
                      <a:pPr algn="l">
                        <a:spcAft>
                          <a:spcPts val="0"/>
                        </a:spcAft>
                      </a:pPr>
                      <a:r>
                        <a:rPr lang="ja-JP" altLang="ja-JP" sz="1200" kern="100" dirty="0" smtClean="0">
                          <a:solidFill>
                            <a:srgbClr val="FF0000"/>
                          </a:solidFill>
                          <a:effectLst/>
                          <a:latin typeface="Tahoma"/>
                          <a:ea typeface="ＭＳ Ｐゴシック"/>
                        </a:rPr>
                        <a:t>国産（ミラプロ</a:t>
                      </a:r>
                      <a:r>
                        <a:rPr lang="ja-JP" altLang="en-US" sz="1200" kern="100" dirty="0" smtClean="0">
                          <a:solidFill>
                            <a:srgbClr val="FF0000"/>
                          </a:solidFill>
                          <a:effectLst/>
                          <a:latin typeface="Tahoma"/>
                          <a:ea typeface="ＭＳ Ｐゴシック"/>
                        </a:rPr>
                        <a:t>）　</a:t>
                      </a:r>
                      <a:r>
                        <a:rPr lang="ja-JP" altLang="ja-JP" sz="1200" kern="100" dirty="0" smtClean="0">
                          <a:solidFill>
                            <a:srgbClr val="FF0000"/>
                          </a:solidFill>
                          <a:effectLst/>
                          <a:latin typeface="Tahoma"/>
                          <a:ea typeface="ＭＳ Ｐゴシック"/>
                        </a:rPr>
                        <a:t>ジャケットとの溶接は</a:t>
                      </a:r>
                      <a:r>
                        <a:rPr lang="en-US" altLang="ja-JP" sz="1200" kern="100" dirty="0" smtClean="0">
                          <a:solidFill>
                            <a:srgbClr val="FF0000"/>
                          </a:solidFill>
                          <a:effectLst/>
                          <a:latin typeface="Tahoma"/>
                          <a:ea typeface="ＭＳ Ｐゴシック"/>
                        </a:rPr>
                        <a:t>KEK</a:t>
                      </a:r>
                      <a:r>
                        <a:rPr lang="ja-JP" altLang="ja-JP" sz="1200" kern="100" dirty="0" smtClean="0">
                          <a:solidFill>
                            <a:srgbClr val="FF0000"/>
                          </a:solidFill>
                          <a:effectLst/>
                          <a:latin typeface="Tahoma"/>
                          <a:ea typeface="ＭＳ Ｐゴシック"/>
                        </a:rPr>
                        <a:t>で行う。</a:t>
                      </a:r>
                      <a:endParaRPr lang="ja-JP" altLang="ja-JP" sz="1200" kern="100" dirty="0">
                        <a:solidFill>
                          <a:srgbClr val="FF0000"/>
                        </a:solidFill>
                        <a:effectLst/>
                        <a:latin typeface="Tahoma"/>
                        <a:ea typeface="ＭＳ Ｐゴシック"/>
                        <a:cs typeface="Times New Roman"/>
                      </a:endParaRPr>
                    </a:p>
                  </a:txBody>
                  <a:tcPr marL="68580" marR="68580" marT="0" marB="0" anchor="ctr"/>
                </a:tc>
                <a:tc>
                  <a:txBody>
                    <a:bodyPr/>
                    <a:lstStyle/>
                    <a:p>
                      <a:pPr algn="l">
                        <a:spcAft>
                          <a:spcPts val="0"/>
                        </a:spcAft>
                      </a:pPr>
                      <a:r>
                        <a:rPr lang="ja-JP" sz="1200" kern="100" dirty="0">
                          <a:effectLst/>
                          <a:latin typeface="Tahoma"/>
                          <a:ea typeface="ＭＳ Ｐゴシック"/>
                        </a:rPr>
                        <a:t>無し</a:t>
                      </a:r>
                      <a:endParaRPr lang="ja-JP" sz="1200" kern="100" dirty="0">
                        <a:effectLst/>
                        <a:latin typeface="Tahoma"/>
                        <a:ea typeface="ＭＳ Ｐゴシック"/>
                        <a:cs typeface="Times New Roman"/>
                      </a:endParaRPr>
                    </a:p>
                  </a:txBody>
                  <a:tcPr marL="68580" marR="68580" marT="0" marB="0" anchor="ctr"/>
                </a:tc>
                <a:tc>
                  <a:txBody>
                    <a:bodyPr/>
                    <a:lstStyle/>
                    <a:p>
                      <a:pPr algn="l">
                        <a:spcAft>
                          <a:spcPts val="0"/>
                        </a:spcAft>
                      </a:pPr>
                      <a:r>
                        <a:rPr lang="ja-JP" sz="1200" kern="100" dirty="0">
                          <a:effectLst/>
                          <a:latin typeface="Tahoma"/>
                          <a:ea typeface="ＭＳ Ｐゴシック"/>
                        </a:rPr>
                        <a:t>無し</a:t>
                      </a:r>
                      <a:endParaRPr lang="ja-JP" sz="1200" kern="100" dirty="0">
                        <a:effectLst/>
                        <a:latin typeface="Tahoma"/>
                        <a:ea typeface="ＭＳ Ｐゴシック"/>
                        <a:cs typeface="Times New Roman"/>
                      </a:endParaRPr>
                    </a:p>
                  </a:txBody>
                  <a:tcPr marL="68580" marR="68580" marT="0" marB="0" anchor="ctr"/>
                </a:tc>
              </a:tr>
              <a:tr h="1034526">
                <a:tc>
                  <a:txBody>
                    <a:bodyPr/>
                    <a:lstStyle/>
                    <a:p>
                      <a:pPr algn="l">
                        <a:spcAft>
                          <a:spcPts val="0"/>
                        </a:spcAft>
                      </a:pPr>
                      <a:r>
                        <a:rPr lang="en-US" sz="1200" kern="100" dirty="0">
                          <a:effectLst/>
                          <a:latin typeface="Tahoma"/>
                          <a:ea typeface="ＭＳ Ｐゴシック"/>
                        </a:rPr>
                        <a:t>KEK-5</a:t>
                      </a:r>
                      <a:endParaRPr lang="ja-JP" sz="1200"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kern="100" dirty="0">
                          <a:effectLst/>
                          <a:latin typeface="Tahoma"/>
                          <a:ea typeface="ＭＳ Ｐゴシック"/>
                        </a:rPr>
                        <a:t>↑</a:t>
                      </a:r>
                      <a:endParaRPr lang="ja-JP" sz="1200"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kern="100" dirty="0">
                          <a:effectLst/>
                          <a:latin typeface="Tahoma"/>
                          <a:ea typeface="ＭＳ Ｐゴシック"/>
                        </a:rPr>
                        <a:t>↑</a:t>
                      </a:r>
                      <a:endParaRPr lang="ja-JP" sz="1200"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kern="100" dirty="0">
                          <a:effectLst/>
                          <a:latin typeface="Tahoma"/>
                          <a:ea typeface="ＭＳ Ｐゴシック"/>
                        </a:rPr>
                        <a:t>↑</a:t>
                      </a:r>
                      <a:endParaRPr lang="ja-JP" sz="1200"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kern="100" dirty="0">
                          <a:effectLst/>
                          <a:latin typeface="Tahoma"/>
                          <a:ea typeface="ＭＳ Ｐゴシック"/>
                        </a:rPr>
                        <a:t>↑</a:t>
                      </a:r>
                      <a:endParaRPr lang="ja-JP" sz="1200" kern="100" dirty="0">
                        <a:effectLst/>
                        <a:latin typeface="Tahoma"/>
                        <a:ea typeface="ＭＳ Ｐゴシック"/>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ja-JP" sz="1200" kern="100" dirty="0" smtClean="0">
                          <a:solidFill>
                            <a:srgbClr val="FF0000"/>
                          </a:solidFill>
                          <a:effectLst/>
                          <a:latin typeface="Tahoma"/>
                          <a:ea typeface="ＭＳ Ｐゴシック"/>
                        </a:rPr>
                        <a:t>↑</a:t>
                      </a:r>
                      <a:endParaRPr lang="ja-JP" altLang="ja-JP" sz="1200" kern="100" dirty="0" smtClean="0">
                        <a:solidFill>
                          <a:srgbClr val="FF0000"/>
                        </a:solidFill>
                        <a:effectLst/>
                        <a:latin typeface="Tahoma"/>
                        <a:ea typeface="ＭＳ Ｐゴシック"/>
                        <a:cs typeface="Times New Roman"/>
                      </a:endParaRPr>
                    </a:p>
                  </a:txBody>
                  <a:tcPr marL="68580" marR="68580" marT="0" marB="0" anchor="ctr"/>
                </a:tc>
                <a:tc>
                  <a:txBody>
                    <a:bodyPr/>
                    <a:lstStyle/>
                    <a:p>
                      <a:pPr algn="l">
                        <a:spcAft>
                          <a:spcPts val="0"/>
                        </a:spcAft>
                      </a:pPr>
                      <a:r>
                        <a:rPr lang="ja-JP" sz="1200" kern="100" dirty="0">
                          <a:effectLst/>
                          <a:latin typeface="Tahoma"/>
                          <a:ea typeface="ＭＳ Ｐゴシック"/>
                        </a:rPr>
                        <a:t>ブレードチューナー</a:t>
                      </a:r>
                      <a:endParaRPr lang="ja-JP" sz="1200" kern="100" dirty="0">
                        <a:effectLst/>
                        <a:latin typeface="Tahoma"/>
                        <a:ea typeface="ＭＳ Ｐゴシック"/>
                        <a:cs typeface="Times New Roman"/>
                      </a:endParaRPr>
                    </a:p>
                  </a:txBody>
                  <a:tcPr marL="68580" marR="68580" marT="0" marB="0" anchor="ctr"/>
                </a:tc>
                <a:tc>
                  <a:txBody>
                    <a:bodyPr/>
                    <a:lstStyle/>
                    <a:p>
                      <a:pPr algn="l">
                        <a:spcAft>
                          <a:spcPts val="0"/>
                        </a:spcAft>
                      </a:pPr>
                      <a:r>
                        <a:rPr lang="ja-JP" sz="1200" kern="100" dirty="0">
                          <a:solidFill>
                            <a:schemeClr val="tx1"/>
                          </a:solidFill>
                          <a:effectLst/>
                          <a:latin typeface="Tahoma"/>
                          <a:ea typeface="ＭＳ Ｐゴシック"/>
                        </a:rPr>
                        <a:t>有り</a:t>
                      </a:r>
                      <a:endParaRPr lang="ja-JP" sz="1200" kern="100" dirty="0">
                        <a:solidFill>
                          <a:schemeClr val="tx1"/>
                        </a:solidFill>
                        <a:effectLst/>
                        <a:latin typeface="Tahoma"/>
                        <a:ea typeface="ＭＳ Ｐゴシック"/>
                        <a:cs typeface="Times New Roman"/>
                      </a:endParaRPr>
                    </a:p>
                  </a:txBody>
                  <a:tcPr marL="68580" marR="68580" marT="0" marB="0" anchor="ctr"/>
                </a:tc>
              </a:tr>
            </a:tbl>
          </a:graphicData>
        </a:graphic>
      </p:graphicFrame>
      <p:sp>
        <p:nvSpPr>
          <p:cNvPr id="5" name="日付プレースホルダー 4"/>
          <p:cNvSpPr>
            <a:spLocks noGrp="1"/>
          </p:cNvSpPr>
          <p:nvPr>
            <p:ph type="dt" sz="half" idx="10"/>
          </p:nvPr>
        </p:nvSpPr>
        <p:spPr/>
        <p:txBody>
          <a:bodyPr/>
          <a:lstStyle/>
          <a:p>
            <a:fld id="{24B79451-0911-9D4D-9E63-EE057CA016D4}" type="datetime1">
              <a:rPr lang="ja-JP" altLang="en-US" smtClean="0"/>
              <a:pPr/>
              <a:t>12.10.27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8631865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dirty="0"/>
              <a:t>CFF</a:t>
            </a:r>
            <a:r>
              <a:rPr lang="ja-JP" altLang="en-US" dirty="0"/>
              <a:t>に</a:t>
            </a:r>
            <a:r>
              <a:rPr lang="ja-JP" altLang="en-US" dirty="0" smtClean="0"/>
              <a:t>おける開発テーマ</a:t>
            </a:r>
            <a:endParaRPr kumimoji="1" lang="ja-JP" altLang="en-US" dirty="0"/>
          </a:p>
        </p:txBody>
      </p:sp>
      <p:sp>
        <p:nvSpPr>
          <p:cNvPr id="6" name="コンテンツ プレースホルダー 5"/>
          <p:cNvSpPr>
            <a:spLocks noGrp="1"/>
          </p:cNvSpPr>
          <p:nvPr>
            <p:ph idx="1"/>
          </p:nvPr>
        </p:nvSpPr>
        <p:spPr/>
        <p:txBody>
          <a:bodyPr>
            <a:normAutofit fontScale="77500" lnSpcReduction="20000"/>
          </a:bodyPr>
          <a:lstStyle/>
          <a:p>
            <a:r>
              <a:rPr kumimoji="1" lang="en-US" altLang="ja-JP" dirty="0" smtClean="0">
                <a:latin typeface="Tahoma"/>
                <a:ea typeface="+mj-ea"/>
                <a:cs typeface="Tahoma"/>
              </a:rPr>
              <a:t>CFF</a:t>
            </a:r>
            <a:r>
              <a:rPr kumimoji="1" lang="ja-JP" altLang="en-US" dirty="0" smtClean="0"/>
              <a:t>の有効活用</a:t>
            </a:r>
            <a:endParaRPr kumimoji="1" lang="en-US" altLang="ja-JP" dirty="0" smtClean="0"/>
          </a:p>
          <a:p>
            <a:pPr lvl="1"/>
            <a:r>
              <a:rPr kumimoji="1" lang="ja-JP" altLang="en-US" dirty="0" smtClean="0"/>
              <a:t>たて旋盤によるトリム加工</a:t>
            </a:r>
            <a:endParaRPr kumimoji="1" lang="en-US" altLang="ja-JP" dirty="0" smtClean="0"/>
          </a:p>
          <a:p>
            <a:pPr lvl="1"/>
            <a:r>
              <a:rPr lang="en-US" altLang="ja-JP" dirty="0" smtClean="0"/>
              <a:t>EBW</a:t>
            </a:r>
            <a:r>
              <a:rPr lang="ja-JP" altLang="en-US" dirty="0" smtClean="0"/>
              <a:t>の高度化</a:t>
            </a:r>
            <a:endParaRPr lang="en-US" altLang="ja-JP" dirty="0" smtClean="0"/>
          </a:p>
          <a:p>
            <a:r>
              <a:rPr kumimoji="1" lang="ja-JP" altLang="en-US" dirty="0" smtClean="0"/>
              <a:t>新工法の開発</a:t>
            </a:r>
            <a:endParaRPr kumimoji="1" lang="en-US" altLang="ja-JP" dirty="0" smtClean="0"/>
          </a:p>
          <a:p>
            <a:pPr lvl="1"/>
            <a:r>
              <a:rPr lang="en-US" altLang="ja-JP" dirty="0" smtClean="0"/>
              <a:t>SPS</a:t>
            </a:r>
            <a:r>
              <a:rPr lang="ja-JP" altLang="en-US" dirty="0" smtClean="0"/>
              <a:t>との協業による、</a:t>
            </a:r>
            <a:r>
              <a:rPr lang="en-US" altLang="ja-JP" dirty="0" smtClean="0"/>
              <a:t>HOM</a:t>
            </a:r>
            <a:r>
              <a:rPr lang="ja-JP" altLang="en-US" dirty="0" smtClean="0"/>
              <a:t>用部品の製造</a:t>
            </a:r>
            <a:endParaRPr kumimoji="1" lang="en-US" altLang="ja-JP" dirty="0" smtClean="0"/>
          </a:p>
          <a:p>
            <a:r>
              <a:rPr kumimoji="1" lang="ja-JP" altLang="en-US" dirty="0" smtClean="0"/>
              <a:t>強め輪溶接後の矯正不要なセルの開発</a:t>
            </a:r>
            <a:endParaRPr kumimoji="1" lang="en-US" altLang="ja-JP" dirty="0" smtClean="0"/>
          </a:p>
          <a:p>
            <a:r>
              <a:rPr lang="ja-JP" altLang="en-US" dirty="0" smtClean="0"/>
              <a:t>チューナー共用（スライドジャッキ／ブレード）型ジャケットの開発</a:t>
            </a:r>
            <a:endParaRPr lang="en-US" altLang="ja-JP" dirty="0" smtClean="0"/>
          </a:p>
          <a:p>
            <a:pPr lvl="1"/>
            <a:r>
              <a:rPr kumimoji="1" lang="ja-JP" altLang="en-US" dirty="0" smtClean="0"/>
              <a:t>ジャケット単体による剛性の比較評価：</a:t>
            </a:r>
            <a:r>
              <a:rPr kumimoji="1" lang="en-US" altLang="ja-JP" dirty="0" smtClean="0"/>
              <a:t>KEK-MHI</a:t>
            </a:r>
            <a:r>
              <a:rPr kumimoji="1" lang="ja-JP" altLang="en-US" dirty="0" smtClean="0"/>
              <a:t>ジャケットとチューナー共用型ジャケットにスライドジャッキ対応用の変換アダプタ（分割式）を取り付けたものの剛性を比較する。</a:t>
            </a:r>
            <a:endParaRPr kumimoji="1" lang="en-US" altLang="ja-JP" dirty="0" smtClean="0"/>
          </a:p>
          <a:p>
            <a:r>
              <a:rPr lang="ja-JP" altLang="en-US" dirty="0" smtClean="0"/>
              <a:t>コスト評価（空洞単体、ジャケット、チューナー）</a:t>
            </a:r>
            <a:endParaRPr lang="en-US" altLang="ja-JP" dirty="0" smtClean="0"/>
          </a:p>
        </p:txBody>
      </p:sp>
      <p:sp>
        <p:nvSpPr>
          <p:cNvPr id="5" name="日付プレースホルダー 4"/>
          <p:cNvSpPr>
            <a:spLocks noGrp="1"/>
          </p:cNvSpPr>
          <p:nvPr>
            <p:ph type="dt" sz="half" idx="10"/>
          </p:nvPr>
        </p:nvSpPr>
        <p:spPr/>
        <p:txBody>
          <a:bodyPr/>
          <a:lstStyle/>
          <a:p>
            <a:fld id="{24B79451-0911-9D4D-9E63-EE057CA016D4}" type="datetime1">
              <a:rPr lang="ja-JP" altLang="en-US" smtClean="0"/>
              <a:pPr/>
              <a:t>12.10.27</a:t>
            </a:fld>
            <a:endParaRPr lang="en-US"/>
          </a:p>
        </p:txBody>
      </p:sp>
      <p:sp>
        <p:nvSpPr>
          <p:cNvPr id="3" name="フッター プレースホルダー 2"/>
          <p:cNvSpPr>
            <a:spLocks noGrp="1"/>
          </p:cNvSpPr>
          <p:nvPr>
            <p:ph type="ftr" sz="quarter" idx="11"/>
          </p:nvPr>
        </p:nvSpPr>
        <p:spPr/>
        <p:txBody>
          <a:bodyPr/>
          <a:lstStyle/>
          <a:p>
            <a:r>
              <a:rPr lang="ja-JP" altLang="en-US" smtClean="0"/>
              <a:t>機械工学センター　山中　将</a:t>
            </a:r>
            <a:endParaRPr lang="en-US"/>
          </a:p>
        </p:txBody>
      </p:sp>
      <p:sp>
        <p:nvSpPr>
          <p:cNvPr id="4" name="スライド番号プレースホルダー 3"/>
          <p:cNvSpPr>
            <a:spLocks noGrp="1"/>
          </p:cNvSpPr>
          <p:nvPr>
            <p:ph type="sldNum" sz="quarter" idx="12"/>
          </p:nvPr>
        </p:nvSpPr>
        <p:spPr/>
        <p:txBody>
          <a:bodyPr/>
          <a:lstStyle/>
          <a:p>
            <a:fld id="{BA9B540C-44DA-4F69-89C9-7C84606640D3}" type="slidenum">
              <a:rPr lang="en-US" smtClean="0"/>
              <a:pPr/>
              <a:t>65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850491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ジャケットについて</a:t>
            </a:r>
            <a:endParaRPr kumimoji="1" lang="ja-JP" altLang="en-US" dirty="0"/>
          </a:p>
        </p:txBody>
      </p:sp>
      <p:sp>
        <p:nvSpPr>
          <p:cNvPr id="3" name="日付プレースホルダー 2"/>
          <p:cNvSpPr>
            <a:spLocks noGrp="1"/>
          </p:cNvSpPr>
          <p:nvPr>
            <p:ph type="dt" sz="half" idx="10"/>
          </p:nvPr>
        </p:nvSpPr>
        <p:spPr/>
        <p:txBody>
          <a:bodyPr/>
          <a:lstStyle/>
          <a:p>
            <a:fld id="{EF724AB9-FA20-C74C-803D-371DCA3354BE}" type="datetime1">
              <a:rPr lang="ja-JP" altLang="en-US" smtClean="0"/>
              <a:pPr/>
              <a:t>12.10.27</a:t>
            </a:fld>
            <a:endParaRPr lang="en-US"/>
          </a:p>
        </p:txBody>
      </p:sp>
      <p:sp>
        <p:nvSpPr>
          <p:cNvPr id="4" name="フッター プレースホルダー 3"/>
          <p:cNvSpPr>
            <a:spLocks noGrp="1"/>
          </p:cNvSpPr>
          <p:nvPr>
            <p:ph type="ftr" sz="quarter" idx="11"/>
          </p:nvPr>
        </p:nvSpPr>
        <p:spPr/>
        <p:txBody>
          <a:bodyPr/>
          <a:lstStyle/>
          <a:p>
            <a:r>
              <a:rPr lang="ja-JP" altLang="en-US" smtClean="0"/>
              <a:t>機械工学センター　山中　将</a:t>
            </a:r>
            <a:endParaRPr lang="en-US"/>
          </a:p>
        </p:txBody>
      </p:sp>
      <p:sp>
        <p:nvSpPr>
          <p:cNvPr id="5" name="スライド番号プレースホルダー 4"/>
          <p:cNvSpPr>
            <a:spLocks noGrp="1"/>
          </p:cNvSpPr>
          <p:nvPr>
            <p:ph type="sldNum" sz="quarter" idx="12"/>
          </p:nvPr>
        </p:nvSpPr>
        <p:spPr/>
        <p:txBody>
          <a:bodyPr/>
          <a:lstStyle/>
          <a:p>
            <a:fld id="{BA9B540C-44DA-4F69-89C9-7C84606640D3}" type="slidenum">
              <a:rPr lang="en-US" smtClean="0"/>
              <a:pPr/>
              <a:t>66</a:t>
            </a:fld>
            <a:endParaRPr lang="en-US"/>
          </a:p>
        </p:txBody>
      </p:sp>
      <p:pic>
        <p:nvPicPr>
          <p:cNvPr id="6" name="図 5" descr="jacket.pdf"/>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5400000">
            <a:off x="1703038" y="-229945"/>
            <a:ext cx="5737924" cy="8116232"/>
          </a:xfrm>
          <a:prstGeom prst="rect">
            <a:avLst/>
          </a:prstGeom>
        </p:spPr>
      </p:pic>
      <p:sp>
        <p:nvSpPr>
          <p:cNvPr id="7" name="テキスト ボックス 6"/>
          <p:cNvSpPr txBox="1"/>
          <p:nvPr/>
        </p:nvSpPr>
        <p:spPr>
          <a:xfrm>
            <a:off x="770466" y="2133599"/>
            <a:ext cx="671979" cy="307777"/>
          </a:xfrm>
          <a:prstGeom prst="rect">
            <a:avLst/>
          </a:prstGeom>
          <a:noFill/>
        </p:spPr>
        <p:txBody>
          <a:bodyPr wrap="none" rtlCol="0">
            <a:spAutoFit/>
          </a:bodyPr>
          <a:lstStyle/>
          <a:p>
            <a:r>
              <a:rPr kumimoji="1" lang="ja-JP" altLang="en-US" sz="1400" dirty="0" smtClean="0">
                <a:solidFill>
                  <a:schemeClr val="tx2"/>
                </a:solidFill>
                <a:latin typeface="ＭＳ Ｐゴシック"/>
                <a:ea typeface="ＭＳ Ｐゴシック"/>
                <a:cs typeface="ＭＳ Ｐゴシック"/>
              </a:rPr>
              <a:t>３号機</a:t>
            </a:r>
            <a:endParaRPr kumimoji="1" lang="ja-JP" altLang="en-US" sz="1400" dirty="0">
              <a:solidFill>
                <a:schemeClr val="tx2"/>
              </a:solidFill>
              <a:latin typeface="ＭＳ Ｐゴシック"/>
              <a:ea typeface="ＭＳ Ｐゴシック"/>
              <a:cs typeface="ＭＳ Ｐゴシック"/>
            </a:endParaRPr>
          </a:p>
        </p:txBody>
      </p:sp>
      <p:sp>
        <p:nvSpPr>
          <p:cNvPr id="8" name="テキスト ボックス 7"/>
          <p:cNvSpPr txBox="1"/>
          <p:nvPr/>
        </p:nvSpPr>
        <p:spPr>
          <a:xfrm>
            <a:off x="770466" y="3767665"/>
            <a:ext cx="671979" cy="307777"/>
          </a:xfrm>
          <a:prstGeom prst="rect">
            <a:avLst/>
          </a:prstGeom>
          <a:noFill/>
        </p:spPr>
        <p:txBody>
          <a:bodyPr wrap="none" rtlCol="0">
            <a:spAutoFit/>
          </a:bodyPr>
          <a:lstStyle/>
          <a:p>
            <a:r>
              <a:rPr kumimoji="1" lang="ja-JP" altLang="en-US" sz="1400" dirty="0" smtClean="0">
                <a:solidFill>
                  <a:schemeClr val="tx2"/>
                </a:solidFill>
                <a:latin typeface="ＭＳ Ｐゴシック"/>
                <a:ea typeface="ＭＳ Ｐゴシック"/>
                <a:cs typeface="ＭＳ Ｐゴシック"/>
              </a:rPr>
              <a:t>４号機</a:t>
            </a:r>
            <a:endParaRPr kumimoji="1" lang="ja-JP" altLang="en-US" sz="1400" dirty="0">
              <a:solidFill>
                <a:schemeClr val="tx2"/>
              </a:solidFill>
              <a:latin typeface="ＭＳ Ｐゴシック"/>
              <a:ea typeface="ＭＳ Ｐゴシック"/>
              <a:cs typeface="ＭＳ Ｐゴシック"/>
            </a:endParaRPr>
          </a:p>
        </p:txBody>
      </p:sp>
      <p:sp>
        <p:nvSpPr>
          <p:cNvPr id="9" name="下矢印 8"/>
          <p:cNvSpPr/>
          <p:nvPr/>
        </p:nvSpPr>
        <p:spPr>
          <a:xfrm>
            <a:off x="2299112" y="1024467"/>
            <a:ext cx="329789" cy="391942"/>
          </a:xfrm>
          <a:prstGeom prst="downArrow">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0" name="下矢印 9"/>
          <p:cNvSpPr/>
          <p:nvPr/>
        </p:nvSpPr>
        <p:spPr>
          <a:xfrm>
            <a:off x="6928262" y="1024467"/>
            <a:ext cx="329789" cy="391942"/>
          </a:xfrm>
          <a:prstGeom prst="downArrow">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1" name="下矢印 10"/>
          <p:cNvSpPr/>
          <p:nvPr/>
        </p:nvSpPr>
        <p:spPr>
          <a:xfrm>
            <a:off x="2299112" y="2700867"/>
            <a:ext cx="329789" cy="391942"/>
          </a:xfrm>
          <a:prstGeom prst="downArrow">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2" name="下矢印 11"/>
          <p:cNvSpPr/>
          <p:nvPr/>
        </p:nvSpPr>
        <p:spPr>
          <a:xfrm>
            <a:off x="6928262" y="2700867"/>
            <a:ext cx="329789" cy="391942"/>
          </a:xfrm>
          <a:prstGeom prst="downArrow">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3" name="下矢印 12"/>
          <p:cNvSpPr/>
          <p:nvPr/>
        </p:nvSpPr>
        <p:spPr>
          <a:xfrm rot="5400000">
            <a:off x="7289127" y="1272118"/>
            <a:ext cx="329789" cy="391942"/>
          </a:xfrm>
          <a:prstGeom prst="downArrow">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4" name="下矢印 13"/>
          <p:cNvSpPr/>
          <p:nvPr/>
        </p:nvSpPr>
        <p:spPr>
          <a:xfrm rot="5400000">
            <a:off x="7289127" y="2948519"/>
            <a:ext cx="329789" cy="391942"/>
          </a:xfrm>
          <a:prstGeom prst="downArrow">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925978" y="6087530"/>
            <a:ext cx="2981505" cy="307777"/>
          </a:xfrm>
          <a:prstGeom prst="rect">
            <a:avLst/>
          </a:prstGeom>
          <a:noFill/>
        </p:spPr>
        <p:txBody>
          <a:bodyPr wrap="none" rtlCol="0">
            <a:spAutoFit/>
          </a:bodyPr>
          <a:lstStyle/>
          <a:p>
            <a:r>
              <a:rPr kumimoji="1" lang="ja-JP" altLang="en-US" sz="1400" dirty="0" smtClean="0">
                <a:solidFill>
                  <a:schemeClr val="tx2"/>
                </a:solidFill>
                <a:latin typeface="ＭＳ Ｐゴシック"/>
                <a:ea typeface="ＭＳ Ｐゴシック"/>
                <a:cs typeface="ＭＳ Ｐゴシック"/>
              </a:rPr>
              <a:t>ジャケット単体の剛性評価試験を行う</a:t>
            </a:r>
            <a:endParaRPr kumimoji="1" lang="ja-JP" altLang="en-US" sz="1400" dirty="0">
              <a:solidFill>
                <a:schemeClr val="tx2"/>
              </a:solidFill>
              <a:latin typeface="ＭＳ Ｐゴシック"/>
              <a:ea typeface="ＭＳ Ｐゴシック"/>
              <a:cs typeface="ＭＳ Ｐゴシック"/>
            </a:endParaRPr>
          </a:p>
        </p:txBody>
      </p:sp>
      <p:sp>
        <p:nvSpPr>
          <p:cNvPr id="16" name="テキスト ボックス 15"/>
          <p:cNvSpPr txBox="1"/>
          <p:nvPr/>
        </p:nvSpPr>
        <p:spPr>
          <a:xfrm>
            <a:off x="7747000" y="979229"/>
            <a:ext cx="1107996" cy="646331"/>
          </a:xfrm>
          <a:prstGeom prst="rect">
            <a:avLst/>
          </a:prstGeom>
          <a:solidFill>
            <a:schemeClr val="bg1"/>
          </a:solidFill>
          <a:ln w="28575" cmpd="sng">
            <a:solidFill>
              <a:srgbClr val="FF0000"/>
            </a:solidFill>
          </a:ln>
        </p:spPr>
        <p:txBody>
          <a:bodyPr wrap="none" rtlCol="0">
            <a:spAutoFit/>
          </a:bodyPr>
          <a:lstStyle/>
          <a:p>
            <a:r>
              <a:rPr kumimoji="1" lang="en-US" altLang="ja-JP" dirty="0" smtClean="0">
                <a:latin typeface="Tahoma"/>
                <a:ea typeface="ＭＳ Ｐゴシック"/>
                <a:cs typeface="Tahoma"/>
              </a:rPr>
              <a:t>CFF</a:t>
            </a:r>
            <a:r>
              <a:rPr kumimoji="1" lang="ja-JP" altLang="en-US" dirty="0" smtClean="0">
                <a:latin typeface="ＭＳ Ｐゴシック"/>
                <a:ea typeface="ＭＳ Ｐゴシック"/>
                <a:cs typeface="ＭＳ Ｐゴシック"/>
              </a:rPr>
              <a:t>で</a:t>
            </a:r>
            <a:endParaRPr kumimoji="1" lang="en-US" altLang="ja-JP" dirty="0" smtClean="0">
              <a:latin typeface="ＭＳ Ｐゴシック"/>
              <a:ea typeface="ＭＳ Ｐゴシック"/>
              <a:cs typeface="ＭＳ Ｐゴシック"/>
            </a:endParaRPr>
          </a:p>
          <a:p>
            <a:r>
              <a:rPr kumimoji="1" lang="ja-JP" altLang="en-US" dirty="0" smtClean="0">
                <a:latin typeface="ＭＳ Ｐゴシック"/>
                <a:ea typeface="ＭＳ Ｐゴシック"/>
                <a:cs typeface="ＭＳ Ｐゴシック"/>
              </a:rPr>
              <a:t>溶接する</a:t>
            </a:r>
            <a:endParaRPr kumimoji="1" lang="ja-JP" altLang="en-US" dirty="0">
              <a:latin typeface="ＭＳ Ｐゴシック"/>
              <a:ea typeface="ＭＳ Ｐゴシック"/>
              <a:cs typeface="ＭＳ Ｐゴシック"/>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0758714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dirty="0"/>
              <a:t>CFF</a:t>
            </a:r>
            <a:r>
              <a:rPr lang="ja-JP" altLang="en-US" dirty="0"/>
              <a:t>における空洞</a:t>
            </a:r>
            <a:r>
              <a:rPr lang="ja-JP" altLang="en-US" dirty="0" smtClean="0"/>
              <a:t>製造技術マップ</a:t>
            </a:r>
            <a:endParaRPr kumimoji="1" lang="ja-JP" altLang="en-US" dirty="0"/>
          </a:p>
        </p:txBody>
      </p:sp>
      <p:sp>
        <p:nvSpPr>
          <p:cNvPr id="3" name="フッター プレースホルダー 2"/>
          <p:cNvSpPr>
            <a:spLocks noGrp="1"/>
          </p:cNvSpPr>
          <p:nvPr>
            <p:ph type="ftr" sz="quarter" idx="11"/>
          </p:nvPr>
        </p:nvSpPr>
        <p:spPr/>
        <p:txBody>
          <a:bodyPr/>
          <a:lstStyle/>
          <a:p>
            <a:r>
              <a:rPr lang="ja-JP" altLang="en-US" smtClean="0"/>
              <a:t>機械工学センター　山中　将</a:t>
            </a:r>
            <a:endParaRPr lang="en-US"/>
          </a:p>
        </p:txBody>
      </p:sp>
      <p:sp>
        <p:nvSpPr>
          <p:cNvPr id="4" name="スライド番号プレースホルダー 3"/>
          <p:cNvSpPr>
            <a:spLocks noGrp="1"/>
          </p:cNvSpPr>
          <p:nvPr>
            <p:ph type="sldNum" sz="quarter" idx="12"/>
          </p:nvPr>
        </p:nvSpPr>
        <p:spPr/>
        <p:txBody>
          <a:bodyPr/>
          <a:lstStyle/>
          <a:p>
            <a:fld id="{BA9B540C-44DA-4F69-89C9-7C84606640D3}" type="slidenum">
              <a:rPr lang="en-US" smtClean="0"/>
              <a:pPr/>
              <a:t>67</a:t>
            </a:fld>
            <a:endParaRPr lang="en-US"/>
          </a:p>
        </p:txBody>
      </p:sp>
      <p:graphicFrame>
        <p:nvGraphicFramePr>
          <p:cNvPr id="10" name="表 9"/>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510524392"/>
              </p:ext>
            </p:extLst>
          </p:nvPr>
        </p:nvGraphicFramePr>
        <p:xfrm>
          <a:off x="390584" y="1130301"/>
          <a:ext cx="8362833" cy="4804832"/>
        </p:xfrm>
        <a:graphic>
          <a:graphicData uri="http://schemas.openxmlformats.org/drawingml/2006/table">
            <a:tbl>
              <a:tblPr bandRow="1">
                <a:tableStyleId>{BC89EF96-8CEA-46FF-86C4-4CE0E7609802}</a:tableStyleId>
              </a:tblPr>
              <a:tblGrid>
                <a:gridCol w="811683"/>
                <a:gridCol w="2517050"/>
                <a:gridCol w="2517050"/>
                <a:gridCol w="2517050"/>
              </a:tblGrid>
              <a:tr h="559608">
                <a:tc>
                  <a:txBody>
                    <a:bodyPr/>
                    <a:lstStyle/>
                    <a:p>
                      <a:pPr algn="ctr">
                        <a:spcAft>
                          <a:spcPts val="0"/>
                        </a:spcAft>
                      </a:pPr>
                      <a:endParaRPr lang="ja-JP" sz="1200" b="1"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b="1" kern="100" dirty="0" smtClean="0">
                          <a:effectLst/>
                          <a:latin typeface="Tahoma"/>
                          <a:ea typeface="ＭＳ Ｐゴシック"/>
                        </a:rPr>
                        <a:t>センタセル</a:t>
                      </a:r>
                      <a:endParaRPr lang="ja-JP" sz="1200" b="1"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b="1" kern="100" dirty="0">
                          <a:effectLst/>
                          <a:latin typeface="Tahoma"/>
                          <a:ea typeface="ＭＳ Ｐゴシック"/>
                        </a:rPr>
                        <a:t>エンドグループ</a:t>
                      </a:r>
                      <a:endParaRPr lang="ja-JP" sz="1200" b="1" kern="100" dirty="0">
                        <a:effectLst/>
                        <a:latin typeface="Tahoma"/>
                        <a:ea typeface="ＭＳ Ｐゴシック"/>
                        <a:cs typeface="Times New Roman"/>
                      </a:endParaRPr>
                    </a:p>
                  </a:txBody>
                  <a:tcPr marL="68580" marR="68580" marT="0" marB="0" anchor="ctr"/>
                </a:tc>
                <a:tc>
                  <a:txBody>
                    <a:bodyPr/>
                    <a:lstStyle/>
                    <a:p>
                      <a:pPr algn="ctr">
                        <a:spcAft>
                          <a:spcPts val="0"/>
                        </a:spcAft>
                      </a:pPr>
                      <a:r>
                        <a:rPr lang="ja-JP" sz="1200" b="1" kern="100" dirty="0">
                          <a:effectLst/>
                          <a:latin typeface="Tahoma"/>
                          <a:ea typeface="ＭＳ Ｐゴシック"/>
                        </a:rPr>
                        <a:t>ジャケット</a:t>
                      </a:r>
                      <a:endParaRPr lang="ja-JP" sz="1200" b="1" kern="100" dirty="0">
                        <a:effectLst/>
                        <a:latin typeface="Tahoma"/>
                        <a:ea typeface="ＭＳ Ｐゴシック"/>
                        <a:cs typeface="Times New Roman"/>
                      </a:endParaRPr>
                    </a:p>
                  </a:txBody>
                  <a:tcPr marL="68580" marR="68580" marT="0" marB="0" anchor="ctr"/>
                </a:tc>
              </a:tr>
              <a:tr h="1471166">
                <a:tc>
                  <a:txBody>
                    <a:bodyPr/>
                    <a:lstStyle/>
                    <a:p>
                      <a:pPr algn="ctr">
                        <a:spcAft>
                          <a:spcPts val="0"/>
                        </a:spcAft>
                      </a:pPr>
                      <a:r>
                        <a:rPr lang="ja-JP" altLang="en-US" sz="1200" kern="100" dirty="0" smtClean="0">
                          <a:effectLst/>
                          <a:latin typeface="Tahoma"/>
                          <a:ea typeface="ＭＳ Ｐゴシック"/>
                        </a:rPr>
                        <a:t>機械加工</a:t>
                      </a:r>
                      <a:endParaRPr lang="ja-JP" sz="1200" kern="100" dirty="0">
                        <a:effectLst/>
                        <a:latin typeface="Tahoma"/>
                        <a:ea typeface="ＭＳ Ｐゴシック"/>
                      </a:endParaRPr>
                    </a:p>
                  </a:txBody>
                  <a:tcPr marL="68580" marR="68580" marT="0" marB="0" anchor="ctr"/>
                </a:tc>
                <a:tc>
                  <a:txBody>
                    <a:bodyPr/>
                    <a:lstStyle/>
                    <a:p>
                      <a:pPr algn="l">
                        <a:spcAft>
                          <a:spcPts val="0"/>
                        </a:spcAft>
                      </a:pPr>
                      <a:r>
                        <a:rPr lang="en-US" altLang="ja-JP" sz="1200" kern="100" dirty="0" err="1" smtClean="0">
                          <a:effectLst/>
                          <a:latin typeface="Tahoma"/>
                          <a:ea typeface="ＭＳ Ｐゴシック"/>
                        </a:rPr>
                        <a:t>Nb</a:t>
                      </a:r>
                      <a:r>
                        <a:rPr lang="ja-JP" altLang="en-US" sz="1200" kern="100" dirty="0" smtClean="0">
                          <a:effectLst/>
                          <a:latin typeface="Tahoma"/>
                          <a:ea typeface="ＭＳ Ｐゴシック"/>
                        </a:rPr>
                        <a:t>の切削加工</a:t>
                      </a:r>
                      <a:endParaRPr lang="en-US" altLang="ja-JP" sz="1200" kern="100" dirty="0" smtClean="0">
                        <a:effectLst/>
                        <a:latin typeface="Tahoma"/>
                        <a:ea typeface="ＭＳ Ｐゴシック"/>
                      </a:endParaRPr>
                    </a:p>
                    <a:p>
                      <a:pPr algn="l">
                        <a:spcAft>
                          <a:spcPts val="0"/>
                        </a:spcAft>
                      </a:pPr>
                      <a:r>
                        <a:rPr lang="en-US" altLang="ja-JP" sz="1200" kern="100" dirty="0" err="1" smtClean="0">
                          <a:effectLst/>
                          <a:latin typeface="Tahoma"/>
                          <a:ea typeface="ＭＳ Ｐゴシック"/>
                        </a:rPr>
                        <a:t>Nb</a:t>
                      </a:r>
                      <a:r>
                        <a:rPr lang="ja-JP" altLang="en-US" sz="1200" kern="100" dirty="0" smtClean="0">
                          <a:effectLst/>
                          <a:latin typeface="Tahoma"/>
                          <a:ea typeface="ＭＳ Ｐゴシック"/>
                        </a:rPr>
                        <a:t>のプレス加工</a:t>
                      </a:r>
                      <a:r>
                        <a:rPr lang="en-US" altLang="ja-JP" sz="1200" kern="100" baseline="30000" dirty="0" smtClean="0">
                          <a:effectLst/>
                          <a:latin typeface="Tahoma"/>
                          <a:ea typeface="ＭＳ Ｐゴシック"/>
                        </a:rPr>
                        <a:t>*1</a:t>
                      </a:r>
                    </a:p>
                    <a:p>
                      <a:pPr algn="l">
                        <a:spcAft>
                          <a:spcPts val="0"/>
                        </a:spcAft>
                      </a:pPr>
                      <a:r>
                        <a:rPr lang="ja-JP" altLang="en-US" sz="1200" kern="100" dirty="0" smtClean="0">
                          <a:effectLst/>
                          <a:latin typeface="Tahoma"/>
                          <a:ea typeface="ＭＳ Ｐゴシック"/>
                        </a:rPr>
                        <a:t>トリム加工</a:t>
                      </a:r>
                      <a:r>
                        <a:rPr lang="en-US" altLang="ja-JP" sz="1200" kern="100" baseline="30000" dirty="0" smtClean="0">
                          <a:effectLst/>
                          <a:latin typeface="Tahoma"/>
                          <a:ea typeface="ＭＳ Ｐゴシック"/>
                        </a:rPr>
                        <a:t>*1</a:t>
                      </a:r>
                      <a:endParaRPr lang="ja-JP" sz="1200" kern="100" dirty="0">
                        <a:effectLst/>
                        <a:latin typeface="Tahoma"/>
                        <a:ea typeface="ＭＳ Ｐゴシック"/>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err="1" smtClean="0">
                          <a:effectLst/>
                          <a:latin typeface="Tahoma"/>
                          <a:ea typeface="ＭＳ Ｐゴシック"/>
                        </a:rPr>
                        <a:t>Nb</a:t>
                      </a:r>
                      <a:r>
                        <a:rPr lang="ja-JP" altLang="en-US" sz="1200" kern="100" dirty="0" smtClean="0">
                          <a:effectLst/>
                          <a:latin typeface="Tahoma"/>
                          <a:ea typeface="ＭＳ Ｐゴシック"/>
                        </a:rPr>
                        <a:t>の切削加工</a:t>
                      </a:r>
                      <a:endParaRPr lang="en-US" altLang="ja-JP" sz="1200" kern="100" dirty="0" smtClean="0">
                        <a:effectLst/>
                        <a:latin typeface="Tahoma"/>
                        <a:ea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err="1" smtClean="0">
                          <a:effectLst/>
                          <a:latin typeface="Tahoma"/>
                          <a:ea typeface="ＭＳ Ｐゴシック"/>
                        </a:rPr>
                        <a:t>NbTi</a:t>
                      </a:r>
                      <a:r>
                        <a:rPr lang="ja-JP" altLang="en-US" sz="1200" kern="100" dirty="0" smtClean="0">
                          <a:effectLst/>
                          <a:latin typeface="Tahoma"/>
                          <a:ea typeface="ＭＳ Ｐゴシック"/>
                        </a:rPr>
                        <a:t>の切削加工</a:t>
                      </a:r>
                      <a:endParaRPr lang="en-US" altLang="ja-JP" sz="1200" kern="100" dirty="0" smtClean="0">
                        <a:effectLst/>
                        <a:latin typeface="Tahoma"/>
                        <a:ea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smtClean="0">
                          <a:effectLst/>
                          <a:latin typeface="Tahoma"/>
                          <a:ea typeface="ＭＳ Ｐゴシック"/>
                        </a:rPr>
                        <a:t>Ti</a:t>
                      </a:r>
                      <a:r>
                        <a:rPr lang="ja-JP" altLang="en-US" sz="1200" kern="100" dirty="0" smtClean="0">
                          <a:effectLst/>
                          <a:latin typeface="Tahoma"/>
                          <a:ea typeface="ＭＳ Ｐゴシック"/>
                        </a:rPr>
                        <a:t>の切削加工</a:t>
                      </a:r>
                      <a:endParaRPr lang="en-US" altLang="ja-JP" sz="1200" kern="100" dirty="0" smtClean="0">
                        <a:effectLst/>
                        <a:latin typeface="Tahoma"/>
                        <a:ea typeface="ＭＳ Ｐゴシック"/>
                      </a:endParaRPr>
                    </a:p>
                    <a:p>
                      <a:pPr algn="l">
                        <a:spcAft>
                          <a:spcPts val="0"/>
                        </a:spcAft>
                      </a:pPr>
                      <a:endParaRPr lang="ja-JP" sz="1200" kern="100" dirty="0">
                        <a:effectLst/>
                        <a:latin typeface="Tahoma"/>
                        <a:ea typeface="ＭＳ Ｐゴシック"/>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smtClean="0">
                          <a:effectLst/>
                          <a:latin typeface="Tahoma"/>
                          <a:ea typeface="ＭＳ Ｐゴシック"/>
                        </a:rPr>
                        <a:t>Ti</a:t>
                      </a:r>
                      <a:r>
                        <a:rPr lang="ja-JP" altLang="en-US" sz="1200" kern="100" dirty="0" smtClean="0">
                          <a:effectLst/>
                          <a:latin typeface="Tahoma"/>
                          <a:ea typeface="ＭＳ Ｐゴシック"/>
                        </a:rPr>
                        <a:t>の切削加工</a:t>
                      </a:r>
                      <a:endParaRPr lang="en-US" altLang="ja-JP" sz="1200" kern="100" dirty="0" smtClean="0">
                        <a:effectLst/>
                        <a:latin typeface="Tahoma"/>
                        <a:ea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smtClean="0">
                          <a:effectLst/>
                          <a:latin typeface="Tahoma"/>
                          <a:ea typeface="ＭＳ Ｐゴシック"/>
                        </a:rPr>
                        <a:t>Ti</a:t>
                      </a:r>
                      <a:r>
                        <a:rPr lang="ja-JP" altLang="en-US" sz="1200" kern="100" dirty="0" smtClean="0">
                          <a:effectLst/>
                          <a:latin typeface="Tahoma"/>
                          <a:ea typeface="ＭＳ Ｐゴシック"/>
                        </a:rPr>
                        <a:t>の丸め管加工</a:t>
                      </a:r>
                      <a:endParaRPr lang="en-US" altLang="ja-JP" sz="1200" kern="100" dirty="0" smtClean="0">
                        <a:effectLst/>
                        <a:latin typeface="Tahoma"/>
                        <a:ea typeface="ＭＳ Ｐゴシック"/>
                      </a:endParaRPr>
                    </a:p>
                  </a:txBody>
                  <a:tcPr marL="68580" marR="68580" marT="0" marB="0"/>
                </a:tc>
              </a:tr>
              <a:tr h="1387029">
                <a:tc>
                  <a:txBody>
                    <a:bodyPr/>
                    <a:lstStyle/>
                    <a:p>
                      <a:pPr algn="ctr">
                        <a:spcAft>
                          <a:spcPts val="0"/>
                        </a:spcAft>
                      </a:pPr>
                      <a:r>
                        <a:rPr lang="ja-JP" altLang="en-US" sz="1200" kern="100" dirty="0" smtClean="0">
                          <a:effectLst/>
                          <a:latin typeface="Tahoma"/>
                          <a:ea typeface="ＭＳ Ｐゴシック"/>
                          <a:cs typeface="Times New Roman"/>
                        </a:rPr>
                        <a:t>溶接</a:t>
                      </a:r>
                      <a:endParaRPr lang="ja-JP" sz="1200" kern="100" dirty="0">
                        <a:effectLst/>
                        <a:latin typeface="Tahoma"/>
                        <a:ea typeface="ＭＳ Ｐゴシック"/>
                        <a:cs typeface="Times New Roman"/>
                      </a:endParaRPr>
                    </a:p>
                  </a:txBody>
                  <a:tcPr marL="68580" marR="68580" marT="0" marB="0" anchor="ctr"/>
                </a:tc>
                <a:tc>
                  <a:txBody>
                    <a:bodyPr/>
                    <a:lstStyle/>
                    <a:p>
                      <a:pPr algn="l">
                        <a:spcAft>
                          <a:spcPts val="0"/>
                        </a:spcAft>
                      </a:pPr>
                      <a:r>
                        <a:rPr lang="en-US" altLang="ja-JP" sz="1200" kern="100" dirty="0" err="1" smtClean="0">
                          <a:effectLst/>
                          <a:latin typeface="Tahoma"/>
                          <a:ea typeface="ＭＳ Ｐゴシック"/>
                          <a:cs typeface="Times New Roman"/>
                        </a:rPr>
                        <a:t>Nb</a:t>
                      </a:r>
                      <a:r>
                        <a:rPr lang="ja-JP" altLang="en-US" sz="1200" kern="100" dirty="0" smtClean="0">
                          <a:effectLst/>
                          <a:latin typeface="Tahoma"/>
                          <a:ea typeface="ＭＳ Ｐゴシック"/>
                          <a:cs typeface="Times New Roman"/>
                        </a:rPr>
                        <a:t>の</a:t>
                      </a:r>
                      <a:r>
                        <a:rPr lang="en-US" altLang="ja-JP" sz="1200" kern="100" dirty="0" smtClean="0">
                          <a:effectLst/>
                          <a:latin typeface="Tahoma"/>
                          <a:ea typeface="ＭＳ Ｐゴシック"/>
                          <a:cs typeface="Times New Roman"/>
                        </a:rPr>
                        <a:t>EBW</a:t>
                      </a:r>
                      <a:endParaRPr lang="ja-JP" sz="1200" kern="100" dirty="0">
                        <a:effectLst/>
                        <a:latin typeface="Tahoma"/>
                        <a:ea typeface="ＭＳ Ｐゴシック"/>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err="1" smtClean="0">
                          <a:effectLst/>
                          <a:latin typeface="Tahoma"/>
                          <a:ea typeface="ＭＳ Ｐゴシック"/>
                          <a:cs typeface="Times New Roman"/>
                        </a:rPr>
                        <a:t>Nb</a:t>
                      </a:r>
                      <a:r>
                        <a:rPr lang="ja-JP" altLang="en-US" sz="1200" kern="100" dirty="0" smtClean="0">
                          <a:effectLst/>
                          <a:latin typeface="Tahoma"/>
                          <a:ea typeface="ＭＳ Ｐゴシック"/>
                          <a:cs typeface="Times New Roman"/>
                        </a:rPr>
                        <a:t>の</a:t>
                      </a:r>
                      <a:r>
                        <a:rPr lang="en-US" altLang="ja-JP" sz="1200" kern="100" dirty="0" smtClean="0">
                          <a:effectLst/>
                          <a:latin typeface="Tahoma"/>
                          <a:ea typeface="ＭＳ Ｐゴシック"/>
                          <a:cs typeface="Times New Roman"/>
                        </a:rPr>
                        <a:t>EBW</a:t>
                      </a:r>
                      <a:endParaRPr lang="ja-JP" altLang="ja-JP" sz="1200" kern="100" dirty="0" smtClean="0">
                        <a:effectLst/>
                        <a:latin typeface="Tahoma"/>
                        <a:ea typeface="ＭＳ Ｐゴシック"/>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err="1" smtClean="0">
                          <a:effectLst/>
                          <a:latin typeface="Tahoma"/>
                          <a:ea typeface="ＭＳ Ｐゴシック"/>
                          <a:cs typeface="Times New Roman"/>
                        </a:rPr>
                        <a:t>Nb</a:t>
                      </a:r>
                      <a:r>
                        <a:rPr lang="en-US" altLang="ja-JP" sz="1200" kern="100" dirty="0" smtClean="0">
                          <a:effectLst/>
                          <a:latin typeface="Tahoma"/>
                          <a:ea typeface="ＭＳ Ｐゴシック"/>
                          <a:cs typeface="Times New Roman"/>
                        </a:rPr>
                        <a:t>/Ti</a:t>
                      </a:r>
                      <a:r>
                        <a:rPr lang="ja-JP" altLang="en-US" sz="1200" kern="100" dirty="0" smtClean="0">
                          <a:effectLst/>
                          <a:latin typeface="Tahoma"/>
                          <a:ea typeface="ＭＳ Ｐゴシック"/>
                          <a:cs typeface="Times New Roman"/>
                        </a:rPr>
                        <a:t>の</a:t>
                      </a:r>
                      <a:r>
                        <a:rPr lang="en-US" altLang="ja-JP" sz="1200" kern="100" dirty="0" smtClean="0">
                          <a:effectLst/>
                          <a:latin typeface="Tahoma"/>
                          <a:ea typeface="ＭＳ Ｐゴシック"/>
                          <a:cs typeface="Times New Roman"/>
                        </a:rPr>
                        <a:t>EBW</a:t>
                      </a:r>
                      <a:endParaRPr lang="ja-JP" altLang="ja-JP" sz="1200" kern="100" dirty="0" smtClean="0">
                        <a:effectLst/>
                        <a:latin typeface="Tahoma"/>
                        <a:ea typeface="ＭＳ Ｐゴシック"/>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err="1" smtClean="0">
                          <a:effectLst/>
                          <a:latin typeface="Tahoma"/>
                          <a:ea typeface="ＭＳ Ｐゴシック"/>
                          <a:cs typeface="Times New Roman"/>
                        </a:rPr>
                        <a:t>Nb</a:t>
                      </a:r>
                      <a:r>
                        <a:rPr lang="en-US" altLang="ja-JP" sz="1200" kern="100" dirty="0" smtClean="0">
                          <a:effectLst/>
                          <a:latin typeface="Tahoma"/>
                          <a:ea typeface="ＭＳ Ｐゴシック"/>
                          <a:cs typeface="Times New Roman"/>
                        </a:rPr>
                        <a:t>/</a:t>
                      </a:r>
                      <a:r>
                        <a:rPr lang="en-US" altLang="ja-JP" sz="1200" kern="100" dirty="0" err="1" smtClean="0">
                          <a:effectLst/>
                          <a:latin typeface="Tahoma"/>
                          <a:ea typeface="ＭＳ Ｐゴシック"/>
                          <a:cs typeface="Times New Roman"/>
                        </a:rPr>
                        <a:t>NbTi</a:t>
                      </a:r>
                      <a:r>
                        <a:rPr lang="ja-JP" altLang="en-US" sz="1200" kern="100" dirty="0" smtClean="0">
                          <a:effectLst/>
                          <a:latin typeface="Tahoma"/>
                          <a:ea typeface="ＭＳ Ｐゴシック"/>
                          <a:cs typeface="Times New Roman"/>
                        </a:rPr>
                        <a:t>の</a:t>
                      </a:r>
                      <a:r>
                        <a:rPr lang="en-US" altLang="ja-JP" sz="1200" kern="100" dirty="0" smtClean="0">
                          <a:effectLst/>
                          <a:latin typeface="Tahoma"/>
                          <a:ea typeface="ＭＳ Ｐゴシック"/>
                          <a:cs typeface="Times New Roman"/>
                        </a:rPr>
                        <a:t>EBW</a:t>
                      </a:r>
                      <a:endParaRPr lang="ja-JP" altLang="ja-JP" sz="1200" kern="100" dirty="0" smtClean="0">
                        <a:effectLst/>
                        <a:latin typeface="Tahoma"/>
                        <a:ea typeface="ＭＳ Ｐゴシック"/>
                        <a:cs typeface="Times New Roman"/>
                      </a:endParaRPr>
                    </a:p>
                    <a:p>
                      <a:pPr algn="l">
                        <a:spcAft>
                          <a:spcPts val="0"/>
                        </a:spcAft>
                      </a:pPr>
                      <a:endParaRPr lang="ja-JP" sz="1200" kern="100" dirty="0">
                        <a:effectLst/>
                        <a:latin typeface="Tahoma"/>
                        <a:ea typeface="ＭＳ Ｐゴシック"/>
                        <a:cs typeface="Times New Roman"/>
                      </a:endParaRPr>
                    </a:p>
                  </a:txBody>
                  <a:tcPr marL="68580" marR="68580" marT="0" marB="0"/>
                </a:tc>
                <a:tc>
                  <a:txBody>
                    <a:bodyPr/>
                    <a:lstStyle/>
                    <a:p>
                      <a:pPr algn="l">
                        <a:spcAft>
                          <a:spcPts val="0"/>
                        </a:spcAft>
                      </a:pPr>
                      <a:r>
                        <a:rPr lang="en-US" altLang="ja-JP" sz="1200" kern="100" dirty="0" smtClean="0">
                          <a:effectLst/>
                          <a:latin typeface="Tahoma"/>
                          <a:ea typeface="ＭＳ Ｐゴシック"/>
                          <a:cs typeface="Times New Roman"/>
                        </a:rPr>
                        <a:t>Ti</a:t>
                      </a:r>
                      <a:r>
                        <a:rPr lang="ja-JP" altLang="en-US" sz="1200" kern="100" dirty="0" smtClean="0">
                          <a:effectLst/>
                          <a:latin typeface="Tahoma"/>
                          <a:ea typeface="ＭＳ Ｐゴシック"/>
                          <a:cs typeface="Times New Roman"/>
                        </a:rPr>
                        <a:t>の</a:t>
                      </a:r>
                      <a:r>
                        <a:rPr lang="en-US" altLang="ja-JP" sz="1200" kern="100" dirty="0" smtClean="0">
                          <a:effectLst/>
                          <a:latin typeface="Tahoma"/>
                          <a:ea typeface="ＭＳ Ｐゴシック"/>
                          <a:cs typeface="Times New Roman"/>
                        </a:rPr>
                        <a:t>TIG</a:t>
                      </a:r>
                      <a:r>
                        <a:rPr lang="ja-JP" altLang="en-US" sz="1200" kern="100" dirty="0" smtClean="0">
                          <a:effectLst/>
                          <a:latin typeface="Tahoma"/>
                          <a:ea typeface="ＭＳ Ｐゴシック"/>
                          <a:cs typeface="Times New Roman"/>
                        </a:rPr>
                        <a:t>溶接</a:t>
                      </a:r>
                      <a:endParaRPr lang="ja-JP" sz="1200" kern="100" dirty="0">
                        <a:effectLst/>
                        <a:latin typeface="Tahoma"/>
                        <a:ea typeface="ＭＳ Ｐゴシック"/>
                        <a:cs typeface="Times New Roman"/>
                      </a:endParaRPr>
                    </a:p>
                  </a:txBody>
                  <a:tcPr marL="68580" marR="68580" marT="0" marB="0"/>
                </a:tc>
              </a:tr>
              <a:tr h="1387029">
                <a:tc>
                  <a:txBody>
                    <a:bodyPr/>
                    <a:lstStyle/>
                    <a:p>
                      <a:pPr algn="ctr">
                        <a:spcAft>
                          <a:spcPts val="0"/>
                        </a:spcAft>
                      </a:pPr>
                      <a:r>
                        <a:rPr lang="ja-JP" altLang="en-US" sz="1200" kern="100" dirty="0" smtClean="0">
                          <a:effectLst/>
                          <a:latin typeface="Tahoma"/>
                          <a:ea typeface="ＭＳ Ｐゴシック"/>
                          <a:cs typeface="Times New Roman"/>
                        </a:rPr>
                        <a:t>その他</a:t>
                      </a:r>
                      <a:endParaRPr lang="ja-JP" sz="1200" kern="100" dirty="0">
                        <a:effectLst/>
                        <a:latin typeface="Tahoma"/>
                        <a:ea typeface="ＭＳ Ｐゴシック"/>
                        <a:cs typeface="Times New Roman"/>
                      </a:endParaRPr>
                    </a:p>
                  </a:txBody>
                  <a:tcPr marL="68580" marR="68580" marT="0" marB="0" anchor="ctr"/>
                </a:tc>
                <a:tc>
                  <a:txBody>
                    <a:bodyPr/>
                    <a:lstStyle/>
                    <a:p>
                      <a:pPr algn="l">
                        <a:spcAft>
                          <a:spcPts val="0"/>
                        </a:spcAft>
                      </a:pPr>
                      <a:r>
                        <a:rPr lang="ja-JP" altLang="en-US" sz="1200" kern="100" dirty="0" smtClean="0">
                          <a:effectLst/>
                          <a:latin typeface="Tahoma"/>
                          <a:ea typeface="ＭＳ Ｐゴシック"/>
                          <a:cs typeface="Times New Roman"/>
                        </a:rPr>
                        <a:t>セル形状の非接触測定</a:t>
                      </a:r>
                      <a:endParaRPr lang="ja-JP" sz="1200" kern="100" dirty="0">
                        <a:effectLst/>
                        <a:latin typeface="Tahoma"/>
                        <a:ea typeface="ＭＳ Ｐゴシック"/>
                        <a:cs typeface="Times New Roman"/>
                      </a:endParaRPr>
                    </a:p>
                  </a:txBody>
                  <a:tcPr marL="68580" marR="68580" marT="0" marB="0"/>
                </a:tc>
                <a:tc>
                  <a:txBody>
                    <a:bodyPr/>
                    <a:lstStyle/>
                    <a:p>
                      <a:pPr algn="l">
                        <a:spcAft>
                          <a:spcPts val="0"/>
                        </a:spcAft>
                      </a:pPr>
                      <a:endParaRPr lang="ja-JP" sz="1200" kern="100" dirty="0">
                        <a:effectLst/>
                        <a:latin typeface="Tahoma"/>
                        <a:ea typeface="ＭＳ Ｐゴシック"/>
                        <a:cs typeface="Times New Roman"/>
                      </a:endParaRPr>
                    </a:p>
                  </a:txBody>
                  <a:tcPr marL="68580" marR="68580" marT="0" marB="0"/>
                </a:tc>
                <a:tc>
                  <a:txBody>
                    <a:bodyPr/>
                    <a:lstStyle/>
                    <a:p>
                      <a:pPr algn="l">
                        <a:spcAft>
                          <a:spcPts val="0"/>
                        </a:spcAft>
                      </a:pPr>
                      <a:endParaRPr lang="ja-JP" sz="1200" kern="100" dirty="0">
                        <a:effectLst/>
                        <a:latin typeface="Tahoma"/>
                        <a:ea typeface="ＭＳ Ｐゴシック"/>
                        <a:cs typeface="Times New Roman"/>
                      </a:endParaRPr>
                    </a:p>
                  </a:txBody>
                  <a:tcPr marL="68580" marR="68580" marT="0" marB="0"/>
                </a:tc>
              </a:tr>
            </a:tbl>
          </a:graphicData>
        </a:graphic>
      </p:graphicFrame>
      <p:sp>
        <p:nvSpPr>
          <p:cNvPr id="5" name="日付プレースホルダー 4"/>
          <p:cNvSpPr>
            <a:spLocks noGrp="1"/>
          </p:cNvSpPr>
          <p:nvPr>
            <p:ph type="dt" sz="half" idx="10"/>
          </p:nvPr>
        </p:nvSpPr>
        <p:spPr/>
        <p:txBody>
          <a:bodyPr/>
          <a:lstStyle/>
          <a:p>
            <a:fld id="{24B79451-0911-9D4D-9E63-EE057CA016D4}" type="datetime1">
              <a:rPr lang="ja-JP" altLang="en-US" smtClean="0"/>
              <a:pPr/>
              <a:t>12.10.27</a:t>
            </a:fld>
            <a:endParaRPr lang="en-US"/>
          </a:p>
        </p:txBody>
      </p:sp>
      <p:sp>
        <p:nvSpPr>
          <p:cNvPr id="6" name="テキスト ボックス 5"/>
          <p:cNvSpPr txBox="1"/>
          <p:nvPr/>
        </p:nvSpPr>
        <p:spPr>
          <a:xfrm>
            <a:off x="1269999" y="5994568"/>
            <a:ext cx="1551025" cy="276999"/>
          </a:xfrm>
          <a:prstGeom prst="rect">
            <a:avLst/>
          </a:prstGeom>
          <a:noFill/>
        </p:spPr>
        <p:txBody>
          <a:bodyPr wrap="none" rtlCol="0">
            <a:spAutoFit/>
          </a:bodyPr>
          <a:lstStyle/>
          <a:p>
            <a:r>
              <a:rPr kumimoji="1" lang="en-US" altLang="ja-JP" sz="1200" baseline="30000" dirty="0" smtClean="0">
                <a:latin typeface="ＭＳ Ｐゴシック"/>
                <a:ea typeface="ＭＳ Ｐゴシック"/>
                <a:cs typeface="ＭＳ Ｐゴシック"/>
              </a:rPr>
              <a:t>*1</a:t>
            </a:r>
            <a:r>
              <a:rPr kumimoji="1" lang="ja-JP" altLang="en-US" sz="1200" dirty="0" smtClean="0">
                <a:latin typeface="ＭＳ Ｐゴシック"/>
                <a:ea typeface="ＭＳ Ｐゴシック"/>
                <a:cs typeface="ＭＳ Ｐゴシック"/>
              </a:rPr>
              <a:t>　エンドセルを含む</a:t>
            </a:r>
            <a:r>
              <a:rPr kumimoji="1" lang="ja-JP" altLang="en-US" sz="1200" dirty="0" smtClean="0"/>
              <a:t>　</a:t>
            </a:r>
            <a:endParaRPr kumimoji="1" lang="ja-JP" altLang="en-US" sz="1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130018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　</a:t>
            </a:r>
            <a:r>
              <a:rPr lang="en-US" altLang="ja-JP" dirty="0" smtClean="0"/>
              <a:t>KEK</a:t>
            </a:r>
            <a:r>
              <a:rPr lang="ja-JP" altLang="en-US" dirty="0" smtClean="0"/>
              <a:t>次期ロードマップ期間における</a:t>
            </a:r>
            <a:r>
              <a:rPr lang="en-US" altLang="ja-JP" dirty="0" smtClean="0"/>
              <a:t/>
            </a:r>
            <a:br>
              <a:rPr lang="en-US" altLang="ja-JP" dirty="0" smtClean="0"/>
            </a:br>
            <a:r>
              <a:rPr lang="ja-JP" altLang="en-US" dirty="0" smtClean="0"/>
              <a:t>研究開発計画のまとめ</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kumimoji="1" lang="en-US" altLang="ja-JP" dirty="0" smtClean="0"/>
              <a:t>ATF</a:t>
            </a:r>
          </a:p>
          <a:p>
            <a:pPr lvl="1"/>
            <a:r>
              <a:rPr lang="en-US" altLang="ja-JP" dirty="0" smtClean="0"/>
              <a:t>Ultra-low </a:t>
            </a:r>
            <a:r>
              <a:rPr lang="en-US" altLang="ja-JP" dirty="0" err="1" smtClean="0"/>
              <a:t>emittance</a:t>
            </a:r>
            <a:r>
              <a:rPr lang="en-US" altLang="ja-JP" dirty="0" smtClean="0"/>
              <a:t> and </a:t>
            </a:r>
            <a:r>
              <a:rPr lang="en-US" altLang="ja-JP" dirty="0" err="1" smtClean="0"/>
              <a:t>nano</a:t>
            </a:r>
            <a:r>
              <a:rPr lang="en-US" altLang="ja-JP" dirty="0" smtClean="0"/>
              <a:t> beam </a:t>
            </a:r>
            <a:r>
              <a:rPr lang="ja-JP" altLang="en-US" dirty="0" smtClean="0"/>
              <a:t>開発の推進</a:t>
            </a:r>
            <a:endParaRPr lang="en-US" altLang="ja-JP" dirty="0" smtClean="0"/>
          </a:p>
          <a:p>
            <a:pPr lvl="1"/>
            <a:r>
              <a:rPr lang="ja-JP" altLang="en-US" dirty="0" smtClean="0"/>
              <a:t>国際協力による研究開発の先導役</a:t>
            </a:r>
            <a:endParaRPr lang="en-US" altLang="ja-JP" dirty="0" smtClean="0"/>
          </a:p>
          <a:p>
            <a:pPr lvl="1"/>
            <a:r>
              <a:rPr kumimoji="1" lang="en-US" altLang="ja-JP" dirty="0" smtClean="0"/>
              <a:t>CERN </a:t>
            </a:r>
            <a:r>
              <a:rPr kumimoji="1" lang="ja-JP" altLang="en-US" dirty="0" smtClean="0"/>
              <a:t>からのより大きな貢献を期待</a:t>
            </a:r>
            <a:endParaRPr kumimoji="1" lang="en-US" altLang="ja-JP" dirty="0" smtClean="0"/>
          </a:p>
          <a:p>
            <a:r>
              <a:rPr lang="en-US" altLang="ja-JP" dirty="0" smtClean="0"/>
              <a:t>STF</a:t>
            </a:r>
          </a:p>
          <a:p>
            <a:pPr lvl="1"/>
            <a:r>
              <a:rPr kumimoji="1" lang="ja-JP" altLang="en-US" dirty="0" smtClean="0"/>
              <a:t>超伝導ビーム加速試験施設として拡充</a:t>
            </a:r>
            <a:endParaRPr kumimoji="1" lang="en-US" altLang="ja-JP" dirty="0" smtClean="0"/>
          </a:p>
          <a:p>
            <a:pPr lvl="1"/>
            <a:r>
              <a:rPr lang="en-US" altLang="ja-JP" dirty="0" smtClean="0"/>
              <a:t>SCRF </a:t>
            </a:r>
            <a:r>
              <a:rPr lang="ja-JP" altLang="en-US" dirty="0" smtClean="0"/>
              <a:t>空洞システム技術の推進</a:t>
            </a:r>
            <a:endParaRPr lang="en-US" altLang="ja-JP" dirty="0"/>
          </a:p>
          <a:p>
            <a:pPr lvl="2"/>
            <a:r>
              <a:rPr lang="en-US" altLang="ja-JP" dirty="0" smtClean="0"/>
              <a:t>SCRF-gun, CM1</a:t>
            </a:r>
            <a:r>
              <a:rPr lang="en-US" altLang="ja-JP" dirty="0"/>
              <a:t>-</a:t>
            </a:r>
            <a:r>
              <a:rPr lang="en-US" altLang="ja-JP" dirty="0" smtClean="0"/>
              <a:t>full, CM2a-2b, CM3a-3b + </a:t>
            </a:r>
            <a:r>
              <a:rPr lang="en-US" altLang="ja-JP" dirty="0" err="1" smtClean="0"/>
              <a:t>Undulators</a:t>
            </a:r>
            <a:r>
              <a:rPr lang="en-US" altLang="ja-JP" dirty="0"/>
              <a:t> </a:t>
            </a:r>
            <a:r>
              <a:rPr lang="en-US" altLang="ja-JP" dirty="0" smtClean="0"/>
              <a:t>+ </a:t>
            </a:r>
          </a:p>
          <a:p>
            <a:pPr lvl="1"/>
            <a:r>
              <a:rPr lang="en-US" altLang="ja-JP" dirty="0" smtClean="0"/>
              <a:t>SCRF Beam Test Facility </a:t>
            </a:r>
            <a:r>
              <a:rPr lang="ja-JP" altLang="en-US" dirty="0" smtClean="0"/>
              <a:t>の充実</a:t>
            </a:r>
            <a:endParaRPr lang="en-US" altLang="ja-JP" dirty="0" smtClean="0"/>
          </a:p>
          <a:p>
            <a:pPr lvl="2"/>
            <a:r>
              <a:rPr lang="en-US" altLang="ja-JP" dirty="0" smtClean="0"/>
              <a:t>Pulse and CW operation </a:t>
            </a:r>
            <a:r>
              <a:rPr lang="ja-JP" altLang="en-US" dirty="0" smtClean="0"/>
              <a:t>（周辺／支援機器充実含む）</a:t>
            </a:r>
            <a:endParaRPr lang="en-US" altLang="ja-JP" dirty="0" smtClean="0"/>
          </a:p>
          <a:p>
            <a:pPr lvl="1"/>
            <a:r>
              <a:rPr lang="ja-JP" altLang="en-US" dirty="0" smtClean="0"/>
              <a:t>基礎開発テーマ：空洞電界性能の向上、</a:t>
            </a:r>
            <a:r>
              <a:rPr lang="en-US" altLang="ja-JP" dirty="0" smtClean="0"/>
              <a:t>Degradation </a:t>
            </a:r>
            <a:r>
              <a:rPr lang="ja-JP" altLang="en-US" dirty="0" smtClean="0"/>
              <a:t>の克服</a:t>
            </a:r>
            <a:endParaRPr lang="en-US" altLang="ja-JP" dirty="0" smtClean="0"/>
          </a:p>
          <a:p>
            <a:r>
              <a:rPr lang="ja-JP" altLang="en-US" dirty="0" smtClean="0"/>
              <a:t>共通課題</a:t>
            </a:r>
            <a:endParaRPr lang="en-US" altLang="ja-JP" dirty="0" smtClean="0"/>
          </a:p>
          <a:p>
            <a:pPr lvl="1"/>
            <a:r>
              <a:rPr lang="en-US" altLang="ja-JP" dirty="0" smtClean="0"/>
              <a:t>Beam Test Facility </a:t>
            </a:r>
            <a:r>
              <a:rPr lang="ja-JP" altLang="en-US" dirty="0" smtClean="0"/>
              <a:t>としての協力体制の充実</a:t>
            </a:r>
            <a:endParaRPr lang="en-US" altLang="ja-JP" dirty="0" smtClean="0"/>
          </a:p>
        </p:txBody>
      </p:sp>
      <p:sp>
        <p:nvSpPr>
          <p:cNvPr id="4" name="日付プレースホルダー 3"/>
          <p:cNvSpPr>
            <a:spLocks noGrp="1"/>
          </p:cNvSpPr>
          <p:nvPr>
            <p:ph type="dt" sz="half" idx="10"/>
          </p:nvPr>
        </p:nvSpPr>
        <p:spPr/>
        <p:txBody>
          <a:bodyPr/>
          <a:lstStyle/>
          <a:p>
            <a:r>
              <a:rPr kumimoji="1" lang="en-US" altLang="ja-JP" smtClean="0"/>
              <a:t>12/10/01</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KEK-LC-Meeting</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pPr/>
              <a:t>68</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40371246"/>
      </p:ext>
    </p:extLst>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12/10/01</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KEK-LC-Meeting</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pPr/>
              <a:t>69</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98643649"/>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sz="3600" i="1" dirty="0" smtClean="0"/>
              <a:t> Reports from Reviewers (Preliminary): </a:t>
            </a:r>
            <a:br>
              <a:rPr lang="en-US" altLang="ja-JP" sz="3600" i="1" dirty="0" smtClean="0"/>
            </a:br>
            <a:r>
              <a:rPr lang="en-US" altLang="ja-JP" sz="3600" b="1" dirty="0" smtClean="0">
                <a:solidFill>
                  <a:srgbClr val="3366FF"/>
                </a:solidFill>
              </a:rPr>
              <a:t>ATF</a:t>
            </a:r>
            <a:endParaRPr lang="en-US" altLang="ja-JP" b="1" dirty="0" smtClean="0">
              <a:solidFill>
                <a:srgbClr val="3366FF"/>
              </a:solidFill>
            </a:endParaRPr>
          </a:p>
        </p:txBody>
      </p:sp>
      <p:sp>
        <p:nvSpPr>
          <p:cNvPr id="3" name="コンテンツ プレースホルダー 2"/>
          <p:cNvSpPr>
            <a:spLocks noGrp="1"/>
          </p:cNvSpPr>
          <p:nvPr>
            <p:ph idx="1"/>
          </p:nvPr>
        </p:nvSpPr>
        <p:spPr>
          <a:xfrm>
            <a:off x="196272" y="1600201"/>
            <a:ext cx="8728363" cy="4525963"/>
          </a:xfrm>
        </p:spPr>
        <p:txBody>
          <a:bodyPr>
            <a:normAutofit fontScale="85000" lnSpcReduction="10000"/>
          </a:bodyPr>
          <a:lstStyle/>
          <a:p>
            <a:pPr marL="0" indent="0">
              <a:buNone/>
            </a:pPr>
            <a:r>
              <a:rPr kumimoji="1" lang="en-US" altLang="ja-JP" b="1" dirty="0" smtClean="0">
                <a:solidFill>
                  <a:srgbClr val="3366FF"/>
                </a:solidFill>
              </a:rPr>
              <a:t>Observation:</a:t>
            </a:r>
          </a:p>
          <a:p>
            <a:r>
              <a:rPr lang="en-US" altLang="ja-JP" dirty="0" smtClean="0"/>
              <a:t>Major setback with the Eastern Earthquake, and KEK should be commended on how quickly they were able to </a:t>
            </a:r>
            <a:r>
              <a:rPr lang="en-US" altLang="ja-JP" dirty="0" err="1" smtClean="0"/>
              <a:t>resotre</a:t>
            </a:r>
            <a:r>
              <a:rPr lang="en-US" altLang="ja-JP" dirty="0" smtClean="0"/>
              <a:t> high quality operation. This was an impressive feat. </a:t>
            </a:r>
          </a:p>
          <a:p>
            <a:pPr marL="0" indent="0">
              <a:buNone/>
            </a:pPr>
            <a:r>
              <a:rPr lang="en-US" altLang="ja-JP" b="1" dirty="0" smtClean="0">
                <a:solidFill>
                  <a:srgbClr val="3366FF"/>
                </a:solidFill>
              </a:rPr>
              <a:t>Recommendations:</a:t>
            </a:r>
            <a:endParaRPr lang="en-US" altLang="ja-JP" b="1" dirty="0">
              <a:solidFill>
                <a:srgbClr val="3366FF"/>
              </a:solidFill>
            </a:endParaRPr>
          </a:p>
          <a:p>
            <a:r>
              <a:rPr kumimoji="1" lang="en-US" altLang="ja-JP" u="sng" dirty="0" smtClean="0"/>
              <a:t>Goal-1: The dedicated run for ATF2 </a:t>
            </a:r>
            <a:r>
              <a:rPr kumimoji="1" lang="en-US" altLang="ja-JP" dirty="0" smtClean="0"/>
              <a:t>in fall 2012 will be very important with clear leadership for coordination. </a:t>
            </a:r>
          </a:p>
          <a:p>
            <a:r>
              <a:rPr kumimoji="1" lang="en-US" altLang="ja-JP" u="sng" dirty="0" smtClean="0"/>
              <a:t>Goal-2: The program for 2 nm stability </a:t>
            </a:r>
            <a:r>
              <a:rPr kumimoji="1" lang="en-US" altLang="ja-JP" dirty="0" smtClean="0"/>
              <a:t>at IP as an extension should be accepted by KEK including extension of the operation at least as further 3 years program.  </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12/08/20</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KEK-LC-Meeting</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pPr/>
              <a:t>7</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60376662"/>
      </p:ext>
    </p:extLst>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TDR Publication and Review</a:t>
            </a:r>
            <a:endParaRPr lang="en-GB"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662548860"/>
              </p:ext>
            </p:extLst>
          </p:nvPr>
        </p:nvGraphicFramePr>
        <p:xfrm>
          <a:off x="403412" y="1371600"/>
          <a:ext cx="8367058" cy="2590799"/>
        </p:xfrm>
        <a:graphic>
          <a:graphicData uri="http://schemas.openxmlformats.org/drawingml/2006/table">
            <a:tbl>
              <a:tblPr firstRow="1" bandRow="1">
                <a:tableStyleId>{5C22544A-7EE6-4342-B048-85BDC9FD1C3A}</a:tableStyleId>
              </a:tblPr>
              <a:tblGrid>
                <a:gridCol w="4183529"/>
                <a:gridCol w="4183529"/>
              </a:tblGrid>
              <a:tr h="370840">
                <a:tc>
                  <a:txBody>
                    <a:bodyPr/>
                    <a:lstStyle/>
                    <a:p>
                      <a:endParaRPr lang="en-GB" sz="2800" dirty="0"/>
                    </a:p>
                  </a:txBody>
                  <a:tcPr/>
                </a:tc>
                <a:tc>
                  <a:txBody>
                    <a:bodyPr/>
                    <a:lstStyle/>
                    <a:p>
                      <a:endParaRPr lang="en-GB" sz="2800"/>
                    </a:p>
                  </a:txBody>
                  <a:tcPr/>
                </a:tc>
              </a:tr>
              <a:tr h="370840">
                <a:tc>
                  <a:txBody>
                    <a:bodyPr/>
                    <a:lstStyle/>
                    <a:p>
                      <a:r>
                        <a:rPr lang="en-GB" sz="2800" dirty="0" smtClean="0"/>
                        <a:t>First-draft sections</a:t>
                      </a:r>
                      <a:endParaRPr lang="en-GB" sz="2800" dirty="0"/>
                    </a:p>
                  </a:txBody>
                  <a:tcPr/>
                </a:tc>
                <a:tc>
                  <a:txBody>
                    <a:bodyPr/>
                    <a:lstStyle/>
                    <a:p>
                      <a:r>
                        <a:rPr lang="en-GB" sz="2800" b="1" dirty="0" smtClean="0">
                          <a:solidFill>
                            <a:srgbClr val="FF0000"/>
                          </a:solidFill>
                        </a:rPr>
                        <a:t>* 23</a:t>
                      </a:r>
                      <a:r>
                        <a:rPr lang="en-GB" sz="2800" b="1" baseline="0" dirty="0" smtClean="0">
                          <a:solidFill>
                            <a:srgbClr val="FF0000"/>
                          </a:solidFill>
                        </a:rPr>
                        <a:t> April </a:t>
                      </a:r>
                      <a:r>
                        <a:rPr lang="en-GB" sz="2800" b="1" dirty="0" smtClean="0">
                          <a:solidFill>
                            <a:srgbClr val="FF0000"/>
                          </a:solidFill>
                        </a:rPr>
                        <a:t>*</a:t>
                      </a:r>
                      <a:endParaRPr lang="en-GB" sz="2800" b="1" dirty="0">
                        <a:solidFill>
                          <a:srgbClr val="FF0000"/>
                        </a:solidFill>
                      </a:endParaRPr>
                    </a:p>
                  </a:txBody>
                  <a:tcPr/>
                </a:tc>
              </a:tr>
              <a:tr h="370840">
                <a:tc>
                  <a:txBody>
                    <a:bodyPr/>
                    <a:lstStyle/>
                    <a:p>
                      <a:r>
                        <a:rPr lang="en-GB" sz="2800" dirty="0" smtClean="0"/>
                        <a:t>Complete</a:t>
                      </a:r>
                      <a:r>
                        <a:rPr lang="en-GB" sz="2800" baseline="0" dirty="0" smtClean="0"/>
                        <a:t> edited draft</a:t>
                      </a:r>
                      <a:endParaRPr lang="en-GB" sz="2800" dirty="0"/>
                    </a:p>
                  </a:txBody>
                  <a:tcPr/>
                </a:tc>
                <a:tc>
                  <a:txBody>
                    <a:bodyPr/>
                    <a:lstStyle/>
                    <a:p>
                      <a:r>
                        <a:rPr lang="en-GB" sz="2800" dirty="0" smtClean="0"/>
                        <a:t>22 October</a:t>
                      </a:r>
                      <a:r>
                        <a:rPr lang="en-GB" sz="2800" baseline="0" dirty="0" smtClean="0"/>
                        <a:t> (LCWS 12)</a:t>
                      </a:r>
                      <a:endParaRPr lang="en-GB" sz="2800" dirty="0"/>
                    </a:p>
                  </a:txBody>
                  <a:tcPr/>
                </a:tc>
              </a:tr>
              <a:tr h="370840">
                <a:tc>
                  <a:txBody>
                    <a:bodyPr/>
                    <a:lstStyle/>
                    <a:p>
                      <a:r>
                        <a:rPr lang="en-GB" sz="2800" dirty="0" smtClean="0"/>
                        <a:t>Final</a:t>
                      </a:r>
                      <a:r>
                        <a:rPr lang="en-GB" sz="2800" baseline="0" dirty="0" smtClean="0"/>
                        <a:t> draft (for PAC)</a:t>
                      </a:r>
                      <a:endParaRPr lang="en-GB" sz="2800" dirty="0"/>
                    </a:p>
                  </a:txBody>
                  <a:tcPr/>
                </a:tc>
                <a:tc>
                  <a:txBody>
                    <a:bodyPr/>
                    <a:lstStyle/>
                    <a:p>
                      <a:r>
                        <a:rPr lang="en-GB" sz="2800" dirty="0" smtClean="0"/>
                        <a:t>15 November</a:t>
                      </a:r>
                      <a:endParaRPr lang="en-GB" sz="2800" dirty="0"/>
                    </a:p>
                  </a:txBody>
                  <a:tcPr/>
                </a:tc>
              </a:tr>
              <a:tr h="370840">
                <a:tc>
                  <a:txBody>
                    <a:bodyPr/>
                    <a:lstStyle/>
                    <a:p>
                      <a:r>
                        <a:rPr lang="en-GB" sz="2800" dirty="0" smtClean="0"/>
                        <a:t>PAC review</a:t>
                      </a:r>
                      <a:endParaRPr lang="en-GB" sz="2800" dirty="0"/>
                    </a:p>
                  </a:txBody>
                  <a:tcPr/>
                </a:tc>
                <a:tc>
                  <a:txBody>
                    <a:bodyPr/>
                    <a:lstStyle/>
                    <a:p>
                      <a:r>
                        <a:rPr lang="en-GB" sz="2800" dirty="0" smtClean="0"/>
                        <a:t>15-16 December</a:t>
                      </a:r>
                      <a:endParaRPr lang="en-GB" sz="2800" dirty="0"/>
                    </a:p>
                  </a:txBody>
                  <a:tcPr/>
                </a:tc>
              </a:tr>
            </a:tbl>
          </a:graphicData>
        </a:graphic>
      </p:graphicFrame>
      <p:sp>
        <p:nvSpPr>
          <p:cNvPr id="3" name="TextBox 2"/>
          <p:cNvSpPr txBox="1"/>
          <p:nvPr/>
        </p:nvSpPr>
        <p:spPr>
          <a:xfrm>
            <a:off x="285573" y="4563987"/>
            <a:ext cx="3629310" cy="1384995"/>
          </a:xfrm>
          <a:prstGeom prst="rect">
            <a:avLst/>
          </a:prstGeom>
          <a:noFill/>
          <a:ln>
            <a:solidFill>
              <a:srgbClr val="0000FF"/>
            </a:solidFill>
          </a:ln>
        </p:spPr>
        <p:txBody>
          <a:bodyPr wrap="square" rtlCol="0">
            <a:spAutoFit/>
          </a:bodyPr>
          <a:lstStyle/>
          <a:p>
            <a:r>
              <a:rPr kumimoji="0" lang="en-GB" sz="2800" dirty="0" smtClean="0">
                <a:solidFill>
                  <a:srgbClr val="000000"/>
                </a:solidFill>
                <a:latin typeface="Arial"/>
                <a:ea typeface="Arial Unicode MS"/>
                <a:cs typeface="Arial Unicode MS"/>
              </a:rPr>
              <a:t>Formal publication at </a:t>
            </a:r>
            <a:r>
              <a:rPr kumimoji="0" lang="en-GB" sz="2800" dirty="0" smtClean="0">
                <a:solidFill>
                  <a:srgbClr val="3366FF"/>
                </a:solidFill>
                <a:latin typeface="Arial"/>
                <a:ea typeface="Arial Unicode MS"/>
                <a:cs typeface="Arial Unicode MS"/>
              </a:rPr>
              <a:t>Lepton Photon Conf.</a:t>
            </a:r>
            <a:br>
              <a:rPr kumimoji="0" lang="en-GB" sz="2800" dirty="0" smtClean="0">
                <a:solidFill>
                  <a:srgbClr val="3366FF"/>
                </a:solidFill>
                <a:latin typeface="Arial"/>
                <a:ea typeface="Arial Unicode MS"/>
                <a:cs typeface="Arial Unicode MS"/>
              </a:rPr>
            </a:br>
            <a:r>
              <a:rPr kumimoji="0" lang="en-GB" sz="2800" dirty="0" smtClean="0">
                <a:solidFill>
                  <a:srgbClr val="000000"/>
                </a:solidFill>
                <a:latin typeface="Arial"/>
                <a:ea typeface="Arial Unicode MS"/>
                <a:cs typeface="Arial Unicode MS"/>
              </a:rPr>
              <a:t>(SF, June 2013)</a:t>
            </a:r>
            <a:endParaRPr kumimoji="0" lang="en-GB" sz="2800" dirty="0">
              <a:solidFill>
                <a:srgbClr val="000000"/>
              </a:solidFill>
              <a:latin typeface="Arial"/>
              <a:ea typeface="Arial Unicode MS"/>
              <a:cs typeface="Arial Unicode MS"/>
            </a:endParaRPr>
          </a:p>
        </p:txBody>
      </p:sp>
      <p:sp>
        <p:nvSpPr>
          <p:cNvPr id="4" name="TextBox 3"/>
          <p:cNvSpPr txBox="1"/>
          <p:nvPr/>
        </p:nvSpPr>
        <p:spPr>
          <a:xfrm>
            <a:off x="4613005" y="4316105"/>
            <a:ext cx="4157465" cy="1815882"/>
          </a:xfrm>
          <a:prstGeom prst="rect">
            <a:avLst/>
          </a:prstGeom>
          <a:noFill/>
          <a:ln>
            <a:solidFill>
              <a:srgbClr val="0000FF"/>
            </a:solidFill>
          </a:ln>
        </p:spPr>
        <p:txBody>
          <a:bodyPr wrap="square" rtlCol="0">
            <a:spAutoFit/>
          </a:bodyPr>
          <a:lstStyle/>
          <a:p>
            <a:r>
              <a:rPr kumimoji="0" lang="en-GB" sz="2800" dirty="0" smtClean="0">
                <a:solidFill>
                  <a:srgbClr val="000090"/>
                </a:solidFill>
                <a:latin typeface="Arial"/>
                <a:ea typeface="Arial Unicode MS"/>
                <a:cs typeface="Arial Unicode MS"/>
              </a:rPr>
              <a:t>Expect international reviews: </a:t>
            </a:r>
          </a:p>
          <a:p>
            <a:r>
              <a:rPr kumimoji="0" lang="en-GB" sz="2800" dirty="0" smtClean="0">
                <a:solidFill>
                  <a:srgbClr val="000090"/>
                </a:solidFill>
                <a:latin typeface="Arial"/>
                <a:ea typeface="Arial Unicode MS"/>
                <a:cs typeface="Arial Unicode MS"/>
              </a:rPr>
              <a:t>Both technical and cost</a:t>
            </a:r>
            <a:endParaRPr kumimoji="0" lang="en-GB" altLang="ja-JP" sz="2800" dirty="0" smtClean="0">
              <a:solidFill>
                <a:srgbClr val="000090"/>
              </a:solidFill>
              <a:latin typeface="Arial"/>
              <a:ea typeface="Arial Unicode MS"/>
              <a:cs typeface="Arial Unicode MS"/>
            </a:endParaRPr>
          </a:p>
          <a:p>
            <a:r>
              <a:rPr kumimoji="0" lang="en-GB" altLang="ja-JP" sz="2800" dirty="0">
                <a:solidFill>
                  <a:srgbClr val="000090"/>
                </a:solidFill>
                <a:latin typeface="Arial"/>
                <a:ea typeface="Arial Unicode MS"/>
                <a:cs typeface="Arial Unicode MS"/>
              </a:rPr>
              <a:t>(</a:t>
            </a:r>
            <a:r>
              <a:rPr kumimoji="0" lang="en-GB" altLang="ja-JP" sz="2800" dirty="0" smtClean="0">
                <a:solidFill>
                  <a:srgbClr val="000090"/>
                </a:solidFill>
                <a:latin typeface="Arial"/>
                <a:ea typeface="Arial Unicode MS"/>
                <a:cs typeface="Arial Unicode MS"/>
              </a:rPr>
              <a:t>Q1</a:t>
            </a:r>
            <a:r>
              <a:rPr kumimoji="0" lang="en-GB" altLang="ja-JP" sz="2800" dirty="0">
                <a:solidFill>
                  <a:srgbClr val="000090"/>
                </a:solidFill>
                <a:latin typeface="Arial"/>
                <a:ea typeface="Arial Unicode MS"/>
                <a:cs typeface="Arial Unicode MS"/>
              </a:rPr>
              <a:t>-22 </a:t>
            </a:r>
            <a:r>
              <a:rPr kumimoji="0" lang="en-GB" altLang="ja-JP" sz="2800" dirty="0" smtClean="0">
                <a:solidFill>
                  <a:srgbClr val="000090"/>
                </a:solidFill>
                <a:latin typeface="Arial"/>
                <a:ea typeface="Arial Unicode MS"/>
                <a:cs typeface="Arial Unicode MS"/>
              </a:rPr>
              <a:t>2013)</a:t>
            </a:r>
            <a:endParaRPr kumimoji="0" lang="en-GB" altLang="ja-JP" sz="2800" dirty="0">
              <a:solidFill>
                <a:srgbClr val="000090"/>
              </a:solidFill>
              <a:latin typeface="Arial"/>
              <a:ea typeface="Arial Unicode MS"/>
              <a:cs typeface="Arial Unicode MS"/>
            </a:endParaRPr>
          </a:p>
        </p:txBody>
      </p:sp>
      <p:sp>
        <p:nvSpPr>
          <p:cNvPr id="5" name="右矢印 4"/>
          <p:cNvSpPr/>
          <p:nvPr/>
        </p:nvSpPr>
        <p:spPr bwMode="auto">
          <a:xfrm>
            <a:off x="4045815" y="5054297"/>
            <a:ext cx="458264" cy="35353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ctr" hangingPunct="0">
              <a:spcBef>
                <a:spcPct val="0"/>
              </a:spcBef>
              <a:spcAft>
                <a:spcPct val="0"/>
              </a:spcAft>
            </a:pPr>
            <a:endParaRPr kumimoji="0" lang="ja-JP" altLang="en-US" sz="3600" smtClean="0">
              <a:solidFill>
                <a:srgbClr val="000000"/>
              </a:solidFill>
              <a:latin typeface="Arial" charset="0"/>
              <a:ea typeface="Arial Unicode MS" pitchFamily="34" charset="-128"/>
              <a:cs typeface="Arial Unicode MS" pitchFamily="34" charset="-128"/>
            </a:endParaRPr>
          </a:p>
        </p:txBody>
      </p:sp>
      <p:sp>
        <p:nvSpPr>
          <p:cNvPr id="7" name="日付プレースホルダー 6"/>
          <p:cNvSpPr>
            <a:spLocks noGrp="1"/>
          </p:cNvSpPr>
          <p:nvPr>
            <p:ph type="dt" sz="half" idx="10"/>
          </p:nvPr>
        </p:nvSpPr>
        <p:spPr/>
        <p:txBody>
          <a:bodyPr/>
          <a:lstStyle/>
          <a:p>
            <a:r>
              <a:rPr lang="en-US" smtClean="0">
                <a:solidFill>
                  <a:srgbClr val="000000"/>
                </a:solidFill>
                <a:latin typeface="Arial"/>
                <a:ea typeface="Arial Unicode MS"/>
                <a:cs typeface="Arial Unicode MS"/>
              </a:rPr>
              <a:t>12/10/01</a:t>
            </a:r>
            <a:endParaRPr lang="en-US">
              <a:solidFill>
                <a:srgbClr val="000000"/>
              </a:solidFill>
              <a:latin typeface="Arial"/>
              <a:ea typeface="Arial Unicode MS"/>
              <a:cs typeface="Arial Unicode MS"/>
            </a:endParaRPr>
          </a:p>
        </p:txBody>
      </p:sp>
      <p:sp>
        <p:nvSpPr>
          <p:cNvPr id="8" name="フッター プレースホルダー 7"/>
          <p:cNvSpPr>
            <a:spLocks noGrp="1"/>
          </p:cNvSpPr>
          <p:nvPr>
            <p:ph type="ftr" sz="quarter" idx="11"/>
          </p:nvPr>
        </p:nvSpPr>
        <p:spPr/>
        <p:txBody>
          <a:bodyPr/>
          <a:lstStyle/>
          <a:p>
            <a:r>
              <a:rPr lang="en-US" smtClean="0">
                <a:latin typeface="Arial"/>
                <a:ea typeface="Arial Unicode MS"/>
                <a:cs typeface="Arial Unicode MS"/>
              </a:rPr>
              <a:t>KEK-LC-Meeting</a:t>
            </a:r>
            <a:endParaRPr lang="en-US">
              <a:latin typeface="Arial"/>
              <a:ea typeface="Arial Unicode MS"/>
              <a:cs typeface="Arial Unicode MS"/>
            </a:endParaRPr>
          </a:p>
        </p:txBody>
      </p:sp>
      <p:sp>
        <p:nvSpPr>
          <p:cNvPr id="9" name="スライド番号プレースホルダー 8"/>
          <p:cNvSpPr>
            <a:spLocks noGrp="1"/>
          </p:cNvSpPr>
          <p:nvPr>
            <p:ph type="sldNum" sz="quarter" idx="12"/>
          </p:nvPr>
        </p:nvSpPr>
        <p:spPr/>
        <p:txBody>
          <a:bodyPr/>
          <a:lstStyle/>
          <a:p>
            <a:fld id="{AAB6FA28-7AEC-3F43-9C2D-3DB969CFEC6A}" type="slidenum">
              <a:rPr lang="en-US" smtClean="0">
                <a:solidFill>
                  <a:srgbClr val="000000"/>
                </a:solidFill>
                <a:latin typeface="Arial"/>
                <a:ea typeface="Arial Unicode MS"/>
                <a:cs typeface="Arial Unicode MS"/>
              </a:rPr>
              <a:pPr/>
              <a:t>70</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981617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rmAutofit fontScale="90000"/>
          </a:bodyPr>
          <a:lstStyle/>
          <a:p>
            <a:r>
              <a:rPr kumimoji="1" lang="en-US" altLang="ja-JP" b="1" dirty="0" smtClean="0"/>
              <a:t>ILC Technical Design Report</a:t>
            </a:r>
            <a:br>
              <a:rPr kumimoji="1" lang="en-US" altLang="ja-JP" b="1" dirty="0" smtClean="0"/>
            </a:br>
            <a:r>
              <a:rPr lang="en-US" altLang="ja-JP" b="1" dirty="0" smtClean="0"/>
              <a:t>status as of Oct. 1, 2012</a:t>
            </a:r>
            <a:r>
              <a:rPr kumimoji="1" lang="en-US" altLang="ja-JP" b="1" dirty="0" smtClean="0"/>
              <a:t> </a:t>
            </a:r>
            <a:endParaRPr kumimoji="1" lang="ja-JP" altLang="en-US" b="1" dirty="0"/>
          </a:p>
        </p:txBody>
      </p:sp>
      <p:pic>
        <p:nvPicPr>
          <p:cNvPr id="10" name="コンテンツ プレースホルダー 9"/>
          <p:cNvPicPr>
            <a:picLocks noGrp="1" noChangeAspect="1"/>
          </p:cNvPicPr>
          <p:nvPr>
            <p:ph sz="half"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l="-7761" r="-7761"/>
          <a:stretch>
            <a:fillRect/>
          </a:stretch>
        </p:blipFill>
        <p:spPr>
          <a:ln>
            <a:solidFill>
              <a:srgbClr val="3366FF"/>
            </a:solidFill>
          </a:ln>
        </p:spPr>
      </p:pic>
      <p:pic>
        <p:nvPicPr>
          <p:cNvPr id="11" name="コンテンツ プレースホルダー 10"/>
          <p:cNvPicPr>
            <a:picLocks noGrp="1" noChangeAspect="1"/>
          </p:cNvPicPr>
          <p:nvPr>
            <p:ph sz="half" idx="2"/>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l="-7761" r="-7761"/>
          <a:stretch>
            <a:fillRect/>
          </a:stretch>
        </p:blipFill>
        <p:spPr>
          <a:ln>
            <a:solidFill>
              <a:srgbClr val="3366FF"/>
            </a:solidFill>
          </a:ln>
        </p:spPr>
      </p:pic>
      <p:sp>
        <p:nvSpPr>
          <p:cNvPr id="4" name="日付プレースホルダー 3"/>
          <p:cNvSpPr>
            <a:spLocks noGrp="1"/>
          </p:cNvSpPr>
          <p:nvPr>
            <p:ph type="dt" sz="half" idx="10"/>
          </p:nvPr>
        </p:nvSpPr>
        <p:spPr/>
        <p:txBody>
          <a:bodyPr/>
          <a:lstStyle/>
          <a:p>
            <a:r>
              <a:rPr kumimoji="1" lang="en-US" altLang="ja-JP" smtClean="0"/>
              <a:t>12/10/01</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KEK-LC-Meeting</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pPr/>
              <a:t>71</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724120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smtClean="0"/>
              <a:t>TDR: Part 1 (1)</a:t>
            </a:r>
            <a:endParaRPr kumimoji="1" lang="ja-JP" altLang="en-US" b="1" dirty="0"/>
          </a:p>
        </p:txBody>
      </p:sp>
      <p:pic>
        <p:nvPicPr>
          <p:cNvPr id="8" name="コンテンツ プレースホルダー 7"/>
          <p:cNvPicPr>
            <a:picLocks noGrp="1" noChangeAspect="1"/>
          </p:cNvPicPr>
          <p:nvPr>
            <p:ph sz="half"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xfrm>
            <a:off x="457200" y="1600200"/>
            <a:ext cx="4038600" cy="4525963"/>
          </a:xfrm>
          <a:ln>
            <a:solidFill>
              <a:srgbClr val="3366FF"/>
            </a:solidFill>
          </a:ln>
        </p:spPr>
      </p:pic>
      <p:pic>
        <p:nvPicPr>
          <p:cNvPr id="9" name="コンテンツ プレースホルダー 8"/>
          <p:cNvPicPr>
            <a:picLocks noGrp="1" noChangeAspect="1"/>
          </p:cNvPicPr>
          <p:nvPr>
            <p:ph sz="half" idx="2"/>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xfrm>
            <a:off x="4648200" y="1600200"/>
            <a:ext cx="4038600" cy="4525963"/>
          </a:xfrm>
          <a:ln>
            <a:solidFill>
              <a:srgbClr val="3366FF"/>
            </a:solidFill>
          </a:ln>
        </p:spPr>
      </p:pic>
      <p:sp>
        <p:nvSpPr>
          <p:cNvPr id="5" name="日付プレースホルダー 4"/>
          <p:cNvSpPr>
            <a:spLocks noGrp="1"/>
          </p:cNvSpPr>
          <p:nvPr>
            <p:ph type="dt" sz="half" idx="10"/>
          </p:nvPr>
        </p:nvSpPr>
        <p:spPr/>
        <p:txBody>
          <a:bodyPr/>
          <a:lstStyle/>
          <a:p>
            <a:r>
              <a:rPr kumimoji="1" lang="en-US" altLang="ja-JP" smtClean="0"/>
              <a:t>12/10/01</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KEK-LC-Meeting</a:t>
            </a:r>
            <a:endParaRPr kumimoji="1" lang="ja-JP" altLang="en-US"/>
          </a:p>
        </p:txBody>
      </p:sp>
      <p:sp>
        <p:nvSpPr>
          <p:cNvPr id="7" name="スライド番号プレースホルダー 6"/>
          <p:cNvSpPr>
            <a:spLocks noGrp="1"/>
          </p:cNvSpPr>
          <p:nvPr>
            <p:ph type="sldNum" sz="quarter" idx="12"/>
          </p:nvPr>
        </p:nvSpPr>
        <p:spPr/>
        <p:txBody>
          <a:bodyPr/>
          <a:lstStyle/>
          <a:p>
            <a:fld id="{690BD53D-0F42-B742-A897-5EF936631EAF}" type="slidenum">
              <a:rPr kumimoji="1" lang="ja-JP" altLang="en-US" smtClean="0"/>
              <a:pPr/>
              <a:t>72</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310120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smtClean="0"/>
              <a:t>TDR: Part 1 (2)</a:t>
            </a:r>
            <a:endParaRPr kumimoji="1" lang="ja-JP" altLang="en-US" b="1" dirty="0"/>
          </a:p>
        </p:txBody>
      </p:sp>
      <p:pic>
        <p:nvPicPr>
          <p:cNvPr id="8" name="コンテンツ プレースホルダー 7"/>
          <p:cNvPicPr>
            <a:picLocks noGrp="1" noChangeAspect="1"/>
          </p:cNvPicPr>
          <p:nvPr>
            <p:ph sz="half"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xfrm>
            <a:off x="457200" y="1600200"/>
            <a:ext cx="4038600" cy="4525963"/>
          </a:xfrm>
          <a:ln>
            <a:solidFill>
              <a:srgbClr val="3366FF"/>
            </a:solidFill>
          </a:ln>
        </p:spPr>
      </p:pic>
      <p:pic>
        <p:nvPicPr>
          <p:cNvPr id="9" name="コンテンツ プレースホルダー 8"/>
          <p:cNvPicPr>
            <a:picLocks noGrp="1" noChangeAspect="1"/>
          </p:cNvPicPr>
          <p:nvPr>
            <p:ph sz="half" idx="2"/>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ln>
            <a:solidFill>
              <a:srgbClr val="3366FF"/>
            </a:solidFill>
          </a:ln>
        </p:spPr>
      </p:pic>
      <p:sp>
        <p:nvSpPr>
          <p:cNvPr id="5" name="日付プレースホルダー 4"/>
          <p:cNvSpPr>
            <a:spLocks noGrp="1"/>
          </p:cNvSpPr>
          <p:nvPr>
            <p:ph type="dt" sz="half" idx="10"/>
          </p:nvPr>
        </p:nvSpPr>
        <p:spPr/>
        <p:txBody>
          <a:bodyPr/>
          <a:lstStyle/>
          <a:p>
            <a:r>
              <a:rPr kumimoji="1" lang="en-US" altLang="ja-JP" smtClean="0"/>
              <a:t>12/10/01</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KEK-LC-Meeting</a:t>
            </a:r>
            <a:endParaRPr kumimoji="1" lang="ja-JP" altLang="en-US"/>
          </a:p>
        </p:txBody>
      </p:sp>
      <p:sp>
        <p:nvSpPr>
          <p:cNvPr id="7" name="スライド番号プレースホルダー 6"/>
          <p:cNvSpPr>
            <a:spLocks noGrp="1"/>
          </p:cNvSpPr>
          <p:nvPr>
            <p:ph type="sldNum" sz="quarter" idx="12"/>
          </p:nvPr>
        </p:nvSpPr>
        <p:spPr/>
        <p:txBody>
          <a:bodyPr/>
          <a:lstStyle/>
          <a:p>
            <a:fld id="{690BD53D-0F42-B742-A897-5EF936631EAF}" type="slidenum">
              <a:rPr kumimoji="1" lang="ja-JP" altLang="en-US" smtClean="0"/>
              <a:pPr/>
              <a:t>73</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22369136"/>
      </p:ext>
    </p:extLst>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t>TDR: Part 1 </a:t>
            </a:r>
            <a:r>
              <a:rPr lang="en-US" altLang="ja-JP" b="1" dirty="0" smtClean="0"/>
              <a:t>(</a:t>
            </a:r>
            <a:r>
              <a:rPr lang="en-US" altLang="ja-JP" b="1" dirty="0"/>
              <a:t> </a:t>
            </a:r>
            <a:r>
              <a:rPr lang="en-US" altLang="ja-JP" b="1" dirty="0" smtClean="0"/>
              <a:t>3)</a:t>
            </a:r>
            <a:endParaRPr kumimoji="1" lang="ja-JP" altLang="en-US" b="1" dirty="0"/>
          </a:p>
        </p:txBody>
      </p:sp>
      <p:pic>
        <p:nvPicPr>
          <p:cNvPr id="8" name="コンテンツ プレースホルダー 7"/>
          <p:cNvPicPr>
            <a:picLocks noGrp="1" noChangeAspect="1"/>
          </p:cNvPicPr>
          <p:nvPr>
            <p:ph sz="half"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ln>
            <a:solidFill>
              <a:srgbClr val="3366FF"/>
            </a:solidFill>
          </a:ln>
        </p:spPr>
      </p:pic>
      <p:pic>
        <p:nvPicPr>
          <p:cNvPr id="9" name="コンテンツ プレースホルダー 8"/>
          <p:cNvPicPr>
            <a:picLocks noGrp="1" noChangeAspect="1"/>
          </p:cNvPicPr>
          <p:nvPr>
            <p:ph sz="half" idx="2"/>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xfrm>
            <a:off x="4648200" y="1600200"/>
            <a:ext cx="4038600" cy="4525963"/>
          </a:xfrm>
          <a:ln>
            <a:solidFill>
              <a:srgbClr val="3366FF"/>
            </a:solidFill>
          </a:ln>
        </p:spPr>
      </p:pic>
      <p:sp>
        <p:nvSpPr>
          <p:cNvPr id="5" name="日付プレースホルダー 4"/>
          <p:cNvSpPr>
            <a:spLocks noGrp="1"/>
          </p:cNvSpPr>
          <p:nvPr>
            <p:ph type="dt" sz="half" idx="10"/>
          </p:nvPr>
        </p:nvSpPr>
        <p:spPr/>
        <p:txBody>
          <a:bodyPr/>
          <a:lstStyle/>
          <a:p>
            <a:r>
              <a:rPr kumimoji="1" lang="en-US" altLang="ja-JP" smtClean="0"/>
              <a:t>12/10/01</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KEK-LC-Meeting</a:t>
            </a:r>
            <a:endParaRPr kumimoji="1" lang="ja-JP" altLang="en-US"/>
          </a:p>
        </p:txBody>
      </p:sp>
      <p:sp>
        <p:nvSpPr>
          <p:cNvPr id="7" name="スライド番号プレースホルダー 6"/>
          <p:cNvSpPr>
            <a:spLocks noGrp="1"/>
          </p:cNvSpPr>
          <p:nvPr>
            <p:ph type="sldNum" sz="quarter" idx="12"/>
          </p:nvPr>
        </p:nvSpPr>
        <p:spPr/>
        <p:txBody>
          <a:bodyPr/>
          <a:lstStyle/>
          <a:p>
            <a:fld id="{690BD53D-0F42-B742-A897-5EF936631EAF}" type="slidenum">
              <a:rPr kumimoji="1" lang="ja-JP" altLang="en-US" smtClean="0"/>
              <a:pPr/>
              <a:t>74</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0647299"/>
      </p:ext>
    </p:extLst>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t>TDR: Part </a:t>
            </a:r>
            <a:r>
              <a:rPr lang="en-US" altLang="ja-JP" b="1" dirty="0" smtClean="0"/>
              <a:t>2 (1)</a:t>
            </a:r>
            <a:endParaRPr kumimoji="1" lang="ja-JP" altLang="en-US" b="1" dirty="0"/>
          </a:p>
        </p:txBody>
      </p:sp>
      <p:pic>
        <p:nvPicPr>
          <p:cNvPr id="9" name="コンテンツ プレースホルダー 8"/>
          <p:cNvPicPr>
            <a:picLocks noGrp="1" noChangeAspect="1"/>
          </p:cNvPicPr>
          <p:nvPr>
            <p:ph sz="half"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ln>
            <a:solidFill>
              <a:srgbClr val="3366FF"/>
            </a:solidFill>
          </a:ln>
        </p:spPr>
      </p:pic>
      <p:pic>
        <p:nvPicPr>
          <p:cNvPr id="10" name="コンテンツ プレースホルダー 9"/>
          <p:cNvPicPr>
            <a:picLocks noGrp="1" noChangeAspect="1"/>
          </p:cNvPicPr>
          <p:nvPr>
            <p:ph sz="half" idx="2"/>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ln>
            <a:solidFill>
              <a:srgbClr val="3366FF"/>
            </a:solidFill>
          </a:ln>
        </p:spPr>
      </p:pic>
      <p:sp>
        <p:nvSpPr>
          <p:cNvPr id="5" name="日付プレースホルダー 4"/>
          <p:cNvSpPr>
            <a:spLocks noGrp="1"/>
          </p:cNvSpPr>
          <p:nvPr>
            <p:ph type="dt" sz="half" idx="10"/>
          </p:nvPr>
        </p:nvSpPr>
        <p:spPr/>
        <p:txBody>
          <a:bodyPr/>
          <a:lstStyle/>
          <a:p>
            <a:r>
              <a:rPr kumimoji="1" lang="en-US" altLang="ja-JP" smtClean="0"/>
              <a:t>12/10/01</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KEK-LC-Meeting</a:t>
            </a:r>
            <a:endParaRPr kumimoji="1" lang="ja-JP" altLang="en-US"/>
          </a:p>
        </p:txBody>
      </p:sp>
      <p:sp>
        <p:nvSpPr>
          <p:cNvPr id="7" name="スライド番号プレースホルダー 6"/>
          <p:cNvSpPr>
            <a:spLocks noGrp="1"/>
          </p:cNvSpPr>
          <p:nvPr>
            <p:ph type="sldNum" sz="quarter" idx="12"/>
          </p:nvPr>
        </p:nvSpPr>
        <p:spPr/>
        <p:txBody>
          <a:bodyPr/>
          <a:lstStyle/>
          <a:p>
            <a:fld id="{690BD53D-0F42-B742-A897-5EF936631EAF}" type="slidenum">
              <a:rPr kumimoji="1" lang="ja-JP" altLang="en-US" smtClean="0"/>
              <a:pPr/>
              <a:t>75</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89453033"/>
      </p:ext>
    </p:extLst>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t>TDR: Part 2 </a:t>
            </a:r>
            <a:r>
              <a:rPr lang="en-US" altLang="ja-JP" b="1" dirty="0" smtClean="0"/>
              <a:t>(2)</a:t>
            </a:r>
            <a:endParaRPr kumimoji="1" lang="ja-JP" altLang="en-US" b="1" dirty="0"/>
          </a:p>
        </p:txBody>
      </p:sp>
      <p:pic>
        <p:nvPicPr>
          <p:cNvPr id="8" name="コンテンツ プレースホルダー 7"/>
          <p:cNvPicPr>
            <a:picLocks noGrp="1" noChangeAspect="1"/>
          </p:cNvPicPr>
          <p:nvPr>
            <p:ph sz="half"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xfrm>
            <a:off x="457200" y="1600200"/>
            <a:ext cx="4038600" cy="4525963"/>
          </a:xfrm>
          <a:ln>
            <a:solidFill>
              <a:srgbClr val="3366FF"/>
            </a:solidFill>
          </a:ln>
        </p:spPr>
      </p:pic>
      <p:pic>
        <p:nvPicPr>
          <p:cNvPr id="9" name="コンテンツ プレースホルダー 8"/>
          <p:cNvPicPr>
            <a:picLocks noGrp="1" noChangeAspect="1"/>
          </p:cNvPicPr>
          <p:nvPr>
            <p:ph sz="half" idx="2"/>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ln>
            <a:solidFill>
              <a:srgbClr val="3366FF"/>
            </a:solidFill>
          </a:ln>
        </p:spPr>
      </p:pic>
      <p:sp>
        <p:nvSpPr>
          <p:cNvPr id="5" name="日付プレースホルダー 4"/>
          <p:cNvSpPr>
            <a:spLocks noGrp="1"/>
          </p:cNvSpPr>
          <p:nvPr>
            <p:ph type="dt" sz="half" idx="10"/>
          </p:nvPr>
        </p:nvSpPr>
        <p:spPr/>
        <p:txBody>
          <a:bodyPr/>
          <a:lstStyle/>
          <a:p>
            <a:r>
              <a:rPr kumimoji="1" lang="en-US" altLang="ja-JP" smtClean="0"/>
              <a:t>12/10/01</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KEK-LC-Meeting</a:t>
            </a:r>
            <a:endParaRPr kumimoji="1" lang="ja-JP" altLang="en-US"/>
          </a:p>
        </p:txBody>
      </p:sp>
      <p:sp>
        <p:nvSpPr>
          <p:cNvPr id="7" name="スライド番号プレースホルダー 6"/>
          <p:cNvSpPr>
            <a:spLocks noGrp="1"/>
          </p:cNvSpPr>
          <p:nvPr>
            <p:ph type="sldNum" sz="quarter" idx="12"/>
          </p:nvPr>
        </p:nvSpPr>
        <p:spPr/>
        <p:txBody>
          <a:bodyPr/>
          <a:lstStyle/>
          <a:p>
            <a:fld id="{690BD53D-0F42-B742-A897-5EF936631EAF}" type="slidenum">
              <a:rPr kumimoji="1" lang="ja-JP" altLang="en-US" smtClean="0"/>
              <a:pPr/>
              <a:t>76</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0702392"/>
      </p:ext>
    </p:extLst>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t>TDR: Part 2 </a:t>
            </a:r>
            <a:r>
              <a:rPr lang="en-US" altLang="ja-JP" b="1" dirty="0" smtClean="0"/>
              <a:t>(3)</a:t>
            </a:r>
            <a:endParaRPr kumimoji="1" lang="ja-JP" altLang="en-US" b="1" dirty="0"/>
          </a:p>
        </p:txBody>
      </p:sp>
      <p:pic>
        <p:nvPicPr>
          <p:cNvPr id="8" name="コンテンツ プレースホルダー 7"/>
          <p:cNvPicPr>
            <a:picLocks noGrp="1" noChangeAspect="1"/>
          </p:cNvPicPr>
          <p:nvPr>
            <p:ph sz="half"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ln>
            <a:solidFill>
              <a:srgbClr val="3366FF"/>
            </a:solidFill>
          </a:ln>
        </p:spPr>
      </p:pic>
      <p:pic>
        <p:nvPicPr>
          <p:cNvPr id="9" name="コンテンツ プレースホルダー 8"/>
          <p:cNvPicPr>
            <a:picLocks noGrp="1" noChangeAspect="1"/>
          </p:cNvPicPr>
          <p:nvPr>
            <p:ph sz="half" idx="2"/>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xfrm>
            <a:off x="4648200" y="1600200"/>
            <a:ext cx="4038600" cy="4525963"/>
          </a:xfrm>
          <a:ln>
            <a:solidFill>
              <a:srgbClr val="3366FF"/>
            </a:solidFill>
          </a:ln>
        </p:spPr>
      </p:pic>
      <p:sp>
        <p:nvSpPr>
          <p:cNvPr id="5" name="日付プレースホルダー 4"/>
          <p:cNvSpPr>
            <a:spLocks noGrp="1"/>
          </p:cNvSpPr>
          <p:nvPr>
            <p:ph type="dt" sz="half" idx="10"/>
          </p:nvPr>
        </p:nvSpPr>
        <p:spPr/>
        <p:txBody>
          <a:bodyPr/>
          <a:lstStyle/>
          <a:p>
            <a:r>
              <a:rPr kumimoji="1" lang="en-US" altLang="ja-JP" smtClean="0"/>
              <a:t>12/10/01</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KEK-LC-Meeting</a:t>
            </a:r>
            <a:endParaRPr kumimoji="1" lang="ja-JP" altLang="en-US"/>
          </a:p>
        </p:txBody>
      </p:sp>
      <p:sp>
        <p:nvSpPr>
          <p:cNvPr id="7" name="スライド番号プレースホルダー 6"/>
          <p:cNvSpPr>
            <a:spLocks noGrp="1"/>
          </p:cNvSpPr>
          <p:nvPr>
            <p:ph type="sldNum" sz="quarter" idx="12"/>
          </p:nvPr>
        </p:nvSpPr>
        <p:spPr/>
        <p:txBody>
          <a:bodyPr/>
          <a:lstStyle/>
          <a:p>
            <a:fld id="{690BD53D-0F42-B742-A897-5EF936631EAF}" type="slidenum">
              <a:rPr kumimoji="1" lang="ja-JP" altLang="en-US" smtClean="0"/>
              <a:pPr/>
              <a:t>77</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86419857"/>
      </p:ext>
    </p:extLst>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t>TDR: Part 2 </a:t>
            </a:r>
            <a:r>
              <a:rPr lang="en-US" altLang="ja-JP" b="1" dirty="0" smtClean="0"/>
              <a:t>(4)</a:t>
            </a:r>
            <a:endParaRPr kumimoji="1" lang="ja-JP" altLang="en-US" b="1" dirty="0"/>
          </a:p>
        </p:txBody>
      </p:sp>
      <p:pic>
        <p:nvPicPr>
          <p:cNvPr id="8" name="コンテンツ プレースホルダー 7"/>
          <p:cNvPicPr>
            <a:picLocks noGrp="1" noChangeAspect="1"/>
          </p:cNvPicPr>
          <p:nvPr>
            <p:ph sz="half"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ln>
            <a:solidFill>
              <a:srgbClr val="3366FF"/>
            </a:solidFill>
          </a:ln>
        </p:spPr>
      </p:pic>
      <p:pic>
        <p:nvPicPr>
          <p:cNvPr id="9" name="コンテンツ プレースホルダー 8"/>
          <p:cNvPicPr>
            <a:picLocks noGrp="1" noChangeAspect="1"/>
          </p:cNvPicPr>
          <p:nvPr>
            <p:ph sz="half" idx="2"/>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xfrm>
            <a:off x="4648200" y="1600200"/>
            <a:ext cx="4038600" cy="4525963"/>
          </a:xfrm>
          <a:ln>
            <a:solidFill>
              <a:srgbClr val="3366FF"/>
            </a:solidFill>
          </a:ln>
        </p:spPr>
      </p:pic>
      <p:sp>
        <p:nvSpPr>
          <p:cNvPr id="5" name="日付プレースホルダー 4"/>
          <p:cNvSpPr>
            <a:spLocks noGrp="1"/>
          </p:cNvSpPr>
          <p:nvPr>
            <p:ph type="dt" sz="half" idx="10"/>
          </p:nvPr>
        </p:nvSpPr>
        <p:spPr/>
        <p:txBody>
          <a:bodyPr/>
          <a:lstStyle/>
          <a:p>
            <a:r>
              <a:rPr kumimoji="1" lang="en-US" altLang="ja-JP" smtClean="0"/>
              <a:t>12/10/01</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KEK-LC-Meeting</a:t>
            </a:r>
            <a:endParaRPr kumimoji="1" lang="ja-JP" altLang="en-US"/>
          </a:p>
        </p:txBody>
      </p:sp>
      <p:sp>
        <p:nvSpPr>
          <p:cNvPr id="7" name="スライド番号プレースホルダー 6"/>
          <p:cNvSpPr>
            <a:spLocks noGrp="1"/>
          </p:cNvSpPr>
          <p:nvPr>
            <p:ph type="sldNum" sz="quarter" idx="12"/>
          </p:nvPr>
        </p:nvSpPr>
        <p:spPr/>
        <p:txBody>
          <a:bodyPr/>
          <a:lstStyle/>
          <a:p>
            <a:fld id="{690BD53D-0F42-B742-A897-5EF936631EAF}" type="slidenum">
              <a:rPr kumimoji="1" lang="ja-JP" altLang="en-US" smtClean="0"/>
              <a:pPr/>
              <a:t>78</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6701594"/>
      </p:ext>
    </p:extLst>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t>TDR: Part 2 </a:t>
            </a:r>
            <a:r>
              <a:rPr lang="en-US" altLang="ja-JP" b="1" dirty="0" smtClean="0"/>
              <a:t>(5)</a:t>
            </a:r>
            <a:endParaRPr kumimoji="1" lang="ja-JP" altLang="en-US" b="1" dirty="0"/>
          </a:p>
        </p:txBody>
      </p:sp>
      <p:pic>
        <p:nvPicPr>
          <p:cNvPr id="8" name="コンテンツ プレースホルダー 7"/>
          <p:cNvPicPr>
            <a:picLocks noGrp="1" noChangeAspect="1"/>
          </p:cNvPicPr>
          <p:nvPr>
            <p:ph sz="half"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ln>
            <a:solidFill>
              <a:srgbClr val="3366FF"/>
            </a:solidFill>
          </a:ln>
        </p:spPr>
      </p:pic>
      <p:pic>
        <p:nvPicPr>
          <p:cNvPr id="9" name="コンテンツ プレースホルダー 8"/>
          <p:cNvPicPr>
            <a:picLocks noGrp="1" noChangeAspect="1"/>
          </p:cNvPicPr>
          <p:nvPr>
            <p:ph sz="half" idx="2"/>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ln>
            <a:solidFill>
              <a:srgbClr val="3366FF"/>
            </a:solidFill>
          </a:ln>
        </p:spPr>
      </p:pic>
      <p:sp>
        <p:nvSpPr>
          <p:cNvPr id="5" name="日付プレースホルダー 4"/>
          <p:cNvSpPr>
            <a:spLocks noGrp="1"/>
          </p:cNvSpPr>
          <p:nvPr>
            <p:ph type="dt" sz="half" idx="10"/>
          </p:nvPr>
        </p:nvSpPr>
        <p:spPr/>
        <p:txBody>
          <a:bodyPr/>
          <a:lstStyle/>
          <a:p>
            <a:r>
              <a:rPr kumimoji="1" lang="en-US" altLang="ja-JP" smtClean="0"/>
              <a:t>12/10/01</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KEK-LC-Meeting</a:t>
            </a:r>
            <a:endParaRPr kumimoji="1" lang="ja-JP" altLang="en-US"/>
          </a:p>
        </p:txBody>
      </p:sp>
      <p:sp>
        <p:nvSpPr>
          <p:cNvPr id="7" name="スライド番号プレースホルダー 6"/>
          <p:cNvSpPr>
            <a:spLocks noGrp="1"/>
          </p:cNvSpPr>
          <p:nvPr>
            <p:ph type="sldNum" sz="quarter" idx="12"/>
          </p:nvPr>
        </p:nvSpPr>
        <p:spPr/>
        <p:txBody>
          <a:bodyPr/>
          <a:lstStyle/>
          <a:p>
            <a:fld id="{690BD53D-0F42-B742-A897-5EF936631EAF}" type="slidenum">
              <a:rPr kumimoji="1" lang="ja-JP" altLang="en-US" smtClean="0"/>
              <a:pPr/>
              <a:t>79</a:t>
            </a:fld>
            <a:endParaRPr kumimoji="1" lang="ja-JP" altLang="en-US"/>
          </a:p>
        </p:txBody>
      </p:sp>
      <p:pic>
        <p:nvPicPr>
          <p:cNvPr id="10" name="図 9"/>
          <p:cNvPicPr>
            <a:picLocks noChangeAspect="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449090" y="2231142"/>
            <a:ext cx="3401787" cy="4404034"/>
          </a:xfrm>
          <a:prstGeom prst="rect">
            <a:avLst/>
          </a:prstGeom>
          <a:ln>
            <a:solidFill>
              <a:srgbClr val="3366FF"/>
            </a:solid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92528406"/>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sz="3600" i="1" dirty="0" smtClean="0"/>
              <a:t> Reports from Reviewers (Preliminary): </a:t>
            </a:r>
            <a:br>
              <a:rPr lang="en-US" altLang="ja-JP" sz="3600" i="1" dirty="0" smtClean="0"/>
            </a:br>
            <a:r>
              <a:rPr lang="en-US" altLang="ja-JP" sz="3600" b="1" dirty="0" smtClean="0">
                <a:solidFill>
                  <a:srgbClr val="3366FF"/>
                </a:solidFill>
              </a:rPr>
              <a:t>View to the future </a:t>
            </a:r>
            <a:endParaRPr lang="en-US" altLang="ja-JP" b="1" dirty="0" smtClean="0">
              <a:solidFill>
                <a:srgbClr val="3366FF"/>
              </a:solidFill>
            </a:endParaRPr>
          </a:p>
        </p:txBody>
      </p:sp>
      <p:sp>
        <p:nvSpPr>
          <p:cNvPr id="3" name="コンテンツ プレースホルダー 2"/>
          <p:cNvSpPr>
            <a:spLocks noGrp="1"/>
          </p:cNvSpPr>
          <p:nvPr>
            <p:ph idx="1"/>
          </p:nvPr>
        </p:nvSpPr>
        <p:spPr>
          <a:xfrm>
            <a:off x="196272" y="1610963"/>
            <a:ext cx="8728363" cy="4525963"/>
          </a:xfrm>
        </p:spPr>
        <p:txBody>
          <a:bodyPr>
            <a:normAutofit fontScale="70000" lnSpcReduction="20000"/>
          </a:bodyPr>
          <a:lstStyle/>
          <a:p>
            <a:r>
              <a:rPr lang="en-US" altLang="ja-JP" dirty="0" smtClean="0"/>
              <a:t>Success of the program </a:t>
            </a:r>
            <a:r>
              <a:rPr lang="en-US" altLang="ja-JP" u="sng" dirty="0" smtClean="0"/>
              <a:t>STF, CFF, ATF is critical to the successful Japanese bids for the ILC</a:t>
            </a:r>
            <a:r>
              <a:rPr lang="en-US" altLang="ja-JP" dirty="0" smtClean="0"/>
              <a:t> but also for other programs using SCRF technology such as the </a:t>
            </a:r>
            <a:r>
              <a:rPr lang="en-US" altLang="ja-JP" u="sng" dirty="0" smtClean="0"/>
              <a:t>ERL at KEK </a:t>
            </a:r>
            <a:r>
              <a:rPr lang="en-US" altLang="ja-JP" dirty="0" smtClean="0"/>
              <a:t>or possibly </a:t>
            </a:r>
            <a:r>
              <a:rPr lang="en-US" altLang="ja-JP" u="sng" dirty="0" smtClean="0"/>
              <a:t>J-</a:t>
            </a:r>
            <a:r>
              <a:rPr lang="en-US" altLang="ja-JP" u="sng" dirty="0" err="1" smtClean="0"/>
              <a:t>Parc</a:t>
            </a:r>
            <a:r>
              <a:rPr lang="en-US" altLang="ja-JP" u="sng" dirty="0" smtClean="0"/>
              <a:t> </a:t>
            </a:r>
            <a:r>
              <a:rPr lang="en-US" altLang="ja-JP" u="sng" dirty="0" err="1" smtClean="0"/>
              <a:t>linac</a:t>
            </a:r>
            <a:r>
              <a:rPr lang="en-US" altLang="ja-JP" u="sng" dirty="0" smtClean="0"/>
              <a:t> </a:t>
            </a:r>
            <a:r>
              <a:rPr lang="en-US" altLang="ja-JP" dirty="0" smtClean="0"/>
              <a:t>upgrade</a:t>
            </a:r>
          </a:p>
          <a:p>
            <a:endParaRPr lang="en-US" altLang="ja-JP" dirty="0" smtClean="0"/>
          </a:p>
          <a:p>
            <a:r>
              <a:rPr kumimoji="1" lang="en-US" altLang="ja-JP" dirty="0" smtClean="0"/>
              <a:t>The committee urges that the KEK management explor</a:t>
            </a:r>
            <a:r>
              <a:rPr lang="en-US" altLang="ja-JP" dirty="0" smtClean="0"/>
              <a:t>e </a:t>
            </a:r>
            <a:r>
              <a:rPr lang="en-US" altLang="ja-JP" u="sng" dirty="0" smtClean="0"/>
              <a:t>additional funding opportunities to maintain this unique and productive facilities. </a:t>
            </a:r>
          </a:p>
          <a:p>
            <a:endParaRPr kumimoji="1" lang="en-US" altLang="ja-JP" dirty="0"/>
          </a:p>
          <a:p>
            <a:r>
              <a:rPr lang="en-US" altLang="ja-JP" dirty="0" smtClean="0"/>
              <a:t>The committee recommend that KEK consider and evaluate possible saving and benefit from more </a:t>
            </a:r>
            <a:r>
              <a:rPr lang="en-US" altLang="ja-JP" u="sng" dirty="0" smtClean="0"/>
              <a:t>cooperative work between STF and ATF </a:t>
            </a:r>
            <a:r>
              <a:rPr lang="en-US" altLang="ja-JP" dirty="0" smtClean="0"/>
              <a:t>with attracting additional funding from within or outside of Japan.  </a:t>
            </a:r>
          </a:p>
          <a:p>
            <a:endParaRPr lang="en-US" altLang="ja-JP" dirty="0"/>
          </a:p>
          <a:p>
            <a:r>
              <a:rPr lang="en-US" altLang="ja-JP" u="sng" dirty="0" smtClean="0"/>
              <a:t>Careful and cautious study </a:t>
            </a:r>
            <a:r>
              <a:rPr lang="en-US" altLang="ja-JP" dirty="0" smtClean="0"/>
              <a:t>for future extension with capability for </a:t>
            </a:r>
            <a:r>
              <a:rPr lang="en-US" altLang="ja-JP" u="sng" dirty="0" smtClean="0"/>
              <a:t>scientific user facility.</a:t>
            </a:r>
            <a:endParaRPr kumimoji="1" lang="en-US" altLang="ja-JP" u="sng" dirty="0" smtClean="0"/>
          </a:p>
          <a:p>
            <a:pPr marL="0" indent="0">
              <a:buNone/>
            </a:pPr>
            <a:endParaRPr kumimoji="1" lang="ja-JP" altLang="en-US" u="sng" dirty="0"/>
          </a:p>
        </p:txBody>
      </p:sp>
      <p:sp>
        <p:nvSpPr>
          <p:cNvPr id="4" name="日付プレースホルダー 3"/>
          <p:cNvSpPr>
            <a:spLocks noGrp="1"/>
          </p:cNvSpPr>
          <p:nvPr>
            <p:ph type="dt" sz="half" idx="10"/>
          </p:nvPr>
        </p:nvSpPr>
        <p:spPr/>
        <p:txBody>
          <a:bodyPr/>
          <a:lstStyle/>
          <a:p>
            <a:r>
              <a:rPr kumimoji="1" lang="en-US" altLang="ja-JP" smtClean="0"/>
              <a:t>12/08/20</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KEK-LC-Meeting</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pPr/>
              <a:t>8</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80846026"/>
      </p:ext>
    </p:extLst>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backup</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12/10/01</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KEK-LC-Meeting</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pPr/>
              <a:t>80</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99721435"/>
      </p:ext>
    </p:extLst>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73109" y="311728"/>
            <a:ext cx="8616560" cy="1513565"/>
          </a:xfrm>
          <a:solidFill>
            <a:srgbClr val="CCFFCC"/>
          </a:solidFill>
          <a:ln>
            <a:solidFill>
              <a:srgbClr val="008000"/>
            </a:solidFill>
          </a:ln>
        </p:spPr>
        <p:txBody>
          <a:bodyPr>
            <a:normAutofit/>
          </a:bodyPr>
          <a:lstStyle/>
          <a:p>
            <a:r>
              <a:rPr lang="en-US" altLang="ja-JP" sz="3600" dirty="0"/>
              <a:t>KEK-LC</a:t>
            </a:r>
            <a:r>
              <a:rPr lang="ja-JP" altLang="en-US" sz="3600" dirty="0"/>
              <a:t>定例</a:t>
            </a:r>
            <a:r>
              <a:rPr lang="ja-JP" altLang="en-US" sz="3600" dirty="0" smtClean="0"/>
              <a:t>打ち合わせ・技術報告</a:t>
            </a:r>
            <a:r>
              <a:rPr lang="en-US" altLang="ja-JP" sz="3600" dirty="0" smtClean="0"/>
              <a:t>/</a:t>
            </a:r>
            <a:r>
              <a:rPr lang="ja-JP" altLang="en-US" sz="3600" dirty="0" smtClean="0"/>
              <a:t>検討会</a:t>
            </a:r>
            <a:r>
              <a:rPr lang="en-US" altLang="ja-JP" sz="4000" dirty="0"/>
              <a:t/>
            </a:r>
            <a:br>
              <a:rPr lang="en-US" altLang="ja-JP" sz="4000" dirty="0"/>
            </a:br>
            <a:r>
              <a:rPr lang="en-US" altLang="ja-JP" sz="4000" dirty="0"/>
              <a:t>2012</a:t>
            </a:r>
            <a:r>
              <a:rPr lang="en-US" altLang="ja-JP" sz="4000" dirty="0" smtClean="0"/>
              <a:t>-10-15</a:t>
            </a:r>
            <a:endParaRPr lang="ja-JP" altLang="en-US" sz="4000" dirty="0"/>
          </a:p>
        </p:txBody>
      </p:sp>
      <p:sp>
        <p:nvSpPr>
          <p:cNvPr id="3" name="サブタイトル 2"/>
          <p:cNvSpPr>
            <a:spLocks noGrp="1"/>
          </p:cNvSpPr>
          <p:nvPr>
            <p:ph type="subTitle" idx="1"/>
          </p:nvPr>
        </p:nvSpPr>
        <p:spPr>
          <a:xfrm>
            <a:off x="299255" y="2261516"/>
            <a:ext cx="8616560" cy="4113911"/>
          </a:xfrm>
          <a:ln>
            <a:solidFill>
              <a:srgbClr val="008000"/>
            </a:solidFill>
          </a:ln>
        </p:spPr>
        <p:txBody>
          <a:bodyPr>
            <a:noAutofit/>
          </a:bodyPr>
          <a:lstStyle/>
          <a:p>
            <a:pPr marL="457200" indent="-457200" algn="l">
              <a:buFont typeface="+mj-lt"/>
              <a:buAutoNum type="arabicPeriod"/>
            </a:pPr>
            <a:r>
              <a:rPr lang="en-US" altLang="ja-JP" sz="1800" b="1" dirty="0" smtClean="0">
                <a:solidFill>
                  <a:srgbClr val="3366FF"/>
                </a:solidFill>
              </a:rPr>
              <a:t>LC</a:t>
            </a:r>
            <a:r>
              <a:rPr lang="ja-JP" altLang="en-US" sz="1800" b="1" dirty="0">
                <a:solidFill>
                  <a:srgbClr val="3366FF"/>
                </a:solidFill>
              </a:rPr>
              <a:t>定例</a:t>
            </a:r>
            <a:r>
              <a:rPr lang="ja-JP" altLang="en-US" sz="1800" b="1" dirty="0" smtClean="0">
                <a:solidFill>
                  <a:srgbClr val="3366FF"/>
                </a:solidFill>
              </a:rPr>
              <a:t>打ち合わせ　</a:t>
            </a:r>
            <a:r>
              <a:rPr lang="en-US" altLang="ja-JP" sz="1800" b="1" dirty="0" smtClean="0">
                <a:solidFill>
                  <a:srgbClr val="3366FF"/>
                </a:solidFill>
              </a:rPr>
              <a:t>(9:45 ~ 10:20) </a:t>
            </a:r>
            <a:endParaRPr lang="en-US" altLang="ja-JP" sz="1800" b="1" dirty="0">
              <a:solidFill>
                <a:srgbClr val="3366FF"/>
              </a:solidFill>
            </a:endParaRPr>
          </a:p>
          <a:p>
            <a:pPr marL="914353" lvl="1" indent="-457200" algn="l">
              <a:buFont typeface="+mj-lt"/>
              <a:buAutoNum type="arabicParenR"/>
            </a:pPr>
            <a:r>
              <a:rPr lang="en-US" altLang="ja-JP" sz="1600" dirty="0" smtClean="0">
                <a:solidFill>
                  <a:schemeClr val="tx1"/>
                </a:solidFill>
              </a:rPr>
              <a:t>LC</a:t>
            </a:r>
            <a:r>
              <a:rPr lang="ja-JP" altLang="en-US" sz="1600" dirty="0">
                <a:solidFill>
                  <a:schemeClr val="tx1"/>
                </a:solidFill>
              </a:rPr>
              <a:t>推進室、加速器からの報告：　     	</a:t>
            </a:r>
            <a:r>
              <a:rPr lang="en-US" altLang="ja-JP" sz="1600" dirty="0" smtClean="0">
                <a:solidFill>
                  <a:schemeClr val="tx1"/>
                </a:solidFill>
              </a:rPr>
              <a:t>	</a:t>
            </a:r>
            <a:r>
              <a:rPr lang="ja-JP" altLang="en-US" sz="1600" dirty="0" smtClean="0">
                <a:solidFill>
                  <a:schemeClr val="tx1"/>
                </a:solidFill>
              </a:rPr>
              <a:t>山本</a:t>
            </a:r>
            <a:r>
              <a:rPr lang="ja-JP" altLang="en-US" sz="1600" dirty="0">
                <a:solidFill>
                  <a:schemeClr val="tx1"/>
                </a:solidFill>
              </a:rPr>
              <a:t>、山口</a:t>
            </a:r>
          </a:p>
          <a:p>
            <a:pPr marL="914353" lvl="1" indent="-457200" algn="l">
              <a:buFont typeface="+mj-lt"/>
              <a:buAutoNum type="arabicParenR"/>
            </a:pPr>
            <a:r>
              <a:rPr lang="en-US" altLang="ja-JP" sz="1600" dirty="0" smtClean="0">
                <a:solidFill>
                  <a:schemeClr val="tx1"/>
                </a:solidFill>
              </a:rPr>
              <a:t>ATF</a:t>
            </a:r>
            <a:r>
              <a:rPr lang="ja-JP" altLang="en-US" sz="1600" dirty="0">
                <a:solidFill>
                  <a:schemeClr val="tx1"/>
                </a:solidFill>
              </a:rPr>
              <a:t>、</a:t>
            </a:r>
            <a:r>
              <a:rPr lang="en-US" altLang="ja-JP" sz="1600" dirty="0">
                <a:solidFill>
                  <a:schemeClr val="tx1"/>
                </a:solidFill>
              </a:rPr>
              <a:t>STF</a:t>
            </a:r>
            <a:r>
              <a:rPr lang="ja-JP" altLang="en-US" sz="1600" dirty="0">
                <a:solidFill>
                  <a:schemeClr val="tx1"/>
                </a:solidFill>
              </a:rPr>
              <a:t>、</a:t>
            </a:r>
            <a:r>
              <a:rPr lang="en-US" altLang="ja-JP" sz="1600" dirty="0" smtClean="0">
                <a:solidFill>
                  <a:schemeClr val="tx1"/>
                </a:solidFill>
              </a:rPr>
              <a:t>CFF</a:t>
            </a:r>
            <a:r>
              <a:rPr lang="ja-JP" altLang="en-US" sz="1600" dirty="0" smtClean="0">
                <a:solidFill>
                  <a:schemeClr val="tx1"/>
                </a:solidFill>
              </a:rPr>
              <a:t>、</a:t>
            </a:r>
            <a:r>
              <a:rPr lang="en-US" altLang="ja-JP" sz="1600" dirty="0" smtClean="0">
                <a:solidFill>
                  <a:schemeClr val="tx1"/>
                </a:solidFill>
              </a:rPr>
              <a:t>(CFS/</a:t>
            </a:r>
            <a:r>
              <a:rPr lang="ja-JP" altLang="en-US" sz="1600" dirty="0" smtClean="0">
                <a:solidFill>
                  <a:schemeClr val="tx1"/>
                </a:solidFill>
              </a:rPr>
              <a:t>地質調査</a:t>
            </a:r>
            <a:r>
              <a:rPr lang="en-US" altLang="ja-JP" sz="1600" dirty="0" smtClean="0">
                <a:solidFill>
                  <a:schemeClr val="tx1"/>
                </a:solidFill>
              </a:rPr>
              <a:t>) </a:t>
            </a:r>
            <a:r>
              <a:rPr lang="ja-JP" altLang="en-US" sz="1600" dirty="0" smtClean="0">
                <a:solidFill>
                  <a:schemeClr val="tx1"/>
                </a:solidFill>
              </a:rPr>
              <a:t>技術</a:t>
            </a:r>
            <a:r>
              <a:rPr lang="ja-JP" altLang="en-US" sz="1600" dirty="0">
                <a:solidFill>
                  <a:schemeClr val="tx1"/>
                </a:solidFill>
              </a:rPr>
              <a:t>報告：	</a:t>
            </a:r>
            <a:r>
              <a:rPr lang="ja-JP" altLang="en-US" sz="1600" dirty="0" smtClean="0">
                <a:solidFill>
                  <a:schemeClr val="tx1"/>
                </a:solidFill>
              </a:rPr>
              <a:t>照沼</a:t>
            </a:r>
            <a:r>
              <a:rPr lang="ja-JP" altLang="en-US" sz="1600" dirty="0">
                <a:solidFill>
                  <a:schemeClr val="tx1"/>
                </a:solidFill>
              </a:rPr>
              <a:t>、早野、</a:t>
            </a:r>
            <a:r>
              <a:rPr lang="ja-JP" altLang="en-US" sz="1600" dirty="0" smtClean="0">
                <a:solidFill>
                  <a:schemeClr val="tx1"/>
                </a:solidFill>
              </a:rPr>
              <a:t>山中、宮原</a:t>
            </a:r>
            <a:endParaRPr lang="ja-JP" altLang="en-US" sz="1600" dirty="0">
              <a:solidFill>
                <a:schemeClr val="tx1"/>
              </a:solidFill>
            </a:endParaRPr>
          </a:p>
          <a:p>
            <a:pPr marL="914353" lvl="1" indent="-457200" algn="l">
              <a:buFont typeface="+mj-lt"/>
              <a:buAutoNum type="arabicParenR"/>
            </a:pPr>
            <a:r>
              <a:rPr lang="en-US" altLang="ja-JP" sz="1600" dirty="0" smtClean="0">
                <a:solidFill>
                  <a:schemeClr val="tx1"/>
                </a:solidFill>
              </a:rPr>
              <a:t>GDE</a:t>
            </a:r>
            <a:r>
              <a:rPr lang="ja-JP" altLang="en-US" sz="1600" dirty="0" smtClean="0">
                <a:solidFill>
                  <a:schemeClr val="tx1"/>
                </a:solidFill>
              </a:rPr>
              <a:t>、</a:t>
            </a:r>
            <a:r>
              <a:rPr lang="en-US" altLang="ja-JP" sz="1600" dirty="0">
                <a:solidFill>
                  <a:schemeClr val="tx1"/>
                </a:solidFill>
              </a:rPr>
              <a:t>LC</a:t>
            </a:r>
            <a:r>
              <a:rPr lang="ja-JP" altLang="en-US" sz="1600" dirty="0">
                <a:solidFill>
                  <a:schemeClr val="tx1"/>
                </a:solidFill>
              </a:rPr>
              <a:t>戦略会議、</a:t>
            </a:r>
            <a:r>
              <a:rPr lang="en-US" altLang="ja-JP" sz="1600" dirty="0" smtClean="0">
                <a:solidFill>
                  <a:schemeClr val="tx1"/>
                </a:solidFill>
              </a:rPr>
              <a:t>AAA</a:t>
            </a:r>
            <a:r>
              <a:rPr lang="ja-JP" altLang="en-US" sz="1600" dirty="0" smtClean="0">
                <a:solidFill>
                  <a:schemeClr val="tx1"/>
                </a:solidFill>
              </a:rPr>
              <a:t>報告</a:t>
            </a:r>
            <a:r>
              <a:rPr lang="ja-JP" altLang="en-US" sz="1600" dirty="0">
                <a:solidFill>
                  <a:schemeClr val="tx1"/>
                </a:solidFill>
              </a:rPr>
              <a:t>： </a:t>
            </a:r>
            <a:r>
              <a:rPr lang="en-US" altLang="ja-JP" sz="1600" dirty="0" smtClean="0">
                <a:solidFill>
                  <a:schemeClr val="tx1"/>
                </a:solidFill>
              </a:rPr>
              <a:t>			</a:t>
            </a:r>
            <a:r>
              <a:rPr lang="ja-JP" altLang="en-US" sz="1600" dirty="0" smtClean="0">
                <a:solidFill>
                  <a:schemeClr val="tx1"/>
                </a:solidFill>
              </a:rPr>
              <a:t>横谷、</a:t>
            </a:r>
            <a:r>
              <a:rPr lang="ja-JP" altLang="en-US" sz="1600" dirty="0">
                <a:solidFill>
                  <a:schemeClr val="tx1"/>
                </a:solidFill>
              </a:rPr>
              <a:t>山下、早野</a:t>
            </a:r>
          </a:p>
          <a:p>
            <a:pPr marL="914353" lvl="1" indent="-457200" algn="l">
              <a:buFont typeface="+mj-lt"/>
              <a:buAutoNum type="arabicParenR"/>
            </a:pPr>
            <a:r>
              <a:rPr lang="ja-JP" altLang="en-US" sz="1600" dirty="0" smtClean="0">
                <a:solidFill>
                  <a:schemeClr val="tx1"/>
                </a:solidFill>
              </a:rPr>
              <a:t>その他</a:t>
            </a:r>
            <a:r>
              <a:rPr lang="ja-JP" altLang="en-US" sz="1600" dirty="0">
                <a:solidFill>
                  <a:schemeClr val="tx1"/>
                </a:solidFill>
              </a:rPr>
              <a:t>のお知らせ：	</a:t>
            </a:r>
            <a:r>
              <a:rPr lang="en-US" altLang="ja-JP" sz="1600" dirty="0" smtClean="0">
                <a:solidFill>
                  <a:schemeClr val="tx1"/>
                </a:solidFill>
              </a:rPr>
              <a:t>				</a:t>
            </a:r>
            <a:r>
              <a:rPr lang="ja-JP" altLang="en-US" sz="1600" dirty="0" smtClean="0">
                <a:solidFill>
                  <a:schemeClr val="tx1"/>
                </a:solidFill>
              </a:rPr>
              <a:t>依頼者</a:t>
            </a:r>
            <a:r>
              <a:rPr lang="ja-JP" altLang="en-US" sz="1600" dirty="0">
                <a:solidFill>
                  <a:schemeClr val="tx1"/>
                </a:solidFill>
              </a:rPr>
              <a:t>（代理：山本</a:t>
            </a:r>
            <a:r>
              <a:rPr lang="ja-JP" altLang="en-US" sz="1600" dirty="0" smtClean="0">
                <a:solidFill>
                  <a:schemeClr val="tx1"/>
                </a:solidFill>
              </a:rPr>
              <a:t>）</a:t>
            </a:r>
            <a:endParaRPr lang="en-US" altLang="ja-JP" sz="1600" dirty="0" smtClean="0">
              <a:solidFill>
                <a:schemeClr val="tx1"/>
              </a:solidFill>
            </a:endParaRPr>
          </a:p>
          <a:p>
            <a:pPr marL="914353" lvl="1" indent="-457200" algn="l">
              <a:buFont typeface="+mj-lt"/>
              <a:buAutoNum type="arabicParenR"/>
            </a:pPr>
            <a:r>
              <a:rPr lang="en-US" altLang="ja-JP" sz="1600" dirty="0" smtClean="0">
                <a:solidFill>
                  <a:schemeClr val="tx1"/>
                </a:solidFill>
              </a:rPr>
              <a:t>S1</a:t>
            </a:r>
            <a:r>
              <a:rPr lang="en-US" altLang="ja-JP" sz="1600" dirty="0">
                <a:solidFill>
                  <a:schemeClr val="tx1"/>
                </a:solidFill>
              </a:rPr>
              <a:t>-Global Report </a:t>
            </a:r>
            <a:r>
              <a:rPr lang="ja-JP" altLang="en-US" sz="1600" dirty="0">
                <a:solidFill>
                  <a:schemeClr val="tx1"/>
                </a:solidFill>
              </a:rPr>
              <a:t>の出版、</a:t>
            </a:r>
            <a:r>
              <a:rPr lang="en-US" altLang="ja-JP" sz="1600" dirty="0">
                <a:solidFill>
                  <a:schemeClr val="tx1"/>
                </a:solidFill>
              </a:rPr>
              <a:t>KEK-LC-URL</a:t>
            </a:r>
            <a:r>
              <a:rPr lang="ja-JP" altLang="en-US" sz="1600" dirty="0">
                <a:solidFill>
                  <a:schemeClr val="tx1"/>
                </a:solidFill>
              </a:rPr>
              <a:t>登録：　	早野、山本</a:t>
            </a:r>
          </a:p>
          <a:p>
            <a:pPr marL="1428602" lvl="2" indent="-514297" algn="l">
              <a:buFont typeface="+mj-lt"/>
              <a:buAutoNum type="arabicParenR"/>
            </a:pPr>
            <a:endParaRPr lang="en-US" altLang="ja-JP" sz="1600" dirty="0">
              <a:solidFill>
                <a:schemeClr val="tx1"/>
              </a:solidFill>
            </a:endParaRPr>
          </a:p>
          <a:p>
            <a:pPr marL="514297" indent="-514297" algn="l">
              <a:buFont typeface="+mj-lt"/>
              <a:buAutoNum type="arabicPeriod"/>
            </a:pPr>
            <a:r>
              <a:rPr lang="ja-JP" altLang="en-US" sz="1800" b="1" dirty="0" smtClean="0">
                <a:solidFill>
                  <a:srgbClr val="3366FF"/>
                </a:solidFill>
              </a:rPr>
              <a:t>技術報告</a:t>
            </a:r>
            <a:r>
              <a:rPr lang="en-US" altLang="ja-JP" sz="1800" b="1" dirty="0" smtClean="0">
                <a:solidFill>
                  <a:srgbClr val="3366FF"/>
                </a:solidFill>
              </a:rPr>
              <a:t>/</a:t>
            </a:r>
            <a:r>
              <a:rPr lang="ja-JP" altLang="en-US" sz="1800" b="1" dirty="0" smtClean="0">
                <a:solidFill>
                  <a:srgbClr val="3366FF"/>
                </a:solidFill>
              </a:rPr>
              <a:t>検討会</a:t>
            </a:r>
            <a:r>
              <a:rPr lang="en-US" altLang="ja-JP" sz="1800" b="1" dirty="0" smtClean="0">
                <a:solidFill>
                  <a:srgbClr val="3366FF"/>
                </a:solidFill>
              </a:rPr>
              <a:t>(10:</a:t>
            </a:r>
            <a:r>
              <a:rPr lang="en-US" altLang="ja-JP" sz="1800" b="1" dirty="0">
                <a:solidFill>
                  <a:srgbClr val="3366FF"/>
                </a:solidFill>
              </a:rPr>
              <a:t>2</a:t>
            </a:r>
            <a:r>
              <a:rPr lang="en-US" altLang="ja-JP" sz="1800" b="1" dirty="0" smtClean="0">
                <a:solidFill>
                  <a:srgbClr val="3366FF"/>
                </a:solidFill>
              </a:rPr>
              <a:t>0~11:00) </a:t>
            </a:r>
          </a:p>
          <a:p>
            <a:pPr marL="800053" lvl="1" indent="-342900" algn="l">
              <a:buFont typeface="+mj-lt"/>
              <a:buAutoNum type="arabicPeriod"/>
            </a:pPr>
            <a:r>
              <a:rPr lang="en-US" altLang="ja-JP" sz="1600" dirty="0" smtClean="0">
                <a:solidFill>
                  <a:schemeClr val="tx1"/>
                </a:solidFill>
              </a:rPr>
              <a:t>GDE-TDR, DBD </a:t>
            </a:r>
            <a:r>
              <a:rPr lang="ja-JP" altLang="en-US" sz="1600" dirty="0" smtClean="0">
                <a:solidFill>
                  <a:schemeClr val="tx1"/>
                </a:solidFill>
              </a:rPr>
              <a:t>の進捗状況</a:t>
            </a:r>
            <a:r>
              <a:rPr lang="en-US" altLang="ja-JP" sz="1600" dirty="0" smtClean="0">
                <a:solidFill>
                  <a:schemeClr val="tx1"/>
                </a:solidFill>
              </a:rPr>
              <a:t>				</a:t>
            </a:r>
            <a:r>
              <a:rPr lang="ja-JP" altLang="en-US" sz="1600" dirty="0" smtClean="0">
                <a:solidFill>
                  <a:schemeClr val="tx1"/>
                </a:solidFill>
              </a:rPr>
              <a:t>山本、藤井</a:t>
            </a:r>
            <a:endParaRPr lang="en-US" altLang="ja-JP" sz="1600" dirty="0" smtClean="0">
              <a:solidFill>
                <a:schemeClr val="tx1"/>
              </a:solidFill>
            </a:endParaRPr>
          </a:p>
          <a:p>
            <a:pPr marL="800053" lvl="1" indent="-342900" algn="l">
              <a:buFont typeface="+mj-lt"/>
              <a:buAutoNum type="arabicPeriod"/>
            </a:pPr>
            <a:r>
              <a:rPr lang="en-US" altLang="ja-JP" sz="1600" dirty="0" smtClean="0">
                <a:solidFill>
                  <a:schemeClr val="tx1"/>
                </a:solidFill>
              </a:rPr>
              <a:t>LC </a:t>
            </a:r>
            <a:r>
              <a:rPr lang="ja-JP" altLang="en-US" sz="1600" dirty="0" smtClean="0">
                <a:solidFill>
                  <a:schemeClr val="tx1"/>
                </a:solidFill>
              </a:rPr>
              <a:t>計画推進委員会</a:t>
            </a:r>
            <a:r>
              <a:rPr lang="en-US" altLang="ja-JP" sz="1600" dirty="0" smtClean="0">
                <a:solidFill>
                  <a:schemeClr val="tx1"/>
                </a:solidFill>
              </a:rPr>
              <a:t>(10/19) </a:t>
            </a:r>
            <a:r>
              <a:rPr lang="ja-JP" altLang="en-US" sz="1600" dirty="0" smtClean="0">
                <a:solidFill>
                  <a:schemeClr val="tx1"/>
                </a:solidFill>
              </a:rPr>
              <a:t>への準備</a:t>
            </a:r>
            <a:r>
              <a:rPr lang="en-US" altLang="ja-JP" sz="1600" dirty="0" smtClean="0">
                <a:solidFill>
                  <a:schemeClr val="tx1"/>
                </a:solidFill>
              </a:rPr>
              <a:t>		</a:t>
            </a:r>
            <a:r>
              <a:rPr lang="ja-JP" altLang="en-US" sz="1600" dirty="0" smtClean="0">
                <a:solidFill>
                  <a:schemeClr val="tx1"/>
                </a:solidFill>
              </a:rPr>
              <a:t>山本</a:t>
            </a:r>
            <a:endParaRPr lang="en-US" altLang="ja-JP" sz="1600" dirty="0">
              <a:solidFill>
                <a:schemeClr val="tx1"/>
              </a:solidFill>
            </a:endParaRPr>
          </a:p>
          <a:p>
            <a:pPr marL="800053" lvl="1" indent="-342900" algn="l">
              <a:buFont typeface="+mj-lt"/>
              <a:buAutoNum type="arabicPeriod"/>
            </a:pPr>
            <a:r>
              <a:rPr lang="en-US" altLang="ja-JP" sz="1600" dirty="0" smtClean="0">
                <a:solidFill>
                  <a:schemeClr val="tx1"/>
                </a:solidFill>
              </a:rPr>
              <a:t>LCWS2012 </a:t>
            </a:r>
            <a:r>
              <a:rPr lang="ja-JP" altLang="en-US" sz="1600" dirty="0" smtClean="0">
                <a:solidFill>
                  <a:schemeClr val="tx1"/>
                </a:solidFill>
              </a:rPr>
              <a:t>への準備</a:t>
            </a:r>
            <a:r>
              <a:rPr lang="en-US" altLang="ja-JP" sz="1600" dirty="0" smtClean="0">
                <a:solidFill>
                  <a:schemeClr val="tx1"/>
                </a:solidFill>
              </a:rPr>
              <a:t>					</a:t>
            </a:r>
            <a:r>
              <a:rPr lang="ja-JP" altLang="en-US" sz="1600" dirty="0" smtClean="0">
                <a:solidFill>
                  <a:schemeClr val="tx1"/>
                </a:solidFill>
              </a:rPr>
              <a:t>早野／山本</a:t>
            </a:r>
            <a:endParaRPr lang="en-US" altLang="ja-JP" sz="1600" dirty="0" smtClean="0">
              <a:solidFill>
                <a:schemeClr val="tx1"/>
              </a:solidFill>
            </a:endParaRPr>
          </a:p>
          <a:p>
            <a:pPr marL="514297" indent="-514297" algn="l">
              <a:buFont typeface="+mj-lt"/>
              <a:buAutoNum type="arabicPeriod"/>
            </a:pPr>
            <a:endParaRPr lang="en-US" altLang="ja-JP" sz="1000" dirty="0" smtClean="0">
              <a:solidFill>
                <a:schemeClr val="tx1"/>
              </a:solidFill>
            </a:endParaRPr>
          </a:p>
          <a:p>
            <a:pPr lvl="1" algn="l"/>
            <a:r>
              <a:rPr lang="en-US" altLang="ja-JP" sz="1400" dirty="0" err="1" smtClean="0">
                <a:solidFill>
                  <a:schemeClr val="tx1"/>
                </a:solidFill>
              </a:rPr>
              <a:t>Webex</a:t>
            </a:r>
            <a:r>
              <a:rPr lang="en-US" altLang="ja-JP" sz="1400" dirty="0">
                <a:solidFill>
                  <a:schemeClr val="tx1"/>
                </a:solidFill>
              </a:rPr>
              <a:t>: </a:t>
            </a:r>
            <a:r>
              <a:rPr lang="ja-JP" altLang="en-US" sz="1400" dirty="0" smtClean="0">
                <a:solidFill>
                  <a:schemeClr val="tx1"/>
                </a:solidFill>
              </a:rPr>
              <a:t>　</a:t>
            </a:r>
            <a:r>
              <a:rPr lang="en-US" altLang="ja-JP" sz="1400" dirty="0" smtClean="0">
                <a:solidFill>
                  <a:schemeClr val="tx1"/>
                </a:solidFill>
              </a:rPr>
              <a:t>Go </a:t>
            </a:r>
            <a:r>
              <a:rPr lang="en-US" altLang="ja-JP" sz="1400" dirty="0">
                <a:solidFill>
                  <a:schemeClr val="tx1"/>
                </a:solidFill>
              </a:rPr>
              <a:t>to </a:t>
            </a:r>
            <a:r>
              <a:rPr lang="en-US" altLang="ja-JP" sz="1400" dirty="0"/>
              <a:t>→ </a:t>
            </a:r>
            <a:r>
              <a:rPr lang="en-US" altLang="ja-JP" sz="1400" u="sng" dirty="0">
                <a:hlinkClick r:id="rId2"/>
              </a:rPr>
              <a:t>http://lcdev.kek.jp/LCoffice/</a:t>
            </a:r>
            <a:r>
              <a:rPr lang="en-US" altLang="ja-JP" sz="1400" u="sng" dirty="0" smtClean="0">
                <a:hlinkClick r:id="rId2"/>
              </a:rPr>
              <a:t>OfficeAdmin</a:t>
            </a:r>
            <a:r>
              <a:rPr lang="en-US" altLang="ja-JP" sz="1400" u="sng" dirty="0">
                <a:hlinkClick r:id="rId2"/>
              </a:rPr>
              <a:t>/Test/Meeting_001.html</a:t>
            </a:r>
            <a:endParaRPr lang="en-US" altLang="ja-JP" sz="1400" dirty="0">
              <a:solidFill>
                <a:srgbClr val="3366FF"/>
              </a:solidFill>
            </a:endParaRPr>
          </a:p>
        </p:txBody>
      </p:sp>
      <p:sp>
        <p:nvSpPr>
          <p:cNvPr id="4" name="日付プレースホルダー 3"/>
          <p:cNvSpPr>
            <a:spLocks noGrp="1"/>
          </p:cNvSpPr>
          <p:nvPr>
            <p:ph type="dt" sz="half" idx="10"/>
          </p:nvPr>
        </p:nvSpPr>
        <p:spPr/>
        <p:txBody>
          <a:bodyPr/>
          <a:lstStyle/>
          <a:p>
            <a:r>
              <a:rPr kumimoji="1" lang="en-US" altLang="ja-JP" smtClean="0"/>
              <a:t>12/10/01</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KEK-LC-Meeting</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pPr/>
              <a:t>81</a:t>
            </a:fld>
            <a:endParaRPr kumimoji="1" lang="ja-JP"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85561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94421" y="160589"/>
            <a:ext cx="8229600" cy="563493"/>
          </a:xfrm>
        </p:spPr>
        <p:txBody>
          <a:bodyPr>
            <a:noAutofit/>
          </a:bodyPr>
          <a:lstStyle/>
          <a:p>
            <a:r>
              <a:rPr lang="en-US" altLang="en-US" sz="3600" b="1" dirty="0"/>
              <a:t>KEK-LC</a:t>
            </a:r>
            <a:r>
              <a:rPr lang="ja-JP" altLang="en-US" sz="3600" b="1" dirty="0"/>
              <a:t>：</a:t>
            </a:r>
            <a:r>
              <a:rPr lang="en-US" altLang="en-US" sz="3600" b="1" dirty="0"/>
              <a:t> FY2012 年間予定</a:t>
            </a:r>
            <a:endParaRPr lang="ja-JP" altLang="en-US" sz="3600" b="1"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53621299"/>
              </p:ext>
            </p:extLst>
          </p:nvPr>
        </p:nvGraphicFramePr>
        <p:xfrm>
          <a:off x="237969" y="874501"/>
          <a:ext cx="8641332" cy="5278119"/>
        </p:xfrm>
        <a:graphic>
          <a:graphicData uri="http://schemas.openxmlformats.org/drawingml/2006/table">
            <a:tbl>
              <a:tblPr firstRow="1" bandRow="1">
                <a:tableStyleId>{5C22544A-7EE6-4342-B048-85BDC9FD1C3A}</a:tableStyleId>
              </a:tblPr>
              <a:tblGrid>
                <a:gridCol w="446392"/>
                <a:gridCol w="1250493"/>
                <a:gridCol w="2246583"/>
                <a:gridCol w="2116994"/>
                <a:gridCol w="2580870"/>
              </a:tblGrid>
              <a:tr h="370840">
                <a:tc>
                  <a:txBody>
                    <a:bodyPr/>
                    <a:lstStyle/>
                    <a:p>
                      <a:r>
                        <a:rPr kumimoji="1" lang="ja-JP" altLang="en-US" sz="1600" dirty="0" smtClean="0"/>
                        <a:t>月</a:t>
                      </a:r>
                      <a:endParaRPr kumimoji="1" lang="ja-JP" altLang="en-US" sz="1600" dirty="0"/>
                    </a:p>
                  </a:txBody>
                  <a:tcPr/>
                </a:tc>
                <a:tc>
                  <a:txBody>
                    <a:bodyPr/>
                    <a:lstStyle/>
                    <a:p>
                      <a:r>
                        <a:rPr kumimoji="1" lang="en-US" altLang="ja-JP" sz="1600" dirty="0" smtClean="0"/>
                        <a:t>LC</a:t>
                      </a:r>
                      <a:r>
                        <a:rPr kumimoji="1" lang="ja-JP" altLang="en-US" sz="1600" dirty="0" smtClean="0"/>
                        <a:t>定例</a:t>
                      </a:r>
                      <a:endParaRPr kumimoji="1" lang="ja-JP" altLang="en-US" sz="1600" dirty="0"/>
                    </a:p>
                  </a:txBody>
                  <a:tcPr/>
                </a:tc>
                <a:tc>
                  <a:txBody>
                    <a:bodyPr/>
                    <a:lstStyle/>
                    <a:p>
                      <a:r>
                        <a:rPr kumimoji="1" lang="en-US" altLang="ja-JP" sz="1600" dirty="0" smtClean="0"/>
                        <a:t>KEK-LC</a:t>
                      </a:r>
                      <a:endParaRPr kumimoji="1" lang="ja-JP" altLang="en-US" sz="1600" dirty="0"/>
                    </a:p>
                  </a:txBody>
                  <a:tcPr/>
                </a:tc>
                <a:tc>
                  <a:txBody>
                    <a:bodyPr/>
                    <a:lstStyle/>
                    <a:p>
                      <a:r>
                        <a:rPr kumimoji="1" lang="en-US" altLang="ja-JP" sz="1600" dirty="0" smtClean="0"/>
                        <a:t>KEK</a:t>
                      </a:r>
                      <a:r>
                        <a:rPr kumimoji="1" lang="ja-JP" altLang="en-US" sz="1600" dirty="0" smtClean="0"/>
                        <a:t>　</a:t>
                      </a:r>
                      <a:r>
                        <a:rPr kumimoji="1" lang="en-US" altLang="ja-JP" sz="1600" dirty="0" smtClean="0"/>
                        <a:t>/</a:t>
                      </a:r>
                      <a:r>
                        <a:rPr kumimoji="1" lang="ja-JP" altLang="en-US" sz="1600" dirty="0" smtClean="0"/>
                        <a:t>　国内</a:t>
                      </a:r>
                      <a:endParaRPr kumimoji="1" lang="ja-JP" altLang="en-US" sz="1600" dirty="0"/>
                    </a:p>
                  </a:txBody>
                  <a:tcPr/>
                </a:tc>
                <a:tc>
                  <a:txBody>
                    <a:bodyPr/>
                    <a:lstStyle/>
                    <a:p>
                      <a:r>
                        <a:rPr kumimoji="1" lang="en-US" altLang="ja-JP" sz="1600" dirty="0" smtClean="0"/>
                        <a:t>GDE</a:t>
                      </a:r>
                      <a:r>
                        <a:rPr kumimoji="1" lang="ja-JP" altLang="en-US" sz="1600" dirty="0" smtClean="0"/>
                        <a:t>　</a:t>
                      </a:r>
                      <a:r>
                        <a:rPr kumimoji="1" lang="en-US" altLang="ja-JP" sz="1600" dirty="0" smtClean="0"/>
                        <a:t>/</a:t>
                      </a:r>
                      <a:r>
                        <a:rPr kumimoji="1" lang="ja-JP" altLang="en-US" sz="1600" dirty="0" smtClean="0"/>
                        <a:t>　国際</a:t>
                      </a:r>
                      <a:endParaRPr kumimoji="1" lang="ja-JP" altLang="en-US" sz="1600" dirty="0"/>
                    </a:p>
                  </a:txBody>
                  <a:tcPr/>
                </a:tc>
              </a:tr>
              <a:tr h="370840">
                <a:tc>
                  <a:txBody>
                    <a:bodyPr/>
                    <a:lstStyle/>
                    <a:p>
                      <a:r>
                        <a:rPr kumimoji="1" lang="en-US" altLang="ja-JP" sz="1400" dirty="0" smtClean="0"/>
                        <a:t>8</a:t>
                      </a:r>
                      <a:endParaRPr kumimoji="1" lang="ja-JP" altLang="en-US" sz="1400" dirty="0"/>
                    </a:p>
                  </a:txBody>
                  <a:tcPr/>
                </a:tc>
                <a:tc>
                  <a:txBody>
                    <a:bodyPr/>
                    <a:lstStyle/>
                    <a:p>
                      <a:r>
                        <a:rPr kumimoji="1" lang="en-US" altLang="ja-JP" sz="1400" dirty="0" smtClean="0">
                          <a:solidFill>
                            <a:srgbClr val="A6A6A6"/>
                          </a:solidFill>
                        </a:rPr>
                        <a:t>6,</a:t>
                      </a:r>
                      <a:r>
                        <a:rPr kumimoji="1" lang="en-US" altLang="ja-JP" sz="1400" baseline="0" dirty="0" smtClean="0">
                          <a:solidFill>
                            <a:srgbClr val="A6A6A6"/>
                          </a:solidFill>
                        </a:rPr>
                        <a:t> 13</a:t>
                      </a:r>
                      <a:r>
                        <a:rPr kumimoji="1" lang="en-US" altLang="ja-JP" sz="1400" baseline="0" dirty="0" smtClean="0"/>
                        <a:t>, </a:t>
                      </a:r>
                    </a:p>
                    <a:p>
                      <a:r>
                        <a:rPr kumimoji="1" lang="en-US" altLang="ja-JP" sz="1400" baseline="0" dirty="0" smtClean="0">
                          <a:solidFill>
                            <a:srgbClr val="FF0000"/>
                          </a:solidFill>
                        </a:rPr>
                        <a:t>           </a:t>
                      </a:r>
                      <a:r>
                        <a:rPr kumimoji="1" lang="en-US" altLang="ja-JP" sz="1400" baseline="0" dirty="0" smtClean="0">
                          <a:solidFill>
                            <a:schemeClr val="bg1">
                              <a:lumMod val="65000"/>
                            </a:schemeClr>
                          </a:solidFill>
                        </a:rPr>
                        <a:t>20</a:t>
                      </a:r>
                      <a:r>
                        <a:rPr kumimoji="1" lang="en-US" altLang="ja-JP" sz="1400" baseline="0" dirty="0" smtClean="0"/>
                        <a:t>, </a:t>
                      </a:r>
                      <a:r>
                        <a:rPr kumimoji="1" lang="en-US" altLang="ja-JP" sz="1400" baseline="0" dirty="0" smtClean="0">
                          <a:solidFill>
                            <a:schemeClr val="bg1">
                              <a:lumMod val="65000"/>
                            </a:schemeClr>
                          </a:solidFill>
                        </a:rPr>
                        <a:t>27</a:t>
                      </a:r>
                      <a:endParaRPr kumimoji="1" lang="ja-JP" altLang="en-US" sz="1400" dirty="0">
                        <a:solidFill>
                          <a:schemeClr val="bg1">
                            <a:lumMod val="65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rPr>
                        <a:t>1~2: KEK-LC</a:t>
                      </a:r>
                      <a:r>
                        <a:rPr kumimoji="1" lang="en-US" altLang="ja-JP" sz="1400" baseline="0" dirty="0" smtClean="0">
                          <a:solidFill>
                            <a:schemeClr val="tx1"/>
                          </a:solidFill>
                        </a:rPr>
                        <a:t> R&amp;D review</a:t>
                      </a:r>
                      <a:endParaRPr kumimoji="1" lang="en-US" altLang="ja-JP" sz="140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bg1">
                              <a:lumMod val="65000"/>
                            </a:schemeClr>
                          </a:solidFill>
                        </a:rPr>
                        <a:t>21</a:t>
                      </a:r>
                      <a:r>
                        <a:rPr kumimoji="1" lang="en-US" altLang="ja-JP" sz="1400" baseline="0" dirty="0" smtClean="0">
                          <a:solidFill>
                            <a:schemeClr val="bg1">
                              <a:lumMod val="65000"/>
                            </a:schemeClr>
                          </a:solidFill>
                        </a:rPr>
                        <a:t> (Tue) : </a:t>
                      </a:r>
                      <a:r>
                        <a:rPr kumimoji="1" lang="ja-JP" altLang="en-US" sz="1400" baseline="0" dirty="0" smtClean="0">
                          <a:solidFill>
                            <a:schemeClr val="bg1">
                              <a:lumMod val="65000"/>
                            </a:schemeClr>
                          </a:solidFill>
                        </a:rPr>
                        <a:t>立地検討打合</a:t>
                      </a:r>
                      <a:endParaRPr kumimoji="1" lang="en-US" altLang="ja-JP" sz="1400" dirty="0" smtClean="0">
                        <a:solidFill>
                          <a:schemeClr val="bg1">
                            <a:lumMod val="65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bg1">
                              <a:lumMod val="65000"/>
                            </a:schemeClr>
                          </a:solidFill>
                        </a:rPr>
                        <a:t>22</a:t>
                      </a:r>
                      <a:r>
                        <a:rPr kumimoji="1" lang="en-US" altLang="ja-JP" sz="1400" baseline="0" dirty="0" smtClean="0">
                          <a:solidFill>
                            <a:schemeClr val="bg1">
                              <a:lumMod val="65000"/>
                            </a:schemeClr>
                          </a:solidFill>
                        </a:rPr>
                        <a:t> </a:t>
                      </a:r>
                      <a:r>
                        <a:rPr kumimoji="1" lang="en-US" altLang="ja-JP" sz="1400" dirty="0" smtClean="0">
                          <a:solidFill>
                            <a:schemeClr val="bg1">
                              <a:lumMod val="65000"/>
                            </a:schemeClr>
                          </a:solidFill>
                        </a:rPr>
                        <a:t>(Wed) : </a:t>
                      </a:r>
                      <a:r>
                        <a:rPr kumimoji="1" lang="ja-JP" altLang="en-US" sz="1400" dirty="0" smtClean="0">
                          <a:solidFill>
                            <a:schemeClr val="bg1">
                              <a:lumMod val="65000"/>
                            </a:schemeClr>
                          </a:solidFill>
                        </a:rPr>
                        <a:t>地質調査打合</a:t>
                      </a:r>
                      <a:endParaRPr kumimoji="1" lang="en-US" altLang="ja-JP" sz="1400" dirty="0" smtClean="0">
                        <a:solidFill>
                          <a:schemeClr val="bg1">
                            <a:lumMod val="65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bg1">
                              <a:lumMod val="65000"/>
                            </a:schemeClr>
                          </a:solidFill>
                        </a:rPr>
                        <a:t>30(Thu)</a:t>
                      </a:r>
                      <a:r>
                        <a:rPr kumimoji="1" lang="ja-JP" altLang="en-US" sz="1400" dirty="0" smtClean="0">
                          <a:solidFill>
                            <a:schemeClr val="bg1">
                              <a:lumMod val="65000"/>
                            </a:schemeClr>
                          </a:solidFill>
                        </a:rPr>
                        <a:t>：</a:t>
                      </a:r>
                      <a:r>
                        <a:rPr kumimoji="1" lang="en-US" altLang="ja-JP" sz="1400" dirty="0" smtClean="0">
                          <a:solidFill>
                            <a:schemeClr val="bg1">
                              <a:lumMod val="65000"/>
                            </a:schemeClr>
                          </a:solidFill>
                        </a:rPr>
                        <a:t>LC</a:t>
                      </a:r>
                      <a:r>
                        <a:rPr kumimoji="1" lang="ja-JP" altLang="en-US" sz="1400" dirty="0" smtClean="0">
                          <a:solidFill>
                            <a:schemeClr val="bg1">
                              <a:lumMod val="65000"/>
                            </a:schemeClr>
                          </a:solidFill>
                        </a:rPr>
                        <a:t>推進委（第二回）</a:t>
                      </a:r>
                    </a:p>
                  </a:txBody>
                  <a:tcPr/>
                </a:tc>
                <a:tc>
                  <a:txBody>
                    <a:bodyPr/>
                    <a:lstStyle/>
                    <a:p>
                      <a:r>
                        <a:rPr kumimoji="1" lang="en-US" altLang="ja-JP" sz="1400" dirty="0" smtClean="0">
                          <a:solidFill>
                            <a:srgbClr val="A6A6A6"/>
                          </a:solidFill>
                        </a:rPr>
                        <a:t>8-11: </a:t>
                      </a:r>
                      <a:r>
                        <a:rPr kumimoji="1" lang="ja-JP" altLang="en-US" sz="1400" dirty="0" smtClean="0">
                          <a:solidFill>
                            <a:srgbClr val="A6A6A6"/>
                          </a:solidFill>
                        </a:rPr>
                        <a:t>加速器学会</a:t>
                      </a:r>
                      <a:endParaRPr kumimoji="1" lang="en-US" altLang="ja-JP" sz="1400" dirty="0" smtClean="0">
                        <a:solidFill>
                          <a:srgbClr val="A6A6A6"/>
                        </a:solidFill>
                      </a:endParaRPr>
                    </a:p>
                    <a:p>
                      <a:r>
                        <a:rPr kumimoji="1" lang="en-US" altLang="ja-JP" sz="1200" dirty="0" smtClean="0">
                          <a:solidFill>
                            <a:srgbClr val="A6A6A6"/>
                          </a:solidFill>
                        </a:rPr>
                        <a:t>6,20,21: KEK </a:t>
                      </a:r>
                      <a:r>
                        <a:rPr kumimoji="1" lang="ja-JP" altLang="en-US" sz="1200" dirty="0" smtClean="0">
                          <a:solidFill>
                            <a:srgbClr val="A6A6A6"/>
                          </a:solidFill>
                        </a:rPr>
                        <a:t>研究推進会議</a:t>
                      </a:r>
                      <a:endParaRPr kumimoji="1" lang="ja-JP" altLang="en-US" sz="1200" dirty="0">
                        <a:solidFill>
                          <a:srgbClr val="A6A6A6"/>
                        </a:solidFill>
                      </a:endParaRPr>
                    </a:p>
                  </a:txBody>
                  <a:tcPr>
                    <a:solidFill>
                      <a:schemeClr val="bg1">
                        <a:lumMod val="85000"/>
                      </a:schemeClr>
                    </a:solidFill>
                  </a:tcPr>
                </a:tc>
                <a:tc>
                  <a:txBody>
                    <a:bodyPr/>
                    <a:lstStyle/>
                    <a:p>
                      <a:endParaRPr kumimoji="1" lang="ja-JP" altLang="en-US" sz="1400" dirty="0"/>
                    </a:p>
                  </a:txBody>
                  <a:tcPr/>
                </a:tc>
              </a:tr>
              <a:tr h="518160">
                <a:tc>
                  <a:txBody>
                    <a:bodyPr/>
                    <a:lstStyle/>
                    <a:p>
                      <a:r>
                        <a:rPr kumimoji="1" lang="en-US" altLang="ja-JP" sz="1400" dirty="0" smtClean="0"/>
                        <a:t>9</a:t>
                      </a:r>
                      <a:endParaRPr kumimoji="1" lang="ja-JP" altLang="en-US" sz="1400" dirty="0"/>
                    </a:p>
                  </a:txBody>
                  <a:tcPr/>
                </a:tc>
                <a:tc>
                  <a:txBody>
                    <a:bodyPr/>
                    <a:lstStyle/>
                    <a:p>
                      <a:r>
                        <a:rPr kumimoji="1" lang="en-US" altLang="ja-JP" sz="1400" dirty="0" smtClean="0">
                          <a:solidFill>
                            <a:schemeClr val="bg1">
                              <a:lumMod val="65000"/>
                            </a:schemeClr>
                          </a:solidFill>
                        </a:rPr>
                        <a:t>3, 10, </a:t>
                      </a:r>
                    </a:p>
                    <a:p>
                      <a:r>
                        <a:rPr kumimoji="1" lang="en-US" altLang="ja-JP" sz="1400" dirty="0" smtClean="0">
                          <a:solidFill>
                            <a:schemeClr val="bg1">
                              <a:lumMod val="65000"/>
                            </a:schemeClr>
                          </a:solidFill>
                        </a:rPr>
                        <a:t>18, </a:t>
                      </a:r>
                    </a:p>
                    <a:p>
                      <a:r>
                        <a:rPr kumimoji="1" lang="en-US" altLang="ja-JP" sz="1400" dirty="0" smtClean="0">
                          <a:solidFill>
                            <a:schemeClr val="bg1">
                              <a:lumMod val="65000"/>
                            </a:schemeClr>
                          </a:solidFill>
                        </a:rPr>
                        <a:t>24</a:t>
                      </a:r>
                      <a:endParaRPr kumimoji="1" lang="ja-JP" altLang="en-US" sz="1400" dirty="0">
                        <a:solidFill>
                          <a:schemeClr val="bg1">
                            <a:lumMod val="65000"/>
                          </a:schemeClr>
                        </a:solidFill>
                      </a:endParaRPr>
                    </a:p>
                  </a:txBody>
                  <a:tcPr/>
                </a:tc>
                <a:tc>
                  <a:txBody>
                    <a:bodyPr/>
                    <a:lstStyle/>
                    <a:p>
                      <a:endParaRPr kumimoji="1" lang="ja-JP" altLang="en-US" sz="1400" dirty="0"/>
                    </a:p>
                  </a:txBody>
                  <a:tcPr/>
                </a:tc>
                <a:tc>
                  <a:txBody>
                    <a:bodyPr/>
                    <a:lstStyle/>
                    <a:p>
                      <a:r>
                        <a:rPr kumimoji="1" lang="en-US" altLang="ja-JP" sz="1200" dirty="0" smtClean="0">
                          <a:solidFill>
                            <a:srgbClr val="A6A6A6"/>
                          </a:solidFill>
                        </a:rPr>
                        <a:t>2:</a:t>
                      </a:r>
                      <a:r>
                        <a:rPr kumimoji="1" lang="en-US" altLang="ja-JP" sz="1200" baseline="0" dirty="0" smtClean="0">
                          <a:solidFill>
                            <a:srgbClr val="A6A6A6"/>
                          </a:solidFill>
                        </a:rPr>
                        <a:t> KEK</a:t>
                      </a:r>
                      <a:r>
                        <a:rPr kumimoji="1" lang="ja-JP" altLang="en-US" sz="1200" baseline="0" dirty="0" smtClean="0">
                          <a:solidFill>
                            <a:srgbClr val="A6A6A6"/>
                          </a:solidFill>
                        </a:rPr>
                        <a:t>つくば・一般公開</a:t>
                      </a:r>
                      <a:endParaRPr kumimoji="1" lang="en-US" altLang="ja-JP" sz="1200" dirty="0" smtClean="0">
                        <a:solidFill>
                          <a:srgbClr val="A6A6A6"/>
                        </a:solidFill>
                      </a:endParaRPr>
                    </a:p>
                    <a:p>
                      <a:r>
                        <a:rPr kumimoji="1" lang="en-US" altLang="ja-JP" sz="1200" dirty="0" smtClean="0">
                          <a:solidFill>
                            <a:srgbClr val="A6A6A6"/>
                          </a:solidFill>
                        </a:rPr>
                        <a:t>11-14:</a:t>
                      </a:r>
                      <a:r>
                        <a:rPr kumimoji="1" lang="en-US" altLang="ja-JP" sz="1200" baseline="0" dirty="0" smtClean="0">
                          <a:solidFill>
                            <a:srgbClr val="A6A6A6"/>
                          </a:solidFill>
                        </a:rPr>
                        <a:t> </a:t>
                      </a:r>
                      <a:r>
                        <a:rPr kumimoji="1" lang="ja-JP" altLang="en-US" sz="1200" baseline="0" dirty="0" smtClean="0">
                          <a:solidFill>
                            <a:srgbClr val="A6A6A6"/>
                          </a:solidFill>
                        </a:rPr>
                        <a:t>物理学会</a:t>
                      </a:r>
                      <a:endParaRPr kumimoji="1" lang="en-US" altLang="ja-JP" sz="1200" baseline="0" dirty="0" smtClean="0">
                        <a:solidFill>
                          <a:srgbClr val="A6A6A6"/>
                        </a:solidFill>
                      </a:endParaRPr>
                    </a:p>
                    <a:p>
                      <a:r>
                        <a:rPr kumimoji="1" lang="en-US" altLang="ja-JP" sz="1200" baseline="0" dirty="0" smtClean="0">
                          <a:solidFill>
                            <a:srgbClr val="A6A6A6"/>
                          </a:solidFill>
                        </a:rPr>
                        <a:t>25: KEK</a:t>
                      </a:r>
                      <a:r>
                        <a:rPr kumimoji="1" lang="ja-JP" altLang="en-US" sz="1200" baseline="0" dirty="0" smtClean="0">
                          <a:solidFill>
                            <a:srgbClr val="A6A6A6"/>
                          </a:solidFill>
                        </a:rPr>
                        <a:t>ロードマップ説明会</a:t>
                      </a:r>
                      <a:endParaRPr kumimoji="1" lang="en-US" altLang="ja-JP" sz="1200" baseline="0" dirty="0" smtClean="0">
                        <a:solidFill>
                          <a:srgbClr val="A6A6A6"/>
                        </a:solidFill>
                      </a:endParaRPr>
                    </a:p>
                    <a:p>
                      <a:r>
                        <a:rPr kumimoji="1" lang="en-US" altLang="ja-JP" sz="1400" baseline="0" dirty="0" smtClean="0">
                          <a:solidFill>
                            <a:srgbClr val="A6A6A6"/>
                          </a:solidFill>
                        </a:rPr>
                        <a:t>26:KEK</a:t>
                      </a:r>
                      <a:r>
                        <a:rPr kumimoji="1" lang="ja-JP" altLang="en-US" sz="1400" baseline="0" dirty="0" smtClean="0">
                          <a:solidFill>
                            <a:srgbClr val="A6A6A6"/>
                          </a:solidFill>
                        </a:rPr>
                        <a:t>研究推進会議</a:t>
                      </a:r>
                      <a:endParaRPr kumimoji="1" lang="ja-JP" altLang="en-US" sz="1400" dirty="0">
                        <a:solidFill>
                          <a:srgbClr val="A6A6A6"/>
                        </a:solidFill>
                      </a:endParaRPr>
                    </a:p>
                  </a:txBody>
                  <a:tcPr/>
                </a:tc>
                <a:tc>
                  <a:txBody>
                    <a:bodyPr/>
                    <a:lstStyle/>
                    <a:p>
                      <a:r>
                        <a:rPr kumimoji="1" lang="en-US" altLang="ja-JP" sz="1400" dirty="0" smtClean="0">
                          <a:solidFill>
                            <a:srgbClr val="A6A6A6"/>
                          </a:solidFill>
                        </a:rPr>
                        <a:t>4-7: POSIPOL2012 @ DESY</a:t>
                      </a:r>
                    </a:p>
                    <a:p>
                      <a:r>
                        <a:rPr kumimoji="1" lang="en-US" altLang="ja-JP" sz="1400" dirty="0" smtClean="0">
                          <a:solidFill>
                            <a:srgbClr val="A6A6A6"/>
                          </a:solidFill>
                        </a:rPr>
                        <a:t>10-12: Euro-Strategy</a:t>
                      </a:r>
                      <a:r>
                        <a:rPr kumimoji="1" lang="en-US" altLang="ja-JP" sz="1400" baseline="0" dirty="0" smtClean="0">
                          <a:solidFill>
                            <a:srgbClr val="A6A6A6"/>
                          </a:solidFill>
                        </a:rPr>
                        <a:t> @ Krakow</a:t>
                      </a:r>
                      <a:endParaRPr kumimoji="1" lang="en-US" altLang="ja-JP" sz="1400" dirty="0" smtClean="0">
                        <a:solidFill>
                          <a:srgbClr val="A6A6A6"/>
                        </a:solidFill>
                      </a:endParaRPr>
                    </a:p>
                    <a:p>
                      <a:r>
                        <a:rPr kumimoji="1" lang="en-US" altLang="ja-JP" sz="1400" dirty="0" smtClean="0">
                          <a:solidFill>
                            <a:srgbClr val="A6A6A6"/>
                          </a:solidFill>
                        </a:rPr>
                        <a:t>10-14: Linac-12 @ Tel-Aviv</a:t>
                      </a:r>
                      <a:endParaRPr kumimoji="1" lang="ja-JP" altLang="en-US" sz="1400" dirty="0">
                        <a:solidFill>
                          <a:srgbClr val="A6A6A6"/>
                        </a:solidFill>
                      </a:endParaRPr>
                    </a:p>
                  </a:txBody>
                  <a:tcPr/>
                </a:tc>
              </a:tr>
              <a:tr h="550212">
                <a:tc>
                  <a:txBody>
                    <a:bodyPr/>
                    <a:lstStyle/>
                    <a:p>
                      <a:r>
                        <a:rPr kumimoji="1" lang="en-US" altLang="ja-JP" sz="1400" b="1" dirty="0" smtClean="0">
                          <a:solidFill>
                            <a:srgbClr val="FF0000"/>
                          </a:solidFill>
                        </a:rPr>
                        <a:t>10</a:t>
                      </a:r>
                      <a:endParaRPr kumimoji="1" lang="ja-JP" altLang="en-US" sz="1400" b="1" dirty="0">
                        <a:solidFill>
                          <a:srgbClr val="FF0000"/>
                        </a:solidFill>
                      </a:endParaRPr>
                    </a:p>
                  </a:txBody>
                  <a:tcPr/>
                </a:tc>
                <a:tc>
                  <a:txBody>
                    <a:bodyPr/>
                    <a:lstStyle/>
                    <a:p>
                      <a:r>
                        <a:rPr kumimoji="1" lang="en-US" altLang="ja-JP" sz="1400" b="1" dirty="0" smtClean="0">
                          <a:solidFill>
                            <a:schemeClr val="bg1">
                              <a:lumMod val="65000"/>
                            </a:schemeClr>
                          </a:solidFill>
                        </a:rPr>
                        <a:t>1</a:t>
                      </a:r>
                      <a:r>
                        <a:rPr kumimoji="1" lang="en-US" altLang="ja-JP" sz="1400" dirty="0" smtClean="0">
                          <a:solidFill>
                            <a:schemeClr val="bg1">
                              <a:lumMod val="65000"/>
                            </a:schemeClr>
                          </a:solidFill>
                        </a:rPr>
                        <a:t>, 8, </a:t>
                      </a:r>
                    </a:p>
                    <a:p>
                      <a:r>
                        <a:rPr kumimoji="1" lang="en-US" altLang="ja-JP" sz="1400" dirty="0" smtClean="0">
                          <a:solidFill>
                            <a:srgbClr val="FF0000"/>
                          </a:solidFill>
                        </a:rPr>
                        <a:t>15</a:t>
                      </a:r>
                      <a:r>
                        <a:rPr kumimoji="1" lang="en-US" altLang="ja-JP" sz="1400" dirty="0" smtClean="0">
                          <a:solidFill>
                            <a:schemeClr val="bg1">
                              <a:lumMod val="65000"/>
                            </a:schemeClr>
                          </a:solidFill>
                        </a:rPr>
                        <a:t>, 22</a:t>
                      </a:r>
                      <a:r>
                        <a:rPr kumimoji="1" lang="en-US" altLang="ja-JP" sz="1400" dirty="0" smtClean="0">
                          <a:solidFill>
                            <a:schemeClr val="tx1"/>
                          </a:solidFill>
                        </a:rPr>
                        <a:t>, 29</a:t>
                      </a:r>
                      <a:endParaRPr kumimoji="1" lang="ja-JP" altLang="en-US" sz="14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dirty="0" smtClean="0">
                        <a:solidFill>
                          <a:srgbClr val="3366F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400" dirty="0" smtClean="0">
                          <a:solidFill>
                            <a:srgbClr val="3366FF"/>
                          </a:solidFill>
                        </a:rPr>
                        <a:t>19(Fri)</a:t>
                      </a:r>
                      <a:r>
                        <a:rPr kumimoji="1" lang="ja-JP" altLang="en-US" sz="1400" dirty="0" smtClean="0">
                          <a:solidFill>
                            <a:srgbClr val="3366FF"/>
                          </a:solidFill>
                        </a:rPr>
                        <a:t>：</a:t>
                      </a:r>
                      <a:r>
                        <a:rPr kumimoji="1" lang="en-US" altLang="ja-JP" sz="1400" dirty="0" smtClean="0">
                          <a:solidFill>
                            <a:srgbClr val="3366FF"/>
                          </a:solidFill>
                        </a:rPr>
                        <a:t>LC</a:t>
                      </a:r>
                      <a:r>
                        <a:rPr kumimoji="1" lang="ja-JP" altLang="en-US" sz="1400" dirty="0" smtClean="0">
                          <a:solidFill>
                            <a:srgbClr val="3366FF"/>
                          </a:solidFill>
                        </a:rPr>
                        <a:t>推進委</a:t>
                      </a:r>
                      <a:r>
                        <a:rPr kumimoji="1" lang="en-US" altLang="ja-JP" sz="1400" dirty="0" smtClean="0">
                          <a:solidFill>
                            <a:srgbClr val="3366FF"/>
                          </a:solidFill>
                        </a:rPr>
                        <a:t>*</a:t>
                      </a:r>
                      <a:endParaRPr kumimoji="1" lang="ja-JP" altLang="en-US" sz="1400" dirty="0" smtClean="0">
                        <a:solidFill>
                          <a:srgbClr val="3366FF"/>
                        </a:solidFill>
                      </a:endParaRPr>
                    </a:p>
                  </a:txBody>
                  <a:tcPr/>
                </a:tc>
                <a:tc>
                  <a:txBody>
                    <a:bodyPr/>
                    <a:lstStyle/>
                    <a:p>
                      <a:endParaRPr kumimoji="1" lang="ja-JP" altLang="en-US" sz="1400" dirty="0"/>
                    </a:p>
                  </a:txBody>
                  <a:tcPr/>
                </a:tc>
                <a:tc>
                  <a:txBody>
                    <a:bodyPr/>
                    <a:lstStyle/>
                    <a:p>
                      <a:r>
                        <a:rPr kumimoji="1" lang="en-US" altLang="ja-JP" sz="1400" dirty="0" smtClean="0">
                          <a:solidFill>
                            <a:schemeClr val="tx1"/>
                          </a:solidFill>
                        </a:rPr>
                        <a:t>8-12: ASC-12</a:t>
                      </a:r>
                      <a:r>
                        <a:rPr kumimoji="1" lang="en-US" altLang="ja-JP" sz="1400" baseline="0" dirty="0" smtClean="0">
                          <a:solidFill>
                            <a:schemeClr val="tx1"/>
                          </a:solidFill>
                        </a:rPr>
                        <a:t> @ Portland</a:t>
                      </a:r>
                      <a:endParaRPr kumimoji="1" lang="en-US" altLang="ja-JP" sz="1400" dirty="0" smtClean="0">
                        <a:solidFill>
                          <a:schemeClr val="tx1"/>
                        </a:solidFill>
                      </a:endParaRPr>
                    </a:p>
                    <a:p>
                      <a:r>
                        <a:rPr kumimoji="1" lang="en-US" altLang="ja-JP" sz="1400" dirty="0" smtClean="0">
                          <a:solidFill>
                            <a:srgbClr val="3366FF"/>
                          </a:solidFill>
                        </a:rPr>
                        <a:t>22-26: LCWS</a:t>
                      </a:r>
                      <a:r>
                        <a:rPr kumimoji="1" lang="en-US" altLang="ja-JP" sz="1400" baseline="0" dirty="0" smtClean="0">
                          <a:solidFill>
                            <a:srgbClr val="3366FF"/>
                          </a:solidFill>
                        </a:rPr>
                        <a:t> </a:t>
                      </a:r>
                      <a:r>
                        <a:rPr kumimoji="1" lang="en-US" altLang="ja-JP" sz="1400" baseline="0" dirty="0" smtClean="0"/>
                        <a:t>@ Arlington</a:t>
                      </a:r>
                    </a:p>
                    <a:p>
                      <a:r>
                        <a:rPr kumimoji="1" lang="en-US" altLang="ja-JP" sz="1400" dirty="0" smtClean="0"/>
                        <a:t>28-29:</a:t>
                      </a:r>
                      <a:r>
                        <a:rPr kumimoji="1" lang="en-US" altLang="ja-JP" sz="1400" baseline="0" dirty="0" smtClean="0"/>
                        <a:t> IEEE-NSS @ Anaheim</a:t>
                      </a:r>
                      <a:endParaRPr kumimoji="1" lang="en-US" altLang="ja-JP" sz="1400" dirty="0" smtClean="0"/>
                    </a:p>
                  </a:txBody>
                  <a:tcPr/>
                </a:tc>
              </a:tr>
              <a:tr h="370840">
                <a:tc>
                  <a:txBody>
                    <a:bodyPr/>
                    <a:lstStyle/>
                    <a:p>
                      <a:r>
                        <a:rPr kumimoji="1" lang="en-US" altLang="ja-JP" sz="1400" dirty="0" smtClean="0"/>
                        <a:t>11</a:t>
                      </a:r>
                      <a:endParaRPr kumimoji="1" lang="ja-JP" altLang="en-US" sz="1400" dirty="0"/>
                    </a:p>
                  </a:txBody>
                  <a:tcPr/>
                </a:tc>
                <a:tc>
                  <a:txBody>
                    <a:bodyPr/>
                    <a:lstStyle/>
                    <a:p>
                      <a:r>
                        <a:rPr kumimoji="1" lang="en-US" altLang="ja-JP" sz="1400" dirty="0" smtClean="0">
                          <a:solidFill>
                            <a:srgbClr val="A6A6A6"/>
                          </a:solidFill>
                        </a:rPr>
                        <a:t>5,</a:t>
                      </a:r>
                      <a:r>
                        <a:rPr kumimoji="1" lang="en-US" altLang="ja-JP" sz="1400" dirty="0" smtClean="0"/>
                        <a:t> 12,</a:t>
                      </a:r>
                    </a:p>
                    <a:p>
                      <a:r>
                        <a:rPr kumimoji="1" lang="en-US" altLang="ja-JP" sz="1400" dirty="0" smtClean="0"/>
                        <a:t>19, 26</a:t>
                      </a:r>
                      <a:endParaRPr kumimoji="1" lang="ja-JP" altLang="en-US" sz="1400" dirty="0"/>
                    </a:p>
                  </a:txBody>
                  <a:tcPr/>
                </a:tc>
                <a:tc>
                  <a:txBody>
                    <a:bodyPr/>
                    <a:lstStyle/>
                    <a:p>
                      <a:endParaRPr kumimoji="1" lang="ja-JP" altLang="en-US" sz="1400" dirty="0"/>
                    </a:p>
                  </a:txBody>
                  <a:tcPr/>
                </a:tc>
                <a:tc>
                  <a:txBody>
                    <a:bodyPr/>
                    <a:lstStyle/>
                    <a:p>
                      <a:r>
                        <a:rPr kumimoji="1" lang="en-US" altLang="ja-JP" sz="1400" b="1" dirty="0" smtClean="0"/>
                        <a:t>7:</a:t>
                      </a:r>
                      <a:r>
                        <a:rPr kumimoji="1" lang="en-US" altLang="ja-JP" sz="1400" b="1" baseline="0" dirty="0" smtClean="0"/>
                        <a:t> KEK </a:t>
                      </a:r>
                      <a:r>
                        <a:rPr kumimoji="1" lang="ja-JP" altLang="en-US" sz="1400" b="1" baseline="0" dirty="0" smtClean="0"/>
                        <a:t>研究推進会議</a:t>
                      </a:r>
                      <a:endParaRPr kumimoji="1" lang="ja-JP" altLang="en-US" sz="1400" b="1" dirty="0"/>
                    </a:p>
                  </a:txBody>
                  <a:tcPr/>
                </a:tc>
                <a:tc>
                  <a:txBody>
                    <a:bodyPr/>
                    <a:lstStyle/>
                    <a:p>
                      <a:r>
                        <a:rPr kumimoji="1" lang="en-US" altLang="ja-JP" sz="1400" dirty="0" smtClean="0"/>
                        <a:t>5-8:</a:t>
                      </a:r>
                      <a:r>
                        <a:rPr kumimoji="1" lang="en-US" altLang="ja-JP" sz="1400" baseline="0" dirty="0" smtClean="0"/>
                        <a:t> TTC @ </a:t>
                      </a:r>
                      <a:r>
                        <a:rPr kumimoji="1" lang="en-US" altLang="ja-JP" sz="1400" baseline="0" dirty="0" err="1" smtClean="0"/>
                        <a:t>JLab</a:t>
                      </a:r>
                      <a:endParaRPr kumimoji="1" lang="en-US" altLang="ja-JP" sz="1400" baseline="0" dirty="0" smtClean="0"/>
                    </a:p>
                    <a:p>
                      <a:r>
                        <a:rPr kumimoji="1" lang="en-US" altLang="ja-JP" sz="1400" baseline="0" dirty="0" smtClean="0"/>
                        <a:t>13-14: GDE Cost Review @ </a:t>
                      </a:r>
                      <a:r>
                        <a:rPr kumimoji="1" lang="en-US" altLang="ja-JP" sz="1400" baseline="0" dirty="0" err="1" smtClean="0"/>
                        <a:t>Fnal</a:t>
                      </a:r>
                      <a:endParaRPr kumimoji="1" lang="en-US" altLang="ja-JP" sz="1400" baseline="0" dirty="0" smtClean="0"/>
                    </a:p>
                    <a:p>
                      <a:r>
                        <a:rPr kumimoji="1" lang="en-US" altLang="ja-JP" sz="1400" baseline="0" dirty="0" smtClean="0"/>
                        <a:t>14-16: Higgs factory WS @ </a:t>
                      </a:r>
                      <a:r>
                        <a:rPr kumimoji="1" lang="en-US" altLang="ja-JP" sz="1400" baseline="0" dirty="0" err="1" smtClean="0"/>
                        <a:t>Fnal</a:t>
                      </a:r>
                      <a:endParaRPr kumimoji="1" lang="ja-JP" altLang="en-US" sz="1400" dirty="0"/>
                    </a:p>
                  </a:txBody>
                  <a:tcPr/>
                </a:tc>
              </a:tr>
              <a:tr h="518160">
                <a:tc>
                  <a:txBody>
                    <a:bodyPr/>
                    <a:lstStyle/>
                    <a:p>
                      <a:r>
                        <a:rPr kumimoji="1" lang="en-US" altLang="ja-JP" sz="1400" dirty="0" smtClean="0"/>
                        <a:t>12</a:t>
                      </a:r>
                      <a:endParaRPr kumimoji="1" lang="ja-JP" altLang="en-US" sz="1400" dirty="0"/>
                    </a:p>
                  </a:txBody>
                  <a:tcPr/>
                </a:tc>
                <a:tc>
                  <a:txBody>
                    <a:bodyPr/>
                    <a:lstStyle/>
                    <a:p>
                      <a:r>
                        <a:rPr kumimoji="1" lang="en-US" altLang="ja-JP" sz="1400" dirty="0" smtClean="0"/>
                        <a:t>3, 10, </a:t>
                      </a:r>
                    </a:p>
                    <a:p>
                      <a:r>
                        <a:rPr kumimoji="1" lang="en-US" altLang="ja-JP" sz="1400" dirty="0" smtClean="0"/>
                        <a:t>17, 24</a:t>
                      </a:r>
                      <a:endParaRPr kumimoji="1" lang="ja-JP" alt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dirty="0" smtClean="0">
                        <a:solidFill>
                          <a:srgbClr val="0080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dirty="0" smtClean="0">
                        <a:solidFill>
                          <a:srgbClr val="008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400" dirty="0" smtClean="0">
                          <a:solidFill>
                            <a:srgbClr val="3366FF"/>
                          </a:solidFill>
                        </a:rPr>
                        <a:t>20</a:t>
                      </a:r>
                      <a:r>
                        <a:rPr kumimoji="1" lang="en-US" altLang="ja-JP" sz="1400" baseline="0" dirty="0" smtClean="0">
                          <a:solidFill>
                            <a:srgbClr val="3366FF"/>
                          </a:solidFill>
                        </a:rPr>
                        <a:t> </a:t>
                      </a:r>
                      <a:r>
                        <a:rPr kumimoji="1" lang="en-US" altLang="ja-JP" sz="1400" dirty="0" smtClean="0">
                          <a:solidFill>
                            <a:srgbClr val="3366FF"/>
                          </a:solidFill>
                        </a:rPr>
                        <a:t>(Thu)</a:t>
                      </a:r>
                      <a:r>
                        <a:rPr kumimoji="1" lang="ja-JP" altLang="en-US" sz="1400" dirty="0" smtClean="0">
                          <a:solidFill>
                            <a:srgbClr val="3366FF"/>
                          </a:solidFill>
                        </a:rPr>
                        <a:t>：</a:t>
                      </a:r>
                      <a:r>
                        <a:rPr kumimoji="1" lang="en-US" altLang="ja-JP" sz="1400" dirty="0" smtClean="0">
                          <a:solidFill>
                            <a:srgbClr val="3366FF"/>
                          </a:solidFill>
                        </a:rPr>
                        <a:t>LC</a:t>
                      </a:r>
                      <a:r>
                        <a:rPr kumimoji="1" lang="ja-JP" altLang="en-US" sz="1400" dirty="0" smtClean="0">
                          <a:solidFill>
                            <a:srgbClr val="3366FF"/>
                          </a:solidFill>
                        </a:rPr>
                        <a:t>推進委</a:t>
                      </a:r>
                      <a:r>
                        <a:rPr kumimoji="1" lang="en-US" altLang="ja-JP" sz="1400" dirty="0" smtClean="0">
                          <a:solidFill>
                            <a:srgbClr val="3366FF"/>
                          </a:solidFill>
                        </a:rPr>
                        <a:t>*</a:t>
                      </a:r>
                      <a:endParaRPr kumimoji="1" lang="ja-JP" altLang="en-US" sz="1400" dirty="0" smtClean="0">
                        <a:solidFill>
                          <a:srgbClr val="3366FF"/>
                        </a:solidFill>
                      </a:endParaRPr>
                    </a:p>
                  </a:txBody>
                  <a:tcPr/>
                </a:tc>
                <a:tc>
                  <a:txBody>
                    <a:bodyPr/>
                    <a:lstStyle/>
                    <a:p>
                      <a:r>
                        <a:rPr kumimoji="1" lang="en-US" altLang="ja-JP" sz="1400" dirty="0" smtClean="0"/>
                        <a:t>3:</a:t>
                      </a:r>
                      <a:r>
                        <a:rPr kumimoji="1" lang="en-US" altLang="ja-JP" sz="1400" baseline="0" dirty="0" smtClean="0"/>
                        <a:t> </a:t>
                      </a:r>
                      <a:r>
                        <a:rPr kumimoji="1" lang="en-US" altLang="ja-JP" sz="1200" baseline="0" dirty="0" smtClean="0"/>
                        <a:t>『</a:t>
                      </a:r>
                      <a:r>
                        <a:rPr kumimoji="1" lang="ja-JP" altLang="en-US" sz="1200" baseline="0" dirty="0" smtClean="0"/>
                        <a:t>量子ビーム基盤技術開発　</a:t>
                      </a:r>
                      <a:endParaRPr kumimoji="1" lang="en-US" altLang="ja-JP" sz="1200" baseline="0" dirty="0" smtClean="0"/>
                    </a:p>
                    <a:p>
                      <a:r>
                        <a:rPr kumimoji="1" lang="ja-JP" altLang="ja-JP" sz="1200" baseline="0" dirty="0" smtClean="0"/>
                        <a:t>　</a:t>
                      </a:r>
                      <a:r>
                        <a:rPr kumimoji="1" lang="ja-JP" altLang="en-US" sz="1200" baseline="0" dirty="0" smtClean="0"/>
                        <a:t>　　プログラム</a:t>
                      </a:r>
                      <a:r>
                        <a:rPr kumimoji="1" lang="en-US" altLang="ja-JP" sz="1200" baseline="0" dirty="0" smtClean="0"/>
                        <a:t>』</a:t>
                      </a:r>
                      <a:r>
                        <a:rPr kumimoji="1" lang="ja-JP" altLang="en-US" sz="1200" baseline="0" dirty="0" smtClean="0"/>
                        <a:t>シンポジウム</a:t>
                      </a:r>
                      <a:endParaRPr kumimoji="1" lang="en-US" altLang="ja-JP" sz="1200" dirty="0" smtClean="0"/>
                    </a:p>
                  </a:txBody>
                  <a:tcPr/>
                </a:tc>
                <a:tc>
                  <a:txBody>
                    <a:bodyPr/>
                    <a:lstStyle/>
                    <a:p>
                      <a:endParaRPr kumimoji="1" lang="en-US" altLang="ja-JP" sz="1400" dirty="0" smtClean="0"/>
                    </a:p>
                    <a:p>
                      <a:r>
                        <a:rPr kumimoji="1" lang="en-US" altLang="ja-JP" sz="1400" dirty="0" smtClean="0"/>
                        <a:t>13-14:</a:t>
                      </a:r>
                      <a:r>
                        <a:rPr kumimoji="1" lang="en-US" altLang="ja-JP" sz="1400" baseline="0" dirty="0" smtClean="0"/>
                        <a:t> ILC-PAC @ KEK</a:t>
                      </a:r>
                    </a:p>
                    <a:p>
                      <a:pPr marL="0" marR="0" indent="0" algn="l" defTabSz="457153" rtl="0" eaLnBrk="1" fontAlgn="auto" latinLnBrk="0" hangingPunct="1">
                        <a:lnSpc>
                          <a:spcPct val="100000"/>
                        </a:lnSpc>
                        <a:spcBef>
                          <a:spcPts val="0"/>
                        </a:spcBef>
                        <a:spcAft>
                          <a:spcPts val="0"/>
                        </a:spcAft>
                        <a:buClrTx/>
                        <a:buSzTx/>
                        <a:buFontTx/>
                        <a:buNone/>
                        <a:tabLst/>
                        <a:defRPr/>
                      </a:pPr>
                      <a:r>
                        <a:rPr kumimoji="1" lang="en-US" altLang="ja-JP" sz="1400" dirty="0" smtClean="0"/>
                        <a:t>15: LC Symposium, Tokyo</a:t>
                      </a:r>
                    </a:p>
                  </a:txBody>
                  <a:tcPr/>
                </a:tc>
              </a:tr>
              <a:tr h="246804">
                <a:tc>
                  <a:txBody>
                    <a:bodyPr/>
                    <a:lstStyle/>
                    <a:p>
                      <a:r>
                        <a:rPr kumimoji="1" lang="en-US" altLang="ja-JP" sz="1400" dirty="0" smtClean="0"/>
                        <a:t>1</a:t>
                      </a:r>
                      <a:endParaRPr kumimoji="1" lang="ja-JP" altLang="en-US" sz="1400" dirty="0"/>
                    </a:p>
                  </a:txBody>
                  <a:tcPr/>
                </a:tc>
                <a:tc>
                  <a:txBody>
                    <a:bodyPr/>
                    <a:lstStyle/>
                    <a:p>
                      <a:r>
                        <a:rPr kumimoji="1" lang="en-US" altLang="ja-JP" sz="1400" dirty="0" smtClean="0"/>
                        <a:t>7, </a:t>
                      </a:r>
                      <a:r>
                        <a:rPr kumimoji="1" lang="en-US" altLang="ja-JP" sz="1400" dirty="0" smtClean="0">
                          <a:solidFill>
                            <a:schemeClr val="bg1">
                              <a:lumMod val="65000"/>
                            </a:schemeClr>
                          </a:solidFill>
                        </a:rPr>
                        <a:t>14</a:t>
                      </a:r>
                      <a:r>
                        <a:rPr kumimoji="1" lang="en-US" altLang="ja-JP" sz="1400" dirty="0" smtClean="0"/>
                        <a:t>, 21, </a:t>
                      </a:r>
                      <a:r>
                        <a:rPr kumimoji="1" lang="en-US" altLang="ja-JP" sz="1400" dirty="0" smtClean="0">
                          <a:solidFill>
                            <a:srgbClr val="BFBFBF"/>
                          </a:solidFill>
                        </a:rPr>
                        <a:t>28</a:t>
                      </a:r>
                      <a:endParaRPr kumimoji="1" lang="ja-JP" altLang="en-US" sz="1400" dirty="0">
                        <a:solidFill>
                          <a:srgbClr val="BFBFBF"/>
                        </a:solidFill>
                      </a:endParaRPr>
                    </a:p>
                  </a:txBody>
                  <a:tcPr/>
                </a:tc>
                <a:tc>
                  <a:txBody>
                    <a:bodyPr/>
                    <a:lstStyle/>
                    <a:p>
                      <a:endParaRPr kumimoji="1" lang="ja-JP" altLang="en-US" sz="1400" dirty="0"/>
                    </a:p>
                  </a:txBody>
                  <a:tcPr/>
                </a:tc>
                <a:tc>
                  <a:txBody>
                    <a:bodyPr/>
                    <a:lstStyle/>
                    <a:p>
                      <a:endParaRPr kumimoji="1" lang="ja-JP" altLang="en-US" sz="1400" dirty="0"/>
                    </a:p>
                  </a:txBody>
                  <a:tcPr/>
                </a:tc>
                <a:tc>
                  <a:txBody>
                    <a:bodyPr/>
                    <a:lstStyle/>
                    <a:p>
                      <a:endParaRPr kumimoji="1" lang="ja-JP" altLang="en-US" sz="1400" dirty="0"/>
                    </a:p>
                  </a:txBody>
                  <a:tcPr/>
                </a:tc>
              </a:tr>
              <a:tr h="244442">
                <a:tc>
                  <a:txBody>
                    <a:bodyPr/>
                    <a:lstStyle/>
                    <a:p>
                      <a:r>
                        <a:rPr kumimoji="1" lang="en-US" altLang="ja-JP" sz="1400" dirty="0" smtClean="0"/>
                        <a:t>2</a:t>
                      </a:r>
                      <a:endParaRPr kumimoji="1" lang="ja-JP" altLang="en-US" sz="1400" dirty="0"/>
                    </a:p>
                  </a:txBody>
                  <a:tcPr/>
                </a:tc>
                <a:tc>
                  <a:txBody>
                    <a:bodyPr/>
                    <a:lstStyle/>
                    <a:p>
                      <a:r>
                        <a:rPr kumimoji="1" lang="en-US" altLang="ja-JP" sz="1400" dirty="0" smtClean="0"/>
                        <a:t>4, </a:t>
                      </a:r>
                      <a:r>
                        <a:rPr kumimoji="1" lang="en-US" altLang="ja-JP" sz="1400" dirty="0" smtClean="0">
                          <a:solidFill>
                            <a:srgbClr val="A6A6A6"/>
                          </a:solidFill>
                        </a:rPr>
                        <a:t>11</a:t>
                      </a:r>
                      <a:r>
                        <a:rPr kumimoji="1" lang="en-US" altLang="ja-JP" sz="1400" dirty="0" smtClean="0"/>
                        <a:t>, 18, 25</a:t>
                      </a:r>
                      <a:endParaRPr kumimoji="1" lang="ja-JP" alt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400" dirty="0" smtClean="0">
                          <a:solidFill>
                            <a:srgbClr val="3366FF"/>
                          </a:solidFill>
                        </a:rPr>
                        <a:t>14</a:t>
                      </a:r>
                      <a:r>
                        <a:rPr kumimoji="1" lang="en-US" altLang="ja-JP" sz="1400" baseline="0" dirty="0" smtClean="0">
                          <a:solidFill>
                            <a:srgbClr val="3366FF"/>
                          </a:solidFill>
                        </a:rPr>
                        <a:t> </a:t>
                      </a:r>
                      <a:r>
                        <a:rPr kumimoji="1" lang="en-US" altLang="ja-JP" sz="1400" dirty="0" smtClean="0">
                          <a:solidFill>
                            <a:srgbClr val="3366FF"/>
                          </a:solidFill>
                        </a:rPr>
                        <a:t>(Thu)</a:t>
                      </a:r>
                      <a:r>
                        <a:rPr kumimoji="1" lang="ja-JP" altLang="en-US" sz="1400" dirty="0" smtClean="0">
                          <a:solidFill>
                            <a:srgbClr val="3366FF"/>
                          </a:solidFill>
                        </a:rPr>
                        <a:t>：</a:t>
                      </a:r>
                      <a:r>
                        <a:rPr kumimoji="1" lang="en-US" altLang="ja-JP" sz="1400" dirty="0" smtClean="0">
                          <a:solidFill>
                            <a:srgbClr val="3366FF"/>
                          </a:solidFill>
                        </a:rPr>
                        <a:t>LC</a:t>
                      </a:r>
                      <a:r>
                        <a:rPr kumimoji="1" lang="ja-JP" altLang="en-US" sz="1400" dirty="0" smtClean="0">
                          <a:solidFill>
                            <a:srgbClr val="3366FF"/>
                          </a:solidFill>
                        </a:rPr>
                        <a:t>推進委</a:t>
                      </a:r>
                      <a:r>
                        <a:rPr kumimoji="1" lang="en-US" altLang="ja-JP" sz="1400" dirty="0" smtClean="0">
                          <a:solidFill>
                            <a:srgbClr val="3366FF"/>
                          </a:solidFill>
                        </a:rPr>
                        <a:t>*</a:t>
                      </a:r>
                      <a:endParaRPr kumimoji="1" lang="ja-JP" altLang="en-US" sz="1400" dirty="0" smtClean="0">
                        <a:solidFill>
                          <a:srgbClr val="3366FF"/>
                        </a:solidFill>
                      </a:endParaRPr>
                    </a:p>
                  </a:txBody>
                  <a:tcPr/>
                </a:tc>
                <a:tc>
                  <a:txBody>
                    <a:bodyPr/>
                    <a:lstStyle/>
                    <a:p>
                      <a:endParaRPr kumimoji="1" lang="ja-JP" altLang="en-US" sz="1400" dirty="0"/>
                    </a:p>
                  </a:txBody>
                  <a:tcPr/>
                </a:tc>
                <a:tc>
                  <a:txBody>
                    <a:bodyPr/>
                    <a:lstStyle/>
                    <a:p>
                      <a:endParaRPr kumimoji="1" lang="ja-JP" altLang="en-US" sz="1400" dirty="0"/>
                    </a:p>
                  </a:txBody>
                  <a:tcPr/>
                </a:tc>
              </a:tr>
              <a:tr h="249472">
                <a:tc>
                  <a:txBody>
                    <a:bodyPr/>
                    <a:lstStyle/>
                    <a:p>
                      <a:r>
                        <a:rPr kumimoji="1" lang="en-US" altLang="ja-JP" sz="1400" dirty="0" smtClean="0"/>
                        <a:t>3</a:t>
                      </a:r>
                      <a:endParaRPr kumimoji="1" lang="ja-JP" altLang="en-US" sz="1400" dirty="0"/>
                    </a:p>
                  </a:txBody>
                  <a:tcPr/>
                </a:tc>
                <a:tc>
                  <a:txBody>
                    <a:bodyPr/>
                    <a:lstStyle/>
                    <a:p>
                      <a:r>
                        <a:rPr kumimoji="1" lang="en-US" altLang="ja-JP" sz="1400" dirty="0" smtClean="0"/>
                        <a:t>4, 11, 18, 25</a:t>
                      </a:r>
                      <a:endParaRPr kumimoji="1" lang="ja-JP" altLang="en-US" sz="1400" dirty="0"/>
                    </a:p>
                  </a:txBody>
                  <a:tcPr/>
                </a:tc>
                <a:tc>
                  <a:txBody>
                    <a:bodyPr/>
                    <a:lstStyle/>
                    <a:p>
                      <a:r>
                        <a:rPr kumimoji="1" lang="en-US" altLang="ja-JP" sz="1400" dirty="0" smtClean="0">
                          <a:solidFill>
                            <a:schemeClr val="bg1">
                              <a:lumMod val="65000"/>
                            </a:schemeClr>
                          </a:solidFill>
                        </a:rPr>
                        <a:t>(1)</a:t>
                      </a:r>
                      <a:endParaRPr kumimoji="1" lang="ja-JP" altLang="en-US" sz="1400" dirty="0">
                        <a:solidFill>
                          <a:schemeClr val="bg1">
                            <a:lumMod val="65000"/>
                          </a:schemeClr>
                        </a:solidFill>
                      </a:endParaRPr>
                    </a:p>
                  </a:txBody>
                  <a:tcPr/>
                </a:tc>
                <a:tc>
                  <a:txBody>
                    <a:bodyPr/>
                    <a:lstStyle/>
                    <a:p>
                      <a:r>
                        <a:rPr kumimoji="1" lang="ja-JP" altLang="en-US" sz="1400" dirty="0" smtClean="0"/>
                        <a:t>物理学会</a:t>
                      </a:r>
                      <a:endParaRPr kumimoji="1" lang="ja-JP" altLang="en-US" sz="1400" dirty="0"/>
                    </a:p>
                  </a:txBody>
                  <a:tcPr/>
                </a:tc>
                <a:tc>
                  <a:txBody>
                    <a:bodyPr/>
                    <a:lstStyle/>
                    <a:p>
                      <a:endParaRPr kumimoji="1" lang="ja-JP" altLang="en-US" sz="1400" dirty="0"/>
                    </a:p>
                  </a:txBody>
                  <a:tcPr/>
                </a:tc>
              </a:tr>
            </a:tbl>
          </a:graphicData>
        </a:graphic>
      </p:graphicFrame>
      <p:sp>
        <p:nvSpPr>
          <p:cNvPr id="4" name="日付プレースホルダー 3"/>
          <p:cNvSpPr>
            <a:spLocks noGrp="1"/>
          </p:cNvSpPr>
          <p:nvPr>
            <p:ph type="dt" sz="half" idx="10"/>
          </p:nvPr>
        </p:nvSpPr>
        <p:spPr/>
        <p:txBody>
          <a:bodyPr/>
          <a:lstStyle/>
          <a:p>
            <a:r>
              <a:rPr kumimoji="1" lang="en-US" altLang="ja-JP" smtClean="0"/>
              <a:t>12/10/01</a:t>
            </a:r>
            <a:endParaRPr kumimoji="1" lang="ja-JP" altLang="en-US" dirty="0"/>
          </a:p>
        </p:txBody>
      </p:sp>
      <p:sp>
        <p:nvSpPr>
          <p:cNvPr id="5" name="フッター プレースホルダー 4"/>
          <p:cNvSpPr>
            <a:spLocks noGrp="1"/>
          </p:cNvSpPr>
          <p:nvPr>
            <p:ph type="ftr" sz="quarter" idx="11"/>
          </p:nvPr>
        </p:nvSpPr>
        <p:spPr>
          <a:xfrm>
            <a:off x="3124200" y="6367113"/>
            <a:ext cx="2895600" cy="365125"/>
          </a:xfrm>
        </p:spPr>
        <p:txBody>
          <a:bodyPr/>
          <a:lstStyle/>
          <a:p>
            <a:r>
              <a:rPr kumimoji="1" lang="en-US" altLang="ja-JP" dirty="0" smtClean="0"/>
              <a:t>KEK-LC-Meeting</a:t>
            </a:r>
            <a:endParaRPr kumimoji="1" lang="ja-JP" altLang="en-US" dirty="0"/>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pPr/>
              <a:t>82</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7706614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1204"/>
          </a:xfrm>
        </p:spPr>
        <p:txBody>
          <a:bodyPr>
            <a:normAutofit fontScale="90000"/>
          </a:bodyPr>
          <a:lstStyle/>
          <a:p>
            <a:r>
              <a:rPr kumimoji="1" lang="ja-JP" altLang="en-US" b="1" dirty="0" smtClean="0"/>
              <a:t>第</a:t>
            </a:r>
            <a:r>
              <a:rPr kumimoji="1" lang="en-US" altLang="ja-JP" b="1" dirty="0" smtClean="0">
                <a:solidFill>
                  <a:srgbClr val="FF0000"/>
                </a:solidFill>
              </a:rPr>
              <a:t>18</a:t>
            </a:r>
            <a:r>
              <a:rPr kumimoji="1" lang="ja-JP" altLang="en-US" b="1" dirty="0" smtClean="0"/>
              <a:t>回</a:t>
            </a:r>
            <a:r>
              <a:rPr kumimoji="1" lang="en-US" altLang="ja-JP" b="1" dirty="0" smtClean="0"/>
              <a:t> LC </a:t>
            </a:r>
            <a:r>
              <a:rPr kumimoji="1" lang="ja-JP" altLang="en-US" b="1" dirty="0" smtClean="0"/>
              <a:t>計画推進委員会</a:t>
            </a:r>
            <a:endParaRPr kumimoji="1" lang="ja-JP" altLang="en-US" b="1" dirty="0"/>
          </a:p>
        </p:txBody>
      </p:sp>
      <p:sp>
        <p:nvSpPr>
          <p:cNvPr id="3" name="コンテンツ プレースホルダー 2"/>
          <p:cNvSpPr>
            <a:spLocks noGrp="1"/>
          </p:cNvSpPr>
          <p:nvPr>
            <p:ph idx="1"/>
          </p:nvPr>
        </p:nvSpPr>
        <p:spPr>
          <a:xfrm>
            <a:off x="405721" y="1238392"/>
            <a:ext cx="8229600" cy="5328184"/>
          </a:xfrm>
          <a:ln>
            <a:solidFill>
              <a:srgbClr val="008000"/>
            </a:solidFill>
          </a:ln>
        </p:spPr>
        <p:txBody>
          <a:bodyPr>
            <a:normAutofit fontScale="47500" lnSpcReduction="20000"/>
          </a:bodyPr>
          <a:lstStyle/>
          <a:p>
            <a:pPr marL="0" indent="0">
              <a:buNone/>
            </a:pPr>
            <a:r>
              <a:rPr lang="ja-JP" altLang="en-US" dirty="0" smtClean="0">
                <a:solidFill>
                  <a:srgbClr val="3366FF"/>
                </a:solidFill>
              </a:rPr>
              <a:t>日時</a:t>
            </a:r>
            <a:r>
              <a:rPr lang="ja-JP" altLang="en-US" dirty="0">
                <a:solidFill>
                  <a:srgbClr val="3366FF"/>
                </a:solidFill>
              </a:rPr>
              <a:t>：　</a:t>
            </a:r>
            <a:r>
              <a:rPr lang="en-US" altLang="ja-JP" dirty="0" smtClean="0">
                <a:solidFill>
                  <a:srgbClr val="FF0000"/>
                </a:solidFill>
              </a:rPr>
              <a:t>10</a:t>
            </a:r>
            <a:r>
              <a:rPr lang="ja-JP" altLang="en-US" dirty="0" smtClean="0">
                <a:solidFill>
                  <a:srgbClr val="FF0000"/>
                </a:solidFill>
              </a:rPr>
              <a:t>月</a:t>
            </a:r>
            <a:r>
              <a:rPr lang="en-US" altLang="ja-JP" dirty="0" smtClean="0">
                <a:solidFill>
                  <a:srgbClr val="FF0000"/>
                </a:solidFill>
              </a:rPr>
              <a:t>19</a:t>
            </a:r>
            <a:r>
              <a:rPr lang="ja-JP" altLang="en-US" dirty="0" smtClean="0">
                <a:solidFill>
                  <a:srgbClr val="FF0000"/>
                </a:solidFill>
              </a:rPr>
              <a:t>日</a:t>
            </a:r>
            <a:r>
              <a:rPr lang="ja-JP" altLang="en-US" dirty="0">
                <a:solidFill>
                  <a:srgbClr val="3366FF"/>
                </a:solidFill>
              </a:rPr>
              <a:t>　</a:t>
            </a:r>
            <a:r>
              <a:rPr lang="en-US" altLang="ja-JP" dirty="0" smtClean="0">
                <a:solidFill>
                  <a:srgbClr val="3366FF"/>
                </a:solidFill>
              </a:rPr>
              <a:t>(</a:t>
            </a:r>
            <a:r>
              <a:rPr lang="ja-JP" altLang="en-US" dirty="0" smtClean="0">
                <a:solidFill>
                  <a:srgbClr val="3366FF"/>
                </a:solidFill>
              </a:rPr>
              <a:t>金）　</a:t>
            </a:r>
            <a:r>
              <a:rPr lang="en-US" altLang="ja-JP" dirty="0" smtClean="0">
                <a:solidFill>
                  <a:srgbClr val="3366FF"/>
                </a:solidFill>
              </a:rPr>
              <a:t>13</a:t>
            </a:r>
            <a:r>
              <a:rPr lang="en-US" altLang="ja-JP" dirty="0">
                <a:solidFill>
                  <a:srgbClr val="3366FF"/>
                </a:solidFill>
              </a:rPr>
              <a:t>:00 ~ </a:t>
            </a:r>
            <a:r>
              <a:rPr lang="en-US" altLang="ja-JP" dirty="0" smtClean="0">
                <a:solidFill>
                  <a:srgbClr val="3366FF"/>
                </a:solidFill>
              </a:rPr>
              <a:t>17:00</a:t>
            </a:r>
            <a:endParaRPr lang="en-US" altLang="ja-JP" dirty="0">
              <a:solidFill>
                <a:srgbClr val="3366FF"/>
              </a:solidFill>
            </a:endParaRPr>
          </a:p>
          <a:p>
            <a:pPr marL="0" indent="0">
              <a:buNone/>
            </a:pPr>
            <a:r>
              <a:rPr lang="ja-JP" altLang="en-US" dirty="0"/>
              <a:t>場所；    </a:t>
            </a:r>
            <a:r>
              <a:rPr lang="en-US" altLang="ja-JP" dirty="0"/>
              <a:t>KEK </a:t>
            </a:r>
            <a:r>
              <a:rPr lang="en-US" altLang="ja-JP" dirty="0" smtClean="0"/>
              <a:t>4</a:t>
            </a:r>
            <a:r>
              <a:rPr lang="ja-JP" altLang="en-US" dirty="0" smtClean="0"/>
              <a:t>号館</a:t>
            </a:r>
            <a:r>
              <a:rPr lang="en-US" altLang="ja-JP" dirty="0"/>
              <a:t>1</a:t>
            </a:r>
            <a:r>
              <a:rPr lang="ja-JP" altLang="en-US" dirty="0"/>
              <a:t>階セミナーホール</a:t>
            </a:r>
          </a:p>
          <a:p>
            <a:pPr marL="0" indent="0">
              <a:buNone/>
            </a:pPr>
            <a:endParaRPr lang="ja-JP" altLang="en-US" dirty="0"/>
          </a:p>
          <a:p>
            <a:pPr marL="0" indent="0">
              <a:buNone/>
            </a:pPr>
            <a:r>
              <a:rPr lang="ja-JP" altLang="en-US" dirty="0" smtClean="0"/>
              <a:t>アジェンダ：</a:t>
            </a:r>
            <a:endParaRPr lang="ja-JP" altLang="en-US" dirty="0"/>
          </a:p>
          <a:p>
            <a:pPr marL="514350" indent="-514350">
              <a:buAutoNum type="arabicPeriod"/>
            </a:pPr>
            <a:r>
              <a:rPr lang="ja-JP" altLang="en-US" dirty="0" smtClean="0">
                <a:solidFill>
                  <a:srgbClr val="3366FF"/>
                </a:solidFill>
              </a:rPr>
              <a:t>報告 </a:t>
            </a:r>
            <a:r>
              <a:rPr lang="ja-JP" altLang="en-US" dirty="0">
                <a:solidFill>
                  <a:srgbClr val="3366FF"/>
                </a:solidFill>
              </a:rPr>
              <a:t> </a:t>
            </a:r>
            <a:r>
              <a:rPr lang="en-US" altLang="ja-JP" dirty="0">
                <a:solidFill>
                  <a:srgbClr val="3366FF"/>
                </a:solidFill>
              </a:rPr>
              <a:t>(13:00 </a:t>
            </a:r>
            <a:r>
              <a:rPr lang="en-US" altLang="ja-JP" dirty="0" smtClean="0">
                <a:solidFill>
                  <a:srgbClr val="3366FF"/>
                </a:solidFill>
              </a:rPr>
              <a:t>– </a:t>
            </a:r>
            <a:r>
              <a:rPr lang="en-US" altLang="ja-JP" dirty="0">
                <a:solidFill>
                  <a:srgbClr val="3366FF"/>
                </a:solidFill>
              </a:rPr>
              <a:t>15</a:t>
            </a:r>
            <a:r>
              <a:rPr lang="en-US" altLang="ja-JP" dirty="0" smtClean="0">
                <a:solidFill>
                  <a:srgbClr val="3366FF"/>
                </a:solidFill>
              </a:rPr>
              <a:t>:10)</a:t>
            </a:r>
          </a:p>
          <a:p>
            <a:r>
              <a:rPr lang="en-US" altLang="ja-JP" dirty="0" smtClean="0"/>
              <a:t>KEK</a:t>
            </a:r>
            <a:r>
              <a:rPr lang="en-US" altLang="ja-JP" dirty="0"/>
              <a:t>-LC </a:t>
            </a:r>
            <a:r>
              <a:rPr lang="ja-JP" altLang="en-US" dirty="0"/>
              <a:t>加速器技術</a:t>
            </a:r>
            <a:r>
              <a:rPr lang="ja-JP" altLang="en-US" dirty="0" smtClean="0"/>
              <a:t>開発進捗状況：</a:t>
            </a:r>
            <a:endParaRPr lang="en-US" altLang="ja-JP" dirty="0" smtClean="0"/>
          </a:p>
          <a:p>
            <a:r>
              <a:rPr lang="en-US" altLang="ja-JP" dirty="0" smtClean="0"/>
              <a:t>『KEK-LC </a:t>
            </a:r>
            <a:r>
              <a:rPr lang="ja-JP" altLang="en-US" dirty="0" smtClean="0"/>
              <a:t>加速器</a:t>
            </a:r>
            <a:r>
              <a:rPr lang="en-US" altLang="ja-JP" dirty="0" smtClean="0"/>
              <a:t>R&amp;D </a:t>
            </a:r>
            <a:r>
              <a:rPr lang="ja-JP" altLang="en-US" dirty="0" smtClean="0"/>
              <a:t>レビュー委員会報告</a:t>
            </a:r>
            <a:r>
              <a:rPr lang="en-US" altLang="ja-JP" dirty="0" smtClean="0"/>
              <a:t>』		</a:t>
            </a:r>
            <a:r>
              <a:rPr lang="ja-JP" altLang="en-US" dirty="0" smtClean="0"/>
              <a:t>（山本</a:t>
            </a:r>
            <a:r>
              <a:rPr lang="en-US" altLang="ja-JP" dirty="0" smtClean="0"/>
              <a:t>A</a:t>
            </a:r>
            <a:r>
              <a:rPr lang="ja-JP" altLang="en-US" dirty="0" smtClean="0"/>
              <a:t>／山口：</a:t>
            </a:r>
            <a:r>
              <a:rPr lang="en-US" altLang="ja-JP" dirty="0" smtClean="0"/>
              <a:t>10+5 </a:t>
            </a:r>
            <a:r>
              <a:rPr lang="ja-JP" altLang="en-US" dirty="0" smtClean="0"/>
              <a:t>分）</a:t>
            </a:r>
            <a:endParaRPr lang="en-US" altLang="ja-JP" dirty="0" smtClean="0"/>
          </a:p>
          <a:p>
            <a:r>
              <a:rPr lang="en-US" altLang="ja-JP" dirty="0" smtClean="0"/>
              <a:t>『STF</a:t>
            </a:r>
            <a:r>
              <a:rPr lang="ja-JP" altLang="en-US" dirty="0" smtClean="0"/>
              <a:t>・量子ビーム実験・中間報告</a:t>
            </a:r>
            <a:r>
              <a:rPr lang="en-US" altLang="ja-JP" dirty="0" smtClean="0"/>
              <a:t>』				</a:t>
            </a:r>
            <a:r>
              <a:rPr lang="ja-JP" altLang="en-US" dirty="0" smtClean="0"/>
              <a:t>（早野：</a:t>
            </a:r>
            <a:r>
              <a:rPr lang="en-US" altLang="ja-JP" dirty="0" smtClean="0"/>
              <a:t>10+5</a:t>
            </a:r>
            <a:r>
              <a:rPr lang="ja-JP" altLang="en-US" dirty="0" smtClean="0"/>
              <a:t>分）</a:t>
            </a:r>
            <a:endParaRPr lang="en-US" altLang="ja-JP" dirty="0" smtClean="0"/>
          </a:p>
          <a:p>
            <a:r>
              <a:rPr lang="en-US" altLang="ja-JP" dirty="0" smtClean="0"/>
              <a:t>『ATF-II </a:t>
            </a:r>
            <a:r>
              <a:rPr lang="ja-JP" altLang="en-US" dirty="0" smtClean="0"/>
              <a:t>ナノビーム実験準備状況</a:t>
            </a:r>
            <a:r>
              <a:rPr lang="en-US" altLang="ja-JP" dirty="0" smtClean="0"/>
              <a:t>』				</a:t>
            </a:r>
            <a:r>
              <a:rPr lang="ja-JP" altLang="en-US" dirty="0" smtClean="0"/>
              <a:t>（久保</a:t>
            </a:r>
            <a:r>
              <a:rPr lang="en-US" altLang="ja-JP" dirty="0" smtClean="0"/>
              <a:t>: 15+5</a:t>
            </a:r>
            <a:r>
              <a:rPr lang="ja-JP" altLang="en-US" dirty="0" smtClean="0"/>
              <a:t>分）</a:t>
            </a:r>
            <a:endParaRPr lang="en-US" altLang="ja-JP" dirty="0"/>
          </a:p>
          <a:p>
            <a:r>
              <a:rPr lang="en-US" altLang="ja-JP" dirty="0" smtClean="0"/>
              <a:t>LC </a:t>
            </a:r>
            <a:r>
              <a:rPr lang="ja-JP" altLang="en-US" dirty="0" smtClean="0"/>
              <a:t>国内候補地・地質調査・立地検討、進捗報告</a:t>
            </a:r>
            <a:r>
              <a:rPr lang="en-US" altLang="ja-JP" dirty="0" smtClean="0"/>
              <a:t>	</a:t>
            </a:r>
            <a:r>
              <a:rPr lang="ja-JP" altLang="en-US" dirty="0" smtClean="0"/>
              <a:t>（宮原／山本</a:t>
            </a:r>
            <a:r>
              <a:rPr lang="en-US" altLang="ja-JP" dirty="0" smtClean="0"/>
              <a:t>A: 15+5 </a:t>
            </a:r>
            <a:r>
              <a:rPr lang="ja-JP" altLang="en-US" dirty="0" smtClean="0"/>
              <a:t>分</a:t>
            </a:r>
            <a:r>
              <a:rPr lang="en-US" altLang="ja-JP" dirty="0" smtClean="0"/>
              <a:t>)</a:t>
            </a:r>
          </a:p>
          <a:p>
            <a:r>
              <a:rPr lang="en-US" altLang="ja-JP" dirty="0" smtClean="0"/>
              <a:t>『GDE-TDR. RD-DBD</a:t>
            </a:r>
            <a:r>
              <a:rPr lang="ja-JP" altLang="en-US" dirty="0" smtClean="0"/>
              <a:t>進捗状況</a:t>
            </a:r>
            <a:r>
              <a:rPr lang="en-US" altLang="ja-JP" dirty="0" smtClean="0"/>
              <a:t>』					</a:t>
            </a:r>
            <a:r>
              <a:rPr lang="ja-JP" altLang="en-US" dirty="0" smtClean="0"/>
              <a:t>（山本／藤井</a:t>
            </a:r>
            <a:r>
              <a:rPr lang="en-US" altLang="ja-JP" dirty="0" smtClean="0"/>
              <a:t>K (10+10</a:t>
            </a:r>
            <a:r>
              <a:rPr lang="ja-JP" altLang="en-US" dirty="0" smtClean="0"/>
              <a:t>分）</a:t>
            </a:r>
            <a:r>
              <a:rPr lang="en-US" altLang="ja-JP" dirty="0" smtClean="0"/>
              <a:t>:  </a:t>
            </a:r>
            <a:endParaRPr lang="ja-JP" altLang="en-US" dirty="0"/>
          </a:p>
          <a:p>
            <a:r>
              <a:rPr lang="ja-JP" altLang="en-US" dirty="0" smtClean="0"/>
              <a:t>拡大高エネルギー委員会からの報告</a:t>
            </a:r>
            <a:r>
              <a:rPr lang="en-US" altLang="ja-JP" dirty="0" smtClean="0"/>
              <a:t>			</a:t>
            </a:r>
            <a:r>
              <a:rPr lang="ja-JP" altLang="en-US" dirty="0" smtClean="0"/>
              <a:t>（駒宮：</a:t>
            </a:r>
            <a:r>
              <a:rPr lang="en-US" altLang="ja-JP" dirty="0" smtClean="0"/>
              <a:t>15+5 </a:t>
            </a:r>
            <a:r>
              <a:rPr lang="ja-JP" altLang="en-US" dirty="0" smtClean="0"/>
              <a:t>分）</a:t>
            </a:r>
            <a:endParaRPr lang="en-US" altLang="ja-JP" dirty="0"/>
          </a:p>
          <a:p>
            <a:r>
              <a:rPr lang="ja-JP" altLang="en-US" dirty="0" smtClean="0"/>
              <a:t>高エネ委・</a:t>
            </a:r>
            <a:r>
              <a:rPr lang="en-US" altLang="ja-JP" dirty="0"/>
              <a:t>LC </a:t>
            </a:r>
            <a:r>
              <a:rPr lang="ja-JP" altLang="en-US" dirty="0"/>
              <a:t>戦略会議からの</a:t>
            </a:r>
            <a:r>
              <a:rPr lang="ja-JP" altLang="en-US" dirty="0" smtClean="0"/>
              <a:t>報告</a:t>
            </a:r>
            <a:r>
              <a:rPr lang="en-US" altLang="ja-JP" dirty="0" smtClean="0"/>
              <a:t>				</a:t>
            </a:r>
            <a:r>
              <a:rPr lang="ja-JP" altLang="en-US" dirty="0" smtClean="0"/>
              <a:t>（山下；</a:t>
            </a:r>
            <a:r>
              <a:rPr lang="en-US" altLang="ja-JP" dirty="0" smtClean="0"/>
              <a:t>15+5 </a:t>
            </a:r>
            <a:r>
              <a:rPr lang="ja-JP" altLang="en-US" dirty="0" smtClean="0"/>
              <a:t>分）</a:t>
            </a:r>
            <a:endParaRPr lang="en-US" altLang="ja-JP" dirty="0" smtClean="0"/>
          </a:p>
          <a:p>
            <a:r>
              <a:rPr lang="en-US" altLang="ja-JP" dirty="0"/>
              <a:t>TDR/DBD launch event </a:t>
            </a:r>
            <a:r>
              <a:rPr lang="ja-JP" altLang="en-US" dirty="0"/>
              <a:t>について</a:t>
            </a:r>
            <a:r>
              <a:rPr lang="en-US" altLang="ja-JP" dirty="0"/>
              <a:t>				</a:t>
            </a:r>
            <a:r>
              <a:rPr lang="ja-JP" altLang="en-US" dirty="0"/>
              <a:t>（山本</a:t>
            </a:r>
            <a:r>
              <a:rPr lang="en-US" altLang="ja-JP" dirty="0"/>
              <a:t>H) </a:t>
            </a:r>
          </a:p>
          <a:p>
            <a:pPr marL="0" indent="0">
              <a:buNone/>
            </a:pPr>
            <a:endParaRPr lang="ja-JP" altLang="en-US" dirty="0">
              <a:solidFill>
                <a:srgbClr val="3366FF"/>
              </a:solidFill>
              <a:latin typeface="+mn-ea"/>
            </a:endParaRPr>
          </a:p>
          <a:p>
            <a:pPr marL="0" indent="0">
              <a:buNone/>
            </a:pPr>
            <a:r>
              <a:rPr lang="en-US" altLang="ja-JP" dirty="0" smtClean="0">
                <a:solidFill>
                  <a:srgbClr val="3366FF"/>
                </a:solidFill>
              </a:rPr>
              <a:t>2.	  </a:t>
            </a:r>
            <a:r>
              <a:rPr lang="ja-JP" altLang="en-US" dirty="0" smtClean="0">
                <a:solidFill>
                  <a:srgbClr val="3366FF"/>
                </a:solidFill>
              </a:rPr>
              <a:t>ディスカッション（</a:t>
            </a:r>
            <a:r>
              <a:rPr lang="en-US" altLang="ja-JP" dirty="0" smtClean="0">
                <a:solidFill>
                  <a:srgbClr val="3366FF"/>
                </a:solidFill>
              </a:rPr>
              <a:t>15:30 </a:t>
            </a:r>
            <a:r>
              <a:rPr lang="en-US" altLang="ja-JP" dirty="0">
                <a:solidFill>
                  <a:srgbClr val="3366FF"/>
                </a:solidFill>
              </a:rPr>
              <a:t>~ </a:t>
            </a:r>
            <a:r>
              <a:rPr lang="en-US" altLang="ja-JP" dirty="0" smtClean="0">
                <a:solidFill>
                  <a:srgbClr val="3366FF"/>
                </a:solidFill>
              </a:rPr>
              <a:t>17:00 )</a:t>
            </a:r>
          </a:p>
          <a:p>
            <a:r>
              <a:rPr lang="en-US" altLang="ja-JP" dirty="0" smtClean="0"/>
              <a:t>ILC </a:t>
            </a:r>
            <a:r>
              <a:rPr lang="ja-JP" altLang="en-US" dirty="0" smtClean="0"/>
              <a:t>実現へのロードマップ、国内国際戦略　</a:t>
            </a:r>
            <a:r>
              <a:rPr lang="en-US" altLang="ja-JP" dirty="0" smtClean="0"/>
              <a:t>		(</a:t>
            </a:r>
            <a:r>
              <a:rPr lang="ja-JP" altLang="en-US" dirty="0" smtClean="0"/>
              <a:t>岡田：</a:t>
            </a:r>
            <a:r>
              <a:rPr lang="en-US" altLang="ja-JP" dirty="0" smtClean="0"/>
              <a:t>15+5 </a:t>
            </a:r>
            <a:r>
              <a:rPr lang="ja-JP" altLang="en-US" dirty="0" smtClean="0"/>
              <a:t>分）</a:t>
            </a:r>
            <a:endParaRPr lang="en-US" altLang="ja-JP" dirty="0" smtClean="0"/>
          </a:p>
          <a:p>
            <a:r>
              <a:rPr lang="en-US" altLang="ja-JP" dirty="0" smtClean="0"/>
              <a:t>STF</a:t>
            </a:r>
            <a:r>
              <a:rPr lang="en-US" altLang="ja-JP" dirty="0"/>
              <a:t>, ATF</a:t>
            </a:r>
            <a:r>
              <a:rPr lang="ja-JP" altLang="en-US" dirty="0"/>
              <a:t>における今後</a:t>
            </a:r>
            <a:r>
              <a:rPr lang="en-US" altLang="ja-JP" dirty="0"/>
              <a:t>(~5</a:t>
            </a:r>
            <a:r>
              <a:rPr lang="ja-JP" altLang="en-US" dirty="0"/>
              <a:t>年間）の</a:t>
            </a:r>
            <a:r>
              <a:rPr lang="en-US" altLang="ja-JP" dirty="0"/>
              <a:t>R&amp;D </a:t>
            </a:r>
            <a:r>
              <a:rPr lang="ja-JP" altLang="en-US" dirty="0" smtClean="0"/>
              <a:t>計画、</a:t>
            </a:r>
            <a:r>
              <a:rPr lang="ja-JP" altLang="ja-JP" dirty="0"/>
              <a:t>　</a:t>
            </a:r>
            <a:r>
              <a:rPr lang="en-US" altLang="ja-JP" dirty="0" smtClean="0"/>
              <a:t>		</a:t>
            </a:r>
            <a:r>
              <a:rPr lang="ja-JP" altLang="en-US" dirty="0" smtClean="0"/>
              <a:t>（山本</a:t>
            </a:r>
            <a:r>
              <a:rPr lang="en-US" altLang="ja-JP" dirty="0" smtClean="0"/>
              <a:t>A</a:t>
            </a:r>
            <a:r>
              <a:rPr lang="ja-JP" altLang="en-US" dirty="0" smtClean="0"/>
              <a:t>：</a:t>
            </a:r>
            <a:r>
              <a:rPr lang="en-US" altLang="ja-JP" dirty="0" smtClean="0"/>
              <a:t>15+5 </a:t>
            </a:r>
            <a:r>
              <a:rPr lang="ja-JP" altLang="en-US" dirty="0" smtClean="0"/>
              <a:t>分）</a:t>
            </a:r>
            <a:endParaRPr lang="en-US" altLang="ja-JP" dirty="0" smtClean="0"/>
          </a:p>
          <a:p>
            <a:r>
              <a:rPr lang="en-US" altLang="ja-JP" dirty="0" smtClean="0"/>
              <a:t>KEK</a:t>
            </a:r>
            <a:r>
              <a:rPr lang="ja-JP" altLang="en-US" dirty="0"/>
              <a:t>次期研究</a:t>
            </a:r>
            <a:r>
              <a:rPr lang="ja-JP" altLang="en-US" dirty="0" smtClean="0"/>
              <a:t>ロードマップ（案）へ</a:t>
            </a:r>
            <a:r>
              <a:rPr lang="ja-JP" altLang="en-US" dirty="0"/>
              <a:t>の</a:t>
            </a:r>
            <a:r>
              <a:rPr lang="ja-JP" altLang="en-US" dirty="0" smtClean="0"/>
              <a:t>反映</a:t>
            </a:r>
            <a:r>
              <a:rPr lang="en-US" altLang="ja-JP" dirty="0" smtClean="0"/>
              <a:t>			</a:t>
            </a:r>
            <a:r>
              <a:rPr lang="ja-JP" altLang="en-US" dirty="0" smtClean="0"/>
              <a:t>（全員）</a:t>
            </a:r>
            <a:endParaRPr lang="en-US" altLang="ja-JP" dirty="0" smtClean="0"/>
          </a:p>
          <a:p>
            <a:r>
              <a:rPr lang="ja-JP" altLang="en-US" dirty="0" smtClean="0"/>
              <a:t>まとめ </a:t>
            </a:r>
            <a:endParaRPr lang="en-US" altLang="ja-JP" dirty="0"/>
          </a:p>
          <a:p>
            <a:pPr marL="0" indent="0">
              <a:buNone/>
            </a:pPr>
            <a:endParaRPr lang="ja-JP" altLang="en-US" dirty="0"/>
          </a:p>
          <a:p>
            <a:pPr marL="0" indent="0">
              <a:buNone/>
            </a:pPr>
            <a:r>
              <a:rPr lang="ja-JP" altLang="en-US" dirty="0" smtClean="0">
                <a:solidFill>
                  <a:srgbClr val="3366FF"/>
                </a:solidFill>
              </a:rPr>
              <a:t>次回</a:t>
            </a:r>
            <a:r>
              <a:rPr lang="ja-JP" altLang="en-US" dirty="0"/>
              <a:t>・</a:t>
            </a:r>
            <a:r>
              <a:rPr lang="en-US" altLang="ja-JP" dirty="0"/>
              <a:t>LC</a:t>
            </a:r>
            <a:r>
              <a:rPr lang="ja-JP" altLang="en-US" dirty="0"/>
              <a:t>推進委員会予定確認  </a:t>
            </a:r>
            <a:r>
              <a:rPr lang="en-US" altLang="ja-JP" dirty="0"/>
              <a:t>--&gt;  </a:t>
            </a:r>
            <a:r>
              <a:rPr lang="en-US" altLang="ja-JP" dirty="0" smtClean="0">
                <a:solidFill>
                  <a:srgbClr val="3366FF"/>
                </a:solidFill>
              </a:rPr>
              <a:t>12/20 </a:t>
            </a:r>
            <a:r>
              <a:rPr lang="en-US" altLang="ja-JP" dirty="0" smtClean="0"/>
              <a:t>(</a:t>
            </a:r>
            <a:r>
              <a:rPr lang="ja-JP" altLang="en-US" dirty="0" smtClean="0"/>
              <a:t>木曜日）</a:t>
            </a:r>
            <a:endParaRPr lang="ja-JP" altLang="en-US" dirty="0"/>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12/10/01</a:t>
            </a:r>
            <a:endParaRPr lang="ja-JP" altLang="en-US" dirty="0">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en-US" altLang="ja-JP" dirty="0" smtClean="0">
                <a:solidFill>
                  <a:prstClr val="black">
                    <a:tint val="75000"/>
                  </a:prstClr>
                </a:solidFill>
                <a:latin typeface="Calibri"/>
                <a:ea typeface="ＭＳ Ｐゴシック"/>
              </a:rPr>
              <a:t>KEK-LC-Meeting</a:t>
            </a:r>
            <a:endParaRPr lang="ja-JP" altLang="en-US" dirty="0">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690BD53D-0F42-B742-A897-5EF936631EAF}" type="slidenum">
              <a:rPr lang="ja-JP" altLang="en-US" smtClean="0">
                <a:solidFill>
                  <a:prstClr val="black">
                    <a:tint val="75000"/>
                  </a:prstClr>
                </a:solidFill>
                <a:latin typeface="Calibri"/>
                <a:ea typeface="ＭＳ Ｐゴシック"/>
              </a:rPr>
              <a:pPr/>
              <a:t>83</a:t>
            </a:fld>
            <a:endParaRPr lang="ja-JP" altLang="en-US" dirty="0">
              <a:solidFill>
                <a:prstClr val="black">
                  <a:tint val="75000"/>
                </a:prstClr>
              </a:solidFill>
              <a:latin typeface="Calibri"/>
              <a:ea typeface="ＭＳ Ｐゴシック"/>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778799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456481" y="227544"/>
            <a:ext cx="8228160" cy="567420"/>
          </a:xfrm>
          <a:solidFill>
            <a:srgbClr val="FFFF00"/>
          </a:solidFill>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kumimoji="0" lang="en-US" sz="2900" dirty="0"/>
              <a:t>ATF</a:t>
            </a:r>
            <a:r>
              <a:rPr kumimoji="0" lang="ja-JP" altLang="en-US" sz="2900" dirty="0"/>
              <a:t>報告　</a:t>
            </a:r>
            <a:r>
              <a:rPr kumimoji="0" lang="en-US" sz="2900" dirty="0"/>
              <a:t>2012/</a:t>
            </a:r>
            <a:r>
              <a:rPr kumimoji="0" lang="en-US" altLang="ja-JP" sz="2900" dirty="0"/>
              <a:t>10/1~10/15</a:t>
            </a:r>
            <a:r>
              <a:rPr kumimoji="0" lang="ja-JP" altLang="en-US" sz="2900" dirty="0"/>
              <a:t>（夏期停止中</a:t>
            </a:r>
            <a:r>
              <a:rPr kumimoji="0" lang="ja-JP" altLang="en-US" sz="2900" dirty="0" smtClean="0"/>
              <a:t>）：照沼</a:t>
            </a:r>
            <a:endParaRPr kumimoji="0" lang="en-US" sz="2900" dirty="0"/>
          </a:p>
        </p:txBody>
      </p:sp>
      <p:sp>
        <p:nvSpPr>
          <p:cNvPr id="5" name="Rectangle 2"/>
          <p:cNvSpPr txBox="1">
            <a:spLocks noChangeArrowheads="1"/>
          </p:cNvSpPr>
          <p:nvPr/>
        </p:nvSpPr>
        <p:spPr bwMode="auto">
          <a:xfrm>
            <a:off x="391680" y="1077233"/>
            <a:ext cx="8490240" cy="333107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80808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16001" rIns="0" bIns="0" anchor="ctr"/>
          <a:lstStyle>
            <a:lvl1pPr marL="342900" indent="-342900" algn="l" defTabSz="449263" rtl="0" fontAlgn="base" hangingPunct="0">
              <a:lnSpc>
                <a:spcPct val="93000"/>
              </a:lnSpc>
              <a:spcBef>
                <a:spcPct val="0"/>
              </a:spcBef>
              <a:spcAft>
                <a:spcPts val="1425"/>
              </a:spcAft>
              <a:buClr>
                <a:srgbClr val="000000"/>
              </a:buClr>
              <a:buSzPct val="100000"/>
              <a:buFont typeface="Times New Roman" charset="0"/>
              <a:defRPr kumimoji="1"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charset="0"/>
              <a:defRPr kumimoji="1" sz="2800">
                <a:solidFill>
                  <a:srgbClr val="000000"/>
                </a:solidFill>
                <a:latin typeface="+mn-lt"/>
                <a:ea typeface="+mn-ea"/>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charset="0"/>
              <a:defRPr kumimoji="1" sz="2400">
                <a:solidFill>
                  <a:srgbClr val="000000"/>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charset="0"/>
              <a:defRPr kumimoji="1" sz="2000">
                <a:solidFill>
                  <a:srgbClr val="000000"/>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charset="0"/>
              <a:defRPr kumimoji="1" sz="2000">
                <a:solidFill>
                  <a:srgbClr val="000000"/>
                </a:solidFill>
                <a:latin typeface="+mn-lt"/>
                <a:ea typeface="+mn-ea"/>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a:lstStyle>
          <a:p>
            <a:pPr>
              <a:spcAft>
                <a:spcPct val="0"/>
              </a:spcAft>
              <a:buFont typeface="Arial"/>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kumimoji="0" lang="ja-JP" altLang="en-US" sz="2200" dirty="0">
                <a:solidFill>
                  <a:srgbClr val="800000"/>
                </a:solidFill>
              </a:rPr>
              <a:t>施設重故障</a:t>
            </a:r>
            <a:endParaRPr kumimoji="0" lang="en-US" altLang="ja-JP" sz="2200" dirty="0">
              <a:solidFill>
                <a:srgbClr val="800000"/>
              </a:solidFill>
            </a:endParaRPr>
          </a:p>
          <a:p>
            <a:pPr lvl="1">
              <a:spcAft>
                <a:spcPct val="0"/>
              </a:spcAft>
              <a:buFont typeface="Arial"/>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kumimoji="0" lang="en-US" altLang="ja-JP" sz="1800" b="1" dirty="0">
                <a:solidFill>
                  <a:srgbClr val="FF0000"/>
                </a:solidFill>
              </a:rPr>
              <a:t>DR</a:t>
            </a:r>
            <a:r>
              <a:rPr kumimoji="0" lang="ja-JP" altLang="en-US" sz="1800" b="1" dirty="0">
                <a:solidFill>
                  <a:srgbClr val="FF0000"/>
                </a:solidFill>
              </a:rPr>
              <a:t>空調冷凍機コンプレッサー</a:t>
            </a:r>
            <a:r>
              <a:rPr kumimoji="0" lang="ja-JP" altLang="en-US" sz="1800" dirty="0">
                <a:solidFill>
                  <a:schemeClr val="tx1"/>
                </a:solidFill>
              </a:rPr>
              <a:t>から大きな異音。そばでは話ができない程。</a:t>
            </a:r>
            <a:endParaRPr kumimoji="0" lang="en-US" altLang="ja-JP" sz="1800" dirty="0">
              <a:solidFill>
                <a:schemeClr val="tx1"/>
              </a:solidFill>
            </a:endParaRPr>
          </a:p>
          <a:p>
            <a:pPr lvl="1">
              <a:spcAft>
                <a:spcPct val="0"/>
              </a:spcAft>
              <a:buFont typeface="Arial"/>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kumimoji="0" lang="ja-JP" altLang="en-US" sz="1800" dirty="0">
                <a:solidFill>
                  <a:schemeClr val="tx1"/>
                </a:solidFill>
              </a:rPr>
              <a:t>施設部と相談：</a:t>
            </a:r>
            <a:endParaRPr kumimoji="0" lang="en-US" altLang="ja-JP" sz="1800" dirty="0">
              <a:solidFill>
                <a:schemeClr val="tx1"/>
              </a:solidFill>
            </a:endParaRPr>
          </a:p>
          <a:p>
            <a:pPr lvl="2">
              <a:spcAft>
                <a:spcPct val="0"/>
              </a:spcAft>
              <a:buFont typeface="Arial"/>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kumimoji="0" lang="en-US" altLang="ja-JP" sz="1600" dirty="0">
                <a:solidFill>
                  <a:schemeClr val="tx1"/>
                </a:solidFill>
              </a:rPr>
              <a:t>10/3</a:t>
            </a:r>
            <a:r>
              <a:rPr kumimoji="0" lang="ja-JP" altLang="en-US" sz="1600" dirty="0">
                <a:solidFill>
                  <a:schemeClr val="tx1"/>
                </a:solidFill>
              </a:rPr>
              <a:t>に一時停止させた。</a:t>
            </a:r>
            <a:r>
              <a:rPr kumimoji="0" lang="en-US" altLang="ja-JP" sz="1600" dirty="0">
                <a:solidFill>
                  <a:schemeClr val="tx1"/>
                </a:solidFill>
              </a:rPr>
              <a:t>DR</a:t>
            </a:r>
            <a:r>
              <a:rPr kumimoji="0" lang="ja-JP" altLang="en-US" sz="1600" dirty="0">
                <a:solidFill>
                  <a:schemeClr val="tx1"/>
                </a:solidFill>
              </a:rPr>
              <a:t>室のエアーは循環できるが冷却できない。</a:t>
            </a:r>
            <a:endParaRPr kumimoji="0" lang="en-US" altLang="ja-JP" sz="1600" dirty="0">
              <a:solidFill>
                <a:schemeClr val="tx1"/>
              </a:solidFill>
            </a:endParaRPr>
          </a:p>
          <a:p>
            <a:pPr lvl="2">
              <a:spcAft>
                <a:spcPct val="0"/>
              </a:spcAft>
              <a:buFont typeface="Arial"/>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kumimoji="0" lang="ja-JP" altLang="en-US" sz="1600" dirty="0">
                <a:solidFill>
                  <a:schemeClr val="tx1"/>
                </a:solidFill>
              </a:rPr>
              <a:t>本日から運転再開し、交換準備ができるまで使う。</a:t>
            </a:r>
            <a:endParaRPr kumimoji="0" lang="en-US" altLang="ja-JP" sz="1600" dirty="0">
              <a:solidFill>
                <a:schemeClr val="tx1"/>
              </a:solidFill>
            </a:endParaRPr>
          </a:p>
          <a:p>
            <a:pPr lvl="1">
              <a:spcAft>
                <a:spcPct val="0"/>
              </a:spcAft>
              <a:buFont typeface="Arial"/>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kumimoji="0" lang="ja-JP" altLang="en-US" sz="1800" dirty="0">
                <a:solidFill>
                  <a:schemeClr val="tx1"/>
                </a:solidFill>
              </a:rPr>
              <a:t>既に交換の手配済み。</a:t>
            </a:r>
            <a:r>
              <a:rPr kumimoji="0" lang="en-US" altLang="ja-JP" sz="1800" dirty="0">
                <a:solidFill>
                  <a:srgbClr val="FF0000"/>
                </a:solidFill>
              </a:rPr>
              <a:t>11/5</a:t>
            </a:r>
            <a:r>
              <a:rPr kumimoji="0" lang="ja-JP" altLang="en-US" sz="1800" dirty="0">
                <a:solidFill>
                  <a:srgbClr val="FF0000"/>
                </a:solidFill>
              </a:rPr>
              <a:t>“以降”に納品の見込み、交換に数日</a:t>
            </a:r>
            <a:r>
              <a:rPr kumimoji="0" lang="ja-JP" altLang="en-US" sz="1800" dirty="0">
                <a:solidFill>
                  <a:schemeClr val="tx1"/>
                </a:solidFill>
              </a:rPr>
              <a:t>。</a:t>
            </a:r>
            <a:endParaRPr kumimoji="0" lang="en-US" altLang="ja-JP" sz="1800" dirty="0">
              <a:solidFill>
                <a:schemeClr val="tx1"/>
              </a:solidFill>
            </a:endParaRPr>
          </a:p>
          <a:p>
            <a:pPr lvl="1">
              <a:spcAft>
                <a:spcPct val="0"/>
              </a:spcAft>
              <a:buFont typeface="Arial"/>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kumimoji="0" lang="en-US" altLang="ja-JP" sz="1800" b="1" dirty="0">
                <a:solidFill>
                  <a:schemeClr val="accent6"/>
                </a:solidFill>
              </a:rPr>
              <a:t>11/19</a:t>
            </a:r>
            <a:r>
              <a:rPr kumimoji="0" lang="ja-JP" altLang="en-US" sz="1800" b="1" dirty="0">
                <a:solidFill>
                  <a:schemeClr val="accent6"/>
                </a:solidFill>
              </a:rPr>
              <a:t>のビーム停止週に交換を予定するが、状況に応じて即刻交換もある。</a:t>
            </a:r>
            <a:endParaRPr kumimoji="0" lang="en-US" altLang="ja-JP" sz="1800" b="1" dirty="0">
              <a:solidFill>
                <a:schemeClr val="accent6"/>
              </a:solidFill>
            </a:endParaRPr>
          </a:p>
          <a:p>
            <a:pPr lvl="1">
              <a:spcAft>
                <a:spcPct val="0"/>
              </a:spcAft>
              <a:buFont typeface="Arial"/>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endParaRPr kumimoji="0" lang="en-US" altLang="ja-JP" sz="1800" dirty="0">
              <a:solidFill>
                <a:schemeClr val="tx1"/>
              </a:solidFill>
            </a:endParaRPr>
          </a:p>
          <a:p>
            <a:pPr lvl="1">
              <a:spcAft>
                <a:spcPct val="0"/>
              </a:spcAft>
              <a:buFont typeface="Arial"/>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kumimoji="0" lang="ja-JP" altLang="en-US" sz="1800" dirty="0">
                <a:solidFill>
                  <a:schemeClr val="tx1"/>
                </a:solidFill>
              </a:rPr>
              <a:t>電磁石通電で</a:t>
            </a:r>
            <a:r>
              <a:rPr kumimoji="0" lang="en-US" altLang="ja-JP" sz="1800" dirty="0">
                <a:solidFill>
                  <a:schemeClr val="tx1"/>
                </a:solidFill>
              </a:rPr>
              <a:t>DR</a:t>
            </a:r>
            <a:r>
              <a:rPr kumimoji="0" lang="ja-JP" altLang="en-US" sz="1800" dirty="0">
                <a:solidFill>
                  <a:schemeClr val="tx1"/>
                </a:solidFill>
              </a:rPr>
              <a:t>室内の温度が上がる。この夏の間に電磁石冷却水の温度設定をリモート化した。設定を下げることで発熱を下げ、以前と同じ運転時の室温をねらうなど対応する。</a:t>
            </a:r>
            <a:endParaRPr kumimoji="0" lang="en-US" altLang="ja-JP" sz="1800" dirty="0">
              <a:solidFill>
                <a:schemeClr val="tx1"/>
              </a:solidFill>
            </a:endParaRPr>
          </a:p>
          <a:p>
            <a:pPr lvl="1">
              <a:spcAft>
                <a:spcPct val="0"/>
              </a:spcAft>
              <a:buFont typeface="Arial"/>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endParaRPr kumimoji="0" lang="en-US" altLang="ja-JP" sz="1800" dirty="0">
              <a:solidFill>
                <a:schemeClr val="tx1"/>
              </a:solidFill>
            </a:endParaRPr>
          </a:p>
        </p:txBody>
      </p:sp>
      <p:pic>
        <p:nvPicPr>
          <p:cNvPr id="15363" name="図 1" descr="名称未設定.jpg"/>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2939040" y="3820722"/>
            <a:ext cx="4191840" cy="315249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713360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456481" y="227544"/>
            <a:ext cx="8228160" cy="567420"/>
          </a:xfrm>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kumimoji="0" lang="en-US" sz="2900" dirty="0"/>
              <a:t>ATF</a:t>
            </a:r>
            <a:r>
              <a:rPr kumimoji="0" lang="ja-JP" altLang="en-US" sz="2900" dirty="0"/>
              <a:t>報告　</a:t>
            </a:r>
            <a:r>
              <a:rPr kumimoji="0" lang="en-US" sz="2900" dirty="0"/>
              <a:t>2012/</a:t>
            </a:r>
            <a:r>
              <a:rPr kumimoji="0" lang="en-US" altLang="ja-JP" sz="2900" dirty="0"/>
              <a:t>10/1~10/15</a:t>
            </a:r>
            <a:r>
              <a:rPr kumimoji="0" lang="ja-JP" altLang="en-US" sz="2900" dirty="0"/>
              <a:t>（夏期停止中）</a:t>
            </a:r>
            <a:endParaRPr kumimoji="0" lang="en-US" sz="2900" dirty="0"/>
          </a:p>
        </p:txBody>
      </p:sp>
      <p:sp>
        <p:nvSpPr>
          <p:cNvPr id="5" name="Rectangle 2"/>
          <p:cNvSpPr txBox="1">
            <a:spLocks noChangeArrowheads="1"/>
          </p:cNvSpPr>
          <p:nvPr/>
        </p:nvSpPr>
        <p:spPr bwMode="auto">
          <a:xfrm>
            <a:off x="153638" y="980743"/>
            <a:ext cx="8859323" cy="571452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80808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16001" rIns="0" bIns="0" anchor="ctr"/>
          <a:lstStyle>
            <a:lvl1pPr marL="342900" indent="-342900" algn="l" defTabSz="449263" rtl="0" fontAlgn="base" hangingPunct="0">
              <a:lnSpc>
                <a:spcPct val="93000"/>
              </a:lnSpc>
              <a:spcBef>
                <a:spcPct val="0"/>
              </a:spcBef>
              <a:spcAft>
                <a:spcPts val="1425"/>
              </a:spcAft>
              <a:buClr>
                <a:srgbClr val="000000"/>
              </a:buClr>
              <a:buSzPct val="100000"/>
              <a:buFont typeface="Times New Roman" charset="0"/>
              <a:defRPr kumimoji="1"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charset="0"/>
              <a:defRPr kumimoji="1" sz="2800">
                <a:solidFill>
                  <a:srgbClr val="000000"/>
                </a:solidFill>
                <a:latin typeface="+mn-lt"/>
                <a:ea typeface="+mn-ea"/>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charset="0"/>
              <a:defRPr kumimoji="1" sz="2400">
                <a:solidFill>
                  <a:srgbClr val="000000"/>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charset="0"/>
              <a:defRPr kumimoji="1" sz="2000">
                <a:solidFill>
                  <a:srgbClr val="000000"/>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charset="0"/>
              <a:defRPr kumimoji="1" sz="2000">
                <a:solidFill>
                  <a:srgbClr val="000000"/>
                </a:solidFill>
                <a:latin typeface="+mn-lt"/>
                <a:ea typeface="+mn-ea"/>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a:lstStyle>
          <a:p>
            <a:pPr>
              <a:spcAft>
                <a:spcPct val="0"/>
              </a:spcAft>
              <a:buFont typeface="Arial"/>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kumimoji="0" lang="ja-JP" altLang="en-US" sz="2500" b="1" dirty="0">
                <a:solidFill>
                  <a:srgbClr val="800000"/>
                </a:solidFill>
              </a:rPr>
              <a:t>本日準夜よりビーム運転再開</a:t>
            </a:r>
            <a:endParaRPr kumimoji="0" lang="en-US" altLang="ja-JP" sz="2500" b="1" dirty="0">
              <a:solidFill>
                <a:srgbClr val="800000"/>
              </a:solidFill>
            </a:endParaRPr>
          </a:p>
          <a:p>
            <a:pPr>
              <a:spcAft>
                <a:spcPct val="0"/>
              </a:spcAft>
              <a:buFont typeface="Arial"/>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endParaRPr kumimoji="0" lang="en-US" altLang="ja-JP" sz="2200" dirty="0">
              <a:solidFill>
                <a:srgbClr val="800000"/>
              </a:solidFill>
            </a:endParaRPr>
          </a:p>
          <a:p>
            <a:pPr>
              <a:spcAft>
                <a:spcPct val="0"/>
              </a:spcAft>
              <a:buFont typeface="Arial"/>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kumimoji="0" lang="ja-JP" altLang="en-US" sz="2200" dirty="0">
                <a:solidFill>
                  <a:srgbClr val="800000"/>
                </a:solidFill>
              </a:rPr>
              <a:t>ビーム立ち上げ準備</a:t>
            </a:r>
            <a:endParaRPr kumimoji="0" lang="en-US" altLang="ja-JP" sz="2200" dirty="0">
              <a:solidFill>
                <a:srgbClr val="800000"/>
              </a:solidFill>
            </a:endParaRPr>
          </a:p>
          <a:p>
            <a:pPr lvl="1">
              <a:spcAft>
                <a:spcPct val="0"/>
              </a:spcAft>
              <a:buFont typeface="Arial"/>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kumimoji="0" lang="en-US" altLang="ja-JP" sz="1800" dirty="0"/>
              <a:t>LINAC RF1</a:t>
            </a:r>
            <a:r>
              <a:rPr kumimoji="0" lang="ja-JP" altLang="en-US" sz="1800" dirty="0"/>
              <a:t>号機：インバータ化は完了。</a:t>
            </a:r>
            <a:r>
              <a:rPr kumimoji="0" lang="en-US" altLang="ja-JP" sz="1800" dirty="0"/>
              <a:t>1〜8</a:t>
            </a:r>
            <a:r>
              <a:rPr kumimoji="0" lang="ja-JP" altLang="en-US" sz="1800" dirty="0"/>
              <a:t>号機の同時運転でも問題ないことを確認。</a:t>
            </a:r>
            <a:endParaRPr kumimoji="0" lang="en-US" altLang="ja-JP" sz="1800" dirty="0"/>
          </a:p>
          <a:p>
            <a:pPr lvl="1">
              <a:spcAft>
                <a:spcPct val="0"/>
              </a:spcAft>
              <a:buFont typeface="Arial"/>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kumimoji="0" lang="en-US" altLang="ja-JP" sz="1800" dirty="0"/>
              <a:t>RF</a:t>
            </a:r>
            <a:r>
              <a:rPr kumimoji="0" lang="ja-JP" altLang="en-US" sz="1800" dirty="0"/>
              <a:t>電子銃試験を先週行った。以前と同じ強度のビームを確認。</a:t>
            </a:r>
            <a:endParaRPr kumimoji="0" lang="en-US" altLang="ja-JP" sz="1800" dirty="0"/>
          </a:p>
          <a:p>
            <a:pPr lvl="1">
              <a:spcAft>
                <a:spcPct val="0"/>
              </a:spcAft>
              <a:buFont typeface="Arial"/>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kumimoji="0" lang="ja-JP" altLang="en-US" sz="1800" dirty="0"/>
              <a:t>四極電磁石電源</a:t>
            </a:r>
            <a:r>
              <a:rPr kumimoji="0" lang="en-US" altLang="ja-JP" sz="1800" dirty="0"/>
              <a:t>3</a:t>
            </a:r>
            <a:r>
              <a:rPr kumimoji="0" lang="ja-JP" altLang="en-US" sz="1800" dirty="0"/>
              <a:t>台故障。予備品と入れ替え済み。</a:t>
            </a:r>
            <a:endParaRPr kumimoji="0" lang="en-US" altLang="ja-JP" sz="1800" dirty="0"/>
          </a:p>
          <a:p>
            <a:pPr lvl="1">
              <a:spcAft>
                <a:spcPct val="0"/>
              </a:spcAft>
              <a:buFont typeface="Arial"/>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kumimoji="0" lang="en-US" altLang="ja-JP" sz="1800" dirty="0"/>
              <a:t>DR BPM</a:t>
            </a:r>
            <a:r>
              <a:rPr kumimoji="0" lang="ja-JP" altLang="en-US" sz="1800" dirty="0"/>
              <a:t>読み出し系改良（</a:t>
            </a:r>
            <a:r>
              <a:rPr kumimoji="0" lang="en-US" altLang="ja-JP" sz="1800" dirty="0"/>
              <a:t>FNAL)</a:t>
            </a:r>
            <a:r>
              <a:rPr kumimoji="0" lang="ja-JP" altLang="en-US" sz="1800" dirty="0"/>
              <a:t>。今週ビームで確認。</a:t>
            </a:r>
            <a:r>
              <a:rPr kumimoji="0" lang="en-US" altLang="ja-JP" sz="1800" dirty="0"/>
              <a:t>3Hz</a:t>
            </a:r>
            <a:r>
              <a:rPr kumimoji="0" lang="ja-JP" altLang="en-US" sz="1800" dirty="0"/>
              <a:t>運転に対応も。</a:t>
            </a:r>
            <a:endParaRPr kumimoji="0" lang="en-US" altLang="ja-JP" sz="1800" dirty="0"/>
          </a:p>
          <a:p>
            <a:pPr marL="0" indent="0">
              <a:spcAft>
                <a:spcPct val="0"/>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endParaRPr kumimoji="0" lang="en-US" altLang="ja-JP" sz="2200" dirty="0">
              <a:solidFill>
                <a:srgbClr val="800000"/>
              </a:solidFill>
            </a:endParaRPr>
          </a:p>
          <a:p>
            <a:pPr>
              <a:spcAft>
                <a:spcPct val="0"/>
              </a:spcAft>
              <a:buFont typeface="Arial"/>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kumimoji="0" lang="en-US" altLang="ja-JP" sz="2200" dirty="0">
                <a:solidFill>
                  <a:srgbClr val="800000"/>
                </a:solidFill>
              </a:rPr>
              <a:t>IPBSM</a:t>
            </a:r>
            <a:r>
              <a:rPr kumimoji="0" lang="ja-JP" altLang="en-US" sz="2200" dirty="0">
                <a:solidFill>
                  <a:srgbClr val="800000"/>
                </a:solidFill>
              </a:rPr>
              <a:t>（新竹モニター）改良</a:t>
            </a:r>
            <a:endParaRPr kumimoji="0" lang="en-US" altLang="ja-JP" sz="2200" dirty="0">
              <a:solidFill>
                <a:srgbClr val="800000"/>
              </a:solidFill>
            </a:endParaRPr>
          </a:p>
          <a:p>
            <a:pPr lvl="1">
              <a:spcAft>
                <a:spcPct val="0"/>
              </a:spcAft>
              <a:buFont typeface="Arial"/>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kumimoji="0" lang="ja-JP" altLang="en-US" sz="1800" dirty="0">
                <a:solidFill>
                  <a:schemeClr val="tx1"/>
                </a:solidFill>
              </a:rPr>
              <a:t>レーザーのフラッシュランプ定期交換（メーカー）および状態確認を先週行った。</a:t>
            </a:r>
            <a:endParaRPr kumimoji="0" lang="en-US" altLang="ja-JP" sz="1800" dirty="0">
              <a:solidFill>
                <a:schemeClr val="tx1"/>
              </a:solidFill>
            </a:endParaRPr>
          </a:p>
          <a:p>
            <a:pPr lvl="1">
              <a:spcAft>
                <a:spcPct val="0"/>
              </a:spcAft>
              <a:buFont typeface="Arial"/>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kumimoji="0" lang="en-US" altLang="ja-JP" sz="1800" dirty="0">
                <a:solidFill>
                  <a:schemeClr val="tx1"/>
                </a:solidFill>
              </a:rPr>
              <a:t>IP target</a:t>
            </a:r>
            <a:r>
              <a:rPr kumimoji="0" lang="ja-JP" altLang="en-US" sz="1800" dirty="0">
                <a:solidFill>
                  <a:schemeClr val="tx1"/>
                </a:solidFill>
              </a:rPr>
              <a:t>を改造・調整した。以前のものでは正規の</a:t>
            </a:r>
            <a:r>
              <a:rPr kumimoji="0" lang="en-US" altLang="ja-JP" sz="1800" dirty="0">
                <a:solidFill>
                  <a:schemeClr val="tx1"/>
                </a:solidFill>
              </a:rPr>
              <a:t>IP</a:t>
            </a:r>
            <a:r>
              <a:rPr kumimoji="0" lang="ja-JP" altLang="en-US" sz="1800" dirty="0">
                <a:solidFill>
                  <a:schemeClr val="tx1"/>
                </a:solidFill>
              </a:rPr>
              <a:t>上に</a:t>
            </a:r>
            <a:r>
              <a:rPr kumimoji="0" lang="en-US" altLang="ja-JP" sz="1800" dirty="0">
                <a:solidFill>
                  <a:schemeClr val="tx1"/>
                </a:solidFill>
              </a:rPr>
              <a:t>screen</a:t>
            </a:r>
            <a:r>
              <a:rPr kumimoji="0" lang="ja-JP" altLang="en-US" sz="1800" dirty="0">
                <a:solidFill>
                  <a:schemeClr val="tx1"/>
                </a:solidFill>
              </a:rPr>
              <a:t>を合わせると、</a:t>
            </a:r>
            <a:r>
              <a:rPr kumimoji="0" lang="en-US" altLang="ja-JP" sz="1800" dirty="0">
                <a:solidFill>
                  <a:schemeClr val="tx1"/>
                </a:solidFill>
              </a:rPr>
              <a:t>OFF</a:t>
            </a:r>
            <a:r>
              <a:rPr kumimoji="0" lang="ja-JP" altLang="en-US" sz="1800" dirty="0">
                <a:solidFill>
                  <a:schemeClr val="tx1"/>
                </a:solidFill>
              </a:rPr>
              <a:t>の位置にしても</a:t>
            </a:r>
            <a:r>
              <a:rPr kumimoji="0" lang="en-US" altLang="ja-JP" sz="1800" dirty="0">
                <a:solidFill>
                  <a:schemeClr val="tx1"/>
                </a:solidFill>
              </a:rPr>
              <a:t>174°</a:t>
            </a:r>
            <a:r>
              <a:rPr kumimoji="0" lang="ja-JP" altLang="en-US" sz="1800" dirty="0">
                <a:solidFill>
                  <a:schemeClr val="tx1"/>
                </a:solidFill>
              </a:rPr>
              <a:t>レーザーとぶつかる状態だった。つまり、正規の</a:t>
            </a:r>
            <a:r>
              <a:rPr kumimoji="0" lang="en-US" altLang="ja-JP" sz="1800" dirty="0">
                <a:solidFill>
                  <a:schemeClr val="tx1"/>
                </a:solidFill>
              </a:rPr>
              <a:t>IP</a:t>
            </a:r>
            <a:r>
              <a:rPr kumimoji="0" lang="ja-JP" altLang="en-US" sz="1800" dirty="0">
                <a:solidFill>
                  <a:schemeClr val="tx1"/>
                </a:solidFill>
              </a:rPr>
              <a:t>上で使われていなかった。</a:t>
            </a:r>
            <a:endParaRPr kumimoji="0" lang="en-US" altLang="ja-JP" sz="1800" dirty="0">
              <a:solidFill>
                <a:schemeClr val="tx1"/>
              </a:solidFill>
            </a:endParaRPr>
          </a:p>
          <a:p>
            <a:pPr lvl="1">
              <a:spcAft>
                <a:spcPct val="0"/>
              </a:spcAft>
              <a:buFont typeface="Arial"/>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kumimoji="0" lang="ja-JP" altLang="en-US" sz="1800" dirty="0">
                <a:solidFill>
                  <a:schemeClr val="tx1"/>
                </a:solidFill>
              </a:rPr>
              <a:t>本日、午前中に真空チェンバー封じきり。</a:t>
            </a:r>
            <a:endParaRPr kumimoji="0" lang="en-US" altLang="ja-JP" sz="1800" dirty="0">
              <a:solidFill>
                <a:schemeClr val="tx1"/>
              </a:solidFill>
            </a:endParaRPr>
          </a:p>
          <a:p>
            <a:pPr lvl="1">
              <a:spcAft>
                <a:spcPct val="0"/>
              </a:spcAft>
              <a:buFont typeface="Arial"/>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endParaRPr kumimoji="0" lang="en-US" altLang="ja-JP" sz="1300" dirty="0">
              <a:solidFill>
                <a:schemeClr val="tx1"/>
              </a:solidFill>
            </a:endParaRPr>
          </a:p>
          <a:p>
            <a:pPr>
              <a:spcAft>
                <a:spcPct val="0"/>
              </a:spcAft>
              <a:buFont typeface="Arial"/>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kumimoji="0" lang="en-US" altLang="ja-JP" sz="2200" dirty="0">
                <a:solidFill>
                  <a:srgbClr val="800000"/>
                </a:solidFill>
              </a:rPr>
              <a:t>ATF2 Weekly Meeting(WebEx)</a:t>
            </a:r>
          </a:p>
          <a:p>
            <a:pPr lvl="1">
              <a:spcAft>
                <a:spcPct val="0"/>
              </a:spcAft>
              <a:buFont typeface="Arial"/>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kumimoji="0" lang="en-US" altLang="ja-JP" sz="1800" dirty="0">
                <a:solidFill>
                  <a:schemeClr val="tx1"/>
                </a:solidFill>
              </a:rPr>
              <a:t>10/12: New QF1 (PEP-II)</a:t>
            </a:r>
            <a:r>
              <a:rPr kumimoji="0" lang="ja-JP" altLang="en-US" sz="1800" dirty="0">
                <a:solidFill>
                  <a:schemeClr val="tx1"/>
                </a:solidFill>
              </a:rPr>
              <a:t>磁場測定結果</a:t>
            </a:r>
            <a:r>
              <a:rPr kumimoji="0" lang="en-US" altLang="ja-JP" sz="1800" dirty="0">
                <a:solidFill>
                  <a:schemeClr val="tx1"/>
                </a:solidFill>
              </a:rPr>
              <a:t>; </a:t>
            </a:r>
            <a:r>
              <a:rPr kumimoji="0" lang="en-US" altLang="ja-JP" sz="1800" dirty="0" err="1">
                <a:solidFill>
                  <a:schemeClr val="tx1"/>
                </a:solidFill>
              </a:rPr>
              <a:t>G.White</a:t>
            </a:r>
            <a:endParaRPr kumimoji="0" lang="en-US" altLang="ja-JP" sz="1800" dirty="0">
              <a:solidFill>
                <a:schemeClr val="tx1"/>
              </a:solidFill>
            </a:endParaRPr>
          </a:p>
          <a:p>
            <a:pPr lvl="1">
              <a:spcAft>
                <a:spcPct val="0"/>
              </a:spcAft>
              <a:buFont typeface="Arial"/>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kumimoji="0" lang="ja-JP" altLang="en-US" sz="1800" dirty="0">
                <a:solidFill>
                  <a:schemeClr val="tx1"/>
                </a:solidFill>
              </a:rPr>
              <a:t>今週、</a:t>
            </a:r>
            <a:r>
              <a:rPr kumimoji="0" lang="en-US" altLang="ja-JP" sz="1800" dirty="0">
                <a:solidFill>
                  <a:schemeClr val="tx1"/>
                </a:solidFill>
              </a:rPr>
              <a:t>SLAC</a:t>
            </a:r>
            <a:r>
              <a:rPr kumimoji="0" lang="ja-JP" altLang="en-US" sz="1800" dirty="0">
                <a:solidFill>
                  <a:schemeClr val="tx1"/>
                </a:solidFill>
              </a:rPr>
              <a:t>より輸出する準備。順調なら</a:t>
            </a:r>
            <a:r>
              <a:rPr kumimoji="0" lang="en-US" altLang="ja-JP" sz="1800" dirty="0">
                <a:solidFill>
                  <a:schemeClr val="tx1"/>
                </a:solidFill>
              </a:rPr>
              <a:t>10</a:t>
            </a:r>
            <a:r>
              <a:rPr kumimoji="0" lang="ja-JP" altLang="en-US" sz="1800" dirty="0">
                <a:solidFill>
                  <a:schemeClr val="tx1"/>
                </a:solidFill>
              </a:rPr>
              <a:t>月末の停止週で設置。</a:t>
            </a:r>
            <a:endParaRPr kumimoji="0" lang="en-US" altLang="ja-JP" sz="1800" dirty="0">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796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表 5"/>
          <p:cNvGraphicFramePr>
            <a:graphicFrameLocks noGrp="1"/>
          </p:cNvGraphicFramePr>
          <p:nvPr/>
        </p:nvGraphicFramePr>
        <p:xfrm>
          <a:off x="979200" y="-360038"/>
          <a:ext cx="5160960" cy="2570670"/>
        </p:xfrm>
        <a:graphic>
          <a:graphicData uri="http://schemas.openxmlformats.org/drawingml/2006/table">
            <a:tbl>
              <a:tblPr/>
              <a:tblGrid>
                <a:gridCol w="737280"/>
                <a:gridCol w="737280"/>
                <a:gridCol w="737280"/>
                <a:gridCol w="737280"/>
                <a:gridCol w="737280"/>
                <a:gridCol w="737280"/>
                <a:gridCol w="737280"/>
              </a:tblGrid>
              <a:tr h="110634">
                <a:tc>
                  <a:txBody>
                    <a:bodyPr/>
                    <a:lstStyle/>
                    <a:p>
                      <a:pPr algn="l" fontAlgn="ctr"/>
                      <a:r>
                        <a:rPr lang="ja-JP" altLang="en-US" sz="700" b="0" i="0" u="none" strike="noStrike" dirty="0">
                          <a:solidFill>
                            <a:srgbClr val="404040"/>
                          </a:solidFill>
                          <a:effectLst/>
                          <a:latin typeface="ＭＳ Ｐゴシック"/>
                        </a:rPr>
                        <a:t>　</a:t>
                      </a:r>
                    </a:p>
                  </a:txBody>
                  <a:tcPr marL="83466" marR="0" marT="0" marB="0" anchor="ctr">
                    <a:lnL w="12700" cap="flat" cmpd="sng" algn="ctr">
                      <a:solidFill>
                        <a:srgbClr val="527C55"/>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a:solidFill>
                            <a:srgbClr val="404040"/>
                          </a:solidFill>
                          <a:effectLst/>
                          <a:latin typeface="ＭＳ Ｐゴシック"/>
                        </a:rPr>
                        <a:t>1</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a:solidFill>
                            <a:srgbClr val="404040"/>
                          </a:solidFill>
                          <a:effectLst/>
                          <a:latin typeface="ＭＳ Ｐゴシック"/>
                        </a:rPr>
                        <a:t>2</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a:solidFill>
                            <a:srgbClr val="404040"/>
                          </a:solidFill>
                          <a:effectLst/>
                          <a:latin typeface="ＭＳ Ｐゴシック"/>
                        </a:rPr>
                        <a:t>3</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a:solidFill>
                            <a:srgbClr val="404040"/>
                          </a:solidFill>
                          <a:effectLst/>
                          <a:latin typeface="ＭＳ Ｐゴシック"/>
                        </a:rPr>
                        <a:t>4</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a:solidFill>
                            <a:srgbClr val="404040"/>
                          </a:solidFill>
                          <a:effectLst/>
                          <a:latin typeface="ＭＳ Ｐゴシック"/>
                        </a:rPr>
                        <a:t>5</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a:solidFill>
                            <a:srgbClr val="404040"/>
                          </a:solidFill>
                          <a:effectLst/>
                          <a:latin typeface="ＭＳ Ｐゴシック"/>
                        </a:rPr>
                        <a:t>6</a:t>
                      </a:r>
                    </a:p>
                  </a:txBody>
                  <a:tcPr marL="83466" marR="0" marT="0" marB="0" anchor="ctr">
                    <a:lnL w="6350" cap="flat" cmpd="sng" algn="ctr">
                      <a:solidFill>
                        <a:srgbClr val="AAC8AC"/>
                      </a:solidFill>
                      <a:prstDash val="solid"/>
                      <a:round/>
                      <a:headEnd type="none" w="med" len="med"/>
                      <a:tailEnd type="none" w="med" len="med"/>
                    </a:lnL>
                    <a:lnR w="12700" cap="flat" cmpd="sng" algn="ctr">
                      <a:solidFill>
                        <a:srgbClr val="527C55"/>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r>
              <a:tr h="403500">
                <a:tc>
                  <a:txBody>
                    <a:bodyPr/>
                    <a:lstStyle/>
                    <a:p>
                      <a:pPr algn="l" fontAlgn="ctr"/>
                      <a:r>
                        <a:rPr lang="ja-JP" altLang="en-US" sz="700" b="0" i="0" u="none" strike="noStrike">
                          <a:solidFill>
                            <a:srgbClr val="404040"/>
                          </a:solidFill>
                          <a:effectLst/>
                          <a:latin typeface="ＭＳ Ｐゴシック"/>
                        </a:rPr>
                        <a:t>　</a:t>
                      </a:r>
                    </a:p>
                  </a:txBody>
                  <a:tcPr marL="83466" marR="0" marT="0" marB="0" anchor="ctr">
                    <a:lnL w="12700" cap="flat" cmpd="sng" algn="ctr">
                      <a:solidFill>
                        <a:srgbClr val="527C55"/>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C7DAC8"/>
                    </a:solidFill>
                  </a:tcPr>
                </a:tc>
                <a:tc>
                  <a:txBody>
                    <a:bodyPr/>
                    <a:lstStyle/>
                    <a:p>
                      <a:pPr algn="l" fontAlgn="ctr"/>
                      <a:r>
                        <a:rPr lang="ja-JP" altLang="en-US" sz="1600" b="0" i="0" u="none" strike="noStrike" dirty="0">
                          <a:solidFill>
                            <a:srgbClr val="404040"/>
                          </a:solidFill>
                          <a:effectLst/>
                          <a:latin typeface="ＭＳ Ｐゴシック"/>
                        </a:rPr>
                        <a:t>　</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noFill/>
                  </a:tcPr>
                </a:tc>
                <a:tc>
                  <a:txBody>
                    <a:bodyPr/>
                    <a:lstStyle/>
                    <a:p>
                      <a:pPr algn="l" fontAlgn="ctr"/>
                      <a:r>
                        <a:rPr lang="ja-JP" altLang="en-US" sz="700" b="0" i="0" u="none" strike="noStrike" dirty="0">
                          <a:solidFill>
                            <a:srgbClr val="404040"/>
                          </a:solidFill>
                          <a:effectLst/>
                          <a:latin typeface="ＭＳ Ｐゴシック"/>
                        </a:rPr>
                        <a:t>　</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ja-JP" altLang="en-US" sz="700" b="0" i="0" u="none" strike="noStrike">
                          <a:solidFill>
                            <a:srgbClr val="404040"/>
                          </a:solidFill>
                          <a:effectLst/>
                          <a:latin typeface="ＭＳ Ｐゴシック"/>
                        </a:rPr>
                        <a:t>　</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ja-JP" altLang="en-US" sz="700" b="0" i="0" u="none" strike="noStrike">
                          <a:solidFill>
                            <a:srgbClr val="404040"/>
                          </a:solidFill>
                          <a:effectLst/>
                          <a:latin typeface="ＭＳ Ｐゴシック"/>
                        </a:rPr>
                        <a:t>　</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ja-JP" altLang="en-US" sz="700" b="0" i="0" u="none" strike="noStrike" dirty="0">
                          <a:solidFill>
                            <a:srgbClr val="404040"/>
                          </a:solidFill>
                          <a:effectLst/>
                          <a:latin typeface="ＭＳ Ｐゴシック"/>
                        </a:rPr>
                        <a:t>　</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ja-JP" altLang="en-US" sz="700" b="0" i="0" u="none" strike="noStrike">
                          <a:solidFill>
                            <a:srgbClr val="404040"/>
                          </a:solidFill>
                          <a:effectLst/>
                          <a:latin typeface="ＭＳ Ｐゴシック"/>
                        </a:rPr>
                        <a:t>　</a:t>
                      </a:r>
                    </a:p>
                  </a:txBody>
                  <a:tcPr marL="83466" marR="0" marT="0" marB="0" anchor="ctr">
                    <a:lnL w="6350" cap="flat" cmpd="sng" algn="ctr">
                      <a:solidFill>
                        <a:srgbClr val="AAC8AC"/>
                      </a:solidFill>
                      <a:prstDash val="solid"/>
                      <a:round/>
                      <a:headEnd type="none" w="med" len="med"/>
                      <a:tailEnd type="none" w="med" len="med"/>
                    </a:lnL>
                    <a:lnR w="12700" cap="flat" cmpd="sng" algn="ctr">
                      <a:solidFill>
                        <a:srgbClr val="527C55"/>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C7DAC8"/>
                    </a:solidFill>
                  </a:tcPr>
                </a:tc>
              </a:tr>
              <a:tr h="110634">
                <a:tc>
                  <a:txBody>
                    <a:bodyPr/>
                    <a:lstStyle/>
                    <a:p>
                      <a:pPr algn="l" fontAlgn="ctr"/>
                      <a:r>
                        <a:rPr lang="en-US" altLang="ja-JP" sz="700" b="0" i="0" u="none" strike="noStrike">
                          <a:solidFill>
                            <a:srgbClr val="404040"/>
                          </a:solidFill>
                          <a:effectLst/>
                          <a:latin typeface="ＭＳ Ｐゴシック"/>
                        </a:rPr>
                        <a:t>7</a:t>
                      </a:r>
                    </a:p>
                  </a:txBody>
                  <a:tcPr marL="83466" marR="0" marT="0" marB="0" anchor="ctr">
                    <a:lnL w="12700" cap="flat" cmpd="sng" algn="ctr">
                      <a:solidFill>
                        <a:srgbClr val="527C55"/>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dirty="0">
                          <a:solidFill>
                            <a:srgbClr val="404040"/>
                          </a:solidFill>
                          <a:effectLst/>
                          <a:latin typeface="ＭＳ Ｐゴシック"/>
                        </a:rPr>
                        <a:t>8</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dirty="0">
                          <a:solidFill>
                            <a:srgbClr val="404040"/>
                          </a:solidFill>
                          <a:effectLst/>
                          <a:latin typeface="ＭＳ Ｐゴシック"/>
                        </a:rPr>
                        <a:t>9</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a:solidFill>
                            <a:srgbClr val="404040"/>
                          </a:solidFill>
                          <a:effectLst/>
                          <a:latin typeface="ＭＳ Ｐゴシック"/>
                        </a:rPr>
                        <a:t>10</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a:solidFill>
                            <a:srgbClr val="404040"/>
                          </a:solidFill>
                          <a:effectLst/>
                          <a:latin typeface="ＭＳ Ｐゴシック"/>
                        </a:rPr>
                        <a:t>11</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a:solidFill>
                            <a:srgbClr val="404040"/>
                          </a:solidFill>
                          <a:effectLst/>
                          <a:latin typeface="ＭＳ Ｐゴシック"/>
                        </a:rPr>
                        <a:t>12</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a:solidFill>
                            <a:srgbClr val="404040"/>
                          </a:solidFill>
                          <a:effectLst/>
                          <a:latin typeface="ＭＳ Ｐゴシック"/>
                        </a:rPr>
                        <a:t>13</a:t>
                      </a:r>
                    </a:p>
                  </a:txBody>
                  <a:tcPr marL="83466" marR="0" marT="0" marB="0" anchor="ctr">
                    <a:lnL w="6350" cap="flat" cmpd="sng" algn="ctr">
                      <a:solidFill>
                        <a:srgbClr val="AAC8AC"/>
                      </a:solidFill>
                      <a:prstDash val="solid"/>
                      <a:round/>
                      <a:headEnd type="none" w="med" len="med"/>
                      <a:tailEnd type="none" w="med" len="med"/>
                    </a:lnL>
                    <a:lnR w="12700" cap="flat" cmpd="sng" algn="ctr">
                      <a:solidFill>
                        <a:srgbClr val="527C55"/>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r>
              <a:tr h="403500">
                <a:tc>
                  <a:txBody>
                    <a:bodyPr/>
                    <a:lstStyle/>
                    <a:p>
                      <a:pPr algn="l" fontAlgn="ctr"/>
                      <a:r>
                        <a:rPr lang="ja-JP" altLang="en-US" sz="700" b="0" i="0" u="none" strike="noStrike">
                          <a:solidFill>
                            <a:srgbClr val="404040"/>
                          </a:solidFill>
                          <a:effectLst/>
                          <a:latin typeface="ＭＳ Ｐゴシック"/>
                        </a:rPr>
                        <a:t>　</a:t>
                      </a:r>
                    </a:p>
                  </a:txBody>
                  <a:tcPr marL="83466" marR="0" marT="0" marB="0" anchor="ctr">
                    <a:lnL w="12700" cap="flat" cmpd="sng" algn="ctr">
                      <a:solidFill>
                        <a:srgbClr val="527C55"/>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C7DAC8"/>
                    </a:solidFill>
                  </a:tcPr>
                </a:tc>
                <a:tc>
                  <a:txBody>
                    <a:bodyPr/>
                    <a:lstStyle/>
                    <a:p>
                      <a:pPr algn="l" fontAlgn="ctr"/>
                      <a:r>
                        <a:rPr lang="ja-JP" altLang="en-US" sz="700" b="0" i="0" u="none" strike="noStrike" dirty="0">
                          <a:solidFill>
                            <a:srgbClr val="404040"/>
                          </a:solidFill>
                          <a:effectLst/>
                          <a:latin typeface="ＭＳ Ｐゴシック"/>
                        </a:rPr>
                        <a:t>　</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ja-JP" altLang="en-US" sz="700" b="0" i="0" u="none" strike="noStrike">
                          <a:solidFill>
                            <a:srgbClr val="404040"/>
                          </a:solidFill>
                          <a:effectLst/>
                          <a:latin typeface="ＭＳ Ｐゴシック"/>
                        </a:rPr>
                        <a:t>　</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ja-JP" altLang="en-US" sz="700" b="0" i="0" u="none" strike="noStrike">
                          <a:solidFill>
                            <a:srgbClr val="404040"/>
                          </a:solidFill>
                          <a:effectLst/>
                          <a:latin typeface="ＭＳ Ｐゴシック"/>
                        </a:rPr>
                        <a:t>　</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ja-JP" altLang="en-US" sz="700" b="0" i="0" u="none" strike="noStrike">
                          <a:solidFill>
                            <a:srgbClr val="404040"/>
                          </a:solidFill>
                          <a:effectLst/>
                          <a:latin typeface="ＭＳ Ｐゴシック"/>
                        </a:rPr>
                        <a:t>　</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ja-JP" altLang="en-US" sz="700" b="0" i="0" u="none" strike="noStrike">
                          <a:solidFill>
                            <a:srgbClr val="404040"/>
                          </a:solidFill>
                          <a:effectLst/>
                          <a:latin typeface="ＭＳ Ｐゴシック"/>
                        </a:rPr>
                        <a:t>　</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ja-JP" altLang="en-US" sz="700" b="0" i="0" u="none" strike="noStrike" dirty="0">
                          <a:solidFill>
                            <a:srgbClr val="404040"/>
                          </a:solidFill>
                          <a:effectLst/>
                          <a:latin typeface="ＭＳ Ｐゴシック"/>
                        </a:rPr>
                        <a:t>　</a:t>
                      </a:r>
                    </a:p>
                  </a:txBody>
                  <a:tcPr marL="83466" marR="0" marT="0" marB="0" anchor="ctr">
                    <a:lnL w="6350" cap="flat" cmpd="sng" algn="ctr">
                      <a:solidFill>
                        <a:srgbClr val="AAC8AC"/>
                      </a:solidFill>
                      <a:prstDash val="solid"/>
                      <a:round/>
                      <a:headEnd type="none" w="med" len="med"/>
                      <a:tailEnd type="none" w="med" len="med"/>
                    </a:lnL>
                    <a:lnR w="12700" cap="flat" cmpd="sng" algn="ctr">
                      <a:solidFill>
                        <a:srgbClr val="527C55"/>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C7DAC8"/>
                    </a:solidFill>
                  </a:tcPr>
                </a:tc>
              </a:tr>
              <a:tr h="110634">
                <a:tc>
                  <a:txBody>
                    <a:bodyPr/>
                    <a:lstStyle/>
                    <a:p>
                      <a:pPr algn="l" fontAlgn="ctr"/>
                      <a:r>
                        <a:rPr lang="en-US" altLang="ja-JP" sz="700" b="0" i="0" u="none" strike="noStrike">
                          <a:solidFill>
                            <a:srgbClr val="404040"/>
                          </a:solidFill>
                          <a:effectLst/>
                          <a:latin typeface="ＭＳ Ｐゴシック"/>
                        </a:rPr>
                        <a:t>14</a:t>
                      </a:r>
                    </a:p>
                  </a:txBody>
                  <a:tcPr marL="83466" marR="0" marT="0" marB="0" anchor="ctr">
                    <a:lnL w="12700" cap="flat" cmpd="sng" algn="ctr">
                      <a:solidFill>
                        <a:srgbClr val="527C55"/>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a:solidFill>
                            <a:srgbClr val="404040"/>
                          </a:solidFill>
                          <a:effectLst/>
                          <a:latin typeface="ＭＳ Ｐゴシック"/>
                        </a:rPr>
                        <a:t>15</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a:solidFill>
                            <a:srgbClr val="404040"/>
                          </a:solidFill>
                          <a:effectLst/>
                          <a:latin typeface="ＭＳ Ｐゴシック"/>
                        </a:rPr>
                        <a:t>16</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a:solidFill>
                            <a:srgbClr val="404040"/>
                          </a:solidFill>
                          <a:effectLst/>
                          <a:latin typeface="ＭＳ Ｐゴシック"/>
                        </a:rPr>
                        <a:t>17</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a:solidFill>
                            <a:srgbClr val="404040"/>
                          </a:solidFill>
                          <a:effectLst/>
                          <a:latin typeface="ＭＳ Ｐゴシック"/>
                        </a:rPr>
                        <a:t>18</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a:solidFill>
                            <a:srgbClr val="404040"/>
                          </a:solidFill>
                          <a:effectLst/>
                          <a:latin typeface="ＭＳ Ｐゴシック"/>
                        </a:rPr>
                        <a:t>19</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a:solidFill>
                            <a:srgbClr val="404040"/>
                          </a:solidFill>
                          <a:effectLst/>
                          <a:latin typeface="ＭＳ Ｐゴシック"/>
                        </a:rPr>
                        <a:t>20</a:t>
                      </a:r>
                    </a:p>
                  </a:txBody>
                  <a:tcPr marL="83466" marR="0" marT="0" marB="0" anchor="ctr">
                    <a:lnL w="6350" cap="flat" cmpd="sng" algn="ctr">
                      <a:solidFill>
                        <a:srgbClr val="AAC8AC"/>
                      </a:solidFill>
                      <a:prstDash val="solid"/>
                      <a:round/>
                      <a:headEnd type="none" w="med" len="med"/>
                      <a:tailEnd type="none" w="med" len="med"/>
                    </a:lnL>
                    <a:lnR w="12700" cap="flat" cmpd="sng" algn="ctr">
                      <a:solidFill>
                        <a:srgbClr val="527C55"/>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r>
              <a:tr h="403500">
                <a:tc>
                  <a:txBody>
                    <a:bodyPr/>
                    <a:lstStyle/>
                    <a:p>
                      <a:pPr algn="l" fontAlgn="ctr"/>
                      <a:r>
                        <a:rPr lang="ja-JP" altLang="en-US" sz="700" b="0" i="0" u="none" strike="noStrike" dirty="0">
                          <a:solidFill>
                            <a:srgbClr val="404040"/>
                          </a:solidFill>
                          <a:effectLst/>
                          <a:latin typeface="ＭＳ Ｐゴシック"/>
                        </a:rPr>
                        <a:t>　</a:t>
                      </a:r>
                    </a:p>
                  </a:txBody>
                  <a:tcPr marL="83466" marR="0" marT="0" marB="0" anchor="ctr">
                    <a:lnL w="12700" cap="flat" cmpd="sng" algn="ctr">
                      <a:solidFill>
                        <a:srgbClr val="527C55"/>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C7DAC8"/>
                    </a:solidFill>
                  </a:tcPr>
                </a:tc>
                <a:tc>
                  <a:txBody>
                    <a:bodyPr/>
                    <a:lstStyle/>
                    <a:p>
                      <a:pPr algn="l" fontAlgn="ctr"/>
                      <a:r>
                        <a:rPr lang="ja-JP" altLang="en-US" sz="700" b="0" i="0" u="none" strike="noStrike" dirty="0">
                          <a:solidFill>
                            <a:srgbClr val="404040"/>
                          </a:solidFill>
                          <a:effectLst/>
                          <a:latin typeface="ＭＳ Ｐゴシック"/>
                        </a:rPr>
                        <a:t>　</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CC66"/>
                    </a:solidFill>
                  </a:tcPr>
                </a:tc>
                <a:tc>
                  <a:txBody>
                    <a:bodyPr/>
                    <a:lstStyle/>
                    <a:p>
                      <a:pPr algn="l" fontAlgn="ctr"/>
                      <a:r>
                        <a:rPr lang="ja-JP" altLang="en-US" sz="700" b="0" i="0" u="none" strike="noStrike" dirty="0">
                          <a:solidFill>
                            <a:srgbClr val="404040"/>
                          </a:solidFill>
                          <a:effectLst/>
                          <a:latin typeface="ＭＳ Ｐゴシック"/>
                        </a:rPr>
                        <a:t>　</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CC66"/>
                    </a:solidFill>
                  </a:tcPr>
                </a:tc>
                <a:tc>
                  <a:txBody>
                    <a:bodyPr/>
                    <a:lstStyle/>
                    <a:p>
                      <a:pPr algn="l" fontAlgn="ctr"/>
                      <a:r>
                        <a:rPr lang="ja-JP" altLang="en-US" sz="700" b="0" i="0" u="none" strike="noStrike" dirty="0">
                          <a:solidFill>
                            <a:srgbClr val="404040"/>
                          </a:solidFill>
                          <a:effectLst/>
                          <a:latin typeface="ＭＳ Ｐゴシック"/>
                        </a:rPr>
                        <a:t>　</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CC66"/>
                    </a:solidFill>
                  </a:tcPr>
                </a:tc>
                <a:tc>
                  <a:txBody>
                    <a:bodyPr/>
                    <a:lstStyle/>
                    <a:p>
                      <a:pPr algn="l" fontAlgn="ctr"/>
                      <a:r>
                        <a:rPr lang="ja-JP" altLang="en-US" sz="700" b="0" i="0" u="none" strike="noStrike" dirty="0">
                          <a:solidFill>
                            <a:srgbClr val="404040"/>
                          </a:solidFill>
                          <a:effectLst/>
                          <a:latin typeface="ＭＳ Ｐゴシック"/>
                        </a:rPr>
                        <a:t>　</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CC66"/>
                    </a:solidFill>
                  </a:tcPr>
                </a:tc>
                <a:tc>
                  <a:txBody>
                    <a:bodyPr/>
                    <a:lstStyle/>
                    <a:p>
                      <a:pPr algn="l" fontAlgn="ctr"/>
                      <a:r>
                        <a:rPr lang="ja-JP" altLang="en-US" sz="700" b="0" i="0" u="none" strike="noStrike" dirty="0">
                          <a:solidFill>
                            <a:srgbClr val="404040"/>
                          </a:solidFill>
                          <a:effectLst/>
                          <a:latin typeface="ＭＳ Ｐゴシック"/>
                        </a:rPr>
                        <a:t>　</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CC66"/>
                    </a:solidFill>
                  </a:tcPr>
                </a:tc>
                <a:tc>
                  <a:txBody>
                    <a:bodyPr/>
                    <a:lstStyle/>
                    <a:p>
                      <a:pPr algn="l" fontAlgn="ctr"/>
                      <a:r>
                        <a:rPr lang="ja-JP" altLang="en-US" sz="700" b="0" i="0" u="none" strike="noStrike">
                          <a:solidFill>
                            <a:srgbClr val="404040"/>
                          </a:solidFill>
                          <a:effectLst/>
                          <a:latin typeface="ＭＳ Ｐゴシック"/>
                        </a:rPr>
                        <a:t>　</a:t>
                      </a:r>
                    </a:p>
                  </a:txBody>
                  <a:tcPr marL="83466" marR="0" marT="0" marB="0" anchor="ctr">
                    <a:lnL w="6350" cap="flat" cmpd="sng" algn="ctr">
                      <a:solidFill>
                        <a:srgbClr val="AAC8AC"/>
                      </a:solidFill>
                      <a:prstDash val="solid"/>
                      <a:round/>
                      <a:headEnd type="none" w="med" len="med"/>
                      <a:tailEnd type="none" w="med" len="med"/>
                    </a:lnL>
                    <a:lnR w="12700" cap="flat" cmpd="sng" algn="ctr">
                      <a:solidFill>
                        <a:srgbClr val="527C55"/>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C7DAC8"/>
                    </a:solidFill>
                  </a:tcPr>
                </a:tc>
              </a:tr>
              <a:tr h="110634">
                <a:tc>
                  <a:txBody>
                    <a:bodyPr/>
                    <a:lstStyle/>
                    <a:p>
                      <a:pPr algn="l" fontAlgn="ctr"/>
                      <a:r>
                        <a:rPr lang="en-US" altLang="ja-JP" sz="700" b="0" i="0" u="none" strike="noStrike">
                          <a:solidFill>
                            <a:srgbClr val="404040"/>
                          </a:solidFill>
                          <a:effectLst/>
                          <a:latin typeface="ＭＳ Ｐゴシック"/>
                        </a:rPr>
                        <a:t>21</a:t>
                      </a:r>
                    </a:p>
                  </a:txBody>
                  <a:tcPr marL="83466" marR="0" marT="0" marB="0" anchor="ctr">
                    <a:lnL w="12700" cap="flat" cmpd="sng" algn="ctr">
                      <a:solidFill>
                        <a:srgbClr val="527C55"/>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404040"/>
                          </a:solidFill>
                          <a:effectLst/>
                          <a:latin typeface="ＭＳ Ｐゴシック"/>
                        </a:rPr>
                        <a:t>22</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404040"/>
                          </a:solidFill>
                          <a:effectLst/>
                          <a:latin typeface="ＭＳ Ｐゴシック"/>
                        </a:rPr>
                        <a:t>23</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404040"/>
                          </a:solidFill>
                          <a:effectLst/>
                          <a:latin typeface="ＭＳ Ｐゴシック"/>
                        </a:rPr>
                        <a:t>24</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404040"/>
                          </a:solidFill>
                          <a:effectLst/>
                          <a:latin typeface="ＭＳ Ｐゴシック"/>
                        </a:rPr>
                        <a:t>25</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404040"/>
                          </a:solidFill>
                          <a:effectLst/>
                          <a:latin typeface="ＭＳ Ｐゴシック"/>
                        </a:rPr>
                        <a:t>26</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404040"/>
                          </a:solidFill>
                          <a:effectLst/>
                          <a:latin typeface="ＭＳ Ｐゴシック"/>
                        </a:rPr>
                        <a:t>27</a:t>
                      </a:r>
                    </a:p>
                  </a:txBody>
                  <a:tcPr marL="83466" marR="0" marT="0" marB="0" anchor="ctr">
                    <a:lnL w="6350" cap="flat" cmpd="sng" algn="ctr">
                      <a:solidFill>
                        <a:srgbClr val="AAC8AC"/>
                      </a:solidFill>
                      <a:prstDash val="solid"/>
                      <a:round/>
                      <a:headEnd type="none" w="med" len="med"/>
                      <a:tailEnd type="none" w="med" len="med"/>
                    </a:lnL>
                    <a:lnR w="12700" cap="flat" cmpd="sng" algn="ctr">
                      <a:solidFill>
                        <a:srgbClr val="527C55"/>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r>
              <a:tr h="403500">
                <a:tc>
                  <a:txBody>
                    <a:bodyPr/>
                    <a:lstStyle/>
                    <a:p>
                      <a:pPr algn="l" fontAlgn="ctr"/>
                      <a:r>
                        <a:rPr lang="ja-JP" altLang="en-US" sz="700" b="0" i="0" u="none" strike="noStrike">
                          <a:solidFill>
                            <a:srgbClr val="404040"/>
                          </a:solidFill>
                          <a:effectLst/>
                          <a:latin typeface="ＭＳ Ｐゴシック"/>
                        </a:rPr>
                        <a:t>　</a:t>
                      </a:r>
                    </a:p>
                  </a:txBody>
                  <a:tcPr marL="83466" marR="0" marT="0" marB="0" anchor="ctr">
                    <a:lnL w="12700" cap="flat" cmpd="sng" algn="ctr">
                      <a:solidFill>
                        <a:srgbClr val="527C55"/>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C7DAC8"/>
                    </a:solidFill>
                  </a:tcPr>
                </a:tc>
                <a:tc>
                  <a:txBody>
                    <a:bodyPr/>
                    <a:lstStyle/>
                    <a:p>
                      <a:pPr algn="l" fontAlgn="ctr"/>
                      <a:r>
                        <a:rPr lang="ja-JP" altLang="en-US" sz="700" b="0" i="0" u="none" strike="noStrike" dirty="0">
                          <a:solidFill>
                            <a:srgbClr val="404040"/>
                          </a:solidFill>
                          <a:effectLst/>
                          <a:latin typeface="ＭＳ Ｐゴシック"/>
                        </a:rPr>
                        <a:t>　</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CC66"/>
                    </a:solidFill>
                  </a:tcPr>
                </a:tc>
                <a:tc>
                  <a:txBody>
                    <a:bodyPr/>
                    <a:lstStyle/>
                    <a:p>
                      <a:pPr algn="l" fontAlgn="ctr"/>
                      <a:r>
                        <a:rPr lang="ja-JP" altLang="en-US" sz="700" b="0" i="0" u="none" strike="noStrike" dirty="0">
                          <a:solidFill>
                            <a:srgbClr val="404040"/>
                          </a:solidFill>
                          <a:effectLst/>
                          <a:latin typeface="ＭＳ Ｐゴシック"/>
                        </a:rPr>
                        <a:t>　</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CC66"/>
                    </a:solidFill>
                  </a:tcPr>
                </a:tc>
                <a:tc>
                  <a:txBody>
                    <a:bodyPr/>
                    <a:lstStyle/>
                    <a:p>
                      <a:pPr algn="l" fontAlgn="ctr"/>
                      <a:r>
                        <a:rPr lang="ja-JP" altLang="en-US" sz="700" b="0" i="0" u="none" strike="noStrike" dirty="0">
                          <a:solidFill>
                            <a:srgbClr val="404040"/>
                          </a:solidFill>
                          <a:effectLst/>
                          <a:latin typeface="ＭＳ Ｐゴシック"/>
                        </a:rPr>
                        <a:t>　</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CC66"/>
                    </a:solidFill>
                  </a:tcPr>
                </a:tc>
                <a:tc>
                  <a:txBody>
                    <a:bodyPr/>
                    <a:lstStyle/>
                    <a:p>
                      <a:pPr algn="l" fontAlgn="ctr"/>
                      <a:r>
                        <a:rPr lang="ja-JP" altLang="en-US" sz="700" b="0" i="0" u="none" strike="noStrike" dirty="0">
                          <a:solidFill>
                            <a:srgbClr val="404040"/>
                          </a:solidFill>
                          <a:effectLst/>
                          <a:latin typeface="ＭＳ Ｐゴシック"/>
                        </a:rPr>
                        <a:t>　</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CC66"/>
                    </a:solidFill>
                  </a:tcPr>
                </a:tc>
                <a:tc>
                  <a:txBody>
                    <a:bodyPr/>
                    <a:lstStyle/>
                    <a:p>
                      <a:pPr algn="l" fontAlgn="ctr"/>
                      <a:r>
                        <a:rPr lang="ja-JP" altLang="en-US" sz="700" b="0" i="0" u="none" strike="noStrike" dirty="0">
                          <a:solidFill>
                            <a:srgbClr val="404040"/>
                          </a:solidFill>
                          <a:effectLst/>
                          <a:latin typeface="ＭＳ Ｐゴシック"/>
                        </a:rPr>
                        <a:t>　</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CC66"/>
                    </a:solidFill>
                  </a:tcPr>
                </a:tc>
                <a:tc>
                  <a:txBody>
                    <a:bodyPr/>
                    <a:lstStyle/>
                    <a:p>
                      <a:pPr algn="l" fontAlgn="ctr"/>
                      <a:r>
                        <a:rPr lang="ja-JP" altLang="en-US" sz="700" b="0" i="0" u="none" strike="noStrike">
                          <a:solidFill>
                            <a:srgbClr val="404040"/>
                          </a:solidFill>
                          <a:effectLst/>
                          <a:latin typeface="ＭＳ Ｐゴシック"/>
                        </a:rPr>
                        <a:t>　</a:t>
                      </a:r>
                    </a:p>
                  </a:txBody>
                  <a:tcPr marL="83466" marR="0" marT="0" marB="0" anchor="ctr">
                    <a:lnL w="6350" cap="flat" cmpd="sng" algn="ctr">
                      <a:solidFill>
                        <a:srgbClr val="AAC8AC"/>
                      </a:solidFill>
                      <a:prstDash val="solid"/>
                      <a:round/>
                      <a:headEnd type="none" w="med" len="med"/>
                      <a:tailEnd type="none" w="med" len="med"/>
                    </a:lnL>
                    <a:lnR w="12700" cap="flat" cmpd="sng" algn="ctr">
                      <a:solidFill>
                        <a:srgbClr val="527C55"/>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C7DAC8"/>
                    </a:solidFill>
                  </a:tcPr>
                </a:tc>
              </a:tr>
              <a:tr h="110634">
                <a:tc>
                  <a:txBody>
                    <a:bodyPr/>
                    <a:lstStyle/>
                    <a:p>
                      <a:pPr algn="l" fontAlgn="ctr"/>
                      <a:r>
                        <a:rPr lang="en-US" altLang="ja-JP" sz="700" b="0" i="0" u="none" strike="noStrike">
                          <a:solidFill>
                            <a:srgbClr val="404040"/>
                          </a:solidFill>
                          <a:effectLst/>
                          <a:latin typeface="ＭＳ Ｐゴシック"/>
                        </a:rPr>
                        <a:t>28</a:t>
                      </a:r>
                    </a:p>
                  </a:txBody>
                  <a:tcPr marL="83466" marR="0" marT="0" marB="0" anchor="ctr">
                    <a:lnL w="12700" cap="flat" cmpd="sng" algn="ctr">
                      <a:solidFill>
                        <a:srgbClr val="527C55"/>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404040"/>
                          </a:solidFill>
                          <a:effectLst/>
                          <a:latin typeface="ＭＳ Ｐゴシック"/>
                        </a:rPr>
                        <a:t>29</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404040"/>
                          </a:solidFill>
                          <a:effectLst/>
                          <a:latin typeface="ＭＳ Ｐゴシック"/>
                        </a:rPr>
                        <a:t>30</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404040"/>
                          </a:solidFill>
                          <a:effectLst/>
                          <a:latin typeface="ＭＳ Ｐゴシック"/>
                        </a:rPr>
                        <a:t>31</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ja-JP" altLang="en-US" sz="700" b="0" i="0" u="none" strike="noStrike">
                          <a:solidFill>
                            <a:srgbClr val="404040"/>
                          </a:solidFill>
                          <a:effectLst/>
                          <a:latin typeface="ＭＳ Ｐゴシック"/>
                        </a:rPr>
                        <a:t>　</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ja-JP" altLang="en-US" sz="700" b="0" i="0" u="none" strike="noStrike">
                          <a:solidFill>
                            <a:srgbClr val="404040"/>
                          </a:solidFill>
                          <a:effectLst/>
                          <a:latin typeface="ＭＳ Ｐゴシック"/>
                        </a:rPr>
                        <a:t>　</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ja-JP" altLang="en-US" sz="700" b="0" i="0" u="none" strike="noStrike">
                          <a:solidFill>
                            <a:srgbClr val="404040"/>
                          </a:solidFill>
                          <a:effectLst/>
                          <a:latin typeface="ＭＳ Ｐゴシック"/>
                        </a:rPr>
                        <a:t>　</a:t>
                      </a:r>
                    </a:p>
                  </a:txBody>
                  <a:tcPr marL="83466" marR="0" marT="0" marB="0" anchor="ctr">
                    <a:lnL w="6350" cap="flat" cmpd="sng" algn="ctr">
                      <a:solidFill>
                        <a:srgbClr val="AAC8AC"/>
                      </a:solidFill>
                      <a:prstDash val="solid"/>
                      <a:round/>
                      <a:headEnd type="none" w="med" len="med"/>
                      <a:tailEnd type="none" w="med" len="med"/>
                    </a:lnL>
                    <a:lnR w="12700" cap="flat" cmpd="sng" algn="ctr">
                      <a:solidFill>
                        <a:srgbClr val="527C55"/>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r>
              <a:tr h="403500">
                <a:tc>
                  <a:txBody>
                    <a:bodyPr/>
                    <a:lstStyle/>
                    <a:p>
                      <a:pPr algn="l" fontAlgn="ctr"/>
                      <a:r>
                        <a:rPr lang="ja-JP" altLang="en-US" sz="700" b="0" i="0" u="none" strike="noStrike">
                          <a:solidFill>
                            <a:srgbClr val="404040"/>
                          </a:solidFill>
                          <a:effectLst/>
                          <a:latin typeface="ＭＳ Ｐゴシック"/>
                        </a:rPr>
                        <a:t>　</a:t>
                      </a:r>
                    </a:p>
                  </a:txBody>
                  <a:tcPr marL="83466" marR="0" marT="0" marB="0" anchor="ctr">
                    <a:lnL w="12700" cap="flat" cmpd="sng" algn="ctr">
                      <a:solidFill>
                        <a:srgbClr val="527C55"/>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C7DAC8"/>
                    </a:solidFill>
                  </a:tcPr>
                </a:tc>
                <a:tc>
                  <a:txBody>
                    <a:bodyPr/>
                    <a:lstStyle/>
                    <a:p>
                      <a:pPr algn="l" fontAlgn="ctr"/>
                      <a:r>
                        <a:rPr lang="ja-JP" altLang="en-US" sz="700" b="0" i="0" u="none" strike="noStrike">
                          <a:solidFill>
                            <a:srgbClr val="404040"/>
                          </a:solidFill>
                          <a:effectLst/>
                          <a:latin typeface="ＭＳ Ｐゴシック"/>
                        </a:rPr>
                        <a:t>　</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ja-JP" altLang="en-US" sz="700" b="0" i="0" u="none" strike="noStrike">
                          <a:solidFill>
                            <a:srgbClr val="404040"/>
                          </a:solidFill>
                          <a:effectLst/>
                          <a:latin typeface="ＭＳ Ｐゴシック"/>
                        </a:rPr>
                        <a:t>　</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ja-JP" altLang="en-US" sz="700" b="0" i="0" u="none" strike="noStrike">
                          <a:solidFill>
                            <a:srgbClr val="404040"/>
                          </a:solidFill>
                          <a:effectLst/>
                          <a:latin typeface="ＭＳ Ｐゴシック"/>
                        </a:rPr>
                        <a:t>　</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ja-JP" altLang="en-US" sz="700" b="0" i="0" u="none" strike="noStrike">
                          <a:solidFill>
                            <a:srgbClr val="404040"/>
                          </a:solidFill>
                          <a:effectLst/>
                          <a:latin typeface="ＭＳ Ｐゴシック"/>
                        </a:rPr>
                        <a:t>　</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ja-JP" altLang="en-US" sz="700" b="0" i="0" u="none" strike="noStrike">
                          <a:solidFill>
                            <a:srgbClr val="404040"/>
                          </a:solidFill>
                          <a:effectLst/>
                          <a:latin typeface="ＭＳ Ｐゴシック"/>
                        </a:rPr>
                        <a:t>　</a:t>
                      </a:r>
                    </a:p>
                  </a:txBody>
                  <a:tcPr marL="83466"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ja-JP" altLang="en-US" sz="700" b="0" i="0" u="none" strike="noStrike" dirty="0">
                          <a:solidFill>
                            <a:srgbClr val="404040"/>
                          </a:solidFill>
                          <a:effectLst/>
                          <a:latin typeface="ＭＳ Ｐゴシック"/>
                        </a:rPr>
                        <a:t>　</a:t>
                      </a:r>
                    </a:p>
                  </a:txBody>
                  <a:tcPr marL="83466" marR="0" marT="0" marB="0" anchor="ctr">
                    <a:lnL w="6350" cap="flat" cmpd="sng" algn="ctr">
                      <a:solidFill>
                        <a:srgbClr val="AAC8AC"/>
                      </a:solidFill>
                      <a:prstDash val="solid"/>
                      <a:round/>
                      <a:headEnd type="none" w="med" len="med"/>
                      <a:tailEnd type="none" w="med" len="med"/>
                    </a:lnL>
                    <a:lnR w="12700" cap="flat" cmpd="sng" algn="ctr">
                      <a:solidFill>
                        <a:srgbClr val="527C55"/>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C7DAC8"/>
                    </a:solidFill>
                  </a:tcPr>
                </a:tc>
              </a:tr>
            </a:tbl>
          </a:graphicData>
        </a:graphic>
      </p:graphicFrame>
      <p:graphicFrame>
        <p:nvGraphicFramePr>
          <p:cNvPr id="7" name="表 6"/>
          <p:cNvGraphicFramePr>
            <a:graphicFrameLocks noGrp="1"/>
          </p:cNvGraphicFramePr>
          <p:nvPr/>
        </p:nvGraphicFramePr>
        <p:xfrm>
          <a:off x="979200" y="1702259"/>
          <a:ext cx="5160960" cy="2553385"/>
        </p:xfrm>
        <a:graphic>
          <a:graphicData uri="http://schemas.openxmlformats.org/drawingml/2006/table">
            <a:tbl>
              <a:tblPr/>
              <a:tblGrid>
                <a:gridCol w="737280"/>
                <a:gridCol w="737280"/>
                <a:gridCol w="737280"/>
                <a:gridCol w="737280"/>
                <a:gridCol w="737280"/>
                <a:gridCol w="737280"/>
                <a:gridCol w="737280"/>
              </a:tblGrid>
              <a:tr h="110634">
                <a:tc>
                  <a:txBody>
                    <a:bodyPr/>
                    <a:lstStyle/>
                    <a:p>
                      <a:pPr algn="l" fontAlgn="ctr"/>
                      <a:r>
                        <a:rPr lang="ja-JP" altLang="en-US" sz="700" b="0" i="0" u="none" strike="noStrike">
                          <a:solidFill>
                            <a:srgbClr val="404040"/>
                          </a:solidFill>
                          <a:effectLst/>
                          <a:latin typeface="ＭＳ Ｐゴシック"/>
                        </a:rPr>
                        <a:t>　</a:t>
                      </a:r>
                    </a:p>
                  </a:txBody>
                  <a:tcPr marL="84005" marR="0" marT="0" marB="0" anchor="ctr">
                    <a:lnL w="12700" cap="flat" cmpd="sng" algn="ctr">
                      <a:solidFill>
                        <a:srgbClr val="527C55"/>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ja-JP" altLang="en-US" sz="700" b="0" i="0" u="none" strike="noStrike">
                          <a:solidFill>
                            <a:srgbClr val="404040"/>
                          </a:solidFill>
                          <a:effectLst/>
                          <a:latin typeface="ＭＳ Ｐゴシック"/>
                        </a:rPr>
                        <a:t>　</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ja-JP" altLang="en-US" sz="700" b="0" i="0" u="none" strike="noStrike">
                          <a:solidFill>
                            <a:srgbClr val="404040"/>
                          </a:solidFill>
                          <a:effectLst/>
                          <a:latin typeface="ＭＳ Ｐゴシック"/>
                        </a:rPr>
                        <a:t>　</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ja-JP" altLang="en-US" sz="700" b="0" i="0" u="none" strike="noStrike">
                          <a:solidFill>
                            <a:srgbClr val="404040"/>
                          </a:solidFill>
                          <a:effectLst/>
                          <a:latin typeface="ＭＳ Ｐゴシック"/>
                        </a:rPr>
                        <a:t>　</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a:solidFill>
                            <a:srgbClr val="404040"/>
                          </a:solidFill>
                          <a:effectLst/>
                          <a:latin typeface="ＭＳ Ｐゴシック"/>
                        </a:rPr>
                        <a:t>1</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a:solidFill>
                            <a:srgbClr val="404040"/>
                          </a:solidFill>
                          <a:effectLst/>
                          <a:latin typeface="ＭＳ Ｐゴシック"/>
                        </a:rPr>
                        <a:t>2</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a:solidFill>
                            <a:srgbClr val="404040"/>
                          </a:solidFill>
                          <a:effectLst/>
                          <a:latin typeface="ＭＳ Ｐゴシック"/>
                        </a:rPr>
                        <a:t>3</a:t>
                      </a:r>
                    </a:p>
                  </a:txBody>
                  <a:tcPr marL="84005" marR="0" marT="0" marB="0" anchor="ctr">
                    <a:lnL w="6350" cap="flat" cmpd="sng" algn="ctr">
                      <a:solidFill>
                        <a:srgbClr val="AAC8AC"/>
                      </a:solidFill>
                      <a:prstDash val="solid"/>
                      <a:round/>
                      <a:headEnd type="none" w="med" len="med"/>
                      <a:tailEnd type="none" w="med" len="med"/>
                    </a:lnL>
                    <a:lnR w="12700" cap="flat" cmpd="sng" algn="ctr">
                      <a:solidFill>
                        <a:srgbClr val="527C55"/>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r>
              <a:tr h="400043">
                <a:tc>
                  <a:txBody>
                    <a:bodyPr/>
                    <a:lstStyle/>
                    <a:p>
                      <a:pPr algn="l" fontAlgn="ctr"/>
                      <a:r>
                        <a:rPr lang="ja-JP" altLang="en-US" sz="700" b="0" i="0" u="none" strike="noStrike">
                          <a:solidFill>
                            <a:srgbClr val="404040"/>
                          </a:solidFill>
                          <a:effectLst/>
                          <a:latin typeface="ＭＳ Ｐゴシック"/>
                        </a:rPr>
                        <a:t>　</a:t>
                      </a:r>
                    </a:p>
                  </a:txBody>
                  <a:tcPr marL="84005" marR="0" marT="0" marB="0" anchor="ctr">
                    <a:lnL w="12700" cap="flat" cmpd="sng" algn="ctr">
                      <a:solidFill>
                        <a:srgbClr val="527C55"/>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C7DAC8"/>
                    </a:solidFill>
                  </a:tcPr>
                </a:tc>
                <a:tc>
                  <a:txBody>
                    <a:bodyPr/>
                    <a:lstStyle/>
                    <a:p>
                      <a:pPr algn="l" fontAlgn="ctr"/>
                      <a:r>
                        <a:rPr lang="ja-JP" altLang="en-US" sz="700" b="0" i="0" u="none" strike="noStrike" dirty="0">
                          <a:solidFill>
                            <a:srgbClr val="404040"/>
                          </a:solidFill>
                          <a:effectLst/>
                          <a:latin typeface="ＭＳ Ｐゴシック"/>
                        </a:rPr>
                        <a:t>　</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ja-JP" altLang="en-US" sz="700" b="0" i="0" u="none" strike="noStrike">
                          <a:solidFill>
                            <a:srgbClr val="404040"/>
                          </a:solidFill>
                          <a:effectLst/>
                          <a:latin typeface="ＭＳ Ｐゴシック"/>
                        </a:rPr>
                        <a:t>　</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ja-JP" altLang="en-US" sz="700" b="0" i="0" u="none" strike="noStrike">
                          <a:solidFill>
                            <a:srgbClr val="404040"/>
                          </a:solidFill>
                          <a:effectLst/>
                          <a:latin typeface="ＭＳ Ｐゴシック"/>
                        </a:rPr>
                        <a:t>　</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ja-JP" altLang="en-US" sz="700" b="0" i="0" u="none" strike="noStrike">
                          <a:solidFill>
                            <a:srgbClr val="404040"/>
                          </a:solidFill>
                          <a:effectLst/>
                          <a:latin typeface="ＭＳ Ｐゴシック"/>
                        </a:rPr>
                        <a:t>　</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ja-JP" altLang="en-US" sz="700" b="0" i="0" u="none" strike="noStrike">
                          <a:solidFill>
                            <a:srgbClr val="404040"/>
                          </a:solidFill>
                          <a:effectLst/>
                          <a:latin typeface="ＭＳ Ｐゴシック"/>
                        </a:rPr>
                        <a:t>　</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ja-JP" altLang="en-US" sz="700" b="0" i="0" u="none" strike="noStrike">
                          <a:solidFill>
                            <a:srgbClr val="404040"/>
                          </a:solidFill>
                          <a:effectLst/>
                          <a:latin typeface="ＭＳ Ｐゴシック"/>
                        </a:rPr>
                        <a:t>　</a:t>
                      </a:r>
                    </a:p>
                  </a:txBody>
                  <a:tcPr marL="84005" marR="0" marT="0" marB="0" anchor="ctr">
                    <a:lnL w="6350" cap="flat" cmpd="sng" algn="ctr">
                      <a:solidFill>
                        <a:srgbClr val="AAC8AC"/>
                      </a:solidFill>
                      <a:prstDash val="solid"/>
                      <a:round/>
                      <a:headEnd type="none" w="med" len="med"/>
                      <a:tailEnd type="none" w="med" len="med"/>
                    </a:lnL>
                    <a:lnR w="12700" cap="flat" cmpd="sng" algn="ctr">
                      <a:solidFill>
                        <a:srgbClr val="527C55"/>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C7DAC8"/>
                    </a:solidFill>
                  </a:tcPr>
                </a:tc>
              </a:tr>
              <a:tr h="110634">
                <a:tc>
                  <a:txBody>
                    <a:bodyPr/>
                    <a:lstStyle/>
                    <a:p>
                      <a:pPr algn="l" fontAlgn="ctr"/>
                      <a:r>
                        <a:rPr lang="en-US" altLang="ja-JP" sz="700" b="0" i="0" u="none" strike="noStrike">
                          <a:solidFill>
                            <a:srgbClr val="404040"/>
                          </a:solidFill>
                          <a:effectLst/>
                          <a:latin typeface="ＭＳ Ｐゴシック"/>
                        </a:rPr>
                        <a:t>4</a:t>
                      </a:r>
                    </a:p>
                  </a:txBody>
                  <a:tcPr marL="84005" marR="0" marT="0" marB="0" anchor="ctr">
                    <a:lnL w="12700" cap="flat" cmpd="sng" algn="ctr">
                      <a:solidFill>
                        <a:srgbClr val="527C55"/>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a:solidFill>
                            <a:srgbClr val="404040"/>
                          </a:solidFill>
                          <a:effectLst/>
                          <a:latin typeface="ＭＳ Ｐゴシック"/>
                        </a:rPr>
                        <a:t>5</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a:solidFill>
                            <a:srgbClr val="404040"/>
                          </a:solidFill>
                          <a:effectLst/>
                          <a:latin typeface="ＭＳ Ｐゴシック"/>
                        </a:rPr>
                        <a:t>6</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a:solidFill>
                            <a:srgbClr val="404040"/>
                          </a:solidFill>
                          <a:effectLst/>
                          <a:latin typeface="ＭＳ Ｐゴシック"/>
                        </a:rPr>
                        <a:t>7</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a:solidFill>
                            <a:srgbClr val="404040"/>
                          </a:solidFill>
                          <a:effectLst/>
                          <a:latin typeface="ＭＳ Ｐゴシック"/>
                        </a:rPr>
                        <a:t>8</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a:solidFill>
                            <a:srgbClr val="404040"/>
                          </a:solidFill>
                          <a:effectLst/>
                          <a:latin typeface="ＭＳ Ｐゴシック"/>
                        </a:rPr>
                        <a:t>9</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a:solidFill>
                            <a:srgbClr val="404040"/>
                          </a:solidFill>
                          <a:effectLst/>
                          <a:latin typeface="ＭＳ Ｐゴシック"/>
                        </a:rPr>
                        <a:t>10</a:t>
                      </a:r>
                    </a:p>
                  </a:txBody>
                  <a:tcPr marL="84005" marR="0" marT="0" marB="0" anchor="ctr">
                    <a:lnL w="6350" cap="flat" cmpd="sng" algn="ctr">
                      <a:solidFill>
                        <a:srgbClr val="AAC8AC"/>
                      </a:solidFill>
                      <a:prstDash val="solid"/>
                      <a:round/>
                      <a:headEnd type="none" w="med" len="med"/>
                      <a:tailEnd type="none" w="med" len="med"/>
                    </a:lnL>
                    <a:lnR w="12700" cap="flat" cmpd="sng" algn="ctr">
                      <a:solidFill>
                        <a:srgbClr val="527C55"/>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r>
              <a:tr h="400043">
                <a:tc>
                  <a:txBody>
                    <a:bodyPr/>
                    <a:lstStyle/>
                    <a:p>
                      <a:pPr algn="l" fontAlgn="ctr"/>
                      <a:r>
                        <a:rPr lang="ja-JP" altLang="en-US" sz="700" b="0" i="0" u="none" strike="noStrike" dirty="0">
                          <a:solidFill>
                            <a:srgbClr val="404040"/>
                          </a:solidFill>
                          <a:effectLst/>
                          <a:latin typeface="ＭＳ Ｐゴシック"/>
                        </a:rPr>
                        <a:t>　</a:t>
                      </a:r>
                    </a:p>
                  </a:txBody>
                  <a:tcPr marL="84005" marR="0" marT="0" marB="0" anchor="ctr">
                    <a:lnL w="12700" cap="flat" cmpd="sng" algn="ctr">
                      <a:solidFill>
                        <a:srgbClr val="527C55"/>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C7DAC8"/>
                    </a:solidFill>
                  </a:tcPr>
                </a:tc>
                <a:tc>
                  <a:txBody>
                    <a:bodyPr/>
                    <a:lstStyle/>
                    <a:p>
                      <a:pPr algn="l" fontAlgn="ctr"/>
                      <a:r>
                        <a:rPr lang="ja-JP" altLang="en-US" sz="700" b="0" i="0" u="none" strike="noStrike" dirty="0">
                          <a:solidFill>
                            <a:srgbClr val="404040"/>
                          </a:solidFill>
                          <a:effectLst/>
                          <a:latin typeface="ＭＳ Ｐゴシック"/>
                        </a:rPr>
                        <a:t>　</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CC66"/>
                    </a:solidFill>
                  </a:tcPr>
                </a:tc>
                <a:tc>
                  <a:txBody>
                    <a:bodyPr/>
                    <a:lstStyle/>
                    <a:p>
                      <a:pPr algn="l" fontAlgn="ctr"/>
                      <a:r>
                        <a:rPr lang="ja-JP" altLang="en-US" sz="700" b="0" i="0" u="none" strike="noStrike" dirty="0">
                          <a:solidFill>
                            <a:srgbClr val="404040"/>
                          </a:solidFill>
                          <a:effectLst/>
                          <a:latin typeface="ＭＳ Ｐゴシック"/>
                        </a:rPr>
                        <a:t>　</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CC66"/>
                    </a:solidFill>
                  </a:tcPr>
                </a:tc>
                <a:tc>
                  <a:txBody>
                    <a:bodyPr/>
                    <a:lstStyle/>
                    <a:p>
                      <a:pPr algn="l" fontAlgn="ctr"/>
                      <a:r>
                        <a:rPr lang="ja-JP" altLang="en-US" sz="700" b="0" i="0" u="none" strike="noStrike" dirty="0">
                          <a:solidFill>
                            <a:srgbClr val="404040"/>
                          </a:solidFill>
                          <a:effectLst/>
                          <a:latin typeface="ＭＳ Ｐゴシック"/>
                        </a:rPr>
                        <a:t>　</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CC66"/>
                    </a:solidFill>
                  </a:tcPr>
                </a:tc>
                <a:tc>
                  <a:txBody>
                    <a:bodyPr/>
                    <a:lstStyle/>
                    <a:p>
                      <a:pPr algn="l" fontAlgn="ctr"/>
                      <a:r>
                        <a:rPr lang="ja-JP" altLang="en-US" sz="700" b="0" i="0" u="none" strike="noStrike" dirty="0">
                          <a:solidFill>
                            <a:srgbClr val="404040"/>
                          </a:solidFill>
                          <a:effectLst/>
                          <a:latin typeface="ＭＳ Ｐゴシック"/>
                        </a:rPr>
                        <a:t>　</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CC66"/>
                    </a:solidFill>
                  </a:tcPr>
                </a:tc>
                <a:tc>
                  <a:txBody>
                    <a:bodyPr/>
                    <a:lstStyle/>
                    <a:p>
                      <a:pPr algn="l" fontAlgn="ctr"/>
                      <a:r>
                        <a:rPr lang="ja-JP" altLang="en-US" sz="700" b="0" i="0" u="none" strike="noStrike" dirty="0">
                          <a:solidFill>
                            <a:srgbClr val="404040"/>
                          </a:solidFill>
                          <a:effectLst/>
                          <a:latin typeface="ＭＳ Ｐゴシック"/>
                        </a:rPr>
                        <a:t>　</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CC66"/>
                    </a:solidFill>
                  </a:tcPr>
                </a:tc>
                <a:tc>
                  <a:txBody>
                    <a:bodyPr/>
                    <a:lstStyle/>
                    <a:p>
                      <a:pPr algn="l" fontAlgn="ctr"/>
                      <a:r>
                        <a:rPr lang="ja-JP" altLang="en-US" sz="700" b="0" i="0" u="none" strike="noStrike">
                          <a:solidFill>
                            <a:srgbClr val="404040"/>
                          </a:solidFill>
                          <a:effectLst/>
                          <a:latin typeface="ＭＳ Ｐゴシック"/>
                        </a:rPr>
                        <a:t>　</a:t>
                      </a:r>
                    </a:p>
                  </a:txBody>
                  <a:tcPr marL="84005" marR="0" marT="0" marB="0" anchor="ctr">
                    <a:lnL w="6350" cap="flat" cmpd="sng" algn="ctr">
                      <a:solidFill>
                        <a:srgbClr val="AAC8AC"/>
                      </a:solidFill>
                      <a:prstDash val="solid"/>
                      <a:round/>
                      <a:headEnd type="none" w="med" len="med"/>
                      <a:tailEnd type="none" w="med" len="med"/>
                    </a:lnL>
                    <a:lnR w="12700" cap="flat" cmpd="sng" algn="ctr">
                      <a:solidFill>
                        <a:srgbClr val="527C55"/>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C7DAC8"/>
                    </a:solidFill>
                  </a:tcPr>
                </a:tc>
              </a:tr>
              <a:tr h="110634">
                <a:tc>
                  <a:txBody>
                    <a:bodyPr/>
                    <a:lstStyle/>
                    <a:p>
                      <a:pPr algn="l" fontAlgn="ctr"/>
                      <a:r>
                        <a:rPr lang="en-US" altLang="ja-JP" sz="700" b="0" i="0" u="none" strike="noStrike">
                          <a:solidFill>
                            <a:srgbClr val="404040"/>
                          </a:solidFill>
                          <a:effectLst/>
                          <a:latin typeface="ＭＳ Ｐゴシック"/>
                        </a:rPr>
                        <a:t>11</a:t>
                      </a:r>
                    </a:p>
                  </a:txBody>
                  <a:tcPr marL="84005" marR="0" marT="0" marB="0" anchor="ctr">
                    <a:lnL w="12700" cap="flat" cmpd="sng" algn="ctr">
                      <a:solidFill>
                        <a:srgbClr val="527C55"/>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a:solidFill>
                            <a:srgbClr val="404040"/>
                          </a:solidFill>
                          <a:effectLst/>
                          <a:latin typeface="ＭＳ Ｐゴシック"/>
                        </a:rPr>
                        <a:t>12</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a:solidFill>
                            <a:srgbClr val="404040"/>
                          </a:solidFill>
                          <a:effectLst/>
                          <a:latin typeface="ＭＳ Ｐゴシック"/>
                        </a:rPr>
                        <a:t>13</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a:solidFill>
                            <a:srgbClr val="404040"/>
                          </a:solidFill>
                          <a:effectLst/>
                          <a:latin typeface="ＭＳ Ｐゴシック"/>
                        </a:rPr>
                        <a:t>14</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a:solidFill>
                            <a:srgbClr val="404040"/>
                          </a:solidFill>
                          <a:effectLst/>
                          <a:latin typeface="ＭＳ Ｐゴシック"/>
                        </a:rPr>
                        <a:t>15</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dirty="0">
                          <a:solidFill>
                            <a:srgbClr val="404040"/>
                          </a:solidFill>
                          <a:effectLst/>
                          <a:latin typeface="ＭＳ Ｐゴシック"/>
                        </a:rPr>
                        <a:t>16</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a:solidFill>
                            <a:srgbClr val="404040"/>
                          </a:solidFill>
                          <a:effectLst/>
                          <a:latin typeface="ＭＳ Ｐゴシック"/>
                        </a:rPr>
                        <a:t>17</a:t>
                      </a:r>
                    </a:p>
                  </a:txBody>
                  <a:tcPr marL="84005" marR="0" marT="0" marB="0" anchor="ctr">
                    <a:lnL w="6350" cap="flat" cmpd="sng" algn="ctr">
                      <a:solidFill>
                        <a:srgbClr val="AAC8AC"/>
                      </a:solidFill>
                      <a:prstDash val="solid"/>
                      <a:round/>
                      <a:headEnd type="none" w="med" len="med"/>
                      <a:tailEnd type="none" w="med" len="med"/>
                    </a:lnL>
                    <a:lnR w="12700" cap="flat" cmpd="sng" algn="ctr">
                      <a:solidFill>
                        <a:srgbClr val="527C55"/>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r>
              <a:tr h="400043">
                <a:tc>
                  <a:txBody>
                    <a:bodyPr/>
                    <a:lstStyle/>
                    <a:p>
                      <a:pPr algn="l" fontAlgn="ctr"/>
                      <a:r>
                        <a:rPr lang="ja-JP" altLang="en-US" sz="700" b="0" i="0" u="none" strike="noStrike">
                          <a:solidFill>
                            <a:srgbClr val="404040"/>
                          </a:solidFill>
                          <a:effectLst/>
                          <a:latin typeface="ＭＳ Ｐゴシック"/>
                        </a:rPr>
                        <a:t>　</a:t>
                      </a:r>
                    </a:p>
                  </a:txBody>
                  <a:tcPr marL="84005" marR="0" marT="0" marB="0" anchor="ctr">
                    <a:lnL w="12700" cap="flat" cmpd="sng" algn="ctr">
                      <a:solidFill>
                        <a:srgbClr val="527C55"/>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C7DAC8"/>
                    </a:solidFill>
                  </a:tcPr>
                </a:tc>
                <a:tc>
                  <a:txBody>
                    <a:bodyPr/>
                    <a:lstStyle/>
                    <a:p>
                      <a:pPr algn="l" fontAlgn="ctr"/>
                      <a:r>
                        <a:rPr lang="ja-JP" altLang="en-US" sz="700" b="0" i="0" u="none" strike="noStrike" dirty="0">
                          <a:solidFill>
                            <a:srgbClr val="404040"/>
                          </a:solidFill>
                          <a:effectLst/>
                          <a:latin typeface="ＭＳ Ｐゴシック"/>
                        </a:rPr>
                        <a:t>　</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CC66"/>
                    </a:solidFill>
                  </a:tcPr>
                </a:tc>
                <a:tc>
                  <a:txBody>
                    <a:bodyPr/>
                    <a:lstStyle/>
                    <a:p>
                      <a:pPr algn="l" fontAlgn="ctr"/>
                      <a:r>
                        <a:rPr lang="ja-JP" altLang="en-US" sz="700" b="0" i="0" u="none" strike="noStrike" dirty="0">
                          <a:solidFill>
                            <a:srgbClr val="404040"/>
                          </a:solidFill>
                          <a:effectLst/>
                          <a:latin typeface="ＭＳ Ｐゴシック"/>
                        </a:rPr>
                        <a:t>　</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CC66"/>
                    </a:solidFill>
                  </a:tcPr>
                </a:tc>
                <a:tc>
                  <a:txBody>
                    <a:bodyPr/>
                    <a:lstStyle/>
                    <a:p>
                      <a:pPr algn="l" fontAlgn="ctr"/>
                      <a:r>
                        <a:rPr lang="ja-JP" altLang="en-US" sz="700" b="0" i="0" u="none" strike="noStrike" dirty="0">
                          <a:solidFill>
                            <a:srgbClr val="404040"/>
                          </a:solidFill>
                          <a:effectLst/>
                          <a:latin typeface="ＭＳ Ｐゴシック"/>
                        </a:rPr>
                        <a:t>　</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CC66"/>
                    </a:solidFill>
                  </a:tcPr>
                </a:tc>
                <a:tc>
                  <a:txBody>
                    <a:bodyPr/>
                    <a:lstStyle/>
                    <a:p>
                      <a:pPr algn="l" fontAlgn="ctr"/>
                      <a:r>
                        <a:rPr lang="ja-JP" altLang="en-US" sz="700" b="0" i="0" u="none" strike="noStrike" dirty="0">
                          <a:solidFill>
                            <a:srgbClr val="404040"/>
                          </a:solidFill>
                          <a:effectLst/>
                          <a:latin typeface="ＭＳ Ｐゴシック"/>
                        </a:rPr>
                        <a:t>　</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CC66"/>
                    </a:solidFill>
                  </a:tcPr>
                </a:tc>
                <a:tc>
                  <a:txBody>
                    <a:bodyPr/>
                    <a:lstStyle/>
                    <a:p>
                      <a:pPr algn="l" fontAlgn="ctr"/>
                      <a:r>
                        <a:rPr lang="ja-JP" altLang="en-US" sz="700" b="0" i="0" u="none" strike="noStrike" dirty="0">
                          <a:solidFill>
                            <a:srgbClr val="404040"/>
                          </a:solidFill>
                          <a:effectLst/>
                          <a:latin typeface="ＭＳ Ｐゴシック"/>
                        </a:rPr>
                        <a:t>　</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CC66"/>
                    </a:solidFill>
                  </a:tcPr>
                </a:tc>
                <a:tc>
                  <a:txBody>
                    <a:bodyPr/>
                    <a:lstStyle/>
                    <a:p>
                      <a:pPr algn="l" fontAlgn="ctr"/>
                      <a:r>
                        <a:rPr lang="ja-JP" altLang="en-US" sz="700" b="0" i="0" u="none" strike="noStrike" dirty="0">
                          <a:solidFill>
                            <a:srgbClr val="404040"/>
                          </a:solidFill>
                          <a:effectLst/>
                          <a:latin typeface="ＭＳ Ｐゴシック"/>
                        </a:rPr>
                        <a:t>　</a:t>
                      </a:r>
                    </a:p>
                  </a:txBody>
                  <a:tcPr marL="84005" marR="0" marT="0" marB="0" anchor="ctr">
                    <a:lnL w="6350" cap="flat" cmpd="sng" algn="ctr">
                      <a:solidFill>
                        <a:srgbClr val="AAC8AC"/>
                      </a:solidFill>
                      <a:prstDash val="solid"/>
                      <a:round/>
                      <a:headEnd type="none" w="med" len="med"/>
                      <a:tailEnd type="none" w="med" len="med"/>
                    </a:lnL>
                    <a:lnR w="12700" cap="flat" cmpd="sng" algn="ctr">
                      <a:solidFill>
                        <a:srgbClr val="527C55"/>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C7DAC8"/>
                    </a:solidFill>
                  </a:tcPr>
                </a:tc>
              </a:tr>
              <a:tr h="110634">
                <a:tc>
                  <a:txBody>
                    <a:bodyPr/>
                    <a:lstStyle/>
                    <a:p>
                      <a:pPr algn="l" fontAlgn="ctr"/>
                      <a:r>
                        <a:rPr lang="en-US" altLang="ja-JP" sz="700" b="0" i="0" u="none" strike="noStrike">
                          <a:solidFill>
                            <a:srgbClr val="404040"/>
                          </a:solidFill>
                          <a:effectLst/>
                          <a:latin typeface="ＭＳ Ｐゴシック"/>
                        </a:rPr>
                        <a:t>18</a:t>
                      </a:r>
                    </a:p>
                  </a:txBody>
                  <a:tcPr marL="84005" marR="0" marT="0" marB="0" anchor="ctr">
                    <a:lnL w="12700" cap="flat" cmpd="sng" algn="ctr">
                      <a:solidFill>
                        <a:srgbClr val="527C55"/>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404040"/>
                          </a:solidFill>
                          <a:effectLst/>
                          <a:latin typeface="ＭＳ Ｐゴシック"/>
                        </a:rPr>
                        <a:t>19</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404040"/>
                          </a:solidFill>
                          <a:effectLst/>
                          <a:latin typeface="ＭＳ Ｐゴシック"/>
                        </a:rPr>
                        <a:t>20</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404040"/>
                          </a:solidFill>
                          <a:effectLst/>
                          <a:latin typeface="ＭＳ Ｐゴシック"/>
                        </a:rPr>
                        <a:t>21</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404040"/>
                          </a:solidFill>
                          <a:effectLst/>
                          <a:latin typeface="ＭＳ Ｐゴシック"/>
                        </a:rPr>
                        <a:t>22</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404040"/>
                          </a:solidFill>
                          <a:effectLst/>
                          <a:latin typeface="ＭＳ Ｐゴシック"/>
                        </a:rPr>
                        <a:t>23</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404040"/>
                          </a:solidFill>
                          <a:effectLst/>
                          <a:latin typeface="ＭＳ Ｐゴシック"/>
                        </a:rPr>
                        <a:t>24</a:t>
                      </a:r>
                    </a:p>
                  </a:txBody>
                  <a:tcPr marL="84005" marR="0" marT="0" marB="0" anchor="ctr">
                    <a:lnL w="6350" cap="flat" cmpd="sng" algn="ctr">
                      <a:solidFill>
                        <a:srgbClr val="AAC8AC"/>
                      </a:solidFill>
                      <a:prstDash val="solid"/>
                      <a:round/>
                      <a:headEnd type="none" w="med" len="med"/>
                      <a:tailEnd type="none" w="med" len="med"/>
                    </a:lnL>
                    <a:lnR w="12700" cap="flat" cmpd="sng" algn="ctr">
                      <a:solidFill>
                        <a:srgbClr val="527C55"/>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r>
              <a:tr h="400043">
                <a:tc>
                  <a:txBody>
                    <a:bodyPr/>
                    <a:lstStyle/>
                    <a:p>
                      <a:pPr algn="l" fontAlgn="ctr"/>
                      <a:r>
                        <a:rPr lang="ja-JP" altLang="en-US" sz="700" b="0" i="0" u="none" strike="noStrike">
                          <a:solidFill>
                            <a:srgbClr val="404040"/>
                          </a:solidFill>
                          <a:effectLst/>
                          <a:latin typeface="ＭＳ Ｐゴシック"/>
                        </a:rPr>
                        <a:t>　</a:t>
                      </a:r>
                    </a:p>
                  </a:txBody>
                  <a:tcPr marL="84005" marR="0" marT="0" marB="0" anchor="ctr">
                    <a:lnL w="12700" cap="flat" cmpd="sng" algn="ctr">
                      <a:solidFill>
                        <a:srgbClr val="527C55"/>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C7DAC8"/>
                    </a:solidFill>
                  </a:tcPr>
                </a:tc>
                <a:tc>
                  <a:txBody>
                    <a:bodyPr/>
                    <a:lstStyle/>
                    <a:p>
                      <a:pPr algn="l" fontAlgn="ctr"/>
                      <a:r>
                        <a:rPr lang="ja-JP" altLang="en-US" sz="700" b="0" i="0" u="none" strike="noStrike">
                          <a:solidFill>
                            <a:srgbClr val="404040"/>
                          </a:solidFill>
                          <a:effectLst/>
                          <a:latin typeface="ＭＳ Ｐゴシック"/>
                        </a:rPr>
                        <a:t>　</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ja-JP" altLang="en-US" sz="700" b="0" i="0" u="none" strike="noStrike">
                          <a:solidFill>
                            <a:srgbClr val="404040"/>
                          </a:solidFill>
                          <a:effectLst/>
                          <a:latin typeface="ＭＳ Ｐゴシック"/>
                        </a:rPr>
                        <a:t>　</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ja-JP" altLang="en-US" sz="700" b="0" i="0" u="none" strike="noStrike">
                          <a:solidFill>
                            <a:srgbClr val="404040"/>
                          </a:solidFill>
                          <a:effectLst/>
                          <a:latin typeface="ＭＳ Ｐゴシック"/>
                        </a:rPr>
                        <a:t>　</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ja-JP" altLang="en-US" sz="700" b="0" i="0" u="none" strike="noStrike">
                          <a:solidFill>
                            <a:srgbClr val="404040"/>
                          </a:solidFill>
                          <a:effectLst/>
                          <a:latin typeface="ＭＳ Ｐゴシック"/>
                        </a:rPr>
                        <a:t>　</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ja-JP" altLang="en-US" sz="700" b="0" i="0" u="none" strike="noStrike">
                          <a:solidFill>
                            <a:srgbClr val="404040"/>
                          </a:solidFill>
                          <a:effectLst/>
                          <a:latin typeface="ＭＳ Ｐゴシック"/>
                        </a:rPr>
                        <a:t>　</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ja-JP" altLang="en-US" sz="700" b="0" i="0" u="none" strike="noStrike">
                          <a:solidFill>
                            <a:srgbClr val="404040"/>
                          </a:solidFill>
                          <a:effectLst/>
                          <a:latin typeface="ＭＳ Ｐゴシック"/>
                        </a:rPr>
                        <a:t>　</a:t>
                      </a:r>
                    </a:p>
                  </a:txBody>
                  <a:tcPr marL="84005" marR="0" marT="0" marB="0" anchor="ctr">
                    <a:lnL w="6350" cap="flat" cmpd="sng" algn="ctr">
                      <a:solidFill>
                        <a:srgbClr val="AAC8AC"/>
                      </a:solidFill>
                      <a:prstDash val="solid"/>
                      <a:round/>
                      <a:headEnd type="none" w="med" len="med"/>
                      <a:tailEnd type="none" w="med" len="med"/>
                    </a:lnL>
                    <a:lnR w="12700" cap="flat" cmpd="sng" algn="ctr">
                      <a:solidFill>
                        <a:srgbClr val="527C55"/>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C7DAC8"/>
                    </a:solidFill>
                  </a:tcPr>
                </a:tc>
              </a:tr>
              <a:tr h="110634">
                <a:tc>
                  <a:txBody>
                    <a:bodyPr/>
                    <a:lstStyle/>
                    <a:p>
                      <a:pPr algn="l" fontAlgn="ctr"/>
                      <a:r>
                        <a:rPr lang="en-US" altLang="ja-JP" sz="700" b="0" i="0" u="none" strike="noStrike">
                          <a:solidFill>
                            <a:srgbClr val="404040"/>
                          </a:solidFill>
                          <a:effectLst/>
                          <a:latin typeface="ＭＳ Ｐゴシック"/>
                        </a:rPr>
                        <a:t>25</a:t>
                      </a:r>
                    </a:p>
                  </a:txBody>
                  <a:tcPr marL="84005" marR="0" marT="0" marB="0" anchor="ctr">
                    <a:lnL w="12700" cap="flat" cmpd="sng" algn="ctr">
                      <a:solidFill>
                        <a:srgbClr val="527C55"/>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404040"/>
                          </a:solidFill>
                          <a:effectLst/>
                          <a:latin typeface="ＭＳ Ｐゴシック"/>
                        </a:rPr>
                        <a:t>26</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404040"/>
                          </a:solidFill>
                          <a:effectLst/>
                          <a:latin typeface="ＭＳ Ｐゴシック"/>
                        </a:rPr>
                        <a:t>27</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404040"/>
                          </a:solidFill>
                          <a:effectLst/>
                          <a:latin typeface="ＭＳ Ｐゴシック"/>
                        </a:rPr>
                        <a:t>28</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404040"/>
                          </a:solidFill>
                          <a:effectLst/>
                          <a:latin typeface="ＭＳ Ｐゴシック"/>
                        </a:rPr>
                        <a:t>29</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404040"/>
                          </a:solidFill>
                          <a:effectLst/>
                          <a:latin typeface="ＭＳ Ｐゴシック"/>
                        </a:rPr>
                        <a:t>30</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ja-JP" altLang="en-US" sz="700" b="0" i="0" u="none" strike="noStrike">
                          <a:solidFill>
                            <a:srgbClr val="404040"/>
                          </a:solidFill>
                          <a:effectLst/>
                          <a:latin typeface="ＭＳ Ｐゴシック"/>
                        </a:rPr>
                        <a:t>　</a:t>
                      </a:r>
                    </a:p>
                  </a:txBody>
                  <a:tcPr marL="84005" marR="0" marT="0" marB="0" anchor="ctr">
                    <a:lnL w="6350" cap="flat" cmpd="sng" algn="ctr">
                      <a:solidFill>
                        <a:srgbClr val="AAC8AC"/>
                      </a:solidFill>
                      <a:prstDash val="solid"/>
                      <a:round/>
                      <a:headEnd type="none" w="med" len="med"/>
                      <a:tailEnd type="none" w="med" len="med"/>
                    </a:lnL>
                    <a:lnR w="12700" cap="flat" cmpd="sng" algn="ctr">
                      <a:solidFill>
                        <a:srgbClr val="527C55"/>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r>
              <a:tr h="400043">
                <a:tc>
                  <a:txBody>
                    <a:bodyPr/>
                    <a:lstStyle/>
                    <a:p>
                      <a:pPr algn="l" fontAlgn="ctr"/>
                      <a:r>
                        <a:rPr lang="ja-JP" altLang="en-US" sz="700" b="0" i="0" u="none" strike="noStrike">
                          <a:solidFill>
                            <a:srgbClr val="404040"/>
                          </a:solidFill>
                          <a:effectLst/>
                          <a:latin typeface="ＭＳ Ｐゴシック"/>
                        </a:rPr>
                        <a:t>　</a:t>
                      </a:r>
                    </a:p>
                  </a:txBody>
                  <a:tcPr marL="84005" marR="0" marT="0" marB="0" anchor="ctr">
                    <a:lnL w="12700" cap="flat" cmpd="sng" algn="ctr">
                      <a:solidFill>
                        <a:srgbClr val="527C55"/>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C7DAC8"/>
                    </a:solidFill>
                  </a:tcPr>
                </a:tc>
                <a:tc>
                  <a:txBody>
                    <a:bodyPr/>
                    <a:lstStyle/>
                    <a:p>
                      <a:pPr algn="l" fontAlgn="ctr"/>
                      <a:r>
                        <a:rPr lang="ja-JP" altLang="en-US" sz="700" b="0" i="0" u="none" strike="noStrike">
                          <a:solidFill>
                            <a:srgbClr val="404040"/>
                          </a:solidFill>
                          <a:effectLst/>
                          <a:latin typeface="ＭＳ Ｐゴシック"/>
                        </a:rPr>
                        <a:t>　</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ja-JP" altLang="en-US" sz="700" b="0" i="0" u="none" strike="noStrike">
                          <a:solidFill>
                            <a:srgbClr val="404040"/>
                          </a:solidFill>
                          <a:effectLst/>
                          <a:latin typeface="ＭＳ Ｐゴシック"/>
                        </a:rPr>
                        <a:t>　</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ja-JP" altLang="en-US" sz="700" b="0" i="0" u="none" strike="noStrike">
                          <a:solidFill>
                            <a:srgbClr val="404040"/>
                          </a:solidFill>
                          <a:effectLst/>
                          <a:latin typeface="ＭＳ Ｐゴシック"/>
                        </a:rPr>
                        <a:t>　</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ja-JP" altLang="en-US" sz="700" b="0" i="0" u="none" strike="noStrike">
                          <a:solidFill>
                            <a:srgbClr val="404040"/>
                          </a:solidFill>
                          <a:effectLst/>
                          <a:latin typeface="ＭＳ Ｐゴシック"/>
                        </a:rPr>
                        <a:t>　</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ja-JP" altLang="en-US" sz="700" b="0" i="0" u="none" strike="noStrike">
                          <a:solidFill>
                            <a:srgbClr val="404040"/>
                          </a:solidFill>
                          <a:effectLst/>
                          <a:latin typeface="ＭＳ Ｐゴシック"/>
                        </a:rPr>
                        <a:t>　</a:t>
                      </a:r>
                    </a:p>
                  </a:txBody>
                  <a:tcPr marL="84005"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ja-JP" altLang="en-US" sz="700" b="0" i="0" u="none" strike="noStrike" dirty="0">
                          <a:solidFill>
                            <a:srgbClr val="404040"/>
                          </a:solidFill>
                          <a:effectLst/>
                          <a:latin typeface="ＭＳ Ｐゴシック"/>
                        </a:rPr>
                        <a:t>　</a:t>
                      </a:r>
                    </a:p>
                  </a:txBody>
                  <a:tcPr marL="84005" marR="0" marT="0" marB="0" anchor="ctr">
                    <a:lnL w="6350" cap="flat" cmpd="sng" algn="ctr">
                      <a:solidFill>
                        <a:srgbClr val="AAC8AC"/>
                      </a:solidFill>
                      <a:prstDash val="solid"/>
                      <a:round/>
                      <a:headEnd type="none" w="med" len="med"/>
                      <a:tailEnd type="none" w="med" len="med"/>
                    </a:lnL>
                    <a:lnR w="12700" cap="flat" cmpd="sng" algn="ctr">
                      <a:solidFill>
                        <a:srgbClr val="527C55"/>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C7DAC8"/>
                    </a:solidFill>
                  </a:tcPr>
                </a:tc>
              </a:tr>
            </a:tbl>
          </a:graphicData>
        </a:graphic>
      </p:graphicFrame>
      <p:graphicFrame>
        <p:nvGraphicFramePr>
          <p:cNvPr id="8" name="表 7"/>
          <p:cNvGraphicFramePr>
            <a:graphicFrameLocks noGrp="1"/>
          </p:cNvGraphicFramePr>
          <p:nvPr/>
        </p:nvGraphicFramePr>
        <p:xfrm>
          <a:off x="959040" y="3732872"/>
          <a:ext cx="5181120" cy="3093450"/>
        </p:xfrm>
        <a:graphic>
          <a:graphicData uri="http://schemas.openxmlformats.org/drawingml/2006/table">
            <a:tbl>
              <a:tblPr/>
              <a:tblGrid>
                <a:gridCol w="740160"/>
                <a:gridCol w="740160"/>
                <a:gridCol w="740160"/>
                <a:gridCol w="740160"/>
                <a:gridCol w="740160"/>
                <a:gridCol w="740160"/>
                <a:gridCol w="740160"/>
              </a:tblGrid>
              <a:tr h="110604">
                <a:tc>
                  <a:txBody>
                    <a:bodyPr/>
                    <a:lstStyle/>
                    <a:p>
                      <a:pPr algn="l" fontAlgn="ctr"/>
                      <a:r>
                        <a:rPr lang="ja-JP" altLang="en-US" sz="700" b="0" i="0" u="none" strike="noStrike">
                          <a:solidFill>
                            <a:srgbClr val="404040"/>
                          </a:solidFill>
                          <a:effectLst/>
                          <a:latin typeface="ＭＳ Ｐゴシック"/>
                        </a:rPr>
                        <a:t>　</a:t>
                      </a:r>
                    </a:p>
                  </a:txBody>
                  <a:tcPr marL="83791" marR="0" marT="0" marB="0" anchor="ctr">
                    <a:lnL w="12700" cap="flat" cmpd="sng" algn="ctr">
                      <a:solidFill>
                        <a:srgbClr val="527C55"/>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ja-JP" altLang="en-US" sz="700" b="0" i="0" u="none" strike="noStrike">
                          <a:solidFill>
                            <a:srgbClr val="404040"/>
                          </a:solidFill>
                          <a:effectLst/>
                          <a:latin typeface="ＭＳ Ｐゴシック"/>
                        </a:rPr>
                        <a:t>　</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ja-JP" altLang="en-US" sz="700" b="0" i="0" u="none" strike="noStrike">
                          <a:solidFill>
                            <a:srgbClr val="404040"/>
                          </a:solidFill>
                          <a:effectLst/>
                          <a:latin typeface="ＭＳ Ｐゴシック"/>
                        </a:rPr>
                        <a:t>　</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ja-JP" altLang="en-US" sz="700" b="0" i="0" u="none" strike="noStrike">
                          <a:solidFill>
                            <a:srgbClr val="404040"/>
                          </a:solidFill>
                          <a:effectLst/>
                          <a:latin typeface="ＭＳ Ｐゴシック"/>
                        </a:rPr>
                        <a:t>　</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ja-JP" altLang="en-US" sz="700" b="0" i="0" u="none" strike="noStrike">
                          <a:solidFill>
                            <a:srgbClr val="404040"/>
                          </a:solidFill>
                          <a:effectLst/>
                          <a:latin typeface="ＭＳ Ｐゴシック"/>
                        </a:rPr>
                        <a:t>　</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ja-JP" altLang="en-US" sz="700" b="0" i="0" u="none" strike="noStrike">
                          <a:solidFill>
                            <a:srgbClr val="404040"/>
                          </a:solidFill>
                          <a:effectLst/>
                          <a:latin typeface="ＭＳ Ｐゴシック"/>
                        </a:rPr>
                        <a:t>　</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a:solidFill>
                            <a:srgbClr val="404040"/>
                          </a:solidFill>
                          <a:effectLst/>
                          <a:latin typeface="ＭＳ Ｐゴシック"/>
                        </a:rPr>
                        <a:t>1</a:t>
                      </a:r>
                    </a:p>
                  </a:txBody>
                  <a:tcPr marL="83791" marR="0" marT="0" marB="0" anchor="ctr">
                    <a:lnL w="6350" cap="flat" cmpd="sng" algn="ctr">
                      <a:solidFill>
                        <a:srgbClr val="AAC8AC"/>
                      </a:solidFill>
                      <a:prstDash val="solid"/>
                      <a:round/>
                      <a:headEnd type="none" w="med" len="med"/>
                      <a:tailEnd type="none" w="med" len="med"/>
                    </a:lnL>
                    <a:lnR w="12700" cap="flat" cmpd="sng" algn="ctr">
                      <a:solidFill>
                        <a:srgbClr val="527C55"/>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r>
              <a:tr h="404971">
                <a:tc>
                  <a:txBody>
                    <a:bodyPr/>
                    <a:lstStyle/>
                    <a:p>
                      <a:pPr algn="l" fontAlgn="ctr"/>
                      <a:r>
                        <a:rPr lang="ja-JP" altLang="en-US" sz="700" b="0" i="0" u="none" strike="noStrike">
                          <a:solidFill>
                            <a:srgbClr val="404040"/>
                          </a:solidFill>
                          <a:effectLst/>
                          <a:latin typeface="ＭＳ Ｐゴシック"/>
                        </a:rPr>
                        <a:t>　</a:t>
                      </a:r>
                    </a:p>
                  </a:txBody>
                  <a:tcPr marL="83791" marR="0" marT="0" marB="0" anchor="ctr">
                    <a:lnL w="12700" cap="flat" cmpd="sng" algn="ctr">
                      <a:solidFill>
                        <a:srgbClr val="527C55"/>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C7DAC8"/>
                    </a:solidFill>
                  </a:tcPr>
                </a:tc>
                <a:tc>
                  <a:txBody>
                    <a:bodyPr/>
                    <a:lstStyle/>
                    <a:p>
                      <a:pPr algn="l" fontAlgn="ctr"/>
                      <a:r>
                        <a:rPr lang="ja-JP" altLang="en-US" sz="700" b="0" i="0" u="none" strike="noStrike" dirty="0">
                          <a:solidFill>
                            <a:srgbClr val="404040"/>
                          </a:solidFill>
                          <a:effectLst/>
                          <a:latin typeface="ＭＳ Ｐゴシック"/>
                        </a:rPr>
                        <a:t>　</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CC66"/>
                    </a:solidFill>
                  </a:tcPr>
                </a:tc>
                <a:tc>
                  <a:txBody>
                    <a:bodyPr/>
                    <a:lstStyle/>
                    <a:p>
                      <a:pPr algn="l" fontAlgn="ctr"/>
                      <a:r>
                        <a:rPr lang="ja-JP" altLang="en-US" sz="700" b="0" i="0" u="none" strike="noStrike" dirty="0">
                          <a:solidFill>
                            <a:srgbClr val="404040"/>
                          </a:solidFill>
                          <a:effectLst/>
                          <a:latin typeface="ＭＳ Ｐゴシック"/>
                        </a:rPr>
                        <a:t>　</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CC66"/>
                    </a:solidFill>
                  </a:tcPr>
                </a:tc>
                <a:tc>
                  <a:txBody>
                    <a:bodyPr/>
                    <a:lstStyle/>
                    <a:p>
                      <a:pPr algn="l" fontAlgn="ctr"/>
                      <a:r>
                        <a:rPr lang="ja-JP" altLang="en-US" sz="700" b="0" i="0" u="none" strike="noStrike" dirty="0">
                          <a:solidFill>
                            <a:srgbClr val="404040"/>
                          </a:solidFill>
                          <a:effectLst/>
                          <a:latin typeface="ＭＳ Ｐゴシック"/>
                        </a:rPr>
                        <a:t>　</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CC66"/>
                    </a:solidFill>
                  </a:tcPr>
                </a:tc>
                <a:tc>
                  <a:txBody>
                    <a:bodyPr/>
                    <a:lstStyle/>
                    <a:p>
                      <a:pPr algn="l" fontAlgn="ctr"/>
                      <a:r>
                        <a:rPr lang="ja-JP" altLang="en-US" sz="700" b="0" i="0" u="none" strike="noStrike" dirty="0">
                          <a:solidFill>
                            <a:srgbClr val="404040"/>
                          </a:solidFill>
                          <a:effectLst/>
                          <a:latin typeface="ＭＳ Ｐゴシック"/>
                        </a:rPr>
                        <a:t>　</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CC66"/>
                    </a:solidFill>
                  </a:tcPr>
                </a:tc>
                <a:tc>
                  <a:txBody>
                    <a:bodyPr/>
                    <a:lstStyle/>
                    <a:p>
                      <a:pPr algn="l" fontAlgn="ctr"/>
                      <a:r>
                        <a:rPr lang="ja-JP" altLang="en-US" sz="700" b="0" i="0" u="none" strike="noStrike" dirty="0">
                          <a:solidFill>
                            <a:srgbClr val="404040"/>
                          </a:solidFill>
                          <a:effectLst/>
                          <a:latin typeface="ＭＳ Ｐゴシック"/>
                        </a:rPr>
                        <a:t>　</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CC66"/>
                    </a:solidFill>
                  </a:tcPr>
                </a:tc>
                <a:tc>
                  <a:txBody>
                    <a:bodyPr/>
                    <a:lstStyle/>
                    <a:p>
                      <a:pPr algn="l" fontAlgn="ctr"/>
                      <a:r>
                        <a:rPr lang="ja-JP" altLang="en-US" sz="700" b="0" i="0" u="none" strike="noStrike">
                          <a:solidFill>
                            <a:srgbClr val="404040"/>
                          </a:solidFill>
                          <a:effectLst/>
                          <a:latin typeface="ＭＳ Ｐゴシック"/>
                        </a:rPr>
                        <a:t>　</a:t>
                      </a:r>
                    </a:p>
                  </a:txBody>
                  <a:tcPr marL="83791" marR="0" marT="0" marB="0" anchor="ctr">
                    <a:lnL w="6350" cap="flat" cmpd="sng" algn="ctr">
                      <a:solidFill>
                        <a:srgbClr val="AAC8AC"/>
                      </a:solidFill>
                      <a:prstDash val="solid"/>
                      <a:round/>
                      <a:headEnd type="none" w="med" len="med"/>
                      <a:tailEnd type="none" w="med" len="med"/>
                    </a:lnL>
                    <a:lnR w="12700" cap="flat" cmpd="sng" algn="ctr">
                      <a:solidFill>
                        <a:srgbClr val="527C55"/>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C7DAC8"/>
                    </a:solidFill>
                  </a:tcPr>
                </a:tc>
              </a:tr>
              <a:tr h="110604">
                <a:tc>
                  <a:txBody>
                    <a:bodyPr/>
                    <a:lstStyle/>
                    <a:p>
                      <a:pPr algn="l" fontAlgn="ctr"/>
                      <a:r>
                        <a:rPr lang="en-US" altLang="ja-JP" sz="700" b="0" i="0" u="none" strike="noStrike">
                          <a:solidFill>
                            <a:srgbClr val="404040"/>
                          </a:solidFill>
                          <a:effectLst/>
                          <a:latin typeface="ＭＳ Ｐゴシック"/>
                        </a:rPr>
                        <a:t>2</a:t>
                      </a:r>
                    </a:p>
                  </a:txBody>
                  <a:tcPr marL="83791" marR="0" marT="0" marB="0" anchor="ctr">
                    <a:lnL w="12700" cap="flat" cmpd="sng" algn="ctr">
                      <a:solidFill>
                        <a:srgbClr val="527C55"/>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a:solidFill>
                            <a:srgbClr val="404040"/>
                          </a:solidFill>
                          <a:effectLst/>
                          <a:latin typeface="ＭＳ Ｐゴシック"/>
                        </a:rPr>
                        <a:t>3</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a:solidFill>
                            <a:srgbClr val="404040"/>
                          </a:solidFill>
                          <a:effectLst/>
                          <a:latin typeface="ＭＳ Ｐゴシック"/>
                        </a:rPr>
                        <a:t>4</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a:solidFill>
                            <a:srgbClr val="404040"/>
                          </a:solidFill>
                          <a:effectLst/>
                          <a:latin typeface="ＭＳ Ｐゴシック"/>
                        </a:rPr>
                        <a:t>5</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a:solidFill>
                            <a:srgbClr val="404040"/>
                          </a:solidFill>
                          <a:effectLst/>
                          <a:latin typeface="ＭＳ Ｐゴシック"/>
                        </a:rPr>
                        <a:t>6</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a:solidFill>
                            <a:srgbClr val="404040"/>
                          </a:solidFill>
                          <a:effectLst/>
                          <a:latin typeface="ＭＳ Ｐゴシック"/>
                        </a:rPr>
                        <a:t>7</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a:solidFill>
                            <a:srgbClr val="404040"/>
                          </a:solidFill>
                          <a:effectLst/>
                          <a:latin typeface="ＭＳ Ｐゴシック"/>
                        </a:rPr>
                        <a:t>8</a:t>
                      </a:r>
                    </a:p>
                  </a:txBody>
                  <a:tcPr marL="83791" marR="0" marT="0" marB="0" anchor="ctr">
                    <a:lnL w="6350" cap="flat" cmpd="sng" algn="ctr">
                      <a:solidFill>
                        <a:srgbClr val="AAC8AC"/>
                      </a:solidFill>
                      <a:prstDash val="solid"/>
                      <a:round/>
                      <a:headEnd type="none" w="med" len="med"/>
                      <a:tailEnd type="none" w="med" len="med"/>
                    </a:lnL>
                    <a:lnR w="12700" cap="flat" cmpd="sng" algn="ctr">
                      <a:solidFill>
                        <a:srgbClr val="527C55"/>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r>
              <a:tr h="404971">
                <a:tc>
                  <a:txBody>
                    <a:bodyPr/>
                    <a:lstStyle/>
                    <a:p>
                      <a:pPr algn="l" fontAlgn="ctr"/>
                      <a:r>
                        <a:rPr lang="ja-JP" altLang="en-US" sz="700" b="0" i="0" u="none" strike="noStrike">
                          <a:solidFill>
                            <a:srgbClr val="404040"/>
                          </a:solidFill>
                          <a:effectLst/>
                          <a:latin typeface="ＭＳ Ｐゴシック"/>
                        </a:rPr>
                        <a:t>　</a:t>
                      </a:r>
                    </a:p>
                  </a:txBody>
                  <a:tcPr marL="83791" marR="0" marT="0" marB="0" anchor="ctr">
                    <a:lnL w="12700" cap="flat" cmpd="sng" algn="ctr">
                      <a:solidFill>
                        <a:srgbClr val="527C55"/>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C7DAC8"/>
                    </a:solidFill>
                  </a:tcPr>
                </a:tc>
                <a:tc>
                  <a:txBody>
                    <a:bodyPr/>
                    <a:lstStyle/>
                    <a:p>
                      <a:pPr algn="l" fontAlgn="ctr"/>
                      <a:r>
                        <a:rPr lang="ja-JP" altLang="en-US" sz="700" b="0" i="0" u="none" strike="noStrike" dirty="0">
                          <a:solidFill>
                            <a:srgbClr val="404040"/>
                          </a:solidFill>
                          <a:effectLst/>
                          <a:latin typeface="ＭＳ Ｐゴシック"/>
                        </a:rPr>
                        <a:t>　</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CC66"/>
                    </a:solidFill>
                  </a:tcPr>
                </a:tc>
                <a:tc>
                  <a:txBody>
                    <a:bodyPr/>
                    <a:lstStyle/>
                    <a:p>
                      <a:pPr algn="l" fontAlgn="ctr"/>
                      <a:r>
                        <a:rPr lang="ja-JP" altLang="en-US" sz="700" b="0" i="0" u="none" strike="noStrike" dirty="0">
                          <a:solidFill>
                            <a:srgbClr val="404040"/>
                          </a:solidFill>
                          <a:effectLst/>
                          <a:latin typeface="ＭＳ Ｐゴシック"/>
                        </a:rPr>
                        <a:t>　</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CC66"/>
                    </a:solidFill>
                  </a:tcPr>
                </a:tc>
                <a:tc>
                  <a:txBody>
                    <a:bodyPr/>
                    <a:lstStyle/>
                    <a:p>
                      <a:pPr algn="l" fontAlgn="ctr"/>
                      <a:r>
                        <a:rPr lang="ja-JP" altLang="en-US" sz="700" b="0" i="0" u="none" strike="noStrike" dirty="0">
                          <a:solidFill>
                            <a:srgbClr val="404040"/>
                          </a:solidFill>
                          <a:effectLst/>
                          <a:latin typeface="ＭＳ Ｐゴシック"/>
                        </a:rPr>
                        <a:t>　</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CC66"/>
                    </a:solidFill>
                  </a:tcPr>
                </a:tc>
                <a:tc>
                  <a:txBody>
                    <a:bodyPr/>
                    <a:lstStyle/>
                    <a:p>
                      <a:pPr algn="l" fontAlgn="ctr"/>
                      <a:r>
                        <a:rPr lang="ja-JP" altLang="en-US" sz="700" b="0" i="0" u="none" strike="noStrike" dirty="0">
                          <a:solidFill>
                            <a:srgbClr val="404040"/>
                          </a:solidFill>
                          <a:effectLst/>
                          <a:latin typeface="ＭＳ Ｐゴシック"/>
                        </a:rPr>
                        <a:t>　</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CC66"/>
                    </a:solidFill>
                  </a:tcPr>
                </a:tc>
                <a:tc>
                  <a:txBody>
                    <a:bodyPr/>
                    <a:lstStyle/>
                    <a:p>
                      <a:pPr algn="l" fontAlgn="ctr"/>
                      <a:r>
                        <a:rPr lang="ja-JP" altLang="en-US" sz="700" b="0" i="0" u="none" strike="noStrike" dirty="0">
                          <a:solidFill>
                            <a:srgbClr val="404040"/>
                          </a:solidFill>
                          <a:effectLst/>
                          <a:latin typeface="ＭＳ Ｐゴシック"/>
                        </a:rPr>
                        <a:t>　</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CC66"/>
                    </a:solidFill>
                  </a:tcPr>
                </a:tc>
                <a:tc>
                  <a:txBody>
                    <a:bodyPr/>
                    <a:lstStyle/>
                    <a:p>
                      <a:pPr algn="l" fontAlgn="ctr"/>
                      <a:r>
                        <a:rPr lang="ja-JP" altLang="en-US" sz="700" b="0" i="0" u="none" strike="noStrike">
                          <a:solidFill>
                            <a:srgbClr val="404040"/>
                          </a:solidFill>
                          <a:effectLst/>
                          <a:latin typeface="ＭＳ Ｐゴシック"/>
                        </a:rPr>
                        <a:t>　</a:t>
                      </a:r>
                    </a:p>
                  </a:txBody>
                  <a:tcPr marL="83791" marR="0" marT="0" marB="0" anchor="ctr">
                    <a:lnL w="6350" cap="flat" cmpd="sng" algn="ctr">
                      <a:solidFill>
                        <a:srgbClr val="AAC8AC"/>
                      </a:solidFill>
                      <a:prstDash val="solid"/>
                      <a:round/>
                      <a:headEnd type="none" w="med" len="med"/>
                      <a:tailEnd type="none" w="med" len="med"/>
                    </a:lnL>
                    <a:lnR w="12700" cap="flat" cmpd="sng" algn="ctr">
                      <a:solidFill>
                        <a:srgbClr val="527C55"/>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C7DAC8"/>
                    </a:solidFill>
                  </a:tcPr>
                </a:tc>
              </a:tr>
              <a:tr h="110604">
                <a:tc>
                  <a:txBody>
                    <a:bodyPr/>
                    <a:lstStyle/>
                    <a:p>
                      <a:pPr algn="l" fontAlgn="ctr"/>
                      <a:r>
                        <a:rPr lang="en-US" altLang="ja-JP" sz="700" b="0" i="0" u="none" strike="noStrike">
                          <a:solidFill>
                            <a:srgbClr val="404040"/>
                          </a:solidFill>
                          <a:effectLst/>
                          <a:latin typeface="ＭＳ Ｐゴシック"/>
                        </a:rPr>
                        <a:t>9</a:t>
                      </a:r>
                    </a:p>
                  </a:txBody>
                  <a:tcPr marL="83791" marR="0" marT="0" marB="0" anchor="ctr">
                    <a:lnL w="12700" cap="flat" cmpd="sng" algn="ctr">
                      <a:solidFill>
                        <a:srgbClr val="527C55"/>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a:solidFill>
                            <a:srgbClr val="404040"/>
                          </a:solidFill>
                          <a:effectLst/>
                          <a:latin typeface="ＭＳ Ｐゴシック"/>
                        </a:rPr>
                        <a:t>10</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a:solidFill>
                            <a:srgbClr val="404040"/>
                          </a:solidFill>
                          <a:effectLst/>
                          <a:latin typeface="ＭＳ Ｐゴシック"/>
                        </a:rPr>
                        <a:t>11</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a:solidFill>
                            <a:srgbClr val="404040"/>
                          </a:solidFill>
                          <a:effectLst/>
                          <a:latin typeface="ＭＳ Ｐゴシック"/>
                        </a:rPr>
                        <a:t>12</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a:solidFill>
                            <a:srgbClr val="404040"/>
                          </a:solidFill>
                          <a:effectLst/>
                          <a:latin typeface="ＭＳ Ｐゴシック"/>
                        </a:rPr>
                        <a:t>13</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a:solidFill>
                            <a:srgbClr val="404040"/>
                          </a:solidFill>
                          <a:effectLst/>
                          <a:latin typeface="ＭＳ Ｐゴシック"/>
                        </a:rPr>
                        <a:t>14</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en-US" altLang="ja-JP" sz="700" b="0" i="0" u="none" strike="noStrike">
                          <a:solidFill>
                            <a:srgbClr val="404040"/>
                          </a:solidFill>
                          <a:effectLst/>
                          <a:latin typeface="ＭＳ Ｐゴシック"/>
                        </a:rPr>
                        <a:t>15</a:t>
                      </a:r>
                    </a:p>
                  </a:txBody>
                  <a:tcPr marL="83791" marR="0" marT="0" marB="0" anchor="ctr">
                    <a:lnL w="6350" cap="flat" cmpd="sng" algn="ctr">
                      <a:solidFill>
                        <a:srgbClr val="AAC8AC"/>
                      </a:solidFill>
                      <a:prstDash val="solid"/>
                      <a:round/>
                      <a:headEnd type="none" w="med" len="med"/>
                      <a:tailEnd type="none" w="med" len="med"/>
                    </a:lnL>
                    <a:lnR w="12700" cap="flat" cmpd="sng" algn="ctr">
                      <a:solidFill>
                        <a:srgbClr val="527C55"/>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r>
              <a:tr h="404971">
                <a:tc>
                  <a:txBody>
                    <a:bodyPr/>
                    <a:lstStyle/>
                    <a:p>
                      <a:pPr algn="l" fontAlgn="ctr"/>
                      <a:r>
                        <a:rPr lang="ja-JP" altLang="en-US" sz="700" b="0" i="0" u="none" strike="noStrike">
                          <a:solidFill>
                            <a:srgbClr val="404040"/>
                          </a:solidFill>
                          <a:effectLst/>
                          <a:latin typeface="ＭＳ Ｐゴシック"/>
                        </a:rPr>
                        <a:t>　</a:t>
                      </a:r>
                    </a:p>
                  </a:txBody>
                  <a:tcPr marL="83791" marR="0" marT="0" marB="0" anchor="ctr">
                    <a:lnL w="12700" cap="flat" cmpd="sng" algn="ctr">
                      <a:solidFill>
                        <a:srgbClr val="527C55"/>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C7DAC8"/>
                    </a:solidFill>
                  </a:tcPr>
                </a:tc>
                <a:tc>
                  <a:txBody>
                    <a:bodyPr/>
                    <a:lstStyle/>
                    <a:p>
                      <a:pPr algn="l" fontAlgn="ctr"/>
                      <a:r>
                        <a:rPr lang="ja-JP" altLang="en-US" sz="700" b="0" i="0" u="none" strike="noStrike" dirty="0">
                          <a:solidFill>
                            <a:srgbClr val="404040"/>
                          </a:solidFill>
                          <a:effectLst/>
                          <a:latin typeface="ＭＳ Ｐゴシック"/>
                        </a:rPr>
                        <a:t>　</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CC66"/>
                    </a:solidFill>
                  </a:tcPr>
                </a:tc>
                <a:tc>
                  <a:txBody>
                    <a:bodyPr/>
                    <a:lstStyle/>
                    <a:p>
                      <a:pPr algn="l" fontAlgn="ctr"/>
                      <a:r>
                        <a:rPr lang="ja-JP" altLang="en-US" sz="700" b="0" i="0" u="none" strike="noStrike" dirty="0">
                          <a:solidFill>
                            <a:srgbClr val="404040"/>
                          </a:solidFill>
                          <a:effectLst/>
                          <a:latin typeface="ＭＳ Ｐゴシック"/>
                        </a:rPr>
                        <a:t>　</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CC66"/>
                    </a:solidFill>
                  </a:tcPr>
                </a:tc>
                <a:tc>
                  <a:txBody>
                    <a:bodyPr/>
                    <a:lstStyle/>
                    <a:p>
                      <a:pPr algn="l" fontAlgn="ctr"/>
                      <a:r>
                        <a:rPr lang="ja-JP" altLang="en-US" sz="700" b="0" i="0" u="none" strike="noStrike" dirty="0">
                          <a:solidFill>
                            <a:srgbClr val="404040"/>
                          </a:solidFill>
                          <a:effectLst/>
                          <a:latin typeface="ＭＳ Ｐゴシック"/>
                        </a:rPr>
                        <a:t>　</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CC66"/>
                    </a:solidFill>
                  </a:tcPr>
                </a:tc>
                <a:tc>
                  <a:txBody>
                    <a:bodyPr/>
                    <a:lstStyle/>
                    <a:p>
                      <a:pPr algn="l" fontAlgn="ctr"/>
                      <a:r>
                        <a:rPr lang="ja-JP" altLang="en-US" sz="700" b="0" i="0" u="none" strike="noStrike" dirty="0">
                          <a:solidFill>
                            <a:srgbClr val="404040"/>
                          </a:solidFill>
                          <a:effectLst/>
                          <a:latin typeface="ＭＳ Ｐゴシック"/>
                        </a:rPr>
                        <a:t>　</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CC66"/>
                    </a:solidFill>
                  </a:tcPr>
                </a:tc>
                <a:tc>
                  <a:txBody>
                    <a:bodyPr/>
                    <a:lstStyle/>
                    <a:p>
                      <a:pPr algn="l" fontAlgn="ctr"/>
                      <a:r>
                        <a:rPr lang="ja-JP" altLang="en-US" sz="700" b="0" i="0" u="none" strike="noStrike" dirty="0">
                          <a:solidFill>
                            <a:srgbClr val="404040"/>
                          </a:solidFill>
                          <a:effectLst/>
                          <a:latin typeface="ＭＳ Ｐゴシック"/>
                        </a:rPr>
                        <a:t>　</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CC66"/>
                    </a:solidFill>
                  </a:tcPr>
                </a:tc>
                <a:tc>
                  <a:txBody>
                    <a:bodyPr/>
                    <a:lstStyle/>
                    <a:p>
                      <a:pPr algn="l" fontAlgn="ctr"/>
                      <a:r>
                        <a:rPr lang="ja-JP" altLang="en-US" sz="700" b="0" i="0" u="none" strike="noStrike">
                          <a:solidFill>
                            <a:srgbClr val="404040"/>
                          </a:solidFill>
                          <a:effectLst/>
                          <a:latin typeface="ＭＳ Ｐゴシック"/>
                        </a:rPr>
                        <a:t>　</a:t>
                      </a:r>
                    </a:p>
                  </a:txBody>
                  <a:tcPr marL="83791" marR="0" marT="0" marB="0" anchor="ctr">
                    <a:lnL w="6350" cap="flat" cmpd="sng" algn="ctr">
                      <a:solidFill>
                        <a:srgbClr val="AAC8AC"/>
                      </a:solidFill>
                      <a:prstDash val="solid"/>
                      <a:round/>
                      <a:headEnd type="none" w="med" len="med"/>
                      <a:tailEnd type="none" w="med" len="med"/>
                    </a:lnL>
                    <a:lnR w="12700" cap="flat" cmpd="sng" algn="ctr">
                      <a:solidFill>
                        <a:srgbClr val="527C55"/>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C7DAC8"/>
                    </a:solidFill>
                  </a:tcPr>
                </a:tc>
              </a:tr>
              <a:tr h="110604">
                <a:tc>
                  <a:txBody>
                    <a:bodyPr/>
                    <a:lstStyle/>
                    <a:p>
                      <a:pPr algn="l" fontAlgn="ctr"/>
                      <a:r>
                        <a:rPr lang="en-US" altLang="ja-JP" sz="700" b="0" i="0" u="none" strike="noStrike">
                          <a:solidFill>
                            <a:srgbClr val="404040"/>
                          </a:solidFill>
                          <a:effectLst/>
                          <a:latin typeface="ＭＳ Ｐゴシック"/>
                        </a:rPr>
                        <a:t>16</a:t>
                      </a:r>
                    </a:p>
                  </a:txBody>
                  <a:tcPr marL="83791" marR="0" marT="0" marB="0" anchor="ctr">
                    <a:lnL w="12700" cap="flat" cmpd="sng" algn="ctr">
                      <a:solidFill>
                        <a:srgbClr val="527C55"/>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404040"/>
                          </a:solidFill>
                          <a:effectLst/>
                          <a:latin typeface="ＭＳ Ｐゴシック"/>
                        </a:rPr>
                        <a:t>17</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404040"/>
                          </a:solidFill>
                          <a:effectLst/>
                          <a:latin typeface="ＭＳ Ｐゴシック"/>
                        </a:rPr>
                        <a:t>18</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404040"/>
                          </a:solidFill>
                          <a:effectLst/>
                          <a:latin typeface="ＭＳ Ｐゴシック"/>
                        </a:rPr>
                        <a:t>19</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en-US" altLang="ja-JP" sz="700" b="0" i="0" u="none" strike="noStrike" dirty="0">
                          <a:solidFill>
                            <a:srgbClr val="404040"/>
                          </a:solidFill>
                          <a:effectLst/>
                          <a:latin typeface="ＭＳ Ｐゴシック"/>
                        </a:rPr>
                        <a:t>20</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404040"/>
                          </a:solidFill>
                          <a:effectLst/>
                          <a:latin typeface="ＭＳ Ｐゴシック"/>
                        </a:rPr>
                        <a:t>21</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404040"/>
                          </a:solidFill>
                          <a:effectLst/>
                          <a:latin typeface="ＭＳ Ｐゴシック"/>
                        </a:rPr>
                        <a:t>22</a:t>
                      </a:r>
                    </a:p>
                  </a:txBody>
                  <a:tcPr marL="83791" marR="0" marT="0" marB="0" anchor="ctr">
                    <a:lnL w="6350" cap="flat" cmpd="sng" algn="ctr">
                      <a:solidFill>
                        <a:srgbClr val="AAC8AC"/>
                      </a:solidFill>
                      <a:prstDash val="solid"/>
                      <a:round/>
                      <a:headEnd type="none" w="med" len="med"/>
                      <a:tailEnd type="none" w="med" len="med"/>
                    </a:lnL>
                    <a:lnR w="12700" cap="flat" cmpd="sng" algn="ctr">
                      <a:solidFill>
                        <a:srgbClr val="527C55"/>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r>
              <a:tr h="404971">
                <a:tc>
                  <a:txBody>
                    <a:bodyPr/>
                    <a:lstStyle/>
                    <a:p>
                      <a:pPr algn="l" fontAlgn="ctr"/>
                      <a:r>
                        <a:rPr lang="ja-JP" altLang="en-US" sz="700" b="0" i="0" u="none" strike="noStrike">
                          <a:solidFill>
                            <a:srgbClr val="404040"/>
                          </a:solidFill>
                          <a:effectLst/>
                          <a:latin typeface="ＭＳ Ｐゴシック"/>
                        </a:rPr>
                        <a:t>　</a:t>
                      </a:r>
                    </a:p>
                  </a:txBody>
                  <a:tcPr marL="83791" marR="0" marT="0" marB="0" anchor="ctr">
                    <a:lnL w="12700" cap="flat" cmpd="sng" algn="ctr">
                      <a:solidFill>
                        <a:srgbClr val="527C55"/>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C7DAC8"/>
                    </a:solidFill>
                  </a:tcPr>
                </a:tc>
                <a:tc>
                  <a:txBody>
                    <a:bodyPr/>
                    <a:lstStyle/>
                    <a:p>
                      <a:pPr algn="l" fontAlgn="ctr"/>
                      <a:r>
                        <a:rPr lang="ja-JP" altLang="en-US" sz="700" b="0" i="0" u="none" strike="noStrike" dirty="0">
                          <a:solidFill>
                            <a:srgbClr val="404040"/>
                          </a:solidFill>
                          <a:effectLst/>
                          <a:latin typeface="ＭＳ Ｐゴシック"/>
                        </a:rPr>
                        <a:t>　</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CC66"/>
                    </a:solidFill>
                  </a:tcPr>
                </a:tc>
                <a:tc>
                  <a:txBody>
                    <a:bodyPr/>
                    <a:lstStyle/>
                    <a:p>
                      <a:pPr algn="l" fontAlgn="ctr"/>
                      <a:r>
                        <a:rPr lang="ja-JP" altLang="en-US" sz="700" b="0" i="0" u="none" strike="noStrike" dirty="0">
                          <a:solidFill>
                            <a:srgbClr val="404040"/>
                          </a:solidFill>
                          <a:effectLst/>
                          <a:latin typeface="ＭＳ Ｐゴシック"/>
                        </a:rPr>
                        <a:t>　</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CC66"/>
                    </a:solidFill>
                  </a:tcPr>
                </a:tc>
                <a:tc>
                  <a:txBody>
                    <a:bodyPr/>
                    <a:lstStyle/>
                    <a:p>
                      <a:pPr algn="l" fontAlgn="ctr"/>
                      <a:r>
                        <a:rPr lang="ja-JP" altLang="en-US" sz="700" b="0" i="0" u="none" strike="noStrike" dirty="0">
                          <a:solidFill>
                            <a:srgbClr val="404040"/>
                          </a:solidFill>
                          <a:effectLst/>
                          <a:latin typeface="ＭＳ Ｐゴシック"/>
                        </a:rPr>
                        <a:t>　</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CC66"/>
                    </a:solidFill>
                  </a:tcPr>
                </a:tc>
                <a:tc>
                  <a:txBody>
                    <a:bodyPr/>
                    <a:lstStyle/>
                    <a:p>
                      <a:pPr algn="l" fontAlgn="ctr"/>
                      <a:r>
                        <a:rPr lang="ja-JP" altLang="en-US" sz="700" b="0" i="0" u="none" strike="noStrike" dirty="0">
                          <a:solidFill>
                            <a:srgbClr val="404040"/>
                          </a:solidFill>
                          <a:effectLst/>
                          <a:latin typeface="ＭＳ Ｐゴシック"/>
                        </a:rPr>
                        <a:t>　</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CC66"/>
                    </a:solidFill>
                  </a:tcPr>
                </a:tc>
                <a:tc>
                  <a:txBody>
                    <a:bodyPr/>
                    <a:lstStyle/>
                    <a:p>
                      <a:pPr algn="l" fontAlgn="ctr"/>
                      <a:r>
                        <a:rPr lang="ja-JP" altLang="en-US" sz="700" b="0" i="0" u="none" strike="noStrike" dirty="0">
                          <a:solidFill>
                            <a:srgbClr val="404040"/>
                          </a:solidFill>
                          <a:effectLst/>
                          <a:latin typeface="ＭＳ Ｐゴシック"/>
                        </a:rPr>
                        <a:t>　</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CC66"/>
                    </a:solidFill>
                  </a:tcPr>
                </a:tc>
                <a:tc>
                  <a:txBody>
                    <a:bodyPr/>
                    <a:lstStyle/>
                    <a:p>
                      <a:pPr algn="l" fontAlgn="ctr"/>
                      <a:r>
                        <a:rPr lang="ja-JP" altLang="en-US" sz="700" b="0" i="0" u="none" strike="noStrike">
                          <a:solidFill>
                            <a:srgbClr val="404040"/>
                          </a:solidFill>
                          <a:effectLst/>
                          <a:latin typeface="ＭＳ Ｐゴシック"/>
                        </a:rPr>
                        <a:t>　</a:t>
                      </a:r>
                    </a:p>
                  </a:txBody>
                  <a:tcPr marL="83791" marR="0" marT="0" marB="0" anchor="ctr">
                    <a:lnL w="6350" cap="flat" cmpd="sng" algn="ctr">
                      <a:solidFill>
                        <a:srgbClr val="AAC8AC"/>
                      </a:solidFill>
                      <a:prstDash val="solid"/>
                      <a:round/>
                      <a:headEnd type="none" w="med" len="med"/>
                      <a:tailEnd type="none" w="med" len="med"/>
                    </a:lnL>
                    <a:lnR w="12700" cap="flat" cmpd="sng" algn="ctr">
                      <a:solidFill>
                        <a:srgbClr val="527C55"/>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C7DAC8"/>
                    </a:solidFill>
                  </a:tcPr>
                </a:tc>
              </a:tr>
              <a:tr h="110604">
                <a:tc>
                  <a:txBody>
                    <a:bodyPr/>
                    <a:lstStyle/>
                    <a:p>
                      <a:pPr algn="l" fontAlgn="ctr"/>
                      <a:r>
                        <a:rPr lang="en-US" altLang="ja-JP" sz="700" b="0" i="0" u="none" strike="noStrike">
                          <a:solidFill>
                            <a:srgbClr val="404040"/>
                          </a:solidFill>
                          <a:effectLst/>
                          <a:latin typeface="ＭＳ Ｐゴシック"/>
                        </a:rPr>
                        <a:t>23</a:t>
                      </a:r>
                    </a:p>
                  </a:txBody>
                  <a:tcPr marL="83791" marR="0" marT="0" marB="0" anchor="ctr">
                    <a:lnL w="12700" cap="flat" cmpd="sng" algn="ctr">
                      <a:solidFill>
                        <a:srgbClr val="527C55"/>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404040"/>
                          </a:solidFill>
                          <a:effectLst/>
                          <a:latin typeface="ＭＳ Ｐゴシック"/>
                        </a:rPr>
                        <a:t>24</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404040"/>
                          </a:solidFill>
                          <a:effectLst/>
                          <a:latin typeface="ＭＳ Ｐゴシック"/>
                        </a:rPr>
                        <a:t>25</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404040"/>
                          </a:solidFill>
                          <a:effectLst/>
                          <a:latin typeface="ＭＳ Ｐゴシック"/>
                        </a:rPr>
                        <a:t>26</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404040"/>
                          </a:solidFill>
                          <a:effectLst/>
                          <a:latin typeface="ＭＳ Ｐゴシック"/>
                        </a:rPr>
                        <a:t>27</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404040"/>
                          </a:solidFill>
                          <a:effectLst/>
                          <a:latin typeface="ＭＳ Ｐゴシック"/>
                        </a:rPr>
                        <a:t>28</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404040"/>
                          </a:solidFill>
                          <a:effectLst/>
                          <a:latin typeface="ＭＳ Ｐゴシック"/>
                        </a:rPr>
                        <a:t>29</a:t>
                      </a:r>
                    </a:p>
                  </a:txBody>
                  <a:tcPr marL="83791" marR="0" marT="0" marB="0" anchor="ctr">
                    <a:lnL w="6350" cap="flat" cmpd="sng" algn="ctr">
                      <a:solidFill>
                        <a:srgbClr val="AAC8AC"/>
                      </a:solidFill>
                      <a:prstDash val="solid"/>
                      <a:round/>
                      <a:headEnd type="none" w="med" len="med"/>
                      <a:tailEnd type="none" w="med" len="med"/>
                    </a:lnL>
                    <a:lnR w="12700" cap="flat" cmpd="sng" algn="ctr">
                      <a:solidFill>
                        <a:srgbClr val="527C55"/>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r>
              <a:tr h="404971">
                <a:tc>
                  <a:txBody>
                    <a:bodyPr/>
                    <a:lstStyle/>
                    <a:p>
                      <a:pPr algn="l" fontAlgn="ctr"/>
                      <a:r>
                        <a:rPr lang="ja-JP" altLang="en-US" sz="700" b="0" i="0" u="none" strike="noStrike">
                          <a:solidFill>
                            <a:srgbClr val="404040"/>
                          </a:solidFill>
                          <a:effectLst/>
                          <a:latin typeface="ＭＳ Ｐゴシック"/>
                        </a:rPr>
                        <a:t>　</a:t>
                      </a:r>
                    </a:p>
                  </a:txBody>
                  <a:tcPr marL="83791" marR="0" marT="0" marB="0" anchor="ctr">
                    <a:lnL w="12700" cap="flat" cmpd="sng" algn="ctr">
                      <a:solidFill>
                        <a:srgbClr val="527C55"/>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C7DAC8"/>
                    </a:solidFill>
                  </a:tcPr>
                </a:tc>
                <a:tc>
                  <a:txBody>
                    <a:bodyPr/>
                    <a:lstStyle/>
                    <a:p>
                      <a:pPr algn="l" fontAlgn="ctr"/>
                      <a:r>
                        <a:rPr lang="ja-JP" altLang="en-US" sz="700" b="0" i="0" u="none" strike="noStrike">
                          <a:solidFill>
                            <a:srgbClr val="404040"/>
                          </a:solidFill>
                          <a:effectLst/>
                          <a:latin typeface="ＭＳ Ｐゴシック"/>
                        </a:rPr>
                        <a:t>　</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ja-JP" altLang="en-US" sz="700" b="0" i="0" u="none" strike="noStrike">
                          <a:solidFill>
                            <a:srgbClr val="404040"/>
                          </a:solidFill>
                          <a:effectLst/>
                          <a:latin typeface="ＭＳ Ｐゴシック"/>
                        </a:rPr>
                        <a:t>　</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ja-JP" altLang="en-US" sz="700" b="0" i="0" u="none" strike="noStrike">
                          <a:solidFill>
                            <a:srgbClr val="404040"/>
                          </a:solidFill>
                          <a:effectLst/>
                          <a:latin typeface="ＭＳ Ｐゴシック"/>
                        </a:rPr>
                        <a:t>　</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ja-JP" altLang="en-US" sz="700" b="0" i="0" u="none" strike="noStrike">
                          <a:solidFill>
                            <a:srgbClr val="404040"/>
                          </a:solidFill>
                          <a:effectLst/>
                          <a:latin typeface="ＭＳ Ｐゴシック"/>
                        </a:rPr>
                        <a:t>　</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ja-JP" altLang="en-US" sz="700" b="0" i="0" u="none" strike="noStrike">
                          <a:solidFill>
                            <a:srgbClr val="404040"/>
                          </a:solidFill>
                          <a:effectLst/>
                          <a:latin typeface="ＭＳ Ｐゴシック"/>
                        </a:rPr>
                        <a:t>　</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tcPr>
                </a:tc>
                <a:tc>
                  <a:txBody>
                    <a:bodyPr/>
                    <a:lstStyle/>
                    <a:p>
                      <a:pPr algn="l" fontAlgn="ctr"/>
                      <a:r>
                        <a:rPr lang="ja-JP" altLang="en-US" sz="700" b="0" i="0" u="none" strike="noStrike">
                          <a:solidFill>
                            <a:srgbClr val="404040"/>
                          </a:solidFill>
                          <a:effectLst/>
                          <a:latin typeface="ＭＳ Ｐゴシック"/>
                        </a:rPr>
                        <a:t>　</a:t>
                      </a:r>
                    </a:p>
                  </a:txBody>
                  <a:tcPr marL="83791" marR="0" marT="0" marB="0" anchor="ctr">
                    <a:lnL w="6350" cap="flat" cmpd="sng" algn="ctr">
                      <a:solidFill>
                        <a:srgbClr val="AAC8AC"/>
                      </a:solidFill>
                      <a:prstDash val="solid"/>
                      <a:round/>
                      <a:headEnd type="none" w="med" len="med"/>
                      <a:tailEnd type="none" w="med" len="med"/>
                    </a:lnL>
                    <a:lnR w="12700" cap="flat" cmpd="sng" algn="ctr">
                      <a:solidFill>
                        <a:srgbClr val="527C55"/>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C7DAC8"/>
                    </a:solidFill>
                  </a:tcPr>
                </a:tc>
              </a:tr>
              <a:tr h="110604">
                <a:tc>
                  <a:txBody>
                    <a:bodyPr/>
                    <a:lstStyle/>
                    <a:p>
                      <a:pPr algn="l" fontAlgn="ctr"/>
                      <a:r>
                        <a:rPr lang="en-US" altLang="ja-JP" sz="700" b="0" i="0" u="none" strike="noStrike">
                          <a:solidFill>
                            <a:srgbClr val="404040"/>
                          </a:solidFill>
                          <a:effectLst/>
                          <a:latin typeface="ＭＳ Ｐゴシック"/>
                        </a:rPr>
                        <a:t>30</a:t>
                      </a:r>
                    </a:p>
                  </a:txBody>
                  <a:tcPr marL="83791" marR="0" marT="0" marB="0" anchor="ctr">
                    <a:lnL w="12700" cap="flat" cmpd="sng" algn="ctr">
                      <a:solidFill>
                        <a:srgbClr val="527C55"/>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404040"/>
                          </a:solidFill>
                          <a:effectLst/>
                          <a:latin typeface="ＭＳ Ｐゴシック"/>
                        </a:rPr>
                        <a:t>31</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FFFFFF"/>
                    </a:solidFill>
                  </a:tcPr>
                </a:tc>
                <a:tc gridSpan="5">
                  <a:txBody>
                    <a:bodyPr/>
                    <a:lstStyle/>
                    <a:p>
                      <a:pPr algn="l" fontAlgn="ctr"/>
                      <a:r>
                        <a:rPr lang="ja-JP" altLang="en-US" sz="700" b="1" i="0" u="none" strike="noStrike">
                          <a:solidFill>
                            <a:srgbClr val="FFFFFF"/>
                          </a:solidFill>
                          <a:effectLst/>
                          <a:latin typeface="ＭＳ Ｐゴシック"/>
                        </a:rPr>
                        <a:t>メモ</a:t>
                      </a:r>
                      <a:r>
                        <a:rPr lang="en-US" altLang="ja-JP" sz="700" b="1" i="0" u="none" strike="noStrike">
                          <a:solidFill>
                            <a:srgbClr val="FFFFFF"/>
                          </a:solidFill>
                          <a:effectLst/>
                          <a:latin typeface="ＭＳ Ｐゴシック"/>
                        </a:rPr>
                        <a:t>:</a:t>
                      </a:r>
                    </a:p>
                  </a:txBody>
                  <a:tcPr marL="0" marR="0" marT="0" marB="0" anchor="ctr">
                    <a:lnL w="6350" cap="flat" cmpd="sng" algn="ctr">
                      <a:solidFill>
                        <a:srgbClr val="AAC8AC"/>
                      </a:solidFill>
                      <a:prstDash val="solid"/>
                      <a:round/>
                      <a:headEnd type="none" w="med" len="med"/>
                      <a:tailEnd type="none" w="med" len="med"/>
                    </a:lnL>
                    <a:lnR w="12700" cap="flat" cmpd="sng" algn="ctr">
                      <a:solidFill>
                        <a:srgbClr val="527C55"/>
                      </a:solidFill>
                      <a:prstDash val="solid"/>
                      <a:round/>
                      <a:headEnd type="none" w="med" len="med"/>
                      <a:tailEnd type="none" w="med" len="med"/>
                    </a:lnR>
                    <a:lnT w="6350" cap="flat" cmpd="sng" algn="ctr">
                      <a:solidFill>
                        <a:srgbClr val="AAC8AC"/>
                      </a:solidFill>
                      <a:prstDash val="solid"/>
                      <a:round/>
                      <a:headEnd type="none" w="med" len="med"/>
                      <a:tailEnd type="none" w="med" len="med"/>
                    </a:lnT>
                    <a:lnB w="6350" cap="flat" cmpd="sng" algn="ctr">
                      <a:solidFill>
                        <a:srgbClr val="AAC8AC"/>
                      </a:solidFill>
                      <a:prstDash val="solid"/>
                      <a:round/>
                      <a:headEnd type="none" w="med" len="med"/>
                      <a:tailEnd type="none" w="med" len="med"/>
                    </a:lnB>
                    <a:solidFill>
                      <a:srgbClr val="72A37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404971">
                <a:tc>
                  <a:txBody>
                    <a:bodyPr/>
                    <a:lstStyle/>
                    <a:p>
                      <a:pPr algn="l" fontAlgn="ctr"/>
                      <a:r>
                        <a:rPr lang="ja-JP" altLang="en-US" sz="700" b="0" i="0" u="none" strike="noStrike">
                          <a:solidFill>
                            <a:srgbClr val="404040"/>
                          </a:solidFill>
                          <a:effectLst/>
                          <a:latin typeface="ＭＳ Ｐゴシック"/>
                        </a:rPr>
                        <a:t>　</a:t>
                      </a:r>
                    </a:p>
                  </a:txBody>
                  <a:tcPr marL="83791" marR="0" marT="0" marB="0" anchor="ctr">
                    <a:lnL w="12700" cap="flat" cmpd="sng" algn="ctr">
                      <a:solidFill>
                        <a:srgbClr val="527C55"/>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12700" cap="flat" cmpd="sng" algn="ctr">
                      <a:solidFill>
                        <a:srgbClr val="527C55"/>
                      </a:solidFill>
                      <a:prstDash val="solid"/>
                      <a:round/>
                      <a:headEnd type="none" w="med" len="med"/>
                      <a:tailEnd type="none" w="med" len="med"/>
                    </a:lnB>
                    <a:solidFill>
                      <a:srgbClr val="C7DAC8"/>
                    </a:solidFill>
                  </a:tcPr>
                </a:tc>
                <a:tc>
                  <a:txBody>
                    <a:bodyPr/>
                    <a:lstStyle/>
                    <a:p>
                      <a:pPr algn="l" fontAlgn="ctr"/>
                      <a:r>
                        <a:rPr lang="ja-JP" altLang="en-US" sz="700" b="0" i="0" u="none" strike="noStrike">
                          <a:solidFill>
                            <a:srgbClr val="404040"/>
                          </a:solidFill>
                          <a:effectLst/>
                          <a:latin typeface="ＭＳ Ｐゴシック"/>
                        </a:rPr>
                        <a:t>　</a:t>
                      </a:r>
                    </a:p>
                  </a:txBody>
                  <a:tcPr marL="83791" marR="0" marT="0" marB="0" anchor="ctr">
                    <a:lnL w="6350" cap="flat" cmpd="sng" algn="ctr">
                      <a:solidFill>
                        <a:srgbClr val="AAC8AC"/>
                      </a:solidFill>
                      <a:prstDash val="solid"/>
                      <a:round/>
                      <a:headEnd type="none" w="med" len="med"/>
                      <a:tailEnd type="none" w="med" len="med"/>
                    </a:lnL>
                    <a:lnR w="6350" cap="flat" cmpd="sng" algn="ctr">
                      <a:solidFill>
                        <a:srgbClr val="AAC8AC"/>
                      </a:solidFill>
                      <a:prstDash val="solid"/>
                      <a:round/>
                      <a:headEnd type="none" w="med" len="med"/>
                      <a:tailEnd type="none" w="med" len="med"/>
                    </a:lnR>
                    <a:lnT w="6350" cap="flat" cmpd="sng" algn="ctr">
                      <a:solidFill>
                        <a:srgbClr val="AAC8AC"/>
                      </a:solidFill>
                      <a:prstDash val="solid"/>
                      <a:round/>
                      <a:headEnd type="none" w="med" len="med"/>
                      <a:tailEnd type="none" w="med" len="med"/>
                    </a:lnT>
                    <a:lnB w="12700" cap="flat" cmpd="sng" algn="ctr">
                      <a:solidFill>
                        <a:srgbClr val="527C55"/>
                      </a:solidFill>
                      <a:prstDash val="solid"/>
                      <a:round/>
                      <a:headEnd type="none" w="med" len="med"/>
                      <a:tailEnd type="none" w="med" len="med"/>
                    </a:lnB>
                  </a:tcPr>
                </a:tc>
                <a:tc gridSpan="5">
                  <a:txBody>
                    <a:bodyPr/>
                    <a:lstStyle/>
                    <a:p>
                      <a:pPr algn="l" fontAlgn="ctr"/>
                      <a:r>
                        <a:rPr lang="ja-JP" altLang="en-US" sz="700" b="0" i="0" u="none" strike="noStrike" dirty="0">
                          <a:solidFill>
                            <a:srgbClr val="FFFFFF"/>
                          </a:solidFill>
                          <a:effectLst/>
                          <a:latin typeface="ＭＳ Ｐゴシック"/>
                        </a:rPr>
                        <a:t>　</a:t>
                      </a:r>
                    </a:p>
                  </a:txBody>
                  <a:tcPr marL="0" marR="0" marT="0" marB="0" anchor="ctr">
                    <a:lnL w="6350" cap="flat" cmpd="sng" algn="ctr">
                      <a:solidFill>
                        <a:srgbClr val="AAC8AC"/>
                      </a:solidFill>
                      <a:prstDash val="solid"/>
                      <a:round/>
                      <a:headEnd type="none" w="med" len="med"/>
                      <a:tailEnd type="none" w="med" len="med"/>
                    </a:lnL>
                    <a:lnR w="12700" cap="flat" cmpd="sng" algn="ctr">
                      <a:solidFill>
                        <a:srgbClr val="527C55"/>
                      </a:solidFill>
                      <a:prstDash val="solid"/>
                      <a:round/>
                      <a:headEnd type="none" w="med" len="med"/>
                      <a:tailEnd type="none" w="med" len="med"/>
                    </a:lnR>
                    <a:lnT w="6350" cap="flat" cmpd="sng" algn="ctr">
                      <a:solidFill>
                        <a:srgbClr val="AAC8AC"/>
                      </a:solidFill>
                      <a:prstDash val="solid"/>
                      <a:round/>
                      <a:headEnd type="none" w="med" len="med"/>
                      <a:tailEnd type="none" w="med" len="med"/>
                    </a:lnT>
                    <a:lnB w="12700" cap="flat" cmpd="sng" algn="ctr">
                      <a:solidFill>
                        <a:srgbClr val="527C55"/>
                      </a:solidFill>
                      <a:prstDash val="solid"/>
                      <a:round/>
                      <a:headEnd type="none" w="med" len="med"/>
                      <a:tailEnd type="none" w="med" len="med"/>
                    </a:lnB>
                    <a:solidFill>
                      <a:srgbClr val="72A37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19735" name="テキスト ボックス 8"/>
          <p:cNvSpPr txBox="1">
            <a:spLocks noChangeArrowheads="1"/>
          </p:cNvSpPr>
          <p:nvPr/>
        </p:nvSpPr>
        <p:spPr bwMode="auto">
          <a:xfrm>
            <a:off x="195841" y="1636012"/>
            <a:ext cx="632331" cy="36075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82945" tIns="41473" rIns="82945" bIns="41473">
            <a:spAutoFit/>
          </a:bodyPr>
          <a:lstStyle/>
          <a:p>
            <a:r>
              <a:rPr kumimoji="1" lang="en-US" altLang="ja-JP"/>
              <a:t>10</a:t>
            </a:r>
            <a:r>
              <a:rPr kumimoji="1" lang="ja-JP" altLang="en-US"/>
              <a:t>月</a:t>
            </a:r>
          </a:p>
        </p:txBody>
      </p:sp>
      <p:sp>
        <p:nvSpPr>
          <p:cNvPr id="19736" name="テキスト ボックス 9"/>
          <p:cNvSpPr txBox="1">
            <a:spLocks noChangeArrowheads="1"/>
          </p:cNvSpPr>
          <p:nvPr/>
        </p:nvSpPr>
        <p:spPr bwMode="auto">
          <a:xfrm>
            <a:off x="195840" y="2556269"/>
            <a:ext cx="632331" cy="36075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82945" tIns="41473" rIns="82945" bIns="41473">
            <a:spAutoFit/>
          </a:bodyPr>
          <a:lstStyle/>
          <a:p>
            <a:r>
              <a:rPr kumimoji="1" lang="en-US" altLang="ja-JP"/>
              <a:t>11</a:t>
            </a:r>
            <a:r>
              <a:rPr kumimoji="1" lang="ja-JP" altLang="en-US"/>
              <a:t>月</a:t>
            </a:r>
          </a:p>
        </p:txBody>
      </p:sp>
      <p:sp>
        <p:nvSpPr>
          <p:cNvPr id="19737" name="テキスト ボックス 10"/>
          <p:cNvSpPr txBox="1">
            <a:spLocks noChangeArrowheads="1"/>
          </p:cNvSpPr>
          <p:nvPr/>
        </p:nvSpPr>
        <p:spPr bwMode="auto">
          <a:xfrm>
            <a:off x="195841" y="4516314"/>
            <a:ext cx="632331" cy="36075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82945" tIns="41473" rIns="82945" bIns="41473">
            <a:spAutoFit/>
          </a:bodyPr>
          <a:lstStyle/>
          <a:p>
            <a:r>
              <a:rPr kumimoji="1" lang="en-US" altLang="ja-JP"/>
              <a:t>12</a:t>
            </a:r>
            <a:r>
              <a:rPr kumimoji="1" lang="ja-JP" altLang="en-US"/>
              <a:t>月</a:t>
            </a:r>
          </a:p>
        </p:txBody>
      </p:sp>
      <p:sp>
        <p:nvSpPr>
          <p:cNvPr id="19738" name="テキスト ボックス 11"/>
          <p:cNvSpPr txBox="1">
            <a:spLocks noChangeArrowheads="1"/>
          </p:cNvSpPr>
          <p:nvPr/>
        </p:nvSpPr>
        <p:spPr bwMode="auto">
          <a:xfrm>
            <a:off x="6336000" y="5561864"/>
            <a:ext cx="2189548" cy="63775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82945" tIns="41473" rIns="82945" bIns="41473">
            <a:spAutoFit/>
          </a:bodyPr>
          <a:lstStyle/>
          <a:p>
            <a:r>
              <a:rPr kumimoji="1" lang="en-US" altLang="ja-JP"/>
              <a:t>12/21</a:t>
            </a:r>
            <a:r>
              <a:rPr kumimoji="1" lang="ja-JP" altLang="en-US"/>
              <a:t>（金）忘年会</a:t>
            </a:r>
            <a:endParaRPr kumimoji="1" lang="en-US" altLang="ja-JP"/>
          </a:p>
          <a:p>
            <a:r>
              <a:rPr kumimoji="1" lang="ja-JP" altLang="en-US"/>
              <a:t>どん亭（</a:t>
            </a:r>
            <a:r>
              <a:rPr kumimoji="1" lang="en-US" altLang="ja-JP">
                <a:solidFill>
                  <a:srgbClr val="FF0000"/>
                </a:solidFill>
              </a:rPr>
              <a:t>60</a:t>
            </a:r>
            <a:r>
              <a:rPr kumimoji="1" lang="ja-JP" altLang="en-US">
                <a:solidFill>
                  <a:srgbClr val="FF0000"/>
                </a:solidFill>
              </a:rPr>
              <a:t>名</a:t>
            </a:r>
            <a:r>
              <a:rPr kumimoji="1" lang="ja-JP" altLang="en-US"/>
              <a:t>で予約）</a:t>
            </a:r>
          </a:p>
        </p:txBody>
      </p:sp>
      <p:sp>
        <p:nvSpPr>
          <p:cNvPr id="19739" name="テキスト ボックス 12"/>
          <p:cNvSpPr txBox="1">
            <a:spLocks noChangeArrowheads="1"/>
          </p:cNvSpPr>
          <p:nvPr/>
        </p:nvSpPr>
        <p:spPr bwMode="auto">
          <a:xfrm>
            <a:off x="6235200" y="1867877"/>
            <a:ext cx="2260556" cy="36075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82945" tIns="41473" rIns="82945" bIns="41473">
            <a:spAutoFit/>
          </a:bodyPr>
          <a:lstStyle/>
          <a:p>
            <a:r>
              <a:rPr kumimoji="1" lang="en-US" altLang="ja-JP"/>
              <a:t>ATF2: QF1</a:t>
            </a:r>
            <a:r>
              <a:rPr kumimoji="1" lang="ja-JP" altLang="en-US"/>
              <a:t>入れ替え？</a:t>
            </a:r>
            <a:endParaRPr kumimoji="1" lang="en-US" altLang="ja-JP"/>
          </a:p>
        </p:txBody>
      </p:sp>
      <p:sp>
        <p:nvSpPr>
          <p:cNvPr id="19740" name="テキスト ボックス 13"/>
          <p:cNvSpPr txBox="1">
            <a:spLocks noChangeArrowheads="1"/>
          </p:cNvSpPr>
          <p:nvPr/>
        </p:nvSpPr>
        <p:spPr bwMode="auto">
          <a:xfrm>
            <a:off x="2285281" y="816566"/>
            <a:ext cx="3512326" cy="36075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82945" tIns="41473" rIns="82945" bIns="41473">
            <a:spAutoFit/>
          </a:bodyPr>
          <a:lstStyle/>
          <a:p>
            <a:r>
              <a:rPr kumimoji="1" lang="ja-JP" altLang="en-US"/>
              <a:t>立ち上げおよび機器確認（</a:t>
            </a:r>
            <a:r>
              <a:rPr kumimoji="1" lang="en-US" altLang="ja-JP"/>
              <a:t>DRBPM)</a:t>
            </a:r>
          </a:p>
        </p:txBody>
      </p:sp>
      <p:sp>
        <p:nvSpPr>
          <p:cNvPr id="19741" name="テキスト ボックス 14"/>
          <p:cNvSpPr txBox="1">
            <a:spLocks noChangeArrowheads="1"/>
          </p:cNvSpPr>
          <p:nvPr/>
        </p:nvSpPr>
        <p:spPr bwMode="auto">
          <a:xfrm>
            <a:off x="2024641" y="2360408"/>
            <a:ext cx="2061621" cy="36075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82945" tIns="41473" rIns="82945" bIns="41473">
            <a:spAutoFit/>
          </a:bodyPr>
          <a:lstStyle/>
          <a:p>
            <a:r>
              <a:rPr kumimoji="1" lang="en-US" altLang="ja-JP"/>
              <a:t>ATF2 Dedicated Run</a:t>
            </a:r>
          </a:p>
        </p:txBody>
      </p:sp>
      <p:sp>
        <p:nvSpPr>
          <p:cNvPr id="19742" name="テキスト ボックス 15"/>
          <p:cNvSpPr txBox="1">
            <a:spLocks noChangeArrowheads="1"/>
          </p:cNvSpPr>
          <p:nvPr/>
        </p:nvSpPr>
        <p:spPr bwMode="auto">
          <a:xfrm>
            <a:off x="2024641" y="2883183"/>
            <a:ext cx="2061621" cy="36075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82945" tIns="41473" rIns="82945" bIns="41473">
            <a:spAutoFit/>
          </a:bodyPr>
          <a:lstStyle/>
          <a:p>
            <a:r>
              <a:rPr kumimoji="1" lang="en-US" altLang="ja-JP"/>
              <a:t>ATF2 Dedicated Run</a:t>
            </a:r>
          </a:p>
        </p:txBody>
      </p:sp>
      <p:sp>
        <p:nvSpPr>
          <p:cNvPr id="19743" name="テキスト ボックス 16"/>
          <p:cNvSpPr txBox="1">
            <a:spLocks noChangeArrowheads="1"/>
          </p:cNvSpPr>
          <p:nvPr/>
        </p:nvSpPr>
        <p:spPr bwMode="auto">
          <a:xfrm>
            <a:off x="2089440" y="5430811"/>
            <a:ext cx="2061621" cy="36075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82945" tIns="41473" rIns="82945" bIns="41473">
            <a:spAutoFit/>
          </a:bodyPr>
          <a:lstStyle/>
          <a:p>
            <a:r>
              <a:rPr kumimoji="1" lang="en-US" altLang="ja-JP"/>
              <a:t>ATF2 Dedicated Run</a:t>
            </a:r>
          </a:p>
        </p:txBody>
      </p:sp>
      <p:sp>
        <p:nvSpPr>
          <p:cNvPr id="19744" name="テキスト ボックス 17"/>
          <p:cNvSpPr txBox="1">
            <a:spLocks noChangeArrowheads="1"/>
          </p:cNvSpPr>
          <p:nvPr/>
        </p:nvSpPr>
        <p:spPr bwMode="auto">
          <a:xfrm>
            <a:off x="2089440" y="3862486"/>
            <a:ext cx="2061621" cy="36075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82945" tIns="41473" rIns="82945" bIns="41473">
            <a:spAutoFit/>
          </a:bodyPr>
          <a:lstStyle/>
          <a:p>
            <a:r>
              <a:rPr kumimoji="1" lang="en-US" altLang="ja-JP"/>
              <a:t>ATF2 Dedicated Run</a:t>
            </a:r>
          </a:p>
        </p:txBody>
      </p:sp>
      <p:sp>
        <p:nvSpPr>
          <p:cNvPr id="19745" name="テキスト ボックス 18"/>
          <p:cNvSpPr txBox="1">
            <a:spLocks noChangeArrowheads="1"/>
          </p:cNvSpPr>
          <p:nvPr/>
        </p:nvSpPr>
        <p:spPr bwMode="auto">
          <a:xfrm>
            <a:off x="2089440" y="4385261"/>
            <a:ext cx="2061621" cy="36075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82945" tIns="41473" rIns="82945" bIns="41473">
            <a:spAutoFit/>
          </a:bodyPr>
          <a:lstStyle/>
          <a:p>
            <a:r>
              <a:rPr kumimoji="1" lang="en-US" altLang="ja-JP"/>
              <a:t>ATF2 Dedicated Run</a:t>
            </a:r>
          </a:p>
        </p:txBody>
      </p:sp>
      <p:sp>
        <p:nvSpPr>
          <p:cNvPr id="19746" name="テキスト ボックス 19"/>
          <p:cNvSpPr txBox="1">
            <a:spLocks noChangeArrowheads="1"/>
          </p:cNvSpPr>
          <p:nvPr/>
        </p:nvSpPr>
        <p:spPr bwMode="auto">
          <a:xfrm>
            <a:off x="2089440" y="4972843"/>
            <a:ext cx="2061621" cy="36075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82945" tIns="41473" rIns="82945" bIns="41473">
            <a:spAutoFit/>
          </a:bodyPr>
          <a:lstStyle/>
          <a:p>
            <a:r>
              <a:rPr kumimoji="1" lang="en-US" altLang="ja-JP"/>
              <a:t>ATF2 Dedicated Run</a:t>
            </a:r>
          </a:p>
        </p:txBody>
      </p:sp>
      <p:sp>
        <p:nvSpPr>
          <p:cNvPr id="19747" name="テキスト ボックス 21"/>
          <p:cNvSpPr txBox="1">
            <a:spLocks noChangeArrowheads="1"/>
          </p:cNvSpPr>
          <p:nvPr/>
        </p:nvSpPr>
        <p:spPr bwMode="auto">
          <a:xfrm>
            <a:off x="1828800" y="1337901"/>
            <a:ext cx="4260277" cy="36075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82945" tIns="41473" rIns="82945" bIns="41473">
            <a:spAutoFit/>
          </a:bodyPr>
          <a:lstStyle/>
          <a:p>
            <a:r>
              <a:rPr kumimoji="1" lang="ja-JP" altLang="en-US"/>
              <a:t>ビーム調整および機器確認（</a:t>
            </a:r>
            <a:r>
              <a:rPr kumimoji="1" lang="en-US" altLang="ja-JP"/>
              <a:t>IPBSM, FONT)</a:t>
            </a:r>
          </a:p>
        </p:txBody>
      </p:sp>
      <p:sp>
        <p:nvSpPr>
          <p:cNvPr id="19748" name="テキスト ボックス 22"/>
          <p:cNvSpPr txBox="1">
            <a:spLocks noChangeArrowheads="1"/>
          </p:cNvSpPr>
          <p:nvPr/>
        </p:nvSpPr>
        <p:spPr bwMode="auto">
          <a:xfrm>
            <a:off x="6269760" y="3102086"/>
            <a:ext cx="2924675" cy="91475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82945" tIns="41473" rIns="82945" bIns="41473">
            <a:spAutoFit/>
          </a:bodyPr>
          <a:lstStyle/>
          <a:p>
            <a:r>
              <a:rPr kumimoji="1" lang="ja-JP" altLang="en-US"/>
              <a:t>（</a:t>
            </a:r>
            <a:r>
              <a:rPr kumimoji="1" lang="en-US" altLang="ja-JP"/>
              <a:t>ATF2: QF1</a:t>
            </a:r>
            <a:r>
              <a:rPr kumimoji="1" lang="ja-JP" altLang="en-US"/>
              <a:t>入れ替え？）</a:t>
            </a:r>
            <a:endParaRPr kumimoji="1" lang="en-US" altLang="ja-JP"/>
          </a:p>
          <a:p>
            <a:r>
              <a:rPr kumimoji="1" lang="ja-JP" altLang="en-US"/>
              <a:t>前半の評価検討など</a:t>
            </a:r>
            <a:endParaRPr kumimoji="1" lang="en-US" altLang="ja-JP"/>
          </a:p>
          <a:p>
            <a:r>
              <a:rPr kumimoji="1" lang="en-US" altLang="ja-JP"/>
              <a:t>New DR-LW(4-mirror cavity)?</a:t>
            </a:r>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013730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69726" y="116632"/>
            <a:ext cx="8179904" cy="523220"/>
          </a:xfrm>
          <a:prstGeom prst="rect">
            <a:avLst/>
          </a:prstGeom>
          <a:solidFill>
            <a:srgbClr val="FFFF00"/>
          </a:solidFill>
        </p:spPr>
        <p:txBody>
          <a:bodyPr wrap="square" rtlCol="0">
            <a:spAutoFit/>
          </a:bodyPr>
          <a:lstStyle/>
          <a:p>
            <a:r>
              <a:rPr kumimoji="1" lang="en-US" altLang="ja-JP" sz="2800" b="1" dirty="0" smtClean="0">
                <a:latin typeface="Osaka"/>
                <a:ea typeface="Osaka"/>
                <a:cs typeface="Osaka"/>
              </a:rPr>
              <a:t>STF</a:t>
            </a:r>
            <a:r>
              <a:rPr kumimoji="1" lang="ja-JP" altLang="en-US" sz="2800" b="1" dirty="0" smtClean="0">
                <a:latin typeface="Osaka"/>
                <a:ea typeface="Osaka"/>
                <a:cs typeface="Osaka"/>
              </a:rPr>
              <a:t>の状況　（</a:t>
            </a:r>
            <a:r>
              <a:rPr kumimoji="1" lang="en-US" altLang="ja-JP" sz="2800" b="1" dirty="0" smtClean="0">
                <a:latin typeface="Osaka"/>
                <a:ea typeface="Osaka"/>
                <a:cs typeface="Osaka"/>
              </a:rPr>
              <a:t>2012</a:t>
            </a:r>
            <a:r>
              <a:rPr kumimoji="1" lang="ja-JP" altLang="en-US" sz="2800" b="1" dirty="0" smtClean="0">
                <a:latin typeface="Osaka"/>
                <a:ea typeface="Osaka"/>
                <a:cs typeface="Osaka"/>
              </a:rPr>
              <a:t>年</a:t>
            </a:r>
            <a:r>
              <a:rPr lang="en-US" altLang="ja-JP" sz="2800" b="1" dirty="0" smtClean="0">
                <a:latin typeface="Osaka"/>
                <a:ea typeface="Osaka"/>
                <a:cs typeface="Osaka"/>
              </a:rPr>
              <a:t>10</a:t>
            </a:r>
            <a:r>
              <a:rPr kumimoji="1" lang="ja-JP" altLang="en-US" sz="2800" b="1" dirty="0" smtClean="0">
                <a:latin typeface="Osaka"/>
                <a:ea typeface="Osaka"/>
                <a:cs typeface="Osaka"/>
              </a:rPr>
              <a:t>月</a:t>
            </a:r>
            <a:r>
              <a:rPr lang="en-US" altLang="ja-JP" sz="2800" b="1" dirty="0">
                <a:latin typeface="Osaka"/>
                <a:ea typeface="Osaka"/>
                <a:cs typeface="Osaka"/>
              </a:rPr>
              <a:t>1</a:t>
            </a:r>
            <a:r>
              <a:rPr kumimoji="1" lang="ja-JP" altLang="en-US" sz="2800" b="1" dirty="0" smtClean="0">
                <a:latin typeface="Osaka"/>
                <a:ea typeface="Osaka"/>
                <a:cs typeface="Osaka"/>
              </a:rPr>
              <a:t>日</a:t>
            </a:r>
            <a:r>
              <a:rPr kumimoji="1" lang="en-US" altLang="ja-JP" sz="2800" b="1" dirty="0" smtClean="0">
                <a:latin typeface="Osaka"/>
                <a:ea typeface="Osaka"/>
                <a:cs typeface="Osaka"/>
              </a:rPr>
              <a:t>-</a:t>
            </a:r>
            <a:r>
              <a:rPr lang="en-US" altLang="ja-JP" sz="2800" b="1" dirty="0" smtClean="0">
                <a:latin typeface="Osaka"/>
                <a:ea typeface="Osaka"/>
                <a:cs typeface="Osaka"/>
              </a:rPr>
              <a:t>10</a:t>
            </a:r>
            <a:r>
              <a:rPr lang="ja-JP" altLang="en-US" sz="2800" b="1" dirty="0" smtClean="0">
                <a:latin typeface="Osaka"/>
                <a:ea typeface="Osaka"/>
                <a:cs typeface="Osaka"/>
              </a:rPr>
              <a:t>月</a:t>
            </a:r>
            <a:r>
              <a:rPr lang="en-US" altLang="ja-JP" sz="2800" b="1" dirty="0" smtClean="0">
                <a:latin typeface="Osaka"/>
                <a:ea typeface="Osaka"/>
                <a:cs typeface="Osaka"/>
              </a:rPr>
              <a:t>12</a:t>
            </a:r>
            <a:r>
              <a:rPr kumimoji="1" lang="ja-JP" altLang="en-US" sz="2800" b="1" dirty="0" smtClean="0">
                <a:latin typeface="Osaka"/>
                <a:ea typeface="Osaka"/>
                <a:cs typeface="Osaka"/>
              </a:rPr>
              <a:t>日）</a:t>
            </a:r>
            <a:r>
              <a:rPr kumimoji="1" lang="en-US" altLang="ja-JP" sz="2800" b="1" dirty="0" smtClean="0">
                <a:latin typeface="Osaka"/>
                <a:ea typeface="Osaka"/>
                <a:cs typeface="Osaka"/>
              </a:rPr>
              <a:t>:  </a:t>
            </a:r>
            <a:r>
              <a:rPr kumimoji="1" lang="ja-JP" altLang="en-US" sz="2800" b="1" dirty="0" smtClean="0">
                <a:latin typeface="Osaka"/>
                <a:ea typeface="Osaka"/>
                <a:cs typeface="Osaka"/>
              </a:rPr>
              <a:t>早野</a:t>
            </a:r>
            <a:r>
              <a:rPr kumimoji="1" lang="en-US" altLang="ja-JP" sz="2800" b="1" dirty="0" smtClean="0">
                <a:latin typeface="Osaka"/>
                <a:ea typeface="Osaka"/>
                <a:cs typeface="Osaka"/>
              </a:rPr>
              <a:t> </a:t>
            </a:r>
            <a:endParaRPr kumimoji="1" lang="ja-JP" altLang="en-US" sz="2800" b="1" dirty="0">
              <a:latin typeface="Osaka"/>
              <a:ea typeface="Osaka"/>
              <a:cs typeface="Osaka"/>
            </a:endParaRPr>
          </a:p>
        </p:txBody>
      </p:sp>
      <p:sp>
        <p:nvSpPr>
          <p:cNvPr id="5" name="TextBox 4"/>
          <p:cNvSpPr txBox="1"/>
          <p:nvPr/>
        </p:nvSpPr>
        <p:spPr>
          <a:xfrm>
            <a:off x="224512" y="639852"/>
            <a:ext cx="8763000" cy="1200329"/>
          </a:xfrm>
          <a:prstGeom prst="rect">
            <a:avLst/>
          </a:prstGeom>
          <a:noFill/>
        </p:spPr>
        <p:txBody>
          <a:bodyPr wrap="square" rtlCol="0">
            <a:spAutoFit/>
          </a:bodyPr>
          <a:lstStyle/>
          <a:p>
            <a:r>
              <a:rPr lang="ja-JP" altLang="en-US" b="1" dirty="0">
                <a:solidFill>
                  <a:srgbClr val="000090"/>
                </a:solidFill>
                <a:latin typeface="Osaka"/>
                <a:ea typeface="Osaka"/>
                <a:cs typeface="Osaka"/>
              </a:rPr>
              <a:t>（１）</a:t>
            </a:r>
            <a:r>
              <a:rPr lang="ja-JP" altLang="en-US" dirty="0">
                <a:solidFill>
                  <a:srgbClr val="000090"/>
                </a:solidFill>
                <a:latin typeface="Osaka"/>
                <a:ea typeface="Osaka"/>
                <a:cs typeface="Osaka"/>
              </a:rPr>
              <a:t>空洞</a:t>
            </a:r>
            <a:r>
              <a:rPr lang="ja-JP" altLang="en-US" b="1" dirty="0">
                <a:solidFill>
                  <a:srgbClr val="000090"/>
                </a:solidFill>
                <a:latin typeface="Osaka"/>
                <a:ea typeface="Osaka"/>
                <a:cs typeface="Osaka"/>
              </a:rPr>
              <a:t>関係</a:t>
            </a:r>
            <a:endParaRPr lang="en-US" altLang="ja-JP" b="1" dirty="0">
              <a:solidFill>
                <a:srgbClr val="000090"/>
              </a:solidFill>
              <a:latin typeface="Osaka"/>
              <a:ea typeface="Osaka"/>
              <a:cs typeface="Osaka"/>
            </a:endParaRPr>
          </a:p>
          <a:p>
            <a:r>
              <a:rPr lang="ja-JP" altLang="ja-JP" dirty="0">
                <a:latin typeface="Osaka"/>
                <a:ea typeface="Osaka"/>
                <a:cs typeface="Osaka"/>
              </a:rPr>
              <a:t>　</a:t>
            </a:r>
            <a:r>
              <a:rPr lang="ja-JP" altLang="en-US" dirty="0">
                <a:latin typeface="Osaka"/>
                <a:ea typeface="Osaka"/>
                <a:cs typeface="Osaka"/>
              </a:rPr>
              <a:t>　　</a:t>
            </a:r>
            <a:r>
              <a:rPr lang="ja-JP" altLang="en-US" dirty="0" smtClean="0">
                <a:latin typeface="Osaka"/>
                <a:ea typeface="Osaka"/>
                <a:cs typeface="Osaka"/>
              </a:rPr>
              <a:t>　　</a:t>
            </a:r>
            <a:r>
              <a:rPr lang="en-US" altLang="ja-JP" dirty="0" smtClean="0">
                <a:latin typeface="Osaka"/>
                <a:ea typeface="Osaka"/>
                <a:cs typeface="Osaka"/>
              </a:rPr>
              <a:t>KEK-0</a:t>
            </a:r>
            <a:r>
              <a:rPr lang="ja-JP" altLang="en-US" dirty="0" smtClean="0">
                <a:latin typeface="Osaka"/>
                <a:ea typeface="Osaka"/>
                <a:cs typeface="Osaka"/>
              </a:rPr>
              <a:t>の４回目の縦測定の結果：</a:t>
            </a:r>
            <a:r>
              <a:rPr lang="en-US" altLang="ja-JP" dirty="0" smtClean="0">
                <a:latin typeface="Osaka"/>
                <a:ea typeface="Osaka"/>
                <a:cs typeface="Osaka"/>
              </a:rPr>
              <a:t>20MV/m (field emission)</a:t>
            </a:r>
            <a:r>
              <a:rPr lang="ja-JP" altLang="en-US" dirty="0" smtClean="0">
                <a:latin typeface="Osaka"/>
                <a:ea typeface="Osaka"/>
                <a:cs typeface="Osaka"/>
              </a:rPr>
              <a:t>。</a:t>
            </a:r>
            <a:endParaRPr lang="en-US" altLang="ja-JP" dirty="0" smtClean="0">
              <a:latin typeface="Osaka"/>
              <a:ea typeface="Osaka"/>
              <a:cs typeface="Osaka"/>
            </a:endParaRPr>
          </a:p>
          <a:p>
            <a:r>
              <a:rPr lang="ja-JP" altLang="ja-JP" dirty="0">
                <a:latin typeface="Osaka"/>
                <a:ea typeface="Osaka"/>
                <a:cs typeface="Osaka"/>
              </a:rPr>
              <a:t>　</a:t>
            </a:r>
            <a:r>
              <a:rPr lang="ja-JP" altLang="en-US" dirty="0" smtClean="0">
                <a:latin typeface="Osaka"/>
                <a:ea typeface="Osaka"/>
                <a:cs typeface="Osaka"/>
              </a:rPr>
              <a:t>　　　　</a:t>
            </a:r>
            <a:r>
              <a:rPr lang="en-US" altLang="ja-JP" dirty="0" smtClean="0">
                <a:latin typeface="Osaka"/>
                <a:ea typeface="Osaka"/>
                <a:cs typeface="Osaka"/>
              </a:rPr>
              <a:t>HIT-02</a:t>
            </a:r>
            <a:r>
              <a:rPr lang="ja-JP" altLang="en-US" dirty="0" smtClean="0">
                <a:latin typeface="Osaka"/>
                <a:ea typeface="Osaka"/>
                <a:cs typeface="Osaka"/>
              </a:rPr>
              <a:t>の</a:t>
            </a:r>
            <a:r>
              <a:rPr lang="en-US" altLang="ja-JP" dirty="0" smtClean="0">
                <a:latin typeface="Osaka"/>
                <a:ea typeface="Osaka"/>
                <a:cs typeface="Osaka"/>
              </a:rPr>
              <a:t>3</a:t>
            </a:r>
            <a:r>
              <a:rPr lang="ja-JP" altLang="en-US" dirty="0" smtClean="0">
                <a:latin typeface="Osaka"/>
                <a:ea typeface="Osaka"/>
                <a:cs typeface="Osaka"/>
              </a:rPr>
              <a:t>回目の縦測定（第２クライオスタットの使用開始）：</a:t>
            </a:r>
            <a:r>
              <a:rPr lang="en-US" altLang="ja-JP" dirty="0" smtClean="0">
                <a:latin typeface="Osaka"/>
                <a:ea typeface="Osaka"/>
                <a:cs typeface="Osaka"/>
              </a:rPr>
              <a:t>33MV/m (quench at #3cell, #9cell)</a:t>
            </a:r>
          </a:p>
        </p:txBody>
      </p:sp>
      <p:sp>
        <p:nvSpPr>
          <p:cNvPr id="6" name="TextBox 4"/>
          <p:cNvSpPr txBox="1"/>
          <p:nvPr/>
        </p:nvSpPr>
        <p:spPr>
          <a:xfrm>
            <a:off x="250075" y="2887682"/>
            <a:ext cx="8763000" cy="3693319"/>
          </a:xfrm>
          <a:prstGeom prst="rect">
            <a:avLst/>
          </a:prstGeom>
          <a:noFill/>
        </p:spPr>
        <p:txBody>
          <a:bodyPr wrap="square" rtlCol="0">
            <a:spAutoFit/>
          </a:bodyPr>
          <a:lstStyle/>
          <a:p>
            <a:r>
              <a:rPr kumimoji="1" lang="ja-JP" altLang="en-US" b="1" dirty="0" smtClean="0">
                <a:solidFill>
                  <a:srgbClr val="000090"/>
                </a:solidFill>
                <a:latin typeface="Osaka"/>
                <a:ea typeface="Osaka"/>
                <a:cs typeface="Osaka"/>
              </a:rPr>
              <a:t>（</a:t>
            </a:r>
            <a:r>
              <a:rPr lang="ja-JP" altLang="en-US" b="1" dirty="0" smtClean="0">
                <a:solidFill>
                  <a:srgbClr val="000090"/>
                </a:solidFill>
                <a:latin typeface="Osaka"/>
                <a:ea typeface="Osaka"/>
                <a:cs typeface="Osaka"/>
              </a:rPr>
              <a:t>３</a:t>
            </a:r>
            <a:r>
              <a:rPr kumimoji="1" lang="ja-JP" altLang="en-US" b="1" dirty="0" smtClean="0">
                <a:solidFill>
                  <a:srgbClr val="000090"/>
                </a:solidFill>
                <a:latin typeface="Osaka"/>
                <a:ea typeface="Osaka"/>
                <a:cs typeface="Osaka"/>
              </a:rPr>
              <a:t>）</a:t>
            </a:r>
            <a:r>
              <a:rPr lang="ja-JP" altLang="en-US" dirty="0" smtClean="0">
                <a:solidFill>
                  <a:srgbClr val="000090"/>
                </a:solidFill>
                <a:latin typeface="Osaka"/>
                <a:ea typeface="Osaka"/>
                <a:cs typeface="Osaka"/>
              </a:rPr>
              <a:t>量子</a:t>
            </a:r>
            <a:r>
              <a:rPr lang="ja-JP" altLang="en-US" dirty="0">
                <a:solidFill>
                  <a:srgbClr val="000090"/>
                </a:solidFill>
                <a:latin typeface="Osaka"/>
                <a:ea typeface="Osaka"/>
                <a:cs typeface="Osaka"/>
              </a:rPr>
              <a:t>ビーム関係</a:t>
            </a:r>
            <a:r>
              <a:rPr lang="ja-JP" altLang="ja-JP" dirty="0">
                <a:latin typeface="Osaka"/>
                <a:ea typeface="Osaka"/>
                <a:cs typeface="Osaka"/>
              </a:rPr>
              <a:t>　</a:t>
            </a:r>
            <a:r>
              <a:rPr lang="ja-JP" altLang="en-US" dirty="0" smtClean="0">
                <a:latin typeface="Osaka"/>
                <a:ea typeface="Osaka"/>
                <a:cs typeface="Osaka"/>
              </a:rPr>
              <a:t>　　</a:t>
            </a:r>
            <a:endParaRPr lang="en-US" altLang="ja-JP" dirty="0">
              <a:latin typeface="Osaka"/>
              <a:ea typeface="Osaka"/>
              <a:cs typeface="Osaka"/>
            </a:endParaRPr>
          </a:p>
          <a:p>
            <a:r>
              <a:rPr lang="ja-JP" altLang="en-US" dirty="0" smtClean="0">
                <a:latin typeface="Osaka"/>
                <a:ea typeface="Osaka"/>
                <a:cs typeface="Osaka"/>
              </a:rPr>
              <a:t>　　　　　</a:t>
            </a:r>
            <a:r>
              <a:rPr lang="en-US" altLang="ja-JP" dirty="0" smtClean="0">
                <a:latin typeface="Osaka"/>
                <a:ea typeface="Osaka"/>
                <a:cs typeface="Osaka"/>
              </a:rPr>
              <a:t>10</a:t>
            </a:r>
            <a:r>
              <a:rPr lang="ja-JP" altLang="en-US" dirty="0" smtClean="0">
                <a:latin typeface="Osaka"/>
                <a:ea typeface="Osaka"/>
                <a:cs typeface="Osaka"/>
              </a:rPr>
              <a:t>月</a:t>
            </a:r>
            <a:r>
              <a:rPr lang="en-US" altLang="ja-JP" dirty="0" smtClean="0">
                <a:latin typeface="Osaka"/>
                <a:ea typeface="Osaka"/>
                <a:cs typeface="Osaka"/>
              </a:rPr>
              <a:t>2</a:t>
            </a:r>
            <a:r>
              <a:rPr lang="ja-JP" altLang="en-US" dirty="0" smtClean="0">
                <a:latin typeface="Osaka"/>
                <a:ea typeface="Osaka"/>
                <a:cs typeface="Osaka"/>
              </a:rPr>
              <a:t>日から</a:t>
            </a:r>
            <a:r>
              <a:rPr lang="en-US" altLang="ja-JP" dirty="0" smtClean="0">
                <a:latin typeface="Osaka"/>
                <a:ea typeface="Osaka"/>
                <a:cs typeface="Osaka"/>
              </a:rPr>
              <a:t>10</a:t>
            </a:r>
            <a:r>
              <a:rPr lang="ja-JP" altLang="en-US" dirty="0" smtClean="0">
                <a:latin typeface="Osaka"/>
                <a:ea typeface="Osaka"/>
                <a:cs typeface="Osaka"/>
              </a:rPr>
              <a:t>月</a:t>
            </a:r>
            <a:r>
              <a:rPr lang="en-US" altLang="ja-JP" dirty="0" smtClean="0">
                <a:latin typeface="Osaka"/>
                <a:ea typeface="Osaka"/>
                <a:cs typeface="Osaka"/>
              </a:rPr>
              <a:t>12</a:t>
            </a:r>
            <a:r>
              <a:rPr lang="ja-JP" altLang="en-US" dirty="0" smtClean="0">
                <a:latin typeface="Osaka"/>
                <a:ea typeface="Osaka"/>
                <a:cs typeface="Osaka"/>
              </a:rPr>
              <a:t>日までの調整運転は、</a:t>
            </a:r>
            <a:r>
              <a:rPr lang="en-US" altLang="ja-JP" dirty="0" smtClean="0">
                <a:latin typeface="Osaka"/>
                <a:ea typeface="Osaka"/>
                <a:cs typeface="Osaka"/>
              </a:rPr>
              <a:t>40</a:t>
            </a:r>
            <a:r>
              <a:rPr lang="ja-JP" altLang="en-US" dirty="0" smtClean="0">
                <a:latin typeface="Osaka"/>
                <a:ea typeface="Osaka"/>
                <a:cs typeface="Osaka"/>
              </a:rPr>
              <a:t>バンチで</a:t>
            </a:r>
            <a:r>
              <a:rPr lang="en-US" altLang="ja-JP" dirty="0" smtClean="0">
                <a:latin typeface="Osaka"/>
                <a:ea typeface="Osaka"/>
                <a:cs typeface="Osaka"/>
              </a:rPr>
              <a:t>20~</a:t>
            </a:r>
            <a:r>
              <a:rPr lang="en-US" altLang="ja-JP" dirty="0">
                <a:latin typeface="Osaka"/>
                <a:ea typeface="Osaka"/>
                <a:cs typeface="Osaka"/>
              </a:rPr>
              <a:t>4</a:t>
            </a:r>
            <a:r>
              <a:rPr lang="en-US" altLang="ja-JP" dirty="0" smtClean="0">
                <a:latin typeface="Osaka"/>
                <a:ea typeface="Osaka"/>
                <a:cs typeface="Osaka"/>
              </a:rPr>
              <a:t>0pC/bunch</a:t>
            </a:r>
            <a:r>
              <a:rPr lang="ja-JP" altLang="en-US" dirty="0" smtClean="0">
                <a:latin typeface="Osaka"/>
                <a:ea typeface="Osaka"/>
                <a:cs typeface="Osaka"/>
              </a:rPr>
              <a:t>程度の</a:t>
            </a:r>
            <a:endParaRPr lang="en-US" altLang="ja-JP" dirty="0" smtClean="0">
              <a:latin typeface="Osaka"/>
              <a:ea typeface="Osaka"/>
              <a:cs typeface="Osaka"/>
            </a:endParaRPr>
          </a:p>
          <a:p>
            <a:r>
              <a:rPr lang="en-US" altLang="ja-JP" dirty="0">
                <a:latin typeface="Osaka"/>
                <a:ea typeface="Osaka"/>
                <a:cs typeface="Osaka"/>
              </a:rPr>
              <a:t> </a:t>
            </a:r>
            <a:r>
              <a:rPr lang="en-US" altLang="ja-JP" dirty="0" smtClean="0">
                <a:latin typeface="Osaka"/>
                <a:ea typeface="Osaka"/>
                <a:cs typeface="Osaka"/>
              </a:rPr>
              <a:t>     </a:t>
            </a:r>
            <a:r>
              <a:rPr lang="ja-JP" altLang="en-US" dirty="0" smtClean="0">
                <a:latin typeface="Osaka"/>
                <a:ea typeface="Osaka"/>
                <a:cs typeface="Osaka"/>
              </a:rPr>
              <a:t>ビームでフォーカス調整をおこなった。</a:t>
            </a:r>
            <a:r>
              <a:rPr lang="en-US" altLang="ja-JP" dirty="0" smtClean="0">
                <a:latin typeface="Osaka"/>
                <a:ea typeface="Osaka"/>
                <a:cs typeface="Osaka"/>
              </a:rPr>
              <a:t>30-50μm</a:t>
            </a:r>
            <a:r>
              <a:rPr lang="ja-JP" altLang="en-US" dirty="0" smtClean="0">
                <a:latin typeface="Osaka"/>
                <a:ea typeface="Osaka"/>
                <a:cs typeface="Osaka"/>
              </a:rPr>
              <a:t>で絞れている模様。</a:t>
            </a:r>
            <a:endParaRPr lang="en-US" altLang="ja-JP" dirty="0">
              <a:latin typeface="Osaka"/>
              <a:ea typeface="Osaka"/>
              <a:cs typeface="Osaka"/>
            </a:endParaRPr>
          </a:p>
          <a:p>
            <a:r>
              <a:rPr lang="ja-JP" altLang="en-US" dirty="0" smtClean="0">
                <a:latin typeface="Osaka"/>
                <a:ea typeface="Osaka"/>
                <a:cs typeface="Osaka"/>
              </a:rPr>
              <a:t>　　　　　ただし、レーザー入射位相の不安定はまだ未解決。磁場不安定と温度不安定などの</a:t>
            </a:r>
            <a:endParaRPr lang="en-US" altLang="ja-JP" dirty="0" smtClean="0">
              <a:latin typeface="Osaka"/>
              <a:ea typeface="Osaka"/>
              <a:cs typeface="Osaka"/>
            </a:endParaRPr>
          </a:p>
          <a:p>
            <a:r>
              <a:rPr lang="ja-JP" altLang="ja-JP" dirty="0">
                <a:latin typeface="Osaka"/>
                <a:ea typeface="Osaka"/>
                <a:cs typeface="Osaka"/>
              </a:rPr>
              <a:t>　</a:t>
            </a:r>
            <a:r>
              <a:rPr lang="ja-JP" altLang="en-US" dirty="0" smtClean="0">
                <a:latin typeface="Osaka"/>
                <a:ea typeface="Osaka"/>
                <a:cs typeface="Osaka"/>
              </a:rPr>
              <a:t>　　　調査と対策が試みられたが効果なし。今後レーザー</a:t>
            </a:r>
            <a:r>
              <a:rPr lang="en-US" altLang="ja-JP" dirty="0" smtClean="0">
                <a:latin typeface="Osaka"/>
                <a:ea typeface="Osaka"/>
                <a:cs typeface="Osaka"/>
              </a:rPr>
              <a:t>RF</a:t>
            </a:r>
            <a:r>
              <a:rPr lang="ja-JP" altLang="en-US" dirty="0" smtClean="0">
                <a:latin typeface="Osaka"/>
                <a:ea typeface="Osaka"/>
                <a:cs typeface="Osaka"/>
              </a:rPr>
              <a:t>同期系を詳細に調査する。</a:t>
            </a:r>
            <a:endParaRPr lang="en-US" altLang="ja-JP" dirty="0" smtClean="0">
              <a:latin typeface="Osaka"/>
              <a:ea typeface="Osaka"/>
              <a:cs typeface="Osaka"/>
            </a:endParaRPr>
          </a:p>
          <a:p>
            <a:endParaRPr lang="en-US" altLang="ja-JP" dirty="0" smtClean="0">
              <a:latin typeface="Osaka"/>
              <a:ea typeface="Osaka"/>
              <a:cs typeface="Osaka"/>
            </a:endParaRPr>
          </a:p>
          <a:p>
            <a:r>
              <a:rPr lang="ja-JP" altLang="en-US" dirty="0" smtClean="0">
                <a:latin typeface="Osaka"/>
                <a:ea typeface="Osaka"/>
                <a:cs typeface="Osaka"/>
              </a:rPr>
              <a:t>　　　　　コンプトン４ミラーシステム内にはレーザーが周回できているが、加速器との同期はまだ。　　</a:t>
            </a:r>
            <a:endParaRPr lang="en-US" altLang="ja-JP" dirty="0" smtClean="0">
              <a:latin typeface="Osaka"/>
              <a:ea typeface="Osaka"/>
              <a:cs typeface="Osaka"/>
            </a:endParaRPr>
          </a:p>
          <a:p>
            <a:r>
              <a:rPr lang="ja-JP" altLang="ja-JP" dirty="0">
                <a:latin typeface="Osaka"/>
                <a:ea typeface="Osaka"/>
                <a:cs typeface="Osaka"/>
              </a:rPr>
              <a:t>　</a:t>
            </a:r>
            <a:r>
              <a:rPr lang="ja-JP" altLang="en-US" dirty="0" smtClean="0">
                <a:latin typeface="Osaka"/>
                <a:ea typeface="Osaka"/>
                <a:cs typeface="Osaka"/>
              </a:rPr>
              <a:t>　　　　レーザーとビームとの空間的な位置確認をした結果、ビームロスのない状態でのビーム</a:t>
            </a:r>
            <a:endParaRPr lang="en-US" altLang="ja-JP" dirty="0" smtClean="0">
              <a:latin typeface="Osaka"/>
              <a:ea typeface="Osaka"/>
              <a:cs typeface="Osaka"/>
            </a:endParaRPr>
          </a:p>
          <a:p>
            <a:r>
              <a:rPr lang="ja-JP" altLang="ja-JP" dirty="0">
                <a:latin typeface="Osaka"/>
                <a:ea typeface="Osaka"/>
                <a:cs typeface="Osaka"/>
              </a:rPr>
              <a:t>　</a:t>
            </a:r>
            <a:r>
              <a:rPr lang="ja-JP" altLang="en-US" dirty="0" smtClean="0">
                <a:latin typeface="Osaka"/>
                <a:ea typeface="Osaka"/>
                <a:cs typeface="Osaka"/>
              </a:rPr>
              <a:t>　　　　位置とレーザーとの間には</a:t>
            </a:r>
            <a:r>
              <a:rPr lang="en-US" altLang="ja-JP" dirty="0" smtClean="0">
                <a:latin typeface="Osaka"/>
                <a:ea typeface="Osaka"/>
                <a:cs typeface="Osaka"/>
              </a:rPr>
              <a:t>2-3mm</a:t>
            </a:r>
            <a:r>
              <a:rPr lang="ja-JP" altLang="en-US" dirty="0" smtClean="0">
                <a:latin typeface="Osaka"/>
                <a:ea typeface="Osaka"/>
                <a:cs typeface="Osaka"/>
              </a:rPr>
              <a:t>のズレが確認された。ビームを寄せていくとロスが</a:t>
            </a:r>
            <a:endParaRPr lang="en-US" altLang="ja-JP" dirty="0" smtClean="0">
              <a:latin typeface="Osaka"/>
              <a:ea typeface="Osaka"/>
              <a:cs typeface="Osaka"/>
            </a:endParaRPr>
          </a:p>
          <a:p>
            <a:r>
              <a:rPr lang="ja-JP" altLang="ja-JP" dirty="0">
                <a:latin typeface="Osaka"/>
                <a:ea typeface="Osaka"/>
                <a:cs typeface="Osaka"/>
              </a:rPr>
              <a:t>　</a:t>
            </a:r>
            <a:r>
              <a:rPr lang="ja-JP" altLang="en-US" dirty="0" smtClean="0">
                <a:latin typeface="Osaka"/>
                <a:ea typeface="Osaka"/>
                <a:cs typeface="Osaka"/>
              </a:rPr>
              <a:t>　　　大きくなるので、レーザーを寄せる事で位置合わせを行う。急遽、</a:t>
            </a:r>
            <a:r>
              <a:rPr lang="en-US" altLang="ja-JP" dirty="0" smtClean="0">
                <a:latin typeface="Osaka"/>
                <a:ea typeface="Osaka"/>
                <a:cs typeface="Osaka"/>
              </a:rPr>
              <a:t>13,14</a:t>
            </a:r>
            <a:r>
              <a:rPr lang="ja-JP" altLang="en-US" dirty="0" smtClean="0">
                <a:latin typeface="Osaka"/>
                <a:ea typeface="Osaka"/>
                <a:cs typeface="Osaka"/>
              </a:rPr>
              <a:t>日で</a:t>
            </a:r>
            <a:endParaRPr lang="en-US" altLang="ja-JP" dirty="0" smtClean="0">
              <a:latin typeface="Osaka"/>
              <a:ea typeface="Osaka"/>
              <a:cs typeface="Osaka"/>
            </a:endParaRPr>
          </a:p>
          <a:p>
            <a:r>
              <a:rPr lang="ja-JP" altLang="en-US" dirty="0" smtClean="0">
                <a:latin typeface="Osaka"/>
                <a:ea typeface="Osaka"/>
                <a:cs typeface="Osaka"/>
              </a:rPr>
              <a:t>　　　</a:t>
            </a:r>
            <a:r>
              <a:rPr lang="ja-JP" altLang="ja-JP" dirty="0">
                <a:latin typeface="Osaka"/>
                <a:ea typeface="Osaka"/>
                <a:cs typeface="Osaka"/>
              </a:rPr>
              <a:t>　</a:t>
            </a:r>
            <a:r>
              <a:rPr lang="ja-JP" altLang="en-US" dirty="0" smtClean="0">
                <a:latin typeface="Osaka"/>
                <a:ea typeface="Osaka"/>
                <a:cs typeface="Osaka"/>
              </a:rPr>
              <a:t>　ミラー位置調整のために下流側を大気開放して作業を行った。</a:t>
            </a:r>
            <a:endParaRPr lang="en-US" altLang="ja-JP" dirty="0" smtClean="0">
              <a:latin typeface="Osaka"/>
              <a:ea typeface="Osaka"/>
              <a:cs typeface="Osaka"/>
            </a:endParaRPr>
          </a:p>
          <a:p>
            <a:endParaRPr lang="en-US" altLang="ja-JP" dirty="0">
              <a:latin typeface="Osaka"/>
              <a:ea typeface="Osaka"/>
              <a:cs typeface="Osaka"/>
            </a:endParaRPr>
          </a:p>
          <a:p>
            <a:r>
              <a:rPr lang="ja-JP" altLang="ja-JP" dirty="0" smtClean="0">
                <a:latin typeface="Osaka"/>
                <a:ea typeface="Osaka"/>
                <a:cs typeface="Osaka"/>
              </a:rPr>
              <a:t>　</a:t>
            </a:r>
            <a:r>
              <a:rPr lang="ja-JP" altLang="en-US" dirty="0" smtClean="0">
                <a:latin typeface="Osaka"/>
                <a:ea typeface="Osaka"/>
                <a:cs typeface="Osaka"/>
              </a:rPr>
              <a:t>　　　　今週は加速器</a:t>
            </a:r>
            <a:r>
              <a:rPr lang="en-US" altLang="ja-JP" dirty="0" smtClean="0">
                <a:latin typeface="Osaka"/>
                <a:ea typeface="Osaka"/>
                <a:cs typeface="Osaka"/>
              </a:rPr>
              <a:t>study</a:t>
            </a:r>
            <a:r>
              <a:rPr lang="ja-JP" altLang="en-US" dirty="0" smtClean="0">
                <a:latin typeface="Osaka"/>
                <a:ea typeface="Osaka"/>
                <a:cs typeface="Osaka"/>
              </a:rPr>
              <a:t>優先の週。</a:t>
            </a:r>
            <a:endParaRPr lang="en-US" altLang="ja-JP" dirty="0" smtClean="0">
              <a:latin typeface="Osaka"/>
              <a:ea typeface="Osaka"/>
              <a:cs typeface="Osaka"/>
            </a:endParaRPr>
          </a:p>
        </p:txBody>
      </p:sp>
      <p:sp>
        <p:nvSpPr>
          <p:cNvPr id="7" name="TextBox 4"/>
          <p:cNvSpPr txBox="1"/>
          <p:nvPr/>
        </p:nvSpPr>
        <p:spPr>
          <a:xfrm>
            <a:off x="238863" y="1856329"/>
            <a:ext cx="8763000" cy="923330"/>
          </a:xfrm>
          <a:prstGeom prst="rect">
            <a:avLst/>
          </a:prstGeom>
          <a:noFill/>
        </p:spPr>
        <p:txBody>
          <a:bodyPr wrap="square" rtlCol="0">
            <a:spAutoFit/>
          </a:bodyPr>
          <a:lstStyle/>
          <a:p>
            <a:r>
              <a:rPr lang="ja-JP" altLang="en-US" b="1" dirty="0" smtClean="0">
                <a:solidFill>
                  <a:srgbClr val="000090"/>
                </a:solidFill>
                <a:latin typeface="Osaka"/>
                <a:ea typeface="Osaka"/>
                <a:cs typeface="Osaka"/>
              </a:rPr>
              <a:t>（２）</a:t>
            </a:r>
            <a:r>
              <a:rPr lang="ja-JP" altLang="en-US" dirty="0" smtClean="0">
                <a:solidFill>
                  <a:srgbClr val="000090"/>
                </a:solidFill>
                <a:latin typeface="Osaka"/>
                <a:ea typeface="Osaka"/>
                <a:cs typeface="Osaka"/>
              </a:rPr>
              <a:t>設備</a:t>
            </a:r>
            <a:r>
              <a:rPr lang="ja-JP" altLang="en-US" b="1" dirty="0" smtClean="0">
                <a:solidFill>
                  <a:srgbClr val="000090"/>
                </a:solidFill>
                <a:latin typeface="Osaka"/>
                <a:ea typeface="Osaka"/>
                <a:cs typeface="Osaka"/>
              </a:rPr>
              <a:t>関係</a:t>
            </a:r>
            <a:endParaRPr lang="en-US" altLang="ja-JP" b="1" dirty="0">
              <a:solidFill>
                <a:srgbClr val="000090"/>
              </a:solidFill>
              <a:latin typeface="Osaka"/>
              <a:ea typeface="Osaka"/>
              <a:cs typeface="Osaka"/>
            </a:endParaRPr>
          </a:p>
          <a:p>
            <a:r>
              <a:rPr lang="ja-JP" altLang="ja-JP" dirty="0">
                <a:latin typeface="Osaka"/>
                <a:ea typeface="Osaka"/>
                <a:cs typeface="Osaka"/>
              </a:rPr>
              <a:t>　</a:t>
            </a:r>
            <a:r>
              <a:rPr lang="ja-JP" altLang="en-US" dirty="0">
                <a:latin typeface="Osaka"/>
                <a:ea typeface="Osaka"/>
                <a:cs typeface="Osaka"/>
              </a:rPr>
              <a:t>　　</a:t>
            </a:r>
            <a:r>
              <a:rPr lang="ja-JP" altLang="en-US" dirty="0" smtClean="0">
                <a:latin typeface="Osaka"/>
                <a:ea typeface="Osaka"/>
                <a:cs typeface="Osaka"/>
              </a:rPr>
              <a:t>　　量子ビーム運転のため、ヘリウム冷凍機が稼働中。（保安係員のシフト体制）</a:t>
            </a:r>
            <a:endParaRPr lang="en-US" altLang="ja-JP" dirty="0" smtClean="0">
              <a:latin typeface="Osaka"/>
              <a:ea typeface="Osaka"/>
              <a:cs typeface="Osaka"/>
            </a:endParaRPr>
          </a:p>
          <a:p>
            <a:r>
              <a:rPr lang="ja-JP" altLang="en-US" dirty="0" smtClean="0">
                <a:latin typeface="Osaka"/>
                <a:ea typeface="Osaka"/>
                <a:cs typeface="Osaka"/>
              </a:rPr>
              <a:t>　　　　　</a:t>
            </a:r>
            <a:endParaRPr lang="en-US" altLang="ja-JP" dirty="0" smtClean="0">
              <a:latin typeface="Osaka"/>
              <a:ea typeface="Osaka"/>
              <a:cs typeface="Osaka"/>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88767937"/>
      </p:ext>
    </p:extLst>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 name="図 13" descr="2012年10月.tiff"/>
          <p:cNvPicPr>
            <a:picLocks noChangeAspect="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428619" y="575593"/>
            <a:ext cx="5936987" cy="4554685"/>
          </a:xfrm>
          <a:prstGeom prst="rect">
            <a:avLst/>
          </a:prstGeom>
        </p:spPr>
      </p:pic>
      <p:sp>
        <p:nvSpPr>
          <p:cNvPr id="3" name="TextBox 2"/>
          <p:cNvSpPr txBox="1"/>
          <p:nvPr/>
        </p:nvSpPr>
        <p:spPr>
          <a:xfrm>
            <a:off x="3122056" y="147935"/>
            <a:ext cx="2134869" cy="461665"/>
          </a:xfrm>
          <a:prstGeom prst="rect">
            <a:avLst/>
          </a:prstGeom>
          <a:solidFill>
            <a:srgbClr val="FFFFFF"/>
          </a:solidFill>
        </p:spPr>
        <p:txBody>
          <a:bodyPr wrap="none" rtlCol="0">
            <a:spAutoFit/>
          </a:bodyPr>
          <a:lstStyle/>
          <a:p>
            <a:r>
              <a:rPr lang="en-US" altLang="ja-JP" sz="2400" b="1" dirty="0" smtClean="0">
                <a:latin typeface="Helvetica"/>
                <a:cs typeface="Helvetica"/>
              </a:rPr>
              <a:t>October</a:t>
            </a:r>
            <a:r>
              <a:rPr kumimoji="1" lang="en-US" altLang="ja-JP" sz="2400" b="1" dirty="0" smtClean="0">
                <a:latin typeface="Helvetica"/>
                <a:cs typeface="Helvetica"/>
              </a:rPr>
              <a:t> 2012</a:t>
            </a:r>
            <a:endParaRPr kumimoji="1" lang="ja-JP" altLang="en-US" sz="2400" b="1" dirty="0">
              <a:latin typeface="Helvetica"/>
              <a:cs typeface="Helvetica"/>
            </a:endParaRPr>
          </a:p>
        </p:txBody>
      </p:sp>
      <p:sp>
        <p:nvSpPr>
          <p:cNvPr id="4" name="TextBox 3"/>
          <p:cNvSpPr txBox="1"/>
          <p:nvPr/>
        </p:nvSpPr>
        <p:spPr>
          <a:xfrm>
            <a:off x="1600200" y="609600"/>
            <a:ext cx="572192" cy="338554"/>
          </a:xfrm>
          <a:prstGeom prst="rect">
            <a:avLst/>
          </a:prstGeom>
          <a:solidFill>
            <a:srgbClr val="FFFFFF"/>
          </a:solidFill>
        </p:spPr>
        <p:txBody>
          <a:bodyPr wrap="none" rtlCol="0">
            <a:spAutoFit/>
          </a:bodyPr>
          <a:lstStyle/>
          <a:p>
            <a:r>
              <a:rPr kumimoji="1" lang="en-US" altLang="ja-JP" sz="1600" b="1" dirty="0" smtClean="0">
                <a:solidFill>
                  <a:srgbClr val="FF0000"/>
                </a:solidFill>
                <a:latin typeface="Helvetica"/>
                <a:cs typeface="Helvetica"/>
              </a:rPr>
              <a:t>Sun</a:t>
            </a:r>
            <a:endParaRPr kumimoji="1" lang="ja-JP" altLang="en-US" sz="1600" b="1" dirty="0">
              <a:solidFill>
                <a:srgbClr val="FF0000"/>
              </a:solidFill>
              <a:latin typeface="Helvetica"/>
              <a:cs typeface="Helvetica"/>
            </a:endParaRPr>
          </a:p>
        </p:txBody>
      </p:sp>
      <p:sp>
        <p:nvSpPr>
          <p:cNvPr id="5" name="TextBox 4"/>
          <p:cNvSpPr txBox="1"/>
          <p:nvPr/>
        </p:nvSpPr>
        <p:spPr>
          <a:xfrm>
            <a:off x="2438400" y="609600"/>
            <a:ext cx="606256" cy="338554"/>
          </a:xfrm>
          <a:prstGeom prst="rect">
            <a:avLst/>
          </a:prstGeom>
          <a:solidFill>
            <a:srgbClr val="FFFFFF"/>
          </a:solidFill>
        </p:spPr>
        <p:txBody>
          <a:bodyPr wrap="none" rtlCol="0">
            <a:spAutoFit/>
          </a:bodyPr>
          <a:lstStyle/>
          <a:p>
            <a:r>
              <a:rPr lang="en-US" altLang="ja-JP" sz="1600" b="1" dirty="0" smtClean="0">
                <a:latin typeface="Helvetica"/>
                <a:cs typeface="Helvetica"/>
              </a:rPr>
              <a:t>Mon</a:t>
            </a:r>
            <a:endParaRPr kumimoji="1" lang="ja-JP" altLang="en-US" sz="1600" b="1" dirty="0">
              <a:latin typeface="Helvetica"/>
              <a:cs typeface="Helvetica"/>
            </a:endParaRPr>
          </a:p>
        </p:txBody>
      </p:sp>
      <p:sp>
        <p:nvSpPr>
          <p:cNvPr id="6" name="TextBox 5"/>
          <p:cNvSpPr txBox="1"/>
          <p:nvPr/>
        </p:nvSpPr>
        <p:spPr>
          <a:xfrm>
            <a:off x="3276600" y="609600"/>
            <a:ext cx="534321" cy="338554"/>
          </a:xfrm>
          <a:prstGeom prst="rect">
            <a:avLst/>
          </a:prstGeom>
          <a:solidFill>
            <a:srgbClr val="FFFFFF"/>
          </a:solidFill>
        </p:spPr>
        <p:txBody>
          <a:bodyPr wrap="none" rtlCol="0">
            <a:spAutoFit/>
          </a:bodyPr>
          <a:lstStyle/>
          <a:p>
            <a:r>
              <a:rPr kumimoji="1" lang="en-US" altLang="ja-JP" sz="1600" b="1" dirty="0" smtClean="0">
                <a:latin typeface="Helvetica"/>
                <a:cs typeface="Helvetica"/>
              </a:rPr>
              <a:t>Tue</a:t>
            </a:r>
            <a:endParaRPr kumimoji="1" lang="ja-JP" altLang="en-US" sz="1600" b="1" dirty="0">
              <a:latin typeface="Helvetica"/>
              <a:cs typeface="Helvetica"/>
            </a:endParaRPr>
          </a:p>
        </p:txBody>
      </p:sp>
      <p:sp>
        <p:nvSpPr>
          <p:cNvPr id="7" name="TextBox 6"/>
          <p:cNvSpPr txBox="1"/>
          <p:nvPr/>
        </p:nvSpPr>
        <p:spPr>
          <a:xfrm>
            <a:off x="4114800" y="609600"/>
            <a:ext cx="614171" cy="338554"/>
          </a:xfrm>
          <a:prstGeom prst="rect">
            <a:avLst/>
          </a:prstGeom>
          <a:solidFill>
            <a:srgbClr val="FFFFFF"/>
          </a:solidFill>
        </p:spPr>
        <p:txBody>
          <a:bodyPr wrap="none" rtlCol="0">
            <a:spAutoFit/>
          </a:bodyPr>
          <a:lstStyle/>
          <a:p>
            <a:r>
              <a:rPr kumimoji="1" lang="en-US" altLang="ja-JP" sz="1600" b="1" dirty="0" smtClean="0">
                <a:latin typeface="Helvetica"/>
                <a:cs typeface="Helvetica"/>
              </a:rPr>
              <a:t>Wed</a:t>
            </a:r>
            <a:endParaRPr kumimoji="1" lang="ja-JP" altLang="en-US" sz="1600" b="1" dirty="0">
              <a:latin typeface="Helvetica"/>
              <a:cs typeface="Helvetica"/>
            </a:endParaRPr>
          </a:p>
        </p:txBody>
      </p:sp>
      <p:sp>
        <p:nvSpPr>
          <p:cNvPr id="8" name="TextBox 7"/>
          <p:cNvSpPr txBox="1"/>
          <p:nvPr/>
        </p:nvSpPr>
        <p:spPr>
          <a:xfrm>
            <a:off x="5016356" y="609600"/>
            <a:ext cx="560670" cy="338554"/>
          </a:xfrm>
          <a:prstGeom prst="rect">
            <a:avLst/>
          </a:prstGeom>
          <a:solidFill>
            <a:srgbClr val="FFFFFF"/>
          </a:solidFill>
        </p:spPr>
        <p:txBody>
          <a:bodyPr wrap="none" rtlCol="0">
            <a:spAutoFit/>
          </a:bodyPr>
          <a:lstStyle/>
          <a:p>
            <a:r>
              <a:rPr kumimoji="1" lang="en-US" altLang="ja-JP" sz="1600" b="1" dirty="0" smtClean="0">
                <a:latin typeface="Helvetica"/>
                <a:cs typeface="Helvetica"/>
              </a:rPr>
              <a:t>Thu</a:t>
            </a:r>
            <a:endParaRPr kumimoji="1" lang="ja-JP" altLang="en-US" sz="1600" b="1" dirty="0">
              <a:latin typeface="Helvetica"/>
              <a:cs typeface="Helvetica"/>
            </a:endParaRPr>
          </a:p>
        </p:txBody>
      </p:sp>
      <p:sp>
        <p:nvSpPr>
          <p:cNvPr id="9" name="TextBox 8"/>
          <p:cNvSpPr txBox="1"/>
          <p:nvPr/>
        </p:nvSpPr>
        <p:spPr>
          <a:xfrm>
            <a:off x="5867400" y="609600"/>
            <a:ext cx="446857" cy="338554"/>
          </a:xfrm>
          <a:prstGeom prst="rect">
            <a:avLst/>
          </a:prstGeom>
          <a:solidFill>
            <a:srgbClr val="FFFFFF"/>
          </a:solidFill>
        </p:spPr>
        <p:txBody>
          <a:bodyPr wrap="none" rtlCol="0">
            <a:spAutoFit/>
          </a:bodyPr>
          <a:lstStyle/>
          <a:p>
            <a:r>
              <a:rPr kumimoji="1" lang="en-US" altLang="ja-JP" sz="1600" b="1" dirty="0" smtClean="0">
                <a:latin typeface="Helvetica"/>
                <a:cs typeface="Helvetica"/>
              </a:rPr>
              <a:t>Fri</a:t>
            </a:r>
            <a:endParaRPr kumimoji="1" lang="ja-JP" altLang="en-US" sz="1600" b="1" dirty="0">
              <a:latin typeface="Helvetica"/>
              <a:cs typeface="Helvetica"/>
            </a:endParaRPr>
          </a:p>
        </p:txBody>
      </p:sp>
      <p:sp>
        <p:nvSpPr>
          <p:cNvPr id="10" name="TextBox 9"/>
          <p:cNvSpPr txBox="1"/>
          <p:nvPr/>
        </p:nvSpPr>
        <p:spPr>
          <a:xfrm>
            <a:off x="6629400" y="609600"/>
            <a:ext cx="503964" cy="338554"/>
          </a:xfrm>
          <a:prstGeom prst="rect">
            <a:avLst/>
          </a:prstGeom>
          <a:solidFill>
            <a:srgbClr val="FFFFFF"/>
          </a:solidFill>
        </p:spPr>
        <p:txBody>
          <a:bodyPr wrap="none" rtlCol="0">
            <a:spAutoFit/>
          </a:bodyPr>
          <a:lstStyle/>
          <a:p>
            <a:r>
              <a:rPr kumimoji="1" lang="en-US" altLang="ja-JP" sz="1600" b="1" dirty="0" smtClean="0">
                <a:solidFill>
                  <a:srgbClr val="FF0000"/>
                </a:solidFill>
                <a:latin typeface="Helvetica"/>
                <a:cs typeface="Helvetica"/>
              </a:rPr>
              <a:t>Sat</a:t>
            </a:r>
            <a:endParaRPr kumimoji="1" lang="ja-JP" altLang="en-US" sz="1600" b="1" dirty="0">
              <a:solidFill>
                <a:srgbClr val="FF0000"/>
              </a:solidFill>
              <a:latin typeface="Helvetica"/>
              <a:cs typeface="Helvetica"/>
            </a:endParaRPr>
          </a:p>
        </p:txBody>
      </p:sp>
      <p:sp>
        <p:nvSpPr>
          <p:cNvPr id="36" name="テキスト ボックス 35"/>
          <p:cNvSpPr txBox="1"/>
          <p:nvPr/>
        </p:nvSpPr>
        <p:spPr>
          <a:xfrm>
            <a:off x="1425918" y="5949280"/>
            <a:ext cx="4260188" cy="369332"/>
          </a:xfrm>
          <a:prstGeom prst="rect">
            <a:avLst/>
          </a:prstGeom>
          <a:noFill/>
        </p:spPr>
        <p:txBody>
          <a:bodyPr wrap="none" rtlCol="0">
            <a:spAutoFit/>
          </a:bodyPr>
          <a:lstStyle/>
          <a:p>
            <a:r>
              <a:rPr kumimoji="1" lang="ja-JP" altLang="en-US" dirty="0" smtClean="0"/>
              <a:t>目標：高輝度</a:t>
            </a:r>
            <a:r>
              <a:rPr kumimoji="1" lang="en-US" altLang="ja-JP" dirty="0" smtClean="0"/>
              <a:t>X</a:t>
            </a:r>
            <a:r>
              <a:rPr kumimoji="1" lang="ja-JP" altLang="en-US" dirty="0" smtClean="0"/>
              <a:t>線生成とイメージング実証</a:t>
            </a:r>
            <a:r>
              <a:rPr lang="ja-JP" altLang="en-US" dirty="0" smtClean="0"/>
              <a:t>。</a:t>
            </a:r>
            <a:endParaRPr kumimoji="1" lang="ja-JP" altLang="en-US" dirty="0"/>
          </a:p>
        </p:txBody>
      </p:sp>
      <p:cxnSp>
        <p:nvCxnSpPr>
          <p:cNvPr id="31" name="直線矢印コネクタ 30"/>
          <p:cNvCxnSpPr/>
          <p:nvPr/>
        </p:nvCxnSpPr>
        <p:spPr>
          <a:xfrm>
            <a:off x="3130974" y="4169285"/>
            <a:ext cx="3505461" cy="12045"/>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5" name="直線矢印コネクタ 34"/>
          <p:cNvCxnSpPr/>
          <p:nvPr/>
        </p:nvCxnSpPr>
        <p:spPr>
          <a:xfrm>
            <a:off x="2445435" y="4181330"/>
            <a:ext cx="514212" cy="0"/>
          </a:xfrm>
          <a:prstGeom prst="straightConnector1">
            <a:avLst/>
          </a:prstGeom>
          <a:ln w="12700"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2" name="正方形/長方形 41"/>
          <p:cNvSpPr/>
          <p:nvPr/>
        </p:nvSpPr>
        <p:spPr>
          <a:xfrm>
            <a:off x="2283642" y="3811998"/>
            <a:ext cx="847332" cy="276999"/>
          </a:xfrm>
          <a:prstGeom prst="rect">
            <a:avLst/>
          </a:prstGeom>
        </p:spPr>
        <p:txBody>
          <a:bodyPr wrap="none">
            <a:spAutoFit/>
          </a:bodyPr>
          <a:lstStyle/>
          <a:p>
            <a:r>
              <a:rPr lang="en-US" altLang="ja-JP" sz="1200" dirty="0">
                <a:solidFill>
                  <a:srgbClr val="0000FF"/>
                </a:solidFill>
              </a:rPr>
              <a:t>cool-down</a:t>
            </a:r>
            <a:endParaRPr lang="ja-JP" altLang="en-US" sz="1200" dirty="0"/>
          </a:p>
        </p:txBody>
      </p:sp>
      <p:cxnSp>
        <p:nvCxnSpPr>
          <p:cNvPr id="43" name="直線矢印コネクタ 42"/>
          <p:cNvCxnSpPr/>
          <p:nvPr/>
        </p:nvCxnSpPr>
        <p:spPr>
          <a:xfrm>
            <a:off x="3130974" y="1550694"/>
            <a:ext cx="3387988" cy="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4" name="直線矢印コネクタ 43"/>
          <p:cNvCxnSpPr/>
          <p:nvPr/>
        </p:nvCxnSpPr>
        <p:spPr>
          <a:xfrm>
            <a:off x="3947403" y="2414790"/>
            <a:ext cx="2571559" cy="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5" name="直線矢印コネクタ 44"/>
          <p:cNvCxnSpPr/>
          <p:nvPr/>
        </p:nvCxnSpPr>
        <p:spPr>
          <a:xfrm>
            <a:off x="3130974" y="3278886"/>
            <a:ext cx="3387988" cy="0"/>
          </a:xfrm>
          <a:prstGeom prst="straightConnector1">
            <a:avLst/>
          </a:prstGeom>
          <a:ln>
            <a:solidFill>
              <a:srgbClr val="66006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6" name="直線矢印コネクタ 45"/>
          <p:cNvCxnSpPr/>
          <p:nvPr/>
        </p:nvCxnSpPr>
        <p:spPr>
          <a:xfrm>
            <a:off x="2465159" y="3278886"/>
            <a:ext cx="514212" cy="0"/>
          </a:xfrm>
          <a:prstGeom prst="straightConnector1">
            <a:avLst/>
          </a:prstGeom>
          <a:ln w="12700"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7" name="正方形/長方形 46"/>
          <p:cNvSpPr/>
          <p:nvPr/>
        </p:nvSpPr>
        <p:spPr>
          <a:xfrm>
            <a:off x="2303366" y="2909554"/>
            <a:ext cx="847332" cy="276999"/>
          </a:xfrm>
          <a:prstGeom prst="rect">
            <a:avLst/>
          </a:prstGeom>
        </p:spPr>
        <p:txBody>
          <a:bodyPr wrap="none">
            <a:spAutoFit/>
          </a:bodyPr>
          <a:lstStyle/>
          <a:p>
            <a:r>
              <a:rPr lang="en-US" altLang="ja-JP" sz="1200" dirty="0">
                <a:solidFill>
                  <a:srgbClr val="0000FF"/>
                </a:solidFill>
              </a:rPr>
              <a:t>cool-down</a:t>
            </a:r>
            <a:endParaRPr lang="ja-JP" altLang="en-US" sz="1200" dirty="0"/>
          </a:p>
        </p:txBody>
      </p:sp>
      <p:cxnSp>
        <p:nvCxnSpPr>
          <p:cNvPr id="48" name="直線矢印コネクタ 47"/>
          <p:cNvCxnSpPr/>
          <p:nvPr/>
        </p:nvCxnSpPr>
        <p:spPr>
          <a:xfrm>
            <a:off x="3296709" y="2376442"/>
            <a:ext cx="514212" cy="0"/>
          </a:xfrm>
          <a:prstGeom prst="straightConnector1">
            <a:avLst/>
          </a:prstGeom>
          <a:ln w="12700"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9" name="正方形/長方形 48"/>
          <p:cNvSpPr/>
          <p:nvPr/>
        </p:nvSpPr>
        <p:spPr>
          <a:xfrm>
            <a:off x="3082866" y="2007110"/>
            <a:ext cx="847332" cy="276999"/>
          </a:xfrm>
          <a:prstGeom prst="rect">
            <a:avLst/>
          </a:prstGeom>
        </p:spPr>
        <p:txBody>
          <a:bodyPr wrap="none">
            <a:spAutoFit/>
          </a:bodyPr>
          <a:lstStyle/>
          <a:p>
            <a:r>
              <a:rPr lang="en-US" altLang="ja-JP" sz="1200" dirty="0">
                <a:solidFill>
                  <a:srgbClr val="0000FF"/>
                </a:solidFill>
              </a:rPr>
              <a:t>cool-down</a:t>
            </a:r>
            <a:endParaRPr lang="ja-JP" altLang="en-US" sz="1200" dirty="0"/>
          </a:p>
        </p:txBody>
      </p:sp>
      <p:cxnSp>
        <p:nvCxnSpPr>
          <p:cNvPr id="50" name="直線矢印コネクタ 49"/>
          <p:cNvCxnSpPr/>
          <p:nvPr/>
        </p:nvCxnSpPr>
        <p:spPr>
          <a:xfrm>
            <a:off x="2504607" y="1550694"/>
            <a:ext cx="514212" cy="0"/>
          </a:xfrm>
          <a:prstGeom prst="straightConnector1">
            <a:avLst/>
          </a:prstGeom>
          <a:ln w="12700"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1" name="正方形/長方形 50"/>
          <p:cNvSpPr/>
          <p:nvPr/>
        </p:nvSpPr>
        <p:spPr>
          <a:xfrm>
            <a:off x="2342814" y="1181362"/>
            <a:ext cx="847332" cy="276999"/>
          </a:xfrm>
          <a:prstGeom prst="rect">
            <a:avLst/>
          </a:prstGeom>
        </p:spPr>
        <p:txBody>
          <a:bodyPr wrap="none">
            <a:spAutoFit/>
          </a:bodyPr>
          <a:lstStyle/>
          <a:p>
            <a:r>
              <a:rPr lang="en-US" altLang="ja-JP" sz="1200" dirty="0">
                <a:solidFill>
                  <a:srgbClr val="0000FF"/>
                </a:solidFill>
              </a:rPr>
              <a:t>cool-down</a:t>
            </a:r>
            <a:endParaRPr lang="ja-JP" altLang="en-US" sz="1200" dirty="0"/>
          </a:p>
        </p:txBody>
      </p:sp>
      <p:sp>
        <p:nvSpPr>
          <p:cNvPr id="52" name="テキスト ボックス 51"/>
          <p:cNvSpPr txBox="1"/>
          <p:nvPr/>
        </p:nvSpPr>
        <p:spPr>
          <a:xfrm>
            <a:off x="3947403" y="1181362"/>
            <a:ext cx="1629623" cy="369332"/>
          </a:xfrm>
          <a:prstGeom prst="rect">
            <a:avLst/>
          </a:prstGeom>
          <a:noFill/>
        </p:spPr>
        <p:txBody>
          <a:bodyPr wrap="none" rtlCol="0">
            <a:spAutoFit/>
          </a:bodyPr>
          <a:lstStyle/>
          <a:p>
            <a:r>
              <a:rPr lang="en-US" altLang="ja-JP" dirty="0" smtClean="0">
                <a:solidFill>
                  <a:srgbClr val="FF0000"/>
                </a:solidFill>
              </a:rPr>
              <a:t>Collision tuning</a:t>
            </a:r>
            <a:endParaRPr lang="ja-JP" altLang="en-US" dirty="0">
              <a:solidFill>
                <a:srgbClr val="FF0000"/>
              </a:solidFill>
            </a:endParaRPr>
          </a:p>
        </p:txBody>
      </p:sp>
      <p:sp>
        <p:nvSpPr>
          <p:cNvPr id="53" name="テキスト ボックス 52"/>
          <p:cNvSpPr txBox="1"/>
          <p:nvPr/>
        </p:nvSpPr>
        <p:spPr>
          <a:xfrm>
            <a:off x="3328737" y="2899422"/>
            <a:ext cx="3909769" cy="369332"/>
          </a:xfrm>
          <a:prstGeom prst="rect">
            <a:avLst/>
          </a:prstGeom>
          <a:noFill/>
        </p:spPr>
        <p:txBody>
          <a:bodyPr wrap="none" rtlCol="0">
            <a:spAutoFit/>
          </a:bodyPr>
          <a:lstStyle/>
          <a:p>
            <a:r>
              <a:rPr kumimoji="1" lang="en-US" altLang="ja-JP" dirty="0" smtClean="0">
                <a:solidFill>
                  <a:srgbClr val="660066"/>
                </a:solidFill>
              </a:rPr>
              <a:t>Accelerator study (HOM-BPM, LLRF </a:t>
            </a:r>
            <a:r>
              <a:rPr kumimoji="1" lang="en-US" altLang="ja-JP" dirty="0" err="1" smtClean="0">
                <a:solidFill>
                  <a:srgbClr val="660066"/>
                </a:solidFill>
              </a:rPr>
              <a:t>etc</a:t>
            </a:r>
            <a:r>
              <a:rPr kumimoji="1" lang="en-US" altLang="ja-JP" dirty="0" smtClean="0">
                <a:solidFill>
                  <a:srgbClr val="660066"/>
                </a:solidFill>
              </a:rPr>
              <a:t>)</a:t>
            </a:r>
            <a:endParaRPr kumimoji="1" lang="ja-JP" altLang="en-US" dirty="0">
              <a:solidFill>
                <a:srgbClr val="660066"/>
              </a:solidFill>
            </a:endParaRPr>
          </a:p>
        </p:txBody>
      </p:sp>
      <p:sp>
        <p:nvSpPr>
          <p:cNvPr id="54" name="テキスト ボックス 53"/>
          <p:cNvSpPr txBox="1"/>
          <p:nvPr/>
        </p:nvSpPr>
        <p:spPr>
          <a:xfrm>
            <a:off x="3995223" y="2007110"/>
            <a:ext cx="1872177" cy="369332"/>
          </a:xfrm>
          <a:prstGeom prst="rect">
            <a:avLst/>
          </a:prstGeom>
          <a:noFill/>
        </p:spPr>
        <p:txBody>
          <a:bodyPr wrap="none" rtlCol="0">
            <a:spAutoFit/>
          </a:bodyPr>
          <a:lstStyle/>
          <a:p>
            <a:r>
              <a:rPr kumimoji="1" lang="en-US" altLang="ja-JP" dirty="0" smtClean="0">
                <a:solidFill>
                  <a:srgbClr val="FF0000"/>
                </a:solidFill>
              </a:rPr>
              <a:t>Compton collision</a:t>
            </a:r>
            <a:endParaRPr kumimoji="1" lang="ja-JP" altLang="en-US" dirty="0">
              <a:solidFill>
                <a:srgbClr val="FF0000"/>
              </a:solidFill>
            </a:endParaRPr>
          </a:p>
        </p:txBody>
      </p:sp>
      <p:sp>
        <p:nvSpPr>
          <p:cNvPr id="55" name="テキスト ボックス 54"/>
          <p:cNvSpPr txBox="1"/>
          <p:nvPr/>
        </p:nvSpPr>
        <p:spPr>
          <a:xfrm>
            <a:off x="3628014" y="3799953"/>
            <a:ext cx="1872177" cy="369332"/>
          </a:xfrm>
          <a:prstGeom prst="rect">
            <a:avLst/>
          </a:prstGeom>
          <a:noFill/>
        </p:spPr>
        <p:txBody>
          <a:bodyPr wrap="none" rtlCol="0">
            <a:spAutoFit/>
          </a:bodyPr>
          <a:lstStyle/>
          <a:p>
            <a:r>
              <a:rPr kumimoji="1" lang="en-US" altLang="ja-JP" dirty="0" smtClean="0">
                <a:solidFill>
                  <a:srgbClr val="FF0000"/>
                </a:solidFill>
              </a:rPr>
              <a:t>Compton collision</a:t>
            </a:r>
            <a:endParaRPr kumimoji="1" lang="ja-JP" altLang="en-US" dirty="0">
              <a:solidFill>
                <a:srgbClr val="FF0000"/>
              </a:solidFill>
            </a:endParaRPr>
          </a:p>
        </p:txBody>
      </p:sp>
      <p:cxnSp>
        <p:nvCxnSpPr>
          <p:cNvPr id="56" name="直線矢印コネクタ 55"/>
          <p:cNvCxnSpPr/>
          <p:nvPr/>
        </p:nvCxnSpPr>
        <p:spPr>
          <a:xfrm>
            <a:off x="3190146" y="4941168"/>
            <a:ext cx="1669886" cy="5738"/>
          </a:xfrm>
          <a:prstGeom prst="straightConnector1">
            <a:avLst/>
          </a:prstGeom>
          <a:ln>
            <a:solidFill>
              <a:srgbClr val="66006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7" name="直線矢印コネクタ 56"/>
          <p:cNvCxnSpPr/>
          <p:nvPr/>
        </p:nvCxnSpPr>
        <p:spPr>
          <a:xfrm>
            <a:off x="2504607" y="4953213"/>
            <a:ext cx="514212" cy="0"/>
          </a:xfrm>
          <a:prstGeom prst="straightConnector1">
            <a:avLst/>
          </a:prstGeom>
          <a:ln w="12700"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8" name="正方形/長方形 57"/>
          <p:cNvSpPr/>
          <p:nvPr/>
        </p:nvSpPr>
        <p:spPr>
          <a:xfrm>
            <a:off x="2342814" y="4583881"/>
            <a:ext cx="847332" cy="276999"/>
          </a:xfrm>
          <a:prstGeom prst="rect">
            <a:avLst/>
          </a:prstGeom>
        </p:spPr>
        <p:txBody>
          <a:bodyPr wrap="none">
            <a:spAutoFit/>
          </a:bodyPr>
          <a:lstStyle/>
          <a:p>
            <a:r>
              <a:rPr lang="en-US" altLang="ja-JP" sz="1200" dirty="0">
                <a:solidFill>
                  <a:srgbClr val="0000FF"/>
                </a:solidFill>
              </a:rPr>
              <a:t>cool-down</a:t>
            </a:r>
            <a:endParaRPr lang="ja-JP" altLang="en-US" sz="1200" dirty="0"/>
          </a:p>
        </p:txBody>
      </p:sp>
      <p:cxnSp>
        <p:nvCxnSpPr>
          <p:cNvPr id="61" name="直線矢印コネクタ 60"/>
          <p:cNvCxnSpPr/>
          <p:nvPr/>
        </p:nvCxnSpPr>
        <p:spPr>
          <a:xfrm>
            <a:off x="2530444" y="3775133"/>
            <a:ext cx="3913764" cy="0"/>
          </a:xfrm>
          <a:prstGeom prst="straightConnector1">
            <a:avLst/>
          </a:prstGeom>
          <a:ln w="12700" cmpd="sng">
            <a:solidFill>
              <a:srgbClr val="00CC99"/>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62" name="正方形/長方形 61"/>
          <p:cNvSpPr/>
          <p:nvPr/>
        </p:nvSpPr>
        <p:spPr>
          <a:xfrm>
            <a:off x="4063054" y="3525423"/>
            <a:ext cx="539030" cy="276999"/>
          </a:xfrm>
          <a:prstGeom prst="rect">
            <a:avLst/>
          </a:prstGeom>
        </p:spPr>
        <p:txBody>
          <a:bodyPr wrap="none">
            <a:spAutoFit/>
          </a:bodyPr>
          <a:lstStyle/>
          <a:p>
            <a:r>
              <a:rPr lang="en-US" altLang="ja-JP" sz="1200" dirty="0" smtClean="0">
                <a:solidFill>
                  <a:srgbClr val="008000"/>
                </a:solidFill>
              </a:rPr>
              <a:t>LCWS</a:t>
            </a:r>
            <a:endParaRPr lang="ja-JP" altLang="en-US" sz="1200" dirty="0">
              <a:solidFill>
                <a:srgbClr val="008000"/>
              </a:solidFill>
            </a:endParaRPr>
          </a:p>
        </p:txBody>
      </p:sp>
      <p:sp>
        <p:nvSpPr>
          <p:cNvPr id="34" name="テキスト ボックス 33"/>
          <p:cNvSpPr txBox="1"/>
          <p:nvPr/>
        </p:nvSpPr>
        <p:spPr>
          <a:xfrm>
            <a:off x="3328737" y="4528441"/>
            <a:ext cx="3909769" cy="369332"/>
          </a:xfrm>
          <a:prstGeom prst="rect">
            <a:avLst/>
          </a:prstGeom>
          <a:noFill/>
        </p:spPr>
        <p:txBody>
          <a:bodyPr wrap="none" rtlCol="0">
            <a:spAutoFit/>
          </a:bodyPr>
          <a:lstStyle/>
          <a:p>
            <a:r>
              <a:rPr kumimoji="1" lang="en-US" altLang="ja-JP" dirty="0" smtClean="0">
                <a:solidFill>
                  <a:srgbClr val="660066"/>
                </a:solidFill>
              </a:rPr>
              <a:t>Accelerator study (HOM-BPM, LLRF </a:t>
            </a:r>
            <a:r>
              <a:rPr kumimoji="1" lang="en-US" altLang="ja-JP" dirty="0" err="1" smtClean="0">
                <a:solidFill>
                  <a:srgbClr val="660066"/>
                </a:solidFill>
              </a:rPr>
              <a:t>etc</a:t>
            </a:r>
            <a:r>
              <a:rPr kumimoji="1" lang="en-US" altLang="ja-JP" dirty="0" smtClean="0">
                <a:solidFill>
                  <a:srgbClr val="660066"/>
                </a:solidFill>
              </a:rPr>
              <a:t>)</a:t>
            </a:r>
            <a:endParaRPr kumimoji="1" lang="ja-JP" altLang="en-US" dirty="0">
              <a:solidFill>
                <a:srgbClr val="660066"/>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9309175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図 1" descr="2012年11月.tiff"/>
          <p:cNvPicPr>
            <a:picLocks noChangeAspect="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425918" y="609600"/>
            <a:ext cx="5939687" cy="4565270"/>
          </a:xfrm>
          <a:prstGeom prst="rect">
            <a:avLst/>
          </a:prstGeom>
        </p:spPr>
      </p:pic>
      <p:sp>
        <p:nvSpPr>
          <p:cNvPr id="3" name="TextBox 2"/>
          <p:cNvSpPr txBox="1"/>
          <p:nvPr/>
        </p:nvSpPr>
        <p:spPr>
          <a:xfrm>
            <a:off x="3122056" y="147935"/>
            <a:ext cx="2460079" cy="461665"/>
          </a:xfrm>
          <a:prstGeom prst="rect">
            <a:avLst/>
          </a:prstGeom>
          <a:solidFill>
            <a:srgbClr val="FFFFFF"/>
          </a:solidFill>
        </p:spPr>
        <p:txBody>
          <a:bodyPr wrap="none" rtlCol="0">
            <a:spAutoFit/>
          </a:bodyPr>
          <a:lstStyle/>
          <a:p>
            <a:r>
              <a:rPr lang="en-US" altLang="ja-JP" sz="2400" b="1" dirty="0" smtClean="0">
                <a:latin typeface="Helvetica"/>
                <a:cs typeface="Helvetica"/>
              </a:rPr>
              <a:t>November</a:t>
            </a:r>
            <a:r>
              <a:rPr kumimoji="1" lang="en-US" altLang="ja-JP" sz="2400" b="1" dirty="0" smtClean="0">
                <a:latin typeface="Helvetica"/>
                <a:cs typeface="Helvetica"/>
              </a:rPr>
              <a:t> 2012</a:t>
            </a:r>
            <a:endParaRPr kumimoji="1" lang="ja-JP" altLang="en-US" sz="2400" b="1" dirty="0">
              <a:latin typeface="Helvetica"/>
              <a:cs typeface="Helvetica"/>
            </a:endParaRPr>
          </a:p>
        </p:txBody>
      </p:sp>
      <p:sp>
        <p:nvSpPr>
          <p:cNvPr id="4" name="TextBox 3"/>
          <p:cNvSpPr txBox="1"/>
          <p:nvPr/>
        </p:nvSpPr>
        <p:spPr>
          <a:xfrm>
            <a:off x="1600200" y="609600"/>
            <a:ext cx="572192" cy="338554"/>
          </a:xfrm>
          <a:prstGeom prst="rect">
            <a:avLst/>
          </a:prstGeom>
          <a:solidFill>
            <a:srgbClr val="FFFFFF"/>
          </a:solidFill>
        </p:spPr>
        <p:txBody>
          <a:bodyPr wrap="none" rtlCol="0">
            <a:spAutoFit/>
          </a:bodyPr>
          <a:lstStyle/>
          <a:p>
            <a:r>
              <a:rPr kumimoji="1" lang="en-US" altLang="ja-JP" sz="1600" b="1" dirty="0" smtClean="0">
                <a:solidFill>
                  <a:srgbClr val="FF0000"/>
                </a:solidFill>
                <a:latin typeface="Helvetica"/>
                <a:cs typeface="Helvetica"/>
              </a:rPr>
              <a:t>Sun</a:t>
            </a:r>
            <a:endParaRPr kumimoji="1" lang="ja-JP" altLang="en-US" sz="1600" b="1" dirty="0">
              <a:solidFill>
                <a:srgbClr val="FF0000"/>
              </a:solidFill>
              <a:latin typeface="Helvetica"/>
              <a:cs typeface="Helvetica"/>
            </a:endParaRPr>
          </a:p>
        </p:txBody>
      </p:sp>
      <p:sp>
        <p:nvSpPr>
          <p:cNvPr id="5" name="TextBox 4"/>
          <p:cNvSpPr txBox="1"/>
          <p:nvPr/>
        </p:nvSpPr>
        <p:spPr>
          <a:xfrm>
            <a:off x="2438400" y="609600"/>
            <a:ext cx="606256" cy="338554"/>
          </a:xfrm>
          <a:prstGeom prst="rect">
            <a:avLst/>
          </a:prstGeom>
          <a:solidFill>
            <a:srgbClr val="FFFFFF"/>
          </a:solidFill>
        </p:spPr>
        <p:txBody>
          <a:bodyPr wrap="none" rtlCol="0">
            <a:spAutoFit/>
          </a:bodyPr>
          <a:lstStyle/>
          <a:p>
            <a:r>
              <a:rPr lang="en-US" altLang="ja-JP" sz="1600" b="1" dirty="0" smtClean="0">
                <a:latin typeface="Helvetica"/>
                <a:cs typeface="Helvetica"/>
              </a:rPr>
              <a:t>Mon</a:t>
            </a:r>
            <a:endParaRPr kumimoji="1" lang="ja-JP" altLang="en-US" sz="1600" b="1" dirty="0">
              <a:latin typeface="Helvetica"/>
              <a:cs typeface="Helvetica"/>
            </a:endParaRPr>
          </a:p>
        </p:txBody>
      </p:sp>
      <p:sp>
        <p:nvSpPr>
          <p:cNvPr id="6" name="TextBox 5"/>
          <p:cNvSpPr txBox="1"/>
          <p:nvPr/>
        </p:nvSpPr>
        <p:spPr>
          <a:xfrm>
            <a:off x="3276600" y="609600"/>
            <a:ext cx="534321" cy="338554"/>
          </a:xfrm>
          <a:prstGeom prst="rect">
            <a:avLst/>
          </a:prstGeom>
          <a:solidFill>
            <a:srgbClr val="FFFFFF"/>
          </a:solidFill>
        </p:spPr>
        <p:txBody>
          <a:bodyPr wrap="none" rtlCol="0">
            <a:spAutoFit/>
          </a:bodyPr>
          <a:lstStyle/>
          <a:p>
            <a:r>
              <a:rPr kumimoji="1" lang="en-US" altLang="ja-JP" sz="1600" b="1" dirty="0" smtClean="0">
                <a:latin typeface="Helvetica"/>
                <a:cs typeface="Helvetica"/>
              </a:rPr>
              <a:t>Tue</a:t>
            </a:r>
            <a:endParaRPr kumimoji="1" lang="ja-JP" altLang="en-US" sz="1600" b="1" dirty="0">
              <a:latin typeface="Helvetica"/>
              <a:cs typeface="Helvetica"/>
            </a:endParaRPr>
          </a:p>
        </p:txBody>
      </p:sp>
      <p:sp>
        <p:nvSpPr>
          <p:cNvPr id="7" name="TextBox 6"/>
          <p:cNvSpPr txBox="1"/>
          <p:nvPr/>
        </p:nvSpPr>
        <p:spPr>
          <a:xfrm>
            <a:off x="4114800" y="609600"/>
            <a:ext cx="614171" cy="338554"/>
          </a:xfrm>
          <a:prstGeom prst="rect">
            <a:avLst/>
          </a:prstGeom>
          <a:solidFill>
            <a:srgbClr val="FFFFFF"/>
          </a:solidFill>
        </p:spPr>
        <p:txBody>
          <a:bodyPr wrap="none" rtlCol="0">
            <a:spAutoFit/>
          </a:bodyPr>
          <a:lstStyle/>
          <a:p>
            <a:r>
              <a:rPr kumimoji="1" lang="en-US" altLang="ja-JP" sz="1600" b="1" dirty="0" smtClean="0">
                <a:latin typeface="Helvetica"/>
                <a:cs typeface="Helvetica"/>
              </a:rPr>
              <a:t>Wed</a:t>
            </a:r>
            <a:endParaRPr kumimoji="1" lang="ja-JP" altLang="en-US" sz="1600" b="1" dirty="0">
              <a:latin typeface="Helvetica"/>
              <a:cs typeface="Helvetica"/>
            </a:endParaRPr>
          </a:p>
        </p:txBody>
      </p:sp>
      <p:sp>
        <p:nvSpPr>
          <p:cNvPr id="8" name="TextBox 7"/>
          <p:cNvSpPr txBox="1"/>
          <p:nvPr/>
        </p:nvSpPr>
        <p:spPr>
          <a:xfrm>
            <a:off x="5016356" y="609600"/>
            <a:ext cx="560670" cy="338554"/>
          </a:xfrm>
          <a:prstGeom prst="rect">
            <a:avLst/>
          </a:prstGeom>
          <a:solidFill>
            <a:srgbClr val="FFFFFF"/>
          </a:solidFill>
        </p:spPr>
        <p:txBody>
          <a:bodyPr wrap="none" rtlCol="0">
            <a:spAutoFit/>
          </a:bodyPr>
          <a:lstStyle/>
          <a:p>
            <a:r>
              <a:rPr kumimoji="1" lang="en-US" altLang="ja-JP" sz="1600" b="1" dirty="0" smtClean="0">
                <a:latin typeface="Helvetica"/>
                <a:cs typeface="Helvetica"/>
              </a:rPr>
              <a:t>Thu</a:t>
            </a:r>
            <a:endParaRPr kumimoji="1" lang="ja-JP" altLang="en-US" sz="1600" b="1" dirty="0">
              <a:latin typeface="Helvetica"/>
              <a:cs typeface="Helvetica"/>
            </a:endParaRPr>
          </a:p>
        </p:txBody>
      </p:sp>
      <p:sp>
        <p:nvSpPr>
          <p:cNvPr id="9" name="TextBox 8"/>
          <p:cNvSpPr txBox="1"/>
          <p:nvPr/>
        </p:nvSpPr>
        <p:spPr>
          <a:xfrm>
            <a:off x="5867400" y="609600"/>
            <a:ext cx="446857" cy="338554"/>
          </a:xfrm>
          <a:prstGeom prst="rect">
            <a:avLst/>
          </a:prstGeom>
          <a:solidFill>
            <a:srgbClr val="FFFFFF"/>
          </a:solidFill>
        </p:spPr>
        <p:txBody>
          <a:bodyPr wrap="none" rtlCol="0">
            <a:spAutoFit/>
          </a:bodyPr>
          <a:lstStyle/>
          <a:p>
            <a:r>
              <a:rPr kumimoji="1" lang="en-US" altLang="ja-JP" sz="1600" b="1" dirty="0" smtClean="0">
                <a:latin typeface="Helvetica"/>
                <a:cs typeface="Helvetica"/>
              </a:rPr>
              <a:t>Fri</a:t>
            </a:r>
            <a:endParaRPr kumimoji="1" lang="ja-JP" altLang="en-US" sz="1600" b="1" dirty="0">
              <a:latin typeface="Helvetica"/>
              <a:cs typeface="Helvetica"/>
            </a:endParaRPr>
          </a:p>
        </p:txBody>
      </p:sp>
      <p:sp>
        <p:nvSpPr>
          <p:cNvPr id="10" name="TextBox 9"/>
          <p:cNvSpPr txBox="1"/>
          <p:nvPr/>
        </p:nvSpPr>
        <p:spPr>
          <a:xfrm>
            <a:off x="6629400" y="609600"/>
            <a:ext cx="503964" cy="338554"/>
          </a:xfrm>
          <a:prstGeom prst="rect">
            <a:avLst/>
          </a:prstGeom>
          <a:solidFill>
            <a:srgbClr val="FFFFFF"/>
          </a:solidFill>
        </p:spPr>
        <p:txBody>
          <a:bodyPr wrap="none" rtlCol="0">
            <a:spAutoFit/>
          </a:bodyPr>
          <a:lstStyle/>
          <a:p>
            <a:r>
              <a:rPr kumimoji="1" lang="en-US" altLang="ja-JP" sz="1600" b="1" dirty="0" smtClean="0">
                <a:solidFill>
                  <a:srgbClr val="FF0000"/>
                </a:solidFill>
                <a:latin typeface="Helvetica"/>
                <a:cs typeface="Helvetica"/>
              </a:rPr>
              <a:t>Sat</a:t>
            </a:r>
            <a:endParaRPr kumimoji="1" lang="ja-JP" altLang="en-US" sz="1600" b="1" dirty="0">
              <a:solidFill>
                <a:srgbClr val="FF0000"/>
              </a:solidFill>
              <a:latin typeface="Helvetica"/>
              <a:cs typeface="Helvetica"/>
            </a:endParaRPr>
          </a:p>
        </p:txBody>
      </p:sp>
      <p:cxnSp>
        <p:nvCxnSpPr>
          <p:cNvPr id="43" name="直線矢印コネクタ 42"/>
          <p:cNvCxnSpPr/>
          <p:nvPr/>
        </p:nvCxnSpPr>
        <p:spPr>
          <a:xfrm>
            <a:off x="4728971" y="1550694"/>
            <a:ext cx="1789991" cy="0"/>
          </a:xfrm>
          <a:prstGeom prst="straightConnector1">
            <a:avLst/>
          </a:prstGeom>
          <a:ln>
            <a:solidFill>
              <a:srgbClr val="66006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2" name="テキスト ボックス 51"/>
          <p:cNvSpPr txBox="1"/>
          <p:nvPr/>
        </p:nvSpPr>
        <p:spPr>
          <a:xfrm>
            <a:off x="4506569" y="1181362"/>
            <a:ext cx="3432099" cy="369332"/>
          </a:xfrm>
          <a:prstGeom prst="rect">
            <a:avLst/>
          </a:prstGeom>
          <a:noFill/>
        </p:spPr>
        <p:txBody>
          <a:bodyPr wrap="none" rtlCol="0">
            <a:spAutoFit/>
          </a:bodyPr>
          <a:lstStyle/>
          <a:p>
            <a:r>
              <a:rPr lang="en-US" altLang="ja-JP" dirty="0" smtClean="0">
                <a:solidFill>
                  <a:srgbClr val="660066"/>
                </a:solidFill>
              </a:rPr>
              <a:t>Accelerator study (HOM-BPM, </a:t>
            </a:r>
            <a:r>
              <a:rPr lang="en-US" altLang="ja-JP" dirty="0" err="1" smtClean="0">
                <a:solidFill>
                  <a:srgbClr val="660066"/>
                </a:solidFill>
              </a:rPr>
              <a:t>etc</a:t>
            </a:r>
            <a:r>
              <a:rPr lang="en-US" altLang="ja-JP" dirty="0" smtClean="0">
                <a:solidFill>
                  <a:srgbClr val="660066"/>
                </a:solidFill>
              </a:rPr>
              <a:t>)</a:t>
            </a:r>
            <a:endParaRPr lang="ja-JP" altLang="en-US" dirty="0">
              <a:solidFill>
                <a:srgbClr val="660066"/>
              </a:solidFill>
            </a:endParaRPr>
          </a:p>
        </p:txBody>
      </p:sp>
      <p:cxnSp>
        <p:nvCxnSpPr>
          <p:cNvPr id="18" name="直線矢印コネクタ 17"/>
          <p:cNvCxnSpPr/>
          <p:nvPr/>
        </p:nvCxnSpPr>
        <p:spPr>
          <a:xfrm>
            <a:off x="2512310" y="2063601"/>
            <a:ext cx="3988518" cy="0"/>
          </a:xfrm>
          <a:prstGeom prst="straightConnector1">
            <a:avLst/>
          </a:prstGeom>
          <a:ln w="12700" cmpd="sng">
            <a:solidFill>
              <a:srgbClr val="00CC99"/>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9" name="正方形/長方形 18"/>
          <p:cNvSpPr/>
          <p:nvPr/>
        </p:nvSpPr>
        <p:spPr>
          <a:xfrm>
            <a:off x="3810921" y="1793023"/>
            <a:ext cx="966581" cy="276999"/>
          </a:xfrm>
          <a:prstGeom prst="rect">
            <a:avLst/>
          </a:prstGeom>
        </p:spPr>
        <p:txBody>
          <a:bodyPr wrap="none">
            <a:spAutoFit/>
          </a:bodyPr>
          <a:lstStyle/>
          <a:p>
            <a:r>
              <a:rPr lang="en-US" altLang="ja-JP" sz="1200" dirty="0" smtClean="0">
                <a:solidFill>
                  <a:srgbClr val="008000"/>
                </a:solidFill>
              </a:rPr>
              <a:t>TTC meeting</a:t>
            </a:r>
            <a:endParaRPr lang="ja-JP" altLang="en-US" sz="1200" dirty="0">
              <a:solidFill>
                <a:srgbClr val="008000"/>
              </a:solidFill>
            </a:endParaRPr>
          </a:p>
        </p:txBody>
      </p:sp>
      <p:cxnSp>
        <p:nvCxnSpPr>
          <p:cNvPr id="20" name="直線矢印コネクタ 19"/>
          <p:cNvCxnSpPr/>
          <p:nvPr/>
        </p:nvCxnSpPr>
        <p:spPr>
          <a:xfrm>
            <a:off x="3081595" y="3284984"/>
            <a:ext cx="3505461" cy="12045"/>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直線矢印コネクタ 20"/>
          <p:cNvCxnSpPr/>
          <p:nvPr/>
        </p:nvCxnSpPr>
        <p:spPr>
          <a:xfrm>
            <a:off x="2396056" y="3297029"/>
            <a:ext cx="514212" cy="0"/>
          </a:xfrm>
          <a:prstGeom prst="straightConnector1">
            <a:avLst/>
          </a:prstGeom>
          <a:ln w="12700"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2" name="正方形/長方形 21"/>
          <p:cNvSpPr/>
          <p:nvPr/>
        </p:nvSpPr>
        <p:spPr>
          <a:xfrm>
            <a:off x="2234263" y="2927697"/>
            <a:ext cx="847332" cy="276999"/>
          </a:xfrm>
          <a:prstGeom prst="rect">
            <a:avLst/>
          </a:prstGeom>
        </p:spPr>
        <p:txBody>
          <a:bodyPr wrap="none">
            <a:spAutoFit/>
          </a:bodyPr>
          <a:lstStyle/>
          <a:p>
            <a:r>
              <a:rPr lang="en-US" altLang="ja-JP" sz="1200" dirty="0">
                <a:solidFill>
                  <a:srgbClr val="0000FF"/>
                </a:solidFill>
              </a:rPr>
              <a:t>cool-down</a:t>
            </a:r>
            <a:endParaRPr lang="ja-JP" altLang="en-US" sz="1200" dirty="0"/>
          </a:p>
        </p:txBody>
      </p:sp>
      <p:cxnSp>
        <p:nvCxnSpPr>
          <p:cNvPr id="23" name="直線矢印コネクタ 22"/>
          <p:cNvCxnSpPr/>
          <p:nvPr/>
        </p:nvCxnSpPr>
        <p:spPr>
          <a:xfrm>
            <a:off x="3130974" y="4169285"/>
            <a:ext cx="3505461" cy="12045"/>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直線矢印コネクタ 23"/>
          <p:cNvCxnSpPr/>
          <p:nvPr/>
        </p:nvCxnSpPr>
        <p:spPr>
          <a:xfrm>
            <a:off x="2445435" y="4181330"/>
            <a:ext cx="514212" cy="0"/>
          </a:xfrm>
          <a:prstGeom prst="straightConnector1">
            <a:avLst/>
          </a:prstGeom>
          <a:ln w="12700"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5" name="正方形/長方形 24"/>
          <p:cNvSpPr/>
          <p:nvPr/>
        </p:nvSpPr>
        <p:spPr>
          <a:xfrm>
            <a:off x="2283642" y="3811998"/>
            <a:ext cx="847332" cy="276999"/>
          </a:xfrm>
          <a:prstGeom prst="rect">
            <a:avLst/>
          </a:prstGeom>
        </p:spPr>
        <p:txBody>
          <a:bodyPr wrap="none">
            <a:spAutoFit/>
          </a:bodyPr>
          <a:lstStyle/>
          <a:p>
            <a:r>
              <a:rPr lang="en-US" altLang="ja-JP" sz="1200" dirty="0">
                <a:solidFill>
                  <a:srgbClr val="0000FF"/>
                </a:solidFill>
              </a:rPr>
              <a:t>cool-down</a:t>
            </a:r>
            <a:endParaRPr lang="ja-JP" altLang="en-US" sz="1200" dirty="0"/>
          </a:p>
        </p:txBody>
      </p:sp>
      <p:cxnSp>
        <p:nvCxnSpPr>
          <p:cNvPr id="26" name="直線矢印コネクタ 25"/>
          <p:cNvCxnSpPr/>
          <p:nvPr/>
        </p:nvCxnSpPr>
        <p:spPr>
          <a:xfrm>
            <a:off x="3044656" y="4941168"/>
            <a:ext cx="3505461" cy="12045"/>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直線矢印コネクタ 26"/>
          <p:cNvCxnSpPr/>
          <p:nvPr/>
        </p:nvCxnSpPr>
        <p:spPr>
          <a:xfrm>
            <a:off x="2359117" y="4953213"/>
            <a:ext cx="514212" cy="0"/>
          </a:xfrm>
          <a:prstGeom prst="straightConnector1">
            <a:avLst/>
          </a:prstGeom>
          <a:ln w="12700"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8" name="正方形/長方形 27"/>
          <p:cNvSpPr/>
          <p:nvPr/>
        </p:nvSpPr>
        <p:spPr>
          <a:xfrm>
            <a:off x="2197324" y="4583881"/>
            <a:ext cx="847332" cy="276999"/>
          </a:xfrm>
          <a:prstGeom prst="rect">
            <a:avLst/>
          </a:prstGeom>
        </p:spPr>
        <p:txBody>
          <a:bodyPr wrap="none">
            <a:spAutoFit/>
          </a:bodyPr>
          <a:lstStyle/>
          <a:p>
            <a:r>
              <a:rPr lang="en-US" altLang="ja-JP" sz="1200" dirty="0">
                <a:solidFill>
                  <a:srgbClr val="0000FF"/>
                </a:solidFill>
              </a:rPr>
              <a:t>cool-down</a:t>
            </a:r>
            <a:endParaRPr lang="ja-JP" altLang="en-US" sz="1200" dirty="0"/>
          </a:p>
        </p:txBody>
      </p:sp>
      <p:cxnSp>
        <p:nvCxnSpPr>
          <p:cNvPr id="29" name="直線矢印コネクタ 28"/>
          <p:cNvCxnSpPr/>
          <p:nvPr/>
        </p:nvCxnSpPr>
        <p:spPr>
          <a:xfrm>
            <a:off x="3122056" y="2420888"/>
            <a:ext cx="3505461" cy="12045"/>
          </a:xfrm>
          <a:prstGeom prst="straightConnector1">
            <a:avLst/>
          </a:prstGeom>
          <a:ln>
            <a:solidFill>
              <a:srgbClr val="66006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0" name="直線矢印コネクタ 29"/>
          <p:cNvCxnSpPr/>
          <p:nvPr/>
        </p:nvCxnSpPr>
        <p:spPr>
          <a:xfrm>
            <a:off x="2436517" y="2432933"/>
            <a:ext cx="514212" cy="0"/>
          </a:xfrm>
          <a:prstGeom prst="straightConnector1">
            <a:avLst/>
          </a:prstGeom>
          <a:ln w="12700"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1" name="正方形/長方形 30"/>
          <p:cNvSpPr/>
          <p:nvPr/>
        </p:nvSpPr>
        <p:spPr>
          <a:xfrm>
            <a:off x="2274724" y="2063601"/>
            <a:ext cx="847332" cy="276999"/>
          </a:xfrm>
          <a:prstGeom prst="rect">
            <a:avLst/>
          </a:prstGeom>
        </p:spPr>
        <p:txBody>
          <a:bodyPr wrap="none">
            <a:spAutoFit/>
          </a:bodyPr>
          <a:lstStyle/>
          <a:p>
            <a:r>
              <a:rPr lang="en-US" altLang="ja-JP" sz="1200" dirty="0">
                <a:solidFill>
                  <a:srgbClr val="0000FF"/>
                </a:solidFill>
              </a:rPr>
              <a:t>cool-down</a:t>
            </a:r>
            <a:endParaRPr lang="ja-JP" altLang="en-US" sz="1200" dirty="0"/>
          </a:p>
        </p:txBody>
      </p:sp>
      <p:sp>
        <p:nvSpPr>
          <p:cNvPr id="32" name="テキスト ボックス 31"/>
          <p:cNvSpPr txBox="1"/>
          <p:nvPr/>
        </p:nvSpPr>
        <p:spPr>
          <a:xfrm>
            <a:off x="4033883" y="2098519"/>
            <a:ext cx="1176975" cy="369332"/>
          </a:xfrm>
          <a:prstGeom prst="rect">
            <a:avLst/>
          </a:prstGeom>
          <a:noFill/>
        </p:spPr>
        <p:txBody>
          <a:bodyPr wrap="none" rtlCol="0">
            <a:spAutoFit/>
          </a:bodyPr>
          <a:lstStyle/>
          <a:p>
            <a:r>
              <a:rPr lang="en-US" altLang="ja-JP" dirty="0" smtClean="0">
                <a:solidFill>
                  <a:srgbClr val="660066"/>
                </a:solidFill>
              </a:rPr>
              <a:t>LLRF study</a:t>
            </a:r>
            <a:endParaRPr lang="ja-JP" altLang="en-US" dirty="0">
              <a:solidFill>
                <a:srgbClr val="660066"/>
              </a:solidFill>
            </a:endParaRPr>
          </a:p>
        </p:txBody>
      </p:sp>
      <p:sp>
        <p:nvSpPr>
          <p:cNvPr id="33" name="テキスト ボックス 32"/>
          <p:cNvSpPr txBox="1"/>
          <p:nvPr/>
        </p:nvSpPr>
        <p:spPr>
          <a:xfrm>
            <a:off x="3704849" y="4571836"/>
            <a:ext cx="1872177" cy="369332"/>
          </a:xfrm>
          <a:prstGeom prst="rect">
            <a:avLst/>
          </a:prstGeom>
          <a:noFill/>
        </p:spPr>
        <p:txBody>
          <a:bodyPr wrap="none" rtlCol="0">
            <a:spAutoFit/>
          </a:bodyPr>
          <a:lstStyle/>
          <a:p>
            <a:r>
              <a:rPr kumimoji="1" lang="en-US" altLang="ja-JP" dirty="0" smtClean="0">
                <a:solidFill>
                  <a:srgbClr val="FF0000"/>
                </a:solidFill>
              </a:rPr>
              <a:t>Compton collision</a:t>
            </a:r>
            <a:endParaRPr kumimoji="1" lang="ja-JP" altLang="en-US" dirty="0">
              <a:solidFill>
                <a:srgbClr val="FF0000"/>
              </a:solidFill>
            </a:endParaRPr>
          </a:p>
        </p:txBody>
      </p:sp>
      <p:sp>
        <p:nvSpPr>
          <p:cNvPr id="34" name="テキスト ボックス 33"/>
          <p:cNvSpPr txBox="1"/>
          <p:nvPr/>
        </p:nvSpPr>
        <p:spPr>
          <a:xfrm>
            <a:off x="3704849" y="3799953"/>
            <a:ext cx="1872177" cy="369332"/>
          </a:xfrm>
          <a:prstGeom prst="rect">
            <a:avLst/>
          </a:prstGeom>
          <a:noFill/>
        </p:spPr>
        <p:txBody>
          <a:bodyPr wrap="none" rtlCol="0">
            <a:spAutoFit/>
          </a:bodyPr>
          <a:lstStyle/>
          <a:p>
            <a:r>
              <a:rPr kumimoji="1" lang="en-US" altLang="ja-JP" dirty="0" smtClean="0">
                <a:solidFill>
                  <a:srgbClr val="FF0000"/>
                </a:solidFill>
              </a:rPr>
              <a:t>Compton collision</a:t>
            </a:r>
            <a:endParaRPr kumimoji="1" lang="ja-JP" altLang="en-US" dirty="0">
              <a:solidFill>
                <a:srgbClr val="FF0000"/>
              </a:solidFill>
            </a:endParaRPr>
          </a:p>
        </p:txBody>
      </p:sp>
      <p:sp>
        <p:nvSpPr>
          <p:cNvPr id="35" name="テキスト ボックス 34"/>
          <p:cNvSpPr txBox="1"/>
          <p:nvPr/>
        </p:nvSpPr>
        <p:spPr>
          <a:xfrm>
            <a:off x="3704849" y="2901135"/>
            <a:ext cx="1872177" cy="369332"/>
          </a:xfrm>
          <a:prstGeom prst="rect">
            <a:avLst/>
          </a:prstGeom>
          <a:noFill/>
        </p:spPr>
        <p:txBody>
          <a:bodyPr wrap="none" rtlCol="0">
            <a:spAutoFit/>
          </a:bodyPr>
          <a:lstStyle/>
          <a:p>
            <a:r>
              <a:rPr kumimoji="1" lang="en-US" altLang="ja-JP" dirty="0" smtClean="0">
                <a:solidFill>
                  <a:srgbClr val="FF0000"/>
                </a:solidFill>
              </a:rPr>
              <a:t>Compton collision</a:t>
            </a:r>
            <a:endParaRPr kumimoji="1" lang="ja-JP" altLang="en-US" dirty="0">
              <a:solidFill>
                <a:srgbClr val="FF0000"/>
              </a:solidFill>
            </a:endParaRPr>
          </a:p>
        </p:txBody>
      </p:sp>
      <p:sp>
        <p:nvSpPr>
          <p:cNvPr id="36" name="テキスト ボックス 35"/>
          <p:cNvSpPr txBox="1"/>
          <p:nvPr/>
        </p:nvSpPr>
        <p:spPr>
          <a:xfrm>
            <a:off x="1425918" y="5949280"/>
            <a:ext cx="4260188" cy="369332"/>
          </a:xfrm>
          <a:prstGeom prst="rect">
            <a:avLst/>
          </a:prstGeom>
          <a:noFill/>
        </p:spPr>
        <p:txBody>
          <a:bodyPr wrap="none" rtlCol="0">
            <a:spAutoFit/>
          </a:bodyPr>
          <a:lstStyle/>
          <a:p>
            <a:r>
              <a:rPr kumimoji="1" lang="ja-JP" altLang="en-US" dirty="0" smtClean="0"/>
              <a:t>目標：高輝度</a:t>
            </a:r>
            <a:r>
              <a:rPr kumimoji="1" lang="en-US" altLang="ja-JP" dirty="0" smtClean="0"/>
              <a:t>X</a:t>
            </a:r>
            <a:r>
              <a:rPr kumimoji="1" lang="ja-JP" altLang="en-US" dirty="0" smtClean="0"/>
              <a:t>線生成とイメージング実証</a:t>
            </a:r>
            <a:r>
              <a:rPr lang="ja-JP" altLang="en-US" dirty="0" smtClean="0"/>
              <a:t>。</a:t>
            </a:r>
            <a:endParaRPr kumimoji="1" lang="ja-JP"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0043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TDR Technical Volumes</a:t>
            </a:r>
            <a:endParaRPr lang="en-GB" b="1" dirty="0"/>
          </a:p>
        </p:txBody>
      </p:sp>
      <p:sp>
        <p:nvSpPr>
          <p:cNvPr id="4" name="Date Placeholder 3"/>
          <p:cNvSpPr>
            <a:spLocks noGrp="1"/>
          </p:cNvSpPr>
          <p:nvPr>
            <p:ph type="dt" sz="half" idx="10"/>
          </p:nvPr>
        </p:nvSpPr>
        <p:spPr/>
        <p:txBody>
          <a:bodyPr/>
          <a:lstStyle/>
          <a:p>
            <a:r>
              <a:rPr lang="en-US" smtClean="0"/>
              <a:t>12/08/06, A. Yamamoto</a:t>
            </a:r>
            <a:endParaRPr lang="en-GB"/>
          </a:p>
        </p:txBody>
      </p:sp>
      <p:pic>
        <p:nvPicPr>
          <p:cNvPr id="7" name="Picture 6"/>
          <p:cNvPicPr>
            <a:picLocks noChangeAspect="1"/>
          </p:cNvPicPr>
          <p:nvPr/>
        </p:nvPicPr>
        <p:blipFill>
          <a:blip r:embed="rId2"/>
          <a:stretch>
            <a:fillRect/>
          </a:stretch>
        </p:blipFill>
        <p:spPr>
          <a:xfrm>
            <a:off x="2815023" y="1481976"/>
            <a:ext cx="1346062" cy="1938329"/>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858368" y="3861642"/>
            <a:ext cx="1314797" cy="1712696"/>
          </a:xfrm>
          <a:prstGeom prst="rect">
            <a:avLst/>
          </a:prstGeom>
        </p:spPr>
      </p:pic>
      <p:sp>
        <p:nvSpPr>
          <p:cNvPr id="10" name="TextBox 9"/>
          <p:cNvSpPr txBox="1"/>
          <p:nvPr/>
        </p:nvSpPr>
        <p:spPr>
          <a:xfrm>
            <a:off x="771776" y="5535479"/>
            <a:ext cx="1725740" cy="646331"/>
          </a:xfrm>
          <a:prstGeom prst="rect">
            <a:avLst/>
          </a:prstGeom>
          <a:noFill/>
        </p:spPr>
        <p:txBody>
          <a:bodyPr wrap="square" rtlCol="0">
            <a:spAutoFit/>
          </a:bodyPr>
          <a:lstStyle/>
          <a:p>
            <a:r>
              <a:rPr lang="en-GB" dirty="0" smtClean="0"/>
              <a:t>Reference Design Report</a:t>
            </a:r>
          </a:p>
        </p:txBody>
      </p:sp>
      <p:sp>
        <p:nvSpPr>
          <p:cNvPr id="11" name="TextBox 10"/>
          <p:cNvSpPr txBox="1"/>
          <p:nvPr/>
        </p:nvSpPr>
        <p:spPr>
          <a:xfrm>
            <a:off x="2815023" y="3344985"/>
            <a:ext cx="2073655" cy="923330"/>
          </a:xfrm>
          <a:prstGeom prst="rect">
            <a:avLst/>
          </a:prstGeom>
          <a:noFill/>
        </p:spPr>
        <p:txBody>
          <a:bodyPr wrap="square" rtlCol="0">
            <a:spAutoFit/>
          </a:bodyPr>
          <a:lstStyle/>
          <a:p>
            <a:r>
              <a:rPr lang="en-GB" dirty="0" smtClean="0"/>
              <a:t>ILC Technical Progress Report </a:t>
            </a:r>
          </a:p>
          <a:p>
            <a:r>
              <a:rPr lang="en-GB" dirty="0" smtClean="0"/>
              <a:t>(“</a:t>
            </a:r>
            <a:r>
              <a:rPr lang="en-GB" i="1" dirty="0" smtClean="0"/>
              <a:t>interim report”</a:t>
            </a:r>
            <a:r>
              <a:rPr lang="en-GB" dirty="0" smtClean="0"/>
              <a:t>)</a:t>
            </a:r>
          </a:p>
        </p:txBody>
      </p:sp>
      <p:pic>
        <p:nvPicPr>
          <p:cNvPr id="12" name="Picture 11"/>
          <p:cNvPicPr>
            <a:picLocks noChangeAspect="1"/>
          </p:cNvPicPr>
          <p:nvPr/>
        </p:nvPicPr>
        <p:blipFill rotWithShape="1">
          <a:blip r:embed="rId4"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6169417" y="2155953"/>
            <a:ext cx="1314797" cy="1721947"/>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6145273" y="2165876"/>
            <a:ext cx="1338941" cy="646331"/>
          </a:xfrm>
          <a:prstGeom prst="rect">
            <a:avLst/>
          </a:prstGeom>
          <a:noFill/>
        </p:spPr>
        <p:txBody>
          <a:bodyPr wrap="none" rtlCol="0">
            <a:spAutoFit/>
          </a:bodyPr>
          <a:lstStyle/>
          <a:p>
            <a:r>
              <a:rPr lang="en-GB" dirty="0" smtClean="0">
                <a:solidFill>
                  <a:schemeClr val="bg1"/>
                </a:solidFill>
              </a:rPr>
              <a:t>TDR Part I:</a:t>
            </a:r>
          </a:p>
          <a:p>
            <a:r>
              <a:rPr lang="en-GB" dirty="0" smtClean="0">
                <a:solidFill>
                  <a:schemeClr val="bg1"/>
                </a:solidFill>
              </a:rPr>
              <a:t>R&amp;D</a:t>
            </a:r>
            <a:endParaRPr lang="en-GB" dirty="0">
              <a:solidFill>
                <a:schemeClr val="bg1"/>
              </a:solidFill>
            </a:endParaRPr>
          </a:p>
        </p:txBody>
      </p:sp>
      <p:pic>
        <p:nvPicPr>
          <p:cNvPr id="14" name="Picture 13"/>
          <p:cNvPicPr>
            <a:picLocks noChangeAspect="1"/>
          </p:cNvPicPr>
          <p:nvPr/>
        </p:nvPicPr>
        <p:blipFill rotWithShape="1">
          <a:blip r:embed="rId4"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6553200" y="3218243"/>
            <a:ext cx="1314797" cy="1721947"/>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6529056" y="3228166"/>
            <a:ext cx="1403073" cy="1200329"/>
          </a:xfrm>
          <a:prstGeom prst="rect">
            <a:avLst/>
          </a:prstGeom>
          <a:noFill/>
        </p:spPr>
        <p:txBody>
          <a:bodyPr wrap="none" rtlCol="0">
            <a:spAutoFit/>
          </a:bodyPr>
          <a:lstStyle/>
          <a:p>
            <a:r>
              <a:rPr lang="en-GB" dirty="0" smtClean="0">
                <a:solidFill>
                  <a:schemeClr val="bg1"/>
                </a:solidFill>
              </a:rPr>
              <a:t>TDR Part II:</a:t>
            </a:r>
            <a:br>
              <a:rPr lang="en-GB" dirty="0" smtClean="0">
                <a:solidFill>
                  <a:schemeClr val="bg1"/>
                </a:solidFill>
              </a:rPr>
            </a:br>
            <a:r>
              <a:rPr lang="en-GB" dirty="0" smtClean="0">
                <a:solidFill>
                  <a:schemeClr val="bg1"/>
                </a:solidFill>
              </a:rPr>
              <a:t>Baseline</a:t>
            </a:r>
            <a:br>
              <a:rPr lang="en-GB" dirty="0" smtClean="0">
                <a:solidFill>
                  <a:schemeClr val="bg1"/>
                </a:solidFill>
              </a:rPr>
            </a:br>
            <a:r>
              <a:rPr lang="en-GB" dirty="0" smtClean="0">
                <a:solidFill>
                  <a:schemeClr val="bg1"/>
                </a:solidFill>
              </a:rPr>
              <a:t>Reference</a:t>
            </a:r>
            <a:br>
              <a:rPr lang="en-GB" dirty="0" smtClean="0">
                <a:solidFill>
                  <a:schemeClr val="bg1"/>
                </a:solidFill>
              </a:rPr>
            </a:br>
            <a:r>
              <a:rPr lang="en-GB" dirty="0" smtClean="0">
                <a:solidFill>
                  <a:schemeClr val="bg1"/>
                </a:solidFill>
              </a:rPr>
              <a:t>Report</a:t>
            </a:r>
          </a:p>
        </p:txBody>
      </p:sp>
      <p:cxnSp>
        <p:nvCxnSpPr>
          <p:cNvPr id="17" name="Elbow Connector 16"/>
          <p:cNvCxnSpPr>
            <a:stCxn id="7" idx="3"/>
            <a:endCxn id="12" idx="1"/>
          </p:cNvCxnSpPr>
          <p:nvPr/>
        </p:nvCxnSpPr>
        <p:spPr bwMode="auto">
          <a:xfrm>
            <a:off x="4161085" y="2451141"/>
            <a:ext cx="2008332" cy="565786"/>
          </a:xfrm>
          <a:prstGeom prst="bentConnector3">
            <a:avLst/>
          </a:prstGeom>
          <a:solidFill>
            <a:schemeClr val="accent1"/>
          </a:solidFill>
          <a:ln w="9525" cap="flat" cmpd="sng" algn="ctr">
            <a:solidFill>
              <a:schemeClr val="tx1"/>
            </a:solidFill>
            <a:prstDash val="solid"/>
            <a:round/>
            <a:headEnd type="none" w="med" len="med"/>
            <a:tailEnd type="triangle"/>
          </a:ln>
          <a:effectLst/>
        </p:spPr>
      </p:cxnSp>
      <p:cxnSp>
        <p:nvCxnSpPr>
          <p:cNvPr id="19" name="Elbow Connector 18"/>
          <p:cNvCxnSpPr>
            <a:stCxn id="8" idx="3"/>
            <a:endCxn id="14" idx="1"/>
          </p:cNvCxnSpPr>
          <p:nvPr/>
        </p:nvCxnSpPr>
        <p:spPr bwMode="auto">
          <a:xfrm flipV="1">
            <a:off x="2173165" y="4079217"/>
            <a:ext cx="4380035" cy="638773"/>
          </a:xfrm>
          <a:prstGeom prst="bentConnector3">
            <a:avLst>
              <a:gd name="adj1" fmla="val 66036"/>
            </a:avLst>
          </a:prstGeom>
          <a:solidFill>
            <a:schemeClr val="accent1"/>
          </a:solidFill>
          <a:ln w="9525" cap="flat" cmpd="sng" algn="ctr">
            <a:solidFill>
              <a:schemeClr val="tx1"/>
            </a:solidFill>
            <a:prstDash val="solid"/>
            <a:round/>
            <a:headEnd type="none" w="med" len="med"/>
            <a:tailEnd type="triangle"/>
          </a:ln>
          <a:effectLst/>
        </p:spPr>
      </p:cxnSp>
      <p:sp>
        <p:nvSpPr>
          <p:cNvPr id="23" name="TextBox 22"/>
          <p:cNvSpPr txBox="1"/>
          <p:nvPr/>
        </p:nvSpPr>
        <p:spPr>
          <a:xfrm>
            <a:off x="6437275" y="5025706"/>
            <a:ext cx="1725740" cy="646331"/>
          </a:xfrm>
          <a:prstGeom prst="rect">
            <a:avLst/>
          </a:prstGeom>
          <a:noFill/>
        </p:spPr>
        <p:txBody>
          <a:bodyPr wrap="square" rtlCol="0">
            <a:spAutoFit/>
          </a:bodyPr>
          <a:lstStyle/>
          <a:p>
            <a:r>
              <a:rPr lang="en-GB" dirty="0" smtClean="0"/>
              <a:t>Technical Design Report</a:t>
            </a:r>
          </a:p>
        </p:txBody>
      </p:sp>
      <p:sp>
        <p:nvSpPr>
          <p:cNvPr id="24" name="TextBox 23"/>
          <p:cNvSpPr txBox="1"/>
          <p:nvPr/>
        </p:nvSpPr>
        <p:spPr>
          <a:xfrm>
            <a:off x="7474593" y="2136709"/>
            <a:ext cx="1232516" cy="523220"/>
          </a:xfrm>
          <a:prstGeom prst="rect">
            <a:avLst/>
          </a:prstGeom>
          <a:noFill/>
        </p:spPr>
        <p:txBody>
          <a:bodyPr wrap="none" rtlCol="0">
            <a:spAutoFit/>
          </a:bodyPr>
          <a:lstStyle/>
          <a:p>
            <a:r>
              <a:rPr lang="en-GB" sz="1400" dirty="0" smtClean="0">
                <a:solidFill>
                  <a:schemeClr val="bg1">
                    <a:lumMod val="65000"/>
                  </a:schemeClr>
                </a:solidFill>
              </a:rPr>
              <a:t>~250 pages</a:t>
            </a:r>
            <a:br>
              <a:rPr lang="en-GB" sz="1400" dirty="0" smtClean="0">
                <a:solidFill>
                  <a:schemeClr val="bg1">
                    <a:lumMod val="65000"/>
                  </a:schemeClr>
                </a:solidFill>
              </a:rPr>
            </a:br>
            <a:r>
              <a:rPr lang="en-GB" sz="1400" dirty="0" smtClean="0">
                <a:solidFill>
                  <a:schemeClr val="bg1">
                    <a:lumMod val="65000"/>
                  </a:schemeClr>
                </a:solidFill>
              </a:rPr>
              <a:t>Deliverable 2</a:t>
            </a:r>
            <a:endParaRPr lang="en-GB" sz="1400" dirty="0">
              <a:solidFill>
                <a:schemeClr val="bg1">
                  <a:lumMod val="65000"/>
                </a:schemeClr>
              </a:solidFill>
            </a:endParaRPr>
          </a:p>
        </p:txBody>
      </p:sp>
      <p:sp>
        <p:nvSpPr>
          <p:cNvPr id="25" name="TextBox 24"/>
          <p:cNvSpPr txBox="1"/>
          <p:nvPr/>
        </p:nvSpPr>
        <p:spPr>
          <a:xfrm>
            <a:off x="7894146" y="3228165"/>
            <a:ext cx="1249854" cy="757925"/>
          </a:xfrm>
          <a:prstGeom prst="rect">
            <a:avLst/>
          </a:prstGeom>
          <a:noFill/>
        </p:spPr>
        <p:txBody>
          <a:bodyPr wrap="square" rtlCol="0">
            <a:spAutoFit/>
          </a:bodyPr>
          <a:lstStyle/>
          <a:p>
            <a:r>
              <a:rPr lang="en-GB" sz="1400" dirty="0" smtClean="0">
                <a:solidFill>
                  <a:srgbClr val="A6A6A6"/>
                </a:solidFill>
              </a:rPr>
              <a:t>~300 pages</a:t>
            </a:r>
            <a:br>
              <a:rPr lang="en-GB" sz="1400" dirty="0" smtClean="0">
                <a:solidFill>
                  <a:srgbClr val="A6A6A6"/>
                </a:solidFill>
              </a:rPr>
            </a:br>
            <a:r>
              <a:rPr lang="en-GB" sz="1400" dirty="0" smtClean="0">
                <a:solidFill>
                  <a:srgbClr val="A6A6A6"/>
                </a:solidFill>
              </a:rPr>
              <a:t>Deliverables 1,3 and 4</a:t>
            </a:r>
            <a:endParaRPr lang="en-GB" sz="1400" dirty="0">
              <a:solidFill>
                <a:srgbClr val="A6A6A6"/>
              </a:solidFill>
            </a:endParaRPr>
          </a:p>
        </p:txBody>
      </p:sp>
      <p:cxnSp>
        <p:nvCxnSpPr>
          <p:cNvPr id="26" name="Elbow Connector 25"/>
          <p:cNvCxnSpPr/>
          <p:nvPr/>
        </p:nvCxnSpPr>
        <p:spPr bwMode="auto">
          <a:xfrm>
            <a:off x="4161085" y="2581658"/>
            <a:ext cx="2367971" cy="1404433"/>
          </a:xfrm>
          <a:prstGeom prst="bentConnector3">
            <a:avLst>
              <a:gd name="adj1" fmla="val 38217"/>
            </a:avLst>
          </a:prstGeom>
          <a:solidFill>
            <a:schemeClr val="accent1"/>
          </a:solidFill>
          <a:ln w="9525" cap="flat" cmpd="sng" algn="ctr">
            <a:solidFill>
              <a:srgbClr val="0000FF"/>
            </a:solidFill>
            <a:prstDash val="dash"/>
            <a:round/>
            <a:headEnd type="none" w="med" len="med"/>
            <a:tailEnd type="triangle"/>
          </a:ln>
          <a:effectLst/>
        </p:spPr>
      </p:cxnSp>
      <p:sp>
        <p:nvSpPr>
          <p:cNvPr id="32" name="TextBox 31"/>
          <p:cNvSpPr txBox="1"/>
          <p:nvPr/>
        </p:nvSpPr>
        <p:spPr>
          <a:xfrm>
            <a:off x="6827215" y="5762186"/>
            <a:ext cx="2209827" cy="523220"/>
          </a:xfrm>
          <a:prstGeom prst="rect">
            <a:avLst/>
          </a:prstGeom>
          <a:noFill/>
        </p:spPr>
        <p:txBody>
          <a:bodyPr wrap="square" rtlCol="0">
            <a:spAutoFit/>
          </a:bodyPr>
          <a:lstStyle/>
          <a:p>
            <a:r>
              <a:rPr lang="en-GB" sz="1400" dirty="0" smtClean="0">
                <a:solidFill>
                  <a:schemeClr val="bg1">
                    <a:lumMod val="50000"/>
                  </a:schemeClr>
                </a:solidFill>
              </a:rPr>
              <a:t>* end of 2012 – formal publication early 2013</a:t>
            </a:r>
            <a:endParaRPr lang="en-GB" sz="1400" dirty="0">
              <a:solidFill>
                <a:schemeClr val="bg1">
                  <a:lumMod val="50000"/>
                </a:schemeClr>
              </a:solidFill>
            </a:endParaRPr>
          </a:p>
        </p:txBody>
      </p:sp>
      <p:sp>
        <p:nvSpPr>
          <p:cNvPr id="34" name="TextBox 33"/>
          <p:cNvSpPr txBox="1"/>
          <p:nvPr/>
        </p:nvSpPr>
        <p:spPr>
          <a:xfrm>
            <a:off x="981963" y="1036275"/>
            <a:ext cx="869349" cy="461665"/>
          </a:xfrm>
          <a:prstGeom prst="rect">
            <a:avLst/>
          </a:prstGeom>
          <a:noFill/>
        </p:spPr>
        <p:txBody>
          <a:bodyPr wrap="none" rtlCol="0">
            <a:spAutoFit/>
          </a:bodyPr>
          <a:lstStyle/>
          <a:p>
            <a:r>
              <a:rPr lang="en-GB"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2007</a:t>
            </a:r>
            <a:endParaRPr lang="en-GB"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5" name="TextBox 34"/>
          <p:cNvSpPr txBox="1"/>
          <p:nvPr/>
        </p:nvSpPr>
        <p:spPr>
          <a:xfrm>
            <a:off x="3308718" y="1036378"/>
            <a:ext cx="852367" cy="461665"/>
          </a:xfrm>
          <a:prstGeom prst="rect">
            <a:avLst/>
          </a:prstGeom>
          <a:noFill/>
        </p:spPr>
        <p:txBody>
          <a:bodyPr wrap="none" rtlCol="0">
            <a:spAutoFit/>
          </a:bodyPr>
          <a:lstStyle>
            <a:defPPr>
              <a:defRPr lang="en-US"/>
            </a:defPPr>
            <a:lvl1pPr>
              <a:defRPr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r>
              <a:rPr lang="en-GB" dirty="0"/>
              <a:t>2011</a:t>
            </a:r>
          </a:p>
        </p:txBody>
      </p:sp>
      <p:sp>
        <p:nvSpPr>
          <p:cNvPr id="36" name="TextBox 35"/>
          <p:cNvSpPr txBox="1"/>
          <p:nvPr/>
        </p:nvSpPr>
        <p:spPr>
          <a:xfrm>
            <a:off x="6553200" y="1036378"/>
            <a:ext cx="989123" cy="461665"/>
          </a:xfrm>
          <a:prstGeom prst="rect">
            <a:avLst/>
          </a:prstGeom>
          <a:noFill/>
        </p:spPr>
        <p:txBody>
          <a:bodyPr wrap="none" rtlCol="0">
            <a:spAutoFit/>
          </a:bodyPr>
          <a:lstStyle>
            <a:defPPr>
              <a:defRPr lang="en-US"/>
            </a:defPPr>
            <a:lvl1pPr>
              <a:defRPr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r>
              <a:rPr lang="en-GB" dirty="0"/>
              <a:t>2013*</a:t>
            </a:r>
          </a:p>
        </p:txBody>
      </p:sp>
      <p:sp>
        <p:nvSpPr>
          <p:cNvPr id="37" name="TextBox 36"/>
          <p:cNvSpPr txBox="1"/>
          <p:nvPr/>
        </p:nvSpPr>
        <p:spPr>
          <a:xfrm>
            <a:off x="4810730" y="3264505"/>
            <a:ext cx="526732" cy="261610"/>
          </a:xfrm>
          <a:prstGeom prst="rect">
            <a:avLst/>
          </a:prstGeom>
          <a:solidFill>
            <a:schemeClr val="bg1"/>
          </a:solidFill>
        </p:spPr>
        <p:txBody>
          <a:bodyPr wrap="none" rtlCol="0">
            <a:spAutoFit/>
          </a:bodyPr>
          <a:lstStyle/>
          <a:p>
            <a:r>
              <a:rPr lang="en-GB" sz="1050" dirty="0" smtClean="0">
                <a:solidFill>
                  <a:srgbClr val="0000FF"/>
                </a:solidFill>
              </a:rPr>
              <a:t>AD&amp;I</a:t>
            </a:r>
            <a:endParaRPr lang="en-GB" sz="1050" dirty="0">
              <a:solidFill>
                <a:srgbClr val="0000FF"/>
              </a:solidFill>
            </a:endParaRPr>
          </a:p>
        </p:txBody>
      </p:sp>
      <p:sp>
        <p:nvSpPr>
          <p:cNvPr id="3" name="スライド番号プレースホルダー 2"/>
          <p:cNvSpPr>
            <a:spLocks noGrp="1"/>
          </p:cNvSpPr>
          <p:nvPr>
            <p:ph type="sldNum" sz="quarter" idx="12"/>
          </p:nvPr>
        </p:nvSpPr>
        <p:spPr/>
        <p:txBody>
          <a:bodyPr/>
          <a:lstStyle/>
          <a:p>
            <a:fld id="{F56A9B6C-4CFA-2D48-ACDE-59936853136B}" type="slidenum">
              <a:rPr kumimoji="1" lang="ja-JP" altLang="en-US" smtClean="0"/>
              <a:pPr/>
              <a:t>9</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LC Project</a:t>
            </a:r>
            <a:endParaRPr kumimoji="1" lang="ja-JP" altLang="en-US"/>
          </a:p>
        </p:txBody>
      </p:sp>
      <p:sp>
        <p:nvSpPr>
          <p:cNvPr id="6" name="テキスト ボックス 5"/>
          <p:cNvSpPr txBox="1"/>
          <p:nvPr/>
        </p:nvSpPr>
        <p:spPr>
          <a:xfrm>
            <a:off x="2903099" y="5503029"/>
            <a:ext cx="3246126" cy="646331"/>
          </a:xfrm>
          <a:prstGeom prst="rect">
            <a:avLst/>
          </a:prstGeom>
          <a:solidFill>
            <a:srgbClr val="FFFF00"/>
          </a:solidFill>
        </p:spPr>
        <p:txBody>
          <a:bodyPr wrap="none" rtlCol="0">
            <a:spAutoFit/>
          </a:bodyPr>
          <a:lstStyle/>
          <a:p>
            <a:r>
              <a:rPr kumimoji="1" lang="en-US" altLang="ja-JP" dirty="0" smtClean="0"/>
              <a:t>More discussed by J. </a:t>
            </a:r>
            <a:r>
              <a:rPr kumimoji="1" lang="en-US" altLang="ja-JP" dirty="0" err="1" smtClean="0"/>
              <a:t>Carwardine</a:t>
            </a:r>
            <a:endParaRPr kumimoji="1" lang="en-US" altLang="ja-JP" dirty="0" smtClean="0"/>
          </a:p>
          <a:p>
            <a:r>
              <a:rPr lang="en-US" altLang="ja-JP" dirty="0" smtClean="0"/>
              <a:t>On Jan. 20, tomorrow</a:t>
            </a:r>
            <a:endParaRPr kumimoji="1" lang="ja-JP"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7289132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図 10" descr="2012-12月.tiff"/>
          <p:cNvPicPr>
            <a:picLocks noChangeAspect="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309086" y="609600"/>
            <a:ext cx="6074990" cy="4665988"/>
          </a:xfrm>
          <a:prstGeom prst="rect">
            <a:avLst/>
          </a:prstGeom>
        </p:spPr>
      </p:pic>
      <p:sp>
        <p:nvSpPr>
          <p:cNvPr id="3" name="TextBox 2"/>
          <p:cNvSpPr txBox="1"/>
          <p:nvPr/>
        </p:nvSpPr>
        <p:spPr>
          <a:xfrm>
            <a:off x="3122056" y="147935"/>
            <a:ext cx="2443247" cy="461665"/>
          </a:xfrm>
          <a:prstGeom prst="rect">
            <a:avLst/>
          </a:prstGeom>
          <a:solidFill>
            <a:srgbClr val="FFFFFF"/>
          </a:solidFill>
        </p:spPr>
        <p:txBody>
          <a:bodyPr wrap="none" rtlCol="0">
            <a:spAutoFit/>
          </a:bodyPr>
          <a:lstStyle/>
          <a:p>
            <a:r>
              <a:rPr lang="en-US" altLang="ja-JP" sz="2400" b="1" dirty="0" smtClean="0">
                <a:latin typeface="Helvetica"/>
                <a:cs typeface="Helvetica"/>
              </a:rPr>
              <a:t>December</a:t>
            </a:r>
            <a:r>
              <a:rPr kumimoji="1" lang="en-US" altLang="ja-JP" sz="2400" b="1" dirty="0" smtClean="0">
                <a:latin typeface="Helvetica"/>
                <a:cs typeface="Helvetica"/>
              </a:rPr>
              <a:t> 2012</a:t>
            </a:r>
            <a:endParaRPr kumimoji="1" lang="ja-JP" altLang="en-US" sz="2400" b="1" dirty="0">
              <a:latin typeface="Helvetica"/>
              <a:cs typeface="Helvetica"/>
            </a:endParaRPr>
          </a:p>
        </p:txBody>
      </p:sp>
      <p:sp>
        <p:nvSpPr>
          <p:cNvPr id="4" name="TextBox 3"/>
          <p:cNvSpPr txBox="1"/>
          <p:nvPr/>
        </p:nvSpPr>
        <p:spPr>
          <a:xfrm>
            <a:off x="1600200" y="609600"/>
            <a:ext cx="572192" cy="338554"/>
          </a:xfrm>
          <a:prstGeom prst="rect">
            <a:avLst/>
          </a:prstGeom>
          <a:solidFill>
            <a:srgbClr val="FFFFFF"/>
          </a:solidFill>
        </p:spPr>
        <p:txBody>
          <a:bodyPr wrap="none" rtlCol="0">
            <a:spAutoFit/>
          </a:bodyPr>
          <a:lstStyle/>
          <a:p>
            <a:r>
              <a:rPr kumimoji="1" lang="en-US" altLang="ja-JP" sz="1600" b="1" dirty="0" smtClean="0">
                <a:solidFill>
                  <a:srgbClr val="FF0000"/>
                </a:solidFill>
                <a:latin typeface="Helvetica"/>
                <a:cs typeface="Helvetica"/>
              </a:rPr>
              <a:t>Sun</a:t>
            </a:r>
            <a:endParaRPr kumimoji="1" lang="ja-JP" altLang="en-US" sz="1600" b="1" dirty="0">
              <a:solidFill>
                <a:srgbClr val="FF0000"/>
              </a:solidFill>
              <a:latin typeface="Helvetica"/>
              <a:cs typeface="Helvetica"/>
            </a:endParaRPr>
          </a:p>
        </p:txBody>
      </p:sp>
      <p:sp>
        <p:nvSpPr>
          <p:cNvPr id="5" name="TextBox 4"/>
          <p:cNvSpPr txBox="1"/>
          <p:nvPr/>
        </p:nvSpPr>
        <p:spPr>
          <a:xfrm>
            <a:off x="2438400" y="609600"/>
            <a:ext cx="606256" cy="338554"/>
          </a:xfrm>
          <a:prstGeom prst="rect">
            <a:avLst/>
          </a:prstGeom>
          <a:solidFill>
            <a:srgbClr val="FFFFFF"/>
          </a:solidFill>
        </p:spPr>
        <p:txBody>
          <a:bodyPr wrap="none" rtlCol="0">
            <a:spAutoFit/>
          </a:bodyPr>
          <a:lstStyle/>
          <a:p>
            <a:r>
              <a:rPr lang="en-US" altLang="ja-JP" sz="1600" b="1" dirty="0" smtClean="0">
                <a:latin typeface="Helvetica"/>
                <a:cs typeface="Helvetica"/>
              </a:rPr>
              <a:t>Mon</a:t>
            </a:r>
            <a:endParaRPr kumimoji="1" lang="ja-JP" altLang="en-US" sz="1600" b="1" dirty="0">
              <a:latin typeface="Helvetica"/>
              <a:cs typeface="Helvetica"/>
            </a:endParaRPr>
          </a:p>
        </p:txBody>
      </p:sp>
      <p:sp>
        <p:nvSpPr>
          <p:cNvPr id="6" name="TextBox 5"/>
          <p:cNvSpPr txBox="1"/>
          <p:nvPr/>
        </p:nvSpPr>
        <p:spPr>
          <a:xfrm>
            <a:off x="3276600" y="609600"/>
            <a:ext cx="534321" cy="338554"/>
          </a:xfrm>
          <a:prstGeom prst="rect">
            <a:avLst/>
          </a:prstGeom>
          <a:solidFill>
            <a:srgbClr val="FFFFFF"/>
          </a:solidFill>
        </p:spPr>
        <p:txBody>
          <a:bodyPr wrap="none" rtlCol="0">
            <a:spAutoFit/>
          </a:bodyPr>
          <a:lstStyle/>
          <a:p>
            <a:r>
              <a:rPr kumimoji="1" lang="en-US" altLang="ja-JP" sz="1600" b="1" dirty="0" smtClean="0">
                <a:latin typeface="Helvetica"/>
                <a:cs typeface="Helvetica"/>
              </a:rPr>
              <a:t>Tue</a:t>
            </a:r>
            <a:endParaRPr kumimoji="1" lang="ja-JP" altLang="en-US" sz="1600" b="1" dirty="0">
              <a:latin typeface="Helvetica"/>
              <a:cs typeface="Helvetica"/>
            </a:endParaRPr>
          </a:p>
        </p:txBody>
      </p:sp>
      <p:sp>
        <p:nvSpPr>
          <p:cNvPr id="7" name="TextBox 6"/>
          <p:cNvSpPr txBox="1"/>
          <p:nvPr/>
        </p:nvSpPr>
        <p:spPr>
          <a:xfrm>
            <a:off x="4114800" y="609600"/>
            <a:ext cx="614171" cy="338554"/>
          </a:xfrm>
          <a:prstGeom prst="rect">
            <a:avLst/>
          </a:prstGeom>
          <a:solidFill>
            <a:srgbClr val="FFFFFF"/>
          </a:solidFill>
        </p:spPr>
        <p:txBody>
          <a:bodyPr wrap="none" rtlCol="0">
            <a:spAutoFit/>
          </a:bodyPr>
          <a:lstStyle/>
          <a:p>
            <a:r>
              <a:rPr kumimoji="1" lang="en-US" altLang="ja-JP" sz="1600" b="1" dirty="0" smtClean="0">
                <a:latin typeface="Helvetica"/>
                <a:cs typeface="Helvetica"/>
              </a:rPr>
              <a:t>Wed</a:t>
            </a:r>
            <a:endParaRPr kumimoji="1" lang="ja-JP" altLang="en-US" sz="1600" b="1" dirty="0">
              <a:latin typeface="Helvetica"/>
              <a:cs typeface="Helvetica"/>
            </a:endParaRPr>
          </a:p>
        </p:txBody>
      </p:sp>
      <p:sp>
        <p:nvSpPr>
          <p:cNvPr id="8" name="TextBox 7"/>
          <p:cNvSpPr txBox="1"/>
          <p:nvPr/>
        </p:nvSpPr>
        <p:spPr>
          <a:xfrm>
            <a:off x="5016356" y="609600"/>
            <a:ext cx="560670" cy="338554"/>
          </a:xfrm>
          <a:prstGeom prst="rect">
            <a:avLst/>
          </a:prstGeom>
          <a:solidFill>
            <a:srgbClr val="FFFFFF"/>
          </a:solidFill>
        </p:spPr>
        <p:txBody>
          <a:bodyPr wrap="none" rtlCol="0">
            <a:spAutoFit/>
          </a:bodyPr>
          <a:lstStyle/>
          <a:p>
            <a:r>
              <a:rPr kumimoji="1" lang="en-US" altLang="ja-JP" sz="1600" b="1" dirty="0" smtClean="0">
                <a:latin typeface="Helvetica"/>
                <a:cs typeface="Helvetica"/>
              </a:rPr>
              <a:t>Thu</a:t>
            </a:r>
            <a:endParaRPr kumimoji="1" lang="ja-JP" altLang="en-US" sz="1600" b="1" dirty="0">
              <a:latin typeface="Helvetica"/>
              <a:cs typeface="Helvetica"/>
            </a:endParaRPr>
          </a:p>
        </p:txBody>
      </p:sp>
      <p:sp>
        <p:nvSpPr>
          <p:cNvPr id="9" name="TextBox 8"/>
          <p:cNvSpPr txBox="1"/>
          <p:nvPr/>
        </p:nvSpPr>
        <p:spPr>
          <a:xfrm>
            <a:off x="5867400" y="609600"/>
            <a:ext cx="446857" cy="338554"/>
          </a:xfrm>
          <a:prstGeom prst="rect">
            <a:avLst/>
          </a:prstGeom>
          <a:solidFill>
            <a:srgbClr val="FFFFFF"/>
          </a:solidFill>
        </p:spPr>
        <p:txBody>
          <a:bodyPr wrap="none" rtlCol="0">
            <a:spAutoFit/>
          </a:bodyPr>
          <a:lstStyle/>
          <a:p>
            <a:r>
              <a:rPr kumimoji="1" lang="en-US" altLang="ja-JP" sz="1600" b="1" dirty="0" smtClean="0">
                <a:latin typeface="Helvetica"/>
                <a:cs typeface="Helvetica"/>
              </a:rPr>
              <a:t>Fri</a:t>
            </a:r>
            <a:endParaRPr kumimoji="1" lang="ja-JP" altLang="en-US" sz="1600" b="1" dirty="0">
              <a:latin typeface="Helvetica"/>
              <a:cs typeface="Helvetica"/>
            </a:endParaRPr>
          </a:p>
        </p:txBody>
      </p:sp>
      <p:sp>
        <p:nvSpPr>
          <p:cNvPr id="10" name="TextBox 9"/>
          <p:cNvSpPr txBox="1"/>
          <p:nvPr/>
        </p:nvSpPr>
        <p:spPr>
          <a:xfrm>
            <a:off x="6629400" y="609600"/>
            <a:ext cx="503964" cy="338554"/>
          </a:xfrm>
          <a:prstGeom prst="rect">
            <a:avLst/>
          </a:prstGeom>
          <a:solidFill>
            <a:srgbClr val="FFFFFF"/>
          </a:solidFill>
        </p:spPr>
        <p:txBody>
          <a:bodyPr wrap="none" rtlCol="0">
            <a:spAutoFit/>
          </a:bodyPr>
          <a:lstStyle/>
          <a:p>
            <a:r>
              <a:rPr kumimoji="1" lang="en-US" altLang="ja-JP" sz="1600" b="1" dirty="0" smtClean="0">
                <a:solidFill>
                  <a:srgbClr val="FF0000"/>
                </a:solidFill>
                <a:latin typeface="Helvetica"/>
                <a:cs typeface="Helvetica"/>
              </a:rPr>
              <a:t>Sat</a:t>
            </a:r>
            <a:endParaRPr kumimoji="1" lang="ja-JP" altLang="en-US" sz="1600" b="1" dirty="0">
              <a:solidFill>
                <a:srgbClr val="FF0000"/>
              </a:solidFill>
              <a:latin typeface="Helvetica"/>
              <a:cs typeface="Helvetica"/>
            </a:endParaRPr>
          </a:p>
        </p:txBody>
      </p:sp>
      <p:cxnSp>
        <p:nvCxnSpPr>
          <p:cNvPr id="13" name="直線コネクタ 12"/>
          <p:cNvCxnSpPr/>
          <p:nvPr/>
        </p:nvCxnSpPr>
        <p:spPr>
          <a:xfrm flipH="1">
            <a:off x="6240571" y="3068960"/>
            <a:ext cx="556781" cy="968678"/>
          </a:xfrm>
          <a:prstGeom prst="line">
            <a:avLst/>
          </a:prstGeom>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6625578" y="3668306"/>
            <a:ext cx="2216172" cy="646331"/>
          </a:xfrm>
          <a:prstGeom prst="rect">
            <a:avLst/>
          </a:prstGeom>
          <a:noFill/>
        </p:spPr>
        <p:txBody>
          <a:bodyPr wrap="none" rtlCol="0">
            <a:spAutoFit/>
          </a:bodyPr>
          <a:lstStyle/>
          <a:p>
            <a:r>
              <a:rPr kumimoji="1" lang="ja-JP" altLang="en-US" b="1" dirty="0" smtClean="0">
                <a:solidFill>
                  <a:srgbClr val="FF0000"/>
                </a:solidFill>
              </a:rPr>
              <a:t>１２月２１日（金曜日）</a:t>
            </a:r>
            <a:endParaRPr kumimoji="1" lang="en-US" altLang="ja-JP" b="1" dirty="0" smtClean="0">
              <a:solidFill>
                <a:srgbClr val="FF0000"/>
              </a:solidFill>
            </a:endParaRPr>
          </a:p>
          <a:p>
            <a:r>
              <a:rPr kumimoji="1" lang="ja-JP" altLang="en-US" b="1" dirty="0" smtClean="0">
                <a:solidFill>
                  <a:srgbClr val="FF0000"/>
                </a:solidFill>
              </a:rPr>
              <a:t>量子ビーム運転終了</a:t>
            </a:r>
            <a:endParaRPr kumimoji="1" lang="ja-JP" altLang="en-US" b="1" dirty="0">
              <a:solidFill>
                <a:srgbClr val="FF0000"/>
              </a:solidFill>
            </a:endParaRPr>
          </a:p>
        </p:txBody>
      </p:sp>
      <p:cxnSp>
        <p:nvCxnSpPr>
          <p:cNvPr id="18" name="直線矢印コネクタ 17"/>
          <p:cNvCxnSpPr/>
          <p:nvPr/>
        </p:nvCxnSpPr>
        <p:spPr>
          <a:xfrm>
            <a:off x="2172392" y="1916832"/>
            <a:ext cx="872264" cy="0"/>
          </a:xfrm>
          <a:prstGeom prst="straightConnector1">
            <a:avLst/>
          </a:prstGeom>
          <a:ln w="12700" cmpd="sng">
            <a:solidFill>
              <a:srgbClr val="00CC99"/>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9" name="正方形/長方形 18"/>
          <p:cNvSpPr/>
          <p:nvPr/>
        </p:nvSpPr>
        <p:spPr>
          <a:xfrm>
            <a:off x="2240740" y="1685999"/>
            <a:ext cx="1035860" cy="461665"/>
          </a:xfrm>
          <a:prstGeom prst="rect">
            <a:avLst/>
          </a:prstGeom>
        </p:spPr>
        <p:txBody>
          <a:bodyPr wrap="none">
            <a:spAutoFit/>
          </a:bodyPr>
          <a:lstStyle/>
          <a:p>
            <a:r>
              <a:rPr lang="ja-JP" altLang="en-US" sz="1200" dirty="0" smtClean="0">
                <a:solidFill>
                  <a:srgbClr val="008000"/>
                </a:solidFill>
              </a:rPr>
              <a:t>量子ビーム</a:t>
            </a:r>
            <a:endParaRPr lang="en-US" altLang="ja-JP" sz="1200" dirty="0" smtClean="0">
              <a:solidFill>
                <a:srgbClr val="008000"/>
              </a:solidFill>
            </a:endParaRPr>
          </a:p>
          <a:p>
            <a:r>
              <a:rPr lang="ja-JP" altLang="en-US" sz="1200" dirty="0" smtClean="0">
                <a:solidFill>
                  <a:srgbClr val="008000"/>
                </a:solidFill>
              </a:rPr>
              <a:t>シンポジウム</a:t>
            </a:r>
            <a:endParaRPr lang="ja-JP" altLang="en-US" sz="1200" dirty="0">
              <a:solidFill>
                <a:srgbClr val="008000"/>
              </a:solidFill>
            </a:endParaRPr>
          </a:p>
        </p:txBody>
      </p:sp>
      <p:cxnSp>
        <p:nvCxnSpPr>
          <p:cNvPr id="22" name="直線矢印コネクタ 21"/>
          <p:cNvCxnSpPr/>
          <p:nvPr/>
        </p:nvCxnSpPr>
        <p:spPr>
          <a:xfrm>
            <a:off x="3041055" y="2283844"/>
            <a:ext cx="3505461" cy="12045"/>
          </a:xfrm>
          <a:prstGeom prst="straightConnector1">
            <a:avLst/>
          </a:prstGeom>
          <a:ln>
            <a:solidFill>
              <a:srgbClr val="66006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3" name="直線矢印コネクタ 22"/>
          <p:cNvCxnSpPr/>
          <p:nvPr/>
        </p:nvCxnSpPr>
        <p:spPr>
          <a:xfrm>
            <a:off x="2355516" y="2295889"/>
            <a:ext cx="514212" cy="0"/>
          </a:xfrm>
          <a:prstGeom prst="straightConnector1">
            <a:avLst/>
          </a:prstGeom>
          <a:ln w="12700"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4" name="正方形/長方形 23"/>
          <p:cNvSpPr/>
          <p:nvPr/>
        </p:nvSpPr>
        <p:spPr>
          <a:xfrm>
            <a:off x="2179980" y="2006845"/>
            <a:ext cx="847332" cy="276999"/>
          </a:xfrm>
          <a:prstGeom prst="rect">
            <a:avLst/>
          </a:prstGeom>
        </p:spPr>
        <p:txBody>
          <a:bodyPr wrap="none">
            <a:spAutoFit/>
          </a:bodyPr>
          <a:lstStyle/>
          <a:p>
            <a:r>
              <a:rPr lang="en-US" altLang="ja-JP" sz="1200" dirty="0">
                <a:solidFill>
                  <a:srgbClr val="0000FF"/>
                </a:solidFill>
              </a:rPr>
              <a:t>cool-down</a:t>
            </a:r>
            <a:endParaRPr lang="ja-JP" altLang="en-US" sz="1200" dirty="0"/>
          </a:p>
        </p:txBody>
      </p:sp>
      <p:sp>
        <p:nvSpPr>
          <p:cNvPr id="26" name="テキスト ボックス 25"/>
          <p:cNvSpPr txBox="1"/>
          <p:nvPr/>
        </p:nvSpPr>
        <p:spPr>
          <a:xfrm>
            <a:off x="3957615" y="1926557"/>
            <a:ext cx="3871222" cy="369332"/>
          </a:xfrm>
          <a:prstGeom prst="rect">
            <a:avLst/>
          </a:prstGeom>
          <a:noFill/>
        </p:spPr>
        <p:txBody>
          <a:bodyPr wrap="none" rtlCol="0">
            <a:spAutoFit/>
          </a:bodyPr>
          <a:lstStyle/>
          <a:p>
            <a:r>
              <a:rPr lang="en-US" altLang="ja-JP" dirty="0" smtClean="0">
                <a:solidFill>
                  <a:srgbClr val="660066"/>
                </a:solidFill>
              </a:rPr>
              <a:t>Accelerator study (LLRF, cavity, RF-gun)</a:t>
            </a:r>
            <a:endParaRPr lang="ja-JP" altLang="en-US" dirty="0">
              <a:solidFill>
                <a:srgbClr val="660066"/>
              </a:solidFill>
            </a:endParaRPr>
          </a:p>
        </p:txBody>
      </p:sp>
      <p:cxnSp>
        <p:nvCxnSpPr>
          <p:cNvPr id="27" name="直線矢印コネクタ 26"/>
          <p:cNvCxnSpPr/>
          <p:nvPr/>
        </p:nvCxnSpPr>
        <p:spPr>
          <a:xfrm>
            <a:off x="3027312" y="2924944"/>
            <a:ext cx="3505461" cy="12045"/>
          </a:xfrm>
          <a:prstGeom prst="straightConnector1">
            <a:avLst/>
          </a:prstGeom>
          <a:ln>
            <a:solidFill>
              <a:srgbClr val="66006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8" name="直線矢印コネクタ 27"/>
          <p:cNvCxnSpPr/>
          <p:nvPr/>
        </p:nvCxnSpPr>
        <p:spPr>
          <a:xfrm>
            <a:off x="2341773" y="2936989"/>
            <a:ext cx="514212" cy="0"/>
          </a:xfrm>
          <a:prstGeom prst="straightConnector1">
            <a:avLst/>
          </a:prstGeom>
          <a:ln w="12700"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9" name="正方形/長方形 28"/>
          <p:cNvSpPr/>
          <p:nvPr/>
        </p:nvSpPr>
        <p:spPr>
          <a:xfrm>
            <a:off x="2166237" y="2647945"/>
            <a:ext cx="847332" cy="276999"/>
          </a:xfrm>
          <a:prstGeom prst="rect">
            <a:avLst/>
          </a:prstGeom>
        </p:spPr>
        <p:txBody>
          <a:bodyPr wrap="none">
            <a:spAutoFit/>
          </a:bodyPr>
          <a:lstStyle/>
          <a:p>
            <a:r>
              <a:rPr lang="en-US" altLang="ja-JP" sz="1200" dirty="0">
                <a:solidFill>
                  <a:srgbClr val="0000FF"/>
                </a:solidFill>
              </a:rPr>
              <a:t>cool-down</a:t>
            </a:r>
            <a:endParaRPr lang="ja-JP" altLang="en-US" sz="1200" dirty="0"/>
          </a:p>
        </p:txBody>
      </p:sp>
      <p:sp>
        <p:nvSpPr>
          <p:cNvPr id="30" name="テキスト ボックス 29"/>
          <p:cNvSpPr txBox="1"/>
          <p:nvPr/>
        </p:nvSpPr>
        <p:spPr>
          <a:xfrm>
            <a:off x="3943872" y="2567657"/>
            <a:ext cx="3871222" cy="369332"/>
          </a:xfrm>
          <a:prstGeom prst="rect">
            <a:avLst/>
          </a:prstGeom>
          <a:noFill/>
        </p:spPr>
        <p:txBody>
          <a:bodyPr wrap="none" rtlCol="0">
            <a:spAutoFit/>
          </a:bodyPr>
          <a:lstStyle/>
          <a:p>
            <a:r>
              <a:rPr lang="en-US" altLang="ja-JP" dirty="0">
                <a:solidFill>
                  <a:srgbClr val="660066"/>
                </a:solidFill>
              </a:rPr>
              <a:t>Accelerator study (LLRF, cavity, RF-gun</a:t>
            </a:r>
            <a:r>
              <a:rPr lang="en-US" altLang="ja-JP" dirty="0" smtClean="0">
                <a:solidFill>
                  <a:srgbClr val="660066"/>
                </a:solidFill>
              </a:rPr>
              <a:t>)</a:t>
            </a:r>
            <a:endParaRPr lang="ja-JP" altLang="en-US" dirty="0">
              <a:solidFill>
                <a:srgbClr val="660066"/>
              </a:solidFill>
            </a:endParaRPr>
          </a:p>
        </p:txBody>
      </p:sp>
      <p:cxnSp>
        <p:nvCxnSpPr>
          <p:cNvPr id="31" name="直線矢印コネクタ 30"/>
          <p:cNvCxnSpPr/>
          <p:nvPr/>
        </p:nvCxnSpPr>
        <p:spPr>
          <a:xfrm>
            <a:off x="3013569" y="3566044"/>
            <a:ext cx="3505461" cy="12045"/>
          </a:xfrm>
          <a:prstGeom prst="straightConnector1">
            <a:avLst/>
          </a:prstGeom>
          <a:ln>
            <a:solidFill>
              <a:srgbClr val="66006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2" name="直線矢印コネクタ 31"/>
          <p:cNvCxnSpPr/>
          <p:nvPr/>
        </p:nvCxnSpPr>
        <p:spPr>
          <a:xfrm>
            <a:off x="2328030" y="3578089"/>
            <a:ext cx="514212" cy="0"/>
          </a:xfrm>
          <a:prstGeom prst="straightConnector1">
            <a:avLst/>
          </a:prstGeom>
          <a:ln w="12700"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3" name="正方形/長方形 32"/>
          <p:cNvSpPr/>
          <p:nvPr/>
        </p:nvSpPr>
        <p:spPr>
          <a:xfrm>
            <a:off x="2152494" y="3289045"/>
            <a:ext cx="847332" cy="276999"/>
          </a:xfrm>
          <a:prstGeom prst="rect">
            <a:avLst/>
          </a:prstGeom>
        </p:spPr>
        <p:txBody>
          <a:bodyPr wrap="none">
            <a:spAutoFit/>
          </a:bodyPr>
          <a:lstStyle/>
          <a:p>
            <a:r>
              <a:rPr lang="en-US" altLang="ja-JP" sz="1200" dirty="0">
                <a:solidFill>
                  <a:srgbClr val="0000FF"/>
                </a:solidFill>
              </a:rPr>
              <a:t>cool-down</a:t>
            </a:r>
            <a:endParaRPr lang="ja-JP" altLang="en-US" sz="1200" dirty="0"/>
          </a:p>
        </p:txBody>
      </p:sp>
      <p:sp>
        <p:nvSpPr>
          <p:cNvPr id="34" name="テキスト ボックス 33"/>
          <p:cNvSpPr txBox="1"/>
          <p:nvPr/>
        </p:nvSpPr>
        <p:spPr>
          <a:xfrm>
            <a:off x="3930129" y="3208757"/>
            <a:ext cx="3871222" cy="369332"/>
          </a:xfrm>
          <a:prstGeom prst="rect">
            <a:avLst/>
          </a:prstGeom>
          <a:noFill/>
        </p:spPr>
        <p:txBody>
          <a:bodyPr wrap="none" rtlCol="0">
            <a:spAutoFit/>
          </a:bodyPr>
          <a:lstStyle/>
          <a:p>
            <a:r>
              <a:rPr lang="en-US" altLang="ja-JP" dirty="0">
                <a:solidFill>
                  <a:srgbClr val="660066"/>
                </a:solidFill>
              </a:rPr>
              <a:t>Accelerator study (LLRF, cavity, RF-gun</a:t>
            </a:r>
            <a:r>
              <a:rPr lang="en-US" altLang="ja-JP" dirty="0" smtClean="0">
                <a:solidFill>
                  <a:srgbClr val="660066"/>
                </a:solidFill>
              </a:rPr>
              <a:t>)</a:t>
            </a:r>
            <a:endParaRPr lang="ja-JP" altLang="en-US" dirty="0">
              <a:solidFill>
                <a:srgbClr val="660066"/>
              </a:solidFill>
            </a:endParaRPr>
          </a:p>
        </p:txBody>
      </p:sp>
      <p:sp>
        <p:nvSpPr>
          <p:cNvPr id="35" name="テキスト ボックス 34"/>
          <p:cNvSpPr txBox="1"/>
          <p:nvPr/>
        </p:nvSpPr>
        <p:spPr>
          <a:xfrm>
            <a:off x="1425918" y="5949280"/>
            <a:ext cx="7206457" cy="369332"/>
          </a:xfrm>
          <a:prstGeom prst="rect">
            <a:avLst/>
          </a:prstGeom>
          <a:noFill/>
        </p:spPr>
        <p:txBody>
          <a:bodyPr wrap="none" rtlCol="0">
            <a:spAutoFit/>
          </a:bodyPr>
          <a:lstStyle/>
          <a:p>
            <a:r>
              <a:rPr kumimoji="1" lang="ja-JP" altLang="en-US" dirty="0" smtClean="0"/>
              <a:t>目標：加速器</a:t>
            </a:r>
            <a:r>
              <a:rPr kumimoji="1" lang="en-US" altLang="ja-JP" dirty="0" smtClean="0"/>
              <a:t>Study</a:t>
            </a:r>
            <a:r>
              <a:rPr lang="en-US" altLang="ja-JP" dirty="0" smtClean="0"/>
              <a:t>: 10mA beam acceleration</a:t>
            </a:r>
            <a:r>
              <a:rPr lang="ja-JP" altLang="en-US" dirty="0" smtClean="0"/>
              <a:t>、</a:t>
            </a:r>
            <a:r>
              <a:rPr lang="en-US" altLang="ja-JP" dirty="0" smtClean="0"/>
              <a:t>high gradient operation, </a:t>
            </a:r>
            <a:r>
              <a:rPr lang="en-US" altLang="ja-JP" dirty="0" err="1" smtClean="0"/>
              <a:t>etc</a:t>
            </a:r>
            <a:endParaRPr kumimoji="1" lang="ja-JP" altLang="en-US" dirty="0"/>
          </a:p>
        </p:txBody>
      </p:sp>
      <p:cxnSp>
        <p:nvCxnSpPr>
          <p:cNvPr id="36" name="直線矢印コネクタ 35"/>
          <p:cNvCxnSpPr/>
          <p:nvPr/>
        </p:nvCxnSpPr>
        <p:spPr>
          <a:xfrm>
            <a:off x="4038600" y="1926557"/>
            <a:ext cx="1613520" cy="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4283968" y="1639833"/>
            <a:ext cx="1221233" cy="276999"/>
          </a:xfrm>
          <a:prstGeom prst="rect">
            <a:avLst/>
          </a:prstGeom>
          <a:noFill/>
        </p:spPr>
        <p:txBody>
          <a:bodyPr wrap="none" rtlCol="0">
            <a:spAutoFit/>
          </a:bodyPr>
          <a:lstStyle/>
          <a:p>
            <a:r>
              <a:rPr kumimoji="1" lang="en-US" altLang="ja-JP" sz="1200" dirty="0" smtClean="0">
                <a:solidFill>
                  <a:srgbClr val="FF0000"/>
                </a:solidFill>
              </a:rPr>
              <a:t>AAA</a:t>
            </a:r>
            <a:r>
              <a:rPr kumimoji="1" lang="ja-JP" altLang="en-US" sz="1200" dirty="0" smtClean="0">
                <a:solidFill>
                  <a:srgbClr val="FF0000"/>
                </a:solidFill>
              </a:rPr>
              <a:t>加速器実習</a:t>
            </a:r>
            <a:endParaRPr kumimoji="1" lang="ja-JP" altLang="en-US" sz="1200" dirty="0">
              <a:solidFill>
                <a:srgbClr val="FF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104289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7" name="テキスト ボックス 1"/>
          <p:cNvSpPr txBox="1">
            <a:spLocks noChangeArrowheads="1"/>
          </p:cNvSpPr>
          <p:nvPr/>
        </p:nvSpPr>
        <p:spPr bwMode="auto">
          <a:xfrm>
            <a:off x="2897546" y="136736"/>
            <a:ext cx="3188794" cy="461665"/>
          </a:xfrm>
          <a:prstGeom prst="rect">
            <a:avLst/>
          </a:prstGeom>
          <a:solidFill>
            <a:srgbClr val="FFFF00"/>
          </a:solidFill>
          <a:ln>
            <a:noFill/>
          </a:ln>
        </p:spPr>
        <p:txBody>
          <a:bodyPr wrap="none">
            <a:spAutoFit/>
          </a:bodyPr>
          <a:lstStyle>
            <a:lvl1pPr>
              <a:defRPr kumimoji="1" sz="1300">
                <a:solidFill>
                  <a:schemeClr val="tx1"/>
                </a:solidFill>
                <a:latin typeface="Tahoma" charset="0"/>
                <a:ea typeface="ＭＳ Ｐゴシック" charset="0"/>
                <a:cs typeface="ＭＳ Ｐゴシック" charset="0"/>
              </a:defRPr>
            </a:lvl1pPr>
            <a:lvl2pPr marL="742950" indent="-285750">
              <a:defRPr kumimoji="1" sz="1300">
                <a:solidFill>
                  <a:schemeClr val="tx1"/>
                </a:solidFill>
                <a:latin typeface="Tahoma" charset="0"/>
                <a:ea typeface="ＭＳ Ｐゴシック" charset="0"/>
              </a:defRPr>
            </a:lvl2pPr>
            <a:lvl3pPr marL="1143000" indent="-228600">
              <a:defRPr kumimoji="1" sz="1300">
                <a:solidFill>
                  <a:schemeClr val="tx1"/>
                </a:solidFill>
                <a:latin typeface="Tahoma" charset="0"/>
                <a:ea typeface="ＭＳ Ｐゴシック" charset="0"/>
              </a:defRPr>
            </a:lvl3pPr>
            <a:lvl4pPr marL="1600200" indent="-228600">
              <a:defRPr kumimoji="1" sz="1300">
                <a:solidFill>
                  <a:schemeClr val="tx1"/>
                </a:solidFill>
                <a:latin typeface="Tahoma" charset="0"/>
                <a:ea typeface="ＭＳ Ｐゴシック" charset="0"/>
              </a:defRPr>
            </a:lvl4pPr>
            <a:lvl5pPr marL="2057400" indent="-228600">
              <a:defRPr kumimoji="1" sz="1300">
                <a:solidFill>
                  <a:schemeClr val="tx1"/>
                </a:solidFill>
                <a:latin typeface="Tahoma" charset="0"/>
                <a:ea typeface="ＭＳ Ｐゴシック" charset="0"/>
              </a:defRPr>
            </a:lvl5pPr>
            <a:lvl6pPr marL="2514600" indent="-228600" fontAlgn="base">
              <a:spcBef>
                <a:spcPct val="0"/>
              </a:spcBef>
              <a:spcAft>
                <a:spcPct val="0"/>
              </a:spcAft>
              <a:defRPr kumimoji="1" sz="1300">
                <a:solidFill>
                  <a:schemeClr val="tx1"/>
                </a:solidFill>
                <a:latin typeface="Tahoma" charset="0"/>
                <a:ea typeface="ＭＳ Ｐゴシック" charset="0"/>
              </a:defRPr>
            </a:lvl6pPr>
            <a:lvl7pPr marL="2971800" indent="-228600" fontAlgn="base">
              <a:spcBef>
                <a:spcPct val="0"/>
              </a:spcBef>
              <a:spcAft>
                <a:spcPct val="0"/>
              </a:spcAft>
              <a:defRPr kumimoji="1" sz="1300">
                <a:solidFill>
                  <a:schemeClr val="tx1"/>
                </a:solidFill>
                <a:latin typeface="Tahoma" charset="0"/>
                <a:ea typeface="ＭＳ Ｐゴシック" charset="0"/>
              </a:defRPr>
            </a:lvl7pPr>
            <a:lvl8pPr marL="3429000" indent="-228600" fontAlgn="base">
              <a:spcBef>
                <a:spcPct val="0"/>
              </a:spcBef>
              <a:spcAft>
                <a:spcPct val="0"/>
              </a:spcAft>
              <a:defRPr kumimoji="1" sz="1300">
                <a:solidFill>
                  <a:schemeClr val="tx1"/>
                </a:solidFill>
                <a:latin typeface="Tahoma" charset="0"/>
                <a:ea typeface="ＭＳ Ｐゴシック" charset="0"/>
              </a:defRPr>
            </a:lvl8pPr>
            <a:lvl9pPr marL="3886200" indent="-228600" fontAlgn="base">
              <a:spcBef>
                <a:spcPct val="0"/>
              </a:spcBef>
              <a:spcAft>
                <a:spcPct val="0"/>
              </a:spcAft>
              <a:defRPr kumimoji="1" sz="1300">
                <a:solidFill>
                  <a:schemeClr val="tx1"/>
                </a:solidFill>
                <a:latin typeface="Tahoma" charset="0"/>
                <a:ea typeface="ＭＳ Ｐゴシック" charset="0"/>
              </a:defRPr>
            </a:lvl9pPr>
          </a:lstStyle>
          <a:p>
            <a:r>
              <a:rPr lang="en-US" altLang="ja-JP" sz="2400" dirty="0">
                <a:latin typeface="Calibri" charset="0"/>
              </a:rPr>
              <a:t>CFF</a:t>
            </a:r>
            <a:r>
              <a:rPr lang="ja-JP" altLang="en-US" sz="2400" dirty="0">
                <a:latin typeface="Calibri" charset="0"/>
              </a:rPr>
              <a:t>報告</a:t>
            </a:r>
            <a:r>
              <a:rPr lang="ja-JP" altLang="en-US" sz="2400" dirty="0" smtClean="0">
                <a:latin typeface="Calibri" charset="0"/>
              </a:rPr>
              <a:t>（</a:t>
            </a:r>
            <a:r>
              <a:rPr lang="en-US" altLang="ja-JP" sz="2400" dirty="0" smtClean="0">
                <a:latin typeface="Calibri" charset="0"/>
              </a:rPr>
              <a:t>121015:</a:t>
            </a:r>
            <a:r>
              <a:rPr lang="ja-JP" altLang="en-US" sz="2400" dirty="0" smtClean="0">
                <a:latin typeface="Calibri" charset="0"/>
              </a:rPr>
              <a:t>山中</a:t>
            </a:r>
            <a:r>
              <a:rPr lang="ja-JP" altLang="en-US" sz="2400" dirty="0">
                <a:latin typeface="Calibri" charset="0"/>
              </a:rPr>
              <a:t>）</a:t>
            </a:r>
            <a:endParaRPr lang="en-US" altLang="ja-JP" sz="2400" dirty="0">
              <a:latin typeface="Calibri" charset="0"/>
            </a:endParaRPr>
          </a:p>
        </p:txBody>
      </p:sp>
      <p:sp>
        <p:nvSpPr>
          <p:cNvPr id="14338" name="テキスト ボックス 2"/>
          <p:cNvSpPr txBox="1">
            <a:spLocks noChangeArrowheads="1"/>
          </p:cNvSpPr>
          <p:nvPr/>
        </p:nvSpPr>
        <p:spPr bwMode="auto">
          <a:xfrm>
            <a:off x="173038" y="592138"/>
            <a:ext cx="8747125" cy="31400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kumimoji="1" sz="1300">
                <a:solidFill>
                  <a:schemeClr val="tx1"/>
                </a:solidFill>
                <a:latin typeface="Tahoma" charset="0"/>
                <a:ea typeface="ＭＳ Ｐゴシック" charset="0"/>
                <a:cs typeface="ＭＳ Ｐゴシック" charset="0"/>
              </a:defRPr>
            </a:lvl1pPr>
            <a:lvl2pPr marL="742950" indent="-285750">
              <a:defRPr kumimoji="1" sz="1300">
                <a:solidFill>
                  <a:schemeClr val="tx1"/>
                </a:solidFill>
                <a:latin typeface="Tahoma" charset="0"/>
                <a:ea typeface="ＭＳ Ｐゴシック" charset="0"/>
              </a:defRPr>
            </a:lvl2pPr>
            <a:lvl3pPr marL="1143000" indent="-228600">
              <a:defRPr kumimoji="1" sz="1300">
                <a:solidFill>
                  <a:schemeClr val="tx1"/>
                </a:solidFill>
                <a:latin typeface="Tahoma" charset="0"/>
                <a:ea typeface="ＭＳ Ｐゴシック" charset="0"/>
              </a:defRPr>
            </a:lvl3pPr>
            <a:lvl4pPr marL="1600200" indent="-228600">
              <a:defRPr kumimoji="1" sz="1300">
                <a:solidFill>
                  <a:schemeClr val="tx1"/>
                </a:solidFill>
                <a:latin typeface="Tahoma" charset="0"/>
                <a:ea typeface="ＭＳ Ｐゴシック" charset="0"/>
              </a:defRPr>
            </a:lvl4pPr>
            <a:lvl5pPr marL="2057400" indent="-228600">
              <a:defRPr kumimoji="1" sz="1300">
                <a:solidFill>
                  <a:schemeClr val="tx1"/>
                </a:solidFill>
                <a:latin typeface="Tahoma" charset="0"/>
                <a:ea typeface="ＭＳ Ｐゴシック" charset="0"/>
              </a:defRPr>
            </a:lvl5pPr>
            <a:lvl6pPr marL="2514600" indent="-228600" fontAlgn="base">
              <a:spcBef>
                <a:spcPct val="0"/>
              </a:spcBef>
              <a:spcAft>
                <a:spcPct val="0"/>
              </a:spcAft>
              <a:defRPr kumimoji="1" sz="1300">
                <a:solidFill>
                  <a:schemeClr val="tx1"/>
                </a:solidFill>
                <a:latin typeface="Tahoma" charset="0"/>
                <a:ea typeface="ＭＳ Ｐゴシック" charset="0"/>
              </a:defRPr>
            </a:lvl6pPr>
            <a:lvl7pPr marL="2971800" indent="-228600" fontAlgn="base">
              <a:spcBef>
                <a:spcPct val="0"/>
              </a:spcBef>
              <a:spcAft>
                <a:spcPct val="0"/>
              </a:spcAft>
              <a:defRPr kumimoji="1" sz="1300">
                <a:solidFill>
                  <a:schemeClr val="tx1"/>
                </a:solidFill>
                <a:latin typeface="Tahoma" charset="0"/>
                <a:ea typeface="ＭＳ Ｐゴシック" charset="0"/>
              </a:defRPr>
            </a:lvl7pPr>
            <a:lvl8pPr marL="3429000" indent="-228600" fontAlgn="base">
              <a:spcBef>
                <a:spcPct val="0"/>
              </a:spcBef>
              <a:spcAft>
                <a:spcPct val="0"/>
              </a:spcAft>
              <a:defRPr kumimoji="1" sz="1300">
                <a:solidFill>
                  <a:schemeClr val="tx1"/>
                </a:solidFill>
                <a:latin typeface="Tahoma" charset="0"/>
                <a:ea typeface="ＭＳ Ｐゴシック" charset="0"/>
              </a:defRPr>
            </a:lvl8pPr>
            <a:lvl9pPr marL="3886200" indent="-228600" fontAlgn="base">
              <a:spcBef>
                <a:spcPct val="0"/>
              </a:spcBef>
              <a:spcAft>
                <a:spcPct val="0"/>
              </a:spcAft>
              <a:defRPr kumimoji="1" sz="1300">
                <a:solidFill>
                  <a:schemeClr val="tx1"/>
                </a:solidFill>
                <a:latin typeface="Tahoma" charset="0"/>
                <a:ea typeface="ＭＳ Ｐゴシック" charset="0"/>
              </a:defRPr>
            </a:lvl9pPr>
          </a:lstStyle>
          <a:p>
            <a:r>
              <a:rPr lang="ja-JP" altLang="en-US" sz="1800" b="1" dirty="0">
                <a:solidFill>
                  <a:srgbClr val="3366FF"/>
                </a:solidFill>
              </a:rPr>
              <a:t>（１）空洞製造設備</a:t>
            </a:r>
            <a:r>
              <a:rPr lang="en-US" altLang="ja-JP" sz="1800" b="1" dirty="0">
                <a:solidFill>
                  <a:srgbClr val="3366FF"/>
                </a:solidFill>
              </a:rPr>
              <a:t>(CFF)</a:t>
            </a:r>
            <a:r>
              <a:rPr lang="ja-JP" altLang="en-US" sz="1800" b="1" dirty="0">
                <a:solidFill>
                  <a:srgbClr val="3366FF"/>
                </a:solidFill>
              </a:rPr>
              <a:t>関係</a:t>
            </a:r>
            <a:endParaRPr lang="en-US" altLang="ja-JP" sz="1800" b="1" dirty="0">
              <a:solidFill>
                <a:srgbClr val="3366FF"/>
              </a:solidFill>
            </a:endParaRPr>
          </a:p>
          <a:p>
            <a:r>
              <a:rPr lang="ja-JP" altLang="en-US" sz="1800" dirty="0"/>
              <a:t>・ダンベルの多連溶接（たて置き）の治具を製作中</a:t>
            </a:r>
            <a:endParaRPr lang="en-US" altLang="ja-JP" sz="1800" dirty="0"/>
          </a:p>
          <a:p>
            <a:r>
              <a:rPr lang="ja-JP" altLang="en-US" sz="1800" dirty="0"/>
              <a:t>・</a:t>
            </a:r>
            <a:r>
              <a:rPr lang="en-US" altLang="ja-JP" sz="1800" dirty="0"/>
              <a:t>EBW</a:t>
            </a:r>
            <a:r>
              <a:rPr lang="ja-JP" altLang="en-US" sz="1800" dirty="0"/>
              <a:t>機のチラーおよび冷却水管路の点検</a:t>
            </a:r>
            <a:endParaRPr lang="en-US" altLang="ja-JP" sz="1800" dirty="0"/>
          </a:p>
          <a:p>
            <a:endParaRPr lang="en-US" altLang="ja-JP" sz="1800" dirty="0"/>
          </a:p>
          <a:p>
            <a:r>
              <a:rPr lang="ja-JP" altLang="en-US" sz="1800" b="1" dirty="0">
                <a:solidFill>
                  <a:srgbClr val="3366FF"/>
                </a:solidFill>
              </a:rPr>
              <a:t>（２）</a:t>
            </a:r>
            <a:r>
              <a:rPr lang="en-US" altLang="ja-JP" sz="1800" b="1" dirty="0">
                <a:solidFill>
                  <a:srgbClr val="3366FF"/>
                </a:solidFill>
              </a:rPr>
              <a:t>BL</a:t>
            </a:r>
            <a:r>
              <a:rPr lang="ja-JP" altLang="en-US" sz="1800" b="1" dirty="0">
                <a:solidFill>
                  <a:srgbClr val="3366FF"/>
                </a:solidFill>
              </a:rPr>
              <a:t>空洞製造</a:t>
            </a:r>
            <a:endParaRPr lang="en-US" altLang="ja-JP" sz="1800" b="1" dirty="0">
              <a:solidFill>
                <a:srgbClr val="3366FF"/>
              </a:solidFill>
            </a:endParaRPr>
          </a:p>
          <a:p>
            <a:r>
              <a:rPr lang="en-US" altLang="ja-JP" sz="1800" dirty="0"/>
              <a:t>#1</a:t>
            </a:r>
            <a:r>
              <a:rPr lang="ja-JP" altLang="en-US" sz="1800" dirty="0"/>
              <a:t>号機</a:t>
            </a:r>
            <a:endParaRPr lang="en-US" altLang="ja-JP" sz="1800" dirty="0"/>
          </a:p>
          <a:p>
            <a:r>
              <a:rPr lang="ja-JP" altLang="en-US" sz="1800" dirty="0"/>
              <a:t>・強め輪の装着完了、今週より溶接</a:t>
            </a:r>
            <a:endParaRPr lang="en-US" altLang="ja-JP" sz="1800" dirty="0"/>
          </a:p>
          <a:p>
            <a:r>
              <a:rPr lang="ja-JP" altLang="en-US" sz="1800" dirty="0"/>
              <a:t>・</a:t>
            </a:r>
            <a:r>
              <a:rPr lang="en-US" altLang="ja-JP" sz="1800" dirty="0"/>
              <a:t>SPS</a:t>
            </a:r>
            <a:r>
              <a:rPr lang="ja-JP" altLang="en-US" sz="1800" dirty="0"/>
              <a:t>より</a:t>
            </a:r>
            <a:r>
              <a:rPr lang="en-US" altLang="ja-JP" sz="1800" dirty="0"/>
              <a:t>HOM</a:t>
            </a:r>
            <a:r>
              <a:rPr lang="ja-JP" altLang="en-US" sz="1800" dirty="0"/>
              <a:t>外導体、アンテナが納品された。</a:t>
            </a:r>
            <a:endParaRPr lang="en-US" altLang="ja-JP" sz="1800" dirty="0"/>
          </a:p>
          <a:p>
            <a:endParaRPr lang="en-US" altLang="ja-JP" sz="1800" dirty="0"/>
          </a:p>
          <a:p>
            <a:r>
              <a:rPr lang="ja-JP" altLang="en-US" sz="1800" b="1" dirty="0">
                <a:solidFill>
                  <a:srgbClr val="3366FF"/>
                </a:solidFill>
              </a:rPr>
              <a:t>（３）その他</a:t>
            </a:r>
            <a:endParaRPr lang="en-US" altLang="ja-JP" sz="1800" b="1" dirty="0">
              <a:solidFill>
                <a:srgbClr val="3366FF"/>
              </a:solidFill>
            </a:endParaRPr>
          </a:p>
          <a:p>
            <a:r>
              <a:rPr lang="ja-JP" altLang="en-US" sz="1800" dirty="0"/>
              <a:t>・チタンの溶接資格取得のための講習に参加（機械工学センター・技術職員</a:t>
            </a:r>
            <a:r>
              <a:rPr lang="en-US" altLang="ja-JP" sz="1800" dirty="0"/>
              <a:t>3</a:t>
            </a:r>
            <a:r>
              <a:rPr lang="ja-JP" altLang="en-US" sz="1800" dirty="0"/>
              <a:t>名）</a:t>
            </a:r>
            <a:endParaRPr lang="en-US" altLang="ja-JP" sz="1800" dirty="0"/>
          </a:p>
        </p:txBody>
      </p:sp>
      <p:pic>
        <p:nvPicPr>
          <p:cNvPr id="14339" name="Picture 2" descr="C:\Users\saeki\Desktop\home\写真\KEK\ILC\ILC2012\20121004SPS-HOM-CupAntenna\DSC04899.JPG"/>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368675" y="3821113"/>
            <a:ext cx="1538288" cy="2190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4340" name="Picture 3" descr="C:\Users\saeki\Desktop\home\写真\KEK\ILC\ILC2012\20121004SPS-HOM-CupAntenna\DSC04905.JPG"/>
          <p:cNvPicPr>
            <a:picLocks noChangeAspect="1"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92138" y="3821113"/>
            <a:ext cx="2587625" cy="26368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4341" name="Picture 4" descr="C:\Users\saeki\Desktop\home\写真\KEK\ILC\ILC2012\20121004SPS-HOM-CupAntenna\DSC04908.JPG"/>
          <p:cNvPicPr>
            <a:picLocks noChangeAspect="1" noChangeArrowheads="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294313" y="4175125"/>
            <a:ext cx="3065462" cy="1944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4342" name="テキスト ボックス 1"/>
          <p:cNvSpPr txBox="1">
            <a:spLocks noChangeArrowheads="1"/>
          </p:cNvSpPr>
          <p:nvPr/>
        </p:nvSpPr>
        <p:spPr bwMode="auto">
          <a:xfrm>
            <a:off x="3629025" y="5970588"/>
            <a:ext cx="1184275" cy="692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kumimoji="1" sz="1300">
                <a:solidFill>
                  <a:schemeClr val="tx1"/>
                </a:solidFill>
                <a:latin typeface="Tahoma" charset="0"/>
                <a:ea typeface="ＭＳ Ｐゴシック" charset="0"/>
                <a:cs typeface="ＭＳ Ｐゴシック" charset="0"/>
              </a:defRPr>
            </a:lvl1pPr>
            <a:lvl2pPr marL="742950" indent="-285750">
              <a:defRPr kumimoji="1" sz="1300">
                <a:solidFill>
                  <a:schemeClr val="tx1"/>
                </a:solidFill>
                <a:latin typeface="Tahoma" charset="0"/>
                <a:ea typeface="ＭＳ Ｐゴシック" charset="0"/>
              </a:defRPr>
            </a:lvl2pPr>
            <a:lvl3pPr marL="1143000" indent="-228600">
              <a:defRPr kumimoji="1" sz="1300">
                <a:solidFill>
                  <a:schemeClr val="tx1"/>
                </a:solidFill>
                <a:latin typeface="Tahoma" charset="0"/>
                <a:ea typeface="ＭＳ Ｐゴシック" charset="0"/>
              </a:defRPr>
            </a:lvl3pPr>
            <a:lvl4pPr marL="1600200" indent="-228600">
              <a:defRPr kumimoji="1" sz="1300">
                <a:solidFill>
                  <a:schemeClr val="tx1"/>
                </a:solidFill>
                <a:latin typeface="Tahoma" charset="0"/>
                <a:ea typeface="ＭＳ Ｐゴシック" charset="0"/>
              </a:defRPr>
            </a:lvl4pPr>
            <a:lvl5pPr marL="2057400" indent="-228600">
              <a:defRPr kumimoji="1" sz="1300">
                <a:solidFill>
                  <a:schemeClr val="tx1"/>
                </a:solidFill>
                <a:latin typeface="Tahoma" charset="0"/>
                <a:ea typeface="ＭＳ Ｐゴシック" charset="0"/>
              </a:defRPr>
            </a:lvl5pPr>
            <a:lvl6pPr marL="2514600" indent="-228600" fontAlgn="base">
              <a:spcBef>
                <a:spcPct val="0"/>
              </a:spcBef>
              <a:spcAft>
                <a:spcPct val="0"/>
              </a:spcAft>
              <a:defRPr kumimoji="1" sz="1300">
                <a:solidFill>
                  <a:schemeClr val="tx1"/>
                </a:solidFill>
                <a:latin typeface="Tahoma" charset="0"/>
                <a:ea typeface="ＭＳ Ｐゴシック" charset="0"/>
              </a:defRPr>
            </a:lvl6pPr>
            <a:lvl7pPr marL="2971800" indent="-228600" fontAlgn="base">
              <a:spcBef>
                <a:spcPct val="0"/>
              </a:spcBef>
              <a:spcAft>
                <a:spcPct val="0"/>
              </a:spcAft>
              <a:defRPr kumimoji="1" sz="1300">
                <a:solidFill>
                  <a:schemeClr val="tx1"/>
                </a:solidFill>
                <a:latin typeface="Tahoma" charset="0"/>
                <a:ea typeface="ＭＳ Ｐゴシック" charset="0"/>
              </a:defRPr>
            </a:lvl7pPr>
            <a:lvl8pPr marL="3429000" indent="-228600" fontAlgn="base">
              <a:spcBef>
                <a:spcPct val="0"/>
              </a:spcBef>
              <a:spcAft>
                <a:spcPct val="0"/>
              </a:spcAft>
              <a:defRPr kumimoji="1" sz="1300">
                <a:solidFill>
                  <a:schemeClr val="tx1"/>
                </a:solidFill>
                <a:latin typeface="Tahoma" charset="0"/>
                <a:ea typeface="ＭＳ Ｐゴシック" charset="0"/>
              </a:defRPr>
            </a:lvl8pPr>
            <a:lvl9pPr marL="3886200" indent="-228600" fontAlgn="base">
              <a:spcBef>
                <a:spcPct val="0"/>
              </a:spcBef>
              <a:spcAft>
                <a:spcPct val="0"/>
              </a:spcAft>
              <a:defRPr kumimoji="1" sz="1300">
                <a:solidFill>
                  <a:schemeClr val="tx1"/>
                </a:solidFill>
                <a:latin typeface="Tahoma" charset="0"/>
                <a:ea typeface="ＭＳ Ｐゴシック" charset="0"/>
              </a:defRPr>
            </a:lvl9pPr>
          </a:lstStyle>
          <a:p>
            <a:r>
              <a:rPr lang="ja-JP" altLang="en-US"/>
              <a:t>底面の突起は</a:t>
            </a:r>
            <a:endParaRPr lang="en-US" altLang="ja-JP"/>
          </a:p>
          <a:p>
            <a:r>
              <a:rPr lang="ja-JP" altLang="en-US"/>
              <a:t>塑性加工では</a:t>
            </a:r>
            <a:endParaRPr lang="en-US" altLang="ja-JP"/>
          </a:p>
          <a:p>
            <a:r>
              <a:rPr lang="ja-JP" altLang="en-US"/>
              <a:t>できなかった。</a:t>
            </a:r>
          </a:p>
        </p:txBody>
      </p:sp>
      <p:sp>
        <p:nvSpPr>
          <p:cNvPr id="14343" name="テキスト ボックス 2"/>
          <p:cNvSpPr txBox="1">
            <a:spLocks noChangeArrowheads="1"/>
          </p:cNvSpPr>
          <p:nvPr/>
        </p:nvSpPr>
        <p:spPr bwMode="auto">
          <a:xfrm>
            <a:off x="6756400" y="3802063"/>
            <a:ext cx="1762125" cy="292100"/>
          </a:xfrm>
          <a:prstGeom prst="rect">
            <a:avLst/>
          </a:prstGeom>
          <a:noFill/>
          <a:ln w="19050">
            <a:solidFill>
              <a:srgbClr val="F79646"/>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wrap="none">
            <a:spAutoFit/>
          </a:bodyPr>
          <a:lstStyle>
            <a:lvl1pPr>
              <a:defRPr kumimoji="1" sz="1300">
                <a:solidFill>
                  <a:schemeClr val="tx1"/>
                </a:solidFill>
                <a:latin typeface="Tahoma" charset="0"/>
                <a:ea typeface="ＭＳ Ｐゴシック" charset="0"/>
                <a:cs typeface="ＭＳ Ｐゴシック" charset="0"/>
              </a:defRPr>
            </a:lvl1pPr>
            <a:lvl2pPr marL="742950" indent="-285750">
              <a:defRPr kumimoji="1" sz="1300">
                <a:solidFill>
                  <a:schemeClr val="tx1"/>
                </a:solidFill>
                <a:latin typeface="Tahoma" charset="0"/>
                <a:ea typeface="ＭＳ Ｐゴシック" charset="0"/>
              </a:defRPr>
            </a:lvl2pPr>
            <a:lvl3pPr marL="1143000" indent="-228600">
              <a:defRPr kumimoji="1" sz="1300">
                <a:solidFill>
                  <a:schemeClr val="tx1"/>
                </a:solidFill>
                <a:latin typeface="Tahoma" charset="0"/>
                <a:ea typeface="ＭＳ Ｐゴシック" charset="0"/>
              </a:defRPr>
            </a:lvl3pPr>
            <a:lvl4pPr marL="1600200" indent="-228600">
              <a:defRPr kumimoji="1" sz="1300">
                <a:solidFill>
                  <a:schemeClr val="tx1"/>
                </a:solidFill>
                <a:latin typeface="Tahoma" charset="0"/>
                <a:ea typeface="ＭＳ Ｐゴシック" charset="0"/>
              </a:defRPr>
            </a:lvl4pPr>
            <a:lvl5pPr marL="2057400" indent="-228600">
              <a:defRPr kumimoji="1" sz="1300">
                <a:solidFill>
                  <a:schemeClr val="tx1"/>
                </a:solidFill>
                <a:latin typeface="Tahoma" charset="0"/>
                <a:ea typeface="ＭＳ Ｐゴシック" charset="0"/>
              </a:defRPr>
            </a:lvl5pPr>
            <a:lvl6pPr marL="2514600" indent="-228600" fontAlgn="base">
              <a:spcBef>
                <a:spcPct val="0"/>
              </a:spcBef>
              <a:spcAft>
                <a:spcPct val="0"/>
              </a:spcAft>
              <a:defRPr kumimoji="1" sz="1300">
                <a:solidFill>
                  <a:schemeClr val="tx1"/>
                </a:solidFill>
                <a:latin typeface="Tahoma" charset="0"/>
                <a:ea typeface="ＭＳ Ｐゴシック" charset="0"/>
              </a:defRPr>
            </a:lvl6pPr>
            <a:lvl7pPr marL="2971800" indent="-228600" fontAlgn="base">
              <a:spcBef>
                <a:spcPct val="0"/>
              </a:spcBef>
              <a:spcAft>
                <a:spcPct val="0"/>
              </a:spcAft>
              <a:defRPr kumimoji="1" sz="1300">
                <a:solidFill>
                  <a:schemeClr val="tx1"/>
                </a:solidFill>
                <a:latin typeface="Tahoma" charset="0"/>
                <a:ea typeface="ＭＳ Ｐゴシック" charset="0"/>
              </a:defRPr>
            </a:lvl7pPr>
            <a:lvl8pPr marL="3429000" indent="-228600" fontAlgn="base">
              <a:spcBef>
                <a:spcPct val="0"/>
              </a:spcBef>
              <a:spcAft>
                <a:spcPct val="0"/>
              </a:spcAft>
              <a:defRPr kumimoji="1" sz="1300">
                <a:solidFill>
                  <a:schemeClr val="tx1"/>
                </a:solidFill>
                <a:latin typeface="Tahoma" charset="0"/>
                <a:ea typeface="ＭＳ Ｐゴシック" charset="0"/>
              </a:defRPr>
            </a:lvl8pPr>
            <a:lvl9pPr marL="3886200" indent="-228600" fontAlgn="base">
              <a:spcBef>
                <a:spcPct val="0"/>
              </a:spcBef>
              <a:spcAft>
                <a:spcPct val="0"/>
              </a:spcAft>
              <a:defRPr kumimoji="1" sz="1300">
                <a:solidFill>
                  <a:schemeClr val="tx1"/>
                </a:solidFill>
                <a:latin typeface="Tahoma" charset="0"/>
                <a:ea typeface="ＭＳ Ｐゴシック" charset="0"/>
              </a:defRPr>
            </a:lvl9pPr>
          </a:lstStyle>
          <a:p>
            <a:r>
              <a:rPr lang="ja-JP" altLang="en-US"/>
              <a:t>この部分は、機械加工</a:t>
            </a:r>
          </a:p>
        </p:txBody>
      </p:sp>
      <p:sp>
        <p:nvSpPr>
          <p:cNvPr id="14344" name="テキスト ボックス 3"/>
          <p:cNvSpPr txBox="1">
            <a:spLocks noChangeArrowheads="1"/>
          </p:cNvSpPr>
          <p:nvPr/>
        </p:nvSpPr>
        <p:spPr bwMode="auto">
          <a:xfrm>
            <a:off x="5483225" y="6134100"/>
            <a:ext cx="2722563" cy="4921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kumimoji="1" sz="1300">
                <a:solidFill>
                  <a:schemeClr val="tx1"/>
                </a:solidFill>
                <a:latin typeface="Tahoma" charset="0"/>
                <a:ea typeface="ＭＳ Ｐゴシック" charset="0"/>
                <a:cs typeface="ＭＳ Ｐゴシック" charset="0"/>
              </a:defRPr>
            </a:lvl1pPr>
            <a:lvl2pPr marL="742950" indent="-285750">
              <a:defRPr kumimoji="1" sz="1300">
                <a:solidFill>
                  <a:schemeClr val="tx1"/>
                </a:solidFill>
                <a:latin typeface="Tahoma" charset="0"/>
                <a:ea typeface="ＭＳ Ｐゴシック" charset="0"/>
              </a:defRPr>
            </a:lvl2pPr>
            <a:lvl3pPr marL="1143000" indent="-228600">
              <a:defRPr kumimoji="1" sz="1300">
                <a:solidFill>
                  <a:schemeClr val="tx1"/>
                </a:solidFill>
                <a:latin typeface="Tahoma" charset="0"/>
                <a:ea typeface="ＭＳ Ｐゴシック" charset="0"/>
              </a:defRPr>
            </a:lvl3pPr>
            <a:lvl4pPr marL="1600200" indent="-228600">
              <a:defRPr kumimoji="1" sz="1300">
                <a:solidFill>
                  <a:schemeClr val="tx1"/>
                </a:solidFill>
                <a:latin typeface="Tahoma" charset="0"/>
                <a:ea typeface="ＭＳ Ｐゴシック" charset="0"/>
              </a:defRPr>
            </a:lvl4pPr>
            <a:lvl5pPr marL="2057400" indent="-228600">
              <a:defRPr kumimoji="1" sz="1300">
                <a:solidFill>
                  <a:schemeClr val="tx1"/>
                </a:solidFill>
                <a:latin typeface="Tahoma" charset="0"/>
                <a:ea typeface="ＭＳ Ｐゴシック" charset="0"/>
              </a:defRPr>
            </a:lvl5pPr>
            <a:lvl6pPr marL="2514600" indent="-228600" fontAlgn="base">
              <a:spcBef>
                <a:spcPct val="0"/>
              </a:spcBef>
              <a:spcAft>
                <a:spcPct val="0"/>
              </a:spcAft>
              <a:defRPr kumimoji="1" sz="1300">
                <a:solidFill>
                  <a:schemeClr val="tx1"/>
                </a:solidFill>
                <a:latin typeface="Tahoma" charset="0"/>
                <a:ea typeface="ＭＳ Ｐゴシック" charset="0"/>
              </a:defRPr>
            </a:lvl6pPr>
            <a:lvl7pPr marL="2971800" indent="-228600" fontAlgn="base">
              <a:spcBef>
                <a:spcPct val="0"/>
              </a:spcBef>
              <a:spcAft>
                <a:spcPct val="0"/>
              </a:spcAft>
              <a:defRPr kumimoji="1" sz="1300">
                <a:solidFill>
                  <a:schemeClr val="tx1"/>
                </a:solidFill>
                <a:latin typeface="Tahoma" charset="0"/>
                <a:ea typeface="ＭＳ Ｐゴシック" charset="0"/>
              </a:defRPr>
            </a:lvl7pPr>
            <a:lvl8pPr marL="3429000" indent="-228600" fontAlgn="base">
              <a:spcBef>
                <a:spcPct val="0"/>
              </a:spcBef>
              <a:spcAft>
                <a:spcPct val="0"/>
              </a:spcAft>
              <a:defRPr kumimoji="1" sz="1300">
                <a:solidFill>
                  <a:schemeClr val="tx1"/>
                </a:solidFill>
                <a:latin typeface="Tahoma" charset="0"/>
                <a:ea typeface="ＭＳ Ｐゴシック" charset="0"/>
              </a:defRPr>
            </a:lvl8pPr>
            <a:lvl9pPr marL="3886200" indent="-228600" fontAlgn="base">
              <a:spcBef>
                <a:spcPct val="0"/>
              </a:spcBef>
              <a:spcAft>
                <a:spcPct val="0"/>
              </a:spcAft>
              <a:defRPr kumimoji="1" sz="1300">
                <a:solidFill>
                  <a:schemeClr val="tx1"/>
                </a:solidFill>
                <a:latin typeface="Tahoma" charset="0"/>
                <a:ea typeface="ＭＳ Ｐゴシック" charset="0"/>
              </a:defRPr>
            </a:lvl9pPr>
          </a:lstStyle>
          <a:p>
            <a:r>
              <a:rPr lang="ja-JP" altLang="en-US"/>
              <a:t>素材はウォータジェット加工</a:t>
            </a:r>
            <a:endParaRPr lang="en-US" altLang="ja-JP"/>
          </a:p>
          <a:p>
            <a:r>
              <a:rPr lang="ja-JP" altLang="en-US"/>
              <a:t>で切り出し、角の丸みはプレス加工</a:t>
            </a:r>
          </a:p>
        </p:txBody>
      </p:sp>
      <p:cxnSp>
        <p:nvCxnSpPr>
          <p:cNvPr id="9" name="直線矢印コネクタ 8"/>
          <p:cNvCxnSpPr/>
          <p:nvPr/>
        </p:nvCxnSpPr>
        <p:spPr>
          <a:xfrm flipH="1">
            <a:off x="6565900" y="4103688"/>
            <a:ext cx="190500" cy="622300"/>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535060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403"/>
            <a:ext cx="8229600" cy="730764"/>
          </a:xfrm>
          <a:solidFill>
            <a:srgbClr val="FFFF00"/>
          </a:solidFill>
        </p:spPr>
        <p:txBody>
          <a:bodyPr>
            <a:noAutofit/>
          </a:bodyPr>
          <a:lstStyle/>
          <a:p>
            <a:r>
              <a:rPr lang="en-US" altLang="ja-JP" sz="2800" dirty="0" smtClean="0"/>
              <a:t>CFS: </a:t>
            </a:r>
            <a:r>
              <a:rPr lang="ja-JP" altLang="en-US" sz="2800" dirty="0" smtClean="0"/>
              <a:t>国内候補地・地質調査：　宮原</a:t>
            </a:r>
            <a:r>
              <a:rPr lang="en-US" altLang="ja-JP" sz="2800" dirty="0" smtClean="0"/>
              <a:t>/</a:t>
            </a:r>
            <a:r>
              <a:rPr lang="ja-JP" altLang="en-US" sz="2800" dirty="0" smtClean="0"/>
              <a:t>山本</a:t>
            </a:r>
            <a:endParaRPr lang="ja-JP" altLang="en-US" sz="2800" dirty="0"/>
          </a:p>
        </p:txBody>
      </p:sp>
      <p:sp>
        <p:nvSpPr>
          <p:cNvPr id="3" name="コンテンツ プレースホルダー 2"/>
          <p:cNvSpPr>
            <a:spLocks noGrp="1"/>
          </p:cNvSpPr>
          <p:nvPr>
            <p:ph idx="1"/>
          </p:nvPr>
        </p:nvSpPr>
        <p:spPr>
          <a:xfrm>
            <a:off x="219952" y="1617324"/>
            <a:ext cx="8620725" cy="4566588"/>
          </a:xfrm>
          <a:ln>
            <a:solidFill>
              <a:srgbClr val="4F81BD"/>
            </a:solidFill>
          </a:ln>
        </p:spPr>
        <p:txBody>
          <a:bodyPr>
            <a:normAutofit fontScale="77500" lnSpcReduction="20000"/>
          </a:bodyPr>
          <a:lstStyle/>
          <a:p>
            <a:r>
              <a:rPr lang="en-US" altLang="ja-JP" dirty="0" smtClean="0"/>
              <a:t>ILC</a:t>
            </a:r>
            <a:r>
              <a:rPr lang="ja-JP" altLang="en-US" dirty="0" smtClean="0"/>
              <a:t>国内候補地域・地質調査（東北大、九大受託研究）</a:t>
            </a:r>
            <a:endParaRPr lang="en-US" altLang="ja-JP" dirty="0" smtClean="0"/>
          </a:p>
          <a:p>
            <a:pPr lvl="1"/>
            <a:r>
              <a:rPr lang="ja-JP" altLang="en-US" dirty="0" smtClean="0"/>
              <a:t>第</a:t>
            </a:r>
            <a:r>
              <a:rPr lang="en-US" altLang="ja-JP" dirty="0" smtClean="0"/>
              <a:t>5</a:t>
            </a:r>
            <a:r>
              <a:rPr lang="ja-JP" altLang="en-US" dirty="0" smtClean="0"/>
              <a:t>回・地質</a:t>
            </a:r>
            <a:r>
              <a:rPr lang="ja-JP" altLang="en-US" dirty="0"/>
              <a:t>調査推進連絡会</a:t>
            </a:r>
            <a:endParaRPr lang="en-US" altLang="ja-JP" dirty="0" smtClean="0"/>
          </a:p>
          <a:p>
            <a:pPr lvl="2"/>
            <a:r>
              <a:rPr lang="ja-JP" altLang="en-US" dirty="0" smtClean="0"/>
              <a:t>期日</a:t>
            </a:r>
            <a:r>
              <a:rPr lang="ja-JP" altLang="en-US" dirty="0"/>
              <a:t>：　</a:t>
            </a:r>
            <a:r>
              <a:rPr lang="en-US" altLang="ja-JP" dirty="0" smtClean="0"/>
              <a:t>10</a:t>
            </a:r>
            <a:r>
              <a:rPr lang="ja-JP" altLang="en-US" dirty="0" smtClean="0"/>
              <a:t>月</a:t>
            </a:r>
            <a:r>
              <a:rPr lang="en-US" altLang="ja-JP" dirty="0" smtClean="0"/>
              <a:t>3</a:t>
            </a:r>
            <a:r>
              <a:rPr lang="ja-JP" altLang="en-US" dirty="0" smtClean="0"/>
              <a:t>日</a:t>
            </a:r>
            <a:r>
              <a:rPr lang="ja-JP" altLang="en-US" dirty="0"/>
              <a:t>（水）　</a:t>
            </a:r>
            <a:r>
              <a:rPr lang="en-US" altLang="ja-JP" dirty="0"/>
              <a:t>13</a:t>
            </a:r>
            <a:r>
              <a:rPr lang="en-US" altLang="ja-JP" dirty="0" smtClean="0"/>
              <a:t>:30</a:t>
            </a:r>
            <a:r>
              <a:rPr lang="ja-JP" altLang="en-US" dirty="0" smtClean="0"/>
              <a:t>～</a:t>
            </a:r>
            <a:r>
              <a:rPr lang="en-US" altLang="ja-JP" dirty="0"/>
              <a:t>15</a:t>
            </a:r>
            <a:r>
              <a:rPr lang="en-US" altLang="ja-JP" dirty="0" smtClean="0"/>
              <a:t>:30</a:t>
            </a:r>
            <a:r>
              <a:rPr lang="ja-JP" altLang="en-US" dirty="0" smtClean="0"/>
              <a:t>　</a:t>
            </a:r>
            <a:endParaRPr lang="en-US" altLang="ja-JP" dirty="0"/>
          </a:p>
          <a:p>
            <a:pPr lvl="2"/>
            <a:r>
              <a:rPr lang="ja-JP" altLang="en-US" dirty="0" smtClean="0"/>
              <a:t>内容：</a:t>
            </a:r>
            <a:endParaRPr lang="en-US" altLang="ja-JP" dirty="0" smtClean="0"/>
          </a:p>
          <a:p>
            <a:pPr lvl="3"/>
            <a:r>
              <a:rPr lang="en-US" altLang="ja-JP" dirty="0" smtClean="0"/>
              <a:t>KEK: </a:t>
            </a:r>
            <a:r>
              <a:rPr lang="ja-JP" altLang="en-US" dirty="0" smtClean="0"/>
              <a:t>東北大、九大への</a:t>
            </a:r>
            <a:r>
              <a:rPr lang="en-US" altLang="ja-JP" dirty="0" smtClean="0"/>
              <a:t>『</a:t>
            </a:r>
            <a:r>
              <a:rPr lang="ja-JP" altLang="en-US" dirty="0" smtClean="0"/>
              <a:t>受託</a:t>
            </a:r>
            <a:r>
              <a:rPr lang="ja-JP" altLang="en-US" dirty="0"/>
              <a:t>研究</a:t>
            </a:r>
            <a:r>
              <a:rPr lang="ja-JP" altLang="en-US" dirty="0" smtClean="0"/>
              <a:t>契約</a:t>
            </a:r>
            <a:r>
              <a:rPr lang="en-US" altLang="ja-JP" dirty="0" smtClean="0"/>
              <a:t>』</a:t>
            </a:r>
            <a:r>
              <a:rPr lang="ja-JP" altLang="en-US" dirty="0" smtClean="0"/>
              <a:t>の進展</a:t>
            </a:r>
            <a:endParaRPr lang="en-US" altLang="ja-JP" dirty="0" smtClean="0"/>
          </a:p>
          <a:p>
            <a:pPr lvl="4"/>
            <a:r>
              <a:rPr lang="ja-JP" altLang="en-US" dirty="0" smtClean="0"/>
              <a:t>大学</a:t>
            </a:r>
            <a:r>
              <a:rPr lang="en-US" altLang="ja-JP" dirty="0" smtClean="0"/>
              <a:t>-KEK</a:t>
            </a:r>
            <a:r>
              <a:rPr lang="ja-JP" altLang="en-US" dirty="0" smtClean="0"/>
              <a:t>間の</a:t>
            </a:r>
            <a:r>
              <a:rPr lang="ja-JP" altLang="en-US" dirty="0" smtClean="0">
                <a:solidFill>
                  <a:srgbClr val="3366FF"/>
                </a:solidFill>
              </a:rPr>
              <a:t>契約手続き完了</a:t>
            </a:r>
            <a:endParaRPr lang="en-US" altLang="ja-JP" dirty="0" smtClean="0">
              <a:solidFill>
                <a:srgbClr val="3366FF"/>
              </a:solidFill>
            </a:endParaRPr>
          </a:p>
          <a:p>
            <a:pPr lvl="3"/>
            <a:r>
              <a:rPr lang="ja-JP" altLang="en-US" dirty="0" smtClean="0"/>
              <a:t>各大学：調査</a:t>
            </a:r>
            <a:r>
              <a:rPr lang="ja-JP" altLang="en-US" dirty="0"/>
              <a:t>計画及び契約業務の</a:t>
            </a:r>
            <a:r>
              <a:rPr lang="ja-JP" altLang="en-US" dirty="0" smtClean="0"/>
              <a:t>進捗状況</a:t>
            </a:r>
            <a:endParaRPr lang="en-US" altLang="ja-JP" dirty="0" smtClean="0"/>
          </a:p>
          <a:p>
            <a:pPr lvl="4"/>
            <a:r>
              <a:rPr lang="ja-JP" altLang="en-US" dirty="0" smtClean="0"/>
              <a:t>入札、業者選定、進行中（一部、決定）</a:t>
            </a:r>
            <a:endParaRPr lang="en-US" altLang="ja-JP" dirty="0" smtClean="0"/>
          </a:p>
          <a:p>
            <a:pPr lvl="3"/>
            <a:r>
              <a:rPr lang="ja-JP" altLang="en-US" dirty="0" smtClean="0"/>
              <a:t>地質調査結果を</a:t>
            </a:r>
            <a:r>
              <a:rPr lang="ja-JP" altLang="en-US" dirty="0" smtClean="0">
                <a:solidFill>
                  <a:srgbClr val="3366FF"/>
                </a:solidFill>
              </a:rPr>
              <a:t>来年</a:t>
            </a:r>
            <a:r>
              <a:rPr lang="en-US" altLang="ja-JP" dirty="0">
                <a:solidFill>
                  <a:srgbClr val="3366FF"/>
                </a:solidFill>
              </a:rPr>
              <a:t>6</a:t>
            </a:r>
            <a:r>
              <a:rPr lang="ja-JP" altLang="en-US" dirty="0">
                <a:solidFill>
                  <a:srgbClr val="3366FF"/>
                </a:solidFill>
              </a:rPr>
              <a:t>月</a:t>
            </a:r>
            <a:r>
              <a:rPr lang="ja-JP" altLang="en-US" dirty="0" smtClean="0">
                <a:solidFill>
                  <a:srgbClr val="3366FF"/>
                </a:solidFill>
              </a:rPr>
              <a:t>末</a:t>
            </a:r>
            <a:r>
              <a:rPr lang="ja-JP" altLang="en-US" dirty="0" smtClean="0"/>
              <a:t>までにまとめる。</a:t>
            </a:r>
            <a:endParaRPr lang="en-US" altLang="ja-JP" dirty="0" smtClean="0"/>
          </a:p>
          <a:p>
            <a:pPr lvl="2"/>
            <a:r>
              <a:rPr lang="ja-JP" altLang="en-US" dirty="0" smtClean="0"/>
              <a:t>次回：　</a:t>
            </a:r>
            <a:r>
              <a:rPr lang="en-US" altLang="ja-JP" dirty="0" smtClean="0">
                <a:solidFill>
                  <a:srgbClr val="FF0000"/>
                </a:solidFill>
              </a:rPr>
              <a:t>11</a:t>
            </a:r>
            <a:r>
              <a:rPr lang="ja-JP" altLang="en-US" dirty="0" smtClean="0">
                <a:solidFill>
                  <a:srgbClr val="FF0000"/>
                </a:solidFill>
              </a:rPr>
              <a:t>月</a:t>
            </a:r>
            <a:r>
              <a:rPr lang="en-US" altLang="ja-JP" dirty="0" smtClean="0">
                <a:solidFill>
                  <a:srgbClr val="FF0000"/>
                </a:solidFill>
              </a:rPr>
              <a:t>28</a:t>
            </a:r>
            <a:r>
              <a:rPr lang="ja-JP" altLang="en-US" dirty="0" smtClean="0">
                <a:solidFill>
                  <a:srgbClr val="FF0000"/>
                </a:solidFill>
              </a:rPr>
              <a:t>日</a:t>
            </a:r>
            <a:r>
              <a:rPr lang="ja-JP" altLang="en-US" dirty="0" smtClean="0"/>
              <a:t>（水）</a:t>
            </a:r>
            <a:r>
              <a:rPr lang="en-US" altLang="ja-JP" dirty="0" smtClean="0"/>
              <a:t>, 13:00 ~ </a:t>
            </a:r>
            <a:r>
              <a:rPr lang="ja-JP" altLang="en-US" dirty="0" smtClean="0"/>
              <a:t>：</a:t>
            </a:r>
            <a:r>
              <a:rPr lang="en-US" altLang="ja-JP" dirty="0" smtClean="0"/>
              <a:t>@ KEK </a:t>
            </a:r>
            <a:r>
              <a:rPr lang="ja-JP" altLang="en-US" dirty="0" smtClean="0"/>
              <a:t>東京事務所</a:t>
            </a:r>
            <a:endParaRPr lang="en-US" altLang="ja-JP" dirty="0" smtClean="0"/>
          </a:p>
          <a:p>
            <a:pPr lvl="3"/>
            <a:endParaRPr lang="en-US" altLang="ja-JP" dirty="0" smtClean="0"/>
          </a:p>
          <a:p>
            <a:pPr marL="514345" indent="-457200"/>
            <a:r>
              <a:rPr lang="en-US" altLang="ja-JP" dirty="0" smtClean="0"/>
              <a:t>ILC</a:t>
            </a:r>
            <a:r>
              <a:rPr lang="ja-JP" altLang="en-US" dirty="0" smtClean="0"/>
              <a:t>立地に関する調査検討（</a:t>
            </a:r>
            <a:r>
              <a:rPr lang="en-US" altLang="ja-JP" dirty="0" smtClean="0"/>
              <a:t>KEK </a:t>
            </a:r>
            <a:r>
              <a:rPr lang="ja-JP" altLang="en-US" dirty="0" smtClean="0"/>
              <a:t>）</a:t>
            </a:r>
            <a:endParaRPr lang="en-US" altLang="ja-JP" dirty="0"/>
          </a:p>
          <a:p>
            <a:pPr lvl="1"/>
            <a:r>
              <a:rPr lang="ja-JP" altLang="en-US" sz="2700" dirty="0" smtClean="0"/>
              <a:t>キャンパス・地域の総合設計に関する調査検討</a:t>
            </a:r>
            <a:endParaRPr lang="en-US" altLang="ja-JP" sz="2700" dirty="0"/>
          </a:p>
          <a:p>
            <a:pPr lvl="2"/>
            <a:r>
              <a:rPr lang="ja-JP" altLang="en-US" dirty="0" smtClean="0"/>
              <a:t>仕様説明会開催：　</a:t>
            </a:r>
            <a:r>
              <a:rPr lang="en-US" altLang="ja-JP" dirty="0" smtClean="0"/>
              <a:t>9</a:t>
            </a:r>
            <a:r>
              <a:rPr lang="ja-JP" altLang="en-US" dirty="0" smtClean="0"/>
              <a:t>月</a:t>
            </a:r>
            <a:r>
              <a:rPr lang="en-US" altLang="ja-JP" dirty="0" smtClean="0"/>
              <a:t>19</a:t>
            </a:r>
            <a:r>
              <a:rPr lang="ja-JP" altLang="en-US" dirty="0" smtClean="0"/>
              <a:t>日（済）</a:t>
            </a:r>
            <a:r>
              <a:rPr lang="en-US" altLang="ja-JP" dirty="0" smtClean="0"/>
              <a:t> </a:t>
            </a:r>
            <a:r>
              <a:rPr lang="ja-JP" altLang="en-US" dirty="0" smtClean="0"/>
              <a:t>、</a:t>
            </a:r>
            <a:endParaRPr lang="en-US" altLang="ja-JP" dirty="0"/>
          </a:p>
          <a:p>
            <a:pPr lvl="2"/>
            <a:r>
              <a:rPr lang="ja-JP" altLang="en-US" dirty="0" smtClean="0"/>
              <a:t>予定：技術評価</a:t>
            </a:r>
            <a:r>
              <a:rPr lang="en-US" altLang="ja-JP" dirty="0" smtClean="0"/>
              <a:t>(10/18</a:t>
            </a:r>
            <a:r>
              <a:rPr lang="ja-JP" altLang="en-US" dirty="0" smtClean="0"/>
              <a:t>）、開札</a:t>
            </a:r>
            <a:r>
              <a:rPr lang="en-US" altLang="ja-JP" dirty="0" smtClean="0"/>
              <a:t>(10/19) </a:t>
            </a:r>
          </a:p>
          <a:p>
            <a:pPr lvl="1"/>
            <a:endParaRPr lang="en-US" altLang="ja-JP" dirty="0" smtClean="0"/>
          </a:p>
          <a:p>
            <a:endParaRPr lang="en-US" altLang="ja-JP" dirty="0" smtClean="0"/>
          </a:p>
          <a:p>
            <a:endParaRPr lang="en-US" altLang="ja-JP" dirty="0" smtClean="0"/>
          </a:p>
          <a:p>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12/10/01</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dirty="0" smtClean="0"/>
              <a:t>KEK-LC-Meeting</a:t>
            </a:r>
            <a:endParaRPr kumimoji="1" lang="ja-JP" altLang="en-US" dirty="0"/>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pPr/>
              <a:t>92</a:t>
            </a:fld>
            <a:endParaRPr kumimoji="1" lang="ja-JP"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3204971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3961"/>
          </a:xfrm>
        </p:spPr>
        <p:txBody>
          <a:bodyPr>
            <a:normAutofit fontScale="90000"/>
          </a:bodyPr>
          <a:lstStyle/>
          <a:p>
            <a:r>
              <a:rPr kumimoji="1" lang="ja-JP" altLang="en-US" dirty="0" smtClean="0"/>
              <a:t>今後</a:t>
            </a:r>
            <a:r>
              <a:rPr kumimoji="1" lang="en-US" altLang="ja-JP" dirty="0" smtClean="0"/>
              <a:t>(2012) </a:t>
            </a:r>
            <a:r>
              <a:rPr kumimoji="1" lang="ja-JP" altLang="en-US" dirty="0" smtClean="0"/>
              <a:t>の会議予定</a:t>
            </a:r>
            <a:endParaRPr kumimoji="1" lang="ja-JP" altLang="en-US"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026524087"/>
              </p:ext>
            </p:extLst>
          </p:nvPr>
        </p:nvGraphicFramePr>
        <p:xfrm>
          <a:off x="457200" y="1006146"/>
          <a:ext cx="8229600" cy="5369560"/>
        </p:xfrm>
        <a:graphic>
          <a:graphicData uri="http://schemas.openxmlformats.org/drawingml/2006/table">
            <a:tbl>
              <a:tblPr firstRow="1" bandRow="1">
                <a:tableStyleId>{5C22544A-7EE6-4342-B048-85BDC9FD1C3A}</a:tableStyleId>
              </a:tblPr>
              <a:tblGrid>
                <a:gridCol w="1385393"/>
                <a:gridCol w="4236924"/>
                <a:gridCol w="2607283"/>
              </a:tblGrid>
              <a:tr h="370840">
                <a:tc>
                  <a:txBody>
                    <a:bodyPr/>
                    <a:lstStyle/>
                    <a:p>
                      <a:r>
                        <a:rPr kumimoji="1" lang="ja-JP" altLang="en-US" sz="1600" dirty="0" smtClean="0"/>
                        <a:t>日程</a:t>
                      </a:r>
                      <a:endParaRPr kumimoji="1" lang="ja-JP" altLang="en-US" sz="1600" dirty="0"/>
                    </a:p>
                  </a:txBody>
                  <a:tcPr/>
                </a:tc>
                <a:tc>
                  <a:txBody>
                    <a:bodyPr/>
                    <a:lstStyle/>
                    <a:p>
                      <a:r>
                        <a:rPr kumimoji="1" lang="ja-JP" altLang="en-US" sz="1600" dirty="0" smtClean="0"/>
                        <a:t>会議名</a:t>
                      </a:r>
                      <a:r>
                        <a:rPr kumimoji="1" lang="en-US" altLang="ja-JP" sz="1600" dirty="0" smtClean="0"/>
                        <a:t> (</a:t>
                      </a:r>
                      <a:r>
                        <a:rPr kumimoji="1" lang="ja-JP" altLang="en-US" sz="1600" dirty="0" smtClean="0"/>
                        <a:t>主催；場所）</a:t>
                      </a:r>
                      <a:endParaRPr kumimoji="1" lang="ja-JP" altLang="en-US" sz="1600" dirty="0"/>
                    </a:p>
                  </a:txBody>
                  <a:tcPr/>
                </a:tc>
                <a:tc>
                  <a:txBody>
                    <a:bodyPr/>
                    <a:lstStyle/>
                    <a:p>
                      <a:r>
                        <a:rPr kumimoji="1" lang="ja-JP" altLang="en-US" sz="1600" dirty="0" smtClean="0"/>
                        <a:t>出席予定／希望</a:t>
                      </a:r>
                      <a:endParaRPr kumimoji="1" lang="ja-JP" altLang="en-US" sz="1600" dirty="0"/>
                    </a:p>
                  </a:txBody>
                  <a:tcPr/>
                </a:tc>
              </a:tr>
              <a:tr h="370840">
                <a:tc>
                  <a:txBody>
                    <a:bodyPr/>
                    <a:lstStyle/>
                    <a:p>
                      <a:r>
                        <a:rPr kumimoji="1" lang="en-US" altLang="ja-JP" sz="1600" dirty="0" smtClean="0">
                          <a:solidFill>
                            <a:schemeClr val="bg1">
                              <a:lumMod val="65000"/>
                            </a:schemeClr>
                          </a:solidFill>
                        </a:rPr>
                        <a:t>10/8~12</a:t>
                      </a:r>
                      <a:endParaRPr kumimoji="1" lang="ja-JP" altLang="en-US" sz="1600" dirty="0">
                        <a:solidFill>
                          <a:schemeClr val="bg1">
                            <a:lumMod val="65000"/>
                          </a:schemeClr>
                        </a:solidFill>
                      </a:endParaRPr>
                    </a:p>
                  </a:txBody>
                  <a:tcPr/>
                </a:tc>
                <a:tc>
                  <a:txBody>
                    <a:bodyPr/>
                    <a:lstStyle/>
                    <a:p>
                      <a:r>
                        <a:rPr kumimoji="1" lang="en-US" altLang="ja-JP" sz="1600" dirty="0" smtClean="0">
                          <a:solidFill>
                            <a:schemeClr val="bg1">
                              <a:lumMod val="65000"/>
                            </a:schemeClr>
                          </a:solidFill>
                        </a:rPr>
                        <a:t>Applied Superconductivity (IEEE-ASC;</a:t>
                      </a:r>
                      <a:r>
                        <a:rPr kumimoji="1" lang="en-US" altLang="ja-JP" sz="1600" baseline="0" dirty="0" smtClean="0">
                          <a:solidFill>
                            <a:schemeClr val="bg1">
                              <a:lumMod val="65000"/>
                            </a:schemeClr>
                          </a:solidFill>
                        </a:rPr>
                        <a:t> </a:t>
                      </a:r>
                      <a:r>
                        <a:rPr kumimoji="1" lang="en-US" altLang="ja-JP" sz="1600" dirty="0" smtClean="0">
                          <a:solidFill>
                            <a:schemeClr val="bg1">
                              <a:lumMod val="65000"/>
                            </a:schemeClr>
                          </a:solidFill>
                        </a:rPr>
                        <a:t>Portland) </a:t>
                      </a:r>
                      <a:endParaRPr kumimoji="1" lang="ja-JP" altLang="en-US" sz="1600" dirty="0">
                        <a:solidFill>
                          <a:schemeClr val="bg1">
                            <a:lumMod val="65000"/>
                          </a:schemeClr>
                        </a:solidFill>
                      </a:endParaRPr>
                    </a:p>
                  </a:txBody>
                  <a:tcPr/>
                </a:tc>
                <a:tc>
                  <a:txBody>
                    <a:bodyPr/>
                    <a:lstStyle/>
                    <a:p>
                      <a:r>
                        <a:rPr kumimoji="1" lang="ja-JP" altLang="en-US" sz="1200" dirty="0" smtClean="0">
                          <a:solidFill>
                            <a:schemeClr val="bg1">
                              <a:lumMod val="65000"/>
                            </a:schemeClr>
                          </a:solidFill>
                        </a:rPr>
                        <a:t>山本</a:t>
                      </a:r>
                      <a:endParaRPr kumimoji="1" lang="ja-JP" altLang="en-US" sz="1200" dirty="0">
                        <a:solidFill>
                          <a:schemeClr val="bg1">
                            <a:lumMod val="65000"/>
                          </a:schemeClr>
                        </a:solidFill>
                      </a:endParaRPr>
                    </a:p>
                  </a:txBody>
                  <a:tcPr/>
                </a:tc>
              </a:tr>
              <a:tr h="370840">
                <a:tc>
                  <a:txBody>
                    <a:bodyPr/>
                    <a:lstStyle/>
                    <a:p>
                      <a:r>
                        <a:rPr kumimoji="1" lang="en-US" altLang="ja-JP" sz="1600" dirty="0" smtClean="0"/>
                        <a:t>10/22~26</a:t>
                      </a:r>
                      <a:endParaRPr kumimoji="1" lang="ja-JP" altLang="en-US" sz="1600" dirty="0"/>
                    </a:p>
                  </a:txBody>
                  <a:tcPr/>
                </a:tc>
                <a:tc>
                  <a:txBody>
                    <a:bodyPr/>
                    <a:lstStyle/>
                    <a:p>
                      <a:r>
                        <a:rPr kumimoji="1" lang="en-US" altLang="ja-JP" sz="1600" dirty="0" smtClean="0">
                          <a:solidFill>
                            <a:srgbClr val="FF0000"/>
                          </a:solidFill>
                        </a:rPr>
                        <a:t>LCWS</a:t>
                      </a:r>
                      <a:r>
                        <a:rPr kumimoji="1" lang="en-US" altLang="ja-JP" sz="1600" dirty="0" smtClean="0"/>
                        <a:t> (ILC-CLIC joint WS;</a:t>
                      </a:r>
                      <a:r>
                        <a:rPr kumimoji="1" lang="en-US" altLang="ja-JP" sz="1600" baseline="0" dirty="0" smtClean="0"/>
                        <a:t> Arlington) </a:t>
                      </a:r>
                      <a:endParaRPr kumimoji="1" lang="ja-JP" altLang="en-US" sz="1600" dirty="0"/>
                    </a:p>
                  </a:txBody>
                  <a:tcPr/>
                </a:tc>
                <a:tc>
                  <a:txBody>
                    <a:bodyPr/>
                    <a:lstStyle/>
                    <a:p>
                      <a:pPr marL="0" marR="0" lvl="1" indent="0" algn="l" defTabSz="457153" rtl="0" eaLnBrk="1" fontAlgn="auto" latinLnBrk="0" hangingPunct="1">
                        <a:lnSpc>
                          <a:spcPct val="100000"/>
                        </a:lnSpc>
                        <a:spcBef>
                          <a:spcPts val="0"/>
                        </a:spcBef>
                        <a:spcAft>
                          <a:spcPts val="0"/>
                        </a:spcAft>
                        <a:buClrTx/>
                        <a:buSzTx/>
                        <a:buFontTx/>
                        <a:buNone/>
                        <a:tabLst/>
                        <a:defRPr/>
                      </a:pPr>
                      <a:r>
                        <a:rPr kumimoji="1" lang="ja-JP" altLang="en-US" sz="1200" dirty="0" smtClean="0"/>
                        <a:t>横谷、設楽、</a:t>
                      </a:r>
                      <a:r>
                        <a:rPr kumimoji="1" lang="ja-JP" altLang="en-US" sz="1200" u="sng" dirty="0" smtClean="0"/>
                        <a:t>浦川</a:t>
                      </a:r>
                      <a:r>
                        <a:rPr kumimoji="1" lang="ja-JP" altLang="en-US" sz="1200" dirty="0" smtClean="0"/>
                        <a:t>、早野、福田、榎本</a:t>
                      </a:r>
                      <a:r>
                        <a:rPr lang="ja-JP" altLang="en-US" sz="1200" dirty="0" smtClean="0"/>
                        <a:t>、宮原、</a:t>
                      </a:r>
                      <a:r>
                        <a:rPr lang="ja-JP" altLang="en-US" sz="1200" dirty="0" smtClean="0">
                          <a:solidFill>
                            <a:srgbClr val="3366FF"/>
                          </a:solidFill>
                        </a:rPr>
                        <a:t>藤井</a:t>
                      </a:r>
                      <a:r>
                        <a:rPr lang="en-US" altLang="ja-JP" sz="1200" dirty="0" smtClean="0">
                          <a:solidFill>
                            <a:srgbClr val="3366FF"/>
                          </a:solidFill>
                        </a:rPr>
                        <a:t>K</a:t>
                      </a:r>
                      <a:r>
                        <a:rPr lang="ja-JP" altLang="en-US" sz="1200" dirty="0" smtClean="0"/>
                        <a:t>、田内</a:t>
                      </a:r>
                      <a:r>
                        <a:rPr lang="ja-JP" altLang="en-US" sz="1200" dirty="0" smtClean="0">
                          <a:solidFill>
                            <a:srgbClr val="3366FF"/>
                          </a:solidFill>
                        </a:rPr>
                        <a:t>、宮本、杉本</a:t>
                      </a:r>
                      <a:r>
                        <a:rPr lang="ja-JP" altLang="en-US" sz="1200" dirty="0" smtClean="0"/>
                        <a:t>、大森</a:t>
                      </a:r>
                      <a:r>
                        <a:rPr lang="en-US" altLang="ja-JP" sz="1200" dirty="0" smtClean="0">
                          <a:solidFill>
                            <a:srgbClr val="3366FF"/>
                          </a:solidFill>
                        </a:rPr>
                        <a:t>, </a:t>
                      </a:r>
                      <a:r>
                        <a:rPr lang="ja-JP" altLang="en-US" sz="1200" dirty="0" smtClean="0">
                          <a:solidFill>
                            <a:srgbClr val="3366FF"/>
                          </a:solidFill>
                        </a:rPr>
                        <a:t>松田、</a:t>
                      </a:r>
                      <a:r>
                        <a:rPr lang="en-US" altLang="ja-JP" sz="1200" dirty="0" smtClean="0">
                          <a:solidFill>
                            <a:srgbClr val="3366FF"/>
                          </a:solidFill>
                        </a:rPr>
                        <a:t> PD </a:t>
                      </a:r>
                      <a:r>
                        <a:rPr lang="ja-JP" altLang="en-US" sz="1200" dirty="0" smtClean="0">
                          <a:solidFill>
                            <a:srgbClr val="3366FF"/>
                          </a:solidFill>
                        </a:rPr>
                        <a:t>２</a:t>
                      </a:r>
                      <a:r>
                        <a:rPr lang="ja-JP" altLang="en-US" sz="1200" dirty="0" smtClean="0"/>
                        <a:t>名、</a:t>
                      </a:r>
                      <a:r>
                        <a:rPr kumimoji="1" lang="ja-JP" altLang="en-US" sz="1200" u="sng" dirty="0" smtClean="0"/>
                        <a:t>峠</a:t>
                      </a:r>
                      <a:r>
                        <a:rPr lang="ja-JP" altLang="en-US" sz="1200" u="sng" dirty="0" smtClean="0"/>
                        <a:t>、</a:t>
                      </a:r>
                      <a:r>
                        <a:rPr kumimoji="1" lang="ja-JP" altLang="en-US" sz="1200" u="sng" dirty="0" smtClean="0"/>
                        <a:t>山田、山本</a:t>
                      </a:r>
                      <a:r>
                        <a:rPr kumimoji="1" lang="en-US" altLang="ja-JP" sz="1200" u="sng" dirty="0" smtClean="0"/>
                        <a:t>A</a:t>
                      </a:r>
                      <a:endParaRPr kumimoji="1" lang="ja-JP" altLang="en-US" sz="1200" u="sng" dirty="0" smtClean="0"/>
                    </a:p>
                  </a:txBody>
                  <a:tcPr/>
                </a:tc>
              </a:tr>
              <a:tr h="370840">
                <a:tc>
                  <a:txBody>
                    <a:bodyPr/>
                    <a:lstStyle/>
                    <a:p>
                      <a:r>
                        <a:rPr kumimoji="1" lang="en-US" altLang="ja-JP" sz="1600" dirty="0" smtClean="0">
                          <a:solidFill>
                            <a:schemeClr val="bg1">
                              <a:lumMod val="65000"/>
                            </a:schemeClr>
                          </a:solidFill>
                        </a:rPr>
                        <a:t>10/24</a:t>
                      </a:r>
                      <a:endParaRPr kumimoji="1" lang="ja-JP" altLang="en-US" sz="1600" dirty="0">
                        <a:solidFill>
                          <a:schemeClr val="bg1">
                            <a:lumMod val="65000"/>
                          </a:schemeClr>
                        </a:solidFill>
                      </a:endParaRPr>
                    </a:p>
                  </a:txBody>
                  <a:tcPr/>
                </a:tc>
                <a:tc>
                  <a:txBody>
                    <a:bodyPr/>
                    <a:lstStyle/>
                    <a:p>
                      <a:r>
                        <a:rPr kumimoji="1" lang="ja-JP" altLang="en-US" sz="1600" dirty="0" smtClean="0">
                          <a:solidFill>
                            <a:schemeClr val="bg1">
                              <a:lumMod val="65000"/>
                            </a:schemeClr>
                          </a:solidFill>
                        </a:rPr>
                        <a:t>先端加速器産業推進フォーラム（仮称）</a:t>
                      </a:r>
                      <a:endParaRPr kumimoji="1" lang="en-US" altLang="ja-JP" sz="1600" dirty="0" smtClean="0">
                        <a:solidFill>
                          <a:schemeClr val="bg1">
                            <a:lumMod val="65000"/>
                          </a:schemeClr>
                        </a:solidFill>
                      </a:endParaRPr>
                    </a:p>
                    <a:p>
                      <a:r>
                        <a:rPr kumimoji="1" lang="en-US" altLang="ja-JP" sz="1600" dirty="0" smtClean="0">
                          <a:solidFill>
                            <a:schemeClr val="bg1">
                              <a:lumMod val="65000"/>
                            </a:schemeClr>
                          </a:solidFill>
                        </a:rPr>
                        <a:t>     - </a:t>
                      </a:r>
                      <a:r>
                        <a:rPr kumimoji="1" lang="ja-JP" altLang="en-US" sz="1600" dirty="0" smtClean="0">
                          <a:solidFill>
                            <a:schemeClr val="bg1">
                              <a:lumMod val="65000"/>
                            </a:schemeClr>
                          </a:solidFill>
                        </a:rPr>
                        <a:t>グローバル研究都市の形成</a:t>
                      </a:r>
                      <a:r>
                        <a:rPr kumimoji="1" lang="en-US" altLang="ja-JP" sz="1600" dirty="0" smtClean="0">
                          <a:solidFill>
                            <a:schemeClr val="bg1">
                              <a:lumMod val="65000"/>
                            </a:schemeClr>
                          </a:solidFill>
                        </a:rPr>
                        <a:t> - </a:t>
                      </a:r>
                      <a:endParaRPr kumimoji="1" lang="ja-JP" altLang="en-US" sz="1600" dirty="0">
                        <a:solidFill>
                          <a:schemeClr val="bg1">
                            <a:lumMod val="65000"/>
                          </a:schemeClr>
                        </a:solidFill>
                      </a:endParaRPr>
                    </a:p>
                  </a:txBody>
                  <a:tcPr/>
                </a:tc>
                <a:tc>
                  <a:txBody>
                    <a:bodyPr/>
                    <a:lstStyle/>
                    <a:p>
                      <a:pPr marL="0" marR="0" lvl="1" indent="0" algn="l" defTabSz="457153" rtl="0" eaLnBrk="1" fontAlgn="auto" latinLnBrk="0" hangingPunct="1">
                        <a:lnSpc>
                          <a:spcPct val="100000"/>
                        </a:lnSpc>
                        <a:spcBef>
                          <a:spcPts val="0"/>
                        </a:spcBef>
                        <a:spcAft>
                          <a:spcPts val="0"/>
                        </a:spcAft>
                        <a:buClrTx/>
                        <a:buSzTx/>
                        <a:buFontTx/>
                        <a:buNone/>
                        <a:tabLst/>
                        <a:defRPr/>
                      </a:pPr>
                      <a:r>
                        <a:rPr kumimoji="1" lang="ja-JP" altLang="en-US" sz="1200" u="sng" dirty="0" smtClean="0">
                          <a:solidFill>
                            <a:schemeClr val="bg1">
                              <a:lumMod val="65000"/>
                            </a:schemeClr>
                          </a:solidFill>
                        </a:rPr>
                        <a:t>高橋</a:t>
                      </a:r>
                      <a:r>
                        <a:rPr kumimoji="1" lang="en-US" altLang="ja-JP" sz="1200" u="sng" dirty="0" smtClean="0">
                          <a:solidFill>
                            <a:schemeClr val="bg1">
                              <a:lumMod val="65000"/>
                            </a:schemeClr>
                          </a:solidFill>
                        </a:rPr>
                        <a:t>R </a:t>
                      </a:r>
                      <a:r>
                        <a:rPr kumimoji="1" lang="ja-JP" altLang="en-US" sz="1200" u="sng" dirty="0" smtClean="0">
                          <a:solidFill>
                            <a:schemeClr val="bg1">
                              <a:lumMod val="65000"/>
                            </a:schemeClr>
                          </a:solidFill>
                        </a:rPr>
                        <a:t>他</a:t>
                      </a:r>
                      <a:endParaRPr kumimoji="1" lang="en-US" altLang="ja-JP" sz="1200" u="sng" dirty="0" smtClean="0">
                        <a:solidFill>
                          <a:schemeClr val="bg1">
                            <a:lumMod val="65000"/>
                          </a:schemeClr>
                        </a:solidFill>
                      </a:endParaRPr>
                    </a:p>
                  </a:txBody>
                  <a:tcPr/>
                </a:tc>
              </a:tr>
              <a:tr h="370840">
                <a:tc>
                  <a:txBody>
                    <a:bodyPr/>
                    <a:lstStyle/>
                    <a:p>
                      <a:r>
                        <a:rPr kumimoji="1" lang="en-US" altLang="ja-JP" sz="1600" dirty="0" smtClean="0"/>
                        <a:t>10/29~30</a:t>
                      </a:r>
                      <a:endParaRPr kumimoji="1" lang="ja-JP" altLang="en-US" sz="1600" dirty="0"/>
                    </a:p>
                  </a:txBody>
                  <a:tcPr/>
                </a:tc>
                <a:tc>
                  <a:txBody>
                    <a:bodyPr/>
                    <a:lstStyle/>
                    <a:p>
                      <a:r>
                        <a:rPr kumimoji="1" lang="en-US" altLang="ja-JP" sz="1600" dirty="0" smtClean="0"/>
                        <a:t>ILC</a:t>
                      </a:r>
                      <a:r>
                        <a:rPr kumimoji="1" lang="en-US" altLang="ja-JP" sz="1600" baseline="0" dirty="0" smtClean="0"/>
                        <a:t> Special Event (IEEE-NS, Anaheim) </a:t>
                      </a:r>
                      <a:endParaRPr kumimoji="1" lang="ja-JP" altLang="en-US" sz="1600" dirty="0"/>
                    </a:p>
                  </a:txBody>
                  <a:tcPr/>
                </a:tc>
                <a:tc>
                  <a:txBody>
                    <a:bodyPr/>
                    <a:lstStyle/>
                    <a:p>
                      <a:r>
                        <a:rPr kumimoji="1" lang="ja-JP" altLang="en-US" sz="1200" u="sng" dirty="0" smtClean="0"/>
                        <a:t>松田、浦川</a:t>
                      </a:r>
                      <a:r>
                        <a:rPr kumimoji="1" lang="ja-JP" altLang="en-US" sz="1200" dirty="0" smtClean="0"/>
                        <a:t>、</a:t>
                      </a:r>
                      <a:r>
                        <a:rPr kumimoji="1" lang="ja-JP" altLang="en-US" sz="1200" u="sng" dirty="0" smtClean="0"/>
                        <a:t>山本</a:t>
                      </a:r>
                      <a:endParaRPr kumimoji="1" lang="ja-JP" altLang="en-US" sz="1200" u="sng" dirty="0"/>
                    </a:p>
                  </a:txBody>
                  <a:tcPr/>
                </a:tc>
              </a:tr>
              <a:tr h="370840">
                <a:tc>
                  <a:txBody>
                    <a:bodyPr/>
                    <a:lstStyle/>
                    <a:p>
                      <a:r>
                        <a:rPr kumimoji="1" lang="en-US" altLang="ja-JP" sz="1600" dirty="0" smtClean="0"/>
                        <a:t>11/5~11/8</a:t>
                      </a:r>
                      <a:endParaRPr kumimoji="1" lang="ja-JP" altLang="en-US" sz="1600" dirty="0"/>
                    </a:p>
                  </a:txBody>
                  <a:tcPr/>
                </a:tc>
                <a:tc>
                  <a:txBody>
                    <a:bodyPr/>
                    <a:lstStyle/>
                    <a:p>
                      <a:r>
                        <a:rPr kumimoji="1" lang="en-US" altLang="ja-JP" sz="1600" dirty="0" smtClean="0"/>
                        <a:t>TTC-WS (TTC, </a:t>
                      </a:r>
                      <a:r>
                        <a:rPr kumimoji="1" lang="en-US" altLang="ja-JP" sz="1600" dirty="0" err="1" smtClean="0"/>
                        <a:t>JLab</a:t>
                      </a:r>
                      <a:r>
                        <a:rPr kumimoji="1" lang="en-US" altLang="ja-JP" sz="1600" dirty="0" smtClean="0"/>
                        <a:t>) </a:t>
                      </a:r>
                      <a:endParaRPr kumimoji="1" lang="ja-JP" altLang="en-US" sz="1600" dirty="0"/>
                    </a:p>
                  </a:txBody>
                  <a:tcPr/>
                </a:tc>
                <a:tc>
                  <a:txBody>
                    <a:bodyPr/>
                    <a:lstStyle/>
                    <a:p>
                      <a:pPr marL="0" lvl="1" indent="0">
                        <a:buFont typeface="Arial"/>
                        <a:buNone/>
                      </a:pPr>
                      <a:r>
                        <a:rPr lang="ja-JP" altLang="en-US" sz="1200" dirty="0" smtClean="0"/>
                        <a:t>早野、加古、佐伯、山本</a:t>
                      </a:r>
                      <a:r>
                        <a:rPr lang="en-US" altLang="ja-JP" sz="1200" dirty="0" smtClean="0"/>
                        <a:t>Y</a:t>
                      </a:r>
                      <a:r>
                        <a:rPr lang="ja-JP" altLang="en-US" sz="1200" dirty="0" smtClean="0"/>
                        <a:t>、久保、倉本、</a:t>
                      </a:r>
                      <a:r>
                        <a:rPr lang="ja-JP" altLang="en-US" sz="1200" u="sng" dirty="0" smtClean="0"/>
                        <a:t>峠</a:t>
                      </a:r>
                      <a:r>
                        <a:rPr lang="ja-JP" altLang="en-US" sz="1200" dirty="0" smtClean="0"/>
                        <a:t>、岩下、</a:t>
                      </a:r>
                      <a:r>
                        <a:rPr lang="ja-JP" altLang="en-US" sz="1200" u="sng" dirty="0" smtClean="0"/>
                        <a:t>山本</a:t>
                      </a:r>
                      <a:r>
                        <a:rPr lang="en-US" altLang="ja-JP" sz="1200" u="sng" dirty="0" smtClean="0"/>
                        <a:t>A</a:t>
                      </a:r>
                      <a:r>
                        <a:rPr lang="ja-JP" altLang="en-US" sz="1200" dirty="0" smtClean="0"/>
                        <a:t>　</a:t>
                      </a:r>
                      <a:endParaRPr lang="en-US" altLang="ja-JP" sz="1200" dirty="0" smtClean="0"/>
                    </a:p>
                  </a:txBody>
                  <a:tcPr/>
                </a:tc>
              </a:tr>
              <a:tr h="370840">
                <a:tc>
                  <a:txBody>
                    <a:bodyPr/>
                    <a:lstStyle/>
                    <a:p>
                      <a:r>
                        <a:rPr kumimoji="1" lang="en-US" altLang="ja-JP" sz="1600" dirty="0" smtClean="0"/>
                        <a:t>11/12</a:t>
                      </a:r>
                      <a:endParaRPr kumimoji="1" lang="ja-JP" altLang="en-US" sz="1600" dirty="0"/>
                    </a:p>
                  </a:txBody>
                  <a:tcPr/>
                </a:tc>
                <a:tc>
                  <a:txBody>
                    <a:bodyPr/>
                    <a:lstStyle/>
                    <a:p>
                      <a:r>
                        <a:rPr kumimoji="1" lang="en-US" altLang="ja-JP" sz="1600" dirty="0" smtClean="0"/>
                        <a:t>FALC-GDE</a:t>
                      </a:r>
                      <a:r>
                        <a:rPr kumimoji="1" lang="en-US" altLang="ja-JP" sz="1600" baseline="0" dirty="0" smtClean="0"/>
                        <a:t> joint meeting (FALC; </a:t>
                      </a:r>
                      <a:r>
                        <a:rPr kumimoji="1" lang="en-US" altLang="ja-JP" sz="1600" baseline="0" dirty="0" err="1" smtClean="0"/>
                        <a:t>Fermilab</a:t>
                      </a:r>
                      <a:r>
                        <a:rPr kumimoji="1" lang="en-US" altLang="ja-JP" sz="1600" baseline="0" dirty="0" smtClean="0"/>
                        <a:t>)</a:t>
                      </a:r>
                      <a:endParaRPr kumimoji="1" lang="ja-JP" altLang="en-US" sz="1600" dirty="0"/>
                    </a:p>
                  </a:txBody>
                  <a:tcPr/>
                </a:tc>
                <a:tc>
                  <a:txBody>
                    <a:bodyPr/>
                    <a:lstStyle/>
                    <a:p>
                      <a:r>
                        <a:rPr kumimoji="1" lang="ja-JP" altLang="en-US" sz="1200" u="sng" dirty="0" smtClean="0"/>
                        <a:t>山本</a:t>
                      </a:r>
                      <a:endParaRPr kumimoji="1" lang="ja-JP" altLang="en-US" sz="1200" u="sng" dirty="0"/>
                    </a:p>
                  </a:txBody>
                  <a:tcPr/>
                </a:tc>
              </a:tr>
              <a:tr h="370840">
                <a:tc>
                  <a:txBody>
                    <a:bodyPr/>
                    <a:lstStyle/>
                    <a:p>
                      <a:r>
                        <a:rPr kumimoji="1" lang="en-US" altLang="ja-JP" sz="1600" dirty="0" smtClean="0"/>
                        <a:t>11/13~14</a:t>
                      </a:r>
                      <a:endParaRPr kumimoji="1" lang="ja-JP" altLang="en-US" sz="1600" dirty="0"/>
                    </a:p>
                  </a:txBody>
                  <a:tcPr/>
                </a:tc>
                <a:tc>
                  <a:txBody>
                    <a:bodyPr/>
                    <a:lstStyle/>
                    <a:p>
                      <a:r>
                        <a:rPr kumimoji="1" lang="en-US" altLang="ja-JP" sz="1600" dirty="0" smtClean="0"/>
                        <a:t>ILC-GDE (internal)</a:t>
                      </a:r>
                      <a:r>
                        <a:rPr kumimoji="1" lang="en-US" altLang="ja-JP" sz="1600" baseline="0" dirty="0" smtClean="0"/>
                        <a:t> </a:t>
                      </a:r>
                      <a:r>
                        <a:rPr kumimoji="1" lang="en-US" altLang="ja-JP" sz="1600" dirty="0" smtClean="0"/>
                        <a:t>Cost Review </a:t>
                      </a:r>
                      <a:endParaRPr kumimoji="1" lang="ja-JP" altLang="en-US" sz="1600" dirty="0"/>
                    </a:p>
                  </a:txBody>
                  <a:tcPr/>
                </a:tc>
                <a:tc>
                  <a:txBody>
                    <a:bodyPr/>
                    <a:lstStyle/>
                    <a:p>
                      <a:r>
                        <a:rPr kumimoji="1" lang="ja-JP" altLang="en-US" sz="1200" dirty="0" smtClean="0"/>
                        <a:t>横谷、田内、設楽、福田、榎本、宮原、</a:t>
                      </a:r>
                      <a:r>
                        <a:rPr kumimoji="1" lang="ja-JP" altLang="en-US" sz="1200" u="sng" dirty="0" smtClean="0"/>
                        <a:t>山本</a:t>
                      </a:r>
                      <a:endParaRPr kumimoji="1" lang="en-US" altLang="ja-JP" sz="1200" u="sng" dirty="0" smtClean="0"/>
                    </a:p>
                    <a:p>
                      <a:r>
                        <a:rPr kumimoji="1" lang="en-US" altLang="ja-JP" sz="1200" dirty="0" smtClean="0">
                          <a:solidFill>
                            <a:srgbClr val="008000"/>
                          </a:solidFill>
                        </a:rPr>
                        <a:t>As</a:t>
                      </a:r>
                      <a:r>
                        <a:rPr kumimoji="1" lang="en-US" altLang="ja-JP" sz="1200" baseline="0" dirty="0" smtClean="0">
                          <a:solidFill>
                            <a:srgbClr val="008000"/>
                          </a:solidFill>
                        </a:rPr>
                        <a:t> reviewers: </a:t>
                      </a:r>
                      <a:r>
                        <a:rPr kumimoji="1" lang="ja-JP" altLang="en-US" sz="1200" baseline="0" dirty="0" smtClean="0">
                          <a:solidFill>
                            <a:srgbClr val="008000"/>
                          </a:solidFill>
                        </a:rPr>
                        <a:t>吉岡、岩下、加藤</a:t>
                      </a:r>
                      <a:r>
                        <a:rPr kumimoji="1" lang="en-US" altLang="ja-JP" sz="1200" baseline="0" dirty="0" smtClean="0">
                          <a:solidFill>
                            <a:srgbClr val="008000"/>
                          </a:solidFill>
                        </a:rPr>
                        <a:t>(JAEA)</a:t>
                      </a:r>
                      <a:endParaRPr kumimoji="1" lang="ja-JP" altLang="en-US" sz="1200" dirty="0">
                        <a:solidFill>
                          <a:srgbClr val="008000"/>
                        </a:solidFill>
                      </a:endParaRPr>
                    </a:p>
                  </a:txBody>
                  <a:tcPr/>
                </a:tc>
              </a:tr>
              <a:tr h="370840">
                <a:tc>
                  <a:txBody>
                    <a:bodyPr/>
                    <a:lstStyle/>
                    <a:p>
                      <a:r>
                        <a:rPr kumimoji="1" lang="en-US" altLang="ja-JP" sz="1600" dirty="0" smtClean="0"/>
                        <a:t>11/14~16</a:t>
                      </a:r>
                      <a:endParaRPr kumimoji="1" lang="ja-JP" altLang="en-US" sz="1600" dirty="0"/>
                    </a:p>
                  </a:txBody>
                  <a:tcPr/>
                </a:tc>
                <a:tc>
                  <a:txBody>
                    <a:bodyPr/>
                    <a:lstStyle/>
                    <a:p>
                      <a:r>
                        <a:rPr kumimoji="1" lang="en-US" altLang="ja-JP" sz="1600" dirty="0" smtClean="0"/>
                        <a:t>Higgs</a:t>
                      </a:r>
                      <a:r>
                        <a:rPr kumimoji="1" lang="en-US" altLang="ja-JP" sz="1600" baseline="0" dirty="0" smtClean="0"/>
                        <a:t> Factory WS (</a:t>
                      </a:r>
                      <a:r>
                        <a:rPr kumimoji="1" lang="en-US" altLang="ja-JP" sz="1600" baseline="0" dirty="0" err="1" smtClean="0"/>
                        <a:t>Fermilab</a:t>
                      </a:r>
                      <a:r>
                        <a:rPr kumimoji="1" lang="en-US" altLang="ja-JP" sz="1600" baseline="0" dirty="0" smtClean="0"/>
                        <a:t>)</a:t>
                      </a:r>
                      <a:endParaRPr kumimoji="1" lang="ja-JP" altLang="en-US" sz="1600" dirty="0"/>
                    </a:p>
                  </a:txBody>
                  <a:tcPr/>
                </a:tc>
                <a:tc>
                  <a:txBody>
                    <a:bodyPr/>
                    <a:lstStyle/>
                    <a:p>
                      <a:r>
                        <a:rPr kumimoji="1" lang="ja-JP" altLang="en-US" sz="1200" dirty="0" smtClean="0"/>
                        <a:t>生出、船越、高橋</a:t>
                      </a:r>
                      <a:r>
                        <a:rPr kumimoji="1" lang="en-US" altLang="ja-JP" sz="1200" dirty="0" smtClean="0"/>
                        <a:t>T</a:t>
                      </a:r>
                      <a:r>
                        <a:rPr kumimoji="1" lang="ja-JP" altLang="en-US" sz="1200" dirty="0" smtClean="0"/>
                        <a:t>、横谷</a:t>
                      </a:r>
                      <a:r>
                        <a:rPr kumimoji="1" lang="en-US" altLang="ja-JP" sz="1200" dirty="0" smtClean="0"/>
                        <a:t>, </a:t>
                      </a:r>
                      <a:r>
                        <a:rPr kumimoji="1" lang="ja-JP" altLang="en-US" sz="1200" dirty="0" smtClean="0"/>
                        <a:t>田内、山本</a:t>
                      </a:r>
                      <a:endParaRPr kumimoji="1" lang="ja-JP" altLang="en-US" sz="1200" dirty="0"/>
                    </a:p>
                  </a:txBody>
                  <a:tcPr/>
                </a:tc>
              </a:tr>
              <a:tr h="370840">
                <a:tc>
                  <a:txBody>
                    <a:bodyPr/>
                    <a:lstStyle/>
                    <a:p>
                      <a:r>
                        <a:rPr kumimoji="1" lang="en-US" altLang="ja-JP" sz="1600" dirty="0" smtClean="0"/>
                        <a:t>12/3</a:t>
                      </a:r>
                      <a:endParaRPr kumimoji="1" lang="ja-JP" altLang="en-US" sz="1600" dirty="0"/>
                    </a:p>
                  </a:txBody>
                  <a:tcPr/>
                </a:tc>
                <a:tc>
                  <a:txBody>
                    <a:bodyPr/>
                    <a:lstStyle/>
                    <a:p>
                      <a:r>
                        <a:rPr kumimoji="1" lang="ja-JP" altLang="en-US" sz="1600" dirty="0" smtClean="0"/>
                        <a:t>量子ビームシンポジウム</a:t>
                      </a:r>
                      <a:r>
                        <a:rPr kumimoji="1" lang="en-US" altLang="ja-JP" sz="1600" dirty="0" smtClean="0"/>
                        <a:t> </a:t>
                      </a:r>
                      <a:r>
                        <a:rPr kumimoji="1" lang="ja-JP" altLang="en-US" sz="1600" dirty="0" smtClean="0"/>
                        <a:t>（東京）</a:t>
                      </a:r>
                      <a:endParaRPr kumimoji="1" lang="ja-JP" altLang="en-US" sz="1600" dirty="0"/>
                    </a:p>
                  </a:txBody>
                  <a:tcPr/>
                </a:tc>
                <a:tc>
                  <a:txBody>
                    <a:bodyPr/>
                    <a:lstStyle/>
                    <a:p>
                      <a:r>
                        <a:rPr kumimoji="1" lang="ja-JP" altLang="en-US" sz="1200" dirty="0" smtClean="0"/>
                        <a:t>浦川、早野、他</a:t>
                      </a:r>
                      <a:endParaRPr kumimoji="1" lang="ja-JP" altLang="en-US" sz="1200" dirty="0"/>
                    </a:p>
                  </a:txBody>
                  <a:tcPr/>
                </a:tc>
              </a:tr>
              <a:tr h="370840">
                <a:tc>
                  <a:txBody>
                    <a:bodyPr/>
                    <a:lstStyle/>
                    <a:p>
                      <a:r>
                        <a:rPr kumimoji="1" lang="en-US" altLang="ja-JP" sz="1600" dirty="0" smtClean="0"/>
                        <a:t>12/13~14</a:t>
                      </a:r>
                      <a:endParaRPr kumimoji="1" lang="ja-JP" altLang="en-US" sz="1600" dirty="0"/>
                    </a:p>
                  </a:txBody>
                  <a:tcPr/>
                </a:tc>
                <a:tc>
                  <a:txBody>
                    <a:bodyPr/>
                    <a:lstStyle/>
                    <a:p>
                      <a:r>
                        <a:rPr kumimoji="1" lang="en-US" altLang="ja-JP" sz="1600" dirty="0" smtClean="0"/>
                        <a:t>ILC-PAC (ILCSC;</a:t>
                      </a:r>
                      <a:r>
                        <a:rPr kumimoji="1" lang="en-US" altLang="ja-JP" sz="1600" baseline="0" dirty="0" smtClean="0"/>
                        <a:t> KEK)</a:t>
                      </a:r>
                      <a:endParaRPr kumimoji="1" lang="ja-JP" altLang="en-US" sz="1600" dirty="0"/>
                    </a:p>
                  </a:txBody>
                  <a:tcPr/>
                </a:tc>
                <a:tc>
                  <a:txBody>
                    <a:bodyPr/>
                    <a:lstStyle/>
                    <a:p>
                      <a:r>
                        <a:rPr kumimoji="1" lang="en-US" altLang="ja-JP" sz="1200" baseline="0" dirty="0" smtClean="0"/>
                        <a:t>Accelerator and Detector</a:t>
                      </a:r>
                    </a:p>
                    <a:p>
                      <a:r>
                        <a:rPr kumimoji="1" lang="en-US" altLang="ja-JP" sz="1200" baseline="0" dirty="0" smtClean="0"/>
                        <a:t>Presenters, etc. </a:t>
                      </a:r>
                      <a:endParaRPr kumimoji="1" lang="ja-JP" altLang="en-US" sz="1200" dirty="0"/>
                    </a:p>
                  </a:txBody>
                  <a:tcPr/>
                </a:tc>
              </a:tr>
              <a:tr h="370840">
                <a:tc>
                  <a:txBody>
                    <a:bodyPr/>
                    <a:lstStyle/>
                    <a:p>
                      <a:r>
                        <a:rPr kumimoji="1" lang="en-US" altLang="ja-JP" sz="1600" dirty="0" smtClean="0"/>
                        <a:t>12/15</a:t>
                      </a:r>
                      <a:endParaRPr kumimoji="1" lang="ja-JP" altLang="en-US" sz="1600" dirty="0"/>
                    </a:p>
                  </a:txBody>
                  <a:tcPr/>
                </a:tc>
                <a:tc>
                  <a:txBody>
                    <a:bodyPr/>
                    <a:lstStyle/>
                    <a:p>
                      <a:r>
                        <a:rPr kumimoji="1" lang="en-US" altLang="ja-JP" sz="1600" dirty="0" smtClean="0"/>
                        <a:t>ILC symposium (ILC,</a:t>
                      </a:r>
                      <a:r>
                        <a:rPr kumimoji="1" lang="en-US" altLang="ja-JP" sz="1600" baseline="0" dirty="0" smtClean="0"/>
                        <a:t> AAA, KEK) </a:t>
                      </a:r>
                      <a:endParaRPr kumimoji="1" lang="ja-JP" altLang="en-US" sz="1600" dirty="0"/>
                    </a:p>
                  </a:txBody>
                  <a:tcPr/>
                </a:tc>
                <a:tc>
                  <a:txBody>
                    <a:bodyPr/>
                    <a:lstStyle/>
                    <a:p>
                      <a:r>
                        <a:rPr kumimoji="1" lang="en-US" altLang="ja-JP" sz="1200" dirty="0" smtClean="0"/>
                        <a:t>TBD.</a:t>
                      </a:r>
                      <a:r>
                        <a:rPr kumimoji="1" lang="en-US" altLang="ja-JP" sz="1200" baseline="0" dirty="0" smtClean="0"/>
                        <a:t> </a:t>
                      </a:r>
                      <a:endParaRPr kumimoji="1" lang="ja-JP" altLang="en-US" sz="1200" dirty="0"/>
                    </a:p>
                  </a:txBody>
                  <a:tcPr/>
                </a:tc>
              </a:tr>
            </a:tbl>
          </a:graphicData>
        </a:graphic>
      </p:graphicFrame>
      <p:sp>
        <p:nvSpPr>
          <p:cNvPr id="4" name="日付プレースホルダー 3"/>
          <p:cNvSpPr>
            <a:spLocks noGrp="1"/>
          </p:cNvSpPr>
          <p:nvPr>
            <p:ph type="dt" sz="half" idx="10"/>
          </p:nvPr>
        </p:nvSpPr>
        <p:spPr/>
        <p:txBody>
          <a:bodyPr/>
          <a:lstStyle/>
          <a:p>
            <a:r>
              <a:rPr kumimoji="1" lang="en-US" altLang="ja-JP" smtClean="0"/>
              <a:t>12/10/01</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KEK-LC-Meeting</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pPr/>
              <a:t>93</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5361069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39092"/>
            <a:ext cx="8229600" cy="626883"/>
          </a:xfrm>
          <a:solidFill>
            <a:srgbClr val="FFFF00"/>
          </a:solidFill>
        </p:spPr>
        <p:txBody>
          <a:bodyPr>
            <a:normAutofit fontScale="90000"/>
          </a:bodyPr>
          <a:lstStyle/>
          <a:p>
            <a:r>
              <a:rPr kumimoji="1" lang="en-US" altLang="ja-JP" dirty="0" smtClean="0"/>
              <a:t>LCWS 2012  </a:t>
            </a:r>
            <a:endParaRPr kumimoji="1" lang="ja-JP" altLang="en-US" dirty="0"/>
          </a:p>
        </p:txBody>
      </p:sp>
      <p:sp>
        <p:nvSpPr>
          <p:cNvPr id="3" name="コンテンツ プレースホルダー 2"/>
          <p:cNvSpPr>
            <a:spLocks noGrp="1"/>
          </p:cNvSpPr>
          <p:nvPr>
            <p:ph idx="1"/>
          </p:nvPr>
        </p:nvSpPr>
        <p:spPr>
          <a:xfrm>
            <a:off x="155495" y="851857"/>
            <a:ext cx="8698773" cy="5869619"/>
          </a:xfrm>
          <a:ln>
            <a:solidFill>
              <a:srgbClr val="3366FF"/>
            </a:solidFill>
          </a:ln>
        </p:spPr>
        <p:txBody>
          <a:bodyPr>
            <a:noAutofit/>
          </a:bodyPr>
          <a:lstStyle/>
          <a:p>
            <a:r>
              <a:rPr lang="en-US" altLang="ja-JP" sz="1400" dirty="0" smtClean="0">
                <a:solidFill>
                  <a:srgbClr val="FF0000"/>
                </a:solidFill>
              </a:rPr>
              <a:t>LCWS12</a:t>
            </a:r>
            <a:r>
              <a:rPr lang="en-US" altLang="ja-JP" sz="1400" dirty="0" smtClean="0"/>
              <a:t>:  International </a:t>
            </a:r>
            <a:r>
              <a:rPr lang="en-US" altLang="ja-JP" sz="1400" dirty="0"/>
              <a:t>Workshop on Future Linear Colliders </a:t>
            </a:r>
            <a:r>
              <a:rPr lang="en-US" altLang="ja-JP" sz="1400" dirty="0" smtClean="0"/>
              <a:t>2012</a:t>
            </a:r>
            <a:endParaRPr lang="en-US" altLang="ja-JP" sz="1400" dirty="0"/>
          </a:p>
          <a:p>
            <a:r>
              <a:rPr kumimoji="1" lang="en-US" altLang="ja-JP" sz="1400" dirty="0" smtClean="0"/>
              <a:t>Dates: 	Oct. 22 ~ 26 </a:t>
            </a:r>
          </a:p>
          <a:p>
            <a:r>
              <a:rPr kumimoji="1" lang="en-US" altLang="ja-JP" sz="1400" dirty="0" smtClean="0"/>
              <a:t>Held at: </a:t>
            </a:r>
            <a:r>
              <a:rPr lang="en-US" altLang="ja-JP" sz="1400" dirty="0"/>
              <a:t> </a:t>
            </a:r>
            <a:r>
              <a:rPr lang="en-US" altLang="ja-JP" sz="1400" dirty="0" smtClean="0"/>
              <a:t>	</a:t>
            </a:r>
            <a:r>
              <a:rPr kumimoji="1" lang="en-US" altLang="ja-JP" sz="1400" dirty="0" smtClean="0"/>
              <a:t>Arlington, Texas  </a:t>
            </a:r>
          </a:p>
          <a:p>
            <a:pPr lvl="2"/>
            <a:r>
              <a:rPr lang="en-US" altLang="ja-JP" sz="1400" u="sng" dirty="0" smtClean="0">
                <a:hlinkClick r:id="rId2"/>
              </a:rPr>
              <a:t>http</a:t>
            </a:r>
            <a:r>
              <a:rPr lang="en-US" altLang="ja-JP" sz="1400" u="sng" dirty="0">
                <a:hlinkClick r:id="rId2"/>
              </a:rPr>
              <a:t>://www.uta.edu/physics/lcws12/</a:t>
            </a:r>
          </a:p>
          <a:p>
            <a:pPr lvl="1"/>
            <a:r>
              <a:rPr lang="en-US" altLang="ja-JP" sz="1400" dirty="0" smtClean="0"/>
              <a:t>Accommodation </a:t>
            </a:r>
            <a:endParaRPr lang="ja-JP" altLang="en-US" sz="1400" dirty="0"/>
          </a:p>
          <a:p>
            <a:pPr lvl="2"/>
            <a:r>
              <a:rPr lang="en-US" altLang="ja-JP" sz="1200" u="sng" dirty="0">
                <a:hlinkClick r:id="rId3"/>
              </a:rPr>
              <a:t>http://</a:t>
            </a:r>
            <a:r>
              <a:rPr lang="en-US" altLang="ja-JP" sz="1200" u="sng" dirty="0" smtClean="0">
                <a:hlinkClick r:id="rId3"/>
              </a:rPr>
              <a:t>www.uta.edu/physics/lcws12/pages/accomodation.htm</a:t>
            </a:r>
            <a:r>
              <a:rPr lang="en-US" altLang="ja-JP" sz="1400" u="sng" dirty="0" smtClean="0">
                <a:hlinkClick r:id="rId3"/>
              </a:rPr>
              <a:t>l</a:t>
            </a:r>
            <a:endParaRPr lang="en-US" altLang="ja-JP" sz="1400" u="sng" dirty="0" smtClean="0"/>
          </a:p>
          <a:p>
            <a:endParaRPr lang="en-US" altLang="ja-JP" sz="1400" dirty="0" smtClean="0"/>
          </a:p>
          <a:p>
            <a:r>
              <a:rPr lang="en-US" altLang="ja-JP" sz="1400" dirty="0" smtClean="0"/>
              <a:t>Program</a:t>
            </a:r>
          </a:p>
          <a:p>
            <a:pPr lvl="1"/>
            <a:r>
              <a:rPr lang="en-US" altLang="ja-JP" sz="1400" u="sng" dirty="0"/>
              <a:t>http://</a:t>
            </a:r>
            <a:r>
              <a:rPr lang="en-US" altLang="ja-JP" sz="1400" u="sng" dirty="0" err="1"/>
              <a:t>ilcagenda.linearcollider.org</a:t>
            </a:r>
            <a:r>
              <a:rPr lang="en-US" altLang="ja-JP" sz="1400" u="sng" dirty="0"/>
              <a:t>/</a:t>
            </a:r>
            <a:r>
              <a:rPr lang="en-US" altLang="ja-JP" sz="1400" u="sng" dirty="0" err="1"/>
              <a:t>conferenceOtherViews.py?view</a:t>
            </a:r>
            <a:r>
              <a:rPr lang="en-US" altLang="ja-JP" sz="1400" u="sng" dirty="0"/>
              <a:t>=</a:t>
            </a:r>
            <a:r>
              <a:rPr lang="en-US" altLang="ja-JP" sz="1400" u="sng" dirty="0" err="1"/>
              <a:t>standard&amp;confId</a:t>
            </a:r>
            <a:r>
              <a:rPr lang="en-US" altLang="ja-JP" sz="1400" u="sng" dirty="0"/>
              <a:t>=5468</a:t>
            </a:r>
          </a:p>
          <a:p>
            <a:pPr lvl="1"/>
            <a:r>
              <a:rPr kumimoji="1" lang="en-US" altLang="ja-JP" sz="1400" dirty="0" smtClean="0"/>
              <a:t>22(Mon):  	Joint plenary, Accelerator plenary</a:t>
            </a:r>
          </a:p>
          <a:p>
            <a:pPr lvl="1"/>
            <a:r>
              <a:rPr lang="en-US" altLang="ja-JP" sz="1400" dirty="0" smtClean="0"/>
              <a:t>23(Tue):  	ILC-CLIC Common issues </a:t>
            </a:r>
          </a:p>
          <a:p>
            <a:pPr lvl="2"/>
            <a:r>
              <a:rPr lang="en-US" altLang="ja-JP" sz="1400" dirty="0" smtClean="0"/>
              <a:t>am</a:t>
            </a:r>
            <a:r>
              <a:rPr kumimoji="1" lang="ja-JP" altLang="en-US" sz="1400" dirty="0" smtClean="0"/>
              <a:t>： </a:t>
            </a:r>
            <a:r>
              <a:rPr kumimoji="1" lang="en-US" altLang="ja-JP" sz="1400" dirty="0" smtClean="0"/>
              <a:t>	</a:t>
            </a:r>
            <a:r>
              <a:rPr kumimoji="1" lang="en-US" altLang="ja-JP" sz="1400" dirty="0" err="1" smtClean="0"/>
              <a:t>Emittance</a:t>
            </a:r>
            <a:r>
              <a:rPr kumimoji="1" lang="en-US" altLang="ja-JP" sz="1400" dirty="0" smtClean="0"/>
              <a:t> preservation,  Power consumption</a:t>
            </a:r>
          </a:p>
          <a:p>
            <a:pPr lvl="2"/>
            <a:r>
              <a:rPr lang="en-US" altLang="ja-JP" sz="1400" dirty="0" smtClean="0"/>
              <a:t>Pm1</a:t>
            </a:r>
            <a:r>
              <a:rPr lang="ja-JP" altLang="en-US" sz="1400" dirty="0" smtClean="0"/>
              <a:t>： </a:t>
            </a:r>
            <a:r>
              <a:rPr lang="en-US" altLang="ja-JP" sz="1400" dirty="0" smtClean="0"/>
              <a:t>	System tests, and cost &amp; schedule</a:t>
            </a:r>
          </a:p>
          <a:p>
            <a:pPr lvl="2"/>
            <a:r>
              <a:rPr lang="en-US" altLang="ja-JP" sz="1400" dirty="0" smtClean="0"/>
              <a:t>Pm2</a:t>
            </a:r>
            <a:r>
              <a:rPr lang="ja-JP" altLang="en-US" sz="1400" dirty="0" smtClean="0"/>
              <a:t>：　</a:t>
            </a:r>
            <a:r>
              <a:rPr lang="en-US" altLang="ja-JP" sz="1400" dirty="0" smtClean="0"/>
              <a:t>	</a:t>
            </a:r>
            <a:r>
              <a:rPr lang="en-US" altLang="ja-JP" sz="1400" dirty="0" smtClean="0">
                <a:solidFill>
                  <a:srgbClr val="3366FF"/>
                </a:solidFill>
              </a:rPr>
              <a:t>Higgs Factory session </a:t>
            </a:r>
            <a:r>
              <a:rPr lang="en-US" altLang="ja-JP" sz="1400" dirty="0" smtClean="0"/>
              <a:t>(Joint session of accelerator and physics)</a:t>
            </a:r>
          </a:p>
          <a:p>
            <a:pPr lvl="1"/>
            <a:r>
              <a:rPr kumimoji="1" lang="en-US" altLang="ja-JP" sz="1400" dirty="0" smtClean="0">
                <a:solidFill>
                  <a:srgbClr val="3366FF"/>
                </a:solidFill>
              </a:rPr>
              <a:t>24(Wed</a:t>
            </a:r>
            <a:r>
              <a:rPr lang="en-US" altLang="ja-JP" sz="1400" dirty="0" smtClean="0">
                <a:solidFill>
                  <a:srgbClr val="3366FF"/>
                </a:solidFill>
              </a:rPr>
              <a:t>): </a:t>
            </a:r>
            <a:r>
              <a:rPr lang="en-US" altLang="ja-JP" sz="1400" dirty="0">
                <a:solidFill>
                  <a:srgbClr val="3366FF"/>
                </a:solidFill>
              </a:rPr>
              <a:t>	</a:t>
            </a:r>
            <a:r>
              <a:rPr lang="en-US" altLang="ja-JP" sz="1400" dirty="0" smtClean="0">
                <a:solidFill>
                  <a:srgbClr val="3366FF"/>
                </a:solidFill>
              </a:rPr>
              <a:t>Accelerator: CLIC &amp; ILC separate programs </a:t>
            </a:r>
          </a:p>
          <a:p>
            <a:pPr lvl="2"/>
            <a:r>
              <a:rPr lang="en-US" altLang="ja-JP" sz="1400" dirty="0" smtClean="0">
                <a:solidFill>
                  <a:srgbClr val="3366FF"/>
                </a:solidFill>
              </a:rPr>
              <a:t>Finalizing TDR</a:t>
            </a:r>
          </a:p>
          <a:p>
            <a:pPr lvl="1"/>
            <a:r>
              <a:rPr lang="en-US" altLang="ja-JP" sz="1400" dirty="0" smtClean="0">
                <a:solidFill>
                  <a:srgbClr val="3366FF"/>
                </a:solidFill>
              </a:rPr>
              <a:t>25(Thu): </a:t>
            </a:r>
            <a:r>
              <a:rPr lang="en-US" altLang="ja-JP" sz="1400" dirty="0">
                <a:solidFill>
                  <a:srgbClr val="3366FF"/>
                </a:solidFill>
              </a:rPr>
              <a:t>	</a:t>
            </a:r>
            <a:r>
              <a:rPr lang="en-US" altLang="ja-JP" sz="1400" dirty="0" smtClean="0">
                <a:solidFill>
                  <a:srgbClr val="3366FF"/>
                </a:solidFill>
              </a:rPr>
              <a:t>Working Groups: Parallel Sessions </a:t>
            </a:r>
          </a:p>
          <a:p>
            <a:pPr lvl="2"/>
            <a:r>
              <a:rPr lang="en-US" altLang="ja-JP" sz="1400" dirty="0" smtClean="0">
                <a:solidFill>
                  <a:srgbClr val="3366FF"/>
                </a:solidFill>
              </a:rPr>
              <a:t>SCRF/NCRF  &gt;&gt; Convener (</a:t>
            </a:r>
            <a:r>
              <a:rPr lang="ja-JP" altLang="en-US" sz="1400" dirty="0" smtClean="0">
                <a:solidFill>
                  <a:srgbClr val="3366FF"/>
                </a:solidFill>
              </a:rPr>
              <a:t>早野さん）</a:t>
            </a:r>
            <a:endParaRPr lang="en-US" altLang="ja-JP" sz="1400" dirty="0" smtClean="0">
              <a:solidFill>
                <a:srgbClr val="3366FF"/>
              </a:solidFill>
            </a:endParaRPr>
          </a:p>
          <a:p>
            <a:pPr lvl="1"/>
            <a:r>
              <a:rPr kumimoji="1" lang="en-US" altLang="ja-JP" sz="1400" dirty="0" smtClean="0"/>
              <a:t>26(Fri):	Accelerator plenary, Joint plenary (</a:t>
            </a:r>
            <a:r>
              <a:rPr kumimoji="1" lang="ja-JP" altLang="en-US" sz="1400" dirty="0" smtClean="0"/>
              <a:t>終了予定</a:t>
            </a:r>
            <a:r>
              <a:rPr kumimoji="1" lang="en-US" altLang="ja-JP" sz="1400" dirty="0" smtClean="0"/>
              <a:t>13:00</a:t>
            </a:r>
            <a:r>
              <a:rPr kumimoji="1" lang="ja-JP" altLang="en-US" sz="1400" dirty="0" smtClean="0"/>
              <a:t>）</a:t>
            </a:r>
            <a:endParaRPr lang="en-US" altLang="ja-JP" sz="1400" dirty="0" smtClean="0"/>
          </a:p>
          <a:p>
            <a:r>
              <a:rPr lang="ja-JP" altLang="en-US" sz="1400" dirty="0" smtClean="0"/>
              <a:t>出席予定者</a:t>
            </a:r>
            <a:r>
              <a:rPr lang="en-US" altLang="ja-JP" sz="1400" dirty="0" smtClean="0"/>
              <a:t> </a:t>
            </a:r>
            <a:r>
              <a:rPr lang="ja-JP" altLang="en-US" sz="1400" dirty="0" smtClean="0"/>
              <a:t>：</a:t>
            </a:r>
            <a:r>
              <a:rPr lang="en-US" altLang="ja-JP" sz="1400" dirty="0" smtClean="0"/>
              <a:t>	</a:t>
            </a:r>
          </a:p>
          <a:p>
            <a:pPr lvl="1"/>
            <a:r>
              <a:rPr kumimoji="1" lang="ja-JP" altLang="en-US" sz="1400" dirty="0" smtClean="0"/>
              <a:t>横谷、設楽、</a:t>
            </a:r>
            <a:r>
              <a:rPr kumimoji="1" lang="ja-JP" altLang="en-US" sz="1400" u="sng" dirty="0" smtClean="0"/>
              <a:t>浦川</a:t>
            </a:r>
            <a:r>
              <a:rPr kumimoji="1" lang="ja-JP" altLang="en-US" sz="1400" dirty="0" smtClean="0"/>
              <a:t>、早野、福田、榎本</a:t>
            </a:r>
            <a:r>
              <a:rPr lang="ja-JP" altLang="en-US" sz="1400" dirty="0" smtClean="0"/>
              <a:t>、宮原</a:t>
            </a:r>
            <a:r>
              <a:rPr lang="en-US" altLang="ja-JP" sz="1400" dirty="0" smtClean="0"/>
              <a:t>　</a:t>
            </a:r>
            <a:r>
              <a:rPr lang="ja-JP" altLang="en-US" sz="1400" dirty="0" smtClean="0"/>
              <a:t>（</a:t>
            </a:r>
            <a:r>
              <a:rPr lang="en-US" altLang="ja-JP" sz="1400" dirty="0" smtClean="0"/>
              <a:t>ATF</a:t>
            </a:r>
            <a:r>
              <a:rPr lang="ja-JP" altLang="en-US" sz="1400" dirty="0" smtClean="0"/>
              <a:t>関係者は、高輝度ビーム実験立ち上げの為、困難）。</a:t>
            </a:r>
            <a:endParaRPr lang="en-US" altLang="ja-JP" sz="1400" dirty="0"/>
          </a:p>
          <a:p>
            <a:pPr lvl="1"/>
            <a:r>
              <a:rPr lang="ja-JP" altLang="en-US" sz="1400" dirty="0" smtClean="0">
                <a:solidFill>
                  <a:srgbClr val="3366FF"/>
                </a:solidFill>
              </a:rPr>
              <a:t>藤井</a:t>
            </a:r>
            <a:r>
              <a:rPr lang="en-US" altLang="ja-JP" sz="1400" dirty="0" smtClean="0">
                <a:solidFill>
                  <a:srgbClr val="3366FF"/>
                </a:solidFill>
              </a:rPr>
              <a:t>K</a:t>
            </a:r>
            <a:r>
              <a:rPr lang="ja-JP" altLang="en-US" sz="1400" dirty="0" smtClean="0"/>
              <a:t>、田内</a:t>
            </a:r>
            <a:r>
              <a:rPr lang="ja-JP" altLang="en-US" sz="1400" dirty="0" smtClean="0">
                <a:solidFill>
                  <a:srgbClr val="3366FF"/>
                </a:solidFill>
              </a:rPr>
              <a:t>、宮本、杉本</a:t>
            </a:r>
            <a:r>
              <a:rPr lang="ja-JP" altLang="en-US" sz="1400" dirty="0" smtClean="0"/>
              <a:t>、大森</a:t>
            </a:r>
            <a:r>
              <a:rPr lang="en-US" altLang="ja-JP" sz="1400" dirty="0" smtClean="0">
                <a:solidFill>
                  <a:srgbClr val="3366FF"/>
                </a:solidFill>
              </a:rPr>
              <a:t>, </a:t>
            </a:r>
            <a:r>
              <a:rPr lang="ja-JP" altLang="en-US" sz="1400" dirty="0" smtClean="0">
                <a:solidFill>
                  <a:srgbClr val="3366FF"/>
                </a:solidFill>
              </a:rPr>
              <a:t>松田、</a:t>
            </a:r>
            <a:r>
              <a:rPr lang="en-US" altLang="ja-JP" sz="1400" dirty="0" smtClean="0">
                <a:solidFill>
                  <a:srgbClr val="3366FF"/>
                </a:solidFill>
              </a:rPr>
              <a:t> PD </a:t>
            </a:r>
            <a:r>
              <a:rPr lang="ja-JP" altLang="en-US" sz="1400" dirty="0" smtClean="0">
                <a:solidFill>
                  <a:srgbClr val="3366FF"/>
                </a:solidFill>
              </a:rPr>
              <a:t>２</a:t>
            </a:r>
            <a:r>
              <a:rPr lang="ja-JP" altLang="en-US" sz="1400" dirty="0" smtClean="0"/>
              <a:t>名</a:t>
            </a:r>
            <a:endParaRPr lang="en-US" altLang="ja-JP" sz="1400" dirty="0" smtClean="0"/>
          </a:p>
          <a:p>
            <a:pPr lvl="1"/>
            <a:r>
              <a:rPr kumimoji="1" lang="ja-JP" altLang="en-US" sz="1400" u="sng" dirty="0" smtClean="0"/>
              <a:t>峠</a:t>
            </a:r>
            <a:r>
              <a:rPr lang="ja-JP" altLang="en-US" sz="1400" u="sng" dirty="0" smtClean="0"/>
              <a:t>、</a:t>
            </a:r>
            <a:r>
              <a:rPr kumimoji="1" lang="ja-JP" altLang="en-US" sz="1400" u="sng" dirty="0" smtClean="0"/>
              <a:t>山田、山本</a:t>
            </a:r>
            <a:r>
              <a:rPr kumimoji="1" lang="en-US" altLang="ja-JP" sz="1400" u="sng" dirty="0" smtClean="0"/>
              <a:t>A</a:t>
            </a:r>
            <a:endParaRPr kumimoji="1" lang="ja-JP" altLang="en-US" sz="1400" u="sng" dirty="0"/>
          </a:p>
        </p:txBody>
      </p:sp>
      <p:sp>
        <p:nvSpPr>
          <p:cNvPr id="4" name="日付プレースホルダー 3"/>
          <p:cNvSpPr>
            <a:spLocks noGrp="1"/>
          </p:cNvSpPr>
          <p:nvPr>
            <p:ph type="dt" sz="half" idx="10"/>
          </p:nvPr>
        </p:nvSpPr>
        <p:spPr>
          <a:xfrm>
            <a:off x="1684198" y="6492508"/>
            <a:ext cx="2133600" cy="365125"/>
          </a:xfrm>
        </p:spPr>
        <p:txBody>
          <a:bodyPr/>
          <a:lstStyle/>
          <a:p>
            <a:r>
              <a:rPr kumimoji="1" lang="en-US" altLang="ja-JP" smtClean="0"/>
              <a:t>12/10/01</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dirty="0" smtClean="0"/>
              <a:t>KEK-LC-Meeting</a:t>
            </a:r>
            <a:endParaRPr kumimoji="1" lang="ja-JP" altLang="en-US" dirty="0"/>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pPr/>
              <a:t>94</a:t>
            </a:fld>
            <a:endParaRPr kumimoji="1" lang="ja-JP" altLang="en-US"/>
          </a:p>
        </p:txBody>
      </p:sp>
      <p:pic>
        <p:nvPicPr>
          <p:cNvPr id="8" name="図 7"/>
          <p:cNvPicPr>
            <a:picLocks noChangeAspect="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909927" y="1005134"/>
            <a:ext cx="3144315" cy="1831172"/>
          </a:xfrm>
          <a:prstGeom prst="rect">
            <a:avLst/>
          </a:prstGeom>
          <a:ln>
            <a:solidFill>
              <a:srgbClr val="3366FF"/>
            </a:solid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4609764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タイトル 9"/>
          <p:cNvSpPr>
            <a:spLocks noGrp="1"/>
          </p:cNvSpPr>
          <p:nvPr>
            <p:ph type="title"/>
          </p:nvPr>
        </p:nvSpPr>
        <p:spPr/>
        <p:txBody>
          <a:bodyPr/>
          <a:lstStyle/>
          <a:p>
            <a:r>
              <a:rPr kumimoji="1" lang="en-US" altLang="ja-JP" dirty="0" smtClean="0"/>
              <a:t>Monday, Oct. 22: Plenary</a:t>
            </a:r>
            <a:endParaRPr kumimoji="1" lang="ja-JP" altLang="en-US" dirty="0"/>
          </a:p>
        </p:txBody>
      </p:sp>
      <p:sp>
        <p:nvSpPr>
          <p:cNvPr id="8" name="コンテンツ プレースホルダー 7"/>
          <p:cNvSpPr>
            <a:spLocks noGrp="1"/>
          </p:cNvSpPr>
          <p:nvPr>
            <p:ph idx="1"/>
          </p:nvPr>
        </p:nvSpPr>
        <p:spPr>
          <a:ln>
            <a:solidFill>
              <a:srgbClr val="3366FF"/>
            </a:solidFill>
          </a:ln>
        </p:spPr>
        <p:txBody>
          <a:bodyPr>
            <a:normAutofit fontScale="92500" lnSpcReduction="10000"/>
          </a:bodyPr>
          <a:lstStyle/>
          <a:p>
            <a:pPr marL="0" indent="0">
              <a:buNone/>
            </a:pPr>
            <a:r>
              <a:rPr kumimoji="1" lang="en-US" altLang="ja-JP" sz="1800" u="sng" dirty="0" smtClean="0"/>
              <a:t>Opening </a:t>
            </a:r>
            <a:r>
              <a:rPr lang="en-US" altLang="ja-JP" sz="1800" u="sng" dirty="0" smtClean="0"/>
              <a:t>Joint </a:t>
            </a:r>
            <a:r>
              <a:rPr kumimoji="1" lang="en-US" altLang="ja-JP" sz="1800" u="sng" dirty="0" smtClean="0"/>
              <a:t>Plenary</a:t>
            </a:r>
          </a:p>
          <a:p>
            <a:pPr marL="0" indent="0">
              <a:buNone/>
            </a:pPr>
            <a:r>
              <a:rPr lang="en-US" altLang="ja-JP" sz="1800" dirty="0" smtClean="0"/>
              <a:t>8:30 		Welcome</a:t>
            </a:r>
          </a:p>
          <a:p>
            <a:pPr marL="0" indent="0">
              <a:buNone/>
            </a:pPr>
            <a:r>
              <a:rPr lang="en-US" altLang="ja-JP" sz="1800" dirty="0" smtClean="0"/>
              <a:t>8:45		ILC Status  							by B. </a:t>
            </a:r>
            <a:r>
              <a:rPr lang="en-US" altLang="ja-JP" sz="1800" dirty="0" err="1" smtClean="0"/>
              <a:t>Barish</a:t>
            </a:r>
            <a:endParaRPr lang="en-US" altLang="ja-JP" sz="1800" dirty="0" smtClean="0"/>
          </a:p>
          <a:p>
            <a:pPr marL="0" indent="0">
              <a:buNone/>
            </a:pPr>
            <a:r>
              <a:rPr kumimoji="1" lang="en-US" altLang="ja-JP" sz="1800" dirty="0" smtClean="0"/>
              <a:t>9:25		CLIC Status 							by S. </a:t>
            </a:r>
            <a:r>
              <a:rPr kumimoji="1" lang="en-US" altLang="ja-JP" sz="1800" dirty="0" err="1" smtClean="0"/>
              <a:t>Stapnes</a:t>
            </a:r>
            <a:endParaRPr kumimoji="1" lang="en-US" altLang="ja-JP" sz="1800" dirty="0" smtClean="0"/>
          </a:p>
          <a:p>
            <a:pPr marL="0" indent="0">
              <a:buNone/>
            </a:pPr>
            <a:r>
              <a:rPr lang="en-US" altLang="ja-JP" sz="1800" dirty="0" smtClean="0"/>
              <a:t>10:05	Future Organization						by L. Evans</a:t>
            </a:r>
          </a:p>
          <a:p>
            <a:pPr marL="0" indent="0">
              <a:buNone/>
            </a:pPr>
            <a:r>
              <a:rPr kumimoji="1" lang="en-US" altLang="ja-JP" sz="1800" dirty="0" smtClean="0"/>
              <a:t>11:00	Recent Advances in LC Detector R&amp;D  			by L. </a:t>
            </a:r>
            <a:r>
              <a:rPr lang="en-US" altLang="ja-JP" sz="1800" dirty="0" err="1" smtClean="0"/>
              <a:t>Linsen</a:t>
            </a:r>
            <a:endParaRPr lang="en-US" altLang="ja-JP" sz="1800" dirty="0" smtClean="0"/>
          </a:p>
          <a:p>
            <a:pPr marL="0" indent="0">
              <a:buNone/>
            </a:pPr>
            <a:r>
              <a:rPr kumimoji="1" lang="en-US" altLang="ja-JP" sz="1800" dirty="0" smtClean="0"/>
              <a:t>11:30 	Where is the </a:t>
            </a:r>
            <a:r>
              <a:rPr lang="en-US" altLang="ja-JP" sz="1800" dirty="0"/>
              <a:t>N</a:t>
            </a:r>
            <a:r>
              <a:rPr kumimoji="1" lang="en-US" altLang="ja-JP" sz="1800" dirty="0" smtClean="0"/>
              <a:t>ew Physics I ? (LHC)					by  M. </a:t>
            </a:r>
            <a:r>
              <a:rPr kumimoji="1" lang="en-US" altLang="ja-JP" sz="1800" dirty="0" err="1" smtClean="0"/>
              <a:t>Narain</a:t>
            </a:r>
            <a:r>
              <a:rPr kumimoji="1" lang="en-US" altLang="ja-JP" sz="1800" dirty="0" smtClean="0"/>
              <a:t> </a:t>
            </a:r>
          </a:p>
          <a:p>
            <a:pPr marL="0" indent="0">
              <a:buNone/>
            </a:pPr>
            <a:r>
              <a:rPr lang="en-US" altLang="ja-JP" sz="1800" dirty="0" smtClean="0"/>
              <a:t>12:00	</a:t>
            </a:r>
            <a:r>
              <a:rPr kumimoji="1" lang="en-US" altLang="ja-JP" sz="1800" dirty="0" smtClean="0"/>
              <a:t> Where is the New Physics II ? (non-LHC)			by D. </a:t>
            </a:r>
            <a:r>
              <a:rPr kumimoji="1" lang="en-US" altLang="ja-JP" sz="1800" dirty="0" err="1" smtClean="0"/>
              <a:t>Cerdeno</a:t>
            </a:r>
            <a:endParaRPr kumimoji="1" lang="en-US" altLang="ja-JP" sz="1800" dirty="0" smtClean="0"/>
          </a:p>
          <a:p>
            <a:pPr marL="0" indent="0">
              <a:buNone/>
            </a:pPr>
            <a:endParaRPr lang="en-US" altLang="ja-JP" sz="1800" dirty="0" smtClean="0"/>
          </a:p>
          <a:p>
            <a:pPr marL="0" indent="0">
              <a:buNone/>
            </a:pPr>
            <a:r>
              <a:rPr lang="en-US" altLang="ja-JP" sz="1800" dirty="0" smtClean="0"/>
              <a:t>14:00	</a:t>
            </a:r>
            <a:r>
              <a:rPr lang="en-US" altLang="ja-JP" sz="1800" dirty="0" err="1" smtClean="0"/>
              <a:t>Jpanese</a:t>
            </a:r>
            <a:r>
              <a:rPr lang="en-US" altLang="ja-JP" sz="1800" dirty="0" smtClean="0"/>
              <a:t> Roadmap 						by T. Mori</a:t>
            </a:r>
          </a:p>
          <a:p>
            <a:pPr marL="0" indent="0">
              <a:buNone/>
            </a:pPr>
            <a:r>
              <a:rPr lang="en-US" altLang="ja-JP" sz="1800" dirty="0" smtClean="0"/>
              <a:t>14:30 	European Strategy						by T. </a:t>
            </a:r>
            <a:r>
              <a:rPr lang="en-US" altLang="ja-JP" sz="1800" dirty="0" err="1" smtClean="0"/>
              <a:t>Nakada</a:t>
            </a:r>
            <a:endParaRPr lang="en-US" altLang="ja-JP" sz="1800" dirty="0" smtClean="0"/>
          </a:p>
          <a:p>
            <a:pPr marL="0" indent="0">
              <a:buNone/>
            </a:pPr>
            <a:r>
              <a:rPr lang="en-US" altLang="ja-JP" sz="1800" dirty="0" smtClean="0"/>
              <a:t>15:00	US Plans								by P. </a:t>
            </a:r>
            <a:r>
              <a:rPr lang="en-US" altLang="ja-JP" sz="1800" dirty="0" err="1" smtClean="0"/>
              <a:t>Ramond</a:t>
            </a:r>
            <a:endParaRPr lang="en-US" altLang="ja-JP" sz="1800" dirty="0" smtClean="0"/>
          </a:p>
          <a:p>
            <a:pPr marL="0" indent="0">
              <a:buNone/>
            </a:pPr>
            <a:endParaRPr lang="en-US" altLang="ja-JP" sz="1800" dirty="0"/>
          </a:p>
          <a:p>
            <a:pPr marL="0" indent="0">
              <a:buNone/>
            </a:pPr>
            <a:r>
              <a:rPr lang="en-US" altLang="ja-JP" sz="1800" u="sng" dirty="0" smtClean="0"/>
              <a:t>Physics and Detector Plenary</a:t>
            </a:r>
          </a:p>
          <a:p>
            <a:pPr marL="0" indent="0">
              <a:buNone/>
            </a:pPr>
            <a:r>
              <a:rPr lang="en-US" altLang="ja-JP" sz="1800" u="sng" dirty="0" smtClean="0"/>
              <a:t>Accelerator Plenary </a:t>
            </a:r>
          </a:p>
          <a:p>
            <a:pPr marL="0" indent="0">
              <a:buNone/>
            </a:pPr>
            <a:endParaRPr lang="en-US" altLang="ja-JP" sz="1800" dirty="0"/>
          </a:p>
          <a:p>
            <a:pPr marL="0" indent="0">
              <a:buNone/>
            </a:pPr>
            <a:endParaRPr lang="en-US" altLang="ja-JP" sz="1800" dirty="0"/>
          </a:p>
          <a:p>
            <a:pPr marL="0" indent="0">
              <a:buNone/>
            </a:pPr>
            <a:endParaRPr kumimoji="1" lang="ja-JP" altLang="en-US" sz="1800" dirty="0"/>
          </a:p>
        </p:txBody>
      </p:sp>
      <p:sp>
        <p:nvSpPr>
          <p:cNvPr id="4" name="日付プレースホルダー 3"/>
          <p:cNvSpPr>
            <a:spLocks noGrp="1"/>
          </p:cNvSpPr>
          <p:nvPr>
            <p:ph type="dt" sz="half" idx="10"/>
          </p:nvPr>
        </p:nvSpPr>
        <p:spPr/>
        <p:txBody>
          <a:bodyPr/>
          <a:lstStyle/>
          <a:p>
            <a:r>
              <a:rPr kumimoji="1" lang="en-US" altLang="ja-JP" smtClean="0"/>
              <a:t>12/10/01</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dirty="0" smtClean="0"/>
              <a:t>KEK-LC-Meeting</a:t>
            </a:r>
            <a:endParaRPr kumimoji="1" lang="ja-JP" altLang="en-US" dirty="0"/>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pPr/>
              <a:t>95</a:t>
            </a:fld>
            <a:endParaRPr kumimoji="1" lang="ja-JP"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248488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Tuesday: Oct. 23</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kumimoji="1" lang="en-US" altLang="ja-JP" dirty="0" smtClean="0"/>
              <a:t>Accelerator Major Parallel</a:t>
            </a:r>
          </a:p>
          <a:p>
            <a:pPr lvl="1"/>
            <a:r>
              <a:rPr lang="en-US" altLang="ja-JP" dirty="0">
                <a:solidFill>
                  <a:srgbClr val="3366FF"/>
                </a:solidFill>
              </a:rPr>
              <a:t>a</a:t>
            </a:r>
            <a:r>
              <a:rPr lang="en-US" altLang="ja-JP" dirty="0" smtClean="0">
                <a:solidFill>
                  <a:srgbClr val="3366FF"/>
                </a:solidFill>
              </a:rPr>
              <a:t>m</a:t>
            </a:r>
            <a:r>
              <a:rPr lang="en-US" altLang="ja-JP" dirty="0" smtClean="0"/>
              <a:t>: Power consumption</a:t>
            </a:r>
          </a:p>
          <a:p>
            <a:pPr lvl="1"/>
            <a:r>
              <a:rPr kumimoji="1" lang="en-US" altLang="ja-JP" dirty="0" smtClean="0"/>
              <a:t>        </a:t>
            </a:r>
            <a:r>
              <a:rPr kumimoji="1" lang="en-US" altLang="ja-JP" dirty="0" err="1" smtClean="0"/>
              <a:t>Emittance</a:t>
            </a:r>
            <a:r>
              <a:rPr kumimoji="1" lang="en-US" altLang="ja-JP" dirty="0" smtClean="0"/>
              <a:t> preservation</a:t>
            </a:r>
          </a:p>
          <a:p>
            <a:pPr lvl="1"/>
            <a:r>
              <a:rPr lang="en-US" altLang="ja-JP" dirty="0">
                <a:solidFill>
                  <a:srgbClr val="3366FF"/>
                </a:solidFill>
              </a:rPr>
              <a:t>p</a:t>
            </a:r>
            <a:r>
              <a:rPr lang="en-US" altLang="ja-JP" dirty="0" smtClean="0">
                <a:solidFill>
                  <a:srgbClr val="3366FF"/>
                </a:solidFill>
              </a:rPr>
              <a:t>m</a:t>
            </a:r>
            <a:r>
              <a:rPr lang="en-US" altLang="ja-JP" dirty="0" smtClean="0"/>
              <a:t>: Project and Cost Schedule Basis</a:t>
            </a:r>
          </a:p>
          <a:p>
            <a:pPr lvl="1"/>
            <a:r>
              <a:rPr kumimoji="1" lang="en-US" altLang="ja-JP" dirty="0" smtClean="0"/>
              <a:t>        System Tests</a:t>
            </a:r>
            <a:endParaRPr lang="en-US" altLang="ja-JP" dirty="0"/>
          </a:p>
          <a:p>
            <a:pPr lvl="1"/>
            <a:r>
              <a:rPr lang="en-US" altLang="ja-JP" dirty="0" smtClean="0">
                <a:solidFill>
                  <a:srgbClr val="3366FF"/>
                </a:solidFill>
              </a:rPr>
              <a:t>16:00 ~  </a:t>
            </a:r>
            <a:r>
              <a:rPr lang="en-US" altLang="ja-JP" dirty="0" smtClean="0"/>
              <a:t>ILC Systems – Higgs Factory Discussion</a:t>
            </a:r>
            <a:endParaRPr lang="en-US" altLang="ja-JP" dirty="0"/>
          </a:p>
          <a:p>
            <a:endParaRPr kumimoji="1" lang="en-US" altLang="ja-JP" dirty="0" smtClean="0"/>
          </a:p>
          <a:p>
            <a:r>
              <a:rPr kumimoji="1" lang="en-US" altLang="ja-JP" dirty="0" smtClean="0"/>
              <a:t>Physics and Detector </a:t>
            </a:r>
          </a:p>
          <a:p>
            <a:pPr lvl="1"/>
            <a:r>
              <a:rPr lang="en-US" altLang="ja-JP" dirty="0" smtClean="0"/>
              <a:t>IDAG</a:t>
            </a:r>
          </a:p>
          <a:p>
            <a:pPr lvl="1"/>
            <a:r>
              <a:rPr kumimoji="1" lang="en-US" altLang="ja-JP" dirty="0" smtClean="0"/>
              <a:t>Parallel sessions</a:t>
            </a:r>
          </a:p>
          <a:p>
            <a:pPr lvl="1"/>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12/10/01</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KEK-LC-Meeting</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pPr/>
              <a:t>96</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572233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Wednesday: Oct. 24</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ILC Systems Groups: 	TDR Wrap-up</a:t>
            </a:r>
          </a:p>
          <a:p>
            <a:pPr lvl="1"/>
            <a:r>
              <a:rPr kumimoji="1" lang="en-US" altLang="ja-JP" dirty="0" smtClean="0"/>
              <a:t>TDR Status Update </a:t>
            </a:r>
          </a:p>
          <a:p>
            <a:pPr lvl="1"/>
            <a:r>
              <a:rPr lang="en-US" altLang="ja-JP" dirty="0" smtClean="0"/>
              <a:t>Primary Authors Meetings</a:t>
            </a:r>
          </a:p>
          <a:p>
            <a:pPr lvl="1"/>
            <a:r>
              <a:rPr lang="en-US" altLang="ja-JP" dirty="0" smtClean="0"/>
              <a:t>LC Launch Event Org. Committee</a:t>
            </a:r>
            <a:endParaRPr kumimoji="1" lang="en-US" altLang="ja-JP" dirty="0"/>
          </a:p>
          <a:p>
            <a:r>
              <a:rPr lang="en-US" altLang="ja-JP" dirty="0" smtClean="0"/>
              <a:t>Physics and Detectors: </a:t>
            </a:r>
          </a:p>
          <a:p>
            <a:pPr lvl="1"/>
            <a:r>
              <a:rPr kumimoji="1" lang="en-US" altLang="ja-JP" dirty="0" smtClean="0"/>
              <a:t>Parallel sessions</a:t>
            </a:r>
          </a:p>
          <a:p>
            <a:r>
              <a:rPr kumimoji="1" lang="en-US" altLang="ja-JP" dirty="0" smtClean="0"/>
              <a:t>Public Lecture:  S. Weinberg</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12/10/01</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KEK-LC-Meeting</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pPr/>
              <a:t>97</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619542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Thursday, Oct. 25: </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Joint CLIC/ILS WGs</a:t>
            </a:r>
          </a:p>
          <a:p>
            <a:pPr lvl="1"/>
            <a:r>
              <a:rPr lang="en-US" altLang="ja-JP" dirty="0" smtClean="0"/>
              <a:t>RF/Technologies</a:t>
            </a:r>
          </a:p>
          <a:p>
            <a:pPr lvl="1"/>
            <a:r>
              <a:rPr kumimoji="1" lang="en-US" altLang="ja-JP" dirty="0" smtClean="0"/>
              <a:t>Instrumentation and Technical Systems</a:t>
            </a:r>
          </a:p>
          <a:p>
            <a:pPr lvl="1"/>
            <a:r>
              <a:rPr lang="en-US" altLang="ja-JP" dirty="0" smtClean="0"/>
              <a:t>CFS</a:t>
            </a:r>
          </a:p>
          <a:p>
            <a:pPr lvl="1"/>
            <a:r>
              <a:rPr kumimoji="1" lang="en-US" altLang="ja-JP" dirty="0" smtClean="0"/>
              <a:t>Beam delivery and MDI</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12/10/01</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KEK-LC-Meeting</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pPr/>
              <a:t>98</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897785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Friday, Oct. 26</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Accelerator </a:t>
            </a:r>
            <a:r>
              <a:rPr lang="en-US" altLang="ja-JP" dirty="0" err="1" smtClean="0"/>
              <a:t>Pleanary</a:t>
            </a:r>
            <a:endParaRPr lang="en-US" altLang="ja-JP" dirty="0" smtClean="0"/>
          </a:p>
          <a:p>
            <a:r>
              <a:rPr kumimoji="1" lang="en-US" altLang="ja-JP" dirty="0" smtClean="0"/>
              <a:t>Physics and Detector Plenary</a:t>
            </a:r>
          </a:p>
          <a:p>
            <a:endParaRPr lang="en-US" altLang="ja-JP" dirty="0"/>
          </a:p>
          <a:p>
            <a:r>
              <a:rPr kumimoji="1" lang="en-US" altLang="ja-JP" dirty="0" smtClean="0"/>
              <a:t>Closing Joint Plenary</a:t>
            </a:r>
          </a:p>
          <a:p>
            <a:pPr lvl="1"/>
            <a:r>
              <a:rPr lang="en-US" altLang="ja-JP" dirty="0" smtClean="0"/>
              <a:t>Physics and Detector Summary </a:t>
            </a:r>
          </a:p>
          <a:p>
            <a:pPr lvl="1"/>
            <a:r>
              <a:rPr kumimoji="1" lang="en-US" altLang="ja-JP" dirty="0" smtClean="0"/>
              <a:t>Accelerator Summary 		by L. Evans</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12/10/01</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KEK-LC-Meeting</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pPr/>
              <a:t>99</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14393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27742</TotalTime>
  <Words>13334</Words>
  <Application>Microsoft Macintosh PowerPoint</Application>
  <PresentationFormat>画面に合わせる (4:3)</PresentationFormat>
  <Paragraphs>2292</Paragraphs>
  <Slides>112</Slides>
  <Notes>9</Notes>
  <HiddenSlides>10</HiddenSlides>
  <MMClips>0</MMClips>
  <ScaleCrop>false</ScaleCrop>
  <HeadingPairs>
    <vt:vector size="4" baseType="variant">
      <vt:variant>
        <vt:lpstr>デザイン テンプレート</vt:lpstr>
      </vt:variant>
      <vt:variant>
        <vt:i4>3</vt:i4>
      </vt:variant>
      <vt:variant>
        <vt:lpstr>スライド タイトル</vt:lpstr>
      </vt:variant>
      <vt:variant>
        <vt:i4>112</vt:i4>
      </vt:variant>
    </vt:vector>
  </HeadingPairs>
  <TitlesOfParts>
    <vt:vector size="115" baseType="lpstr">
      <vt:lpstr>ホワイト</vt:lpstr>
      <vt:lpstr>4_ホワイト</vt:lpstr>
      <vt:lpstr>Office テーマ</vt:lpstr>
      <vt:lpstr>第18回 LC 計画推進委員会</vt:lpstr>
      <vt:lpstr>A Review on Research and Development at KEK for Accelerator Technologies toward ILC</vt:lpstr>
      <vt:lpstr>Charge to the Review  </vt:lpstr>
      <vt:lpstr> Reports from Reviewers (Preliminary):  STF: Cavities and Cryomodules (CMs)</vt:lpstr>
      <vt:lpstr> Reports from Reviewers (Preliminary):  STF: RF and PDS</vt:lpstr>
      <vt:lpstr> Reports from Reviewers (Preliminary):  STF: CFF</vt:lpstr>
      <vt:lpstr> Reports from Reviewers (Preliminary):  ATF</vt:lpstr>
      <vt:lpstr> Reports from Reviewers (Preliminary):  View to the future </vt:lpstr>
      <vt:lpstr>TDR Technical Volumes</vt:lpstr>
      <vt:lpstr>Configuration: RDR to TDR  </vt:lpstr>
      <vt:lpstr>TDR Publication and Review</vt:lpstr>
      <vt:lpstr>ILC Technical Design Report status as of Oct. 1, 2012 </vt:lpstr>
      <vt:lpstr>TDR: Part 1 (1)</vt:lpstr>
      <vt:lpstr>TDR: Part 1 (2)</vt:lpstr>
      <vt:lpstr>TDR: Part 1 ( 3)</vt:lpstr>
      <vt:lpstr>TDR: Part 2 (1)</vt:lpstr>
      <vt:lpstr>TDR: Part 2 (2)</vt:lpstr>
      <vt:lpstr>TDR: Part 2 (3)</vt:lpstr>
      <vt:lpstr>TDR: Part 2 (4)</vt:lpstr>
      <vt:lpstr>TDR: Part 2 (5)</vt:lpstr>
      <vt:lpstr>スライド 21</vt:lpstr>
      <vt:lpstr>KEK2013 ロードマップ(案）に沿った ILC, ATF, STF 開発研究計画</vt:lpstr>
      <vt:lpstr>KEK研究推進会議での議論・ 中間まとめ (8/21) ：ILC </vt:lpstr>
      <vt:lpstr>KEK-ILC Road-Map: Case 1  under discussion, 2012-7</vt:lpstr>
      <vt:lpstr>KEK-ILC Road-Map: Case 2  under discussion, 2012-7</vt:lpstr>
      <vt:lpstr>重要課題</vt:lpstr>
      <vt:lpstr>基本的な取り組み</vt:lpstr>
      <vt:lpstr>ATF の基本方針</vt:lpstr>
      <vt:lpstr>Target of the ATF future plan</vt:lpstr>
      <vt:lpstr>Background: ATF/ATF2 in 2012-2013</vt:lpstr>
      <vt:lpstr>ATF Future Plan</vt:lpstr>
      <vt:lpstr>スライド 32</vt:lpstr>
      <vt:lpstr>スライド 33</vt:lpstr>
      <vt:lpstr>…from FJPPL-FKPPL WS on ATDF2 in March 2012:</vt:lpstr>
      <vt:lpstr>STF 提案の基本方針</vt:lpstr>
      <vt:lpstr>先進・超伝導ビーム加速システムの開発</vt:lpstr>
      <vt:lpstr>先進・超伝導ビーム加速システムの開発</vt:lpstr>
      <vt:lpstr>スライド 38</vt:lpstr>
      <vt:lpstr>研究開発の前提条件</vt:lpstr>
      <vt:lpstr>Plug-compatible Conditions  </vt:lpstr>
      <vt:lpstr>TESLA AND TESLA-LIKE CAVITY</vt:lpstr>
      <vt:lpstr>Blade Tuner selected </vt:lpstr>
      <vt:lpstr>LC 技術開発：今後の進め方（基本方針） 前提条件</vt:lpstr>
      <vt:lpstr>KEK STF2-CM2b Cavity - possible harmonization proposed -   </vt:lpstr>
      <vt:lpstr>CWモジュールのレイアウト</vt:lpstr>
      <vt:lpstr>LHe Vessel 設計共通化案・検討図 (山中・山本）</vt:lpstr>
      <vt:lpstr>STF-SCRF 開発検討会(10-03/05) での 議論のまとめ</vt:lpstr>
      <vt:lpstr>スライド 48</vt:lpstr>
      <vt:lpstr>スライド 49</vt:lpstr>
      <vt:lpstr>スライド 50</vt:lpstr>
      <vt:lpstr>KEK-CFFでの開発への提案</vt:lpstr>
      <vt:lpstr>STF空洞開発・提案 ( 叩き台 ）</vt:lpstr>
      <vt:lpstr>CFFにおける空洞製造計画案（詳細）</vt:lpstr>
      <vt:lpstr>KEK-3号機 製造スケジュール案</vt:lpstr>
      <vt:lpstr>長期計画案</vt:lpstr>
      <vt:lpstr>提案のまとめ</vt:lpstr>
      <vt:lpstr>CFFにおける空洞製造計画案</vt:lpstr>
      <vt:lpstr>高圧ガス設備の申請に向けて</vt:lpstr>
      <vt:lpstr>空洞製造の目指す方向</vt:lpstr>
      <vt:lpstr>製造における留意点</vt:lpstr>
      <vt:lpstr>CFFにおける空洞製造計画案</vt:lpstr>
      <vt:lpstr>CFFにおける空洞製造計画案（詳細）</vt:lpstr>
      <vt:lpstr>CFFにおける空洞製造計画案（詳細）</vt:lpstr>
      <vt:lpstr>CFFにおける空洞製造計画案（詳細）</vt:lpstr>
      <vt:lpstr>CFFにおける開発テーマ</vt:lpstr>
      <vt:lpstr>ジャケットについて</vt:lpstr>
      <vt:lpstr>CFFにおける空洞製造技術マップ</vt:lpstr>
      <vt:lpstr>　KEK次期ロードマップ期間における 研究開発計画のまとめ</vt:lpstr>
      <vt:lpstr>スライド 69</vt:lpstr>
      <vt:lpstr>TDR Publication and Review</vt:lpstr>
      <vt:lpstr>ILC Technical Design Report status as of Oct. 1, 2012 </vt:lpstr>
      <vt:lpstr>TDR: Part 1 (1)</vt:lpstr>
      <vt:lpstr>TDR: Part 1 (2)</vt:lpstr>
      <vt:lpstr>TDR: Part 1 ( 3)</vt:lpstr>
      <vt:lpstr>TDR: Part 2 (1)</vt:lpstr>
      <vt:lpstr>TDR: Part 2 (2)</vt:lpstr>
      <vt:lpstr>TDR: Part 2 (3)</vt:lpstr>
      <vt:lpstr>TDR: Part 2 (4)</vt:lpstr>
      <vt:lpstr>TDR: Part 2 (5)</vt:lpstr>
      <vt:lpstr>backup</vt:lpstr>
      <vt:lpstr>KEK-LC定例打ち合わせ・技術報告/検討会 2012-10-15</vt:lpstr>
      <vt:lpstr>KEK-LC： FY2012 年間予定</vt:lpstr>
      <vt:lpstr>第18回 LC 計画推進委員会</vt:lpstr>
      <vt:lpstr>ATF報告　2012/10/1~10/15（夏期停止中）：照沼</vt:lpstr>
      <vt:lpstr>ATF報告　2012/10/1~10/15（夏期停止中）</vt:lpstr>
      <vt:lpstr>スライド 86</vt:lpstr>
      <vt:lpstr>スライド 87</vt:lpstr>
      <vt:lpstr>スライド 88</vt:lpstr>
      <vt:lpstr>スライド 89</vt:lpstr>
      <vt:lpstr>スライド 90</vt:lpstr>
      <vt:lpstr>スライド 91</vt:lpstr>
      <vt:lpstr>CFS: 国内候補地・地質調査：　宮原/山本</vt:lpstr>
      <vt:lpstr>今後(2012) の会議予定</vt:lpstr>
      <vt:lpstr>LCWS 2012  </vt:lpstr>
      <vt:lpstr>Monday, Oct. 22: Plenary</vt:lpstr>
      <vt:lpstr>Tuesday: Oct. 23</vt:lpstr>
      <vt:lpstr>Wednesday: Oct. 24</vt:lpstr>
      <vt:lpstr>Thursday, Oct. 25: </vt:lpstr>
      <vt:lpstr>Friday, Oct. 26</vt:lpstr>
      <vt:lpstr>10/24 シンポジウム</vt:lpstr>
      <vt:lpstr>IEEE -NSS Symposium:  </vt:lpstr>
      <vt:lpstr>ILC Special Event: Agenda</vt:lpstr>
      <vt:lpstr>TTC </vt:lpstr>
      <vt:lpstr>ILC GDE Internal Cost Review</vt:lpstr>
      <vt:lpstr>Higgs Factory Workshop (HF2012):横谷</vt:lpstr>
      <vt:lpstr>『量子ビーム基盤技術開発プログラム』 第二回・シンポジウム</vt:lpstr>
      <vt:lpstr>ILC-PAC </vt:lpstr>
      <vt:lpstr>ILC Symposium/TDR完成発表会：　横谷</vt:lpstr>
      <vt:lpstr>KEK-LC定例打ち合わせ・技術報告/検討会 2012-10-15</vt:lpstr>
      <vt:lpstr>スライド 110</vt:lpstr>
      <vt:lpstr>スライド 111</vt:lpstr>
      <vt:lpstr>スライド 112</vt:lpstr>
    </vt:vector>
  </TitlesOfParts>
  <Company>KEK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2011年度・LC 計画推進室 の運営にあたって</dc:title>
  <dc:creator>Yamamoto Akira</dc:creator>
  <cp:lastModifiedBy>田内 利明</cp:lastModifiedBy>
  <cp:revision>542</cp:revision>
  <dcterms:created xsi:type="dcterms:W3CDTF">2012-10-26T18:45:33Z</dcterms:created>
  <dcterms:modified xsi:type="dcterms:W3CDTF">2012-10-26T18:47:12Z</dcterms:modified>
</cp:coreProperties>
</file>