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114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5DCE1-10E2-C049-838D-6708ACBC0733}" type="datetimeFigureOut">
              <a:rPr lang="ja-JP" altLang="en-US" smtClean="0"/>
              <a:t>12.10.27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415F6-92D9-A848-AB0D-4915FBF51541}" type="slidenum">
              <a:rPr lang="ja-JP" altLang="en-US" smtClean="0"/>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a:solidFill>
            <a:srgbClr val="FFFFFF"/>
          </a:solidFill>
          <a:ln/>
        </p:spPr>
      </p:sp>
      <p:sp>
        <p:nvSpPr>
          <p:cNvPr id="25602" name="Rectangle 2"/>
          <p:cNvSpPr>
            <a:spLocks noGrp="1" noChangeArrowheads="1"/>
          </p:cNvSpPr>
          <p:nvPr>
            <p:ph type="body" idx="1"/>
          </p:nvPr>
        </p:nvSpPr>
        <p:spPr>
          <a:ln/>
        </p:spPr>
        <p:txBody>
          <a:bodyPr/>
          <a:lstStyle/>
          <a:p>
            <a:pPr marL="79375">
              <a:defRPr/>
            </a:pP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現在、約</a:t>
            </a:r>
            <a:r>
              <a:rPr kumimoji="0" lang="en-US" altLang="ja-JP" smtClean="0">
                <a:solidFill>
                  <a:srgbClr val="000000"/>
                </a:solidFill>
                <a:latin typeface="Lucida Grande" charset="0"/>
                <a:cs typeface="Lucida Grande" charset="0"/>
                <a:sym typeface="Lucida Grande" charset="0"/>
              </a:rPr>
              <a:t> 220page</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mtClean="0">
                <a:solidFill>
                  <a:srgbClr val="000000"/>
                </a:solidFill>
                <a:latin typeface="Lucida Grande" charset="0"/>
                <a:cs typeface="Lucida Grande" charset="0"/>
                <a:sym typeface="Lucida Grande" charset="0"/>
              </a:rPr>
              <a:t>1TeV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a:t>
            </a:r>
            <a:r>
              <a:rPr kumimoji="0" lang="en-US" altLang="ja-JP" smtClean="0">
                <a:solidFill>
                  <a:srgbClr val="000000"/>
                </a:solidFill>
                <a:latin typeface="Lucida Grande" charset="0"/>
                <a:cs typeface="Lucida Grande" charset="0"/>
                <a:sym typeface="Lucida Grande" charset="0"/>
              </a:rPr>
              <a:t> full simulation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結果は、まだ最終結果ではないが、ほぼ形になっている。</a:t>
            </a:r>
            <a:r>
              <a:rPr kumimoji="0" lang="en-US" altLang="ja-JP" smtClean="0">
                <a:solidFill>
                  <a:srgbClr val="000000"/>
                </a:solidFill>
                <a:latin typeface="Lucida Grande" charset="0"/>
                <a:cs typeface="Lucida Grande" charset="0"/>
                <a:sym typeface="Lucida Grande" charset="0"/>
              </a:rPr>
              <a:t>Precision Higgs Studies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が</a:t>
            </a:r>
            <a:r>
              <a:rPr kumimoji="0" lang="en-US" altLang="ja-JP" smtClean="0">
                <a:solidFill>
                  <a:srgbClr val="000000"/>
                </a:solidFill>
                <a:latin typeface="Lucida Grande" charset="0"/>
                <a:cs typeface="Lucida Grande" charset="0"/>
                <a:sym typeface="Lucida Grande" charset="0"/>
              </a:rPr>
              <a:t>main dish</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　</a:t>
            </a:r>
            <a:r>
              <a:rPr kumimoji="0" lang="en-US" altLang="ja-JP" smtClean="0">
                <a:solidFill>
                  <a:srgbClr val="000000"/>
                </a:solidFill>
                <a:latin typeface="Lucida Grande" charset="0"/>
                <a:cs typeface="Lucida Grande" charset="0"/>
                <a:sym typeface="Lucida Grande" charset="0"/>
              </a:rPr>
              <a:t>W/Z</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mtClean="0">
                <a:solidFill>
                  <a:srgbClr val="000000"/>
                </a:solidFill>
                <a:latin typeface="Lucida Grande" charset="0"/>
                <a:cs typeface="Lucida Grande" charset="0"/>
                <a:sym typeface="Lucida Grande" charset="0"/>
              </a:rPr>
              <a:t>Top Quark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a:t>
            </a:r>
            <a:r>
              <a:rPr kumimoji="0" lang="en-US" altLang="ja-JP" smtClean="0">
                <a:solidFill>
                  <a:srgbClr val="000000"/>
                </a:solidFill>
                <a:latin typeface="Lucida Grande" charset="0"/>
                <a:cs typeface="Lucida Grande" charset="0"/>
                <a:sym typeface="Lucida Grande" charset="0"/>
              </a:rPr>
              <a:t> factory type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の実験が</a:t>
            </a:r>
            <a:r>
              <a:rPr kumimoji="0" lang="en-US" altLang="ja-JP" smtClean="0">
                <a:solidFill>
                  <a:srgbClr val="000000"/>
                </a:solidFill>
                <a:latin typeface="Lucida Grande" charset="0"/>
                <a:cs typeface="Lucida Grande" charset="0"/>
                <a:sym typeface="Lucida Grande" charset="0"/>
              </a:rPr>
              <a:t> guaranteed physics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としてこれに加わる。</a:t>
            </a:r>
            <a:r>
              <a:rPr kumimoji="0" lang="en-US" altLang="ja-JP" smtClean="0">
                <a:solidFill>
                  <a:srgbClr val="000000"/>
                </a:solidFill>
                <a:latin typeface="Lucida Grande" charset="0"/>
                <a:cs typeface="Lucida Grande" charset="0"/>
                <a:sym typeface="Lucida Grande" charset="0"/>
              </a:rPr>
              <a:t>New physics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は、</a:t>
            </a:r>
            <a:r>
              <a:rPr kumimoji="0" lang="en-US" altLang="ja-JP" smtClean="0">
                <a:solidFill>
                  <a:srgbClr val="000000"/>
                </a:solidFill>
                <a:latin typeface="Lucida Grande" charset="0"/>
                <a:cs typeface="Lucida Grande" charset="0"/>
                <a:sym typeface="Lucida Grande" charset="0"/>
              </a:rPr>
              <a:t>126GeV Higgs candidate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の発見を受け、それと矛盾しない物に焦点を当てている。</a:t>
            </a:r>
            <a:r>
              <a:rPr kumimoji="0" lang="en-US" altLang="ja-JP" smtClean="0">
                <a:solidFill>
                  <a:srgbClr val="000000"/>
                </a:solidFill>
                <a:latin typeface="Lucida Grande" charset="0"/>
                <a:cs typeface="Lucida Grande" charset="0"/>
                <a:sym typeface="Lucida Grande" charset="0"/>
              </a:rPr>
              <a:t>LHC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で直接生成の検出が難しい</a:t>
            </a:r>
            <a:r>
              <a:rPr kumimoji="0" lang="en-US" altLang="ja-JP" smtClean="0">
                <a:solidFill>
                  <a:srgbClr val="000000"/>
                </a:solidFill>
                <a:latin typeface="Lucida Grande" charset="0"/>
                <a:cs typeface="Lucida Grande" charset="0"/>
                <a:sym typeface="Lucida Grande" charset="0"/>
              </a:rPr>
              <a:t> color neutral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な新粒子探索／研究に重点をおく。</a:t>
            </a:r>
            <a:endParaRPr kumimoji="0" lang="en-US" altLang="ja-JP"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r>
              <a:rPr kumimoji="0" lang="en-US" altLang="ja-JP" smtClean="0">
                <a:solidFill>
                  <a:srgbClr val="000000"/>
                </a:solidFill>
                <a:latin typeface="Lucida Grande" charset="0"/>
                <a:cs typeface="Lucida Grande" charset="0"/>
                <a:sym typeface="Lucida Grande"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a:solidFill>
            <a:srgbClr val="FFFFFF"/>
          </a:solidFill>
          <a:ln/>
        </p:spPr>
      </p:sp>
      <p:sp>
        <p:nvSpPr>
          <p:cNvPr id="29698" name="Rectangle 2"/>
          <p:cNvSpPr>
            <a:spLocks noGrp="1" noChangeArrowheads="1"/>
          </p:cNvSpPr>
          <p:nvPr>
            <p:ph type="body" idx="1"/>
          </p:nvPr>
        </p:nvSpPr>
        <p:spPr>
          <a:ln/>
        </p:spPr>
        <p:txBody>
          <a:bodyPr/>
          <a:lstStyle/>
          <a:p>
            <a:pPr marL="79375">
              <a:defRPr/>
            </a:pPr>
            <a:r>
              <a:rPr kumimoji="0" lang="en-US" altLang="ja-JP" smtClean="0">
                <a:solidFill>
                  <a:srgbClr val="000000"/>
                </a:solidFill>
                <a:latin typeface="Lucida Grande" charset="0"/>
                <a:cs typeface="Lucida Grande" charset="0"/>
                <a:sym typeface="Lucida Grande" charset="0"/>
              </a:rPr>
              <a:t>ILD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測定器コンセプトは、</a:t>
            </a:r>
            <a:r>
              <a:rPr kumimoji="0" lang="en-US" altLang="ja-JP" smtClean="0">
                <a:solidFill>
                  <a:srgbClr val="000000"/>
                </a:solidFill>
                <a:latin typeface="Lucida Grande" charset="0"/>
                <a:cs typeface="Lucida Grande" charset="0"/>
                <a:sym typeface="Lucida Grande" charset="0"/>
              </a:rPr>
              <a:t>Particle Flow Analysis (PFA)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に最適化された高精細測定器で、</a:t>
            </a:r>
            <a:r>
              <a:rPr kumimoji="0" lang="en-US" altLang="ja-JP" smtClean="0">
                <a:solidFill>
                  <a:srgbClr val="000000"/>
                </a:solidFill>
                <a:latin typeface="Lucida Grande" charset="0"/>
                <a:cs typeface="Lucida Grande" charset="0"/>
                <a:sym typeface="Lucida Grande" charset="0"/>
              </a:rPr>
              <a:t>All Silicon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a:t>
            </a:r>
            <a:r>
              <a:rPr kumimoji="0" lang="en-US" altLang="ja-JP" smtClean="0">
                <a:solidFill>
                  <a:srgbClr val="000000"/>
                </a:solidFill>
                <a:latin typeface="Lucida Grande" charset="0"/>
                <a:cs typeface="Lucida Grande" charset="0"/>
                <a:sym typeface="Lucida Grande" charset="0"/>
              </a:rPr>
              <a:t> SiD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に比して、</a:t>
            </a:r>
            <a:r>
              <a:rPr kumimoji="0" lang="en-US" altLang="ja-JP" smtClean="0">
                <a:solidFill>
                  <a:srgbClr val="000000"/>
                </a:solidFill>
                <a:latin typeface="Lucida Grande" charset="0"/>
                <a:cs typeface="Lucida Grande" charset="0"/>
                <a:sym typeface="Lucida Grande" charset="0"/>
              </a:rPr>
              <a:t>TPC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を中央飛跡検出器に採用した点に特長がある。バーテックス検出器、中央飛跡検出器（</a:t>
            </a:r>
            <a:r>
              <a:rPr kumimoji="0" lang="en-US" altLang="ja-JP" smtClean="0">
                <a:solidFill>
                  <a:srgbClr val="000000"/>
                </a:solidFill>
                <a:latin typeface="Lucida Grande" charset="0"/>
                <a:cs typeface="Lucida Grande" charset="0"/>
                <a:sym typeface="Lucida Grande" charset="0"/>
              </a:rPr>
              <a:t>TPC</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）、カロリメターとも、</a:t>
            </a:r>
            <a:r>
              <a:rPr kumimoji="0" lang="en-US" altLang="ja-JP" smtClean="0">
                <a:solidFill>
                  <a:srgbClr val="000000"/>
                </a:solidFill>
                <a:latin typeface="Lucida Grande" charset="0"/>
                <a:cs typeface="Lucida Grande" charset="0"/>
                <a:sym typeface="Lucida Grande" charset="0"/>
              </a:rPr>
              <a:t>LHC</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測定器に比べて高精細、低物質で、</a:t>
            </a:r>
            <a:r>
              <a:rPr kumimoji="0" lang="en-US" altLang="ja-JP" smtClean="0">
                <a:solidFill>
                  <a:srgbClr val="000000"/>
                </a:solidFill>
                <a:latin typeface="Lucida Grande" charset="0"/>
                <a:cs typeface="Lucida Grande" charset="0"/>
                <a:sym typeface="Lucida Grande" charset="0"/>
              </a:rPr>
              <a:t>LHC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の一桁上の性能を目指す。現在、既に</a:t>
            </a:r>
            <a:r>
              <a:rPr kumimoji="0" lang="en-US" altLang="ja-JP" smtClean="0">
                <a:solidFill>
                  <a:srgbClr val="000000"/>
                </a:solidFill>
                <a:latin typeface="Lucida Grande" charset="0"/>
                <a:cs typeface="Lucida Grande" charset="0"/>
                <a:sym typeface="Lucida Grande" charset="0"/>
              </a:rPr>
              <a:t>200</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ページを超える</a:t>
            </a:r>
            <a:r>
              <a:rPr kumimoji="0" lang="en-US" altLang="ja-JP" smtClean="0">
                <a:solidFill>
                  <a:srgbClr val="000000"/>
                </a:solidFill>
                <a:latin typeface="Lucida Grande" charset="0"/>
                <a:cs typeface="Lucida Grande" charset="0"/>
                <a:sym typeface="Lucida Grande" charset="0"/>
              </a:rPr>
              <a:t> DBD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ドラフトは、各部の詳細を記述した参考資料（</a:t>
            </a:r>
            <a:r>
              <a:rPr kumimoji="0" lang="en-US" altLang="ja-JP" smtClean="0">
                <a:solidFill>
                  <a:srgbClr val="000000"/>
                </a:solidFill>
                <a:latin typeface="Lucida Grande" charset="0"/>
                <a:cs typeface="Lucida Grande" charset="0"/>
                <a:sym typeface="Lucida Grande" charset="0"/>
              </a:rPr>
              <a:t>LC Note</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）とともに、</a:t>
            </a:r>
            <a:r>
              <a:rPr kumimoji="0" lang="en-US" altLang="ja-JP" smtClean="0">
                <a:solidFill>
                  <a:srgbClr val="000000"/>
                </a:solidFill>
                <a:latin typeface="Lucida Grande" charset="0"/>
                <a:cs typeface="Lucida Grande" charset="0"/>
                <a:sym typeface="Lucida Grande" charset="0"/>
              </a:rPr>
              <a:t>LCWS2012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におけるレビューのために</a:t>
            </a:r>
            <a:r>
              <a:rPr kumimoji="0" lang="en-US" altLang="ja-JP" smtClean="0">
                <a:solidFill>
                  <a:srgbClr val="000000"/>
                </a:solidFill>
                <a:latin typeface="Lucida Grande" charset="0"/>
                <a:cs typeface="Lucida Grande" charset="0"/>
                <a:sym typeface="Lucida Grande" charset="0"/>
              </a:rPr>
              <a:t> IDAG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に提出寸前の状態。</a:t>
            </a:r>
            <a:r>
              <a:rPr kumimoji="0" lang="en-US" altLang="ja-JP" smtClean="0">
                <a:solidFill>
                  <a:srgbClr val="000000"/>
                </a:solidFill>
                <a:latin typeface="Lucida Grande" charset="0"/>
                <a:cs typeface="Lucida Grande" charset="0"/>
                <a:sym typeface="Lucida Grande" charset="0"/>
              </a:rPr>
              <a:t>1TeV</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シミュレーションの部分は、まだ</a:t>
            </a:r>
            <a:r>
              <a:rPr kumimoji="0" lang="en-US" altLang="ja-JP" smtClean="0">
                <a:solidFill>
                  <a:srgbClr val="000000"/>
                </a:solidFill>
                <a:latin typeface="Lucida Grande" charset="0"/>
                <a:cs typeface="Lucida Grande" charset="0"/>
                <a:sym typeface="Lucida Grande" charset="0"/>
              </a:rPr>
              <a:t> MC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データ準備が終わっておらず途中結果の段階。</a:t>
            </a:r>
            <a:r>
              <a:rPr kumimoji="0" lang="en-US" altLang="ja-JP" smtClean="0">
                <a:solidFill>
                  <a:srgbClr val="000000"/>
                </a:solidFill>
                <a:latin typeface="ヒラギノ角ゴ ProN W3" charset="0"/>
                <a:ea typeface="ヒラギノ角ゴ ProN W3" charset="0"/>
                <a:cs typeface="ヒラギノ角ゴ ProN W3" charset="0"/>
                <a:sym typeface="ヒラギノ角ゴ ProN W3" charset="0"/>
              </a:rPr>
              <a:t>〆</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切に向け、現在急ピッチで作業中。（右下の写真）</a:t>
            </a:r>
            <a:r>
              <a:rPr kumimoji="0" lang="en-US" altLang="ja-JP" smtClean="0">
                <a:solidFill>
                  <a:srgbClr val="000000"/>
                </a:solidFill>
                <a:latin typeface="Lucida Grande" charset="0"/>
                <a:cs typeface="Lucida Grande" charset="0"/>
                <a:sym typeface="Lucida Grande" charset="0"/>
              </a:rPr>
              <a:t>2012</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mtClean="0">
                <a:solidFill>
                  <a:srgbClr val="000000"/>
                </a:solidFill>
                <a:latin typeface="Lucida Grande" charset="0"/>
                <a:cs typeface="Lucida Grande" charset="0"/>
                <a:sym typeface="Lucida Grande" charset="0"/>
              </a:rPr>
              <a:t>5</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月の九州大学での</a:t>
            </a:r>
            <a:r>
              <a:rPr kumimoji="0" lang="en-US" altLang="ja-JP" smtClean="0">
                <a:solidFill>
                  <a:srgbClr val="000000"/>
                </a:solidFill>
                <a:latin typeface="Lucida Grande" charset="0"/>
                <a:cs typeface="Lucida Grande" charset="0"/>
                <a:sym typeface="Lucida Grande" charset="0"/>
              </a:rPr>
              <a:t> ILD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ミーティングの集合写真。</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en-US" altLang="ja-JP" dirty="0" smtClean="0"/>
              <a:t>TPC </a:t>
            </a:r>
            <a:r>
              <a:rPr lang="ja-JP" altLang="en-US" dirty="0" smtClean="0"/>
              <a:t>の位置分解能の達成値：</a:t>
            </a:r>
            <a:r>
              <a:rPr lang="en-US" altLang="ja-JP" dirty="0" smtClean="0"/>
              <a:t>&lt;100mu </a:t>
            </a:r>
            <a:r>
              <a:rPr lang="ja-JP" altLang="en-US" dirty="0" smtClean="0"/>
              <a:t>は、</a:t>
            </a:r>
            <a:r>
              <a:rPr lang="en-US" altLang="ja-JP" dirty="0" smtClean="0"/>
              <a:t>KEK </a:t>
            </a:r>
            <a:r>
              <a:rPr lang="ja-JP" altLang="en-US" dirty="0" smtClean="0"/>
              <a:t>で開発した位置分解能の理論公式を用いた</a:t>
            </a:r>
            <a:r>
              <a:rPr lang="en-US" altLang="ja-JP" dirty="0" smtClean="0"/>
              <a:t> B=3.5T </a:t>
            </a:r>
            <a:r>
              <a:rPr lang="ja-JP" altLang="en-US" dirty="0" smtClean="0"/>
              <a:t>への外挿した値。</a:t>
            </a:r>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a:solidFill>
            <a:srgbClr val="FFFFFF"/>
          </a:solidFill>
          <a:ln/>
        </p:spPr>
      </p:sp>
      <p:sp>
        <p:nvSpPr>
          <p:cNvPr id="32770" name="Rectangle 2"/>
          <p:cNvSpPr>
            <a:spLocks noGrp="1" noChangeArrowheads="1"/>
          </p:cNvSpPr>
          <p:nvPr>
            <p:ph type="body" idx="1"/>
          </p:nvPr>
        </p:nvSpPr>
        <p:spPr>
          <a:ln/>
        </p:spPr>
        <p:txBody>
          <a:bodyPr/>
          <a:lstStyle/>
          <a:p>
            <a:pPr marL="79375">
              <a:defRPr/>
            </a:pPr>
            <a:r>
              <a:rPr kumimoji="0" lang="en-US" altLang="ja-JP" smtClean="0">
                <a:solidFill>
                  <a:srgbClr val="000000"/>
                </a:solidFill>
                <a:latin typeface="Arial" charset="0"/>
                <a:cs typeface="Arial" charset="0"/>
                <a:sym typeface="Arial" charset="0"/>
              </a:rPr>
              <a:t>LoI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では</a:t>
            </a:r>
            <a:r>
              <a:rPr kumimoji="0" lang="en-US" altLang="ja-JP" smtClean="0">
                <a:solidFill>
                  <a:srgbClr val="000000"/>
                </a:solidFill>
                <a:latin typeface="Arial" charset="0"/>
                <a:cs typeface="Arial" charset="0"/>
                <a:sym typeface="Arial" charset="0"/>
              </a:rPr>
              <a:t> LEP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時代に開発された</a:t>
            </a:r>
            <a:r>
              <a:rPr kumimoji="0" lang="en-US" altLang="ja-JP" smtClean="0">
                <a:solidFill>
                  <a:srgbClr val="000000"/>
                </a:solidFill>
                <a:latin typeface="Arial" charset="0"/>
                <a:cs typeface="Arial" charset="0"/>
                <a:sym typeface="Arial" charset="0"/>
              </a:rPr>
              <a:t> FORTRAN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による飛跡再構成プログラムが使われた。</a:t>
            </a:r>
            <a:r>
              <a:rPr kumimoji="0" lang="en-US" altLang="ja-JP" smtClean="0">
                <a:solidFill>
                  <a:srgbClr val="000000"/>
                </a:solidFill>
                <a:latin typeface="Arial" charset="0"/>
                <a:cs typeface="Arial" charset="0"/>
                <a:sym typeface="Arial" charset="0"/>
              </a:rPr>
              <a:t>DBD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では、飛跡再構成プログラムの全てを</a:t>
            </a:r>
            <a:r>
              <a:rPr kumimoji="0" lang="en-US" altLang="ja-JP" smtClean="0">
                <a:solidFill>
                  <a:srgbClr val="000000"/>
                </a:solidFill>
                <a:latin typeface="Arial" charset="0"/>
                <a:cs typeface="Arial" charset="0"/>
                <a:sym typeface="Arial" charset="0"/>
              </a:rPr>
              <a:t> 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でゼロから書き直した。その心臓部に、素核研</a:t>
            </a:r>
            <a:r>
              <a:rPr kumimoji="0" lang="en-US" altLang="ja-JP" smtClean="0">
                <a:solidFill>
                  <a:srgbClr val="000000"/>
                </a:solidFill>
                <a:latin typeface="Arial" charset="0"/>
                <a:cs typeface="Arial" charset="0"/>
                <a:sym typeface="Arial" charset="0"/>
              </a:rPr>
              <a:t> ILC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グループで開発した汎用</a:t>
            </a:r>
            <a:r>
              <a:rPr kumimoji="0" lang="en-US" altLang="ja-JP" smtClean="0">
                <a:solidFill>
                  <a:srgbClr val="000000"/>
                </a:solidFill>
                <a:latin typeface="Arial" charset="0"/>
                <a:cs typeface="Arial" charset="0"/>
                <a:sym typeface="Arial" charset="0"/>
              </a:rPr>
              <a:t> Kalman Filter Package</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mtClean="0">
                <a:solidFill>
                  <a:srgbClr val="000000"/>
                </a:solidFill>
                <a:latin typeface="Arial" charset="0"/>
                <a:cs typeface="Arial" charset="0"/>
                <a:sym typeface="Arial" charset="0"/>
              </a:rPr>
              <a:t>KalTest</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）が使われている。</a:t>
            </a:r>
            <a:endParaRPr kumimoji="0" lang="en-US" altLang="ja-JP"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（左上）重心系エネルギー</a:t>
            </a:r>
            <a:r>
              <a:rPr kumimoji="0" lang="en-US" altLang="ja-JP" smtClean="0">
                <a:solidFill>
                  <a:srgbClr val="000000"/>
                </a:solidFill>
                <a:latin typeface="Arial" charset="0"/>
                <a:cs typeface="Arial" charset="0"/>
                <a:sym typeface="Arial" charset="0"/>
              </a:rPr>
              <a:t> 1TeV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でのトップ対生成（飛跡検出器の生ヒット点）（右上）新しい飛跡再構成プログラムで再構成された飛跡。（中央）横運動量の関数としてプロットした飛跡検出効率、</a:t>
            </a:r>
            <a:r>
              <a:rPr kumimoji="0" lang="en-US" altLang="ja-JP" smtClean="0">
                <a:solidFill>
                  <a:srgbClr val="000000"/>
                </a:solidFill>
                <a:latin typeface="Arial" charset="0"/>
                <a:cs typeface="Arial" charset="0"/>
                <a:sym typeface="Arial" charset="0"/>
              </a:rPr>
              <a:t>300MeV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以上の飛跡についてほぼ１００％。（右下）</a:t>
            </a:r>
            <a:r>
              <a:rPr kumimoji="0" lang="en-US" altLang="ja-JP" smtClean="0">
                <a:solidFill>
                  <a:srgbClr val="000000"/>
                </a:solidFill>
                <a:latin typeface="Arial" charset="0"/>
                <a:cs typeface="Arial" charset="0"/>
                <a:sym typeface="Arial" charset="0"/>
              </a:rPr>
              <a:t>LoI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重心系エネルギー</a:t>
            </a:r>
            <a:r>
              <a:rPr kumimoji="0" lang="en-US" altLang="ja-JP" smtClean="0">
                <a:solidFill>
                  <a:srgbClr val="000000"/>
                </a:solidFill>
                <a:latin typeface="Arial" charset="0"/>
                <a:cs typeface="Arial" charset="0"/>
                <a:sym typeface="Arial" charset="0"/>
              </a:rPr>
              <a:t> 91GeV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および、</a:t>
            </a:r>
            <a:r>
              <a:rPr kumimoji="0" lang="en-US" altLang="ja-JP" smtClean="0">
                <a:solidFill>
                  <a:srgbClr val="000000"/>
                </a:solidFill>
                <a:latin typeface="Arial" charset="0"/>
                <a:cs typeface="Arial" charset="0"/>
                <a:sym typeface="Arial" charset="0"/>
              </a:rPr>
              <a:t>500 GeV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での</a:t>
            </a:r>
            <a:r>
              <a:rPr kumimoji="0" lang="en-US" altLang="ja-JP" smtClean="0">
                <a:solidFill>
                  <a:srgbClr val="000000"/>
                </a:solidFill>
                <a:latin typeface="Arial" charset="0"/>
                <a:cs typeface="Arial" charset="0"/>
                <a:sym typeface="Arial" charset="0"/>
              </a:rPr>
              <a:t> Jet energy resolution: LOI</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時（</a:t>
            </a:r>
            <a:r>
              <a:rPr kumimoji="0" lang="en-US" altLang="ja-JP" smtClean="0">
                <a:solidFill>
                  <a:srgbClr val="000000"/>
                </a:solidFill>
                <a:latin typeface="Arial" charset="0"/>
                <a:cs typeface="Arial" charset="0"/>
                <a:sym typeface="Arial" charset="0"/>
              </a:rPr>
              <a:t>FORTRAN Tracking</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）と比べ、新しい</a:t>
            </a:r>
            <a:r>
              <a:rPr kumimoji="0" lang="en-US" altLang="ja-JP" smtClean="0">
                <a:solidFill>
                  <a:srgbClr val="000000"/>
                </a:solidFill>
                <a:latin typeface="Arial" charset="0"/>
                <a:cs typeface="Arial" charset="0"/>
                <a:sym typeface="Arial" charset="0"/>
              </a:rPr>
              <a:t> C++ Tracking (MarlinTrk)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の場合の方が、性能が向上した。</a:t>
            </a:r>
            <a:r>
              <a:rPr kumimoji="0" lang="en-US" altLang="ja-JP" smtClean="0">
                <a:solidFill>
                  <a:srgbClr val="000000"/>
                </a:solidFill>
                <a:latin typeface="Arial" charset="0"/>
                <a:cs typeface="Arial" charset="0"/>
                <a:sym typeface="Arial" charset="0"/>
              </a:rPr>
              <a:t>1TeV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のベンチマーク物理プロセスについて、ビームビーム</a:t>
            </a:r>
            <a:r>
              <a:rPr kumimoji="0" lang="en-US" altLang="ja-JP" smtClean="0">
                <a:solidFill>
                  <a:srgbClr val="000000"/>
                </a:solidFill>
                <a:latin typeface="Arial" charset="0"/>
                <a:cs typeface="Arial" charset="0"/>
                <a:sym typeface="Arial" charset="0"/>
              </a:rPr>
              <a:t>BG</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の影響を考慮したシミュレーション進行中。</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solidFill>
            <a:srgbClr val="FFFFFF"/>
          </a:solidFill>
          <a:ln/>
        </p:spPr>
      </p:sp>
      <p:sp>
        <p:nvSpPr>
          <p:cNvPr id="35842" name="Rectangle 2"/>
          <p:cNvSpPr>
            <a:spLocks noGrp="1" noChangeArrowheads="1"/>
          </p:cNvSpPr>
          <p:nvPr>
            <p:ph type="body" idx="1"/>
          </p:nvPr>
        </p:nvSpPr>
        <p:spPr>
          <a:ln/>
        </p:spPr>
        <p:txBody>
          <a:bodyPr/>
          <a:lstStyle/>
          <a:p>
            <a:pPr marL="79375">
              <a:defRPr/>
            </a:pP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期待される</a:t>
            </a:r>
            <a:r>
              <a:rPr kumimoji="0" lang="en-US" altLang="ja-JP" sz="1600" smtClean="0">
                <a:solidFill>
                  <a:srgbClr val="000000"/>
                </a:solidFill>
                <a:latin typeface="Lucida Grande" charset="0"/>
                <a:cs typeface="Lucida Grande" charset="0"/>
                <a:sym typeface="Lucida Grande" charset="0"/>
              </a:rPr>
              <a:t> coupling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の測定精度</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r>
              <a:rPr kumimoji="0" lang="en-US" altLang="ja-JP" sz="1600" smtClean="0">
                <a:solidFill>
                  <a:srgbClr val="000000"/>
                </a:solidFill>
                <a:latin typeface="Lucida Grande" charset="0"/>
                <a:cs typeface="Lucida Grande" charset="0"/>
                <a:sym typeface="Lucida Grande" charset="0"/>
              </a:rPr>
              <a:t>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のデータに</a:t>
            </a:r>
            <a:r>
              <a:rPr kumimoji="0" lang="en-US" altLang="ja-JP" sz="1600" smtClean="0">
                <a:solidFill>
                  <a:srgbClr val="000000"/>
                </a:solidFill>
                <a:latin typeface="Lucida Grande" charset="0"/>
                <a:cs typeface="Lucida Grande" charset="0"/>
                <a:sym typeface="Lucida Grande" charset="0"/>
              </a:rPr>
              <a:t> ILC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a:t>
            </a:r>
            <a:r>
              <a:rPr kumimoji="0" lang="en-US" altLang="ja-JP" sz="1600" smtClean="0">
                <a:solidFill>
                  <a:srgbClr val="000000"/>
                </a:solidFill>
                <a:latin typeface="Lucida Grande" charset="0"/>
                <a:cs typeface="Lucida Grande" charset="0"/>
                <a:sym typeface="Lucida Grande" charset="0"/>
              </a:rPr>
              <a:t>250 GeV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データが加わることで精度が一気に上がる。また、</a:t>
            </a:r>
            <a:r>
              <a:rPr kumimoji="0" lang="en-US" altLang="ja-JP" sz="1600" smtClean="0">
                <a:solidFill>
                  <a:srgbClr val="000000"/>
                </a:solidFill>
                <a:latin typeface="Lucida Grande" charset="0"/>
                <a:cs typeface="Lucida Grande" charset="0"/>
                <a:sym typeface="Lucida Grande" charset="0"/>
              </a:rPr>
              <a:t>250GeV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から</a:t>
            </a:r>
            <a:r>
              <a:rPr kumimoji="0" lang="en-US" altLang="ja-JP" sz="1600" smtClean="0">
                <a:solidFill>
                  <a:srgbClr val="000000"/>
                </a:solidFill>
                <a:latin typeface="Lucida Grande" charset="0"/>
                <a:cs typeface="Lucida Grande" charset="0"/>
                <a:sym typeface="Lucida Grande" charset="0"/>
              </a:rPr>
              <a:t> 500GeV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でも精度の飛躍が有る。これは</a:t>
            </a:r>
            <a:r>
              <a:rPr kumimoji="0" lang="en-US" altLang="ja-JP" sz="1600" smtClean="0">
                <a:solidFill>
                  <a:srgbClr val="000000"/>
                </a:solidFill>
                <a:latin typeface="Lucida Grande" charset="0"/>
                <a:cs typeface="Lucida Grande" charset="0"/>
                <a:sym typeface="Lucida Grande" charset="0"/>
              </a:rPr>
              <a:t> W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の結合の精度が大幅に改善することによっている（</a:t>
            </a:r>
            <a:r>
              <a:rPr kumimoji="0" lang="en-US" altLang="ja-JP" sz="1600" smtClean="0">
                <a:solidFill>
                  <a:srgbClr val="000000"/>
                </a:solidFill>
                <a:latin typeface="Lucida Grande" charset="0"/>
                <a:cs typeface="Lucida Grande" charset="0"/>
                <a:sym typeface="Lucida Grande" charset="0"/>
              </a:rPr>
              <a:t>W-fusion process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の測定による）。もちろん、</a:t>
            </a:r>
            <a:r>
              <a:rPr kumimoji="0" lang="en-US" altLang="ja-JP" sz="1600" smtClean="0">
                <a:solidFill>
                  <a:srgbClr val="000000"/>
                </a:solidFill>
                <a:latin typeface="Lucida Grande" charset="0"/>
                <a:cs typeface="Lucida Grande" charset="0"/>
                <a:sym typeface="Lucida Grande" charset="0"/>
              </a:rPr>
              <a:t>500GeV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で初めてトップ湯川結合（湯川力）やヒッグスの自己結合（ヒッグス力）の測定が可能となることも重要。</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r>
              <a:rPr kumimoji="0" lang="en-US" altLang="ja-JP" sz="1600" smtClean="0">
                <a:solidFill>
                  <a:srgbClr val="000000"/>
                </a:solidFill>
                <a:latin typeface="Lucida Grande" charset="0"/>
                <a:cs typeface="Lucida Grande" charset="0"/>
                <a:sym typeface="Lucida Grande" charset="0"/>
              </a:rPr>
              <a:t>HL-LHC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までやっても何も見つからなかったとした時に期待される結合定数の標準理論からのずれは表のとおり。</a:t>
            </a:r>
            <a:r>
              <a:rPr kumimoji="0" lang="en-US" altLang="ja-JP" sz="1600" smtClean="0">
                <a:solidFill>
                  <a:srgbClr val="000000"/>
                </a:solidFill>
                <a:latin typeface="Lucida Grande" charset="0"/>
                <a:cs typeface="Lucida Grande" charset="0"/>
                <a:sym typeface="Lucida Grande" charset="0"/>
              </a:rPr>
              <a:t>HL-LHC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でも結合定数の測定精度は、ほとんどの場合、期待されるずれを見るには不十分。</a:t>
            </a:r>
            <a:r>
              <a:rPr kumimoji="0" lang="en-US" altLang="ja-JP" sz="1600" smtClean="0">
                <a:solidFill>
                  <a:srgbClr val="000000"/>
                </a:solidFill>
                <a:latin typeface="Lucida Grande" charset="0"/>
                <a:cs typeface="Lucida Grande" charset="0"/>
                <a:sym typeface="Lucida Grande" charset="0"/>
              </a:rPr>
              <a:t>ILC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ならばそれが可能となり、</a:t>
            </a:r>
            <a:r>
              <a:rPr kumimoji="0" lang="en-US" altLang="ja-JP" sz="1600" smtClean="0">
                <a:solidFill>
                  <a:srgbClr val="000000"/>
                </a:solidFill>
                <a:latin typeface="Lucida Grande" charset="0"/>
                <a:cs typeface="Lucida Grande" charset="0"/>
                <a:sym typeface="Lucida Grande" charset="0"/>
              </a:rPr>
              <a:t>LHC</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ILC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の次のエネルギー（次のマシン）に関する重要な情報を提供することになると期待される。</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endParaRPr kumimoji="0" lang="en-US" altLang="ja-JP" sz="1600" smtClean="0">
              <a:solidFill>
                <a:srgbClr val="000000"/>
              </a:solidFill>
              <a:latin typeface="Lucida Grande" charset="0"/>
              <a:cs typeface="Lucida Grande" charset="0"/>
              <a:sym typeface="Lucida Grande" charset="0"/>
            </a:endParaRPr>
          </a:p>
          <a:p>
            <a:pPr marL="79375">
              <a:defRPr/>
            </a:pPr>
            <a:endParaRPr kumimoji="0" lang="en-US" altLang="ja-JP" sz="1600" smtClean="0">
              <a:solidFill>
                <a:srgbClr val="000000"/>
              </a:solidFill>
              <a:latin typeface="Lucida Grande" charset="0"/>
              <a:cs typeface="Lucida Grande" charset="0"/>
              <a:sym typeface="Lucida Grande" charset="0"/>
            </a:endParaRPr>
          </a:p>
          <a:p>
            <a:pPr marL="79375">
              <a:defRPr/>
            </a:pP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もう少し細かい説明：</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r>
              <a:rPr kumimoji="0" lang="en-US" altLang="ja-JP" sz="1600" smtClean="0">
                <a:solidFill>
                  <a:srgbClr val="000000"/>
                </a:solidFill>
                <a:latin typeface="Lucida Grande" charset="0"/>
                <a:cs typeface="Lucida Grande" charset="0"/>
                <a:sym typeface="Lucida Grande" charset="0"/>
              </a:rPr>
              <a:t>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は、</a:t>
            </a:r>
            <a:r>
              <a:rPr kumimoji="0" lang="en-US" altLang="ja-JP" sz="1600" smtClean="0">
                <a:solidFill>
                  <a:srgbClr val="000000"/>
                </a:solidFill>
                <a:latin typeface="Lucida Grande" charset="0"/>
                <a:cs typeface="Lucida Grande" charset="0"/>
                <a:sym typeface="Lucida Grande" charset="0"/>
              </a:rPr>
              <a:t>300fb^-1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2021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年末）、</a:t>
            </a:r>
            <a:r>
              <a:rPr kumimoji="0" lang="en-US" altLang="ja-JP" sz="1600" smtClean="0">
                <a:solidFill>
                  <a:srgbClr val="000000"/>
                </a:solidFill>
                <a:latin typeface="Lucida Grande" charset="0"/>
                <a:cs typeface="Lucida Grande" charset="0"/>
                <a:sym typeface="Lucida Grande" charset="0"/>
              </a:rPr>
              <a:t>HLC=ILC250</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250fb^-1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）のこと。</a:t>
            </a:r>
            <a:r>
              <a:rPr kumimoji="0" lang="en-US" altLang="ja-JP" sz="1600" smtClean="0">
                <a:solidFill>
                  <a:srgbClr val="000000"/>
                </a:solidFill>
                <a:latin typeface="Lucida Grande" charset="0"/>
                <a:cs typeface="Lucida Grande" charset="0"/>
                <a:sym typeface="Lucida Grande" charset="0"/>
              </a:rPr>
              <a:t>ILC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は</a:t>
            </a:r>
            <a:r>
              <a:rPr kumimoji="0" lang="en-US" altLang="ja-JP" sz="1600" smtClean="0">
                <a:solidFill>
                  <a:srgbClr val="000000"/>
                </a:solidFill>
                <a:latin typeface="Lucida Grande" charset="0"/>
                <a:cs typeface="Lucida Grande" charset="0"/>
                <a:sym typeface="Lucida Grande" charset="0"/>
              </a:rPr>
              <a:t> ILC500</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500fb^-1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ILCTeV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は、</a:t>
            </a:r>
            <a:r>
              <a:rPr kumimoji="0" lang="en-US" altLang="ja-JP" sz="1600" smtClean="0">
                <a:solidFill>
                  <a:srgbClr val="000000"/>
                </a:solidFill>
                <a:latin typeface="Lucida Grande" charset="0"/>
                <a:cs typeface="Lucida Grande" charset="0"/>
                <a:sym typeface="Lucida Grande" charset="0"/>
              </a:rPr>
              <a:t>ILC1TeV</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1ab^-1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endParaRPr kumimoji="0" lang="en-US" altLang="ja-JP" sz="2200" smtClean="0">
              <a:solidFill>
                <a:srgbClr val="000000"/>
              </a:solidFill>
              <a:latin typeface="Lucida Grande" charset="0"/>
              <a:cs typeface="Lucida Grande" charset="0"/>
              <a:sym typeface="Lucida Grande" charset="0"/>
            </a:endParaRPr>
          </a:p>
          <a:p>
            <a:pPr marL="79375">
              <a:defRPr/>
            </a:pPr>
            <a:r>
              <a:rPr kumimoji="0" lang="en-US" altLang="ja-JP" sz="1600" smtClean="0">
                <a:solidFill>
                  <a:srgbClr val="000000"/>
                </a:solidFill>
                <a:latin typeface="Lucida Grande" charset="0"/>
                <a:cs typeface="Lucida Grande" charset="0"/>
                <a:sym typeface="Lucida Grande" charset="0"/>
              </a:rPr>
              <a:t>HL-LHC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a:t>
            </a:r>
            <a:r>
              <a:rPr kumimoji="0" lang="en-US" altLang="ja-JP" sz="1600" smtClean="0">
                <a:solidFill>
                  <a:srgbClr val="000000"/>
                </a:solidFill>
                <a:latin typeface="Lucida Grande" charset="0"/>
                <a:cs typeface="Lucida Grande" charset="0"/>
                <a:sym typeface="Lucida Grande" charset="0"/>
              </a:rPr>
              <a:t> 3000fb^-1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2030</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年？）の精度予測は表の一番下の行。で１０％あたりで系統誤差／理論誤差が限界に達すると予想されている。</a:t>
            </a:r>
            <a:r>
              <a:rPr kumimoji="0" lang="en-US" altLang="ja-JP" sz="1600" smtClean="0">
                <a:solidFill>
                  <a:srgbClr val="000000"/>
                </a:solidFill>
                <a:latin typeface="Lucida Grande" charset="0"/>
                <a:cs typeface="Lucida Grande" charset="0"/>
                <a:sym typeface="Lucida Grande" charset="0"/>
              </a:rPr>
              <a:t>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で１０％より良い精度で理論予測をするのは困難。</a:t>
            </a:r>
            <a:r>
              <a:rPr kumimoji="0" lang="en-US" altLang="ja-JP" sz="1600" smtClean="0">
                <a:solidFill>
                  <a:srgbClr val="000000"/>
                </a:solidFill>
                <a:latin typeface="Lucida Grande" charset="0"/>
                <a:cs typeface="Lucida Grande" charset="0"/>
                <a:sym typeface="Lucida Grande" charset="0"/>
              </a:rPr>
              <a:t>ILC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では、特に一番ずれが大きいと期待される</a:t>
            </a:r>
            <a:r>
              <a:rPr kumimoji="0" lang="en-US" altLang="ja-JP" sz="1600" smtClean="0">
                <a:solidFill>
                  <a:srgbClr val="000000"/>
                </a:solidFill>
                <a:latin typeface="Lucida Grande" charset="0"/>
                <a:cs typeface="Lucida Grande" charset="0"/>
                <a:sym typeface="Lucida Grande" charset="0"/>
              </a:rPr>
              <a:t> bottom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への結合定数の精度が</a:t>
            </a:r>
            <a:r>
              <a:rPr kumimoji="0" lang="en-US" altLang="ja-JP" sz="1600" smtClean="0">
                <a:solidFill>
                  <a:srgbClr val="000000"/>
                </a:solidFill>
                <a:latin typeface="Lucida Grande" charset="0"/>
                <a:cs typeface="Lucida Grande" charset="0"/>
                <a:sym typeface="Lucida Grande" charset="0"/>
              </a:rPr>
              <a:t> 1%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程度で測れる。これは、</a:t>
            </a:r>
            <a:r>
              <a:rPr kumimoji="0" lang="en-US" altLang="ja-JP" sz="1600" smtClean="0">
                <a:solidFill>
                  <a:srgbClr val="000000"/>
                </a:solidFill>
                <a:latin typeface="Lucida Grande" charset="0"/>
                <a:cs typeface="Lucida Grande" charset="0"/>
                <a:sym typeface="Lucida Grande" charset="0"/>
              </a:rPr>
              <a:t>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の１５％を遥かにしのぐ。ずれのパターンは、シナリオ毎に異なるので、これを見ることでヒッグスせくターンの指紋照合ができると期待される。</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endParaRPr kumimoji="0" lang="en-US" altLang="ja-JP" sz="2200" smtClean="0">
              <a:solidFill>
                <a:srgbClr val="000000"/>
              </a:solidFill>
              <a:latin typeface="Lucida Grande" charset="0"/>
              <a:cs typeface="Lucida Grande" charset="0"/>
              <a:sym typeface="Lucida Grande" charset="0"/>
            </a:endParaRPr>
          </a:p>
          <a:p>
            <a:pPr marL="79375">
              <a:defRPr/>
            </a:pPr>
            <a:r>
              <a:rPr kumimoji="0" lang="en-US" altLang="ja-JP" sz="1600" smtClean="0">
                <a:solidFill>
                  <a:srgbClr val="000000"/>
                </a:solidFill>
                <a:latin typeface="Lucida Grande" charset="0"/>
                <a:cs typeface="Lucida Grande" charset="0"/>
                <a:sym typeface="Lucida Grande" charset="0"/>
              </a:rPr>
              <a:t>250GeV</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HLC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a:t>
            </a:r>
            <a:r>
              <a:rPr kumimoji="0" lang="en-US" altLang="ja-JP" sz="1600" smtClean="0">
                <a:solidFill>
                  <a:srgbClr val="000000"/>
                </a:solidFill>
                <a:latin typeface="Lucida Grande" charset="0"/>
                <a:cs typeface="Lucida Grande" charset="0"/>
                <a:sym typeface="Lucida Grande" charset="0"/>
              </a:rPr>
              <a:t>recoil mass measurement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による</a:t>
            </a:r>
            <a:r>
              <a:rPr kumimoji="0" lang="en-US" altLang="ja-JP" sz="1600" smtClean="0">
                <a:solidFill>
                  <a:srgbClr val="000000"/>
                </a:solidFill>
                <a:latin typeface="Lucida Grande" charset="0"/>
                <a:cs typeface="Lucida Grande" charset="0"/>
                <a:sym typeface="Lucida Grande" charset="0"/>
              </a:rPr>
              <a:t> HZZ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の絶対測定が可能になることで、</a:t>
            </a:r>
            <a:r>
              <a:rPr kumimoji="0" lang="en-US" altLang="ja-JP" sz="1600" smtClean="0">
                <a:solidFill>
                  <a:srgbClr val="000000"/>
                </a:solidFill>
                <a:latin typeface="Lucida Grande" charset="0"/>
                <a:cs typeface="Lucida Grande" charset="0"/>
                <a:sym typeface="Lucida Grande" charset="0"/>
              </a:rPr>
              <a:t>LHC only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と比べて精度が一気に上がる。特に</a:t>
            </a:r>
            <a:r>
              <a:rPr kumimoji="0" lang="en-US" altLang="ja-JP" sz="1600" smtClean="0">
                <a:solidFill>
                  <a:srgbClr val="000000"/>
                </a:solidFill>
                <a:latin typeface="Lucida Grande" charset="0"/>
                <a:cs typeface="Lucida Grande" charset="0"/>
                <a:sym typeface="Lucida Grande" charset="0"/>
              </a:rPr>
              <a:t>ZHH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結合の精度は</a:t>
            </a:r>
            <a:r>
              <a:rPr kumimoji="0" lang="en-US" altLang="ja-JP" sz="1600" smtClean="0">
                <a:solidFill>
                  <a:srgbClr val="000000"/>
                </a:solidFill>
                <a:latin typeface="Lucida Grande" charset="0"/>
                <a:cs typeface="Lucida Grande" charset="0"/>
                <a:sym typeface="Lucida Grande" charset="0"/>
              </a:rPr>
              <a:t> 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を切る程度。</a:t>
            </a:r>
            <a:endParaRPr kumimoji="0" lang="en-US" altLang="ja-JP" sz="16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endParaRPr kumimoji="0" lang="en-US" altLang="ja-JP" sz="2200" smtClean="0">
              <a:solidFill>
                <a:srgbClr val="000000"/>
              </a:solidFill>
              <a:latin typeface="Lucida Grande" charset="0"/>
              <a:cs typeface="Lucida Grande" charset="0"/>
              <a:sym typeface="Lucida Grande" charset="0"/>
            </a:endParaRPr>
          </a:p>
          <a:p>
            <a:pPr marL="79375">
              <a:defRPr/>
            </a:pPr>
            <a:r>
              <a:rPr kumimoji="0" lang="en-US" altLang="ja-JP" sz="1600" smtClean="0">
                <a:solidFill>
                  <a:srgbClr val="000000"/>
                </a:solidFill>
                <a:latin typeface="Lucida Grande" charset="0"/>
                <a:cs typeface="Lucida Grande" charset="0"/>
                <a:sym typeface="Lucida Grande" charset="0"/>
              </a:rPr>
              <a:t>500GeV</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vvH</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z="1600" smtClean="0">
                <a:solidFill>
                  <a:srgbClr val="000000"/>
                </a:solidFill>
                <a:latin typeface="Lucida Grande" charset="0"/>
                <a:cs typeface="Lucida Grande" charset="0"/>
                <a:sym typeface="Lucida Grande" charset="0"/>
              </a:rPr>
              <a:t>W-fusion</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）の測定により、ヒッグスの崩壊全巾の測定が可能になり、分岐比だけでなく、結合定数の絶対値のモデル非依存な抽出が可能となる。</a:t>
            </a:r>
            <a:r>
              <a:rPr kumimoji="0" lang="en-US" altLang="ja-JP" sz="1600" smtClean="0">
                <a:solidFill>
                  <a:srgbClr val="000000"/>
                </a:solidFill>
                <a:latin typeface="Lucida Grande" charset="0"/>
                <a:cs typeface="Lucida Grande" charset="0"/>
                <a:sym typeface="Lucida Grande" charset="0"/>
              </a:rPr>
              <a:t>500GeV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でも劇的な改善が見られるのはそのためである。特に</a:t>
            </a:r>
            <a:r>
              <a:rPr kumimoji="0" lang="en-US" altLang="ja-JP" sz="1600" smtClean="0">
                <a:solidFill>
                  <a:srgbClr val="000000"/>
                </a:solidFill>
                <a:latin typeface="Lucida Grande" charset="0"/>
                <a:cs typeface="Lucida Grande" charset="0"/>
                <a:sym typeface="Lucida Grande" charset="0"/>
              </a:rPr>
              <a:t> HWW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結合が</a:t>
            </a:r>
            <a:r>
              <a:rPr kumimoji="0" lang="en-US" altLang="ja-JP" sz="1600" smtClean="0">
                <a:solidFill>
                  <a:srgbClr val="000000"/>
                </a:solidFill>
                <a:latin typeface="Lucida Grande" charset="0"/>
                <a:cs typeface="Lucida Grande" charset="0"/>
                <a:sym typeface="Lucida Grande" charset="0"/>
              </a:rPr>
              <a:t> HZZ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結合と同程度まで改善する。右下の表で分かるように、</a:t>
            </a:r>
            <a:r>
              <a:rPr kumimoji="0" lang="en-US" altLang="ja-JP" sz="1600" smtClean="0">
                <a:solidFill>
                  <a:srgbClr val="000000"/>
                </a:solidFill>
                <a:latin typeface="Lucida Grande" charset="0"/>
                <a:cs typeface="Lucida Grande" charset="0"/>
                <a:sym typeface="Lucida Grande" charset="0"/>
              </a:rPr>
              <a:t>LHC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で不幸にして何も見えなかった場合でも</a:t>
            </a:r>
            <a:r>
              <a:rPr kumimoji="0" lang="en-US" altLang="ja-JP" sz="1600" smtClean="0">
                <a:solidFill>
                  <a:srgbClr val="000000"/>
                </a:solidFill>
                <a:latin typeface="Lucida Grande" charset="0"/>
                <a:cs typeface="Lucida Grande" charset="0"/>
                <a:sym typeface="Lucida Grande" charset="0"/>
              </a:rPr>
              <a:t> ILC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の精度（</a:t>
            </a:r>
            <a:r>
              <a:rPr kumimoji="0" lang="en-US" altLang="ja-JP" sz="1600" smtClean="0">
                <a:solidFill>
                  <a:srgbClr val="000000"/>
                </a:solidFill>
                <a:latin typeface="Lucida Grande" charset="0"/>
                <a:cs typeface="Lucida Grande" charset="0"/>
                <a:sym typeface="Lucida Grande" charset="0"/>
              </a:rPr>
              <a:t>hVV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に対し</a:t>
            </a:r>
            <a:r>
              <a:rPr kumimoji="0" lang="en-US" altLang="ja-JP" sz="1600" smtClean="0">
                <a:solidFill>
                  <a:srgbClr val="000000"/>
                </a:solidFill>
                <a:latin typeface="Lucida Grande" charset="0"/>
                <a:cs typeface="Lucida Grande" charset="0"/>
                <a:sym typeface="Lucida Grande" charset="0"/>
              </a:rPr>
              <a:t>1%</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以下、</a:t>
            </a:r>
            <a:r>
              <a:rPr kumimoji="0" lang="en-US" altLang="ja-JP" sz="1600" smtClean="0">
                <a:solidFill>
                  <a:srgbClr val="000000"/>
                </a:solidFill>
                <a:latin typeface="Lucida Grande" charset="0"/>
                <a:cs typeface="Lucida Grande" charset="0"/>
                <a:sym typeface="Lucida Grande" charset="0"/>
              </a:rPr>
              <a:t>htt </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に対し</a:t>
            </a:r>
            <a:r>
              <a:rPr kumimoji="0" lang="en-US" altLang="ja-JP" sz="1600" smtClean="0">
                <a:solidFill>
                  <a:srgbClr val="000000"/>
                </a:solidFill>
                <a:latin typeface="Lucida Grande" charset="0"/>
                <a:cs typeface="Lucida Grande" charset="0"/>
                <a:sym typeface="Lucida Grande" charset="0"/>
              </a:rPr>
              <a:t>6%</a:t>
            </a:r>
            <a:r>
              <a:rPr kumimoji="0" lang="ja-JP" altLang="en-US" sz="1600" smtClean="0">
                <a:solidFill>
                  <a:srgbClr val="000000"/>
                </a:solidFill>
                <a:latin typeface="ヒラギノ角ゴ ProN W3" charset="0"/>
                <a:ea typeface="ヒラギノ角ゴ ProN W3" charset="0"/>
                <a:cs typeface="ヒラギノ角ゴ ProN W3" charset="0"/>
                <a:sym typeface="ヒラギノ角ゴ ProN W3" charset="0"/>
              </a:rPr>
              <a:t>程度）があれば、ずれを検出できる可能性が大いにある。</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a:solidFill>
            <a:srgbClr val="FFFFFF"/>
          </a:solidFill>
          <a:ln/>
        </p:spPr>
      </p:sp>
      <p:sp>
        <p:nvSpPr>
          <p:cNvPr id="39938" name="Rectangle 2"/>
          <p:cNvSpPr>
            <a:spLocks noGrp="1" noChangeArrowheads="1"/>
          </p:cNvSpPr>
          <p:nvPr>
            <p:ph type="body" idx="1"/>
          </p:nvPr>
        </p:nvSpPr>
        <p:spPr>
          <a:ln/>
        </p:spPr>
        <p:txBody>
          <a:bodyPr/>
          <a:lstStyle/>
          <a:p>
            <a:pPr marL="79375">
              <a:defRPr/>
            </a:pPr>
            <a:r>
              <a:rPr kumimoji="0" lang="en-US" altLang="ja-JP" sz="1400" smtClean="0">
                <a:solidFill>
                  <a:srgbClr val="000000"/>
                </a:solidFill>
                <a:latin typeface="Helvetica" charset="0"/>
                <a:cs typeface="Helvetica" charset="0"/>
                <a:sym typeface="Helvetica" charset="0"/>
              </a:rPr>
              <a:t>Fine Pixel CCD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開発</a:t>
            </a:r>
            <a:r>
              <a:rPr kumimoji="0" lang="en-US" altLang="ja-JP" sz="1400" smtClean="0">
                <a:solidFill>
                  <a:srgbClr val="000000"/>
                </a:solidFill>
                <a:latin typeface="Helvetica" charset="0"/>
                <a:cs typeface="Helvetica" charset="0"/>
                <a:sym typeface="Helvetica" charset="0"/>
              </a:rPr>
              <a:t>: VTX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開発。</a:t>
            </a:r>
            <a:r>
              <a:rPr kumimoji="0" lang="en-US" altLang="ja-JP" sz="1400" smtClean="0">
                <a:solidFill>
                  <a:srgbClr val="000000"/>
                </a:solidFill>
                <a:latin typeface="Helvetica" charset="0"/>
                <a:cs typeface="Helvetica" charset="0"/>
                <a:sym typeface="Helvetica" charset="0"/>
              </a:rPr>
              <a:t>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最近、懸案だった</a:t>
            </a:r>
            <a:r>
              <a:rPr kumimoji="0" lang="en-US" altLang="ja-JP" sz="1400" smtClean="0">
                <a:solidFill>
                  <a:srgbClr val="000000"/>
                </a:solidFill>
                <a:latin typeface="Helvetica" charset="0"/>
                <a:cs typeface="Helvetica" charset="0"/>
                <a:sym typeface="Helvetica" charset="0"/>
              </a:rPr>
              <a:t> 6um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角センサー（開発目標）の動作試験に成功。読み出し</a:t>
            </a:r>
            <a:r>
              <a:rPr kumimoji="0" lang="en-US" altLang="ja-JP" sz="1400" smtClean="0">
                <a:solidFill>
                  <a:srgbClr val="000000"/>
                </a:solidFill>
                <a:latin typeface="Helvetica" charset="0"/>
                <a:cs typeface="Helvetica" charset="0"/>
                <a:sym typeface="Helvetica" charset="0"/>
              </a:rPr>
              <a:t> ASIC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開発も順調。</a:t>
            </a:r>
            <a:r>
              <a:rPr kumimoji="0" lang="en-US" altLang="ja-JP" sz="1400" smtClean="0">
                <a:solidFill>
                  <a:srgbClr val="000000"/>
                </a:solidFill>
                <a:latin typeface="Helvetica" charset="0"/>
                <a:cs typeface="Helvetica" charset="0"/>
                <a:sym typeface="Helvetica" charset="0"/>
              </a:rPr>
              <a:t>Proof of Principle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は完了。</a:t>
            </a:r>
            <a:r>
              <a:rPr kumimoji="0" lang="en-US" altLang="ja-JP" sz="1400" smtClean="0">
                <a:solidFill>
                  <a:srgbClr val="000000"/>
                </a:solidFill>
                <a:latin typeface="Helvetica" charset="0"/>
                <a:cs typeface="Helvetica" charset="0"/>
                <a:sym typeface="Helvetica" charset="0"/>
              </a:rPr>
              <a:t>MC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シミュレーションによれば、</a:t>
            </a:r>
            <a:r>
              <a:rPr kumimoji="0" lang="en-US" altLang="ja-JP" sz="1400" smtClean="0">
                <a:solidFill>
                  <a:srgbClr val="000000"/>
                </a:solidFill>
                <a:latin typeface="Helvetica" charset="0"/>
                <a:cs typeface="Helvetica" charset="0"/>
                <a:sym typeface="Helvetica" charset="0"/>
              </a:rPr>
              <a:t>FPCCD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は、要求性能を遥かにしのぐ</a:t>
            </a:r>
            <a:r>
              <a:rPr kumimoji="0" lang="en-US" altLang="ja-JP" sz="1400" smtClean="0">
                <a:solidFill>
                  <a:srgbClr val="000000"/>
                </a:solidFill>
                <a:latin typeface="Helvetica" charset="0"/>
                <a:cs typeface="Helvetica" charset="0"/>
                <a:sym typeface="Helvetica" charset="0"/>
              </a:rPr>
              <a:t> impact parameter resolution </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を提供する。</a:t>
            </a:r>
            <a:endParaRPr kumimoji="0" lang="en-US" altLang="ja-JP" sz="1400" smtClean="0">
              <a:solidFill>
                <a:srgbClr val="000000"/>
              </a:solidFill>
              <a:latin typeface="ヒラギノ角ゴ ProN W3" charset="0"/>
              <a:ea typeface="ヒラギノ角ゴ ProN W3" charset="0"/>
              <a:cs typeface="ヒラギノ角ゴ ProN W3" charset="0"/>
              <a:sym typeface="ヒラギノ角ゴ ProN W3" charset="0"/>
            </a:endParaRPr>
          </a:p>
          <a:p>
            <a:pPr marL="79375">
              <a:defRPr/>
            </a:pP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今後は、低物質ラダー＋支持構造体の開発、２相</a:t>
            </a:r>
            <a:r>
              <a:rPr kumimoji="0" lang="en-US" altLang="ja-JP" sz="1400" smtClean="0">
                <a:solidFill>
                  <a:srgbClr val="000000"/>
                </a:solidFill>
                <a:latin typeface="Helvetica" charset="0"/>
                <a:cs typeface="Helvetica" charset="0"/>
                <a:sym typeface="Helvetica" charset="0"/>
              </a:rPr>
              <a:t>CO2</a:t>
            </a:r>
            <a:r>
              <a:rPr kumimoji="0" lang="ja-JP" altLang="en-US" sz="1400" smtClean="0">
                <a:solidFill>
                  <a:srgbClr val="000000"/>
                </a:solidFill>
                <a:latin typeface="ヒラギノ角ゴ ProN W3" charset="0"/>
                <a:ea typeface="ヒラギノ角ゴ ProN W3" charset="0"/>
                <a:cs typeface="ヒラギノ角ゴ ProN W3" charset="0"/>
                <a:sym typeface="ヒラギノ角ゴ ProN W3" charset="0"/>
              </a:rPr>
              <a:t>冷却システム開発に重点。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a:solidFill>
            <a:srgbClr val="FFFFFF"/>
          </a:solidFill>
          <a:ln/>
        </p:spPr>
      </p:sp>
      <p:sp>
        <p:nvSpPr>
          <p:cNvPr id="41986" name="Rectangle 2"/>
          <p:cNvSpPr>
            <a:spLocks noGrp="1" noChangeArrowheads="1"/>
          </p:cNvSpPr>
          <p:nvPr>
            <p:ph type="body" idx="1"/>
          </p:nvPr>
        </p:nvSpPr>
        <p:spPr>
          <a:ln/>
        </p:spPr>
        <p:txBody>
          <a:bodyPr/>
          <a:lstStyle/>
          <a:p>
            <a:pPr marL="119063">
              <a:defRPr/>
            </a:pPr>
            <a:r>
              <a:rPr kumimoji="0" lang="ja-JP" altLang="en-US" smtClean="0">
                <a:solidFill>
                  <a:srgbClr val="000000"/>
                </a:solidFill>
                <a:latin typeface="ＭＳ Ｐゴシック" charset="0"/>
                <a:sym typeface="ＭＳ Ｐゴシック" charset="0"/>
              </a:rPr>
              <a:t>中央飛跡検出器：</a:t>
            </a:r>
            <a:r>
              <a:rPr kumimoji="0" lang="en-US" altLang="ja-JP" smtClean="0">
                <a:solidFill>
                  <a:srgbClr val="000000"/>
                </a:solidFill>
                <a:latin typeface="Calibri" charset="0"/>
                <a:cs typeface="Calibri" charset="0"/>
                <a:sym typeface="Calibri" charset="0"/>
              </a:rPr>
              <a:t>Time Projection Chamber (TPC) </a:t>
            </a:r>
            <a:r>
              <a:rPr kumimoji="0" lang="ja-JP" altLang="en-US" smtClean="0">
                <a:solidFill>
                  <a:srgbClr val="000000"/>
                </a:solidFill>
                <a:latin typeface="ＭＳ Ｐゴシック" charset="0"/>
                <a:sym typeface="ＭＳ Ｐゴシック" charset="0"/>
              </a:rPr>
              <a:t>の大型プロトタイプ（</a:t>
            </a:r>
            <a:r>
              <a:rPr kumimoji="0" lang="en-US" altLang="ja-JP" smtClean="0">
                <a:solidFill>
                  <a:srgbClr val="000000"/>
                </a:solidFill>
                <a:latin typeface="Calibri" charset="0"/>
                <a:cs typeface="Calibri" charset="0"/>
                <a:sym typeface="Calibri" charset="0"/>
              </a:rPr>
              <a:t>DESY </a:t>
            </a:r>
            <a:r>
              <a:rPr kumimoji="0" lang="ja-JP" altLang="en-US" smtClean="0">
                <a:solidFill>
                  <a:srgbClr val="000000"/>
                </a:solidFill>
                <a:latin typeface="ＭＳ Ｐゴシック" charset="0"/>
                <a:sym typeface="ＭＳ Ｐゴシック" charset="0"/>
              </a:rPr>
              <a:t>のビーム試験エリアに設置）：国際共同研究グループ（</a:t>
            </a:r>
            <a:r>
              <a:rPr kumimoji="0" lang="en-US" altLang="ja-JP" smtClean="0">
                <a:solidFill>
                  <a:srgbClr val="000000"/>
                </a:solidFill>
                <a:latin typeface="Calibri" charset="0"/>
                <a:cs typeface="Calibri" charset="0"/>
                <a:sym typeface="Calibri" charset="0"/>
              </a:rPr>
              <a:t>LCTPC Collaboration</a:t>
            </a:r>
            <a:r>
              <a:rPr kumimoji="0" lang="ja-JP" altLang="en-US" smtClean="0">
                <a:solidFill>
                  <a:srgbClr val="000000"/>
                </a:solidFill>
                <a:latin typeface="ＭＳ Ｐゴシック" charset="0"/>
                <a:sym typeface="ＭＳ Ｐゴシック" charset="0"/>
              </a:rPr>
              <a:t>）のもとに研究開発中。</a:t>
            </a:r>
            <a:endParaRPr kumimoji="0" lang="en-US" altLang="ja-JP" smtClean="0">
              <a:solidFill>
                <a:srgbClr val="000000"/>
              </a:solidFill>
              <a:latin typeface="ＭＳ Ｐゴシック" charset="0"/>
              <a:sym typeface="ＭＳ Ｐゴシック" charset="0"/>
            </a:endParaRPr>
          </a:p>
          <a:p>
            <a:pPr marL="119063">
              <a:defRPr/>
            </a:pPr>
            <a:r>
              <a:rPr kumimoji="0" lang="ja-JP" altLang="en-US" smtClean="0">
                <a:solidFill>
                  <a:srgbClr val="000000"/>
                </a:solidFill>
                <a:latin typeface="ＭＳ Ｐゴシック" charset="0"/>
                <a:sym typeface="ＭＳ Ｐゴシック" charset="0"/>
              </a:rPr>
              <a:t>（左上）ビーム試験用の超伝導ソレノイド（</a:t>
            </a:r>
            <a:r>
              <a:rPr kumimoji="0" lang="en-US" altLang="ja-JP" smtClean="0">
                <a:solidFill>
                  <a:srgbClr val="000000"/>
                </a:solidFill>
                <a:latin typeface="Calibri" charset="0"/>
                <a:cs typeface="Calibri" charset="0"/>
                <a:sym typeface="Calibri" charset="0"/>
              </a:rPr>
              <a:t>B=1T</a:t>
            </a:r>
            <a:r>
              <a:rPr kumimoji="0" lang="ja-JP" altLang="en-US" smtClean="0">
                <a:solidFill>
                  <a:srgbClr val="000000"/>
                </a:solidFill>
                <a:latin typeface="ＭＳ Ｐゴシック" charset="0"/>
                <a:sym typeface="ＭＳ Ｐゴシック" charset="0"/>
              </a:rPr>
              <a:t>）は、</a:t>
            </a:r>
            <a:r>
              <a:rPr kumimoji="0" lang="en-US" altLang="ja-JP" smtClean="0">
                <a:solidFill>
                  <a:srgbClr val="000000"/>
                </a:solidFill>
                <a:latin typeface="Calibri" charset="0"/>
                <a:cs typeface="Calibri" charset="0"/>
                <a:sym typeface="Calibri" charset="0"/>
              </a:rPr>
              <a:t>KEK </a:t>
            </a:r>
            <a:r>
              <a:rPr kumimoji="0" lang="ja-JP" altLang="en-US" smtClean="0">
                <a:solidFill>
                  <a:srgbClr val="000000"/>
                </a:solidFill>
                <a:latin typeface="ＭＳ Ｐゴシック" charset="0"/>
                <a:sym typeface="ＭＳ Ｐゴシック" charset="0"/>
              </a:rPr>
              <a:t>が提供。</a:t>
            </a:r>
            <a:r>
              <a:rPr kumimoji="0" lang="en-US" altLang="ja-JP" smtClean="0">
                <a:solidFill>
                  <a:srgbClr val="000000"/>
                </a:solidFill>
                <a:latin typeface="ＭＳ Ｐゴシック" charset="0"/>
                <a:sym typeface="ＭＳ Ｐゴシック" charset="0"/>
              </a:rPr>
              <a:t>JFY2011 </a:t>
            </a:r>
            <a:r>
              <a:rPr kumimoji="0" lang="ja-JP" altLang="en-US" smtClean="0">
                <a:solidFill>
                  <a:srgbClr val="000000"/>
                </a:solidFill>
                <a:latin typeface="ＭＳ Ｐゴシック" charset="0"/>
                <a:sym typeface="ＭＳ Ｐゴシック" charset="0"/>
              </a:rPr>
              <a:t>には、</a:t>
            </a:r>
            <a:r>
              <a:rPr kumimoji="0" lang="en-US" altLang="ja-JP" smtClean="0">
                <a:solidFill>
                  <a:srgbClr val="000000"/>
                </a:solidFill>
                <a:latin typeface="ＭＳ Ｐゴシック" charset="0"/>
                <a:sym typeface="ＭＳ Ｐゴシック" charset="0"/>
              </a:rPr>
              <a:t>DESY-KEK </a:t>
            </a:r>
            <a:r>
              <a:rPr kumimoji="0" lang="ja-JP" altLang="en-US" smtClean="0">
                <a:solidFill>
                  <a:srgbClr val="000000"/>
                </a:solidFill>
                <a:latin typeface="ＭＳ Ｐゴシック" charset="0"/>
                <a:sym typeface="ＭＳ Ｐゴシック" charset="0"/>
              </a:rPr>
              <a:t>の共同研究として無冷媒化の改造を行った。</a:t>
            </a:r>
            <a:endParaRPr kumimoji="0" lang="en-US" altLang="ja-JP" smtClean="0">
              <a:solidFill>
                <a:srgbClr val="000000"/>
              </a:solidFill>
              <a:latin typeface="ＭＳ Ｐゴシック" charset="0"/>
              <a:sym typeface="ＭＳ Ｐゴシック" charset="0"/>
            </a:endParaRPr>
          </a:p>
          <a:p>
            <a:pPr marL="119063">
              <a:defRPr/>
            </a:pPr>
            <a:r>
              <a:rPr kumimoji="0" lang="ja-JP" altLang="en-US" smtClean="0">
                <a:solidFill>
                  <a:srgbClr val="000000"/>
                </a:solidFill>
                <a:latin typeface="ＭＳ Ｐゴシック" charset="0"/>
                <a:sym typeface="ＭＳ Ｐゴシック" charset="0"/>
              </a:rPr>
              <a:t>（左下）アジアグループは、</a:t>
            </a:r>
            <a:r>
              <a:rPr kumimoji="0" lang="en-US" altLang="ja-JP" smtClean="0">
                <a:solidFill>
                  <a:srgbClr val="000000"/>
                </a:solidFill>
                <a:latin typeface="Calibri" charset="0"/>
                <a:cs typeface="Calibri" charset="0"/>
                <a:sym typeface="Calibri" charset="0"/>
              </a:rPr>
              <a:t>TPC </a:t>
            </a:r>
            <a:r>
              <a:rPr kumimoji="0" lang="ja-JP" altLang="en-US" smtClean="0">
                <a:solidFill>
                  <a:srgbClr val="000000"/>
                </a:solidFill>
                <a:latin typeface="ＭＳ Ｐゴシック" charset="0"/>
                <a:sym typeface="ＭＳ Ｐゴシック" charset="0"/>
              </a:rPr>
              <a:t>の心臓部である</a:t>
            </a:r>
            <a:r>
              <a:rPr kumimoji="0" lang="en-US" altLang="ja-JP" smtClean="0">
                <a:solidFill>
                  <a:srgbClr val="000000"/>
                </a:solidFill>
                <a:latin typeface="Calibri" charset="0"/>
                <a:cs typeface="Calibri" charset="0"/>
                <a:sym typeface="Calibri" charset="0"/>
              </a:rPr>
              <a:t> GEM </a:t>
            </a:r>
            <a:r>
              <a:rPr kumimoji="0" lang="ja-JP" altLang="en-US" smtClean="0">
                <a:solidFill>
                  <a:srgbClr val="000000"/>
                </a:solidFill>
                <a:latin typeface="ＭＳ Ｐゴシック" charset="0"/>
                <a:sym typeface="ＭＳ Ｐゴシック" charset="0"/>
              </a:rPr>
              <a:t>読み出し端部検出器（</a:t>
            </a:r>
            <a:r>
              <a:rPr kumimoji="0" lang="en-US" altLang="ja-JP" smtClean="0">
                <a:solidFill>
                  <a:srgbClr val="000000"/>
                </a:solidFill>
                <a:latin typeface="Calibri" charset="0"/>
                <a:cs typeface="Calibri" charset="0"/>
                <a:sym typeface="Calibri" charset="0"/>
              </a:rPr>
              <a:t>Asian GEM Module</a:t>
            </a:r>
            <a:r>
              <a:rPr kumimoji="0" lang="ja-JP" altLang="en-US" smtClean="0">
                <a:solidFill>
                  <a:srgbClr val="000000"/>
                </a:solidFill>
                <a:latin typeface="ＭＳ Ｐゴシック" charset="0"/>
                <a:sym typeface="ＭＳ Ｐゴシック" charset="0"/>
              </a:rPr>
              <a:t>）の開発研究を担当。</a:t>
            </a:r>
            <a:r>
              <a:rPr kumimoji="0" lang="en-US" altLang="ja-JP" smtClean="0">
                <a:solidFill>
                  <a:srgbClr val="000000"/>
                </a:solidFill>
                <a:latin typeface="Calibri" charset="0"/>
                <a:cs typeface="Calibri" charset="0"/>
                <a:sym typeface="Calibri" charset="0"/>
              </a:rPr>
              <a:t> </a:t>
            </a:r>
            <a:r>
              <a:rPr kumimoji="0" lang="ja-JP" altLang="en-US" smtClean="0">
                <a:solidFill>
                  <a:srgbClr val="000000"/>
                </a:solidFill>
                <a:latin typeface="ＭＳ Ｐゴシック" charset="0"/>
                <a:sym typeface="ＭＳ Ｐゴシック" charset="0"/>
              </a:rPr>
              <a:t>読み出し</a:t>
            </a:r>
            <a:r>
              <a:rPr kumimoji="0" lang="en-US" altLang="ja-JP" smtClean="0">
                <a:solidFill>
                  <a:srgbClr val="000000"/>
                </a:solidFill>
                <a:latin typeface="Calibri" charset="0"/>
                <a:cs typeface="Calibri" charset="0"/>
                <a:sym typeface="Calibri" charset="0"/>
              </a:rPr>
              <a:t> Pad plane </a:t>
            </a:r>
            <a:r>
              <a:rPr kumimoji="0" lang="ja-JP" altLang="en-US" smtClean="0">
                <a:solidFill>
                  <a:srgbClr val="000000"/>
                </a:solidFill>
                <a:latin typeface="ＭＳ Ｐゴシック" charset="0"/>
                <a:sym typeface="ＭＳ Ｐゴシック" charset="0"/>
              </a:rPr>
              <a:t>は、中国（清華大学）が製作した。ビーム試験には清華大学からも学生が参加した。</a:t>
            </a:r>
            <a:r>
              <a:rPr kumimoji="0" lang="en-US" altLang="ja-JP" smtClean="0">
                <a:solidFill>
                  <a:srgbClr val="000000"/>
                </a:solidFill>
                <a:latin typeface="ＭＳ Ｐゴシック" charset="0"/>
                <a:sym typeface="ＭＳ Ｐゴシック" charset="0"/>
              </a:rPr>
              <a:t>DESY </a:t>
            </a:r>
            <a:r>
              <a:rPr kumimoji="0" lang="ja-JP" altLang="en-US" smtClean="0">
                <a:solidFill>
                  <a:srgbClr val="000000"/>
                </a:solidFill>
                <a:latin typeface="ＭＳ Ｐゴシック" charset="0"/>
                <a:sym typeface="ＭＳ Ｐゴシック" charset="0"/>
              </a:rPr>
              <a:t>でも</a:t>
            </a:r>
            <a:r>
              <a:rPr kumimoji="0" lang="en-US" altLang="ja-JP" smtClean="0">
                <a:solidFill>
                  <a:srgbClr val="000000"/>
                </a:solidFill>
                <a:latin typeface="ＭＳ Ｐゴシック" charset="0"/>
                <a:sym typeface="ＭＳ Ｐゴシック" charset="0"/>
              </a:rPr>
              <a:t> GEM module </a:t>
            </a:r>
            <a:r>
              <a:rPr kumimoji="0" lang="ja-JP" altLang="en-US" smtClean="0">
                <a:solidFill>
                  <a:srgbClr val="000000"/>
                </a:solidFill>
                <a:latin typeface="ＭＳ Ｐゴシック" charset="0"/>
                <a:sym typeface="ＭＳ Ｐゴシック" charset="0"/>
              </a:rPr>
              <a:t>の開発を行っている（こちらは</a:t>
            </a:r>
            <a:r>
              <a:rPr kumimoji="0" lang="en-US" altLang="ja-JP" smtClean="0">
                <a:solidFill>
                  <a:srgbClr val="000000"/>
                </a:solidFill>
                <a:latin typeface="ＭＳ Ｐゴシック" charset="0"/>
                <a:sym typeface="ＭＳ Ｐゴシック" charset="0"/>
              </a:rPr>
              <a:t> triple GEM </a:t>
            </a:r>
            <a:r>
              <a:rPr kumimoji="0" lang="ja-JP" altLang="en-US" smtClean="0">
                <a:solidFill>
                  <a:srgbClr val="000000"/>
                </a:solidFill>
                <a:latin typeface="ＭＳ Ｐゴシック" charset="0"/>
                <a:sym typeface="ＭＳ Ｐゴシック" charset="0"/>
              </a:rPr>
              <a:t>構造）。</a:t>
            </a:r>
            <a:endParaRPr kumimoji="0" lang="en-US" altLang="ja-JP" smtClean="0">
              <a:solidFill>
                <a:srgbClr val="000000"/>
              </a:solidFill>
              <a:latin typeface="ＭＳ Ｐゴシック" charset="0"/>
              <a:sym typeface="ＭＳ Ｐゴシック" charset="0"/>
            </a:endParaRPr>
          </a:p>
          <a:p>
            <a:pPr marL="119063">
              <a:defRPr/>
            </a:pPr>
            <a:r>
              <a:rPr kumimoji="0" lang="ja-JP" altLang="en-US" smtClean="0">
                <a:solidFill>
                  <a:srgbClr val="000000"/>
                </a:solidFill>
                <a:latin typeface="ＭＳ Ｐゴシック" charset="0"/>
                <a:sym typeface="ＭＳ Ｐゴシック" charset="0"/>
              </a:rPr>
              <a:t>（右上）一方、</a:t>
            </a:r>
            <a:r>
              <a:rPr kumimoji="0" lang="en-US" altLang="ja-JP" smtClean="0">
                <a:solidFill>
                  <a:srgbClr val="000000"/>
                </a:solidFill>
                <a:latin typeface="ＭＳ Ｐゴシック" charset="0"/>
                <a:sym typeface="ＭＳ Ｐゴシック" charset="0"/>
              </a:rPr>
              <a:t>Saclay </a:t>
            </a:r>
            <a:r>
              <a:rPr kumimoji="0" lang="ja-JP" altLang="en-US" smtClean="0">
                <a:solidFill>
                  <a:srgbClr val="000000"/>
                </a:solidFill>
                <a:latin typeface="ＭＳ Ｐゴシック" charset="0"/>
                <a:sym typeface="ＭＳ Ｐゴシック" charset="0"/>
              </a:rPr>
              <a:t>を中心とするグループは、</a:t>
            </a:r>
            <a:r>
              <a:rPr kumimoji="0" lang="en-US" altLang="ja-JP" smtClean="0">
                <a:solidFill>
                  <a:srgbClr val="000000"/>
                </a:solidFill>
                <a:latin typeface="ＭＳ Ｐゴシック" charset="0"/>
                <a:sym typeface="ＭＳ Ｐゴシック" charset="0"/>
              </a:rPr>
              <a:t>Micromegas </a:t>
            </a:r>
            <a:r>
              <a:rPr kumimoji="0" lang="ja-JP" altLang="en-US" smtClean="0">
                <a:solidFill>
                  <a:srgbClr val="000000"/>
                </a:solidFill>
                <a:latin typeface="ＭＳ Ｐゴシック" charset="0"/>
                <a:sym typeface="ＭＳ Ｐゴシック" charset="0"/>
              </a:rPr>
              <a:t>読み出し端部検出器を開発している。</a:t>
            </a:r>
            <a:endParaRPr kumimoji="0" lang="en-US" altLang="ja-JP" smtClean="0">
              <a:solidFill>
                <a:srgbClr val="000000"/>
              </a:solidFill>
              <a:latin typeface="ＭＳ Ｐゴシック" charset="0"/>
              <a:sym typeface="ＭＳ Ｐゴシック" charset="0"/>
            </a:endParaRPr>
          </a:p>
          <a:p>
            <a:pPr marL="119063">
              <a:defRPr/>
            </a:pPr>
            <a:r>
              <a:rPr kumimoji="0" lang="ja-JP" altLang="en-US" smtClean="0">
                <a:solidFill>
                  <a:srgbClr val="000000"/>
                </a:solidFill>
                <a:latin typeface="ＭＳ Ｐゴシック" charset="0"/>
                <a:sym typeface="ＭＳ Ｐゴシック" charset="0"/>
              </a:rPr>
              <a:t>（右下）</a:t>
            </a:r>
            <a:r>
              <a:rPr kumimoji="0" lang="en-US" altLang="ja-JP" smtClean="0">
                <a:solidFill>
                  <a:srgbClr val="000000"/>
                </a:solidFill>
                <a:latin typeface="ＭＳ Ｐゴシック" charset="0"/>
                <a:sym typeface="ＭＳ Ｐゴシック" charset="0"/>
              </a:rPr>
              <a:t>GEM module</a:t>
            </a:r>
            <a:r>
              <a:rPr kumimoji="0" lang="ja-JP" altLang="en-US" smtClean="0">
                <a:solidFill>
                  <a:srgbClr val="000000"/>
                </a:solidFill>
                <a:latin typeface="ＭＳ Ｐゴシック" charset="0"/>
                <a:sym typeface="ＭＳ Ｐゴシック" charset="0"/>
              </a:rPr>
              <a:t>、</a:t>
            </a:r>
            <a:r>
              <a:rPr kumimoji="0" lang="en-US" altLang="ja-JP" smtClean="0">
                <a:solidFill>
                  <a:srgbClr val="000000"/>
                </a:solidFill>
                <a:latin typeface="ＭＳ Ｐゴシック" charset="0"/>
                <a:sym typeface="ＭＳ Ｐゴシック" charset="0"/>
              </a:rPr>
              <a:t>Micromegas module </a:t>
            </a:r>
            <a:r>
              <a:rPr kumimoji="0" lang="ja-JP" altLang="en-US" smtClean="0">
                <a:solidFill>
                  <a:srgbClr val="000000"/>
                </a:solidFill>
                <a:latin typeface="ＭＳ Ｐゴシック" charset="0"/>
                <a:sym typeface="ＭＳ Ｐゴシック" charset="0"/>
              </a:rPr>
              <a:t>ともに、</a:t>
            </a:r>
            <a:r>
              <a:rPr kumimoji="0" lang="en-US" altLang="ja-JP" smtClean="0">
                <a:solidFill>
                  <a:srgbClr val="000000"/>
                </a:solidFill>
                <a:latin typeface="Calibri" charset="0"/>
                <a:cs typeface="Calibri" charset="0"/>
                <a:sym typeface="Calibri" charset="0"/>
              </a:rPr>
              <a:t> B=3.5T </a:t>
            </a:r>
            <a:r>
              <a:rPr kumimoji="0" lang="ja-JP" altLang="en-US" smtClean="0">
                <a:solidFill>
                  <a:srgbClr val="000000"/>
                </a:solidFill>
                <a:latin typeface="ＭＳ Ｐゴシック" charset="0"/>
                <a:sym typeface="ＭＳ Ｐゴシック" charset="0"/>
              </a:rPr>
              <a:t>に外挿した位置分解能は、すでに要求性能（</a:t>
            </a:r>
            <a:r>
              <a:rPr kumimoji="0" lang="en-US" altLang="ja-JP" smtClean="0">
                <a:solidFill>
                  <a:srgbClr val="000000"/>
                </a:solidFill>
                <a:latin typeface="Calibri" charset="0"/>
                <a:cs typeface="Calibri" charset="0"/>
                <a:sym typeface="Calibri" charset="0"/>
              </a:rPr>
              <a:t>2m </a:t>
            </a:r>
            <a:r>
              <a:rPr kumimoji="0" lang="ja-JP" altLang="en-US" smtClean="0">
                <a:solidFill>
                  <a:srgbClr val="000000"/>
                </a:solidFill>
                <a:latin typeface="ＭＳ Ｐゴシック" charset="0"/>
                <a:sym typeface="ＭＳ Ｐゴシック" charset="0"/>
              </a:rPr>
              <a:t>ドリフトで</a:t>
            </a:r>
            <a:r>
              <a:rPr kumimoji="0" lang="en-US" altLang="ja-JP" smtClean="0">
                <a:solidFill>
                  <a:srgbClr val="000000"/>
                </a:solidFill>
                <a:latin typeface="Calibri" charset="0"/>
                <a:cs typeface="Calibri" charset="0"/>
                <a:sym typeface="Calibri" charset="0"/>
              </a:rPr>
              <a:t> 100um </a:t>
            </a:r>
            <a:r>
              <a:rPr kumimoji="0" lang="ja-JP" altLang="en-US" smtClean="0">
                <a:solidFill>
                  <a:srgbClr val="000000"/>
                </a:solidFill>
                <a:latin typeface="ＭＳ Ｐゴシック" charset="0"/>
                <a:sym typeface="ＭＳ Ｐゴシック" charset="0"/>
              </a:rPr>
              <a:t>以下）を達成している。。位置分解能データは、最近</a:t>
            </a:r>
            <a:r>
              <a:rPr kumimoji="0" lang="en-US" altLang="ja-JP" smtClean="0">
                <a:solidFill>
                  <a:srgbClr val="000000"/>
                </a:solidFill>
                <a:latin typeface="ＭＳ Ｐゴシック" charset="0"/>
                <a:sym typeface="ＭＳ Ｐゴシック" charset="0"/>
              </a:rPr>
              <a:t> KEK </a:t>
            </a:r>
            <a:r>
              <a:rPr kumimoji="0" lang="ja-JP" altLang="en-US" smtClean="0">
                <a:solidFill>
                  <a:srgbClr val="000000"/>
                </a:solidFill>
                <a:latin typeface="ＭＳ Ｐゴシック" charset="0"/>
                <a:sym typeface="ＭＳ Ｐゴシック" charset="0"/>
              </a:rPr>
              <a:t>で開発された任意の角度に適応可能な位置分解能理論公式で良く再現できている。非一様磁場での運動量分解能の実証、読み出しエレキをモジュール背面へ組み込んだ次世代モジュールの開発が現在の開発課題。</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a:solidFill>
            <a:srgbClr val="FFFFFF"/>
          </a:solidFill>
          <a:ln/>
        </p:spPr>
      </p:sp>
      <p:sp>
        <p:nvSpPr>
          <p:cNvPr id="44034" name="Rectangle 2"/>
          <p:cNvSpPr>
            <a:spLocks noGrp="1" noChangeArrowheads="1"/>
          </p:cNvSpPr>
          <p:nvPr>
            <p:ph type="body" idx="1"/>
          </p:nvPr>
        </p:nvSpPr>
        <p:spPr>
          <a:ln/>
        </p:spPr>
        <p:txBody>
          <a:bodyPr/>
          <a:lstStyle/>
          <a:p>
            <a:pPr marL="119063">
              <a:defRPr/>
            </a:pPr>
            <a:r>
              <a:rPr kumimoji="0" lang="ja-JP" altLang="en-US" smtClean="0">
                <a:solidFill>
                  <a:srgbClr val="000000"/>
                </a:solidFill>
                <a:latin typeface="ＭＳ Ｐゴシック" charset="0"/>
                <a:sym typeface="ＭＳ Ｐゴシック" charset="0"/>
              </a:rPr>
              <a:t>国際共同研究グループ（</a:t>
            </a:r>
            <a:r>
              <a:rPr kumimoji="0" lang="en-US" altLang="ja-JP" smtClean="0">
                <a:solidFill>
                  <a:srgbClr val="000000"/>
                </a:solidFill>
                <a:latin typeface="Calibri" charset="0"/>
                <a:cs typeface="Calibri" charset="0"/>
                <a:sym typeface="Calibri" charset="0"/>
              </a:rPr>
              <a:t>CALICE Collaboration</a:t>
            </a:r>
            <a:r>
              <a:rPr kumimoji="0" lang="ja-JP" altLang="en-US" smtClean="0">
                <a:solidFill>
                  <a:srgbClr val="000000"/>
                </a:solidFill>
                <a:latin typeface="ＭＳ Ｐゴシック" charset="0"/>
                <a:sym typeface="ＭＳ Ｐゴシック" charset="0"/>
              </a:rPr>
              <a:t>）のもとに研究開発中。</a:t>
            </a:r>
            <a:endParaRPr kumimoji="0" lang="en-US" altLang="ja-JP" smtClean="0">
              <a:solidFill>
                <a:srgbClr val="000000"/>
              </a:solidFill>
              <a:latin typeface="ＭＳ Ｐゴシック" charset="0"/>
              <a:sym typeface="ＭＳ Ｐゴシック" charset="0"/>
            </a:endParaRPr>
          </a:p>
          <a:p>
            <a:pPr marL="119063">
              <a:defRPr/>
            </a:pP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（左上）</a:t>
            </a:r>
            <a:r>
              <a:rPr kumimoji="0" lang="en-US" altLang="ja-JP" smtClean="0">
                <a:solidFill>
                  <a:srgbClr val="000000"/>
                </a:solidFill>
                <a:latin typeface="Calibri" charset="0"/>
                <a:cs typeface="Calibri" charset="0"/>
                <a:sym typeface="Calibri" charset="0"/>
              </a:rPr>
              <a:t>CALICE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テストビーム</a:t>
            </a:r>
            <a:r>
              <a:rPr kumimoji="0" lang="en-US" altLang="ja-JP" smtClean="0">
                <a:solidFill>
                  <a:srgbClr val="000000"/>
                </a:solidFill>
                <a:latin typeface="Calibri" charset="0"/>
                <a:cs typeface="Calibri" charset="0"/>
                <a:sym typeface="Calibri" charset="0"/>
              </a:rPr>
              <a:t>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セットアップ</a:t>
            </a:r>
            <a:endParaRPr kumimoji="0" lang="en-US" altLang="ja-JP" smtClean="0">
              <a:solidFill>
                <a:srgbClr val="000000"/>
              </a:solidFill>
              <a:latin typeface="ヒラギノ角ゴ ProN W3" charset="0"/>
              <a:ea typeface="ヒラギノ角ゴ ProN W3" charset="0"/>
              <a:cs typeface="ヒラギノ角ゴ ProN W3" charset="0"/>
              <a:sym typeface="ヒラギノ角ゴ ProN W3" charset="0"/>
            </a:endParaRPr>
          </a:p>
          <a:p>
            <a:pPr marL="119063">
              <a:defRPr/>
            </a:pP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（左下）超高精細電磁カロリメターのセンサー技術：（左）シンチレータ（</a:t>
            </a:r>
            <a:r>
              <a:rPr kumimoji="0" lang="en-US" altLang="ja-JP" smtClean="0">
                <a:solidFill>
                  <a:srgbClr val="000000"/>
                </a:solidFill>
                <a:latin typeface="Calibri" charset="0"/>
                <a:cs typeface="Calibri" charset="0"/>
                <a:sym typeface="Calibri" charset="0"/>
              </a:rPr>
              <a:t>5mm</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幅）＋</a:t>
            </a:r>
            <a:r>
              <a:rPr kumimoji="0" lang="en-US" altLang="ja-JP" smtClean="0">
                <a:solidFill>
                  <a:srgbClr val="000000"/>
                </a:solidFill>
                <a:latin typeface="Calibri" charset="0"/>
                <a:cs typeface="Calibri" charset="0"/>
                <a:sym typeface="Calibri" charset="0"/>
              </a:rPr>
              <a:t>MPPC (Multi-Pixel Photon Counter)</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、（右）シリコンパッド（</a:t>
            </a:r>
            <a:r>
              <a:rPr kumimoji="0" lang="en-US" altLang="ja-JP" smtClean="0">
                <a:solidFill>
                  <a:srgbClr val="000000"/>
                </a:solidFill>
                <a:latin typeface="Calibri" charset="0"/>
                <a:cs typeface="Calibri" charset="0"/>
                <a:sym typeface="Calibri" charset="0"/>
              </a:rPr>
              <a:t>5mm</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角）</a:t>
            </a:r>
            <a:endParaRPr kumimoji="0" lang="en-US" altLang="ja-JP" smtClean="0">
              <a:solidFill>
                <a:srgbClr val="000000"/>
              </a:solidFill>
              <a:latin typeface="ヒラギノ角ゴ ProN W3" charset="0"/>
              <a:ea typeface="ヒラギノ角ゴ ProN W3" charset="0"/>
              <a:cs typeface="ヒラギノ角ゴ ProN W3" charset="0"/>
              <a:sym typeface="ヒラギノ角ゴ ProN W3" charset="0"/>
            </a:endParaRPr>
          </a:p>
          <a:p>
            <a:pPr marL="119063">
              <a:defRPr/>
            </a:pP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（右上）</a:t>
            </a:r>
            <a:r>
              <a:rPr kumimoji="0" lang="en-US" altLang="ja-JP" smtClean="0">
                <a:solidFill>
                  <a:srgbClr val="000000"/>
                </a:solidFill>
                <a:latin typeface="Calibri" charset="0"/>
                <a:cs typeface="Calibri" charset="0"/>
                <a:sym typeface="Calibri" charset="0"/>
              </a:rPr>
              <a:t>System Integration R&amp;D</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mtClean="0">
                <a:solidFill>
                  <a:srgbClr val="000000"/>
                </a:solidFill>
                <a:latin typeface="Calibri" charset="0"/>
                <a:cs typeface="Calibri" charset="0"/>
                <a:sym typeface="Calibri" charset="0"/>
              </a:rPr>
              <a:t>Radiator (W)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a:t>
            </a:r>
            <a:r>
              <a:rPr kumimoji="0" lang="en-US" altLang="ja-JP" smtClean="0">
                <a:solidFill>
                  <a:srgbClr val="000000"/>
                </a:solidFill>
                <a:latin typeface="Calibri" charset="0"/>
                <a:cs typeface="Calibri" charset="0"/>
                <a:sym typeface="Calibri" charset="0"/>
              </a:rPr>
              <a:t>sensor</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、読み出し回路を統合したバレル部分モジュール</a:t>
            </a:r>
            <a:endParaRPr kumimoji="0" lang="en-US" altLang="ja-JP" smtClean="0">
              <a:solidFill>
                <a:srgbClr val="000000"/>
              </a:solidFill>
              <a:latin typeface="ヒラギノ角ゴ ProN W3" charset="0"/>
              <a:ea typeface="ヒラギノ角ゴ ProN W3" charset="0"/>
              <a:cs typeface="ヒラギノ角ゴ ProN W3" charset="0"/>
              <a:sym typeface="ヒラギノ角ゴ ProN W3" charset="0"/>
            </a:endParaRPr>
          </a:p>
          <a:p>
            <a:pPr marL="119063">
              <a:defRPr/>
            </a:pP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（右下）</a:t>
            </a:r>
            <a:r>
              <a:rPr kumimoji="0" lang="en-US" altLang="ja-JP" smtClean="0">
                <a:solidFill>
                  <a:srgbClr val="000000"/>
                </a:solidFill>
                <a:latin typeface="Calibri" charset="0"/>
                <a:cs typeface="Calibri" charset="0"/>
                <a:sym typeface="Calibri" charset="0"/>
              </a:rPr>
              <a:t>Si-W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試験器のビームテスト結果と</a:t>
            </a:r>
            <a:r>
              <a:rPr kumimoji="0" lang="en-US" altLang="ja-JP" smtClean="0">
                <a:solidFill>
                  <a:srgbClr val="000000"/>
                </a:solidFill>
                <a:latin typeface="Calibri" charset="0"/>
                <a:cs typeface="Calibri" charset="0"/>
                <a:sym typeface="Calibri" charset="0"/>
              </a:rPr>
              <a:t> MC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シミュレーションの比較。データは</a:t>
            </a:r>
            <a:r>
              <a:rPr kumimoji="0" lang="en-US" altLang="ja-JP" smtClean="0">
                <a:solidFill>
                  <a:srgbClr val="000000"/>
                </a:solidFill>
                <a:latin typeface="Calibri" charset="0"/>
                <a:cs typeface="Calibri" charset="0"/>
                <a:sym typeface="Calibri" charset="0"/>
              </a:rPr>
              <a:t> MC </a:t>
            </a:r>
            <a:r>
              <a:rPr kumimoji="0" lang="ja-JP" altLang="en-US" smtClean="0">
                <a:solidFill>
                  <a:srgbClr val="000000"/>
                </a:solidFill>
                <a:latin typeface="ヒラギノ角ゴ ProN W3" charset="0"/>
                <a:ea typeface="ヒラギノ角ゴ ProN W3" charset="0"/>
                <a:cs typeface="ヒラギノ角ゴ ProN W3" charset="0"/>
                <a:sym typeface="ヒラギノ角ゴ ProN W3" charset="0"/>
              </a:rPr>
              <a:t>でよく再現されており、一粒子に対するエネルギー分解能として十分な性能を達成している。</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D252B302-8C32-6248-B29F-1A8BD9A57FF6}" type="datetimeFigureOut">
              <a:rPr lang="ja-JP" altLang="en-US" smtClean="0"/>
              <a:t>12.10.27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77344DD-30DA-FC4E-8424-FF3531E7DE41}" type="slidenum">
              <a:rPr lang="ja-JP" altLang="en-US" smtClean="0"/>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2B302-8C32-6248-B29F-1A8BD9A57FF6}" type="datetimeFigureOut">
              <a:rPr lang="ja-JP" altLang="en-US" smtClean="0"/>
              <a:t>12.10.27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44DD-30DA-FC4E-8424-FF3531E7DE41}" type="slidenum">
              <a:rPr lang="ja-JP" altLang="en-US" smtClean="0"/>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jpeg"/><Relationship Id="rId6" Type="http://schemas.openxmlformats.org/officeDocument/2006/relationships/image" Target="../media/image37.png"/><Relationship Id="rId7" Type="http://schemas.openxmlformats.org/officeDocument/2006/relationships/image" Target="../media/image3.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58.jpeg"/><Relationship Id="rId13" Type="http://schemas.openxmlformats.org/officeDocument/2006/relationships/image" Target="../media/image59.jpeg"/><Relationship Id="rId14" Type="http://schemas.openxmlformats.org/officeDocument/2006/relationships/image" Target="../media/image60.png"/><Relationship Id="rId15" Type="http://schemas.openxmlformats.org/officeDocument/2006/relationships/image" Target="../media/image61.jpe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s>
</file>

<file path=ppt/slides/_rels/slide15.xml.rels><?xml version="1.0" encoding="UTF-8" standalone="yes"?>
<Relationships xmlns="http://schemas.openxmlformats.org/package/2006/relationships"><Relationship Id="rId11" Type="http://schemas.openxmlformats.org/officeDocument/2006/relationships/image" Target="../media/image67.png"/><Relationship Id="rId12" Type="http://schemas.openxmlformats.org/officeDocument/2006/relationships/image" Target="../media/image68.png"/><Relationship Id="rId13" Type="http://schemas.openxmlformats.org/officeDocument/2006/relationships/image" Target="../media/image69.png"/><Relationship Id="rId1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65.jpeg"/><Relationship Id="rId10"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926455" y="2568402"/>
            <a:ext cx="7358063" cy="1164208"/>
          </a:xfrm>
        </p:spPr>
        <p:txBody>
          <a:bodyPr>
            <a:normAutofit fontScale="90000"/>
          </a:bodyPr>
          <a:lstStyle/>
          <a:p>
            <a:pPr>
              <a:defRPr/>
            </a:pPr>
            <a:r>
              <a:rPr kumimoji="0" lang="en-US" altLang="ja-JP" b="1" i="1" dirty="0" smtClean="0">
                <a:latin typeface="Helvetica Neue" charset="0"/>
                <a:cs typeface="Helvetica Neue" charset="0"/>
                <a:sym typeface="Helvetica Neue" charset="0"/>
              </a:rPr>
              <a:t>Physics &amp; Detector</a:t>
            </a:r>
            <a:br>
              <a:rPr kumimoji="0" lang="en-US" altLang="ja-JP" b="1" i="1" dirty="0" smtClean="0">
                <a:latin typeface="Helvetica Neue" charset="0"/>
                <a:cs typeface="Helvetica Neue" charset="0"/>
                <a:sym typeface="Helvetica Neue" charset="0"/>
              </a:rPr>
            </a:br>
            <a:r>
              <a:rPr kumimoji="0" lang="en-US" altLang="ja-JP" b="1" i="1" dirty="0">
                <a:latin typeface="Helvetica Neue" charset="0"/>
                <a:cs typeface="Helvetica Neue" charset="0"/>
                <a:sym typeface="Helvetica Neue" charset="0"/>
              </a:rPr>
              <a:t/>
            </a:r>
            <a:br>
              <a:rPr kumimoji="0" lang="en-US" altLang="ja-JP" b="1" i="1" dirty="0">
                <a:latin typeface="Helvetica Neue" charset="0"/>
                <a:cs typeface="Helvetica Neue" charset="0"/>
                <a:sym typeface="Helvetica Neue" charset="0"/>
              </a:rPr>
            </a:br>
            <a:r>
              <a:rPr kumimoji="0" lang="en-US" altLang="ja-JP" b="1" i="1" dirty="0" smtClean="0">
                <a:solidFill>
                  <a:srgbClr val="3366FF"/>
                </a:solidFill>
                <a:latin typeface="Helvetica Neue" charset="0"/>
                <a:cs typeface="Helvetica Neue" charset="0"/>
                <a:sym typeface="Helvetica Neue" charset="0"/>
              </a:rPr>
              <a:t>Detailed Baseline Design </a:t>
            </a:r>
            <a:br>
              <a:rPr kumimoji="0" lang="en-US" altLang="ja-JP" b="1" i="1" dirty="0" smtClean="0">
                <a:solidFill>
                  <a:srgbClr val="3366FF"/>
                </a:solidFill>
                <a:latin typeface="Helvetica Neue" charset="0"/>
                <a:cs typeface="Helvetica Neue" charset="0"/>
                <a:sym typeface="Helvetica Neue" charset="0"/>
              </a:rPr>
            </a:br>
            <a:r>
              <a:rPr kumimoji="0" lang="en-US" altLang="ja-JP" b="1" i="1" dirty="0">
                <a:solidFill>
                  <a:srgbClr val="3366FF"/>
                </a:solidFill>
                <a:latin typeface="Helvetica Neue" charset="0"/>
                <a:cs typeface="Helvetica Neue" charset="0"/>
                <a:sym typeface="Helvetica Neue" charset="0"/>
              </a:rPr>
              <a:t/>
            </a:r>
            <a:br>
              <a:rPr kumimoji="0" lang="en-US" altLang="ja-JP" b="1" i="1" dirty="0">
                <a:solidFill>
                  <a:srgbClr val="3366FF"/>
                </a:solidFill>
                <a:latin typeface="Helvetica Neue" charset="0"/>
                <a:cs typeface="Helvetica Neue" charset="0"/>
                <a:sym typeface="Helvetica Neue" charset="0"/>
              </a:rPr>
            </a:br>
            <a:r>
              <a:rPr kumimoji="0" lang="en-US" altLang="ja-JP" b="1" i="1" dirty="0" smtClean="0">
                <a:latin typeface="Helvetica Neue" charset="0"/>
                <a:cs typeface="Helvetica Neue" charset="0"/>
                <a:sym typeface="Helvetica Neue" charset="0"/>
              </a:rPr>
              <a:t>Report</a:t>
            </a:r>
            <a:br>
              <a:rPr kumimoji="0" lang="en-US" altLang="ja-JP" b="1" i="1" dirty="0" smtClean="0">
                <a:latin typeface="Helvetica Neue" charset="0"/>
                <a:cs typeface="Helvetica Neue" charset="0"/>
                <a:sym typeface="Helvetica Neue" charset="0"/>
              </a:rPr>
            </a:br>
            <a:r>
              <a:rPr kumimoji="0" lang="en-US" altLang="ja-JP" b="1" i="1" dirty="0">
                <a:latin typeface="Helvetica Neue" charset="0"/>
                <a:cs typeface="Helvetica Neue" charset="0"/>
                <a:sym typeface="Helvetica Neue" charset="0"/>
              </a:rPr>
              <a:t/>
            </a:r>
            <a:br>
              <a:rPr kumimoji="0" lang="en-US" altLang="ja-JP" b="1" i="1" dirty="0">
                <a:latin typeface="Helvetica Neue" charset="0"/>
                <a:cs typeface="Helvetica Neue" charset="0"/>
                <a:sym typeface="Helvetica Neue" charset="0"/>
              </a:rPr>
            </a:br>
            <a:r>
              <a:rPr kumimoji="0" lang="en-US" altLang="ja-JP" b="1" i="1" dirty="0" smtClean="0">
                <a:latin typeface="Helvetica Neue" charset="0"/>
                <a:cs typeface="Helvetica Neue" charset="0"/>
                <a:sym typeface="Helvetica Neue" charset="0"/>
              </a:rPr>
              <a:t>Keisuke </a:t>
            </a:r>
            <a:r>
              <a:rPr kumimoji="0" lang="en-US" altLang="ja-JP" b="1" i="1" dirty="0" err="1" smtClean="0">
                <a:latin typeface="Helvetica Neue" charset="0"/>
                <a:cs typeface="Helvetica Neue" charset="0"/>
                <a:sym typeface="Helvetica Neue" charset="0"/>
              </a:rPr>
              <a:t>Fujii</a:t>
            </a:r>
            <a:r>
              <a:rPr kumimoji="0" lang="en-US" altLang="ja-JP" b="1" i="1" dirty="0" smtClean="0">
                <a:latin typeface="Helvetica Neue" charset="0"/>
                <a:cs typeface="Helvetica Neue" charset="0"/>
                <a:sym typeface="Helvetica Neue" charset="0"/>
              </a:rPr>
              <a:t>, Oct. 15, 2012 </a:t>
            </a:r>
            <a:endParaRPr kumimoji="0" lang="en-US" altLang="ja-JP" b="1" i="1" dirty="0" smtClean="0">
              <a:latin typeface="Helvetica Neue" charset="0"/>
              <a:ea typeface="ヒラギノ角ゴ ProN W6" charset="0"/>
              <a:cs typeface="ヒラギノ角ゴ ProN W6" charset="0"/>
              <a:sym typeface="Helvetica Neu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24970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3425" name="Rectangle 1"/>
          <p:cNvSpPr>
            <a:spLocks/>
          </p:cNvSpPr>
          <p:nvPr/>
        </p:nvSpPr>
        <p:spPr bwMode="auto">
          <a:xfrm>
            <a:off x="8235404" y="6652617"/>
            <a:ext cx="241102" cy="1518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27905"/>
            <a:r>
              <a:rPr lang="en-US" altLang="ja-JP" sz="1100">
                <a:latin typeface="Arial" charset="0"/>
                <a:cs typeface="Arial" charset="0"/>
                <a:sym typeface="Arial" charset="0"/>
              </a:rPr>
              <a:t>11</a:t>
            </a:r>
          </a:p>
        </p:txBody>
      </p:sp>
      <p:pic>
        <p:nvPicPr>
          <p:cNvPr id="103426"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6250781"/>
            <a:ext cx="9144000" cy="1785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3427" name="Picture 3"/>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151805"/>
            <a:ext cx="1223367" cy="7992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3428" name="Picture 4"/>
          <p:cNvPicPr>
            <a:picLocks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94805" y="830461"/>
            <a:ext cx="7851428" cy="154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03429" name="Rectangle 5"/>
          <p:cNvSpPr>
            <a:spLocks/>
          </p:cNvSpPr>
          <p:nvPr/>
        </p:nvSpPr>
        <p:spPr bwMode="auto">
          <a:xfrm>
            <a:off x="375047" y="6402586"/>
            <a:ext cx="2464594" cy="1964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26788" tIns="26788" rIns="26788" bIns="26788"/>
          <a:lstStyle/>
          <a:p>
            <a:pPr algn="l"/>
            <a:r>
              <a:rPr lang="en-US" altLang="ja-JP" sz="1000">
                <a:latin typeface="Arial" charset="0"/>
                <a:cs typeface="Arial" charset="0"/>
                <a:sym typeface="Arial" charset="0"/>
              </a:rPr>
              <a:t>12/08/30, A. Yamamoto</a:t>
            </a:r>
          </a:p>
        </p:txBody>
      </p:sp>
      <p:sp>
        <p:nvSpPr>
          <p:cNvPr id="103430" name="Rectangle 6"/>
          <p:cNvSpPr>
            <a:spLocks/>
          </p:cNvSpPr>
          <p:nvPr/>
        </p:nvSpPr>
        <p:spPr bwMode="auto">
          <a:xfrm>
            <a:off x="3116461" y="6402586"/>
            <a:ext cx="2920008" cy="2500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26788" tIns="26788" rIns="26788" bIns="26788"/>
          <a:lstStyle/>
          <a:p>
            <a:r>
              <a:rPr lang="en-US" altLang="ja-JP" sz="1400">
                <a:solidFill>
                  <a:srgbClr val="23346C"/>
                </a:solidFill>
                <a:latin typeface="Arial" charset="0"/>
                <a:cs typeface="Arial" charset="0"/>
                <a:sym typeface="Arial" charset="0"/>
              </a:rPr>
              <a:t>Status and Prospect for ILC</a:t>
            </a:r>
          </a:p>
        </p:txBody>
      </p:sp>
      <p:sp>
        <p:nvSpPr>
          <p:cNvPr id="34823" name="Rectangle 7"/>
          <p:cNvSpPr>
            <a:spLocks/>
          </p:cNvSpPr>
          <p:nvPr/>
        </p:nvSpPr>
        <p:spPr bwMode="auto">
          <a:xfrm>
            <a:off x="1651992" y="216545"/>
            <a:ext cx="6616898" cy="947663"/>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chemeClr val="tx1"/>
                </a:solidFill>
                <a:round/>
                <a:headEnd type="none" w="med" len="med"/>
                <a:tailEnd type="none" w="med" len="med"/>
              </a14:hiddenLine>
            </a:ext>
          </a:extLst>
        </p:spPr>
        <p:txBody>
          <a:bodyPr lIns="0" tIns="0" rIns="0" bIns="0" anchor="ctr"/>
          <a:lstStyle/>
          <a:p>
            <a:pPr algn="l">
              <a:lnSpc>
                <a:spcPct val="120000"/>
              </a:lnSpc>
              <a:defRPr/>
            </a:pPr>
            <a:r>
              <a:rPr lang="en-US" altLang="ja-JP" sz="3500" b="1">
                <a:solidFill>
                  <a:srgbClr val="23346C"/>
                </a:solidFill>
                <a:latin typeface="Helvetica Neue" charset="0"/>
                <a:ea typeface="ＭＳ Ｐゴシック" charset="0"/>
                <a:cs typeface="Helvetica Neue" charset="0"/>
                <a:sym typeface="Helvetica Neue" charset="0"/>
              </a:rPr>
              <a:t>Why Precision?</a:t>
            </a:r>
            <a:br>
              <a:rPr lang="en-US" altLang="ja-JP" sz="3500" b="1">
                <a:solidFill>
                  <a:srgbClr val="23346C"/>
                </a:solidFill>
                <a:latin typeface="Helvetica Neue" charset="0"/>
                <a:ea typeface="ＭＳ Ｐゴシック" charset="0"/>
                <a:cs typeface="Helvetica Neue" charset="0"/>
                <a:sym typeface="Helvetica Neue" charset="0"/>
              </a:rPr>
            </a:br>
            <a:r>
              <a:rPr lang="en-US" altLang="ja-JP" sz="2000">
                <a:solidFill>
                  <a:srgbClr val="3366FF"/>
                </a:solidFill>
                <a:latin typeface="Helvetica Neue" charset="0"/>
                <a:ea typeface="ＭＳ Ｐゴシック" charset="0"/>
                <a:cs typeface="Helvetica Neue" charset="0"/>
                <a:sym typeface="Helvetica Neue" charset="0"/>
              </a:rPr>
              <a:t>Fingerprinting and setting of next energy scale</a:t>
            </a:r>
          </a:p>
        </p:txBody>
      </p:sp>
      <p:pic>
        <p:nvPicPr>
          <p:cNvPr id="34824" name="Picture 8"/>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1988" y="1374056"/>
            <a:ext cx="5143500" cy="4746129"/>
          </a:xfrm>
          <a:prstGeom prst="rect">
            <a:avLst/>
          </a:prstGeom>
          <a:noFill/>
          <a:ln w="12700" cap="flat">
            <a:solidFill>
              <a:schemeClr val="tx1"/>
            </a:solidFill>
            <a:prstDash val="solid"/>
            <a:miter lim="800000"/>
            <a:headEnd/>
            <a:tailEnd/>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3433" name="Rectangle 9"/>
          <p:cNvSpPr>
            <a:spLocks/>
          </p:cNvSpPr>
          <p:nvPr/>
        </p:nvSpPr>
        <p:spPr bwMode="auto">
          <a:xfrm>
            <a:off x="776883" y="1994669"/>
            <a:ext cx="2669977"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latin typeface="Helvetica Neue" charset="0"/>
                <a:cs typeface="Helvetica Neue" charset="0"/>
                <a:sym typeface="Helvetica Neue" charset="0"/>
              </a:rPr>
              <a:t>M.Peskin arXiv: hep-ph/1207.2516v1</a:t>
            </a:r>
          </a:p>
        </p:txBody>
      </p:sp>
      <p:sp>
        <p:nvSpPr>
          <p:cNvPr id="103434" name="Rectangle 10"/>
          <p:cNvSpPr>
            <a:spLocks/>
          </p:cNvSpPr>
          <p:nvPr/>
        </p:nvSpPr>
        <p:spPr bwMode="auto">
          <a:xfrm>
            <a:off x="5630168" y="1351732"/>
            <a:ext cx="2518172"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2000">
                <a:latin typeface="Helvetica Neue" charset="0"/>
                <a:cs typeface="Helvetica Neue" charset="0"/>
                <a:sym typeface="Helvetica Neue" charset="0"/>
              </a:rPr>
              <a:t>Synergy (LHC + ILC)</a:t>
            </a:r>
          </a:p>
        </p:txBody>
      </p:sp>
      <p:pic>
        <p:nvPicPr>
          <p:cNvPr id="103435" name="Picture 11"/>
          <p:cNvPicPr>
            <a:picLocks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26559" y="3055070"/>
            <a:ext cx="3797350" cy="1021333"/>
          </a:xfrm>
          <a:prstGeom prst="rect">
            <a:avLst/>
          </a:prstGeom>
          <a:noFill/>
          <a:ln w="12700">
            <a:solidFill>
              <a:srgbClr val="3366FF"/>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3436" name="Rectangle 12"/>
          <p:cNvSpPr>
            <a:spLocks/>
          </p:cNvSpPr>
          <p:nvPr/>
        </p:nvSpPr>
        <p:spPr bwMode="auto">
          <a:xfrm>
            <a:off x="5636866" y="4064199"/>
            <a:ext cx="1833835" cy="153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wrap="none" lIns="0" tIns="0" rIns="0" bIns="0" anchor="ctr">
            <a:spAutoFit/>
          </a:bodyPr>
          <a:lstStyle/>
          <a:p>
            <a:pPr algn="l"/>
            <a:r>
              <a:rPr lang="en-US" altLang="ja-JP" sz="1000">
                <a:latin typeface="Helvetica Neue" charset="0"/>
                <a:cs typeface="Helvetica Neue" charset="0"/>
                <a:sym typeface="Helvetica Neue" charset="0"/>
              </a:rPr>
              <a:t>R.S.Gupta, H.Rzehak, J.D.Wells</a:t>
            </a:r>
          </a:p>
        </p:txBody>
      </p:sp>
      <p:sp>
        <p:nvSpPr>
          <p:cNvPr id="103437" name="Rectangle 13"/>
          <p:cNvSpPr>
            <a:spLocks/>
          </p:cNvSpPr>
          <p:nvPr/>
        </p:nvSpPr>
        <p:spPr bwMode="auto">
          <a:xfrm>
            <a:off x="7788920" y="4041875"/>
            <a:ext cx="1095294" cy="153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wrap="none" lIns="0" tIns="0" rIns="0" bIns="0" anchor="ctr">
            <a:spAutoFit/>
          </a:bodyPr>
          <a:lstStyle/>
          <a:p>
            <a:pPr algn="l"/>
            <a:r>
              <a:rPr lang="en-US" altLang="ja-JP" sz="1000">
                <a:latin typeface="Helvetica Neue" charset="0"/>
                <a:cs typeface="Helvetica Neue" charset="0"/>
                <a:sym typeface="Helvetica Neue" charset="0"/>
              </a:rPr>
              <a:t>arXiv: 1206.3560v1</a:t>
            </a:r>
          </a:p>
        </p:txBody>
      </p:sp>
      <p:sp>
        <p:nvSpPr>
          <p:cNvPr id="34830" name="Rectangle 14"/>
          <p:cNvSpPr>
            <a:spLocks/>
          </p:cNvSpPr>
          <p:nvPr/>
        </p:nvSpPr>
        <p:spPr bwMode="auto">
          <a:xfrm>
            <a:off x="5634633" y="2671093"/>
            <a:ext cx="3375422" cy="339328"/>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chemeClr val="tx1"/>
                </a:solidFill>
                <a:round/>
                <a:headEnd type="none" w="med" len="med"/>
                <a:tailEnd type="none" w="med" len="med"/>
              </a14:hiddenLine>
            </a:ext>
          </a:extLst>
        </p:spPr>
        <p:txBody>
          <a:bodyPr lIns="0" tIns="0" rIns="0" bIns="0" anchor="ctr"/>
          <a:lstStyle/>
          <a:p>
            <a:pPr algn="l">
              <a:defRPr/>
            </a:pPr>
            <a:r>
              <a:rPr lang="en-US" altLang="ja-JP" sz="1100">
                <a:solidFill>
                  <a:srgbClr val="FF0066"/>
                </a:solidFill>
                <a:latin typeface="Helvetica" charset="0"/>
                <a:ea typeface="ＭＳ Ｐゴシック" charset="0"/>
                <a:cs typeface="Helvetica" charset="0"/>
                <a:sym typeface="Helvetica" charset="0"/>
              </a:rPr>
              <a:t>Maximum deviation </a:t>
            </a:r>
            <a:r>
              <a:rPr lang="en-US" altLang="ja-JP" sz="1100">
                <a:latin typeface="Helvetica" charset="0"/>
                <a:ea typeface="ＭＳ Ｐゴシック" charset="0"/>
                <a:cs typeface="Helvetica" charset="0"/>
                <a:sym typeface="Helvetica" charset="0"/>
              </a:rPr>
              <a:t>when nothing but the 125 GeV object would be found at LHC</a:t>
            </a:r>
          </a:p>
        </p:txBody>
      </p:sp>
      <p:sp>
        <p:nvSpPr>
          <p:cNvPr id="103439" name="Rectangle 15"/>
          <p:cNvSpPr>
            <a:spLocks/>
          </p:cNvSpPr>
          <p:nvPr/>
        </p:nvSpPr>
        <p:spPr bwMode="auto">
          <a:xfrm>
            <a:off x="5723929" y="1727895"/>
            <a:ext cx="3071813"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latin typeface="Helvetica Neue" charset="0"/>
                <a:cs typeface="Helvetica Neue" charset="0"/>
                <a:sym typeface="Helvetica Neue" charset="0"/>
              </a:rPr>
              <a:t>LHC = LHC14TeV: 300fb</a:t>
            </a:r>
            <a:r>
              <a:rPr lang="en-US" altLang="ja-JP" sz="1000" baseline="32000">
                <a:latin typeface="Helvetica Neue" charset="0"/>
                <a:cs typeface="Helvetica Neue" charset="0"/>
                <a:sym typeface="Helvetica Neue" charset="0"/>
              </a:rPr>
              <a:t>-1</a:t>
            </a:r>
          </a:p>
        </p:txBody>
      </p:sp>
      <p:sp>
        <p:nvSpPr>
          <p:cNvPr id="103440" name="Rectangle 16"/>
          <p:cNvSpPr>
            <a:spLocks/>
          </p:cNvSpPr>
          <p:nvPr/>
        </p:nvSpPr>
        <p:spPr bwMode="auto">
          <a:xfrm>
            <a:off x="5643563" y="1943324"/>
            <a:ext cx="2964656"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solidFill>
                  <a:srgbClr val="3366FF"/>
                </a:solidFill>
                <a:latin typeface="Helvetica Neue" charset="0"/>
                <a:cs typeface="Helvetica Neue" charset="0"/>
                <a:sym typeface="Helvetica Neue" charset="0"/>
              </a:rPr>
              <a:t> HLC = ILC250: 250fb</a:t>
            </a:r>
            <a:r>
              <a:rPr lang="en-US" altLang="ja-JP" sz="1000" baseline="32000">
                <a:solidFill>
                  <a:srgbClr val="3366FF"/>
                </a:solidFill>
                <a:latin typeface="Helvetica Neue" charset="0"/>
                <a:cs typeface="Helvetica Neue" charset="0"/>
                <a:sym typeface="Helvetica Neue" charset="0"/>
              </a:rPr>
              <a:t>-1</a:t>
            </a:r>
          </a:p>
        </p:txBody>
      </p:sp>
      <p:sp>
        <p:nvSpPr>
          <p:cNvPr id="103441" name="Rectangle 17"/>
          <p:cNvSpPr>
            <a:spLocks/>
          </p:cNvSpPr>
          <p:nvPr/>
        </p:nvSpPr>
        <p:spPr bwMode="auto">
          <a:xfrm>
            <a:off x="5698257" y="2172146"/>
            <a:ext cx="2964656"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solidFill>
                  <a:srgbClr val="3366FF"/>
                </a:solidFill>
                <a:latin typeface="Helvetica Neue" charset="0"/>
                <a:cs typeface="Helvetica Neue" charset="0"/>
                <a:sym typeface="Helvetica Neue" charset="0"/>
              </a:rPr>
              <a:t>ILC = ILC500: 500fb</a:t>
            </a:r>
            <a:r>
              <a:rPr lang="en-US" altLang="ja-JP" sz="1000" baseline="32000">
                <a:solidFill>
                  <a:srgbClr val="3366FF"/>
                </a:solidFill>
                <a:latin typeface="Helvetica Neue" charset="0"/>
                <a:cs typeface="Helvetica Neue" charset="0"/>
                <a:sym typeface="Helvetica Neue" charset="0"/>
              </a:rPr>
              <a:t>-1</a:t>
            </a:r>
          </a:p>
        </p:txBody>
      </p:sp>
      <p:sp>
        <p:nvSpPr>
          <p:cNvPr id="103442" name="Rectangle 18"/>
          <p:cNvSpPr>
            <a:spLocks/>
          </p:cNvSpPr>
          <p:nvPr/>
        </p:nvSpPr>
        <p:spPr bwMode="auto">
          <a:xfrm>
            <a:off x="5518547" y="2388691"/>
            <a:ext cx="3214688"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latin typeface="Helvetica Neue" charset="0"/>
                <a:cs typeface="Helvetica Neue" charset="0"/>
                <a:sym typeface="Helvetica Neue" charset="0"/>
              </a:rPr>
              <a:t>ILCTeV = ILC1000: 1000fb</a:t>
            </a:r>
            <a:r>
              <a:rPr lang="en-US" altLang="ja-JP" sz="1000" baseline="32000">
                <a:latin typeface="Helvetica Neue" charset="0"/>
                <a:cs typeface="Helvetica Neue" charset="0"/>
                <a:sym typeface="Helvetica Neue" charset="0"/>
              </a:rPr>
              <a:t>-1</a:t>
            </a:r>
          </a:p>
        </p:txBody>
      </p:sp>
      <p:pic>
        <p:nvPicPr>
          <p:cNvPr id="103443" name="Picture 19"/>
          <p:cNvPicPr>
            <a:picLocks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21958" y="5826621"/>
            <a:ext cx="2241352" cy="4219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pic>
        <p:nvPicPr>
          <p:cNvPr id="103444" name="Picture 20"/>
          <p:cNvPicPr>
            <a:picLocks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81117" y="4455914"/>
            <a:ext cx="2081734" cy="43309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03445" name="Rectangle 21"/>
          <p:cNvSpPr>
            <a:spLocks/>
          </p:cNvSpPr>
          <p:nvPr/>
        </p:nvSpPr>
        <p:spPr bwMode="auto">
          <a:xfrm>
            <a:off x="5786438" y="4321969"/>
            <a:ext cx="2964656"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latin typeface="Helvetica Neue" charset="0"/>
                <a:cs typeface="Helvetica Neue" charset="0"/>
                <a:sym typeface="Helvetica Neue" charset="0"/>
              </a:rPr>
              <a:t>Mixing with singlet</a:t>
            </a:r>
          </a:p>
        </p:txBody>
      </p:sp>
      <p:pic>
        <p:nvPicPr>
          <p:cNvPr id="103446" name="Picture 22"/>
          <p:cNvPicPr>
            <a:picLocks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92280" y="5063133"/>
            <a:ext cx="2078385" cy="7679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03447" name="Rectangle 23"/>
          <p:cNvSpPr>
            <a:spLocks/>
          </p:cNvSpPr>
          <p:nvPr/>
        </p:nvSpPr>
        <p:spPr bwMode="auto">
          <a:xfrm>
            <a:off x="5795367" y="4938117"/>
            <a:ext cx="2964656"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latin typeface="Helvetica Neue" charset="0"/>
                <a:cs typeface="Helvetica Neue" charset="0"/>
                <a:sym typeface="Helvetica Neue" charset="0"/>
              </a:rPr>
              <a:t>Composite Higgs</a:t>
            </a:r>
          </a:p>
        </p:txBody>
      </p:sp>
      <p:sp>
        <p:nvSpPr>
          <p:cNvPr id="34840" name="Rectangle 24"/>
          <p:cNvSpPr>
            <a:spLocks/>
          </p:cNvSpPr>
          <p:nvPr/>
        </p:nvSpPr>
        <p:spPr bwMode="auto">
          <a:xfrm>
            <a:off x="125016" y="6107906"/>
            <a:ext cx="5536406" cy="169664"/>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chemeClr val="tx1"/>
                </a:solidFill>
                <a:round/>
                <a:headEnd type="none" w="med" len="med"/>
                <a:tailEnd type="none" w="med" len="med"/>
              </a14:hiddenLine>
            </a:ext>
          </a:extLst>
        </p:spPr>
        <p:txBody>
          <a:bodyPr lIns="0" tIns="0" rIns="0" bIns="0" anchor="ctr"/>
          <a:lstStyle/>
          <a:p>
            <a:pPr algn="l">
              <a:defRPr/>
            </a:pPr>
            <a:r>
              <a:rPr lang="en-US" altLang="ja-JP" sz="1100">
                <a:solidFill>
                  <a:srgbClr val="FF0066"/>
                </a:solidFill>
                <a:latin typeface="Helvetica" charset="0"/>
                <a:ea typeface="ＭＳ Ｐゴシック" charset="0"/>
                <a:cs typeface="Helvetica" charset="0"/>
                <a:sym typeface="Helvetica" charset="0"/>
              </a:rPr>
              <a:t>ILC</a:t>
            </a:r>
            <a:r>
              <a:rPr lang="ja-JP" altLang="en-US" sz="1100">
                <a:solidFill>
                  <a:srgbClr val="FF0066"/>
                </a:solidFill>
                <a:latin typeface="Arial"/>
                <a:ea typeface="ＭＳ Ｐゴシック" charset="0"/>
                <a:cs typeface="Arial" charset="0"/>
                <a:sym typeface="Arial" charset="0"/>
              </a:rPr>
              <a:t>’</a:t>
            </a:r>
            <a:r>
              <a:rPr lang="en-US" altLang="ja-JP" sz="1100">
                <a:solidFill>
                  <a:srgbClr val="FF0066"/>
                </a:solidFill>
                <a:latin typeface="Helvetica" charset="0"/>
                <a:ea typeface="ＭＳ Ｐゴシック" charset="0"/>
                <a:cs typeface="Helvetica" charset="0"/>
                <a:sym typeface="Helvetica" charset="0"/>
              </a:rPr>
              <a:t>s precision </a:t>
            </a:r>
            <a:r>
              <a:rPr lang="en-US" altLang="ja-JP" sz="1100">
                <a:latin typeface="Helvetica" charset="0"/>
                <a:ea typeface="ＭＳ Ｐゴシック" charset="0"/>
                <a:cs typeface="Helvetica" charset="0"/>
                <a:sym typeface="Helvetica" charset="0"/>
              </a:rPr>
              <a:t>allows setting of energy scale that goes beyond LHC!</a:t>
            </a:r>
          </a:p>
        </p:txBody>
      </p:sp>
      <p:sp>
        <p:nvSpPr>
          <p:cNvPr id="103449" name="Rectangle 25"/>
          <p:cNvSpPr>
            <a:spLocks/>
          </p:cNvSpPr>
          <p:nvPr/>
        </p:nvSpPr>
        <p:spPr bwMode="auto">
          <a:xfrm>
            <a:off x="5759649" y="5759648"/>
            <a:ext cx="2964656"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lIns="0" tIns="0" rIns="0" bIns="0" anchor="ctr"/>
          <a:lstStyle/>
          <a:p>
            <a:pPr>
              <a:lnSpc>
                <a:spcPct val="110000"/>
              </a:lnSpc>
              <a:spcBef>
                <a:spcPts val="562"/>
              </a:spcBef>
              <a:tabLst>
                <a:tab pos="678632" algn="l"/>
                <a:tab pos="910796" algn="l"/>
                <a:tab pos="1285829" algn="l"/>
              </a:tabLst>
            </a:pPr>
            <a:r>
              <a:rPr lang="en-US" altLang="ja-JP" sz="1000">
                <a:latin typeface="Helvetica Neue" charset="0"/>
                <a:cs typeface="Helvetica Neue" charset="0"/>
                <a:sym typeface="Helvetica Neue" charset="0"/>
              </a:rPr>
              <a:t>SUSY</a:t>
            </a:r>
          </a:p>
        </p:txBody>
      </p:sp>
      <p:sp>
        <p:nvSpPr>
          <p:cNvPr id="34842" name="Rectangle 26"/>
          <p:cNvSpPr>
            <a:spLocks/>
          </p:cNvSpPr>
          <p:nvPr/>
        </p:nvSpPr>
        <p:spPr bwMode="auto">
          <a:xfrm>
            <a:off x="5723930" y="6357938"/>
            <a:ext cx="3375422" cy="339328"/>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chemeClr val="tx1"/>
                </a:solidFill>
                <a:round/>
                <a:headEnd type="none" w="med" len="med"/>
                <a:tailEnd type="none" w="med" len="med"/>
              </a14:hiddenLine>
            </a:ext>
          </a:extLst>
        </p:spPr>
        <p:txBody>
          <a:bodyPr lIns="0" tIns="0" rIns="0" bIns="0" anchor="ctr"/>
          <a:lstStyle/>
          <a:p>
            <a:pPr algn="l">
              <a:defRPr/>
            </a:pPr>
            <a:r>
              <a:rPr lang="en-US" altLang="ja-JP" sz="1100">
                <a:solidFill>
                  <a:srgbClr val="3366FF"/>
                </a:solidFill>
                <a:latin typeface="Helvetica" charset="0"/>
                <a:ea typeface="ＭＳ Ｐゴシック" charset="0"/>
                <a:cs typeface="Helvetica" charset="0"/>
                <a:sym typeface="Helvetica" charset="0"/>
              </a:rPr>
              <a:t>Different models predict different deviation patterns --&gt; </a:t>
            </a:r>
            <a:r>
              <a:rPr lang="en-US" altLang="ja-JP" sz="1100">
                <a:solidFill>
                  <a:srgbClr val="FF0066"/>
                </a:solidFill>
                <a:latin typeface="Helvetica" charset="0"/>
                <a:ea typeface="ＭＳ Ｐゴシック" charset="0"/>
                <a:cs typeface="Helvetica" charset="0"/>
                <a:sym typeface="Helvetica" charset="0"/>
              </a:rPr>
              <a:t>Fingerprinting!</a:t>
            </a:r>
          </a:p>
        </p:txBody>
      </p:sp>
      <p:sp>
        <p:nvSpPr>
          <p:cNvPr id="103451" name="Rectangle 27"/>
          <p:cNvSpPr>
            <a:spLocks/>
          </p:cNvSpPr>
          <p:nvPr/>
        </p:nvSpPr>
        <p:spPr bwMode="auto">
          <a:xfrm>
            <a:off x="8225359" y="4465"/>
            <a:ext cx="720366" cy="315709"/>
          </a:xfrm>
          <a:prstGeom prst="rect">
            <a:avLst/>
          </a:prstGeom>
          <a:solidFill>
            <a:srgbClr val="BBE0E3"/>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pPr algn="l"/>
            <a:r>
              <a:rPr lang="en-US" altLang="ja-JP" sz="1700">
                <a:latin typeface="Arial" charset="0"/>
                <a:cs typeface="Arial" charset="0"/>
                <a:sym typeface="Arial" charset="0"/>
              </a:rPr>
              <a:t>K. Fujii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6779401"/>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69727" y="0"/>
            <a:ext cx="7795617" cy="1241227"/>
          </a:xfrm>
        </p:spPr>
        <p:txBody>
          <a:bodyPr/>
          <a:lstStyle/>
          <a:p>
            <a:pPr>
              <a:defRPr/>
            </a:pPr>
            <a:r>
              <a:rPr kumimoji="0" lang="en-US" altLang="ja-JP" smtClean="0">
                <a:latin typeface="Helvetica Neue" charset="0"/>
                <a:cs typeface="Helvetica Neue" charset="0"/>
                <a:sym typeface="Helvetica Neue" charset="0"/>
              </a:rPr>
              <a:t>New Benchmarks</a:t>
            </a:r>
            <a:r>
              <a:rPr kumimoji="0" lang="en-US" altLang="ja-JP" smtClean="0">
                <a:latin typeface="Helvetica Neue" charset="0"/>
                <a:ea typeface="ヒラギノ角ゴ ProN W3" charset="0"/>
                <a:cs typeface="ヒラギノ角ゴ ProN W3" charset="0"/>
                <a:sym typeface="Helvetica Neue" charset="0"/>
              </a:rPr>
              <a:t/>
            </a:r>
            <a:br>
              <a:rPr kumimoji="0" lang="en-US" altLang="ja-JP" smtClean="0">
                <a:latin typeface="Helvetica Neue" charset="0"/>
                <a:ea typeface="ヒラギノ角ゴ ProN W3" charset="0"/>
                <a:cs typeface="ヒラギノ角ゴ ProN W3" charset="0"/>
                <a:sym typeface="Helvetica Neue" charset="0"/>
              </a:rPr>
            </a:br>
            <a:r>
              <a:rPr kumimoji="0" lang="en-US" altLang="ja-JP" sz="2000">
                <a:latin typeface="Helvetica Neue" charset="0"/>
                <a:cs typeface="Helvetica Neue" charset="0"/>
                <a:sym typeface="Helvetica Neue" charset="0"/>
              </a:rPr>
              <a:t>for DBDR (formerly known as TDR)</a:t>
            </a:r>
            <a:endParaRPr kumimoji="0" lang="en-US" altLang="ja-JP" sz="2000">
              <a:latin typeface="Helvetica Neue" charset="0"/>
              <a:ea typeface="ヒラギノ角ゴ ProN W3" charset="0"/>
              <a:cs typeface="ヒラギノ角ゴ ProN W3" charset="0"/>
              <a:sym typeface="Helvetica Neue" charset="0"/>
            </a:endParaRPr>
          </a:p>
        </p:txBody>
      </p:sp>
      <p:sp>
        <p:nvSpPr>
          <p:cNvPr id="36866" name="Rectangle 2"/>
          <p:cNvSpPr>
            <a:spLocks/>
          </p:cNvSpPr>
          <p:nvPr/>
        </p:nvSpPr>
        <p:spPr bwMode="auto">
          <a:xfrm>
            <a:off x="342677" y="1460004"/>
            <a:ext cx="8466460" cy="634008"/>
          </a:xfrm>
          <a:prstGeom prst="rect">
            <a:avLst/>
          </a:prstGeom>
          <a:noFill/>
          <a:ln>
            <a:noFill/>
          </a:ln>
          <a:effectLst>
            <a:outerShdw blurRad="50800" dist="38099" dir="2700000" algn="ctr" rotWithShape="0">
              <a:schemeClr val="bg2">
                <a:alpha val="42995"/>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a:solidFill>
                  <a:schemeClr val="tx1"/>
                </a:solidFill>
                <a:miter lim="800000"/>
                <a:headEnd type="none" w="med" len="med"/>
                <a:tailEnd type="none" w="med" len="med"/>
              </a14:hiddenLine>
            </a:ext>
          </a:extLst>
        </p:spPr>
        <p:txBody>
          <a:bodyPr lIns="0" tIns="0" rIns="36575" bIns="0" anchor="ctr"/>
          <a:lstStyle/>
          <a:p>
            <a:pPr marL="35717">
              <a:defRPr/>
            </a:pPr>
            <a:r>
              <a:rPr lang="en-US" altLang="ja-JP" sz="2100">
                <a:latin typeface="Helvetica Neue" charset="0"/>
                <a:ea typeface="ＭＳ Ｐゴシック" charset="0"/>
                <a:cs typeface="Helvetica Neue" charset="0"/>
                <a:sym typeface="Helvetica Neue" charset="0"/>
              </a:rPr>
              <a:t>Benchmark processes for full simulation (recommended for both LoI groups)</a:t>
            </a:r>
          </a:p>
        </p:txBody>
      </p:sp>
      <p:sp>
        <p:nvSpPr>
          <p:cNvPr id="105475" name="Rectangle 3"/>
          <p:cNvSpPr>
            <a:spLocks/>
          </p:cNvSpPr>
          <p:nvPr/>
        </p:nvSpPr>
        <p:spPr bwMode="auto">
          <a:xfrm>
            <a:off x="613916" y="5817691"/>
            <a:ext cx="7913936" cy="3125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nchor="ctr"/>
          <a:lstStyle/>
          <a:p>
            <a:pPr algn="l"/>
            <a:r>
              <a:rPr lang="en-US" altLang="ja-JP" sz="2100">
                <a:latin typeface="Helvetica Neue" charset="0"/>
                <a:cs typeface="Helvetica Neue" charset="0"/>
                <a:sym typeface="Helvetica Neue" charset="0"/>
              </a:rPr>
              <a:t>+ 1 process each from ILD and SiD LoI studies (TT &amp; Tau)</a:t>
            </a:r>
          </a:p>
        </p:txBody>
      </p:sp>
      <p:pic>
        <p:nvPicPr>
          <p:cNvPr id="105476" name="Picture 4"/>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0568" y="2178844"/>
            <a:ext cx="7898309" cy="35104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525326"/>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Rectangle 1"/>
          <p:cNvSpPr>
            <a:spLocks/>
          </p:cNvSpPr>
          <p:nvPr/>
        </p:nvSpPr>
        <p:spPr bwMode="auto">
          <a:xfrm>
            <a:off x="8518455" y="6508626"/>
            <a:ext cx="185758" cy="1692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lIns="0" tIns="0" rIns="28573" bIns="0">
            <a:spAutoFit/>
          </a:bodyPr>
          <a:lstStyle/>
          <a:p>
            <a:pPr marL="27905" algn="r"/>
            <a:r>
              <a:rPr lang="en-US" altLang="ja-JP" sz="1100">
                <a:latin typeface="Arial" charset="0"/>
                <a:cs typeface="Arial" charset="0"/>
                <a:sym typeface="Arial" charset="0"/>
              </a:rPr>
              <a:t>13</a:t>
            </a:r>
          </a:p>
        </p:txBody>
      </p:sp>
      <p:pic>
        <p:nvPicPr>
          <p:cNvPr id="106498" name="Picture 2"/>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94680" y="190872"/>
            <a:ext cx="8537898" cy="620948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6499" name="Rectangle 3"/>
          <p:cNvSpPr>
            <a:spLocks/>
          </p:cNvSpPr>
          <p:nvPr/>
        </p:nvSpPr>
        <p:spPr bwMode="auto">
          <a:xfrm>
            <a:off x="375047" y="6438304"/>
            <a:ext cx="4087814" cy="2616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algn="l"/>
            <a:r>
              <a:rPr lang="en-US" altLang="ja-JP" sz="1700">
                <a:latin typeface="Arial" charset="0"/>
                <a:cs typeface="Arial" charset="0"/>
                <a:sym typeface="Arial" charset="0"/>
              </a:rPr>
              <a:t>ATLAS NOTE:  ATL-PHYS-PUB-2012-001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2923936"/>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521" name="Picture 1"/>
          <p:cNvPicPr>
            <a:picLocks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63060" y="174129"/>
            <a:ext cx="2714625" cy="20951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7522" name="Picture 2"/>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36094" y="3850928"/>
            <a:ext cx="1836167" cy="18138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nvGrpSpPr>
          <p:cNvPr id="2" name="Group 9"/>
          <p:cNvGrpSpPr>
            <a:grpSpLocks/>
          </p:cNvGrpSpPr>
          <p:nvPr/>
        </p:nvGrpSpPr>
        <p:grpSpPr bwMode="auto">
          <a:xfrm>
            <a:off x="6114603" y="2340695"/>
            <a:ext cx="2955727" cy="2834059"/>
            <a:chOff x="0" y="0"/>
            <a:chExt cx="2648" cy="2539"/>
          </a:xfrm>
        </p:grpSpPr>
        <p:pic>
          <p:nvPicPr>
            <p:cNvPr id="107543" name="Picture 3"/>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2648" cy="25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grpSp>
          <p:nvGrpSpPr>
            <p:cNvPr id="3" name="Group 6"/>
            <p:cNvGrpSpPr>
              <a:grpSpLocks/>
            </p:cNvGrpSpPr>
            <p:nvPr/>
          </p:nvGrpSpPr>
          <p:grpSpPr bwMode="auto">
            <a:xfrm>
              <a:off x="383" y="371"/>
              <a:ext cx="673" cy="238"/>
              <a:chOff x="0" y="0"/>
              <a:chExt cx="673" cy="238"/>
            </a:xfrm>
          </p:grpSpPr>
          <p:sp>
            <p:nvSpPr>
              <p:cNvPr id="107547" name="Rectangle 4"/>
              <p:cNvSpPr>
                <a:spLocks/>
              </p:cNvSpPr>
              <p:nvPr/>
            </p:nvSpPr>
            <p:spPr bwMode="auto">
              <a:xfrm>
                <a:off x="0" y="0"/>
                <a:ext cx="667" cy="238"/>
              </a:xfrm>
              <a:prstGeom prst="rect">
                <a:avLst/>
              </a:prstGeom>
              <a:solidFill>
                <a:srgbClr val="FFFF00"/>
              </a:solidFill>
              <a:ln w="25400">
                <a:solidFill>
                  <a:srgbClr val="395E89"/>
                </a:solidFill>
                <a:round/>
                <a:headEnd/>
                <a:tailEnd/>
              </a:ln>
            </p:spPr>
            <p:txBody>
              <a:bodyPr lIns="0" tIns="0" rIns="0" bIns="0"/>
              <a:lstStyle/>
              <a:p>
                <a:endParaRPr lang="ja-JP" altLang="en-US"/>
              </a:p>
            </p:txBody>
          </p:sp>
          <p:sp>
            <p:nvSpPr>
              <p:cNvPr id="107548" name="Rectangle 5"/>
              <p:cNvSpPr>
                <a:spLocks/>
              </p:cNvSpPr>
              <p:nvPr/>
            </p:nvSpPr>
            <p:spPr bwMode="auto">
              <a:xfrm>
                <a:off x="1" y="27"/>
                <a:ext cx="672" cy="1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38100" tIns="38100" rIns="38100" bIns="38100" anchor="ctr"/>
              <a:lstStyle/>
              <a:p>
                <a:r>
                  <a:rPr lang="en-US" altLang="ja-JP" sz="1100">
                    <a:latin typeface="Arial" charset="0"/>
                    <a:cs typeface="Arial" charset="0"/>
                    <a:sym typeface="Arial" charset="0"/>
                  </a:rPr>
                  <a:t>Fe55</a:t>
                </a:r>
              </a:p>
            </p:txBody>
          </p:sp>
        </p:grpSp>
        <p:sp>
          <p:nvSpPr>
            <p:cNvPr id="107545" name="Rectangle 7"/>
            <p:cNvSpPr>
              <a:spLocks/>
            </p:cNvSpPr>
            <p:nvPr/>
          </p:nvSpPr>
          <p:spPr bwMode="auto">
            <a:xfrm>
              <a:off x="753" y="1926"/>
              <a:ext cx="560" cy="1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lIns="38100" tIns="38100" rIns="38100" bIns="38100"/>
            <a:lstStyle/>
            <a:p>
              <a:pPr algn="l"/>
              <a:r>
                <a:rPr lang="en-US" altLang="ja-JP" sz="1100">
                  <a:latin typeface="Arial" charset="0"/>
                  <a:cs typeface="Arial" charset="0"/>
                  <a:sym typeface="Arial" charset="0"/>
                </a:rPr>
                <a:t>S/N&gt;40</a:t>
              </a:r>
            </a:p>
          </p:txBody>
        </p:sp>
        <p:sp>
          <p:nvSpPr>
            <p:cNvPr id="107546" name="Rectangle 8"/>
            <p:cNvSpPr>
              <a:spLocks/>
            </p:cNvSpPr>
            <p:nvPr/>
          </p:nvSpPr>
          <p:spPr bwMode="auto">
            <a:xfrm>
              <a:off x="494" y="722"/>
              <a:ext cx="704" cy="1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lIns="38100" tIns="38100" rIns="38100" bIns="38100"/>
            <a:lstStyle/>
            <a:p>
              <a:pPr algn="l"/>
              <a:r>
                <a:rPr lang="en-US" altLang="ja-JP" sz="1100">
                  <a:latin typeface="Arial" charset="0"/>
                  <a:cs typeface="Arial" charset="0"/>
                  <a:sym typeface="Arial" charset="0"/>
                </a:rPr>
                <a:t>12um pixel</a:t>
              </a:r>
            </a:p>
          </p:txBody>
        </p:sp>
      </p:grpSp>
      <p:sp>
        <p:nvSpPr>
          <p:cNvPr id="107524" name="Rectangle 10"/>
          <p:cNvSpPr>
            <a:spLocks/>
          </p:cNvSpPr>
          <p:nvPr/>
        </p:nvSpPr>
        <p:spPr bwMode="auto">
          <a:xfrm>
            <a:off x="196453" y="5822156"/>
            <a:ext cx="6125766" cy="2500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r>
              <a:rPr lang="en-US" altLang="ja-JP" sz="1700" b="1" i="1">
                <a:solidFill>
                  <a:srgbClr val="FF0000"/>
                </a:solidFill>
                <a:latin typeface="Helvetica Neue" charset="0"/>
                <a:cs typeface="Helvetica Neue" charset="0"/>
                <a:sym typeface="Helvetica Neue" charset="0"/>
              </a:rPr>
              <a:t>Proof of principle for sensor technology has been finished!</a:t>
            </a:r>
          </a:p>
        </p:txBody>
      </p:sp>
      <p:sp>
        <p:nvSpPr>
          <p:cNvPr id="107525" name="Rectangle 11"/>
          <p:cNvSpPr>
            <a:spLocks/>
          </p:cNvSpPr>
          <p:nvPr/>
        </p:nvSpPr>
        <p:spPr bwMode="auto">
          <a:xfrm>
            <a:off x="410766" y="6134695"/>
            <a:ext cx="4848820" cy="5089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r>
              <a:rPr lang="en-US" altLang="ja-JP" sz="1700">
                <a:latin typeface="Helvetica Neue" charset="0"/>
                <a:cs typeface="Helvetica Neue" charset="0"/>
                <a:sym typeface="Helvetica Neue" charset="0"/>
              </a:rPr>
              <a:t>Now R&amp;D of ladder, support structure, and 2-phase CO2 cooling system.</a:t>
            </a:r>
          </a:p>
        </p:txBody>
      </p:sp>
      <p:sp>
        <p:nvSpPr>
          <p:cNvPr id="107526" name="Rectangle 12"/>
          <p:cNvSpPr>
            <a:spLocks/>
          </p:cNvSpPr>
          <p:nvPr/>
        </p:nvSpPr>
        <p:spPr bwMode="auto">
          <a:xfrm>
            <a:off x="255613" y="41300"/>
            <a:ext cx="4157639" cy="4924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0" tIns="0" rIns="0" bIns="0">
            <a:spAutoFit/>
          </a:bodyPr>
          <a:lstStyle/>
          <a:p>
            <a:pPr algn="l"/>
            <a:r>
              <a:rPr lang="en-US" altLang="ja-JP" sz="3200" b="1" i="1">
                <a:latin typeface="Helvetica Neue" charset="0"/>
                <a:cs typeface="Helvetica Neue" charset="0"/>
                <a:sym typeface="Helvetica Neue" charset="0"/>
              </a:rPr>
              <a:t>Vertex Detector R&amp;D</a:t>
            </a:r>
          </a:p>
        </p:txBody>
      </p:sp>
      <p:sp>
        <p:nvSpPr>
          <p:cNvPr id="107527" name="Rectangle 13"/>
          <p:cNvSpPr>
            <a:spLocks/>
          </p:cNvSpPr>
          <p:nvPr/>
        </p:nvSpPr>
        <p:spPr bwMode="auto">
          <a:xfrm>
            <a:off x="285750" y="571500"/>
            <a:ext cx="4643438" cy="2411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latin typeface="Arial Bold Italic" charset="0"/>
                <a:cs typeface="Arial Bold Italic" charset="0"/>
                <a:sym typeface="Arial Bold Italic" charset="0"/>
              </a:rPr>
              <a:t>Small size FPCCD prototype of 6um pixels</a:t>
            </a:r>
          </a:p>
        </p:txBody>
      </p:sp>
      <p:sp>
        <p:nvSpPr>
          <p:cNvPr id="107528" name="Rectangle 14"/>
          <p:cNvSpPr>
            <a:spLocks/>
          </p:cNvSpPr>
          <p:nvPr/>
        </p:nvSpPr>
        <p:spPr bwMode="auto">
          <a:xfrm>
            <a:off x="571500" y="875110"/>
            <a:ext cx="5688211" cy="9911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3 chips delivered at the end of Sep. 2012.</a:t>
            </a:r>
          </a:p>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Test at HPK seems OK except for H-register size of 6um.</a:t>
            </a:r>
            <a:br>
              <a:rPr lang="en-US" altLang="ja-JP" sz="1700">
                <a:latin typeface="Arial Italic" charset="0"/>
                <a:cs typeface="Arial Italic" charset="0"/>
                <a:sym typeface="Arial Italic" charset="0"/>
              </a:rPr>
            </a:br>
            <a:r>
              <a:rPr lang="en-US" altLang="ja-JP" sz="1700">
                <a:latin typeface="Arial Italic" charset="0"/>
                <a:cs typeface="Arial Italic" charset="0"/>
                <a:sym typeface="Arial Italic" charset="0"/>
              </a:rPr>
              <a:t>there are still room for improvements.</a:t>
            </a:r>
          </a:p>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Planning to take Fe55 spectrum by DBD deadline.</a:t>
            </a:r>
          </a:p>
        </p:txBody>
      </p:sp>
      <p:sp>
        <p:nvSpPr>
          <p:cNvPr id="107529" name="Rectangle 15"/>
          <p:cNvSpPr>
            <a:spLocks/>
          </p:cNvSpPr>
          <p:nvPr/>
        </p:nvSpPr>
        <p:spPr bwMode="auto">
          <a:xfrm>
            <a:off x="283518" y="2044898"/>
            <a:ext cx="3833068" cy="2411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latin typeface="Arial Bold Italic" charset="0"/>
                <a:cs typeface="Arial Bold Italic" charset="0"/>
                <a:sym typeface="Arial Bold Italic" charset="0"/>
              </a:rPr>
              <a:t>Large size prototype</a:t>
            </a:r>
          </a:p>
        </p:txBody>
      </p:sp>
      <p:pic>
        <p:nvPicPr>
          <p:cNvPr id="107530" name="Picture 16"/>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26309" y="2069455"/>
            <a:ext cx="2375297" cy="17814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7531" name="Rectangle 17"/>
          <p:cNvSpPr>
            <a:spLocks/>
          </p:cNvSpPr>
          <p:nvPr/>
        </p:nvSpPr>
        <p:spPr bwMode="auto">
          <a:xfrm>
            <a:off x="571500" y="2330648"/>
            <a:ext cx="2473523" cy="49113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Expect delivery in mid. Nov. </a:t>
            </a:r>
          </a:p>
        </p:txBody>
      </p:sp>
      <p:sp>
        <p:nvSpPr>
          <p:cNvPr id="107532" name="Rectangle 18"/>
          <p:cNvSpPr>
            <a:spLocks/>
          </p:cNvSpPr>
          <p:nvPr/>
        </p:nvSpPr>
        <p:spPr bwMode="auto">
          <a:xfrm>
            <a:off x="3437930" y="2125265"/>
            <a:ext cx="2169914" cy="2411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solidFill>
                  <a:srgbClr val="FFFFFF"/>
                </a:solidFill>
                <a:latin typeface="Arial Bold Italic" charset="0"/>
                <a:cs typeface="Arial Bold Italic" charset="0"/>
                <a:sym typeface="Arial Bold Italic" charset="0"/>
              </a:rPr>
              <a:t>Large size prototype</a:t>
            </a:r>
          </a:p>
        </p:txBody>
      </p:sp>
      <p:sp>
        <p:nvSpPr>
          <p:cNvPr id="107533" name="Rectangle 19"/>
          <p:cNvSpPr>
            <a:spLocks/>
          </p:cNvSpPr>
          <p:nvPr/>
        </p:nvSpPr>
        <p:spPr bwMode="auto">
          <a:xfrm>
            <a:off x="3723680" y="3429000"/>
            <a:ext cx="1857375" cy="2411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solidFill>
                  <a:srgbClr val="FFFFFF"/>
                </a:solidFill>
                <a:latin typeface="Arial Bold Italic" charset="0"/>
                <a:cs typeface="Arial Bold Italic" charset="0"/>
                <a:sym typeface="Arial Bold Italic" charset="0"/>
              </a:rPr>
              <a:t>13.4mm x 65mm</a:t>
            </a:r>
          </a:p>
        </p:txBody>
      </p:sp>
      <p:sp>
        <p:nvSpPr>
          <p:cNvPr id="107534" name="Rectangle 20"/>
          <p:cNvSpPr>
            <a:spLocks/>
          </p:cNvSpPr>
          <p:nvPr/>
        </p:nvSpPr>
        <p:spPr bwMode="auto">
          <a:xfrm>
            <a:off x="283518" y="3053953"/>
            <a:ext cx="3833068" cy="2411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latin typeface="Arial Bold Italic" charset="0"/>
                <a:cs typeface="Arial Bold Italic" charset="0"/>
                <a:sym typeface="Arial Bold Italic" charset="0"/>
              </a:rPr>
              <a:t>Readout ASIC</a:t>
            </a:r>
          </a:p>
        </p:txBody>
      </p:sp>
      <p:sp>
        <p:nvSpPr>
          <p:cNvPr id="107535" name="Rectangle 21"/>
          <p:cNvSpPr>
            <a:spLocks/>
          </p:cNvSpPr>
          <p:nvPr/>
        </p:nvSpPr>
        <p:spPr bwMode="auto">
          <a:xfrm>
            <a:off x="419696" y="3402211"/>
            <a:ext cx="2473523" cy="22413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8ch per chip</a:t>
            </a:r>
          </a:p>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3rd round</a:t>
            </a:r>
          </a:p>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Simulation shows it will satisfy the required readout speed, power consumption, linearity and noise.</a:t>
            </a:r>
          </a:p>
          <a:p>
            <a:pPr marL="160729" indent="-160729">
              <a:buClr>
                <a:srgbClr val="000000"/>
              </a:buClr>
              <a:buSzPct val="125000"/>
              <a:buFont typeface="Arial" charset="0"/>
              <a:buChar char="•"/>
            </a:pPr>
            <a:r>
              <a:rPr lang="en-US" altLang="ja-JP" sz="1700">
                <a:latin typeface="Arial Italic" charset="0"/>
                <a:cs typeface="Arial Italic" charset="0"/>
                <a:sym typeface="Arial Italic" charset="0"/>
              </a:rPr>
              <a:t>Recently confirmed by measurements.</a:t>
            </a:r>
          </a:p>
        </p:txBody>
      </p:sp>
      <p:pic>
        <p:nvPicPr>
          <p:cNvPr id="107536" name="Picture 22"/>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11986" y="3987105"/>
            <a:ext cx="1126256" cy="149125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7537" name="Rectangle 23"/>
          <p:cNvSpPr>
            <a:spLocks/>
          </p:cNvSpPr>
          <p:nvPr/>
        </p:nvSpPr>
        <p:spPr bwMode="auto">
          <a:xfrm>
            <a:off x="3357563" y="4813102"/>
            <a:ext cx="991195" cy="4464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solidFill>
                  <a:srgbClr val="FFFFFF"/>
                </a:solidFill>
                <a:latin typeface="Arial Bold Italic" charset="0"/>
                <a:cs typeface="Arial Bold Italic" charset="0"/>
                <a:sym typeface="Arial Bold Italic" charset="0"/>
              </a:rPr>
              <a:t>Readout</a:t>
            </a:r>
          </a:p>
          <a:p>
            <a:pPr algn="l">
              <a:lnSpc>
                <a:spcPct val="80000"/>
              </a:lnSpc>
            </a:pPr>
            <a:r>
              <a:rPr lang="en-US" altLang="ja-JP" sz="1700">
                <a:solidFill>
                  <a:srgbClr val="FFFFFF"/>
                </a:solidFill>
                <a:latin typeface="Arial Bold Italic" charset="0"/>
                <a:cs typeface="Arial Bold Italic" charset="0"/>
                <a:sym typeface="Arial Bold Italic" charset="0"/>
              </a:rPr>
              <a:t>ASIC</a:t>
            </a:r>
          </a:p>
        </p:txBody>
      </p:sp>
      <p:grpSp>
        <p:nvGrpSpPr>
          <p:cNvPr id="4" name="Group 28"/>
          <p:cNvGrpSpPr>
            <a:grpSpLocks/>
          </p:cNvGrpSpPr>
          <p:nvPr/>
        </p:nvGrpSpPr>
        <p:grpSpPr bwMode="auto">
          <a:xfrm>
            <a:off x="6724055" y="5161359"/>
            <a:ext cx="2411016" cy="1643063"/>
            <a:chOff x="0" y="0"/>
            <a:chExt cx="2160" cy="1472"/>
          </a:xfrm>
        </p:grpSpPr>
        <p:pic>
          <p:nvPicPr>
            <p:cNvPr id="107539" name="Picture 24"/>
            <p:cNvPicPr>
              <a:picLocks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2160" cy="14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7540" name="Rectangle 25"/>
            <p:cNvSpPr>
              <a:spLocks/>
            </p:cNvSpPr>
            <p:nvPr/>
          </p:nvSpPr>
          <p:spPr bwMode="auto">
            <a:xfrm>
              <a:off x="1224" y="600"/>
              <a:ext cx="504" cy="2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solidFill>
                    <a:srgbClr val="0000FF"/>
                  </a:solidFill>
                  <a:latin typeface="Arial Bold Italic" charset="0"/>
                  <a:cs typeface="Arial Bold Italic" charset="0"/>
                  <a:sym typeface="Arial Bold Italic" charset="0"/>
                </a:rPr>
                <a:t>Goal</a:t>
              </a:r>
            </a:p>
          </p:txBody>
        </p:sp>
        <p:sp>
          <p:nvSpPr>
            <p:cNvPr id="107541" name="Rectangle 26"/>
            <p:cNvSpPr>
              <a:spLocks/>
            </p:cNvSpPr>
            <p:nvPr/>
          </p:nvSpPr>
          <p:spPr bwMode="auto">
            <a:xfrm>
              <a:off x="504" y="968"/>
              <a:ext cx="504" cy="2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latin typeface="Arial Bold Italic" charset="0"/>
                  <a:cs typeface="Arial Bold Italic" charset="0"/>
                  <a:sym typeface="Arial Bold Italic" charset="0"/>
                </a:rPr>
                <a:t>MC</a:t>
              </a:r>
            </a:p>
          </p:txBody>
        </p:sp>
        <p:sp>
          <p:nvSpPr>
            <p:cNvPr id="107542" name="Rectangle 27"/>
            <p:cNvSpPr>
              <a:spLocks/>
            </p:cNvSpPr>
            <p:nvPr/>
          </p:nvSpPr>
          <p:spPr bwMode="auto">
            <a:xfrm>
              <a:off x="392" y="176"/>
              <a:ext cx="1368" cy="2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300">
                  <a:latin typeface="Arial Bold Italic" charset="0"/>
                  <a:cs typeface="Arial Bold Italic" charset="0"/>
                  <a:sym typeface="Arial Bold Italic" charset="0"/>
                </a:rPr>
                <a:t>Impact parameter resolution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32746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69" name="Picture 1"/>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12539" y="660797"/>
            <a:ext cx="3589734" cy="26521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9570" name="Picture 2"/>
          <p:cNvPicPr>
            <a:picLocks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12540" y="3414490"/>
            <a:ext cx="2990329" cy="32202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sp>
        <p:nvSpPr>
          <p:cNvPr id="109571" name="Rectangle 3"/>
          <p:cNvSpPr>
            <a:spLocks/>
          </p:cNvSpPr>
          <p:nvPr/>
        </p:nvSpPr>
        <p:spPr bwMode="auto">
          <a:xfrm>
            <a:off x="1023566" y="2466826"/>
            <a:ext cx="1799838" cy="7312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r>
              <a:rPr lang="en-US" altLang="ja-JP" sz="1100">
                <a:solidFill>
                  <a:srgbClr val="FFFF00"/>
                </a:solidFill>
                <a:latin typeface="Arial Bold" charset="0"/>
                <a:cs typeface="Arial Bold" charset="0"/>
                <a:sym typeface="Arial Bold" charset="0"/>
              </a:rPr>
              <a:t>Modified (Liq. He-less) </a:t>
            </a:r>
          </a:p>
          <a:p>
            <a:r>
              <a:rPr lang="en-US" altLang="ja-JP" sz="1100">
                <a:solidFill>
                  <a:srgbClr val="FFFF00"/>
                </a:solidFill>
                <a:latin typeface="Arial Bold" charset="0"/>
                <a:cs typeface="Arial Bold" charset="0"/>
                <a:sym typeface="Arial Bold" charset="0"/>
              </a:rPr>
              <a:t>PCMAG at DESY beam line</a:t>
            </a:r>
          </a:p>
          <a:p>
            <a:r>
              <a:rPr lang="en-US" altLang="ja-JP" sz="1100">
                <a:solidFill>
                  <a:srgbClr val="FFFF00"/>
                </a:solidFill>
                <a:latin typeface="Arial Bold" charset="0"/>
                <a:cs typeface="Arial Bold" charset="0"/>
                <a:sym typeface="Arial Bold" charset="0"/>
              </a:rPr>
              <a:t>(April 2012) </a:t>
            </a:r>
          </a:p>
          <a:p>
            <a:r>
              <a:rPr lang="en-US" altLang="ja-JP" sz="1100">
                <a:solidFill>
                  <a:srgbClr val="FFFF00"/>
                </a:solidFill>
                <a:latin typeface="Arial Bold" charset="0"/>
                <a:cs typeface="Arial Bold" charset="0"/>
                <a:sym typeface="Arial Bold" charset="0"/>
              </a:rPr>
              <a:t>DESY-KEK Collaboration</a:t>
            </a:r>
          </a:p>
        </p:txBody>
      </p:sp>
      <p:pic>
        <p:nvPicPr>
          <p:cNvPr id="109572" name="Picture 4"/>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34435" y="1384102"/>
            <a:ext cx="241102" cy="1908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09573" name="Picture 5"/>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041059" y="1021333"/>
            <a:ext cx="651867" cy="1785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09574" name="Picture 6"/>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080127" y="1256853"/>
            <a:ext cx="578197" cy="3214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09575" name="Picture 7"/>
          <p:cNvPicPr>
            <a:picLocks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89254" y="1439912"/>
            <a:ext cx="803672" cy="7534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sp>
        <p:nvSpPr>
          <p:cNvPr id="109576" name="Rectangle 8"/>
          <p:cNvSpPr>
            <a:spLocks/>
          </p:cNvSpPr>
          <p:nvPr/>
        </p:nvSpPr>
        <p:spPr bwMode="auto">
          <a:xfrm>
            <a:off x="3595316" y="3785072"/>
            <a:ext cx="780303" cy="3926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pPr algn="l"/>
            <a:r>
              <a:rPr lang="en-US" altLang="ja-JP" sz="1100">
                <a:solidFill>
                  <a:srgbClr val="FFFF00"/>
                </a:solidFill>
                <a:latin typeface="Arial Bold" charset="0"/>
                <a:cs typeface="Arial Bold" charset="0"/>
                <a:sym typeface="Arial Bold" charset="0"/>
              </a:rPr>
              <a:t>Asian GEM </a:t>
            </a:r>
          </a:p>
          <a:p>
            <a:pPr algn="l"/>
            <a:r>
              <a:rPr lang="en-US" altLang="ja-JP" sz="1100">
                <a:solidFill>
                  <a:srgbClr val="FFFF00"/>
                </a:solidFill>
                <a:latin typeface="Arial Bold" charset="0"/>
                <a:cs typeface="Arial Bold" charset="0"/>
                <a:sym typeface="Arial Bold" charset="0"/>
              </a:rPr>
              <a:t>Modules</a:t>
            </a:r>
          </a:p>
        </p:txBody>
      </p:sp>
      <p:pic>
        <p:nvPicPr>
          <p:cNvPr id="109577" name="Picture 9"/>
          <p:cNvPicPr>
            <a:picLocks noChangeArrowheads="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75235" y="5053088"/>
            <a:ext cx="296912" cy="6976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09578" name="Picture 10"/>
          <p:cNvPicPr>
            <a:picLocks noChangeArrowheads="1"/>
          </p:cNvPicPr>
          <p:nvPr/>
        </p:nvPicPr>
        <p:blipFill>
          <a:blip r:embed="rId10"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710785" y="4857750"/>
            <a:ext cx="1147465" cy="6619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09579" name="Picture 11"/>
          <p:cNvPicPr>
            <a:picLocks noChangeArrowheads="1"/>
          </p:cNvPicPr>
          <p:nvPr/>
        </p:nvPicPr>
        <p:blipFill>
          <a:blip r:embed="rId11"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42875" y="54695"/>
            <a:ext cx="1146349" cy="6619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9580" name="Rectangle 12"/>
          <p:cNvSpPr>
            <a:spLocks/>
          </p:cNvSpPr>
          <p:nvPr/>
        </p:nvSpPr>
        <p:spPr bwMode="auto">
          <a:xfrm>
            <a:off x="1472283" y="121667"/>
            <a:ext cx="1984700" cy="5465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pPr algn="l"/>
            <a:r>
              <a:rPr lang="en-US" altLang="ja-JP" sz="3200" b="1" i="1">
                <a:latin typeface="Helvetica Neue" charset="0"/>
                <a:cs typeface="Helvetica Neue" charset="0"/>
                <a:sym typeface="Helvetica Neue" charset="0"/>
              </a:rPr>
              <a:t>TPC R&amp;D</a:t>
            </a:r>
          </a:p>
        </p:txBody>
      </p:sp>
      <p:grpSp>
        <p:nvGrpSpPr>
          <p:cNvPr id="2" name="Group 15"/>
          <p:cNvGrpSpPr>
            <a:grpSpLocks/>
          </p:cNvGrpSpPr>
          <p:nvPr/>
        </p:nvGrpSpPr>
        <p:grpSpPr bwMode="auto">
          <a:xfrm>
            <a:off x="3261568" y="3406676"/>
            <a:ext cx="2428875" cy="3161109"/>
            <a:chOff x="0" y="0"/>
            <a:chExt cx="2176" cy="2832"/>
          </a:xfrm>
        </p:grpSpPr>
        <p:pic>
          <p:nvPicPr>
            <p:cNvPr id="109593" name="Picture 13"/>
            <p:cNvPicPr>
              <a:picLocks noChangeArrowheads="1"/>
            </p:cNvPicPr>
            <p:nvPr/>
          </p:nvPicPr>
          <p:blipFill>
            <a:blip r:embed="rId1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2176" cy="139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9594" name="Picture 14"/>
            <p:cNvPicPr>
              <a:picLocks noChangeArrowheads="1"/>
            </p:cNvPicPr>
            <p:nvPr/>
          </p:nvPicPr>
          <p:blipFill>
            <a:blip r:embed="rId1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 y="1390"/>
              <a:ext cx="2151" cy="14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sp>
        <p:nvSpPr>
          <p:cNvPr id="109582" name="Rectangle 16"/>
          <p:cNvSpPr>
            <a:spLocks/>
          </p:cNvSpPr>
          <p:nvPr/>
        </p:nvSpPr>
        <p:spPr bwMode="auto">
          <a:xfrm>
            <a:off x="3927947" y="4033986"/>
            <a:ext cx="1282156" cy="3926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r>
              <a:rPr lang="en-US" altLang="ja-JP" sz="1100">
                <a:solidFill>
                  <a:srgbClr val="FFFF00"/>
                </a:solidFill>
                <a:latin typeface="Arial Bold" charset="0"/>
                <a:cs typeface="Arial Bold" charset="0"/>
                <a:sym typeface="Arial Bold" charset="0"/>
              </a:rPr>
              <a:t>Asian GEM module </a:t>
            </a:r>
          </a:p>
          <a:p>
            <a:r>
              <a:rPr lang="en-US" altLang="ja-JP" sz="1100">
                <a:solidFill>
                  <a:srgbClr val="FFFF00"/>
                </a:solidFill>
                <a:latin typeface="Arial Bold" charset="0"/>
                <a:cs typeface="Arial Bold" charset="0"/>
                <a:sym typeface="Arial Bold" charset="0"/>
              </a:rPr>
              <a:t>with GEM gate</a:t>
            </a:r>
          </a:p>
        </p:txBody>
      </p:sp>
      <p:sp>
        <p:nvSpPr>
          <p:cNvPr id="109583" name="Rectangle 17"/>
          <p:cNvSpPr>
            <a:spLocks/>
          </p:cNvSpPr>
          <p:nvPr/>
        </p:nvSpPr>
        <p:spPr bwMode="auto">
          <a:xfrm>
            <a:off x="1101701" y="5748486"/>
            <a:ext cx="1705624" cy="3926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r>
              <a:rPr lang="en-US" altLang="ja-JP" sz="1100">
                <a:solidFill>
                  <a:srgbClr val="FFFF00"/>
                </a:solidFill>
                <a:latin typeface="Arial Bold" charset="0"/>
                <a:cs typeface="Arial Bold" charset="0"/>
                <a:sym typeface="Arial Bold" charset="0"/>
              </a:rPr>
              <a:t>LP TPC filed cage with </a:t>
            </a:r>
          </a:p>
          <a:p>
            <a:r>
              <a:rPr lang="en-US" altLang="ja-JP" sz="1100">
                <a:solidFill>
                  <a:srgbClr val="FFFF00"/>
                </a:solidFill>
                <a:latin typeface="Arial Bold" charset="0"/>
                <a:cs typeface="Arial Bold" charset="0"/>
                <a:sym typeface="Arial Bold" charset="0"/>
              </a:rPr>
              <a:t>three Asian GEM modules </a:t>
            </a:r>
          </a:p>
        </p:txBody>
      </p:sp>
      <p:pic>
        <p:nvPicPr>
          <p:cNvPr id="109584" name="Picture 18"/>
          <p:cNvPicPr>
            <a:picLocks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66503" y="4252764"/>
            <a:ext cx="2146473" cy="117983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pic>
        <p:nvPicPr>
          <p:cNvPr id="109585" name="Picture 19"/>
          <p:cNvPicPr>
            <a:picLocks noChangeArrowheads="1"/>
          </p:cNvPicPr>
          <p:nvPr/>
        </p:nvPicPr>
        <p:blipFill>
          <a:blip r:embed="rId1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006082" y="114970"/>
            <a:ext cx="2773784" cy="20806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09586" name="Rectangle 20"/>
          <p:cNvSpPr>
            <a:spLocks/>
          </p:cNvSpPr>
          <p:nvPr/>
        </p:nvSpPr>
        <p:spPr bwMode="auto">
          <a:xfrm>
            <a:off x="4323085" y="1634133"/>
            <a:ext cx="1512337" cy="3926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r>
              <a:rPr lang="en-US" altLang="ja-JP" sz="1100">
                <a:solidFill>
                  <a:srgbClr val="FFFF00"/>
                </a:solidFill>
                <a:latin typeface="Arial Bold" charset="0"/>
                <a:cs typeface="Arial Bold" charset="0"/>
                <a:sym typeface="Arial Bold" charset="0"/>
              </a:rPr>
              <a:t>LP TPC filed cage with </a:t>
            </a:r>
          </a:p>
          <a:p>
            <a:r>
              <a:rPr lang="en-US" altLang="ja-JP" sz="1100">
                <a:solidFill>
                  <a:srgbClr val="FFFF00"/>
                </a:solidFill>
                <a:latin typeface="Arial Bold" charset="0"/>
                <a:cs typeface="Arial Bold" charset="0"/>
                <a:sym typeface="Arial Bold" charset="0"/>
              </a:rPr>
              <a:t>6 Micromegas modules </a:t>
            </a:r>
          </a:p>
        </p:txBody>
      </p:sp>
      <p:pic>
        <p:nvPicPr>
          <p:cNvPr id="109587" name="Picture 21"/>
          <p:cNvPicPr>
            <a:picLocks noChangeArrowheads="1"/>
          </p:cNvPicPr>
          <p:nvPr/>
        </p:nvPicPr>
        <p:blipFill>
          <a:blip r:embed="rId1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35353" y="2053828"/>
            <a:ext cx="2983631" cy="17412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pic>
      <p:sp>
        <p:nvSpPr>
          <p:cNvPr id="109588" name="Rectangle 22"/>
          <p:cNvSpPr>
            <a:spLocks/>
          </p:cNvSpPr>
          <p:nvPr/>
        </p:nvSpPr>
        <p:spPr bwMode="auto">
          <a:xfrm>
            <a:off x="6107907" y="3241477"/>
            <a:ext cx="1857283" cy="3926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r>
              <a:rPr lang="en-US" altLang="ja-JP" sz="1100">
                <a:solidFill>
                  <a:srgbClr val="FFFF00"/>
                </a:solidFill>
                <a:latin typeface="Arial Bold" charset="0"/>
                <a:cs typeface="Arial Bold" charset="0"/>
                <a:sym typeface="Arial Bold" charset="0"/>
              </a:rPr>
              <a:t>Saclay Micromegas Modules</a:t>
            </a:r>
          </a:p>
          <a:p>
            <a:r>
              <a:rPr lang="en-US" altLang="ja-JP" sz="1100">
                <a:solidFill>
                  <a:srgbClr val="FFFF00"/>
                </a:solidFill>
                <a:latin typeface="Arial Bold" charset="0"/>
                <a:cs typeface="Arial Bold" charset="0"/>
                <a:sym typeface="Arial Bold" charset="0"/>
              </a:rPr>
              <a:t>with resistive anode</a:t>
            </a:r>
          </a:p>
        </p:txBody>
      </p:sp>
      <p:pic>
        <p:nvPicPr>
          <p:cNvPr id="109589" name="Picture 23"/>
          <p:cNvPicPr>
            <a:picLocks noChangeArrowheads="1"/>
          </p:cNvPicPr>
          <p:nvPr/>
        </p:nvPicPr>
        <p:blipFill>
          <a:blip r:embed="rId1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17816" y="158502"/>
            <a:ext cx="2312789" cy="17256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pic>
      <p:pic>
        <p:nvPicPr>
          <p:cNvPr id="109590" name="Picture 24"/>
          <p:cNvPicPr>
            <a:picLocks noChangeArrowheads="1"/>
          </p:cNvPicPr>
          <p:nvPr/>
        </p:nvPicPr>
        <p:blipFill>
          <a:blip r:embed="rId1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690444" y="3777258"/>
            <a:ext cx="3378771" cy="21163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pic>
      <p:sp>
        <p:nvSpPr>
          <p:cNvPr id="109591" name="Rectangle 25"/>
          <p:cNvSpPr>
            <a:spLocks/>
          </p:cNvSpPr>
          <p:nvPr/>
        </p:nvSpPr>
        <p:spPr bwMode="auto">
          <a:xfrm>
            <a:off x="5991820" y="5840016"/>
            <a:ext cx="3000375" cy="9018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Both GEM and Micromegas modules have achieved the performance goal for point resolution</a:t>
            </a:r>
          </a:p>
        </p:txBody>
      </p:sp>
      <p:sp>
        <p:nvSpPr>
          <p:cNvPr id="109592" name="Rectangle 26"/>
          <p:cNvSpPr>
            <a:spLocks/>
          </p:cNvSpPr>
          <p:nvPr/>
        </p:nvSpPr>
        <p:spPr bwMode="auto">
          <a:xfrm>
            <a:off x="7197328" y="4107656"/>
            <a:ext cx="1884164" cy="4375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500">
                <a:latin typeface="Arial Bold Italic" charset="0"/>
                <a:cs typeface="Arial Bold Italic" charset="0"/>
                <a:sym typeface="Arial Bold Italic" charset="0"/>
              </a:rPr>
              <a:t>Spatial resolution</a:t>
            </a:r>
          </a:p>
          <a:p>
            <a:pPr algn="l">
              <a:lnSpc>
                <a:spcPct val="80000"/>
              </a:lnSpc>
            </a:pPr>
            <a:r>
              <a:rPr lang="en-US" altLang="ja-JP" sz="1500">
                <a:latin typeface="Arial Bold Italic" charset="0"/>
                <a:cs typeface="Arial Bold Italic" charset="0"/>
                <a:sym typeface="Arial Bold Italic" charset="0"/>
              </a:rPr>
              <a:t>Asian GEM module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48577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17" name="Picture 1"/>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34435" y="1384102"/>
            <a:ext cx="241102" cy="1908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11618" name="Picture 2"/>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041059" y="1021333"/>
            <a:ext cx="651867" cy="1785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11619" name="Picture 3"/>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080127" y="1256853"/>
            <a:ext cx="578197" cy="3214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11620" name="Picture 4"/>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89254" y="1439912"/>
            <a:ext cx="803672" cy="7534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11621" name="Picture 5"/>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75235" y="5053088"/>
            <a:ext cx="296912" cy="6976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pic>
        <p:nvPicPr>
          <p:cNvPr id="111622" name="Picture 6"/>
          <p:cNvPicPr>
            <a:picLocks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710785" y="4857750"/>
            <a:ext cx="1147465" cy="6619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sp>
        <p:nvSpPr>
          <p:cNvPr id="111623" name="Rectangle 7"/>
          <p:cNvSpPr>
            <a:spLocks/>
          </p:cNvSpPr>
          <p:nvPr/>
        </p:nvSpPr>
        <p:spPr bwMode="auto">
          <a:xfrm>
            <a:off x="1320478" y="121667"/>
            <a:ext cx="2470554" cy="5465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pPr algn="l"/>
            <a:r>
              <a:rPr lang="en-US" altLang="ja-JP" sz="3200" b="1" i="1">
                <a:latin typeface="Helvetica Neue" charset="0"/>
                <a:cs typeface="Helvetica Neue" charset="0"/>
                <a:sym typeface="Helvetica Neue" charset="0"/>
              </a:rPr>
              <a:t>Calorimeter</a:t>
            </a:r>
          </a:p>
        </p:txBody>
      </p:sp>
      <p:pic>
        <p:nvPicPr>
          <p:cNvPr id="111624" name="Picture 8"/>
          <p:cNvPicPr>
            <a:picLocks noChangeArrowheads="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7478" y="110506"/>
            <a:ext cx="1010171" cy="5368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11625" name="Picture 9"/>
          <p:cNvPicPr>
            <a:picLocks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93469" y="56927"/>
            <a:ext cx="4080867" cy="272467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pic>
        <p:nvPicPr>
          <p:cNvPr id="111626" name="Picture 10"/>
          <p:cNvPicPr>
            <a:picLocks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924473" y="4820915"/>
            <a:ext cx="2063874" cy="175021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11627" name="Picture 11"/>
          <p:cNvPicPr>
            <a:picLocks noChangeArrowheads="1"/>
          </p:cNvPicPr>
          <p:nvPr/>
        </p:nvPicPr>
        <p:blipFill>
          <a:blip r:embed="rId1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526361" y="2431108"/>
            <a:ext cx="3536156" cy="343904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pic>
      <p:sp>
        <p:nvSpPr>
          <p:cNvPr id="111628" name="Rectangle 12"/>
          <p:cNvSpPr>
            <a:spLocks/>
          </p:cNvSpPr>
          <p:nvPr/>
        </p:nvSpPr>
        <p:spPr bwMode="auto">
          <a:xfrm>
            <a:off x="5670352" y="5857875"/>
            <a:ext cx="3429000" cy="9018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Test beam data well reproduced by MC simulation, </a:t>
            </a:r>
            <a:r>
              <a:rPr lang="en-US" altLang="ja-JP" sz="1700">
                <a:solidFill>
                  <a:srgbClr val="FF0000"/>
                </a:solidFill>
                <a:latin typeface="Arial Bold Italic" charset="0"/>
                <a:cs typeface="Arial Bold Italic" charset="0"/>
                <a:sym typeface="Arial Bold Italic" charset="0"/>
              </a:rPr>
              <a:t>one-particle energy resolution has reached performance goal!</a:t>
            </a:r>
          </a:p>
        </p:txBody>
      </p:sp>
      <p:pic>
        <p:nvPicPr>
          <p:cNvPr id="111629" name="Picture 13"/>
          <p:cNvPicPr>
            <a:picLocks noChangeArrowheads="1"/>
          </p:cNvPicPr>
          <p:nvPr/>
        </p:nvPicPr>
        <p:blipFill>
          <a:blip r:embed="rId1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05383" y="723305"/>
            <a:ext cx="4232672" cy="2705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pic>
      <p:sp>
        <p:nvSpPr>
          <p:cNvPr id="111630" name="Rectangle 14"/>
          <p:cNvSpPr>
            <a:spLocks/>
          </p:cNvSpPr>
          <p:nvPr/>
        </p:nvSpPr>
        <p:spPr bwMode="auto">
          <a:xfrm>
            <a:off x="3312914" y="4947047"/>
            <a:ext cx="1312664" cy="500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solidFill>
                  <a:srgbClr val="FFFFFF"/>
                </a:solidFill>
                <a:latin typeface="Arial Bold Italic" charset="0"/>
                <a:cs typeface="Arial Bold Italic" charset="0"/>
                <a:sym typeface="Arial Bold Italic" charset="0"/>
              </a:rPr>
              <a:t>Si Pads</a:t>
            </a:r>
          </a:p>
          <a:p>
            <a:pPr algn="l">
              <a:lnSpc>
                <a:spcPct val="80000"/>
              </a:lnSpc>
            </a:pPr>
            <a:r>
              <a:rPr lang="en-US" altLang="ja-JP" sz="1700">
                <a:solidFill>
                  <a:srgbClr val="FFFFFF"/>
                </a:solidFill>
                <a:latin typeface="Arial Bold Italic" charset="0"/>
                <a:cs typeface="Arial Bold Italic" charset="0"/>
                <a:sym typeface="Arial Bold Italic" charset="0"/>
              </a:rPr>
              <a:t>5mmx5mm</a:t>
            </a:r>
          </a:p>
        </p:txBody>
      </p:sp>
      <p:sp>
        <p:nvSpPr>
          <p:cNvPr id="111631" name="Rectangle 15"/>
          <p:cNvSpPr>
            <a:spLocks/>
          </p:cNvSpPr>
          <p:nvPr/>
        </p:nvSpPr>
        <p:spPr bwMode="auto">
          <a:xfrm>
            <a:off x="1857375" y="3018234"/>
            <a:ext cx="2598539"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solidFill>
                  <a:srgbClr val="FFFFFF"/>
                </a:solidFill>
                <a:latin typeface="Arial Bold Italic" charset="0"/>
                <a:cs typeface="Arial Bold Italic" charset="0"/>
                <a:sym typeface="Arial Bold Italic" charset="0"/>
              </a:rPr>
              <a:t>CALICE test beam setup</a:t>
            </a:r>
          </a:p>
        </p:txBody>
      </p:sp>
      <p:pic>
        <p:nvPicPr>
          <p:cNvPr id="111632" name="Picture 16"/>
          <p:cNvPicPr>
            <a:picLocks noChangeArrowheads="1"/>
          </p:cNvPicPr>
          <p:nvPr/>
        </p:nvPicPr>
        <p:blipFill>
          <a:blip r:embed="rId1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3916" y="4848820"/>
            <a:ext cx="2090663" cy="1684363"/>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1633" name="Rectangle 17"/>
          <p:cNvSpPr>
            <a:spLocks/>
          </p:cNvSpPr>
          <p:nvPr/>
        </p:nvSpPr>
        <p:spPr bwMode="auto">
          <a:xfrm>
            <a:off x="847205" y="6264176"/>
            <a:ext cx="1885280"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solidFill>
                  <a:srgbClr val="FFFFFF"/>
                </a:solidFill>
                <a:latin typeface="Arial Bold Italic" charset="0"/>
                <a:cs typeface="Arial Bold Italic" charset="0"/>
                <a:sym typeface="Arial Bold Italic" charset="0"/>
              </a:rPr>
              <a:t>Sci strip + MPPC</a:t>
            </a:r>
          </a:p>
        </p:txBody>
      </p:sp>
      <p:sp>
        <p:nvSpPr>
          <p:cNvPr id="111634" name="Rectangle 18"/>
          <p:cNvSpPr>
            <a:spLocks/>
          </p:cNvSpPr>
          <p:nvPr/>
        </p:nvSpPr>
        <p:spPr bwMode="auto">
          <a:xfrm>
            <a:off x="321469" y="4375547"/>
            <a:ext cx="3429000"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Two Sensor technologies</a:t>
            </a:r>
          </a:p>
        </p:txBody>
      </p:sp>
      <p:sp>
        <p:nvSpPr>
          <p:cNvPr id="111635" name="Rectangle 19"/>
          <p:cNvSpPr>
            <a:spLocks/>
          </p:cNvSpPr>
          <p:nvPr/>
        </p:nvSpPr>
        <p:spPr bwMode="auto">
          <a:xfrm>
            <a:off x="321469" y="3661172"/>
            <a:ext cx="4250531"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Ultra High Granularity EM Calorimeter</a:t>
            </a:r>
          </a:p>
        </p:txBody>
      </p:sp>
      <p:sp>
        <p:nvSpPr>
          <p:cNvPr id="111636" name="Rectangle 20"/>
          <p:cNvSpPr>
            <a:spLocks/>
          </p:cNvSpPr>
          <p:nvPr/>
        </p:nvSpPr>
        <p:spPr bwMode="auto">
          <a:xfrm>
            <a:off x="616148" y="3991570"/>
            <a:ext cx="3429000"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Sci-W and Si-W hybrid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1852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12/10/01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pPr/>
              <a:t>16</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476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1" name="Picture 1"/>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7432" y="695400"/>
            <a:ext cx="4280669" cy="31901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92162" name="Rectangle 2"/>
          <p:cNvSpPr>
            <a:spLocks/>
          </p:cNvSpPr>
          <p:nvPr/>
        </p:nvSpPr>
        <p:spPr bwMode="auto">
          <a:xfrm>
            <a:off x="202035" y="68089"/>
            <a:ext cx="4379173" cy="5465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26788" tIns="26788" rIns="26788" bIns="26788">
            <a:spAutoFit/>
          </a:bodyPr>
          <a:lstStyle/>
          <a:p>
            <a:pPr algn="l"/>
            <a:r>
              <a:rPr lang="en-US" altLang="ja-JP" sz="3200" b="1" i="1">
                <a:latin typeface="Helvetica Neue" charset="0"/>
                <a:cs typeface="Helvetica Neue" charset="0"/>
                <a:sym typeface="Helvetica Neue" charset="0"/>
              </a:rPr>
              <a:t>DBD Physics Chapter</a:t>
            </a:r>
          </a:p>
        </p:txBody>
      </p:sp>
      <p:sp>
        <p:nvSpPr>
          <p:cNvPr id="92163" name="Rectangle 3"/>
          <p:cNvSpPr>
            <a:spLocks/>
          </p:cNvSpPr>
          <p:nvPr/>
        </p:nvSpPr>
        <p:spPr bwMode="auto">
          <a:xfrm>
            <a:off x="369466" y="3884414"/>
            <a:ext cx="4321969" cy="206275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27905"/>
            <a:r>
              <a:rPr lang="en-US" altLang="ja-JP" sz="1700">
                <a:latin typeface="Helvetica Neue" charset="0"/>
                <a:cs typeface="Helvetica Neue" charset="0"/>
                <a:sym typeface="Helvetica Neue" charset="0"/>
              </a:rPr>
              <a:t>Introduction                                	10 pages</a:t>
            </a:r>
          </a:p>
          <a:p>
            <a:pPr marL="27905"/>
            <a:r>
              <a:rPr lang="en-US" altLang="ja-JP" sz="1700">
                <a:solidFill>
                  <a:srgbClr val="FF0000"/>
                </a:solidFill>
                <a:latin typeface="Helvetica Neue" charset="0"/>
                <a:cs typeface="Helvetica Neue" charset="0"/>
                <a:sym typeface="Helvetica Neue" charset="0"/>
              </a:rPr>
              <a:t>Standard Model Higgs               </a:t>
            </a:r>
            <a:r>
              <a:rPr lang="en-US" altLang="ja-JP" sz="1700">
                <a:latin typeface="Helvetica Neue" charset="0"/>
                <a:cs typeface="Helvetica Neue" charset="0"/>
                <a:sym typeface="Helvetica Neue" charset="0"/>
              </a:rPr>
              <a:t>	45 pages</a:t>
            </a:r>
          </a:p>
          <a:p>
            <a:pPr marL="27905"/>
            <a:r>
              <a:rPr lang="en-US" altLang="ja-JP" sz="1700">
                <a:latin typeface="Helvetica Neue" charset="0"/>
                <a:cs typeface="Helvetica Neue" charset="0"/>
                <a:sym typeface="Helvetica Neue" charset="0"/>
              </a:rPr>
              <a:t>Two-Fermion Processes             	12 pages</a:t>
            </a:r>
          </a:p>
          <a:p>
            <a:pPr marL="27905"/>
            <a:r>
              <a:rPr lang="en-US" altLang="ja-JP" sz="1700">
                <a:solidFill>
                  <a:srgbClr val="0000FF"/>
                </a:solidFill>
                <a:latin typeface="Helvetica Neue" charset="0"/>
                <a:cs typeface="Helvetica Neue" charset="0"/>
                <a:sym typeface="Helvetica Neue" charset="0"/>
              </a:rPr>
              <a:t>W and Z Boson Physics             </a:t>
            </a:r>
            <a:r>
              <a:rPr lang="en-US" altLang="ja-JP" sz="1700">
                <a:latin typeface="Helvetica Neue" charset="0"/>
                <a:cs typeface="Helvetica Neue" charset="0"/>
                <a:sym typeface="Helvetica Neue" charset="0"/>
              </a:rPr>
              <a:t>	39 pages</a:t>
            </a:r>
          </a:p>
          <a:p>
            <a:pPr marL="27905"/>
            <a:r>
              <a:rPr lang="en-US" altLang="ja-JP" sz="1700">
                <a:solidFill>
                  <a:srgbClr val="0000FF"/>
                </a:solidFill>
                <a:latin typeface="Helvetica Neue" charset="0"/>
                <a:cs typeface="Helvetica Neue" charset="0"/>
                <a:sym typeface="Helvetica Neue" charset="0"/>
              </a:rPr>
              <a:t>Top Quark                                   </a:t>
            </a:r>
            <a:r>
              <a:rPr lang="en-US" altLang="ja-JP" sz="1700">
                <a:latin typeface="Helvetica Neue" charset="0"/>
                <a:cs typeface="Helvetica Neue" charset="0"/>
                <a:sym typeface="Helvetica Neue" charset="0"/>
              </a:rPr>
              <a:t>	20 pages</a:t>
            </a:r>
          </a:p>
          <a:p>
            <a:pPr marL="27905"/>
            <a:r>
              <a:rPr lang="en-US" altLang="ja-JP" sz="1700">
                <a:solidFill>
                  <a:srgbClr val="FF0000"/>
                </a:solidFill>
                <a:latin typeface="Helvetica Neue" charset="0"/>
                <a:cs typeface="Helvetica Neue" charset="0"/>
                <a:sym typeface="Helvetica Neue" charset="0"/>
              </a:rPr>
              <a:t>Extended Higgs Sectors             </a:t>
            </a:r>
            <a:r>
              <a:rPr lang="en-US" altLang="ja-JP" sz="1700">
                <a:latin typeface="Helvetica Neue" charset="0"/>
                <a:cs typeface="Helvetica Neue" charset="0"/>
                <a:sym typeface="Helvetica Neue" charset="0"/>
              </a:rPr>
              <a:t>	26 pages</a:t>
            </a:r>
          </a:p>
          <a:p>
            <a:pPr marL="27905"/>
            <a:r>
              <a:rPr lang="en-US" altLang="ja-JP" sz="1700">
                <a:latin typeface="Helvetica Neue" charset="0"/>
                <a:cs typeface="Helvetica Neue" charset="0"/>
                <a:sym typeface="Helvetica Neue" charset="0"/>
              </a:rPr>
              <a:t>SUSY                                          	34 pages</a:t>
            </a:r>
          </a:p>
          <a:p>
            <a:pPr marL="27905"/>
            <a:r>
              <a:rPr lang="en-US" altLang="ja-JP" sz="1700">
                <a:latin typeface="Helvetica Neue" charset="0"/>
                <a:cs typeface="Helvetica Neue" charset="0"/>
                <a:sym typeface="Helvetica Neue" charset="0"/>
              </a:rPr>
              <a:t>Cosmological Connections        	26 pages</a:t>
            </a:r>
          </a:p>
        </p:txBody>
      </p:sp>
      <p:sp>
        <p:nvSpPr>
          <p:cNvPr id="92164" name="Rectangle 4"/>
          <p:cNvSpPr>
            <a:spLocks/>
          </p:cNvSpPr>
          <p:nvPr/>
        </p:nvSpPr>
        <p:spPr bwMode="auto">
          <a:xfrm>
            <a:off x="699865" y="6162601"/>
            <a:ext cx="2176285"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lIns="0" tIns="0" rIns="28573" bIns="0">
            <a:spAutoFit/>
          </a:bodyPr>
          <a:lstStyle/>
          <a:p>
            <a:pPr marL="27905"/>
            <a:r>
              <a:rPr lang="en-US" altLang="ja-JP">
                <a:solidFill>
                  <a:schemeClr val="tx1"/>
                </a:solidFill>
                <a:latin typeface="ヒラギノ角ゴ Pro W6" charset="0"/>
                <a:ea typeface="ヒラギノ角ゴ Pro W6" charset="0"/>
                <a:cs typeface="ヒラギノ角ゴ Pro W6" charset="0"/>
                <a:sym typeface="ヒラギノ角ゴ Pro W6" charset="0"/>
              </a:rPr>
              <a:t>Total ~220 pages</a:t>
            </a:r>
          </a:p>
        </p:txBody>
      </p:sp>
      <p:sp>
        <p:nvSpPr>
          <p:cNvPr id="92165" name="Rectangle 5"/>
          <p:cNvSpPr>
            <a:spLocks/>
          </p:cNvSpPr>
          <p:nvPr/>
        </p:nvSpPr>
        <p:spPr bwMode="auto">
          <a:xfrm>
            <a:off x="4723805" y="238869"/>
            <a:ext cx="4134445" cy="102691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27905"/>
            <a:r>
              <a:rPr lang="en-US" altLang="ja-JP" sz="1700">
                <a:latin typeface="Helvetica Neue" charset="0"/>
                <a:cs typeface="Helvetica Neue" charset="0"/>
                <a:sym typeface="Helvetica Neue" charset="0"/>
              </a:rPr>
              <a:t>Given the discovery of a 126 GeV Higgs candidate, emphasis is put on the electroweak symmetry breaking physics, </a:t>
            </a:r>
            <a:r>
              <a:rPr lang="en-US" altLang="ja-JP" sz="1700">
                <a:solidFill>
                  <a:srgbClr val="FF0000"/>
                </a:solidFill>
                <a:latin typeface="Helvetica Neue" charset="0"/>
                <a:cs typeface="Helvetica Neue" charset="0"/>
                <a:sym typeface="Helvetica Neue" charset="0"/>
              </a:rPr>
              <a:t>precision Higgs studies</a:t>
            </a:r>
            <a:r>
              <a:rPr lang="en-US" altLang="ja-JP" sz="1700">
                <a:latin typeface="Helvetica Neue" charset="0"/>
                <a:cs typeface="Helvetica Neue" charset="0"/>
                <a:sym typeface="Helvetica Neue" charset="0"/>
              </a:rPr>
              <a:t>, in articular:</a:t>
            </a:r>
          </a:p>
        </p:txBody>
      </p:sp>
      <p:pic>
        <p:nvPicPr>
          <p:cNvPr id="23558" name="Picture 6"/>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30565" y="1404193"/>
            <a:ext cx="3088556" cy="2849687"/>
          </a:xfrm>
          <a:prstGeom prst="rect">
            <a:avLst/>
          </a:prstGeom>
          <a:noFill/>
          <a:ln w="12700" cap="flat">
            <a:solidFill>
              <a:schemeClr val="tx1"/>
            </a:solidFill>
            <a:prstDash val="solid"/>
            <a:miter lim="800000"/>
            <a:headEnd/>
            <a:tailEnd/>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2167" name="Rectangle 7"/>
          <p:cNvSpPr>
            <a:spLocks/>
          </p:cNvSpPr>
          <p:nvPr/>
        </p:nvSpPr>
        <p:spPr bwMode="auto">
          <a:xfrm>
            <a:off x="5482828" y="1707803"/>
            <a:ext cx="2661047" cy="1607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27905">
              <a:lnSpc>
                <a:spcPct val="110000"/>
              </a:lnSpc>
              <a:spcBef>
                <a:spcPts val="562"/>
              </a:spcBef>
              <a:tabLst>
                <a:tab pos="705420" algn="l"/>
                <a:tab pos="937584" algn="l"/>
                <a:tab pos="1312617" algn="l"/>
                <a:tab pos="1928744" algn="l"/>
              </a:tabLst>
            </a:pPr>
            <a:r>
              <a:rPr lang="en-US" altLang="ja-JP" sz="1100">
                <a:latin typeface="Helvetica Neue" charset="0"/>
                <a:cs typeface="Helvetica Neue" charset="0"/>
                <a:sym typeface="Helvetica Neue" charset="0"/>
              </a:rPr>
              <a:t>M.Peskin arXiv: hep-ph/1207.2516v1</a:t>
            </a:r>
          </a:p>
        </p:txBody>
      </p:sp>
      <p:sp>
        <p:nvSpPr>
          <p:cNvPr id="92168" name="Rectangle 8"/>
          <p:cNvSpPr>
            <a:spLocks/>
          </p:cNvSpPr>
          <p:nvPr/>
        </p:nvSpPr>
        <p:spPr bwMode="auto">
          <a:xfrm>
            <a:off x="4825380" y="6162601"/>
            <a:ext cx="4071938" cy="5089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27905"/>
            <a:r>
              <a:rPr lang="en-US" altLang="ja-JP" sz="1700">
                <a:latin typeface="Helvetica Neue" charset="0"/>
                <a:cs typeface="Helvetica Neue" charset="0"/>
                <a:sym typeface="Helvetica Neue" charset="0"/>
              </a:rPr>
              <a:t>Emphasis also on searches for new </a:t>
            </a:r>
            <a:r>
              <a:rPr lang="en-US" altLang="ja-JP" sz="1700">
                <a:solidFill>
                  <a:srgbClr val="FF0000"/>
                </a:solidFill>
                <a:latin typeface="Helvetica Neue" charset="0"/>
                <a:cs typeface="Helvetica Neue" charset="0"/>
                <a:sym typeface="Helvetica Neue" charset="0"/>
              </a:rPr>
              <a:t>color neutral particles</a:t>
            </a:r>
            <a:r>
              <a:rPr lang="en-US" altLang="ja-JP" sz="1700">
                <a:latin typeface="Helvetica Neue" charset="0"/>
                <a:cs typeface="Helvetica Neue" charset="0"/>
                <a:sym typeface="Helvetica Neue" charset="0"/>
              </a:rPr>
              <a:t> such as Dark Matter</a:t>
            </a:r>
          </a:p>
        </p:txBody>
      </p:sp>
      <p:sp>
        <p:nvSpPr>
          <p:cNvPr id="92169" name="Rectangle 9"/>
          <p:cNvSpPr>
            <a:spLocks/>
          </p:cNvSpPr>
          <p:nvPr/>
        </p:nvSpPr>
        <p:spPr bwMode="auto">
          <a:xfrm>
            <a:off x="5337721" y="5963990"/>
            <a:ext cx="1833835" cy="153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wrap="none" lIns="0" tIns="0" rIns="0" bIns="0" anchor="ctr">
            <a:spAutoFit/>
          </a:bodyPr>
          <a:lstStyle/>
          <a:p>
            <a:pPr algn="l"/>
            <a:r>
              <a:rPr lang="en-US" altLang="ja-JP" sz="1000">
                <a:latin typeface="Helvetica Neue" charset="0"/>
                <a:cs typeface="Helvetica Neue" charset="0"/>
                <a:sym typeface="Helvetica Neue" charset="0"/>
              </a:rPr>
              <a:t>R.S.Gupta, H.Rzehak, J.D.Wells</a:t>
            </a:r>
          </a:p>
        </p:txBody>
      </p:sp>
      <p:sp>
        <p:nvSpPr>
          <p:cNvPr id="92170" name="Rectangle 10"/>
          <p:cNvSpPr>
            <a:spLocks/>
          </p:cNvSpPr>
          <p:nvPr/>
        </p:nvSpPr>
        <p:spPr bwMode="auto">
          <a:xfrm>
            <a:off x="7489776" y="5941666"/>
            <a:ext cx="1095294" cy="153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txBody>
          <a:bodyPr wrap="none" lIns="0" tIns="0" rIns="0" bIns="0" anchor="ctr">
            <a:spAutoFit/>
          </a:bodyPr>
          <a:lstStyle/>
          <a:p>
            <a:pPr algn="l"/>
            <a:r>
              <a:rPr lang="en-US" altLang="ja-JP" sz="1000">
                <a:latin typeface="Helvetica Neue" charset="0"/>
                <a:cs typeface="Helvetica Neue" charset="0"/>
                <a:sym typeface="Helvetica Neue" charset="0"/>
              </a:rPr>
              <a:t>arXiv: 1206.3560v1</a:t>
            </a:r>
          </a:p>
        </p:txBody>
      </p:sp>
      <p:pic>
        <p:nvPicPr>
          <p:cNvPr id="92171" name="Picture 11"/>
          <p:cNvPicPr>
            <a:picLocks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27414" y="4896818"/>
            <a:ext cx="3797350" cy="1021333"/>
          </a:xfrm>
          <a:prstGeom prst="rect">
            <a:avLst/>
          </a:prstGeom>
          <a:noFill/>
          <a:ln w="12700">
            <a:solidFill>
              <a:srgbClr val="3366FF"/>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3564" name="Rectangle 12"/>
          <p:cNvSpPr>
            <a:spLocks/>
          </p:cNvSpPr>
          <p:nvPr/>
        </p:nvSpPr>
        <p:spPr bwMode="auto">
          <a:xfrm>
            <a:off x="5027414" y="4492749"/>
            <a:ext cx="3375422" cy="339328"/>
          </a:xfrm>
          <a:prstGeom prst="rect">
            <a:avLst/>
          </a:prstGeom>
          <a:noFill/>
          <a:ln>
            <a:noFill/>
          </a:ln>
          <a:effectLst>
            <a:outerShdw blurRad="50800" dist="38099" dir="2700000" algn="ctr" rotWithShape="0">
              <a:schemeClr val="bg2">
                <a:alpha val="42998"/>
              </a:scheme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a:solidFill>
                  <a:schemeClr val="tx1"/>
                </a:solidFill>
                <a:round/>
                <a:headEnd type="none" w="med" len="med"/>
                <a:tailEnd type="none" w="med" len="med"/>
              </a14:hiddenLine>
            </a:ext>
          </a:extLst>
        </p:spPr>
        <p:txBody>
          <a:bodyPr lIns="0" tIns="0" rIns="0" bIns="0" anchor="ctr"/>
          <a:lstStyle/>
          <a:p>
            <a:pPr algn="l">
              <a:defRPr/>
            </a:pPr>
            <a:r>
              <a:rPr lang="en-US" altLang="ja-JP" sz="1100">
                <a:solidFill>
                  <a:srgbClr val="FF0066"/>
                </a:solidFill>
                <a:latin typeface="Helvetica" charset="0"/>
                <a:ea typeface="ＭＳ Ｐゴシック" charset="0"/>
                <a:cs typeface="Helvetica" charset="0"/>
                <a:sym typeface="Helvetica" charset="0"/>
              </a:rPr>
              <a:t>Maximum deviation </a:t>
            </a:r>
            <a:r>
              <a:rPr lang="en-US" altLang="ja-JP" sz="1100">
                <a:latin typeface="Helvetica" charset="0"/>
                <a:ea typeface="ＭＳ Ｐゴシック" charset="0"/>
                <a:cs typeface="Helvetica" charset="0"/>
                <a:sym typeface="Helvetica" charset="0"/>
              </a:rPr>
              <a:t>when nothing but the 125 GeV object would be found at LHC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13756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09" name="図 1"/>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17860"/>
            <a:ext cx="9144000" cy="68859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11043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1"/>
          <p:cNvSpPr>
            <a:spLocks/>
          </p:cNvSpPr>
          <p:nvPr/>
        </p:nvSpPr>
        <p:spPr bwMode="auto">
          <a:xfrm>
            <a:off x="4750594" y="946547"/>
            <a:ext cx="4252764" cy="4962674"/>
          </a:xfrm>
          <a:prstGeom prst="rect">
            <a:avLst/>
          </a:prstGeom>
          <a:solidFill>
            <a:srgbClr val="F2F2F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txBody>
          <a:bodyPr lIns="0" tIns="0" rIns="0" bIns="0"/>
          <a:lstStyle/>
          <a:p>
            <a:endParaRPr lang="ja-JP" altLang="en-US"/>
          </a:p>
        </p:txBody>
      </p:sp>
      <p:sp>
        <p:nvSpPr>
          <p:cNvPr id="95234" name="Rectangle 2"/>
          <p:cNvSpPr>
            <a:spLocks/>
          </p:cNvSpPr>
          <p:nvPr/>
        </p:nvSpPr>
        <p:spPr bwMode="auto">
          <a:xfrm>
            <a:off x="419696" y="947664"/>
            <a:ext cx="4253880" cy="4962674"/>
          </a:xfrm>
          <a:prstGeom prst="rect">
            <a:avLst/>
          </a:prstGeom>
          <a:solidFill>
            <a:srgbClr val="F2F2F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txBody>
          <a:bodyPr lIns="0" tIns="0" rIns="0" bIns="0"/>
          <a:lstStyle/>
          <a:p>
            <a:endParaRPr lang="ja-JP" altLang="en-US"/>
          </a:p>
        </p:txBody>
      </p:sp>
      <p:sp>
        <p:nvSpPr>
          <p:cNvPr id="26627" name="Rectangle 3"/>
          <p:cNvSpPr>
            <a:spLocks noGrp="1" noChangeArrowheads="1"/>
          </p:cNvSpPr>
          <p:nvPr>
            <p:ph type="title"/>
          </p:nvPr>
        </p:nvSpPr>
        <p:spPr>
          <a:xfrm>
            <a:off x="187523" y="0"/>
            <a:ext cx="4661297" cy="955477"/>
          </a:xfrm>
        </p:spPr>
        <p:txBody>
          <a:bodyPr/>
          <a:lstStyle/>
          <a:p>
            <a:pPr algn="l">
              <a:lnSpc>
                <a:spcPct val="80000"/>
              </a:lnSpc>
              <a:defRPr/>
            </a:pPr>
            <a:r>
              <a:rPr kumimoji="0" lang="en-US" altLang="ja-JP" sz="2500" b="1" i="1">
                <a:solidFill>
                  <a:srgbClr val="FF0000"/>
                </a:solidFill>
                <a:latin typeface="Helvetica Neue" charset="0"/>
                <a:cs typeface="Helvetica Neue" charset="0"/>
                <a:sym typeface="Helvetica Neue" charset="0"/>
              </a:rPr>
              <a:t>D</a:t>
            </a:r>
            <a:r>
              <a:rPr kumimoji="0" lang="en-US" altLang="ja-JP" sz="2500" b="1" i="1">
                <a:latin typeface="Helvetica Neue" charset="0"/>
                <a:cs typeface="Helvetica Neue" charset="0"/>
                <a:sym typeface="Helvetica Neue" charset="0"/>
              </a:rPr>
              <a:t>etailed </a:t>
            </a:r>
            <a:r>
              <a:rPr kumimoji="0" lang="en-US" altLang="ja-JP" sz="2500" b="1" i="1">
                <a:solidFill>
                  <a:srgbClr val="FF0000"/>
                </a:solidFill>
                <a:latin typeface="Helvetica Neue" charset="0"/>
                <a:cs typeface="Helvetica Neue" charset="0"/>
                <a:sym typeface="Helvetica Neue" charset="0"/>
              </a:rPr>
              <a:t>B</a:t>
            </a:r>
            <a:r>
              <a:rPr kumimoji="0" lang="en-US" altLang="ja-JP" sz="2500" b="1" i="1">
                <a:latin typeface="Helvetica Neue" charset="0"/>
                <a:cs typeface="Helvetica Neue" charset="0"/>
                <a:sym typeface="Helvetica Neue" charset="0"/>
              </a:rPr>
              <a:t>aseline</a:t>
            </a:r>
            <a:r>
              <a:rPr kumimoji="0" lang="en-US" altLang="ja-JP" sz="2500" b="1" i="1">
                <a:latin typeface="Helvetica Neue" charset="0"/>
                <a:ea typeface="ヒラギノ角ゴ ProN W6" charset="0"/>
                <a:cs typeface="ヒラギノ角ゴ ProN W6" charset="0"/>
                <a:sym typeface="Helvetica Neue" charset="0"/>
              </a:rPr>
              <a:t/>
            </a:r>
            <a:br>
              <a:rPr kumimoji="0" lang="en-US" altLang="ja-JP" sz="2500" b="1" i="1">
                <a:latin typeface="Helvetica Neue" charset="0"/>
                <a:ea typeface="ヒラギノ角ゴ ProN W6" charset="0"/>
                <a:cs typeface="ヒラギノ角ゴ ProN W6" charset="0"/>
                <a:sym typeface="Helvetica Neue" charset="0"/>
              </a:rPr>
            </a:br>
            <a:r>
              <a:rPr kumimoji="0" lang="en-US" altLang="ja-JP" sz="2500" b="1" i="1">
                <a:solidFill>
                  <a:srgbClr val="FF0000"/>
                </a:solidFill>
                <a:latin typeface="Helvetica Neue" charset="0"/>
                <a:cs typeface="Helvetica Neue" charset="0"/>
                <a:sym typeface="Helvetica Neue" charset="0"/>
              </a:rPr>
              <a:t>D</a:t>
            </a:r>
            <a:r>
              <a:rPr kumimoji="0" lang="en-US" altLang="ja-JP" sz="2500" b="1" i="1">
                <a:latin typeface="Helvetica Neue" charset="0"/>
                <a:cs typeface="Helvetica Neue" charset="0"/>
                <a:sym typeface="Helvetica Neue" charset="0"/>
              </a:rPr>
              <a:t>esign Document</a:t>
            </a:r>
            <a:endParaRPr kumimoji="0" lang="en-US" altLang="ja-JP" sz="2500" b="1" i="1">
              <a:latin typeface="Helvetica Neue" charset="0"/>
              <a:ea typeface="ヒラギノ角ゴ ProN W6" charset="0"/>
              <a:cs typeface="ヒラギノ角ゴ ProN W6" charset="0"/>
              <a:sym typeface="Helvetica Neue" charset="0"/>
            </a:endParaRPr>
          </a:p>
        </p:txBody>
      </p:sp>
      <p:pic>
        <p:nvPicPr>
          <p:cNvPr id="95236" name="Picture 4"/>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129606" y="1099468"/>
            <a:ext cx="3240361" cy="2601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5237" name="Picture 5"/>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37783" y="1099468"/>
            <a:ext cx="2581796" cy="23418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5238" name="Rectangle 6"/>
          <p:cNvSpPr>
            <a:spLocks/>
          </p:cNvSpPr>
          <p:nvPr/>
        </p:nvSpPr>
        <p:spPr bwMode="auto">
          <a:xfrm>
            <a:off x="533549" y="999009"/>
            <a:ext cx="46081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lIns="0" tIns="0" rIns="28573" bIns="0">
            <a:spAutoFit/>
          </a:bodyPr>
          <a:lstStyle/>
          <a:p>
            <a:pPr marL="27905"/>
            <a:r>
              <a:rPr lang="en-US" altLang="ja-JP" b="1" i="1">
                <a:solidFill>
                  <a:schemeClr val="tx1"/>
                </a:solidFill>
                <a:latin typeface="Helvetica Neue" charset="0"/>
                <a:cs typeface="Helvetica Neue" charset="0"/>
                <a:sym typeface="Helvetica Neue" charset="0"/>
              </a:rPr>
              <a:t>ILD</a:t>
            </a:r>
          </a:p>
        </p:txBody>
      </p:sp>
      <p:sp>
        <p:nvSpPr>
          <p:cNvPr id="95239" name="Rectangle 7"/>
          <p:cNvSpPr>
            <a:spLocks/>
          </p:cNvSpPr>
          <p:nvPr/>
        </p:nvSpPr>
        <p:spPr bwMode="auto">
          <a:xfrm>
            <a:off x="5089922" y="999009"/>
            <a:ext cx="469351"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lIns="0" tIns="0" rIns="28573" bIns="0">
            <a:spAutoFit/>
          </a:bodyPr>
          <a:lstStyle/>
          <a:p>
            <a:pPr marL="27905"/>
            <a:r>
              <a:rPr lang="en-US" altLang="ja-JP" b="1" i="1">
                <a:solidFill>
                  <a:schemeClr val="tx1"/>
                </a:solidFill>
                <a:latin typeface="Helvetica Neue" charset="0"/>
                <a:cs typeface="Helvetica Neue" charset="0"/>
                <a:sym typeface="Helvetica Neue" charset="0"/>
              </a:rPr>
              <a:t>SiD</a:t>
            </a:r>
          </a:p>
        </p:txBody>
      </p:sp>
      <p:sp>
        <p:nvSpPr>
          <p:cNvPr id="95240" name="Rectangle 8"/>
          <p:cNvSpPr>
            <a:spLocks/>
          </p:cNvSpPr>
          <p:nvPr/>
        </p:nvSpPr>
        <p:spPr bwMode="auto">
          <a:xfrm>
            <a:off x="420812" y="3935760"/>
            <a:ext cx="4063008" cy="1571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370569" indent="-342665">
              <a:lnSpc>
                <a:spcPct val="90000"/>
              </a:lnSpc>
              <a:spcBef>
                <a:spcPts val="387"/>
              </a:spcBef>
              <a:buClr>
                <a:srgbClr val="FF0000"/>
              </a:buClr>
              <a:buSzPct val="100000"/>
              <a:buFont typeface="Arial" charset="0"/>
              <a:buChar char="•"/>
            </a:pPr>
            <a:r>
              <a:rPr lang="en-US" altLang="ja-JP" sz="1600">
                <a:solidFill>
                  <a:srgbClr val="FF0000"/>
                </a:solidFill>
                <a:latin typeface="Helvetica Neue Medium" charset="0"/>
                <a:cs typeface="Helvetica Neue Medium" charset="0"/>
                <a:sym typeface="Helvetica Neue Medium" charset="0"/>
              </a:rPr>
              <a:t>Large R </a:t>
            </a:r>
            <a:r>
              <a:rPr lang="en-US" altLang="ja-JP" sz="1600">
                <a:solidFill>
                  <a:srgbClr val="1F497D"/>
                </a:solidFill>
                <a:latin typeface="Helvetica Neue Medium" charset="0"/>
                <a:cs typeface="Helvetica Neue Medium" charset="0"/>
                <a:sym typeface="Helvetica Neue Medium" charset="0"/>
              </a:rPr>
              <a:t>with TPC tracker</a:t>
            </a:r>
          </a:p>
          <a:p>
            <a:pPr marL="370569" indent="-342665">
              <a:lnSpc>
                <a:spcPct val="90000"/>
              </a:lnSpc>
              <a:spcBef>
                <a:spcPts val="387"/>
              </a:spcBef>
              <a:buClr>
                <a:srgbClr val="000000"/>
              </a:buClr>
              <a:buSzPct val="100000"/>
              <a:buFont typeface="Arial" charset="0"/>
              <a:buChar char="–"/>
            </a:pPr>
            <a:r>
              <a:rPr lang="en-US" altLang="ja-JP" sz="1600">
                <a:latin typeface="Helvetica Neue Medium" charset="0"/>
                <a:cs typeface="Helvetica Neue Medium" charset="0"/>
                <a:sym typeface="Helvetica Neue Medium" charset="0"/>
              </a:rPr>
              <a:t>32 countries, 151 institutions, ~700 members</a:t>
            </a:r>
          </a:p>
          <a:p>
            <a:pPr marL="370569" indent="-342665">
              <a:lnSpc>
                <a:spcPct val="90000"/>
              </a:lnSpc>
              <a:spcBef>
                <a:spcPts val="387"/>
              </a:spcBef>
              <a:buClr>
                <a:srgbClr val="000000"/>
              </a:buClr>
              <a:buSzPct val="100000"/>
              <a:buFont typeface="Arial" charset="0"/>
              <a:buChar char="–"/>
            </a:pPr>
            <a:r>
              <a:rPr lang="en-US" altLang="ja-JP" sz="1600">
                <a:latin typeface="Helvetica Neue Medium" charset="0"/>
                <a:cs typeface="Helvetica Neue Medium" charset="0"/>
                <a:sym typeface="Helvetica Neue Medium" charset="0"/>
              </a:rPr>
              <a:t>Most members from Asia and Europe </a:t>
            </a:r>
          </a:p>
          <a:p>
            <a:pPr marL="370569" indent="-342665">
              <a:lnSpc>
                <a:spcPct val="90000"/>
              </a:lnSpc>
              <a:spcBef>
                <a:spcPts val="387"/>
              </a:spcBef>
              <a:buClr>
                <a:srgbClr val="FF0000"/>
              </a:buClr>
              <a:buSzPct val="100000"/>
              <a:buFont typeface="Arial" charset="0"/>
              <a:buChar char="–"/>
            </a:pPr>
            <a:r>
              <a:rPr lang="en-US" altLang="ja-JP" sz="1600">
                <a:solidFill>
                  <a:srgbClr val="FF0000"/>
                </a:solidFill>
                <a:latin typeface="Helvetica Neue Medium" charset="0"/>
                <a:cs typeface="Helvetica Neue Medium" charset="0"/>
                <a:sym typeface="Helvetica Neue Medium" charset="0"/>
              </a:rPr>
              <a:t>B=3.5T</a:t>
            </a:r>
            <a:r>
              <a:rPr lang="en-US" altLang="ja-JP" sz="1600">
                <a:latin typeface="Helvetica Neue Medium" charset="0"/>
                <a:cs typeface="Helvetica Neue Medium" charset="0"/>
                <a:sym typeface="Helvetica Neue Medium" charset="0"/>
              </a:rPr>
              <a:t>, TPC + Si trackers</a:t>
            </a:r>
          </a:p>
          <a:p>
            <a:pPr marL="370569" indent="-342665">
              <a:lnSpc>
                <a:spcPct val="90000"/>
              </a:lnSpc>
              <a:spcBef>
                <a:spcPts val="387"/>
              </a:spcBef>
              <a:buClr>
                <a:srgbClr val="000000"/>
              </a:buClr>
              <a:buSzPct val="100000"/>
              <a:buFont typeface="Arial" charset="0"/>
              <a:buChar char="–"/>
            </a:pPr>
            <a:r>
              <a:rPr lang="en-US" altLang="ja-JP" sz="1600">
                <a:latin typeface="Helvetica Neue Medium" charset="0"/>
                <a:cs typeface="Helvetica Neue Medium" charset="0"/>
                <a:sym typeface="Helvetica Neue Medium" charset="0"/>
              </a:rPr>
              <a:t>ECal: </a:t>
            </a:r>
            <a:r>
              <a:rPr lang="en-US" altLang="ja-JP" sz="1600">
                <a:solidFill>
                  <a:srgbClr val="FF0000"/>
                </a:solidFill>
                <a:latin typeface="Helvetica Neue Medium" charset="0"/>
                <a:cs typeface="Helvetica Neue Medium" charset="0"/>
                <a:sym typeface="Helvetica Neue Medium" charset="0"/>
              </a:rPr>
              <a:t>R=1.8m</a:t>
            </a:r>
            <a:r>
              <a:rPr lang="en-US" altLang="ja-JP" sz="1600">
                <a:solidFill>
                  <a:srgbClr val="008000"/>
                </a:solidFill>
                <a:latin typeface="Helvetica Neue Medium" charset="0"/>
                <a:ea typeface="ヒラギノ角ゴ ProN W3" charset="0"/>
                <a:cs typeface="ヒラギノ角ゴ ProN W3" charset="0"/>
                <a:sym typeface="Helvetica Neue Medium" charset="0"/>
              </a:rPr>
              <a:t/>
            </a:r>
            <a:br>
              <a:rPr lang="en-US" altLang="ja-JP" sz="1600">
                <a:solidFill>
                  <a:srgbClr val="008000"/>
                </a:solidFill>
                <a:latin typeface="Helvetica Neue Medium" charset="0"/>
                <a:ea typeface="ヒラギノ角ゴ ProN W3" charset="0"/>
                <a:cs typeface="ヒラギノ角ゴ ProN W3" charset="0"/>
                <a:sym typeface="Helvetica Neue Medium" charset="0"/>
              </a:rPr>
            </a:br>
            <a:endParaRPr lang="en-US" altLang="ja-JP" sz="1600">
              <a:solidFill>
                <a:srgbClr val="008000"/>
              </a:solidFill>
              <a:latin typeface="Helvetica Neue Medium" charset="0"/>
              <a:ea typeface="ヒラギノ角ゴ ProN W3" charset="0"/>
              <a:cs typeface="ヒラギノ角ゴ ProN W3" charset="0"/>
              <a:sym typeface="Helvetica Neue Medium" charset="0"/>
            </a:endParaRPr>
          </a:p>
        </p:txBody>
      </p:sp>
      <p:sp>
        <p:nvSpPr>
          <p:cNvPr id="95241" name="Rectangle 9"/>
          <p:cNvSpPr>
            <a:spLocks/>
          </p:cNvSpPr>
          <p:nvPr/>
        </p:nvSpPr>
        <p:spPr bwMode="auto">
          <a:xfrm>
            <a:off x="4977185" y="3884414"/>
            <a:ext cx="3920133" cy="1571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370569" indent="-342665">
              <a:lnSpc>
                <a:spcPct val="90000"/>
              </a:lnSpc>
              <a:spcBef>
                <a:spcPts val="387"/>
              </a:spcBef>
              <a:buClr>
                <a:srgbClr val="FF0000"/>
              </a:buClr>
              <a:buSzPct val="100000"/>
              <a:buFont typeface="Arial" charset="0"/>
              <a:buChar char="•"/>
            </a:pPr>
            <a:r>
              <a:rPr lang="en-US" altLang="ja-JP" sz="1600">
                <a:solidFill>
                  <a:srgbClr val="FF0000"/>
                </a:solidFill>
                <a:latin typeface="Helvetica Neue Medium" charset="0"/>
                <a:cs typeface="Helvetica Neue Medium" charset="0"/>
                <a:sym typeface="Helvetica Neue Medium" charset="0"/>
              </a:rPr>
              <a:t>High B </a:t>
            </a:r>
            <a:r>
              <a:rPr lang="en-US" altLang="ja-JP" sz="1600">
                <a:solidFill>
                  <a:srgbClr val="1F497D"/>
                </a:solidFill>
                <a:latin typeface="Helvetica Neue Medium" charset="0"/>
                <a:cs typeface="Helvetica Neue Medium" charset="0"/>
                <a:sym typeface="Helvetica Neue Medium" charset="0"/>
              </a:rPr>
              <a:t>with Si strip tracker</a:t>
            </a:r>
          </a:p>
          <a:p>
            <a:pPr marL="370569" indent="-342665">
              <a:lnSpc>
                <a:spcPct val="90000"/>
              </a:lnSpc>
              <a:spcBef>
                <a:spcPts val="387"/>
              </a:spcBef>
              <a:buClr>
                <a:srgbClr val="000000"/>
              </a:buClr>
              <a:buSzPct val="100000"/>
              <a:buFont typeface="Arial" charset="0"/>
              <a:buChar char="–"/>
            </a:pPr>
            <a:r>
              <a:rPr lang="en-US" altLang="ja-JP" sz="1600">
                <a:latin typeface="Helvetica Neue Medium" charset="0"/>
                <a:cs typeface="Helvetica Neue Medium" charset="0"/>
                <a:sym typeface="Helvetica Neue Medium" charset="0"/>
              </a:rPr>
              <a:t>18 countries, 77 institutions, ~240 members</a:t>
            </a:r>
          </a:p>
          <a:p>
            <a:pPr marL="370569" indent="-342665">
              <a:lnSpc>
                <a:spcPct val="90000"/>
              </a:lnSpc>
              <a:spcBef>
                <a:spcPts val="387"/>
              </a:spcBef>
              <a:buClr>
                <a:srgbClr val="000000"/>
              </a:buClr>
              <a:buSzPct val="100000"/>
              <a:buFont typeface="Arial" charset="0"/>
              <a:buChar char="–"/>
            </a:pPr>
            <a:r>
              <a:rPr lang="en-US" altLang="ja-JP" sz="1600">
                <a:latin typeface="Helvetica Neue Medium" charset="0"/>
                <a:cs typeface="Helvetica Neue Medium" charset="0"/>
                <a:sym typeface="Helvetica Neue Medium" charset="0"/>
              </a:rPr>
              <a:t>Mostly American</a:t>
            </a:r>
          </a:p>
          <a:p>
            <a:pPr marL="370569" indent="-342665">
              <a:lnSpc>
                <a:spcPct val="90000"/>
              </a:lnSpc>
              <a:spcBef>
                <a:spcPts val="387"/>
              </a:spcBef>
              <a:buClr>
                <a:srgbClr val="FF0000"/>
              </a:buClr>
              <a:buSzPct val="100000"/>
              <a:buFont typeface="Arial" charset="0"/>
              <a:buChar char="–"/>
            </a:pPr>
            <a:r>
              <a:rPr lang="en-US" altLang="ja-JP" sz="1600">
                <a:solidFill>
                  <a:srgbClr val="FF0000"/>
                </a:solidFill>
                <a:latin typeface="Helvetica Neue Medium" charset="0"/>
                <a:cs typeface="Helvetica Neue Medium" charset="0"/>
                <a:sym typeface="Helvetica Neue Medium" charset="0"/>
              </a:rPr>
              <a:t>B=5T</a:t>
            </a:r>
            <a:r>
              <a:rPr lang="en-US" altLang="ja-JP" sz="1600">
                <a:solidFill>
                  <a:srgbClr val="1F497D"/>
                </a:solidFill>
                <a:latin typeface="Helvetica Neue Medium" charset="0"/>
                <a:cs typeface="Helvetica Neue Medium" charset="0"/>
                <a:sym typeface="Helvetica Neue Medium" charset="0"/>
              </a:rPr>
              <a:t>, Si only tracker</a:t>
            </a:r>
          </a:p>
          <a:p>
            <a:pPr marL="370569" indent="-342665">
              <a:lnSpc>
                <a:spcPct val="90000"/>
              </a:lnSpc>
              <a:spcBef>
                <a:spcPts val="387"/>
              </a:spcBef>
              <a:buClr>
                <a:srgbClr val="000000"/>
              </a:buClr>
              <a:buSzPct val="100000"/>
              <a:buFont typeface="Arial" charset="0"/>
              <a:buChar char="–"/>
            </a:pPr>
            <a:r>
              <a:rPr lang="en-US" altLang="ja-JP" sz="1600">
                <a:latin typeface="Helvetica Neue Medium" charset="0"/>
                <a:cs typeface="Helvetica Neue Medium" charset="0"/>
                <a:sym typeface="Helvetica Neue Medium" charset="0"/>
              </a:rPr>
              <a:t>ECal</a:t>
            </a:r>
            <a:r>
              <a:rPr lang="ja-JP" altLang="en-US" sz="1600">
                <a:latin typeface="ＭＳ Ｐゴシック" charset="0"/>
                <a:ea typeface="ＭＳ Ｐゴシック" charset="0"/>
                <a:cs typeface="ＭＳ Ｐゴシック" charset="0"/>
                <a:sym typeface="ＭＳ Ｐゴシック" charset="0"/>
              </a:rPr>
              <a:t>：</a:t>
            </a:r>
            <a:r>
              <a:rPr lang="en-US" altLang="ja-JP" sz="1600">
                <a:solidFill>
                  <a:srgbClr val="FF0000"/>
                </a:solidFill>
                <a:latin typeface="Helvetica Neue Medium" charset="0"/>
                <a:cs typeface="Helvetica Neue Medium" charset="0"/>
                <a:sym typeface="Helvetica Neue Medium" charset="0"/>
              </a:rPr>
              <a:t>R=1.27m</a:t>
            </a:r>
          </a:p>
        </p:txBody>
      </p:sp>
      <p:sp>
        <p:nvSpPr>
          <p:cNvPr id="95242" name="Rectangle 10"/>
          <p:cNvSpPr>
            <a:spLocks/>
          </p:cNvSpPr>
          <p:nvPr/>
        </p:nvSpPr>
        <p:spPr bwMode="auto">
          <a:xfrm>
            <a:off x="620613" y="5910337"/>
            <a:ext cx="7920633" cy="9108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28573" bIns="0"/>
          <a:lstStyle/>
          <a:p>
            <a:pPr marL="27905">
              <a:lnSpc>
                <a:spcPct val="90000"/>
              </a:lnSpc>
              <a:spcBef>
                <a:spcPts val="615"/>
              </a:spcBef>
            </a:pPr>
            <a:r>
              <a:rPr lang="en-US" altLang="ja-JP" sz="2500" b="1" i="1">
                <a:latin typeface="Helvetica Neue" charset="0"/>
                <a:cs typeface="Helvetica Neue" charset="0"/>
                <a:sym typeface="Helvetica Neue" charset="0"/>
              </a:rPr>
              <a:t>Both detector concepts are optimized for </a:t>
            </a:r>
            <a:r>
              <a:rPr lang="en-US" altLang="ja-JP" sz="3100" b="1" i="1">
                <a:solidFill>
                  <a:srgbClr val="FF0000"/>
                </a:solidFill>
                <a:latin typeface="Helvetica Neue" charset="0"/>
                <a:cs typeface="Helvetica Neue" charset="0"/>
                <a:sym typeface="Helvetica Neue" charset="0"/>
              </a:rPr>
              <a:t>P</a:t>
            </a:r>
            <a:r>
              <a:rPr lang="en-US" altLang="ja-JP" sz="3100" b="1" i="1">
                <a:solidFill>
                  <a:srgbClr val="000090"/>
                </a:solidFill>
                <a:latin typeface="Helvetica Neue" charset="0"/>
                <a:cs typeface="Helvetica Neue" charset="0"/>
                <a:sym typeface="Helvetica Neue" charset="0"/>
              </a:rPr>
              <a:t>article </a:t>
            </a:r>
            <a:r>
              <a:rPr lang="en-US" altLang="ja-JP" sz="3100" b="1" i="1">
                <a:solidFill>
                  <a:srgbClr val="FF0000"/>
                </a:solidFill>
                <a:latin typeface="Helvetica Neue" charset="0"/>
                <a:cs typeface="Helvetica Neue" charset="0"/>
                <a:sym typeface="Helvetica Neue" charset="0"/>
              </a:rPr>
              <a:t>F</a:t>
            </a:r>
            <a:r>
              <a:rPr lang="en-US" altLang="ja-JP" sz="3100" b="1" i="1">
                <a:solidFill>
                  <a:srgbClr val="000090"/>
                </a:solidFill>
                <a:latin typeface="Helvetica Neue" charset="0"/>
                <a:cs typeface="Helvetica Neue" charset="0"/>
                <a:sym typeface="Helvetica Neue" charset="0"/>
              </a:rPr>
              <a:t>low </a:t>
            </a:r>
            <a:r>
              <a:rPr lang="en-US" altLang="ja-JP" sz="3100" b="1" i="1">
                <a:solidFill>
                  <a:srgbClr val="FF0000"/>
                </a:solidFill>
                <a:latin typeface="Helvetica Neue" charset="0"/>
                <a:cs typeface="Helvetica Neue" charset="0"/>
                <a:sym typeface="Helvetica Neue" charset="0"/>
              </a:rPr>
              <a:t>A</a:t>
            </a:r>
            <a:r>
              <a:rPr lang="en-US" altLang="ja-JP" sz="3100" b="1" i="1">
                <a:solidFill>
                  <a:srgbClr val="000090"/>
                </a:solidFill>
                <a:latin typeface="Helvetica Neue" charset="0"/>
                <a:cs typeface="Helvetica Neue" charset="0"/>
                <a:sym typeface="Helvetica Neue" charset="0"/>
              </a:rPr>
              <a:t>nalysis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04779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07156" y="-27905"/>
            <a:ext cx="4509492" cy="1143001"/>
          </a:xfrm>
        </p:spPr>
        <p:txBody>
          <a:bodyPr/>
          <a:lstStyle/>
          <a:p>
            <a:pPr algn="l">
              <a:defRPr/>
            </a:pPr>
            <a:r>
              <a:rPr kumimoji="0" lang="en-US" altLang="ja-JP" sz="3100" b="1" i="1">
                <a:latin typeface="Helvetica Neue" charset="0"/>
                <a:cs typeface="Helvetica Neue" charset="0"/>
                <a:sym typeface="Helvetica Neue" charset="0"/>
              </a:rPr>
              <a:t>Detector R&amp;D</a:t>
            </a:r>
            <a:r>
              <a:rPr kumimoji="0" lang="en-US" altLang="ja-JP" sz="3100" b="1" i="1">
                <a:latin typeface="Helvetica Neue" charset="0"/>
                <a:ea typeface="ヒラギノ角ゴ ProN W6" charset="0"/>
                <a:cs typeface="ヒラギノ角ゴ ProN W6" charset="0"/>
                <a:sym typeface="Helvetica Neue" charset="0"/>
              </a:rPr>
              <a:t/>
            </a:r>
            <a:br>
              <a:rPr kumimoji="0" lang="en-US" altLang="ja-JP" sz="3100" b="1" i="1">
                <a:latin typeface="Helvetica Neue" charset="0"/>
                <a:ea typeface="ヒラギノ角ゴ ProN W6" charset="0"/>
                <a:cs typeface="ヒラギノ角ゴ ProN W6" charset="0"/>
                <a:sym typeface="Helvetica Neue" charset="0"/>
              </a:rPr>
            </a:br>
            <a:r>
              <a:rPr kumimoji="0" lang="en-US" altLang="ja-JP" sz="3100" b="1" i="1">
                <a:latin typeface="Helvetica Neue" charset="0"/>
                <a:cs typeface="Helvetica Neue" charset="0"/>
                <a:sym typeface="Helvetica Neue" charset="0"/>
              </a:rPr>
              <a:t> </a:t>
            </a:r>
            <a:r>
              <a:rPr kumimoji="0" lang="en-US" altLang="ja-JP" sz="2500" b="1" i="1">
                <a:latin typeface="Helvetica Neue" charset="0"/>
                <a:cs typeface="Helvetica Neue" charset="0"/>
                <a:sym typeface="Helvetica Neue" charset="0"/>
              </a:rPr>
              <a:t>International Collaboration</a:t>
            </a:r>
            <a:r>
              <a:rPr kumimoji="0" lang="en-US" altLang="ja-JP" sz="3100" b="1" i="1">
                <a:latin typeface="Helvetica Neue" charset="0"/>
                <a:cs typeface="Helvetica Neue" charset="0"/>
                <a:sym typeface="Helvetica Neue" charset="0"/>
              </a:rPr>
              <a:t> </a:t>
            </a:r>
            <a:endParaRPr kumimoji="0" lang="en-US" altLang="ja-JP" sz="3100" b="1" i="1">
              <a:latin typeface="Helvetica Neue" charset="0"/>
              <a:ea typeface="ヒラギノ角ゴ ProN W6" charset="0"/>
              <a:cs typeface="ヒラギノ角ゴ ProN W6" charset="0"/>
              <a:sym typeface="Helvetica Neue" charset="0"/>
            </a:endParaRPr>
          </a:p>
        </p:txBody>
      </p:sp>
      <p:sp>
        <p:nvSpPr>
          <p:cNvPr id="27650" name="Rectangle 2"/>
          <p:cNvSpPr>
            <a:spLocks noGrp="1" noChangeArrowheads="1"/>
          </p:cNvSpPr>
          <p:nvPr>
            <p:ph type="body" idx="1"/>
          </p:nvPr>
        </p:nvSpPr>
        <p:spPr>
          <a:xfrm>
            <a:off x="217662" y="1115095"/>
            <a:ext cx="4752826" cy="2299395"/>
          </a:xfrm>
        </p:spPr>
        <p:txBody>
          <a:bodyPr>
            <a:normAutofit lnSpcReduction="10000"/>
          </a:bodyPr>
          <a:lstStyle/>
          <a:p>
            <a:pPr marL="589338">
              <a:defRPr/>
            </a:pPr>
            <a:r>
              <a:rPr kumimoji="0" lang="en-US" altLang="ja-JP" sz="1700">
                <a:latin typeface="Helvetica Neue Medium" charset="0"/>
                <a:cs typeface="Helvetica Neue Medium" charset="0"/>
                <a:sym typeface="Helvetica Neue Medium" charset="0"/>
              </a:rPr>
              <a:t>Detector collaborations encompass concept groups to avoid duplicate effort.</a:t>
            </a:r>
            <a:endParaRPr kumimoji="0" lang="en-US" altLang="ja-JP" sz="1700">
              <a:latin typeface="Helvetica Neue Medium" charset="0"/>
              <a:ea typeface="ヒラギノ角ゴ ProN W3" charset="0"/>
              <a:cs typeface="ヒラギノ角ゴ ProN W3" charset="0"/>
              <a:sym typeface="Helvetica Neue Medium" charset="0"/>
            </a:endParaRPr>
          </a:p>
          <a:p>
            <a:pPr marL="901866" lvl="1">
              <a:spcBef>
                <a:spcPts val="844"/>
              </a:spcBef>
              <a:defRPr/>
            </a:pPr>
            <a:r>
              <a:rPr kumimoji="0" lang="en-US" altLang="ja-JP" sz="1700">
                <a:latin typeface="Helvetica Neue Medium" charset="0"/>
                <a:cs typeface="Helvetica Neue Medium" charset="0"/>
                <a:sym typeface="Helvetica Neue Medium" charset="0"/>
              </a:rPr>
              <a:t>TPC : </a:t>
            </a:r>
            <a:r>
              <a:rPr kumimoji="0" lang="en-US" altLang="ja-JP" sz="1700" b="1" i="1">
                <a:solidFill>
                  <a:srgbClr val="FF0000"/>
                </a:solidFill>
                <a:latin typeface="Helvetica Neue" charset="0"/>
                <a:cs typeface="Helvetica Neue" charset="0"/>
                <a:sym typeface="Helvetica Neue" charset="0"/>
              </a:rPr>
              <a:t>LC-TPC</a:t>
            </a:r>
            <a:endParaRPr kumimoji="0" lang="en-US" altLang="ja-JP" sz="1700" b="1" i="1">
              <a:solidFill>
                <a:srgbClr val="FF0000"/>
              </a:solidFill>
              <a:latin typeface="Helvetica Neue" charset="0"/>
              <a:ea typeface="ヒラギノ角ゴ ProN W6" charset="0"/>
              <a:cs typeface="ヒラギノ角ゴ ProN W6" charset="0"/>
              <a:sym typeface="Helvetica Neue" charset="0"/>
            </a:endParaRPr>
          </a:p>
          <a:p>
            <a:pPr marL="901866" lvl="1">
              <a:spcBef>
                <a:spcPts val="844"/>
              </a:spcBef>
              <a:defRPr/>
            </a:pPr>
            <a:r>
              <a:rPr kumimoji="0" lang="en-US" altLang="ja-JP" sz="1700">
                <a:latin typeface="Helvetica Neue Medium" charset="0"/>
                <a:cs typeface="Helvetica Neue Medium" charset="0"/>
                <a:sym typeface="Helvetica Neue Medium" charset="0"/>
              </a:rPr>
              <a:t>Calorimeter : </a:t>
            </a:r>
            <a:r>
              <a:rPr kumimoji="0" lang="en-US" altLang="ja-JP" sz="1700" b="1" i="1">
                <a:solidFill>
                  <a:srgbClr val="FF0000"/>
                </a:solidFill>
                <a:latin typeface="Helvetica Neue" charset="0"/>
                <a:cs typeface="Helvetica Neue" charset="0"/>
                <a:sym typeface="Helvetica Neue" charset="0"/>
              </a:rPr>
              <a:t>CALICE</a:t>
            </a:r>
            <a:endParaRPr kumimoji="0" lang="en-US" altLang="ja-JP" sz="1700" b="1" i="1">
              <a:solidFill>
                <a:srgbClr val="FF0000"/>
              </a:solidFill>
              <a:latin typeface="Helvetica Neue" charset="0"/>
              <a:ea typeface="ヒラギノ角ゴ ProN W6" charset="0"/>
              <a:cs typeface="ヒラギノ角ゴ ProN W6" charset="0"/>
              <a:sym typeface="Helvetica Neue" charset="0"/>
            </a:endParaRPr>
          </a:p>
          <a:p>
            <a:pPr marL="901866" lvl="1">
              <a:spcBef>
                <a:spcPts val="844"/>
              </a:spcBef>
              <a:defRPr/>
            </a:pPr>
            <a:r>
              <a:rPr kumimoji="0" lang="en-US" altLang="ja-JP" sz="1700">
                <a:latin typeface="Helvetica Neue Medium" charset="0"/>
                <a:cs typeface="Helvetica Neue Medium" charset="0"/>
                <a:sym typeface="Helvetica Neue Medium" charset="0"/>
              </a:rPr>
              <a:t>Silicon tracker : SiLC</a:t>
            </a:r>
            <a:endParaRPr kumimoji="0" lang="en-US" altLang="ja-JP" sz="1700">
              <a:latin typeface="Helvetica Neue Medium" charset="0"/>
              <a:ea typeface="ヒラギノ角ゴ ProN W3" charset="0"/>
              <a:cs typeface="ヒラギノ角ゴ ProN W3" charset="0"/>
              <a:sym typeface="Helvetica Neue Medium" charset="0"/>
            </a:endParaRPr>
          </a:p>
          <a:p>
            <a:pPr marL="901866" lvl="1">
              <a:spcBef>
                <a:spcPts val="844"/>
              </a:spcBef>
              <a:defRPr/>
            </a:pPr>
            <a:r>
              <a:rPr kumimoji="0" lang="en-US" altLang="ja-JP" sz="1700">
                <a:latin typeface="Helvetica Neue Medium" charset="0"/>
                <a:cs typeface="Helvetica Neue Medium" charset="0"/>
                <a:sym typeface="Helvetica Neue Medium" charset="0"/>
              </a:rPr>
              <a:t>Forward detector : FCAL</a:t>
            </a:r>
            <a:endParaRPr kumimoji="0" lang="en-US" altLang="ja-JP" sz="1700">
              <a:latin typeface="Helvetica Neue Medium" charset="0"/>
              <a:ea typeface="ヒラギノ角ゴ ProN W3" charset="0"/>
              <a:cs typeface="ヒラギノ角ゴ ProN W3" charset="0"/>
              <a:sym typeface="Helvetica Neue Medium" charset="0"/>
            </a:endParaRPr>
          </a:p>
        </p:txBody>
      </p:sp>
      <p:pic>
        <p:nvPicPr>
          <p:cNvPr id="96259" name="Picture 3"/>
          <p:cNvPicPr>
            <a:picLocks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7662" y="3378771"/>
            <a:ext cx="4782964" cy="335644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6260" name="Picture 4"/>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82369" y="87064"/>
            <a:ext cx="3406676" cy="2411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nvGrpSpPr>
          <p:cNvPr id="2" name="Group 7"/>
          <p:cNvGrpSpPr>
            <a:grpSpLocks/>
          </p:cNvGrpSpPr>
          <p:nvPr/>
        </p:nvGrpSpPr>
        <p:grpSpPr bwMode="auto">
          <a:xfrm>
            <a:off x="5382369" y="2568402"/>
            <a:ext cx="3554016" cy="1423169"/>
            <a:chOff x="0" y="0"/>
            <a:chExt cx="3184" cy="1275"/>
          </a:xfrm>
        </p:grpSpPr>
        <p:pic>
          <p:nvPicPr>
            <p:cNvPr id="96266" name="Picture 5"/>
            <p:cNvPicPr>
              <a:picLocks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1459" cy="6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6267" name="Picture 6"/>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 y="774"/>
              <a:ext cx="3172" cy="5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pic>
        <p:nvPicPr>
          <p:cNvPr id="96262" name="Picture 8"/>
          <p:cNvPicPr>
            <a:picLocks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31608" y="5876851"/>
            <a:ext cx="1092771" cy="8896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nvGrpSpPr>
          <p:cNvPr id="3" name="Group 11"/>
          <p:cNvGrpSpPr>
            <a:grpSpLocks/>
          </p:cNvGrpSpPr>
          <p:nvPr/>
        </p:nvGrpSpPr>
        <p:grpSpPr bwMode="auto">
          <a:xfrm>
            <a:off x="5482828" y="4137794"/>
            <a:ext cx="3513832" cy="1637481"/>
            <a:chOff x="0" y="0"/>
            <a:chExt cx="3148" cy="1467"/>
          </a:xfrm>
        </p:grpSpPr>
        <p:pic>
          <p:nvPicPr>
            <p:cNvPr id="96264" name="Picture 9"/>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3098" cy="14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6265" name="Rectangle 10"/>
            <p:cNvSpPr>
              <a:spLocks/>
            </p:cNvSpPr>
            <p:nvPr/>
          </p:nvSpPr>
          <p:spPr bwMode="auto">
            <a:xfrm>
              <a:off x="2388" y="1106"/>
              <a:ext cx="760" cy="3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0" tIns="0" rIns="40639" bIns="0"/>
            <a:lstStyle/>
            <a:p>
              <a:pPr marL="27905"/>
              <a:r>
                <a:rPr lang="en-US" altLang="ja-JP" sz="2400">
                  <a:solidFill>
                    <a:srgbClr val="00B050"/>
                  </a:solidFill>
                  <a:latin typeface="Cambria Math" charset="0"/>
                  <a:cs typeface="Cambria Math" charset="0"/>
                  <a:sym typeface="Cambria Math" charset="0"/>
                </a:rPr>
                <a:t>SiLC</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92399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1" name="Picture 1"/>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1102" y="919758"/>
            <a:ext cx="3429000" cy="24110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28674" name="Rectangle 2"/>
          <p:cNvSpPr>
            <a:spLocks noGrp="1" noChangeArrowheads="1"/>
          </p:cNvSpPr>
          <p:nvPr>
            <p:ph type="title"/>
          </p:nvPr>
        </p:nvSpPr>
        <p:spPr>
          <a:xfrm>
            <a:off x="187523" y="0"/>
            <a:ext cx="4661297" cy="955477"/>
          </a:xfrm>
        </p:spPr>
        <p:txBody>
          <a:bodyPr/>
          <a:lstStyle/>
          <a:p>
            <a:pPr algn="l">
              <a:lnSpc>
                <a:spcPct val="80000"/>
              </a:lnSpc>
              <a:defRPr/>
            </a:pPr>
            <a:r>
              <a:rPr kumimoji="0" lang="en-US" altLang="ja-JP" sz="3400" b="1" i="1">
                <a:latin typeface="Helvetica Neue" charset="0"/>
                <a:cs typeface="Helvetica Neue" charset="0"/>
                <a:sym typeface="Helvetica Neue" charset="0"/>
              </a:rPr>
              <a:t>ILD</a:t>
            </a:r>
            <a:r>
              <a:rPr kumimoji="0" lang="en-US" altLang="ja-JP" sz="2500" b="1" i="1">
                <a:latin typeface="Helvetica Neue" charset="0"/>
                <a:cs typeface="Helvetica Neue" charset="0"/>
                <a:sym typeface="Helvetica Neue" charset="0"/>
              </a:rPr>
              <a:t> </a:t>
            </a:r>
            <a:r>
              <a:rPr kumimoji="0" lang="en-US" altLang="ja-JP" sz="2500" b="1" i="1">
                <a:solidFill>
                  <a:srgbClr val="FF0000"/>
                </a:solidFill>
                <a:latin typeface="Helvetica Neue" charset="0"/>
                <a:cs typeface="Helvetica Neue" charset="0"/>
                <a:sym typeface="Helvetica Neue" charset="0"/>
              </a:rPr>
              <a:t>D</a:t>
            </a:r>
            <a:r>
              <a:rPr kumimoji="0" lang="en-US" altLang="ja-JP" sz="2500" b="1" i="1">
                <a:latin typeface="Helvetica Neue" charset="0"/>
                <a:cs typeface="Helvetica Neue" charset="0"/>
                <a:sym typeface="Helvetica Neue" charset="0"/>
              </a:rPr>
              <a:t>etailed </a:t>
            </a:r>
            <a:r>
              <a:rPr kumimoji="0" lang="en-US" altLang="ja-JP" sz="2500" b="1" i="1">
                <a:solidFill>
                  <a:srgbClr val="FF0000"/>
                </a:solidFill>
                <a:latin typeface="Helvetica Neue" charset="0"/>
                <a:cs typeface="Helvetica Neue" charset="0"/>
                <a:sym typeface="Helvetica Neue" charset="0"/>
              </a:rPr>
              <a:t>B</a:t>
            </a:r>
            <a:r>
              <a:rPr kumimoji="0" lang="en-US" altLang="ja-JP" sz="2500" b="1" i="1">
                <a:latin typeface="Helvetica Neue" charset="0"/>
                <a:cs typeface="Helvetica Neue" charset="0"/>
                <a:sym typeface="Helvetica Neue" charset="0"/>
              </a:rPr>
              <a:t>aseline</a:t>
            </a:r>
            <a:r>
              <a:rPr kumimoji="0" lang="en-US" altLang="ja-JP" sz="2500" b="1" i="1">
                <a:latin typeface="Helvetica Neue" charset="0"/>
                <a:ea typeface="ヒラギノ角ゴ ProN W6" charset="0"/>
                <a:cs typeface="ヒラギノ角ゴ ProN W6" charset="0"/>
                <a:sym typeface="Helvetica Neue" charset="0"/>
              </a:rPr>
              <a:t/>
            </a:r>
            <a:br>
              <a:rPr kumimoji="0" lang="en-US" altLang="ja-JP" sz="2500" b="1" i="1">
                <a:latin typeface="Helvetica Neue" charset="0"/>
                <a:ea typeface="ヒラギノ角ゴ ProN W6" charset="0"/>
                <a:cs typeface="ヒラギノ角ゴ ProN W6" charset="0"/>
                <a:sym typeface="Helvetica Neue" charset="0"/>
              </a:rPr>
            </a:br>
            <a:r>
              <a:rPr kumimoji="0" lang="en-US" altLang="ja-JP" sz="2500" b="1" i="1">
                <a:solidFill>
                  <a:srgbClr val="FF0000"/>
                </a:solidFill>
                <a:latin typeface="Helvetica Neue" charset="0"/>
                <a:cs typeface="Helvetica Neue" charset="0"/>
                <a:sym typeface="Helvetica Neue" charset="0"/>
              </a:rPr>
              <a:t>D</a:t>
            </a:r>
            <a:r>
              <a:rPr kumimoji="0" lang="en-US" altLang="ja-JP" sz="2500" b="1" i="1">
                <a:latin typeface="Helvetica Neue" charset="0"/>
                <a:cs typeface="Helvetica Neue" charset="0"/>
                <a:sym typeface="Helvetica Neue" charset="0"/>
              </a:rPr>
              <a:t>esign Document</a:t>
            </a:r>
            <a:endParaRPr kumimoji="0" lang="en-US" altLang="ja-JP" sz="2500" b="1" i="1">
              <a:latin typeface="Helvetica Neue" charset="0"/>
              <a:ea typeface="ヒラギノ角ゴ ProN W6" charset="0"/>
              <a:cs typeface="ヒラギノ角ゴ ProN W6" charset="0"/>
              <a:sym typeface="Helvetica Neue" charset="0"/>
            </a:endParaRPr>
          </a:p>
        </p:txBody>
      </p:sp>
      <p:pic>
        <p:nvPicPr>
          <p:cNvPr id="97283" name="Picture 3"/>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35521" y="3176737"/>
            <a:ext cx="3278311" cy="349485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pic>
        <p:nvPicPr>
          <p:cNvPr id="97284" name="Picture 4"/>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97078" y="232172"/>
            <a:ext cx="3278312" cy="39826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pic>
        <p:nvPicPr>
          <p:cNvPr id="97285" name="Picture 5"/>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67400" y="4157886"/>
            <a:ext cx="3134320" cy="2577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97286" name="Rectangle 6"/>
          <p:cNvSpPr>
            <a:spLocks/>
          </p:cNvSpPr>
          <p:nvPr/>
        </p:nvSpPr>
        <p:spPr bwMode="auto">
          <a:xfrm rot="-1200000">
            <a:off x="760140" y="4546328"/>
            <a:ext cx="6706195" cy="10179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nchor="ctr"/>
          <a:lstStyle/>
          <a:p>
            <a:pPr algn="l">
              <a:lnSpc>
                <a:spcPct val="80000"/>
              </a:lnSpc>
            </a:pPr>
            <a:r>
              <a:rPr lang="en-US" altLang="ja-JP" sz="2500" b="1" i="1">
                <a:latin typeface="Helvetica Neue" charset="0"/>
                <a:cs typeface="Helvetica Neue" charset="0"/>
                <a:sym typeface="Helvetica Neue" charset="0"/>
              </a:rPr>
              <a:t>Draft submitted to </a:t>
            </a:r>
          </a:p>
          <a:p>
            <a:pPr algn="l">
              <a:lnSpc>
                <a:spcPct val="80000"/>
              </a:lnSpc>
            </a:pPr>
            <a:r>
              <a:rPr lang="en-US" altLang="ja-JP" sz="2500" b="1" i="1">
                <a:solidFill>
                  <a:srgbClr val="FF0000"/>
                </a:solidFill>
                <a:latin typeface="Helvetica Neue" charset="0"/>
                <a:cs typeface="Helvetica Neue" charset="0"/>
                <a:sym typeface="Helvetica Neue" charset="0"/>
              </a:rPr>
              <a:t>I</a:t>
            </a:r>
            <a:r>
              <a:rPr lang="en-US" altLang="ja-JP" sz="2500" b="1" i="1">
                <a:latin typeface="Helvetica Neue" charset="0"/>
                <a:cs typeface="Helvetica Neue" charset="0"/>
                <a:sym typeface="Helvetica Neue" charset="0"/>
              </a:rPr>
              <a:t>nternational </a:t>
            </a:r>
            <a:r>
              <a:rPr lang="en-US" altLang="ja-JP" sz="2500" b="1" i="1">
                <a:solidFill>
                  <a:srgbClr val="FF0000"/>
                </a:solidFill>
                <a:latin typeface="Helvetica Neue" charset="0"/>
                <a:cs typeface="Helvetica Neue" charset="0"/>
                <a:sym typeface="Helvetica Neue" charset="0"/>
              </a:rPr>
              <a:t>D</a:t>
            </a:r>
            <a:r>
              <a:rPr lang="en-US" altLang="ja-JP" sz="2500" b="1" i="1">
                <a:latin typeface="Helvetica Neue" charset="0"/>
                <a:cs typeface="Helvetica Neue" charset="0"/>
                <a:sym typeface="Helvetica Neue" charset="0"/>
              </a:rPr>
              <a:t>etector </a:t>
            </a:r>
            <a:r>
              <a:rPr lang="en-US" altLang="ja-JP" sz="2500" b="1" i="1">
                <a:solidFill>
                  <a:srgbClr val="FF0000"/>
                </a:solidFill>
                <a:latin typeface="Helvetica Neue" charset="0"/>
                <a:cs typeface="Helvetica Neue" charset="0"/>
                <a:sym typeface="Helvetica Neue" charset="0"/>
              </a:rPr>
              <a:t>A</a:t>
            </a:r>
            <a:r>
              <a:rPr lang="en-US" altLang="ja-JP" sz="2500" b="1" i="1">
                <a:latin typeface="Helvetica Neue" charset="0"/>
                <a:cs typeface="Helvetica Neue" charset="0"/>
                <a:sym typeface="Helvetica Neue" charset="0"/>
              </a:rPr>
              <a:t>dvisory </a:t>
            </a:r>
            <a:r>
              <a:rPr lang="en-US" altLang="ja-JP" sz="2500" b="1" i="1">
                <a:solidFill>
                  <a:srgbClr val="FF0000"/>
                </a:solidFill>
                <a:latin typeface="Helvetica Neue" charset="0"/>
                <a:cs typeface="Helvetica Neue" charset="0"/>
                <a:sym typeface="Helvetica Neue" charset="0"/>
              </a:rPr>
              <a:t>G</a:t>
            </a:r>
            <a:r>
              <a:rPr lang="en-US" altLang="ja-JP" sz="2500" b="1" i="1">
                <a:latin typeface="Helvetica Neue" charset="0"/>
                <a:cs typeface="Helvetica Neue" charset="0"/>
                <a:sym typeface="Helvetica Neue" charset="0"/>
              </a:rPr>
              <a:t>roup</a:t>
            </a:r>
          </a:p>
          <a:p>
            <a:pPr algn="l">
              <a:lnSpc>
                <a:spcPct val="80000"/>
              </a:lnSpc>
            </a:pPr>
            <a:r>
              <a:rPr lang="en-US" altLang="ja-JP" sz="2500" b="1" i="1">
                <a:latin typeface="Helvetica Neue" charset="0"/>
                <a:cs typeface="Helvetica Neue" charset="0"/>
                <a:sym typeface="Helvetica Neue" charset="0"/>
              </a:rPr>
              <a:t>for Review at LCWS2012, Oct.23-25, 2012</a:t>
            </a:r>
          </a:p>
        </p:txBody>
      </p:sp>
      <p:pic>
        <p:nvPicPr>
          <p:cNvPr id="97287" name="Picture 7"/>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53098" y="2792760"/>
            <a:ext cx="794742" cy="800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FF"/>
                </a:solidFill>
                <a:round/>
                <a:headEnd/>
                <a:tailEnd/>
              </a14:hiddenLine>
            </a:ext>
          </a:extLst>
        </p:spPr>
      </p:pic>
      <p:sp>
        <p:nvSpPr>
          <p:cNvPr id="97288" name="Rectangle 8"/>
          <p:cNvSpPr>
            <a:spLocks/>
          </p:cNvSpPr>
          <p:nvPr/>
        </p:nvSpPr>
        <p:spPr bwMode="auto">
          <a:xfrm>
            <a:off x="3714750" y="3018234"/>
            <a:ext cx="375047" cy="14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marL="267881" indent="-267881">
              <a:lnSpc>
                <a:spcPct val="60000"/>
              </a:lnSpc>
            </a:pPr>
            <a:r>
              <a:rPr lang="en-US" altLang="ja-JP" sz="1000">
                <a:solidFill>
                  <a:srgbClr val="FFFFCC"/>
                </a:solidFill>
                <a:latin typeface="Arial" charset="0"/>
                <a:cs typeface="Arial" charset="0"/>
                <a:sym typeface="Arial" charset="0"/>
              </a:rPr>
              <a:t>195</a:t>
            </a:r>
          </a:p>
        </p:txBody>
      </p:sp>
      <p:pic>
        <p:nvPicPr>
          <p:cNvPr id="97289" name="Picture 9"/>
          <p:cNvPicPr>
            <a:picLocks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67609" y="1714500"/>
            <a:ext cx="785813" cy="10168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FF"/>
                </a:solidFill>
                <a:round/>
                <a:headEnd/>
                <a:tailEnd/>
              </a14:hiddenLine>
            </a:ext>
          </a:extLst>
        </p:spPr>
      </p:pic>
      <p:sp>
        <p:nvSpPr>
          <p:cNvPr id="97290" name="Rectangle 10"/>
          <p:cNvSpPr>
            <a:spLocks/>
          </p:cNvSpPr>
          <p:nvPr/>
        </p:nvSpPr>
        <p:spPr bwMode="auto">
          <a:xfrm>
            <a:off x="3244825" y="1089422"/>
            <a:ext cx="1491258" cy="53578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marL="267881" indent="-267881"/>
            <a:r>
              <a:rPr lang="en-US" altLang="ja-JP" sz="1700">
                <a:solidFill>
                  <a:srgbClr val="FF0000"/>
                </a:solidFill>
                <a:latin typeface="Arial" charset="0"/>
                <a:cs typeface="Arial" charset="0"/>
                <a:sym typeface="Arial" charset="0"/>
              </a:rPr>
              <a:t>L</a:t>
            </a:r>
            <a:r>
              <a:rPr lang="en-US" altLang="ja-JP" sz="1700">
                <a:latin typeface="Arial" charset="0"/>
                <a:cs typeface="Arial" charset="0"/>
                <a:sym typeface="Arial" charset="0"/>
              </a:rPr>
              <a:t>etter </a:t>
            </a:r>
            <a:r>
              <a:rPr lang="en-US" altLang="ja-JP" sz="1700">
                <a:solidFill>
                  <a:srgbClr val="FF0000"/>
                </a:solidFill>
                <a:latin typeface="Arial" charset="0"/>
                <a:cs typeface="Arial" charset="0"/>
                <a:sym typeface="Arial" charset="0"/>
              </a:rPr>
              <a:t>o</a:t>
            </a:r>
            <a:r>
              <a:rPr lang="en-US" altLang="ja-JP" sz="1700">
                <a:latin typeface="Arial" charset="0"/>
                <a:cs typeface="Arial" charset="0"/>
                <a:sym typeface="Arial" charset="0"/>
              </a:rPr>
              <a:t>f </a:t>
            </a:r>
            <a:r>
              <a:rPr lang="en-US" altLang="ja-JP" sz="1700">
                <a:solidFill>
                  <a:srgbClr val="FF0000"/>
                </a:solidFill>
                <a:latin typeface="Arial" charset="0"/>
                <a:cs typeface="Arial" charset="0"/>
                <a:sym typeface="Arial" charset="0"/>
              </a:rPr>
              <a:t>I</a:t>
            </a:r>
            <a:r>
              <a:rPr lang="en-US" altLang="ja-JP" sz="1700">
                <a:latin typeface="Arial" charset="0"/>
                <a:cs typeface="Arial" charset="0"/>
                <a:sym typeface="Arial" charset="0"/>
              </a:rPr>
              <a:t>ntent</a:t>
            </a:r>
          </a:p>
          <a:p>
            <a:pPr marL="267881" indent="-267881"/>
            <a:r>
              <a:rPr lang="en-US" altLang="ja-JP" sz="1000">
                <a:latin typeface="Arial" charset="0"/>
                <a:cs typeface="Arial" charset="0"/>
                <a:sym typeface="Arial" charset="0"/>
              </a:rPr>
              <a:t>~700 signatories</a:t>
            </a:r>
          </a:p>
          <a:p>
            <a:pPr marL="267881" indent="-267881"/>
            <a:r>
              <a:rPr lang="en-US" altLang="ja-JP" sz="1000">
                <a:latin typeface="Arial" charset="0"/>
                <a:cs typeface="Arial" charset="0"/>
                <a:sym typeface="Arial" charset="0"/>
              </a:rPr>
              <a:t>~120 from Japan</a:t>
            </a:r>
          </a:p>
        </p:txBody>
      </p:sp>
      <p:sp>
        <p:nvSpPr>
          <p:cNvPr id="97291" name="Rectangle 11"/>
          <p:cNvSpPr>
            <a:spLocks/>
          </p:cNvSpPr>
          <p:nvPr/>
        </p:nvSpPr>
        <p:spPr bwMode="auto">
          <a:xfrm>
            <a:off x="4839890" y="1250156"/>
            <a:ext cx="4098727" cy="2393156"/>
          </a:xfrm>
          <a:prstGeom prst="rect">
            <a:avLst/>
          </a:prstGeom>
          <a:solidFill>
            <a:srgbClr val="FFFFFF"/>
          </a:solidFill>
          <a:ln w="25400">
            <a:solidFill>
              <a:schemeClr val="tx1"/>
            </a:solidFill>
            <a:round/>
            <a:headEnd/>
            <a:tailEnd/>
          </a:ln>
        </p:spPr>
        <p:txBody>
          <a:bodyPr lIns="0" tIns="0" rIns="0" bIns="0"/>
          <a:lstStyle/>
          <a:p>
            <a:endParaRPr lang="ja-JP" altLang="en-US"/>
          </a:p>
        </p:txBody>
      </p:sp>
      <p:sp>
        <p:nvSpPr>
          <p:cNvPr id="97292" name="Rectangle 12"/>
          <p:cNvSpPr>
            <a:spLocks/>
          </p:cNvSpPr>
          <p:nvPr/>
        </p:nvSpPr>
        <p:spPr bwMode="auto">
          <a:xfrm>
            <a:off x="5128990" y="1656457"/>
            <a:ext cx="3502670" cy="19243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nchor="ctr"/>
          <a:lstStyle/>
          <a:p>
            <a:pPr marL="241093" indent="-241093">
              <a:lnSpc>
                <a:spcPct val="80000"/>
              </a:lnSpc>
            </a:pPr>
            <a:r>
              <a:rPr lang="en-US" altLang="ja-JP" sz="1400" b="1" i="1">
                <a:latin typeface="Helvetica Neue" charset="0"/>
                <a:cs typeface="Helvetica Neue" charset="0"/>
                <a:sym typeface="Helvetica Neue" charset="0"/>
              </a:rPr>
              <a:t>Vertex Detector </a:t>
            </a:r>
          </a:p>
          <a:p>
            <a:pPr marL="241093" indent="-241093">
              <a:lnSpc>
                <a:spcPct val="80000"/>
              </a:lnSpc>
            </a:pPr>
            <a:r>
              <a:rPr lang="en-US" altLang="ja-JP" sz="1400" b="1" i="1">
                <a:latin typeface="Helvetica Neue" charset="0"/>
                <a:cs typeface="Helvetica Neue" charset="0"/>
                <a:sym typeface="Helvetica Neue" charset="0"/>
              </a:rPr>
              <a:t>  Inner</a:t>
            </a:r>
            <a:r>
              <a:rPr lang="ja-JP" altLang="en-US" sz="1400">
                <a:latin typeface="ヒラギノ角ゴ ProN W6" charset="0"/>
                <a:ea typeface="ヒラギノ角ゴ ProN W6" charset="0"/>
                <a:cs typeface="ヒラギノ角ゴ ProN W6" charset="0"/>
                <a:sym typeface="ヒラギノ角ゴ ProN W6" charset="0"/>
              </a:rPr>
              <a:t>　</a:t>
            </a:r>
            <a:r>
              <a:rPr lang="en-US" altLang="ja-JP" sz="1400" b="1" i="1">
                <a:latin typeface="Helvetica Neue" charset="0"/>
                <a:cs typeface="Helvetica Neue" charset="0"/>
                <a:sym typeface="Helvetica Neue" charset="0"/>
              </a:rPr>
              <a:t>layer	 3</a:t>
            </a:r>
            <a:r>
              <a:rPr lang="ja-JP" altLang="en-US" sz="1400">
                <a:latin typeface="ヒラギノ角ゴ ProN W6" charset="0"/>
                <a:ea typeface="ヒラギノ角ゴ ProN W6" charset="0"/>
                <a:cs typeface="ヒラギノ角ゴ ProN W6" charset="0"/>
                <a:sym typeface="ヒラギノ角ゴ ProN W6" charset="0"/>
              </a:rPr>
              <a:t>～</a:t>
            </a:r>
            <a:r>
              <a:rPr lang="en-US" altLang="ja-JP" sz="1400" b="1" i="1">
                <a:latin typeface="Helvetica Neue" charset="0"/>
                <a:cs typeface="Helvetica Neue" charset="0"/>
                <a:sym typeface="Helvetica Neue" charset="0"/>
              </a:rPr>
              <a:t>6 times closer to IP</a:t>
            </a:r>
          </a:p>
          <a:p>
            <a:pPr marL="241093" indent="-241093">
              <a:lnSpc>
                <a:spcPct val="80000"/>
              </a:lnSpc>
            </a:pPr>
            <a:r>
              <a:rPr lang="en-US" altLang="ja-JP" sz="1400" b="1" i="1">
                <a:latin typeface="Helvetica Neue" charset="0"/>
                <a:cs typeface="Helvetica Neue" charset="0"/>
                <a:sym typeface="Helvetica Neue" charset="0"/>
              </a:rPr>
              <a:t>  Pixel size                              	1 / 30</a:t>
            </a:r>
          </a:p>
          <a:p>
            <a:pPr marL="241093" indent="-241093">
              <a:lnSpc>
                <a:spcPct val="80000"/>
              </a:lnSpc>
            </a:pPr>
            <a:r>
              <a:rPr lang="en-US" altLang="ja-JP" sz="1400" b="1" i="1">
                <a:latin typeface="Helvetica Neue" charset="0"/>
                <a:cs typeface="Helvetica Neue" charset="0"/>
                <a:sym typeface="Helvetica Neue" charset="0"/>
              </a:rPr>
              <a:t>  Materials	</a:t>
            </a:r>
            <a:r>
              <a:rPr lang="ja-JP" altLang="en-US" sz="1400">
                <a:latin typeface="ヒラギノ角ゴ ProN W6" charset="0"/>
                <a:ea typeface="ヒラギノ角ゴ ProN W6" charset="0"/>
                <a:cs typeface="ヒラギノ角ゴ ProN W6" charset="0"/>
                <a:sym typeface="ヒラギノ角ゴ ProN W6" charset="0"/>
              </a:rPr>
              <a:t>　　</a:t>
            </a:r>
            <a:r>
              <a:rPr lang="en-US" altLang="ja-JP" sz="1400" b="1" i="1">
                <a:latin typeface="Helvetica Neue" charset="0"/>
                <a:cs typeface="Helvetica Neue" charset="0"/>
                <a:sym typeface="Helvetica Neue" charset="0"/>
              </a:rPr>
              <a:t>                	1 / 30</a:t>
            </a:r>
          </a:p>
          <a:p>
            <a:pPr marL="241093" indent="-241093">
              <a:lnSpc>
                <a:spcPct val="80000"/>
              </a:lnSpc>
              <a:spcBef>
                <a:spcPts val="422"/>
              </a:spcBef>
            </a:pPr>
            <a:r>
              <a:rPr lang="en-US" altLang="ja-JP" sz="1400" b="1" i="1">
                <a:latin typeface="Helvetica Neue" charset="0"/>
                <a:cs typeface="Helvetica Neue" charset="0"/>
                <a:sym typeface="Helvetica Neue" charset="0"/>
              </a:rPr>
              <a:t>Tracking Detector </a:t>
            </a:r>
          </a:p>
          <a:p>
            <a:pPr marL="241093" indent="-241093">
              <a:lnSpc>
                <a:spcPct val="80000"/>
              </a:lnSpc>
            </a:pPr>
            <a:r>
              <a:rPr lang="en-US" altLang="ja-JP" sz="1400" b="1" i="1">
                <a:latin typeface="Helvetica Neue" charset="0"/>
                <a:cs typeface="Helvetica Neue" charset="0"/>
                <a:sym typeface="Helvetica Neue" charset="0"/>
              </a:rPr>
              <a:t>  Materials in Tracker	          	1 / 6</a:t>
            </a:r>
          </a:p>
          <a:p>
            <a:pPr marL="241093" indent="-241093">
              <a:lnSpc>
                <a:spcPct val="80000"/>
              </a:lnSpc>
            </a:pPr>
            <a:r>
              <a:rPr lang="en-US" altLang="ja-JP" sz="1400" b="1" i="1">
                <a:latin typeface="Helvetica Neue" charset="0"/>
                <a:cs typeface="Helvetica Neue" charset="0"/>
                <a:sym typeface="Helvetica Neue" charset="0"/>
              </a:rPr>
              <a:t>  Track mom. Resolution       	1 / 10</a:t>
            </a:r>
          </a:p>
          <a:p>
            <a:pPr marL="241093" indent="-241093">
              <a:lnSpc>
                <a:spcPct val="80000"/>
              </a:lnSpc>
              <a:spcBef>
                <a:spcPts val="422"/>
              </a:spcBef>
            </a:pPr>
            <a:r>
              <a:rPr lang="en-US" altLang="ja-JP" sz="1400" b="1" i="1">
                <a:latin typeface="Helvetica Neue" charset="0"/>
                <a:cs typeface="Helvetica Neue" charset="0"/>
                <a:sym typeface="Helvetica Neue" charset="0"/>
              </a:rPr>
              <a:t>Calorimeter</a:t>
            </a:r>
          </a:p>
          <a:p>
            <a:pPr marL="241093" indent="-241093">
              <a:lnSpc>
                <a:spcPct val="80000"/>
              </a:lnSpc>
            </a:pPr>
            <a:r>
              <a:rPr lang="en-US" altLang="ja-JP" sz="1400" b="1" i="1">
                <a:latin typeface="Helvetica Neue" charset="0"/>
                <a:cs typeface="Helvetica Neue" charset="0"/>
                <a:sym typeface="Helvetica Neue" charset="0"/>
              </a:rPr>
              <a:t>  EM cal granularity	       </a:t>
            </a:r>
            <a:r>
              <a:rPr lang="ja-JP" altLang="en-US" sz="1400">
                <a:latin typeface="ＭＳ Ｐゴシック" charset="0"/>
                <a:ea typeface="ＭＳ Ｐゴシック" charset="0"/>
                <a:cs typeface="ＭＳ Ｐゴシック" charset="0"/>
                <a:sym typeface="ＭＳ Ｐゴシック" charset="0"/>
              </a:rPr>
              <a:t>　</a:t>
            </a:r>
            <a:r>
              <a:rPr lang="en-US" altLang="ja-JP" sz="1400" b="1" i="1">
                <a:latin typeface="Helvetica Neue" charset="0"/>
                <a:cs typeface="Helvetica Neue" charset="0"/>
                <a:sym typeface="Helvetica Neue" charset="0"/>
              </a:rPr>
              <a:t>	1 / 200 </a:t>
            </a:r>
          </a:p>
        </p:txBody>
      </p:sp>
      <p:sp>
        <p:nvSpPr>
          <p:cNvPr id="97293" name="Rectangle 13"/>
          <p:cNvSpPr>
            <a:spLocks/>
          </p:cNvSpPr>
          <p:nvPr/>
        </p:nvSpPr>
        <p:spPr bwMode="auto">
          <a:xfrm>
            <a:off x="4941466" y="1369383"/>
            <a:ext cx="3210834" cy="2616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nchor="ctr">
            <a:spAutoFit/>
          </a:bodyPr>
          <a:lstStyle/>
          <a:p>
            <a:r>
              <a:rPr lang="en-US" altLang="ja-JP" sz="1700">
                <a:latin typeface="Helvetica" charset="0"/>
                <a:cs typeface="Helvetica" charset="0"/>
                <a:sym typeface="Helvetica" charset="0"/>
              </a:rPr>
              <a:t>With respect to detectors at LHC:</a:t>
            </a:r>
          </a:p>
        </p:txBody>
      </p:sp>
      <p:pic>
        <p:nvPicPr>
          <p:cNvPr id="97294" name="Picture 14"/>
          <p:cNvPicPr>
            <a:picLocks noChangeArrowheads="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55904" y="5070947"/>
            <a:ext cx="2912194" cy="163413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334983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29" name="Picture 1"/>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1101" y="919758"/>
            <a:ext cx="3437930" cy="24378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30722" name="Rectangle 2"/>
          <p:cNvSpPr>
            <a:spLocks noGrp="1" noChangeArrowheads="1"/>
          </p:cNvSpPr>
          <p:nvPr>
            <p:ph type="title"/>
          </p:nvPr>
        </p:nvSpPr>
        <p:spPr>
          <a:xfrm>
            <a:off x="116086" y="1116"/>
            <a:ext cx="3991570" cy="919758"/>
          </a:xfrm>
        </p:spPr>
        <p:txBody>
          <a:bodyPr/>
          <a:lstStyle/>
          <a:p>
            <a:pPr algn="l">
              <a:lnSpc>
                <a:spcPct val="80000"/>
              </a:lnSpc>
              <a:defRPr/>
            </a:pPr>
            <a:r>
              <a:rPr kumimoji="0" lang="en-US" altLang="ja-JP" sz="3100" b="1" i="1">
                <a:latin typeface="Helvetica Neue" charset="0"/>
                <a:cs typeface="Helvetica Neue" charset="0"/>
                <a:sym typeface="Helvetica Neue" charset="0"/>
              </a:rPr>
              <a:t>Detector R&amp;D: ILD</a:t>
            </a:r>
            <a:r>
              <a:rPr kumimoji="0" lang="en-US" altLang="ja-JP" sz="2800" b="1" i="1">
                <a:latin typeface="Helvetica Neue" charset="0"/>
                <a:ea typeface="ヒラギノ角ゴ ProN W6" charset="0"/>
                <a:cs typeface="ヒラギノ角ゴ ProN W6" charset="0"/>
                <a:sym typeface="Helvetica Neue" charset="0"/>
              </a:rPr>
              <a:t/>
            </a:r>
            <a:br>
              <a:rPr kumimoji="0" lang="en-US" altLang="ja-JP" sz="2800" b="1" i="1">
                <a:latin typeface="Helvetica Neue" charset="0"/>
                <a:ea typeface="ヒラギノ角ゴ ProN W6" charset="0"/>
                <a:cs typeface="ヒラギノ角ゴ ProN W6" charset="0"/>
                <a:sym typeface="Helvetica Neue" charset="0"/>
              </a:rPr>
            </a:br>
            <a:r>
              <a:rPr kumimoji="0" lang="en-US" altLang="ja-JP" sz="2800" b="1" i="1">
                <a:latin typeface="Helvetica Neue" charset="0"/>
                <a:cs typeface="Helvetica Neue" charset="0"/>
                <a:sym typeface="Helvetica Neue" charset="0"/>
              </a:rPr>
              <a:t> </a:t>
            </a:r>
            <a:r>
              <a:rPr kumimoji="0" lang="en-US" altLang="ja-JP" sz="2800" b="1" i="1">
                <a:solidFill>
                  <a:srgbClr val="002D99"/>
                </a:solidFill>
                <a:latin typeface="Helvetica Neue" charset="0"/>
                <a:cs typeface="Helvetica Neue" charset="0"/>
                <a:sym typeface="Helvetica Neue" charset="0"/>
              </a:rPr>
              <a:t> </a:t>
            </a:r>
            <a:r>
              <a:rPr kumimoji="0" lang="en-US" altLang="ja-JP" sz="2500" b="1" i="1">
                <a:solidFill>
                  <a:srgbClr val="002D99"/>
                </a:solidFill>
                <a:latin typeface="Helvetica Neue" charset="0"/>
                <a:cs typeface="Helvetica Neue" charset="0"/>
                <a:sym typeface="Helvetica Neue" charset="0"/>
              </a:rPr>
              <a:t>Component R&amp;D</a:t>
            </a:r>
            <a:endParaRPr kumimoji="0" lang="en-US" altLang="ja-JP" sz="2500" b="1" i="1">
              <a:solidFill>
                <a:srgbClr val="002D99"/>
              </a:solidFill>
              <a:latin typeface="Helvetica Neue" charset="0"/>
              <a:ea typeface="ヒラギノ角ゴ ProN W6" charset="0"/>
              <a:cs typeface="ヒラギノ角ゴ ProN W6" charset="0"/>
              <a:sym typeface="Helvetica Neue" charset="0"/>
            </a:endParaRPr>
          </a:p>
        </p:txBody>
      </p:sp>
      <p:pic>
        <p:nvPicPr>
          <p:cNvPr id="99331" name="Picture 3"/>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143750" y="4891236"/>
            <a:ext cx="1839516" cy="12289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9332" name="Rectangle 4"/>
          <p:cNvSpPr>
            <a:spLocks/>
          </p:cNvSpPr>
          <p:nvPr/>
        </p:nvSpPr>
        <p:spPr bwMode="auto">
          <a:xfrm>
            <a:off x="7545586" y="1820541"/>
            <a:ext cx="1479738" cy="2440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lIns="44647" tIns="44647" rIns="91435" bIns="44647">
            <a:spAutoFit/>
          </a:bodyPr>
          <a:lstStyle/>
          <a:p>
            <a:pPr marL="1117"/>
            <a:r>
              <a:rPr lang="en-US" altLang="ja-JP" sz="1000">
                <a:solidFill>
                  <a:srgbClr val="FFFFFF"/>
                </a:solidFill>
                <a:latin typeface="Arial" charset="0"/>
                <a:cs typeface="Arial" charset="0"/>
                <a:sym typeface="Arial" charset="0"/>
              </a:rPr>
              <a:t>60mm x 9.7mm x 50</a:t>
            </a:r>
            <a:r>
              <a:rPr lang="en-US" altLang="ja-JP" sz="1000">
                <a:solidFill>
                  <a:srgbClr val="FFFFFF"/>
                </a:solidFill>
                <a:latin typeface="Symbol" charset="0"/>
                <a:cs typeface="Symbol" charset="0"/>
                <a:sym typeface="Symbol" charset="0"/>
              </a:rPr>
              <a:t>μ</a:t>
            </a:r>
            <a:r>
              <a:rPr lang="en-US" altLang="ja-JP" sz="1000">
                <a:solidFill>
                  <a:srgbClr val="FFFFFF"/>
                </a:solidFill>
                <a:latin typeface="Arial" charset="0"/>
                <a:cs typeface="Arial" charset="0"/>
                <a:sym typeface="Arial" charset="0"/>
              </a:rPr>
              <a:t>m</a:t>
            </a:r>
          </a:p>
        </p:txBody>
      </p:sp>
      <p:pic>
        <p:nvPicPr>
          <p:cNvPr id="99333" name="Picture 5"/>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33392" y="5207124"/>
            <a:ext cx="1143000" cy="919758"/>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9334" name="Picture 6"/>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04756" y="5200427"/>
            <a:ext cx="1098352" cy="928688"/>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9335" name="Picture 7"/>
          <p:cNvPicPr>
            <a:picLocks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170539" y="2604120"/>
            <a:ext cx="1723430" cy="12948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9336" name="Picture 8"/>
          <p:cNvPicPr>
            <a:picLocks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07719" y="3129856"/>
            <a:ext cx="1188765" cy="9766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9337" name="Rectangle 9"/>
          <p:cNvSpPr>
            <a:spLocks/>
          </p:cNvSpPr>
          <p:nvPr/>
        </p:nvSpPr>
        <p:spPr bwMode="auto">
          <a:xfrm>
            <a:off x="157386" y="3777258"/>
            <a:ext cx="4205883" cy="7233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44647" tIns="44647" rIns="91435" bIns="44647"/>
          <a:lstStyle/>
          <a:p>
            <a:pPr marL="322574">
              <a:lnSpc>
                <a:spcPct val="70000"/>
              </a:lnSpc>
            </a:pPr>
            <a:r>
              <a:rPr lang="en-US" altLang="ja-JP" sz="1300">
                <a:latin typeface="Helvetica Neue Medium" charset="0"/>
                <a:cs typeface="Helvetica Neue Medium" charset="0"/>
                <a:sym typeface="Helvetica Neue Medium" charset="0"/>
              </a:rPr>
              <a:t>Vertex resolution      		</a:t>
            </a:r>
            <a:r>
              <a:rPr lang="en-US" altLang="ja-JP" sz="1300">
                <a:solidFill>
                  <a:srgbClr val="FF0000"/>
                </a:solidFill>
                <a:latin typeface="Helvetica Neue Medium" charset="0"/>
                <a:cs typeface="Helvetica Neue Medium" charset="0"/>
                <a:sym typeface="Helvetica Neue Medium" charset="0"/>
              </a:rPr>
              <a:t>2-7 times better</a:t>
            </a:r>
            <a:r>
              <a:rPr lang="ja-JP" altLang="en-US" sz="1300">
                <a:latin typeface="Helvetica Neue Medium" charset="0"/>
                <a:ea typeface="ヒラギノ角ゴ ProN W3" charset="0"/>
                <a:cs typeface="ヒラギノ角ゴ ProN W3" charset="0"/>
                <a:sym typeface="Helvetica Neue Medium" charset="0"/>
              </a:rPr>
              <a:t>　</a:t>
            </a:r>
            <a:endParaRPr lang="en-US" altLang="ja-JP" sz="1300">
              <a:latin typeface="Helvetica Neue Medium" charset="0"/>
              <a:ea typeface="ヒラギノ角ゴ ProN W3" charset="0"/>
              <a:cs typeface="ヒラギノ角ゴ ProN W3" charset="0"/>
              <a:sym typeface="Helvetica Neue Medium" charset="0"/>
            </a:endParaRPr>
          </a:p>
          <a:p>
            <a:pPr marL="322574">
              <a:lnSpc>
                <a:spcPct val="70000"/>
              </a:lnSpc>
            </a:pPr>
            <a:r>
              <a:rPr lang="en-US" altLang="ja-JP" sz="1300">
                <a:latin typeface="Helvetica Neue Medium" charset="0"/>
                <a:ea typeface="ヒラギノ角ゴ ProN W3" charset="0"/>
                <a:cs typeface="ヒラギノ角ゴ ProN W3" charset="0"/>
                <a:sym typeface="Helvetica Neue Medium" charset="0"/>
              </a:rPr>
              <a:t>Momentum resolution</a:t>
            </a:r>
            <a:r>
              <a:rPr lang="ja-JP" altLang="en-US" sz="1300">
                <a:latin typeface="Helvetica Neue Medium" charset="0"/>
                <a:ea typeface="ヒラギノ角ゴ ProN W3" charset="0"/>
                <a:cs typeface="ヒラギノ角ゴ ProN W3" charset="0"/>
                <a:sym typeface="Helvetica Neue Medium" charset="0"/>
              </a:rPr>
              <a:t>　　</a:t>
            </a:r>
            <a:r>
              <a:rPr lang="en-US" altLang="ja-JP" sz="1300">
                <a:latin typeface="Helvetica Neue Medium" charset="0"/>
                <a:ea typeface="ヒラギノ角ゴ ProN W3" charset="0"/>
                <a:cs typeface="ヒラギノ角ゴ ProN W3" charset="0"/>
                <a:sym typeface="Helvetica Neue Medium" charset="0"/>
              </a:rPr>
              <a:t>  	</a:t>
            </a:r>
            <a:r>
              <a:rPr lang="en-US" altLang="ja-JP" sz="1300">
                <a:solidFill>
                  <a:srgbClr val="FF0000"/>
                </a:solidFill>
                <a:latin typeface="Helvetica Neue Medium" charset="0"/>
                <a:cs typeface="Helvetica Neue Medium" charset="0"/>
                <a:sym typeface="Helvetica Neue Medium" charset="0"/>
              </a:rPr>
              <a:t>10 times better</a:t>
            </a:r>
            <a:endParaRPr lang="en-US" altLang="ja-JP" sz="1300">
              <a:latin typeface="Helvetica Neue Medium" charset="0"/>
              <a:cs typeface="Helvetica Neue Medium" charset="0"/>
              <a:sym typeface="Helvetica Neue Medium" charset="0"/>
            </a:endParaRPr>
          </a:p>
          <a:p>
            <a:pPr marL="322574">
              <a:lnSpc>
                <a:spcPct val="70000"/>
              </a:lnSpc>
            </a:pPr>
            <a:r>
              <a:rPr lang="en-US" altLang="ja-JP" sz="1300">
                <a:latin typeface="Helvetica Neue Medium" charset="0"/>
                <a:cs typeface="Helvetica Neue Medium" charset="0"/>
                <a:sym typeface="Helvetica Neue Medium" charset="0"/>
              </a:rPr>
              <a:t>Jet energy resolution</a:t>
            </a:r>
            <a:r>
              <a:rPr lang="ja-JP" altLang="en-US" sz="1300">
                <a:latin typeface="Helvetica Neue Medium" charset="0"/>
                <a:ea typeface="ＭＳ Ｐゴシック" charset="0"/>
                <a:cs typeface="ＭＳ Ｐゴシック" charset="0"/>
                <a:sym typeface="Helvetica Neue Medium" charset="0"/>
              </a:rPr>
              <a:t>　　</a:t>
            </a:r>
            <a:r>
              <a:rPr lang="en-US" altLang="ja-JP" sz="1300">
                <a:latin typeface="Helvetica Neue Medium" charset="0"/>
                <a:cs typeface="Helvetica Neue Medium" charset="0"/>
                <a:sym typeface="Helvetica Neue Medium" charset="0"/>
              </a:rPr>
              <a:t>	  </a:t>
            </a:r>
            <a:r>
              <a:rPr lang="en-US" altLang="ja-JP" sz="1300">
                <a:solidFill>
                  <a:srgbClr val="FF0000"/>
                </a:solidFill>
                <a:latin typeface="Helvetica Neue Medium" charset="0"/>
                <a:cs typeface="Helvetica Neue Medium" charset="0"/>
                <a:sym typeface="Helvetica Neue Medium" charset="0"/>
              </a:rPr>
              <a:t>2 times better</a:t>
            </a:r>
          </a:p>
        </p:txBody>
      </p:sp>
      <p:sp>
        <p:nvSpPr>
          <p:cNvPr id="99338" name="Rectangle 10"/>
          <p:cNvSpPr>
            <a:spLocks/>
          </p:cNvSpPr>
          <p:nvPr/>
        </p:nvSpPr>
        <p:spPr bwMode="auto">
          <a:xfrm>
            <a:off x="112738" y="3171155"/>
            <a:ext cx="4205883" cy="5804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44647" tIns="44647" rIns="91435" bIns="44647"/>
          <a:lstStyle/>
          <a:p>
            <a:pPr marL="1117"/>
            <a:r>
              <a:rPr lang="en-US" altLang="ja-JP" sz="1600" b="1" i="1">
                <a:solidFill>
                  <a:srgbClr val="002D99"/>
                </a:solidFill>
                <a:latin typeface="Helvetica Neue" charset="0"/>
                <a:cs typeface="Helvetica Neue" charset="0"/>
                <a:sym typeface="Helvetica Neue" charset="0"/>
              </a:rPr>
              <a:t>Performance Goal </a:t>
            </a:r>
          </a:p>
          <a:p>
            <a:pPr marL="1117"/>
            <a:r>
              <a:rPr lang="en-US" altLang="ja-JP" sz="1600" b="1" i="1">
                <a:solidFill>
                  <a:srgbClr val="002D99"/>
                </a:solidFill>
                <a:latin typeface="Helvetica Neue" charset="0"/>
                <a:cs typeface="Helvetica Neue" charset="0"/>
                <a:sym typeface="Helvetica Neue" charset="0"/>
              </a:rPr>
              <a:t>      as compared to LHC detectors</a:t>
            </a:r>
          </a:p>
        </p:txBody>
      </p:sp>
      <p:graphicFrame>
        <p:nvGraphicFramePr>
          <p:cNvPr id="30731" name="Group 11"/>
          <p:cNvGraphicFramePr>
            <a:graphicFrameLocks noGrp="1"/>
          </p:cNvGraphicFramePr>
          <p:nvPr/>
        </p:nvGraphicFramePr>
        <p:xfrm>
          <a:off x="133945" y="4855518"/>
          <a:ext cx="4063007" cy="1769200"/>
        </p:xfrm>
        <a:graphic>
          <a:graphicData uri="http://schemas.openxmlformats.org/drawingml/2006/table">
            <a:tbl>
              <a:tblPr/>
              <a:tblGrid>
                <a:gridCol w="1010171"/>
                <a:gridCol w="972219"/>
                <a:gridCol w="1102816"/>
                <a:gridCol w="977801"/>
              </a:tblGrid>
              <a:tr h="413945">
                <a:tc>
                  <a:txBody>
                    <a:bodyPr/>
                    <a:lstStyle/>
                    <a:p>
                      <a:pPr marL="76200" marR="0" lvl="0" indent="0" algn="l"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rgbClr val="FFFFFF"/>
                          </a:solidFill>
                          <a:effectLst/>
                          <a:latin typeface="Helvetica Neue Medium" charset="0"/>
                          <a:ea typeface="ヒラギノ角ゴ Pro W3" charset="0"/>
                          <a:cs typeface="Helvetica Neue Medium" charset="0"/>
                          <a:sym typeface="Helvetica Neue Medium" charset="0"/>
                        </a:rPr>
                        <a:t>Detector</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rgbClr val="FFFFFF"/>
                          </a:solidFill>
                          <a:effectLst/>
                          <a:latin typeface="Helvetica Neue Medium" charset="0"/>
                          <a:ea typeface="ヒラギノ角ゴ Pro W3" charset="0"/>
                          <a:cs typeface="Helvetica Neue Medium" charset="0"/>
                          <a:sym typeface="Helvetica Neue Medium" charset="0"/>
                        </a:rPr>
                        <a:t>ILC</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rgbClr val="FFFFFF"/>
                          </a:solidFill>
                          <a:effectLst/>
                          <a:latin typeface="Helvetica Neue Medium" charset="0"/>
                          <a:ea typeface="ヒラギノ角ゴ Pro W3" charset="0"/>
                          <a:cs typeface="Helvetica Neue Medium" charset="0"/>
                          <a:sym typeface="Helvetica Neue Medium" charset="0"/>
                        </a:rPr>
                        <a:t>ATLAS</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rgbClr val="FF0000"/>
                          </a:solidFill>
                          <a:effectLst/>
                          <a:latin typeface="Helvetica Neue Medium" charset="0"/>
                          <a:ea typeface="ヒラギノ角ゴ Pro W3" charset="0"/>
                          <a:cs typeface="Helvetica Neue Medium" charset="0"/>
                          <a:sym typeface="Helvetica Neue Medium" charset="0"/>
                        </a:rPr>
                        <a:t>Granularity</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00"/>
                    </a:solidFill>
                  </a:tcPr>
                </a:tc>
              </a:tr>
              <a:tr h="276708">
                <a:tc>
                  <a:txBody>
                    <a:bodyPr/>
                    <a:lstStyle/>
                    <a:p>
                      <a:pPr marL="76200" marR="0" lvl="0" indent="0" algn="l"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Vertex Det.</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5×5μm</a:t>
                      </a:r>
                      <a:r>
                        <a:rPr kumimoji="0" lang="en-US" altLang="ja-JP" sz="1100" b="0" i="0" u="none" strike="noStrike" cap="none" normalizeH="0" baseline="29000">
                          <a:ln>
                            <a:noFill/>
                          </a:ln>
                          <a:solidFill>
                            <a:schemeClr val="tx1"/>
                          </a:solidFill>
                          <a:effectLst/>
                          <a:latin typeface="Helvetica Neue Medium" charset="0"/>
                          <a:ea typeface="ヒラギノ角ゴ Pro W3" charset="0"/>
                          <a:cs typeface="Helvetica Neue Medium" charset="0"/>
                          <a:sym typeface="Helvetica Neue Medium" charset="0"/>
                        </a:rPr>
                        <a:t>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400×50μm</a:t>
                      </a:r>
                      <a:r>
                        <a:rPr kumimoji="0" lang="en-US" altLang="ja-JP" sz="1100" b="0" i="0" u="none" strike="noStrike" cap="none" normalizeH="0" baseline="30000">
                          <a:ln>
                            <a:noFill/>
                          </a:ln>
                          <a:solidFill>
                            <a:schemeClr val="tx1"/>
                          </a:solidFill>
                          <a:effectLst/>
                          <a:latin typeface="Helvetica Neue Medium" charset="0"/>
                          <a:ea typeface="ヒラギノ角ゴ Pro W3" charset="0"/>
                          <a:cs typeface="Helvetica Neue Medium" charset="0"/>
                          <a:sym typeface="Helvetica Neue Medium" charset="0"/>
                        </a:rPr>
                        <a:t>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rgbClr val="FF0000"/>
                          </a:solidFill>
                          <a:effectLst/>
                          <a:latin typeface="Helvetica Neue Medium" charset="0"/>
                          <a:ea typeface="ヒラギノ角ゴ Pro W3" charset="0"/>
                          <a:cs typeface="Helvetica Neue Medium" charset="0"/>
                          <a:sym typeface="Helvetica Neue Medium" charset="0"/>
                        </a:rPr>
                        <a:t>x 800</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285633">
                <a:tc>
                  <a:txBody>
                    <a:bodyPr/>
                    <a:lstStyle/>
                    <a:p>
                      <a:pPr marL="76200" marR="0" lvl="0" indent="0" algn="l"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Tracker</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1×6mm</a:t>
                      </a:r>
                      <a:r>
                        <a:rPr kumimoji="0" lang="en-US" altLang="ja-JP" sz="1100" b="0" i="0" u="none" strike="noStrike" cap="none" normalizeH="0" baseline="29000">
                          <a:ln>
                            <a:noFill/>
                          </a:ln>
                          <a:solidFill>
                            <a:schemeClr val="tx1"/>
                          </a:solidFill>
                          <a:effectLst/>
                          <a:latin typeface="Helvetica Neue Medium" charset="0"/>
                          <a:ea typeface="ヒラギノ角ゴ Pro W3" charset="0"/>
                          <a:cs typeface="Helvetica Neue Medium" charset="0"/>
                          <a:sym typeface="Helvetica Neue Medium" charset="0"/>
                        </a:rPr>
                        <a:t>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13mm</a:t>
                      </a:r>
                      <a:r>
                        <a:rPr kumimoji="0" lang="en-US" altLang="ja-JP" sz="1100" b="0" i="0" u="none" strike="noStrike" cap="none" normalizeH="0" baseline="30000">
                          <a:ln>
                            <a:noFill/>
                          </a:ln>
                          <a:solidFill>
                            <a:schemeClr val="tx1"/>
                          </a:solidFill>
                          <a:effectLst/>
                          <a:latin typeface="Helvetica Neue Medium" charset="0"/>
                          <a:ea typeface="ヒラギノ角ゴ Pro W3" charset="0"/>
                          <a:cs typeface="Helvetica Neue Medium" charset="0"/>
                          <a:sym typeface="Helvetica Neue Medium" charset="0"/>
                        </a:rPr>
                        <a:t>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rgbClr val="FF0000"/>
                          </a:solidFill>
                          <a:effectLst/>
                          <a:latin typeface="Helvetica Neue Medium" charset="0"/>
                          <a:ea typeface="ヒラギノ角ゴ Pro W3" charset="0"/>
                          <a:cs typeface="Helvetica Neue Medium" charset="0"/>
                          <a:sym typeface="Helvetica Neue Medium" charset="0"/>
                        </a:rPr>
                        <a:t>x 2.2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792914">
                <a:tc>
                  <a:txBody>
                    <a:bodyPr/>
                    <a:lstStyle/>
                    <a:p>
                      <a:pPr marL="76200" marR="0" lvl="0" indent="0" algn="l" defTabSz="914400" rtl="0" eaLnBrk="1" fontAlgn="base" latinLnBrk="0" hangingPunct="1">
                        <a:lnSpc>
                          <a:spcPct val="100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EM Calorimeter</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76200" marR="0" lvl="0" indent="0" algn="r" defTabSz="914400" rtl="0" eaLnBrk="1" fontAlgn="base" latinLnBrk="0" hangingPunct="1">
                        <a:lnSpc>
                          <a:spcPct val="100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Silicon: </a:t>
                      </a:r>
                    </a:p>
                    <a:p>
                      <a:pPr marL="76200" marR="0" lvl="0" indent="0" algn="r" defTabSz="914400" rtl="0" eaLnBrk="1" fontAlgn="base" latinLnBrk="0" hangingPunct="1">
                        <a:lnSpc>
                          <a:spcPct val="100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5×5mm</a:t>
                      </a:r>
                      <a:r>
                        <a:rPr kumimoji="0" lang="en-US" altLang="ja-JP" sz="1100" b="0" i="0" u="none" strike="noStrike" cap="none" normalizeH="0" baseline="30000">
                          <a:ln>
                            <a:noFill/>
                          </a:ln>
                          <a:solidFill>
                            <a:schemeClr val="tx1"/>
                          </a:solidFill>
                          <a:effectLst/>
                          <a:latin typeface="Helvetica Neue Medium" charset="0"/>
                          <a:ea typeface="ヒラギノ角ゴ Pro W3" charset="0"/>
                          <a:cs typeface="Helvetica Neue Medium" charset="0"/>
                          <a:sym typeface="Helvetica Neue Medium" charset="0"/>
                        </a:rPr>
                        <a:t>2</a:t>
                      </a:r>
                    </a:p>
                    <a:p>
                      <a:pPr marL="76200" marR="0" lvl="0" indent="0" algn="r" defTabSz="914400" rtl="0" eaLnBrk="1" fontAlgn="base" latinLnBrk="0" hangingPunct="1">
                        <a:lnSpc>
                          <a:spcPct val="100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Scintillator: 5×45mm</a:t>
                      </a:r>
                      <a:r>
                        <a:rPr kumimoji="0" lang="en-US" altLang="ja-JP" sz="1100" b="0" i="0" u="none" strike="noStrike" cap="none" normalizeH="0" baseline="30000">
                          <a:ln>
                            <a:noFill/>
                          </a:ln>
                          <a:solidFill>
                            <a:schemeClr val="tx1"/>
                          </a:solidFill>
                          <a:effectLst/>
                          <a:latin typeface="Helvetica Neue Medium" charset="0"/>
                          <a:ea typeface="ヒラギノ角ゴ Pro W3" charset="0"/>
                          <a:cs typeface="Helvetica Neue Medium" charset="0"/>
                          <a:sym typeface="Helvetica Neue Medium" charset="0"/>
                        </a:rPr>
                        <a:t>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a:ln>
                            <a:noFill/>
                          </a:ln>
                          <a:solidFill>
                            <a:schemeClr val="tx1"/>
                          </a:solidFill>
                          <a:effectLst/>
                          <a:latin typeface="Helvetica Neue Medium" charset="0"/>
                          <a:ea typeface="ヒラギノ角ゴ Pro W3" charset="0"/>
                          <a:cs typeface="Helvetica Neue Medium" charset="0"/>
                          <a:sym typeface="Helvetica Neue Medium" charset="0"/>
                        </a:rPr>
                        <a:t>39×39mm</a:t>
                      </a:r>
                      <a:r>
                        <a:rPr kumimoji="0" lang="en-US" altLang="ja-JP" sz="1100" b="0" i="0" u="none" strike="noStrike" cap="none" normalizeH="0" baseline="30000">
                          <a:ln>
                            <a:noFill/>
                          </a:ln>
                          <a:solidFill>
                            <a:schemeClr val="tx1"/>
                          </a:solidFill>
                          <a:effectLst/>
                          <a:latin typeface="Helvetica Neue Medium" charset="0"/>
                          <a:ea typeface="ヒラギノ角ゴ Pro W3" charset="0"/>
                          <a:cs typeface="Helvetica Neue Medium" charset="0"/>
                          <a:sym typeface="Helvetica Neue Medium" charset="0"/>
                        </a:rPr>
                        <a:t>2</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dirty="0">
                          <a:ln>
                            <a:noFill/>
                          </a:ln>
                          <a:solidFill>
                            <a:srgbClr val="FF0000"/>
                          </a:solidFill>
                          <a:effectLst/>
                          <a:latin typeface="Helvetica Neue Medium" charset="0"/>
                          <a:ea typeface="ヒラギノ角ゴ Pro W3" charset="0"/>
                          <a:cs typeface="Helvetica Neue Medium" charset="0"/>
                          <a:sym typeface="Helvetica Neue Medium" charset="0"/>
                        </a:rPr>
                        <a:t>x 61</a:t>
                      </a:r>
                    </a:p>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endParaRPr kumimoji="0" lang="en-US" altLang="ja-JP" sz="1100" b="0" i="0" u="none" strike="noStrike" cap="none" normalizeH="0" baseline="0" dirty="0" smtClean="0">
                        <a:ln>
                          <a:noFill/>
                        </a:ln>
                        <a:solidFill>
                          <a:srgbClr val="FF0000"/>
                        </a:solidFill>
                        <a:effectLst/>
                        <a:latin typeface="Helvetica Neue Medium" charset="0"/>
                        <a:ea typeface="ヒラギノ角ゴ Pro W3" charset="0"/>
                        <a:cs typeface="Helvetica Neue Medium" charset="0"/>
                        <a:sym typeface="Helvetica Neue Medium" charset="0"/>
                      </a:endParaRPr>
                    </a:p>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endParaRPr kumimoji="0" lang="en-US" altLang="ja-JP" sz="1100" b="0" i="0" u="none" strike="noStrike" cap="none" normalizeH="0" baseline="0" dirty="0" smtClean="0">
                        <a:ln>
                          <a:noFill/>
                        </a:ln>
                        <a:solidFill>
                          <a:srgbClr val="FF0000"/>
                        </a:solidFill>
                        <a:effectLst/>
                        <a:latin typeface="Helvetica Neue Medium" charset="0"/>
                        <a:ea typeface="ヒラギノ角ゴ Pro W3" charset="0"/>
                        <a:cs typeface="Helvetica Neue Medium" charset="0"/>
                        <a:sym typeface="Helvetica Neue Medium" charset="0"/>
                      </a:endParaRPr>
                    </a:p>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endParaRPr kumimoji="0" lang="en-US" altLang="ja-JP" sz="1100" b="0" i="0" u="none" strike="noStrike" cap="none" normalizeH="0" baseline="0" dirty="0" smtClean="0">
                        <a:ln>
                          <a:noFill/>
                        </a:ln>
                        <a:solidFill>
                          <a:srgbClr val="FF0000"/>
                        </a:solidFill>
                        <a:effectLst/>
                        <a:latin typeface="Helvetica Neue Medium" charset="0"/>
                        <a:ea typeface="ヒラギノ角ゴ Pro W3" charset="0"/>
                        <a:cs typeface="Helvetica Neue Medium" charset="0"/>
                        <a:sym typeface="Helvetica Neue Medium" charset="0"/>
                      </a:endParaRPr>
                    </a:p>
                    <a:p>
                      <a:pPr marL="76200" marR="0" lvl="0" indent="0" algn="r" defTabSz="914400" rtl="0" eaLnBrk="1" fontAlgn="base" latinLnBrk="0" hangingPunct="1">
                        <a:lnSpc>
                          <a:spcPct val="58000"/>
                        </a:lnSpc>
                        <a:spcBef>
                          <a:spcPct val="0"/>
                        </a:spcBef>
                        <a:spcAft>
                          <a:spcPct val="0"/>
                        </a:spcAft>
                        <a:buClr>
                          <a:srgbClr val="000000"/>
                        </a:buClr>
                        <a:buSzPct val="171000"/>
                        <a:buFont typeface="ヒラギノ角ゴ Pro W3" charset="0"/>
                        <a:buNone/>
                        <a:tabLst/>
                      </a:pPr>
                      <a:r>
                        <a:rPr kumimoji="0" lang="en-US" altLang="ja-JP" sz="1100" b="0" i="0" u="none" strike="noStrike" cap="none" normalizeH="0" baseline="0" dirty="0" smtClean="0">
                          <a:ln>
                            <a:noFill/>
                          </a:ln>
                          <a:solidFill>
                            <a:srgbClr val="FF0000"/>
                          </a:solidFill>
                          <a:effectLst/>
                          <a:latin typeface="Helvetica Neue Medium" charset="0"/>
                          <a:ea typeface="ヒラギノ角ゴ Pro W3" charset="0"/>
                          <a:cs typeface="Helvetica Neue Medium" charset="0"/>
                          <a:sym typeface="Helvetica Neue Medium" charset="0"/>
                        </a:rPr>
                        <a:t>x </a:t>
                      </a:r>
                      <a:r>
                        <a:rPr kumimoji="0" lang="en-US" altLang="ja-JP" sz="1100" b="0" i="0" u="none" strike="noStrike" cap="none" normalizeH="0" baseline="0" dirty="0">
                          <a:ln>
                            <a:noFill/>
                          </a:ln>
                          <a:solidFill>
                            <a:srgbClr val="FF0000"/>
                          </a:solidFill>
                          <a:effectLst/>
                          <a:latin typeface="Helvetica Neue Medium" charset="0"/>
                          <a:ea typeface="ヒラギノ角ゴ Pro W3" charset="0"/>
                          <a:cs typeface="Helvetica Neue Medium" charset="0"/>
                          <a:sym typeface="Helvetica Neue Medium" charset="0"/>
                        </a:rPr>
                        <a:t>7</a:t>
                      </a:r>
                    </a:p>
                  </a:txBody>
                  <a:tcPr marL="53578" marR="53578" marT="53557" marB="5355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bl>
          </a:graphicData>
        </a:graphic>
      </p:graphicFrame>
      <p:sp>
        <p:nvSpPr>
          <p:cNvPr id="99366" name="Rectangle 68"/>
          <p:cNvSpPr>
            <a:spLocks/>
          </p:cNvSpPr>
          <p:nvPr/>
        </p:nvSpPr>
        <p:spPr bwMode="auto">
          <a:xfrm>
            <a:off x="133945" y="4474890"/>
            <a:ext cx="3911203" cy="3661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lIns="44647" tIns="44647" rIns="91435" bIns="44647"/>
          <a:lstStyle/>
          <a:p>
            <a:pPr marL="1117"/>
            <a:r>
              <a:rPr lang="en-US" altLang="ja-JP" b="1" i="1">
                <a:solidFill>
                  <a:srgbClr val="FF0000"/>
                </a:solidFill>
                <a:latin typeface="Helvetica Neue" charset="0"/>
                <a:cs typeface="Helvetica Neue" charset="0"/>
                <a:sym typeface="Helvetica Neue" charset="0"/>
              </a:rPr>
              <a:t>Ultra high granularity is a key!</a:t>
            </a:r>
          </a:p>
        </p:txBody>
      </p:sp>
      <p:sp>
        <p:nvSpPr>
          <p:cNvPr id="99367" name="Line 69"/>
          <p:cNvSpPr>
            <a:spLocks noChangeShapeType="1"/>
          </p:cNvSpPr>
          <p:nvPr/>
        </p:nvSpPr>
        <p:spPr bwMode="auto">
          <a:xfrm>
            <a:off x="2100710" y="1828354"/>
            <a:ext cx="1074911" cy="467693"/>
          </a:xfrm>
          <a:prstGeom prst="line">
            <a:avLst/>
          </a:prstGeom>
          <a:noFill/>
          <a:ln w="25400">
            <a:solidFill>
              <a:schemeClr val="tx1"/>
            </a:solidFill>
            <a:round/>
            <a:headEnd type="stealth" w="med" len="me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ja-JP" altLang="en-US"/>
          </a:p>
        </p:txBody>
      </p:sp>
      <p:sp>
        <p:nvSpPr>
          <p:cNvPr id="99368" name="Rectangle 70"/>
          <p:cNvSpPr>
            <a:spLocks/>
          </p:cNvSpPr>
          <p:nvPr/>
        </p:nvSpPr>
        <p:spPr bwMode="auto">
          <a:xfrm>
            <a:off x="3295055" y="2107406"/>
            <a:ext cx="598289"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VTX</a:t>
            </a:r>
          </a:p>
        </p:txBody>
      </p:sp>
      <p:sp>
        <p:nvSpPr>
          <p:cNvPr id="99369" name="Rectangle 71"/>
          <p:cNvSpPr>
            <a:spLocks/>
          </p:cNvSpPr>
          <p:nvPr/>
        </p:nvSpPr>
        <p:spPr bwMode="auto">
          <a:xfrm>
            <a:off x="3295055" y="1428750"/>
            <a:ext cx="598289"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TPC</a:t>
            </a:r>
          </a:p>
        </p:txBody>
      </p:sp>
      <p:sp>
        <p:nvSpPr>
          <p:cNvPr id="99370" name="Line 72"/>
          <p:cNvSpPr>
            <a:spLocks noChangeShapeType="1"/>
          </p:cNvSpPr>
          <p:nvPr/>
        </p:nvSpPr>
        <p:spPr bwMode="auto">
          <a:xfrm rot="10800000" flipH="1">
            <a:off x="2268141" y="1579439"/>
            <a:ext cx="1050355" cy="127248"/>
          </a:xfrm>
          <a:prstGeom prst="line">
            <a:avLst/>
          </a:prstGeom>
          <a:noFill/>
          <a:ln w="25400">
            <a:solidFill>
              <a:schemeClr val="tx1"/>
            </a:solidFill>
            <a:round/>
            <a:headEnd type="stealth" w="med" len="me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ja-JP" altLang="en-US"/>
          </a:p>
        </p:txBody>
      </p:sp>
      <p:sp>
        <p:nvSpPr>
          <p:cNvPr id="99371" name="Rectangle 73"/>
          <p:cNvSpPr>
            <a:spLocks/>
          </p:cNvSpPr>
          <p:nvPr/>
        </p:nvSpPr>
        <p:spPr bwMode="auto">
          <a:xfrm>
            <a:off x="3295055" y="946547"/>
            <a:ext cx="598289" cy="2946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700">
                <a:latin typeface="Arial Bold Italic" charset="0"/>
                <a:cs typeface="Arial Bold Italic" charset="0"/>
                <a:sym typeface="Arial Bold Italic" charset="0"/>
              </a:rPr>
              <a:t>CAL</a:t>
            </a:r>
          </a:p>
        </p:txBody>
      </p:sp>
      <p:sp>
        <p:nvSpPr>
          <p:cNvPr id="99372" name="Line 74"/>
          <p:cNvSpPr>
            <a:spLocks noChangeShapeType="1"/>
          </p:cNvSpPr>
          <p:nvPr/>
        </p:nvSpPr>
        <p:spPr bwMode="auto">
          <a:xfrm rot="10800000" flipH="1">
            <a:off x="2116336" y="1108398"/>
            <a:ext cx="1149697" cy="500063"/>
          </a:xfrm>
          <a:prstGeom prst="line">
            <a:avLst/>
          </a:prstGeom>
          <a:noFill/>
          <a:ln w="25400">
            <a:solidFill>
              <a:schemeClr val="tx1"/>
            </a:solidFill>
            <a:round/>
            <a:headEnd type="stealth" w="med" len="me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ja-JP" altLang="en-US"/>
          </a:p>
        </p:txBody>
      </p:sp>
      <p:sp>
        <p:nvSpPr>
          <p:cNvPr id="99373" name="Rectangle 75"/>
          <p:cNvSpPr>
            <a:spLocks/>
          </p:cNvSpPr>
          <p:nvPr/>
        </p:nvSpPr>
        <p:spPr bwMode="auto">
          <a:xfrm>
            <a:off x="4382245" y="112738"/>
            <a:ext cx="2829595" cy="3393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0" tIns="0" rIns="0" bIns="0">
            <a:spAutoFit/>
          </a:bodyPr>
          <a:lstStyle/>
          <a:p>
            <a:pPr algn="l"/>
            <a:r>
              <a:rPr lang="en-US" altLang="ja-JP" sz="2200" b="1" i="1">
                <a:solidFill>
                  <a:srgbClr val="002D99"/>
                </a:solidFill>
                <a:latin typeface="Helvetica Neue" charset="0"/>
                <a:cs typeface="Helvetica Neue" charset="0"/>
                <a:sym typeface="Helvetica Neue" charset="0"/>
              </a:rPr>
              <a:t>Vertex Detector R&amp;D</a:t>
            </a:r>
          </a:p>
        </p:txBody>
      </p:sp>
      <p:pic>
        <p:nvPicPr>
          <p:cNvPr id="99374" name="Picture 76"/>
          <p:cNvPicPr>
            <a:picLocks noChangeArrowheads="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37857" y="522387"/>
            <a:ext cx="1143000" cy="8840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9375" name="Picture 77"/>
          <p:cNvPicPr>
            <a:picLocks noChangeArrowheads="1"/>
          </p:cNvPicPr>
          <p:nvPr/>
        </p:nvPicPr>
        <p:blipFill>
          <a:blip r:embed="rId10"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139285" y="488900"/>
            <a:ext cx="1777008" cy="13394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99376" name="Rectangle 78"/>
          <p:cNvSpPr>
            <a:spLocks/>
          </p:cNvSpPr>
          <p:nvPr/>
        </p:nvSpPr>
        <p:spPr bwMode="auto">
          <a:xfrm>
            <a:off x="7241976" y="669726"/>
            <a:ext cx="1723430" cy="1785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300">
                <a:solidFill>
                  <a:srgbClr val="FFFFFF"/>
                </a:solidFill>
                <a:latin typeface="Arial Bold Italic" charset="0"/>
                <a:cs typeface="Arial Bold Italic" charset="0"/>
                <a:sym typeface="Arial Bold Italic" charset="0"/>
              </a:rPr>
              <a:t>Large size prototype</a:t>
            </a:r>
          </a:p>
        </p:txBody>
      </p:sp>
      <p:sp>
        <p:nvSpPr>
          <p:cNvPr id="99377" name="Rectangle 79"/>
          <p:cNvSpPr>
            <a:spLocks/>
          </p:cNvSpPr>
          <p:nvPr/>
        </p:nvSpPr>
        <p:spPr bwMode="auto">
          <a:xfrm>
            <a:off x="7322344" y="1580555"/>
            <a:ext cx="1455539" cy="1785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300">
                <a:solidFill>
                  <a:srgbClr val="FFFFFF"/>
                </a:solidFill>
                <a:latin typeface="Arial Bold Italic" charset="0"/>
                <a:cs typeface="Arial Bold Italic" charset="0"/>
                <a:sym typeface="Arial Bold Italic" charset="0"/>
              </a:rPr>
              <a:t>13.4mm x 65mm</a:t>
            </a:r>
          </a:p>
        </p:txBody>
      </p:sp>
      <p:pic>
        <p:nvPicPr>
          <p:cNvPr id="99378" name="Picture 80"/>
          <p:cNvPicPr>
            <a:picLocks noChangeArrowheads="1"/>
          </p:cNvPicPr>
          <p:nvPr/>
        </p:nvPicPr>
        <p:blipFill>
          <a:blip r:embed="rId11"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04297" y="448717"/>
            <a:ext cx="1223367" cy="1214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99379" name="Rectangle 81"/>
          <p:cNvSpPr>
            <a:spLocks/>
          </p:cNvSpPr>
          <p:nvPr/>
        </p:nvSpPr>
        <p:spPr bwMode="auto">
          <a:xfrm>
            <a:off x="5920383" y="1035844"/>
            <a:ext cx="991195" cy="3303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300">
                <a:solidFill>
                  <a:srgbClr val="FFFFFF"/>
                </a:solidFill>
                <a:latin typeface="Arial Bold Italic" charset="0"/>
                <a:cs typeface="Arial Bold Italic" charset="0"/>
                <a:sym typeface="Arial Bold Italic" charset="0"/>
              </a:rPr>
              <a:t>Readout</a:t>
            </a:r>
          </a:p>
          <a:p>
            <a:pPr algn="l">
              <a:lnSpc>
                <a:spcPct val="80000"/>
              </a:lnSpc>
            </a:pPr>
            <a:r>
              <a:rPr lang="en-US" altLang="ja-JP" sz="1300">
                <a:solidFill>
                  <a:srgbClr val="FFFFFF"/>
                </a:solidFill>
                <a:latin typeface="Arial Bold Italic" charset="0"/>
                <a:cs typeface="Arial Bold Italic" charset="0"/>
                <a:sym typeface="Arial Bold Italic" charset="0"/>
              </a:rPr>
              <a:t>ASIC</a:t>
            </a:r>
          </a:p>
        </p:txBody>
      </p:sp>
      <p:sp>
        <p:nvSpPr>
          <p:cNvPr id="99380" name="Rectangle 82"/>
          <p:cNvSpPr>
            <a:spLocks/>
          </p:cNvSpPr>
          <p:nvPr/>
        </p:nvSpPr>
        <p:spPr bwMode="auto">
          <a:xfrm>
            <a:off x="4649019" y="1578322"/>
            <a:ext cx="2303859" cy="276820"/>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FF"/>
                </a:solidFill>
                <a:miter lim="800000"/>
                <a:headEnd/>
                <a:tailEnd/>
              </a14:hiddenLine>
            </a:ext>
          </a:extLst>
        </p:spPr>
        <p:txBody>
          <a:bodyPr lIns="44647" tIns="44647" rIns="91435" bIns="44647"/>
          <a:lstStyle/>
          <a:p>
            <a:pPr marL="1117"/>
            <a:r>
              <a:rPr lang="en-US" altLang="ja-JP" sz="1200">
                <a:solidFill>
                  <a:srgbClr val="D90B00"/>
                </a:solidFill>
                <a:latin typeface="Helvetica Neue Medium" charset="0"/>
                <a:cs typeface="Helvetica Neue Medium" charset="0"/>
                <a:sym typeface="Helvetica Neue Medium" charset="0"/>
              </a:rPr>
              <a:t>6um pixel now working! </a:t>
            </a:r>
          </a:p>
        </p:txBody>
      </p:sp>
      <p:sp>
        <p:nvSpPr>
          <p:cNvPr id="99381" name="Rectangle 83"/>
          <p:cNvSpPr>
            <a:spLocks/>
          </p:cNvSpPr>
          <p:nvPr/>
        </p:nvSpPr>
        <p:spPr bwMode="auto">
          <a:xfrm>
            <a:off x="4673575" y="1859607"/>
            <a:ext cx="4205883" cy="607219"/>
          </a:xfrm>
          <a:prstGeom prst="rect">
            <a:avLst/>
          </a:prstGeom>
          <a:noFill/>
          <a:ln w="127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0" tIns="0" rIns="0" bIns="0"/>
          <a:lstStyle/>
          <a:p>
            <a:pPr marL="50228"/>
            <a:r>
              <a:rPr lang="en-US" altLang="ja-JP" sz="1300" b="1" i="1">
                <a:solidFill>
                  <a:srgbClr val="FF0000"/>
                </a:solidFill>
                <a:latin typeface="Helvetica Neue" charset="0"/>
                <a:cs typeface="Helvetica Neue" charset="0"/>
                <a:sym typeface="Helvetica Neue" charset="0"/>
              </a:rPr>
              <a:t>Proof of principle for sensor technology finished!</a:t>
            </a:r>
          </a:p>
          <a:p>
            <a:pPr marL="50228"/>
            <a:r>
              <a:rPr lang="en-US" altLang="ja-JP" sz="1300">
                <a:latin typeface="Helvetica Neue" charset="0"/>
                <a:cs typeface="Helvetica Neue" charset="0"/>
                <a:sym typeface="Helvetica Neue" charset="0"/>
              </a:rPr>
              <a:t>Now R&amp;D on ladder, support structure, and 2-phase CO2 cooling system.</a:t>
            </a:r>
          </a:p>
        </p:txBody>
      </p:sp>
      <p:sp>
        <p:nvSpPr>
          <p:cNvPr id="99382" name="Rectangle 84"/>
          <p:cNvSpPr>
            <a:spLocks/>
          </p:cNvSpPr>
          <p:nvPr/>
        </p:nvSpPr>
        <p:spPr bwMode="auto">
          <a:xfrm>
            <a:off x="4446984" y="2732484"/>
            <a:ext cx="1325069"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0" tIns="0" rIns="0" bIns="0">
            <a:spAutoFit/>
          </a:bodyPr>
          <a:lstStyle/>
          <a:p>
            <a:pPr algn="l"/>
            <a:r>
              <a:rPr lang="en-US" altLang="ja-JP" sz="2200" b="1" i="1">
                <a:solidFill>
                  <a:srgbClr val="002D99"/>
                </a:solidFill>
                <a:latin typeface="Helvetica Neue" charset="0"/>
                <a:cs typeface="Helvetica Neue" charset="0"/>
                <a:sym typeface="Helvetica Neue" charset="0"/>
              </a:rPr>
              <a:t>TPC R&amp;D</a:t>
            </a:r>
          </a:p>
        </p:txBody>
      </p:sp>
      <p:sp>
        <p:nvSpPr>
          <p:cNvPr id="99383" name="Rectangle 85"/>
          <p:cNvSpPr>
            <a:spLocks/>
          </p:cNvSpPr>
          <p:nvPr/>
        </p:nvSpPr>
        <p:spPr bwMode="auto">
          <a:xfrm>
            <a:off x="7630418" y="3232547"/>
            <a:ext cx="1276945" cy="62507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lIns="26788" tIns="26788" rIns="26788" bIns="26788"/>
          <a:lstStyle/>
          <a:p>
            <a:r>
              <a:rPr lang="en-US" altLang="ja-JP" sz="1000">
                <a:solidFill>
                  <a:srgbClr val="FFFF00"/>
                </a:solidFill>
                <a:latin typeface="Arial Bold" charset="0"/>
                <a:cs typeface="Arial Bold" charset="0"/>
                <a:sym typeface="Arial Bold" charset="0"/>
              </a:rPr>
              <a:t>LP TPC filed cage with </a:t>
            </a:r>
          </a:p>
          <a:p>
            <a:r>
              <a:rPr lang="en-US" altLang="ja-JP" sz="1000">
                <a:solidFill>
                  <a:srgbClr val="FFFF00"/>
                </a:solidFill>
                <a:latin typeface="Arial Bold" charset="0"/>
                <a:cs typeface="Arial Bold" charset="0"/>
                <a:sym typeface="Arial Bold" charset="0"/>
              </a:rPr>
              <a:t>6 Micromegas modules </a:t>
            </a:r>
          </a:p>
        </p:txBody>
      </p:sp>
      <p:pic>
        <p:nvPicPr>
          <p:cNvPr id="99384" name="Picture 86"/>
          <p:cNvPicPr>
            <a:picLocks noChangeArrowheads="1"/>
          </p:cNvPicPr>
          <p:nvPr/>
        </p:nvPicPr>
        <p:blipFill>
          <a:blip r:embed="rId1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25964" y="3089672"/>
            <a:ext cx="1607344" cy="10090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round/>
                <a:headEnd/>
                <a:tailEnd/>
              </a14:hiddenLine>
            </a:ext>
          </a:extLst>
        </p:spPr>
      </p:pic>
      <p:sp>
        <p:nvSpPr>
          <p:cNvPr id="99385" name="Rectangle 87"/>
          <p:cNvSpPr>
            <a:spLocks/>
          </p:cNvSpPr>
          <p:nvPr/>
        </p:nvSpPr>
        <p:spPr bwMode="auto">
          <a:xfrm>
            <a:off x="4723805" y="4179094"/>
            <a:ext cx="4116586" cy="401836"/>
          </a:xfrm>
          <a:prstGeom prst="rect">
            <a:avLst/>
          </a:prstGeom>
          <a:noFill/>
          <a:ln w="127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26788" tIns="26788" rIns="26788" bIns="26788"/>
          <a:lstStyle/>
          <a:p>
            <a:pPr marL="50228">
              <a:lnSpc>
                <a:spcPct val="80000"/>
              </a:lnSpc>
            </a:pPr>
            <a:r>
              <a:rPr lang="en-US" altLang="ja-JP" sz="1300">
                <a:latin typeface="Arial Bold Italic" charset="0"/>
                <a:cs typeface="Arial Bold Italic" charset="0"/>
                <a:sym typeface="Arial Bold Italic" charset="0"/>
              </a:rPr>
              <a:t>Both GEM and Micromegas modules have achieved the performance goal: </a:t>
            </a:r>
            <a:r>
              <a:rPr lang="en-US" altLang="ja-JP" sz="1300">
                <a:solidFill>
                  <a:srgbClr val="FF0000"/>
                </a:solidFill>
                <a:latin typeface="Arial Bold Italic" charset="0"/>
                <a:cs typeface="Arial Bold Italic" charset="0"/>
                <a:sym typeface="Arial Bold Italic" charset="0"/>
              </a:rPr>
              <a:t>point resolution &lt; 100um (3.5T)</a:t>
            </a:r>
          </a:p>
        </p:txBody>
      </p:sp>
      <p:sp>
        <p:nvSpPr>
          <p:cNvPr id="99386" name="Rectangle 88"/>
          <p:cNvSpPr>
            <a:spLocks/>
          </p:cNvSpPr>
          <p:nvPr/>
        </p:nvSpPr>
        <p:spPr bwMode="auto">
          <a:xfrm>
            <a:off x="6000750" y="2768203"/>
            <a:ext cx="1276945" cy="3125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000">
                <a:latin typeface="Arial Bold Italic" charset="0"/>
                <a:cs typeface="Arial Bold Italic" charset="0"/>
                <a:sym typeface="Arial Bold Italic" charset="0"/>
              </a:rPr>
              <a:t>Spatial resolution</a:t>
            </a:r>
          </a:p>
          <a:p>
            <a:pPr algn="l">
              <a:lnSpc>
                <a:spcPct val="80000"/>
              </a:lnSpc>
            </a:pPr>
            <a:r>
              <a:rPr lang="en-US" altLang="ja-JP" sz="1000">
                <a:latin typeface="Arial Bold Italic" charset="0"/>
                <a:cs typeface="Arial Bold Italic" charset="0"/>
                <a:sym typeface="Arial Bold Italic" charset="0"/>
              </a:rPr>
              <a:t>Asian GEM module</a:t>
            </a:r>
          </a:p>
        </p:txBody>
      </p:sp>
      <p:sp>
        <p:nvSpPr>
          <p:cNvPr id="99387" name="Rectangle 89"/>
          <p:cNvSpPr>
            <a:spLocks/>
          </p:cNvSpPr>
          <p:nvPr/>
        </p:nvSpPr>
        <p:spPr bwMode="auto">
          <a:xfrm>
            <a:off x="4446985" y="4795242"/>
            <a:ext cx="2343532"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chemeClr val="tx1"/>
                </a:solidFill>
                <a:round/>
                <a:headEnd/>
                <a:tailEnd/>
              </a14:hiddenLine>
            </a:ext>
          </a:extLst>
        </p:spPr>
        <p:txBody>
          <a:bodyPr wrap="none" lIns="0" tIns="0" rIns="0" bIns="0">
            <a:spAutoFit/>
          </a:bodyPr>
          <a:lstStyle/>
          <a:p>
            <a:pPr algn="l"/>
            <a:r>
              <a:rPr lang="en-US" altLang="ja-JP" sz="2200" b="1" i="1">
                <a:solidFill>
                  <a:srgbClr val="002D99"/>
                </a:solidFill>
                <a:latin typeface="Helvetica Neue" charset="0"/>
                <a:cs typeface="Helvetica Neue" charset="0"/>
                <a:sym typeface="Helvetica Neue" charset="0"/>
              </a:rPr>
              <a:t>Calorimeter R&amp;D</a:t>
            </a:r>
          </a:p>
        </p:txBody>
      </p:sp>
      <p:sp>
        <p:nvSpPr>
          <p:cNvPr id="99388" name="Rectangle 90"/>
          <p:cNvSpPr>
            <a:spLocks/>
          </p:cNvSpPr>
          <p:nvPr/>
        </p:nvSpPr>
        <p:spPr bwMode="auto">
          <a:xfrm>
            <a:off x="6054328" y="5741789"/>
            <a:ext cx="875109" cy="3125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000">
                <a:solidFill>
                  <a:srgbClr val="FFFFFF"/>
                </a:solidFill>
                <a:latin typeface="Arial Bold Italic" charset="0"/>
                <a:cs typeface="Arial Bold Italic" charset="0"/>
                <a:sym typeface="Arial Bold Italic" charset="0"/>
              </a:rPr>
              <a:t>Si Pads</a:t>
            </a:r>
          </a:p>
          <a:p>
            <a:pPr algn="l">
              <a:lnSpc>
                <a:spcPct val="80000"/>
              </a:lnSpc>
            </a:pPr>
            <a:r>
              <a:rPr lang="en-US" altLang="ja-JP" sz="1000">
                <a:solidFill>
                  <a:srgbClr val="FFFFFF"/>
                </a:solidFill>
                <a:latin typeface="Arial Bold Italic" charset="0"/>
                <a:cs typeface="Arial Bold Italic" charset="0"/>
                <a:sym typeface="Arial Bold Italic" charset="0"/>
              </a:rPr>
              <a:t>5mmx5mm</a:t>
            </a:r>
          </a:p>
        </p:txBody>
      </p:sp>
      <p:sp>
        <p:nvSpPr>
          <p:cNvPr id="99389" name="Rectangle 91"/>
          <p:cNvSpPr>
            <a:spLocks/>
          </p:cNvSpPr>
          <p:nvPr/>
        </p:nvSpPr>
        <p:spPr bwMode="auto">
          <a:xfrm>
            <a:off x="4660181" y="5960566"/>
            <a:ext cx="1107281" cy="1964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26788" tIns="26788" rIns="26788" bIns="26788"/>
          <a:lstStyle/>
          <a:p>
            <a:pPr algn="l">
              <a:lnSpc>
                <a:spcPct val="80000"/>
              </a:lnSpc>
            </a:pPr>
            <a:r>
              <a:rPr lang="en-US" altLang="ja-JP" sz="1000">
                <a:solidFill>
                  <a:srgbClr val="FFFFFF"/>
                </a:solidFill>
                <a:latin typeface="Arial Bold Italic" charset="0"/>
                <a:cs typeface="Arial Bold Italic" charset="0"/>
                <a:sym typeface="Arial Bold Italic" charset="0"/>
              </a:rPr>
              <a:t>Sci strip + MPPC</a:t>
            </a:r>
          </a:p>
        </p:txBody>
      </p:sp>
      <p:sp>
        <p:nvSpPr>
          <p:cNvPr id="99390" name="Rectangle 92"/>
          <p:cNvSpPr>
            <a:spLocks/>
          </p:cNvSpPr>
          <p:nvPr/>
        </p:nvSpPr>
        <p:spPr bwMode="auto">
          <a:xfrm>
            <a:off x="4670226" y="6188273"/>
            <a:ext cx="4214813" cy="598289"/>
          </a:xfrm>
          <a:prstGeom prst="rect">
            <a:avLst/>
          </a:prstGeom>
          <a:noFill/>
          <a:ln w="127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26788" tIns="26788" rIns="26788" bIns="26788"/>
          <a:lstStyle/>
          <a:p>
            <a:pPr marL="50228">
              <a:lnSpc>
                <a:spcPct val="80000"/>
              </a:lnSpc>
            </a:pPr>
            <a:r>
              <a:rPr lang="en-US" altLang="ja-JP" sz="1300">
                <a:latin typeface="Arial Bold Italic" charset="0"/>
                <a:cs typeface="Arial Bold Italic" charset="0"/>
                <a:sym typeface="Arial Bold Italic" charset="0"/>
              </a:rPr>
              <a:t>Test beam data well reproduced by MC simulation, </a:t>
            </a:r>
          </a:p>
          <a:p>
            <a:pPr marL="50228">
              <a:lnSpc>
                <a:spcPct val="80000"/>
              </a:lnSpc>
              <a:spcBef>
                <a:spcPts val="352"/>
              </a:spcBef>
            </a:pPr>
            <a:r>
              <a:rPr lang="en-US" altLang="ja-JP" sz="1300">
                <a:solidFill>
                  <a:srgbClr val="FF0000"/>
                </a:solidFill>
                <a:latin typeface="Arial Bold Italic" charset="0"/>
                <a:cs typeface="Arial Bold Italic" charset="0"/>
                <a:sym typeface="Arial Bold Italic" charset="0"/>
              </a:rPr>
              <a:t>one-particle energy resolution has reached performance goal!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36356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1"/>
          <p:cNvSpPr>
            <a:spLocks/>
          </p:cNvSpPr>
          <p:nvPr/>
        </p:nvSpPr>
        <p:spPr bwMode="auto">
          <a:xfrm>
            <a:off x="8596908" y="6508626"/>
            <a:ext cx="107305" cy="1692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lIns="0" tIns="0" rIns="28573" bIns="0">
            <a:spAutoFit/>
          </a:bodyPr>
          <a:lstStyle/>
          <a:p>
            <a:pPr marL="27905" algn="r"/>
            <a:r>
              <a:rPr lang="en-US" altLang="ja-JP" sz="1100">
                <a:latin typeface="Arial" charset="0"/>
                <a:cs typeface="Arial" charset="0"/>
                <a:sym typeface="Arial" charset="0"/>
              </a:rPr>
              <a:t>9</a:t>
            </a:r>
          </a:p>
        </p:txBody>
      </p:sp>
      <p:pic>
        <p:nvPicPr>
          <p:cNvPr id="100354" name="Picture 2"/>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24139" y="-21208"/>
            <a:ext cx="6721822" cy="510778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0355" name="Rectangle 3"/>
          <p:cNvSpPr>
            <a:spLocks/>
          </p:cNvSpPr>
          <p:nvPr/>
        </p:nvSpPr>
        <p:spPr bwMode="auto">
          <a:xfrm>
            <a:off x="89297" y="8930"/>
            <a:ext cx="2865399" cy="4924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algn="l"/>
            <a:r>
              <a:rPr lang="en-US" altLang="ja-JP" sz="3200" b="1" i="1">
                <a:latin typeface="Helvetica Neue" charset="0"/>
                <a:cs typeface="Helvetica Neue" charset="0"/>
                <a:sym typeface="Helvetica Neue" charset="0"/>
              </a:rPr>
              <a:t>Software R&amp;D</a:t>
            </a:r>
          </a:p>
        </p:txBody>
      </p:sp>
      <p:pic>
        <p:nvPicPr>
          <p:cNvPr id="100356" name="Picture 4"/>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384102" y="584894"/>
            <a:ext cx="5750719" cy="43721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0357" name="Rectangle 5"/>
          <p:cNvSpPr>
            <a:spLocks/>
          </p:cNvSpPr>
          <p:nvPr/>
        </p:nvSpPr>
        <p:spPr bwMode="auto">
          <a:xfrm>
            <a:off x="116086" y="830461"/>
            <a:ext cx="1077349" cy="3231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algn="l"/>
            <a:r>
              <a:rPr lang="en-US" altLang="ja-JP" sz="2100">
                <a:solidFill>
                  <a:srgbClr val="FFFFFF"/>
                </a:solidFill>
                <a:latin typeface="Arial" charset="0"/>
                <a:cs typeface="Arial" charset="0"/>
                <a:sym typeface="Arial" charset="0"/>
              </a:rPr>
              <a:t>Raw Hits</a:t>
            </a:r>
          </a:p>
        </p:txBody>
      </p:sp>
      <p:sp>
        <p:nvSpPr>
          <p:cNvPr id="100358" name="Rectangle 6"/>
          <p:cNvSpPr>
            <a:spLocks/>
          </p:cNvSpPr>
          <p:nvPr/>
        </p:nvSpPr>
        <p:spPr bwMode="auto">
          <a:xfrm>
            <a:off x="6366867" y="3455789"/>
            <a:ext cx="2604285" cy="3231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algn="l"/>
            <a:r>
              <a:rPr lang="en-US" altLang="ja-JP" sz="2100">
                <a:solidFill>
                  <a:srgbClr val="FFFFFF"/>
                </a:solidFill>
                <a:latin typeface="Arial" charset="0"/>
                <a:cs typeface="Arial" charset="0"/>
                <a:sym typeface="Arial" charset="0"/>
              </a:rPr>
              <a:t>Reconstructed Tracks</a:t>
            </a:r>
          </a:p>
        </p:txBody>
      </p:sp>
      <p:sp>
        <p:nvSpPr>
          <p:cNvPr id="100359" name="Rectangle 7"/>
          <p:cNvSpPr>
            <a:spLocks/>
          </p:cNvSpPr>
          <p:nvPr/>
        </p:nvSpPr>
        <p:spPr bwMode="auto">
          <a:xfrm>
            <a:off x="1553766" y="1178719"/>
            <a:ext cx="2518812" cy="3231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algn="l"/>
            <a:r>
              <a:rPr lang="en-US" altLang="ja-JP" sz="2100">
                <a:solidFill>
                  <a:srgbClr val="FFFFFF"/>
                </a:solidFill>
                <a:latin typeface="Arial" charset="0"/>
                <a:cs typeface="Arial" charset="0"/>
                <a:sym typeface="Arial" charset="0"/>
              </a:rPr>
              <a:t>e+e- -&gt; t tbar @1TeV</a:t>
            </a:r>
          </a:p>
        </p:txBody>
      </p:sp>
      <p:sp>
        <p:nvSpPr>
          <p:cNvPr id="100360" name="Rectangle 8"/>
          <p:cNvSpPr>
            <a:spLocks/>
          </p:cNvSpPr>
          <p:nvPr/>
        </p:nvSpPr>
        <p:spPr bwMode="auto">
          <a:xfrm>
            <a:off x="4661297" y="232172"/>
            <a:ext cx="4339828" cy="7411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r>
              <a:rPr lang="en-US" altLang="ja-JP" sz="2500">
                <a:solidFill>
                  <a:srgbClr val="FFFFFF"/>
                </a:solidFill>
                <a:latin typeface="Arial Bold Italic" charset="0"/>
                <a:cs typeface="Arial Bold Italic" charset="0"/>
                <a:sym typeface="Arial Bold Italic" charset="0"/>
              </a:rPr>
              <a:t>Tracking Code (MarlinTrk): </a:t>
            </a:r>
          </a:p>
          <a:p>
            <a:pPr algn="l"/>
            <a:r>
              <a:rPr lang="en-US" altLang="ja-JP" sz="2500">
                <a:solidFill>
                  <a:srgbClr val="FFFFFF"/>
                </a:solidFill>
                <a:latin typeface="Arial Bold Italic" charset="0"/>
                <a:cs typeface="Arial Bold Italic" charset="0"/>
                <a:sym typeface="Arial Bold Italic" charset="0"/>
              </a:rPr>
              <a:t>now fully C++</a:t>
            </a:r>
          </a:p>
        </p:txBody>
      </p:sp>
      <p:sp>
        <p:nvSpPr>
          <p:cNvPr id="100361" name="Rectangle 9"/>
          <p:cNvSpPr>
            <a:spLocks/>
          </p:cNvSpPr>
          <p:nvPr/>
        </p:nvSpPr>
        <p:spPr bwMode="auto">
          <a:xfrm>
            <a:off x="178594" y="5598914"/>
            <a:ext cx="5339953" cy="7233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latin typeface="Arial Bold Italic" charset="0"/>
                <a:cs typeface="Arial Bold Italic" charset="0"/>
                <a:sym typeface="Arial Bold Italic" charset="0"/>
              </a:rPr>
              <a:t>Despite the more realism (cracks and service materials) brought in to the simulator, </a:t>
            </a:r>
          </a:p>
          <a:p>
            <a:pPr>
              <a:lnSpc>
                <a:spcPct val="80000"/>
              </a:lnSpc>
              <a:spcBef>
                <a:spcPts val="562"/>
              </a:spcBef>
            </a:pPr>
            <a:r>
              <a:rPr lang="en-US" altLang="ja-JP" sz="1700">
                <a:solidFill>
                  <a:srgbClr val="FF0000"/>
                </a:solidFill>
                <a:latin typeface="Arial Bold Italic" charset="0"/>
                <a:cs typeface="Arial Bold Italic" charset="0"/>
                <a:sym typeface="Arial Bold Italic" charset="0"/>
              </a:rPr>
              <a:t>PFA performance is now better than that of LoI!</a:t>
            </a:r>
          </a:p>
        </p:txBody>
      </p:sp>
      <p:sp>
        <p:nvSpPr>
          <p:cNvPr id="100362" name="Rectangle 10"/>
          <p:cNvSpPr>
            <a:spLocks/>
          </p:cNvSpPr>
          <p:nvPr/>
        </p:nvSpPr>
        <p:spPr bwMode="auto">
          <a:xfrm>
            <a:off x="116086" y="5080992"/>
            <a:ext cx="4377986" cy="4103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algn="l">
              <a:lnSpc>
                <a:spcPct val="80000"/>
              </a:lnSpc>
            </a:pPr>
            <a:r>
              <a:rPr lang="en-US" altLang="ja-JP" sz="3200" b="1" i="1">
                <a:solidFill>
                  <a:srgbClr val="FF0000"/>
                </a:solidFill>
                <a:latin typeface="Helvetica Neue" charset="0"/>
                <a:cs typeface="Helvetica Neue" charset="0"/>
                <a:sym typeface="Helvetica Neue" charset="0"/>
              </a:rPr>
              <a:t>P</a:t>
            </a:r>
            <a:r>
              <a:rPr lang="en-US" altLang="ja-JP" sz="3200" b="1" i="1">
                <a:latin typeface="Helvetica Neue" charset="0"/>
                <a:cs typeface="Helvetica Neue" charset="0"/>
                <a:sym typeface="Helvetica Neue" charset="0"/>
              </a:rPr>
              <a:t>article </a:t>
            </a:r>
            <a:r>
              <a:rPr lang="en-US" altLang="ja-JP" sz="3200" b="1" i="1">
                <a:solidFill>
                  <a:srgbClr val="FF0000"/>
                </a:solidFill>
                <a:latin typeface="Helvetica Neue" charset="0"/>
                <a:cs typeface="Helvetica Neue" charset="0"/>
                <a:sym typeface="Helvetica Neue" charset="0"/>
              </a:rPr>
              <a:t>F</a:t>
            </a:r>
            <a:r>
              <a:rPr lang="en-US" altLang="ja-JP" sz="3200" b="1" i="1">
                <a:latin typeface="Helvetica Neue" charset="0"/>
                <a:cs typeface="Helvetica Neue" charset="0"/>
                <a:sym typeface="Helvetica Neue" charset="0"/>
              </a:rPr>
              <a:t>low </a:t>
            </a:r>
            <a:r>
              <a:rPr lang="en-US" altLang="ja-JP" sz="3200" b="1" i="1">
                <a:solidFill>
                  <a:srgbClr val="FF0000"/>
                </a:solidFill>
                <a:latin typeface="Helvetica Neue" charset="0"/>
                <a:cs typeface="Helvetica Neue" charset="0"/>
                <a:sym typeface="Helvetica Neue" charset="0"/>
              </a:rPr>
              <a:t>A</a:t>
            </a:r>
            <a:r>
              <a:rPr lang="en-US" altLang="ja-JP" sz="3200" b="1" i="1">
                <a:latin typeface="Helvetica Neue" charset="0"/>
                <a:cs typeface="Helvetica Neue" charset="0"/>
                <a:sym typeface="Helvetica Neue" charset="0"/>
              </a:rPr>
              <a:t>nalysis</a:t>
            </a:r>
          </a:p>
        </p:txBody>
      </p:sp>
      <p:pic>
        <p:nvPicPr>
          <p:cNvPr id="100363" name="Picture 11"/>
          <p:cNvPicPr>
            <a:picLocks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93615" y="2909962"/>
            <a:ext cx="2966889" cy="18752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0364" name="Rectangle 12"/>
          <p:cNvSpPr>
            <a:spLocks/>
          </p:cNvSpPr>
          <p:nvPr/>
        </p:nvSpPr>
        <p:spPr bwMode="auto">
          <a:xfrm>
            <a:off x="2875359" y="3777258"/>
            <a:ext cx="2607469" cy="5982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r>
              <a:rPr lang="en-US" altLang="ja-JP" sz="2100">
                <a:latin typeface="Arial" charset="0"/>
                <a:cs typeface="Arial" charset="0"/>
                <a:sym typeface="Arial" charset="0"/>
              </a:rPr>
              <a:t>~100% tracking efficiency</a:t>
            </a:r>
          </a:p>
        </p:txBody>
      </p:sp>
      <p:pic>
        <p:nvPicPr>
          <p:cNvPr id="100365" name="Picture 13"/>
          <p:cNvPicPr>
            <a:picLocks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10994" y="3946922"/>
            <a:ext cx="3306217" cy="2786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pic>
      <p:sp>
        <p:nvSpPr>
          <p:cNvPr id="100366" name="Rectangle 14"/>
          <p:cNvSpPr>
            <a:spLocks/>
          </p:cNvSpPr>
          <p:nvPr/>
        </p:nvSpPr>
        <p:spPr bwMode="auto">
          <a:xfrm>
            <a:off x="151805" y="6411515"/>
            <a:ext cx="7411641" cy="2411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0" bIns="0"/>
          <a:lstStyle/>
          <a:p>
            <a:pPr algn="l">
              <a:lnSpc>
                <a:spcPct val="80000"/>
              </a:lnSpc>
            </a:pPr>
            <a:r>
              <a:rPr lang="en-US" altLang="ja-JP" sz="1700">
                <a:latin typeface="Arial Bold Italic" charset="0"/>
                <a:cs typeface="Arial Bold Italic" charset="0"/>
                <a:sym typeface="Arial Bold Italic" charset="0"/>
              </a:rPr>
              <a:t>Simulation of benchmark process is on going!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19442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46484" y="821531"/>
            <a:ext cx="8242102" cy="5214938"/>
          </a:xfrm>
        </p:spPr>
        <p:txBody>
          <a:bodyPr lIns="0" tIns="0" rIns="0" bIns="0" anchor="ctr"/>
          <a:lstStyle/>
          <a:p>
            <a:pPr>
              <a:defRPr/>
            </a:pPr>
            <a:r>
              <a:rPr kumimoji="0" lang="en-US" altLang="ja-JP" smtClean="0">
                <a:latin typeface="Helvetica Neue" charset="0"/>
                <a:cs typeface="Helvetica Neue" charset="0"/>
                <a:sym typeface="Helvetica Neue" charset="0"/>
              </a:rPr>
              <a:t>Backup</a:t>
            </a:r>
            <a:endParaRPr kumimoji="0" lang="en-US" altLang="ja-JP" smtClean="0">
              <a:latin typeface="Helvetica Neue" charset="0"/>
              <a:ea typeface="ヒラギノ角ゴ ProN W3" charset="0"/>
              <a:cs typeface="ヒラギノ角ゴ ProN W3" charset="0"/>
              <a:sym typeface="Helvetica Neu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8323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2532</Words>
  <Application>Microsoft Macintosh PowerPoint</Application>
  <PresentationFormat>画面に合わせる (4:3)</PresentationFormat>
  <Paragraphs>231</Paragraphs>
  <Slides>16</Slides>
  <Notes>8</Notes>
  <HiddenSlides>2</HiddenSlides>
  <MMClips>0</MMClips>
  <ScaleCrop>false</ScaleCrop>
  <HeadingPairs>
    <vt:vector size="4" baseType="variant">
      <vt:variant>
        <vt:lpstr>デザイン テンプレート</vt:lpstr>
      </vt:variant>
      <vt:variant>
        <vt:i4>1</vt:i4>
      </vt:variant>
      <vt:variant>
        <vt:lpstr>スライド タイトル</vt:lpstr>
      </vt:variant>
      <vt:variant>
        <vt:i4>16</vt:i4>
      </vt:variant>
    </vt:vector>
  </HeadingPairs>
  <TitlesOfParts>
    <vt:vector size="17" baseType="lpstr">
      <vt:lpstr>Office テーマ</vt:lpstr>
      <vt:lpstr>Physics &amp; Detector  Detailed Baseline Design   Report  Keisuke Fujii, Oct. 15, 2012 </vt:lpstr>
      <vt:lpstr>スライド 2</vt:lpstr>
      <vt:lpstr>スライド 3</vt:lpstr>
      <vt:lpstr>Detailed Baseline Design Document</vt:lpstr>
      <vt:lpstr>Detector R&amp;D  International Collaboration </vt:lpstr>
      <vt:lpstr>ILD Detailed Baseline Design Document</vt:lpstr>
      <vt:lpstr>Detector R&amp;D: ILD   Component R&amp;D</vt:lpstr>
      <vt:lpstr>スライド 8</vt:lpstr>
      <vt:lpstr>Backup</vt:lpstr>
      <vt:lpstr>スライド 10</vt:lpstr>
      <vt:lpstr>New Benchmarks for DBDR (formerly known as TDR)</vt:lpstr>
      <vt:lpstr>スライド 12</vt:lpstr>
      <vt:lpstr>スライド 13</vt:lpstr>
      <vt:lpstr>スライド 14</vt:lpstr>
      <vt:lpstr>スライド 15</vt:lpstr>
      <vt:lpstr>スライド 16</vt:lpstr>
    </vt:vector>
  </TitlesOfParts>
  <Company>KEK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&amp; Detector  Detailed Baseline Design   Report  Keisuke Fujii, Oct. 15, 2012 </dc:title>
  <dc:creator>田内 利明</dc:creator>
  <cp:lastModifiedBy>田内 利明</cp:lastModifiedBy>
  <cp:revision>2</cp:revision>
  <dcterms:created xsi:type="dcterms:W3CDTF">2012-10-26T18:43:08Z</dcterms:created>
  <dcterms:modified xsi:type="dcterms:W3CDTF">2012-10-26T18:47:19Z</dcterms:modified>
</cp:coreProperties>
</file>