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61" r:id="rId5"/>
    <p:sldId id="259" r:id="rId6"/>
    <p:sldId id="258" r:id="rId7"/>
    <p:sldId id="262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2012/10/19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2012/10/19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2012/10/19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2012/10/19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2012/10/19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2012/10/19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2012/10/19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2012/10/19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2012/10/19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2012/10/19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2012/10/19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2012/10/19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ahep.org/office/doc/201202_hecsubc_toushin.pdf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ahep.org/office/doc/201202_hecsubc_report.pdf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1642"/>
            <a:ext cx="9252520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dirty="0" smtClean="0">
                <a:solidFill>
                  <a:srgbClr val="7030A0"/>
                </a:solidFill>
              </a:rPr>
              <a:t>ＩＬＣステージングシナリオに関して　　</a:t>
            </a:r>
            <a:r>
              <a:rPr lang="ja-JP" altLang="en-US" sz="2000" b="1" dirty="0" smtClean="0">
                <a:solidFill>
                  <a:srgbClr val="7030A0"/>
                </a:solidFill>
              </a:rPr>
              <a:t>　　　　　　　　　　　２０１２年１０月１９日</a:t>
            </a:r>
            <a:endParaRPr lang="en-US" altLang="ja-JP" sz="2000" b="1" dirty="0" smtClean="0">
              <a:solidFill>
                <a:srgbClr val="7030A0"/>
              </a:solidFill>
            </a:endParaRPr>
          </a:p>
          <a:p>
            <a:endParaRPr lang="en-US" altLang="ja-JP" sz="2000" b="1" dirty="0">
              <a:solidFill>
                <a:srgbClr val="7030A0"/>
              </a:solidFill>
            </a:endParaRPr>
          </a:p>
          <a:p>
            <a:r>
              <a:rPr lang="ja-JP" altLang="en-US" sz="2000" b="1" dirty="0" smtClean="0">
                <a:solidFill>
                  <a:srgbClr val="7030A0"/>
                </a:solidFill>
              </a:rPr>
              <a:t>　　　　　　　　　　　　　　　　　高エネルギー委員会委員長　　　　駒宮幸男</a:t>
            </a:r>
            <a:endParaRPr lang="en-US" altLang="ja-JP" sz="2000" b="1" dirty="0">
              <a:solidFill>
                <a:srgbClr val="7030A0"/>
              </a:solidFill>
            </a:endParaRPr>
          </a:p>
          <a:p>
            <a:endParaRPr lang="en-US" altLang="ja-JP" dirty="0" smtClean="0"/>
          </a:p>
          <a:p>
            <a:r>
              <a:rPr lang="ja-JP" altLang="en-US" sz="2000" b="1" dirty="0" smtClean="0"/>
              <a:t>ＩＬＣに纏わる状況</a:t>
            </a:r>
            <a:endParaRPr lang="en-US" altLang="ja-JP" sz="2000" b="1" dirty="0" smtClean="0"/>
          </a:p>
          <a:p>
            <a:endParaRPr lang="en-US" altLang="ja-JP" dirty="0"/>
          </a:p>
          <a:p>
            <a:r>
              <a:rPr lang="ja-JP" altLang="en-US" b="1" dirty="0" smtClean="0">
                <a:solidFill>
                  <a:srgbClr val="C00000"/>
                </a:solidFill>
              </a:rPr>
              <a:t>（</a:t>
            </a:r>
            <a:r>
              <a:rPr lang="ja-JP" altLang="en-US" sz="2000" b="1" dirty="0">
                <a:solidFill>
                  <a:srgbClr val="C00000"/>
                </a:solidFill>
              </a:rPr>
              <a:t>１）</a:t>
            </a:r>
            <a:r>
              <a:rPr lang="en-US" altLang="ja-JP" sz="2000" b="1" dirty="0">
                <a:solidFill>
                  <a:srgbClr val="C00000"/>
                </a:solidFill>
              </a:rPr>
              <a:t>3</a:t>
            </a:r>
            <a:r>
              <a:rPr lang="ja-JP" altLang="en-US" sz="2000" b="1" dirty="0">
                <a:solidFill>
                  <a:srgbClr val="C00000"/>
                </a:solidFill>
              </a:rPr>
              <a:t>月に将来計画検討</a:t>
            </a:r>
            <a:r>
              <a:rPr lang="ja-JP" altLang="en-US" sz="2000" b="1" dirty="0" smtClean="0">
                <a:solidFill>
                  <a:srgbClr val="C00000"/>
                </a:solidFill>
              </a:rPr>
              <a:t>小委員会</a:t>
            </a:r>
            <a:r>
              <a:rPr lang="en-US" altLang="ja-JP" sz="2000" b="1" dirty="0" smtClean="0">
                <a:solidFill>
                  <a:srgbClr val="C00000"/>
                </a:solidFill>
              </a:rPr>
              <a:t>(</a:t>
            </a:r>
            <a:r>
              <a:rPr lang="ja-JP" altLang="en-US" sz="2000" b="1" dirty="0" smtClean="0">
                <a:solidFill>
                  <a:srgbClr val="C00000"/>
                </a:solidFill>
              </a:rPr>
              <a:t>森俊則委員長）の</a:t>
            </a:r>
            <a:r>
              <a:rPr lang="ja-JP" altLang="en-US" sz="2000" b="1" dirty="0">
                <a:solidFill>
                  <a:srgbClr val="C00000"/>
                </a:solidFill>
              </a:rPr>
              <a:t>答申を研究者会議が承認した。</a:t>
            </a:r>
            <a:br>
              <a:rPr lang="ja-JP" altLang="en-US" sz="2000" b="1" dirty="0">
                <a:solidFill>
                  <a:srgbClr val="C00000"/>
                </a:solidFill>
              </a:rPr>
            </a:br>
            <a:r>
              <a:rPr lang="ja-JP" altLang="en-US" sz="2000" b="1" dirty="0">
                <a:solidFill>
                  <a:srgbClr val="C00000"/>
                </a:solidFill>
              </a:rPr>
              <a:t/>
            </a:r>
            <a:br>
              <a:rPr lang="ja-JP" altLang="en-US" sz="2000" b="1" dirty="0">
                <a:solidFill>
                  <a:srgbClr val="C00000"/>
                </a:solidFill>
              </a:rPr>
            </a:br>
            <a:r>
              <a:rPr lang="ja-JP" altLang="en-US" sz="2000" b="1" dirty="0">
                <a:solidFill>
                  <a:srgbClr val="C00000"/>
                </a:solidFill>
              </a:rPr>
              <a:t>（２）</a:t>
            </a:r>
            <a:r>
              <a:rPr lang="en-US" altLang="ja-JP" sz="2000" b="1" dirty="0">
                <a:solidFill>
                  <a:srgbClr val="C00000"/>
                </a:solidFill>
              </a:rPr>
              <a:t>7</a:t>
            </a:r>
            <a:r>
              <a:rPr lang="ja-JP" altLang="en-US" sz="2000" b="1" dirty="0">
                <a:solidFill>
                  <a:srgbClr val="C00000"/>
                </a:solidFill>
              </a:rPr>
              <a:t>月に</a:t>
            </a:r>
            <a:r>
              <a:rPr lang="en-US" altLang="ja-JP" sz="2000" b="1" dirty="0">
                <a:solidFill>
                  <a:srgbClr val="C00000"/>
                </a:solidFill>
              </a:rPr>
              <a:t>LHC</a:t>
            </a:r>
            <a:r>
              <a:rPr lang="ja-JP" altLang="en-US" sz="2000" b="1" dirty="0">
                <a:solidFill>
                  <a:srgbClr val="C00000"/>
                </a:solidFill>
              </a:rPr>
              <a:t>でヒッグス粒子と見られる新粒子が発見された。</a:t>
            </a:r>
            <a:br>
              <a:rPr lang="ja-JP" altLang="en-US" sz="2000" b="1" dirty="0">
                <a:solidFill>
                  <a:srgbClr val="C00000"/>
                </a:solidFill>
              </a:rPr>
            </a:br>
            <a:r>
              <a:rPr lang="ja-JP" altLang="en-US" sz="2000" b="1" dirty="0">
                <a:solidFill>
                  <a:srgbClr val="C00000"/>
                </a:solidFill>
              </a:rPr>
              <a:t/>
            </a:r>
            <a:br>
              <a:rPr lang="ja-JP" altLang="en-US" sz="2000" b="1" dirty="0">
                <a:solidFill>
                  <a:srgbClr val="C00000"/>
                </a:solidFill>
              </a:rPr>
            </a:br>
            <a:r>
              <a:rPr lang="ja-JP" altLang="en-US" sz="2000" b="1" dirty="0">
                <a:solidFill>
                  <a:srgbClr val="C00000"/>
                </a:solidFill>
              </a:rPr>
              <a:t>（３）</a:t>
            </a:r>
            <a:r>
              <a:rPr lang="en-US" altLang="ja-JP" sz="2000" b="1" dirty="0">
                <a:solidFill>
                  <a:srgbClr val="C00000"/>
                </a:solidFill>
              </a:rPr>
              <a:t>12</a:t>
            </a:r>
            <a:r>
              <a:rPr lang="ja-JP" altLang="en-US" sz="2000" b="1" dirty="0">
                <a:solidFill>
                  <a:srgbClr val="C00000"/>
                </a:solidFill>
              </a:rPr>
              <a:t>月に</a:t>
            </a:r>
            <a:r>
              <a:rPr lang="en-US" altLang="ja-JP" sz="2000" b="1" dirty="0">
                <a:solidFill>
                  <a:srgbClr val="C00000"/>
                </a:solidFill>
              </a:rPr>
              <a:t>ILC</a:t>
            </a:r>
            <a:r>
              <a:rPr lang="ja-JP" altLang="en-US" sz="2000" b="1" dirty="0">
                <a:solidFill>
                  <a:srgbClr val="C00000"/>
                </a:solidFill>
              </a:rPr>
              <a:t>の技術設計書（</a:t>
            </a:r>
            <a:r>
              <a:rPr lang="en-US" altLang="ja-JP" sz="2000" b="1" dirty="0">
                <a:solidFill>
                  <a:srgbClr val="C00000"/>
                </a:solidFill>
              </a:rPr>
              <a:t>TDR)</a:t>
            </a:r>
            <a:r>
              <a:rPr lang="ja-JP" altLang="en-US" sz="2000" b="1" dirty="0">
                <a:solidFill>
                  <a:srgbClr val="C00000"/>
                </a:solidFill>
              </a:rPr>
              <a:t>が国際協力によりまとまる。</a:t>
            </a:r>
            <a:br>
              <a:rPr lang="ja-JP" altLang="en-US" sz="2000" b="1" dirty="0">
                <a:solidFill>
                  <a:srgbClr val="C00000"/>
                </a:solidFill>
              </a:rPr>
            </a:br>
            <a:r>
              <a:rPr lang="ja-JP" altLang="en-US" sz="2000" b="1" dirty="0">
                <a:solidFill>
                  <a:srgbClr val="C00000"/>
                </a:solidFill>
              </a:rPr>
              <a:t/>
            </a:r>
            <a:br>
              <a:rPr lang="ja-JP" altLang="en-US" sz="2000" b="1" dirty="0">
                <a:solidFill>
                  <a:srgbClr val="C00000"/>
                </a:solidFill>
              </a:rPr>
            </a:br>
            <a:r>
              <a:rPr lang="ja-JP" altLang="en-US" sz="2000" b="1" dirty="0">
                <a:solidFill>
                  <a:srgbClr val="C00000"/>
                </a:solidFill>
              </a:rPr>
              <a:t>（４）我が国の</a:t>
            </a:r>
            <a:r>
              <a:rPr lang="en-US" altLang="ja-JP" sz="2000" b="1" dirty="0">
                <a:solidFill>
                  <a:srgbClr val="C00000"/>
                </a:solidFill>
              </a:rPr>
              <a:t>ILC</a:t>
            </a:r>
            <a:r>
              <a:rPr lang="ja-JP" altLang="en-US" sz="2000" b="1" dirty="0">
                <a:solidFill>
                  <a:srgbClr val="C00000"/>
                </a:solidFill>
              </a:rPr>
              <a:t>サイト候補地が北上と背振に絞られ、地質調査</a:t>
            </a:r>
            <a:r>
              <a:rPr lang="ja-JP" altLang="en-US" sz="2000" b="1" dirty="0" smtClean="0">
                <a:solidFill>
                  <a:srgbClr val="C00000"/>
                </a:solidFill>
              </a:rPr>
              <a:t>の予算がついた。</a:t>
            </a:r>
            <a:endParaRPr lang="en-US" altLang="ja-JP" sz="2000" b="1" dirty="0" smtClean="0">
              <a:solidFill>
                <a:srgbClr val="C00000"/>
              </a:solidFill>
            </a:endParaRPr>
          </a:p>
          <a:p>
            <a:endParaRPr lang="en-US" altLang="ja-JP" sz="2000" b="1" dirty="0">
              <a:solidFill>
                <a:srgbClr val="C00000"/>
              </a:solidFill>
            </a:endParaRPr>
          </a:p>
          <a:p>
            <a:r>
              <a:rPr lang="ja-JP" altLang="en-US" sz="2000" b="1" dirty="0" smtClean="0">
                <a:solidFill>
                  <a:srgbClr val="C00000"/>
                </a:solidFill>
              </a:rPr>
              <a:t>（５）日本の産学官の連携が整いつつある。</a:t>
            </a:r>
            <a:r>
              <a:rPr lang="ja-JP" altLang="en-US" sz="2000" b="1" dirty="0">
                <a:solidFill>
                  <a:srgbClr val="C00000"/>
                </a:solidFill>
              </a:rPr>
              <a:t/>
            </a:r>
            <a:br>
              <a:rPr lang="ja-JP" altLang="en-US" sz="2000" b="1" dirty="0">
                <a:solidFill>
                  <a:srgbClr val="C00000"/>
                </a:solidFill>
              </a:rPr>
            </a:br>
            <a:r>
              <a:rPr lang="ja-JP" altLang="en-US" sz="2000" b="1" dirty="0">
                <a:solidFill>
                  <a:srgbClr val="C00000"/>
                </a:solidFill>
              </a:rPr>
              <a:t/>
            </a:r>
            <a:br>
              <a:rPr lang="ja-JP" altLang="en-US" sz="2000" b="1" dirty="0">
                <a:solidFill>
                  <a:srgbClr val="C00000"/>
                </a:solidFill>
              </a:rPr>
            </a:br>
            <a:r>
              <a:rPr lang="ja-JP" altLang="en-US" sz="2000" b="1" dirty="0" smtClean="0">
                <a:solidFill>
                  <a:srgbClr val="C00000"/>
                </a:solidFill>
              </a:rPr>
              <a:t>（６）</a:t>
            </a:r>
            <a:r>
              <a:rPr lang="ja-JP" altLang="en-US" sz="2000" b="1" dirty="0">
                <a:solidFill>
                  <a:srgbClr val="C00000"/>
                </a:solidFill>
              </a:rPr>
              <a:t>外国の</a:t>
            </a:r>
            <a:r>
              <a:rPr lang="en-US" altLang="ja-JP" sz="2000" b="1" dirty="0">
                <a:solidFill>
                  <a:srgbClr val="C00000"/>
                </a:solidFill>
              </a:rPr>
              <a:t>ILC</a:t>
            </a:r>
            <a:r>
              <a:rPr lang="ja-JP" altLang="en-US" sz="2000" b="1" dirty="0">
                <a:solidFill>
                  <a:srgbClr val="C00000"/>
                </a:solidFill>
              </a:rPr>
              <a:t>コミュニティー</a:t>
            </a:r>
            <a:r>
              <a:rPr lang="ja-JP" altLang="en-US" sz="2000" b="1" dirty="0" smtClean="0">
                <a:solidFill>
                  <a:srgbClr val="C00000"/>
                </a:solidFill>
              </a:rPr>
              <a:t>の日本に対する期待</a:t>
            </a:r>
            <a:r>
              <a:rPr lang="ja-JP" altLang="en-US" sz="2000" b="1" dirty="0">
                <a:solidFill>
                  <a:srgbClr val="C00000"/>
                </a:solidFill>
              </a:rPr>
              <a:t>が高まっている。</a:t>
            </a:r>
            <a:br>
              <a:rPr lang="ja-JP" altLang="en-US" sz="2000" b="1" dirty="0">
                <a:solidFill>
                  <a:srgbClr val="C00000"/>
                </a:solidFill>
              </a:rPr>
            </a:br>
            <a:r>
              <a:rPr lang="ja-JP" altLang="en-US" dirty="0"/>
              <a:t/>
            </a:r>
            <a:br>
              <a:rPr lang="ja-JP" altLang="en-US" dirty="0"/>
            </a:br>
            <a:r>
              <a:rPr lang="en-US" altLang="ja-JP" dirty="0" smtClean="0"/>
              <a:t>9</a:t>
            </a:r>
            <a:r>
              <a:rPr lang="ja-JP" altLang="en-US" dirty="0"/>
              <a:t>月</a:t>
            </a:r>
            <a:r>
              <a:rPr lang="en-US" altLang="ja-JP" dirty="0"/>
              <a:t>12</a:t>
            </a:r>
            <a:r>
              <a:rPr lang="ja-JP" altLang="en-US" dirty="0"/>
              <a:t>日</a:t>
            </a:r>
            <a:r>
              <a:rPr lang="ja-JP" altLang="en-US" dirty="0" smtClean="0"/>
              <a:t>の研究者会議総会</a:t>
            </a:r>
            <a:r>
              <a:rPr lang="ja-JP" altLang="en-US" dirty="0"/>
              <a:t>で、日本がグローバルプロジェクトである</a:t>
            </a:r>
            <a:r>
              <a:rPr lang="en-US" altLang="ja-JP" dirty="0"/>
              <a:t>ILC</a:t>
            </a:r>
            <a:r>
              <a:rPr lang="ja-JP" altLang="en-US" dirty="0"/>
              <a:t>をホスト</a:t>
            </a:r>
            <a:r>
              <a:rPr lang="ja-JP" altLang="en-US" dirty="0" smtClean="0"/>
              <a:t>して先ず</a:t>
            </a:r>
            <a:r>
              <a:rPr lang="ja-JP" altLang="en-US" dirty="0"/>
              <a:t>はヒッグス・ファクトリーを建設するという「ステージング・シナリオ</a:t>
            </a:r>
            <a:r>
              <a:rPr lang="ja-JP" altLang="en-US" dirty="0" smtClean="0"/>
              <a:t>」に</a:t>
            </a:r>
            <a:r>
              <a:rPr lang="ja-JP" altLang="en-US" dirty="0"/>
              <a:t>関する議論を</a:t>
            </a:r>
            <a:r>
              <a:rPr lang="ja-JP" altLang="en-US" dirty="0" smtClean="0"/>
              <a:t>行ない、高エネルギー</a:t>
            </a:r>
            <a:r>
              <a:rPr lang="ja-JP" altLang="en-US" dirty="0"/>
              <a:t>委員会において</a:t>
            </a:r>
            <a:r>
              <a:rPr lang="ja-JP" altLang="en-US" dirty="0" smtClean="0"/>
              <a:t>、拡大</a:t>
            </a:r>
            <a:r>
              <a:rPr lang="ja-JP" altLang="en-US" dirty="0"/>
              <a:t>高エネルギー委員会</a:t>
            </a:r>
            <a:r>
              <a:rPr lang="ja-JP" altLang="en-US" dirty="0" smtClean="0"/>
              <a:t>を</a:t>
            </a:r>
            <a:r>
              <a:rPr lang="ja-JP" altLang="en-US" dirty="0"/>
              <a:t>開催し</a:t>
            </a:r>
            <a:r>
              <a:rPr lang="ja-JP" altLang="en-US" dirty="0" smtClean="0"/>
              <a:t>、</a:t>
            </a:r>
            <a:r>
              <a:rPr lang="ja-JP" altLang="en-US" dirty="0"/>
              <a:t>この</a:t>
            </a:r>
            <a:r>
              <a:rPr lang="ja-JP" altLang="en-US" dirty="0" smtClean="0"/>
              <a:t>件</a:t>
            </a:r>
            <a:r>
              <a:rPr lang="ja-JP" altLang="en-US" dirty="0"/>
              <a:t>を</a:t>
            </a:r>
            <a:r>
              <a:rPr lang="ja-JP" altLang="en-US" dirty="0" smtClean="0"/>
              <a:t>議論することを決めた。</a:t>
            </a:r>
            <a:endParaRPr lang="en-US" altLang="ja-JP" dirty="0" smtClean="0"/>
          </a:p>
          <a:p>
            <a:r>
              <a:rPr lang="ja-JP" altLang="en-US" b="1" dirty="0" smtClean="0">
                <a:solidFill>
                  <a:srgbClr val="FF0000"/>
                </a:solidFill>
              </a:rPr>
              <a:t>１０月</a:t>
            </a:r>
            <a:r>
              <a:rPr lang="ja-JP" altLang="en-US" b="1" dirty="0">
                <a:solidFill>
                  <a:srgbClr val="FF0000"/>
                </a:solidFill>
              </a:rPr>
              <a:t>１８日</a:t>
            </a:r>
            <a:r>
              <a:rPr lang="ja-JP" altLang="en-US" b="1" dirty="0" smtClean="0">
                <a:solidFill>
                  <a:srgbClr val="FF0000"/>
                </a:solidFill>
              </a:rPr>
              <a:t>の</a:t>
            </a:r>
            <a:r>
              <a:rPr lang="ja-JP" altLang="en-US" b="1" dirty="0">
                <a:solidFill>
                  <a:srgbClr val="FF0000"/>
                </a:solidFill>
              </a:rPr>
              <a:t>拡大高エネルギー</a:t>
            </a:r>
            <a:r>
              <a:rPr lang="ja-JP" altLang="en-US" b="1" dirty="0" smtClean="0">
                <a:solidFill>
                  <a:srgbClr val="FF0000"/>
                </a:solidFill>
              </a:rPr>
              <a:t>委員会</a:t>
            </a:r>
            <a:r>
              <a:rPr lang="ja-JP" altLang="en-US" b="1" dirty="0" smtClean="0">
                <a:solidFill>
                  <a:srgbClr val="FF0000"/>
                </a:solidFill>
              </a:rPr>
              <a:t>で</a:t>
            </a:r>
            <a:r>
              <a:rPr lang="ja-JP" altLang="en-US" b="1" dirty="0">
                <a:solidFill>
                  <a:srgbClr val="FF0000"/>
                </a:solidFill>
              </a:rPr>
              <a:t>次の</a:t>
            </a:r>
            <a:r>
              <a:rPr lang="ja-JP" altLang="en-US" b="1" dirty="0" smtClean="0">
                <a:solidFill>
                  <a:srgbClr val="FF0000"/>
                </a:solidFill>
              </a:rPr>
              <a:t>提案</a:t>
            </a:r>
            <a:r>
              <a:rPr lang="ja-JP" altLang="en-US" b="1" dirty="0" smtClean="0">
                <a:solidFill>
                  <a:srgbClr val="FF0000"/>
                </a:solidFill>
              </a:rPr>
              <a:t>文書が承認された。</a:t>
            </a:r>
            <a:endParaRPr lang="ja-JP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922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294317"/>
            <a:ext cx="914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b="1" dirty="0"/>
              <a:t>国際リニアコライダー計画の段階的実施案について</a:t>
            </a:r>
          </a:p>
          <a:p>
            <a:r>
              <a:rPr lang="en-US" altLang="ja-JP" dirty="0"/>
              <a:t> </a:t>
            </a:r>
            <a:endParaRPr lang="ja-JP" altLang="ja-JP" dirty="0"/>
          </a:p>
          <a:p>
            <a:r>
              <a:rPr lang="ja-JP" altLang="ja-JP" b="1" dirty="0">
                <a:solidFill>
                  <a:srgbClr val="C00000"/>
                </a:solidFill>
              </a:rPr>
              <a:t>高エネルギー物理学研究者会議は、高エネルギー物理学将来計画検討小委員会の答申</a:t>
            </a:r>
            <a:r>
              <a:rPr lang="en-US" altLang="ja-JP" b="1" baseline="30000" dirty="0">
                <a:solidFill>
                  <a:srgbClr val="C00000"/>
                </a:solidFill>
              </a:rPr>
              <a:t>(1)</a:t>
            </a:r>
            <a:r>
              <a:rPr lang="ja-JP" altLang="ja-JP" b="1" dirty="0">
                <a:solidFill>
                  <a:srgbClr val="C00000"/>
                </a:solidFill>
              </a:rPr>
              <a:t>を</a:t>
            </a:r>
            <a:r>
              <a:rPr lang="en-US" altLang="ja-JP" b="1" dirty="0">
                <a:solidFill>
                  <a:srgbClr val="C00000"/>
                </a:solidFill>
              </a:rPr>
              <a:t>2012</a:t>
            </a:r>
            <a:r>
              <a:rPr lang="ja-JP" altLang="ja-JP" b="1" dirty="0">
                <a:solidFill>
                  <a:srgbClr val="C00000"/>
                </a:solidFill>
              </a:rPr>
              <a:t>年</a:t>
            </a:r>
            <a:r>
              <a:rPr lang="en-US" altLang="ja-JP" b="1" dirty="0">
                <a:solidFill>
                  <a:srgbClr val="C00000"/>
                </a:solidFill>
              </a:rPr>
              <a:t>3</a:t>
            </a:r>
            <a:r>
              <a:rPr lang="ja-JP" altLang="ja-JP" b="1" dirty="0">
                <a:solidFill>
                  <a:srgbClr val="C00000"/>
                </a:solidFill>
              </a:rPr>
              <a:t>月に承認し、日本の将来計画の基本方針とした。その後、</a:t>
            </a:r>
            <a:r>
              <a:rPr lang="en-US" altLang="ja-JP" b="1" dirty="0">
                <a:solidFill>
                  <a:srgbClr val="C00000"/>
                </a:solidFill>
              </a:rPr>
              <a:t>2012</a:t>
            </a:r>
            <a:r>
              <a:rPr lang="ja-JP" altLang="ja-JP" b="1" dirty="0">
                <a:solidFill>
                  <a:srgbClr val="C00000"/>
                </a:solidFill>
              </a:rPr>
              <a:t>年</a:t>
            </a:r>
            <a:r>
              <a:rPr lang="en-US" altLang="ja-JP" b="1" dirty="0">
                <a:solidFill>
                  <a:srgbClr val="C00000"/>
                </a:solidFill>
              </a:rPr>
              <a:t>7</a:t>
            </a:r>
            <a:r>
              <a:rPr lang="ja-JP" altLang="ja-JP" b="1" dirty="0">
                <a:solidFill>
                  <a:srgbClr val="C00000"/>
                </a:solidFill>
              </a:rPr>
              <a:t>月に</a:t>
            </a:r>
            <a:r>
              <a:rPr lang="en-US" altLang="ja-JP" b="1" dirty="0">
                <a:solidFill>
                  <a:srgbClr val="C00000"/>
                </a:solidFill>
              </a:rPr>
              <a:t>LHC</a:t>
            </a:r>
            <a:r>
              <a:rPr lang="ja-JP" altLang="ja-JP" b="1" dirty="0">
                <a:solidFill>
                  <a:srgbClr val="C00000"/>
                </a:solidFill>
              </a:rPr>
              <a:t>でヒッグス粒子と見られる新粒子が発見された。また</a:t>
            </a:r>
            <a:r>
              <a:rPr lang="en-US" altLang="ja-JP" b="1" dirty="0">
                <a:solidFill>
                  <a:srgbClr val="C00000"/>
                </a:solidFill>
              </a:rPr>
              <a:t>2012</a:t>
            </a:r>
            <a:r>
              <a:rPr lang="ja-JP" altLang="ja-JP" b="1" dirty="0">
                <a:solidFill>
                  <a:srgbClr val="C00000"/>
                </a:solidFill>
              </a:rPr>
              <a:t>年</a:t>
            </a:r>
            <a:r>
              <a:rPr lang="en-US" altLang="ja-JP" b="1" dirty="0">
                <a:solidFill>
                  <a:srgbClr val="C00000"/>
                </a:solidFill>
              </a:rPr>
              <a:t>12</a:t>
            </a:r>
            <a:r>
              <a:rPr lang="ja-JP" altLang="ja-JP" b="1" dirty="0">
                <a:solidFill>
                  <a:srgbClr val="C00000"/>
                </a:solidFill>
              </a:rPr>
              <a:t>月には「国際リニアコライダー（</a:t>
            </a:r>
            <a:r>
              <a:rPr lang="en-US" altLang="ja-JP" b="1" dirty="0">
                <a:solidFill>
                  <a:srgbClr val="C00000"/>
                </a:solidFill>
              </a:rPr>
              <a:t>ILC</a:t>
            </a:r>
            <a:r>
              <a:rPr lang="ja-JP" altLang="ja-JP" b="1" dirty="0">
                <a:solidFill>
                  <a:srgbClr val="C00000"/>
                </a:solidFill>
              </a:rPr>
              <a:t>）計画」の技術設計書が国際協力によりまとめられる。</a:t>
            </a:r>
            <a:r>
              <a:rPr lang="en-US" altLang="ja-JP" b="1" dirty="0">
                <a:solidFill>
                  <a:srgbClr val="C00000"/>
                </a:solidFill>
              </a:rPr>
              <a:t/>
            </a:r>
            <a:br>
              <a:rPr lang="en-US" altLang="ja-JP" b="1" dirty="0">
                <a:solidFill>
                  <a:srgbClr val="C00000"/>
                </a:solidFill>
              </a:rPr>
            </a:br>
            <a:r>
              <a:rPr lang="en-US" altLang="ja-JP" b="1" dirty="0"/>
              <a:t/>
            </a:r>
            <a:br>
              <a:rPr lang="en-US" altLang="ja-JP" b="1" dirty="0"/>
            </a:br>
            <a:r>
              <a:rPr lang="ja-JP" altLang="ja-JP" b="1" dirty="0">
                <a:solidFill>
                  <a:schemeClr val="accent5">
                    <a:lumMod val="50000"/>
                  </a:schemeClr>
                </a:solidFill>
              </a:rPr>
              <a:t>高エネルギー物理学研究者会議は、これらの進展を踏まえ、また上記答申の</a:t>
            </a:r>
            <a:r>
              <a:rPr lang="en-US" altLang="ja-JP" b="1" dirty="0">
                <a:solidFill>
                  <a:schemeClr val="accent5">
                    <a:lumMod val="50000"/>
                  </a:schemeClr>
                </a:solidFill>
              </a:rPr>
              <a:t>ILC</a:t>
            </a:r>
            <a:r>
              <a:rPr lang="ja-JP" altLang="ja-JP" b="1" dirty="0">
                <a:solidFill>
                  <a:schemeClr val="accent5">
                    <a:lumMod val="50000"/>
                  </a:schemeClr>
                </a:solidFill>
              </a:rPr>
              <a:t>計画に関する勧告に従って、</a:t>
            </a:r>
            <a:r>
              <a:rPr lang="en-US" altLang="ja-JP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altLang="ja-JP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ja-JP" altLang="ja-JP" b="1" dirty="0">
                <a:solidFill>
                  <a:schemeClr val="accent5">
                    <a:lumMod val="50000"/>
                  </a:schemeClr>
                </a:solidFill>
              </a:rPr>
              <a:t>「</a:t>
            </a:r>
            <a:r>
              <a:rPr lang="en-US" altLang="ja-JP" b="1" dirty="0">
                <a:solidFill>
                  <a:schemeClr val="accent5">
                    <a:lumMod val="50000"/>
                  </a:schemeClr>
                </a:solidFill>
              </a:rPr>
              <a:t>ILC</a:t>
            </a:r>
            <a:r>
              <a:rPr lang="ja-JP" altLang="ja-JP" b="1" dirty="0">
                <a:solidFill>
                  <a:schemeClr val="accent5">
                    <a:lumMod val="50000"/>
                  </a:schemeClr>
                </a:solidFill>
              </a:rPr>
              <a:t>を国際コミュニティーの同意と各国の参画を得たグローバル・プロジェクトとして以下のシナリオで日本に建設する」</a:t>
            </a:r>
            <a:r>
              <a:rPr lang="en-US" altLang="ja-JP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altLang="ja-JP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ja-JP" altLang="ja-JP" b="1" dirty="0">
                <a:solidFill>
                  <a:schemeClr val="accent5">
                    <a:lumMod val="50000"/>
                  </a:schemeClr>
                </a:solidFill>
              </a:rPr>
              <a:t>ことを提案する。</a:t>
            </a:r>
            <a:r>
              <a:rPr lang="en-US" altLang="ja-JP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altLang="ja-JP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ja-JP" b="1" dirty="0">
                <a:solidFill>
                  <a:srgbClr val="008000"/>
                </a:solidFill>
              </a:rPr>
              <a:t>（１）物理研究はヒッグス粒子の精密測定で開始し、加速器をアップグレードすることによって、トップクォーク、ダークマター粒子、ヒッグス自己結合の研究へと展開する。具体的なシナリオは以下のとおりである。</a:t>
            </a:r>
            <a:r>
              <a:rPr lang="en-US" altLang="ja-JP" b="1" dirty="0">
                <a:solidFill>
                  <a:srgbClr val="008000"/>
                </a:solidFill>
              </a:rPr>
              <a:t/>
            </a:r>
            <a:br>
              <a:rPr lang="en-US" altLang="ja-JP" b="1" dirty="0">
                <a:solidFill>
                  <a:srgbClr val="008000"/>
                </a:solidFill>
              </a:rPr>
            </a:br>
            <a:r>
              <a:rPr lang="en-US" altLang="ja-JP" b="1" dirty="0">
                <a:solidFill>
                  <a:srgbClr val="008000"/>
                </a:solidFill>
              </a:rPr>
              <a:t/>
            </a:r>
            <a:br>
              <a:rPr lang="en-US" altLang="ja-JP" b="1" dirty="0">
                <a:solidFill>
                  <a:srgbClr val="008000"/>
                </a:solidFill>
              </a:rPr>
            </a:br>
            <a:r>
              <a:rPr lang="ja-JP" altLang="ja-JP" b="1" dirty="0">
                <a:solidFill>
                  <a:srgbClr val="008000"/>
                </a:solidFill>
              </a:rPr>
              <a:t>　（</a:t>
            </a:r>
            <a:r>
              <a:rPr lang="en-US" altLang="ja-JP" b="1" dirty="0">
                <a:solidFill>
                  <a:srgbClr val="008000"/>
                </a:solidFill>
              </a:rPr>
              <a:t>A</a:t>
            </a:r>
            <a:r>
              <a:rPr lang="ja-JP" altLang="ja-JP" b="1" dirty="0">
                <a:solidFill>
                  <a:srgbClr val="008000"/>
                </a:solidFill>
              </a:rPr>
              <a:t>）第一期として</a:t>
            </a:r>
            <a:r>
              <a:rPr lang="en-US" altLang="ja-JP" b="1" dirty="0">
                <a:solidFill>
                  <a:srgbClr val="008000"/>
                </a:solidFill>
              </a:rPr>
              <a:t>Ecm~250 </a:t>
            </a:r>
            <a:r>
              <a:rPr lang="en-US" altLang="ja-JP" b="1" dirty="0" err="1">
                <a:solidFill>
                  <a:srgbClr val="008000"/>
                </a:solidFill>
              </a:rPr>
              <a:t>GeV</a:t>
            </a:r>
            <a:r>
              <a:rPr lang="ja-JP" altLang="ja-JP" b="1" dirty="0">
                <a:solidFill>
                  <a:srgbClr val="008000"/>
                </a:solidFill>
              </a:rPr>
              <a:t>のヒッグスファクトリーをまず</a:t>
            </a:r>
            <a:r>
              <a:rPr lang="ja-JP" altLang="ja-JP" b="1" dirty="0" smtClean="0">
                <a:solidFill>
                  <a:srgbClr val="008000"/>
                </a:solidFill>
              </a:rPr>
              <a:t>建設する</a:t>
            </a:r>
            <a:r>
              <a:rPr lang="ja-JP" altLang="ja-JP" b="1" dirty="0">
                <a:solidFill>
                  <a:srgbClr val="008000"/>
                </a:solidFill>
              </a:rPr>
              <a:t>。</a:t>
            </a:r>
            <a:r>
              <a:rPr lang="en-US" altLang="ja-JP" b="1" dirty="0">
                <a:solidFill>
                  <a:srgbClr val="008000"/>
                </a:solidFill>
              </a:rPr>
              <a:t/>
            </a:r>
            <a:br>
              <a:rPr lang="en-US" altLang="ja-JP" b="1" dirty="0">
                <a:solidFill>
                  <a:srgbClr val="008000"/>
                </a:solidFill>
              </a:rPr>
            </a:br>
            <a:r>
              <a:rPr lang="en-US" altLang="ja-JP" b="1" dirty="0">
                <a:solidFill>
                  <a:srgbClr val="008000"/>
                </a:solidFill>
              </a:rPr>
              <a:t/>
            </a:r>
            <a:br>
              <a:rPr lang="en-US" altLang="ja-JP" b="1" dirty="0">
                <a:solidFill>
                  <a:srgbClr val="008000"/>
                </a:solidFill>
              </a:rPr>
            </a:br>
            <a:r>
              <a:rPr lang="ja-JP" altLang="ja-JP" b="1" dirty="0">
                <a:solidFill>
                  <a:srgbClr val="008000"/>
                </a:solidFill>
              </a:rPr>
              <a:t>　（</a:t>
            </a:r>
            <a:r>
              <a:rPr lang="en-US" altLang="ja-JP" b="1" dirty="0">
                <a:solidFill>
                  <a:srgbClr val="008000"/>
                </a:solidFill>
              </a:rPr>
              <a:t>B</a:t>
            </a:r>
            <a:r>
              <a:rPr lang="ja-JP" altLang="ja-JP" b="1" dirty="0">
                <a:solidFill>
                  <a:srgbClr val="008000"/>
                </a:solidFill>
              </a:rPr>
              <a:t>）</a:t>
            </a:r>
            <a:r>
              <a:rPr lang="en-US" altLang="ja-JP" b="1" dirty="0">
                <a:solidFill>
                  <a:srgbClr val="008000"/>
                </a:solidFill>
              </a:rPr>
              <a:t>Ecm~500 </a:t>
            </a:r>
            <a:r>
              <a:rPr lang="en-US" altLang="ja-JP" b="1" dirty="0" err="1">
                <a:solidFill>
                  <a:srgbClr val="008000"/>
                </a:solidFill>
              </a:rPr>
              <a:t>GeV</a:t>
            </a:r>
            <a:r>
              <a:rPr lang="en-US" altLang="ja-JP" b="1" dirty="0">
                <a:solidFill>
                  <a:srgbClr val="008000"/>
                </a:solidFill>
              </a:rPr>
              <a:t> </a:t>
            </a:r>
            <a:r>
              <a:rPr lang="ja-JP" altLang="ja-JP" b="1" dirty="0" err="1">
                <a:solidFill>
                  <a:srgbClr val="008000"/>
                </a:solidFill>
              </a:rPr>
              <a:t>まで</a:t>
            </a:r>
            <a:r>
              <a:rPr lang="ja-JP" altLang="ja-JP" b="1" dirty="0">
                <a:solidFill>
                  <a:srgbClr val="008000"/>
                </a:solidFill>
              </a:rPr>
              <a:t>加速器を段階的に増強する。</a:t>
            </a:r>
            <a:r>
              <a:rPr lang="en-US" altLang="ja-JP" b="1" dirty="0">
                <a:solidFill>
                  <a:srgbClr val="008000"/>
                </a:solidFill>
              </a:rPr>
              <a:t>500 </a:t>
            </a:r>
            <a:r>
              <a:rPr lang="en-US" altLang="ja-JP" b="1" dirty="0" err="1">
                <a:solidFill>
                  <a:srgbClr val="008000"/>
                </a:solidFill>
              </a:rPr>
              <a:t>GeV</a:t>
            </a:r>
            <a:r>
              <a:rPr lang="ja-JP" altLang="ja-JP" b="1" dirty="0" err="1" smtClean="0">
                <a:solidFill>
                  <a:srgbClr val="008000"/>
                </a:solidFill>
              </a:rPr>
              <a:t>までを</a:t>
            </a:r>
            <a:r>
              <a:rPr lang="ja-JP" altLang="ja-JP" b="1" dirty="0" smtClean="0">
                <a:solidFill>
                  <a:srgbClr val="008000"/>
                </a:solidFill>
              </a:rPr>
              <a:t>全体</a:t>
            </a:r>
            <a:r>
              <a:rPr lang="ja-JP" altLang="ja-JP" b="1" dirty="0">
                <a:solidFill>
                  <a:srgbClr val="008000"/>
                </a:solidFill>
              </a:rPr>
              <a:t>プロジェクトとする。</a:t>
            </a:r>
            <a:r>
              <a:rPr lang="en-US" altLang="ja-JP" b="1" dirty="0">
                <a:solidFill>
                  <a:srgbClr val="008000"/>
                </a:solidFill>
              </a:rPr>
              <a:t/>
            </a:r>
            <a:br>
              <a:rPr lang="en-US" altLang="ja-JP" b="1" dirty="0">
                <a:solidFill>
                  <a:srgbClr val="008000"/>
                </a:solidFill>
              </a:rPr>
            </a:br>
            <a:r>
              <a:rPr lang="en-US" altLang="ja-JP" b="1" dirty="0">
                <a:solidFill>
                  <a:srgbClr val="008000"/>
                </a:solidFill>
              </a:rPr>
              <a:t/>
            </a:r>
            <a:br>
              <a:rPr lang="en-US" altLang="ja-JP" b="1" dirty="0">
                <a:solidFill>
                  <a:srgbClr val="008000"/>
                </a:solidFill>
              </a:rPr>
            </a:br>
            <a:r>
              <a:rPr lang="ja-JP" altLang="ja-JP" b="1" dirty="0">
                <a:solidFill>
                  <a:srgbClr val="008000"/>
                </a:solidFill>
              </a:rPr>
              <a:t>　（</a:t>
            </a:r>
            <a:r>
              <a:rPr lang="en-US" altLang="ja-JP" b="1" dirty="0">
                <a:solidFill>
                  <a:srgbClr val="008000"/>
                </a:solidFill>
              </a:rPr>
              <a:t>C</a:t>
            </a:r>
            <a:r>
              <a:rPr lang="ja-JP" altLang="ja-JP" b="1" dirty="0">
                <a:solidFill>
                  <a:srgbClr val="008000"/>
                </a:solidFill>
              </a:rPr>
              <a:t>）</a:t>
            </a:r>
            <a:r>
              <a:rPr lang="en-US" altLang="ja-JP" b="1" dirty="0">
                <a:solidFill>
                  <a:srgbClr val="008000"/>
                </a:solidFill>
              </a:rPr>
              <a:t>1 </a:t>
            </a:r>
            <a:r>
              <a:rPr lang="en-US" altLang="ja-JP" b="1" dirty="0" err="1">
                <a:solidFill>
                  <a:srgbClr val="008000"/>
                </a:solidFill>
              </a:rPr>
              <a:t>TeV</a:t>
            </a:r>
            <a:r>
              <a:rPr lang="en-US" altLang="ja-JP" b="1" dirty="0">
                <a:solidFill>
                  <a:srgbClr val="008000"/>
                </a:solidFill>
              </a:rPr>
              <a:t> </a:t>
            </a:r>
            <a:r>
              <a:rPr lang="ja-JP" altLang="ja-JP" b="1" dirty="0">
                <a:solidFill>
                  <a:srgbClr val="008000"/>
                </a:solidFill>
              </a:rPr>
              <a:t>領域への技術的拡張可能性は確保する。</a:t>
            </a:r>
            <a:r>
              <a:rPr lang="en-US" altLang="ja-JP" b="1" dirty="0">
                <a:solidFill>
                  <a:srgbClr val="008000"/>
                </a:solidFill>
              </a:rPr>
              <a:t/>
            </a:r>
            <a:br>
              <a:rPr lang="en-US" altLang="ja-JP" b="1" dirty="0">
                <a:solidFill>
                  <a:srgbClr val="008000"/>
                </a:solidFill>
              </a:rPr>
            </a:br>
            <a:r>
              <a:rPr lang="en-US" altLang="ja-JP" b="1" dirty="0">
                <a:solidFill>
                  <a:srgbClr val="008000"/>
                </a:solidFill>
              </a:rPr>
              <a:t> </a:t>
            </a:r>
            <a:endParaRPr lang="ja-JP" altLang="ja-JP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84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256580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b="1" dirty="0">
                <a:solidFill>
                  <a:schemeClr val="accent2">
                    <a:lumMod val="75000"/>
                  </a:schemeClr>
                </a:solidFill>
              </a:rPr>
              <a:t>（２）建設経費の分担に関しては、日本は</a:t>
            </a:r>
            <a:r>
              <a:rPr lang="en-US" altLang="ja-JP" b="1" dirty="0">
                <a:solidFill>
                  <a:schemeClr val="accent2">
                    <a:lumMod val="75000"/>
                  </a:schemeClr>
                </a:solidFill>
              </a:rPr>
              <a:t>500GeV </a:t>
            </a:r>
            <a:r>
              <a:rPr lang="ja-JP" altLang="ja-JP" b="1" dirty="0" err="1">
                <a:solidFill>
                  <a:schemeClr val="accent2">
                    <a:lumMod val="75000"/>
                  </a:schemeClr>
                </a:solidFill>
              </a:rPr>
              <a:t>までの</a:t>
            </a:r>
            <a:r>
              <a:rPr lang="ja-JP" altLang="ja-JP" b="1" dirty="0">
                <a:solidFill>
                  <a:schemeClr val="accent2">
                    <a:lumMod val="75000"/>
                  </a:schemeClr>
                </a:solidFill>
              </a:rPr>
              <a:t>全体プロジェクトの経費（建設費分）のうち</a:t>
            </a:r>
            <a:r>
              <a:rPr lang="en-US" altLang="ja-JP" b="1" dirty="0">
                <a:solidFill>
                  <a:schemeClr val="accent2">
                    <a:lumMod val="75000"/>
                  </a:schemeClr>
                </a:solidFill>
              </a:rPr>
              <a:t>50%</a:t>
            </a:r>
            <a:r>
              <a:rPr lang="ja-JP" altLang="ja-JP" b="1" dirty="0">
                <a:solidFill>
                  <a:schemeClr val="accent2">
                    <a:lumMod val="75000"/>
                  </a:schemeClr>
                </a:solidFill>
              </a:rPr>
              <a:t>とする分担をガイドラインとするが、建設費分担は政府間交渉に委ねるべきことである。</a:t>
            </a:r>
            <a:r>
              <a:rPr lang="en-US" altLang="ja-JP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altLang="ja-JP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altLang="ja-JP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altLang="ja-JP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ja-JP" altLang="ja-JP" dirty="0"/>
              <a:t>　　　　　　</a:t>
            </a:r>
            <a:r>
              <a:rPr lang="ja-JP" altLang="en-US" dirty="0" smtClean="0"/>
              <a:t>　　　　　　　　　　　　　　　　　</a:t>
            </a:r>
            <a:r>
              <a:rPr lang="ja-JP" altLang="ja-JP" b="1" dirty="0"/>
              <a:t>　</a:t>
            </a:r>
            <a:r>
              <a:rPr lang="en-US" altLang="ja-JP" b="1" dirty="0"/>
              <a:t>2012</a:t>
            </a:r>
            <a:r>
              <a:rPr lang="ja-JP" altLang="ja-JP" b="1" dirty="0"/>
              <a:t>年</a:t>
            </a:r>
            <a:r>
              <a:rPr lang="en-US" altLang="ja-JP" b="1" dirty="0"/>
              <a:t>10</a:t>
            </a:r>
            <a:r>
              <a:rPr lang="ja-JP" altLang="ja-JP" b="1" dirty="0"/>
              <a:t>月　　高エネルギー物理学研究者会議</a:t>
            </a:r>
          </a:p>
          <a:p>
            <a:r>
              <a:rPr lang="en-US" altLang="ja-JP" b="1" dirty="0"/>
              <a:t> </a:t>
            </a:r>
            <a:endParaRPr lang="ja-JP" altLang="ja-JP" b="1" dirty="0"/>
          </a:p>
          <a:p>
            <a:r>
              <a:rPr lang="en-US" altLang="ja-JP" b="1" dirty="0"/>
              <a:t/>
            </a:r>
            <a:br>
              <a:rPr lang="en-US" altLang="ja-JP" b="1" dirty="0"/>
            </a:br>
            <a:r>
              <a:rPr lang="ja-JP" altLang="ja-JP" b="1" dirty="0"/>
              <a:t>参考</a:t>
            </a:r>
            <a:r>
              <a:rPr lang="ja-JP" altLang="ja-JP" b="1" dirty="0" smtClean="0"/>
              <a:t>文献</a:t>
            </a:r>
            <a:r>
              <a:rPr lang="ja-JP" altLang="en-US" b="1" baseline="30000" dirty="0" smtClean="0"/>
              <a:t>（１）　</a:t>
            </a:r>
            <a:endParaRPr lang="ja-JP" altLang="ja-JP" b="1" baseline="30000" dirty="0"/>
          </a:p>
          <a:p>
            <a:pPr lvl="0"/>
            <a:r>
              <a:rPr lang="en-US" altLang="ja-JP" b="1" dirty="0"/>
              <a:t> </a:t>
            </a:r>
            <a:r>
              <a:rPr lang="en-US" altLang="ja-JP" b="1" u="sng" dirty="0">
                <a:hlinkClick r:id="rId2"/>
              </a:rPr>
              <a:t>http://</a:t>
            </a:r>
            <a:r>
              <a:rPr lang="en-US" altLang="ja-JP" b="1" u="sng" dirty="0" smtClean="0">
                <a:hlinkClick r:id="rId2"/>
              </a:rPr>
              <a:t>www.jahep.org/office/doc/201202_hecsubc_toushin.pdf</a:t>
            </a:r>
            <a:endParaRPr lang="en-US" altLang="ja-JP" b="1" u="sng" dirty="0" smtClean="0"/>
          </a:p>
          <a:p>
            <a:pPr lvl="0"/>
            <a:endParaRPr lang="en-US" altLang="ja-JP" b="1" u="sng" dirty="0"/>
          </a:p>
          <a:p>
            <a:pPr lvl="0"/>
            <a:r>
              <a:rPr lang="ja-JP" altLang="en-US" b="1" u="sng" dirty="0" smtClean="0"/>
              <a:t>高エネルギー物理将来計画検討小委員会答申は</a:t>
            </a:r>
            <a:r>
              <a:rPr lang="ja-JP" altLang="en-US" b="1" u="sng" dirty="0"/>
              <a:t>次のページ</a:t>
            </a:r>
            <a:endParaRPr lang="en-US" altLang="ja-JP" b="1" u="sng" dirty="0"/>
          </a:p>
        </p:txBody>
      </p:sp>
    </p:spTree>
    <p:extLst>
      <p:ext uri="{BB962C8B-B14F-4D97-AF65-F5344CB8AC3E}">
        <p14:creationId xmlns:p14="http://schemas.microsoft.com/office/powerpoint/2010/main" val="206905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905" y="138983"/>
            <a:ext cx="6914479" cy="6674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3202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156110"/>
            <a:ext cx="9144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/>
              <a:t>A Proposal for a Phased Execution of the International Linear Collider Project</a:t>
            </a:r>
            <a:br>
              <a:rPr lang="en-US" altLang="ja-JP" b="1" dirty="0"/>
            </a:br>
            <a:r>
              <a:rPr lang="en-US" altLang="ja-JP" b="1" dirty="0"/>
              <a:t/>
            </a:r>
            <a:br>
              <a:rPr lang="en-US" altLang="ja-JP" b="1" dirty="0"/>
            </a:br>
            <a:r>
              <a:rPr lang="en-US" altLang="ja-JP" b="1" dirty="0">
                <a:solidFill>
                  <a:schemeClr val="accent2">
                    <a:lumMod val="75000"/>
                  </a:schemeClr>
                </a:solidFill>
              </a:rPr>
              <a:t>The Japan Association of High Energy Physicists (JAHEP) accepted the recommendations of the Subcommittee on Future Projects of High Energy Physics</a:t>
            </a:r>
            <a:r>
              <a:rPr lang="en-US" altLang="ja-JP" b="1" baseline="30000" dirty="0">
                <a:solidFill>
                  <a:schemeClr val="accent2">
                    <a:lumMod val="75000"/>
                  </a:schemeClr>
                </a:solidFill>
              </a:rPr>
              <a:t>(1) </a:t>
            </a:r>
            <a:r>
              <a:rPr lang="en-US" altLang="ja-JP" b="1" dirty="0">
                <a:solidFill>
                  <a:schemeClr val="accent2">
                    <a:lumMod val="75000"/>
                  </a:schemeClr>
                </a:solidFill>
              </a:rPr>
              <a:t>and adopted them as JAHEP's basic strategy for future projects, in March 2012.  Later in July 2012 a new particle consistent with a Higgs Boson was discovered at LHC, while in December 2012 the Technical Design Report of the International Linear Collider (ILC) will be completed by the worldwide collaboration.</a:t>
            </a:r>
            <a:br>
              <a:rPr lang="en-US" altLang="ja-JP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altLang="ja-JP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altLang="ja-JP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altLang="ja-JP" b="1" dirty="0">
                <a:solidFill>
                  <a:schemeClr val="accent5">
                    <a:lumMod val="50000"/>
                  </a:schemeClr>
                </a:solidFill>
              </a:rPr>
              <a:t>On the basis of these developments and following the subcommittee's recommendation on ILC, JAHEP proposes that ILC shall be constructed in Japan as a global project based on agreement and participation by the international community in the following scenario: </a:t>
            </a:r>
            <a:br>
              <a:rPr lang="en-US" altLang="ja-JP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altLang="ja-JP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altLang="ja-JP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altLang="ja-JP" b="1" dirty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en-US" altLang="ja-JP" b="1" dirty="0">
                <a:solidFill>
                  <a:srgbClr val="008000"/>
                </a:solidFill>
              </a:rPr>
              <a:t>1) Physics studies shall start with precision study of "Higgs Boson" and will evolve into studies on top quark, "dark matter" particles, and Higgs self-couplings, by upgrading the accelerator.  A more specific scenario is as follows: </a:t>
            </a:r>
            <a:endParaRPr lang="en-US" altLang="ja-JP" b="1" dirty="0" smtClean="0">
              <a:solidFill>
                <a:srgbClr val="008000"/>
              </a:solidFill>
            </a:endParaRPr>
          </a:p>
          <a:p>
            <a:endParaRPr lang="en-US" altLang="ja-JP" b="1" dirty="0">
              <a:solidFill>
                <a:srgbClr val="008000"/>
              </a:solidFill>
            </a:endParaRPr>
          </a:p>
          <a:p>
            <a:r>
              <a:rPr lang="ja-JP" altLang="en-US" b="1" dirty="0">
                <a:solidFill>
                  <a:srgbClr val="008000"/>
                </a:solidFill>
              </a:rPr>
              <a:t>　</a:t>
            </a:r>
            <a:r>
              <a:rPr lang="en-US" altLang="ja-JP" b="1" dirty="0">
                <a:solidFill>
                  <a:srgbClr val="008000"/>
                </a:solidFill>
              </a:rPr>
              <a:t>(A)  A Higgs factory with a center-of-mass energy of approximately 250 </a:t>
            </a:r>
            <a:r>
              <a:rPr lang="en-US" altLang="ja-JP" b="1" dirty="0" err="1">
                <a:solidFill>
                  <a:srgbClr val="008000"/>
                </a:solidFill>
              </a:rPr>
              <a:t>GeV</a:t>
            </a:r>
            <a:r>
              <a:rPr lang="en-US" altLang="ja-JP" b="1" dirty="0">
                <a:solidFill>
                  <a:srgbClr val="008000"/>
                </a:solidFill>
              </a:rPr>
              <a:t> shall </a:t>
            </a:r>
            <a:endParaRPr lang="ja-JP" altLang="ja-JP" b="1" dirty="0">
              <a:solidFill>
                <a:srgbClr val="008000"/>
              </a:solidFill>
            </a:endParaRPr>
          </a:p>
          <a:p>
            <a:r>
              <a:rPr lang="en-US" altLang="ja-JP" b="1" dirty="0">
                <a:solidFill>
                  <a:srgbClr val="008000"/>
                </a:solidFill>
              </a:rPr>
              <a:t>  be constructed as a first phase.  </a:t>
            </a:r>
            <a:br>
              <a:rPr lang="en-US" altLang="ja-JP" b="1" dirty="0">
                <a:solidFill>
                  <a:srgbClr val="008000"/>
                </a:solidFill>
              </a:rPr>
            </a:br>
            <a:r>
              <a:rPr lang="en-US" altLang="ja-JP" b="1" dirty="0">
                <a:solidFill>
                  <a:srgbClr val="008000"/>
                </a:solidFill>
              </a:rPr>
              <a:t/>
            </a:r>
            <a:br>
              <a:rPr lang="en-US" altLang="ja-JP" b="1" dirty="0">
                <a:solidFill>
                  <a:srgbClr val="008000"/>
                </a:solidFill>
              </a:rPr>
            </a:br>
            <a:r>
              <a:rPr lang="ja-JP" altLang="ja-JP" b="1" dirty="0">
                <a:solidFill>
                  <a:srgbClr val="008000"/>
                </a:solidFill>
              </a:rPr>
              <a:t>　</a:t>
            </a:r>
            <a:r>
              <a:rPr lang="en-US" altLang="ja-JP" b="1" dirty="0">
                <a:solidFill>
                  <a:srgbClr val="008000"/>
                </a:solidFill>
              </a:rPr>
              <a:t>(B)  The machine shall be upgraded in stages up to a center-of-mass energy of</a:t>
            </a:r>
            <a:endParaRPr lang="ja-JP" altLang="ja-JP" b="1" dirty="0">
              <a:solidFill>
                <a:srgbClr val="008000"/>
              </a:solidFill>
            </a:endParaRPr>
          </a:p>
          <a:p>
            <a:r>
              <a:rPr lang="ja-JP" altLang="en-US" b="1" dirty="0">
                <a:solidFill>
                  <a:srgbClr val="008000"/>
                </a:solidFill>
              </a:rPr>
              <a:t>　</a:t>
            </a:r>
            <a:r>
              <a:rPr lang="en-US" altLang="ja-JP" b="1" dirty="0">
                <a:solidFill>
                  <a:srgbClr val="008000"/>
                </a:solidFill>
              </a:rPr>
              <a:t> ~500 </a:t>
            </a:r>
            <a:r>
              <a:rPr lang="en-US" altLang="ja-JP" b="1" dirty="0" err="1">
                <a:solidFill>
                  <a:srgbClr val="008000"/>
                </a:solidFill>
              </a:rPr>
              <a:t>GeV</a:t>
            </a:r>
            <a:r>
              <a:rPr lang="en-US" altLang="ja-JP" b="1" dirty="0">
                <a:solidFill>
                  <a:srgbClr val="008000"/>
                </a:solidFill>
              </a:rPr>
              <a:t>, which is the baseline energy of the overall project. </a:t>
            </a:r>
            <a:endParaRPr lang="ja-JP" altLang="ja-JP" b="1" dirty="0">
              <a:solidFill>
                <a:srgbClr val="008000"/>
              </a:solidFill>
            </a:endParaRPr>
          </a:p>
          <a:p>
            <a:r>
              <a:rPr lang="en-US" altLang="ja-JP" b="1" dirty="0">
                <a:solidFill>
                  <a:srgbClr val="008000"/>
                </a:solidFill>
              </a:rPr>
              <a:t> </a:t>
            </a:r>
            <a:br>
              <a:rPr lang="en-US" altLang="ja-JP" b="1" dirty="0">
                <a:solidFill>
                  <a:srgbClr val="008000"/>
                </a:solidFill>
              </a:rPr>
            </a:br>
            <a:r>
              <a:rPr lang="ja-JP" altLang="ja-JP" b="1" dirty="0">
                <a:solidFill>
                  <a:srgbClr val="008000"/>
                </a:solidFill>
              </a:rPr>
              <a:t>　</a:t>
            </a:r>
            <a:r>
              <a:rPr lang="en-US" altLang="ja-JP" b="1" dirty="0">
                <a:solidFill>
                  <a:srgbClr val="008000"/>
                </a:solidFill>
              </a:rPr>
              <a:t>(C)  Technical </a:t>
            </a:r>
            <a:r>
              <a:rPr lang="en-US" altLang="ja-JP" b="1" dirty="0" err="1">
                <a:solidFill>
                  <a:srgbClr val="008000"/>
                </a:solidFill>
              </a:rPr>
              <a:t>extendability</a:t>
            </a:r>
            <a:r>
              <a:rPr lang="en-US" altLang="ja-JP" b="1" dirty="0">
                <a:solidFill>
                  <a:srgbClr val="008000"/>
                </a:solidFill>
              </a:rPr>
              <a:t> to a 1 </a:t>
            </a:r>
            <a:r>
              <a:rPr lang="en-US" altLang="ja-JP" b="1" dirty="0" err="1">
                <a:solidFill>
                  <a:srgbClr val="008000"/>
                </a:solidFill>
              </a:rPr>
              <a:t>TeV</a:t>
            </a:r>
            <a:r>
              <a:rPr lang="en-US" altLang="ja-JP" b="1" dirty="0">
                <a:solidFill>
                  <a:srgbClr val="008000"/>
                </a:solidFill>
              </a:rPr>
              <a:t> region shall be secured.</a:t>
            </a:r>
            <a:r>
              <a:rPr lang="en-US" altLang="ja-JP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altLang="ja-JP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altLang="ja-JP" dirty="0"/>
              <a:t/>
            </a:r>
            <a:br>
              <a:rPr lang="en-US" altLang="ja-JP" dirty="0"/>
            </a:b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905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188640"/>
            <a:ext cx="910850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b="1" dirty="0">
                <a:solidFill>
                  <a:srgbClr val="C00000"/>
                </a:solidFill>
              </a:rPr>
              <a:t>(2) A guideline for shares of the construction costs is that Japan covers 50% of the expenses (construction) of the overall project of a 500 </a:t>
            </a:r>
            <a:r>
              <a:rPr lang="en-US" altLang="ja-JP" b="1" dirty="0" err="1">
                <a:solidFill>
                  <a:srgbClr val="C00000"/>
                </a:solidFill>
              </a:rPr>
              <a:t>GeV</a:t>
            </a:r>
            <a:r>
              <a:rPr lang="en-US" altLang="ja-JP" b="1" dirty="0">
                <a:solidFill>
                  <a:srgbClr val="C00000"/>
                </a:solidFill>
              </a:rPr>
              <a:t> machine.  The actual shares, however, should be left to negotiations among the governments.  </a:t>
            </a:r>
            <a:br>
              <a:rPr lang="en-US" altLang="ja-JP" b="1" dirty="0">
                <a:solidFill>
                  <a:srgbClr val="C00000"/>
                </a:solidFill>
              </a:rPr>
            </a:br>
            <a:r>
              <a:rPr lang="en-US" altLang="ja-JP" b="1" dirty="0">
                <a:solidFill>
                  <a:srgbClr val="C00000"/>
                </a:solidFill>
              </a:rPr>
              <a:t/>
            </a:r>
            <a:br>
              <a:rPr lang="en-US" altLang="ja-JP" b="1" dirty="0">
                <a:solidFill>
                  <a:srgbClr val="C00000"/>
                </a:solidFill>
              </a:rPr>
            </a:br>
            <a:r>
              <a:rPr lang="en-US" altLang="ja-JP" b="1" dirty="0"/>
              <a:t>            October, 2012      The Japan Association of High Energy Physicists</a:t>
            </a:r>
            <a:endParaRPr lang="ja-JP" altLang="ja-JP" b="1" dirty="0"/>
          </a:p>
          <a:p>
            <a:r>
              <a:rPr lang="en-US" altLang="ja-JP" b="1" dirty="0"/>
              <a:t/>
            </a:r>
            <a:br>
              <a:rPr lang="en-US" altLang="ja-JP" b="1" dirty="0"/>
            </a:br>
            <a:r>
              <a:rPr lang="en-US" altLang="ja-JP" b="1" dirty="0"/>
              <a:t/>
            </a:r>
            <a:br>
              <a:rPr lang="en-US" altLang="ja-JP" b="1" dirty="0"/>
            </a:br>
            <a:r>
              <a:rPr lang="en-US" altLang="ja-JP" b="1" dirty="0" smtClean="0"/>
              <a:t>Reference </a:t>
            </a:r>
            <a:r>
              <a:rPr lang="en-US" altLang="ja-JP" b="1" baseline="30000" dirty="0" smtClean="0"/>
              <a:t>(1)</a:t>
            </a:r>
            <a:endParaRPr lang="ja-JP" altLang="ja-JP" b="1" baseline="30000" dirty="0"/>
          </a:p>
          <a:p>
            <a:pPr lvl="0"/>
            <a:r>
              <a:rPr lang="en-US" altLang="ja-JP" b="1" dirty="0"/>
              <a:t> </a:t>
            </a:r>
            <a:r>
              <a:rPr lang="en-US" altLang="ja-JP" b="1" u="sng" dirty="0">
                <a:hlinkClick r:id="rId2"/>
              </a:rPr>
              <a:t>http://</a:t>
            </a:r>
            <a:r>
              <a:rPr lang="en-US" altLang="ja-JP" b="1" u="sng" dirty="0" smtClean="0">
                <a:hlinkClick r:id="rId2"/>
              </a:rPr>
              <a:t>www.jahep.org/office/doc/201202_hecsubc_report.pdf</a:t>
            </a:r>
            <a:endParaRPr lang="en-US" altLang="ja-JP" b="1" u="sng" dirty="0" smtClean="0"/>
          </a:p>
          <a:p>
            <a:pPr lvl="0"/>
            <a:endParaRPr lang="en-US" altLang="ja-JP" b="1" u="sng" dirty="0"/>
          </a:p>
          <a:p>
            <a:pPr lvl="0"/>
            <a:r>
              <a:rPr lang="en-US" altLang="ja-JP" b="1" dirty="0" smtClean="0"/>
              <a:t>The recommendation is in the next page.</a:t>
            </a:r>
            <a:endParaRPr lang="ja-JP" altLang="ja-JP" b="1" dirty="0"/>
          </a:p>
        </p:txBody>
      </p:sp>
    </p:spTree>
    <p:extLst>
      <p:ext uri="{BB962C8B-B14F-4D97-AF65-F5344CB8AC3E}">
        <p14:creationId xmlns:p14="http://schemas.microsoft.com/office/powerpoint/2010/main" val="270973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939" y="44624"/>
            <a:ext cx="8116509" cy="6840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0314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72</Words>
  <Application>Microsoft Office PowerPoint</Application>
  <PresentationFormat>画面に合わせる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Komamiya</dc:creator>
  <cp:lastModifiedBy>Komamiya</cp:lastModifiedBy>
  <cp:revision>14</cp:revision>
  <dcterms:created xsi:type="dcterms:W3CDTF">2012-10-17T07:18:10Z</dcterms:created>
  <dcterms:modified xsi:type="dcterms:W3CDTF">2012-10-19T04:45:45Z</dcterms:modified>
</cp:coreProperties>
</file>