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72" r:id="rId4"/>
    <p:sldId id="271" r:id="rId5"/>
    <p:sldId id="263" r:id="rId6"/>
    <p:sldId id="264" r:id="rId7"/>
    <p:sldId id="273" r:id="rId8"/>
    <p:sldId id="266" r:id="rId9"/>
    <p:sldId id="269" r:id="rId10"/>
    <p:sldId id="270" r:id="rId11"/>
    <p:sldId id="265" r:id="rId1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2B7-4B02-3848-BF14-677CEE36B20E}" type="datetimeFigureOut">
              <a:t>12/10/17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19E-3605-CA4A-AC91-05B437CB715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73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2B7-4B02-3848-BF14-677CEE36B20E}" type="datetimeFigureOut">
              <a:t>12/10/17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19E-3605-CA4A-AC91-05B437CB715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77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2B7-4B02-3848-BF14-677CEE36B20E}" type="datetimeFigureOut">
              <a:t>12/10/17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19E-3605-CA4A-AC91-05B437CB715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50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2B7-4B02-3848-BF14-677CEE36B20E}" type="datetimeFigureOut">
              <a:t>12/10/17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19E-3605-CA4A-AC91-05B437CB715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11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2B7-4B02-3848-BF14-677CEE36B20E}" type="datetimeFigureOut">
              <a:t>12/10/17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19E-3605-CA4A-AC91-05B437CB715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9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2B7-4B02-3848-BF14-677CEE36B20E}" type="datetimeFigureOut">
              <a:t>12/10/17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19E-3605-CA4A-AC91-05B437CB715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69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2B7-4B02-3848-BF14-677CEE36B20E}" type="datetimeFigureOut">
              <a:t>12/10/17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19E-3605-CA4A-AC91-05B437CB715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54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2B7-4B02-3848-BF14-677CEE36B20E}" type="datetimeFigureOut">
              <a:t>12/10/17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19E-3605-CA4A-AC91-05B437CB715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65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2B7-4B02-3848-BF14-677CEE36B20E}" type="datetimeFigureOut">
              <a:t>12/10/17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19E-3605-CA4A-AC91-05B437CB715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41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2B7-4B02-3848-BF14-677CEE36B20E}" type="datetimeFigureOut">
              <a:t>12/10/17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19E-3605-CA4A-AC91-05B437CB715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2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2B7-4B02-3848-BF14-677CEE36B20E}" type="datetimeFigureOut">
              <a:t>12/10/17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19E-3605-CA4A-AC91-05B437CB715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0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862B7-4B02-3848-BF14-677CEE36B20E}" type="datetimeFigureOut">
              <a:t>12/10/17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0919E-3605-CA4A-AC91-05B437CB715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32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/>
              <a:t>Status of  STF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586796"/>
          </a:xfrm>
        </p:spPr>
        <p:txBody>
          <a:bodyPr/>
          <a:lstStyle/>
          <a:p>
            <a:r>
              <a:rPr kumimoji="1" lang="en-US" altLang="ja-JP"/>
              <a:t>H. Hayano, 10192012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19005" y="107522"/>
            <a:ext cx="266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10.19.2012 LC</a:t>
            </a:r>
            <a:r>
              <a:rPr lang="ja-JP" altLang="en-US"/>
              <a:t>推進委員会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75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Phase2_MBK_scheme-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899"/>
            <a:ext cx="9144000" cy="3299678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11760" y="571342"/>
            <a:ext cx="4248472" cy="6096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/>
              <a:t>STF phase 2</a:t>
            </a:r>
            <a:endParaRPr lang="en-US" altLang="ja-JP" dirty="0"/>
          </a:p>
        </p:txBody>
      </p:sp>
      <p:sp>
        <p:nvSpPr>
          <p:cNvPr id="7" name="円/楕円 6"/>
          <p:cNvSpPr/>
          <p:nvPr/>
        </p:nvSpPr>
        <p:spPr>
          <a:xfrm>
            <a:off x="3787406" y="3157883"/>
            <a:ext cx="2146571" cy="786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5484433" y="1517132"/>
            <a:ext cx="1461017" cy="16407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866780" y="1159038"/>
            <a:ext cx="186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CM-1 cryomodule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679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135801" y="3259025"/>
            <a:ext cx="126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End of slide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94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STFQB_fullG2_111024_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844826" cy="4392931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7353-32A0-344F-8FC4-93F64516CAF6}" type="slidenum">
              <a:rPr lang="en-US" altLang="ja-JP" smtClean="0"/>
              <a:pPr/>
              <a:t>2</a:t>
            </a:fld>
            <a:endParaRPr lang="en-US" altLang="ja-JP"/>
          </a:p>
        </p:txBody>
      </p:sp>
      <p:sp>
        <p:nvSpPr>
          <p:cNvPr id="16" name="TextBox 2"/>
          <p:cNvSpPr txBox="1"/>
          <p:nvPr/>
        </p:nvSpPr>
        <p:spPr>
          <a:xfrm>
            <a:off x="251520" y="83671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i="1" dirty="0" smtClean="0">
                <a:latin typeface="Helvetica"/>
                <a:cs typeface="Helvetica"/>
              </a:rPr>
              <a:t>STF accelerator was constructed in Feb. 2012</a:t>
            </a:r>
            <a:endParaRPr kumimoji="1" lang="ja-JP" altLang="en-US" sz="1800" b="1" i="1" dirty="0">
              <a:latin typeface="Helvetica"/>
              <a:cs typeface="Helvetica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52400" y="762000"/>
            <a:ext cx="8839200" cy="59436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21" name="TextBox 3"/>
          <p:cNvSpPr txBox="1"/>
          <p:nvPr/>
        </p:nvSpPr>
        <p:spPr>
          <a:xfrm>
            <a:off x="1704741" y="188640"/>
            <a:ext cx="6262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latin typeface="Helvetica"/>
                <a:ea typeface="Osaka"/>
                <a:cs typeface="Helvetica"/>
              </a:rPr>
              <a:t>STF</a:t>
            </a:r>
            <a:r>
              <a:rPr kumimoji="1" lang="ja-JP" altLang="en-US" sz="2400" b="1" i="1" dirty="0" smtClean="0">
                <a:latin typeface="Helvetica"/>
                <a:ea typeface="Osaka"/>
                <a:cs typeface="Helvetica"/>
              </a:rPr>
              <a:t>加速器　（量子ビーム実験）は秋の運転中</a:t>
            </a:r>
            <a:endParaRPr kumimoji="1" lang="ja-JP" altLang="en-US" sz="2400" b="1" i="1" dirty="0">
              <a:latin typeface="Helvetica"/>
              <a:ea typeface="Osaka"/>
              <a:cs typeface="Helvetica"/>
            </a:endParaRPr>
          </a:p>
        </p:txBody>
      </p:sp>
      <p:pic>
        <p:nvPicPr>
          <p:cNvPr id="22" name="図 21" descr="STF-QB-accelerator-013120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66982"/>
            <a:ext cx="4464496" cy="334837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51520" y="1484784"/>
            <a:ext cx="4403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Osaka"/>
                <a:ea typeface="Osaka"/>
                <a:cs typeface="Osaka"/>
              </a:rPr>
              <a:t>High-flux X-ray generation by inverse Compton scattering</a:t>
            </a:r>
          </a:p>
          <a:p>
            <a:r>
              <a:rPr lang="en-US" altLang="ja-JP" sz="1200" dirty="0" smtClean="0">
                <a:latin typeface="Osaka"/>
                <a:ea typeface="Osaka"/>
                <a:cs typeface="Osaka"/>
              </a:rPr>
              <a:t>10mA</a:t>
            </a:r>
            <a:r>
              <a:rPr lang="en-US" altLang="ja-JP" sz="1200" dirty="0">
                <a:latin typeface="Osaka"/>
                <a:ea typeface="Osaka"/>
                <a:cs typeface="Osaka"/>
              </a:rPr>
              <a:t> </a:t>
            </a:r>
            <a:r>
              <a:rPr lang="en-US" altLang="ja-JP" sz="1200" dirty="0" smtClean="0">
                <a:latin typeface="Osaka"/>
                <a:ea typeface="Osaka"/>
                <a:cs typeface="Osaka"/>
              </a:rPr>
              <a:t>electron beam </a:t>
            </a:r>
            <a:r>
              <a:rPr lang="ja-JP" altLang="en-US" sz="1200" dirty="0" smtClean="0">
                <a:latin typeface="Osaka"/>
                <a:ea typeface="Osaka"/>
                <a:cs typeface="Osaka"/>
              </a:rPr>
              <a:t>（</a:t>
            </a:r>
            <a:r>
              <a:rPr lang="en-US" altLang="ja-JP" sz="1200" dirty="0" smtClean="0">
                <a:latin typeface="Osaka"/>
                <a:ea typeface="Osaka"/>
                <a:cs typeface="Osaka"/>
              </a:rPr>
              <a:t>40MeV, </a:t>
            </a:r>
            <a:r>
              <a:rPr lang="ja-JP" altLang="en-US" sz="1200" dirty="0" smtClean="0">
                <a:latin typeface="Osaka"/>
                <a:ea typeface="Osaka"/>
                <a:cs typeface="Osaka"/>
              </a:rPr>
              <a:t>１ｍｓ</a:t>
            </a:r>
            <a:r>
              <a:rPr lang="en-US" altLang="ja-JP" sz="1200" dirty="0" smtClean="0">
                <a:latin typeface="Osaka"/>
                <a:ea typeface="Osaka"/>
                <a:cs typeface="Osaka"/>
              </a:rPr>
              <a:t>, </a:t>
            </a:r>
            <a:r>
              <a:rPr lang="ja-JP" altLang="en-US" sz="1200" dirty="0" smtClean="0">
                <a:latin typeface="Osaka"/>
                <a:ea typeface="Osaka"/>
                <a:cs typeface="Osaka"/>
              </a:rPr>
              <a:t>５Ｈｚ）</a:t>
            </a:r>
            <a:endParaRPr lang="en-US" altLang="ja-JP" sz="1200" dirty="0" smtClean="0">
              <a:latin typeface="Osaka"/>
              <a:ea typeface="Osaka"/>
              <a:cs typeface="Osaka"/>
            </a:endParaRPr>
          </a:p>
          <a:p>
            <a:r>
              <a:rPr kumimoji="1" lang="en-US" altLang="ja-JP" sz="1200" dirty="0" smtClean="0">
                <a:latin typeface="Osaka"/>
                <a:ea typeface="Osaka"/>
                <a:cs typeface="Osaka"/>
              </a:rPr>
              <a:t>Laser accumulator by 4 mirror resonator</a:t>
            </a:r>
          </a:p>
          <a:p>
            <a:r>
              <a:rPr lang="en-US" altLang="ja-JP" sz="1200" dirty="0" smtClean="0">
                <a:latin typeface="Osaka"/>
                <a:ea typeface="Osaka"/>
                <a:cs typeface="Osaka"/>
              </a:rPr>
              <a:t>head-on collision of beam and laser</a:t>
            </a:r>
            <a:endParaRPr kumimoji="1" lang="ja-JP" altLang="en-US" sz="1200" dirty="0">
              <a:latin typeface="Osaka"/>
              <a:ea typeface="Osaka"/>
              <a:cs typeface="Osaka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251520" y="2276872"/>
            <a:ext cx="4030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Target flux: 1.3 x 10</a:t>
            </a:r>
            <a:r>
              <a:rPr kumimoji="1" lang="en-US" altLang="ja-JP" sz="1400" baseline="30000" dirty="0" smtClean="0"/>
              <a:t>10</a:t>
            </a:r>
            <a:r>
              <a:rPr kumimoji="1" lang="en-US" altLang="ja-JP" sz="1400" dirty="0" smtClean="0"/>
              <a:t> photons/sec 1%bandwidth 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67944" y="1196752"/>
            <a:ext cx="1681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Capture cryomodule</a:t>
            </a:r>
            <a:endParaRPr kumimoji="1" lang="ja-JP" altLang="en-US" sz="12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12160" y="836712"/>
            <a:ext cx="1253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Collision point</a:t>
            </a:r>
            <a:endParaRPr kumimoji="1" lang="ja-JP" altLang="en-US" sz="12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95736" y="4293096"/>
            <a:ext cx="1783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Photocathode RF gun</a:t>
            </a:r>
            <a:endParaRPr kumimoji="1" lang="ja-JP" altLang="en-US" sz="12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40152" y="6237312"/>
            <a:ext cx="165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FF00"/>
                </a:solidFill>
              </a:rPr>
              <a:t>STF Accelerator</a:t>
            </a:r>
            <a:endParaRPr kumimoji="1" lang="ja-JP" altLang="en-US" sz="1600" dirty="0">
              <a:solidFill>
                <a:srgbClr val="FFFF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9167" y="5590981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2012</a:t>
            </a:r>
            <a:r>
              <a:rPr kumimoji="1" lang="ja-JP" altLang="en-US"/>
              <a:t>秋の運転：</a:t>
            </a:r>
            <a:r>
              <a:rPr kumimoji="1" lang="en-US" altLang="ja-JP"/>
              <a:t>9</a:t>
            </a:r>
            <a:r>
              <a:rPr kumimoji="1" lang="ja-JP" altLang="en-US"/>
              <a:t>月</a:t>
            </a:r>
            <a:r>
              <a:rPr kumimoji="1" lang="en-US" altLang="ja-JP"/>
              <a:t>〜12</a:t>
            </a:r>
            <a:r>
              <a:rPr kumimoji="1" lang="ja-JP" altLang="en-US"/>
              <a:t>月</a:t>
            </a:r>
            <a:endParaRPr kumimoji="1" lang="en-US" altLang="ja-JP"/>
          </a:p>
          <a:p>
            <a:r>
              <a:rPr lang="ja-JP" altLang="en-US"/>
              <a:t>目標：高輝度</a:t>
            </a:r>
            <a:r>
              <a:rPr lang="en-US" altLang="ja-JP"/>
              <a:t>X</a:t>
            </a:r>
            <a:r>
              <a:rPr lang="ja-JP" altLang="en-US"/>
              <a:t>線生成、各種加速器</a:t>
            </a:r>
            <a:r>
              <a:rPr lang="en-US" altLang="ja-JP"/>
              <a:t>Study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18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0608tek000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50" y="1893544"/>
            <a:ext cx="3996090" cy="318454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65137" y="5072536"/>
            <a:ext cx="2935773" cy="4489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17877" tIns="8938" rIns="17877" bIns="8938" rtlCol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</a:rPr>
              <a:t>1ms </a:t>
            </a:r>
            <a:r>
              <a:rPr lang="ja-JP" altLang="en-US" sz="1400" dirty="0">
                <a:solidFill>
                  <a:srgbClr val="000000"/>
                </a:solidFill>
              </a:rPr>
              <a:t>ビーム加速</a:t>
            </a:r>
            <a:r>
              <a:rPr lang="en-US" altLang="ja-JP" sz="1400" dirty="0">
                <a:solidFill>
                  <a:srgbClr val="000000"/>
                </a:solidFill>
              </a:rPr>
              <a:t>(15pC/bunch)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(Gun/SCRF RF feedback ON) 06.08.2012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51150" y="1362853"/>
            <a:ext cx="4392850" cy="295049"/>
          </a:xfrm>
          <a:prstGeom prst="rect">
            <a:avLst/>
          </a:prstGeom>
          <a:noFill/>
        </p:spPr>
        <p:txBody>
          <a:bodyPr wrap="square" lIns="17877" tIns="8938" rIns="17877" bIns="8938" rtlCol="0">
            <a:spAutoFit/>
          </a:bodyPr>
          <a:lstStyle/>
          <a:p>
            <a:r>
              <a:rPr kumimoji="1" lang="ja-JP" altLang="en-US" dirty="0" smtClean="0">
                <a:solidFill>
                  <a:srgbClr val="000000"/>
                </a:solidFill>
              </a:rPr>
              <a:t>超伝導加速空洞による</a:t>
            </a:r>
            <a:r>
              <a:rPr kumimoji="1" lang="en-US" altLang="ja-JP" dirty="0" smtClean="0">
                <a:solidFill>
                  <a:srgbClr val="000000"/>
                </a:solidFill>
              </a:rPr>
              <a:t>1ms</a:t>
            </a:r>
            <a:r>
              <a:rPr kumimoji="1" lang="ja-JP" altLang="en-US" dirty="0" smtClean="0">
                <a:solidFill>
                  <a:srgbClr val="000000"/>
                </a:solidFill>
              </a:rPr>
              <a:t>長の</a:t>
            </a:r>
            <a:r>
              <a:rPr kumimoji="1" lang="ja-JP" altLang="en-US" dirty="0" smtClean="0">
                <a:solidFill>
                  <a:srgbClr val="000000"/>
                </a:solidFill>
              </a:rPr>
              <a:t>ビーム加速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5" name="図 4" descr="Flat_1ms_beam_with_RF_feed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1" y="1893543"/>
            <a:ext cx="3964008" cy="315897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7606" y="5078086"/>
            <a:ext cx="3140732" cy="4489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17877" tIns="8938" rIns="17877" bIns="8938" rtlCol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</a:rPr>
              <a:t>RF</a:t>
            </a:r>
            <a:r>
              <a:rPr lang="ja-JP" altLang="en-US" sz="1400" dirty="0">
                <a:solidFill>
                  <a:srgbClr val="000000"/>
                </a:solidFill>
              </a:rPr>
              <a:t>電子銃からの</a:t>
            </a:r>
            <a:r>
              <a:rPr lang="en-US" altLang="ja-JP" sz="1400" dirty="0">
                <a:solidFill>
                  <a:srgbClr val="000000"/>
                </a:solidFill>
              </a:rPr>
              <a:t>1ms </a:t>
            </a:r>
            <a:r>
              <a:rPr lang="ja-JP" altLang="en-US" sz="1400" dirty="0">
                <a:solidFill>
                  <a:srgbClr val="000000"/>
                </a:solidFill>
              </a:rPr>
              <a:t>フラットビーム取出し</a:t>
            </a:r>
            <a:endParaRPr lang="en-US" altLang="ja-JP" sz="1400" dirty="0">
              <a:solidFill>
                <a:srgbClr val="000000"/>
              </a:solidFill>
            </a:endParaRPr>
          </a:p>
          <a:p>
            <a:r>
              <a:rPr lang="en-US" altLang="ja-JP" sz="1400" dirty="0">
                <a:solidFill>
                  <a:srgbClr val="000000"/>
                </a:solidFill>
              </a:rPr>
              <a:t>(RF feedback ON) 03.22.2012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565" y="1362853"/>
            <a:ext cx="4346240" cy="295049"/>
          </a:xfrm>
          <a:prstGeom prst="rect">
            <a:avLst/>
          </a:prstGeom>
          <a:noFill/>
        </p:spPr>
        <p:txBody>
          <a:bodyPr wrap="square" lIns="17877" tIns="8938" rIns="17877" bIns="8938" rtlCol="0">
            <a:spAutoFit/>
          </a:bodyPr>
          <a:lstStyle/>
          <a:p>
            <a:r>
              <a:rPr kumimoji="1" lang="ja-JP" altLang="en-US" dirty="0" smtClean="0">
                <a:solidFill>
                  <a:srgbClr val="000000"/>
                </a:solidFill>
              </a:rPr>
              <a:t>常伝導</a:t>
            </a:r>
            <a:r>
              <a:rPr kumimoji="1" lang="en-US" altLang="ja-JP" dirty="0" smtClean="0">
                <a:solidFill>
                  <a:srgbClr val="000000"/>
                </a:solidFill>
              </a:rPr>
              <a:t>RF</a:t>
            </a:r>
            <a:r>
              <a:rPr kumimoji="1" lang="ja-JP" altLang="en-US" dirty="0" smtClean="0">
                <a:solidFill>
                  <a:srgbClr val="000000"/>
                </a:solidFill>
              </a:rPr>
              <a:t>電子銃からの</a:t>
            </a:r>
            <a:r>
              <a:rPr kumimoji="1" lang="en-US" altLang="ja-JP" dirty="0" smtClean="0">
                <a:solidFill>
                  <a:srgbClr val="000000"/>
                </a:solidFill>
              </a:rPr>
              <a:t>1ms</a:t>
            </a:r>
            <a:r>
              <a:rPr kumimoji="1" lang="ja-JP" altLang="en-US" dirty="0" smtClean="0">
                <a:solidFill>
                  <a:srgbClr val="000000"/>
                </a:solidFill>
              </a:rPr>
              <a:t>ビーム取り出し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79813" y="417684"/>
            <a:ext cx="656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latin typeface="Helvetica"/>
                <a:cs typeface="Helvetica"/>
              </a:rPr>
              <a:t>７月までに達成しているロングバンチビーム生成とそのビーム加速</a:t>
            </a:r>
            <a:endParaRPr kumimoji="1" lang="ja-JP" altLang="en-US" b="1">
              <a:latin typeface="Helvetica"/>
              <a:cs typeface="Helvetic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24145" y="5527024"/>
            <a:ext cx="125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2.5mA</a:t>
            </a:r>
            <a:r>
              <a:rPr kumimoji="1" lang="ja-JP" altLang="en-US"/>
              <a:t>相当</a:t>
            </a:r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1142" y="6244873"/>
            <a:ext cx="485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ILC(TDR)</a:t>
            </a:r>
            <a:r>
              <a:rPr kumimoji="1" lang="ja-JP" altLang="en-US"/>
              <a:t>は</a:t>
            </a:r>
            <a:r>
              <a:rPr lang="en-US" altLang="ja-JP"/>
              <a:t>5.8</a:t>
            </a:r>
            <a:r>
              <a:rPr kumimoji="1" lang="en-US" altLang="ja-JP"/>
              <a:t>mA</a:t>
            </a:r>
            <a:r>
              <a:rPr lang="ja-JP" altLang="en-US"/>
              <a:t>ビーム強度</a:t>
            </a:r>
            <a:r>
              <a:rPr kumimoji="1" lang="ja-JP" altLang="en-US"/>
              <a:t>、</a:t>
            </a:r>
            <a:r>
              <a:rPr lang="en-US" altLang="ja-JP"/>
              <a:t>0.727</a:t>
            </a:r>
            <a:r>
              <a:rPr kumimoji="1" lang="en-US" altLang="ja-JP"/>
              <a:t>ms</a:t>
            </a:r>
            <a:r>
              <a:rPr kumimoji="1" lang="ja-JP" altLang="en-US"/>
              <a:t>トレイン長</a:t>
            </a:r>
            <a:r>
              <a:rPr kumimoji="1" lang="en-US" altLang="ja-JP"/>
              <a:t> 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59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954" y="4784637"/>
            <a:ext cx="7978618" cy="204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6795948" y="4683278"/>
            <a:ext cx="863328" cy="2027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17877" tIns="8938" rIns="17877" bIns="8938" rtlCol="0">
            <a:spAutoFit/>
          </a:bodyPr>
          <a:lstStyle/>
          <a:p>
            <a:r>
              <a:rPr lang="en-US" altLang="ja-JP" sz="1200" b="1" dirty="0">
                <a:solidFill>
                  <a:srgbClr val="000000"/>
                </a:solidFill>
              </a:rPr>
              <a:t>WM-PRM-07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7283839" y="4885995"/>
            <a:ext cx="0" cy="2613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5077391" y="4878244"/>
            <a:ext cx="863328" cy="2027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17877" tIns="8938" rIns="17877" bIns="8938" rtlCol="0">
            <a:spAutoFit/>
          </a:bodyPr>
          <a:lstStyle/>
          <a:p>
            <a:r>
              <a:rPr lang="en-US" altLang="ja-JP" sz="1200" b="1" dirty="0">
                <a:solidFill>
                  <a:srgbClr val="000000"/>
                </a:solidFill>
              </a:rPr>
              <a:t>WM-PRM-05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5509055" y="5147300"/>
            <a:ext cx="0" cy="5268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4711" y="1127700"/>
            <a:ext cx="4005101" cy="358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6284234" y="2296425"/>
            <a:ext cx="1234899" cy="295049"/>
          </a:xfrm>
          <a:prstGeom prst="rect">
            <a:avLst/>
          </a:prstGeom>
        </p:spPr>
        <p:txBody>
          <a:bodyPr wrap="none" lIns="17877" tIns="8938" rIns="17877" bIns="8938">
            <a:spAutoFit/>
          </a:bodyPr>
          <a:lstStyle/>
          <a:p>
            <a:r>
              <a:rPr lang="en-US" altLang="ja-JP" dirty="0" err="1">
                <a:solidFill>
                  <a:srgbClr val="000000"/>
                </a:solidFill>
              </a:rPr>
              <a:t>σx</a:t>
            </a:r>
            <a:r>
              <a:rPr lang="en-US" altLang="ja-JP" dirty="0">
                <a:solidFill>
                  <a:srgbClr val="000000"/>
                </a:solidFill>
              </a:rPr>
              <a:t>: 36.2[µm]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321165" y="3511411"/>
            <a:ext cx="1239407" cy="295049"/>
          </a:xfrm>
          <a:prstGeom prst="rect">
            <a:avLst/>
          </a:prstGeom>
        </p:spPr>
        <p:txBody>
          <a:bodyPr wrap="none" lIns="17877" tIns="8938" rIns="17877" bIns="8938">
            <a:spAutoFit/>
          </a:bodyPr>
          <a:lstStyle/>
          <a:p>
            <a:r>
              <a:rPr lang="en-US" altLang="ja-JP" dirty="0" err="1">
                <a:solidFill>
                  <a:srgbClr val="000000"/>
                </a:solidFill>
              </a:rPr>
              <a:t>σy</a:t>
            </a:r>
            <a:r>
              <a:rPr lang="en-US" altLang="ja-JP" dirty="0">
                <a:solidFill>
                  <a:srgbClr val="000000"/>
                </a:solidFill>
              </a:rPr>
              <a:t>: 36.1[µm]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85094" y="832651"/>
            <a:ext cx="3253901" cy="295049"/>
          </a:xfrm>
          <a:prstGeom prst="rect">
            <a:avLst/>
          </a:prstGeom>
          <a:noFill/>
        </p:spPr>
        <p:txBody>
          <a:bodyPr wrap="square" lIns="17877" tIns="8938" rIns="17877" bIns="8938" rtlCol="0">
            <a:spAutoFit/>
          </a:bodyPr>
          <a:lstStyle/>
          <a:p>
            <a:r>
              <a:rPr kumimoji="1" lang="ja-JP" altLang="en-US" dirty="0" smtClean="0">
                <a:solidFill>
                  <a:srgbClr val="000000"/>
                </a:solidFill>
              </a:rPr>
              <a:t>最小ビームサイズ＠</a:t>
            </a:r>
            <a:r>
              <a:rPr kumimoji="1" lang="en-US" altLang="ja-JP" dirty="0" smtClean="0">
                <a:solidFill>
                  <a:srgbClr val="000000"/>
                </a:solidFill>
              </a:rPr>
              <a:t>WM-PRM-07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832" y="1153856"/>
            <a:ext cx="3969051" cy="355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正方形/長方形 13"/>
          <p:cNvSpPr/>
          <p:nvPr/>
        </p:nvSpPr>
        <p:spPr>
          <a:xfrm>
            <a:off x="2070552" y="2344839"/>
            <a:ext cx="1234899" cy="295049"/>
          </a:xfrm>
          <a:prstGeom prst="rect">
            <a:avLst/>
          </a:prstGeom>
        </p:spPr>
        <p:txBody>
          <a:bodyPr wrap="none" lIns="17877" tIns="8938" rIns="17877" bIns="8938">
            <a:spAutoFit/>
          </a:bodyPr>
          <a:lstStyle/>
          <a:p>
            <a:r>
              <a:rPr lang="en-US" altLang="ja-JP" dirty="0" err="1">
                <a:solidFill>
                  <a:srgbClr val="000000"/>
                </a:solidFill>
              </a:rPr>
              <a:t>σx</a:t>
            </a:r>
            <a:r>
              <a:rPr lang="en-US" altLang="ja-JP" dirty="0">
                <a:solidFill>
                  <a:srgbClr val="000000"/>
                </a:solidFill>
              </a:rPr>
              <a:t>: 17.5[µm]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955911" y="3658935"/>
            <a:ext cx="1239407" cy="295049"/>
          </a:xfrm>
          <a:prstGeom prst="rect">
            <a:avLst/>
          </a:prstGeom>
        </p:spPr>
        <p:txBody>
          <a:bodyPr wrap="none" lIns="17877" tIns="8938" rIns="17877" bIns="8938">
            <a:spAutoFit/>
          </a:bodyPr>
          <a:lstStyle/>
          <a:p>
            <a:r>
              <a:rPr lang="en-US" altLang="ja-JP" dirty="0" err="1">
                <a:solidFill>
                  <a:srgbClr val="000000"/>
                </a:solidFill>
              </a:rPr>
              <a:t>σy</a:t>
            </a:r>
            <a:r>
              <a:rPr lang="en-US" altLang="ja-JP" dirty="0">
                <a:solidFill>
                  <a:srgbClr val="000000"/>
                </a:solidFill>
              </a:rPr>
              <a:t>: 25.3[µm]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9364" y="831782"/>
            <a:ext cx="3416132" cy="295049"/>
          </a:xfrm>
          <a:prstGeom prst="rect">
            <a:avLst/>
          </a:prstGeom>
          <a:noFill/>
        </p:spPr>
        <p:txBody>
          <a:bodyPr wrap="square" lIns="17877" tIns="8938" rIns="17877" bIns="8938" rtlCol="0">
            <a:spAutoFit/>
          </a:bodyPr>
          <a:lstStyle/>
          <a:p>
            <a:r>
              <a:rPr kumimoji="1" lang="ja-JP" altLang="en-US" dirty="0" smtClean="0">
                <a:solidFill>
                  <a:srgbClr val="000000"/>
                </a:solidFill>
              </a:rPr>
              <a:t>最小ビームサイズ＠</a:t>
            </a:r>
            <a:r>
              <a:rPr kumimoji="1" lang="en-US" altLang="ja-JP" dirty="0" smtClean="0">
                <a:solidFill>
                  <a:srgbClr val="000000"/>
                </a:solidFill>
              </a:rPr>
              <a:t>WM-PRM-05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94421" y="233018"/>
            <a:ext cx="592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latin typeface="Helvetica"/>
                <a:cs typeface="Helvetica"/>
              </a:rPr>
              <a:t>目標</a:t>
            </a:r>
            <a:r>
              <a:rPr kumimoji="1" lang="en-US" altLang="ja-JP" b="1">
                <a:latin typeface="Helvetica"/>
                <a:cs typeface="Helvetica"/>
              </a:rPr>
              <a:t>10-20μm</a:t>
            </a:r>
            <a:r>
              <a:rPr kumimoji="1" lang="ja-JP" altLang="en-US" b="1">
                <a:latin typeface="Helvetica"/>
                <a:cs typeface="Helvetica"/>
              </a:rPr>
              <a:t>に対し、７月までに達成しているビームサイズ</a:t>
            </a:r>
            <a:endParaRPr kumimoji="1" lang="ja-JP" altLang="en-US" b="1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7705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2012年10月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19" y="575593"/>
            <a:ext cx="5936987" cy="4554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2056" y="147935"/>
            <a:ext cx="213486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Helvetica"/>
                <a:cs typeface="Helvetica"/>
              </a:rPr>
              <a:t>October</a:t>
            </a:r>
            <a:r>
              <a:rPr kumimoji="1" lang="en-US" altLang="ja-JP" sz="2400" b="1" dirty="0" smtClean="0">
                <a:latin typeface="Helvetica"/>
                <a:cs typeface="Helvetica"/>
              </a:rPr>
              <a:t> 2012</a:t>
            </a:r>
            <a:endParaRPr kumimoji="1" lang="ja-JP" altLang="en-US" sz="2400" b="1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609600"/>
            <a:ext cx="572192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  <a:latin typeface="Helvetica"/>
                <a:cs typeface="Helvetica"/>
              </a:rPr>
              <a:t>Sun</a:t>
            </a:r>
            <a:endParaRPr kumimoji="1" lang="ja-JP" altLang="en-US" sz="1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609600"/>
            <a:ext cx="606256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latin typeface="Helvetica"/>
                <a:cs typeface="Helvetica"/>
              </a:rPr>
              <a:t>Mon</a:t>
            </a:r>
            <a:endParaRPr kumimoji="1" lang="ja-JP" altLang="en-US" sz="1600" b="1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09600"/>
            <a:ext cx="53432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Helvetica"/>
                <a:cs typeface="Helvetica"/>
              </a:rPr>
              <a:t>Tue</a:t>
            </a:r>
            <a:endParaRPr kumimoji="1" lang="ja-JP" altLang="en-US" sz="1600" b="1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609600"/>
            <a:ext cx="61417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Helvetica"/>
                <a:cs typeface="Helvetica"/>
              </a:rPr>
              <a:t>Wed</a:t>
            </a:r>
            <a:endParaRPr kumimoji="1" lang="ja-JP" altLang="en-US" sz="1600" b="1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6356" y="609600"/>
            <a:ext cx="560670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Helvetica"/>
                <a:cs typeface="Helvetica"/>
              </a:rPr>
              <a:t>Thu</a:t>
            </a:r>
            <a:endParaRPr kumimoji="1" lang="ja-JP" altLang="en-US" sz="1600" b="1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609600"/>
            <a:ext cx="44685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Helvetica"/>
                <a:cs typeface="Helvetica"/>
              </a:rPr>
              <a:t>Fri</a:t>
            </a:r>
            <a:endParaRPr kumimoji="1" lang="ja-JP" altLang="en-US" sz="1600" b="1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609600"/>
            <a:ext cx="503964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  <a:latin typeface="Helvetica"/>
                <a:cs typeface="Helvetica"/>
              </a:rPr>
              <a:t>Sat</a:t>
            </a:r>
            <a:endParaRPr kumimoji="1" lang="ja-JP" altLang="en-US" sz="1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3130974" y="4169285"/>
            <a:ext cx="3505461" cy="1204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2445435" y="4181330"/>
            <a:ext cx="514212" cy="0"/>
          </a:xfrm>
          <a:prstGeom prst="straightConnector1">
            <a:avLst/>
          </a:prstGeom>
          <a:ln w="127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2283642" y="3811998"/>
            <a:ext cx="847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0000FF"/>
                </a:solidFill>
              </a:rPr>
              <a:t>cool-down</a:t>
            </a:r>
            <a:endParaRPr lang="ja-JP" altLang="en-US" sz="1200" dirty="0"/>
          </a:p>
        </p:txBody>
      </p:sp>
      <p:cxnSp>
        <p:nvCxnSpPr>
          <p:cNvPr id="43" name="直線矢印コネクタ 42"/>
          <p:cNvCxnSpPr/>
          <p:nvPr/>
        </p:nvCxnSpPr>
        <p:spPr>
          <a:xfrm>
            <a:off x="3130974" y="1550694"/>
            <a:ext cx="338798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3982523" y="2414790"/>
            <a:ext cx="2536439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3130974" y="3278886"/>
            <a:ext cx="3387988" cy="0"/>
          </a:xfrm>
          <a:prstGeom prst="straightConnector1">
            <a:avLst/>
          </a:prstGeom>
          <a:ln>
            <a:solidFill>
              <a:srgbClr val="66006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2465159" y="3278886"/>
            <a:ext cx="514212" cy="0"/>
          </a:xfrm>
          <a:prstGeom prst="straightConnector1">
            <a:avLst/>
          </a:prstGeom>
          <a:ln w="127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2303366" y="2909554"/>
            <a:ext cx="847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0000FF"/>
                </a:solidFill>
              </a:rPr>
              <a:t>cool-down</a:t>
            </a:r>
            <a:endParaRPr lang="ja-JP" altLang="en-US" sz="1200" dirty="0"/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3385008" y="2381662"/>
            <a:ext cx="514212" cy="0"/>
          </a:xfrm>
          <a:prstGeom prst="straightConnector1">
            <a:avLst/>
          </a:prstGeom>
          <a:ln w="127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3099953" y="2007110"/>
            <a:ext cx="847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0000FF"/>
                </a:solidFill>
              </a:rPr>
              <a:t>cool-down</a:t>
            </a:r>
            <a:endParaRPr lang="ja-JP" altLang="en-US" sz="1200" dirty="0"/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2504607" y="1550694"/>
            <a:ext cx="514212" cy="0"/>
          </a:xfrm>
          <a:prstGeom prst="straightConnector1">
            <a:avLst/>
          </a:prstGeom>
          <a:ln w="127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2342814" y="1181362"/>
            <a:ext cx="847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0000FF"/>
                </a:solidFill>
              </a:rPr>
              <a:t>cool-down</a:t>
            </a:r>
            <a:endParaRPr lang="ja-JP" altLang="en-US" sz="12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947403" y="1181362"/>
            <a:ext cx="162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Collision tuning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328737" y="2899422"/>
            <a:ext cx="390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660066"/>
                </a:solidFill>
              </a:rPr>
              <a:t>Accelerator study (HOM-BPM, LLRF </a:t>
            </a:r>
            <a:r>
              <a:rPr kumimoji="1" lang="en-US" altLang="ja-JP" dirty="0" err="1" smtClean="0">
                <a:solidFill>
                  <a:srgbClr val="660066"/>
                </a:solidFill>
              </a:rPr>
              <a:t>etc</a:t>
            </a:r>
            <a:r>
              <a:rPr kumimoji="1" lang="en-US" altLang="ja-JP" dirty="0" smtClean="0">
                <a:solidFill>
                  <a:srgbClr val="660066"/>
                </a:solidFill>
              </a:rPr>
              <a:t>)</a:t>
            </a:r>
            <a:endParaRPr kumimoji="1" lang="ja-JP" altLang="en-US" dirty="0">
              <a:solidFill>
                <a:srgbClr val="660066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394389" y="2007110"/>
            <a:ext cx="187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Compton collision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982523" y="3799953"/>
            <a:ext cx="187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Compton collision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3190146" y="4941168"/>
            <a:ext cx="1669886" cy="5738"/>
          </a:xfrm>
          <a:prstGeom prst="straightConnector1">
            <a:avLst/>
          </a:prstGeom>
          <a:ln>
            <a:solidFill>
              <a:srgbClr val="66006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2504607" y="4953213"/>
            <a:ext cx="514212" cy="0"/>
          </a:xfrm>
          <a:prstGeom prst="straightConnector1">
            <a:avLst/>
          </a:prstGeom>
          <a:ln w="127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/>
          <p:cNvSpPr/>
          <p:nvPr/>
        </p:nvSpPr>
        <p:spPr>
          <a:xfrm>
            <a:off x="2342814" y="4583881"/>
            <a:ext cx="847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0000FF"/>
                </a:solidFill>
              </a:rPr>
              <a:t>cool-down</a:t>
            </a:r>
            <a:endParaRPr lang="ja-JP" altLang="en-US" sz="1200" dirty="0"/>
          </a:p>
        </p:txBody>
      </p:sp>
      <p:cxnSp>
        <p:nvCxnSpPr>
          <p:cNvPr id="61" name="直線矢印コネクタ 60"/>
          <p:cNvCxnSpPr/>
          <p:nvPr/>
        </p:nvCxnSpPr>
        <p:spPr>
          <a:xfrm>
            <a:off x="2530444" y="3775133"/>
            <a:ext cx="3913764" cy="0"/>
          </a:xfrm>
          <a:prstGeom prst="straightConnector1">
            <a:avLst/>
          </a:prstGeom>
          <a:ln w="12700" cmpd="sng">
            <a:solidFill>
              <a:srgbClr val="00CC9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>
            <a:off x="4063054" y="3525423"/>
            <a:ext cx="539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008000"/>
                </a:solidFill>
              </a:rPr>
              <a:t>LCWS</a:t>
            </a:r>
            <a:endParaRPr lang="ja-JP" altLang="en-US" sz="1200" dirty="0">
              <a:solidFill>
                <a:srgbClr val="008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328737" y="4528441"/>
            <a:ext cx="390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660066"/>
                </a:solidFill>
              </a:rPr>
              <a:t>Accelerator study (HOM-BPM, LLRF </a:t>
            </a:r>
            <a:r>
              <a:rPr kumimoji="1" lang="en-US" altLang="ja-JP" dirty="0" err="1" smtClean="0">
                <a:solidFill>
                  <a:srgbClr val="660066"/>
                </a:solidFill>
              </a:rPr>
              <a:t>etc</a:t>
            </a:r>
            <a:r>
              <a:rPr kumimoji="1" lang="en-US" altLang="ja-JP" dirty="0" smtClean="0">
                <a:solidFill>
                  <a:srgbClr val="660066"/>
                </a:solidFill>
              </a:rPr>
              <a:t>)</a:t>
            </a:r>
            <a:endParaRPr kumimoji="1" lang="ja-JP" altLang="en-US" dirty="0">
              <a:solidFill>
                <a:srgbClr val="660066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40474" y="5409899"/>
            <a:ext cx="2539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/>
              <a:t>S</a:t>
            </a:r>
            <a:r>
              <a:rPr kumimoji="1" lang="en-US" altLang="ja-JP" sz="3200" b="1"/>
              <a:t>TF operation</a:t>
            </a:r>
          </a:p>
          <a:p>
            <a:r>
              <a:rPr lang="en-US" altLang="ja-JP" sz="3200" b="1"/>
              <a:t>    fall 2012</a:t>
            </a:r>
            <a:endParaRPr kumimoji="1" lang="ja-JP" altLang="en-US" sz="3200" b="1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85008" y="5580772"/>
            <a:ext cx="5252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秋のランにおいて、ビーム軌道不安定が発生。</a:t>
            </a:r>
            <a:endParaRPr kumimoji="1" lang="en-US" altLang="ja-JP"/>
          </a:p>
          <a:p>
            <a:r>
              <a:rPr lang="en-US" altLang="ja-JP"/>
              <a:t>RF</a:t>
            </a:r>
            <a:r>
              <a:rPr lang="ja-JP" altLang="en-US"/>
              <a:t>電子銃レーザー基準クロックと加速器基準クロック</a:t>
            </a:r>
            <a:endParaRPr lang="en-US" altLang="ja-JP"/>
          </a:p>
          <a:p>
            <a:r>
              <a:rPr kumimoji="1" lang="ja-JP" altLang="en-US"/>
              <a:t>との間の位相不安定（</a:t>
            </a:r>
            <a:r>
              <a:rPr kumimoji="1" lang="en-US" altLang="ja-JP"/>
              <a:t>~1</a:t>
            </a:r>
            <a:r>
              <a:rPr kumimoji="1" lang="ja-JP" altLang="en-US"/>
              <a:t>度）が起きている模様。</a:t>
            </a:r>
            <a:endParaRPr kumimoji="1" lang="en-US" altLang="ja-JP"/>
          </a:p>
          <a:p>
            <a:r>
              <a:rPr lang="ja-JP" altLang="en-US"/>
              <a:t>原因を同定中。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F-QB-compton-Oct2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89" y="1189696"/>
            <a:ext cx="6331663" cy="4748747"/>
          </a:xfrm>
          <a:prstGeom prst="rect">
            <a:avLst/>
          </a:prstGeom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456480" y="290883"/>
            <a:ext cx="8231040" cy="695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b="1" dirty="0"/>
              <a:t>４ミラーレーザー蓄積器をビームラインに装着、</a:t>
            </a:r>
            <a:endParaRPr lang="en-US" altLang="ja-JP" sz="2400" b="1" dirty="0"/>
          </a:p>
          <a:p>
            <a:pPr>
              <a:defRPr/>
            </a:pPr>
            <a:r>
              <a:rPr lang="ja-JP" altLang="en-US" sz="2400" b="1" dirty="0"/>
              <a:t>レーザー蓄積を調整中</a:t>
            </a:r>
            <a:endParaRPr lang="ja-JP" altLang="en-US" sz="2400" b="1" dirty="0"/>
          </a:p>
        </p:txBody>
      </p:sp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6418081" y="5938443"/>
            <a:ext cx="2443715" cy="36932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kumimoji="1" lang="en-US" altLang="ja-JP"/>
              <a:t>2012/Sep/28 H. Shimizu</a:t>
            </a:r>
            <a:endParaRPr kumimoji="1" lang="ja-JP" altLang="en-US"/>
          </a:p>
        </p:txBody>
      </p:sp>
      <p:pic>
        <p:nvPicPr>
          <p:cNvPr id="5" name="図 4" descr="4mirr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493"/>
            <a:ext cx="3585853" cy="2419255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06917" y="4082494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レーザー蓄積器のイラスト</a:t>
            </a:r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56594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21016_23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39" y="1152069"/>
            <a:ext cx="3763635" cy="2806362"/>
          </a:xfrm>
          <a:prstGeom prst="rect">
            <a:avLst/>
          </a:prstGeom>
        </p:spPr>
      </p:pic>
      <p:pic>
        <p:nvPicPr>
          <p:cNvPr id="3" name="図 2" descr="20121016_23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39" y="3958431"/>
            <a:ext cx="3763635" cy="280636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607293" y="2320273"/>
            <a:ext cx="129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電子ビーム</a:t>
            </a:r>
            <a:endParaRPr kumimoji="1" lang="en-US" altLang="ja-JP"/>
          </a:p>
          <a:p>
            <a:r>
              <a:rPr lang="ja-JP" altLang="en-US"/>
              <a:t>（</a:t>
            </a:r>
            <a:r>
              <a:rPr lang="en-US" altLang="ja-JP"/>
              <a:t>40</a:t>
            </a:r>
            <a:r>
              <a:rPr lang="ja-JP" altLang="en-US"/>
              <a:t>バンチ）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07293" y="5117423"/>
            <a:ext cx="17271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レーザービーム</a:t>
            </a:r>
            <a:endParaRPr kumimoji="1" lang="en-US" altLang="ja-JP"/>
          </a:p>
          <a:p>
            <a:r>
              <a:rPr lang="ja-JP" altLang="en-US" sz="1200"/>
              <a:t>（入射の状態。</a:t>
            </a:r>
            <a:endParaRPr lang="en-US" altLang="ja-JP" sz="1200"/>
          </a:p>
          <a:p>
            <a:r>
              <a:rPr kumimoji="1" lang="ja-JP" altLang="en-US" sz="1200"/>
              <a:t>周回レーザーではない）</a:t>
            </a:r>
            <a:endParaRPr kumimoji="1" lang="ja-JP" altLang="en-US" sz="1200"/>
          </a:p>
        </p:txBody>
      </p:sp>
      <p:sp>
        <p:nvSpPr>
          <p:cNvPr id="6" name="タイトル 3"/>
          <p:cNvSpPr txBox="1">
            <a:spLocks/>
          </p:cNvSpPr>
          <p:nvPr/>
        </p:nvSpPr>
        <p:spPr>
          <a:xfrm>
            <a:off x="372868" y="0"/>
            <a:ext cx="8552655" cy="1270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dirty="0"/>
              <a:t>衝突点スクリーンモニターに観測できている電子ビームと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入射レーザー光</a:t>
            </a:r>
            <a:endParaRPr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6246" y="2570474"/>
            <a:ext cx="22612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電子ビームとレーザー</a:t>
            </a:r>
            <a:endParaRPr kumimoji="1" lang="en-US" altLang="ja-JP" sz="1400"/>
          </a:p>
          <a:p>
            <a:r>
              <a:rPr lang="ja-JP" altLang="en-US" sz="1400"/>
              <a:t>は</a:t>
            </a:r>
            <a:r>
              <a:rPr lang="en-US" altLang="ja-JP" sz="1400"/>
              <a:t>0.5mm</a:t>
            </a:r>
            <a:r>
              <a:rPr lang="ja-JP" altLang="en-US" sz="1400"/>
              <a:t>以内で位置が</a:t>
            </a:r>
            <a:endParaRPr lang="en-US" altLang="ja-JP" sz="1400"/>
          </a:p>
          <a:p>
            <a:r>
              <a:rPr lang="ja-JP" altLang="en-US" sz="1400"/>
              <a:t>あっている。</a:t>
            </a:r>
            <a:endParaRPr lang="en-US" altLang="ja-JP" sz="1400"/>
          </a:p>
          <a:p>
            <a:r>
              <a:rPr kumimoji="1" lang="ja-JP" altLang="en-US" sz="1400"/>
              <a:t>これから先は、生成</a:t>
            </a:r>
            <a:r>
              <a:rPr kumimoji="1" lang="en-US" altLang="ja-JP" sz="1400"/>
              <a:t>X</a:t>
            </a:r>
            <a:r>
              <a:rPr kumimoji="1" lang="ja-JP" altLang="en-US" sz="1400"/>
              <a:t>線</a:t>
            </a:r>
            <a:endParaRPr kumimoji="1" lang="en-US" altLang="ja-JP" sz="1400"/>
          </a:p>
          <a:p>
            <a:r>
              <a:rPr lang="ja-JP" altLang="en-US" sz="1400"/>
              <a:t>の強度を上げるように、</a:t>
            </a:r>
            <a:endParaRPr lang="en-US" altLang="ja-JP" sz="1400"/>
          </a:p>
          <a:p>
            <a:r>
              <a:rPr kumimoji="1" lang="ja-JP" altLang="en-US" sz="1400"/>
              <a:t>電子ビームの位置合わせと</a:t>
            </a:r>
            <a:endParaRPr kumimoji="1" lang="en-US" altLang="ja-JP" sz="1400"/>
          </a:p>
          <a:p>
            <a:r>
              <a:rPr lang="ja-JP" altLang="en-US" sz="1400"/>
              <a:t>レーザーの位相合わせを</a:t>
            </a:r>
            <a:endParaRPr lang="en-US" altLang="ja-JP" sz="1400"/>
          </a:p>
          <a:p>
            <a:r>
              <a:rPr kumimoji="1" lang="ja-JP" altLang="en-US" sz="1400"/>
              <a:t>行なっていく。</a:t>
            </a:r>
            <a:endParaRPr kumimoji="1" lang="en-US" altLang="ja-JP" sz="1400"/>
          </a:p>
        </p:txBody>
      </p:sp>
    </p:spTree>
    <p:extLst>
      <p:ext uri="{BB962C8B-B14F-4D97-AF65-F5344CB8AC3E}">
        <p14:creationId xmlns:p14="http://schemas.microsoft.com/office/powerpoint/2010/main" val="111764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0313" y="119134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/>
              <a:t>超伝導空洞の電界試験状況</a:t>
            </a:r>
            <a:endParaRPr kumimoji="1" lang="ja-JP" altLang="en-US" sz="28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037840" y="6488668"/>
            <a:ext cx="2063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2012.10.12: Hayano</a:t>
            </a:r>
            <a:endParaRPr kumimoji="1"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8952" y="859388"/>
            <a:ext cx="866279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(1) STF cryomodule </a:t>
            </a:r>
            <a:r>
              <a:rPr lang="en-US" altLang="ja-JP" sz="2000" dirty="0"/>
              <a:t>CM-1 cavities are;</a:t>
            </a:r>
          </a:p>
          <a:p>
            <a:r>
              <a:rPr lang="en-US" altLang="ja-JP" sz="2000" dirty="0"/>
              <a:t>        </a:t>
            </a:r>
            <a:r>
              <a:rPr lang="en-US" altLang="ja-JP" sz="2000" dirty="0">
                <a:solidFill>
                  <a:srgbClr val="000090"/>
                </a:solidFill>
              </a:rPr>
              <a:t>MHI-014: </a:t>
            </a:r>
            <a:r>
              <a:rPr lang="en-US" altLang="ja-JP" sz="2000" dirty="0">
                <a:solidFill>
                  <a:srgbClr val="000000"/>
                </a:solidFill>
              </a:rPr>
              <a:t>3-rd VT:</a:t>
            </a:r>
            <a:r>
              <a:rPr lang="en-US" altLang="ja-JP" sz="2000" dirty="0">
                <a:solidFill>
                  <a:srgbClr val="FF0000"/>
                </a:solidFill>
              </a:rPr>
              <a:t>36MV/m</a:t>
            </a:r>
            <a:r>
              <a:rPr lang="en-US" altLang="ja-JP" sz="2000" dirty="0">
                <a:solidFill>
                  <a:srgbClr val="000000"/>
                </a:solidFill>
              </a:rPr>
              <a:t> (finished)</a:t>
            </a:r>
          </a:p>
          <a:p>
            <a:r>
              <a:rPr lang="en-US" altLang="ja-JP" sz="2000" dirty="0">
                <a:solidFill>
                  <a:srgbClr val="000090"/>
                </a:solidFill>
              </a:rPr>
              <a:t>        MHI-015: </a:t>
            </a:r>
            <a:r>
              <a:rPr lang="en-US" altLang="ja-JP" sz="2000" dirty="0">
                <a:solidFill>
                  <a:srgbClr val="000000"/>
                </a:solidFill>
              </a:rPr>
              <a:t>4-th VT: </a:t>
            </a:r>
            <a:r>
              <a:rPr lang="en-US" altLang="ja-JP" sz="2000" dirty="0">
                <a:solidFill>
                  <a:srgbClr val="FF0000"/>
                </a:solidFill>
              </a:rPr>
              <a:t>35.7MV/m</a:t>
            </a:r>
            <a:r>
              <a:rPr lang="en-US" altLang="ja-JP" sz="2000" dirty="0">
                <a:solidFill>
                  <a:srgbClr val="000000"/>
                </a:solidFill>
              </a:rPr>
              <a:t>(finished)</a:t>
            </a:r>
          </a:p>
          <a:p>
            <a:r>
              <a:rPr lang="en-US" altLang="ja-JP" sz="2000" dirty="0">
                <a:solidFill>
                  <a:srgbClr val="000090"/>
                </a:solidFill>
              </a:rPr>
              <a:t>        MHI-016: </a:t>
            </a:r>
            <a:r>
              <a:rPr lang="en-US" altLang="ja-JP" sz="2000" dirty="0">
                <a:solidFill>
                  <a:srgbClr val="000000"/>
                </a:solidFill>
              </a:rPr>
              <a:t>2-nd VT:34MV/m (finished)</a:t>
            </a:r>
            <a:endParaRPr lang="en-US" altLang="ja-JP" sz="2000" u="sng" dirty="0"/>
          </a:p>
          <a:p>
            <a:r>
              <a:rPr lang="en-US" altLang="ja-JP" sz="2000" dirty="0">
                <a:solidFill>
                  <a:srgbClr val="000090"/>
                </a:solidFill>
              </a:rPr>
              <a:t>        MHI-017: </a:t>
            </a:r>
            <a:r>
              <a:rPr lang="en-US" altLang="ja-JP" sz="2000" dirty="0">
                <a:solidFill>
                  <a:srgbClr val="000000"/>
                </a:solidFill>
              </a:rPr>
              <a:t>1-st VT: </a:t>
            </a:r>
            <a:r>
              <a:rPr lang="en-US" altLang="ja-JP" sz="2000" dirty="0">
                <a:solidFill>
                  <a:srgbClr val="FF0000"/>
                </a:solidFill>
              </a:rPr>
              <a:t>38MV/m</a:t>
            </a:r>
            <a:r>
              <a:rPr lang="en-US" altLang="ja-JP" sz="2000" dirty="0">
                <a:solidFill>
                  <a:srgbClr val="000000"/>
                </a:solidFill>
              </a:rPr>
              <a:t> (finished)</a:t>
            </a:r>
          </a:p>
          <a:p>
            <a:r>
              <a:rPr lang="en-US" altLang="ja-JP" sz="2000" dirty="0">
                <a:solidFill>
                  <a:srgbClr val="000090"/>
                </a:solidFill>
              </a:rPr>
              <a:t>        </a:t>
            </a:r>
            <a:r>
              <a:rPr lang="en-US" altLang="ja-JP" sz="2000" u="sng" dirty="0">
                <a:solidFill>
                  <a:srgbClr val="000090"/>
                </a:solidFill>
              </a:rPr>
              <a:t>MHI-018</a:t>
            </a:r>
            <a:r>
              <a:rPr lang="en-US" altLang="ja-JP" sz="2000" dirty="0">
                <a:solidFill>
                  <a:srgbClr val="000090"/>
                </a:solidFill>
              </a:rPr>
              <a:t>: </a:t>
            </a:r>
            <a:r>
              <a:rPr lang="en-US" altLang="ja-JP" sz="2000" dirty="0">
                <a:solidFill>
                  <a:srgbClr val="000000"/>
                </a:solidFill>
              </a:rPr>
              <a:t>3-rd VT: 30MV/m</a:t>
            </a:r>
          </a:p>
          <a:p>
            <a:r>
              <a:rPr lang="en-US" altLang="ja-JP" sz="2000" dirty="0">
                <a:solidFill>
                  <a:srgbClr val="000090"/>
                </a:solidFill>
              </a:rPr>
              <a:t>        MHI-019: </a:t>
            </a:r>
            <a:r>
              <a:rPr lang="en-US" altLang="ja-JP" sz="2000" dirty="0">
                <a:solidFill>
                  <a:srgbClr val="000000"/>
                </a:solidFill>
              </a:rPr>
              <a:t>2-nd VT: </a:t>
            </a:r>
            <a:r>
              <a:rPr lang="en-US" altLang="ja-JP" sz="2000" dirty="0">
                <a:solidFill>
                  <a:srgbClr val="FF0000"/>
                </a:solidFill>
              </a:rPr>
              <a:t>37MV/m</a:t>
            </a:r>
            <a:r>
              <a:rPr lang="en-US" altLang="ja-JP" sz="2000" dirty="0">
                <a:solidFill>
                  <a:srgbClr val="000000"/>
                </a:solidFill>
              </a:rPr>
              <a:t>(finished)</a:t>
            </a:r>
            <a:endParaRPr lang="en-US" altLang="ja-JP" sz="2000" dirty="0">
              <a:solidFill>
                <a:srgbClr val="000090"/>
              </a:solidFill>
            </a:endParaRPr>
          </a:p>
          <a:p>
            <a:r>
              <a:rPr lang="en-US" altLang="ja-JP" sz="2000" dirty="0">
                <a:solidFill>
                  <a:srgbClr val="000090"/>
                </a:solidFill>
              </a:rPr>
              <a:t>        </a:t>
            </a:r>
            <a:r>
              <a:rPr lang="en-US" altLang="ja-JP" sz="2000" u="sng" dirty="0">
                <a:solidFill>
                  <a:srgbClr val="000090"/>
                </a:solidFill>
              </a:rPr>
              <a:t>MHI-020</a:t>
            </a:r>
            <a:r>
              <a:rPr lang="en-US" altLang="ja-JP" sz="2000" dirty="0">
                <a:solidFill>
                  <a:srgbClr val="000090"/>
                </a:solidFill>
              </a:rPr>
              <a:t>: </a:t>
            </a:r>
            <a:r>
              <a:rPr lang="en-US" altLang="ja-JP" sz="2000" dirty="0">
                <a:solidFill>
                  <a:srgbClr val="000000"/>
                </a:solidFill>
              </a:rPr>
              <a:t>2-nd VT: 28.5MV/m</a:t>
            </a:r>
            <a:endParaRPr lang="en-US" altLang="ja-JP" sz="2000" dirty="0">
              <a:solidFill>
                <a:srgbClr val="000090"/>
              </a:solidFill>
            </a:endParaRPr>
          </a:p>
          <a:p>
            <a:r>
              <a:rPr lang="en-US" altLang="ja-JP" sz="2000" dirty="0">
                <a:solidFill>
                  <a:srgbClr val="000090"/>
                </a:solidFill>
              </a:rPr>
              <a:t>        MHI-021: </a:t>
            </a:r>
            <a:r>
              <a:rPr lang="en-US" altLang="ja-JP" sz="2000" dirty="0">
                <a:solidFill>
                  <a:srgbClr val="000000"/>
                </a:solidFill>
              </a:rPr>
              <a:t>1-st VT: </a:t>
            </a:r>
            <a:r>
              <a:rPr lang="en-US" altLang="ja-JP" sz="2000" dirty="0">
                <a:solidFill>
                  <a:srgbClr val="FF0000"/>
                </a:solidFill>
              </a:rPr>
              <a:t>38.9MV/m</a:t>
            </a:r>
            <a:r>
              <a:rPr lang="en-US" altLang="ja-JP" sz="2000" dirty="0">
                <a:solidFill>
                  <a:srgbClr val="000000"/>
                </a:solidFill>
              </a:rPr>
              <a:t> (finished)</a:t>
            </a:r>
            <a:r>
              <a:rPr lang="en-US" altLang="ja-JP" sz="2000" dirty="0" smtClean="0">
                <a:solidFill>
                  <a:srgbClr val="000000"/>
                </a:solidFill>
              </a:rPr>
              <a:t/>
            </a:r>
            <a:br>
              <a:rPr lang="en-US" altLang="ja-JP" sz="2000" dirty="0" smtClean="0">
                <a:solidFill>
                  <a:srgbClr val="000000"/>
                </a:solidFill>
              </a:rPr>
            </a:br>
            <a:r>
              <a:rPr lang="en-US" altLang="ja-JP" sz="2000" dirty="0" smtClean="0">
                <a:solidFill>
                  <a:srgbClr val="000090"/>
                </a:solidFill>
              </a:rPr>
              <a:t>        </a:t>
            </a:r>
            <a:r>
              <a:rPr lang="en-US" altLang="ja-JP" sz="2000" dirty="0">
                <a:solidFill>
                  <a:srgbClr val="000090"/>
                </a:solidFill>
              </a:rPr>
              <a:t>MHI-022: </a:t>
            </a:r>
            <a:r>
              <a:rPr lang="en-US" altLang="ja-JP" sz="2000" dirty="0">
                <a:solidFill>
                  <a:srgbClr val="000000"/>
                </a:solidFill>
              </a:rPr>
              <a:t>2-nd VT: </a:t>
            </a:r>
            <a:r>
              <a:rPr lang="en-US" altLang="ja-JP" sz="2000" dirty="0">
                <a:solidFill>
                  <a:srgbClr val="FF0000"/>
                </a:solidFill>
              </a:rPr>
              <a:t>35.8MV/m</a:t>
            </a:r>
            <a:r>
              <a:rPr lang="en-US" altLang="ja-JP" sz="2000" dirty="0">
                <a:solidFill>
                  <a:srgbClr val="000000"/>
                </a:solidFill>
              </a:rPr>
              <a:t>(finished)</a:t>
            </a:r>
            <a:r>
              <a:rPr lang="en-US" altLang="ja-JP" sz="2000" dirty="0" smtClean="0">
                <a:solidFill>
                  <a:srgbClr val="000000"/>
                </a:solidFill>
              </a:rPr>
              <a:t/>
            </a:r>
            <a:br>
              <a:rPr lang="en-US" altLang="ja-JP" sz="2000" dirty="0" smtClean="0">
                <a:solidFill>
                  <a:srgbClr val="000000"/>
                </a:solidFill>
              </a:rPr>
            </a:br>
            <a:endParaRPr lang="en-US" altLang="ja-JP" sz="2000" dirty="0" smtClean="0"/>
          </a:p>
          <a:p>
            <a:endParaRPr lang="en-US" altLang="ja-JP" sz="2000" dirty="0"/>
          </a:p>
          <a:p>
            <a:r>
              <a:rPr lang="en-US" altLang="ja-JP" sz="2000" dirty="0" smtClean="0"/>
              <a:t>(2) New bender/KEK cavities;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</a:t>
            </a:r>
            <a:r>
              <a:rPr lang="en-US" altLang="ja-JP" sz="2000" dirty="0">
                <a:solidFill>
                  <a:srgbClr val="000090"/>
                </a:solidFill>
              </a:rPr>
              <a:t> TOS-02(w/o HOM): </a:t>
            </a:r>
            <a:r>
              <a:rPr lang="en-US" altLang="ja-JP" sz="2000" dirty="0">
                <a:solidFill>
                  <a:srgbClr val="000000"/>
                </a:solidFill>
              </a:rPr>
              <a:t>1-st VT: 31.2MV/m, 2-nd VT:32.7MV/m</a:t>
            </a:r>
          </a:p>
          <a:p>
            <a:r>
              <a:rPr lang="en-US" altLang="ja-JP" sz="2000" dirty="0">
                <a:solidFill>
                  <a:srgbClr val="000090"/>
                </a:solidFill>
              </a:rPr>
              <a:t>        HIT-02(with HOM): </a:t>
            </a:r>
            <a:r>
              <a:rPr lang="en-US" altLang="ja-JP" sz="2000" dirty="0">
                <a:solidFill>
                  <a:srgbClr val="000000"/>
                </a:solidFill>
              </a:rPr>
              <a:t>1-st VT: 35.2MV/m, </a:t>
            </a:r>
            <a:r>
              <a:rPr lang="en-US" altLang="ja-JP" sz="2000" dirty="0">
                <a:solidFill>
                  <a:srgbClr val="FF0000"/>
                </a:solidFill>
              </a:rPr>
              <a:t>2-nd VT:40.9MV/m</a:t>
            </a:r>
            <a:r>
              <a:rPr lang="en-US" altLang="ja-JP" sz="2000" dirty="0"/>
              <a:t>, 3-rd VT:33MV/m</a:t>
            </a:r>
          </a:p>
          <a:p>
            <a:r>
              <a:rPr lang="en-US" altLang="ja-JP" sz="2000" dirty="0">
                <a:solidFill>
                  <a:srgbClr val="000090"/>
                </a:solidFill>
              </a:rPr>
              <a:t>        KEK-00(w/o HOM): </a:t>
            </a:r>
            <a:r>
              <a:rPr lang="en-US" altLang="ja-JP" sz="2000" dirty="0">
                <a:solidFill>
                  <a:srgbClr val="000000"/>
                </a:solidFill>
              </a:rPr>
              <a:t>1-st VT: 26MV/m, 2-nd VT:29MV/m, 3-rd VT:24MV/m, </a:t>
            </a:r>
          </a:p>
          <a:p>
            <a:r>
              <a:rPr lang="en-US" altLang="ja-JP" sz="2000" dirty="0">
                <a:solidFill>
                  <a:srgbClr val="000000"/>
                </a:solidFill>
              </a:rPr>
              <a:t>                                           4-th:20MV/m</a:t>
            </a:r>
          </a:p>
          <a:p>
            <a:r>
              <a:rPr lang="en-US" altLang="ja-JP" sz="2000" dirty="0">
                <a:solidFill>
                  <a:srgbClr val="000090"/>
                </a:solidFill>
              </a:rPr>
              <a:t>        KEK-01(with HOM): </a:t>
            </a:r>
            <a:r>
              <a:rPr lang="en-US" altLang="ja-JP" sz="2000" dirty="0">
                <a:solidFill>
                  <a:srgbClr val="000000"/>
                </a:solidFill>
              </a:rPr>
              <a:t>under fabrication</a:t>
            </a:r>
          </a:p>
        </p:txBody>
      </p:sp>
      <p:sp>
        <p:nvSpPr>
          <p:cNvPr id="6" name="右矢印 5"/>
          <p:cNvSpPr/>
          <p:nvPr/>
        </p:nvSpPr>
        <p:spPr>
          <a:xfrm>
            <a:off x="418952" y="2420888"/>
            <a:ext cx="336624" cy="2880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418952" y="3068960"/>
            <a:ext cx="336624" cy="2880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34757" y="2271922"/>
            <a:ext cx="3472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35MV/m +/- 20%(TDR)</a:t>
            </a:r>
            <a:r>
              <a:rPr kumimoji="1" lang="ja-JP" altLang="en-US"/>
              <a:t>に</a:t>
            </a:r>
            <a:endParaRPr kumimoji="1" lang="en-US" altLang="ja-JP"/>
          </a:p>
          <a:p>
            <a:r>
              <a:rPr lang="en-US" altLang="ja-JP"/>
              <a:t>9</a:t>
            </a:r>
            <a:r>
              <a:rPr lang="ja-JP" altLang="en-US"/>
              <a:t>台すべての空洞が入っている。</a:t>
            </a:r>
            <a:endParaRPr lang="en-US" altLang="ja-JP"/>
          </a:p>
          <a:p>
            <a:r>
              <a:rPr kumimoji="1" lang="ja-JP" altLang="en-US"/>
              <a:t>（これらは</a:t>
            </a:r>
            <a:r>
              <a:rPr kumimoji="1" lang="en-US" altLang="ja-JP"/>
              <a:t>CM-1</a:t>
            </a:r>
            <a:r>
              <a:rPr kumimoji="1" lang="ja-JP" altLang="en-US"/>
              <a:t>クライオモジュール</a:t>
            </a:r>
            <a:endParaRPr kumimoji="1" lang="en-US" altLang="ja-JP"/>
          </a:p>
          <a:p>
            <a:r>
              <a:rPr lang="ja-JP" altLang="en-US"/>
              <a:t>に装着される）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38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F-phase2_cryomodu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086"/>
            <a:ext cx="9144000" cy="430401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267744" y="260648"/>
            <a:ext cx="4687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>
                <a:latin typeface="Helvetica"/>
                <a:cs typeface="Helvetica"/>
              </a:rPr>
              <a:t>ILC design cryomodule : CM-1</a:t>
            </a:r>
            <a:endParaRPr kumimoji="1" lang="ja-JP" altLang="en-US" sz="2400" b="1" i="1" dirty="0">
              <a:latin typeface="Helvetica"/>
              <a:cs typeface="Helvetic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01947" y="779086"/>
            <a:ext cx="4730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 i="1" dirty="0">
                <a:solidFill>
                  <a:srgbClr val="FF6600"/>
                </a:solidFill>
                <a:latin typeface="Helvetica"/>
                <a:cs typeface="Helvetica"/>
              </a:rPr>
              <a:t>製造が始まった。</a:t>
            </a:r>
            <a:r>
              <a:rPr kumimoji="1" lang="en-US" altLang="ja-JP" sz="1800" b="1" i="1" dirty="0">
                <a:solidFill>
                  <a:srgbClr val="FF6600"/>
                </a:solidFill>
                <a:latin typeface="Helvetica"/>
                <a:cs typeface="Helvetica"/>
              </a:rPr>
              <a:t>2013</a:t>
            </a:r>
            <a:r>
              <a:rPr kumimoji="1" lang="ja-JP" altLang="en-US" sz="1800" b="1" i="1" dirty="0">
                <a:solidFill>
                  <a:srgbClr val="FF6600"/>
                </a:solidFill>
                <a:latin typeface="Helvetica"/>
                <a:cs typeface="Helvetica"/>
              </a:rPr>
              <a:t>年</a:t>
            </a:r>
            <a:r>
              <a:rPr kumimoji="1" lang="en-US" altLang="ja-JP" sz="1800" b="1" i="1" dirty="0">
                <a:solidFill>
                  <a:srgbClr val="FF6600"/>
                </a:solidFill>
                <a:latin typeface="Helvetica"/>
                <a:cs typeface="Helvetica"/>
              </a:rPr>
              <a:t>6</a:t>
            </a:r>
            <a:r>
              <a:rPr kumimoji="1" lang="ja-JP" altLang="en-US" sz="1800" b="1" i="1" dirty="0">
                <a:solidFill>
                  <a:srgbClr val="FF6600"/>
                </a:solidFill>
                <a:latin typeface="Helvetica"/>
                <a:cs typeface="Helvetica"/>
              </a:rPr>
              <a:t>月までに製造完了。</a:t>
            </a:r>
            <a:endParaRPr kumimoji="1" lang="en-US" altLang="ja-JP" sz="1800" b="1" i="1" dirty="0">
              <a:solidFill>
                <a:srgbClr val="FF6600"/>
              </a:solidFill>
              <a:latin typeface="Helvetica"/>
              <a:cs typeface="Helvetica"/>
            </a:endParaRPr>
          </a:p>
          <a:p>
            <a:r>
              <a:rPr lang="en-US" altLang="ja-JP" b="1" i="1" dirty="0">
                <a:solidFill>
                  <a:srgbClr val="FF6600"/>
                </a:solidFill>
                <a:latin typeface="Helvetica"/>
                <a:cs typeface="Helvetica"/>
              </a:rPr>
              <a:t>2013</a:t>
            </a:r>
            <a:r>
              <a:rPr lang="ja-JP" altLang="en-US" b="1" i="1" dirty="0">
                <a:solidFill>
                  <a:srgbClr val="FF6600"/>
                </a:solidFill>
                <a:latin typeface="Helvetica"/>
                <a:cs typeface="Helvetica"/>
              </a:rPr>
              <a:t>年</a:t>
            </a:r>
            <a:r>
              <a:rPr lang="en-US" altLang="ja-JP" b="1" i="1" dirty="0">
                <a:solidFill>
                  <a:srgbClr val="FF6600"/>
                </a:solidFill>
                <a:latin typeface="Helvetica"/>
                <a:cs typeface="Helvetica"/>
              </a:rPr>
              <a:t>12</a:t>
            </a:r>
            <a:r>
              <a:rPr lang="ja-JP" altLang="en-US" b="1" i="1" dirty="0">
                <a:solidFill>
                  <a:srgbClr val="FF6600"/>
                </a:solidFill>
                <a:latin typeface="Helvetica"/>
                <a:cs typeface="Helvetica"/>
              </a:rPr>
              <a:t>月までに空洞装着、トンネル設置。</a:t>
            </a:r>
            <a:endParaRPr lang="en-US" altLang="ja-JP" b="1" i="1" dirty="0">
              <a:solidFill>
                <a:srgbClr val="FF6600"/>
              </a:solidFill>
              <a:latin typeface="Helvetica"/>
              <a:cs typeface="Helvetica"/>
            </a:endParaRPr>
          </a:p>
          <a:p>
            <a:r>
              <a:rPr kumimoji="1" lang="en-US" altLang="ja-JP" sz="1800" b="1" i="1" dirty="0">
                <a:solidFill>
                  <a:srgbClr val="FF6600"/>
                </a:solidFill>
                <a:latin typeface="Helvetica"/>
                <a:cs typeface="Helvetica"/>
              </a:rPr>
              <a:t>2014</a:t>
            </a:r>
            <a:r>
              <a:rPr kumimoji="1" lang="ja-JP" altLang="en-US" sz="1800" b="1" i="1" dirty="0">
                <a:solidFill>
                  <a:srgbClr val="FF6600"/>
                </a:solidFill>
                <a:latin typeface="Helvetica"/>
                <a:cs typeface="Helvetica"/>
              </a:rPr>
              <a:t>年</a:t>
            </a:r>
            <a:r>
              <a:rPr kumimoji="1" lang="en-US" altLang="ja-JP" sz="1800" b="1" i="1" dirty="0">
                <a:solidFill>
                  <a:srgbClr val="FF6600"/>
                </a:solidFill>
                <a:latin typeface="Helvetica"/>
                <a:cs typeface="Helvetica"/>
              </a:rPr>
              <a:t>2</a:t>
            </a:r>
            <a:r>
              <a:rPr kumimoji="1" lang="ja-JP" altLang="en-US" sz="1800" b="1" i="1" dirty="0">
                <a:solidFill>
                  <a:srgbClr val="FF6600"/>
                </a:solidFill>
                <a:latin typeface="Helvetica"/>
                <a:cs typeface="Helvetica"/>
              </a:rPr>
              <a:t>月から加速器運転予定。</a:t>
            </a:r>
            <a:endParaRPr kumimoji="1" lang="ja-JP" altLang="en-US" sz="1800" b="1" i="1" dirty="0">
              <a:solidFill>
                <a:srgbClr val="FF6600"/>
              </a:solidFill>
              <a:latin typeface="Helvetica"/>
              <a:cs typeface="Helvetica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52400" y="762000"/>
            <a:ext cx="8839200" cy="59436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11773" y="5186254"/>
            <a:ext cx="3353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Helvetica"/>
                <a:cs typeface="Helvetica"/>
              </a:rPr>
              <a:t>8 Cavities + dummy quad</a:t>
            </a:r>
          </a:p>
          <a:p>
            <a:r>
              <a:rPr lang="en-US" altLang="ja-JP" sz="1800" b="1" dirty="0">
                <a:latin typeface="Helvetica"/>
                <a:cs typeface="Helvetica"/>
              </a:rPr>
              <a:t> </a:t>
            </a:r>
            <a:r>
              <a:rPr lang="en-US" altLang="ja-JP" sz="1800" b="1" dirty="0" smtClean="0">
                <a:latin typeface="Helvetica"/>
                <a:cs typeface="Helvetica"/>
              </a:rPr>
              <a:t>    4 cavities : tuner in center</a:t>
            </a:r>
          </a:p>
          <a:p>
            <a:r>
              <a:rPr kumimoji="1" lang="en-US" altLang="ja-JP" sz="1800" b="1" dirty="0">
                <a:latin typeface="Helvetica"/>
                <a:cs typeface="Helvetica"/>
              </a:rPr>
              <a:t> </a:t>
            </a:r>
            <a:r>
              <a:rPr kumimoji="1" lang="en-US" altLang="ja-JP" sz="1800" b="1" dirty="0" smtClean="0">
                <a:latin typeface="Helvetica"/>
                <a:cs typeface="Helvetica"/>
              </a:rPr>
              <a:t>    4 cavities : tuner in end</a:t>
            </a:r>
          </a:p>
          <a:p>
            <a:endParaRPr lang="en-US" altLang="ja-JP" sz="1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19067938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673</Words>
  <Application>Microsoft Macintosh PowerPoint</Application>
  <PresentationFormat>画面に合わせる (4:3)</PresentationFormat>
  <Paragraphs>111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ホワイト</vt:lpstr>
      <vt:lpstr>Status of  STF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KEK ATF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 Accelerator Development</dc:title>
  <dc:creator>早野 仁司</dc:creator>
  <cp:lastModifiedBy>早野 仁司</cp:lastModifiedBy>
  <cp:revision>18</cp:revision>
  <dcterms:created xsi:type="dcterms:W3CDTF">2012-10-11T10:03:44Z</dcterms:created>
  <dcterms:modified xsi:type="dcterms:W3CDTF">2012-10-17T15:37:43Z</dcterms:modified>
</cp:coreProperties>
</file>