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3" r:id="rId7"/>
    <p:sldId id="264" r:id="rId8"/>
    <p:sldId id="266" r:id="rId9"/>
    <p:sldId id="267" r:id="rId10"/>
    <p:sldId id="268" r:id="rId11"/>
    <p:sldId id="269" r:id="rId1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1" d="100"/>
          <a:sy n="61" d="100"/>
        </p:scale>
        <p:origin x="-1416" y="-6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0D78AB13-124E-402F-B39B-774560D25F20}" type="datetimeFigureOut">
              <a:rPr kumimoji="1" lang="ja-JP" altLang="en-US" smtClean="0"/>
              <a:t>2012/10/21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DBB146C-5E65-4C00-81BA-ACFB2A53D7E9}" type="slidenum">
              <a:rPr kumimoji="1" lang="ja-JP" altLang="en-US" smtClean="0"/>
              <a:t>‹#›</a:t>
            </a:fld>
            <a:endParaRPr kumimoji="1" lang="ja-JP" altLang="en-US"/>
          </a:p>
        </p:txBody>
      </p:sp>
    </p:spTree>
    <p:extLst>
      <p:ext uri="{BB962C8B-B14F-4D97-AF65-F5344CB8AC3E}">
        <p14:creationId xmlns:p14="http://schemas.microsoft.com/office/powerpoint/2010/main" val="4116330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D78AB13-124E-402F-B39B-774560D25F20}" type="datetimeFigureOut">
              <a:rPr kumimoji="1" lang="ja-JP" altLang="en-US" smtClean="0"/>
              <a:t>2012/10/21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DBB146C-5E65-4C00-81BA-ACFB2A53D7E9}" type="slidenum">
              <a:rPr kumimoji="1" lang="ja-JP" altLang="en-US" smtClean="0"/>
              <a:t>‹#›</a:t>
            </a:fld>
            <a:endParaRPr kumimoji="1" lang="ja-JP" altLang="en-US"/>
          </a:p>
        </p:txBody>
      </p:sp>
    </p:spTree>
    <p:extLst>
      <p:ext uri="{BB962C8B-B14F-4D97-AF65-F5344CB8AC3E}">
        <p14:creationId xmlns:p14="http://schemas.microsoft.com/office/powerpoint/2010/main" val="26047690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D78AB13-124E-402F-B39B-774560D25F20}" type="datetimeFigureOut">
              <a:rPr kumimoji="1" lang="ja-JP" altLang="en-US" smtClean="0"/>
              <a:t>2012/10/21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DBB146C-5E65-4C00-81BA-ACFB2A53D7E9}" type="slidenum">
              <a:rPr kumimoji="1" lang="ja-JP" altLang="en-US" smtClean="0"/>
              <a:t>‹#›</a:t>
            </a:fld>
            <a:endParaRPr kumimoji="1" lang="ja-JP" altLang="en-US"/>
          </a:p>
        </p:txBody>
      </p:sp>
    </p:spTree>
    <p:extLst>
      <p:ext uri="{BB962C8B-B14F-4D97-AF65-F5344CB8AC3E}">
        <p14:creationId xmlns:p14="http://schemas.microsoft.com/office/powerpoint/2010/main" val="1225962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D78AB13-124E-402F-B39B-774560D25F20}" type="datetimeFigureOut">
              <a:rPr kumimoji="1" lang="ja-JP" altLang="en-US" smtClean="0"/>
              <a:t>2012/10/21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DBB146C-5E65-4C00-81BA-ACFB2A53D7E9}" type="slidenum">
              <a:rPr kumimoji="1" lang="ja-JP" altLang="en-US" smtClean="0"/>
              <a:t>‹#›</a:t>
            </a:fld>
            <a:endParaRPr kumimoji="1" lang="ja-JP" altLang="en-US"/>
          </a:p>
        </p:txBody>
      </p:sp>
    </p:spTree>
    <p:extLst>
      <p:ext uri="{BB962C8B-B14F-4D97-AF65-F5344CB8AC3E}">
        <p14:creationId xmlns:p14="http://schemas.microsoft.com/office/powerpoint/2010/main" val="681000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0D78AB13-124E-402F-B39B-774560D25F20}" type="datetimeFigureOut">
              <a:rPr kumimoji="1" lang="ja-JP" altLang="en-US" smtClean="0"/>
              <a:t>2012/10/21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DBB146C-5E65-4C00-81BA-ACFB2A53D7E9}" type="slidenum">
              <a:rPr kumimoji="1" lang="ja-JP" altLang="en-US" smtClean="0"/>
              <a:t>‹#›</a:t>
            </a:fld>
            <a:endParaRPr kumimoji="1" lang="ja-JP" altLang="en-US"/>
          </a:p>
        </p:txBody>
      </p:sp>
    </p:spTree>
    <p:extLst>
      <p:ext uri="{BB962C8B-B14F-4D97-AF65-F5344CB8AC3E}">
        <p14:creationId xmlns:p14="http://schemas.microsoft.com/office/powerpoint/2010/main" val="29437732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0D78AB13-124E-402F-B39B-774560D25F20}" type="datetimeFigureOut">
              <a:rPr kumimoji="1" lang="ja-JP" altLang="en-US" smtClean="0"/>
              <a:t>2012/10/21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DBB146C-5E65-4C00-81BA-ACFB2A53D7E9}" type="slidenum">
              <a:rPr kumimoji="1" lang="ja-JP" altLang="en-US" smtClean="0"/>
              <a:t>‹#›</a:t>
            </a:fld>
            <a:endParaRPr kumimoji="1" lang="ja-JP" altLang="en-US"/>
          </a:p>
        </p:txBody>
      </p:sp>
    </p:spTree>
    <p:extLst>
      <p:ext uri="{BB962C8B-B14F-4D97-AF65-F5344CB8AC3E}">
        <p14:creationId xmlns:p14="http://schemas.microsoft.com/office/powerpoint/2010/main" val="25764626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0D78AB13-124E-402F-B39B-774560D25F20}" type="datetimeFigureOut">
              <a:rPr kumimoji="1" lang="ja-JP" altLang="en-US" smtClean="0"/>
              <a:t>2012/10/21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DBB146C-5E65-4C00-81BA-ACFB2A53D7E9}" type="slidenum">
              <a:rPr kumimoji="1" lang="ja-JP" altLang="en-US" smtClean="0"/>
              <a:t>‹#›</a:t>
            </a:fld>
            <a:endParaRPr kumimoji="1" lang="ja-JP" altLang="en-US"/>
          </a:p>
        </p:txBody>
      </p:sp>
    </p:spTree>
    <p:extLst>
      <p:ext uri="{BB962C8B-B14F-4D97-AF65-F5344CB8AC3E}">
        <p14:creationId xmlns:p14="http://schemas.microsoft.com/office/powerpoint/2010/main" val="1290674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0D78AB13-124E-402F-B39B-774560D25F20}" type="datetimeFigureOut">
              <a:rPr kumimoji="1" lang="ja-JP" altLang="en-US" smtClean="0"/>
              <a:t>2012/10/21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DBB146C-5E65-4C00-81BA-ACFB2A53D7E9}" type="slidenum">
              <a:rPr kumimoji="1" lang="ja-JP" altLang="en-US" smtClean="0"/>
              <a:t>‹#›</a:t>
            </a:fld>
            <a:endParaRPr kumimoji="1" lang="ja-JP" altLang="en-US"/>
          </a:p>
        </p:txBody>
      </p:sp>
    </p:spTree>
    <p:extLst>
      <p:ext uri="{BB962C8B-B14F-4D97-AF65-F5344CB8AC3E}">
        <p14:creationId xmlns:p14="http://schemas.microsoft.com/office/powerpoint/2010/main" val="3402918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D78AB13-124E-402F-B39B-774560D25F20}" type="datetimeFigureOut">
              <a:rPr kumimoji="1" lang="ja-JP" altLang="en-US" smtClean="0"/>
              <a:t>2012/10/21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DBB146C-5E65-4C00-81BA-ACFB2A53D7E9}" type="slidenum">
              <a:rPr kumimoji="1" lang="ja-JP" altLang="en-US" smtClean="0"/>
              <a:t>‹#›</a:t>
            </a:fld>
            <a:endParaRPr kumimoji="1" lang="ja-JP" altLang="en-US"/>
          </a:p>
        </p:txBody>
      </p:sp>
    </p:spTree>
    <p:extLst>
      <p:ext uri="{BB962C8B-B14F-4D97-AF65-F5344CB8AC3E}">
        <p14:creationId xmlns:p14="http://schemas.microsoft.com/office/powerpoint/2010/main" val="1799574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D78AB13-124E-402F-B39B-774560D25F20}" type="datetimeFigureOut">
              <a:rPr kumimoji="1" lang="ja-JP" altLang="en-US" smtClean="0"/>
              <a:t>2012/10/21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DBB146C-5E65-4C00-81BA-ACFB2A53D7E9}" type="slidenum">
              <a:rPr kumimoji="1" lang="ja-JP" altLang="en-US" smtClean="0"/>
              <a:t>‹#›</a:t>
            </a:fld>
            <a:endParaRPr kumimoji="1" lang="ja-JP" altLang="en-US"/>
          </a:p>
        </p:txBody>
      </p:sp>
    </p:spTree>
    <p:extLst>
      <p:ext uri="{BB962C8B-B14F-4D97-AF65-F5344CB8AC3E}">
        <p14:creationId xmlns:p14="http://schemas.microsoft.com/office/powerpoint/2010/main" val="39116541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D78AB13-124E-402F-B39B-774560D25F20}" type="datetimeFigureOut">
              <a:rPr kumimoji="1" lang="ja-JP" altLang="en-US" smtClean="0"/>
              <a:t>2012/10/21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DBB146C-5E65-4C00-81BA-ACFB2A53D7E9}" type="slidenum">
              <a:rPr kumimoji="1" lang="ja-JP" altLang="en-US" smtClean="0"/>
              <a:t>‹#›</a:t>
            </a:fld>
            <a:endParaRPr kumimoji="1" lang="ja-JP" altLang="en-US"/>
          </a:p>
        </p:txBody>
      </p:sp>
    </p:spTree>
    <p:extLst>
      <p:ext uri="{BB962C8B-B14F-4D97-AF65-F5344CB8AC3E}">
        <p14:creationId xmlns:p14="http://schemas.microsoft.com/office/powerpoint/2010/main" val="38693257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78AB13-124E-402F-B39B-774560D25F20}" type="datetimeFigureOut">
              <a:rPr kumimoji="1" lang="ja-JP" altLang="en-US" smtClean="0"/>
              <a:t>2012/10/21</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BB146C-5E65-4C00-81BA-ACFB2A53D7E9}" type="slidenum">
              <a:rPr kumimoji="1" lang="ja-JP" altLang="en-US" smtClean="0"/>
              <a:t>‹#›</a:t>
            </a:fld>
            <a:endParaRPr kumimoji="1" lang="ja-JP" altLang="en-US"/>
          </a:p>
        </p:txBody>
      </p:sp>
    </p:spTree>
    <p:extLst>
      <p:ext uri="{BB962C8B-B14F-4D97-AF65-F5344CB8AC3E}">
        <p14:creationId xmlns:p14="http://schemas.microsoft.com/office/powerpoint/2010/main" val="25498622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council.web.cern.ch/council/en/EuropeanStrategy/NewsESsept11.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espp2012.ifj.edu.p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newsline.linearcollider.org/2012/03/08/the-international-linear-collider-steering-committee-plans-for-the-future/heuer-harrison-and-barish/" TargetMode="External"/><Relationship Id="rId1" Type="http://schemas.openxmlformats.org/officeDocument/2006/relationships/slideLayout" Target="../slideLayouts/slideLayout2.xml"/><Relationship Id="rId4" Type="http://schemas.microsoft.com/office/2007/relationships/hdphoto" Target="../media/hdphoto1.wdp"/></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kumimoji="1" lang="en-US" altLang="ja-JP" sz="3200" dirty="0" smtClean="0"/>
              <a:t>ILC</a:t>
            </a:r>
            <a:r>
              <a:rPr kumimoji="1" lang="ja-JP" altLang="en-US" sz="3200" dirty="0" smtClean="0"/>
              <a:t>実現へのロードマップ、国内国際戦略</a:t>
            </a:r>
            <a:endParaRPr kumimoji="1" lang="ja-JP" altLang="en-US" sz="3200" dirty="0"/>
          </a:p>
        </p:txBody>
      </p:sp>
      <p:sp>
        <p:nvSpPr>
          <p:cNvPr id="3" name="サブタイトル 2"/>
          <p:cNvSpPr>
            <a:spLocks noGrp="1"/>
          </p:cNvSpPr>
          <p:nvPr>
            <p:ph type="subTitle" idx="1"/>
          </p:nvPr>
        </p:nvSpPr>
        <p:spPr/>
        <p:txBody>
          <a:bodyPr>
            <a:normAutofit/>
          </a:bodyPr>
          <a:lstStyle/>
          <a:p>
            <a:r>
              <a:rPr kumimoji="1" lang="ja-JP" altLang="en-US" sz="2800" dirty="0" smtClean="0"/>
              <a:t>岡田安弘（ＫＥＫ）</a:t>
            </a:r>
            <a:endParaRPr kumimoji="1" lang="en-US" altLang="ja-JP" sz="2800" dirty="0" smtClean="0"/>
          </a:p>
          <a:p>
            <a:r>
              <a:rPr lang="ja-JP" altLang="en-US" sz="2800" dirty="0" smtClean="0"/>
              <a:t>第１４回リニアコライダー計画推進委員会</a:t>
            </a:r>
            <a:endParaRPr lang="en-US" altLang="ja-JP" sz="2800" dirty="0" smtClean="0"/>
          </a:p>
          <a:p>
            <a:r>
              <a:rPr kumimoji="1" lang="ja-JP" altLang="en-US" sz="2800" dirty="0" smtClean="0"/>
              <a:t>２０１２年１０月１９日　ＫＥＫ</a:t>
            </a:r>
            <a:endParaRPr kumimoji="1" lang="ja-JP" altLang="en-US" sz="2800" dirty="0"/>
          </a:p>
        </p:txBody>
      </p:sp>
    </p:spTree>
    <p:extLst>
      <p:ext uri="{BB962C8B-B14F-4D97-AF65-F5344CB8AC3E}">
        <p14:creationId xmlns:p14="http://schemas.microsoft.com/office/powerpoint/2010/main" val="30453775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KEK </a:t>
            </a:r>
            <a:r>
              <a:rPr kumimoji="1" lang="ja-JP" altLang="en-US" dirty="0" smtClean="0"/>
              <a:t>ロードマップ　２０１３</a:t>
            </a:r>
            <a:endParaRPr kumimoji="1" lang="ja-JP" altLang="en-US" dirty="0"/>
          </a:p>
        </p:txBody>
      </p:sp>
      <p:sp>
        <p:nvSpPr>
          <p:cNvPr id="3" name="コンテンツ プレースホルダー 2"/>
          <p:cNvSpPr>
            <a:spLocks noGrp="1"/>
          </p:cNvSpPr>
          <p:nvPr>
            <p:ph idx="1"/>
          </p:nvPr>
        </p:nvSpPr>
        <p:spPr/>
        <p:txBody>
          <a:bodyPr>
            <a:normAutofit fontScale="92500"/>
          </a:bodyPr>
          <a:lstStyle/>
          <a:p>
            <a:r>
              <a:rPr kumimoji="1" lang="ja-JP" altLang="en-US" dirty="0" smtClean="0"/>
              <a:t>研究推進会議では、現在</a:t>
            </a:r>
            <a:r>
              <a:rPr lang="ja-JP" altLang="en-US" dirty="0"/>
              <a:t>中間</a:t>
            </a:r>
            <a:r>
              <a:rPr lang="ja-JP" altLang="en-US" dirty="0" smtClean="0"/>
              <a:t>まとめを公表し</a:t>
            </a:r>
            <a:r>
              <a:rPr lang="en-US" altLang="ja-JP" dirty="0" smtClean="0"/>
              <a:t>(</a:t>
            </a:r>
            <a:r>
              <a:rPr lang="ja-JP" altLang="en-US" dirty="0" smtClean="0"/>
              <a:t>英訳も）、１１月中旬をめどに委員を通じてコミュニティーからの意見を集めている。</a:t>
            </a:r>
            <a:endParaRPr lang="en-US" altLang="ja-JP" dirty="0" smtClean="0"/>
          </a:p>
          <a:p>
            <a:r>
              <a:rPr kumimoji="1" lang="ja-JP" altLang="en-US" dirty="0" smtClean="0"/>
              <a:t>１２月</a:t>
            </a:r>
            <a:r>
              <a:rPr lang="ja-JP" altLang="en-US" dirty="0" smtClean="0"/>
              <a:t>の</a:t>
            </a:r>
            <a:r>
              <a:rPr lang="ja-JP" altLang="en-US" dirty="0" smtClean="0"/>
              <a:t>非公開研究</a:t>
            </a:r>
            <a:r>
              <a:rPr lang="ja-JP" altLang="en-US" dirty="0"/>
              <a:t>推進</a:t>
            </a:r>
            <a:r>
              <a:rPr lang="ja-JP" altLang="en-US" dirty="0" smtClean="0"/>
              <a:t>会議で次期ロードマップ最終案を策定する予定。</a:t>
            </a:r>
            <a:endParaRPr lang="en-US" altLang="ja-JP" dirty="0" smtClean="0"/>
          </a:p>
          <a:p>
            <a:r>
              <a:rPr kumimoji="1" lang="ja-JP" altLang="en-US" dirty="0" smtClean="0"/>
              <a:t>今のところ、最終案の構成</a:t>
            </a:r>
            <a:r>
              <a:rPr lang="ja-JP" altLang="en-US" dirty="0"/>
              <a:t>の枠組み</a:t>
            </a:r>
            <a:r>
              <a:rPr lang="ja-JP" altLang="en-US" dirty="0" smtClean="0"/>
              <a:t>は中間まとめと大幅には変えない予定である。特に、５カ年戦略の各項目は必要な加筆、修正にとどめる。ただし、冒頭に</a:t>
            </a:r>
            <a:r>
              <a:rPr lang="en-US" altLang="ja-JP" dirty="0" smtClean="0"/>
              <a:t>executive summary </a:t>
            </a:r>
            <a:r>
              <a:rPr lang="ja-JP" altLang="en-US" dirty="0" smtClean="0"/>
              <a:t>を加える。</a:t>
            </a:r>
            <a:endParaRPr kumimoji="1" lang="ja-JP" altLang="en-US" dirty="0"/>
          </a:p>
        </p:txBody>
      </p:sp>
    </p:spTree>
    <p:extLst>
      <p:ext uri="{BB962C8B-B14F-4D97-AF65-F5344CB8AC3E}">
        <p14:creationId xmlns:p14="http://schemas.microsoft.com/office/powerpoint/2010/main" val="40648952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コメント</a:t>
            </a:r>
            <a:endParaRPr kumimoji="1" lang="ja-JP" altLang="en-US" dirty="0"/>
          </a:p>
        </p:txBody>
      </p:sp>
      <p:sp>
        <p:nvSpPr>
          <p:cNvPr id="3" name="コンテンツ プレースホルダー 2"/>
          <p:cNvSpPr>
            <a:spLocks noGrp="1"/>
          </p:cNvSpPr>
          <p:nvPr>
            <p:ph idx="1"/>
          </p:nvPr>
        </p:nvSpPr>
        <p:spPr/>
        <p:txBody>
          <a:bodyPr>
            <a:normAutofit fontScale="85000" lnSpcReduction="10000"/>
          </a:bodyPr>
          <a:lstStyle/>
          <a:p>
            <a:r>
              <a:rPr kumimoji="1" lang="ja-JP" altLang="en-US" dirty="0" smtClean="0"/>
              <a:t>欧州、米国の高エネルギーの将来戦略の議論の中で</a:t>
            </a:r>
            <a:r>
              <a:rPr kumimoji="1" lang="en-US" altLang="ja-JP" dirty="0" smtClean="0"/>
              <a:t>Japan-hosted ILC </a:t>
            </a:r>
            <a:r>
              <a:rPr kumimoji="1" lang="ja-JP" altLang="en-US" dirty="0" smtClean="0"/>
              <a:t>にどう対処するか</a:t>
            </a:r>
            <a:r>
              <a:rPr lang="ja-JP" altLang="en-US" dirty="0"/>
              <a:t>は</a:t>
            </a:r>
            <a:r>
              <a:rPr lang="ja-JP" altLang="en-US" dirty="0" smtClean="0"/>
              <a:t>、焦点の一つになっている。</a:t>
            </a:r>
            <a:endParaRPr lang="en-US" altLang="ja-JP" dirty="0" smtClean="0"/>
          </a:p>
          <a:p>
            <a:r>
              <a:rPr kumimoji="1" lang="ja-JP" altLang="en-US" dirty="0" smtClean="0"/>
              <a:t>特に米国の</a:t>
            </a:r>
            <a:r>
              <a:rPr kumimoji="1" lang="en-US" altLang="ja-JP" dirty="0" smtClean="0"/>
              <a:t>Snowmass 2013 process </a:t>
            </a:r>
            <a:r>
              <a:rPr kumimoji="1" lang="ja-JP" altLang="en-US" dirty="0" smtClean="0"/>
              <a:t>に積極的に関与するべき。</a:t>
            </a:r>
            <a:endParaRPr kumimoji="1" lang="en-US" altLang="ja-JP" dirty="0" smtClean="0"/>
          </a:p>
          <a:p>
            <a:r>
              <a:rPr lang="ja-JP" altLang="en-US" dirty="0" smtClean="0"/>
              <a:t>アジア、太平洋地域のコミュニティーへの働きかけが必要。</a:t>
            </a:r>
            <a:r>
              <a:rPr lang="en-US" altLang="ja-JP" dirty="0" smtClean="0"/>
              <a:t>(</a:t>
            </a:r>
            <a:r>
              <a:rPr lang="en-US" altLang="ja-JP" dirty="0" err="1" smtClean="0"/>
              <a:t>AsiaHEP</a:t>
            </a:r>
            <a:r>
              <a:rPr lang="en-US" altLang="ja-JP" dirty="0" smtClean="0"/>
              <a:t> </a:t>
            </a:r>
            <a:r>
              <a:rPr lang="ja-JP" altLang="en-US" dirty="0" smtClean="0"/>
              <a:t>など</a:t>
            </a:r>
            <a:r>
              <a:rPr lang="en-US" altLang="ja-JP" dirty="0" smtClean="0"/>
              <a:t>)</a:t>
            </a:r>
          </a:p>
          <a:p>
            <a:r>
              <a:rPr lang="ja-JP" altLang="en-US" dirty="0"/>
              <a:t>残念</a:t>
            </a:r>
            <a:r>
              <a:rPr lang="ja-JP" altLang="en-US" dirty="0" smtClean="0"/>
              <a:t>ながら　</a:t>
            </a:r>
            <a:r>
              <a:rPr lang="en-US" altLang="ja-JP" dirty="0" smtClean="0"/>
              <a:t>KEK </a:t>
            </a:r>
            <a:r>
              <a:rPr lang="ja-JP" altLang="en-US" dirty="0"/>
              <a:t>からの</a:t>
            </a:r>
            <a:r>
              <a:rPr lang="en-US" altLang="ja-JP" dirty="0" smtClean="0"/>
              <a:t>WPI </a:t>
            </a:r>
            <a:r>
              <a:rPr lang="ja-JP" altLang="en-US" dirty="0" smtClean="0"/>
              <a:t>の提案　</a:t>
            </a:r>
            <a:r>
              <a:rPr lang="en-US" altLang="ja-JP" dirty="0" smtClean="0"/>
              <a:t>(International Institute for Future Accelerators) </a:t>
            </a:r>
            <a:r>
              <a:rPr lang="ja-JP" altLang="en-US" dirty="0" smtClean="0"/>
              <a:t>はうまくいかなかったが、同様な</a:t>
            </a:r>
            <a:r>
              <a:rPr lang="en-US" altLang="ja-JP" dirty="0" smtClean="0"/>
              <a:t>spirit </a:t>
            </a:r>
            <a:r>
              <a:rPr lang="ja-JP" altLang="en-US" dirty="0" smtClean="0"/>
              <a:t>で加速器開発を国際的な枠組みでさらに強力に進める必要がある。</a:t>
            </a:r>
            <a:endParaRPr lang="en-US" altLang="ja-JP" dirty="0" smtClean="0"/>
          </a:p>
          <a:p>
            <a:endParaRPr lang="en-US" altLang="ja-JP" dirty="0" smtClean="0"/>
          </a:p>
          <a:p>
            <a:endParaRPr kumimoji="1" lang="ja-JP" altLang="en-US" dirty="0"/>
          </a:p>
        </p:txBody>
      </p:sp>
    </p:spTree>
    <p:extLst>
      <p:ext uri="{BB962C8B-B14F-4D97-AF65-F5344CB8AC3E}">
        <p14:creationId xmlns:p14="http://schemas.microsoft.com/office/powerpoint/2010/main" val="10104422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ＫＥＫ</a:t>
            </a:r>
            <a:r>
              <a:rPr lang="en-US" altLang="ja-JP" dirty="0"/>
              <a:t> </a:t>
            </a:r>
            <a:r>
              <a:rPr lang="ja-JP" altLang="en-US" dirty="0"/>
              <a:t>次期</a:t>
            </a:r>
            <a:r>
              <a:rPr lang="ja-JP" altLang="en-US" dirty="0" smtClean="0"/>
              <a:t>ロードマップ中間まとめ</a:t>
            </a:r>
            <a:endParaRPr kumimoji="1" lang="ja-JP" altLang="en-US" dirty="0"/>
          </a:p>
        </p:txBody>
      </p:sp>
      <p:sp>
        <p:nvSpPr>
          <p:cNvPr id="3" name="正方形/長方形 2"/>
          <p:cNvSpPr/>
          <p:nvPr/>
        </p:nvSpPr>
        <p:spPr>
          <a:xfrm>
            <a:off x="683568" y="2085078"/>
            <a:ext cx="7776864" cy="3416320"/>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r>
              <a:rPr lang="ja-JP" altLang="en-US" sz="2400" dirty="0" smtClean="0"/>
              <a:t>　　</a:t>
            </a:r>
            <a:r>
              <a:rPr lang="ja-JP" altLang="ja-JP" sz="2400" dirty="0" smtClean="0"/>
              <a:t>一方</a:t>
            </a:r>
            <a:r>
              <a:rPr lang="ja-JP" altLang="ja-JP" sz="2400" dirty="0"/>
              <a:t>でこの</a:t>
            </a:r>
            <a:r>
              <a:rPr lang="en-US" altLang="ja-JP" sz="2400" dirty="0"/>
              <a:t>5</a:t>
            </a:r>
            <a:r>
              <a:rPr lang="ja-JP" altLang="ja-JP" sz="2400" dirty="0"/>
              <a:t>年間は、より長期の研究計画の準備のための重要な期間である。エネルギーフロンティアの分野では、</a:t>
            </a:r>
            <a:r>
              <a:rPr lang="en-US" altLang="ja-JP" sz="2400" dirty="0"/>
              <a:t>LHC</a:t>
            </a:r>
            <a:r>
              <a:rPr lang="ja-JP" altLang="ja-JP" sz="2400" dirty="0"/>
              <a:t>の実験が継続する</a:t>
            </a:r>
            <a:r>
              <a:rPr lang="en-US" altLang="ja-JP" sz="2400" dirty="0"/>
              <a:t>2020</a:t>
            </a:r>
            <a:r>
              <a:rPr lang="ja-JP" altLang="ja-JP" sz="2400" dirty="0"/>
              <a:t>年代中のリニアコライダーの運転開始を目指し、加速器の技術開発と最終設計だけでなく運営組織等に関しても具体的な提案とする必要がある。そのため、</a:t>
            </a:r>
            <a:r>
              <a:rPr lang="en-US" altLang="ja-JP" sz="2400" dirty="0"/>
              <a:t>KEK</a:t>
            </a:r>
            <a:r>
              <a:rPr lang="ja-JP" altLang="ja-JP" sz="2400" dirty="0"/>
              <a:t>は国内外の大学・研究所と連携して、本ロードマップ期間内（</a:t>
            </a:r>
            <a:r>
              <a:rPr lang="en-US" altLang="ja-JP" sz="2400" dirty="0"/>
              <a:t>2014</a:t>
            </a:r>
            <a:r>
              <a:rPr lang="ja-JP" altLang="ja-JP" sz="2400" dirty="0"/>
              <a:t>年からの</a:t>
            </a:r>
            <a:r>
              <a:rPr lang="en-US" altLang="ja-JP" sz="2400" dirty="0"/>
              <a:t>5</a:t>
            </a:r>
            <a:r>
              <a:rPr lang="ja-JP" altLang="ja-JP" sz="2400" dirty="0"/>
              <a:t>年間）に、国際協力の枠組みのなかで、日本がホストした</a:t>
            </a:r>
            <a:r>
              <a:rPr lang="en-US" altLang="ja-JP" sz="2400" dirty="0"/>
              <a:t>ILC</a:t>
            </a:r>
            <a:r>
              <a:rPr lang="ja-JP" altLang="ja-JP" sz="2400" dirty="0"/>
              <a:t>計画の具体化・建設着手に取り組む。</a:t>
            </a:r>
            <a:endParaRPr lang="ja-JP" altLang="en-US" sz="2400" dirty="0"/>
          </a:p>
        </p:txBody>
      </p:sp>
      <p:sp>
        <p:nvSpPr>
          <p:cNvPr id="4" name="テキスト ボックス 3"/>
          <p:cNvSpPr txBox="1"/>
          <p:nvPr/>
        </p:nvSpPr>
        <p:spPr>
          <a:xfrm>
            <a:off x="899592" y="1475492"/>
            <a:ext cx="2111475" cy="461665"/>
          </a:xfrm>
          <a:prstGeom prst="rect">
            <a:avLst/>
          </a:prstGeom>
          <a:noFill/>
        </p:spPr>
        <p:txBody>
          <a:bodyPr wrap="none" rtlCol="0">
            <a:spAutoFit/>
          </a:bodyPr>
          <a:lstStyle/>
          <a:p>
            <a:r>
              <a:rPr kumimoji="1" lang="ja-JP" altLang="en-US" sz="2400" dirty="0" smtClean="0"/>
              <a:t>４．まとめ　より</a:t>
            </a:r>
            <a:endParaRPr kumimoji="1" lang="ja-JP" altLang="en-US" sz="2400" dirty="0"/>
          </a:p>
        </p:txBody>
      </p:sp>
    </p:spTree>
    <p:extLst>
      <p:ext uri="{BB962C8B-B14F-4D97-AF65-F5344CB8AC3E}">
        <p14:creationId xmlns:p14="http://schemas.microsoft.com/office/powerpoint/2010/main" val="27873292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内容</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素粒子物理</a:t>
            </a:r>
            <a:r>
              <a:rPr kumimoji="1" lang="ja-JP" altLang="en-US" dirty="0" smtClean="0"/>
              <a:t>欧州戦略</a:t>
            </a:r>
            <a:endParaRPr kumimoji="1" lang="en-US" altLang="ja-JP" dirty="0" smtClean="0"/>
          </a:p>
          <a:p>
            <a:r>
              <a:rPr lang="ja-JP" altLang="en-US" dirty="0" smtClean="0"/>
              <a:t>米国</a:t>
            </a:r>
            <a:r>
              <a:rPr lang="en-US" altLang="ja-JP" dirty="0" smtClean="0"/>
              <a:t>Snowmass Process 2013</a:t>
            </a:r>
          </a:p>
          <a:p>
            <a:r>
              <a:rPr kumimoji="1" lang="en-US" altLang="ja-JP" dirty="0" smtClean="0"/>
              <a:t>ICFA,ILCSC, New LC organization</a:t>
            </a:r>
          </a:p>
          <a:p>
            <a:r>
              <a:rPr lang="ja-JP" altLang="en-US" dirty="0" smtClean="0"/>
              <a:t>学術会議マスタープラン策定</a:t>
            </a:r>
            <a:endParaRPr lang="en-US" altLang="ja-JP" dirty="0" smtClean="0"/>
          </a:p>
          <a:p>
            <a:r>
              <a:rPr kumimoji="1" lang="ja-JP" altLang="en-US" dirty="0"/>
              <a:t>ＫＥＫ　</a:t>
            </a:r>
            <a:r>
              <a:rPr kumimoji="1" lang="ja-JP" altLang="en-US" dirty="0" smtClean="0"/>
              <a:t>ロードマップ　策定</a:t>
            </a:r>
            <a:endParaRPr kumimoji="1" lang="en-US" altLang="ja-JP" dirty="0" smtClean="0"/>
          </a:p>
          <a:p>
            <a:pPr marL="0" indent="0">
              <a:buNone/>
            </a:pPr>
            <a:endParaRPr kumimoji="1" lang="ja-JP" altLang="en-US" dirty="0"/>
          </a:p>
        </p:txBody>
      </p:sp>
    </p:spTree>
    <p:extLst>
      <p:ext uri="{BB962C8B-B14F-4D97-AF65-F5344CB8AC3E}">
        <p14:creationId xmlns:p14="http://schemas.microsoft.com/office/powerpoint/2010/main" val="5715662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smtClean="0"/>
              <a:t>European Strategy for Particle Physics </a:t>
            </a:r>
            <a:endParaRPr kumimoji="1" lang="ja-JP" altLang="en-US" dirty="0"/>
          </a:p>
        </p:txBody>
      </p:sp>
      <p:sp>
        <p:nvSpPr>
          <p:cNvPr id="3" name="コンテンツ プレースホルダー 2"/>
          <p:cNvSpPr>
            <a:spLocks noGrp="1"/>
          </p:cNvSpPr>
          <p:nvPr>
            <p:ph idx="1"/>
          </p:nvPr>
        </p:nvSpPr>
        <p:spPr>
          <a:xfrm>
            <a:off x="251520" y="1412776"/>
            <a:ext cx="8640960" cy="1584176"/>
          </a:xfrm>
        </p:spPr>
        <p:txBody>
          <a:bodyPr>
            <a:normAutofit/>
          </a:bodyPr>
          <a:lstStyle/>
          <a:p>
            <a:r>
              <a:rPr lang="en-US" altLang="ja-JP" sz="2000" dirty="0" smtClean="0"/>
              <a:t>CERN</a:t>
            </a:r>
            <a:r>
              <a:rPr lang="ja-JP" altLang="en-US" sz="2000" dirty="0" smtClean="0"/>
              <a:t>理事会は欧州の素粒子物理の戦略を作成する役割がある。</a:t>
            </a:r>
            <a:endParaRPr lang="en-US" altLang="ja-JP" sz="2000" dirty="0" smtClean="0"/>
          </a:p>
          <a:p>
            <a:pPr marL="0" indent="0">
              <a:buNone/>
            </a:pPr>
            <a:r>
              <a:rPr lang="ja-JP" altLang="en-US" sz="2000" dirty="0"/>
              <a:t>２００６年</a:t>
            </a:r>
            <a:r>
              <a:rPr lang="ja-JP" altLang="en-US" sz="2000" dirty="0" smtClean="0"/>
              <a:t>に最初の欧州戦略が作成された。現在、その改訂作業中</a:t>
            </a:r>
            <a:endParaRPr lang="en-US" altLang="ja-JP" sz="2000" dirty="0" smtClean="0"/>
          </a:p>
          <a:p>
            <a:pPr marL="0" indent="0">
              <a:buNone/>
            </a:pPr>
            <a:r>
              <a:rPr lang="en-US" altLang="ja-JP" sz="2000" dirty="0" smtClean="0"/>
              <a:t>The European Strategy Session of Council</a:t>
            </a:r>
          </a:p>
          <a:p>
            <a:r>
              <a:rPr lang="en-US" altLang="ja-JP" sz="2000" dirty="0" smtClean="0">
                <a:hlinkClick r:id="rId2"/>
              </a:rPr>
              <a:t>http</a:t>
            </a:r>
            <a:r>
              <a:rPr lang="en-US" altLang="ja-JP" sz="2000" dirty="0">
                <a:hlinkClick r:id="rId2"/>
              </a:rPr>
              <a:t>://</a:t>
            </a:r>
            <a:r>
              <a:rPr lang="en-US" altLang="ja-JP" sz="2000" dirty="0" smtClean="0">
                <a:hlinkClick r:id="rId2"/>
              </a:rPr>
              <a:t>council.web.cern.ch/council/en/EuropeanStrategy/NewsESsept11.html</a:t>
            </a:r>
            <a:endParaRPr lang="en-US" altLang="ja-JP" sz="2000" dirty="0" smtClean="0"/>
          </a:p>
        </p:txBody>
      </p:sp>
      <p:sp>
        <p:nvSpPr>
          <p:cNvPr id="4" name="正方形/長方形 3"/>
          <p:cNvSpPr/>
          <p:nvPr/>
        </p:nvSpPr>
        <p:spPr>
          <a:xfrm>
            <a:off x="683568" y="3429000"/>
            <a:ext cx="7272808" cy="255454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marL="285750" indent="-285750">
              <a:buFont typeface="Arial" pitchFamily="34" charset="0"/>
              <a:buChar char="•"/>
            </a:pPr>
            <a:r>
              <a:rPr lang="en-US" altLang="ja-JP" sz="2000" dirty="0" smtClean="0"/>
              <a:t>European strategy group</a:t>
            </a:r>
            <a:r>
              <a:rPr lang="ja-JP" altLang="en-US" sz="2000" dirty="0" smtClean="0"/>
              <a:t>：　</a:t>
            </a:r>
            <a:r>
              <a:rPr lang="en-US" altLang="ja-JP" sz="2000" dirty="0" smtClean="0"/>
              <a:t>Council </a:t>
            </a:r>
            <a:r>
              <a:rPr lang="ja-JP" altLang="en-US" sz="2000" dirty="0"/>
              <a:t>から選ばれた欧州戦略を策定するグループ。中田達也氏が</a:t>
            </a:r>
            <a:r>
              <a:rPr lang="en-US" altLang="ja-JP" sz="2000" dirty="0"/>
              <a:t>scientific secretary</a:t>
            </a:r>
            <a:r>
              <a:rPr lang="ja-JP" altLang="en-US" sz="2000" dirty="0" err="1"/>
              <a:t>、</a:t>
            </a:r>
            <a:r>
              <a:rPr lang="en-US" altLang="ja-JP" sz="2000" dirty="0"/>
              <a:t> </a:t>
            </a:r>
            <a:r>
              <a:rPr lang="ja-JP" altLang="en-US" sz="2000" dirty="0"/>
              <a:t>　メンバー国</a:t>
            </a:r>
            <a:r>
              <a:rPr lang="ja-JP" altLang="en-US" sz="2000" dirty="0" smtClean="0"/>
              <a:t>代表</a:t>
            </a:r>
            <a:r>
              <a:rPr lang="ja-JP" altLang="en-US" sz="2000" dirty="0"/>
              <a:t>から</a:t>
            </a:r>
            <a:r>
              <a:rPr lang="ja-JP" altLang="en-US" sz="2000" dirty="0" smtClean="0"/>
              <a:t>なる。ヨーロッパ</a:t>
            </a:r>
            <a:r>
              <a:rPr lang="ja-JP" altLang="en-US" sz="2000" dirty="0"/>
              <a:t>の</a:t>
            </a:r>
            <a:r>
              <a:rPr lang="en-US" altLang="ja-JP" sz="2000" dirty="0"/>
              <a:t>lab </a:t>
            </a:r>
            <a:r>
              <a:rPr lang="ja-JP" altLang="en-US" sz="2000" dirty="0" smtClean="0"/>
              <a:t>代表、関連機関代表、アジア、アメリカなどから</a:t>
            </a:r>
            <a:r>
              <a:rPr lang="en-US" altLang="ja-JP" sz="2000" dirty="0" smtClean="0"/>
              <a:t>observer</a:t>
            </a:r>
            <a:r>
              <a:rPr lang="ja-JP" altLang="en-US" sz="2000" dirty="0" smtClean="0"/>
              <a:t>が参加</a:t>
            </a:r>
            <a:r>
              <a:rPr lang="ja-JP" altLang="en-US" sz="2000" dirty="0"/>
              <a:t>　</a:t>
            </a:r>
            <a:r>
              <a:rPr lang="en-US" altLang="ja-JP" sz="2000" dirty="0"/>
              <a:t>(</a:t>
            </a:r>
            <a:r>
              <a:rPr lang="ja-JP" altLang="en-US" sz="2000" dirty="0"/>
              <a:t>含、浅井祥仁氏、岡田）</a:t>
            </a:r>
            <a:endParaRPr lang="en-US" altLang="ja-JP" sz="2000" dirty="0"/>
          </a:p>
          <a:p>
            <a:pPr marL="285750" indent="-285750">
              <a:buFont typeface="Arial" pitchFamily="34" charset="0"/>
              <a:buChar char="•"/>
            </a:pPr>
            <a:r>
              <a:rPr lang="ja-JP" altLang="en-US" sz="2000" dirty="0"/>
              <a:t>これとは別に、</a:t>
            </a:r>
            <a:r>
              <a:rPr lang="en-US" altLang="ja-JP" sz="2000" dirty="0"/>
              <a:t>Scientific input </a:t>
            </a:r>
            <a:r>
              <a:rPr lang="ja-JP" altLang="en-US" sz="2000" dirty="0"/>
              <a:t>をまとめるために、</a:t>
            </a:r>
            <a:r>
              <a:rPr lang="en-US" altLang="ja-JP" sz="2000" dirty="0"/>
              <a:t>preparatory group </a:t>
            </a:r>
            <a:r>
              <a:rPr lang="ja-JP" altLang="en-US" sz="2000" dirty="0"/>
              <a:t>がある。</a:t>
            </a:r>
            <a:r>
              <a:rPr lang="en-US" altLang="ja-JP" sz="2000" dirty="0"/>
              <a:t>(</a:t>
            </a:r>
            <a:r>
              <a:rPr lang="ja-JP" altLang="en-US" sz="2000" dirty="0"/>
              <a:t>含、久野良孝氏）</a:t>
            </a:r>
            <a:endParaRPr lang="en-US" altLang="ja-JP" sz="2000" dirty="0"/>
          </a:p>
          <a:p>
            <a:pPr marL="285750" indent="-285750">
              <a:buFont typeface="Arial" pitchFamily="34" charset="0"/>
              <a:buChar char="•"/>
            </a:pPr>
            <a:r>
              <a:rPr lang="en-US" altLang="ja-JP" sz="2000" dirty="0"/>
              <a:t>ESG</a:t>
            </a:r>
            <a:r>
              <a:rPr lang="ja-JP" altLang="en-US" sz="2000" dirty="0"/>
              <a:t>は</a:t>
            </a:r>
            <a:r>
              <a:rPr lang="en-US" altLang="ja-JP" sz="2000" dirty="0"/>
              <a:t>Science </a:t>
            </a:r>
            <a:r>
              <a:rPr lang="ja-JP" altLang="en-US" sz="2000" dirty="0" err="1"/>
              <a:t>の優</a:t>
            </a:r>
            <a:r>
              <a:rPr lang="ja-JP" altLang="en-US" sz="2000" dirty="0"/>
              <a:t>先付だけでなく、ヨーロッパが</a:t>
            </a:r>
            <a:r>
              <a:rPr lang="en-US" altLang="ja-JP" sz="2000" dirty="0"/>
              <a:t>global project </a:t>
            </a:r>
            <a:r>
              <a:rPr lang="ja-JP" altLang="en-US" sz="2000" dirty="0"/>
              <a:t>にどのような形態で参加すべきかなどについても議論している。</a:t>
            </a:r>
            <a:endParaRPr lang="en-US" altLang="ja-JP" sz="2000" dirty="0"/>
          </a:p>
        </p:txBody>
      </p:sp>
    </p:spTree>
    <p:extLst>
      <p:ext uri="{BB962C8B-B14F-4D97-AF65-F5344CB8AC3E}">
        <p14:creationId xmlns:p14="http://schemas.microsoft.com/office/powerpoint/2010/main" val="11179262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スケジュール</a:t>
            </a:r>
            <a:endParaRPr kumimoji="1" lang="ja-JP" altLang="en-US" dirty="0"/>
          </a:p>
        </p:txBody>
      </p:sp>
      <p:sp>
        <p:nvSpPr>
          <p:cNvPr id="3" name="コンテンツ プレースホルダー 2"/>
          <p:cNvSpPr>
            <a:spLocks noGrp="1"/>
          </p:cNvSpPr>
          <p:nvPr>
            <p:ph idx="1"/>
          </p:nvPr>
        </p:nvSpPr>
        <p:spPr/>
        <p:txBody>
          <a:bodyPr>
            <a:normAutofit fontScale="70000" lnSpcReduction="20000"/>
          </a:bodyPr>
          <a:lstStyle/>
          <a:p>
            <a:r>
              <a:rPr kumimoji="1" lang="en-US" altLang="ja-JP" dirty="0" smtClean="0"/>
              <a:t>Krakow meeting, Sept 10-12, 2012</a:t>
            </a:r>
          </a:p>
          <a:p>
            <a:pPr marL="0" indent="0">
              <a:buNone/>
            </a:pPr>
            <a:r>
              <a:rPr lang="ja-JP" altLang="en-US" dirty="0"/>
              <a:t>　</a:t>
            </a:r>
            <a:r>
              <a:rPr lang="en-US" altLang="ja-JP" dirty="0">
                <a:hlinkClick r:id="rId2"/>
              </a:rPr>
              <a:t>http://espp2012.ifj.edu.pl</a:t>
            </a:r>
            <a:r>
              <a:rPr lang="en-US" altLang="ja-JP" dirty="0" smtClean="0">
                <a:hlinkClick r:id="rId2"/>
              </a:rPr>
              <a:t>/</a:t>
            </a:r>
            <a:endParaRPr kumimoji="1" lang="en-US" altLang="ja-JP" dirty="0" smtClean="0"/>
          </a:p>
          <a:p>
            <a:pPr marL="0" indent="0">
              <a:buNone/>
            </a:pPr>
            <a:r>
              <a:rPr lang="ja-JP" altLang="en-US" dirty="0"/>
              <a:t>　</a:t>
            </a:r>
            <a:r>
              <a:rPr lang="en-US" altLang="ja-JP" dirty="0" smtClean="0"/>
              <a:t>Open symposium, 500</a:t>
            </a:r>
            <a:r>
              <a:rPr lang="ja-JP" altLang="en-US" dirty="0" smtClean="0"/>
              <a:t>名ぐらい参加</a:t>
            </a:r>
            <a:r>
              <a:rPr lang="en-US" altLang="ja-JP" dirty="0" smtClean="0"/>
              <a:t> </a:t>
            </a:r>
          </a:p>
          <a:p>
            <a:pPr marL="0" indent="0">
              <a:buNone/>
            </a:pPr>
            <a:r>
              <a:rPr lang="ja-JP" altLang="en-US" dirty="0"/>
              <a:t>　</a:t>
            </a:r>
            <a:r>
              <a:rPr lang="ja-JP" altLang="en-US" dirty="0" smtClean="0"/>
              <a:t>素粒子物理の各分野に関する講演と議論</a:t>
            </a:r>
            <a:endParaRPr lang="en-US" altLang="ja-JP" dirty="0" smtClean="0"/>
          </a:p>
          <a:p>
            <a:pPr marL="0" indent="0">
              <a:buNone/>
            </a:pPr>
            <a:r>
              <a:rPr lang="ja-JP" altLang="en-US" dirty="0"/>
              <a:t>　</a:t>
            </a:r>
            <a:r>
              <a:rPr lang="ja-JP" altLang="en-US" dirty="0" smtClean="0"/>
              <a:t>日本の高エネルギーコミュニティー</a:t>
            </a:r>
            <a:r>
              <a:rPr lang="ja-JP" altLang="en-US" dirty="0" smtClean="0"/>
              <a:t>がＩＬＣを</a:t>
            </a:r>
            <a:r>
              <a:rPr lang="en-US" altLang="ja-JP" dirty="0" smtClean="0"/>
              <a:t>250GeV</a:t>
            </a:r>
            <a:r>
              <a:rPr lang="ja-JP" altLang="en-US" dirty="0" smtClean="0"/>
              <a:t>　からのステージングシナリオでホストすることを希望していることを伝えた。</a:t>
            </a:r>
            <a:r>
              <a:rPr lang="en-US" altLang="ja-JP" dirty="0"/>
              <a:t> </a:t>
            </a:r>
            <a:endParaRPr lang="en-US" altLang="ja-JP" dirty="0" smtClean="0"/>
          </a:p>
          <a:p>
            <a:r>
              <a:rPr kumimoji="1" lang="en-US" altLang="ja-JP" dirty="0" smtClean="0"/>
              <a:t>Drafting meeting 2013</a:t>
            </a:r>
            <a:r>
              <a:rPr kumimoji="1" lang="ja-JP" altLang="en-US" dirty="0" smtClean="0"/>
              <a:t>年１月</a:t>
            </a:r>
            <a:endParaRPr kumimoji="1" lang="en-US" altLang="ja-JP" dirty="0" smtClean="0"/>
          </a:p>
          <a:p>
            <a:pPr marL="0" indent="0">
              <a:buNone/>
            </a:pPr>
            <a:r>
              <a:rPr lang="ja-JP" altLang="en-US" dirty="0"/>
              <a:t>　</a:t>
            </a:r>
            <a:r>
              <a:rPr lang="ja-JP" altLang="en-US" dirty="0" smtClean="0"/>
              <a:t>　</a:t>
            </a:r>
            <a:r>
              <a:rPr lang="en-US" altLang="ja-JP" dirty="0" smtClean="0"/>
              <a:t>ESG </a:t>
            </a:r>
            <a:r>
              <a:rPr lang="ja-JP" altLang="en-US" dirty="0" smtClean="0"/>
              <a:t>が欧州戦略改定の草稿をまとめる</a:t>
            </a:r>
            <a:endParaRPr lang="en-US" altLang="ja-JP" dirty="0" smtClean="0"/>
          </a:p>
          <a:p>
            <a:r>
              <a:rPr kumimoji="1" lang="en-US" altLang="ja-JP" dirty="0" smtClean="0"/>
              <a:t>CERN Council 2013 </a:t>
            </a:r>
            <a:r>
              <a:rPr kumimoji="1" lang="ja-JP" altLang="en-US" dirty="0" smtClean="0"/>
              <a:t>年３月</a:t>
            </a:r>
            <a:endParaRPr kumimoji="1" lang="en-US" altLang="ja-JP" dirty="0" smtClean="0"/>
          </a:p>
          <a:p>
            <a:pPr marL="0" indent="0">
              <a:buNone/>
            </a:pPr>
            <a:r>
              <a:rPr lang="ja-JP" altLang="en-US" dirty="0"/>
              <a:t>　</a:t>
            </a:r>
            <a:r>
              <a:rPr lang="ja-JP" altLang="en-US" dirty="0" smtClean="0"/>
              <a:t>　欧州戦略改定案の決定</a:t>
            </a:r>
            <a:endParaRPr lang="en-US" altLang="ja-JP" dirty="0" smtClean="0"/>
          </a:p>
          <a:p>
            <a:r>
              <a:rPr lang="en-US" altLang="ja-JP" dirty="0" smtClean="0"/>
              <a:t>CERN Council at Brussels 2013</a:t>
            </a:r>
            <a:r>
              <a:rPr lang="ja-JP" altLang="en-US" dirty="0" smtClean="0"/>
              <a:t>年５月</a:t>
            </a:r>
            <a:endParaRPr lang="en-US" altLang="ja-JP" dirty="0" smtClean="0"/>
          </a:p>
          <a:p>
            <a:pPr marL="0" indent="0">
              <a:buNone/>
            </a:pPr>
            <a:r>
              <a:rPr lang="ja-JP" altLang="en-US" dirty="0" smtClean="0"/>
              <a:t>　　欧州各国大臣の前で素粒子物理欧州戦略改定をお披露目する</a:t>
            </a:r>
            <a:endParaRPr kumimoji="1" lang="ja-JP" altLang="en-US" dirty="0"/>
          </a:p>
        </p:txBody>
      </p:sp>
    </p:spTree>
    <p:extLst>
      <p:ext uri="{BB962C8B-B14F-4D97-AF65-F5344CB8AC3E}">
        <p14:creationId xmlns:p14="http://schemas.microsoft.com/office/powerpoint/2010/main" val="15682436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Snowmass 2013 process</a:t>
            </a:r>
            <a:endParaRPr kumimoji="1" lang="ja-JP" altLang="en-US" dirty="0"/>
          </a:p>
        </p:txBody>
      </p:sp>
      <p:sp>
        <p:nvSpPr>
          <p:cNvPr id="3" name="コンテンツ プレースホルダー 2"/>
          <p:cNvSpPr>
            <a:spLocks noGrp="1"/>
          </p:cNvSpPr>
          <p:nvPr>
            <p:ph idx="1"/>
          </p:nvPr>
        </p:nvSpPr>
        <p:spPr>
          <a:xfrm>
            <a:off x="467544" y="1994667"/>
            <a:ext cx="8229600" cy="3882605"/>
          </a:xfrm>
        </p:spPr>
        <p:txBody>
          <a:bodyPr>
            <a:normAutofit lnSpcReduction="10000"/>
          </a:bodyPr>
          <a:lstStyle/>
          <a:p>
            <a:r>
              <a:rPr lang="ja-JP" altLang="en-US" sz="2000" dirty="0" smtClean="0"/>
              <a:t>米国の</a:t>
            </a:r>
            <a:r>
              <a:rPr lang="en-US" altLang="ja-JP" sz="2000" dirty="0" smtClean="0"/>
              <a:t>HEP </a:t>
            </a:r>
            <a:r>
              <a:rPr lang="ja-JP" altLang="en-US" sz="2000" dirty="0" smtClean="0"/>
              <a:t>コミュニティーの将来の方針を議論する場</a:t>
            </a:r>
            <a:endParaRPr lang="en-US" altLang="ja-JP" sz="2000" dirty="0" smtClean="0"/>
          </a:p>
          <a:p>
            <a:r>
              <a:rPr lang="en-US" altLang="ja-JP" sz="2000" dirty="0" smtClean="0"/>
              <a:t>Community Planning Meeting 2012 (Oct. 11-13, </a:t>
            </a:r>
            <a:r>
              <a:rPr lang="en-US" altLang="ja-JP" sz="2000" dirty="0" err="1" smtClean="0"/>
              <a:t>Fermilab</a:t>
            </a:r>
            <a:r>
              <a:rPr lang="en-US" altLang="ja-JP" sz="2000" dirty="0" smtClean="0"/>
              <a:t>) ,  kickoff meeting:  </a:t>
            </a:r>
            <a:r>
              <a:rPr lang="ja-JP" altLang="en-US" sz="2000" dirty="0" smtClean="0"/>
              <a:t>日本</a:t>
            </a:r>
            <a:r>
              <a:rPr lang="ja-JP" altLang="en-US" sz="2000" dirty="0"/>
              <a:t>の</a:t>
            </a:r>
            <a:r>
              <a:rPr lang="ja-JP" altLang="en-US" sz="2000" dirty="0" smtClean="0"/>
              <a:t>高エネルギーコミュニティー</a:t>
            </a:r>
            <a:r>
              <a:rPr lang="ja-JP" altLang="en-US" sz="2000" dirty="0"/>
              <a:t>がＩＬＣを</a:t>
            </a:r>
            <a:r>
              <a:rPr lang="en-US" altLang="ja-JP" sz="2000" dirty="0"/>
              <a:t>250GeV</a:t>
            </a:r>
            <a:r>
              <a:rPr lang="ja-JP" altLang="en-US" sz="2000" dirty="0"/>
              <a:t>　からのステージングシナリオでホストすることを希望していることを伝えた。</a:t>
            </a:r>
            <a:r>
              <a:rPr lang="en-US" altLang="ja-JP" sz="2000" dirty="0"/>
              <a:t> </a:t>
            </a:r>
            <a:endParaRPr lang="en-US" altLang="ja-JP" sz="2000" dirty="0" smtClean="0"/>
          </a:p>
          <a:p>
            <a:r>
              <a:rPr lang="ja-JP" altLang="en-US" sz="2000" dirty="0" smtClean="0"/>
              <a:t>多くの物理、加速器、測定器の</a:t>
            </a:r>
            <a:r>
              <a:rPr lang="en-US" altLang="ja-JP" sz="2000" dirty="0" smtClean="0"/>
              <a:t>WG</a:t>
            </a:r>
            <a:r>
              <a:rPr lang="ja-JP" altLang="en-US" sz="2000" dirty="0" smtClean="0"/>
              <a:t>の活動を経て</a:t>
            </a:r>
            <a:r>
              <a:rPr lang="en-US" altLang="ja-JP" sz="2000" dirty="0" smtClean="0"/>
              <a:t>Community Summer Study 2013 (July29-August10, Minneapolis) </a:t>
            </a:r>
            <a:r>
              <a:rPr lang="ja-JP" altLang="en-US" sz="2000" dirty="0" smtClean="0"/>
              <a:t>で結果をまとめる。</a:t>
            </a:r>
            <a:endParaRPr lang="en-US" altLang="ja-JP" sz="2000" dirty="0" smtClean="0"/>
          </a:p>
          <a:p>
            <a:r>
              <a:rPr lang="en-US" altLang="ja-JP" sz="2000" dirty="0" smtClean="0"/>
              <a:t>Snowmass 2013</a:t>
            </a:r>
            <a:r>
              <a:rPr lang="ja-JP" altLang="en-US" sz="2000" dirty="0"/>
              <a:t> </a:t>
            </a:r>
            <a:r>
              <a:rPr lang="en-US" altLang="ja-JP" sz="2000" dirty="0" smtClean="0"/>
              <a:t>process </a:t>
            </a:r>
            <a:r>
              <a:rPr lang="ja-JP" altLang="en-US" sz="2000" dirty="0" smtClean="0"/>
              <a:t>の結果をインプット</a:t>
            </a:r>
            <a:r>
              <a:rPr lang="ja-JP" altLang="en-US" sz="2000" dirty="0"/>
              <a:t>して</a:t>
            </a:r>
            <a:r>
              <a:rPr lang="ja-JP" altLang="en-US" sz="2000" dirty="0" smtClean="0"/>
              <a:t>、</a:t>
            </a:r>
            <a:r>
              <a:rPr lang="en-US" altLang="ja-JP" sz="2000" dirty="0" smtClean="0"/>
              <a:t>DOE/NSF</a:t>
            </a:r>
            <a:r>
              <a:rPr lang="ja-JP" altLang="en-US" sz="2000" dirty="0" smtClean="0"/>
              <a:t> </a:t>
            </a:r>
            <a:r>
              <a:rPr lang="en-US" altLang="ja-JP" sz="2000" dirty="0" smtClean="0"/>
              <a:t>HEPAP subpanel: Particle Physics Project Prioritization Panel (P5) </a:t>
            </a:r>
            <a:r>
              <a:rPr lang="ja-JP" altLang="en-US" sz="2000" dirty="0" smtClean="0"/>
              <a:t>の議論を始める模様</a:t>
            </a:r>
            <a:endParaRPr lang="en-US" altLang="ja-JP" sz="2000" dirty="0" smtClean="0"/>
          </a:p>
          <a:p>
            <a:r>
              <a:rPr lang="en-US" altLang="ja-JP" sz="2000" dirty="0" smtClean="0"/>
              <a:t>Japan-hosted ILC </a:t>
            </a:r>
            <a:r>
              <a:rPr lang="ja-JP" altLang="en-US" sz="2000" dirty="0" smtClean="0"/>
              <a:t>に対してどう対応するかが　</a:t>
            </a:r>
            <a:r>
              <a:rPr lang="en-US" altLang="ja-JP" sz="2000" dirty="0" smtClean="0"/>
              <a:t>Snowmass 2013</a:t>
            </a:r>
            <a:r>
              <a:rPr lang="ja-JP" altLang="en-US" sz="2000" dirty="0" smtClean="0"/>
              <a:t> </a:t>
            </a:r>
            <a:r>
              <a:rPr lang="en-US" altLang="ja-JP" sz="2000" dirty="0" smtClean="0"/>
              <a:t>process </a:t>
            </a:r>
            <a:r>
              <a:rPr lang="ja-JP" altLang="en-US" sz="2000" dirty="0" smtClean="0"/>
              <a:t>の一つ</a:t>
            </a:r>
            <a:r>
              <a:rPr lang="ja-JP" altLang="en-US" sz="2000" dirty="0" smtClean="0"/>
              <a:t>の焦点になる。米国コミュニティーの</a:t>
            </a:r>
            <a:r>
              <a:rPr lang="en-US" altLang="ja-JP" sz="2000" dirty="0" smtClean="0"/>
              <a:t>study</a:t>
            </a:r>
            <a:r>
              <a:rPr lang="ja-JP" altLang="en-US" sz="2000" dirty="0" smtClean="0"/>
              <a:t>　に日本から積極的に参加、貢献すべき。</a:t>
            </a:r>
            <a:r>
              <a:rPr lang="en-US" altLang="ja-JP" sz="2000" dirty="0" smtClean="0"/>
              <a:t>  </a:t>
            </a:r>
          </a:p>
        </p:txBody>
      </p:sp>
      <p:sp>
        <p:nvSpPr>
          <p:cNvPr id="4" name="テキスト ボックス 3"/>
          <p:cNvSpPr txBox="1"/>
          <p:nvPr/>
        </p:nvSpPr>
        <p:spPr>
          <a:xfrm>
            <a:off x="1331640" y="1988840"/>
            <a:ext cx="45719" cy="369332"/>
          </a:xfrm>
          <a:prstGeom prst="rect">
            <a:avLst/>
          </a:prstGeom>
          <a:noFill/>
        </p:spPr>
        <p:txBody>
          <a:bodyPr wrap="square" rtlCol="0">
            <a:spAutoFit/>
          </a:bodyPr>
          <a:lstStyle/>
          <a:p>
            <a:endParaRPr kumimoji="1" lang="ja-JP" altLang="en-US" dirty="0"/>
          </a:p>
        </p:txBody>
      </p:sp>
      <p:sp>
        <p:nvSpPr>
          <p:cNvPr id="5" name="正方形/長方形 4"/>
          <p:cNvSpPr/>
          <p:nvPr/>
        </p:nvSpPr>
        <p:spPr>
          <a:xfrm>
            <a:off x="467691" y="1352611"/>
            <a:ext cx="7848872" cy="369332"/>
          </a:xfrm>
          <a:prstGeom prst="rect">
            <a:avLst/>
          </a:prstGeom>
        </p:spPr>
        <p:txBody>
          <a:bodyPr wrap="square">
            <a:spAutoFit/>
          </a:bodyPr>
          <a:lstStyle/>
          <a:p>
            <a:r>
              <a:rPr lang="en-US" altLang="ja-JP" dirty="0"/>
              <a:t>http://www.snowmass2013.org/tiki-index.php?page=Snowmass+2013+process</a:t>
            </a:r>
            <a:endParaRPr lang="ja-JP" altLang="en-US" dirty="0"/>
          </a:p>
        </p:txBody>
      </p:sp>
    </p:spTree>
    <p:extLst>
      <p:ext uri="{BB962C8B-B14F-4D97-AF65-F5344CB8AC3E}">
        <p14:creationId xmlns:p14="http://schemas.microsoft.com/office/powerpoint/2010/main" val="1505738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dirty="0" smtClean="0"/>
              <a:t>ICFA, ILCSC, new LC organization</a:t>
            </a:r>
            <a:endParaRPr kumimoji="1" lang="ja-JP" altLang="en-US" dirty="0"/>
          </a:p>
        </p:txBody>
      </p:sp>
      <p:sp>
        <p:nvSpPr>
          <p:cNvPr id="3" name="コンテンツ プレースホルダー 2"/>
          <p:cNvSpPr>
            <a:spLocks noGrp="1"/>
          </p:cNvSpPr>
          <p:nvPr>
            <p:ph idx="1"/>
          </p:nvPr>
        </p:nvSpPr>
        <p:spPr>
          <a:xfrm>
            <a:off x="539552" y="1412776"/>
            <a:ext cx="8229600" cy="4525963"/>
          </a:xfrm>
        </p:spPr>
        <p:txBody>
          <a:bodyPr>
            <a:normAutofit fontScale="92500" lnSpcReduction="10000"/>
          </a:bodyPr>
          <a:lstStyle/>
          <a:p>
            <a:r>
              <a:rPr lang="en-US" altLang="ja-JP" dirty="0" smtClean="0"/>
              <a:t>ICFA </a:t>
            </a:r>
            <a:r>
              <a:rPr lang="ja-JP" altLang="en-US" dirty="0"/>
              <a:t>のもとで</a:t>
            </a:r>
            <a:r>
              <a:rPr lang="en-US" altLang="ja-JP" dirty="0" smtClean="0"/>
              <a:t>GDE/ILCSC </a:t>
            </a:r>
            <a:r>
              <a:rPr lang="ja-JP" altLang="en-US" dirty="0" smtClean="0"/>
              <a:t>から</a:t>
            </a:r>
            <a:r>
              <a:rPr lang="en-US" altLang="ja-JP" dirty="0" smtClean="0"/>
              <a:t> new LC organization </a:t>
            </a:r>
            <a:r>
              <a:rPr lang="ja-JP" altLang="en-US" dirty="0" err="1" smtClean="0"/>
              <a:t>への</a:t>
            </a:r>
            <a:r>
              <a:rPr lang="ja-JP" altLang="en-US" dirty="0" smtClean="0"/>
              <a:t>移行が行われている。</a:t>
            </a:r>
            <a:endParaRPr lang="en-US" altLang="ja-JP" dirty="0" smtClean="0"/>
          </a:p>
          <a:p>
            <a:pPr marL="0" indent="0">
              <a:buNone/>
            </a:pPr>
            <a:r>
              <a:rPr kumimoji="1" lang="ja-JP" altLang="en-US" dirty="0" smtClean="0"/>
              <a:t>　 </a:t>
            </a:r>
            <a:r>
              <a:rPr kumimoji="1" lang="ja-JP" altLang="en-US" dirty="0" smtClean="0"/>
              <a:t>２０１３年</a:t>
            </a:r>
            <a:r>
              <a:rPr kumimoji="1" lang="ja-JP" altLang="en-US" dirty="0" smtClean="0"/>
              <a:t>２月の</a:t>
            </a:r>
            <a:r>
              <a:rPr kumimoji="1" lang="en-US" altLang="ja-JP" dirty="0" smtClean="0"/>
              <a:t>ICFA/ILCSC</a:t>
            </a:r>
            <a:r>
              <a:rPr kumimoji="1" lang="ja-JP" altLang="en-US" dirty="0" smtClean="0"/>
              <a:t>が移行期</a:t>
            </a:r>
            <a:endParaRPr kumimoji="1" lang="en-US" altLang="ja-JP" dirty="0" smtClean="0"/>
          </a:p>
          <a:p>
            <a:r>
              <a:rPr kumimoji="1" lang="en-US" altLang="ja-JP" dirty="0" smtClean="0"/>
              <a:t>LC director, Lyn Evans </a:t>
            </a:r>
            <a:r>
              <a:rPr kumimoji="1" lang="ja-JP" altLang="en-US" dirty="0" smtClean="0"/>
              <a:t>のもとで今後の</a:t>
            </a:r>
            <a:r>
              <a:rPr kumimoji="1" lang="en-US" altLang="ja-JP" dirty="0" smtClean="0"/>
              <a:t>LC project </a:t>
            </a:r>
            <a:r>
              <a:rPr lang="ja-JP" altLang="en-US" dirty="0" smtClean="0"/>
              <a:t>が推進される。</a:t>
            </a:r>
            <a:r>
              <a:rPr lang="ja-JP" altLang="en-US" dirty="0"/>
              <a:t>　</a:t>
            </a:r>
            <a:r>
              <a:rPr kumimoji="1" lang="en-US" altLang="ja-JP" dirty="0" smtClean="0"/>
              <a:t> </a:t>
            </a:r>
          </a:p>
          <a:p>
            <a:r>
              <a:rPr lang="ja-JP" altLang="en-US" dirty="0"/>
              <a:t>新組織</a:t>
            </a:r>
            <a:r>
              <a:rPr lang="ja-JP" altLang="en-US" dirty="0" smtClean="0"/>
              <a:t>のもとでの、国際的な</a:t>
            </a:r>
            <a:r>
              <a:rPr lang="ja-JP" altLang="ja-JP" dirty="0" smtClean="0"/>
              <a:t>加速器</a:t>
            </a:r>
            <a:r>
              <a:rPr lang="ja-JP" altLang="ja-JP" dirty="0"/>
              <a:t>の技術</a:t>
            </a:r>
            <a:r>
              <a:rPr lang="ja-JP" altLang="ja-JP" dirty="0" smtClean="0"/>
              <a:t>開発</a:t>
            </a:r>
            <a:r>
              <a:rPr lang="ja-JP" altLang="en-US" dirty="0" smtClean="0"/>
              <a:t>の</a:t>
            </a:r>
            <a:r>
              <a:rPr lang="en-US" altLang="ja-JP" dirty="0" smtClean="0"/>
              <a:t>coordination</a:t>
            </a:r>
            <a:r>
              <a:rPr lang="ja-JP" altLang="en-US" dirty="0" err="1" smtClean="0"/>
              <a:t>、</a:t>
            </a:r>
            <a:r>
              <a:rPr lang="ja-JP" altLang="ja-JP" dirty="0" smtClean="0"/>
              <a:t>最終設計</a:t>
            </a:r>
            <a:r>
              <a:rPr lang="ja-JP" altLang="en-US" dirty="0"/>
              <a:t>、</a:t>
            </a:r>
            <a:r>
              <a:rPr lang="ja-JP" altLang="ja-JP" dirty="0" smtClean="0"/>
              <a:t>運営組織</a:t>
            </a:r>
            <a:r>
              <a:rPr lang="ja-JP" altLang="en-US" dirty="0" smtClean="0"/>
              <a:t>の</a:t>
            </a:r>
            <a:r>
              <a:rPr lang="ja-JP" altLang="ja-JP" dirty="0" smtClean="0"/>
              <a:t>等</a:t>
            </a:r>
            <a:r>
              <a:rPr lang="ja-JP" altLang="en-US" dirty="0" smtClean="0"/>
              <a:t>に積極的に寄与していく必要がある。</a:t>
            </a:r>
            <a:endParaRPr kumimoji="1" lang="en-US" altLang="ja-JP" dirty="0" smtClean="0"/>
          </a:p>
          <a:p>
            <a:pPr marL="0" indent="0">
              <a:buNone/>
            </a:pPr>
            <a:r>
              <a:rPr lang="ja-JP" altLang="en-US" dirty="0"/>
              <a:t>　</a:t>
            </a:r>
            <a:endParaRPr kumimoji="1" lang="ja-JP" altLang="en-US" dirty="0"/>
          </a:p>
        </p:txBody>
      </p:sp>
    </p:spTree>
    <p:extLst>
      <p:ext uri="{BB962C8B-B14F-4D97-AF65-F5344CB8AC3E}">
        <p14:creationId xmlns:p14="http://schemas.microsoft.com/office/powerpoint/2010/main" val="39808412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1630" y="616094"/>
            <a:ext cx="8229600" cy="1143000"/>
          </a:xfrm>
        </p:spPr>
        <p:txBody>
          <a:bodyPr>
            <a:noAutofit/>
          </a:bodyPr>
          <a:lstStyle/>
          <a:p>
            <a:r>
              <a:rPr lang="en-US" sz="3600" dirty="0" smtClean="0"/>
              <a:t>Integrated Linear Collider Organization</a:t>
            </a:r>
            <a:endParaRPr lang="en-US" sz="3600" dirty="0"/>
          </a:p>
        </p:txBody>
      </p:sp>
      <p:sp>
        <p:nvSpPr>
          <p:cNvPr id="2" name="Date Placeholder 1"/>
          <p:cNvSpPr>
            <a:spLocks noGrp="1"/>
          </p:cNvSpPr>
          <p:nvPr>
            <p:ph type="dt" sz="half" idx="10"/>
          </p:nvPr>
        </p:nvSpPr>
        <p:spPr/>
        <p:txBody>
          <a:bodyPr/>
          <a:lstStyle/>
          <a:p>
            <a:r>
              <a:rPr lang="en-US" smtClean="0"/>
              <a:t>Pier Oddone; 10 July 2012</a:t>
            </a:r>
            <a:endParaRPr lang="en-US"/>
          </a:p>
        </p:txBody>
      </p:sp>
      <p:sp>
        <p:nvSpPr>
          <p:cNvPr id="3" name="Footer Placeholder 2"/>
          <p:cNvSpPr>
            <a:spLocks noGrp="1"/>
          </p:cNvSpPr>
          <p:nvPr>
            <p:ph type="ftr" sz="quarter" idx="11"/>
          </p:nvPr>
        </p:nvSpPr>
        <p:spPr/>
        <p:txBody>
          <a:bodyPr/>
          <a:lstStyle/>
          <a:p>
            <a:r>
              <a:rPr lang="en-US" smtClean="0"/>
              <a:t>ICFA Report to ICHEP2012</a:t>
            </a:r>
            <a:endParaRPr lang="en-US"/>
          </a:p>
        </p:txBody>
      </p:sp>
      <p:sp>
        <p:nvSpPr>
          <p:cNvPr id="4" name="Slide Number Placeholder 3"/>
          <p:cNvSpPr>
            <a:spLocks noGrp="1"/>
          </p:cNvSpPr>
          <p:nvPr>
            <p:ph type="sldNum" sz="quarter" idx="12"/>
          </p:nvPr>
        </p:nvSpPr>
        <p:spPr/>
        <p:txBody>
          <a:bodyPr/>
          <a:lstStyle/>
          <a:p>
            <a:fld id="{77399F10-2745-4B7D-A55C-9915B214656A}" type="slidenum">
              <a:rPr lang="en-US" smtClean="0"/>
              <a:t>8</a:t>
            </a:fld>
            <a:endParaRPr lang="en-US"/>
          </a:p>
        </p:txBody>
      </p:sp>
      <p:pic>
        <p:nvPicPr>
          <p:cNvPr id="6" name="Picture 5" descr="New organisational structure proposed for pre-construction future linear collider work">
            <a:hlinkClick r:id="rId2" tooltip="&quot;Linear collider organisation&quot;"/>
          </p:cNvPr>
          <p:cNvPicPr>
            <a:picLocks noChangeAspect="1"/>
          </p:cNvPicPr>
          <p:nvPr/>
        </p:nvPicPr>
        <p:blipFill rotWithShape="1">
          <a:blip r:embed="rId3">
            <a:extLst>
              <a:ext uri="{BEBA8EAE-BF5A-486C-A8C5-ECC9F3942E4B}">
                <a14:imgProps xmlns:a14="http://schemas.microsoft.com/office/drawing/2010/main">
                  <a14:imgLayer r:embed="rId4">
                    <a14:imgEffect>
                      <a14:backgroundRemoval t="17460" b="96473" l="4545" r="95195"/>
                    </a14:imgEffect>
                  </a14:imgLayer>
                </a14:imgProps>
              </a:ext>
              <a:ext uri="{28A0092B-C50C-407E-A947-70E740481C1C}">
                <a14:useLocalDpi xmlns:a14="http://schemas.microsoft.com/office/drawing/2010/main" val="0"/>
              </a:ext>
            </a:extLst>
          </a:blip>
          <a:srcRect t="15611"/>
          <a:stretch/>
        </p:blipFill>
        <p:spPr bwMode="auto">
          <a:xfrm>
            <a:off x="1143000" y="1676400"/>
            <a:ext cx="6846860" cy="4254706"/>
          </a:xfrm>
          <a:prstGeom prst="rect">
            <a:avLst/>
          </a:prstGeom>
          <a:noFill/>
          <a:ln>
            <a:noFill/>
          </a:ln>
          <a:extLst>
            <a:ext uri="{53640926-AAD7-44D8-BBD7-CCE9431645EC}">
              <a14:shadowObscured xmlns:a14="http://schemas.microsoft.com/office/drawing/2010/main"/>
            </a:ext>
          </a:extLst>
        </p:spPr>
      </p:pic>
      <p:sp>
        <p:nvSpPr>
          <p:cNvPr id="7" name="正方形/長方形 6"/>
          <p:cNvSpPr/>
          <p:nvPr/>
        </p:nvSpPr>
        <p:spPr>
          <a:xfrm>
            <a:off x="101934" y="260648"/>
            <a:ext cx="8928992" cy="369332"/>
          </a:xfrm>
          <a:prstGeom prst="rect">
            <a:avLst/>
          </a:prstGeom>
        </p:spPr>
        <p:txBody>
          <a:bodyPr wrap="square">
            <a:spAutoFit/>
          </a:bodyPr>
          <a:lstStyle/>
          <a:p>
            <a:r>
              <a:rPr lang="en-US" altLang="ja-JP" dirty="0"/>
              <a:t>https://indico.cern.ch/contributionDisplay.py?sessionId=22&amp;contribId=809&amp;confId=181298</a:t>
            </a:r>
            <a:endParaRPr lang="ja-JP" altLang="en-US" dirty="0"/>
          </a:p>
        </p:txBody>
      </p:sp>
    </p:spTree>
    <p:extLst>
      <p:ext uri="{BB962C8B-B14F-4D97-AF65-F5344CB8AC3E}">
        <p14:creationId xmlns:p14="http://schemas.microsoft.com/office/powerpoint/2010/main" val="38374758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学術会議マスタープラン策定</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kumimoji="1" lang="ja-JP" altLang="en-US" dirty="0" smtClean="0"/>
              <a:t>２２期学術の大型施設計画・大規模研究計画に関するマスタープラン策定の検討が学術会議のもとの学術の大型計画検討分科会で始まっている。</a:t>
            </a:r>
            <a:endParaRPr kumimoji="1" lang="en-US" altLang="ja-JP" dirty="0" smtClean="0"/>
          </a:p>
          <a:p>
            <a:r>
              <a:rPr kumimoji="1" lang="ja-JP" altLang="en-US" dirty="0" smtClean="0"/>
              <a:t>前回のマスター</a:t>
            </a:r>
            <a:r>
              <a:rPr lang="ja-JP" altLang="en-US" dirty="0" smtClean="0"/>
              <a:t>プラン策定とは若干スコープが異なる。</a:t>
            </a:r>
            <a:r>
              <a:rPr kumimoji="1" lang="ja-JP" altLang="en-US" dirty="0" smtClean="0"/>
              <a:t>２０１３年２月に公募開始、６月に学術大型研究計画（２００件程度）策定、１２月に重点大型研究計画（２５－３０件程度）策定予定</a:t>
            </a:r>
            <a:endParaRPr kumimoji="1" lang="ja-JP" altLang="en-US" dirty="0"/>
          </a:p>
        </p:txBody>
      </p:sp>
    </p:spTree>
    <p:extLst>
      <p:ext uri="{BB962C8B-B14F-4D97-AF65-F5344CB8AC3E}">
        <p14:creationId xmlns:p14="http://schemas.microsoft.com/office/powerpoint/2010/main" val="8443803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292</TotalTime>
  <Words>424</Words>
  <Application>Microsoft Office PowerPoint</Application>
  <PresentationFormat>画面に合わせる (4:3)</PresentationFormat>
  <Paragraphs>63</Paragraphs>
  <Slides>11</Slides>
  <Notes>0</Notes>
  <HiddenSlides>0</HiddenSlides>
  <MMClips>0</MMClips>
  <ScaleCrop>false</ScaleCrop>
  <HeadingPairs>
    <vt:vector size="4" baseType="variant">
      <vt:variant>
        <vt:lpstr>テーマ</vt:lpstr>
      </vt:variant>
      <vt:variant>
        <vt:i4>1</vt:i4>
      </vt:variant>
      <vt:variant>
        <vt:lpstr>スライド タイトル</vt:lpstr>
      </vt:variant>
      <vt:variant>
        <vt:i4>11</vt:i4>
      </vt:variant>
    </vt:vector>
  </HeadingPairs>
  <TitlesOfParts>
    <vt:vector size="12" baseType="lpstr">
      <vt:lpstr>Office ​​テーマ</vt:lpstr>
      <vt:lpstr>ILC実現へのロードマップ、国内国際戦略</vt:lpstr>
      <vt:lpstr>ＫＥＫ 次期ロードマップ中間まとめ</vt:lpstr>
      <vt:lpstr>内容</vt:lpstr>
      <vt:lpstr>European Strategy for Particle Physics </vt:lpstr>
      <vt:lpstr>スケジュール</vt:lpstr>
      <vt:lpstr>Snowmass 2013 process</vt:lpstr>
      <vt:lpstr>ICFA, ILCSC, new LC organization</vt:lpstr>
      <vt:lpstr>Integrated Linear Collider Organization</vt:lpstr>
      <vt:lpstr>学術会議マスタープラン策定</vt:lpstr>
      <vt:lpstr>KEK ロードマップ　２０１３</vt:lpstr>
      <vt:lpstr>コメント</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ILC実現へのロードマップ、国内国際戦略</dc:title>
  <dc:creator>chochin4</dc:creator>
  <cp:lastModifiedBy>chochin4</cp:lastModifiedBy>
  <cp:revision>16</cp:revision>
  <dcterms:created xsi:type="dcterms:W3CDTF">2012-10-18T01:51:20Z</dcterms:created>
  <dcterms:modified xsi:type="dcterms:W3CDTF">2012-10-21T11:03:52Z</dcterms:modified>
</cp:coreProperties>
</file>