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06" r:id="rId2"/>
    <p:sldMasterId id="2147484145" r:id="rId3"/>
  </p:sldMasterIdLst>
  <p:notesMasterIdLst>
    <p:notesMasterId r:id="rId44"/>
  </p:notesMasterIdLst>
  <p:handoutMasterIdLst>
    <p:handoutMasterId r:id="rId45"/>
  </p:handoutMasterIdLst>
  <p:sldIdLst>
    <p:sldId id="668" r:id="rId4"/>
    <p:sldId id="775" r:id="rId5"/>
    <p:sldId id="776" r:id="rId6"/>
    <p:sldId id="777" r:id="rId7"/>
    <p:sldId id="778" r:id="rId8"/>
    <p:sldId id="774" r:id="rId9"/>
    <p:sldId id="802" r:id="rId10"/>
    <p:sldId id="634" r:id="rId11"/>
    <p:sldId id="779" r:id="rId12"/>
    <p:sldId id="780" r:id="rId13"/>
    <p:sldId id="801" r:id="rId14"/>
    <p:sldId id="781" r:id="rId15"/>
    <p:sldId id="796" r:id="rId16"/>
    <p:sldId id="797" r:id="rId17"/>
    <p:sldId id="782" r:id="rId18"/>
    <p:sldId id="783" r:id="rId19"/>
    <p:sldId id="785" r:id="rId20"/>
    <p:sldId id="791" r:id="rId21"/>
    <p:sldId id="784" r:id="rId22"/>
    <p:sldId id="786" r:id="rId23"/>
    <p:sldId id="787" r:id="rId24"/>
    <p:sldId id="788" r:id="rId25"/>
    <p:sldId id="789" r:id="rId26"/>
    <p:sldId id="790" r:id="rId27"/>
    <p:sldId id="800" r:id="rId28"/>
    <p:sldId id="792" r:id="rId29"/>
    <p:sldId id="793" r:id="rId30"/>
    <p:sldId id="794" r:id="rId31"/>
    <p:sldId id="798" r:id="rId32"/>
    <p:sldId id="799" r:id="rId33"/>
    <p:sldId id="803" r:id="rId34"/>
    <p:sldId id="795" r:id="rId35"/>
    <p:sldId id="734" r:id="rId36"/>
    <p:sldId id="735" r:id="rId37"/>
    <p:sldId id="729" r:id="rId38"/>
    <p:sldId id="731" r:id="rId39"/>
    <p:sldId id="730" r:id="rId40"/>
    <p:sldId id="705" r:id="rId41"/>
    <p:sldId id="706" r:id="rId42"/>
    <p:sldId id="804" r:id="rId43"/>
  </p:sldIdLst>
  <p:sldSz cx="9144000" cy="6858000" type="screen4x3"/>
  <p:notesSz cx="6858000" cy="9144000"/>
  <p:defaultTextStyle>
    <a:defPPr>
      <a:defRPr lang="ja-JP"/>
    </a:defPPr>
    <a:lvl1pPr marL="0" algn="l" defTabSz="457153" rtl="0" eaLnBrk="1" latinLnBrk="0" hangingPunct="1">
      <a:defRPr kumimoji="1" sz="1800" kern="1200">
        <a:solidFill>
          <a:schemeClr val="tx1"/>
        </a:solidFill>
        <a:latin typeface="+mn-lt"/>
        <a:ea typeface="+mn-ea"/>
        <a:cs typeface="+mn-cs"/>
      </a:defRPr>
    </a:lvl1pPr>
    <a:lvl2pPr marL="457153" algn="l" defTabSz="457153" rtl="0" eaLnBrk="1" latinLnBrk="0" hangingPunct="1">
      <a:defRPr kumimoji="1" sz="1800" kern="1200">
        <a:solidFill>
          <a:schemeClr val="tx1"/>
        </a:solidFill>
        <a:latin typeface="+mn-lt"/>
        <a:ea typeface="+mn-ea"/>
        <a:cs typeface="+mn-cs"/>
      </a:defRPr>
    </a:lvl2pPr>
    <a:lvl3pPr marL="914305" algn="l" defTabSz="457153" rtl="0" eaLnBrk="1" latinLnBrk="0" hangingPunct="1">
      <a:defRPr kumimoji="1" sz="1800" kern="1200">
        <a:solidFill>
          <a:schemeClr val="tx1"/>
        </a:solidFill>
        <a:latin typeface="+mn-lt"/>
        <a:ea typeface="+mn-ea"/>
        <a:cs typeface="+mn-cs"/>
      </a:defRPr>
    </a:lvl3pPr>
    <a:lvl4pPr marL="1371458" algn="l" defTabSz="457153" rtl="0" eaLnBrk="1" latinLnBrk="0" hangingPunct="1">
      <a:defRPr kumimoji="1" sz="1800" kern="1200">
        <a:solidFill>
          <a:schemeClr val="tx1"/>
        </a:solidFill>
        <a:latin typeface="+mn-lt"/>
        <a:ea typeface="+mn-ea"/>
        <a:cs typeface="+mn-cs"/>
      </a:defRPr>
    </a:lvl4pPr>
    <a:lvl5pPr marL="1828610" algn="l" defTabSz="457153" rtl="0" eaLnBrk="1" latinLnBrk="0" hangingPunct="1">
      <a:defRPr kumimoji="1" sz="1800" kern="1200">
        <a:solidFill>
          <a:schemeClr val="tx1"/>
        </a:solidFill>
        <a:latin typeface="+mn-lt"/>
        <a:ea typeface="+mn-ea"/>
        <a:cs typeface="+mn-cs"/>
      </a:defRPr>
    </a:lvl5pPr>
    <a:lvl6pPr marL="2285763" algn="l" defTabSz="457153" rtl="0" eaLnBrk="1" latinLnBrk="0" hangingPunct="1">
      <a:defRPr kumimoji="1" sz="1800" kern="1200">
        <a:solidFill>
          <a:schemeClr val="tx1"/>
        </a:solidFill>
        <a:latin typeface="+mn-lt"/>
        <a:ea typeface="+mn-ea"/>
        <a:cs typeface="+mn-cs"/>
      </a:defRPr>
    </a:lvl6pPr>
    <a:lvl7pPr marL="2742915" algn="l" defTabSz="457153" rtl="0" eaLnBrk="1" latinLnBrk="0" hangingPunct="1">
      <a:defRPr kumimoji="1" sz="1800" kern="1200">
        <a:solidFill>
          <a:schemeClr val="tx1"/>
        </a:solidFill>
        <a:latin typeface="+mn-lt"/>
        <a:ea typeface="+mn-ea"/>
        <a:cs typeface="+mn-cs"/>
      </a:defRPr>
    </a:lvl7pPr>
    <a:lvl8pPr marL="3200068" algn="l" defTabSz="457153" rtl="0" eaLnBrk="1" latinLnBrk="0" hangingPunct="1">
      <a:defRPr kumimoji="1" sz="1800" kern="1200">
        <a:solidFill>
          <a:schemeClr val="tx1"/>
        </a:solidFill>
        <a:latin typeface="+mn-lt"/>
        <a:ea typeface="+mn-ea"/>
        <a:cs typeface="+mn-cs"/>
      </a:defRPr>
    </a:lvl8pPr>
    <a:lvl9pPr marL="3657220" algn="l" defTabSz="457153"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中間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903" autoAdjust="0"/>
    <p:restoredTop sz="99856" autoAdjust="0"/>
  </p:normalViewPr>
  <p:slideViewPr>
    <p:cSldViewPr snapToGrid="0" snapToObjects="1">
      <p:cViewPr varScale="1">
        <p:scale>
          <a:sx n="197" d="100"/>
          <a:sy n="197" d="100"/>
        </p:scale>
        <p:origin x="-448" y="-112"/>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3B4A7-B1E9-E346-8382-8DCD34FC8FFC}" type="datetimeFigureOut">
              <a:rPr kumimoji="1" lang="ja-JP" altLang="en-US" smtClean="0"/>
              <a:t>12/09/05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19836B-A496-5742-8A8C-5FEE320888FC}" type="slidenum">
              <a:rPr kumimoji="1" lang="ja-JP" altLang="en-US" smtClean="0"/>
              <a:t>‹#›</a:t>
            </a:fld>
            <a:endParaRPr kumimoji="1" lang="ja-JP" altLang="en-US"/>
          </a:p>
        </p:txBody>
      </p:sp>
    </p:spTree>
    <p:extLst>
      <p:ext uri="{BB962C8B-B14F-4D97-AF65-F5344CB8AC3E}">
        <p14:creationId xmlns:p14="http://schemas.microsoft.com/office/powerpoint/2010/main" val="20978659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76CC99-982A-1C43-8C43-4E6F191C0C06}" type="datetimeFigureOut">
              <a:rPr kumimoji="1" lang="ja-JP" altLang="en-US" smtClean="0"/>
              <a:t>12/09/05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CD2EB-828E-4E43-97CC-E322ABE17CC8}" type="slidenum">
              <a:rPr kumimoji="1" lang="ja-JP" altLang="en-US" smtClean="0"/>
              <a:t>‹#›</a:t>
            </a:fld>
            <a:endParaRPr kumimoji="1" lang="ja-JP" altLang="en-US"/>
          </a:p>
        </p:txBody>
      </p:sp>
    </p:spTree>
    <p:extLst>
      <p:ext uri="{BB962C8B-B14F-4D97-AF65-F5344CB8AC3E}">
        <p14:creationId xmlns:p14="http://schemas.microsoft.com/office/powerpoint/2010/main" val="4076714369"/>
      </p:ext>
    </p:extLst>
  </p:cSld>
  <p:clrMap bg1="lt1" tx1="dk1" bg2="lt2" tx2="dk2" accent1="accent1" accent2="accent2" accent3="accent3" accent4="accent4" accent5="accent5" accent6="accent6" hlink="hlink" folHlink="folHlink"/>
  <p:hf hdr="0" ftr="0" dt="0"/>
  <p:notesStyle>
    <a:lvl1pPr marL="0" algn="l" defTabSz="457153" rtl="0" eaLnBrk="1" latinLnBrk="0" hangingPunct="1">
      <a:defRPr kumimoji="1" sz="1200" kern="1200">
        <a:solidFill>
          <a:schemeClr val="tx1"/>
        </a:solidFill>
        <a:latin typeface="+mn-lt"/>
        <a:ea typeface="+mn-ea"/>
        <a:cs typeface="+mn-cs"/>
      </a:defRPr>
    </a:lvl1pPr>
    <a:lvl2pPr marL="457153" algn="l" defTabSz="457153" rtl="0" eaLnBrk="1" latinLnBrk="0" hangingPunct="1">
      <a:defRPr kumimoji="1" sz="1200" kern="1200">
        <a:solidFill>
          <a:schemeClr val="tx1"/>
        </a:solidFill>
        <a:latin typeface="+mn-lt"/>
        <a:ea typeface="+mn-ea"/>
        <a:cs typeface="+mn-cs"/>
      </a:defRPr>
    </a:lvl2pPr>
    <a:lvl3pPr marL="914305" algn="l" defTabSz="457153" rtl="0" eaLnBrk="1" latinLnBrk="0" hangingPunct="1">
      <a:defRPr kumimoji="1" sz="1200" kern="1200">
        <a:solidFill>
          <a:schemeClr val="tx1"/>
        </a:solidFill>
        <a:latin typeface="+mn-lt"/>
        <a:ea typeface="+mn-ea"/>
        <a:cs typeface="+mn-cs"/>
      </a:defRPr>
    </a:lvl3pPr>
    <a:lvl4pPr marL="1371458" algn="l" defTabSz="457153" rtl="0" eaLnBrk="1" latinLnBrk="0" hangingPunct="1">
      <a:defRPr kumimoji="1" sz="1200" kern="1200">
        <a:solidFill>
          <a:schemeClr val="tx1"/>
        </a:solidFill>
        <a:latin typeface="+mn-lt"/>
        <a:ea typeface="+mn-ea"/>
        <a:cs typeface="+mn-cs"/>
      </a:defRPr>
    </a:lvl4pPr>
    <a:lvl5pPr marL="1828610" algn="l" defTabSz="457153" rtl="0" eaLnBrk="1" latinLnBrk="0" hangingPunct="1">
      <a:defRPr kumimoji="1" sz="1200" kern="1200">
        <a:solidFill>
          <a:schemeClr val="tx1"/>
        </a:solidFill>
        <a:latin typeface="+mn-lt"/>
        <a:ea typeface="+mn-ea"/>
        <a:cs typeface="+mn-cs"/>
      </a:defRPr>
    </a:lvl5pPr>
    <a:lvl6pPr marL="2285763" algn="l" defTabSz="457153" rtl="0" eaLnBrk="1" latinLnBrk="0" hangingPunct="1">
      <a:defRPr kumimoji="1" sz="1200" kern="1200">
        <a:solidFill>
          <a:schemeClr val="tx1"/>
        </a:solidFill>
        <a:latin typeface="+mn-lt"/>
        <a:ea typeface="+mn-ea"/>
        <a:cs typeface="+mn-cs"/>
      </a:defRPr>
    </a:lvl6pPr>
    <a:lvl7pPr marL="2742915" algn="l" defTabSz="457153" rtl="0" eaLnBrk="1" latinLnBrk="0" hangingPunct="1">
      <a:defRPr kumimoji="1" sz="1200" kern="1200">
        <a:solidFill>
          <a:schemeClr val="tx1"/>
        </a:solidFill>
        <a:latin typeface="+mn-lt"/>
        <a:ea typeface="+mn-ea"/>
        <a:cs typeface="+mn-cs"/>
      </a:defRPr>
    </a:lvl7pPr>
    <a:lvl8pPr marL="3200068" algn="l" defTabSz="457153" rtl="0" eaLnBrk="1" latinLnBrk="0" hangingPunct="1">
      <a:defRPr kumimoji="1" sz="1200" kern="1200">
        <a:solidFill>
          <a:schemeClr val="tx1"/>
        </a:solidFill>
        <a:latin typeface="+mn-lt"/>
        <a:ea typeface="+mn-ea"/>
        <a:cs typeface="+mn-cs"/>
      </a:defRPr>
    </a:lvl8pPr>
    <a:lvl9pPr marL="3657220" algn="l" defTabSz="45715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p:cNvSpPr txBox="1">
            <a:spLocks noGrp="1" noRot="1" noChangeAspect="1" noChangeArrowheads="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40962" name="Text Box 2"/>
          <p:cNvSpPr txBox="1">
            <a:spLocks noGrp="1" noChangeArrowheads="1"/>
          </p:cNvSpPr>
          <p:nvPr>
            <p:ph type="body" idx="1"/>
          </p:nvPr>
        </p:nvSpPr>
        <p:spPr bwMode="auto">
          <a:xfrm>
            <a:off x="1061394" y="4350021"/>
            <a:ext cx="4740978" cy="3512328"/>
          </a:xfrm>
          <a:prstGeom prst="rect">
            <a:avLst/>
          </a:prstGeom>
          <a:noFill/>
          <a:ln>
            <a:round/>
            <a:headEnd/>
            <a:tailEnd/>
          </a:ln>
        </p:spPr>
        <p:txBody>
          <a:bodyPr wrap="none" anchor="ctr">
            <a:prstTxWarp prst="textNoShape">
              <a:avLst/>
            </a:prstTxWarp>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89E06-74B4-C147-92DD-CD3BF7F59418}" type="slidenum">
              <a:rPr lang="en-US" altLang="ja-JP">
                <a:solidFill>
                  <a:prstClr val="black"/>
                </a:solidFill>
                <a:latin typeface="Calibri"/>
                <a:ea typeface="ＭＳ Ｐゴシック"/>
              </a:rPr>
              <a:pPr/>
              <a:t>26</a:t>
            </a:fld>
            <a:endParaRPr lang="en-US" altLang="ja-JP">
              <a:solidFill>
                <a:prstClr val="black"/>
              </a:solidFill>
              <a:latin typeface="Calibri"/>
              <a:ea typeface="ＭＳ Ｐゴシック"/>
            </a:endParaRPr>
          </a:p>
        </p:txBody>
      </p:sp>
      <p:sp>
        <p:nvSpPr>
          <p:cNvPr id="234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4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a:solidFill>
            <a:srgbClr val="FFFFFF"/>
          </a:solidFill>
          <a:ln/>
        </p:spPr>
      </p:sp>
      <p:sp>
        <p:nvSpPr>
          <p:cNvPr id="8194" name="Rectangle 2"/>
          <p:cNvSpPr>
            <a:spLocks noGrp="1" noChangeArrowheads="1"/>
          </p:cNvSpPr>
          <p:nvPr>
            <p:ph type="body" idx="1"/>
          </p:nvPr>
        </p:nvSpPr>
        <p:spPr>
          <a:ln/>
        </p:spPr>
        <p:txBody>
          <a:bodyPr/>
          <a:lstStyle/>
          <a:p>
            <a:pPr marL="39688">
              <a:spcBef>
                <a:spcPts val="413"/>
              </a:spcBef>
              <a:defRPr/>
            </a:pPr>
            <a:r>
              <a:rPr kumimoji="0" lang="en-US" altLang="ja-JP" sz="1400" dirty="0" smtClean="0">
                <a:solidFill>
                  <a:srgbClr val="000000"/>
                </a:solidFill>
                <a:latin typeface="Arial" charset="0"/>
                <a:ea typeface="ヒラギノ角ゴ ProN W3" charset="0"/>
                <a:cs typeface="ヒラギノ角ゴ ProN W3" charset="0"/>
                <a:sym typeface="Arial" charset="0"/>
              </a:rPr>
              <a:t>ILC </a:t>
            </a:r>
            <a:r>
              <a:rPr kumimoji="0" lang="ja-JP" altLang="en-US" sz="1400" dirty="0" smtClean="0">
                <a:solidFill>
                  <a:srgbClr val="000000"/>
                </a:solidFill>
                <a:latin typeface="Arial" charset="0"/>
                <a:ea typeface="ヒラギノ角ゴ ProN W3" charset="0"/>
                <a:cs typeface="ヒラギノ角ゴ ProN W3" charset="0"/>
                <a:sym typeface="Arial" charset="0"/>
              </a:rPr>
              <a:t>物理の目標は、質量起源の解明と標準理論を超える新しい物理（原理）の発見</a:t>
            </a:r>
            <a:endParaRPr kumimoji="0" lang="en-US" altLang="ja-JP" sz="1400" dirty="0" smtClean="0">
              <a:solidFill>
                <a:srgbClr val="000000"/>
              </a:solidFill>
              <a:latin typeface="Arial" charset="0"/>
              <a:ea typeface="ヒラギノ角ゴ ProN W3" charset="0"/>
              <a:cs typeface="ヒラギノ角ゴ ProN W3" charset="0"/>
              <a:sym typeface="Arial" charset="0"/>
            </a:endParaRPr>
          </a:p>
          <a:p>
            <a:pPr marL="39688">
              <a:spcBef>
                <a:spcPts val="413"/>
              </a:spcBef>
              <a:defRPr/>
            </a:pPr>
            <a:r>
              <a:rPr kumimoji="0" lang="ja-JP" altLang="en-US" sz="1400" dirty="0" smtClean="0">
                <a:solidFill>
                  <a:srgbClr val="000000"/>
                </a:solidFill>
                <a:latin typeface="Arial" charset="0"/>
                <a:ea typeface="ヒラギノ角ゴ ProN W3" charset="0"/>
                <a:cs typeface="ヒラギノ角ゴ ProN W3" charset="0"/>
                <a:sym typeface="Arial" charset="0"/>
              </a:rPr>
              <a:t>７月４日のヒッグスらしき新粒子発見の報告は、</a:t>
            </a:r>
            <a:r>
              <a:rPr kumimoji="0" lang="en-US" altLang="ja-JP" sz="1400" dirty="0" smtClean="0">
                <a:solidFill>
                  <a:srgbClr val="000000"/>
                </a:solidFill>
                <a:latin typeface="Arial" charset="0"/>
                <a:ea typeface="ヒラギノ角ゴ ProN W3" charset="0"/>
                <a:cs typeface="ヒラギノ角ゴ ProN W3" charset="0"/>
                <a:sym typeface="Arial" charset="0"/>
              </a:rPr>
              <a:t>ILC </a:t>
            </a:r>
            <a:r>
              <a:rPr kumimoji="0" lang="ja-JP" altLang="en-US" sz="1400" dirty="0" smtClean="0">
                <a:solidFill>
                  <a:srgbClr val="000000"/>
                </a:solidFill>
                <a:latin typeface="Arial" charset="0"/>
                <a:ea typeface="ヒラギノ角ゴ ProN W3" charset="0"/>
                <a:cs typeface="ヒラギノ角ゴ ProN W3" charset="0"/>
                <a:sym typeface="Arial" charset="0"/>
              </a:rPr>
              <a:t>にとって力強い追い風。</a:t>
            </a:r>
            <a:r>
              <a:rPr kumimoji="0" lang="en-US" altLang="ja-JP" sz="1400" dirty="0" smtClean="0">
                <a:solidFill>
                  <a:srgbClr val="000000"/>
                </a:solidFill>
                <a:latin typeface="Arial" charset="0"/>
                <a:ea typeface="ヒラギノ角ゴ ProN W3" charset="0"/>
                <a:cs typeface="ヒラギノ角ゴ ProN W3" charset="0"/>
                <a:sym typeface="Arial" charset="0"/>
              </a:rPr>
              <a:t>ILC </a:t>
            </a:r>
            <a:r>
              <a:rPr kumimoji="0" lang="ja-JP" altLang="en-US" sz="1400" dirty="0" smtClean="0">
                <a:solidFill>
                  <a:srgbClr val="000000"/>
                </a:solidFill>
                <a:latin typeface="Arial" charset="0"/>
                <a:ea typeface="ヒラギノ角ゴ ProN W3" charset="0"/>
                <a:cs typeface="ヒラギノ角ゴ ProN W3" charset="0"/>
                <a:sym typeface="Arial" charset="0"/>
              </a:rPr>
              <a:t>で、必ずできることが保証されたから。</a:t>
            </a:r>
            <a:r>
              <a:rPr kumimoji="0" lang="en-US" altLang="ja-JP" sz="1400" dirty="0" smtClean="0">
                <a:solidFill>
                  <a:srgbClr val="000000"/>
                </a:solidFill>
                <a:latin typeface="Arial" charset="0"/>
                <a:ea typeface="ヒラギノ角ゴ ProN W3" charset="0"/>
                <a:cs typeface="ヒラギノ角ゴ ProN W3" charset="0"/>
                <a:sym typeface="Arial" charset="0"/>
              </a:rPr>
              <a:t>ILC </a:t>
            </a:r>
            <a:r>
              <a:rPr kumimoji="0" lang="ja-JP" altLang="en-US" sz="1400" dirty="0" smtClean="0">
                <a:solidFill>
                  <a:srgbClr val="000000"/>
                </a:solidFill>
                <a:latin typeface="Arial" charset="0"/>
                <a:ea typeface="ヒラギノ角ゴ ProN W3" charset="0"/>
                <a:cs typeface="ヒラギノ角ゴ ProN W3" charset="0"/>
                <a:sym typeface="Arial" charset="0"/>
              </a:rPr>
              <a:t>が設計通りの性能を出せば１日でヒッグスを発見する能力があり、大量で</a:t>
            </a:r>
            <a:r>
              <a:rPr kumimoji="0" lang="en-US" altLang="ja-JP" sz="1400" dirty="0" smtClean="0">
                <a:solidFill>
                  <a:srgbClr val="000000"/>
                </a:solidFill>
                <a:latin typeface="Arial" charset="0"/>
                <a:ea typeface="ヒラギノ角ゴ ProN W3" charset="0"/>
                <a:cs typeface="ヒラギノ角ゴ ProN W3" charset="0"/>
                <a:sym typeface="Arial" charset="0"/>
              </a:rPr>
              <a:t>S/N</a:t>
            </a:r>
            <a:r>
              <a:rPr kumimoji="0" lang="ja-JP" altLang="en-US" sz="1400" dirty="0" smtClean="0">
                <a:solidFill>
                  <a:srgbClr val="000000"/>
                </a:solidFill>
                <a:latin typeface="Arial" charset="0"/>
                <a:ea typeface="ヒラギノ角ゴ ProN W3" charset="0"/>
                <a:cs typeface="ヒラギノ角ゴ ProN W3" charset="0"/>
                <a:sym typeface="Arial" charset="0"/>
              </a:rPr>
              <a:t>のよいデータを使って、その性質を詳しく調べられる。質量起源の謎を解くのが最初の目標。そのためには、質量とヒッグスとの結合定数の関係が比例関係にあるか、精密測定で確かめることが最重要課題。これがずれれば、そく</a:t>
            </a:r>
            <a:r>
              <a:rPr kumimoji="0" lang="en-US" altLang="ja-JP" sz="1400" dirty="0" smtClean="0">
                <a:solidFill>
                  <a:srgbClr val="000000"/>
                </a:solidFill>
                <a:latin typeface="Arial" charset="0"/>
                <a:ea typeface="ヒラギノ角ゴ ProN W3" charset="0"/>
                <a:cs typeface="ヒラギノ角ゴ ProN W3" charset="0"/>
                <a:sym typeface="Arial" charset="0"/>
              </a:rPr>
              <a:t> New Physics</a:t>
            </a:r>
            <a:r>
              <a:rPr kumimoji="0" lang="ja-JP" altLang="en-US" sz="1400" dirty="0" smtClean="0">
                <a:solidFill>
                  <a:srgbClr val="000000"/>
                </a:solidFill>
                <a:latin typeface="Arial" charset="0"/>
                <a:ea typeface="ヒラギノ角ゴ ProN W3" charset="0"/>
                <a:cs typeface="ヒラギノ角ゴ ProN W3" charset="0"/>
                <a:sym typeface="Arial" charset="0"/>
              </a:rPr>
              <a:t>。また、ヒッグス以外の新粒子が出てくる可能背も十分ある（ヒッグスがたとえダークマターに崩壊していたとしても測れる）。強調すべきなのは、精密測定が次のエネルギースケールを知るのに不可欠であること。</a:t>
            </a:r>
            <a:endParaRPr kumimoji="0" lang="en-US" altLang="ja-JP" sz="1400" dirty="0" smtClean="0">
              <a:solidFill>
                <a:srgbClr val="000000"/>
              </a:solidFill>
              <a:latin typeface="Arial" charset="0"/>
              <a:ea typeface="ヒラギノ角ゴ ProN W3" charset="0"/>
              <a:cs typeface="ヒラギノ角ゴ ProN W3" charset="0"/>
              <a:sym typeface="Arial" charset="0"/>
            </a:endParaRPr>
          </a:p>
          <a:p>
            <a:pPr marL="39688">
              <a:spcBef>
                <a:spcPts val="413"/>
              </a:spcBef>
              <a:defRPr/>
            </a:pPr>
            <a:endParaRPr kumimoji="0" lang="en-US" altLang="ja-JP" sz="1400" dirty="0" smtClean="0">
              <a:solidFill>
                <a:srgbClr val="000000"/>
              </a:solidFill>
              <a:latin typeface="Arial" charset="0"/>
              <a:ea typeface="ヒラギノ角ゴ ProN W3" charset="0"/>
              <a:cs typeface="ヒラギノ角ゴ ProN W3" charset="0"/>
              <a:sym typeface="Arial" charset="0"/>
            </a:endParaRPr>
          </a:p>
          <a:p>
            <a:pPr marL="39688">
              <a:spcBef>
                <a:spcPts val="413"/>
              </a:spcBef>
              <a:defRPr/>
            </a:pPr>
            <a:r>
              <a:rPr kumimoji="0" lang="ja-JP" altLang="en-US" sz="1400" dirty="0" smtClean="0">
                <a:solidFill>
                  <a:srgbClr val="000000"/>
                </a:solidFill>
                <a:latin typeface="Arial" charset="0"/>
                <a:ea typeface="ヒラギノ角ゴ ProN W3" charset="0"/>
                <a:cs typeface="ヒラギノ角ゴ ProN W3" charset="0"/>
                <a:sym typeface="Arial" charset="0"/>
              </a:rPr>
              <a:t>より詳しい説明：</a:t>
            </a:r>
            <a:endParaRPr kumimoji="0" lang="en-US" altLang="ja-JP" sz="1400" dirty="0" smtClean="0">
              <a:solidFill>
                <a:srgbClr val="000000"/>
              </a:solidFill>
              <a:latin typeface="Arial" charset="0"/>
              <a:ea typeface="ヒラギノ角ゴ ProN W3" charset="0"/>
              <a:cs typeface="ヒラギノ角ゴ ProN W3" charset="0"/>
              <a:sym typeface="Arial" charset="0"/>
            </a:endParaRPr>
          </a:p>
          <a:p>
            <a:pPr marL="39688">
              <a:spcBef>
                <a:spcPts val="413"/>
              </a:spcBef>
              <a:defRPr/>
            </a:pPr>
            <a:r>
              <a:rPr kumimoji="0" lang="ja-JP" altLang="en-US" sz="1400" dirty="0" smtClean="0">
                <a:solidFill>
                  <a:srgbClr val="000000"/>
                </a:solidFill>
                <a:latin typeface="Arial" charset="0"/>
                <a:ea typeface="ヒラギノ角ゴ ProN W3" charset="0"/>
                <a:cs typeface="ヒラギノ角ゴ ProN W3" charset="0"/>
                <a:sym typeface="Arial" charset="0"/>
              </a:rPr>
              <a:t>７月４日、高エネルギー物理のランドスケープが変わったと言っても過言ではない。</a:t>
            </a:r>
            <a:r>
              <a:rPr kumimoji="0" lang="en-US" altLang="ja-JP" sz="1400" dirty="0" smtClean="0">
                <a:solidFill>
                  <a:srgbClr val="000000"/>
                </a:solidFill>
                <a:latin typeface="Arial" charset="0"/>
                <a:ea typeface="ヒラギノ角ゴ ProN W3" charset="0"/>
                <a:cs typeface="ヒラギノ角ゴ ProN W3" charset="0"/>
                <a:sym typeface="Arial" charset="0"/>
              </a:rPr>
              <a:t>LHC</a:t>
            </a:r>
            <a:r>
              <a:rPr kumimoji="0" lang="ja-JP" altLang="en-US" sz="1400" dirty="0" smtClean="0">
                <a:solidFill>
                  <a:srgbClr val="000000"/>
                </a:solidFill>
                <a:latin typeface="Arial" charset="0"/>
                <a:ea typeface="ヒラギノ角ゴ ProN W3" charset="0"/>
                <a:cs typeface="ヒラギノ角ゴ ProN W3" charset="0"/>
                <a:sym typeface="Arial" charset="0"/>
              </a:rPr>
              <a:t>による約</a:t>
            </a:r>
            <a:r>
              <a:rPr kumimoji="0" lang="en-US" altLang="ja-JP" sz="1400" dirty="0" smtClean="0">
                <a:solidFill>
                  <a:srgbClr val="000000"/>
                </a:solidFill>
                <a:latin typeface="Arial" charset="0"/>
                <a:ea typeface="ヒラギノ角ゴ ProN W3" charset="0"/>
                <a:cs typeface="ヒラギノ角ゴ ProN W3" charset="0"/>
                <a:sym typeface="Arial" charset="0"/>
              </a:rPr>
              <a:t> 125GeV </a:t>
            </a:r>
            <a:r>
              <a:rPr kumimoji="0" lang="ja-JP" altLang="en-US" sz="1400" dirty="0" smtClean="0">
                <a:solidFill>
                  <a:srgbClr val="000000"/>
                </a:solidFill>
                <a:latin typeface="Arial" charset="0"/>
                <a:ea typeface="ヒラギノ角ゴ ProN W3" charset="0"/>
                <a:cs typeface="ヒラギノ角ゴ ProN W3" charset="0"/>
                <a:sym typeface="Arial" charset="0"/>
              </a:rPr>
              <a:t>の質量をもつヒッグスらしきボソンの発見が報告された。</a:t>
            </a:r>
            <a:r>
              <a:rPr kumimoji="0" lang="en-US" altLang="ja-JP" sz="1400" dirty="0" smtClean="0">
                <a:solidFill>
                  <a:srgbClr val="000000"/>
                </a:solidFill>
                <a:latin typeface="Arial" charset="0"/>
                <a:ea typeface="ヒラギノ角ゴ ProN W3" charset="0"/>
                <a:cs typeface="ヒラギノ角ゴ ProN W3" charset="0"/>
                <a:sym typeface="Arial" charset="0"/>
              </a:rPr>
              <a:t>ILC </a:t>
            </a:r>
            <a:r>
              <a:rPr kumimoji="0" lang="ja-JP" altLang="en-US" sz="1400" dirty="0" smtClean="0">
                <a:solidFill>
                  <a:srgbClr val="000000"/>
                </a:solidFill>
                <a:latin typeface="Arial" charset="0"/>
                <a:ea typeface="ヒラギノ角ゴ ProN W3" charset="0"/>
                <a:cs typeface="ヒラギノ角ゴ ProN W3" charset="0"/>
                <a:sym typeface="Arial" charset="0"/>
              </a:rPr>
              <a:t>では、（</a:t>
            </a:r>
            <a:r>
              <a:rPr kumimoji="0" lang="en-US" altLang="ja-JP" sz="1400" dirty="0" smtClean="0">
                <a:solidFill>
                  <a:srgbClr val="000000"/>
                </a:solidFill>
                <a:latin typeface="Arial" charset="0"/>
                <a:ea typeface="ヒラギノ角ゴ ProN W3" charset="0"/>
                <a:cs typeface="ヒラギノ角ゴ ProN W3" charset="0"/>
                <a:sym typeface="Arial" charset="0"/>
              </a:rPr>
              <a:t>LHC </a:t>
            </a:r>
            <a:r>
              <a:rPr kumimoji="0" lang="ja-JP" altLang="en-US" sz="1400" dirty="0" smtClean="0">
                <a:solidFill>
                  <a:srgbClr val="000000"/>
                </a:solidFill>
                <a:latin typeface="Arial" charset="0"/>
                <a:ea typeface="ヒラギノ角ゴ ProN W3" charset="0"/>
                <a:cs typeface="ヒラギノ角ゴ ProN W3" charset="0"/>
                <a:sym typeface="Arial" charset="0"/>
              </a:rPr>
              <a:t>で</a:t>
            </a:r>
            <a:r>
              <a:rPr kumimoji="0" lang="en-US" altLang="ja-JP" sz="1400" dirty="0" smtClean="0">
                <a:solidFill>
                  <a:srgbClr val="000000"/>
                </a:solidFill>
                <a:latin typeface="Arial" charset="0"/>
                <a:ea typeface="ヒラギノ角ゴ ProN W3" charset="0"/>
                <a:cs typeface="ヒラギノ角ゴ ProN W3" charset="0"/>
                <a:sym typeface="Arial" charset="0"/>
              </a:rPr>
              <a:t> H -&gt; ZZ* </a:t>
            </a:r>
            <a:r>
              <a:rPr kumimoji="0" lang="ja-JP" altLang="en-US" sz="1400" dirty="0" smtClean="0">
                <a:solidFill>
                  <a:srgbClr val="000000"/>
                </a:solidFill>
                <a:latin typeface="Arial" charset="0"/>
                <a:ea typeface="ヒラギノ角ゴ ProN W3" charset="0"/>
                <a:cs typeface="ヒラギノ角ゴ ProN W3" charset="0"/>
                <a:sym typeface="Arial" charset="0"/>
              </a:rPr>
              <a:t>の崩壊が観測しているので）このボソンを大量に作ることができる。今や、漠然と高いエネルギースケールの物理を想像する時代から、このボソンを使ってどうやって次のエネルギースケールを決めるかを考えるべき時代へと突入したと言える。</a:t>
            </a:r>
            <a:endParaRPr kumimoji="0" lang="en-US" altLang="ja-JP" sz="1400" dirty="0" smtClean="0">
              <a:solidFill>
                <a:srgbClr val="000000"/>
              </a:solidFill>
              <a:latin typeface="Arial" charset="0"/>
              <a:ea typeface="ヒラギノ角ゴ ProN W3" charset="0"/>
              <a:cs typeface="ヒラギノ角ゴ ProN W3" charset="0"/>
              <a:sym typeface="Arial" charset="0"/>
            </a:endParaRPr>
          </a:p>
          <a:p>
            <a:pPr marL="39688">
              <a:spcBef>
                <a:spcPts val="413"/>
              </a:spcBef>
              <a:defRPr/>
            </a:pPr>
            <a:r>
              <a:rPr kumimoji="0" lang="en-US" altLang="ja-JP" sz="1400" dirty="0" smtClean="0">
                <a:solidFill>
                  <a:srgbClr val="000000"/>
                </a:solidFill>
                <a:latin typeface="Arial" charset="0"/>
                <a:ea typeface="ヒラギノ角ゴ ProN W3" charset="0"/>
                <a:cs typeface="ヒラギノ角ゴ ProN W3" charset="0"/>
                <a:sym typeface="Arial" charset="0"/>
              </a:rPr>
              <a:t>ILC </a:t>
            </a:r>
            <a:r>
              <a:rPr kumimoji="0" lang="ja-JP" altLang="en-US" sz="1400" dirty="0" smtClean="0">
                <a:solidFill>
                  <a:srgbClr val="000000"/>
                </a:solidFill>
                <a:latin typeface="Arial" charset="0"/>
                <a:ea typeface="ヒラギノ角ゴ ProN W3" charset="0"/>
                <a:cs typeface="ヒラギノ角ゴ ProN W3" charset="0"/>
                <a:sym typeface="Arial" charset="0"/>
              </a:rPr>
              <a:t>の役割は、ぶれることなく変わらない：電弱対称性の破れと質量生成機構の解明、そしてそれを通した標準理論を超える物理の発見である。我々は、今や、そのための確かな武器として、この</a:t>
            </a:r>
            <a:r>
              <a:rPr kumimoji="0" lang="en-US" altLang="ja-JP" sz="1400" dirty="0" smtClean="0">
                <a:solidFill>
                  <a:srgbClr val="000000"/>
                </a:solidFill>
                <a:latin typeface="Arial" charset="0"/>
                <a:ea typeface="ヒラギノ角ゴ ProN W3" charset="0"/>
                <a:cs typeface="ヒラギノ角ゴ ProN W3" charset="0"/>
                <a:sym typeface="Arial" charset="0"/>
              </a:rPr>
              <a:t>125GeV </a:t>
            </a:r>
            <a:r>
              <a:rPr kumimoji="0" lang="ja-JP" altLang="en-US" sz="1400" dirty="0" smtClean="0">
                <a:solidFill>
                  <a:srgbClr val="000000"/>
                </a:solidFill>
                <a:latin typeface="Arial" charset="0"/>
                <a:ea typeface="ヒラギノ角ゴ ProN W3" charset="0"/>
                <a:cs typeface="ヒラギノ角ゴ ProN W3" charset="0"/>
                <a:sym typeface="Arial" charset="0"/>
              </a:rPr>
              <a:t>のボソンを手にしたことになる。もちろん、</a:t>
            </a:r>
            <a:r>
              <a:rPr kumimoji="0" lang="en-US" altLang="ja-JP" sz="1400" dirty="0" smtClean="0">
                <a:solidFill>
                  <a:srgbClr val="000000"/>
                </a:solidFill>
                <a:latin typeface="Arial" charset="0"/>
                <a:ea typeface="ヒラギノ角ゴ ProN W3" charset="0"/>
                <a:cs typeface="ヒラギノ角ゴ ProN W3" charset="0"/>
                <a:sym typeface="Arial" charset="0"/>
              </a:rPr>
              <a:t>ILC </a:t>
            </a:r>
            <a:r>
              <a:rPr kumimoji="0" lang="ja-JP" altLang="en-US" sz="1400" dirty="0" smtClean="0">
                <a:solidFill>
                  <a:srgbClr val="000000"/>
                </a:solidFill>
                <a:latin typeface="Arial" charset="0"/>
                <a:ea typeface="ヒラギノ角ゴ ProN W3" charset="0"/>
                <a:cs typeface="ヒラギノ角ゴ ProN W3" charset="0"/>
                <a:sym typeface="Arial" charset="0"/>
              </a:rPr>
              <a:t>ができれば、ダークマターを代表とするようなヒッグス以外の新粒子が直接発見される可能性も大いにある。いずれにせよ、重要なことは、</a:t>
            </a:r>
            <a:r>
              <a:rPr kumimoji="0" lang="en-US" altLang="ja-JP" sz="1400" dirty="0" smtClean="0">
                <a:solidFill>
                  <a:srgbClr val="000000"/>
                </a:solidFill>
                <a:latin typeface="Arial" charset="0"/>
                <a:ea typeface="ヒラギノ角ゴ ProN W3" charset="0"/>
                <a:cs typeface="ヒラギノ角ゴ ProN W3" charset="0"/>
                <a:sym typeface="Arial" charset="0"/>
              </a:rPr>
              <a:t>ILC </a:t>
            </a:r>
            <a:r>
              <a:rPr kumimoji="0" lang="ja-JP" altLang="en-US" sz="1400" dirty="0" smtClean="0">
                <a:solidFill>
                  <a:srgbClr val="000000"/>
                </a:solidFill>
                <a:latin typeface="Arial" charset="0"/>
                <a:ea typeface="ヒラギノ角ゴ ProN W3" charset="0"/>
                <a:cs typeface="ヒラギノ角ゴ ProN W3" charset="0"/>
                <a:sym typeface="Arial" charset="0"/>
              </a:rPr>
              <a:t>のもたらす圧倒的な精度と情報量によって、電弱対称性の破れと質量起源の全容が解明し、新しい物理、新しいエネルギースケールへの道を切り開くことになる。</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Rot="1" noChangeAspect="1" noChangeArrowheads="1"/>
          </p:cNvSpPr>
          <p:nvPr>
            <p:ph type="sldImg"/>
          </p:nvPr>
        </p:nvSpPr>
        <p:spPr>
          <a:solidFill>
            <a:srgbClr val="FFFFFF"/>
          </a:solidFill>
          <a:ln/>
        </p:spPr>
      </p:sp>
      <p:sp>
        <p:nvSpPr>
          <p:cNvPr id="12290" name="Rectangle 2"/>
          <p:cNvSpPr>
            <a:spLocks noGrp="1" noChangeArrowheads="1"/>
          </p:cNvSpPr>
          <p:nvPr>
            <p:ph type="body" idx="1"/>
          </p:nvPr>
        </p:nvSpPr>
        <p:spPr>
          <a:ln/>
        </p:spPr>
        <p:txBody>
          <a:bodyPr/>
          <a:lstStyle/>
          <a:p>
            <a:pPr>
              <a:defRPr/>
            </a:pPr>
            <a:r>
              <a:rPr kumimoji="0" lang="ja-JP" altLang="en-US" sz="1400" smtClean="0">
                <a:latin typeface="Lucida Grande" charset="0"/>
                <a:ea typeface="ヒラギノ角ゴ ProN W3" charset="0"/>
                <a:cs typeface="ヒラギノ角ゴ ProN W3" charset="0"/>
                <a:sym typeface="Lucida Grande" charset="0"/>
              </a:rPr>
              <a:t>期待される</a:t>
            </a:r>
            <a:r>
              <a:rPr kumimoji="0" lang="en-US" altLang="ja-JP" sz="1400" smtClean="0">
                <a:latin typeface="Lucida Grande" charset="0"/>
                <a:ea typeface="ヒラギノ角ゴ ProN W3" charset="0"/>
                <a:cs typeface="ヒラギノ角ゴ ProN W3" charset="0"/>
                <a:sym typeface="Lucida Grande" charset="0"/>
              </a:rPr>
              <a:t> coupling </a:t>
            </a:r>
            <a:r>
              <a:rPr kumimoji="0" lang="ja-JP" altLang="en-US" sz="1400" smtClean="0">
                <a:latin typeface="Lucida Grande" charset="0"/>
                <a:ea typeface="ヒラギノ角ゴ ProN W3" charset="0"/>
                <a:cs typeface="ヒラギノ角ゴ ProN W3" charset="0"/>
                <a:sym typeface="Lucida Grande" charset="0"/>
              </a:rPr>
              <a:t>の測定精度</a:t>
            </a:r>
            <a:endParaRPr kumimoji="0" lang="en-US" altLang="ja-JP" sz="1400" smtClean="0">
              <a:latin typeface="Lucida Grande" charset="0"/>
              <a:ea typeface="ヒラギノ角ゴ ProN W3" charset="0"/>
              <a:cs typeface="ヒラギノ角ゴ ProN W3" charset="0"/>
              <a:sym typeface="Lucida Grande" charset="0"/>
            </a:endParaRPr>
          </a:p>
          <a:p>
            <a:pPr>
              <a:defRPr/>
            </a:pPr>
            <a:r>
              <a:rPr kumimoji="0" lang="en-US" altLang="ja-JP" sz="1400" smtClean="0">
                <a:latin typeface="Lucida Grande" charset="0"/>
                <a:ea typeface="ヒラギノ角ゴ ProN W3" charset="0"/>
                <a:cs typeface="ヒラギノ角ゴ ProN W3" charset="0"/>
                <a:sym typeface="Lucida Grande" charset="0"/>
              </a:rPr>
              <a:t>LHC </a:t>
            </a:r>
            <a:r>
              <a:rPr kumimoji="0" lang="ja-JP" altLang="en-US" sz="1400" smtClean="0">
                <a:latin typeface="Lucida Grande" charset="0"/>
                <a:ea typeface="ヒラギノ角ゴ ProN W3" charset="0"/>
                <a:cs typeface="ヒラギノ角ゴ ProN W3" charset="0"/>
                <a:sym typeface="Lucida Grande" charset="0"/>
              </a:rPr>
              <a:t>のデータに</a:t>
            </a:r>
            <a:r>
              <a:rPr kumimoji="0" lang="en-US" altLang="ja-JP" sz="1400" smtClean="0">
                <a:latin typeface="Lucida Grande" charset="0"/>
                <a:ea typeface="ヒラギノ角ゴ ProN W3" charset="0"/>
                <a:cs typeface="ヒラギノ角ゴ ProN W3" charset="0"/>
                <a:sym typeface="Lucida Grande" charset="0"/>
              </a:rPr>
              <a:t> ILC </a:t>
            </a:r>
            <a:r>
              <a:rPr kumimoji="0" lang="ja-JP" altLang="en-US" sz="1400" smtClean="0">
                <a:latin typeface="Lucida Grande" charset="0"/>
                <a:ea typeface="ヒラギノ角ゴ ProN W3" charset="0"/>
                <a:cs typeface="ヒラギノ角ゴ ProN W3" charset="0"/>
                <a:sym typeface="Lucida Grande" charset="0"/>
              </a:rPr>
              <a:t>の</a:t>
            </a:r>
            <a:r>
              <a:rPr kumimoji="0" lang="en-US" altLang="ja-JP" sz="1400" smtClean="0">
                <a:latin typeface="Lucida Grande" charset="0"/>
                <a:ea typeface="ヒラギノ角ゴ ProN W3" charset="0"/>
                <a:cs typeface="ヒラギノ角ゴ ProN W3" charset="0"/>
                <a:sym typeface="Lucida Grande" charset="0"/>
              </a:rPr>
              <a:t>250 GeV </a:t>
            </a:r>
            <a:r>
              <a:rPr kumimoji="0" lang="ja-JP" altLang="en-US" sz="1400" smtClean="0">
                <a:latin typeface="Lucida Grande" charset="0"/>
                <a:ea typeface="ヒラギノ角ゴ ProN W3" charset="0"/>
                <a:cs typeface="ヒラギノ角ゴ ProN W3" charset="0"/>
                <a:sym typeface="Lucida Grande" charset="0"/>
              </a:rPr>
              <a:t>データが加わることで精度が一気に上がる。また、</a:t>
            </a:r>
            <a:r>
              <a:rPr kumimoji="0" lang="en-US" altLang="ja-JP" sz="1400" smtClean="0">
                <a:latin typeface="Lucida Grande" charset="0"/>
                <a:ea typeface="ヒラギノ角ゴ ProN W3" charset="0"/>
                <a:cs typeface="ヒラギノ角ゴ ProN W3" charset="0"/>
                <a:sym typeface="Lucida Grande" charset="0"/>
              </a:rPr>
              <a:t>250GeV </a:t>
            </a:r>
            <a:r>
              <a:rPr kumimoji="0" lang="ja-JP" altLang="en-US" sz="1400" smtClean="0">
                <a:latin typeface="Lucida Grande" charset="0"/>
                <a:ea typeface="ヒラギノ角ゴ ProN W3" charset="0"/>
                <a:cs typeface="ヒラギノ角ゴ ProN W3" charset="0"/>
                <a:sym typeface="Lucida Grande" charset="0"/>
              </a:rPr>
              <a:t>から</a:t>
            </a:r>
            <a:r>
              <a:rPr kumimoji="0" lang="en-US" altLang="ja-JP" sz="1400" smtClean="0">
                <a:latin typeface="Lucida Grande" charset="0"/>
                <a:ea typeface="ヒラギノ角ゴ ProN W3" charset="0"/>
                <a:cs typeface="ヒラギノ角ゴ ProN W3" charset="0"/>
                <a:sym typeface="Lucida Grande" charset="0"/>
              </a:rPr>
              <a:t> 500GeV </a:t>
            </a:r>
            <a:r>
              <a:rPr kumimoji="0" lang="ja-JP" altLang="en-US" sz="1400" smtClean="0">
                <a:latin typeface="Lucida Grande" charset="0"/>
                <a:ea typeface="ヒラギノ角ゴ ProN W3" charset="0"/>
                <a:cs typeface="ヒラギノ角ゴ ProN W3" charset="0"/>
                <a:sym typeface="Lucida Grande" charset="0"/>
              </a:rPr>
              <a:t>でも精度の飛躍が有る。これは</a:t>
            </a:r>
            <a:r>
              <a:rPr kumimoji="0" lang="en-US" altLang="ja-JP" sz="1400" smtClean="0">
                <a:latin typeface="Lucida Grande" charset="0"/>
                <a:ea typeface="ヒラギノ角ゴ ProN W3" charset="0"/>
                <a:cs typeface="ヒラギノ角ゴ ProN W3" charset="0"/>
                <a:sym typeface="Lucida Grande" charset="0"/>
              </a:rPr>
              <a:t> W </a:t>
            </a:r>
            <a:r>
              <a:rPr kumimoji="0" lang="ja-JP" altLang="en-US" sz="1400" smtClean="0">
                <a:latin typeface="Lucida Grande" charset="0"/>
                <a:ea typeface="ヒラギノ角ゴ ProN W3" charset="0"/>
                <a:cs typeface="ヒラギノ角ゴ ProN W3" charset="0"/>
                <a:sym typeface="Lucida Grande" charset="0"/>
              </a:rPr>
              <a:t>の結合の精度が大幅に改善することによっている（</a:t>
            </a:r>
            <a:r>
              <a:rPr kumimoji="0" lang="en-US" altLang="ja-JP" sz="1400" smtClean="0">
                <a:latin typeface="Lucida Grande" charset="0"/>
                <a:ea typeface="ヒラギノ角ゴ ProN W3" charset="0"/>
                <a:cs typeface="ヒラギノ角ゴ ProN W3" charset="0"/>
                <a:sym typeface="Lucida Grande" charset="0"/>
              </a:rPr>
              <a:t>W-fusion process </a:t>
            </a:r>
            <a:r>
              <a:rPr kumimoji="0" lang="ja-JP" altLang="en-US" sz="1400" smtClean="0">
                <a:latin typeface="Lucida Grande" charset="0"/>
                <a:ea typeface="ヒラギノ角ゴ ProN W3" charset="0"/>
                <a:cs typeface="ヒラギノ角ゴ ProN W3" charset="0"/>
                <a:sym typeface="Lucida Grande" charset="0"/>
              </a:rPr>
              <a:t>の測定による）。もちろん、</a:t>
            </a:r>
            <a:r>
              <a:rPr kumimoji="0" lang="en-US" altLang="ja-JP" sz="1400" smtClean="0">
                <a:latin typeface="Lucida Grande" charset="0"/>
                <a:ea typeface="ヒラギノ角ゴ ProN W3" charset="0"/>
                <a:cs typeface="ヒラギノ角ゴ ProN W3" charset="0"/>
                <a:sym typeface="Lucida Grande" charset="0"/>
              </a:rPr>
              <a:t>500GeV </a:t>
            </a:r>
            <a:r>
              <a:rPr kumimoji="0" lang="ja-JP" altLang="en-US" sz="1400" smtClean="0">
                <a:latin typeface="Lucida Grande" charset="0"/>
                <a:ea typeface="ヒラギノ角ゴ ProN W3" charset="0"/>
                <a:cs typeface="ヒラギノ角ゴ ProN W3" charset="0"/>
                <a:sym typeface="Lucida Grande" charset="0"/>
              </a:rPr>
              <a:t>で初めてトップ湯川結合（湯川力）やヒッグスの自己結合（ヒッグス力）の測定が可能となることも重要。</a:t>
            </a:r>
            <a:endParaRPr kumimoji="0" lang="en-US" altLang="ja-JP" sz="1400" smtClean="0">
              <a:latin typeface="Lucida Grande" charset="0"/>
              <a:ea typeface="ヒラギノ角ゴ ProN W3" charset="0"/>
              <a:cs typeface="ヒラギノ角ゴ ProN W3" charset="0"/>
              <a:sym typeface="Lucida Grande" charset="0"/>
            </a:endParaRPr>
          </a:p>
          <a:p>
            <a:pPr>
              <a:defRPr/>
            </a:pPr>
            <a:r>
              <a:rPr kumimoji="0" lang="en-US" altLang="ja-JP" sz="1400" smtClean="0">
                <a:latin typeface="Lucida Grande" charset="0"/>
                <a:ea typeface="ヒラギノ角ゴ ProN W3" charset="0"/>
                <a:cs typeface="ヒラギノ角ゴ ProN W3" charset="0"/>
                <a:sym typeface="Lucida Grande" charset="0"/>
              </a:rPr>
              <a:t>HL-LHC </a:t>
            </a:r>
            <a:r>
              <a:rPr kumimoji="0" lang="ja-JP" altLang="en-US" sz="1400" smtClean="0">
                <a:latin typeface="Lucida Grande" charset="0"/>
                <a:ea typeface="ヒラギノ角ゴ ProN W3" charset="0"/>
                <a:cs typeface="ヒラギノ角ゴ ProN W3" charset="0"/>
                <a:sym typeface="Lucida Grande" charset="0"/>
              </a:rPr>
              <a:t>までやっても何も見つからなかったとした時に期待される結合定数の標準理論からのずれは表のとおり。</a:t>
            </a:r>
            <a:r>
              <a:rPr kumimoji="0" lang="en-US" altLang="ja-JP" sz="1400" smtClean="0">
                <a:latin typeface="Lucida Grande" charset="0"/>
                <a:ea typeface="ヒラギノ角ゴ ProN W3" charset="0"/>
                <a:cs typeface="ヒラギノ角ゴ ProN W3" charset="0"/>
                <a:sym typeface="Lucida Grande" charset="0"/>
              </a:rPr>
              <a:t>HL-LHC </a:t>
            </a:r>
            <a:r>
              <a:rPr kumimoji="0" lang="ja-JP" altLang="en-US" sz="1400" smtClean="0">
                <a:latin typeface="Lucida Grande" charset="0"/>
                <a:ea typeface="ヒラギノ角ゴ ProN W3" charset="0"/>
                <a:cs typeface="ヒラギノ角ゴ ProN W3" charset="0"/>
                <a:sym typeface="Lucida Grande" charset="0"/>
              </a:rPr>
              <a:t>でも結合定数の測定精度は、ほとんどの場合、期待されるずれを見るには不十分。</a:t>
            </a:r>
            <a:r>
              <a:rPr kumimoji="0" lang="en-US" altLang="ja-JP" sz="1400" smtClean="0">
                <a:latin typeface="Lucida Grande" charset="0"/>
                <a:ea typeface="ヒラギノ角ゴ ProN W3" charset="0"/>
                <a:cs typeface="ヒラギノ角ゴ ProN W3" charset="0"/>
                <a:sym typeface="Lucida Grande" charset="0"/>
              </a:rPr>
              <a:t>ILC </a:t>
            </a:r>
            <a:r>
              <a:rPr kumimoji="0" lang="ja-JP" altLang="en-US" sz="1400" smtClean="0">
                <a:latin typeface="Lucida Grande" charset="0"/>
                <a:ea typeface="ヒラギノ角ゴ ProN W3" charset="0"/>
                <a:cs typeface="ヒラギノ角ゴ ProN W3" charset="0"/>
                <a:sym typeface="Lucida Grande" charset="0"/>
              </a:rPr>
              <a:t>ならばそれが可能となり、</a:t>
            </a:r>
            <a:r>
              <a:rPr kumimoji="0" lang="en-US" altLang="ja-JP" sz="1400" smtClean="0">
                <a:latin typeface="Lucida Grande" charset="0"/>
                <a:ea typeface="ヒラギノ角ゴ ProN W3" charset="0"/>
                <a:cs typeface="ヒラギノ角ゴ ProN W3" charset="0"/>
                <a:sym typeface="Lucida Grande" charset="0"/>
              </a:rPr>
              <a:t>LHC</a:t>
            </a:r>
            <a:r>
              <a:rPr kumimoji="0" lang="ja-JP" altLang="en-US" sz="1400" smtClean="0">
                <a:latin typeface="Lucida Grande" charset="0"/>
                <a:ea typeface="ヒラギノ角ゴ ProN W3" charset="0"/>
                <a:cs typeface="ヒラギノ角ゴ ProN W3" charset="0"/>
                <a:sym typeface="Lucida Grande" charset="0"/>
              </a:rPr>
              <a:t>、</a:t>
            </a:r>
            <a:r>
              <a:rPr kumimoji="0" lang="en-US" altLang="ja-JP" sz="1400" smtClean="0">
                <a:latin typeface="Lucida Grande" charset="0"/>
                <a:ea typeface="ヒラギノ角ゴ ProN W3" charset="0"/>
                <a:cs typeface="ヒラギノ角ゴ ProN W3" charset="0"/>
                <a:sym typeface="Lucida Grande" charset="0"/>
              </a:rPr>
              <a:t>ILC </a:t>
            </a:r>
            <a:r>
              <a:rPr kumimoji="0" lang="ja-JP" altLang="en-US" sz="1400" smtClean="0">
                <a:latin typeface="Lucida Grande" charset="0"/>
                <a:ea typeface="ヒラギノ角ゴ ProN W3" charset="0"/>
                <a:cs typeface="ヒラギノ角ゴ ProN W3" charset="0"/>
                <a:sym typeface="Lucida Grande" charset="0"/>
              </a:rPr>
              <a:t>の次のエネルギー（次のマシン）に関する重要な情報を提供することになると期待される。</a:t>
            </a:r>
            <a:endParaRPr kumimoji="0" lang="en-US" altLang="ja-JP" sz="1400" smtClean="0">
              <a:latin typeface="Lucida Grande" charset="0"/>
              <a:ea typeface="ヒラギノ角ゴ ProN W3" charset="0"/>
              <a:cs typeface="ヒラギノ角ゴ ProN W3" charset="0"/>
              <a:sym typeface="Lucida Grande" charset="0"/>
            </a:endParaRPr>
          </a:p>
          <a:p>
            <a:pPr>
              <a:defRPr/>
            </a:pPr>
            <a:endParaRPr kumimoji="0" lang="en-US" altLang="ja-JP" sz="1400" smtClean="0">
              <a:latin typeface="Lucida Grande" charset="0"/>
              <a:ea typeface="ヒラギノ角ゴ ProN W3" charset="0"/>
              <a:cs typeface="ヒラギノ角ゴ ProN W3" charset="0"/>
              <a:sym typeface="Lucida Grande" charset="0"/>
            </a:endParaRPr>
          </a:p>
          <a:p>
            <a:pPr>
              <a:defRPr/>
            </a:pPr>
            <a:endParaRPr kumimoji="0" lang="en-US" altLang="ja-JP" sz="1400" smtClean="0">
              <a:latin typeface="Lucida Grande" charset="0"/>
              <a:ea typeface="ヒラギノ角ゴ ProN W3" charset="0"/>
              <a:cs typeface="ヒラギノ角ゴ ProN W3" charset="0"/>
              <a:sym typeface="Lucida Grande" charset="0"/>
            </a:endParaRPr>
          </a:p>
          <a:p>
            <a:pPr>
              <a:defRPr/>
            </a:pPr>
            <a:r>
              <a:rPr kumimoji="0" lang="ja-JP" altLang="en-US" sz="1400" smtClean="0">
                <a:latin typeface="Lucida Grande" charset="0"/>
                <a:ea typeface="ヒラギノ角ゴ ProN W3" charset="0"/>
                <a:cs typeface="ヒラギノ角ゴ ProN W3" charset="0"/>
                <a:sym typeface="Lucida Grande" charset="0"/>
              </a:rPr>
              <a:t>もう少し細かい説明：</a:t>
            </a:r>
            <a:endParaRPr kumimoji="0" lang="en-US" altLang="ja-JP" sz="1400" smtClean="0">
              <a:latin typeface="Lucida Grande" charset="0"/>
              <a:ea typeface="ヒラギノ角ゴ ProN W3" charset="0"/>
              <a:cs typeface="ヒラギノ角ゴ ProN W3" charset="0"/>
              <a:sym typeface="Lucida Grande" charset="0"/>
            </a:endParaRPr>
          </a:p>
          <a:p>
            <a:pPr>
              <a:defRPr/>
            </a:pPr>
            <a:r>
              <a:rPr kumimoji="0" lang="en-US" altLang="ja-JP" sz="1400" smtClean="0">
                <a:latin typeface="Lucida Grande" charset="0"/>
                <a:ea typeface="ヒラギノ角ゴ ProN W3" charset="0"/>
                <a:cs typeface="ヒラギノ角ゴ ProN W3" charset="0"/>
                <a:sym typeface="Lucida Grande" charset="0"/>
              </a:rPr>
              <a:t>LHC </a:t>
            </a:r>
            <a:r>
              <a:rPr kumimoji="0" lang="ja-JP" altLang="en-US" sz="1400" smtClean="0">
                <a:latin typeface="Lucida Grande" charset="0"/>
                <a:ea typeface="ヒラギノ角ゴ ProN W3" charset="0"/>
                <a:cs typeface="ヒラギノ角ゴ ProN W3" charset="0"/>
                <a:sym typeface="Lucida Grande" charset="0"/>
              </a:rPr>
              <a:t>は、</a:t>
            </a:r>
            <a:r>
              <a:rPr kumimoji="0" lang="en-US" altLang="ja-JP" sz="1400" smtClean="0">
                <a:latin typeface="Lucida Grande" charset="0"/>
                <a:ea typeface="ヒラギノ角ゴ ProN W3" charset="0"/>
                <a:cs typeface="ヒラギノ角ゴ ProN W3" charset="0"/>
                <a:sym typeface="Lucida Grande" charset="0"/>
              </a:rPr>
              <a:t>300fb^-1</a:t>
            </a:r>
            <a:r>
              <a:rPr kumimoji="0" lang="ja-JP" altLang="en-US" sz="1400" smtClean="0">
                <a:latin typeface="Lucida Grande" charset="0"/>
                <a:ea typeface="ヒラギノ角ゴ ProN W3" charset="0"/>
                <a:cs typeface="ヒラギノ角ゴ ProN W3" charset="0"/>
                <a:sym typeface="Lucida Grande" charset="0"/>
              </a:rPr>
              <a:t>（</a:t>
            </a:r>
            <a:r>
              <a:rPr kumimoji="0" lang="en-US" altLang="ja-JP" sz="1400" smtClean="0">
                <a:latin typeface="Lucida Grande" charset="0"/>
                <a:ea typeface="ヒラギノ角ゴ ProN W3" charset="0"/>
                <a:cs typeface="ヒラギノ角ゴ ProN W3" charset="0"/>
                <a:sym typeface="Lucida Grande" charset="0"/>
              </a:rPr>
              <a:t>2021</a:t>
            </a:r>
            <a:r>
              <a:rPr kumimoji="0" lang="ja-JP" altLang="en-US" sz="1400" smtClean="0">
                <a:latin typeface="Lucida Grande" charset="0"/>
                <a:ea typeface="ヒラギノ角ゴ ProN W3" charset="0"/>
                <a:cs typeface="ヒラギノ角ゴ ProN W3" charset="0"/>
                <a:sym typeface="Lucida Grande" charset="0"/>
              </a:rPr>
              <a:t>年末）、</a:t>
            </a:r>
            <a:r>
              <a:rPr kumimoji="0" lang="en-US" altLang="ja-JP" sz="1400" smtClean="0">
                <a:latin typeface="Lucida Grande" charset="0"/>
                <a:ea typeface="ヒラギノ角ゴ ProN W3" charset="0"/>
                <a:cs typeface="ヒラギノ角ゴ ProN W3" charset="0"/>
                <a:sym typeface="Lucida Grande" charset="0"/>
              </a:rPr>
              <a:t>HLC=ILC250</a:t>
            </a:r>
            <a:r>
              <a:rPr kumimoji="0" lang="ja-JP" altLang="en-US" sz="1400" smtClean="0">
                <a:latin typeface="Lucida Grande" charset="0"/>
                <a:ea typeface="ヒラギノ角ゴ ProN W3" charset="0"/>
                <a:cs typeface="ヒラギノ角ゴ ProN W3" charset="0"/>
                <a:sym typeface="Lucida Grande" charset="0"/>
              </a:rPr>
              <a:t>（</a:t>
            </a:r>
            <a:r>
              <a:rPr kumimoji="0" lang="en-US" altLang="ja-JP" sz="1400" smtClean="0">
                <a:latin typeface="Lucida Grande" charset="0"/>
                <a:ea typeface="ヒラギノ角ゴ ProN W3" charset="0"/>
                <a:cs typeface="ヒラギノ角ゴ ProN W3" charset="0"/>
                <a:sym typeface="Lucida Grande" charset="0"/>
              </a:rPr>
              <a:t>250fb^-1</a:t>
            </a:r>
            <a:r>
              <a:rPr kumimoji="0" lang="ja-JP" altLang="en-US" sz="1400" smtClean="0">
                <a:latin typeface="Lucida Grande" charset="0"/>
                <a:ea typeface="ヒラギノ角ゴ ProN W3" charset="0"/>
                <a:cs typeface="ヒラギノ角ゴ ProN W3" charset="0"/>
                <a:sym typeface="Lucida Grande" charset="0"/>
              </a:rPr>
              <a:t>）のこと。</a:t>
            </a:r>
            <a:r>
              <a:rPr kumimoji="0" lang="en-US" altLang="ja-JP" sz="1400" smtClean="0">
                <a:latin typeface="Lucida Grande" charset="0"/>
                <a:ea typeface="ヒラギノ角ゴ ProN W3" charset="0"/>
                <a:cs typeface="ヒラギノ角ゴ ProN W3" charset="0"/>
                <a:sym typeface="Lucida Grande" charset="0"/>
              </a:rPr>
              <a:t>ILC </a:t>
            </a:r>
            <a:r>
              <a:rPr kumimoji="0" lang="ja-JP" altLang="en-US" sz="1400" smtClean="0">
                <a:latin typeface="Lucida Grande" charset="0"/>
                <a:ea typeface="ヒラギノ角ゴ ProN W3" charset="0"/>
                <a:cs typeface="ヒラギノ角ゴ ProN W3" charset="0"/>
                <a:sym typeface="Lucida Grande" charset="0"/>
              </a:rPr>
              <a:t>は</a:t>
            </a:r>
            <a:r>
              <a:rPr kumimoji="0" lang="en-US" altLang="ja-JP" sz="1400" smtClean="0">
                <a:latin typeface="Lucida Grande" charset="0"/>
                <a:ea typeface="ヒラギノ角ゴ ProN W3" charset="0"/>
                <a:cs typeface="ヒラギノ角ゴ ProN W3" charset="0"/>
                <a:sym typeface="Lucida Grande" charset="0"/>
              </a:rPr>
              <a:t> ILC500</a:t>
            </a:r>
            <a:r>
              <a:rPr kumimoji="0" lang="ja-JP" altLang="en-US" sz="1400" smtClean="0">
                <a:latin typeface="Lucida Grande" charset="0"/>
                <a:ea typeface="ヒラギノ角ゴ ProN W3" charset="0"/>
                <a:cs typeface="ヒラギノ角ゴ ProN W3" charset="0"/>
                <a:sym typeface="Lucida Grande" charset="0"/>
              </a:rPr>
              <a:t>（</a:t>
            </a:r>
            <a:r>
              <a:rPr kumimoji="0" lang="en-US" altLang="ja-JP" sz="1400" smtClean="0">
                <a:latin typeface="Lucida Grande" charset="0"/>
                <a:ea typeface="ヒラギノ角ゴ ProN W3" charset="0"/>
                <a:cs typeface="ヒラギノ角ゴ ProN W3" charset="0"/>
                <a:sym typeface="Lucida Grande" charset="0"/>
              </a:rPr>
              <a:t>500fb^-1</a:t>
            </a:r>
            <a:r>
              <a:rPr kumimoji="0" lang="ja-JP" altLang="en-US" sz="1400" smtClean="0">
                <a:latin typeface="Lucida Grande" charset="0"/>
                <a:ea typeface="ヒラギノ角ゴ ProN W3" charset="0"/>
                <a:cs typeface="ヒラギノ角ゴ ProN W3" charset="0"/>
                <a:sym typeface="Lucida Grande" charset="0"/>
              </a:rPr>
              <a:t>）、</a:t>
            </a:r>
            <a:r>
              <a:rPr kumimoji="0" lang="en-US" altLang="ja-JP" sz="1400" smtClean="0">
                <a:latin typeface="Lucida Grande" charset="0"/>
                <a:ea typeface="ヒラギノ角ゴ ProN W3" charset="0"/>
                <a:cs typeface="ヒラギノ角ゴ ProN W3" charset="0"/>
                <a:sym typeface="Lucida Grande" charset="0"/>
              </a:rPr>
              <a:t>ILCTeV </a:t>
            </a:r>
            <a:r>
              <a:rPr kumimoji="0" lang="ja-JP" altLang="en-US" sz="1400" smtClean="0">
                <a:latin typeface="Lucida Grande" charset="0"/>
                <a:ea typeface="ヒラギノ角ゴ ProN W3" charset="0"/>
                <a:cs typeface="ヒラギノ角ゴ ProN W3" charset="0"/>
                <a:sym typeface="Lucida Grande" charset="0"/>
              </a:rPr>
              <a:t>は、</a:t>
            </a:r>
            <a:r>
              <a:rPr kumimoji="0" lang="en-US" altLang="ja-JP" sz="1400" smtClean="0">
                <a:latin typeface="Lucida Grande" charset="0"/>
                <a:ea typeface="ヒラギノ角ゴ ProN W3" charset="0"/>
                <a:cs typeface="ヒラギノ角ゴ ProN W3" charset="0"/>
                <a:sym typeface="Lucida Grande" charset="0"/>
              </a:rPr>
              <a:t>ILC1TeV</a:t>
            </a:r>
            <a:r>
              <a:rPr kumimoji="0" lang="ja-JP" altLang="en-US" sz="1400" smtClean="0">
                <a:latin typeface="Lucida Grande" charset="0"/>
                <a:ea typeface="ヒラギノ角ゴ ProN W3" charset="0"/>
                <a:cs typeface="ヒラギノ角ゴ ProN W3" charset="0"/>
                <a:sym typeface="Lucida Grande" charset="0"/>
              </a:rPr>
              <a:t>（</a:t>
            </a:r>
            <a:r>
              <a:rPr kumimoji="0" lang="en-US" altLang="ja-JP" sz="1400" smtClean="0">
                <a:latin typeface="Lucida Grande" charset="0"/>
                <a:ea typeface="ヒラギノ角ゴ ProN W3" charset="0"/>
                <a:cs typeface="ヒラギノ角ゴ ProN W3" charset="0"/>
                <a:sym typeface="Lucida Grande" charset="0"/>
              </a:rPr>
              <a:t>1ab^-1</a:t>
            </a:r>
            <a:r>
              <a:rPr kumimoji="0" lang="ja-JP" altLang="en-US" sz="1400" smtClean="0">
                <a:latin typeface="Lucida Grande" charset="0"/>
                <a:ea typeface="ヒラギノ角ゴ ProN W3" charset="0"/>
                <a:cs typeface="ヒラギノ角ゴ ProN W3" charset="0"/>
                <a:sym typeface="Lucida Grande" charset="0"/>
              </a:rPr>
              <a:t>）。</a:t>
            </a:r>
            <a:endParaRPr kumimoji="0" lang="en-US" altLang="ja-JP" sz="1400" smtClean="0">
              <a:latin typeface="Lucida Grande" charset="0"/>
              <a:ea typeface="ヒラギノ角ゴ ProN W3" charset="0"/>
              <a:cs typeface="ヒラギノ角ゴ ProN W3" charset="0"/>
              <a:sym typeface="Lucida Grande" charset="0"/>
            </a:endParaRPr>
          </a:p>
          <a:p>
            <a:pPr>
              <a:defRPr/>
            </a:pPr>
            <a:endParaRPr kumimoji="0" lang="en-US" altLang="ja-JP" sz="1400" smtClean="0">
              <a:latin typeface="Lucida Grande" charset="0"/>
              <a:ea typeface="ヒラギノ角ゴ ProN W3" charset="0"/>
              <a:cs typeface="ヒラギノ角ゴ ProN W3" charset="0"/>
              <a:sym typeface="Lucida Grande" charset="0"/>
            </a:endParaRPr>
          </a:p>
          <a:p>
            <a:pPr>
              <a:defRPr/>
            </a:pPr>
            <a:r>
              <a:rPr kumimoji="0" lang="en-US" altLang="ja-JP" sz="1400" smtClean="0">
                <a:latin typeface="Lucida Grande" charset="0"/>
                <a:ea typeface="ヒラギノ角ゴ ProN W3" charset="0"/>
                <a:cs typeface="ヒラギノ角ゴ ProN W3" charset="0"/>
                <a:sym typeface="Lucida Grande" charset="0"/>
              </a:rPr>
              <a:t>HL-LHC </a:t>
            </a:r>
            <a:r>
              <a:rPr kumimoji="0" lang="ja-JP" altLang="en-US" sz="1400" smtClean="0">
                <a:latin typeface="Lucida Grande" charset="0"/>
                <a:ea typeface="ヒラギノ角ゴ ProN W3" charset="0"/>
                <a:cs typeface="ヒラギノ角ゴ ProN W3" charset="0"/>
                <a:sym typeface="Lucida Grande" charset="0"/>
              </a:rPr>
              <a:t>の</a:t>
            </a:r>
            <a:r>
              <a:rPr kumimoji="0" lang="en-US" altLang="ja-JP" sz="1400" smtClean="0">
                <a:latin typeface="Lucida Grande" charset="0"/>
                <a:ea typeface="ヒラギノ角ゴ ProN W3" charset="0"/>
                <a:cs typeface="ヒラギノ角ゴ ProN W3" charset="0"/>
                <a:sym typeface="Lucida Grande" charset="0"/>
              </a:rPr>
              <a:t> 3000fb^-1</a:t>
            </a:r>
            <a:r>
              <a:rPr kumimoji="0" lang="ja-JP" altLang="en-US" sz="1400" smtClean="0">
                <a:latin typeface="Lucida Grande" charset="0"/>
                <a:ea typeface="ヒラギノ角ゴ ProN W3" charset="0"/>
                <a:cs typeface="ヒラギノ角ゴ ProN W3" charset="0"/>
                <a:sym typeface="Lucida Grande" charset="0"/>
              </a:rPr>
              <a:t>（</a:t>
            </a:r>
            <a:r>
              <a:rPr kumimoji="0" lang="en-US" altLang="ja-JP" sz="1400" smtClean="0">
                <a:latin typeface="Lucida Grande" charset="0"/>
                <a:ea typeface="ヒラギノ角ゴ ProN W3" charset="0"/>
                <a:cs typeface="ヒラギノ角ゴ ProN W3" charset="0"/>
                <a:sym typeface="Lucida Grande" charset="0"/>
              </a:rPr>
              <a:t>2030</a:t>
            </a:r>
            <a:r>
              <a:rPr kumimoji="0" lang="ja-JP" altLang="en-US" sz="1400" smtClean="0">
                <a:latin typeface="Lucida Grande" charset="0"/>
                <a:ea typeface="ヒラギノ角ゴ ProN W3" charset="0"/>
                <a:cs typeface="ヒラギノ角ゴ ProN W3" charset="0"/>
                <a:sym typeface="Lucida Grande" charset="0"/>
              </a:rPr>
              <a:t>年？）の精度予測は表の一番下の行。で１０％あたりで系統誤差／理論誤差が限界に達すると予想されている。</a:t>
            </a:r>
            <a:r>
              <a:rPr kumimoji="0" lang="en-US" altLang="ja-JP" sz="1400" smtClean="0">
                <a:latin typeface="Lucida Grande" charset="0"/>
                <a:ea typeface="ヒラギノ角ゴ ProN W3" charset="0"/>
                <a:cs typeface="ヒラギノ角ゴ ProN W3" charset="0"/>
                <a:sym typeface="Lucida Grande" charset="0"/>
              </a:rPr>
              <a:t>LHC </a:t>
            </a:r>
            <a:r>
              <a:rPr kumimoji="0" lang="ja-JP" altLang="en-US" sz="1400" smtClean="0">
                <a:latin typeface="Lucida Grande" charset="0"/>
                <a:ea typeface="ヒラギノ角ゴ ProN W3" charset="0"/>
                <a:cs typeface="ヒラギノ角ゴ ProN W3" charset="0"/>
                <a:sym typeface="Lucida Grande" charset="0"/>
              </a:rPr>
              <a:t>で１０％より良い精度で理論予測をするのは困難。</a:t>
            </a:r>
            <a:r>
              <a:rPr kumimoji="0" lang="en-US" altLang="ja-JP" sz="1400" smtClean="0">
                <a:latin typeface="Lucida Grande" charset="0"/>
                <a:ea typeface="ヒラギノ角ゴ ProN W3" charset="0"/>
                <a:cs typeface="ヒラギノ角ゴ ProN W3" charset="0"/>
                <a:sym typeface="Lucida Grande" charset="0"/>
              </a:rPr>
              <a:t>ILC </a:t>
            </a:r>
            <a:r>
              <a:rPr kumimoji="0" lang="ja-JP" altLang="en-US" sz="1400" smtClean="0">
                <a:latin typeface="Lucida Grande" charset="0"/>
                <a:ea typeface="ヒラギノ角ゴ ProN W3" charset="0"/>
                <a:cs typeface="ヒラギノ角ゴ ProN W3" charset="0"/>
                <a:sym typeface="Lucida Grande" charset="0"/>
              </a:rPr>
              <a:t>では、特に一番ずれが大きいと期待される</a:t>
            </a:r>
            <a:r>
              <a:rPr kumimoji="0" lang="en-US" altLang="ja-JP" sz="1400" smtClean="0">
                <a:latin typeface="Lucida Grande" charset="0"/>
                <a:ea typeface="ヒラギノ角ゴ ProN W3" charset="0"/>
                <a:cs typeface="ヒラギノ角ゴ ProN W3" charset="0"/>
                <a:sym typeface="Lucida Grande" charset="0"/>
              </a:rPr>
              <a:t> bottom </a:t>
            </a:r>
            <a:r>
              <a:rPr kumimoji="0" lang="ja-JP" altLang="en-US" sz="1400" smtClean="0">
                <a:latin typeface="Lucida Grande" charset="0"/>
                <a:ea typeface="ヒラギノ角ゴ ProN W3" charset="0"/>
                <a:cs typeface="ヒラギノ角ゴ ProN W3" charset="0"/>
                <a:sym typeface="Lucida Grande" charset="0"/>
              </a:rPr>
              <a:t>への結合定数の精度が</a:t>
            </a:r>
            <a:r>
              <a:rPr kumimoji="0" lang="en-US" altLang="ja-JP" sz="1400" smtClean="0">
                <a:latin typeface="Lucida Grande" charset="0"/>
                <a:ea typeface="ヒラギノ角ゴ ProN W3" charset="0"/>
                <a:cs typeface="ヒラギノ角ゴ ProN W3" charset="0"/>
                <a:sym typeface="Lucida Grande" charset="0"/>
              </a:rPr>
              <a:t> 1% </a:t>
            </a:r>
            <a:r>
              <a:rPr kumimoji="0" lang="ja-JP" altLang="en-US" sz="1400" smtClean="0">
                <a:latin typeface="Lucida Grande" charset="0"/>
                <a:ea typeface="ヒラギノ角ゴ ProN W3" charset="0"/>
                <a:cs typeface="ヒラギノ角ゴ ProN W3" charset="0"/>
                <a:sym typeface="Lucida Grande" charset="0"/>
              </a:rPr>
              <a:t>程度で測れる。これは、</a:t>
            </a:r>
            <a:r>
              <a:rPr kumimoji="0" lang="en-US" altLang="ja-JP" sz="1400" smtClean="0">
                <a:latin typeface="Lucida Grande" charset="0"/>
                <a:ea typeface="ヒラギノ角ゴ ProN W3" charset="0"/>
                <a:cs typeface="ヒラギノ角ゴ ProN W3" charset="0"/>
                <a:sym typeface="Lucida Grande" charset="0"/>
              </a:rPr>
              <a:t>LHC </a:t>
            </a:r>
            <a:r>
              <a:rPr kumimoji="0" lang="ja-JP" altLang="en-US" sz="1400" smtClean="0">
                <a:latin typeface="Lucida Grande" charset="0"/>
                <a:ea typeface="ヒラギノ角ゴ ProN W3" charset="0"/>
                <a:cs typeface="ヒラギノ角ゴ ProN W3" charset="0"/>
                <a:sym typeface="Lucida Grande" charset="0"/>
              </a:rPr>
              <a:t>の１５％を遥かにしのぐ。ずれのパターンは、シナリオ毎に異なるので、これを見ることでヒッグスせくターンの指紋照合ができると期待される。</a:t>
            </a:r>
            <a:endParaRPr kumimoji="0" lang="en-US" altLang="ja-JP" sz="1400" smtClean="0">
              <a:latin typeface="Lucida Grande" charset="0"/>
              <a:ea typeface="ヒラギノ角ゴ ProN W3" charset="0"/>
              <a:cs typeface="ヒラギノ角ゴ ProN W3" charset="0"/>
              <a:sym typeface="Lucida Grande" charset="0"/>
            </a:endParaRPr>
          </a:p>
          <a:p>
            <a:pPr>
              <a:defRPr/>
            </a:pPr>
            <a:endParaRPr kumimoji="0" lang="en-US" altLang="ja-JP" sz="1400" smtClean="0">
              <a:latin typeface="Lucida Grande" charset="0"/>
              <a:ea typeface="ヒラギノ角ゴ ProN W3" charset="0"/>
              <a:cs typeface="ヒラギノ角ゴ ProN W3" charset="0"/>
              <a:sym typeface="Lucida Grande" charset="0"/>
            </a:endParaRPr>
          </a:p>
          <a:p>
            <a:pPr>
              <a:defRPr/>
            </a:pPr>
            <a:r>
              <a:rPr kumimoji="0" lang="en-US" altLang="ja-JP" sz="1400" smtClean="0">
                <a:latin typeface="Lucida Grande" charset="0"/>
                <a:ea typeface="ヒラギノ角ゴ ProN W3" charset="0"/>
                <a:cs typeface="ヒラギノ角ゴ ProN W3" charset="0"/>
                <a:sym typeface="Lucida Grande" charset="0"/>
              </a:rPr>
              <a:t>250GeV</a:t>
            </a:r>
            <a:r>
              <a:rPr kumimoji="0" lang="ja-JP" altLang="en-US" sz="1400" smtClean="0">
                <a:latin typeface="Lucida Grande" charset="0"/>
                <a:ea typeface="ヒラギノ角ゴ ProN W3" charset="0"/>
                <a:cs typeface="ヒラギノ角ゴ ProN W3" charset="0"/>
                <a:sym typeface="Lucida Grande" charset="0"/>
              </a:rPr>
              <a:t>：</a:t>
            </a:r>
            <a:r>
              <a:rPr kumimoji="0" lang="en-US" altLang="ja-JP" sz="1400" smtClean="0">
                <a:latin typeface="Lucida Grande" charset="0"/>
                <a:ea typeface="ヒラギノ角ゴ ProN W3" charset="0"/>
                <a:cs typeface="ヒラギノ角ゴ ProN W3" charset="0"/>
                <a:sym typeface="Lucida Grande" charset="0"/>
              </a:rPr>
              <a:t>HLC </a:t>
            </a:r>
            <a:r>
              <a:rPr kumimoji="0" lang="ja-JP" altLang="en-US" sz="1400" smtClean="0">
                <a:latin typeface="Lucida Grande" charset="0"/>
                <a:ea typeface="ヒラギノ角ゴ ProN W3" charset="0"/>
                <a:cs typeface="ヒラギノ角ゴ ProN W3" charset="0"/>
                <a:sym typeface="Lucida Grande" charset="0"/>
              </a:rPr>
              <a:t>で、</a:t>
            </a:r>
            <a:r>
              <a:rPr kumimoji="0" lang="en-US" altLang="ja-JP" sz="1400" smtClean="0">
                <a:latin typeface="Lucida Grande" charset="0"/>
                <a:ea typeface="ヒラギノ角ゴ ProN W3" charset="0"/>
                <a:cs typeface="ヒラギノ角ゴ ProN W3" charset="0"/>
                <a:sym typeface="Lucida Grande" charset="0"/>
              </a:rPr>
              <a:t>recoil mass measurement </a:t>
            </a:r>
            <a:r>
              <a:rPr kumimoji="0" lang="ja-JP" altLang="en-US" sz="1400" smtClean="0">
                <a:latin typeface="Lucida Grande" charset="0"/>
                <a:ea typeface="ヒラギノ角ゴ ProN W3" charset="0"/>
                <a:cs typeface="ヒラギノ角ゴ ProN W3" charset="0"/>
                <a:sym typeface="Lucida Grande" charset="0"/>
              </a:rPr>
              <a:t>による</a:t>
            </a:r>
            <a:r>
              <a:rPr kumimoji="0" lang="en-US" altLang="ja-JP" sz="1400" smtClean="0">
                <a:latin typeface="Lucida Grande" charset="0"/>
                <a:ea typeface="ヒラギノ角ゴ ProN W3" charset="0"/>
                <a:cs typeface="ヒラギノ角ゴ ProN W3" charset="0"/>
                <a:sym typeface="Lucida Grande" charset="0"/>
              </a:rPr>
              <a:t> HZZ </a:t>
            </a:r>
            <a:r>
              <a:rPr kumimoji="0" lang="ja-JP" altLang="en-US" sz="1400" smtClean="0">
                <a:latin typeface="Lucida Grande" charset="0"/>
                <a:ea typeface="ヒラギノ角ゴ ProN W3" charset="0"/>
                <a:cs typeface="ヒラギノ角ゴ ProN W3" charset="0"/>
                <a:sym typeface="Lucida Grande" charset="0"/>
              </a:rPr>
              <a:t>の絶対測定が可能になることで、</a:t>
            </a:r>
            <a:r>
              <a:rPr kumimoji="0" lang="en-US" altLang="ja-JP" sz="1400" smtClean="0">
                <a:latin typeface="Lucida Grande" charset="0"/>
                <a:ea typeface="ヒラギノ角ゴ ProN W3" charset="0"/>
                <a:cs typeface="ヒラギノ角ゴ ProN W3" charset="0"/>
                <a:sym typeface="Lucida Grande" charset="0"/>
              </a:rPr>
              <a:t>LHC only </a:t>
            </a:r>
            <a:r>
              <a:rPr kumimoji="0" lang="ja-JP" altLang="en-US" sz="1400" smtClean="0">
                <a:latin typeface="Lucida Grande" charset="0"/>
                <a:ea typeface="ヒラギノ角ゴ ProN W3" charset="0"/>
                <a:cs typeface="ヒラギノ角ゴ ProN W3" charset="0"/>
                <a:sym typeface="Lucida Grande" charset="0"/>
              </a:rPr>
              <a:t>と比べて精度が一気に上がる。特に</a:t>
            </a:r>
            <a:r>
              <a:rPr kumimoji="0" lang="en-US" altLang="ja-JP" sz="1400" smtClean="0">
                <a:latin typeface="Lucida Grande" charset="0"/>
                <a:ea typeface="ヒラギノ角ゴ ProN W3" charset="0"/>
                <a:cs typeface="ヒラギノ角ゴ ProN W3" charset="0"/>
                <a:sym typeface="Lucida Grande" charset="0"/>
              </a:rPr>
              <a:t>ZHH </a:t>
            </a:r>
            <a:r>
              <a:rPr kumimoji="0" lang="ja-JP" altLang="en-US" sz="1400" smtClean="0">
                <a:latin typeface="Lucida Grande" charset="0"/>
                <a:ea typeface="ヒラギノ角ゴ ProN W3" charset="0"/>
                <a:cs typeface="ヒラギノ角ゴ ProN W3" charset="0"/>
                <a:sym typeface="Lucida Grande" charset="0"/>
              </a:rPr>
              <a:t>結合の精度は</a:t>
            </a:r>
            <a:r>
              <a:rPr kumimoji="0" lang="en-US" altLang="ja-JP" sz="1400" smtClean="0">
                <a:latin typeface="Lucida Grande" charset="0"/>
                <a:ea typeface="ヒラギノ角ゴ ProN W3" charset="0"/>
                <a:cs typeface="ヒラギノ角ゴ ProN W3" charset="0"/>
                <a:sym typeface="Lucida Grande" charset="0"/>
              </a:rPr>
              <a:t> 1%</a:t>
            </a:r>
            <a:r>
              <a:rPr kumimoji="0" lang="ja-JP" altLang="en-US" sz="1400" smtClean="0">
                <a:latin typeface="Lucida Grande" charset="0"/>
                <a:ea typeface="ヒラギノ角ゴ ProN W3" charset="0"/>
                <a:cs typeface="ヒラギノ角ゴ ProN W3" charset="0"/>
                <a:sym typeface="Lucida Grande" charset="0"/>
              </a:rPr>
              <a:t>を切る程度。</a:t>
            </a:r>
            <a:endParaRPr kumimoji="0" lang="en-US" altLang="ja-JP" sz="1400" smtClean="0">
              <a:latin typeface="Lucida Grande" charset="0"/>
              <a:ea typeface="ヒラギノ角ゴ ProN W3" charset="0"/>
              <a:cs typeface="ヒラギノ角ゴ ProN W3" charset="0"/>
              <a:sym typeface="Lucida Grande" charset="0"/>
            </a:endParaRPr>
          </a:p>
          <a:p>
            <a:pPr>
              <a:defRPr/>
            </a:pPr>
            <a:endParaRPr kumimoji="0" lang="en-US" altLang="ja-JP" sz="1400" smtClean="0">
              <a:latin typeface="Lucida Grande" charset="0"/>
              <a:ea typeface="ヒラギノ角ゴ ProN W3" charset="0"/>
              <a:cs typeface="ヒラギノ角ゴ ProN W3" charset="0"/>
              <a:sym typeface="Lucida Grande" charset="0"/>
            </a:endParaRPr>
          </a:p>
          <a:p>
            <a:pPr>
              <a:defRPr/>
            </a:pPr>
            <a:r>
              <a:rPr kumimoji="0" lang="en-US" altLang="ja-JP" sz="1400" smtClean="0">
                <a:latin typeface="Lucida Grande" charset="0"/>
                <a:ea typeface="ヒラギノ角ゴ ProN W3" charset="0"/>
                <a:cs typeface="ヒラギノ角ゴ ProN W3" charset="0"/>
                <a:sym typeface="Lucida Grande" charset="0"/>
              </a:rPr>
              <a:t>500GeV</a:t>
            </a:r>
            <a:r>
              <a:rPr kumimoji="0" lang="ja-JP" altLang="en-US" sz="1400" smtClean="0">
                <a:latin typeface="Lucida Grande" charset="0"/>
                <a:ea typeface="ヒラギノ角ゴ ProN W3" charset="0"/>
                <a:cs typeface="ヒラギノ角ゴ ProN W3" charset="0"/>
                <a:sym typeface="Lucida Grande" charset="0"/>
              </a:rPr>
              <a:t>：</a:t>
            </a:r>
            <a:r>
              <a:rPr kumimoji="0" lang="en-US" altLang="ja-JP" sz="1400" smtClean="0">
                <a:latin typeface="Lucida Grande" charset="0"/>
                <a:ea typeface="ヒラギノ角ゴ ProN W3" charset="0"/>
                <a:cs typeface="ヒラギノ角ゴ ProN W3" charset="0"/>
                <a:sym typeface="Lucida Grande" charset="0"/>
              </a:rPr>
              <a:t>vvH</a:t>
            </a:r>
            <a:r>
              <a:rPr kumimoji="0" lang="ja-JP" altLang="en-US" sz="1400" smtClean="0">
                <a:latin typeface="Lucida Grande" charset="0"/>
                <a:ea typeface="ヒラギノ角ゴ ProN W3" charset="0"/>
                <a:cs typeface="ヒラギノ角ゴ ProN W3" charset="0"/>
                <a:sym typeface="Lucida Grande" charset="0"/>
              </a:rPr>
              <a:t>（</a:t>
            </a:r>
            <a:r>
              <a:rPr kumimoji="0" lang="en-US" altLang="ja-JP" sz="1400" smtClean="0">
                <a:latin typeface="Lucida Grande" charset="0"/>
                <a:ea typeface="ヒラギノ角ゴ ProN W3" charset="0"/>
                <a:cs typeface="ヒラギノ角ゴ ProN W3" charset="0"/>
                <a:sym typeface="Lucida Grande" charset="0"/>
              </a:rPr>
              <a:t>W-fusion</a:t>
            </a:r>
            <a:r>
              <a:rPr kumimoji="0" lang="ja-JP" altLang="en-US" sz="1400" smtClean="0">
                <a:latin typeface="Lucida Grande" charset="0"/>
                <a:ea typeface="ヒラギノ角ゴ ProN W3" charset="0"/>
                <a:cs typeface="ヒラギノ角ゴ ProN W3" charset="0"/>
                <a:sym typeface="Lucida Grande" charset="0"/>
              </a:rPr>
              <a:t>）の測定により、ヒッグスの崩壊全巾の測定が可能になり、分岐比だけでなく、結合定数の絶対値のモデル非依存な抽出が可能となる。</a:t>
            </a:r>
            <a:r>
              <a:rPr kumimoji="0" lang="en-US" altLang="ja-JP" sz="1400" smtClean="0">
                <a:latin typeface="Lucida Grande" charset="0"/>
                <a:ea typeface="ヒラギノ角ゴ ProN W3" charset="0"/>
                <a:cs typeface="ヒラギノ角ゴ ProN W3" charset="0"/>
                <a:sym typeface="Lucida Grande" charset="0"/>
              </a:rPr>
              <a:t>500GeV </a:t>
            </a:r>
            <a:r>
              <a:rPr kumimoji="0" lang="ja-JP" altLang="en-US" sz="1400" smtClean="0">
                <a:latin typeface="Lucida Grande" charset="0"/>
                <a:ea typeface="ヒラギノ角ゴ ProN W3" charset="0"/>
                <a:cs typeface="ヒラギノ角ゴ ProN W3" charset="0"/>
                <a:sym typeface="Lucida Grande" charset="0"/>
              </a:rPr>
              <a:t>でも劇的な改善が見られるのはそのためである。特に</a:t>
            </a:r>
            <a:r>
              <a:rPr kumimoji="0" lang="en-US" altLang="ja-JP" sz="1400" smtClean="0">
                <a:latin typeface="Lucida Grande" charset="0"/>
                <a:ea typeface="ヒラギノ角ゴ ProN W3" charset="0"/>
                <a:cs typeface="ヒラギノ角ゴ ProN W3" charset="0"/>
                <a:sym typeface="Lucida Grande" charset="0"/>
              </a:rPr>
              <a:t> HWW </a:t>
            </a:r>
            <a:r>
              <a:rPr kumimoji="0" lang="ja-JP" altLang="en-US" sz="1400" smtClean="0">
                <a:latin typeface="Lucida Grande" charset="0"/>
                <a:ea typeface="ヒラギノ角ゴ ProN W3" charset="0"/>
                <a:cs typeface="ヒラギノ角ゴ ProN W3" charset="0"/>
                <a:sym typeface="Lucida Grande" charset="0"/>
              </a:rPr>
              <a:t>結合が</a:t>
            </a:r>
            <a:r>
              <a:rPr kumimoji="0" lang="en-US" altLang="ja-JP" sz="1400" smtClean="0">
                <a:latin typeface="Lucida Grande" charset="0"/>
                <a:ea typeface="ヒラギノ角ゴ ProN W3" charset="0"/>
                <a:cs typeface="ヒラギノ角ゴ ProN W3" charset="0"/>
                <a:sym typeface="Lucida Grande" charset="0"/>
              </a:rPr>
              <a:t> HZZ </a:t>
            </a:r>
            <a:r>
              <a:rPr kumimoji="0" lang="ja-JP" altLang="en-US" sz="1400" smtClean="0">
                <a:latin typeface="Lucida Grande" charset="0"/>
                <a:ea typeface="ヒラギノ角ゴ ProN W3" charset="0"/>
                <a:cs typeface="ヒラギノ角ゴ ProN W3" charset="0"/>
                <a:sym typeface="Lucida Grande" charset="0"/>
              </a:rPr>
              <a:t>結合と同程度まで改善する。右下の表で分かるように、</a:t>
            </a:r>
            <a:r>
              <a:rPr kumimoji="0" lang="en-US" altLang="ja-JP" sz="1400" smtClean="0">
                <a:latin typeface="Lucida Grande" charset="0"/>
                <a:ea typeface="ヒラギノ角ゴ ProN W3" charset="0"/>
                <a:cs typeface="ヒラギノ角ゴ ProN W3" charset="0"/>
                <a:sym typeface="Lucida Grande" charset="0"/>
              </a:rPr>
              <a:t>LHC </a:t>
            </a:r>
            <a:r>
              <a:rPr kumimoji="0" lang="ja-JP" altLang="en-US" sz="1400" smtClean="0">
                <a:latin typeface="Lucida Grande" charset="0"/>
                <a:ea typeface="ヒラギノ角ゴ ProN W3" charset="0"/>
                <a:cs typeface="ヒラギノ角ゴ ProN W3" charset="0"/>
                <a:sym typeface="Lucida Grande" charset="0"/>
              </a:rPr>
              <a:t>で不幸にして何も見えなかった場合でも</a:t>
            </a:r>
            <a:r>
              <a:rPr kumimoji="0" lang="en-US" altLang="ja-JP" sz="1400" smtClean="0">
                <a:latin typeface="Lucida Grande" charset="0"/>
                <a:ea typeface="ヒラギノ角ゴ ProN W3" charset="0"/>
                <a:cs typeface="ヒラギノ角ゴ ProN W3" charset="0"/>
                <a:sym typeface="Lucida Grande" charset="0"/>
              </a:rPr>
              <a:t> ILC </a:t>
            </a:r>
            <a:r>
              <a:rPr kumimoji="0" lang="ja-JP" altLang="en-US" sz="1400" smtClean="0">
                <a:latin typeface="Lucida Grande" charset="0"/>
                <a:ea typeface="ヒラギノ角ゴ ProN W3" charset="0"/>
                <a:cs typeface="ヒラギノ角ゴ ProN W3" charset="0"/>
                <a:sym typeface="Lucida Grande" charset="0"/>
              </a:rPr>
              <a:t>の精度（</a:t>
            </a:r>
            <a:r>
              <a:rPr kumimoji="0" lang="en-US" altLang="ja-JP" sz="1400" smtClean="0">
                <a:latin typeface="Lucida Grande" charset="0"/>
                <a:ea typeface="ヒラギノ角ゴ ProN W3" charset="0"/>
                <a:cs typeface="ヒラギノ角ゴ ProN W3" charset="0"/>
                <a:sym typeface="Lucida Grande" charset="0"/>
              </a:rPr>
              <a:t>hVV </a:t>
            </a:r>
            <a:r>
              <a:rPr kumimoji="0" lang="ja-JP" altLang="en-US" sz="1400" smtClean="0">
                <a:latin typeface="Lucida Grande" charset="0"/>
                <a:ea typeface="ヒラギノ角ゴ ProN W3" charset="0"/>
                <a:cs typeface="ヒラギノ角ゴ ProN W3" charset="0"/>
                <a:sym typeface="Lucida Grande" charset="0"/>
              </a:rPr>
              <a:t>に対し</a:t>
            </a:r>
            <a:r>
              <a:rPr kumimoji="0" lang="en-US" altLang="ja-JP" sz="1400" smtClean="0">
                <a:latin typeface="Lucida Grande" charset="0"/>
                <a:ea typeface="ヒラギノ角ゴ ProN W3" charset="0"/>
                <a:cs typeface="ヒラギノ角ゴ ProN W3" charset="0"/>
                <a:sym typeface="Lucida Grande" charset="0"/>
              </a:rPr>
              <a:t>1%</a:t>
            </a:r>
            <a:r>
              <a:rPr kumimoji="0" lang="ja-JP" altLang="en-US" sz="1400" smtClean="0">
                <a:latin typeface="Lucida Grande" charset="0"/>
                <a:ea typeface="ヒラギノ角ゴ ProN W3" charset="0"/>
                <a:cs typeface="ヒラギノ角ゴ ProN W3" charset="0"/>
                <a:sym typeface="Lucida Grande" charset="0"/>
              </a:rPr>
              <a:t>以下、</a:t>
            </a:r>
            <a:r>
              <a:rPr kumimoji="0" lang="en-US" altLang="ja-JP" sz="1400" smtClean="0">
                <a:latin typeface="Lucida Grande" charset="0"/>
                <a:ea typeface="ヒラギノ角ゴ ProN W3" charset="0"/>
                <a:cs typeface="ヒラギノ角ゴ ProN W3" charset="0"/>
                <a:sym typeface="Lucida Grande" charset="0"/>
              </a:rPr>
              <a:t>htt </a:t>
            </a:r>
            <a:r>
              <a:rPr kumimoji="0" lang="ja-JP" altLang="en-US" sz="1400" smtClean="0">
                <a:latin typeface="Lucida Grande" charset="0"/>
                <a:ea typeface="ヒラギノ角ゴ ProN W3" charset="0"/>
                <a:cs typeface="ヒラギノ角ゴ ProN W3" charset="0"/>
                <a:sym typeface="Lucida Grande" charset="0"/>
              </a:rPr>
              <a:t>に対し</a:t>
            </a:r>
            <a:r>
              <a:rPr kumimoji="0" lang="en-US" altLang="ja-JP" sz="1400" smtClean="0">
                <a:latin typeface="Lucida Grande" charset="0"/>
                <a:ea typeface="ヒラギノ角ゴ ProN W3" charset="0"/>
                <a:cs typeface="ヒラギノ角ゴ ProN W3" charset="0"/>
                <a:sym typeface="Lucida Grande" charset="0"/>
              </a:rPr>
              <a:t>6%</a:t>
            </a:r>
            <a:r>
              <a:rPr kumimoji="0" lang="ja-JP" altLang="en-US" sz="1400" smtClean="0">
                <a:latin typeface="Lucida Grande" charset="0"/>
                <a:ea typeface="ヒラギノ角ゴ ProN W3" charset="0"/>
                <a:cs typeface="ヒラギノ角ゴ ProN W3" charset="0"/>
                <a:sym typeface="Lucida Grande" charset="0"/>
              </a:rPr>
              <a:t>程度）があれば、ずれを検出できる可能性が大いにある。</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Rot="1" noChangeAspect="1" noChangeArrowheads="1"/>
          </p:cNvSpPr>
          <p:nvPr>
            <p:ph type="sldImg"/>
          </p:nvPr>
        </p:nvSpPr>
        <p:spPr>
          <a:solidFill>
            <a:srgbClr val="FFFFFF"/>
          </a:solidFill>
          <a:ln/>
        </p:spPr>
      </p:sp>
      <p:sp>
        <p:nvSpPr>
          <p:cNvPr id="10242" name="Rectangle 2"/>
          <p:cNvSpPr>
            <a:spLocks noGrp="1" noChangeArrowheads="1"/>
          </p:cNvSpPr>
          <p:nvPr>
            <p:ph type="body" idx="1"/>
          </p:nvPr>
        </p:nvSpPr>
        <p:spPr>
          <a:ln/>
        </p:spPr>
        <p:txBody>
          <a:bodyPr/>
          <a:lstStyle/>
          <a:p>
            <a:pPr>
              <a:defRPr/>
            </a:pPr>
            <a:r>
              <a:rPr kumimoji="0" lang="ja-JP" altLang="en-US" sz="1400" dirty="0" smtClean="0">
                <a:latin typeface="Helvetica" charset="0"/>
                <a:ea typeface="ヒラギノ角ゴ ProN W3" charset="0"/>
                <a:cs typeface="ヒラギノ角ゴ ProN W3" charset="0"/>
                <a:sym typeface="Helvetica" charset="0"/>
              </a:rPr>
              <a:t>３つの良く知られた</a:t>
            </a:r>
            <a:r>
              <a:rPr kumimoji="0" lang="en-US" altLang="ja-JP" sz="1400" dirty="0" smtClean="0">
                <a:latin typeface="Helvetica" charset="0"/>
                <a:ea typeface="ヒラギノ角ゴ ProN W3" charset="0"/>
                <a:cs typeface="ヒラギノ角ゴ ProN W3" charset="0"/>
                <a:sym typeface="Helvetica" charset="0"/>
              </a:rPr>
              <a:t> threshold </a:t>
            </a:r>
            <a:r>
              <a:rPr kumimoji="0" lang="ja-JP" altLang="en-US" sz="1400" dirty="0" smtClean="0">
                <a:latin typeface="Helvetica" charset="0"/>
                <a:ea typeface="ヒラギノ角ゴ ProN W3" charset="0"/>
                <a:cs typeface="ヒラギノ角ゴ ProN W3" charset="0"/>
                <a:sym typeface="Helvetica" charset="0"/>
              </a:rPr>
              <a:t>がある。</a:t>
            </a:r>
            <a:endParaRPr kumimoji="0" lang="en-US" altLang="ja-JP" sz="1400" dirty="0" smtClean="0">
              <a:latin typeface="Helvetica" charset="0"/>
              <a:ea typeface="ヒラギノ角ゴ ProN W3" charset="0"/>
              <a:cs typeface="ヒラギノ角ゴ ProN W3" charset="0"/>
              <a:sym typeface="Helvetica" charset="0"/>
            </a:endParaRPr>
          </a:p>
          <a:p>
            <a:pPr>
              <a:defRPr/>
            </a:pPr>
            <a:r>
              <a:rPr kumimoji="0" lang="ja-JP" altLang="en-US" sz="1400" dirty="0" smtClean="0">
                <a:latin typeface="Helvetica" charset="0"/>
                <a:ea typeface="ヒラギノ角ゴ ProN W3" charset="0"/>
                <a:cs typeface="ヒラギノ角ゴ ProN W3" charset="0"/>
                <a:sym typeface="Helvetica" charset="0"/>
              </a:rPr>
              <a:t>まずは</a:t>
            </a:r>
            <a:r>
              <a:rPr kumimoji="0" lang="en-US" altLang="ja-JP" sz="1400" dirty="0" smtClean="0">
                <a:latin typeface="Helvetica" charset="0"/>
                <a:ea typeface="ヒラギノ角ゴ ProN W3" charset="0"/>
                <a:cs typeface="ヒラギノ角ゴ ProN W3" charset="0"/>
                <a:sym typeface="Helvetica" charset="0"/>
              </a:rPr>
              <a:t> 250 </a:t>
            </a:r>
            <a:r>
              <a:rPr kumimoji="0" lang="en-US" altLang="ja-JP" sz="1400" dirty="0" err="1" smtClean="0">
                <a:latin typeface="Helvetica" charset="0"/>
                <a:ea typeface="ヒラギノ角ゴ ProN W3" charset="0"/>
                <a:cs typeface="ヒラギノ角ゴ ProN W3" charset="0"/>
                <a:sym typeface="Helvetica" charset="0"/>
              </a:rPr>
              <a:t>GeV</a:t>
            </a:r>
            <a:r>
              <a:rPr kumimoji="0" lang="en-US" altLang="ja-JP" sz="1400" dirty="0" smtClean="0">
                <a:latin typeface="Helvetica" charset="0"/>
                <a:ea typeface="ヒラギノ角ゴ ProN W3" charset="0"/>
                <a:cs typeface="ヒラギノ角ゴ ProN W3" charset="0"/>
                <a:sym typeface="Helvetica" charset="0"/>
              </a:rPr>
              <a:t> </a:t>
            </a:r>
            <a:r>
              <a:rPr kumimoji="0" lang="ja-JP" altLang="en-US" sz="1400" dirty="0" smtClean="0">
                <a:latin typeface="Helvetica" charset="0"/>
                <a:ea typeface="ヒラギノ角ゴ ProN W3" charset="0"/>
                <a:cs typeface="ヒラギノ角ゴ ProN W3" charset="0"/>
                <a:sym typeface="Helvetica" charset="0"/>
              </a:rPr>
              <a:t>で</a:t>
            </a:r>
            <a:r>
              <a:rPr kumimoji="0" lang="en-US" altLang="ja-JP" sz="1400" dirty="0" smtClean="0">
                <a:latin typeface="Helvetica" charset="0"/>
                <a:ea typeface="ヒラギノ角ゴ ProN W3" charset="0"/>
                <a:cs typeface="ヒラギノ角ゴ ProN W3" charset="0"/>
                <a:sym typeface="Helvetica" charset="0"/>
              </a:rPr>
              <a:t> ZH</a:t>
            </a:r>
            <a:r>
              <a:rPr kumimoji="0" lang="ja-JP" altLang="en-US" sz="1400" dirty="0" smtClean="0">
                <a:latin typeface="Helvetica" charset="0"/>
                <a:ea typeface="ヒラギノ角ゴ ProN W3" charset="0"/>
                <a:cs typeface="ヒラギノ角ゴ ProN W3" charset="0"/>
                <a:sym typeface="Helvetica" charset="0"/>
              </a:rPr>
              <a:t>生成。ここでヒッグス質量や量子数、崩壊分岐比を測定。特に</a:t>
            </a:r>
            <a:r>
              <a:rPr kumimoji="0" lang="en-US" altLang="ja-JP" sz="1400" dirty="0" smtClean="0">
                <a:latin typeface="Helvetica" charset="0"/>
                <a:ea typeface="ヒラギノ角ゴ ProN W3" charset="0"/>
                <a:cs typeface="ヒラギノ角ゴ ProN W3" charset="0"/>
                <a:sym typeface="Helvetica" charset="0"/>
              </a:rPr>
              <a:t> recoil mass measurement </a:t>
            </a:r>
            <a:r>
              <a:rPr kumimoji="0" lang="ja-JP" altLang="en-US" sz="1400" dirty="0" smtClean="0">
                <a:latin typeface="Helvetica" charset="0"/>
                <a:ea typeface="ヒラギノ角ゴ ProN W3" charset="0"/>
                <a:cs typeface="ヒラギノ角ゴ ProN W3" charset="0"/>
                <a:sym typeface="Helvetica" charset="0"/>
              </a:rPr>
              <a:t>による</a:t>
            </a:r>
            <a:r>
              <a:rPr kumimoji="0" lang="en-US" altLang="ja-JP" sz="1400" dirty="0" smtClean="0">
                <a:latin typeface="Helvetica" charset="0"/>
                <a:ea typeface="ヒラギノ角ゴ ProN W3" charset="0"/>
                <a:cs typeface="ヒラギノ角ゴ ProN W3" charset="0"/>
                <a:sym typeface="Helvetica" charset="0"/>
              </a:rPr>
              <a:t> HZZ </a:t>
            </a:r>
            <a:r>
              <a:rPr kumimoji="0" lang="ja-JP" altLang="en-US" sz="1400" dirty="0" smtClean="0">
                <a:latin typeface="Helvetica" charset="0"/>
                <a:ea typeface="ヒラギノ角ゴ ProN W3" charset="0"/>
                <a:cs typeface="ヒラギノ角ゴ ProN W3" charset="0"/>
                <a:sym typeface="Helvetica" charset="0"/>
              </a:rPr>
              <a:t>結合の絶対測定（</a:t>
            </a:r>
            <a:r>
              <a:rPr kumimoji="0" lang="en-US" altLang="ja-JP" sz="1400" dirty="0" smtClean="0">
                <a:latin typeface="Helvetica" charset="0"/>
                <a:ea typeface="ヒラギノ角ゴ ProN W3" charset="0"/>
                <a:cs typeface="ヒラギノ角ゴ ProN W3" charset="0"/>
                <a:sym typeface="Helvetica" charset="0"/>
              </a:rPr>
              <a:t>LHC </a:t>
            </a:r>
            <a:r>
              <a:rPr kumimoji="0" lang="ja-JP" altLang="en-US" sz="1400" dirty="0" smtClean="0">
                <a:latin typeface="Helvetica" charset="0"/>
                <a:ea typeface="ヒラギノ角ゴ ProN W3" charset="0"/>
                <a:cs typeface="ヒラギノ角ゴ ProN W3" charset="0"/>
                <a:sym typeface="Helvetica" charset="0"/>
              </a:rPr>
              <a:t>では不可能）が重要。</a:t>
            </a:r>
            <a:endParaRPr kumimoji="0" lang="en-US" altLang="ja-JP" sz="1400" dirty="0" smtClean="0">
              <a:latin typeface="Helvetica" charset="0"/>
              <a:ea typeface="ヒラギノ角ゴ ProN W3" charset="0"/>
              <a:cs typeface="ヒラギノ角ゴ ProN W3" charset="0"/>
              <a:sym typeface="Helvetica" charset="0"/>
            </a:endParaRPr>
          </a:p>
          <a:p>
            <a:pPr>
              <a:defRPr/>
            </a:pPr>
            <a:r>
              <a:rPr kumimoji="0" lang="ja-JP" altLang="en-US" sz="1400" dirty="0" smtClean="0">
                <a:latin typeface="Helvetica" charset="0"/>
                <a:ea typeface="ヒラギノ角ゴ ProN W3" charset="0"/>
                <a:cs typeface="ヒラギノ角ゴ ProN W3" charset="0"/>
                <a:sym typeface="Helvetica" charset="0"/>
              </a:rPr>
              <a:t>次に</a:t>
            </a:r>
            <a:r>
              <a:rPr kumimoji="0" lang="en-US" altLang="ja-JP" sz="1400" dirty="0" smtClean="0">
                <a:latin typeface="Helvetica" charset="0"/>
                <a:ea typeface="ヒラギノ角ゴ ProN W3" charset="0"/>
                <a:cs typeface="ヒラギノ角ゴ ProN W3" charset="0"/>
                <a:sym typeface="Helvetica" charset="0"/>
              </a:rPr>
              <a:t>350 </a:t>
            </a:r>
            <a:r>
              <a:rPr kumimoji="0" lang="en-US" altLang="ja-JP" sz="1400" dirty="0" err="1" smtClean="0">
                <a:latin typeface="Helvetica" charset="0"/>
                <a:ea typeface="ヒラギノ角ゴ ProN W3" charset="0"/>
                <a:cs typeface="ヒラギノ角ゴ ProN W3" charset="0"/>
                <a:sym typeface="Helvetica" charset="0"/>
              </a:rPr>
              <a:t>GeV</a:t>
            </a:r>
            <a:r>
              <a:rPr kumimoji="0" lang="en-US" altLang="ja-JP" sz="1400" dirty="0" smtClean="0">
                <a:latin typeface="Helvetica" charset="0"/>
                <a:ea typeface="ヒラギノ角ゴ ProN W3" charset="0"/>
                <a:cs typeface="ヒラギノ角ゴ ProN W3" charset="0"/>
                <a:sym typeface="Helvetica" charset="0"/>
              </a:rPr>
              <a:t> </a:t>
            </a:r>
            <a:r>
              <a:rPr kumimoji="0" lang="ja-JP" altLang="en-US" sz="1400" dirty="0" smtClean="0">
                <a:latin typeface="Helvetica" charset="0"/>
                <a:ea typeface="ヒラギノ角ゴ ProN W3" charset="0"/>
                <a:cs typeface="ヒラギノ角ゴ ProN W3" charset="0"/>
                <a:sym typeface="Helvetica" charset="0"/>
              </a:rPr>
              <a:t>のトップ対</a:t>
            </a:r>
            <a:r>
              <a:rPr kumimoji="0" lang="en-US" altLang="ja-JP" sz="1400" dirty="0" smtClean="0">
                <a:latin typeface="Helvetica" charset="0"/>
                <a:ea typeface="ヒラギノ角ゴ ProN W3" charset="0"/>
                <a:cs typeface="ヒラギノ角ゴ ProN W3" charset="0"/>
                <a:sym typeface="Helvetica" charset="0"/>
              </a:rPr>
              <a:t> threshold</a:t>
            </a:r>
            <a:r>
              <a:rPr kumimoji="0" lang="ja-JP" altLang="en-US" sz="1400" dirty="0" smtClean="0">
                <a:latin typeface="Helvetica" charset="0"/>
                <a:ea typeface="ヒラギノ角ゴ ProN W3" charset="0"/>
                <a:cs typeface="ヒラギノ角ゴ ProN W3" charset="0"/>
                <a:sym typeface="Helvetica" charset="0"/>
              </a:rPr>
              <a:t>。ここではトップの質量の精密測定を始めとするトップに関する様々な測定に加えて、トップ湯川結合の間接測定の可能性がある。光子光子衝突によるヒッグスの自己結合測定の可能性もある。</a:t>
            </a:r>
            <a:endParaRPr kumimoji="0" lang="en-US" altLang="ja-JP" sz="1400" dirty="0" smtClean="0">
              <a:latin typeface="Helvetica" charset="0"/>
              <a:ea typeface="ヒラギノ角ゴ ProN W3" charset="0"/>
              <a:cs typeface="ヒラギノ角ゴ ProN W3" charset="0"/>
              <a:sym typeface="Helvetica" charset="0"/>
            </a:endParaRPr>
          </a:p>
          <a:p>
            <a:pPr>
              <a:defRPr/>
            </a:pPr>
            <a:r>
              <a:rPr kumimoji="0" lang="ja-JP" altLang="en-US" sz="1400" dirty="0" smtClean="0">
                <a:latin typeface="Helvetica" charset="0"/>
                <a:ea typeface="ヒラギノ角ゴ ProN W3" charset="0"/>
                <a:cs typeface="ヒラギノ角ゴ ProN W3" charset="0"/>
                <a:sym typeface="Helvetica" charset="0"/>
              </a:rPr>
              <a:t>次は</a:t>
            </a:r>
            <a:r>
              <a:rPr kumimoji="0" lang="en-US" altLang="ja-JP" sz="1400" dirty="0" smtClean="0">
                <a:latin typeface="Helvetica" charset="0"/>
                <a:ea typeface="ヒラギノ角ゴ ProN W3" charset="0"/>
                <a:cs typeface="ヒラギノ角ゴ ProN W3" charset="0"/>
                <a:sym typeface="Helvetica" charset="0"/>
              </a:rPr>
              <a:t>500 </a:t>
            </a:r>
            <a:r>
              <a:rPr kumimoji="0" lang="en-US" altLang="ja-JP" sz="1400" dirty="0" err="1" smtClean="0">
                <a:latin typeface="Helvetica" charset="0"/>
                <a:ea typeface="ヒラギノ角ゴ ProN W3" charset="0"/>
                <a:cs typeface="ヒラギノ角ゴ ProN W3" charset="0"/>
                <a:sym typeface="Helvetica" charset="0"/>
              </a:rPr>
              <a:t>GeV</a:t>
            </a:r>
            <a:r>
              <a:rPr kumimoji="0" lang="ja-JP" altLang="en-US" sz="1400" dirty="0" smtClean="0">
                <a:latin typeface="Helvetica" charset="0"/>
                <a:ea typeface="ヒラギノ角ゴ ProN W3" charset="0"/>
                <a:cs typeface="ヒラギノ角ゴ ProN W3" charset="0"/>
                <a:sym typeface="Helvetica" charset="0"/>
              </a:rPr>
              <a:t>、ここでは</a:t>
            </a:r>
            <a:r>
              <a:rPr kumimoji="0" lang="en-US" altLang="ja-JP" sz="1400" dirty="0" smtClean="0">
                <a:latin typeface="Helvetica" charset="0"/>
                <a:ea typeface="ヒラギノ角ゴ ProN W3" charset="0"/>
                <a:cs typeface="ヒラギノ角ゴ ProN W3" charset="0"/>
                <a:sym typeface="Helvetica" charset="0"/>
              </a:rPr>
              <a:t> W-fusion </a:t>
            </a:r>
            <a:r>
              <a:rPr kumimoji="0" lang="ja-JP" altLang="en-US" sz="1400" dirty="0" smtClean="0">
                <a:latin typeface="Helvetica" charset="0"/>
                <a:ea typeface="ヒラギノ角ゴ ProN W3" charset="0"/>
                <a:cs typeface="ヒラギノ角ゴ ProN W3" charset="0"/>
                <a:sym typeface="Helvetica" charset="0"/>
              </a:rPr>
              <a:t>によるヒッグス生成でまず</a:t>
            </a:r>
            <a:r>
              <a:rPr kumimoji="0" lang="en-US" altLang="ja-JP" sz="1400" dirty="0" smtClean="0">
                <a:latin typeface="Helvetica" charset="0"/>
                <a:ea typeface="ヒラギノ角ゴ ProN W3" charset="0"/>
                <a:cs typeface="ヒラギノ角ゴ ProN W3" charset="0"/>
                <a:sym typeface="Helvetica" charset="0"/>
              </a:rPr>
              <a:t> HWW </a:t>
            </a:r>
            <a:r>
              <a:rPr kumimoji="0" lang="ja-JP" altLang="en-US" sz="1400" dirty="0" smtClean="0">
                <a:latin typeface="Helvetica" charset="0"/>
                <a:ea typeface="ヒラギノ角ゴ ProN W3" charset="0"/>
                <a:cs typeface="ヒラギノ角ゴ ProN W3" charset="0"/>
                <a:sym typeface="Helvetica" charset="0"/>
              </a:rPr>
              <a:t>結合を精密測定。これは、ヒッグスの全巾に対する制限を与えることで、これまでの結合測定の全ての精度をいっきにおし上げる。そして、</a:t>
            </a:r>
            <a:r>
              <a:rPr kumimoji="0" lang="en-US" altLang="ja-JP" sz="1400" dirty="0" err="1" smtClean="0">
                <a:latin typeface="Helvetica" charset="0"/>
                <a:ea typeface="ヒラギノ角ゴ ProN W3" charset="0"/>
                <a:cs typeface="ヒラギノ角ゴ ProN W3" charset="0"/>
                <a:sym typeface="Helvetica" charset="0"/>
              </a:rPr>
              <a:t>ttH</a:t>
            </a:r>
            <a:r>
              <a:rPr kumimoji="0" lang="en-US" altLang="ja-JP" sz="1400" dirty="0" smtClean="0">
                <a:latin typeface="Helvetica" charset="0"/>
                <a:ea typeface="ヒラギノ角ゴ ProN W3" charset="0"/>
                <a:cs typeface="ヒラギノ角ゴ ProN W3" charset="0"/>
                <a:sym typeface="Helvetica" charset="0"/>
              </a:rPr>
              <a:t> </a:t>
            </a:r>
            <a:r>
              <a:rPr kumimoji="0" lang="ja-JP" altLang="en-US" sz="1400" dirty="0" smtClean="0">
                <a:latin typeface="Helvetica" charset="0"/>
                <a:ea typeface="ヒラギノ角ゴ ProN W3" charset="0"/>
                <a:cs typeface="ヒラギノ角ゴ ProN W3" charset="0"/>
                <a:sym typeface="Helvetica" charset="0"/>
              </a:rPr>
              <a:t>によるトップ湯川結合測定と</a:t>
            </a:r>
            <a:r>
              <a:rPr kumimoji="0" lang="en-US" altLang="ja-JP" sz="1400" dirty="0" smtClean="0">
                <a:latin typeface="Helvetica" charset="0"/>
                <a:ea typeface="ヒラギノ角ゴ ProN W3" charset="0"/>
                <a:cs typeface="ヒラギノ角ゴ ProN W3" charset="0"/>
                <a:sym typeface="Helvetica" charset="0"/>
              </a:rPr>
              <a:t> ZHH </a:t>
            </a:r>
            <a:r>
              <a:rPr kumimoji="0" lang="ja-JP" altLang="en-US" sz="1400" dirty="0" smtClean="0">
                <a:latin typeface="Helvetica" charset="0"/>
                <a:ea typeface="ヒラギノ角ゴ ProN W3" charset="0"/>
                <a:cs typeface="ヒラギノ角ゴ ProN W3" charset="0"/>
                <a:sym typeface="Helvetica" charset="0"/>
              </a:rPr>
              <a:t>によるヒッグスの自己結合測定である。こうして、</a:t>
            </a:r>
            <a:r>
              <a:rPr kumimoji="0" lang="en-US" altLang="ja-JP" sz="1400" dirty="0" smtClean="0">
                <a:latin typeface="Helvetica" charset="0"/>
                <a:ea typeface="ヒラギノ角ゴ ProN W3" charset="0"/>
                <a:cs typeface="ヒラギノ角ゴ ProN W3" charset="0"/>
                <a:sym typeface="Helvetica" charset="0"/>
              </a:rPr>
              <a:t>500 </a:t>
            </a:r>
            <a:r>
              <a:rPr kumimoji="0" lang="en-US" altLang="ja-JP" sz="1400" dirty="0" err="1" smtClean="0">
                <a:latin typeface="Helvetica" charset="0"/>
                <a:ea typeface="ヒラギノ角ゴ ProN W3" charset="0"/>
                <a:cs typeface="ヒラギノ角ゴ ProN W3" charset="0"/>
                <a:sym typeface="Helvetica" charset="0"/>
              </a:rPr>
              <a:t>GeV</a:t>
            </a:r>
            <a:r>
              <a:rPr kumimoji="0" lang="en-US" altLang="ja-JP" sz="1400" dirty="0" smtClean="0">
                <a:latin typeface="Helvetica" charset="0"/>
                <a:ea typeface="ヒラギノ角ゴ ProN W3" charset="0"/>
                <a:cs typeface="ヒラギノ角ゴ ProN W3" charset="0"/>
                <a:sym typeface="Helvetica" charset="0"/>
              </a:rPr>
              <a:t> ILC </a:t>
            </a:r>
            <a:r>
              <a:rPr kumimoji="0" lang="ja-JP" altLang="en-US" sz="1400" dirty="0" smtClean="0">
                <a:latin typeface="Helvetica" charset="0"/>
                <a:ea typeface="ヒラギノ角ゴ ProN W3" charset="0"/>
                <a:cs typeface="ヒラギノ角ゴ ProN W3" charset="0"/>
                <a:sym typeface="Helvetica" charset="0"/>
              </a:rPr>
              <a:t>では、ヒッグスに対する質量と結合定数の関係のプロットを完結することができる。</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042ADA0-9038-FF48-ACF9-426B725702C8}" type="slidenum">
              <a:rPr lang="en-US" altLang="ja-JP">
                <a:latin typeface="Arial" pitchFamily="-112" charset="0"/>
                <a:ea typeface="Arial Unicode MS" pitchFamily="-112" charset="0"/>
                <a:cs typeface="Arial Unicode MS" pitchFamily="-112" charset="0"/>
              </a:rPr>
              <a:pPr/>
              <a:t>39</a:t>
            </a:fld>
            <a:endParaRPr lang="en-US" altLang="ja-JP">
              <a:latin typeface="Arial" pitchFamily="-112" charset="0"/>
              <a:ea typeface="Arial Unicode MS" pitchFamily="-112" charset="0"/>
              <a:cs typeface="Arial Unicode MS" pitchFamily="-112" charset="0"/>
            </a:endParaRPr>
          </a:p>
        </p:txBody>
      </p:sp>
      <p:sp>
        <p:nvSpPr>
          <p:cNvPr id="26627" name="Rectangle 2"/>
          <p:cNvSpPr>
            <a:spLocks noGrp="1" noRot="1" noChangeAspect="1" noChangeArrowheads="1" noTextEdit="1"/>
          </p:cNvSpPr>
          <p:nvPr>
            <p:ph type="sldImg"/>
          </p:nvPr>
        </p:nvSpPr>
        <p:spPr>
          <a:xfrm>
            <a:off x="1144588" y="685800"/>
            <a:ext cx="4570412" cy="3429000"/>
          </a:xfrm>
          <a:ln/>
        </p:spPr>
      </p:sp>
      <p:sp>
        <p:nvSpPr>
          <p:cNvPr id="26628" name="Rectangle 3"/>
          <p:cNvSpPr>
            <a:spLocks noGrp="1" noChangeArrowheads="1"/>
          </p:cNvSpPr>
          <p:nvPr>
            <p:ph type="body" idx="1"/>
          </p:nvPr>
        </p:nvSpPr>
        <p:spPr>
          <a:noFill/>
          <a:ln/>
        </p:spPr>
        <p:txBody>
          <a:bodyPr/>
          <a:lstStyle/>
          <a:p>
            <a:endParaRPr kumimoji="0" lang="ja-JP" altLang="en-US" smtClean="0">
              <a:latin typeface="Times" pitchFamily="-112" charset="0"/>
              <a:ea typeface="Osaka" pitchFamily="-112" charset="-128"/>
              <a:cs typeface="Osaka"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jpe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12/08/30, A. Yamamoto</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7473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12/08/30, A. Yamamoto</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178783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12/08/30, A. Yamamoto</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408619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lccolo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2400"/>
            <a:ext cx="1219200" cy="796925"/>
          </a:xfrm>
          <a:prstGeom prst="rect">
            <a:avLst/>
          </a:prstGeom>
          <a:noFill/>
          <a:ln w="9525">
            <a:noFill/>
            <a:miter lim="800000"/>
            <a:headEnd/>
            <a:tailEnd/>
          </a:ln>
        </p:spPr>
      </p:pic>
      <p:pic>
        <p:nvPicPr>
          <p:cNvPr id="5" name="Picture 7" descr="1024_greendot_divi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838200"/>
            <a:ext cx="7848600" cy="153988"/>
          </a:xfrm>
          <a:prstGeom prst="rect">
            <a:avLst/>
          </a:prstGeom>
          <a:noFill/>
          <a:ln w="9525">
            <a:noFill/>
            <a:miter lim="800000"/>
            <a:headEnd/>
            <a:tailEnd/>
          </a:ln>
        </p:spPr>
      </p:pic>
      <p:sp>
        <p:nvSpPr>
          <p:cNvPr id="6" name="Text Box 8"/>
          <p:cNvSpPr txBox="1">
            <a:spLocks noChangeArrowheads="1"/>
          </p:cNvSpPr>
          <p:nvPr/>
        </p:nvSpPr>
        <p:spPr bwMode="auto">
          <a:xfrm>
            <a:off x="1295400" y="0"/>
            <a:ext cx="7620000" cy="457200"/>
          </a:xfrm>
          <a:prstGeom prst="rect">
            <a:avLst/>
          </a:prstGeom>
          <a:noFill/>
          <a:ln w="9525">
            <a:noFill/>
            <a:miter lim="800000"/>
            <a:headEnd/>
            <a:tailEnd/>
          </a:ln>
          <a:effectLst/>
        </p:spPr>
        <p:txBody>
          <a:bodyPr>
            <a:spAutoFit/>
          </a:bodyPr>
          <a:lstStyle/>
          <a:p>
            <a:pPr defTabSz="457200">
              <a:spcBef>
                <a:spcPct val="50000"/>
              </a:spcBef>
              <a:defRPr/>
            </a:pPr>
            <a:endParaRPr kumimoji="0" lang="en-US" sz="2400">
              <a:solidFill>
                <a:srgbClr val="000000"/>
              </a:solidFill>
              <a:latin typeface="Arial"/>
              <a:ea typeface="Arial Unicode MS"/>
              <a:cs typeface="Arial Unicode MS"/>
            </a:endParaRPr>
          </a:p>
        </p:txBody>
      </p:sp>
      <p:sp>
        <p:nvSpPr>
          <p:cNvPr id="7" name="Text Box 9"/>
          <p:cNvSpPr txBox="1">
            <a:spLocks noChangeArrowheads="1"/>
          </p:cNvSpPr>
          <p:nvPr/>
        </p:nvSpPr>
        <p:spPr bwMode="auto">
          <a:xfrm>
            <a:off x="1828800" y="0"/>
            <a:ext cx="6629400" cy="457200"/>
          </a:xfrm>
          <a:prstGeom prst="rect">
            <a:avLst/>
          </a:prstGeom>
          <a:noFill/>
          <a:ln w="9525">
            <a:noFill/>
            <a:miter lim="800000"/>
            <a:headEnd/>
            <a:tailEnd/>
          </a:ln>
          <a:effectLst/>
        </p:spPr>
        <p:txBody>
          <a:bodyPr>
            <a:spAutoFit/>
          </a:bodyPr>
          <a:lstStyle/>
          <a:p>
            <a:pPr defTabSz="457200">
              <a:spcBef>
                <a:spcPct val="50000"/>
              </a:spcBef>
              <a:defRPr/>
            </a:pPr>
            <a:endParaRPr kumimoji="0" lang="en-US" sz="2400">
              <a:solidFill>
                <a:srgbClr val="000000"/>
              </a:solidFill>
              <a:latin typeface="Arial"/>
              <a:ea typeface="Arial Unicode MS"/>
              <a:cs typeface="Arial Unicode MS"/>
            </a:endParaRPr>
          </a:p>
        </p:txBody>
      </p:sp>
      <p:pic>
        <p:nvPicPr>
          <p:cNvPr id="8" name="Picture 11" descr="1024_greendot_divi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096000"/>
            <a:ext cx="9144000" cy="179388"/>
          </a:xfrm>
          <a:prstGeom prst="rect">
            <a:avLst/>
          </a:prstGeom>
          <a:noFill/>
          <a:ln w="9525">
            <a:noFill/>
            <a:miter lim="800000"/>
            <a:headEnd/>
            <a:tailEnd/>
          </a:ln>
        </p:spPr>
      </p:pic>
      <p:sp>
        <p:nvSpPr>
          <p:cNvPr id="5122"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GB"/>
          </a:p>
        </p:txBody>
      </p:sp>
      <p:sp>
        <p:nvSpPr>
          <p:cNvPr id="5130" name="Rectangle 10"/>
          <p:cNvSpPr>
            <a:spLocks noGrp="1" noChangeArrowheads="1"/>
          </p:cNvSpPr>
          <p:nvPr>
            <p:ph type="ctrTitle"/>
          </p:nvPr>
        </p:nvSpPr>
        <p:spPr>
          <a:xfrm>
            <a:off x="762000" y="2286000"/>
            <a:ext cx="7772400" cy="1143000"/>
          </a:xfrm>
        </p:spPr>
        <p:txBody>
          <a:bodyPr/>
          <a:lstStyle>
            <a:lvl1pPr>
              <a:defRPr sz="4800"/>
            </a:lvl1pPr>
          </a:lstStyle>
          <a:p>
            <a:r>
              <a:rPr lang="en-US" smtClean="0"/>
              <a:t>Click to edit Master title style</a:t>
            </a:r>
            <a:endParaRPr lang="en-GB"/>
          </a:p>
        </p:txBody>
      </p:sp>
      <p:sp>
        <p:nvSpPr>
          <p:cNvPr id="9" name="Rectangle 3"/>
          <p:cNvSpPr>
            <a:spLocks noGrp="1" noChangeArrowheads="1"/>
          </p:cNvSpPr>
          <p:nvPr>
            <p:ph type="dt" sz="half" idx="10"/>
          </p:nvPr>
        </p:nvSpPr>
        <p:spPr>
          <a:xfrm>
            <a:off x="0" y="6248400"/>
            <a:ext cx="3124200" cy="457200"/>
          </a:xfrm>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10" name="Rectangle 4"/>
          <p:cNvSpPr>
            <a:spLocks noGrp="1" noChangeArrowheads="1"/>
          </p:cNvSpPr>
          <p:nvPr>
            <p:ph type="ftr" sz="quarter" idx="11"/>
          </p:nvPr>
        </p:nvSpPr>
        <p:spPr>
          <a:xfrm>
            <a:off x="3124200" y="6248400"/>
            <a:ext cx="2895600" cy="457200"/>
          </a:xfrm>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11" name="Rectangle 5"/>
          <p:cNvSpPr>
            <a:spLocks noGrp="1" noChangeArrowheads="1"/>
          </p:cNvSpPr>
          <p:nvPr>
            <p:ph type="sldNum" sz="quarter" idx="12"/>
          </p:nvPr>
        </p:nvSpPr>
        <p:spPr>
          <a:xfrm>
            <a:off x="6553200" y="6248400"/>
            <a:ext cx="2362200" cy="457200"/>
          </a:xfrm>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14160856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b="1"/>
            </a:lvl1pPr>
            <a:lvl2pPr>
              <a:defRPr b="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857575418"/>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4127773746"/>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6"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7"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942708602"/>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8"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9"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3938932896"/>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4"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5"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3801168237"/>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3"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4"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2700852884"/>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6"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7"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2047128463"/>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12/08/30, A. Yamamoto</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2391456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6"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7"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2600606032"/>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754402158"/>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2557521692"/>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49897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latin typeface="Arial"/>
                <a:ea typeface="Arial Unicode MS"/>
                <a:cs typeface="Arial Unicode MS"/>
              </a:rPr>
              <a:t>12/08/30, A. Yamamoto</a:t>
            </a:r>
            <a:endParaRPr lang="en-US" altLang="ja-JP">
              <a:solidFill>
                <a:srgbClr val="000000"/>
              </a:solidFill>
              <a:latin typeface="Arial"/>
              <a:ea typeface="Arial Unicode MS"/>
              <a:cs typeface="Arial Unicode MS"/>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latin typeface="Arial"/>
                <a:ea typeface="Arial Unicode MS"/>
                <a:cs typeface="Arial Unicode MS"/>
              </a:rPr>
              <a:t>Status and Prospect for ILC</a:t>
            </a:r>
            <a:endParaRPr lang="en-US" altLang="ja-JP">
              <a:latin typeface="Arial"/>
              <a:ea typeface="Arial Unicode MS"/>
              <a:cs typeface="Arial Unicode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CE37E2-33CB-034B-AFDB-6541EBF5F31A}" type="slidenum">
              <a:rPr lang="en-US" altLang="ja-JP">
                <a:solidFill>
                  <a:srgbClr val="000000"/>
                </a:solidFill>
                <a:latin typeface="Arial"/>
                <a:ea typeface="Arial Unicode MS"/>
                <a:cs typeface="Arial Unicode MS"/>
              </a:rPr>
              <a:pPr>
                <a:defRPr/>
              </a:pPr>
              <a:t>‹#›</a:t>
            </a:fld>
            <a:endParaRPr lang="en-US" altLang="ja-JP">
              <a:solidFill>
                <a:srgbClr val="000000"/>
              </a:solidFill>
              <a:latin typeface="Arial"/>
              <a:ea typeface="Arial Unicode MS"/>
              <a:cs typeface="Arial Unicode MS"/>
            </a:endParaRPr>
          </a:p>
        </p:txBody>
      </p:sp>
    </p:spTree>
    <p:extLst>
      <p:ext uri="{BB962C8B-B14F-4D97-AF65-F5344CB8AC3E}">
        <p14:creationId xmlns:p14="http://schemas.microsoft.com/office/powerpoint/2010/main" val="2462598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lccolo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2408"/>
            <a:ext cx="1219200" cy="796925"/>
          </a:xfrm>
          <a:prstGeom prst="rect">
            <a:avLst/>
          </a:prstGeom>
          <a:noFill/>
          <a:ln w="9525">
            <a:noFill/>
            <a:miter lim="800000"/>
            <a:headEnd/>
            <a:tailEnd/>
          </a:ln>
        </p:spPr>
      </p:pic>
      <p:pic>
        <p:nvPicPr>
          <p:cNvPr id="5" name="Picture 7" descr="1024_greendot_divi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838200"/>
            <a:ext cx="7848600" cy="153988"/>
          </a:xfrm>
          <a:prstGeom prst="rect">
            <a:avLst/>
          </a:prstGeom>
          <a:noFill/>
          <a:ln w="9525">
            <a:noFill/>
            <a:miter lim="800000"/>
            <a:headEnd/>
            <a:tailEnd/>
          </a:ln>
        </p:spPr>
      </p:pic>
      <p:sp>
        <p:nvSpPr>
          <p:cNvPr id="6" name="Text Box 8"/>
          <p:cNvSpPr txBox="1">
            <a:spLocks noChangeArrowheads="1"/>
          </p:cNvSpPr>
          <p:nvPr/>
        </p:nvSpPr>
        <p:spPr bwMode="auto">
          <a:xfrm>
            <a:off x="1295400" y="0"/>
            <a:ext cx="7620000" cy="457200"/>
          </a:xfrm>
          <a:prstGeom prst="rect">
            <a:avLst/>
          </a:prstGeom>
          <a:noFill/>
          <a:ln w="9525">
            <a:noFill/>
            <a:miter lim="800000"/>
            <a:headEnd/>
            <a:tailEnd/>
          </a:ln>
          <a:effectLst/>
        </p:spPr>
        <p:txBody>
          <a:bodyPr>
            <a:spAutoFit/>
          </a:bodyPr>
          <a:lstStyle/>
          <a:p>
            <a:pPr defTabSz="457200">
              <a:spcBef>
                <a:spcPct val="50000"/>
              </a:spcBef>
              <a:defRPr/>
            </a:pPr>
            <a:endParaRPr kumimoji="0" lang="en-US" sz="2400">
              <a:solidFill>
                <a:srgbClr val="000000"/>
              </a:solidFill>
              <a:latin typeface="Arial"/>
              <a:ea typeface="Arial Unicode MS"/>
              <a:cs typeface="Arial Unicode MS"/>
            </a:endParaRPr>
          </a:p>
        </p:txBody>
      </p:sp>
      <p:sp>
        <p:nvSpPr>
          <p:cNvPr id="7" name="Text Box 9"/>
          <p:cNvSpPr txBox="1">
            <a:spLocks noChangeArrowheads="1"/>
          </p:cNvSpPr>
          <p:nvPr/>
        </p:nvSpPr>
        <p:spPr bwMode="auto">
          <a:xfrm>
            <a:off x="1828800" y="0"/>
            <a:ext cx="6629400" cy="457200"/>
          </a:xfrm>
          <a:prstGeom prst="rect">
            <a:avLst/>
          </a:prstGeom>
          <a:noFill/>
          <a:ln w="9525">
            <a:noFill/>
            <a:miter lim="800000"/>
            <a:headEnd/>
            <a:tailEnd/>
          </a:ln>
          <a:effectLst/>
        </p:spPr>
        <p:txBody>
          <a:bodyPr>
            <a:spAutoFit/>
          </a:bodyPr>
          <a:lstStyle/>
          <a:p>
            <a:pPr defTabSz="457200">
              <a:spcBef>
                <a:spcPct val="50000"/>
              </a:spcBef>
              <a:defRPr/>
            </a:pPr>
            <a:endParaRPr kumimoji="0" lang="en-US" sz="2400">
              <a:solidFill>
                <a:srgbClr val="000000"/>
              </a:solidFill>
              <a:latin typeface="Arial"/>
              <a:ea typeface="Arial Unicode MS"/>
              <a:cs typeface="Arial Unicode MS"/>
            </a:endParaRPr>
          </a:p>
        </p:txBody>
      </p:sp>
      <p:pic>
        <p:nvPicPr>
          <p:cNvPr id="8" name="Picture 11" descr="1024_greendot_divi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096000"/>
            <a:ext cx="9144000" cy="179388"/>
          </a:xfrm>
          <a:prstGeom prst="rect">
            <a:avLst/>
          </a:prstGeom>
          <a:noFill/>
          <a:ln w="9525">
            <a:noFill/>
            <a:miter lim="800000"/>
            <a:headEnd/>
            <a:tailEnd/>
          </a:ln>
        </p:spPr>
      </p:pic>
      <p:sp>
        <p:nvSpPr>
          <p:cNvPr id="5122"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GB"/>
          </a:p>
        </p:txBody>
      </p:sp>
      <p:sp>
        <p:nvSpPr>
          <p:cNvPr id="5130" name="Rectangle 10"/>
          <p:cNvSpPr>
            <a:spLocks noGrp="1" noChangeArrowheads="1"/>
          </p:cNvSpPr>
          <p:nvPr>
            <p:ph type="ctrTitle"/>
          </p:nvPr>
        </p:nvSpPr>
        <p:spPr>
          <a:xfrm>
            <a:off x="762000" y="2286000"/>
            <a:ext cx="7772400" cy="1143000"/>
          </a:xfrm>
        </p:spPr>
        <p:txBody>
          <a:bodyPr/>
          <a:lstStyle>
            <a:lvl1pPr>
              <a:defRPr sz="4800"/>
            </a:lvl1pPr>
          </a:lstStyle>
          <a:p>
            <a:r>
              <a:rPr lang="en-US" smtClean="0"/>
              <a:t>Click to edit Master title style</a:t>
            </a:r>
            <a:endParaRPr lang="en-GB"/>
          </a:p>
        </p:txBody>
      </p:sp>
      <p:sp>
        <p:nvSpPr>
          <p:cNvPr id="9" name="Rectangle 3"/>
          <p:cNvSpPr>
            <a:spLocks noGrp="1" noChangeArrowheads="1"/>
          </p:cNvSpPr>
          <p:nvPr>
            <p:ph type="dt" sz="half" idx="10"/>
          </p:nvPr>
        </p:nvSpPr>
        <p:spPr>
          <a:xfrm>
            <a:off x="0" y="6248400"/>
            <a:ext cx="3124200" cy="457200"/>
          </a:xfrm>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10" name="Rectangle 4"/>
          <p:cNvSpPr>
            <a:spLocks noGrp="1" noChangeArrowheads="1"/>
          </p:cNvSpPr>
          <p:nvPr>
            <p:ph type="ftr" sz="quarter" idx="11"/>
          </p:nvPr>
        </p:nvSpPr>
        <p:spPr>
          <a:xfrm>
            <a:off x="3124200" y="6248400"/>
            <a:ext cx="2895600" cy="457200"/>
          </a:xfrm>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11" name="Rectangle 5"/>
          <p:cNvSpPr>
            <a:spLocks noGrp="1" noChangeArrowheads="1"/>
          </p:cNvSpPr>
          <p:nvPr>
            <p:ph type="sldNum" sz="quarter" idx="12"/>
          </p:nvPr>
        </p:nvSpPr>
        <p:spPr>
          <a:xfrm>
            <a:off x="6553200" y="6248400"/>
            <a:ext cx="2362200" cy="457200"/>
          </a:xfrm>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3801243350"/>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b="1"/>
            </a:lvl1pPr>
            <a:lvl2pPr>
              <a:defRPr b="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21551382"/>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4141720761"/>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6"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7"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333453481"/>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8"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9"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094898344"/>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4"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5"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610759663"/>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12/08/30, A. Yamamoto</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3619548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3"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4"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405683192"/>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6"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7"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59879133"/>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6"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7"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757542467"/>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3193988704"/>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3161373743"/>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49897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latin typeface="Arial"/>
                <a:ea typeface="Arial Unicode MS"/>
                <a:cs typeface="Arial Unicode MS"/>
              </a:rPr>
              <a:t>12/08/30, A. Yamamoto</a:t>
            </a:r>
            <a:endParaRPr lang="en-US" altLang="ja-JP">
              <a:solidFill>
                <a:srgbClr val="000000"/>
              </a:solidFill>
              <a:latin typeface="Arial"/>
              <a:ea typeface="Arial Unicode MS"/>
              <a:cs typeface="Arial Unicode MS"/>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latin typeface="Arial"/>
                <a:ea typeface="Arial Unicode MS"/>
                <a:cs typeface="Arial Unicode MS"/>
              </a:rPr>
              <a:t>Status and Prospect for ILC</a:t>
            </a:r>
            <a:endParaRPr lang="en-US" altLang="ja-JP">
              <a:latin typeface="Arial"/>
              <a:ea typeface="Arial Unicode MS"/>
              <a:cs typeface="Arial Unicode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CE37E2-33CB-034B-AFDB-6541EBF5F31A}" type="slidenum">
              <a:rPr lang="en-US" altLang="ja-JP">
                <a:solidFill>
                  <a:srgbClr val="000000"/>
                </a:solidFill>
                <a:latin typeface="Arial"/>
                <a:ea typeface="Arial Unicode MS"/>
                <a:cs typeface="Arial Unicode MS"/>
              </a:rPr>
              <a:pPr>
                <a:defRPr/>
              </a:pPr>
              <a:t>‹#›</a:t>
            </a:fld>
            <a:endParaRPr lang="en-US" altLang="ja-JP">
              <a:solidFill>
                <a:srgbClr val="000000"/>
              </a:solidFill>
              <a:latin typeface="Arial"/>
              <a:ea typeface="Arial Unicode MS"/>
              <a:cs typeface="Arial Unicode MS"/>
            </a:endParaRPr>
          </a:p>
        </p:txBody>
      </p:sp>
    </p:spTree>
    <p:extLst>
      <p:ext uri="{BB962C8B-B14F-4D97-AF65-F5344CB8AC3E}">
        <p14:creationId xmlns:p14="http://schemas.microsoft.com/office/powerpoint/2010/main" val="742147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732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732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25894"/>
            <a:ext cx="4038600" cy="21732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25894"/>
            <a:ext cx="4038600" cy="21732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latin typeface="Arial"/>
                <a:ea typeface="Arial Unicode MS"/>
                <a:cs typeface="Arial Unicode MS"/>
              </a:rPr>
              <a:t>12/08/30, A. Yamamoto</a:t>
            </a:r>
            <a:endParaRPr lang="en-US" altLang="ja-JP">
              <a:solidFill>
                <a:srgbClr val="000000"/>
              </a:solidFill>
              <a:latin typeface="Arial"/>
              <a:ea typeface="Arial Unicode MS"/>
              <a:cs typeface="Arial Unicode MS"/>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latin typeface="Arial"/>
                <a:ea typeface="Arial Unicode MS"/>
                <a:cs typeface="Arial Unicode MS"/>
              </a:rPr>
              <a:t>Status and Prospect for ILC</a:t>
            </a:r>
            <a:endParaRPr lang="en-US" altLang="ja-JP">
              <a:latin typeface="Arial"/>
              <a:ea typeface="Arial Unicode MS"/>
              <a:cs typeface="Arial Unicode MS"/>
            </a:endParaRPr>
          </a:p>
        </p:txBody>
      </p:sp>
      <p:sp>
        <p:nvSpPr>
          <p:cNvPr id="9" name="Rectangle 6"/>
          <p:cNvSpPr>
            <a:spLocks noGrp="1" noChangeArrowheads="1"/>
          </p:cNvSpPr>
          <p:nvPr>
            <p:ph type="sldNum" sz="quarter" idx="12"/>
          </p:nvPr>
        </p:nvSpPr>
        <p:spPr>
          <a:ln/>
        </p:spPr>
        <p:txBody>
          <a:bodyPr/>
          <a:lstStyle>
            <a:lvl1pPr>
              <a:defRPr/>
            </a:lvl1pPr>
          </a:lstStyle>
          <a:p>
            <a:pPr>
              <a:defRPr/>
            </a:pPr>
            <a:fld id="{4F69C48C-D733-1745-8254-B98F368A1390}" type="slidenum">
              <a:rPr lang="en-US" altLang="ja-JP">
                <a:solidFill>
                  <a:srgbClr val="000000"/>
                </a:solidFill>
                <a:latin typeface="Arial"/>
                <a:ea typeface="Arial Unicode MS"/>
                <a:cs typeface="Arial Unicode MS"/>
              </a:rPr>
              <a:pPr>
                <a:defRPr/>
              </a:pPr>
              <a:t>‹#›</a:t>
            </a:fld>
            <a:endParaRPr lang="en-US" altLang="ja-JP">
              <a:solidFill>
                <a:srgbClr val="000000"/>
              </a:solidFill>
              <a:latin typeface="Arial"/>
              <a:ea typeface="Arial Unicode MS"/>
              <a:cs typeface="Arial Unicode MS"/>
            </a:endParaRPr>
          </a:p>
        </p:txBody>
      </p:sp>
    </p:spTree>
    <p:extLst>
      <p:ext uri="{BB962C8B-B14F-4D97-AF65-F5344CB8AC3E}">
        <p14:creationId xmlns:p14="http://schemas.microsoft.com/office/powerpoint/2010/main" val="167511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12/08/30, A. Yamamoto</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1236189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12/08/30, A. Yamamoto</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9" name="スライド番号プレースホルダー 8"/>
          <p:cNvSpPr>
            <a:spLocks noGrp="1"/>
          </p:cNvSpPr>
          <p:nvPr>
            <p:ph type="sldNum" sz="quarter" idx="12"/>
          </p:nvPr>
        </p:nvSpPr>
        <p:spPr/>
        <p:txBody>
          <a:body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98372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12/08/30, A. Yamamoto</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5" name="スライド番号プレースホルダー 4"/>
          <p:cNvSpPr>
            <a:spLocks noGrp="1"/>
          </p:cNvSpPr>
          <p:nvPr>
            <p:ph type="sldNum" sz="quarter" idx="12"/>
          </p:nvPr>
        </p:nvSpPr>
        <p:spPr/>
        <p:txBody>
          <a:body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247280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12/08/30, A. Yamamoto</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4" name="スライド番号プレースホルダー 3"/>
          <p:cNvSpPr>
            <a:spLocks noGrp="1"/>
          </p:cNvSpPr>
          <p:nvPr>
            <p:ph type="sldNum" sz="quarter" idx="12"/>
          </p:nvPr>
        </p:nvSpPr>
        <p:spPr/>
        <p:txBody>
          <a:body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168542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12/08/30, A. Yamamoto</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231033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12/08/30, A. Yamamoto</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9028194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theme" Target="../theme/theme3.xml"/><Relationship Id="rId15" Type="http://schemas.openxmlformats.org/officeDocument/2006/relationships/image" Target="../media/image4.jpeg"/><Relationship Id="rId16" Type="http://schemas.openxmlformats.org/officeDocument/2006/relationships/image" Target="../media/image2.png"/><Relationship Id="rId17" Type="http://schemas.openxmlformats.org/officeDocument/2006/relationships/image" Target="../media/image3.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r>
              <a:rPr kumimoji="1" lang="en-US" altLang="ja-JP" smtClean="0"/>
              <a:t>12/08/30, A. Yamamoto</a:t>
            </a:r>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690BD53D-0F42-B742-A897-5EF936631EAF}" type="slidenum">
              <a:rPr kumimoji="1" lang="ja-JP" altLang="en-US" smtClean="0"/>
              <a:t>‹#›</a:t>
            </a:fld>
            <a:endParaRPr kumimoji="1" lang="ja-JP" altLang="en-US"/>
          </a:p>
        </p:txBody>
      </p:sp>
    </p:spTree>
    <p:extLst>
      <p:ext uri="{BB962C8B-B14F-4D97-AF65-F5344CB8AC3E}">
        <p14:creationId xmlns:p14="http://schemas.microsoft.com/office/powerpoint/2010/main" val="2976353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153" rtl="0" eaLnBrk="1" latinLnBrk="0" hangingPunct="1">
        <a:spcBef>
          <a:spcPct val="0"/>
        </a:spcBef>
        <a:buNone/>
        <a:defRPr kumimoji="1" sz="4400" kern="1200">
          <a:solidFill>
            <a:schemeClr val="tx1"/>
          </a:solidFill>
          <a:latin typeface="+mj-lt"/>
          <a:ea typeface="+mj-ea"/>
          <a:cs typeface="+mj-cs"/>
        </a:defRPr>
      </a:lvl1pPr>
    </p:titleStyle>
    <p:bodyStyle>
      <a:lvl1pPr marL="342865" indent="-342865" algn="l" defTabSz="457153" rtl="0" eaLnBrk="1" latinLnBrk="0" hangingPunct="1">
        <a:spcBef>
          <a:spcPct val="20000"/>
        </a:spcBef>
        <a:buFont typeface="Arial"/>
        <a:buChar char="•"/>
        <a:defRPr kumimoji="1" sz="3200" kern="1200">
          <a:solidFill>
            <a:schemeClr val="tx1"/>
          </a:solidFill>
          <a:latin typeface="+mn-lt"/>
          <a:ea typeface="+mn-ea"/>
          <a:cs typeface="+mn-cs"/>
        </a:defRPr>
      </a:lvl1pPr>
      <a:lvl2pPr marL="742873" indent="-285720" algn="l" defTabSz="457153" rtl="0" eaLnBrk="1" latinLnBrk="0" hangingPunct="1">
        <a:spcBef>
          <a:spcPct val="20000"/>
        </a:spcBef>
        <a:buFont typeface="Arial"/>
        <a:buChar char="–"/>
        <a:defRPr kumimoji="1" sz="2800" kern="1200">
          <a:solidFill>
            <a:schemeClr val="tx1"/>
          </a:solidFill>
          <a:latin typeface="+mn-lt"/>
          <a:ea typeface="+mn-ea"/>
          <a:cs typeface="+mn-cs"/>
        </a:defRPr>
      </a:lvl2pPr>
      <a:lvl3pPr marL="1142882" indent="-228577" algn="l" defTabSz="457153" rtl="0" eaLnBrk="1" latinLnBrk="0" hangingPunct="1">
        <a:spcBef>
          <a:spcPct val="20000"/>
        </a:spcBef>
        <a:buFont typeface="Arial"/>
        <a:buChar char="•"/>
        <a:defRPr kumimoji="1" sz="2400" kern="1200">
          <a:solidFill>
            <a:schemeClr val="tx1"/>
          </a:solidFill>
          <a:latin typeface="+mn-lt"/>
          <a:ea typeface="+mn-ea"/>
          <a:cs typeface="+mn-cs"/>
        </a:defRPr>
      </a:lvl3pPr>
      <a:lvl4pPr marL="1600034"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4pPr>
      <a:lvl5pPr marL="2057187"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5pPr>
      <a:lvl6pPr marL="2514340"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6pPr>
      <a:lvl7pPr marL="2971492"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7pPr>
      <a:lvl8pPr marL="3428645"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8pPr>
      <a:lvl9pPr marL="3885797"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153" rtl="0" eaLnBrk="1" latinLnBrk="0" hangingPunct="1">
        <a:defRPr kumimoji="1" sz="1800" kern="1200">
          <a:solidFill>
            <a:schemeClr val="tx1"/>
          </a:solidFill>
          <a:latin typeface="+mn-lt"/>
          <a:ea typeface="+mn-ea"/>
          <a:cs typeface="+mn-cs"/>
        </a:defRPr>
      </a:lvl1pPr>
      <a:lvl2pPr marL="457153" algn="l" defTabSz="457153" rtl="0" eaLnBrk="1" latinLnBrk="0" hangingPunct="1">
        <a:defRPr kumimoji="1" sz="1800" kern="1200">
          <a:solidFill>
            <a:schemeClr val="tx1"/>
          </a:solidFill>
          <a:latin typeface="+mn-lt"/>
          <a:ea typeface="+mn-ea"/>
          <a:cs typeface="+mn-cs"/>
        </a:defRPr>
      </a:lvl2pPr>
      <a:lvl3pPr marL="914305" algn="l" defTabSz="457153" rtl="0" eaLnBrk="1" latinLnBrk="0" hangingPunct="1">
        <a:defRPr kumimoji="1" sz="1800" kern="1200">
          <a:solidFill>
            <a:schemeClr val="tx1"/>
          </a:solidFill>
          <a:latin typeface="+mn-lt"/>
          <a:ea typeface="+mn-ea"/>
          <a:cs typeface="+mn-cs"/>
        </a:defRPr>
      </a:lvl3pPr>
      <a:lvl4pPr marL="1371458" algn="l" defTabSz="457153" rtl="0" eaLnBrk="1" latinLnBrk="0" hangingPunct="1">
        <a:defRPr kumimoji="1" sz="1800" kern="1200">
          <a:solidFill>
            <a:schemeClr val="tx1"/>
          </a:solidFill>
          <a:latin typeface="+mn-lt"/>
          <a:ea typeface="+mn-ea"/>
          <a:cs typeface="+mn-cs"/>
        </a:defRPr>
      </a:lvl4pPr>
      <a:lvl5pPr marL="1828610" algn="l" defTabSz="457153" rtl="0" eaLnBrk="1" latinLnBrk="0" hangingPunct="1">
        <a:defRPr kumimoji="1" sz="1800" kern="1200">
          <a:solidFill>
            <a:schemeClr val="tx1"/>
          </a:solidFill>
          <a:latin typeface="+mn-lt"/>
          <a:ea typeface="+mn-ea"/>
          <a:cs typeface="+mn-cs"/>
        </a:defRPr>
      </a:lvl5pPr>
      <a:lvl6pPr marL="2285763" algn="l" defTabSz="457153" rtl="0" eaLnBrk="1" latinLnBrk="0" hangingPunct="1">
        <a:defRPr kumimoji="1" sz="1800" kern="1200">
          <a:solidFill>
            <a:schemeClr val="tx1"/>
          </a:solidFill>
          <a:latin typeface="+mn-lt"/>
          <a:ea typeface="+mn-ea"/>
          <a:cs typeface="+mn-cs"/>
        </a:defRPr>
      </a:lvl6pPr>
      <a:lvl7pPr marL="2742915" algn="l" defTabSz="457153" rtl="0" eaLnBrk="1" latinLnBrk="0" hangingPunct="1">
        <a:defRPr kumimoji="1" sz="1800" kern="1200">
          <a:solidFill>
            <a:schemeClr val="tx1"/>
          </a:solidFill>
          <a:latin typeface="+mn-lt"/>
          <a:ea typeface="+mn-ea"/>
          <a:cs typeface="+mn-cs"/>
        </a:defRPr>
      </a:lvl7pPr>
      <a:lvl8pPr marL="3200068" algn="l" defTabSz="457153" rtl="0" eaLnBrk="1" latinLnBrk="0" hangingPunct="1">
        <a:defRPr kumimoji="1" sz="1800" kern="1200">
          <a:solidFill>
            <a:schemeClr val="tx1"/>
          </a:solidFill>
          <a:latin typeface="+mn-lt"/>
          <a:ea typeface="+mn-ea"/>
          <a:cs typeface="+mn-cs"/>
        </a:defRPr>
      </a:lvl8pPr>
      <a:lvl9pPr marL="3657220" algn="l" defTabSz="45715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685800" y="13716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4099" name="Rectangle 3"/>
          <p:cNvSpPr>
            <a:spLocks noGrp="1" noChangeArrowheads="1"/>
          </p:cNvSpPr>
          <p:nvPr>
            <p:ph type="dt" sz="half" idx="2"/>
          </p:nvPr>
        </p:nvSpPr>
        <p:spPr bwMode="auto">
          <a:xfrm>
            <a:off x="381000" y="6400800"/>
            <a:ext cx="2438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defTabSz="457200"/>
            <a:r>
              <a:rPr kumimoji="0" lang="en-US" smtClean="0">
                <a:solidFill>
                  <a:srgbClr val="000000"/>
                </a:solidFill>
                <a:latin typeface="Arial"/>
                <a:ea typeface="Arial Unicode MS"/>
                <a:cs typeface="Arial Unicode MS"/>
              </a:rPr>
              <a:t>12/08/30, A. Yamamoto</a:t>
            </a:r>
            <a:endParaRPr kumimoji="0" lang="en-US">
              <a:solidFill>
                <a:srgbClr val="000000"/>
              </a:solidFill>
              <a:latin typeface="Arial"/>
              <a:ea typeface="Arial Unicode MS"/>
              <a:cs typeface="Arial Unicode MS"/>
            </a:endParaRPr>
          </a:p>
        </p:txBody>
      </p:sp>
      <p:sp>
        <p:nvSpPr>
          <p:cNvPr id="4100" name="Rectangle 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base">
              <a:spcBef>
                <a:spcPts val="0"/>
              </a:spcBef>
              <a:spcAft>
                <a:spcPts val="0"/>
              </a:spcAft>
              <a:defRPr sz="1600" b="1">
                <a:solidFill>
                  <a:srgbClr val="23346C"/>
                </a:solidFill>
                <a:latin typeface="+mn-lt"/>
                <a:ea typeface="+mn-ea"/>
                <a:cs typeface="+mn-cs"/>
              </a:defRPr>
            </a:lvl1pPr>
          </a:lstStyle>
          <a:p>
            <a:pPr defTabSz="457200"/>
            <a:r>
              <a:rPr kumimoji="0" lang="en-US" smtClean="0">
                <a:latin typeface="Arial"/>
                <a:ea typeface="Arial Unicode MS"/>
                <a:cs typeface="Arial Unicode MS"/>
              </a:rPr>
              <a:t>Status and Prospect for ILC</a:t>
            </a:r>
            <a:endParaRPr kumimoji="0" lang="en-US">
              <a:latin typeface="Arial"/>
              <a:ea typeface="Arial Unicode MS"/>
              <a:cs typeface="Arial Unicode MS"/>
            </a:endParaRPr>
          </a:p>
        </p:txBody>
      </p:sp>
      <p:sp>
        <p:nvSpPr>
          <p:cNvPr id="4101" name="Rectangle 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457200"/>
            <a:fld id="{AAB6FA28-7AEC-3F43-9C2D-3DB969CFEC6A}" type="slidenum">
              <a:rPr kumimoji="0" lang="en-US" smtClean="0">
                <a:solidFill>
                  <a:srgbClr val="000000"/>
                </a:solidFill>
                <a:latin typeface="Arial"/>
                <a:ea typeface="Arial Unicode MS"/>
                <a:cs typeface="Arial Unicode MS"/>
              </a:rPr>
              <a:pPr defTabSz="457200"/>
              <a:t>‹#›</a:t>
            </a:fld>
            <a:endParaRPr kumimoji="0" lang="en-US">
              <a:solidFill>
                <a:srgbClr val="000000"/>
              </a:solidFill>
              <a:latin typeface="Arial"/>
              <a:ea typeface="Arial Unicode MS"/>
              <a:cs typeface="Arial Unicode MS"/>
            </a:endParaRPr>
          </a:p>
        </p:txBody>
      </p:sp>
      <p:sp>
        <p:nvSpPr>
          <p:cNvPr id="4102" name="Text Box 6"/>
          <p:cNvSpPr txBox="1">
            <a:spLocks noChangeArrowheads="1"/>
          </p:cNvSpPr>
          <p:nvPr/>
        </p:nvSpPr>
        <p:spPr bwMode="auto">
          <a:xfrm>
            <a:off x="1295400" y="0"/>
            <a:ext cx="7620000" cy="457200"/>
          </a:xfrm>
          <a:prstGeom prst="rect">
            <a:avLst/>
          </a:prstGeom>
          <a:noFill/>
          <a:ln w="9525">
            <a:noFill/>
            <a:miter lim="800000"/>
            <a:headEnd/>
            <a:tailEnd/>
          </a:ln>
          <a:effectLst/>
        </p:spPr>
        <p:txBody>
          <a:bodyPr>
            <a:spAutoFit/>
          </a:bodyPr>
          <a:lstStyle/>
          <a:p>
            <a:pPr defTabSz="457200">
              <a:spcBef>
                <a:spcPct val="50000"/>
              </a:spcBef>
              <a:defRPr/>
            </a:pPr>
            <a:endParaRPr kumimoji="0" lang="en-US" sz="2400">
              <a:solidFill>
                <a:srgbClr val="000000"/>
              </a:solidFill>
              <a:latin typeface="Arial"/>
              <a:ea typeface="Arial Unicode MS"/>
              <a:cs typeface="Arial Unicode MS"/>
            </a:endParaRPr>
          </a:p>
        </p:txBody>
      </p:sp>
      <p:sp>
        <p:nvSpPr>
          <p:cNvPr id="4103" name="Text Box 7"/>
          <p:cNvSpPr txBox="1">
            <a:spLocks noChangeArrowheads="1"/>
          </p:cNvSpPr>
          <p:nvPr/>
        </p:nvSpPr>
        <p:spPr bwMode="auto">
          <a:xfrm>
            <a:off x="1828800" y="0"/>
            <a:ext cx="6629400" cy="457200"/>
          </a:xfrm>
          <a:prstGeom prst="rect">
            <a:avLst/>
          </a:prstGeom>
          <a:noFill/>
          <a:ln w="9525">
            <a:noFill/>
            <a:miter lim="800000"/>
            <a:headEnd/>
            <a:tailEnd/>
          </a:ln>
          <a:effectLst/>
        </p:spPr>
        <p:txBody>
          <a:bodyPr>
            <a:spAutoFit/>
          </a:bodyPr>
          <a:lstStyle/>
          <a:p>
            <a:pPr defTabSz="457200">
              <a:spcBef>
                <a:spcPct val="50000"/>
              </a:spcBef>
              <a:defRPr/>
            </a:pPr>
            <a:endParaRPr kumimoji="0" lang="en-US" sz="2400">
              <a:solidFill>
                <a:srgbClr val="000000"/>
              </a:solidFill>
              <a:latin typeface="Arial"/>
              <a:ea typeface="Arial Unicode MS"/>
              <a:cs typeface="Arial Unicode MS"/>
            </a:endParaRPr>
          </a:p>
        </p:txBody>
      </p:sp>
      <p:sp>
        <p:nvSpPr>
          <p:cNvPr id="2056" name="Rectangle 8"/>
          <p:cNvSpPr>
            <a:spLocks noGrp="1" noChangeArrowheads="1"/>
          </p:cNvSpPr>
          <p:nvPr>
            <p:ph type="title"/>
          </p:nvPr>
        </p:nvSpPr>
        <p:spPr bwMode="auto">
          <a:xfrm>
            <a:off x="1295400" y="76200"/>
            <a:ext cx="7086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pic>
        <p:nvPicPr>
          <p:cNvPr id="2057" name="Picture 9" descr="1024_greendot_divide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6248400"/>
            <a:ext cx="9144000" cy="179388"/>
          </a:xfrm>
          <a:prstGeom prst="rect">
            <a:avLst/>
          </a:prstGeom>
          <a:noFill/>
          <a:ln w="9525">
            <a:noFill/>
            <a:miter lim="800000"/>
            <a:headEnd/>
            <a:tailEnd/>
          </a:ln>
        </p:spPr>
      </p:pic>
      <p:pic>
        <p:nvPicPr>
          <p:cNvPr id="2058" name="Picture 10" descr="ilccolo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52400"/>
            <a:ext cx="1219200" cy="796925"/>
          </a:xfrm>
          <a:prstGeom prst="rect">
            <a:avLst/>
          </a:prstGeom>
          <a:noFill/>
          <a:ln w="9525">
            <a:noFill/>
            <a:miter lim="800000"/>
            <a:headEnd/>
            <a:tailEnd/>
          </a:ln>
        </p:spPr>
      </p:pic>
      <p:pic>
        <p:nvPicPr>
          <p:cNvPr id="2059" name="Picture 11" descr="1024_greendot_divide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295400" y="838200"/>
            <a:ext cx="7848600" cy="153988"/>
          </a:xfrm>
          <a:prstGeom prst="rect">
            <a:avLst/>
          </a:prstGeom>
          <a:noFill/>
          <a:ln w="9525">
            <a:noFill/>
            <a:miter lim="800000"/>
            <a:headEnd/>
            <a:tailEnd/>
          </a:ln>
        </p:spPr>
      </p:pic>
    </p:spTree>
    <p:extLst>
      <p:ext uri="{BB962C8B-B14F-4D97-AF65-F5344CB8AC3E}">
        <p14:creationId xmlns:p14="http://schemas.microsoft.com/office/powerpoint/2010/main" val="91354785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ransition xmlns:p14="http://schemas.microsoft.com/office/powerpoint/2010/main">
    <p:fade/>
  </p:transition>
  <p:hf hdr="0"/>
  <p:txStyles>
    <p:titleStyle>
      <a:lvl1pPr algn="ctr" rtl="0" eaLnBrk="1" fontAlgn="base" hangingPunct="1">
        <a:spcBef>
          <a:spcPct val="0"/>
        </a:spcBef>
        <a:spcAft>
          <a:spcPct val="0"/>
        </a:spcAft>
        <a:defRPr sz="3600">
          <a:solidFill>
            <a:srgbClr val="23346C"/>
          </a:solidFill>
          <a:latin typeface="+mj-lt"/>
          <a:ea typeface="+mj-ea"/>
          <a:cs typeface="+mj-cs"/>
        </a:defRPr>
      </a:lvl1pPr>
      <a:lvl2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2pPr>
      <a:lvl3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3pPr>
      <a:lvl4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4pPr>
      <a:lvl5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5pPr>
      <a:lvl6pPr marL="4572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6pPr>
      <a:lvl7pPr marL="9144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7pPr>
      <a:lvl8pPr marL="13716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8pPr>
      <a:lvl9pPr marL="18288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9pPr>
    </p:titleStyle>
    <p:bodyStyle>
      <a:lvl1pPr marL="342900" indent="-342900" algn="l" rtl="0" eaLnBrk="1" fontAlgn="base" hangingPunct="1">
        <a:spcBef>
          <a:spcPct val="20000"/>
        </a:spcBef>
        <a:spcAft>
          <a:spcPct val="0"/>
        </a:spcAft>
        <a:buChar char="•"/>
        <a:defRPr sz="2800">
          <a:solidFill>
            <a:srgbClr val="23346C"/>
          </a:solidFill>
          <a:latin typeface="+mn-lt"/>
          <a:ea typeface="+mn-ea"/>
          <a:cs typeface="+mn-cs"/>
        </a:defRPr>
      </a:lvl1pPr>
      <a:lvl2pPr marL="742950" indent="-285750" algn="l" rtl="0" eaLnBrk="1" fontAlgn="base" hangingPunct="1">
        <a:spcBef>
          <a:spcPct val="20000"/>
        </a:spcBef>
        <a:spcAft>
          <a:spcPct val="0"/>
        </a:spcAft>
        <a:buChar char="–"/>
        <a:defRPr sz="2400" b="1">
          <a:solidFill>
            <a:srgbClr val="23346C"/>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685800" y="13716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4099" name="Rectangle 3"/>
          <p:cNvSpPr>
            <a:spLocks noGrp="1" noChangeArrowheads="1"/>
          </p:cNvSpPr>
          <p:nvPr>
            <p:ph type="dt" sz="half" idx="2"/>
          </p:nvPr>
        </p:nvSpPr>
        <p:spPr bwMode="auto">
          <a:xfrm>
            <a:off x="381000" y="6400800"/>
            <a:ext cx="2438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defTabSz="457200"/>
            <a:r>
              <a:rPr kumimoji="0" lang="en-US" smtClean="0">
                <a:solidFill>
                  <a:srgbClr val="000000"/>
                </a:solidFill>
                <a:latin typeface="Arial"/>
                <a:ea typeface="Arial Unicode MS"/>
                <a:cs typeface="Arial Unicode MS"/>
              </a:rPr>
              <a:t>12/08/30, A. Yamamoto</a:t>
            </a:r>
            <a:endParaRPr kumimoji="0" lang="en-US">
              <a:solidFill>
                <a:srgbClr val="000000"/>
              </a:solidFill>
              <a:latin typeface="Arial"/>
              <a:ea typeface="Arial Unicode MS"/>
              <a:cs typeface="Arial Unicode MS"/>
            </a:endParaRPr>
          </a:p>
        </p:txBody>
      </p:sp>
      <p:sp>
        <p:nvSpPr>
          <p:cNvPr id="4100" name="Rectangle 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base">
              <a:spcBef>
                <a:spcPts val="0"/>
              </a:spcBef>
              <a:spcAft>
                <a:spcPts val="0"/>
              </a:spcAft>
              <a:defRPr sz="1600" b="1">
                <a:solidFill>
                  <a:srgbClr val="23346C"/>
                </a:solidFill>
                <a:latin typeface="+mn-lt"/>
                <a:ea typeface="+mn-ea"/>
                <a:cs typeface="+mn-cs"/>
              </a:defRPr>
            </a:lvl1pPr>
          </a:lstStyle>
          <a:p>
            <a:pPr defTabSz="457200"/>
            <a:r>
              <a:rPr kumimoji="0" lang="en-US" smtClean="0">
                <a:latin typeface="Arial"/>
                <a:ea typeface="Arial Unicode MS"/>
                <a:cs typeface="Arial Unicode MS"/>
              </a:rPr>
              <a:t>Status and Prospect for ILC</a:t>
            </a:r>
            <a:endParaRPr kumimoji="0" lang="en-US">
              <a:latin typeface="Arial"/>
              <a:ea typeface="Arial Unicode MS"/>
              <a:cs typeface="Arial Unicode MS"/>
            </a:endParaRPr>
          </a:p>
        </p:txBody>
      </p:sp>
      <p:sp>
        <p:nvSpPr>
          <p:cNvPr id="4101" name="Rectangle 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457200"/>
            <a:fld id="{AAB6FA28-7AEC-3F43-9C2D-3DB969CFEC6A}" type="slidenum">
              <a:rPr kumimoji="0" lang="en-US" smtClean="0">
                <a:solidFill>
                  <a:srgbClr val="000000"/>
                </a:solidFill>
                <a:latin typeface="Arial"/>
                <a:ea typeface="Arial Unicode MS"/>
                <a:cs typeface="Arial Unicode MS"/>
              </a:rPr>
              <a:pPr defTabSz="457200"/>
              <a:t>‹#›</a:t>
            </a:fld>
            <a:endParaRPr kumimoji="0" lang="en-US">
              <a:solidFill>
                <a:srgbClr val="000000"/>
              </a:solidFill>
              <a:latin typeface="Arial"/>
              <a:ea typeface="Arial Unicode MS"/>
              <a:cs typeface="Arial Unicode MS"/>
            </a:endParaRPr>
          </a:p>
        </p:txBody>
      </p:sp>
      <p:sp>
        <p:nvSpPr>
          <p:cNvPr id="4102" name="Text Box 6"/>
          <p:cNvSpPr txBox="1">
            <a:spLocks noChangeArrowheads="1"/>
          </p:cNvSpPr>
          <p:nvPr/>
        </p:nvSpPr>
        <p:spPr bwMode="auto">
          <a:xfrm>
            <a:off x="1295400" y="0"/>
            <a:ext cx="7620000" cy="457200"/>
          </a:xfrm>
          <a:prstGeom prst="rect">
            <a:avLst/>
          </a:prstGeom>
          <a:noFill/>
          <a:ln w="9525">
            <a:noFill/>
            <a:miter lim="800000"/>
            <a:headEnd/>
            <a:tailEnd/>
          </a:ln>
          <a:effectLst/>
        </p:spPr>
        <p:txBody>
          <a:bodyPr>
            <a:spAutoFit/>
          </a:bodyPr>
          <a:lstStyle/>
          <a:p>
            <a:pPr defTabSz="457200">
              <a:spcBef>
                <a:spcPct val="50000"/>
              </a:spcBef>
              <a:defRPr/>
            </a:pPr>
            <a:endParaRPr kumimoji="0" lang="en-US" sz="2400">
              <a:solidFill>
                <a:srgbClr val="000000"/>
              </a:solidFill>
              <a:latin typeface="Arial"/>
              <a:ea typeface="Arial Unicode MS"/>
              <a:cs typeface="Arial Unicode MS"/>
            </a:endParaRPr>
          </a:p>
        </p:txBody>
      </p:sp>
      <p:sp>
        <p:nvSpPr>
          <p:cNvPr id="4103" name="Text Box 7"/>
          <p:cNvSpPr txBox="1">
            <a:spLocks noChangeArrowheads="1"/>
          </p:cNvSpPr>
          <p:nvPr/>
        </p:nvSpPr>
        <p:spPr bwMode="auto">
          <a:xfrm>
            <a:off x="1828800" y="0"/>
            <a:ext cx="6629400" cy="457200"/>
          </a:xfrm>
          <a:prstGeom prst="rect">
            <a:avLst/>
          </a:prstGeom>
          <a:noFill/>
          <a:ln w="9525">
            <a:noFill/>
            <a:miter lim="800000"/>
            <a:headEnd/>
            <a:tailEnd/>
          </a:ln>
          <a:effectLst/>
        </p:spPr>
        <p:txBody>
          <a:bodyPr>
            <a:spAutoFit/>
          </a:bodyPr>
          <a:lstStyle/>
          <a:p>
            <a:pPr defTabSz="457200">
              <a:spcBef>
                <a:spcPct val="50000"/>
              </a:spcBef>
              <a:defRPr/>
            </a:pPr>
            <a:endParaRPr kumimoji="0" lang="en-US" sz="2400">
              <a:solidFill>
                <a:srgbClr val="000000"/>
              </a:solidFill>
              <a:latin typeface="Arial"/>
              <a:ea typeface="Arial Unicode MS"/>
              <a:cs typeface="Arial Unicode MS"/>
            </a:endParaRPr>
          </a:p>
        </p:txBody>
      </p:sp>
      <p:sp>
        <p:nvSpPr>
          <p:cNvPr id="2056" name="Rectangle 8"/>
          <p:cNvSpPr>
            <a:spLocks noGrp="1" noChangeArrowheads="1"/>
          </p:cNvSpPr>
          <p:nvPr>
            <p:ph type="title"/>
          </p:nvPr>
        </p:nvSpPr>
        <p:spPr bwMode="auto">
          <a:xfrm>
            <a:off x="1295400" y="76200"/>
            <a:ext cx="7086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pic>
        <p:nvPicPr>
          <p:cNvPr id="2057" name="Picture 9" descr="1024_greendot_divide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6248400"/>
            <a:ext cx="9144000" cy="179388"/>
          </a:xfrm>
          <a:prstGeom prst="rect">
            <a:avLst/>
          </a:prstGeom>
          <a:noFill/>
          <a:ln w="9525">
            <a:noFill/>
            <a:miter lim="800000"/>
            <a:headEnd/>
            <a:tailEnd/>
          </a:ln>
        </p:spPr>
      </p:pic>
      <p:pic>
        <p:nvPicPr>
          <p:cNvPr id="2058" name="Picture 10" descr="ilccolo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152408"/>
            <a:ext cx="1219200" cy="796925"/>
          </a:xfrm>
          <a:prstGeom prst="rect">
            <a:avLst/>
          </a:prstGeom>
          <a:noFill/>
          <a:ln w="9525">
            <a:noFill/>
            <a:miter lim="800000"/>
            <a:headEnd/>
            <a:tailEnd/>
          </a:ln>
        </p:spPr>
      </p:pic>
      <p:pic>
        <p:nvPicPr>
          <p:cNvPr id="2059" name="Picture 11" descr="1024_greendot_divide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295400" y="838200"/>
            <a:ext cx="7848600" cy="153988"/>
          </a:xfrm>
          <a:prstGeom prst="rect">
            <a:avLst/>
          </a:prstGeom>
          <a:noFill/>
          <a:ln w="9525">
            <a:noFill/>
            <a:miter lim="800000"/>
            <a:headEnd/>
            <a:tailEnd/>
          </a:ln>
        </p:spPr>
      </p:pic>
    </p:spTree>
    <p:extLst>
      <p:ext uri="{BB962C8B-B14F-4D97-AF65-F5344CB8AC3E}">
        <p14:creationId xmlns:p14="http://schemas.microsoft.com/office/powerpoint/2010/main" val="715019101"/>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Lst>
  <p:transition xmlns:p14="http://schemas.microsoft.com/office/powerpoint/2010/main">
    <p:fade/>
  </p:transition>
  <p:hf hdr="0"/>
  <p:txStyles>
    <p:titleStyle>
      <a:lvl1pPr algn="ctr" rtl="0" eaLnBrk="1" fontAlgn="base" hangingPunct="1">
        <a:spcBef>
          <a:spcPct val="0"/>
        </a:spcBef>
        <a:spcAft>
          <a:spcPct val="0"/>
        </a:spcAft>
        <a:defRPr sz="3600">
          <a:solidFill>
            <a:srgbClr val="23346C"/>
          </a:solidFill>
          <a:latin typeface="+mj-lt"/>
          <a:ea typeface="+mj-ea"/>
          <a:cs typeface="+mj-cs"/>
        </a:defRPr>
      </a:lvl1pPr>
      <a:lvl2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2pPr>
      <a:lvl3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3pPr>
      <a:lvl4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4pPr>
      <a:lvl5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5pPr>
      <a:lvl6pPr marL="4572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6pPr>
      <a:lvl7pPr marL="9144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7pPr>
      <a:lvl8pPr marL="13716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8pPr>
      <a:lvl9pPr marL="18288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9pPr>
    </p:titleStyle>
    <p:bodyStyle>
      <a:lvl1pPr marL="342900" indent="-342900" algn="l" rtl="0" eaLnBrk="1" fontAlgn="base" hangingPunct="1">
        <a:spcBef>
          <a:spcPct val="20000"/>
        </a:spcBef>
        <a:spcAft>
          <a:spcPct val="0"/>
        </a:spcAft>
        <a:buChar char="•"/>
        <a:defRPr sz="2800">
          <a:solidFill>
            <a:srgbClr val="23346C"/>
          </a:solidFill>
          <a:latin typeface="+mn-lt"/>
          <a:ea typeface="+mn-ea"/>
          <a:cs typeface="+mn-cs"/>
        </a:defRPr>
      </a:lvl1pPr>
      <a:lvl2pPr marL="742950" indent="-285750" algn="l" rtl="0" eaLnBrk="1" fontAlgn="base" hangingPunct="1">
        <a:spcBef>
          <a:spcPct val="20000"/>
        </a:spcBef>
        <a:spcAft>
          <a:spcPct val="0"/>
        </a:spcAft>
        <a:buChar char="–"/>
        <a:defRPr sz="2400" b="1">
          <a:solidFill>
            <a:srgbClr val="23346C"/>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29.png"/><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21.jpeg"/><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4.wmf"/><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395413"/>
            <a:ext cx="7772400" cy="2035224"/>
          </a:xfrm>
          <a:solidFill>
            <a:srgbClr val="CCFFCC"/>
          </a:solidFill>
          <a:ln>
            <a:solidFill>
              <a:srgbClr val="008000"/>
            </a:solidFill>
          </a:ln>
        </p:spPr>
        <p:txBody>
          <a:bodyPr>
            <a:normAutofit fontScale="90000"/>
          </a:bodyPr>
          <a:lstStyle/>
          <a:p>
            <a:r>
              <a:rPr lang="en-US" altLang="ja-JP" b="1" dirty="0" smtClean="0"/>
              <a:t>Status and Prospect for </a:t>
            </a:r>
            <a:br>
              <a:rPr lang="en-US" altLang="ja-JP" b="1" dirty="0" smtClean="0"/>
            </a:br>
            <a:r>
              <a:rPr lang="en-US" altLang="ja-JP" b="1" dirty="0" smtClean="0"/>
              <a:t>ILC Project</a:t>
            </a:r>
            <a:br>
              <a:rPr lang="en-US" altLang="ja-JP" b="1" dirty="0" smtClean="0"/>
            </a:br>
            <a:r>
              <a:rPr lang="en-US" altLang="ja-JP" b="1" dirty="0" smtClean="0">
                <a:solidFill>
                  <a:srgbClr val="3366FF"/>
                </a:solidFill>
              </a:rPr>
              <a:t>- Prospect for ATF and STF -</a:t>
            </a:r>
            <a:r>
              <a:rPr kumimoji="1" lang="en-US" altLang="ja-JP" b="1" dirty="0" smtClean="0">
                <a:solidFill>
                  <a:srgbClr val="3366FF"/>
                </a:solidFill>
              </a:rPr>
              <a:t> </a:t>
            </a:r>
            <a:endParaRPr kumimoji="1" lang="ja-JP" altLang="en-US" b="1" dirty="0">
              <a:solidFill>
                <a:srgbClr val="3366FF"/>
              </a:solidFill>
            </a:endParaRPr>
          </a:p>
        </p:txBody>
      </p:sp>
      <p:sp>
        <p:nvSpPr>
          <p:cNvPr id="5" name="サブタイトル 4"/>
          <p:cNvSpPr>
            <a:spLocks noGrp="1"/>
          </p:cNvSpPr>
          <p:nvPr>
            <p:ph type="subTitle" idx="1"/>
          </p:nvPr>
        </p:nvSpPr>
        <p:spPr>
          <a:xfrm>
            <a:off x="852715" y="3886201"/>
            <a:ext cx="7356928" cy="1752600"/>
          </a:xfrm>
        </p:spPr>
        <p:txBody>
          <a:bodyPr>
            <a:normAutofit fontScale="70000" lnSpcReduction="20000"/>
          </a:bodyPr>
          <a:lstStyle/>
          <a:p>
            <a:r>
              <a:rPr kumimoji="1" lang="en-US" altLang="ja-JP" dirty="0" smtClean="0">
                <a:solidFill>
                  <a:schemeClr val="tx1"/>
                </a:solidFill>
              </a:rPr>
              <a:t>Akira Yamamoto </a:t>
            </a:r>
          </a:p>
          <a:p>
            <a:r>
              <a:rPr lang="en-US" altLang="ja-JP" dirty="0" smtClean="0">
                <a:solidFill>
                  <a:schemeClr val="tx1"/>
                </a:solidFill>
              </a:rPr>
              <a:t>LC </a:t>
            </a:r>
            <a:r>
              <a:rPr lang="en-US" altLang="ja-JP" dirty="0">
                <a:solidFill>
                  <a:schemeClr val="tx1"/>
                </a:solidFill>
              </a:rPr>
              <a:t>P</a:t>
            </a:r>
            <a:r>
              <a:rPr lang="en-US" altLang="ja-JP" dirty="0" smtClean="0">
                <a:solidFill>
                  <a:schemeClr val="tx1"/>
                </a:solidFill>
              </a:rPr>
              <a:t>roject </a:t>
            </a:r>
            <a:r>
              <a:rPr lang="en-US" altLang="ja-JP" dirty="0">
                <a:solidFill>
                  <a:schemeClr val="tx1"/>
                </a:solidFill>
              </a:rPr>
              <a:t>O</a:t>
            </a:r>
            <a:r>
              <a:rPr lang="en-US" altLang="ja-JP" dirty="0" smtClean="0">
                <a:solidFill>
                  <a:schemeClr val="tx1"/>
                </a:solidFill>
              </a:rPr>
              <a:t>ffice at KEK</a:t>
            </a:r>
          </a:p>
          <a:p>
            <a:endParaRPr kumimoji="1" lang="en-US" altLang="ja-JP" dirty="0">
              <a:solidFill>
                <a:schemeClr val="tx1"/>
              </a:solidFill>
            </a:endParaRPr>
          </a:p>
          <a:p>
            <a:r>
              <a:rPr lang="en-US" altLang="ja-JP" dirty="0" smtClean="0">
                <a:solidFill>
                  <a:schemeClr val="tx1"/>
                </a:solidFill>
              </a:rPr>
              <a:t>To be reported at a LC Promotion Committee at KEK  </a:t>
            </a:r>
          </a:p>
          <a:p>
            <a:r>
              <a:rPr lang="en-US" altLang="ja-JP" dirty="0" smtClean="0">
                <a:solidFill>
                  <a:schemeClr val="tx1"/>
                </a:solidFill>
              </a:rPr>
              <a:t>2012-8-30</a:t>
            </a:r>
            <a:endParaRPr kumimoji="1" lang="ja-JP" altLang="en-US" dirty="0">
              <a:solidFill>
                <a:schemeClr val="tx1"/>
              </a:solidFill>
            </a:endParaRPr>
          </a:p>
        </p:txBody>
      </p:sp>
      <p:sp>
        <p:nvSpPr>
          <p:cNvPr id="2" name="日付プレースホルダー 1"/>
          <p:cNvSpPr>
            <a:spLocks noGrp="1"/>
          </p:cNvSpPr>
          <p:nvPr>
            <p:ph type="dt" sz="half" idx="10"/>
          </p:nvPr>
        </p:nvSpPr>
        <p:spPr/>
        <p:txBody>
          <a:bodyPr/>
          <a:lstStyle/>
          <a:p>
            <a:r>
              <a:rPr kumimoji="1" lang="en-US" altLang="ja-JP" smtClean="0"/>
              <a:t>12/08/30, A. Yamamoto</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1</a:t>
            </a:fld>
            <a:endParaRPr kumimoji="1" lang="ja-JP" altLang="en-US"/>
          </a:p>
        </p:txBody>
      </p:sp>
    </p:spTree>
    <p:extLst>
      <p:ext uri="{BB962C8B-B14F-4D97-AF65-F5344CB8AC3E}">
        <p14:creationId xmlns:p14="http://schemas.microsoft.com/office/powerpoint/2010/main" val="36390662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5291"/>
          </a:xfrm>
        </p:spPr>
        <p:txBody>
          <a:bodyPr>
            <a:normAutofit fontScale="90000"/>
          </a:bodyPr>
          <a:lstStyle/>
          <a:p>
            <a:r>
              <a:rPr kumimoji="1" lang="en-US" altLang="ja-JP" b="1" dirty="0" smtClean="0"/>
              <a:t>KEK-ILC Road-Map: </a:t>
            </a:r>
            <a:r>
              <a:rPr kumimoji="1" lang="en-US" altLang="ja-JP" b="1" dirty="0" smtClean="0">
                <a:solidFill>
                  <a:srgbClr val="3366FF"/>
                </a:solidFill>
              </a:rPr>
              <a:t>Case 2</a:t>
            </a:r>
            <a:r>
              <a:rPr kumimoji="1" lang="en-US" altLang="ja-JP" b="1" dirty="0" smtClean="0"/>
              <a:t> </a:t>
            </a:r>
            <a:r>
              <a:rPr kumimoji="1" lang="en-US" altLang="ja-JP" dirty="0" smtClean="0"/>
              <a:t/>
            </a:r>
            <a:br>
              <a:rPr kumimoji="1" lang="en-US" altLang="ja-JP" dirty="0" smtClean="0"/>
            </a:br>
            <a:r>
              <a:rPr lang="en-US" altLang="ja-JP" sz="2700" dirty="0" smtClean="0">
                <a:solidFill>
                  <a:srgbClr val="3366FF"/>
                </a:solidFill>
              </a:rPr>
              <a:t>under discussion, 2012-7</a:t>
            </a:r>
            <a:endParaRPr kumimoji="1" lang="ja-JP" altLang="en-US" sz="2700" dirty="0">
              <a:solidFill>
                <a:srgbClr val="3366FF"/>
              </a:solidFill>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397381207"/>
              </p:ext>
            </p:extLst>
          </p:nvPr>
        </p:nvGraphicFramePr>
        <p:xfrm>
          <a:off x="302986" y="1110994"/>
          <a:ext cx="8614229" cy="5352276"/>
        </p:xfrm>
        <a:graphic>
          <a:graphicData uri="http://schemas.openxmlformats.org/drawingml/2006/table">
            <a:tbl>
              <a:tblPr firstRow="1" bandRow="1">
                <a:tableStyleId>{5C22544A-7EE6-4342-B048-85BDC9FD1C3A}</a:tableStyleId>
              </a:tblPr>
              <a:tblGrid>
                <a:gridCol w="1373470"/>
                <a:gridCol w="517197"/>
                <a:gridCol w="517197"/>
                <a:gridCol w="517197"/>
                <a:gridCol w="517197"/>
                <a:gridCol w="517197"/>
                <a:gridCol w="517197"/>
                <a:gridCol w="517197"/>
                <a:gridCol w="517197"/>
                <a:gridCol w="517197"/>
                <a:gridCol w="517198"/>
                <a:gridCol w="517197"/>
                <a:gridCol w="517197"/>
                <a:gridCol w="517197"/>
                <a:gridCol w="517197"/>
              </a:tblGrid>
              <a:tr h="308863">
                <a:tc>
                  <a:txBody>
                    <a:bodyPr/>
                    <a:lstStyle/>
                    <a:p>
                      <a:endParaRPr kumimoji="1" lang="ja-JP" altLang="en-US" sz="1400" dirty="0"/>
                    </a:p>
                  </a:txBody>
                  <a:tcPr/>
                </a:tc>
                <a:tc>
                  <a:txBody>
                    <a:bodyPr/>
                    <a:lstStyle/>
                    <a:p>
                      <a:r>
                        <a:rPr kumimoji="1" lang="en-US" altLang="ja-JP" sz="1400" dirty="0" smtClean="0"/>
                        <a:t>12</a:t>
                      </a:r>
                      <a:endParaRPr kumimoji="1" lang="ja-JP" altLang="en-US" sz="1400" dirty="0"/>
                    </a:p>
                  </a:txBody>
                  <a:tcPr/>
                </a:tc>
                <a:tc>
                  <a:txBody>
                    <a:bodyPr/>
                    <a:lstStyle/>
                    <a:p>
                      <a:r>
                        <a:rPr kumimoji="1" lang="en-US" altLang="ja-JP" sz="1400" dirty="0" smtClean="0"/>
                        <a:t>13</a:t>
                      </a:r>
                      <a:endParaRPr kumimoji="1" lang="ja-JP" altLang="en-US" sz="1400" dirty="0"/>
                    </a:p>
                  </a:txBody>
                  <a:tcPr/>
                </a:tc>
                <a:tc>
                  <a:txBody>
                    <a:bodyPr/>
                    <a:lstStyle/>
                    <a:p>
                      <a:r>
                        <a:rPr kumimoji="1" lang="en-US" altLang="ja-JP" sz="1400" dirty="0" smtClean="0"/>
                        <a:t>14</a:t>
                      </a:r>
                      <a:endParaRPr kumimoji="1" lang="ja-JP" altLang="en-US" sz="1400" dirty="0"/>
                    </a:p>
                  </a:txBody>
                  <a:tcPr/>
                </a:tc>
                <a:tc>
                  <a:txBody>
                    <a:bodyPr/>
                    <a:lstStyle/>
                    <a:p>
                      <a:r>
                        <a:rPr kumimoji="1" lang="en-US" altLang="ja-JP" sz="1400" dirty="0" smtClean="0"/>
                        <a:t>15</a:t>
                      </a:r>
                      <a:endParaRPr kumimoji="1" lang="ja-JP" altLang="en-US" sz="1400" dirty="0"/>
                    </a:p>
                  </a:txBody>
                  <a:tcPr/>
                </a:tc>
                <a:tc>
                  <a:txBody>
                    <a:bodyPr/>
                    <a:lstStyle/>
                    <a:p>
                      <a:r>
                        <a:rPr kumimoji="1" lang="en-US" altLang="ja-JP" sz="1400" dirty="0" smtClean="0"/>
                        <a:t>16</a:t>
                      </a:r>
                      <a:endParaRPr kumimoji="1" lang="ja-JP" altLang="en-US" sz="1400" dirty="0"/>
                    </a:p>
                  </a:txBody>
                  <a:tcPr/>
                </a:tc>
                <a:tc>
                  <a:txBody>
                    <a:bodyPr/>
                    <a:lstStyle/>
                    <a:p>
                      <a:r>
                        <a:rPr kumimoji="1" lang="en-US" altLang="ja-JP" sz="1400" dirty="0" smtClean="0"/>
                        <a:t>17</a:t>
                      </a:r>
                      <a:endParaRPr kumimoji="1" lang="ja-JP" altLang="en-US" sz="1400" dirty="0"/>
                    </a:p>
                  </a:txBody>
                  <a:tcPr/>
                </a:tc>
                <a:tc>
                  <a:txBody>
                    <a:bodyPr/>
                    <a:lstStyle/>
                    <a:p>
                      <a:r>
                        <a:rPr kumimoji="1" lang="en-US" altLang="ja-JP" sz="1400" dirty="0" smtClean="0"/>
                        <a:t>18</a:t>
                      </a:r>
                      <a:endParaRPr kumimoji="1" lang="ja-JP" altLang="en-US" sz="1400" dirty="0"/>
                    </a:p>
                  </a:txBody>
                  <a:tcPr/>
                </a:tc>
                <a:tc>
                  <a:txBody>
                    <a:bodyPr/>
                    <a:lstStyle/>
                    <a:p>
                      <a:r>
                        <a:rPr kumimoji="1" lang="en-US" altLang="ja-JP" sz="1400" dirty="0" smtClean="0"/>
                        <a:t>19</a:t>
                      </a:r>
                      <a:endParaRPr kumimoji="1" lang="ja-JP" altLang="en-US" sz="1400" dirty="0"/>
                    </a:p>
                  </a:txBody>
                  <a:tcPr/>
                </a:tc>
                <a:tc>
                  <a:txBody>
                    <a:bodyPr/>
                    <a:lstStyle/>
                    <a:p>
                      <a:r>
                        <a:rPr kumimoji="1" lang="en-US" altLang="ja-JP" sz="1400" dirty="0" smtClean="0"/>
                        <a:t>20</a:t>
                      </a:r>
                      <a:endParaRPr kumimoji="1" lang="ja-JP" altLang="en-US" sz="1400" dirty="0"/>
                    </a:p>
                  </a:txBody>
                  <a:tcPr/>
                </a:tc>
                <a:tc>
                  <a:txBody>
                    <a:bodyPr/>
                    <a:lstStyle/>
                    <a:p>
                      <a:r>
                        <a:rPr kumimoji="1" lang="en-US" altLang="ja-JP" sz="1400" dirty="0" smtClean="0"/>
                        <a:t>21</a:t>
                      </a:r>
                      <a:endParaRPr kumimoji="1" lang="ja-JP" altLang="en-US" sz="1400" dirty="0"/>
                    </a:p>
                  </a:txBody>
                  <a:tcPr/>
                </a:tc>
                <a:tc>
                  <a:txBody>
                    <a:bodyPr/>
                    <a:lstStyle/>
                    <a:p>
                      <a:r>
                        <a:rPr kumimoji="1" lang="en-US" altLang="ja-JP" sz="1400" dirty="0" smtClean="0"/>
                        <a:t>22</a:t>
                      </a:r>
                      <a:endParaRPr kumimoji="1" lang="ja-JP" altLang="en-US" sz="1400" dirty="0"/>
                    </a:p>
                  </a:txBody>
                  <a:tcPr/>
                </a:tc>
                <a:tc>
                  <a:txBody>
                    <a:bodyPr/>
                    <a:lstStyle/>
                    <a:p>
                      <a:r>
                        <a:rPr kumimoji="1" lang="en-US" altLang="ja-JP" sz="1400" dirty="0" smtClean="0"/>
                        <a:t>23</a:t>
                      </a:r>
                      <a:endParaRPr kumimoji="1" lang="ja-JP" altLang="en-US" sz="1400" dirty="0"/>
                    </a:p>
                  </a:txBody>
                  <a:tcPr/>
                </a:tc>
                <a:tc>
                  <a:txBody>
                    <a:bodyPr/>
                    <a:lstStyle/>
                    <a:p>
                      <a:r>
                        <a:rPr kumimoji="1" lang="en-US" altLang="ja-JP" sz="1400" dirty="0" smtClean="0"/>
                        <a:t>24</a:t>
                      </a:r>
                      <a:endParaRPr kumimoji="1" lang="ja-JP" altLang="en-US" sz="1400" dirty="0"/>
                    </a:p>
                  </a:txBody>
                  <a:tcPr/>
                </a:tc>
                <a:tc>
                  <a:txBody>
                    <a:bodyPr/>
                    <a:lstStyle/>
                    <a:p>
                      <a:r>
                        <a:rPr kumimoji="1" lang="en-US" altLang="ja-JP" sz="1400" dirty="0" smtClean="0"/>
                        <a:t>25</a:t>
                      </a:r>
                      <a:endParaRPr kumimoji="1" lang="ja-JP" altLang="en-US" sz="1400" dirty="0"/>
                    </a:p>
                  </a:txBody>
                  <a:tcPr/>
                </a:tc>
              </a:tr>
              <a:tr h="308863">
                <a:tc>
                  <a:txBody>
                    <a:bodyPr/>
                    <a:lstStyle/>
                    <a:p>
                      <a:r>
                        <a:rPr kumimoji="1" lang="en-US" altLang="ja-JP" sz="1200" dirty="0" smtClean="0"/>
                        <a:t>ILC TDP/TDR</a:t>
                      </a:r>
                      <a:endParaRPr kumimoji="1" lang="ja-JP" altLang="en-US" sz="1200" dirty="0"/>
                    </a:p>
                  </a:txBody>
                  <a:tcPr/>
                </a:tc>
                <a:tc>
                  <a:txBody>
                    <a:bodyPr/>
                    <a:lstStyle/>
                    <a:p>
                      <a:endParaRPr kumimoji="1" lang="ja-JP" altLang="en-US" sz="1200" dirty="0"/>
                    </a:p>
                  </a:txBody>
                  <a:tcPr>
                    <a:solidFill>
                      <a:srgbClr val="FFFF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r>
                        <a:rPr kumimoji="1" lang="en-US" altLang="ja-JP" sz="1200" b="1" dirty="0" smtClean="0">
                          <a:solidFill>
                            <a:srgbClr val="FF0000"/>
                          </a:solidFill>
                        </a:rPr>
                        <a:t>ATF-II</a:t>
                      </a:r>
                      <a:endParaRPr kumimoji="1" lang="ja-JP" altLang="en-US" sz="1200" b="1" dirty="0">
                        <a:solidFill>
                          <a:srgbClr val="FF0000"/>
                        </a:solidFill>
                      </a:endParaRPr>
                    </a:p>
                  </a:txBody>
                  <a:tcPr/>
                </a:tc>
                <a:tc gridSpan="2">
                  <a:txBody>
                    <a:bodyPr/>
                    <a:lstStyle/>
                    <a:p>
                      <a:r>
                        <a:rPr kumimoji="1" lang="en-US" altLang="ja-JP" sz="1200" dirty="0" smtClean="0">
                          <a:solidFill>
                            <a:srgbClr val="FFFF00"/>
                          </a:solidFill>
                        </a:rPr>
                        <a:t>Beam test</a:t>
                      </a:r>
                      <a:endParaRPr kumimoji="1" lang="ja-JP" altLang="en-US" sz="1200" dirty="0">
                        <a:solidFill>
                          <a:srgbClr val="FFFF00"/>
                        </a:solidFill>
                      </a:endParaRPr>
                    </a:p>
                  </a:txBody>
                  <a:tcPr>
                    <a:solidFill>
                      <a:srgbClr val="008000"/>
                    </a:solidFill>
                  </a:tcPr>
                </a:tc>
                <a:tc hMerge="1">
                  <a:txBody>
                    <a:bodyPr/>
                    <a:lstStyle/>
                    <a:p>
                      <a:endParaRPr kumimoji="1" lang="ja-JP" altLang="en-US" sz="1200" dirty="0"/>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ATF-future</a:t>
                      </a:r>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gridSpan="4">
                  <a:txBody>
                    <a:bodyPr/>
                    <a:lstStyle/>
                    <a:p>
                      <a:r>
                        <a:rPr kumimoji="1" lang="en-US" altLang="ja-JP" sz="1200" dirty="0" smtClean="0"/>
                        <a:t>Extended</a:t>
                      </a:r>
                      <a:r>
                        <a:rPr kumimoji="1" lang="en-US" altLang="ja-JP" sz="1200" baseline="0" dirty="0" smtClean="0"/>
                        <a:t> program</a:t>
                      </a:r>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050" dirty="0"/>
                    </a:p>
                  </a:txBody>
                  <a:tcPr>
                    <a:solidFill>
                      <a:schemeClr val="accent3">
                        <a:lumMod val="40000"/>
                        <a:lumOff val="60000"/>
                      </a:schemeClr>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b="1" dirty="0" smtClean="0">
                          <a:solidFill>
                            <a:srgbClr val="FF0000"/>
                          </a:solidFill>
                        </a:rPr>
                        <a:t>STF</a:t>
                      </a:r>
                      <a:endParaRPr kumimoji="1" lang="ja-JP" altLang="en-US" sz="1200" b="1" dirty="0">
                        <a:solidFill>
                          <a:srgbClr val="FF0000"/>
                        </a:solidFill>
                      </a:endParaRPr>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QB</a:t>
                      </a:r>
                      <a:endParaRPr kumimoji="1" lang="ja-JP" altLang="en-US" sz="1200" dirty="0"/>
                    </a:p>
                  </a:txBody>
                  <a:tcPr/>
                </a:tc>
                <a:tc>
                  <a:txBody>
                    <a:bodyPr/>
                    <a:lstStyle/>
                    <a:p>
                      <a:r>
                        <a:rPr kumimoji="1" lang="en-US" altLang="ja-JP" sz="1100" dirty="0" smtClean="0">
                          <a:solidFill>
                            <a:srgbClr val="FFFF00"/>
                          </a:solidFill>
                        </a:rPr>
                        <a:t>Beam test</a:t>
                      </a:r>
                      <a:endParaRPr kumimoji="1" lang="ja-JP" altLang="en-US" sz="1100" dirty="0">
                        <a:solidFill>
                          <a:srgbClr val="FFFF00"/>
                        </a:solidFill>
                      </a:endParaRPr>
                    </a:p>
                  </a:txBody>
                  <a:tcPr>
                    <a:solidFill>
                      <a:srgbClr val="0080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80790">
                <a:tc>
                  <a:txBody>
                    <a:bodyPr/>
                    <a:lstStyle/>
                    <a:p>
                      <a:r>
                        <a:rPr kumimoji="1" lang="en-US" altLang="ja-JP" sz="1200" dirty="0" smtClean="0"/>
                        <a:t>  STF2-  </a:t>
                      </a:r>
                    </a:p>
                    <a:p>
                      <a:r>
                        <a:rPr kumimoji="1" lang="en-US" altLang="ja-JP" sz="1200" dirty="0" smtClean="0"/>
                        <a:t>  CM1+CM2a</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r>
                        <a:rPr kumimoji="1" lang="en-US" altLang="ja-JP" sz="1100" dirty="0" smtClean="0">
                          <a:solidFill>
                            <a:srgbClr val="FFFF00"/>
                          </a:solidFill>
                        </a:rPr>
                        <a:t>Beam</a:t>
                      </a:r>
                      <a:r>
                        <a:rPr kumimoji="1" lang="en-US" altLang="ja-JP" sz="1100" baseline="0" dirty="0" smtClean="0">
                          <a:solidFill>
                            <a:srgbClr val="FFFF00"/>
                          </a:solidFill>
                        </a:rPr>
                        <a:t> test</a:t>
                      </a:r>
                      <a:endParaRPr kumimoji="1" lang="ja-JP" altLang="en-US" sz="1100" dirty="0">
                        <a:solidFill>
                          <a:srgbClr val="FFFF00"/>
                        </a:solidFill>
                      </a:endParaRPr>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STF-Future</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gridSpan="3">
                  <a:txBody>
                    <a:bodyPr/>
                    <a:lstStyle/>
                    <a:p>
                      <a:r>
                        <a:rPr kumimoji="1" lang="en-US" altLang="ja-JP" sz="1200" dirty="0" smtClean="0"/>
                        <a:t>Extended</a:t>
                      </a:r>
                      <a:r>
                        <a:rPr kumimoji="1" lang="en-US" altLang="ja-JP" sz="1200" baseline="0" dirty="0" smtClean="0"/>
                        <a:t> program </a:t>
                      </a:r>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200" dirty="0"/>
                    </a:p>
                  </a:txBody>
                  <a:tcPr>
                    <a:solidFill>
                      <a:schemeClr val="accent3">
                        <a:lumMod val="40000"/>
                        <a:lumOff val="60000"/>
                      </a:schemeClr>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baseline="0" dirty="0" smtClean="0">
                          <a:solidFill>
                            <a:srgbClr val="3366FF"/>
                          </a:solidFill>
                        </a:rPr>
                        <a:t>CFS</a:t>
                      </a:r>
                      <a:r>
                        <a:rPr kumimoji="1" lang="en-US" altLang="ja-JP" sz="1200" baseline="0" dirty="0" smtClean="0"/>
                        <a:t> </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Civil</a:t>
                      </a:r>
                      <a:r>
                        <a:rPr kumimoji="1" lang="en-US" altLang="ja-JP" sz="1200" baseline="0" dirty="0" smtClean="0"/>
                        <a:t> </a:t>
                      </a:r>
                      <a:r>
                        <a:rPr kumimoji="1" lang="en-US" altLang="ja-JP" sz="1200" baseline="0" dirty="0" err="1" smtClean="0"/>
                        <a:t>eng.</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tx2">
                        <a:lumMod val="40000"/>
                        <a:lumOff val="60000"/>
                      </a:schemeClr>
                    </a:solidFill>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Site-survey</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8EB4E3"/>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900" b="1" dirty="0">
                        <a:solidFill>
                          <a:srgbClr val="FFFF00"/>
                        </a:solidFill>
                      </a:endParaRPr>
                    </a:p>
                  </a:txBody>
                  <a:tcPr>
                    <a:solidFill>
                      <a:schemeClr val="bg1"/>
                    </a:solidFill>
                  </a:tcPr>
                </a:tc>
              </a:tr>
              <a:tr h="308863">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19</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20</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21</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22</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23</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24</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25</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26</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27</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28</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29</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900" b="1" dirty="0" smtClean="0">
                          <a:solidFill>
                            <a:srgbClr val="CCFFCC"/>
                          </a:solidFill>
                        </a:rPr>
                        <a:t>30</a:t>
                      </a:r>
                      <a:endParaRPr kumimoji="1" lang="ja-JP" altLang="en-US" sz="900" b="1" dirty="0">
                        <a:solidFill>
                          <a:srgbClr val="CCFFCC"/>
                        </a:solidFill>
                      </a:endParaRPr>
                    </a:p>
                  </a:txBody>
                  <a:tcPr>
                    <a:solidFill>
                      <a:schemeClr val="tx2">
                        <a:lumMod val="60000"/>
                        <a:lumOff val="40000"/>
                      </a:schemeClr>
                    </a:solidFill>
                  </a:tcPr>
                </a:tc>
              </a:tr>
              <a:tr h="308863">
                <a:tc>
                  <a:txBody>
                    <a:bodyPr/>
                    <a:lstStyle/>
                    <a:p>
                      <a:r>
                        <a:rPr kumimoji="1" lang="en-US" altLang="ja-JP" sz="1200" dirty="0" smtClean="0"/>
                        <a:t>ILC</a:t>
                      </a:r>
                      <a:r>
                        <a:rPr kumimoji="1" lang="en-US" altLang="ja-JP" sz="1200" baseline="0" dirty="0" smtClean="0"/>
                        <a:t> constr. :  CFS</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solidFill>
                      <a:schemeClr val="accent3"/>
                    </a:solidFill>
                  </a:tcPr>
                </a:tc>
                <a:tc>
                  <a:txBody>
                    <a:bodyPr/>
                    <a:lstStyle/>
                    <a:p>
                      <a:endParaRPr kumimoji="1" lang="ja-JP" altLang="en-US" sz="1200" dirty="0"/>
                    </a:p>
                  </a:txBody>
                  <a:tcPr>
                    <a:solidFill>
                      <a:schemeClr val="accent3"/>
                    </a:solidFill>
                  </a:tcPr>
                </a:tc>
                <a:tc>
                  <a:txBody>
                    <a:bodyPr/>
                    <a:lstStyle/>
                    <a:p>
                      <a:r>
                        <a:rPr kumimoji="1" lang="en-US" altLang="ja-JP" sz="1200" dirty="0" smtClean="0"/>
                        <a:t> </a:t>
                      </a:r>
                      <a:endParaRPr kumimoji="1" lang="ja-JP" altLang="en-US" sz="1200" dirty="0"/>
                    </a:p>
                  </a:txBody>
                  <a:tcPr>
                    <a:solidFill>
                      <a:schemeClr val="tx2">
                        <a:lumMod val="40000"/>
                        <a:lumOff val="6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tc>
                <a:tc rowSpan="3">
                  <a:txBody>
                    <a:bodyPr/>
                    <a:lstStyle/>
                    <a:p>
                      <a:r>
                        <a:rPr kumimoji="1" lang="en-US" altLang="ja-JP" sz="900" dirty="0" smtClean="0"/>
                        <a:t>Commissioning</a:t>
                      </a:r>
                      <a:endParaRPr kumimoji="1" lang="ja-JP" altLang="en-US" sz="900" dirty="0"/>
                    </a:p>
                  </a:txBody>
                  <a:tcPr>
                    <a:solidFill>
                      <a:srgbClr val="FF6600"/>
                    </a:solidFill>
                  </a:tcPr>
                </a:tc>
              </a:tr>
              <a:tr h="308863">
                <a:tc>
                  <a:txBody>
                    <a:bodyPr/>
                    <a:lstStyle/>
                    <a:p>
                      <a:r>
                        <a:rPr kumimoji="1" lang="en-US" altLang="ja-JP" sz="1200" dirty="0" smtClean="0"/>
                        <a:t>  Fabrication</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pPr lvl="0"/>
                      <a:r>
                        <a:rPr kumimoji="1" lang="en-US" altLang="ja-JP" sz="1000" dirty="0" smtClean="0"/>
                        <a:t>Preparation for the</a:t>
                      </a:r>
                      <a:r>
                        <a:rPr kumimoji="1" lang="en-US" altLang="ja-JP" sz="1000" baseline="0" dirty="0" smtClean="0"/>
                        <a:t> </a:t>
                      </a:r>
                      <a:r>
                        <a:rPr kumimoji="1" lang="en-US" altLang="ja-JP" sz="1000" dirty="0" smtClean="0"/>
                        <a:t>project</a:t>
                      </a:r>
                      <a:r>
                        <a:rPr kumimoji="1" lang="en-US" altLang="ja-JP" sz="1000" baseline="0" dirty="0" smtClean="0"/>
                        <a:t> </a:t>
                      </a:r>
                      <a:endParaRPr kumimoji="1" lang="ja-JP" altLang="en-US" sz="1000" dirty="0"/>
                    </a:p>
                  </a:txBody>
                  <a:tcPr/>
                </a:tc>
                <a:tc hMerge="1">
                  <a:txBody>
                    <a:bodyPr/>
                    <a:lstStyle/>
                    <a:p>
                      <a:endParaRPr kumimoji="1" lang="ja-JP" altLang="en-US" sz="1200" dirty="0"/>
                    </a:p>
                  </a:txBody>
                  <a:tcPr/>
                </a:tc>
                <a:tc gridSpan="2">
                  <a:txBody>
                    <a:bodyPr/>
                    <a:lstStyle/>
                    <a:p>
                      <a:r>
                        <a:rPr kumimoji="1" lang="en-US" altLang="ja-JP" sz="1000" dirty="0" smtClean="0"/>
                        <a:t>Preparation</a:t>
                      </a:r>
                      <a:r>
                        <a:rPr kumimoji="1" lang="ja-JP" altLang="en-US" sz="1000" dirty="0" smtClean="0"/>
                        <a:t>　</a:t>
                      </a:r>
                      <a:r>
                        <a:rPr kumimoji="1" lang="en-US" altLang="ja-JP" sz="1000" dirty="0" smtClean="0"/>
                        <a:t>for</a:t>
                      </a:r>
                      <a:r>
                        <a:rPr kumimoji="1" lang="en-US" altLang="ja-JP" sz="1000" baseline="0" dirty="0" smtClean="0"/>
                        <a:t> industrialization </a:t>
                      </a:r>
                      <a:endParaRPr kumimoji="1" lang="ja-JP" altLang="en-US" sz="1000" dirty="0"/>
                    </a:p>
                  </a:txBody>
                  <a:tcPr/>
                </a:tc>
                <a:tc hMerge="1">
                  <a:txBody>
                    <a:bodyPr/>
                    <a:lstStyle/>
                    <a:p>
                      <a:endParaRPr kumimoji="1" lang="ja-JP" altLang="en-US"/>
                    </a:p>
                  </a:txBody>
                  <a:tcPr/>
                </a:tc>
                <a:tc gridSpan="7">
                  <a:txBody>
                    <a:bodyPr/>
                    <a:lstStyle/>
                    <a:p>
                      <a:r>
                        <a:rPr kumimoji="1" lang="en-US" altLang="ja-JP" sz="1200" dirty="0" smtClean="0"/>
                        <a:t>Fabrication</a:t>
                      </a:r>
                      <a:r>
                        <a:rPr kumimoji="1" lang="en-US" altLang="ja-JP" sz="1200" baseline="0" dirty="0" smtClean="0"/>
                        <a:t> and t</a:t>
                      </a:r>
                      <a:r>
                        <a:rPr kumimoji="1" lang="en-US" altLang="ja-JP" sz="1200" dirty="0" smtClean="0"/>
                        <a:t>ests,</a:t>
                      </a:r>
                      <a:r>
                        <a:rPr kumimoji="1" lang="en-US" altLang="ja-JP" sz="1200" baseline="0" dirty="0" smtClean="0"/>
                        <a:t> preparation for installation</a:t>
                      </a:r>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r h="308863">
                <a:tc>
                  <a:txBody>
                    <a:bodyPr/>
                    <a:lstStyle/>
                    <a:p>
                      <a:r>
                        <a:rPr kumimoji="1" lang="en-US" altLang="ja-JP" sz="1200" dirty="0" smtClean="0"/>
                        <a:t>  </a:t>
                      </a:r>
                      <a:r>
                        <a:rPr kumimoji="1" lang="en-US" altLang="ja-JP" sz="1200" dirty="0" err="1" smtClean="0"/>
                        <a:t>Inst</a:t>
                      </a:r>
                      <a:r>
                        <a:rPr kumimoji="1" lang="en-US" altLang="ja-JP" sz="1200" dirty="0" smtClean="0"/>
                        <a:t>/commission.</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endParaRPr kumimoji="1" lang="ja-JP" altLang="en-US" sz="1200" dirty="0"/>
                    </a:p>
                  </a:txBody>
                  <a:tcPr/>
                </a:tc>
                <a:tc hMerge="1">
                  <a:txBody>
                    <a:bodyPr/>
                    <a:lstStyle/>
                    <a:p>
                      <a:endParaRPr kumimoji="1" lang="ja-JP" altLang="en-US"/>
                    </a:p>
                  </a:txBody>
                  <a:tcPr/>
                </a:tc>
                <a:tc gridSpan="4">
                  <a:txBody>
                    <a:bodyPr/>
                    <a:lstStyle/>
                    <a:p>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en-US" altLang="ja-JP" dirty="0" smtClean="0"/>
                        <a:t>Installation</a:t>
                      </a:r>
                      <a:endParaRPr kumimoji="1" lang="ja-JP" altLang="en-US" dirty="0"/>
                    </a:p>
                  </a:txBody>
                  <a:tcPr>
                    <a:solidFill>
                      <a:schemeClr val="tx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12/08/30, A. Yamamoto</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Status and Prospect for ILC</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10</a:t>
            </a:fld>
            <a:endParaRPr lang="ja-JP" altLang="en-US">
              <a:solidFill>
                <a:prstClr val="black">
                  <a:tint val="75000"/>
                </a:prstClr>
              </a:solidFill>
              <a:latin typeface="Calibri"/>
              <a:ea typeface="ＭＳ Ｐゴシック"/>
            </a:endParaRPr>
          </a:p>
        </p:txBody>
      </p:sp>
      <p:cxnSp>
        <p:nvCxnSpPr>
          <p:cNvPr id="8" name="直線矢印コネクタ 7"/>
          <p:cNvCxnSpPr/>
          <p:nvPr/>
        </p:nvCxnSpPr>
        <p:spPr>
          <a:xfrm flipH="1">
            <a:off x="2730500" y="3800929"/>
            <a:ext cx="2567214" cy="1297214"/>
          </a:xfrm>
          <a:prstGeom prst="straightConnector1">
            <a:avLst/>
          </a:prstGeom>
          <a:ln>
            <a:solidFill>
              <a:schemeClr val="tx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3960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Road map for ILC detectors</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553221101"/>
              </p:ext>
            </p:extLst>
          </p:nvPr>
        </p:nvGraphicFramePr>
        <p:xfrm>
          <a:off x="539552" y="1397000"/>
          <a:ext cx="8352924" cy="2606040"/>
        </p:xfrm>
        <a:graphic>
          <a:graphicData uri="http://schemas.openxmlformats.org/drawingml/2006/table">
            <a:tbl>
              <a:tblPr firstRow="1" bandRow="1">
                <a:tableStyleId>{5C22544A-7EE6-4342-B048-85BDC9FD1C3A}</a:tableStyleId>
              </a:tblPr>
              <a:tblGrid>
                <a:gridCol w="1368152"/>
                <a:gridCol w="498912"/>
                <a:gridCol w="498913"/>
                <a:gridCol w="498912"/>
                <a:gridCol w="498912"/>
                <a:gridCol w="498912"/>
                <a:gridCol w="498913"/>
                <a:gridCol w="498912"/>
                <a:gridCol w="498912"/>
                <a:gridCol w="498913"/>
                <a:gridCol w="498912"/>
                <a:gridCol w="498912"/>
                <a:gridCol w="498912"/>
                <a:gridCol w="498913"/>
                <a:gridCol w="498912"/>
              </a:tblGrid>
              <a:tr h="370840">
                <a:tc>
                  <a:txBody>
                    <a:bodyPr/>
                    <a:lstStyle/>
                    <a:p>
                      <a:endParaRPr kumimoji="1" lang="ja-JP" altLang="en-US" dirty="0"/>
                    </a:p>
                  </a:txBody>
                  <a:tcPr>
                    <a:solidFill>
                      <a:srgbClr val="3366FF"/>
                    </a:solidFill>
                  </a:tcPr>
                </a:tc>
                <a:tc>
                  <a:txBody>
                    <a:bodyPr/>
                    <a:lstStyle/>
                    <a:p>
                      <a:r>
                        <a:rPr kumimoji="1" lang="en-US" altLang="ja-JP" dirty="0" smtClean="0"/>
                        <a:t>12</a:t>
                      </a:r>
                      <a:endParaRPr kumimoji="1" lang="ja-JP" altLang="en-US" dirty="0"/>
                    </a:p>
                  </a:txBody>
                  <a:tcPr>
                    <a:solidFill>
                      <a:srgbClr val="3366FF"/>
                    </a:solidFill>
                  </a:tcPr>
                </a:tc>
                <a:tc>
                  <a:txBody>
                    <a:bodyPr/>
                    <a:lstStyle/>
                    <a:p>
                      <a:r>
                        <a:rPr kumimoji="1" lang="en-US" altLang="ja-JP" dirty="0" smtClean="0"/>
                        <a:t>13</a:t>
                      </a:r>
                      <a:endParaRPr kumimoji="1" lang="ja-JP" altLang="en-US" dirty="0"/>
                    </a:p>
                  </a:txBody>
                  <a:tcPr>
                    <a:solidFill>
                      <a:srgbClr val="3366FF"/>
                    </a:solidFill>
                  </a:tcPr>
                </a:tc>
                <a:tc>
                  <a:txBody>
                    <a:bodyPr/>
                    <a:lstStyle/>
                    <a:p>
                      <a:r>
                        <a:rPr kumimoji="1" lang="en-US" altLang="ja-JP" dirty="0" smtClean="0"/>
                        <a:t>14</a:t>
                      </a:r>
                      <a:endParaRPr kumimoji="1" lang="ja-JP" altLang="en-US" dirty="0"/>
                    </a:p>
                  </a:txBody>
                  <a:tcPr>
                    <a:solidFill>
                      <a:srgbClr val="3366FF"/>
                    </a:solidFill>
                  </a:tcPr>
                </a:tc>
                <a:tc>
                  <a:txBody>
                    <a:bodyPr/>
                    <a:lstStyle/>
                    <a:p>
                      <a:r>
                        <a:rPr kumimoji="1" lang="en-US" altLang="ja-JP" dirty="0" smtClean="0"/>
                        <a:t>15</a:t>
                      </a:r>
                      <a:endParaRPr kumimoji="1" lang="ja-JP" altLang="en-US" dirty="0"/>
                    </a:p>
                  </a:txBody>
                  <a:tcPr>
                    <a:solidFill>
                      <a:srgbClr val="3366FF"/>
                    </a:solidFill>
                  </a:tcPr>
                </a:tc>
                <a:tc>
                  <a:txBody>
                    <a:bodyPr/>
                    <a:lstStyle/>
                    <a:p>
                      <a:r>
                        <a:rPr kumimoji="1" lang="en-US" altLang="ja-JP" dirty="0" smtClean="0"/>
                        <a:t>16</a:t>
                      </a:r>
                      <a:endParaRPr kumimoji="1" lang="ja-JP" altLang="en-US" dirty="0"/>
                    </a:p>
                  </a:txBody>
                  <a:tcPr>
                    <a:solidFill>
                      <a:srgbClr val="3366FF"/>
                    </a:solidFill>
                  </a:tcPr>
                </a:tc>
                <a:tc>
                  <a:txBody>
                    <a:bodyPr/>
                    <a:lstStyle/>
                    <a:p>
                      <a:r>
                        <a:rPr kumimoji="1" lang="en-US" altLang="ja-JP" dirty="0" smtClean="0"/>
                        <a:t>17</a:t>
                      </a:r>
                      <a:endParaRPr kumimoji="1" lang="ja-JP" altLang="en-US" dirty="0"/>
                    </a:p>
                  </a:txBody>
                  <a:tcPr>
                    <a:solidFill>
                      <a:srgbClr val="3366FF"/>
                    </a:solidFill>
                  </a:tcPr>
                </a:tc>
                <a:tc>
                  <a:txBody>
                    <a:bodyPr/>
                    <a:lstStyle/>
                    <a:p>
                      <a:r>
                        <a:rPr kumimoji="1" lang="en-US" altLang="ja-JP" dirty="0" smtClean="0"/>
                        <a:t>18</a:t>
                      </a:r>
                      <a:endParaRPr kumimoji="1" lang="ja-JP" altLang="en-US" dirty="0"/>
                    </a:p>
                  </a:txBody>
                  <a:tcPr>
                    <a:solidFill>
                      <a:srgbClr val="3366FF"/>
                    </a:solidFill>
                  </a:tcPr>
                </a:tc>
                <a:tc>
                  <a:txBody>
                    <a:bodyPr/>
                    <a:lstStyle/>
                    <a:p>
                      <a:r>
                        <a:rPr kumimoji="1" lang="en-US" altLang="ja-JP" dirty="0" smtClean="0"/>
                        <a:t>19</a:t>
                      </a:r>
                      <a:endParaRPr kumimoji="1" lang="ja-JP" altLang="en-US" dirty="0"/>
                    </a:p>
                  </a:txBody>
                  <a:tcPr>
                    <a:solidFill>
                      <a:srgbClr val="3366FF"/>
                    </a:solidFill>
                  </a:tcPr>
                </a:tc>
                <a:tc>
                  <a:txBody>
                    <a:bodyPr/>
                    <a:lstStyle/>
                    <a:p>
                      <a:r>
                        <a:rPr kumimoji="1" lang="en-US" altLang="ja-JP" dirty="0" smtClean="0"/>
                        <a:t>20</a:t>
                      </a:r>
                      <a:endParaRPr kumimoji="1" lang="ja-JP" altLang="en-US" dirty="0"/>
                    </a:p>
                  </a:txBody>
                  <a:tcPr>
                    <a:solidFill>
                      <a:srgbClr val="3366FF"/>
                    </a:solidFill>
                  </a:tcPr>
                </a:tc>
                <a:tc>
                  <a:txBody>
                    <a:bodyPr/>
                    <a:lstStyle/>
                    <a:p>
                      <a:r>
                        <a:rPr kumimoji="1" lang="en-US" altLang="ja-JP" dirty="0" smtClean="0"/>
                        <a:t>21</a:t>
                      </a:r>
                      <a:endParaRPr kumimoji="1" lang="ja-JP" altLang="en-US" dirty="0"/>
                    </a:p>
                  </a:txBody>
                  <a:tcPr>
                    <a:solidFill>
                      <a:srgbClr val="3366FF"/>
                    </a:solidFill>
                  </a:tcPr>
                </a:tc>
                <a:tc>
                  <a:txBody>
                    <a:bodyPr/>
                    <a:lstStyle/>
                    <a:p>
                      <a:r>
                        <a:rPr kumimoji="1" lang="en-US" altLang="ja-JP" dirty="0" smtClean="0"/>
                        <a:t>22</a:t>
                      </a:r>
                      <a:endParaRPr kumimoji="1" lang="ja-JP" altLang="en-US" dirty="0"/>
                    </a:p>
                  </a:txBody>
                  <a:tcPr>
                    <a:solidFill>
                      <a:srgbClr val="3366FF"/>
                    </a:solidFill>
                  </a:tcPr>
                </a:tc>
                <a:tc>
                  <a:txBody>
                    <a:bodyPr/>
                    <a:lstStyle/>
                    <a:p>
                      <a:r>
                        <a:rPr kumimoji="1" lang="en-US" altLang="ja-JP" dirty="0" smtClean="0"/>
                        <a:t>23</a:t>
                      </a:r>
                      <a:endParaRPr kumimoji="1" lang="ja-JP" altLang="en-US" dirty="0"/>
                    </a:p>
                  </a:txBody>
                  <a:tcPr>
                    <a:solidFill>
                      <a:srgbClr val="3366FF"/>
                    </a:solidFill>
                  </a:tcPr>
                </a:tc>
                <a:tc>
                  <a:txBody>
                    <a:bodyPr/>
                    <a:lstStyle/>
                    <a:p>
                      <a:r>
                        <a:rPr kumimoji="1" lang="en-US" altLang="ja-JP" dirty="0" smtClean="0"/>
                        <a:t>24</a:t>
                      </a:r>
                      <a:endParaRPr kumimoji="1" lang="ja-JP" altLang="en-US" dirty="0"/>
                    </a:p>
                  </a:txBody>
                  <a:tcPr>
                    <a:solidFill>
                      <a:srgbClr val="3366FF"/>
                    </a:solidFill>
                  </a:tcPr>
                </a:tc>
                <a:tc>
                  <a:txBody>
                    <a:bodyPr/>
                    <a:lstStyle/>
                    <a:p>
                      <a:r>
                        <a:rPr kumimoji="1" lang="en-US" altLang="ja-JP" dirty="0" smtClean="0"/>
                        <a:t>25</a:t>
                      </a:r>
                      <a:endParaRPr kumimoji="1" lang="ja-JP" altLang="en-US" dirty="0"/>
                    </a:p>
                  </a:txBody>
                  <a:tcPr>
                    <a:solidFill>
                      <a:srgbClr val="3366FF"/>
                    </a:solidFill>
                  </a:tcPr>
                </a:tc>
              </a:tr>
              <a:tr h="370840">
                <a:tc>
                  <a:txBody>
                    <a:bodyPr/>
                    <a:lstStyle/>
                    <a:p>
                      <a:r>
                        <a:rPr kumimoji="1" lang="en-US" altLang="ja-JP" sz="1600" dirty="0" smtClean="0"/>
                        <a:t>Due process</a:t>
                      </a:r>
                    </a:p>
                  </a:txBody>
                  <a:tcPr/>
                </a:tc>
                <a:tc>
                  <a:txBody>
                    <a:bodyPr/>
                    <a:lstStyle/>
                    <a:p>
                      <a:r>
                        <a:rPr kumimoji="1" lang="en-US" altLang="ja-JP" sz="1100" dirty="0" smtClean="0"/>
                        <a:t>DBD</a:t>
                      </a:r>
                      <a:endParaRPr kumimoji="1" lang="ja-JP" altLang="en-US" sz="1100" dirty="0"/>
                    </a:p>
                  </a:txBody>
                  <a:tcPr>
                    <a:solidFill>
                      <a:srgbClr val="FFFF00"/>
                    </a:solidFill>
                  </a:tcPr>
                </a:tc>
                <a:tc>
                  <a:txBody>
                    <a:bodyPr/>
                    <a:lstStyle/>
                    <a:p>
                      <a:endParaRPr kumimoji="1" lang="ja-JP" altLang="en-US" dirty="0"/>
                    </a:p>
                  </a:txBody>
                  <a:tcPr/>
                </a:tc>
                <a:tc gridSpan="2">
                  <a:txBody>
                    <a:bodyPr/>
                    <a:lstStyle/>
                    <a:p>
                      <a:r>
                        <a:rPr kumimoji="1" lang="en-US" altLang="ja-JP" sz="1400" dirty="0" smtClean="0"/>
                        <a:t>Proposals</a:t>
                      </a:r>
                      <a:endParaRPr kumimoji="1" lang="ja-JP" altLang="en-US" sz="1400" dirty="0"/>
                    </a:p>
                  </a:txBody>
                  <a:tcPr>
                    <a:solidFill>
                      <a:srgbClr val="FFFFCC"/>
                    </a:solidFill>
                  </a:tcPr>
                </a:tc>
                <a:tc hMerge="1">
                  <a:txBody>
                    <a:bodyPr/>
                    <a:lstStyle/>
                    <a:p>
                      <a:endParaRPr kumimoji="1" lang="ja-JP" altLang="en-US" dirty="0"/>
                    </a:p>
                  </a:txBody>
                  <a:tcPr/>
                </a:tc>
                <a:tc gridSpan="2">
                  <a:txBody>
                    <a:bodyPr/>
                    <a:lstStyle/>
                    <a:p>
                      <a:r>
                        <a:rPr kumimoji="1" lang="en-US" altLang="ja-JP" sz="1400" dirty="0" smtClean="0"/>
                        <a:t>TDRs</a:t>
                      </a:r>
                      <a:endParaRPr kumimoji="1" lang="ja-JP" altLang="en-US" sz="1400" dirty="0"/>
                    </a:p>
                  </a:txBody>
                  <a:tcPr>
                    <a:solidFill>
                      <a:srgbClr val="FFFF66"/>
                    </a:solidFill>
                  </a:tcPr>
                </a:tc>
                <a:tc hMerge="1">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a:txBody>
                    <a:bodyPr/>
                    <a:lstStyle/>
                    <a:p>
                      <a:r>
                        <a:rPr kumimoji="1" lang="en-US" altLang="ja-JP" sz="1600" dirty="0" smtClean="0"/>
                        <a:t>Off-site</a:t>
                      </a:r>
                      <a:endParaRPr kumimoji="1" lang="ja-JP" altLang="en-US" sz="1600" dirty="0"/>
                    </a:p>
                  </a:txBody>
                  <a:tcPr/>
                </a:tc>
                <a:tc gridSpan="5">
                  <a:txBody>
                    <a:bodyPr/>
                    <a:lstStyle/>
                    <a:p>
                      <a:r>
                        <a:rPr kumimoji="1" lang="en-US" altLang="ja-JP" sz="1600" dirty="0" smtClean="0"/>
                        <a:t>R&amp;D</a:t>
                      </a:r>
                      <a:endParaRPr kumimoji="1" lang="ja-JP" altLang="en-US" sz="1600" dirty="0"/>
                    </a:p>
                  </a:txBody>
                  <a:tcPr>
                    <a:solidFill>
                      <a:srgbClr val="CCFFFF"/>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solidFill>
                      <a:srgbClr val="CCFFFF"/>
                    </a:solidFill>
                  </a:tcPr>
                </a:tc>
                <a:tc hMerge="1">
                  <a:txBody>
                    <a:bodyPr/>
                    <a:lstStyle/>
                    <a:p>
                      <a:endParaRPr kumimoji="1" lang="ja-JP" altLang="en-US" dirty="0"/>
                    </a:p>
                  </a:txBody>
                  <a:tcPr>
                    <a:solidFill>
                      <a:srgbClr val="CCFFFF"/>
                    </a:solidFill>
                  </a:tcPr>
                </a:tc>
                <a:tc gridSpan="6">
                  <a:txBody>
                    <a:bodyPr/>
                    <a:lstStyle/>
                    <a:p>
                      <a:r>
                        <a:rPr kumimoji="1" lang="en-US" altLang="ja-JP" sz="1600" dirty="0" smtClean="0"/>
                        <a:t>Sub-detector construction</a:t>
                      </a:r>
                      <a:endParaRPr kumimoji="1" lang="ja-JP" altLang="en-US" sz="1600" dirty="0"/>
                    </a:p>
                  </a:txBody>
                  <a:tcPr>
                    <a:solidFill>
                      <a:srgbClr val="66FFFF"/>
                    </a:solidFill>
                  </a:tcPr>
                </a:tc>
                <a:tc hMerge="1">
                  <a:txBody>
                    <a:bodyPr/>
                    <a:lstStyle/>
                    <a:p>
                      <a:endParaRPr kumimoji="1" lang="ja-JP" altLang="en-US" sz="1600" dirty="0"/>
                    </a:p>
                  </a:txBody>
                  <a:tcPr>
                    <a:solidFill>
                      <a:srgbClr val="66FFFF"/>
                    </a:solidFill>
                  </a:tcPr>
                </a:tc>
                <a:tc hMerge="1">
                  <a:txBody>
                    <a:bodyPr/>
                    <a:lstStyle/>
                    <a:p>
                      <a:endParaRPr kumimoji="1" lang="ja-JP" altLang="en-US" sz="1600" dirty="0"/>
                    </a:p>
                  </a:txBody>
                  <a:tcPr>
                    <a:solidFill>
                      <a:srgbClr val="66FFFF"/>
                    </a:solidFill>
                  </a:tcPr>
                </a:tc>
                <a:tc hMerge="1">
                  <a:txBody>
                    <a:bodyPr/>
                    <a:lstStyle/>
                    <a:p>
                      <a:endParaRPr kumimoji="1" lang="ja-JP" altLang="en-US" sz="1600" dirty="0"/>
                    </a:p>
                  </a:txBody>
                  <a:tcPr>
                    <a:solidFill>
                      <a:srgbClr val="66FFFF"/>
                    </a:solidFill>
                  </a:tcPr>
                </a:tc>
                <a:tc hMerge="1">
                  <a:txBody>
                    <a:bodyPr/>
                    <a:lstStyle/>
                    <a:p>
                      <a:endParaRPr kumimoji="1" lang="ja-JP" altLang="en-US" sz="1600" dirty="0"/>
                    </a:p>
                  </a:txBody>
                  <a:tcPr>
                    <a:solidFill>
                      <a:srgbClr val="66FFFF"/>
                    </a:solidFill>
                  </a:tcPr>
                </a:tc>
                <a:tc hMerge="1">
                  <a:txBody>
                    <a:bodyPr/>
                    <a:lstStyle/>
                    <a:p>
                      <a:endParaRPr kumimoji="1" lang="ja-JP" altLang="en-US" sz="1600" dirty="0"/>
                    </a:p>
                  </a:txBody>
                  <a:tcPr>
                    <a:solidFill>
                      <a:srgbClr val="66FFFF"/>
                    </a:solidFill>
                  </a:tcPr>
                </a:tc>
                <a:tc>
                  <a:txBody>
                    <a:bodyPr/>
                    <a:lstStyle/>
                    <a:p>
                      <a:endParaRPr kumimoji="1" lang="ja-JP" altLang="en-US" sz="1600" dirty="0"/>
                    </a:p>
                  </a:txBody>
                  <a:tcPr>
                    <a:solidFill>
                      <a:srgbClr val="E9EDF4"/>
                    </a:solidFill>
                  </a:tcPr>
                </a:tc>
                <a:tc>
                  <a:txBody>
                    <a:bodyPr/>
                    <a:lstStyle/>
                    <a:p>
                      <a:endParaRPr kumimoji="1" lang="ja-JP" altLang="en-US" dirty="0"/>
                    </a:p>
                  </a:txBody>
                  <a:tcPr>
                    <a:solidFill>
                      <a:srgbClr val="E9EDF4"/>
                    </a:solidFill>
                  </a:tcPr>
                </a:tc>
                <a:tc>
                  <a:txBody>
                    <a:bodyPr/>
                    <a:lstStyle/>
                    <a:p>
                      <a:endParaRPr kumimoji="1" lang="ja-JP" altLang="en-US" dirty="0"/>
                    </a:p>
                  </a:txBody>
                  <a:tcPr/>
                </a:tc>
              </a:tr>
              <a:tr h="370840">
                <a:tc>
                  <a:txBody>
                    <a:bodyPr/>
                    <a:lstStyle/>
                    <a:p>
                      <a:r>
                        <a:rPr kumimoji="1" lang="en-US" altLang="ja-JP" sz="1600" dirty="0" smtClean="0"/>
                        <a:t>On surface</a:t>
                      </a:r>
                      <a:endParaRPr kumimoji="1" lang="ja-JP" altLang="en-US" sz="1600"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gridSpan="2">
                  <a:txBody>
                    <a:bodyPr/>
                    <a:lstStyle/>
                    <a:p>
                      <a:r>
                        <a:rPr kumimoji="1" lang="en-US" altLang="ja-JP" sz="1200" dirty="0" smtClean="0"/>
                        <a:t>Assembly hall</a:t>
                      </a:r>
                      <a:endParaRPr kumimoji="1" lang="ja-JP" altLang="en-US" sz="1200" dirty="0"/>
                    </a:p>
                  </a:txBody>
                  <a:tcPr>
                    <a:solidFill>
                      <a:srgbClr val="CCFFCC"/>
                    </a:solidFill>
                  </a:tcPr>
                </a:tc>
                <a:tc hMerge="1">
                  <a:txBody>
                    <a:bodyPr/>
                    <a:lstStyle/>
                    <a:p>
                      <a:endParaRPr kumimoji="1" lang="ja-JP" altLang="en-US" dirty="0"/>
                    </a:p>
                  </a:txBody>
                  <a:tcPr/>
                </a:tc>
                <a:tc gridSpan="6">
                  <a:txBody>
                    <a:bodyPr/>
                    <a:lstStyle/>
                    <a:p>
                      <a:r>
                        <a:rPr kumimoji="1" lang="en-US" altLang="ja-JP" sz="1600" dirty="0" smtClean="0"/>
                        <a:t>Detector pre-assembly</a:t>
                      </a:r>
                    </a:p>
                  </a:txBody>
                  <a:tcPr>
                    <a:solidFill>
                      <a:srgbClr val="99FF99"/>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a:txBody>
                    <a:bodyPr/>
                    <a:lstStyle/>
                    <a:p>
                      <a:r>
                        <a:rPr kumimoji="1" lang="en-US" altLang="ja-JP" sz="1600" dirty="0" smtClean="0"/>
                        <a:t>Underground</a:t>
                      </a:r>
                      <a:endParaRPr kumimoji="1" lang="ja-JP" altLang="en-US" sz="1600"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gridSpan="4">
                  <a:txBody>
                    <a:bodyPr/>
                    <a:lstStyle/>
                    <a:p>
                      <a:r>
                        <a:rPr kumimoji="1" lang="en-US" altLang="ja-JP" sz="1200" dirty="0" smtClean="0"/>
                        <a:t>Access tunnel /</a:t>
                      </a:r>
                    </a:p>
                    <a:p>
                      <a:r>
                        <a:rPr kumimoji="1" lang="en-US" altLang="ja-JP" sz="1200" dirty="0" smtClean="0"/>
                        <a:t>Cavern</a:t>
                      </a:r>
                      <a:endParaRPr kumimoji="1" lang="ja-JP" altLang="en-US" sz="1200" dirty="0"/>
                    </a:p>
                  </a:txBody>
                  <a:tcPr>
                    <a:solidFill>
                      <a:srgbClr val="CCECFF"/>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4">
                  <a:txBody>
                    <a:bodyPr/>
                    <a:lstStyle/>
                    <a:p>
                      <a:r>
                        <a:rPr kumimoji="1" lang="en-US" altLang="ja-JP" sz="1600" dirty="0" smtClean="0"/>
                        <a:t>Detector assembly</a:t>
                      </a:r>
                      <a:endParaRPr kumimoji="1" lang="ja-JP" altLang="en-US" sz="1600" dirty="0"/>
                    </a:p>
                  </a:txBody>
                  <a:tcPr>
                    <a:solidFill>
                      <a:srgbClr val="99CCFF"/>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r>
                        <a:rPr kumimoji="1" lang="en-US" altLang="ja-JP" sz="800" dirty="0" smtClean="0"/>
                        <a:t>Commissioning</a:t>
                      </a:r>
                      <a:endParaRPr kumimoji="1" lang="ja-JP" altLang="en-US" sz="800" dirty="0"/>
                    </a:p>
                  </a:txBody>
                  <a:tcPr>
                    <a:solidFill>
                      <a:srgbClr val="6699FF"/>
                    </a:solidFill>
                  </a:tcPr>
                </a:tc>
                <a:tc>
                  <a:txBody>
                    <a:bodyPr/>
                    <a:lstStyle/>
                    <a:p>
                      <a:r>
                        <a:rPr kumimoji="1" lang="en-US" altLang="ja-JP" sz="800" dirty="0" smtClean="0"/>
                        <a:t>Ready</a:t>
                      </a:r>
                      <a:endParaRPr kumimoji="1" lang="ja-JP" altLang="en-US" sz="800" dirty="0"/>
                    </a:p>
                  </a:txBody>
                  <a:tcPr>
                    <a:solidFill>
                      <a:srgbClr val="CCCCFF"/>
                    </a:solidFill>
                  </a:tcPr>
                </a:tc>
              </a:tr>
              <a:tr h="370840">
                <a:tc>
                  <a:txBody>
                    <a:bodyPr/>
                    <a:lstStyle/>
                    <a:p>
                      <a:r>
                        <a:rPr kumimoji="1" lang="en-US" altLang="ja-JP" sz="1600" dirty="0" smtClean="0"/>
                        <a:t>Physicists</a:t>
                      </a:r>
                      <a:r>
                        <a:rPr kumimoji="1" lang="en-US" altLang="ja-JP" sz="1600" baseline="0" dirty="0" smtClean="0"/>
                        <a:t> </a:t>
                      </a:r>
                      <a:r>
                        <a:rPr kumimoji="1" lang="en-US" altLang="ja-JP" sz="1600" dirty="0" smtClean="0"/>
                        <a:t>on site*</a:t>
                      </a:r>
                      <a:endParaRPr kumimoji="1" lang="ja-JP" altLang="en-US" sz="16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solidFill>
                      <a:srgbClr val="D0D8E8"/>
                    </a:solidFill>
                  </a:tcPr>
                </a:tc>
                <a:tc>
                  <a:txBody>
                    <a:bodyPr/>
                    <a:lstStyle/>
                    <a:p>
                      <a:endParaRPr kumimoji="1" lang="ja-JP" altLang="en-US" sz="1400" dirty="0"/>
                    </a:p>
                  </a:txBody>
                  <a:tcPr>
                    <a:solidFill>
                      <a:srgbClr val="D0D8E8"/>
                    </a:solidFill>
                  </a:tcPr>
                </a:tc>
                <a:tc>
                  <a:txBody>
                    <a:bodyPr/>
                    <a:lstStyle/>
                    <a:p>
                      <a:endParaRPr kumimoji="1" lang="ja-JP" altLang="en-US" sz="1400" dirty="0"/>
                    </a:p>
                  </a:txBody>
                  <a:tcPr>
                    <a:solidFill>
                      <a:srgbClr val="D0D8E8"/>
                    </a:solidFill>
                  </a:tcPr>
                </a:tc>
                <a:tc>
                  <a:txBody>
                    <a:bodyPr/>
                    <a:lstStyle/>
                    <a:p>
                      <a:r>
                        <a:rPr kumimoji="1" lang="en-US" altLang="ja-JP" sz="1400" dirty="0" smtClean="0"/>
                        <a:t>100</a:t>
                      </a:r>
                      <a:endParaRPr kumimoji="1" lang="ja-JP" altLang="en-US" sz="1400" dirty="0"/>
                    </a:p>
                  </a:txBody>
                  <a:tcPr>
                    <a:solidFill>
                      <a:srgbClr val="D0D8E8"/>
                    </a:solidFill>
                  </a:tcPr>
                </a:tc>
                <a:tc>
                  <a:txBody>
                    <a:bodyPr/>
                    <a:lstStyle/>
                    <a:p>
                      <a:r>
                        <a:rPr kumimoji="1" lang="en-US" altLang="ja-JP" sz="1400" dirty="0" smtClean="0"/>
                        <a:t>100</a:t>
                      </a:r>
                      <a:endParaRPr kumimoji="1" lang="ja-JP" altLang="en-US" sz="1400" dirty="0"/>
                    </a:p>
                  </a:txBody>
                  <a:tcPr>
                    <a:solidFill>
                      <a:srgbClr val="D0D8E8"/>
                    </a:solidFill>
                  </a:tcPr>
                </a:tc>
                <a:tc>
                  <a:txBody>
                    <a:bodyPr/>
                    <a:lstStyle/>
                    <a:p>
                      <a:r>
                        <a:rPr kumimoji="1" lang="en-US" altLang="ja-JP" sz="1400" dirty="0" smtClean="0"/>
                        <a:t>200</a:t>
                      </a:r>
                      <a:endParaRPr kumimoji="1" lang="ja-JP" altLang="en-US" sz="1400" dirty="0"/>
                    </a:p>
                  </a:txBody>
                  <a:tcPr>
                    <a:solidFill>
                      <a:srgbClr val="D0D8E8"/>
                    </a:solidFill>
                  </a:tcPr>
                </a:tc>
                <a:tc>
                  <a:txBody>
                    <a:bodyPr/>
                    <a:lstStyle/>
                    <a:p>
                      <a:r>
                        <a:rPr kumimoji="1" lang="en-US" altLang="ja-JP" sz="1400" dirty="0" smtClean="0"/>
                        <a:t>200</a:t>
                      </a:r>
                      <a:endParaRPr kumimoji="1" lang="ja-JP" altLang="en-US" sz="1400" dirty="0"/>
                    </a:p>
                  </a:txBody>
                  <a:tcPr>
                    <a:solidFill>
                      <a:srgbClr val="D0D8E8"/>
                    </a:solidFill>
                  </a:tcPr>
                </a:tc>
                <a:tc>
                  <a:txBody>
                    <a:bodyPr/>
                    <a:lstStyle/>
                    <a:p>
                      <a:r>
                        <a:rPr kumimoji="1" lang="en-US" altLang="ja-JP" sz="1400" dirty="0" smtClean="0"/>
                        <a:t>200</a:t>
                      </a:r>
                      <a:endParaRPr kumimoji="1" lang="ja-JP" altLang="en-US" sz="1400" dirty="0"/>
                    </a:p>
                  </a:txBody>
                  <a:tcPr>
                    <a:solidFill>
                      <a:srgbClr val="D0D8E8"/>
                    </a:solidFill>
                  </a:tcPr>
                </a:tc>
                <a:tc>
                  <a:txBody>
                    <a:bodyPr/>
                    <a:lstStyle/>
                    <a:p>
                      <a:r>
                        <a:rPr kumimoji="1" lang="en-US" altLang="ja-JP" sz="1400" dirty="0" smtClean="0"/>
                        <a:t>400</a:t>
                      </a:r>
                      <a:endParaRPr kumimoji="1" lang="ja-JP" altLang="en-US" sz="1400" dirty="0"/>
                    </a:p>
                  </a:txBody>
                  <a:tcPr>
                    <a:solidFill>
                      <a:srgbClr val="D0D8E8"/>
                    </a:solidFill>
                  </a:tcPr>
                </a:tc>
                <a:tc>
                  <a:txBody>
                    <a:bodyPr/>
                    <a:lstStyle/>
                    <a:p>
                      <a:r>
                        <a:rPr kumimoji="1" lang="en-US" altLang="ja-JP" sz="1400" dirty="0" smtClean="0"/>
                        <a:t>800</a:t>
                      </a:r>
                      <a:endParaRPr kumimoji="1" lang="ja-JP" altLang="en-US" sz="1400" dirty="0"/>
                    </a:p>
                  </a:txBody>
                  <a:tcPr>
                    <a:solidFill>
                      <a:srgbClr val="D0D8E8"/>
                    </a:solidFill>
                  </a:tcPr>
                </a:tc>
                <a:tc>
                  <a:txBody>
                    <a:bodyPr/>
                    <a:lstStyle/>
                    <a:p>
                      <a:r>
                        <a:rPr kumimoji="1" lang="en-US" altLang="ja-JP" sz="1400" dirty="0" smtClean="0"/>
                        <a:t>800</a:t>
                      </a:r>
                      <a:endParaRPr kumimoji="1" lang="ja-JP" altLang="en-US" sz="1400" dirty="0"/>
                    </a:p>
                  </a:txBody>
                  <a:tcPr>
                    <a:solidFill>
                      <a:srgbClr val="D0D8E8"/>
                    </a:solidFill>
                  </a:tcPr>
                </a:tc>
              </a:tr>
            </a:tbl>
          </a:graphicData>
        </a:graphic>
      </p:graphicFrame>
      <p:sp>
        <p:nvSpPr>
          <p:cNvPr id="6" name="テキスト ボックス 5"/>
          <p:cNvSpPr txBox="1"/>
          <p:nvPr/>
        </p:nvSpPr>
        <p:spPr>
          <a:xfrm>
            <a:off x="1403648" y="4206945"/>
            <a:ext cx="6797695" cy="369332"/>
          </a:xfrm>
          <a:prstGeom prst="rect">
            <a:avLst/>
          </a:prstGeom>
          <a:noFill/>
        </p:spPr>
        <p:txBody>
          <a:bodyPr wrap="none" rtlCol="0">
            <a:spAutoFit/>
          </a:bodyPr>
          <a:lstStyle/>
          <a:p>
            <a:r>
              <a:rPr kumimoji="1" lang="en-US" altLang="ja-JP" dirty="0" smtClean="0"/>
              <a:t>*  {100 (Laboratory personnel) + 300 (Visitors)}x2detectors = 800</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1808246729"/>
              </p:ext>
            </p:extLst>
          </p:nvPr>
        </p:nvGraphicFramePr>
        <p:xfrm>
          <a:off x="1648577" y="4745428"/>
          <a:ext cx="6096000" cy="1112520"/>
        </p:xfrm>
        <a:graphic>
          <a:graphicData uri="http://schemas.openxmlformats.org/drawingml/2006/table">
            <a:tbl>
              <a:tblPr firstRow="1" bandRow="1">
                <a:tableStyleId>{5C22544A-7EE6-4342-B048-85BDC9FD1C3A}</a:tableStyleId>
              </a:tblPr>
              <a:tblGrid>
                <a:gridCol w="1175792"/>
                <a:gridCol w="1872208"/>
                <a:gridCol w="1524000"/>
                <a:gridCol w="1524000"/>
              </a:tblGrid>
              <a:tr h="370840">
                <a:tc>
                  <a:txBody>
                    <a:bodyPr/>
                    <a:lstStyle/>
                    <a:p>
                      <a:r>
                        <a:rPr kumimoji="1" lang="en-US" altLang="ja-JP" dirty="0" smtClean="0"/>
                        <a:t>Detector</a:t>
                      </a:r>
                      <a:endParaRPr kumimoji="1" lang="ja-JP" altLang="en-US" dirty="0"/>
                    </a:p>
                  </a:txBody>
                  <a:tcPr>
                    <a:solidFill>
                      <a:srgbClr val="008000"/>
                    </a:solidFill>
                  </a:tcPr>
                </a:tc>
                <a:tc>
                  <a:txBody>
                    <a:bodyPr/>
                    <a:lstStyle/>
                    <a:p>
                      <a:r>
                        <a:rPr kumimoji="1" lang="en-US" altLang="ja-JP" dirty="0" smtClean="0"/>
                        <a:t>Cost (LOI 2009)</a:t>
                      </a:r>
                      <a:endParaRPr kumimoji="1" lang="ja-JP" altLang="en-US" dirty="0"/>
                    </a:p>
                  </a:txBody>
                  <a:tcPr>
                    <a:solidFill>
                      <a:srgbClr val="008000"/>
                    </a:solidFill>
                  </a:tcPr>
                </a:tc>
                <a:tc>
                  <a:txBody>
                    <a:bodyPr/>
                    <a:lstStyle/>
                    <a:p>
                      <a:r>
                        <a:rPr kumimoji="1" lang="en-US" altLang="ja-JP" dirty="0" smtClean="0"/>
                        <a:t>Japan</a:t>
                      </a:r>
                      <a:endParaRPr kumimoji="1" lang="ja-JP" altLang="en-US" dirty="0"/>
                    </a:p>
                  </a:txBody>
                  <a:tcPr>
                    <a:solidFill>
                      <a:srgbClr val="008000"/>
                    </a:solidFill>
                  </a:tcPr>
                </a:tc>
                <a:tc>
                  <a:txBody>
                    <a:bodyPr/>
                    <a:lstStyle/>
                    <a:p>
                      <a:r>
                        <a:rPr kumimoji="1" lang="en-US" altLang="ja-JP" dirty="0" smtClean="0"/>
                        <a:t>Labor (LOI)</a:t>
                      </a:r>
                      <a:endParaRPr kumimoji="1" lang="ja-JP" altLang="en-US" dirty="0"/>
                    </a:p>
                  </a:txBody>
                  <a:tcPr>
                    <a:solidFill>
                      <a:srgbClr val="008000"/>
                    </a:solidFill>
                  </a:tcPr>
                </a:tc>
              </a:tr>
              <a:tr h="370840">
                <a:tc>
                  <a:txBody>
                    <a:bodyPr/>
                    <a:lstStyle/>
                    <a:p>
                      <a:r>
                        <a:rPr kumimoji="1" lang="en-US" altLang="ja-JP" dirty="0" smtClean="0"/>
                        <a:t>ILD</a:t>
                      </a:r>
                      <a:endParaRPr kumimoji="1" lang="ja-JP" altLang="en-US" dirty="0"/>
                    </a:p>
                  </a:txBody>
                  <a:tcPr/>
                </a:tc>
                <a:tc>
                  <a:txBody>
                    <a:bodyPr/>
                    <a:lstStyle/>
                    <a:p>
                      <a:r>
                        <a:rPr kumimoji="1" lang="en-US" altLang="ja-JP" dirty="0" smtClean="0"/>
                        <a:t>407 MILCU</a:t>
                      </a:r>
                      <a:endParaRPr kumimoji="1" lang="ja-JP" altLang="en-US" dirty="0"/>
                    </a:p>
                  </a:txBody>
                  <a:tcPr/>
                </a:tc>
                <a:tc>
                  <a:txBody>
                    <a:bodyPr/>
                    <a:lstStyle/>
                    <a:p>
                      <a:r>
                        <a:rPr kumimoji="1" lang="en-US" altLang="ja-JP" dirty="0" smtClean="0"/>
                        <a:t>33%</a:t>
                      </a:r>
                      <a:endParaRPr kumimoji="1" lang="ja-JP" altLang="en-US" dirty="0"/>
                    </a:p>
                  </a:txBody>
                  <a:tcPr/>
                </a:tc>
                <a:tc>
                  <a:txBody>
                    <a:bodyPr/>
                    <a:lstStyle/>
                    <a:p>
                      <a:r>
                        <a:rPr kumimoji="1" lang="en-US" altLang="ja-JP" dirty="0" smtClean="0"/>
                        <a:t>1300 MY</a:t>
                      </a:r>
                      <a:endParaRPr kumimoji="1" lang="ja-JP" altLang="en-US" dirty="0"/>
                    </a:p>
                  </a:txBody>
                  <a:tcPr/>
                </a:tc>
              </a:tr>
              <a:tr h="370840">
                <a:tc>
                  <a:txBody>
                    <a:bodyPr/>
                    <a:lstStyle/>
                    <a:p>
                      <a:r>
                        <a:rPr kumimoji="1" lang="en-US" altLang="ja-JP" dirty="0" err="1" smtClean="0"/>
                        <a:t>SiD</a:t>
                      </a:r>
                      <a:endParaRPr kumimoji="1" lang="ja-JP" altLang="en-US" dirty="0"/>
                    </a:p>
                  </a:txBody>
                  <a:tcPr/>
                </a:tc>
                <a:tc>
                  <a:txBody>
                    <a:bodyPr/>
                    <a:lstStyle/>
                    <a:p>
                      <a:r>
                        <a:rPr kumimoji="1" lang="en-US" altLang="ja-JP" dirty="0" smtClean="0"/>
                        <a:t>319 M$</a:t>
                      </a:r>
                      <a:endParaRPr kumimoji="1" lang="ja-JP" altLang="en-US" dirty="0"/>
                    </a:p>
                  </a:txBody>
                  <a:tcPr/>
                </a:tc>
                <a:tc>
                  <a:txBody>
                    <a:bodyPr/>
                    <a:lstStyle/>
                    <a:p>
                      <a:r>
                        <a:rPr kumimoji="1" lang="en-US" altLang="ja-JP" dirty="0" smtClean="0"/>
                        <a:t>~0% (?)</a:t>
                      </a:r>
                      <a:endParaRPr kumimoji="1" lang="ja-JP" altLang="en-US" dirty="0"/>
                    </a:p>
                  </a:txBody>
                  <a:tcPr/>
                </a:tc>
                <a:tc>
                  <a:txBody>
                    <a:bodyPr/>
                    <a:lstStyle/>
                    <a:p>
                      <a:r>
                        <a:rPr kumimoji="1" lang="en-US" altLang="ja-JP" dirty="0" smtClean="0"/>
                        <a:t>800 MY</a:t>
                      </a:r>
                      <a:endParaRPr kumimoji="1" lang="ja-JP" altLang="en-US" dirty="0"/>
                    </a:p>
                  </a:txBody>
                  <a:tcPr/>
                </a:tc>
              </a:tr>
            </a:tbl>
          </a:graphicData>
        </a:graphic>
      </p:graphicFrame>
      <p:sp>
        <p:nvSpPr>
          <p:cNvPr id="3" name="日付プレースホルダー 2"/>
          <p:cNvSpPr>
            <a:spLocks noGrp="1"/>
          </p:cNvSpPr>
          <p:nvPr>
            <p:ph type="dt" sz="half" idx="10"/>
          </p:nvPr>
        </p:nvSpPr>
        <p:spPr/>
        <p:txBody>
          <a:bodyPr/>
          <a:lstStyle/>
          <a:p>
            <a:r>
              <a:rPr lang="en-US" smtClean="0">
                <a:solidFill>
                  <a:srgbClr val="000000"/>
                </a:solidFill>
                <a:latin typeface="Arial"/>
                <a:ea typeface="Arial Unicode MS"/>
                <a:cs typeface="Arial Unicode MS"/>
              </a:rPr>
              <a:t>12/08/06, A. Yamamoto</a:t>
            </a:r>
            <a:endParaRPr lang="en-US">
              <a:solidFill>
                <a:srgbClr val="000000"/>
              </a:solidFill>
              <a:latin typeface="Arial"/>
              <a:ea typeface="Arial Unicode MS"/>
              <a:cs typeface="Arial Unicode MS"/>
            </a:endParaRPr>
          </a:p>
        </p:txBody>
      </p:sp>
      <p:sp>
        <p:nvSpPr>
          <p:cNvPr id="4" name="フッター プレースホルダー 3"/>
          <p:cNvSpPr>
            <a:spLocks noGrp="1"/>
          </p:cNvSpPr>
          <p:nvPr>
            <p:ph type="ftr" sz="quarter" idx="11"/>
          </p:nvPr>
        </p:nvSpPr>
        <p:spPr/>
        <p:txBody>
          <a:bodyPr/>
          <a:lstStyle/>
          <a:p>
            <a:r>
              <a:rPr lang="en-US" smtClean="0">
                <a:latin typeface="Arial"/>
                <a:ea typeface="Arial Unicode MS"/>
                <a:cs typeface="Arial Unicode MS"/>
              </a:rPr>
              <a:t>LC Project</a:t>
            </a:r>
            <a:endParaRPr lang="en-US">
              <a:latin typeface="Arial"/>
              <a:ea typeface="Arial Unicode MS"/>
              <a:cs typeface="Arial Unicode MS"/>
            </a:endParaRPr>
          </a:p>
        </p:txBody>
      </p:sp>
      <p:sp>
        <p:nvSpPr>
          <p:cNvPr id="8" name="スライド番号プレースホルダー 7"/>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11</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272434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527040" y="53"/>
            <a:ext cx="8111520" cy="806485"/>
          </a:xfrm>
          <a:ln/>
        </p:spPr>
        <p:txBody>
          <a:bodyPr tIns="5483"/>
          <a:lstStyle/>
          <a:p>
            <a:pP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GB" sz="3200" dirty="0" smtClean="0"/>
              <a:t> The predictable future: LHC Time</a:t>
            </a:r>
            <a:r>
              <a:rPr lang="en-GB" sz="3200" dirty="0"/>
              <a:t>-line</a:t>
            </a:r>
          </a:p>
        </p:txBody>
      </p:sp>
      <p:sp>
        <p:nvSpPr>
          <p:cNvPr id="8194" name="Line 2"/>
          <p:cNvSpPr>
            <a:spLocks noChangeShapeType="1"/>
          </p:cNvSpPr>
          <p:nvPr/>
        </p:nvSpPr>
        <p:spPr bwMode="auto">
          <a:xfrm>
            <a:off x="712801" y="1261573"/>
            <a:ext cx="1440" cy="898654"/>
          </a:xfrm>
          <a:prstGeom prst="line">
            <a:avLst/>
          </a:prstGeom>
          <a:noFill/>
          <a:ln w="9525">
            <a:solidFill>
              <a:srgbClr val="198A8A"/>
            </a:solidFill>
            <a:round/>
            <a:headEnd/>
            <a:tailEnd type="triangle" w="med" len="med"/>
          </a:ln>
          <a:effectLst/>
        </p:spPr>
        <p:txBody>
          <a:bodyPr lIns="82910" tIns="41455" rIns="82910" bIns="41455">
            <a:prstTxWarp prst="textNoShape">
              <a:avLst/>
            </a:prstTxWarp>
          </a:bodyPr>
          <a:lstStyle/>
          <a:p>
            <a:pPr defTabSz="407357" fontAlgn="base" hangingPunct="0">
              <a:lnSpc>
                <a:spcPct val="93000"/>
              </a:lnSpc>
              <a:spcBef>
                <a:spcPct val="0"/>
              </a:spcBef>
              <a:spcAft>
                <a:spcPct val="0"/>
              </a:spcAft>
              <a:buClr>
                <a:srgbClr val="000000"/>
              </a:buClr>
              <a:buSzPct val="100000"/>
            </a:pPr>
            <a:endParaRPr kumimoji="0" lang="en-GB" sz="1000" dirty="0" smtClean="0">
              <a:solidFill>
                <a:srgbClr val="FFFFFF"/>
              </a:solidFill>
              <a:latin typeface="Arial" charset="0"/>
              <a:ea typeface="msmincho"/>
              <a:cs typeface="msmincho"/>
            </a:endParaRPr>
          </a:p>
        </p:txBody>
      </p:sp>
      <p:sp>
        <p:nvSpPr>
          <p:cNvPr id="8195" name="Text Box 3"/>
          <p:cNvSpPr txBox="1">
            <a:spLocks noChangeArrowheads="1"/>
          </p:cNvSpPr>
          <p:nvPr/>
        </p:nvSpPr>
        <p:spPr bwMode="auto">
          <a:xfrm>
            <a:off x="211681" y="4817308"/>
            <a:ext cx="871200" cy="231864"/>
          </a:xfrm>
          <a:prstGeom prst="rect">
            <a:avLst/>
          </a:prstGeom>
          <a:noFill/>
          <a:ln w="9525">
            <a:noFill/>
            <a:round/>
            <a:headEnd/>
            <a:tailEnd/>
          </a:ln>
          <a:effectLst/>
        </p:spPr>
        <p:txBody>
          <a:bodyPr wrap="none" lIns="0" tIns="14395" rIns="0" bIns="0">
            <a:prstTxWarp prst="textNoShape">
              <a:avLst/>
            </a:prstTxWarp>
          </a:bodyPr>
          <a:lstStyle/>
          <a:p>
            <a:pPr defTabSz="407357" fontAlgn="base" hangingPunct="0">
              <a:lnSpc>
                <a:spcPct val="93000"/>
              </a:lnSpc>
              <a:spcBef>
                <a:spcPct val="0"/>
              </a:spcBef>
              <a:spcAft>
                <a:spcPct val="0"/>
              </a:spcAft>
              <a:buClr>
                <a:srgbClr val="000000"/>
              </a:buClr>
              <a:buSzPct val="100000"/>
              <a:tabLst>
                <a:tab pos="656378" algn="l"/>
              </a:tabLst>
            </a:pPr>
            <a:r>
              <a:rPr kumimoji="0" lang="en-GB" dirty="0" smtClean="0">
                <a:solidFill>
                  <a:srgbClr val="000080"/>
                </a:solidFill>
                <a:latin typeface="Arial" charset="0"/>
                <a:ea typeface="msmincho"/>
                <a:cs typeface="msmincho"/>
              </a:rPr>
              <a:t>  ~20</a:t>
            </a:r>
            <a:r>
              <a:rPr kumimoji="0" lang="en-GB" b="1" dirty="0" smtClean="0">
                <a:solidFill>
                  <a:srgbClr val="000080"/>
                </a:solidFill>
                <a:latin typeface="Arial" charset="0"/>
                <a:ea typeface="msmincho"/>
                <a:cs typeface="msmincho"/>
              </a:rPr>
              <a:t>22</a:t>
            </a:r>
            <a:endParaRPr kumimoji="0" lang="en-GB" b="1" dirty="0">
              <a:solidFill>
                <a:srgbClr val="000080"/>
              </a:solidFill>
              <a:latin typeface="Arial" charset="0"/>
              <a:ea typeface="msmincho"/>
              <a:cs typeface="msmincho"/>
            </a:endParaRPr>
          </a:p>
        </p:txBody>
      </p:sp>
      <p:sp>
        <p:nvSpPr>
          <p:cNvPr id="8196" name="Text Box 4"/>
          <p:cNvSpPr txBox="1">
            <a:spLocks noChangeArrowheads="1"/>
          </p:cNvSpPr>
          <p:nvPr/>
        </p:nvSpPr>
        <p:spPr bwMode="auto">
          <a:xfrm>
            <a:off x="204480" y="3485172"/>
            <a:ext cx="992160" cy="231865"/>
          </a:xfrm>
          <a:prstGeom prst="rect">
            <a:avLst/>
          </a:prstGeom>
          <a:noFill/>
          <a:ln w="9525">
            <a:noFill/>
            <a:round/>
            <a:headEnd/>
            <a:tailEnd/>
          </a:ln>
          <a:effectLst/>
        </p:spPr>
        <p:txBody>
          <a:bodyPr wrap="none" lIns="0" tIns="14395" rIns="0" bIns="0">
            <a:prstTxWarp prst="textNoShape">
              <a:avLst/>
            </a:prstTxWarp>
          </a:bodyPr>
          <a:lstStyle/>
          <a:p>
            <a:pPr defTabSz="407357" fontAlgn="base" hangingPunct="0">
              <a:lnSpc>
                <a:spcPct val="93000"/>
              </a:lnSpc>
              <a:spcBef>
                <a:spcPct val="0"/>
              </a:spcBef>
              <a:spcAft>
                <a:spcPct val="0"/>
              </a:spcAft>
              <a:buClr>
                <a:srgbClr val="000000"/>
              </a:buClr>
              <a:buSzPct val="100000"/>
              <a:tabLst>
                <a:tab pos="656378" algn="l"/>
              </a:tabLst>
            </a:pPr>
            <a:r>
              <a:rPr kumimoji="0" lang="en-GB" dirty="0" smtClean="0">
                <a:solidFill>
                  <a:srgbClr val="000080"/>
                </a:solidFill>
                <a:latin typeface="Arial" charset="0"/>
                <a:ea typeface="msmincho"/>
                <a:cs typeface="msmincho"/>
              </a:rPr>
              <a:t>    20</a:t>
            </a:r>
            <a:r>
              <a:rPr kumimoji="0" lang="en-GB" b="1" dirty="0" smtClean="0">
                <a:solidFill>
                  <a:srgbClr val="000080"/>
                </a:solidFill>
                <a:latin typeface="Arial" charset="0"/>
                <a:ea typeface="msmincho"/>
                <a:cs typeface="msmincho"/>
              </a:rPr>
              <a:t>18</a:t>
            </a:r>
            <a:endParaRPr kumimoji="0" lang="en-GB" b="1" dirty="0">
              <a:solidFill>
                <a:srgbClr val="000080"/>
              </a:solidFill>
              <a:latin typeface="Arial" charset="0"/>
              <a:ea typeface="msmincho"/>
              <a:cs typeface="msmincho"/>
            </a:endParaRPr>
          </a:p>
        </p:txBody>
      </p:sp>
      <p:sp>
        <p:nvSpPr>
          <p:cNvPr id="8197" name="Line 5"/>
          <p:cNvSpPr>
            <a:spLocks noChangeShapeType="1"/>
          </p:cNvSpPr>
          <p:nvPr/>
        </p:nvSpPr>
        <p:spPr bwMode="auto">
          <a:xfrm>
            <a:off x="663841" y="3920147"/>
            <a:ext cx="1440" cy="877053"/>
          </a:xfrm>
          <a:prstGeom prst="line">
            <a:avLst/>
          </a:prstGeom>
          <a:noFill/>
          <a:ln w="9525">
            <a:solidFill>
              <a:srgbClr val="198A8A"/>
            </a:solidFill>
            <a:round/>
            <a:headEnd/>
            <a:tailEnd type="triangle" w="med" len="med"/>
          </a:ln>
          <a:effectLst/>
        </p:spPr>
        <p:txBody>
          <a:bodyPr lIns="82910" tIns="41455" rIns="82910" bIns="41455">
            <a:prstTxWarp prst="textNoShape">
              <a:avLst/>
            </a:prstTxWarp>
          </a:bodyPr>
          <a:lstStyle/>
          <a:p>
            <a:pPr defTabSz="407357" fontAlgn="base" hangingPunct="0">
              <a:lnSpc>
                <a:spcPct val="93000"/>
              </a:lnSpc>
              <a:spcBef>
                <a:spcPct val="0"/>
              </a:spcBef>
              <a:spcAft>
                <a:spcPct val="0"/>
              </a:spcAft>
              <a:buClr>
                <a:srgbClr val="000000"/>
              </a:buClr>
              <a:buSzPct val="100000"/>
            </a:pPr>
            <a:endParaRPr kumimoji="0" lang="en-GB" sz="1000" dirty="0" smtClean="0">
              <a:solidFill>
                <a:srgbClr val="FFFFFF"/>
              </a:solidFill>
              <a:latin typeface="Arial" charset="0"/>
              <a:ea typeface="msmincho"/>
              <a:cs typeface="msmincho"/>
            </a:endParaRPr>
          </a:p>
        </p:txBody>
      </p:sp>
      <p:sp>
        <p:nvSpPr>
          <p:cNvPr id="8198" name="Text Box 6"/>
          <p:cNvSpPr txBox="1">
            <a:spLocks noChangeArrowheads="1"/>
          </p:cNvSpPr>
          <p:nvPr/>
        </p:nvSpPr>
        <p:spPr bwMode="auto">
          <a:xfrm>
            <a:off x="375841" y="2197728"/>
            <a:ext cx="750240" cy="231865"/>
          </a:xfrm>
          <a:prstGeom prst="rect">
            <a:avLst/>
          </a:prstGeom>
          <a:noFill/>
          <a:ln w="9525">
            <a:noFill/>
            <a:round/>
            <a:headEnd/>
            <a:tailEnd/>
          </a:ln>
          <a:effectLst/>
        </p:spPr>
        <p:txBody>
          <a:bodyPr wrap="none" lIns="0" tIns="14395" rIns="0" bIns="0">
            <a:prstTxWarp prst="textNoShape">
              <a:avLst/>
            </a:prstTxWarp>
          </a:bodyPr>
          <a:lstStyle/>
          <a:p>
            <a:pPr defTabSz="407357" fontAlgn="base" hangingPunct="0">
              <a:lnSpc>
                <a:spcPct val="93000"/>
              </a:lnSpc>
              <a:spcBef>
                <a:spcPct val="0"/>
              </a:spcBef>
              <a:spcAft>
                <a:spcPct val="0"/>
              </a:spcAft>
              <a:buClr>
                <a:srgbClr val="000000"/>
              </a:buClr>
              <a:buSzPct val="100000"/>
              <a:tabLst>
                <a:tab pos="656378" algn="l"/>
              </a:tabLst>
            </a:pPr>
            <a:r>
              <a:rPr kumimoji="0" lang="en-GB" dirty="0">
                <a:solidFill>
                  <a:srgbClr val="000080"/>
                </a:solidFill>
                <a:latin typeface="Arial" charset="0"/>
                <a:ea typeface="msmincho"/>
                <a:cs typeface="msmincho"/>
              </a:rPr>
              <a:t>2013/14</a:t>
            </a:r>
          </a:p>
        </p:txBody>
      </p:sp>
      <p:sp>
        <p:nvSpPr>
          <p:cNvPr id="8199" name="Text Box 7"/>
          <p:cNvSpPr txBox="1">
            <a:spLocks noChangeArrowheads="1"/>
          </p:cNvSpPr>
          <p:nvPr/>
        </p:nvSpPr>
        <p:spPr bwMode="auto">
          <a:xfrm>
            <a:off x="499681" y="940420"/>
            <a:ext cx="462240" cy="231864"/>
          </a:xfrm>
          <a:prstGeom prst="rect">
            <a:avLst/>
          </a:prstGeom>
          <a:noFill/>
          <a:ln w="9525">
            <a:noFill/>
            <a:round/>
            <a:headEnd/>
            <a:tailEnd/>
          </a:ln>
          <a:effectLst/>
        </p:spPr>
        <p:txBody>
          <a:bodyPr wrap="none" lIns="0" tIns="14395" rIns="0" bIns="0">
            <a:prstTxWarp prst="textNoShape">
              <a:avLst/>
            </a:prstTxWarp>
          </a:bodyPr>
          <a:lstStyle/>
          <a:p>
            <a:pPr defTabSz="407357" fontAlgn="base" hangingPunct="0">
              <a:lnSpc>
                <a:spcPct val="93000"/>
              </a:lnSpc>
              <a:spcBef>
                <a:spcPct val="0"/>
              </a:spcBef>
              <a:spcAft>
                <a:spcPct val="0"/>
              </a:spcAft>
              <a:buClr>
                <a:srgbClr val="000000"/>
              </a:buClr>
              <a:buSzPct val="100000"/>
            </a:pPr>
            <a:r>
              <a:rPr kumimoji="0" lang="en-GB" dirty="0">
                <a:solidFill>
                  <a:srgbClr val="000080"/>
                </a:solidFill>
                <a:latin typeface="Arial" charset="0"/>
                <a:ea typeface="msmincho"/>
                <a:cs typeface="msmincho"/>
              </a:rPr>
              <a:t>2009</a:t>
            </a:r>
          </a:p>
        </p:txBody>
      </p:sp>
      <p:sp>
        <p:nvSpPr>
          <p:cNvPr id="8200" name="Line 8"/>
          <p:cNvSpPr>
            <a:spLocks noChangeShapeType="1"/>
          </p:cNvSpPr>
          <p:nvPr/>
        </p:nvSpPr>
        <p:spPr bwMode="auto">
          <a:xfrm flipH="1">
            <a:off x="686880" y="2501543"/>
            <a:ext cx="4320" cy="892894"/>
          </a:xfrm>
          <a:prstGeom prst="line">
            <a:avLst/>
          </a:prstGeom>
          <a:noFill/>
          <a:ln w="9525">
            <a:solidFill>
              <a:srgbClr val="198A8A"/>
            </a:solidFill>
            <a:round/>
            <a:headEnd/>
            <a:tailEnd type="triangle" w="med" len="med"/>
          </a:ln>
          <a:effectLst/>
        </p:spPr>
        <p:txBody>
          <a:bodyPr lIns="82910" tIns="41455" rIns="82910" bIns="41455">
            <a:prstTxWarp prst="textNoShape">
              <a:avLst/>
            </a:prstTxWarp>
          </a:bodyPr>
          <a:lstStyle/>
          <a:p>
            <a:pPr defTabSz="407357" fontAlgn="base" hangingPunct="0">
              <a:lnSpc>
                <a:spcPct val="93000"/>
              </a:lnSpc>
              <a:spcBef>
                <a:spcPct val="0"/>
              </a:spcBef>
              <a:spcAft>
                <a:spcPct val="0"/>
              </a:spcAft>
              <a:buClr>
                <a:srgbClr val="000000"/>
              </a:buClr>
              <a:buSzPct val="100000"/>
            </a:pPr>
            <a:endParaRPr kumimoji="0" lang="en-GB" sz="1000" dirty="0" smtClean="0">
              <a:solidFill>
                <a:srgbClr val="FFFFFF"/>
              </a:solidFill>
              <a:latin typeface="Arial" charset="0"/>
              <a:ea typeface="msmincho"/>
              <a:cs typeface="msmincho"/>
            </a:endParaRPr>
          </a:p>
        </p:txBody>
      </p:sp>
      <p:sp>
        <p:nvSpPr>
          <p:cNvPr id="8201" name="Text Box 9"/>
          <p:cNvSpPr txBox="1">
            <a:spLocks noChangeArrowheads="1"/>
          </p:cNvSpPr>
          <p:nvPr/>
        </p:nvSpPr>
        <p:spPr bwMode="auto">
          <a:xfrm>
            <a:off x="1319040" y="884253"/>
            <a:ext cx="1480320" cy="380200"/>
          </a:xfrm>
          <a:prstGeom prst="rect">
            <a:avLst/>
          </a:prstGeom>
          <a:solidFill>
            <a:srgbClr val="FFFF99"/>
          </a:solidFill>
          <a:ln w="9525">
            <a:noFill/>
            <a:round/>
            <a:headEnd/>
            <a:tailEnd/>
          </a:ln>
          <a:effectLst>
            <a:outerShdw blurRad="63500" dist="152735" dir="2700000" algn="ctr" rotWithShape="0">
              <a:srgbClr val="808080"/>
            </a:outerShdw>
          </a:effectLst>
        </p:spPr>
        <p:txBody>
          <a:bodyPr lIns="65284" tIns="78080" rIns="65284" bIns="65284">
            <a:prstTxWarp prst="textNoShape">
              <a:avLst/>
            </a:prstTxWarp>
          </a:bodyPr>
          <a:lstStyle/>
          <a:p>
            <a:pPr algn="ctr" defTabSz="407357" fontAlgn="base" hangingPunct="0">
              <a:lnSpc>
                <a:spcPct val="93000"/>
              </a:lnSpc>
              <a:spcBef>
                <a:spcPts val="771"/>
              </a:spcBef>
              <a:spcAft>
                <a:spcPts val="771"/>
              </a:spcAft>
              <a:buClr>
                <a:srgbClr val="000000"/>
              </a:buClr>
              <a:buSzPct val="100000"/>
              <a:tabLst>
                <a:tab pos="656378" algn="l"/>
                <a:tab pos="1312751" algn="l"/>
              </a:tabLst>
            </a:pPr>
            <a:r>
              <a:rPr kumimoji="0" lang="en-GB" sz="1500" dirty="0">
                <a:solidFill>
                  <a:srgbClr val="000080"/>
                </a:solidFill>
                <a:latin typeface="Arial" charset="0"/>
                <a:ea typeface="msmincho"/>
                <a:cs typeface="msmincho"/>
              </a:rPr>
              <a:t>Start of LHC</a:t>
            </a:r>
          </a:p>
        </p:txBody>
      </p:sp>
      <p:sp>
        <p:nvSpPr>
          <p:cNvPr id="8202" name="Text Box 10"/>
          <p:cNvSpPr txBox="1">
            <a:spLocks noChangeArrowheads="1"/>
          </p:cNvSpPr>
          <p:nvPr/>
        </p:nvSpPr>
        <p:spPr bwMode="auto">
          <a:xfrm>
            <a:off x="1537922" y="1324998"/>
            <a:ext cx="5015278" cy="639427"/>
          </a:xfrm>
          <a:prstGeom prst="rect">
            <a:avLst/>
          </a:prstGeom>
          <a:solidFill>
            <a:srgbClr val="CCFFFF"/>
          </a:solidFill>
          <a:ln w="9525">
            <a:solidFill>
              <a:srgbClr val="000000"/>
            </a:solidFill>
            <a:round/>
            <a:headEnd/>
            <a:tailEnd/>
          </a:ln>
          <a:effectLst/>
        </p:spPr>
        <p:txBody>
          <a:bodyPr lIns="65284" tIns="78080" rIns="65284" bIns="65284">
            <a:prstTxWarp prst="textNoShape">
              <a:avLst/>
            </a:prstTxWarp>
          </a:bodyPr>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Lst>
            </a:pPr>
            <a:r>
              <a:rPr kumimoji="0" lang="en-GB" sz="1500" dirty="0">
                <a:solidFill>
                  <a:srgbClr val="000080"/>
                </a:solidFill>
                <a:latin typeface="Arial" charset="0"/>
                <a:ea typeface="msmincho"/>
                <a:cs typeface="msmincho"/>
              </a:rPr>
              <a:t>Run 1: </a:t>
            </a:r>
            <a:r>
              <a:rPr kumimoji="0" lang="en-GB" sz="1500" dirty="0" smtClean="0">
                <a:solidFill>
                  <a:srgbClr val="000080"/>
                </a:solidFill>
                <a:latin typeface="Arial" charset="0"/>
                <a:ea typeface="msmincho"/>
                <a:cs typeface="msmincho"/>
              </a:rPr>
              <a:t>7 and 8 </a:t>
            </a:r>
            <a:r>
              <a:rPr kumimoji="0" lang="en-GB" sz="1500" dirty="0" err="1">
                <a:solidFill>
                  <a:srgbClr val="000080"/>
                </a:solidFill>
                <a:latin typeface="Arial" charset="0"/>
                <a:ea typeface="msmincho"/>
                <a:cs typeface="msmincho"/>
              </a:rPr>
              <a:t>TeV</a:t>
            </a:r>
            <a:r>
              <a:rPr kumimoji="0" lang="en-GB" sz="1500" dirty="0">
                <a:solidFill>
                  <a:srgbClr val="000080"/>
                </a:solidFill>
                <a:latin typeface="Arial" charset="0"/>
                <a:ea typeface="msmincho"/>
                <a:cs typeface="msmincho"/>
              </a:rPr>
              <a:t> centre of mass energy,  luminosity  ramping up to few 10</a:t>
            </a:r>
            <a:r>
              <a:rPr kumimoji="0" lang="en-GB" sz="1500" baseline="33000" dirty="0">
                <a:solidFill>
                  <a:srgbClr val="000080"/>
                </a:solidFill>
                <a:latin typeface="Arial" charset="0"/>
                <a:ea typeface="msmincho"/>
                <a:cs typeface="msmincho"/>
              </a:rPr>
              <a:t>33</a:t>
            </a:r>
            <a:r>
              <a:rPr kumimoji="0" lang="en-GB" sz="1500" dirty="0">
                <a:solidFill>
                  <a:srgbClr val="000080"/>
                </a:solidFill>
                <a:latin typeface="Arial" charset="0"/>
                <a:ea typeface="msmincho"/>
                <a:cs typeface="msmincho"/>
              </a:rPr>
              <a:t> cm</a:t>
            </a:r>
            <a:r>
              <a:rPr kumimoji="0" lang="en-GB" sz="1500" baseline="33000" dirty="0">
                <a:solidFill>
                  <a:srgbClr val="000080"/>
                </a:solidFill>
                <a:latin typeface="Arial" charset="0"/>
                <a:ea typeface="msmincho"/>
                <a:cs typeface="msmincho"/>
              </a:rPr>
              <a:t>-2</a:t>
            </a:r>
            <a:r>
              <a:rPr kumimoji="0" lang="en-GB" sz="1500" dirty="0">
                <a:solidFill>
                  <a:srgbClr val="000080"/>
                </a:solidFill>
                <a:latin typeface="Arial" charset="0"/>
                <a:ea typeface="msmincho"/>
                <a:cs typeface="msmincho"/>
              </a:rPr>
              <a:t> s</a:t>
            </a:r>
            <a:r>
              <a:rPr kumimoji="0" lang="en-GB" sz="1500" baseline="33000" dirty="0">
                <a:solidFill>
                  <a:srgbClr val="000080"/>
                </a:solidFill>
                <a:latin typeface="Arial" charset="0"/>
                <a:ea typeface="msmincho"/>
                <a:cs typeface="msmincho"/>
              </a:rPr>
              <a:t>-1</a:t>
            </a:r>
            <a:r>
              <a:rPr kumimoji="0" lang="en-GB" sz="1500" dirty="0">
                <a:solidFill>
                  <a:srgbClr val="000080"/>
                </a:solidFill>
                <a:latin typeface="Arial" charset="0"/>
                <a:ea typeface="msmincho"/>
                <a:cs typeface="msmincho"/>
              </a:rPr>
              <a:t>, few fb</a:t>
            </a:r>
            <a:r>
              <a:rPr kumimoji="0" lang="en-GB" sz="1500" baseline="33000" dirty="0">
                <a:solidFill>
                  <a:srgbClr val="000080"/>
                </a:solidFill>
                <a:latin typeface="Arial" charset="0"/>
                <a:ea typeface="msmincho"/>
                <a:cs typeface="msmincho"/>
              </a:rPr>
              <a:t>-1</a:t>
            </a:r>
            <a:r>
              <a:rPr kumimoji="0" lang="en-GB" sz="1500" dirty="0">
                <a:solidFill>
                  <a:srgbClr val="000080"/>
                </a:solidFill>
                <a:latin typeface="Arial" charset="0"/>
                <a:ea typeface="msmincho"/>
                <a:cs typeface="msmincho"/>
              </a:rPr>
              <a:t> delivered</a:t>
            </a:r>
          </a:p>
        </p:txBody>
      </p:sp>
      <p:sp>
        <p:nvSpPr>
          <p:cNvPr id="8203" name="Line 11"/>
          <p:cNvSpPr>
            <a:spLocks noChangeShapeType="1"/>
          </p:cNvSpPr>
          <p:nvPr/>
        </p:nvSpPr>
        <p:spPr bwMode="auto">
          <a:xfrm>
            <a:off x="688320" y="5158622"/>
            <a:ext cx="1440" cy="898654"/>
          </a:xfrm>
          <a:prstGeom prst="line">
            <a:avLst/>
          </a:prstGeom>
          <a:noFill/>
          <a:ln w="9525">
            <a:solidFill>
              <a:srgbClr val="198A8A"/>
            </a:solidFill>
            <a:round/>
            <a:headEnd/>
            <a:tailEnd type="triangle" w="med" len="med"/>
          </a:ln>
          <a:effectLst/>
        </p:spPr>
        <p:txBody>
          <a:bodyPr lIns="82910" tIns="41455" rIns="82910" bIns="41455">
            <a:prstTxWarp prst="textNoShape">
              <a:avLst/>
            </a:prstTxWarp>
          </a:bodyPr>
          <a:lstStyle/>
          <a:p>
            <a:pPr defTabSz="407357" fontAlgn="base" hangingPunct="0">
              <a:lnSpc>
                <a:spcPct val="93000"/>
              </a:lnSpc>
              <a:spcBef>
                <a:spcPct val="0"/>
              </a:spcBef>
              <a:spcAft>
                <a:spcPct val="0"/>
              </a:spcAft>
              <a:buClr>
                <a:srgbClr val="000000"/>
              </a:buClr>
              <a:buSzPct val="100000"/>
            </a:pPr>
            <a:endParaRPr kumimoji="0" lang="en-GB" sz="1000" dirty="0" smtClean="0">
              <a:solidFill>
                <a:srgbClr val="FFFFFF"/>
              </a:solidFill>
              <a:latin typeface="Arial" charset="0"/>
              <a:ea typeface="msmincho"/>
              <a:cs typeface="msmincho"/>
            </a:endParaRPr>
          </a:p>
        </p:txBody>
      </p:sp>
      <p:sp>
        <p:nvSpPr>
          <p:cNvPr id="8204" name="Text Box 12"/>
          <p:cNvSpPr txBox="1">
            <a:spLocks noChangeArrowheads="1"/>
          </p:cNvSpPr>
          <p:nvPr/>
        </p:nvSpPr>
        <p:spPr bwMode="auto">
          <a:xfrm>
            <a:off x="456481" y="6123580"/>
            <a:ext cx="462240" cy="231865"/>
          </a:xfrm>
          <a:prstGeom prst="rect">
            <a:avLst/>
          </a:prstGeom>
          <a:noFill/>
          <a:ln w="9525">
            <a:noFill/>
            <a:round/>
            <a:headEnd/>
            <a:tailEnd/>
          </a:ln>
          <a:effectLst/>
        </p:spPr>
        <p:txBody>
          <a:bodyPr wrap="none" lIns="0" tIns="14395" rIns="0" bIns="0">
            <a:prstTxWarp prst="textNoShape">
              <a:avLst/>
            </a:prstTxWarp>
          </a:bodyPr>
          <a:lstStyle/>
          <a:p>
            <a:pPr defTabSz="407357" fontAlgn="base" hangingPunct="0">
              <a:lnSpc>
                <a:spcPct val="93000"/>
              </a:lnSpc>
              <a:spcBef>
                <a:spcPct val="0"/>
              </a:spcBef>
              <a:spcAft>
                <a:spcPct val="0"/>
              </a:spcAft>
              <a:buClr>
                <a:srgbClr val="000000"/>
              </a:buClr>
              <a:buSzPct val="100000"/>
            </a:pPr>
            <a:r>
              <a:rPr kumimoji="0" lang="en-GB" dirty="0">
                <a:solidFill>
                  <a:srgbClr val="000080"/>
                </a:solidFill>
                <a:latin typeface="Arial" charset="0"/>
                <a:ea typeface="msmincho"/>
                <a:cs typeface="msmincho"/>
              </a:rPr>
              <a:t>2030</a:t>
            </a:r>
          </a:p>
        </p:txBody>
      </p:sp>
      <p:sp>
        <p:nvSpPr>
          <p:cNvPr id="8205" name="Text Box 13"/>
          <p:cNvSpPr txBox="1">
            <a:spLocks noChangeArrowheads="1"/>
          </p:cNvSpPr>
          <p:nvPr/>
        </p:nvSpPr>
        <p:spPr bwMode="auto">
          <a:xfrm>
            <a:off x="1424165" y="6099041"/>
            <a:ext cx="2594880" cy="380200"/>
          </a:xfrm>
          <a:prstGeom prst="rect">
            <a:avLst/>
          </a:prstGeom>
          <a:solidFill>
            <a:srgbClr val="FFFF99"/>
          </a:solidFill>
          <a:ln w="9525">
            <a:noFill/>
            <a:round/>
            <a:headEnd/>
            <a:tailEnd/>
          </a:ln>
          <a:effectLst>
            <a:outerShdw blurRad="63500" dist="152735" dir="2700000" algn="ctr" rotWithShape="0">
              <a:srgbClr val="808080"/>
            </a:outerShdw>
          </a:effectLst>
        </p:spPr>
        <p:txBody>
          <a:bodyPr lIns="65284" tIns="78080" rIns="65284" bIns="65284">
            <a:prstTxWarp prst="textNoShape">
              <a:avLst/>
            </a:prstTxWarp>
          </a:bodyPr>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kumimoji="0" lang="en-GB" sz="1500" dirty="0" smtClean="0">
                <a:solidFill>
                  <a:srgbClr val="000080"/>
                </a:solidFill>
                <a:latin typeface="Arial" charset="0"/>
                <a:ea typeface="msmincho"/>
                <a:cs typeface="msmincho"/>
              </a:rPr>
              <a:t> </a:t>
            </a:r>
            <a:endParaRPr kumimoji="0" lang="en-GB" sz="1500" dirty="0">
              <a:solidFill>
                <a:srgbClr val="000080"/>
              </a:solidFill>
              <a:latin typeface="Arial" charset="0"/>
              <a:ea typeface="msmincho"/>
              <a:cs typeface="msmincho"/>
            </a:endParaRPr>
          </a:p>
        </p:txBody>
      </p:sp>
      <p:sp>
        <p:nvSpPr>
          <p:cNvPr id="8206" name="Text Box 14"/>
          <p:cNvSpPr txBox="1">
            <a:spLocks noChangeArrowheads="1"/>
          </p:cNvSpPr>
          <p:nvPr/>
        </p:nvSpPr>
        <p:spPr bwMode="auto">
          <a:xfrm>
            <a:off x="1418400" y="4741038"/>
            <a:ext cx="5690880" cy="542937"/>
          </a:xfrm>
          <a:prstGeom prst="rect">
            <a:avLst/>
          </a:prstGeom>
          <a:solidFill>
            <a:srgbClr val="FFFF99"/>
          </a:solidFill>
          <a:ln w="9525">
            <a:noFill/>
            <a:round/>
            <a:headEnd/>
            <a:tailEnd/>
          </a:ln>
          <a:effectLst>
            <a:outerShdw blurRad="63500" dist="152735" dir="2700000" algn="ctr" rotWithShape="0">
              <a:srgbClr val="808080"/>
            </a:outerShdw>
          </a:effectLst>
        </p:spPr>
        <p:txBody>
          <a:bodyPr lIns="65284" tIns="78080" rIns="65284" bIns="65284">
            <a:prstTxWarp prst="textNoShape">
              <a:avLst/>
            </a:prstTxWarp>
          </a:bodyPr>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 pos="5251020" algn="l"/>
              </a:tabLst>
            </a:pPr>
            <a:r>
              <a:rPr kumimoji="0" lang="en-GB" sz="1500" dirty="0">
                <a:solidFill>
                  <a:srgbClr val="000080"/>
                </a:solidFill>
                <a:latin typeface="Arial" charset="0"/>
                <a:ea typeface="msmincho"/>
                <a:cs typeface="msmincho"/>
              </a:rPr>
              <a:t>Phase-II: High-luminosity LHC. New focussing magnets and CRAB cavities for very high luminosity with levelling</a:t>
            </a:r>
          </a:p>
        </p:txBody>
      </p:sp>
      <p:sp>
        <p:nvSpPr>
          <p:cNvPr id="8207" name="Text Box 15"/>
          <p:cNvSpPr txBox="1">
            <a:spLocks noChangeArrowheads="1"/>
          </p:cNvSpPr>
          <p:nvPr/>
        </p:nvSpPr>
        <p:spPr bwMode="auto">
          <a:xfrm>
            <a:off x="1416960" y="3454932"/>
            <a:ext cx="5593440" cy="431277"/>
          </a:xfrm>
          <a:prstGeom prst="rect">
            <a:avLst/>
          </a:prstGeom>
          <a:solidFill>
            <a:srgbClr val="FFFF99"/>
          </a:solidFill>
          <a:ln w="9525">
            <a:noFill/>
            <a:round/>
            <a:headEnd/>
            <a:tailEnd/>
          </a:ln>
          <a:effectLst>
            <a:outerShdw blurRad="63500" dist="152735" dir="2700000" algn="ctr" rotWithShape="0">
              <a:srgbClr val="808080"/>
            </a:outerShdw>
          </a:effectLst>
        </p:spPr>
        <p:txBody>
          <a:bodyPr lIns="65284" tIns="78080" rIns="65284" bIns="65284">
            <a:prstTxWarp prst="textNoShape">
              <a:avLst/>
            </a:prstTxWarp>
          </a:bodyPr>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 pos="5251020" algn="l"/>
              </a:tabLst>
            </a:pPr>
            <a:r>
              <a:rPr kumimoji="0" lang="en-GB" sz="1500" dirty="0">
                <a:solidFill>
                  <a:srgbClr val="000080"/>
                </a:solidFill>
                <a:latin typeface="Arial" charset="0"/>
                <a:ea typeface="msmincho"/>
                <a:cs typeface="msmincho"/>
              </a:rPr>
              <a:t>Injector and LHC Phase-I upgrades to go to ultimate luminosity</a:t>
            </a:r>
          </a:p>
        </p:txBody>
      </p:sp>
      <p:sp>
        <p:nvSpPr>
          <p:cNvPr id="8208" name="Text Box 16"/>
          <p:cNvSpPr txBox="1">
            <a:spLocks noChangeArrowheads="1"/>
          </p:cNvSpPr>
          <p:nvPr/>
        </p:nvSpPr>
        <p:spPr bwMode="auto">
          <a:xfrm>
            <a:off x="1342080" y="2016264"/>
            <a:ext cx="4060800" cy="748879"/>
          </a:xfrm>
          <a:prstGeom prst="rect">
            <a:avLst/>
          </a:prstGeom>
          <a:solidFill>
            <a:srgbClr val="FFFF99"/>
          </a:solidFill>
          <a:ln w="9525">
            <a:noFill/>
            <a:round/>
            <a:headEnd/>
            <a:tailEnd/>
          </a:ln>
          <a:effectLst>
            <a:outerShdw blurRad="63500" dist="152735" dir="2700000" algn="ctr" rotWithShape="0">
              <a:srgbClr val="808080"/>
            </a:outerShdw>
          </a:effectLst>
        </p:spPr>
        <p:txBody>
          <a:bodyPr lIns="65284" tIns="78080" rIns="65284" bIns="65284">
            <a:prstTxWarp prst="textNoShape">
              <a:avLst/>
            </a:prstTxWarp>
          </a:bodyPr>
          <a:lstStyle/>
          <a:p>
            <a:pPr defTabSz="407357" fontAlgn="base" hangingPunct="0">
              <a:lnSpc>
                <a:spcPct val="93000"/>
              </a:lnSpc>
              <a:spcBef>
                <a:spcPts val="771"/>
              </a:spcBef>
              <a:spcAft>
                <a:spcPts val="771"/>
              </a:spcAft>
              <a:buClr>
                <a:srgbClr val="000000"/>
              </a:buClr>
              <a:buSzPct val="100000"/>
              <a:tabLst>
                <a:tab pos="656378" algn="l"/>
                <a:tab pos="1312751" algn="l"/>
                <a:tab pos="1969133" algn="l"/>
                <a:tab pos="2625509" algn="l"/>
                <a:tab pos="3281886" algn="l"/>
                <a:tab pos="3938265" algn="l"/>
              </a:tabLst>
            </a:pPr>
            <a:r>
              <a:rPr kumimoji="0" lang="en-GB" sz="1500" dirty="0">
                <a:solidFill>
                  <a:srgbClr val="000080"/>
                </a:solidFill>
                <a:latin typeface="Arial" charset="0"/>
                <a:ea typeface="msmincho"/>
                <a:cs typeface="msmincho"/>
              </a:rPr>
              <a:t>LHC shut-down to prepare machine for design energy and nominal luminosity </a:t>
            </a:r>
            <a:r>
              <a:rPr kumimoji="0" lang="en-GB" sz="1500" dirty="0" smtClean="0">
                <a:solidFill>
                  <a:srgbClr val="000080"/>
                </a:solidFill>
                <a:latin typeface="Arial" charset="0"/>
                <a:ea typeface="msmincho"/>
                <a:cs typeface="msmincho"/>
              </a:rPr>
              <a:t> </a:t>
            </a:r>
            <a:endParaRPr kumimoji="0" lang="en-GB" sz="1500" dirty="0">
              <a:solidFill>
                <a:srgbClr val="000080"/>
              </a:solidFill>
              <a:latin typeface="Arial" charset="0"/>
              <a:ea typeface="msmincho"/>
              <a:cs typeface="msmincho"/>
            </a:endParaRPr>
          </a:p>
        </p:txBody>
      </p:sp>
      <p:sp>
        <p:nvSpPr>
          <p:cNvPr id="8209" name="Text Box 17"/>
          <p:cNvSpPr txBox="1">
            <a:spLocks noChangeArrowheads="1"/>
          </p:cNvSpPr>
          <p:nvPr/>
        </p:nvSpPr>
        <p:spPr bwMode="auto">
          <a:xfrm>
            <a:off x="1679040" y="5462554"/>
            <a:ext cx="3133440" cy="561659"/>
          </a:xfrm>
          <a:prstGeom prst="rect">
            <a:avLst/>
          </a:prstGeom>
          <a:solidFill>
            <a:srgbClr val="CCFFFF"/>
          </a:solidFill>
          <a:ln w="9525">
            <a:solidFill>
              <a:srgbClr val="000000"/>
            </a:solidFill>
            <a:round/>
            <a:headEnd/>
            <a:tailEnd/>
          </a:ln>
          <a:effectLst/>
        </p:spPr>
        <p:txBody>
          <a:bodyPr lIns="65284" tIns="78080" rIns="65284" bIns="65284">
            <a:prstTxWarp prst="textNoShape">
              <a:avLst/>
            </a:prstTxWarp>
          </a:bodyPr>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Lst>
            </a:pPr>
            <a:r>
              <a:rPr kumimoji="0" lang="en-GB" sz="1500" dirty="0">
                <a:solidFill>
                  <a:srgbClr val="000080"/>
                </a:solidFill>
                <a:latin typeface="Arial" charset="0"/>
                <a:ea typeface="msmincho"/>
                <a:cs typeface="msmincho"/>
              </a:rPr>
              <a:t>Run 4: Collect data until &gt; 3000 fb</a:t>
            </a:r>
            <a:r>
              <a:rPr kumimoji="0" lang="en-GB" sz="1500" baseline="33000" dirty="0">
                <a:solidFill>
                  <a:srgbClr val="000080"/>
                </a:solidFill>
                <a:latin typeface="Arial" charset="0"/>
                <a:ea typeface="msmincho"/>
                <a:cs typeface="msmincho"/>
              </a:rPr>
              <a:t>-1</a:t>
            </a:r>
          </a:p>
        </p:txBody>
      </p:sp>
      <p:sp>
        <p:nvSpPr>
          <p:cNvPr id="8210" name="Text Box 18"/>
          <p:cNvSpPr txBox="1">
            <a:spLocks noChangeArrowheads="1"/>
          </p:cNvSpPr>
          <p:nvPr/>
        </p:nvSpPr>
        <p:spPr bwMode="auto">
          <a:xfrm>
            <a:off x="1624320" y="4006558"/>
            <a:ext cx="5866560" cy="639427"/>
          </a:xfrm>
          <a:prstGeom prst="rect">
            <a:avLst/>
          </a:prstGeom>
          <a:solidFill>
            <a:srgbClr val="CCFFFF"/>
          </a:solidFill>
          <a:ln w="9525">
            <a:solidFill>
              <a:srgbClr val="000000"/>
            </a:solidFill>
            <a:round/>
            <a:headEnd/>
            <a:tailEnd/>
          </a:ln>
          <a:effectLst/>
        </p:spPr>
        <p:txBody>
          <a:bodyPr lIns="65284" tIns="78080" rIns="65284" bIns="65284">
            <a:prstTxWarp prst="textNoShape">
              <a:avLst/>
            </a:prstTxWarp>
          </a:bodyPr>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 pos="5251020" algn="l"/>
              </a:tabLst>
            </a:pPr>
            <a:r>
              <a:rPr kumimoji="0" lang="en-GB" sz="1500" dirty="0">
                <a:solidFill>
                  <a:srgbClr val="000080"/>
                </a:solidFill>
                <a:latin typeface="Arial" charset="0"/>
                <a:ea typeface="msmincho"/>
                <a:cs typeface="msmincho"/>
              </a:rPr>
              <a:t>Run 3: Ramp up luminosity to 2.2 </a:t>
            </a:r>
            <a:r>
              <a:rPr kumimoji="0" lang="en-GB" sz="1500" dirty="0" err="1">
                <a:solidFill>
                  <a:srgbClr val="000080"/>
                </a:solidFill>
                <a:latin typeface="Arial" charset="0"/>
                <a:ea typeface="msmincho"/>
                <a:cs typeface="msmincho"/>
              </a:rPr>
              <a:t>x</a:t>
            </a:r>
            <a:r>
              <a:rPr kumimoji="0" lang="en-GB" sz="1500" dirty="0">
                <a:solidFill>
                  <a:srgbClr val="000080"/>
                </a:solidFill>
                <a:latin typeface="Arial" charset="0"/>
                <a:ea typeface="msmincho"/>
                <a:cs typeface="msmincho"/>
              </a:rPr>
              <a:t> nominal, reaching ~100 fb</a:t>
            </a:r>
            <a:r>
              <a:rPr kumimoji="0" lang="en-GB" sz="1500" baseline="33000" dirty="0">
                <a:solidFill>
                  <a:srgbClr val="000080"/>
                </a:solidFill>
                <a:latin typeface="Arial" charset="0"/>
                <a:ea typeface="msmincho"/>
                <a:cs typeface="msmincho"/>
              </a:rPr>
              <a:t>-1</a:t>
            </a:r>
            <a:r>
              <a:rPr kumimoji="0" lang="en-GB" sz="1500" dirty="0">
                <a:solidFill>
                  <a:srgbClr val="000080"/>
                </a:solidFill>
                <a:latin typeface="Arial" charset="0"/>
                <a:ea typeface="msmincho"/>
                <a:cs typeface="msmincho"/>
              </a:rPr>
              <a:t> / year accumulate few hundred fb</a:t>
            </a:r>
            <a:r>
              <a:rPr kumimoji="0" lang="en-GB" sz="1500" baseline="33000" dirty="0">
                <a:solidFill>
                  <a:srgbClr val="000080"/>
                </a:solidFill>
                <a:latin typeface="Arial" charset="0"/>
                <a:ea typeface="msmincho"/>
                <a:cs typeface="msmincho"/>
              </a:rPr>
              <a:t>-1</a:t>
            </a:r>
            <a:r>
              <a:rPr kumimoji="0" lang="en-GB" sz="1500" dirty="0">
                <a:solidFill>
                  <a:srgbClr val="000080"/>
                </a:solidFill>
                <a:latin typeface="Arial" charset="0"/>
                <a:ea typeface="msmincho"/>
                <a:cs typeface="msmincho"/>
              </a:rPr>
              <a:t> </a:t>
            </a:r>
          </a:p>
        </p:txBody>
      </p:sp>
      <p:sp>
        <p:nvSpPr>
          <p:cNvPr id="8211" name="Text Box 19"/>
          <p:cNvSpPr txBox="1">
            <a:spLocks noChangeArrowheads="1"/>
          </p:cNvSpPr>
          <p:nvPr/>
        </p:nvSpPr>
        <p:spPr bwMode="auto">
          <a:xfrm>
            <a:off x="1584002" y="2949490"/>
            <a:ext cx="5810400" cy="482451"/>
          </a:xfrm>
          <a:prstGeom prst="rect">
            <a:avLst/>
          </a:prstGeom>
          <a:solidFill>
            <a:srgbClr val="CCFFFF"/>
          </a:solidFill>
          <a:ln w="9525">
            <a:solidFill>
              <a:srgbClr val="000000"/>
            </a:solidFill>
            <a:round/>
            <a:headEnd/>
            <a:tailEnd/>
          </a:ln>
          <a:effectLst/>
        </p:spPr>
        <p:txBody>
          <a:bodyPr lIns="65284" tIns="78080" rIns="65284" bIns="65284">
            <a:prstTxWarp prst="textNoShape">
              <a:avLst/>
            </a:prstTxWarp>
          </a:bodyPr>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 pos="5251020" algn="l"/>
              </a:tabLst>
            </a:pPr>
            <a:r>
              <a:rPr kumimoji="0" lang="en-GB" sz="1500" dirty="0">
                <a:solidFill>
                  <a:srgbClr val="000080"/>
                </a:solidFill>
                <a:latin typeface="Arial" charset="0"/>
                <a:ea typeface="msmincho"/>
                <a:cs typeface="msmincho"/>
              </a:rPr>
              <a:t>Run 2: Ramp up luminosity to nominal (10</a:t>
            </a:r>
            <a:r>
              <a:rPr kumimoji="0" lang="en-GB" sz="1500" baseline="33000" dirty="0">
                <a:solidFill>
                  <a:srgbClr val="000080"/>
                </a:solidFill>
                <a:latin typeface="Arial" charset="0"/>
                <a:ea typeface="msmincho"/>
                <a:cs typeface="msmincho"/>
              </a:rPr>
              <a:t>34</a:t>
            </a:r>
            <a:r>
              <a:rPr kumimoji="0" lang="en-GB" sz="1500" dirty="0">
                <a:solidFill>
                  <a:srgbClr val="000080"/>
                </a:solidFill>
                <a:latin typeface="Arial" charset="0"/>
                <a:ea typeface="msmincho"/>
                <a:cs typeface="msmincho"/>
              </a:rPr>
              <a:t> cm</a:t>
            </a:r>
            <a:r>
              <a:rPr kumimoji="0" lang="en-GB" sz="1500" baseline="33000" dirty="0">
                <a:solidFill>
                  <a:srgbClr val="000080"/>
                </a:solidFill>
                <a:latin typeface="Arial" charset="0"/>
                <a:ea typeface="msmincho"/>
                <a:cs typeface="msmincho"/>
              </a:rPr>
              <a:t>-2</a:t>
            </a:r>
            <a:r>
              <a:rPr kumimoji="0" lang="en-GB" sz="1500" dirty="0">
                <a:solidFill>
                  <a:srgbClr val="000080"/>
                </a:solidFill>
                <a:latin typeface="Arial" charset="0"/>
                <a:ea typeface="msmincho"/>
                <a:cs typeface="msmincho"/>
              </a:rPr>
              <a:t> s</a:t>
            </a:r>
            <a:r>
              <a:rPr kumimoji="0" lang="en-GB" sz="1500" baseline="33000" dirty="0">
                <a:solidFill>
                  <a:srgbClr val="000080"/>
                </a:solidFill>
                <a:latin typeface="Arial" charset="0"/>
                <a:ea typeface="msmincho"/>
                <a:cs typeface="msmincho"/>
              </a:rPr>
              <a:t>-1</a:t>
            </a:r>
            <a:r>
              <a:rPr kumimoji="0" lang="en-GB" sz="1500" dirty="0">
                <a:solidFill>
                  <a:srgbClr val="000080"/>
                </a:solidFill>
                <a:latin typeface="Arial" charset="0"/>
                <a:ea typeface="msmincho"/>
                <a:cs typeface="msmincho"/>
              </a:rPr>
              <a:t>), ~50 to 100 fb</a:t>
            </a:r>
            <a:r>
              <a:rPr kumimoji="0" lang="en-GB" sz="1500" baseline="33000" dirty="0">
                <a:solidFill>
                  <a:srgbClr val="000080"/>
                </a:solidFill>
                <a:latin typeface="Arial" charset="0"/>
                <a:ea typeface="msmincho"/>
                <a:cs typeface="msmincho"/>
              </a:rPr>
              <a:t>-1</a:t>
            </a:r>
            <a:r>
              <a:rPr kumimoji="0" lang="en-GB" sz="1500" dirty="0">
                <a:solidFill>
                  <a:srgbClr val="000080"/>
                </a:solidFill>
                <a:latin typeface="Arial" charset="0"/>
                <a:ea typeface="msmincho"/>
                <a:cs typeface="msmincho"/>
              </a:rPr>
              <a:t> </a:t>
            </a:r>
          </a:p>
        </p:txBody>
      </p:sp>
      <p:pic>
        <p:nvPicPr>
          <p:cNvPr id="8212" name="Picture 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54560" y="809365"/>
            <a:ext cx="1818720" cy="2056536"/>
          </a:xfrm>
          <a:prstGeom prst="rect">
            <a:avLst/>
          </a:prstGeom>
          <a:noFill/>
          <a:ln w="9525">
            <a:noFill/>
            <a:round/>
            <a:headEnd/>
            <a:tailEnd/>
          </a:ln>
          <a:effectLst/>
        </p:spPr>
      </p:pic>
      <p:sp>
        <p:nvSpPr>
          <p:cNvPr id="22" name="TextBox 21"/>
          <p:cNvSpPr txBox="1"/>
          <p:nvPr/>
        </p:nvSpPr>
        <p:spPr>
          <a:xfrm rot="19949332">
            <a:off x="3673799" y="3660119"/>
            <a:ext cx="5029200" cy="1631216"/>
          </a:xfrm>
          <a:prstGeom prst="rect">
            <a:avLst/>
          </a:prstGeom>
          <a:solidFill>
            <a:srgbClr val="FFFF00">
              <a:alpha val="50000"/>
            </a:srgbClr>
          </a:solidFill>
          <a:ln>
            <a:solidFill>
              <a:srgbClr val="FF0000"/>
            </a:solidFill>
          </a:ln>
        </p:spPr>
        <p:txBody>
          <a:bodyPr wrap="square" rtlCol="0">
            <a:spAutoFit/>
          </a:bodyPr>
          <a:lstStyle/>
          <a:p>
            <a:pPr algn="ctr" defTabSz="914400" fontAlgn="base">
              <a:spcBef>
                <a:spcPct val="0"/>
              </a:spcBef>
              <a:spcAft>
                <a:spcPct val="0"/>
              </a:spcAft>
            </a:pPr>
            <a:r>
              <a:rPr kumimoji="0" lang="en-US" sz="2000" dirty="0" smtClean="0">
                <a:solidFill>
                  <a:srgbClr val="000000"/>
                </a:solidFill>
                <a:latin typeface="Arial" charset="0"/>
                <a:ea typeface="msmincho"/>
                <a:cs typeface="msmincho"/>
              </a:rPr>
              <a:t>Study of the properties of the Higgs Boson</a:t>
            </a:r>
          </a:p>
          <a:p>
            <a:pPr algn="ctr" defTabSz="914400" fontAlgn="base">
              <a:spcBef>
                <a:spcPct val="0"/>
              </a:spcBef>
              <a:spcAft>
                <a:spcPct val="0"/>
              </a:spcAft>
            </a:pPr>
            <a:r>
              <a:rPr kumimoji="0" lang="en-US" sz="2000" dirty="0" smtClean="0">
                <a:solidFill>
                  <a:srgbClr val="000000"/>
                </a:solidFill>
                <a:latin typeface="Arial" charset="0"/>
                <a:ea typeface="msmincho"/>
                <a:cs typeface="msmincho"/>
              </a:rPr>
              <a:t> or</a:t>
            </a:r>
          </a:p>
          <a:p>
            <a:pPr algn="ctr" defTabSz="914400" fontAlgn="base">
              <a:spcBef>
                <a:spcPct val="0"/>
              </a:spcBef>
              <a:spcAft>
                <a:spcPct val="0"/>
              </a:spcAft>
            </a:pPr>
            <a:r>
              <a:rPr kumimoji="0" lang="en-US" sz="2000" dirty="0">
                <a:solidFill>
                  <a:srgbClr val="000000"/>
                </a:solidFill>
                <a:latin typeface="Arial" charset="0"/>
                <a:ea typeface="msmincho"/>
                <a:cs typeface="msmincho"/>
              </a:rPr>
              <a:t>o</a:t>
            </a:r>
            <a:r>
              <a:rPr kumimoji="0" lang="en-US" sz="2000" dirty="0" smtClean="0">
                <a:solidFill>
                  <a:srgbClr val="000000"/>
                </a:solidFill>
                <a:latin typeface="Arial" charset="0"/>
                <a:ea typeface="msmincho"/>
                <a:cs typeface="msmincho"/>
              </a:rPr>
              <a:t>ther </a:t>
            </a:r>
            <a:r>
              <a:rPr kumimoji="0" lang="en-US" sz="2000" dirty="0" err="1" smtClean="0">
                <a:solidFill>
                  <a:srgbClr val="000000"/>
                </a:solidFill>
                <a:latin typeface="Arial" charset="0"/>
                <a:ea typeface="msmincho"/>
                <a:cs typeface="msmincho"/>
              </a:rPr>
              <a:t>ew</a:t>
            </a:r>
            <a:r>
              <a:rPr kumimoji="0" lang="en-US" sz="2000" dirty="0" smtClean="0">
                <a:solidFill>
                  <a:srgbClr val="000000"/>
                </a:solidFill>
                <a:latin typeface="Arial" charset="0"/>
                <a:ea typeface="msmincho"/>
                <a:cs typeface="msmincho"/>
              </a:rPr>
              <a:t> symmetry breaking mechanism    and</a:t>
            </a:r>
          </a:p>
          <a:p>
            <a:pPr algn="ctr" defTabSz="914400" fontAlgn="base">
              <a:spcBef>
                <a:spcPct val="0"/>
              </a:spcBef>
              <a:spcAft>
                <a:spcPct val="0"/>
              </a:spcAft>
            </a:pPr>
            <a:r>
              <a:rPr kumimoji="0" lang="en-US" sz="2000" dirty="0" smtClean="0">
                <a:solidFill>
                  <a:srgbClr val="000000"/>
                </a:solidFill>
                <a:latin typeface="Arial" charset="0"/>
                <a:ea typeface="msmincho"/>
                <a:cs typeface="msmincho"/>
              </a:rPr>
              <a:t>Physics beyond the Standard Model</a:t>
            </a:r>
            <a:endParaRPr kumimoji="0" lang="en-US" sz="2000" dirty="0">
              <a:solidFill>
                <a:srgbClr val="000000"/>
              </a:solidFill>
              <a:latin typeface="Arial" charset="0"/>
              <a:ea typeface="msmincho"/>
              <a:cs typeface="msmincho"/>
            </a:endParaRPr>
          </a:p>
        </p:txBody>
      </p:sp>
      <p:sp>
        <p:nvSpPr>
          <p:cNvPr id="2" name="テキスト ボックス 1"/>
          <p:cNvSpPr txBox="1"/>
          <p:nvPr/>
        </p:nvSpPr>
        <p:spPr>
          <a:xfrm>
            <a:off x="7444988" y="0"/>
            <a:ext cx="1690111" cy="276999"/>
          </a:xfrm>
          <a:prstGeom prst="rect">
            <a:avLst/>
          </a:prstGeom>
          <a:solidFill>
            <a:srgbClr val="FFFF00"/>
          </a:solidFill>
        </p:spPr>
        <p:txBody>
          <a:bodyPr wrap="none" rtlCol="0">
            <a:spAutoFit/>
          </a:bodyPr>
          <a:lstStyle/>
          <a:p>
            <a:r>
              <a:rPr lang="en-US" altLang="ja-JP" sz="1200" dirty="0" smtClean="0">
                <a:solidFill>
                  <a:srgbClr val="000000"/>
                </a:solidFill>
                <a:latin typeface="Bitstream Vera Sans"/>
                <a:ea typeface="msmincho"/>
                <a:cs typeface="msmincho"/>
              </a:rPr>
              <a:t>R. </a:t>
            </a:r>
            <a:r>
              <a:rPr lang="en-US" altLang="ja-JP" sz="1200" dirty="0" err="1" smtClean="0">
                <a:solidFill>
                  <a:srgbClr val="000000"/>
                </a:solidFill>
                <a:latin typeface="Bitstream Vera Sans"/>
                <a:ea typeface="msmincho"/>
                <a:cs typeface="msmincho"/>
              </a:rPr>
              <a:t>Heuer</a:t>
            </a:r>
            <a:r>
              <a:rPr lang="en-US" altLang="ja-JP" sz="1200" dirty="0" smtClean="0">
                <a:solidFill>
                  <a:srgbClr val="000000"/>
                </a:solidFill>
                <a:latin typeface="Bitstream Vera Sans"/>
                <a:ea typeface="msmincho"/>
                <a:cs typeface="msmincho"/>
              </a:rPr>
              <a:t>, ICHEP2012</a:t>
            </a:r>
            <a:endParaRPr lang="ja-JP" altLang="en-US" sz="1200" dirty="0">
              <a:solidFill>
                <a:srgbClr val="000000"/>
              </a:solidFill>
              <a:latin typeface="Bitstream Vera Sans"/>
              <a:ea typeface="msmincho"/>
              <a:cs typeface="msmincho"/>
            </a:endParaRPr>
          </a:p>
        </p:txBody>
      </p:sp>
      <p:sp>
        <p:nvSpPr>
          <p:cNvPr id="3" name="日付プレースホルダー 2"/>
          <p:cNvSpPr>
            <a:spLocks noGrp="1"/>
          </p:cNvSpPr>
          <p:nvPr>
            <p:ph type="dt" sz="half" idx="10"/>
          </p:nvPr>
        </p:nvSpPr>
        <p:spPr/>
        <p:txBody>
          <a:bodyPr/>
          <a:lstStyle/>
          <a:p>
            <a:r>
              <a:rPr kumimoji="1" lang="en-US" altLang="ja-JP" smtClean="0"/>
              <a:t>12/08/30, A. Yamamoto</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5" name="スライド番号プレースホルダー 4"/>
          <p:cNvSpPr>
            <a:spLocks noGrp="1"/>
          </p:cNvSpPr>
          <p:nvPr>
            <p:ph type="sldNum" sz="quarter" idx="12"/>
          </p:nvPr>
        </p:nvSpPr>
        <p:spPr/>
        <p:txBody>
          <a:bodyPr/>
          <a:lstStyle/>
          <a:p>
            <a:fld id="{690BD53D-0F42-B742-A897-5EF936631EAF}" type="slidenum">
              <a:rPr kumimoji="1" lang="ja-JP" altLang="en-US" smtClean="0"/>
              <a:t>12</a:t>
            </a:fld>
            <a:endParaRPr kumimoji="1" lang="ja-JP" altLang="en-US"/>
          </a:p>
        </p:txBody>
      </p:sp>
    </p:spTree>
    <p:extLst>
      <p:ext uri="{BB962C8B-B14F-4D97-AF65-F5344CB8AC3E}">
        <p14:creationId xmlns:p14="http://schemas.microsoft.com/office/powerpoint/2010/main" val="11039898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877433"/>
          </a:xfrm>
        </p:spPr>
        <p:txBody>
          <a:bodyPr>
            <a:normAutofit fontScale="90000"/>
          </a:bodyPr>
          <a:lstStyle/>
          <a:p>
            <a:r>
              <a:rPr kumimoji="1" lang="en-US" altLang="ja-JP" b="1" dirty="0" smtClean="0"/>
              <a:t>ILC Accelerator Cost Estimate</a:t>
            </a:r>
            <a:br>
              <a:rPr kumimoji="1" lang="en-US" altLang="ja-JP" b="1" dirty="0" smtClean="0"/>
            </a:br>
            <a:r>
              <a:rPr lang="en-US" altLang="ja-JP" sz="3100" b="1" dirty="0" smtClean="0">
                <a:solidFill>
                  <a:srgbClr val="3366FF"/>
                </a:solidFill>
              </a:rPr>
              <a:t>updated, July 2012</a:t>
            </a:r>
            <a:r>
              <a:rPr kumimoji="1" lang="en-US" altLang="ja-JP" sz="3100" b="1" dirty="0" smtClean="0">
                <a:solidFill>
                  <a:srgbClr val="3366FF"/>
                </a:solidFill>
              </a:rPr>
              <a:t> </a:t>
            </a:r>
            <a:endParaRPr kumimoji="1" lang="ja-JP" altLang="en-US" b="1" dirty="0">
              <a:solidFill>
                <a:srgbClr val="3366FF"/>
              </a:solidFill>
            </a:endParaRPr>
          </a:p>
        </p:txBody>
      </p:sp>
      <p:sp>
        <p:nvSpPr>
          <p:cNvPr id="7" name="コンテンツ プレースホルダー 6"/>
          <p:cNvSpPr>
            <a:spLocks noGrp="1"/>
          </p:cNvSpPr>
          <p:nvPr>
            <p:ph sz="half" idx="1"/>
          </p:nvPr>
        </p:nvSpPr>
        <p:spPr>
          <a:xfrm>
            <a:off x="405136" y="1783335"/>
            <a:ext cx="8229600" cy="3694230"/>
          </a:xfrm>
          <a:ln>
            <a:solidFill>
              <a:srgbClr val="3366FF"/>
            </a:solidFill>
          </a:ln>
        </p:spPr>
        <p:txBody>
          <a:bodyPr>
            <a:noAutofit/>
          </a:bodyPr>
          <a:lstStyle/>
          <a:p>
            <a:pPr marL="0" indent="0">
              <a:lnSpc>
                <a:spcPct val="120000"/>
              </a:lnSpc>
              <a:buNone/>
            </a:pPr>
            <a:r>
              <a:rPr lang="en-US" altLang="ja-JP" sz="1200" dirty="0">
                <a:solidFill>
                  <a:srgbClr val="000000"/>
                </a:solidFill>
              </a:rPr>
              <a:t>[</a:t>
            </a:r>
            <a:r>
              <a:rPr kumimoji="1" lang="en-US" altLang="ja-JP" sz="1200" dirty="0" smtClean="0">
                <a:solidFill>
                  <a:srgbClr val="000000"/>
                </a:solidFill>
              </a:rPr>
              <a:t>1</a:t>
            </a:r>
            <a:r>
              <a:rPr lang="en-US" altLang="ja-JP" sz="1600" dirty="0"/>
              <a:t>]</a:t>
            </a:r>
            <a:r>
              <a:rPr kumimoji="1" lang="en-US" altLang="ja-JP" sz="1600" dirty="0" smtClean="0"/>
              <a:t>   </a:t>
            </a:r>
            <a:r>
              <a:rPr kumimoji="1" lang="en-US" altLang="ja-JP" sz="1600" u="sng" dirty="0" smtClean="0"/>
              <a:t>RDR M&amp;A </a:t>
            </a:r>
            <a:r>
              <a:rPr kumimoji="1" lang="en-US" altLang="ja-JP" sz="1600" dirty="0" smtClean="0"/>
              <a:t>cost-estimate </a:t>
            </a:r>
            <a:r>
              <a:rPr kumimoji="1" lang="en-US" altLang="ja-JP" sz="1600" u="sng" dirty="0" smtClean="0"/>
              <a:t>in 2007</a:t>
            </a:r>
            <a:r>
              <a:rPr kumimoji="1" lang="en-US" altLang="ja-JP" sz="1600" dirty="0" smtClean="0"/>
              <a:t>: 								</a:t>
            </a:r>
            <a:r>
              <a:rPr kumimoji="1" lang="en-US" altLang="ja-JP" sz="1600" dirty="0" smtClean="0">
                <a:solidFill>
                  <a:srgbClr val="3366FF"/>
                </a:solidFill>
              </a:rPr>
              <a:t>6.6 BILCU</a:t>
            </a:r>
          </a:p>
          <a:p>
            <a:pPr marL="0" indent="0">
              <a:lnSpc>
                <a:spcPct val="120000"/>
              </a:lnSpc>
              <a:buNone/>
            </a:pPr>
            <a:r>
              <a:rPr lang="en-US" altLang="ja-JP" sz="1600" dirty="0" smtClean="0"/>
              <a:t>[2]   Corresponding </a:t>
            </a:r>
            <a:r>
              <a:rPr lang="en-US" altLang="ja-JP" sz="1600" u="sng" dirty="0" smtClean="0"/>
              <a:t>RDR M&amp;A</a:t>
            </a:r>
            <a:r>
              <a:rPr lang="en-US" altLang="ja-JP" sz="1600" dirty="0" smtClean="0"/>
              <a:t> cost </a:t>
            </a:r>
            <a:r>
              <a:rPr lang="en-US" altLang="ja-JP" sz="1600" u="sng" dirty="0" smtClean="0"/>
              <a:t>in 2012  </a:t>
            </a:r>
            <a:r>
              <a:rPr lang="en-US" altLang="ja-JP" sz="1600" dirty="0" smtClean="0"/>
              <a:t>(</a:t>
            </a:r>
            <a:r>
              <a:rPr lang="en-US" altLang="ja-JP" sz="1600" dirty="0" smtClean="0">
                <a:solidFill>
                  <a:srgbClr val="FF0000"/>
                </a:solidFill>
              </a:rPr>
              <a:t>inflation factor </a:t>
            </a:r>
            <a:r>
              <a:rPr lang="en-US" altLang="ja-JP" sz="1600" dirty="0" smtClean="0"/>
              <a:t>counted)*:</a:t>
            </a:r>
            <a:r>
              <a:rPr lang="en-US" altLang="ja-JP" sz="1600" dirty="0" smtClean="0">
                <a:solidFill>
                  <a:srgbClr val="3366FF"/>
                </a:solidFill>
              </a:rPr>
              <a:t>		[1</a:t>
            </a:r>
            <a:r>
              <a:rPr lang="en-US" altLang="ja-JP" sz="1600" dirty="0">
                <a:solidFill>
                  <a:srgbClr val="FF0000"/>
                </a:solidFill>
              </a:rPr>
              <a:t>]</a:t>
            </a:r>
            <a:r>
              <a:rPr lang="en-US" altLang="ja-JP" sz="1600" dirty="0" smtClean="0">
                <a:solidFill>
                  <a:srgbClr val="FF0000"/>
                </a:solidFill>
              </a:rPr>
              <a:t>  +  ~ 10% </a:t>
            </a:r>
          </a:p>
          <a:p>
            <a:pPr marL="0" indent="0">
              <a:lnSpc>
                <a:spcPct val="120000"/>
              </a:lnSpc>
              <a:buNone/>
            </a:pPr>
            <a:r>
              <a:rPr lang="en-US" altLang="ja-JP" sz="1600" dirty="0" smtClean="0">
                <a:solidFill>
                  <a:srgbClr val="3366FF"/>
                </a:solidFill>
              </a:rPr>
              <a:t>	 </a:t>
            </a:r>
            <a:r>
              <a:rPr lang="en-US" altLang="ja-JP" sz="1600" dirty="0" smtClean="0"/>
              <a:t>*"</a:t>
            </a:r>
            <a:r>
              <a:rPr lang="en-US" altLang="ja-JP" sz="1600" dirty="0"/>
              <a:t>based on Purchasing Power Parity indices from </a:t>
            </a:r>
            <a:r>
              <a:rPr lang="en-US" altLang="ja-JP" sz="1600" dirty="0" smtClean="0"/>
              <a:t>the</a:t>
            </a:r>
          </a:p>
          <a:p>
            <a:pPr marL="0" indent="0">
              <a:lnSpc>
                <a:spcPct val="120000"/>
              </a:lnSpc>
              <a:buNone/>
            </a:pPr>
            <a:r>
              <a:rPr lang="en-US" altLang="ja-JP" sz="1600" dirty="0"/>
              <a:t> </a:t>
            </a:r>
            <a:r>
              <a:rPr lang="en-US" altLang="ja-JP" sz="1600" dirty="0" smtClean="0"/>
              <a:t>              </a:t>
            </a:r>
            <a:r>
              <a:rPr lang="en-US" altLang="ja-JP" sz="1600" dirty="0"/>
              <a:t>OECD (Organization for Economic Co-operation </a:t>
            </a:r>
            <a:r>
              <a:rPr lang="en-US" altLang="ja-JP" sz="1600" dirty="0" smtClean="0"/>
              <a:t>and Development</a:t>
            </a:r>
            <a:r>
              <a:rPr lang="en-US" altLang="ja-JP" sz="1600" dirty="0"/>
              <a:t>)" </a:t>
            </a:r>
            <a:endParaRPr lang="en-US" altLang="ja-JP" sz="1600" dirty="0" smtClean="0"/>
          </a:p>
          <a:p>
            <a:pPr marL="0" indent="0">
              <a:lnSpc>
                <a:spcPct val="120000"/>
              </a:lnSpc>
              <a:buNone/>
            </a:pPr>
            <a:r>
              <a:rPr lang="en-US" altLang="ja-JP" sz="1600" dirty="0" smtClean="0"/>
              <a:t>[3]   </a:t>
            </a:r>
            <a:r>
              <a:rPr lang="en-US" altLang="ja-JP" sz="1600" u="sng" dirty="0" smtClean="0"/>
              <a:t>TDR M&amp;S in 2012 </a:t>
            </a:r>
            <a:r>
              <a:rPr lang="en-US" altLang="ja-JP" sz="1600" dirty="0" smtClean="0"/>
              <a:t>(reflecting </a:t>
            </a:r>
            <a:r>
              <a:rPr lang="en-US" altLang="ja-JP" sz="1600" dirty="0" smtClean="0">
                <a:solidFill>
                  <a:srgbClr val="FF0000"/>
                </a:solidFill>
              </a:rPr>
              <a:t>SB2009</a:t>
            </a:r>
            <a:r>
              <a:rPr lang="en-US" altLang="ja-JP" sz="1600" dirty="0" smtClean="0"/>
              <a:t> &amp; </a:t>
            </a:r>
            <a:r>
              <a:rPr lang="en-US" altLang="ja-JP" sz="1600" dirty="0" smtClean="0">
                <a:solidFill>
                  <a:srgbClr val="FF0000"/>
                </a:solidFill>
              </a:rPr>
              <a:t>new estimate for ~2/3 cost</a:t>
            </a:r>
            <a:r>
              <a:rPr lang="en-US" altLang="ja-JP" sz="1600" dirty="0" smtClean="0"/>
              <a:t>):</a:t>
            </a:r>
            <a:r>
              <a:rPr lang="en-US" altLang="ja-JP" sz="1600" dirty="0"/>
              <a:t> </a:t>
            </a:r>
            <a:r>
              <a:rPr lang="en-US" altLang="ja-JP" sz="1600" dirty="0" smtClean="0"/>
              <a:t> 	</a:t>
            </a:r>
            <a:r>
              <a:rPr lang="en-US" altLang="ja-JP" sz="1600" dirty="0" smtClean="0">
                <a:solidFill>
                  <a:srgbClr val="3366FF"/>
                </a:solidFill>
              </a:rPr>
              <a:t>[2</a:t>
            </a:r>
            <a:r>
              <a:rPr lang="en-US" altLang="ja-JP" sz="1600" dirty="0" smtClean="0">
                <a:solidFill>
                  <a:srgbClr val="FF0000"/>
                </a:solidFill>
              </a:rPr>
              <a:t>]  +  &lt; 10 %</a:t>
            </a:r>
          </a:p>
          <a:p>
            <a:pPr marL="0" indent="0">
              <a:lnSpc>
                <a:spcPct val="120000"/>
              </a:lnSpc>
              <a:buNone/>
            </a:pPr>
            <a:r>
              <a:rPr lang="en-US" altLang="ja-JP" sz="1600" dirty="0" smtClean="0"/>
              <a:t>[4]   TDR M&amp;S overall uncertainty :  								</a:t>
            </a:r>
            <a:r>
              <a:rPr lang="en-US" altLang="ja-JP" sz="1600" dirty="0" smtClean="0">
                <a:solidFill>
                  <a:srgbClr val="3366FF"/>
                </a:solidFill>
              </a:rPr>
              <a:t>~</a:t>
            </a:r>
            <a:r>
              <a:rPr lang="en-US" altLang="ja-JP" sz="1600" dirty="0" smtClean="0">
                <a:solidFill>
                  <a:srgbClr val="3366FF"/>
                </a:solidFill>
                <a:latin typeface="Symbol" charset="2"/>
                <a:cs typeface="Symbol" charset="2"/>
              </a:rPr>
              <a:t> </a:t>
            </a:r>
            <a:r>
              <a:rPr lang="en-US" altLang="ja-JP" sz="1600" dirty="0" smtClean="0">
                <a:solidFill>
                  <a:srgbClr val="3366FF"/>
                </a:solidFill>
              </a:rPr>
              <a:t>20 % </a:t>
            </a:r>
          </a:p>
          <a:p>
            <a:pPr marL="0" indent="0">
              <a:lnSpc>
                <a:spcPct val="120000"/>
              </a:lnSpc>
              <a:buNone/>
            </a:pPr>
            <a:r>
              <a:rPr lang="en-US" altLang="ja-JP" sz="1600" dirty="0" smtClean="0"/>
              <a:t>[5]   RDR/TDR , </a:t>
            </a:r>
            <a:r>
              <a:rPr lang="en-US" altLang="ja-JP" sz="1600" u="sng" dirty="0" smtClean="0"/>
              <a:t>Labor and Personnel*</a:t>
            </a:r>
            <a:r>
              <a:rPr lang="en-US" altLang="ja-JP" sz="1600" dirty="0" smtClean="0"/>
              <a:t> in 2017/2012: 					</a:t>
            </a:r>
            <a:r>
              <a:rPr lang="en-US" altLang="ja-JP" sz="1600" dirty="0" smtClean="0">
                <a:solidFill>
                  <a:srgbClr val="3366FF"/>
                </a:solidFill>
              </a:rPr>
              <a:t>14 </a:t>
            </a:r>
            <a:r>
              <a:rPr lang="en-US" altLang="ja-JP" sz="1600" dirty="0" err="1" smtClean="0">
                <a:solidFill>
                  <a:srgbClr val="3366FF"/>
                </a:solidFill>
              </a:rPr>
              <a:t>kFTE</a:t>
            </a:r>
            <a:endParaRPr lang="en-US" altLang="ja-JP" sz="1600" dirty="0" smtClean="0">
              <a:solidFill>
                <a:srgbClr val="3366FF"/>
              </a:solidFill>
            </a:endParaRPr>
          </a:p>
          <a:p>
            <a:pPr marL="0" indent="0">
              <a:lnSpc>
                <a:spcPct val="120000"/>
              </a:lnSpc>
              <a:buNone/>
            </a:pPr>
            <a:r>
              <a:rPr lang="en-US" altLang="ja-JP" sz="1600" dirty="0" smtClean="0">
                <a:solidFill>
                  <a:srgbClr val="3366FF"/>
                </a:solidFill>
              </a:rPr>
              <a:t>	</a:t>
            </a:r>
            <a:r>
              <a:rPr lang="en-US" altLang="ja-JP" sz="1600" dirty="0" smtClean="0"/>
              <a:t>* to be sub-categorized to  ‘</a:t>
            </a:r>
            <a:r>
              <a:rPr lang="en-US" altLang="ja-JP" sz="1600" u="sng" dirty="0" smtClean="0"/>
              <a:t>Contracted Labor</a:t>
            </a:r>
            <a:r>
              <a:rPr lang="en-US" altLang="ja-JP" sz="1600" dirty="0" smtClean="0"/>
              <a:t>’ and </a:t>
            </a:r>
          </a:p>
          <a:p>
            <a:pPr marL="0" indent="0">
              <a:lnSpc>
                <a:spcPct val="120000"/>
              </a:lnSpc>
              <a:buNone/>
            </a:pPr>
            <a:r>
              <a:rPr lang="en-US" altLang="ja-JP" sz="1600" dirty="0"/>
              <a:t>	</a:t>
            </a:r>
            <a:r>
              <a:rPr lang="en-US" altLang="ja-JP" sz="1600" dirty="0" smtClean="0"/>
              <a:t>  ‘</a:t>
            </a:r>
            <a:r>
              <a:rPr lang="en-US" altLang="ja-JP" sz="1600" u="sng" dirty="0" smtClean="0"/>
              <a:t>Laboratory personnel </a:t>
            </a:r>
            <a:r>
              <a:rPr lang="en-US" altLang="ja-JP" sz="1600" dirty="0" smtClean="0"/>
              <a:t>including world-wide participation </a:t>
            </a:r>
          </a:p>
          <a:p>
            <a:pPr marL="0" indent="0">
              <a:lnSpc>
                <a:spcPct val="120000"/>
              </a:lnSpc>
              <a:buNone/>
            </a:pPr>
            <a:r>
              <a:rPr lang="en-US" altLang="ja-JP" sz="1600" dirty="0" smtClean="0"/>
              <a:t>             (for example: half and half depending on a model )</a:t>
            </a:r>
            <a:endParaRPr lang="en-US" altLang="ja-JP" sz="1000" dirty="0" smtClean="0"/>
          </a:p>
          <a:p>
            <a:pPr marL="0" indent="0">
              <a:lnSpc>
                <a:spcPct val="120000"/>
              </a:lnSpc>
              <a:buNone/>
            </a:pPr>
            <a:r>
              <a:rPr lang="en-US" altLang="ja-JP" sz="1200" dirty="0">
                <a:solidFill>
                  <a:srgbClr val="3366FF"/>
                </a:solidFill>
              </a:rPr>
              <a:t>	</a:t>
            </a:r>
            <a:endParaRPr lang="en-US" altLang="ja-JP" sz="1200" dirty="0" smtClean="0">
              <a:solidFill>
                <a:srgbClr val="3366FF"/>
              </a:solidFill>
            </a:endParaRPr>
          </a:p>
          <a:p>
            <a:pPr marL="0" indent="0">
              <a:lnSpc>
                <a:spcPct val="120000"/>
              </a:lnSpc>
              <a:buNone/>
            </a:pPr>
            <a:r>
              <a:rPr lang="en-US" altLang="ja-JP" sz="1200" dirty="0">
                <a:solidFill>
                  <a:srgbClr val="3366FF"/>
                </a:solidFill>
              </a:rPr>
              <a:t>	</a:t>
            </a:r>
            <a:r>
              <a:rPr lang="en-US" altLang="ja-JP" sz="1200" dirty="0" smtClean="0"/>
              <a:t>	</a:t>
            </a:r>
            <a:endParaRPr kumimoji="1" lang="ja-JP" altLang="en-US" sz="1200" dirty="0"/>
          </a:p>
        </p:txBody>
      </p:sp>
      <p:sp>
        <p:nvSpPr>
          <p:cNvPr id="2" name="日付プレースホルダー 1"/>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3" name="フッター プレースホルダー 2"/>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dirty="0">
              <a:latin typeface="Arial"/>
              <a:ea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13</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53047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How contributions to be shared? </a:t>
            </a:r>
            <a:br>
              <a:rPr lang="en-US" altLang="ja-JP" dirty="0" smtClean="0"/>
            </a:br>
            <a:r>
              <a:rPr lang="en-US" altLang="ja-JP" dirty="0" smtClean="0"/>
              <a:t>-- Primary and Backup Scenarios --</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61910927"/>
              </p:ext>
            </p:extLst>
          </p:nvPr>
        </p:nvGraphicFramePr>
        <p:xfrm>
          <a:off x="618205" y="1127760"/>
          <a:ext cx="8103659" cy="5273040"/>
        </p:xfrm>
        <a:graphic>
          <a:graphicData uri="http://schemas.openxmlformats.org/drawingml/2006/table">
            <a:tbl>
              <a:tblPr firstRow="1" bandRow="1">
                <a:tableStyleId>{21E4AEA4-8DFA-4A89-87EB-49C32662AFE0}</a:tableStyleId>
              </a:tblPr>
              <a:tblGrid>
                <a:gridCol w="2111047"/>
                <a:gridCol w="1200933"/>
                <a:gridCol w="1801155"/>
                <a:gridCol w="1252412"/>
                <a:gridCol w="1738112"/>
              </a:tblGrid>
              <a:tr h="370840">
                <a:tc>
                  <a:txBody>
                    <a:bodyPr/>
                    <a:lstStyle/>
                    <a:p>
                      <a:endParaRPr kumimoji="1" lang="ja-JP" altLang="en-US" sz="1600" dirty="0"/>
                    </a:p>
                  </a:txBody>
                  <a:tcPr/>
                </a:tc>
                <a:tc>
                  <a:txBody>
                    <a:bodyPr/>
                    <a:lstStyle/>
                    <a:p>
                      <a:pPr algn="ctr"/>
                      <a:r>
                        <a:rPr kumimoji="1" lang="en-US" altLang="ja-JP" sz="1600" dirty="0" smtClean="0"/>
                        <a:t>Cost</a:t>
                      </a:r>
                      <a:r>
                        <a:rPr kumimoji="1" lang="en-US" altLang="ja-JP" sz="1600" baseline="0" dirty="0" smtClean="0"/>
                        <a:t> Fraction</a:t>
                      </a:r>
                    </a:p>
                    <a:p>
                      <a:pPr algn="ctr"/>
                      <a:r>
                        <a:rPr kumimoji="1" lang="en-US" altLang="ja-JP" sz="1600" baseline="0" dirty="0" smtClean="0"/>
                        <a:t>(F.E)</a:t>
                      </a:r>
                      <a:endParaRPr kumimoji="1" lang="ja-JP" altLang="en-US" sz="1600" dirty="0"/>
                    </a:p>
                  </a:txBody>
                  <a:tcPr/>
                </a:tc>
                <a:tc>
                  <a:txBody>
                    <a:bodyPr/>
                    <a:lstStyle/>
                    <a:p>
                      <a:pPr algn="ctr"/>
                      <a:r>
                        <a:rPr kumimoji="1" lang="en-US" altLang="ja-JP" sz="1600" dirty="0" smtClean="0"/>
                        <a:t>Host</a:t>
                      </a:r>
                      <a:r>
                        <a:rPr kumimoji="1" lang="en-US" altLang="ja-JP" sz="1600" baseline="0" dirty="0" smtClean="0"/>
                        <a:t> Country</a:t>
                      </a:r>
                      <a:endParaRPr kumimoji="1" lang="ja-JP" altLang="en-US" sz="1600" dirty="0"/>
                    </a:p>
                  </a:txBody>
                  <a:tcPr/>
                </a:tc>
                <a:tc>
                  <a:txBody>
                    <a:bodyPr/>
                    <a:lstStyle/>
                    <a:p>
                      <a:pPr algn="ctr"/>
                      <a:r>
                        <a:rPr kumimoji="1" lang="en-US" altLang="ja-JP" sz="1600" dirty="0" smtClean="0">
                          <a:solidFill>
                            <a:srgbClr val="CCFFCC"/>
                          </a:solidFill>
                        </a:rPr>
                        <a:t>Cost</a:t>
                      </a:r>
                    </a:p>
                    <a:p>
                      <a:pPr algn="ctr"/>
                      <a:r>
                        <a:rPr kumimoji="1" lang="en-US" altLang="ja-JP" sz="1600" dirty="0" smtClean="0">
                          <a:solidFill>
                            <a:srgbClr val="CCFFCC"/>
                          </a:solidFill>
                        </a:rPr>
                        <a:t>Fraction</a:t>
                      </a:r>
                    </a:p>
                    <a:p>
                      <a:pPr algn="ctr"/>
                      <a:r>
                        <a:rPr kumimoji="1" lang="en-US" altLang="ja-JP" sz="1600" dirty="0" smtClean="0">
                          <a:solidFill>
                            <a:srgbClr val="CCFFCC"/>
                          </a:solidFill>
                        </a:rPr>
                        <a:t>(1/2 E)</a:t>
                      </a:r>
                      <a:endParaRPr kumimoji="1" lang="ja-JP" altLang="en-US" sz="1600" dirty="0">
                        <a:solidFill>
                          <a:srgbClr val="CCFFCC"/>
                        </a:solidFill>
                      </a:endParaRPr>
                    </a:p>
                  </a:txBody>
                  <a:tcPr/>
                </a:tc>
                <a:tc>
                  <a:txBody>
                    <a:bodyPr/>
                    <a:lstStyle/>
                    <a:p>
                      <a:pPr algn="ctr"/>
                      <a:r>
                        <a:rPr kumimoji="1" lang="en-US" altLang="ja-JP" sz="1600" dirty="0" smtClean="0">
                          <a:solidFill>
                            <a:srgbClr val="CCFFCC"/>
                          </a:solidFill>
                        </a:rPr>
                        <a:t>Host Country</a:t>
                      </a:r>
                      <a:endParaRPr kumimoji="1" lang="ja-JP" altLang="en-US" sz="1600" dirty="0">
                        <a:solidFill>
                          <a:srgbClr val="CCFFCC"/>
                        </a:solidFill>
                      </a:endParaRPr>
                    </a:p>
                  </a:txBody>
                  <a:tcPr/>
                </a:tc>
              </a:tr>
              <a:tr h="370840">
                <a:tc>
                  <a:txBody>
                    <a:bodyPr/>
                    <a:lstStyle/>
                    <a:p>
                      <a:r>
                        <a:rPr kumimoji="1" lang="en-US" altLang="ja-JP" sz="1600" dirty="0" smtClean="0"/>
                        <a:t>CFS</a:t>
                      </a:r>
                      <a:endParaRPr kumimoji="1" lang="ja-JP" altLang="en-US" sz="1600" dirty="0"/>
                    </a:p>
                  </a:txBody>
                  <a:tcPr/>
                </a:tc>
                <a:tc>
                  <a:txBody>
                    <a:bodyPr/>
                    <a:lstStyle/>
                    <a:p>
                      <a:pPr algn="ctr"/>
                      <a:r>
                        <a:rPr lang="en-US" altLang="ja-JP" sz="1600" dirty="0" smtClean="0"/>
                        <a:t>0.31</a:t>
                      </a:r>
                      <a:endParaRPr lang="ja-JP" altLang="en-US" sz="1600" dirty="0"/>
                    </a:p>
                  </a:txBody>
                  <a:tcPr/>
                </a:tc>
                <a:tc>
                  <a:txBody>
                    <a:bodyPr/>
                    <a:lstStyle/>
                    <a:p>
                      <a:pPr algn="ctr"/>
                      <a:r>
                        <a:rPr kumimoji="1" lang="en-US" altLang="ja-JP" sz="1600" dirty="0" smtClean="0">
                          <a:solidFill>
                            <a:schemeClr val="tx1"/>
                          </a:solidFill>
                        </a:rPr>
                        <a:t>~0.24 (~ 80%)</a:t>
                      </a:r>
                      <a:endParaRPr kumimoji="1" lang="ja-JP" altLang="en-US" sz="1600" dirty="0">
                        <a:solidFill>
                          <a:schemeClr val="tx1"/>
                        </a:solidFill>
                      </a:endParaRPr>
                    </a:p>
                  </a:txBody>
                  <a:tcPr/>
                </a:tc>
                <a:tc>
                  <a:txBody>
                    <a:bodyPr/>
                    <a:lstStyle/>
                    <a:p>
                      <a:pPr algn="ctr"/>
                      <a:r>
                        <a:rPr lang="en-US" altLang="ja-JP" sz="1600" dirty="0" smtClean="0">
                          <a:solidFill>
                            <a:srgbClr val="7F7F7F"/>
                          </a:solidFill>
                        </a:rPr>
                        <a:t>0.31</a:t>
                      </a:r>
                      <a:endParaRPr lang="ja-JP" altLang="en-US" sz="1600" dirty="0">
                        <a:solidFill>
                          <a:srgbClr val="7F7F7F"/>
                        </a:solidFill>
                      </a:endParaRPr>
                    </a:p>
                  </a:txBody>
                  <a:tcPr/>
                </a:tc>
                <a:tc>
                  <a:txBody>
                    <a:bodyPr/>
                    <a:lstStyle/>
                    <a:p>
                      <a:pPr algn="ctr"/>
                      <a:r>
                        <a:rPr kumimoji="1" lang="en-US" altLang="ja-JP" sz="1600" dirty="0" smtClean="0">
                          <a:solidFill>
                            <a:srgbClr val="7F7F7F"/>
                          </a:solidFill>
                        </a:rPr>
                        <a:t>0.24</a:t>
                      </a:r>
                      <a:r>
                        <a:rPr kumimoji="1" lang="en-US" altLang="ja-JP" sz="1600" baseline="0" dirty="0" smtClean="0">
                          <a:solidFill>
                            <a:srgbClr val="7F7F7F"/>
                          </a:solidFill>
                        </a:rPr>
                        <a:t> (~80%)</a:t>
                      </a:r>
                      <a:endParaRPr kumimoji="1" lang="ja-JP" altLang="en-US" sz="1600" dirty="0">
                        <a:solidFill>
                          <a:srgbClr val="7F7F7F"/>
                        </a:solidFill>
                      </a:endParaRPr>
                    </a:p>
                  </a:txBody>
                  <a:tcPr/>
                </a:tc>
              </a:tr>
              <a:tr h="370840">
                <a:tc>
                  <a:txBody>
                    <a:bodyPr/>
                    <a:lstStyle/>
                    <a:p>
                      <a:r>
                        <a:rPr kumimoji="1" lang="en-US" altLang="ja-JP" sz="1600" dirty="0" smtClean="0"/>
                        <a:t>SCRF:</a:t>
                      </a:r>
                      <a:r>
                        <a:rPr kumimoji="1" lang="en-US" altLang="ja-JP" sz="1600" baseline="0" dirty="0" smtClean="0"/>
                        <a:t> </a:t>
                      </a:r>
                      <a:r>
                        <a:rPr kumimoji="1" lang="en-US" altLang="ja-JP" sz="1600" baseline="0" dirty="0" err="1" smtClean="0"/>
                        <a:t>Cav</a:t>
                      </a:r>
                      <a:r>
                        <a:rPr kumimoji="1" lang="en-US" altLang="ja-JP" sz="1600" baseline="0" dirty="0" smtClean="0"/>
                        <a:t>, CM, </a:t>
                      </a:r>
                      <a:endParaRPr kumimoji="1" lang="ja-JP" altLang="en-US" sz="1600" dirty="0"/>
                    </a:p>
                  </a:txBody>
                  <a:tcPr/>
                </a:tc>
                <a:tc>
                  <a:txBody>
                    <a:bodyPr/>
                    <a:lstStyle/>
                    <a:p>
                      <a:pPr algn="ctr"/>
                      <a:r>
                        <a:rPr lang="en-US" altLang="ja-JP" sz="1600" dirty="0" smtClean="0"/>
                        <a:t>0.33</a:t>
                      </a:r>
                      <a:endParaRPr lang="ja-JP" altLang="en-US" sz="1600" dirty="0"/>
                    </a:p>
                  </a:txBody>
                  <a:tcPr/>
                </a:tc>
                <a:tc>
                  <a:txBody>
                    <a:bodyPr/>
                    <a:lstStyle/>
                    <a:p>
                      <a:pPr algn="ctr"/>
                      <a:r>
                        <a:rPr kumimoji="1" lang="en-US" altLang="ja-JP" sz="1600" dirty="0" smtClean="0">
                          <a:solidFill>
                            <a:schemeClr val="tx1"/>
                          </a:solidFill>
                        </a:rPr>
                        <a:t>~0.11 (~ 30%) </a:t>
                      </a:r>
                      <a:endParaRPr kumimoji="1" lang="ja-JP" altLang="en-US" sz="1600" dirty="0">
                        <a:solidFill>
                          <a:schemeClr val="tx1"/>
                        </a:solidFill>
                      </a:endParaRPr>
                    </a:p>
                  </a:txBody>
                  <a:tcPr/>
                </a:tc>
                <a:tc>
                  <a:txBody>
                    <a:bodyPr/>
                    <a:lstStyle/>
                    <a:p>
                      <a:pPr algn="ctr"/>
                      <a:r>
                        <a:rPr lang="en-US" altLang="ja-JP" sz="1600" dirty="0" smtClean="0">
                          <a:solidFill>
                            <a:schemeClr val="accent1">
                              <a:lumMod val="75000"/>
                            </a:schemeClr>
                          </a:solidFill>
                        </a:rPr>
                        <a:t>0.17</a:t>
                      </a:r>
                      <a:endParaRPr lang="ja-JP" altLang="en-US" sz="1600" dirty="0">
                        <a:solidFill>
                          <a:schemeClr val="accent1">
                            <a:lumMod val="75000"/>
                          </a:schemeClr>
                        </a:solidFill>
                      </a:endParaRPr>
                    </a:p>
                  </a:txBody>
                  <a:tcPr/>
                </a:tc>
                <a:tc>
                  <a:txBody>
                    <a:bodyPr/>
                    <a:lstStyle/>
                    <a:p>
                      <a:pPr algn="ctr"/>
                      <a:r>
                        <a:rPr kumimoji="1" lang="en-US" altLang="ja-JP" sz="1600" dirty="0" smtClean="0">
                          <a:solidFill>
                            <a:schemeClr val="accent1">
                              <a:lumMod val="75000"/>
                            </a:schemeClr>
                          </a:solidFill>
                        </a:rPr>
                        <a:t>0.12 (~70%) </a:t>
                      </a:r>
                      <a:endParaRPr kumimoji="1" lang="ja-JP" altLang="en-US" sz="1600" dirty="0">
                        <a:solidFill>
                          <a:schemeClr val="accent1">
                            <a:lumMod val="75000"/>
                          </a:schemeClr>
                        </a:solidFill>
                      </a:endParaRPr>
                    </a:p>
                  </a:txBody>
                  <a:tcPr/>
                </a:tc>
              </a:tr>
              <a:tr h="370840">
                <a:tc>
                  <a:txBody>
                    <a:bodyPr/>
                    <a:lstStyle/>
                    <a:p>
                      <a:r>
                        <a:rPr kumimoji="1" lang="en-US" altLang="ja-JP" sz="1600" dirty="0" smtClean="0"/>
                        <a:t>RF Power</a:t>
                      </a:r>
                      <a:r>
                        <a:rPr kumimoji="1" lang="en-US" altLang="ja-JP" sz="1600" baseline="0" dirty="0" smtClean="0"/>
                        <a:t> System</a:t>
                      </a:r>
                      <a:endParaRPr kumimoji="1" lang="en-US" altLang="ja-JP" sz="1600" dirty="0" smtClean="0"/>
                    </a:p>
                  </a:txBody>
                  <a:tcPr/>
                </a:tc>
                <a:tc>
                  <a:txBody>
                    <a:bodyPr/>
                    <a:lstStyle/>
                    <a:p>
                      <a:pPr algn="ctr"/>
                      <a:r>
                        <a:rPr lang="en-US" altLang="ja-JP" sz="1600" dirty="0" smtClean="0"/>
                        <a:t>0.10</a:t>
                      </a:r>
                      <a:endParaRPr lang="ja-JP" altLang="en-US" sz="1600" dirty="0"/>
                    </a:p>
                  </a:txBody>
                  <a:tcPr/>
                </a:tc>
                <a:tc>
                  <a:txBody>
                    <a:bodyPr/>
                    <a:lstStyle/>
                    <a:p>
                      <a:pPr algn="ctr"/>
                      <a:r>
                        <a:rPr kumimoji="1" lang="en-US" altLang="ja-JP" sz="1600" baseline="0" dirty="0" smtClean="0">
                          <a:solidFill>
                            <a:schemeClr val="tx1"/>
                          </a:solidFill>
                        </a:rPr>
                        <a:t> ~0.05 (~ 50%)</a:t>
                      </a:r>
                      <a:endParaRPr kumimoji="1" lang="ja-JP" altLang="en-US" sz="1600" dirty="0">
                        <a:solidFill>
                          <a:schemeClr val="tx1"/>
                        </a:solidFill>
                      </a:endParaRPr>
                    </a:p>
                  </a:txBody>
                  <a:tcPr/>
                </a:tc>
                <a:tc>
                  <a:txBody>
                    <a:bodyPr/>
                    <a:lstStyle/>
                    <a:p>
                      <a:pPr algn="ctr"/>
                      <a:r>
                        <a:rPr lang="en-US" altLang="ja-JP" sz="1600" dirty="0" smtClean="0">
                          <a:solidFill>
                            <a:schemeClr val="accent1">
                              <a:lumMod val="75000"/>
                            </a:schemeClr>
                          </a:solidFill>
                        </a:rPr>
                        <a:t>0.05</a:t>
                      </a:r>
                      <a:endParaRPr lang="ja-JP" altLang="en-US" sz="1600" dirty="0">
                        <a:solidFill>
                          <a:schemeClr val="accent1">
                            <a:lumMod val="75000"/>
                          </a:schemeClr>
                        </a:solidFill>
                      </a:endParaRPr>
                    </a:p>
                  </a:txBody>
                  <a:tcPr/>
                </a:tc>
                <a:tc>
                  <a:txBody>
                    <a:bodyPr/>
                    <a:lstStyle/>
                    <a:p>
                      <a:pPr algn="ctr"/>
                      <a:r>
                        <a:rPr kumimoji="1" lang="en-US" altLang="ja-JP" sz="1600" baseline="0" dirty="0" smtClean="0">
                          <a:solidFill>
                            <a:schemeClr val="accent1">
                              <a:lumMod val="75000"/>
                            </a:schemeClr>
                          </a:solidFill>
                        </a:rPr>
                        <a:t> 0.04 (~80%)</a:t>
                      </a:r>
                      <a:endParaRPr kumimoji="1" lang="ja-JP" altLang="en-US" sz="1600" dirty="0">
                        <a:solidFill>
                          <a:schemeClr val="accent1">
                            <a:lumMod val="75000"/>
                          </a:schemeClr>
                        </a:solidFill>
                      </a:endParaRPr>
                    </a:p>
                  </a:txBody>
                  <a:tcPr/>
                </a:tc>
              </a:tr>
              <a:tr h="370840">
                <a:tc>
                  <a:txBody>
                    <a:bodyPr/>
                    <a:lstStyle/>
                    <a:p>
                      <a:r>
                        <a:rPr kumimoji="1" lang="en-US" altLang="ja-JP" sz="1600" dirty="0" smtClean="0"/>
                        <a:t>Cryogenics</a:t>
                      </a:r>
                      <a:endParaRPr kumimoji="1" lang="ja-JP" altLang="en-US" sz="1600" dirty="0"/>
                    </a:p>
                  </a:txBody>
                  <a:tcPr/>
                </a:tc>
                <a:tc>
                  <a:txBody>
                    <a:bodyPr/>
                    <a:lstStyle/>
                    <a:p>
                      <a:pPr algn="ctr"/>
                      <a:r>
                        <a:rPr lang="en-US" altLang="ja-JP" sz="1600" dirty="0" smtClean="0"/>
                        <a:t>0.09</a:t>
                      </a:r>
                      <a:endParaRPr lang="ja-JP" altLang="en-US" sz="1600" dirty="0"/>
                    </a:p>
                  </a:txBody>
                  <a:tcPr/>
                </a:tc>
                <a:tc>
                  <a:txBody>
                    <a:bodyPr/>
                    <a:lstStyle/>
                    <a:p>
                      <a:pPr algn="ctr"/>
                      <a:r>
                        <a:rPr kumimoji="1" lang="en-US" altLang="ja-JP" sz="1600" dirty="0" smtClean="0">
                          <a:solidFill>
                            <a:schemeClr val="tx1"/>
                          </a:solidFill>
                        </a:rPr>
                        <a:t>  ~0.05 (~ 50%) </a:t>
                      </a:r>
                      <a:endParaRPr kumimoji="1" lang="ja-JP" altLang="en-US" sz="1600" dirty="0">
                        <a:solidFill>
                          <a:schemeClr val="tx1"/>
                        </a:solidFill>
                      </a:endParaRPr>
                    </a:p>
                  </a:txBody>
                  <a:tcPr/>
                </a:tc>
                <a:tc>
                  <a:txBody>
                    <a:bodyPr/>
                    <a:lstStyle/>
                    <a:p>
                      <a:pPr algn="ctr"/>
                      <a:r>
                        <a:rPr lang="en-US" altLang="ja-JP" sz="1600" dirty="0" smtClean="0">
                          <a:solidFill>
                            <a:schemeClr val="accent1">
                              <a:lumMod val="75000"/>
                            </a:schemeClr>
                          </a:solidFill>
                        </a:rPr>
                        <a:t>0.05</a:t>
                      </a:r>
                      <a:endParaRPr lang="ja-JP" altLang="en-US" sz="1600" dirty="0">
                        <a:solidFill>
                          <a:schemeClr val="accent1">
                            <a:lumMod val="75000"/>
                          </a:schemeClr>
                        </a:solidFill>
                      </a:endParaRPr>
                    </a:p>
                  </a:txBody>
                  <a:tcPr/>
                </a:tc>
                <a:tc>
                  <a:txBody>
                    <a:bodyPr/>
                    <a:lstStyle/>
                    <a:p>
                      <a:pPr algn="ctr"/>
                      <a:r>
                        <a:rPr kumimoji="1" lang="en-US" altLang="ja-JP" sz="1600" dirty="0" smtClean="0">
                          <a:solidFill>
                            <a:schemeClr val="accent1">
                              <a:lumMod val="75000"/>
                            </a:schemeClr>
                          </a:solidFill>
                        </a:rPr>
                        <a:t> 0.03 (~60%) </a:t>
                      </a:r>
                      <a:endParaRPr kumimoji="1" lang="ja-JP" altLang="en-US" sz="1600" dirty="0">
                        <a:solidFill>
                          <a:schemeClr val="accent1">
                            <a:lumMod val="75000"/>
                          </a:schemeClr>
                        </a:solidFill>
                      </a:endParaRPr>
                    </a:p>
                  </a:txBody>
                  <a:tcPr/>
                </a:tc>
              </a:tr>
              <a:tr h="370840">
                <a:tc>
                  <a:txBody>
                    <a:bodyPr/>
                    <a:lstStyle/>
                    <a:p>
                      <a:r>
                        <a:rPr kumimoji="1" lang="en-US" altLang="ja-JP" sz="1600" dirty="0" smtClean="0">
                          <a:solidFill>
                            <a:schemeClr val="tx1"/>
                          </a:solidFill>
                        </a:rPr>
                        <a:t>Common</a:t>
                      </a:r>
                      <a:endParaRPr kumimoji="1" lang="ja-JP" altLang="en-US" sz="1600" dirty="0">
                        <a:solidFill>
                          <a:schemeClr val="tx1"/>
                        </a:solidFill>
                      </a:endParaRPr>
                    </a:p>
                  </a:txBody>
                  <a:tcPr/>
                </a:tc>
                <a:tc>
                  <a:txBody>
                    <a:bodyPr/>
                    <a:lstStyle/>
                    <a:p>
                      <a:pPr algn="ctr"/>
                      <a:r>
                        <a:rPr lang="en-US" altLang="ja-JP" sz="1600" dirty="0" smtClean="0"/>
                        <a:t>0.04</a:t>
                      </a:r>
                      <a:endParaRPr lang="ja-JP" altLang="en-US" sz="1600" dirty="0"/>
                    </a:p>
                  </a:txBody>
                  <a:tcPr/>
                </a:tc>
                <a:tc>
                  <a:txBody>
                    <a:bodyPr/>
                    <a:lstStyle/>
                    <a:p>
                      <a:pPr algn="ctr"/>
                      <a:r>
                        <a:rPr kumimoji="1" lang="en-US" altLang="ja-JP" sz="1600" baseline="0" dirty="0" smtClean="0">
                          <a:solidFill>
                            <a:schemeClr val="tx1"/>
                          </a:solidFill>
                        </a:rPr>
                        <a:t> ~0.01 (~ 30%)</a:t>
                      </a:r>
                      <a:endParaRPr kumimoji="1" lang="ja-JP" altLang="en-US" sz="1600" dirty="0">
                        <a:solidFill>
                          <a:schemeClr val="tx1"/>
                        </a:solidFill>
                      </a:endParaRPr>
                    </a:p>
                  </a:txBody>
                  <a:tcPr/>
                </a:tc>
                <a:tc>
                  <a:txBody>
                    <a:bodyPr/>
                    <a:lstStyle/>
                    <a:p>
                      <a:pPr algn="ctr"/>
                      <a:r>
                        <a:rPr lang="en-US" altLang="ja-JP" sz="1600" dirty="0" smtClean="0">
                          <a:solidFill>
                            <a:schemeClr val="accent1">
                              <a:lumMod val="75000"/>
                            </a:schemeClr>
                          </a:solidFill>
                        </a:rPr>
                        <a:t>0.02</a:t>
                      </a:r>
                      <a:endParaRPr lang="ja-JP" altLang="en-US" sz="1600" dirty="0">
                        <a:solidFill>
                          <a:schemeClr val="accent1">
                            <a:lumMod val="75000"/>
                          </a:schemeClr>
                        </a:solidFill>
                      </a:endParaRPr>
                    </a:p>
                  </a:txBody>
                  <a:tcPr/>
                </a:tc>
                <a:tc>
                  <a:txBody>
                    <a:bodyPr/>
                    <a:lstStyle/>
                    <a:p>
                      <a:pPr algn="ctr"/>
                      <a:r>
                        <a:rPr kumimoji="1" lang="en-US" altLang="ja-JP" sz="1600" baseline="0" dirty="0" smtClean="0">
                          <a:solidFill>
                            <a:schemeClr val="accent1">
                              <a:lumMod val="75000"/>
                            </a:schemeClr>
                          </a:solidFill>
                        </a:rPr>
                        <a:t>0.01 (~ 50%)</a:t>
                      </a:r>
                      <a:endParaRPr kumimoji="1" lang="ja-JP" altLang="en-US" sz="1600" dirty="0">
                        <a:solidFill>
                          <a:schemeClr val="accent1">
                            <a:lumMod val="75000"/>
                          </a:schemeClr>
                        </a:solidFill>
                      </a:endParaRPr>
                    </a:p>
                  </a:txBody>
                  <a:tcPr/>
                </a:tc>
              </a:tr>
              <a:tr h="370840">
                <a:tc>
                  <a:txBody>
                    <a:bodyPr/>
                    <a:lstStyle/>
                    <a:p>
                      <a:r>
                        <a:rPr kumimoji="1" lang="en-US" altLang="ja-JP" sz="1600" dirty="0" smtClean="0"/>
                        <a:t>ML (others)</a:t>
                      </a:r>
                      <a:endParaRPr kumimoji="1" lang="ja-JP" altLang="en-US" sz="1600" dirty="0"/>
                    </a:p>
                  </a:txBody>
                  <a:tcPr/>
                </a:tc>
                <a:tc>
                  <a:txBody>
                    <a:bodyPr/>
                    <a:lstStyle/>
                    <a:p>
                      <a:pPr algn="ctr"/>
                      <a:r>
                        <a:rPr lang="en-US" altLang="ja-JP" sz="1600" dirty="0" smtClean="0"/>
                        <a:t>0.03</a:t>
                      </a:r>
                      <a:endParaRPr lang="ja-JP" altLang="en-US" sz="1600" dirty="0"/>
                    </a:p>
                  </a:txBody>
                  <a:tcPr/>
                </a:tc>
                <a:tc>
                  <a:txBody>
                    <a:bodyPr/>
                    <a:lstStyle/>
                    <a:p>
                      <a:pPr algn="ctr"/>
                      <a:r>
                        <a:rPr kumimoji="1" lang="en-US" altLang="ja-JP" sz="1600" dirty="0" smtClean="0">
                          <a:solidFill>
                            <a:schemeClr val="tx1"/>
                          </a:solidFill>
                        </a:rPr>
                        <a:t>~0.01(~ 30%)</a:t>
                      </a:r>
                      <a:endParaRPr kumimoji="1" lang="ja-JP" altLang="en-US" sz="1600" dirty="0">
                        <a:solidFill>
                          <a:schemeClr val="tx1"/>
                        </a:solidFill>
                      </a:endParaRPr>
                    </a:p>
                  </a:txBody>
                  <a:tcPr/>
                </a:tc>
                <a:tc>
                  <a:txBody>
                    <a:bodyPr/>
                    <a:lstStyle/>
                    <a:p>
                      <a:pPr algn="ctr"/>
                      <a:r>
                        <a:rPr lang="en-US" altLang="ja-JP" sz="1600" dirty="0" smtClean="0">
                          <a:solidFill>
                            <a:schemeClr val="accent1">
                              <a:lumMod val="75000"/>
                            </a:schemeClr>
                          </a:solidFill>
                        </a:rPr>
                        <a:t>0.02</a:t>
                      </a:r>
                      <a:endParaRPr lang="ja-JP" altLang="en-US" sz="1600" dirty="0">
                        <a:solidFill>
                          <a:schemeClr val="accent1">
                            <a:lumMod val="75000"/>
                          </a:schemeClr>
                        </a:solidFill>
                      </a:endParaRPr>
                    </a:p>
                  </a:txBody>
                  <a:tcPr/>
                </a:tc>
                <a:tc>
                  <a:txBody>
                    <a:bodyPr/>
                    <a:lstStyle/>
                    <a:p>
                      <a:pPr algn="ctr"/>
                      <a:r>
                        <a:rPr kumimoji="1" lang="en-US" altLang="ja-JP" sz="1600" dirty="0" smtClean="0">
                          <a:solidFill>
                            <a:schemeClr val="accent1">
                              <a:lumMod val="75000"/>
                            </a:schemeClr>
                          </a:solidFill>
                        </a:rPr>
                        <a:t>0.01 (~ 50%)</a:t>
                      </a:r>
                      <a:endParaRPr kumimoji="1" lang="ja-JP" altLang="en-US" sz="1600" dirty="0">
                        <a:solidFill>
                          <a:schemeClr val="accent1">
                            <a:lumMod val="75000"/>
                          </a:schemeClr>
                        </a:solidFill>
                      </a:endParaRPr>
                    </a:p>
                  </a:txBody>
                  <a:tcPr/>
                </a:tc>
              </a:tr>
              <a:tr h="370840">
                <a:tc>
                  <a:txBody>
                    <a:bodyPr/>
                    <a:lstStyle/>
                    <a:p>
                      <a:r>
                        <a:rPr kumimoji="1" lang="en-US" altLang="ja-JP" sz="1600" dirty="0" smtClean="0"/>
                        <a:t>BDS</a:t>
                      </a:r>
                      <a:endParaRPr kumimoji="1" lang="ja-JP" altLang="en-US" sz="1600" dirty="0"/>
                    </a:p>
                  </a:txBody>
                  <a:tcPr/>
                </a:tc>
                <a:tc>
                  <a:txBody>
                    <a:bodyPr/>
                    <a:lstStyle/>
                    <a:p>
                      <a:pPr algn="ctr"/>
                      <a:r>
                        <a:rPr lang="en-US" altLang="ja-JP" sz="1600" dirty="0" smtClean="0"/>
                        <a:t>0.02</a:t>
                      </a:r>
                      <a:endParaRPr lang="ja-JP" altLang="en-US" sz="1600" dirty="0"/>
                    </a:p>
                  </a:txBody>
                  <a:tcPr/>
                </a:tc>
                <a:tc>
                  <a:txBody>
                    <a:bodyPr/>
                    <a:lstStyle/>
                    <a:p>
                      <a:pPr algn="ctr"/>
                      <a:r>
                        <a:rPr kumimoji="1" lang="en-US" altLang="ja-JP" sz="1600" dirty="0" smtClean="0">
                          <a:solidFill>
                            <a:schemeClr val="tx1"/>
                          </a:solidFill>
                        </a:rPr>
                        <a:t>0.01</a:t>
                      </a:r>
                      <a:r>
                        <a:rPr kumimoji="1" lang="en-US" altLang="ja-JP" sz="1600" baseline="0" dirty="0" smtClean="0">
                          <a:solidFill>
                            <a:schemeClr val="tx1"/>
                          </a:solidFill>
                        </a:rPr>
                        <a:t> (~30%)</a:t>
                      </a:r>
                      <a:endParaRPr kumimoji="1" lang="ja-JP" altLang="en-US" sz="1600" dirty="0">
                        <a:solidFill>
                          <a:schemeClr val="tx1"/>
                        </a:solidFill>
                      </a:endParaRPr>
                    </a:p>
                  </a:txBody>
                  <a:tcPr/>
                </a:tc>
                <a:tc>
                  <a:txBody>
                    <a:bodyPr/>
                    <a:lstStyle/>
                    <a:p>
                      <a:pPr algn="ctr"/>
                      <a:r>
                        <a:rPr lang="en-US" altLang="ja-JP" sz="1600" dirty="0" smtClean="0">
                          <a:solidFill>
                            <a:srgbClr val="7F7F7F"/>
                          </a:solidFill>
                        </a:rPr>
                        <a:t>0.02</a:t>
                      </a:r>
                      <a:endParaRPr lang="ja-JP" altLang="en-US" sz="1600" dirty="0">
                        <a:solidFill>
                          <a:srgbClr val="7F7F7F"/>
                        </a:solidFill>
                      </a:endParaRPr>
                    </a:p>
                  </a:txBody>
                  <a:tcPr/>
                </a:tc>
                <a:tc>
                  <a:txBody>
                    <a:bodyPr/>
                    <a:lstStyle/>
                    <a:p>
                      <a:pPr algn="ctr"/>
                      <a:r>
                        <a:rPr kumimoji="1" lang="en-US" altLang="ja-JP" sz="1600" dirty="0" smtClean="0">
                          <a:solidFill>
                            <a:srgbClr val="7F7F7F"/>
                          </a:solidFill>
                        </a:rPr>
                        <a:t>0.01 (~50%)</a:t>
                      </a:r>
                      <a:endParaRPr kumimoji="1" lang="ja-JP" altLang="en-US" sz="1600" dirty="0">
                        <a:solidFill>
                          <a:srgbClr val="7F7F7F"/>
                        </a:solidFill>
                      </a:endParaRPr>
                    </a:p>
                  </a:txBody>
                  <a:tcPr/>
                </a:tc>
              </a:tr>
              <a:tr h="370840">
                <a:tc>
                  <a:txBody>
                    <a:bodyPr/>
                    <a:lstStyle/>
                    <a:p>
                      <a:r>
                        <a:rPr kumimoji="1" lang="en-US" altLang="ja-JP" sz="1600" dirty="0" smtClean="0"/>
                        <a:t>RTML</a:t>
                      </a:r>
                      <a:endParaRPr kumimoji="1" lang="ja-JP" altLang="en-US" sz="1600" dirty="0"/>
                    </a:p>
                  </a:txBody>
                  <a:tcPr/>
                </a:tc>
                <a:tc>
                  <a:txBody>
                    <a:bodyPr/>
                    <a:lstStyle/>
                    <a:p>
                      <a:pPr algn="ctr"/>
                      <a:r>
                        <a:rPr lang="en-US" altLang="ja-JP" sz="1600" dirty="0" smtClean="0"/>
                        <a:t>0.03</a:t>
                      </a:r>
                      <a:endParaRPr lang="ja-JP" altLang="en-US" sz="1600" dirty="0"/>
                    </a:p>
                  </a:txBody>
                  <a:tcPr/>
                </a:tc>
                <a:tc>
                  <a:txBody>
                    <a:bodyPr/>
                    <a:lstStyle/>
                    <a:p>
                      <a:pPr algn="ctr"/>
                      <a:r>
                        <a:rPr kumimoji="1" lang="en-US" altLang="ja-JP" sz="1600" dirty="0" smtClean="0">
                          <a:solidFill>
                            <a:schemeClr val="tx1"/>
                          </a:solidFill>
                        </a:rPr>
                        <a:t>~0.01 (~ 30%)</a:t>
                      </a:r>
                      <a:endParaRPr kumimoji="1" lang="ja-JP" altLang="en-US" sz="1600" dirty="0">
                        <a:solidFill>
                          <a:schemeClr val="tx1"/>
                        </a:solidFill>
                      </a:endParaRPr>
                    </a:p>
                  </a:txBody>
                  <a:tcPr/>
                </a:tc>
                <a:tc>
                  <a:txBody>
                    <a:bodyPr/>
                    <a:lstStyle/>
                    <a:p>
                      <a:pPr algn="ctr"/>
                      <a:r>
                        <a:rPr lang="en-US" altLang="ja-JP" sz="1600" dirty="0" smtClean="0">
                          <a:solidFill>
                            <a:srgbClr val="7F7F7F"/>
                          </a:solidFill>
                        </a:rPr>
                        <a:t>0.03</a:t>
                      </a:r>
                      <a:endParaRPr lang="ja-JP" altLang="en-US" sz="1600" dirty="0">
                        <a:solidFill>
                          <a:srgbClr val="7F7F7F"/>
                        </a:solidFill>
                      </a:endParaRPr>
                    </a:p>
                  </a:txBody>
                  <a:tcPr/>
                </a:tc>
                <a:tc>
                  <a:txBody>
                    <a:bodyPr/>
                    <a:lstStyle/>
                    <a:p>
                      <a:pPr algn="ctr"/>
                      <a:r>
                        <a:rPr kumimoji="1" lang="en-US" altLang="ja-JP" sz="1600" dirty="0" smtClean="0">
                          <a:solidFill>
                            <a:srgbClr val="7F7F7F"/>
                          </a:solidFill>
                        </a:rPr>
                        <a:t>0.01 (~ 50%)</a:t>
                      </a:r>
                      <a:endParaRPr kumimoji="1" lang="ja-JP" altLang="en-US" sz="1600" dirty="0">
                        <a:solidFill>
                          <a:srgbClr val="7F7F7F"/>
                        </a:solidFill>
                      </a:endParaRPr>
                    </a:p>
                  </a:txBody>
                  <a:tcPr/>
                </a:tc>
              </a:tr>
              <a:tr h="370840">
                <a:tc>
                  <a:txBody>
                    <a:bodyPr/>
                    <a:lstStyle/>
                    <a:p>
                      <a:r>
                        <a:rPr kumimoji="1" lang="en-US" altLang="ja-JP" sz="1600" dirty="0" smtClean="0"/>
                        <a:t>DR</a:t>
                      </a:r>
                      <a:endParaRPr kumimoji="1" lang="ja-JP" altLang="en-US" sz="1600" dirty="0"/>
                    </a:p>
                  </a:txBody>
                  <a:tcPr/>
                </a:tc>
                <a:tc>
                  <a:txBody>
                    <a:bodyPr/>
                    <a:lstStyle/>
                    <a:p>
                      <a:pPr algn="ctr"/>
                      <a:r>
                        <a:rPr lang="en-US" altLang="ja-JP" sz="1600" dirty="0" smtClean="0"/>
                        <a:t>0.04</a:t>
                      </a:r>
                      <a:endParaRPr lang="ja-JP" altLang="en-US" sz="1600" dirty="0"/>
                    </a:p>
                  </a:txBody>
                  <a:tcPr/>
                </a:tc>
                <a:tc>
                  <a:txBody>
                    <a:bodyPr/>
                    <a:lstStyle/>
                    <a:p>
                      <a:pPr algn="ctr"/>
                      <a:r>
                        <a:rPr kumimoji="1" lang="en-US" altLang="ja-JP" sz="1600" dirty="0" smtClean="0">
                          <a:solidFill>
                            <a:schemeClr val="tx1"/>
                          </a:solidFill>
                        </a:rPr>
                        <a:t>~0.02</a:t>
                      </a:r>
                      <a:r>
                        <a:rPr kumimoji="1" lang="en-US" altLang="ja-JP" sz="1600" baseline="0" dirty="0" smtClean="0">
                          <a:solidFill>
                            <a:schemeClr val="tx1"/>
                          </a:solidFill>
                        </a:rPr>
                        <a:t> </a:t>
                      </a:r>
                      <a:r>
                        <a:rPr kumimoji="1" lang="en-US" altLang="ja-JP" sz="1600" dirty="0" smtClean="0">
                          <a:solidFill>
                            <a:schemeClr val="tx1"/>
                          </a:solidFill>
                        </a:rPr>
                        <a:t>(~ 50%)</a:t>
                      </a:r>
                      <a:endParaRPr kumimoji="1" lang="ja-JP" altLang="en-US" sz="1600" dirty="0">
                        <a:solidFill>
                          <a:schemeClr val="tx1"/>
                        </a:solidFill>
                      </a:endParaRPr>
                    </a:p>
                  </a:txBody>
                  <a:tcPr/>
                </a:tc>
                <a:tc>
                  <a:txBody>
                    <a:bodyPr/>
                    <a:lstStyle/>
                    <a:p>
                      <a:pPr algn="ctr"/>
                      <a:r>
                        <a:rPr lang="en-US" altLang="ja-JP" sz="1600" dirty="0" smtClean="0">
                          <a:solidFill>
                            <a:srgbClr val="7F7F7F"/>
                          </a:solidFill>
                        </a:rPr>
                        <a:t>0.04</a:t>
                      </a:r>
                      <a:endParaRPr lang="ja-JP" altLang="en-US" sz="1600" dirty="0">
                        <a:solidFill>
                          <a:srgbClr val="7F7F7F"/>
                        </a:solidFill>
                      </a:endParaRPr>
                    </a:p>
                  </a:txBody>
                  <a:tcPr/>
                </a:tc>
                <a:tc>
                  <a:txBody>
                    <a:bodyPr/>
                    <a:lstStyle/>
                    <a:p>
                      <a:pPr algn="ctr"/>
                      <a:r>
                        <a:rPr kumimoji="1" lang="en-US" altLang="ja-JP" sz="1600" dirty="0" smtClean="0">
                          <a:solidFill>
                            <a:srgbClr val="7F7F7F"/>
                          </a:solidFill>
                        </a:rPr>
                        <a:t>0.03 (~ 80%)</a:t>
                      </a:r>
                      <a:endParaRPr kumimoji="1" lang="ja-JP" altLang="en-US" sz="1600" dirty="0">
                        <a:solidFill>
                          <a:srgbClr val="7F7F7F"/>
                        </a:solidFill>
                      </a:endParaRPr>
                    </a:p>
                  </a:txBody>
                  <a:tcPr/>
                </a:tc>
              </a:tr>
              <a:tr h="370840">
                <a:tc>
                  <a:txBody>
                    <a:bodyPr/>
                    <a:lstStyle/>
                    <a:p>
                      <a:r>
                        <a:rPr kumimoji="1" lang="en-US" altLang="ja-JP" sz="1600" dirty="0" smtClean="0"/>
                        <a:t>e+ Source</a:t>
                      </a:r>
                      <a:endParaRPr kumimoji="1" lang="ja-JP" altLang="en-US" sz="1600" dirty="0"/>
                    </a:p>
                  </a:txBody>
                  <a:tcPr/>
                </a:tc>
                <a:tc>
                  <a:txBody>
                    <a:bodyPr/>
                    <a:lstStyle/>
                    <a:p>
                      <a:pPr algn="ctr"/>
                      <a:r>
                        <a:rPr lang="en-US" altLang="ja-JP" sz="1600" dirty="0" smtClean="0"/>
                        <a:t>0.02</a:t>
                      </a:r>
                      <a:endParaRPr lang="ja-JP" altLang="en-US" sz="1600" dirty="0"/>
                    </a:p>
                  </a:txBody>
                  <a:tcPr/>
                </a:tc>
                <a:tc>
                  <a:txBody>
                    <a:bodyPr/>
                    <a:lstStyle/>
                    <a:p>
                      <a:pPr algn="ctr"/>
                      <a:r>
                        <a:rPr kumimoji="1" lang="en-US" altLang="ja-JP" sz="1600" dirty="0" smtClean="0">
                          <a:solidFill>
                            <a:schemeClr val="tx1"/>
                          </a:solidFill>
                        </a:rPr>
                        <a:t>~0.01(~</a:t>
                      </a:r>
                      <a:r>
                        <a:rPr kumimoji="1" lang="en-US" altLang="ja-JP" sz="1600" baseline="0" dirty="0" smtClean="0">
                          <a:solidFill>
                            <a:schemeClr val="tx1"/>
                          </a:solidFill>
                        </a:rPr>
                        <a:t> 50%)</a:t>
                      </a:r>
                      <a:endParaRPr kumimoji="1" lang="ja-JP" altLang="en-US" sz="1600" dirty="0">
                        <a:solidFill>
                          <a:schemeClr val="tx1"/>
                        </a:solidFill>
                      </a:endParaRPr>
                    </a:p>
                  </a:txBody>
                  <a:tcPr/>
                </a:tc>
                <a:tc>
                  <a:txBody>
                    <a:bodyPr/>
                    <a:lstStyle/>
                    <a:p>
                      <a:pPr algn="ctr"/>
                      <a:r>
                        <a:rPr lang="en-US" altLang="ja-JP" sz="1600" dirty="0" smtClean="0">
                          <a:solidFill>
                            <a:srgbClr val="7F7F7F"/>
                          </a:solidFill>
                        </a:rPr>
                        <a:t>0.02</a:t>
                      </a:r>
                      <a:endParaRPr lang="ja-JP" altLang="en-US" sz="1600" dirty="0">
                        <a:solidFill>
                          <a:srgbClr val="7F7F7F"/>
                        </a:solidFill>
                      </a:endParaRPr>
                    </a:p>
                  </a:txBody>
                  <a:tcPr/>
                </a:tc>
                <a:tc>
                  <a:txBody>
                    <a:bodyPr/>
                    <a:lstStyle/>
                    <a:p>
                      <a:pPr algn="ctr"/>
                      <a:r>
                        <a:rPr kumimoji="1" lang="en-US" altLang="ja-JP" sz="1600" dirty="0" smtClean="0">
                          <a:solidFill>
                            <a:srgbClr val="7F7F7F"/>
                          </a:solidFill>
                        </a:rPr>
                        <a:t> 0.01 (~</a:t>
                      </a:r>
                      <a:r>
                        <a:rPr kumimoji="1" lang="en-US" altLang="ja-JP" sz="1600" baseline="0" dirty="0" smtClean="0">
                          <a:solidFill>
                            <a:srgbClr val="7F7F7F"/>
                          </a:solidFill>
                        </a:rPr>
                        <a:t> 50%)</a:t>
                      </a:r>
                      <a:endParaRPr kumimoji="1" lang="ja-JP" altLang="en-US" sz="1600" dirty="0">
                        <a:solidFill>
                          <a:srgbClr val="7F7F7F"/>
                        </a:solidFill>
                      </a:endParaRPr>
                    </a:p>
                  </a:txBody>
                  <a:tcPr/>
                </a:tc>
              </a:tr>
              <a:tr h="370840">
                <a:tc>
                  <a:txBody>
                    <a:bodyPr/>
                    <a:lstStyle/>
                    <a:p>
                      <a:r>
                        <a:rPr kumimoji="1" lang="en-US" altLang="ja-JP" sz="1600" dirty="0" smtClean="0"/>
                        <a:t>e- Source</a:t>
                      </a:r>
                      <a:endParaRPr kumimoji="1" lang="ja-JP" altLang="en-US" sz="1600" dirty="0"/>
                    </a:p>
                  </a:txBody>
                  <a:tcPr/>
                </a:tc>
                <a:tc>
                  <a:txBody>
                    <a:bodyPr/>
                    <a:lstStyle/>
                    <a:p>
                      <a:pPr algn="ctr"/>
                      <a:r>
                        <a:rPr lang="en-US" altLang="ja-JP" sz="1600" dirty="0" smtClean="0"/>
                        <a:t>0.01</a:t>
                      </a:r>
                      <a:endParaRPr lang="ja-JP" altLang="en-US" sz="1600" dirty="0"/>
                    </a:p>
                  </a:txBody>
                  <a:tcPr/>
                </a:tc>
                <a:tc>
                  <a:txBody>
                    <a:bodyPr/>
                    <a:lstStyle/>
                    <a:p>
                      <a:pPr algn="ctr"/>
                      <a:endParaRPr kumimoji="1" lang="ja-JP" altLang="en-US" sz="1600" dirty="0">
                        <a:solidFill>
                          <a:schemeClr val="tx1"/>
                        </a:solidFill>
                      </a:endParaRPr>
                    </a:p>
                  </a:txBody>
                  <a:tcPr/>
                </a:tc>
                <a:tc>
                  <a:txBody>
                    <a:bodyPr/>
                    <a:lstStyle/>
                    <a:p>
                      <a:pPr algn="ctr"/>
                      <a:r>
                        <a:rPr lang="en-US" altLang="ja-JP" sz="1600" dirty="0" smtClean="0">
                          <a:solidFill>
                            <a:srgbClr val="7F7F7F"/>
                          </a:solidFill>
                        </a:rPr>
                        <a:t>0.01</a:t>
                      </a:r>
                      <a:endParaRPr lang="ja-JP" altLang="en-US" sz="1600" dirty="0">
                        <a:solidFill>
                          <a:srgbClr val="7F7F7F"/>
                        </a:solidFill>
                      </a:endParaRPr>
                    </a:p>
                  </a:txBody>
                  <a:tcPr/>
                </a:tc>
                <a:tc>
                  <a:txBody>
                    <a:bodyPr/>
                    <a:lstStyle/>
                    <a:p>
                      <a:pPr algn="ctr"/>
                      <a:endParaRPr kumimoji="1" lang="ja-JP" altLang="en-US" sz="1600" dirty="0">
                        <a:solidFill>
                          <a:srgbClr val="7F7F7F"/>
                        </a:solidFill>
                      </a:endParaRPr>
                    </a:p>
                  </a:txBody>
                  <a:tcPr/>
                </a:tc>
              </a:tr>
              <a:tr h="370840">
                <a:tc>
                  <a:txBody>
                    <a:bodyPr/>
                    <a:lstStyle/>
                    <a:p>
                      <a:r>
                        <a:rPr kumimoji="1" lang="en-US" altLang="ja-JP" sz="1600" dirty="0" smtClean="0"/>
                        <a:t>Total  (TBD)</a:t>
                      </a:r>
                      <a:endParaRPr kumimoji="1" lang="ja-JP" altLang="en-US" sz="1600" dirty="0"/>
                    </a:p>
                  </a:txBody>
                  <a:tcPr/>
                </a:tc>
                <a:tc>
                  <a:txBody>
                    <a:bodyPr/>
                    <a:lstStyle/>
                    <a:p>
                      <a:pPr algn="ctr"/>
                      <a:r>
                        <a:rPr kumimoji="1" lang="en-US" altLang="ja-JP" sz="1600" dirty="0" smtClean="0"/>
                        <a:t>1</a:t>
                      </a:r>
                      <a:endParaRPr kumimoji="1" lang="ja-JP" altLang="en-US" sz="1600" dirty="0"/>
                    </a:p>
                  </a:txBody>
                  <a:tcPr/>
                </a:tc>
                <a:tc>
                  <a:txBody>
                    <a:bodyPr/>
                    <a:lstStyle/>
                    <a:p>
                      <a:pPr algn="ctr"/>
                      <a:r>
                        <a:rPr kumimoji="1" lang="en-US" altLang="ja-JP" sz="1600" dirty="0" smtClean="0"/>
                        <a:t> ~ 0.5</a:t>
                      </a:r>
                      <a:r>
                        <a:rPr kumimoji="1" lang="en-US" altLang="ja-JP" sz="1600" baseline="0" dirty="0" smtClean="0"/>
                        <a:t> </a:t>
                      </a:r>
                      <a:r>
                        <a:rPr kumimoji="1" lang="en-US" altLang="ja-JP" sz="1600" dirty="0" smtClean="0"/>
                        <a:t>(~50 %)</a:t>
                      </a:r>
                      <a:endParaRPr kumimoji="1" lang="ja-JP" altLang="en-US" sz="1600" dirty="0"/>
                    </a:p>
                  </a:txBody>
                  <a:tcPr/>
                </a:tc>
                <a:tc>
                  <a:txBody>
                    <a:bodyPr/>
                    <a:lstStyle/>
                    <a:p>
                      <a:pPr algn="ctr"/>
                      <a:r>
                        <a:rPr kumimoji="1" lang="en-US" altLang="ja-JP" sz="1600" dirty="0" smtClean="0">
                          <a:solidFill>
                            <a:srgbClr val="7F7F7F"/>
                          </a:solidFill>
                        </a:rPr>
                        <a:t> </a:t>
                      </a:r>
                      <a:r>
                        <a:rPr kumimoji="1" lang="en-US" altLang="ja-JP" sz="1600" dirty="0" smtClean="0">
                          <a:solidFill>
                            <a:srgbClr val="3366FF"/>
                          </a:solidFill>
                        </a:rPr>
                        <a:t>~0.7</a:t>
                      </a:r>
                      <a:endParaRPr kumimoji="1" lang="ja-JP" altLang="en-US" sz="1600" dirty="0">
                        <a:solidFill>
                          <a:srgbClr val="3366FF"/>
                        </a:solidFill>
                      </a:endParaRPr>
                    </a:p>
                  </a:txBody>
                  <a:tcPr/>
                </a:tc>
                <a:tc>
                  <a:txBody>
                    <a:bodyPr/>
                    <a:lstStyle/>
                    <a:p>
                      <a:pPr algn="ctr"/>
                      <a:r>
                        <a:rPr kumimoji="1" lang="en-US" altLang="ja-JP" sz="1600" dirty="0" smtClean="0">
                          <a:solidFill>
                            <a:srgbClr val="7F7F7F"/>
                          </a:solidFill>
                        </a:rPr>
                        <a:t>~0.5 (</a:t>
                      </a:r>
                      <a:r>
                        <a:rPr kumimoji="1" lang="en-US" altLang="ja-JP" sz="1600" dirty="0" smtClean="0">
                          <a:solidFill>
                            <a:srgbClr val="3366FF"/>
                          </a:solidFill>
                        </a:rPr>
                        <a:t>~70%</a:t>
                      </a:r>
                      <a:r>
                        <a:rPr kumimoji="1" lang="en-US" altLang="ja-JP" sz="1600" dirty="0" smtClean="0">
                          <a:solidFill>
                            <a:srgbClr val="7F7F7F"/>
                          </a:solidFill>
                        </a:rPr>
                        <a:t>)</a:t>
                      </a:r>
                      <a:endParaRPr kumimoji="1" lang="ja-JP" altLang="en-US" sz="1600" dirty="0">
                        <a:solidFill>
                          <a:srgbClr val="7F7F7F"/>
                        </a:solidFill>
                      </a:endParaRPr>
                    </a:p>
                  </a:txBody>
                  <a:tcPr/>
                </a:tc>
              </a:tr>
            </a:tbl>
          </a:graphicData>
        </a:graphic>
      </p:graphicFrame>
      <p:sp>
        <p:nvSpPr>
          <p:cNvPr id="3" name="日付プレースホルダー 2"/>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6" name="フッター プレースホルダー 5"/>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7" name="スライド番号プレースホルダー 6"/>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14</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92128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基本的な取り組み</a:t>
            </a:r>
            <a:endParaRPr kumimoji="1" lang="ja-JP" altLang="en-US" dirty="0"/>
          </a:p>
        </p:txBody>
      </p:sp>
      <p:sp>
        <p:nvSpPr>
          <p:cNvPr id="3" name="コンテンツ プレースホルダー 2"/>
          <p:cNvSpPr>
            <a:spLocks noGrp="1"/>
          </p:cNvSpPr>
          <p:nvPr>
            <p:ph idx="1"/>
          </p:nvPr>
        </p:nvSpPr>
        <p:spPr>
          <a:xfrm>
            <a:off x="457200" y="1575779"/>
            <a:ext cx="8229600" cy="4525963"/>
          </a:xfrm>
        </p:spPr>
        <p:txBody>
          <a:bodyPr>
            <a:normAutofit fontScale="85000" lnSpcReduction="20000"/>
          </a:bodyPr>
          <a:lstStyle/>
          <a:p>
            <a:r>
              <a:rPr kumimoji="1" lang="en-US" altLang="ja-JP" dirty="0" smtClean="0"/>
              <a:t>2014</a:t>
            </a:r>
            <a:r>
              <a:rPr kumimoji="1" lang="ja-JP" altLang="en-US" dirty="0" smtClean="0"/>
              <a:t>年</a:t>
            </a:r>
            <a:r>
              <a:rPr kumimoji="1" lang="en-US" altLang="ja-JP" dirty="0" smtClean="0"/>
              <a:t>~5</a:t>
            </a:r>
            <a:r>
              <a:rPr kumimoji="1" lang="ja-JP" altLang="en-US" dirty="0" smtClean="0"/>
              <a:t>年間</a:t>
            </a:r>
            <a:endParaRPr kumimoji="1" lang="en-US" altLang="ja-JP" dirty="0" smtClean="0"/>
          </a:p>
          <a:p>
            <a:pPr lvl="1"/>
            <a:r>
              <a:rPr lang="en-US" altLang="ja-JP" dirty="0" smtClean="0"/>
              <a:t>ILC </a:t>
            </a:r>
            <a:r>
              <a:rPr lang="ja-JP" altLang="en-US" dirty="0" smtClean="0"/>
              <a:t>実現・具体化に取り組む</a:t>
            </a:r>
            <a:endParaRPr lang="en-US" altLang="ja-JP" dirty="0" smtClean="0"/>
          </a:p>
          <a:p>
            <a:r>
              <a:rPr kumimoji="1" lang="en-US" altLang="ja-JP" dirty="0" smtClean="0"/>
              <a:t>R&amp;D </a:t>
            </a:r>
            <a:r>
              <a:rPr kumimoji="1" lang="ja-JP" altLang="en-US" dirty="0" smtClean="0"/>
              <a:t>の進展（上記と整合性のある案が必要）</a:t>
            </a:r>
            <a:endParaRPr kumimoji="1" lang="en-US" altLang="ja-JP" dirty="0" smtClean="0"/>
          </a:p>
          <a:p>
            <a:pPr lvl="1"/>
            <a:r>
              <a:rPr lang="ja-JP" altLang="en-US" dirty="0" smtClean="0"/>
              <a:t>人材の育成を推進するうえで、最重要</a:t>
            </a:r>
            <a:endParaRPr kumimoji="1" lang="en-US" altLang="ja-JP" dirty="0" smtClean="0"/>
          </a:p>
          <a:p>
            <a:pPr lvl="1"/>
            <a:r>
              <a:rPr lang="en-US" altLang="ja-JP" dirty="0" smtClean="0"/>
              <a:t>ATF: ATF-II </a:t>
            </a:r>
            <a:r>
              <a:rPr lang="ja-JP" altLang="en-US" dirty="0" smtClean="0"/>
              <a:t>に続く、更なる高輝度ビーム</a:t>
            </a:r>
            <a:r>
              <a:rPr lang="en-US" altLang="ja-JP" dirty="0" smtClean="0"/>
              <a:t>R&amp;D</a:t>
            </a:r>
          </a:p>
          <a:p>
            <a:pPr lvl="1"/>
            <a:r>
              <a:rPr lang="en-US" altLang="ja-JP" dirty="0" smtClean="0"/>
              <a:t>STF: </a:t>
            </a:r>
            <a:r>
              <a:rPr kumimoji="1" lang="en-US" altLang="ja-JP" dirty="0" smtClean="0"/>
              <a:t>STF-2 </a:t>
            </a:r>
            <a:r>
              <a:rPr kumimoji="1" lang="ja-JP" altLang="en-US" dirty="0" smtClean="0"/>
              <a:t>を拡充し</a:t>
            </a:r>
            <a:endParaRPr kumimoji="1" lang="en-US" altLang="ja-JP" dirty="0" smtClean="0"/>
          </a:p>
          <a:p>
            <a:pPr lvl="2"/>
            <a:r>
              <a:rPr lang="en-US" altLang="ja-JP" dirty="0" smtClean="0"/>
              <a:t>CM Degradation</a:t>
            </a:r>
            <a:r>
              <a:rPr lang="ja-JP" altLang="en-US" dirty="0" smtClean="0"/>
              <a:t>の克服</a:t>
            </a:r>
            <a:endParaRPr lang="en-US" altLang="ja-JP" dirty="0" smtClean="0"/>
          </a:p>
          <a:p>
            <a:pPr lvl="2"/>
            <a:r>
              <a:rPr lang="en-US" altLang="ja-JP" dirty="0" smtClean="0"/>
              <a:t>ILC </a:t>
            </a:r>
            <a:r>
              <a:rPr lang="ja-JP" altLang="en-US" dirty="0" smtClean="0"/>
              <a:t>ビーム加速技術に関する加速器技術での国際協力（</a:t>
            </a:r>
            <a:r>
              <a:rPr lang="en-US" altLang="ja-JP" dirty="0" smtClean="0"/>
              <a:t>ATF</a:t>
            </a:r>
            <a:r>
              <a:rPr lang="ja-JP" altLang="en-US" dirty="0" smtClean="0"/>
              <a:t>を見習って、、）</a:t>
            </a:r>
            <a:endParaRPr lang="en-US" altLang="ja-JP" dirty="0" smtClean="0"/>
          </a:p>
          <a:p>
            <a:pPr lvl="2"/>
            <a:r>
              <a:rPr lang="en-US" altLang="ja-JP" dirty="0" smtClean="0"/>
              <a:t>ERL </a:t>
            </a:r>
            <a:r>
              <a:rPr lang="ja-JP" altLang="en-US" dirty="0" smtClean="0"/>
              <a:t>にむけた</a:t>
            </a:r>
            <a:r>
              <a:rPr lang="en-US" altLang="ja-JP" dirty="0" smtClean="0"/>
              <a:t>SCRF</a:t>
            </a:r>
            <a:r>
              <a:rPr lang="ja-JP" altLang="en-US" dirty="0" smtClean="0"/>
              <a:t>　</a:t>
            </a:r>
            <a:r>
              <a:rPr lang="en-US" altLang="ja-JP" dirty="0" smtClean="0"/>
              <a:t>CW </a:t>
            </a:r>
            <a:r>
              <a:rPr lang="ja-JP" altLang="en-US" dirty="0" smtClean="0"/>
              <a:t>運転、技術検証への協力、</a:t>
            </a:r>
            <a:endParaRPr lang="en-US" altLang="ja-JP" dirty="0" smtClean="0"/>
          </a:p>
          <a:p>
            <a:pPr lvl="2"/>
            <a:r>
              <a:rPr lang="en-US" altLang="ja-JP" dirty="0" smtClean="0"/>
              <a:t>STF </a:t>
            </a:r>
            <a:r>
              <a:rPr lang="ja-JP" altLang="en-US" dirty="0" smtClean="0"/>
              <a:t>科学実験利用開拓をすべきか、慎重に検討</a:t>
            </a:r>
            <a:endParaRPr lang="en-US" altLang="ja-JP" dirty="0" smtClean="0"/>
          </a:p>
          <a:p>
            <a:pPr lvl="2"/>
            <a:r>
              <a:rPr lang="ja-JP" altLang="en-US" dirty="0" smtClean="0"/>
              <a:t>（</a:t>
            </a:r>
            <a:r>
              <a:rPr lang="en-US" altLang="ja-JP" dirty="0" smtClean="0"/>
              <a:t>ILC </a:t>
            </a:r>
            <a:r>
              <a:rPr lang="ja-JP" altLang="en-US" dirty="0" smtClean="0"/>
              <a:t>の進展との整合性の範囲）</a:t>
            </a:r>
            <a:endParaRPr lang="en-US" altLang="ja-JP" dirty="0" smtClean="0"/>
          </a:p>
          <a:p>
            <a:pPr lvl="2"/>
            <a:r>
              <a:rPr lang="ja-JP" altLang="en-US" dirty="0" smtClean="0"/>
              <a:t>上記方針のもと、拡充案をひとつに纏める。</a:t>
            </a:r>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12/08/30, A. Yamamoto</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15</a:t>
            </a:fld>
            <a:endParaRPr kumimoji="1" lang="ja-JP" altLang="en-US"/>
          </a:p>
        </p:txBody>
      </p:sp>
    </p:spTree>
    <p:extLst>
      <p:ext uri="{BB962C8B-B14F-4D97-AF65-F5344CB8AC3E}">
        <p14:creationId xmlns:p14="http://schemas.microsoft.com/office/powerpoint/2010/main" val="35707686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en-US" dirty="0" smtClean="0"/>
              <a:t>基本</a:t>
            </a:r>
            <a:r>
              <a:rPr lang="ja-JP" altLang="en-US" dirty="0" smtClean="0"/>
              <a:t>的な取り組み</a:t>
            </a:r>
            <a:r>
              <a:rPr lang="en-US" altLang="en-US" dirty="0" smtClean="0"/>
              <a:t>：２</a:t>
            </a:r>
            <a:br>
              <a:rPr lang="en-US" altLang="en-US" dirty="0" smtClean="0"/>
            </a:br>
            <a:r>
              <a:rPr lang="en-US" altLang="en-US" dirty="0" smtClean="0"/>
              <a:t>STF-</a:t>
            </a:r>
            <a:r>
              <a:rPr lang="en-US" altLang="ja-JP" dirty="0" err="1" smtClean="0"/>
              <a:t>cERL</a:t>
            </a:r>
            <a:r>
              <a:rPr lang="en-US" altLang="ja-JP" dirty="0" smtClean="0"/>
              <a:t>/</a:t>
            </a:r>
            <a:r>
              <a:rPr lang="en-US" altLang="en-US" dirty="0" smtClean="0"/>
              <a:t>ERL </a:t>
            </a:r>
            <a:r>
              <a:rPr lang="ja-JP" altLang="en-US" dirty="0" smtClean="0"/>
              <a:t>間の協力</a:t>
            </a:r>
            <a:endParaRPr kumimoji="1" lang="ja-JP" altLang="en-US" dirty="0"/>
          </a:p>
        </p:txBody>
      </p:sp>
      <p:sp>
        <p:nvSpPr>
          <p:cNvPr id="3" name="コンテンツ プレースホルダー 2"/>
          <p:cNvSpPr>
            <a:spLocks noGrp="1"/>
          </p:cNvSpPr>
          <p:nvPr>
            <p:ph idx="1"/>
          </p:nvPr>
        </p:nvSpPr>
        <p:spPr>
          <a:xfrm>
            <a:off x="457200" y="1460390"/>
            <a:ext cx="8229600" cy="4800600"/>
          </a:xfrm>
        </p:spPr>
        <p:txBody>
          <a:bodyPr>
            <a:normAutofit fontScale="85000" lnSpcReduction="20000"/>
          </a:bodyPr>
          <a:lstStyle/>
          <a:p>
            <a:r>
              <a:rPr kumimoji="1" lang="en-US" altLang="ja-JP" dirty="0" smtClean="0"/>
              <a:t>KEK-STF-CFF </a:t>
            </a:r>
            <a:r>
              <a:rPr kumimoji="1" lang="ja-JP" altLang="en-US" dirty="0" smtClean="0"/>
              <a:t>での空洞技術開発を核として工業化技術に取り組む</a:t>
            </a:r>
            <a:endParaRPr kumimoji="1" lang="en-US" altLang="ja-JP" dirty="0" smtClean="0"/>
          </a:p>
          <a:p>
            <a:endParaRPr kumimoji="1" lang="en-US" altLang="ja-JP" dirty="0" smtClean="0"/>
          </a:p>
          <a:p>
            <a:r>
              <a:rPr kumimoji="1" lang="en-US" altLang="ja-JP" dirty="0" smtClean="0"/>
              <a:t>KEK, Tesla , ERL </a:t>
            </a:r>
            <a:r>
              <a:rPr kumimoji="1" lang="ja-JP" altLang="en-US" dirty="0" smtClean="0"/>
              <a:t>における</a:t>
            </a:r>
            <a:r>
              <a:rPr kumimoji="1" lang="en-US" altLang="ja-JP" dirty="0" smtClean="0"/>
              <a:t>Plug-Compatibility </a:t>
            </a:r>
            <a:r>
              <a:rPr kumimoji="1" lang="ja-JP" altLang="en-US" dirty="0" smtClean="0"/>
              <a:t>をできる限り追求し、</a:t>
            </a:r>
            <a:r>
              <a:rPr kumimoji="1" lang="en-US" altLang="ja-JP" dirty="0" smtClean="0"/>
              <a:t>R&amp;D</a:t>
            </a:r>
            <a:r>
              <a:rPr kumimoji="1" lang="ja-JP" altLang="en-US" dirty="0" smtClean="0"/>
              <a:t>成果／（人員＋予算）の効率化、最適化を計る。</a:t>
            </a:r>
            <a:endParaRPr kumimoji="1" lang="en-US" altLang="ja-JP" dirty="0" smtClean="0"/>
          </a:p>
          <a:p>
            <a:endParaRPr kumimoji="1" lang="en-US" altLang="ja-JP" dirty="0" smtClean="0"/>
          </a:p>
          <a:p>
            <a:r>
              <a:rPr kumimoji="1" lang="ja-JP" altLang="en-US" dirty="0" smtClean="0"/>
              <a:t>日本国内における複数企業の参加を奨励し、その為の具体的な方策をとる</a:t>
            </a:r>
            <a:endParaRPr kumimoji="1" lang="en-US" altLang="ja-JP" dirty="0" smtClean="0"/>
          </a:p>
          <a:p>
            <a:pPr lvl="1"/>
            <a:r>
              <a:rPr kumimoji="1" lang="ja-JP" altLang="en-US" dirty="0" smtClean="0"/>
              <a:t>可能性として、</a:t>
            </a:r>
            <a:endParaRPr kumimoji="1" lang="en-US" altLang="ja-JP" dirty="0" smtClean="0"/>
          </a:p>
          <a:p>
            <a:pPr lvl="2"/>
            <a:r>
              <a:rPr kumimoji="1" lang="ja-JP" altLang="en-US" dirty="0" smtClean="0"/>
              <a:t>試作機の仕様を柔軟に規定する</a:t>
            </a:r>
            <a:endParaRPr kumimoji="1" lang="en-US" altLang="ja-JP" dirty="0" smtClean="0"/>
          </a:p>
          <a:p>
            <a:pPr lvl="2"/>
            <a:r>
              <a:rPr kumimoji="1" lang="ja-JP" altLang="en-US" dirty="0" smtClean="0"/>
              <a:t>例えば、次期の</a:t>
            </a:r>
            <a:r>
              <a:rPr kumimoji="1" lang="en-US" altLang="ja-JP" dirty="0" smtClean="0"/>
              <a:t>KEK, Tesla </a:t>
            </a:r>
            <a:r>
              <a:rPr kumimoji="1" lang="ja-JP" altLang="en-US" dirty="0" smtClean="0"/>
              <a:t>設計のどちらも許容できる仕様での製造</a:t>
            </a:r>
            <a:endParaRPr kumimoji="1" lang="en-US" altLang="ja-JP" dirty="0" smtClean="0"/>
          </a:p>
          <a:p>
            <a:pPr lvl="2"/>
            <a:endParaRPr kumimoji="1" lang="ja-JP" altLang="en-US" dirty="0"/>
          </a:p>
        </p:txBody>
      </p:sp>
      <p:sp>
        <p:nvSpPr>
          <p:cNvPr id="4" name="日付プレースホルダー 3"/>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5" name="フッター プレースホルダー 4"/>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スライド番号プレースホルダー 5"/>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16</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224688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21" y="1536700"/>
            <a:ext cx="8651180" cy="234479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364" name="Text Box 13"/>
          <p:cNvSpPr txBox="1">
            <a:spLocks noChangeArrowheads="1"/>
          </p:cNvSpPr>
          <p:nvPr/>
        </p:nvSpPr>
        <p:spPr bwMode="auto">
          <a:xfrm>
            <a:off x="251521" y="3971237"/>
            <a:ext cx="3517903" cy="1815882"/>
          </a:xfrm>
          <a:prstGeom prst="rect">
            <a:avLst/>
          </a:prstGeom>
          <a:noFill/>
          <a:ln w="9525">
            <a:solidFill>
              <a:srgbClr val="4F81BD"/>
            </a:solidFill>
            <a:miter lim="800000"/>
            <a:headEnd/>
            <a:tailEnd/>
          </a:ln>
        </p:spPr>
        <p:txBody>
          <a:bodyPr wrap="square">
            <a:prstTxWarp prst="textNoShape">
              <a:avLst/>
            </a:prstTxWarp>
            <a:spAutoFit/>
          </a:bodyPr>
          <a:lstStyle/>
          <a:p>
            <a:r>
              <a:rPr lang="en-US" altLang="ja-JP" sz="1400" b="1" dirty="0" smtClean="0">
                <a:latin typeface="Calibri" pitchFamily="-28" charset="0"/>
              </a:rPr>
              <a:t>Cavity : Capture Module(2 cavities</a:t>
            </a:r>
            <a:r>
              <a:rPr lang="ja-JP" altLang="en-US" sz="1400" b="1" dirty="0" smtClean="0">
                <a:latin typeface="Calibri" pitchFamily="-28" charset="0"/>
              </a:rPr>
              <a:t>）</a:t>
            </a:r>
            <a:r>
              <a:rPr lang="en-US" altLang="ja-JP" sz="1400" b="1" dirty="0" smtClean="0">
                <a:latin typeface="Calibri" pitchFamily="-28" charset="0"/>
              </a:rPr>
              <a:t>+</a:t>
            </a:r>
          </a:p>
          <a:p>
            <a:r>
              <a:rPr lang="en-US" altLang="ja-JP" sz="1400" b="1" dirty="0" smtClean="0">
                <a:latin typeface="Calibri" pitchFamily="-28" charset="0"/>
              </a:rPr>
              <a:t>　　　　CM1(8 cavities</a:t>
            </a:r>
            <a:r>
              <a:rPr lang="ja-JP" altLang="ja-JP" sz="1400" b="1" dirty="0" smtClean="0">
                <a:latin typeface="Calibri" pitchFamily="-28" charset="0"/>
              </a:rPr>
              <a:t>）</a:t>
            </a:r>
            <a:r>
              <a:rPr lang="en-US" altLang="ja-JP" sz="1400" b="1" dirty="0" smtClean="0">
                <a:latin typeface="Calibri" pitchFamily="-28" charset="0"/>
              </a:rPr>
              <a:t> </a:t>
            </a:r>
          </a:p>
          <a:p>
            <a:r>
              <a:rPr lang="en-US" altLang="ja-JP" sz="1400" b="1" dirty="0" smtClean="0">
                <a:latin typeface="Calibri" pitchFamily="-28" charset="0"/>
              </a:rPr>
              <a:t>                  +CM2(8 cavities or 2 x 4 cavities</a:t>
            </a:r>
            <a:r>
              <a:rPr lang="ja-JP" altLang="en-US" sz="1400" b="1" dirty="0" smtClean="0">
                <a:latin typeface="Calibri" pitchFamily="-28" charset="0"/>
              </a:rPr>
              <a:t>）</a:t>
            </a:r>
            <a:endParaRPr lang="en-US" altLang="ja-JP" sz="1400" b="1" dirty="0" smtClean="0">
              <a:latin typeface="Calibri" pitchFamily="-28" charset="0"/>
            </a:endParaRPr>
          </a:p>
          <a:p>
            <a:r>
              <a:rPr lang="en-US" altLang="ja-JP" sz="1400" b="1" dirty="0" smtClean="0">
                <a:latin typeface="Calibri" pitchFamily="-28" charset="0"/>
              </a:rPr>
              <a:t>Beam : 1ms, 9mA, 5Hz</a:t>
            </a:r>
          </a:p>
          <a:p>
            <a:r>
              <a:rPr lang="en-US" altLang="ja-JP" sz="1400" b="1" dirty="0" smtClean="0">
                <a:latin typeface="Calibri" pitchFamily="-28" charset="0"/>
              </a:rPr>
              <a:t>            RF-gun exit: 4.7MeV</a:t>
            </a:r>
          </a:p>
          <a:p>
            <a:r>
              <a:rPr lang="en-US" altLang="ja-JP" sz="1400" b="1" dirty="0" smtClean="0">
                <a:latin typeface="Calibri" pitchFamily="-28" charset="0"/>
              </a:rPr>
              <a:t>            Capture Module exit :21MeV,</a:t>
            </a:r>
          </a:p>
          <a:p>
            <a:r>
              <a:rPr lang="en-US" altLang="ja-JP" sz="1400" b="1" dirty="0" smtClean="0">
                <a:latin typeface="Calibri" pitchFamily="-28" charset="0"/>
              </a:rPr>
              <a:t>            CM1 exit</a:t>
            </a:r>
            <a:r>
              <a:rPr lang="ja-JP" altLang="en-US" sz="1400" b="1" dirty="0" smtClean="0">
                <a:latin typeface="Calibri" pitchFamily="-28" charset="0"/>
              </a:rPr>
              <a:t>：</a:t>
            </a:r>
            <a:r>
              <a:rPr lang="en-US" altLang="ja-JP" sz="1400" b="1" dirty="0" smtClean="0">
                <a:latin typeface="Calibri" pitchFamily="-28" charset="0"/>
              </a:rPr>
              <a:t>273MeV</a:t>
            </a:r>
          </a:p>
          <a:p>
            <a:r>
              <a:rPr lang="en-US" altLang="ja-JP" sz="1400" b="1" dirty="0" smtClean="0">
                <a:latin typeface="Calibri" pitchFamily="-28" charset="0"/>
              </a:rPr>
              <a:t>            CM2 exit</a:t>
            </a:r>
            <a:r>
              <a:rPr lang="ja-JP" altLang="en-US" sz="1400" b="1" dirty="0" smtClean="0">
                <a:latin typeface="Calibri" pitchFamily="-28" charset="0"/>
              </a:rPr>
              <a:t>：</a:t>
            </a:r>
            <a:r>
              <a:rPr lang="en-US" altLang="ja-JP" sz="1400" b="1" dirty="0" smtClean="0">
                <a:latin typeface="Calibri" pitchFamily="-28" charset="0"/>
              </a:rPr>
              <a:t>525MeV</a:t>
            </a:r>
            <a:endParaRPr lang="en-US" altLang="ja-JP" sz="1400" b="1" dirty="0">
              <a:latin typeface="Calibri" pitchFamily="-28" charset="0"/>
            </a:endParaRPr>
          </a:p>
        </p:txBody>
      </p:sp>
      <p:sp>
        <p:nvSpPr>
          <p:cNvPr id="10" name="Text Box 13"/>
          <p:cNvSpPr txBox="1">
            <a:spLocks noChangeArrowheads="1"/>
          </p:cNvSpPr>
          <p:nvPr/>
        </p:nvSpPr>
        <p:spPr bwMode="auto">
          <a:xfrm>
            <a:off x="3966465" y="3971237"/>
            <a:ext cx="4936236" cy="1169551"/>
          </a:xfrm>
          <a:prstGeom prst="rect">
            <a:avLst/>
          </a:prstGeom>
          <a:noFill/>
          <a:ln w="9525">
            <a:solidFill>
              <a:srgbClr val="4F81BD"/>
            </a:solidFill>
            <a:miter lim="800000"/>
            <a:headEnd/>
            <a:tailEnd/>
          </a:ln>
        </p:spPr>
        <p:txBody>
          <a:bodyPr wrap="square">
            <a:prstTxWarp prst="textNoShape">
              <a:avLst/>
            </a:prstTxWarp>
            <a:spAutoFit/>
          </a:bodyPr>
          <a:lstStyle/>
          <a:p>
            <a:r>
              <a:rPr lang="en-US" altLang="ja-JP" sz="1400" b="1" dirty="0" smtClean="0">
                <a:latin typeface="Calibri" pitchFamily="-28" charset="0"/>
              </a:rPr>
              <a:t>RF-gun operation</a:t>
            </a:r>
            <a:r>
              <a:rPr lang="ja-JP" altLang="en-US" sz="1400" b="1" dirty="0" smtClean="0">
                <a:latin typeface="Calibri" pitchFamily="-28" charset="0"/>
              </a:rPr>
              <a:t>：</a:t>
            </a:r>
            <a:r>
              <a:rPr lang="en-US" altLang="ja-JP" sz="1400" b="1" dirty="0" smtClean="0">
                <a:latin typeface="Calibri" pitchFamily="-28" charset="0"/>
              </a:rPr>
              <a:t> 41.4MV/m (3.5MW input power</a:t>
            </a:r>
            <a:r>
              <a:rPr lang="ja-JP" altLang="en-US" sz="1400" b="1" dirty="0" smtClean="0">
                <a:latin typeface="Calibri" pitchFamily="-28" charset="0"/>
              </a:rPr>
              <a:t>）</a:t>
            </a:r>
            <a:endParaRPr lang="en-US" altLang="ja-JP" sz="1400" b="1" dirty="0" smtClean="0">
              <a:latin typeface="Calibri" pitchFamily="-28" charset="0"/>
            </a:endParaRPr>
          </a:p>
          <a:p>
            <a:endParaRPr lang="en-US" altLang="ja-JP" sz="1400" b="1" dirty="0" smtClean="0">
              <a:latin typeface="Calibri" pitchFamily="-28" charset="0"/>
            </a:endParaRPr>
          </a:p>
          <a:p>
            <a:r>
              <a:rPr lang="en-US" altLang="ja-JP" sz="1400" b="1" dirty="0" smtClean="0">
                <a:latin typeface="Calibri" pitchFamily="-28" charset="0"/>
              </a:rPr>
              <a:t>Cavity operation : Capture Module : 15.2MV/m</a:t>
            </a:r>
          </a:p>
          <a:p>
            <a:r>
              <a:rPr lang="en-US" altLang="ja-JP" sz="1400" b="1" dirty="0" smtClean="0">
                <a:latin typeface="Calibri" pitchFamily="-28" charset="0"/>
              </a:rPr>
              <a:t>                                  CM1 : 31.5MV/m </a:t>
            </a:r>
          </a:p>
          <a:p>
            <a:r>
              <a:rPr lang="en-US" altLang="ja-JP" sz="1400" b="1" dirty="0" smtClean="0">
                <a:latin typeface="Calibri" pitchFamily="-28" charset="0"/>
              </a:rPr>
              <a:t>                                  CM2 : 31.5MV/m</a:t>
            </a:r>
          </a:p>
        </p:txBody>
      </p:sp>
      <p:sp>
        <p:nvSpPr>
          <p:cNvPr id="7" name="Rectangle 20"/>
          <p:cNvSpPr>
            <a:spLocks noChangeArrowheads="1"/>
          </p:cNvSpPr>
          <p:nvPr/>
        </p:nvSpPr>
        <p:spPr bwMode="auto">
          <a:xfrm>
            <a:off x="152400" y="1447800"/>
            <a:ext cx="8839200" cy="4495800"/>
          </a:xfrm>
          <a:prstGeom prst="rect">
            <a:avLst/>
          </a:prstGeom>
          <a:noFill/>
          <a:ln w="28575">
            <a:solidFill>
              <a:schemeClr val="bg2">
                <a:lumMod val="50000"/>
              </a:schemeClr>
            </a:solidFill>
            <a:miter lim="800000"/>
            <a:headEnd/>
            <a:tailEnd/>
          </a:ln>
        </p:spPr>
        <p:txBody>
          <a:bodyPr wrap="none" anchor="ctr">
            <a:prstTxWarp prst="textNoShape">
              <a:avLst/>
            </a:prstTxWarp>
          </a:bodyPr>
          <a:lstStyle/>
          <a:p>
            <a:pPr>
              <a:defRPr/>
            </a:pPr>
            <a:endParaRPr lang="ja-JP" altLang="en-US"/>
          </a:p>
        </p:txBody>
      </p:sp>
      <p:sp>
        <p:nvSpPr>
          <p:cNvPr id="8" name="TextBox 1"/>
          <p:cNvSpPr txBox="1">
            <a:spLocks noChangeArrowheads="1"/>
          </p:cNvSpPr>
          <p:nvPr/>
        </p:nvSpPr>
        <p:spPr bwMode="auto">
          <a:xfrm>
            <a:off x="1460223" y="205092"/>
            <a:ext cx="5276204" cy="523220"/>
          </a:xfrm>
          <a:prstGeom prst="rect">
            <a:avLst/>
          </a:prstGeom>
          <a:noFill/>
          <a:ln w="9525">
            <a:noFill/>
            <a:miter lim="800000"/>
            <a:headEnd/>
            <a:tailEnd/>
          </a:ln>
        </p:spPr>
        <p:txBody>
          <a:bodyPr wrap="none">
            <a:prstTxWarp prst="textNoShape">
              <a:avLst/>
            </a:prstTxWarp>
            <a:spAutoFit/>
          </a:bodyPr>
          <a:lstStyle/>
          <a:p>
            <a:r>
              <a:rPr lang="ja-JP" altLang="en-US" sz="2800" b="1" dirty="0" smtClean="0">
                <a:solidFill>
                  <a:srgbClr val="000000"/>
                </a:solidFill>
                <a:latin typeface="Osaka"/>
                <a:ea typeface="Osaka"/>
                <a:cs typeface="Osaka"/>
              </a:rPr>
              <a:t> </a:t>
            </a:r>
            <a:r>
              <a:rPr lang="en-US" altLang="ja-JP" sz="2800" b="1" dirty="0" smtClean="0">
                <a:solidFill>
                  <a:srgbClr val="000000"/>
                </a:solidFill>
                <a:latin typeface="Osaka"/>
                <a:ea typeface="Osaka"/>
                <a:cs typeface="Osaka"/>
              </a:rPr>
              <a:t>STF-2 Status and Future Plan </a:t>
            </a:r>
            <a:endParaRPr lang="ja-JP" altLang="en-US" sz="4000" b="1" dirty="0">
              <a:latin typeface="Osaka"/>
              <a:ea typeface="Osaka"/>
              <a:cs typeface="Osaka"/>
            </a:endParaRPr>
          </a:p>
        </p:txBody>
      </p:sp>
      <p:sp>
        <p:nvSpPr>
          <p:cNvPr id="3" name="スライド番号プレースホルダー 2"/>
          <p:cNvSpPr>
            <a:spLocks noGrp="1"/>
          </p:cNvSpPr>
          <p:nvPr>
            <p:ph type="sldNum" sz="quarter" idx="12"/>
          </p:nvPr>
        </p:nvSpPr>
        <p:spPr>
          <a:xfrm>
            <a:off x="6553200" y="5638800"/>
            <a:ext cx="1905000" cy="457200"/>
          </a:xfrm>
        </p:spPr>
        <p:txBody>
          <a:bodyPr/>
          <a:lstStyle/>
          <a:p>
            <a:fld id="{BFF07B6F-8C16-E449-A7C5-2AFDE69810BD}" type="slidenum">
              <a:rPr kumimoji="1" lang="ja-JP" altLang="en-US" smtClean="0"/>
              <a:t>17</a:t>
            </a:fld>
            <a:endParaRPr kumimoji="1" lang="ja-JP" altLang="en-US"/>
          </a:p>
        </p:txBody>
      </p:sp>
      <p:pic>
        <p:nvPicPr>
          <p:cNvPr id="2" name="図 1" descr="Phase2_DRFS_scheme.PN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295400"/>
            <a:ext cx="9144000" cy="3013406"/>
          </a:xfrm>
          <a:prstGeom prst="rect">
            <a:avLst/>
          </a:prstGeom>
        </p:spPr>
      </p:pic>
      <p:sp>
        <p:nvSpPr>
          <p:cNvPr id="5" name="日付プレースホルダー 4"/>
          <p:cNvSpPr>
            <a:spLocks noGrp="1"/>
          </p:cNvSpPr>
          <p:nvPr>
            <p:ph type="dt" sz="half" idx="10"/>
          </p:nvPr>
        </p:nvSpPr>
        <p:spPr/>
        <p:txBody>
          <a:bodyPr/>
          <a:lstStyle/>
          <a:p>
            <a:pPr>
              <a:defRPr/>
            </a:pPr>
            <a:r>
              <a:rPr lang="en-US" smtClean="0"/>
              <a:t>12/08/30, A. Yamamoto</a:t>
            </a:r>
            <a:endParaRPr lang="en-US"/>
          </a:p>
        </p:txBody>
      </p:sp>
      <p:sp>
        <p:nvSpPr>
          <p:cNvPr id="6" name="フッター プレースホルダー 5"/>
          <p:cNvSpPr>
            <a:spLocks noGrp="1"/>
          </p:cNvSpPr>
          <p:nvPr>
            <p:ph type="ftr" sz="quarter" idx="11"/>
          </p:nvPr>
        </p:nvSpPr>
        <p:spPr/>
        <p:txBody>
          <a:bodyPr/>
          <a:lstStyle/>
          <a:p>
            <a:pPr>
              <a:defRPr/>
            </a:pPr>
            <a:r>
              <a:rPr lang="en-US" smtClean="0"/>
              <a:t>Status and Prospect for ILC</a:t>
            </a:r>
            <a:endParaRPr lang="en-US"/>
          </a:p>
        </p:txBody>
      </p:sp>
      <p:sp>
        <p:nvSpPr>
          <p:cNvPr id="9" name="テキスト ボックス 8"/>
          <p:cNvSpPr txBox="1"/>
          <p:nvPr/>
        </p:nvSpPr>
        <p:spPr>
          <a:xfrm>
            <a:off x="5448469" y="2052935"/>
            <a:ext cx="1171815" cy="584776"/>
          </a:xfrm>
          <a:prstGeom prst="rect">
            <a:avLst/>
          </a:prstGeom>
          <a:solidFill>
            <a:srgbClr val="CCFFCC"/>
          </a:solidFill>
          <a:ln>
            <a:solidFill>
              <a:srgbClr val="50742F"/>
            </a:solidFill>
          </a:ln>
        </p:spPr>
        <p:txBody>
          <a:bodyPr wrap="none" rtlCol="0">
            <a:spAutoFit/>
          </a:bodyPr>
          <a:lstStyle/>
          <a:p>
            <a:r>
              <a:rPr lang="en-US" altLang="ja-JP" sz="1600" dirty="0" smtClean="0">
                <a:solidFill>
                  <a:srgbClr val="3366FF"/>
                </a:solidFill>
              </a:rPr>
              <a:t>CM2: under </a:t>
            </a:r>
          </a:p>
          <a:p>
            <a:r>
              <a:rPr lang="en-US" altLang="ja-JP" sz="1600" dirty="0" smtClean="0">
                <a:solidFill>
                  <a:srgbClr val="3366FF"/>
                </a:solidFill>
              </a:rPr>
              <a:t>discussion</a:t>
            </a:r>
            <a:endParaRPr kumimoji="1" lang="ja-JP" altLang="en-US" sz="1600" dirty="0">
              <a:solidFill>
                <a:srgbClr val="3366FF"/>
              </a:solidFill>
            </a:endParaRPr>
          </a:p>
        </p:txBody>
      </p:sp>
      <p:sp>
        <p:nvSpPr>
          <p:cNvPr id="12" name="テキスト ボックス 11"/>
          <p:cNvSpPr txBox="1"/>
          <p:nvPr/>
        </p:nvSpPr>
        <p:spPr>
          <a:xfrm>
            <a:off x="1907704" y="2060848"/>
            <a:ext cx="1403862" cy="369332"/>
          </a:xfrm>
          <a:prstGeom prst="rect">
            <a:avLst/>
          </a:prstGeom>
          <a:solidFill>
            <a:srgbClr val="FFFF00"/>
          </a:solidFill>
          <a:ln>
            <a:solidFill>
              <a:srgbClr val="50742F"/>
            </a:solidFill>
          </a:ln>
        </p:spPr>
        <p:txBody>
          <a:bodyPr wrap="none" rtlCol="0">
            <a:spAutoFit/>
          </a:bodyPr>
          <a:lstStyle/>
          <a:p>
            <a:r>
              <a:rPr lang="en-US" altLang="ja-JP" dirty="0" smtClean="0"/>
              <a:t>In operation</a:t>
            </a:r>
            <a:endParaRPr kumimoji="1" lang="ja-JP" altLang="en-US" dirty="0"/>
          </a:p>
        </p:txBody>
      </p:sp>
      <p:sp>
        <p:nvSpPr>
          <p:cNvPr id="13" name="テキスト ボックス 12"/>
          <p:cNvSpPr txBox="1"/>
          <p:nvPr/>
        </p:nvSpPr>
        <p:spPr>
          <a:xfrm>
            <a:off x="3635896" y="2060848"/>
            <a:ext cx="1294946" cy="584776"/>
          </a:xfrm>
          <a:prstGeom prst="rect">
            <a:avLst/>
          </a:prstGeom>
          <a:solidFill>
            <a:srgbClr val="CCFFCC"/>
          </a:solidFill>
          <a:ln>
            <a:solidFill>
              <a:srgbClr val="50742F"/>
            </a:solidFill>
          </a:ln>
        </p:spPr>
        <p:txBody>
          <a:bodyPr wrap="none" rtlCol="0">
            <a:spAutoFit/>
          </a:bodyPr>
          <a:lstStyle/>
          <a:p>
            <a:r>
              <a:rPr lang="en-US" altLang="ja-JP" sz="1600" dirty="0" smtClean="0"/>
              <a:t>CM1: under </a:t>
            </a:r>
          </a:p>
          <a:p>
            <a:r>
              <a:rPr lang="en-US" altLang="ja-JP" sz="1600" dirty="0" smtClean="0"/>
              <a:t>development</a:t>
            </a:r>
            <a:endParaRPr kumimoji="1" lang="ja-JP" altLang="en-US" sz="1600" dirty="0"/>
          </a:p>
        </p:txBody>
      </p:sp>
    </p:spTree>
    <p:extLst>
      <p:ext uri="{BB962C8B-B14F-4D97-AF65-F5344CB8AC3E}">
        <p14:creationId xmlns:p14="http://schemas.microsoft.com/office/powerpoint/2010/main" val="2408233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3"/>
          <p:cNvSpPr>
            <a:spLocks noGrp="1"/>
          </p:cNvSpPr>
          <p:nvPr>
            <p:ph type="dt" sz="half" idx="10"/>
          </p:nvPr>
        </p:nvSpPr>
        <p:spPr>
          <a:noFill/>
        </p:spPr>
        <p:txBody>
          <a:bodyPr/>
          <a:lstStyle/>
          <a:p>
            <a:r>
              <a:rPr lang="en-US" altLang="ja-JP" smtClean="0">
                <a:solidFill>
                  <a:prstClr val="black">
                    <a:tint val="75000"/>
                  </a:prstClr>
                </a:solidFill>
                <a:latin typeface="Calibri"/>
                <a:ea typeface="Arial Unicode MS" pitchFamily="50" charset="-128"/>
                <a:cs typeface="Arial Unicode MS" pitchFamily="50" charset="-128"/>
              </a:rPr>
              <a:t>12/08/30, A. Yamamoto</a:t>
            </a:r>
            <a:endParaRPr lang="en-US" altLang="ja-JP" dirty="0" smtClean="0">
              <a:solidFill>
                <a:prstClr val="black">
                  <a:tint val="75000"/>
                </a:prstClr>
              </a:solidFill>
              <a:latin typeface="Calibri"/>
              <a:ea typeface="Arial Unicode MS" pitchFamily="50" charset="-128"/>
              <a:cs typeface="Arial Unicode MS" pitchFamily="50" charset="-128"/>
            </a:endParaRPr>
          </a:p>
        </p:txBody>
      </p:sp>
      <p:sp>
        <p:nvSpPr>
          <p:cNvPr id="4" name="フッター プレースホルダ 4"/>
          <p:cNvSpPr>
            <a:spLocks noGrp="1"/>
          </p:cNvSpPr>
          <p:nvPr>
            <p:ph type="ftr" sz="quarter" idx="11"/>
          </p:nvPr>
        </p:nvSpPr>
        <p:spPr>
          <a:noFill/>
        </p:spPr>
        <p:txBody>
          <a:bodyPr/>
          <a:lstStyle/>
          <a:p>
            <a:r>
              <a:rPr lang="en-US" altLang="ja-JP" smtClean="0">
                <a:solidFill>
                  <a:prstClr val="black">
                    <a:tint val="75000"/>
                  </a:prstClr>
                </a:solidFill>
                <a:latin typeface="Calibri"/>
                <a:ea typeface="Arial Unicode MS" pitchFamily="50" charset="-128"/>
                <a:cs typeface="Arial Unicode MS" pitchFamily="50" charset="-128"/>
              </a:rPr>
              <a:t>Status and Prospect for ILC</a:t>
            </a:r>
            <a:endParaRPr lang="en-US" altLang="ja-JP" dirty="0" smtClean="0">
              <a:solidFill>
                <a:prstClr val="black">
                  <a:tint val="75000"/>
                </a:prstClr>
              </a:solidFill>
              <a:latin typeface="Calibri"/>
              <a:ea typeface="Arial Unicode MS" pitchFamily="50" charset="-128"/>
              <a:cs typeface="Arial Unicode MS" pitchFamily="50" charset="-128"/>
            </a:endParaRPr>
          </a:p>
        </p:txBody>
      </p:sp>
      <p:sp>
        <p:nvSpPr>
          <p:cNvPr id="5" name="スライド番号プレースホルダ 5"/>
          <p:cNvSpPr>
            <a:spLocks noGrp="1"/>
          </p:cNvSpPr>
          <p:nvPr>
            <p:ph type="sldNum" sz="quarter" idx="12"/>
          </p:nvPr>
        </p:nvSpPr>
        <p:spPr>
          <a:noFill/>
        </p:spPr>
        <p:txBody>
          <a:bodyPr/>
          <a:lstStyle/>
          <a:p>
            <a:fld id="{139B222A-8EAB-4812-9CA4-8F097F0863AE}" type="slidenum">
              <a:rPr lang="en-US" altLang="ja-JP" smtClean="0">
                <a:solidFill>
                  <a:prstClr val="black">
                    <a:tint val="75000"/>
                  </a:prstClr>
                </a:solidFill>
                <a:latin typeface="Calibri"/>
                <a:ea typeface="ＭＳ Ｐゴシック" charset="-128"/>
                <a:cs typeface="Arial Unicode MS"/>
              </a:rPr>
              <a:pPr/>
              <a:t>18</a:t>
            </a:fld>
            <a:endParaRPr lang="en-US" altLang="ja-JP" smtClean="0">
              <a:solidFill>
                <a:prstClr val="black">
                  <a:tint val="75000"/>
                </a:prstClr>
              </a:solidFill>
              <a:latin typeface="Calibri"/>
              <a:ea typeface="ＭＳ Ｐゴシック" charset="-128"/>
              <a:cs typeface="Arial Unicode MS"/>
            </a:endParaRPr>
          </a:p>
        </p:txBody>
      </p:sp>
      <p:sp>
        <p:nvSpPr>
          <p:cNvPr id="6" name="タイトル 4"/>
          <p:cNvSpPr txBox="1">
            <a:spLocks/>
          </p:cNvSpPr>
          <p:nvPr/>
        </p:nvSpPr>
        <p:spPr bwMode="auto">
          <a:xfrm>
            <a:off x="439625" y="210011"/>
            <a:ext cx="6706961" cy="685800"/>
          </a:xfrm>
          <a:prstGeom prst="rect">
            <a:avLst/>
          </a:prstGeom>
          <a:noFill/>
          <a:ln>
            <a:noFill/>
          </a:ln>
          <a:extLst/>
        </p:spPr>
        <p:txBody>
          <a:bodyPr anchor="ctr"/>
          <a:lstStyle/>
          <a:p>
            <a:pPr defTabSz="914400" eaLnBrk="0" hangingPunct="0">
              <a:defRPr/>
            </a:pPr>
            <a:r>
              <a:rPr lang="en-US" altLang="ja-JP" sz="2800" b="1" kern="0" dirty="0">
                <a:solidFill>
                  <a:srgbClr val="333399"/>
                </a:solidFill>
                <a:latin typeface="Arial Rounded MT Bold" pitchFamily="34" charset="0"/>
                <a:ea typeface="平成角ゴシック" pitchFamily="49" charset="-128"/>
                <a:cs typeface="Arial Unicode MS"/>
              </a:rPr>
              <a:t>STF-2 </a:t>
            </a:r>
            <a:r>
              <a:rPr lang="en-US" altLang="ja-JP" sz="2800" b="1" kern="0" dirty="0" smtClean="0">
                <a:solidFill>
                  <a:srgbClr val="333399"/>
                </a:solidFill>
                <a:latin typeface="Arial Rounded MT Bold" pitchFamily="34" charset="0"/>
                <a:ea typeface="平成角ゴシック" pitchFamily="49" charset="-128"/>
                <a:cs typeface="Arial Unicode MS"/>
              </a:rPr>
              <a:t>Facility Extension Plan </a:t>
            </a:r>
            <a:r>
              <a:rPr lang="ja-JP" altLang="en-US" sz="2800" b="1" kern="0" dirty="0" smtClean="0">
                <a:solidFill>
                  <a:srgbClr val="333399"/>
                </a:solidFill>
                <a:latin typeface="Arial Rounded MT Bold" pitchFamily="34" charset="0"/>
                <a:ea typeface="平成角ゴシック" pitchFamily="49" charset="-128"/>
                <a:cs typeface="Arial Unicode MS"/>
              </a:rPr>
              <a:t>＠</a:t>
            </a:r>
            <a:r>
              <a:rPr lang="en-US" altLang="ja-JP" sz="2800" b="1" kern="0" dirty="0">
                <a:solidFill>
                  <a:srgbClr val="333399"/>
                </a:solidFill>
                <a:latin typeface="Arial Rounded MT Bold" pitchFamily="34" charset="0"/>
                <a:ea typeface="平成角ゴシック" pitchFamily="49" charset="-128"/>
                <a:cs typeface="Arial Unicode MS"/>
              </a:rPr>
              <a:t>KEK</a:t>
            </a:r>
            <a:endParaRPr lang="en-US" altLang="ja-JP" sz="2800" b="1" kern="0" dirty="0">
              <a:solidFill>
                <a:srgbClr val="333399"/>
              </a:solidFill>
              <a:latin typeface="Arial Rounded MT Bold" pitchFamily="34" charset="0"/>
              <a:ea typeface="ＭＳ Ｐゴシック"/>
              <a:cs typeface="Arial Unicode MS"/>
            </a:endParaRPr>
          </a:p>
        </p:txBody>
      </p:sp>
      <p:pic>
        <p:nvPicPr>
          <p:cNvPr id="8"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9686" y="2823030"/>
            <a:ext cx="3581400" cy="572030"/>
          </a:xfrm>
          <a:prstGeom prst="rect">
            <a:avLst/>
          </a:prstGeom>
          <a:noFill/>
          <a:ln w="9525">
            <a:noFill/>
            <a:miter lim="800000"/>
            <a:headEnd/>
            <a:tailEnd/>
          </a:ln>
        </p:spPr>
      </p:pic>
      <p:sp>
        <p:nvSpPr>
          <p:cNvPr id="11" name="テキスト ボックス 9"/>
          <p:cNvSpPr txBox="1">
            <a:spLocks noChangeArrowheads="1"/>
          </p:cNvSpPr>
          <p:nvPr/>
        </p:nvSpPr>
        <p:spPr bwMode="auto">
          <a:xfrm>
            <a:off x="0" y="895811"/>
            <a:ext cx="3715568" cy="369332"/>
          </a:xfrm>
          <a:prstGeom prst="rect">
            <a:avLst/>
          </a:prstGeom>
          <a:noFill/>
          <a:ln w="9525">
            <a:noFill/>
            <a:miter lim="800000"/>
            <a:headEnd/>
            <a:tailEnd/>
          </a:ln>
        </p:spPr>
        <p:txBody>
          <a:bodyPr wrap="none">
            <a:spAutoFit/>
          </a:bodyPr>
          <a:lstStyle/>
          <a:p>
            <a:pPr algn="ctr" defTabSz="914400"/>
            <a:r>
              <a:rPr lang="en-US" altLang="ja-JP" dirty="0">
                <a:solidFill>
                  <a:srgbClr val="006600"/>
                </a:solidFill>
                <a:latin typeface="Arial Rounded MT Bold" pitchFamily="34" charset="0"/>
                <a:ea typeface="ＭＳ Ｐゴシック"/>
                <a:cs typeface="Arial Unicode MS"/>
              </a:rPr>
              <a:t>1. Capture </a:t>
            </a:r>
            <a:r>
              <a:rPr lang="en-US" altLang="ja-JP" dirty="0" err="1" smtClean="0">
                <a:solidFill>
                  <a:srgbClr val="006600"/>
                </a:solidFill>
                <a:latin typeface="Arial Rounded MT Bold" pitchFamily="34" charset="0"/>
                <a:ea typeface="ＭＳ Ｐゴシック"/>
                <a:cs typeface="Arial Unicode MS"/>
              </a:rPr>
              <a:t>Cryomodule</a:t>
            </a:r>
            <a:r>
              <a:rPr lang="en-US" altLang="ja-JP" dirty="0" smtClean="0">
                <a:solidFill>
                  <a:srgbClr val="006600"/>
                </a:solidFill>
                <a:latin typeface="Arial Rounded MT Bold" pitchFamily="34" charset="0"/>
                <a:ea typeface="ＭＳ Ｐゴシック"/>
                <a:cs typeface="Arial Unicode MS"/>
              </a:rPr>
              <a:t> (CM) </a:t>
            </a:r>
            <a:r>
              <a:rPr lang="en-US" altLang="ja-JP" dirty="0">
                <a:solidFill>
                  <a:srgbClr val="006600"/>
                </a:solidFill>
                <a:latin typeface="Arial Rounded MT Bold" pitchFamily="34" charset="0"/>
                <a:ea typeface="ＭＳ Ｐゴシック"/>
                <a:cs typeface="Arial Unicode MS"/>
              </a:rPr>
              <a:t>(2)</a:t>
            </a:r>
          </a:p>
        </p:txBody>
      </p:sp>
      <p:sp>
        <p:nvSpPr>
          <p:cNvPr id="12" name="テキスト ボックス 9"/>
          <p:cNvSpPr txBox="1">
            <a:spLocks noChangeArrowheads="1"/>
          </p:cNvSpPr>
          <p:nvPr/>
        </p:nvSpPr>
        <p:spPr bwMode="auto">
          <a:xfrm>
            <a:off x="93550" y="2442029"/>
            <a:ext cx="4136995" cy="369332"/>
          </a:xfrm>
          <a:prstGeom prst="rect">
            <a:avLst/>
          </a:prstGeom>
          <a:noFill/>
          <a:ln w="9525">
            <a:noFill/>
            <a:miter lim="800000"/>
            <a:headEnd/>
            <a:tailEnd/>
          </a:ln>
        </p:spPr>
        <p:txBody>
          <a:bodyPr wrap="none">
            <a:spAutoFit/>
          </a:bodyPr>
          <a:lstStyle/>
          <a:p>
            <a:pPr defTabSz="914400"/>
            <a:r>
              <a:rPr lang="en-US" altLang="ja-JP" dirty="0">
                <a:solidFill>
                  <a:srgbClr val="006600"/>
                </a:solidFill>
                <a:latin typeface="Arial Rounded MT Bold" pitchFamily="34" charset="0"/>
                <a:ea typeface="ＭＳ Ｐゴシック"/>
                <a:cs typeface="Arial Unicode MS"/>
              </a:rPr>
              <a:t>2. Capture </a:t>
            </a:r>
            <a:r>
              <a:rPr lang="en-US" altLang="ja-JP" dirty="0" smtClean="0">
                <a:solidFill>
                  <a:srgbClr val="006600"/>
                </a:solidFill>
                <a:latin typeface="Arial Rounded MT Bold" pitchFamily="34" charset="0"/>
                <a:ea typeface="ＭＳ Ｐゴシック"/>
                <a:cs typeface="Arial Unicode MS"/>
              </a:rPr>
              <a:t>CM </a:t>
            </a:r>
            <a:r>
              <a:rPr lang="en-US" altLang="ja-JP" dirty="0">
                <a:solidFill>
                  <a:srgbClr val="006600"/>
                </a:solidFill>
                <a:latin typeface="Arial Rounded MT Bold" pitchFamily="34" charset="0"/>
                <a:ea typeface="ＭＳ Ｐゴシック"/>
                <a:cs typeface="Arial Unicode MS"/>
              </a:rPr>
              <a:t>(2) + </a:t>
            </a:r>
            <a:r>
              <a:rPr lang="en-US" altLang="ja-JP" dirty="0">
                <a:solidFill>
                  <a:srgbClr val="0000CC"/>
                </a:solidFill>
                <a:latin typeface="Arial Rounded MT Bold" pitchFamily="34" charset="0"/>
                <a:ea typeface="ＭＳ Ｐゴシック"/>
                <a:cs typeface="Arial Unicode MS"/>
              </a:rPr>
              <a:t>STF-2 #1 </a:t>
            </a:r>
            <a:r>
              <a:rPr lang="en-US" altLang="ja-JP" dirty="0" smtClean="0">
                <a:solidFill>
                  <a:srgbClr val="0000CC"/>
                </a:solidFill>
                <a:latin typeface="Arial Rounded MT Bold" pitchFamily="34" charset="0"/>
                <a:ea typeface="ＭＳ Ｐゴシック"/>
                <a:cs typeface="Arial Unicode MS"/>
              </a:rPr>
              <a:t>CM </a:t>
            </a:r>
            <a:r>
              <a:rPr lang="en-US" altLang="ja-JP" dirty="0">
                <a:solidFill>
                  <a:srgbClr val="0000CC"/>
                </a:solidFill>
                <a:latin typeface="Arial Rounded MT Bold" pitchFamily="34" charset="0"/>
                <a:ea typeface="ＭＳ Ｐゴシック"/>
                <a:cs typeface="Arial Unicode MS"/>
              </a:rPr>
              <a:t>(8)</a:t>
            </a:r>
          </a:p>
        </p:txBody>
      </p:sp>
      <p:sp>
        <p:nvSpPr>
          <p:cNvPr id="13" name="正方形/長方形 24"/>
          <p:cNvSpPr>
            <a:spLocks noChangeArrowheads="1"/>
          </p:cNvSpPr>
          <p:nvPr/>
        </p:nvSpPr>
        <p:spPr bwMode="auto">
          <a:xfrm>
            <a:off x="1926886" y="2862669"/>
            <a:ext cx="3009900" cy="532392"/>
          </a:xfrm>
          <a:prstGeom prst="rect">
            <a:avLst/>
          </a:prstGeom>
          <a:noFill/>
          <a:ln w="38100" algn="ctr">
            <a:solidFill>
              <a:srgbClr val="0000CC"/>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14" name="テキスト ボックス 9"/>
          <p:cNvSpPr txBox="1">
            <a:spLocks noChangeArrowheads="1"/>
          </p:cNvSpPr>
          <p:nvPr/>
        </p:nvSpPr>
        <p:spPr bwMode="auto">
          <a:xfrm>
            <a:off x="178213" y="4432330"/>
            <a:ext cx="7955323" cy="338554"/>
          </a:xfrm>
          <a:prstGeom prst="rect">
            <a:avLst/>
          </a:prstGeom>
          <a:noFill/>
          <a:ln w="9525">
            <a:noFill/>
            <a:miter lim="800000"/>
            <a:headEnd/>
            <a:tailEnd/>
          </a:ln>
        </p:spPr>
        <p:txBody>
          <a:bodyPr wrap="none">
            <a:spAutoFit/>
          </a:bodyPr>
          <a:lstStyle/>
          <a:p>
            <a:pPr defTabSz="914400"/>
            <a:r>
              <a:rPr lang="en-US" altLang="ja-JP" sz="1600" dirty="0">
                <a:solidFill>
                  <a:srgbClr val="FF00FF"/>
                </a:solidFill>
                <a:latin typeface="Arial Rounded MT Bold" pitchFamily="34" charset="0"/>
                <a:ea typeface="ＭＳ Ｐゴシック"/>
                <a:cs typeface="Arial Unicode MS"/>
              </a:rPr>
              <a:t>3-a. </a:t>
            </a:r>
            <a:r>
              <a:rPr lang="en-US" altLang="ja-JP" sz="1600" dirty="0">
                <a:solidFill>
                  <a:srgbClr val="006600"/>
                </a:solidFill>
                <a:latin typeface="Arial Rounded MT Bold" pitchFamily="34" charset="0"/>
                <a:ea typeface="ＭＳ Ｐゴシック"/>
                <a:cs typeface="Arial Unicode MS"/>
              </a:rPr>
              <a:t>Capture </a:t>
            </a:r>
            <a:r>
              <a:rPr lang="en-US" altLang="ja-JP" sz="1600" dirty="0" err="1">
                <a:solidFill>
                  <a:srgbClr val="006600"/>
                </a:solidFill>
                <a:latin typeface="Arial Rounded MT Bold" pitchFamily="34" charset="0"/>
                <a:ea typeface="ＭＳ Ｐゴシック"/>
                <a:cs typeface="Arial Unicode MS"/>
              </a:rPr>
              <a:t>Cryomodule</a:t>
            </a:r>
            <a:r>
              <a:rPr lang="en-US" altLang="ja-JP" sz="1600" dirty="0">
                <a:solidFill>
                  <a:srgbClr val="006600"/>
                </a:solidFill>
                <a:latin typeface="Arial Rounded MT Bold" pitchFamily="34" charset="0"/>
                <a:ea typeface="ＭＳ Ｐゴシック"/>
                <a:cs typeface="Arial Unicode MS"/>
              </a:rPr>
              <a:t> (2) + </a:t>
            </a:r>
            <a:r>
              <a:rPr lang="en-US" altLang="ja-JP" sz="1600" dirty="0">
                <a:solidFill>
                  <a:srgbClr val="0000CC"/>
                </a:solidFill>
                <a:latin typeface="Arial Rounded MT Bold" pitchFamily="34" charset="0"/>
                <a:ea typeface="ＭＳ Ｐゴシック"/>
                <a:cs typeface="Arial Unicode MS"/>
              </a:rPr>
              <a:t>STF-2 #1 </a:t>
            </a:r>
            <a:r>
              <a:rPr lang="en-US" altLang="ja-JP" sz="1600" dirty="0" smtClean="0">
                <a:solidFill>
                  <a:srgbClr val="0000CC"/>
                </a:solidFill>
                <a:latin typeface="Arial Rounded MT Bold" pitchFamily="34" charset="0"/>
                <a:ea typeface="ＭＳ Ｐゴシック"/>
                <a:cs typeface="Arial Unicode MS"/>
              </a:rPr>
              <a:t>CM </a:t>
            </a:r>
            <a:r>
              <a:rPr lang="en-US" altLang="ja-JP" sz="1600" dirty="0">
                <a:solidFill>
                  <a:srgbClr val="0000CC"/>
                </a:solidFill>
                <a:latin typeface="Arial Rounded MT Bold" pitchFamily="34" charset="0"/>
                <a:ea typeface="ＭＳ Ｐゴシック"/>
                <a:cs typeface="Arial Unicode MS"/>
              </a:rPr>
              <a:t>(8</a:t>
            </a:r>
            <a:r>
              <a:rPr lang="en-US" altLang="ja-JP" sz="1600" dirty="0" smtClean="0">
                <a:solidFill>
                  <a:srgbClr val="0000CC"/>
                </a:solidFill>
                <a:latin typeface="Arial Rounded MT Bold" pitchFamily="34" charset="0"/>
                <a:ea typeface="ＭＳ Ｐゴシック"/>
                <a:cs typeface="Arial Unicode MS"/>
              </a:rPr>
              <a:t>) </a:t>
            </a:r>
            <a:r>
              <a:rPr lang="en-US" altLang="ja-JP" sz="1600" dirty="0" smtClean="0">
                <a:solidFill>
                  <a:srgbClr val="006600"/>
                </a:solidFill>
                <a:latin typeface="Arial Rounded MT Bold" pitchFamily="34" charset="0"/>
                <a:ea typeface="ＭＳ Ｐゴシック"/>
                <a:cs typeface="Arial Unicode MS"/>
              </a:rPr>
              <a:t>+ </a:t>
            </a:r>
            <a:r>
              <a:rPr lang="en-US" altLang="ja-JP" sz="1600" dirty="0">
                <a:solidFill>
                  <a:srgbClr val="3366FF"/>
                </a:solidFill>
                <a:latin typeface="Arial Rounded MT Bold" pitchFamily="34" charset="0"/>
                <a:ea typeface="ＭＳ Ｐゴシック"/>
                <a:cs typeface="Arial Unicode MS"/>
              </a:rPr>
              <a:t>STF-2 #</a:t>
            </a:r>
            <a:r>
              <a:rPr lang="en-US" altLang="ja-JP" sz="1600" dirty="0" smtClean="0">
                <a:solidFill>
                  <a:srgbClr val="3366FF"/>
                </a:solidFill>
                <a:latin typeface="Arial Rounded MT Bold" pitchFamily="34" charset="0"/>
                <a:ea typeface="ＭＳ Ｐゴシック"/>
                <a:cs typeface="Arial Unicode MS"/>
              </a:rPr>
              <a:t>2a CM </a:t>
            </a:r>
            <a:r>
              <a:rPr lang="en-US" altLang="ja-JP" sz="1600" dirty="0">
                <a:solidFill>
                  <a:srgbClr val="3366FF"/>
                </a:solidFill>
                <a:latin typeface="Arial Rounded MT Bold" pitchFamily="34" charset="0"/>
                <a:ea typeface="ＭＳ Ｐゴシック"/>
                <a:cs typeface="Arial Unicode MS"/>
              </a:rPr>
              <a:t>(4) </a:t>
            </a:r>
            <a:r>
              <a:rPr lang="en-US" altLang="ja-JP" sz="1600" dirty="0">
                <a:solidFill>
                  <a:srgbClr val="006600"/>
                </a:solidFill>
                <a:latin typeface="Arial Rounded MT Bold" pitchFamily="34" charset="0"/>
                <a:ea typeface="ＭＳ Ｐゴシック"/>
                <a:cs typeface="Arial Unicode MS"/>
              </a:rPr>
              <a:t>+</a:t>
            </a:r>
            <a:r>
              <a:rPr lang="en-US" altLang="ja-JP" sz="1600" dirty="0">
                <a:solidFill>
                  <a:srgbClr val="00B0F0"/>
                </a:solidFill>
                <a:latin typeface="Arial Rounded MT Bold" pitchFamily="34" charset="0"/>
                <a:ea typeface="ＭＳ Ｐゴシック"/>
                <a:cs typeface="Arial Unicode MS"/>
              </a:rPr>
              <a:t> </a:t>
            </a:r>
            <a:r>
              <a:rPr lang="en-US" altLang="ja-JP" sz="1600" dirty="0" smtClean="0">
                <a:solidFill>
                  <a:srgbClr val="00B0F0"/>
                </a:solidFill>
                <a:latin typeface="Arial Rounded MT Bold" pitchFamily="34" charset="0"/>
                <a:ea typeface="ＭＳ Ｐゴシック"/>
                <a:cs typeface="Arial Unicode MS"/>
              </a:rPr>
              <a:t>#2b CM </a:t>
            </a:r>
            <a:r>
              <a:rPr lang="en-US" altLang="ja-JP" sz="1600" dirty="0">
                <a:solidFill>
                  <a:srgbClr val="00B0F0"/>
                </a:solidFill>
                <a:latin typeface="Arial Rounded MT Bold" pitchFamily="34" charset="0"/>
                <a:ea typeface="ＭＳ Ｐゴシック"/>
                <a:cs typeface="Arial Unicode MS"/>
              </a:rPr>
              <a:t>(4)</a:t>
            </a:r>
          </a:p>
        </p:txBody>
      </p:sp>
      <p:sp>
        <p:nvSpPr>
          <p:cNvPr id="15" name="正方形/長方形 30"/>
          <p:cNvSpPr>
            <a:spLocks noChangeArrowheads="1"/>
          </p:cNvSpPr>
          <p:nvPr/>
        </p:nvSpPr>
        <p:spPr bwMode="auto">
          <a:xfrm>
            <a:off x="1430225" y="2899229"/>
            <a:ext cx="289328" cy="611120"/>
          </a:xfrm>
          <a:prstGeom prst="rect">
            <a:avLst/>
          </a:prstGeom>
          <a:noFill/>
          <a:ln w="38100" algn="ctr">
            <a:solidFill>
              <a:schemeClr val="bg1">
                <a:lumMod val="65000"/>
              </a:schemeClr>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16" name="正方形/長方形 31"/>
          <p:cNvSpPr>
            <a:spLocks noChangeArrowheads="1"/>
          </p:cNvSpPr>
          <p:nvPr/>
        </p:nvSpPr>
        <p:spPr bwMode="auto">
          <a:xfrm>
            <a:off x="4967433" y="2861729"/>
            <a:ext cx="304800" cy="648620"/>
          </a:xfrm>
          <a:prstGeom prst="rect">
            <a:avLst/>
          </a:prstGeom>
          <a:noFill/>
          <a:ln w="38100" algn="ctr">
            <a:solidFill>
              <a:srgbClr val="A6A6A6"/>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pic>
        <p:nvPicPr>
          <p:cNvPr id="22"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3986" y="4992469"/>
            <a:ext cx="3749218" cy="598834"/>
          </a:xfrm>
          <a:prstGeom prst="rect">
            <a:avLst/>
          </a:prstGeom>
          <a:noFill/>
          <a:ln w="9525">
            <a:noFill/>
            <a:miter lim="800000"/>
            <a:headEnd/>
            <a:tailEnd/>
          </a:ln>
        </p:spPr>
      </p:pic>
      <p:sp>
        <p:nvSpPr>
          <p:cNvPr id="23" name="正方形/長方形 43"/>
          <p:cNvSpPr>
            <a:spLocks noChangeArrowheads="1"/>
          </p:cNvSpPr>
          <p:nvPr/>
        </p:nvSpPr>
        <p:spPr bwMode="auto">
          <a:xfrm>
            <a:off x="1431586" y="5068668"/>
            <a:ext cx="441084" cy="444353"/>
          </a:xfrm>
          <a:prstGeom prst="rect">
            <a:avLst/>
          </a:prstGeom>
          <a:noFill/>
          <a:ln w="38100" algn="ctr">
            <a:solidFill>
              <a:srgbClr val="A6A6A6"/>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pic>
        <p:nvPicPr>
          <p:cNvPr id="24"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6786" y="5068668"/>
            <a:ext cx="3547054" cy="441084"/>
          </a:xfrm>
          <a:prstGeom prst="rect">
            <a:avLst/>
          </a:prstGeom>
          <a:noFill/>
          <a:ln w="9525">
            <a:noFill/>
            <a:miter lim="800000"/>
            <a:headEnd/>
            <a:tailEnd/>
          </a:ln>
        </p:spPr>
      </p:pic>
      <p:sp>
        <p:nvSpPr>
          <p:cNvPr id="25" name="正方形/長方形 46"/>
          <p:cNvSpPr>
            <a:spLocks noChangeArrowheads="1"/>
          </p:cNvSpPr>
          <p:nvPr/>
        </p:nvSpPr>
        <p:spPr bwMode="auto">
          <a:xfrm>
            <a:off x="5241586" y="5068668"/>
            <a:ext cx="1396768" cy="444353"/>
          </a:xfrm>
          <a:prstGeom prst="rect">
            <a:avLst/>
          </a:prstGeom>
          <a:noFill/>
          <a:ln w="38100" algn="ctr">
            <a:solidFill>
              <a:srgbClr val="0000FF"/>
            </a:solidFill>
            <a:round/>
            <a:headEnd/>
            <a:tailEnd/>
          </a:ln>
        </p:spPr>
        <p:txBody>
          <a:bodyPr/>
          <a:lstStyle/>
          <a:p>
            <a:pPr defTabSz="914400" eaLnBrk="0" fontAlgn="ctr" hangingPunct="0"/>
            <a:endParaRPr kumimoji="0" lang="ja-JP" altLang="en-US">
              <a:solidFill>
                <a:srgbClr val="00B0F0"/>
              </a:solidFill>
              <a:latin typeface="Calibri"/>
              <a:ea typeface="Arial Unicode MS" pitchFamily="50" charset="-128"/>
              <a:cs typeface="Arial Unicode MS"/>
            </a:endParaRPr>
          </a:p>
        </p:txBody>
      </p:sp>
      <p:sp>
        <p:nvSpPr>
          <p:cNvPr id="26" name="正方形/長方形 47"/>
          <p:cNvSpPr>
            <a:spLocks noChangeArrowheads="1"/>
          </p:cNvSpPr>
          <p:nvPr/>
        </p:nvSpPr>
        <p:spPr bwMode="auto">
          <a:xfrm>
            <a:off x="8365786" y="5068668"/>
            <a:ext cx="294056" cy="444353"/>
          </a:xfrm>
          <a:prstGeom prst="rect">
            <a:avLst/>
          </a:prstGeom>
          <a:noFill/>
          <a:ln w="38100" algn="ctr">
            <a:solidFill>
              <a:srgbClr val="A6A6A6"/>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27" name="正方形/長方形 48"/>
          <p:cNvSpPr>
            <a:spLocks noChangeArrowheads="1"/>
          </p:cNvSpPr>
          <p:nvPr/>
        </p:nvSpPr>
        <p:spPr bwMode="auto">
          <a:xfrm>
            <a:off x="6917986" y="5068668"/>
            <a:ext cx="1323253" cy="444353"/>
          </a:xfrm>
          <a:prstGeom prst="rect">
            <a:avLst/>
          </a:prstGeom>
          <a:noFill/>
          <a:ln w="38100" algn="ctr">
            <a:solidFill>
              <a:srgbClr val="00B0F0"/>
            </a:solidFill>
            <a:round/>
            <a:headEnd/>
            <a:tailEnd/>
          </a:ln>
        </p:spPr>
        <p:txBody>
          <a:bodyPr/>
          <a:lstStyle/>
          <a:p>
            <a:pPr defTabSz="914400" eaLnBrk="0" fontAlgn="ctr" hangingPunct="0"/>
            <a:endParaRPr kumimoji="0" lang="ja-JP" altLang="en-US">
              <a:solidFill>
                <a:srgbClr val="00B0F0"/>
              </a:solidFill>
              <a:latin typeface="Calibri"/>
              <a:ea typeface="Arial Unicode MS" pitchFamily="50" charset="-128"/>
              <a:cs typeface="Arial Unicode MS"/>
            </a:endParaRPr>
          </a:p>
        </p:txBody>
      </p:sp>
      <p:sp>
        <p:nvSpPr>
          <p:cNvPr id="28" name="正方形/長方形 42"/>
          <p:cNvSpPr>
            <a:spLocks noChangeArrowheads="1"/>
          </p:cNvSpPr>
          <p:nvPr/>
        </p:nvSpPr>
        <p:spPr bwMode="auto">
          <a:xfrm>
            <a:off x="1964986" y="5068668"/>
            <a:ext cx="2940563" cy="444353"/>
          </a:xfrm>
          <a:prstGeom prst="rect">
            <a:avLst/>
          </a:prstGeom>
          <a:noFill/>
          <a:ln w="38100" algn="ctr">
            <a:solidFill>
              <a:srgbClr val="0000CC"/>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pic>
        <p:nvPicPr>
          <p:cNvPr id="30"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025" y="2899229"/>
            <a:ext cx="1040493" cy="370799"/>
          </a:xfrm>
          <a:prstGeom prst="rect">
            <a:avLst/>
          </a:prstGeom>
          <a:noFill/>
          <a:ln w="9525">
            <a:noFill/>
            <a:miter lim="800000"/>
            <a:headEnd/>
            <a:tailEnd/>
          </a:ln>
        </p:spPr>
      </p:pic>
      <p:sp>
        <p:nvSpPr>
          <p:cNvPr id="31" name="正方形/長方形 51"/>
          <p:cNvSpPr>
            <a:spLocks noChangeArrowheads="1"/>
          </p:cNvSpPr>
          <p:nvPr/>
        </p:nvSpPr>
        <p:spPr bwMode="auto">
          <a:xfrm>
            <a:off x="58625" y="2886333"/>
            <a:ext cx="1258647" cy="495832"/>
          </a:xfrm>
          <a:prstGeom prst="rect">
            <a:avLst/>
          </a:prstGeom>
          <a:noFill/>
          <a:ln w="38100" algn="ctr">
            <a:solidFill>
              <a:srgbClr val="00CC00"/>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32" name="テキスト ボックス 9"/>
          <p:cNvSpPr txBox="1">
            <a:spLocks noChangeArrowheads="1"/>
          </p:cNvSpPr>
          <p:nvPr/>
        </p:nvSpPr>
        <p:spPr bwMode="auto">
          <a:xfrm>
            <a:off x="329195" y="3405816"/>
            <a:ext cx="714375" cy="307975"/>
          </a:xfrm>
          <a:prstGeom prst="rect">
            <a:avLst/>
          </a:prstGeom>
          <a:noFill/>
          <a:ln w="9525">
            <a:noFill/>
            <a:miter lim="800000"/>
            <a:headEnd/>
            <a:tailEnd/>
          </a:ln>
        </p:spPr>
        <p:txBody>
          <a:bodyPr wrap="none">
            <a:spAutoFit/>
          </a:bodyPr>
          <a:lstStyle/>
          <a:p>
            <a:pPr algn="ctr" defTabSz="914400"/>
            <a:r>
              <a:rPr lang="en-US" altLang="ja-JP" sz="1400" dirty="0">
                <a:solidFill>
                  <a:srgbClr val="00CC00"/>
                </a:solidFill>
                <a:latin typeface="Arial Rounded MT Bold" pitchFamily="34" charset="0"/>
                <a:ea typeface="ＭＳ Ｐゴシック"/>
                <a:cs typeface="Arial Unicode MS"/>
              </a:rPr>
              <a:t>2 Cav.</a:t>
            </a:r>
          </a:p>
        </p:txBody>
      </p:sp>
      <p:sp>
        <p:nvSpPr>
          <p:cNvPr id="39" name="テキスト ボックス 9"/>
          <p:cNvSpPr txBox="1">
            <a:spLocks noChangeArrowheads="1"/>
          </p:cNvSpPr>
          <p:nvPr/>
        </p:nvSpPr>
        <p:spPr bwMode="auto">
          <a:xfrm>
            <a:off x="2995246" y="3374108"/>
            <a:ext cx="1036638" cy="307975"/>
          </a:xfrm>
          <a:prstGeom prst="rect">
            <a:avLst/>
          </a:prstGeom>
          <a:noFill/>
          <a:ln w="9525">
            <a:noFill/>
            <a:miter lim="800000"/>
            <a:headEnd/>
            <a:tailEnd/>
          </a:ln>
        </p:spPr>
        <p:txBody>
          <a:bodyPr wrap="none">
            <a:spAutoFit/>
          </a:bodyPr>
          <a:lstStyle/>
          <a:p>
            <a:pPr algn="ctr" defTabSz="914400"/>
            <a:r>
              <a:rPr lang="en-US" altLang="ja-JP" sz="1400" dirty="0">
                <a:solidFill>
                  <a:srgbClr val="0000CC"/>
                </a:solidFill>
                <a:latin typeface="Arial Rounded MT Bold" pitchFamily="34" charset="0"/>
                <a:ea typeface="ＭＳ Ｐゴシック"/>
                <a:cs typeface="Arial Unicode MS"/>
              </a:rPr>
              <a:t>8 Cavities</a:t>
            </a:r>
          </a:p>
        </p:txBody>
      </p:sp>
      <p:sp>
        <p:nvSpPr>
          <p:cNvPr id="40" name="テキスト ボックス 9"/>
          <p:cNvSpPr txBox="1">
            <a:spLocks noChangeArrowheads="1"/>
          </p:cNvSpPr>
          <p:nvPr/>
        </p:nvSpPr>
        <p:spPr bwMode="auto">
          <a:xfrm>
            <a:off x="3031786" y="5449669"/>
            <a:ext cx="1000098" cy="523220"/>
          </a:xfrm>
          <a:prstGeom prst="rect">
            <a:avLst/>
          </a:prstGeom>
          <a:noFill/>
          <a:ln w="9525">
            <a:noFill/>
            <a:miter lim="800000"/>
            <a:headEnd/>
            <a:tailEnd/>
          </a:ln>
        </p:spPr>
        <p:txBody>
          <a:bodyPr wrap="square">
            <a:spAutoFit/>
          </a:bodyPr>
          <a:lstStyle/>
          <a:p>
            <a:pPr algn="ctr" defTabSz="914400"/>
            <a:r>
              <a:rPr lang="en-US" altLang="ja-JP" sz="1400">
                <a:solidFill>
                  <a:srgbClr val="0000CC"/>
                </a:solidFill>
                <a:latin typeface="Arial Rounded MT Bold" pitchFamily="34" charset="0"/>
                <a:ea typeface="ＭＳ Ｐゴシック"/>
                <a:cs typeface="Arial Unicode MS"/>
              </a:rPr>
              <a:t>8 Cavities</a:t>
            </a:r>
          </a:p>
        </p:txBody>
      </p:sp>
      <p:sp>
        <p:nvSpPr>
          <p:cNvPr id="41" name="テキスト ボックス 9"/>
          <p:cNvSpPr txBox="1">
            <a:spLocks noChangeArrowheads="1"/>
          </p:cNvSpPr>
          <p:nvPr/>
        </p:nvSpPr>
        <p:spPr bwMode="auto">
          <a:xfrm>
            <a:off x="5470186" y="5449669"/>
            <a:ext cx="1000098" cy="523220"/>
          </a:xfrm>
          <a:prstGeom prst="rect">
            <a:avLst/>
          </a:prstGeom>
          <a:noFill/>
          <a:ln w="9525">
            <a:noFill/>
            <a:miter lim="800000"/>
            <a:headEnd/>
            <a:tailEnd/>
          </a:ln>
        </p:spPr>
        <p:txBody>
          <a:bodyPr wrap="square">
            <a:spAutoFit/>
          </a:bodyPr>
          <a:lstStyle/>
          <a:p>
            <a:pPr algn="ctr" defTabSz="914400"/>
            <a:r>
              <a:rPr lang="en-US" altLang="ja-JP" sz="1400">
                <a:solidFill>
                  <a:srgbClr val="00B0F0"/>
                </a:solidFill>
                <a:latin typeface="Arial Rounded MT Bold" pitchFamily="34" charset="0"/>
                <a:ea typeface="ＭＳ Ｐゴシック"/>
                <a:cs typeface="Arial Unicode MS"/>
              </a:rPr>
              <a:t>4 Cavities</a:t>
            </a:r>
          </a:p>
        </p:txBody>
      </p:sp>
      <p:sp>
        <p:nvSpPr>
          <p:cNvPr id="44" name="テキスト ボックス 9"/>
          <p:cNvSpPr txBox="1">
            <a:spLocks noChangeArrowheads="1"/>
          </p:cNvSpPr>
          <p:nvPr/>
        </p:nvSpPr>
        <p:spPr bwMode="auto">
          <a:xfrm>
            <a:off x="7070386" y="5449669"/>
            <a:ext cx="1000098" cy="523220"/>
          </a:xfrm>
          <a:prstGeom prst="rect">
            <a:avLst/>
          </a:prstGeom>
          <a:noFill/>
          <a:ln w="9525">
            <a:noFill/>
            <a:miter lim="800000"/>
            <a:headEnd/>
            <a:tailEnd/>
          </a:ln>
        </p:spPr>
        <p:txBody>
          <a:bodyPr wrap="square">
            <a:spAutoFit/>
          </a:bodyPr>
          <a:lstStyle/>
          <a:p>
            <a:pPr algn="ctr" defTabSz="914400"/>
            <a:r>
              <a:rPr lang="en-US" altLang="ja-JP" sz="1400">
                <a:solidFill>
                  <a:srgbClr val="00B0F0"/>
                </a:solidFill>
                <a:latin typeface="Arial Rounded MT Bold" pitchFamily="34" charset="0"/>
                <a:ea typeface="ＭＳ Ｐゴシック"/>
                <a:cs typeface="Arial Unicode MS"/>
              </a:rPr>
              <a:t>4 Cavities</a:t>
            </a:r>
          </a:p>
        </p:txBody>
      </p:sp>
      <p:sp>
        <p:nvSpPr>
          <p:cNvPr id="45" name="テキスト ボックス 8"/>
          <p:cNvSpPr txBox="1">
            <a:spLocks noChangeArrowheads="1"/>
          </p:cNvSpPr>
          <p:nvPr/>
        </p:nvSpPr>
        <p:spPr bwMode="auto">
          <a:xfrm>
            <a:off x="1605530" y="1404144"/>
            <a:ext cx="2935288" cy="400050"/>
          </a:xfrm>
          <a:prstGeom prst="rect">
            <a:avLst/>
          </a:prstGeom>
          <a:noFill/>
          <a:ln w="9525">
            <a:noFill/>
            <a:miter lim="800000"/>
            <a:headEnd/>
            <a:tailEnd/>
          </a:ln>
        </p:spPr>
        <p:txBody>
          <a:bodyPr wrap="none">
            <a:spAutoFit/>
          </a:bodyPr>
          <a:lstStyle/>
          <a:p>
            <a:pPr algn="ctr" defTabSz="914400"/>
            <a:r>
              <a:rPr lang="en-US" altLang="ja-JP" sz="2000">
                <a:solidFill>
                  <a:srgbClr val="FF0000"/>
                </a:solidFill>
                <a:latin typeface="Arial Rounded MT Bold" pitchFamily="34" charset="0"/>
                <a:ea typeface="ＭＳ Ｐゴシック"/>
                <a:cs typeface="Arial Unicode MS"/>
              </a:rPr>
              <a:t>2012’, </a:t>
            </a:r>
            <a:r>
              <a:rPr lang="en-US" altLang="ja-JP" sz="2000">
                <a:solidFill>
                  <a:srgbClr val="FF0000"/>
                </a:solidFill>
                <a:latin typeface="Arial Rounded MT Bold" pitchFamily="34" charset="0"/>
                <a:ea typeface="平成角ゴシック" pitchFamily="49" charset="-128"/>
                <a:cs typeface="Arial Unicode MS"/>
              </a:rPr>
              <a:t>Feb. </a:t>
            </a:r>
            <a:r>
              <a:rPr lang="en-US" altLang="ja-JP" sz="2000">
                <a:solidFill>
                  <a:srgbClr val="0070C0"/>
                </a:solidFill>
                <a:latin typeface="Arial Rounded MT Bold" pitchFamily="34" charset="0"/>
                <a:ea typeface="平成角ゴシック" pitchFamily="49" charset="-128"/>
                <a:cs typeface="Arial Unicode MS"/>
              </a:rPr>
              <a:t>Cool-down</a:t>
            </a:r>
            <a:endParaRPr lang="ja-JP" altLang="en-US" sz="2000" b="1">
              <a:solidFill>
                <a:srgbClr val="0070C0"/>
              </a:solidFill>
              <a:latin typeface="Arial Rounded MT Bold" pitchFamily="34" charset="0"/>
              <a:ea typeface="平成角ゴシック" pitchFamily="49" charset="-128"/>
              <a:cs typeface="Arial Unicode MS"/>
            </a:endParaRPr>
          </a:p>
        </p:txBody>
      </p:sp>
      <p:sp>
        <p:nvSpPr>
          <p:cNvPr id="46" name="テキスト ボックス 8"/>
          <p:cNvSpPr txBox="1">
            <a:spLocks noChangeArrowheads="1"/>
          </p:cNvSpPr>
          <p:nvPr/>
        </p:nvSpPr>
        <p:spPr bwMode="auto">
          <a:xfrm>
            <a:off x="1880779" y="3634551"/>
            <a:ext cx="2934943" cy="400110"/>
          </a:xfrm>
          <a:prstGeom prst="rect">
            <a:avLst/>
          </a:prstGeom>
          <a:noFill/>
          <a:ln w="9525">
            <a:noFill/>
            <a:miter lim="800000"/>
            <a:headEnd/>
            <a:tailEnd/>
          </a:ln>
        </p:spPr>
        <p:txBody>
          <a:bodyPr wrap="none">
            <a:spAutoFit/>
          </a:bodyPr>
          <a:lstStyle/>
          <a:p>
            <a:pPr algn="ctr" defTabSz="914400"/>
            <a:r>
              <a:rPr lang="en-US" altLang="ja-JP" sz="2000" dirty="0">
                <a:solidFill>
                  <a:srgbClr val="FF0000"/>
                </a:solidFill>
                <a:latin typeface="Arial Rounded MT Bold" pitchFamily="34" charset="0"/>
                <a:ea typeface="ＭＳ Ｐゴシック"/>
                <a:cs typeface="Arial Unicode MS"/>
              </a:rPr>
              <a:t>2014’, </a:t>
            </a:r>
            <a:r>
              <a:rPr lang="en-US" altLang="ja-JP" sz="2000" dirty="0" smtClean="0">
                <a:solidFill>
                  <a:srgbClr val="FF0000"/>
                </a:solidFill>
                <a:latin typeface="Arial Rounded MT Bold" pitchFamily="34" charset="0"/>
                <a:ea typeface="平成角ゴシック" pitchFamily="49" charset="-128"/>
                <a:cs typeface="Arial Unicode MS"/>
              </a:rPr>
              <a:t>Feb. </a:t>
            </a:r>
            <a:r>
              <a:rPr lang="en-US" altLang="ja-JP" sz="2000" dirty="0">
                <a:solidFill>
                  <a:srgbClr val="0070C0"/>
                </a:solidFill>
                <a:latin typeface="Arial Rounded MT Bold" pitchFamily="34" charset="0"/>
                <a:ea typeface="平成角ゴシック" pitchFamily="49" charset="-128"/>
                <a:cs typeface="Arial Unicode MS"/>
              </a:rPr>
              <a:t>Cool-down</a:t>
            </a:r>
            <a:endParaRPr lang="ja-JP" altLang="en-US" sz="2000" b="1" dirty="0">
              <a:solidFill>
                <a:srgbClr val="0070C0"/>
              </a:solidFill>
              <a:latin typeface="Arial Rounded MT Bold" pitchFamily="34" charset="0"/>
              <a:ea typeface="平成角ゴシック" pitchFamily="49" charset="-128"/>
              <a:cs typeface="Arial Unicode MS"/>
            </a:endParaRPr>
          </a:p>
        </p:txBody>
      </p:sp>
      <p:sp>
        <p:nvSpPr>
          <p:cNvPr id="47" name="テキスト ボックス 8"/>
          <p:cNvSpPr txBox="1">
            <a:spLocks noChangeArrowheads="1"/>
          </p:cNvSpPr>
          <p:nvPr/>
        </p:nvSpPr>
        <p:spPr bwMode="auto">
          <a:xfrm>
            <a:off x="3124200" y="5968176"/>
            <a:ext cx="3429000" cy="400110"/>
          </a:xfrm>
          <a:prstGeom prst="rect">
            <a:avLst/>
          </a:prstGeom>
          <a:noFill/>
          <a:ln w="9525">
            <a:noFill/>
            <a:miter lim="800000"/>
            <a:headEnd/>
            <a:tailEnd/>
          </a:ln>
        </p:spPr>
        <p:txBody>
          <a:bodyPr wrap="square">
            <a:spAutoFit/>
          </a:bodyPr>
          <a:lstStyle/>
          <a:p>
            <a:pPr algn="ctr" defTabSz="914400"/>
            <a:r>
              <a:rPr lang="en-US" altLang="ja-JP" sz="2000" dirty="0" smtClean="0">
                <a:solidFill>
                  <a:srgbClr val="FF0000"/>
                </a:solidFill>
                <a:latin typeface="Arial Rounded MT Bold" pitchFamily="34" charset="0"/>
                <a:ea typeface="ＭＳ Ｐゴシック"/>
                <a:cs typeface="Arial Unicode MS"/>
              </a:rPr>
              <a:t>2a: 2014’</a:t>
            </a:r>
            <a:r>
              <a:rPr lang="en-US" altLang="ja-JP" sz="2000" dirty="0">
                <a:solidFill>
                  <a:srgbClr val="FF0000"/>
                </a:solidFill>
                <a:latin typeface="Arial Rounded MT Bold" pitchFamily="34" charset="0"/>
                <a:ea typeface="ＭＳ Ｐゴシック"/>
                <a:cs typeface="Arial Unicode MS"/>
              </a:rPr>
              <a:t>, </a:t>
            </a:r>
            <a:r>
              <a:rPr lang="en-US" altLang="ja-JP" sz="2000" dirty="0" smtClean="0">
                <a:solidFill>
                  <a:srgbClr val="FF0000"/>
                </a:solidFill>
                <a:latin typeface="Arial Rounded MT Bold" pitchFamily="34" charset="0"/>
                <a:ea typeface="平成角ゴシック" pitchFamily="49" charset="-128"/>
                <a:cs typeface="Arial Unicode MS"/>
              </a:rPr>
              <a:t>Feb., </a:t>
            </a:r>
            <a:r>
              <a:rPr lang="en-US" altLang="ja-JP" sz="2000" dirty="0" smtClean="0">
                <a:solidFill>
                  <a:srgbClr val="0070C0"/>
                </a:solidFill>
                <a:latin typeface="Arial Rounded MT Bold" pitchFamily="34" charset="0"/>
                <a:ea typeface="平成角ゴシック" pitchFamily="49" charset="-128"/>
                <a:cs typeface="Arial Unicode MS"/>
              </a:rPr>
              <a:t>Cool</a:t>
            </a:r>
            <a:r>
              <a:rPr lang="en-US" altLang="ja-JP" sz="2000" dirty="0">
                <a:solidFill>
                  <a:srgbClr val="0070C0"/>
                </a:solidFill>
                <a:latin typeface="Arial Rounded MT Bold" pitchFamily="34" charset="0"/>
                <a:ea typeface="平成角ゴシック" pitchFamily="49" charset="-128"/>
                <a:cs typeface="Arial Unicode MS"/>
              </a:rPr>
              <a:t>-</a:t>
            </a:r>
            <a:r>
              <a:rPr lang="en-US" altLang="ja-JP" sz="2000" dirty="0" smtClean="0">
                <a:solidFill>
                  <a:srgbClr val="0070C0"/>
                </a:solidFill>
                <a:latin typeface="Arial Rounded MT Bold" pitchFamily="34" charset="0"/>
                <a:ea typeface="平成角ゴシック" pitchFamily="49" charset="-128"/>
                <a:cs typeface="Arial Unicode MS"/>
              </a:rPr>
              <a:t>down</a:t>
            </a:r>
            <a:endParaRPr lang="ja-JP" altLang="en-US" sz="2000" b="1" dirty="0">
              <a:solidFill>
                <a:srgbClr val="FF0000"/>
              </a:solidFill>
              <a:latin typeface="Arial Rounded MT Bold" pitchFamily="34" charset="0"/>
              <a:ea typeface="平成角ゴシック" pitchFamily="49" charset="-128"/>
              <a:cs typeface="Arial Unicode MS"/>
            </a:endParaRPr>
          </a:p>
        </p:txBody>
      </p:sp>
      <p:sp>
        <p:nvSpPr>
          <p:cNvPr id="48" name="テキスト ボックス 8"/>
          <p:cNvSpPr txBox="1">
            <a:spLocks noChangeArrowheads="1"/>
          </p:cNvSpPr>
          <p:nvPr/>
        </p:nvSpPr>
        <p:spPr bwMode="auto">
          <a:xfrm>
            <a:off x="93550" y="4168563"/>
            <a:ext cx="2134218" cy="338554"/>
          </a:xfrm>
          <a:prstGeom prst="rect">
            <a:avLst/>
          </a:prstGeom>
          <a:solidFill>
            <a:srgbClr val="FFFF00"/>
          </a:solidFill>
          <a:ln w="9525">
            <a:noFill/>
            <a:miter lim="800000"/>
            <a:headEnd/>
            <a:tailEnd/>
          </a:ln>
        </p:spPr>
        <p:txBody>
          <a:bodyPr wrap="none">
            <a:spAutoFit/>
          </a:bodyPr>
          <a:lstStyle/>
          <a:p>
            <a:pPr algn="ctr" defTabSz="914400"/>
            <a:r>
              <a:rPr lang="en-US" altLang="ja-JP" sz="1600" dirty="0">
                <a:solidFill>
                  <a:srgbClr val="3366FF"/>
                </a:solidFill>
                <a:latin typeface="Arial Rounded MT Bold" pitchFamily="34" charset="0"/>
                <a:ea typeface="ＭＳ Ｐゴシック"/>
                <a:cs typeface="Arial Unicode MS"/>
              </a:rPr>
              <a:t>Under Discussion !!</a:t>
            </a:r>
            <a:endParaRPr lang="ja-JP" altLang="en-US" sz="1600" b="1" dirty="0">
              <a:solidFill>
                <a:srgbClr val="3366FF"/>
              </a:solidFill>
              <a:latin typeface="Arial Rounded MT Bold" pitchFamily="34" charset="0"/>
              <a:ea typeface="平成角ゴシック" pitchFamily="49" charset="-128"/>
              <a:cs typeface="Arial Unicode MS"/>
            </a:endParaRPr>
          </a:p>
        </p:txBody>
      </p:sp>
      <p:sp>
        <p:nvSpPr>
          <p:cNvPr id="49" name="正方形/長方形 47"/>
          <p:cNvSpPr>
            <a:spLocks noChangeArrowheads="1"/>
          </p:cNvSpPr>
          <p:nvPr/>
        </p:nvSpPr>
        <p:spPr bwMode="auto">
          <a:xfrm>
            <a:off x="5089186" y="5068668"/>
            <a:ext cx="73514" cy="444353"/>
          </a:xfrm>
          <a:prstGeom prst="rect">
            <a:avLst/>
          </a:prstGeom>
          <a:noFill/>
          <a:ln w="38100" algn="ctr">
            <a:solidFill>
              <a:srgbClr val="A6A6A6"/>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50" name="正方形/長方形 47"/>
          <p:cNvSpPr>
            <a:spLocks noChangeArrowheads="1"/>
          </p:cNvSpPr>
          <p:nvPr/>
        </p:nvSpPr>
        <p:spPr bwMode="auto">
          <a:xfrm>
            <a:off x="6765586" y="5068668"/>
            <a:ext cx="73514" cy="444353"/>
          </a:xfrm>
          <a:prstGeom prst="rect">
            <a:avLst/>
          </a:prstGeom>
          <a:noFill/>
          <a:ln w="38100" algn="ctr">
            <a:solidFill>
              <a:srgbClr val="A6A6A6"/>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52" name="テキスト ボックス 8"/>
          <p:cNvSpPr txBox="1">
            <a:spLocks noChangeArrowheads="1"/>
          </p:cNvSpPr>
          <p:nvPr/>
        </p:nvSpPr>
        <p:spPr bwMode="auto">
          <a:xfrm>
            <a:off x="1605530" y="1712119"/>
            <a:ext cx="3514303" cy="338554"/>
          </a:xfrm>
          <a:prstGeom prst="rect">
            <a:avLst/>
          </a:prstGeom>
          <a:noFill/>
          <a:ln w="9525">
            <a:noFill/>
            <a:miter lim="800000"/>
            <a:headEnd/>
            <a:tailEnd/>
          </a:ln>
        </p:spPr>
        <p:txBody>
          <a:bodyPr wrap="none">
            <a:spAutoFit/>
          </a:bodyPr>
          <a:lstStyle/>
          <a:p>
            <a:pPr defTabSz="914400"/>
            <a:r>
              <a:rPr lang="en-US" altLang="ja-JP" sz="1600" dirty="0">
                <a:solidFill>
                  <a:srgbClr val="00CC66"/>
                </a:solidFill>
                <a:latin typeface="Arial Rounded MT Bold" pitchFamily="34" charset="0"/>
                <a:ea typeface="ＭＳ Ｐゴシック"/>
                <a:cs typeface="Arial Unicode MS"/>
              </a:rPr>
              <a:t>(for Quantum-Beam Experiments)</a:t>
            </a:r>
            <a:endParaRPr lang="ja-JP" altLang="en-US" sz="1600" b="1" dirty="0">
              <a:solidFill>
                <a:srgbClr val="00CC66"/>
              </a:solidFill>
              <a:latin typeface="Arial Rounded MT Bold" pitchFamily="34" charset="0"/>
              <a:ea typeface="平成角ゴシック" pitchFamily="49" charset="-128"/>
              <a:cs typeface="Arial Unicode MS"/>
            </a:endParaRPr>
          </a:p>
        </p:txBody>
      </p:sp>
      <p:sp>
        <p:nvSpPr>
          <p:cNvPr id="56" name="テキスト ボックス 55"/>
          <p:cNvSpPr txBox="1"/>
          <p:nvPr/>
        </p:nvSpPr>
        <p:spPr>
          <a:xfrm>
            <a:off x="7234296" y="60171"/>
            <a:ext cx="1888315" cy="830997"/>
          </a:xfrm>
          <a:prstGeom prst="rect">
            <a:avLst/>
          </a:prstGeom>
          <a:solidFill>
            <a:srgbClr val="FFFF00"/>
          </a:solidFill>
        </p:spPr>
        <p:txBody>
          <a:bodyPr wrap="square" rtlCol="0">
            <a:spAutoFit/>
          </a:bodyPr>
          <a:lstStyle/>
          <a:p>
            <a:pPr defTabSz="457200"/>
            <a:r>
              <a:rPr lang="en-US" altLang="ja-JP" sz="1200" dirty="0" smtClean="0">
                <a:solidFill>
                  <a:srgbClr val="000000"/>
                </a:solidFill>
                <a:latin typeface="Arial"/>
                <a:ea typeface="Arial Unicode MS"/>
                <a:cs typeface="Arial Unicode MS"/>
              </a:rPr>
              <a:t>Originally proposed by </a:t>
            </a:r>
          </a:p>
          <a:p>
            <a:pPr defTabSz="457200"/>
            <a:r>
              <a:rPr lang="en-US" altLang="ja-JP" sz="1200" dirty="0" smtClean="0">
                <a:solidFill>
                  <a:srgbClr val="000000"/>
                </a:solidFill>
                <a:latin typeface="Arial"/>
                <a:ea typeface="Arial Unicode MS"/>
                <a:cs typeface="Arial Unicode MS"/>
              </a:rPr>
              <a:t>E. </a:t>
            </a:r>
            <a:r>
              <a:rPr lang="en-US" altLang="ja-JP" sz="1200" dirty="0" err="1" smtClean="0">
                <a:solidFill>
                  <a:srgbClr val="000000"/>
                </a:solidFill>
                <a:latin typeface="Arial"/>
                <a:ea typeface="Arial Unicode MS"/>
                <a:cs typeface="Arial Unicode MS"/>
              </a:rPr>
              <a:t>Kako</a:t>
            </a:r>
            <a:r>
              <a:rPr lang="en-US" altLang="ja-JP" sz="1200" dirty="0" smtClean="0">
                <a:solidFill>
                  <a:srgbClr val="000000"/>
                </a:solidFill>
                <a:latin typeface="Arial"/>
                <a:ea typeface="Arial Unicode MS"/>
                <a:cs typeface="Arial Unicode MS"/>
              </a:rPr>
              <a:t>, and </a:t>
            </a:r>
          </a:p>
          <a:p>
            <a:pPr defTabSz="457200"/>
            <a:r>
              <a:rPr lang="en-US" altLang="ja-JP" sz="1200" dirty="0">
                <a:solidFill>
                  <a:srgbClr val="000000"/>
                </a:solidFill>
                <a:latin typeface="Arial"/>
                <a:ea typeface="Arial Unicode MS"/>
                <a:cs typeface="Arial Unicode MS"/>
              </a:rPr>
              <a:t>u</a:t>
            </a:r>
            <a:r>
              <a:rPr lang="en-US" altLang="ja-JP" sz="1200" dirty="0" smtClean="0">
                <a:solidFill>
                  <a:srgbClr val="000000"/>
                </a:solidFill>
                <a:latin typeface="Arial"/>
                <a:ea typeface="Arial Unicode MS"/>
                <a:cs typeface="Arial Unicode MS"/>
              </a:rPr>
              <a:t>pdated by</a:t>
            </a:r>
          </a:p>
          <a:p>
            <a:pPr defTabSz="457200"/>
            <a:r>
              <a:rPr lang="en-US" altLang="ja-JP" sz="1200" dirty="0" smtClean="0">
                <a:solidFill>
                  <a:srgbClr val="000000"/>
                </a:solidFill>
                <a:latin typeface="Arial"/>
                <a:ea typeface="Arial Unicode MS"/>
                <a:cs typeface="Arial Unicode MS"/>
              </a:rPr>
              <a:t> A. Yamamoto</a:t>
            </a:r>
            <a:endParaRPr lang="ja-JP" altLang="en-US" sz="1200" dirty="0">
              <a:solidFill>
                <a:srgbClr val="000000"/>
              </a:solidFill>
              <a:latin typeface="Arial"/>
              <a:ea typeface="Arial Unicode MS"/>
              <a:cs typeface="Arial Unicode MS"/>
            </a:endParaRPr>
          </a:p>
        </p:txBody>
      </p:sp>
      <p:pic>
        <p:nvPicPr>
          <p:cNvPr id="42"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025" y="1568605"/>
            <a:ext cx="1040493" cy="370799"/>
          </a:xfrm>
          <a:prstGeom prst="rect">
            <a:avLst/>
          </a:prstGeom>
          <a:noFill/>
          <a:ln w="9525">
            <a:noFill/>
            <a:miter lim="800000"/>
            <a:headEnd/>
            <a:tailEnd/>
          </a:ln>
        </p:spPr>
      </p:pic>
      <p:sp>
        <p:nvSpPr>
          <p:cNvPr id="43" name="正方形/長方形 51"/>
          <p:cNvSpPr>
            <a:spLocks noChangeArrowheads="1"/>
          </p:cNvSpPr>
          <p:nvPr/>
        </p:nvSpPr>
        <p:spPr bwMode="auto">
          <a:xfrm>
            <a:off x="58625" y="1568605"/>
            <a:ext cx="1258647" cy="611120"/>
          </a:xfrm>
          <a:prstGeom prst="rect">
            <a:avLst/>
          </a:prstGeom>
          <a:noFill/>
          <a:ln w="38100" algn="ctr">
            <a:solidFill>
              <a:srgbClr val="00CC00"/>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51" name="テキスト ボックス 9"/>
          <p:cNvSpPr txBox="1">
            <a:spLocks noChangeArrowheads="1"/>
          </p:cNvSpPr>
          <p:nvPr/>
        </p:nvSpPr>
        <p:spPr bwMode="auto">
          <a:xfrm>
            <a:off x="408073" y="1874944"/>
            <a:ext cx="714375" cy="307975"/>
          </a:xfrm>
          <a:prstGeom prst="rect">
            <a:avLst/>
          </a:prstGeom>
          <a:noFill/>
          <a:ln w="9525">
            <a:noFill/>
            <a:miter lim="800000"/>
            <a:headEnd/>
            <a:tailEnd/>
          </a:ln>
        </p:spPr>
        <p:txBody>
          <a:bodyPr wrap="none">
            <a:spAutoFit/>
          </a:bodyPr>
          <a:lstStyle/>
          <a:p>
            <a:pPr algn="ctr" defTabSz="914400"/>
            <a:r>
              <a:rPr lang="en-US" altLang="ja-JP" sz="1400" dirty="0">
                <a:solidFill>
                  <a:srgbClr val="00CC00"/>
                </a:solidFill>
                <a:latin typeface="Arial Rounded MT Bold" pitchFamily="34" charset="0"/>
                <a:ea typeface="ＭＳ Ｐゴシック"/>
                <a:cs typeface="Arial Unicode MS"/>
              </a:rPr>
              <a:t>2 Cav.</a:t>
            </a:r>
          </a:p>
        </p:txBody>
      </p:sp>
      <p:pic>
        <p:nvPicPr>
          <p:cNvPr id="53"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025" y="5068668"/>
            <a:ext cx="1040493" cy="370799"/>
          </a:xfrm>
          <a:prstGeom prst="rect">
            <a:avLst/>
          </a:prstGeom>
          <a:noFill/>
          <a:ln w="9525">
            <a:noFill/>
            <a:miter lim="800000"/>
            <a:headEnd/>
            <a:tailEnd/>
          </a:ln>
        </p:spPr>
      </p:pic>
      <p:sp>
        <p:nvSpPr>
          <p:cNvPr id="54" name="正方形/長方形 51"/>
          <p:cNvSpPr>
            <a:spLocks noChangeArrowheads="1"/>
          </p:cNvSpPr>
          <p:nvPr/>
        </p:nvSpPr>
        <p:spPr bwMode="auto">
          <a:xfrm>
            <a:off x="58625" y="5068668"/>
            <a:ext cx="1258647" cy="611120"/>
          </a:xfrm>
          <a:prstGeom prst="rect">
            <a:avLst/>
          </a:prstGeom>
          <a:noFill/>
          <a:ln w="38100" algn="ctr">
            <a:solidFill>
              <a:srgbClr val="00CC00"/>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55" name="テキスト ボックス 9"/>
          <p:cNvSpPr txBox="1">
            <a:spLocks noChangeArrowheads="1"/>
          </p:cNvSpPr>
          <p:nvPr/>
        </p:nvSpPr>
        <p:spPr bwMode="auto">
          <a:xfrm>
            <a:off x="408073" y="5375007"/>
            <a:ext cx="714375" cy="307975"/>
          </a:xfrm>
          <a:prstGeom prst="rect">
            <a:avLst/>
          </a:prstGeom>
          <a:noFill/>
          <a:ln w="9525">
            <a:noFill/>
            <a:miter lim="800000"/>
            <a:headEnd/>
            <a:tailEnd/>
          </a:ln>
        </p:spPr>
        <p:txBody>
          <a:bodyPr wrap="none">
            <a:spAutoFit/>
          </a:bodyPr>
          <a:lstStyle/>
          <a:p>
            <a:pPr algn="ctr" defTabSz="914400"/>
            <a:r>
              <a:rPr lang="en-US" altLang="ja-JP" sz="1400" dirty="0">
                <a:solidFill>
                  <a:srgbClr val="00CC00"/>
                </a:solidFill>
                <a:latin typeface="Arial Rounded MT Bold" pitchFamily="34" charset="0"/>
                <a:ea typeface="ＭＳ Ｐゴシック"/>
                <a:cs typeface="Arial Unicode MS"/>
              </a:rPr>
              <a:t>2 Cav.</a:t>
            </a:r>
          </a:p>
        </p:txBody>
      </p:sp>
      <p:sp>
        <p:nvSpPr>
          <p:cNvPr id="2" name="テキスト ボックス 1"/>
          <p:cNvSpPr txBox="1"/>
          <p:nvPr/>
        </p:nvSpPr>
        <p:spPr>
          <a:xfrm>
            <a:off x="6917986" y="5996001"/>
            <a:ext cx="1782797" cy="369332"/>
          </a:xfrm>
          <a:prstGeom prst="rect">
            <a:avLst/>
          </a:prstGeom>
          <a:solidFill>
            <a:srgbClr val="FFFF00"/>
          </a:solidFill>
        </p:spPr>
        <p:txBody>
          <a:bodyPr wrap="none" rtlCol="0">
            <a:spAutoFit/>
          </a:bodyPr>
          <a:lstStyle/>
          <a:p>
            <a:r>
              <a:rPr kumimoji="1" lang="en-US" altLang="ja-JP" dirty="0" smtClean="0">
                <a:solidFill>
                  <a:schemeClr val="accent5">
                    <a:lumMod val="60000"/>
                    <a:lumOff val="40000"/>
                  </a:schemeClr>
                </a:solidFill>
              </a:rPr>
              <a:t>Under discussion</a:t>
            </a:r>
            <a:endParaRPr kumimoji="1" lang="ja-JP" altLang="en-US" dirty="0">
              <a:solidFill>
                <a:schemeClr val="accent5">
                  <a:lumMod val="60000"/>
                  <a:lumOff val="40000"/>
                </a:schemeClr>
              </a:solidFill>
            </a:endParaRPr>
          </a:p>
        </p:txBody>
      </p:sp>
      <p:cxnSp>
        <p:nvCxnSpPr>
          <p:cNvPr id="9" name="直線コネクタ 8"/>
          <p:cNvCxnSpPr/>
          <p:nvPr/>
        </p:nvCxnSpPr>
        <p:spPr>
          <a:xfrm>
            <a:off x="6765586" y="5851407"/>
            <a:ext cx="0" cy="72437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12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87544"/>
          </a:xfrm>
        </p:spPr>
        <p:txBody>
          <a:bodyPr/>
          <a:lstStyle/>
          <a:p>
            <a:r>
              <a:rPr lang="en-US" altLang="ja-JP" dirty="0" smtClean="0"/>
              <a:t>STF2</a:t>
            </a:r>
            <a:r>
              <a:rPr lang="ja-JP" altLang="en-US" dirty="0" smtClean="0"/>
              <a:t>での具体的な取り組み</a:t>
            </a:r>
            <a:endParaRPr kumimoji="1" lang="ja-JP" altLang="en-US" dirty="0"/>
          </a:p>
        </p:txBody>
      </p:sp>
      <p:sp>
        <p:nvSpPr>
          <p:cNvPr id="3" name="コンテンツ プレースホルダー 2"/>
          <p:cNvSpPr>
            <a:spLocks noGrp="1"/>
          </p:cNvSpPr>
          <p:nvPr>
            <p:ph idx="1"/>
          </p:nvPr>
        </p:nvSpPr>
        <p:spPr>
          <a:xfrm>
            <a:off x="667325" y="1270000"/>
            <a:ext cx="8227292" cy="4849090"/>
          </a:xfrm>
        </p:spPr>
        <p:txBody>
          <a:bodyPr>
            <a:normAutofit fontScale="92500" lnSpcReduction="20000"/>
          </a:bodyPr>
          <a:lstStyle/>
          <a:p>
            <a:r>
              <a:rPr kumimoji="1" lang="en-US" altLang="ja-JP" dirty="0" smtClean="0"/>
              <a:t>STF2-CM1</a:t>
            </a:r>
          </a:p>
          <a:p>
            <a:pPr lvl="1"/>
            <a:r>
              <a:rPr kumimoji="1" lang="ja-JP" altLang="en-US" dirty="0" smtClean="0"/>
              <a:t>規定路線：</a:t>
            </a:r>
            <a:r>
              <a:rPr kumimoji="1" lang="en-US" altLang="ja-JP" dirty="0" smtClean="0"/>
              <a:t> Tesla-like, Slide-jack </a:t>
            </a:r>
            <a:r>
              <a:rPr kumimoji="1" lang="ja-JP" altLang="en-US" dirty="0" smtClean="0"/>
              <a:t>空洞、</a:t>
            </a:r>
            <a:r>
              <a:rPr kumimoji="1" lang="en-US" altLang="ja-JP" dirty="0" smtClean="0"/>
              <a:t>8</a:t>
            </a:r>
            <a:r>
              <a:rPr kumimoji="1" lang="ja-JP" altLang="en-US" dirty="0" smtClean="0"/>
              <a:t>台</a:t>
            </a:r>
            <a:endParaRPr kumimoji="1" lang="en-US" altLang="ja-JP" dirty="0" smtClean="0"/>
          </a:p>
          <a:p>
            <a:pPr lvl="1"/>
            <a:endParaRPr kumimoji="1" lang="en-US" altLang="ja-JP" dirty="0"/>
          </a:p>
          <a:p>
            <a:r>
              <a:rPr kumimoji="1" lang="en-US" altLang="ja-JP" dirty="0" smtClean="0"/>
              <a:t>STF2-CM2a</a:t>
            </a:r>
          </a:p>
          <a:p>
            <a:pPr lvl="1"/>
            <a:r>
              <a:rPr kumimoji="1" lang="ja-JP" altLang="en-US" dirty="0" smtClean="0"/>
              <a:t>規定路線：　</a:t>
            </a:r>
            <a:r>
              <a:rPr kumimoji="1" lang="en-US" altLang="ja-JP" dirty="0" smtClean="0"/>
              <a:t>Tesla-like, Slide-jack </a:t>
            </a:r>
            <a:r>
              <a:rPr kumimoji="1" lang="ja-JP" altLang="en-US" dirty="0" smtClean="0"/>
              <a:t>空洞、</a:t>
            </a:r>
            <a:r>
              <a:rPr kumimoji="1" lang="en-US" altLang="ja-JP" dirty="0" smtClean="0"/>
              <a:t>4</a:t>
            </a:r>
            <a:r>
              <a:rPr kumimoji="1" lang="ja-JP" altLang="en-US" dirty="0" smtClean="0"/>
              <a:t>台</a:t>
            </a:r>
            <a:endParaRPr kumimoji="1" lang="en-US" altLang="ja-JP" dirty="0" smtClean="0"/>
          </a:p>
          <a:p>
            <a:pPr lvl="1"/>
            <a:r>
              <a:rPr kumimoji="1" lang="ja-JP" altLang="en-US" dirty="0" smtClean="0"/>
              <a:t>検討要：　</a:t>
            </a:r>
            <a:r>
              <a:rPr kumimoji="1" lang="en-US" altLang="ja-JP" dirty="0" smtClean="0"/>
              <a:t>CM </a:t>
            </a:r>
            <a:r>
              <a:rPr kumimoji="1" lang="ja-JP" altLang="en-US" dirty="0" smtClean="0"/>
              <a:t>設計の最適化の可能性</a:t>
            </a:r>
            <a:endParaRPr kumimoji="1" lang="en-US" altLang="ja-JP" dirty="0" smtClean="0"/>
          </a:p>
          <a:p>
            <a:pPr lvl="2"/>
            <a:r>
              <a:rPr kumimoji="1" lang="en-US" altLang="ja-JP" dirty="0" smtClean="0"/>
              <a:t>ILC, </a:t>
            </a:r>
            <a:r>
              <a:rPr kumimoji="1" lang="en-US" altLang="ja-JP" dirty="0" err="1" smtClean="0"/>
              <a:t>cERL</a:t>
            </a:r>
            <a:r>
              <a:rPr kumimoji="1" lang="en-US" altLang="ja-JP" dirty="0" smtClean="0"/>
              <a:t> </a:t>
            </a:r>
            <a:r>
              <a:rPr kumimoji="1" lang="ja-JP" altLang="en-US" dirty="0" smtClean="0"/>
              <a:t>の共用の</a:t>
            </a:r>
            <a:r>
              <a:rPr kumimoji="1" lang="en-US" altLang="ja-JP" dirty="0" smtClean="0"/>
              <a:t>R&amp;D </a:t>
            </a:r>
            <a:r>
              <a:rPr kumimoji="1" lang="ja-JP" altLang="en-US" dirty="0" smtClean="0"/>
              <a:t>ができる設計</a:t>
            </a:r>
            <a:endParaRPr kumimoji="1" lang="en-US" altLang="ja-JP" dirty="0" smtClean="0"/>
          </a:p>
          <a:p>
            <a:pPr lvl="2"/>
            <a:r>
              <a:rPr kumimoji="1" lang="en-US" altLang="ja-JP" dirty="0" smtClean="0"/>
              <a:t>ERL</a:t>
            </a:r>
            <a:r>
              <a:rPr kumimoji="1" lang="ja-JP" altLang="en-US" dirty="0" smtClean="0"/>
              <a:t>での冷却容量増大要求に応えられる設計</a:t>
            </a:r>
            <a:r>
              <a:rPr kumimoji="1" lang="en-US" altLang="ja-JP" dirty="0" smtClean="0"/>
              <a:t> </a:t>
            </a:r>
          </a:p>
          <a:p>
            <a:r>
              <a:rPr kumimoji="1" lang="en-US" altLang="ja-JP" dirty="0" smtClean="0"/>
              <a:t>STF2-CM2b</a:t>
            </a:r>
          </a:p>
          <a:p>
            <a:pPr lvl="1"/>
            <a:r>
              <a:rPr kumimoji="1" lang="ja-JP" altLang="en-US" dirty="0" smtClean="0"/>
              <a:t>検討要／可能性：</a:t>
            </a:r>
            <a:r>
              <a:rPr kumimoji="1" lang="en-US" altLang="ja-JP" dirty="0" smtClean="0"/>
              <a:t>Tesla-like and/or Tesla </a:t>
            </a:r>
            <a:r>
              <a:rPr kumimoji="1" lang="ja-JP" altLang="en-US" dirty="0" smtClean="0"/>
              <a:t>空洞、</a:t>
            </a:r>
            <a:r>
              <a:rPr kumimoji="1" lang="en-US" altLang="ja-JP" dirty="0" smtClean="0"/>
              <a:t>4</a:t>
            </a:r>
            <a:r>
              <a:rPr kumimoji="1" lang="ja-JP" altLang="en-US" dirty="0" smtClean="0"/>
              <a:t>台</a:t>
            </a:r>
            <a:endParaRPr kumimoji="1" lang="en-US" altLang="ja-JP" dirty="0" smtClean="0"/>
          </a:p>
          <a:p>
            <a:pPr lvl="2"/>
            <a:r>
              <a:rPr kumimoji="1" lang="ja-JP" altLang="en-US" dirty="0" smtClean="0"/>
              <a:t>企業からの空洞、</a:t>
            </a:r>
            <a:r>
              <a:rPr kumimoji="1" lang="en-US" altLang="ja-JP" dirty="0" smtClean="0"/>
              <a:t>KEK-CFF </a:t>
            </a:r>
            <a:r>
              <a:rPr kumimoji="1" lang="ja-JP" altLang="en-US" dirty="0" smtClean="0"/>
              <a:t>からの空洞の複合の可能</a:t>
            </a:r>
            <a:endParaRPr kumimoji="1" lang="en-US" altLang="ja-JP" dirty="0" smtClean="0"/>
          </a:p>
          <a:p>
            <a:pPr lvl="2"/>
            <a:r>
              <a:rPr kumimoji="1" lang="en-US" altLang="ja-JP" dirty="0" smtClean="0"/>
              <a:t>ILC, </a:t>
            </a:r>
            <a:r>
              <a:rPr kumimoji="1" lang="en-US" altLang="ja-JP" dirty="0" err="1" smtClean="0"/>
              <a:t>eERL</a:t>
            </a:r>
            <a:r>
              <a:rPr kumimoji="1" lang="en-US" altLang="ja-JP" dirty="0" smtClean="0"/>
              <a:t>/ERL </a:t>
            </a:r>
            <a:r>
              <a:rPr kumimoji="1" lang="ja-JP" altLang="en-US" dirty="0" smtClean="0"/>
              <a:t>の</a:t>
            </a:r>
            <a:r>
              <a:rPr kumimoji="1" lang="en-US" altLang="ja-JP" dirty="0" smtClean="0"/>
              <a:t>R</a:t>
            </a:r>
            <a:r>
              <a:rPr kumimoji="1" lang="ja-JP" altLang="en-US" dirty="0" smtClean="0"/>
              <a:t>＆</a:t>
            </a:r>
            <a:r>
              <a:rPr kumimoji="1" lang="en-US" altLang="ja-JP" dirty="0" smtClean="0"/>
              <a:t>D</a:t>
            </a:r>
            <a:r>
              <a:rPr kumimoji="1" lang="ja-JP" altLang="en-US" dirty="0" smtClean="0"/>
              <a:t>となる</a:t>
            </a:r>
            <a:r>
              <a:rPr kumimoji="1" lang="en-US" altLang="ja-JP" dirty="0" smtClean="0"/>
              <a:t>CM 	</a:t>
            </a:r>
            <a:r>
              <a:rPr kumimoji="1" lang="ja-JP" altLang="en-US" dirty="0" smtClean="0"/>
              <a:t>　</a:t>
            </a:r>
            <a:endParaRPr kumimoji="1" lang="ja-JP" altLang="en-US" dirty="0"/>
          </a:p>
        </p:txBody>
      </p:sp>
      <p:sp>
        <p:nvSpPr>
          <p:cNvPr id="4" name="日付プレースホルダー 3"/>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dirty="0">
              <a:solidFill>
                <a:srgbClr val="000000"/>
              </a:solidFill>
              <a:latin typeface="Arial"/>
              <a:ea typeface="Arial Unicode MS"/>
              <a:cs typeface="Arial Unicode MS"/>
            </a:endParaRPr>
          </a:p>
        </p:txBody>
      </p:sp>
      <p:sp>
        <p:nvSpPr>
          <p:cNvPr id="5" name="フッター プレースホルダー 4"/>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スライド番号プレースホルダー 5"/>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19</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349264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55" y="274638"/>
            <a:ext cx="8229600" cy="1143000"/>
          </a:xfrm>
          <a:solidFill>
            <a:schemeClr val="accent5">
              <a:lumMod val="60000"/>
              <a:lumOff val="40000"/>
            </a:schemeClr>
          </a:solidFill>
        </p:spPr>
        <p:txBody>
          <a:bodyPr>
            <a:normAutofit fontScale="90000"/>
          </a:bodyPr>
          <a:lstStyle/>
          <a:p>
            <a:r>
              <a:rPr kumimoji="1" lang="en-US" altLang="ja-JP" b="1" dirty="0" smtClean="0"/>
              <a:t>KEK </a:t>
            </a:r>
            <a:r>
              <a:rPr lang="ja-JP" altLang="en-US" b="1" dirty="0" smtClean="0"/>
              <a:t>ロードマップ改訂方針</a:t>
            </a:r>
            <a:r>
              <a:rPr lang="en-US" altLang="ja-JP" b="1" dirty="0" smtClean="0"/>
              <a:t/>
            </a:r>
            <a:br>
              <a:rPr lang="en-US" altLang="ja-JP" b="1" dirty="0" smtClean="0"/>
            </a:br>
            <a:r>
              <a:rPr lang="ja-JP" altLang="en-US" sz="3600" dirty="0"/>
              <a:t>（岡田研究担当理事）</a:t>
            </a:r>
          </a:p>
        </p:txBody>
      </p:sp>
      <p:sp>
        <p:nvSpPr>
          <p:cNvPr id="3" name="コンテンツ プレースホルダー 2"/>
          <p:cNvSpPr>
            <a:spLocks noGrp="1"/>
          </p:cNvSpPr>
          <p:nvPr>
            <p:ph idx="1"/>
          </p:nvPr>
        </p:nvSpPr>
        <p:spPr>
          <a:xfrm>
            <a:off x="457200" y="1948860"/>
            <a:ext cx="8229600" cy="3779112"/>
          </a:xfrm>
          <a:ln>
            <a:solidFill>
              <a:srgbClr val="008000"/>
            </a:solidFill>
          </a:ln>
        </p:spPr>
        <p:txBody>
          <a:bodyPr>
            <a:normAutofit/>
          </a:bodyPr>
          <a:lstStyle/>
          <a:p>
            <a:pPr marL="0" indent="0">
              <a:buNone/>
            </a:pPr>
            <a:r>
              <a:rPr kumimoji="1" lang="ja-JP" altLang="en-US" dirty="0" smtClean="0">
                <a:solidFill>
                  <a:srgbClr val="3366FF"/>
                </a:solidFill>
              </a:rPr>
              <a:t>スケジュール：</a:t>
            </a:r>
            <a:endParaRPr kumimoji="1" lang="en-US" altLang="ja-JP" dirty="0" smtClean="0">
              <a:solidFill>
                <a:srgbClr val="3366FF"/>
              </a:solidFill>
            </a:endParaRPr>
          </a:p>
          <a:p>
            <a:r>
              <a:rPr kumimoji="1" lang="en-US" altLang="ja-JP" dirty="0" smtClean="0">
                <a:solidFill>
                  <a:srgbClr val="A6A6A6"/>
                </a:solidFill>
              </a:rPr>
              <a:t>5</a:t>
            </a:r>
            <a:r>
              <a:rPr kumimoji="1" lang="ja-JP" altLang="en-US" dirty="0" smtClean="0">
                <a:solidFill>
                  <a:srgbClr val="A6A6A6"/>
                </a:solidFill>
              </a:rPr>
              <a:t>月：　各研究テーマにおける検討開始</a:t>
            </a:r>
            <a:endParaRPr kumimoji="1" lang="en-US" altLang="ja-JP" dirty="0" smtClean="0">
              <a:solidFill>
                <a:srgbClr val="A6A6A6"/>
              </a:solidFill>
            </a:endParaRPr>
          </a:p>
          <a:p>
            <a:r>
              <a:rPr lang="en-US" altLang="ja-JP" dirty="0" smtClean="0"/>
              <a:t>8</a:t>
            </a:r>
            <a:r>
              <a:rPr lang="ja-JP" altLang="en-US" dirty="0" smtClean="0"/>
              <a:t>月：</a:t>
            </a:r>
            <a:r>
              <a:rPr lang="en-US" altLang="ja-JP" dirty="0"/>
              <a:t>	</a:t>
            </a:r>
            <a:r>
              <a:rPr lang="ja-JP" altLang="en-US" dirty="0" smtClean="0"/>
              <a:t>集中検討会</a:t>
            </a:r>
            <a:r>
              <a:rPr lang="en-US" altLang="ja-JP" dirty="0" smtClean="0"/>
              <a:t>(8/6, 20, 21) </a:t>
            </a:r>
            <a:r>
              <a:rPr lang="ja-JP" altLang="en-US" dirty="0" smtClean="0"/>
              <a:t>、中間報告</a:t>
            </a:r>
            <a:endParaRPr lang="en-US" altLang="ja-JP" dirty="0" smtClean="0"/>
          </a:p>
          <a:p>
            <a:r>
              <a:rPr lang="en-US" altLang="ja-JP" dirty="0" smtClean="0">
                <a:solidFill>
                  <a:srgbClr val="A6A6A6"/>
                </a:solidFill>
              </a:rPr>
              <a:t>12</a:t>
            </a:r>
            <a:r>
              <a:rPr lang="ja-JP" altLang="en-US" dirty="0" smtClean="0">
                <a:solidFill>
                  <a:srgbClr val="A6A6A6"/>
                </a:solidFill>
              </a:rPr>
              <a:t>月</a:t>
            </a:r>
            <a:r>
              <a:rPr kumimoji="1" lang="ja-JP" altLang="en-US" dirty="0" smtClean="0">
                <a:solidFill>
                  <a:srgbClr val="A6A6A6"/>
                </a:solidFill>
              </a:rPr>
              <a:t>：</a:t>
            </a:r>
            <a:r>
              <a:rPr kumimoji="1" lang="en-US" altLang="ja-JP" dirty="0" smtClean="0">
                <a:solidFill>
                  <a:srgbClr val="A6A6A6"/>
                </a:solidFill>
              </a:rPr>
              <a:t>	</a:t>
            </a:r>
            <a:r>
              <a:rPr lang="ja-JP" altLang="en-US" dirty="0" smtClean="0">
                <a:solidFill>
                  <a:srgbClr val="A6A6A6"/>
                </a:solidFill>
              </a:rPr>
              <a:t>新ロードマップ（案）完成</a:t>
            </a:r>
            <a:endParaRPr kumimoji="1" lang="en-US" altLang="ja-JP" dirty="0" smtClean="0">
              <a:solidFill>
                <a:srgbClr val="A6A6A6"/>
              </a:solidFill>
            </a:endParaRPr>
          </a:p>
          <a:p>
            <a:r>
              <a:rPr lang="ja-JP" altLang="en-US" dirty="0" smtClean="0">
                <a:solidFill>
                  <a:srgbClr val="A6A6A6"/>
                </a:solidFill>
              </a:rPr>
              <a:t>冬：</a:t>
            </a:r>
            <a:r>
              <a:rPr lang="en-US" altLang="ja-JP" dirty="0" smtClean="0">
                <a:solidFill>
                  <a:srgbClr val="A6A6A6"/>
                </a:solidFill>
              </a:rPr>
              <a:t>	</a:t>
            </a:r>
            <a:r>
              <a:rPr lang="ja-JP" altLang="en-US" dirty="0" smtClean="0">
                <a:solidFill>
                  <a:srgbClr val="A6A6A6"/>
                </a:solidFill>
              </a:rPr>
              <a:t>レビュー</a:t>
            </a:r>
            <a:endParaRPr lang="en-US" altLang="ja-JP" dirty="0" smtClean="0">
              <a:solidFill>
                <a:srgbClr val="A6A6A6"/>
              </a:solidFill>
            </a:endParaRPr>
          </a:p>
          <a:p>
            <a:r>
              <a:rPr kumimoji="1" lang="ja-JP" altLang="en-US" dirty="0" smtClean="0">
                <a:solidFill>
                  <a:srgbClr val="A6A6A6"/>
                </a:solidFill>
              </a:rPr>
              <a:t>春：</a:t>
            </a:r>
            <a:r>
              <a:rPr kumimoji="1" lang="en-US" altLang="ja-JP" dirty="0" smtClean="0">
                <a:solidFill>
                  <a:srgbClr val="A6A6A6"/>
                </a:solidFill>
              </a:rPr>
              <a:t>	</a:t>
            </a:r>
            <a:r>
              <a:rPr kumimoji="1" lang="ja-JP" altLang="en-US" dirty="0" smtClean="0">
                <a:solidFill>
                  <a:srgbClr val="A6A6A6"/>
                </a:solidFill>
              </a:rPr>
              <a:t>ロードマップ改訂</a:t>
            </a:r>
            <a:endParaRPr kumimoji="1" lang="ja-JP" altLang="en-US" dirty="0">
              <a:solidFill>
                <a:srgbClr val="A6A6A6"/>
              </a:solidFill>
            </a:endParaRPr>
          </a:p>
        </p:txBody>
      </p:sp>
      <p:sp>
        <p:nvSpPr>
          <p:cNvPr id="4" name="日付プレースホルダー 3"/>
          <p:cNvSpPr>
            <a:spLocks noGrp="1"/>
          </p:cNvSpPr>
          <p:nvPr>
            <p:ph type="dt" sz="half" idx="10"/>
          </p:nvPr>
        </p:nvSpPr>
        <p:spPr/>
        <p:txBody>
          <a:bodyPr/>
          <a:lstStyle/>
          <a:p>
            <a:r>
              <a:rPr kumimoji="1" lang="en-US" altLang="ja-JP" smtClean="0"/>
              <a:t>12/08/30, A. Yamamoto</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2</a:t>
            </a:fld>
            <a:endParaRPr kumimoji="1" lang="ja-JP" altLang="en-US" dirty="0"/>
          </a:p>
        </p:txBody>
      </p:sp>
    </p:spTree>
    <p:extLst>
      <p:ext uri="{BB962C8B-B14F-4D97-AF65-F5344CB8AC3E}">
        <p14:creationId xmlns:p14="http://schemas.microsoft.com/office/powerpoint/2010/main" val="102890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399" y="76200"/>
            <a:ext cx="7482239" cy="914400"/>
          </a:xfrm>
        </p:spPr>
        <p:txBody>
          <a:bodyPr/>
          <a:lstStyle/>
          <a:p>
            <a:r>
              <a:rPr kumimoji="1" lang="en-US" altLang="ja-JP" sz="3200" b="1" dirty="0" smtClean="0">
                <a:solidFill>
                  <a:schemeClr val="tx1"/>
                </a:solidFill>
              </a:rPr>
              <a:t>A New Proposal under discussion</a:t>
            </a:r>
            <a:endParaRPr kumimoji="1" lang="ja-JP" altLang="en-US" sz="3200" b="1" dirty="0">
              <a:solidFill>
                <a:schemeClr val="tx1"/>
              </a:solidFill>
            </a:endParaRPr>
          </a:p>
        </p:txBody>
      </p:sp>
      <p:sp>
        <p:nvSpPr>
          <p:cNvPr id="3" name="コンテンツ プレースホルダー 2"/>
          <p:cNvSpPr>
            <a:spLocks noGrp="1"/>
          </p:cNvSpPr>
          <p:nvPr>
            <p:ph idx="1"/>
          </p:nvPr>
        </p:nvSpPr>
        <p:spPr>
          <a:xfrm>
            <a:off x="685800" y="1153677"/>
            <a:ext cx="7772400" cy="4800600"/>
          </a:xfrm>
        </p:spPr>
        <p:txBody>
          <a:bodyPr>
            <a:normAutofit lnSpcReduction="10000"/>
          </a:bodyPr>
          <a:lstStyle/>
          <a:p>
            <a:r>
              <a:rPr kumimoji="1" lang="en-US" altLang="ja-JP" sz="2000" b="0" dirty="0" smtClean="0"/>
              <a:t>A new SCRF accelerator R&amp;D proposal for coming 5 years is under discussion</a:t>
            </a:r>
          </a:p>
          <a:p>
            <a:pPr lvl="1"/>
            <a:r>
              <a:rPr kumimoji="1" lang="en-US" altLang="ja-JP" sz="1800" dirty="0" smtClean="0"/>
              <a:t>Motivation</a:t>
            </a:r>
          </a:p>
          <a:p>
            <a:pPr lvl="2"/>
            <a:r>
              <a:rPr kumimoji="1" lang="en-US" altLang="ja-JP" sz="1600" dirty="0">
                <a:solidFill>
                  <a:srgbClr val="3366FF"/>
                </a:solidFill>
              </a:rPr>
              <a:t>A</a:t>
            </a:r>
            <a:r>
              <a:rPr kumimoji="1" lang="en-US" altLang="ja-JP" sz="1600" dirty="0" smtClean="0">
                <a:solidFill>
                  <a:srgbClr val="3366FF"/>
                </a:solidFill>
              </a:rPr>
              <a:t>ccelerator operational experience toward ILC and ERL</a:t>
            </a:r>
          </a:p>
          <a:p>
            <a:pPr lvl="2"/>
            <a:r>
              <a:rPr kumimoji="1" lang="en-US" altLang="ja-JP" sz="1600" dirty="0" smtClean="0">
                <a:solidFill>
                  <a:srgbClr val="3366FF"/>
                </a:solidFill>
              </a:rPr>
              <a:t>SCRF CM gradient performance with high QA/QC</a:t>
            </a:r>
          </a:p>
          <a:p>
            <a:pPr lvl="2"/>
            <a:r>
              <a:rPr kumimoji="1" lang="en-US" altLang="ja-JP" sz="1600" dirty="0" smtClean="0">
                <a:solidFill>
                  <a:srgbClr val="3366FF"/>
                </a:solidFill>
              </a:rPr>
              <a:t>SCRF cavity/CM integration technology including associated </a:t>
            </a:r>
            <a:r>
              <a:rPr kumimoji="1" lang="en-US" altLang="ja-JP" sz="1600" dirty="0" smtClean="0">
                <a:solidFill>
                  <a:srgbClr val="3366FF"/>
                </a:solidFill>
              </a:rPr>
              <a:t>components </a:t>
            </a:r>
            <a:r>
              <a:rPr kumimoji="1" lang="en-US" altLang="ja-JP" sz="1600" dirty="0" smtClean="0">
                <a:solidFill>
                  <a:srgbClr val="3366FF"/>
                </a:solidFill>
              </a:rPr>
              <a:t>such as tuner and coupler evaluation, using a horizontal test facility (w/o beam) </a:t>
            </a:r>
          </a:p>
          <a:p>
            <a:pPr lvl="1"/>
            <a:r>
              <a:rPr kumimoji="1" lang="en-US" altLang="ja-JP" sz="1800" dirty="0" smtClean="0"/>
              <a:t>Beam and RF parameters: </a:t>
            </a:r>
          </a:p>
          <a:p>
            <a:pPr lvl="2"/>
            <a:r>
              <a:rPr kumimoji="1" lang="en-US" altLang="ja-JP" sz="1600" dirty="0" smtClean="0">
                <a:solidFill>
                  <a:srgbClr val="3366FF"/>
                </a:solidFill>
              </a:rPr>
              <a:t>1 </a:t>
            </a:r>
            <a:r>
              <a:rPr kumimoji="1" lang="en-US" altLang="ja-JP" sz="1600" dirty="0" err="1" smtClean="0">
                <a:solidFill>
                  <a:srgbClr val="3366FF"/>
                </a:solidFill>
              </a:rPr>
              <a:t>GeV</a:t>
            </a:r>
            <a:r>
              <a:rPr kumimoji="1" lang="en-US" altLang="ja-JP" sz="1600" dirty="0" smtClean="0">
                <a:solidFill>
                  <a:srgbClr val="3366FF"/>
                </a:solidFill>
              </a:rPr>
              <a:t>, 1.3 G Hz, 9 mA, 1 </a:t>
            </a:r>
            <a:r>
              <a:rPr kumimoji="1" lang="en-US" altLang="ja-JP" sz="1600" dirty="0" err="1" smtClean="0">
                <a:solidFill>
                  <a:srgbClr val="3366FF"/>
                </a:solidFill>
              </a:rPr>
              <a:t>ms</a:t>
            </a:r>
            <a:r>
              <a:rPr kumimoji="1" lang="en-US" altLang="ja-JP" sz="1600" dirty="0" smtClean="0">
                <a:solidFill>
                  <a:srgbClr val="3366FF"/>
                </a:solidFill>
              </a:rPr>
              <a:t>, 5 ~10 Hz including wider operational capability of pulse to CW/DC operation.  </a:t>
            </a:r>
          </a:p>
          <a:p>
            <a:pPr lvl="1"/>
            <a:r>
              <a:rPr kumimoji="1" lang="en-US" altLang="ja-JP" sz="1800" dirty="0" smtClean="0"/>
              <a:t>New investment </a:t>
            </a:r>
            <a:r>
              <a:rPr kumimoji="1" lang="en-US" altLang="ja-JP" sz="1200" dirty="0" smtClean="0"/>
              <a:t>(in addition to the current program)</a:t>
            </a:r>
            <a:endParaRPr kumimoji="1" lang="en-US" altLang="ja-JP" sz="1800" dirty="0" smtClean="0"/>
          </a:p>
          <a:p>
            <a:pPr lvl="2"/>
            <a:r>
              <a:rPr kumimoji="1" lang="en-US" altLang="ja-JP" sz="1600" dirty="0" smtClean="0"/>
              <a:t>Cavity/CM : ~20 9-cell cavities, and 3 CM with 4 cavity sting)   </a:t>
            </a:r>
          </a:p>
          <a:p>
            <a:pPr lvl="2"/>
            <a:r>
              <a:rPr kumimoji="1" lang="en-US" altLang="ja-JP" sz="1600" dirty="0" smtClean="0"/>
              <a:t>Refrigerator (more cooling capacity)</a:t>
            </a:r>
          </a:p>
          <a:p>
            <a:pPr lvl="2"/>
            <a:r>
              <a:rPr kumimoji="1" lang="en-US" altLang="ja-JP" sz="1600" dirty="0" smtClean="0"/>
              <a:t>RF power source and PDS</a:t>
            </a:r>
          </a:p>
          <a:p>
            <a:pPr lvl="2"/>
            <a:r>
              <a:rPr kumimoji="1" lang="en-US" altLang="ja-JP" sz="1600" dirty="0"/>
              <a:t>Instrumentation </a:t>
            </a:r>
            <a:endParaRPr kumimoji="1" lang="en-US" altLang="ja-JP" sz="1600" dirty="0" smtClean="0"/>
          </a:p>
          <a:p>
            <a:pPr lvl="2"/>
            <a:r>
              <a:rPr kumimoji="1" lang="en-US" altLang="ja-JP" sz="1600" dirty="0" smtClean="0"/>
              <a:t>Advanced beam test facility equipment (to be discussed)  </a:t>
            </a:r>
            <a:endParaRPr kumimoji="1" lang="ja-JP" altLang="en-US" sz="1600" b="0" dirty="0"/>
          </a:p>
        </p:txBody>
      </p:sp>
      <p:sp>
        <p:nvSpPr>
          <p:cNvPr id="4" name="日付プレースホルダー 3"/>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dirty="0">
              <a:solidFill>
                <a:srgbClr val="000000"/>
              </a:solidFill>
              <a:latin typeface="Arial"/>
              <a:ea typeface="Arial Unicode MS"/>
              <a:cs typeface="Arial Unicode MS"/>
            </a:endParaRPr>
          </a:p>
        </p:txBody>
      </p:sp>
      <p:sp>
        <p:nvSpPr>
          <p:cNvPr id="5" name="フッター プレースホルダー 4"/>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dirty="0">
              <a:latin typeface="Arial"/>
              <a:ea typeface="Arial Unicode MS"/>
              <a:cs typeface="Arial Unicode MS"/>
            </a:endParaRPr>
          </a:p>
        </p:txBody>
      </p:sp>
      <p:sp>
        <p:nvSpPr>
          <p:cNvPr id="6" name="スライド番号プレースホルダー 5"/>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20</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751502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Phase2_MBK_sche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05064"/>
            <a:ext cx="6413124" cy="2321024"/>
          </a:xfrm>
          <a:prstGeom prst="rect">
            <a:avLst/>
          </a:prstGeom>
        </p:spPr>
      </p:pic>
      <p:pic>
        <p:nvPicPr>
          <p:cNvPr id="23" name="図 22" descr="Phase2_MBK_sche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065"/>
            <a:ext cx="9144000" cy="3309377"/>
          </a:xfrm>
          <a:prstGeom prst="rect">
            <a:avLst/>
          </a:prstGeom>
        </p:spPr>
      </p:pic>
      <p:sp>
        <p:nvSpPr>
          <p:cNvPr id="4113" name="Line 17"/>
          <p:cNvSpPr>
            <a:spLocks noChangeShapeType="1"/>
          </p:cNvSpPr>
          <p:nvPr/>
        </p:nvSpPr>
        <p:spPr bwMode="auto">
          <a:xfrm flipV="1">
            <a:off x="152400" y="6165304"/>
            <a:ext cx="4995664" cy="68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098" name="Rectangle 2"/>
          <p:cNvSpPr>
            <a:spLocks noGrp="1" noChangeArrowheads="1"/>
          </p:cNvSpPr>
          <p:nvPr>
            <p:ph type="ctrTitle"/>
          </p:nvPr>
        </p:nvSpPr>
        <p:spPr>
          <a:xfrm>
            <a:off x="422941" y="268866"/>
            <a:ext cx="5371202" cy="609600"/>
          </a:xfrm>
          <a:solidFill>
            <a:srgbClr val="FFFF00"/>
          </a:solidFill>
        </p:spPr>
        <p:txBody>
          <a:bodyPr/>
          <a:lstStyle/>
          <a:p>
            <a:pPr algn="l"/>
            <a:r>
              <a:rPr lang="en-US" altLang="ja-JP" sz="2800" dirty="0"/>
              <a:t>STF phase 2</a:t>
            </a:r>
          </a:p>
        </p:txBody>
      </p:sp>
      <p:sp>
        <p:nvSpPr>
          <p:cNvPr id="4107" name="Line 11"/>
          <p:cNvSpPr>
            <a:spLocks noChangeShapeType="1"/>
          </p:cNvSpPr>
          <p:nvPr/>
        </p:nvSpPr>
        <p:spPr bwMode="auto">
          <a:xfrm>
            <a:off x="1981200" y="3505200"/>
            <a:ext cx="563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08" name="Rectangle 12"/>
          <p:cNvSpPr>
            <a:spLocks noChangeArrowheads="1"/>
          </p:cNvSpPr>
          <p:nvPr/>
        </p:nvSpPr>
        <p:spPr bwMode="auto">
          <a:xfrm>
            <a:off x="385366" y="3589343"/>
            <a:ext cx="5386230" cy="609600"/>
          </a:xfrm>
          <a:prstGeom prst="rect">
            <a:avLst/>
          </a:prstGeom>
          <a:solidFill>
            <a:srgbClr val="FFFF00"/>
          </a:solidFill>
          <a:ln>
            <a:noFill/>
          </a:ln>
          <a:extLst/>
        </p:spPr>
        <p:txBody>
          <a:bodyPr anchor="ctr"/>
          <a:lstStyle/>
          <a:p>
            <a:r>
              <a:rPr lang="en-US" altLang="ja-JP" sz="2800" dirty="0">
                <a:solidFill>
                  <a:schemeClr val="tx2"/>
                </a:solidFill>
              </a:rPr>
              <a:t>STF phase </a:t>
            </a:r>
            <a:r>
              <a:rPr lang="en-US" altLang="ja-JP" sz="2800" dirty="0" smtClean="0">
                <a:solidFill>
                  <a:schemeClr val="tx2"/>
                </a:solidFill>
              </a:rPr>
              <a:t>3  </a:t>
            </a:r>
            <a:r>
              <a:rPr lang="en-US" altLang="ja-JP" sz="2400" dirty="0" smtClean="0">
                <a:solidFill>
                  <a:srgbClr val="3366FF"/>
                </a:solidFill>
              </a:rPr>
              <a:t>(Newly proposed)</a:t>
            </a:r>
            <a:endParaRPr lang="en-US" altLang="ja-JP" sz="2800" dirty="0">
              <a:solidFill>
                <a:srgbClr val="3366FF"/>
              </a:solidFill>
            </a:endParaRPr>
          </a:p>
        </p:txBody>
      </p:sp>
      <p:sp>
        <p:nvSpPr>
          <p:cNvPr id="4109" name="Text Box 13"/>
          <p:cNvSpPr txBox="1">
            <a:spLocks noChangeArrowheads="1"/>
          </p:cNvSpPr>
          <p:nvPr/>
        </p:nvSpPr>
        <p:spPr bwMode="auto">
          <a:xfrm>
            <a:off x="6006990" y="485757"/>
            <a:ext cx="2961345" cy="584776"/>
          </a:xfrm>
          <a:prstGeom prst="rect">
            <a:avLst/>
          </a:prstGeom>
          <a:solidFill>
            <a:srgbClr val="CCFFCC"/>
          </a:solidFill>
          <a:ln>
            <a:solidFill>
              <a:srgbClr val="008000"/>
            </a:solidFill>
          </a:ln>
          <a:extLst/>
        </p:spPr>
        <p:txBody>
          <a:bodyPr wrap="square">
            <a:spAutoFit/>
          </a:bodyPr>
          <a:lstStyle/>
          <a:p>
            <a:r>
              <a:rPr lang="en-US" altLang="ja-JP" sz="1600" dirty="0" smtClean="0"/>
              <a:t>Cavity/CM: </a:t>
            </a:r>
            <a:r>
              <a:rPr lang="en-US" altLang="ja-JP" sz="1600" dirty="0">
                <a:solidFill>
                  <a:srgbClr val="FF0000"/>
                </a:solidFill>
              </a:rPr>
              <a:t>2</a:t>
            </a:r>
            <a:r>
              <a:rPr lang="en-US" altLang="ja-JP" sz="1600" dirty="0" smtClean="0">
                <a:solidFill>
                  <a:srgbClr val="000000"/>
                </a:solidFill>
              </a:rPr>
              <a:t>+</a:t>
            </a:r>
            <a:r>
              <a:rPr lang="en-US" altLang="ja-JP" sz="1600" dirty="0">
                <a:solidFill>
                  <a:srgbClr val="000000"/>
                </a:solidFill>
              </a:rPr>
              <a:t>8</a:t>
            </a:r>
            <a:r>
              <a:rPr lang="en-US" altLang="ja-JP" sz="1600" dirty="0" smtClean="0">
                <a:solidFill>
                  <a:srgbClr val="000000"/>
                </a:solidFill>
              </a:rPr>
              <a:t>+(4</a:t>
            </a:r>
            <a:r>
              <a:rPr lang="en-US" altLang="ja-JP" sz="1600" dirty="0" smtClean="0">
                <a:solidFill>
                  <a:srgbClr val="3366FF"/>
                </a:solidFill>
              </a:rPr>
              <a:t>+4)</a:t>
            </a:r>
            <a:endParaRPr lang="en-US" altLang="ja-JP" sz="1600" dirty="0">
              <a:solidFill>
                <a:srgbClr val="3366FF"/>
              </a:solidFill>
            </a:endParaRPr>
          </a:p>
          <a:p>
            <a:r>
              <a:rPr lang="en-US" altLang="ja-JP" sz="1600" dirty="0" smtClean="0"/>
              <a:t>Beam: 524MeV, 9mA, 5Hz</a:t>
            </a:r>
            <a:endParaRPr lang="en-US" altLang="ja-JP" sz="1600" dirty="0"/>
          </a:p>
        </p:txBody>
      </p:sp>
      <p:sp>
        <p:nvSpPr>
          <p:cNvPr id="4110" name="Text Box 14"/>
          <p:cNvSpPr txBox="1">
            <a:spLocks noChangeArrowheads="1"/>
          </p:cNvSpPr>
          <p:nvPr/>
        </p:nvSpPr>
        <p:spPr bwMode="auto">
          <a:xfrm>
            <a:off x="1763688" y="6021288"/>
            <a:ext cx="1201738" cy="304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a:t>STF phase 2</a:t>
            </a:r>
          </a:p>
        </p:txBody>
      </p:sp>
      <p:sp>
        <p:nvSpPr>
          <p:cNvPr id="4112" name="Line 16"/>
          <p:cNvSpPr>
            <a:spLocks noChangeShapeType="1"/>
          </p:cNvSpPr>
          <p:nvPr/>
        </p:nvSpPr>
        <p:spPr bwMode="auto">
          <a:xfrm>
            <a:off x="5148064" y="6165304"/>
            <a:ext cx="3915544" cy="68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11" name="Text Box 15"/>
          <p:cNvSpPr txBox="1">
            <a:spLocks noChangeArrowheads="1"/>
          </p:cNvSpPr>
          <p:nvPr/>
        </p:nvSpPr>
        <p:spPr bwMode="auto">
          <a:xfrm>
            <a:off x="6372200" y="6033499"/>
            <a:ext cx="1201738" cy="304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a:solidFill>
                  <a:srgbClr val="3366FF"/>
                </a:solidFill>
              </a:rPr>
              <a:t>STF phase 3</a:t>
            </a:r>
          </a:p>
        </p:txBody>
      </p:sp>
      <p:sp>
        <p:nvSpPr>
          <p:cNvPr id="4114" name="Text Box 18"/>
          <p:cNvSpPr txBox="1">
            <a:spLocks noChangeArrowheads="1"/>
          </p:cNvSpPr>
          <p:nvPr/>
        </p:nvSpPr>
        <p:spPr bwMode="auto">
          <a:xfrm>
            <a:off x="5830243" y="3601743"/>
            <a:ext cx="3188481" cy="907941"/>
          </a:xfrm>
          <a:prstGeom prst="rect">
            <a:avLst/>
          </a:prstGeom>
          <a:solidFill>
            <a:srgbClr val="CCFFCC"/>
          </a:solidFill>
          <a:ln>
            <a:solidFill>
              <a:srgbClr val="008000"/>
            </a:solidFill>
          </a:ln>
          <a:extLst/>
        </p:spPr>
        <p:txBody>
          <a:bodyPr wrap="none">
            <a:spAutoFit/>
          </a:bodyPr>
          <a:lstStyle/>
          <a:p>
            <a:r>
              <a:rPr lang="en-US" altLang="ja-JP" sz="1400" dirty="0" smtClean="0"/>
              <a:t>Cavity/CM: </a:t>
            </a:r>
            <a:r>
              <a:rPr lang="en-US" altLang="ja-JP" sz="1400" dirty="0">
                <a:solidFill>
                  <a:srgbClr val="FF0000"/>
                </a:solidFill>
              </a:rPr>
              <a:t>2</a:t>
            </a:r>
            <a:r>
              <a:rPr lang="en-US" altLang="ja-JP" sz="1400" dirty="0" smtClean="0">
                <a:solidFill>
                  <a:srgbClr val="000000"/>
                </a:solidFill>
              </a:rPr>
              <a:t>+8+</a:t>
            </a:r>
            <a:r>
              <a:rPr lang="en-US" altLang="ja-JP" sz="1400" dirty="0" smtClean="0"/>
              <a:t>(4  </a:t>
            </a:r>
            <a:r>
              <a:rPr lang="en-US" altLang="ja-JP" sz="1400" dirty="0" smtClean="0">
                <a:solidFill>
                  <a:srgbClr val="3366FF"/>
                </a:solidFill>
              </a:rPr>
              <a:t>+4)+(4+4)+…</a:t>
            </a:r>
            <a:endParaRPr lang="en-US" altLang="ja-JP" sz="1400" dirty="0">
              <a:solidFill>
                <a:srgbClr val="3366FF"/>
              </a:solidFill>
            </a:endParaRPr>
          </a:p>
          <a:p>
            <a:r>
              <a:rPr lang="en-US" altLang="ja-JP" sz="1100" dirty="0" smtClean="0"/>
              <a:t>    (max. capacity in current tunnel: 2 +32) </a:t>
            </a:r>
          </a:p>
          <a:p>
            <a:r>
              <a:rPr lang="en-US" altLang="ja-JP" sz="1400" dirty="0" smtClean="0"/>
              <a:t>Beam: 1.0GeV max, 9mA, </a:t>
            </a:r>
            <a:r>
              <a:rPr lang="en-US" altLang="ja-JP" sz="1400" dirty="0" smtClean="0">
                <a:solidFill>
                  <a:srgbClr val="3366FF"/>
                </a:solidFill>
              </a:rPr>
              <a:t>1ms, 5 Hz</a:t>
            </a:r>
            <a:endParaRPr lang="en-US" altLang="ja-JP" sz="1400" dirty="0">
              <a:solidFill>
                <a:srgbClr val="3366FF"/>
              </a:solidFill>
            </a:endParaRPr>
          </a:p>
          <a:p>
            <a:r>
              <a:rPr lang="en-US" altLang="ja-JP" sz="1400" dirty="0" smtClean="0"/>
              <a:t>   </a:t>
            </a:r>
            <a:r>
              <a:rPr lang="en-US" altLang="ja-JP" sz="1100" dirty="0" smtClean="0"/>
              <a:t>including capability of </a:t>
            </a:r>
            <a:r>
              <a:rPr lang="en-US" altLang="ja-JP" sz="1100" dirty="0" smtClean="0">
                <a:solidFill>
                  <a:srgbClr val="3366FF"/>
                </a:solidFill>
              </a:rPr>
              <a:t>CW</a:t>
            </a:r>
            <a:r>
              <a:rPr lang="en-US" altLang="ja-JP" sz="1100" dirty="0" smtClean="0"/>
              <a:t> operation </a:t>
            </a:r>
            <a:endParaRPr lang="en-US" altLang="ja-JP" sz="1100" dirty="0"/>
          </a:p>
        </p:txBody>
      </p:sp>
      <p:sp>
        <p:nvSpPr>
          <p:cNvPr id="4115" name="Line 19"/>
          <p:cNvSpPr>
            <a:spLocks noChangeShapeType="1"/>
          </p:cNvSpPr>
          <p:nvPr/>
        </p:nvSpPr>
        <p:spPr bwMode="auto">
          <a:xfrm flipV="1">
            <a:off x="971600" y="3284984"/>
            <a:ext cx="77048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16" name="Text Box 20"/>
          <p:cNvSpPr txBox="1">
            <a:spLocks noChangeArrowheads="1"/>
          </p:cNvSpPr>
          <p:nvPr/>
        </p:nvSpPr>
        <p:spPr bwMode="auto">
          <a:xfrm>
            <a:off x="4191000" y="3124200"/>
            <a:ext cx="530225" cy="304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a:t>57m</a:t>
            </a:r>
          </a:p>
        </p:txBody>
      </p:sp>
      <p:sp>
        <p:nvSpPr>
          <p:cNvPr id="4117" name="Text Box 21"/>
          <p:cNvSpPr txBox="1">
            <a:spLocks noChangeArrowheads="1"/>
          </p:cNvSpPr>
          <p:nvPr/>
        </p:nvSpPr>
        <p:spPr bwMode="auto">
          <a:xfrm>
            <a:off x="2123728" y="6309320"/>
            <a:ext cx="533920" cy="30777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smtClean="0"/>
              <a:t>50m</a:t>
            </a:r>
            <a:endParaRPr lang="en-US" altLang="ja-JP" sz="1400" dirty="0"/>
          </a:p>
        </p:txBody>
      </p:sp>
      <p:sp>
        <p:nvSpPr>
          <p:cNvPr id="4118" name="Text Box 22"/>
          <p:cNvSpPr txBox="1">
            <a:spLocks noChangeArrowheads="1"/>
          </p:cNvSpPr>
          <p:nvPr/>
        </p:nvSpPr>
        <p:spPr bwMode="auto">
          <a:xfrm>
            <a:off x="6660232" y="6309320"/>
            <a:ext cx="533920" cy="30777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smtClean="0">
                <a:solidFill>
                  <a:srgbClr val="3366FF"/>
                </a:solidFill>
              </a:rPr>
              <a:t>35m</a:t>
            </a:r>
            <a:endParaRPr lang="en-US" altLang="ja-JP" sz="1400" dirty="0">
              <a:solidFill>
                <a:srgbClr val="3366FF"/>
              </a:solidFill>
            </a:endParaRPr>
          </a:p>
        </p:txBody>
      </p:sp>
      <p:pic>
        <p:nvPicPr>
          <p:cNvPr id="2" name="図 1" descr="CM3-4.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719" y="5013176"/>
            <a:ext cx="4005837" cy="570632"/>
          </a:xfrm>
          <a:prstGeom prst="rect">
            <a:avLst/>
          </a:prstGeom>
        </p:spPr>
      </p:pic>
      <p:sp>
        <p:nvSpPr>
          <p:cNvPr id="3" name="テキスト ボックス 2"/>
          <p:cNvSpPr txBox="1"/>
          <p:nvPr/>
        </p:nvSpPr>
        <p:spPr>
          <a:xfrm>
            <a:off x="4050062" y="4797194"/>
            <a:ext cx="543848" cy="253916"/>
          </a:xfrm>
          <a:prstGeom prst="rect">
            <a:avLst/>
          </a:prstGeom>
          <a:solidFill>
            <a:srgbClr val="CCFFCC"/>
          </a:solidFill>
          <a:ln>
            <a:solidFill>
              <a:srgbClr val="008000"/>
            </a:solidFill>
          </a:ln>
        </p:spPr>
        <p:txBody>
          <a:bodyPr wrap="none" rtlCol="0">
            <a:spAutoFit/>
          </a:bodyPr>
          <a:lstStyle/>
          <a:p>
            <a:r>
              <a:rPr kumimoji="1" lang="en-US" altLang="ja-JP" sz="1050" dirty="0" smtClean="0"/>
              <a:t>CM2a </a:t>
            </a:r>
            <a:endParaRPr kumimoji="1" lang="ja-JP" altLang="en-US" sz="1050" dirty="0"/>
          </a:p>
        </p:txBody>
      </p:sp>
      <p:sp>
        <p:nvSpPr>
          <p:cNvPr id="19" name="テキスト ボックス 18"/>
          <p:cNvSpPr txBox="1"/>
          <p:nvPr/>
        </p:nvSpPr>
        <p:spPr>
          <a:xfrm>
            <a:off x="5412899" y="4691446"/>
            <a:ext cx="1056487" cy="253916"/>
          </a:xfrm>
          <a:prstGeom prst="rect">
            <a:avLst/>
          </a:prstGeom>
          <a:solidFill>
            <a:schemeClr val="accent5">
              <a:lumMod val="90000"/>
            </a:schemeClr>
          </a:solidFill>
        </p:spPr>
        <p:txBody>
          <a:bodyPr wrap="none" rtlCol="0">
            <a:spAutoFit/>
          </a:bodyPr>
          <a:lstStyle/>
          <a:p>
            <a:r>
              <a:rPr kumimoji="1" lang="en-US" altLang="ja-JP" sz="1050" dirty="0" smtClean="0">
                <a:solidFill>
                  <a:srgbClr val="3366FF"/>
                </a:solidFill>
              </a:rPr>
              <a:t>CM3a + CM3b</a:t>
            </a:r>
            <a:endParaRPr kumimoji="1" lang="ja-JP" altLang="en-US" sz="1050" dirty="0">
              <a:solidFill>
                <a:srgbClr val="3366FF"/>
              </a:solidFill>
            </a:endParaRPr>
          </a:p>
        </p:txBody>
      </p:sp>
      <p:sp>
        <p:nvSpPr>
          <p:cNvPr id="20" name="テキスト ボックス 19"/>
          <p:cNvSpPr txBox="1"/>
          <p:nvPr/>
        </p:nvSpPr>
        <p:spPr>
          <a:xfrm>
            <a:off x="6774725" y="4687984"/>
            <a:ext cx="1056487" cy="253916"/>
          </a:xfrm>
          <a:prstGeom prst="rect">
            <a:avLst/>
          </a:prstGeom>
          <a:solidFill>
            <a:srgbClr val="BADDE1"/>
          </a:solidFill>
        </p:spPr>
        <p:txBody>
          <a:bodyPr wrap="none" rtlCol="0">
            <a:spAutoFit/>
          </a:bodyPr>
          <a:lstStyle/>
          <a:p>
            <a:r>
              <a:rPr kumimoji="1" lang="en-US" altLang="ja-JP" sz="1050" dirty="0" smtClean="0">
                <a:solidFill>
                  <a:srgbClr val="3366FF"/>
                </a:solidFill>
              </a:rPr>
              <a:t>CM4a + CM4b</a:t>
            </a:r>
            <a:endParaRPr kumimoji="1" lang="ja-JP" altLang="en-US" sz="1050" dirty="0">
              <a:solidFill>
                <a:srgbClr val="3366FF"/>
              </a:solidFill>
            </a:endParaRPr>
          </a:p>
        </p:txBody>
      </p:sp>
      <p:sp>
        <p:nvSpPr>
          <p:cNvPr id="21" name="テキスト ボックス 20"/>
          <p:cNvSpPr txBox="1"/>
          <p:nvPr/>
        </p:nvSpPr>
        <p:spPr>
          <a:xfrm>
            <a:off x="3230119" y="4809525"/>
            <a:ext cx="468961" cy="253916"/>
          </a:xfrm>
          <a:prstGeom prst="rect">
            <a:avLst/>
          </a:prstGeom>
          <a:solidFill>
            <a:srgbClr val="CCFFCC"/>
          </a:solidFill>
          <a:ln>
            <a:solidFill>
              <a:srgbClr val="008000"/>
            </a:solidFill>
          </a:ln>
        </p:spPr>
        <p:txBody>
          <a:bodyPr wrap="none" rtlCol="0">
            <a:spAutoFit/>
          </a:bodyPr>
          <a:lstStyle/>
          <a:p>
            <a:r>
              <a:rPr kumimoji="1" lang="en-US" altLang="ja-JP" sz="1050" dirty="0" smtClean="0"/>
              <a:t>CM1</a:t>
            </a:r>
            <a:endParaRPr kumimoji="1" lang="ja-JP" altLang="en-US" sz="1050" dirty="0"/>
          </a:p>
        </p:txBody>
      </p:sp>
      <p:sp>
        <p:nvSpPr>
          <p:cNvPr id="4" name="テキスト ボックス 3"/>
          <p:cNvSpPr txBox="1"/>
          <p:nvPr/>
        </p:nvSpPr>
        <p:spPr>
          <a:xfrm>
            <a:off x="7874297" y="12520"/>
            <a:ext cx="1275259" cy="369332"/>
          </a:xfrm>
          <a:prstGeom prst="rect">
            <a:avLst/>
          </a:prstGeom>
          <a:solidFill>
            <a:srgbClr val="FFFF00"/>
          </a:solidFill>
        </p:spPr>
        <p:txBody>
          <a:bodyPr wrap="none" rtlCol="0">
            <a:spAutoFit/>
          </a:bodyPr>
          <a:lstStyle/>
          <a:p>
            <a:r>
              <a:rPr kumimoji="1" lang="en-US" altLang="ja-JP" dirty="0" smtClean="0"/>
              <a:t>H. </a:t>
            </a:r>
            <a:r>
              <a:rPr kumimoji="1" lang="en-US" altLang="ja-JP" dirty="0" err="1" smtClean="0"/>
              <a:t>Hayano</a:t>
            </a:r>
            <a:endParaRPr kumimoji="1" lang="ja-JP" altLang="en-US" dirty="0"/>
          </a:p>
        </p:txBody>
      </p:sp>
      <p:sp>
        <p:nvSpPr>
          <p:cNvPr id="25" name="テキスト ボックス 24"/>
          <p:cNvSpPr txBox="1"/>
          <p:nvPr/>
        </p:nvSpPr>
        <p:spPr>
          <a:xfrm>
            <a:off x="4650352" y="4698690"/>
            <a:ext cx="543848" cy="253916"/>
          </a:xfrm>
          <a:prstGeom prst="rect">
            <a:avLst/>
          </a:prstGeom>
          <a:solidFill>
            <a:schemeClr val="accent1"/>
          </a:solidFill>
        </p:spPr>
        <p:txBody>
          <a:bodyPr wrap="none" rtlCol="0">
            <a:spAutoFit/>
          </a:bodyPr>
          <a:lstStyle/>
          <a:p>
            <a:r>
              <a:rPr kumimoji="1" lang="en-US" altLang="ja-JP" sz="1050" dirty="0" smtClean="0">
                <a:solidFill>
                  <a:srgbClr val="3366FF"/>
                </a:solidFill>
              </a:rPr>
              <a:t>CM2b </a:t>
            </a:r>
            <a:endParaRPr kumimoji="1" lang="ja-JP" altLang="en-US" sz="1050" dirty="0">
              <a:solidFill>
                <a:srgbClr val="3366FF"/>
              </a:solidFill>
            </a:endParaRPr>
          </a:p>
        </p:txBody>
      </p:sp>
      <p:sp>
        <p:nvSpPr>
          <p:cNvPr id="5" name="日付プレースホルダー 4"/>
          <p:cNvSpPr>
            <a:spLocks noGrp="1"/>
          </p:cNvSpPr>
          <p:nvPr>
            <p:ph type="dt" sz="half" idx="10"/>
          </p:nvPr>
        </p:nvSpPr>
        <p:spPr/>
        <p:txBody>
          <a:bodyPr/>
          <a:lstStyle/>
          <a:p>
            <a:r>
              <a:rPr kumimoji="1" lang="en-US" altLang="ja-JP" smtClean="0"/>
              <a:t>12/08/30, A. Yamamoto</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t>21</a:t>
            </a:fld>
            <a:endParaRPr kumimoji="1" lang="ja-JP" altLang="en-US"/>
          </a:p>
        </p:txBody>
      </p:sp>
    </p:spTree>
    <p:extLst>
      <p:ext uri="{BB962C8B-B14F-4D97-AF65-F5344CB8AC3E}">
        <p14:creationId xmlns:p14="http://schemas.microsoft.com/office/powerpoint/2010/main" val="369502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Phase2_MBK_sche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05064"/>
            <a:ext cx="6413124" cy="2321024"/>
          </a:xfrm>
          <a:prstGeom prst="rect">
            <a:avLst/>
          </a:prstGeom>
        </p:spPr>
      </p:pic>
      <p:pic>
        <p:nvPicPr>
          <p:cNvPr id="23" name="図 22" descr="Phase2_MBK_sche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065"/>
            <a:ext cx="9144000" cy="3309377"/>
          </a:xfrm>
          <a:prstGeom prst="rect">
            <a:avLst/>
          </a:prstGeom>
        </p:spPr>
      </p:pic>
      <p:sp>
        <p:nvSpPr>
          <p:cNvPr id="4113" name="Line 17"/>
          <p:cNvSpPr>
            <a:spLocks noChangeShapeType="1"/>
          </p:cNvSpPr>
          <p:nvPr/>
        </p:nvSpPr>
        <p:spPr bwMode="auto">
          <a:xfrm flipV="1">
            <a:off x="152400" y="6165304"/>
            <a:ext cx="4995664" cy="68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098" name="Rectangle 2"/>
          <p:cNvSpPr>
            <a:spLocks noGrp="1" noChangeArrowheads="1"/>
          </p:cNvSpPr>
          <p:nvPr>
            <p:ph type="ctrTitle"/>
          </p:nvPr>
        </p:nvSpPr>
        <p:spPr>
          <a:xfrm>
            <a:off x="422941" y="268866"/>
            <a:ext cx="5371202" cy="609600"/>
          </a:xfrm>
          <a:solidFill>
            <a:srgbClr val="FFFF00"/>
          </a:solidFill>
        </p:spPr>
        <p:txBody>
          <a:bodyPr/>
          <a:lstStyle/>
          <a:p>
            <a:pPr algn="l"/>
            <a:r>
              <a:rPr lang="en-US" altLang="ja-JP" sz="2800" dirty="0"/>
              <a:t>STF phase 2</a:t>
            </a:r>
          </a:p>
        </p:txBody>
      </p:sp>
      <p:sp>
        <p:nvSpPr>
          <p:cNvPr id="4107" name="Line 11"/>
          <p:cNvSpPr>
            <a:spLocks noChangeShapeType="1"/>
          </p:cNvSpPr>
          <p:nvPr/>
        </p:nvSpPr>
        <p:spPr bwMode="auto">
          <a:xfrm>
            <a:off x="1981200" y="3505200"/>
            <a:ext cx="563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08" name="Rectangle 12"/>
          <p:cNvSpPr>
            <a:spLocks noChangeArrowheads="1"/>
          </p:cNvSpPr>
          <p:nvPr/>
        </p:nvSpPr>
        <p:spPr bwMode="auto">
          <a:xfrm>
            <a:off x="385366" y="3589343"/>
            <a:ext cx="5386230" cy="609600"/>
          </a:xfrm>
          <a:prstGeom prst="rect">
            <a:avLst/>
          </a:prstGeom>
          <a:solidFill>
            <a:srgbClr val="FFFF00"/>
          </a:solidFill>
          <a:ln>
            <a:noFill/>
          </a:ln>
          <a:extLst/>
        </p:spPr>
        <p:txBody>
          <a:bodyPr anchor="ctr"/>
          <a:lstStyle/>
          <a:p>
            <a:r>
              <a:rPr lang="en-US" altLang="ja-JP" sz="2800" dirty="0">
                <a:solidFill>
                  <a:schemeClr val="tx2"/>
                </a:solidFill>
              </a:rPr>
              <a:t>STF phase </a:t>
            </a:r>
            <a:r>
              <a:rPr lang="en-US" altLang="ja-JP" sz="2800" dirty="0" smtClean="0">
                <a:solidFill>
                  <a:schemeClr val="tx2"/>
                </a:solidFill>
              </a:rPr>
              <a:t>3  </a:t>
            </a:r>
            <a:r>
              <a:rPr lang="en-US" altLang="ja-JP" sz="2400" dirty="0" smtClean="0">
                <a:solidFill>
                  <a:srgbClr val="3366FF"/>
                </a:solidFill>
              </a:rPr>
              <a:t>(</a:t>
            </a:r>
            <a:r>
              <a:rPr lang="en-US" altLang="ja-JP" sz="2400" dirty="0" smtClean="0">
                <a:solidFill>
                  <a:srgbClr val="FF0000"/>
                </a:solidFill>
              </a:rPr>
              <a:t>Revision </a:t>
            </a:r>
            <a:r>
              <a:rPr lang="en-US" altLang="ja-JP" sz="2400" dirty="0" smtClean="0">
                <a:solidFill>
                  <a:srgbClr val="3366FF"/>
                </a:solidFill>
              </a:rPr>
              <a:t>proposed)</a:t>
            </a:r>
            <a:endParaRPr lang="en-US" altLang="ja-JP" sz="2800" dirty="0">
              <a:solidFill>
                <a:srgbClr val="3366FF"/>
              </a:solidFill>
            </a:endParaRPr>
          </a:p>
        </p:txBody>
      </p:sp>
      <p:sp>
        <p:nvSpPr>
          <p:cNvPr id="4109" name="Text Box 13"/>
          <p:cNvSpPr txBox="1">
            <a:spLocks noChangeArrowheads="1"/>
          </p:cNvSpPr>
          <p:nvPr/>
        </p:nvSpPr>
        <p:spPr bwMode="auto">
          <a:xfrm>
            <a:off x="6006990" y="485757"/>
            <a:ext cx="2961345" cy="584776"/>
          </a:xfrm>
          <a:prstGeom prst="rect">
            <a:avLst/>
          </a:prstGeom>
          <a:solidFill>
            <a:srgbClr val="CCFFCC"/>
          </a:solidFill>
          <a:ln>
            <a:solidFill>
              <a:srgbClr val="008000"/>
            </a:solidFill>
          </a:ln>
          <a:extLst/>
        </p:spPr>
        <p:txBody>
          <a:bodyPr wrap="square">
            <a:spAutoFit/>
          </a:bodyPr>
          <a:lstStyle/>
          <a:p>
            <a:r>
              <a:rPr lang="en-US" altLang="ja-JP" sz="1600" dirty="0" smtClean="0"/>
              <a:t>Cavity/CM: </a:t>
            </a:r>
            <a:r>
              <a:rPr lang="en-US" altLang="ja-JP" sz="1600" dirty="0">
                <a:solidFill>
                  <a:srgbClr val="FF0000"/>
                </a:solidFill>
              </a:rPr>
              <a:t>2</a:t>
            </a:r>
            <a:r>
              <a:rPr lang="en-US" altLang="ja-JP" sz="1600" dirty="0" smtClean="0">
                <a:solidFill>
                  <a:srgbClr val="000000"/>
                </a:solidFill>
              </a:rPr>
              <a:t>+</a:t>
            </a:r>
            <a:r>
              <a:rPr lang="en-US" altLang="ja-JP" sz="1600" dirty="0">
                <a:solidFill>
                  <a:srgbClr val="000000"/>
                </a:solidFill>
              </a:rPr>
              <a:t>8</a:t>
            </a:r>
            <a:r>
              <a:rPr lang="en-US" altLang="ja-JP" sz="1600" dirty="0" smtClean="0">
                <a:solidFill>
                  <a:srgbClr val="000000"/>
                </a:solidFill>
              </a:rPr>
              <a:t>+(4</a:t>
            </a:r>
            <a:r>
              <a:rPr lang="en-US" altLang="ja-JP" sz="1600" dirty="0" smtClean="0">
                <a:solidFill>
                  <a:srgbClr val="3366FF"/>
                </a:solidFill>
              </a:rPr>
              <a:t>+4)</a:t>
            </a:r>
            <a:endParaRPr lang="en-US" altLang="ja-JP" sz="1600" dirty="0">
              <a:solidFill>
                <a:srgbClr val="3366FF"/>
              </a:solidFill>
            </a:endParaRPr>
          </a:p>
          <a:p>
            <a:r>
              <a:rPr lang="en-US" altLang="ja-JP" sz="1600" dirty="0" smtClean="0"/>
              <a:t>Beam: 524MeV, 9mA, 5Hz</a:t>
            </a:r>
            <a:endParaRPr lang="en-US" altLang="ja-JP" sz="1600" dirty="0"/>
          </a:p>
        </p:txBody>
      </p:sp>
      <p:sp>
        <p:nvSpPr>
          <p:cNvPr id="4110" name="Text Box 14"/>
          <p:cNvSpPr txBox="1">
            <a:spLocks noChangeArrowheads="1"/>
          </p:cNvSpPr>
          <p:nvPr/>
        </p:nvSpPr>
        <p:spPr bwMode="auto">
          <a:xfrm>
            <a:off x="1763688" y="6021288"/>
            <a:ext cx="1201738" cy="304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a:t>STF phase 2</a:t>
            </a:r>
          </a:p>
        </p:txBody>
      </p:sp>
      <p:sp>
        <p:nvSpPr>
          <p:cNvPr id="4112" name="Line 16"/>
          <p:cNvSpPr>
            <a:spLocks noChangeShapeType="1"/>
          </p:cNvSpPr>
          <p:nvPr/>
        </p:nvSpPr>
        <p:spPr bwMode="auto">
          <a:xfrm>
            <a:off x="5148064" y="6165304"/>
            <a:ext cx="3915544" cy="68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11" name="Text Box 15"/>
          <p:cNvSpPr txBox="1">
            <a:spLocks noChangeArrowheads="1"/>
          </p:cNvSpPr>
          <p:nvPr/>
        </p:nvSpPr>
        <p:spPr bwMode="auto">
          <a:xfrm>
            <a:off x="6372200" y="6021288"/>
            <a:ext cx="1201738" cy="304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a:solidFill>
                  <a:srgbClr val="3366FF"/>
                </a:solidFill>
              </a:rPr>
              <a:t>STF phase 3</a:t>
            </a:r>
          </a:p>
        </p:txBody>
      </p:sp>
      <p:sp>
        <p:nvSpPr>
          <p:cNvPr id="4114" name="Text Box 18"/>
          <p:cNvSpPr txBox="1">
            <a:spLocks noChangeArrowheads="1"/>
          </p:cNvSpPr>
          <p:nvPr/>
        </p:nvSpPr>
        <p:spPr bwMode="auto">
          <a:xfrm>
            <a:off x="5830243" y="3601743"/>
            <a:ext cx="2914267" cy="907941"/>
          </a:xfrm>
          <a:prstGeom prst="rect">
            <a:avLst/>
          </a:prstGeom>
          <a:solidFill>
            <a:srgbClr val="CCFFCC"/>
          </a:solidFill>
          <a:ln>
            <a:solidFill>
              <a:srgbClr val="008000"/>
            </a:solidFill>
          </a:ln>
          <a:extLst/>
        </p:spPr>
        <p:txBody>
          <a:bodyPr wrap="none">
            <a:spAutoFit/>
          </a:bodyPr>
          <a:lstStyle/>
          <a:p>
            <a:r>
              <a:rPr lang="en-US" altLang="ja-JP" sz="1400" dirty="0" smtClean="0"/>
              <a:t>Cavity/CM: </a:t>
            </a:r>
            <a:r>
              <a:rPr lang="en-US" altLang="ja-JP" sz="1400" dirty="0">
                <a:solidFill>
                  <a:srgbClr val="FF0000"/>
                </a:solidFill>
              </a:rPr>
              <a:t>2</a:t>
            </a:r>
            <a:r>
              <a:rPr lang="en-US" altLang="ja-JP" sz="1400" dirty="0" smtClean="0">
                <a:solidFill>
                  <a:srgbClr val="000000"/>
                </a:solidFill>
              </a:rPr>
              <a:t>+8+</a:t>
            </a:r>
            <a:r>
              <a:rPr lang="en-US" altLang="ja-JP" sz="1400" dirty="0" smtClean="0"/>
              <a:t>(4  </a:t>
            </a:r>
            <a:r>
              <a:rPr lang="en-US" altLang="ja-JP" sz="1400" dirty="0" smtClean="0">
                <a:solidFill>
                  <a:srgbClr val="3366FF"/>
                </a:solidFill>
              </a:rPr>
              <a:t>+4)+(4+4) …</a:t>
            </a:r>
            <a:endParaRPr lang="en-US" altLang="ja-JP" sz="1400" dirty="0">
              <a:solidFill>
                <a:srgbClr val="3366FF"/>
              </a:solidFill>
            </a:endParaRPr>
          </a:p>
          <a:p>
            <a:r>
              <a:rPr lang="en-US" altLang="ja-JP" sz="1100" dirty="0" smtClean="0"/>
              <a:t>    (max. capacity in current tunnel: 2 +24) </a:t>
            </a:r>
          </a:p>
          <a:p>
            <a:r>
              <a:rPr lang="en-US" altLang="ja-JP" sz="1400" dirty="0" smtClean="0"/>
              <a:t>Beam: 0.75 </a:t>
            </a:r>
            <a:r>
              <a:rPr lang="en-US" altLang="ja-JP" sz="1400" dirty="0" err="1" smtClean="0"/>
              <a:t>GeV</a:t>
            </a:r>
            <a:r>
              <a:rPr lang="en-US" altLang="ja-JP" sz="1400" dirty="0" smtClean="0"/>
              <a:t> max, 9mA, </a:t>
            </a:r>
            <a:r>
              <a:rPr lang="en-US" altLang="ja-JP" sz="1400" dirty="0" smtClean="0">
                <a:solidFill>
                  <a:srgbClr val="3366FF"/>
                </a:solidFill>
              </a:rPr>
              <a:t>1ms, 5 Hz</a:t>
            </a:r>
            <a:endParaRPr lang="en-US" altLang="ja-JP" sz="1400" dirty="0">
              <a:solidFill>
                <a:srgbClr val="3366FF"/>
              </a:solidFill>
            </a:endParaRPr>
          </a:p>
          <a:p>
            <a:r>
              <a:rPr lang="en-US" altLang="ja-JP" sz="1400" dirty="0" smtClean="0"/>
              <a:t>   </a:t>
            </a:r>
            <a:r>
              <a:rPr lang="en-US" altLang="ja-JP" sz="1100" dirty="0" smtClean="0"/>
              <a:t>including capability of </a:t>
            </a:r>
            <a:r>
              <a:rPr lang="en-US" altLang="ja-JP" sz="1100" dirty="0" smtClean="0">
                <a:solidFill>
                  <a:srgbClr val="3366FF"/>
                </a:solidFill>
              </a:rPr>
              <a:t>CW</a:t>
            </a:r>
            <a:r>
              <a:rPr lang="en-US" altLang="ja-JP" sz="1100" dirty="0" smtClean="0"/>
              <a:t> operation </a:t>
            </a:r>
            <a:endParaRPr lang="en-US" altLang="ja-JP" sz="1100" dirty="0"/>
          </a:p>
        </p:txBody>
      </p:sp>
      <p:sp>
        <p:nvSpPr>
          <p:cNvPr id="4115" name="Line 19"/>
          <p:cNvSpPr>
            <a:spLocks noChangeShapeType="1"/>
          </p:cNvSpPr>
          <p:nvPr/>
        </p:nvSpPr>
        <p:spPr bwMode="auto">
          <a:xfrm flipV="1">
            <a:off x="971600" y="3284984"/>
            <a:ext cx="77048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16" name="Text Box 20"/>
          <p:cNvSpPr txBox="1">
            <a:spLocks noChangeArrowheads="1"/>
          </p:cNvSpPr>
          <p:nvPr/>
        </p:nvSpPr>
        <p:spPr bwMode="auto">
          <a:xfrm>
            <a:off x="4191000" y="3124200"/>
            <a:ext cx="530225" cy="304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a:t>57m</a:t>
            </a:r>
          </a:p>
        </p:txBody>
      </p:sp>
      <p:sp>
        <p:nvSpPr>
          <p:cNvPr id="4117" name="Text Box 21"/>
          <p:cNvSpPr txBox="1">
            <a:spLocks noChangeArrowheads="1"/>
          </p:cNvSpPr>
          <p:nvPr/>
        </p:nvSpPr>
        <p:spPr bwMode="auto">
          <a:xfrm>
            <a:off x="2123728" y="6309320"/>
            <a:ext cx="533920" cy="30777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smtClean="0"/>
              <a:t>50m</a:t>
            </a:r>
            <a:endParaRPr lang="en-US" altLang="ja-JP" sz="1400" dirty="0"/>
          </a:p>
        </p:txBody>
      </p:sp>
      <p:sp>
        <p:nvSpPr>
          <p:cNvPr id="4118" name="Text Box 22"/>
          <p:cNvSpPr txBox="1">
            <a:spLocks noChangeArrowheads="1"/>
          </p:cNvSpPr>
          <p:nvPr/>
        </p:nvSpPr>
        <p:spPr bwMode="auto">
          <a:xfrm>
            <a:off x="6660232" y="6309320"/>
            <a:ext cx="533920" cy="30777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smtClean="0">
                <a:solidFill>
                  <a:srgbClr val="3366FF"/>
                </a:solidFill>
              </a:rPr>
              <a:t>35m</a:t>
            </a:r>
            <a:endParaRPr lang="en-US" altLang="ja-JP" sz="1400" dirty="0">
              <a:solidFill>
                <a:srgbClr val="3366FF"/>
              </a:solidFill>
            </a:endParaRPr>
          </a:p>
        </p:txBody>
      </p:sp>
      <p:pic>
        <p:nvPicPr>
          <p:cNvPr id="2" name="図 1" descr="CM3-4.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719" y="5013176"/>
            <a:ext cx="4005837" cy="570632"/>
          </a:xfrm>
          <a:prstGeom prst="rect">
            <a:avLst/>
          </a:prstGeom>
        </p:spPr>
      </p:pic>
      <p:sp>
        <p:nvSpPr>
          <p:cNvPr id="3" name="テキスト ボックス 2"/>
          <p:cNvSpPr txBox="1"/>
          <p:nvPr/>
        </p:nvSpPr>
        <p:spPr>
          <a:xfrm>
            <a:off x="4050062" y="4797194"/>
            <a:ext cx="543848" cy="253916"/>
          </a:xfrm>
          <a:prstGeom prst="rect">
            <a:avLst/>
          </a:prstGeom>
          <a:solidFill>
            <a:srgbClr val="CCFFCC"/>
          </a:solidFill>
          <a:ln>
            <a:solidFill>
              <a:srgbClr val="008000"/>
            </a:solidFill>
          </a:ln>
        </p:spPr>
        <p:txBody>
          <a:bodyPr wrap="none" rtlCol="0">
            <a:spAutoFit/>
          </a:bodyPr>
          <a:lstStyle/>
          <a:p>
            <a:r>
              <a:rPr kumimoji="1" lang="en-US" altLang="ja-JP" sz="1050" dirty="0" smtClean="0"/>
              <a:t>CM2a </a:t>
            </a:r>
            <a:endParaRPr kumimoji="1" lang="ja-JP" altLang="en-US" sz="1050" dirty="0"/>
          </a:p>
        </p:txBody>
      </p:sp>
      <p:sp>
        <p:nvSpPr>
          <p:cNvPr id="19" name="テキスト ボックス 18"/>
          <p:cNvSpPr txBox="1"/>
          <p:nvPr/>
        </p:nvSpPr>
        <p:spPr>
          <a:xfrm>
            <a:off x="5412899" y="4691446"/>
            <a:ext cx="1056487" cy="253916"/>
          </a:xfrm>
          <a:prstGeom prst="rect">
            <a:avLst/>
          </a:prstGeom>
          <a:solidFill>
            <a:schemeClr val="accent5">
              <a:lumMod val="90000"/>
            </a:schemeClr>
          </a:solidFill>
        </p:spPr>
        <p:txBody>
          <a:bodyPr wrap="none" rtlCol="0">
            <a:spAutoFit/>
          </a:bodyPr>
          <a:lstStyle/>
          <a:p>
            <a:r>
              <a:rPr kumimoji="1" lang="en-US" altLang="ja-JP" sz="1050" dirty="0" smtClean="0">
                <a:solidFill>
                  <a:srgbClr val="3366FF"/>
                </a:solidFill>
              </a:rPr>
              <a:t>CM3a + CM3b</a:t>
            </a:r>
            <a:endParaRPr kumimoji="1" lang="ja-JP" altLang="en-US" sz="1050" dirty="0">
              <a:solidFill>
                <a:srgbClr val="3366FF"/>
              </a:solidFill>
            </a:endParaRPr>
          </a:p>
        </p:txBody>
      </p:sp>
      <p:sp>
        <p:nvSpPr>
          <p:cNvPr id="20" name="テキスト ボックス 19"/>
          <p:cNvSpPr txBox="1"/>
          <p:nvPr/>
        </p:nvSpPr>
        <p:spPr>
          <a:xfrm>
            <a:off x="6774725" y="4687984"/>
            <a:ext cx="1056487" cy="253916"/>
          </a:xfrm>
          <a:prstGeom prst="rect">
            <a:avLst/>
          </a:prstGeom>
          <a:solidFill>
            <a:srgbClr val="BADDE1"/>
          </a:solidFill>
        </p:spPr>
        <p:txBody>
          <a:bodyPr wrap="none" rtlCol="0">
            <a:spAutoFit/>
          </a:bodyPr>
          <a:lstStyle/>
          <a:p>
            <a:r>
              <a:rPr kumimoji="1" lang="en-US" altLang="ja-JP" sz="1050" dirty="0" smtClean="0">
                <a:solidFill>
                  <a:srgbClr val="3366FF"/>
                </a:solidFill>
              </a:rPr>
              <a:t>CM4a + CM4b</a:t>
            </a:r>
            <a:endParaRPr kumimoji="1" lang="ja-JP" altLang="en-US" sz="1050" dirty="0">
              <a:solidFill>
                <a:srgbClr val="3366FF"/>
              </a:solidFill>
            </a:endParaRPr>
          </a:p>
        </p:txBody>
      </p:sp>
      <p:sp>
        <p:nvSpPr>
          <p:cNvPr id="21" name="テキスト ボックス 20"/>
          <p:cNvSpPr txBox="1"/>
          <p:nvPr/>
        </p:nvSpPr>
        <p:spPr>
          <a:xfrm>
            <a:off x="3230119" y="4809525"/>
            <a:ext cx="468961" cy="253916"/>
          </a:xfrm>
          <a:prstGeom prst="rect">
            <a:avLst/>
          </a:prstGeom>
          <a:solidFill>
            <a:srgbClr val="CCFFCC"/>
          </a:solidFill>
          <a:ln>
            <a:solidFill>
              <a:srgbClr val="008000"/>
            </a:solidFill>
          </a:ln>
        </p:spPr>
        <p:txBody>
          <a:bodyPr wrap="none" rtlCol="0">
            <a:spAutoFit/>
          </a:bodyPr>
          <a:lstStyle/>
          <a:p>
            <a:r>
              <a:rPr kumimoji="1" lang="en-US" altLang="ja-JP" sz="1050" dirty="0" smtClean="0"/>
              <a:t>CM1</a:t>
            </a:r>
            <a:endParaRPr kumimoji="1" lang="ja-JP" altLang="en-US" sz="1050" dirty="0"/>
          </a:p>
        </p:txBody>
      </p:sp>
      <p:sp>
        <p:nvSpPr>
          <p:cNvPr id="4" name="テキスト ボックス 3"/>
          <p:cNvSpPr txBox="1"/>
          <p:nvPr/>
        </p:nvSpPr>
        <p:spPr>
          <a:xfrm>
            <a:off x="7058327" y="0"/>
            <a:ext cx="2080699" cy="430887"/>
          </a:xfrm>
          <a:prstGeom prst="rect">
            <a:avLst/>
          </a:prstGeom>
          <a:solidFill>
            <a:srgbClr val="FFFF00"/>
          </a:solidFill>
        </p:spPr>
        <p:txBody>
          <a:bodyPr wrap="none" rtlCol="0">
            <a:spAutoFit/>
          </a:bodyPr>
          <a:lstStyle/>
          <a:p>
            <a:r>
              <a:rPr kumimoji="1" lang="en-US" altLang="ja-JP" sz="1100" dirty="0" smtClean="0"/>
              <a:t>Originally proposed by H. </a:t>
            </a:r>
            <a:r>
              <a:rPr kumimoji="1" lang="en-US" altLang="ja-JP" sz="1100" dirty="0" err="1" smtClean="0"/>
              <a:t>Hayan</a:t>
            </a:r>
            <a:endParaRPr kumimoji="1" lang="en-US" altLang="ja-JP" sz="1100" dirty="0" smtClean="0"/>
          </a:p>
          <a:p>
            <a:r>
              <a:rPr lang="en-US" altLang="ja-JP" sz="1100" dirty="0"/>
              <a:t>a</a:t>
            </a:r>
            <a:r>
              <a:rPr lang="en-US" altLang="ja-JP" sz="1100" dirty="0" smtClean="0"/>
              <a:t>nd Revised by A. Yamamoto</a:t>
            </a:r>
            <a:endParaRPr kumimoji="1" lang="ja-JP" altLang="en-US" sz="1100" dirty="0"/>
          </a:p>
        </p:txBody>
      </p:sp>
      <p:sp>
        <p:nvSpPr>
          <p:cNvPr id="25" name="テキスト ボックス 24"/>
          <p:cNvSpPr txBox="1"/>
          <p:nvPr/>
        </p:nvSpPr>
        <p:spPr>
          <a:xfrm>
            <a:off x="4650352" y="4698690"/>
            <a:ext cx="543848" cy="253916"/>
          </a:xfrm>
          <a:prstGeom prst="rect">
            <a:avLst/>
          </a:prstGeom>
          <a:solidFill>
            <a:schemeClr val="accent1"/>
          </a:solidFill>
        </p:spPr>
        <p:txBody>
          <a:bodyPr wrap="none" rtlCol="0">
            <a:spAutoFit/>
          </a:bodyPr>
          <a:lstStyle/>
          <a:p>
            <a:r>
              <a:rPr kumimoji="1" lang="en-US" altLang="ja-JP" sz="1050" dirty="0" smtClean="0">
                <a:solidFill>
                  <a:srgbClr val="3366FF"/>
                </a:solidFill>
              </a:rPr>
              <a:t>CM2b </a:t>
            </a:r>
            <a:endParaRPr kumimoji="1" lang="ja-JP" altLang="en-US" sz="1050" dirty="0">
              <a:solidFill>
                <a:srgbClr val="3366FF"/>
              </a:solidFill>
            </a:endParaRPr>
          </a:p>
        </p:txBody>
      </p:sp>
      <p:sp>
        <p:nvSpPr>
          <p:cNvPr id="5" name="テキスト ボックス 4"/>
          <p:cNvSpPr txBox="1"/>
          <p:nvPr/>
        </p:nvSpPr>
        <p:spPr>
          <a:xfrm>
            <a:off x="6584390" y="4694011"/>
            <a:ext cx="1468716" cy="923330"/>
          </a:xfrm>
          <a:prstGeom prst="rect">
            <a:avLst/>
          </a:prstGeom>
          <a:solidFill>
            <a:schemeClr val="accent5">
              <a:lumMod val="40000"/>
              <a:lumOff val="60000"/>
              <a:alpha val="87000"/>
            </a:schemeClr>
          </a:solidFill>
        </p:spPr>
        <p:txBody>
          <a:bodyPr wrap="square" rtlCol="0" anchor="ctr">
            <a:spAutoFit/>
          </a:bodyPr>
          <a:lstStyle/>
          <a:p>
            <a:pPr algn="ctr"/>
            <a:endParaRPr lang="en-US" altLang="ja-JP" dirty="0" smtClean="0"/>
          </a:p>
          <a:p>
            <a:pPr algn="ctr"/>
            <a:r>
              <a:rPr lang="en-US" altLang="ja-JP" dirty="0" smtClean="0"/>
              <a:t>Pending</a:t>
            </a:r>
          </a:p>
          <a:p>
            <a:pPr algn="ctr"/>
            <a:endParaRPr kumimoji="1" lang="ja-JP" altLang="en-US" dirty="0"/>
          </a:p>
        </p:txBody>
      </p:sp>
      <p:sp>
        <p:nvSpPr>
          <p:cNvPr id="6" name="日付プレースホルダー 5"/>
          <p:cNvSpPr>
            <a:spLocks noGrp="1"/>
          </p:cNvSpPr>
          <p:nvPr>
            <p:ph type="dt" sz="half" idx="10"/>
          </p:nvPr>
        </p:nvSpPr>
        <p:spPr/>
        <p:txBody>
          <a:bodyPr/>
          <a:lstStyle/>
          <a:p>
            <a:r>
              <a:rPr kumimoji="1" lang="en-US" altLang="ja-JP" smtClean="0"/>
              <a:t>12/08/30, A. Yamamoto</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8" name="スライド番号プレースホルダー 7"/>
          <p:cNvSpPr>
            <a:spLocks noGrp="1"/>
          </p:cNvSpPr>
          <p:nvPr>
            <p:ph type="sldNum" sz="quarter" idx="12"/>
          </p:nvPr>
        </p:nvSpPr>
        <p:spPr/>
        <p:txBody>
          <a:bodyPr/>
          <a:lstStyle/>
          <a:p>
            <a:fld id="{690BD53D-0F42-B742-A897-5EF936631EAF}" type="slidenum">
              <a:rPr kumimoji="1" lang="ja-JP" altLang="en-US" smtClean="0"/>
              <a:t>22</a:t>
            </a:fld>
            <a:endParaRPr kumimoji="1" lang="ja-JP" altLang="en-US"/>
          </a:p>
        </p:txBody>
      </p:sp>
    </p:spTree>
    <p:extLst>
      <p:ext uri="{BB962C8B-B14F-4D97-AF65-F5344CB8AC3E}">
        <p14:creationId xmlns:p14="http://schemas.microsoft.com/office/powerpoint/2010/main" val="92878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Phase2_MBK_scheme.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436284"/>
            <a:ext cx="3563889" cy="1289835"/>
          </a:xfrm>
          <a:prstGeom prst="rect">
            <a:avLst/>
          </a:prstGeom>
        </p:spPr>
      </p:pic>
      <p:sp>
        <p:nvSpPr>
          <p:cNvPr id="50" name="正方形/長方形 49"/>
          <p:cNvSpPr/>
          <p:nvPr/>
        </p:nvSpPr>
        <p:spPr bwMode="auto">
          <a:xfrm>
            <a:off x="5004048" y="3004236"/>
            <a:ext cx="4139952" cy="2448272"/>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49" name="正方形/長方形 48"/>
          <p:cNvSpPr/>
          <p:nvPr/>
        </p:nvSpPr>
        <p:spPr bwMode="auto">
          <a:xfrm>
            <a:off x="0" y="3004236"/>
            <a:ext cx="5004048" cy="244827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2" name="Rectangle 12"/>
          <p:cNvSpPr>
            <a:spLocks noChangeArrowheads="1"/>
          </p:cNvSpPr>
          <p:nvPr/>
        </p:nvSpPr>
        <p:spPr bwMode="auto">
          <a:xfrm>
            <a:off x="447708" y="35209"/>
            <a:ext cx="8543892" cy="132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altLang="ja-JP" sz="3600" b="1" dirty="0" smtClean="0"/>
              <a:t>SCRF Acc. R&amp;D + User Facility:  Possibility 1</a:t>
            </a:r>
          </a:p>
          <a:p>
            <a:pPr algn="ctr"/>
            <a:r>
              <a:rPr lang="en-US" altLang="ja-JP" sz="2800" dirty="0" smtClean="0">
                <a:solidFill>
                  <a:schemeClr val="tx2"/>
                </a:solidFill>
              </a:rPr>
              <a:t>STF </a:t>
            </a:r>
            <a:r>
              <a:rPr lang="en-US" altLang="ja-JP" sz="2800" dirty="0">
                <a:solidFill>
                  <a:schemeClr val="tx2"/>
                </a:solidFill>
              </a:rPr>
              <a:t>P</a:t>
            </a:r>
            <a:r>
              <a:rPr lang="en-US" altLang="ja-JP" sz="2800" dirty="0" smtClean="0">
                <a:solidFill>
                  <a:schemeClr val="tx2"/>
                </a:solidFill>
              </a:rPr>
              <a:t>hase 3</a:t>
            </a:r>
            <a:r>
              <a:rPr lang="en-US" altLang="ja-JP" sz="2800" dirty="0">
                <a:solidFill>
                  <a:schemeClr val="tx2"/>
                </a:solidFill>
              </a:rPr>
              <a:t> </a:t>
            </a:r>
            <a:r>
              <a:rPr lang="en-US" altLang="ja-JP" sz="2800" dirty="0" smtClean="0">
                <a:solidFill>
                  <a:schemeClr val="tx2"/>
                </a:solidFill>
              </a:rPr>
              <a:t>+ Quantum-Beam 2 :  </a:t>
            </a:r>
            <a:r>
              <a:rPr lang="en-US" altLang="ja-JP" sz="3200" dirty="0" smtClean="0">
                <a:solidFill>
                  <a:schemeClr val="tx2"/>
                </a:solidFill>
              </a:rPr>
              <a:t>to be discussed</a:t>
            </a:r>
            <a:endParaRPr lang="en-US" altLang="ja-JP" sz="3600" dirty="0">
              <a:solidFill>
                <a:schemeClr val="tx2"/>
              </a:solidFill>
            </a:endParaRPr>
          </a:p>
        </p:txBody>
      </p:sp>
      <p:sp>
        <p:nvSpPr>
          <p:cNvPr id="3" name="テキスト ボックス 2"/>
          <p:cNvSpPr txBox="1"/>
          <p:nvPr/>
        </p:nvSpPr>
        <p:spPr>
          <a:xfrm>
            <a:off x="228925" y="1949757"/>
            <a:ext cx="3027241" cy="646331"/>
          </a:xfrm>
          <a:prstGeom prst="rect">
            <a:avLst/>
          </a:prstGeom>
          <a:solidFill>
            <a:srgbClr val="CCFFCC"/>
          </a:solidFill>
        </p:spPr>
        <p:txBody>
          <a:bodyPr wrap="none" rtlCol="0">
            <a:spAutoFit/>
          </a:bodyPr>
          <a:lstStyle/>
          <a:p>
            <a:r>
              <a:rPr kumimoji="1" lang="en-US" altLang="ja-JP" sz="3600" dirty="0" smtClean="0"/>
              <a:t>1GeV SC-LINAC</a:t>
            </a:r>
            <a:endParaRPr kumimoji="1" lang="ja-JP" altLang="en-US" sz="3600" dirty="0"/>
          </a:p>
        </p:txBody>
      </p:sp>
      <p:sp>
        <p:nvSpPr>
          <p:cNvPr id="4" name="テキスト ボックス 3"/>
          <p:cNvSpPr txBox="1"/>
          <p:nvPr/>
        </p:nvSpPr>
        <p:spPr>
          <a:xfrm>
            <a:off x="5325453" y="1746152"/>
            <a:ext cx="3328463" cy="1200329"/>
          </a:xfrm>
          <a:prstGeom prst="rect">
            <a:avLst/>
          </a:prstGeom>
          <a:solidFill>
            <a:srgbClr val="CCFFCC"/>
          </a:solidFill>
        </p:spPr>
        <p:txBody>
          <a:bodyPr wrap="square" rtlCol="0">
            <a:spAutoFit/>
          </a:bodyPr>
          <a:lstStyle/>
          <a:p>
            <a:r>
              <a:rPr kumimoji="1" lang="en-US" altLang="ja-JP" dirty="0" smtClean="0"/>
              <a:t>Beam Facility: </a:t>
            </a:r>
          </a:p>
          <a:p>
            <a:pPr marL="285750" indent="-285750">
              <a:buFontTx/>
              <a:buChar char="-"/>
            </a:pPr>
            <a:r>
              <a:rPr kumimoji="1" lang="en-US" altLang="ja-JP" dirty="0" smtClean="0"/>
              <a:t>Inverse-Compton X-ray</a:t>
            </a:r>
          </a:p>
          <a:p>
            <a:pPr marL="285750" indent="-285750">
              <a:buFontTx/>
              <a:buChar char="-"/>
            </a:pPr>
            <a:r>
              <a:rPr lang="en-US" altLang="ja-JP" dirty="0" err="1" smtClean="0"/>
              <a:t>Undulator</a:t>
            </a:r>
            <a:r>
              <a:rPr lang="en-US" altLang="ja-JP" dirty="0" smtClean="0"/>
              <a:t> SASE photon</a:t>
            </a:r>
          </a:p>
          <a:p>
            <a:pPr marL="285750" indent="-285750">
              <a:buFontTx/>
              <a:buChar char="-"/>
            </a:pPr>
            <a:r>
              <a:rPr lang="en-US" altLang="ja-JP" dirty="0" smtClean="0"/>
              <a:t>Beam diagnostic development</a:t>
            </a:r>
          </a:p>
        </p:txBody>
      </p:sp>
      <p:pic>
        <p:nvPicPr>
          <p:cNvPr id="6" name="図 5" descr="CM3-4.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4012348"/>
            <a:ext cx="2242316" cy="319418"/>
          </a:xfrm>
          <a:prstGeom prst="rect">
            <a:avLst/>
          </a:prstGeom>
        </p:spPr>
      </p:pic>
      <p:sp>
        <p:nvSpPr>
          <p:cNvPr id="7" name="正方形/長方形 6"/>
          <p:cNvSpPr/>
          <p:nvPr/>
        </p:nvSpPr>
        <p:spPr bwMode="auto">
          <a:xfrm>
            <a:off x="5364088" y="4012348"/>
            <a:ext cx="1944216" cy="288032"/>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9" name="直線コネクタ 8"/>
          <p:cNvCxnSpPr/>
          <p:nvPr/>
        </p:nvCxnSpPr>
        <p:spPr bwMode="auto">
          <a:xfrm>
            <a:off x="4716016" y="4156364"/>
            <a:ext cx="3600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正方形/長方形 9"/>
          <p:cNvSpPr/>
          <p:nvPr/>
        </p:nvSpPr>
        <p:spPr bwMode="auto">
          <a:xfrm rot="1200000">
            <a:off x="7478406" y="4067405"/>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12" name="直線コネクタ 11"/>
          <p:cNvCxnSpPr>
            <a:stCxn id="10" idx="3"/>
          </p:cNvCxnSpPr>
          <p:nvPr/>
        </p:nvCxnSpPr>
        <p:spPr bwMode="auto">
          <a:xfrm>
            <a:off x="7827589" y="4236987"/>
            <a:ext cx="416819" cy="13540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正方形/長方形 12"/>
          <p:cNvSpPr/>
          <p:nvPr/>
        </p:nvSpPr>
        <p:spPr bwMode="auto">
          <a:xfrm rot="1200000">
            <a:off x="8198486" y="4355436"/>
            <a:ext cx="360040" cy="216024"/>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15" name="直線コネクタ 14"/>
          <p:cNvCxnSpPr/>
          <p:nvPr/>
        </p:nvCxnSpPr>
        <p:spPr bwMode="auto">
          <a:xfrm flipV="1">
            <a:off x="4788024" y="3580300"/>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直線コネクタ 15"/>
          <p:cNvCxnSpPr/>
          <p:nvPr/>
        </p:nvCxnSpPr>
        <p:spPr bwMode="auto">
          <a:xfrm>
            <a:off x="5364088" y="3580300"/>
            <a:ext cx="295232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正方形/長方形 17"/>
          <p:cNvSpPr/>
          <p:nvPr/>
        </p:nvSpPr>
        <p:spPr bwMode="auto">
          <a:xfrm rot="20400000" flipV="1">
            <a:off x="7334389" y="3419333"/>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19" name="直線コネクタ 18"/>
          <p:cNvCxnSpPr/>
          <p:nvPr/>
        </p:nvCxnSpPr>
        <p:spPr bwMode="auto">
          <a:xfrm flipV="1">
            <a:off x="7668344" y="3292268"/>
            <a:ext cx="504056" cy="1865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正方形/長方形 19"/>
          <p:cNvSpPr/>
          <p:nvPr/>
        </p:nvSpPr>
        <p:spPr bwMode="auto">
          <a:xfrm rot="20400000" flipV="1">
            <a:off x="8126479" y="3131301"/>
            <a:ext cx="360040" cy="216024"/>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23" name="正方形/長方形 22"/>
          <p:cNvSpPr/>
          <p:nvPr/>
        </p:nvSpPr>
        <p:spPr bwMode="auto">
          <a:xfrm rot="20400000" flipV="1">
            <a:off x="5174150" y="3491341"/>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24" name="直線コネクタ 23"/>
          <p:cNvCxnSpPr/>
          <p:nvPr/>
        </p:nvCxnSpPr>
        <p:spPr bwMode="auto">
          <a:xfrm>
            <a:off x="4572000" y="4156364"/>
            <a:ext cx="1368152" cy="9361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直線コネクタ 25"/>
          <p:cNvCxnSpPr/>
          <p:nvPr/>
        </p:nvCxnSpPr>
        <p:spPr bwMode="auto">
          <a:xfrm>
            <a:off x="5940152" y="5092468"/>
            <a:ext cx="23762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正方形/長方形 28"/>
          <p:cNvSpPr/>
          <p:nvPr/>
        </p:nvSpPr>
        <p:spPr bwMode="auto">
          <a:xfrm rot="1200000">
            <a:off x="5750214" y="4931501"/>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30" name="直線コネクタ 29"/>
          <p:cNvCxnSpPr/>
          <p:nvPr/>
        </p:nvCxnSpPr>
        <p:spPr bwMode="auto">
          <a:xfrm flipV="1">
            <a:off x="6084168" y="3436284"/>
            <a:ext cx="720080" cy="258542"/>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 name="テキスト ボックス 31"/>
          <p:cNvSpPr txBox="1"/>
          <p:nvPr/>
        </p:nvSpPr>
        <p:spPr>
          <a:xfrm>
            <a:off x="6012160" y="3220260"/>
            <a:ext cx="1005729" cy="276999"/>
          </a:xfrm>
          <a:prstGeom prst="rect">
            <a:avLst/>
          </a:prstGeom>
          <a:noFill/>
        </p:spPr>
        <p:txBody>
          <a:bodyPr wrap="none" rtlCol="0">
            <a:spAutoFit/>
          </a:bodyPr>
          <a:lstStyle/>
          <a:p>
            <a:r>
              <a:rPr kumimoji="1" lang="en-US" altLang="ja-JP" sz="1200" dirty="0" smtClean="0"/>
              <a:t>Laser cavity</a:t>
            </a:r>
            <a:endParaRPr kumimoji="1" lang="ja-JP" altLang="en-US" sz="1200" dirty="0"/>
          </a:p>
        </p:txBody>
      </p:sp>
      <p:sp>
        <p:nvSpPr>
          <p:cNvPr id="33" name="テキスト ボックス 32"/>
          <p:cNvSpPr txBox="1"/>
          <p:nvPr/>
        </p:nvSpPr>
        <p:spPr>
          <a:xfrm>
            <a:off x="5940152" y="4300380"/>
            <a:ext cx="1527582" cy="276999"/>
          </a:xfrm>
          <a:prstGeom prst="rect">
            <a:avLst/>
          </a:prstGeom>
          <a:noFill/>
        </p:spPr>
        <p:txBody>
          <a:bodyPr wrap="none" rtlCol="0">
            <a:spAutoFit/>
          </a:bodyPr>
          <a:lstStyle/>
          <a:p>
            <a:r>
              <a:rPr kumimoji="1" lang="en-US" altLang="ja-JP" sz="1200" dirty="0" smtClean="0"/>
              <a:t>Undulator for SASE</a:t>
            </a:r>
            <a:endParaRPr kumimoji="1" lang="ja-JP" altLang="en-US" sz="1200" dirty="0"/>
          </a:p>
        </p:txBody>
      </p:sp>
      <p:sp>
        <p:nvSpPr>
          <p:cNvPr id="34" name="テキスト ボックス 33"/>
          <p:cNvSpPr txBox="1"/>
          <p:nvPr/>
        </p:nvSpPr>
        <p:spPr>
          <a:xfrm>
            <a:off x="6084168" y="5164476"/>
            <a:ext cx="2032377" cy="276999"/>
          </a:xfrm>
          <a:prstGeom prst="rect">
            <a:avLst/>
          </a:prstGeom>
          <a:noFill/>
        </p:spPr>
        <p:txBody>
          <a:bodyPr wrap="none" rtlCol="0">
            <a:spAutoFit/>
          </a:bodyPr>
          <a:lstStyle/>
          <a:p>
            <a:r>
              <a:rPr kumimoji="1" lang="en-US" altLang="ja-JP" sz="1200" dirty="0" smtClean="0"/>
              <a:t>Beam diagnostic beam line</a:t>
            </a:r>
            <a:endParaRPr kumimoji="1" lang="ja-JP" altLang="en-US" sz="1200" dirty="0"/>
          </a:p>
        </p:txBody>
      </p:sp>
      <p:sp>
        <p:nvSpPr>
          <p:cNvPr id="35" name="正方形/長方形 34"/>
          <p:cNvSpPr/>
          <p:nvPr/>
        </p:nvSpPr>
        <p:spPr bwMode="auto">
          <a:xfrm rot="1200000">
            <a:off x="8730638" y="5219533"/>
            <a:ext cx="360040" cy="216024"/>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36" name="正方形/長方形 35"/>
          <p:cNvSpPr/>
          <p:nvPr/>
        </p:nvSpPr>
        <p:spPr bwMode="auto">
          <a:xfrm rot="1200000">
            <a:off x="8126477" y="5003509"/>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37" name="直線コネクタ 36"/>
          <p:cNvCxnSpPr>
            <a:endCxn id="35" idx="1"/>
          </p:cNvCxnSpPr>
          <p:nvPr/>
        </p:nvCxnSpPr>
        <p:spPr bwMode="auto">
          <a:xfrm>
            <a:off x="8460432" y="5164476"/>
            <a:ext cx="281063" cy="10149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Line 17"/>
          <p:cNvSpPr>
            <a:spLocks noChangeShapeType="1"/>
          </p:cNvSpPr>
          <p:nvPr/>
        </p:nvSpPr>
        <p:spPr bwMode="auto">
          <a:xfrm flipV="1">
            <a:off x="152400" y="6165304"/>
            <a:ext cx="4851648" cy="68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0" name="Text Box 14"/>
          <p:cNvSpPr txBox="1">
            <a:spLocks noChangeArrowheads="1"/>
          </p:cNvSpPr>
          <p:nvPr/>
        </p:nvSpPr>
        <p:spPr bwMode="auto">
          <a:xfrm>
            <a:off x="1115616" y="6021288"/>
            <a:ext cx="2006153" cy="30777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a:t>STF phase </a:t>
            </a:r>
            <a:r>
              <a:rPr lang="en-US" altLang="ja-JP" sz="1400" dirty="0" smtClean="0"/>
              <a:t>2+ phase 3</a:t>
            </a:r>
            <a:endParaRPr lang="en-US" altLang="ja-JP" sz="1400" dirty="0"/>
          </a:p>
        </p:txBody>
      </p:sp>
      <p:sp>
        <p:nvSpPr>
          <p:cNvPr id="41" name="Text Box 21"/>
          <p:cNvSpPr txBox="1">
            <a:spLocks noChangeArrowheads="1"/>
          </p:cNvSpPr>
          <p:nvPr/>
        </p:nvSpPr>
        <p:spPr bwMode="auto">
          <a:xfrm>
            <a:off x="2123728" y="6309320"/>
            <a:ext cx="533920" cy="30777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smtClean="0"/>
              <a:t>85m</a:t>
            </a:r>
            <a:endParaRPr lang="en-US" altLang="ja-JP" sz="1400" dirty="0"/>
          </a:p>
        </p:txBody>
      </p:sp>
      <p:sp>
        <p:nvSpPr>
          <p:cNvPr id="42" name="Line 17"/>
          <p:cNvSpPr>
            <a:spLocks noChangeShapeType="1"/>
          </p:cNvSpPr>
          <p:nvPr/>
        </p:nvSpPr>
        <p:spPr bwMode="auto">
          <a:xfrm flipV="1">
            <a:off x="5004048" y="6165304"/>
            <a:ext cx="398755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 name="Text Box 14"/>
          <p:cNvSpPr txBox="1">
            <a:spLocks noChangeArrowheads="1"/>
          </p:cNvSpPr>
          <p:nvPr/>
        </p:nvSpPr>
        <p:spPr bwMode="auto">
          <a:xfrm>
            <a:off x="6012160" y="6021288"/>
            <a:ext cx="1990637" cy="30777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a:t>STF </a:t>
            </a:r>
            <a:r>
              <a:rPr lang="en-US" altLang="ja-JP" sz="1400" dirty="0" smtClean="0"/>
              <a:t>Quantum-Beam 2</a:t>
            </a:r>
            <a:endParaRPr lang="en-US" altLang="ja-JP" sz="1400" dirty="0"/>
          </a:p>
        </p:txBody>
      </p:sp>
      <p:sp>
        <p:nvSpPr>
          <p:cNvPr id="44" name="Text Box 21"/>
          <p:cNvSpPr txBox="1">
            <a:spLocks noChangeArrowheads="1"/>
          </p:cNvSpPr>
          <p:nvPr/>
        </p:nvSpPr>
        <p:spPr bwMode="auto">
          <a:xfrm>
            <a:off x="6660232" y="6309320"/>
            <a:ext cx="533920" cy="30777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400" dirty="0" smtClean="0"/>
              <a:t>80m</a:t>
            </a:r>
            <a:endParaRPr lang="en-US" altLang="ja-JP" sz="1400" dirty="0"/>
          </a:p>
        </p:txBody>
      </p:sp>
      <p:sp>
        <p:nvSpPr>
          <p:cNvPr id="45" name="テキスト ボックス 44"/>
          <p:cNvSpPr txBox="1"/>
          <p:nvPr/>
        </p:nvSpPr>
        <p:spPr>
          <a:xfrm>
            <a:off x="5652120" y="5661248"/>
            <a:ext cx="1085754" cy="338554"/>
          </a:xfrm>
          <a:prstGeom prst="rect">
            <a:avLst/>
          </a:prstGeom>
          <a:noFill/>
        </p:spPr>
        <p:txBody>
          <a:bodyPr wrap="none" rtlCol="0">
            <a:spAutoFit/>
          </a:bodyPr>
          <a:lstStyle/>
          <a:p>
            <a:r>
              <a:rPr lang="en-US" altLang="ja-JP" sz="1600" dirty="0" smtClean="0">
                <a:solidFill>
                  <a:srgbClr val="FF0000"/>
                </a:solidFill>
              </a:rPr>
              <a:t>Extension </a:t>
            </a:r>
            <a:endParaRPr kumimoji="1" lang="ja-JP" altLang="en-US" sz="1600" dirty="0">
              <a:solidFill>
                <a:srgbClr val="FF0000"/>
              </a:solidFill>
            </a:endParaRPr>
          </a:p>
        </p:txBody>
      </p:sp>
      <p:sp>
        <p:nvSpPr>
          <p:cNvPr id="46" name="テキスト ボックス 45"/>
          <p:cNvSpPr txBox="1"/>
          <p:nvPr/>
        </p:nvSpPr>
        <p:spPr>
          <a:xfrm>
            <a:off x="8002741" y="3436284"/>
            <a:ext cx="1131039" cy="338554"/>
          </a:xfrm>
          <a:prstGeom prst="rect">
            <a:avLst/>
          </a:prstGeom>
          <a:solidFill>
            <a:srgbClr val="FFFFFF"/>
          </a:solidFill>
        </p:spPr>
        <p:txBody>
          <a:bodyPr wrap="none" rtlCol="0">
            <a:spAutoFit/>
          </a:bodyPr>
          <a:lstStyle/>
          <a:p>
            <a:r>
              <a:rPr kumimoji="1" lang="en-US" altLang="ja-JP" sz="1600" dirty="0" smtClean="0">
                <a:solidFill>
                  <a:srgbClr val="FF0000"/>
                </a:solidFill>
              </a:rPr>
              <a:t>X-ray user</a:t>
            </a:r>
            <a:endParaRPr kumimoji="1" lang="ja-JP" altLang="en-US" sz="1600" dirty="0">
              <a:solidFill>
                <a:srgbClr val="FF0000"/>
              </a:solidFill>
            </a:endParaRPr>
          </a:p>
        </p:txBody>
      </p:sp>
      <p:sp>
        <p:nvSpPr>
          <p:cNvPr id="47" name="テキスト ボックス 46"/>
          <p:cNvSpPr txBox="1"/>
          <p:nvPr/>
        </p:nvSpPr>
        <p:spPr>
          <a:xfrm>
            <a:off x="7875604" y="3940340"/>
            <a:ext cx="1268396" cy="338554"/>
          </a:xfrm>
          <a:prstGeom prst="rect">
            <a:avLst/>
          </a:prstGeom>
          <a:noFill/>
        </p:spPr>
        <p:txBody>
          <a:bodyPr wrap="none" rtlCol="0">
            <a:spAutoFit/>
          </a:bodyPr>
          <a:lstStyle/>
          <a:p>
            <a:r>
              <a:rPr lang="en-US" altLang="ja-JP" sz="1600" dirty="0" smtClean="0">
                <a:solidFill>
                  <a:srgbClr val="FF0000"/>
                </a:solidFill>
              </a:rPr>
              <a:t>photon</a:t>
            </a:r>
            <a:r>
              <a:rPr kumimoji="1" lang="en-US" altLang="ja-JP" sz="1600" dirty="0" smtClean="0">
                <a:solidFill>
                  <a:srgbClr val="FF0000"/>
                </a:solidFill>
              </a:rPr>
              <a:t> user</a:t>
            </a:r>
            <a:endParaRPr kumimoji="1" lang="ja-JP" altLang="en-US" sz="1600" dirty="0">
              <a:solidFill>
                <a:srgbClr val="FF0000"/>
              </a:solidFill>
            </a:endParaRPr>
          </a:p>
        </p:txBody>
      </p:sp>
      <p:sp>
        <p:nvSpPr>
          <p:cNvPr id="48" name="テキスト ボックス 47"/>
          <p:cNvSpPr txBox="1"/>
          <p:nvPr/>
        </p:nvSpPr>
        <p:spPr>
          <a:xfrm>
            <a:off x="1475656" y="5661248"/>
            <a:ext cx="1519166" cy="338554"/>
          </a:xfrm>
          <a:prstGeom prst="rect">
            <a:avLst/>
          </a:prstGeom>
          <a:noFill/>
        </p:spPr>
        <p:txBody>
          <a:bodyPr wrap="none" rtlCol="0">
            <a:spAutoFit/>
          </a:bodyPr>
          <a:lstStyle/>
          <a:p>
            <a:r>
              <a:rPr lang="en-US" altLang="ja-JP" sz="1600" dirty="0" smtClean="0"/>
              <a:t>Existing tunnel</a:t>
            </a:r>
            <a:endParaRPr kumimoji="1" lang="ja-JP" altLang="en-US" sz="1600" dirty="0"/>
          </a:p>
        </p:txBody>
      </p:sp>
      <p:sp>
        <p:nvSpPr>
          <p:cNvPr id="51" name="テキスト ボックス 50"/>
          <p:cNvSpPr txBox="1"/>
          <p:nvPr/>
        </p:nvSpPr>
        <p:spPr>
          <a:xfrm>
            <a:off x="6300192" y="4732428"/>
            <a:ext cx="1655822" cy="338554"/>
          </a:xfrm>
          <a:prstGeom prst="rect">
            <a:avLst/>
          </a:prstGeom>
          <a:noFill/>
        </p:spPr>
        <p:txBody>
          <a:bodyPr wrap="none" rtlCol="0">
            <a:spAutoFit/>
          </a:bodyPr>
          <a:lstStyle/>
          <a:p>
            <a:r>
              <a:rPr lang="en-US" altLang="ja-JP" sz="1600" dirty="0" smtClean="0">
                <a:solidFill>
                  <a:srgbClr val="FF0000"/>
                </a:solidFill>
              </a:rPr>
              <a:t>accelerator</a:t>
            </a:r>
            <a:r>
              <a:rPr kumimoji="1" lang="en-US" altLang="ja-JP" sz="1600" dirty="0" smtClean="0">
                <a:solidFill>
                  <a:srgbClr val="FF0000"/>
                </a:solidFill>
              </a:rPr>
              <a:t> user</a:t>
            </a:r>
            <a:endParaRPr kumimoji="1" lang="ja-JP" altLang="en-US" sz="1600" dirty="0">
              <a:solidFill>
                <a:srgbClr val="FF0000"/>
              </a:solidFill>
            </a:endParaRPr>
          </a:p>
        </p:txBody>
      </p:sp>
      <p:sp>
        <p:nvSpPr>
          <p:cNvPr id="8" name="テキスト ボックス 7"/>
          <p:cNvSpPr txBox="1"/>
          <p:nvPr/>
        </p:nvSpPr>
        <p:spPr>
          <a:xfrm>
            <a:off x="2994822" y="1316184"/>
            <a:ext cx="2655181" cy="369332"/>
          </a:xfrm>
          <a:prstGeom prst="rect">
            <a:avLst/>
          </a:prstGeom>
          <a:solidFill>
            <a:srgbClr val="FFFF00"/>
          </a:solidFill>
        </p:spPr>
        <p:txBody>
          <a:bodyPr wrap="none" rtlCol="0">
            <a:spAutoFit/>
          </a:bodyPr>
          <a:lstStyle/>
          <a:p>
            <a:r>
              <a:rPr kumimoji="1" lang="en-US" altLang="ja-JP" dirty="0" smtClean="0"/>
              <a:t>Tunnel extension required </a:t>
            </a:r>
            <a:endParaRPr kumimoji="1" lang="ja-JP" altLang="en-US" dirty="0"/>
          </a:p>
        </p:txBody>
      </p:sp>
      <p:sp>
        <p:nvSpPr>
          <p:cNvPr id="53" name="テキスト ボックス 52"/>
          <p:cNvSpPr txBox="1"/>
          <p:nvPr/>
        </p:nvSpPr>
        <p:spPr>
          <a:xfrm>
            <a:off x="7874297" y="12520"/>
            <a:ext cx="1275259" cy="369332"/>
          </a:xfrm>
          <a:prstGeom prst="rect">
            <a:avLst/>
          </a:prstGeom>
          <a:solidFill>
            <a:srgbClr val="FFFF00"/>
          </a:solidFill>
        </p:spPr>
        <p:txBody>
          <a:bodyPr wrap="none" rtlCol="0">
            <a:spAutoFit/>
          </a:bodyPr>
          <a:lstStyle/>
          <a:p>
            <a:r>
              <a:rPr kumimoji="1" lang="en-US" altLang="ja-JP" dirty="0" smtClean="0"/>
              <a:t>H. </a:t>
            </a:r>
            <a:r>
              <a:rPr kumimoji="1" lang="en-US" altLang="ja-JP" dirty="0" err="1" smtClean="0"/>
              <a:t>Hayano</a:t>
            </a:r>
            <a:endParaRPr kumimoji="1" lang="ja-JP" altLang="en-US" dirty="0"/>
          </a:p>
        </p:txBody>
      </p:sp>
      <p:sp>
        <p:nvSpPr>
          <p:cNvPr id="11" name="日付プレースホルダー 10"/>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14" name="フッター プレースホルダー 13"/>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17" name="スライド番号プレースホルダー 16"/>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23</a:t>
            </a:fld>
            <a:endParaRPr lang="en-US">
              <a:solidFill>
                <a:srgbClr val="000000"/>
              </a:solidFill>
              <a:latin typeface="Arial"/>
              <a:ea typeface="Arial Unicode MS"/>
              <a:cs typeface="Arial Unicode MS"/>
            </a:endParaRPr>
          </a:p>
        </p:txBody>
      </p:sp>
      <p:sp>
        <p:nvSpPr>
          <p:cNvPr id="21" name="テキスト ボックス 20"/>
          <p:cNvSpPr txBox="1"/>
          <p:nvPr/>
        </p:nvSpPr>
        <p:spPr>
          <a:xfrm>
            <a:off x="4030870" y="3666435"/>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2855604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en-US" altLang="ja-JP" sz="4000" b="1" dirty="0" smtClean="0"/>
              <a:t>SCRF Acc. R&amp;D + User Facility: Possibility 2</a:t>
            </a:r>
            <a:br>
              <a:rPr kumimoji="1" lang="en-US" altLang="ja-JP" sz="4000" b="1" dirty="0" smtClean="0"/>
            </a:br>
            <a:r>
              <a:rPr lang="en-US" altLang="ja-JP" sz="3600" dirty="0" smtClean="0">
                <a:solidFill>
                  <a:srgbClr val="3366FF"/>
                </a:solidFill>
              </a:rPr>
              <a:t>STF2’ + Photon Beam to be discussed </a:t>
            </a:r>
            <a:r>
              <a:rPr kumimoji="1" lang="en-US" altLang="ja-JP" sz="3600" dirty="0" smtClean="0">
                <a:solidFill>
                  <a:srgbClr val="3366FF"/>
                </a:solidFill>
              </a:rPr>
              <a:t> </a:t>
            </a:r>
            <a:endParaRPr kumimoji="1" lang="ja-JP" altLang="en-US" dirty="0">
              <a:solidFill>
                <a:srgbClr val="3366FF"/>
              </a:solidFill>
            </a:endParaRPr>
          </a:p>
        </p:txBody>
      </p:sp>
      <p:pic>
        <p:nvPicPr>
          <p:cNvPr id="7" name="コンテンツ プレースホルダー 6"/>
          <p:cNvPicPr>
            <a:picLocks noGrp="1" noChangeAspect="1"/>
          </p:cNvPicPr>
          <p:nvPr>
            <p:ph idx="1"/>
          </p:nvPr>
        </p:nvPicPr>
        <p:blipFill rotWithShape="1">
          <a:blip r:embed="rId2"/>
          <a:srcRect t="-685" b="-3404"/>
          <a:stretch/>
        </p:blipFill>
        <p:spPr>
          <a:xfrm>
            <a:off x="435019" y="3001818"/>
            <a:ext cx="8229600" cy="1674091"/>
          </a:xfrm>
        </p:spPr>
      </p:pic>
      <p:sp>
        <p:nvSpPr>
          <p:cNvPr id="2" name="日付プレースホルダー 1"/>
          <p:cNvSpPr>
            <a:spLocks noGrp="1"/>
          </p:cNvSpPr>
          <p:nvPr>
            <p:ph type="dt" sz="half" idx="10"/>
          </p:nvPr>
        </p:nvSpPr>
        <p:spPr/>
        <p:txBody>
          <a:bodyPr/>
          <a:lstStyle/>
          <a:p>
            <a:r>
              <a:rPr kumimoji="1" lang="en-US" altLang="ja-JP" smtClean="0"/>
              <a:t>12/08/30, A. Yamamoto</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4" name="スライド番号プレースホルダー 3"/>
          <p:cNvSpPr>
            <a:spLocks noGrp="1"/>
          </p:cNvSpPr>
          <p:nvPr>
            <p:ph type="sldNum" sz="quarter" idx="12"/>
          </p:nvPr>
        </p:nvSpPr>
        <p:spPr/>
        <p:txBody>
          <a:bodyPr/>
          <a:lstStyle/>
          <a:p>
            <a:fld id="{690BD53D-0F42-B742-A897-5EF936631EAF}" type="slidenum">
              <a:rPr kumimoji="1" lang="ja-JP" altLang="en-US" smtClean="0"/>
              <a:t>24</a:t>
            </a:fld>
            <a:endParaRPr kumimoji="1" lang="ja-JP" altLang="en-US"/>
          </a:p>
        </p:txBody>
      </p:sp>
      <p:sp>
        <p:nvSpPr>
          <p:cNvPr id="8" name="テキスト ボックス 7"/>
          <p:cNvSpPr txBox="1"/>
          <p:nvPr/>
        </p:nvSpPr>
        <p:spPr>
          <a:xfrm>
            <a:off x="435019" y="2632486"/>
            <a:ext cx="2070436" cy="369332"/>
          </a:xfrm>
          <a:prstGeom prst="rect">
            <a:avLst/>
          </a:prstGeom>
          <a:solidFill>
            <a:srgbClr val="CCFFCC"/>
          </a:solidFill>
        </p:spPr>
        <p:txBody>
          <a:bodyPr wrap="none" rtlCol="0" anchor="ctr">
            <a:spAutoFit/>
          </a:bodyPr>
          <a:lstStyle/>
          <a:p>
            <a:r>
              <a:rPr lang="en-US" altLang="ja-JP" dirty="0" smtClean="0"/>
              <a:t>High Intensity e-gun</a:t>
            </a:r>
          </a:p>
        </p:txBody>
      </p:sp>
      <p:sp>
        <p:nvSpPr>
          <p:cNvPr id="9" name="テキスト ボックス 8"/>
          <p:cNvSpPr txBox="1"/>
          <p:nvPr/>
        </p:nvSpPr>
        <p:spPr>
          <a:xfrm>
            <a:off x="2704039" y="2657764"/>
            <a:ext cx="1823599" cy="369332"/>
          </a:xfrm>
          <a:prstGeom prst="rect">
            <a:avLst/>
          </a:prstGeom>
          <a:solidFill>
            <a:srgbClr val="CCFFCC"/>
          </a:solidFill>
        </p:spPr>
        <p:txBody>
          <a:bodyPr wrap="none" rtlCol="0" anchor="ctr">
            <a:spAutoFit/>
          </a:bodyPr>
          <a:lstStyle/>
          <a:p>
            <a:r>
              <a:rPr lang="en-US" altLang="ja-JP" dirty="0" smtClean="0"/>
              <a:t>High gradient CM</a:t>
            </a:r>
          </a:p>
        </p:txBody>
      </p:sp>
      <p:sp>
        <p:nvSpPr>
          <p:cNvPr id="10" name="テキスト ボックス 9"/>
          <p:cNvSpPr txBox="1"/>
          <p:nvPr/>
        </p:nvSpPr>
        <p:spPr>
          <a:xfrm>
            <a:off x="4987817" y="2657764"/>
            <a:ext cx="2019603" cy="369332"/>
          </a:xfrm>
          <a:prstGeom prst="rect">
            <a:avLst/>
          </a:prstGeom>
          <a:solidFill>
            <a:srgbClr val="CCFFCC"/>
          </a:solidFill>
        </p:spPr>
        <p:txBody>
          <a:bodyPr wrap="none" rtlCol="0" anchor="ctr">
            <a:spAutoFit/>
          </a:bodyPr>
          <a:lstStyle/>
          <a:p>
            <a:r>
              <a:rPr lang="en-US" altLang="ja-JP" dirty="0" smtClean="0"/>
              <a:t>Ultra-HR-</a:t>
            </a:r>
            <a:r>
              <a:rPr lang="en-US" altLang="ja-JP" dirty="0" err="1" smtClean="0"/>
              <a:t>Undulator</a:t>
            </a:r>
            <a:endParaRPr lang="en-US" altLang="ja-JP" dirty="0" smtClean="0"/>
          </a:p>
        </p:txBody>
      </p:sp>
      <p:sp>
        <p:nvSpPr>
          <p:cNvPr id="11" name="テキスト ボックス 10"/>
          <p:cNvSpPr txBox="1"/>
          <p:nvPr/>
        </p:nvSpPr>
        <p:spPr>
          <a:xfrm>
            <a:off x="7111325" y="2678637"/>
            <a:ext cx="1781445" cy="369332"/>
          </a:xfrm>
          <a:prstGeom prst="rect">
            <a:avLst/>
          </a:prstGeom>
          <a:solidFill>
            <a:srgbClr val="CCFFCC"/>
          </a:solidFill>
        </p:spPr>
        <p:txBody>
          <a:bodyPr wrap="none" rtlCol="0" anchor="ctr">
            <a:spAutoFit/>
          </a:bodyPr>
          <a:lstStyle/>
          <a:p>
            <a:r>
              <a:rPr lang="en-US" altLang="ja-JP" dirty="0" smtClean="0"/>
              <a:t>Adv. Photon Det. </a:t>
            </a:r>
          </a:p>
        </p:txBody>
      </p:sp>
      <p:sp>
        <p:nvSpPr>
          <p:cNvPr id="12" name="テキスト ボックス 11"/>
          <p:cNvSpPr txBox="1"/>
          <p:nvPr/>
        </p:nvSpPr>
        <p:spPr>
          <a:xfrm>
            <a:off x="3328031" y="4701279"/>
            <a:ext cx="2399214" cy="369332"/>
          </a:xfrm>
          <a:prstGeom prst="rect">
            <a:avLst/>
          </a:prstGeom>
          <a:solidFill>
            <a:srgbClr val="CCFFCC"/>
          </a:solidFill>
        </p:spPr>
        <p:txBody>
          <a:bodyPr wrap="none" rtlCol="0" anchor="ctr">
            <a:spAutoFit/>
          </a:bodyPr>
          <a:lstStyle/>
          <a:p>
            <a:r>
              <a:rPr lang="en-US" altLang="ja-JP" dirty="0" smtClean="0"/>
              <a:t>Adv. Cryogenics System </a:t>
            </a:r>
          </a:p>
        </p:txBody>
      </p:sp>
      <p:sp>
        <p:nvSpPr>
          <p:cNvPr id="13" name="テキスト ボックス 12"/>
          <p:cNvSpPr txBox="1"/>
          <p:nvPr/>
        </p:nvSpPr>
        <p:spPr>
          <a:xfrm>
            <a:off x="3051394" y="1674091"/>
            <a:ext cx="2968406" cy="369332"/>
          </a:xfrm>
          <a:prstGeom prst="rect">
            <a:avLst/>
          </a:prstGeom>
          <a:solidFill>
            <a:srgbClr val="FFFF00"/>
          </a:solidFill>
        </p:spPr>
        <p:txBody>
          <a:bodyPr wrap="none" rtlCol="0">
            <a:spAutoFit/>
          </a:bodyPr>
          <a:lstStyle/>
          <a:p>
            <a:r>
              <a:rPr kumimoji="1" lang="en-US" altLang="ja-JP" dirty="0" smtClean="0"/>
              <a:t>No tunnel extension assumed </a:t>
            </a:r>
            <a:endParaRPr kumimoji="1" lang="ja-JP" altLang="en-US" dirty="0"/>
          </a:p>
        </p:txBody>
      </p:sp>
      <p:sp>
        <p:nvSpPr>
          <p:cNvPr id="14" name="テキスト ボックス 13"/>
          <p:cNvSpPr txBox="1"/>
          <p:nvPr/>
        </p:nvSpPr>
        <p:spPr>
          <a:xfrm>
            <a:off x="6442669" y="12520"/>
            <a:ext cx="2706803" cy="369332"/>
          </a:xfrm>
          <a:prstGeom prst="rect">
            <a:avLst/>
          </a:prstGeom>
          <a:solidFill>
            <a:srgbClr val="FFFF00"/>
          </a:solidFill>
        </p:spPr>
        <p:txBody>
          <a:bodyPr wrap="none" rtlCol="0">
            <a:spAutoFit/>
          </a:bodyPr>
          <a:lstStyle/>
          <a:p>
            <a:r>
              <a:rPr lang="en-US" altLang="ja-JP" dirty="0" smtClean="0"/>
              <a:t>S. Yamaguchi, Y. Kobayashi</a:t>
            </a:r>
            <a:endParaRPr kumimoji="1" lang="ja-JP" altLang="en-US" dirty="0"/>
          </a:p>
        </p:txBody>
      </p:sp>
      <p:sp>
        <p:nvSpPr>
          <p:cNvPr id="6" name="テキスト ボックス 5"/>
          <p:cNvSpPr txBox="1"/>
          <p:nvPr/>
        </p:nvSpPr>
        <p:spPr>
          <a:xfrm>
            <a:off x="457200" y="4939316"/>
            <a:ext cx="1873642" cy="646331"/>
          </a:xfrm>
          <a:prstGeom prst="rect">
            <a:avLst/>
          </a:prstGeom>
          <a:solidFill>
            <a:srgbClr val="FFFF00"/>
          </a:solidFill>
        </p:spPr>
        <p:txBody>
          <a:bodyPr wrap="none" rtlCol="0">
            <a:spAutoFit/>
          </a:bodyPr>
          <a:lstStyle/>
          <a:p>
            <a:r>
              <a:rPr kumimoji="1" lang="en-US" altLang="ja-JP" dirty="0" smtClean="0"/>
              <a:t>Under loading pit,</a:t>
            </a:r>
          </a:p>
          <a:p>
            <a:r>
              <a:rPr lang="en-US" altLang="ja-JP" dirty="0"/>
              <a:t>s</a:t>
            </a:r>
            <a:r>
              <a:rPr lang="en-US" altLang="ja-JP" dirty="0" smtClean="0"/>
              <a:t>pace conflicted</a:t>
            </a:r>
            <a:endParaRPr kumimoji="1" lang="ja-JP" altLang="en-US" dirty="0"/>
          </a:p>
        </p:txBody>
      </p:sp>
      <p:cxnSp>
        <p:nvCxnSpPr>
          <p:cNvPr id="16" name="直線矢印コネクタ 15"/>
          <p:cNvCxnSpPr/>
          <p:nvPr/>
        </p:nvCxnSpPr>
        <p:spPr>
          <a:xfrm>
            <a:off x="2107259" y="4459111"/>
            <a:ext cx="483541" cy="94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flipV="1">
            <a:off x="2257778" y="4562593"/>
            <a:ext cx="0" cy="25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438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99089"/>
          </a:xfrm>
        </p:spPr>
        <p:txBody>
          <a:bodyPr>
            <a:normAutofit/>
          </a:bodyPr>
          <a:lstStyle/>
          <a:p>
            <a:r>
              <a:rPr lang="en-US" altLang="ja-JP" dirty="0" smtClean="0"/>
              <a:t>Possibility 2,</a:t>
            </a:r>
            <a:r>
              <a:rPr kumimoji="1" lang="en-US" altLang="ja-JP" dirty="0" smtClean="0"/>
              <a:t> in Japanese</a:t>
            </a:r>
            <a:endParaRPr kumimoji="1" lang="ja-JP" altLang="en-US" sz="2200" dirty="0">
              <a:solidFill>
                <a:srgbClr val="3366FF"/>
              </a:solidFill>
            </a:endParaRPr>
          </a:p>
        </p:txBody>
      </p:sp>
      <p:pic>
        <p:nvPicPr>
          <p:cNvPr id="7" name="コンテンツ プレースホルダー 6"/>
          <p:cNvPicPr>
            <a:picLocks noGrp="1" noChangeAspect="1"/>
          </p:cNvPicPr>
          <p:nvPr>
            <p:ph idx="1"/>
          </p:nvPr>
        </p:nvPicPr>
        <p:blipFill rotWithShape="1">
          <a:blip r:embed="rId2"/>
          <a:srcRect l="-61" r="117"/>
          <a:stretch/>
        </p:blipFill>
        <p:spPr>
          <a:xfrm>
            <a:off x="699655" y="1211813"/>
            <a:ext cx="7335983" cy="5144538"/>
          </a:xfrm>
        </p:spPr>
      </p:pic>
      <p:sp>
        <p:nvSpPr>
          <p:cNvPr id="3" name="日付プレースホルダー 2"/>
          <p:cNvSpPr>
            <a:spLocks noGrp="1"/>
          </p:cNvSpPr>
          <p:nvPr>
            <p:ph type="dt" sz="half" idx="10"/>
          </p:nvPr>
        </p:nvSpPr>
        <p:spPr/>
        <p:txBody>
          <a:bodyPr/>
          <a:lstStyle/>
          <a:p>
            <a:r>
              <a:rPr kumimoji="1" lang="en-US" altLang="ja-JP" smtClean="0"/>
              <a:t>12/07/30</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KEK-LC-Meeting</a:t>
            </a:r>
            <a:endParaRPr kumimoji="1" lang="ja-JP" altLang="en-US"/>
          </a:p>
        </p:txBody>
      </p:sp>
      <p:sp>
        <p:nvSpPr>
          <p:cNvPr id="5" name="スライド番号プレースホルダー 4"/>
          <p:cNvSpPr>
            <a:spLocks noGrp="1"/>
          </p:cNvSpPr>
          <p:nvPr>
            <p:ph type="sldNum" sz="quarter" idx="12"/>
          </p:nvPr>
        </p:nvSpPr>
        <p:spPr/>
        <p:txBody>
          <a:bodyPr/>
          <a:lstStyle/>
          <a:p>
            <a:fld id="{690BD53D-0F42-B742-A897-5EF936631EAF}" type="slidenum">
              <a:rPr kumimoji="1" lang="ja-JP" altLang="en-US" smtClean="0"/>
              <a:t>25</a:t>
            </a:fld>
            <a:endParaRPr kumimoji="1" lang="ja-JP" altLang="en-US"/>
          </a:p>
        </p:txBody>
      </p:sp>
    </p:spTree>
    <p:extLst>
      <p:ext uri="{BB962C8B-B14F-4D97-AF65-F5344CB8AC3E}">
        <p14:creationId xmlns:p14="http://schemas.microsoft.com/office/powerpoint/2010/main" val="19870189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直線コネクタ 92"/>
          <p:cNvCxnSpPr/>
          <p:nvPr/>
        </p:nvCxnSpPr>
        <p:spPr>
          <a:xfrm>
            <a:off x="5012966" y="5941322"/>
            <a:ext cx="0" cy="803548"/>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627269" y="220541"/>
            <a:ext cx="6996136" cy="523220"/>
          </a:xfrm>
          <a:prstGeom prst="rect">
            <a:avLst/>
          </a:prstGeom>
          <a:noFill/>
        </p:spPr>
        <p:txBody>
          <a:bodyPr wrap="square" rtlCol="0">
            <a:spAutoFit/>
          </a:bodyPr>
          <a:lstStyle/>
          <a:p>
            <a:pPr defTabSz="457153"/>
            <a:r>
              <a:rPr lang="en-US" altLang="ja-JP" sz="2800" b="1" dirty="0">
                <a:solidFill>
                  <a:srgbClr val="000000"/>
                </a:solidFill>
                <a:latin typeface="Arial"/>
                <a:ea typeface="Arial Unicode MS"/>
                <a:cs typeface="Arial Unicode MS"/>
              </a:rPr>
              <a:t>Plans of ILC , </a:t>
            </a:r>
            <a:r>
              <a:rPr lang="en-US" altLang="ja-JP" sz="2800" b="1" dirty="0" smtClean="0">
                <a:solidFill>
                  <a:srgbClr val="000000"/>
                </a:solidFill>
                <a:latin typeface="Arial"/>
                <a:ea typeface="Arial Unicode MS"/>
                <a:cs typeface="Arial Unicode MS"/>
              </a:rPr>
              <a:t>STF under discussion </a:t>
            </a:r>
            <a:endParaRPr lang="ja-JP" altLang="en-US" sz="2800" dirty="0">
              <a:solidFill>
                <a:srgbClr val="000000"/>
              </a:solidFill>
              <a:latin typeface="Arial"/>
              <a:ea typeface="Arial Unicode MS"/>
              <a:cs typeface="Arial Unicode MS"/>
            </a:endParaRPr>
          </a:p>
        </p:txBody>
      </p:sp>
      <p:cxnSp>
        <p:nvCxnSpPr>
          <p:cNvPr id="8" name="直線コネクタ 7"/>
          <p:cNvCxnSpPr/>
          <p:nvPr/>
        </p:nvCxnSpPr>
        <p:spPr>
          <a:xfrm>
            <a:off x="533400" y="1295400"/>
            <a:ext cx="8516770"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5400000">
            <a:off x="-1067987" y="3810400"/>
            <a:ext cx="5638007"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a:off x="456805" y="3810400"/>
            <a:ext cx="5638008"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rot="5400000">
            <a:off x="1980804" y="3809605"/>
            <a:ext cx="5638009" cy="1589"/>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rot="5400000">
            <a:off x="3506390" y="3810399"/>
            <a:ext cx="5638010"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rot="5400000">
            <a:off x="5030390" y="3809603"/>
            <a:ext cx="5638009" cy="1589"/>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50669" y="926068"/>
            <a:ext cx="1006217"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CY2011</a:t>
            </a:r>
            <a:endParaRPr lang="ja-JP" altLang="en-US" b="1" dirty="0">
              <a:solidFill>
                <a:srgbClr val="000000"/>
              </a:solidFill>
              <a:latin typeface="Helvetica"/>
              <a:ea typeface="Arial Unicode MS"/>
              <a:cs typeface="Helvetica"/>
            </a:endParaRPr>
          </a:p>
        </p:txBody>
      </p:sp>
      <p:sp>
        <p:nvSpPr>
          <p:cNvPr id="19" name="TextBox 18"/>
          <p:cNvSpPr txBox="1"/>
          <p:nvPr/>
        </p:nvSpPr>
        <p:spPr>
          <a:xfrm>
            <a:off x="2081994" y="927656"/>
            <a:ext cx="1018841"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CY2012</a:t>
            </a:r>
            <a:endParaRPr lang="ja-JP" altLang="en-US" b="1" dirty="0">
              <a:solidFill>
                <a:srgbClr val="000000"/>
              </a:solidFill>
              <a:latin typeface="Helvetica"/>
              <a:ea typeface="Arial Unicode MS"/>
              <a:cs typeface="Helvetica"/>
            </a:endParaRPr>
          </a:p>
        </p:txBody>
      </p:sp>
      <p:sp>
        <p:nvSpPr>
          <p:cNvPr id="20" name="TextBox 19"/>
          <p:cNvSpPr txBox="1"/>
          <p:nvPr/>
        </p:nvSpPr>
        <p:spPr>
          <a:xfrm>
            <a:off x="3434569" y="926068"/>
            <a:ext cx="1018841"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CY2013</a:t>
            </a:r>
            <a:endParaRPr lang="ja-JP" altLang="en-US" b="1" dirty="0">
              <a:solidFill>
                <a:srgbClr val="000000"/>
              </a:solidFill>
              <a:latin typeface="Helvetica"/>
              <a:ea typeface="Arial Unicode MS"/>
              <a:cs typeface="Helvetica"/>
            </a:endParaRPr>
          </a:p>
        </p:txBody>
      </p:sp>
      <p:sp>
        <p:nvSpPr>
          <p:cNvPr id="21" name="TextBox 20"/>
          <p:cNvSpPr txBox="1"/>
          <p:nvPr/>
        </p:nvSpPr>
        <p:spPr>
          <a:xfrm>
            <a:off x="4965828" y="927656"/>
            <a:ext cx="1018841"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CY2014</a:t>
            </a:r>
            <a:endParaRPr lang="ja-JP" altLang="en-US" b="1" dirty="0">
              <a:solidFill>
                <a:srgbClr val="000000"/>
              </a:solidFill>
              <a:latin typeface="Helvetica"/>
              <a:ea typeface="Arial Unicode MS"/>
              <a:cs typeface="Helvetica"/>
            </a:endParaRPr>
          </a:p>
        </p:txBody>
      </p:sp>
      <p:sp>
        <p:nvSpPr>
          <p:cNvPr id="26" name="角丸四角形 25"/>
          <p:cNvSpPr/>
          <p:nvPr/>
        </p:nvSpPr>
        <p:spPr>
          <a:xfrm>
            <a:off x="2627784" y="2852936"/>
            <a:ext cx="1368152" cy="504056"/>
          </a:xfrm>
          <a:prstGeom prst="roundRect">
            <a:avLst/>
          </a:prstGeom>
          <a:solidFill>
            <a:srgbClr val="CCFFCC"/>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r>
              <a:rPr lang="en-US" altLang="ja-JP" sz="1600" b="1">
                <a:solidFill>
                  <a:srgbClr val="000000"/>
                </a:solidFill>
                <a:latin typeface="Arial"/>
                <a:ea typeface="Arial Unicode MS"/>
                <a:cs typeface="Arial Unicode MS"/>
              </a:rPr>
              <a:t>TDR Review</a:t>
            </a:r>
            <a:endParaRPr lang="ja-JP" altLang="en-US" sz="1600" b="1">
              <a:solidFill>
                <a:srgbClr val="000000"/>
              </a:solidFill>
              <a:latin typeface="Arial"/>
              <a:ea typeface="Arial Unicode MS"/>
              <a:cs typeface="Arial Unicode MS"/>
            </a:endParaRPr>
          </a:p>
        </p:txBody>
      </p:sp>
      <p:sp>
        <p:nvSpPr>
          <p:cNvPr id="30" name="角丸四角形 29"/>
          <p:cNvSpPr/>
          <p:nvPr/>
        </p:nvSpPr>
        <p:spPr>
          <a:xfrm>
            <a:off x="539552" y="1556792"/>
            <a:ext cx="3456384" cy="504055"/>
          </a:xfrm>
          <a:prstGeom prst="round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r>
              <a:rPr lang="en-US" altLang="ja-JP">
                <a:solidFill>
                  <a:srgbClr val="FFFFFF"/>
                </a:solidFill>
                <a:latin typeface="Arial"/>
                <a:ea typeface="Arial Unicode MS"/>
                <a:cs typeface="Arial Unicode MS"/>
              </a:rPr>
              <a:t>GDE</a:t>
            </a:r>
            <a:endParaRPr lang="ja-JP" altLang="en-US">
              <a:solidFill>
                <a:srgbClr val="FFFFFF"/>
              </a:solidFill>
              <a:latin typeface="Arial"/>
              <a:ea typeface="Arial Unicode MS"/>
              <a:cs typeface="Arial Unicode MS"/>
            </a:endParaRPr>
          </a:p>
        </p:txBody>
      </p:sp>
      <p:sp>
        <p:nvSpPr>
          <p:cNvPr id="40" name="角丸四角形 39"/>
          <p:cNvSpPr/>
          <p:nvPr/>
        </p:nvSpPr>
        <p:spPr>
          <a:xfrm>
            <a:off x="5012966" y="6096798"/>
            <a:ext cx="3974114" cy="533400"/>
          </a:xfrm>
          <a:prstGeom prst="roundRect">
            <a:avLst/>
          </a:prstGeom>
          <a:solidFill>
            <a:srgbClr val="FFFC88"/>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57" name="TextBox 56"/>
          <p:cNvSpPr txBox="1"/>
          <p:nvPr/>
        </p:nvSpPr>
        <p:spPr>
          <a:xfrm>
            <a:off x="6165094" y="6157346"/>
            <a:ext cx="1274808" cy="369332"/>
          </a:xfrm>
          <a:prstGeom prst="rect">
            <a:avLst/>
          </a:prstGeom>
          <a:noFill/>
        </p:spPr>
        <p:txBody>
          <a:bodyPr wrap="none" rtlCol="0">
            <a:spAutoFit/>
          </a:bodyPr>
          <a:lstStyle/>
          <a:p>
            <a:pPr defTabSz="457153"/>
            <a:r>
              <a:rPr lang="en-US" altLang="ja-JP" b="1" dirty="0" smtClean="0">
                <a:solidFill>
                  <a:srgbClr val="000000"/>
                </a:solidFill>
                <a:latin typeface="Arial"/>
                <a:ea typeface="Arial Unicode MS"/>
                <a:cs typeface="Arial Unicode MS"/>
              </a:rPr>
              <a:t>Operation</a:t>
            </a:r>
            <a:r>
              <a:rPr lang="ja-JP" altLang="en-US" b="1" dirty="0">
                <a:solidFill>
                  <a:srgbClr val="000000"/>
                </a:solidFill>
                <a:latin typeface="Arial"/>
                <a:ea typeface="Arial Unicode MS"/>
                <a:cs typeface="Arial Unicode MS"/>
              </a:rPr>
              <a:t>　</a:t>
            </a:r>
          </a:p>
        </p:txBody>
      </p:sp>
      <p:sp>
        <p:nvSpPr>
          <p:cNvPr id="69" name="TextBox 20"/>
          <p:cNvSpPr txBox="1"/>
          <p:nvPr/>
        </p:nvSpPr>
        <p:spPr>
          <a:xfrm>
            <a:off x="6542316" y="927656"/>
            <a:ext cx="1018841"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CY2015</a:t>
            </a:r>
            <a:endParaRPr lang="ja-JP" altLang="en-US" b="1" dirty="0">
              <a:solidFill>
                <a:srgbClr val="000000"/>
              </a:solidFill>
              <a:latin typeface="Helvetica"/>
              <a:ea typeface="Arial Unicode MS"/>
              <a:cs typeface="Helvetica"/>
            </a:endParaRPr>
          </a:p>
        </p:txBody>
      </p:sp>
      <p:sp>
        <p:nvSpPr>
          <p:cNvPr id="70" name="TextBox 20"/>
          <p:cNvSpPr txBox="1"/>
          <p:nvPr/>
        </p:nvSpPr>
        <p:spPr>
          <a:xfrm>
            <a:off x="8031329" y="927656"/>
            <a:ext cx="1018841"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CY2016</a:t>
            </a:r>
            <a:endParaRPr lang="ja-JP" altLang="en-US" b="1" dirty="0">
              <a:solidFill>
                <a:srgbClr val="000000"/>
              </a:solidFill>
              <a:latin typeface="Helvetica"/>
              <a:ea typeface="Arial Unicode MS"/>
              <a:cs typeface="Helvetica"/>
            </a:endParaRPr>
          </a:p>
        </p:txBody>
      </p:sp>
      <p:sp>
        <p:nvSpPr>
          <p:cNvPr id="71" name="角丸四角形 70"/>
          <p:cNvSpPr/>
          <p:nvPr/>
        </p:nvSpPr>
        <p:spPr>
          <a:xfrm>
            <a:off x="539552" y="2824335"/>
            <a:ext cx="2088232" cy="533400"/>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72" name="TextBox 44"/>
          <p:cNvSpPr txBox="1"/>
          <p:nvPr/>
        </p:nvSpPr>
        <p:spPr>
          <a:xfrm>
            <a:off x="1420644" y="2912841"/>
            <a:ext cx="659155" cy="369332"/>
          </a:xfrm>
          <a:prstGeom prst="rect">
            <a:avLst/>
          </a:prstGeom>
          <a:noFill/>
        </p:spPr>
        <p:txBody>
          <a:bodyPr wrap="none" rtlCol="0">
            <a:spAutoFit/>
          </a:bodyPr>
          <a:lstStyle/>
          <a:p>
            <a:pPr defTabSz="457153"/>
            <a:r>
              <a:rPr lang="en-US" altLang="ja-JP" b="1" dirty="0" smtClean="0">
                <a:solidFill>
                  <a:srgbClr val="000000"/>
                </a:solidFill>
                <a:latin typeface="Arial"/>
                <a:ea typeface="Arial Unicode MS"/>
                <a:cs typeface="Arial Unicode MS"/>
              </a:rPr>
              <a:t>TDR</a:t>
            </a:r>
            <a:endParaRPr lang="ja-JP" altLang="en-US" b="1" dirty="0">
              <a:solidFill>
                <a:srgbClr val="000000"/>
              </a:solidFill>
              <a:latin typeface="Arial"/>
              <a:ea typeface="Arial Unicode MS"/>
              <a:cs typeface="Arial Unicode MS"/>
            </a:endParaRPr>
          </a:p>
        </p:txBody>
      </p:sp>
      <p:sp>
        <p:nvSpPr>
          <p:cNvPr id="2" name="スライド番号プレースホルダー 1"/>
          <p:cNvSpPr>
            <a:spLocks noGrp="1"/>
          </p:cNvSpPr>
          <p:nvPr>
            <p:ph type="sldNum" sz="quarter" idx="12"/>
          </p:nvPr>
        </p:nvSpPr>
        <p:spPr/>
        <p:txBody>
          <a:bodyPr/>
          <a:lstStyle/>
          <a:p>
            <a:fld id="{BFF07B6F-8C16-E449-A7C5-2AFDE69810BD}" type="slidenum">
              <a:rPr lang="ja-JP" altLang="en-US" smtClean="0">
                <a:solidFill>
                  <a:srgbClr val="000000"/>
                </a:solidFill>
                <a:latin typeface="Arial"/>
                <a:ea typeface="Arial Unicode MS"/>
                <a:cs typeface="Arial Unicode MS"/>
              </a:rPr>
              <a:pPr/>
              <a:t>26</a:t>
            </a:fld>
            <a:endParaRPr lang="ja-JP" altLang="en-US">
              <a:solidFill>
                <a:srgbClr val="000000"/>
              </a:solidFill>
              <a:latin typeface="Arial"/>
              <a:ea typeface="Arial Unicode MS"/>
              <a:cs typeface="Arial Unicode MS"/>
            </a:endParaRPr>
          </a:p>
        </p:txBody>
      </p:sp>
      <p:sp>
        <p:nvSpPr>
          <p:cNvPr id="74" name="角丸四角形 73"/>
          <p:cNvSpPr/>
          <p:nvPr/>
        </p:nvSpPr>
        <p:spPr>
          <a:xfrm>
            <a:off x="3275856" y="2132856"/>
            <a:ext cx="5760640" cy="504055"/>
          </a:xfrm>
          <a:prstGeom prst="round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r>
              <a:rPr lang="en-US" altLang="ja-JP">
                <a:solidFill>
                  <a:srgbClr val="FFFFFF"/>
                </a:solidFill>
                <a:latin typeface="Arial"/>
                <a:ea typeface="Arial Unicode MS"/>
                <a:cs typeface="Arial Unicode MS"/>
              </a:rPr>
              <a:t>ILC new-scheme</a:t>
            </a:r>
            <a:endParaRPr lang="ja-JP" altLang="en-US">
              <a:solidFill>
                <a:srgbClr val="FFFFFF"/>
              </a:solidFill>
              <a:latin typeface="Arial"/>
              <a:ea typeface="Arial Unicode MS"/>
              <a:cs typeface="Arial Unicode MS"/>
            </a:endParaRPr>
          </a:p>
        </p:txBody>
      </p:sp>
      <p:sp>
        <p:nvSpPr>
          <p:cNvPr id="75" name="左右矢印 74"/>
          <p:cNvSpPr/>
          <p:nvPr/>
        </p:nvSpPr>
        <p:spPr bwMode="auto">
          <a:xfrm>
            <a:off x="5508104" y="2852936"/>
            <a:ext cx="1584176" cy="576064"/>
          </a:xfrm>
          <a:prstGeom prst="lef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ja-JP" altLang="en-US" sz="1600" b="1">
              <a:solidFill>
                <a:srgbClr val="000000"/>
              </a:solidFill>
              <a:latin typeface="Arial" pitchFamily="-60" charset="0"/>
              <a:ea typeface="ＭＳ Ｐゴシック" pitchFamily="-60" charset="-128"/>
              <a:cs typeface="ＭＳ Ｐゴシック" pitchFamily="-60" charset="-128"/>
            </a:endParaRPr>
          </a:p>
        </p:txBody>
      </p:sp>
      <p:sp>
        <p:nvSpPr>
          <p:cNvPr id="9" name="テキスト ボックス 8"/>
          <p:cNvSpPr txBox="1"/>
          <p:nvPr/>
        </p:nvSpPr>
        <p:spPr>
          <a:xfrm>
            <a:off x="5508104" y="2996952"/>
            <a:ext cx="1591501" cy="307777"/>
          </a:xfrm>
          <a:prstGeom prst="rect">
            <a:avLst/>
          </a:prstGeom>
          <a:noFill/>
        </p:spPr>
        <p:txBody>
          <a:bodyPr wrap="none" rtlCol="0">
            <a:spAutoFit/>
          </a:bodyPr>
          <a:lstStyle/>
          <a:p>
            <a:pPr defTabSz="457153"/>
            <a:r>
              <a:rPr lang="en-US" altLang="ja-JP" sz="1400" b="1">
                <a:solidFill>
                  <a:srgbClr val="000000"/>
                </a:solidFill>
                <a:latin typeface="Arial"/>
                <a:ea typeface="Arial Unicode MS"/>
                <a:cs typeface="Arial Unicode MS"/>
              </a:rPr>
              <a:t>Project approval</a:t>
            </a:r>
            <a:endParaRPr lang="ja-JP" altLang="en-US" sz="1400" b="1">
              <a:solidFill>
                <a:srgbClr val="000000"/>
              </a:solidFill>
              <a:latin typeface="Arial"/>
              <a:ea typeface="Arial Unicode MS"/>
              <a:cs typeface="Arial Unicode MS"/>
            </a:endParaRPr>
          </a:p>
        </p:txBody>
      </p:sp>
      <p:cxnSp>
        <p:nvCxnSpPr>
          <p:cNvPr id="79" name="直線コネクタ 78"/>
          <p:cNvCxnSpPr/>
          <p:nvPr/>
        </p:nvCxnSpPr>
        <p:spPr>
          <a:xfrm>
            <a:off x="5012966" y="4313521"/>
            <a:ext cx="0" cy="787318"/>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0" name="角丸四角形 79"/>
          <p:cNvSpPr/>
          <p:nvPr/>
        </p:nvSpPr>
        <p:spPr>
          <a:xfrm>
            <a:off x="5091982" y="4471275"/>
            <a:ext cx="1683063" cy="533400"/>
          </a:xfrm>
          <a:prstGeom prst="roundRect">
            <a:avLst/>
          </a:prstGeom>
          <a:solidFill>
            <a:srgbClr val="FFFC88"/>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81" name="角丸四角形 80"/>
          <p:cNvSpPr/>
          <p:nvPr/>
        </p:nvSpPr>
        <p:spPr>
          <a:xfrm>
            <a:off x="589519" y="4461729"/>
            <a:ext cx="4345351" cy="533400"/>
          </a:xfrm>
          <a:prstGeom prst="roundRect">
            <a:avLst/>
          </a:prstGeom>
          <a:solidFill>
            <a:srgbClr val="7ED4F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83" name="TextBox 47"/>
          <p:cNvSpPr txBox="1"/>
          <p:nvPr/>
        </p:nvSpPr>
        <p:spPr>
          <a:xfrm>
            <a:off x="755576" y="4533737"/>
            <a:ext cx="3813739" cy="369332"/>
          </a:xfrm>
          <a:prstGeom prst="rect">
            <a:avLst/>
          </a:prstGeom>
          <a:noFill/>
        </p:spPr>
        <p:txBody>
          <a:bodyPr wrap="none" rtlCol="0">
            <a:spAutoFit/>
          </a:bodyPr>
          <a:lstStyle/>
          <a:p>
            <a:pPr defTabSz="457153"/>
            <a:r>
              <a:rPr lang="en-US" altLang="ja-JP" b="1" dirty="0" err="1" smtClean="0">
                <a:solidFill>
                  <a:srgbClr val="000000"/>
                </a:solidFill>
                <a:latin typeface="Arial"/>
                <a:ea typeface="Arial Unicode MS"/>
                <a:cs typeface="Arial Unicode MS"/>
              </a:rPr>
              <a:t>Cryomodule</a:t>
            </a:r>
            <a:r>
              <a:rPr lang="en-US" altLang="ja-JP" b="1" dirty="0" smtClean="0">
                <a:solidFill>
                  <a:srgbClr val="000000"/>
                </a:solidFill>
                <a:latin typeface="Arial"/>
                <a:ea typeface="Arial Unicode MS"/>
                <a:cs typeface="Arial Unicode MS"/>
              </a:rPr>
              <a:t> (</a:t>
            </a:r>
            <a:r>
              <a:rPr lang="en-US" altLang="ja-JP" b="1" dirty="0">
                <a:solidFill>
                  <a:srgbClr val="000000"/>
                </a:solidFill>
                <a:latin typeface="Arial"/>
                <a:ea typeface="Arial Unicode MS"/>
                <a:cs typeface="Arial Unicode MS"/>
              </a:rPr>
              <a:t>CM-1</a:t>
            </a:r>
            <a:r>
              <a:rPr lang="en-US" altLang="ja-JP" b="1" dirty="0" smtClean="0">
                <a:solidFill>
                  <a:srgbClr val="000000"/>
                </a:solidFill>
                <a:latin typeface="Arial"/>
                <a:ea typeface="Arial Unicode MS"/>
                <a:cs typeface="Arial Unicode MS"/>
              </a:rPr>
              <a:t>) Construction</a:t>
            </a:r>
            <a:endParaRPr lang="ja-JP" altLang="en-US" b="1" dirty="0">
              <a:solidFill>
                <a:srgbClr val="000000"/>
              </a:solidFill>
              <a:latin typeface="Arial"/>
              <a:ea typeface="Arial Unicode MS"/>
              <a:cs typeface="Arial Unicode MS"/>
            </a:endParaRPr>
          </a:p>
        </p:txBody>
      </p:sp>
      <p:sp>
        <p:nvSpPr>
          <p:cNvPr id="84" name="TextBox 52"/>
          <p:cNvSpPr txBox="1"/>
          <p:nvPr/>
        </p:nvSpPr>
        <p:spPr>
          <a:xfrm>
            <a:off x="4934870" y="4529545"/>
            <a:ext cx="1153681" cy="338554"/>
          </a:xfrm>
          <a:prstGeom prst="rect">
            <a:avLst/>
          </a:prstGeom>
          <a:noFill/>
        </p:spPr>
        <p:txBody>
          <a:bodyPr wrap="none" rtlCol="0">
            <a:spAutoFit/>
          </a:bodyPr>
          <a:lstStyle/>
          <a:p>
            <a:pPr defTabSz="457153"/>
            <a:r>
              <a:rPr lang="en-US" altLang="ja-JP" sz="1600" b="1" dirty="0" smtClean="0">
                <a:solidFill>
                  <a:srgbClr val="000000"/>
                </a:solidFill>
                <a:latin typeface="Arial"/>
                <a:ea typeface="Arial Unicode MS"/>
                <a:cs typeface="Arial Unicode MS"/>
              </a:rPr>
              <a:t>Operation</a:t>
            </a:r>
            <a:endParaRPr lang="ja-JP" altLang="en-US" sz="1600" b="1" dirty="0">
              <a:solidFill>
                <a:srgbClr val="000000"/>
              </a:solidFill>
              <a:latin typeface="Arial"/>
              <a:ea typeface="Arial Unicode MS"/>
              <a:cs typeface="Arial Unicode MS"/>
            </a:endParaRPr>
          </a:p>
        </p:txBody>
      </p:sp>
      <p:sp>
        <p:nvSpPr>
          <p:cNvPr id="86" name="角丸四角形 85"/>
          <p:cNvSpPr/>
          <p:nvPr/>
        </p:nvSpPr>
        <p:spPr>
          <a:xfrm>
            <a:off x="476462" y="6085338"/>
            <a:ext cx="4489366" cy="533400"/>
          </a:xfrm>
          <a:prstGeom prst="roundRect">
            <a:avLst/>
          </a:prstGeom>
          <a:solidFill>
            <a:srgbClr val="7ED4F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87" name="TextBox 54"/>
          <p:cNvSpPr txBox="1"/>
          <p:nvPr/>
        </p:nvSpPr>
        <p:spPr>
          <a:xfrm>
            <a:off x="280937" y="5777561"/>
            <a:ext cx="533657" cy="307777"/>
          </a:xfrm>
          <a:prstGeom prst="rect">
            <a:avLst/>
          </a:prstGeom>
          <a:noFill/>
        </p:spPr>
        <p:txBody>
          <a:bodyPr wrap="none" rtlCol="0">
            <a:spAutoFit/>
          </a:bodyPr>
          <a:lstStyle/>
          <a:p>
            <a:pPr defTabSz="457153"/>
            <a:r>
              <a:rPr lang="en-US" altLang="ja-JP" sz="1400" b="1" dirty="0" smtClean="0">
                <a:solidFill>
                  <a:srgbClr val="000000"/>
                </a:solidFill>
                <a:latin typeface="Arial"/>
                <a:ea typeface="Arial Unicode MS"/>
                <a:cs typeface="Arial Unicode MS"/>
              </a:rPr>
              <a:t>CFF</a:t>
            </a:r>
            <a:endParaRPr lang="en-US" altLang="ja-JP" sz="1400" b="1" dirty="0">
              <a:solidFill>
                <a:srgbClr val="000000"/>
              </a:solidFill>
              <a:latin typeface="Arial"/>
              <a:ea typeface="Arial Unicode MS"/>
              <a:cs typeface="Arial Unicode MS"/>
            </a:endParaRPr>
          </a:p>
        </p:txBody>
      </p:sp>
      <p:sp>
        <p:nvSpPr>
          <p:cNvPr id="90" name="TextBox 55"/>
          <p:cNvSpPr txBox="1"/>
          <p:nvPr/>
        </p:nvSpPr>
        <p:spPr>
          <a:xfrm>
            <a:off x="980518" y="6157346"/>
            <a:ext cx="3365600" cy="369332"/>
          </a:xfrm>
          <a:prstGeom prst="rect">
            <a:avLst/>
          </a:prstGeom>
          <a:noFill/>
        </p:spPr>
        <p:txBody>
          <a:bodyPr wrap="none" rtlCol="0">
            <a:spAutoFit/>
          </a:bodyPr>
          <a:lstStyle/>
          <a:p>
            <a:pPr defTabSz="457153"/>
            <a:r>
              <a:rPr lang="en-US" altLang="ja-JP" b="1" dirty="0" smtClean="0">
                <a:solidFill>
                  <a:srgbClr val="000000"/>
                </a:solidFill>
                <a:latin typeface="Arial"/>
                <a:ea typeface="Arial Unicode MS"/>
                <a:cs typeface="Arial Unicode MS"/>
              </a:rPr>
              <a:t>Cavity mass production R&amp;D </a:t>
            </a:r>
            <a:endParaRPr lang="ja-JP" altLang="en-US" b="1" dirty="0">
              <a:solidFill>
                <a:srgbClr val="000000"/>
              </a:solidFill>
              <a:latin typeface="Arial"/>
              <a:ea typeface="Arial Unicode MS"/>
              <a:cs typeface="Arial Unicode MS"/>
            </a:endParaRPr>
          </a:p>
        </p:txBody>
      </p:sp>
      <p:sp>
        <p:nvSpPr>
          <p:cNvPr id="91" name="TextBox 54"/>
          <p:cNvSpPr txBox="1"/>
          <p:nvPr/>
        </p:nvSpPr>
        <p:spPr>
          <a:xfrm>
            <a:off x="323528" y="3521433"/>
            <a:ext cx="523751" cy="307777"/>
          </a:xfrm>
          <a:prstGeom prst="rect">
            <a:avLst/>
          </a:prstGeom>
          <a:noFill/>
        </p:spPr>
        <p:txBody>
          <a:bodyPr wrap="none" rtlCol="0">
            <a:spAutoFit/>
          </a:bodyPr>
          <a:lstStyle/>
          <a:p>
            <a:pPr defTabSz="457153"/>
            <a:r>
              <a:rPr lang="en-US" altLang="ja-JP" sz="1400" b="1" dirty="0">
                <a:solidFill>
                  <a:srgbClr val="000000"/>
                </a:solidFill>
                <a:latin typeface="Arial"/>
                <a:ea typeface="Arial Unicode MS"/>
                <a:cs typeface="Arial Unicode MS"/>
              </a:rPr>
              <a:t>STF</a:t>
            </a:r>
          </a:p>
        </p:txBody>
      </p:sp>
      <p:sp>
        <p:nvSpPr>
          <p:cNvPr id="104" name="角丸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105" name="角丸四角形 104"/>
          <p:cNvSpPr/>
          <p:nvPr/>
        </p:nvSpPr>
        <p:spPr>
          <a:xfrm>
            <a:off x="539553" y="3809465"/>
            <a:ext cx="1584176" cy="533400"/>
          </a:xfrm>
          <a:prstGeom prst="roundRect">
            <a:avLst/>
          </a:prstGeom>
          <a:solidFill>
            <a:srgbClr val="7ED4F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106" name="TextBox 47"/>
          <p:cNvSpPr txBox="1"/>
          <p:nvPr/>
        </p:nvSpPr>
        <p:spPr>
          <a:xfrm>
            <a:off x="650669" y="3953481"/>
            <a:ext cx="1415697" cy="276999"/>
          </a:xfrm>
          <a:prstGeom prst="rect">
            <a:avLst/>
          </a:prstGeom>
          <a:noFill/>
        </p:spPr>
        <p:txBody>
          <a:bodyPr wrap="none" rtlCol="0">
            <a:spAutoFit/>
          </a:bodyPr>
          <a:lstStyle/>
          <a:p>
            <a:pPr defTabSz="457153"/>
            <a:r>
              <a:rPr lang="en-US" altLang="ja-JP" sz="1200" b="1" dirty="0" smtClean="0">
                <a:solidFill>
                  <a:srgbClr val="000000"/>
                </a:solidFill>
                <a:latin typeface="Arial"/>
                <a:ea typeface="Arial Unicode MS"/>
                <a:cs typeface="Arial Unicode MS"/>
              </a:rPr>
              <a:t>QB Construction</a:t>
            </a:r>
            <a:endParaRPr lang="en-US" altLang="ja-JP" sz="1200" b="1" dirty="0">
              <a:solidFill>
                <a:srgbClr val="000000"/>
              </a:solidFill>
              <a:latin typeface="Arial"/>
              <a:ea typeface="Arial Unicode MS"/>
              <a:cs typeface="Arial Unicode MS"/>
            </a:endParaRPr>
          </a:p>
        </p:txBody>
      </p:sp>
      <p:sp>
        <p:nvSpPr>
          <p:cNvPr id="107" name="TextBox 52"/>
          <p:cNvSpPr txBox="1"/>
          <p:nvPr/>
        </p:nvSpPr>
        <p:spPr>
          <a:xfrm>
            <a:off x="2196951" y="3881473"/>
            <a:ext cx="1032554" cy="307777"/>
          </a:xfrm>
          <a:prstGeom prst="rect">
            <a:avLst/>
          </a:prstGeom>
          <a:noFill/>
        </p:spPr>
        <p:txBody>
          <a:bodyPr wrap="none" rtlCol="0">
            <a:spAutoFit/>
          </a:bodyPr>
          <a:lstStyle/>
          <a:p>
            <a:pPr defTabSz="457153"/>
            <a:r>
              <a:rPr lang="en-US" altLang="ja-JP" sz="1400" b="1" dirty="0" smtClean="0">
                <a:solidFill>
                  <a:srgbClr val="000000"/>
                </a:solidFill>
                <a:latin typeface="Arial"/>
                <a:ea typeface="Arial Unicode MS"/>
                <a:cs typeface="Arial Unicode MS"/>
              </a:rPr>
              <a:t>Operation</a:t>
            </a:r>
            <a:endParaRPr lang="ja-JP" altLang="en-US" sz="1400" b="1" dirty="0">
              <a:solidFill>
                <a:srgbClr val="000000"/>
              </a:solidFill>
              <a:latin typeface="Arial"/>
              <a:ea typeface="Arial Unicode MS"/>
              <a:cs typeface="Arial Unicode MS"/>
            </a:endParaRPr>
          </a:p>
        </p:txBody>
      </p:sp>
      <p:sp>
        <p:nvSpPr>
          <p:cNvPr id="110" name="テキスト ボックス 109"/>
          <p:cNvSpPr txBox="1"/>
          <p:nvPr/>
        </p:nvSpPr>
        <p:spPr>
          <a:xfrm>
            <a:off x="3563888" y="3429000"/>
            <a:ext cx="1214996" cy="276999"/>
          </a:xfrm>
          <a:prstGeom prst="rect">
            <a:avLst/>
          </a:prstGeom>
          <a:solidFill>
            <a:schemeClr val="bg1"/>
          </a:solidFill>
        </p:spPr>
        <p:txBody>
          <a:bodyPr wrap="none" rtlCol="0">
            <a:spAutoFit/>
          </a:bodyPr>
          <a:lstStyle/>
          <a:p>
            <a:pPr defTabSz="457153"/>
            <a:r>
              <a:rPr lang="en-US" altLang="ja-JP" sz="1200" dirty="0" smtClean="0">
                <a:solidFill>
                  <a:srgbClr val="000000"/>
                </a:solidFill>
                <a:latin typeface="Osaka"/>
                <a:ea typeface="Osaka"/>
                <a:cs typeface="Osaka"/>
              </a:rPr>
              <a:t>TDR</a:t>
            </a:r>
            <a:r>
              <a:rPr lang="en-US" altLang="ja-JP" sz="1200" dirty="0">
                <a:solidFill>
                  <a:srgbClr val="000000"/>
                </a:solidFill>
                <a:latin typeface="Osaka"/>
                <a:ea typeface="Osaka"/>
                <a:cs typeface="Osaka"/>
              </a:rPr>
              <a:t> </a:t>
            </a:r>
            <a:r>
              <a:rPr lang="en-US" altLang="ja-JP" sz="1200" dirty="0" smtClean="0">
                <a:solidFill>
                  <a:srgbClr val="000000"/>
                </a:solidFill>
                <a:latin typeface="Osaka"/>
                <a:ea typeface="Osaka"/>
                <a:cs typeface="Osaka"/>
              </a:rPr>
              <a:t>complete</a:t>
            </a:r>
            <a:endParaRPr lang="ja-JP" altLang="en-US" sz="1200" dirty="0">
              <a:solidFill>
                <a:srgbClr val="000000"/>
              </a:solidFill>
              <a:latin typeface="Osaka"/>
              <a:ea typeface="Osaka"/>
              <a:cs typeface="Osaka"/>
            </a:endParaRPr>
          </a:p>
        </p:txBody>
      </p:sp>
      <p:sp>
        <p:nvSpPr>
          <p:cNvPr id="111" name="左右矢印 110"/>
          <p:cNvSpPr/>
          <p:nvPr/>
        </p:nvSpPr>
        <p:spPr bwMode="auto">
          <a:xfrm>
            <a:off x="3995936" y="2852936"/>
            <a:ext cx="1440160" cy="576064"/>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ja-JP" altLang="en-US" sz="1600" b="1">
              <a:solidFill>
                <a:srgbClr val="000000"/>
              </a:solidFill>
              <a:latin typeface="Arial" pitchFamily="-60" charset="0"/>
              <a:ea typeface="ＭＳ Ｐゴシック" pitchFamily="-60" charset="-128"/>
              <a:cs typeface="ＭＳ Ｐゴシック" pitchFamily="-60" charset="-128"/>
            </a:endParaRPr>
          </a:p>
        </p:txBody>
      </p:sp>
      <p:sp>
        <p:nvSpPr>
          <p:cNvPr id="112" name="テキスト ボックス 111"/>
          <p:cNvSpPr txBox="1"/>
          <p:nvPr/>
        </p:nvSpPr>
        <p:spPr>
          <a:xfrm>
            <a:off x="4211960" y="2924944"/>
            <a:ext cx="1039768" cy="461665"/>
          </a:xfrm>
          <a:prstGeom prst="rect">
            <a:avLst/>
          </a:prstGeom>
          <a:noFill/>
        </p:spPr>
        <p:txBody>
          <a:bodyPr wrap="none" rtlCol="0">
            <a:spAutoFit/>
          </a:bodyPr>
          <a:lstStyle/>
          <a:p>
            <a:pPr defTabSz="457153"/>
            <a:r>
              <a:rPr lang="en-US" altLang="ja-JP" sz="1200" b="1">
                <a:solidFill>
                  <a:srgbClr val="000000"/>
                </a:solidFill>
                <a:latin typeface="Arial"/>
                <a:ea typeface="Arial Unicode MS"/>
                <a:cs typeface="Arial Unicode MS"/>
              </a:rPr>
              <a:t>Project </a:t>
            </a:r>
          </a:p>
          <a:p>
            <a:pPr defTabSz="457153"/>
            <a:r>
              <a:rPr lang="en-US" altLang="ja-JP" sz="1200" b="1">
                <a:solidFill>
                  <a:srgbClr val="000000"/>
                </a:solidFill>
                <a:latin typeface="Arial"/>
                <a:ea typeface="Arial Unicode MS"/>
                <a:cs typeface="Arial Unicode MS"/>
              </a:rPr>
              <a:t>submission</a:t>
            </a:r>
            <a:endParaRPr lang="ja-JP" altLang="en-US" sz="1200" b="1">
              <a:solidFill>
                <a:srgbClr val="000000"/>
              </a:solidFill>
              <a:latin typeface="Arial"/>
              <a:ea typeface="Arial Unicode MS"/>
              <a:cs typeface="Arial Unicode MS"/>
            </a:endParaRPr>
          </a:p>
        </p:txBody>
      </p:sp>
      <p:sp>
        <p:nvSpPr>
          <p:cNvPr id="44" name="左矢印 43"/>
          <p:cNvSpPr/>
          <p:nvPr/>
        </p:nvSpPr>
        <p:spPr bwMode="auto">
          <a:xfrm>
            <a:off x="7092280" y="2852936"/>
            <a:ext cx="1944216" cy="576064"/>
          </a:xfrm>
          <a:prstGeom prst="left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ja-JP" altLang="en-US" sz="2400">
              <a:solidFill>
                <a:srgbClr val="000000"/>
              </a:solidFill>
              <a:latin typeface="Arial" pitchFamily="-60" charset="0"/>
              <a:ea typeface="ＭＳ Ｐゴシック" pitchFamily="-60" charset="-128"/>
              <a:cs typeface="ＭＳ Ｐゴシック" pitchFamily="-60" charset="-128"/>
            </a:endParaRPr>
          </a:p>
        </p:txBody>
      </p:sp>
      <p:sp>
        <p:nvSpPr>
          <p:cNvPr id="78" name="テキスト ボックス 77"/>
          <p:cNvSpPr txBox="1"/>
          <p:nvPr/>
        </p:nvSpPr>
        <p:spPr>
          <a:xfrm>
            <a:off x="7156456" y="2996952"/>
            <a:ext cx="1951676" cy="338554"/>
          </a:xfrm>
          <a:prstGeom prst="rect">
            <a:avLst/>
          </a:prstGeom>
          <a:noFill/>
        </p:spPr>
        <p:txBody>
          <a:bodyPr wrap="none" rtlCol="0">
            <a:spAutoFit/>
          </a:bodyPr>
          <a:lstStyle/>
          <a:p>
            <a:pPr defTabSz="457153"/>
            <a:r>
              <a:rPr lang="en-US" altLang="ja-JP" sz="1600" b="1">
                <a:solidFill>
                  <a:srgbClr val="000000"/>
                </a:solidFill>
                <a:latin typeface="Arial"/>
                <a:ea typeface="Arial Unicode MS"/>
                <a:cs typeface="Arial Unicode MS"/>
              </a:rPr>
              <a:t>Start construction</a:t>
            </a:r>
            <a:endParaRPr lang="ja-JP" altLang="en-US" sz="1600" b="1">
              <a:solidFill>
                <a:srgbClr val="000000"/>
              </a:solidFill>
              <a:latin typeface="Arial"/>
              <a:ea typeface="Arial Unicode MS"/>
              <a:cs typeface="Arial Unicode MS"/>
            </a:endParaRPr>
          </a:p>
        </p:txBody>
      </p:sp>
      <p:sp>
        <p:nvSpPr>
          <p:cNvPr id="113" name="TextBox 54"/>
          <p:cNvSpPr txBox="1"/>
          <p:nvPr/>
        </p:nvSpPr>
        <p:spPr>
          <a:xfrm>
            <a:off x="395536" y="1268760"/>
            <a:ext cx="473870" cy="307777"/>
          </a:xfrm>
          <a:prstGeom prst="rect">
            <a:avLst/>
          </a:prstGeom>
          <a:noFill/>
        </p:spPr>
        <p:txBody>
          <a:bodyPr wrap="none" rtlCol="0">
            <a:spAutoFit/>
          </a:bodyPr>
          <a:lstStyle/>
          <a:p>
            <a:pPr defTabSz="457153"/>
            <a:r>
              <a:rPr lang="en-US" altLang="ja-JP" sz="1400" b="1" dirty="0">
                <a:solidFill>
                  <a:srgbClr val="000000"/>
                </a:solidFill>
                <a:latin typeface="Arial"/>
                <a:ea typeface="Arial Unicode MS"/>
                <a:cs typeface="Arial Unicode MS"/>
              </a:rPr>
              <a:t>ILC</a:t>
            </a:r>
          </a:p>
        </p:txBody>
      </p:sp>
      <p:cxnSp>
        <p:nvCxnSpPr>
          <p:cNvPr id="51" name="直線コネクタ 50"/>
          <p:cNvCxnSpPr/>
          <p:nvPr/>
        </p:nvCxnSpPr>
        <p:spPr>
          <a:xfrm>
            <a:off x="5029692" y="5232669"/>
            <a:ext cx="0" cy="787318"/>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2" name="角丸四角形 51"/>
          <p:cNvSpPr/>
          <p:nvPr/>
        </p:nvSpPr>
        <p:spPr>
          <a:xfrm>
            <a:off x="5125337" y="5205711"/>
            <a:ext cx="1534242" cy="533400"/>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53" name="角丸四角形 52"/>
          <p:cNvSpPr/>
          <p:nvPr/>
        </p:nvSpPr>
        <p:spPr>
          <a:xfrm>
            <a:off x="2367240" y="5219958"/>
            <a:ext cx="2645726" cy="533400"/>
          </a:xfrm>
          <a:prstGeom prst="round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54" name="TextBox 47"/>
          <p:cNvSpPr txBox="1"/>
          <p:nvPr/>
        </p:nvSpPr>
        <p:spPr>
          <a:xfrm>
            <a:off x="2507329" y="5279776"/>
            <a:ext cx="2377574" cy="369332"/>
          </a:xfrm>
          <a:prstGeom prst="rect">
            <a:avLst/>
          </a:prstGeom>
          <a:noFill/>
        </p:spPr>
        <p:txBody>
          <a:bodyPr wrap="none" rtlCol="0">
            <a:spAutoFit/>
          </a:bodyPr>
          <a:lstStyle/>
          <a:p>
            <a:pPr defTabSz="457153"/>
            <a:r>
              <a:rPr lang="en-US" altLang="ja-JP" b="1" dirty="0" smtClean="0">
                <a:solidFill>
                  <a:srgbClr val="000000"/>
                </a:solidFill>
                <a:latin typeface="Arial"/>
                <a:ea typeface="Arial Unicode MS"/>
                <a:cs typeface="Arial Unicode MS"/>
              </a:rPr>
              <a:t>CM-2a Construction</a:t>
            </a:r>
            <a:endParaRPr lang="ja-JP" altLang="en-US" b="1" dirty="0">
              <a:solidFill>
                <a:srgbClr val="000000"/>
              </a:solidFill>
              <a:latin typeface="Arial"/>
              <a:ea typeface="Arial Unicode MS"/>
              <a:cs typeface="Arial Unicode MS"/>
            </a:endParaRPr>
          </a:p>
        </p:txBody>
      </p:sp>
      <p:sp>
        <p:nvSpPr>
          <p:cNvPr id="55" name="TextBox 52"/>
          <p:cNvSpPr txBox="1"/>
          <p:nvPr/>
        </p:nvSpPr>
        <p:spPr>
          <a:xfrm>
            <a:off x="5323477" y="5287774"/>
            <a:ext cx="1153681" cy="338554"/>
          </a:xfrm>
          <a:prstGeom prst="rect">
            <a:avLst/>
          </a:prstGeom>
          <a:noFill/>
        </p:spPr>
        <p:txBody>
          <a:bodyPr wrap="none" rtlCol="0">
            <a:spAutoFit/>
          </a:bodyPr>
          <a:lstStyle/>
          <a:p>
            <a:pPr defTabSz="457153"/>
            <a:r>
              <a:rPr lang="en-US" altLang="ja-JP" sz="1600" b="1" dirty="0" smtClean="0">
                <a:solidFill>
                  <a:srgbClr val="000000"/>
                </a:solidFill>
                <a:latin typeface="Arial"/>
                <a:ea typeface="Arial Unicode MS"/>
                <a:cs typeface="Arial Unicode MS"/>
              </a:rPr>
              <a:t>Operation</a:t>
            </a:r>
            <a:endParaRPr lang="ja-JP" altLang="en-US" sz="1600" b="1" dirty="0">
              <a:solidFill>
                <a:srgbClr val="000000"/>
              </a:solidFill>
              <a:latin typeface="Arial"/>
              <a:ea typeface="Arial Unicode MS"/>
              <a:cs typeface="Arial Unicode MS"/>
            </a:endParaRPr>
          </a:p>
        </p:txBody>
      </p:sp>
      <p:sp>
        <p:nvSpPr>
          <p:cNvPr id="3" name="日付プレースホルダー 2"/>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4" name="フッター プレースホルダー 3"/>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Tree>
    <p:extLst>
      <p:ext uri="{BB962C8B-B14F-4D97-AF65-F5344CB8AC3E}">
        <p14:creationId xmlns:p14="http://schemas.microsoft.com/office/powerpoint/2010/main" val="75362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5291"/>
          </a:xfrm>
        </p:spPr>
        <p:txBody>
          <a:bodyPr>
            <a:normAutofit fontScale="90000"/>
          </a:bodyPr>
          <a:lstStyle/>
          <a:p>
            <a:r>
              <a:rPr kumimoji="1" lang="en-US" altLang="ja-JP" b="1" dirty="0" smtClean="0"/>
              <a:t>KEK-ILC Road-Map: </a:t>
            </a:r>
            <a:r>
              <a:rPr kumimoji="1" lang="en-US" altLang="ja-JP" b="1" dirty="0" smtClean="0">
                <a:solidFill>
                  <a:srgbClr val="FF0000"/>
                </a:solidFill>
              </a:rPr>
              <a:t>Case 1</a:t>
            </a:r>
            <a:r>
              <a:rPr kumimoji="1" lang="en-US" altLang="ja-JP" b="1" dirty="0" smtClean="0"/>
              <a:t> </a:t>
            </a:r>
            <a:r>
              <a:rPr kumimoji="1" lang="en-US" altLang="ja-JP" dirty="0" smtClean="0"/>
              <a:t/>
            </a:r>
            <a:br>
              <a:rPr kumimoji="1" lang="en-US" altLang="ja-JP" dirty="0" smtClean="0"/>
            </a:br>
            <a:r>
              <a:rPr lang="en-US" altLang="ja-JP" sz="2700" dirty="0" smtClean="0">
                <a:solidFill>
                  <a:srgbClr val="3366FF"/>
                </a:solidFill>
              </a:rPr>
              <a:t>under discussion, 2012-7</a:t>
            </a:r>
            <a:endParaRPr kumimoji="1" lang="ja-JP" altLang="en-US" sz="2700" dirty="0">
              <a:solidFill>
                <a:srgbClr val="3366FF"/>
              </a:solidFill>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503616472"/>
              </p:ext>
            </p:extLst>
          </p:nvPr>
        </p:nvGraphicFramePr>
        <p:xfrm>
          <a:off x="302986" y="1100138"/>
          <a:ext cx="8614229" cy="6264892"/>
        </p:xfrm>
        <a:graphic>
          <a:graphicData uri="http://schemas.openxmlformats.org/drawingml/2006/table">
            <a:tbl>
              <a:tblPr firstRow="1" bandRow="1">
                <a:tableStyleId>{5C22544A-7EE6-4342-B048-85BDC9FD1C3A}</a:tableStyleId>
              </a:tblPr>
              <a:tblGrid>
                <a:gridCol w="1373470"/>
                <a:gridCol w="517197"/>
                <a:gridCol w="517197"/>
                <a:gridCol w="517197"/>
                <a:gridCol w="517197"/>
                <a:gridCol w="517197"/>
                <a:gridCol w="517197"/>
                <a:gridCol w="517197"/>
                <a:gridCol w="517197"/>
                <a:gridCol w="517197"/>
                <a:gridCol w="517198"/>
                <a:gridCol w="517197"/>
                <a:gridCol w="517197"/>
                <a:gridCol w="517197"/>
                <a:gridCol w="517197"/>
              </a:tblGrid>
              <a:tr h="308863">
                <a:tc>
                  <a:txBody>
                    <a:bodyPr/>
                    <a:lstStyle/>
                    <a:p>
                      <a:endParaRPr kumimoji="1" lang="ja-JP" altLang="en-US" sz="1400" dirty="0"/>
                    </a:p>
                  </a:txBody>
                  <a:tcPr/>
                </a:tc>
                <a:tc>
                  <a:txBody>
                    <a:bodyPr/>
                    <a:lstStyle/>
                    <a:p>
                      <a:r>
                        <a:rPr kumimoji="1" lang="en-US" altLang="ja-JP" sz="1400" dirty="0" smtClean="0"/>
                        <a:t>12</a:t>
                      </a:r>
                      <a:endParaRPr kumimoji="1" lang="ja-JP" altLang="en-US" sz="1400" dirty="0"/>
                    </a:p>
                  </a:txBody>
                  <a:tcPr/>
                </a:tc>
                <a:tc>
                  <a:txBody>
                    <a:bodyPr/>
                    <a:lstStyle/>
                    <a:p>
                      <a:r>
                        <a:rPr kumimoji="1" lang="en-US" altLang="ja-JP" sz="1400" dirty="0" smtClean="0"/>
                        <a:t>13</a:t>
                      </a:r>
                      <a:endParaRPr kumimoji="1" lang="ja-JP" altLang="en-US" sz="1400" dirty="0"/>
                    </a:p>
                  </a:txBody>
                  <a:tcPr/>
                </a:tc>
                <a:tc>
                  <a:txBody>
                    <a:bodyPr/>
                    <a:lstStyle/>
                    <a:p>
                      <a:r>
                        <a:rPr kumimoji="1" lang="en-US" altLang="ja-JP" sz="1400" dirty="0" smtClean="0"/>
                        <a:t>14</a:t>
                      </a:r>
                      <a:endParaRPr kumimoji="1" lang="ja-JP" altLang="en-US" sz="1400" dirty="0"/>
                    </a:p>
                  </a:txBody>
                  <a:tcPr/>
                </a:tc>
                <a:tc>
                  <a:txBody>
                    <a:bodyPr/>
                    <a:lstStyle/>
                    <a:p>
                      <a:r>
                        <a:rPr kumimoji="1" lang="en-US" altLang="ja-JP" sz="1400" dirty="0" smtClean="0"/>
                        <a:t>15</a:t>
                      </a:r>
                      <a:endParaRPr kumimoji="1" lang="ja-JP" altLang="en-US" sz="1400" dirty="0"/>
                    </a:p>
                  </a:txBody>
                  <a:tcPr/>
                </a:tc>
                <a:tc>
                  <a:txBody>
                    <a:bodyPr/>
                    <a:lstStyle/>
                    <a:p>
                      <a:r>
                        <a:rPr kumimoji="1" lang="en-US" altLang="ja-JP" sz="1400" dirty="0" smtClean="0"/>
                        <a:t>16</a:t>
                      </a:r>
                      <a:endParaRPr kumimoji="1" lang="ja-JP" altLang="en-US" sz="1400" dirty="0"/>
                    </a:p>
                  </a:txBody>
                  <a:tcPr/>
                </a:tc>
                <a:tc>
                  <a:txBody>
                    <a:bodyPr/>
                    <a:lstStyle/>
                    <a:p>
                      <a:r>
                        <a:rPr kumimoji="1" lang="en-US" altLang="ja-JP" sz="1400" dirty="0" smtClean="0"/>
                        <a:t>17</a:t>
                      </a:r>
                      <a:endParaRPr kumimoji="1" lang="ja-JP" altLang="en-US" sz="1400" dirty="0"/>
                    </a:p>
                  </a:txBody>
                  <a:tcPr/>
                </a:tc>
                <a:tc>
                  <a:txBody>
                    <a:bodyPr/>
                    <a:lstStyle/>
                    <a:p>
                      <a:r>
                        <a:rPr kumimoji="1" lang="en-US" altLang="ja-JP" sz="1400" dirty="0" smtClean="0"/>
                        <a:t>18</a:t>
                      </a:r>
                      <a:endParaRPr kumimoji="1" lang="ja-JP" altLang="en-US" sz="1400" dirty="0"/>
                    </a:p>
                  </a:txBody>
                  <a:tcPr/>
                </a:tc>
                <a:tc>
                  <a:txBody>
                    <a:bodyPr/>
                    <a:lstStyle/>
                    <a:p>
                      <a:r>
                        <a:rPr kumimoji="1" lang="en-US" altLang="ja-JP" sz="1400" dirty="0" smtClean="0"/>
                        <a:t>19</a:t>
                      </a:r>
                      <a:endParaRPr kumimoji="1" lang="ja-JP" altLang="en-US" sz="1400" dirty="0"/>
                    </a:p>
                  </a:txBody>
                  <a:tcPr/>
                </a:tc>
                <a:tc>
                  <a:txBody>
                    <a:bodyPr/>
                    <a:lstStyle/>
                    <a:p>
                      <a:r>
                        <a:rPr kumimoji="1" lang="en-US" altLang="ja-JP" sz="1400" dirty="0" smtClean="0"/>
                        <a:t>20</a:t>
                      </a:r>
                      <a:endParaRPr kumimoji="1" lang="ja-JP" altLang="en-US" sz="1400" dirty="0"/>
                    </a:p>
                  </a:txBody>
                  <a:tcPr/>
                </a:tc>
                <a:tc>
                  <a:txBody>
                    <a:bodyPr/>
                    <a:lstStyle/>
                    <a:p>
                      <a:r>
                        <a:rPr kumimoji="1" lang="en-US" altLang="ja-JP" sz="1400" dirty="0" smtClean="0"/>
                        <a:t>21</a:t>
                      </a:r>
                      <a:endParaRPr kumimoji="1" lang="ja-JP" altLang="en-US" sz="1400" dirty="0"/>
                    </a:p>
                  </a:txBody>
                  <a:tcPr/>
                </a:tc>
                <a:tc>
                  <a:txBody>
                    <a:bodyPr/>
                    <a:lstStyle/>
                    <a:p>
                      <a:r>
                        <a:rPr kumimoji="1" lang="en-US" altLang="ja-JP" sz="1400" dirty="0" smtClean="0"/>
                        <a:t>22</a:t>
                      </a:r>
                      <a:endParaRPr kumimoji="1" lang="ja-JP" altLang="en-US" sz="1400" dirty="0"/>
                    </a:p>
                  </a:txBody>
                  <a:tcPr/>
                </a:tc>
                <a:tc>
                  <a:txBody>
                    <a:bodyPr/>
                    <a:lstStyle/>
                    <a:p>
                      <a:r>
                        <a:rPr kumimoji="1" lang="en-US" altLang="ja-JP" sz="1400" dirty="0" smtClean="0"/>
                        <a:t>23</a:t>
                      </a:r>
                      <a:endParaRPr kumimoji="1" lang="ja-JP" altLang="en-US" sz="1400" dirty="0"/>
                    </a:p>
                  </a:txBody>
                  <a:tcPr/>
                </a:tc>
                <a:tc>
                  <a:txBody>
                    <a:bodyPr/>
                    <a:lstStyle/>
                    <a:p>
                      <a:r>
                        <a:rPr kumimoji="1" lang="en-US" altLang="ja-JP" sz="1400" dirty="0" smtClean="0"/>
                        <a:t>24</a:t>
                      </a:r>
                      <a:endParaRPr kumimoji="1" lang="ja-JP" altLang="en-US" sz="1400" dirty="0"/>
                    </a:p>
                  </a:txBody>
                  <a:tcPr/>
                </a:tc>
                <a:tc>
                  <a:txBody>
                    <a:bodyPr/>
                    <a:lstStyle/>
                    <a:p>
                      <a:r>
                        <a:rPr kumimoji="1" lang="en-US" altLang="ja-JP" sz="1400" dirty="0" smtClean="0"/>
                        <a:t>25</a:t>
                      </a:r>
                      <a:endParaRPr kumimoji="1" lang="ja-JP" altLang="en-US" sz="1400" dirty="0"/>
                    </a:p>
                  </a:txBody>
                  <a:tcPr/>
                </a:tc>
              </a:tr>
              <a:tr h="308863">
                <a:tc>
                  <a:txBody>
                    <a:bodyPr/>
                    <a:lstStyle/>
                    <a:p>
                      <a:r>
                        <a:rPr kumimoji="1" lang="en-US" altLang="ja-JP" sz="1200" dirty="0" smtClean="0"/>
                        <a:t>ILC TDP/TDR</a:t>
                      </a:r>
                      <a:endParaRPr kumimoji="1" lang="ja-JP" altLang="en-US" sz="1200" dirty="0"/>
                    </a:p>
                  </a:txBody>
                  <a:tcPr/>
                </a:tc>
                <a:tc>
                  <a:txBody>
                    <a:bodyPr/>
                    <a:lstStyle/>
                    <a:p>
                      <a:endParaRPr kumimoji="1" lang="ja-JP" altLang="en-US" sz="1200" dirty="0"/>
                    </a:p>
                  </a:txBody>
                  <a:tcPr>
                    <a:solidFill>
                      <a:srgbClr val="FFFF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r>
                        <a:rPr kumimoji="1" lang="en-US" altLang="ja-JP" sz="1200" b="1" dirty="0" smtClean="0">
                          <a:solidFill>
                            <a:srgbClr val="FF0000"/>
                          </a:solidFill>
                        </a:rPr>
                        <a:t>ATF-II</a:t>
                      </a:r>
                      <a:endParaRPr kumimoji="1" lang="ja-JP" altLang="en-US" sz="1200" b="1" dirty="0">
                        <a:solidFill>
                          <a:srgbClr val="FF0000"/>
                        </a:solidFill>
                      </a:endParaRPr>
                    </a:p>
                  </a:txBody>
                  <a:tcPr/>
                </a:tc>
                <a:tc gridSpan="2">
                  <a:txBody>
                    <a:bodyPr/>
                    <a:lstStyle/>
                    <a:p>
                      <a:r>
                        <a:rPr kumimoji="1" lang="en-US" altLang="ja-JP" sz="1200" dirty="0" smtClean="0">
                          <a:solidFill>
                            <a:srgbClr val="FFFF00"/>
                          </a:solidFill>
                        </a:rPr>
                        <a:t>Beam test</a:t>
                      </a:r>
                      <a:endParaRPr kumimoji="1" lang="ja-JP" altLang="en-US" sz="1200" dirty="0">
                        <a:solidFill>
                          <a:srgbClr val="FFFF00"/>
                        </a:solidFill>
                      </a:endParaRPr>
                    </a:p>
                  </a:txBody>
                  <a:tcPr>
                    <a:solidFill>
                      <a:srgbClr val="008000"/>
                    </a:solidFill>
                  </a:tcPr>
                </a:tc>
                <a:tc hMerge="1">
                  <a:txBody>
                    <a:bodyPr/>
                    <a:lstStyle/>
                    <a:p>
                      <a:endParaRPr kumimoji="1" lang="ja-JP" altLang="en-US" sz="1200" dirty="0"/>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ATF-future</a:t>
                      </a:r>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gridSpan="4">
                  <a:txBody>
                    <a:bodyPr/>
                    <a:lstStyle/>
                    <a:p>
                      <a:r>
                        <a:rPr kumimoji="1" lang="en-US" altLang="ja-JP" sz="1200" dirty="0" smtClean="0"/>
                        <a:t>Extended</a:t>
                      </a:r>
                      <a:r>
                        <a:rPr kumimoji="1" lang="en-US" altLang="ja-JP" sz="1200" baseline="0" dirty="0" smtClean="0"/>
                        <a:t> program</a:t>
                      </a:r>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050" dirty="0"/>
                    </a:p>
                  </a:txBody>
                  <a:tcPr>
                    <a:solidFill>
                      <a:schemeClr val="accent3">
                        <a:lumMod val="40000"/>
                        <a:lumOff val="60000"/>
                      </a:schemeClr>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b="1" dirty="0" smtClean="0">
                          <a:solidFill>
                            <a:srgbClr val="FF0000"/>
                          </a:solidFill>
                        </a:rPr>
                        <a:t>STF</a:t>
                      </a:r>
                      <a:endParaRPr kumimoji="1" lang="ja-JP" altLang="en-US" sz="1200" b="1" dirty="0">
                        <a:solidFill>
                          <a:srgbClr val="FF0000"/>
                        </a:solidFill>
                      </a:endParaRPr>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r>
              <a:tr h="1339336">
                <a:tc>
                  <a:txBody>
                    <a:bodyPr/>
                    <a:lstStyle/>
                    <a:p>
                      <a:r>
                        <a:rPr kumimoji="1" lang="en-US" altLang="ja-JP" sz="1200" dirty="0" smtClean="0"/>
                        <a:t>  QB</a:t>
                      </a:r>
                      <a:endParaRPr kumimoji="1" lang="ja-JP" altLang="en-US" sz="1200" dirty="0"/>
                    </a:p>
                  </a:txBody>
                  <a:tcPr/>
                </a:tc>
                <a:tc>
                  <a:txBody>
                    <a:bodyPr/>
                    <a:lstStyle/>
                    <a:p>
                      <a:r>
                        <a:rPr kumimoji="1" lang="en-US" altLang="ja-JP" sz="1100" dirty="0" smtClean="0">
                          <a:solidFill>
                            <a:srgbClr val="FFFF00"/>
                          </a:solidFill>
                        </a:rPr>
                        <a:t>Beam test</a:t>
                      </a:r>
                      <a:endParaRPr kumimoji="1" lang="ja-JP" altLang="en-US" sz="1100" dirty="0">
                        <a:solidFill>
                          <a:srgbClr val="FFFF00"/>
                        </a:solidFill>
                      </a:endParaRPr>
                    </a:p>
                  </a:txBody>
                  <a:tcPr>
                    <a:solidFill>
                      <a:srgbClr val="0080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r>
              <a:tr h="380790">
                <a:tc>
                  <a:txBody>
                    <a:bodyPr/>
                    <a:lstStyle/>
                    <a:p>
                      <a:r>
                        <a:rPr kumimoji="1" lang="en-US" altLang="ja-JP" sz="1200" dirty="0" smtClean="0"/>
                        <a:t>  STF2-  </a:t>
                      </a:r>
                    </a:p>
                    <a:p>
                      <a:r>
                        <a:rPr kumimoji="1" lang="en-US" altLang="ja-JP" sz="1200" dirty="0" smtClean="0"/>
                        <a:t>  CM1+CM2a</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r>
                        <a:rPr kumimoji="1" lang="en-US" altLang="ja-JP" sz="1100" dirty="0" smtClean="0">
                          <a:solidFill>
                            <a:srgbClr val="FFFF00"/>
                          </a:solidFill>
                        </a:rPr>
                        <a:t>Beam</a:t>
                      </a:r>
                      <a:r>
                        <a:rPr kumimoji="1" lang="en-US" altLang="ja-JP" sz="1100" baseline="0" dirty="0" smtClean="0">
                          <a:solidFill>
                            <a:srgbClr val="FFFF00"/>
                          </a:solidFill>
                        </a:rPr>
                        <a:t> test</a:t>
                      </a:r>
                      <a:endParaRPr kumimoji="1" lang="ja-JP" altLang="en-US" sz="1100" dirty="0">
                        <a:solidFill>
                          <a:srgbClr val="FFFF00"/>
                        </a:solidFill>
                      </a:endParaRPr>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STF-Future</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gridSpan="3">
                  <a:txBody>
                    <a:bodyPr/>
                    <a:lstStyle/>
                    <a:p>
                      <a:r>
                        <a:rPr kumimoji="1" lang="en-US" altLang="ja-JP" sz="1200" dirty="0" smtClean="0"/>
                        <a:t>Extended</a:t>
                      </a:r>
                      <a:r>
                        <a:rPr kumimoji="1" lang="en-US" altLang="ja-JP" sz="1200" baseline="0" dirty="0" smtClean="0"/>
                        <a:t> program </a:t>
                      </a:r>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200" dirty="0"/>
                    </a:p>
                  </a:txBody>
                  <a:tcPr>
                    <a:solidFill>
                      <a:schemeClr val="accent3">
                        <a:lumMod val="40000"/>
                        <a:lumOff val="60000"/>
                      </a:schemeClr>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baseline="0" dirty="0" smtClean="0">
                          <a:solidFill>
                            <a:srgbClr val="3366FF"/>
                          </a:solidFill>
                        </a:rPr>
                        <a:t>CFS</a:t>
                      </a:r>
                      <a:r>
                        <a:rPr kumimoji="1" lang="en-US" altLang="ja-JP" sz="1200" baseline="0" dirty="0" smtClean="0"/>
                        <a:t> </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r>
              <a:tr h="308863">
                <a:tc>
                  <a:txBody>
                    <a:bodyPr/>
                    <a:lstStyle/>
                    <a:p>
                      <a:r>
                        <a:rPr kumimoji="1" lang="en-US" altLang="ja-JP" sz="1200" dirty="0" smtClean="0"/>
                        <a:t>  Civil</a:t>
                      </a:r>
                      <a:r>
                        <a:rPr kumimoji="1" lang="en-US" altLang="ja-JP" sz="1200" baseline="0" dirty="0" smtClean="0"/>
                        <a:t> </a:t>
                      </a:r>
                      <a:r>
                        <a:rPr kumimoji="1" lang="en-US" altLang="ja-JP" sz="1200" baseline="0" dirty="0" err="1" smtClean="0"/>
                        <a:t>eng.</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tx2">
                        <a:lumMod val="40000"/>
                        <a:lumOff val="60000"/>
                      </a:schemeClr>
                    </a:solidFill>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Site-survey</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8EB4E3"/>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900" b="1" dirty="0">
                        <a:solidFill>
                          <a:srgbClr val="FFFF00"/>
                        </a:solidFill>
                      </a:endParaRPr>
                    </a:p>
                  </a:txBody>
                  <a:tcPr>
                    <a:solidFill>
                      <a:schemeClr val="bg1"/>
                    </a:solidFill>
                  </a:tcPr>
                </a:tc>
              </a:tr>
              <a:tr h="308863">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14</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15</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16</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17</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18</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19</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20</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21</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22</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23</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24</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900" b="1" dirty="0" smtClean="0">
                          <a:solidFill>
                            <a:srgbClr val="FFFF00"/>
                          </a:solidFill>
                        </a:rPr>
                        <a:t>25</a:t>
                      </a:r>
                      <a:endParaRPr kumimoji="1" lang="ja-JP" altLang="en-US" sz="900" b="1" dirty="0">
                        <a:solidFill>
                          <a:srgbClr val="FFFF00"/>
                        </a:solidFill>
                      </a:endParaRPr>
                    </a:p>
                  </a:txBody>
                  <a:tcPr>
                    <a:solidFill>
                      <a:schemeClr val="tx2">
                        <a:lumMod val="60000"/>
                        <a:lumOff val="40000"/>
                      </a:schemeClr>
                    </a:solidFill>
                  </a:tcPr>
                </a:tc>
              </a:tr>
              <a:tr h="308863">
                <a:tc>
                  <a:txBody>
                    <a:bodyPr/>
                    <a:lstStyle/>
                    <a:p>
                      <a:r>
                        <a:rPr kumimoji="1" lang="en-US" altLang="ja-JP" sz="1200" dirty="0" smtClean="0"/>
                        <a:t>ILC</a:t>
                      </a:r>
                      <a:r>
                        <a:rPr kumimoji="1" lang="en-US" altLang="ja-JP" sz="1200" baseline="0" dirty="0" smtClean="0"/>
                        <a:t> constr. :  CFS</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solidFill>
                      <a:schemeClr val="accent3"/>
                    </a:solidFill>
                  </a:tcPr>
                </a:tc>
                <a:tc>
                  <a:txBody>
                    <a:bodyPr/>
                    <a:lstStyle/>
                    <a:p>
                      <a:endParaRPr kumimoji="1" lang="ja-JP" altLang="en-US" sz="1200" dirty="0"/>
                    </a:p>
                  </a:txBody>
                  <a:tcPr>
                    <a:solidFill>
                      <a:schemeClr val="accent3"/>
                    </a:solidFill>
                  </a:tcPr>
                </a:tc>
                <a:tc>
                  <a:txBody>
                    <a:bodyPr/>
                    <a:lstStyle/>
                    <a:p>
                      <a:r>
                        <a:rPr kumimoji="1" lang="en-US" altLang="ja-JP" sz="1200" dirty="0" smtClean="0"/>
                        <a:t> </a:t>
                      </a:r>
                      <a:endParaRPr kumimoji="1" lang="ja-JP" altLang="en-US" sz="1200" dirty="0"/>
                    </a:p>
                  </a:txBody>
                  <a:tcPr>
                    <a:solidFill>
                      <a:schemeClr val="tx2">
                        <a:lumMod val="40000"/>
                        <a:lumOff val="6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tc>
                <a:tc rowSpan="3">
                  <a:txBody>
                    <a:bodyPr/>
                    <a:lstStyle/>
                    <a:p>
                      <a:r>
                        <a:rPr kumimoji="1" lang="en-US" altLang="ja-JP" sz="900" dirty="0" smtClean="0"/>
                        <a:t>Commissioning</a:t>
                      </a:r>
                      <a:endParaRPr kumimoji="1" lang="ja-JP" altLang="en-US" sz="900" dirty="0"/>
                    </a:p>
                  </a:txBody>
                  <a:tcPr>
                    <a:solidFill>
                      <a:srgbClr val="FF6600"/>
                    </a:solidFill>
                  </a:tcPr>
                </a:tc>
              </a:tr>
              <a:tr h="308863">
                <a:tc>
                  <a:txBody>
                    <a:bodyPr/>
                    <a:lstStyle/>
                    <a:p>
                      <a:r>
                        <a:rPr kumimoji="1" lang="en-US" altLang="ja-JP" sz="1200" dirty="0" smtClean="0"/>
                        <a:t>  Fabrication</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pPr lvl="0"/>
                      <a:r>
                        <a:rPr kumimoji="1" lang="en-US" altLang="ja-JP" sz="1000" dirty="0" smtClean="0"/>
                        <a:t>Preparation for the</a:t>
                      </a:r>
                      <a:r>
                        <a:rPr kumimoji="1" lang="en-US" altLang="ja-JP" sz="1000" baseline="0" dirty="0" smtClean="0"/>
                        <a:t> </a:t>
                      </a:r>
                      <a:r>
                        <a:rPr kumimoji="1" lang="en-US" altLang="ja-JP" sz="1000" dirty="0" smtClean="0"/>
                        <a:t>project</a:t>
                      </a:r>
                      <a:r>
                        <a:rPr kumimoji="1" lang="en-US" altLang="ja-JP" sz="1000" baseline="0" dirty="0" smtClean="0"/>
                        <a:t> </a:t>
                      </a:r>
                      <a:endParaRPr kumimoji="1" lang="ja-JP" altLang="en-US" sz="1000" dirty="0"/>
                    </a:p>
                  </a:txBody>
                  <a:tcPr/>
                </a:tc>
                <a:tc hMerge="1">
                  <a:txBody>
                    <a:bodyPr/>
                    <a:lstStyle/>
                    <a:p>
                      <a:endParaRPr kumimoji="1" lang="ja-JP" altLang="en-US" sz="1200" dirty="0"/>
                    </a:p>
                  </a:txBody>
                  <a:tcPr/>
                </a:tc>
                <a:tc gridSpan="2">
                  <a:txBody>
                    <a:bodyPr/>
                    <a:lstStyle/>
                    <a:p>
                      <a:r>
                        <a:rPr kumimoji="1" lang="en-US" altLang="ja-JP" sz="1000" dirty="0" smtClean="0"/>
                        <a:t>Preparation</a:t>
                      </a:r>
                      <a:r>
                        <a:rPr kumimoji="1" lang="ja-JP" altLang="en-US" sz="1000" dirty="0" smtClean="0"/>
                        <a:t>　</a:t>
                      </a:r>
                      <a:r>
                        <a:rPr kumimoji="1" lang="en-US" altLang="ja-JP" sz="1000" dirty="0" smtClean="0"/>
                        <a:t>for</a:t>
                      </a:r>
                      <a:r>
                        <a:rPr kumimoji="1" lang="en-US" altLang="ja-JP" sz="1000" baseline="0" dirty="0" smtClean="0"/>
                        <a:t> industrialization </a:t>
                      </a:r>
                      <a:endParaRPr kumimoji="1" lang="ja-JP" altLang="en-US" sz="1000" dirty="0"/>
                    </a:p>
                  </a:txBody>
                  <a:tcPr/>
                </a:tc>
                <a:tc hMerge="1">
                  <a:txBody>
                    <a:bodyPr/>
                    <a:lstStyle/>
                    <a:p>
                      <a:endParaRPr kumimoji="1" lang="ja-JP" altLang="en-US"/>
                    </a:p>
                  </a:txBody>
                  <a:tcPr/>
                </a:tc>
                <a:tc gridSpan="7">
                  <a:txBody>
                    <a:bodyPr/>
                    <a:lstStyle/>
                    <a:p>
                      <a:r>
                        <a:rPr kumimoji="1" lang="en-US" altLang="ja-JP" sz="1200" dirty="0" smtClean="0"/>
                        <a:t>Fabrication</a:t>
                      </a:r>
                      <a:r>
                        <a:rPr kumimoji="1" lang="en-US" altLang="ja-JP" sz="1200" baseline="0" dirty="0" smtClean="0"/>
                        <a:t> and t</a:t>
                      </a:r>
                      <a:r>
                        <a:rPr kumimoji="1" lang="en-US" altLang="ja-JP" sz="1200" dirty="0" smtClean="0"/>
                        <a:t>ests,</a:t>
                      </a:r>
                      <a:r>
                        <a:rPr kumimoji="1" lang="en-US" altLang="ja-JP" sz="1200" baseline="0" dirty="0" smtClean="0"/>
                        <a:t> preparation for installation</a:t>
                      </a:r>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r h="308863">
                <a:tc>
                  <a:txBody>
                    <a:bodyPr/>
                    <a:lstStyle/>
                    <a:p>
                      <a:r>
                        <a:rPr kumimoji="1" lang="en-US" altLang="ja-JP" sz="1200" dirty="0" smtClean="0"/>
                        <a:t>  </a:t>
                      </a:r>
                      <a:r>
                        <a:rPr kumimoji="1" lang="en-US" altLang="ja-JP" sz="1200" dirty="0" err="1" smtClean="0"/>
                        <a:t>Inst</a:t>
                      </a:r>
                      <a:r>
                        <a:rPr kumimoji="1" lang="en-US" altLang="ja-JP" sz="1200" dirty="0" smtClean="0"/>
                        <a:t>/commission.</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endParaRPr kumimoji="1" lang="ja-JP" altLang="en-US" sz="1200" dirty="0"/>
                    </a:p>
                  </a:txBody>
                  <a:tcPr/>
                </a:tc>
                <a:tc hMerge="1">
                  <a:txBody>
                    <a:bodyPr/>
                    <a:lstStyle/>
                    <a:p>
                      <a:endParaRPr kumimoji="1" lang="ja-JP" altLang="en-US"/>
                    </a:p>
                  </a:txBody>
                  <a:tcPr/>
                </a:tc>
                <a:tc gridSpan="4">
                  <a:txBody>
                    <a:bodyPr/>
                    <a:lstStyle/>
                    <a:p>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en-US" altLang="ja-JP" dirty="0" smtClean="0"/>
                        <a:t>Installation</a:t>
                      </a:r>
                      <a:endParaRPr kumimoji="1" lang="ja-JP" altLang="en-US" dirty="0"/>
                    </a:p>
                  </a:txBody>
                  <a:tcPr>
                    <a:solidFill>
                      <a:schemeClr val="tx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12/08/30, A. Yamamoto</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Status and Prospect for ILC</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27</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027333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８月中の作業</a:t>
            </a:r>
            <a:r>
              <a:rPr lang="ja-JP" altLang="en-US" dirty="0" smtClean="0"/>
              <a:t>経過</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２つの提案を精査、調整し、一つの案とする</a:t>
            </a:r>
            <a:endParaRPr kumimoji="1" lang="en-US" altLang="ja-JP" dirty="0" smtClean="0"/>
          </a:p>
          <a:p>
            <a:pPr lvl="1"/>
            <a:r>
              <a:rPr lang="ja-JP" altLang="en-US" dirty="0" smtClean="0"/>
              <a:t>今後</a:t>
            </a:r>
            <a:r>
              <a:rPr lang="en-US" altLang="ja-JP" dirty="0" smtClean="0"/>
              <a:t>5</a:t>
            </a:r>
            <a:r>
              <a:rPr lang="ja-JP" altLang="en-US" dirty="0" smtClean="0"/>
              <a:t>年間を見通した現実的な案</a:t>
            </a:r>
            <a:endParaRPr lang="en-US" altLang="ja-JP" dirty="0" smtClean="0"/>
          </a:p>
          <a:p>
            <a:pPr lvl="1"/>
            <a:r>
              <a:rPr kumimoji="1" lang="en-US" altLang="ja-JP" dirty="0" smtClean="0"/>
              <a:t>ILC </a:t>
            </a:r>
            <a:r>
              <a:rPr kumimoji="1" lang="ja-JP" altLang="en-US" dirty="0" smtClean="0"/>
              <a:t>実現を目指すプロセスと整合性のある案</a:t>
            </a:r>
            <a:endParaRPr lang="en-US" altLang="ja-JP" dirty="0" smtClean="0"/>
          </a:p>
          <a:p>
            <a:pPr lvl="2"/>
            <a:r>
              <a:rPr lang="ja-JP" altLang="en-US" dirty="0" smtClean="0"/>
              <a:t>具体的な数値</a:t>
            </a:r>
            <a:endParaRPr lang="en-US" altLang="ja-JP" dirty="0" smtClean="0"/>
          </a:p>
          <a:p>
            <a:pPr lvl="3"/>
            <a:r>
              <a:rPr kumimoji="1" lang="ja-JP" altLang="en-US" dirty="0" smtClean="0"/>
              <a:t>空洞、</a:t>
            </a:r>
            <a:r>
              <a:rPr kumimoji="1" lang="en-US" altLang="ja-JP" dirty="0" smtClean="0"/>
              <a:t>CM</a:t>
            </a:r>
            <a:r>
              <a:rPr kumimoji="1" lang="ja-JP" altLang="en-US" dirty="0" smtClean="0"/>
              <a:t>の開発数、</a:t>
            </a:r>
            <a:endParaRPr kumimoji="1" lang="en-US" altLang="ja-JP" dirty="0" smtClean="0"/>
          </a:p>
          <a:p>
            <a:pPr lvl="3"/>
            <a:r>
              <a:rPr lang="en-US" altLang="ja-JP" dirty="0" smtClean="0"/>
              <a:t>RF</a:t>
            </a:r>
            <a:r>
              <a:rPr lang="ja-JP" altLang="en-US" dirty="0" smtClean="0"/>
              <a:t>システムの増強</a:t>
            </a:r>
            <a:endParaRPr lang="en-US" altLang="ja-JP" dirty="0" smtClean="0"/>
          </a:p>
          <a:p>
            <a:pPr lvl="3"/>
            <a:r>
              <a:rPr kumimoji="1" lang="ja-JP" altLang="en-US" dirty="0" smtClean="0"/>
              <a:t>冷却システムの増強</a:t>
            </a:r>
            <a:endParaRPr kumimoji="1" lang="en-US" altLang="ja-JP" dirty="0" smtClean="0"/>
          </a:p>
          <a:p>
            <a:pPr lvl="3"/>
            <a:r>
              <a:rPr kumimoji="1" lang="ja-JP" altLang="en-US" dirty="0" smtClean="0"/>
              <a:t>予算、人員体制</a:t>
            </a:r>
            <a:endParaRPr kumimoji="1" lang="en-US" altLang="ja-JP" dirty="0" smtClean="0"/>
          </a:p>
          <a:p>
            <a:pPr lvl="1"/>
            <a:r>
              <a:rPr lang="ja-JP" altLang="en-US" dirty="0" smtClean="0"/>
              <a:t>今週、</a:t>
            </a:r>
            <a:r>
              <a:rPr lang="en-US" altLang="ja-JP" dirty="0" smtClean="0"/>
              <a:t>8/30  LC</a:t>
            </a:r>
            <a:r>
              <a:rPr lang="ja-JP" altLang="en-US" dirty="0" smtClean="0"/>
              <a:t>計画推進委員会でも意見交換</a:t>
            </a:r>
            <a:endParaRPr lang="en-US" altLang="ja-JP" dirty="0"/>
          </a:p>
          <a:p>
            <a:pPr marL="1371457" lvl="3" indent="0">
              <a:buNone/>
            </a:pPr>
            <a:endParaRPr kumimoji="1" lang="en-US" altLang="ja-JP" dirty="0"/>
          </a:p>
        </p:txBody>
      </p:sp>
      <p:sp>
        <p:nvSpPr>
          <p:cNvPr id="4" name="日付プレースホルダー 3"/>
          <p:cNvSpPr>
            <a:spLocks noGrp="1"/>
          </p:cNvSpPr>
          <p:nvPr>
            <p:ph type="dt" sz="half" idx="10"/>
          </p:nvPr>
        </p:nvSpPr>
        <p:spPr/>
        <p:txBody>
          <a:bodyPr/>
          <a:lstStyle/>
          <a:p>
            <a:r>
              <a:rPr kumimoji="1" lang="en-US" altLang="ja-JP" smtClean="0"/>
              <a:t>12/08/30, A. Yamamoto</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28</a:t>
            </a:fld>
            <a:endParaRPr kumimoji="1" lang="ja-JP" altLang="en-US" dirty="0"/>
          </a:p>
        </p:txBody>
      </p:sp>
    </p:spTree>
    <p:extLst>
      <p:ext uri="{BB962C8B-B14F-4D97-AF65-F5344CB8AC3E}">
        <p14:creationId xmlns:p14="http://schemas.microsoft.com/office/powerpoint/2010/main" val="1280403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Road map for ILC detectors</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Assumptions</a:t>
            </a:r>
          </a:p>
          <a:p>
            <a:pPr lvl="1"/>
            <a:r>
              <a:rPr kumimoji="1" lang="en-US" altLang="ja-JP" dirty="0" smtClean="0"/>
              <a:t>Process like LHC experiments: Proposal </a:t>
            </a:r>
            <a:r>
              <a:rPr lang="en-US" altLang="ja-JP" dirty="0" smtClean="0">
                <a:sym typeface="Wingdings" pitchFamily="2" charset="2"/>
              </a:rPr>
              <a:t> approval  TDR  approval  construction</a:t>
            </a:r>
          </a:p>
          <a:p>
            <a:pPr lvl="1"/>
            <a:r>
              <a:rPr kumimoji="1" lang="en-US" altLang="ja-JP" dirty="0" smtClean="0">
                <a:sym typeface="Wingdings" pitchFamily="2" charset="2"/>
              </a:rPr>
              <a:t>Japanese mountain site</a:t>
            </a:r>
            <a:endParaRPr kumimoji="1" lang="en-US" altLang="ja-JP" dirty="0" smtClean="0"/>
          </a:p>
          <a:p>
            <a:r>
              <a:rPr kumimoji="1" lang="en-US" altLang="ja-JP" dirty="0" smtClean="0"/>
              <a:t>To be built 2 years before accelerator gets ready for physics run</a:t>
            </a:r>
          </a:p>
          <a:p>
            <a:pPr lvl="1"/>
            <a:r>
              <a:rPr lang="en-US" altLang="ja-JP" dirty="0" smtClean="0"/>
              <a:t>Detector check-out / pre-commissioning</a:t>
            </a:r>
          </a:p>
          <a:p>
            <a:pPr lvl="1"/>
            <a:r>
              <a:rPr kumimoji="1" lang="en-US" altLang="ja-JP" dirty="0" smtClean="0"/>
              <a:t>Ready for possible early accelerator commissioning for 250 </a:t>
            </a:r>
            <a:r>
              <a:rPr kumimoji="1" lang="en-US" altLang="ja-JP" dirty="0" err="1" smtClean="0"/>
              <a:t>GeV</a:t>
            </a:r>
            <a:r>
              <a:rPr kumimoji="1" lang="en-US" altLang="ja-JP" dirty="0" smtClean="0"/>
              <a:t> option</a:t>
            </a:r>
            <a:endParaRPr kumimoji="1" lang="ja-JP" altLang="en-US" dirty="0"/>
          </a:p>
        </p:txBody>
      </p:sp>
      <p:sp>
        <p:nvSpPr>
          <p:cNvPr id="4" name="日付プレースホルダー 3"/>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5" name="フッター プレースホルダー 4"/>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スライド番号プレースホルダー 5"/>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29</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01130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中間まとめ：全体の骨子（案）</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pPr marL="0" indent="0">
              <a:buNone/>
            </a:pPr>
            <a:r>
              <a:rPr lang="en-US" altLang="ja-JP" dirty="0" smtClean="0"/>
              <a:t>0.  </a:t>
            </a:r>
            <a:r>
              <a:rPr lang="ja-JP" altLang="en-US" dirty="0" smtClean="0"/>
              <a:t>序章</a:t>
            </a:r>
            <a:endParaRPr kumimoji="1" lang="en-US" altLang="ja-JP" dirty="0" smtClean="0"/>
          </a:p>
          <a:p>
            <a:pPr marL="514350" indent="-514350">
              <a:buFont typeface="+mj-lt"/>
              <a:buAutoNum type="arabicPeriod"/>
            </a:pPr>
            <a:r>
              <a:rPr lang="ja-JP" altLang="en-US" dirty="0" smtClean="0"/>
              <a:t>各分野の長期展望と</a:t>
            </a:r>
            <a:r>
              <a:rPr lang="en-US" altLang="ja-JP" dirty="0" smtClean="0"/>
              <a:t>KEK </a:t>
            </a:r>
            <a:r>
              <a:rPr lang="ja-JP" altLang="en-US" dirty="0" smtClean="0"/>
              <a:t>の役割</a:t>
            </a:r>
            <a:endParaRPr lang="en-US" altLang="ja-JP" dirty="0" smtClean="0"/>
          </a:p>
          <a:p>
            <a:pPr marL="914400" lvl="1" indent="-514350">
              <a:buFont typeface="+mj-lt"/>
              <a:buAutoNum type="arabicPeriod"/>
            </a:pPr>
            <a:r>
              <a:rPr kumimoji="1" lang="ja-JP" altLang="en-US" dirty="0" smtClean="0"/>
              <a:t>素粒子</a:t>
            </a:r>
            <a:r>
              <a:rPr lang="ja-JP" altLang="en-US" dirty="0" smtClean="0"/>
              <a:t>・</a:t>
            </a:r>
            <a:r>
              <a:rPr kumimoji="1" lang="ja-JP" altLang="en-US" dirty="0" smtClean="0"/>
              <a:t>原子核</a:t>
            </a:r>
            <a:endParaRPr kumimoji="1" lang="en-US" altLang="ja-JP" dirty="0" smtClean="0"/>
          </a:p>
          <a:p>
            <a:pPr marL="914400" lvl="1" indent="-514350">
              <a:buFont typeface="+mj-lt"/>
              <a:buAutoNum type="arabicPeriod"/>
            </a:pPr>
            <a:r>
              <a:rPr lang="ja-JP" altLang="en-US" dirty="0" smtClean="0"/>
              <a:t>物質・生命</a:t>
            </a:r>
            <a:endParaRPr lang="en-US" altLang="ja-JP" dirty="0" smtClean="0"/>
          </a:p>
          <a:p>
            <a:pPr marL="914400" lvl="1" indent="-514350">
              <a:buFont typeface="+mj-lt"/>
              <a:buAutoNum type="arabicPeriod"/>
            </a:pPr>
            <a:r>
              <a:rPr kumimoji="1" lang="en-US" altLang="ja-JP" dirty="0" smtClean="0"/>
              <a:t>KEK </a:t>
            </a:r>
            <a:r>
              <a:rPr kumimoji="1" lang="ja-JP" altLang="en-US" dirty="0" smtClean="0"/>
              <a:t>加速器・基盤技術の展開</a:t>
            </a:r>
            <a:endParaRPr kumimoji="1" lang="en-US" altLang="ja-JP" dirty="0" smtClean="0"/>
          </a:p>
          <a:p>
            <a:pPr marL="914400" lvl="1" indent="-514350">
              <a:buFont typeface="+mj-lt"/>
              <a:buAutoNum type="arabicPeriod"/>
            </a:pPr>
            <a:r>
              <a:rPr lang="en-US" altLang="ja-JP" dirty="0" smtClean="0"/>
              <a:t>KEK </a:t>
            </a:r>
            <a:r>
              <a:rPr lang="ja-JP" altLang="en-US" dirty="0" smtClean="0"/>
              <a:t>の研究のインパクト</a:t>
            </a:r>
            <a:endParaRPr lang="en-US" altLang="ja-JP" dirty="0" smtClean="0"/>
          </a:p>
          <a:p>
            <a:pPr marL="514350" indent="-514350">
              <a:buFont typeface="+mj-lt"/>
              <a:buAutoNum type="arabicPeriod"/>
            </a:pPr>
            <a:r>
              <a:rPr kumimoji="1" lang="ja-JP" altLang="en-US" dirty="0" smtClean="0"/>
              <a:t>行動計画</a:t>
            </a:r>
            <a:r>
              <a:rPr lang="en-US" altLang="ja-JP" dirty="0" smtClean="0"/>
              <a:t>(2014-2018) </a:t>
            </a:r>
          </a:p>
          <a:p>
            <a:pPr marL="914400" lvl="1" indent="-514350">
              <a:buFont typeface="+mj-lt"/>
              <a:buAutoNum type="arabicPeriod"/>
            </a:pPr>
            <a:r>
              <a:rPr kumimoji="1" lang="en-US" altLang="ja-JP" dirty="0" smtClean="0"/>
              <a:t>JPARC</a:t>
            </a:r>
          </a:p>
          <a:p>
            <a:pPr marL="914400" lvl="1" indent="-514350">
              <a:buFont typeface="+mj-lt"/>
              <a:buAutoNum type="arabicPeriod"/>
            </a:pPr>
            <a:r>
              <a:rPr lang="en-US" altLang="ja-JP" dirty="0" smtClean="0"/>
              <a:t>Super-KEKB</a:t>
            </a:r>
          </a:p>
          <a:p>
            <a:pPr marL="914400" lvl="1" indent="-514350">
              <a:buFont typeface="+mj-lt"/>
              <a:buAutoNum type="arabicPeriod"/>
            </a:pPr>
            <a:r>
              <a:rPr kumimoji="1" lang="en-US" altLang="ja-JP" dirty="0" smtClean="0"/>
              <a:t>LHC/ATLAS</a:t>
            </a:r>
          </a:p>
          <a:p>
            <a:pPr marL="914400" lvl="1" indent="-514350">
              <a:buFont typeface="+mj-lt"/>
              <a:buAutoNum type="arabicPeriod"/>
            </a:pPr>
            <a:r>
              <a:rPr lang="en-US" altLang="ja-JP" dirty="0" smtClean="0">
                <a:solidFill>
                  <a:srgbClr val="FF0000"/>
                </a:solidFill>
              </a:rPr>
              <a:t>ILC</a:t>
            </a:r>
          </a:p>
          <a:p>
            <a:pPr marL="914400" lvl="1" indent="-514350">
              <a:buFont typeface="+mj-lt"/>
              <a:buAutoNum type="arabicPeriod"/>
            </a:pPr>
            <a:r>
              <a:rPr lang="ja-JP" altLang="en-US" dirty="0" smtClean="0"/>
              <a:t>フォトンサイエンス</a:t>
            </a:r>
            <a:endParaRPr lang="en-US" altLang="ja-JP" dirty="0" smtClean="0"/>
          </a:p>
          <a:p>
            <a:pPr marL="914400" lvl="1" indent="-514350">
              <a:buFont typeface="+mj-lt"/>
              <a:buAutoNum type="arabicPeriod"/>
            </a:pPr>
            <a:r>
              <a:rPr lang="en-US" altLang="ja-JP" dirty="0" smtClean="0"/>
              <a:t>KEK</a:t>
            </a:r>
            <a:r>
              <a:rPr lang="ja-JP" altLang="en-US" dirty="0" smtClean="0"/>
              <a:t>からの新しい研究の発信</a:t>
            </a:r>
            <a:endParaRPr lang="en-US" altLang="ja-JP" dirty="0" smtClean="0"/>
          </a:p>
          <a:p>
            <a:pPr marL="514350" indent="-514350">
              <a:buFont typeface="+mj-lt"/>
              <a:buAutoNum type="arabicPeriod"/>
            </a:pPr>
            <a:r>
              <a:rPr lang="ja-JP" altLang="en-US" dirty="0" smtClean="0"/>
              <a:t>まとめ</a:t>
            </a:r>
            <a:endParaRPr lang="en-US" altLang="ja-JP" dirty="0" smtClean="0"/>
          </a:p>
          <a:p>
            <a:pPr marL="914400" lvl="1" indent="-514350">
              <a:buFont typeface="+mj-lt"/>
              <a:buAutoNum type="arabicPeriod"/>
            </a:pPr>
            <a:endParaRPr kumimoji="1" lang="en-US" altLang="ja-JP" dirty="0" smtClean="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12/08/30, A. Yamamoto</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Status and Prospect for ILC</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3</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2480134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59505"/>
          </a:xfrm>
        </p:spPr>
        <p:txBody>
          <a:bodyPr>
            <a:normAutofit fontScale="90000"/>
          </a:bodyPr>
          <a:lstStyle/>
          <a:p>
            <a:r>
              <a:rPr kumimoji="1" lang="ja-JP" altLang="en-US" b="1" dirty="0" smtClean="0"/>
              <a:t>まとめ</a:t>
            </a:r>
            <a:endParaRPr kumimoji="1" lang="ja-JP" altLang="en-US" b="1" dirty="0"/>
          </a:p>
        </p:txBody>
      </p:sp>
      <p:sp>
        <p:nvSpPr>
          <p:cNvPr id="3" name="コンテンツ プレースホルダー 2"/>
          <p:cNvSpPr>
            <a:spLocks noGrp="1"/>
          </p:cNvSpPr>
          <p:nvPr>
            <p:ph idx="1"/>
          </p:nvPr>
        </p:nvSpPr>
        <p:spPr>
          <a:xfrm>
            <a:off x="457200" y="1134838"/>
            <a:ext cx="8229600" cy="5221513"/>
          </a:xfrm>
          <a:ln>
            <a:solidFill>
              <a:srgbClr val="3366FF"/>
            </a:solidFill>
          </a:ln>
        </p:spPr>
        <p:txBody>
          <a:bodyPr>
            <a:normAutofit lnSpcReduction="10000"/>
          </a:bodyPr>
          <a:lstStyle/>
          <a:p>
            <a:r>
              <a:rPr kumimoji="1" lang="ja-JP" altLang="en-US" sz="2000" b="1" dirty="0" smtClean="0">
                <a:solidFill>
                  <a:srgbClr val="3366FF"/>
                </a:solidFill>
              </a:rPr>
              <a:t>技術開発、技術設計の進展</a:t>
            </a:r>
            <a:endParaRPr kumimoji="1" lang="en-US" altLang="ja-JP" sz="2000" b="1" dirty="0" smtClean="0">
              <a:solidFill>
                <a:srgbClr val="3366FF"/>
              </a:solidFill>
            </a:endParaRPr>
          </a:p>
          <a:p>
            <a:pPr lvl="1"/>
            <a:r>
              <a:rPr kumimoji="1" lang="en-US" altLang="ja-JP" sz="1800" dirty="0" smtClean="0"/>
              <a:t>Technical Design Report </a:t>
            </a:r>
            <a:r>
              <a:rPr kumimoji="1" lang="ja-JP" altLang="en-US" sz="1800" dirty="0" smtClean="0"/>
              <a:t>は</a:t>
            </a:r>
            <a:r>
              <a:rPr kumimoji="1" lang="en-US" altLang="ja-JP" sz="1800" dirty="0" smtClean="0"/>
              <a:t>2012</a:t>
            </a:r>
            <a:r>
              <a:rPr kumimoji="1" lang="ja-JP" altLang="en-US" sz="1800" dirty="0" smtClean="0"/>
              <a:t>年に完成</a:t>
            </a:r>
            <a:endParaRPr kumimoji="1" lang="en-US" altLang="ja-JP" sz="1800" dirty="0" smtClean="0"/>
          </a:p>
          <a:p>
            <a:pPr lvl="1"/>
            <a:r>
              <a:rPr kumimoji="1" lang="en-US" altLang="ja-JP" sz="1800" dirty="0" smtClean="0"/>
              <a:t>ILC </a:t>
            </a:r>
            <a:r>
              <a:rPr kumimoji="1" lang="ja-JP" altLang="en-US" sz="1800" dirty="0" smtClean="0"/>
              <a:t>を</a:t>
            </a:r>
            <a:r>
              <a:rPr kumimoji="1" lang="en-US" altLang="ja-JP" sz="1800" dirty="0" smtClean="0"/>
              <a:t>Higgs Factory </a:t>
            </a:r>
            <a:r>
              <a:rPr kumimoji="1" lang="ja-JP" altLang="en-US" sz="1800" dirty="0" smtClean="0"/>
              <a:t>の求めるエネルギー以上で建設することが可能</a:t>
            </a:r>
            <a:endParaRPr kumimoji="1" lang="en-US" altLang="ja-JP" sz="1800" dirty="0" smtClean="0"/>
          </a:p>
          <a:p>
            <a:pPr lvl="1"/>
            <a:r>
              <a:rPr kumimoji="1" lang="ja-JP" altLang="en-US" sz="1800" dirty="0" smtClean="0"/>
              <a:t>建設の実期間として１０年間必要</a:t>
            </a:r>
            <a:endParaRPr kumimoji="1" lang="en-US" altLang="ja-JP" sz="1800" dirty="0" smtClean="0"/>
          </a:p>
          <a:p>
            <a:pPr lvl="1"/>
            <a:r>
              <a:rPr kumimoji="1" lang="ja-JP" altLang="en-US" sz="1800" dirty="0" smtClean="0"/>
              <a:t>建設コスト評価は、</a:t>
            </a:r>
            <a:r>
              <a:rPr kumimoji="1" lang="en-US" altLang="ja-JP" sz="1800" dirty="0" smtClean="0"/>
              <a:t>RDR</a:t>
            </a:r>
            <a:r>
              <a:rPr kumimoji="1" lang="ja-JP" altLang="en-US" sz="1800" dirty="0" smtClean="0"/>
              <a:t>からの</a:t>
            </a:r>
            <a:r>
              <a:rPr kumimoji="1" lang="en-US" altLang="ja-JP" sz="1800" dirty="0" smtClean="0"/>
              <a:t>5</a:t>
            </a:r>
            <a:r>
              <a:rPr kumimoji="1" lang="ja-JP" altLang="en-US" sz="1800" dirty="0" smtClean="0"/>
              <a:t>年間の国際的インフレーション効果</a:t>
            </a:r>
            <a:r>
              <a:rPr kumimoji="1" lang="en-US" altLang="ja-JP" sz="1800" dirty="0" smtClean="0"/>
              <a:t>(~+10%) </a:t>
            </a:r>
            <a:r>
              <a:rPr kumimoji="1" lang="ja-JP" altLang="en-US" sz="1800" dirty="0" smtClean="0"/>
              <a:t>に対して</a:t>
            </a:r>
            <a:r>
              <a:rPr kumimoji="1" lang="en-US" altLang="ja-JP" sz="1800" dirty="0" smtClean="0"/>
              <a:t>+10% </a:t>
            </a:r>
            <a:r>
              <a:rPr kumimoji="1" lang="ja-JP" altLang="en-US" sz="1800" dirty="0" smtClean="0"/>
              <a:t>以内でコントロールされている（</a:t>
            </a:r>
            <a:r>
              <a:rPr kumimoji="1" lang="en-US" altLang="ja-JP" sz="1800" dirty="0" smtClean="0"/>
              <a:t>~2/3 </a:t>
            </a:r>
            <a:r>
              <a:rPr kumimoji="1" lang="ja-JP" altLang="en-US" sz="1800" dirty="0" smtClean="0"/>
              <a:t>の要素に対して、再評価を加えている）。</a:t>
            </a:r>
            <a:endParaRPr kumimoji="1" lang="en-US" altLang="ja-JP" sz="1800" dirty="0" smtClean="0"/>
          </a:p>
          <a:p>
            <a:r>
              <a:rPr kumimoji="1" lang="en-US" altLang="ja-JP" sz="2000" b="1" dirty="0" smtClean="0">
                <a:solidFill>
                  <a:srgbClr val="3366FF"/>
                </a:solidFill>
              </a:rPr>
              <a:t>ILC </a:t>
            </a:r>
            <a:r>
              <a:rPr kumimoji="1" lang="ja-JP" altLang="en-US" sz="2000" b="1" dirty="0" smtClean="0">
                <a:solidFill>
                  <a:srgbClr val="3366FF"/>
                </a:solidFill>
              </a:rPr>
              <a:t>実現への</a:t>
            </a:r>
            <a:r>
              <a:rPr kumimoji="1" lang="en-US" altLang="ja-JP" sz="2000" b="1" dirty="0" smtClean="0">
                <a:solidFill>
                  <a:srgbClr val="3366FF"/>
                </a:solidFill>
              </a:rPr>
              <a:t>Road Map</a:t>
            </a:r>
          </a:p>
          <a:p>
            <a:pPr lvl="1"/>
            <a:r>
              <a:rPr kumimoji="1" lang="ja-JP" altLang="en-US" sz="1800" dirty="0" smtClean="0"/>
              <a:t>計画が承認され、建設（契約）手続きを含めると、</a:t>
            </a:r>
            <a:r>
              <a:rPr kumimoji="1" lang="en-US" altLang="ja-JP" sz="1800" dirty="0" smtClean="0"/>
              <a:t>11~12</a:t>
            </a:r>
            <a:r>
              <a:rPr kumimoji="1" lang="ja-JP" altLang="en-US" sz="1800" dirty="0" smtClean="0"/>
              <a:t>年が見込まれる</a:t>
            </a:r>
            <a:endParaRPr kumimoji="1" lang="en-US" altLang="ja-JP" sz="1800" dirty="0" smtClean="0"/>
          </a:p>
          <a:p>
            <a:pPr lvl="1"/>
            <a:r>
              <a:rPr kumimoji="1" lang="en-US" altLang="ja-JP" sz="1800" dirty="0" smtClean="0">
                <a:solidFill>
                  <a:srgbClr val="FF0000"/>
                </a:solidFill>
              </a:rPr>
              <a:t>2025 (~2030</a:t>
            </a:r>
            <a:r>
              <a:rPr kumimoji="1" lang="ja-JP" altLang="en-US" sz="1800" dirty="0" smtClean="0">
                <a:solidFill>
                  <a:srgbClr val="FF0000"/>
                </a:solidFill>
              </a:rPr>
              <a:t>）年完成には、</a:t>
            </a:r>
            <a:r>
              <a:rPr kumimoji="1" lang="en-US" altLang="ja-JP" sz="1800" dirty="0" smtClean="0">
                <a:solidFill>
                  <a:srgbClr val="FF0000"/>
                </a:solidFill>
              </a:rPr>
              <a:t>2014(~2019)</a:t>
            </a:r>
            <a:r>
              <a:rPr kumimoji="1" lang="ja-JP" altLang="en-US" sz="1800" dirty="0" smtClean="0">
                <a:solidFill>
                  <a:srgbClr val="FF0000"/>
                </a:solidFill>
              </a:rPr>
              <a:t>年に計画ゴーサインが必要</a:t>
            </a:r>
            <a:endParaRPr kumimoji="1" lang="en-US" altLang="ja-JP" sz="1800" dirty="0" smtClean="0">
              <a:solidFill>
                <a:srgbClr val="FF0000"/>
              </a:solidFill>
            </a:endParaRPr>
          </a:p>
          <a:p>
            <a:pPr lvl="1"/>
            <a:r>
              <a:rPr lang="ja-JP" altLang="en-US" sz="1800" dirty="0" smtClean="0">
                <a:solidFill>
                  <a:srgbClr val="3366FF"/>
                </a:solidFill>
              </a:rPr>
              <a:t>ステージングへの判断：</a:t>
            </a:r>
            <a:r>
              <a:rPr lang="ja-JP" altLang="en-US" sz="1800" dirty="0" smtClean="0"/>
              <a:t>（高エネルギー分野からの見解が不可欠）</a:t>
            </a:r>
            <a:endParaRPr kumimoji="1" lang="en-US" altLang="ja-JP" sz="1800" dirty="0" smtClean="0"/>
          </a:p>
          <a:p>
            <a:pPr lvl="1"/>
            <a:r>
              <a:rPr lang="ja-JP" altLang="en-US" sz="1800" dirty="0" smtClean="0"/>
              <a:t>ゴーサインまでの</a:t>
            </a:r>
            <a:r>
              <a:rPr kumimoji="1" lang="ja-JP" altLang="en-US" sz="1800" dirty="0" smtClean="0"/>
              <a:t>間、加速器技術の向上、</a:t>
            </a:r>
            <a:r>
              <a:rPr kumimoji="1" lang="ja-JP" altLang="en-US" sz="1800" dirty="0" smtClean="0">
                <a:solidFill>
                  <a:srgbClr val="FF0000"/>
                </a:solidFill>
              </a:rPr>
              <a:t>工業化技術、加速器ビームスタディー</a:t>
            </a:r>
            <a:r>
              <a:rPr kumimoji="1" lang="ja-JP" altLang="en-US" sz="1800" dirty="0" smtClean="0"/>
              <a:t>を進展させることで、性能／コストの向上を計ることができる</a:t>
            </a:r>
            <a:endParaRPr kumimoji="1" lang="en-US" altLang="ja-JP" sz="1800" dirty="0" smtClean="0"/>
          </a:p>
          <a:p>
            <a:r>
              <a:rPr kumimoji="1" lang="ja-JP" altLang="en-US" sz="2200" b="1" dirty="0" smtClean="0">
                <a:solidFill>
                  <a:srgbClr val="3366FF"/>
                </a:solidFill>
              </a:rPr>
              <a:t>課題</a:t>
            </a:r>
            <a:endParaRPr kumimoji="1" lang="en-US" altLang="ja-JP" sz="2200" b="1" dirty="0" smtClean="0">
              <a:solidFill>
                <a:srgbClr val="3366FF"/>
              </a:solidFill>
            </a:endParaRPr>
          </a:p>
          <a:p>
            <a:pPr lvl="1"/>
            <a:r>
              <a:rPr kumimoji="1" lang="ja-JP" altLang="en-US" sz="1800" dirty="0" smtClean="0"/>
              <a:t>国際情勢に於いて、</a:t>
            </a:r>
            <a:r>
              <a:rPr kumimoji="1" lang="en-US" altLang="ja-JP" sz="1800" dirty="0" smtClean="0"/>
              <a:t>ILC </a:t>
            </a:r>
            <a:r>
              <a:rPr kumimoji="1" lang="ja-JP" altLang="en-US" sz="1800" dirty="0" smtClean="0"/>
              <a:t>が学術的意義をもつ時期／期間</a:t>
            </a:r>
            <a:endParaRPr kumimoji="1" lang="en-US" altLang="ja-JP" sz="1800" dirty="0" smtClean="0"/>
          </a:p>
          <a:p>
            <a:pPr lvl="1"/>
            <a:r>
              <a:rPr kumimoji="1" lang="ja-JP" altLang="en-US" sz="1800" dirty="0" smtClean="0"/>
              <a:t>国際協力の枠組み</a:t>
            </a:r>
            <a:endParaRPr kumimoji="1" lang="en-US" altLang="ja-JP" sz="1800" dirty="0" smtClean="0"/>
          </a:p>
          <a:p>
            <a:pPr lvl="1"/>
            <a:r>
              <a:rPr kumimoji="1" lang="ja-JP" altLang="en-US" sz="1800" dirty="0" smtClean="0"/>
              <a:t>国内計画との協力／協調／プライオリティー</a:t>
            </a:r>
            <a:endParaRPr kumimoji="1" lang="en-US" altLang="ja-JP" sz="1800" dirty="0" smtClean="0"/>
          </a:p>
          <a:p>
            <a:pPr marL="457153" lvl="1" indent="0">
              <a:buNone/>
            </a:pPr>
            <a:endParaRPr kumimoji="1" lang="en-US" altLang="ja-JP" dirty="0" smtClean="0"/>
          </a:p>
        </p:txBody>
      </p:sp>
      <p:sp>
        <p:nvSpPr>
          <p:cNvPr id="4" name="日付プレースホルダー 3"/>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dirty="0">
              <a:solidFill>
                <a:srgbClr val="000000"/>
              </a:solidFill>
              <a:latin typeface="Arial"/>
              <a:ea typeface="Arial Unicode MS"/>
              <a:cs typeface="Arial Unicode MS"/>
            </a:endParaRPr>
          </a:p>
        </p:txBody>
      </p:sp>
      <p:sp>
        <p:nvSpPr>
          <p:cNvPr id="5" name="フッター プレースホルダー 4"/>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スライド番号プレースホルダー 5"/>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30</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30025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1035"/>
          </a:xfrm>
        </p:spPr>
        <p:txBody>
          <a:bodyPr>
            <a:normAutofit/>
          </a:bodyPr>
          <a:lstStyle/>
          <a:p>
            <a:r>
              <a:rPr kumimoji="1" lang="ja-JP" altLang="en-US" sz="3600" dirty="0" smtClean="0"/>
              <a:t>　８／</a:t>
            </a:r>
            <a:r>
              <a:rPr kumimoji="1" lang="ja-JP" altLang="en-US" sz="3600" dirty="0" smtClean="0"/>
              <a:t>３０</a:t>
            </a:r>
            <a:r>
              <a:rPr kumimoji="1" lang="ja-JP" altLang="en-US" sz="3600" dirty="0" smtClean="0"/>
              <a:t>：　だされた意見／コメント</a:t>
            </a:r>
            <a:endParaRPr kumimoji="1" lang="ja-JP" altLang="en-US" sz="3600" dirty="0"/>
          </a:p>
        </p:txBody>
      </p:sp>
      <p:sp>
        <p:nvSpPr>
          <p:cNvPr id="3" name="コンテンツ プレースホルダー 2"/>
          <p:cNvSpPr>
            <a:spLocks noGrp="1"/>
          </p:cNvSpPr>
          <p:nvPr>
            <p:ph idx="1"/>
          </p:nvPr>
        </p:nvSpPr>
        <p:spPr>
          <a:xfrm>
            <a:off x="457200" y="1205673"/>
            <a:ext cx="8229600" cy="4995808"/>
          </a:xfrm>
        </p:spPr>
        <p:txBody>
          <a:bodyPr>
            <a:normAutofit lnSpcReduction="10000"/>
          </a:bodyPr>
          <a:lstStyle/>
          <a:p>
            <a:r>
              <a:rPr kumimoji="1" lang="ja-JP" altLang="en-US" sz="2400" dirty="0" smtClean="0"/>
              <a:t>予算の絶対額、ホスト国の負担率を、明確</a:t>
            </a:r>
            <a:r>
              <a:rPr kumimoji="1" lang="ja-JP" altLang="en-US" sz="2400" dirty="0" smtClean="0"/>
              <a:t>に</a:t>
            </a:r>
            <a:r>
              <a:rPr kumimoji="1" lang="ja-JP" altLang="en-US" sz="2400" dirty="0" smtClean="0"/>
              <a:t>すべき。</a:t>
            </a:r>
            <a:endParaRPr kumimoji="1" lang="en-US" altLang="ja-JP" sz="2400" dirty="0" smtClean="0"/>
          </a:p>
          <a:p>
            <a:pPr lvl="1"/>
            <a:r>
              <a:rPr lang="ja-JP" altLang="en-US" sz="2000" dirty="0" smtClean="0"/>
              <a:t>日本が負担できる</a:t>
            </a:r>
            <a:r>
              <a:rPr lang="ja-JP" altLang="en-US" sz="2000" dirty="0" smtClean="0"/>
              <a:t>予算</a:t>
            </a:r>
            <a:r>
              <a:rPr lang="ja-JP" altLang="en-US" sz="2000" dirty="0" smtClean="0"/>
              <a:t>は？　（政府間の交渉による）。</a:t>
            </a:r>
            <a:endParaRPr kumimoji="1" lang="en-US" altLang="ja-JP" sz="2000" dirty="0" smtClean="0"/>
          </a:p>
          <a:p>
            <a:endParaRPr kumimoji="1" lang="en-US" altLang="ja-JP" sz="2400" dirty="0" smtClean="0"/>
          </a:p>
          <a:p>
            <a:r>
              <a:rPr kumimoji="1" lang="ja-JP" altLang="en-US" sz="2400" dirty="0" smtClean="0"/>
              <a:t>プロジェクト</a:t>
            </a:r>
            <a:r>
              <a:rPr kumimoji="1" lang="ja-JP" altLang="en-US" sz="2400" dirty="0" smtClean="0"/>
              <a:t>としてのステージング</a:t>
            </a:r>
            <a:endParaRPr kumimoji="1" lang="en-US" altLang="ja-JP" sz="2400" dirty="0" smtClean="0"/>
          </a:p>
          <a:p>
            <a:pPr lvl="1"/>
            <a:r>
              <a:rPr lang="en-US" altLang="ja-JP" sz="2000" dirty="0" smtClean="0"/>
              <a:t>Higgs</a:t>
            </a:r>
            <a:r>
              <a:rPr lang="ja-JP" altLang="en-US" sz="2000" dirty="0" smtClean="0"/>
              <a:t>がみつかったので、ステージングが議論できる。</a:t>
            </a:r>
            <a:endParaRPr lang="en-US" altLang="ja-JP" sz="2000" dirty="0" smtClean="0"/>
          </a:p>
          <a:p>
            <a:pPr lvl="1"/>
            <a:r>
              <a:rPr lang="ja-JP" altLang="en-US" sz="2000" dirty="0" smtClean="0"/>
              <a:t>まず、</a:t>
            </a:r>
            <a:r>
              <a:rPr lang="en-US" altLang="ja-JP" sz="2000" dirty="0" smtClean="0"/>
              <a:t>Higgs</a:t>
            </a:r>
            <a:r>
              <a:rPr lang="ja-JP" altLang="en-US" sz="2000" dirty="0" smtClean="0"/>
              <a:t>に取り組み、そして　</a:t>
            </a:r>
            <a:r>
              <a:rPr lang="en-US" altLang="ja-JP" sz="2000" dirty="0" smtClean="0"/>
              <a:t>SM </a:t>
            </a:r>
            <a:r>
              <a:rPr lang="ja-JP" altLang="en-US" sz="2000" dirty="0" smtClean="0"/>
              <a:t>からの</a:t>
            </a:r>
            <a:r>
              <a:rPr lang="en-US" altLang="ja-JP" sz="2000" dirty="0" smtClean="0"/>
              <a:t>deviation ?</a:t>
            </a:r>
          </a:p>
          <a:p>
            <a:pPr lvl="2"/>
            <a:r>
              <a:rPr lang="ja-JP" altLang="en-US" sz="1600" dirty="0" smtClean="0"/>
              <a:t>全体としては、時間がかかる（</a:t>
            </a:r>
            <a:r>
              <a:rPr lang="en-US" altLang="ja-JP" sz="1600" dirty="0" smtClean="0"/>
              <a:t>500 </a:t>
            </a:r>
            <a:r>
              <a:rPr lang="en-US" altLang="ja-JP" sz="1600" dirty="0" err="1" smtClean="0"/>
              <a:t>GeV</a:t>
            </a:r>
            <a:r>
              <a:rPr lang="en-US" altLang="ja-JP" sz="1600" dirty="0" smtClean="0"/>
              <a:t> </a:t>
            </a:r>
            <a:r>
              <a:rPr lang="ja-JP" altLang="en-US" sz="1600" dirty="0" smtClean="0"/>
              <a:t>は、</a:t>
            </a:r>
            <a:r>
              <a:rPr lang="en-US" altLang="ja-JP" sz="1600" dirty="0" smtClean="0"/>
              <a:t>2035 </a:t>
            </a:r>
            <a:r>
              <a:rPr lang="en-US" altLang="ja-JP" sz="1600" dirty="0" smtClean="0"/>
              <a:t>~</a:t>
            </a:r>
            <a:r>
              <a:rPr lang="ja-JP" altLang="en-US" sz="1600" dirty="0" smtClean="0"/>
              <a:t>か？</a:t>
            </a:r>
            <a:r>
              <a:rPr lang="en-US" altLang="ja-JP" sz="1600" dirty="0" smtClean="0"/>
              <a:t> )</a:t>
            </a:r>
            <a:endParaRPr lang="en-US" altLang="ja-JP" sz="2000" dirty="0" smtClean="0"/>
          </a:p>
          <a:p>
            <a:pPr lvl="1"/>
            <a:r>
              <a:rPr lang="ja-JP" altLang="en-US" sz="2000" dirty="0" smtClean="0"/>
              <a:t>当初</a:t>
            </a:r>
            <a:r>
              <a:rPr lang="ja-JP" altLang="en-US" sz="2000" dirty="0" smtClean="0"/>
              <a:t>、ステージング</a:t>
            </a:r>
            <a:r>
              <a:rPr lang="ja-JP" altLang="en-US" sz="2000" dirty="0" smtClean="0"/>
              <a:t>！</a:t>
            </a:r>
            <a:r>
              <a:rPr lang="en-US" altLang="ja-JP" sz="2000" dirty="0"/>
              <a:t>500 </a:t>
            </a:r>
            <a:r>
              <a:rPr lang="en-US" altLang="ja-JP" sz="2000" dirty="0" err="1"/>
              <a:t>GeV</a:t>
            </a:r>
            <a:r>
              <a:rPr lang="en-US" altLang="ja-JP" sz="2000" dirty="0"/>
              <a:t> </a:t>
            </a:r>
            <a:r>
              <a:rPr lang="ja-JP" altLang="en-US" sz="2000" dirty="0"/>
              <a:t>の看板は守るべき。</a:t>
            </a:r>
            <a:endParaRPr lang="en-US" altLang="ja-JP" sz="2000" dirty="0" smtClean="0"/>
          </a:p>
          <a:p>
            <a:endParaRPr lang="en-US" altLang="ja-JP" sz="2400" dirty="0" smtClean="0"/>
          </a:p>
          <a:p>
            <a:r>
              <a:rPr lang="ja-JP" altLang="en-US" sz="2400" dirty="0" smtClean="0"/>
              <a:t>いつ</a:t>
            </a:r>
            <a:r>
              <a:rPr lang="ja-JP" altLang="en-US" sz="2400" dirty="0" smtClean="0"/>
              <a:t>までに</a:t>
            </a:r>
            <a:r>
              <a:rPr lang="en-US" altLang="ja-JP" sz="2400" dirty="0" smtClean="0"/>
              <a:t>ILC </a:t>
            </a:r>
            <a:r>
              <a:rPr lang="ja-JP" altLang="en-US" sz="2400" dirty="0" smtClean="0"/>
              <a:t>を実現すべきか？</a:t>
            </a:r>
            <a:endParaRPr lang="en-US" altLang="ja-JP" sz="2400" dirty="0" smtClean="0"/>
          </a:p>
          <a:p>
            <a:pPr lvl="1"/>
            <a:r>
              <a:rPr lang="ja-JP" altLang="en-US" sz="2000" dirty="0" smtClean="0"/>
              <a:t>ステージングで、</a:t>
            </a:r>
            <a:r>
              <a:rPr lang="en-US" altLang="ja-JP" sz="2000" dirty="0" smtClean="0"/>
              <a:t>2020</a:t>
            </a:r>
            <a:r>
              <a:rPr lang="ja-JP" altLang="en-US" sz="2000" dirty="0" smtClean="0"/>
              <a:t>年代！</a:t>
            </a:r>
            <a:endParaRPr lang="en-US" altLang="ja-JP" sz="2000" dirty="0" smtClean="0"/>
          </a:p>
          <a:p>
            <a:pPr lvl="1"/>
            <a:endParaRPr lang="en-US" altLang="ja-JP" sz="2000" dirty="0"/>
          </a:p>
          <a:p>
            <a:r>
              <a:rPr lang="en-US" altLang="ja-JP" sz="2400" dirty="0" smtClean="0"/>
              <a:t>ILC </a:t>
            </a:r>
            <a:r>
              <a:rPr lang="ja-JP" altLang="en-US" sz="2400" dirty="0" smtClean="0"/>
              <a:t>で実働できる</a:t>
            </a:r>
            <a:r>
              <a:rPr lang="ja-JP" altLang="en-US" sz="2400" dirty="0" smtClean="0"/>
              <a:t>年代が</a:t>
            </a:r>
            <a:r>
              <a:rPr lang="ja-JP" altLang="en-US" sz="2400" dirty="0" smtClean="0"/>
              <a:t>、責任をもって取り組むことが不可欠。</a:t>
            </a:r>
            <a:endParaRPr lang="en-US" altLang="ja-JP" dirty="0" smtClean="0"/>
          </a:p>
          <a:p>
            <a:pPr lvl="1"/>
            <a:endParaRPr lang="en-US" altLang="ja-JP" dirty="0" smtClean="0"/>
          </a:p>
          <a:p>
            <a:pPr lvl="1"/>
            <a:endParaRPr lang="en-US" altLang="ja-JP" dirty="0"/>
          </a:p>
          <a:p>
            <a:pPr lvl="1"/>
            <a:endParaRPr lang="en-US" altLang="ja-JP" dirty="0" smtClean="0"/>
          </a:p>
          <a:p>
            <a:pPr lvl="1"/>
            <a:endParaRPr lang="en-US" altLang="ja-JP" dirty="0" smtClean="0"/>
          </a:p>
          <a:p>
            <a:pPr lvl="1"/>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12/08/30, A. Yamamoto</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31</a:t>
            </a:fld>
            <a:endParaRPr kumimoji="1" lang="ja-JP" altLang="en-US"/>
          </a:p>
        </p:txBody>
      </p:sp>
    </p:spTree>
    <p:extLst>
      <p:ext uri="{BB962C8B-B14F-4D97-AF65-F5344CB8AC3E}">
        <p14:creationId xmlns:p14="http://schemas.microsoft.com/office/powerpoint/2010/main" val="4234204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backup</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12/08/30, A. Yamamoto</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32</a:t>
            </a:fld>
            <a:endParaRPr kumimoji="1" lang="ja-JP" altLang="en-US"/>
          </a:p>
        </p:txBody>
      </p:sp>
    </p:spTree>
    <p:extLst>
      <p:ext uri="{BB962C8B-B14F-4D97-AF65-F5344CB8AC3E}">
        <p14:creationId xmlns:p14="http://schemas.microsoft.com/office/powerpoint/2010/main" val="3601116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686933"/>
          </a:xfrm>
        </p:spPr>
        <p:txBody>
          <a:bodyPr>
            <a:normAutofit fontScale="90000"/>
          </a:bodyPr>
          <a:lstStyle/>
          <a:p>
            <a:r>
              <a:rPr lang="en-GB" altLang="ja-JP" b="1" dirty="0">
                <a:latin typeface="Arial" charset="0"/>
                <a:cs typeface="Arial Unicode MS" charset="0"/>
              </a:rPr>
              <a:t>GDE: ILC Timeline</a:t>
            </a:r>
          </a:p>
        </p:txBody>
      </p:sp>
      <p:sp>
        <p:nvSpPr>
          <p:cNvPr id="23555" name="Text Box 5"/>
          <p:cNvSpPr txBox="1">
            <a:spLocks noChangeArrowheads="1"/>
          </p:cNvSpPr>
          <p:nvPr/>
        </p:nvSpPr>
        <p:spPr bwMode="auto">
          <a:xfrm>
            <a:off x="2674938" y="2773363"/>
            <a:ext cx="387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t>Reference Design Report (RDR)</a:t>
            </a:r>
          </a:p>
        </p:txBody>
      </p:sp>
      <p:sp>
        <p:nvSpPr>
          <p:cNvPr id="13318" name="Rectangle 6"/>
          <p:cNvSpPr>
            <a:spLocks noChangeArrowheads="1"/>
          </p:cNvSpPr>
          <p:nvPr/>
        </p:nvSpPr>
        <p:spPr bwMode="auto">
          <a:xfrm>
            <a:off x="752475" y="2865438"/>
            <a:ext cx="1973263" cy="236537"/>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eaLnBrk="0" fontAlgn="ctr" hangingPunct="0"/>
            <a:endParaRPr kumimoji="0" lang="de-DE"/>
          </a:p>
        </p:txBody>
      </p:sp>
      <p:sp>
        <p:nvSpPr>
          <p:cNvPr id="13321" name="Rectangle 9"/>
          <p:cNvSpPr>
            <a:spLocks noChangeArrowheads="1"/>
          </p:cNvSpPr>
          <p:nvPr/>
        </p:nvSpPr>
        <p:spPr bwMode="auto">
          <a:xfrm>
            <a:off x="3044825" y="3289300"/>
            <a:ext cx="2266950" cy="254000"/>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eaLnBrk="0" fontAlgn="ctr" hangingPunct="0"/>
            <a:endParaRPr kumimoji="0" lang="de-DE"/>
          </a:p>
        </p:txBody>
      </p:sp>
      <p:sp>
        <p:nvSpPr>
          <p:cNvPr id="13323" name="Rectangle 11"/>
          <p:cNvSpPr>
            <a:spLocks noChangeArrowheads="1"/>
          </p:cNvSpPr>
          <p:nvPr/>
        </p:nvSpPr>
        <p:spPr bwMode="auto">
          <a:xfrm>
            <a:off x="765175" y="2544763"/>
            <a:ext cx="6523038" cy="280987"/>
          </a:xfrm>
          <a:prstGeom prst="rect">
            <a:avLst/>
          </a:prstGeom>
          <a:gradFill rotWithShape="1">
            <a:gsLst>
              <a:gs pos="0">
                <a:schemeClr val="accent1">
                  <a:alpha val="0"/>
                </a:schemeClr>
              </a:gs>
              <a:gs pos="100000">
                <a:schemeClr val="accent1">
                  <a:gamma/>
                  <a:shade val="46275"/>
                  <a:invGamma/>
                </a:schemeClr>
              </a:gs>
            </a:gsLst>
            <a:lin ang="0" scaled="1"/>
          </a:gradFill>
          <a:ln w="9525">
            <a:noFill/>
            <a:miter lim="800000"/>
            <a:headEnd/>
            <a:tailEnd/>
          </a:ln>
          <a:effectLst/>
        </p:spPr>
        <p:txBody>
          <a:bodyPr wrap="none" anchor="ctr"/>
          <a:lstStyle/>
          <a:p>
            <a:pPr eaLnBrk="0" fontAlgn="ctr" hangingPunct="0"/>
            <a:endParaRPr kumimoji="0" lang="de-DE"/>
          </a:p>
        </p:txBody>
      </p:sp>
      <p:sp>
        <p:nvSpPr>
          <p:cNvPr id="23559" name="Text Box 12"/>
          <p:cNvSpPr txBox="1">
            <a:spLocks noChangeArrowheads="1"/>
          </p:cNvSpPr>
          <p:nvPr/>
        </p:nvSpPr>
        <p:spPr bwMode="auto">
          <a:xfrm>
            <a:off x="7251700" y="2497138"/>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t>GDE process</a:t>
            </a:r>
          </a:p>
        </p:txBody>
      </p:sp>
      <p:sp>
        <p:nvSpPr>
          <p:cNvPr id="23560" name="Text Box 33"/>
          <p:cNvSpPr txBox="1">
            <a:spLocks noChangeArrowheads="1"/>
          </p:cNvSpPr>
          <p:nvPr/>
        </p:nvSpPr>
        <p:spPr bwMode="auto">
          <a:xfrm>
            <a:off x="7232650" y="3575050"/>
            <a:ext cx="90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t>TDP 2</a:t>
            </a:r>
          </a:p>
        </p:txBody>
      </p:sp>
      <p:sp>
        <p:nvSpPr>
          <p:cNvPr id="13346" name="Rectangle 34"/>
          <p:cNvSpPr>
            <a:spLocks noChangeArrowheads="1"/>
          </p:cNvSpPr>
          <p:nvPr/>
        </p:nvSpPr>
        <p:spPr bwMode="auto">
          <a:xfrm>
            <a:off x="4887913" y="3629025"/>
            <a:ext cx="2386012" cy="26352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eaLnBrk="0" fontAlgn="ctr" hangingPunct="0"/>
            <a:endParaRPr kumimoji="0" lang="de-DE"/>
          </a:p>
        </p:txBody>
      </p:sp>
      <p:sp>
        <p:nvSpPr>
          <p:cNvPr id="23562" name="Text Box 36"/>
          <p:cNvSpPr txBox="1">
            <a:spLocks noChangeArrowheads="1"/>
          </p:cNvSpPr>
          <p:nvPr/>
        </p:nvSpPr>
        <p:spPr bwMode="auto">
          <a:xfrm>
            <a:off x="5311775" y="4057650"/>
            <a:ext cx="3832225" cy="396875"/>
          </a:xfrm>
          <a:prstGeom prst="rect">
            <a:avLst/>
          </a:prstGeom>
          <a:gradFill rotWithShape="1">
            <a:gsLst>
              <a:gs pos="0">
                <a:schemeClr val="bg1"/>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dirty="0"/>
              <a:t>LHC physics</a:t>
            </a:r>
          </a:p>
        </p:txBody>
      </p:sp>
      <p:grpSp>
        <p:nvGrpSpPr>
          <p:cNvPr id="23563" name="Group 58"/>
          <p:cNvGrpSpPr>
            <a:grpSpLocks/>
          </p:cNvGrpSpPr>
          <p:nvPr/>
        </p:nvGrpSpPr>
        <p:grpSpPr bwMode="auto">
          <a:xfrm>
            <a:off x="633413" y="1120775"/>
            <a:ext cx="7481887" cy="1450975"/>
            <a:chOff x="633413" y="1120775"/>
            <a:chExt cx="7481887" cy="1450976"/>
          </a:xfrm>
        </p:grpSpPr>
        <p:sp>
          <p:nvSpPr>
            <p:cNvPr id="23576" name="Rectangle 14"/>
            <p:cNvSpPr>
              <a:spLocks noChangeArrowheads="1"/>
            </p:cNvSpPr>
            <p:nvPr/>
          </p:nvSpPr>
          <p:spPr bwMode="auto">
            <a:xfrm>
              <a:off x="779463" y="1852613"/>
              <a:ext cx="6978650" cy="479425"/>
            </a:xfrm>
            <a:prstGeom prst="rect">
              <a:avLst/>
            </a:prstGeom>
            <a:solidFill>
              <a:schemeClr val="accent2"/>
            </a:solidFill>
            <a:ln w="9525">
              <a:solidFill>
                <a:schemeClr val="accent2"/>
              </a:solidFill>
              <a:miter lim="800000"/>
              <a:headEnd/>
              <a:tailEnd/>
            </a:ln>
          </p:spPr>
          <p:txBody>
            <a:bodyPr wrap="none" anchor="ctr"/>
            <a:lstStyle/>
            <a:p>
              <a:pPr eaLnBrk="0" fontAlgn="ctr" hangingPunct="0"/>
              <a:endParaRPr kumimoji="0" lang="de-DE"/>
            </a:p>
          </p:txBody>
        </p:sp>
        <p:sp>
          <p:nvSpPr>
            <p:cNvPr id="23577" name="AutoShape 15"/>
            <p:cNvSpPr>
              <a:spLocks noChangeArrowheads="1"/>
            </p:cNvSpPr>
            <p:nvPr/>
          </p:nvSpPr>
          <p:spPr bwMode="auto">
            <a:xfrm>
              <a:off x="7415213" y="1611313"/>
              <a:ext cx="700087" cy="960438"/>
            </a:xfrm>
            <a:prstGeom prst="rightArrow">
              <a:avLst>
                <a:gd name="adj1" fmla="val 41157"/>
                <a:gd name="adj2" fmla="val 60093"/>
              </a:avLst>
            </a:prstGeom>
            <a:solidFill>
              <a:schemeClr val="accent2"/>
            </a:solidFill>
            <a:ln w="9525">
              <a:solidFill>
                <a:schemeClr val="accent2"/>
              </a:solidFill>
              <a:miter lim="800000"/>
              <a:headEnd/>
              <a:tailEnd/>
            </a:ln>
          </p:spPr>
          <p:txBody>
            <a:bodyPr wrap="none" anchor="ctr"/>
            <a:lstStyle/>
            <a:p>
              <a:pPr eaLnBrk="0" fontAlgn="ctr" hangingPunct="0"/>
              <a:endParaRPr kumimoji="0" lang="de-DE"/>
            </a:p>
          </p:txBody>
        </p:sp>
        <p:sp>
          <p:nvSpPr>
            <p:cNvPr id="23578" name="Line 16"/>
            <p:cNvSpPr>
              <a:spLocks noChangeShapeType="1"/>
            </p:cNvSpPr>
            <p:nvPr/>
          </p:nvSpPr>
          <p:spPr bwMode="auto">
            <a:xfrm>
              <a:off x="795338" y="1439863"/>
              <a:ext cx="0" cy="8604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79" name="Line 17"/>
            <p:cNvSpPr>
              <a:spLocks noChangeShapeType="1"/>
            </p:cNvSpPr>
            <p:nvPr/>
          </p:nvSpPr>
          <p:spPr bwMode="auto">
            <a:xfrm>
              <a:off x="1608138" y="1439863"/>
              <a:ext cx="0" cy="8604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80" name="Line 18"/>
            <p:cNvSpPr>
              <a:spLocks noChangeShapeType="1"/>
            </p:cNvSpPr>
            <p:nvPr/>
          </p:nvSpPr>
          <p:spPr bwMode="auto">
            <a:xfrm>
              <a:off x="2420938" y="1439863"/>
              <a:ext cx="0" cy="8604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81" name="Line 19"/>
            <p:cNvSpPr>
              <a:spLocks noChangeShapeType="1"/>
            </p:cNvSpPr>
            <p:nvPr/>
          </p:nvSpPr>
          <p:spPr bwMode="auto">
            <a:xfrm>
              <a:off x="3235325" y="1439863"/>
              <a:ext cx="0" cy="8604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82" name="Line 20"/>
            <p:cNvSpPr>
              <a:spLocks noChangeShapeType="1"/>
            </p:cNvSpPr>
            <p:nvPr/>
          </p:nvSpPr>
          <p:spPr bwMode="auto">
            <a:xfrm>
              <a:off x="6488113" y="1439863"/>
              <a:ext cx="0" cy="8604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83" name="Text Box 21"/>
            <p:cNvSpPr txBox="1">
              <a:spLocks noChangeArrowheads="1"/>
            </p:cNvSpPr>
            <p:nvPr/>
          </p:nvSpPr>
          <p:spPr bwMode="auto">
            <a:xfrm>
              <a:off x="633413" y="11207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solidFill>
                    <a:schemeClr val="accent2"/>
                  </a:solidFill>
                </a:rPr>
                <a:t>2005</a:t>
              </a:r>
            </a:p>
          </p:txBody>
        </p:sp>
        <p:sp>
          <p:nvSpPr>
            <p:cNvPr id="23584" name="Text Box 22"/>
            <p:cNvSpPr txBox="1">
              <a:spLocks noChangeArrowheads="1"/>
            </p:cNvSpPr>
            <p:nvPr/>
          </p:nvSpPr>
          <p:spPr bwMode="auto">
            <a:xfrm>
              <a:off x="1443038" y="11207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solidFill>
                    <a:schemeClr val="accent2"/>
                  </a:solidFill>
                </a:rPr>
                <a:t>2006</a:t>
              </a:r>
            </a:p>
          </p:txBody>
        </p:sp>
        <p:sp>
          <p:nvSpPr>
            <p:cNvPr id="23585" name="Text Box 23"/>
            <p:cNvSpPr txBox="1">
              <a:spLocks noChangeArrowheads="1"/>
            </p:cNvSpPr>
            <p:nvPr/>
          </p:nvSpPr>
          <p:spPr bwMode="auto">
            <a:xfrm>
              <a:off x="2270125" y="11207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solidFill>
                    <a:schemeClr val="accent2"/>
                  </a:solidFill>
                </a:rPr>
                <a:t>2007</a:t>
              </a:r>
            </a:p>
          </p:txBody>
        </p:sp>
        <p:sp>
          <p:nvSpPr>
            <p:cNvPr id="23586" name="Text Box 24"/>
            <p:cNvSpPr txBox="1">
              <a:spLocks noChangeArrowheads="1"/>
            </p:cNvSpPr>
            <p:nvPr/>
          </p:nvSpPr>
          <p:spPr bwMode="auto">
            <a:xfrm>
              <a:off x="3073400" y="11207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solidFill>
                    <a:schemeClr val="accent2"/>
                  </a:solidFill>
                </a:rPr>
                <a:t>2008</a:t>
              </a:r>
            </a:p>
          </p:txBody>
        </p:sp>
        <p:sp>
          <p:nvSpPr>
            <p:cNvPr id="23587" name="Text Box 25"/>
            <p:cNvSpPr txBox="1">
              <a:spLocks noChangeArrowheads="1"/>
            </p:cNvSpPr>
            <p:nvPr/>
          </p:nvSpPr>
          <p:spPr bwMode="auto">
            <a:xfrm>
              <a:off x="6329363" y="11207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solidFill>
                    <a:schemeClr val="accent2"/>
                  </a:solidFill>
                </a:rPr>
                <a:t>2012</a:t>
              </a:r>
            </a:p>
          </p:txBody>
        </p:sp>
        <p:sp>
          <p:nvSpPr>
            <p:cNvPr id="23588" name="Line 26"/>
            <p:cNvSpPr>
              <a:spLocks noChangeShapeType="1"/>
            </p:cNvSpPr>
            <p:nvPr/>
          </p:nvSpPr>
          <p:spPr bwMode="auto">
            <a:xfrm>
              <a:off x="4048125" y="1439863"/>
              <a:ext cx="0" cy="8604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89" name="Text Box 27"/>
            <p:cNvSpPr txBox="1">
              <a:spLocks noChangeArrowheads="1"/>
            </p:cNvSpPr>
            <p:nvPr/>
          </p:nvSpPr>
          <p:spPr bwMode="auto">
            <a:xfrm>
              <a:off x="3867150" y="11207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solidFill>
                    <a:schemeClr val="accent2"/>
                  </a:solidFill>
                </a:rPr>
                <a:t>2009</a:t>
              </a:r>
            </a:p>
          </p:txBody>
        </p:sp>
        <p:sp>
          <p:nvSpPr>
            <p:cNvPr id="23590" name="Line 28"/>
            <p:cNvSpPr>
              <a:spLocks noChangeShapeType="1"/>
            </p:cNvSpPr>
            <p:nvPr/>
          </p:nvSpPr>
          <p:spPr bwMode="auto">
            <a:xfrm>
              <a:off x="4860925" y="1439863"/>
              <a:ext cx="0" cy="8604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91" name="Text Box 29"/>
            <p:cNvSpPr txBox="1">
              <a:spLocks noChangeArrowheads="1"/>
            </p:cNvSpPr>
            <p:nvPr/>
          </p:nvSpPr>
          <p:spPr bwMode="auto">
            <a:xfrm>
              <a:off x="4699000" y="11207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solidFill>
                    <a:schemeClr val="accent2"/>
                  </a:solidFill>
                </a:rPr>
                <a:t>2010</a:t>
              </a:r>
            </a:p>
          </p:txBody>
        </p:sp>
        <p:sp>
          <p:nvSpPr>
            <p:cNvPr id="23592" name="Line 30"/>
            <p:cNvSpPr>
              <a:spLocks noChangeShapeType="1"/>
            </p:cNvSpPr>
            <p:nvPr/>
          </p:nvSpPr>
          <p:spPr bwMode="auto">
            <a:xfrm>
              <a:off x="5675313" y="1439863"/>
              <a:ext cx="0" cy="8604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93" name="Text Box 31"/>
            <p:cNvSpPr txBox="1">
              <a:spLocks noChangeArrowheads="1"/>
            </p:cNvSpPr>
            <p:nvPr/>
          </p:nvSpPr>
          <p:spPr bwMode="auto">
            <a:xfrm>
              <a:off x="5511800" y="11207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solidFill>
                    <a:schemeClr val="accent2"/>
                  </a:solidFill>
                </a:rPr>
                <a:t>2011</a:t>
              </a:r>
            </a:p>
          </p:txBody>
        </p:sp>
        <p:sp>
          <p:nvSpPr>
            <p:cNvPr id="23594" name="Line 37"/>
            <p:cNvSpPr>
              <a:spLocks noChangeShapeType="1"/>
            </p:cNvSpPr>
            <p:nvPr/>
          </p:nvSpPr>
          <p:spPr bwMode="auto">
            <a:xfrm>
              <a:off x="7302500" y="1439863"/>
              <a:ext cx="0" cy="8604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95" name="Text Box 38"/>
            <p:cNvSpPr txBox="1">
              <a:spLocks noChangeArrowheads="1"/>
            </p:cNvSpPr>
            <p:nvPr/>
          </p:nvSpPr>
          <p:spPr bwMode="auto">
            <a:xfrm>
              <a:off x="7138988" y="11207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solidFill>
                    <a:schemeClr val="accent2"/>
                  </a:solidFill>
                </a:rPr>
                <a:t>2013</a:t>
              </a:r>
            </a:p>
          </p:txBody>
        </p:sp>
      </p:grpSp>
      <p:sp>
        <p:nvSpPr>
          <p:cNvPr id="23564" name="Line 43"/>
          <p:cNvSpPr>
            <a:spLocks noChangeShapeType="1"/>
          </p:cNvSpPr>
          <p:nvPr/>
        </p:nvSpPr>
        <p:spPr bwMode="auto">
          <a:xfrm>
            <a:off x="7270749" y="2387599"/>
            <a:ext cx="3175" cy="278295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3565" name="Text Box 44"/>
          <p:cNvSpPr txBox="1">
            <a:spLocks noChangeArrowheads="1"/>
          </p:cNvSpPr>
          <p:nvPr/>
        </p:nvSpPr>
        <p:spPr bwMode="auto">
          <a:xfrm>
            <a:off x="7005638" y="5170556"/>
            <a:ext cx="1695450" cy="523220"/>
          </a:xfrm>
          <a:prstGeom prst="rect">
            <a:avLst/>
          </a:prstGeom>
          <a:solidFill>
            <a:srgbClr val="CCFFCC"/>
          </a:solidFill>
          <a:ln>
            <a:solidFill>
              <a:srgbClr val="3366FF"/>
            </a:solidFill>
          </a:ln>
        </p:spPr>
        <p:txBody>
          <a:bodyPr>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r>
              <a:rPr kumimoji="0" lang="en-GB" altLang="ja-JP" sz="1400" b="1" dirty="0"/>
              <a:t> </a:t>
            </a:r>
            <a:r>
              <a:rPr kumimoji="0" lang="en-GB" altLang="ja-JP" sz="1400" b="1" dirty="0" smtClean="0"/>
              <a:t>Technical </a:t>
            </a:r>
          </a:p>
          <a:p>
            <a:pPr eaLnBrk="0" fontAlgn="ctr" hangingPunct="0"/>
            <a:r>
              <a:rPr kumimoji="0" lang="en-GB" altLang="ja-JP" sz="1400" b="1" dirty="0" smtClean="0"/>
              <a:t>Design Report</a:t>
            </a:r>
            <a:endParaRPr kumimoji="0" lang="en-GB" altLang="ja-JP" sz="1400" b="1" dirty="0"/>
          </a:p>
        </p:txBody>
      </p:sp>
      <p:sp>
        <p:nvSpPr>
          <p:cNvPr id="23566" name="Text Box 8"/>
          <p:cNvSpPr txBox="1">
            <a:spLocks noChangeArrowheads="1"/>
          </p:cNvSpPr>
          <p:nvPr/>
        </p:nvSpPr>
        <p:spPr bwMode="auto">
          <a:xfrm>
            <a:off x="5267325" y="3216275"/>
            <a:ext cx="3433763" cy="40005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GB" altLang="ja-JP" sz="2000"/>
              <a:t>Tech. Design Phase (TDP) 1</a:t>
            </a:r>
          </a:p>
        </p:txBody>
      </p:sp>
      <p:cxnSp>
        <p:nvCxnSpPr>
          <p:cNvPr id="52" name="Straight Arrow Connector 51"/>
          <p:cNvCxnSpPr>
            <a:cxnSpLocks noChangeShapeType="1"/>
          </p:cNvCxnSpPr>
          <p:nvPr/>
        </p:nvCxnSpPr>
        <p:spPr bwMode="auto">
          <a:xfrm>
            <a:off x="4699000" y="2382839"/>
            <a:ext cx="0" cy="1980518"/>
          </a:xfrm>
          <a:prstGeom prst="straightConnector1">
            <a:avLst/>
          </a:prstGeom>
          <a:noFill/>
          <a:ln w="38100">
            <a:solidFill>
              <a:srgbClr val="008000"/>
            </a:solidFill>
            <a:round/>
            <a:headEnd/>
            <a:tailEnd type="arrow" w="med" len="med"/>
          </a:ln>
          <a:effectLst>
            <a:outerShdw blurRad="63500" dist="23000" dir="5400000" rotWithShape="0">
              <a:srgbClr val="000000">
                <a:alpha val="34999"/>
              </a:srgbClr>
            </a:outerShdw>
          </a:effectLst>
        </p:spPr>
      </p:cxnSp>
      <p:sp>
        <p:nvSpPr>
          <p:cNvPr id="23568" name="AutoShape 52" descr="LCWS08 and ILC08"/>
          <p:cNvSpPr>
            <a:spLocks noChangeAspect="1" noChangeArrowheads="1"/>
          </p:cNvSpPr>
          <p:nvPr/>
        </p:nvSpPr>
        <p:spPr bwMode="auto">
          <a:xfrm>
            <a:off x="219075" y="-2746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ctr" hangingPunct="0"/>
            <a:endParaRPr kumimoji="0" lang="en-US"/>
          </a:p>
        </p:txBody>
      </p:sp>
      <p:sp>
        <p:nvSpPr>
          <p:cNvPr id="23569" name="Slide Number Placeholder 3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fld id="{AA530E41-85CB-DD4B-BF90-7184FB9FD3ED}" type="slidenum">
              <a:rPr kumimoji="0" lang="en-GB" altLang="ja-JP" sz="1400"/>
              <a:pPr/>
              <a:t>33</a:t>
            </a:fld>
            <a:endParaRPr kumimoji="0" lang="en-GB" altLang="ja-JP" sz="1400"/>
          </a:p>
        </p:txBody>
      </p:sp>
      <p:sp>
        <p:nvSpPr>
          <p:cNvPr id="23570" name="Footer Placeholder 4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US" altLang="ja-JP" sz="1600" smtClean="0">
                <a:solidFill>
                  <a:srgbClr val="23346C"/>
                </a:solidFill>
              </a:rPr>
              <a:t>Status and Prospect for ILC</a:t>
            </a:r>
            <a:endParaRPr kumimoji="0" lang="de-DE" altLang="ja-JP" sz="1600">
              <a:solidFill>
                <a:srgbClr val="23346C"/>
              </a:solidFill>
            </a:endParaRPr>
          </a:p>
        </p:txBody>
      </p:sp>
      <p:cxnSp>
        <p:nvCxnSpPr>
          <p:cNvPr id="42" name="Straight Arrow Connector 51"/>
          <p:cNvCxnSpPr>
            <a:cxnSpLocks noChangeShapeType="1"/>
          </p:cNvCxnSpPr>
          <p:nvPr/>
        </p:nvCxnSpPr>
        <p:spPr bwMode="auto">
          <a:xfrm flipH="1">
            <a:off x="6921500" y="2387600"/>
            <a:ext cx="1588" cy="2302329"/>
          </a:xfrm>
          <a:prstGeom prst="straightConnector1">
            <a:avLst/>
          </a:prstGeom>
          <a:noFill/>
          <a:ln w="38100">
            <a:solidFill>
              <a:srgbClr val="FF6600"/>
            </a:solidFill>
            <a:round/>
            <a:headEnd/>
            <a:tailEnd type="arrow" w="med" len="med"/>
          </a:ln>
          <a:effectLst>
            <a:outerShdw blurRad="63500" dist="23000" dir="5400000" rotWithShape="0">
              <a:srgbClr val="000000">
                <a:alpha val="34999"/>
              </a:srgbClr>
            </a:outerShdw>
          </a:effectLst>
        </p:spPr>
      </p:cxnSp>
      <p:sp>
        <p:nvSpPr>
          <p:cNvPr id="23572" name="TextBox 59"/>
          <p:cNvSpPr txBox="1">
            <a:spLocks noChangeArrowheads="1"/>
          </p:cNvSpPr>
          <p:nvPr/>
        </p:nvSpPr>
        <p:spPr bwMode="auto">
          <a:xfrm>
            <a:off x="5675313" y="4726383"/>
            <a:ext cx="1442131" cy="338554"/>
          </a:xfrm>
          <a:prstGeom prst="rect">
            <a:avLst/>
          </a:prstGeom>
          <a:solidFill>
            <a:srgbClr val="FFFF00"/>
          </a:solidFill>
          <a:ln w="9525">
            <a:solidFill>
              <a:srgbClr val="FF0000"/>
            </a:solidFill>
            <a:miter lim="800000"/>
            <a:headEnd/>
            <a:tailEnd/>
          </a:ln>
          <a:extLst/>
        </p:spPr>
        <p:txBody>
          <a:bodyPr wrap="squar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r>
              <a:rPr kumimoji="0" lang="en-US" altLang="ja-JP" sz="1600" dirty="0"/>
              <a:t>We are here</a:t>
            </a:r>
            <a:endParaRPr kumimoji="0" lang="en-GB" altLang="ja-JP" sz="1600" dirty="0"/>
          </a:p>
        </p:txBody>
      </p:sp>
      <p:sp>
        <p:nvSpPr>
          <p:cNvPr id="23573" name="日付プレースホルダ 4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US" altLang="ja-JP" sz="1200" smtClean="0"/>
              <a:t>12/08/30, A. Yamamoto</a:t>
            </a:r>
            <a:endParaRPr kumimoji="0" lang="en-US" altLang="ja-JP" sz="1200"/>
          </a:p>
        </p:txBody>
      </p:sp>
      <p:pic>
        <p:nvPicPr>
          <p:cNvPr id="23575"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3182938"/>
            <a:ext cx="59213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38988" y="5784490"/>
            <a:ext cx="654505" cy="833913"/>
          </a:xfrm>
          <a:prstGeom prst="rect">
            <a:avLst/>
          </a:prstGeom>
          <a:ln>
            <a:noFill/>
          </a:ln>
          <a:effectLst>
            <a:outerShdw blurRad="292100" dist="139700" dir="2700000" algn="tl" rotWithShape="0">
              <a:srgbClr val="333333">
                <a:alpha val="65000"/>
              </a:srgbClr>
            </a:outerShdw>
          </a:effectLst>
        </p:spPr>
      </p:pic>
      <p:sp>
        <p:nvSpPr>
          <p:cNvPr id="2" name="テキスト ボックス 1"/>
          <p:cNvSpPr txBox="1"/>
          <p:nvPr/>
        </p:nvSpPr>
        <p:spPr>
          <a:xfrm>
            <a:off x="4383061" y="4487347"/>
            <a:ext cx="884264" cy="369332"/>
          </a:xfrm>
          <a:prstGeom prst="rect">
            <a:avLst/>
          </a:prstGeom>
          <a:solidFill>
            <a:srgbClr val="CCFFCC"/>
          </a:solidFill>
          <a:ln>
            <a:solidFill>
              <a:srgbClr val="3366FF"/>
            </a:solidFill>
          </a:ln>
        </p:spPr>
        <p:txBody>
          <a:bodyPr wrap="none" rtlCol="0">
            <a:spAutoFit/>
          </a:bodyPr>
          <a:lstStyle/>
          <a:p>
            <a:r>
              <a:rPr kumimoji="1" lang="en-US" altLang="ja-JP" dirty="0" smtClean="0"/>
              <a:t>SB2009</a:t>
            </a:r>
            <a:endParaRPr kumimoji="1" lang="ja-JP" altLang="en-US" dirty="0"/>
          </a:p>
        </p:txBody>
      </p:sp>
    </p:spTree>
    <p:extLst>
      <p:ext uri="{BB962C8B-B14F-4D97-AF65-F5344CB8AC3E}">
        <p14:creationId xmlns:p14="http://schemas.microsoft.com/office/powerpoint/2010/main" val="772385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274638"/>
            <a:ext cx="7380514" cy="1143000"/>
          </a:xfrm>
        </p:spPr>
        <p:txBody>
          <a:bodyPr>
            <a:normAutofit/>
          </a:bodyPr>
          <a:lstStyle/>
          <a:p>
            <a:r>
              <a:rPr lang="en-US" altLang="ja-JP" sz="4900" b="1" dirty="0" smtClean="0"/>
              <a:t>Science Progress in LHC</a:t>
            </a:r>
            <a:br>
              <a:rPr lang="en-US" altLang="ja-JP" sz="4900" b="1" dirty="0" smtClean="0"/>
            </a:br>
            <a:r>
              <a:rPr lang="en-US" altLang="ja-JP" sz="2000" dirty="0" smtClean="0">
                <a:solidFill>
                  <a:srgbClr val="3366FF"/>
                </a:solidFill>
              </a:rPr>
              <a:t>from Closing  Plenary by R. </a:t>
            </a:r>
            <a:r>
              <a:rPr lang="en-US" altLang="ja-JP" sz="2000" dirty="0" err="1" smtClean="0">
                <a:solidFill>
                  <a:srgbClr val="3366FF"/>
                </a:solidFill>
              </a:rPr>
              <a:t>Heuer</a:t>
            </a:r>
            <a:r>
              <a:rPr lang="en-US" altLang="ja-JP" sz="2000" dirty="0" smtClean="0">
                <a:solidFill>
                  <a:srgbClr val="3366FF"/>
                </a:solidFill>
              </a:rPr>
              <a:t> at ICHEP2012</a:t>
            </a:r>
            <a:endParaRPr kumimoji="1" lang="ja-JP" altLang="en-US" sz="2000" dirty="0">
              <a:solidFill>
                <a:srgbClr val="3366FF"/>
              </a:solidFill>
            </a:endParaRPr>
          </a:p>
        </p:txBody>
      </p:sp>
      <p:sp>
        <p:nvSpPr>
          <p:cNvPr id="7" name="テキスト プレースホルダー 6"/>
          <p:cNvSpPr>
            <a:spLocks noGrp="1"/>
          </p:cNvSpPr>
          <p:nvPr>
            <p:ph type="body" idx="1"/>
          </p:nvPr>
        </p:nvSpPr>
        <p:spPr>
          <a:xfrm>
            <a:off x="275780" y="1620383"/>
            <a:ext cx="4040188" cy="369662"/>
          </a:xfrm>
        </p:spPr>
        <p:txBody>
          <a:bodyPr>
            <a:normAutofit fontScale="92500" lnSpcReduction="20000"/>
          </a:bodyPr>
          <a:lstStyle/>
          <a:p>
            <a:r>
              <a:rPr kumimoji="1" lang="en-US" altLang="ja-JP" dirty="0" smtClean="0"/>
              <a:t>From CMS</a:t>
            </a:r>
            <a:endParaRPr kumimoji="1" lang="ja-JP" altLang="en-US" dirty="0"/>
          </a:p>
        </p:txBody>
      </p:sp>
      <p:pic>
        <p:nvPicPr>
          <p:cNvPr id="11" name="コンテンツ プレースホルダー 10"/>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b="-193"/>
          <a:stretch/>
        </p:blipFill>
        <p:spPr>
          <a:xfrm>
            <a:off x="232011" y="2098907"/>
            <a:ext cx="3044372" cy="2283065"/>
          </a:xfrm>
          <a:ln>
            <a:solidFill>
              <a:srgbClr val="008000"/>
            </a:solidFill>
          </a:ln>
        </p:spPr>
      </p:pic>
      <p:sp>
        <p:nvSpPr>
          <p:cNvPr id="9" name="テキスト プレースホルダー 8"/>
          <p:cNvSpPr>
            <a:spLocks noGrp="1"/>
          </p:cNvSpPr>
          <p:nvPr>
            <p:ph type="body" sz="quarter" idx="3"/>
          </p:nvPr>
        </p:nvSpPr>
        <p:spPr>
          <a:xfrm>
            <a:off x="4645025" y="2508556"/>
            <a:ext cx="4041775" cy="446464"/>
          </a:xfrm>
        </p:spPr>
        <p:txBody>
          <a:bodyPr>
            <a:normAutofit lnSpcReduction="10000"/>
          </a:bodyPr>
          <a:lstStyle/>
          <a:p>
            <a:r>
              <a:rPr kumimoji="1" lang="en-US" altLang="ja-JP" dirty="0" smtClean="0"/>
              <a:t>From ATLAS</a:t>
            </a:r>
            <a:endParaRPr kumimoji="1" lang="ja-JP" altLang="en-US" dirty="0"/>
          </a:p>
        </p:txBody>
      </p:sp>
      <p:pic>
        <p:nvPicPr>
          <p:cNvPr id="12" name="コンテンツ プレースホルダー 11"/>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t="-11" b="-290"/>
          <a:stretch/>
        </p:blipFill>
        <p:spPr>
          <a:xfrm>
            <a:off x="4454188" y="2955020"/>
            <a:ext cx="4416308" cy="3310621"/>
          </a:xfrm>
          <a:ln>
            <a:solidFill>
              <a:srgbClr val="008000"/>
            </a:solidFill>
          </a:ln>
        </p:spPr>
      </p:pic>
      <p:sp>
        <p:nvSpPr>
          <p:cNvPr id="3" name="日付プレースホルダー 2"/>
          <p:cNvSpPr>
            <a:spLocks noGrp="1"/>
          </p:cNvSpPr>
          <p:nvPr>
            <p:ph type="dt" sz="half" idx="10"/>
          </p:nvPr>
        </p:nvSpPr>
        <p:spPr/>
        <p:txBody>
          <a:bodyPr/>
          <a:lstStyle/>
          <a:p>
            <a:r>
              <a:rPr kumimoji="1" lang="en-US" altLang="ja-JP" smtClean="0"/>
              <a:t>12/08/30, A. Yamamoto</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5" name="スライド番号プレースホルダー 4"/>
          <p:cNvSpPr>
            <a:spLocks noGrp="1"/>
          </p:cNvSpPr>
          <p:nvPr>
            <p:ph type="sldNum" sz="quarter" idx="12"/>
          </p:nvPr>
        </p:nvSpPr>
        <p:spPr/>
        <p:txBody>
          <a:bodyPr/>
          <a:lstStyle/>
          <a:p>
            <a:fld id="{690BD53D-0F42-B742-A897-5EF936631EAF}" type="slidenum">
              <a:rPr kumimoji="1" lang="ja-JP" altLang="en-US" smtClean="0"/>
              <a:t>34</a:t>
            </a:fld>
            <a:endParaRPr kumimoji="1" lang="ja-JP" altLang="en-US"/>
          </a:p>
        </p:txBody>
      </p:sp>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9311" y="4146886"/>
            <a:ext cx="2826657" cy="2118755"/>
          </a:xfrm>
          <a:prstGeom prst="rect">
            <a:avLst/>
          </a:prstGeom>
          <a:ln>
            <a:solidFill>
              <a:srgbClr val="008000"/>
            </a:solidFill>
          </a:ln>
        </p:spPr>
      </p:pic>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2143" y="1435347"/>
            <a:ext cx="2293255" cy="1191136"/>
          </a:xfrm>
          <a:prstGeom prst="rect">
            <a:avLst/>
          </a:prstGeom>
        </p:spPr>
      </p:pic>
      <p:sp>
        <p:nvSpPr>
          <p:cNvPr id="15" name="テキスト ボックス 14"/>
          <p:cNvSpPr txBox="1"/>
          <p:nvPr/>
        </p:nvSpPr>
        <p:spPr>
          <a:xfrm>
            <a:off x="7444988" y="0"/>
            <a:ext cx="1690111" cy="276999"/>
          </a:xfrm>
          <a:prstGeom prst="rect">
            <a:avLst/>
          </a:prstGeom>
          <a:solidFill>
            <a:srgbClr val="FFFF00"/>
          </a:solidFill>
        </p:spPr>
        <p:txBody>
          <a:bodyPr wrap="none" rtlCol="0">
            <a:spAutoFit/>
          </a:bodyPr>
          <a:lstStyle/>
          <a:p>
            <a:r>
              <a:rPr kumimoji="1" lang="en-US" altLang="ja-JP" sz="1200" dirty="0" smtClean="0"/>
              <a:t>R. </a:t>
            </a:r>
            <a:r>
              <a:rPr kumimoji="1" lang="en-US" altLang="ja-JP" sz="1200" dirty="0" err="1" smtClean="0"/>
              <a:t>Heuer</a:t>
            </a:r>
            <a:r>
              <a:rPr kumimoji="1" lang="en-US" altLang="ja-JP" sz="1200" dirty="0" smtClean="0"/>
              <a:t>, ICHEP2012</a:t>
            </a:r>
            <a:endParaRPr kumimoji="1" lang="ja-JP" altLang="en-US" sz="1200" dirty="0"/>
          </a:p>
        </p:txBody>
      </p:sp>
    </p:spTree>
    <p:extLst>
      <p:ext uri="{BB962C8B-B14F-4D97-AF65-F5344CB8AC3E}">
        <p14:creationId xmlns:p14="http://schemas.microsoft.com/office/powerpoint/2010/main" val="35463333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8"/>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8250" y="46038"/>
            <a:ext cx="1473200" cy="1092200"/>
          </a:xfrm>
          <a:prstGeom prst="rect">
            <a:avLst/>
          </a:prstGeom>
          <a:noFill/>
          <a:ln>
            <a:noFill/>
          </a:ln>
          <a:effectLst>
            <a:outerShdw blurRad="50800" dist="38099" dir="2700000" algn="ctr" rotWithShape="0">
              <a:schemeClr val="bg2">
                <a:alpha val="42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6145" name="Rectangle 1"/>
          <p:cNvSpPr>
            <a:spLocks/>
          </p:cNvSpPr>
          <p:nvPr/>
        </p:nvSpPr>
        <p:spPr bwMode="auto">
          <a:xfrm>
            <a:off x="4953000" y="2514600"/>
            <a:ext cx="4051300" cy="4292600"/>
          </a:xfrm>
          <a:prstGeom prst="rect">
            <a:avLst/>
          </a:prstGeom>
          <a:solidFill>
            <a:schemeClr val="accent1"/>
          </a:solidFill>
          <a:ln w="9525" cap="flat">
            <a:solidFill>
              <a:srgbClr val="008000"/>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lstStyle/>
          <a:p>
            <a:pPr>
              <a:defRPr/>
            </a:pPr>
            <a:endParaRPr lang="ja-JP" altLang="en-US"/>
          </a:p>
        </p:txBody>
      </p:sp>
      <p:sp>
        <p:nvSpPr>
          <p:cNvPr id="6146" name="Rectangle 2"/>
          <p:cNvSpPr>
            <a:spLocks noGrp="1" noChangeArrowheads="1"/>
          </p:cNvSpPr>
          <p:nvPr>
            <p:ph type="title"/>
          </p:nvPr>
        </p:nvSpPr>
        <p:spPr>
          <a:xfrm>
            <a:off x="700088" y="-50799"/>
            <a:ext cx="7353300" cy="976086"/>
          </a:xfrm>
          <a:effectLst>
            <a:outerShdw blurRad="50800" dist="38099" dir="2700000" algn="ctr" rotWithShape="0">
              <a:srgbClr val="000000">
                <a:alpha val="42999"/>
              </a:srgbClr>
            </a:outerShdw>
          </a:effectLst>
        </p:spPr>
        <p:txBody>
          <a:bodyPr/>
          <a:lstStyle/>
          <a:p>
            <a:pPr>
              <a:lnSpc>
                <a:spcPct val="120000"/>
              </a:lnSpc>
              <a:defRPr/>
            </a:pPr>
            <a:r>
              <a:rPr kumimoji="0" lang="en-US" altLang="ja-JP" sz="3600" dirty="0" smtClean="0">
                <a:solidFill>
                  <a:srgbClr val="23346C"/>
                </a:solidFill>
              </a:rPr>
              <a:t>Physics Goals of ILC</a:t>
            </a:r>
            <a:r>
              <a:rPr kumimoji="0" lang="en-US" altLang="ja-JP" sz="3600" dirty="0" smtClean="0"/>
              <a:t> </a:t>
            </a:r>
            <a:r>
              <a:rPr kumimoji="0" lang="en-US" altLang="ja-JP" dirty="0" smtClean="0"/>
              <a:t/>
            </a:r>
            <a:br>
              <a:rPr kumimoji="0" lang="en-US" altLang="ja-JP" dirty="0" smtClean="0"/>
            </a:br>
            <a:r>
              <a:rPr kumimoji="0" lang="en-US" altLang="ja-JP" sz="1800" dirty="0" smtClean="0"/>
              <a:t>Quest for Origin of Mass and Physics </a:t>
            </a:r>
            <a:r>
              <a:rPr kumimoji="0" lang="en-US" altLang="ja-JP" sz="1800" dirty="0" smtClean="0">
                <a:solidFill>
                  <a:srgbClr val="FF00FF"/>
                </a:solidFill>
              </a:rPr>
              <a:t>B</a:t>
            </a:r>
            <a:r>
              <a:rPr kumimoji="0" lang="en-US" altLang="ja-JP" sz="1800" dirty="0" smtClean="0"/>
              <a:t>eyond the </a:t>
            </a:r>
            <a:r>
              <a:rPr kumimoji="0" lang="en-US" altLang="ja-JP" sz="1800" dirty="0" smtClean="0">
                <a:solidFill>
                  <a:srgbClr val="FF00FF"/>
                </a:solidFill>
              </a:rPr>
              <a:t>SM</a:t>
            </a:r>
            <a:r>
              <a:rPr kumimoji="0" lang="en-US" altLang="ja-JP" sz="1800" dirty="0" smtClean="0"/>
              <a:t> </a:t>
            </a:r>
          </a:p>
        </p:txBody>
      </p:sp>
      <p:sp>
        <p:nvSpPr>
          <p:cNvPr id="6149" name="Rectangle 5"/>
          <p:cNvSpPr>
            <a:spLocks noGrp="1" noChangeArrowheads="1"/>
          </p:cNvSpPr>
          <p:nvPr>
            <p:ph type="body" idx="1"/>
          </p:nvPr>
        </p:nvSpPr>
        <p:spPr>
          <a:xfrm>
            <a:off x="228600" y="1647825"/>
            <a:ext cx="4334329" cy="2133600"/>
          </a:xfrm>
        </p:spPr>
        <p:txBody>
          <a:bodyPr anchor="t"/>
          <a:lstStyle/>
          <a:p>
            <a:pPr marL="10800" indent="-248400">
              <a:buFont typeface="Helvetica Neue" charset="0"/>
              <a:buChar char="•"/>
              <a:defRPr/>
            </a:pPr>
            <a:r>
              <a:rPr kumimoji="0" lang="en-US" altLang="ja-JP" sz="1400" b="0" dirty="0" smtClean="0">
                <a:solidFill>
                  <a:srgbClr val="000000"/>
                </a:solidFill>
                <a:latin typeface="Helvetica Neue" charset="0"/>
                <a:cs typeface="Helvetica Neue" charset="0"/>
                <a:sym typeface="Helvetica Neue" charset="0"/>
              </a:rPr>
              <a:t>A new </a:t>
            </a:r>
            <a:r>
              <a:rPr kumimoji="0" lang="en-US" altLang="ja-JP" sz="1400" dirty="0" smtClean="0">
                <a:solidFill>
                  <a:srgbClr val="FF0000"/>
                </a:solidFill>
                <a:latin typeface="Helvetica Neue" charset="0"/>
                <a:cs typeface="Helvetica Neue" charset="0"/>
                <a:sym typeface="Helvetica Neue" charset="0"/>
              </a:rPr>
              <a:t>Higgs-like boson </a:t>
            </a:r>
            <a:r>
              <a:rPr kumimoji="0" lang="en-US" altLang="ja-JP" sz="1400" b="0" dirty="0" smtClean="0">
                <a:solidFill>
                  <a:srgbClr val="000000"/>
                </a:solidFill>
                <a:latin typeface="Helvetica Neue" charset="0"/>
                <a:cs typeface="Helvetica Neue" charset="0"/>
                <a:sym typeface="Helvetica Neue" charset="0"/>
              </a:rPr>
              <a:t>was found at LHC</a:t>
            </a:r>
            <a:br>
              <a:rPr kumimoji="0" lang="en-US" altLang="ja-JP" sz="1400" b="0" dirty="0" smtClean="0">
                <a:solidFill>
                  <a:srgbClr val="000000"/>
                </a:solidFill>
                <a:latin typeface="Helvetica Neue" charset="0"/>
                <a:cs typeface="Helvetica Neue" charset="0"/>
                <a:sym typeface="Helvetica Neue" charset="0"/>
              </a:rPr>
            </a:br>
            <a:r>
              <a:rPr kumimoji="0" lang="en-US" altLang="ja-JP" sz="1400" b="0" dirty="0" smtClean="0">
                <a:solidFill>
                  <a:srgbClr val="000000"/>
                </a:solidFill>
                <a:latin typeface="Helvetica Neue" charset="0"/>
                <a:cs typeface="Helvetica Neue" charset="0"/>
                <a:sym typeface="Helvetica Neue" charset="0"/>
              </a:rPr>
              <a:t>     with a mass </a:t>
            </a:r>
            <a:r>
              <a:rPr kumimoji="0" lang="en-US" altLang="ja-JP" sz="1400" dirty="0" smtClean="0">
                <a:solidFill>
                  <a:srgbClr val="FF0000"/>
                </a:solidFill>
                <a:latin typeface="Helvetica Neue" charset="0"/>
                <a:cs typeface="Helvetica Neue" charset="0"/>
                <a:sym typeface="Helvetica Neue" charset="0"/>
              </a:rPr>
              <a:t>~125GeV </a:t>
            </a:r>
            <a:r>
              <a:rPr kumimoji="0" lang="en-US" altLang="ja-JP" sz="1400" b="0" dirty="0" smtClean="0">
                <a:solidFill>
                  <a:schemeClr val="tx1"/>
                </a:solidFill>
                <a:latin typeface="Helvetica Neue" charset="0"/>
                <a:cs typeface="Helvetica Neue" charset="0"/>
                <a:sym typeface="Helvetica Neue" charset="0"/>
              </a:rPr>
              <a:t>!</a:t>
            </a:r>
            <a:endParaRPr kumimoji="0" lang="en-US" altLang="ja-JP" sz="1400" b="0" dirty="0" smtClean="0">
              <a:solidFill>
                <a:schemeClr val="tx1"/>
              </a:solidFill>
              <a:latin typeface="Helvetica Neue" charset="0"/>
              <a:ea typeface="ヒラギノ角ゴ ProN W3" charset="0"/>
              <a:cs typeface="ヒラギノ角ゴ ProN W3" charset="0"/>
              <a:sym typeface="Helvetica Neue" charset="0"/>
            </a:endParaRPr>
          </a:p>
          <a:p>
            <a:pPr marL="10800" indent="-248400">
              <a:spcBef>
                <a:spcPts val="700"/>
              </a:spcBef>
              <a:buFont typeface="Helvetica Neue" charset="0"/>
              <a:buChar char="•"/>
              <a:defRPr/>
            </a:pPr>
            <a:r>
              <a:rPr kumimoji="0" lang="en-US" altLang="ja-JP" sz="1400" b="0" dirty="0" smtClean="0">
                <a:solidFill>
                  <a:srgbClr val="000000"/>
                </a:solidFill>
                <a:latin typeface="Helvetica Neue" charset="0"/>
                <a:cs typeface="Helvetica Neue" charset="0"/>
                <a:sym typeface="Helvetica Neue" charset="0"/>
              </a:rPr>
              <a:t>The observation of H -&gt; ZZ* decays suggests </a:t>
            </a:r>
            <a:br>
              <a:rPr kumimoji="0" lang="en-US" altLang="ja-JP" sz="1400" b="0" dirty="0" smtClean="0">
                <a:solidFill>
                  <a:srgbClr val="000000"/>
                </a:solidFill>
                <a:latin typeface="Helvetica Neue" charset="0"/>
                <a:cs typeface="Helvetica Neue" charset="0"/>
                <a:sym typeface="Helvetica Neue" charset="0"/>
              </a:rPr>
            </a:br>
            <a:r>
              <a:rPr kumimoji="0" lang="en-US" altLang="ja-JP" sz="1400" b="0" dirty="0" smtClean="0">
                <a:solidFill>
                  <a:srgbClr val="000000"/>
                </a:solidFill>
                <a:latin typeface="Helvetica Neue" charset="0"/>
                <a:cs typeface="Helvetica Neue" charset="0"/>
                <a:sym typeface="Helvetica Neue" charset="0"/>
              </a:rPr>
              <a:t>     this boson can be copiously produced at ILC</a:t>
            </a:r>
            <a:br>
              <a:rPr kumimoji="0" lang="en-US" altLang="ja-JP" sz="1400" b="0" dirty="0" smtClean="0">
                <a:solidFill>
                  <a:srgbClr val="000000"/>
                </a:solidFill>
                <a:latin typeface="Helvetica Neue" charset="0"/>
                <a:cs typeface="Helvetica Neue" charset="0"/>
                <a:sym typeface="Helvetica Neue" charset="0"/>
              </a:rPr>
            </a:br>
            <a:r>
              <a:rPr kumimoji="0" lang="en-US" altLang="ja-JP" sz="1400" b="0" dirty="0" smtClean="0">
                <a:solidFill>
                  <a:srgbClr val="000000"/>
                </a:solidFill>
                <a:latin typeface="Helvetica Neue" charset="0"/>
                <a:cs typeface="Helvetica Neue" charset="0"/>
                <a:sym typeface="Helvetica Neue" charset="0"/>
              </a:rPr>
              <a:t>     (more than 200k Higgs events will be available).</a:t>
            </a:r>
            <a:br>
              <a:rPr kumimoji="0" lang="en-US" altLang="ja-JP" sz="1400" b="0" dirty="0" smtClean="0">
                <a:solidFill>
                  <a:srgbClr val="000000"/>
                </a:solidFill>
                <a:latin typeface="Helvetica Neue" charset="0"/>
                <a:cs typeface="Helvetica Neue" charset="0"/>
                <a:sym typeface="Helvetica Neue" charset="0"/>
              </a:rPr>
            </a:br>
            <a:r>
              <a:rPr kumimoji="0" lang="en-US" altLang="ja-JP" sz="1400" b="0" dirty="0" smtClean="0">
                <a:solidFill>
                  <a:srgbClr val="000000"/>
                </a:solidFill>
                <a:latin typeface="Helvetica Neue" charset="0"/>
                <a:cs typeface="Helvetica Neue" charset="0"/>
                <a:sym typeface="Helvetica Neue" charset="0"/>
              </a:rPr>
              <a:t>     One day is enough to rediscover it at ILC.</a:t>
            </a:r>
            <a:endParaRPr kumimoji="0" lang="en-US" altLang="ja-JP" sz="1400" b="0" dirty="0" smtClean="0">
              <a:solidFill>
                <a:srgbClr val="000000"/>
              </a:solidFill>
              <a:latin typeface="Helvetica Neue" charset="0"/>
              <a:ea typeface="ヒラギノ角ゴ ProN W3" charset="0"/>
              <a:cs typeface="ヒラギノ角ゴ ProN W3" charset="0"/>
              <a:sym typeface="Helvetica Neue" charset="0"/>
            </a:endParaRPr>
          </a:p>
          <a:p>
            <a:pPr marL="10800" indent="-248400">
              <a:spcBef>
                <a:spcPts val="700"/>
              </a:spcBef>
              <a:buFont typeface="Helvetica Neue" charset="0"/>
              <a:buChar char="•"/>
              <a:defRPr/>
            </a:pPr>
            <a:r>
              <a:rPr kumimoji="0" lang="en-US" altLang="ja-JP" sz="1400" b="0" dirty="0" smtClean="0">
                <a:solidFill>
                  <a:srgbClr val="000000"/>
                </a:solidFill>
                <a:latin typeface="Helvetica Neue" charset="0"/>
                <a:cs typeface="Helvetica Neue" charset="0"/>
                <a:sym typeface="Helvetica Neue" charset="0"/>
              </a:rPr>
              <a:t>How can we use this new boson to decide the</a:t>
            </a:r>
            <a:br>
              <a:rPr kumimoji="0" lang="en-US" altLang="ja-JP" sz="1400" b="0" dirty="0" smtClean="0">
                <a:solidFill>
                  <a:srgbClr val="000000"/>
                </a:solidFill>
                <a:latin typeface="Helvetica Neue" charset="0"/>
                <a:cs typeface="Helvetica Neue" charset="0"/>
                <a:sym typeface="Helvetica Neue" charset="0"/>
              </a:rPr>
            </a:br>
            <a:r>
              <a:rPr kumimoji="0" lang="en-US" altLang="ja-JP" sz="1400" b="0" dirty="0" smtClean="0">
                <a:solidFill>
                  <a:srgbClr val="000000"/>
                </a:solidFill>
                <a:latin typeface="Helvetica Neue" charset="0"/>
                <a:cs typeface="Helvetica Neue" charset="0"/>
                <a:sym typeface="Helvetica Neue" charset="0"/>
              </a:rPr>
              <a:t>     next energy scale to explore?</a:t>
            </a:r>
            <a:r>
              <a:rPr kumimoji="0" lang="en-US" altLang="ja-JP" sz="1400" b="0" dirty="0" smtClean="0">
                <a:solidFill>
                  <a:srgbClr val="000000"/>
                </a:solidFill>
                <a:latin typeface="Helvetica Neue" charset="0"/>
                <a:ea typeface="ヒラギノ角ゴ ProN W3" charset="0"/>
                <a:cs typeface="ヒラギノ角ゴ ProN W3" charset="0"/>
                <a:sym typeface="Helvetica Neue" charset="0"/>
              </a:rPr>
              <a:t/>
            </a:r>
            <a:br>
              <a:rPr kumimoji="0" lang="en-US" altLang="ja-JP" sz="1400" b="0" dirty="0" smtClean="0">
                <a:solidFill>
                  <a:srgbClr val="000000"/>
                </a:solidFill>
                <a:latin typeface="Helvetica Neue" charset="0"/>
                <a:ea typeface="ヒラギノ角ゴ ProN W3" charset="0"/>
                <a:cs typeface="ヒラギノ角ゴ ProN W3" charset="0"/>
                <a:sym typeface="Helvetica Neue" charset="0"/>
              </a:rPr>
            </a:br>
            <a:endParaRPr kumimoji="0" lang="en-US" altLang="ja-JP" sz="1400" b="0" dirty="0" smtClean="0">
              <a:solidFill>
                <a:srgbClr val="000000"/>
              </a:solidFill>
              <a:latin typeface="Helvetica Neue" charset="0"/>
              <a:ea typeface="ヒラギノ角ゴ ProN W3" charset="0"/>
              <a:cs typeface="ヒラギノ角ゴ ProN W3" charset="0"/>
              <a:sym typeface="Helvetica Neue" charset="0"/>
            </a:endParaRPr>
          </a:p>
        </p:txBody>
      </p:sp>
      <p:sp>
        <p:nvSpPr>
          <p:cNvPr id="6150" name="Rectangle 6"/>
          <p:cNvSpPr>
            <a:spLocks/>
          </p:cNvSpPr>
          <p:nvPr/>
        </p:nvSpPr>
        <p:spPr bwMode="auto">
          <a:xfrm>
            <a:off x="105229" y="1231900"/>
            <a:ext cx="4448628" cy="228600"/>
          </a:xfrm>
          <a:prstGeom prst="rect">
            <a:avLst/>
          </a:prstGeom>
          <a:noFill/>
          <a:ln>
            <a:noFill/>
          </a:ln>
          <a:effectLst>
            <a:outerShdw blurRad="50800" dist="38099" dir="2700000" algn="ctr" rotWithShape="0">
              <a:schemeClr val="bg2">
                <a:alpha val="42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spcBef>
                <a:spcPts val="138"/>
              </a:spcBef>
              <a:tabLst>
                <a:tab pos="673100" algn="l"/>
                <a:tab pos="914400" algn="l"/>
              </a:tabLst>
              <a:defRPr/>
            </a:pPr>
            <a:r>
              <a:rPr lang="en-US" altLang="ja-JP" sz="2400" dirty="0">
                <a:solidFill>
                  <a:srgbClr val="3366FF"/>
                </a:solidFill>
              </a:rPr>
              <a:t>The world </a:t>
            </a:r>
            <a:r>
              <a:rPr lang="en-US" altLang="ja-JP" sz="2400" dirty="0" smtClean="0">
                <a:solidFill>
                  <a:srgbClr val="3366FF"/>
                </a:solidFill>
              </a:rPr>
              <a:t>changed </a:t>
            </a:r>
            <a:r>
              <a:rPr lang="en-US" altLang="ja-JP" sz="2000" dirty="0">
                <a:solidFill>
                  <a:srgbClr val="3366FF"/>
                </a:solidFill>
              </a:rPr>
              <a:t>since Jul.4</a:t>
            </a:r>
          </a:p>
        </p:txBody>
      </p:sp>
      <p:sp>
        <p:nvSpPr>
          <p:cNvPr id="6151" name="Rectangle 7"/>
          <p:cNvSpPr>
            <a:spLocks/>
          </p:cNvSpPr>
          <p:nvPr/>
        </p:nvSpPr>
        <p:spPr bwMode="auto">
          <a:xfrm>
            <a:off x="177800" y="3921125"/>
            <a:ext cx="4165600" cy="228600"/>
          </a:xfrm>
          <a:prstGeom prst="rect">
            <a:avLst/>
          </a:prstGeom>
          <a:noFill/>
          <a:ln>
            <a:noFill/>
          </a:ln>
          <a:effectLst>
            <a:outerShdw blurRad="50800" dist="38099" dir="2700000" algn="ctr" rotWithShape="0">
              <a:schemeClr val="bg2">
                <a:alpha val="42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spcBef>
                <a:spcPts val="138"/>
              </a:spcBef>
              <a:tabLst>
                <a:tab pos="673100" algn="l"/>
                <a:tab pos="914400" algn="l"/>
              </a:tabLst>
              <a:defRPr/>
            </a:pPr>
            <a:r>
              <a:rPr lang="en-US" altLang="ja-JP" sz="2400" dirty="0">
                <a:solidFill>
                  <a:srgbClr val="3366FF"/>
                </a:solidFill>
              </a:rPr>
              <a:t>ILC</a:t>
            </a:r>
            <a:r>
              <a:rPr lang="ja-JP" altLang="en-US" sz="2400" dirty="0">
                <a:solidFill>
                  <a:srgbClr val="3366FF"/>
                </a:solidFill>
                <a:latin typeface="Arial"/>
              </a:rPr>
              <a:t>’</a:t>
            </a:r>
            <a:r>
              <a:rPr lang="en-US" altLang="ja-JP" sz="2400" dirty="0">
                <a:solidFill>
                  <a:srgbClr val="3366FF"/>
                </a:solidFill>
              </a:rPr>
              <a:t>s role</a:t>
            </a:r>
          </a:p>
        </p:txBody>
      </p:sp>
      <p:sp>
        <p:nvSpPr>
          <p:cNvPr id="7176" name="Rectangle 8"/>
          <p:cNvSpPr>
            <a:spLocks/>
          </p:cNvSpPr>
          <p:nvPr/>
        </p:nvSpPr>
        <p:spPr bwMode="auto">
          <a:xfrm>
            <a:off x="228600" y="4241800"/>
            <a:ext cx="455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261938" indent="-261938" algn="l">
              <a:spcBef>
                <a:spcPts val="500"/>
              </a:spcBef>
              <a:buSzPct val="171000"/>
              <a:buFont typeface="Helvetica Neue" charset="0"/>
              <a:buChar char="•"/>
            </a:pPr>
            <a:r>
              <a:rPr lang="en-US" altLang="ja-JP" sz="1400" b="1" dirty="0">
                <a:solidFill>
                  <a:srgbClr val="FF0000"/>
                </a:solidFill>
                <a:latin typeface="Helvetica Neue" charset="0"/>
                <a:cs typeface="Helvetica Neue" charset="0"/>
                <a:sym typeface="Helvetica Neue" charset="0"/>
              </a:rPr>
              <a:t>Uncover </a:t>
            </a:r>
            <a:r>
              <a:rPr lang="en-US" altLang="ja-JP" sz="1400" b="1" dirty="0">
                <a:latin typeface="Helvetica Neue" charset="0"/>
                <a:cs typeface="Helvetica Neue" charset="0"/>
                <a:sym typeface="Helvetica Neue" charset="0"/>
              </a:rPr>
              <a:t>the secret of electroweak symmetry breaking and mass generation </a:t>
            </a:r>
            <a:r>
              <a:rPr lang="en-US" altLang="ja-JP" sz="1400" b="1" dirty="0">
                <a:solidFill>
                  <a:srgbClr val="FF0000"/>
                </a:solidFill>
                <a:latin typeface="Helvetica Neue" charset="0"/>
                <a:cs typeface="Helvetica Neue" charset="0"/>
                <a:sym typeface="Helvetica Neue" charset="0"/>
              </a:rPr>
              <a:t>(Primary Goal)</a:t>
            </a:r>
            <a:r>
              <a:rPr lang="en-US" altLang="ja-JP" sz="1400" b="1" dirty="0">
                <a:solidFill>
                  <a:srgbClr val="FF0000"/>
                </a:solidFill>
                <a:latin typeface="Helvetica Neue" charset="0"/>
                <a:ea typeface="ヒラギノ角ゴ ProN W3" charset="0"/>
                <a:cs typeface="ヒラギノ角ゴ ProN W3" charset="0"/>
                <a:sym typeface="Helvetica Neue" charset="0"/>
              </a:rPr>
              <a:t/>
            </a:r>
            <a:br>
              <a:rPr lang="en-US" altLang="ja-JP" sz="1400" b="1" dirty="0">
                <a:solidFill>
                  <a:srgbClr val="FF0000"/>
                </a:solidFill>
                <a:latin typeface="Helvetica Neue" charset="0"/>
                <a:ea typeface="ヒラギノ角ゴ ProN W3" charset="0"/>
                <a:cs typeface="ヒラギノ角ゴ ProN W3" charset="0"/>
                <a:sym typeface="Helvetica Neue" charset="0"/>
              </a:rPr>
            </a:br>
            <a:r>
              <a:rPr lang="en-US" altLang="ja-JP" sz="1400" dirty="0">
                <a:solidFill>
                  <a:srgbClr val="000000"/>
                </a:solidFill>
                <a:latin typeface="Helvetica Neue" charset="0"/>
                <a:ea typeface="ヒラギノ角ゴ ProN W3" charset="0"/>
                <a:cs typeface="ヒラギノ角ゴ ProN W3" charset="0"/>
                <a:sym typeface="Helvetica Neue" charset="0"/>
              </a:rPr>
              <a:t>-&gt; Quest for BSM physics through the window provided by the 125 </a:t>
            </a:r>
            <a:r>
              <a:rPr lang="en-US" altLang="ja-JP" sz="1400" dirty="0" err="1">
                <a:solidFill>
                  <a:srgbClr val="000000"/>
                </a:solidFill>
                <a:latin typeface="Helvetica Neue" charset="0"/>
                <a:ea typeface="ヒラギノ角ゴ ProN W3" charset="0"/>
                <a:cs typeface="ヒラギノ角ゴ ProN W3" charset="0"/>
                <a:sym typeface="Helvetica Neue" charset="0"/>
              </a:rPr>
              <a:t>GeV</a:t>
            </a:r>
            <a:r>
              <a:rPr lang="en-US" altLang="ja-JP" sz="1400" dirty="0">
                <a:solidFill>
                  <a:srgbClr val="000000"/>
                </a:solidFill>
                <a:latin typeface="Helvetica Neue" charset="0"/>
                <a:ea typeface="ヒラギノ角ゴ ProN W3" charset="0"/>
                <a:cs typeface="ヒラギノ角ゴ ProN W3" charset="0"/>
                <a:sym typeface="Helvetica Neue" charset="0"/>
              </a:rPr>
              <a:t> boson.</a:t>
            </a:r>
          </a:p>
          <a:p>
            <a:pPr marL="261938" indent="-261938" algn="l">
              <a:spcBef>
                <a:spcPts val="500"/>
              </a:spcBef>
              <a:buSzPct val="171000"/>
              <a:buFont typeface="Helvetica Neue" charset="0"/>
              <a:buChar char="•"/>
            </a:pPr>
            <a:r>
              <a:rPr lang="en-US" altLang="ja-JP" sz="1400" dirty="0">
                <a:solidFill>
                  <a:srgbClr val="000000"/>
                </a:solidFill>
                <a:latin typeface="Helvetica Neue" charset="0"/>
                <a:ea typeface="ヒラギノ角ゴ ProN W3" charset="0"/>
                <a:cs typeface="ヒラギノ角ゴ ProN W3" charset="0"/>
                <a:sym typeface="Helvetica Neue" charset="0"/>
              </a:rPr>
              <a:t>Discover new uncolored particles which are difficult to discover at the LHC.</a:t>
            </a:r>
            <a:br>
              <a:rPr lang="en-US" altLang="ja-JP" sz="1400" dirty="0">
                <a:solidFill>
                  <a:srgbClr val="000000"/>
                </a:solidFill>
                <a:latin typeface="Helvetica Neue" charset="0"/>
                <a:ea typeface="ヒラギノ角ゴ ProN W3" charset="0"/>
                <a:cs typeface="ヒラギノ角ゴ ProN W3" charset="0"/>
                <a:sym typeface="Helvetica Neue" charset="0"/>
              </a:rPr>
            </a:br>
            <a:r>
              <a:rPr lang="en-US" altLang="ja-JP" sz="1400" dirty="0">
                <a:solidFill>
                  <a:srgbClr val="000000"/>
                </a:solidFill>
                <a:latin typeface="Helvetica Neue" charset="0"/>
                <a:ea typeface="ヒラギノ角ゴ ProN W3" charset="0"/>
                <a:cs typeface="ヒラギノ角ゴ ProN W3" charset="0"/>
                <a:sym typeface="Helvetica Neue" charset="0"/>
              </a:rPr>
              <a:t>   --&gt; Dark matter search !</a:t>
            </a:r>
          </a:p>
          <a:p>
            <a:pPr marL="261938" indent="-261938" algn="l">
              <a:spcBef>
                <a:spcPts val="500"/>
              </a:spcBef>
              <a:buSzPct val="171000"/>
              <a:buFont typeface="Helvetica Neue" charset="0"/>
              <a:buChar char="•"/>
            </a:pPr>
            <a:r>
              <a:rPr lang="en-US" altLang="ja-JP" sz="1400" dirty="0">
                <a:solidFill>
                  <a:srgbClr val="000000"/>
                </a:solidFill>
                <a:latin typeface="Helvetica Neue" charset="0"/>
                <a:ea typeface="ヒラギノ角ゴ ProN W3" charset="0"/>
                <a:cs typeface="ヒラギノ角ゴ ProN W3" charset="0"/>
                <a:sym typeface="Helvetica Neue" charset="0"/>
              </a:rPr>
              <a:t>Bottom-up </a:t>
            </a:r>
            <a:r>
              <a:rPr lang="en-US" altLang="ja-JP" sz="1400" dirty="0">
                <a:solidFill>
                  <a:srgbClr val="000000"/>
                </a:solidFill>
                <a:latin typeface="Helvetica Neue" charset="0"/>
                <a:cs typeface="Helvetica Neue" charset="0"/>
                <a:sym typeface="Helvetica Neue" charset="0"/>
              </a:rPr>
              <a:t>reconstruction of Higgs and Yukawa  sector </a:t>
            </a:r>
            <a:r>
              <a:rPr lang="en-US" altLang="ja-JP" sz="1400" dirty="0" err="1">
                <a:solidFill>
                  <a:srgbClr val="000000"/>
                </a:solidFill>
                <a:latin typeface="Helvetica Neue" charset="0"/>
                <a:cs typeface="Helvetica Neue" charset="0"/>
                <a:sym typeface="Helvetica Neue" charset="0"/>
              </a:rPr>
              <a:t>Lagrangian</a:t>
            </a:r>
            <a:r>
              <a:rPr lang="en-US" altLang="ja-JP" sz="1400" dirty="0">
                <a:solidFill>
                  <a:srgbClr val="000000"/>
                </a:solidFill>
                <a:latin typeface="Helvetica Neue" charset="0"/>
                <a:cs typeface="Helvetica Neue" charset="0"/>
                <a:sym typeface="Helvetica Neue" charset="0"/>
              </a:rPr>
              <a:t>. Precision talks!</a:t>
            </a:r>
          </a:p>
          <a:p>
            <a:pPr marL="261938" indent="-261938" algn="l">
              <a:spcBef>
                <a:spcPts val="500"/>
              </a:spcBef>
              <a:buSzPct val="171000"/>
              <a:buFont typeface="Helvetica Neue" charset="0"/>
              <a:buChar char="•"/>
            </a:pPr>
            <a:r>
              <a:rPr lang="en-US" altLang="ja-JP" sz="1400" dirty="0">
                <a:solidFill>
                  <a:srgbClr val="000000"/>
                </a:solidFill>
                <a:latin typeface="Helvetica Neue" charset="0"/>
                <a:cs typeface="Helvetica Neue" charset="0"/>
                <a:sym typeface="Helvetica Neue" charset="0"/>
              </a:rPr>
              <a:t>Decide the next energy scale to explore!</a:t>
            </a:r>
          </a:p>
        </p:txBody>
      </p:sp>
      <p:sp>
        <p:nvSpPr>
          <p:cNvPr id="6153" name="Rectangle 9"/>
          <p:cNvSpPr>
            <a:spLocks/>
          </p:cNvSpPr>
          <p:nvPr/>
        </p:nvSpPr>
        <p:spPr bwMode="auto">
          <a:xfrm>
            <a:off x="5040313" y="3462338"/>
            <a:ext cx="3797300" cy="3238500"/>
          </a:xfrm>
          <a:prstGeom prst="rect">
            <a:avLst/>
          </a:prstGeom>
          <a:solidFill>
            <a:srgbClr val="FFFFFF">
              <a:alpha val="89410"/>
            </a:srgbClr>
          </a:solidFill>
          <a:ln w="25400" cap="flat">
            <a:solidFill>
              <a:srgbClr val="FFFFFF">
                <a:alpha val="89803"/>
              </a:srgbClr>
            </a:solidFill>
            <a:prstDash val="solid"/>
            <a:miter lim="800000"/>
            <a:headEnd type="none" w="med" len="med"/>
            <a:tailEnd type="none" w="med" len="med"/>
          </a:ln>
          <a:effectLst>
            <a:outerShdw blurRad="50800" dist="38099" dir="2700000" algn="ctr" rotWithShape="0">
              <a:srgbClr val="000000">
                <a:alpha val="42999"/>
              </a:srgbClr>
            </a:outerShdw>
          </a:effectLst>
        </p:spPr>
        <p:txBody>
          <a:bodyPr lIns="0" tIns="0" rIns="0" bIns="0"/>
          <a:lstStyle/>
          <a:p>
            <a:pPr>
              <a:defRPr/>
            </a:pPr>
            <a:endParaRPr lang="ja-JP" altLang="en-US"/>
          </a:p>
        </p:txBody>
      </p:sp>
      <p:pic>
        <p:nvPicPr>
          <p:cNvPr id="7178"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3632200"/>
            <a:ext cx="36830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155" name="Rectangle 11"/>
          <p:cNvSpPr>
            <a:spLocks/>
          </p:cNvSpPr>
          <p:nvPr/>
        </p:nvSpPr>
        <p:spPr bwMode="auto">
          <a:xfrm>
            <a:off x="6008688" y="3317875"/>
            <a:ext cx="1346200" cy="177800"/>
          </a:xfrm>
          <a:prstGeom prst="rect">
            <a:avLst/>
          </a:prstGeom>
          <a:noFill/>
          <a:ln>
            <a:noFill/>
          </a:ln>
          <a:effectLst>
            <a:outerShdw blurRad="50800" dist="38099" dir="2700000" algn="ctr"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79375">
              <a:tabLst>
                <a:tab pos="393700" algn="l"/>
                <a:tab pos="1803400" algn="l"/>
                <a:tab pos="1828800" algn="l"/>
              </a:tabLst>
              <a:defRPr/>
            </a:pPr>
            <a:r>
              <a:rPr lang="en-US" altLang="ja-JP" sz="1400">
                <a:solidFill>
                  <a:srgbClr val="FF0000"/>
                </a:solidFill>
              </a:rPr>
              <a:t>Higgs force</a:t>
            </a:r>
          </a:p>
        </p:txBody>
      </p:sp>
      <p:sp>
        <p:nvSpPr>
          <p:cNvPr id="6156" name="Rectangle 12"/>
          <p:cNvSpPr>
            <a:spLocks/>
          </p:cNvSpPr>
          <p:nvPr/>
        </p:nvSpPr>
        <p:spPr bwMode="auto">
          <a:xfrm>
            <a:off x="5346700" y="3092450"/>
            <a:ext cx="1905000" cy="177800"/>
          </a:xfrm>
          <a:prstGeom prst="rect">
            <a:avLst/>
          </a:prstGeom>
          <a:noFill/>
          <a:ln>
            <a:noFill/>
          </a:ln>
          <a:effectLst>
            <a:outerShdw blurRad="50800" dist="38099" dir="2700000" algn="ctr"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79375">
              <a:tabLst>
                <a:tab pos="393700" algn="l"/>
                <a:tab pos="1803400" algn="l"/>
                <a:tab pos="1828800" algn="l"/>
              </a:tabLst>
              <a:defRPr/>
            </a:pPr>
            <a:r>
              <a:rPr lang="en-US" altLang="ja-JP" sz="1400">
                <a:solidFill>
                  <a:srgbClr val="23346C"/>
                </a:solidFill>
              </a:rPr>
              <a:t>Mass-Coupling Plot</a:t>
            </a:r>
          </a:p>
        </p:txBody>
      </p:sp>
      <p:pic>
        <p:nvPicPr>
          <p:cNvPr id="6157" name="Picture 13"/>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81938" y="2789238"/>
            <a:ext cx="1079500" cy="762000"/>
          </a:xfrm>
          <a:prstGeom prst="rect">
            <a:avLst/>
          </a:prstGeom>
          <a:noFill/>
          <a:ln>
            <a:noFill/>
          </a:ln>
          <a:effectLst>
            <a:outerShdw blurRad="50800" dist="38099" dir="2700000" algn="ctr"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58" name="Picture 14"/>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32525" y="3533775"/>
            <a:ext cx="1155700" cy="787400"/>
          </a:xfrm>
          <a:prstGeom prst="rect">
            <a:avLst/>
          </a:prstGeom>
          <a:noFill/>
          <a:ln>
            <a:noFill/>
          </a:ln>
          <a:effectLst>
            <a:outerShdw blurRad="50800" dist="38099" dir="2700000" algn="ctr"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159" name="Line 15"/>
          <p:cNvSpPr>
            <a:spLocks noChangeShapeType="1"/>
          </p:cNvSpPr>
          <p:nvPr/>
        </p:nvSpPr>
        <p:spPr bwMode="auto">
          <a:xfrm rot="10800000">
            <a:off x="8132763" y="3560763"/>
            <a:ext cx="87312" cy="265112"/>
          </a:xfrm>
          <a:prstGeom prst="line">
            <a:avLst/>
          </a:prstGeom>
          <a:noFill/>
          <a:ln w="25400" cap="flat">
            <a:solidFill>
              <a:srgbClr val="FFFFFF"/>
            </a:solidFill>
            <a:prstDash val="solid"/>
            <a:round/>
            <a:headEnd type="stealth" w="med" len="med"/>
            <a:tailEnd type="none" w="med" len="med"/>
          </a:ln>
          <a:effectLst>
            <a:outerShdw blurRad="762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ja-JP" altLang="en-US"/>
          </a:p>
        </p:txBody>
      </p:sp>
      <p:sp>
        <p:nvSpPr>
          <p:cNvPr id="6160" name="Line 16"/>
          <p:cNvSpPr>
            <a:spLocks noChangeShapeType="1"/>
          </p:cNvSpPr>
          <p:nvPr/>
        </p:nvSpPr>
        <p:spPr bwMode="auto">
          <a:xfrm rot="10800000">
            <a:off x="7413625" y="3744913"/>
            <a:ext cx="627063" cy="223837"/>
          </a:xfrm>
          <a:prstGeom prst="line">
            <a:avLst/>
          </a:prstGeom>
          <a:noFill/>
          <a:ln w="25400" cap="flat">
            <a:solidFill>
              <a:srgbClr val="FFFFFF"/>
            </a:solidFill>
            <a:prstDash val="solid"/>
            <a:round/>
            <a:headEnd type="stealth" w="med" len="med"/>
            <a:tailEnd type="none" w="med" len="med"/>
          </a:ln>
          <a:effectLst>
            <a:outerShdw blurRad="762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ja-JP" altLang="en-US"/>
          </a:p>
        </p:txBody>
      </p:sp>
      <p:pic>
        <p:nvPicPr>
          <p:cNvPr id="6161" name="Picture 17"/>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18425" y="4513263"/>
            <a:ext cx="974725" cy="1447800"/>
          </a:xfrm>
          <a:prstGeom prst="rect">
            <a:avLst/>
          </a:prstGeom>
          <a:noFill/>
          <a:ln>
            <a:noFill/>
          </a:ln>
          <a:effectLst>
            <a:outerShdw blurRad="50800" dist="38099" dir="2700000" algn="ctr"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162" name="Rectangle 18"/>
          <p:cNvSpPr>
            <a:spLocks/>
          </p:cNvSpPr>
          <p:nvPr/>
        </p:nvSpPr>
        <p:spPr bwMode="auto">
          <a:xfrm>
            <a:off x="5699125" y="4283075"/>
            <a:ext cx="850900" cy="787400"/>
          </a:xfrm>
          <a:prstGeom prst="rect">
            <a:avLst/>
          </a:prstGeom>
          <a:noFill/>
          <a:ln>
            <a:noFill/>
          </a:ln>
          <a:effectLst>
            <a:outerShdw blurRad="50800" dist="38099" dir="2700000" algn="ctr"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tabLst>
                <a:tab pos="749300" algn="l"/>
                <a:tab pos="749300" algn="l"/>
                <a:tab pos="749300" algn="l"/>
                <a:tab pos="749300" algn="l"/>
              </a:tabLst>
              <a:defRPr/>
            </a:pPr>
            <a:r>
              <a:rPr lang="en-US" altLang="ja-JP" sz="1000">
                <a:solidFill>
                  <a:schemeClr val="tx1"/>
                </a:solidFill>
                <a:latin typeface="Times" charset="0"/>
                <a:ea typeface="ＭＳ Ｐゴシック" charset="0"/>
                <a:cs typeface="Times" charset="0"/>
                <a:sym typeface="Times" charset="0"/>
              </a:rPr>
              <a:t>e+e- -&gt; ZH</a:t>
            </a:r>
          </a:p>
          <a:p>
            <a:pPr algn="r">
              <a:tabLst>
                <a:tab pos="749300" algn="l"/>
                <a:tab pos="749300" algn="l"/>
                <a:tab pos="749300" algn="l"/>
                <a:tab pos="749300" algn="l"/>
              </a:tabLst>
              <a:defRPr/>
            </a:pPr>
            <a:r>
              <a:rPr lang="en-US" altLang="ja-JP" sz="1000">
                <a:solidFill>
                  <a:schemeClr val="tx1"/>
                </a:solidFill>
                <a:latin typeface="Times" charset="0"/>
                <a:ea typeface="ＭＳ Ｐゴシック" charset="0"/>
                <a:cs typeface="Times" charset="0"/>
                <a:sym typeface="Times" charset="0"/>
              </a:rPr>
              <a:t>-&gt; ZHH</a:t>
            </a:r>
          </a:p>
          <a:p>
            <a:pPr algn="r">
              <a:tabLst>
                <a:tab pos="749300" algn="l"/>
                <a:tab pos="749300" algn="l"/>
                <a:tab pos="749300" algn="l"/>
                <a:tab pos="749300" algn="l"/>
              </a:tabLst>
              <a:defRPr/>
            </a:pPr>
            <a:r>
              <a:rPr lang="en-US" altLang="ja-JP" sz="1000">
                <a:solidFill>
                  <a:schemeClr val="tx1"/>
                </a:solidFill>
                <a:latin typeface="Times" charset="0"/>
                <a:ea typeface="ＭＳ Ｐゴシック" charset="0"/>
                <a:cs typeface="Times" charset="0"/>
                <a:sym typeface="Times" charset="0"/>
              </a:rPr>
              <a:t>-&gt; TTH</a:t>
            </a:r>
          </a:p>
          <a:p>
            <a:pPr algn="r">
              <a:tabLst>
                <a:tab pos="749300" algn="l"/>
                <a:tab pos="749300" algn="l"/>
                <a:tab pos="749300" algn="l"/>
                <a:tab pos="749300" algn="l"/>
              </a:tabLst>
              <a:defRPr/>
            </a:pPr>
            <a:r>
              <a:rPr lang="en-US" altLang="ja-JP" sz="1000">
                <a:solidFill>
                  <a:schemeClr val="tx1"/>
                </a:solidFill>
                <a:latin typeface="Comic Sans MS" charset="0"/>
                <a:ea typeface="ＭＳ Ｐゴシック" charset="0"/>
                <a:cs typeface="Comic Sans MS" charset="0"/>
                <a:sym typeface="Comic Sans MS" charset="0"/>
              </a:rPr>
              <a:t>γγ</a:t>
            </a:r>
            <a:r>
              <a:rPr lang="en-US" altLang="ja-JP" sz="1000">
                <a:solidFill>
                  <a:schemeClr val="tx1"/>
                </a:solidFill>
                <a:latin typeface="Times" charset="0"/>
                <a:ea typeface="ＭＳ Ｐゴシック" charset="0"/>
                <a:cs typeface="Times" charset="0"/>
                <a:sym typeface="Times" charset="0"/>
              </a:rPr>
              <a:t>-&gt; HH</a:t>
            </a:r>
          </a:p>
        </p:txBody>
      </p:sp>
      <p:sp>
        <p:nvSpPr>
          <p:cNvPr id="6163" name="Rectangle 19"/>
          <p:cNvSpPr>
            <a:spLocks/>
          </p:cNvSpPr>
          <p:nvPr/>
        </p:nvSpPr>
        <p:spPr bwMode="auto">
          <a:xfrm>
            <a:off x="5956300" y="5981700"/>
            <a:ext cx="2679700" cy="177800"/>
          </a:xfrm>
          <a:prstGeom prst="rect">
            <a:avLst/>
          </a:prstGeom>
          <a:noFill/>
          <a:ln>
            <a:noFill/>
          </a:ln>
          <a:effectLst>
            <a:outerShdw blurRad="50800" dist="38099" dir="2700000" algn="ctr" rotWithShape="0">
              <a:schemeClr val="bg2">
                <a:alpha val="42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79375">
              <a:spcBef>
                <a:spcPts val="200"/>
              </a:spcBef>
              <a:tabLst>
                <a:tab pos="393700" algn="l"/>
                <a:tab pos="1803400" algn="l"/>
                <a:tab pos="1828800" algn="l"/>
              </a:tabLst>
              <a:defRPr/>
            </a:pPr>
            <a:r>
              <a:rPr lang="en-US" altLang="ja-JP" sz="1400">
                <a:solidFill>
                  <a:srgbClr val="FF0000"/>
                </a:solidFill>
                <a:latin typeface="ＭＳ Ｐゴシック" charset="0"/>
                <a:ea typeface="ＭＳ Ｐゴシック" charset="0"/>
                <a:cs typeface="ＭＳ Ｐゴシック" charset="0"/>
                <a:sym typeface="ＭＳ Ｐゴシック" charset="0"/>
              </a:rPr>
              <a:t>deviation from straight line= BSM !</a:t>
            </a:r>
          </a:p>
        </p:txBody>
      </p:sp>
      <p:sp>
        <p:nvSpPr>
          <p:cNvPr id="7188" name="Rectangle 20"/>
          <p:cNvSpPr>
            <a:spLocks/>
          </p:cNvSpPr>
          <p:nvPr/>
        </p:nvSpPr>
        <p:spPr bwMode="auto">
          <a:xfrm>
            <a:off x="7962900" y="6477000"/>
            <a:ext cx="850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79375" algn="l">
              <a:tabLst>
                <a:tab pos="393700" algn="l"/>
                <a:tab pos="1803400" algn="l"/>
                <a:tab pos="1828800" algn="l"/>
              </a:tabLst>
            </a:pPr>
            <a:r>
              <a:rPr lang="en-US" altLang="ja-JP" sz="1000">
                <a:solidFill>
                  <a:srgbClr val="23346C"/>
                </a:solidFill>
                <a:latin typeface="Helvetica" charset="0"/>
                <a:cs typeface="Helvetica" charset="0"/>
                <a:sym typeface="Helvetica" charset="0"/>
              </a:rPr>
              <a:t>ACFA Report</a:t>
            </a:r>
          </a:p>
        </p:txBody>
      </p:sp>
      <p:sp>
        <p:nvSpPr>
          <p:cNvPr id="6165" name="Rectangle 21"/>
          <p:cNvSpPr>
            <a:spLocks/>
          </p:cNvSpPr>
          <p:nvPr/>
        </p:nvSpPr>
        <p:spPr bwMode="auto">
          <a:xfrm>
            <a:off x="7648575" y="2555875"/>
            <a:ext cx="1447800" cy="177800"/>
          </a:xfrm>
          <a:prstGeom prst="rect">
            <a:avLst/>
          </a:prstGeom>
          <a:noFill/>
          <a:ln>
            <a:noFill/>
          </a:ln>
          <a:effectLst>
            <a:outerShdw blurRad="50800" dist="38099" dir="2700000" algn="ctr"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79375">
              <a:tabLst>
                <a:tab pos="393700" algn="l"/>
                <a:tab pos="1803400" algn="l"/>
                <a:tab pos="1828800" algn="l"/>
              </a:tabLst>
              <a:defRPr/>
            </a:pPr>
            <a:r>
              <a:rPr lang="en-US" altLang="ja-JP" sz="1400">
                <a:solidFill>
                  <a:srgbClr val="FF0000"/>
                </a:solidFill>
              </a:rPr>
              <a:t>Yukawa force</a:t>
            </a:r>
          </a:p>
        </p:txBody>
      </p:sp>
      <p:sp>
        <p:nvSpPr>
          <p:cNvPr id="6166" name="Rectangle 22"/>
          <p:cNvSpPr>
            <a:spLocks/>
          </p:cNvSpPr>
          <p:nvPr/>
        </p:nvSpPr>
        <p:spPr bwMode="auto">
          <a:xfrm>
            <a:off x="4394200" y="1257300"/>
            <a:ext cx="3276600" cy="1727200"/>
          </a:xfrm>
          <a:prstGeom prst="rect">
            <a:avLst/>
          </a:prstGeom>
          <a:solidFill>
            <a:schemeClr val="accent1"/>
          </a:solidFill>
          <a:ln w="9525" cap="flat">
            <a:solidFill>
              <a:srgbClr val="008000"/>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lstStyle/>
          <a:p>
            <a:pPr>
              <a:defRPr/>
            </a:pPr>
            <a:endParaRPr lang="ja-JP" altLang="en-US"/>
          </a:p>
        </p:txBody>
      </p:sp>
      <p:pic>
        <p:nvPicPr>
          <p:cNvPr id="6167" name="Picture 23"/>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32300" y="1320800"/>
            <a:ext cx="1765300" cy="1638300"/>
          </a:xfrm>
          <a:prstGeom prst="rect">
            <a:avLst/>
          </a:prstGeom>
          <a:noFill/>
          <a:ln>
            <a:noFill/>
          </a:ln>
          <a:effectLst>
            <a:outerShdw blurRad="50800" dist="38099" dir="2700000" algn="ctr" rotWithShape="0">
              <a:schemeClr val="bg2">
                <a:alpha val="42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6168" name="Rectangle 24"/>
          <p:cNvSpPr>
            <a:spLocks/>
          </p:cNvSpPr>
          <p:nvPr/>
        </p:nvSpPr>
        <p:spPr bwMode="auto">
          <a:xfrm>
            <a:off x="6286500" y="1346200"/>
            <a:ext cx="1244600" cy="177800"/>
          </a:xfrm>
          <a:prstGeom prst="rect">
            <a:avLst/>
          </a:prstGeom>
          <a:noFill/>
          <a:ln>
            <a:noFill/>
          </a:ln>
          <a:effectLst>
            <a:outerShdw blurRad="50800" dist="38099" dir="2700000" algn="ctr"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79375">
              <a:tabLst>
                <a:tab pos="393700" algn="l"/>
                <a:tab pos="1803400" algn="l"/>
                <a:tab pos="1828800" algn="l"/>
              </a:tabLst>
              <a:defRPr/>
            </a:pPr>
            <a:r>
              <a:rPr lang="en-US" altLang="ja-JP" sz="1400">
                <a:solidFill>
                  <a:srgbClr val="23346C"/>
                </a:solidFill>
              </a:rPr>
              <a:t>Recoil Mass</a:t>
            </a:r>
          </a:p>
        </p:txBody>
      </p:sp>
      <p:pic>
        <p:nvPicPr>
          <p:cNvPr id="7193" name="Picture 2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23025" y="1647825"/>
            <a:ext cx="11049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round/>
                <a:headEnd/>
                <a:tailEnd/>
              </a14:hiddenLine>
            </a:ext>
          </a:extLst>
        </p:spPr>
      </p:pic>
      <p:pic>
        <p:nvPicPr>
          <p:cNvPr id="7194" name="Picture 2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86500" y="2295525"/>
            <a:ext cx="1308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195" name="Picture 27"/>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297613" y="2559050"/>
            <a:ext cx="13081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172" name="Rectangle 28"/>
          <p:cNvSpPr>
            <a:spLocks/>
          </p:cNvSpPr>
          <p:nvPr/>
        </p:nvSpPr>
        <p:spPr bwMode="auto">
          <a:xfrm>
            <a:off x="7772400" y="1981200"/>
            <a:ext cx="1244600" cy="355600"/>
          </a:xfrm>
          <a:prstGeom prst="rect">
            <a:avLst/>
          </a:prstGeom>
          <a:noFill/>
          <a:ln>
            <a:noFill/>
          </a:ln>
          <a:effectLst>
            <a:outerShdw blurRad="50800" dist="38099" dir="2700000" algn="ctr" rotWithShape="0">
              <a:schemeClr val="bg2">
                <a:alpha val="42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defRPr/>
            </a:pPr>
            <a:r>
              <a:rPr lang="en-US" altLang="ja-JP" sz="1200">
                <a:solidFill>
                  <a:srgbClr val="FF00FF"/>
                </a:solidFill>
                <a:latin typeface="Helvetica" charset="0"/>
                <a:ea typeface="ＭＳ Ｐゴシック" charset="0"/>
                <a:cs typeface="Helvetica" charset="0"/>
                <a:sym typeface="Helvetica" charset="0"/>
              </a:rPr>
              <a:t>Absolute meas. of HZZ coupling</a:t>
            </a:r>
          </a:p>
        </p:txBody>
      </p:sp>
      <p:sp>
        <p:nvSpPr>
          <p:cNvPr id="6173" name="Rectangle 29"/>
          <p:cNvSpPr>
            <a:spLocks/>
          </p:cNvSpPr>
          <p:nvPr/>
        </p:nvSpPr>
        <p:spPr bwMode="auto">
          <a:xfrm>
            <a:off x="7772400" y="1371600"/>
            <a:ext cx="1244600" cy="431800"/>
          </a:xfrm>
          <a:prstGeom prst="rect">
            <a:avLst/>
          </a:prstGeom>
          <a:noFill/>
          <a:ln>
            <a:noFill/>
          </a:ln>
          <a:effectLst>
            <a:outerShdw blurRad="50800" dist="38099" dir="2700000" algn="ctr" rotWithShape="0">
              <a:schemeClr val="bg2">
                <a:alpha val="42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defRPr/>
            </a:pPr>
            <a:r>
              <a:rPr lang="en-US" altLang="ja-JP" sz="1400" dirty="0">
                <a:solidFill>
                  <a:srgbClr val="333399"/>
                </a:solidFill>
                <a:latin typeface="Helvetica" charset="0"/>
                <a:ea typeface="ＭＳ Ｐゴシック" charset="0"/>
                <a:cs typeface="Helvetica" charset="0"/>
                <a:sym typeface="Helvetica" charset="0"/>
              </a:rPr>
              <a:t>Invisible decay detectable!</a:t>
            </a:r>
          </a:p>
        </p:txBody>
      </p:sp>
      <p:sp>
        <p:nvSpPr>
          <p:cNvPr id="2" name="テキスト ボックス 1"/>
          <p:cNvSpPr txBox="1"/>
          <p:nvPr/>
        </p:nvSpPr>
        <p:spPr>
          <a:xfrm>
            <a:off x="8225502" y="5446"/>
            <a:ext cx="890125" cy="369332"/>
          </a:xfrm>
          <a:prstGeom prst="rect">
            <a:avLst/>
          </a:prstGeom>
          <a:solidFill>
            <a:srgbClr val="FFFF00"/>
          </a:solidFill>
        </p:spPr>
        <p:txBody>
          <a:bodyPr wrap="none" rtlCol="0">
            <a:spAutoFit/>
          </a:bodyPr>
          <a:lstStyle/>
          <a:p>
            <a:r>
              <a:rPr kumimoji="1" lang="en-US" altLang="ja-JP" dirty="0" smtClean="0"/>
              <a:t>K. </a:t>
            </a:r>
            <a:r>
              <a:rPr kumimoji="1" lang="en-US" altLang="ja-JP" dirty="0" err="1" smtClean="0"/>
              <a:t>Fujii</a:t>
            </a:r>
            <a:endParaRPr kumimoji="1" lang="ja-JP" altLang="en-US" dirty="0"/>
          </a:p>
        </p:txBody>
      </p:sp>
      <p:sp>
        <p:nvSpPr>
          <p:cNvPr id="3" name="日付プレースホルダー 2"/>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4" name="フッター プレースホルダー 3"/>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5" name="スライド番号プレースホルダー 4"/>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35</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32824562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8"/>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8250" y="46038"/>
            <a:ext cx="1473200" cy="1092200"/>
          </a:xfrm>
          <a:prstGeom prst="rect">
            <a:avLst/>
          </a:prstGeom>
          <a:noFill/>
          <a:ln>
            <a:noFill/>
          </a:ln>
          <a:effectLst>
            <a:outerShdw blurRad="50800" dist="38099" dir="2700000" algn="ctr" rotWithShape="0">
              <a:schemeClr val="bg2">
                <a:alpha val="42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11265" name="Rectangle 1"/>
          <p:cNvSpPr>
            <a:spLocks/>
          </p:cNvSpPr>
          <p:nvPr/>
        </p:nvSpPr>
        <p:spPr bwMode="auto">
          <a:xfrm>
            <a:off x="1652572" y="188683"/>
            <a:ext cx="6572930" cy="1008743"/>
          </a:xfrm>
          <a:prstGeom prst="rect">
            <a:avLst/>
          </a:prstGeom>
          <a:noFill/>
          <a:ln>
            <a:noFill/>
          </a:ln>
          <a:effectLst>
            <a:outerShdw blurRad="50800" dist="38099" dir="2700000" algn="ctr" rotWithShape="0">
              <a:schemeClr val="bg2">
                <a:alpha val="42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20000"/>
              </a:lnSpc>
              <a:defRPr/>
            </a:pPr>
            <a:r>
              <a:rPr lang="en-US" altLang="ja-JP" sz="3600" b="1" dirty="0">
                <a:solidFill>
                  <a:srgbClr val="23346C"/>
                </a:solidFill>
                <a:latin typeface="Helvetica Neue" charset="0"/>
                <a:ea typeface="ＭＳ Ｐゴシック" charset="0"/>
                <a:cs typeface="Helvetica Neue" charset="0"/>
                <a:sym typeface="Helvetica Neue" charset="0"/>
              </a:rPr>
              <a:t>Why Precision?</a:t>
            </a:r>
            <a:br>
              <a:rPr lang="en-US" altLang="ja-JP" sz="3600" b="1" dirty="0">
                <a:solidFill>
                  <a:srgbClr val="23346C"/>
                </a:solidFill>
                <a:latin typeface="Helvetica Neue" charset="0"/>
                <a:ea typeface="ＭＳ Ｐゴシック" charset="0"/>
                <a:cs typeface="Helvetica Neue" charset="0"/>
                <a:sym typeface="Helvetica Neue" charset="0"/>
              </a:rPr>
            </a:br>
            <a:r>
              <a:rPr lang="en-US" altLang="ja-JP" sz="2000" dirty="0">
                <a:solidFill>
                  <a:srgbClr val="3366FF"/>
                </a:solidFill>
                <a:latin typeface="Helvetica Neue" charset="0"/>
                <a:ea typeface="ＭＳ Ｐゴシック" charset="0"/>
                <a:cs typeface="Helvetica Neue" charset="0"/>
                <a:sym typeface="Helvetica Neue" charset="0"/>
              </a:rPr>
              <a:t>Fingerprinting and setting of next energy scale</a:t>
            </a:r>
            <a:endParaRPr lang="en-US" altLang="ja-JP" sz="3200" dirty="0">
              <a:solidFill>
                <a:srgbClr val="3366FF"/>
              </a:solidFill>
              <a:latin typeface="Helvetica Neue" charset="0"/>
              <a:ea typeface="ヒラギノ角ゴ ProN W3" charset="0"/>
              <a:cs typeface="ヒラギノ角ゴ ProN W3" charset="0"/>
              <a:sym typeface="Helvetica Neue" charset="0"/>
            </a:endParaRPr>
          </a:p>
        </p:txBody>
      </p:sp>
      <p:pic>
        <p:nvPicPr>
          <p:cNvPr id="1126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413" y="1374775"/>
            <a:ext cx="5272087" cy="4864100"/>
          </a:xfrm>
          <a:prstGeom prst="rect">
            <a:avLst/>
          </a:prstGeom>
          <a:noFill/>
          <a:ln w="12700" cap="flat">
            <a:solidFill>
              <a:schemeClr val="tx1"/>
            </a:solidFill>
            <a:miter lim="800000"/>
            <a:headEnd/>
            <a:tailEnd/>
          </a:ln>
          <a:effectLst>
            <a:outerShdw blurRad="50800" dist="38099" dir="2700000" algn="ctr" rotWithShape="0">
              <a:schemeClr val="bg2">
                <a:alpha val="42999"/>
              </a:schemeClr>
            </a:outerShdw>
          </a:effectLst>
          <a:extLst>
            <a:ext uri="{909E8E84-426E-40dd-AFC4-6F175D3DCCD1}">
              <a14:hiddenFill xmlns:a14="http://schemas.microsoft.com/office/drawing/2010/main">
                <a:solidFill>
                  <a:srgbClr val="FFFFFF"/>
                </a:solidFill>
              </a14:hiddenFill>
            </a:ext>
          </a:extLst>
        </p:spPr>
      </p:pic>
      <p:sp>
        <p:nvSpPr>
          <p:cNvPr id="11269" name="Rectangle 5"/>
          <p:cNvSpPr>
            <a:spLocks/>
          </p:cNvSpPr>
          <p:nvPr/>
        </p:nvSpPr>
        <p:spPr bwMode="auto">
          <a:xfrm>
            <a:off x="774700" y="1974850"/>
            <a:ext cx="26416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nSpc>
                <a:spcPct val="110000"/>
              </a:lnSpc>
              <a:spcBef>
                <a:spcPts val="500"/>
              </a:spcBef>
              <a:tabLst>
                <a:tab pos="673100" algn="l"/>
                <a:tab pos="914400" algn="l"/>
              </a:tabLst>
            </a:pPr>
            <a:r>
              <a:rPr lang="en-US" altLang="ja-JP" sz="1200">
                <a:solidFill>
                  <a:schemeClr val="tx1"/>
                </a:solidFill>
                <a:latin typeface="Helvetica Neue" charset="0"/>
                <a:cs typeface="Helvetica Neue" charset="0"/>
                <a:sym typeface="Helvetica Neue" charset="0"/>
              </a:rPr>
              <a:t>M.Peskin arXiv: hep-ph/1207.2516v1</a:t>
            </a:r>
          </a:p>
        </p:txBody>
      </p:sp>
      <p:sp>
        <p:nvSpPr>
          <p:cNvPr id="11270" name="Rectangle 6"/>
          <p:cNvSpPr>
            <a:spLocks/>
          </p:cNvSpPr>
          <p:nvPr/>
        </p:nvSpPr>
        <p:spPr bwMode="auto">
          <a:xfrm>
            <a:off x="5630863" y="1352550"/>
            <a:ext cx="2489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nSpc>
                <a:spcPct val="110000"/>
              </a:lnSpc>
              <a:spcBef>
                <a:spcPts val="500"/>
              </a:spcBef>
              <a:tabLst>
                <a:tab pos="673100" algn="l"/>
                <a:tab pos="914400" algn="l"/>
              </a:tabLst>
            </a:pPr>
            <a:r>
              <a:rPr lang="en-US" altLang="ja-JP" sz="2000">
                <a:solidFill>
                  <a:schemeClr val="tx1"/>
                </a:solidFill>
                <a:latin typeface="Helvetica Neue" charset="0"/>
                <a:cs typeface="Helvetica Neue" charset="0"/>
                <a:sym typeface="Helvetica Neue" charset="0"/>
              </a:rPr>
              <a:t>Synergy (LHC + ILC)</a:t>
            </a:r>
          </a:p>
        </p:txBody>
      </p:sp>
      <p:pic>
        <p:nvPicPr>
          <p:cNvPr id="11271"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27650" y="3055938"/>
            <a:ext cx="3797300" cy="1020762"/>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11272" name="Rectangle 8"/>
          <p:cNvSpPr>
            <a:spLocks/>
          </p:cNvSpPr>
          <p:nvPr/>
        </p:nvSpPr>
        <p:spPr bwMode="auto">
          <a:xfrm>
            <a:off x="5637213" y="4013200"/>
            <a:ext cx="1917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1000">
                <a:solidFill>
                  <a:schemeClr val="tx1"/>
                </a:solidFill>
                <a:latin typeface="Helvetica Neue" charset="0"/>
                <a:cs typeface="Helvetica Neue" charset="0"/>
                <a:sym typeface="Helvetica Neue" charset="0"/>
              </a:rPr>
              <a:t>R.S.Gupta, H.Rzehak, J.D.Wells</a:t>
            </a:r>
          </a:p>
        </p:txBody>
      </p:sp>
      <p:sp>
        <p:nvSpPr>
          <p:cNvPr id="11273" name="Rectangle 9"/>
          <p:cNvSpPr>
            <a:spLocks/>
          </p:cNvSpPr>
          <p:nvPr/>
        </p:nvSpPr>
        <p:spPr bwMode="auto">
          <a:xfrm>
            <a:off x="7789863" y="4000500"/>
            <a:ext cx="11985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1000">
                <a:solidFill>
                  <a:schemeClr val="tx1"/>
                </a:solidFill>
                <a:latin typeface="Helvetica Neue" charset="0"/>
                <a:cs typeface="Helvetica Neue" charset="0"/>
                <a:sym typeface="Helvetica Neue" charset="0"/>
              </a:rPr>
              <a:t>arXiv: 1206.3560v1</a:t>
            </a:r>
          </a:p>
        </p:txBody>
      </p:sp>
      <p:sp>
        <p:nvSpPr>
          <p:cNvPr id="11274" name="Rectangle 10"/>
          <p:cNvSpPr>
            <a:spLocks/>
          </p:cNvSpPr>
          <p:nvPr/>
        </p:nvSpPr>
        <p:spPr bwMode="auto">
          <a:xfrm>
            <a:off x="5638800" y="2622550"/>
            <a:ext cx="3352800" cy="431800"/>
          </a:xfrm>
          <a:prstGeom prst="rect">
            <a:avLst/>
          </a:prstGeom>
          <a:noFill/>
          <a:ln>
            <a:noFill/>
          </a:ln>
          <a:effectLst>
            <a:outerShdw blurRad="50800" dist="38099"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defRPr/>
            </a:pPr>
            <a:r>
              <a:rPr lang="en-US" altLang="ja-JP" sz="1400" dirty="0">
                <a:solidFill>
                  <a:srgbClr val="FF0066"/>
                </a:solidFill>
                <a:latin typeface="Helvetica" charset="0"/>
                <a:ea typeface="ＭＳ Ｐゴシック" charset="0"/>
                <a:cs typeface="Helvetica" charset="0"/>
                <a:sym typeface="Helvetica" charset="0"/>
              </a:rPr>
              <a:t>Maximum deviation </a:t>
            </a:r>
            <a:r>
              <a:rPr lang="en-US" altLang="ja-JP" sz="1400" dirty="0">
                <a:latin typeface="Helvetica" charset="0"/>
                <a:ea typeface="ＭＳ Ｐゴシック" charset="0"/>
                <a:cs typeface="Helvetica" charset="0"/>
                <a:sym typeface="Helvetica" charset="0"/>
              </a:rPr>
              <a:t>when nothing but the 125 </a:t>
            </a:r>
            <a:r>
              <a:rPr lang="en-US" altLang="ja-JP" sz="1400" dirty="0" err="1">
                <a:latin typeface="Helvetica" charset="0"/>
                <a:ea typeface="ＭＳ Ｐゴシック" charset="0"/>
                <a:cs typeface="Helvetica" charset="0"/>
                <a:sym typeface="Helvetica" charset="0"/>
              </a:rPr>
              <a:t>GeV</a:t>
            </a:r>
            <a:r>
              <a:rPr lang="en-US" altLang="ja-JP" sz="1400" dirty="0">
                <a:latin typeface="Helvetica" charset="0"/>
                <a:ea typeface="ＭＳ Ｐゴシック" charset="0"/>
                <a:cs typeface="Helvetica" charset="0"/>
                <a:sym typeface="Helvetica" charset="0"/>
              </a:rPr>
              <a:t> object would be found at LHC</a:t>
            </a:r>
          </a:p>
        </p:txBody>
      </p:sp>
      <p:sp>
        <p:nvSpPr>
          <p:cNvPr id="11275" name="Rectangle 11"/>
          <p:cNvSpPr>
            <a:spLocks/>
          </p:cNvSpPr>
          <p:nvPr/>
        </p:nvSpPr>
        <p:spPr bwMode="auto">
          <a:xfrm>
            <a:off x="5727700" y="1708150"/>
            <a:ext cx="3035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nSpc>
                <a:spcPct val="110000"/>
              </a:lnSpc>
              <a:spcBef>
                <a:spcPts val="500"/>
              </a:spcBef>
              <a:tabLst>
                <a:tab pos="673100" algn="l"/>
                <a:tab pos="914400" algn="l"/>
              </a:tabLst>
            </a:pPr>
            <a:r>
              <a:rPr lang="en-US" altLang="ja-JP" sz="1200">
                <a:solidFill>
                  <a:schemeClr val="tx1"/>
                </a:solidFill>
                <a:latin typeface="Helvetica Neue" charset="0"/>
                <a:cs typeface="Helvetica Neue" charset="0"/>
                <a:sym typeface="Helvetica Neue" charset="0"/>
              </a:rPr>
              <a:t>LHC = LHC14TeV: 300fb</a:t>
            </a:r>
            <a:r>
              <a:rPr lang="en-US" altLang="ja-JP" sz="1200" baseline="32000">
                <a:solidFill>
                  <a:schemeClr val="tx1"/>
                </a:solidFill>
                <a:latin typeface="Helvetica Neue" charset="0"/>
                <a:cs typeface="Helvetica Neue" charset="0"/>
                <a:sym typeface="Helvetica Neue" charset="0"/>
              </a:rPr>
              <a:t>-1</a:t>
            </a:r>
          </a:p>
        </p:txBody>
      </p:sp>
      <p:sp>
        <p:nvSpPr>
          <p:cNvPr id="11276" name="Rectangle 12"/>
          <p:cNvSpPr>
            <a:spLocks/>
          </p:cNvSpPr>
          <p:nvPr/>
        </p:nvSpPr>
        <p:spPr bwMode="auto">
          <a:xfrm>
            <a:off x="5651500" y="1924050"/>
            <a:ext cx="2933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nSpc>
                <a:spcPct val="110000"/>
              </a:lnSpc>
              <a:spcBef>
                <a:spcPts val="500"/>
              </a:spcBef>
              <a:tabLst>
                <a:tab pos="673100" algn="l"/>
                <a:tab pos="914400" algn="l"/>
              </a:tabLst>
            </a:pPr>
            <a:r>
              <a:rPr lang="en-US" altLang="ja-JP" sz="1200" dirty="0" smtClean="0">
                <a:solidFill>
                  <a:srgbClr val="3366FF"/>
                </a:solidFill>
                <a:latin typeface="Helvetica Neue" charset="0"/>
                <a:cs typeface="Helvetica Neue" charset="0"/>
                <a:sym typeface="Helvetica Neue" charset="0"/>
              </a:rPr>
              <a:t> HLC </a:t>
            </a:r>
            <a:r>
              <a:rPr lang="en-US" altLang="ja-JP" sz="1200" dirty="0">
                <a:solidFill>
                  <a:srgbClr val="3366FF"/>
                </a:solidFill>
                <a:latin typeface="Helvetica Neue" charset="0"/>
                <a:cs typeface="Helvetica Neue" charset="0"/>
                <a:sym typeface="Helvetica Neue" charset="0"/>
              </a:rPr>
              <a:t>= ILC250: 250fb</a:t>
            </a:r>
            <a:r>
              <a:rPr lang="en-US" altLang="ja-JP" sz="1200" baseline="32000" dirty="0">
                <a:solidFill>
                  <a:srgbClr val="3366FF"/>
                </a:solidFill>
                <a:latin typeface="Helvetica Neue" charset="0"/>
                <a:cs typeface="Helvetica Neue" charset="0"/>
                <a:sym typeface="Helvetica Neue" charset="0"/>
              </a:rPr>
              <a:t>-1</a:t>
            </a:r>
          </a:p>
        </p:txBody>
      </p:sp>
      <p:sp>
        <p:nvSpPr>
          <p:cNvPr id="11277" name="Rectangle 13"/>
          <p:cNvSpPr>
            <a:spLocks/>
          </p:cNvSpPr>
          <p:nvPr/>
        </p:nvSpPr>
        <p:spPr bwMode="auto">
          <a:xfrm>
            <a:off x="5698671" y="2152650"/>
            <a:ext cx="2933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nSpc>
                <a:spcPct val="110000"/>
              </a:lnSpc>
              <a:spcBef>
                <a:spcPts val="500"/>
              </a:spcBef>
              <a:tabLst>
                <a:tab pos="673100" algn="l"/>
                <a:tab pos="914400" algn="l"/>
              </a:tabLst>
            </a:pPr>
            <a:r>
              <a:rPr lang="en-US" altLang="ja-JP" sz="1200" dirty="0">
                <a:solidFill>
                  <a:srgbClr val="3366FF"/>
                </a:solidFill>
                <a:latin typeface="Helvetica Neue" charset="0"/>
                <a:cs typeface="Helvetica Neue" charset="0"/>
                <a:sym typeface="Helvetica Neue" charset="0"/>
              </a:rPr>
              <a:t>ILC = ILC500: 500fb</a:t>
            </a:r>
            <a:r>
              <a:rPr lang="en-US" altLang="ja-JP" sz="1200" baseline="32000" dirty="0">
                <a:solidFill>
                  <a:srgbClr val="3366FF"/>
                </a:solidFill>
                <a:latin typeface="Helvetica Neue" charset="0"/>
                <a:cs typeface="Helvetica Neue" charset="0"/>
                <a:sym typeface="Helvetica Neue" charset="0"/>
              </a:rPr>
              <a:t>-1</a:t>
            </a:r>
          </a:p>
        </p:txBody>
      </p:sp>
      <p:sp>
        <p:nvSpPr>
          <p:cNvPr id="11278" name="Rectangle 14"/>
          <p:cNvSpPr>
            <a:spLocks/>
          </p:cNvSpPr>
          <p:nvPr/>
        </p:nvSpPr>
        <p:spPr bwMode="auto">
          <a:xfrm>
            <a:off x="5524500" y="2368550"/>
            <a:ext cx="3187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nSpc>
                <a:spcPct val="110000"/>
              </a:lnSpc>
              <a:spcBef>
                <a:spcPts val="500"/>
              </a:spcBef>
              <a:tabLst>
                <a:tab pos="673100" algn="l"/>
                <a:tab pos="914400" algn="l"/>
              </a:tabLst>
            </a:pPr>
            <a:r>
              <a:rPr lang="en-US" altLang="ja-JP" sz="1200">
                <a:solidFill>
                  <a:schemeClr val="tx1"/>
                </a:solidFill>
                <a:latin typeface="Helvetica Neue" charset="0"/>
                <a:cs typeface="Helvetica Neue" charset="0"/>
                <a:sym typeface="Helvetica Neue" charset="0"/>
              </a:rPr>
              <a:t>ILCTeV = ILC1000: 1000fb</a:t>
            </a:r>
            <a:r>
              <a:rPr lang="en-US" altLang="ja-JP" sz="1200" baseline="32000">
                <a:solidFill>
                  <a:schemeClr val="tx1"/>
                </a:solidFill>
                <a:latin typeface="Helvetica Neue" charset="0"/>
                <a:cs typeface="Helvetica Neue" charset="0"/>
                <a:sym typeface="Helvetica Neue" charset="0"/>
              </a:rPr>
              <a:t>-1</a:t>
            </a:r>
          </a:p>
        </p:txBody>
      </p:sp>
      <p:pic>
        <p:nvPicPr>
          <p:cNvPr id="11279" name="Picture 1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22975" y="5827713"/>
            <a:ext cx="22352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1280" name="Picture 1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83300" y="4456113"/>
            <a:ext cx="2082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281" name="Rectangle 17"/>
          <p:cNvSpPr>
            <a:spLocks/>
          </p:cNvSpPr>
          <p:nvPr/>
        </p:nvSpPr>
        <p:spPr bwMode="auto">
          <a:xfrm>
            <a:off x="5778500" y="4292600"/>
            <a:ext cx="2933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spcBef>
                <a:spcPts val="500"/>
              </a:spcBef>
              <a:tabLst>
                <a:tab pos="673100" algn="l"/>
                <a:tab pos="914400" algn="l"/>
              </a:tabLst>
            </a:pPr>
            <a:r>
              <a:rPr lang="en-US" altLang="ja-JP" sz="1200">
                <a:solidFill>
                  <a:schemeClr val="tx1"/>
                </a:solidFill>
                <a:latin typeface="Helvetica Neue" charset="0"/>
                <a:cs typeface="Helvetica Neue" charset="0"/>
                <a:sym typeface="Helvetica Neue" charset="0"/>
              </a:rPr>
              <a:t>Mixing with singlet</a:t>
            </a:r>
          </a:p>
        </p:txBody>
      </p:sp>
      <p:pic>
        <p:nvPicPr>
          <p:cNvPr id="11282" name="Picture 1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2825" y="5067300"/>
            <a:ext cx="20621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283" name="Rectangle 19"/>
          <p:cNvSpPr>
            <a:spLocks/>
          </p:cNvSpPr>
          <p:nvPr/>
        </p:nvSpPr>
        <p:spPr bwMode="auto">
          <a:xfrm>
            <a:off x="5791200" y="4914900"/>
            <a:ext cx="2933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spcBef>
                <a:spcPts val="500"/>
              </a:spcBef>
              <a:tabLst>
                <a:tab pos="673100" algn="l"/>
                <a:tab pos="914400" algn="l"/>
              </a:tabLst>
            </a:pPr>
            <a:r>
              <a:rPr lang="en-US" altLang="ja-JP" sz="1200">
                <a:solidFill>
                  <a:schemeClr val="tx1"/>
                </a:solidFill>
                <a:latin typeface="Helvetica Neue" charset="0"/>
                <a:cs typeface="Helvetica Neue" charset="0"/>
                <a:sym typeface="Helvetica Neue" charset="0"/>
              </a:rPr>
              <a:t>Composite Higgs</a:t>
            </a:r>
          </a:p>
        </p:txBody>
      </p:sp>
      <p:sp>
        <p:nvSpPr>
          <p:cNvPr id="11284" name="Rectangle 20"/>
          <p:cNvSpPr>
            <a:spLocks/>
          </p:cNvSpPr>
          <p:nvPr/>
        </p:nvSpPr>
        <p:spPr bwMode="auto">
          <a:xfrm>
            <a:off x="63500" y="6356350"/>
            <a:ext cx="5516563" cy="241300"/>
          </a:xfrm>
          <a:prstGeom prst="rect">
            <a:avLst/>
          </a:prstGeom>
          <a:noFill/>
          <a:ln>
            <a:noFill/>
          </a:ln>
          <a:effectLst>
            <a:outerShdw blurRad="50800" dist="38099"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defRPr/>
            </a:pPr>
            <a:r>
              <a:rPr lang="en-US" altLang="ja-JP" sz="1400" dirty="0">
                <a:solidFill>
                  <a:srgbClr val="FF0066"/>
                </a:solidFill>
                <a:latin typeface="Helvetica" charset="0"/>
                <a:ea typeface="ＭＳ Ｐゴシック" charset="0"/>
                <a:cs typeface="Helvetica" charset="0"/>
                <a:sym typeface="Helvetica" charset="0"/>
              </a:rPr>
              <a:t>ILC</a:t>
            </a:r>
            <a:r>
              <a:rPr lang="ja-JP" altLang="en-US" sz="1400" dirty="0">
                <a:solidFill>
                  <a:srgbClr val="FF0066"/>
                </a:solidFill>
                <a:latin typeface="Arial"/>
                <a:ea typeface="ＭＳ Ｐゴシック" charset="0"/>
                <a:cs typeface="Helvetica" charset="0"/>
                <a:sym typeface="Helvetica" charset="0"/>
              </a:rPr>
              <a:t>’</a:t>
            </a:r>
            <a:r>
              <a:rPr lang="en-US" altLang="ja-JP" sz="1400" dirty="0">
                <a:solidFill>
                  <a:srgbClr val="FF0066"/>
                </a:solidFill>
                <a:latin typeface="Helvetica" charset="0"/>
                <a:ea typeface="ＭＳ Ｐゴシック" charset="0"/>
                <a:cs typeface="Helvetica" charset="0"/>
                <a:sym typeface="Helvetica" charset="0"/>
              </a:rPr>
              <a:t>s precision </a:t>
            </a:r>
            <a:r>
              <a:rPr lang="en-US" altLang="ja-JP" sz="1400" dirty="0">
                <a:latin typeface="Helvetica" charset="0"/>
                <a:ea typeface="ＭＳ Ｐゴシック" charset="0"/>
                <a:cs typeface="Helvetica" charset="0"/>
                <a:sym typeface="Helvetica" charset="0"/>
              </a:rPr>
              <a:t>allows setting of energy scale that goes beyond LHC!</a:t>
            </a:r>
          </a:p>
        </p:txBody>
      </p:sp>
      <p:sp>
        <p:nvSpPr>
          <p:cNvPr id="11285" name="Rectangle 21"/>
          <p:cNvSpPr>
            <a:spLocks/>
          </p:cNvSpPr>
          <p:nvPr/>
        </p:nvSpPr>
        <p:spPr bwMode="auto">
          <a:xfrm>
            <a:off x="5765800" y="5740400"/>
            <a:ext cx="2933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spcBef>
                <a:spcPts val="500"/>
              </a:spcBef>
              <a:tabLst>
                <a:tab pos="673100" algn="l"/>
                <a:tab pos="914400" algn="l"/>
              </a:tabLst>
            </a:pPr>
            <a:r>
              <a:rPr lang="en-US" altLang="ja-JP" sz="1200">
                <a:solidFill>
                  <a:schemeClr val="tx1"/>
                </a:solidFill>
                <a:latin typeface="Helvetica Neue" charset="0"/>
                <a:cs typeface="Helvetica Neue" charset="0"/>
                <a:sym typeface="Helvetica Neue" charset="0"/>
              </a:rPr>
              <a:t>SUSY</a:t>
            </a:r>
          </a:p>
        </p:txBody>
      </p:sp>
      <p:sp>
        <p:nvSpPr>
          <p:cNvPr id="11286" name="Rectangle 22"/>
          <p:cNvSpPr>
            <a:spLocks/>
          </p:cNvSpPr>
          <p:nvPr/>
        </p:nvSpPr>
        <p:spPr bwMode="auto">
          <a:xfrm>
            <a:off x="5724525" y="6311900"/>
            <a:ext cx="3352800" cy="431800"/>
          </a:xfrm>
          <a:prstGeom prst="rect">
            <a:avLst/>
          </a:prstGeom>
          <a:noFill/>
          <a:ln>
            <a:noFill/>
          </a:ln>
          <a:effectLst>
            <a:outerShdw blurRad="50800" dist="38099"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defRPr/>
            </a:pPr>
            <a:r>
              <a:rPr lang="en-US" altLang="ja-JP" sz="1400" dirty="0">
                <a:solidFill>
                  <a:srgbClr val="3366FF"/>
                </a:solidFill>
                <a:latin typeface="Helvetica" charset="0"/>
                <a:ea typeface="ＭＳ Ｐゴシック" charset="0"/>
                <a:cs typeface="Helvetica" charset="0"/>
                <a:sym typeface="Helvetica" charset="0"/>
              </a:rPr>
              <a:t>Different models predict different deviation patterns --&gt; </a:t>
            </a:r>
            <a:r>
              <a:rPr lang="en-US" altLang="ja-JP" sz="1400" dirty="0">
                <a:solidFill>
                  <a:srgbClr val="FF0066"/>
                </a:solidFill>
                <a:latin typeface="Helvetica" charset="0"/>
                <a:ea typeface="ＭＳ Ｐゴシック" charset="0"/>
                <a:cs typeface="Helvetica" charset="0"/>
                <a:sym typeface="Helvetica" charset="0"/>
              </a:rPr>
              <a:t>Fingerprinting!</a:t>
            </a:r>
          </a:p>
        </p:txBody>
      </p:sp>
      <p:sp>
        <p:nvSpPr>
          <p:cNvPr id="24" name="テキスト ボックス 23"/>
          <p:cNvSpPr txBox="1"/>
          <p:nvPr/>
        </p:nvSpPr>
        <p:spPr>
          <a:xfrm>
            <a:off x="8225502" y="5446"/>
            <a:ext cx="890125" cy="369332"/>
          </a:xfrm>
          <a:prstGeom prst="rect">
            <a:avLst/>
          </a:prstGeom>
          <a:solidFill>
            <a:srgbClr val="FFFF00"/>
          </a:solidFill>
        </p:spPr>
        <p:txBody>
          <a:bodyPr wrap="none" rtlCol="0">
            <a:spAutoFit/>
          </a:bodyPr>
          <a:lstStyle/>
          <a:p>
            <a:r>
              <a:rPr kumimoji="1" lang="en-US" altLang="ja-JP" dirty="0" smtClean="0"/>
              <a:t>K. </a:t>
            </a:r>
            <a:r>
              <a:rPr kumimoji="1" lang="en-US" altLang="ja-JP" dirty="0" err="1" smtClean="0"/>
              <a:t>Fujii</a:t>
            </a:r>
            <a:endParaRPr kumimoji="1" lang="ja-JP" altLang="en-US" dirty="0"/>
          </a:p>
        </p:txBody>
      </p:sp>
      <p:sp>
        <p:nvSpPr>
          <p:cNvPr id="2" name="日付プレースホルダー 1"/>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3" name="フッター プレースホルダー 2"/>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36</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3143710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495300" y="1257300"/>
            <a:ext cx="6807200" cy="1358900"/>
          </a:xfrm>
          <a:prstGeom prst="rect">
            <a:avLst/>
          </a:prstGeom>
          <a:solidFill>
            <a:schemeClr val="accent1"/>
          </a:solidFill>
          <a:ln w="9525" cap="flat">
            <a:solidFill>
              <a:srgbClr val="B6DCDF"/>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lstStyle/>
          <a:p>
            <a:pPr>
              <a:defRPr/>
            </a:pPr>
            <a:endParaRPr lang="ja-JP" altLang="en-US"/>
          </a:p>
        </p:txBody>
      </p:sp>
      <p:sp>
        <p:nvSpPr>
          <p:cNvPr id="9218" name="Rectangle 2"/>
          <p:cNvSpPr>
            <a:spLocks/>
          </p:cNvSpPr>
          <p:nvPr/>
        </p:nvSpPr>
        <p:spPr bwMode="auto">
          <a:xfrm>
            <a:off x="495300" y="2679700"/>
            <a:ext cx="6807200" cy="1193800"/>
          </a:xfrm>
          <a:prstGeom prst="rect">
            <a:avLst/>
          </a:prstGeom>
          <a:solidFill>
            <a:schemeClr val="accent1"/>
          </a:solidFill>
          <a:ln w="9525" cap="flat">
            <a:solidFill>
              <a:srgbClr val="B6DCDF"/>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lstStyle/>
          <a:p>
            <a:pPr>
              <a:defRPr/>
            </a:pPr>
            <a:endParaRPr lang="ja-JP" altLang="en-US"/>
          </a:p>
        </p:txBody>
      </p:sp>
      <p:sp>
        <p:nvSpPr>
          <p:cNvPr id="9219" name="Rectangle 3"/>
          <p:cNvSpPr>
            <a:spLocks/>
          </p:cNvSpPr>
          <p:nvPr/>
        </p:nvSpPr>
        <p:spPr bwMode="auto">
          <a:xfrm>
            <a:off x="495300" y="3962400"/>
            <a:ext cx="6807200" cy="2311400"/>
          </a:xfrm>
          <a:prstGeom prst="rect">
            <a:avLst/>
          </a:prstGeom>
          <a:solidFill>
            <a:schemeClr val="accent1"/>
          </a:solidFill>
          <a:ln w="9525" cap="flat">
            <a:solidFill>
              <a:srgbClr val="B6DCDF"/>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lstStyle/>
          <a:p>
            <a:pPr>
              <a:defRPr/>
            </a:pPr>
            <a:endParaRPr lang="ja-JP" altLang="en-US"/>
          </a:p>
        </p:txBody>
      </p:sp>
      <p:sp>
        <p:nvSpPr>
          <p:cNvPr id="9220" name="Rectangle 4"/>
          <p:cNvSpPr>
            <a:spLocks noGrp="1" noChangeArrowheads="1"/>
          </p:cNvSpPr>
          <p:nvPr>
            <p:ph type="title"/>
          </p:nvPr>
        </p:nvSpPr>
        <p:spPr>
          <a:xfrm>
            <a:off x="673100" y="-22225"/>
            <a:ext cx="7797800" cy="1230313"/>
          </a:xfrm>
        </p:spPr>
        <p:txBody>
          <a:bodyPr/>
          <a:lstStyle/>
          <a:p>
            <a:pPr>
              <a:spcBef>
                <a:spcPts val="200"/>
              </a:spcBef>
              <a:defRPr/>
            </a:pPr>
            <a:r>
              <a:rPr lang="en-US" altLang="ja-JP" sz="4000" b="1" dirty="0">
                <a:solidFill>
                  <a:srgbClr val="23346C"/>
                </a:solidFill>
                <a:effectLst>
                  <a:outerShdw blurRad="50800" dist="38100" dir="2700000" algn="tl" rotWithShape="0">
                    <a:srgbClr val="000000">
                      <a:alpha val="43000"/>
                    </a:srgbClr>
                  </a:outerShdw>
                </a:effectLst>
                <a:latin typeface="Helvetica Neue" charset="0"/>
                <a:ea typeface="ＭＳ Ｐゴシック" charset="0"/>
                <a:cs typeface="Helvetica Neue" charset="0"/>
                <a:sym typeface="Helvetica Neue" charset="0"/>
              </a:rPr>
              <a:t>Why </a:t>
            </a:r>
            <a:r>
              <a:rPr lang="en-US" altLang="ja-JP" sz="4000" b="1" dirty="0" smtClean="0">
                <a:solidFill>
                  <a:srgbClr val="23346C"/>
                </a:solidFill>
                <a:effectLst>
                  <a:outerShdw blurRad="50800" dist="38100" dir="2700000" algn="tl" rotWithShape="0">
                    <a:srgbClr val="000000">
                      <a:alpha val="43000"/>
                    </a:srgbClr>
                  </a:outerShdw>
                </a:effectLst>
                <a:latin typeface="Helvetica Neue" charset="0"/>
                <a:ea typeface="ＭＳ Ｐゴシック" charset="0"/>
                <a:cs typeface="Helvetica Neue" charset="0"/>
                <a:sym typeface="Helvetica Neue" charset="0"/>
              </a:rPr>
              <a:t>500 </a:t>
            </a:r>
            <a:r>
              <a:rPr lang="en-US" altLang="ja-JP" sz="4000" b="1" dirty="0" err="1" smtClean="0">
                <a:solidFill>
                  <a:srgbClr val="23346C"/>
                </a:solidFill>
                <a:effectLst>
                  <a:outerShdw blurRad="50800" dist="38100" dir="2700000" algn="tl" rotWithShape="0">
                    <a:srgbClr val="000000">
                      <a:alpha val="43000"/>
                    </a:srgbClr>
                  </a:outerShdw>
                </a:effectLst>
                <a:latin typeface="Helvetica Neue" charset="0"/>
                <a:ea typeface="ＭＳ Ｐゴシック" charset="0"/>
                <a:cs typeface="Helvetica Neue" charset="0"/>
                <a:sym typeface="Helvetica Neue" charset="0"/>
              </a:rPr>
              <a:t>GeV</a:t>
            </a:r>
            <a:r>
              <a:rPr lang="en-US" altLang="ja-JP" sz="4000" b="1" dirty="0" smtClean="0">
                <a:solidFill>
                  <a:srgbClr val="23346C"/>
                </a:solidFill>
                <a:effectLst>
                  <a:outerShdw blurRad="50800" dist="38100" dir="2700000" algn="tl" rotWithShape="0">
                    <a:srgbClr val="000000">
                      <a:alpha val="43000"/>
                    </a:srgbClr>
                  </a:outerShdw>
                </a:effectLst>
                <a:latin typeface="Helvetica Neue" charset="0"/>
                <a:ea typeface="ＭＳ Ｐゴシック" charset="0"/>
                <a:cs typeface="Helvetica Neue" charset="0"/>
                <a:sym typeface="Helvetica Neue" charset="0"/>
              </a:rPr>
              <a:t>?</a:t>
            </a:r>
            <a:r>
              <a:rPr lang="en-US" altLang="ja-JP" sz="3600" b="1" dirty="0">
                <a:solidFill>
                  <a:srgbClr val="23346C"/>
                </a:solidFill>
                <a:effectLst>
                  <a:outerShdw blurRad="50800" dist="38100" dir="2700000" algn="tl" rotWithShape="0">
                    <a:srgbClr val="000000">
                      <a:alpha val="43000"/>
                    </a:srgbClr>
                  </a:outerShdw>
                </a:effectLst>
                <a:latin typeface="Helvetica Neue" charset="0"/>
                <a:ea typeface="ＭＳ Ｐゴシック" charset="0"/>
                <a:cs typeface="Helvetica Neue" charset="0"/>
                <a:sym typeface="Helvetica Neue" charset="0"/>
              </a:rPr>
              <a:t/>
            </a:r>
            <a:br>
              <a:rPr lang="en-US" altLang="ja-JP" sz="3600" b="1" dirty="0">
                <a:solidFill>
                  <a:srgbClr val="23346C"/>
                </a:solidFill>
                <a:effectLst>
                  <a:outerShdw blurRad="50800" dist="38100" dir="2700000" algn="tl" rotWithShape="0">
                    <a:srgbClr val="000000">
                      <a:alpha val="43000"/>
                    </a:srgbClr>
                  </a:outerShdw>
                </a:effectLst>
                <a:latin typeface="Helvetica Neue" charset="0"/>
                <a:ea typeface="ＭＳ Ｐゴシック" charset="0"/>
                <a:cs typeface="Helvetica Neue" charset="0"/>
                <a:sym typeface="Helvetica Neue" charset="0"/>
              </a:rPr>
            </a:br>
            <a:r>
              <a:rPr kumimoji="0" lang="en-US" altLang="ja-JP" sz="1800" dirty="0" smtClean="0">
                <a:solidFill>
                  <a:srgbClr val="23346C"/>
                </a:solidFill>
                <a:effectLst>
                  <a:outerShdw blurRad="50800" dist="38100" dir="2700000" algn="tl" rotWithShape="0">
                    <a:srgbClr val="000000">
                      <a:alpha val="43000"/>
                    </a:srgbClr>
                  </a:outerShdw>
                </a:effectLst>
                <a:latin typeface="Helvetica Neue" charset="0"/>
                <a:cs typeface="Helvetica Neue" charset="0"/>
                <a:sym typeface="Helvetica Neue" charset="0"/>
              </a:rPr>
              <a:t>Three well known thresholds</a:t>
            </a:r>
            <a:endParaRPr kumimoji="0" lang="en-US" altLang="ja-JP" sz="1800" dirty="0" smtClean="0">
              <a:solidFill>
                <a:srgbClr val="23346C"/>
              </a:solidFill>
              <a:effectLst>
                <a:outerShdw blurRad="50800" dist="38100" dir="2700000" algn="tl" rotWithShape="0">
                  <a:srgbClr val="000000">
                    <a:alpha val="43000"/>
                  </a:srgbClr>
                </a:outerShdw>
              </a:effectLst>
              <a:latin typeface="Helvetica Neue" charset="0"/>
              <a:ea typeface="ヒラギノ角ゴ ProN W3" charset="0"/>
              <a:cs typeface="ヒラギノ角ゴ ProN W3" charset="0"/>
              <a:sym typeface="Helvetica Neue" charset="0"/>
            </a:endParaRPr>
          </a:p>
        </p:txBody>
      </p:sp>
      <p:sp>
        <p:nvSpPr>
          <p:cNvPr id="9221" name="Rectangle 5"/>
          <p:cNvSpPr>
            <a:spLocks noGrp="1" noChangeArrowheads="1"/>
          </p:cNvSpPr>
          <p:nvPr>
            <p:ph type="body" idx="1"/>
          </p:nvPr>
        </p:nvSpPr>
        <p:spPr>
          <a:xfrm>
            <a:off x="241300" y="1304925"/>
            <a:ext cx="7150100" cy="4991100"/>
          </a:xfrm>
        </p:spPr>
        <p:txBody>
          <a:bodyPr anchor="t"/>
          <a:lstStyle/>
          <a:p>
            <a:pPr marL="276225" indent="-9525">
              <a:buSzPct val="66000"/>
              <a:buFont typeface="ヒラギノ角ゴ Pro W3" charset="0"/>
              <a:buBlip>
                <a:blip r:embed="rId3"/>
              </a:buBlip>
              <a:defRPr/>
            </a:pPr>
            <a:r>
              <a:rPr kumimoji="0" lang="en-US" altLang="ja-JP" sz="1400" dirty="0" smtClean="0">
                <a:solidFill>
                  <a:srgbClr val="FF0000"/>
                </a:solidFill>
                <a:latin typeface="Helvetica Neue" charset="0"/>
                <a:cs typeface="Helvetica Neue" charset="0"/>
                <a:sym typeface="Helvetica Neue" charset="0"/>
              </a:rPr>
              <a:t>ZH @ 250 </a:t>
            </a:r>
            <a:r>
              <a:rPr kumimoji="0" lang="en-US" altLang="ja-JP" sz="1400" dirty="0" err="1" smtClean="0">
                <a:solidFill>
                  <a:srgbClr val="FF0000"/>
                </a:solidFill>
                <a:latin typeface="Helvetica Neue" charset="0"/>
                <a:cs typeface="Helvetica Neue" charset="0"/>
                <a:sym typeface="Helvetica Neue" charset="0"/>
              </a:rPr>
              <a:t>GeV</a:t>
            </a:r>
            <a:r>
              <a:rPr kumimoji="0" lang="en-US" altLang="ja-JP" sz="1400" dirty="0" smtClean="0">
                <a:solidFill>
                  <a:srgbClr val="FF0000"/>
                </a:solidFill>
                <a:latin typeface="Helvetica Neue" charset="0"/>
                <a:ea typeface="ヒラギノ角ゴ ProN W3" charset="0"/>
                <a:cs typeface="ヒラギノ角ゴ ProN W3" charset="0"/>
                <a:sym typeface="Helvetica Neue" charset="0"/>
              </a:rPr>
              <a:t> </a:t>
            </a:r>
            <a:r>
              <a:rPr kumimoji="0" lang="en-US" altLang="ja-JP" sz="1400" dirty="0" smtClean="0">
                <a:latin typeface="Helvetica Neue" charset="0"/>
                <a:ea typeface="ヒラギノ角ゴ ProN W3" charset="0"/>
                <a:cs typeface="ヒラギノ角ゴ ProN W3" charset="0"/>
                <a:sym typeface="Helvetica Neue" charset="0"/>
              </a:rPr>
              <a:t>(~mZ+mH+20GeV)</a:t>
            </a:r>
            <a:r>
              <a:rPr kumimoji="0" lang="ja-JP" altLang="en-US" sz="1400" dirty="0" smtClean="0">
                <a:latin typeface="Helvetica Neue" charset="0"/>
                <a:ea typeface="ヒラギノ角ゴ ProN W3" charset="0"/>
                <a:cs typeface="ヒラギノ角ゴ ProN W3" charset="0"/>
                <a:sym typeface="Helvetica Neue" charset="0"/>
              </a:rPr>
              <a:t>：</a:t>
            </a:r>
            <a:r>
              <a:rPr kumimoji="0" lang="en-US" altLang="ja-JP" sz="1400" dirty="0" smtClean="0">
                <a:latin typeface="Helvetica Neue" charset="0"/>
                <a:ea typeface="ヒラギノ角ゴ ProN W3" charset="0"/>
                <a:cs typeface="ヒラギノ角ゴ ProN W3" charset="0"/>
                <a:sym typeface="Helvetica Neue" charset="0"/>
              </a:rPr>
              <a:t>250fb^-1 to 500fb^-1</a:t>
            </a:r>
          </a:p>
          <a:p>
            <a:pPr marL="568325" lvl="1" indent="-276225">
              <a:spcBef>
                <a:spcPts val="200"/>
              </a:spcBef>
              <a:buSzPct val="66000"/>
              <a:buFont typeface="ヒラギノ角ゴ Pro W3" charset="0"/>
              <a:buBlip>
                <a:blip r:embed="rId3"/>
              </a:buBlip>
              <a:defRPr/>
            </a:pPr>
            <a:r>
              <a:rPr kumimoji="0" lang="en-US" altLang="ja-JP" sz="1400" dirty="0" smtClean="0">
                <a:latin typeface="Helvetica Neue" charset="0"/>
                <a:cs typeface="Helvetica Neue" charset="0"/>
                <a:sym typeface="Helvetica Neue" charset="0"/>
              </a:rPr>
              <a:t>Higgs mass, width, JCP</a:t>
            </a:r>
            <a:endParaRPr kumimoji="0" lang="en-US" altLang="ja-JP" sz="1400" dirty="0" smtClean="0">
              <a:latin typeface="Helvetica Neue" charset="0"/>
              <a:ea typeface="ヒラギノ角ゴ ProN W3" charset="0"/>
              <a:cs typeface="ヒラギノ角ゴ ProN W3" charset="0"/>
              <a:sym typeface="Helvetica Neue" charset="0"/>
            </a:endParaRPr>
          </a:p>
          <a:p>
            <a:pPr marL="568325" lvl="1" indent="-276225">
              <a:spcBef>
                <a:spcPts val="300"/>
              </a:spcBef>
              <a:buSzPct val="66000"/>
              <a:buFont typeface="ヒラギノ角ゴ Pro W3" charset="0"/>
              <a:buBlip>
                <a:blip r:embed="rId3"/>
              </a:buBlip>
              <a:defRPr/>
            </a:pPr>
            <a:r>
              <a:rPr kumimoji="0" lang="en-US" altLang="ja-JP" sz="1400" dirty="0" smtClean="0">
                <a:latin typeface="Helvetica Neue" charset="0"/>
                <a:cs typeface="Helvetica Neue" charset="0"/>
                <a:sym typeface="Helvetica Neue" charset="0"/>
              </a:rPr>
              <a:t>Gauge quantum number</a:t>
            </a:r>
            <a:endParaRPr kumimoji="0" lang="en-US" altLang="ja-JP" sz="1400" dirty="0" smtClean="0">
              <a:latin typeface="Helvetica Neue" charset="0"/>
              <a:ea typeface="ヒラギノ角ゴ ProN W3" charset="0"/>
              <a:cs typeface="ヒラギノ角ゴ ProN W3" charset="0"/>
              <a:sym typeface="Helvetica Neue" charset="0"/>
            </a:endParaRPr>
          </a:p>
          <a:p>
            <a:pPr marL="568325" lvl="1" indent="-276225">
              <a:spcBef>
                <a:spcPts val="300"/>
              </a:spcBef>
              <a:buSzPct val="66000"/>
              <a:buFont typeface="ヒラギノ角ゴ Pro W3" charset="0"/>
              <a:buBlip>
                <a:blip r:embed="rId3"/>
              </a:buBlip>
              <a:defRPr/>
            </a:pPr>
            <a:r>
              <a:rPr kumimoji="0" lang="en-US" altLang="ja-JP" sz="1400" dirty="0" smtClean="0">
                <a:latin typeface="Helvetica Neue" charset="0"/>
                <a:cs typeface="Helvetica Neue" charset="0"/>
                <a:sym typeface="Helvetica Neue" charset="0"/>
              </a:rPr>
              <a:t>Absolute meas. of HZZ coupling (recoil mass)</a:t>
            </a:r>
            <a:endParaRPr kumimoji="0" lang="en-US" altLang="ja-JP" sz="1400" dirty="0" smtClean="0">
              <a:latin typeface="Helvetica Neue" charset="0"/>
              <a:ea typeface="ヒラギノ角ゴ ProN W3" charset="0"/>
              <a:cs typeface="ヒラギノ角ゴ ProN W3" charset="0"/>
              <a:sym typeface="Helvetica Neue" charset="0"/>
            </a:endParaRPr>
          </a:p>
          <a:p>
            <a:pPr marL="568325" lvl="1" indent="-276225">
              <a:spcBef>
                <a:spcPts val="300"/>
              </a:spcBef>
              <a:buSzPct val="66000"/>
              <a:buFont typeface="ヒラギノ角ゴ Pro W3" charset="0"/>
              <a:buBlip>
                <a:blip r:embed="rId3"/>
              </a:buBlip>
              <a:defRPr/>
            </a:pPr>
            <a:r>
              <a:rPr kumimoji="0" lang="en-US" altLang="ja-JP" sz="1400" dirty="0" smtClean="0">
                <a:latin typeface="Helvetica Neue" charset="0"/>
                <a:cs typeface="Helvetica Neue" charset="0"/>
                <a:sym typeface="Helvetica Neue" charset="0"/>
              </a:rPr>
              <a:t>BR(h-&gt;</a:t>
            </a:r>
            <a:r>
              <a:rPr kumimoji="0" lang="en-US" altLang="ja-JP" sz="1400" dirty="0" err="1" smtClean="0">
                <a:latin typeface="Helvetica Neue" charset="0"/>
                <a:cs typeface="Helvetica Neue" charset="0"/>
                <a:sym typeface="Helvetica Neue" charset="0"/>
              </a:rPr>
              <a:t>VV,qq,ll,invisible</a:t>
            </a:r>
            <a:r>
              <a:rPr kumimoji="0" lang="en-US" altLang="ja-JP" sz="1400" dirty="0" smtClean="0">
                <a:latin typeface="Helvetica Neue" charset="0"/>
                <a:cs typeface="Helvetica Neue" charset="0"/>
                <a:sym typeface="Helvetica Neue" charset="0"/>
              </a:rPr>
              <a:t>) : V=W/Z(direct), </a:t>
            </a:r>
            <a:r>
              <a:rPr kumimoji="0" lang="en-US" altLang="ja-JP" sz="1400" dirty="0" err="1" smtClean="0">
                <a:latin typeface="Helvetica Neue" charset="0"/>
                <a:cs typeface="Helvetica Neue" charset="0"/>
                <a:sym typeface="Helvetica Neue" charset="0"/>
              </a:rPr>
              <a:t>g,A</a:t>
            </a:r>
            <a:r>
              <a:rPr kumimoji="0" lang="en-US" altLang="ja-JP" sz="1400" dirty="0" smtClean="0">
                <a:latin typeface="Helvetica Neue" charset="0"/>
                <a:cs typeface="Helvetica Neue" charset="0"/>
                <a:sym typeface="Helvetica Neue" charset="0"/>
              </a:rPr>
              <a:t>(loop)</a:t>
            </a:r>
            <a:endParaRPr kumimoji="0" lang="en-US" altLang="ja-JP" sz="1400" dirty="0" smtClean="0">
              <a:latin typeface="Helvetica Neue" charset="0"/>
              <a:ea typeface="ヒラギノ角ゴ ProN W3" charset="0"/>
              <a:cs typeface="ヒラギノ角ゴ ProN W3" charset="0"/>
              <a:sym typeface="Helvetica Neue" charset="0"/>
            </a:endParaRPr>
          </a:p>
          <a:p>
            <a:pPr marL="276225" indent="-9525">
              <a:spcBef>
                <a:spcPts val="800"/>
              </a:spcBef>
              <a:buSzPct val="66000"/>
              <a:buFont typeface="ヒラギノ角ゴ Pro W3" charset="0"/>
              <a:buBlip>
                <a:blip r:embed="rId3"/>
              </a:buBlip>
              <a:defRPr/>
            </a:pPr>
            <a:r>
              <a:rPr kumimoji="0" lang="en-US" altLang="ja-JP" sz="1400" dirty="0" err="1" smtClean="0">
                <a:solidFill>
                  <a:srgbClr val="FF0000"/>
                </a:solidFill>
                <a:latin typeface="Helvetica Neue" charset="0"/>
                <a:cs typeface="Helvetica Neue" charset="0"/>
                <a:sym typeface="Helvetica Neue" charset="0"/>
              </a:rPr>
              <a:t>ttbar</a:t>
            </a:r>
            <a:r>
              <a:rPr kumimoji="0" lang="en-US" altLang="ja-JP" sz="1400" dirty="0" smtClean="0">
                <a:solidFill>
                  <a:srgbClr val="FF0000"/>
                </a:solidFill>
                <a:latin typeface="Helvetica Neue" charset="0"/>
                <a:cs typeface="Helvetica Neue" charset="0"/>
                <a:sym typeface="Helvetica Neue" charset="0"/>
              </a:rPr>
              <a:t> @ 340-350GeV</a:t>
            </a:r>
            <a:r>
              <a:rPr kumimoji="0" lang="en-US" altLang="ja-JP" sz="1400" dirty="0" smtClean="0">
                <a:solidFill>
                  <a:srgbClr val="FF0000"/>
                </a:solidFill>
                <a:latin typeface="Helvetica Neue" charset="0"/>
                <a:ea typeface="ヒラギノ角ゴ ProN W3" charset="0"/>
                <a:cs typeface="ヒラギノ角ゴ ProN W3" charset="0"/>
                <a:sym typeface="Helvetica Neue" charset="0"/>
              </a:rPr>
              <a:t> </a:t>
            </a:r>
            <a:r>
              <a:rPr kumimoji="0" lang="en-US" altLang="ja-JP" sz="1400" dirty="0" smtClean="0">
                <a:latin typeface="Helvetica Neue" charset="0"/>
                <a:ea typeface="ヒラギノ角ゴ ProN W3" charset="0"/>
                <a:cs typeface="ヒラギノ角ゴ ProN W3" charset="0"/>
                <a:sym typeface="Helvetica Neue" charset="0"/>
              </a:rPr>
              <a:t>(~2mt)</a:t>
            </a:r>
            <a:r>
              <a:rPr kumimoji="0" lang="ja-JP" altLang="en-US" sz="1400" dirty="0" smtClean="0">
                <a:latin typeface="Helvetica Neue" charset="0"/>
                <a:ea typeface="ヒラギノ角ゴ ProN W3" charset="0"/>
                <a:cs typeface="ヒラギノ角ゴ ProN W3" charset="0"/>
                <a:sym typeface="Helvetica Neue" charset="0"/>
              </a:rPr>
              <a:t>：</a:t>
            </a:r>
            <a:r>
              <a:rPr kumimoji="0" lang="en-US" altLang="ja-JP" sz="1400" dirty="0" smtClean="0">
                <a:latin typeface="Helvetica Neue" charset="0"/>
                <a:ea typeface="ヒラギノ角ゴ ProN W3" charset="0"/>
                <a:cs typeface="ヒラギノ角ゴ ProN W3" charset="0"/>
                <a:sym typeface="Helvetica Neue" charset="0"/>
              </a:rPr>
              <a:t>100-200fb^-1</a:t>
            </a:r>
            <a:r>
              <a:rPr kumimoji="0" lang="ja-JP" altLang="en-US" sz="1400" dirty="0" smtClean="0">
                <a:latin typeface="Helvetica Neue" charset="0"/>
                <a:ea typeface="ヒラギノ角ゴ ProN W3" charset="0"/>
                <a:cs typeface="ヒラギノ角ゴ ProN W3" charset="0"/>
                <a:sym typeface="Helvetica Neue" charset="0"/>
              </a:rPr>
              <a:t>：</a:t>
            </a:r>
            <a:r>
              <a:rPr kumimoji="0" lang="en-US" altLang="ja-JP" sz="1400" dirty="0" smtClean="0">
                <a:latin typeface="Helvetica Neue" charset="0"/>
                <a:ea typeface="ヒラギノ角ゴ ProN W3" charset="0"/>
                <a:cs typeface="ヒラギノ角ゴ ProN W3" charset="0"/>
                <a:sym typeface="Helvetica Neue" charset="0"/>
              </a:rPr>
              <a:t>ZH meas. Is also possible</a:t>
            </a:r>
          </a:p>
          <a:p>
            <a:pPr marL="568325" lvl="1" indent="-276225">
              <a:spcBef>
                <a:spcPts val="300"/>
              </a:spcBef>
              <a:buSzPct val="66000"/>
              <a:buFont typeface="ヒラギノ角ゴ Pro W3" charset="0"/>
              <a:buBlip>
                <a:blip r:embed="rId3"/>
              </a:buBlip>
              <a:defRPr/>
            </a:pPr>
            <a:r>
              <a:rPr kumimoji="0" lang="en-US" altLang="ja-JP" sz="1400" dirty="0" smtClean="0">
                <a:latin typeface="Helvetica Neue" charset="0"/>
                <a:cs typeface="Helvetica Neue" charset="0"/>
                <a:sym typeface="Helvetica Neue" charset="0"/>
              </a:rPr>
              <a:t>Threshold scan --&gt; indirect meas. of top Yukawa coupling</a:t>
            </a:r>
            <a:endParaRPr kumimoji="0" lang="en-US" altLang="ja-JP" sz="1400" dirty="0" smtClean="0">
              <a:latin typeface="Helvetica Neue" charset="0"/>
              <a:ea typeface="ヒラギノ角ゴ ProN W3" charset="0"/>
              <a:cs typeface="ヒラギノ角ゴ ProN W3" charset="0"/>
              <a:sym typeface="Helvetica Neue" charset="0"/>
            </a:endParaRPr>
          </a:p>
          <a:p>
            <a:pPr marL="568325" lvl="1" indent="-276225">
              <a:spcBef>
                <a:spcPts val="300"/>
              </a:spcBef>
              <a:buSzPct val="66000"/>
              <a:buFont typeface="ヒラギノ角ゴ Pro W3" charset="0"/>
              <a:buBlip>
                <a:blip r:embed="rId3"/>
              </a:buBlip>
              <a:defRPr/>
            </a:pPr>
            <a:r>
              <a:rPr kumimoji="0" lang="en-US" altLang="ja-JP" sz="1400" dirty="0" smtClean="0">
                <a:latin typeface="Helvetica Neue" charset="0"/>
                <a:cs typeface="Helvetica Neue" charset="0"/>
                <a:sym typeface="Helvetica Neue" charset="0"/>
              </a:rPr>
              <a:t>AFB, Top momentum measurements</a:t>
            </a:r>
            <a:endParaRPr kumimoji="0" lang="en-US" altLang="ja-JP" sz="1400" dirty="0" smtClean="0">
              <a:latin typeface="Helvetica Neue" charset="0"/>
              <a:ea typeface="ヒラギノ角ゴ ProN W3" charset="0"/>
              <a:cs typeface="ヒラギノ角ゴ ProN W3" charset="0"/>
              <a:sym typeface="Helvetica Neue" charset="0"/>
            </a:endParaRPr>
          </a:p>
          <a:p>
            <a:pPr marL="568325" lvl="1" indent="-276225">
              <a:spcBef>
                <a:spcPts val="300"/>
              </a:spcBef>
              <a:buSzPct val="66000"/>
              <a:buFont typeface="ヒラギノ角ゴ Pro W3" charset="0"/>
              <a:buBlip>
                <a:blip r:embed="rId3"/>
              </a:buBlip>
              <a:defRPr/>
            </a:pPr>
            <a:r>
              <a:rPr kumimoji="0" lang="en-US" altLang="ja-JP" sz="1400" dirty="0" smtClean="0">
                <a:latin typeface="Helvetica Neue" charset="0"/>
                <a:cs typeface="Helvetica Neue" charset="0"/>
                <a:sym typeface="Helvetica Neue" charset="0"/>
              </a:rPr>
              <a:t>Form factor measurements</a:t>
            </a:r>
            <a:endParaRPr kumimoji="0" lang="en-US" altLang="ja-JP" sz="1400" dirty="0" smtClean="0">
              <a:latin typeface="Helvetica Neue" charset="0"/>
              <a:ea typeface="ヒラギノ角ゴ ProN W3" charset="0"/>
              <a:cs typeface="ヒラギノ角ゴ ProN W3" charset="0"/>
              <a:sym typeface="Helvetica Neue" charset="0"/>
            </a:endParaRPr>
          </a:p>
          <a:p>
            <a:pPr marL="276225" indent="-9525">
              <a:spcBef>
                <a:spcPts val="1600"/>
              </a:spcBef>
              <a:buSzPct val="66000"/>
              <a:buFont typeface="ヒラギノ角ゴ Pro W3" charset="0"/>
              <a:buBlip>
                <a:blip r:embed="rId3"/>
              </a:buBlip>
              <a:defRPr/>
            </a:pPr>
            <a:r>
              <a:rPr kumimoji="0" lang="en-US" altLang="ja-JP" sz="1400" dirty="0" smtClean="0">
                <a:solidFill>
                  <a:srgbClr val="FF00FF"/>
                </a:solidFill>
                <a:latin typeface="Helvetica Neue" charset="0"/>
                <a:cs typeface="Helvetica Neue" charset="0"/>
                <a:sym typeface="Helvetica Neue" charset="0"/>
              </a:rPr>
              <a:t/>
            </a:r>
            <a:br>
              <a:rPr kumimoji="0" lang="en-US" altLang="ja-JP" sz="1400" dirty="0" smtClean="0">
                <a:solidFill>
                  <a:srgbClr val="FF00FF"/>
                </a:solidFill>
                <a:latin typeface="Helvetica Neue" charset="0"/>
                <a:cs typeface="Helvetica Neue" charset="0"/>
                <a:sym typeface="Helvetica Neue" charset="0"/>
              </a:rPr>
            </a:br>
            <a:r>
              <a:rPr kumimoji="0" lang="en-US" altLang="ja-JP" sz="1400" dirty="0" err="1" smtClean="0">
                <a:solidFill>
                  <a:srgbClr val="FF0000"/>
                </a:solidFill>
                <a:latin typeface="Helvetica Neue" charset="0"/>
                <a:cs typeface="Helvetica Neue" charset="0"/>
                <a:sym typeface="Helvetica Neue" charset="0"/>
              </a:rPr>
              <a:t>vvH</a:t>
            </a:r>
            <a:r>
              <a:rPr kumimoji="0" lang="en-US" altLang="ja-JP" sz="1400" dirty="0" smtClean="0">
                <a:solidFill>
                  <a:srgbClr val="FF0000"/>
                </a:solidFill>
                <a:latin typeface="Helvetica Neue" charset="0"/>
                <a:cs typeface="Helvetica Neue" charset="0"/>
                <a:sym typeface="Helvetica Neue" charset="0"/>
              </a:rPr>
              <a:t> @ 350 - 500GeV</a:t>
            </a:r>
            <a:r>
              <a:rPr kumimoji="0" lang="ja-JP" altLang="en-US" sz="1400" dirty="0" smtClean="0">
                <a:latin typeface="Helvetica Neue" charset="0"/>
                <a:ea typeface="ヒラギノ角ゴ ProN W3" charset="0"/>
                <a:cs typeface="ヒラギノ角ゴ ProN W3" charset="0"/>
                <a:sym typeface="Helvetica Neue" charset="0"/>
              </a:rPr>
              <a:t>：</a:t>
            </a:r>
            <a:r>
              <a:rPr kumimoji="0" lang="en-US" altLang="ja-JP" sz="1400" dirty="0" smtClean="0">
                <a:latin typeface="Helvetica Neue" charset="0"/>
                <a:ea typeface="ヒラギノ角ゴ ProN W3" charset="0"/>
                <a:cs typeface="ヒラギノ角ゴ ProN W3" charset="0"/>
                <a:sym typeface="Helvetica Neue" charset="0"/>
              </a:rPr>
              <a:t>500fb^-1</a:t>
            </a:r>
          </a:p>
          <a:p>
            <a:pPr marL="568325" lvl="1" indent="-276225">
              <a:spcBef>
                <a:spcPts val="300"/>
              </a:spcBef>
              <a:buSzPct val="66000"/>
              <a:buFont typeface="ヒラギノ角ゴ Pro W3" charset="0"/>
              <a:buBlip>
                <a:blip r:embed="rId3"/>
              </a:buBlip>
              <a:defRPr/>
            </a:pPr>
            <a:r>
              <a:rPr kumimoji="0" lang="en-US" altLang="ja-JP" sz="1400" dirty="0" smtClean="0">
                <a:latin typeface="Helvetica Neue" charset="0"/>
                <a:cs typeface="Helvetica Neue" charset="0"/>
                <a:sym typeface="Helvetica Neue" charset="0"/>
              </a:rPr>
              <a:t>HWW coupling -&gt; total width --&gt; absolute normalization of couplings </a:t>
            </a:r>
            <a:endParaRPr kumimoji="0" lang="en-US" altLang="ja-JP" sz="1400" dirty="0" smtClean="0">
              <a:latin typeface="Helvetica Neue" charset="0"/>
              <a:ea typeface="ヒラギノ角ゴ ProN W3" charset="0"/>
              <a:cs typeface="ヒラギノ角ゴ ProN W3" charset="0"/>
              <a:sym typeface="Helvetica Neue" charset="0"/>
            </a:endParaRPr>
          </a:p>
          <a:p>
            <a:pPr marL="276225" indent="-9525">
              <a:spcBef>
                <a:spcPts val="300"/>
              </a:spcBef>
              <a:buSzPct val="66000"/>
              <a:buFont typeface="ヒラギノ角ゴ Pro W3" charset="0"/>
              <a:buBlip>
                <a:blip r:embed="rId3"/>
              </a:buBlip>
              <a:defRPr/>
            </a:pPr>
            <a:r>
              <a:rPr kumimoji="0" lang="en-US" altLang="ja-JP" sz="1400" dirty="0" smtClean="0">
                <a:solidFill>
                  <a:srgbClr val="FF0000"/>
                </a:solidFill>
                <a:latin typeface="Helvetica Neue" charset="0"/>
                <a:cs typeface="Helvetica Neue" charset="0"/>
                <a:sym typeface="Helvetica Neue" charset="0"/>
              </a:rPr>
              <a:t>ZHH @ 500GeV</a:t>
            </a:r>
            <a:r>
              <a:rPr kumimoji="0" lang="en-US" altLang="ja-JP" sz="1400" dirty="0" smtClean="0">
                <a:solidFill>
                  <a:srgbClr val="FF0000"/>
                </a:solidFill>
                <a:latin typeface="Helvetica Neue" charset="0"/>
                <a:ea typeface="ヒラギノ角ゴ ProN W3" charset="0"/>
                <a:cs typeface="ヒラギノ角ゴ ProN W3" charset="0"/>
                <a:sym typeface="Helvetica Neue" charset="0"/>
              </a:rPr>
              <a:t> </a:t>
            </a:r>
            <a:r>
              <a:rPr kumimoji="0" lang="en-US" altLang="ja-JP" sz="1400" dirty="0" smtClean="0">
                <a:latin typeface="Helvetica Neue" charset="0"/>
                <a:ea typeface="ヒラギノ角ゴ ProN W3" charset="0"/>
                <a:cs typeface="ヒラギノ角ゴ ProN W3" charset="0"/>
                <a:sym typeface="Helvetica Neue" charset="0"/>
              </a:rPr>
              <a:t>(~mZ+2mH+170GeV)</a:t>
            </a:r>
            <a:r>
              <a:rPr kumimoji="0" lang="ja-JP" altLang="en-US" sz="1400" dirty="0" smtClean="0">
                <a:latin typeface="Helvetica Neue" charset="0"/>
                <a:ea typeface="ヒラギノ角ゴ ProN W3" charset="0"/>
                <a:cs typeface="ヒラギノ角ゴ ProN W3" charset="0"/>
                <a:sym typeface="Helvetica Neue" charset="0"/>
              </a:rPr>
              <a:t>：</a:t>
            </a:r>
            <a:r>
              <a:rPr kumimoji="0" lang="en-US" altLang="ja-JP" sz="1400" dirty="0" smtClean="0">
                <a:latin typeface="Helvetica Neue" charset="0"/>
                <a:ea typeface="ヒラギノ角ゴ ProN W3" charset="0"/>
                <a:cs typeface="ヒラギノ角ゴ ProN W3" charset="0"/>
                <a:sym typeface="Helvetica Neue" charset="0"/>
              </a:rPr>
              <a:t>2ab^-1</a:t>
            </a:r>
          </a:p>
          <a:p>
            <a:pPr marL="568325" lvl="1" indent="-276225">
              <a:spcBef>
                <a:spcPts val="300"/>
              </a:spcBef>
              <a:buSzPct val="66000"/>
              <a:buFont typeface="ヒラギノ角ゴ Pro W3" charset="0"/>
              <a:buBlip>
                <a:blip r:embed="rId3"/>
              </a:buBlip>
              <a:defRPr/>
            </a:pPr>
            <a:r>
              <a:rPr kumimoji="0" lang="en-US" altLang="ja-JP" sz="1400" dirty="0" smtClean="0">
                <a:latin typeface="Helvetica Neue" charset="0"/>
                <a:cs typeface="Helvetica Neue" charset="0"/>
                <a:sym typeface="Helvetica Neue" charset="0"/>
              </a:rPr>
              <a:t>Prod. cross section attains its maximum at around 500GeV -&gt; Higgs self-coupling</a:t>
            </a:r>
            <a:endParaRPr kumimoji="0" lang="en-US" altLang="ja-JP" sz="1400" dirty="0" smtClean="0">
              <a:latin typeface="Helvetica Neue" charset="0"/>
              <a:ea typeface="ヒラギノ角ゴ ProN W3" charset="0"/>
              <a:cs typeface="ヒラギノ角ゴ ProN W3" charset="0"/>
              <a:sym typeface="Helvetica Neue" charset="0"/>
            </a:endParaRPr>
          </a:p>
          <a:p>
            <a:pPr marL="276225" indent="-9525">
              <a:spcBef>
                <a:spcPts val="300"/>
              </a:spcBef>
              <a:buSzPct val="66000"/>
              <a:buFont typeface="ヒラギノ角ゴ Pro W3" charset="0"/>
              <a:buBlip>
                <a:blip r:embed="rId3"/>
              </a:buBlip>
              <a:defRPr/>
            </a:pPr>
            <a:r>
              <a:rPr kumimoji="0" lang="en-US" altLang="ja-JP" sz="1400" dirty="0" err="1" smtClean="0">
                <a:solidFill>
                  <a:srgbClr val="FF0000"/>
                </a:solidFill>
                <a:latin typeface="Helvetica Neue" charset="0"/>
                <a:cs typeface="Helvetica Neue" charset="0"/>
                <a:sym typeface="Helvetica Neue" charset="0"/>
              </a:rPr>
              <a:t>ttbarH</a:t>
            </a:r>
            <a:r>
              <a:rPr kumimoji="0" lang="en-US" altLang="ja-JP" sz="1400" dirty="0" smtClean="0">
                <a:solidFill>
                  <a:srgbClr val="FF0000"/>
                </a:solidFill>
                <a:latin typeface="Helvetica Neue" charset="0"/>
                <a:cs typeface="Helvetica Neue" charset="0"/>
                <a:sym typeface="Helvetica Neue" charset="0"/>
              </a:rPr>
              <a:t> @ 500GeV</a:t>
            </a:r>
            <a:r>
              <a:rPr kumimoji="0" lang="en-US" altLang="ja-JP" sz="1400" dirty="0" smtClean="0">
                <a:solidFill>
                  <a:srgbClr val="FF0000"/>
                </a:solidFill>
                <a:latin typeface="Helvetica Neue" charset="0"/>
                <a:ea typeface="ヒラギノ角ゴ ProN W3" charset="0"/>
                <a:cs typeface="ヒラギノ角ゴ ProN W3" charset="0"/>
                <a:sym typeface="Helvetica Neue" charset="0"/>
              </a:rPr>
              <a:t> </a:t>
            </a:r>
            <a:r>
              <a:rPr kumimoji="0" lang="en-US" altLang="ja-JP" sz="1400" dirty="0" smtClean="0">
                <a:latin typeface="Helvetica Neue" charset="0"/>
                <a:ea typeface="ヒラギノ角ゴ ProN W3" charset="0"/>
                <a:cs typeface="ヒラギノ角ゴ ProN W3" charset="0"/>
                <a:sym typeface="Helvetica Neue" charset="0"/>
              </a:rPr>
              <a:t>(~2mt+mH+30GeV)</a:t>
            </a:r>
            <a:r>
              <a:rPr kumimoji="0" lang="ja-JP" altLang="en-US" sz="1400" dirty="0" smtClean="0">
                <a:latin typeface="Helvetica Neue" charset="0"/>
                <a:ea typeface="ヒラギノ角ゴ ProN W3" charset="0"/>
                <a:cs typeface="ヒラギノ角ゴ ProN W3" charset="0"/>
                <a:sym typeface="Helvetica Neue" charset="0"/>
              </a:rPr>
              <a:t>：</a:t>
            </a:r>
            <a:r>
              <a:rPr kumimoji="0" lang="en-US" altLang="ja-JP" sz="1400" dirty="0" smtClean="0">
                <a:latin typeface="Helvetica Neue" charset="0"/>
                <a:ea typeface="ヒラギノ角ゴ ProN W3" charset="0"/>
                <a:cs typeface="ヒラギノ角ゴ ProN W3" charset="0"/>
                <a:sym typeface="Helvetica Neue" charset="0"/>
              </a:rPr>
              <a:t>1ab^-1</a:t>
            </a:r>
          </a:p>
          <a:p>
            <a:pPr marL="568325" lvl="1" indent="-276225">
              <a:spcBef>
                <a:spcPts val="300"/>
              </a:spcBef>
              <a:buSzPct val="66000"/>
              <a:buFont typeface="ヒラギノ角ゴ Pro W3" charset="0"/>
              <a:buBlip>
                <a:blip r:embed="rId3"/>
              </a:buBlip>
              <a:defRPr/>
            </a:pPr>
            <a:r>
              <a:rPr kumimoji="0" lang="en-US" altLang="ja-JP" sz="1400" dirty="0" smtClean="0">
                <a:latin typeface="Helvetica Neue" charset="0"/>
                <a:cs typeface="Helvetica Neue" charset="0"/>
                <a:sym typeface="Helvetica Neue" charset="0"/>
              </a:rPr>
              <a:t>Prod. cross section becomes maximum at around 700GeV.</a:t>
            </a:r>
            <a:endParaRPr kumimoji="0" lang="en-US" altLang="ja-JP" sz="1400" dirty="0" smtClean="0">
              <a:latin typeface="Helvetica Neue" charset="0"/>
              <a:ea typeface="ヒラギノ角ゴ ProN W3" charset="0"/>
              <a:cs typeface="ヒラギノ角ゴ ProN W3" charset="0"/>
              <a:sym typeface="Helvetica Neue" charset="0"/>
            </a:endParaRPr>
          </a:p>
          <a:p>
            <a:pPr marL="568325" lvl="1" indent="-276225">
              <a:spcBef>
                <a:spcPts val="300"/>
              </a:spcBef>
              <a:buSzPct val="66000"/>
              <a:buFont typeface="ヒラギノ角ゴ Pro W3" charset="0"/>
              <a:buBlip>
                <a:blip r:embed="rId3"/>
              </a:buBlip>
              <a:defRPr/>
            </a:pPr>
            <a:r>
              <a:rPr kumimoji="0" lang="en-US" altLang="ja-JP" sz="1400" dirty="0" smtClean="0">
                <a:latin typeface="Helvetica Neue" charset="0"/>
                <a:cs typeface="Helvetica Neue" charset="0"/>
                <a:sym typeface="Helvetica Neue" charset="0"/>
              </a:rPr>
              <a:t>QCD threshold correction enhances the cross section -&gt; top Yukawa measurable at 500GeV concurrently with the self-coupling</a:t>
            </a:r>
            <a:endParaRPr kumimoji="0" lang="en-US" altLang="ja-JP" sz="1400" dirty="0" smtClean="0">
              <a:latin typeface="Helvetica Neue" charset="0"/>
              <a:ea typeface="ヒラギノ角ゴ ProN W3" charset="0"/>
              <a:cs typeface="ヒラギノ角ゴ ProN W3" charset="0"/>
              <a:sym typeface="Helvetica Neue" charset="0"/>
            </a:endParaRPr>
          </a:p>
        </p:txBody>
      </p:sp>
      <p:sp>
        <p:nvSpPr>
          <p:cNvPr id="9222" name="Rectangle 6"/>
          <p:cNvSpPr>
            <a:spLocks/>
          </p:cNvSpPr>
          <p:nvPr/>
        </p:nvSpPr>
        <p:spPr bwMode="auto">
          <a:xfrm>
            <a:off x="3429000" y="3422650"/>
            <a:ext cx="3962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altLang="ja-JP" sz="1400">
                <a:solidFill>
                  <a:schemeClr val="tx1"/>
                </a:solidFill>
              </a:rPr>
              <a:t>γγ → HH @ 350GeV possibility</a:t>
            </a:r>
          </a:p>
        </p:txBody>
      </p:sp>
      <p:sp>
        <p:nvSpPr>
          <p:cNvPr id="9223" name="Rectangle 7"/>
          <p:cNvSpPr>
            <a:spLocks/>
          </p:cNvSpPr>
          <p:nvPr/>
        </p:nvSpPr>
        <p:spPr bwMode="auto">
          <a:xfrm>
            <a:off x="203200" y="6299200"/>
            <a:ext cx="7150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altLang="ja-JP" sz="2200" dirty="0">
                <a:solidFill>
                  <a:srgbClr val="3366FF"/>
                </a:solidFill>
                <a:latin typeface="Helvetica Neue" charset="0"/>
                <a:cs typeface="Helvetica Neue" charset="0"/>
                <a:sym typeface="Helvetica Neue" charset="0"/>
              </a:rPr>
              <a:t>We can complete the mass-coupling plot at ~500GeV!</a:t>
            </a:r>
          </a:p>
        </p:txBody>
      </p:sp>
      <p:pic>
        <p:nvPicPr>
          <p:cNvPr id="9224" name="Picture 8"/>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1738" y="4659313"/>
            <a:ext cx="1347787" cy="919162"/>
          </a:xfrm>
          <a:prstGeom prst="rect">
            <a:avLst/>
          </a:prstGeom>
          <a:noFill/>
          <a:ln>
            <a:noFill/>
          </a:ln>
          <a:effectLst>
            <a:outerShdw blurRad="127000" dist="761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9225" name="Rectangle 9"/>
          <p:cNvSpPr>
            <a:spLocks/>
          </p:cNvSpPr>
          <p:nvPr/>
        </p:nvSpPr>
        <p:spPr bwMode="auto">
          <a:xfrm>
            <a:off x="3683000" y="1752600"/>
            <a:ext cx="3759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r>
              <a:rPr lang="en-US" altLang="ja-JP" sz="1400">
                <a:solidFill>
                  <a:schemeClr val="tx1"/>
                </a:solidFill>
              </a:rPr>
              <a:t>-&gt; coupling to H (other than top)</a:t>
            </a:r>
          </a:p>
        </p:txBody>
      </p:sp>
      <p:sp>
        <p:nvSpPr>
          <p:cNvPr id="9226" name="Rectangle 10"/>
          <p:cNvSpPr>
            <a:spLocks/>
          </p:cNvSpPr>
          <p:nvPr/>
        </p:nvSpPr>
        <p:spPr bwMode="auto">
          <a:xfrm>
            <a:off x="7569200" y="2679700"/>
            <a:ext cx="1320800" cy="774700"/>
          </a:xfrm>
          <a:prstGeom prst="rect">
            <a:avLst/>
          </a:prstGeom>
          <a:solidFill>
            <a:srgbClr val="FFFFFF">
              <a:alpha val="89999"/>
            </a:srgbClr>
          </a:solidFill>
          <a:ln w="25400" cap="flat">
            <a:solidFill>
              <a:srgbClr val="FFFFFF">
                <a:alpha val="89999"/>
              </a:srgbClr>
            </a:solidFill>
            <a:prstDash val="solid"/>
            <a:miter lim="800000"/>
            <a:headEnd type="none" w="med" len="med"/>
            <a:tailEnd type="none" w="med" len="med"/>
          </a:ln>
          <a:effectLst>
            <a:outerShdw blurRad="127000" dist="76199" dir="2700000" algn="ctr" rotWithShape="0">
              <a:srgbClr val="000000">
                <a:alpha val="75000"/>
              </a:srgbClr>
            </a:outerShdw>
          </a:effectLst>
        </p:spPr>
        <p:txBody>
          <a:bodyPr lIns="0" tIns="0" rIns="0" bIns="0"/>
          <a:lstStyle/>
          <a:p>
            <a:pPr>
              <a:defRPr/>
            </a:pPr>
            <a:endParaRPr lang="ja-JP" altLang="en-US"/>
          </a:p>
        </p:txBody>
      </p:sp>
      <p:sp>
        <p:nvSpPr>
          <p:cNvPr id="9227" name="Rectangle 11"/>
          <p:cNvSpPr>
            <a:spLocks/>
          </p:cNvSpPr>
          <p:nvPr/>
        </p:nvSpPr>
        <p:spPr bwMode="auto">
          <a:xfrm>
            <a:off x="7569200" y="1498600"/>
            <a:ext cx="1320800" cy="825500"/>
          </a:xfrm>
          <a:prstGeom prst="rect">
            <a:avLst/>
          </a:prstGeom>
          <a:solidFill>
            <a:srgbClr val="FFFFFF">
              <a:alpha val="89999"/>
            </a:srgbClr>
          </a:solidFill>
          <a:ln w="25400" cap="flat">
            <a:solidFill>
              <a:srgbClr val="FFFFFF">
                <a:alpha val="89999"/>
              </a:srgbClr>
            </a:solidFill>
            <a:prstDash val="solid"/>
            <a:miter lim="800000"/>
            <a:headEnd type="none" w="med" len="med"/>
            <a:tailEnd type="none" w="med" len="med"/>
          </a:ln>
          <a:effectLst>
            <a:outerShdw blurRad="127000" dist="76199" dir="2700000" algn="ctr" rotWithShape="0">
              <a:srgbClr val="000000">
                <a:alpha val="75000"/>
              </a:srgbClr>
            </a:outerShdw>
          </a:effectLst>
        </p:spPr>
        <p:txBody>
          <a:bodyPr lIns="0" tIns="0" rIns="0" bIns="0"/>
          <a:lstStyle/>
          <a:p>
            <a:pPr>
              <a:defRPr/>
            </a:pPr>
            <a:endParaRPr lang="ja-JP" altLang="en-US"/>
          </a:p>
        </p:txBody>
      </p:sp>
      <p:pic>
        <p:nvPicPr>
          <p:cNvPr id="9228"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05713" y="1509713"/>
            <a:ext cx="1265237" cy="766762"/>
          </a:xfrm>
          <a:prstGeom prst="rect">
            <a:avLst/>
          </a:prstGeom>
          <a:noFill/>
          <a:ln>
            <a:noFill/>
          </a:ln>
          <a:effectLst>
            <a:outerShdw blurRad="127000" dist="761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29" name="Picture 1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08900" y="2689225"/>
            <a:ext cx="1041400" cy="804863"/>
          </a:xfrm>
          <a:prstGeom prst="rect">
            <a:avLst/>
          </a:prstGeom>
          <a:noFill/>
          <a:ln>
            <a:noFill/>
          </a:ln>
          <a:effectLst>
            <a:outerShdw blurRad="127000" dist="761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30" name="Picture 14"/>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56500" y="5664200"/>
            <a:ext cx="1331913" cy="938213"/>
          </a:xfrm>
          <a:prstGeom prst="rect">
            <a:avLst/>
          </a:prstGeom>
          <a:noFill/>
          <a:ln>
            <a:noFill/>
          </a:ln>
          <a:effectLst>
            <a:outerShdw blurRad="127000" dist="761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9231" name="Rectangle 15"/>
          <p:cNvSpPr>
            <a:spLocks/>
          </p:cNvSpPr>
          <p:nvPr/>
        </p:nvSpPr>
        <p:spPr bwMode="auto">
          <a:xfrm>
            <a:off x="7569200" y="3662363"/>
            <a:ext cx="1308100" cy="825500"/>
          </a:xfrm>
          <a:prstGeom prst="rect">
            <a:avLst/>
          </a:prstGeom>
          <a:solidFill>
            <a:srgbClr val="FFFFFF">
              <a:alpha val="89999"/>
            </a:srgbClr>
          </a:solidFill>
          <a:ln w="25400" cap="flat">
            <a:solidFill>
              <a:srgbClr val="FFFFFF">
                <a:alpha val="89999"/>
              </a:srgbClr>
            </a:solidFill>
            <a:prstDash val="solid"/>
            <a:miter lim="800000"/>
            <a:headEnd type="none" w="med" len="med"/>
            <a:tailEnd type="none" w="med" len="med"/>
          </a:ln>
          <a:effectLst>
            <a:outerShdw blurRad="127000" dist="76199" dir="2700000" algn="ctr" rotWithShape="0">
              <a:srgbClr val="000000">
                <a:alpha val="75000"/>
              </a:srgbClr>
            </a:outerShdw>
          </a:effectLst>
        </p:spPr>
        <p:txBody>
          <a:bodyPr lIns="0" tIns="0" rIns="0" bIns="0"/>
          <a:lstStyle/>
          <a:p>
            <a:pPr>
              <a:defRPr/>
            </a:pPr>
            <a:endParaRPr lang="ja-JP" altLang="en-US"/>
          </a:p>
        </p:txBody>
      </p:sp>
      <p:pic>
        <p:nvPicPr>
          <p:cNvPr id="9232"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58100" y="3614738"/>
            <a:ext cx="1155700" cy="893762"/>
          </a:xfrm>
          <a:prstGeom prst="rect">
            <a:avLst/>
          </a:prstGeom>
          <a:noFill/>
          <a:ln>
            <a:noFill/>
          </a:ln>
          <a:effectLst>
            <a:outerShdw blurRad="127000" dist="761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34" name="Picture 18"/>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250" y="46038"/>
            <a:ext cx="1473200" cy="1092200"/>
          </a:xfrm>
          <a:prstGeom prst="rect">
            <a:avLst/>
          </a:prstGeom>
          <a:noFill/>
          <a:ln>
            <a:noFill/>
          </a:ln>
          <a:effectLst>
            <a:outerShdw blurRad="50800" dist="38099" dir="2700000" algn="ctr" rotWithShape="0">
              <a:schemeClr val="bg2">
                <a:alpha val="42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0" name="テキスト ボックス 19"/>
          <p:cNvSpPr txBox="1"/>
          <p:nvPr/>
        </p:nvSpPr>
        <p:spPr>
          <a:xfrm>
            <a:off x="8225502" y="5446"/>
            <a:ext cx="890125" cy="369332"/>
          </a:xfrm>
          <a:prstGeom prst="rect">
            <a:avLst/>
          </a:prstGeom>
          <a:solidFill>
            <a:srgbClr val="FFFF00"/>
          </a:solidFill>
        </p:spPr>
        <p:txBody>
          <a:bodyPr wrap="none" rtlCol="0">
            <a:spAutoFit/>
          </a:bodyPr>
          <a:lstStyle/>
          <a:p>
            <a:r>
              <a:rPr kumimoji="1" lang="en-US" altLang="ja-JP" dirty="0" smtClean="0"/>
              <a:t>K. </a:t>
            </a:r>
            <a:r>
              <a:rPr kumimoji="1" lang="en-US" altLang="ja-JP" dirty="0" err="1" smtClean="0"/>
              <a:t>Fujii</a:t>
            </a:r>
            <a:endParaRPr kumimoji="1" lang="ja-JP" altLang="en-US" dirty="0"/>
          </a:p>
        </p:txBody>
      </p:sp>
      <p:sp>
        <p:nvSpPr>
          <p:cNvPr id="2" name="日付プレースホルダー 1"/>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3" name="フッター プレースホルダー 2"/>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37</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3201422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TDR Technical Volumes</a:t>
            </a:r>
            <a:endParaRPr lang="en-GB" b="1" dirty="0"/>
          </a:p>
        </p:txBody>
      </p:sp>
      <p:sp>
        <p:nvSpPr>
          <p:cNvPr id="4" name="Date Placeholder 3"/>
          <p:cNvSpPr>
            <a:spLocks noGrp="1"/>
          </p:cNvSpPr>
          <p:nvPr>
            <p:ph type="dt" sz="half" idx="10"/>
          </p:nvPr>
        </p:nvSpPr>
        <p:spPr/>
        <p:txBody>
          <a:bodyPr/>
          <a:lstStyle/>
          <a:p>
            <a:r>
              <a:rPr lang="en-US" smtClean="0"/>
              <a:t>12/08/30, A. Yamamoto</a:t>
            </a:r>
            <a:endParaRPr lang="en-GB"/>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5023" y="1481976"/>
            <a:ext cx="1346062" cy="1938329"/>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368" y="3861642"/>
            <a:ext cx="1314797" cy="1712696"/>
          </a:xfrm>
          <a:prstGeom prst="rect">
            <a:avLst/>
          </a:prstGeom>
        </p:spPr>
      </p:pic>
      <p:sp>
        <p:nvSpPr>
          <p:cNvPr id="10" name="TextBox 9"/>
          <p:cNvSpPr txBox="1"/>
          <p:nvPr/>
        </p:nvSpPr>
        <p:spPr>
          <a:xfrm>
            <a:off x="771776" y="5535479"/>
            <a:ext cx="1725740" cy="646331"/>
          </a:xfrm>
          <a:prstGeom prst="rect">
            <a:avLst/>
          </a:prstGeom>
          <a:noFill/>
        </p:spPr>
        <p:txBody>
          <a:bodyPr wrap="square" rtlCol="0">
            <a:spAutoFit/>
          </a:bodyPr>
          <a:lstStyle/>
          <a:p>
            <a:r>
              <a:rPr lang="en-GB" dirty="0" smtClean="0"/>
              <a:t>Reference Design Report</a:t>
            </a:r>
          </a:p>
        </p:txBody>
      </p:sp>
      <p:sp>
        <p:nvSpPr>
          <p:cNvPr id="11" name="TextBox 10"/>
          <p:cNvSpPr txBox="1"/>
          <p:nvPr/>
        </p:nvSpPr>
        <p:spPr>
          <a:xfrm>
            <a:off x="2815023" y="3344985"/>
            <a:ext cx="2073655" cy="923330"/>
          </a:xfrm>
          <a:prstGeom prst="rect">
            <a:avLst/>
          </a:prstGeom>
          <a:noFill/>
        </p:spPr>
        <p:txBody>
          <a:bodyPr wrap="square" rtlCol="0">
            <a:spAutoFit/>
          </a:bodyPr>
          <a:lstStyle/>
          <a:p>
            <a:r>
              <a:rPr lang="en-GB" dirty="0" smtClean="0"/>
              <a:t>ILC Technical Progress Report </a:t>
            </a:r>
          </a:p>
          <a:p>
            <a:r>
              <a:rPr lang="en-GB" dirty="0" smtClean="0"/>
              <a:t>(“</a:t>
            </a:r>
            <a:r>
              <a:rPr lang="en-GB" i="1" dirty="0" smtClean="0"/>
              <a:t>interim report”</a:t>
            </a:r>
            <a:r>
              <a:rPr lang="en-GB" dirty="0" smtClean="0"/>
              <a:t>)</a:t>
            </a:r>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69417" y="2155953"/>
            <a:ext cx="1314797" cy="1721947"/>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145273" y="2165876"/>
            <a:ext cx="1338941" cy="646331"/>
          </a:xfrm>
          <a:prstGeom prst="rect">
            <a:avLst/>
          </a:prstGeom>
          <a:noFill/>
        </p:spPr>
        <p:txBody>
          <a:bodyPr wrap="none" rtlCol="0">
            <a:spAutoFit/>
          </a:bodyPr>
          <a:lstStyle/>
          <a:p>
            <a:r>
              <a:rPr lang="en-GB" dirty="0" smtClean="0">
                <a:solidFill>
                  <a:schemeClr val="bg1"/>
                </a:solidFill>
              </a:rPr>
              <a:t>TDR Part I:</a:t>
            </a:r>
          </a:p>
          <a:p>
            <a:r>
              <a:rPr lang="en-GB" dirty="0" smtClean="0">
                <a:solidFill>
                  <a:schemeClr val="bg1"/>
                </a:solidFill>
              </a:rPr>
              <a:t>R&amp;D</a:t>
            </a:r>
            <a:endParaRPr lang="en-GB" dirty="0">
              <a:solidFill>
                <a:schemeClr val="bg1"/>
              </a:solidFill>
            </a:endParaRPr>
          </a:p>
        </p:txBody>
      </p:sp>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53200" y="3218243"/>
            <a:ext cx="1314797" cy="1721947"/>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6529056" y="3228166"/>
            <a:ext cx="1403073" cy="1200329"/>
          </a:xfrm>
          <a:prstGeom prst="rect">
            <a:avLst/>
          </a:prstGeom>
          <a:noFill/>
        </p:spPr>
        <p:txBody>
          <a:bodyPr wrap="none" rtlCol="0">
            <a:spAutoFit/>
          </a:bodyPr>
          <a:lstStyle/>
          <a:p>
            <a:r>
              <a:rPr lang="en-GB" dirty="0" smtClean="0">
                <a:solidFill>
                  <a:schemeClr val="bg1"/>
                </a:solidFill>
              </a:rPr>
              <a:t>TDR Part II:</a:t>
            </a:r>
            <a:br>
              <a:rPr lang="en-GB" dirty="0" smtClean="0">
                <a:solidFill>
                  <a:schemeClr val="bg1"/>
                </a:solidFill>
              </a:rPr>
            </a:br>
            <a:r>
              <a:rPr lang="en-GB" dirty="0" smtClean="0">
                <a:solidFill>
                  <a:schemeClr val="bg1"/>
                </a:solidFill>
              </a:rPr>
              <a:t>Baseline</a:t>
            </a:r>
            <a:br>
              <a:rPr lang="en-GB" dirty="0" smtClean="0">
                <a:solidFill>
                  <a:schemeClr val="bg1"/>
                </a:solidFill>
              </a:rPr>
            </a:br>
            <a:r>
              <a:rPr lang="en-GB" dirty="0" smtClean="0">
                <a:solidFill>
                  <a:schemeClr val="bg1"/>
                </a:solidFill>
              </a:rPr>
              <a:t>Reference</a:t>
            </a:r>
            <a:br>
              <a:rPr lang="en-GB" dirty="0" smtClean="0">
                <a:solidFill>
                  <a:schemeClr val="bg1"/>
                </a:solidFill>
              </a:rPr>
            </a:br>
            <a:r>
              <a:rPr lang="en-GB" dirty="0" smtClean="0">
                <a:solidFill>
                  <a:schemeClr val="bg1"/>
                </a:solidFill>
              </a:rPr>
              <a:t>Report</a:t>
            </a:r>
          </a:p>
        </p:txBody>
      </p:sp>
      <p:cxnSp>
        <p:nvCxnSpPr>
          <p:cNvPr id="17" name="Elbow Connector 16"/>
          <p:cNvCxnSpPr>
            <a:stCxn id="7" idx="3"/>
            <a:endCxn id="12" idx="1"/>
          </p:cNvCxnSpPr>
          <p:nvPr/>
        </p:nvCxnSpPr>
        <p:spPr bwMode="auto">
          <a:xfrm>
            <a:off x="4161085" y="2451141"/>
            <a:ext cx="2008332" cy="565786"/>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9" name="Elbow Connector 18"/>
          <p:cNvCxnSpPr>
            <a:stCxn id="8" idx="3"/>
            <a:endCxn id="14" idx="1"/>
          </p:cNvCxnSpPr>
          <p:nvPr/>
        </p:nvCxnSpPr>
        <p:spPr bwMode="auto">
          <a:xfrm flipV="1">
            <a:off x="2173165" y="4079217"/>
            <a:ext cx="4380035" cy="638773"/>
          </a:xfrm>
          <a:prstGeom prst="bentConnector3">
            <a:avLst>
              <a:gd name="adj1" fmla="val 66036"/>
            </a:avLst>
          </a:prstGeom>
          <a:solidFill>
            <a:schemeClr val="accent1"/>
          </a:solidFill>
          <a:ln w="9525" cap="flat" cmpd="sng" algn="ctr">
            <a:solidFill>
              <a:schemeClr val="tx1"/>
            </a:solidFill>
            <a:prstDash val="solid"/>
            <a:round/>
            <a:headEnd type="none" w="med" len="med"/>
            <a:tailEnd type="triangle"/>
          </a:ln>
          <a:effectLst/>
        </p:spPr>
      </p:cxnSp>
      <p:sp>
        <p:nvSpPr>
          <p:cNvPr id="23" name="TextBox 22"/>
          <p:cNvSpPr txBox="1"/>
          <p:nvPr/>
        </p:nvSpPr>
        <p:spPr>
          <a:xfrm>
            <a:off x="6437275" y="5025706"/>
            <a:ext cx="1725740" cy="646331"/>
          </a:xfrm>
          <a:prstGeom prst="rect">
            <a:avLst/>
          </a:prstGeom>
          <a:noFill/>
        </p:spPr>
        <p:txBody>
          <a:bodyPr wrap="square" rtlCol="0">
            <a:spAutoFit/>
          </a:bodyPr>
          <a:lstStyle/>
          <a:p>
            <a:r>
              <a:rPr lang="en-GB" dirty="0" smtClean="0"/>
              <a:t>Technical Design Report</a:t>
            </a:r>
          </a:p>
        </p:txBody>
      </p:sp>
      <p:sp>
        <p:nvSpPr>
          <p:cNvPr id="24" name="TextBox 23"/>
          <p:cNvSpPr txBox="1"/>
          <p:nvPr/>
        </p:nvSpPr>
        <p:spPr>
          <a:xfrm>
            <a:off x="7474593" y="2136709"/>
            <a:ext cx="1232516" cy="523220"/>
          </a:xfrm>
          <a:prstGeom prst="rect">
            <a:avLst/>
          </a:prstGeom>
          <a:noFill/>
        </p:spPr>
        <p:txBody>
          <a:bodyPr wrap="none" rtlCol="0">
            <a:spAutoFit/>
          </a:bodyPr>
          <a:lstStyle/>
          <a:p>
            <a:r>
              <a:rPr lang="en-GB" sz="1400" dirty="0" smtClean="0">
                <a:solidFill>
                  <a:schemeClr val="bg1">
                    <a:lumMod val="65000"/>
                  </a:schemeClr>
                </a:solidFill>
              </a:rPr>
              <a:t>~250 pages</a:t>
            </a:r>
            <a:br>
              <a:rPr lang="en-GB" sz="1400" dirty="0" smtClean="0">
                <a:solidFill>
                  <a:schemeClr val="bg1">
                    <a:lumMod val="65000"/>
                  </a:schemeClr>
                </a:solidFill>
              </a:rPr>
            </a:br>
            <a:r>
              <a:rPr lang="en-GB" sz="1400" dirty="0" smtClean="0">
                <a:solidFill>
                  <a:schemeClr val="bg1">
                    <a:lumMod val="65000"/>
                  </a:schemeClr>
                </a:solidFill>
              </a:rPr>
              <a:t>Deliverable 2</a:t>
            </a:r>
            <a:endParaRPr lang="en-GB" sz="1400" dirty="0">
              <a:solidFill>
                <a:schemeClr val="bg1">
                  <a:lumMod val="65000"/>
                </a:schemeClr>
              </a:solidFill>
            </a:endParaRPr>
          </a:p>
        </p:txBody>
      </p:sp>
      <p:sp>
        <p:nvSpPr>
          <p:cNvPr id="25" name="TextBox 24"/>
          <p:cNvSpPr txBox="1"/>
          <p:nvPr/>
        </p:nvSpPr>
        <p:spPr>
          <a:xfrm>
            <a:off x="7894146" y="3228165"/>
            <a:ext cx="1249854" cy="757925"/>
          </a:xfrm>
          <a:prstGeom prst="rect">
            <a:avLst/>
          </a:prstGeom>
          <a:noFill/>
        </p:spPr>
        <p:txBody>
          <a:bodyPr wrap="square" rtlCol="0">
            <a:spAutoFit/>
          </a:bodyPr>
          <a:lstStyle/>
          <a:p>
            <a:r>
              <a:rPr lang="en-GB" sz="1400" dirty="0" smtClean="0">
                <a:solidFill>
                  <a:srgbClr val="A6A6A6"/>
                </a:solidFill>
              </a:rPr>
              <a:t>~300 pages</a:t>
            </a:r>
            <a:br>
              <a:rPr lang="en-GB" sz="1400" dirty="0" smtClean="0">
                <a:solidFill>
                  <a:srgbClr val="A6A6A6"/>
                </a:solidFill>
              </a:rPr>
            </a:br>
            <a:r>
              <a:rPr lang="en-GB" sz="1400" dirty="0" smtClean="0">
                <a:solidFill>
                  <a:srgbClr val="A6A6A6"/>
                </a:solidFill>
              </a:rPr>
              <a:t>Deliverables 1,3 and 4</a:t>
            </a:r>
            <a:endParaRPr lang="en-GB" sz="1400" dirty="0">
              <a:solidFill>
                <a:srgbClr val="A6A6A6"/>
              </a:solidFill>
            </a:endParaRPr>
          </a:p>
        </p:txBody>
      </p:sp>
      <p:cxnSp>
        <p:nvCxnSpPr>
          <p:cNvPr id="26" name="Elbow Connector 25"/>
          <p:cNvCxnSpPr/>
          <p:nvPr/>
        </p:nvCxnSpPr>
        <p:spPr bwMode="auto">
          <a:xfrm>
            <a:off x="4161085" y="2581658"/>
            <a:ext cx="2367971" cy="1404433"/>
          </a:xfrm>
          <a:prstGeom prst="bentConnector3">
            <a:avLst>
              <a:gd name="adj1" fmla="val 38217"/>
            </a:avLst>
          </a:prstGeom>
          <a:solidFill>
            <a:schemeClr val="accent1"/>
          </a:solidFill>
          <a:ln w="9525" cap="flat" cmpd="sng" algn="ctr">
            <a:solidFill>
              <a:srgbClr val="0000FF"/>
            </a:solidFill>
            <a:prstDash val="dash"/>
            <a:round/>
            <a:headEnd type="none" w="med" len="med"/>
            <a:tailEnd type="triangle"/>
          </a:ln>
          <a:effectLst/>
        </p:spPr>
      </p:cxnSp>
      <p:sp>
        <p:nvSpPr>
          <p:cNvPr id="32" name="TextBox 31"/>
          <p:cNvSpPr txBox="1"/>
          <p:nvPr/>
        </p:nvSpPr>
        <p:spPr>
          <a:xfrm>
            <a:off x="6827215" y="5762186"/>
            <a:ext cx="2209827" cy="523220"/>
          </a:xfrm>
          <a:prstGeom prst="rect">
            <a:avLst/>
          </a:prstGeom>
          <a:noFill/>
        </p:spPr>
        <p:txBody>
          <a:bodyPr wrap="square" rtlCol="0">
            <a:spAutoFit/>
          </a:bodyPr>
          <a:lstStyle/>
          <a:p>
            <a:r>
              <a:rPr lang="en-GB" sz="1400" dirty="0" smtClean="0">
                <a:solidFill>
                  <a:schemeClr val="bg1">
                    <a:lumMod val="50000"/>
                  </a:schemeClr>
                </a:solidFill>
              </a:rPr>
              <a:t>* end of 2012 – formal publication early 2013</a:t>
            </a:r>
            <a:endParaRPr lang="en-GB" sz="1400" dirty="0">
              <a:solidFill>
                <a:schemeClr val="bg1">
                  <a:lumMod val="50000"/>
                </a:schemeClr>
              </a:solidFill>
            </a:endParaRPr>
          </a:p>
        </p:txBody>
      </p:sp>
      <p:sp>
        <p:nvSpPr>
          <p:cNvPr id="34" name="TextBox 33"/>
          <p:cNvSpPr txBox="1"/>
          <p:nvPr/>
        </p:nvSpPr>
        <p:spPr>
          <a:xfrm>
            <a:off x="981963" y="1036275"/>
            <a:ext cx="869349" cy="461665"/>
          </a:xfrm>
          <a:prstGeom prst="rect">
            <a:avLst/>
          </a:prstGeom>
          <a:noFill/>
        </p:spPr>
        <p:txBody>
          <a:bodyPr wrap="none" rtlCol="0">
            <a:spAutoFit/>
          </a:bodyPr>
          <a:lstStyle/>
          <a:p>
            <a:r>
              <a:rPr lang="en-GB"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2007</a:t>
            </a:r>
            <a:endParaRPr lang="en-GB"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TextBox 34"/>
          <p:cNvSpPr txBox="1"/>
          <p:nvPr/>
        </p:nvSpPr>
        <p:spPr>
          <a:xfrm>
            <a:off x="3308718" y="1036378"/>
            <a:ext cx="852367" cy="461665"/>
          </a:xfrm>
          <a:prstGeom prst="rect">
            <a:avLst/>
          </a:prstGeom>
          <a:noFill/>
        </p:spPr>
        <p:txBody>
          <a:bodyPr wrap="none" rtlCol="0">
            <a:spAutoFit/>
          </a:bodyPr>
          <a:lstStyle>
            <a:defPPr>
              <a:defRPr lang="en-US"/>
            </a:defPPr>
            <a:lvl1pPr>
              <a:defRPr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GB" dirty="0"/>
              <a:t>2011</a:t>
            </a:r>
          </a:p>
        </p:txBody>
      </p:sp>
      <p:sp>
        <p:nvSpPr>
          <p:cNvPr id="36" name="TextBox 35"/>
          <p:cNvSpPr txBox="1"/>
          <p:nvPr/>
        </p:nvSpPr>
        <p:spPr>
          <a:xfrm>
            <a:off x="6553200" y="1036378"/>
            <a:ext cx="989123" cy="461665"/>
          </a:xfrm>
          <a:prstGeom prst="rect">
            <a:avLst/>
          </a:prstGeom>
          <a:noFill/>
        </p:spPr>
        <p:txBody>
          <a:bodyPr wrap="none" rtlCol="0">
            <a:spAutoFit/>
          </a:bodyPr>
          <a:lstStyle>
            <a:defPPr>
              <a:defRPr lang="en-US"/>
            </a:defPPr>
            <a:lvl1pPr>
              <a:defRPr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GB" dirty="0"/>
              <a:t>2013*</a:t>
            </a:r>
          </a:p>
        </p:txBody>
      </p:sp>
      <p:sp>
        <p:nvSpPr>
          <p:cNvPr id="37" name="TextBox 36"/>
          <p:cNvSpPr txBox="1"/>
          <p:nvPr/>
        </p:nvSpPr>
        <p:spPr>
          <a:xfrm>
            <a:off x="4810730" y="3264505"/>
            <a:ext cx="526732" cy="261610"/>
          </a:xfrm>
          <a:prstGeom prst="rect">
            <a:avLst/>
          </a:prstGeom>
          <a:solidFill>
            <a:schemeClr val="bg1"/>
          </a:solidFill>
        </p:spPr>
        <p:txBody>
          <a:bodyPr wrap="none" rtlCol="0">
            <a:spAutoFit/>
          </a:bodyPr>
          <a:lstStyle/>
          <a:p>
            <a:r>
              <a:rPr lang="en-GB" sz="1050" dirty="0" smtClean="0">
                <a:solidFill>
                  <a:srgbClr val="0000FF"/>
                </a:solidFill>
              </a:rPr>
              <a:t>AD&amp;I</a:t>
            </a:r>
            <a:endParaRPr lang="en-GB" sz="1050" dirty="0">
              <a:solidFill>
                <a:srgbClr val="0000FF"/>
              </a:solidFill>
            </a:endParaRPr>
          </a:p>
        </p:txBody>
      </p:sp>
      <p:sp>
        <p:nvSpPr>
          <p:cNvPr id="3" name="スライド番号プレースホルダー 2"/>
          <p:cNvSpPr>
            <a:spLocks noGrp="1"/>
          </p:cNvSpPr>
          <p:nvPr>
            <p:ph type="sldNum" sz="quarter" idx="12"/>
          </p:nvPr>
        </p:nvSpPr>
        <p:spPr/>
        <p:txBody>
          <a:bodyPr/>
          <a:lstStyle/>
          <a:p>
            <a:fld id="{F56A9B6C-4CFA-2D48-ACDE-59936853136B}" type="slidenum">
              <a:rPr kumimoji="1" lang="ja-JP" altLang="en-US" smtClean="0"/>
              <a:pPr/>
              <a:t>38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Status and Prospect for ILC</a:t>
            </a:r>
            <a:endParaRPr kumimoji="1" lang="ja-JP" altLang="en-US"/>
          </a:p>
        </p:txBody>
      </p:sp>
      <p:sp>
        <p:nvSpPr>
          <p:cNvPr id="6" name="テキスト ボックス 5"/>
          <p:cNvSpPr txBox="1"/>
          <p:nvPr/>
        </p:nvSpPr>
        <p:spPr>
          <a:xfrm>
            <a:off x="2903099" y="5503029"/>
            <a:ext cx="3246126" cy="646331"/>
          </a:xfrm>
          <a:prstGeom prst="rect">
            <a:avLst/>
          </a:prstGeom>
          <a:solidFill>
            <a:srgbClr val="FFFF00"/>
          </a:solidFill>
        </p:spPr>
        <p:txBody>
          <a:bodyPr wrap="none" rtlCol="0">
            <a:spAutoFit/>
          </a:bodyPr>
          <a:lstStyle/>
          <a:p>
            <a:r>
              <a:rPr kumimoji="1" lang="en-US" altLang="ja-JP" dirty="0" smtClean="0"/>
              <a:t>More discussed by J. </a:t>
            </a:r>
            <a:r>
              <a:rPr kumimoji="1" lang="en-US" altLang="ja-JP" dirty="0" err="1" smtClean="0"/>
              <a:t>Carwardine</a:t>
            </a:r>
            <a:endParaRPr kumimoji="1" lang="en-US" altLang="ja-JP" dirty="0" smtClean="0"/>
          </a:p>
          <a:p>
            <a:r>
              <a:rPr lang="en-US" altLang="ja-JP" dirty="0" smtClean="0"/>
              <a:t>On Jan. 20, tomorrow</a:t>
            </a:r>
            <a:endParaRPr kumimoji="1" lang="ja-JP" altLang="en-US" dirty="0"/>
          </a:p>
        </p:txBody>
      </p:sp>
    </p:spTree>
    <p:extLst>
      <p:ext uri="{BB962C8B-B14F-4D97-AF65-F5344CB8AC3E}">
        <p14:creationId xmlns:p14="http://schemas.microsoft.com/office/powerpoint/2010/main" val="365213016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タイトル 7"/>
          <p:cNvSpPr>
            <a:spLocks noGrp="1"/>
          </p:cNvSpPr>
          <p:nvPr>
            <p:ph type="title"/>
          </p:nvPr>
        </p:nvSpPr>
        <p:spPr>
          <a:xfrm>
            <a:off x="477090" y="218141"/>
            <a:ext cx="7940771" cy="649930"/>
          </a:xfrm>
        </p:spPr>
        <p:txBody>
          <a:bodyPr>
            <a:normAutofit fontScale="90000"/>
          </a:bodyPr>
          <a:lstStyle/>
          <a:p>
            <a:r>
              <a:rPr lang="en-US" altLang="ja-JP" sz="4900" b="1" dirty="0" smtClean="0">
                <a:solidFill>
                  <a:srgbClr val="000090"/>
                </a:solidFill>
              </a:rPr>
              <a:t> ILC Design: RDR to TDR (SB2009) </a:t>
            </a:r>
            <a:endParaRPr kumimoji="0" lang="ja-JP" altLang="en-US" b="1" dirty="0" smtClean="0">
              <a:solidFill>
                <a:srgbClr val="3366FF"/>
              </a:solidFill>
            </a:endParaRPr>
          </a:p>
        </p:txBody>
      </p:sp>
      <p:sp>
        <p:nvSpPr>
          <p:cNvPr id="25639" name="スライド番号プレースホルダ 5"/>
          <p:cNvSpPr>
            <a:spLocks noGrp="1"/>
          </p:cNvSpPr>
          <p:nvPr>
            <p:ph type="sldNum" sz="quarter" idx="12"/>
          </p:nvPr>
        </p:nvSpPr>
        <p:spPr>
          <a:xfrm>
            <a:off x="6534244" y="6356350"/>
            <a:ext cx="2133600" cy="365125"/>
          </a:xfrm>
          <a:noFill/>
        </p:spPr>
        <p:txBody>
          <a:bodyPr/>
          <a:lstStyle/>
          <a:p>
            <a:fld id="{112B317A-387A-A64A-8604-D8065BCF9A73}" type="slidenum">
              <a:rPr lang="en-US" altLang="ja-JP" smtClean="0">
                <a:latin typeface="Arial" pitchFamily="-112" charset="0"/>
                <a:ea typeface="Arial Unicode MS" pitchFamily="-112" charset="0"/>
                <a:cs typeface="Arial Unicode MS" pitchFamily="-112" charset="0"/>
              </a:rPr>
              <a:pPr/>
              <a:t>39</a:t>
            </a:fld>
            <a:endParaRPr lang="en-US" altLang="ja-JP" dirty="0" smtClean="0">
              <a:latin typeface="Arial" pitchFamily="-112" charset="0"/>
              <a:ea typeface="Arial Unicode MS" pitchFamily="-112" charset="0"/>
              <a:cs typeface="Arial Unicode MS" pitchFamily="-112" charset="0"/>
            </a:endParaRPr>
          </a:p>
        </p:txBody>
      </p:sp>
      <p:sp>
        <p:nvSpPr>
          <p:cNvPr id="25640" name="日付プレースホルダ 10"/>
          <p:cNvSpPr>
            <a:spLocks noGrp="1"/>
          </p:cNvSpPr>
          <p:nvPr>
            <p:ph type="dt" sz="quarter" idx="10"/>
          </p:nvPr>
        </p:nvSpPr>
        <p:spPr>
          <a:noFill/>
        </p:spPr>
        <p:txBody>
          <a:bodyPr/>
          <a:lstStyle/>
          <a:p>
            <a:r>
              <a:rPr lang="en-US" altLang="ja-JP" smtClean="0">
                <a:latin typeface="Arial" pitchFamily="-112" charset="0"/>
                <a:ea typeface="Arial Unicode MS" pitchFamily="-112" charset="0"/>
                <a:cs typeface="Arial Unicode MS" pitchFamily="-112" charset="0"/>
              </a:rPr>
              <a:t>12/08/30, A. Yamamoto</a:t>
            </a:r>
            <a:endParaRPr lang="en-US" altLang="ja-JP">
              <a:latin typeface="Arial" pitchFamily="-112" charset="0"/>
              <a:ea typeface="Arial Unicode MS" pitchFamily="-112" charset="0"/>
              <a:cs typeface="Arial Unicode MS" pitchFamily="-112" charset="0"/>
            </a:endParaRPr>
          </a:p>
        </p:txBody>
      </p:sp>
      <p:pic>
        <p:nvPicPr>
          <p:cNvPr id="2564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201" y="1231141"/>
            <a:ext cx="3832811" cy="3268718"/>
          </a:xfrm>
          <a:prstGeom prst="rect">
            <a:avLst/>
          </a:prstGeom>
          <a:noFill/>
          <a:ln w="9525">
            <a:solidFill>
              <a:srgbClr val="3366FF"/>
            </a:solidFill>
            <a:miter lim="800000"/>
            <a:headEnd/>
            <a:tailEnd/>
          </a:ln>
        </p:spPr>
      </p:pic>
      <p:sp>
        <p:nvSpPr>
          <p:cNvPr id="11" name="フッター プレースホルダ 10"/>
          <p:cNvSpPr>
            <a:spLocks noGrp="1"/>
          </p:cNvSpPr>
          <p:nvPr>
            <p:ph type="ftr" sz="quarter" idx="11"/>
          </p:nvPr>
        </p:nvSpPr>
        <p:spPr/>
        <p:txBody>
          <a:bodyPr/>
          <a:lstStyle/>
          <a:p>
            <a:pPr>
              <a:defRPr/>
            </a:pPr>
            <a:r>
              <a:rPr lang="en-US" altLang="ja-JP" smtClean="0"/>
              <a:t>Status and Prospect for ILC</a:t>
            </a:r>
            <a:endParaRPr lang="en-US" altLang="ja-JP" dirty="0"/>
          </a:p>
        </p:txBody>
      </p:sp>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9585" y="5205724"/>
            <a:ext cx="1577987" cy="1144302"/>
          </a:xfrm>
          <a:prstGeom prst="rect">
            <a:avLst/>
          </a:prstGeom>
        </p:spPr>
      </p:pic>
      <p:pic>
        <p:nvPicPr>
          <p:cNvPr id="5" name="図 4"/>
          <p:cNvPicPr>
            <a:picLocks noChangeAspect="1"/>
          </p:cNvPicPr>
          <p:nvPr/>
        </p:nvPicPr>
        <p:blipFill>
          <a:blip r:embed="rId5"/>
          <a:stretch>
            <a:fillRect/>
          </a:stretch>
        </p:blipFill>
        <p:spPr>
          <a:xfrm>
            <a:off x="215453" y="4993197"/>
            <a:ext cx="2527300" cy="1447800"/>
          </a:xfrm>
          <a:prstGeom prst="rect">
            <a:avLst/>
          </a:prstGeom>
        </p:spPr>
      </p:pic>
      <p:pic>
        <p:nvPicPr>
          <p:cNvPr id="6" name="図 5"/>
          <p:cNvPicPr>
            <a:picLocks noChangeAspect="1"/>
          </p:cNvPicPr>
          <p:nvPr/>
        </p:nvPicPr>
        <p:blipFill>
          <a:blip r:embed="rId6"/>
          <a:stretch>
            <a:fillRect/>
          </a:stretch>
        </p:blipFill>
        <p:spPr>
          <a:xfrm>
            <a:off x="3374206" y="4989892"/>
            <a:ext cx="2684258" cy="1533861"/>
          </a:xfrm>
          <a:prstGeom prst="rect">
            <a:avLst/>
          </a:prstGeom>
          <a:ln>
            <a:solidFill>
              <a:srgbClr val="3366FF"/>
            </a:solidFill>
          </a:ln>
        </p:spPr>
      </p:pic>
      <p:sp>
        <p:nvSpPr>
          <p:cNvPr id="7" name="右矢印 6"/>
          <p:cNvSpPr/>
          <p:nvPr/>
        </p:nvSpPr>
        <p:spPr>
          <a:xfrm>
            <a:off x="2826607" y="5592564"/>
            <a:ext cx="517717" cy="398851"/>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6225046" y="5592564"/>
            <a:ext cx="483542" cy="398851"/>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1404471" y="2330824"/>
            <a:ext cx="1452018" cy="3287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1105650" y="4648202"/>
            <a:ext cx="7859055" cy="369332"/>
          </a:xfrm>
          <a:prstGeom prst="rect">
            <a:avLst/>
          </a:prstGeom>
          <a:noFill/>
        </p:spPr>
        <p:txBody>
          <a:bodyPr wrap="square" rtlCol="0">
            <a:spAutoFit/>
          </a:bodyPr>
          <a:lstStyle/>
          <a:p>
            <a:r>
              <a:rPr lang="en-US" altLang="ja-JP" b="1" dirty="0">
                <a:solidFill>
                  <a:srgbClr val="000090"/>
                </a:solidFill>
              </a:rPr>
              <a:t>RDR2007 </a:t>
            </a:r>
            <a:r>
              <a:rPr lang="en-US" altLang="ja-JP" b="1" dirty="0" smtClean="0">
                <a:solidFill>
                  <a:srgbClr val="000090"/>
                </a:solidFill>
              </a:rPr>
              <a:t>		</a:t>
            </a:r>
            <a:r>
              <a:rPr lang="en-US" altLang="ja-JP" b="1" dirty="0" smtClean="0">
                <a:solidFill>
                  <a:srgbClr val="000090"/>
                </a:solidFill>
                <a:sym typeface="Wingdings"/>
              </a:rPr>
              <a:t> 			SB2009	 		</a:t>
            </a:r>
            <a:r>
              <a:rPr lang="en-US" altLang="ja-JP" b="1" dirty="0" smtClean="0">
                <a:solidFill>
                  <a:srgbClr val="3366FF"/>
                </a:solidFill>
                <a:sym typeface="Wingdings"/>
              </a:rPr>
              <a:t>   TDR w/ mountain site </a:t>
            </a:r>
            <a:endParaRPr kumimoji="1" lang="ja-JP" altLang="en-US" dirty="0"/>
          </a:p>
        </p:txBody>
      </p:sp>
      <p:sp>
        <p:nvSpPr>
          <p:cNvPr id="17" name="コンテンツ プレースホルダー 1"/>
          <p:cNvSpPr>
            <a:spLocks noGrp="1"/>
          </p:cNvSpPr>
          <p:nvPr>
            <p:ph sz="half" idx="2"/>
          </p:nvPr>
        </p:nvSpPr>
        <p:spPr>
          <a:xfrm>
            <a:off x="4252261" y="868071"/>
            <a:ext cx="4585444" cy="3830930"/>
          </a:xfrm>
          <a:solidFill>
            <a:srgbClr val="CCFFCC"/>
          </a:solidFill>
          <a:ln>
            <a:solidFill>
              <a:srgbClr val="3366FF"/>
            </a:solidFill>
          </a:ln>
        </p:spPr>
        <p:txBody>
          <a:bodyPr/>
          <a:lstStyle/>
          <a:p>
            <a:pPr marL="0" indent="0">
              <a:buNone/>
            </a:pPr>
            <a:r>
              <a:rPr kumimoji="1" lang="en-US" altLang="ja-JP" u="sng" dirty="0" smtClean="0">
                <a:solidFill>
                  <a:srgbClr val="000090"/>
                </a:solidFill>
              </a:rPr>
              <a:t>Motivation: Cost containment</a:t>
            </a:r>
          </a:p>
          <a:p>
            <a:r>
              <a:rPr kumimoji="1" lang="en-US" altLang="ja-JP" sz="2400" b="1" dirty="0" smtClean="0">
                <a:solidFill>
                  <a:srgbClr val="3366FF"/>
                </a:solidFill>
              </a:rPr>
              <a:t>Single</a:t>
            </a:r>
            <a:r>
              <a:rPr kumimoji="1" lang="en-US" altLang="ja-JP" sz="2400" dirty="0" smtClean="0">
                <a:solidFill>
                  <a:srgbClr val="000000"/>
                </a:solidFill>
              </a:rPr>
              <a:t> </a:t>
            </a:r>
            <a:r>
              <a:rPr kumimoji="1" lang="en-US" altLang="ja-JP" sz="2400" dirty="0">
                <a:solidFill>
                  <a:srgbClr val="000000"/>
                </a:solidFill>
              </a:rPr>
              <a:t>accelerator tunnel</a:t>
            </a:r>
          </a:p>
          <a:p>
            <a:r>
              <a:rPr kumimoji="1" lang="en-US" altLang="ja-JP" sz="2400" b="1" dirty="0">
                <a:solidFill>
                  <a:srgbClr val="3366FF"/>
                </a:solidFill>
              </a:rPr>
              <a:t>Smaller</a:t>
            </a:r>
            <a:r>
              <a:rPr kumimoji="1" lang="en-US" altLang="ja-JP" sz="2400" dirty="0">
                <a:solidFill>
                  <a:srgbClr val="000000"/>
                </a:solidFill>
              </a:rPr>
              <a:t> damping ring</a:t>
            </a:r>
          </a:p>
          <a:p>
            <a:r>
              <a:rPr kumimoji="1" lang="en-US" altLang="ja-JP" sz="2400" b="1" dirty="0" smtClean="0">
                <a:solidFill>
                  <a:srgbClr val="3366FF"/>
                </a:solidFill>
              </a:rPr>
              <a:t>e+ </a:t>
            </a:r>
            <a:r>
              <a:rPr kumimoji="1" lang="en-US" altLang="ja-JP" sz="2400" b="1" dirty="0">
                <a:solidFill>
                  <a:srgbClr val="3366FF"/>
                </a:solidFill>
              </a:rPr>
              <a:t>target </a:t>
            </a:r>
            <a:r>
              <a:rPr kumimoji="1" lang="en-US" altLang="ja-JP" sz="2400" b="1" dirty="0" smtClean="0">
                <a:solidFill>
                  <a:srgbClr val="3366FF"/>
                </a:solidFill>
              </a:rPr>
              <a:t>location </a:t>
            </a:r>
            <a:r>
              <a:rPr kumimoji="1" lang="en-US" altLang="ja-JP" sz="2400" dirty="0">
                <a:solidFill>
                  <a:srgbClr val="000000"/>
                </a:solidFill>
              </a:rPr>
              <a:t>at high-energy </a:t>
            </a:r>
            <a:r>
              <a:rPr kumimoji="1" lang="en-US" altLang="ja-JP" sz="2400" dirty="0" smtClean="0">
                <a:solidFill>
                  <a:srgbClr val="000000"/>
                </a:solidFill>
              </a:rPr>
              <a:t>end, </a:t>
            </a:r>
            <a:endParaRPr kumimoji="1" lang="en-US" altLang="ja-JP" sz="2400" dirty="0">
              <a:solidFill>
                <a:srgbClr val="000000"/>
              </a:solidFill>
            </a:endParaRPr>
          </a:p>
          <a:p>
            <a:r>
              <a:rPr kumimoji="1" lang="en-US" altLang="ja-JP" sz="2400" b="1" dirty="0" smtClean="0">
                <a:solidFill>
                  <a:srgbClr val="FF0000"/>
                </a:solidFill>
              </a:rPr>
              <a:t>SCRF: </a:t>
            </a:r>
            <a:r>
              <a:rPr kumimoji="1" lang="en-US" altLang="ja-JP" sz="2400" dirty="0" smtClean="0"/>
              <a:t>Gradient variation of 31.5 MV/m +/- 20 %, </a:t>
            </a:r>
          </a:p>
          <a:p>
            <a:r>
              <a:rPr kumimoji="1" lang="en-US" altLang="ja-JP" sz="2400" b="1" dirty="0" smtClean="0">
                <a:solidFill>
                  <a:srgbClr val="3366FF"/>
                </a:solidFill>
              </a:rPr>
              <a:t>HLRF: </a:t>
            </a:r>
            <a:r>
              <a:rPr kumimoji="1" lang="en-US" altLang="ja-JP" sz="2400" dirty="0" smtClean="0"/>
              <a:t>KCS and </a:t>
            </a:r>
            <a:r>
              <a:rPr kumimoji="1" lang="en-US" altLang="ja-JP" sz="2400" dirty="0" smtClean="0">
                <a:solidFill>
                  <a:schemeClr val="bg1">
                    <a:lumMod val="65000"/>
                  </a:schemeClr>
                </a:solidFill>
              </a:rPr>
              <a:t>DRFS with </a:t>
            </a:r>
            <a:r>
              <a:rPr kumimoji="1" lang="en-US" altLang="ja-JP" sz="2400" dirty="0" smtClean="0"/>
              <a:t>RDR-RF-unit </a:t>
            </a:r>
            <a:r>
              <a:rPr kumimoji="1" lang="en-US" altLang="ja-JP" sz="2400" dirty="0" smtClean="0">
                <a:solidFill>
                  <a:srgbClr val="A6A6A6"/>
                </a:solidFill>
              </a:rPr>
              <a:t>as  backu</a:t>
            </a:r>
            <a:r>
              <a:rPr kumimoji="1" lang="en-US" altLang="ja-JP" sz="2400" dirty="0">
                <a:solidFill>
                  <a:srgbClr val="A6A6A6"/>
                </a:solidFill>
              </a:rPr>
              <a:t>p</a:t>
            </a:r>
            <a:r>
              <a:rPr kumimoji="1" lang="en-US" altLang="ja-JP" sz="2400" dirty="0" smtClean="0">
                <a:solidFill>
                  <a:srgbClr val="A6A6A6"/>
                </a:solidFill>
              </a:rPr>
              <a:t> </a:t>
            </a:r>
            <a:endParaRPr kumimoji="1" lang="ja-JP" altLang="en-US" sz="2400" dirty="0">
              <a:solidFill>
                <a:srgbClr val="A6A6A6"/>
              </a:solidFill>
            </a:endParaRPr>
          </a:p>
        </p:txBody>
      </p:sp>
    </p:spTree>
    <p:extLst>
      <p:ext uri="{BB962C8B-B14F-4D97-AF65-F5344CB8AC3E}">
        <p14:creationId xmlns:p14="http://schemas.microsoft.com/office/powerpoint/2010/main" val="8137395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en-US" altLang="ja-JP" dirty="0" smtClean="0"/>
              <a:t>KEK</a:t>
            </a:r>
            <a:r>
              <a:rPr kumimoji="1" lang="ja-JP" altLang="en-US" dirty="0" smtClean="0"/>
              <a:t>研究推進会議での議論・</a:t>
            </a:r>
            <a:r>
              <a:rPr kumimoji="1" lang="en-US" altLang="ja-JP" dirty="0" smtClean="0"/>
              <a:t/>
            </a:r>
            <a:br>
              <a:rPr kumimoji="1" lang="en-US" altLang="ja-JP" dirty="0" smtClean="0"/>
            </a:br>
            <a:r>
              <a:rPr lang="ja-JP" altLang="en-US" sz="3100" dirty="0" smtClean="0">
                <a:solidFill>
                  <a:srgbClr val="3366FF"/>
                </a:solidFill>
              </a:rPr>
              <a:t>中間まとめ</a:t>
            </a:r>
            <a:r>
              <a:rPr lang="en-US" altLang="ja-JP" sz="3100" dirty="0" smtClean="0">
                <a:solidFill>
                  <a:srgbClr val="3366FF"/>
                </a:solidFill>
              </a:rPr>
              <a:t> (8/21) </a:t>
            </a:r>
            <a:r>
              <a:rPr lang="ja-JP" altLang="en-US" sz="3100" dirty="0" smtClean="0">
                <a:solidFill>
                  <a:srgbClr val="3366FF"/>
                </a:solidFill>
              </a:rPr>
              <a:t>：</a:t>
            </a:r>
            <a:r>
              <a:rPr lang="en-US" altLang="ja-JP" sz="3100" dirty="0" smtClean="0">
                <a:solidFill>
                  <a:srgbClr val="3366FF"/>
                </a:solidFill>
              </a:rPr>
              <a:t>ILC </a:t>
            </a:r>
            <a:endParaRPr kumimoji="1" lang="ja-JP" altLang="en-US" sz="3100" dirty="0">
              <a:solidFill>
                <a:srgbClr val="3366FF"/>
              </a:solidFill>
            </a:endParaRPr>
          </a:p>
        </p:txBody>
      </p:sp>
      <p:sp>
        <p:nvSpPr>
          <p:cNvPr id="9" name="コンテンツ プレースホルダー 8"/>
          <p:cNvSpPr>
            <a:spLocks noGrp="1"/>
          </p:cNvSpPr>
          <p:nvPr>
            <p:ph idx="1"/>
          </p:nvPr>
        </p:nvSpPr>
        <p:spPr>
          <a:xfrm>
            <a:off x="127000" y="1483077"/>
            <a:ext cx="8559800" cy="5271797"/>
          </a:xfrm>
        </p:spPr>
        <p:txBody>
          <a:bodyPr>
            <a:normAutofit fontScale="47500" lnSpcReduction="20000"/>
          </a:bodyPr>
          <a:lstStyle/>
          <a:p>
            <a:pPr>
              <a:lnSpc>
                <a:spcPct val="120000"/>
              </a:lnSpc>
            </a:pPr>
            <a:r>
              <a:rPr lang="ja-JP" altLang="ja-JP" sz="3400" dirty="0" smtClean="0"/>
              <a:t>高エネルギー物</a:t>
            </a:r>
            <a:r>
              <a:rPr lang="ja-JP" altLang="ja-JP" sz="3400" dirty="0"/>
              <a:t>理学はハドロンコライダーとレプトンコライダーを両輪として飛躍的な発展を遂げてきた。</a:t>
            </a:r>
            <a:r>
              <a:rPr lang="en-US" altLang="ja-JP" sz="3400" dirty="0"/>
              <a:t>ILC </a:t>
            </a:r>
            <a:r>
              <a:rPr lang="ja-JP" altLang="ja-JP" sz="3400" dirty="0"/>
              <a:t>は</a:t>
            </a:r>
            <a:r>
              <a:rPr lang="en-US" altLang="ja-JP" sz="3400" dirty="0"/>
              <a:t>LHC</a:t>
            </a:r>
            <a:r>
              <a:rPr lang="ja-JP" altLang="ja-JP" sz="3400" dirty="0"/>
              <a:t>で発見された</a:t>
            </a:r>
            <a:r>
              <a:rPr lang="en-US" altLang="ja-JP" sz="3400" dirty="0"/>
              <a:t> ”</a:t>
            </a:r>
            <a:r>
              <a:rPr lang="ja-JP" altLang="ja-JP" sz="3400" dirty="0"/>
              <a:t>ヒッグスと考えられる粒子</a:t>
            </a:r>
            <a:r>
              <a:rPr lang="en-US" altLang="ja-JP" sz="3400" dirty="0"/>
              <a:t>(126 </a:t>
            </a:r>
            <a:r>
              <a:rPr lang="en-US" altLang="ja-JP" sz="3400" dirty="0" err="1"/>
              <a:t>GeV</a:t>
            </a:r>
            <a:r>
              <a:rPr lang="en-US" altLang="ja-JP" sz="3400" dirty="0"/>
              <a:t>)” </a:t>
            </a:r>
            <a:r>
              <a:rPr lang="ja-JP" altLang="ja-JP" sz="3400" dirty="0"/>
              <a:t>及び今後期待される成果を基に、重心系</a:t>
            </a:r>
            <a:r>
              <a:rPr lang="en-US" altLang="ja-JP" sz="3400" dirty="0"/>
              <a:t>500 </a:t>
            </a:r>
            <a:r>
              <a:rPr lang="en-US" altLang="ja-JP" sz="3400" dirty="0" err="1"/>
              <a:t>GeV</a:t>
            </a:r>
            <a:r>
              <a:rPr lang="ja-JP" altLang="ja-JP" sz="3400" dirty="0"/>
              <a:t>程度のエネルギー領域に於いて、レプトンコライダーによる明解、精密な観測によって、電弱ゲージ対称性の破れのメカニズムの理解を深め、背後にある新しい物理法則の解明を進めて、素粒子物理学を新たな段階へと飛躍</a:t>
            </a:r>
            <a:r>
              <a:rPr lang="ja-JP" altLang="ja-JP" sz="3400" dirty="0" smtClean="0"/>
              <a:t>させる。</a:t>
            </a:r>
            <a:endParaRPr lang="en-US" altLang="ja-JP" sz="3400" dirty="0" smtClean="0"/>
          </a:p>
          <a:p>
            <a:pPr>
              <a:lnSpc>
                <a:spcPct val="120000"/>
              </a:lnSpc>
            </a:pPr>
            <a:endParaRPr lang="en-US" altLang="ja-JP" sz="3400" dirty="0"/>
          </a:p>
          <a:p>
            <a:pPr>
              <a:lnSpc>
                <a:spcPct val="120000"/>
              </a:lnSpc>
            </a:pPr>
            <a:r>
              <a:rPr lang="ja-JP" altLang="ja-JP" sz="3400" dirty="0" smtClean="0"/>
              <a:t>日本</a:t>
            </a:r>
            <a:r>
              <a:rPr lang="ja-JP" altLang="ja-JP" sz="3400" dirty="0"/>
              <a:t>はこの研究開発（加速器・測定器）においてすでに重要な役割を果たしているが、今後</a:t>
            </a:r>
            <a:r>
              <a:rPr lang="en-US" altLang="ja-JP" sz="3400" dirty="0"/>
              <a:t>ILC</a:t>
            </a:r>
            <a:r>
              <a:rPr lang="ja-JP" altLang="ja-JP" sz="3400" dirty="0"/>
              <a:t>の実現を図るための活動を一層強化することが求められる。</a:t>
            </a:r>
            <a:r>
              <a:rPr lang="en-US" altLang="ja-JP" sz="3400" dirty="0"/>
              <a:t>KEK</a:t>
            </a:r>
            <a:r>
              <a:rPr lang="ja-JP" altLang="ja-JP" sz="3400" dirty="0"/>
              <a:t>は、</a:t>
            </a:r>
            <a:r>
              <a:rPr lang="en-US" altLang="ja-JP" sz="3400" dirty="0"/>
              <a:t>ILC Global Design Effort (ILC-GDE)</a:t>
            </a:r>
            <a:r>
              <a:rPr lang="ja-JP" altLang="ja-JP" sz="3400" dirty="0"/>
              <a:t>との国際協力・連携によって、</a:t>
            </a:r>
            <a:r>
              <a:rPr lang="en-US" altLang="ja-JP" sz="3400" dirty="0"/>
              <a:t>ILC</a:t>
            </a:r>
            <a:r>
              <a:rPr lang="ja-JP" altLang="ja-JP" sz="3400" dirty="0"/>
              <a:t>実現にむけた超伝導加速空洞および加速器関連技術開発を着実に推進するとともに、</a:t>
            </a:r>
            <a:r>
              <a:rPr lang="en-US" altLang="ja-JP" sz="3400" dirty="0"/>
              <a:t>2012</a:t>
            </a:r>
            <a:r>
              <a:rPr lang="ja-JP" altLang="ja-JP" sz="3400" dirty="0"/>
              <a:t>年には、必要な技術、予算、人員、建設期間を含む詳細な検討結果を、『技術設計書</a:t>
            </a:r>
            <a:r>
              <a:rPr lang="en-US" altLang="ja-JP" sz="3400" dirty="0"/>
              <a:t> (TDR)</a:t>
            </a:r>
            <a:r>
              <a:rPr lang="ja-JP" altLang="ja-JP" sz="3400" dirty="0"/>
              <a:t>』として完成させた</a:t>
            </a:r>
            <a:r>
              <a:rPr lang="ja-JP" altLang="ja-JP" sz="3400" dirty="0" smtClean="0"/>
              <a:t>。</a:t>
            </a:r>
            <a:endParaRPr lang="en-US" altLang="ja-JP" sz="3400" dirty="0"/>
          </a:p>
          <a:p>
            <a:pPr>
              <a:lnSpc>
                <a:spcPct val="120000"/>
              </a:lnSpc>
            </a:pPr>
            <a:endParaRPr lang="en-US" altLang="ja-JP" sz="3400" dirty="0" smtClean="0"/>
          </a:p>
          <a:p>
            <a:pPr>
              <a:lnSpc>
                <a:spcPct val="120000"/>
              </a:lnSpc>
            </a:pPr>
            <a:r>
              <a:rPr lang="en-US" altLang="ja-JP" sz="3400" dirty="0" smtClean="0"/>
              <a:t>LHC</a:t>
            </a:r>
            <a:r>
              <a:rPr lang="ja-JP" altLang="ja-JP" sz="3400" dirty="0"/>
              <a:t>実験による新粒子の発見に基づき、適切なエネルギー領域で加速器建設への具体的な準備を整えている。一方、建設開始から稼働までに、</a:t>
            </a:r>
            <a:r>
              <a:rPr lang="en-US" altLang="ja-JP" sz="3400" dirty="0"/>
              <a:t>10</a:t>
            </a:r>
            <a:r>
              <a:rPr lang="ja-JP" altLang="ja-JP" sz="3400" dirty="0"/>
              <a:t>年以上の期間が必要である</a:t>
            </a:r>
            <a:r>
              <a:rPr lang="ja-JP" altLang="ja-JP" sz="3400" dirty="0" smtClean="0"/>
              <a:t>。よって</a:t>
            </a:r>
            <a:r>
              <a:rPr lang="ja-JP" altLang="ja-JP" sz="3400" dirty="0"/>
              <a:t>、</a:t>
            </a:r>
            <a:r>
              <a:rPr lang="en-US" altLang="ja-JP" sz="3400" dirty="0"/>
              <a:t>LHC</a:t>
            </a:r>
            <a:r>
              <a:rPr lang="ja-JP" altLang="ja-JP" sz="3400" dirty="0"/>
              <a:t>実験との相乗効果による物理成果を最大限に引き出すべく、</a:t>
            </a:r>
            <a:r>
              <a:rPr lang="en-US" altLang="ja-JP" sz="3400" dirty="0"/>
              <a:t>2020</a:t>
            </a:r>
            <a:r>
              <a:rPr lang="ja-JP" altLang="ja-JP" sz="3400" dirty="0"/>
              <a:t>年代中の</a:t>
            </a:r>
            <a:r>
              <a:rPr lang="en-US" altLang="ja-JP" sz="3400" dirty="0"/>
              <a:t>ILC</a:t>
            </a:r>
            <a:r>
              <a:rPr lang="ja-JP" altLang="ja-JP" sz="3400" dirty="0"/>
              <a:t>稼働を目指す。その為</a:t>
            </a:r>
            <a:r>
              <a:rPr lang="ja-JP" altLang="ja-JP" sz="3400" dirty="0" smtClean="0"/>
              <a:t>、</a:t>
            </a:r>
            <a:endParaRPr lang="en-US" altLang="ja-JP" sz="3400" dirty="0" smtClean="0"/>
          </a:p>
          <a:p>
            <a:pPr>
              <a:lnSpc>
                <a:spcPct val="120000"/>
              </a:lnSpc>
            </a:pPr>
            <a:endParaRPr lang="en-US" altLang="ja-JP" sz="3400" dirty="0">
              <a:solidFill>
                <a:srgbClr val="3366FF"/>
              </a:solidFill>
            </a:endParaRPr>
          </a:p>
          <a:p>
            <a:pPr>
              <a:lnSpc>
                <a:spcPct val="120000"/>
              </a:lnSpc>
            </a:pPr>
            <a:r>
              <a:rPr lang="ja-JP" altLang="ja-JP" sz="3400" dirty="0" smtClean="0">
                <a:solidFill>
                  <a:srgbClr val="3366FF"/>
                </a:solidFill>
              </a:rPr>
              <a:t>本ロードマップ</a:t>
            </a:r>
            <a:r>
              <a:rPr lang="ja-JP" altLang="ja-JP" sz="3400" dirty="0">
                <a:solidFill>
                  <a:srgbClr val="3366FF"/>
                </a:solidFill>
              </a:rPr>
              <a:t>期間内（</a:t>
            </a:r>
            <a:r>
              <a:rPr lang="en-US" altLang="ja-JP" sz="3400" dirty="0">
                <a:solidFill>
                  <a:srgbClr val="3366FF"/>
                </a:solidFill>
              </a:rPr>
              <a:t>2014</a:t>
            </a:r>
            <a:r>
              <a:rPr lang="ja-JP" altLang="ja-JP" sz="3400" dirty="0">
                <a:solidFill>
                  <a:srgbClr val="3366FF"/>
                </a:solidFill>
              </a:rPr>
              <a:t>年からの</a:t>
            </a:r>
            <a:r>
              <a:rPr lang="en-US" altLang="ja-JP" sz="3400" dirty="0">
                <a:solidFill>
                  <a:srgbClr val="3366FF"/>
                </a:solidFill>
              </a:rPr>
              <a:t>5</a:t>
            </a:r>
            <a:r>
              <a:rPr lang="ja-JP" altLang="ja-JP" sz="3400" dirty="0">
                <a:solidFill>
                  <a:srgbClr val="3366FF"/>
                </a:solidFill>
              </a:rPr>
              <a:t>年間）に、国際協力の枠組みのなかで、日本がホストした</a:t>
            </a:r>
            <a:r>
              <a:rPr lang="en-US" altLang="ja-JP" sz="3400" dirty="0">
                <a:solidFill>
                  <a:srgbClr val="3366FF"/>
                </a:solidFill>
              </a:rPr>
              <a:t>ILC</a:t>
            </a:r>
            <a:r>
              <a:rPr lang="ja-JP" altLang="ja-JP" sz="3400" dirty="0">
                <a:solidFill>
                  <a:srgbClr val="3366FF"/>
                </a:solidFill>
              </a:rPr>
              <a:t>計画の具体化・建設着手に取り組む。</a:t>
            </a:r>
          </a:p>
          <a:p>
            <a:pPr>
              <a:lnSpc>
                <a:spcPct val="120000"/>
              </a:lnSpc>
            </a:pPr>
            <a:endParaRPr kumimoji="1" lang="ja-JP" altLang="en-US" dirty="0"/>
          </a:p>
        </p:txBody>
      </p:sp>
      <p:sp>
        <p:nvSpPr>
          <p:cNvPr id="10" name="日付プレースホルダー 9"/>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12/08/30, A. Yamamoto</a:t>
            </a:r>
            <a:endParaRPr lang="ja-JP" altLang="en-US">
              <a:solidFill>
                <a:prstClr val="black">
                  <a:tint val="75000"/>
                </a:prstClr>
              </a:solidFill>
              <a:latin typeface="Calibri"/>
              <a:ea typeface="ＭＳ Ｐゴシック"/>
            </a:endParaRPr>
          </a:p>
        </p:txBody>
      </p:sp>
      <p:sp>
        <p:nvSpPr>
          <p:cNvPr id="11" name="フッター プレースホルダー 10"/>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Status and Prospect for ILC</a:t>
            </a:r>
            <a:endParaRPr lang="ja-JP" altLang="en-US">
              <a:solidFill>
                <a:prstClr val="black">
                  <a:tint val="75000"/>
                </a:prstClr>
              </a:solidFill>
              <a:latin typeface="Calibri"/>
              <a:ea typeface="ＭＳ Ｐゴシック"/>
            </a:endParaRPr>
          </a:p>
        </p:txBody>
      </p:sp>
      <p:sp>
        <p:nvSpPr>
          <p:cNvPr id="12" name="スライド番号プレースホルダー 11"/>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4</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2590067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a:xfrm>
            <a:off x="1295400" y="228600"/>
            <a:ext cx="7620000" cy="914400"/>
          </a:xfrm>
        </p:spPr>
        <p:txBody>
          <a:bodyPr>
            <a:normAutofit fontScale="90000"/>
          </a:bodyPr>
          <a:lstStyle/>
          <a:p>
            <a:r>
              <a:rPr lang="en-US" altLang="ja-JP" sz="2700" b="1" dirty="0" err="1">
                <a:latin typeface="Arial" charset="0"/>
                <a:cs typeface="Arial Unicode MS" charset="0"/>
              </a:rPr>
              <a:t>Cryomodule</a:t>
            </a:r>
            <a:r>
              <a:rPr lang="en-US" altLang="ja-JP" sz="2700" b="1" dirty="0">
                <a:latin typeface="Arial" charset="0"/>
                <a:cs typeface="Arial Unicode MS" charset="0"/>
              </a:rPr>
              <a:t> Gradient </a:t>
            </a:r>
            <a:r>
              <a:rPr lang="en-US" altLang="ja-JP" sz="2700" b="1" dirty="0" smtClean="0">
                <a:latin typeface="Arial" charset="0"/>
                <a:cs typeface="Arial Unicode MS" charset="0"/>
              </a:rPr>
              <a:t>Spread and Degradation  </a:t>
            </a:r>
            <a:br>
              <a:rPr lang="en-US" altLang="ja-JP" sz="2700" b="1" dirty="0" smtClean="0">
                <a:latin typeface="Arial" charset="0"/>
                <a:cs typeface="Arial Unicode MS" charset="0"/>
              </a:rPr>
            </a:br>
            <a:r>
              <a:rPr lang="en-US" altLang="ja-JP" sz="2000" b="1" dirty="0" smtClean="0">
                <a:solidFill>
                  <a:srgbClr val="3366FF"/>
                </a:solidFill>
                <a:latin typeface="Arial" charset="0"/>
                <a:cs typeface="Arial Unicode MS" charset="0"/>
              </a:rPr>
              <a:t>Observed </a:t>
            </a:r>
            <a:r>
              <a:rPr lang="en-US" altLang="ja-JP" sz="2000" b="1" dirty="0">
                <a:solidFill>
                  <a:srgbClr val="3366FF"/>
                </a:solidFill>
                <a:latin typeface="Arial" charset="0"/>
                <a:cs typeface="Arial Unicode MS" charset="0"/>
              </a:rPr>
              <a:t>at DESY and KEK, as of Nov. 2010</a:t>
            </a:r>
            <a:endParaRPr lang="ja-JP" altLang="en-US" b="1" dirty="0">
              <a:solidFill>
                <a:srgbClr val="3366FF"/>
              </a:solidFill>
              <a:latin typeface="Arial" charset="0"/>
              <a:cs typeface="Arial Unicode MS" charset="0"/>
            </a:endParaRPr>
          </a:p>
        </p:txBody>
      </p:sp>
      <p:sp>
        <p:nvSpPr>
          <p:cNvPr id="68611" name="コンテンツ プレースホルダ 2"/>
          <p:cNvSpPr>
            <a:spLocks noGrp="1"/>
          </p:cNvSpPr>
          <p:nvPr>
            <p:ph idx="1"/>
          </p:nvPr>
        </p:nvSpPr>
        <p:spPr>
          <a:xfrm>
            <a:off x="304800" y="3810000"/>
            <a:ext cx="4419600" cy="2286000"/>
          </a:xfrm>
          <a:solidFill>
            <a:srgbClr val="FFFF00"/>
          </a:solidFill>
        </p:spPr>
        <p:txBody>
          <a:bodyPr>
            <a:normAutofit lnSpcReduction="10000"/>
          </a:bodyPr>
          <a:lstStyle/>
          <a:p>
            <a:r>
              <a:rPr lang="en-US" altLang="ja-JP" sz="2000" dirty="0">
                <a:latin typeface="Arial" charset="0"/>
                <a:cs typeface="Arial Unicode MS" charset="0"/>
              </a:rPr>
              <a:t>FLASH: </a:t>
            </a:r>
          </a:p>
          <a:p>
            <a:pPr lvl="1"/>
            <a:r>
              <a:rPr lang="en-US" altLang="ja-JP" sz="1800" dirty="0">
                <a:latin typeface="Arial" charset="0"/>
                <a:ea typeface="Arial Unicode MS" charset="0"/>
                <a:cs typeface="Arial Unicode MS" charset="0"/>
              </a:rPr>
              <a:t>3 PXFEL </a:t>
            </a:r>
            <a:r>
              <a:rPr lang="en-US" altLang="ja-JP" sz="1800" dirty="0" err="1">
                <a:latin typeface="Arial" charset="0"/>
                <a:ea typeface="Arial Unicode MS" charset="0"/>
                <a:cs typeface="Arial Unicode MS" charset="0"/>
              </a:rPr>
              <a:t>cryomodules</a:t>
            </a:r>
            <a:endParaRPr lang="en-US" altLang="ja-JP" sz="1800" dirty="0">
              <a:latin typeface="Arial" charset="0"/>
              <a:ea typeface="Arial Unicode MS" charset="0"/>
              <a:cs typeface="Arial Unicode MS" charset="0"/>
            </a:endParaRPr>
          </a:p>
          <a:p>
            <a:r>
              <a:rPr lang="en-US" altLang="ja-JP" sz="2000" dirty="0" smtClean="0">
                <a:latin typeface="Arial" charset="0"/>
                <a:cs typeface="Arial Unicode MS" charset="0"/>
              </a:rPr>
              <a:t>ILC R&amp;D:</a:t>
            </a:r>
            <a:endParaRPr lang="en-US" altLang="ja-JP" sz="2000" dirty="0">
              <a:latin typeface="Arial" charset="0"/>
              <a:cs typeface="Arial Unicode MS" charset="0"/>
            </a:endParaRPr>
          </a:p>
          <a:p>
            <a:pPr lvl="1"/>
            <a:r>
              <a:rPr lang="en-US" altLang="ja-JP" sz="1800" dirty="0" smtClean="0">
                <a:latin typeface="Arial" charset="0"/>
                <a:ea typeface="Arial Unicode MS" charset="0"/>
                <a:cs typeface="Arial Unicode MS" charset="0"/>
              </a:rPr>
              <a:t>S1</a:t>
            </a:r>
            <a:r>
              <a:rPr lang="en-US" altLang="ja-JP" sz="1800" dirty="0">
                <a:latin typeface="Arial" charset="0"/>
                <a:ea typeface="Arial Unicode MS" charset="0"/>
                <a:cs typeface="Arial Unicode MS" charset="0"/>
              </a:rPr>
              <a:t>-Global </a:t>
            </a:r>
            <a:r>
              <a:rPr lang="en-US" altLang="ja-JP" sz="1800" dirty="0" err="1" smtClean="0">
                <a:latin typeface="Arial" charset="0"/>
                <a:ea typeface="Arial Unicode MS" charset="0"/>
                <a:cs typeface="Arial Unicode MS" charset="0"/>
              </a:rPr>
              <a:t>cryomodule</a:t>
            </a:r>
            <a:endParaRPr lang="en-US" altLang="ja-JP" sz="1800" dirty="0" smtClean="0">
              <a:latin typeface="Arial" charset="0"/>
              <a:ea typeface="Arial Unicode MS" charset="0"/>
              <a:cs typeface="Arial Unicode MS" charset="0"/>
            </a:endParaRPr>
          </a:p>
          <a:p>
            <a:pPr lvl="1"/>
            <a:r>
              <a:rPr lang="en-US" altLang="ja-JP" sz="1800" dirty="0" smtClean="0">
                <a:latin typeface="Arial" charset="0"/>
                <a:ea typeface="Arial Unicode MS" charset="0"/>
                <a:cs typeface="Arial Unicode MS" charset="0"/>
              </a:rPr>
              <a:t>CM1 (S1-Local @ </a:t>
            </a:r>
            <a:r>
              <a:rPr lang="en-US" altLang="ja-JP" sz="1800" dirty="0" err="1" smtClean="0">
                <a:latin typeface="Arial" charset="0"/>
                <a:ea typeface="Arial Unicode MS" charset="0"/>
                <a:cs typeface="Arial Unicode MS" charset="0"/>
              </a:rPr>
              <a:t>Fermilab</a:t>
            </a:r>
            <a:r>
              <a:rPr lang="en-US" altLang="ja-JP" sz="1800" dirty="0" smtClean="0">
                <a:latin typeface="Arial" charset="0"/>
                <a:ea typeface="Arial Unicode MS" charset="0"/>
                <a:cs typeface="Arial Unicode MS" charset="0"/>
              </a:rPr>
              <a:t>) </a:t>
            </a:r>
          </a:p>
          <a:p>
            <a:r>
              <a:rPr lang="en-US" altLang="ja-JP" sz="2000" dirty="0" smtClean="0">
                <a:latin typeface="Arial" charset="0"/>
                <a:ea typeface="Arial Unicode MS" charset="0"/>
                <a:cs typeface="Arial Unicode MS" charset="0"/>
              </a:rPr>
              <a:t>Current status: </a:t>
            </a:r>
          </a:p>
          <a:p>
            <a:pPr lvl="1"/>
            <a:r>
              <a:rPr lang="en-US" altLang="ja-JP" sz="1600" dirty="0" smtClean="0">
                <a:latin typeface="Arial" charset="0"/>
                <a:ea typeface="Arial Unicode MS" charset="0"/>
                <a:cs typeface="Arial Unicode MS" charset="0"/>
              </a:rPr>
              <a:t>12/40 degraded with ~ 20 % </a:t>
            </a:r>
            <a:endParaRPr lang="ja-JP" altLang="en-US" sz="1600" dirty="0">
              <a:latin typeface="Arial" charset="0"/>
              <a:ea typeface="Arial Unicode MS" charset="0"/>
              <a:cs typeface="Arial Unicode MS" charset="0"/>
            </a:endParaRPr>
          </a:p>
        </p:txBody>
      </p:sp>
      <p:sp>
        <p:nvSpPr>
          <p:cNvPr id="68612"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US" altLang="ja-JP" sz="1200" smtClean="0"/>
              <a:t>12/08/06, A. Yamamoto</a:t>
            </a:r>
            <a:endParaRPr kumimoji="0" lang="en-US" altLang="ja-JP" sz="1200"/>
          </a:p>
        </p:txBody>
      </p:sp>
      <p:sp>
        <p:nvSpPr>
          <p:cNvPr id="6861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kumimoji="0" lang="en-US" altLang="ja-JP" sz="1600" smtClean="0">
                <a:solidFill>
                  <a:srgbClr val="23346C"/>
                </a:solidFill>
              </a:rPr>
              <a:t>LC Project</a:t>
            </a:r>
            <a:endParaRPr kumimoji="0" lang="en-US" altLang="ja-JP" sz="1600">
              <a:solidFill>
                <a:srgbClr val="23346C"/>
              </a:solidFill>
            </a:endParaRPr>
          </a:p>
        </p:txBody>
      </p:sp>
      <p:sp>
        <p:nvSpPr>
          <p:cNvPr id="68614"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fld id="{DC20A78E-F2E7-AD4F-AFE6-DDD146A90DFE}" type="slidenum">
              <a:rPr kumimoji="0" lang="en-US" altLang="ja-JP" sz="1400"/>
              <a:pPr/>
              <a:t>40</a:t>
            </a:fld>
            <a:endParaRPr kumimoji="0" lang="en-US" altLang="ja-JP" sz="1400"/>
          </a:p>
        </p:txBody>
      </p:sp>
      <p:pic>
        <p:nvPicPr>
          <p:cNvPr id="6861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68438"/>
            <a:ext cx="2667000" cy="1884362"/>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6861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447800"/>
            <a:ext cx="2660650" cy="187325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6861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1447800"/>
            <a:ext cx="2667000" cy="1878013"/>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68618" name="図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3814763"/>
            <a:ext cx="3795713" cy="2281237"/>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68619" name="テキスト ボックス 10"/>
          <p:cNvSpPr txBox="1">
            <a:spLocks noChangeArrowheads="1"/>
          </p:cNvSpPr>
          <p:nvPr/>
        </p:nvSpPr>
        <p:spPr bwMode="auto">
          <a:xfrm>
            <a:off x="1285875" y="3349625"/>
            <a:ext cx="6738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lang="en-US" altLang="ja-JP" sz="1400"/>
              <a:t>PXFEL-1                                         PXFEL-2                                                 PFEL-3</a:t>
            </a:r>
            <a:endParaRPr lang="ja-JP" altLang="en-US" sz="1400"/>
          </a:p>
        </p:txBody>
      </p:sp>
      <p:sp>
        <p:nvSpPr>
          <p:cNvPr id="68620" name="テキスト ボックス 11"/>
          <p:cNvSpPr txBox="1">
            <a:spLocks noChangeArrowheads="1"/>
          </p:cNvSpPr>
          <p:nvPr/>
        </p:nvSpPr>
        <p:spPr bwMode="auto">
          <a:xfrm>
            <a:off x="6477000" y="6016625"/>
            <a:ext cx="982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lang="en-US" altLang="ja-JP" sz="1400"/>
              <a:t>S1-Global </a:t>
            </a:r>
            <a:endParaRPr lang="ja-JP" altLang="en-US" sz="1400"/>
          </a:p>
        </p:txBody>
      </p:sp>
      <p:sp>
        <p:nvSpPr>
          <p:cNvPr id="68621" name="テキスト ボックス 12"/>
          <p:cNvSpPr txBox="1">
            <a:spLocks noChangeArrowheads="1"/>
          </p:cNvSpPr>
          <p:nvPr/>
        </p:nvSpPr>
        <p:spPr bwMode="auto">
          <a:xfrm>
            <a:off x="7158038" y="0"/>
            <a:ext cx="1985962"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fontAlgn="base">
              <a:spcBef>
                <a:spcPct val="0"/>
              </a:spcBef>
              <a:spcAft>
                <a:spcPct val="0"/>
              </a:spcAft>
              <a:defRPr kumimoji="1" sz="3600">
                <a:solidFill>
                  <a:schemeClr val="tx1"/>
                </a:solidFill>
                <a:latin typeface="Arial" charset="0"/>
                <a:ea typeface="Arial Unicode MS" charset="0"/>
                <a:cs typeface="Arial Unicode MS" charset="0"/>
              </a:defRPr>
            </a:lvl6pPr>
            <a:lvl7pPr marL="914400" fontAlgn="base">
              <a:spcBef>
                <a:spcPct val="0"/>
              </a:spcBef>
              <a:spcAft>
                <a:spcPct val="0"/>
              </a:spcAft>
              <a:defRPr kumimoji="1" sz="3600">
                <a:solidFill>
                  <a:schemeClr val="tx1"/>
                </a:solidFill>
                <a:latin typeface="Arial" charset="0"/>
                <a:ea typeface="Arial Unicode MS" charset="0"/>
                <a:cs typeface="Arial Unicode MS" charset="0"/>
              </a:defRPr>
            </a:lvl7pPr>
            <a:lvl8pPr marL="1371600" fontAlgn="base">
              <a:spcBef>
                <a:spcPct val="0"/>
              </a:spcBef>
              <a:spcAft>
                <a:spcPct val="0"/>
              </a:spcAft>
              <a:defRPr kumimoji="1" sz="3600">
                <a:solidFill>
                  <a:schemeClr val="tx1"/>
                </a:solidFill>
                <a:latin typeface="Arial" charset="0"/>
                <a:ea typeface="Arial Unicode MS" charset="0"/>
                <a:cs typeface="Arial Unicode MS" charset="0"/>
              </a:defRPr>
            </a:lvl8pPr>
            <a:lvl9pPr marL="1828800" fontAlgn="base">
              <a:spcBef>
                <a:spcPct val="0"/>
              </a:spcBef>
              <a:spcAft>
                <a:spcPct val="0"/>
              </a:spcAft>
              <a:defRPr kumimoji="1" sz="3600">
                <a:solidFill>
                  <a:schemeClr val="tx1"/>
                </a:solidFill>
                <a:latin typeface="Arial" charset="0"/>
                <a:ea typeface="Arial Unicode MS" charset="0"/>
                <a:cs typeface="Arial Unicode MS" charset="0"/>
              </a:defRPr>
            </a:lvl9pPr>
          </a:lstStyle>
          <a:p>
            <a:r>
              <a:rPr lang="en-US" altLang="ja-JP" sz="1600"/>
              <a:t>D. Kostin &amp; E. Kako</a:t>
            </a:r>
            <a:endParaRPr lang="ja-JP" altLang="en-US" sz="1600"/>
          </a:p>
        </p:txBody>
      </p:sp>
      <p:pic>
        <p:nvPicPr>
          <p:cNvPr id="14" name="図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1815" y="3681266"/>
            <a:ext cx="3811501" cy="2497344"/>
          </a:xfrm>
          <a:prstGeom prst="rect">
            <a:avLst/>
          </a:prstGeom>
          <a:ln>
            <a:solidFill>
              <a:srgbClr val="4F81BD"/>
            </a:solidFill>
          </a:ln>
        </p:spPr>
      </p:pic>
    </p:spTree>
    <p:extLst>
      <p:ext uri="{BB962C8B-B14F-4D97-AF65-F5344CB8AC3E}">
        <p14:creationId xmlns:p14="http://schemas.microsoft.com/office/powerpoint/2010/main" val="79503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smtClean="0"/>
              <a:t>LC </a:t>
            </a:r>
            <a:r>
              <a:rPr kumimoji="1" lang="ja-JP" altLang="en-US" sz="3600" dirty="0" smtClean="0"/>
              <a:t>技術開発：今後の進め方（基本方針）</a:t>
            </a:r>
            <a:r>
              <a:rPr kumimoji="1" lang="en-US" altLang="ja-JP" sz="3600" dirty="0" smtClean="0"/>
              <a:t/>
            </a:r>
            <a:br>
              <a:rPr kumimoji="1" lang="en-US" altLang="ja-JP" sz="3600" dirty="0" smtClean="0"/>
            </a:br>
            <a:r>
              <a:rPr kumimoji="1" lang="ja-JP" altLang="en-US" sz="3600" dirty="0" smtClean="0"/>
              <a:t>前提条件</a:t>
            </a:r>
            <a:endParaRPr kumimoji="1" lang="ja-JP" altLang="en-US" sz="3600" dirty="0"/>
          </a:p>
        </p:txBody>
      </p:sp>
      <p:sp>
        <p:nvSpPr>
          <p:cNvPr id="3" name="コンテンツ プレースホルダー 2"/>
          <p:cNvSpPr>
            <a:spLocks noGrp="1"/>
          </p:cNvSpPr>
          <p:nvPr>
            <p:ph idx="1"/>
          </p:nvPr>
        </p:nvSpPr>
        <p:spPr/>
        <p:txBody>
          <a:bodyPr>
            <a:normAutofit fontScale="77500" lnSpcReduction="20000"/>
          </a:bodyPr>
          <a:lstStyle/>
          <a:p>
            <a:r>
              <a:rPr kumimoji="1" lang="en-US" altLang="ja-JP" dirty="0" smtClean="0"/>
              <a:t>ILC </a:t>
            </a:r>
            <a:r>
              <a:rPr kumimoji="1" lang="ja-JP" altLang="en-US" dirty="0" smtClean="0"/>
              <a:t>の</a:t>
            </a:r>
            <a:r>
              <a:rPr kumimoji="1" lang="en-US" altLang="ja-JP" dirty="0" smtClean="0"/>
              <a:t>2020</a:t>
            </a:r>
            <a:r>
              <a:rPr kumimoji="1" lang="ja-JP" altLang="en-US" dirty="0" smtClean="0"/>
              <a:t>年代の稼働に対応できること。この為には、</a:t>
            </a:r>
            <a:r>
              <a:rPr kumimoji="1" lang="en-US" altLang="ja-JP" dirty="0" smtClean="0"/>
              <a:t>2014</a:t>
            </a:r>
            <a:r>
              <a:rPr kumimoji="1" lang="ja-JP" altLang="en-US" dirty="0" smtClean="0"/>
              <a:t>年からの</a:t>
            </a:r>
            <a:r>
              <a:rPr kumimoji="1" lang="en-US" altLang="ja-JP" dirty="0" smtClean="0"/>
              <a:t>5</a:t>
            </a:r>
            <a:r>
              <a:rPr kumimoji="1" lang="ja-JP" altLang="en-US" dirty="0" smtClean="0"/>
              <a:t>年間のロードマップ期間中に、技術的な準備を整える。</a:t>
            </a:r>
            <a:endParaRPr kumimoji="1" lang="en-US" altLang="ja-JP" dirty="0" smtClean="0"/>
          </a:p>
          <a:p>
            <a:endParaRPr kumimoji="1" lang="en-US" altLang="ja-JP" dirty="0" smtClean="0"/>
          </a:p>
          <a:p>
            <a:r>
              <a:rPr kumimoji="1" lang="ja-JP" altLang="en-US" dirty="0" smtClean="0"/>
              <a:t>日本国内、国外に間口の開かれた工業化（性能／コスト）への努力が必要。</a:t>
            </a:r>
            <a:endParaRPr kumimoji="1" lang="en-US" altLang="ja-JP" dirty="0" smtClean="0"/>
          </a:p>
          <a:p>
            <a:endParaRPr kumimoji="1" lang="en-US" altLang="ja-JP" dirty="0" smtClean="0"/>
          </a:p>
          <a:p>
            <a:r>
              <a:rPr kumimoji="1" lang="ja-JP" altLang="en-US" dirty="0" smtClean="0"/>
              <a:t>超伝導加速空洞およびそれを支える周辺技術に対して、</a:t>
            </a:r>
            <a:r>
              <a:rPr kumimoji="1" lang="en-US" altLang="ja-JP" dirty="0" smtClean="0"/>
              <a:t>KEK</a:t>
            </a:r>
            <a:r>
              <a:rPr kumimoji="1" lang="ja-JP" altLang="en-US" dirty="0" smtClean="0"/>
              <a:t>が工業化技術をリードすべく、スキル向上への継続的努力。</a:t>
            </a:r>
            <a:endParaRPr kumimoji="1" lang="en-US" altLang="ja-JP" dirty="0" smtClean="0"/>
          </a:p>
          <a:p>
            <a:endParaRPr kumimoji="1" lang="en-US" altLang="ja-JP" dirty="0" smtClean="0"/>
          </a:p>
          <a:p>
            <a:r>
              <a:rPr kumimoji="1" lang="ja-JP" altLang="en-US" dirty="0" smtClean="0"/>
              <a:t>国内、国外からの空洞（貢献）に柔軟に対応できること。</a:t>
            </a:r>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5" name="フッター プレースホルダー 4"/>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6" name="スライド番号プレースホルダー 5"/>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5</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404288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5"/>
          <p:cNvGrpSpPr>
            <a:grpSpLocks/>
          </p:cNvGrpSpPr>
          <p:nvPr/>
        </p:nvGrpSpPr>
        <p:grpSpPr bwMode="auto">
          <a:xfrm>
            <a:off x="304800" y="914400"/>
            <a:ext cx="8359775" cy="5410201"/>
            <a:chOff x="536" y="679"/>
            <a:chExt cx="5266" cy="3408"/>
          </a:xfrm>
        </p:grpSpPr>
        <p:sp>
          <p:nvSpPr>
            <p:cNvPr id="56373" name="Rectangle 6"/>
            <p:cNvSpPr>
              <a:spLocks noChangeArrowheads="1"/>
            </p:cNvSpPr>
            <p:nvPr/>
          </p:nvSpPr>
          <p:spPr bwMode="auto">
            <a:xfrm>
              <a:off x="536" y="686"/>
              <a:ext cx="5266" cy="3401"/>
            </a:xfrm>
            <a:prstGeom prst="rect">
              <a:avLst/>
            </a:prstGeom>
            <a:solidFill>
              <a:srgbClr val="FFFEB9"/>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kumimoji="0" lang="ja-JP" altLang="en-US" sz="2400" smtClean="0">
                <a:solidFill>
                  <a:srgbClr val="000000"/>
                </a:solidFill>
                <a:latin typeface="Timeline" charset="0"/>
                <a:ea typeface="ＭＳ Ｐゴシック" charset="0"/>
                <a:cs typeface="ＭＳ Ｐゴシック" charset="0"/>
              </a:endParaRPr>
            </a:p>
          </p:txBody>
        </p:sp>
        <p:sp>
          <p:nvSpPr>
            <p:cNvPr id="56374" name="Line 7"/>
            <p:cNvSpPr>
              <a:spLocks noChangeShapeType="1"/>
            </p:cNvSpPr>
            <p:nvPr/>
          </p:nvSpPr>
          <p:spPr bwMode="auto">
            <a:xfrm>
              <a:off x="1022" y="679"/>
              <a:ext cx="0" cy="3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ctr" hangingPunct="0">
                <a:spcBef>
                  <a:spcPct val="0"/>
                </a:spcBef>
                <a:spcAft>
                  <a:spcPct val="0"/>
                </a:spcAft>
              </a:pPr>
              <a:endParaRPr kumimoji="0" lang="ja-JP" altLang="en-US" sz="2400" smtClean="0">
                <a:solidFill>
                  <a:srgbClr val="000000"/>
                </a:solidFill>
                <a:latin typeface="Arial" charset="0"/>
                <a:ea typeface="ＭＳ Ｐゴシック" charset="0"/>
                <a:cs typeface="ＭＳ Ｐゴシック" charset="0"/>
              </a:endParaRPr>
            </a:p>
          </p:txBody>
        </p:sp>
        <p:sp>
          <p:nvSpPr>
            <p:cNvPr id="56375" name="Line 8"/>
            <p:cNvSpPr>
              <a:spLocks noChangeShapeType="1"/>
            </p:cNvSpPr>
            <p:nvPr/>
          </p:nvSpPr>
          <p:spPr bwMode="auto">
            <a:xfrm>
              <a:off x="1553" y="679"/>
              <a:ext cx="0" cy="3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ctr" hangingPunct="0">
                <a:spcBef>
                  <a:spcPct val="0"/>
                </a:spcBef>
                <a:spcAft>
                  <a:spcPct val="0"/>
                </a:spcAft>
              </a:pPr>
              <a:endParaRPr kumimoji="0" lang="ja-JP" altLang="en-US" sz="2400" smtClean="0">
                <a:solidFill>
                  <a:srgbClr val="000000"/>
                </a:solidFill>
                <a:latin typeface="Arial" charset="0"/>
                <a:ea typeface="ＭＳ Ｐゴシック" charset="0"/>
                <a:cs typeface="ＭＳ Ｐゴシック" charset="0"/>
              </a:endParaRPr>
            </a:p>
          </p:txBody>
        </p:sp>
        <p:sp>
          <p:nvSpPr>
            <p:cNvPr id="56376" name="Line 9"/>
            <p:cNvSpPr>
              <a:spLocks noChangeShapeType="1"/>
            </p:cNvSpPr>
            <p:nvPr/>
          </p:nvSpPr>
          <p:spPr bwMode="auto">
            <a:xfrm>
              <a:off x="2615" y="679"/>
              <a:ext cx="0" cy="3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ctr" hangingPunct="0">
                <a:spcBef>
                  <a:spcPct val="0"/>
                </a:spcBef>
                <a:spcAft>
                  <a:spcPct val="0"/>
                </a:spcAft>
              </a:pPr>
              <a:endParaRPr kumimoji="0" lang="ja-JP" altLang="en-US" sz="2400" smtClean="0">
                <a:solidFill>
                  <a:srgbClr val="000000"/>
                </a:solidFill>
                <a:latin typeface="Arial" charset="0"/>
                <a:ea typeface="ＭＳ Ｐゴシック" charset="0"/>
                <a:cs typeface="ＭＳ Ｐゴシック" charset="0"/>
              </a:endParaRPr>
            </a:p>
          </p:txBody>
        </p:sp>
        <p:sp>
          <p:nvSpPr>
            <p:cNvPr id="56377" name="Line 10"/>
            <p:cNvSpPr>
              <a:spLocks noChangeShapeType="1"/>
            </p:cNvSpPr>
            <p:nvPr/>
          </p:nvSpPr>
          <p:spPr bwMode="auto">
            <a:xfrm>
              <a:off x="3146" y="679"/>
              <a:ext cx="0" cy="3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ctr" hangingPunct="0">
                <a:spcBef>
                  <a:spcPct val="0"/>
                </a:spcBef>
                <a:spcAft>
                  <a:spcPct val="0"/>
                </a:spcAft>
              </a:pPr>
              <a:endParaRPr kumimoji="0" lang="ja-JP" altLang="en-US" sz="2400" smtClean="0">
                <a:solidFill>
                  <a:srgbClr val="000000"/>
                </a:solidFill>
                <a:latin typeface="Arial" charset="0"/>
                <a:ea typeface="ＭＳ Ｐゴシック" charset="0"/>
                <a:cs typeface="ＭＳ Ｐゴシック" charset="0"/>
              </a:endParaRPr>
            </a:p>
          </p:txBody>
        </p:sp>
        <p:sp>
          <p:nvSpPr>
            <p:cNvPr id="56378" name="Line 11"/>
            <p:cNvSpPr>
              <a:spLocks noChangeShapeType="1"/>
            </p:cNvSpPr>
            <p:nvPr/>
          </p:nvSpPr>
          <p:spPr bwMode="auto">
            <a:xfrm>
              <a:off x="3677" y="679"/>
              <a:ext cx="0" cy="3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ctr" hangingPunct="0">
                <a:spcBef>
                  <a:spcPct val="0"/>
                </a:spcBef>
                <a:spcAft>
                  <a:spcPct val="0"/>
                </a:spcAft>
              </a:pPr>
              <a:endParaRPr kumimoji="0" lang="ja-JP" altLang="en-US" sz="2400" smtClean="0">
                <a:solidFill>
                  <a:srgbClr val="000000"/>
                </a:solidFill>
                <a:latin typeface="Arial" charset="0"/>
                <a:ea typeface="ＭＳ Ｐゴシック" charset="0"/>
                <a:cs typeface="ＭＳ Ｐゴシック" charset="0"/>
              </a:endParaRPr>
            </a:p>
          </p:txBody>
        </p:sp>
        <p:sp>
          <p:nvSpPr>
            <p:cNvPr id="56379" name="Line 12"/>
            <p:cNvSpPr>
              <a:spLocks noChangeShapeType="1"/>
            </p:cNvSpPr>
            <p:nvPr/>
          </p:nvSpPr>
          <p:spPr bwMode="auto">
            <a:xfrm>
              <a:off x="4208" y="679"/>
              <a:ext cx="0" cy="3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ctr" hangingPunct="0">
                <a:spcBef>
                  <a:spcPct val="0"/>
                </a:spcBef>
                <a:spcAft>
                  <a:spcPct val="0"/>
                </a:spcAft>
              </a:pPr>
              <a:endParaRPr kumimoji="0" lang="ja-JP" altLang="en-US" sz="2400" smtClean="0">
                <a:solidFill>
                  <a:srgbClr val="000000"/>
                </a:solidFill>
                <a:latin typeface="Arial" charset="0"/>
                <a:ea typeface="ＭＳ Ｐゴシック" charset="0"/>
                <a:cs typeface="ＭＳ Ｐゴシック" charset="0"/>
              </a:endParaRPr>
            </a:p>
          </p:txBody>
        </p:sp>
        <p:sp>
          <p:nvSpPr>
            <p:cNvPr id="56380" name="Line 13"/>
            <p:cNvSpPr>
              <a:spLocks noChangeShapeType="1"/>
            </p:cNvSpPr>
            <p:nvPr/>
          </p:nvSpPr>
          <p:spPr bwMode="auto">
            <a:xfrm>
              <a:off x="2084" y="679"/>
              <a:ext cx="0" cy="3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ctr" hangingPunct="0">
                <a:spcBef>
                  <a:spcPct val="0"/>
                </a:spcBef>
                <a:spcAft>
                  <a:spcPct val="0"/>
                </a:spcAft>
              </a:pPr>
              <a:endParaRPr kumimoji="0" lang="ja-JP" altLang="en-US" sz="2400" smtClean="0">
                <a:solidFill>
                  <a:srgbClr val="000000"/>
                </a:solidFill>
                <a:latin typeface="Arial" charset="0"/>
                <a:ea typeface="ＭＳ Ｐゴシック" charset="0"/>
                <a:cs typeface="ＭＳ Ｐゴシック" charset="0"/>
              </a:endParaRPr>
            </a:p>
          </p:txBody>
        </p:sp>
        <p:sp>
          <p:nvSpPr>
            <p:cNvPr id="56381" name="Line 14"/>
            <p:cNvSpPr>
              <a:spLocks noChangeShapeType="1"/>
            </p:cNvSpPr>
            <p:nvPr/>
          </p:nvSpPr>
          <p:spPr bwMode="auto">
            <a:xfrm>
              <a:off x="536" y="967"/>
              <a:ext cx="52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ctr" hangingPunct="0">
                <a:spcBef>
                  <a:spcPct val="0"/>
                </a:spcBef>
                <a:spcAft>
                  <a:spcPct val="0"/>
                </a:spcAft>
              </a:pPr>
              <a:endParaRPr kumimoji="0" lang="ja-JP" altLang="en-US" sz="2400" smtClean="0">
                <a:solidFill>
                  <a:srgbClr val="000000"/>
                </a:solidFill>
                <a:latin typeface="Arial" charset="0"/>
                <a:ea typeface="ＭＳ Ｐゴシック" charset="0"/>
                <a:cs typeface="ＭＳ Ｐゴシック" charset="0"/>
              </a:endParaRPr>
            </a:p>
          </p:txBody>
        </p:sp>
        <p:sp>
          <p:nvSpPr>
            <p:cNvPr id="56382" name="Line 15"/>
            <p:cNvSpPr>
              <a:spLocks noChangeShapeType="1"/>
            </p:cNvSpPr>
            <p:nvPr/>
          </p:nvSpPr>
          <p:spPr bwMode="auto">
            <a:xfrm>
              <a:off x="5270" y="679"/>
              <a:ext cx="0" cy="3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ctr" hangingPunct="0">
                <a:spcBef>
                  <a:spcPct val="0"/>
                </a:spcBef>
                <a:spcAft>
                  <a:spcPct val="0"/>
                </a:spcAft>
              </a:pPr>
              <a:endParaRPr kumimoji="0" lang="ja-JP" altLang="en-US" sz="2400" smtClean="0">
                <a:solidFill>
                  <a:srgbClr val="000000"/>
                </a:solidFill>
                <a:latin typeface="Arial" charset="0"/>
                <a:ea typeface="ＭＳ Ｐゴシック" charset="0"/>
                <a:cs typeface="ＭＳ Ｐゴシック" charset="0"/>
              </a:endParaRPr>
            </a:p>
          </p:txBody>
        </p:sp>
        <p:sp>
          <p:nvSpPr>
            <p:cNvPr id="56383" name="Line 16"/>
            <p:cNvSpPr>
              <a:spLocks noChangeShapeType="1"/>
            </p:cNvSpPr>
            <p:nvPr/>
          </p:nvSpPr>
          <p:spPr bwMode="auto">
            <a:xfrm>
              <a:off x="4739" y="679"/>
              <a:ext cx="0" cy="3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ctr" hangingPunct="0">
                <a:spcBef>
                  <a:spcPct val="0"/>
                </a:spcBef>
                <a:spcAft>
                  <a:spcPct val="0"/>
                </a:spcAft>
              </a:pPr>
              <a:endParaRPr kumimoji="0" lang="ja-JP" altLang="en-US" sz="2400" smtClean="0">
                <a:solidFill>
                  <a:srgbClr val="000000"/>
                </a:solidFill>
                <a:latin typeface="Arial" charset="0"/>
                <a:ea typeface="ＭＳ Ｐゴシック" charset="0"/>
                <a:cs typeface="ＭＳ Ｐゴシック" charset="0"/>
              </a:endParaRPr>
            </a:p>
          </p:txBody>
        </p:sp>
      </p:grpSp>
      <p:sp>
        <p:nvSpPr>
          <p:cNvPr id="56322" name="Rectangle 17"/>
          <p:cNvSpPr>
            <a:spLocks noChangeArrowheads="1"/>
          </p:cNvSpPr>
          <p:nvPr/>
        </p:nvSpPr>
        <p:spPr bwMode="auto">
          <a:xfrm>
            <a:off x="750888" y="1087438"/>
            <a:ext cx="206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smtClean="0">
                <a:solidFill>
                  <a:srgbClr val="000000"/>
                </a:solidFill>
                <a:latin typeface="Calibri" charset="0"/>
                <a:ea typeface="ＭＳ Ｐゴシック" charset="0"/>
                <a:cs typeface="ＭＳ Ｐゴシック" charset="0"/>
              </a:rPr>
              <a:t>CY</a:t>
            </a:r>
            <a:endParaRPr kumimoji="0" lang="en-US" altLang="ja-JP" sz="2400" smtClean="0">
              <a:solidFill>
                <a:srgbClr val="000000"/>
              </a:solidFill>
              <a:latin typeface="Calibri" charset="0"/>
              <a:ea typeface="ＭＳ Ｐゴシック" charset="0"/>
              <a:cs typeface="ＭＳ Ｐゴシック" charset="0"/>
            </a:endParaRPr>
          </a:p>
        </p:txBody>
      </p:sp>
      <p:sp>
        <p:nvSpPr>
          <p:cNvPr id="2" name="Rectangle 23"/>
          <p:cNvSpPr>
            <a:spLocks noChangeArrowheads="1"/>
          </p:cNvSpPr>
          <p:nvPr/>
        </p:nvSpPr>
        <p:spPr bwMode="auto">
          <a:xfrm>
            <a:off x="2743200" y="1447800"/>
            <a:ext cx="2108200" cy="184150"/>
          </a:xfrm>
          <a:prstGeom prst="rect">
            <a:avLst/>
          </a:prstGeom>
          <a:solidFill>
            <a:schemeClr val="accent1">
              <a:lumMod val="60000"/>
              <a:lumOff val="40000"/>
            </a:schemeClr>
          </a:solidFill>
          <a:ln w="9525">
            <a:noFill/>
            <a:miter lim="800000"/>
            <a:headEnd/>
            <a:tailEnd/>
          </a:ln>
        </p:spPr>
        <p:txBody>
          <a:bodyPr wrap="none" lIns="0" tIns="0" rIns="0" bIns="0">
            <a:spAutoFit/>
          </a:bodyPr>
          <a:lstStyle/>
          <a:p>
            <a:pPr defTabSz="914400" eaLnBrk="0" fontAlgn="base" hangingPunct="0">
              <a:spcBef>
                <a:spcPct val="0"/>
              </a:spcBef>
              <a:spcAft>
                <a:spcPct val="0"/>
              </a:spcAft>
              <a:defRPr/>
            </a:pPr>
            <a:r>
              <a:rPr kumimoji="0" lang="en-US" altLang="ja-JP" sz="1200">
                <a:solidFill>
                  <a:srgbClr val="000000"/>
                </a:solidFill>
                <a:latin typeface="Calibri" pitchFamily="34" charset="0"/>
                <a:ea typeface="ＭＳ Ｐゴシック" pitchFamily="34" charset="-128"/>
                <a:cs typeface="ＭＳ Ｐゴシック" charset="0"/>
              </a:rPr>
              <a:t>Technical Design Report complete</a:t>
            </a:r>
          </a:p>
        </p:txBody>
      </p:sp>
      <p:sp>
        <p:nvSpPr>
          <p:cNvPr id="4" name="Rectangle 24"/>
          <p:cNvSpPr>
            <a:spLocks noChangeArrowheads="1"/>
          </p:cNvSpPr>
          <p:nvPr/>
        </p:nvSpPr>
        <p:spPr bwMode="auto">
          <a:xfrm>
            <a:off x="1371600" y="1524000"/>
            <a:ext cx="1265238" cy="184150"/>
          </a:xfrm>
          <a:prstGeom prst="rect">
            <a:avLst/>
          </a:prstGeom>
          <a:solidFill>
            <a:schemeClr val="accent1">
              <a:lumMod val="60000"/>
              <a:lumOff val="40000"/>
            </a:schemeClr>
          </a:solidFill>
          <a:ln w="9525">
            <a:noFill/>
            <a:miter lim="800000"/>
            <a:headEnd/>
            <a:tailEnd/>
          </a:ln>
        </p:spPr>
        <p:txBody>
          <a:bodyPr wrap="none" lIns="0" tIns="0" rIns="0" bIns="0">
            <a:spAutoFit/>
          </a:bodyPr>
          <a:lstStyle/>
          <a:p>
            <a:pPr defTabSz="914400" eaLnBrk="0" fontAlgn="base" hangingPunct="0">
              <a:spcBef>
                <a:spcPct val="0"/>
              </a:spcBef>
              <a:spcAft>
                <a:spcPct val="0"/>
              </a:spcAft>
              <a:defRPr/>
            </a:pPr>
            <a:r>
              <a:rPr kumimoji="0" lang="en-US" altLang="ja-JP" sz="1200">
                <a:solidFill>
                  <a:srgbClr val="000000"/>
                </a:solidFill>
                <a:latin typeface="Calibri" pitchFamily="34" charset="0"/>
                <a:ea typeface="ＭＳ Ｐゴシック" pitchFamily="34" charset="-128"/>
                <a:cs typeface="ＭＳ Ｐゴシック" charset="0"/>
              </a:rPr>
              <a:t>Baseline established</a:t>
            </a:r>
          </a:p>
        </p:txBody>
      </p:sp>
      <p:sp>
        <p:nvSpPr>
          <p:cNvPr id="56325" name="Rectangle 26"/>
          <p:cNvSpPr>
            <a:spLocks noChangeArrowheads="1"/>
          </p:cNvSpPr>
          <p:nvPr/>
        </p:nvSpPr>
        <p:spPr bwMode="auto">
          <a:xfrm>
            <a:off x="2316163" y="1076325"/>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smtClean="0">
                <a:solidFill>
                  <a:srgbClr val="000000"/>
                </a:solidFill>
                <a:latin typeface="Calibri" charset="0"/>
                <a:ea typeface="ＭＳ Ｐゴシック" charset="0"/>
                <a:cs typeface="ＭＳ Ｐゴシック" charset="0"/>
              </a:rPr>
              <a:t>2011</a:t>
            </a:r>
            <a:endParaRPr kumimoji="0" lang="en-US" altLang="ja-JP" sz="2400" smtClean="0">
              <a:solidFill>
                <a:srgbClr val="000000"/>
              </a:solidFill>
              <a:latin typeface="Calibri" charset="0"/>
              <a:ea typeface="ＭＳ Ｐゴシック" charset="0"/>
              <a:cs typeface="ＭＳ Ｐゴシック" charset="0"/>
            </a:endParaRPr>
          </a:p>
        </p:txBody>
      </p:sp>
      <p:sp>
        <p:nvSpPr>
          <p:cNvPr id="56326" name="Rectangle 27"/>
          <p:cNvSpPr>
            <a:spLocks noChangeArrowheads="1"/>
          </p:cNvSpPr>
          <p:nvPr/>
        </p:nvSpPr>
        <p:spPr bwMode="auto">
          <a:xfrm>
            <a:off x="3154363" y="1076325"/>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smtClean="0">
                <a:solidFill>
                  <a:srgbClr val="000000"/>
                </a:solidFill>
                <a:latin typeface="Calibri" charset="0"/>
                <a:ea typeface="ＭＳ Ｐゴシック" charset="0"/>
                <a:cs typeface="ＭＳ Ｐゴシック" charset="0"/>
              </a:rPr>
              <a:t>2012</a:t>
            </a:r>
            <a:endParaRPr kumimoji="0" lang="en-US" altLang="ja-JP" sz="2400" smtClean="0">
              <a:solidFill>
                <a:srgbClr val="000000"/>
              </a:solidFill>
              <a:latin typeface="Calibri" charset="0"/>
              <a:ea typeface="ＭＳ Ｐゴシック" charset="0"/>
              <a:cs typeface="ＭＳ Ｐゴシック" charset="0"/>
            </a:endParaRPr>
          </a:p>
        </p:txBody>
      </p:sp>
      <p:sp>
        <p:nvSpPr>
          <p:cNvPr id="56327" name="Rectangle 28"/>
          <p:cNvSpPr>
            <a:spLocks noChangeArrowheads="1"/>
          </p:cNvSpPr>
          <p:nvPr/>
        </p:nvSpPr>
        <p:spPr bwMode="auto">
          <a:xfrm>
            <a:off x="3990975" y="1076325"/>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smtClean="0">
                <a:solidFill>
                  <a:srgbClr val="000000"/>
                </a:solidFill>
                <a:latin typeface="Calibri" charset="0"/>
                <a:ea typeface="ＭＳ Ｐゴシック" charset="0"/>
                <a:cs typeface="ＭＳ Ｐゴシック" charset="0"/>
              </a:rPr>
              <a:t>2013</a:t>
            </a:r>
            <a:endParaRPr kumimoji="0" lang="en-US" altLang="ja-JP" sz="2400" smtClean="0">
              <a:solidFill>
                <a:srgbClr val="000000"/>
              </a:solidFill>
              <a:latin typeface="Calibri" charset="0"/>
              <a:ea typeface="ＭＳ Ｐゴシック" charset="0"/>
              <a:cs typeface="ＭＳ Ｐゴシック" charset="0"/>
            </a:endParaRPr>
          </a:p>
        </p:txBody>
      </p:sp>
      <p:sp>
        <p:nvSpPr>
          <p:cNvPr id="56328" name="Rectangle 29"/>
          <p:cNvSpPr>
            <a:spLocks noChangeArrowheads="1"/>
          </p:cNvSpPr>
          <p:nvPr/>
        </p:nvSpPr>
        <p:spPr bwMode="auto">
          <a:xfrm>
            <a:off x="4829175" y="1076325"/>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smtClean="0">
                <a:solidFill>
                  <a:srgbClr val="000000"/>
                </a:solidFill>
                <a:latin typeface="Calibri" charset="0"/>
                <a:ea typeface="ＭＳ Ｐゴシック" charset="0"/>
                <a:cs typeface="ＭＳ Ｐゴシック" charset="0"/>
              </a:rPr>
              <a:t>2014</a:t>
            </a:r>
            <a:endParaRPr kumimoji="0" lang="en-US" altLang="ja-JP" sz="2400" smtClean="0">
              <a:solidFill>
                <a:srgbClr val="000000"/>
              </a:solidFill>
              <a:latin typeface="Calibri" charset="0"/>
              <a:ea typeface="ＭＳ Ｐゴシック" charset="0"/>
              <a:cs typeface="ＭＳ Ｐゴシック" charset="0"/>
            </a:endParaRPr>
          </a:p>
        </p:txBody>
      </p:sp>
      <p:sp>
        <p:nvSpPr>
          <p:cNvPr id="56329" name="Rectangle 30"/>
          <p:cNvSpPr>
            <a:spLocks noChangeArrowheads="1"/>
          </p:cNvSpPr>
          <p:nvPr/>
        </p:nvSpPr>
        <p:spPr bwMode="auto">
          <a:xfrm>
            <a:off x="6503988" y="1076325"/>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smtClean="0">
                <a:solidFill>
                  <a:srgbClr val="000000"/>
                </a:solidFill>
                <a:latin typeface="Calibri" charset="0"/>
                <a:ea typeface="ＭＳ Ｐゴシック" charset="0"/>
                <a:cs typeface="ＭＳ Ｐゴシック" charset="0"/>
              </a:rPr>
              <a:t>2016</a:t>
            </a:r>
            <a:endParaRPr kumimoji="0" lang="en-US" altLang="ja-JP" sz="2400" smtClean="0">
              <a:solidFill>
                <a:srgbClr val="000000"/>
              </a:solidFill>
              <a:latin typeface="Calibri" charset="0"/>
              <a:ea typeface="ＭＳ Ｐゴシック" charset="0"/>
              <a:cs typeface="ＭＳ Ｐゴシック" charset="0"/>
            </a:endParaRPr>
          </a:p>
        </p:txBody>
      </p:sp>
      <p:sp>
        <p:nvSpPr>
          <p:cNvPr id="56330" name="Rectangle 31"/>
          <p:cNvSpPr>
            <a:spLocks noChangeArrowheads="1"/>
          </p:cNvSpPr>
          <p:nvPr/>
        </p:nvSpPr>
        <p:spPr bwMode="auto">
          <a:xfrm>
            <a:off x="1479550" y="1076325"/>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smtClean="0">
                <a:solidFill>
                  <a:srgbClr val="000000"/>
                </a:solidFill>
                <a:latin typeface="Calibri" charset="0"/>
                <a:ea typeface="ＭＳ Ｐゴシック" charset="0"/>
                <a:cs typeface="ＭＳ Ｐゴシック" charset="0"/>
              </a:rPr>
              <a:t>2010</a:t>
            </a:r>
            <a:endParaRPr kumimoji="0" lang="en-US" altLang="ja-JP" sz="2400" smtClean="0">
              <a:solidFill>
                <a:srgbClr val="000000"/>
              </a:solidFill>
              <a:latin typeface="Calibri" charset="0"/>
              <a:ea typeface="ＭＳ Ｐゴシック" charset="0"/>
              <a:cs typeface="ＭＳ Ｐゴシック" charset="0"/>
            </a:endParaRPr>
          </a:p>
        </p:txBody>
      </p:sp>
      <p:sp>
        <p:nvSpPr>
          <p:cNvPr id="56331" name="Rectangle 39"/>
          <p:cNvSpPr>
            <a:spLocks noChangeArrowheads="1"/>
          </p:cNvSpPr>
          <p:nvPr/>
        </p:nvSpPr>
        <p:spPr bwMode="auto">
          <a:xfrm>
            <a:off x="665163" y="2190750"/>
            <a:ext cx="247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b="1" smtClean="0">
                <a:solidFill>
                  <a:srgbClr val="000000"/>
                </a:solidFill>
                <a:latin typeface="Calibri" charset="0"/>
                <a:ea typeface="ＭＳ Ｐゴシック" charset="0"/>
                <a:cs typeface="ＭＳ Ｐゴシック" charset="0"/>
              </a:rPr>
              <a:t>ILC</a:t>
            </a:r>
          </a:p>
        </p:txBody>
      </p:sp>
      <p:sp>
        <p:nvSpPr>
          <p:cNvPr id="56332" name="Rectangle 41"/>
          <p:cNvSpPr>
            <a:spLocks noChangeArrowheads="1"/>
          </p:cNvSpPr>
          <p:nvPr/>
        </p:nvSpPr>
        <p:spPr bwMode="auto">
          <a:xfrm>
            <a:off x="5667375" y="1076325"/>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smtClean="0">
                <a:solidFill>
                  <a:srgbClr val="000000"/>
                </a:solidFill>
                <a:latin typeface="Calibri" charset="0"/>
                <a:ea typeface="ＭＳ Ｐゴシック" charset="0"/>
                <a:cs typeface="ＭＳ Ｐゴシック" charset="0"/>
              </a:rPr>
              <a:t>2015</a:t>
            </a:r>
            <a:endParaRPr kumimoji="0" lang="en-US" altLang="ja-JP" sz="2400" smtClean="0">
              <a:solidFill>
                <a:srgbClr val="000000"/>
              </a:solidFill>
              <a:latin typeface="Calibri" charset="0"/>
              <a:ea typeface="ＭＳ Ｐゴシック" charset="0"/>
              <a:cs typeface="ＭＳ Ｐゴシック" charset="0"/>
            </a:endParaRPr>
          </a:p>
        </p:txBody>
      </p:sp>
      <p:grpSp>
        <p:nvGrpSpPr>
          <p:cNvPr id="3" name="Group 59"/>
          <p:cNvGrpSpPr>
            <a:grpSpLocks/>
          </p:cNvGrpSpPr>
          <p:nvPr/>
        </p:nvGrpSpPr>
        <p:grpSpPr bwMode="auto">
          <a:xfrm>
            <a:off x="1274763" y="2109788"/>
            <a:ext cx="2459037" cy="328612"/>
            <a:chOff x="1149" y="1255"/>
            <a:chExt cx="996" cy="331"/>
          </a:xfrm>
          <a:solidFill>
            <a:schemeClr val="accent1">
              <a:lumMod val="60000"/>
              <a:lumOff val="40000"/>
            </a:schemeClr>
          </a:solidFill>
        </p:grpSpPr>
        <p:sp>
          <p:nvSpPr>
            <p:cNvPr id="45139" name="Rectangle 60"/>
            <p:cNvSpPr>
              <a:spLocks noChangeArrowheads="1"/>
            </p:cNvSpPr>
            <p:nvPr/>
          </p:nvSpPr>
          <p:spPr bwMode="auto">
            <a:xfrm>
              <a:off x="1157" y="1263"/>
              <a:ext cx="980" cy="315"/>
            </a:xfrm>
            <a:prstGeom prst="rect">
              <a:avLst/>
            </a:prstGeom>
            <a:grpFill/>
            <a:ln w="9525">
              <a:noFill/>
              <a:miter lim="800000"/>
              <a:headEnd/>
              <a:tailEnd/>
            </a:ln>
          </p:spPr>
          <p:txBody>
            <a:bodyPr/>
            <a:lstStyle/>
            <a:p>
              <a:pPr defTabSz="914400" eaLnBrk="0" fontAlgn="base" hangingPunct="0">
                <a:spcBef>
                  <a:spcPct val="0"/>
                </a:spcBef>
                <a:spcAft>
                  <a:spcPct val="0"/>
                </a:spcAft>
                <a:defRPr/>
              </a:pPr>
              <a:endParaRPr kumimoji="0" lang="ja-JP" altLang="en-US" sz="2400">
                <a:solidFill>
                  <a:srgbClr val="000000"/>
                </a:solidFill>
                <a:latin typeface="Calibri" pitchFamily="34" charset="0"/>
                <a:ea typeface="ＭＳ Ｐゴシック" charset="-128"/>
                <a:cs typeface="ＭＳ Ｐゴシック" charset="0"/>
              </a:endParaRPr>
            </a:p>
          </p:txBody>
        </p:sp>
        <p:sp>
          <p:nvSpPr>
            <p:cNvPr id="45140" name="Rectangle 61"/>
            <p:cNvSpPr>
              <a:spLocks noChangeArrowheads="1"/>
            </p:cNvSpPr>
            <p:nvPr/>
          </p:nvSpPr>
          <p:spPr bwMode="auto">
            <a:xfrm>
              <a:off x="1149" y="1255"/>
              <a:ext cx="996" cy="331"/>
            </a:xfrm>
            <a:prstGeom prst="rect">
              <a:avLst/>
            </a:prstGeom>
            <a:grpFill/>
            <a:ln w="12700">
              <a:solidFill>
                <a:srgbClr val="000000"/>
              </a:solidFill>
              <a:miter lim="800000"/>
              <a:headEnd/>
              <a:tailEnd/>
            </a:ln>
          </p:spPr>
          <p:txBody>
            <a:bodyPr/>
            <a:lstStyle/>
            <a:p>
              <a:pPr defTabSz="914400" eaLnBrk="0" fontAlgn="base" hangingPunct="0">
                <a:spcBef>
                  <a:spcPct val="0"/>
                </a:spcBef>
                <a:spcAft>
                  <a:spcPct val="0"/>
                </a:spcAft>
                <a:defRPr/>
              </a:pPr>
              <a:endParaRPr kumimoji="0" lang="ja-JP" altLang="en-US" sz="2400">
                <a:solidFill>
                  <a:srgbClr val="000000"/>
                </a:solidFill>
                <a:latin typeface="Calibri" pitchFamily="34" charset="0"/>
                <a:ea typeface="ＭＳ Ｐゴシック" charset="-128"/>
                <a:cs typeface="ＭＳ Ｐゴシック" charset="0"/>
              </a:endParaRPr>
            </a:p>
          </p:txBody>
        </p:sp>
        <p:sp>
          <p:nvSpPr>
            <p:cNvPr id="45141" name="Rectangle 62"/>
            <p:cNvSpPr>
              <a:spLocks noChangeArrowheads="1"/>
            </p:cNvSpPr>
            <p:nvPr/>
          </p:nvSpPr>
          <p:spPr bwMode="auto">
            <a:xfrm>
              <a:off x="1157" y="1263"/>
              <a:ext cx="980" cy="315"/>
            </a:xfrm>
            <a:prstGeom prst="rect">
              <a:avLst/>
            </a:prstGeom>
            <a:grpFill/>
            <a:ln w="9525">
              <a:noFill/>
              <a:miter lim="800000"/>
              <a:headEnd/>
              <a:tailEnd/>
            </a:ln>
          </p:spPr>
          <p:txBody>
            <a:bodyPr/>
            <a:lstStyle/>
            <a:p>
              <a:pPr defTabSz="914400" eaLnBrk="0" fontAlgn="base" hangingPunct="0">
                <a:spcBef>
                  <a:spcPct val="0"/>
                </a:spcBef>
                <a:spcAft>
                  <a:spcPct val="0"/>
                </a:spcAft>
                <a:defRPr/>
              </a:pPr>
              <a:endParaRPr kumimoji="0" lang="ja-JP" altLang="en-US" sz="2400">
                <a:solidFill>
                  <a:srgbClr val="000000"/>
                </a:solidFill>
                <a:latin typeface="Calibri" pitchFamily="34" charset="0"/>
                <a:ea typeface="ＭＳ Ｐゴシック" charset="-128"/>
                <a:cs typeface="ＭＳ Ｐゴシック" charset="0"/>
              </a:endParaRPr>
            </a:p>
          </p:txBody>
        </p:sp>
        <p:sp>
          <p:nvSpPr>
            <p:cNvPr id="45142" name="Rectangle 63"/>
            <p:cNvSpPr>
              <a:spLocks noChangeArrowheads="1"/>
            </p:cNvSpPr>
            <p:nvPr/>
          </p:nvSpPr>
          <p:spPr bwMode="auto">
            <a:xfrm>
              <a:off x="1149" y="1255"/>
              <a:ext cx="996" cy="331"/>
            </a:xfrm>
            <a:prstGeom prst="rect">
              <a:avLst/>
            </a:prstGeom>
            <a:grpFill/>
            <a:ln w="12700">
              <a:solidFill>
                <a:srgbClr val="000000"/>
              </a:solidFill>
              <a:miter lim="800000"/>
              <a:headEnd/>
              <a:tailEnd/>
            </a:ln>
          </p:spPr>
          <p:txBody>
            <a:bodyPr/>
            <a:lstStyle/>
            <a:p>
              <a:pPr defTabSz="914400" eaLnBrk="0" fontAlgn="base" hangingPunct="0">
                <a:spcBef>
                  <a:spcPct val="0"/>
                </a:spcBef>
                <a:spcAft>
                  <a:spcPct val="0"/>
                </a:spcAft>
                <a:defRPr/>
              </a:pPr>
              <a:endParaRPr kumimoji="0" lang="ja-JP" altLang="en-US" sz="2400">
                <a:solidFill>
                  <a:srgbClr val="000000"/>
                </a:solidFill>
                <a:latin typeface="Calibri" pitchFamily="34" charset="0"/>
                <a:ea typeface="ＭＳ Ｐゴシック" charset="-128"/>
                <a:cs typeface="ＭＳ Ｐゴシック" charset="0"/>
              </a:endParaRPr>
            </a:p>
          </p:txBody>
        </p:sp>
      </p:grpSp>
      <p:sp>
        <p:nvSpPr>
          <p:cNvPr id="56334" name="Rectangle 66"/>
          <p:cNvSpPr>
            <a:spLocks noChangeArrowheads="1"/>
          </p:cNvSpPr>
          <p:nvPr/>
        </p:nvSpPr>
        <p:spPr bwMode="auto">
          <a:xfrm>
            <a:off x="1389063" y="2209800"/>
            <a:ext cx="20399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kumimoji="0" lang="en-US" altLang="ja-JP" sz="1200" smtClean="0">
                <a:solidFill>
                  <a:srgbClr val="000000"/>
                </a:solidFill>
                <a:latin typeface="Calibri" charset="0"/>
                <a:ea typeface="ＭＳ Ｐゴシック" charset="0"/>
                <a:cs typeface="ＭＳ Ｐゴシック" charset="0"/>
              </a:rPr>
              <a:t>Technical design &amp; R&amp;D program</a:t>
            </a:r>
          </a:p>
        </p:txBody>
      </p:sp>
      <p:sp>
        <p:nvSpPr>
          <p:cNvPr id="56335" name="Line 67"/>
          <p:cNvSpPr>
            <a:spLocks noChangeShapeType="1"/>
          </p:cNvSpPr>
          <p:nvPr/>
        </p:nvSpPr>
        <p:spPr bwMode="auto">
          <a:xfrm>
            <a:off x="8805863" y="1049338"/>
            <a:ext cx="0" cy="5399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ctr" hangingPunct="0">
              <a:spcBef>
                <a:spcPct val="0"/>
              </a:spcBef>
              <a:spcAft>
                <a:spcPct val="0"/>
              </a:spcAft>
            </a:pPr>
            <a:endParaRPr kumimoji="0" lang="ja-JP" altLang="en-US" sz="2400" smtClean="0">
              <a:solidFill>
                <a:srgbClr val="000000"/>
              </a:solidFill>
              <a:latin typeface="Arial" charset="0"/>
              <a:ea typeface="ＭＳ Ｐゴシック" charset="0"/>
              <a:cs typeface="ＭＳ Ｐゴシック" charset="0"/>
            </a:endParaRPr>
          </a:p>
        </p:txBody>
      </p:sp>
      <p:sp>
        <p:nvSpPr>
          <p:cNvPr id="56336" name="Rectangle 68"/>
          <p:cNvSpPr>
            <a:spLocks noChangeArrowheads="1"/>
          </p:cNvSpPr>
          <p:nvPr/>
        </p:nvSpPr>
        <p:spPr bwMode="auto">
          <a:xfrm>
            <a:off x="7342188" y="1076325"/>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smtClean="0">
                <a:solidFill>
                  <a:srgbClr val="000000"/>
                </a:solidFill>
                <a:latin typeface="Calibri" charset="0"/>
                <a:ea typeface="ＭＳ Ｐゴシック" charset="0"/>
                <a:cs typeface="ＭＳ Ｐゴシック" charset="0"/>
              </a:rPr>
              <a:t>2017</a:t>
            </a:r>
            <a:endParaRPr kumimoji="0" lang="en-US" altLang="ja-JP" sz="2400" smtClean="0">
              <a:solidFill>
                <a:srgbClr val="000000"/>
              </a:solidFill>
              <a:latin typeface="Calibri" charset="0"/>
              <a:ea typeface="ＭＳ Ｐゴシック" charset="0"/>
              <a:cs typeface="ＭＳ Ｐゴシック" charset="0"/>
            </a:endParaRPr>
          </a:p>
        </p:txBody>
      </p:sp>
      <p:sp>
        <p:nvSpPr>
          <p:cNvPr id="56337" name="Rectangle 69"/>
          <p:cNvSpPr>
            <a:spLocks noChangeArrowheads="1"/>
          </p:cNvSpPr>
          <p:nvPr/>
        </p:nvSpPr>
        <p:spPr bwMode="auto">
          <a:xfrm>
            <a:off x="8180388" y="1076325"/>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smtClean="0">
                <a:solidFill>
                  <a:srgbClr val="000000"/>
                </a:solidFill>
                <a:latin typeface="Calibri" charset="0"/>
                <a:ea typeface="ＭＳ Ｐゴシック" charset="0"/>
                <a:cs typeface="ＭＳ Ｐゴシック" charset="0"/>
              </a:rPr>
              <a:t>2018</a:t>
            </a:r>
            <a:endParaRPr kumimoji="0" lang="en-US" altLang="ja-JP" sz="2400" smtClean="0">
              <a:solidFill>
                <a:srgbClr val="000000"/>
              </a:solidFill>
              <a:latin typeface="Calibri" charset="0"/>
              <a:ea typeface="ＭＳ Ｐゴシック" charset="0"/>
              <a:cs typeface="ＭＳ Ｐゴシック" charset="0"/>
            </a:endParaRPr>
          </a:p>
        </p:txBody>
      </p:sp>
      <p:sp>
        <p:nvSpPr>
          <p:cNvPr id="56338" name="Rectangle 112"/>
          <p:cNvSpPr>
            <a:spLocks noChangeArrowheads="1"/>
          </p:cNvSpPr>
          <p:nvPr/>
        </p:nvSpPr>
        <p:spPr bwMode="auto">
          <a:xfrm>
            <a:off x="1905000" y="0"/>
            <a:ext cx="5715000" cy="641350"/>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defTabSz="914400" eaLnBrk="0" fontAlgn="base" hangingPunct="0">
              <a:spcBef>
                <a:spcPct val="0"/>
              </a:spcBef>
              <a:spcAft>
                <a:spcPct val="0"/>
              </a:spcAft>
            </a:pPr>
            <a:r>
              <a:rPr kumimoji="0" lang="en-US" altLang="ja-JP" sz="3600" b="1" smtClean="0">
                <a:solidFill>
                  <a:srgbClr val="000000"/>
                </a:solidFill>
                <a:latin typeface="Calibri" charset="0"/>
                <a:ea typeface="MS Gothic" charset="0"/>
                <a:cs typeface="MS Gothic" charset="0"/>
              </a:rPr>
              <a:t>ILC possible timeline</a:t>
            </a:r>
          </a:p>
        </p:txBody>
      </p:sp>
      <p:sp>
        <p:nvSpPr>
          <p:cNvPr id="124" name="Down Arrow 123"/>
          <p:cNvSpPr>
            <a:spLocks noChangeArrowheads="1"/>
          </p:cNvSpPr>
          <p:nvPr/>
        </p:nvSpPr>
        <p:spPr bwMode="auto">
          <a:xfrm>
            <a:off x="3657600" y="1676400"/>
            <a:ext cx="152400" cy="381000"/>
          </a:xfrm>
          <a:prstGeom prst="downArrow">
            <a:avLst>
              <a:gd name="adj1" fmla="val 50000"/>
              <a:gd name="adj2" fmla="val 500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defRPr/>
            </a:pPr>
            <a:endParaRPr kumimoji="0" lang="ja-JP" altLang="en-US" sz="2400">
              <a:solidFill>
                <a:srgbClr val="FFFFFF"/>
              </a:solidFill>
              <a:latin typeface="Arial" charset="0"/>
              <a:ea typeface="ＭＳ Ｐゴシック" charset="0"/>
              <a:cs typeface="ＭＳ Ｐゴシック" charset="0"/>
            </a:endParaRPr>
          </a:p>
        </p:txBody>
      </p:sp>
      <p:sp>
        <p:nvSpPr>
          <p:cNvPr id="56340" name="Rectangle 107"/>
          <p:cNvSpPr>
            <a:spLocks noChangeArrowheads="1"/>
          </p:cNvSpPr>
          <p:nvPr/>
        </p:nvSpPr>
        <p:spPr bwMode="auto">
          <a:xfrm>
            <a:off x="4191000" y="2819400"/>
            <a:ext cx="1025525" cy="184150"/>
          </a:xfrm>
          <a:prstGeom prst="rect">
            <a:avLst/>
          </a:prstGeom>
          <a:solidFill>
            <a:srgbClr val="B3A2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200" smtClean="0">
                <a:solidFill>
                  <a:srgbClr val="000000"/>
                </a:solidFill>
                <a:latin typeface="Calibri" charset="0"/>
                <a:ea typeface="ＭＳ Ｐゴシック" charset="0"/>
                <a:cs typeface="ＭＳ Ｐゴシック" charset="0"/>
              </a:rPr>
              <a:t>SRF system tests</a:t>
            </a:r>
          </a:p>
        </p:txBody>
      </p:sp>
      <p:sp>
        <p:nvSpPr>
          <p:cNvPr id="56341" name="Rectangle 107"/>
          <p:cNvSpPr>
            <a:spLocks noChangeArrowheads="1"/>
          </p:cNvSpPr>
          <p:nvPr/>
        </p:nvSpPr>
        <p:spPr bwMode="auto">
          <a:xfrm>
            <a:off x="3810000" y="1981200"/>
            <a:ext cx="838200" cy="184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eaLnBrk="0" fontAlgn="base" hangingPunct="0">
              <a:spcBef>
                <a:spcPct val="0"/>
              </a:spcBef>
              <a:spcAft>
                <a:spcPct val="0"/>
              </a:spcAft>
            </a:pPr>
            <a:r>
              <a:rPr kumimoji="0" lang="en-US" altLang="ja-JP" sz="1200" smtClean="0">
                <a:solidFill>
                  <a:srgbClr val="000000"/>
                </a:solidFill>
                <a:latin typeface="Calibri" charset="0"/>
                <a:ea typeface="ＭＳ Ｐゴシック" charset="0"/>
                <a:cs typeface="ＭＳ Ｐゴシック" charset="0"/>
              </a:rPr>
              <a:t>TDR reviews</a:t>
            </a:r>
          </a:p>
        </p:txBody>
      </p:sp>
      <p:sp>
        <p:nvSpPr>
          <p:cNvPr id="144" name="Rectangle 107"/>
          <p:cNvSpPr>
            <a:spLocks noChangeArrowheads="1"/>
          </p:cNvSpPr>
          <p:nvPr/>
        </p:nvSpPr>
        <p:spPr bwMode="auto">
          <a:xfrm>
            <a:off x="4876800" y="2286000"/>
            <a:ext cx="577850" cy="184150"/>
          </a:xfrm>
          <a:prstGeom prst="rect">
            <a:avLst/>
          </a:prstGeom>
          <a:solidFill>
            <a:schemeClr val="accent6">
              <a:lumMod val="20000"/>
              <a:lumOff val="80000"/>
            </a:schemeClr>
          </a:solidFill>
          <a:ln w="9525">
            <a:noFill/>
            <a:miter lim="800000"/>
            <a:headEnd/>
            <a:tailEnd/>
          </a:ln>
        </p:spPr>
        <p:txBody>
          <a:bodyPr wrap="none" lIns="0" tIns="0" rIns="0" bIns="0">
            <a:spAutoFit/>
          </a:bodyPr>
          <a:lstStyle/>
          <a:p>
            <a:pPr defTabSz="914400" eaLnBrk="0" fontAlgn="base" hangingPunct="0">
              <a:spcBef>
                <a:spcPct val="0"/>
              </a:spcBef>
              <a:spcAft>
                <a:spcPct val="0"/>
              </a:spcAft>
              <a:defRPr/>
            </a:pPr>
            <a:r>
              <a:rPr kumimoji="0" lang="en-US" altLang="ja-JP" sz="1200">
                <a:solidFill>
                  <a:srgbClr val="000000"/>
                </a:solidFill>
                <a:latin typeface="Calibri" charset="0"/>
                <a:ea typeface="ＭＳ Ｐゴシック" charset="0"/>
                <a:cs typeface="ＭＳ Ｐゴシック" charset="0"/>
              </a:rPr>
              <a:t>Site EOI’s</a:t>
            </a:r>
          </a:p>
        </p:txBody>
      </p:sp>
      <p:sp>
        <p:nvSpPr>
          <p:cNvPr id="145" name="Rectangle 24"/>
          <p:cNvSpPr>
            <a:spLocks noChangeArrowheads="1"/>
          </p:cNvSpPr>
          <p:nvPr/>
        </p:nvSpPr>
        <p:spPr bwMode="auto">
          <a:xfrm>
            <a:off x="2362200" y="2819400"/>
            <a:ext cx="962025" cy="184150"/>
          </a:xfrm>
          <a:prstGeom prst="rect">
            <a:avLst/>
          </a:prstGeom>
          <a:solidFill>
            <a:schemeClr val="accent1">
              <a:lumMod val="60000"/>
              <a:lumOff val="40000"/>
            </a:schemeClr>
          </a:solidFill>
          <a:ln w="9525">
            <a:noFill/>
            <a:miter lim="800000"/>
            <a:headEnd/>
            <a:tailEnd/>
          </a:ln>
        </p:spPr>
        <p:txBody>
          <a:bodyPr wrap="none" lIns="0" tIns="0" rIns="0" bIns="0">
            <a:spAutoFit/>
          </a:bodyPr>
          <a:lstStyle/>
          <a:p>
            <a:pPr defTabSz="914400" eaLnBrk="0" fontAlgn="base" hangingPunct="0">
              <a:spcBef>
                <a:spcPct val="0"/>
              </a:spcBef>
              <a:spcAft>
                <a:spcPct val="0"/>
              </a:spcAft>
              <a:defRPr/>
            </a:pPr>
            <a:r>
              <a:rPr kumimoji="0" lang="en-US" altLang="ja-JP" sz="1200">
                <a:solidFill>
                  <a:srgbClr val="000000"/>
                </a:solidFill>
                <a:latin typeface="Calibri" pitchFamily="34" charset="0"/>
                <a:ea typeface="ＭＳ Ｐゴシック" pitchFamily="34" charset="-128"/>
                <a:cs typeface="ＭＳ Ｐゴシック" charset="0"/>
              </a:rPr>
              <a:t>Cost Estimating</a:t>
            </a:r>
          </a:p>
        </p:txBody>
      </p:sp>
      <p:sp>
        <p:nvSpPr>
          <p:cNvPr id="147" name="Left-Right Arrow 146"/>
          <p:cNvSpPr>
            <a:spLocks noChangeArrowheads="1"/>
          </p:cNvSpPr>
          <p:nvPr/>
        </p:nvSpPr>
        <p:spPr bwMode="auto">
          <a:xfrm>
            <a:off x="2286000" y="2667000"/>
            <a:ext cx="1066800" cy="152400"/>
          </a:xfrm>
          <a:prstGeom prst="leftRightArrow">
            <a:avLst>
              <a:gd name="adj1" fmla="val 50000"/>
              <a:gd name="adj2" fmla="val 50005"/>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defRPr/>
            </a:pPr>
            <a:endParaRPr kumimoji="0" lang="ja-JP" altLang="en-US" sz="2400">
              <a:solidFill>
                <a:srgbClr val="FFFFFF"/>
              </a:solidFill>
              <a:latin typeface="Arial" charset="0"/>
              <a:ea typeface="ＭＳ Ｐゴシック" charset="0"/>
              <a:cs typeface="ＭＳ Ｐゴシック" charset="0"/>
            </a:endParaRPr>
          </a:p>
        </p:txBody>
      </p:sp>
      <p:sp>
        <p:nvSpPr>
          <p:cNvPr id="149" name="Striped Right Arrow 148"/>
          <p:cNvSpPr>
            <a:spLocks noChangeArrowheads="1"/>
          </p:cNvSpPr>
          <p:nvPr/>
        </p:nvSpPr>
        <p:spPr bwMode="auto">
          <a:xfrm>
            <a:off x="3733800" y="2133600"/>
            <a:ext cx="838200" cy="228600"/>
          </a:xfrm>
          <a:custGeom>
            <a:avLst/>
            <a:gdLst>
              <a:gd name="T0" fmla="*/ 723900 w 838200"/>
              <a:gd name="T1" fmla="*/ 0 h 228600"/>
              <a:gd name="T2" fmla="*/ 0 w 838200"/>
              <a:gd name="T3" fmla="*/ 114300 h 228600"/>
              <a:gd name="T4" fmla="*/ 723900 w 838200"/>
              <a:gd name="T5" fmla="*/ 228600 h 228600"/>
              <a:gd name="T6" fmla="*/ 838200 w 838200"/>
              <a:gd name="T7" fmla="*/ 114300 h 228600"/>
              <a:gd name="T8" fmla="*/ 0 60000 65536"/>
              <a:gd name="T9" fmla="*/ 0 60000 65536"/>
              <a:gd name="T10" fmla="*/ 0 60000 65536"/>
              <a:gd name="T11" fmla="*/ 0 60000 65536"/>
              <a:gd name="T12" fmla="*/ 35719 w 838200"/>
              <a:gd name="T13" fmla="*/ 57150 h 228600"/>
              <a:gd name="T14" fmla="*/ 781050 w 838200"/>
              <a:gd name="T15" fmla="*/ 171450 h 228600"/>
            </a:gdLst>
            <a:ahLst/>
            <a:cxnLst>
              <a:cxn ang="T8">
                <a:pos x="T0" y="T1"/>
              </a:cxn>
              <a:cxn ang="T9">
                <a:pos x="T2" y="T3"/>
              </a:cxn>
              <a:cxn ang="T10">
                <a:pos x="T4" y="T5"/>
              </a:cxn>
              <a:cxn ang="T11">
                <a:pos x="T6" y="T7"/>
              </a:cxn>
            </a:cxnLst>
            <a:rect l="T12" t="T13" r="T14" b="T15"/>
            <a:pathLst>
              <a:path w="838200" h="228600">
                <a:moveTo>
                  <a:pt x="0" y="57150"/>
                </a:moveTo>
                <a:lnTo>
                  <a:pt x="7144" y="57150"/>
                </a:lnTo>
                <a:lnTo>
                  <a:pt x="7144" y="171450"/>
                </a:lnTo>
                <a:lnTo>
                  <a:pt x="0" y="171450"/>
                </a:lnTo>
                <a:lnTo>
                  <a:pt x="0" y="57150"/>
                </a:lnTo>
                <a:close/>
                <a:moveTo>
                  <a:pt x="14288" y="57150"/>
                </a:moveTo>
                <a:lnTo>
                  <a:pt x="28575" y="57150"/>
                </a:lnTo>
                <a:lnTo>
                  <a:pt x="28575" y="171450"/>
                </a:lnTo>
                <a:lnTo>
                  <a:pt x="14288" y="171450"/>
                </a:lnTo>
                <a:lnTo>
                  <a:pt x="14288" y="57150"/>
                </a:lnTo>
                <a:close/>
                <a:moveTo>
                  <a:pt x="35719" y="57150"/>
                </a:moveTo>
                <a:lnTo>
                  <a:pt x="723900" y="57150"/>
                </a:lnTo>
                <a:lnTo>
                  <a:pt x="723900" y="0"/>
                </a:lnTo>
                <a:lnTo>
                  <a:pt x="838200" y="114300"/>
                </a:lnTo>
                <a:lnTo>
                  <a:pt x="723900" y="228600"/>
                </a:lnTo>
                <a:lnTo>
                  <a:pt x="723900" y="171450"/>
                </a:lnTo>
                <a:lnTo>
                  <a:pt x="35719" y="171450"/>
                </a:lnTo>
                <a:lnTo>
                  <a:pt x="35719" y="57150"/>
                </a:lnTo>
                <a:close/>
              </a:path>
            </a:pathLst>
          </a:custGeom>
          <a:solidFill>
            <a:srgbClr val="FFFF00"/>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defTabSz="914400" eaLnBrk="0" fontAlgn="ctr" hangingPunct="0">
              <a:spcBef>
                <a:spcPct val="0"/>
              </a:spcBef>
              <a:spcAft>
                <a:spcPct val="0"/>
              </a:spcAft>
              <a:defRPr/>
            </a:pPr>
            <a:endParaRPr kumimoji="0" lang="ja-JP" altLang="en-US" sz="2400">
              <a:solidFill>
                <a:srgbClr val="000000"/>
              </a:solidFill>
              <a:latin typeface="Arial" charset="0"/>
              <a:ea typeface="ＭＳ Ｐゴシック" charset="0"/>
              <a:cs typeface="ＭＳ Ｐゴシック" charset="0"/>
            </a:endParaRPr>
          </a:p>
        </p:txBody>
      </p:sp>
      <p:sp>
        <p:nvSpPr>
          <p:cNvPr id="150" name="Left-Right Arrow 149"/>
          <p:cNvSpPr>
            <a:spLocks noChangeArrowheads="1"/>
          </p:cNvSpPr>
          <p:nvPr/>
        </p:nvSpPr>
        <p:spPr bwMode="auto">
          <a:xfrm>
            <a:off x="3962400" y="2667000"/>
            <a:ext cx="1447800" cy="152400"/>
          </a:xfrm>
          <a:prstGeom prst="leftRightArrow">
            <a:avLst>
              <a:gd name="adj1" fmla="val 50000"/>
              <a:gd name="adj2" fmla="val 50007"/>
            </a:avLst>
          </a:prstGeom>
          <a:solidFill>
            <a:srgbClr val="B3A2C7"/>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defRPr/>
            </a:pPr>
            <a:endParaRPr kumimoji="0" lang="ja-JP" altLang="en-US" sz="2400">
              <a:solidFill>
                <a:srgbClr val="FFFFFF"/>
              </a:solidFill>
              <a:latin typeface="Arial" charset="0"/>
              <a:ea typeface="ＭＳ Ｐゴシック" charset="0"/>
              <a:cs typeface="ＭＳ Ｐゴシック" charset="0"/>
            </a:endParaRPr>
          </a:p>
        </p:txBody>
      </p:sp>
      <p:sp>
        <p:nvSpPr>
          <p:cNvPr id="151" name="Notched Right Arrow 150"/>
          <p:cNvSpPr>
            <a:spLocks noChangeArrowheads="1"/>
          </p:cNvSpPr>
          <p:nvPr/>
        </p:nvSpPr>
        <p:spPr bwMode="auto">
          <a:xfrm>
            <a:off x="4648200" y="2438400"/>
            <a:ext cx="1143000" cy="228600"/>
          </a:xfrm>
          <a:prstGeom prst="notchedRightArrow">
            <a:avLst>
              <a:gd name="adj1" fmla="val 50000"/>
              <a:gd name="adj2" fmla="val 50000"/>
            </a:avLst>
          </a:prstGeom>
          <a:solidFill>
            <a:srgbClr val="7575D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defRPr/>
            </a:pPr>
            <a:endParaRPr kumimoji="0" lang="ja-JP" altLang="en-US" sz="2400">
              <a:solidFill>
                <a:srgbClr val="FFFFFF"/>
              </a:solidFill>
              <a:latin typeface="Arial" charset="0"/>
              <a:ea typeface="ＭＳ Ｐゴシック" charset="0"/>
              <a:cs typeface="ＭＳ Ｐゴシック" charset="0"/>
            </a:endParaRPr>
          </a:p>
        </p:txBody>
      </p:sp>
      <p:sp>
        <p:nvSpPr>
          <p:cNvPr id="152" name="5-Point Star 151"/>
          <p:cNvSpPr>
            <a:spLocks noChangeArrowheads="1"/>
          </p:cNvSpPr>
          <p:nvPr/>
        </p:nvSpPr>
        <p:spPr bwMode="auto">
          <a:xfrm>
            <a:off x="5410200" y="1828800"/>
            <a:ext cx="381000" cy="304800"/>
          </a:xfrm>
          <a:custGeom>
            <a:avLst/>
            <a:gdLst>
              <a:gd name="T0" fmla="*/ 190500 w 381000"/>
              <a:gd name="T1" fmla="*/ 0 h 304800"/>
              <a:gd name="T2" fmla="*/ 0 w 381000"/>
              <a:gd name="T3" fmla="*/ 116423 h 304800"/>
              <a:gd name="T4" fmla="*/ 72765 w 381000"/>
              <a:gd name="T5" fmla="*/ 304799 h 304800"/>
              <a:gd name="T6" fmla="*/ 308235 w 381000"/>
              <a:gd name="T7" fmla="*/ 304799 h 304800"/>
              <a:gd name="T8" fmla="*/ 381000 w 381000"/>
              <a:gd name="T9" fmla="*/ 116423 h 304800"/>
              <a:gd name="T10" fmla="*/ 0 60000 65536"/>
              <a:gd name="T11" fmla="*/ 0 60000 65536"/>
              <a:gd name="T12" fmla="*/ 0 60000 65536"/>
              <a:gd name="T13" fmla="*/ 0 60000 65536"/>
              <a:gd name="T14" fmla="*/ 0 60000 65536"/>
              <a:gd name="T15" fmla="*/ 117737 w 381000"/>
              <a:gd name="T16" fmla="*/ 116424 h 304800"/>
              <a:gd name="T17" fmla="*/ 263263 w 381000"/>
              <a:gd name="T18" fmla="*/ 232845 h 304800"/>
            </a:gdLst>
            <a:ahLst/>
            <a:cxnLst>
              <a:cxn ang="T10">
                <a:pos x="T0" y="T1"/>
              </a:cxn>
              <a:cxn ang="T11">
                <a:pos x="T2" y="T3"/>
              </a:cxn>
              <a:cxn ang="T12">
                <a:pos x="T4" y="T5"/>
              </a:cxn>
              <a:cxn ang="T13">
                <a:pos x="T6" y="T7"/>
              </a:cxn>
              <a:cxn ang="T14">
                <a:pos x="T8" y="T9"/>
              </a:cxn>
            </a:cxnLst>
            <a:rect l="T15" t="T16" r="T17" b="T18"/>
            <a:pathLst>
              <a:path w="381000" h="304800">
                <a:moveTo>
                  <a:pt x="0" y="116423"/>
                </a:moveTo>
                <a:lnTo>
                  <a:pt x="145530" y="116424"/>
                </a:lnTo>
                <a:lnTo>
                  <a:pt x="190500" y="0"/>
                </a:lnTo>
                <a:lnTo>
                  <a:pt x="235470" y="116424"/>
                </a:lnTo>
                <a:lnTo>
                  <a:pt x="381000" y="116423"/>
                </a:lnTo>
                <a:lnTo>
                  <a:pt x="263263" y="188376"/>
                </a:lnTo>
                <a:lnTo>
                  <a:pt x="308235" y="304799"/>
                </a:lnTo>
                <a:lnTo>
                  <a:pt x="190500" y="232845"/>
                </a:lnTo>
                <a:lnTo>
                  <a:pt x="72765" y="304799"/>
                </a:lnTo>
                <a:lnTo>
                  <a:pt x="117737" y="188376"/>
                </a:lnTo>
                <a:lnTo>
                  <a:pt x="0" y="116423"/>
                </a:lnTo>
                <a:close/>
              </a:path>
            </a:pathLst>
          </a:custGeom>
          <a:solidFill>
            <a:srgbClr val="BFBFBF"/>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defTabSz="914400" eaLnBrk="0" fontAlgn="ctr" hangingPunct="0">
              <a:spcBef>
                <a:spcPct val="0"/>
              </a:spcBef>
              <a:spcAft>
                <a:spcPct val="0"/>
              </a:spcAft>
              <a:defRPr/>
            </a:pPr>
            <a:endParaRPr kumimoji="0" lang="ja-JP" altLang="en-US" sz="2400">
              <a:solidFill>
                <a:srgbClr val="000000"/>
              </a:solidFill>
              <a:latin typeface="Arial" charset="0"/>
              <a:ea typeface="ＭＳ Ｐゴシック" charset="0"/>
              <a:cs typeface="ＭＳ Ｐゴシック" charset="0"/>
            </a:endParaRPr>
          </a:p>
        </p:txBody>
      </p:sp>
      <p:sp>
        <p:nvSpPr>
          <p:cNvPr id="153" name="Rectangle 107"/>
          <p:cNvSpPr>
            <a:spLocks noChangeArrowheads="1"/>
          </p:cNvSpPr>
          <p:nvPr/>
        </p:nvSpPr>
        <p:spPr bwMode="auto">
          <a:xfrm>
            <a:off x="4800600" y="1600200"/>
            <a:ext cx="1289050" cy="184150"/>
          </a:xfrm>
          <a:prstGeom prst="rect">
            <a:avLst/>
          </a:prstGeom>
          <a:solidFill>
            <a:schemeClr val="accent3"/>
          </a:solidFill>
          <a:ln w="9525">
            <a:noFill/>
            <a:miter lim="800000"/>
            <a:headEnd/>
            <a:tailEnd/>
          </a:ln>
        </p:spPr>
        <p:txBody>
          <a:bodyPr wrap="none" lIns="0" tIns="0" rIns="0" bIns="0">
            <a:spAutoFit/>
          </a:bodyPr>
          <a:lstStyle/>
          <a:p>
            <a:pPr defTabSz="914400" eaLnBrk="0" fontAlgn="base" hangingPunct="0">
              <a:spcBef>
                <a:spcPct val="0"/>
              </a:spcBef>
              <a:spcAft>
                <a:spcPct val="0"/>
              </a:spcAft>
              <a:defRPr/>
            </a:pPr>
            <a:r>
              <a:rPr kumimoji="0" lang="en-US" altLang="ja-JP" sz="1200">
                <a:solidFill>
                  <a:srgbClr val="000000"/>
                </a:solidFill>
                <a:latin typeface="Calibri" pitchFamily="34" charset="0"/>
                <a:ea typeface="ＭＳ Ｐゴシック" pitchFamily="34" charset="-128"/>
                <a:cs typeface="ＭＳ Ｐゴシック" charset="0"/>
              </a:rPr>
              <a:t>Decision to proceed</a:t>
            </a:r>
          </a:p>
        </p:txBody>
      </p:sp>
      <p:sp>
        <p:nvSpPr>
          <p:cNvPr id="154" name="5-Point Star 153"/>
          <p:cNvSpPr>
            <a:spLocks noChangeArrowheads="1"/>
          </p:cNvSpPr>
          <p:nvPr/>
        </p:nvSpPr>
        <p:spPr bwMode="auto">
          <a:xfrm>
            <a:off x="6096000" y="2362200"/>
            <a:ext cx="381000" cy="304800"/>
          </a:xfrm>
          <a:custGeom>
            <a:avLst/>
            <a:gdLst>
              <a:gd name="T0" fmla="*/ 190500 w 381000"/>
              <a:gd name="T1" fmla="*/ 0 h 304800"/>
              <a:gd name="T2" fmla="*/ 0 w 381000"/>
              <a:gd name="T3" fmla="*/ 116423 h 304800"/>
              <a:gd name="T4" fmla="*/ 72765 w 381000"/>
              <a:gd name="T5" fmla="*/ 304799 h 304800"/>
              <a:gd name="T6" fmla="*/ 308235 w 381000"/>
              <a:gd name="T7" fmla="*/ 304799 h 304800"/>
              <a:gd name="T8" fmla="*/ 381000 w 381000"/>
              <a:gd name="T9" fmla="*/ 116423 h 304800"/>
              <a:gd name="T10" fmla="*/ 0 60000 65536"/>
              <a:gd name="T11" fmla="*/ 0 60000 65536"/>
              <a:gd name="T12" fmla="*/ 0 60000 65536"/>
              <a:gd name="T13" fmla="*/ 0 60000 65536"/>
              <a:gd name="T14" fmla="*/ 0 60000 65536"/>
              <a:gd name="T15" fmla="*/ 117737 w 381000"/>
              <a:gd name="T16" fmla="*/ 116424 h 304800"/>
              <a:gd name="T17" fmla="*/ 263263 w 381000"/>
              <a:gd name="T18" fmla="*/ 232845 h 304800"/>
            </a:gdLst>
            <a:ahLst/>
            <a:cxnLst>
              <a:cxn ang="T10">
                <a:pos x="T0" y="T1"/>
              </a:cxn>
              <a:cxn ang="T11">
                <a:pos x="T2" y="T3"/>
              </a:cxn>
              <a:cxn ang="T12">
                <a:pos x="T4" y="T5"/>
              </a:cxn>
              <a:cxn ang="T13">
                <a:pos x="T6" y="T7"/>
              </a:cxn>
              <a:cxn ang="T14">
                <a:pos x="T8" y="T9"/>
              </a:cxn>
            </a:cxnLst>
            <a:rect l="T15" t="T16" r="T17" b="T18"/>
            <a:pathLst>
              <a:path w="381000" h="304800">
                <a:moveTo>
                  <a:pt x="0" y="116423"/>
                </a:moveTo>
                <a:lnTo>
                  <a:pt x="145530" y="116424"/>
                </a:lnTo>
                <a:lnTo>
                  <a:pt x="190500" y="0"/>
                </a:lnTo>
                <a:lnTo>
                  <a:pt x="235470" y="116424"/>
                </a:lnTo>
                <a:lnTo>
                  <a:pt x="381000" y="116423"/>
                </a:lnTo>
                <a:lnTo>
                  <a:pt x="263263" y="188376"/>
                </a:lnTo>
                <a:lnTo>
                  <a:pt x="308235" y="304799"/>
                </a:lnTo>
                <a:lnTo>
                  <a:pt x="190500" y="232845"/>
                </a:lnTo>
                <a:lnTo>
                  <a:pt x="72765" y="304799"/>
                </a:lnTo>
                <a:lnTo>
                  <a:pt x="117737" y="188376"/>
                </a:lnTo>
                <a:lnTo>
                  <a:pt x="0" y="116423"/>
                </a:lnTo>
                <a:close/>
              </a:path>
            </a:pathLst>
          </a:custGeom>
          <a:solidFill>
            <a:srgbClr val="7575D1"/>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defTabSz="914400" eaLnBrk="0" fontAlgn="ctr" hangingPunct="0">
              <a:spcBef>
                <a:spcPct val="0"/>
              </a:spcBef>
              <a:spcAft>
                <a:spcPct val="0"/>
              </a:spcAft>
              <a:defRPr/>
            </a:pPr>
            <a:endParaRPr kumimoji="0" lang="ja-JP" altLang="en-US" sz="2400">
              <a:solidFill>
                <a:srgbClr val="000000"/>
              </a:solidFill>
              <a:latin typeface="Arial" charset="0"/>
              <a:ea typeface="ＭＳ Ｐゴシック" charset="0"/>
              <a:cs typeface="ＭＳ Ｐゴシック" charset="0"/>
            </a:endParaRPr>
          </a:p>
        </p:txBody>
      </p:sp>
      <p:sp>
        <p:nvSpPr>
          <p:cNvPr id="155" name="Rectangle 107"/>
          <p:cNvSpPr>
            <a:spLocks noChangeArrowheads="1"/>
          </p:cNvSpPr>
          <p:nvPr/>
        </p:nvSpPr>
        <p:spPr bwMode="auto">
          <a:xfrm>
            <a:off x="5638800" y="2209800"/>
            <a:ext cx="1308100" cy="184150"/>
          </a:xfrm>
          <a:prstGeom prst="rect">
            <a:avLst/>
          </a:prstGeom>
          <a:solidFill>
            <a:schemeClr val="accent6">
              <a:lumMod val="20000"/>
              <a:lumOff val="80000"/>
            </a:schemeClr>
          </a:solidFill>
          <a:ln w="9525">
            <a:noFill/>
            <a:miter lim="800000"/>
            <a:headEnd/>
            <a:tailEnd/>
          </a:ln>
        </p:spPr>
        <p:txBody>
          <a:bodyPr wrap="none" lIns="0" tIns="0" rIns="0" bIns="0">
            <a:spAutoFit/>
          </a:bodyPr>
          <a:lstStyle/>
          <a:p>
            <a:pPr defTabSz="914400" eaLnBrk="0" fontAlgn="base" hangingPunct="0">
              <a:spcBef>
                <a:spcPct val="0"/>
              </a:spcBef>
              <a:spcAft>
                <a:spcPct val="0"/>
              </a:spcAft>
              <a:defRPr/>
            </a:pPr>
            <a:r>
              <a:rPr kumimoji="0" lang="en-US" altLang="ja-JP" sz="1200">
                <a:solidFill>
                  <a:srgbClr val="000000"/>
                </a:solidFill>
                <a:latin typeface="Calibri" pitchFamily="34" charset="0"/>
                <a:ea typeface="ＭＳ Ｐゴシック" pitchFamily="34" charset="-128"/>
                <a:cs typeface="ＭＳ Ｐゴシック" charset="0"/>
              </a:rPr>
              <a:t>Site/host established</a:t>
            </a:r>
          </a:p>
        </p:txBody>
      </p:sp>
      <p:sp>
        <p:nvSpPr>
          <p:cNvPr id="51" name="Rectangle 23"/>
          <p:cNvSpPr>
            <a:spLocks noChangeArrowheads="1"/>
          </p:cNvSpPr>
          <p:nvPr/>
        </p:nvSpPr>
        <p:spPr bwMode="auto">
          <a:xfrm>
            <a:off x="1524000" y="3276600"/>
            <a:ext cx="2411413" cy="184150"/>
          </a:xfrm>
          <a:prstGeom prst="rect">
            <a:avLst/>
          </a:prstGeom>
          <a:solidFill>
            <a:schemeClr val="accent1">
              <a:lumMod val="60000"/>
              <a:lumOff val="40000"/>
            </a:schemeClr>
          </a:solidFill>
          <a:ln w="9525">
            <a:noFill/>
            <a:miter lim="800000"/>
            <a:headEnd/>
            <a:tailEnd/>
          </a:ln>
        </p:spPr>
        <p:txBody>
          <a:bodyPr wrap="none" lIns="0" tIns="0" rIns="0" bIns="0">
            <a:spAutoFit/>
          </a:bodyPr>
          <a:lstStyle/>
          <a:p>
            <a:pPr defTabSz="914400" eaLnBrk="0" fontAlgn="base" hangingPunct="0">
              <a:spcBef>
                <a:spcPct val="0"/>
              </a:spcBef>
              <a:spcAft>
                <a:spcPct val="0"/>
              </a:spcAft>
              <a:defRPr/>
            </a:pPr>
            <a:r>
              <a:rPr kumimoji="0" lang="en-US" altLang="ja-JP" sz="1200">
                <a:solidFill>
                  <a:srgbClr val="000000"/>
                </a:solidFill>
                <a:latin typeface="Calibri" pitchFamily="34" charset="0"/>
                <a:ea typeface="ＭＳ Ｐゴシック" pitchFamily="34" charset="-128"/>
                <a:cs typeface="ＭＳ Ｐゴシック" charset="0"/>
              </a:rPr>
              <a:t>Project Implementation Plan complete</a:t>
            </a:r>
          </a:p>
        </p:txBody>
      </p:sp>
      <p:sp>
        <p:nvSpPr>
          <p:cNvPr id="52" name="Up Arrow 51"/>
          <p:cNvSpPr>
            <a:spLocks noChangeArrowheads="1"/>
          </p:cNvSpPr>
          <p:nvPr/>
        </p:nvSpPr>
        <p:spPr bwMode="auto">
          <a:xfrm>
            <a:off x="3733800" y="2743200"/>
            <a:ext cx="152400" cy="457200"/>
          </a:xfrm>
          <a:prstGeom prst="upArrow">
            <a:avLst>
              <a:gd name="adj1" fmla="val 50000"/>
              <a:gd name="adj2" fmla="val 500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defRPr/>
            </a:pPr>
            <a:endParaRPr kumimoji="0" lang="ja-JP" altLang="en-US" sz="2400">
              <a:solidFill>
                <a:srgbClr val="FFFFFF"/>
              </a:solidFill>
              <a:latin typeface="Arial" charset="0"/>
              <a:ea typeface="ＭＳ Ｐゴシック" charset="0"/>
              <a:cs typeface="ＭＳ Ｐゴシック" charset="0"/>
            </a:endParaRPr>
          </a:p>
        </p:txBody>
      </p:sp>
      <p:sp>
        <p:nvSpPr>
          <p:cNvPr id="53" name="Left-Right Arrow 52"/>
          <p:cNvSpPr>
            <a:spLocks noChangeArrowheads="1"/>
          </p:cNvSpPr>
          <p:nvPr/>
        </p:nvSpPr>
        <p:spPr bwMode="auto">
          <a:xfrm>
            <a:off x="1981200" y="1752600"/>
            <a:ext cx="533400" cy="152400"/>
          </a:xfrm>
          <a:prstGeom prst="leftRightArrow">
            <a:avLst>
              <a:gd name="adj1" fmla="val 50000"/>
              <a:gd name="adj2" fmla="val 50005"/>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defRPr/>
            </a:pPr>
            <a:endParaRPr kumimoji="0" lang="ja-JP" altLang="en-US" sz="2400">
              <a:solidFill>
                <a:srgbClr val="FFFFFF"/>
              </a:solidFill>
              <a:latin typeface="Arial" charset="0"/>
              <a:ea typeface="ＭＳ Ｐゴシック" charset="0"/>
              <a:cs typeface="ＭＳ Ｐゴシック" charset="0"/>
            </a:endParaRPr>
          </a:p>
        </p:txBody>
      </p:sp>
      <p:cxnSp>
        <p:nvCxnSpPr>
          <p:cNvPr id="55" name="Straight Connector 54"/>
          <p:cNvCxnSpPr>
            <a:cxnSpLocks noChangeShapeType="1"/>
          </p:cNvCxnSpPr>
          <p:nvPr/>
        </p:nvCxnSpPr>
        <p:spPr bwMode="auto">
          <a:xfrm>
            <a:off x="609600" y="3581400"/>
            <a:ext cx="8077200" cy="1588"/>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6356" name="Rectangle 107"/>
          <p:cNvSpPr>
            <a:spLocks noChangeArrowheads="1"/>
          </p:cNvSpPr>
          <p:nvPr/>
        </p:nvSpPr>
        <p:spPr bwMode="auto">
          <a:xfrm>
            <a:off x="5715000" y="3276600"/>
            <a:ext cx="935038" cy="184150"/>
          </a:xfrm>
          <a:prstGeom prst="rect">
            <a:avLst/>
          </a:prstGeom>
          <a:solidFill>
            <a:srgbClr val="B3A2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200" smtClean="0">
                <a:solidFill>
                  <a:srgbClr val="000000"/>
                </a:solidFill>
                <a:latin typeface="Calibri" charset="0"/>
                <a:ea typeface="ＭＳ Ｐゴシック" charset="0"/>
                <a:cs typeface="ＭＳ Ｐゴシック" charset="0"/>
              </a:rPr>
              <a:t>XFEL operation</a:t>
            </a:r>
          </a:p>
        </p:txBody>
      </p:sp>
      <p:cxnSp>
        <p:nvCxnSpPr>
          <p:cNvPr id="79" name="Straight Connector 78"/>
          <p:cNvCxnSpPr>
            <a:cxnSpLocks noChangeShapeType="1"/>
          </p:cNvCxnSpPr>
          <p:nvPr/>
        </p:nvCxnSpPr>
        <p:spPr bwMode="auto">
          <a:xfrm>
            <a:off x="609600" y="5486400"/>
            <a:ext cx="8077200" cy="1588"/>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6358" name="Rectangle 71"/>
          <p:cNvSpPr>
            <a:spLocks noChangeArrowheads="1"/>
          </p:cNvSpPr>
          <p:nvPr/>
        </p:nvSpPr>
        <p:spPr bwMode="auto">
          <a:xfrm>
            <a:off x="609600" y="4343400"/>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600" b="1" smtClean="0">
                <a:solidFill>
                  <a:srgbClr val="000000"/>
                </a:solidFill>
                <a:latin typeface="Calibri" charset="0"/>
                <a:ea typeface="ＭＳ Ｐゴシック" charset="0"/>
                <a:cs typeface="ＭＳ Ｐゴシック" charset="0"/>
              </a:rPr>
              <a:t>LHC</a:t>
            </a:r>
          </a:p>
        </p:txBody>
      </p:sp>
      <p:sp>
        <p:nvSpPr>
          <p:cNvPr id="81" name="Rectangle 24"/>
          <p:cNvSpPr>
            <a:spLocks noChangeArrowheads="1"/>
          </p:cNvSpPr>
          <p:nvPr/>
        </p:nvSpPr>
        <p:spPr bwMode="auto">
          <a:xfrm>
            <a:off x="1828800" y="3962400"/>
            <a:ext cx="839788" cy="184150"/>
          </a:xfrm>
          <a:prstGeom prst="rect">
            <a:avLst/>
          </a:prstGeom>
          <a:solidFill>
            <a:schemeClr val="accent1">
              <a:lumMod val="60000"/>
              <a:lumOff val="40000"/>
            </a:schemeClr>
          </a:solidFill>
          <a:ln w="9525">
            <a:noFill/>
            <a:miter lim="800000"/>
            <a:headEnd/>
            <a:tailEnd/>
          </a:ln>
        </p:spPr>
        <p:txBody>
          <a:bodyPr wrap="none" lIns="0" tIns="0" rIns="0" bIns="0">
            <a:spAutoFit/>
          </a:bodyPr>
          <a:lstStyle/>
          <a:p>
            <a:pPr defTabSz="914400" eaLnBrk="0" fontAlgn="base" hangingPunct="0">
              <a:spcBef>
                <a:spcPct val="0"/>
              </a:spcBef>
              <a:spcAft>
                <a:spcPct val="0"/>
              </a:spcAft>
              <a:defRPr/>
            </a:pPr>
            <a:r>
              <a:rPr kumimoji="0" lang="en-US" altLang="ja-JP" sz="1200">
                <a:solidFill>
                  <a:srgbClr val="000000"/>
                </a:solidFill>
                <a:latin typeface="Calibri" pitchFamily="34" charset="0"/>
                <a:ea typeface="ＭＳ Ｐゴシック" pitchFamily="34" charset="-128"/>
                <a:cs typeface="ＭＳ Ｐゴシック" charset="0"/>
              </a:rPr>
              <a:t>Physics Run 1</a:t>
            </a:r>
          </a:p>
        </p:txBody>
      </p:sp>
      <p:sp>
        <p:nvSpPr>
          <p:cNvPr id="82" name="Left-Right Arrow 81"/>
          <p:cNvSpPr>
            <a:spLocks noChangeArrowheads="1"/>
          </p:cNvSpPr>
          <p:nvPr/>
        </p:nvSpPr>
        <p:spPr bwMode="auto">
          <a:xfrm>
            <a:off x="1600199" y="4191000"/>
            <a:ext cx="2005013" cy="228600"/>
          </a:xfrm>
          <a:prstGeom prst="leftRightArrow">
            <a:avLst>
              <a:gd name="adj1" fmla="val 50000"/>
              <a:gd name="adj2" fmla="val 500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defRPr/>
            </a:pPr>
            <a:endParaRPr kumimoji="0" lang="ja-JP" altLang="en-US" sz="2400">
              <a:solidFill>
                <a:srgbClr val="FFFFFF"/>
              </a:solidFill>
              <a:latin typeface="Arial" charset="0"/>
              <a:ea typeface="ＭＳ Ｐゴシック" charset="0"/>
              <a:cs typeface="ＭＳ Ｐゴシック" charset="0"/>
            </a:endParaRPr>
          </a:p>
        </p:txBody>
      </p:sp>
      <p:sp>
        <p:nvSpPr>
          <p:cNvPr id="83" name="Rectangle 24"/>
          <p:cNvSpPr>
            <a:spLocks noChangeArrowheads="1"/>
          </p:cNvSpPr>
          <p:nvPr/>
        </p:nvSpPr>
        <p:spPr bwMode="auto">
          <a:xfrm>
            <a:off x="5170004" y="3962400"/>
            <a:ext cx="839788" cy="184150"/>
          </a:xfrm>
          <a:prstGeom prst="rect">
            <a:avLst/>
          </a:prstGeom>
          <a:solidFill>
            <a:schemeClr val="accent1">
              <a:lumMod val="60000"/>
              <a:lumOff val="40000"/>
            </a:schemeClr>
          </a:solidFill>
          <a:ln w="9525">
            <a:noFill/>
            <a:miter lim="800000"/>
            <a:headEnd/>
            <a:tailEnd/>
          </a:ln>
        </p:spPr>
        <p:txBody>
          <a:bodyPr wrap="none" lIns="0" tIns="0" rIns="0" bIns="0">
            <a:spAutoFit/>
          </a:bodyPr>
          <a:lstStyle/>
          <a:p>
            <a:pPr defTabSz="914400" eaLnBrk="0" fontAlgn="base" hangingPunct="0">
              <a:spcBef>
                <a:spcPct val="0"/>
              </a:spcBef>
              <a:spcAft>
                <a:spcPct val="0"/>
              </a:spcAft>
              <a:defRPr/>
            </a:pPr>
            <a:r>
              <a:rPr kumimoji="0" lang="en-US" altLang="ja-JP" sz="1200" dirty="0">
                <a:solidFill>
                  <a:srgbClr val="000000"/>
                </a:solidFill>
                <a:latin typeface="Calibri" pitchFamily="34" charset="0"/>
                <a:ea typeface="ＭＳ Ｐゴシック" pitchFamily="34" charset="-128"/>
                <a:cs typeface="ＭＳ Ｐゴシック" charset="0"/>
              </a:rPr>
              <a:t>Physics Run 2</a:t>
            </a:r>
          </a:p>
        </p:txBody>
      </p:sp>
      <p:sp>
        <p:nvSpPr>
          <p:cNvPr id="84" name="Left-Right Arrow 83"/>
          <p:cNvSpPr>
            <a:spLocks noChangeArrowheads="1"/>
          </p:cNvSpPr>
          <p:nvPr/>
        </p:nvSpPr>
        <p:spPr bwMode="auto">
          <a:xfrm>
            <a:off x="5067300" y="4297681"/>
            <a:ext cx="1295400" cy="45719"/>
          </a:xfrm>
          <a:prstGeom prst="leftRightArrow">
            <a:avLst>
              <a:gd name="adj1" fmla="val 50000"/>
              <a:gd name="adj2" fmla="val 50016"/>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defRPr/>
            </a:pPr>
            <a:endParaRPr kumimoji="0" lang="ja-JP" altLang="en-US" sz="2400">
              <a:solidFill>
                <a:srgbClr val="FFFFFF"/>
              </a:solidFill>
              <a:latin typeface="Arial" charset="0"/>
              <a:ea typeface="ＭＳ Ｐゴシック" charset="0"/>
              <a:cs typeface="ＭＳ Ｐゴシック" charset="0"/>
            </a:endParaRPr>
          </a:p>
        </p:txBody>
      </p:sp>
      <p:sp>
        <p:nvSpPr>
          <p:cNvPr id="56363" name="Rectangle 107"/>
          <p:cNvSpPr>
            <a:spLocks noChangeArrowheads="1"/>
          </p:cNvSpPr>
          <p:nvPr/>
        </p:nvSpPr>
        <p:spPr bwMode="auto">
          <a:xfrm>
            <a:off x="2895600" y="3962400"/>
            <a:ext cx="1204913" cy="184150"/>
          </a:xfrm>
          <a:prstGeom prst="rect">
            <a:avLst/>
          </a:prstGeom>
          <a:solidFill>
            <a:srgbClr val="B3A2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kumimoji="0" lang="en-US" altLang="ja-JP" sz="1200" smtClean="0">
                <a:solidFill>
                  <a:srgbClr val="000000"/>
                </a:solidFill>
                <a:latin typeface="Calibri" charset="0"/>
                <a:ea typeface="ＭＳ Ｐゴシック" charset="0"/>
                <a:cs typeface="ＭＳ Ｐゴシック" charset="0"/>
              </a:rPr>
              <a:t>Interconnect repair</a:t>
            </a:r>
          </a:p>
        </p:txBody>
      </p:sp>
      <p:sp>
        <p:nvSpPr>
          <p:cNvPr id="87" name="5-Point Star 86"/>
          <p:cNvSpPr>
            <a:spLocks noChangeArrowheads="1"/>
          </p:cNvSpPr>
          <p:nvPr/>
        </p:nvSpPr>
        <p:spPr bwMode="auto">
          <a:xfrm>
            <a:off x="3276600" y="4419600"/>
            <a:ext cx="457200" cy="381000"/>
          </a:xfrm>
          <a:custGeom>
            <a:avLst/>
            <a:gdLst>
              <a:gd name="T0" fmla="*/ 228600 w 457200"/>
              <a:gd name="T1" fmla="*/ 0 h 381000"/>
              <a:gd name="T2" fmla="*/ 0 w 457200"/>
              <a:gd name="T3" fmla="*/ 145529 h 381000"/>
              <a:gd name="T4" fmla="*/ 87318 w 457200"/>
              <a:gd name="T5" fmla="*/ 380999 h 381000"/>
              <a:gd name="T6" fmla="*/ 369882 w 457200"/>
              <a:gd name="T7" fmla="*/ 380999 h 381000"/>
              <a:gd name="T8" fmla="*/ 457200 w 457200"/>
              <a:gd name="T9" fmla="*/ 145529 h 381000"/>
              <a:gd name="T10" fmla="*/ 0 60000 65536"/>
              <a:gd name="T11" fmla="*/ 0 60000 65536"/>
              <a:gd name="T12" fmla="*/ 0 60000 65536"/>
              <a:gd name="T13" fmla="*/ 0 60000 65536"/>
              <a:gd name="T14" fmla="*/ 0 60000 65536"/>
              <a:gd name="T15" fmla="*/ 141284 w 457200"/>
              <a:gd name="T16" fmla="*/ 145530 h 381000"/>
              <a:gd name="T17" fmla="*/ 315916 w 457200"/>
              <a:gd name="T18" fmla="*/ 291056 h 381000"/>
            </a:gdLst>
            <a:ahLst/>
            <a:cxnLst>
              <a:cxn ang="T10">
                <a:pos x="T0" y="T1"/>
              </a:cxn>
              <a:cxn ang="T11">
                <a:pos x="T2" y="T3"/>
              </a:cxn>
              <a:cxn ang="T12">
                <a:pos x="T4" y="T5"/>
              </a:cxn>
              <a:cxn ang="T13">
                <a:pos x="T6" y="T7"/>
              </a:cxn>
              <a:cxn ang="T14">
                <a:pos x="T8" y="T9"/>
              </a:cxn>
            </a:cxnLst>
            <a:rect l="T15" t="T16" r="T17" b="T18"/>
            <a:pathLst>
              <a:path w="457200" h="3810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solidFill>
            <a:srgbClr val="D1D1F0"/>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defTabSz="914400" eaLnBrk="0" fontAlgn="ctr" hangingPunct="0">
              <a:spcBef>
                <a:spcPct val="0"/>
              </a:spcBef>
              <a:spcAft>
                <a:spcPct val="0"/>
              </a:spcAft>
              <a:defRPr/>
            </a:pPr>
            <a:endParaRPr kumimoji="0" lang="ja-JP" altLang="en-US" sz="2400">
              <a:solidFill>
                <a:srgbClr val="000000"/>
              </a:solidFill>
              <a:latin typeface="Arial" charset="0"/>
              <a:ea typeface="ＭＳ Ｐゴシック" charset="0"/>
              <a:cs typeface="ＭＳ Ｐゴシック" charset="0"/>
            </a:endParaRPr>
          </a:p>
        </p:txBody>
      </p:sp>
      <p:sp>
        <p:nvSpPr>
          <p:cNvPr id="88" name="5-Point Star 87"/>
          <p:cNvSpPr>
            <a:spLocks noChangeArrowheads="1"/>
          </p:cNvSpPr>
          <p:nvPr/>
        </p:nvSpPr>
        <p:spPr bwMode="auto">
          <a:xfrm>
            <a:off x="5105400" y="4419600"/>
            <a:ext cx="457200" cy="381000"/>
          </a:xfrm>
          <a:custGeom>
            <a:avLst/>
            <a:gdLst>
              <a:gd name="T0" fmla="*/ 228600 w 457200"/>
              <a:gd name="T1" fmla="*/ 0 h 381000"/>
              <a:gd name="T2" fmla="*/ 0 w 457200"/>
              <a:gd name="T3" fmla="*/ 145529 h 381000"/>
              <a:gd name="T4" fmla="*/ 87318 w 457200"/>
              <a:gd name="T5" fmla="*/ 380999 h 381000"/>
              <a:gd name="T6" fmla="*/ 369882 w 457200"/>
              <a:gd name="T7" fmla="*/ 380999 h 381000"/>
              <a:gd name="T8" fmla="*/ 457200 w 457200"/>
              <a:gd name="T9" fmla="*/ 145529 h 381000"/>
              <a:gd name="T10" fmla="*/ 0 60000 65536"/>
              <a:gd name="T11" fmla="*/ 0 60000 65536"/>
              <a:gd name="T12" fmla="*/ 0 60000 65536"/>
              <a:gd name="T13" fmla="*/ 0 60000 65536"/>
              <a:gd name="T14" fmla="*/ 0 60000 65536"/>
              <a:gd name="T15" fmla="*/ 141284 w 457200"/>
              <a:gd name="T16" fmla="*/ 145530 h 381000"/>
              <a:gd name="T17" fmla="*/ 315916 w 457200"/>
              <a:gd name="T18" fmla="*/ 291056 h 381000"/>
            </a:gdLst>
            <a:ahLst/>
            <a:cxnLst>
              <a:cxn ang="T10">
                <a:pos x="T0" y="T1"/>
              </a:cxn>
              <a:cxn ang="T11">
                <a:pos x="T2" y="T3"/>
              </a:cxn>
              <a:cxn ang="T12">
                <a:pos x="T4" y="T5"/>
              </a:cxn>
              <a:cxn ang="T13">
                <a:pos x="T6" y="T7"/>
              </a:cxn>
              <a:cxn ang="T14">
                <a:pos x="T8" y="T9"/>
              </a:cxn>
            </a:cxnLst>
            <a:rect l="T15" t="T16" r="T17" b="T18"/>
            <a:pathLst>
              <a:path w="457200" h="3810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solidFill>
            <a:srgbClr val="D1D1F0"/>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defTabSz="914400" eaLnBrk="0" fontAlgn="ctr" hangingPunct="0">
              <a:spcBef>
                <a:spcPct val="0"/>
              </a:spcBef>
              <a:spcAft>
                <a:spcPct val="0"/>
              </a:spcAft>
              <a:defRPr/>
            </a:pPr>
            <a:endParaRPr kumimoji="0" lang="ja-JP" altLang="en-US" sz="2400">
              <a:solidFill>
                <a:srgbClr val="000000"/>
              </a:solidFill>
              <a:latin typeface="Arial" charset="0"/>
              <a:ea typeface="ＭＳ Ｐゴシック" charset="0"/>
              <a:cs typeface="ＭＳ Ｐゴシック" charset="0"/>
            </a:endParaRPr>
          </a:p>
        </p:txBody>
      </p:sp>
      <p:sp>
        <p:nvSpPr>
          <p:cNvPr id="14399" name="Rectangle 107"/>
          <p:cNvSpPr>
            <a:spLocks noChangeArrowheads="1"/>
          </p:cNvSpPr>
          <p:nvPr/>
        </p:nvSpPr>
        <p:spPr bwMode="auto">
          <a:xfrm>
            <a:off x="1908175" y="4419600"/>
            <a:ext cx="1292225" cy="365125"/>
          </a:xfrm>
          <a:prstGeom prst="rect">
            <a:avLst/>
          </a:prstGeom>
          <a:solidFill>
            <a:schemeClr val="accent2">
              <a:lumMod val="20000"/>
              <a:lumOff val="80000"/>
            </a:schemeClr>
          </a:solidFill>
          <a:ln w="9525">
            <a:noFill/>
            <a:miter lim="800000"/>
            <a:headEnd/>
            <a:tailEnd/>
          </a:ln>
        </p:spPr>
        <p:txBody>
          <a:bodyPr lIns="0" tIns="0" rIns="0" bIns="0">
            <a:spAutoFit/>
          </a:bodyPr>
          <a:lstStyle/>
          <a:p>
            <a:pPr defTabSz="914400" eaLnBrk="0" fontAlgn="base" hangingPunct="0">
              <a:spcBef>
                <a:spcPct val="0"/>
              </a:spcBef>
              <a:spcAft>
                <a:spcPct val="0"/>
              </a:spcAft>
              <a:defRPr/>
            </a:pPr>
            <a:r>
              <a:rPr kumimoji="0" lang="en-US" altLang="ja-JP" sz="1200">
                <a:solidFill>
                  <a:srgbClr val="000000"/>
                </a:solidFill>
                <a:latin typeface="Calibri" pitchFamily="34" charset="0"/>
                <a:ea typeface="ＭＳ Ｐゴシック" pitchFamily="34" charset="-128"/>
                <a:cs typeface="ＭＳ Ｐゴシック" charset="0"/>
              </a:rPr>
              <a:t>Existence of low-lying SUSY known</a:t>
            </a:r>
          </a:p>
        </p:txBody>
      </p:sp>
      <p:sp>
        <p:nvSpPr>
          <p:cNvPr id="14400" name="Rectangle 107"/>
          <p:cNvSpPr>
            <a:spLocks noChangeArrowheads="1"/>
          </p:cNvSpPr>
          <p:nvPr/>
        </p:nvSpPr>
        <p:spPr bwMode="auto">
          <a:xfrm>
            <a:off x="4191000" y="4419600"/>
            <a:ext cx="838200" cy="365125"/>
          </a:xfrm>
          <a:prstGeom prst="rect">
            <a:avLst/>
          </a:prstGeom>
          <a:solidFill>
            <a:schemeClr val="accent2">
              <a:lumMod val="20000"/>
              <a:lumOff val="80000"/>
            </a:schemeClr>
          </a:solidFill>
          <a:ln w="9525">
            <a:noFill/>
            <a:miter lim="800000"/>
            <a:headEnd/>
            <a:tailEnd/>
          </a:ln>
        </p:spPr>
        <p:txBody>
          <a:bodyPr lIns="0" tIns="0" rIns="0" bIns="0">
            <a:spAutoFit/>
          </a:bodyPr>
          <a:lstStyle/>
          <a:p>
            <a:pPr defTabSz="914400" eaLnBrk="0" fontAlgn="base" hangingPunct="0">
              <a:spcBef>
                <a:spcPct val="0"/>
              </a:spcBef>
              <a:spcAft>
                <a:spcPct val="0"/>
              </a:spcAft>
              <a:defRPr/>
            </a:pPr>
            <a:r>
              <a:rPr kumimoji="0" lang="en-US" altLang="ja-JP" sz="1200">
                <a:solidFill>
                  <a:srgbClr val="000000"/>
                </a:solidFill>
                <a:latin typeface="Calibri" pitchFamily="34" charset="0"/>
                <a:ea typeface="ＭＳ Ｐゴシック" pitchFamily="34" charset="-128"/>
                <a:cs typeface="ＭＳ Ｐゴシック" charset="0"/>
              </a:rPr>
              <a:t>Higgs energy scale known</a:t>
            </a:r>
          </a:p>
        </p:txBody>
      </p:sp>
      <p:sp>
        <p:nvSpPr>
          <p:cNvPr id="93" name="Notched Right Arrow 92"/>
          <p:cNvSpPr>
            <a:spLocks noChangeArrowheads="1"/>
          </p:cNvSpPr>
          <p:nvPr/>
        </p:nvSpPr>
        <p:spPr bwMode="auto">
          <a:xfrm>
            <a:off x="5410200" y="2971800"/>
            <a:ext cx="1905000" cy="228600"/>
          </a:xfrm>
          <a:prstGeom prst="notchedRightArrow">
            <a:avLst>
              <a:gd name="adj1" fmla="val 50000"/>
              <a:gd name="adj2" fmla="val 50000"/>
            </a:avLst>
          </a:prstGeom>
          <a:solidFill>
            <a:srgbClr val="666666"/>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defRPr/>
            </a:pPr>
            <a:endParaRPr kumimoji="0" lang="ja-JP" altLang="en-US" sz="2400">
              <a:solidFill>
                <a:srgbClr val="FFFFFF"/>
              </a:solidFill>
              <a:latin typeface="Arial" charset="0"/>
              <a:ea typeface="ＭＳ Ｐゴシック" charset="0"/>
              <a:cs typeface="ＭＳ Ｐゴシック" charset="0"/>
            </a:endParaRPr>
          </a:p>
        </p:txBody>
      </p:sp>
      <p:sp>
        <p:nvSpPr>
          <p:cNvPr id="35890" name="AutoShape 62"/>
          <p:cNvSpPr>
            <a:spLocks noChangeArrowheads="1"/>
          </p:cNvSpPr>
          <p:nvPr/>
        </p:nvSpPr>
        <p:spPr bwMode="auto">
          <a:xfrm>
            <a:off x="3581400" y="5334000"/>
            <a:ext cx="2514600" cy="53136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D0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ctr" hangingPunct="0">
              <a:spcBef>
                <a:spcPct val="0"/>
              </a:spcBef>
              <a:spcAft>
                <a:spcPct val="0"/>
              </a:spcAft>
              <a:defRPr/>
            </a:pPr>
            <a:r>
              <a:rPr kumimoji="0" lang="en-US" altLang="ja-JP" sz="2400" b="1" dirty="0" err="1">
                <a:solidFill>
                  <a:srgbClr val="FFFFCC"/>
                </a:solidFill>
                <a:latin typeface="Arial" charset="0"/>
                <a:ea typeface="ＭＳ Ｐゴシック" charset="0"/>
                <a:cs typeface="ＭＳ Ｐゴシック" charset="0"/>
              </a:rPr>
              <a:t>timegap</a:t>
            </a:r>
            <a:endParaRPr kumimoji="0" lang="en-US" altLang="ja-JP" sz="2400" b="1" dirty="0">
              <a:solidFill>
                <a:srgbClr val="FFFFCC"/>
              </a:solidFill>
              <a:latin typeface="Arial" charset="0"/>
              <a:ea typeface="ＭＳ Ｐゴシック" charset="0"/>
              <a:cs typeface="ＭＳ Ｐゴシック" charset="0"/>
            </a:endParaRPr>
          </a:p>
        </p:txBody>
      </p:sp>
      <p:sp>
        <p:nvSpPr>
          <p:cNvPr id="56370" name="Footer Placeholder 5"/>
          <p:cNvSpPr>
            <a:spLocks noGrp="1"/>
          </p:cNvSpPr>
          <p:nvPr>
            <p:ph type="ftr" sz="quarter" idx="11"/>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ctr"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ctr"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ctr"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ctr" hangingPunct="0">
              <a:spcBef>
                <a:spcPct val="0"/>
              </a:spcBef>
              <a:spcAft>
                <a:spcPct val="0"/>
              </a:spcAft>
              <a:defRPr kumimoji="1" sz="2400">
                <a:solidFill>
                  <a:schemeClr val="tx1"/>
                </a:solidFill>
                <a:latin typeface="Arial" charset="0"/>
                <a:ea typeface="ＭＳ Ｐゴシック" charset="0"/>
              </a:defRPr>
            </a:lvl9pPr>
          </a:lstStyle>
          <a:p>
            <a:r>
              <a:rPr kumimoji="0" lang="en-US" altLang="ja-JP" sz="1600" smtClean="0">
                <a:solidFill>
                  <a:srgbClr val="23346C"/>
                </a:solidFill>
              </a:rPr>
              <a:t>Status and Prospect for ILC</a:t>
            </a:r>
            <a:endParaRPr kumimoji="0" lang="en-US" altLang="ja-JP" sz="1600">
              <a:solidFill>
                <a:srgbClr val="23346C"/>
              </a:solidFill>
            </a:endParaRPr>
          </a:p>
        </p:txBody>
      </p:sp>
      <p:sp>
        <p:nvSpPr>
          <p:cNvPr id="56371" name="Slide Number Placeholder 6"/>
          <p:cNvSpPr>
            <a:spLocks noGrp="1"/>
          </p:cNvSpPr>
          <p:nvPr>
            <p:ph type="sldNum" sz="quarter" idx="12"/>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ctr"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ctr"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ctr"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ctr" hangingPunct="0">
              <a:spcBef>
                <a:spcPct val="0"/>
              </a:spcBef>
              <a:spcAft>
                <a:spcPct val="0"/>
              </a:spcAft>
              <a:defRPr kumimoji="1" sz="2400">
                <a:solidFill>
                  <a:schemeClr val="tx1"/>
                </a:solidFill>
                <a:latin typeface="Arial" charset="0"/>
                <a:ea typeface="ＭＳ Ｐゴシック" charset="0"/>
              </a:defRPr>
            </a:lvl9pPr>
          </a:lstStyle>
          <a:p>
            <a:fld id="{62F0115C-648F-C942-B1FC-2B77FE331A14}" type="slidenum">
              <a:rPr kumimoji="0" lang="en-US" altLang="ja-JP" sz="1400">
                <a:solidFill>
                  <a:srgbClr val="000000"/>
                </a:solidFill>
              </a:rPr>
              <a:pPr/>
              <a:t>6</a:t>
            </a:fld>
            <a:endParaRPr kumimoji="0" lang="en-US" altLang="ja-JP" sz="1400">
              <a:solidFill>
                <a:srgbClr val="000000"/>
              </a:solidFill>
            </a:endParaRPr>
          </a:p>
        </p:txBody>
      </p:sp>
      <p:sp>
        <p:nvSpPr>
          <p:cNvPr id="56372" name="Date Placeholder 4"/>
          <p:cNvSpPr>
            <a:spLocks noGrp="1"/>
          </p:cNvSpPr>
          <p:nvPr>
            <p:ph type="dt" sz="quarter" idx="10"/>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ctr"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ctr"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ctr"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ctr" hangingPunct="0">
              <a:spcBef>
                <a:spcPct val="0"/>
              </a:spcBef>
              <a:spcAft>
                <a:spcPct val="0"/>
              </a:spcAft>
              <a:defRPr kumimoji="1" sz="2400">
                <a:solidFill>
                  <a:schemeClr val="tx1"/>
                </a:solidFill>
                <a:latin typeface="Arial" charset="0"/>
                <a:ea typeface="ＭＳ Ｐゴシック" charset="0"/>
              </a:defRPr>
            </a:lvl9pPr>
          </a:lstStyle>
          <a:p>
            <a:r>
              <a:rPr kumimoji="0" lang="en-US" altLang="ja-JP" sz="1200" smtClean="0">
                <a:solidFill>
                  <a:srgbClr val="000000"/>
                </a:solidFill>
              </a:rPr>
              <a:t>12/08/30, A. Yamamoto</a:t>
            </a:r>
            <a:endParaRPr kumimoji="0" lang="en-US" altLang="ja-JP" sz="1200">
              <a:solidFill>
                <a:srgbClr val="000000"/>
              </a:solidFill>
            </a:endParaRPr>
          </a:p>
        </p:txBody>
      </p:sp>
      <p:sp>
        <p:nvSpPr>
          <p:cNvPr id="69" name="テキスト ボックス 68"/>
          <p:cNvSpPr txBox="1"/>
          <p:nvPr/>
        </p:nvSpPr>
        <p:spPr>
          <a:xfrm>
            <a:off x="7712284" y="91647"/>
            <a:ext cx="1407807" cy="276999"/>
          </a:xfrm>
          <a:prstGeom prst="rect">
            <a:avLst/>
          </a:prstGeom>
          <a:solidFill>
            <a:srgbClr val="FFFF00"/>
          </a:solidFill>
        </p:spPr>
        <p:txBody>
          <a:bodyPr wrap="none" rtlCol="0">
            <a:spAutoFit/>
          </a:bodyPr>
          <a:lstStyle/>
          <a:p>
            <a:r>
              <a:rPr kumimoji="1" lang="en-US" altLang="ja-JP" sz="1200" dirty="0" smtClean="0"/>
              <a:t>B. </a:t>
            </a:r>
            <a:r>
              <a:rPr kumimoji="1" lang="en-US" altLang="ja-JP" sz="1200" dirty="0" err="1" smtClean="0"/>
              <a:t>Barish</a:t>
            </a:r>
            <a:r>
              <a:rPr lang="en-US" altLang="ja-JP" sz="1200" dirty="0"/>
              <a:t>,</a:t>
            </a:r>
            <a:r>
              <a:rPr kumimoji="1" lang="en-US" altLang="ja-JP" sz="1200" dirty="0" smtClean="0"/>
              <a:t> KILC12</a:t>
            </a:r>
            <a:endParaRPr kumimoji="1" lang="ja-JP" altLang="en-US" sz="1200" dirty="0"/>
          </a:p>
        </p:txBody>
      </p:sp>
      <p:sp>
        <p:nvSpPr>
          <p:cNvPr id="70" name="AutoShape 61"/>
          <p:cNvSpPr>
            <a:spLocks noChangeArrowheads="1"/>
          </p:cNvSpPr>
          <p:nvPr/>
        </p:nvSpPr>
        <p:spPr bwMode="auto">
          <a:xfrm>
            <a:off x="3581400" y="5776594"/>
            <a:ext cx="4114800" cy="54800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D0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ctr" hangingPunct="0">
              <a:spcBef>
                <a:spcPct val="0"/>
              </a:spcBef>
              <a:spcAft>
                <a:spcPct val="0"/>
              </a:spcAft>
              <a:defRPr/>
            </a:pPr>
            <a:r>
              <a:rPr kumimoji="0" lang="en-US" altLang="ja-JP" sz="2400" b="1">
                <a:solidFill>
                  <a:srgbClr val="FFFFCC"/>
                </a:solidFill>
                <a:latin typeface="Arial" charset="0"/>
                <a:ea typeface="ＭＳ Ｐゴシック" charset="0"/>
                <a:cs typeface="ＭＳ Ｐゴシック" charset="0"/>
              </a:rPr>
              <a:t>timegap</a:t>
            </a:r>
          </a:p>
        </p:txBody>
      </p:sp>
    </p:spTree>
    <p:extLst>
      <p:ext uri="{BB962C8B-B14F-4D97-AF65-F5344CB8AC3E}">
        <p14:creationId xmlns:p14="http://schemas.microsoft.com/office/powerpoint/2010/main" val="222439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569203" y="76200"/>
            <a:ext cx="7086600" cy="768489"/>
          </a:xfrm>
          <a:solidFill>
            <a:srgbClr val="93CDDD"/>
          </a:solidFill>
        </p:spPr>
        <p:txBody>
          <a:bodyPr/>
          <a:lstStyle/>
          <a:p>
            <a:r>
              <a:rPr kumimoji="1" lang="en-US" altLang="ja-JP" dirty="0" smtClean="0"/>
              <a:t>Road Map to realize ILC </a:t>
            </a:r>
            <a:endParaRPr kumimoji="1" lang="ja-JP" altLang="en-US" dirty="0"/>
          </a:p>
        </p:txBody>
      </p:sp>
      <p:sp>
        <p:nvSpPr>
          <p:cNvPr id="6" name="コンテンツ プレースホルダー 5"/>
          <p:cNvSpPr>
            <a:spLocks noGrp="1"/>
          </p:cNvSpPr>
          <p:nvPr>
            <p:ph idx="1"/>
          </p:nvPr>
        </p:nvSpPr>
        <p:spPr>
          <a:xfrm>
            <a:off x="159372" y="1181100"/>
            <a:ext cx="8578993" cy="4800600"/>
          </a:xfrm>
        </p:spPr>
        <p:txBody>
          <a:bodyPr/>
          <a:lstStyle/>
          <a:p>
            <a:r>
              <a:rPr kumimoji="1" lang="en-US" altLang="ja-JP" sz="2400" dirty="0" smtClean="0"/>
              <a:t>Assume to complete ILC construction by 2025 </a:t>
            </a:r>
            <a:r>
              <a:rPr kumimoji="1" lang="en-US" altLang="ja-JP" sz="2400" dirty="0" smtClean="0">
                <a:solidFill>
                  <a:srgbClr val="3C8C93"/>
                </a:solidFill>
              </a:rPr>
              <a:t>(~2030)</a:t>
            </a:r>
            <a:endParaRPr kumimoji="1" lang="en-US" altLang="ja-JP" dirty="0" smtClean="0">
              <a:solidFill>
                <a:srgbClr val="3C8C93"/>
              </a:solidFill>
            </a:endParaRPr>
          </a:p>
          <a:p>
            <a:pPr lvl="1"/>
            <a:r>
              <a:rPr kumimoji="1" lang="en-US" altLang="ja-JP" sz="1800" dirty="0" smtClean="0"/>
              <a:t>Assume the construction time to be 10 years (2+7+1)</a:t>
            </a:r>
          </a:p>
          <a:p>
            <a:pPr lvl="1"/>
            <a:r>
              <a:rPr kumimoji="1" lang="en-US" altLang="ja-JP" sz="1800" dirty="0" smtClean="0"/>
              <a:t>Need to start construction in 2016 </a:t>
            </a:r>
            <a:r>
              <a:rPr kumimoji="1" lang="en-US" altLang="ja-JP" sz="1800" dirty="0" smtClean="0">
                <a:solidFill>
                  <a:srgbClr val="3C8C93"/>
                </a:solidFill>
              </a:rPr>
              <a:t>(~2021)</a:t>
            </a:r>
          </a:p>
          <a:p>
            <a:pPr lvl="1"/>
            <a:r>
              <a:rPr kumimoji="1" lang="en-US" altLang="ja-JP" sz="1800" dirty="0" smtClean="0"/>
              <a:t>Need to have the project budget approval (to prepare for “real starting = bidding”) in 2014 </a:t>
            </a:r>
            <a:r>
              <a:rPr kumimoji="1" lang="en-US" altLang="ja-JP" sz="1800" dirty="0" smtClean="0">
                <a:solidFill>
                  <a:srgbClr val="3C8C93"/>
                </a:solidFill>
              </a:rPr>
              <a:t>(~2019)</a:t>
            </a:r>
          </a:p>
          <a:p>
            <a:r>
              <a:rPr kumimoji="1" lang="en-US" altLang="ja-JP" sz="2400" dirty="0"/>
              <a:t>K</a:t>
            </a:r>
            <a:r>
              <a:rPr kumimoji="1" lang="en-US" altLang="ja-JP" sz="2400" dirty="0" smtClean="0"/>
              <a:t>eep the full-energy (500 </a:t>
            </a:r>
            <a:r>
              <a:rPr kumimoji="1" lang="en-US" altLang="ja-JP" sz="2400" dirty="0" err="1" smtClean="0"/>
              <a:t>GeV</a:t>
            </a:r>
            <a:r>
              <a:rPr kumimoji="1" lang="en-US" altLang="ja-JP" sz="2400" dirty="0" smtClean="0"/>
              <a:t>) construction, however, </a:t>
            </a:r>
          </a:p>
          <a:p>
            <a:r>
              <a:rPr kumimoji="1" lang="en-US" altLang="ja-JP" sz="2400" dirty="0" smtClean="0"/>
              <a:t>The project starting with staging shall be a possibility</a:t>
            </a:r>
          </a:p>
          <a:p>
            <a:pPr lvl="1"/>
            <a:r>
              <a:rPr kumimoji="1" lang="en-US" altLang="ja-JP" sz="1800" dirty="0" smtClean="0"/>
              <a:t>Stage 1: Higgs Factory  (&gt; 250 </a:t>
            </a:r>
            <a:r>
              <a:rPr kumimoji="1" lang="en-US" altLang="ja-JP" sz="1800" dirty="0" err="1" smtClean="0"/>
              <a:t>GeV</a:t>
            </a:r>
            <a:r>
              <a:rPr kumimoji="1" lang="en-US" altLang="ja-JP" sz="1800" dirty="0" smtClean="0"/>
              <a:t> : center-of-mass energy)</a:t>
            </a:r>
          </a:p>
          <a:p>
            <a:pPr lvl="1"/>
            <a:r>
              <a:rPr kumimoji="1" lang="en-US" altLang="ja-JP" sz="1800" dirty="0" smtClean="0"/>
              <a:t>Stage 2: Full-energy (500 </a:t>
            </a:r>
            <a:r>
              <a:rPr kumimoji="1" lang="en-US" altLang="ja-JP" sz="1800" dirty="0" err="1" smtClean="0"/>
              <a:t>GeV</a:t>
            </a:r>
            <a:r>
              <a:rPr kumimoji="1" lang="en-US" altLang="ja-JP" sz="1800" dirty="0" smtClean="0"/>
              <a:t>) </a:t>
            </a:r>
          </a:p>
          <a:p>
            <a:pPr lvl="1"/>
            <a:r>
              <a:rPr kumimoji="1" lang="en-US" altLang="ja-JP" sz="1800" dirty="0" smtClean="0"/>
              <a:t>Stage 3: Future extension : up to 1 </a:t>
            </a:r>
            <a:r>
              <a:rPr kumimoji="1" lang="en-US" altLang="ja-JP" sz="1800" dirty="0" err="1" smtClean="0"/>
              <a:t>TeV</a:t>
            </a:r>
            <a:r>
              <a:rPr kumimoji="1" lang="en-US" altLang="ja-JP" sz="2200" dirty="0" smtClean="0"/>
              <a:t>	</a:t>
            </a:r>
          </a:p>
          <a:p>
            <a:r>
              <a:rPr kumimoji="1" lang="en-US" altLang="ja-JP" sz="2400" dirty="0" smtClean="0"/>
              <a:t>The budget sharing </a:t>
            </a:r>
          </a:p>
          <a:p>
            <a:pPr lvl="2"/>
            <a:r>
              <a:rPr kumimoji="1" lang="en-US" altLang="ja-JP" sz="1800" dirty="0" smtClean="0"/>
              <a:t>Basic assumption: 50 % by host country for the full-energy construction</a:t>
            </a:r>
          </a:p>
          <a:p>
            <a:pPr lvl="2"/>
            <a:r>
              <a:rPr kumimoji="1" lang="en-US" altLang="ja-JP" sz="1800" dirty="0" smtClean="0"/>
              <a:t>It corresponds to ~70 % by host country for the stage 1 construction</a:t>
            </a:r>
          </a:p>
          <a:p>
            <a:pPr lvl="2"/>
            <a:endParaRPr kumimoji="1" lang="en-US" altLang="ja-JP" sz="1800" dirty="0" smtClean="0"/>
          </a:p>
          <a:p>
            <a:pPr lvl="1"/>
            <a:endParaRPr kumimoji="1" lang="ja-JP" altLang="en-US" sz="2000" dirty="0"/>
          </a:p>
        </p:txBody>
      </p:sp>
      <p:sp>
        <p:nvSpPr>
          <p:cNvPr id="2" name="日付プレースホルダー 1"/>
          <p:cNvSpPr>
            <a:spLocks noGrp="1"/>
          </p:cNvSpPr>
          <p:nvPr>
            <p:ph type="dt" sz="half" idx="10"/>
          </p:nvPr>
        </p:nvSpPr>
        <p:spPr/>
        <p:txBody>
          <a:bodyPr/>
          <a:lstStyle/>
          <a:p>
            <a:r>
              <a:rPr lang="en-US" smtClean="0">
                <a:solidFill>
                  <a:srgbClr val="000000"/>
                </a:solidFill>
                <a:latin typeface="Arial"/>
                <a:ea typeface="Arial Unicode MS"/>
                <a:cs typeface="Arial Unicode MS"/>
              </a:rPr>
              <a:t>12/08/06, A. Yamamoto</a:t>
            </a:r>
            <a:endParaRPr lang="en-US">
              <a:solidFill>
                <a:srgbClr val="000000"/>
              </a:solidFill>
              <a:latin typeface="Arial"/>
              <a:ea typeface="Arial Unicode MS"/>
              <a:cs typeface="Arial Unicode MS"/>
            </a:endParaRPr>
          </a:p>
        </p:txBody>
      </p:sp>
      <p:sp>
        <p:nvSpPr>
          <p:cNvPr id="3" name="フッター プレースホルダー 2"/>
          <p:cNvSpPr>
            <a:spLocks noGrp="1"/>
          </p:cNvSpPr>
          <p:nvPr>
            <p:ph type="ftr" sz="quarter" idx="11"/>
          </p:nvPr>
        </p:nvSpPr>
        <p:spPr/>
        <p:txBody>
          <a:bodyPr/>
          <a:lstStyle/>
          <a:p>
            <a:r>
              <a:rPr lang="en-US" smtClean="0">
                <a:latin typeface="Arial"/>
                <a:ea typeface="Arial Unicode MS"/>
                <a:cs typeface="Arial Unicode MS"/>
              </a:rPr>
              <a:t>LC Project</a:t>
            </a:r>
            <a:endParaRPr lang="en-US">
              <a:latin typeface="Arial"/>
              <a:ea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7</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922785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Rectangle 219"/>
          <p:cNvSpPr>
            <a:spLocks noChangeArrowheads="1"/>
          </p:cNvSpPr>
          <p:nvPr/>
        </p:nvSpPr>
        <p:spPr bwMode="auto">
          <a:xfrm>
            <a:off x="0" y="0"/>
            <a:ext cx="9144000" cy="2109788"/>
          </a:xfrm>
          <a:prstGeom prst="rect">
            <a:avLst/>
          </a:prstGeom>
          <a:solidFill>
            <a:srgbClr val="FFFFFF"/>
          </a:solidFill>
          <a:ln w="9525">
            <a:solidFill>
              <a:srgbClr val="FFFFFF"/>
            </a:solidFill>
            <a:miter lim="800000"/>
            <a:headEnd/>
            <a:tailEnd/>
          </a:ln>
          <a:effectLst>
            <a:outerShdw blurRad="40000" dist="23000" dir="5400000" rotWithShape="0">
              <a:srgbClr val="000000">
                <a:alpha val="34999"/>
              </a:srgbClr>
            </a:outerShdw>
          </a:effectLst>
        </p:spPr>
        <p:txBody>
          <a:bodyPr anchor="ctr"/>
          <a:lstStyle/>
          <a:p>
            <a:pPr algn="ctr" defTabSz="457200" fontAlgn="auto">
              <a:spcBef>
                <a:spcPts val="0"/>
              </a:spcBef>
              <a:spcAft>
                <a:spcPts val="0"/>
              </a:spcAft>
              <a:defRPr/>
            </a:pPr>
            <a:endParaRPr kumimoji="0" lang="en-US">
              <a:solidFill>
                <a:schemeClr val="lt1"/>
              </a:solidFill>
              <a:latin typeface="+mn-lt"/>
              <a:ea typeface="+mn-ea"/>
              <a:cs typeface="+mn-cs"/>
            </a:endParaRPr>
          </a:p>
        </p:txBody>
      </p:sp>
      <p:grpSp>
        <p:nvGrpSpPr>
          <p:cNvPr id="3075" name="Group 235"/>
          <p:cNvGrpSpPr>
            <a:grpSpLocks/>
          </p:cNvGrpSpPr>
          <p:nvPr/>
        </p:nvGrpSpPr>
        <p:grpSpPr bwMode="auto">
          <a:xfrm>
            <a:off x="100013" y="46038"/>
            <a:ext cx="1587500" cy="304800"/>
            <a:chOff x="99436" y="46603"/>
            <a:chExt cx="1588843" cy="304604"/>
          </a:xfrm>
        </p:grpSpPr>
        <p:sp>
          <p:nvSpPr>
            <p:cNvPr id="3" name="Rectangle 233"/>
            <p:cNvSpPr/>
            <p:nvPr/>
          </p:nvSpPr>
          <p:spPr>
            <a:xfrm>
              <a:off x="99436" y="129100"/>
              <a:ext cx="179539" cy="180859"/>
            </a:xfrm>
            <a:prstGeom prst="rect">
              <a:avLst/>
            </a:prstGeom>
            <a:solidFill>
              <a:srgbClr val="00B0F0">
                <a:alpha val="45098"/>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kumimoji="0" lang="en-US"/>
            </a:p>
          </p:txBody>
        </p:sp>
        <p:sp>
          <p:nvSpPr>
            <p:cNvPr id="3347" name="TextBox 234"/>
            <p:cNvSpPr txBox="1">
              <a:spLocks noChangeArrowheads="1"/>
            </p:cNvSpPr>
            <p:nvPr/>
          </p:nvSpPr>
          <p:spPr bwMode="auto">
            <a:xfrm>
              <a:off x="232899" y="46603"/>
              <a:ext cx="1455380" cy="30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Access Tunnel ex.</a:t>
              </a:r>
            </a:p>
          </p:txBody>
        </p:sp>
      </p:grpSp>
      <p:sp>
        <p:nvSpPr>
          <p:cNvPr id="3076" name="Date Placeholder 1"/>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200">
                <a:solidFill>
                  <a:srgbClr val="898989"/>
                </a:solidFill>
                <a:latin typeface="Calibri" charset="0"/>
              </a:rPr>
              <a:t>12/June/2012</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fld id="{27347E80-ED9C-5643-AFD9-C47378E74F1A}" type="slidenum">
              <a:rPr kumimoji="0" lang="en-US" altLang="ja-JP" sz="1200">
                <a:solidFill>
                  <a:srgbClr val="898989"/>
                </a:solidFill>
              </a:rPr>
              <a:pPr algn="r" eaLnBrk="1" hangingPunct="1"/>
              <a:t>8</a:t>
            </a:fld>
            <a:endParaRPr kumimoji="0" lang="en-US" altLang="ja-JP" sz="1200">
              <a:solidFill>
                <a:srgbClr val="898989"/>
              </a:solidFill>
            </a:endParaRPr>
          </a:p>
        </p:txBody>
      </p:sp>
      <p:grpSp>
        <p:nvGrpSpPr>
          <p:cNvPr id="3078" name="Group 98"/>
          <p:cNvGrpSpPr>
            <a:grpSpLocks/>
          </p:cNvGrpSpPr>
          <p:nvPr/>
        </p:nvGrpSpPr>
        <p:grpSpPr bwMode="auto">
          <a:xfrm>
            <a:off x="107950" y="2781300"/>
            <a:ext cx="8918575" cy="3600450"/>
            <a:chOff x="65348" y="2712429"/>
            <a:chExt cx="8918435" cy="3600450"/>
          </a:xfrm>
        </p:grpSpPr>
        <p:grpSp>
          <p:nvGrpSpPr>
            <p:cNvPr id="3290" name="Group 99"/>
            <p:cNvGrpSpPr>
              <a:grpSpLocks/>
            </p:cNvGrpSpPr>
            <p:nvPr/>
          </p:nvGrpSpPr>
          <p:grpSpPr bwMode="auto">
            <a:xfrm>
              <a:off x="493973" y="2712429"/>
              <a:ext cx="8489810" cy="3600450"/>
              <a:chOff x="493973" y="2129879"/>
              <a:chExt cx="8489810" cy="3600450"/>
            </a:xfrm>
          </p:grpSpPr>
          <p:grpSp>
            <p:nvGrpSpPr>
              <p:cNvPr id="3301" name="Group 79"/>
              <p:cNvGrpSpPr>
                <a:grpSpLocks/>
              </p:cNvGrpSpPr>
              <p:nvPr/>
            </p:nvGrpSpPr>
            <p:grpSpPr bwMode="auto">
              <a:xfrm>
                <a:off x="501910" y="2399754"/>
                <a:ext cx="8481872" cy="3241675"/>
                <a:chOff x="500034" y="2340000"/>
                <a:chExt cx="8064000" cy="3241588"/>
              </a:xfrm>
            </p:grpSpPr>
            <p:cxnSp>
              <p:nvCxnSpPr>
                <p:cNvPr id="146" name="Straight Connector 145"/>
                <p:cNvCxnSpPr/>
                <p:nvPr/>
              </p:nvCxnSpPr>
              <p:spPr>
                <a:xfrm>
                  <a:off x="500028" y="2700353"/>
                  <a:ext cx="8064007" cy="1587"/>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00028" y="3060706"/>
                  <a:ext cx="8064007" cy="1588"/>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00028" y="3419471"/>
                  <a:ext cx="8064007" cy="1588"/>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00028" y="3779824"/>
                  <a:ext cx="8064007" cy="1587"/>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00028" y="4140177"/>
                  <a:ext cx="8064007" cy="1588"/>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500028" y="4500530"/>
                  <a:ext cx="8064007" cy="1587"/>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500028" y="4859295"/>
                  <a:ext cx="8064007" cy="1587"/>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00028" y="5219648"/>
                  <a:ext cx="8064007" cy="1588"/>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500028" y="5580001"/>
                  <a:ext cx="8064007" cy="1587"/>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500028" y="2340000"/>
                  <a:ext cx="8064007" cy="1588"/>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302" name="Group 56"/>
              <p:cNvGrpSpPr>
                <a:grpSpLocks/>
              </p:cNvGrpSpPr>
              <p:nvPr/>
            </p:nvGrpSpPr>
            <p:grpSpPr bwMode="auto">
              <a:xfrm>
                <a:off x="493973" y="2129879"/>
                <a:ext cx="8489810" cy="3241675"/>
                <a:chOff x="500034" y="2340000"/>
                <a:chExt cx="8064000" cy="3241588"/>
              </a:xfrm>
            </p:grpSpPr>
            <p:cxnSp>
              <p:nvCxnSpPr>
                <p:cNvPr id="136" name="Straight Connector 135"/>
                <p:cNvCxnSpPr/>
                <p:nvPr/>
              </p:nvCxnSpPr>
              <p:spPr>
                <a:xfrm>
                  <a:off x="500027" y="2700353"/>
                  <a:ext cx="8064007"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00027" y="3060706"/>
                  <a:ext cx="8064007"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00027" y="3419471"/>
                  <a:ext cx="8064007"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00027" y="3779824"/>
                  <a:ext cx="8064007"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00027" y="4140177"/>
                  <a:ext cx="8064007"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00027" y="4500530"/>
                  <a:ext cx="8064007"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00027" y="4859295"/>
                  <a:ext cx="8064007"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00027" y="5219648"/>
                  <a:ext cx="8064007"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00027" y="5580001"/>
                  <a:ext cx="8064007"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00027" y="2340000"/>
                  <a:ext cx="8064007"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03" name="Group 57"/>
              <p:cNvGrpSpPr>
                <a:grpSpLocks/>
              </p:cNvGrpSpPr>
              <p:nvPr/>
            </p:nvGrpSpPr>
            <p:grpSpPr bwMode="auto">
              <a:xfrm>
                <a:off x="493973" y="2310854"/>
                <a:ext cx="8489810" cy="3241675"/>
                <a:chOff x="500034" y="2340000"/>
                <a:chExt cx="8064000" cy="3241588"/>
              </a:xfrm>
            </p:grpSpPr>
            <p:cxnSp>
              <p:nvCxnSpPr>
                <p:cNvPr id="126" name="Straight Connector 125"/>
                <p:cNvCxnSpPr/>
                <p:nvPr/>
              </p:nvCxnSpPr>
              <p:spPr>
                <a:xfrm>
                  <a:off x="500027" y="2700353"/>
                  <a:ext cx="8064007" cy="158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00027" y="3060706"/>
                  <a:ext cx="8064007"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00027" y="3419471"/>
                  <a:ext cx="8064007"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00027" y="3779824"/>
                  <a:ext cx="8064007" cy="158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00027" y="4140177"/>
                  <a:ext cx="8064007"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00027" y="4500530"/>
                  <a:ext cx="8064007" cy="158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00027" y="4859295"/>
                  <a:ext cx="8064007" cy="158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00027" y="5219648"/>
                  <a:ext cx="8064007"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00027" y="5580001"/>
                  <a:ext cx="8064007" cy="158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00027" y="2340000"/>
                  <a:ext cx="8064007"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04" name="Group 68"/>
              <p:cNvGrpSpPr>
                <a:grpSpLocks/>
              </p:cNvGrpSpPr>
              <p:nvPr/>
            </p:nvGrpSpPr>
            <p:grpSpPr bwMode="auto">
              <a:xfrm>
                <a:off x="592398" y="2220366"/>
                <a:ext cx="8391384" cy="3241675"/>
                <a:chOff x="500034" y="2340000"/>
                <a:chExt cx="8064000" cy="3241588"/>
              </a:xfrm>
            </p:grpSpPr>
            <p:cxnSp>
              <p:nvCxnSpPr>
                <p:cNvPr id="116" name="Straight Connector 115"/>
                <p:cNvCxnSpPr/>
                <p:nvPr/>
              </p:nvCxnSpPr>
              <p:spPr>
                <a:xfrm>
                  <a:off x="500025" y="2700353"/>
                  <a:ext cx="8064010" cy="1588"/>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00025" y="3060707"/>
                  <a:ext cx="8064010" cy="1587"/>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00025" y="3419472"/>
                  <a:ext cx="8064010" cy="1587"/>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00025" y="3779824"/>
                  <a:ext cx="8064010" cy="1588"/>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00025" y="4140178"/>
                  <a:ext cx="8064010" cy="1587"/>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00025" y="4500530"/>
                  <a:ext cx="8064010" cy="1588"/>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00025" y="4859295"/>
                  <a:ext cx="8064010" cy="1588"/>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0025" y="5219649"/>
                  <a:ext cx="8064010" cy="1587"/>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00025" y="5580001"/>
                  <a:ext cx="8064010" cy="1588"/>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00025" y="2340001"/>
                  <a:ext cx="8064010" cy="1587"/>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15" name="Rectangle 114"/>
              <p:cNvSpPr/>
              <p:nvPr/>
            </p:nvSpPr>
            <p:spPr>
              <a:xfrm>
                <a:off x="497141" y="2129879"/>
                <a:ext cx="8486642" cy="36004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kumimoji="0" lang="en-US"/>
              </a:p>
            </p:txBody>
          </p:sp>
        </p:grpSp>
        <p:sp>
          <p:nvSpPr>
            <p:cNvPr id="101" name="Rectangle 100"/>
            <p:cNvSpPr/>
            <p:nvPr/>
          </p:nvSpPr>
          <p:spPr>
            <a:xfrm>
              <a:off x="65348" y="2712429"/>
              <a:ext cx="360357" cy="360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457200"/>
              <a:r>
                <a:rPr kumimoji="0" lang="en-GB" altLang="ja-JP" sz="1400" b="1">
                  <a:solidFill>
                    <a:schemeClr val="tx1"/>
                  </a:solidFill>
                  <a:latin typeface="Arial" charset="0"/>
                  <a:ea typeface="ＭＳ Ｐゴシック" charset="0"/>
                  <a:cs typeface="ＭＳ Ｐゴシック" charset="0"/>
                </a:rPr>
                <a:t>1</a:t>
              </a:r>
              <a:endParaRPr kumimoji="0" lang="en-US" altLang="ja-JP" sz="1400" b="1">
                <a:solidFill>
                  <a:schemeClr val="tx1"/>
                </a:solidFill>
                <a:latin typeface="Arial" charset="0"/>
                <a:ea typeface="ＭＳ Ｐゴシック" charset="0"/>
                <a:cs typeface="ＭＳ Ｐゴシック" charset="0"/>
              </a:endParaRPr>
            </a:p>
          </p:txBody>
        </p:sp>
        <p:sp>
          <p:nvSpPr>
            <p:cNvPr id="102" name="Rectangle 101"/>
            <p:cNvSpPr/>
            <p:nvPr/>
          </p:nvSpPr>
          <p:spPr>
            <a:xfrm>
              <a:off x="65348" y="3072792"/>
              <a:ext cx="360357" cy="360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457200"/>
              <a:r>
                <a:rPr kumimoji="0" lang="en-GB" altLang="ja-JP" sz="1400" b="1">
                  <a:solidFill>
                    <a:schemeClr val="tx1"/>
                  </a:solidFill>
                  <a:latin typeface="Arial" charset="0"/>
                  <a:ea typeface="ＭＳ Ｐゴシック" charset="0"/>
                  <a:cs typeface="ＭＳ Ｐゴシック" charset="0"/>
                </a:rPr>
                <a:t>2</a:t>
              </a:r>
              <a:endParaRPr kumimoji="0" lang="en-US" altLang="ja-JP" sz="1400" b="1">
                <a:solidFill>
                  <a:schemeClr val="tx1"/>
                </a:solidFill>
                <a:latin typeface="Arial" charset="0"/>
                <a:ea typeface="ＭＳ Ｐゴシック" charset="0"/>
                <a:cs typeface="ＭＳ Ｐゴシック" charset="0"/>
              </a:endParaRPr>
            </a:p>
          </p:txBody>
        </p:sp>
        <p:sp>
          <p:nvSpPr>
            <p:cNvPr id="103" name="Rectangle 102"/>
            <p:cNvSpPr/>
            <p:nvPr/>
          </p:nvSpPr>
          <p:spPr>
            <a:xfrm>
              <a:off x="65348" y="3433154"/>
              <a:ext cx="360357" cy="360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457200"/>
              <a:r>
                <a:rPr kumimoji="0" lang="en-GB" altLang="ja-JP" sz="1400" b="1">
                  <a:solidFill>
                    <a:schemeClr val="tx1"/>
                  </a:solidFill>
                  <a:latin typeface="Arial" charset="0"/>
                  <a:ea typeface="ＭＳ Ｐゴシック" charset="0"/>
                  <a:cs typeface="ＭＳ Ｐゴシック" charset="0"/>
                </a:rPr>
                <a:t>3</a:t>
              </a:r>
              <a:endParaRPr kumimoji="0" lang="en-US" altLang="ja-JP" sz="1400" b="1">
                <a:solidFill>
                  <a:schemeClr val="tx1"/>
                </a:solidFill>
                <a:latin typeface="Arial" charset="0"/>
                <a:ea typeface="ＭＳ Ｐゴシック" charset="0"/>
                <a:cs typeface="ＭＳ Ｐゴシック" charset="0"/>
              </a:endParaRPr>
            </a:p>
          </p:txBody>
        </p:sp>
        <p:sp>
          <p:nvSpPr>
            <p:cNvPr id="104" name="Rectangle 103"/>
            <p:cNvSpPr/>
            <p:nvPr/>
          </p:nvSpPr>
          <p:spPr>
            <a:xfrm>
              <a:off x="65348" y="3793517"/>
              <a:ext cx="360357" cy="35877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457200"/>
              <a:r>
                <a:rPr kumimoji="0" lang="en-GB" altLang="ja-JP" sz="1400" b="1">
                  <a:solidFill>
                    <a:schemeClr val="tx1"/>
                  </a:solidFill>
                  <a:latin typeface="Arial" charset="0"/>
                  <a:ea typeface="ＭＳ Ｐゴシック" charset="0"/>
                  <a:cs typeface="ＭＳ Ｐゴシック" charset="0"/>
                </a:rPr>
                <a:t>4</a:t>
              </a:r>
              <a:endParaRPr kumimoji="0" lang="en-US" altLang="ja-JP" sz="1400" b="1">
                <a:solidFill>
                  <a:schemeClr val="tx1"/>
                </a:solidFill>
                <a:latin typeface="Arial" charset="0"/>
                <a:ea typeface="ＭＳ Ｐゴシック" charset="0"/>
                <a:cs typeface="ＭＳ Ｐゴシック" charset="0"/>
              </a:endParaRPr>
            </a:p>
          </p:txBody>
        </p:sp>
        <p:sp>
          <p:nvSpPr>
            <p:cNvPr id="105" name="Rectangle 104"/>
            <p:cNvSpPr/>
            <p:nvPr/>
          </p:nvSpPr>
          <p:spPr>
            <a:xfrm>
              <a:off x="65348" y="4152292"/>
              <a:ext cx="360357" cy="360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457200"/>
              <a:r>
                <a:rPr kumimoji="0" lang="en-GB" altLang="ja-JP" sz="1400" b="1">
                  <a:solidFill>
                    <a:schemeClr val="tx1"/>
                  </a:solidFill>
                  <a:latin typeface="Arial" charset="0"/>
                  <a:ea typeface="ＭＳ Ｐゴシック" charset="0"/>
                  <a:cs typeface="ＭＳ Ｐゴシック" charset="0"/>
                </a:rPr>
                <a:t>5</a:t>
              </a:r>
              <a:endParaRPr kumimoji="0" lang="en-US" altLang="ja-JP" sz="1400" b="1">
                <a:solidFill>
                  <a:schemeClr val="tx1"/>
                </a:solidFill>
                <a:latin typeface="Arial" charset="0"/>
                <a:ea typeface="ＭＳ Ｐゴシック" charset="0"/>
                <a:cs typeface="ＭＳ Ｐゴシック" charset="0"/>
              </a:endParaRPr>
            </a:p>
          </p:txBody>
        </p:sp>
        <p:sp>
          <p:nvSpPr>
            <p:cNvPr id="106" name="Rectangle 105"/>
            <p:cNvSpPr/>
            <p:nvPr/>
          </p:nvSpPr>
          <p:spPr>
            <a:xfrm>
              <a:off x="65348" y="4512654"/>
              <a:ext cx="360357" cy="360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457200"/>
              <a:r>
                <a:rPr kumimoji="0" lang="en-GB" altLang="ja-JP" sz="1400" b="1">
                  <a:solidFill>
                    <a:schemeClr val="tx1"/>
                  </a:solidFill>
                  <a:latin typeface="Arial" charset="0"/>
                  <a:ea typeface="ＭＳ Ｐゴシック" charset="0"/>
                  <a:cs typeface="ＭＳ Ｐゴシック" charset="0"/>
                </a:rPr>
                <a:t>6</a:t>
              </a:r>
              <a:endParaRPr kumimoji="0" lang="en-US" altLang="ja-JP" sz="1400" b="1">
                <a:solidFill>
                  <a:schemeClr val="tx1"/>
                </a:solidFill>
                <a:latin typeface="Arial" charset="0"/>
                <a:ea typeface="ＭＳ Ｐゴシック" charset="0"/>
                <a:cs typeface="ＭＳ Ｐゴシック" charset="0"/>
              </a:endParaRPr>
            </a:p>
          </p:txBody>
        </p:sp>
        <p:sp>
          <p:nvSpPr>
            <p:cNvPr id="107" name="Rectangle 106"/>
            <p:cNvSpPr/>
            <p:nvPr/>
          </p:nvSpPr>
          <p:spPr>
            <a:xfrm>
              <a:off x="65348" y="4873017"/>
              <a:ext cx="360357" cy="360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457200"/>
              <a:r>
                <a:rPr kumimoji="0" lang="en-GB" altLang="ja-JP" sz="1400" b="1">
                  <a:solidFill>
                    <a:schemeClr val="tx1"/>
                  </a:solidFill>
                  <a:latin typeface="Arial" charset="0"/>
                  <a:ea typeface="ＭＳ Ｐゴシック" charset="0"/>
                  <a:cs typeface="ＭＳ Ｐゴシック" charset="0"/>
                </a:rPr>
                <a:t>7</a:t>
              </a:r>
              <a:endParaRPr kumimoji="0" lang="en-US" altLang="ja-JP" sz="1400" b="1">
                <a:solidFill>
                  <a:schemeClr val="tx1"/>
                </a:solidFill>
                <a:latin typeface="Arial" charset="0"/>
                <a:ea typeface="ＭＳ Ｐゴシック" charset="0"/>
                <a:cs typeface="ＭＳ Ｐゴシック" charset="0"/>
              </a:endParaRPr>
            </a:p>
          </p:txBody>
        </p:sp>
        <p:sp>
          <p:nvSpPr>
            <p:cNvPr id="108" name="Rectangle 107"/>
            <p:cNvSpPr/>
            <p:nvPr/>
          </p:nvSpPr>
          <p:spPr>
            <a:xfrm>
              <a:off x="65348" y="5233379"/>
              <a:ext cx="360357" cy="35877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457200"/>
              <a:r>
                <a:rPr kumimoji="0" lang="en-GB" altLang="ja-JP" sz="1400" b="1">
                  <a:solidFill>
                    <a:schemeClr val="tx1"/>
                  </a:solidFill>
                  <a:latin typeface="Arial" charset="0"/>
                  <a:ea typeface="ＭＳ Ｐゴシック" charset="0"/>
                  <a:cs typeface="ＭＳ Ｐゴシック" charset="0"/>
                </a:rPr>
                <a:t>8</a:t>
              </a:r>
              <a:endParaRPr kumimoji="0" lang="en-US" altLang="ja-JP" sz="1400" b="1">
                <a:solidFill>
                  <a:schemeClr val="tx1"/>
                </a:solidFill>
                <a:latin typeface="Arial" charset="0"/>
                <a:ea typeface="ＭＳ Ｐゴシック" charset="0"/>
                <a:cs typeface="ＭＳ Ｐゴシック" charset="0"/>
              </a:endParaRPr>
            </a:p>
          </p:txBody>
        </p:sp>
        <p:sp>
          <p:nvSpPr>
            <p:cNvPr id="109" name="Rectangle 108"/>
            <p:cNvSpPr/>
            <p:nvPr/>
          </p:nvSpPr>
          <p:spPr>
            <a:xfrm>
              <a:off x="65348" y="5592154"/>
              <a:ext cx="360357" cy="360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457200"/>
              <a:r>
                <a:rPr kumimoji="0" lang="en-GB" altLang="ja-JP" sz="1400" b="1">
                  <a:solidFill>
                    <a:schemeClr val="tx1"/>
                  </a:solidFill>
                  <a:latin typeface="Arial" charset="0"/>
                  <a:ea typeface="ＭＳ Ｐゴシック" charset="0"/>
                  <a:cs typeface="ＭＳ Ｐゴシック" charset="0"/>
                </a:rPr>
                <a:t>9</a:t>
              </a:r>
              <a:endParaRPr kumimoji="0" lang="en-US" altLang="ja-JP" sz="1400" b="1">
                <a:solidFill>
                  <a:schemeClr val="tx1"/>
                </a:solidFill>
                <a:latin typeface="Arial" charset="0"/>
                <a:ea typeface="ＭＳ Ｐゴシック" charset="0"/>
                <a:cs typeface="ＭＳ Ｐゴシック" charset="0"/>
              </a:endParaRPr>
            </a:p>
          </p:txBody>
        </p:sp>
        <p:sp>
          <p:nvSpPr>
            <p:cNvPr id="110" name="Rectangle 109"/>
            <p:cNvSpPr/>
            <p:nvPr/>
          </p:nvSpPr>
          <p:spPr>
            <a:xfrm>
              <a:off x="65348" y="5952517"/>
              <a:ext cx="360357" cy="360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457200"/>
              <a:r>
                <a:rPr kumimoji="0" lang="en-GB" altLang="ja-JP" sz="1400" b="1">
                  <a:solidFill>
                    <a:schemeClr val="tx1"/>
                  </a:solidFill>
                  <a:latin typeface="Arial" charset="0"/>
                  <a:ea typeface="ＭＳ Ｐゴシック" charset="0"/>
                  <a:cs typeface="ＭＳ Ｐゴシック" charset="0"/>
                </a:rPr>
                <a:t>10</a:t>
              </a:r>
              <a:endParaRPr kumimoji="0" lang="en-US" altLang="ja-JP" sz="1400" b="1">
                <a:solidFill>
                  <a:schemeClr val="tx1"/>
                </a:solidFill>
                <a:latin typeface="Arial" charset="0"/>
                <a:ea typeface="ＭＳ Ｐゴシック" charset="0"/>
                <a:cs typeface="ＭＳ Ｐゴシック" charset="0"/>
              </a:endParaRPr>
            </a:p>
          </p:txBody>
        </p:sp>
      </p:grpSp>
      <p:cxnSp>
        <p:nvCxnSpPr>
          <p:cNvPr id="98" name="Straight Connector 97"/>
          <p:cNvCxnSpPr/>
          <p:nvPr/>
        </p:nvCxnSpPr>
        <p:spPr bwMode="auto">
          <a:xfrm>
            <a:off x="4948238" y="2006600"/>
            <a:ext cx="4762" cy="43608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80" name="Rectangle 73"/>
          <p:cNvSpPr>
            <a:spLocks noChangeArrowheads="1"/>
          </p:cNvSpPr>
          <p:nvPr/>
        </p:nvSpPr>
        <p:spPr bwMode="auto">
          <a:xfrm>
            <a:off x="539750" y="2781300"/>
            <a:ext cx="69850" cy="385763"/>
          </a:xfrm>
          <a:prstGeom prst="rect">
            <a:avLst/>
          </a:prstGeom>
          <a:solidFill>
            <a:srgbClr val="00B0F0">
              <a:alpha val="45097"/>
            </a:srgbClr>
          </a:solidFill>
          <a:ln w="9525">
            <a:solidFill>
              <a:srgbClr val="FFFFFF"/>
            </a:solidFill>
            <a:miter lim="800000"/>
            <a:headEnd/>
            <a:tailEnd/>
          </a:ln>
        </p:spPr>
        <p:txBody>
          <a:bodyPr wrap="none" anchor="ctr"/>
          <a:lstStyle/>
          <a:p>
            <a:endParaRPr lang="ja-JP" altLang="en-US"/>
          </a:p>
        </p:txBody>
      </p:sp>
      <p:sp>
        <p:nvSpPr>
          <p:cNvPr id="3081" name="Rectangle 74"/>
          <p:cNvSpPr>
            <a:spLocks noChangeArrowheads="1"/>
          </p:cNvSpPr>
          <p:nvPr/>
        </p:nvSpPr>
        <p:spPr bwMode="auto">
          <a:xfrm>
            <a:off x="4911725" y="3259138"/>
            <a:ext cx="71438" cy="1162050"/>
          </a:xfrm>
          <a:prstGeom prst="rect">
            <a:avLst/>
          </a:prstGeom>
          <a:solidFill>
            <a:srgbClr val="CC99FF">
              <a:alpha val="45097"/>
            </a:srgbClr>
          </a:solidFill>
          <a:ln w="9525">
            <a:solidFill>
              <a:srgbClr val="FFFFFF"/>
            </a:solidFill>
            <a:miter lim="800000"/>
            <a:headEnd/>
            <a:tailEnd/>
          </a:ln>
        </p:spPr>
        <p:txBody>
          <a:bodyPr wrap="none" anchor="ctr"/>
          <a:lstStyle/>
          <a:p>
            <a:endParaRPr lang="ja-JP" altLang="en-US"/>
          </a:p>
        </p:txBody>
      </p:sp>
      <p:sp>
        <p:nvSpPr>
          <p:cNvPr id="3082" name="Line 75"/>
          <p:cNvSpPr>
            <a:spLocks noChangeShapeType="1"/>
          </p:cNvSpPr>
          <p:nvPr/>
        </p:nvSpPr>
        <p:spPr bwMode="auto">
          <a:xfrm>
            <a:off x="1270000" y="3255963"/>
            <a:ext cx="690563" cy="8985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 name="Line 76"/>
          <p:cNvSpPr>
            <a:spLocks noChangeShapeType="1"/>
          </p:cNvSpPr>
          <p:nvPr/>
        </p:nvSpPr>
        <p:spPr bwMode="auto">
          <a:xfrm flipH="1">
            <a:off x="1949450" y="3255963"/>
            <a:ext cx="690563" cy="8985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 name="Line 77"/>
          <p:cNvSpPr>
            <a:spLocks noChangeShapeType="1"/>
          </p:cNvSpPr>
          <p:nvPr/>
        </p:nvSpPr>
        <p:spPr bwMode="auto">
          <a:xfrm>
            <a:off x="2638425" y="3255963"/>
            <a:ext cx="690563" cy="8985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 name="Line 78"/>
          <p:cNvSpPr>
            <a:spLocks noChangeShapeType="1"/>
          </p:cNvSpPr>
          <p:nvPr/>
        </p:nvSpPr>
        <p:spPr bwMode="auto">
          <a:xfrm flipH="1">
            <a:off x="3317875" y="3255963"/>
            <a:ext cx="690563" cy="8985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 name="Line 79"/>
          <p:cNvSpPr>
            <a:spLocks noChangeShapeType="1"/>
          </p:cNvSpPr>
          <p:nvPr/>
        </p:nvSpPr>
        <p:spPr bwMode="auto">
          <a:xfrm>
            <a:off x="4003675" y="3255963"/>
            <a:ext cx="946150" cy="974725"/>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7" name="Line 80"/>
          <p:cNvSpPr>
            <a:spLocks noChangeShapeType="1"/>
          </p:cNvSpPr>
          <p:nvPr/>
        </p:nvSpPr>
        <p:spPr bwMode="auto">
          <a:xfrm>
            <a:off x="4008438" y="3262313"/>
            <a:ext cx="669925" cy="107315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8" name="Line 81"/>
          <p:cNvSpPr>
            <a:spLocks noChangeShapeType="1"/>
          </p:cNvSpPr>
          <p:nvPr/>
        </p:nvSpPr>
        <p:spPr bwMode="auto">
          <a:xfrm>
            <a:off x="4681538" y="3314700"/>
            <a:ext cx="0" cy="122396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 name="Line 82"/>
          <p:cNvSpPr>
            <a:spLocks noChangeShapeType="1"/>
          </p:cNvSpPr>
          <p:nvPr/>
        </p:nvSpPr>
        <p:spPr bwMode="auto">
          <a:xfrm flipH="1">
            <a:off x="4959350" y="3255963"/>
            <a:ext cx="644525" cy="58420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 name="Line 83"/>
          <p:cNvSpPr>
            <a:spLocks noChangeShapeType="1"/>
          </p:cNvSpPr>
          <p:nvPr/>
        </p:nvSpPr>
        <p:spPr bwMode="auto">
          <a:xfrm flipH="1">
            <a:off x="4948238" y="3262313"/>
            <a:ext cx="654050" cy="1025525"/>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 name="Line 84"/>
          <p:cNvSpPr>
            <a:spLocks noChangeShapeType="1"/>
          </p:cNvSpPr>
          <p:nvPr/>
        </p:nvSpPr>
        <p:spPr bwMode="auto">
          <a:xfrm>
            <a:off x="5607050" y="3255963"/>
            <a:ext cx="639763" cy="83661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 name="Line 85"/>
          <p:cNvSpPr>
            <a:spLocks noChangeShapeType="1"/>
          </p:cNvSpPr>
          <p:nvPr/>
        </p:nvSpPr>
        <p:spPr bwMode="auto">
          <a:xfrm flipH="1">
            <a:off x="6238875" y="3255963"/>
            <a:ext cx="690563" cy="8985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 name="Line 86"/>
          <p:cNvSpPr>
            <a:spLocks noChangeShapeType="1"/>
          </p:cNvSpPr>
          <p:nvPr/>
        </p:nvSpPr>
        <p:spPr bwMode="auto">
          <a:xfrm>
            <a:off x="6924675" y="3255963"/>
            <a:ext cx="690563" cy="8985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 name="Line 87"/>
          <p:cNvSpPr>
            <a:spLocks noChangeShapeType="1"/>
          </p:cNvSpPr>
          <p:nvPr/>
        </p:nvSpPr>
        <p:spPr bwMode="auto">
          <a:xfrm flipH="1">
            <a:off x="7604125" y="3255963"/>
            <a:ext cx="690563" cy="8985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5" name="Line 88"/>
          <p:cNvSpPr>
            <a:spLocks noChangeShapeType="1"/>
          </p:cNvSpPr>
          <p:nvPr/>
        </p:nvSpPr>
        <p:spPr bwMode="auto">
          <a:xfrm flipH="1">
            <a:off x="584200" y="3255963"/>
            <a:ext cx="690563" cy="8985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 name="Line 89"/>
          <p:cNvSpPr>
            <a:spLocks noChangeShapeType="1"/>
          </p:cNvSpPr>
          <p:nvPr/>
        </p:nvSpPr>
        <p:spPr bwMode="auto">
          <a:xfrm>
            <a:off x="8293100" y="3255963"/>
            <a:ext cx="690563" cy="8985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 name="Rectangle 90"/>
          <p:cNvSpPr>
            <a:spLocks noChangeArrowheads="1"/>
          </p:cNvSpPr>
          <p:nvPr/>
        </p:nvSpPr>
        <p:spPr bwMode="auto">
          <a:xfrm>
            <a:off x="539750" y="3155950"/>
            <a:ext cx="69850" cy="101600"/>
          </a:xfrm>
          <a:prstGeom prst="rect">
            <a:avLst/>
          </a:prstGeom>
          <a:solidFill>
            <a:srgbClr val="FFCC99">
              <a:alpha val="45097"/>
            </a:srgbClr>
          </a:solidFill>
          <a:ln w="9525">
            <a:solidFill>
              <a:srgbClr val="FFFFFF"/>
            </a:solidFill>
            <a:miter lim="800000"/>
            <a:headEnd/>
            <a:tailEnd/>
          </a:ln>
        </p:spPr>
        <p:txBody>
          <a:bodyPr wrap="none" anchor="ctr"/>
          <a:lstStyle/>
          <a:p>
            <a:endParaRPr lang="ja-JP" altLang="en-US"/>
          </a:p>
        </p:txBody>
      </p:sp>
      <p:sp>
        <p:nvSpPr>
          <p:cNvPr id="3098" name="Line 91"/>
          <p:cNvSpPr>
            <a:spLocks noChangeShapeType="1"/>
          </p:cNvSpPr>
          <p:nvPr/>
        </p:nvSpPr>
        <p:spPr bwMode="auto">
          <a:xfrm flipH="1">
            <a:off x="1947863" y="3532188"/>
            <a:ext cx="692150" cy="67627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9" name="Line 92"/>
          <p:cNvSpPr>
            <a:spLocks noChangeShapeType="1"/>
          </p:cNvSpPr>
          <p:nvPr/>
        </p:nvSpPr>
        <p:spPr bwMode="auto">
          <a:xfrm>
            <a:off x="1266825" y="3532188"/>
            <a:ext cx="692150" cy="67627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0" name="Line 93"/>
          <p:cNvSpPr>
            <a:spLocks noChangeShapeType="1"/>
          </p:cNvSpPr>
          <p:nvPr/>
        </p:nvSpPr>
        <p:spPr bwMode="auto">
          <a:xfrm>
            <a:off x="2635250" y="3532188"/>
            <a:ext cx="692150" cy="67627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 name="Line 94"/>
          <p:cNvSpPr>
            <a:spLocks noChangeShapeType="1"/>
          </p:cNvSpPr>
          <p:nvPr/>
        </p:nvSpPr>
        <p:spPr bwMode="auto">
          <a:xfrm flipH="1">
            <a:off x="582613" y="3532188"/>
            <a:ext cx="692150" cy="67627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 name="Line 95"/>
          <p:cNvSpPr>
            <a:spLocks noChangeShapeType="1"/>
          </p:cNvSpPr>
          <p:nvPr/>
        </p:nvSpPr>
        <p:spPr bwMode="auto">
          <a:xfrm flipH="1">
            <a:off x="3309938" y="3532188"/>
            <a:ext cx="692150" cy="67627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 name="Line 96"/>
          <p:cNvSpPr>
            <a:spLocks noChangeShapeType="1"/>
          </p:cNvSpPr>
          <p:nvPr/>
        </p:nvSpPr>
        <p:spPr bwMode="auto">
          <a:xfrm>
            <a:off x="5599113" y="3546475"/>
            <a:ext cx="642937" cy="630238"/>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4" name="Line 97"/>
          <p:cNvSpPr>
            <a:spLocks noChangeShapeType="1"/>
          </p:cNvSpPr>
          <p:nvPr/>
        </p:nvSpPr>
        <p:spPr bwMode="auto">
          <a:xfrm flipH="1">
            <a:off x="7602538" y="3532188"/>
            <a:ext cx="692150" cy="67627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5" name="Line 98"/>
          <p:cNvSpPr>
            <a:spLocks noChangeShapeType="1"/>
          </p:cNvSpPr>
          <p:nvPr/>
        </p:nvSpPr>
        <p:spPr bwMode="auto">
          <a:xfrm>
            <a:off x="8289925" y="3532188"/>
            <a:ext cx="692150" cy="67627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 name="Line 99"/>
          <p:cNvSpPr>
            <a:spLocks noChangeShapeType="1"/>
          </p:cNvSpPr>
          <p:nvPr/>
        </p:nvSpPr>
        <p:spPr bwMode="auto">
          <a:xfrm flipH="1">
            <a:off x="6240463" y="3532188"/>
            <a:ext cx="692150" cy="67627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7" name="Line 100"/>
          <p:cNvSpPr>
            <a:spLocks noChangeShapeType="1"/>
          </p:cNvSpPr>
          <p:nvPr/>
        </p:nvSpPr>
        <p:spPr bwMode="auto">
          <a:xfrm>
            <a:off x="6927850" y="3532188"/>
            <a:ext cx="692150" cy="67627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 name="Line 101"/>
          <p:cNvSpPr>
            <a:spLocks noChangeShapeType="1"/>
          </p:cNvSpPr>
          <p:nvPr/>
        </p:nvSpPr>
        <p:spPr bwMode="auto">
          <a:xfrm flipH="1">
            <a:off x="4951413" y="3325813"/>
            <a:ext cx="650875" cy="61912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9" name="Line 102"/>
          <p:cNvSpPr>
            <a:spLocks noChangeShapeType="1"/>
          </p:cNvSpPr>
          <p:nvPr/>
        </p:nvSpPr>
        <p:spPr bwMode="auto">
          <a:xfrm flipH="1">
            <a:off x="4951413" y="3729038"/>
            <a:ext cx="650875" cy="61912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 name="Line 103"/>
          <p:cNvSpPr>
            <a:spLocks noChangeShapeType="1"/>
          </p:cNvSpPr>
          <p:nvPr/>
        </p:nvSpPr>
        <p:spPr bwMode="auto">
          <a:xfrm>
            <a:off x="4008438" y="3427413"/>
            <a:ext cx="941387" cy="86677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 name="Line 104"/>
          <p:cNvSpPr>
            <a:spLocks noChangeShapeType="1"/>
          </p:cNvSpPr>
          <p:nvPr/>
        </p:nvSpPr>
        <p:spPr bwMode="auto">
          <a:xfrm>
            <a:off x="4005263" y="3789363"/>
            <a:ext cx="671512" cy="60642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 name="Line 105"/>
          <p:cNvSpPr>
            <a:spLocks noChangeShapeType="1"/>
          </p:cNvSpPr>
          <p:nvPr/>
        </p:nvSpPr>
        <p:spPr bwMode="auto">
          <a:xfrm flipH="1">
            <a:off x="584200" y="3878263"/>
            <a:ext cx="685800" cy="38735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 name="Line 106"/>
          <p:cNvSpPr>
            <a:spLocks noChangeShapeType="1"/>
          </p:cNvSpPr>
          <p:nvPr/>
        </p:nvSpPr>
        <p:spPr bwMode="auto">
          <a:xfrm flipH="1">
            <a:off x="1949450" y="3878263"/>
            <a:ext cx="685800" cy="38735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4" name="Line 107"/>
          <p:cNvSpPr>
            <a:spLocks noChangeShapeType="1"/>
          </p:cNvSpPr>
          <p:nvPr/>
        </p:nvSpPr>
        <p:spPr bwMode="auto">
          <a:xfrm>
            <a:off x="1266825" y="3878263"/>
            <a:ext cx="685800" cy="38735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5" name="Line 108"/>
          <p:cNvSpPr>
            <a:spLocks noChangeShapeType="1"/>
          </p:cNvSpPr>
          <p:nvPr/>
        </p:nvSpPr>
        <p:spPr bwMode="auto">
          <a:xfrm flipH="1">
            <a:off x="3314700" y="3878263"/>
            <a:ext cx="685800" cy="38735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 name="Line 109"/>
          <p:cNvSpPr>
            <a:spLocks noChangeShapeType="1"/>
          </p:cNvSpPr>
          <p:nvPr/>
        </p:nvSpPr>
        <p:spPr bwMode="auto">
          <a:xfrm>
            <a:off x="2632075" y="3878263"/>
            <a:ext cx="685800" cy="38735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 name="Line 110"/>
          <p:cNvSpPr>
            <a:spLocks noChangeShapeType="1"/>
          </p:cNvSpPr>
          <p:nvPr/>
        </p:nvSpPr>
        <p:spPr bwMode="auto">
          <a:xfrm flipH="1">
            <a:off x="7610475" y="3878263"/>
            <a:ext cx="685800" cy="38735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 name="Line 111"/>
          <p:cNvSpPr>
            <a:spLocks noChangeShapeType="1"/>
          </p:cNvSpPr>
          <p:nvPr/>
        </p:nvSpPr>
        <p:spPr bwMode="auto">
          <a:xfrm>
            <a:off x="6927850" y="3878263"/>
            <a:ext cx="685800" cy="38735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 name="Line 112"/>
          <p:cNvSpPr>
            <a:spLocks noChangeShapeType="1"/>
          </p:cNvSpPr>
          <p:nvPr/>
        </p:nvSpPr>
        <p:spPr bwMode="auto">
          <a:xfrm>
            <a:off x="8293100" y="3878263"/>
            <a:ext cx="685800" cy="38735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0" name="Line 113"/>
          <p:cNvSpPr>
            <a:spLocks noChangeShapeType="1"/>
          </p:cNvSpPr>
          <p:nvPr/>
        </p:nvSpPr>
        <p:spPr bwMode="auto">
          <a:xfrm flipH="1">
            <a:off x="6238875" y="3878263"/>
            <a:ext cx="685800" cy="38735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 name="Line 114"/>
          <p:cNvSpPr>
            <a:spLocks noChangeShapeType="1"/>
          </p:cNvSpPr>
          <p:nvPr/>
        </p:nvSpPr>
        <p:spPr bwMode="auto">
          <a:xfrm>
            <a:off x="587375" y="4254500"/>
            <a:ext cx="685800" cy="38735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 name="Line 115"/>
          <p:cNvSpPr>
            <a:spLocks noChangeShapeType="1"/>
          </p:cNvSpPr>
          <p:nvPr/>
        </p:nvSpPr>
        <p:spPr bwMode="auto">
          <a:xfrm flipH="1">
            <a:off x="1266825" y="4262438"/>
            <a:ext cx="685800" cy="38735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3" name="Line 116"/>
          <p:cNvSpPr>
            <a:spLocks noChangeShapeType="1"/>
          </p:cNvSpPr>
          <p:nvPr/>
        </p:nvSpPr>
        <p:spPr bwMode="auto">
          <a:xfrm>
            <a:off x="1949450" y="4254500"/>
            <a:ext cx="685800" cy="38735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 name="Line 117"/>
          <p:cNvSpPr>
            <a:spLocks noChangeShapeType="1"/>
          </p:cNvSpPr>
          <p:nvPr/>
        </p:nvSpPr>
        <p:spPr bwMode="auto">
          <a:xfrm flipH="1">
            <a:off x="2628900" y="4262438"/>
            <a:ext cx="685800" cy="38735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5" name="Line 118"/>
          <p:cNvSpPr>
            <a:spLocks noChangeShapeType="1"/>
          </p:cNvSpPr>
          <p:nvPr/>
        </p:nvSpPr>
        <p:spPr bwMode="auto">
          <a:xfrm>
            <a:off x="3311525" y="4260850"/>
            <a:ext cx="685800" cy="38735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 name="Line 119"/>
          <p:cNvSpPr>
            <a:spLocks noChangeShapeType="1"/>
          </p:cNvSpPr>
          <p:nvPr/>
        </p:nvSpPr>
        <p:spPr bwMode="auto">
          <a:xfrm>
            <a:off x="6242050" y="4254500"/>
            <a:ext cx="685800" cy="38735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7" name="Line 120"/>
          <p:cNvSpPr>
            <a:spLocks noChangeShapeType="1"/>
          </p:cNvSpPr>
          <p:nvPr/>
        </p:nvSpPr>
        <p:spPr bwMode="auto">
          <a:xfrm flipH="1">
            <a:off x="6921500" y="4262438"/>
            <a:ext cx="685800" cy="38735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8" name="Line 121"/>
          <p:cNvSpPr>
            <a:spLocks noChangeShapeType="1"/>
          </p:cNvSpPr>
          <p:nvPr/>
        </p:nvSpPr>
        <p:spPr bwMode="auto">
          <a:xfrm>
            <a:off x="7607300" y="4254500"/>
            <a:ext cx="685800" cy="38735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 name="Line 122"/>
          <p:cNvSpPr>
            <a:spLocks noChangeShapeType="1"/>
          </p:cNvSpPr>
          <p:nvPr/>
        </p:nvSpPr>
        <p:spPr bwMode="auto">
          <a:xfrm flipH="1">
            <a:off x="8286750" y="4262438"/>
            <a:ext cx="685800" cy="38735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 name="Line 123"/>
          <p:cNvSpPr>
            <a:spLocks noChangeShapeType="1"/>
          </p:cNvSpPr>
          <p:nvPr/>
        </p:nvSpPr>
        <p:spPr bwMode="auto">
          <a:xfrm>
            <a:off x="4003675" y="3827463"/>
            <a:ext cx="952500" cy="53340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 name="Text Box 124"/>
          <p:cNvSpPr txBox="1">
            <a:spLocks noChangeArrowheads="1"/>
          </p:cNvSpPr>
          <p:nvPr/>
        </p:nvSpPr>
        <p:spPr bwMode="auto">
          <a:xfrm>
            <a:off x="3851275" y="4408488"/>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000"/>
              <a:t>62.0</a:t>
            </a:r>
          </a:p>
        </p:txBody>
      </p:sp>
      <p:sp>
        <p:nvSpPr>
          <p:cNvPr id="3132" name="Text Box 125"/>
          <p:cNvSpPr txBox="1">
            <a:spLocks noChangeArrowheads="1"/>
          </p:cNvSpPr>
          <p:nvPr/>
        </p:nvSpPr>
        <p:spPr bwMode="auto">
          <a:xfrm>
            <a:off x="1403350" y="4508500"/>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000"/>
              <a:t>61.9</a:t>
            </a:r>
          </a:p>
        </p:txBody>
      </p:sp>
      <p:sp>
        <p:nvSpPr>
          <p:cNvPr id="3133" name="Text Box 126"/>
          <p:cNvSpPr txBox="1">
            <a:spLocks noChangeArrowheads="1"/>
          </p:cNvSpPr>
          <p:nvPr/>
        </p:nvSpPr>
        <p:spPr bwMode="auto">
          <a:xfrm>
            <a:off x="2771775" y="4508500"/>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000"/>
              <a:t>61.9</a:t>
            </a:r>
          </a:p>
        </p:txBody>
      </p:sp>
      <p:sp>
        <p:nvSpPr>
          <p:cNvPr id="3134" name="Text Box 127"/>
          <p:cNvSpPr txBox="1">
            <a:spLocks noChangeArrowheads="1"/>
          </p:cNvSpPr>
          <p:nvPr/>
        </p:nvSpPr>
        <p:spPr bwMode="auto">
          <a:xfrm>
            <a:off x="6443663" y="45116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000"/>
              <a:t>61.9</a:t>
            </a:r>
          </a:p>
        </p:txBody>
      </p:sp>
      <p:sp>
        <p:nvSpPr>
          <p:cNvPr id="3135" name="Text Box 128"/>
          <p:cNvSpPr txBox="1">
            <a:spLocks noChangeArrowheads="1"/>
          </p:cNvSpPr>
          <p:nvPr/>
        </p:nvSpPr>
        <p:spPr bwMode="auto">
          <a:xfrm>
            <a:off x="7812088" y="45116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000"/>
              <a:t>61.9</a:t>
            </a:r>
          </a:p>
        </p:txBody>
      </p:sp>
      <p:sp>
        <p:nvSpPr>
          <p:cNvPr id="3136" name="Line 129"/>
          <p:cNvSpPr>
            <a:spLocks noChangeShapeType="1"/>
          </p:cNvSpPr>
          <p:nvPr/>
        </p:nvSpPr>
        <p:spPr bwMode="auto">
          <a:xfrm flipH="1">
            <a:off x="5599113" y="4230688"/>
            <a:ext cx="647700" cy="37941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7" name="Text Box 130"/>
          <p:cNvSpPr txBox="1">
            <a:spLocks noChangeArrowheads="1"/>
          </p:cNvSpPr>
          <p:nvPr/>
        </p:nvSpPr>
        <p:spPr bwMode="auto">
          <a:xfrm>
            <a:off x="5291138" y="4408488"/>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000"/>
              <a:t>60.3</a:t>
            </a:r>
          </a:p>
        </p:txBody>
      </p:sp>
      <p:sp>
        <p:nvSpPr>
          <p:cNvPr id="3138" name="Line 131"/>
          <p:cNvSpPr>
            <a:spLocks noChangeShapeType="1"/>
          </p:cNvSpPr>
          <p:nvPr/>
        </p:nvSpPr>
        <p:spPr bwMode="auto">
          <a:xfrm>
            <a:off x="5594350" y="3865563"/>
            <a:ext cx="647700" cy="366712"/>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9" name="Line 132"/>
          <p:cNvSpPr>
            <a:spLocks noChangeShapeType="1"/>
          </p:cNvSpPr>
          <p:nvPr/>
        </p:nvSpPr>
        <p:spPr bwMode="auto">
          <a:xfrm flipH="1">
            <a:off x="4943475" y="3670300"/>
            <a:ext cx="654050" cy="371475"/>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40" name="Line 133"/>
          <p:cNvSpPr>
            <a:spLocks noChangeShapeType="1"/>
          </p:cNvSpPr>
          <p:nvPr/>
        </p:nvSpPr>
        <p:spPr bwMode="auto">
          <a:xfrm>
            <a:off x="3998913" y="4084638"/>
            <a:ext cx="685800" cy="38100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41" name="Line 134"/>
          <p:cNvSpPr>
            <a:spLocks noChangeShapeType="1"/>
          </p:cNvSpPr>
          <p:nvPr/>
        </p:nvSpPr>
        <p:spPr bwMode="auto">
          <a:xfrm flipH="1">
            <a:off x="4948238" y="4070350"/>
            <a:ext cx="654050" cy="371475"/>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142" name="Group 135"/>
          <p:cNvGrpSpPr>
            <a:grpSpLocks/>
          </p:cNvGrpSpPr>
          <p:nvPr/>
        </p:nvGrpSpPr>
        <p:grpSpPr bwMode="auto">
          <a:xfrm>
            <a:off x="100013" y="333375"/>
            <a:ext cx="1074737" cy="304800"/>
            <a:chOff x="63" y="210"/>
            <a:chExt cx="677" cy="192"/>
          </a:xfrm>
        </p:grpSpPr>
        <p:sp>
          <p:nvSpPr>
            <p:cNvPr id="5" name="Rectangle 233"/>
            <p:cNvSpPr>
              <a:spLocks noChangeArrowheads="1"/>
            </p:cNvSpPr>
            <p:nvPr/>
          </p:nvSpPr>
          <p:spPr bwMode="auto">
            <a:xfrm>
              <a:off x="63" y="262"/>
              <a:ext cx="113" cy="114"/>
            </a:xfrm>
            <a:prstGeom prst="rect">
              <a:avLst/>
            </a:prstGeom>
            <a:solidFill>
              <a:srgbClr val="CC99FF">
                <a:alpha val="45000"/>
              </a:srgbClr>
            </a:solidFill>
            <a:ln w="3175" algn="ctr">
              <a:solidFill>
                <a:srgbClr val="FFFFFF"/>
              </a:solidFill>
              <a:miter lim="800000"/>
              <a:headEnd/>
              <a:tailEnd/>
            </a:ln>
          </p:spPr>
          <p:txBody>
            <a:bodyPr anchor="ctr"/>
            <a:lstStyle/>
            <a:p>
              <a:pPr algn="ctr" defTabSz="457200" fontAlgn="auto">
                <a:spcBef>
                  <a:spcPts val="0"/>
                </a:spcBef>
                <a:spcAft>
                  <a:spcPts val="0"/>
                </a:spcAft>
                <a:defRPr/>
              </a:pPr>
              <a:endParaRPr kumimoji="0" lang="en-US">
                <a:solidFill>
                  <a:schemeClr val="lt1"/>
                </a:solidFill>
                <a:latin typeface="+mn-lt"/>
                <a:ea typeface="+mn-ea"/>
                <a:cs typeface="+mn-cs"/>
              </a:endParaRPr>
            </a:p>
          </p:txBody>
        </p:sp>
        <p:sp>
          <p:nvSpPr>
            <p:cNvPr id="3289" name="TextBox 234"/>
            <p:cNvSpPr txBox="1">
              <a:spLocks noChangeArrowheads="1"/>
            </p:cNvSpPr>
            <p:nvPr/>
          </p:nvSpPr>
          <p:spPr bwMode="auto">
            <a:xfrm>
              <a:off x="147" y="210"/>
              <a:ext cx="5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Cavern ex.</a:t>
              </a:r>
            </a:p>
          </p:txBody>
        </p:sp>
      </p:grpSp>
      <p:grpSp>
        <p:nvGrpSpPr>
          <p:cNvPr id="3143" name="Group 235"/>
          <p:cNvGrpSpPr>
            <a:grpSpLocks/>
          </p:cNvGrpSpPr>
          <p:nvPr/>
        </p:nvGrpSpPr>
        <p:grpSpPr bwMode="auto">
          <a:xfrm>
            <a:off x="100013" y="620713"/>
            <a:ext cx="847725" cy="304800"/>
            <a:chOff x="99436" y="46603"/>
            <a:chExt cx="848443" cy="304604"/>
          </a:xfrm>
        </p:grpSpPr>
        <p:sp>
          <p:nvSpPr>
            <p:cNvPr id="234" name="Rectangle 233"/>
            <p:cNvSpPr>
              <a:spLocks noChangeArrowheads="1"/>
            </p:cNvSpPr>
            <p:nvPr/>
          </p:nvSpPr>
          <p:spPr bwMode="auto">
            <a:xfrm>
              <a:off x="99436" y="129100"/>
              <a:ext cx="179539" cy="180859"/>
            </a:xfrm>
            <a:prstGeom prst="rect">
              <a:avLst/>
            </a:prstGeom>
            <a:solidFill>
              <a:srgbClr val="FFCC99">
                <a:alpha val="45000"/>
              </a:srgbClr>
            </a:solidFill>
            <a:ln w="3175" algn="ctr">
              <a:solidFill>
                <a:srgbClr val="FFFFFF"/>
              </a:solidFill>
              <a:miter lim="800000"/>
              <a:headEnd/>
              <a:tailEnd/>
            </a:ln>
          </p:spPr>
          <p:txBody>
            <a:bodyPr anchor="ctr"/>
            <a:lstStyle/>
            <a:p>
              <a:pPr algn="ctr" defTabSz="457200" fontAlgn="auto">
                <a:spcBef>
                  <a:spcPts val="0"/>
                </a:spcBef>
                <a:spcAft>
                  <a:spcPts val="0"/>
                </a:spcAft>
                <a:defRPr/>
              </a:pPr>
              <a:endParaRPr kumimoji="0" lang="en-US">
                <a:solidFill>
                  <a:schemeClr val="lt1"/>
                </a:solidFill>
                <a:latin typeface="+mn-lt"/>
                <a:ea typeface="+mn-ea"/>
                <a:cs typeface="+mn-cs"/>
              </a:endParaRPr>
            </a:p>
          </p:txBody>
        </p:sp>
        <p:sp>
          <p:nvSpPr>
            <p:cNvPr id="3287" name="TextBox 234"/>
            <p:cNvSpPr txBox="1">
              <a:spLocks noChangeArrowheads="1"/>
            </p:cNvSpPr>
            <p:nvPr/>
          </p:nvSpPr>
          <p:spPr bwMode="auto">
            <a:xfrm>
              <a:off x="232899" y="46603"/>
              <a:ext cx="714980" cy="30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Hall ex.</a:t>
              </a:r>
            </a:p>
          </p:txBody>
        </p:sp>
      </p:grpSp>
      <p:pic>
        <p:nvPicPr>
          <p:cNvPr id="3144" name="Picture 14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875" y="369888"/>
            <a:ext cx="878363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5" name="TextBox 229"/>
          <p:cNvSpPr txBox="1">
            <a:spLocks noChangeArrowheads="1"/>
          </p:cNvSpPr>
          <p:nvPr/>
        </p:nvSpPr>
        <p:spPr bwMode="auto">
          <a:xfrm>
            <a:off x="3779838" y="1196975"/>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200">
                <a:latin typeface="Calibri" charset="0"/>
              </a:rPr>
              <a:t>AH-1</a:t>
            </a:r>
          </a:p>
        </p:txBody>
      </p:sp>
      <p:sp>
        <p:nvSpPr>
          <p:cNvPr id="3146" name="TextBox 229"/>
          <p:cNvSpPr txBox="1">
            <a:spLocks noChangeArrowheads="1"/>
          </p:cNvSpPr>
          <p:nvPr/>
        </p:nvSpPr>
        <p:spPr bwMode="auto">
          <a:xfrm>
            <a:off x="2484438" y="1196975"/>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200">
                <a:latin typeface="Calibri" charset="0"/>
              </a:rPr>
              <a:t>AH-2</a:t>
            </a:r>
          </a:p>
        </p:txBody>
      </p:sp>
      <p:sp>
        <p:nvSpPr>
          <p:cNvPr id="3147" name="TextBox 229"/>
          <p:cNvSpPr txBox="1">
            <a:spLocks noChangeArrowheads="1"/>
          </p:cNvSpPr>
          <p:nvPr/>
        </p:nvSpPr>
        <p:spPr bwMode="auto">
          <a:xfrm>
            <a:off x="1187450" y="1196975"/>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200">
                <a:latin typeface="Calibri" charset="0"/>
              </a:rPr>
              <a:t>AH-3</a:t>
            </a:r>
          </a:p>
        </p:txBody>
      </p:sp>
      <p:sp>
        <p:nvSpPr>
          <p:cNvPr id="3148" name="TextBox 229"/>
          <p:cNvSpPr txBox="1">
            <a:spLocks noChangeArrowheads="1"/>
          </p:cNvSpPr>
          <p:nvPr/>
        </p:nvSpPr>
        <p:spPr bwMode="auto">
          <a:xfrm>
            <a:off x="539750" y="1196975"/>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200">
                <a:latin typeface="Calibri" charset="0"/>
              </a:rPr>
              <a:t>AH-4</a:t>
            </a:r>
          </a:p>
        </p:txBody>
      </p:sp>
      <p:sp>
        <p:nvSpPr>
          <p:cNvPr id="3149" name="TextBox 229"/>
          <p:cNvSpPr txBox="1">
            <a:spLocks noChangeArrowheads="1"/>
          </p:cNvSpPr>
          <p:nvPr/>
        </p:nvSpPr>
        <p:spPr bwMode="auto">
          <a:xfrm>
            <a:off x="5364163" y="1196975"/>
            <a:ext cx="522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200">
                <a:latin typeface="Calibri" charset="0"/>
              </a:rPr>
              <a:t>AH+1</a:t>
            </a:r>
          </a:p>
        </p:txBody>
      </p:sp>
      <p:sp>
        <p:nvSpPr>
          <p:cNvPr id="3150" name="TextBox 229"/>
          <p:cNvSpPr txBox="1">
            <a:spLocks noChangeArrowheads="1"/>
          </p:cNvSpPr>
          <p:nvPr/>
        </p:nvSpPr>
        <p:spPr bwMode="auto">
          <a:xfrm>
            <a:off x="6588125" y="1196975"/>
            <a:ext cx="522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200">
                <a:latin typeface="Calibri" charset="0"/>
              </a:rPr>
              <a:t>AH+2</a:t>
            </a:r>
          </a:p>
        </p:txBody>
      </p:sp>
      <p:sp>
        <p:nvSpPr>
          <p:cNvPr id="3151" name="TextBox 229"/>
          <p:cNvSpPr txBox="1">
            <a:spLocks noChangeArrowheads="1"/>
          </p:cNvSpPr>
          <p:nvPr/>
        </p:nvSpPr>
        <p:spPr bwMode="auto">
          <a:xfrm>
            <a:off x="7885113" y="1196975"/>
            <a:ext cx="522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200">
                <a:latin typeface="Calibri" charset="0"/>
              </a:rPr>
              <a:t>AH+3</a:t>
            </a:r>
          </a:p>
        </p:txBody>
      </p:sp>
      <p:sp>
        <p:nvSpPr>
          <p:cNvPr id="3152" name="TextBox 229"/>
          <p:cNvSpPr txBox="1">
            <a:spLocks noChangeArrowheads="1"/>
          </p:cNvSpPr>
          <p:nvPr/>
        </p:nvSpPr>
        <p:spPr bwMode="auto">
          <a:xfrm>
            <a:off x="8621713" y="1196975"/>
            <a:ext cx="522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200">
                <a:latin typeface="Calibri" charset="0"/>
              </a:rPr>
              <a:t>AH+4</a:t>
            </a:r>
          </a:p>
        </p:txBody>
      </p:sp>
      <p:grpSp>
        <p:nvGrpSpPr>
          <p:cNvPr id="3153" name="Group 150"/>
          <p:cNvGrpSpPr>
            <a:grpSpLocks/>
          </p:cNvGrpSpPr>
          <p:nvPr/>
        </p:nvGrpSpPr>
        <p:grpSpPr bwMode="auto">
          <a:xfrm>
            <a:off x="4003675" y="1692275"/>
            <a:ext cx="34925" cy="4760913"/>
            <a:chOff x="2522" y="1066"/>
            <a:chExt cx="22" cy="2999"/>
          </a:xfrm>
        </p:grpSpPr>
        <p:sp>
          <p:nvSpPr>
            <p:cNvPr id="3284" name="Line 151"/>
            <p:cNvSpPr>
              <a:spLocks noChangeShapeType="1"/>
            </p:cNvSpPr>
            <p:nvPr/>
          </p:nvSpPr>
          <p:spPr bwMode="auto">
            <a:xfrm>
              <a:off x="2522" y="1162"/>
              <a:ext cx="0" cy="290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5" name="Line 152"/>
            <p:cNvSpPr>
              <a:spLocks noChangeShapeType="1"/>
            </p:cNvSpPr>
            <p:nvPr/>
          </p:nvSpPr>
          <p:spPr bwMode="auto">
            <a:xfrm flipV="1">
              <a:off x="2522" y="1066"/>
              <a:ext cx="22" cy="10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154" name="Group 153"/>
          <p:cNvGrpSpPr>
            <a:grpSpLocks/>
          </p:cNvGrpSpPr>
          <p:nvPr/>
        </p:nvGrpSpPr>
        <p:grpSpPr bwMode="auto">
          <a:xfrm>
            <a:off x="5568950" y="1692275"/>
            <a:ext cx="34925" cy="4760913"/>
            <a:chOff x="3508" y="1066"/>
            <a:chExt cx="22" cy="2999"/>
          </a:xfrm>
        </p:grpSpPr>
        <p:sp>
          <p:nvSpPr>
            <p:cNvPr id="3282" name="Line 154"/>
            <p:cNvSpPr>
              <a:spLocks noChangeShapeType="1"/>
            </p:cNvSpPr>
            <p:nvPr/>
          </p:nvSpPr>
          <p:spPr bwMode="auto">
            <a:xfrm>
              <a:off x="3530" y="1162"/>
              <a:ext cx="0" cy="290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3" name="Line 155"/>
            <p:cNvSpPr>
              <a:spLocks noChangeShapeType="1"/>
            </p:cNvSpPr>
            <p:nvPr/>
          </p:nvSpPr>
          <p:spPr bwMode="auto">
            <a:xfrm flipH="1" flipV="1">
              <a:off x="3508" y="1066"/>
              <a:ext cx="22" cy="98"/>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155" name="Group 156"/>
          <p:cNvGrpSpPr>
            <a:grpSpLocks/>
          </p:cNvGrpSpPr>
          <p:nvPr/>
        </p:nvGrpSpPr>
        <p:grpSpPr bwMode="auto">
          <a:xfrm>
            <a:off x="6845300" y="1679575"/>
            <a:ext cx="85725" cy="4811713"/>
            <a:chOff x="4312" y="1058"/>
            <a:chExt cx="54" cy="3031"/>
          </a:xfrm>
        </p:grpSpPr>
        <p:sp>
          <p:nvSpPr>
            <p:cNvPr id="3280" name="Line 157"/>
            <p:cNvSpPr>
              <a:spLocks noChangeShapeType="1"/>
            </p:cNvSpPr>
            <p:nvPr/>
          </p:nvSpPr>
          <p:spPr bwMode="auto">
            <a:xfrm>
              <a:off x="4366" y="1186"/>
              <a:ext cx="0" cy="290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1" name="Line 158"/>
            <p:cNvSpPr>
              <a:spLocks noChangeShapeType="1"/>
            </p:cNvSpPr>
            <p:nvPr/>
          </p:nvSpPr>
          <p:spPr bwMode="auto">
            <a:xfrm flipH="1" flipV="1">
              <a:off x="4312" y="1058"/>
              <a:ext cx="54" cy="13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156" name="Group 159"/>
          <p:cNvGrpSpPr>
            <a:grpSpLocks/>
          </p:cNvGrpSpPr>
          <p:nvPr/>
        </p:nvGrpSpPr>
        <p:grpSpPr bwMode="auto">
          <a:xfrm>
            <a:off x="8150225" y="1676400"/>
            <a:ext cx="146050" cy="4814888"/>
            <a:chOff x="5134" y="1056"/>
            <a:chExt cx="92" cy="3033"/>
          </a:xfrm>
        </p:grpSpPr>
        <p:sp>
          <p:nvSpPr>
            <p:cNvPr id="3278" name="Line 160"/>
            <p:cNvSpPr>
              <a:spLocks noChangeShapeType="1"/>
            </p:cNvSpPr>
            <p:nvPr/>
          </p:nvSpPr>
          <p:spPr bwMode="auto">
            <a:xfrm>
              <a:off x="5226" y="1186"/>
              <a:ext cx="0" cy="290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 name="Line 161"/>
            <p:cNvSpPr>
              <a:spLocks noChangeShapeType="1"/>
            </p:cNvSpPr>
            <p:nvPr/>
          </p:nvSpPr>
          <p:spPr bwMode="auto">
            <a:xfrm flipH="1" flipV="1">
              <a:off x="5134" y="1056"/>
              <a:ext cx="90" cy="13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157" name="Group 162"/>
          <p:cNvGrpSpPr>
            <a:grpSpLocks/>
          </p:cNvGrpSpPr>
          <p:nvPr/>
        </p:nvGrpSpPr>
        <p:grpSpPr bwMode="auto">
          <a:xfrm>
            <a:off x="8816975" y="1651000"/>
            <a:ext cx="171450" cy="4840288"/>
            <a:chOff x="5554" y="1040"/>
            <a:chExt cx="108" cy="3049"/>
          </a:xfrm>
        </p:grpSpPr>
        <p:sp>
          <p:nvSpPr>
            <p:cNvPr id="3276" name="Line 163"/>
            <p:cNvSpPr>
              <a:spLocks noChangeShapeType="1"/>
            </p:cNvSpPr>
            <p:nvPr/>
          </p:nvSpPr>
          <p:spPr bwMode="auto">
            <a:xfrm>
              <a:off x="5662" y="1186"/>
              <a:ext cx="0" cy="290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 name="Line 164"/>
            <p:cNvSpPr>
              <a:spLocks noChangeShapeType="1"/>
            </p:cNvSpPr>
            <p:nvPr/>
          </p:nvSpPr>
          <p:spPr bwMode="auto">
            <a:xfrm flipH="1" flipV="1">
              <a:off x="5554" y="1040"/>
              <a:ext cx="108" cy="148"/>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158" name="Group 165"/>
          <p:cNvGrpSpPr>
            <a:grpSpLocks/>
          </p:cNvGrpSpPr>
          <p:nvPr/>
        </p:nvGrpSpPr>
        <p:grpSpPr bwMode="auto">
          <a:xfrm>
            <a:off x="2638425" y="1679575"/>
            <a:ext cx="92075" cy="4773613"/>
            <a:chOff x="1662" y="1058"/>
            <a:chExt cx="58" cy="3007"/>
          </a:xfrm>
        </p:grpSpPr>
        <p:sp>
          <p:nvSpPr>
            <p:cNvPr id="3274" name="Line 166"/>
            <p:cNvSpPr>
              <a:spLocks noChangeShapeType="1"/>
            </p:cNvSpPr>
            <p:nvPr/>
          </p:nvSpPr>
          <p:spPr bwMode="auto">
            <a:xfrm>
              <a:off x="1662" y="1162"/>
              <a:ext cx="0" cy="290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5" name="Line 167"/>
            <p:cNvSpPr>
              <a:spLocks noChangeShapeType="1"/>
            </p:cNvSpPr>
            <p:nvPr/>
          </p:nvSpPr>
          <p:spPr bwMode="auto">
            <a:xfrm flipV="1">
              <a:off x="1662" y="1058"/>
              <a:ext cx="58" cy="106"/>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159" name="Group 168"/>
          <p:cNvGrpSpPr>
            <a:grpSpLocks/>
          </p:cNvGrpSpPr>
          <p:nvPr/>
        </p:nvGrpSpPr>
        <p:grpSpPr bwMode="auto">
          <a:xfrm>
            <a:off x="1273175" y="1666875"/>
            <a:ext cx="152400" cy="4786313"/>
            <a:chOff x="802" y="1050"/>
            <a:chExt cx="96" cy="3015"/>
          </a:xfrm>
        </p:grpSpPr>
        <p:sp>
          <p:nvSpPr>
            <p:cNvPr id="3272" name="Line 169"/>
            <p:cNvSpPr>
              <a:spLocks noChangeShapeType="1"/>
            </p:cNvSpPr>
            <p:nvPr/>
          </p:nvSpPr>
          <p:spPr bwMode="auto">
            <a:xfrm>
              <a:off x="802" y="1162"/>
              <a:ext cx="0" cy="290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3" name="Line 170"/>
            <p:cNvSpPr>
              <a:spLocks noChangeShapeType="1"/>
            </p:cNvSpPr>
            <p:nvPr/>
          </p:nvSpPr>
          <p:spPr bwMode="auto">
            <a:xfrm flipV="1">
              <a:off x="802" y="1050"/>
              <a:ext cx="96" cy="114"/>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160" name="Group 171"/>
          <p:cNvGrpSpPr>
            <a:grpSpLocks/>
          </p:cNvGrpSpPr>
          <p:nvPr/>
        </p:nvGrpSpPr>
        <p:grpSpPr bwMode="auto">
          <a:xfrm>
            <a:off x="574675" y="1654175"/>
            <a:ext cx="184150" cy="4799013"/>
            <a:chOff x="362" y="1042"/>
            <a:chExt cx="116" cy="3023"/>
          </a:xfrm>
        </p:grpSpPr>
        <p:sp>
          <p:nvSpPr>
            <p:cNvPr id="3270" name="Line 172"/>
            <p:cNvSpPr>
              <a:spLocks noChangeShapeType="1"/>
            </p:cNvSpPr>
            <p:nvPr/>
          </p:nvSpPr>
          <p:spPr bwMode="auto">
            <a:xfrm>
              <a:off x="364" y="1162"/>
              <a:ext cx="0" cy="290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1" name="Line 173"/>
            <p:cNvSpPr>
              <a:spLocks noChangeShapeType="1"/>
            </p:cNvSpPr>
            <p:nvPr/>
          </p:nvSpPr>
          <p:spPr bwMode="auto">
            <a:xfrm flipV="1">
              <a:off x="362" y="1042"/>
              <a:ext cx="116" cy="122"/>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161" name="Line 176"/>
          <p:cNvSpPr>
            <a:spLocks noChangeShapeType="1"/>
          </p:cNvSpPr>
          <p:nvPr/>
        </p:nvSpPr>
        <p:spPr bwMode="auto">
          <a:xfrm>
            <a:off x="581025" y="4524375"/>
            <a:ext cx="2058988" cy="427038"/>
          </a:xfrm>
          <a:prstGeom prst="line">
            <a:avLst/>
          </a:prstGeom>
          <a:noFill/>
          <a:ln w="19050">
            <a:solidFill>
              <a:srgbClr val="CC00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2" name="Line 177"/>
          <p:cNvSpPr>
            <a:spLocks noChangeShapeType="1"/>
          </p:cNvSpPr>
          <p:nvPr/>
        </p:nvSpPr>
        <p:spPr bwMode="auto">
          <a:xfrm flipH="1">
            <a:off x="2647950" y="4667250"/>
            <a:ext cx="1343025" cy="277813"/>
          </a:xfrm>
          <a:prstGeom prst="line">
            <a:avLst/>
          </a:prstGeom>
          <a:noFill/>
          <a:ln w="19050">
            <a:solidFill>
              <a:srgbClr val="CC00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3" name="Line 179"/>
          <p:cNvSpPr>
            <a:spLocks noChangeShapeType="1"/>
          </p:cNvSpPr>
          <p:nvPr/>
        </p:nvSpPr>
        <p:spPr bwMode="auto">
          <a:xfrm flipH="1" flipV="1">
            <a:off x="4940300" y="4487863"/>
            <a:ext cx="658813" cy="138112"/>
          </a:xfrm>
          <a:prstGeom prst="line">
            <a:avLst/>
          </a:prstGeom>
          <a:noFill/>
          <a:ln w="19050">
            <a:solidFill>
              <a:srgbClr val="CC00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4" name="Line 180"/>
          <p:cNvSpPr>
            <a:spLocks noChangeShapeType="1"/>
          </p:cNvSpPr>
          <p:nvPr/>
        </p:nvSpPr>
        <p:spPr bwMode="auto">
          <a:xfrm flipV="1">
            <a:off x="4005263" y="4487863"/>
            <a:ext cx="942975" cy="188912"/>
          </a:xfrm>
          <a:prstGeom prst="line">
            <a:avLst/>
          </a:prstGeom>
          <a:noFill/>
          <a:ln w="19050">
            <a:solidFill>
              <a:srgbClr val="CC00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5" name="Line 182"/>
          <p:cNvSpPr>
            <a:spLocks noChangeShapeType="1"/>
          </p:cNvSpPr>
          <p:nvPr/>
        </p:nvSpPr>
        <p:spPr bwMode="auto">
          <a:xfrm>
            <a:off x="5594350" y="4629150"/>
            <a:ext cx="1347788" cy="307975"/>
          </a:xfrm>
          <a:prstGeom prst="line">
            <a:avLst/>
          </a:prstGeom>
          <a:noFill/>
          <a:ln w="19050">
            <a:solidFill>
              <a:srgbClr val="CC00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6" name="Line 183"/>
          <p:cNvSpPr>
            <a:spLocks noChangeShapeType="1"/>
          </p:cNvSpPr>
          <p:nvPr/>
        </p:nvSpPr>
        <p:spPr bwMode="auto">
          <a:xfrm flipH="1">
            <a:off x="6948488" y="4521200"/>
            <a:ext cx="2044700" cy="423863"/>
          </a:xfrm>
          <a:prstGeom prst="line">
            <a:avLst/>
          </a:prstGeom>
          <a:noFill/>
          <a:ln w="19050">
            <a:solidFill>
              <a:srgbClr val="CC00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7" name="Line 188"/>
          <p:cNvSpPr>
            <a:spLocks noChangeShapeType="1"/>
          </p:cNvSpPr>
          <p:nvPr/>
        </p:nvSpPr>
        <p:spPr bwMode="auto">
          <a:xfrm>
            <a:off x="581025" y="4672013"/>
            <a:ext cx="2058988" cy="427037"/>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8" name="Line 189"/>
          <p:cNvSpPr>
            <a:spLocks noChangeShapeType="1"/>
          </p:cNvSpPr>
          <p:nvPr/>
        </p:nvSpPr>
        <p:spPr bwMode="auto">
          <a:xfrm flipH="1">
            <a:off x="2640013" y="4814888"/>
            <a:ext cx="1350962" cy="279400"/>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9" name="Line 191"/>
          <p:cNvSpPr>
            <a:spLocks noChangeShapeType="1"/>
          </p:cNvSpPr>
          <p:nvPr/>
        </p:nvSpPr>
        <p:spPr bwMode="auto">
          <a:xfrm flipH="1" flipV="1">
            <a:off x="4940300" y="4635500"/>
            <a:ext cx="665163" cy="131763"/>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0" name="Line 192"/>
          <p:cNvSpPr>
            <a:spLocks noChangeShapeType="1"/>
          </p:cNvSpPr>
          <p:nvPr/>
        </p:nvSpPr>
        <p:spPr bwMode="auto">
          <a:xfrm flipV="1">
            <a:off x="4011613" y="4635500"/>
            <a:ext cx="936625" cy="184150"/>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1" name="Line 194"/>
          <p:cNvSpPr>
            <a:spLocks noChangeShapeType="1"/>
          </p:cNvSpPr>
          <p:nvPr/>
        </p:nvSpPr>
        <p:spPr bwMode="auto">
          <a:xfrm>
            <a:off x="5594350" y="4776788"/>
            <a:ext cx="1339850" cy="320675"/>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2" name="Line 195"/>
          <p:cNvSpPr>
            <a:spLocks noChangeShapeType="1"/>
          </p:cNvSpPr>
          <p:nvPr/>
        </p:nvSpPr>
        <p:spPr bwMode="auto">
          <a:xfrm flipH="1">
            <a:off x="6934200" y="4667250"/>
            <a:ext cx="2070100" cy="428625"/>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3" name="Line 200"/>
          <p:cNvSpPr>
            <a:spLocks noChangeShapeType="1"/>
          </p:cNvSpPr>
          <p:nvPr/>
        </p:nvSpPr>
        <p:spPr bwMode="auto">
          <a:xfrm>
            <a:off x="581025" y="4810125"/>
            <a:ext cx="2058988" cy="427038"/>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4" name="Line 201"/>
          <p:cNvSpPr>
            <a:spLocks noChangeShapeType="1"/>
          </p:cNvSpPr>
          <p:nvPr/>
        </p:nvSpPr>
        <p:spPr bwMode="auto">
          <a:xfrm flipH="1">
            <a:off x="2640013" y="4953000"/>
            <a:ext cx="1350962" cy="2794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5" name="Line 203"/>
          <p:cNvSpPr>
            <a:spLocks noChangeShapeType="1"/>
          </p:cNvSpPr>
          <p:nvPr/>
        </p:nvSpPr>
        <p:spPr bwMode="auto">
          <a:xfrm flipH="1" flipV="1">
            <a:off x="4940300" y="4773613"/>
            <a:ext cx="658813" cy="138112"/>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6" name="Line 204"/>
          <p:cNvSpPr>
            <a:spLocks noChangeShapeType="1"/>
          </p:cNvSpPr>
          <p:nvPr/>
        </p:nvSpPr>
        <p:spPr bwMode="auto">
          <a:xfrm flipV="1">
            <a:off x="3992563" y="4773613"/>
            <a:ext cx="955675" cy="192087"/>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7" name="Line 206"/>
          <p:cNvSpPr>
            <a:spLocks noChangeShapeType="1"/>
          </p:cNvSpPr>
          <p:nvPr/>
        </p:nvSpPr>
        <p:spPr bwMode="auto">
          <a:xfrm>
            <a:off x="5594350" y="4914900"/>
            <a:ext cx="1354138" cy="31432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8" name="Line 207"/>
          <p:cNvSpPr>
            <a:spLocks noChangeShapeType="1"/>
          </p:cNvSpPr>
          <p:nvPr/>
        </p:nvSpPr>
        <p:spPr bwMode="auto">
          <a:xfrm flipH="1">
            <a:off x="6942138" y="4805363"/>
            <a:ext cx="2062162" cy="427037"/>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9" name="Line 212"/>
          <p:cNvSpPr>
            <a:spLocks noChangeShapeType="1"/>
          </p:cNvSpPr>
          <p:nvPr/>
        </p:nvSpPr>
        <p:spPr bwMode="auto">
          <a:xfrm>
            <a:off x="592138" y="4960938"/>
            <a:ext cx="2055812" cy="42545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0" name="Line 213"/>
          <p:cNvSpPr>
            <a:spLocks noChangeShapeType="1"/>
          </p:cNvSpPr>
          <p:nvPr/>
        </p:nvSpPr>
        <p:spPr bwMode="auto">
          <a:xfrm flipH="1">
            <a:off x="2640013" y="5100638"/>
            <a:ext cx="1350962" cy="27940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1" name="Line 215"/>
          <p:cNvSpPr>
            <a:spLocks noChangeShapeType="1"/>
          </p:cNvSpPr>
          <p:nvPr/>
        </p:nvSpPr>
        <p:spPr bwMode="auto">
          <a:xfrm flipH="1" flipV="1">
            <a:off x="4940300" y="4921250"/>
            <a:ext cx="671513" cy="144463"/>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2" name="Line 216"/>
          <p:cNvSpPr>
            <a:spLocks noChangeShapeType="1"/>
          </p:cNvSpPr>
          <p:nvPr/>
        </p:nvSpPr>
        <p:spPr bwMode="auto">
          <a:xfrm flipV="1">
            <a:off x="4011613" y="4921250"/>
            <a:ext cx="936625" cy="185738"/>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3" name="Line 218"/>
          <p:cNvSpPr>
            <a:spLocks noChangeShapeType="1"/>
          </p:cNvSpPr>
          <p:nvPr/>
        </p:nvSpPr>
        <p:spPr bwMode="auto">
          <a:xfrm>
            <a:off x="5594350" y="5062538"/>
            <a:ext cx="1339850" cy="320675"/>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4" name="Line 219"/>
          <p:cNvSpPr>
            <a:spLocks noChangeShapeType="1"/>
          </p:cNvSpPr>
          <p:nvPr/>
        </p:nvSpPr>
        <p:spPr bwMode="auto">
          <a:xfrm flipH="1">
            <a:off x="6942138" y="4957763"/>
            <a:ext cx="2039937" cy="422275"/>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5" name="Text Box 222"/>
          <p:cNvSpPr txBox="1">
            <a:spLocks noChangeArrowheads="1"/>
          </p:cNvSpPr>
          <p:nvPr/>
        </p:nvSpPr>
        <p:spPr bwMode="auto">
          <a:xfrm>
            <a:off x="4500563" y="4899025"/>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000"/>
              <a:t>120m/week</a:t>
            </a:r>
          </a:p>
        </p:txBody>
      </p:sp>
      <p:sp>
        <p:nvSpPr>
          <p:cNvPr id="3186" name="Line 223"/>
          <p:cNvSpPr>
            <a:spLocks noChangeShapeType="1"/>
          </p:cNvSpPr>
          <p:nvPr/>
        </p:nvSpPr>
        <p:spPr bwMode="auto">
          <a:xfrm flipH="1">
            <a:off x="4027488" y="5114925"/>
            <a:ext cx="911225" cy="101600"/>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7" name="Line 224"/>
          <p:cNvSpPr>
            <a:spLocks noChangeShapeType="1"/>
          </p:cNvSpPr>
          <p:nvPr/>
        </p:nvSpPr>
        <p:spPr bwMode="auto">
          <a:xfrm>
            <a:off x="581025" y="5145088"/>
            <a:ext cx="698500" cy="77787"/>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8" name="Text Box 225"/>
          <p:cNvSpPr txBox="1">
            <a:spLocks noChangeArrowheads="1"/>
          </p:cNvSpPr>
          <p:nvPr/>
        </p:nvSpPr>
        <p:spPr bwMode="auto">
          <a:xfrm>
            <a:off x="3635375" y="5187950"/>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000"/>
              <a:t>250m/week</a:t>
            </a:r>
          </a:p>
        </p:txBody>
      </p:sp>
      <p:sp>
        <p:nvSpPr>
          <p:cNvPr id="3189" name="Line 227"/>
          <p:cNvSpPr>
            <a:spLocks noChangeShapeType="1"/>
          </p:cNvSpPr>
          <p:nvPr/>
        </p:nvSpPr>
        <p:spPr bwMode="auto">
          <a:xfrm>
            <a:off x="4951413" y="5114925"/>
            <a:ext cx="661987" cy="73025"/>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90" name="Line 228"/>
          <p:cNvSpPr>
            <a:spLocks noChangeShapeType="1"/>
          </p:cNvSpPr>
          <p:nvPr/>
        </p:nvSpPr>
        <p:spPr bwMode="auto">
          <a:xfrm flipH="1">
            <a:off x="8301038" y="5141913"/>
            <a:ext cx="703262" cy="79375"/>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91" name="Line 230"/>
          <p:cNvSpPr>
            <a:spLocks noChangeShapeType="1"/>
          </p:cNvSpPr>
          <p:nvPr/>
        </p:nvSpPr>
        <p:spPr bwMode="auto">
          <a:xfrm flipH="1">
            <a:off x="2630488" y="5143500"/>
            <a:ext cx="2314575" cy="777875"/>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92" name="Line 231"/>
          <p:cNvSpPr>
            <a:spLocks noChangeShapeType="1"/>
          </p:cNvSpPr>
          <p:nvPr/>
        </p:nvSpPr>
        <p:spPr bwMode="auto">
          <a:xfrm flipH="1" flipV="1">
            <a:off x="581025" y="5187950"/>
            <a:ext cx="2051050" cy="735013"/>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93" name="Line 232"/>
          <p:cNvSpPr>
            <a:spLocks noChangeShapeType="1"/>
          </p:cNvSpPr>
          <p:nvPr/>
        </p:nvSpPr>
        <p:spPr bwMode="auto">
          <a:xfrm>
            <a:off x="4953000" y="5143500"/>
            <a:ext cx="1995488" cy="733425"/>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94" name="Line 233"/>
          <p:cNvSpPr>
            <a:spLocks noChangeShapeType="1"/>
          </p:cNvSpPr>
          <p:nvPr/>
        </p:nvSpPr>
        <p:spPr bwMode="auto">
          <a:xfrm flipV="1">
            <a:off x="6929438" y="5183188"/>
            <a:ext cx="2074862" cy="693737"/>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95" name="Text Box 234"/>
          <p:cNvSpPr txBox="1">
            <a:spLocks noChangeArrowheads="1"/>
          </p:cNvSpPr>
          <p:nvPr/>
        </p:nvSpPr>
        <p:spPr bwMode="auto">
          <a:xfrm>
            <a:off x="4067175" y="5548313"/>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000"/>
              <a:t>100m/week</a:t>
            </a:r>
          </a:p>
        </p:txBody>
      </p:sp>
      <p:grpSp>
        <p:nvGrpSpPr>
          <p:cNvPr id="3196" name="Group 235"/>
          <p:cNvGrpSpPr>
            <a:grpSpLocks/>
          </p:cNvGrpSpPr>
          <p:nvPr/>
        </p:nvGrpSpPr>
        <p:grpSpPr bwMode="auto">
          <a:xfrm>
            <a:off x="6858000" y="0"/>
            <a:ext cx="2286000" cy="304800"/>
            <a:chOff x="4604" y="-30"/>
            <a:chExt cx="1440" cy="192"/>
          </a:xfrm>
        </p:grpSpPr>
        <p:sp>
          <p:nvSpPr>
            <p:cNvPr id="3268" name="Line 236"/>
            <p:cNvSpPr>
              <a:spLocks noChangeShapeType="1"/>
            </p:cNvSpPr>
            <p:nvPr/>
          </p:nvSpPr>
          <p:spPr bwMode="auto">
            <a:xfrm>
              <a:off x="4604" y="73"/>
              <a:ext cx="137" cy="0"/>
            </a:xfrm>
            <a:prstGeom prst="line">
              <a:avLst/>
            </a:prstGeom>
            <a:noFill/>
            <a:ln w="19050">
              <a:solidFill>
                <a:srgbClr val="CC00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9" name="TextBox 234"/>
            <p:cNvSpPr txBox="1">
              <a:spLocks noChangeArrowheads="1"/>
            </p:cNvSpPr>
            <p:nvPr/>
          </p:nvSpPr>
          <p:spPr bwMode="auto">
            <a:xfrm>
              <a:off x="4741" y="-30"/>
              <a:ext cx="1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Survey &amp; supports set-out</a:t>
              </a:r>
            </a:p>
          </p:txBody>
        </p:sp>
      </p:grpSp>
      <p:grpSp>
        <p:nvGrpSpPr>
          <p:cNvPr id="3197" name="Group 238"/>
          <p:cNvGrpSpPr>
            <a:grpSpLocks/>
          </p:cNvGrpSpPr>
          <p:nvPr/>
        </p:nvGrpSpPr>
        <p:grpSpPr bwMode="auto">
          <a:xfrm>
            <a:off x="6858000" y="188913"/>
            <a:ext cx="2259013" cy="304800"/>
            <a:chOff x="4604" y="-30"/>
            <a:chExt cx="1423" cy="192"/>
          </a:xfrm>
        </p:grpSpPr>
        <p:sp>
          <p:nvSpPr>
            <p:cNvPr id="3266" name="Line 239"/>
            <p:cNvSpPr>
              <a:spLocks noChangeShapeType="1"/>
            </p:cNvSpPr>
            <p:nvPr/>
          </p:nvSpPr>
          <p:spPr bwMode="auto">
            <a:xfrm>
              <a:off x="4604" y="73"/>
              <a:ext cx="137" cy="0"/>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7" name="TextBox 234"/>
            <p:cNvSpPr txBox="1">
              <a:spLocks noChangeArrowheads="1"/>
            </p:cNvSpPr>
            <p:nvPr/>
          </p:nvSpPr>
          <p:spPr bwMode="auto">
            <a:xfrm>
              <a:off x="4741" y="-30"/>
              <a:ext cx="12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Electrical general services</a:t>
              </a:r>
            </a:p>
          </p:txBody>
        </p:sp>
      </p:grpSp>
      <p:grpSp>
        <p:nvGrpSpPr>
          <p:cNvPr id="3198" name="Group 241"/>
          <p:cNvGrpSpPr>
            <a:grpSpLocks/>
          </p:cNvGrpSpPr>
          <p:nvPr/>
        </p:nvGrpSpPr>
        <p:grpSpPr bwMode="auto">
          <a:xfrm>
            <a:off x="6858000" y="404813"/>
            <a:ext cx="1828800" cy="304800"/>
            <a:chOff x="4604" y="-30"/>
            <a:chExt cx="1152" cy="192"/>
          </a:xfrm>
        </p:grpSpPr>
        <p:sp>
          <p:nvSpPr>
            <p:cNvPr id="3264" name="Line 242"/>
            <p:cNvSpPr>
              <a:spLocks noChangeShapeType="1"/>
            </p:cNvSpPr>
            <p:nvPr/>
          </p:nvSpPr>
          <p:spPr bwMode="auto">
            <a:xfrm>
              <a:off x="4604" y="73"/>
              <a:ext cx="137"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5" name="TextBox 234"/>
            <p:cNvSpPr txBox="1">
              <a:spLocks noChangeArrowheads="1"/>
            </p:cNvSpPr>
            <p:nvPr/>
          </p:nvSpPr>
          <p:spPr bwMode="auto">
            <a:xfrm>
              <a:off x="4741" y="-30"/>
              <a:ext cx="10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Piping &amp; ventilation</a:t>
              </a:r>
            </a:p>
          </p:txBody>
        </p:sp>
      </p:grpSp>
      <p:grpSp>
        <p:nvGrpSpPr>
          <p:cNvPr id="3199" name="Group 244"/>
          <p:cNvGrpSpPr>
            <a:grpSpLocks/>
          </p:cNvGrpSpPr>
          <p:nvPr/>
        </p:nvGrpSpPr>
        <p:grpSpPr bwMode="auto">
          <a:xfrm>
            <a:off x="6858000" y="612775"/>
            <a:ext cx="936625" cy="304800"/>
            <a:chOff x="4604" y="-30"/>
            <a:chExt cx="590" cy="192"/>
          </a:xfrm>
        </p:grpSpPr>
        <p:sp>
          <p:nvSpPr>
            <p:cNvPr id="3262" name="Line 245"/>
            <p:cNvSpPr>
              <a:spLocks noChangeShapeType="1"/>
            </p:cNvSpPr>
            <p:nvPr/>
          </p:nvSpPr>
          <p:spPr bwMode="auto">
            <a:xfrm>
              <a:off x="4604" y="73"/>
              <a:ext cx="137"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3" name="TextBox 234"/>
            <p:cNvSpPr txBox="1">
              <a:spLocks noChangeArrowheads="1"/>
            </p:cNvSpPr>
            <p:nvPr/>
          </p:nvSpPr>
          <p:spPr bwMode="auto">
            <a:xfrm>
              <a:off x="4741" y="-30"/>
              <a:ext cx="4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Cabling</a:t>
              </a:r>
            </a:p>
          </p:txBody>
        </p:sp>
      </p:grpSp>
      <p:grpSp>
        <p:nvGrpSpPr>
          <p:cNvPr id="3200" name="Group 247"/>
          <p:cNvGrpSpPr>
            <a:grpSpLocks/>
          </p:cNvGrpSpPr>
          <p:nvPr/>
        </p:nvGrpSpPr>
        <p:grpSpPr bwMode="auto">
          <a:xfrm>
            <a:off x="6858000" y="800100"/>
            <a:ext cx="1049338" cy="304800"/>
            <a:chOff x="4604" y="-30"/>
            <a:chExt cx="661" cy="192"/>
          </a:xfrm>
        </p:grpSpPr>
        <p:sp>
          <p:nvSpPr>
            <p:cNvPr id="3260" name="Line 248"/>
            <p:cNvSpPr>
              <a:spLocks noChangeShapeType="1"/>
            </p:cNvSpPr>
            <p:nvPr/>
          </p:nvSpPr>
          <p:spPr bwMode="auto">
            <a:xfrm>
              <a:off x="4604" y="73"/>
              <a:ext cx="137" cy="0"/>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1" name="TextBox 234"/>
            <p:cNvSpPr txBox="1">
              <a:spLocks noChangeArrowheads="1"/>
            </p:cNvSpPr>
            <p:nvPr/>
          </p:nvSpPr>
          <p:spPr bwMode="auto">
            <a:xfrm>
              <a:off x="4741" y="-30"/>
              <a:ext cx="5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Supports</a:t>
              </a:r>
            </a:p>
          </p:txBody>
        </p:sp>
      </p:grpSp>
      <p:grpSp>
        <p:nvGrpSpPr>
          <p:cNvPr id="3201" name="Group 250"/>
          <p:cNvGrpSpPr>
            <a:grpSpLocks/>
          </p:cNvGrpSpPr>
          <p:nvPr/>
        </p:nvGrpSpPr>
        <p:grpSpPr bwMode="auto">
          <a:xfrm>
            <a:off x="6858000" y="984250"/>
            <a:ext cx="1879600" cy="304800"/>
            <a:chOff x="4604" y="-30"/>
            <a:chExt cx="1184" cy="192"/>
          </a:xfrm>
        </p:grpSpPr>
        <p:sp>
          <p:nvSpPr>
            <p:cNvPr id="3258" name="Line 251"/>
            <p:cNvSpPr>
              <a:spLocks noChangeShapeType="1"/>
            </p:cNvSpPr>
            <p:nvPr/>
          </p:nvSpPr>
          <p:spPr bwMode="auto">
            <a:xfrm>
              <a:off x="4604" y="73"/>
              <a:ext cx="13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9" name="TextBox 234"/>
            <p:cNvSpPr txBox="1">
              <a:spLocks noChangeArrowheads="1"/>
            </p:cNvSpPr>
            <p:nvPr/>
          </p:nvSpPr>
          <p:spPr bwMode="auto">
            <a:xfrm>
              <a:off x="4741" y="-30"/>
              <a:ext cx="10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Machine installation</a:t>
              </a:r>
            </a:p>
          </p:txBody>
        </p:sp>
      </p:grpSp>
      <p:grpSp>
        <p:nvGrpSpPr>
          <p:cNvPr id="3202" name="Group 253"/>
          <p:cNvGrpSpPr>
            <a:grpSpLocks/>
          </p:cNvGrpSpPr>
          <p:nvPr/>
        </p:nvGrpSpPr>
        <p:grpSpPr bwMode="auto">
          <a:xfrm>
            <a:off x="1979613" y="0"/>
            <a:ext cx="2165350" cy="307975"/>
            <a:chOff x="4604" y="-30"/>
            <a:chExt cx="1364" cy="194"/>
          </a:xfrm>
        </p:grpSpPr>
        <p:sp>
          <p:nvSpPr>
            <p:cNvPr id="3256" name="Line 254"/>
            <p:cNvSpPr>
              <a:spLocks noChangeShapeType="1"/>
            </p:cNvSpPr>
            <p:nvPr/>
          </p:nvSpPr>
          <p:spPr bwMode="auto">
            <a:xfrm>
              <a:off x="4604" y="73"/>
              <a:ext cx="13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7" name="TextBox 234"/>
            <p:cNvSpPr txBox="1">
              <a:spLocks noChangeArrowheads="1"/>
            </p:cNvSpPr>
            <p:nvPr/>
          </p:nvSpPr>
          <p:spPr bwMode="auto">
            <a:xfrm>
              <a:off x="4741" y="-30"/>
              <a:ext cx="12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Beam Tunnel excavation</a:t>
              </a:r>
            </a:p>
          </p:txBody>
        </p:sp>
      </p:grpSp>
      <p:grpSp>
        <p:nvGrpSpPr>
          <p:cNvPr id="3203" name="Group 256"/>
          <p:cNvGrpSpPr>
            <a:grpSpLocks/>
          </p:cNvGrpSpPr>
          <p:nvPr/>
        </p:nvGrpSpPr>
        <p:grpSpPr bwMode="auto">
          <a:xfrm>
            <a:off x="1979613" y="188913"/>
            <a:ext cx="1577975" cy="307975"/>
            <a:chOff x="4604" y="-30"/>
            <a:chExt cx="994" cy="194"/>
          </a:xfrm>
        </p:grpSpPr>
        <p:sp>
          <p:nvSpPr>
            <p:cNvPr id="3254" name="Line 257"/>
            <p:cNvSpPr>
              <a:spLocks noChangeShapeType="1"/>
            </p:cNvSpPr>
            <p:nvPr/>
          </p:nvSpPr>
          <p:spPr bwMode="auto">
            <a:xfrm>
              <a:off x="4604" y="73"/>
              <a:ext cx="137" cy="0"/>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5" name="TextBox 234"/>
            <p:cNvSpPr txBox="1">
              <a:spLocks noChangeArrowheads="1"/>
            </p:cNvSpPr>
            <p:nvPr/>
          </p:nvSpPr>
          <p:spPr bwMode="auto">
            <a:xfrm>
              <a:off x="4741" y="-30"/>
              <a:ext cx="85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Concrete Lining</a:t>
              </a:r>
            </a:p>
          </p:txBody>
        </p:sp>
      </p:grpSp>
      <p:grpSp>
        <p:nvGrpSpPr>
          <p:cNvPr id="3204" name="Group 259"/>
          <p:cNvGrpSpPr>
            <a:grpSpLocks/>
          </p:cNvGrpSpPr>
          <p:nvPr/>
        </p:nvGrpSpPr>
        <p:grpSpPr bwMode="auto">
          <a:xfrm>
            <a:off x="4140200" y="-55563"/>
            <a:ext cx="2084388" cy="307976"/>
            <a:chOff x="4604" y="-30"/>
            <a:chExt cx="1313" cy="194"/>
          </a:xfrm>
        </p:grpSpPr>
        <p:sp>
          <p:nvSpPr>
            <p:cNvPr id="3252" name="Line 260"/>
            <p:cNvSpPr>
              <a:spLocks noChangeShapeType="1"/>
            </p:cNvSpPr>
            <p:nvPr/>
          </p:nvSpPr>
          <p:spPr bwMode="auto">
            <a:xfrm>
              <a:off x="4604" y="73"/>
              <a:ext cx="137"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3" name="TextBox 234"/>
            <p:cNvSpPr txBox="1">
              <a:spLocks noChangeArrowheads="1"/>
            </p:cNvSpPr>
            <p:nvPr/>
          </p:nvSpPr>
          <p:spPr bwMode="auto">
            <a:xfrm>
              <a:off x="4741" y="-30"/>
              <a:ext cx="117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BDS Tunnel excavation</a:t>
              </a:r>
            </a:p>
          </p:txBody>
        </p:sp>
      </p:grpSp>
      <p:grpSp>
        <p:nvGrpSpPr>
          <p:cNvPr id="3205" name="Group 262"/>
          <p:cNvGrpSpPr>
            <a:grpSpLocks/>
          </p:cNvGrpSpPr>
          <p:nvPr/>
        </p:nvGrpSpPr>
        <p:grpSpPr bwMode="auto">
          <a:xfrm>
            <a:off x="4140200" y="133350"/>
            <a:ext cx="2647950" cy="307975"/>
            <a:chOff x="4604" y="-30"/>
            <a:chExt cx="1668" cy="194"/>
          </a:xfrm>
        </p:grpSpPr>
        <p:sp>
          <p:nvSpPr>
            <p:cNvPr id="3250" name="Line 263"/>
            <p:cNvSpPr>
              <a:spLocks noChangeShapeType="1"/>
            </p:cNvSpPr>
            <p:nvPr/>
          </p:nvSpPr>
          <p:spPr bwMode="auto">
            <a:xfrm>
              <a:off x="4604" y="73"/>
              <a:ext cx="137"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1" name="TextBox 234"/>
            <p:cNvSpPr txBox="1">
              <a:spLocks noChangeArrowheads="1"/>
            </p:cNvSpPr>
            <p:nvPr/>
          </p:nvSpPr>
          <p:spPr bwMode="auto">
            <a:xfrm>
              <a:off x="4741" y="-30"/>
              <a:ext cx="15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BDS Service Tunnel excavation</a:t>
              </a:r>
            </a:p>
          </p:txBody>
        </p:sp>
      </p:grpSp>
      <p:grpSp>
        <p:nvGrpSpPr>
          <p:cNvPr id="3206" name="Group 265"/>
          <p:cNvGrpSpPr>
            <a:grpSpLocks/>
          </p:cNvGrpSpPr>
          <p:nvPr/>
        </p:nvGrpSpPr>
        <p:grpSpPr bwMode="auto">
          <a:xfrm>
            <a:off x="1979613" y="404813"/>
            <a:ext cx="1682750" cy="304800"/>
            <a:chOff x="4604" y="-30"/>
            <a:chExt cx="1060" cy="192"/>
          </a:xfrm>
        </p:grpSpPr>
        <p:sp>
          <p:nvSpPr>
            <p:cNvPr id="3248" name="Line 266"/>
            <p:cNvSpPr>
              <a:spLocks noChangeShapeType="1"/>
            </p:cNvSpPr>
            <p:nvPr/>
          </p:nvSpPr>
          <p:spPr bwMode="auto">
            <a:xfrm>
              <a:off x="4604" y="73"/>
              <a:ext cx="137" cy="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9" name="TextBox 234"/>
            <p:cNvSpPr txBox="1">
              <a:spLocks noChangeArrowheads="1"/>
            </p:cNvSpPr>
            <p:nvPr/>
          </p:nvSpPr>
          <p:spPr bwMode="auto">
            <a:xfrm>
              <a:off x="4741" y="-30"/>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Invert &amp; Drainage</a:t>
              </a:r>
            </a:p>
          </p:txBody>
        </p:sp>
      </p:grpSp>
      <p:grpSp>
        <p:nvGrpSpPr>
          <p:cNvPr id="3207" name="Group 268"/>
          <p:cNvGrpSpPr>
            <a:grpSpLocks/>
          </p:cNvGrpSpPr>
          <p:nvPr/>
        </p:nvGrpSpPr>
        <p:grpSpPr bwMode="auto">
          <a:xfrm>
            <a:off x="1979613" y="620713"/>
            <a:ext cx="1208087" cy="304800"/>
            <a:chOff x="4604" y="-30"/>
            <a:chExt cx="761" cy="192"/>
          </a:xfrm>
        </p:grpSpPr>
        <p:sp>
          <p:nvSpPr>
            <p:cNvPr id="3246" name="Line 269"/>
            <p:cNvSpPr>
              <a:spLocks noChangeShapeType="1"/>
            </p:cNvSpPr>
            <p:nvPr/>
          </p:nvSpPr>
          <p:spPr bwMode="auto">
            <a:xfrm>
              <a:off x="4604" y="73"/>
              <a:ext cx="137"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7" name="TextBox 234"/>
            <p:cNvSpPr txBox="1">
              <a:spLocks noChangeArrowheads="1"/>
            </p:cNvSpPr>
            <p:nvPr/>
          </p:nvSpPr>
          <p:spPr bwMode="auto">
            <a:xfrm>
              <a:off x="4741" y="-30"/>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0"/>
                  <a:cs typeface="ＭＳ Ｐゴシック" charset="0"/>
                </a:defRPr>
              </a:lvl1pPr>
              <a:lvl2pPr marL="742950" indent="-285750" defTabSz="457200" eaLnBrk="0" hangingPunct="0">
                <a:defRPr kumimoji="1">
                  <a:solidFill>
                    <a:schemeClr val="tx1"/>
                  </a:solidFill>
                  <a:latin typeface="Arial" charset="0"/>
                  <a:ea typeface="ＭＳ Ｐゴシック" charset="0"/>
                </a:defRPr>
              </a:lvl2pPr>
              <a:lvl3pPr marL="1143000" indent="-228600" defTabSz="457200" eaLnBrk="0" hangingPunct="0">
                <a:defRPr kumimoji="1">
                  <a:solidFill>
                    <a:schemeClr val="tx1"/>
                  </a:solidFill>
                  <a:latin typeface="Arial" charset="0"/>
                  <a:ea typeface="ＭＳ Ｐゴシック" charset="0"/>
                </a:defRPr>
              </a:lvl3pPr>
              <a:lvl4pPr marL="1600200" indent="-228600" defTabSz="457200" eaLnBrk="0" hangingPunct="0">
                <a:defRPr kumimoji="1">
                  <a:solidFill>
                    <a:schemeClr val="tx1"/>
                  </a:solidFill>
                  <a:latin typeface="Arial" charset="0"/>
                  <a:ea typeface="ＭＳ Ｐゴシック" charset="0"/>
                </a:defRPr>
              </a:lvl4pPr>
              <a:lvl5pPr marL="2057400" indent="-228600" defTabSz="4572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kumimoji="0" lang="en-US" altLang="ja-JP" sz="1400">
                  <a:latin typeface="Calibri" charset="0"/>
                </a:rPr>
                <a:t>Shield Wall</a:t>
              </a:r>
            </a:p>
          </p:txBody>
        </p:sp>
      </p:grpSp>
      <p:sp>
        <p:nvSpPr>
          <p:cNvPr id="3208" name="Rectangle 271"/>
          <p:cNvSpPr>
            <a:spLocks noChangeArrowheads="1"/>
          </p:cNvSpPr>
          <p:nvPr/>
        </p:nvSpPr>
        <p:spPr bwMode="auto">
          <a:xfrm>
            <a:off x="1235075" y="2781300"/>
            <a:ext cx="69850" cy="385763"/>
          </a:xfrm>
          <a:prstGeom prst="rect">
            <a:avLst/>
          </a:prstGeom>
          <a:solidFill>
            <a:srgbClr val="00B0F0">
              <a:alpha val="45097"/>
            </a:srgbClr>
          </a:solidFill>
          <a:ln w="9525">
            <a:solidFill>
              <a:srgbClr val="FFFFFF"/>
            </a:solidFill>
            <a:miter lim="800000"/>
            <a:headEnd/>
            <a:tailEnd/>
          </a:ln>
        </p:spPr>
        <p:txBody>
          <a:bodyPr wrap="none" anchor="ctr"/>
          <a:lstStyle/>
          <a:p>
            <a:endParaRPr lang="ja-JP" altLang="en-US"/>
          </a:p>
        </p:txBody>
      </p:sp>
      <p:sp>
        <p:nvSpPr>
          <p:cNvPr id="3209" name="Rectangle 272"/>
          <p:cNvSpPr>
            <a:spLocks noChangeArrowheads="1"/>
          </p:cNvSpPr>
          <p:nvPr/>
        </p:nvSpPr>
        <p:spPr bwMode="auto">
          <a:xfrm>
            <a:off x="2601913" y="2781300"/>
            <a:ext cx="69850" cy="385763"/>
          </a:xfrm>
          <a:prstGeom prst="rect">
            <a:avLst/>
          </a:prstGeom>
          <a:solidFill>
            <a:srgbClr val="00B0F0">
              <a:alpha val="45097"/>
            </a:srgbClr>
          </a:solidFill>
          <a:ln w="9525">
            <a:solidFill>
              <a:srgbClr val="FFFFFF"/>
            </a:solidFill>
            <a:miter lim="800000"/>
            <a:headEnd/>
            <a:tailEnd/>
          </a:ln>
        </p:spPr>
        <p:txBody>
          <a:bodyPr wrap="none" anchor="ctr"/>
          <a:lstStyle/>
          <a:p>
            <a:endParaRPr lang="ja-JP" altLang="en-US"/>
          </a:p>
        </p:txBody>
      </p:sp>
      <p:sp>
        <p:nvSpPr>
          <p:cNvPr id="3210" name="Rectangle 273"/>
          <p:cNvSpPr>
            <a:spLocks noChangeArrowheads="1"/>
          </p:cNvSpPr>
          <p:nvPr/>
        </p:nvSpPr>
        <p:spPr bwMode="auto">
          <a:xfrm>
            <a:off x="3963988" y="2781300"/>
            <a:ext cx="69850" cy="385763"/>
          </a:xfrm>
          <a:prstGeom prst="rect">
            <a:avLst/>
          </a:prstGeom>
          <a:solidFill>
            <a:srgbClr val="00B0F0">
              <a:alpha val="45097"/>
            </a:srgbClr>
          </a:solidFill>
          <a:ln w="9525">
            <a:solidFill>
              <a:srgbClr val="FFFFFF"/>
            </a:solidFill>
            <a:miter lim="800000"/>
            <a:headEnd/>
            <a:tailEnd/>
          </a:ln>
        </p:spPr>
        <p:txBody>
          <a:bodyPr wrap="none" anchor="ctr"/>
          <a:lstStyle/>
          <a:p>
            <a:endParaRPr lang="ja-JP" altLang="en-US"/>
          </a:p>
        </p:txBody>
      </p:sp>
      <p:sp>
        <p:nvSpPr>
          <p:cNvPr id="3211" name="Rectangle 274"/>
          <p:cNvSpPr>
            <a:spLocks noChangeArrowheads="1"/>
          </p:cNvSpPr>
          <p:nvPr/>
        </p:nvSpPr>
        <p:spPr bwMode="auto">
          <a:xfrm>
            <a:off x="4916488" y="2781300"/>
            <a:ext cx="69850" cy="482600"/>
          </a:xfrm>
          <a:prstGeom prst="rect">
            <a:avLst/>
          </a:prstGeom>
          <a:solidFill>
            <a:srgbClr val="00B0F0">
              <a:alpha val="45097"/>
            </a:srgbClr>
          </a:solidFill>
          <a:ln w="9525">
            <a:solidFill>
              <a:srgbClr val="FFFFFF"/>
            </a:solidFill>
            <a:miter lim="800000"/>
            <a:headEnd/>
            <a:tailEnd/>
          </a:ln>
        </p:spPr>
        <p:txBody>
          <a:bodyPr wrap="none" anchor="ctr"/>
          <a:lstStyle/>
          <a:p>
            <a:endParaRPr lang="ja-JP" altLang="en-US"/>
          </a:p>
        </p:txBody>
      </p:sp>
      <p:sp>
        <p:nvSpPr>
          <p:cNvPr id="3212" name="Rectangle 275"/>
          <p:cNvSpPr>
            <a:spLocks noChangeArrowheads="1"/>
          </p:cNvSpPr>
          <p:nvPr/>
        </p:nvSpPr>
        <p:spPr bwMode="auto">
          <a:xfrm>
            <a:off x="5568950" y="2781300"/>
            <a:ext cx="69850" cy="385763"/>
          </a:xfrm>
          <a:prstGeom prst="rect">
            <a:avLst/>
          </a:prstGeom>
          <a:solidFill>
            <a:srgbClr val="00B0F0">
              <a:alpha val="45097"/>
            </a:srgbClr>
          </a:solidFill>
          <a:ln w="9525">
            <a:solidFill>
              <a:srgbClr val="FFFFFF"/>
            </a:solidFill>
            <a:miter lim="800000"/>
            <a:headEnd/>
            <a:tailEnd/>
          </a:ln>
        </p:spPr>
        <p:txBody>
          <a:bodyPr wrap="none" anchor="ctr"/>
          <a:lstStyle/>
          <a:p>
            <a:endParaRPr lang="ja-JP" altLang="en-US"/>
          </a:p>
        </p:txBody>
      </p:sp>
      <p:sp>
        <p:nvSpPr>
          <p:cNvPr id="3213" name="Rectangle 276"/>
          <p:cNvSpPr>
            <a:spLocks noChangeArrowheads="1"/>
          </p:cNvSpPr>
          <p:nvPr/>
        </p:nvSpPr>
        <p:spPr bwMode="auto">
          <a:xfrm>
            <a:off x="6892925" y="2781300"/>
            <a:ext cx="69850" cy="385763"/>
          </a:xfrm>
          <a:prstGeom prst="rect">
            <a:avLst/>
          </a:prstGeom>
          <a:solidFill>
            <a:srgbClr val="00B0F0">
              <a:alpha val="45097"/>
            </a:srgbClr>
          </a:solidFill>
          <a:ln w="9525">
            <a:solidFill>
              <a:srgbClr val="FFFFFF"/>
            </a:solidFill>
            <a:miter lim="800000"/>
            <a:headEnd/>
            <a:tailEnd/>
          </a:ln>
        </p:spPr>
        <p:txBody>
          <a:bodyPr wrap="none" anchor="ctr"/>
          <a:lstStyle/>
          <a:p>
            <a:endParaRPr lang="ja-JP" altLang="en-US"/>
          </a:p>
        </p:txBody>
      </p:sp>
      <p:sp>
        <p:nvSpPr>
          <p:cNvPr id="3214" name="Rectangle 277"/>
          <p:cNvSpPr>
            <a:spLocks noChangeArrowheads="1"/>
          </p:cNvSpPr>
          <p:nvPr/>
        </p:nvSpPr>
        <p:spPr bwMode="auto">
          <a:xfrm>
            <a:off x="8259763" y="2781300"/>
            <a:ext cx="69850" cy="385763"/>
          </a:xfrm>
          <a:prstGeom prst="rect">
            <a:avLst/>
          </a:prstGeom>
          <a:solidFill>
            <a:srgbClr val="00B0F0">
              <a:alpha val="45097"/>
            </a:srgbClr>
          </a:solidFill>
          <a:ln w="9525">
            <a:solidFill>
              <a:srgbClr val="FFFFFF"/>
            </a:solidFill>
            <a:miter lim="800000"/>
            <a:headEnd/>
            <a:tailEnd/>
          </a:ln>
        </p:spPr>
        <p:txBody>
          <a:bodyPr wrap="none" anchor="ctr"/>
          <a:lstStyle/>
          <a:p>
            <a:endParaRPr lang="ja-JP" altLang="en-US"/>
          </a:p>
        </p:txBody>
      </p:sp>
      <p:sp>
        <p:nvSpPr>
          <p:cNvPr id="3215" name="Rectangle 278"/>
          <p:cNvSpPr>
            <a:spLocks noChangeArrowheads="1"/>
          </p:cNvSpPr>
          <p:nvPr/>
        </p:nvSpPr>
        <p:spPr bwMode="auto">
          <a:xfrm>
            <a:off x="8950325" y="2781300"/>
            <a:ext cx="69850" cy="385763"/>
          </a:xfrm>
          <a:prstGeom prst="rect">
            <a:avLst/>
          </a:prstGeom>
          <a:solidFill>
            <a:srgbClr val="00B0F0">
              <a:alpha val="45097"/>
            </a:srgbClr>
          </a:solidFill>
          <a:ln w="9525">
            <a:solidFill>
              <a:srgbClr val="FFFFFF"/>
            </a:solidFill>
            <a:miter lim="800000"/>
            <a:headEnd/>
            <a:tailEnd/>
          </a:ln>
        </p:spPr>
        <p:txBody>
          <a:bodyPr wrap="none" anchor="ctr"/>
          <a:lstStyle/>
          <a:p>
            <a:endParaRPr lang="ja-JP" altLang="en-US"/>
          </a:p>
        </p:txBody>
      </p:sp>
      <p:sp>
        <p:nvSpPr>
          <p:cNvPr id="3216" name="Rectangle 279"/>
          <p:cNvSpPr>
            <a:spLocks noChangeArrowheads="1"/>
          </p:cNvSpPr>
          <p:nvPr/>
        </p:nvSpPr>
        <p:spPr bwMode="auto">
          <a:xfrm>
            <a:off x="1233488" y="3155950"/>
            <a:ext cx="69850" cy="101600"/>
          </a:xfrm>
          <a:prstGeom prst="rect">
            <a:avLst/>
          </a:prstGeom>
          <a:solidFill>
            <a:srgbClr val="FFCC99">
              <a:alpha val="45097"/>
            </a:srgbClr>
          </a:solidFill>
          <a:ln w="9525">
            <a:solidFill>
              <a:srgbClr val="FFFFFF"/>
            </a:solidFill>
            <a:miter lim="800000"/>
            <a:headEnd/>
            <a:tailEnd/>
          </a:ln>
        </p:spPr>
        <p:txBody>
          <a:bodyPr wrap="none" anchor="ctr"/>
          <a:lstStyle/>
          <a:p>
            <a:endParaRPr lang="ja-JP" altLang="en-US"/>
          </a:p>
        </p:txBody>
      </p:sp>
      <p:sp>
        <p:nvSpPr>
          <p:cNvPr id="3217" name="Rectangle 280"/>
          <p:cNvSpPr>
            <a:spLocks noChangeArrowheads="1"/>
          </p:cNvSpPr>
          <p:nvPr/>
        </p:nvSpPr>
        <p:spPr bwMode="auto">
          <a:xfrm>
            <a:off x="2601913" y="3155950"/>
            <a:ext cx="69850" cy="101600"/>
          </a:xfrm>
          <a:prstGeom prst="rect">
            <a:avLst/>
          </a:prstGeom>
          <a:solidFill>
            <a:srgbClr val="FFCC99">
              <a:alpha val="45097"/>
            </a:srgbClr>
          </a:solidFill>
          <a:ln w="9525">
            <a:solidFill>
              <a:srgbClr val="FFFFFF"/>
            </a:solidFill>
            <a:miter lim="800000"/>
            <a:headEnd/>
            <a:tailEnd/>
          </a:ln>
        </p:spPr>
        <p:txBody>
          <a:bodyPr wrap="none" anchor="ctr"/>
          <a:lstStyle/>
          <a:p>
            <a:endParaRPr lang="ja-JP" altLang="en-US"/>
          </a:p>
        </p:txBody>
      </p:sp>
      <p:sp>
        <p:nvSpPr>
          <p:cNvPr id="3218" name="Rectangle 281"/>
          <p:cNvSpPr>
            <a:spLocks noChangeArrowheads="1"/>
          </p:cNvSpPr>
          <p:nvPr/>
        </p:nvSpPr>
        <p:spPr bwMode="auto">
          <a:xfrm>
            <a:off x="3963988" y="3155950"/>
            <a:ext cx="69850" cy="101600"/>
          </a:xfrm>
          <a:prstGeom prst="rect">
            <a:avLst/>
          </a:prstGeom>
          <a:solidFill>
            <a:srgbClr val="FFCC99">
              <a:alpha val="45097"/>
            </a:srgbClr>
          </a:solidFill>
          <a:ln w="9525">
            <a:solidFill>
              <a:srgbClr val="FFFFFF"/>
            </a:solidFill>
            <a:miter lim="800000"/>
            <a:headEnd/>
            <a:tailEnd/>
          </a:ln>
        </p:spPr>
        <p:txBody>
          <a:bodyPr wrap="none" anchor="ctr"/>
          <a:lstStyle/>
          <a:p>
            <a:endParaRPr lang="ja-JP" altLang="en-US"/>
          </a:p>
        </p:txBody>
      </p:sp>
      <p:sp>
        <p:nvSpPr>
          <p:cNvPr id="3219" name="Rectangle 282"/>
          <p:cNvSpPr>
            <a:spLocks noChangeArrowheads="1"/>
          </p:cNvSpPr>
          <p:nvPr/>
        </p:nvSpPr>
        <p:spPr bwMode="auto">
          <a:xfrm>
            <a:off x="5568950" y="3155950"/>
            <a:ext cx="69850" cy="101600"/>
          </a:xfrm>
          <a:prstGeom prst="rect">
            <a:avLst/>
          </a:prstGeom>
          <a:solidFill>
            <a:srgbClr val="FFCC99">
              <a:alpha val="45097"/>
            </a:srgbClr>
          </a:solidFill>
          <a:ln w="9525">
            <a:solidFill>
              <a:srgbClr val="FFFFFF"/>
            </a:solidFill>
            <a:miter lim="800000"/>
            <a:headEnd/>
            <a:tailEnd/>
          </a:ln>
        </p:spPr>
        <p:txBody>
          <a:bodyPr wrap="none" anchor="ctr"/>
          <a:lstStyle/>
          <a:p>
            <a:endParaRPr lang="ja-JP" altLang="en-US"/>
          </a:p>
        </p:txBody>
      </p:sp>
      <p:sp>
        <p:nvSpPr>
          <p:cNvPr id="3220" name="Rectangle 283"/>
          <p:cNvSpPr>
            <a:spLocks noChangeArrowheads="1"/>
          </p:cNvSpPr>
          <p:nvPr/>
        </p:nvSpPr>
        <p:spPr bwMode="auto">
          <a:xfrm>
            <a:off x="6892925" y="3155950"/>
            <a:ext cx="69850" cy="101600"/>
          </a:xfrm>
          <a:prstGeom prst="rect">
            <a:avLst/>
          </a:prstGeom>
          <a:solidFill>
            <a:srgbClr val="FFCC99">
              <a:alpha val="45097"/>
            </a:srgbClr>
          </a:solidFill>
          <a:ln w="9525">
            <a:solidFill>
              <a:srgbClr val="FFFFFF"/>
            </a:solidFill>
            <a:miter lim="800000"/>
            <a:headEnd/>
            <a:tailEnd/>
          </a:ln>
        </p:spPr>
        <p:txBody>
          <a:bodyPr wrap="none" anchor="ctr"/>
          <a:lstStyle/>
          <a:p>
            <a:endParaRPr lang="ja-JP" altLang="en-US"/>
          </a:p>
        </p:txBody>
      </p:sp>
      <p:sp>
        <p:nvSpPr>
          <p:cNvPr id="3221" name="Rectangle 284"/>
          <p:cNvSpPr>
            <a:spLocks noChangeArrowheads="1"/>
          </p:cNvSpPr>
          <p:nvPr/>
        </p:nvSpPr>
        <p:spPr bwMode="auto">
          <a:xfrm>
            <a:off x="8259763" y="3155950"/>
            <a:ext cx="69850" cy="101600"/>
          </a:xfrm>
          <a:prstGeom prst="rect">
            <a:avLst/>
          </a:prstGeom>
          <a:solidFill>
            <a:srgbClr val="FFCC99">
              <a:alpha val="45097"/>
            </a:srgbClr>
          </a:solidFill>
          <a:ln w="9525">
            <a:solidFill>
              <a:srgbClr val="FFFFFF"/>
            </a:solidFill>
            <a:miter lim="800000"/>
            <a:headEnd/>
            <a:tailEnd/>
          </a:ln>
        </p:spPr>
        <p:txBody>
          <a:bodyPr wrap="none" anchor="ctr"/>
          <a:lstStyle/>
          <a:p>
            <a:endParaRPr lang="ja-JP" altLang="en-US"/>
          </a:p>
        </p:txBody>
      </p:sp>
      <p:sp>
        <p:nvSpPr>
          <p:cNvPr id="3222" name="Rectangle 285"/>
          <p:cNvSpPr>
            <a:spLocks noChangeArrowheads="1"/>
          </p:cNvSpPr>
          <p:nvPr/>
        </p:nvSpPr>
        <p:spPr bwMode="auto">
          <a:xfrm>
            <a:off x="8950325" y="3155950"/>
            <a:ext cx="69850" cy="101600"/>
          </a:xfrm>
          <a:prstGeom prst="rect">
            <a:avLst/>
          </a:prstGeom>
          <a:solidFill>
            <a:srgbClr val="FFCC99">
              <a:alpha val="45097"/>
            </a:srgbClr>
          </a:solidFill>
          <a:ln w="9525">
            <a:solidFill>
              <a:srgbClr val="FFFFFF"/>
            </a:solidFill>
            <a:miter lim="800000"/>
            <a:headEnd/>
            <a:tailEnd/>
          </a:ln>
        </p:spPr>
        <p:txBody>
          <a:bodyPr wrap="none" anchor="ctr"/>
          <a:lstStyle/>
          <a:p>
            <a:endParaRPr lang="ja-JP" altLang="en-US"/>
          </a:p>
        </p:txBody>
      </p:sp>
      <p:grpSp>
        <p:nvGrpSpPr>
          <p:cNvPr id="3223" name="グループ化 288"/>
          <p:cNvGrpSpPr>
            <a:grpSpLocks/>
          </p:cNvGrpSpPr>
          <p:nvPr/>
        </p:nvGrpSpPr>
        <p:grpSpPr bwMode="auto">
          <a:xfrm>
            <a:off x="922338" y="1644650"/>
            <a:ext cx="182562" cy="4808538"/>
            <a:chOff x="921965" y="1644650"/>
            <a:chExt cx="182935" cy="4808538"/>
          </a:xfrm>
        </p:grpSpPr>
        <p:sp>
          <p:nvSpPr>
            <p:cNvPr id="3244" name="Line 187"/>
            <p:cNvSpPr>
              <a:spLocks noChangeShapeType="1"/>
            </p:cNvSpPr>
            <p:nvPr/>
          </p:nvSpPr>
          <p:spPr bwMode="auto">
            <a:xfrm>
              <a:off x="925140" y="1844675"/>
              <a:ext cx="0" cy="460851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5" name="Line 188"/>
            <p:cNvSpPr>
              <a:spLocks noChangeShapeType="1"/>
            </p:cNvSpPr>
            <p:nvPr/>
          </p:nvSpPr>
          <p:spPr bwMode="auto">
            <a:xfrm flipV="1">
              <a:off x="921965" y="1644650"/>
              <a:ext cx="182935" cy="20320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224" name="グループ化 291"/>
          <p:cNvGrpSpPr>
            <a:grpSpLocks/>
          </p:cNvGrpSpPr>
          <p:nvPr/>
        </p:nvGrpSpPr>
        <p:grpSpPr bwMode="auto">
          <a:xfrm>
            <a:off x="4033838" y="1657350"/>
            <a:ext cx="93662" cy="4795838"/>
            <a:chOff x="4033639" y="1657350"/>
            <a:chExt cx="93861" cy="4795838"/>
          </a:xfrm>
        </p:grpSpPr>
        <p:sp>
          <p:nvSpPr>
            <p:cNvPr id="3242" name="Line 166"/>
            <p:cNvSpPr>
              <a:spLocks noChangeShapeType="1"/>
            </p:cNvSpPr>
            <p:nvPr/>
          </p:nvSpPr>
          <p:spPr bwMode="auto">
            <a:xfrm>
              <a:off x="4033639" y="1844675"/>
              <a:ext cx="0" cy="460851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3" name="Line 167"/>
            <p:cNvSpPr>
              <a:spLocks noChangeShapeType="1"/>
            </p:cNvSpPr>
            <p:nvPr/>
          </p:nvSpPr>
          <p:spPr bwMode="auto">
            <a:xfrm flipV="1">
              <a:off x="4033639" y="1657350"/>
              <a:ext cx="93861" cy="193675"/>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225" name="グループ化 294"/>
          <p:cNvGrpSpPr>
            <a:grpSpLocks/>
          </p:cNvGrpSpPr>
          <p:nvPr/>
        </p:nvGrpSpPr>
        <p:grpSpPr bwMode="auto">
          <a:xfrm>
            <a:off x="5492750" y="1651000"/>
            <a:ext cx="80963" cy="4802188"/>
            <a:chOff x="5492749" y="1651000"/>
            <a:chExt cx="80914" cy="4802188"/>
          </a:xfrm>
        </p:grpSpPr>
        <p:sp>
          <p:nvSpPr>
            <p:cNvPr id="3240" name="Line 169"/>
            <p:cNvSpPr>
              <a:spLocks noChangeShapeType="1"/>
            </p:cNvSpPr>
            <p:nvPr/>
          </p:nvSpPr>
          <p:spPr bwMode="auto">
            <a:xfrm>
              <a:off x="5573663" y="1844675"/>
              <a:ext cx="0" cy="460851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1" name="Line 170"/>
            <p:cNvSpPr>
              <a:spLocks noChangeShapeType="1"/>
            </p:cNvSpPr>
            <p:nvPr/>
          </p:nvSpPr>
          <p:spPr bwMode="auto">
            <a:xfrm flipH="1" flipV="1">
              <a:off x="5492749" y="1651000"/>
              <a:ext cx="80913" cy="19685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226" name="グループ化 297"/>
          <p:cNvGrpSpPr>
            <a:grpSpLocks/>
          </p:cNvGrpSpPr>
          <p:nvPr/>
        </p:nvGrpSpPr>
        <p:grpSpPr bwMode="auto">
          <a:xfrm>
            <a:off x="8496300" y="1644650"/>
            <a:ext cx="163513" cy="4846638"/>
            <a:chOff x="8496299" y="1644650"/>
            <a:chExt cx="163638" cy="4846638"/>
          </a:xfrm>
        </p:grpSpPr>
        <p:sp>
          <p:nvSpPr>
            <p:cNvPr id="3238" name="Line 178"/>
            <p:cNvSpPr>
              <a:spLocks noChangeShapeType="1"/>
            </p:cNvSpPr>
            <p:nvPr/>
          </p:nvSpPr>
          <p:spPr bwMode="auto">
            <a:xfrm>
              <a:off x="8659937" y="1882775"/>
              <a:ext cx="0" cy="4608513"/>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9" name="Line 179"/>
            <p:cNvSpPr>
              <a:spLocks noChangeShapeType="1"/>
            </p:cNvSpPr>
            <p:nvPr/>
          </p:nvSpPr>
          <p:spPr bwMode="auto">
            <a:xfrm flipH="1" flipV="1">
              <a:off x="8496299" y="1644650"/>
              <a:ext cx="163637" cy="24130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227" name="Group 66"/>
          <p:cNvGrpSpPr>
            <a:grpSpLocks/>
          </p:cNvGrpSpPr>
          <p:nvPr/>
        </p:nvGrpSpPr>
        <p:grpSpPr bwMode="auto">
          <a:xfrm>
            <a:off x="541338" y="2206625"/>
            <a:ext cx="8483600" cy="430213"/>
            <a:chOff x="341" y="1796"/>
            <a:chExt cx="5344" cy="271"/>
          </a:xfrm>
        </p:grpSpPr>
        <p:sp>
          <p:nvSpPr>
            <p:cNvPr id="3232" name="Rectangle 208"/>
            <p:cNvSpPr>
              <a:spLocks noChangeArrowheads="1"/>
            </p:cNvSpPr>
            <p:nvPr/>
          </p:nvSpPr>
          <p:spPr bwMode="auto">
            <a:xfrm>
              <a:off x="341" y="1796"/>
              <a:ext cx="234" cy="269"/>
            </a:xfrm>
            <a:prstGeom prst="rect">
              <a:avLst/>
            </a:prstGeom>
            <a:solidFill>
              <a:srgbClr val="CCFFFF"/>
            </a:solidFill>
            <a:ln w="3175">
              <a:solidFill>
                <a:schemeClr val="tx1"/>
              </a:solidFill>
              <a:miter lim="800000"/>
              <a:headEnd/>
              <a:tailEnd/>
            </a:ln>
          </p:spPr>
          <p:txBody>
            <a:bodyPr lIns="72000" rIns="72000" anchor="ctr"/>
            <a:lstStyle/>
            <a:p>
              <a:pPr algn="ctr" defTabSz="457200">
                <a:lnSpc>
                  <a:spcPct val="90000"/>
                </a:lnSpc>
              </a:pPr>
              <a:r>
                <a:rPr kumimoji="0" lang="en-GB" altLang="ja-JP" sz="700" b="1">
                  <a:latin typeface="Calibri" charset="0"/>
                </a:rPr>
                <a:t>RTML</a:t>
              </a:r>
            </a:p>
            <a:p>
              <a:pPr algn="ctr" defTabSz="457200">
                <a:lnSpc>
                  <a:spcPct val="90000"/>
                </a:lnSpc>
              </a:pPr>
              <a:r>
                <a:rPr kumimoji="0" lang="en-GB" altLang="ja-JP" sz="700">
                  <a:latin typeface="Calibri" charset="0"/>
                </a:rPr>
                <a:t>(1.35km)</a:t>
              </a:r>
              <a:endParaRPr kumimoji="0" lang="en-US" altLang="ja-JP" sz="700">
                <a:latin typeface="Calibri" charset="0"/>
              </a:endParaRPr>
            </a:p>
          </p:txBody>
        </p:sp>
        <p:sp>
          <p:nvSpPr>
            <p:cNvPr id="210" name="Rectangle 209"/>
            <p:cNvSpPr/>
            <p:nvPr/>
          </p:nvSpPr>
          <p:spPr>
            <a:xfrm>
              <a:off x="2537" y="1797"/>
              <a:ext cx="580" cy="269"/>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defTabSz="457200"/>
              <a:r>
                <a:rPr kumimoji="0" lang="en-GB" altLang="ja-JP" sz="1400" b="1">
                  <a:solidFill>
                    <a:schemeClr val="tx1"/>
                  </a:solidFill>
                  <a:latin typeface="Calibri" charset="0"/>
                  <a:ea typeface="ＭＳ Ｐゴシック" charset="0"/>
                  <a:cs typeface="ＭＳ Ｐゴシック" charset="0"/>
                </a:rPr>
                <a:t>e-BDS</a:t>
              </a:r>
            </a:p>
            <a:p>
              <a:pPr algn="ctr" defTabSz="457200"/>
              <a:r>
                <a:rPr kumimoji="0" lang="en-GB" altLang="ja-JP" sz="1200">
                  <a:solidFill>
                    <a:schemeClr val="tx1"/>
                  </a:solidFill>
                  <a:latin typeface="Calibri" charset="0"/>
                  <a:ea typeface="ＭＳ Ｐゴシック" charset="0"/>
                  <a:cs typeface="ＭＳ Ｐゴシック" charset="0"/>
                </a:rPr>
                <a:t>(3.33km)</a:t>
              </a:r>
              <a:endParaRPr kumimoji="0" lang="en-US" altLang="ja-JP" sz="1200">
                <a:solidFill>
                  <a:schemeClr val="tx1"/>
                </a:solidFill>
                <a:latin typeface="Calibri" charset="0"/>
                <a:ea typeface="ＭＳ Ｐゴシック" charset="0"/>
                <a:cs typeface="ＭＳ Ｐゴシック" charset="0"/>
              </a:endParaRPr>
            </a:p>
          </p:txBody>
        </p:sp>
        <p:sp>
          <p:nvSpPr>
            <p:cNvPr id="211" name="Rectangle 210"/>
            <p:cNvSpPr/>
            <p:nvPr/>
          </p:nvSpPr>
          <p:spPr>
            <a:xfrm>
              <a:off x="3118" y="1798"/>
              <a:ext cx="394" cy="269"/>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defTabSz="457200"/>
              <a:r>
                <a:rPr kumimoji="0" lang="en-GB" altLang="ja-JP" sz="1400" b="1">
                  <a:solidFill>
                    <a:schemeClr val="tx1"/>
                  </a:solidFill>
                  <a:latin typeface="Calibri" charset="0"/>
                  <a:ea typeface="ＭＳ Ｐゴシック" charset="0"/>
                  <a:cs typeface="ＭＳ Ｐゴシック" charset="0"/>
                </a:rPr>
                <a:t>e+BDS</a:t>
              </a:r>
            </a:p>
            <a:p>
              <a:pPr algn="ctr" defTabSz="457200"/>
              <a:r>
                <a:rPr kumimoji="0" lang="en-GB" altLang="ja-JP" sz="900">
                  <a:solidFill>
                    <a:schemeClr val="tx1"/>
                  </a:solidFill>
                  <a:latin typeface="Calibri" charset="0"/>
                  <a:ea typeface="ＭＳ Ｐゴシック" charset="0"/>
                  <a:cs typeface="ＭＳ Ｐゴシック" charset="0"/>
                </a:rPr>
                <a:t>(2.25km)</a:t>
              </a:r>
              <a:endParaRPr kumimoji="0" lang="en-US" altLang="ja-JP" sz="900">
                <a:solidFill>
                  <a:schemeClr val="tx1"/>
                </a:solidFill>
                <a:latin typeface="Calibri" charset="0"/>
                <a:ea typeface="ＭＳ Ｐゴシック" charset="0"/>
                <a:cs typeface="ＭＳ Ｐゴシック" charset="0"/>
              </a:endParaRPr>
            </a:p>
          </p:txBody>
        </p:sp>
        <p:sp>
          <p:nvSpPr>
            <p:cNvPr id="3235" name="Rectangle 211"/>
            <p:cNvSpPr>
              <a:spLocks noChangeArrowheads="1"/>
            </p:cNvSpPr>
            <p:nvPr/>
          </p:nvSpPr>
          <p:spPr bwMode="auto">
            <a:xfrm>
              <a:off x="5450" y="1798"/>
              <a:ext cx="235" cy="269"/>
            </a:xfrm>
            <a:prstGeom prst="rect">
              <a:avLst/>
            </a:prstGeom>
            <a:solidFill>
              <a:srgbClr val="CCFFFF"/>
            </a:solidFill>
            <a:ln w="3175">
              <a:solidFill>
                <a:schemeClr val="tx1"/>
              </a:solidFill>
              <a:miter lim="800000"/>
              <a:headEnd/>
              <a:tailEnd/>
            </a:ln>
          </p:spPr>
          <p:txBody>
            <a:bodyPr lIns="72000" rIns="72000" anchor="ctr"/>
            <a:lstStyle/>
            <a:p>
              <a:pPr algn="ctr" defTabSz="457200">
                <a:lnSpc>
                  <a:spcPct val="90000"/>
                </a:lnSpc>
              </a:pPr>
              <a:r>
                <a:rPr kumimoji="0" lang="en-GB" altLang="ja-JP" sz="600" b="1"/>
                <a:t>RTML</a:t>
              </a:r>
            </a:p>
            <a:p>
              <a:pPr algn="ctr" defTabSz="457200">
                <a:lnSpc>
                  <a:spcPct val="90000"/>
                </a:lnSpc>
              </a:pPr>
              <a:r>
                <a:rPr kumimoji="0" lang="en-GB" altLang="ja-JP" sz="600"/>
                <a:t>(1.35km)</a:t>
              </a:r>
              <a:endParaRPr kumimoji="0" lang="en-US" altLang="ja-JP" sz="600">
                <a:latin typeface="Calibri" charset="0"/>
              </a:endParaRPr>
            </a:p>
          </p:txBody>
        </p:sp>
        <p:sp>
          <p:nvSpPr>
            <p:cNvPr id="3236" name="Rectangle 212"/>
            <p:cNvSpPr>
              <a:spLocks noChangeArrowheads="1"/>
            </p:cNvSpPr>
            <p:nvPr/>
          </p:nvSpPr>
          <p:spPr bwMode="auto">
            <a:xfrm>
              <a:off x="577" y="1796"/>
              <a:ext cx="1958" cy="269"/>
            </a:xfrm>
            <a:prstGeom prst="rect">
              <a:avLst/>
            </a:prstGeom>
            <a:solidFill>
              <a:srgbClr val="FFFF99"/>
            </a:solidFill>
            <a:ln w="3175">
              <a:solidFill>
                <a:schemeClr val="tx1"/>
              </a:solidFill>
              <a:miter lim="800000"/>
              <a:headEnd/>
              <a:tailEnd/>
            </a:ln>
          </p:spPr>
          <p:txBody>
            <a:bodyPr lIns="72000" rIns="72000" anchor="ctr"/>
            <a:lstStyle/>
            <a:p>
              <a:pPr algn="ctr" defTabSz="457200"/>
              <a:r>
                <a:rPr kumimoji="0" lang="en-GB" altLang="ja-JP" sz="1400" b="1">
                  <a:latin typeface="Calibri" charset="0"/>
                </a:rPr>
                <a:t>e- Main Linac</a:t>
              </a:r>
            </a:p>
            <a:p>
              <a:pPr algn="ctr" defTabSz="457200"/>
              <a:r>
                <a:rPr kumimoji="0" lang="en-GB" altLang="ja-JP" sz="1200">
                  <a:latin typeface="Calibri" charset="0"/>
                </a:rPr>
                <a:t>(11.19km)</a:t>
              </a:r>
              <a:endParaRPr kumimoji="0" lang="en-US" altLang="ja-JP" sz="1200">
                <a:latin typeface="Calibri" charset="0"/>
              </a:endParaRPr>
            </a:p>
          </p:txBody>
        </p:sp>
        <p:sp>
          <p:nvSpPr>
            <p:cNvPr id="3237" name="Rectangle 213"/>
            <p:cNvSpPr>
              <a:spLocks noChangeArrowheads="1"/>
            </p:cNvSpPr>
            <p:nvPr/>
          </p:nvSpPr>
          <p:spPr bwMode="auto">
            <a:xfrm>
              <a:off x="3512" y="1798"/>
              <a:ext cx="1938" cy="269"/>
            </a:xfrm>
            <a:prstGeom prst="rect">
              <a:avLst/>
            </a:prstGeom>
            <a:solidFill>
              <a:srgbClr val="FFFF99"/>
            </a:solidFill>
            <a:ln w="3175">
              <a:solidFill>
                <a:schemeClr val="tx1"/>
              </a:solidFill>
              <a:miter lim="800000"/>
              <a:headEnd/>
              <a:tailEnd/>
            </a:ln>
          </p:spPr>
          <p:txBody>
            <a:bodyPr lIns="72000" rIns="72000" anchor="ctr"/>
            <a:lstStyle/>
            <a:p>
              <a:pPr algn="ctr" defTabSz="457200"/>
              <a:r>
                <a:rPr kumimoji="0" lang="en-GB" altLang="ja-JP" sz="1400" b="1">
                  <a:latin typeface="Calibri" charset="0"/>
                </a:rPr>
                <a:t>e+ Main Linac</a:t>
              </a:r>
            </a:p>
            <a:p>
              <a:pPr algn="ctr" defTabSz="457200"/>
              <a:r>
                <a:rPr kumimoji="0" lang="en-GB" altLang="ja-JP" sz="1200">
                  <a:latin typeface="Calibri" charset="0"/>
                </a:rPr>
                <a:t>(11.07km)</a:t>
              </a:r>
              <a:endParaRPr kumimoji="0" lang="en-US" altLang="ja-JP" sz="1200">
                <a:latin typeface="Calibri" charset="0"/>
              </a:endParaRPr>
            </a:p>
          </p:txBody>
        </p:sp>
      </p:grpSp>
      <p:sp>
        <p:nvSpPr>
          <p:cNvPr id="3228" name="Line 228"/>
          <p:cNvSpPr>
            <a:spLocks noChangeShapeType="1"/>
          </p:cNvSpPr>
          <p:nvPr/>
        </p:nvSpPr>
        <p:spPr bwMode="auto">
          <a:xfrm flipH="1">
            <a:off x="6942138" y="5351463"/>
            <a:ext cx="1362075" cy="153987"/>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29" name="Line 227"/>
          <p:cNvSpPr>
            <a:spLocks noChangeShapeType="1"/>
          </p:cNvSpPr>
          <p:nvPr/>
        </p:nvSpPr>
        <p:spPr bwMode="auto">
          <a:xfrm>
            <a:off x="5629275" y="5300663"/>
            <a:ext cx="1300163" cy="142875"/>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0" name="Line 224"/>
          <p:cNvSpPr>
            <a:spLocks noChangeShapeType="1"/>
          </p:cNvSpPr>
          <p:nvPr/>
        </p:nvSpPr>
        <p:spPr bwMode="auto">
          <a:xfrm>
            <a:off x="1281113" y="5367338"/>
            <a:ext cx="1358900" cy="153987"/>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1" name="Line 223"/>
          <p:cNvSpPr>
            <a:spLocks noChangeShapeType="1"/>
          </p:cNvSpPr>
          <p:nvPr/>
        </p:nvSpPr>
        <p:spPr bwMode="auto">
          <a:xfrm flipH="1">
            <a:off x="2636838" y="5362575"/>
            <a:ext cx="1377950" cy="153988"/>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日付プレースホルダー 1"/>
          <p:cNvSpPr>
            <a:spLocks noGrp="1"/>
          </p:cNvSpPr>
          <p:nvPr>
            <p:ph type="dt" sz="half" idx="10"/>
          </p:nvPr>
        </p:nvSpPr>
        <p:spPr/>
        <p:txBody>
          <a:bodyPr/>
          <a:lstStyle/>
          <a:p>
            <a:r>
              <a:rPr lang="en-US" smtClean="0">
                <a:solidFill>
                  <a:srgbClr val="000000"/>
                </a:solidFill>
                <a:latin typeface="Arial"/>
                <a:ea typeface="Arial Unicode MS"/>
                <a:cs typeface="Arial Unicode MS"/>
              </a:rPr>
              <a:t>12/08/30, A. Yamamoto</a:t>
            </a:r>
            <a:endParaRPr lang="en-US">
              <a:solidFill>
                <a:srgbClr val="000000"/>
              </a:solidFill>
              <a:latin typeface="Arial"/>
              <a:ea typeface="Arial Unicode MS"/>
              <a:cs typeface="Arial Unicode MS"/>
            </a:endParaRPr>
          </a:p>
        </p:txBody>
      </p:sp>
      <p:sp>
        <p:nvSpPr>
          <p:cNvPr id="6" name="フッター プレースホルダー 5"/>
          <p:cNvSpPr>
            <a:spLocks noGrp="1"/>
          </p:cNvSpPr>
          <p:nvPr>
            <p:ph type="ftr" sz="quarter" idx="11"/>
          </p:nvPr>
        </p:nvSpPr>
        <p:spPr/>
        <p:txBody>
          <a:bodyPr/>
          <a:lstStyle/>
          <a:p>
            <a:r>
              <a:rPr lang="en-US" smtClean="0">
                <a:latin typeface="Arial"/>
                <a:ea typeface="Arial Unicode MS"/>
                <a:cs typeface="Arial Unicode MS"/>
              </a:rPr>
              <a:t>Status and Prospect for ILC</a:t>
            </a:r>
            <a:endParaRPr lang="en-US">
              <a:latin typeface="Arial"/>
              <a:ea typeface="Arial Unicode MS"/>
              <a:cs typeface="Arial Unicode MS"/>
            </a:endParaRPr>
          </a:p>
        </p:txBody>
      </p:sp>
      <p:sp>
        <p:nvSpPr>
          <p:cNvPr id="7" name="スライド番号プレースホルダー 6"/>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8</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9459476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5291"/>
          </a:xfrm>
        </p:spPr>
        <p:txBody>
          <a:bodyPr>
            <a:normAutofit fontScale="90000"/>
          </a:bodyPr>
          <a:lstStyle/>
          <a:p>
            <a:r>
              <a:rPr kumimoji="1" lang="en-US" altLang="ja-JP" b="1" dirty="0" smtClean="0"/>
              <a:t>KEK-ILC Road-Map: </a:t>
            </a:r>
            <a:r>
              <a:rPr kumimoji="1" lang="en-US" altLang="ja-JP" b="1" dirty="0" smtClean="0">
                <a:solidFill>
                  <a:srgbClr val="FF0000"/>
                </a:solidFill>
              </a:rPr>
              <a:t>Case 1</a:t>
            </a:r>
            <a:r>
              <a:rPr kumimoji="1" lang="en-US" altLang="ja-JP" b="1" dirty="0" smtClean="0"/>
              <a:t> </a:t>
            </a:r>
            <a:r>
              <a:rPr kumimoji="1" lang="en-US" altLang="ja-JP" dirty="0" smtClean="0"/>
              <a:t/>
            </a:r>
            <a:br>
              <a:rPr kumimoji="1" lang="en-US" altLang="ja-JP" dirty="0" smtClean="0"/>
            </a:br>
            <a:r>
              <a:rPr lang="en-US" altLang="ja-JP" sz="2700" dirty="0" smtClean="0">
                <a:solidFill>
                  <a:srgbClr val="3366FF"/>
                </a:solidFill>
              </a:rPr>
              <a:t>under discussion, 2012-7</a:t>
            </a:r>
            <a:endParaRPr kumimoji="1" lang="ja-JP" altLang="en-US" sz="2700" dirty="0">
              <a:solidFill>
                <a:srgbClr val="3366FF"/>
              </a:solidFill>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569275902"/>
              </p:ext>
            </p:extLst>
          </p:nvPr>
        </p:nvGraphicFramePr>
        <p:xfrm>
          <a:off x="302986" y="1100138"/>
          <a:ext cx="8614229" cy="5352276"/>
        </p:xfrm>
        <a:graphic>
          <a:graphicData uri="http://schemas.openxmlformats.org/drawingml/2006/table">
            <a:tbl>
              <a:tblPr firstRow="1" bandRow="1">
                <a:tableStyleId>{5C22544A-7EE6-4342-B048-85BDC9FD1C3A}</a:tableStyleId>
              </a:tblPr>
              <a:tblGrid>
                <a:gridCol w="1373470"/>
                <a:gridCol w="517197"/>
                <a:gridCol w="517197"/>
                <a:gridCol w="517197"/>
                <a:gridCol w="517197"/>
                <a:gridCol w="517197"/>
                <a:gridCol w="517197"/>
                <a:gridCol w="517197"/>
                <a:gridCol w="517197"/>
                <a:gridCol w="517197"/>
                <a:gridCol w="517198"/>
                <a:gridCol w="517197"/>
                <a:gridCol w="517197"/>
                <a:gridCol w="517197"/>
                <a:gridCol w="517197"/>
              </a:tblGrid>
              <a:tr h="308863">
                <a:tc>
                  <a:txBody>
                    <a:bodyPr/>
                    <a:lstStyle/>
                    <a:p>
                      <a:endParaRPr kumimoji="1" lang="ja-JP" altLang="en-US" sz="1400" dirty="0"/>
                    </a:p>
                  </a:txBody>
                  <a:tcPr/>
                </a:tc>
                <a:tc>
                  <a:txBody>
                    <a:bodyPr/>
                    <a:lstStyle/>
                    <a:p>
                      <a:r>
                        <a:rPr kumimoji="1" lang="en-US" altLang="ja-JP" sz="1400" dirty="0" smtClean="0"/>
                        <a:t>12</a:t>
                      </a:r>
                      <a:endParaRPr kumimoji="1" lang="ja-JP" altLang="en-US" sz="1400" dirty="0"/>
                    </a:p>
                  </a:txBody>
                  <a:tcPr/>
                </a:tc>
                <a:tc>
                  <a:txBody>
                    <a:bodyPr/>
                    <a:lstStyle/>
                    <a:p>
                      <a:r>
                        <a:rPr kumimoji="1" lang="en-US" altLang="ja-JP" sz="1400" dirty="0" smtClean="0"/>
                        <a:t>13</a:t>
                      </a:r>
                      <a:endParaRPr kumimoji="1" lang="ja-JP" altLang="en-US" sz="1400" dirty="0"/>
                    </a:p>
                  </a:txBody>
                  <a:tcPr/>
                </a:tc>
                <a:tc>
                  <a:txBody>
                    <a:bodyPr/>
                    <a:lstStyle/>
                    <a:p>
                      <a:r>
                        <a:rPr kumimoji="1" lang="en-US" altLang="ja-JP" sz="1400" dirty="0" smtClean="0"/>
                        <a:t>14</a:t>
                      </a:r>
                      <a:endParaRPr kumimoji="1" lang="ja-JP" altLang="en-US" sz="1400" dirty="0"/>
                    </a:p>
                  </a:txBody>
                  <a:tcPr/>
                </a:tc>
                <a:tc>
                  <a:txBody>
                    <a:bodyPr/>
                    <a:lstStyle/>
                    <a:p>
                      <a:r>
                        <a:rPr kumimoji="1" lang="en-US" altLang="ja-JP" sz="1400" dirty="0" smtClean="0"/>
                        <a:t>15</a:t>
                      </a:r>
                      <a:endParaRPr kumimoji="1" lang="ja-JP" altLang="en-US" sz="1400" dirty="0"/>
                    </a:p>
                  </a:txBody>
                  <a:tcPr/>
                </a:tc>
                <a:tc>
                  <a:txBody>
                    <a:bodyPr/>
                    <a:lstStyle/>
                    <a:p>
                      <a:r>
                        <a:rPr kumimoji="1" lang="en-US" altLang="ja-JP" sz="1400" dirty="0" smtClean="0"/>
                        <a:t>16</a:t>
                      </a:r>
                      <a:endParaRPr kumimoji="1" lang="ja-JP" altLang="en-US" sz="1400" dirty="0"/>
                    </a:p>
                  </a:txBody>
                  <a:tcPr/>
                </a:tc>
                <a:tc>
                  <a:txBody>
                    <a:bodyPr/>
                    <a:lstStyle/>
                    <a:p>
                      <a:r>
                        <a:rPr kumimoji="1" lang="en-US" altLang="ja-JP" sz="1400" dirty="0" smtClean="0"/>
                        <a:t>17</a:t>
                      </a:r>
                      <a:endParaRPr kumimoji="1" lang="ja-JP" altLang="en-US" sz="1400" dirty="0"/>
                    </a:p>
                  </a:txBody>
                  <a:tcPr/>
                </a:tc>
                <a:tc>
                  <a:txBody>
                    <a:bodyPr/>
                    <a:lstStyle/>
                    <a:p>
                      <a:r>
                        <a:rPr kumimoji="1" lang="en-US" altLang="ja-JP" sz="1400" dirty="0" smtClean="0"/>
                        <a:t>18</a:t>
                      </a:r>
                      <a:endParaRPr kumimoji="1" lang="ja-JP" altLang="en-US" sz="1400" dirty="0"/>
                    </a:p>
                  </a:txBody>
                  <a:tcPr/>
                </a:tc>
                <a:tc>
                  <a:txBody>
                    <a:bodyPr/>
                    <a:lstStyle/>
                    <a:p>
                      <a:r>
                        <a:rPr kumimoji="1" lang="en-US" altLang="ja-JP" sz="1400" dirty="0" smtClean="0"/>
                        <a:t>19</a:t>
                      </a:r>
                      <a:endParaRPr kumimoji="1" lang="ja-JP" altLang="en-US" sz="1400" dirty="0"/>
                    </a:p>
                  </a:txBody>
                  <a:tcPr/>
                </a:tc>
                <a:tc>
                  <a:txBody>
                    <a:bodyPr/>
                    <a:lstStyle/>
                    <a:p>
                      <a:r>
                        <a:rPr kumimoji="1" lang="en-US" altLang="ja-JP" sz="1400" dirty="0" smtClean="0"/>
                        <a:t>20</a:t>
                      </a:r>
                      <a:endParaRPr kumimoji="1" lang="ja-JP" altLang="en-US" sz="1400" dirty="0"/>
                    </a:p>
                  </a:txBody>
                  <a:tcPr/>
                </a:tc>
                <a:tc>
                  <a:txBody>
                    <a:bodyPr/>
                    <a:lstStyle/>
                    <a:p>
                      <a:r>
                        <a:rPr kumimoji="1" lang="en-US" altLang="ja-JP" sz="1400" dirty="0" smtClean="0"/>
                        <a:t>21</a:t>
                      </a:r>
                      <a:endParaRPr kumimoji="1" lang="ja-JP" altLang="en-US" sz="1400" dirty="0"/>
                    </a:p>
                  </a:txBody>
                  <a:tcPr/>
                </a:tc>
                <a:tc>
                  <a:txBody>
                    <a:bodyPr/>
                    <a:lstStyle/>
                    <a:p>
                      <a:r>
                        <a:rPr kumimoji="1" lang="en-US" altLang="ja-JP" sz="1400" dirty="0" smtClean="0"/>
                        <a:t>22</a:t>
                      </a:r>
                      <a:endParaRPr kumimoji="1" lang="ja-JP" altLang="en-US" sz="1400" dirty="0"/>
                    </a:p>
                  </a:txBody>
                  <a:tcPr/>
                </a:tc>
                <a:tc>
                  <a:txBody>
                    <a:bodyPr/>
                    <a:lstStyle/>
                    <a:p>
                      <a:r>
                        <a:rPr kumimoji="1" lang="en-US" altLang="ja-JP" sz="1400" dirty="0" smtClean="0"/>
                        <a:t>23</a:t>
                      </a:r>
                      <a:endParaRPr kumimoji="1" lang="ja-JP" altLang="en-US" sz="1400" dirty="0"/>
                    </a:p>
                  </a:txBody>
                  <a:tcPr/>
                </a:tc>
                <a:tc>
                  <a:txBody>
                    <a:bodyPr/>
                    <a:lstStyle/>
                    <a:p>
                      <a:r>
                        <a:rPr kumimoji="1" lang="en-US" altLang="ja-JP" sz="1400" dirty="0" smtClean="0"/>
                        <a:t>24</a:t>
                      </a:r>
                      <a:endParaRPr kumimoji="1" lang="ja-JP" altLang="en-US" sz="1400" dirty="0"/>
                    </a:p>
                  </a:txBody>
                  <a:tcPr/>
                </a:tc>
                <a:tc>
                  <a:txBody>
                    <a:bodyPr/>
                    <a:lstStyle/>
                    <a:p>
                      <a:r>
                        <a:rPr kumimoji="1" lang="en-US" altLang="ja-JP" sz="1400" dirty="0" smtClean="0"/>
                        <a:t>25</a:t>
                      </a:r>
                      <a:endParaRPr kumimoji="1" lang="ja-JP" altLang="en-US" sz="1400" dirty="0"/>
                    </a:p>
                  </a:txBody>
                  <a:tcPr/>
                </a:tc>
              </a:tr>
              <a:tr h="308863">
                <a:tc>
                  <a:txBody>
                    <a:bodyPr/>
                    <a:lstStyle/>
                    <a:p>
                      <a:r>
                        <a:rPr kumimoji="1" lang="en-US" altLang="ja-JP" sz="1200" dirty="0" smtClean="0"/>
                        <a:t>ILC TDP/TDR</a:t>
                      </a:r>
                      <a:endParaRPr kumimoji="1" lang="ja-JP" altLang="en-US" sz="1200" dirty="0"/>
                    </a:p>
                  </a:txBody>
                  <a:tcPr/>
                </a:tc>
                <a:tc>
                  <a:txBody>
                    <a:bodyPr/>
                    <a:lstStyle/>
                    <a:p>
                      <a:endParaRPr kumimoji="1" lang="ja-JP" altLang="en-US" sz="1200" dirty="0"/>
                    </a:p>
                  </a:txBody>
                  <a:tcPr>
                    <a:solidFill>
                      <a:srgbClr val="FFFF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r>
                        <a:rPr kumimoji="1" lang="en-US" altLang="ja-JP" sz="1200" b="1" dirty="0" smtClean="0">
                          <a:solidFill>
                            <a:srgbClr val="FF0000"/>
                          </a:solidFill>
                        </a:rPr>
                        <a:t>ATF-II</a:t>
                      </a:r>
                      <a:endParaRPr kumimoji="1" lang="ja-JP" altLang="en-US" sz="1200" b="1" dirty="0">
                        <a:solidFill>
                          <a:srgbClr val="FF0000"/>
                        </a:solidFill>
                      </a:endParaRPr>
                    </a:p>
                  </a:txBody>
                  <a:tcPr/>
                </a:tc>
                <a:tc gridSpan="2">
                  <a:txBody>
                    <a:bodyPr/>
                    <a:lstStyle/>
                    <a:p>
                      <a:r>
                        <a:rPr kumimoji="1" lang="en-US" altLang="ja-JP" sz="1200" dirty="0" smtClean="0">
                          <a:solidFill>
                            <a:srgbClr val="FFFF00"/>
                          </a:solidFill>
                        </a:rPr>
                        <a:t>Beam test</a:t>
                      </a:r>
                      <a:endParaRPr kumimoji="1" lang="ja-JP" altLang="en-US" sz="1200" dirty="0">
                        <a:solidFill>
                          <a:srgbClr val="FFFF00"/>
                        </a:solidFill>
                      </a:endParaRPr>
                    </a:p>
                  </a:txBody>
                  <a:tcPr>
                    <a:solidFill>
                      <a:srgbClr val="008000"/>
                    </a:solidFill>
                  </a:tcPr>
                </a:tc>
                <a:tc hMerge="1">
                  <a:txBody>
                    <a:bodyPr/>
                    <a:lstStyle/>
                    <a:p>
                      <a:endParaRPr kumimoji="1" lang="ja-JP" altLang="en-US" sz="1200" dirty="0"/>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ATF-future</a:t>
                      </a:r>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gridSpan="4">
                  <a:txBody>
                    <a:bodyPr/>
                    <a:lstStyle/>
                    <a:p>
                      <a:r>
                        <a:rPr kumimoji="1" lang="en-US" altLang="ja-JP" sz="1200" dirty="0" smtClean="0"/>
                        <a:t>Extended</a:t>
                      </a:r>
                      <a:r>
                        <a:rPr kumimoji="1" lang="en-US" altLang="ja-JP" sz="1200" baseline="0" dirty="0" smtClean="0"/>
                        <a:t> program</a:t>
                      </a:r>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050" dirty="0"/>
                    </a:p>
                  </a:txBody>
                  <a:tcPr>
                    <a:solidFill>
                      <a:schemeClr val="accent3">
                        <a:lumMod val="40000"/>
                        <a:lumOff val="60000"/>
                      </a:schemeClr>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b="1" dirty="0" smtClean="0">
                          <a:solidFill>
                            <a:srgbClr val="FF0000"/>
                          </a:solidFill>
                        </a:rPr>
                        <a:t>STF</a:t>
                      </a:r>
                      <a:endParaRPr kumimoji="1" lang="ja-JP" altLang="en-US" sz="1200" b="1" dirty="0">
                        <a:solidFill>
                          <a:srgbClr val="FF0000"/>
                        </a:solidFill>
                      </a:endParaRPr>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QB</a:t>
                      </a:r>
                      <a:endParaRPr kumimoji="1" lang="ja-JP" altLang="en-US" sz="1200" dirty="0"/>
                    </a:p>
                  </a:txBody>
                  <a:tcPr/>
                </a:tc>
                <a:tc>
                  <a:txBody>
                    <a:bodyPr/>
                    <a:lstStyle/>
                    <a:p>
                      <a:r>
                        <a:rPr kumimoji="1" lang="en-US" altLang="ja-JP" sz="1100" dirty="0" smtClean="0">
                          <a:solidFill>
                            <a:srgbClr val="FFFF00"/>
                          </a:solidFill>
                        </a:rPr>
                        <a:t>Beam test</a:t>
                      </a:r>
                      <a:endParaRPr kumimoji="1" lang="ja-JP" altLang="en-US" sz="1100" dirty="0">
                        <a:solidFill>
                          <a:srgbClr val="FFFF00"/>
                        </a:solidFill>
                      </a:endParaRPr>
                    </a:p>
                  </a:txBody>
                  <a:tcPr>
                    <a:solidFill>
                      <a:srgbClr val="0080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80790">
                <a:tc>
                  <a:txBody>
                    <a:bodyPr/>
                    <a:lstStyle/>
                    <a:p>
                      <a:r>
                        <a:rPr kumimoji="1" lang="en-US" altLang="ja-JP" sz="1200" dirty="0" smtClean="0"/>
                        <a:t>  STF2-  </a:t>
                      </a:r>
                    </a:p>
                    <a:p>
                      <a:r>
                        <a:rPr kumimoji="1" lang="en-US" altLang="ja-JP" sz="1200" dirty="0" smtClean="0"/>
                        <a:t>  CM1+CM2a</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r>
                        <a:rPr kumimoji="1" lang="en-US" altLang="ja-JP" sz="1100" dirty="0" smtClean="0">
                          <a:solidFill>
                            <a:srgbClr val="FFFF00"/>
                          </a:solidFill>
                        </a:rPr>
                        <a:t>Beam</a:t>
                      </a:r>
                      <a:r>
                        <a:rPr kumimoji="1" lang="en-US" altLang="ja-JP" sz="1100" baseline="0" dirty="0" smtClean="0">
                          <a:solidFill>
                            <a:srgbClr val="FFFF00"/>
                          </a:solidFill>
                        </a:rPr>
                        <a:t> test</a:t>
                      </a:r>
                      <a:endParaRPr kumimoji="1" lang="ja-JP" altLang="en-US" sz="1100" dirty="0">
                        <a:solidFill>
                          <a:srgbClr val="FFFF00"/>
                        </a:solidFill>
                      </a:endParaRPr>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STF-Future</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gridSpan="3">
                  <a:txBody>
                    <a:bodyPr/>
                    <a:lstStyle/>
                    <a:p>
                      <a:r>
                        <a:rPr kumimoji="1" lang="en-US" altLang="ja-JP" sz="1200" dirty="0" smtClean="0"/>
                        <a:t>Extended</a:t>
                      </a:r>
                      <a:r>
                        <a:rPr kumimoji="1" lang="en-US" altLang="ja-JP" sz="1200" baseline="0" dirty="0" smtClean="0"/>
                        <a:t> program </a:t>
                      </a:r>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200" dirty="0"/>
                    </a:p>
                  </a:txBody>
                  <a:tcPr>
                    <a:solidFill>
                      <a:schemeClr val="accent3">
                        <a:lumMod val="40000"/>
                        <a:lumOff val="60000"/>
                      </a:schemeClr>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baseline="0" dirty="0" smtClean="0">
                          <a:solidFill>
                            <a:srgbClr val="3366FF"/>
                          </a:solidFill>
                        </a:rPr>
                        <a:t>CFS</a:t>
                      </a:r>
                      <a:r>
                        <a:rPr kumimoji="1" lang="en-US" altLang="ja-JP" sz="1200" baseline="0" dirty="0" smtClean="0"/>
                        <a:t> </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Civil</a:t>
                      </a:r>
                      <a:r>
                        <a:rPr kumimoji="1" lang="en-US" altLang="ja-JP" sz="1200" baseline="0" dirty="0" smtClean="0"/>
                        <a:t> </a:t>
                      </a:r>
                      <a:r>
                        <a:rPr kumimoji="1" lang="en-US" altLang="ja-JP" sz="1200" baseline="0" dirty="0" err="1" smtClean="0"/>
                        <a:t>eng.</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tx2">
                        <a:lumMod val="40000"/>
                        <a:lumOff val="60000"/>
                      </a:schemeClr>
                    </a:solidFill>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Site-survey</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8EB4E3"/>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900" b="1" dirty="0">
                        <a:solidFill>
                          <a:srgbClr val="FFFF00"/>
                        </a:solidFill>
                      </a:endParaRPr>
                    </a:p>
                  </a:txBody>
                  <a:tcPr>
                    <a:solidFill>
                      <a:schemeClr val="bg1"/>
                    </a:solidFill>
                  </a:tcPr>
                </a:tc>
              </a:tr>
              <a:tr h="308863">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14</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15</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16</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17</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18</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19</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20</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21</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22</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23</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24</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900" b="1" dirty="0" smtClean="0">
                          <a:solidFill>
                            <a:srgbClr val="FFFF00"/>
                          </a:solidFill>
                        </a:rPr>
                        <a:t>25</a:t>
                      </a:r>
                      <a:endParaRPr kumimoji="1" lang="ja-JP" altLang="en-US" sz="900" b="1" dirty="0">
                        <a:solidFill>
                          <a:srgbClr val="FFFF00"/>
                        </a:solidFill>
                      </a:endParaRPr>
                    </a:p>
                  </a:txBody>
                  <a:tcPr>
                    <a:solidFill>
                      <a:schemeClr val="tx2">
                        <a:lumMod val="60000"/>
                        <a:lumOff val="40000"/>
                      </a:schemeClr>
                    </a:solidFill>
                  </a:tcPr>
                </a:tc>
              </a:tr>
              <a:tr h="308863">
                <a:tc>
                  <a:txBody>
                    <a:bodyPr/>
                    <a:lstStyle/>
                    <a:p>
                      <a:r>
                        <a:rPr kumimoji="1" lang="en-US" altLang="ja-JP" sz="1200" dirty="0" smtClean="0"/>
                        <a:t>ILC</a:t>
                      </a:r>
                      <a:r>
                        <a:rPr kumimoji="1" lang="en-US" altLang="ja-JP" sz="1200" baseline="0" dirty="0" smtClean="0"/>
                        <a:t> constr. :  CFS</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solidFill>
                      <a:schemeClr val="accent3"/>
                    </a:solidFill>
                  </a:tcPr>
                </a:tc>
                <a:tc>
                  <a:txBody>
                    <a:bodyPr/>
                    <a:lstStyle/>
                    <a:p>
                      <a:endParaRPr kumimoji="1" lang="ja-JP" altLang="en-US" sz="1200" dirty="0"/>
                    </a:p>
                  </a:txBody>
                  <a:tcPr>
                    <a:solidFill>
                      <a:schemeClr val="accent3"/>
                    </a:solidFill>
                  </a:tcPr>
                </a:tc>
                <a:tc>
                  <a:txBody>
                    <a:bodyPr/>
                    <a:lstStyle/>
                    <a:p>
                      <a:r>
                        <a:rPr kumimoji="1" lang="en-US" altLang="ja-JP" sz="1200" dirty="0" smtClean="0"/>
                        <a:t> </a:t>
                      </a:r>
                      <a:endParaRPr kumimoji="1" lang="ja-JP" altLang="en-US" sz="1200" dirty="0"/>
                    </a:p>
                  </a:txBody>
                  <a:tcPr>
                    <a:solidFill>
                      <a:schemeClr val="tx2">
                        <a:lumMod val="40000"/>
                        <a:lumOff val="6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tc>
                <a:tc rowSpan="3">
                  <a:txBody>
                    <a:bodyPr/>
                    <a:lstStyle/>
                    <a:p>
                      <a:r>
                        <a:rPr kumimoji="1" lang="en-US" altLang="ja-JP" sz="900" dirty="0" smtClean="0"/>
                        <a:t>Commissioning</a:t>
                      </a:r>
                      <a:endParaRPr kumimoji="1" lang="ja-JP" altLang="en-US" sz="900" dirty="0"/>
                    </a:p>
                  </a:txBody>
                  <a:tcPr>
                    <a:solidFill>
                      <a:srgbClr val="FF6600"/>
                    </a:solidFill>
                  </a:tcPr>
                </a:tc>
              </a:tr>
              <a:tr h="308863">
                <a:tc>
                  <a:txBody>
                    <a:bodyPr/>
                    <a:lstStyle/>
                    <a:p>
                      <a:r>
                        <a:rPr kumimoji="1" lang="en-US" altLang="ja-JP" sz="1200" dirty="0" smtClean="0"/>
                        <a:t>  Fabrication</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pPr lvl="0"/>
                      <a:r>
                        <a:rPr kumimoji="1" lang="en-US" altLang="ja-JP" sz="1000" dirty="0" smtClean="0"/>
                        <a:t>Preparation for the</a:t>
                      </a:r>
                      <a:r>
                        <a:rPr kumimoji="1" lang="en-US" altLang="ja-JP" sz="1000" baseline="0" dirty="0" smtClean="0"/>
                        <a:t> </a:t>
                      </a:r>
                      <a:r>
                        <a:rPr kumimoji="1" lang="en-US" altLang="ja-JP" sz="1000" dirty="0" smtClean="0"/>
                        <a:t>project</a:t>
                      </a:r>
                      <a:r>
                        <a:rPr kumimoji="1" lang="en-US" altLang="ja-JP" sz="1000" baseline="0" dirty="0" smtClean="0"/>
                        <a:t> </a:t>
                      </a:r>
                      <a:endParaRPr kumimoji="1" lang="ja-JP" altLang="en-US" sz="1000" dirty="0"/>
                    </a:p>
                  </a:txBody>
                  <a:tcPr/>
                </a:tc>
                <a:tc hMerge="1">
                  <a:txBody>
                    <a:bodyPr/>
                    <a:lstStyle/>
                    <a:p>
                      <a:endParaRPr kumimoji="1" lang="ja-JP" altLang="en-US" sz="1200" dirty="0"/>
                    </a:p>
                  </a:txBody>
                  <a:tcPr/>
                </a:tc>
                <a:tc gridSpan="2">
                  <a:txBody>
                    <a:bodyPr/>
                    <a:lstStyle/>
                    <a:p>
                      <a:r>
                        <a:rPr kumimoji="1" lang="en-US" altLang="ja-JP" sz="1000" dirty="0" smtClean="0"/>
                        <a:t>Preparation</a:t>
                      </a:r>
                      <a:r>
                        <a:rPr kumimoji="1" lang="ja-JP" altLang="en-US" sz="1000" dirty="0" smtClean="0"/>
                        <a:t>　</a:t>
                      </a:r>
                      <a:r>
                        <a:rPr kumimoji="1" lang="en-US" altLang="ja-JP" sz="1000" dirty="0" smtClean="0"/>
                        <a:t>for</a:t>
                      </a:r>
                      <a:r>
                        <a:rPr kumimoji="1" lang="en-US" altLang="ja-JP" sz="1000" baseline="0" dirty="0" smtClean="0"/>
                        <a:t> industrialization </a:t>
                      </a:r>
                      <a:endParaRPr kumimoji="1" lang="ja-JP" altLang="en-US" sz="1000" dirty="0"/>
                    </a:p>
                  </a:txBody>
                  <a:tcPr/>
                </a:tc>
                <a:tc hMerge="1">
                  <a:txBody>
                    <a:bodyPr/>
                    <a:lstStyle/>
                    <a:p>
                      <a:endParaRPr kumimoji="1" lang="ja-JP" altLang="en-US"/>
                    </a:p>
                  </a:txBody>
                  <a:tcPr/>
                </a:tc>
                <a:tc gridSpan="7">
                  <a:txBody>
                    <a:bodyPr/>
                    <a:lstStyle/>
                    <a:p>
                      <a:r>
                        <a:rPr kumimoji="1" lang="en-US" altLang="ja-JP" sz="1200" dirty="0" smtClean="0"/>
                        <a:t>Fabrication</a:t>
                      </a:r>
                      <a:r>
                        <a:rPr kumimoji="1" lang="en-US" altLang="ja-JP" sz="1200" baseline="0" dirty="0" smtClean="0"/>
                        <a:t> and t</a:t>
                      </a:r>
                      <a:r>
                        <a:rPr kumimoji="1" lang="en-US" altLang="ja-JP" sz="1200" dirty="0" smtClean="0"/>
                        <a:t>ests,</a:t>
                      </a:r>
                      <a:r>
                        <a:rPr kumimoji="1" lang="en-US" altLang="ja-JP" sz="1200" baseline="0" dirty="0" smtClean="0"/>
                        <a:t> preparation for installation</a:t>
                      </a:r>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r h="308863">
                <a:tc>
                  <a:txBody>
                    <a:bodyPr/>
                    <a:lstStyle/>
                    <a:p>
                      <a:r>
                        <a:rPr kumimoji="1" lang="en-US" altLang="ja-JP" sz="1200" dirty="0" smtClean="0"/>
                        <a:t>  </a:t>
                      </a:r>
                      <a:r>
                        <a:rPr kumimoji="1" lang="en-US" altLang="ja-JP" sz="1200" dirty="0" err="1" smtClean="0"/>
                        <a:t>Inst</a:t>
                      </a:r>
                      <a:r>
                        <a:rPr kumimoji="1" lang="en-US" altLang="ja-JP" sz="1200" dirty="0" smtClean="0"/>
                        <a:t>/commission.</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endParaRPr kumimoji="1" lang="ja-JP" altLang="en-US" sz="1200" dirty="0"/>
                    </a:p>
                  </a:txBody>
                  <a:tcPr/>
                </a:tc>
                <a:tc hMerge="1">
                  <a:txBody>
                    <a:bodyPr/>
                    <a:lstStyle/>
                    <a:p>
                      <a:endParaRPr kumimoji="1" lang="ja-JP" altLang="en-US"/>
                    </a:p>
                  </a:txBody>
                  <a:tcPr/>
                </a:tc>
                <a:tc gridSpan="4">
                  <a:txBody>
                    <a:bodyPr/>
                    <a:lstStyle/>
                    <a:p>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en-US" altLang="ja-JP" dirty="0" smtClean="0"/>
                        <a:t>Installation</a:t>
                      </a:r>
                      <a:endParaRPr kumimoji="1" lang="ja-JP" altLang="en-US" dirty="0"/>
                    </a:p>
                  </a:txBody>
                  <a:tcPr>
                    <a:solidFill>
                      <a:schemeClr val="tx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12/08/30, A. Yamamoto</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Status and Prospect for ILC</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9</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588205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Them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37395</TotalTime>
  <Words>5353</Words>
  <Application>Microsoft Macintosh PowerPoint</Application>
  <PresentationFormat>画面に合わせる (4:3)</PresentationFormat>
  <Paragraphs>957</Paragraphs>
  <Slides>40</Slides>
  <Notes>6</Notes>
  <HiddenSlides>0</HiddenSlides>
  <MMClips>0</MMClips>
  <ScaleCrop>false</ScaleCrop>
  <HeadingPairs>
    <vt:vector size="4" baseType="variant">
      <vt:variant>
        <vt:lpstr>テーマ</vt:lpstr>
      </vt:variant>
      <vt:variant>
        <vt:i4>3</vt:i4>
      </vt:variant>
      <vt:variant>
        <vt:lpstr>スライド タイトル</vt:lpstr>
      </vt:variant>
      <vt:variant>
        <vt:i4>40</vt:i4>
      </vt:variant>
    </vt:vector>
  </HeadingPairs>
  <TitlesOfParts>
    <vt:vector size="43" baseType="lpstr">
      <vt:lpstr>ホワイト</vt:lpstr>
      <vt:lpstr>Default Theme</vt:lpstr>
      <vt:lpstr>1_Default Theme</vt:lpstr>
      <vt:lpstr>Status and Prospect for  ILC Project - Prospect for ATF and STF - </vt:lpstr>
      <vt:lpstr>KEK ロードマップ改訂方針 （岡田研究担当理事）</vt:lpstr>
      <vt:lpstr>中間まとめ：全体の骨子（案）</vt:lpstr>
      <vt:lpstr>KEK研究推進会議での議論・ 中間まとめ (8/21) ：ILC </vt:lpstr>
      <vt:lpstr>LC 技術開発：今後の進め方（基本方針） 前提条件</vt:lpstr>
      <vt:lpstr>PowerPoint プレゼンテーション</vt:lpstr>
      <vt:lpstr>Road Map to realize ILC </vt:lpstr>
      <vt:lpstr>PowerPoint プレゼンテーション</vt:lpstr>
      <vt:lpstr>KEK-ILC Road-Map: Case 1  under discussion, 2012-7</vt:lpstr>
      <vt:lpstr>KEK-ILC Road-Map: Case 2  under discussion, 2012-7</vt:lpstr>
      <vt:lpstr>Road map for ILC detectors</vt:lpstr>
      <vt:lpstr> The predictable future: LHC Time-line</vt:lpstr>
      <vt:lpstr>ILC Accelerator Cost Estimate updated, July 2012 </vt:lpstr>
      <vt:lpstr>How contributions to be shared?  -- Primary and Backup Scenarios --</vt:lpstr>
      <vt:lpstr>基本的な取り組み</vt:lpstr>
      <vt:lpstr>基本的な取り組み：２ STF-cERL/ERL 間の協力</vt:lpstr>
      <vt:lpstr>PowerPoint プレゼンテーション</vt:lpstr>
      <vt:lpstr>PowerPoint プレゼンテーション</vt:lpstr>
      <vt:lpstr>STF2での具体的な取り組み</vt:lpstr>
      <vt:lpstr>A New Proposal under discussion</vt:lpstr>
      <vt:lpstr>STF phase 2</vt:lpstr>
      <vt:lpstr>STF phase 2</vt:lpstr>
      <vt:lpstr>PowerPoint プレゼンテーション</vt:lpstr>
      <vt:lpstr>SCRF Acc. R&amp;D + User Facility: Possibility 2 STF2’ + Photon Beam to be discussed  </vt:lpstr>
      <vt:lpstr>Possibility 2, in Japanese</vt:lpstr>
      <vt:lpstr>PowerPoint プレゼンテーション</vt:lpstr>
      <vt:lpstr>KEK-ILC Road-Map: Case 1  under discussion, 2012-7</vt:lpstr>
      <vt:lpstr>８月中の作業経過</vt:lpstr>
      <vt:lpstr>Road map for ILC detectors</vt:lpstr>
      <vt:lpstr>まとめ</vt:lpstr>
      <vt:lpstr>　８／３０：　だされた意見／コメント</vt:lpstr>
      <vt:lpstr>backup</vt:lpstr>
      <vt:lpstr>GDE: ILC Timeline</vt:lpstr>
      <vt:lpstr>Science Progress in LHC from Closing  Plenary by R. Heuer at ICHEP2012</vt:lpstr>
      <vt:lpstr>Physics Goals of ILC  Quest for Origin of Mass and Physics Beyond the SM </vt:lpstr>
      <vt:lpstr>PowerPoint プレゼンテーション</vt:lpstr>
      <vt:lpstr>Why 500 GeV? Three well known thresholds</vt:lpstr>
      <vt:lpstr>TDR Technical Volumes</vt:lpstr>
      <vt:lpstr> ILC Design: RDR to TDR (SB2009) </vt:lpstr>
      <vt:lpstr>Cryomodule Gradient Spread and Degradation   Observed at DESY and KEK, as of Nov. 2010</vt:lpstr>
    </vt:vector>
  </TitlesOfParts>
  <Company>KEK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2011年度・LC 計画推進室 の運営にあたって</dc:title>
  <dc:creator>Yamamoto Akira</dc:creator>
  <cp:lastModifiedBy>Yamamoto Akira</cp:lastModifiedBy>
  <cp:revision>465</cp:revision>
  <cp:lastPrinted>2012-08-29T06:19:35Z</cp:lastPrinted>
  <dcterms:created xsi:type="dcterms:W3CDTF">2012-04-06T19:19:57Z</dcterms:created>
  <dcterms:modified xsi:type="dcterms:W3CDTF">2012-09-05T05:20:21Z</dcterms:modified>
</cp:coreProperties>
</file>