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546" r:id="rId2"/>
    <p:sldId id="613" r:id="rId3"/>
    <p:sldId id="609" r:id="rId4"/>
    <p:sldId id="485" r:id="rId5"/>
    <p:sldId id="486" r:id="rId6"/>
    <p:sldId id="488" r:id="rId7"/>
    <p:sldId id="551" r:id="rId8"/>
    <p:sldId id="553" r:id="rId9"/>
    <p:sldId id="565" r:id="rId10"/>
    <p:sldId id="564" r:id="rId11"/>
    <p:sldId id="487" r:id="rId12"/>
    <p:sldId id="614" r:id="rId13"/>
    <p:sldId id="552" r:id="rId14"/>
    <p:sldId id="615" r:id="rId15"/>
    <p:sldId id="616" r:id="rId16"/>
    <p:sldId id="582" r:id="rId17"/>
    <p:sldId id="612" r:id="rId18"/>
    <p:sldId id="492" r:id="rId19"/>
    <p:sldId id="493" r:id="rId20"/>
    <p:sldId id="598" r:id="rId21"/>
    <p:sldId id="550" r:id="rId22"/>
    <p:sldId id="621" r:id="rId23"/>
    <p:sldId id="618" r:id="rId24"/>
    <p:sldId id="622" r:id="rId25"/>
    <p:sldId id="620" r:id="rId26"/>
    <p:sldId id="608" r:id="rId27"/>
    <p:sldId id="607" r:id="rId28"/>
    <p:sldId id="406" r:id="rId29"/>
    <p:sldId id="482" r:id="rId30"/>
    <p:sldId id="603" r:id="rId31"/>
    <p:sldId id="535" r:id="rId32"/>
    <p:sldId id="547" r:id="rId33"/>
    <p:sldId id="610" r:id="rId34"/>
    <p:sldId id="602" r:id="rId35"/>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88"/>
    <a:srgbClr val="7ED4F0"/>
    <a:srgbClr val="65A8BF"/>
    <a:srgbClr val="000053"/>
    <a:srgbClr val="000074"/>
    <a:srgbClr val="EC1B0A"/>
    <a:srgbClr val="0B10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832"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70EEBEE-1260-6949-99D7-6F7DB049811D}" type="slidenum">
              <a:rPr lang="en-US" altLang="ja-JP"/>
              <a:pPr/>
              <a:t>‹#›</a:t>
            </a:fld>
            <a:endParaRPr lang="en-US" altLang="ja-JP"/>
          </a:p>
        </p:txBody>
      </p:sp>
    </p:spTree>
    <p:extLst>
      <p:ext uri="{BB962C8B-B14F-4D97-AF65-F5344CB8AC3E}">
        <p14:creationId xmlns:p14="http://schemas.microsoft.com/office/powerpoint/2010/main" val="36011781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60" charset="0"/>
        <a:ea typeface="ＭＳ Ｐゴシック" pitchFamily="-60" charset="-128"/>
        <a:cs typeface="ＭＳ Ｐゴシック" pitchFamily="-60" charset="-128"/>
      </a:defRPr>
    </a:lvl1pPr>
    <a:lvl2pPr marL="457200" algn="l" rtl="0" fontAlgn="base">
      <a:spcBef>
        <a:spcPct val="30000"/>
      </a:spcBef>
      <a:spcAft>
        <a:spcPct val="0"/>
      </a:spcAft>
      <a:defRPr kumimoji="1" sz="1200" kern="1200">
        <a:solidFill>
          <a:schemeClr val="tx1"/>
        </a:solidFill>
        <a:latin typeface="Arial" pitchFamily="-60" charset="0"/>
        <a:ea typeface="ＭＳ Ｐゴシック" pitchFamily="-60" charset="-128"/>
        <a:cs typeface="+mn-cs"/>
      </a:defRPr>
    </a:lvl2pPr>
    <a:lvl3pPr marL="914400" algn="l" rtl="0" fontAlgn="base">
      <a:spcBef>
        <a:spcPct val="30000"/>
      </a:spcBef>
      <a:spcAft>
        <a:spcPct val="0"/>
      </a:spcAft>
      <a:defRPr kumimoji="1" sz="1200" kern="1200">
        <a:solidFill>
          <a:schemeClr val="tx1"/>
        </a:solidFill>
        <a:latin typeface="Arial" pitchFamily="-60" charset="0"/>
        <a:ea typeface="ＭＳ Ｐゴシック" pitchFamily="-60" charset="-128"/>
        <a:cs typeface="+mn-cs"/>
      </a:defRPr>
    </a:lvl3pPr>
    <a:lvl4pPr marL="1371600" algn="l" rtl="0" fontAlgn="base">
      <a:spcBef>
        <a:spcPct val="30000"/>
      </a:spcBef>
      <a:spcAft>
        <a:spcPct val="0"/>
      </a:spcAft>
      <a:defRPr kumimoji="1" sz="1200" kern="1200">
        <a:solidFill>
          <a:schemeClr val="tx1"/>
        </a:solidFill>
        <a:latin typeface="Arial" pitchFamily="-60" charset="0"/>
        <a:ea typeface="ＭＳ Ｐゴシック" pitchFamily="-60" charset="-128"/>
        <a:cs typeface="+mn-cs"/>
      </a:defRPr>
    </a:lvl4pPr>
    <a:lvl5pPr marL="1828800" algn="l" rtl="0" fontAlgn="base">
      <a:spcBef>
        <a:spcPct val="30000"/>
      </a:spcBef>
      <a:spcAft>
        <a:spcPct val="0"/>
      </a:spcAft>
      <a:defRPr kumimoji="1" sz="1200" kern="1200">
        <a:solidFill>
          <a:schemeClr val="tx1"/>
        </a:solidFill>
        <a:latin typeface="Arial" pitchFamily="-60" charset="0"/>
        <a:ea typeface="ＭＳ Ｐゴシック" pitchFamily="-60"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69862B33-77FE-9A4D-8B3E-8A47619613F4}" type="slidenum">
              <a:rPr lang="en-US" altLang="ja-JP" sz="1200">
                <a:latin typeface="Lucida Grande" charset="0"/>
              </a:rPr>
              <a:pPr/>
              <a:t>2</a:t>
            </a:fld>
            <a:endParaRPr lang="en-US" altLang="ja-JP" sz="1200">
              <a:latin typeface="Lucida Grande"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6FC20-B822-3044-AA6D-BF5D895AD6B9}" type="slidenum">
              <a:rPr lang="en-US" altLang="ja-JP"/>
              <a:pPr/>
              <a:t>4</a:t>
            </a:fld>
            <a:endParaRPr lang="en-US" altLang="ja-JP"/>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6FC20-B822-3044-AA6D-BF5D895AD6B9}" type="slidenum">
              <a:rPr lang="en-US" altLang="ja-JP"/>
              <a:pPr/>
              <a:t>5</a:t>
            </a:fld>
            <a:endParaRPr lang="en-US" altLang="ja-JP"/>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6FC20-B822-3044-AA6D-BF5D895AD6B9}" type="slidenum">
              <a:rPr lang="en-US" altLang="ja-JP"/>
              <a:pPr/>
              <a:t>11</a:t>
            </a:fld>
            <a:endParaRPr lang="en-US" altLang="ja-JP"/>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89E06-74B4-C147-92DD-CD3BF7F59418}" type="slidenum">
              <a:rPr lang="en-US" altLang="ja-JP"/>
              <a:pPr/>
              <a:t>25</a:t>
            </a:fld>
            <a:endParaRPr lang="en-US" altLang="ja-JP"/>
          </a:p>
        </p:txBody>
      </p:sp>
      <p:sp>
        <p:nvSpPr>
          <p:cNvPr id="23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6714A95F-466B-9442-A36A-A5AF42F381CE}" type="slidenum">
              <a:rPr lang="en-US" altLang="ja-JP" sz="1200"/>
              <a:pPr/>
              <a:t>28</a:t>
            </a:fld>
            <a:endParaRPr lang="en-US" altLang="ja-JP"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467FAED-04BC-F942-8F58-B3160A1F275E}" type="slidenum">
              <a:rPr lang="en-US" altLang="ja-JP"/>
              <a:pPr/>
              <a:t>‹#›</a:t>
            </a:fld>
            <a:endParaRPr lang="en-US" altLang="ja-JP"/>
          </a:p>
        </p:txBody>
      </p:sp>
    </p:spTree>
    <p:extLst>
      <p:ext uri="{BB962C8B-B14F-4D97-AF65-F5344CB8AC3E}">
        <p14:creationId xmlns:p14="http://schemas.microsoft.com/office/powerpoint/2010/main" val="313897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E33F7C2-3518-6148-8B21-00BAC898B443}" type="slidenum">
              <a:rPr lang="en-US" altLang="ja-JP"/>
              <a:pPr/>
              <a:t>‹#›</a:t>
            </a:fld>
            <a:endParaRPr lang="en-US" altLang="ja-JP"/>
          </a:p>
        </p:txBody>
      </p:sp>
    </p:spTree>
    <p:extLst>
      <p:ext uri="{BB962C8B-B14F-4D97-AF65-F5344CB8AC3E}">
        <p14:creationId xmlns:p14="http://schemas.microsoft.com/office/powerpoint/2010/main" val="402623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445B7C4-2A2A-7747-BEA7-E909033405C6}" type="slidenum">
              <a:rPr lang="en-US" altLang="ja-JP"/>
              <a:pPr/>
              <a:t>‹#›</a:t>
            </a:fld>
            <a:endParaRPr lang="en-US" altLang="ja-JP"/>
          </a:p>
        </p:txBody>
      </p:sp>
    </p:spTree>
    <p:extLst>
      <p:ext uri="{BB962C8B-B14F-4D97-AF65-F5344CB8AC3E}">
        <p14:creationId xmlns:p14="http://schemas.microsoft.com/office/powerpoint/2010/main" val="242023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77724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5800" y="4114800"/>
            <a:ext cx="77724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48AD5B1-A1AB-3147-99BC-2472A0C66748}" type="slidenum">
              <a:rPr lang="en-US" altLang="ja-JP"/>
              <a:pPr/>
              <a:t>‹#›</a:t>
            </a:fld>
            <a:endParaRPr lang="en-US" altLang="ja-JP"/>
          </a:p>
        </p:txBody>
      </p:sp>
    </p:spTree>
    <p:extLst>
      <p:ext uri="{BB962C8B-B14F-4D97-AF65-F5344CB8AC3E}">
        <p14:creationId xmlns:p14="http://schemas.microsoft.com/office/powerpoint/2010/main" val="54079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47BA5167-F592-294D-A1F2-04BD28103651}" type="slidenum">
              <a:rPr lang="en-US" altLang="ja-JP"/>
              <a:pPr/>
              <a:t>‹#›</a:t>
            </a:fld>
            <a:endParaRPr lang="en-US" altLang="ja-JP"/>
          </a:p>
        </p:txBody>
      </p:sp>
    </p:spTree>
    <p:extLst>
      <p:ext uri="{BB962C8B-B14F-4D97-AF65-F5344CB8AC3E}">
        <p14:creationId xmlns:p14="http://schemas.microsoft.com/office/powerpoint/2010/main" val="266467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83F1AF1-D155-D54F-BA0E-B5E0E5890C35}" type="slidenum">
              <a:rPr lang="en-US" altLang="ja-JP"/>
              <a:pPr/>
              <a:t>‹#›</a:t>
            </a:fld>
            <a:endParaRPr lang="en-US" altLang="ja-JP"/>
          </a:p>
        </p:txBody>
      </p:sp>
    </p:spTree>
    <p:extLst>
      <p:ext uri="{BB962C8B-B14F-4D97-AF65-F5344CB8AC3E}">
        <p14:creationId xmlns:p14="http://schemas.microsoft.com/office/powerpoint/2010/main" val="158084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1027334-DA79-6343-8EB6-9911897ADC59}" type="slidenum">
              <a:rPr lang="en-US" altLang="ja-JP"/>
              <a:pPr/>
              <a:t>‹#›</a:t>
            </a:fld>
            <a:endParaRPr lang="en-US" altLang="ja-JP"/>
          </a:p>
        </p:txBody>
      </p:sp>
    </p:spTree>
    <p:extLst>
      <p:ext uri="{BB962C8B-B14F-4D97-AF65-F5344CB8AC3E}">
        <p14:creationId xmlns:p14="http://schemas.microsoft.com/office/powerpoint/2010/main" val="2951566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2B315F80-B7CE-9442-A4C5-8464B0435DE2}" type="slidenum">
              <a:rPr lang="en-US" altLang="ja-JP"/>
              <a:pPr/>
              <a:t>‹#›</a:t>
            </a:fld>
            <a:endParaRPr lang="en-US" altLang="ja-JP"/>
          </a:p>
        </p:txBody>
      </p:sp>
    </p:spTree>
    <p:extLst>
      <p:ext uri="{BB962C8B-B14F-4D97-AF65-F5344CB8AC3E}">
        <p14:creationId xmlns:p14="http://schemas.microsoft.com/office/powerpoint/2010/main" val="335978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894D6163-73DB-734A-ACCF-D59FC5F4A968}" type="slidenum">
              <a:rPr lang="en-US" altLang="ja-JP"/>
              <a:pPr/>
              <a:t>‹#›</a:t>
            </a:fld>
            <a:endParaRPr lang="en-US" altLang="ja-JP"/>
          </a:p>
        </p:txBody>
      </p:sp>
    </p:spTree>
    <p:extLst>
      <p:ext uri="{BB962C8B-B14F-4D97-AF65-F5344CB8AC3E}">
        <p14:creationId xmlns:p14="http://schemas.microsoft.com/office/powerpoint/2010/main" val="395790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E7542167-83EB-3C46-BCD7-AE6391F29160}" type="slidenum">
              <a:rPr lang="en-US" altLang="ja-JP"/>
              <a:pPr/>
              <a:t>‹#›</a:t>
            </a:fld>
            <a:endParaRPr lang="en-US" altLang="ja-JP"/>
          </a:p>
        </p:txBody>
      </p:sp>
    </p:spTree>
    <p:extLst>
      <p:ext uri="{BB962C8B-B14F-4D97-AF65-F5344CB8AC3E}">
        <p14:creationId xmlns:p14="http://schemas.microsoft.com/office/powerpoint/2010/main" val="23363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9B6DEBA4-771F-304F-8A7B-32F2D802C432}" type="slidenum">
              <a:rPr lang="en-US" altLang="ja-JP"/>
              <a:pPr/>
              <a:t>‹#›</a:t>
            </a:fld>
            <a:endParaRPr lang="en-US" altLang="ja-JP"/>
          </a:p>
        </p:txBody>
      </p:sp>
    </p:spTree>
    <p:extLst>
      <p:ext uri="{BB962C8B-B14F-4D97-AF65-F5344CB8AC3E}">
        <p14:creationId xmlns:p14="http://schemas.microsoft.com/office/powerpoint/2010/main" val="138138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DD0F423-2A35-824D-A896-0F1349B05CAA}" type="slidenum">
              <a:rPr lang="en-US" altLang="ja-JP"/>
              <a:pPr/>
              <a:t>‹#›</a:t>
            </a:fld>
            <a:endParaRPr lang="en-US" altLang="ja-JP"/>
          </a:p>
        </p:txBody>
      </p:sp>
    </p:spTree>
    <p:extLst>
      <p:ext uri="{BB962C8B-B14F-4D97-AF65-F5344CB8AC3E}">
        <p14:creationId xmlns:p14="http://schemas.microsoft.com/office/powerpoint/2010/main" val="48633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7C57CBE-F770-D542-A858-946BDF28BF8B}" type="slidenum">
              <a:rPr lang="en-US" altLang="ja-JP"/>
              <a:pPr/>
              <a:t>‹#›</a:t>
            </a:fld>
            <a:endParaRPr lang="en-US" altLang="ja-JP"/>
          </a:p>
        </p:txBody>
      </p:sp>
    </p:spTree>
    <p:extLst>
      <p:ext uri="{BB962C8B-B14F-4D97-AF65-F5344CB8AC3E}">
        <p14:creationId xmlns:p14="http://schemas.microsoft.com/office/powerpoint/2010/main" val="24708233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8740FCD0-5A30-AB4B-9796-BA578BAE460B}"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2pPr>
      <a:lvl3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3pPr>
      <a:lvl4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4pPr>
      <a:lvl5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5pPr>
      <a:lvl6pPr marL="4572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6pPr>
      <a:lvl7pPr marL="9144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7pPr>
      <a:lvl8pPr marL="13716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8pPr>
      <a:lvl9pPr marL="18288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83768" y="2564904"/>
            <a:ext cx="4146488" cy="892552"/>
          </a:xfrm>
          <a:prstGeom prst="rect">
            <a:avLst/>
          </a:prstGeom>
          <a:noFill/>
        </p:spPr>
        <p:txBody>
          <a:bodyPr wrap="none" rtlCol="0">
            <a:spAutoFit/>
          </a:bodyPr>
          <a:lstStyle/>
          <a:p>
            <a:r>
              <a:rPr kumimoji="1" lang="en-US" altLang="ja-JP" sz="3200" b="1" dirty="0" smtClean="0"/>
              <a:t>STF</a:t>
            </a:r>
            <a:r>
              <a:rPr kumimoji="1" lang="ja-JP" altLang="en-US" sz="3200" b="1" dirty="0" smtClean="0"/>
              <a:t>開発の進展と成果</a:t>
            </a:r>
            <a:endParaRPr kumimoji="1" lang="en-US" altLang="ja-JP" sz="3200" b="1" dirty="0" smtClean="0"/>
          </a:p>
          <a:p>
            <a:r>
              <a:rPr lang="en-US" altLang="ja-JP" sz="2000" b="1" dirty="0"/>
              <a:t>                   2012.06.11</a:t>
            </a:r>
            <a:endParaRPr kumimoji="1" lang="ja-JP" altLang="en-US" sz="2000" b="1" dirty="0"/>
          </a:p>
        </p:txBody>
      </p:sp>
      <p:sp>
        <p:nvSpPr>
          <p:cNvPr id="3" name="テキスト ボックス 2"/>
          <p:cNvSpPr txBox="1"/>
          <p:nvPr/>
        </p:nvSpPr>
        <p:spPr>
          <a:xfrm>
            <a:off x="6660232" y="44624"/>
            <a:ext cx="2351926" cy="276999"/>
          </a:xfrm>
          <a:prstGeom prst="rect">
            <a:avLst/>
          </a:prstGeom>
          <a:noFill/>
        </p:spPr>
        <p:txBody>
          <a:bodyPr wrap="none" rtlCol="0">
            <a:spAutoFit/>
          </a:bodyPr>
          <a:lstStyle/>
          <a:p>
            <a:r>
              <a:rPr kumimoji="1" lang="en-US" altLang="ja-JP" sz="1200"/>
              <a:t>LC</a:t>
            </a:r>
            <a:r>
              <a:rPr kumimoji="1" lang="ja-JP" altLang="en-US" sz="1200"/>
              <a:t>推進委員会６月１１日２０１２年</a:t>
            </a:r>
          </a:p>
        </p:txBody>
      </p:sp>
      <p:sp>
        <p:nvSpPr>
          <p:cNvPr id="4" name="テキスト ボックス 3"/>
          <p:cNvSpPr txBox="1"/>
          <p:nvPr/>
        </p:nvSpPr>
        <p:spPr>
          <a:xfrm>
            <a:off x="3779912" y="5085184"/>
            <a:ext cx="1491652" cy="307777"/>
          </a:xfrm>
          <a:prstGeom prst="rect">
            <a:avLst/>
          </a:prstGeom>
          <a:noFill/>
        </p:spPr>
        <p:txBody>
          <a:bodyPr wrap="none" rtlCol="0">
            <a:spAutoFit/>
          </a:bodyPr>
          <a:lstStyle/>
          <a:p>
            <a:r>
              <a:rPr kumimoji="1" lang="ja-JP" altLang="en-US" sz="1400" dirty="0"/>
              <a:t>早野</a:t>
            </a:r>
            <a:r>
              <a:rPr kumimoji="1" lang="ja-JP" altLang="en-US" sz="1400" dirty="0" smtClean="0"/>
              <a:t>仁司</a:t>
            </a:r>
            <a:r>
              <a:rPr kumimoji="1" lang="en-US" altLang="ja-JP" sz="1400" dirty="0" smtClean="0"/>
              <a:t> ver.2.2</a:t>
            </a:r>
            <a:endParaRPr kumimoji="1" lang="ja-JP" altLang="en-US" sz="1400" dirty="0"/>
          </a:p>
        </p:txBody>
      </p:sp>
    </p:spTree>
    <p:extLst>
      <p:ext uri="{BB962C8B-B14F-4D97-AF65-F5344CB8AC3E}">
        <p14:creationId xmlns:p14="http://schemas.microsoft.com/office/powerpoint/2010/main" val="408151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403648" y="188640"/>
            <a:ext cx="6842939" cy="523220"/>
          </a:xfrm>
          <a:prstGeom prst="rect">
            <a:avLst/>
          </a:prstGeom>
          <a:noFill/>
          <a:ln w="9525">
            <a:noFill/>
            <a:miter lim="800000"/>
            <a:headEnd/>
            <a:tailEnd/>
          </a:ln>
        </p:spPr>
        <p:txBody>
          <a:bodyPr wrap="none">
            <a:prstTxWarp prst="textNoShape">
              <a:avLst/>
            </a:prstTxWarp>
            <a:spAutoFit/>
          </a:bodyPr>
          <a:lstStyle/>
          <a:p>
            <a:r>
              <a:rPr lang="en-US" altLang="ja-JP" sz="2800" b="1" dirty="0" smtClean="0">
                <a:latin typeface="Osaka"/>
                <a:ea typeface="Osaka"/>
                <a:cs typeface="Osaka"/>
              </a:rPr>
              <a:t>STF</a:t>
            </a:r>
            <a:r>
              <a:rPr lang="ja-JP" altLang="en-US" sz="2800" b="1" dirty="0" smtClean="0">
                <a:latin typeface="Osaka"/>
                <a:ea typeface="Osaka"/>
                <a:cs typeface="Osaka"/>
              </a:rPr>
              <a:t>が開発した内面検査カメラ（京都カメラ）</a:t>
            </a:r>
            <a:endParaRPr lang="ja-JP" altLang="en-US" sz="2800" b="1" dirty="0">
              <a:latin typeface="Osaka"/>
              <a:ea typeface="Osaka"/>
              <a:cs typeface="Osaka"/>
            </a:endParaRPr>
          </a:p>
        </p:txBody>
      </p:sp>
      <p:sp>
        <p:nvSpPr>
          <p:cNvPr id="39941" name="TextBox 5"/>
          <p:cNvSpPr txBox="1">
            <a:spLocks noChangeArrowheads="1"/>
          </p:cNvSpPr>
          <p:nvPr/>
        </p:nvSpPr>
        <p:spPr bwMode="auto">
          <a:xfrm>
            <a:off x="107504" y="908720"/>
            <a:ext cx="9192260" cy="338554"/>
          </a:xfrm>
          <a:prstGeom prst="rect">
            <a:avLst/>
          </a:prstGeom>
          <a:noFill/>
          <a:ln w="9525">
            <a:noFill/>
            <a:miter lim="800000"/>
            <a:headEnd/>
            <a:tailEnd/>
          </a:ln>
        </p:spPr>
        <p:txBody>
          <a:bodyPr wrap="none">
            <a:prstTxWarp prst="textNoShape">
              <a:avLst/>
            </a:prstTxWarp>
            <a:spAutoFit/>
          </a:bodyPr>
          <a:lstStyle/>
          <a:p>
            <a:r>
              <a:rPr lang="ja-JP" altLang="en-US" sz="1600" b="1" dirty="0" smtClean="0">
                <a:latin typeface="Helvetica" pitchFamily="-112" charset="0"/>
                <a:ea typeface="Helvetica" pitchFamily="-112" charset="0"/>
                <a:cs typeface="Helvetica" pitchFamily="-112" charset="0"/>
              </a:rPr>
              <a:t>高分解能カメラをシリンダーに内蔵。</a:t>
            </a:r>
            <a:r>
              <a:rPr lang="en-US" altLang="ja-JP" sz="1600" b="1" dirty="0" smtClean="0">
                <a:latin typeface="Helvetica" pitchFamily="-112" charset="0"/>
                <a:ea typeface="Helvetica" pitchFamily="-112" charset="0"/>
                <a:cs typeface="Helvetica" pitchFamily="-112" charset="0"/>
              </a:rPr>
              <a:t>LED</a:t>
            </a:r>
            <a:r>
              <a:rPr lang="ja-JP" altLang="en-US" sz="1600" b="1" dirty="0" smtClean="0">
                <a:latin typeface="Helvetica" pitchFamily="-112" charset="0"/>
                <a:ea typeface="Helvetica" pitchFamily="-112" charset="0"/>
                <a:cs typeface="Helvetica" pitchFamily="-112" charset="0"/>
              </a:rPr>
              <a:t>による特殊照明により欠陥を鮮明に捉える事ができる。</a:t>
            </a:r>
            <a:endParaRPr lang="en-US" altLang="ja-JP" sz="1600" b="1" dirty="0">
              <a:latin typeface="Helvetica" pitchFamily="-112" charset="0"/>
              <a:ea typeface="Helvetica" pitchFamily="-112" charset="0"/>
              <a:cs typeface="Helvetica" pitchFamily="-112" charset="0"/>
            </a:endParaRPr>
          </a:p>
        </p:txBody>
      </p:sp>
      <p:sp>
        <p:nvSpPr>
          <p:cNvPr id="39943" name="Rectangle 20"/>
          <p:cNvSpPr>
            <a:spLocks noChangeArrowheads="1"/>
          </p:cNvSpPr>
          <p:nvPr/>
        </p:nvSpPr>
        <p:spPr bwMode="auto">
          <a:xfrm>
            <a:off x="152400" y="762000"/>
            <a:ext cx="8839200" cy="5943600"/>
          </a:xfrm>
          <a:prstGeom prst="rect">
            <a:avLst/>
          </a:prstGeom>
          <a:noFill/>
          <a:ln w="28575">
            <a:solidFill>
              <a:srgbClr val="008000"/>
            </a:solidFill>
            <a:miter lim="800000"/>
            <a:headEnd/>
            <a:tailEnd/>
          </a:ln>
        </p:spPr>
        <p:txBody>
          <a:bodyPr wrap="none" anchor="ctr">
            <a:prstTxWarp prst="textNoShape">
              <a:avLst/>
            </a:prstTxWarp>
          </a:bodyPr>
          <a:lstStyle/>
          <a:p>
            <a:endParaRPr lang="ja-JP" altLang="en-US"/>
          </a:p>
        </p:txBody>
      </p:sp>
      <p:sp>
        <p:nvSpPr>
          <p:cNvPr id="34" name="TextBox 5"/>
          <p:cNvSpPr txBox="1">
            <a:spLocks noChangeArrowheads="1"/>
          </p:cNvSpPr>
          <p:nvPr/>
        </p:nvSpPr>
        <p:spPr bwMode="auto">
          <a:xfrm>
            <a:off x="683568" y="5157192"/>
            <a:ext cx="3262432" cy="738664"/>
          </a:xfrm>
          <a:prstGeom prst="rect">
            <a:avLst/>
          </a:prstGeom>
          <a:noFill/>
          <a:ln w="9525">
            <a:noFill/>
            <a:miter lim="800000"/>
            <a:headEnd/>
            <a:tailEnd/>
          </a:ln>
        </p:spPr>
        <p:txBody>
          <a:bodyPr wrap="none">
            <a:prstTxWarp prst="textNoShape">
              <a:avLst/>
            </a:prstTxWarp>
            <a:spAutoFit/>
          </a:bodyPr>
          <a:lstStyle/>
          <a:p>
            <a:r>
              <a:rPr lang="ja-JP" altLang="en-US" sz="1400" b="1" dirty="0" smtClean="0">
                <a:latin typeface="Helvetica" pitchFamily="-112" charset="0"/>
                <a:ea typeface="Helvetica" pitchFamily="-112" charset="0"/>
                <a:cs typeface="Helvetica" pitchFamily="-112" charset="0"/>
              </a:rPr>
              <a:t>シリンダー内に高分解能カメラと</a:t>
            </a:r>
            <a:endParaRPr lang="en-US" altLang="ja-JP" sz="1400" b="1" dirty="0" smtClean="0">
              <a:latin typeface="Helvetica" pitchFamily="-112" charset="0"/>
              <a:ea typeface="Helvetica" pitchFamily="-112" charset="0"/>
              <a:cs typeface="Helvetica" pitchFamily="-112" charset="0"/>
            </a:endParaRPr>
          </a:p>
          <a:p>
            <a:r>
              <a:rPr lang="ja-JP" altLang="en-US" sz="1400" b="1" dirty="0" smtClean="0">
                <a:latin typeface="Helvetica" pitchFamily="-112" charset="0"/>
                <a:ea typeface="Helvetica" pitchFamily="-112" charset="0"/>
                <a:cs typeface="Helvetica" pitchFamily="-112" charset="0"/>
              </a:rPr>
              <a:t>ミラー駆動装置、照明制御装置を内蔵</a:t>
            </a:r>
            <a:endParaRPr lang="en-US" altLang="ja-JP" sz="1400" b="1" dirty="0" smtClean="0">
              <a:latin typeface="Helvetica" pitchFamily="-112" charset="0"/>
              <a:ea typeface="Helvetica" pitchFamily="-112" charset="0"/>
              <a:cs typeface="Helvetica" pitchFamily="-112" charset="0"/>
            </a:endParaRPr>
          </a:p>
          <a:p>
            <a:r>
              <a:rPr lang="ja-JP" altLang="en-US" sz="1400" b="1" dirty="0" smtClean="0">
                <a:latin typeface="Helvetica" pitchFamily="-112" charset="0"/>
                <a:ea typeface="Helvetica" pitchFamily="-112" charset="0"/>
                <a:cs typeface="Helvetica" pitchFamily="-112" charset="0"/>
              </a:rPr>
              <a:t>（</a:t>
            </a:r>
            <a:r>
              <a:rPr lang="en-US" altLang="ja-JP" sz="1400" b="1" dirty="0" smtClean="0">
                <a:latin typeface="Helvetica" pitchFamily="-112" charset="0"/>
                <a:ea typeface="Helvetica" pitchFamily="-112" charset="0"/>
                <a:cs typeface="Helvetica" pitchFamily="-112" charset="0"/>
              </a:rPr>
              <a:t>7μm</a:t>
            </a:r>
            <a:r>
              <a:rPr lang="ja-JP" altLang="en-US" sz="1400" b="1" dirty="0" smtClean="0">
                <a:latin typeface="Helvetica" pitchFamily="-112" charset="0"/>
                <a:ea typeface="Helvetica" pitchFamily="-112" charset="0"/>
                <a:cs typeface="Helvetica" pitchFamily="-112" charset="0"/>
              </a:rPr>
              <a:t>分解能）</a:t>
            </a:r>
            <a:endParaRPr lang="en-US" altLang="ja-JP" sz="1400" b="1" dirty="0">
              <a:latin typeface="Helvetica" pitchFamily="-112" charset="0"/>
              <a:ea typeface="Helvetica" pitchFamily="-112" charset="0"/>
              <a:cs typeface="Helvetica" pitchFamily="-112" charset="0"/>
            </a:endParaRPr>
          </a:p>
        </p:txBody>
      </p:sp>
      <p:pic>
        <p:nvPicPr>
          <p:cNvPr id="3" name="図 2" descr="replica&amp;came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340767"/>
            <a:ext cx="5112568" cy="3061673"/>
          </a:xfrm>
          <a:prstGeom prst="rect">
            <a:avLst/>
          </a:prstGeom>
        </p:spPr>
      </p:pic>
      <p:sp>
        <p:nvSpPr>
          <p:cNvPr id="8" name="テキスト ボックス 7"/>
          <p:cNvSpPr txBox="1"/>
          <p:nvPr/>
        </p:nvSpPr>
        <p:spPr>
          <a:xfrm>
            <a:off x="179512" y="6237312"/>
            <a:ext cx="1370613" cy="461665"/>
          </a:xfrm>
          <a:prstGeom prst="rect">
            <a:avLst/>
          </a:prstGeom>
          <a:noFill/>
        </p:spPr>
        <p:txBody>
          <a:bodyPr wrap="none" rtlCol="0">
            <a:spAutoFit/>
          </a:bodyPr>
          <a:lstStyle/>
          <a:p>
            <a:r>
              <a:rPr kumimoji="1" lang="en-US" altLang="ja-JP" sz="1200" dirty="0" smtClean="0">
                <a:latin typeface="Helvetica"/>
                <a:cs typeface="Helvetica"/>
              </a:rPr>
              <a:t>Ken Watanabe </a:t>
            </a:r>
          </a:p>
          <a:p>
            <a:r>
              <a:rPr lang="en-US" altLang="ja-JP" sz="1200" dirty="0" smtClean="0">
                <a:latin typeface="Helvetica"/>
                <a:cs typeface="Helvetica"/>
              </a:rPr>
              <a:t>KEK- Kyoto-Univ.</a:t>
            </a:r>
            <a:endParaRPr kumimoji="1" lang="ja-JP" altLang="en-US" sz="1200" dirty="0">
              <a:latin typeface="Helvetica"/>
              <a:cs typeface="Helvetica"/>
            </a:endParaRPr>
          </a:p>
        </p:txBody>
      </p:sp>
      <p:pic>
        <p:nvPicPr>
          <p:cNvPr id="16" name="図 15"/>
          <p:cNvPicPr>
            <a:picLocks noChangeAspect="1"/>
          </p:cNvPicPr>
          <p:nvPr/>
        </p:nvPicPr>
        <p:blipFill>
          <a:blip r:embed="rId3"/>
          <a:stretch>
            <a:fillRect/>
          </a:stretch>
        </p:blipFill>
        <p:spPr>
          <a:xfrm>
            <a:off x="3851920" y="3558839"/>
            <a:ext cx="4968552" cy="2966505"/>
          </a:xfrm>
          <a:prstGeom prst="rect">
            <a:avLst/>
          </a:prstGeom>
        </p:spPr>
      </p:pic>
      <p:sp>
        <p:nvSpPr>
          <p:cNvPr id="7" name="テキスト ボックス 6"/>
          <p:cNvSpPr txBox="1"/>
          <p:nvPr/>
        </p:nvSpPr>
        <p:spPr>
          <a:xfrm>
            <a:off x="5652120" y="2564904"/>
            <a:ext cx="3201918" cy="830997"/>
          </a:xfrm>
          <a:prstGeom prst="rect">
            <a:avLst/>
          </a:prstGeom>
          <a:noFill/>
        </p:spPr>
        <p:txBody>
          <a:bodyPr wrap="none" rtlCol="0">
            <a:spAutoFit/>
          </a:bodyPr>
          <a:lstStyle/>
          <a:p>
            <a:r>
              <a:rPr kumimoji="1" lang="ja-JP" altLang="en-US" sz="1600" dirty="0" smtClean="0">
                <a:solidFill>
                  <a:srgbClr val="0B107F"/>
                </a:solidFill>
              </a:rPr>
              <a:t>日本発の技術：</a:t>
            </a:r>
            <a:endParaRPr kumimoji="1" lang="en-US" altLang="ja-JP" sz="1600" dirty="0" smtClean="0">
              <a:solidFill>
                <a:srgbClr val="0B107F"/>
              </a:solidFill>
            </a:endParaRPr>
          </a:p>
          <a:p>
            <a:r>
              <a:rPr lang="ja-JP" altLang="en-US" sz="1600" dirty="0" smtClean="0">
                <a:solidFill>
                  <a:srgbClr val="0B107F"/>
                </a:solidFill>
              </a:rPr>
              <a:t>現在　</a:t>
            </a:r>
            <a:r>
              <a:rPr lang="en-US" altLang="ja-JP" sz="1600" dirty="0" smtClean="0">
                <a:solidFill>
                  <a:srgbClr val="0B107F"/>
                </a:solidFill>
              </a:rPr>
              <a:t>DESY, FNAL, JLAB, CERN</a:t>
            </a:r>
          </a:p>
          <a:p>
            <a:r>
              <a:rPr lang="ja-JP" altLang="en-US" sz="1600" dirty="0" smtClean="0">
                <a:solidFill>
                  <a:srgbClr val="0B107F"/>
                </a:solidFill>
              </a:rPr>
              <a:t>で使用されている。</a:t>
            </a:r>
            <a:endParaRPr kumimoji="1" lang="en-US" altLang="ja-JP" sz="1600" dirty="0" smtClean="0">
              <a:solidFill>
                <a:srgbClr val="0B107F"/>
              </a:solidFill>
            </a:endParaRPr>
          </a:p>
        </p:txBody>
      </p:sp>
      <p:sp>
        <p:nvSpPr>
          <p:cNvPr id="10" name="テキスト ボックス 9"/>
          <p:cNvSpPr txBox="1"/>
          <p:nvPr/>
        </p:nvSpPr>
        <p:spPr>
          <a:xfrm>
            <a:off x="6516216" y="5157192"/>
            <a:ext cx="556563" cy="276999"/>
          </a:xfrm>
          <a:prstGeom prst="rect">
            <a:avLst/>
          </a:prstGeom>
          <a:noFill/>
        </p:spPr>
        <p:txBody>
          <a:bodyPr wrap="none" rtlCol="0">
            <a:spAutoFit/>
          </a:bodyPr>
          <a:lstStyle/>
          <a:p>
            <a:r>
              <a:rPr kumimoji="1" lang="ja-JP" altLang="en-US" sz="1200" dirty="0" smtClean="0">
                <a:solidFill>
                  <a:srgbClr val="FFFF00"/>
                </a:solidFill>
              </a:rPr>
              <a:t>カメラ</a:t>
            </a:r>
            <a:endParaRPr kumimoji="1" lang="ja-JP" altLang="en-US" sz="1200" dirty="0">
              <a:solidFill>
                <a:srgbClr val="FFFF00"/>
              </a:solidFill>
            </a:endParaRPr>
          </a:p>
        </p:txBody>
      </p:sp>
      <p:sp>
        <p:nvSpPr>
          <p:cNvPr id="19" name="テキスト ボックス 18"/>
          <p:cNvSpPr txBox="1"/>
          <p:nvPr/>
        </p:nvSpPr>
        <p:spPr>
          <a:xfrm>
            <a:off x="5508104" y="5517232"/>
            <a:ext cx="713657" cy="276999"/>
          </a:xfrm>
          <a:prstGeom prst="rect">
            <a:avLst/>
          </a:prstGeom>
          <a:noFill/>
        </p:spPr>
        <p:txBody>
          <a:bodyPr wrap="none" rtlCol="0">
            <a:spAutoFit/>
          </a:bodyPr>
          <a:lstStyle/>
          <a:p>
            <a:r>
              <a:rPr kumimoji="1" lang="ja-JP" altLang="en-US" sz="1200" dirty="0" smtClean="0">
                <a:solidFill>
                  <a:srgbClr val="FFFF00"/>
                </a:solidFill>
              </a:rPr>
              <a:t>ミラー部</a:t>
            </a:r>
            <a:endParaRPr kumimoji="1" lang="ja-JP" altLang="en-US" sz="1200" dirty="0">
              <a:solidFill>
                <a:srgbClr val="FFFF00"/>
              </a:solidFill>
            </a:endParaRPr>
          </a:p>
        </p:txBody>
      </p:sp>
      <p:cxnSp>
        <p:nvCxnSpPr>
          <p:cNvPr id="4" name="直線矢印コネクタ 3"/>
          <p:cNvCxnSpPr/>
          <p:nvPr/>
        </p:nvCxnSpPr>
        <p:spPr bwMode="auto">
          <a:xfrm flipH="1">
            <a:off x="5652120" y="5229200"/>
            <a:ext cx="504056" cy="72008"/>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6" name="直線矢印コネクタ 5"/>
          <p:cNvCxnSpPr/>
          <p:nvPr/>
        </p:nvCxnSpPr>
        <p:spPr bwMode="auto">
          <a:xfrm flipV="1">
            <a:off x="5580112" y="4221088"/>
            <a:ext cx="0" cy="1080120"/>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6365082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研磨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052736"/>
            <a:ext cx="4571695" cy="3187996"/>
          </a:xfrm>
          <a:prstGeom prst="rect">
            <a:avLst/>
          </a:prstGeom>
        </p:spPr>
      </p:pic>
      <p:sp>
        <p:nvSpPr>
          <p:cNvPr id="43" name="Text Box 3"/>
          <p:cNvSpPr txBox="1">
            <a:spLocks noChangeArrowheads="1"/>
          </p:cNvSpPr>
          <p:nvPr/>
        </p:nvSpPr>
        <p:spPr bwMode="auto">
          <a:xfrm>
            <a:off x="1907704" y="188640"/>
            <a:ext cx="5057795" cy="523220"/>
          </a:xfrm>
          <a:prstGeom prst="rect">
            <a:avLst/>
          </a:prstGeom>
          <a:noFill/>
          <a:ln w="9525">
            <a:noFill/>
            <a:miter lim="800000"/>
            <a:headEnd/>
            <a:tailEnd/>
          </a:ln>
        </p:spPr>
        <p:txBody>
          <a:bodyPr wrap="none">
            <a:prstTxWarp prst="textNoShape">
              <a:avLst/>
            </a:prstTxWarp>
            <a:spAutoFit/>
          </a:bodyPr>
          <a:lstStyle/>
          <a:p>
            <a:r>
              <a:rPr lang="en-US" altLang="ja-JP" sz="2800" b="1" dirty="0" smtClean="0">
                <a:latin typeface="Osaka"/>
                <a:ea typeface="Osaka"/>
                <a:cs typeface="Osaka"/>
              </a:rPr>
              <a:t>STF</a:t>
            </a:r>
            <a:r>
              <a:rPr lang="ja-JP" altLang="en-US" sz="2800" b="1" dirty="0" smtClean="0">
                <a:latin typeface="Osaka"/>
                <a:ea typeface="Osaka"/>
                <a:cs typeface="Osaka"/>
              </a:rPr>
              <a:t>が開発した局所研磨修理機</a:t>
            </a:r>
            <a:endParaRPr lang="en-US" altLang="ja-JP" sz="2800" b="1" dirty="0">
              <a:latin typeface="Osaka"/>
              <a:ea typeface="Osaka"/>
              <a:cs typeface="Osaka"/>
            </a:endParaRPr>
          </a:p>
        </p:txBody>
      </p:sp>
      <p:sp>
        <p:nvSpPr>
          <p:cNvPr id="2" name="テキスト ボックス 1"/>
          <p:cNvSpPr txBox="1"/>
          <p:nvPr/>
        </p:nvSpPr>
        <p:spPr>
          <a:xfrm>
            <a:off x="2699792" y="3429000"/>
            <a:ext cx="1235689" cy="307777"/>
          </a:xfrm>
          <a:prstGeom prst="rect">
            <a:avLst/>
          </a:prstGeom>
          <a:solidFill>
            <a:srgbClr val="FFFFFF"/>
          </a:solidFill>
        </p:spPr>
        <p:txBody>
          <a:bodyPr wrap="square" rtlCol="0">
            <a:spAutoFit/>
          </a:bodyPr>
          <a:lstStyle/>
          <a:p>
            <a:r>
              <a:rPr kumimoji="1" lang="ja-JP" altLang="en-US" sz="1400" dirty="0"/>
              <a:t>局所研磨機</a:t>
            </a:r>
          </a:p>
        </p:txBody>
      </p:sp>
      <p:sp>
        <p:nvSpPr>
          <p:cNvPr id="44" name="Rectangle 20"/>
          <p:cNvSpPr>
            <a:spLocks noChangeArrowheads="1"/>
          </p:cNvSpPr>
          <p:nvPr/>
        </p:nvSpPr>
        <p:spPr bwMode="auto">
          <a:xfrm>
            <a:off x="152400" y="762000"/>
            <a:ext cx="8839200" cy="5943600"/>
          </a:xfrm>
          <a:prstGeom prst="rect">
            <a:avLst/>
          </a:prstGeom>
          <a:noFill/>
          <a:ln w="28575">
            <a:solidFill>
              <a:srgbClr val="008000"/>
            </a:solidFill>
            <a:miter lim="800000"/>
            <a:headEnd/>
            <a:tailEnd/>
          </a:ln>
        </p:spPr>
        <p:txBody>
          <a:bodyPr wrap="none" anchor="ctr">
            <a:prstTxWarp prst="textNoShape">
              <a:avLst/>
            </a:prstTxWarp>
          </a:bodyPr>
          <a:lstStyle/>
          <a:p>
            <a:endParaRPr lang="ja-JP" altLang="en-US"/>
          </a:p>
        </p:txBody>
      </p:sp>
      <p:pic>
        <p:nvPicPr>
          <p:cNvPr id="45" name="図 21" descr="20100723142533_t=304.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149080"/>
            <a:ext cx="2938179" cy="209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4" descr="#1_0001_03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4138706"/>
            <a:ext cx="2936393" cy="209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右矢印 46"/>
          <p:cNvSpPr/>
          <p:nvPr/>
        </p:nvSpPr>
        <p:spPr bwMode="auto">
          <a:xfrm>
            <a:off x="4283968" y="5085184"/>
            <a:ext cx="504056" cy="50405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48" name="テキスト ボックス 47"/>
          <p:cNvSpPr txBox="1"/>
          <p:nvPr/>
        </p:nvSpPr>
        <p:spPr>
          <a:xfrm>
            <a:off x="5796136" y="5877272"/>
            <a:ext cx="1608133" cy="307777"/>
          </a:xfrm>
          <a:prstGeom prst="rect">
            <a:avLst/>
          </a:prstGeom>
          <a:noFill/>
        </p:spPr>
        <p:txBody>
          <a:bodyPr wrap="none" rtlCol="0">
            <a:spAutoFit/>
          </a:bodyPr>
          <a:lstStyle/>
          <a:p>
            <a:r>
              <a:rPr kumimoji="1" lang="ja-JP" altLang="en-US" sz="1400" dirty="0" smtClean="0">
                <a:solidFill>
                  <a:srgbClr val="FFFF00"/>
                </a:solidFill>
              </a:rPr>
              <a:t>欠陥の内面研磨後</a:t>
            </a:r>
            <a:endParaRPr kumimoji="1" lang="ja-JP" altLang="en-US" sz="1400" dirty="0">
              <a:solidFill>
                <a:srgbClr val="FFFF00"/>
              </a:solidFill>
            </a:endParaRPr>
          </a:p>
        </p:txBody>
      </p:sp>
      <p:sp>
        <p:nvSpPr>
          <p:cNvPr id="49" name="円/楕円 48"/>
          <p:cNvSpPr/>
          <p:nvPr/>
        </p:nvSpPr>
        <p:spPr bwMode="auto">
          <a:xfrm>
            <a:off x="2987824" y="5733256"/>
            <a:ext cx="432048" cy="432048"/>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50" name="TextBox 5"/>
          <p:cNvSpPr txBox="1">
            <a:spLocks noChangeArrowheads="1"/>
          </p:cNvSpPr>
          <p:nvPr/>
        </p:nvSpPr>
        <p:spPr bwMode="auto">
          <a:xfrm>
            <a:off x="251520" y="836712"/>
            <a:ext cx="8560292" cy="338554"/>
          </a:xfrm>
          <a:prstGeom prst="rect">
            <a:avLst/>
          </a:prstGeom>
          <a:noFill/>
          <a:ln w="9525">
            <a:noFill/>
            <a:miter lim="800000"/>
            <a:headEnd/>
            <a:tailEnd/>
          </a:ln>
        </p:spPr>
        <p:txBody>
          <a:bodyPr wrap="none">
            <a:prstTxWarp prst="textNoShape">
              <a:avLst/>
            </a:prstTxWarp>
            <a:spAutoFit/>
          </a:bodyPr>
          <a:lstStyle/>
          <a:p>
            <a:r>
              <a:rPr lang="ja-JP" altLang="en-US" sz="1600" b="1" dirty="0" smtClean="0">
                <a:latin typeface="Helvetica" pitchFamily="-112" charset="0"/>
                <a:ea typeface="Helvetica" pitchFamily="-112" charset="0"/>
                <a:cs typeface="Helvetica" pitchFamily="-112" charset="0"/>
              </a:rPr>
              <a:t>シリンダーに内蔵された超小型研磨モーターが空洞内部でせり出すように設計されている。</a:t>
            </a:r>
            <a:endParaRPr lang="en-US" altLang="ja-JP" sz="1600" b="1" dirty="0">
              <a:latin typeface="Helvetica" pitchFamily="-112" charset="0"/>
              <a:ea typeface="Helvetica" pitchFamily="-112" charset="0"/>
              <a:cs typeface="Helvetica" pitchFamily="-112" charset="0"/>
            </a:endParaRPr>
          </a:p>
        </p:txBody>
      </p:sp>
      <p:sp>
        <p:nvSpPr>
          <p:cNvPr id="51" name="テキスト ボックス 50"/>
          <p:cNvSpPr txBox="1"/>
          <p:nvPr/>
        </p:nvSpPr>
        <p:spPr>
          <a:xfrm>
            <a:off x="3419872" y="5445224"/>
            <a:ext cx="543739" cy="307777"/>
          </a:xfrm>
          <a:prstGeom prst="rect">
            <a:avLst/>
          </a:prstGeom>
          <a:noFill/>
        </p:spPr>
        <p:txBody>
          <a:bodyPr wrap="none" rtlCol="0">
            <a:spAutoFit/>
          </a:bodyPr>
          <a:lstStyle/>
          <a:p>
            <a:r>
              <a:rPr kumimoji="1" lang="ja-JP" altLang="en-US" sz="1400" dirty="0" smtClean="0">
                <a:solidFill>
                  <a:srgbClr val="FFFF00"/>
                </a:solidFill>
              </a:rPr>
              <a:t>欠陥</a:t>
            </a:r>
            <a:endParaRPr kumimoji="1" lang="ja-JP" altLang="en-US" sz="1400" dirty="0">
              <a:solidFill>
                <a:srgbClr val="FFFF00"/>
              </a:solidFill>
            </a:endParaRPr>
          </a:p>
        </p:txBody>
      </p:sp>
      <p:sp>
        <p:nvSpPr>
          <p:cNvPr id="52" name="テキスト ボックス 51"/>
          <p:cNvSpPr txBox="1"/>
          <p:nvPr/>
        </p:nvSpPr>
        <p:spPr>
          <a:xfrm>
            <a:off x="6804248" y="2996952"/>
            <a:ext cx="1814118" cy="1077218"/>
          </a:xfrm>
          <a:prstGeom prst="rect">
            <a:avLst/>
          </a:prstGeom>
          <a:noFill/>
        </p:spPr>
        <p:txBody>
          <a:bodyPr wrap="none" rtlCol="0">
            <a:spAutoFit/>
          </a:bodyPr>
          <a:lstStyle/>
          <a:p>
            <a:r>
              <a:rPr kumimoji="1" lang="ja-JP" altLang="en-US" sz="1600" dirty="0" smtClean="0">
                <a:solidFill>
                  <a:srgbClr val="0B107F"/>
                </a:solidFill>
              </a:rPr>
              <a:t>日本発の技術：</a:t>
            </a:r>
            <a:endParaRPr kumimoji="1" lang="en-US" altLang="ja-JP" sz="1600" dirty="0" smtClean="0">
              <a:solidFill>
                <a:srgbClr val="0B107F"/>
              </a:solidFill>
            </a:endParaRPr>
          </a:p>
          <a:p>
            <a:r>
              <a:rPr lang="en-US" altLang="ja-JP" sz="1600" dirty="0" smtClean="0">
                <a:solidFill>
                  <a:srgbClr val="0B107F"/>
                </a:solidFill>
              </a:rPr>
              <a:t>FNAL, JLAB </a:t>
            </a:r>
          </a:p>
          <a:p>
            <a:r>
              <a:rPr lang="ja-JP" altLang="en-US" sz="1600" dirty="0" smtClean="0">
                <a:solidFill>
                  <a:srgbClr val="0B107F"/>
                </a:solidFill>
              </a:rPr>
              <a:t>の空洞に研磨修理</a:t>
            </a:r>
            <a:endParaRPr lang="en-US" altLang="ja-JP" sz="1600" dirty="0" smtClean="0">
              <a:solidFill>
                <a:srgbClr val="0B107F"/>
              </a:solidFill>
            </a:endParaRPr>
          </a:p>
          <a:p>
            <a:r>
              <a:rPr lang="ja-JP" altLang="en-US" sz="1600" dirty="0" smtClean="0">
                <a:solidFill>
                  <a:srgbClr val="0B107F"/>
                </a:solidFill>
              </a:rPr>
              <a:t>を実施。</a:t>
            </a:r>
            <a:endParaRPr kumimoji="1" lang="en-US" altLang="ja-JP" sz="1600" dirty="0" smtClean="0">
              <a:solidFill>
                <a:srgbClr val="0B107F"/>
              </a:solidFill>
            </a:endParaRPr>
          </a:p>
        </p:txBody>
      </p:sp>
      <p:sp>
        <p:nvSpPr>
          <p:cNvPr id="53" name="テキスト ボックス 52"/>
          <p:cNvSpPr txBox="1"/>
          <p:nvPr/>
        </p:nvSpPr>
        <p:spPr>
          <a:xfrm>
            <a:off x="179512" y="6381328"/>
            <a:ext cx="1197113" cy="276999"/>
          </a:xfrm>
          <a:prstGeom prst="rect">
            <a:avLst/>
          </a:prstGeom>
          <a:noFill/>
        </p:spPr>
        <p:txBody>
          <a:bodyPr wrap="none" rtlCol="0">
            <a:spAutoFit/>
          </a:bodyPr>
          <a:lstStyle/>
          <a:p>
            <a:r>
              <a:rPr kumimoji="1" lang="en-US" altLang="ja-JP" sz="1200" dirty="0" smtClean="0">
                <a:latin typeface="Helvetica"/>
                <a:cs typeface="Helvetica"/>
              </a:rPr>
              <a:t>Ken Watanabe </a:t>
            </a:r>
          </a:p>
        </p:txBody>
      </p:sp>
    </p:spTree>
    <p:extLst>
      <p:ext uri="{BB962C8B-B14F-4D97-AF65-F5344CB8AC3E}">
        <p14:creationId xmlns:p14="http://schemas.microsoft.com/office/powerpoint/2010/main" val="12806558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67545" y="836712"/>
            <a:ext cx="4032448" cy="2952328"/>
            <a:chOff x="2975" y="920"/>
            <a:chExt cx="2872" cy="2152"/>
          </a:xfrm>
        </p:grpSpPr>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 y="920"/>
              <a:ext cx="2872" cy="21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Line 9"/>
            <p:cNvSpPr>
              <a:spLocks noChangeShapeType="1"/>
            </p:cNvSpPr>
            <p:nvPr/>
          </p:nvSpPr>
          <p:spPr bwMode="auto">
            <a:xfrm flipH="1">
              <a:off x="3565" y="1262"/>
              <a:ext cx="37" cy="878"/>
            </a:xfrm>
            <a:prstGeom prst="line">
              <a:avLst/>
            </a:prstGeom>
            <a:noFill/>
            <a:ln w="27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5" name="Line 10"/>
            <p:cNvSpPr>
              <a:spLocks noChangeShapeType="1"/>
            </p:cNvSpPr>
            <p:nvPr/>
          </p:nvSpPr>
          <p:spPr bwMode="auto">
            <a:xfrm flipH="1">
              <a:off x="4658" y="1209"/>
              <a:ext cx="344" cy="355"/>
            </a:xfrm>
            <a:prstGeom prst="line">
              <a:avLst/>
            </a:prstGeom>
            <a:noFill/>
            <a:ln w="27360">
              <a:solidFill>
                <a:srgbClr val="FF0000"/>
              </a:solidFill>
              <a:bevel/>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6" name="Line 11"/>
            <p:cNvSpPr>
              <a:spLocks noChangeShapeType="1"/>
            </p:cNvSpPr>
            <p:nvPr/>
          </p:nvSpPr>
          <p:spPr bwMode="auto">
            <a:xfrm flipH="1" flipV="1">
              <a:off x="4998" y="2213"/>
              <a:ext cx="44" cy="659"/>
            </a:xfrm>
            <a:prstGeom prst="line">
              <a:avLst/>
            </a:prstGeom>
            <a:noFill/>
            <a:ln w="27360">
              <a:solidFill>
                <a:srgbClr val="FF0000"/>
              </a:solidFill>
              <a:bevel/>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7" name="AutoShape 12"/>
            <p:cNvSpPr>
              <a:spLocks noChangeArrowheads="1"/>
            </p:cNvSpPr>
            <p:nvPr/>
          </p:nvSpPr>
          <p:spPr bwMode="auto">
            <a:xfrm>
              <a:off x="4836" y="960"/>
              <a:ext cx="484"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Iris hole</a:t>
              </a:r>
            </a:p>
          </p:txBody>
        </p:sp>
        <p:sp>
          <p:nvSpPr>
            <p:cNvPr id="8" name="AutoShape 13"/>
            <p:cNvSpPr>
              <a:spLocks noChangeArrowheads="1"/>
            </p:cNvSpPr>
            <p:nvPr/>
          </p:nvSpPr>
          <p:spPr bwMode="auto">
            <a:xfrm>
              <a:off x="3235" y="1052"/>
              <a:ext cx="706"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Equator hole</a:t>
              </a:r>
            </a:p>
          </p:txBody>
        </p:sp>
        <p:sp>
          <p:nvSpPr>
            <p:cNvPr id="9" name="AutoShape 14"/>
            <p:cNvSpPr>
              <a:spLocks noChangeArrowheads="1"/>
            </p:cNvSpPr>
            <p:nvPr/>
          </p:nvSpPr>
          <p:spPr bwMode="auto">
            <a:xfrm>
              <a:off x="4653" y="2707"/>
              <a:ext cx="751"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Beam pipe hole</a:t>
              </a:r>
            </a:p>
          </p:txBody>
        </p:sp>
      </p:grpSp>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68960"/>
            <a:ext cx="1296144" cy="1075522"/>
          </a:xfrm>
          <a:prstGeom prst="rect">
            <a:avLst/>
          </a:prstGeom>
          <a:noFill/>
          <a:ln w="9525">
            <a:solidFill>
              <a:srgbClr val="3366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Line 16"/>
          <p:cNvSpPr>
            <a:spLocks noChangeShapeType="1"/>
          </p:cNvSpPr>
          <p:nvPr/>
        </p:nvSpPr>
        <p:spPr bwMode="auto">
          <a:xfrm>
            <a:off x="539552" y="3573016"/>
            <a:ext cx="792088" cy="0"/>
          </a:xfrm>
          <a:prstGeom prst="line">
            <a:avLst/>
          </a:prstGeom>
          <a:noFill/>
          <a:ln w="936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12" name="Text Box 17"/>
          <p:cNvSpPr txBox="1">
            <a:spLocks noChangeArrowheads="1"/>
          </p:cNvSpPr>
          <p:nvPr/>
        </p:nvSpPr>
        <p:spPr bwMode="auto">
          <a:xfrm>
            <a:off x="467544" y="3140968"/>
            <a:ext cx="864096" cy="216024"/>
          </a:xfrm>
          <a:prstGeom prst="rect">
            <a:avLst/>
          </a:prstGeom>
          <a:noFill/>
          <a:ln>
            <a:noFill/>
          </a:ln>
          <a:effectLs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200" dirty="0" err="1">
                <a:solidFill>
                  <a:srgbClr val="CCFFCC"/>
                </a:solidFill>
                <a:cs typeface="Arial" charset="0"/>
              </a:rPr>
              <a:t>Φ</a:t>
            </a:r>
            <a:r>
              <a:rPr lang="en-US" sz="1200" dirty="0">
                <a:solidFill>
                  <a:srgbClr val="CCFFCC"/>
                </a:solidFill>
                <a:cs typeface="Arial" charset="0"/>
              </a:rPr>
              <a:t> = </a:t>
            </a:r>
            <a:r>
              <a:rPr lang="en-US" sz="1200" dirty="0">
                <a:solidFill>
                  <a:srgbClr val="CCFFCC"/>
                </a:solidFill>
              </a:rPr>
              <a:t>8 mm</a:t>
            </a:r>
          </a:p>
        </p:txBody>
      </p:sp>
      <p:pic>
        <p:nvPicPr>
          <p:cNvPr id="1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149080"/>
            <a:ext cx="3456384" cy="240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3" descr="F:\111006 SEM\111019MHI9cell#16\ﾘﾝｽ後Sampling Small.jpg"/>
          <p:cNvPicPr>
            <a:picLocks noChangeAspect="1" noChangeArrowheads="1"/>
          </p:cNvPicPr>
          <p:nvPr/>
        </p:nvPicPr>
        <p:blipFill>
          <a:blip r:embed="rId5" cstate="print"/>
          <a:srcRect/>
          <a:stretch>
            <a:fillRect/>
          </a:stretch>
        </p:blipFill>
        <p:spPr bwMode="auto">
          <a:xfrm>
            <a:off x="4932039" y="836712"/>
            <a:ext cx="3936437" cy="2952328"/>
          </a:xfrm>
          <a:prstGeom prst="rect">
            <a:avLst/>
          </a:prstGeom>
          <a:noFill/>
        </p:spPr>
      </p:pic>
      <p:sp>
        <p:nvSpPr>
          <p:cNvPr id="17" name="TextBox 4"/>
          <p:cNvSpPr txBox="1">
            <a:spLocks noChangeArrowheads="1"/>
          </p:cNvSpPr>
          <p:nvPr/>
        </p:nvSpPr>
        <p:spPr bwMode="auto">
          <a:xfrm>
            <a:off x="899592" y="188640"/>
            <a:ext cx="7404591" cy="461665"/>
          </a:xfrm>
          <a:prstGeom prst="rect">
            <a:avLst/>
          </a:prstGeom>
          <a:noFill/>
          <a:ln w="9525">
            <a:noFill/>
            <a:miter lim="800000"/>
            <a:headEnd/>
            <a:tailEnd/>
          </a:ln>
        </p:spPr>
        <p:txBody>
          <a:bodyPr wrap="none">
            <a:prstTxWarp prst="textNoShape">
              <a:avLst/>
            </a:prstTxWarp>
            <a:spAutoFit/>
          </a:bodyPr>
          <a:lstStyle/>
          <a:p>
            <a:r>
              <a:rPr lang="ja-JP" altLang="en-US" sz="2400" b="1" dirty="0" smtClean="0">
                <a:latin typeface="Osaka"/>
                <a:ea typeface="Osaka"/>
                <a:cs typeface="Osaka"/>
              </a:rPr>
              <a:t>電解研磨プロセスの研究と表面モニタリング方法の開発</a:t>
            </a:r>
            <a:endParaRPr lang="ja-JP" altLang="en-US" sz="2400" b="1" dirty="0">
              <a:latin typeface="Osaka"/>
              <a:ea typeface="Osaka"/>
              <a:cs typeface="Osaka"/>
            </a:endParaRPr>
          </a:p>
        </p:txBody>
      </p:sp>
      <p:sp>
        <p:nvSpPr>
          <p:cNvPr id="18" name="テキスト ボックス 17"/>
          <p:cNvSpPr txBox="1"/>
          <p:nvPr/>
        </p:nvSpPr>
        <p:spPr>
          <a:xfrm>
            <a:off x="5220071" y="854713"/>
            <a:ext cx="3157057" cy="523220"/>
          </a:xfrm>
          <a:prstGeom prst="rect">
            <a:avLst/>
          </a:prstGeom>
          <a:solidFill>
            <a:srgbClr val="FFFFFF"/>
          </a:solidFill>
        </p:spPr>
        <p:txBody>
          <a:bodyPr wrap="square" rtlCol="0">
            <a:spAutoFit/>
          </a:bodyPr>
          <a:lstStyle/>
          <a:p>
            <a:r>
              <a:rPr kumimoji="1" lang="ja-JP" altLang="en-US" sz="1400" dirty="0" smtClean="0">
                <a:solidFill>
                  <a:srgbClr val="000090"/>
                </a:solidFill>
                <a:latin typeface="Osaka"/>
                <a:ea typeface="Osaka"/>
                <a:cs typeface="Osaka"/>
              </a:rPr>
              <a:t>カーボンテープ付着による実機表面のモニタリング</a:t>
            </a:r>
            <a:endParaRPr kumimoji="1" lang="ja-JP" altLang="en-US" sz="1400" dirty="0">
              <a:solidFill>
                <a:srgbClr val="000090"/>
              </a:solidFill>
              <a:latin typeface="Osaka"/>
              <a:ea typeface="Osaka"/>
              <a:cs typeface="Osaka"/>
            </a:endParaRPr>
          </a:p>
        </p:txBody>
      </p:sp>
      <p:sp>
        <p:nvSpPr>
          <p:cNvPr id="19" name="テキスト ボックス 18"/>
          <p:cNvSpPr txBox="1"/>
          <p:nvPr/>
        </p:nvSpPr>
        <p:spPr>
          <a:xfrm>
            <a:off x="1619672" y="3717032"/>
            <a:ext cx="2808312" cy="646331"/>
          </a:xfrm>
          <a:prstGeom prst="rect">
            <a:avLst/>
          </a:prstGeom>
          <a:solidFill>
            <a:srgbClr val="FFFFFF"/>
          </a:solidFill>
        </p:spPr>
        <p:txBody>
          <a:bodyPr wrap="square" rtlCol="0">
            <a:spAutoFit/>
          </a:bodyPr>
          <a:lstStyle/>
          <a:p>
            <a:r>
              <a:rPr kumimoji="1" lang="ja-JP" altLang="en-US" sz="1800" dirty="0" smtClean="0">
                <a:solidFill>
                  <a:srgbClr val="000090"/>
                </a:solidFill>
                <a:latin typeface="Osaka"/>
                <a:ea typeface="Osaka"/>
                <a:cs typeface="Osaka"/>
              </a:rPr>
              <a:t>サンプル付き単空洞の電解研磨によるモニタリング</a:t>
            </a:r>
            <a:endParaRPr kumimoji="1" lang="ja-JP" altLang="en-US" sz="1800" dirty="0">
              <a:solidFill>
                <a:srgbClr val="000090"/>
              </a:solidFill>
              <a:latin typeface="Osaka"/>
              <a:ea typeface="Osaka"/>
              <a:cs typeface="Osaka"/>
            </a:endParaRPr>
          </a:p>
        </p:txBody>
      </p:sp>
      <p:sp>
        <p:nvSpPr>
          <p:cNvPr id="20" name="テキスト ボックス 19"/>
          <p:cNvSpPr txBox="1"/>
          <p:nvPr/>
        </p:nvSpPr>
        <p:spPr>
          <a:xfrm>
            <a:off x="107504" y="6453336"/>
            <a:ext cx="2049059" cy="276999"/>
          </a:xfrm>
          <a:prstGeom prst="rect">
            <a:avLst/>
          </a:prstGeom>
          <a:noFill/>
        </p:spPr>
        <p:txBody>
          <a:bodyPr wrap="none" rtlCol="0">
            <a:spAutoFit/>
          </a:bodyPr>
          <a:lstStyle/>
          <a:p>
            <a:r>
              <a:rPr kumimoji="1" lang="en-US" altLang="ja-JP" sz="1200" dirty="0" smtClean="0">
                <a:latin typeface="Helvetica"/>
                <a:cs typeface="Helvetica"/>
              </a:rPr>
              <a:t>STF surface research team</a:t>
            </a:r>
            <a:endParaRPr kumimoji="1" lang="ja-JP" altLang="en-US" sz="1200" dirty="0">
              <a:latin typeface="Helvetica"/>
              <a:cs typeface="Helvetica"/>
            </a:endParaRPr>
          </a:p>
        </p:txBody>
      </p:sp>
      <p:sp>
        <p:nvSpPr>
          <p:cNvPr id="24" name="テキスト ボックス 23"/>
          <p:cNvSpPr txBox="1"/>
          <p:nvPr/>
        </p:nvSpPr>
        <p:spPr>
          <a:xfrm>
            <a:off x="467544" y="3861048"/>
            <a:ext cx="857226" cy="307777"/>
          </a:xfrm>
          <a:prstGeom prst="rect">
            <a:avLst/>
          </a:prstGeom>
          <a:noFill/>
        </p:spPr>
        <p:txBody>
          <a:bodyPr wrap="none" rtlCol="0">
            <a:spAutoFit/>
          </a:bodyPr>
          <a:lstStyle/>
          <a:p>
            <a:r>
              <a:rPr lang="ja-JP" altLang="en-US" sz="1400" dirty="0" smtClean="0">
                <a:solidFill>
                  <a:srgbClr val="CCFFCC"/>
                </a:solidFill>
              </a:rPr>
              <a:t>サンプル</a:t>
            </a:r>
            <a:endParaRPr kumimoji="1" lang="ja-JP" altLang="en-US" sz="1400" dirty="0">
              <a:solidFill>
                <a:srgbClr val="CCFFCC"/>
              </a:solidFill>
            </a:endParaRPr>
          </a:p>
        </p:txBody>
      </p:sp>
      <p:sp>
        <p:nvSpPr>
          <p:cNvPr id="26" name="Rectangle 20"/>
          <p:cNvSpPr>
            <a:spLocks noChangeArrowheads="1"/>
          </p:cNvSpPr>
          <p:nvPr/>
        </p:nvSpPr>
        <p:spPr bwMode="auto">
          <a:xfrm>
            <a:off x="152400" y="762000"/>
            <a:ext cx="8839200" cy="5943600"/>
          </a:xfrm>
          <a:prstGeom prst="rect">
            <a:avLst/>
          </a:prstGeom>
          <a:noFill/>
          <a:ln w="28575">
            <a:solidFill>
              <a:srgbClr val="008000"/>
            </a:solidFill>
            <a:miter lim="800000"/>
            <a:headEnd/>
            <a:tailEnd/>
          </a:ln>
        </p:spPr>
        <p:txBody>
          <a:bodyPr wrap="none" anchor="ctr">
            <a:prstTxWarp prst="textNoShape">
              <a:avLst/>
            </a:prstTxWarp>
          </a:bodyPr>
          <a:lstStyle/>
          <a:p>
            <a:endParaRPr lang="ja-JP" altLang="en-US"/>
          </a:p>
        </p:txBody>
      </p:sp>
      <p:sp>
        <p:nvSpPr>
          <p:cNvPr id="27" name="テキスト ボックス 26"/>
          <p:cNvSpPr txBox="1"/>
          <p:nvPr/>
        </p:nvSpPr>
        <p:spPr>
          <a:xfrm>
            <a:off x="4788024" y="4509120"/>
            <a:ext cx="3932487" cy="1323439"/>
          </a:xfrm>
          <a:prstGeom prst="rect">
            <a:avLst/>
          </a:prstGeom>
          <a:noFill/>
        </p:spPr>
        <p:txBody>
          <a:bodyPr wrap="none" rtlCol="0">
            <a:spAutoFit/>
          </a:bodyPr>
          <a:lstStyle/>
          <a:p>
            <a:r>
              <a:rPr kumimoji="1" lang="ja-JP" altLang="en-US" sz="1600" dirty="0" smtClean="0">
                <a:solidFill>
                  <a:srgbClr val="0B107F"/>
                </a:solidFill>
              </a:rPr>
              <a:t>空洞表面に残存コンタミが少なくなるような；</a:t>
            </a:r>
            <a:endParaRPr kumimoji="1" lang="en-US" altLang="ja-JP" sz="1600" dirty="0" smtClean="0">
              <a:solidFill>
                <a:srgbClr val="0B107F"/>
              </a:solidFill>
            </a:endParaRPr>
          </a:p>
          <a:p>
            <a:r>
              <a:rPr kumimoji="1" lang="ja-JP" altLang="en-US" sz="1600" dirty="0" smtClean="0">
                <a:solidFill>
                  <a:srgbClr val="0B107F"/>
                </a:solidFill>
              </a:rPr>
              <a:t>電解研磨パラメータの最適化、</a:t>
            </a:r>
            <a:endParaRPr kumimoji="1" lang="en-US" altLang="ja-JP" sz="1600" dirty="0" smtClean="0">
              <a:solidFill>
                <a:srgbClr val="0B107F"/>
              </a:solidFill>
            </a:endParaRPr>
          </a:p>
          <a:p>
            <a:r>
              <a:rPr lang="ja-JP" altLang="en-US" sz="1600" dirty="0" smtClean="0">
                <a:solidFill>
                  <a:srgbClr val="0B107F"/>
                </a:solidFill>
              </a:rPr>
              <a:t>リンス方法の最適化</a:t>
            </a:r>
            <a:endParaRPr kumimoji="1" lang="en-US" altLang="ja-JP" sz="1600" dirty="0" smtClean="0">
              <a:solidFill>
                <a:srgbClr val="0B107F"/>
              </a:solidFill>
            </a:endParaRPr>
          </a:p>
          <a:p>
            <a:r>
              <a:rPr kumimoji="1" lang="ja-JP" altLang="en-US" sz="1600" dirty="0" smtClean="0">
                <a:solidFill>
                  <a:srgbClr val="0B107F"/>
                </a:solidFill>
              </a:rPr>
              <a:t>を追求し、</a:t>
            </a:r>
            <a:endParaRPr kumimoji="1" lang="en-US" altLang="ja-JP" sz="1600" dirty="0" smtClean="0">
              <a:solidFill>
                <a:srgbClr val="0B107F"/>
              </a:solidFill>
            </a:endParaRPr>
          </a:p>
          <a:p>
            <a:r>
              <a:rPr lang="ja-JP" altLang="en-US" sz="1600" dirty="0" smtClean="0">
                <a:solidFill>
                  <a:srgbClr val="0B107F"/>
                </a:solidFill>
              </a:rPr>
              <a:t>空洞の高性能化に大きく寄与している。</a:t>
            </a:r>
            <a:endParaRPr kumimoji="1" lang="en-US" altLang="ja-JP" sz="1600" dirty="0" smtClean="0">
              <a:solidFill>
                <a:srgbClr val="0B107F"/>
              </a:solidFill>
            </a:endParaRPr>
          </a:p>
        </p:txBody>
      </p:sp>
    </p:spTree>
    <p:extLst>
      <p:ext uri="{BB962C8B-B14F-4D97-AF65-F5344CB8AC3E}">
        <p14:creationId xmlns:p14="http://schemas.microsoft.com/office/powerpoint/2010/main" val="400517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980728"/>
            <a:ext cx="3226602" cy="400110"/>
          </a:xfrm>
          <a:prstGeom prst="rect">
            <a:avLst/>
          </a:prstGeom>
          <a:noFill/>
        </p:spPr>
        <p:txBody>
          <a:bodyPr wrap="none" rtlCol="0">
            <a:spAutoFit/>
          </a:bodyPr>
          <a:lstStyle/>
          <a:p>
            <a:r>
              <a:rPr kumimoji="1" lang="en-US" altLang="ja-JP" sz="1400" b="1" dirty="0" smtClean="0">
                <a:latin typeface="Helvetica"/>
                <a:ea typeface="Osaka"/>
                <a:cs typeface="Helvetica"/>
              </a:rPr>
              <a:t>● </a:t>
            </a:r>
            <a:r>
              <a:rPr lang="en-US" altLang="ja-JP" sz="2000" b="1" dirty="0" smtClean="0">
                <a:latin typeface="Helvetica"/>
                <a:ea typeface="Osaka"/>
                <a:cs typeface="Helvetica"/>
              </a:rPr>
              <a:t>2010-2012</a:t>
            </a:r>
            <a:r>
              <a:rPr kumimoji="1" lang="en-US" altLang="ja-JP" sz="2000" b="1" dirty="0" smtClean="0">
                <a:latin typeface="Helvetica"/>
                <a:ea typeface="Osaka"/>
                <a:cs typeface="Helvetica"/>
              </a:rPr>
              <a:t>    KEK</a:t>
            </a:r>
            <a:r>
              <a:rPr lang="ja-JP" altLang="en-US" sz="2000" b="1" dirty="0" smtClean="0">
                <a:latin typeface="Helvetica"/>
                <a:ea typeface="Osaka"/>
                <a:cs typeface="Helvetica"/>
              </a:rPr>
              <a:t>の</a:t>
            </a:r>
            <a:r>
              <a:rPr kumimoji="1" lang="ja-JP" altLang="en-US" sz="2000" b="1" dirty="0" smtClean="0">
                <a:latin typeface="Helvetica"/>
                <a:ea typeface="Osaka"/>
                <a:cs typeface="Helvetica"/>
              </a:rPr>
              <a:t>空洞</a:t>
            </a:r>
            <a:endParaRPr kumimoji="1" lang="ja-JP" altLang="en-US" sz="2000" b="1" dirty="0">
              <a:latin typeface="Helvetica"/>
              <a:ea typeface="Osaka"/>
              <a:cs typeface="Helvetica"/>
            </a:endParaRPr>
          </a:p>
        </p:txBody>
      </p:sp>
      <p:sp>
        <p:nvSpPr>
          <p:cNvPr id="5" name="テキスト ボックス 4"/>
          <p:cNvSpPr txBox="1"/>
          <p:nvPr/>
        </p:nvSpPr>
        <p:spPr>
          <a:xfrm>
            <a:off x="579562" y="1380839"/>
            <a:ext cx="7878390" cy="3785652"/>
          </a:xfrm>
          <a:prstGeom prst="rect">
            <a:avLst/>
          </a:prstGeom>
          <a:noFill/>
        </p:spPr>
        <p:txBody>
          <a:bodyPr wrap="square" rtlCol="0">
            <a:spAutoFit/>
          </a:bodyPr>
          <a:lstStyle/>
          <a:p>
            <a:r>
              <a:rPr kumimoji="1" lang="ja-JP" altLang="en-US" sz="1600" b="1" dirty="0" smtClean="0">
                <a:solidFill>
                  <a:srgbClr val="FF0000"/>
                </a:solidFill>
                <a:latin typeface="Helvetica"/>
                <a:cs typeface="Helvetica"/>
              </a:rPr>
              <a:t>　　</a:t>
            </a:r>
            <a:r>
              <a:rPr kumimoji="1" lang="ja-JP" altLang="en-US" sz="1600" b="1" dirty="0" smtClean="0">
                <a:solidFill>
                  <a:srgbClr val="008000"/>
                </a:solidFill>
                <a:latin typeface="Helvetica"/>
                <a:cs typeface="Helvetica"/>
              </a:rPr>
              <a:t>空洞名　　　達成電界　　使用先</a:t>
            </a:r>
            <a:endParaRPr kumimoji="1" lang="en-US" altLang="ja-JP" sz="1600" b="1" dirty="0" smtClean="0">
              <a:solidFill>
                <a:srgbClr val="008000"/>
              </a:solidFill>
              <a:latin typeface="Helvetica"/>
              <a:cs typeface="Helvetica"/>
            </a:endParaRPr>
          </a:p>
          <a:p>
            <a:r>
              <a:rPr kumimoji="1" lang="en-US" altLang="ja-JP" sz="1600" b="1" dirty="0" smtClean="0">
                <a:solidFill>
                  <a:srgbClr val="FF0000"/>
                </a:solidFill>
                <a:latin typeface="Helvetica"/>
                <a:cs typeface="Helvetica"/>
              </a:rPr>
              <a:t>◎</a:t>
            </a:r>
            <a:r>
              <a:rPr kumimoji="1" lang="en-US" altLang="ja-JP" sz="1600" b="1" dirty="0" smtClean="0">
                <a:latin typeface="Helvetica"/>
                <a:cs typeface="Helvetica"/>
              </a:rPr>
              <a:t> MHI-012   </a:t>
            </a:r>
            <a:r>
              <a:rPr kumimoji="1" lang="en-US" altLang="ja-JP" sz="1600" b="1" dirty="0" smtClean="0">
                <a:solidFill>
                  <a:srgbClr val="FF0000"/>
                </a:solidFill>
                <a:latin typeface="Helvetica"/>
                <a:cs typeface="Helvetica"/>
              </a:rPr>
              <a:t>40.7MV/m</a:t>
            </a:r>
            <a:r>
              <a:rPr kumimoji="1" lang="en-US" altLang="ja-JP" sz="1600" b="1" dirty="0" smtClean="0">
                <a:latin typeface="Helvetica"/>
                <a:cs typeface="Helvetica"/>
              </a:rPr>
              <a:t>    for capture cryomodule</a:t>
            </a:r>
          </a:p>
          <a:p>
            <a:r>
              <a:rPr lang="en-US" altLang="ja-JP" sz="1600" b="1" dirty="0" smtClean="0">
                <a:solidFill>
                  <a:srgbClr val="008000"/>
                </a:solidFill>
                <a:latin typeface="Helvetica"/>
                <a:cs typeface="Helvetica"/>
              </a:rPr>
              <a:t>◯</a:t>
            </a:r>
            <a:r>
              <a:rPr lang="en-US" altLang="ja-JP" sz="1600" b="1" dirty="0" smtClean="0">
                <a:latin typeface="Helvetica"/>
                <a:cs typeface="Helvetica"/>
              </a:rPr>
              <a:t> MHI-013   </a:t>
            </a:r>
            <a:r>
              <a:rPr lang="en-US" altLang="ja-JP" sz="1600" b="1" dirty="0" smtClean="0">
                <a:solidFill>
                  <a:srgbClr val="008000"/>
                </a:solidFill>
                <a:latin typeface="Helvetica"/>
                <a:cs typeface="Helvetica"/>
              </a:rPr>
              <a:t>32.2MV/m</a:t>
            </a:r>
            <a:r>
              <a:rPr lang="en-US" altLang="ja-JP" sz="1600" b="1" dirty="0" smtClean="0">
                <a:latin typeface="Helvetica"/>
                <a:cs typeface="Helvetica"/>
              </a:rPr>
              <a:t>    for capture cryomodule</a:t>
            </a:r>
          </a:p>
          <a:p>
            <a:endParaRPr lang="en-US" altLang="ja-JP" sz="1600" b="1" dirty="0" smtClean="0">
              <a:latin typeface="Helvetica"/>
              <a:cs typeface="Helvetica"/>
            </a:endParaRPr>
          </a:p>
          <a:p>
            <a:r>
              <a:rPr lang="en-US" altLang="ja-JP" sz="1600" b="1" dirty="0" smtClean="0">
                <a:solidFill>
                  <a:srgbClr val="FF0000"/>
                </a:solidFill>
                <a:latin typeface="Helvetica"/>
                <a:cs typeface="Helvetica"/>
              </a:rPr>
              <a:t>◎</a:t>
            </a:r>
            <a:r>
              <a:rPr lang="en-US" altLang="ja-JP" sz="1600" b="1" dirty="0" smtClean="0">
                <a:latin typeface="Helvetica"/>
                <a:cs typeface="Helvetica"/>
              </a:rPr>
              <a:t> MHI-014   </a:t>
            </a:r>
            <a:r>
              <a:rPr lang="en-US" altLang="ja-JP" sz="1600" b="1" dirty="0" smtClean="0">
                <a:solidFill>
                  <a:srgbClr val="FF0000"/>
                </a:solidFill>
                <a:latin typeface="Helvetica"/>
                <a:cs typeface="Helvetica"/>
              </a:rPr>
              <a:t>36.6MV/m</a:t>
            </a:r>
            <a:r>
              <a:rPr lang="en-US" altLang="ja-JP" sz="1600" b="1" dirty="0" smtClean="0">
                <a:latin typeface="Helvetica"/>
                <a:cs typeface="Helvetica"/>
              </a:rPr>
              <a:t>     for CM-1 ILC cryomodule</a:t>
            </a:r>
          </a:p>
          <a:p>
            <a:r>
              <a:rPr lang="en-US" altLang="ja-JP" sz="1600" b="1" dirty="0">
                <a:solidFill>
                  <a:srgbClr val="FF0000"/>
                </a:solidFill>
                <a:latin typeface="Helvetica"/>
                <a:cs typeface="Helvetica"/>
              </a:rPr>
              <a:t>◎</a:t>
            </a:r>
            <a:r>
              <a:rPr lang="en-US" altLang="ja-JP" sz="1600" b="1" dirty="0">
                <a:latin typeface="Helvetica"/>
                <a:cs typeface="Helvetica"/>
              </a:rPr>
              <a:t> MHI</a:t>
            </a:r>
            <a:r>
              <a:rPr lang="en-US" altLang="ja-JP" sz="1600" b="1" dirty="0" smtClean="0">
                <a:latin typeface="Helvetica"/>
                <a:cs typeface="Helvetica"/>
              </a:rPr>
              <a:t>-015   </a:t>
            </a:r>
            <a:r>
              <a:rPr lang="en-US" altLang="ja-JP" sz="1600" b="1" dirty="0" smtClean="0">
                <a:solidFill>
                  <a:srgbClr val="FF0000"/>
                </a:solidFill>
                <a:latin typeface="Helvetica"/>
                <a:cs typeface="Helvetica"/>
              </a:rPr>
              <a:t>35.7MV/m</a:t>
            </a:r>
            <a:r>
              <a:rPr lang="en-US" altLang="ja-JP" sz="1600" b="1" dirty="0" smtClean="0">
                <a:latin typeface="Helvetica"/>
                <a:cs typeface="Helvetica"/>
              </a:rPr>
              <a:t>     for </a:t>
            </a:r>
            <a:r>
              <a:rPr lang="en-US" altLang="ja-JP" sz="1600" b="1" dirty="0">
                <a:latin typeface="Helvetica"/>
                <a:cs typeface="Helvetica"/>
              </a:rPr>
              <a:t>CM-1 ILC </a:t>
            </a:r>
            <a:r>
              <a:rPr lang="en-US" altLang="ja-JP" sz="1600" b="1" dirty="0" smtClean="0">
                <a:latin typeface="Helvetica"/>
                <a:cs typeface="Helvetica"/>
              </a:rPr>
              <a:t>cryomodule   </a:t>
            </a:r>
          </a:p>
          <a:p>
            <a:r>
              <a:rPr lang="en-US" altLang="ja-JP" sz="1600" b="1" dirty="0" smtClean="0">
                <a:solidFill>
                  <a:srgbClr val="008000"/>
                </a:solidFill>
                <a:latin typeface="Helvetica"/>
                <a:cs typeface="Helvetica"/>
              </a:rPr>
              <a:t>◯</a:t>
            </a:r>
            <a:r>
              <a:rPr lang="en-US" altLang="ja-JP" sz="1600" b="1" dirty="0" smtClean="0">
                <a:latin typeface="Helvetica"/>
                <a:cs typeface="Helvetica"/>
              </a:rPr>
              <a:t> MHI-016   </a:t>
            </a:r>
            <a:r>
              <a:rPr lang="en-US" altLang="ja-JP" sz="1600" b="1" dirty="0" smtClean="0">
                <a:solidFill>
                  <a:srgbClr val="008000"/>
                </a:solidFill>
                <a:latin typeface="Helvetica"/>
                <a:cs typeface="Helvetica"/>
              </a:rPr>
              <a:t>33.8MV/m     </a:t>
            </a:r>
            <a:r>
              <a:rPr lang="en-US" altLang="ja-JP" sz="1600" b="1" dirty="0" smtClean="0">
                <a:latin typeface="Helvetica"/>
                <a:cs typeface="Helvetica"/>
              </a:rPr>
              <a:t>for </a:t>
            </a:r>
            <a:r>
              <a:rPr lang="en-US" altLang="ja-JP" sz="1600" b="1" dirty="0">
                <a:latin typeface="Helvetica"/>
                <a:cs typeface="Helvetica"/>
              </a:rPr>
              <a:t>CM-1 ILC </a:t>
            </a:r>
            <a:r>
              <a:rPr lang="en-US" altLang="ja-JP" sz="1600" b="1" dirty="0" smtClean="0">
                <a:latin typeface="Helvetica"/>
                <a:cs typeface="Helvetica"/>
              </a:rPr>
              <a:t>cryomodule </a:t>
            </a:r>
          </a:p>
          <a:p>
            <a:r>
              <a:rPr lang="en-US" altLang="ja-JP" sz="1600" b="1" dirty="0" smtClean="0">
                <a:solidFill>
                  <a:srgbClr val="FF0000"/>
                </a:solidFill>
                <a:latin typeface="Helvetica"/>
                <a:cs typeface="Helvetica"/>
              </a:rPr>
              <a:t>◎</a:t>
            </a:r>
            <a:r>
              <a:rPr lang="en-US" altLang="ja-JP" sz="1600" b="1" dirty="0" smtClean="0">
                <a:latin typeface="Helvetica"/>
                <a:cs typeface="Helvetica"/>
              </a:rPr>
              <a:t> MHI-017   </a:t>
            </a:r>
            <a:r>
              <a:rPr lang="en-US" altLang="ja-JP" sz="1600" b="1" dirty="0" smtClean="0">
                <a:solidFill>
                  <a:srgbClr val="FF0000"/>
                </a:solidFill>
                <a:latin typeface="Helvetica"/>
                <a:cs typeface="Helvetica"/>
              </a:rPr>
              <a:t>38.4MV/m</a:t>
            </a:r>
            <a:r>
              <a:rPr lang="en-US" altLang="ja-JP" sz="1600" b="1" dirty="0" smtClean="0">
                <a:latin typeface="Helvetica"/>
                <a:cs typeface="Helvetica"/>
              </a:rPr>
              <a:t>     for </a:t>
            </a:r>
            <a:r>
              <a:rPr lang="en-US" altLang="ja-JP" sz="1600" b="1" dirty="0">
                <a:latin typeface="Helvetica"/>
                <a:cs typeface="Helvetica"/>
              </a:rPr>
              <a:t>CM-1 ILC cryomodule</a:t>
            </a:r>
            <a:endParaRPr lang="en-US" altLang="ja-JP" sz="1600" b="1" dirty="0" smtClean="0">
              <a:latin typeface="Helvetica"/>
              <a:cs typeface="Helvetica"/>
            </a:endParaRPr>
          </a:p>
          <a:p>
            <a:r>
              <a:rPr lang="en-US" altLang="ja-JP" sz="1600" b="1" dirty="0" smtClean="0">
                <a:solidFill>
                  <a:srgbClr val="008000"/>
                </a:solidFill>
                <a:latin typeface="Helvetica"/>
                <a:cs typeface="Helvetica"/>
              </a:rPr>
              <a:t>◯ </a:t>
            </a:r>
            <a:r>
              <a:rPr lang="en-US" altLang="ja-JP" sz="1600" b="1" dirty="0" smtClean="0">
                <a:latin typeface="Helvetica"/>
                <a:cs typeface="Helvetica"/>
              </a:rPr>
              <a:t>MHI</a:t>
            </a:r>
            <a:r>
              <a:rPr lang="en-US" altLang="ja-JP" sz="1600" b="1" dirty="0">
                <a:latin typeface="Helvetica"/>
                <a:cs typeface="Helvetica"/>
              </a:rPr>
              <a:t>-018   </a:t>
            </a:r>
            <a:r>
              <a:rPr lang="en-US" altLang="ja-JP" sz="1600" b="1" dirty="0" smtClean="0">
                <a:solidFill>
                  <a:srgbClr val="008000"/>
                </a:solidFill>
                <a:latin typeface="Helvetica"/>
                <a:cs typeface="Helvetica"/>
              </a:rPr>
              <a:t>31.0MV</a:t>
            </a:r>
            <a:r>
              <a:rPr lang="en-US" altLang="ja-JP" sz="1600" b="1" dirty="0">
                <a:solidFill>
                  <a:srgbClr val="008000"/>
                </a:solidFill>
                <a:latin typeface="Helvetica"/>
                <a:cs typeface="Helvetica"/>
              </a:rPr>
              <a:t>/m</a:t>
            </a:r>
            <a:r>
              <a:rPr lang="en-US" altLang="ja-JP" sz="1600" b="1" dirty="0" smtClean="0">
                <a:latin typeface="Helvetica"/>
                <a:cs typeface="Helvetica"/>
              </a:rPr>
              <a:t>     </a:t>
            </a:r>
            <a:r>
              <a:rPr lang="en-US" altLang="ja-JP" sz="1600" b="1" dirty="0">
                <a:latin typeface="Helvetica"/>
                <a:cs typeface="Helvetica"/>
              </a:rPr>
              <a:t>for CM-1 ILC cryomodule </a:t>
            </a:r>
            <a:endParaRPr lang="en-US" altLang="ja-JP" sz="1600" b="1" dirty="0" smtClean="0">
              <a:latin typeface="Helvetica"/>
              <a:cs typeface="Helvetica"/>
            </a:endParaRPr>
          </a:p>
          <a:p>
            <a:r>
              <a:rPr lang="en-US" altLang="ja-JP" sz="1600" b="1" dirty="0">
                <a:latin typeface="Helvetica"/>
                <a:cs typeface="Helvetica"/>
              </a:rPr>
              <a:t> </a:t>
            </a:r>
            <a:r>
              <a:rPr lang="en-US" altLang="ja-JP" sz="1600" b="1" dirty="0" smtClean="0">
                <a:latin typeface="Helvetica"/>
                <a:cs typeface="Helvetica"/>
              </a:rPr>
              <a:t>    MHI</a:t>
            </a:r>
            <a:r>
              <a:rPr lang="en-US" altLang="ja-JP" sz="1600" b="1" dirty="0">
                <a:latin typeface="Helvetica"/>
                <a:cs typeface="Helvetica"/>
              </a:rPr>
              <a:t>-019   </a:t>
            </a:r>
            <a:r>
              <a:rPr lang="en-US" altLang="ja-JP" sz="1600" b="1" dirty="0" smtClean="0">
                <a:latin typeface="Helvetica"/>
                <a:cs typeface="Helvetica"/>
              </a:rPr>
              <a:t>26.3MV</a:t>
            </a:r>
            <a:r>
              <a:rPr lang="en-US" altLang="ja-JP" sz="1600" b="1" dirty="0">
                <a:latin typeface="Helvetica"/>
                <a:cs typeface="Helvetica"/>
              </a:rPr>
              <a:t>/m </a:t>
            </a:r>
            <a:r>
              <a:rPr lang="en-US" altLang="ja-JP" sz="1600" b="1" dirty="0" smtClean="0">
                <a:latin typeface="Helvetica"/>
                <a:cs typeface="Helvetica"/>
              </a:rPr>
              <a:t>    for </a:t>
            </a:r>
            <a:r>
              <a:rPr lang="en-US" altLang="ja-JP" sz="1600" b="1" dirty="0">
                <a:latin typeface="Helvetica"/>
                <a:cs typeface="Helvetica"/>
              </a:rPr>
              <a:t>CM-1 ILC cryomodule </a:t>
            </a:r>
            <a:r>
              <a:rPr lang="en-US" altLang="ja-JP" sz="1600" b="1" dirty="0" smtClean="0">
                <a:latin typeface="Helvetica"/>
                <a:cs typeface="Helvetica"/>
              </a:rPr>
              <a:t> (quench)</a:t>
            </a:r>
            <a:endParaRPr lang="en-US" altLang="ja-JP" sz="1600" b="1" dirty="0">
              <a:latin typeface="Helvetica"/>
              <a:cs typeface="Helvetica"/>
            </a:endParaRPr>
          </a:p>
          <a:p>
            <a:r>
              <a:rPr lang="en-US" altLang="ja-JP" sz="1600" b="1" dirty="0">
                <a:latin typeface="Helvetica"/>
                <a:cs typeface="Helvetica"/>
              </a:rPr>
              <a:t>     MHI-020  </a:t>
            </a:r>
            <a:r>
              <a:rPr lang="en-US" altLang="ja-JP" sz="1600" b="1" dirty="0" smtClean="0">
                <a:latin typeface="Helvetica"/>
                <a:cs typeface="Helvetica"/>
              </a:rPr>
              <a:t>   9.0MV</a:t>
            </a:r>
            <a:r>
              <a:rPr lang="en-US" altLang="ja-JP" sz="1600" b="1" dirty="0">
                <a:latin typeface="Helvetica"/>
                <a:cs typeface="Helvetica"/>
              </a:rPr>
              <a:t>/</a:t>
            </a:r>
            <a:r>
              <a:rPr lang="en-US" altLang="ja-JP" sz="1600" b="1" dirty="0" smtClean="0">
                <a:latin typeface="Helvetica"/>
                <a:cs typeface="Helvetica"/>
              </a:rPr>
              <a:t>m     </a:t>
            </a:r>
            <a:r>
              <a:rPr lang="en-US" altLang="ja-JP" sz="1600" b="1" dirty="0">
                <a:latin typeface="Helvetica"/>
                <a:cs typeface="Helvetica"/>
              </a:rPr>
              <a:t>for CM-1 ILC </a:t>
            </a:r>
            <a:r>
              <a:rPr lang="en-US" altLang="ja-JP" sz="1600" b="1" dirty="0" smtClean="0">
                <a:latin typeface="Helvetica"/>
                <a:cs typeface="Helvetica"/>
              </a:rPr>
              <a:t>cryomodule  (heavy </a:t>
            </a:r>
            <a:r>
              <a:rPr lang="en-US" altLang="ja-JP" sz="1600" b="1" dirty="0">
                <a:latin typeface="Helvetica"/>
                <a:cs typeface="Helvetica"/>
              </a:rPr>
              <a:t>field </a:t>
            </a:r>
            <a:r>
              <a:rPr lang="en-US" altLang="ja-JP" sz="1600" b="1" dirty="0" smtClean="0">
                <a:latin typeface="Helvetica"/>
                <a:cs typeface="Helvetica"/>
              </a:rPr>
              <a:t>emission)</a:t>
            </a:r>
            <a:endParaRPr lang="en-US" altLang="ja-JP" sz="1600" b="1" dirty="0">
              <a:latin typeface="Helvetica"/>
              <a:cs typeface="Helvetica"/>
            </a:endParaRPr>
          </a:p>
          <a:p>
            <a:r>
              <a:rPr lang="en-US" altLang="ja-JP" sz="1600" b="1" dirty="0" smtClean="0">
                <a:solidFill>
                  <a:srgbClr val="FF0000"/>
                </a:solidFill>
                <a:latin typeface="Helvetica"/>
                <a:cs typeface="Helvetica"/>
              </a:rPr>
              <a:t>◎ </a:t>
            </a:r>
            <a:r>
              <a:rPr lang="en-US" altLang="ja-JP" sz="1600" b="1" dirty="0" smtClean="0">
                <a:latin typeface="Helvetica"/>
                <a:cs typeface="Helvetica"/>
              </a:rPr>
              <a:t>MHI</a:t>
            </a:r>
            <a:r>
              <a:rPr lang="en-US" altLang="ja-JP" sz="1600" b="1" dirty="0">
                <a:latin typeface="Helvetica"/>
                <a:cs typeface="Helvetica"/>
              </a:rPr>
              <a:t>-021   </a:t>
            </a:r>
            <a:r>
              <a:rPr lang="en-US" altLang="ja-JP" sz="1600" b="1" dirty="0" smtClean="0">
                <a:solidFill>
                  <a:srgbClr val="FF0000"/>
                </a:solidFill>
                <a:latin typeface="Helvetica"/>
                <a:cs typeface="Helvetica"/>
              </a:rPr>
              <a:t>38.9MV</a:t>
            </a:r>
            <a:r>
              <a:rPr lang="en-US" altLang="ja-JP" sz="1600" b="1" dirty="0">
                <a:solidFill>
                  <a:srgbClr val="FF0000"/>
                </a:solidFill>
                <a:latin typeface="Helvetica"/>
                <a:cs typeface="Helvetica"/>
              </a:rPr>
              <a:t>/m</a:t>
            </a:r>
            <a:r>
              <a:rPr lang="en-US" altLang="ja-JP" sz="1600" b="1" dirty="0" smtClean="0">
                <a:latin typeface="Helvetica"/>
                <a:cs typeface="Helvetica"/>
              </a:rPr>
              <a:t>     </a:t>
            </a:r>
            <a:r>
              <a:rPr lang="en-US" altLang="ja-JP" sz="1600" b="1" dirty="0">
                <a:latin typeface="Helvetica"/>
                <a:cs typeface="Helvetica"/>
              </a:rPr>
              <a:t>for CM-1 ILC cryomodule </a:t>
            </a:r>
          </a:p>
          <a:p>
            <a:r>
              <a:rPr lang="en-US" altLang="ja-JP" sz="1600" b="1" dirty="0" smtClean="0">
                <a:solidFill>
                  <a:srgbClr val="008000"/>
                </a:solidFill>
                <a:latin typeface="Helvetica"/>
                <a:cs typeface="Helvetica"/>
              </a:rPr>
              <a:t>◯ </a:t>
            </a:r>
            <a:r>
              <a:rPr lang="en-US" altLang="ja-JP" sz="1600" b="1" dirty="0" smtClean="0">
                <a:latin typeface="Helvetica"/>
                <a:cs typeface="Helvetica"/>
              </a:rPr>
              <a:t>MHI</a:t>
            </a:r>
            <a:r>
              <a:rPr lang="en-US" altLang="ja-JP" sz="1600" b="1" dirty="0">
                <a:latin typeface="Helvetica"/>
                <a:cs typeface="Helvetica"/>
              </a:rPr>
              <a:t>-022   </a:t>
            </a:r>
            <a:r>
              <a:rPr lang="en-US" altLang="ja-JP" sz="1600" b="1" dirty="0" smtClean="0">
                <a:solidFill>
                  <a:srgbClr val="008000"/>
                </a:solidFill>
                <a:latin typeface="Helvetica"/>
                <a:cs typeface="Helvetica"/>
              </a:rPr>
              <a:t>31.5MV</a:t>
            </a:r>
            <a:r>
              <a:rPr lang="en-US" altLang="ja-JP" sz="1600" b="1" dirty="0">
                <a:solidFill>
                  <a:srgbClr val="008000"/>
                </a:solidFill>
                <a:latin typeface="Helvetica"/>
                <a:cs typeface="Helvetica"/>
              </a:rPr>
              <a:t>/m</a:t>
            </a:r>
            <a:r>
              <a:rPr lang="en-US" altLang="ja-JP" sz="1600" b="1" dirty="0" smtClean="0">
                <a:latin typeface="Helvetica"/>
                <a:cs typeface="Helvetica"/>
              </a:rPr>
              <a:t>     </a:t>
            </a:r>
            <a:r>
              <a:rPr lang="en-US" altLang="ja-JP" sz="1600" b="1" dirty="0">
                <a:latin typeface="Helvetica"/>
                <a:cs typeface="Helvetica"/>
              </a:rPr>
              <a:t>for CM-1 ILC </a:t>
            </a:r>
            <a:r>
              <a:rPr lang="en-US" altLang="ja-JP" sz="1600" b="1" dirty="0" smtClean="0">
                <a:latin typeface="Helvetica"/>
                <a:cs typeface="Helvetica"/>
              </a:rPr>
              <a:t>cryomodule</a:t>
            </a:r>
            <a:endParaRPr lang="en-US" altLang="ja-JP" sz="1600" b="1" dirty="0">
              <a:latin typeface="Helvetica"/>
              <a:cs typeface="Helvetica"/>
            </a:endParaRPr>
          </a:p>
          <a:p>
            <a:endParaRPr kumimoji="1" lang="en-US" altLang="ja-JP" sz="1600" b="1" dirty="0" smtClean="0">
              <a:latin typeface="Helvetica"/>
              <a:cs typeface="Helvetica"/>
            </a:endParaRPr>
          </a:p>
          <a:p>
            <a:endParaRPr kumimoji="1" lang="en-US" altLang="ja-JP" sz="1600" b="1" dirty="0">
              <a:latin typeface="Helvetica"/>
              <a:cs typeface="Helvetica"/>
            </a:endParaRPr>
          </a:p>
        </p:txBody>
      </p:sp>
      <p:sp>
        <p:nvSpPr>
          <p:cNvPr id="11" name="TextBox 4"/>
          <p:cNvSpPr txBox="1"/>
          <p:nvPr/>
        </p:nvSpPr>
        <p:spPr>
          <a:xfrm>
            <a:off x="1403648" y="116632"/>
            <a:ext cx="6752645" cy="523220"/>
          </a:xfrm>
          <a:prstGeom prst="rect">
            <a:avLst/>
          </a:prstGeom>
          <a:noFill/>
        </p:spPr>
        <p:txBody>
          <a:bodyPr wrap="none" rtlCol="0">
            <a:spAutoFit/>
          </a:bodyPr>
          <a:lstStyle/>
          <a:p>
            <a:r>
              <a:rPr lang="ja-JP" altLang="en-US" sz="2800" b="1" dirty="0" smtClean="0">
                <a:latin typeface="Osaka"/>
                <a:ea typeface="Osaka"/>
                <a:cs typeface="Osaka"/>
              </a:rPr>
              <a:t>これらの技術を取り入れた</a:t>
            </a:r>
            <a:r>
              <a:rPr lang="en-US" altLang="ja-JP" sz="2800" b="1" dirty="0" smtClean="0">
                <a:latin typeface="Osaka"/>
                <a:ea typeface="Osaka"/>
                <a:cs typeface="Osaka"/>
              </a:rPr>
              <a:t>STF </a:t>
            </a:r>
            <a:r>
              <a:rPr lang="ja-JP" altLang="en-US" sz="2800" b="1" dirty="0" smtClean="0">
                <a:latin typeface="Osaka"/>
                <a:ea typeface="Osaka"/>
                <a:cs typeface="Osaka"/>
              </a:rPr>
              <a:t>空洞の性能</a:t>
            </a:r>
            <a:endParaRPr kumimoji="1" lang="ja-JP" altLang="en-US" sz="2400" dirty="0">
              <a:latin typeface="Osaka"/>
              <a:ea typeface="Osaka"/>
              <a:cs typeface="Osaka"/>
            </a:endParaRPr>
          </a:p>
        </p:txBody>
      </p:sp>
      <p:cxnSp>
        <p:nvCxnSpPr>
          <p:cNvPr id="12" name="直線コネクタ 11"/>
          <p:cNvCxnSpPr/>
          <p:nvPr/>
        </p:nvCxnSpPr>
        <p:spPr>
          <a:xfrm>
            <a:off x="1187624" y="620688"/>
            <a:ext cx="7128792" cy="0"/>
          </a:xfrm>
          <a:prstGeom prst="line">
            <a:avLst/>
          </a:prstGeom>
          <a:ln w="34925" cap="flat" cmpd="sng" algn="ctr">
            <a:solidFill>
              <a:schemeClr val="accent4"/>
            </a:solidFill>
            <a:prstDash val="solid"/>
            <a:round/>
            <a:headEnd type="none" w="med" len="med"/>
            <a:tailEnd type="none" w="med" len="med"/>
          </a:ln>
          <a:effectLst>
            <a:outerShdw blurRad="101600" dist="20000" dir="5400000" rotWithShape="0">
              <a:srgbClr val="660066">
                <a:alpha val="60000"/>
              </a:srgbClr>
            </a:outerShdw>
          </a:effectLst>
        </p:spPr>
        <p:style>
          <a:lnRef idx="2">
            <a:schemeClr val="accent4"/>
          </a:lnRef>
          <a:fillRef idx="0">
            <a:schemeClr val="accent4"/>
          </a:fillRef>
          <a:effectRef idx="1">
            <a:schemeClr val="accent4"/>
          </a:effectRef>
          <a:fontRef idx="minor">
            <a:schemeClr val="tx1"/>
          </a:fontRef>
        </p:style>
      </p:cxnSp>
      <p:sp>
        <p:nvSpPr>
          <p:cNvPr id="7" name="Rectangle 20"/>
          <p:cNvSpPr>
            <a:spLocks noChangeArrowheads="1"/>
          </p:cNvSpPr>
          <p:nvPr/>
        </p:nvSpPr>
        <p:spPr bwMode="auto">
          <a:xfrm>
            <a:off x="152400" y="980728"/>
            <a:ext cx="8839200" cy="5724872"/>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2" name="テキスト ボックス 1"/>
          <p:cNvSpPr txBox="1"/>
          <p:nvPr/>
        </p:nvSpPr>
        <p:spPr>
          <a:xfrm>
            <a:off x="395536" y="620688"/>
            <a:ext cx="2287806" cy="338554"/>
          </a:xfrm>
          <a:prstGeom prst="rect">
            <a:avLst/>
          </a:prstGeom>
          <a:noFill/>
        </p:spPr>
        <p:txBody>
          <a:bodyPr wrap="none" rtlCol="0">
            <a:spAutoFit/>
          </a:bodyPr>
          <a:lstStyle/>
          <a:p>
            <a:r>
              <a:rPr lang="en-US" altLang="ja-JP" sz="1600" b="1" dirty="0" smtClean="0">
                <a:solidFill>
                  <a:srgbClr val="FF0000"/>
                </a:solidFill>
                <a:latin typeface="Helvetica"/>
                <a:cs typeface="Helvetica"/>
              </a:rPr>
              <a:t>◎, </a:t>
            </a:r>
            <a:r>
              <a:rPr lang="en-US" altLang="ja-JP" sz="1600" b="1" dirty="0" smtClean="0">
                <a:solidFill>
                  <a:srgbClr val="008000"/>
                </a:solidFill>
                <a:latin typeface="Helvetica"/>
                <a:cs typeface="Helvetica"/>
              </a:rPr>
              <a:t>◯ </a:t>
            </a:r>
            <a:r>
              <a:rPr lang="en-US" altLang="ja-JP" sz="1600" b="1" dirty="0" smtClean="0">
                <a:latin typeface="Helvetica"/>
                <a:cs typeface="Helvetica"/>
              </a:rPr>
              <a:t>:</a:t>
            </a:r>
            <a:r>
              <a:rPr lang="en-US" altLang="ja-JP" sz="1600" b="1" dirty="0">
                <a:latin typeface="Helvetica"/>
                <a:cs typeface="Helvetica"/>
              </a:rPr>
              <a:t>ILC </a:t>
            </a:r>
            <a:r>
              <a:rPr lang="en-US" altLang="ja-JP" sz="1600" b="1" dirty="0" smtClean="0">
                <a:latin typeface="Helvetica"/>
                <a:cs typeface="Helvetica"/>
              </a:rPr>
              <a:t>spec. clear</a:t>
            </a:r>
            <a:endParaRPr kumimoji="1" lang="ja-JP" altLang="en-US" sz="1600" dirty="0"/>
          </a:p>
        </p:txBody>
      </p:sp>
      <p:sp>
        <p:nvSpPr>
          <p:cNvPr id="4" name="テキスト ボックス 3"/>
          <p:cNvSpPr txBox="1"/>
          <p:nvPr/>
        </p:nvSpPr>
        <p:spPr>
          <a:xfrm>
            <a:off x="2195736" y="4797152"/>
            <a:ext cx="4201816" cy="707886"/>
          </a:xfrm>
          <a:prstGeom prst="rect">
            <a:avLst/>
          </a:prstGeom>
          <a:noFill/>
        </p:spPr>
        <p:txBody>
          <a:bodyPr wrap="none" rtlCol="0">
            <a:spAutoFit/>
          </a:bodyPr>
          <a:lstStyle/>
          <a:p>
            <a:r>
              <a:rPr kumimoji="1" lang="ja-JP" altLang="en-US" sz="2000" b="1" dirty="0" smtClean="0">
                <a:solidFill>
                  <a:srgbClr val="000090"/>
                </a:solidFill>
              </a:rPr>
              <a:t>クライオモジュール用の空洞</a:t>
            </a:r>
            <a:r>
              <a:rPr kumimoji="1" lang="en-US" altLang="ja-JP" sz="2000" b="1" dirty="0" smtClean="0">
                <a:solidFill>
                  <a:srgbClr val="000090"/>
                </a:solidFill>
              </a:rPr>
              <a:t>11</a:t>
            </a:r>
            <a:r>
              <a:rPr kumimoji="1" lang="ja-JP" altLang="en-US" sz="2000" b="1" dirty="0" smtClean="0">
                <a:solidFill>
                  <a:srgbClr val="000090"/>
                </a:solidFill>
              </a:rPr>
              <a:t>台中、</a:t>
            </a:r>
            <a:endParaRPr kumimoji="1" lang="en-US" altLang="ja-JP" sz="2000" b="1" dirty="0" smtClean="0">
              <a:solidFill>
                <a:srgbClr val="000090"/>
              </a:solidFill>
            </a:endParaRPr>
          </a:p>
          <a:p>
            <a:r>
              <a:rPr lang="en-US" altLang="ja-JP" sz="2000" b="1" dirty="0" smtClean="0">
                <a:solidFill>
                  <a:srgbClr val="000090"/>
                </a:solidFill>
              </a:rPr>
              <a:t>ILC</a:t>
            </a:r>
            <a:r>
              <a:rPr lang="ja-JP" altLang="en-US" sz="2000" b="1" dirty="0" smtClean="0">
                <a:solidFill>
                  <a:srgbClr val="000090"/>
                </a:solidFill>
              </a:rPr>
              <a:t>性能達成：９台（歩留まり</a:t>
            </a:r>
            <a:r>
              <a:rPr lang="en-US" altLang="ja-JP" sz="2000" b="1" dirty="0" smtClean="0">
                <a:solidFill>
                  <a:srgbClr val="000090"/>
                </a:solidFill>
              </a:rPr>
              <a:t>82%</a:t>
            </a:r>
            <a:r>
              <a:rPr lang="ja-JP" altLang="en-US" sz="2000" b="1" dirty="0" smtClean="0">
                <a:solidFill>
                  <a:srgbClr val="000090"/>
                </a:solidFill>
              </a:rPr>
              <a:t>）</a:t>
            </a:r>
            <a:endParaRPr kumimoji="1" lang="ja-JP" altLang="en-US" sz="2000" b="1" dirty="0">
              <a:solidFill>
                <a:srgbClr val="000090"/>
              </a:solidFill>
            </a:endParaRPr>
          </a:p>
        </p:txBody>
      </p:sp>
      <p:sp>
        <p:nvSpPr>
          <p:cNvPr id="6" name="テキスト ボックス 5"/>
          <p:cNvSpPr txBox="1"/>
          <p:nvPr/>
        </p:nvSpPr>
        <p:spPr>
          <a:xfrm>
            <a:off x="395536" y="5805264"/>
            <a:ext cx="8422723" cy="646331"/>
          </a:xfrm>
          <a:prstGeom prst="rect">
            <a:avLst/>
          </a:prstGeom>
          <a:noFill/>
        </p:spPr>
        <p:txBody>
          <a:bodyPr wrap="none" rtlCol="0">
            <a:spAutoFit/>
          </a:bodyPr>
          <a:lstStyle/>
          <a:p>
            <a:r>
              <a:rPr kumimoji="1" lang="ja-JP" altLang="en-US" sz="1800" dirty="0" smtClean="0"/>
              <a:t>この他に、２社の空洞製造メーカーが参入、および</a:t>
            </a:r>
            <a:r>
              <a:rPr kumimoji="1" lang="en-US" altLang="ja-JP" sz="1800" dirty="0" smtClean="0"/>
              <a:t>KEK</a:t>
            </a:r>
            <a:r>
              <a:rPr lang="ja-JP" altLang="en-US" sz="1800" dirty="0" smtClean="0"/>
              <a:t>による</a:t>
            </a:r>
            <a:r>
              <a:rPr kumimoji="1" lang="ja-JP" altLang="en-US" sz="1800" dirty="0" smtClean="0"/>
              <a:t>空洞製造を行っている。</a:t>
            </a:r>
            <a:endParaRPr kumimoji="1" lang="en-US" altLang="ja-JP" sz="1800" dirty="0" smtClean="0"/>
          </a:p>
          <a:p>
            <a:r>
              <a:rPr lang="ja-JP" altLang="en-US" sz="1800" dirty="0" smtClean="0"/>
              <a:t>米国では、この</a:t>
            </a:r>
            <a:r>
              <a:rPr lang="en-US" altLang="ja-JP" sz="1800" dirty="0" smtClean="0"/>
              <a:t>STF</a:t>
            </a:r>
            <a:r>
              <a:rPr lang="ja-JP" altLang="en-US" sz="1800" dirty="0" smtClean="0"/>
              <a:t>の内面検査技術を取り入れ、歩留まり</a:t>
            </a:r>
            <a:r>
              <a:rPr lang="en-US" altLang="ja-JP" sz="1800" dirty="0" smtClean="0"/>
              <a:t>94%</a:t>
            </a:r>
            <a:r>
              <a:rPr lang="ja-JP" altLang="en-US" sz="1800" dirty="0" smtClean="0"/>
              <a:t>に到達している。</a:t>
            </a:r>
            <a:endParaRPr kumimoji="1" lang="ja-JP" altLang="en-US" sz="1800" dirty="0"/>
          </a:p>
        </p:txBody>
      </p:sp>
      <p:sp>
        <p:nvSpPr>
          <p:cNvPr id="9" name="正方形/長方形 8"/>
          <p:cNvSpPr/>
          <p:nvPr/>
        </p:nvSpPr>
        <p:spPr bwMode="auto">
          <a:xfrm>
            <a:off x="1979712" y="4797152"/>
            <a:ext cx="4464496" cy="7200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Tree>
    <p:extLst>
      <p:ext uri="{BB962C8B-B14F-4D97-AF65-F5344CB8AC3E}">
        <p14:creationId xmlns:p14="http://schemas.microsoft.com/office/powerpoint/2010/main" val="9847122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9988" y="916582"/>
            <a:ext cx="7611641" cy="55460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67544" y="908720"/>
            <a:ext cx="5040560" cy="360040"/>
          </a:xfrm>
        </p:spPr>
        <p:txBody>
          <a:bodyPr/>
          <a:lstStyle/>
          <a:p>
            <a:r>
              <a:rPr lang="en-US" altLang="ja-JP" sz="1200" b="1" dirty="0">
                <a:solidFill>
                  <a:srgbClr val="000090"/>
                </a:solidFill>
                <a:latin typeface="Arial" charset="0"/>
                <a:cs typeface="Arial Unicode MS" charset="0"/>
              </a:rPr>
              <a:t>Yearly Progress in Cavity Gradient </a:t>
            </a:r>
            <a:r>
              <a:rPr lang="en-US" altLang="ja-JP" sz="1200" b="1" dirty="0" smtClean="0">
                <a:solidFill>
                  <a:srgbClr val="000090"/>
                </a:solidFill>
                <a:latin typeface="Arial" charset="0"/>
                <a:cs typeface="Arial Unicode MS" charset="0"/>
              </a:rPr>
              <a:t>Yield </a:t>
            </a:r>
            <a:r>
              <a:rPr lang="en-US" altLang="ja-JP" sz="1200" b="1" dirty="0" smtClean="0">
                <a:solidFill>
                  <a:srgbClr val="3366FF"/>
                </a:solidFill>
                <a:latin typeface="Arial" charset="0"/>
                <a:cs typeface="Arial Unicode MS" charset="0"/>
              </a:rPr>
              <a:t>as </a:t>
            </a:r>
            <a:r>
              <a:rPr lang="en-US" altLang="ja-JP" sz="1200" b="1" dirty="0">
                <a:solidFill>
                  <a:srgbClr val="3366FF"/>
                </a:solidFill>
                <a:latin typeface="Arial" charset="0"/>
                <a:cs typeface="Arial Unicode MS" charset="0"/>
              </a:rPr>
              <a:t>of April 24, 2012 </a:t>
            </a:r>
            <a:r>
              <a:rPr lang="en-US" altLang="ja-JP" sz="1200" b="1" dirty="0" smtClean="0">
                <a:solidFill>
                  <a:srgbClr val="000090"/>
                </a:solidFill>
                <a:latin typeface="Arial" charset="0"/>
                <a:cs typeface="Arial Unicode MS" charset="0"/>
              </a:rPr>
              <a:t> </a:t>
            </a:r>
            <a:endParaRPr lang="en-US" sz="1200" dirty="0"/>
          </a:p>
        </p:txBody>
      </p:sp>
      <p:sp>
        <p:nvSpPr>
          <p:cNvPr id="5" name="Footer Placeholder 4"/>
          <p:cNvSpPr>
            <a:spLocks noGrp="1"/>
          </p:cNvSpPr>
          <p:nvPr>
            <p:ph type="ftr" sz="quarter" idx="11"/>
          </p:nvPr>
        </p:nvSpPr>
        <p:spPr>
          <a:xfrm>
            <a:off x="5364088" y="6443472"/>
            <a:ext cx="3657600" cy="414528"/>
          </a:xfrm>
        </p:spPr>
        <p:txBody>
          <a:bodyPr/>
          <a:lstStyle/>
          <a:p>
            <a:pPr>
              <a:defRPr/>
            </a:pPr>
            <a:r>
              <a:rPr lang="en-US" dirty="0" smtClean="0">
                <a:solidFill>
                  <a:srgbClr val="000000"/>
                </a:solidFill>
              </a:rPr>
              <a:t>GDE Summary</a:t>
            </a:r>
            <a:endParaRPr lang="en-US" dirty="0">
              <a:solidFill>
                <a:srgbClr val="000000"/>
              </a:solidFill>
            </a:endParaRPr>
          </a:p>
        </p:txBody>
      </p:sp>
      <p:sp>
        <p:nvSpPr>
          <p:cNvPr id="2" name="円/楕円 1"/>
          <p:cNvSpPr/>
          <p:nvPr/>
        </p:nvSpPr>
        <p:spPr>
          <a:xfrm>
            <a:off x="6219295" y="2553336"/>
            <a:ext cx="1280572" cy="929677"/>
          </a:xfrm>
          <a:prstGeom prst="ellipse">
            <a:avLst/>
          </a:prstGeom>
          <a:solidFill>
            <a:srgbClr val="FFFF00">
              <a:alpha val="14000"/>
            </a:srgbClr>
          </a:solid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ctr" hangingPunct="0">
              <a:spcBef>
                <a:spcPct val="0"/>
              </a:spcBef>
              <a:spcAft>
                <a:spcPct val="0"/>
              </a:spcAft>
            </a:pPr>
            <a:endParaRPr lang="ja-JP" altLang="en-US" sz="3600">
              <a:noFill/>
              <a:latin typeface="Arial"/>
              <a:ea typeface="Arial Unicode MS"/>
              <a:cs typeface="Arial Unicode MS"/>
            </a:endParaRPr>
          </a:p>
        </p:txBody>
      </p:sp>
      <p:sp>
        <p:nvSpPr>
          <p:cNvPr id="6" name="日付プレースホルダー 5"/>
          <p:cNvSpPr>
            <a:spLocks noGrp="1"/>
          </p:cNvSpPr>
          <p:nvPr>
            <p:ph type="dt" sz="half" idx="10"/>
          </p:nvPr>
        </p:nvSpPr>
        <p:spPr>
          <a:xfrm>
            <a:off x="539552" y="6415112"/>
            <a:ext cx="1905000" cy="457200"/>
          </a:xfrm>
        </p:spPr>
        <p:txBody>
          <a:bodyPr/>
          <a:lstStyle/>
          <a:p>
            <a:pPr>
              <a:defRPr/>
            </a:pPr>
            <a:r>
              <a:rPr lang="en-US" dirty="0" smtClean="0">
                <a:solidFill>
                  <a:srgbClr val="000000"/>
                </a:solidFill>
              </a:rPr>
              <a:t>KILC12, 12-04-26</a:t>
            </a:r>
            <a:endParaRPr lang="en-US" dirty="0">
              <a:solidFill>
                <a:srgbClr val="000000"/>
              </a:solidFill>
            </a:endParaRPr>
          </a:p>
        </p:txBody>
      </p:sp>
      <p:sp>
        <p:nvSpPr>
          <p:cNvPr id="9" name="テキスト ボックス 8"/>
          <p:cNvSpPr txBox="1"/>
          <p:nvPr/>
        </p:nvSpPr>
        <p:spPr>
          <a:xfrm>
            <a:off x="6592479" y="3544778"/>
            <a:ext cx="2032728" cy="1107996"/>
          </a:xfrm>
          <a:prstGeom prst="rect">
            <a:avLst/>
          </a:prstGeom>
          <a:solidFill>
            <a:srgbClr val="FFFF00"/>
          </a:solidFill>
          <a:ln>
            <a:solidFill>
              <a:srgbClr val="4F81BD"/>
            </a:solidFill>
          </a:ln>
        </p:spPr>
        <p:txBody>
          <a:bodyPr wrap="none" rtlCol="0">
            <a:spAutoFit/>
          </a:bodyPr>
          <a:lstStyle/>
          <a:p>
            <a:r>
              <a:rPr kumimoji="1" lang="en-US" altLang="ja-JP" sz="1800" b="1" u="sng" dirty="0" smtClean="0"/>
              <a:t>Yield </a:t>
            </a:r>
            <a:r>
              <a:rPr kumimoji="1" lang="fr-FR" altLang="ja-JP" sz="1800" b="1" u="sng" dirty="0" smtClean="0"/>
              <a:t>’</a:t>
            </a:r>
            <a:r>
              <a:rPr kumimoji="1" lang="en-US" altLang="ja-JP" sz="1800" b="1" u="sng" dirty="0" smtClean="0"/>
              <a:t>10 ~ ’12:</a:t>
            </a:r>
          </a:p>
          <a:p>
            <a:r>
              <a:rPr lang="en-US" altLang="ja-JP" sz="1600" b="1" dirty="0" smtClean="0"/>
              <a:t>  </a:t>
            </a:r>
            <a:r>
              <a:rPr lang="en-US" altLang="ja-JP" sz="1600" b="1" dirty="0" smtClean="0">
                <a:solidFill>
                  <a:schemeClr val="bg1">
                    <a:lumMod val="65000"/>
                  </a:schemeClr>
                </a:solidFill>
              </a:rPr>
              <a:t>~ 85% @ 25 MV/m</a:t>
            </a:r>
          </a:p>
          <a:p>
            <a:r>
              <a:rPr lang="en-US" altLang="ja-JP" sz="1600" b="1" dirty="0">
                <a:solidFill>
                  <a:srgbClr val="FF0000"/>
                </a:solidFill>
              </a:rPr>
              <a:t> </a:t>
            </a:r>
            <a:r>
              <a:rPr lang="en-US" altLang="ja-JP" sz="1600" b="1" dirty="0">
                <a:solidFill>
                  <a:srgbClr val="3366FF"/>
                </a:solidFill>
              </a:rPr>
              <a:t> ~</a:t>
            </a:r>
            <a:r>
              <a:rPr lang="en-US" altLang="ja-JP" sz="1600" b="1" dirty="0" smtClean="0">
                <a:solidFill>
                  <a:srgbClr val="3366FF"/>
                </a:solidFill>
              </a:rPr>
              <a:t> 80% @ 28 MV/m</a:t>
            </a:r>
          </a:p>
          <a:p>
            <a:r>
              <a:rPr lang="en-US" altLang="ja-JP" sz="1600" b="1" dirty="0"/>
              <a:t> </a:t>
            </a:r>
            <a:r>
              <a:rPr lang="en-US" altLang="ja-JP" sz="1600" b="1" dirty="0" smtClean="0"/>
              <a:t> </a:t>
            </a:r>
            <a:r>
              <a:rPr lang="en-US" altLang="ja-JP" sz="1600" b="1" dirty="0" smtClean="0">
                <a:solidFill>
                  <a:srgbClr val="FF0000"/>
                </a:solidFill>
              </a:rPr>
              <a:t>~ 70% @ 35 MV/m </a:t>
            </a:r>
            <a:r>
              <a:rPr lang="en-US" altLang="ja-JP" sz="1600" dirty="0" smtClean="0"/>
              <a:t>  </a:t>
            </a:r>
            <a:endParaRPr kumimoji="1" lang="ja-JP" altLang="en-US" sz="1600" dirty="0"/>
          </a:p>
        </p:txBody>
      </p:sp>
      <p:sp>
        <p:nvSpPr>
          <p:cNvPr id="11" name="円/楕円 10"/>
          <p:cNvSpPr/>
          <p:nvPr/>
        </p:nvSpPr>
        <p:spPr>
          <a:xfrm>
            <a:off x="3299500" y="3011628"/>
            <a:ext cx="2238946" cy="1545096"/>
          </a:xfrm>
          <a:prstGeom prst="ellipse">
            <a:avLst/>
          </a:prstGeom>
          <a:solidFill>
            <a:srgbClr val="CCFFCC">
              <a:alpha val="14000"/>
            </a:srgbClr>
          </a:solidFill>
          <a:ln>
            <a:solidFill>
              <a:srgbClr val="4F81BD"/>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ctr" hangingPunct="0">
              <a:spcBef>
                <a:spcPct val="0"/>
              </a:spcBef>
              <a:spcAft>
                <a:spcPct val="0"/>
              </a:spcAft>
            </a:pPr>
            <a:endParaRPr lang="ja-JP" altLang="en-US" sz="3600">
              <a:noFill/>
              <a:latin typeface="Arial"/>
              <a:ea typeface="Arial Unicode MS"/>
              <a:cs typeface="Arial Unicode MS"/>
            </a:endParaRPr>
          </a:p>
        </p:txBody>
      </p:sp>
      <p:sp>
        <p:nvSpPr>
          <p:cNvPr id="12" name="テキスト ボックス 11"/>
          <p:cNvSpPr txBox="1"/>
          <p:nvPr/>
        </p:nvSpPr>
        <p:spPr>
          <a:xfrm>
            <a:off x="2895459" y="4257254"/>
            <a:ext cx="2263736" cy="923330"/>
          </a:xfrm>
          <a:prstGeom prst="rect">
            <a:avLst/>
          </a:prstGeom>
          <a:solidFill>
            <a:srgbClr val="FFFF00"/>
          </a:solidFill>
          <a:ln>
            <a:solidFill>
              <a:srgbClr val="4F81BD"/>
            </a:solidFill>
          </a:ln>
        </p:spPr>
        <p:txBody>
          <a:bodyPr wrap="none" rtlCol="0">
            <a:spAutoFit/>
          </a:bodyPr>
          <a:lstStyle/>
          <a:p>
            <a:r>
              <a:rPr kumimoji="1" lang="en-US" altLang="ja-JP" sz="1800" b="1" u="sng" dirty="0" smtClean="0"/>
              <a:t>Yield in </a:t>
            </a:r>
            <a:r>
              <a:rPr kumimoji="1" lang="fr-FR" altLang="ja-JP" sz="1800" b="1" u="sng" dirty="0" smtClean="0"/>
              <a:t>’</a:t>
            </a:r>
            <a:r>
              <a:rPr kumimoji="1" lang="en-US" altLang="ja-JP" sz="1800" b="1" u="sng" dirty="0" smtClean="0"/>
              <a:t>08 ~ ’09:</a:t>
            </a:r>
          </a:p>
          <a:p>
            <a:r>
              <a:rPr lang="en-US" altLang="ja-JP" sz="1800" b="1" dirty="0" smtClean="0"/>
              <a:t>  </a:t>
            </a:r>
            <a:r>
              <a:rPr lang="en-US" altLang="ja-JP" sz="1800" b="1" dirty="0" smtClean="0">
                <a:solidFill>
                  <a:schemeClr val="bg1">
                    <a:lumMod val="65000"/>
                  </a:schemeClr>
                </a:solidFill>
              </a:rPr>
              <a:t>~ 70% @ 25 MV/m</a:t>
            </a:r>
            <a:endParaRPr lang="en-US" altLang="ja-JP" sz="1800" b="1" dirty="0" smtClean="0">
              <a:solidFill>
                <a:srgbClr val="3366FF"/>
              </a:solidFill>
            </a:endParaRPr>
          </a:p>
          <a:p>
            <a:r>
              <a:rPr lang="en-US" altLang="ja-JP" sz="1800" b="1" dirty="0"/>
              <a:t> </a:t>
            </a:r>
            <a:r>
              <a:rPr lang="en-US" altLang="ja-JP" sz="1800" b="1" dirty="0" smtClean="0"/>
              <a:t> </a:t>
            </a:r>
            <a:r>
              <a:rPr lang="en-US" altLang="ja-JP" sz="1800" b="1" dirty="0" smtClean="0">
                <a:solidFill>
                  <a:srgbClr val="FF0000"/>
                </a:solidFill>
              </a:rPr>
              <a:t>~ 46% @ 35 MV/m </a:t>
            </a:r>
          </a:p>
        </p:txBody>
      </p:sp>
      <p:sp>
        <p:nvSpPr>
          <p:cNvPr id="14" name="正方形/長方形 13"/>
          <p:cNvSpPr/>
          <p:nvPr/>
        </p:nvSpPr>
        <p:spPr bwMode="auto">
          <a:xfrm>
            <a:off x="1204579" y="2068860"/>
            <a:ext cx="1531910" cy="3167994"/>
          </a:xfrm>
          <a:prstGeom prst="rect">
            <a:avLst/>
          </a:prstGeom>
          <a:solidFill>
            <a:schemeClr val="accent1">
              <a:alpha val="7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15" name="上矢印 14"/>
          <p:cNvSpPr/>
          <p:nvPr/>
        </p:nvSpPr>
        <p:spPr bwMode="auto">
          <a:xfrm>
            <a:off x="5728297" y="3024722"/>
            <a:ext cx="327332" cy="733266"/>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cxnSp>
        <p:nvCxnSpPr>
          <p:cNvPr id="17" name="直線コネクタ 16"/>
          <p:cNvCxnSpPr/>
          <p:nvPr/>
        </p:nvCxnSpPr>
        <p:spPr bwMode="auto">
          <a:xfrm flipH="1">
            <a:off x="5728297" y="3037816"/>
            <a:ext cx="962355" cy="0"/>
          </a:xfrm>
          <a:prstGeom prst="line">
            <a:avLst/>
          </a:prstGeom>
          <a:solidFill>
            <a:schemeClr val="accent1"/>
          </a:solidFill>
          <a:ln w="9525" cap="flat" cmpd="sng" algn="ctr">
            <a:solidFill>
              <a:schemeClr val="tx1"/>
            </a:solidFill>
            <a:prstDash val="dot"/>
            <a:round/>
            <a:headEnd type="none" w="med" len="med"/>
            <a:tailEnd type="none" w="med" len="med"/>
          </a:ln>
          <a:effectLst/>
        </p:spPr>
      </p:cxnSp>
      <p:cxnSp>
        <p:nvCxnSpPr>
          <p:cNvPr id="20" name="直線コネクタ 19"/>
          <p:cNvCxnSpPr/>
          <p:nvPr/>
        </p:nvCxnSpPr>
        <p:spPr bwMode="auto">
          <a:xfrm flipH="1">
            <a:off x="3797043" y="3740166"/>
            <a:ext cx="2258587" cy="0"/>
          </a:xfrm>
          <a:prstGeom prst="line">
            <a:avLst/>
          </a:prstGeom>
          <a:solidFill>
            <a:schemeClr val="accent1"/>
          </a:solidFill>
          <a:ln w="9525" cap="flat" cmpd="sng" algn="ctr">
            <a:solidFill>
              <a:schemeClr val="tx1"/>
            </a:solidFill>
            <a:prstDash val="dot"/>
            <a:round/>
            <a:headEnd type="none" w="med" len="med"/>
            <a:tailEnd type="none" w="med" len="med"/>
          </a:ln>
          <a:effectLst/>
        </p:spPr>
      </p:cxnSp>
      <p:sp>
        <p:nvSpPr>
          <p:cNvPr id="16" name="TextBox 4"/>
          <p:cNvSpPr txBox="1">
            <a:spLocks noChangeArrowheads="1"/>
          </p:cNvSpPr>
          <p:nvPr/>
        </p:nvSpPr>
        <p:spPr bwMode="auto">
          <a:xfrm>
            <a:off x="395536" y="260648"/>
            <a:ext cx="8468484" cy="461665"/>
          </a:xfrm>
          <a:prstGeom prst="rect">
            <a:avLst/>
          </a:prstGeom>
          <a:noFill/>
          <a:ln w="9525">
            <a:noFill/>
            <a:miter lim="800000"/>
            <a:headEnd/>
            <a:tailEnd/>
          </a:ln>
        </p:spPr>
        <p:txBody>
          <a:bodyPr wrap="none">
            <a:prstTxWarp prst="textNoShape">
              <a:avLst/>
            </a:prstTxWarp>
            <a:spAutoFit/>
          </a:bodyPr>
          <a:lstStyle/>
          <a:p>
            <a:r>
              <a:rPr lang="en-US" altLang="ja-JP" sz="2400" b="1" dirty="0" smtClean="0">
                <a:latin typeface="Osaka"/>
                <a:ea typeface="Osaka"/>
                <a:cs typeface="Osaka"/>
              </a:rPr>
              <a:t>GDE</a:t>
            </a:r>
            <a:r>
              <a:rPr lang="ja-JP" altLang="en-US" sz="2400" b="1" dirty="0" smtClean="0">
                <a:latin typeface="Osaka"/>
                <a:ea typeface="Osaka"/>
                <a:cs typeface="Osaka"/>
              </a:rPr>
              <a:t>空洞性能歩留まりの統計にも</a:t>
            </a:r>
            <a:r>
              <a:rPr lang="en-US" altLang="ja-JP" sz="2400" b="1" dirty="0" smtClean="0">
                <a:latin typeface="Osaka"/>
                <a:ea typeface="Osaka"/>
                <a:cs typeface="Osaka"/>
              </a:rPr>
              <a:t>STF</a:t>
            </a:r>
            <a:r>
              <a:rPr lang="ja-JP" altLang="en-US" b="1" dirty="0" smtClean="0">
                <a:latin typeface="Osaka"/>
                <a:ea typeface="Osaka"/>
                <a:cs typeface="Osaka"/>
              </a:rPr>
              <a:t>開発技術</a:t>
            </a:r>
            <a:r>
              <a:rPr lang="ja-JP" altLang="en-US" sz="2400" b="1" dirty="0" smtClean="0">
                <a:latin typeface="Osaka"/>
                <a:ea typeface="Osaka"/>
                <a:cs typeface="Osaka"/>
              </a:rPr>
              <a:t>は貢献している</a:t>
            </a:r>
            <a:endParaRPr lang="ja-JP" altLang="en-US" sz="2400" b="1" dirty="0">
              <a:latin typeface="Osaka"/>
              <a:ea typeface="Osaka"/>
              <a:cs typeface="Osaka"/>
            </a:endParaRPr>
          </a:p>
        </p:txBody>
      </p:sp>
      <p:sp>
        <p:nvSpPr>
          <p:cNvPr id="7" name="テキスト ボックス 6"/>
          <p:cNvSpPr txBox="1"/>
          <p:nvPr/>
        </p:nvSpPr>
        <p:spPr>
          <a:xfrm>
            <a:off x="5004048" y="1772816"/>
            <a:ext cx="3040766" cy="307777"/>
          </a:xfrm>
          <a:prstGeom prst="rect">
            <a:avLst/>
          </a:prstGeom>
          <a:noFill/>
        </p:spPr>
        <p:txBody>
          <a:bodyPr wrap="none" rtlCol="0">
            <a:spAutoFit/>
          </a:bodyPr>
          <a:lstStyle/>
          <a:p>
            <a:r>
              <a:rPr kumimoji="1" lang="en-US" altLang="ja-JP" sz="1400" b="1" dirty="0" smtClean="0">
                <a:solidFill>
                  <a:srgbClr val="FF0000"/>
                </a:solidFill>
              </a:rPr>
              <a:t>STF</a:t>
            </a:r>
            <a:r>
              <a:rPr kumimoji="1" lang="ja-JP" altLang="en-US" sz="1400" b="1" dirty="0" smtClean="0">
                <a:solidFill>
                  <a:srgbClr val="FF0000"/>
                </a:solidFill>
              </a:rPr>
              <a:t>の空洞もこの統計に参加している</a:t>
            </a:r>
            <a:endParaRPr kumimoji="1" lang="ja-JP" altLang="en-US" sz="1400" b="1" dirty="0">
              <a:solidFill>
                <a:srgbClr val="FF0000"/>
              </a:solidFill>
            </a:endParaRPr>
          </a:p>
        </p:txBody>
      </p:sp>
    </p:spTree>
    <p:extLst>
      <p:ext uri="{BB962C8B-B14F-4D97-AF65-F5344CB8AC3E}">
        <p14:creationId xmlns:p14="http://schemas.microsoft.com/office/powerpoint/2010/main" val="2765190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2267744" y="620688"/>
            <a:ext cx="4852610" cy="523220"/>
          </a:xfrm>
          <a:prstGeom prst="rect">
            <a:avLst/>
          </a:prstGeom>
          <a:noFill/>
          <a:ln w="9525">
            <a:noFill/>
            <a:miter lim="800000"/>
            <a:headEnd/>
            <a:tailEnd/>
          </a:ln>
        </p:spPr>
        <p:txBody>
          <a:bodyPr wrap="none">
            <a:prstTxWarp prst="textNoShape">
              <a:avLst/>
            </a:prstTxWarp>
            <a:spAutoFit/>
          </a:bodyPr>
          <a:lstStyle/>
          <a:p>
            <a:r>
              <a:rPr lang="ja-JP" altLang="en-US" sz="2800" b="1" dirty="0" smtClean="0">
                <a:latin typeface="Osaka"/>
                <a:ea typeface="Osaka"/>
                <a:cs typeface="Osaka"/>
              </a:rPr>
              <a:t>超伝導空洞開発の状況まとめ</a:t>
            </a:r>
            <a:endParaRPr lang="en-US" altLang="ja-JP" sz="2800" b="1" dirty="0" smtClean="0">
              <a:latin typeface="Osaka"/>
              <a:ea typeface="Osaka"/>
              <a:cs typeface="Osaka"/>
            </a:endParaRPr>
          </a:p>
        </p:txBody>
      </p:sp>
      <p:sp>
        <p:nvSpPr>
          <p:cNvPr id="5" name="テキスト ボックス 4"/>
          <p:cNvSpPr txBox="1"/>
          <p:nvPr/>
        </p:nvSpPr>
        <p:spPr>
          <a:xfrm>
            <a:off x="1115616" y="1484784"/>
            <a:ext cx="6956352" cy="1938992"/>
          </a:xfrm>
          <a:prstGeom prst="rect">
            <a:avLst/>
          </a:prstGeom>
          <a:noFill/>
        </p:spPr>
        <p:txBody>
          <a:bodyPr wrap="none" rtlCol="0">
            <a:spAutoFit/>
          </a:bodyPr>
          <a:lstStyle/>
          <a:p>
            <a:r>
              <a:rPr lang="en-US" altLang="ja-JP" b="1" dirty="0" smtClean="0">
                <a:solidFill>
                  <a:srgbClr val="000090"/>
                </a:solidFill>
              </a:rPr>
              <a:t>STF</a:t>
            </a:r>
            <a:r>
              <a:rPr lang="ja-JP" altLang="en-US" b="1" dirty="0" smtClean="0">
                <a:solidFill>
                  <a:srgbClr val="000090"/>
                </a:solidFill>
              </a:rPr>
              <a:t>で開発された</a:t>
            </a:r>
            <a:r>
              <a:rPr kumimoji="1" lang="ja-JP" altLang="en-US" b="1" dirty="0" smtClean="0">
                <a:solidFill>
                  <a:srgbClr val="000090"/>
                </a:solidFill>
              </a:rPr>
              <a:t>歩留まりを向上させるための技術：</a:t>
            </a:r>
            <a:endParaRPr kumimoji="1" lang="en-US" altLang="ja-JP" b="1" dirty="0" smtClean="0">
              <a:solidFill>
                <a:srgbClr val="000090"/>
              </a:solidFill>
            </a:endParaRPr>
          </a:p>
          <a:p>
            <a:r>
              <a:rPr lang="ja-JP" altLang="ja-JP" b="1" dirty="0">
                <a:solidFill>
                  <a:srgbClr val="000090"/>
                </a:solidFill>
              </a:rPr>
              <a:t>　</a:t>
            </a:r>
            <a:r>
              <a:rPr lang="ja-JP" altLang="en-US" b="1" dirty="0" smtClean="0">
                <a:solidFill>
                  <a:srgbClr val="000090"/>
                </a:solidFill>
              </a:rPr>
              <a:t>　　　　　内面検査カメラ（京都カメラ）</a:t>
            </a:r>
            <a:endParaRPr lang="en-US" altLang="ja-JP" b="1" dirty="0" smtClean="0">
              <a:solidFill>
                <a:srgbClr val="000090"/>
              </a:solidFill>
            </a:endParaRPr>
          </a:p>
          <a:p>
            <a:r>
              <a:rPr kumimoji="1" lang="ja-JP" altLang="ja-JP" b="1" dirty="0">
                <a:solidFill>
                  <a:srgbClr val="000090"/>
                </a:solidFill>
              </a:rPr>
              <a:t>　</a:t>
            </a:r>
            <a:r>
              <a:rPr kumimoji="1" lang="ja-JP" altLang="en-US" b="1" dirty="0" smtClean="0">
                <a:solidFill>
                  <a:srgbClr val="000090"/>
                </a:solidFill>
              </a:rPr>
              <a:t>　　　　　局所研磨修理機、</a:t>
            </a:r>
            <a:endParaRPr kumimoji="1" lang="en-US" altLang="ja-JP" b="1" dirty="0" smtClean="0">
              <a:solidFill>
                <a:srgbClr val="000090"/>
              </a:solidFill>
            </a:endParaRPr>
          </a:p>
          <a:p>
            <a:r>
              <a:rPr lang="ja-JP" altLang="en-US" b="1" dirty="0" smtClean="0">
                <a:solidFill>
                  <a:srgbClr val="000090"/>
                </a:solidFill>
              </a:rPr>
              <a:t>は、ひろく海外の研究所でも使われており、</a:t>
            </a:r>
            <a:endParaRPr lang="en-US" altLang="ja-JP" b="1" dirty="0" smtClean="0">
              <a:solidFill>
                <a:srgbClr val="000090"/>
              </a:solidFill>
            </a:endParaRPr>
          </a:p>
          <a:p>
            <a:r>
              <a:rPr lang="ja-JP" altLang="en-US" b="1" dirty="0" smtClean="0">
                <a:solidFill>
                  <a:srgbClr val="000090"/>
                </a:solidFill>
              </a:rPr>
              <a:t>世界的に歩留まりの向上に大きく寄与している。</a:t>
            </a:r>
            <a:endParaRPr kumimoji="1" lang="ja-JP" altLang="en-US" b="1" dirty="0">
              <a:solidFill>
                <a:srgbClr val="000090"/>
              </a:solidFill>
            </a:endParaRPr>
          </a:p>
        </p:txBody>
      </p:sp>
      <p:sp>
        <p:nvSpPr>
          <p:cNvPr id="8" name="テキスト ボックス 7"/>
          <p:cNvSpPr txBox="1"/>
          <p:nvPr/>
        </p:nvSpPr>
        <p:spPr>
          <a:xfrm>
            <a:off x="1187624" y="3717032"/>
            <a:ext cx="7202212" cy="1200328"/>
          </a:xfrm>
          <a:prstGeom prst="rect">
            <a:avLst/>
          </a:prstGeom>
          <a:noFill/>
        </p:spPr>
        <p:txBody>
          <a:bodyPr wrap="none" rtlCol="0">
            <a:spAutoFit/>
          </a:bodyPr>
          <a:lstStyle/>
          <a:p>
            <a:r>
              <a:rPr lang="en-US" altLang="ja-JP" b="1" dirty="0" smtClean="0">
                <a:solidFill>
                  <a:srgbClr val="000090"/>
                </a:solidFill>
              </a:rPr>
              <a:t>ILC</a:t>
            </a:r>
            <a:r>
              <a:rPr lang="ja-JP" altLang="en-US" b="1" dirty="0" smtClean="0">
                <a:solidFill>
                  <a:srgbClr val="000090"/>
                </a:solidFill>
              </a:rPr>
              <a:t>技術設計書</a:t>
            </a:r>
            <a:r>
              <a:rPr lang="en-US" altLang="ja-JP" b="1" dirty="0" smtClean="0">
                <a:solidFill>
                  <a:srgbClr val="000090"/>
                </a:solidFill>
              </a:rPr>
              <a:t>TDR (Technical Design Report)</a:t>
            </a:r>
            <a:r>
              <a:rPr lang="ja-JP" altLang="en-US" b="1" dirty="0" smtClean="0">
                <a:solidFill>
                  <a:srgbClr val="000090"/>
                </a:solidFill>
              </a:rPr>
              <a:t>の</a:t>
            </a:r>
            <a:endParaRPr lang="en-US" altLang="ja-JP" b="1" dirty="0" smtClean="0">
              <a:solidFill>
                <a:srgbClr val="000090"/>
              </a:solidFill>
            </a:endParaRPr>
          </a:p>
          <a:p>
            <a:r>
              <a:rPr lang="ja-JP" altLang="en-US" b="1" dirty="0" smtClean="0">
                <a:solidFill>
                  <a:srgbClr val="000090"/>
                </a:solidFill>
              </a:rPr>
              <a:t>超伝導空洞プロセスにもこれらの技術が組み込まれ</a:t>
            </a:r>
            <a:endParaRPr lang="en-US" altLang="ja-JP" b="1" dirty="0" smtClean="0">
              <a:solidFill>
                <a:srgbClr val="000090"/>
              </a:solidFill>
            </a:endParaRPr>
          </a:p>
          <a:p>
            <a:r>
              <a:rPr lang="ja-JP" altLang="en-US" b="1" dirty="0" smtClean="0">
                <a:solidFill>
                  <a:srgbClr val="000090"/>
                </a:solidFill>
              </a:rPr>
              <a:t>ている。</a:t>
            </a:r>
            <a:endParaRPr kumimoji="1" lang="ja-JP" altLang="en-US" b="1" dirty="0">
              <a:solidFill>
                <a:srgbClr val="000090"/>
              </a:solidFill>
            </a:endParaRPr>
          </a:p>
        </p:txBody>
      </p:sp>
      <p:sp>
        <p:nvSpPr>
          <p:cNvPr id="6" name="テキスト ボックス 5"/>
          <p:cNvSpPr txBox="1"/>
          <p:nvPr/>
        </p:nvSpPr>
        <p:spPr>
          <a:xfrm>
            <a:off x="1187624" y="5157192"/>
            <a:ext cx="7808598" cy="1200328"/>
          </a:xfrm>
          <a:prstGeom prst="rect">
            <a:avLst/>
          </a:prstGeom>
          <a:noFill/>
        </p:spPr>
        <p:txBody>
          <a:bodyPr wrap="none" rtlCol="0">
            <a:spAutoFit/>
          </a:bodyPr>
          <a:lstStyle/>
          <a:p>
            <a:r>
              <a:rPr lang="en-US" altLang="ja-JP" b="1" dirty="0">
                <a:solidFill>
                  <a:srgbClr val="FF0000"/>
                </a:solidFill>
              </a:rPr>
              <a:t>ILC</a:t>
            </a:r>
            <a:r>
              <a:rPr lang="ja-JP" altLang="en-US" b="1" dirty="0">
                <a:solidFill>
                  <a:srgbClr val="FF0000"/>
                </a:solidFill>
              </a:rPr>
              <a:t>性能を達成している超伝導空洞はすでに完成しており、</a:t>
            </a:r>
            <a:endParaRPr lang="en-US" altLang="ja-JP" b="1" dirty="0">
              <a:solidFill>
                <a:srgbClr val="FF0000"/>
              </a:solidFill>
            </a:endParaRPr>
          </a:p>
          <a:p>
            <a:r>
              <a:rPr lang="ja-JP" altLang="en-US" b="1" dirty="0">
                <a:solidFill>
                  <a:srgbClr val="FF0000"/>
                </a:solidFill>
              </a:rPr>
              <a:t>その歩留まりは現在のところ</a:t>
            </a:r>
            <a:r>
              <a:rPr lang="en-US" altLang="ja-JP" b="1" dirty="0">
                <a:solidFill>
                  <a:srgbClr val="FF0000"/>
                </a:solidFill>
              </a:rPr>
              <a:t>82%</a:t>
            </a:r>
            <a:r>
              <a:rPr lang="ja-JP" altLang="en-US" b="1" dirty="0">
                <a:solidFill>
                  <a:srgbClr val="FF0000"/>
                </a:solidFill>
              </a:rPr>
              <a:t>であり、海外</a:t>
            </a:r>
            <a:r>
              <a:rPr lang="en-US" altLang="ja-JP" b="1" dirty="0">
                <a:solidFill>
                  <a:srgbClr val="FF0000"/>
                </a:solidFill>
              </a:rPr>
              <a:t>(GDE)</a:t>
            </a:r>
            <a:r>
              <a:rPr lang="ja-JP" altLang="en-US" b="1" dirty="0">
                <a:solidFill>
                  <a:srgbClr val="FF0000"/>
                </a:solidFill>
              </a:rPr>
              <a:t>と</a:t>
            </a:r>
            <a:endParaRPr lang="en-US" altLang="ja-JP" b="1" dirty="0">
              <a:solidFill>
                <a:srgbClr val="FF0000"/>
              </a:solidFill>
            </a:endParaRPr>
          </a:p>
          <a:p>
            <a:r>
              <a:rPr lang="ja-JP" altLang="en-US" b="1" dirty="0">
                <a:solidFill>
                  <a:srgbClr val="FF0000"/>
                </a:solidFill>
              </a:rPr>
              <a:t>同レベルである。</a:t>
            </a:r>
            <a:endParaRPr lang="en-US" altLang="ja-JP" b="1" dirty="0">
              <a:solidFill>
                <a:srgbClr val="FF0000"/>
              </a:solidFill>
            </a:endParaRPr>
          </a:p>
        </p:txBody>
      </p:sp>
    </p:spTree>
    <p:extLst>
      <p:ext uri="{BB962C8B-B14F-4D97-AF65-F5344CB8AC3E}">
        <p14:creationId xmlns:p14="http://schemas.microsoft.com/office/powerpoint/2010/main" val="158171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51720" y="2348880"/>
            <a:ext cx="4887075" cy="954107"/>
          </a:xfrm>
          <a:prstGeom prst="rect">
            <a:avLst/>
          </a:prstGeom>
          <a:noFill/>
        </p:spPr>
        <p:txBody>
          <a:bodyPr wrap="none" rtlCol="0">
            <a:spAutoFit/>
          </a:bodyPr>
          <a:lstStyle/>
          <a:p>
            <a:r>
              <a:rPr kumimoji="1" lang="en-US" altLang="ja-JP" sz="3200" b="1" dirty="0" smtClean="0">
                <a:latin typeface="Osaka"/>
                <a:ea typeface="Osaka"/>
                <a:cs typeface="Osaka"/>
              </a:rPr>
              <a:t>STF</a:t>
            </a:r>
            <a:r>
              <a:rPr kumimoji="1" lang="ja-JP" altLang="en-US" sz="3200" b="1" dirty="0" smtClean="0">
                <a:latin typeface="Osaka"/>
                <a:ea typeface="Osaka"/>
                <a:cs typeface="Osaka"/>
              </a:rPr>
              <a:t>の加速モジュール開発</a:t>
            </a:r>
            <a:endParaRPr kumimoji="1" lang="en-US" altLang="ja-JP" sz="3200" b="1" dirty="0" smtClean="0">
              <a:latin typeface="Osaka"/>
              <a:ea typeface="Osaka"/>
              <a:cs typeface="Osaka"/>
            </a:endParaRPr>
          </a:p>
          <a:p>
            <a:r>
              <a:rPr lang="ja-JP" altLang="en-US" b="1" dirty="0" smtClean="0">
                <a:latin typeface="Osaka"/>
                <a:ea typeface="Osaka"/>
                <a:cs typeface="Osaka"/>
              </a:rPr>
              <a:t>　　　　　　（クライオモジュール開発）</a:t>
            </a:r>
            <a:endParaRPr kumimoji="1" lang="ja-JP" altLang="en-US" b="1" dirty="0">
              <a:latin typeface="Osaka"/>
              <a:ea typeface="Osaka"/>
              <a:cs typeface="Osaka"/>
            </a:endParaRPr>
          </a:p>
        </p:txBody>
      </p:sp>
      <p:sp>
        <p:nvSpPr>
          <p:cNvPr id="3" name="テキスト ボックス 2"/>
          <p:cNvSpPr txBox="1"/>
          <p:nvPr/>
        </p:nvSpPr>
        <p:spPr>
          <a:xfrm>
            <a:off x="2555776" y="3717032"/>
            <a:ext cx="4428691" cy="1477328"/>
          </a:xfrm>
          <a:prstGeom prst="rect">
            <a:avLst/>
          </a:prstGeom>
          <a:noFill/>
        </p:spPr>
        <p:txBody>
          <a:bodyPr wrap="none" rtlCol="0">
            <a:spAutoFit/>
          </a:bodyPr>
          <a:lstStyle/>
          <a:p>
            <a:r>
              <a:rPr kumimoji="1" lang="en-US" altLang="ja-JP" sz="1800" dirty="0" smtClean="0"/>
              <a:t>STF phase-1</a:t>
            </a:r>
            <a:r>
              <a:rPr kumimoji="1" lang="ja-JP" altLang="en-US" sz="1800" dirty="0" smtClean="0"/>
              <a:t>クライオモジュール開発の後、</a:t>
            </a:r>
            <a:endParaRPr kumimoji="1" lang="en-US" altLang="ja-JP" sz="1800" dirty="0" smtClean="0"/>
          </a:p>
          <a:p>
            <a:r>
              <a:rPr lang="ja-JP" altLang="en-US" sz="1800" dirty="0" smtClean="0"/>
              <a:t>　　</a:t>
            </a:r>
            <a:r>
              <a:rPr lang="en-US" altLang="ja-JP" sz="1800" dirty="0" smtClean="0"/>
              <a:t>(</a:t>
            </a:r>
            <a:r>
              <a:rPr lang="ja-JP" altLang="en-US" sz="1800" dirty="0" smtClean="0"/>
              <a:t>１</a:t>
            </a:r>
            <a:r>
              <a:rPr lang="en-US" altLang="ja-JP" sz="1800" dirty="0" smtClean="0"/>
              <a:t>) S1-Global</a:t>
            </a:r>
            <a:r>
              <a:rPr lang="ja-JP" altLang="en-US" sz="1800" dirty="0" smtClean="0"/>
              <a:t>クライオモジュール試験</a:t>
            </a:r>
            <a:endParaRPr lang="en-US" altLang="ja-JP" sz="1800" dirty="0" smtClean="0"/>
          </a:p>
          <a:p>
            <a:r>
              <a:rPr kumimoji="1" lang="ja-JP" altLang="en-US" sz="1800" dirty="0" smtClean="0"/>
              <a:t>　　</a:t>
            </a:r>
            <a:r>
              <a:rPr kumimoji="1" lang="en-US" altLang="ja-JP" sz="1800" dirty="0" smtClean="0"/>
              <a:t>(</a:t>
            </a:r>
            <a:r>
              <a:rPr kumimoji="1" lang="ja-JP" altLang="en-US" sz="1800" dirty="0" smtClean="0"/>
              <a:t>２</a:t>
            </a:r>
            <a:r>
              <a:rPr kumimoji="1" lang="en-US" altLang="ja-JP" sz="1800" dirty="0" smtClean="0"/>
              <a:t>) STF Phase-2</a:t>
            </a:r>
            <a:r>
              <a:rPr kumimoji="1" lang="ja-JP" altLang="en-US" sz="1800" dirty="0" smtClean="0"/>
              <a:t>開発</a:t>
            </a:r>
            <a:endParaRPr kumimoji="1" lang="en-US" altLang="ja-JP" sz="1800" dirty="0" smtClean="0"/>
          </a:p>
          <a:p>
            <a:r>
              <a:rPr lang="ja-JP" altLang="ja-JP" sz="1800" dirty="0"/>
              <a:t>　</a:t>
            </a:r>
            <a:r>
              <a:rPr lang="ja-JP" altLang="en-US" sz="1800" dirty="0" smtClean="0"/>
              <a:t>　　（量子ビーム、</a:t>
            </a:r>
            <a:r>
              <a:rPr lang="en-US" altLang="ja-JP" sz="1800" dirty="0" smtClean="0"/>
              <a:t>CM-1</a:t>
            </a:r>
            <a:r>
              <a:rPr lang="ja-JP" altLang="en-US" sz="1800" dirty="0" smtClean="0"/>
              <a:t>開発）</a:t>
            </a:r>
            <a:endParaRPr lang="en-US" altLang="ja-JP" sz="1800" dirty="0" smtClean="0"/>
          </a:p>
          <a:p>
            <a:r>
              <a:rPr kumimoji="1" lang="ja-JP" altLang="en-US" sz="1800" dirty="0" smtClean="0"/>
              <a:t>を行い、ビーム加速まで確立している。</a:t>
            </a:r>
            <a:endParaRPr kumimoji="1" lang="ja-JP" altLang="en-US" sz="1800" dirty="0"/>
          </a:p>
        </p:txBody>
      </p:sp>
    </p:spTree>
    <p:extLst>
      <p:ext uri="{BB962C8B-B14F-4D97-AF65-F5344CB8AC3E}">
        <p14:creationId xmlns:p14="http://schemas.microsoft.com/office/powerpoint/2010/main" val="34261067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S1-G-draw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56992"/>
            <a:ext cx="8789846" cy="3383055"/>
          </a:xfrm>
          <a:prstGeom prst="rect">
            <a:avLst/>
          </a:prstGeom>
        </p:spPr>
      </p:pic>
      <p:pic>
        <p:nvPicPr>
          <p:cNvPr id="2" name="図 1" descr="20100522Di-006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836712"/>
            <a:ext cx="6624736" cy="2967777"/>
          </a:xfrm>
          <a:prstGeom prst="rect">
            <a:avLst/>
          </a:prstGeom>
        </p:spPr>
      </p:pic>
      <p:sp>
        <p:nvSpPr>
          <p:cNvPr id="41986" name="TextBox 1"/>
          <p:cNvSpPr txBox="1">
            <a:spLocks noChangeArrowheads="1"/>
          </p:cNvSpPr>
          <p:nvPr/>
        </p:nvSpPr>
        <p:spPr bwMode="auto">
          <a:xfrm>
            <a:off x="1619672" y="188640"/>
            <a:ext cx="5640086" cy="523220"/>
          </a:xfrm>
          <a:prstGeom prst="rect">
            <a:avLst/>
          </a:prstGeom>
          <a:noFill/>
          <a:ln w="9525">
            <a:noFill/>
            <a:miter lim="800000"/>
            <a:headEnd/>
            <a:tailEnd/>
          </a:ln>
        </p:spPr>
        <p:txBody>
          <a:bodyPr wrap="none">
            <a:prstTxWarp prst="textNoShape">
              <a:avLst/>
            </a:prstTxWarp>
            <a:spAutoFit/>
          </a:bodyPr>
          <a:lstStyle/>
          <a:p>
            <a:r>
              <a:rPr lang="en-US" altLang="ja-JP" sz="2800" b="1" i="1" dirty="0">
                <a:latin typeface="Osaka"/>
                <a:ea typeface="Osaka"/>
                <a:cs typeface="Osaka"/>
              </a:rPr>
              <a:t>S1-</a:t>
            </a:r>
            <a:r>
              <a:rPr lang="en-US" altLang="ja-JP" sz="2800" b="1" i="1" dirty="0" smtClean="0">
                <a:latin typeface="Osaka"/>
                <a:ea typeface="Osaka"/>
                <a:cs typeface="Osaka"/>
              </a:rPr>
              <a:t>Global </a:t>
            </a:r>
            <a:r>
              <a:rPr lang="ja-JP" altLang="en-US" sz="2800" b="1" i="1" dirty="0" smtClean="0">
                <a:latin typeface="Osaka"/>
                <a:ea typeface="Osaka"/>
                <a:cs typeface="Osaka"/>
              </a:rPr>
              <a:t>クライオモジュール試験</a:t>
            </a:r>
            <a:endParaRPr lang="en-US" altLang="ja-JP" sz="2800" b="1" i="1" dirty="0">
              <a:latin typeface="Osaka"/>
              <a:ea typeface="Osaka"/>
              <a:cs typeface="Osaka"/>
            </a:endParaRPr>
          </a:p>
        </p:txBody>
      </p:sp>
      <p:sp>
        <p:nvSpPr>
          <p:cNvPr id="41988" name="TextBox 3"/>
          <p:cNvSpPr txBox="1">
            <a:spLocks noChangeArrowheads="1"/>
          </p:cNvSpPr>
          <p:nvPr/>
        </p:nvSpPr>
        <p:spPr bwMode="auto">
          <a:xfrm>
            <a:off x="251520" y="836712"/>
            <a:ext cx="8759048" cy="338554"/>
          </a:xfrm>
          <a:prstGeom prst="rect">
            <a:avLst/>
          </a:prstGeom>
          <a:solidFill>
            <a:srgbClr val="FFFFFF"/>
          </a:solidFill>
          <a:ln w="9525">
            <a:noFill/>
            <a:miter lim="800000"/>
            <a:headEnd/>
            <a:tailEnd/>
          </a:ln>
        </p:spPr>
        <p:txBody>
          <a:bodyPr wrap="none">
            <a:prstTxWarp prst="textNoShape">
              <a:avLst/>
            </a:prstTxWarp>
            <a:spAutoFit/>
          </a:bodyPr>
          <a:lstStyle/>
          <a:p>
            <a:r>
              <a:rPr lang="en-US" altLang="ja-JP" sz="1600" b="1" dirty="0" smtClean="0">
                <a:solidFill>
                  <a:srgbClr val="FF0000"/>
                </a:solidFill>
                <a:latin typeface="Helvetica" pitchFamily="-112" charset="0"/>
                <a:ea typeface="Helvetica" pitchFamily="-112" charset="0"/>
                <a:cs typeface="Helvetica" pitchFamily="-112" charset="0"/>
              </a:rPr>
              <a:t>STF</a:t>
            </a:r>
            <a:r>
              <a:rPr lang="ja-JP" altLang="en-US" sz="1600" b="1" dirty="0" smtClean="0">
                <a:solidFill>
                  <a:srgbClr val="FF0000"/>
                </a:solidFill>
                <a:latin typeface="Helvetica" pitchFamily="-112" charset="0"/>
                <a:ea typeface="Helvetica" pitchFamily="-112" charset="0"/>
                <a:cs typeface="Helvetica" pitchFamily="-112" charset="0"/>
              </a:rPr>
              <a:t>がホストし、国際協力によりクライオモジュールの統合組立を行い、運転実証を行った。</a:t>
            </a:r>
            <a:endParaRPr lang="en-US" altLang="ja-JP" sz="1600" b="1" dirty="0" smtClean="0">
              <a:solidFill>
                <a:srgbClr val="FF0000"/>
              </a:solidFill>
              <a:latin typeface="Helvetica" pitchFamily="-112" charset="0"/>
              <a:ea typeface="Helvetica" pitchFamily="-112" charset="0"/>
              <a:cs typeface="Helvetica" pitchFamily="-112" charset="0"/>
            </a:endParaRPr>
          </a:p>
        </p:txBody>
      </p:sp>
      <p:sp>
        <p:nvSpPr>
          <p:cNvPr id="41999" name="テキスト ボックス 21"/>
          <p:cNvSpPr txBox="1">
            <a:spLocks noChangeArrowheads="1"/>
          </p:cNvSpPr>
          <p:nvPr/>
        </p:nvSpPr>
        <p:spPr bwMode="auto">
          <a:xfrm>
            <a:off x="827584" y="4581128"/>
            <a:ext cx="1651013" cy="338554"/>
          </a:xfrm>
          <a:prstGeom prst="rect">
            <a:avLst/>
          </a:prstGeom>
          <a:noFill/>
          <a:ln w="9525">
            <a:noFill/>
            <a:miter lim="800000"/>
            <a:headEnd/>
            <a:tailEnd/>
          </a:ln>
        </p:spPr>
        <p:txBody>
          <a:bodyPr wrap="none">
            <a:prstTxWarp prst="textNoShape">
              <a:avLst/>
            </a:prstTxWarp>
            <a:spAutoFit/>
          </a:bodyPr>
          <a:lstStyle/>
          <a:p>
            <a:r>
              <a:rPr lang="en-US" altLang="ja-JP" sz="1600" b="1" dirty="0" smtClean="0">
                <a:solidFill>
                  <a:srgbClr val="FF0000"/>
                </a:solidFill>
                <a:latin typeface="Calibri" pitchFamily="-112" charset="0"/>
              </a:rPr>
              <a:t>FNAL</a:t>
            </a:r>
            <a:r>
              <a:rPr lang="ja-JP" altLang="en-US" sz="1600" b="1" dirty="0" smtClean="0">
                <a:solidFill>
                  <a:srgbClr val="FF0000"/>
                </a:solidFill>
                <a:latin typeface="Calibri" pitchFamily="-112" charset="0"/>
              </a:rPr>
              <a:t>空洞（米国）</a:t>
            </a:r>
            <a:endParaRPr lang="ja-JP" altLang="en-US" sz="1600" b="1" dirty="0">
              <a:solidFill>
                <a:srgbClr val="FF0000"/>
              </a:solidFill>
              <a:latin typeface="Calibri" pitchFamily="-112" charset="0"/>
            </a:endParaRPr>
          </a:p>
        </p:txBody>
      </p:sp>
      <p:sp>
        <p:nvSpPr>
          <p:cNvPr id="42000" name="テキスト ボックス 22"/>
          <p:cNvSpPr txBox="1">
            <a:spLocks noChangeArrowheads="1"/>
          </p:cNvSpPr>
          <p:nvPr/>
        </p:nvSpPr>
        <p:spPr bwMode="auto">
          <a:xfrm>
            <a:off x="2915816" y="4581128"/>
            <a:ext cx="1724551" cy="338554"/>
          </a:xfrm>
          <a:prstGeom prst="rect">
            <a:avLst/>
          </a:prstGeom>
          <a:noFill/>
          <a:ln w="9525">
            <a:noFill/>
            <a:miter lim="800000"/>
            <a:headEnd/>
            <a:tailEnd/>
          </a:ln>
        </p:spPr>
        <p:txBody>
          <a:bodyPr wrap="none">
            <a:prstTxWarp prst="textNoShape">
              <a:avLst/>
            </a:prstTxWarp>
            <a:spAutoFit/>
          </a:bodyPr>
          <a:lstStyle/>
          <a:p>
            <a:r>
              <a:rPr lang="en-US" altLang="ja-JP" sz="1600" b="1" dirty="0" smtClean="0">
                <a:solidFill>
                  <a:srgbClr val="FF0000"/>
                </a:solidFill>
                <a:latin typeface="Calibri" pitchFamily="-112" charset="0"/>
              </a:rPr>
              <a:t>DESY</a:t>
            </a:r>
            <a:r>
              <a:rPr lang="ja-JP" altLang="en-US" sz="1600" b="1" dirty="0" smtClean="0">
                <a:solidFill>
                  <a:srgbClr val="FF0000"/>
                </a:solidFill>
                <a:latin typeface="Calibri" pitchFamily="-112" charset="0"/>
              </a:rPr>
              <a:t>空洞（ドイツ）</a:t>
            </a:r>
            <a:endParaRPr lang="ja-JP" altLang="en-US" sz="1600" b="1" dirty="0">
              <a:solidFill>
                <a:srgbClr val="FF0000"/>
              </a:solidFill>
              <a:latin typeface="Calibri" pitchFamily="-112" charset="0"/>
            </a:endParaRPr>
          </a:p>
        </p:txBody>
      </p:sp>
      <p:sp>
        <p:nvSpPr>
          <p:cNvPr id="42001" name="テキスト ボックス 23"/>
          <p:cNvSpPr txBox="1">
            <a:spLocks noChangeArrowheads="1"/>
          </p:cNvSpPr>
          <p:nvPr/>
        </p:nvSpPr>
        <p:spPr bwMode="auto">
          <a:xfrm>
            <a:off x="5076056" y="4581128"/>
            <a:ext cx="1535096" cy="338554"/>
          </a:xfrm>
          <a:prstGeom prst="rect">
            <a:avLst/>
          </a:prstGeom>
          <a:noFill/>
          <a:ln w="9525">
            <a:noFill/>
            <a:miter lim="800000"/>
            <a:headEnd/>
            <a:tailEnd/>
          </a:ln>
        </p:spPr>
        <p:txBody>
          <a:bodyPr wrap="none">
            <a:prstTxWarp prst="textNoShape">
              <a:avLst/>
            </a:prstTxWarp>
            <a:spAutoFit/>
          </a:bodyPr>
          <a:lstStyle/>
          <a:p>
            <a:r>
              <a:rPr lang="en-US" altLang="ja-JP" sz="1600" b="1" dirty="0" smtClean="0">
                <a:solidFill>
                  <a:srgbClr val="FF0000"/>
                </a:solidFill>
                <a:latin typeface="Calibri" pitchFamily="-112" charset="0"/>
              </a:rPr>
              <a:t>KEK</a:t>
            </a:r>
            <a:r>
              <a:rPr lang="ja-JP" altLang="en-US" sz="1600" b="1" dirty="0" smtClean="0">
                <a:solidFill>
                  <a:srgbClr val="FF0000"/>
                </a:solidFill>
                <a:latin typeface="Calibri" pitchFamily="-112" charset="0"/>
              </a:rPr>
              <a:t>空洞（日本）</a:t>
            </a:r>
            <a:endParaRPr lang="ja-JP" altLang="en-US" sz="1600" b="1" dirty="0">
              <a:solidFill>
                <a:srgbClr val="FF0000"/>
              </a:solidFill>
              <a:latin typeface="Calibri" pitchFamily="-112" charset="0"/>
            </a:endParaRPr>
          </a:p>
        </p:txBody>
      </p:sp>
      <p:sp>
        <p:nvSpPr>
          <p:cNvPr id="32" name="Rectangle 20"/>
          <p:cNvSpPr>
            <a:spLocks noChangeArrowheads="1"/>
          </p:cNvSpPr>
          <p:nvPr/>
        </p:nvSpPr>
        <p:spPr bwMode="auto">
          <a:xfrm>
            <a:off x="152400" y="762000"/>
            <a:ext cx="8839200" cy="5943600"/>
          </a:xfrm>
          <a:prstGeom prst="rect">
            <a:avLst/>
          </a:prstGeom>
          <a:noFill/>
          <a:ln w="28575">
            <a:solidFill>
              <a:schemeClr val="accent5">
                <a:lumMod val="75000"/>
              </a:schemeClr>
            </a:solidFill>
            <a:miter lim="800000"/>
            <a:headEnd/>
            <a:tailEnd/>
          </a:ln>
        </p:spPr>
        <p:txBody>
          <a:bodyPr wrap="none" anchor="ctr">
            <a:prstTxWarp prst="textNoShape">
              <a:avLst/>
            </a:prstTxWarp>
          </a:bodyPr>
          <a:lstStyle/>
          <a:p>
            <a:pPr>
              <a:defRPr/>
            </a:pPr>
            <a:endParaRPr lang="ja-JP" altLang="en-US"/>
          </a:p>
        </p:txBody>
      </p:sp>
      <p:sp>
        <p:nvSpPr>
          <p:cNvPr id="34" name="テキスト ボックス 23"/>
          <p:cNvSpPr txBox="1">
            <a:spLocks noChangeArrowheads="1"/>
          </p:cNvSpPr>
          <p:nvPr/>
        </p:nvSpPr>
        <p:spPr bwMode="auto">
          <a:xfrm>
            <a:off x="7308304" y="4581128"/>
            <a:ext cx="1535096" cy="338554"/>
          </a:xfrm>
          <a:prstGeom prst="rect">
            <a:avLst/>
          </a:prstGeom>
          <a:noFill/>
          <a:ln w="9525">
            <a:noFill/>
            <a:miter lim="800000"/>
            <a:headEnd/>
            <a:tailEnd/>
          </a:ln>
        </p:spPr>
        <p:txBody>
          <a:bodyPr wrap="none">
            <a:prstTxWarp prst="textNoShape">
              <a:avLst/>
            </a:prstTxWarp>
            <a:spAutoFit/>
          </a:bodyPr>
          <a:lstStyle/>
          <a:p>
            <a:r>
              <a:rPr lang="en-US" altLang="ja-JP" sz="1600" b="1" dirty="0" smtClean="0">
                <a:solidFill>
                  <a:srgbClr val="FF0000"/>
                </a:solidFill>
                <a:latin typeface="Calibri" pitchFamily="-112" charset="0"/>
              </a:rPr>
              <a:t>KEK</a:t>
            </a:r>
            <a:r>
              <a:rPr lang="ja-JP" altLang="en-US" sz="1600" b="1" dirty="0" smtClean="0">
                <a:solidFill>
                  <a:srgbClr val="FF0000"/>
                </a:solidFill>
                <a:latin typeface="Calibri" pitchFamily="-112" charset="0"/>
              </a:rPr>
              <a:t>空洞（日本）</a:t>
            </a:r>
            <a:endParaRPr lang="ja-JP" altLang="en-US" sz="1600" b="1" dirty="0">
              <a:solidFill>
                <a:srgbClr val="FF0000"/>
              </a:solidFill>
              <a:latin typeface="Calibri" pitchFamily="-112" charset="0"/>
            </a:endParaRPr>
          </a:p>
        </p:txBody>
      </p:sp>
      <p:cxnSp>
        <p:nvCxnSpPr>
          <p:cNvPr id="36" name="直線矢印コネクタ 35"/>
          <p:cNvCxnSpPr/>
          <p:nvPr/>
        </p:nvCxnSpPr>
        <p:spPr>
          <a:xfrm rot="16200000" flipH="1">
            <a:off x="1661319" y="5090319"/>
            <a:ext cx="723900" cy="220662"/>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a:off x="1928813" y="4838700"/>
            <a:ext cx="882649" cy="723900"/>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rot="5400000">
            <a:off x="3367087" y="5157787"/>
            <a:ext cx="723900" cy="85726"/>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rot="16200000" flipH="1">
            <a:off x="3706018" y="4904581"/>
            <a:ext cx="723901" cy="592136"/>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p:nvPr/>
        </p:nvCxnSpPr>
        <p:spPr>
          <a:xfrm rot="5400000">
            <a:off x="5491097" y="5157785"/>
            <a:ext cx="723900" cy="85726"/>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p:nvPr/>
        </p:nvCxnSpPr>
        <p:spPr>
          <a:xfrm rot="16200000" flipH="1">
            <a:off x="5830028" y="4904579"/>
            <a:ext cx="723901" cy="592136"/>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rot="5400000">
            <a:off x="7305608" y="4848288"/>
            <a:ext cx="723904" cy="704720"/>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rot="16200000" flipH="1">
            <a:off x="7657969" y="5200645"/>
            <a:ext cx="723904" cy="1"/>
          </a:xfrm>
          <a:prstGeom prst="straightConnector1">
            <a:avLst/>
          </a:prstGeom>
          <a:ln w="12700" cap="flat" cmpd="sng" algn="ctr">
            <a:solidFill>
              <a:schemeClr val="accent5">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テキスト ボックス 22"/>
          <p:cNvSpPr txBox="1">
            <a:spLocks noChangeArrowheads="1"/>
          </p:cNvSpPr>
          <p:nvPr/>
        </p:nvSpPr>
        <p:spPr bwMode="auto">
          <a:xfrm>
            <a:off x="1835696" y="6093296"/>
            <a:ext cx="3102131" cy="338554"/>
          </a:xfrm>
          <a:prstGeom prst="rect">
            <a:avLst/>
          </a:prstGeom>
          <a:solidFill>
            <a:srgbClr val="FFFFFF"/>
          </a:solidFill>
          <a:ln w="9525">
            <a:noFill/>
            <a:miter lim="800000"/>
            <a:headEnd/>
            <a:tailEnd/>
          </a:ln>
        </p:spPr>
        <p:txBody>
          <a:bodyPr wrap="none">
            <a:prstTxWarp prst="textNoShape">
              <a:avLst/>
            </a:prstTxWarp>
            <a:spAutoFit/>
          </a:bodyPr>
          <a:lstStyle/>
          <a:p>
            <a:r>
              <a:rPr lang="en-US" altLang="ja-JP" sz="1600" b="1" dirty="0" smtClean="0">
                <a:solidFill>
                  <a:srgbClr val="000090"/>
                </a:solidFill>
                <a:latin typeface="Calibri" pitchFamily="-112" charset="0"/>
              </a:rPr>
              <a:t>INFN</a:t>
            </a:r>
            <a:r>
              <a:rPr lang="ja-JP" altLang="en-US" sz="1600" b="1" dirty="0" smtClean="0">
                <a:solidFill>
                  <a:srgbClr val="000090"/>
                </a:solidFill>
                <a:latin typeface="Calibri" pitchFamily="-112" charset="0"/>
              </a:rPr>
              <a:t>クライオモジュール（イタリア）</a:t>
            </a:r>
            <a:endParaRPr lang="ja-JP" altLang="en-US" sz="1600" b="1" dirty="0">
              <a:solidFill>
                <a:srgbClr val="000090"/>
              </a:solidFill>
              <a:latin typeface="Calibri" pitchFamily="-112" charset="0"/>
            </a:endParaRPr>
          </a:p>
        </p:txBody>
      </p:sp>
      <p:sp>
        <p:nvSpPr>
          <p:cNvPr id="28" name="テキスト ボックス 22"/>
          <p:cNvSpPr txBox="1">
            <a:spLocks noChangeArrowheads="1"/>
          </p:cNvSpPr>
          <p:nvPr/>
        </p:nvSpPr>
        <p:spPr bwMode="auto">
          <a:xfrm>
            <a:off x="5652120" y="6093296"/>
            <a:ext cx="2754179" cy="338554"/>
          </a:xfrm>
          <a:prstGeom prst="rect">
            <a:avLst/>
          </a:prstGeom>
          <a:solidFill>
            <a:srgbClr val="FFFFFF"/>
          </a:solidFill>
          <a:ln w="9525">
            <a:noFill/>
            <a:miter lim="800000"/>
            <a:headEnd/>
            <a:tailEnd/>
          </a:ln>
        </p:spPr>
        <p:txBody>
          <a:bodyPr wrap="none">
            <a:prstTxWarp prst="textNoShape">
              <a:avLst/>
            </a:prstTxWarp>
            <a:spAutoFit/>
          </a:bodyPr>
          <a:lstStyle/>
          <a:p>
            <a:r>
              <a:rPr lang="en-US" altLang="ja-JP" sz="1600" b="1" dirty="0" smtClean="0">
                <a:solidFill>
                  <a:srgbClr val="000090"/>
                </a:solidFill>
                <a:latin typeface="Calibri" pitchFamily="-112" charset="0"/>
              </a:rPr>
              <a:t>KEK</a:t>
            </a:r>
            <a:r>
              <a:rPr lang="ja-JP" altLang="en-US" sz="1600" b="1" dirty="0" smtClean="0">
                <a:solidFill>
                  <a:srgbClr val="000090"/>
                </a:solidFill>
                <a:latin typeface="Calibri" pitchFamily="-112" charset="0"/>
              </a:rPr>
              <a:t>クライオモジュール（日本）</a:t>
            </a:r>
            <a:endParaRPr lang="ja-JP" altLang="en-US" sz="1600" b="1" dirty="0">
              <a:solidFill>
                <a:srgbClr val="000090"/>
              </a:solidFill>
              <a:latin typeface="Calibri" pitchFamily="-112" charset="0"/>
            </a:endParaRPr>
          </a:p>
        </p:txBody>
      </p:sp>
      <p:sp>
        <p:nvSpPr>
          <p:cNvPr id="29" name="TextBox 3"/>
          <p:cNvSpPr txBox="1">
            <a:spLocks noChangeArrowheads="1"/>
          </p:cNvSpPr>
          <p:nvPr/>
        </p:nvSpPr>
        <p:spPr bwMode="auto">
          <a:xfrm>
            <a:off x="6516216" y="1124744"/>
            <a:ext cx="2417072" cy="338554"/>
          </a:xfrm>
          <a:prstGeom prst="rect">
            <a:avLst/>
          </a:prstGeom>
          <a:solidFill>
            <a:srgbClr val="FFFFFF"/>
          </a:solidFill>
          <a:ln w="9525">
            <a:noFill/>
            <a:miter lim="800000"/>
            <a:headEnd/>
            <a:tailEnd/>
          </a:ln>
        </p:spPr>
        <p:txBody>
          <a:bodyPr wrap="none">
            <a:prstTxWarp prst="textNoShape">
              <a:avLst/>
            </a:prstTxWarp>
            <a:spAutoFit/>
          </a:bodyPr>
          <a:lstStyle/>
          <a:p>
            <a:r>
              <a:rPr lang="ja-JP" altLang="en-US" sz="1600" b="1" dirty="0" smtClean="0">
                <a:solidFill>
                  <a:srgbClr val="FF0000"/>
                </a:solidFill>
                <a:latin typeface="Helvetica" pitchFamily="-112" charset="0"/>
                <a:ea typeface="Helvetica" pitchFamily="-112" charset="0"/>
                <a:cs typeface="Helvetica" pitchFamily="-112" charset="0"/>
              </a:rPr>
              <a:t>（ただし、ビームなし）</a:t>
            </a:r>
            <a:endParaRPr lang="en-US" altLang="ja-JP" sz="1600" b="1" dirty="0" smtClean="0">
              <a:solidFill>
                <a:srgbClr val="FF0000"/>
              </a:solidFill>
              <a:latin typeface="Helvetica" pitchFamily="-112" charset="0"/>
              <a:ea typeface="Helvetica" pitchFamily="-112" charset="0"/>
              <a:cs typeface="Helvetica" pitchFamily="-112" charset="0"/>
            </a:endParaRPr>
          </a:p>
        </p:txBody>
      </p:sp>
    </p:spTree>
    <p:extLst>
      <p:ext uri="{BB962C8B-B14F-4D97-AF65-F5344CB8AC3E}">
        <p14:creationId xmlns:p14="http://schemas.microsoft.com/office/powerpoint/2010/main" val="25148772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228600"/>
            <a:ext cx="8229600" cy="561975"/>
          </a:xfrm>
        </p:spPr>
        <p:txBody>
          <a:bodyPr/>
          <a:lstStyle/>
          <a:p>
            <a:r>
              <a:rPr lang="ja-JP" altLang="en-US" sz="2800" b="1" i="1" dirty="0" smtClean="0">
                <a:solidFill>
                  <a:schemeClr val="tx1"/>
                </a:solidFill>
                <a:latin typeface="Helvetica"/>
                <a:ea typeface="Osaka"/>
                <a:cs typeface="Helvetica"/>
              </a:rPr>
              <a:t>国際協力による空洞アセンブリーの様子</a:t>
            </a:r>
            <a:endParaRPr lang="ja-JP" altLang="en-US" sz="2800" b="1" i="1" dirty="0">
              <a:solidFill>
                <a:schemeClr val="tx1"/>
              </a:solidFill>
              <a:latin typeface="Helvetica"/>
              <a:ea typeface="Osaka"/>
              <a:cs typeface="Helvetica"/>
            </a:endParaRPr>
          </a:p>
        </p:txBody>
      </p:sp>
      <p:sp>
        <p:nvSpPr>
          <p:cNvPr id="19459" name="Rectangle 3"/>
          <p:cNvSpPr>
            <a:spLocks noGrp="1" noChangeArrowheads="1"/>
          </p:cNvSpPr>
          <p:nvPr>
            <p:ph type="body" idx="1"/>
          </p:nvPr>
        </p:nvSpPr>
        <p:spPr>
          <a:xfrm>
            <a:off x="609600" y="990600"/>
            <a:ext cx="8210872" cy="838200"/>
          </a:xfrm>
        </p:spPr>
        <p:txBody>
          <a:bodyPr/>
          <a:lstStyle/>
          <a:p>
            <a:pPr marL="533400" indent="-533400">
              <a:lnSpc>
                <a:spcPct val="90000"/>
              </a:lnSpc>
              <a:buNone/>
            </a:pPr>
            <a:r>
              <a:rPr lang="ja-JP" altLang="en-US" sz="1600" b="1" dirty="0" smtClean="0">
                <a:latin typeface="Helvetica"/>
                <a:cs typeface="Helvetica"/>
              </a:rPr>
              <a:t>米国　</a:t>
            </a:r>
            <a:r>
              <a:rPr lang="en-US" altLang="ja-JP" sz="1600" b="1" dirty="0" smtClean="0">
                <a:latin typeface="Helvetica"/>
                <a:cs typeface="Helvetica"/>
              </a:rPr>
              <a:t>FNAL</a:t>
            </a:r>
            <a:r>
              <a:rPr lang="ja-JP" altLang="en-US" sz="1600" b="1" dirty="0" smtClean="0">
                <a:latin typeface="Helvetica"/>
                <a:cs typeface="Helvetica"/>
              </a:rPr>
              <a:t>から２台の空洞</a:t>
            </a:r>
            <a:r>
              <a:rPr lang="en-US" altLang="ja-JP" sz="1600" b="1" dirty="0" smtClean="0">
                <a:latin typeface="Helvetica"/>
                <a:cs typeface="Helvetica"/>
              </a:rPr>
              <a:t>, </a:t>
            </a:r>
            <a:r>
              <a:rPr lang="ja-JP" altLang="en-US" sz="1600" b="1" dirty="0" smtClean="0">
                <a:latin typeface="Helvetica"/>
                <a:cs typeface="Helvetica"/>
              </a:rPr>
              <a:t>ドイツ　</a:t>
            </a:r>
            <a:r>
              <a:rPr lang="en-US" altLang="ja-JP" sz="1600" b="1" dirty="0" smtClean="0">
                <a:latin typeface="Helvetica"/>
                <a:cs typeface="Helvetica"/>
              </a:rPr>
              <a:t>DESY</a:t>
            </a:r>
            <a:r>
              <a:rPr lang="ja-JP" altLang="en-US" sz="1600" b="1" dirty="0" smtClean="0">
                <a:latin typeface="Helvetica"/>
                <a:cs typeface="Helvetica"/>
              </a:rPr>
              <a:t>から２台の空洞</a:t>
            </a:r>
            <a:r>
              <a:rPr lang="en-US" altLang="ja-JP" sz="1600" b="1" dirty="0" smtClean="0">
                <a:latin typeface="Helvetica"/>
                <a:cs typeface="Helvetica"/>
              </a:rPr>
              <a:t>, </a:t>
            </a:r>
          </a:p>
          <a:p>
            <a:pPr marL="533400" indent="-533400">
              <a:lnSpc>
                <a:spcPct val="90000"/>
              </a:lnSpc>
              <a:buNone/>
            </a:pPr>
            <a:r>
              <a:rPr lang="en-US" altLang="ja-JP" sz="1600" b="1" dirty="0" smtClean="0">
                <a:latin typeface="Helvetica"/>
                <a:cs typeface="Helvetica"/>
              </a:rPr>
              <a:t>FNAL, DESY </a:t>
            </a:r>
            <a:r>
              <a:rPr lang="ja-JP" altLang="en-US" sz="1600" b="1" dirty="0" smtClean="0">
                <a:latin typeface="Helvetica"/>
                <a:cs typeface="Helvetica"/>
              </a:rPr>
              <a:t>チームが空洞アセンブリーを行い</a:t>
            </a:r>
            <a:r>
              <a:rPr lang="en-US" altLang="ja-JP" sz="1600" b="1" dirty="0" smtClean="0">
                <a:latin typeface="Helvetica"/>
                <a:cs typeface="Helvetica"/>
              </a:rPr>
              <a:t>, INFN, FNAL </a:t>
            </a:r>
            <a:r>
              <a:rPr lang="ja-JP" altLang="en-US" sz="1600" b="1" dirty="0" smtClean="0">
                <a:latin typeface="Helvetica"/>
                <a:cs typeface="Helvetica"/>
              </a:rPr>
              <a:t>チームが周波数調整装置取り付けを行った。</a:t>
            </a:r>
          </a:p>
        </p:txBody>
      </p:sp>
      <p:pic>
        <p:nvPicPr>
          <p:cNvPr id="19461" name="図 15" descr="20100209Di-0081.jpg"/>
          <p:cNvPicPr>
            <a:picLocks noChangeAspect="1"/>
          </p:cNvPicPr>
          <p:nvPr/>
        </p:nvPicPr>
        <p:blipFill>
          <a:blip r:embed="rId2"/>
          <a:srcRect/>
          <a:stretch>
            <a:fillRect/>
          </a:stretch>
        </p:blipFill>
        <p:spPr bwMode="auto">
          <a:xfrm>
            <a:off x="5029200" y="1828800"/>
            <a:ext cx="2768600" cy="4152900"/>
          </a:xfrm>
          <a:prstGeom prst="rect">
            <a:avLst/>
          </a:prstGeom>
          <a:noFill/>
          <a:ln w="9525">
            <a:noFill/>
            <a:miter lim="800000"/>
            <a:headEnd/>
            <a:tailEnd/>
          </a:ln>
        </p:spPr>
      </p:pic>
      <p:pic>
        <p:nvPicPr>
          <p:cNvPr id="19462" name="図 16" descr="20100117Di-0032.jpg"/>
          <p:cNvPicPr>
            <a:picLocks noChangeAspect="1"/>
          </p:cNvPicPr>
          <p:nvPr/>
        </p:nvPicPr>
        <p:blipFill>
          <a:blip r:embed="rId3"/>
          <a:srcRect/>
          <a:stretch>
            <a:fillRect/>
          </a:stretch>
        </p:blipFill>
        <p:spPr bwMode="auto">
          <a:xfrm>
            <a:off x="1447800" y="1828800"/>
            <a:ext cx="2768600" cy="4152900"/>
          </a:xfrm>
          <a:prstGeom prst="rect">
            <a:avLst/>
          </a:prstGeom>
          <a:noFill/>
          <a:ln w="9525">
            <a:noFill/>
            <a:miter lim="800000"/>
            <a:headEnd/>
            <a:tailEnd/>
          </a:ln>
        </p:spPr>
      </p:pic>
      <p:sp>
        <p:nvSpPr>
          <p:cNvPr id="10" name="TextBox 9"/>
          <p:cNvSpPr txBox="1"/>
          <p:nvPr/>
        </p:nvSpPr>
        <p:spPr>
          <a:xfrm>
            <a:off x="2035500" y="5567570"/>
            <a:ext cx="2104700" cy="369332"/>
          </a:xfrm>
          <a:prstGeom prst="rect">
            <a:avLst/>
          </a:prstGeom>
          <a:noFill/>
        </p:spPr>
        <p:txBody>
          <a:bodyPr wrap="none" rtlCol="0">
            <a:spAutoFit/>
          </a:bodyPr>
          <a:lstStyle/>
          <a:p>
            <a:r>
              <a:rPr kumimoji="1" lang="en-US" altLang="ja-JP" sz="1800" dirty="0" smtClean="0">
                <a:solidFill>
                  <a:srgbClr val="FFFF00"/>
                </a:solidFill>
              </a:rPr>
              <a:t>FNAL, DESY team</a:t>
            </a:r>
            <a:endParaRPr kumimoji="1" lang="ja-JP" altLang="en-US" sz="1800" dirty="0">
              <a:solidFill>
                <a:srgbClr val="FFFF00"/>
              </a:solidFill>
            </a:endParaRPr>
          </a:p>
        </p:txBody>
      </p:sp>
      <p:sp>
        <p:nvSpPr>
          <p:cNvPr id="11" name="TextBox 10"/>
          <p:cNvSpPr txBox="1"/>
          <p:nvPr/>
        </p:nvSpPr>
        <p:spPr>
          <a:xfrm>
            <a:off x="5787552" y="5535304"/>
            <a:ext cx="2010248" cy="369332"/>
          </a:xfrm>
          <a:prstGeom prst="rect">
            <a:avLst/>
          </a:prstGeom>
          <a:noFill/>
        </p:spPr>
        <p:txBody>
          <a:bodyPr wrap="none" rtlCol="0">
            <a:spAutoFit/>
          </a:bodyPr>
          <a:lstStyle/>
          <a:p>
            <a:r>
              <a:rPr kumimoji="1" lang="en-US" altLang="ja-JP" sz="1800" dirty="0" smtClean="0">
                <a:solidFill>
                  <a:srgbClr val="FFFF00"/>
                </a:solidFill>
              </a:rPr>
              <a:t>INFN, FNAL team</a:t>
            </a:r>
            <a:endParaRPr kumimoji="1" lang="ja-JP" altLang="en-US" sz="1800" dirty="0">
              <a:solidFill>
                <a:srgbClr val="FFFF00"/>
              </a:solidFill>
            </a:endParaRPr>
          </a:p>
        </p:txBody>
      </p:sp>
      <p:sp>
        <p:nvSpPr>
          <p:cNvPr id="12" name="Rectangle 20"/>
          <p:cNvSpPr>
            <a:spLocks noChangeArrowheads="1"/>
          </p:cNvSpPr>
          <p:nvPr/>
        </p:nvSpPr>
        <p:spPr bwMode="auto">
          <a:xfrm>
            <a:off x="152400" y="762000"/>
            <a:ext cx="8839200" cy="5943600"/>
          </a:xfrm>
          <a:prstGeom prst="rect">
            <a:avLst/>
          </a:prstGeom>
          <a:noFill/>
          <a:ln w="28575">
            <a:solidFill>
              <a:schemeClr val="accent5">
                <a:lumMod val="75000"/>
              </a:schemeClr>
            </a:solidFill>
            <a:miter lim="800000"/>
            <a:headEnd/>
            <a:tailEnd/>
          </a:ln>
        </p:spPr>
        <p:txBody>
          <a:bodyPr wrap="none" anchor="ctr">
            <a:prstTxWarp prst="textNoShape">
              <a:avLst/>
            </a:prstTxWarp>
          </a:bodyPr>
          <a:lstStyle/>
          <a:p>
            <a:pPr>
              <a:defRPr/>
            </a:pPr>
            <a:endParaRPr lang="ja-JP" altLang="en-US"/>
          </a:p>
        </p:txBody>
      </p:sp>
      <p:sp>
        <p:nvSpPr>
          <p:cNvPr id="13" name="TextBox 12"/>
          <p:cNvSpPr txBox="1"/>
          <p:nvPr/>
        </p:nvSpPr>
        <p:spPr>
          <a:xfrm>
            <a:off x="7797800" y="5181361"/>
            <a:ext cx="1218415" cy="707886"/>
          </a:xfrm>
          <a:prstGeom prst="rect">
            <a:avLst/>
          </a:prstGeom>
          <a:noFill/>
        </p:spPr>
        <p:txBody>
          <a:bodyPr wrap="none" rtlCol="0">
            <a:spAutoFit/>
          </a:bodyPr>
          <a:lstStyle/>
          <a:p>
            <a:r>
              <a:rPr kumimoji="1" lang="en-US" altLang="ja-JP" sz="1000" dirty="0" smtClean="0">
                <a:latin typeface="Helvetica"/>
                <a:cs typeface="Helvetica"/>
              </a:rPr>
              <a:t>Carlo </a:t>
            </a:r>
            <a:r>
              <a:rPr kumimoji="1" lang="en-US" altLang="ja-JP" sz="1000" dirty="0" err="1" smtClean="0">
                <a:latin typeface="Helvetica"/>
                <a:cs typeface="Helvetica"/>
              </a:rPr>
              <a:t>Pagani</a:t>
            </a:r>
            <a:endParaRPr kumimoji="1" lang="en-US" altLang="ja-JP" sz="1000" dirty="0" smtClean="0">
              <a:latin typeface="Helvetica"/>
              <a:cs typeface="Helvetica"/>
            </a:endParaRPr>
          </a:p>
          <a:p>
            <a:r>
              <a:rPr lang="en-US" altLang="ja-JP" sz="1000" dirty="0" smtClean="0">
                <a:latin typeface="Helvetica"/>
                <a:cs typeface="Helvetica"/>
              </a:rPr>
              <a:t>Angelo </a:t>
            </a:r>
            <a:r>
              <a:rPr lang="en-US" altLang="ja-JP" sz="1000" dirty="0" err="1" smtClean="0">
                <a:latin typeface="Helvetica"/>
                <a:cs typeface="Helvetica"/>
              </a:rPr>
              <a:t>Bosoti</a:t>
            </a:r>
            <a:endParaRPr lang="en-US" altLang="ja-JP" sz="1000" dirty="0" smtClean="0">
              <a:latin typeface="Helvetica"/>
              <a:cs typeface="Helvetica"/>
            </a:endParaRPr>
          </a:p>
          <a:p>
            <a:r>
              <a:rPr kumimoji="1" lang="en-US" altLang="ja-JP" sz="1000" dirty="0" smtClean="0">
                <a:latin typeface="Helvetica"/>
                <a:cs typeface="Helvetica"/>
              </a:rPr>
              <a:t>Rocco </a:t>
            </a:r>
            <a:r>
              <a:rPr kumimoji="1" lang="en-US" altLang="ja-JP" sz="1000" dirty="0" err="1" smtClean="0">
                <a:latin typeface="Helvetica"/>
                <a:cs typeface="Helvetica"/>
              </a:rPr>
              <a:t>Pararella</a:t>
            </a:r>
            <a:endParaRPr kumimoji="1" lang="en-US" altLang="ja-JP" sz="1000" dirty="0" smtClean="0">
              <a:latin typeface="Helvetica"/>
              <a:cs typeface="Helvetica"/>
            </a:endParaRPr>
          </a:p>
          <a:p>
            <a:r>
              <a:rPr lang="en-US" altLang="ja-JP" sz="1000" dirty="0" smtClean="0">
                <a:latin typeface="Helvetica"/>
                <a:cs typeface="Helvetica"/>
              </a:rPr>
              <a:t>Serena </a:t>
            </a:r>
            <a:r>
              <a:rPr lang="en-US" altLang="ja-JP" sz="1000" dirty="0" err="1" smtClean="0">
                <a:latin typeface="Helvetica"/>
                <a:cs typeface="Helvetica"/>
              </a:rPr>
              <a:t>Barbanotti</a:t>
            </a:r>
            <a:endParaRPr kumimoji="1" lang="ja-JP" altLang="en-US" sz="1000" dirty="0">
              <a:latin typeface="Helvetica"/>
              <a:cs typeface="Helvetica"/>
            </a:endParaRPr>
          </a:p>
        </p:txBody>
      </p:sp>
      <p:sp>
        <p:nvSpPr>
          <p:cNvPr id="14" name="TextBox 13"/>
          <p:cNvSpPr txBox="1"/>
          <p:nvPr/>
        </p:nvSpPr>
        <p:spPr>
          <a:xfrm>
            <a:off x="153185" y="5104417"/>
            <a:ext cx="1346593" cy="861774"/>
          </a:xfrm>
          <a:prstGeom prst="rect">
            <a:avLst/>
          </a:prstGeom>
          <a:noFill/>
        </p:spPr>
        <p:txBody>
          <a:bodyPr wrap="none" rtlCol="0">
            <a:spAutoFit/>
          </a:bodyPr>
          <a:lstStyle/>
          <a:p>
            <a:r>
              <a:rPr kumimoji="1" lang="en-US" altLang="ja-JP" sz="1000" dirty="0" smtClean="0">
                <a:latin typeface="Helvetica"/>
                <a:cs typeface="Helvetica"/>
              </a:rPr>
              <a:t>Tug </a:t>
            </a:r>
            <a:r>
              <a:rPr kumimoji="1" lang="en-US" altLang="ja-JP" sz="1000" dirty="0" err="1" smtClean="0">
                <a:latin typeface="Helvetica"/>
                <a:cs typeface="Helvetica"/>
              </a:rPr>
              <a:t>Arkan</a:t>
            </a:r>
            <a:endParaRPr kumimoji="1" lang="en-US" altLang="ja-JP" sz="1000" dirty="0" smtClean="0">
              <a:latin typeface="Helvetica"/>
              <a:cs typeface="Helvetica"/>
            </a:endParaRPr>
          </a:p>
          <a:p>
            <a:r>
              <a:rPr lang="en-US" altLang="ja-JP" sz="1000" dirty="0" smtClean="0">
                <a:latin typeface="Helvetica"/>
                <a:cs typeface="Helvetica"/>
              </a:rPr>
              <a:t>Brian Smith</a:t>
            </a:r>
          </a:p>
          <a:p>
            <a:r>
              <a:rPr lang="en-US" altLang="ja-JP" sz="1000" dirty="0" smtClean="0">
                <a:latin typeface="Helvetica"/>
                <a:cs typeface="Helvetica"/>
              </a:rPr>
              <a:t>Marco </a:t>
            </a:r>
            <a:r>
              <a:rPr lang="en-US" altLang="ja-JP" sz="1000" dirty="0" err="1" smtClean="0">
                <a:latin typeface="Helvetica"/>
                <a:cs typeface="Helvetica"/>
              </a:rPr>
              <a:t>Battistoni</a:t>
            </a:r>
            <a:endParaRPr lang="en-US" altLang="ja-JP" sz="1000" dirty="0" smtClean="0">
              <a:latin typeface="Helvetica"/>
              <a:cs typeface="Helvetica"/>
            </a:endParaRPr>
          </a:p>
          <a:p>
            <a:r>
              <a:rPr lang="en-US" altLang="ja-JP" sz="1000" dirty="0" smtClean="0">
                <a:latin typeface="Helvetica"/>
                <a:cs typeface="Helvetica"/>
              </a:rPr>
              <a:t>Manuela </a:t>
            </a:r>
            <a:r>
              <a:rPr lang="en-US" altLang="ja-JP" sz="1000" dirty="0" err="1" smtClean="0">
                <a:latin typeface="Helvetica"/>
                <a:cs typeface="Helvetica"/>
              </a:rPr>
              <a:t>Schmoekel</a:t>
            </a:r>
            <a:endParaRPr lang="en-US" altLang="ja-JP" sz="1000" dirty="0" smtClean="0">
              <a:latin typeface="Helvetica"/>
              <a:cs typeface="Helvetica"/>
            </a:endParaRPr>
          </a:p>
          <a:p>
            <a:r>
              <a:rPr lang="en-US" altLang="ja-JP" sz="1000" dirty="0" smtClean="0">
                <a:latin typeface="Helvetica"/>
                <a:cs typeface="Helvetica"/>
              </a:rPr>
              <a:t>Patrick Schilling</a:t>
            </a:r>
          </a:p>
          <a:p>
            <a:endParaRPr kumimoji="1" lang="ja-JP" altLang="en-US" sz="1000" dirty="0">
              <a:latin typeface="Helvetica"/>
              <a:cs typeface="Helvetica"/>
            </a:endParaRPr>
          </a:p>
        </p:txBody>
      </p:sp>
    </p:spTree>
    <p:extLst>
      <p:ext uri="{BB962C8B-B14F-4D97-AF65-F5344CB8AC3E}">
        <p14:creationId xmlns:p14="http://schemas.microsoft.com/office/powerpoint/2010/main" val="24272744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200025"/>
            <a:ext cx="8763000" cy="561975"/>
          </a:xfrm>
        </p:spPr>
        <p:txBody>
          <a:bodyPr>
            <a:normAutofit/>
          </a:bodyPr>
          <a:lstStyle/>
          <a:p>
            <a:r>
              <a:rPr lang="ja-JP" altLang="en-US" sz="2800" b="1" i="1" dirty="0" smtClean="0">
                <a:solidFill>
                  <a:srgbClr val="000000"/>
                </a:solidFill>
                <a:latin typeface="Osaka"/>
                <a:ea typeface="Osaka"/>
                <a:cs typeface="Osaka"/>
              </a:rPr>
              <a:t>トンネル内にクライオモジュールを設置し、加速電界試験</a:t>
            </a:r>
            <a:endParaRPr lang="ja-JP" altLang="en-US" sz="2800" b="1" i="1" dirty="0">
              <a:solidFill>
                <a:srgbClr val="000000"/>
              </a:solidFill>
              <a:latin typeface="Osaka"/>
              <a:ea typeface="Osaka"/>
              <a:cs typeface="Osaka"/>
            </a:endParaRPr>
          </a:p>
        </p:txBody>
      </p:sp>
      <p:sp>
        <p:nvSpPr>
          <p:cNvPr id="9" name="Text Box 5"/>
          <p:cNvSpPr txBox="1">
            <a:spLocks noChangeArrowheads="1"/>
          </p:cNvSpPr>
          <p:nvPr/>
        </p:nvSpPr>
        <p:spPr bwMode="auto">
          <a:xfrm>
            <a:off x="827584" y="3429000"/>
            <a:ext cx="3719513" cy="276999"/>
          </a:xfrm>
          <a:prstGeom prst="rect">
            <a:avLst/>
          </a:prstGeom>
          <a:noFill/>
          <a:ln w="9525">
            <a:noFill/>
            <a:miter lim="800000"/>
            <a:headEnd/>
            <a:tailEnd/>
          </a:ln>
        </p:spPr>
        <p:txBody>
          <a:bodyPr wrap="none">
            <a:prstTxWarp prst="textNoShape">
              <a:avLst/>
            </a:prstTxWarp>
            <a:spAutoFit/>
          </a:bodyPr>
          <a:lstStyle/>
          <a:p>
            <a:r>
              <a:rPr lang="en-US" altLang="ja-JP" sz="1200" b="1" dirty="0">
                <a:latin typeface="Helvetica"/>
                <a:cs typeface="Helvetica"/>
              </a:rPr>
              <a:t>Tuner measurement with INFN/FNAL researcher</a:t>
            </a:r>
            <a:endParaRPr lang="ja-JP" altLang="en-US" sz="1200" b="1" dirty="0">
              <a:latin typeface="Helvetica"/>
              <a:cs typeface="Helvetica"/>
            </a:endParaRPr>
          </a:p>
        </p:txBody>
      </p:sp>
      <p:sp>
        <p:nvSpPr>
          <p:cNvPr id="12" name="Rectangle 20"/>
          <p:cNvSpPr>
            <a:spLocks noChangeArrowheads="1"/>
          </p:cNvSpPr>
          <p:nvPr/>
        </p:nvSpPr>
        <p:spPr bwMode="auto">
          <a:xfrm>
            <a:off x="152400" y="762000"/>
            <a:ext cx="8839200" cy="5943600"/>
          </a:xfrm>
          <a:prstGeom prst="rect">
            <a:avLst/>
          </a:prstGeom>
          <a:noFill/>
          <a:ln w="28575">
            <a:solidFill>
              <a:schemeClr val="accent5">
                <a:lumMod val="75000"/>
              </a:schemeClr>
            </a:solidFill>
            <a:miter lim="800000"/>
            <a:headEnd/>
            <a:tailEnd/>
          </a:ln>
        </p:spPr>
        <p:txBody>
          <a:bodyPr wrap="none" anchor="ctr">
            <a:prstTxWarp prst="textNoShape">
              <a:avLst/>
            </a:prstTxWarp>
          </a:bodyPr>
          <a:lstStyle/>
          <a:p>
            <a:pPr>
              <a:defRPr/>
            </a:pPr>
            <a:endParaRPr lang="ja-JP" altLang="en-US"/>
          </a:p>
        </p:txBody>
      </p:sp>
      <p:sp>
        <p:nvSpPr>
          <p:cNvPr id="18" name="Text Box 5"/>
          <p:cNvSpPr txBox="1">
            <a:spLocks noChangeArrowheads="1"/>
          </p:cNvSpPr>
          <p:nvPr/>
        </p:nvSpPr>
        <p:spPr bwMode="auto">
          <a:xfrm>
            <a:off x="4932040" y="3429000"/>
            <a:ext cx="3995580" cy="276999"/>
          </a:xfrm>
          <a:prstGeom prst="rect">
            <a:avLst/>
          </a:prstGeom>
          <a:noFill/>
          <a:ln w="9525">
            <a:noFill/>
            <a:miter lim="800000"/>
            <a:headEnd/>
            <a:tailEnd/>
          </a:ln>
        </p:spPr>
        <p:txBody>
          <a:bodyPr wrap="none">
            <a:prstTxWarp prst="textNoShape">
              <a:avLst/>
            </a:prstTxWarp>
            <a:spAutoFit/>
          </a:bodyPr>
          <a:lstStyle/>
          <a:p>
            <a:r>
              <a:rPr lang="en-US" altLang="ja-JP" sz="1200" b="1" dirty="0" smtClean="0">
                <a:latin typeface="Helvetica"/>
                <a:cs typeface="Helvetica"/>
              </a:rPr>
              <a:t>Denis </a:t>
            </a:r>
            <a:r>
              <a:rPr lang="en-US" altLang="ja-JP" sz="1200" b="1" dirty="0" err="1" smtClean="0">
                <a:latin typeface="Helvetica"/>
                <a:cs typeface="Helvetica"/>
              </a:rPr>
              <a:t>Kostin</a:t>
            </a:r>
            <a:r>
              <a:rPr lang="en-US" altLang="ja-JP" sz="1200" b="1" dirty="0" smtClean="0">
                <a:latin typeface="Helvetica"/>
                <a:cs typeface="Helvetica"/>
              </a:rPr>
              <a:t> from DESY did RF process of couplers</a:t>
            </a:r>
            <a:endParaRPr lang="ja-JP" altLang="en-US" sz="1200" b="1" dirty="0">
              <a:latin typeface="Helvetica"/>
              <a:cs typeface="Helvetica"/>
            </a:endParaRPr>
          </a:p>
        </p:txBody>
      </p:sp>
      <p:pic>
        <p:nvPicPr>
          <p:cNvPr id="20" name="図 19" descr="20100706Di-0319.jpg"/>
          <p:cNvPicPr>
            <a:picLocks noChangeAspect="1"/>
          </p:cNvPicPr>
          <p:nvPr/>
        </p:nvPicPr>
        <p:blipFill>
          <a:blip r:embed="rId2"/>
          <a:stretch>
            <a:fillRect/>
          </a:stretch>
        </p:blipFill>
        <p:spPr>
          <a:xfrm>
            <a:off x="827584" y="908720"/>
            <a:ext cx="3672408" cy="2448272"/>
          </a:xfrm>
          <a:prstGeom prst="rect">
            <a:avLst/>
          </a:prstGeom>
        </p:spPr>
      </p:pic>
      <p:sp>
        <p:nvSpPr>
          <p:cNvPr id="10" name="テキスト ボックス 9"/>
          <p:cNvSpPr txBox="1"/>
          <p:nvPr/>
        </p:nvSpPr>
        <p:spPr>
          <a:xfrm>
            <a:off x="899592" y="4005064"/>
            <a:ext cx="7479331" cy="2585323"/>
          </a:xfrm>
          <a:prstGeom prst="rect">
            <a:avLst/>
          </a:prstGeom>
          <a:noFill/>
        </p:spPr>
        <p:txBody>
          <a:bodyPr wrap="none" rtlCol="0">
            <a:spAutoFit/>
          </a:bodyPr>
          <a:lstStyle/>
          <a:p>
            <a:r>
              <a:rPr lang="en-US" altLang="ja-JP" sz="1800" b="1" dirty="0" smtClean="0">
                <a:solidFill>
                  <a:srgbClr val="000090"/>
                </a:solidFill>
              </a:rPr>
              <a:t>2010</a:t>
            </a:r>
            <a:r>
              <a:rPr lang="ja-JP" altLang="en-US" sz="1800" b="1" dirty="0" smtClean="0">
                <a:solidFill>
                  <a:srgbClr val="000090"/>
                </a:solidFill>
              </a:rPr>
              <a:t>年</a:t>
            </a:r>
            <a:r>
              <a:rPr lang="en-US" altLang="ja-JP" sz="1800" b="1" dirty="0" smtClean="0">
                <a:solidFill>
                  <a:srgbClr val="000090"/>
                </a:solidFill>
              </a:rPr>
              <a:t>6</a:t>
            </a:r>
            <a:r>
              <a:rPr lang="ja-JP" altLang="en-US" sz="1800" b="1" dirty="0" smtClean="0">
                <a:solidFill>
                  <a:srgbClr val="000090"/>
                </a:solidFill>
              </a:rPr>
              <a:t>月から</a:t>
            </a:r>
            <a:r>
              <a:rPr lang="en-US" altLang="ja-JP" sz="1800" b="1" dirty="0" smtClean="0">
                <a:solidFill>
                  <a:srgbClr val="000090"/>
                </a:solidFill>
              </a:rPr>
              <a:t>2011</a:t>
            </a:r>
            <a:r>
              <a:rPr lang="ja-JP" altLang="en-US" sz="1800" b="1" dirty="0" smtClean="0">
                <a:solidFill>
                  <a:srgbClr val="000090"/>
                </a:solidFill>
              </a:rPr>
              <a:t>年</a:t>
            </a:r>
            <a:r>
              <a:rPr lang="en-US" altLang="ja-JP" sz="1800" b="1" dirty="0" smtClean="0">
                <a:solidFill>
                  <a:srgbClr val="000090"/>
                </a:solidFill>
              </a:rPr>
              <a:t>2</a:t>
            </a:r>
            <a:r>
              <a:rPr lang="ja-JP" altLang="en-US" sz="1800" b="1" dirty="0" smtClean="0">
                <a:solidFill>
                  <a:srgbClr val="000090"/>
                </a:solidFill>
              </a:rPr>
              <a:t>月までの加速電界試験において</a:t>
            </a:r>
            <a:r>
              <a:rPr kumimoji="1" lang="ja-JP" altLang="en-US" sz="1800" b="1" dirty="0" smtClean="0">
                <a:solidFill>
                  <a:srgbClr val="000090"/>
                </a:solidFill>
              </a:rPr>
              <a:t>：</a:t>
            </a:r>
            <a:endParaRPr kumimoji="1" lang="en-US" altLang="ja-JP" sz="1800" b="1" dirty="0" smtClean="0">
              <a:solidFill>
                <a:srgbClr val="000090"/>
              </a:solidFill>
            </a:endParaRPr>
          </a:p>
          <a:p>
            <a:r>
              <a:rPr lang="ja-JP" altLang="ja-JP" sz="1800" b="1" dirty="0">
                <a:solidFill>
                  <a:srgbClr val="000090"/>
                </a:solidFill>
              </a:rPr>
              <a:t>　</a:t>
            </a:r>
            <a:r>
              <a:rPr lang="ja-JP" altLang="en-US" sz="1800" b="1" dirty="0" smtClean="0">
                <a:solidFill>
                  <a:srgbClr val="000090"/>
                </a:solidFill>
              </a:rPr>
              <a:t>　　　　</a:t>
            </a:r>
            <a:r>
              <a:rPr lang="en-US" altLang="ja-JP" sz="1800" b="1" dirty="0" smtClean="0">
                <a:solidFill>
                  <a:srgbClr val="FF0000"/>
                </a:solidFill>
              </a:rPr>
              <a:t>8</a:t>
            </a:r>
            <a:r>
              <a:rPr lang="ja-JP" altLang="en-US" sz="1800" b="1" dirty="0" smtClean="0">
                <a:solidFill>
                  <a:srgbClr val="FF0000"/>
                </a:solidFill>
              </a:rPr>
              <a:t>空洞の単体試験の平均加速勾配　</a:t>
            </a:r>
            <a:r>
              <a:rPr lang="en-US" altLang="ja-JP" sz="1800" b="1" dirty="0" smtClean="0">
                <a:solidFill>
                  <a:srgbClr val="FF0000"/>
                </a:solidFill>
              </a:rPr>
              <a:t>27MV/m</a:t>
            </a:r>
          </a:p>
          <a:p>
            <a:r>
              <a:rPr kumimoji="1" lang="ja-JP" altLang="ja-JP" sz="1800" b="1" dirty="0">
                <a:solidFill>
                  <a:srgbClr val="FF0000"/>
                </a:solidFill>
              </a:rPr>
              <a:t>　</a:t>
            </a:r>
            <a:r>
              <a:rPr kumimoji="1" lang="ja-JP" altLang="en-US" sz="1800" b="1" dirty="0" smtClean="0">
                <a:solidFill>
                  <a:srgbClr val="FF0000"/>
                </a:solidFill>
              </a:rPr>
              <a:t>　　　　７空洞の合成運転の平均加速勾配　</a:t>
            </a:r>
            <a:r>
              <a:rPr kumimoji="1" lang="en-US" altLang="ja-JP" sz="1800" b="1" dirty="0" smtClean="0">
                <a:solidFill>
                  <a:srgbClr val="FF0000"/>
                </a:solidFill>
              </a:rPr>
              <a:t>26MV/m</a:t>
            </a:r>
          </a:p>
          <a:p>
            <a:r>
              <a:rPr lang="en-US" altLang="ja-JP" sz="1800" b="1" dirty="0" smtClean="0">
                <a:solidFill>
                  <a:srgbClr val="000090"/>
                </a:solidFill>
              </a:rPr>
              <a:t>           </a:t>
            </a:r>
            <a:r>
              <a:rPr lang="en-US" altLang="ja-JP" sz="1200" b="1" dirty="0" smtClean="0">
                <a:solidFill>
                  <a:srgbClr val="000090"/>
                </a:solidFill>
              </a:rPr>
              <a:t> </a:t>
            </a:r>
            <a:r>
              <a:rPr lang="ja-JP" altLang="en-US" sz="1200" b="1" dirty="0" smtClean="0">
                <a:solidFill>
                  <a:srgbClr val="000090"/>
                </a:solidFill>
              </a:rPr>
              <a:t>　</a:t>
            </a:r>
            <a:r>
              <a:rPr lang="en-US" altLang="ja-JP" sz="1200" b="1" dirty="0" smtClean="0">
                <a:solidFill>
                  <a:srgbClr val="000090"/>
                </a:solidFill>
              </a:rPr>
              <a:t>(1</a:t>
            </a:r>
            <a:r>
              <a:rPr lang="ja-JP" altLang="en-US" sz="1200" b="1" dirty="0" smtClean="0">
                <a:solidFill>
                  <a:srgbClr val="000090"/>
                </a:solidFill>
              </a:rPr>
              <a:t>台はチューナー不調により合成運転に参加できなかった）</a:t>
            </a:r>
            <a:endParaRPr lang="en-US" altLang="ja-JP" sz="1200" b="1" dirty="0" smtClean="0">
              <a:solidFill>
                <a:srgbClr val="000090"/>
              </a:solidFill>
            </a:endParaRPr>
          </a:p>
          <a:p>
            <a:r>
              <a:rPr lang="ja-JP" altLang="en-US" sz="1800" b="1" dirty="0" smtClean="0">
                <a:solidFill>
                  <a:srgbClr val="000090"/>
                </a:solidFill>
              </a:rPr>
              <a:t>を達成した。この試験はビームはないが、加速モジュール運転に必要な</a:t>
            </a:r>
            <a:endParaRPr lang="en-US" altLang="ja-JP" sz="1800" b="1" dirty="0" smtClean="0">
              <a:solidFill>
                <a:srgbClr val="000090"/>
              </a:solidFill>
            </a:endParaRPr>
          </a:p>
          <a:p>
            <a:r>
              <a:rPr lang="ja-JP" altLang="en-US" sz="1800" b="1" dirty="0" smtClean="0">
                <a:solidFill>
                  <a:srgbClr val="000090"/>
                </a:solidFill>
              </a:rPr>
              <a:t>すべての技術確立を行った。</a:t>
            </a:r>
            <a:endParaRPr lang="en-US" altLang="ja-JP" sz="1800" b="1" dirty="0" smtClean="0">
              <a:solidFill>
                <a:srgbClr val="000090"/>
              </a:solidFill>
            </a:endParaRPr>
          </a:p>
          <a:p>
            <a:endParaRPr kumimoji="1" lang="en-US" altLang="ja-JP" sz="1800" b="1" dirty="0">
              <a:solidFill>
                <a:srgbClr val="000090"/>
              </a:solidFill>
            </a:endParaRPr>
          </a:p>
          <a:p>
            <a:r>
              <a:rPr lang="ja-JP" altLang="en-US" sz="1800" b="1" dirty="0" smtClean="0">
                <a:solidFill>
                  <a:srgbClr val="000090"/>
                </a:solidFill>
              </a:rPr>
              <a:t>日本がホストし、国際協力で加速器組立を行うという事ができる実証をした。</a:t>
            </a:r>
            <a:endParaRPr lang="en-US" altLang="ja-JP" sz="1800" b="1" dirty="0" smtClean="0">
              <a:solidFill>
                <a:srgbClr val="000090"/>
              </a:solidFill>
            </a:endParaRPr>
          </a:p>
          <a:p>
            <a:r>
              <a:rPr lang="en-US" altLang="ja-JP" sz="1800" b="1" dirty="0">
                <a:solidFill>
                  <a:srgbClr val="000090"/>
                </a:solidFill>
              </a:rPr>
              <a:t>(</a:t>
            </a:r>
            <a:r>
              <a:rPr kumimoji="1" lang="en-US" altLang="ja-JP" sz="1800" b="1" dirty="0" smtClean="0">
                <a:solidFill>
                  <a:srgbClr val="000090"/>
                </a:solidFill>
              </a:rPr>
              <a:t>Plug-compatibility</a:t>
            </a:r>
            <a:r>
              <a:rPr kumimoji="1" lang="ja-JP" altLang="en-US" sz="1800" b="1" dirty="0" smtClean="0">
                <a:solidFill>
                  <a:srgbClr val="000090"/>
                </a:solidFill>
              </a:rPr>
              <a:t>の実証も含む</a:t>
            </a:r>
            <a:r>
              <a:rPr kumimoji="1" lang="en-US" altLang="ja-JP" sz="1800" b="1" dirty="0" smtClean="0">
                <a:solidFill>
                  <a:srgbClr val="000090"/>
                </a:solidFill>
              </a:rPr>
              <a:t>)</a:t>
            </a:r>
            <a:endParaRPr kumimoji="1" lang="ja-JP" altLang="en-US" sz="1800" b="1" dirty="0">
              <a:solidFill>
                <a:srgbClr val="000090"/>
              </a:solidFill>
            </a:endParaRPr>
          </a:p>
        </p:txBody>
      </p:sp>
      <p:pic>
        <p:nvPicPr>
          <p:cNvPr id="2" name="図 1" descr="20101001Px-25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908720"/>
            <a:ext cx="3240360" cy="2430270"/>
          </a:xfrm>
          <a:prstGeom prst="rect">
            <a:avLst/>
          </a:prstGeom>
        </p:spPr>
      </p:pic>
    </p:spTree>
    <p:extLst>
      <p:ext uri="{BB962C8B-B14F-4D97-AF65-F5344CB8AC3E}">
        <p14:creationId xmlns:p14="http://schemas.microsoft.com/office/powerpoint/2010/main" val="19827889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LC2011_03_A1_110707_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07" y="764704"/>
            <a:ext cx="8609393" cy="6093296"/>
          </a:xfrm>
          <a:prstGeom prst="rect">
            <a:avLst/>
          </a:prstGeom>
        </p:spPr>
      </p:pic>
      <p:sp>
        <p:nvSpPr>
          <p:cNvPr id="40963" name="Text Box 3"/>
          <p:cNvSpPr txBox="1">
            <a:spLocks noChangeArrowheads="1"/>
          </p:cNvSpPr>
          <p:nvPr/>
        </p:nvSpPr>
        <p:spPr bwMode="auto">
          <a:xfrm>
            <a:off x="1979712" y="116632"/>
            <a:ext cx="51058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3200" b="1" i="1" dirty="0">
                <a:solidFill>
                  <a:srgbClr val="010101"/>
                </a:solidFill>
                <a:latin typeface="Helvetica" charset="0"/>
                <a:cs typeface="Helvetica" charset="0"/>
              </a:rPr>
              <a:t>ILC </a:t>
            </a:r>
            <a:r>
              <a:rPr lang="ja-JP" altLang="en-US" sz="3200" b="1" i="1" dirty="0" smtClean="0">
                <a:solidFill>
                  <a:srgbClr val="010101"/>
                </a:solidFill>
                <a:latin typeface="Osaka" charset="0"/>
                <a:ea typeface="Osaka" charset="0"/>
                <a:cs typeface="Osaka" charset="0"/>
              </a:rPr>
              <a:t>リニアコライダー加速器</a:t>
            </a:r>
            <a:endParaRPr lang="en-US" altLang="ja-JP" sz="3200" b="1" i="1" dirty="0">
              <a:solidFill>
                <a:srgbClr val="010101"/>
              </a:solidFill>
              <a:latin typeface="Helvetica" charset="0"/>
              <a:cs typeface="Helvetica" charset="0"/>
            </a:endParaRPr>
          </a:p>
        </p:txBody>
      </p:sp>
      <p:sp>
        <p:nvSpPr>
          <p:cNvPr id="40969" name="Line 11"/>
          <p:cNvSpPr>
            <a:spLocks noChangeShapeType="1"/>
          </p:cNvSpPr>
          <p:nvPr/>
        </p:nvSpPr>
        <p:spPr bwMode="auto">
          <a:xfrm flipH="1" flipV="1">
            <a:off x="4205560" y="6326187"/>
            <a:ext cx="477838" cy="18415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0" name="Text Box 12"/>
          <p:cNvSpPr txBox="1">
            <a:spLocks noChangeArrowheads="1"/>
          </p:cNvSpPr>
          <p:nvPr/>
        </p:nvSpPr>
        <p:spPr bwMode="auto">
          <a:xfrm>
            <a:off x="7092280" y="3573016"/>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800" b="1" dirty="0" smtClean="0">
                <a:solidFill>
                  <a:srgbClr val="000090"/>
                </a:solidFill>
              </a:rPr>
              <a:t>主リニアック</a:t>
            </a:r>
            <a:endParaRPr lang="en-US" altLang="ja-JP" sz="1800" b="1" dirty="0">
              <a:solidFill>
                <a:srgbClr val="000090"/>
              </a:solidFill>
            </a:endParaRPr>
          </a:p>
        </p:txBody>
      </p:sp>
      <p:sp>
        <p:nvSpPr>
          <p:cNvPr id="40972" name="Text Box 14"/>
          <p:cNvSpPr txBox="1">
            <a:spLocks noChangeArrowheads="1"/>
          </p:cNvSpPr>
          <p:nvPr/>
        </p:nvSpPr>
        <p:spPr bwMode="auto">
          <a:xfrm>
            <a:off x="5652120" y="4437112"/>
            <a:ext cx="2505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600" b="1" dirty="0" smtClean="0">
                <a:solidFill>
                  <a:srgbClr val="010101"/>
                </a:solidFill>
                <a:latin typeface="Helvetica" charset="0"/>
                <a:cs typeface="Helvetica" charset="0"/>
              </a:rPr>
              <a:t>電子・陽電子　主</a:t>
            </a:r>
            <a:r>
              <a:rPr lang="ja-JP" altLang="en-US" sz="1600" b="1" dirty="0">
                <a:solidFill>
                  <a:srgbClr val="010101"/>
                </a:solidFill>
                <a:latin typeface="Helvetica" charset="0"/>
                <a:cs typeface="Helvetica" charset="0"/>
              </a:rPr>
              <a:t>リニアック</a:t>
            </a:r>
            <a:endParaRPr lang="en-US" altLang="ja-JP" sz="1600" dirty="0">
              <a:solidFill>
                <a:srgbClr val="010101"/>
              </a:solidFill>
              <a:latin typeface="Helvetica" charset="0"/>
              <a:cs typeface="Helvetica" charset="0"/>
            </a:endParaRPr>
          </a:p>
        </p:txBody>
      </p:sp>
      <p:sp>
        <p:nvSpPr>
          <p:cNvPr id="40973" name="Text Box 15"/>
          <p:cNvSpPr txBox="1">
            <a:spLocks noChangeArrowheads="1"/>
          </p:cNvSpPr>
          <p:nvPr/>
        </p:nvSpPr>
        <p:spPr bwMode="auto">
          <a:xfrm>
            <a:off x="5364088" y="4797152"/>
            <a:ext cx="30957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600" b="1" dirty="0" smtClean="0">
                <a:solidFill>
                  <a:srgbClr val="010101"/>
                </a:solidFill>
                <a:latin typeface="Helvetica" charset="0"/>
                <a:cs typeface="Helvetica" charset="0"/>
              </a:rPr>
              <a:t>エネルギー</a:t>
            </a:r>
            <a:r>
              <a:rPr lang="en-US" altLang="ja-JP" sz="1600" b="1" dirty="0" smtClean="0">
                <a:solidFill>
                  <a:srgbClr val="010101"/>
                </a:solidFill>
                <a:latin typeface="Helvetica" charset="0"/>
                <a:cs typeface="Helvetica" charset="0"/>
              </a:rPr>
              <a:t> </a:t>
            </a:r>
            <a:r>
              <a:rPr lang="en-US" altLang="ja-JP" sz="1600" b="1" dirty="0">
                <a:solidFill>
                  <a:srgbClr val="010101"/>
                </a:solidFill>
                <a:latin typeface="Helvetica" charset="0"/>
                <a:cs typeface="Helvetica" charset="0"/>
              </a:rPr>
              <a:t>: 250GeV + 250GeV</a:t>
            </a:r>
          </a:p>
          <a:p>
            <a:r>
              <a:rPr lang="ja-JP" altLang="en-US" sz="1600" b="1" dirty="0" smtClean="0">
                <a:solidFill>
                  <a:srgbClr val="010101"/>
                </a:solidFill>
                <a:latin typeface="Helvetica" charset="0"/>
                <a:cs typeface="Helvetica" charset="0"/>
              </a:rPr>
              <a:t>主リニアック長</a:t>
            </a:r>
            <a:r>
              <a:rPr lang="en-US" altLang="ja-JP" sz="1600" b="1" dirty="0" smtClean="0">
                <a:solidFill>
                  <a:srgbClr val="010101"/>
                </a:solidFill>
                <a:latin typeface="Helvetica" charset="0"/>
                <a:cs typeface="Helvetica" charset="0"/>
              </a:rPr>
              <a:t> </a:t>
            </a:r>
            <a:r>
              <a:rPr lang="en-US" altLang="ja-JP" sz="1600" b="1" dirty="0">
                <a:solidFill>
                  <a:srgbClr val="010101"/>
                </a:solidFill>
                <a:latin typeface="Helvetica" charset="0"/>
                <a:cs typeface="Helvetica" charset="0"/>
              </a:rPr>
              <a:t>: 11km + 11km</a:t>
            </a:r>
          </a:p>
          <a:p>
            <a:r>
              <a:rPr lang="ja-JP" altLang="en-US" sz="1600" b="1" dirty="0" smtClean="0">
                <a:solidFill>
                  <a:srgbClr val="010101"/>
                </a:solidFill>
                <a:latin typeface="Helvetica" charset="0"/>
                <a:cs typeface="Helvetica" charset="0"/>
              </a:rPr>
              <a:t>クライストロンの数</a:t>
            </a:r>
            <a:r>
              <a:rPr lang="en-US" altLang="ja-JP" sz="1600" b="1" dirty="0" smtClean="0">
                <a:solidFill>
                  <a:srgbClr val="010101"/>
                </a:solidFill>
                <a:latin typeface="Helvetica" charset="0"/>
                <a:cs typeface="Helvetica" charset="0"/>
              </a:rPr>
              <a:t>: 373 </a:t>
            </a:r>
            <a:r>
              <a:rPr lang="ja-JP" altLang="en-US" sz="1600" b="1" dirty="0" smtClean="0">
                <a:solidFill>
                  <a:srgbClr val="010101"/>
                </a:solidFill>
                <a:latin typeface="Helvetica" charset="0"/>
                <a:cs typeface="Helvetica" charset="0"/>
              </a:rPr>
              <a:t>台</a:t>
            </a:r>
            <a:endParaRPr lang="en-US" altLang="ja-JP" sz="1600" b="1" dirty="0">
              <a:solidFill>
                <a:srgbClr val="010101"/>
              </a:solidFill>
              <a:latin typeface="Helvetica" charset="0"/>
              <a:cs typeface="Helvetica" charset="0"/>
            </a:endParaRPr>
          </a:p>
          <a:p>
            <a:r>
              <a:rPr lang="ja-JP" altLang="en-US" sz="1600" b="1" dirty="0" smtClean="0">
                <a:solidFill>
                  <a:srgbClr val="010101"/>
                </a:solidFill>
                <a:latin typeface="Helvetica" charset="0"/>
                <a:cs typeface="Helvetica" charset="0"/>
              </a:rPr>
              <a:t>クライオモジュールの数</a:t>
            </a:r>
            <a:r>
              <a:rPr lang="en-US" altLang="ja-JP" sz="1600" b="1" dirty="0" smtClean="0">
                <a:solidFill>
                  <a:srgbClr val="010101"/>
                </a:solidFill>
                <a:latin typeface="Helvetica" charset="0"/>
                <a:cs typeface="Helvetica" charset="0"/>
              </a:rPr>
              <a:t>: </a:t>
            </a:r>
            <a:r>
              <a:rPr lang="en-US" altLang="ja-JP" sz="1600" b="1" dirty="0">
                <a:solidFill>
                  <a:srgbClr val="010101"/>
                </a:solidFill>
                <a:latin typeface="Helvetica" charset="0"/>
                <a:cs typeface="Helvetica" charset="0"/>
              </a:rPr>
              <a:t>1680 </a:t>
            </a:r>
            <a:r>
              <a:rPr lang="ja-JP" altLang="en-US" sz="1600" b="1" dirty="0" smtClean="0">
                <a:solidFill>
                  <a:srgbClr val="010101"/>
                </a:solidFill>
                <a:latin typeface="Helvetica" charset="0"/>
                <a:cs typeface="Helvetica" charset="0"/>
              </a:rPr>
              <a:t>台</a:t>
            </a:r>
            <a:endParaRPr lang="en-US" altLang="ja-JP" sz="1600" b="1" dirty="0">
              <a:solidFill>
                <a:srgbClr val="010101"/>
              </a:solidFill>
              <a:latin typeface="Helvetica" charset="0"/>
              <a:cs typeface="Helvetica" charset="0"/>
            </a:endParaRPr>
          </a:p>
          <a:p>
            <a:r>
              <a:rPr lang="ja-JP" altLang="en-US" sz="1600" b="1" dirty="0" smtClean="0">
                <a:solidFill>
                  <a:srgbClr val="010101"/>
                </a:solidFill>
                <a:latin typeface="Helvetica" charset="0"/>
                <a:cs typeface="Helvetica" charset="0"/>
              </a:rPr>
              <a:t>超伝導空洞の数</a:t>
            </a:r>
            <a:r>
              <a:rPr lang="en-US" altLang="ja-JP" sz="1600" b="1" dirty="0" smtClean="0">
                <a:solidFill>
                  <a:srgbClr val="010101"/>
                </a:solidFill>
                <a:latin typeface="Helvetica" charset="0"/>
                <a:cs typeface="Helvetica" charset="0"/>
              </a:rPr>
              <a:t>: </a:t>
            </a:r>
            <a:r>
              <a:rPr lang="en-US" altLang="ja-JP" sz="1600" b="1" dirty="0">
                <a:solidFill>
                  <a:srgbClr val="010101"/>
                </a:solidFill>
                <a:latin typeface="Helvetica" charset="0"/>
                <a:cs typeface="Helvetica" charset="0"/>
              </a:rPr>
              <a:t>14560 </a:t>
            </a:r>
            <a:r>
              <a:rPr lang="ja-JP" altLang="en-US" sz="1600" b="1" dirty="0" smtClean="0">
                <a:solidFill>
                  <a:srgbClr val="010101"/>
                </a:solidFill>
                <a:latin typeface="Helvetica" charset="0"/>
                <a:cs typeface="Helvetica" charset="0"/>
              </a:rPr>
              <a:t>台</a:t>
            </a:r>
            <a:endParaRPr lang="en-US" altLang="ja-JP" sz="1600" dirty="0">
              <a:solidFill>
                <a:srgbClr val="010101"/>
              </a:solidFill>
              <a:latin typeface="Helvetica" charset="0"/>
              <a:cs typeface="Helvetica" charset="0"/>
            </a:endParaRPr>
          </a:p>
        </p:txBody>
      </p:sp>
      <p:sp>
        <p:nvSpPr>
          <p:cNvPr id="40974" name="Text Box 12"/>
          <p:cNvSpPr txBox="1">
            <a:spLocks noChangeArrowheads="1"/>
          </p:cNvSpPr>
          <p:nvPr/>
        </p:nvSpPr>
        <p:spPr bwMode="auto">
          <a:xfrm>
            <a:off x="5724128" y="1628800"/>
            <a:ext cx="14542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400" b="1" dirty="0" smtClean="0">
                <a:solidFill>
                  <a:srgbClr val="000090"/>
                </a:solidFill>
              </a:rPr>
              <a:t>ダンピングリング</a:t>
            </a:r>
            <a:endParaRPr lang="en-US" altLang="ja-JP" sz="1400" b="1" dirty="0">
              <a:solidFill>
                <a:srgbClr val="000090"/>
              </a:solidFill>
            </a:endParaRPr>
          </a:p>
        </p:txBody>
      </p:sp>
      <p:sp>
        <p:nvSpPr>
          <p:cNvPr id="40975" name="Text Box 12"/>
          <p:cNvSpPr txBox="1">
            <a:spLocks noChangeArrowheads="1"/>
          </p:cNvSpPr>
          <p:nvPr/>
        </p:nvSpPr>
        <p:spPr bwMode="auto">
          <a:xfrm>
            <a:off x="8131175" y="2060848"/>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600" dirty="0" smtClean="0">
                <a:solidFill>
                  <a:srgbClr val="000090"/>
                </a:solidFill>
              </a:rPr>
              <a:t>検出器</a:t>
            </a:r>
            <a:endParaRPr lang="en-US" altLang="ja-JP" sz="1600" dirty="0">
              <a:solidFill>
                <a:srgbClr val="000090"/>
              </a:solidFill>
            </a:endParaRPr>
          </a:p>
        </p:txBody>
      </p:sp>
      <p:cxnSp>
        <p:nvCxnSpPr>
          <p:cNvPr id="20" name="直線矢印コネクタ 19"/>
          <p:cNvCxnSpPr>
            <a:cxnSpLocks noChangeShapeType="1"/>
            <a:stCxn id="40975" idx="0"/>
          </p:cNvCxnSpPr>
          <p:nvPr/>
        </p:nvCxnSpPr>
        <p:spPr bwMode="auto">
          <a:xfrm flipH="1" flipV="1">
            <a:off x="8027647" y="1772816"/>
            <a:ext cx="503638" cy="288032"/>
          </a:xfrm>
          <a:prstGeom prst="straightConnector1">
            <a:avLst/>
          </a:prstGeom>
          <a:noFill/>
          <a:ln w="25400">
            <a:solidFill>
              <a:srgbClr val="000090"/>
            </a:solidFill>
            <a:round/>
            <a:headEnd/>
            <a:tailEnd type="arrow" w="med" len="med"/>
          </a:ln>
          <a:effectLst>
            <a:outerShdw blurRad="40000" dist="20000" dir="5400000" rotWithShape="0">
              <a:srgbClr val="000000">
                <a:alpha val="37999"/>
              </a:srgbClr>
            </a:outerShdw>
          </a:effectLst>
        </p:spPr>
      </p:cxnSp>
      <p:cxnSp>
        <p:nvCxnSpPr>
          <p:cNvPr id="24" name="直線矢印コネクタ 23"/>
          <p:cNvCxnSpPr>
            <a:stCxn id="40970" idx="0"/>
          </p:cNvCxnSpPr>
          <p:nvPr/>
        </p:nvCxnSpPr>
        <p:spPr>
          <a:xfrm flipH="1" flipV="1">
            <a:off x="6516222" y="2924944"/>
            <a:ext cx="1258296" cy="64807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9B6DEBA4-771F-304F-8A7B-32F2D802C432}" type="slidenum">
              <a:rPr lang="en-US" altLang="ja-JP"/>
              <a:pPr/>
              <a:t>2</a:t>
            </a:fld>
            <a:endParaRPr lang="en-US" altLang="ja-JP"/>
          </a:p>
        </p:txBody>
      </p:sp>
      <p:pic>
        <p:nvPicPr>
          <p:cNvPr id="15" name="図 5" descr="ILC-cryomodul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40768"/>
            <a:ext cx="6400710"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67544" y="3429000"/>
            <a:ext cx="2224788" cy="523220"/>
          </a:xfrm>
          <a:prstGeom prst="rect">
            <a:avLst/>
          </a:prstGeom>
          <a:noFill/>
        </p:spPr>
        <p:txBody>
          <a:bodyPr wrap="none" rtlCol="0">
            <a:spAutoFit/>
          </a:bodyPr>
          <a:lstStyle/>
          <a:p>
            <a:r>
              <a:rPr kumimoji="1" lang="ja-JP" altLang="en-US" sz="1400" dirty="0" smtClean="0"/>
              <a:t>超伝導空洞９台を内蔵する</a:t>
            </a:r>
            <a:endParaRPr kumimoji="1" lang="en-US" altLang="ja-JP" sz="1400" dirty="0" smtClean="0"/>
          </a:p>
          <a:p>
            <a:r>
              <a:rPr lang="ja-JP" altLang="en-US" sz="1400" dirty="0" smtClean="0"/>
              <a:t>クライオモジュール</a:t>
            </a:r>
            <a:endParaRPr kumimoji="1" lang="ja-JP" altLang="en-US" sz="1400" dirty="0"/>
          </a:p>
        </p:txBody>
      </p:sp>
      <p:sp>
        <p:nvSpPr>
          <p:cNvPr id="6" name="円/楕円 5"/>
          <p:cNvSpPr/>
          <p:nvPr/>
        </p:nvSpPr>
        <p:spPr bwMode="auto">
          <a:xfrm>
            <a:off x="3779912" y="4653136"/>
            <a:ext cx="504056" cy="4320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cxnSp>
        <p:nvCxnSpPr>
          <p:cNvPr id="8" name="直線矢印コネクタ 7"/>
          <p:cNvCxnSpPr>
            <a:stCxn id="6" idx="1"/>
          </p:cNvCxnSpPr>
          <p:nvPr/>
        </p:nvCxnSpPr>
        <p:spPr bwMode="auto">
          <a:xfrm flipH="1" flipV="1">
            <a:off x="3203848" y="2996952"/>
            <a:ext cx="649881" cy="171945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テキスト ボックス 8"/>
          <p:cNvSpPr txBox="1"/>
          <p:nvPr/>
        </p:nvSpPr>
        <p:spPr>
          <a:xfrm>
            <a:off x="683568" y="1052736"/>
            <a:ext cx="4389693" cy="369332"/>
          </a:xfrm>
          <a:prstGeom prst="rect">
            <a:avLst/>
          </a:prstGeom>
          <a:noFill/>
        </p:spPr>
        <p:txBody>
          <a:bodyPr wrap="none" rtlCol="0">
            <a:spAutoFit/>
          </a:bodyPr>
          <a:lstStyle/>
          <a:p>
            <a:r>
              <a:rPr kumimoji="1" lang="en-US" altLang="ja-JP" sz="1800" b="1" dirty="0" smtClean="0">
                <a:solidFill>
                  <a:srgbClr val="FF0000"/>
                </a:solidFill>
              </a:rPr>
              <a:t>STF</a:t>
            </a:r>
            <a:r>
              <a:rPr kumimoji="1" lang="ja-JP" altLang="en-US" sz="1800" b="1" dirty="0" smtClean="0">
                <a:solidFill>
                  <a:srgbClr val="FF0000"/>
                </a:solidFill>
              </a:rPr>
              <a:t>では主リニアックの技術開発をしている</a:t>
            </a:r>
            <a:endParaRPr kumimoji="1" lang="ja-JP" altLang="en-US" sz="1800" b="1" dirty="0">
              <a:solidFill>
                <a:srgbClr val="FF0000"/>
              </a:solidFill>
            </a:endParaRPr>
          </a:p>
        </p:txBody>
      </p:sp>
      <p:cxnSp>
        <p:nvCxnSpPr>
          <p:cNvPr id="11" name="直線矢印コネクタ 10"/>
          <p:cNvCxnSpPr/>
          <p:nvPr/>
        </p:nvCxnSpPr>
        <p:spPr bwMode="auto">
          <a:xfrm flipV="1">
            <a:off x="2699792" y="1988840"/>
            <a:ext cx="5256584" cy="475252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2" name="テキスト ボックス 11"/>
          <p:cNvSpPr txBox="1"/>
          <p:nvPr/>
        </p:nvSpPr>
        <p:spPr>
          <a:xfrm>
            <a:off x="5796136" y="3933056"/>
            <a:ext cx="671177" cy="338554"/>
          </a:xfrm>
          <a:prstGeom prst="rect">
            <a:avLst/>
          </a:prstGeom>
          <a:noFill/>
        </p:spPr>
        <p:txBody>
          <a:bodyPr wrap="none" rtlCol="0">
            <a:spAutoFit/>
          </a:bodyPr>
          <a:lstStyle/>
          <a:p>
            <a:r>
              <a:rPr kumimoji="1" lang="en-US" altLang="ja-JP" sz="1600" dirty="0" smtClean="0"/>
              <a:t>11km</a:t>
            </a:r>
            <a:endParaRPr kumimoji="1" lang="ja-JP" altLang="en-US" sz="1600" dirty="0"/>
          </a:p>
        </p:txBody>
      </p:sp>
      <p:pic>
        <p:nvPicPr>
          <p:cNvPr id="21" name="Picture 5" descr="A superconducting TESLA cavity."/>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211960" y="6165304"/>
            <a:ext cx="2965034" cy="504056"/>
          </a:xfrm>
          <a:prstGeom prst="rect">
            <a:avLst/>
          </a:prstGeom>
          <a:noFill/>
          <a:ln w="9525">
            <a:noFill/>
            <a:miter lim="800000"/>
            <a:headEnd/>
            <a:tailEnd/>
          </a:ln>
          <a:effectLst/>
        </p:spPr>
      </p:pic>
    </p:spTree>
    <p:extLst>
      <p:ext uri="{BB962C8B-B14F-4D97-AF65-F5344CB8AC3E}">
        <p14:creationId xmlns:p14="http://schemas.microsoft.com/office/powerpoint/2010/main" val="21252484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4F17353-32A0-344F-8FC4-93F64516CAF6}" type="slidenum">
              <a:rPr lang="en-US" altLang="ja-JP" smtClean="0"/>
              <a:pPr/>
              <a:t>20</a:t>
            </a:fld>
            <a:endParaRPr lang="en-US" altLang="ja-JP"/>
          </a:p>
        </p:txBody>
      </p:sp>
      <p:pic>
        <p:nvPicPr>
          <p:cNvPr id="5" name="図 4" descr="STFQB_fullC2_111026_reduced_l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1" y="813814"/>
            <a:ext cx="7550831" cy="3911330"/>
          </a:xfrm>
          <a:prstGeom prst="rect">
            <a:avLst/>
          </a:prstGeom>
        </p:spPr>
      </p:pic>
      <p:sp>
        <p:nvSpPr>
          <p:cNvPr id="16" name="TextBox 2"/>
          <p:cNvSpPr txBox="1"/>
          <p:nvPr/>
        </p:nvSpPr>
        <p:spPr>
          <a:xfrm>
            <a:off x="251520" y="836712"/>
            <a:ext cx="3960440" cy="830997"/>
          </a:xfrm>
          <a:prstGeom prst="rect">
            <a:avLst/>
          </a:prstGeom>
          <a:noFill/>
        </p:spPr>
        <p:txBody>
          <a:bodyPr wrap="square" rtlCol="0">
            <a:spAutoFit/>
          </a:bodyPr>
          <a:lstStyle/>
          <a:p>
            <a:r>
              <a:rPr kumimoji="1" lang="en-US" altLang="ja-JP" dirty="0" smtClean="0">
                <a:latin typeface="Helvetica"/>
                <a:cs typeface="Helvetica"/>
              </a:rPr>
              <a:t>2011</a:t>
            </a:r>
            <a:r>
              <a:rPr kumimoji="1" lang="ja-JP" altLang="en-US" dirty="0" smtClean="0">
                <a:latin typeface="Helvetica"/>
                <a:cs typeface="Helvetica"/>
              </a:rPr>
              <a:t>年に</a:t>
            </a:r>
            <a:endParaRPr kumimoji="1" lang="en-US" altLang="ja-JP" dirty="0" smtClean="0">
              <a:latin typeface="Helvetica"/>
              <a:cs typeface="Helvetica"/>
            </a:endParaRPr>
          </a:p>
          <a:p>
            <a:r>
              <a:rPr lang="ja-JP" altLang="ja-JP" dirty="0">
                <a:latin typeface="Helvetica"/>
                <a:cs typeface="Helvetica"/>
              </a:rPr>
              <a:t>　</a:t>
            </a:r>
            <a:r>
              <a:rPr lang="ja-JP" altLang="en-US" dirty="0" smtClean="0">
                <a:latin typeface="Helvetica"/>
                <a:cs typeface="Helvetica"/>
              </a:rPr>
              <a:t>　　</a:t>
            </a:r>
            <a:r>
              <a:rPr kumimoji="1" lang="ja-JP" altLang="en-US" dirty="0" smtClean="0">
                <a:latin typeface="Helvetica"/>
                <a:cs typeface="Helvetica"/>
              </a:rPr>
              <a:t>「</a:t>
            </a:r>
            <a:r>
              <a:rPr kumimoji="1" lang="en-US" altLang="ja-JP" dirty="0" smtClean="0">
                <a:latin typeface="Helvetica"/>
                <a:cs typeface="Helvetica"/>
              </a:rPr>
              <a:t>STF</a:t>
            </a:r>
            <a:r>
              <a:rPr kumimoji="1" lang="ja-JP" altLang="en-US" dirty="0" smtClean="0">
                <a:latin typeface="Helvetica"/>
                <a:cs typeface="Helvetica"/>
              </a:rPr>
              <a:t>加速器」を建設</a:t>
            </a:r>
            <a:endParaRPr kumimoji="1" lang="ja-JP" altLang="en-US" dirty="0">
              <a:latin typeface="Helvetica"/>
              <a:cs typeface="Helvetica"/>
            </a:endParaRPr>
          </a:p>
        </p:txBody>
      </p:sp>
      <p:sp>
        <p:nvSpPr>
          <p:cNvPr id="20"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21" name="TextBox 3"/>
          <p:cNvSpPr txBox="1"/>
          <p:nvPr/>
        </p:nvSpPr>
        <p:spPr>
          <a:xfrm>
            <a:off x="1619672" y="188640"/>
            <a:ext cx="5792972" cy="523220"/>
          </a:xfrm>
          <a:prstGeom prst="rect">
            <a:avLst/>
          </a:prstGeom>
          <a:noFill/>
        </p:spPr>
        <p:txBody>
          <a:bodyPr wrap="none" rtlCol="0">
            <a:spAutoFit/>
          </a:bodyPr>
          <a:lstStyle/>
          <a:p>
            <a:r>
              <a:rPr kumimoji="1" lang="en-US" altLang="ja-JP" sz="2800" b="1" i="1" dirty="0" smtClean="0">
                <a:latin typeface="Osaka"/>
                <a:ea typeface="Osaka"/>
                <a:cs typeface="Osaka"/>
              </a:rPr>
              <a:t>STF phase-2 (step 1) STF</a:t>
            </a:r>
            <a:r>
              <a:rPr kumimoji="1" lang="ja-JP" altLang="en-US" sz="2800" b="1" i="1" dirty="0" smtClean="0">
                <a:latin typeface="Osaka"/>
                <a:ea typeface="Osaka"/>
                <a:cs typeface="Osaka"/>
              </a:rPr>
              <a:t>加速器</a:t>
            </a:r>
            <a:endParaRPr kumimoji="1" lang="ja-JP" altLang="en-US" sz="2800" b="1" i="1" dirty="0">
              <a:latin typeface="Osaka"/>
              <a:ea typeface="Osaka"/>
              <a:cs typeface="Osaka"/>
            </a:endParaRPr>
          </a:p>
        </p:txBody>
      </p:sp>
      <p:pic>
        <p:nvPicPr>
          <p:cNvPr id="22" name="図 21" descr="STF-QB-accelerator-0131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2996952"/>
            <a:ext cx="4824536" cy="3618402"/>
          </a:xfrm>
          <a:prstGeom prst="rect">
            <a:avLst/>
          </a:prstGeom>
        </p:spPr>
      </p:pic>
      <p:sp>
        <p:nvSpPr>
          <p:cNvPr id="6" name="テキスト ボックス 5"/>
          <p:cNvSpPr txBox="1"/>
          <p:nvPr/>
        </p:nvSpPr>
        <p:spPr>
          <a:xfrm>
            <a:off x="539552" y="5085184"/>
            <a:ext cx="2871700" cy="1323439"/>
          </a:xfrm>
          <a:prstGeom prst="rect">
            <a:avLst/>
          </a:prstGeom>
          <a:noFill/>
        </p:spPr>
        <p:txBody>
          <a:bodyPr wrap="none" rtlCol="0">
            <a:spAutoFit/>
          </a:bodyPr>
          <a:lstStyle/>
          <a:p>
            <a:r>
              <a:rPr kumimoji="1" lang="en-US" altLang="ja-JP" sz="2000" dirty="0" smtClean="0"/>
              <a:t>2012</a:t>
            </a:r>
            <a:r>
              <a:rPr kumimoji="1" lang="ja-JP" altLang="en-US" sz="2000" dirty="0" smtClean="0"/>
              <a:t>年</a:t>
            </a:r>
            <a:endParaRPr kumimoji="1" lang="en-US" altLang="ja-JP" sz="2000" dirty="0" smtClean="0"/>
          </a:p>
          <a:p>
            <a:r>
              <a:rPr lang="ja-JP" altLang="en-US" sz="2000" dirty="0" smtClean="0"/>
              <a:t>　　　２月調整運転開始</a:t>
            </a:r>
            <a:endParaRPr lang="en-US" altLang="ja-JP" sz="2000" dirty="0"/>
          </a:p>
          <a:p>
            <a:r>
              <a:rPr lang="ja-JP" altLang="en-US" sz="2000" dirty="0" smtClean="0"/>
              <a:t>　　　４</a:t>
            </a:r>
            <a:r>
              <a:rPr kumimoji="1" lang="ja-JP" altLang="en-US" sz="2000" dirty="0" smtClean="0"/>
              <a:t>月ビーム加速開始</a:t>
            </a:r>
            <a:endParaRPr kumimoji="1" lang="en-US" altLang="ja-JP" sz="2000" dirty="0" smtClean="0"/>
          </a:p>
          <a:p>
            <a:r>
              <a:rPr lang="ja-JP" altLang="ja-JP" sz="2000" dirty="0"/>
              <a:t>　</a:t>
            </a:r>
            <a:r>
              <a:rPr lang="ja-JP" altLang="en-US" sz="2000" dirty="0"/>
              <a:t>　　６月ビーム調整開始</a:t>
            </a:r>
            <a:endParaRPr kumimoji="1" lang="ja-JP" altLang="en-US" sz="2000" dirty="0"/>
          </a:p>
        </p:txBody>
      </p:sp>
      <p:sp>
        <p:nvSpPr>
          <p:cNvPr id="3" name="テキスト ボックス 2"/>
          <p:cNvSpPr txBox="1"/>
          <p:nvPr/>
        </p:nvSpPr>
        <p:spPr>
          <a:xfrm>
            <a:off x="251520" y="1772816"/>
            <a:ext cx="3198311" cy="830997"/>
          </a:xfrm>
          <a:prstGeom prst="rect">
            <a:avLst/>
          </a:prstGeom>
          <a:noFill/>
        </p:spPr>
        <p:txBody>
          <a:bodyPr wrap="none" rtlCol="0">
            <a:spAutoFit/>
          </a:bodyPr>
          <a:lstStyle/>
          <a:p>
            <a:r>
              <a:rPr kumimoji="1" lang="ja-JP" altLang="en-US" sz="1200" dirty="0" smtClean="0">
                <a:latin typeface="Osaka"/>
                <a:ea typeface="Osaka"/>
                <a:cs typeface="Osaka"/>
              </a:rPr>
              <a:t>レーザー・コンプトンによる高輝度Ｘ線生成実験</a:t>
            </a:r>
            <a:endParaRPr kumimoji="1" lang="en-US" altLang="ja-JP" sz="1200" dirty="0" smtClean="0">
              <a:latin typeface="Osaka"/>
              <a:ea typeface="Osaka"/>
              <a:cs typeface="Osaka"/>
            </a:endParaRPr>
          </a:p>
          <a:p>
            <a:r>
              <a:rPr lang="en-US" altLang="ja-JP" sz="1200" dirty="0" smtClean="0">
                <a:latin typeface="Osaka"/>
                <a:ea typeface="Osaka"/>
                <a:cs typeface="Osaka"/>
              </a:rPr>
              <a:t>10mA</a:t>
            </a:r>
            <a:r>
              <a:rPr lang="ja-JP" altLang="en-US" sz="1200" dirty="0" smtClean="0">
                <a:latin typeface="Osaka"/>
                <a:ea typeface="Osaka"/>
                <a:cs typeface="Osaka"/>
              </a:rPr>
              <a:t>電子ビーム（</a:t>
            </a:r>
            <a:r>
              <a:rPr lang="en-US" altLang="ja-JP" sz="1200" dirty="0" smtClean="0">
                <a:latin typeface="Osaka"/>
                <a:ea typeface="Osaka"/>
                <a:cs typeface="Osaka"/>
              </a:rPr>
              <a:t>40MeV, </a:t>
            </a:r>
            <a:r>
              <a:rPr lang="ja-JP" altLang="en-US" sz="1200" dirty="0" smtClean="0">
                <a:latin typeface="Osaka"/>
                <a:ea typeface="Osaka"/>
                <a:cs typeface="Osaka"/>
              </a:rPr>
              <a:t>１ｍｓ</a:t>
            </a:r>
            <a:r>
              <a:rPr lang="en-US" altLang="ja-JP" sz="1200" dirty="0" smtClean="0">
                <a:latin typeface="Osaka"/>
                <a:ea typeface="Osaka"/>
                <a:cs typeface="Osaka"/>
              </a:rPr>
              <a:t>, </a:t>
            </a:r>
            <a:r>
              <a:rPr lang="ja-JP" altLang="en-US" sz="1200" dirty="0" smtClean="0">
                <a:latin typeface="Osaka"/>
                <a:ea typeface="Osaka"/>
                <a:cs typeface="Osaka"/>
              </a:rPr>
              <a:t>５Ｈｚ）</a:t>
            </a:r>
            <a:endParaRPr lang="en-US" altLang="ja-JP" sz="1200" dirty="0" smtClean="0">
              <a:latin typeface="Osaka"/>
              <a:ea typeface="Osaka"/>
              <a:cs typeface="Osaka"/>
            </a:endParaRPr>
          </a:p>
          <a:p>
            <a:r>
              <a:rPr kumimoji="1" lang="en-US" altLang="ja-JP" sz="1200" dirty="0" smtClean="0">
                <a:latin typeface="Osaka"/>
                <a:ea typeface="Osaka"/>
                <a:cs typeface="Osaka"/>
              </a:rPr>
              <a:t>4</a:t>
            </a:r>
            <a:r>
              <a:rPr kumimoji="1" lang="ja-JP" altLang="en-US" sz="1200" dirty="0" smtClean="0">
                <a:latin typeface="Osaka"/>
                <a:ea typeface="Osaka"/>
                <a:cs typeface="Osaka"/>
              </a:rPr>
              <a:t>　ミラー・　レーザー蓄積器</a:t>
            </a:r>
            <a:endParaRPr kumimoji="1" lang="en-US" altLang="ja-JP" sz="1200" dirty="0" smtClean="0">
              <a:latin typeface="Osaka"/>
              <a:ea typeface="Osaka"/>
              <a:cs typeface="Osaka"/>
            </a:endParaRPr>
          </a:p>
          <a:p>
            <a:r>
              <a:rPr lang="ja-JP" altLang="en-US" sz="1200" dirty="0" smtClean="0">
                <a:latin typeface="Osaka"/>
                <a:ea typeface="Osaka"/>
                <a:cs typeface="Osaka"/>
              </a:rPr>
              <a:t>電子ビームとレーザーとの</a:t>
            </a:r>
            <a:r>
              <a:rPr lang="en-US" altLang="ja-JP" sz="1200" dirty="0" smtClean="0">
                <a:latin typeface="Osaka"/>
                <a:ea typeface="Osaka"/>
                <a:cs typeface="Osaka"/>
              </a:rPr>
              <a:t>head-on collision</a:t>
            </a:r>
            <a:endParaRPr kumimoji="1" lang="ja-JP" altLang="en-US" sz="1200" dirty="0">
              <a:latin typeface="Osaka"/>
              <a:ea typeface="Osaka"/>
              <a:cs typeface="Osaka"/>
            </a:endParaRPr>
          </a:p>
        </p:txBody>
      </p:sp>
      <p:sp>
        <p:nvSpPr>
          <p:cNvPr id="10" name="TextBox 2"/>
          <p:cNvSpPr txBox="1"/>
          <p:nvPr/>
        </p:nvSpPr>
        <p:spPr>
          <a:xfrm>
            <a:off x="251520" y="2564904"/>
            <a:ext cx="3102540" cy="523220"/>
          </a:xfrm>
          <a:prstGeom prst="rect">
            <a:avLst/>
          </a:prstGeom>
          <a:noFill/>
        </p:spPr>
        <p:txBody>
          <a:bodyPr wrap="none" rtlCol="0">
            <a:spAutoFit/>
          </a:bodyPr>
          <a:lstStyle/>
          <a:p>
            <a:r>
              <a:rPr kumimoji="1" lang="en-US" altLang="ja-JP" sz="1400" dirty="0" smtClean="0"/>
              <a:t>1.3 x 10</a:t>
            </a:r>
            <a:r>
              <a:rPr kumimoji="1" lang="en-US" altLang="ja-JP" sz="1400" baseline="30000" dirty="0" smtClean="0"/>
              <a:t>10</a:t>
            </a:r>
            <a:r>
              <a:rPr kumimoji="1" lang="en-US" altLang="ja-JP" sz="1400" dirty="0" smtClean="0"/>
              <a:t> photons/sec 1%bandwidth</a:t>
            </a:r>
          </a:p>
          <a:p>
            <a:r>
              <a:rPr lang="ja-JP" altLang="en-US" sz="1400" dirty="0" smtClean="0"/>
              <a:t>が目標</a:t>
            </a:r>
            <a:r>
              <a:rPr kumimoji="1" lang="en-US" altLang="ja-JP" sz="1400" dirty="0" smtClean="0"/>
              <a:t>　   </a:t>
            </a:r>
            <a:endParaRPr kumimoji="1" lang="ja-JP" altLang="en-US" sz="1400" dirty="0"/>
          </a:p>
        </p:txBody>
      </p:sp>
      <p:sp>
        <p:nvSpPr>
          <p:cNvPr id="11" name="テキスト ボックス 10"/>
          <p:cNvSpPr txBox="1"/>
          <p:nvPr/>
        </p:nvSpPr>
        <p:spPr>
          <a:xfrm>
            <a:off x="5868144" y="2276872"/>
            <a:ext cx="2347968" cy="276999"/>
          </a:xfrm>
          <a:prstGeom prst="rect">
            <a:avLst/>
          </a:prstGeom>
          <a:noFill/>
        </p:spPr>
        <p:txBody>
          <a:bodyPr wrap="none" rtlCol="0">
            <a:spAutoFit/>
          </a:bodyPr>
          <a:lstStyle/>
          <a:p>
            <a:r>
              <a:rPr kumimoji="1" lang="en-US" altLang="ja-JP" sz="1200" b="1" dirty="0" smtClean="0"/>
              <a:t>Capture cryomodule ( 2 </a:t>
            </a:r>
            <a:r>
              <a:rPr kumimoji="1" lang="ja-JP" altLang="en-US" sz="1200" b="1" dirty="0" smtClean="0"/>
              <a:t>空洞</a:t>
            </a:r>
            <a:r>
              <a:rPr kumimoji="1" lang="en-US" altLang="ja-JP" sz="1200" b="1" dirty="0" smtClean="0"/>
              <a:t> )</a:t>
            </a:r>
            <a:endParaRPr kumimoji="1" lang="ja-JP" altLang="en-US" sz="1200" b="1" dirty="0"/>
          </a:p>
        </p:txBody>
      </p:sp>
      <p:sp>
        <p:nvSpPr>
          <p:cNvPr id="13" name="テキスト ボックス 12"/>
          <p:cNvSpPr txBox="1"/>
          <p:nvPr/>
        </p:nvSpPr>
        <p:spPr>
          <a:xfrm>
            <a:off x="2195736" y="4149080"/>
            <a:ext cx="1762021" cy="276999"/>
          </a:xfrm>
          <a:prstGeom prst="rect">
            <a:avLst/>
          </a:prstGeom>
          <a:noFill/>
        </p:spPr>
        <p:txBody>
          <a:bodyPr wrap="none" rtlCol="0">
            <a:spAutoFit/>
          </a:bodyPr>
          <a:lstStyle/>
          <a:p>
            <a:r>
              <a:rPr kumimoji="1" lang="ja-JP" altLang="en-US" sz="1200" b="1" dirty="0" smtClean="0"/>
              <a:t>ビーム、レーザー衝突点</a:t>
            </a:r>
            <a:endParaRPr kumimoji="1" lang="ja-JP" altLang="en-US" sz="1200" b="1" dirty="0"/>
          </a:p>
        </p:txBody>
      </p:sp>
      <p:sp>
        <p:nvSpPr>
          <p:cNvPr id="14" name="テキスト ボックス 13"/>
          <p:cNvSpPr txBox="1"/>
          <p:nvPr/>
        </p:nvSpPr>
        <p:spPr>
          <a:xfrm>
            <a:off x="7308304" y="1844824"/>
            <a:ext cx="1574094" cy="276999"/>
          </a:xfrm>
          <a:prstGeom prst="rect">
            <a:avLst/>
          </a:prstGeom>
          <a:noFill/>
        </p:spPr>
        <p:txBody>
          <a:bodyPr wrap="none" rtlCol="0">
            <a:spAutoFit/>
          </a:bodyPr>
          <a:lstStyle/>
          <a:p>
            <a:r>
              <a:rPr kumimoji="1" lang="ja-JP" altLang="en-US" sz="1200" b="1" dirty="0" smtClean="0"/>
              <a:t>フォトカソード</a:t>
            </a:r>
            <a:r>
              <a:rPr kumimoji="1" lang="en-US" altLang="ja-JP" sz="1200" b="1" dirty="0" smtClean="0"/>
              <a:t> </a:t>
            </a:r>
            <a:r>
              <a:rPr kumimoji="1" lang="en-US" altLang="ja-JP" sz="1200" b="1" dirty="0" err="1" smtClean="0"/>
              <a:t>RFgun</a:t>
            </a:r>
            <a:endParaRPr kumimoji="1" lang="ja-JP" altLang="en-US" sz="1200" b="1" dirty="0"/>
          </a:p>
        </p:txBody>
      </p:sp>
      <p:sp>
        <p:nvSpPr>
          <p:cNvPr id="15" name="テキスト ボックス 14"/>
          <p:cNvSpPr txBox="1"/>
          <p:nvPr/>
        </p:nvSpPr>
        <p:spPr>
          <a:xfrm>
            <a:off x="5940152" y="6237312"/>
            <a:ext cx="1187745" cy="338554"/>
          </a:xfrm>
          <a:prstGeom prst="rect">
            <a:avLst/>
          </a:prstGeom>
          <a:noFill/>
        </p:spPr>
        <p:txBody>
          <a:bodyPr wrap="none" rtlCol="0">
            <a:spAutoFit/>
          </a:bodyPr>
          <a:lstStyle/>
          <a:p>
            <a:r>
              <a:rPr kumimoji="1" lang="en-US" altLang="ja-JP" sz="1600" dirty="0" smtClean="0">
                <a:solidFill>
                  <a:srgbClr val="FFFF00"/>
                </a:solidFill>
              </a:rPr>
              <a:t>STF</a:t>
            </a:r>
            <a:r>
              <a:rPr kumimoji="1" lang="ja-JP" altLang="en-US" sz="1600" dirty="0" smtClean="0">
                <a:solidFill>
                  <a:srgbClr val="FFFF00"/>
                </a:solidFill>
              </a:rPr>
              <a:t>加速器</a:t>
            </a:r>
            <a:endParaRPr kumimoji="1" lang="ja-JP" altLang="en-US" sz="1600" dirty="0">
              <a:solidFill>
                <a:srgbClr val="FFFF00"/>
              </a:solidFill>
            </a:endParaRPr>
          </a:p>
        </p:txBody>
      </p:sp>
    </p:spTree>
    <p:extLst>
      <p:ext uri="{BB962C8B-B14F-4D97-AF65-F5344CB8AC3E}">
        <p14:creationId xmlns:p14="http://schemas.microsoft.com/office/powerpoint/2010/main" val="5065544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0608tek0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412776"/>
            <a:ext cx="4536504" cy="3402378"/>
          </a:xfrm>
          <a:prstGeom prst="rect">
            <a:avLst/>
          </a:prstGeom>
        </p:spPr>
      </p:pic>
      <p:sp>
        <p:nvSpPr>
          <p:cNvPr id="4" name="TextBox 3"/>
          <p:cNvSpPr txBox="1"/>
          <p:nvPr/>
        </p:nvSpPr>
        <p:spPr>
          <a:xfrm>
            <a:off x="1619672" y="188640"/>
            <a:ext cx="5996353" cy="523220"/>
          </a:xfrm>
          <a:prstGeom prst="rect">
            <a:avLst/>
          </a:prstGeom>
          <a:noFill/>
        </p:spPr>
        <p:txBody>
          <a:bodyPr wrap="none" rtlCol="0">
            <a:spAutoFit/>
          </a:bodyPr>
          <a:lstStyle/>
          <a:p>
            <a:r>
              <a:rPr kumimoji="1" lang="en-US" altLang="ja-JP" sz="2800" b="1" i="1" dirty="0" smtClean="0">
                <a:latin typeface="Osaka"/>
                <a:ea typeface="Osaka"/>
                <a:cs typeface="Osaka"/>
              </a:rPr>
              <a:t>STF phase-2 (step 1) STF</a:t>
            </a:r>
            <a:r>
              <a:rPr kumimoji="1" lang="ja-JP" altLang="en-US" sz="2800" b="1" i="1" dirty="0" smtClean="0">
                <a:latin typeface="Osaka"/>
                <a:ea typeface="Osaka"/>
                <a:cs typeface="Osaka"/>
              </a:rPr>
              <a:t>加速器</a:t>
            </a:r>
            <a:endParaRPr kumimoji="1" lang="ja-JP" altLang="en-US" sz="2800" b="1" i="1" dirty="0">
              <a:latin typeface="Osaka"/>
              <a:ea typeface="Osaka"/>
              <a:cs typeface="Osaka"/>
            </a:endParaRPr>
          </a:p>
        </p:txBody>
      </p:sp>
      <p:sp>
        <p:nvSpPr>
          <p:cNvPr id="22"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pic>
        <p:nvPicPr>
          <p:cNvPr id="23" name="図 22" descr="Flat_1ms_beam_with_RF_feedb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12776"/>
            <a:ext cx="2520280" cy="1890210"/>
          </a:xfrm>
          <a:prstGeom prst="rect">
            <a:avLst/>
          </a:prstGeom>
        </p:spPr>
      </p:pic>
      <p:pic>
        <p:nvPicPr>
          <p:cNvPr id="24" name="図 23" descr="scope_0413201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789041"/>
            <a:ext cx="2520280" cy="1851592"/>
          </a:xfrm>
          <a:prstGeom prst="rect">
            <a:avLst/>
          </a:prstGeom>
        </p:spPr>
      </p:pic>
      <p:sp>
        <p:nvSpPr>
          <p:cNvPr id="5" name="テキスト ボックス 4"/>
          <p:cNvSpPr txBox="1"/>
          <p:nvPr/>
        </p:nvSpPr>
        <p:spPr>
          <a:xfrm>
            <a:off x="683568" y="3284984"/>
            <a:ext cx="2803096" cy="461665"/>
          </a:xfrm>
          <a:prstGeom prst="rect">
            <a:avLst/>
          </a:prstGeom>
          <a:noFill/>
        </p:spPr>
        <p:txBody>
          <a:bodyPr wrap="none" rtlCol="0">
            <a:spAutoFit/>
          </a:bodyPr>
          <a:lstStyle/>
          <a:p>
            <a:r>
              <a:rPr kumimoji="1" lang="en-US" altLang="ja-JP" sz="1200" dirty="0"/>
              <a:t>RF</a:t>
            </a:r>
            <a:r>
              <a:rPr kumimoji="1" lang="ja-JP" altLang="en-US" sz="1200" dirty="0"/>
              <a:t>電子銃から</a:t>
            </a:r>
            <a:r>
              <a:rPr kumimoji="1" lang="en-US" altLang="ja-JP" sz="1200" dirty="0"/>
              <a:t>1ms</a:t>
            </a:r>
            <a:r>
              <a:rPr kumimoji="1" lang="ja-JP" altLang="en-US" sz="1200" dirty="0"/>
              <a:t>長のビームトレインの</a:t>
            </a:r>
            <a:endParaRPr kumimoji="1" lang="en-US" altLang="ja-JP" sz="1200" dirty="0"/>
          </a:p>
          <a:p>
            <a:r>
              <a:rPr kumimoji="1" lang="ja-JP" altLang="en-US" sz="1200" dirty="0"/>
              <a:t>引き出しに成功</a:t>
            </a:r>
            <a:r>
              <a:rPr kumimoji="1" lang="ja-JP" altLang="en-US" sz="1200" dirty="0" smtClean="0"/>
              <a:t>！</a:t>
            </a:r>
            <a:r>
              <a:rPr lang="ja-JP" altLang="en-US" sz="1200" dirty="0" smtClean="0"/>
              <a:t>（</a:t>
            </a:r>
            <a:r>
              <a:rPr kumimoji="1" lang="ja-JP" altLang="en-US" sz="1200" dirty="0" smtClean="0"/>
              <a:t>２０１２年</a:t>
            </a:r>
            <a:r>
              <a:rPr kumimoji="1" lang="en-US" altLang="ja-JP" sz="1200" dirty="0" smtClean="0"/>
              <a:t>3</a:t>
            </a:r>
            <a:r>
              <a:rPr kumimoji="1" lang="ja-JP" altLang="en-US" sz="1200" dirty="0" smtClean="0"/>
              <a:t>月）</a:t>
            </a:r>
            <a:endParaRPr kumimoji="1" lang="ja-JP" altLang="en-US" sz="1200" dirty="0"/>
          </a:p>
        </p:txBody>
      </p:sp>
      <p:sp>
        <p:nvSpPr>
          <p:cNvPr id="25" name="テキスト ボックス 24"/>
          <p:cNvSpPr txBox="1"/>
          <p:nvPr/>
        </p:nvSpPr>
        <p:spPr>
          <a:xfrm>
            <a:off x="4067944" y="4869160"/>
            <a:ext cx="4460175" cy="1323439"/>
          </a:xfrm>
          <a:prstGeom prst="rect">
            <a:avLst/>
          </a:prstGeom>
          <a:noFill/>
        </p:spPr>
        <p:txBody>
          <a:bodyPr wrap="none" rtlCol="0">
            <a:spAutoFit/>
          </a:bodyPr>
          <a:lstStyle/>
          <a:p>
            <a:r>
              <a:rPr kumimoji="1" lang="en-US" altLang="ja-JP" sz="1600" dirty="0" smtClean="0"/>
              <a:t>20%</a:t>
            </a:r>
            <a:r>
              <a:rPr kumimoji="1" lang="ja-JP" altLang="en-US" sz="1600" dirty="0" smtClean="0"/>
              <a:t>ビームパワーのビーム</a:t>
            </a:r>
            <a:r>
              <a:rPr kumimoji="1" lang="ja-JP" altLang="en-US" sz="1600" dirty="0"/>
              <a:t>加速</a:t>
            </a:r>
            <a:r>
              <a:rPr kumimoji="1" lang="ja-JP" altLang="en-US" sz="1600" dirty="0" smtClean="0"/>
              <a:t>に</a:t>
            </a:r>
            <a:r>
              <a:rPr lang="ja-JP" altLang="en-US" sz="1600" dirty="0" smtClean="0"/>
              <a:t>よる試験運転</a:t>
            </a:r>
            <a:r>
              <a:rPr kumimoji="1" lang="ja-JP" altLang="en-US" sz="1600" dirty="0" smtClean="0"/>
              <a:t>。</a:t>
            </a:r>
            <a:endParaRPr kumimoji="1" lang="en-US" altLang="ja-JP" sz="1600" dirty="0"/>
          </a:p>
          <a:p>
            <a:r>
              <a:rPr lang="en-US" altLang="ja-JP" sz="1600" dirty="0"/>
              <a:t>40MeV, </a:t>
            </a:r>
            <a:r>
              <a:rPr lang="en-US" altLang="ja-JP" sz="1600" dirty="0" smtClean="0"/>
              <a:t>15pC</a:t>
            </a:r>
            <a:r>
              <a:rPr lang="en-US" altLang="ja-JP" sz="1600" dirty="0"/>
              <a:t>/bunch, </a:t>
            </a:r>
            <a:r>
              <a:rPr lang="en-US" altLang="ja-JP" sz="1600" dirty="0" smtClean="0"/>
              <a:t>162500bunches</a:t>
            </a:r>
            <a:r>
              <a:rPr lang="en-US" altLang="en-US" sz="1600" dirty="0" smtClean="0"/>
              <a:t>運転例</a:t>
            </a:r>
          </a:p>
          <a:p>
            <a:r>
              <a:rPr lang="ja-JP" altLang="en-US" sz="1600" dirty="0" smtClean="0"/>
              <a:t>（</a:t>
            </a:r>
            <a:r>
              <a:rPr lang="en-US" altLang="ja-JP" sz="1600" dirty="0" smtClean="0"/>
              <a:t>2012</a:t>
            </a:r>
            <a:r>
              <a:rPr lang="ja-JP" altLang="en-US" sz="1600" dirty="0" smtClean="0"/>
              <a:t>年</a:t>
            </a:r>
            <a:r>
              <a:rPr lang="en-US" altLang="ja-JP" sz="1600" dirty="0" smtClean="0"/>
              <a:t>6</a:t>
            </a:r>
            <a:r>
              <a:rPr lang="ja-JP" altLang="en-US" sz="1600" dirty="0" smtClean="0"/>
              <a:t>月）</a:t>
            </a:r>
            <a:endParaRPr lang="en-US" altLang="ja-JP" sz="1600" dirty="0"/>
          </a:p>
          <a:p>
            <a:r>
              <a:rPr lang="ja-JP" altLang="en-US" sz="1600" dirty="0" smtClean="0">
                <a:solidFill>
                  <a:srgbClr val="FF0000"/>
                </a:solidFill>
              </a:rPr>
              <a:t>ー</a:t>
            </a:r>
            <a:r>
              <a:rPr lang="ja-JP" altLang="en-US" sz="1600" dirty="0">
                <a:solidFill>
                  <a:srgbClr val="FF0000"/>
                </a:solidFill>
              </a:rPr>
              <a:t>＞</a:t>
            </a:r>
            <a:r>
              <a:rPr lang="en-US" altLang="ja-JP" sz="1600" dirty="0">
                <a:solidFill>
                  <a:srgbClr val="FF0000"/>
                </a:solidFill>
              </a:rPr>
              <a:t>ILC</a:t>
            </a:r>
            <a:r>
              <a:rPr lang="ja-JP" altLang="en-US" sz="1600" dirty="0" smtClean="0">
                <a:solidFill>
                  <a:srgbClr val="FF0000"/>
                </a:solidFill>
              </a:rPr>
              <a:t>のビーム長（</a:t>
            </a:r>
            <a:r>
              <a:rPr lang="en-US" altLang="ja-JP" sz="1600" dirty="0" smtClean="0">
                <a:solidFill>
                  <a:srgbClr val="FF0000"/>
                </a:solidFill>
              </a:rPr>
              <a:t>1ms</a:t>
            </a:r>
            <a:r>
              <a:rPr lang="ja-JP" altLang="en-US" sz="1600" dirty="0" smtClean="0">
                <a:solidFill>
                  <a:srgbClr val="FF0000"/>
                </a:solidFill>
              </a:rPr>
              <a:t>）加速を実証</a:t>
            </a:r>
            <a:endParaRPr lang="en-US" altLang="ja-JP" sz="1600" dirty="0">
              <a:solidFill>
                <a:srgbClr val="FF0000"/>
              </a:solidFill>
            </a:endParaRPr>
          </a:p>
          <a:p>
            <a:r>
              <a:rPr lang="ja-JP" altLang="ja-JP" sz="1600" dirty="0">
                <a:solidFill>
                  <a:srgbClr val="FF0000"/>
                </a:solidFill>
              </a:rPr>
              <a:t>　</a:t>
            </a:r>
            <a:r>
              <a:rPr lang="ja-JP" altLang="en-US" sz="1600" dirty="0">
                <a:solidFill>
                  <a:srgbClr val="FF0000"/>
                </a:solidFill>
              </a:rPr>
              <a:t>　　</a:t>
            </a:r>
            <a:r>
              <a:rPr lang="en-US" altLang="ja-JP" sz="1600" dirty="0">
                <a:solidFill>
                  <a:srgbClr val="FF0000"/>
                </a:solidFill>
              </a:rPr>
              <a:t>ILC</a:t>
            </a:r>
            <a:r>
              <a:rPr lang="ja-JP" altLang="en-US" sz="1600" dirty="0">
                <a:solidFill>
                  <a:srgbClr val="FF0000"/>
                </a:solidFill>
              </a:rPr>
              <a:t>のビーム強度（</a:t>
            </a:r>
            <a:r>
              <a:rPr lang="en-US" altLang="ja-JP" sz="1600" dirty="0">
                <a:solidFill>
                  <a:srgbClr val="FF0000"/>
                </a:solidFill>
              </a:rPr>
              <a:t>6.6mA</a:t>
            </a:r>
            <a:r>
              <a:rPr lang="ja-JP" altLang="en-US" sz="1600" dirty="0">
                <a:solidFill>
                  <a:srgbClr val="FF0000"/>
                </a:solidFill>
              </a:rPr>
              <a:t>相当</a:t>
            </a:r>
            <a:r>
              <a:rPr lang="en-US" altLang="ja-JP" sz="1600" dirty="0" smtClean="0">
                <a:solidFill>
                  <a:srgbClr val="FF0000"/>
                </a:solidFill>
              </a:rPr>
              <a:t>)</a:t>
            </a:r>
            <a:r>
              <a:rPr lang="ja-JP" altLang="en-US" sz="1600" dirty="0" smtClean="0">
                <a:solidFill>
                  <a:srgbClr val="FF0000"/>
                </a:solidFill>
              </a:rPr>
              <a:t>の実績あり</a:t>
            </a:r>
            <a:endParaRPr kumimoji="1" lang="ja-JP" altLang="en-US" sz="1600" dirty="0">
              <a:solidFill>
                <a:srgbClr val="FF0000"/>
              </a:solidFill>
            </a:endParaRPr>
          </a:p>
        </p:txBody>
      </p:sp>
      <p:cxnSp>
        <p:nvCxnSpPr>
          <p:cNvPr id="10" name="直線矢印コネクタ 9"/>
          <p:cNvCxnSpPr/>
          <p:nvPr/>
        </p:nvCxnSpPr>
        <p:spPr bwMode="auto">
          <a:xfrm>
            <a:off x="1403648" y="2780928"/>
            <a:ext cx="1152128" cy="0"/>
          </a:xfrm>
          <a:prstGeom prst="straightConnector1">
            <a:avLst/>
          </a:prstGeom>
          <a:solidFill>
            <a:schemeClr val="accent1"/>
          </a:solidFill>
          <a:ln w="19050" cap="flat" cmpd="sng" algn="ctr">
            <a:solidFill>
              <a:srgbClr val="FFFF00"/>
            </a:solidFill>
            <a:prstDash val="solid"/>
            <a:round/>
            <a:headEnd type="arrow"/>
            <a:tailEnd type="arrow"/>
          </a:ln>
          <a:effectLst/>
        </p:spPr>
      </p:cxnSp>
      <p:sp>
        <p:nvSpPr>
          <p:cNvPr id="13" name="テキスト ボックス 12"/>
          <p:cNvSpPr txBox="1"/>
          <p:nvPr/>
        </p:nvSpPr>
        <p:spPr>
          <a:xfrm>
            <a:off x="1619672" y="2708920"/>
            <a:ext cx="620745" cy="369332"/>
          </a:xfrm>
          <a:prstGeom prst="rect">
            <a:avLst/>
          </a:prstGeom>
          <a:noFill/>
        </p:spPr>
        <p:txBody>
          <a:bodyPr wrap="none" rtlCol="0">
            <a:spAutoFit/>
          </a:bodyPr>
          <a:lstStyle/>
          <a:p>
            <a:r>
              <a:rPr kumimoji="1" lang="en-US" altLang="ja-JP" sz="1800" dirty="0">
                <a:solidFill>
                  <a:srgbClr val="FFFF00"/>
                </a:solidFill>
              </a:rPr>
              <a:t>1ms</a:t>
            </a:r>
            <a:endParaRPr kumimoji="1" lang="ja-JP" altLang="en-US" sz="1800" dirty="0">
              <a:solidFill>
                <a:srgbClr val="FFFF00"/>
              </a:solidFill>
            </a:endParaRPr>
          </a:p>
        </p:txBody>
      </p:sp>
      <p:sp>
        <p:nvSpPr>
          <p:cNvPr id="15" name="テキスト ボックス 14"/>
          <p:cNvSpPr txBox="1"/>
          <p:nvPr/>
        </p:nvSpPr>
        <p:spPr>
          <a:xfrm>
            <a:off x="1835696" y="908720"/>
            <a:ext cx="5796178" cy="461665"/>
          </a:xfrm>
          <a:prstGeom prst="rect">
            <a:avLst/>
          </a:prstGeom>
          <a:noFill/>
        </p:spPr>
        <p:txBody>
          <a:bodyPr wrap="none" rtlCol="0">
            <a:spAutoFit/>
          </a:bodyPr>
          <a:lstStyle/>
          <a:p>
            <a:r>
              <a:rPr kumimoji="1" lang="ja-JP" altLang="en-US" dirty="0"/>
              <a:t>「</a:t>
            </a:r>
            <a:r>
              <a:rPr kumimoji="1" lang="en-US" altLang="ja-JP" dirty="0"/>
              <a:t>STF</a:t>
            </a:r>
            <a:r>
              <a:rPr kumimoji="1" lang="ja-JP" altLang="en-US" dirty="0"/>
              <a:t>加速器</a:t>
            </a:r>
            <a:r>
              <a:rPr kumimoji="1" lang="ja-JP" altLang="en-US" dirty="0" smtClean="0"/>
              <a:t>」</a:t>
            </a:r>
            <a:r>
              <a:rPr lang="ja-JP" altLang="en-US" dirty="0" smtClean="0"/>
              <a:t>が</a:t>
            </a:r>
            <a:r>
              <a:rPr kumimoji="1" lang="ja-JP" altLang="en-US" dirty="0" smtClean="0"/>
              <a:t>試験</a:t>
            </a:r>
            <a:r>
              <a:rPr kumimoji="1" lang="ja-JP" altLang="en-US" dirty="0"/>
              <a:t>運転</a:t>
            </a:r>
            <a:r>
              <a:rPr kumimoji="1" lang="ja-JP" altLang="en-US" dirty="0" smtClean="0"/>
              <a:t>開始されました！</a:t>
            </a:r>
            <a:endParaRPr kumimoji="1" lang="ja-JP" altLang="en-US" dirty="0"/>
          </a:p>
        </p:txBody>
      </p:sp>
      <p:sp>
        <p:nvSpPr>
          <p:cNvPr id="12" name="テキスト ボックス 11"/>
          <p:cNvSpPr txBox="1"/>
          <p:nvPr/>
        </p:nvSpPr>
        <p:spPr>
          <a:xfrm>
            <a:off x="539552" y="5589240"/>
            <a:ext cx="3321267" cy="461665"/>
          </a:xfrm>
          <a:prstGeom prst="rect">
            <a:avLst/>
          </a:prstGeom>
          <a:noFill/>
        </p:spPr>
        <p:txBody>
          <a:bodyPr wrap="none" rtlCol="0">
            <a:spAutoFit/>
          </a:bodyPr>
          <a:lstStyle/>
          <a:p>
            <a:r>
              <a:rPr kumimoji="1" lang="ja-JP" altLang="en-US" sz="1200" dirty="0"/>
              <a:t>超伝導空洞によるビーム加速に成功。</a:t>
            </a:r>
            <a:endParaRPr kumimoji="1" lang="en-US" altLang="ja-JP" sz="1200" dirty="0"/>
          </a:p>
          <a:p>
            <a:r>
              <a:rPr lang="en-US" altLang="ja-JP" sz="1200" dirty="0"/>
              <a:t>40MeV, 41pC/bunch, 28bunches</a:t>
            </a:r>
            <a:r>
              <a:rPr lang="ja-JP" altLang="en-US" sz="1200" dirty="0" smtClean="0"/>
              <a:t>（</a:t>
            </a:r>
            <a:r>
              <a:rPr lang="en-US" altLang="ja-JP" sz="1200" dirty="0" smtClean="0"/>
              <a:t>2012</a:t>
            </a:r>
            <a:r>
              <a:rPr lang="ja-JP" altLang="en-US" sz="1200" dirty="0" smtClean="0"/>
              <a:t>年４月）</a:t>
            </a:r>
            <a:endParaRPr lang="en-US" altLang="ja-JP" sz="1200" dirty="0"/>
          </a:p>
        </p:txBody>
      </p:sp>
      <p:cxnSp>
        <p:nvCxnSpPr>
          <p:cNvPr id="14" name="直線矢印コネクタ 13"/>
          <p:cNvCxnSpPr/>
          <p:nvPr/>
        </p:nvCxnSpPr>
        <p:spPr bwMode="auto">
          <a:xfrm>
            <a:off x="4860032" y="4149080"/>
            <a:ext cx="2232248" cy="0"/>
          </a:xfrm>
          <a:prstGeom prst="straightConnector1">
            <a:avLst/>
          </a:prstGeom>
          <a:solidFill>
            <a:schemeClr val="accent1"/>
          </a:solidFill>
          <a:ln w="19050" cap="flat" cmpd="sng" algn="ctr">
            <a:solidFill>
              <a:srgbClr val="FFFF00"/>
            </a:solidFill>
            <a:prstDash val="solid"/>
            <a:round/>
            <a:headEnd type="arrow"/>
            <a:tailEnd type="arrow"/>
          </a:ln>
          <a:effectLst/>
        </p:spPr>
      </p:cxnSp>
      <p:sp>
        <p:nvSpPr>
          <p:cNvPr id="17" name="テキスト ボックス 16"/>
          <p:cNvSpPr txBox="1"/>
          <p:nvPr/>
        </p:nvSpPr>
        <p:spPr>
          <a:xfrm>
            <a:off x="6876256" y="2060848"/>
            <a:ext cx="1574394" cy="246221"/>
          </a:xfrm>
          <a:prstGeom prst="rect">
            <a:avLst/>
          </a:prstGeom>
          <a:noFill/>
        </p:spPr>
        <p:txBody>
          <a:bodyPr wrap="none" rtlCol="0">
            <a:spAutoFit/>
          </a:bodyPr>
          <a:lstStyle/>
          <a:p>
            <a:r>
              <a:rPr kumimoji="1" lang="en-US" altLang="ja-JP" sz="1000" dirty="0" smtClean="0">
                <a:solidFill>
                  <a:srgbClr val="FFFF00"/>
                </a:solidFill>
              </a:rPr>
              <a:t>Fiber Beam loss monitor</a:t>
            </a:r>
            <a:endParaRPr kumimoji="1" lang="ja-JP" altLang="en-US" sz="1000" dirty="0">
              <a:solidFill>
                <a:srgbClr val="FFFF00"/>
              </a:solidFill>
            </a:endParaRPr>
          </a:p>
        </p:txBody>
      </p:sp>
      <p:sp>
        <p:nvSpPr>
          <p:cNvPr id="18" name="テキスト ボックス 17"/>
          <p:cNvSpPr txBox="1"/>
          <p:nvPr/>
        </p:nvSpPr>
        <p:spPr>
          <a:xfrm>
            <a:off x="7380312" y="1556792"/>
            <a:ext cx="983162" cy="246221"/>
          </a:xfrm>
          <a:prstGeom prst="rect">
            <a:avLst/>
          </a:prstGeom>
          <a:noFill/>
        </p:spPr>
        <p:txBody>
          <a:bodyPr wrap="none" rtlCol="0">
            <a:spAutoFit/>
          </a:bodyPr>
          <a:lstStyle/>
          <a:p>
            <a:r>
              <a:rPr kumimoji="1" lang="en-US" altLang="ja-JP" sz="1000" dirty="0" smtClean="0">
                <a:solidFill>
                  <a:srgbClr val="FFFF00"/>
                </a:solidFill>
              </a:rPr>
              <a:t>Beam on gate</a:t>
            </a:r>
            <a:endParaRPr kumimoji="1" lang="ja-JP" altLang="en-US" sz="1000" dirty="0">
              <a:solidFill>
                <a:srgbClr val="FFFF00"/>
              </a:solidFill>
            </a:endParaRPr>
          </a:p>
        </p:txBody>
      </p:sp>
      <p:sp>
        <p:nvSpPr>
          <p:cNvPr id="19" name="テキスト ボックス 18"/>
          <p:cNvSpPr txBox="1"/>
          <p:nvPr/>
        </p:nvSpPr>
        <p:spPr>
          <a:xfrm>
            <a:off x="4067944" y="2924944"/>
            <a:ext cx="1222410" cy="338554"/>
          </a:xfrm>
          <a:prstGeom prst="rect">
            <a:avLst/>
          </a:prstGeom>
          <a:noFill/>
        </p:spPr>
        <p:txBody>
          <a:bodyPr wrap="none" rtlCol="0">
            <a:spAutoFit/>
          </a:bodyPr>
          <a:lstStyle/>
          <a:p>
            <a:r>
              <a:rPr kumimoji="1" lang="en-US" altLang="ja-JP" sz="1600" dirty="0" smtClean="0">
                <a:solidFill>
                  <a:srgbClr val="FFFF00"/>
                </a:solidFill>
              </a:rPr>
              <a:t>BPM signal</a:t>
            </a:r>
            <a:endParaRPr kumimoji="1" lang="ja-JP" altLang="en-US" sz="1600" dirty="0">
              <a:solidFill>
                <a:srgbClr val="FFFF00"/>
              </a:solidFill>
            </a:endParaRPr>
          </a:p>
        </p:txBody>
      </p:sp>
      <p:sp>
        <p:nvSpPr>
          <p:cNvPr id="20" name="テキスト ボックス 19"/>
          <p:cNvSpPr txBox="1"/>
          <p:nvPr/>
        </p:nvSpPr>
        <p:spPr>
          <a:xfrm>
            <a:off x="6948264" y="2708920"/>
            <a:ext cx="1495997" cy="246221"/>
          </a:xfrm>
          <a:prstGeom prst="rect">
            <a:avLst/>
          </a:prstGeom>
          <a:noFill/>
        </p:spPr>
        <p:txBody>
          <a:bodyPr wrap="none" rtlCol="0">
            <a:spAutoFit/>
          </a:bodyPr>
          <a:lstStyle/>
          <a:p>
            <a:r>
              <a:rPr kumimoji="1" lang="en-US" altLang="ja-JP" sz="1000" dirty="0" smtClean="0">
                <a:solidFill>
                  <a:srgbClr val="FFFF00"/>
                </a:solidFill>
              </a:rPr>
              <a:t>PIN Beam loss monitor</a:t>
            </a:r>
            <a:endParaRPr kumimoji="1" lang="ja-JP" altLang="en-US" sz="1000" dirty="0">
              <a:solidFill>
                <a:srgbClr val="FFFF00"/>
              </a:solidFill>
            </a:endParaRPr>
          </a:p>
        </p:txBody>
      </p:sp>
      <p:sp>
        <p:nvSpPr>
          <p:cNvPr id="21" name="テキスト ボックス 20"/>
          <p:cNvSpPr txBox="1"/>
          <p:nvPr/>
        </p:nvSpPr>
        <p:spPr>
          <a:xfrm>
            <a:off x="5580112" y="3717032"/>
            <a:ext cx="766105" cy="461665"/>
          </a:xfrm>
          <a:prstGeom prst="rect">
            <a:avLst/>
          </a:prstGeom>
          <a:noFill/>
        </p:spPr>
        <p:txBody>
          <a:bodyPr wrap="none" rtlCol="0">
            <a:spAutoFit/>
          </a:bodyPr>
          <a:lstStyle/>
          <a:p>
            <a:r>
              <a:rPr kumimoji="1" lang="en-US" altLang="ja-JP" dirty="0">
                <a:solidFill>
                  <a:srgbClr val="FFFF00"/>
                </a:solidFill>
              </a:rPr>
              <a:t>1ms</a:t>
            </a:r>
            <a:endParaRPr kumimoji="1" lang="ja-JP" altLang="en-US" dirty="0">
              <a:solidFill>
                <a:srgbClr val="FFFF00"/>
              </a:solidFill>
            </a:endParaRPr>
          </a:p>
        </p:txBody>
      </p:sp>
      <p:sp>
        <p:nvSpPr>
          <p:cNvPr id="26" name="テキスト ボックス 25"/>
          <p:cNvSpPr txBox="1"/>
          <p:nvPr/>
        </p:nvSpPr>
        <p:spPr>
          <a:xfrm>
            <a:off x="1907704" y="6237312"/>
            <a:ext cx="5831870" cy="400110"/>
          </a:xfrm>
          <a:prstGeom prst="rect">
            <a:avLst/>
          </a:prstGeom>
          <a:noFill/>
        </p:spPr>
        <p:txBody>
          <a:bodyPr wrap="none" rtlCol="0">
            <a:spAutoFit/>
          </a:bodyPr>
          <a:lstStyle/>
          <a:p>
            <a:r>
              <a:rPr lang="ja-JP" altLang="en-US" sz="2000" dirty="0" smtClean="0"/>
              <a:t>いままでのリニアックでは例を見ない</a:t>
            </a:r>
            <a:r>
              <a:rPr lang="en-US" altLang="ja-JP" sz="2000" dirty="0" smtClean="0"/>
              <a:t>1ms</a:t>
            </a:r>
            <a:r>
              <a:rPr lang="ja-JP" altLang="en-US" sz="2000" dirty="0" smtClean="0"/>
              <a:t>長ビーム</a:t>
            </a:r>
            <a:r>
              <a:rPr kumimoji="1" lang="ja-JP" altLang="en-US" sz="2000" dirty="0" smtClean="0"/>
              <a:t>！</a:t>
            </a:r>
            <a:endParaRPr kumimoji="1" lang="ja-JP" altLang="en-US" sz="2000" dirty="0"/>
          </a:p>
        </p:txBody>
      </p:sp>
    </p:spTree>
    <p:extLst>
      <p:ext uri="{BB962C8B-B14F-4D97-AF65-F5344CB8AC3E}">
        <p14:creationId xmlns:p14="http://schemas.microsoft.com/office/powerpoint/2010/main" val="22236962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25875" y="1340768"/>
            <a:ext cx="8328121" cy="1200328"/>
          </a:xfrm>
          <a:prstGeom prst="rect">
            <a:avLst/>
          </a:prstGeom>
          <a:noFill/>
        </p:spPr>
        <p:txBody>
          <a:bodyPr wrap="none" rtlCol="0">
            <a:spAutoFit/>
          </a:bodyPr>
          <a:lstStyle/>
          <a:p>
            <a:r>
              <a:rPr kumimoji="1" lang="en-US" altLang="ja-JP" dirty="0"/>
              <a:t>DESY Cryomodule </a:t>
            </a:r>
            <a:r>
              <a:rPr kumimoji="1" lang="ja-JP" altLang="en-US" dirty="0" smtClean="0"/>
              <a:t>９</a:t>
            </a:r>
            <a:r>
              <a:rPr lang="ja-JP" altLang="en-US" dirty="0" smtClean="0"/>
              <a:t>台（空洞</a:t>
            </a:r>
            <a:r>
              <a:rPr lang="ja-JP" altLang="en-US" dirty="0"/>
              <a:t>＝</a:t>
            </a:r>
            <a:r>
              <a:rPr lang="ja-JP" altLang="en-US" dirty="0" smtClean="0"/>
              <a:t>７２台）</a:t>
            </a:r>
            <a:endParaRPr lang="en-US" altLang="ja-JP" dirty="0" smtClean="0"/>
          </a:p>
          <a:p>
            <a:r>
              <a:rPr lang="ja-JP" altLang="ja-JP" dirty="0"/>
              <a:t>　</a:t>
            </a:r>
            <a:r>
              <a:rPr lang="ja-JP" altLang="en-US" dirty="0" smtClean="0"/>
              <a:t>　　（</a:t>
            </a:r>
            <a:r>
              <a:rPr lang="en-US" altLang="ja-JP" dirty="0" smtClean="0"/>
              <a:t>XFEL</a:t>
            </a:r>
            <a:r>
              <a:rPr lang="ja-JP" altLang="en-US" dirty="0" smtClean="0"/>
              <a:t>で今後２年間のうちに</a:t>
            </a:r>
            <a:r>
              <a:rPr lang="en-US" altLang="ja-JP" dirty="0" smtClean="0"/>
              <a:t>100</a:t>
            </a:r>
            <a:r>
              <a:rPr lang="ja-JP" altLang="en-US" dirty="0" smtClean="0"/>
              <a:t>台製造　空洞＝</a:t>
            </a:r>
            <a:r>
              <a:rPr lang="en-US" altLang="ja-JP" dirty="0" smtClean="0"/>
              <a:t>800</a:t>
            </a:r>
            <a:r>
              <a:rPr lang="ja-JP" altLang="en-US" dirty="0" smtClean="0"/>
              <a:t>台）</a:t>
            </a:r>
            <a:endParaRPr lang="en-US" altLang="ja-JP" dirty="0"/>
          </a:p>
          <a:p>
            <a:r>
              <a:rPr kumimoji="1" lang="en-US" altLang="ja-JP" dirty="0" smtClean="0"/>
              <a:t>FNAL </a:t>
            </a:r>
            <a:r>
              <a:rPr kumimoji="1" lang="en-US" altLang="ja-JP" dirty="0"/>
              <a:t>CM-</a:t>
            </a:r>
            <a:r>
              <a:rPr kumimoji="1" lang="en-US" altLang="ja-JP" dirty="0" smtClean="0"/>
              <a:t>1</a:t>
            </a:r>
            <a:r>
              <a:rPr kumimoji="1" lang="ja-JP" altLang="en-US" dirty="0" smtClean="0"/>
              <a:t>、</a:t>
            </a:r>
            <a:r>
              <a:rPr kumimoji="1" lang="en-US" altLang="ja-JP" dirty="0" smtClean="0"/>
              <a:t>CM-2</a:t>
            </a:r>
            <a:r>
              <a:rPr lang="ja-JP" altLang="en-US" dirty="0" smtClean="0"/>
              <a:t>の</a:t>
            </a:r>
            <a:r>
              <a:rPr lang="en-US" altLang="ja-JP" dirty="0" smtClean="0"/>
              <a:t>2</a:t>
            </a:r>
            <a:r>
              <a:rPr kumimoji="1" lang="ja-JP" altLang="en-US" dirty="0" smtClean="0"/>
              <a:t>台</a:t>
            </a:r>
            <a:r>
              <a:rPr lang="ja-JP" altLang="en-US" dirty="0" smtClean="0"/>
              <a:t>（空洞＝</a:t>
            </a:r>
            <a:r>
              <a:rPr lang="en-US" altLang="ja-JP" dirty="0" smtClean="0"/>
              <a:t>16</a:t>
            </a:r>
            <a:r>
              <a:rPr lang="ja-JP" altLang="en-US" dirty="0" smtClean="0"/>
              <a:t>台）</a:t>
            </a:r>
            <a:endParaRPr kumimoji="1" lang="ja-JP" altLang="en-US" dirty="0"/>
          </a:p>
        </p:txBody>
      </p:sp>
      <p:sp>
        <p:nvSpPr>
          <p:cNvPr id="3" name="テキスト ボックス 2"/>
          <p:cNvSpPr txBox="1"/>
          <p:nvPr/>
        </p:nvSpPr>
        <p:spPr>
          <a:xfrm>
            <a:off x="1259632" y="2852936"/>
            <a:ext cx="5589241" cy="461665"/>
          </a:xfrm>
          <a:prstGeom prst="rect">
            <a:avLst/>
          </a:prstGeom>
          <a:noFill/>
        </p:spPr>
        <p:txBody>
          <a:bodyPr wrap="none" rtlCol="0">
            <a:spAutoFit/>
          </a:bodyPr>
          <a:lstStyle/>
          <a:p>
            <a:r>
              <a:rPr lang="ja-JP" altLang="en-US" u="sng" dirty="0" smtClean="0">
                <a:solidFill>
                  <a:srgbClr val="000090"/>
                </a:solidFill>
              </a:rPr>
              <a:t>達成されている電界性能は　</a:t>
            </a:r>
            <a:r>
              <a:rPr lang="en-US" altLang="ja-JP" u="sng" dirty="0" smtClean="0">
                <a:solidFill>
                  <a:srgbClr val="000090"/>
                </a:solidFill>
              </a:rPr>
              <a:t>24~29MV/m</a:t>
            </a:r>
            <a:endParaRPr lang="en-US" altLang="ja-JP" u="sng" dirty="0">
              <a:solidFill>
                <a:srgbClr val="000090"/>
              </a:solidFill>
            </a:endParaRPr>
          </a:p>
        </p:txBody>
      </p:sp>
      <p:sp>
        <p:nvSpPr>
          <p:cNvPr id="4" name="テキスト ボックス 3"/>
          <p:cNvSpPr txBox="1"/>
          <p:nvPr/>
        </p:nvSpPr>
        <p:spPr>
          <a:xfrm>
            <a:off x="323528" y="836712"/>
            <a:ext cx="5184576" cy="461665"/>
          </a:xfrm>
          <a:prstGeom prst="rect">
            <a:avLst/>
          </a:prstGeom>
          <a:noFill/>
        </p:spPr>
        <p:txBody>
          <a:bodyPr wrap="square" rtlCol="0">
            <a:spAutoFit/>
          </a:bodyPr>
          <a:lstStyle/>
          <a:p>
            <a:r>
              <a:rPr kumimoji="1" lang="ja-JP" altLang="en-US" dirty="0"/>
              <a:t>８台空洞の</a:t>
            </a:r>
            <a:r>
              <a:rPr kumimoji="1" lang="ja-JP" altLang="en-US" dirty="0" smtClean="0"/>
              <a:t>クライオモジュール</a:t>
            </a:r>
            <a:endParaRPr kumimoji="1" lang="ja-JP" altLang="en-US" dirty="0"/>
          </a:p>
        </p:txBody>
      </p:sp>
      <p:sp>
        <p:nvSpPr>
          <p:cNvPr id="5" name="下矢印 4"/>
          <p:cNvSpPr/>
          <p:nvPr/>
        </p:nvSpPr>
        <p:spPr>
          <a:xfrm>
            <a:off x="3995936" y="5085184"/>
            <a:ext cx="532611" cy="4915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43608" y="4653136"/>
            <a:ext cx="6889401" cy="369332"/>
          </a:xfrm>
          <a:prstGeom prst="rect">
            <a:avLst/>
          </a:prstGeom>
          <a:noFill/>
        </p:spPr>
        <p:txBody>
          <a:bodyPr wrap="none" rtlCol="0">
            <a:spAutoFit/>
          </a:bodyPr>
          <a:lstStyle/>
          <a:p>
            <a:r>
              <a:rPr kumimoji="1" lang="ja-JP" altLang="en-US" sz="1800" dirty="0" smtClean="0"/>
              <a:t>組み込まれた後、空洞性能が</a:t>
            </a:r>
            <a:r>
              <a:rPr kumimoji="1" lang="en-US" altLang="ja-JP" sz="1800" dirty="0" smtClean="0"/>
              <a:t>20%</a:t>
            </a:r>
            <a:r>
              <a:rPr kumimoji="1" lang="ja-JP" altLang="en-US" sz="1800" dirty="0" smtClean="0"/>
              <a:t>程度さがるものが、</a:t>
            </a:r>
            <a:r>
              <a:rPr kumimoji="1" lang="en-US" altLang="ja-JP" sz="1800" dirty="0" smtClean="0"/>
              <a:t>20%</a:t>
            </a:r>
            <a:r>
              <a:rPr kumimoji="1" lang="ja-JP" altLang="en-US" sz="1800" dirty="0" smtClean="0"/>
              <a:t>程度ある。</a:t>
            </a:r>
            <a:endParaRPr kumimoji="1" lang="ja-JP" altLang="en-US" sz="1800" dirty="0"/>
          </a:p>
        </p:txBody>
      </p:sp>
      <p:sp>
        <p:nvSpPr>
          <p:cNvPr id="7"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8" name="TextBox 3"/>
          <p:cNvSpPr txBox="1"/>
          <p:nvPr/>
        </p:nvSpPr>
        <p:spPr>
          <a:xfrm>
            <a:off x="1403648" y="188640"/>
            <a:ext cx="6229189" cy="523220"/>
          </a:xfrm>
          <a:prstGeom prst="rect">
            <a:avLst/>
          </a:prstGeom>
          <a:noFill/>
        </p:spPr>
        <p:txBody>
          <a:bodyPr wrap="none" rtlCol="0">
            <a:spAutoFit/>
          </a:bodyPr>
          <a:lstStyle/>
          <a:p>
            <a:r>
              <a:rPr kumimoji="1" lang="ja-JP" altLang="en-US" sz="2800" b="1" i="1" dirty="0" smtClean="0">
                <a:latin typeface="Osaka"/>
                <a:ea typeface="Osaka"/>
                <a:cs typeface="Osaka"/>
              </a:rPr>
              <a:t>クライオモジュールにおける世界の状況</a:t>
            </a:r>
            <a:endParaRPr kumimoji="1" lang="ja-JP" altLang="en-US" sz="2800" b="1" i="1" dirty="0">
              <a:latin typeface="Osaka"/>
              <a:ea typeface="Osaka"/>
              <a:cs typeface="Osaka"/>
            </a:endParaRPr>
          </a:p>
        </p:txBody>
      </p:sp>
      <p:sp>
        <p:nvSpPr>
          <p:cNvPr id="9" name="テキスト ボックス 8"/>
          <p:cNvSpPr txBox="1"/>
          <p:nvPr/>
        </p:nvSpPr>
        <p:spPr>
          <a:xfrm>
            <a:off x="1979712" y="5589240"/>
            <a:ext cx="5529879" cy="646331"/>
          </a:xfrm>
          <a:prstGeom prst="rect">
            <a:avLst/>
          </a:prstGeom>
          <a:noFill/>
        </p:spPr>
        <p:txBody>
          <a:bodyPr wrap="none" rtlCol="0">
            <a:spAutoFit/>
          </a:bodyPr>
          <a:lstStyle/>
          <a:p>
            <a:r>
              <a:rPr kumimoji="1" lang="ja-JP" altLang="en-US" sz="1800" dirty="0" smtClean="0"/>
              <a:t>組み込み時のクォーリティーコントロール、</a:t>
            </a:r>
            <a:endParaRPr kumimoji="1" lang="en-US" altLang="ja-JP" sz="1800" dirty="0" smtClean="0"/>
          </a:p>
          <a:p>
            <a:r>
              <a:rPr lang="ja-JP" altLang="ja-JP" sz="1800" dirty="0"/>
              <a:t>　</a:t>
            </a:r>
            <a:r>
              <a:rPr lang="ja-JP" altLang="en-US" sz="1800" dirty="0" smtClean="0"/>
              <a:t>　</a:t>
            </a:r>
            <a:r>
              <a:rPr kumimoji="1" lang="ja-JP" altLang="en-US" sz="1800" dirty="0" smtClean="0"/>
              <a:t>入力カップラーのクォーリティーコントロールが必要。</a:t>
            </a:r>
            <a:endParaRPr kumimoji="1" lang="ja-JP" altLang="en-US" sz="1800" dirty="0"/>
          </a:p>
        </p:txBody>
      </p:sp>
      <p:sp>
        <p:nvSpPr>
          <p:cNvPr id="10" name="テキスト ボックス 9"/>
          <p:cNvSpPr txBox="1"/>
          <p:nvPr/>
        </p:nvSpPr>
        <p:spPr>
          <a:xfrm>
            <a:off x="971600" y="3789040"/>
            <a:ext cx="6417141" cy="369332"/>
          </a:xfrm>
          <a:prstGeom prst="rect">
            <a:avLst/>
          </a:prstGeom>
          <a:noFill/>
        </p:spPr>
        <p:txBody>
          <a:bodyPr wrap="none" rtlCol="0">
            <a:spAutoFit/>
          </a:bodyPr>
          <a:lstStyle/>
          <a:p>
            <a:r>
              <a:rPr kumimoji="1" lang="ja-JP" altLang="en-US" sz="1800" dirty="0" smtClean="0">
                <a:solidFill>
                  <a:srgbClr val="FF0000"/>
                </a:solidFill>
              </a:rPr>
              <a:t>＊</a:t>
            </a:r>
            <a:r>
              <a:rPr kumimoji="1" lang="en-US" altLang="ja-JP" sz="1800" dirty="0" smtClean="0">
                <a:solidFill>
                  <a:srgbClr val="FF0000"/>
                </a:solidFill>
              </a:rPr>
              <a:t>S1-Global</a:t>
            </a:r>
            <a:r>
              <a:rPr kumimoji="1" lang="ja-JP" altLang="en-US" sz="1800" dirty="0" smtClean="0">
                <a:solidFill>
                  <a:srgbClr val="FF0000"/>
                </a:solidFill>
              </a:rPr>
              <a:t>国際クライオモジュールは</a:t>
            </a:r>
            <a:r>
              <a:rPr kumimoji="1" lang="en-US" altLang="ja-JP" sz="1800" dirty="0" smtClean="0">
                <a:solidFill>
                  <a:srgbClr val="FF0000"/>
                </a:solidFill>
              </a:rPr>
              <a:t>26〜27MV/m</a:t>
            </a:r>
            <a:r>
              <a:rPr kumimoji="1" lang="ja-JP" altLang="en-US" sz="1800" dirty="0" smtClean="0">
                <a:solidFill>
                  <a:srgbClr val="FF0000"/>
                </a:solidFill>
              </a:rPr>
              <a:t>と世界並み</a:t>
            </a:r>
            <a:endParaRPr kumimoji="1" lang="ja-JP" altLang="en-US" sz="1800" dirty="0">
              <a:solidFill>
                <a:srgbClr val="FF0000"/>
              </a:solidFill>
            </a:endParaRPr>
          </a:p>
        </p:txBody>
      </p:sp>
    </p:spTree>
    <p:extLst>
      <p:ext uri="{BB962C8B-B14F-4D97-AF65-F5344CB8AC3E}">
        <p14:creationId xmlns:p14="http://schemas.microsoft.com/office/powerpoint/2010/main" val="276068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331640" y="620688"/>
            <a:ext cx="6263766" cy="523220"/>
          </a:xfrm>
          <a:prstGeom prst="rect">
            <a:avLst/>
          </a:prstGeom>
          <a:noFill/>
          <a:ln w="9525">
            <a:noFill/>
            <a:miter lim="800000"/>
            <a:headEnd/>
            <a:tailEnd/>
          </a:ln>
        </p:spPr>
        <p:txBody>
          <a:bodyPr wrap="none">
            <a:prstTxWarp prst="textNoShape">
              <a:avLst/>
            </a:prstTxWarp>
            <a:spAutoFit/>
          </a:bodyPr>
          <a:lstStyle/>
          <a:p>
            <a:r>
              <a:rPr lang="ja-JP" altLang="en-US" sz="2800" b="1" dirty="0" smtClean="0">
                <a:latin typeface="Helvetica" pitchFamily="-112" charset="0"/>
                <a:ea typeface="Helvetica" pitchFamily="-112" charset="0"/>
                <a:cs typeface="Helvetica" pitchFamily="-112" charset="0"/>
              </a:rPr>
              <a:t>クライオモジュール開発の状況まとめ</a:t>
            </a:r>
            <a:endParaRPr lang="en-US" altLang="ja-JP" sz="2800" b="1" dirty="0" smtClean="0">
              <a:latin typeface="Helvetica" pitchFamily="-112" charset="0"/>
              <a:ea typeface="Helvetica" pitchFamily="-112" charset="0"/>
              <a:cs typeface="Helvetica" pitchFamily="-112" charset="0"/>
            </a:endParaRPr>
          </a:p>
        </p:txBody>
      </p:sp>
      <p:sp>
        <p:nvSpPr>
          <p:cNvPr id="5" name="テキスト ボックス 4"/>
          <p:cNvSpPr txBox="1"/>
          <p:nvPr/>
        </p:nvSpPr>
        <p:spPr>
          <a:xfrm>
            <a:off x="971600" y="1556792"/>
            <a:ext cx="7318981" cy="2308324"/>
          </a:xfrm>
          <a:prstGeom prst="rect">
            <a:avLst/>
          </a:prstGeom>
          <a:noFill/>
        </p:spPr>
        <p:txBody>
          <a:bodyPr wrap="none" rtlCol="0">
            <a:spAutoFit/>
          </a:bodyPr>
          <a:lstStyle/>
          <a:p>
            <a:r>
              <a:rPr lang="en-US" altLang="ja-JP" b="1" dirty="0" smtClean="0">
                <a:solidFill>
                  <a:srgbClr val="000090"/>
                </a:solidFill>
              </a:rPr>
              <a:t>2010</a:t>
            </a:r>
            <a:r>
              <a:rPr lang="ja-JP" altLang="en-US" b="1" dirty="0" smtClean="0">
                <a:solidFill>
                  <a:srgbClr val="000090"/>
                </a:solidFill>
              </a:rPr>
              <a:t>年　</a:t>
            </a:r>
            <a:r>
              <a:rPr lang="en-US" altLang="ja-JP" b="1" dirty="0" smtClean="0">
                <a:solidFill>
                  <a:srgbClr val="000090"/>
                </a:solidFill>
              </a:rPr>
              <a:t>STF</a:t>
            </a:r>
            <a:r>
              <a:rPr lang="ja-JP" altLang="en-US" b="1" dirty="0" smtClean="0">
                <a:solidFill>
                  <a:srgbClr val="000090"/>
                </a:solidFill>
              </a:rPr>
              <a:t>にホストした国際クライオモジュール試験</a:t>
            </a:r>
            <a:endParaRPr lang="en-US" altLang="ja-JP" b="1" dirty="0" smtClean="0">
              <a:solidFill>
                <a:srgbClr val="000090"/>
              </a:solidFill>
            </a:endParaRPr>
          </a:p>
          <a:p>
            <a:r>
              <a:rPr lang="en-US" altLang="ja-JP" b="1" dirty="0" smtClean="0">
                <a:solidFill>
                  <a:srgbClr val="000090"/>
                </a:solidFill>
              </a:rPr>
              <a:t>(S1-Global)</a:t>
            </a:r>
            <a:r>
              <a:rPr lang="ja-JP" altLang="en-US" b="1" dirty="0" smtClean="0">
                <a:solidFill>
                  <a:srgbClr val="000090"/>
                </a:solidFill>
              </a:rPr>
              <a:t>が成功裡に</a:t>
            </a:r>
            <a:r>
              <a:rPr lang="ja-JP" altLang="en-US" b="1" dirty="0">
                <a:solidFill>
                  <a:srgbClr val="000090"/>
                </a:solidFill>
              </a:rPr>
              <a:t>終了</a:t>
            </a:r>
            <a:r>
              <a:rPr lang="ja-JP" altLang="en-US" b="1" dirty="0" smtClean="0">
                <a:solidFill>
                  <a:srgbClr val="000090"/>
                </a:solidFill>
              </a:rPr>
              <a:t>し、加速性能</a:t>
            </a:r>
            <a:r>
              <a:rPr lang="en-US" altLang="ja-JP" b="1" dirty="0" smtClean="0">
                <a:solidFill>
                  <a:srgbClr val="000090"/>
                </a:solidFill>
              </a:rPr>
              <a:t>26~27MV/m</a:t>
            </a:r>
          </a:p>
          <a:p>
            <a:r>
              <a:rPr lang="ja-JP" altLang="en-US" b="1" dirty="0" smtClean="0">
                <a:solidFill>
                  <a:srgbClr val="000090"/>
                </a:solidFill>
              </a:rPr>
              <a:t>は世界</a:t>
            </a:r>
            <a:r>
              <a:rPr lang="en-US" altLang="ja-JP" b="1" dirty="0" smtClean="0">
                <a:solidFill>
                  <a:srgbClr val="000090"/>
                </a:solidFill>
              </a:rPr>
              <a:t>(GDE)</a:t>
            </a:r>
            <a:r>
              <a:rPr lang="ja-JP" altLang="en-US" b="1" dirty="0" smtClean="0">
                <a:solidFill>
                  <a:srgbClr val="000090"/>
                </a:solidFill>
              </a:rPr>
              <a:t>レベル。</a:t>
            </a:r>
            <a:endParaRPr lang="en-US" altLang="ja-JP" b="1" dirty="0">
              <a:solidFill>
                <a:srgbClr val="000090"/>
              </a:solidFill>
            </a:endParaRPr>
          </a:p>
          <a:p>
            <a:endParaRPr lang="en-US" altLang="ja-JP" b="1" dirty="0" smtClean="0">
              <a:solidFill>
                <a:srgbClr val="000090"/>
              </a:solidFill>
            </a:endParaRPr>
          </a:p>
          <a:p>
            <a:r>
              <a:rPr lang="en-US" altLang="ja-JP" b="1" dirty="0" smtClean="0">
                <a:solidFill>
                  <a:srgbClr val="000090"/>
                </a:solidFill>
              </a:rPr>
              <a:t>2012</a:t>
            </a:r>
            <a:r>
              <a:rPr lang="ja-JP" altLang="en-US" b="1" dirty="0" smtClean="0">
                <a:solidFill>
                  <a:srgbClr val="000090"/>
                </a:solidFill>
              </a:rPr>
              <a:t>年４月に試験運転を開始した「</a:t>
            </a:r>
            <a:r>
              <a:rPr lang="en-US" altLang="ja-JP" b="1" dirty="0" smtClean="0">
                <a:solidFill>
                  <a:srgbClr val="000090"/>
                </a:solidFill>
              </a:rPr>
              <a:t>STF</a:t>
            </a:r>
            <a:r>
              <a:rPr lang="ja-JP" altLang="en-US" b="1" dirty="0" smtClean="0">
                <a:solidFill>
                  <a:srgbClr val="000090"/>
                </a:solidFill>
              </a:rPr>
              <a:t>加速器」で</a:t>
            </a:r>
            <a:endParaRPr lang="en-US" altLang="ja-JP" b="1" dirty="0" smtClean="0">
              <a:solidFill>
                <a:srgbClr val="000090"/>
              </a:solidFill>
            </a:endParaRPr>
          </a:p>
          <a:p>
            <a:r>
              <a:rPr lang="en-US" altLang="ja-JP" b="1" dirty="0" smtClean="0">
                <a:solidFill>
                  <a:srgbClr val="000090"/>
                </a:solidFill>
              </a:rPr>
              <a:t>ILC</a:t>
            </a:r>
            <a:r>
              <a:rPr lang="ja-JP" altLang="en-US" b="1" dirty="0" smtClean="0">
                <a:solidFill>
                  <a:srgbClr val="000090"/>
                </a:solidFill>
              </a:rPr>
              <a:t>スペックの</a:t>
            </a:r>
            <a:r>
              <a:rPr lang="ja-JP" altLang="en-US" b="1" dirty="0">
                <a:solidFill>
                  <a:srgbClr val="000090"/>
                </a:solidFill>
              </a:rPr>
              <a:t>ビーム加速に成功した。</a:t>
            </a:r>
            <a:endParaRPr lang="en-US" altLang="ja-JP" b="1" dirty="0" smtClean="0">
              <a:solidFill>
                <a:srgbClr val="000090"/>
              </a:solidFill>
            </a:endParaRPr>
          </a:p>
        </p:txBody>
      </p:sp>
      <p:sp>
        <p:nvSpPr>
          <p:cNvPr id="6" name="テキスト ボックス 5"/>
          <p:cNvSpPr txBox="1"/>
          <p:nvPr/>
        </p:nvSpPr>
        <p:spPr>
          <a:xfrm>
            <a:off x="971600" y="4365104"/>
            <a:ext cx="8220970" cy="1200328"/>
          </a:xfrm>
          <a:prstGeom prst="rect">
            <a:avLst/>
          </a:prstGeom>
          <a:noFill/>
        </p:spPr>
        <p:txBody>
          <a:bodyPr wrap="none" rtlCol="0">
            <a:spAutoFit/>
          </a:bodyPr>
          <a:lstStyle/>
          <a:p>
            <a:r>
              <a:rPr lang="en-US" altLang="ja-JP" b="1" dirty="0">
                <a:solidFill>
                  <a:srgbClr val="FF0000"/>
                </a:solidFill>
              </a:rPr>
              <a:t>ILC</a:t>
            </a:r>
            <a:r>
              <a:rPr lang="ja-JP" altLang="en-US" b="1" dirty="0">
                <a:solidFill>
                  <a:srgbClr val="FF0000"/>
                </a:solidFill>
              </a:rPr>
              <a:t>性能に近いクライオモジュールを建設できる事を実証した。</a:t>
            </a:r>
            <a:endParaRPr lang="en-US" altLang="ja-JP" b="1" dirty="0">
              <a:solidFill>
                <a:srgbClr val="FF0000"/>
              </a:solidFill>
            </a:endParaRPr>
          </a:p>
          <a:p>
            <a:r>
              <a:rPr lang="ja-JP" altLang="en-US" b="1" dirty="0">
                <a:solidFill>
                  <a:srgbClr val="FF0000"/>
                </a:solidFill>
              </a:rPr>
              <a:t>国際協力をホストして建設できる事を実証した。</a:t>
            </a:r>
            <a:endParaRPr lang="en-US" altLang="ja-JP" b="1" dirty="0">
              <a:solidFill>
                <a:srgbClr val="FF0000"/>
              </a:solidFill>
            </a:endParaRPr>
          </a:p>
          <a:p>
            <a:r>
              <a:rPr lang="en-US" altLang="ja-JP" b="1" dirty="0">
                <a:solidFill>
                  <a:srgbClr val="FF0000"/>
                </a:solidFill>
              </a:rPr>
              <a:t>ILC</a:t>
            </a:r>
            <a:r>
              <a:rPr lang="ja-JP" altLang="en-US" b="1" dirty="0">
                <a:solidFill>
                  <a:srgbClr val="FF0000"/>
                </a:solidFill>
              </a:rPr>
              <a:t>性能に近いビームを加速できる事を実証した。</a:t>
            </a:r>
            <a:endParaRPr lang="en-US" altLang="ja-JP" b="1" dirty="0">
              <a:solidFill>
                <a:srgbClr val="FF0000"/>
              </a:solidFill>
            </a:endParaRPr>
          </a:p>
        </p:txBody>
      </p:sp>
    </p:spTree>
    <p:extLst>
      <p:ext uri="{BB962C8B-B14F-4D97-AF65-F5344CB8AC3E}">
        <p14:creationId xmlns:p14="http://schemas.microsoft.com/office/powerpoint/2010/main" val="156714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11560" y="1052736"/>
            <a:ext cx="7835198" cy="461665"/>
          </a:xfrm>
          <a:prstGeom prst="rect">
            <a:avLst/>
          </a:prstGeom>
          <a:noFill/>
        </p:spPr>
        <p:txBody>
          <a:bodyPr wrap="none" rtlCol="0">
            <a:spAutoFit/>
          </a:bodyPr>
          <a:lstStyle/>
          <a:p>
            <a:r>
              <a:rPr lang="en-US" altLang="ja-JP" dirty="0" smtClean="0"/>
              <a:t>RDR</a:t>
            </a:r>
            <a:r>
              <a:rPr lang="ja-JP" altLang="en-US" dirty="0" smtClean="0"/>
              <a:t>コストー＞</a:t>
            </a:r>
            <a:r>
              <a:rPr lang="en-US" altLang="ja-JP" dirty="0" smtClean="0"/>
              <a:t>TDR</a:t>
            </a:r>
            <a:r>
              <a:rPr lang="ja-JP" altLang="en-US" dirty="0" smtClean="0"/>
              <a:t>コスト（</a:t>
            </a:r>
            <a:r>
              <a:rPr lang="en-US" altLang="ja-JP" dirty="0" smtClean="0"/>
              <a:t>GDE</a:t>
            </a:r>
            <a:r>
              <a:rPr lang="ja-JP" altLang="en-US" dirty="0" smtClean="0"/>
              <a:t>コストエンジニアが作業中）</a:t>
            </a:r>
            <a:endParaRPr kumimoji="1" lang="ja-JP" altLang="en-US" dirty="0"/>
          </a:p>
        </p:txBody>
      </p:sp>
      <p:sp>
        <p:nvSpPr>
          <p:cNvPr id="4" name="テキスト ボックス 3"/>
          <p:cNvSpPr txBox="1"/>
          <p:nvPr/>
        </p:nvSpPr>
        <p:spPr>
          <a:xfrm>
            <a:off x="323528" y="1628800"/>
            <a:ext cx="1872208" cy="461665"/>
          </a:xfrm>
          <a:prstGeom prst="rect">
            <a:avLst/>
          </a:prstGeom>
          <a:noFill/>
        </p:spPr>
        <p:txBody>
          <a:bodyPr wrap="square" rtlCol="0">
            <a:spAutoFit/>
          </a:bodyPr>
          <a:lstStyle/>
          <a:p>
            <a:r>
              <a:rPr kumimoji="1" lang="ja-JP" altLang="en-US" dirty="0" smtClean="0">
                <a:solidFill>
                  <a:srgbClr val="0B107F"/>
                </a:solidFill>
              </a:rPr>
              <a:t>超伝導空洞</a:t>
            </a:r>
            <a:endParaRPr kumimoji="1" lang="ja-JP" altLang="en-US" dirty="0">
              <a:solidFill>
                <a:srgbClr val="0B107F"/>
              </a:solidFill>
            </a:endParaRPr>
          </a:p>
        </p:txBody>
      </p:sp>
      <p:sp>
        <p:nvSpPr>
          <p:cNvPr id="6" name="テキスト ボックス 5"/>
          <p:cNvSpPr txBox="1"/>
          <p:nvPr/>
        </p:nvSpPr>
        <p:spPr>
          <a:xfrm>
            <a:off x="611560" y="1988840"/>
            <a:ext cx="7694497" cy="369332"/>
          </a:xfrm>
          <a:prstGeom prst="rect">
            <a:avLst/>
          </a:prstGeom>
          <a:noFill/>
        </p:spPr>
        <p:txBody>
          <a:bodyPr wrap="none" rtlCol="0">
            <a:spAutoFit/>
          </a:bodyPr>
          <a:lstStyle/>
          <a:p>
            <a:r>
              <a:rPr kumimoji="1" lang="ja-JP" altLang="en-US" sz="1800" dirty="0" smtClean="0"/>
              <a:t>「現在の空洞製造コスト」は</a:t>
            </a:r>
            <a:r>
              <a:rPr lang="ja-JP" altLang="en-US" sz="1800" dirty="0" smtClean="0"/>
              <a:t>量産を組み入れていないので</a:t>
            </a:r>
            <a:r>
              <a:rPr kumimoji="1" lang="en-US" altLang="ja-JP" sz="1800" dirty="0" smtClean="0"/>
              <a:t>RDR</a:t>
            </a:r>
            <a:r>
              <a:rPr kumimoji="1" lang="ja-JP" altLang="en-US" sz="1800" dirty="0" smtClean="0"/>
              <a:t>コストより高い。</a:t>
            </a:r>
            <a:endParaRPr kumimoji="1" lang="ja-JP" altLang="en-US" sz="1800" dirty="0"/>
          </a:p>
        </p:txBody>
      </p:sp>
      <p:sp>
        <p:nvSpPr>
          <p:cNvPr id="7" name="Rectangle 20"/>
          <p:cNvSpPr>
            <a:spLocks noChangeArrowheads="1"/>
          </p:cNvSpPr>
          <p:nvPr/>
        </p:nvSpPr>
        <p:spPr bwMode="auto">
          <a:xfrm>
            <a:off x="152400" y="762000"/>
            <a:ext cx="8839200" cy="5943600"/>
          </a:xfrm>
          <a:prstGeom prst="rect">
            <a:avLst/>
          </a:prstGeom>
          <a:noFill/>
          <a:ln w="28575">
            <a:solidFill>
              <a:srgbClr val="0B107F"/>
            </a:solidFill>
            <a:miter lim="800000"/>
            <a:headEnd/>
            <a:tailEnd/>
          </a:ln>
        </p:spPr>
        <p:txBody>
          <a:bodyPr wrap="none" anchor="ctr">
            <a:prstTxWarp prst="textNoShape">
              <a:avLst/>
            </a:prstTxWarp>
          </a:bodyPr>
          <a:lstStyle/>
          <a:p>
            <a:pPr>
              <a:defRPr/>
            </a:pPr>
            <a:endParaRPr lang="ja-JP" altLang="en-US"/>
          </a:p>
        </p:txBody>
      </p:sp>
      <p:sp>
        <p:nvSpPr>
          <p:cNvPr id="8" name="TextBox 3"/>
          <p:cNvSpPr txBox="1"/>
          <p:nvPr/>
        </p:nvSpPr>
        <p:spPr>
          <a:xfrm>
            <a:off x="3419872" y="188640"/>
            <a:ext cx="2450511" cy="523220"/>
          </a:xfrm>
          <a:prstGeom prst="rect">
            <a:avLst/>
          </a:prstGeom>
          <a:noFill/>
        </p:spPr>
        <p:txBody>
          <a:bodyPr wrap="none" rtlCol="0">
            <a:spAutoFit/>
          </a:bodyPr>
          <a:lstStyle/>
          <a:p>
            <a:r>
              <a:rPr kumimoji="1" lang="ja-JP" altLang="en-US" sz="2800" b="1" i="1" dirty="0" smtClean="0">
                <a:latin typeface="Osaka"/>
                <a:ea typeface="Osaka"/>
                <a:cs typeface="Osaka"/>
              </a:rPr>
              <a:t>コストに関して</a:t>
            </a:r>
            <a:endParaRPr kumimoji="1" lang="ja-JP" altLang="en-US" sz="2800" b="1" i="1" dirty="0">
              <a:latin typeface="Osaka"/>
              <a:ea typeface="Osaka"/>
              <a:cs typeface="Osaka"/>
            </a:endParaRPr>
          </a:p>
        </p:txBody>
      </p:sp>
      <p:sp>
        <p:nvSpPr>
          <p:cNvPr id="9" name="テキスト ボックス 8"/>
          <p:cNvSpPr txBox="1"/>
          <p:nvPr/>
        </p:nvSpPr>
        <p:spPr>
          <a:xfrm>
            <a:off x="611560" y="2708920"/>
            <a:ext cx="8162812" cy="923330"/>
          </a:xfrm>
          <a:prstGeom prst="rect">
            <a:avLst/>
          </a:prstGeom>
          <a:noFill/>
        </p:spPr>
        <p:txBody>
          <a:bodyPr wrap="none" rtlCol="0">
            <a:spAutoFit/>
          </a:bodyPr>
          <a:lstStyle/>
          <a:p>
            <a:r>
              <a:rPr kumimoji="1" lang="ja-JP" altLang="en-US" sz="1800" dirty="0" smtClean="0"/>
              <a:t>現在、部品製造方法と溶接方法に適用する量産化技術を開発中であと半年程度で</a:t>
            </a:r>
            <a:endParaRPr kumimoji="1" lang="en-US" altLang="ja-JP" sz="1800" dirty="0" smtClean="0"/>
          </a:p>
          <a:p>
            <a:r>
              <a:rPr kumimoji="1" lang="ja-JP" altLang="en-US" sz="1800" dirty="0" smtClean="0"/>
              <a:t>実証できる。（山中氏の発表を参照）</a:t>
            </a:r>
            <a:endParaRPr kumimoji="1" lang="en-US" altLang="ja-JP" sz="1800" dirty="0" smtClean="0"/>
          </a:p>
          <a:p>
            <a:r>
              <a:rPr lang="ja-JP" altLang="en-US" sz="1800" dirty="0" smtClean="0"/>
              <a:t>工場レイアウトと生産量の詳細検討はすでに済んでいる。</a:t>
            </a:r>
            <a:endParaRPr kumimoji="1" lang="ja-JP" altLang="en-US" sz="1800" dirty="0"/>
          </a:p>
        </p:txBody>
      </p:sp>
      <p:sp>
        <p:nvSpPr>
          <p:cNvPr id="11" name="テキスト ボックス 10"/>
          <p:cNvSpPr txBox="1"/>
          <p:nvPr/>
        </p:nvSpPr>
        <p:spPr>
          <a:xfrm>
            <a:off x="340514" y="3789040"/>
            <a:ext cx="3528392" cy="461665"/>
          </a:xfrm>
          <a:prstGeom prst="rect">
            <a:avLst/>
          </a:prstGeom>
          <a:noFill/>
        </p:spPr>
        <p:txBody>
          <a:bodyPr wrap="square" rtlCol="0">
            <a:spAutoFit/>
          </a:bodyPr>
          <a:lstStyle/>
          <a:p>
            <a:r>
              <a:rPr kumimoji="1" lang="ja-JP" altLang="en-US" dirty="0" smtClean="0">
                <a:solidFill>
                  <a:srgbClr val="0B107F"/>
                </a:solidFill>
              </a:rPr>
              <a:t>クライオモジュール</a:t>
            </a:r>
            <a:endParaRPr kumimoji="1" lang="ja-JP" altLang="en-US" dirty="0">
              <a:solidFill>
                <a:srgbClr val="0B107F"/>
              </a:solidFill>
            </a:endParaRPr>
          </a:p>
        </p:txBody>
      </p:sp>
      <p:sp>
        <p:nvSpPr>
          <p:cNvPr id="12" name="下矢印 11"/>
          <p:cNvSpPr/>
          <p:nvPr/>
        </p:nvSpPr>
        <p:spPr bwMode="auto">
          <a:xfrm>
            <a:off x="3635896" y="2420888"/>
            <a:ext cx="576064" cy="36004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13" name="テキスト ボックス 12"/>
          <p:cNvSpPr txBox="1"/>
          <p:nvPr/>
        </p:nvSpPr>
        <p:spPr>
          <a:xfrm>
            <a:off x="628546" y="4221088"/>
            <a:ext cx="8531602" cy="923330"/>
          </a:xfrm>
          <a:prstGeom prst="rect">
            <a:avLst/>
          </a:prstGeom>
          <a:noFill/>
        </p:spPr>
        <p:txBody>
          <a:bodyPr wrap="none" rtlCol="0">
            <a:spAutoFit/>
          </a:bodyPr>
          <a:lstStyle/>
          <a:p>
            <a:r>
              <a:rPr kumimoji="1" lang="ja-JP" altLang="en-US" sz="1800" dirty="0" smtClean="0"/>
              <a:t>「現在のクライオモジュール部品製造コスト」は量産を考慮していない、</a:t>
            </a:r>
            <a:endParaRPr kumimoji="1" lang="en-US" altLang="ja-JP" sz="1800" dirty="0" smtClean="0"/>
          </a:p>
          <a:p>
            <a:r>
              <a:rPr kumimoji="1" lang="ja-JP" altLang="en-US" sz="1800" dirty="0" smtClean="0"/>
              <a:t>「現在のクライオモジュール組立コスト」は低コスト作業員によるルーチンワークでない、</a:t>
            </a:r>
            <a:endParaRPr kumimoji="1" lang="en-US" altLang="ja-JP" sz="1800" dirty="0" smtClean="0"/>
          </a:p>
          <a:p>
            <a:r>
              <a:rPr lang="ja-JP" altLang="en-US" sz="1800" dirty="0" smtClean="0"/>
              <a:t>ライン化を組み入れていない、ので</a:t>
            </a:r>
            <a:r>
              <a:rPr kumimoji="1" lang="en-US" altLang="ja-JP" sz="1800" dirty="0" smtClean="0"/>
              <a:t>RDR</a:t>
            </a:r>
            <a:r>
              <a:rPr kumimoji="1" lang="ja-JP" altLang="en-US" sz="1800" dirty="0" smtClean="0"/>
              <a:t>コストより高い。</a:t>
            </a:r>
            <a:endParaRPr kumimoji="1" lang="ja-JP" altLang="en-US" sz="1800" dirty="0"/>
          </a:p>
        </p:txBody>
      </p:sp>
      <p:sp>
        <p:nvSpPr>
          <p:cNvPr id="14" name="テキスト ボックス 13"/>
          <p:cNvSpPr txBox="1"/>
          <p:nvPr/>
        </p:nvSpPr>
        <p:spPr>
          <a:xfrm>
            <a:off x="700554" y="5517232"/>
            <a:ext cx="8298967" cy="923330"/>
          </a:xfrm>
          <a:prstGeom prst="rect">
            <a:avLst/>
          </a:prstGeom>
          <a:noFill/>
        </p:spPr>
        <p:txBody>
          <a:bodyPr wrap="none" rtlCol="0">
            <a:spAutoFit/>
          </a:bodyPr>
          <a:lstStyle/>
          <a:p>
            <a:r>
              <a:rPr kumimoji="1" lang="ja-JP" altLang="en-US" sz="1800" dirty="0" smtClean="0"/>
              <a:t>量産を考慮した</a:t>
            </a:r>
            <a:r>
              <a:rPr lang="ja-JP" altLang="en-US" sz="1800" dirty="0"/>
              <a:t>部品製造</a:t>
            </a:r>
            <a:r>
              <a:rPr lang="ja-JP" altLang="en-US" sz="1800" dirty="0" smtClean="0"/>
              <a:t>方法、</a:t>
            </a:r>
            <a:r>
              <a:rPr lang="ja-JP" altLang="en-US" sz="1800" dirty="0"/>
              <a:t>低コスト</a:t>
            </a:r>
            <a:r>
              <a:rPr lang="ja-JP" altLang="en-US" sz="1800" dirty="0" smtClean="0"/>
              <a:t>作業員による</a:t>
            </a:r>
            <a:r>
              <a:rPr lang="ja-JP" altLang="en-US" sz="1800" dirty="0"/>
              <a:t>モジュール</a:t>
            </a:r>
            <a:r>
              <a:rPr lang="ja-JP" altLang="en-US" sz="1800" dirty="0" smtClean="0"/>
              <a:t>組立、最適化された</a:t>
            </a:r>
            <a:endParaRPr lang="en-US" altLang="ja-JP" sz="1800" dirty="0" smtClean="0"/>
          </a:p>
          <a:p>
            <a:r>
              <a:rPr lang="ja-JP" altLang="en-US" sz="1800" dirty="0" smtClean="0"/>
              <a:t>組立ラインで置き換えて考えるべき。</a:t>
            </a:r>
            <a:endParaRPr lang="en-US" altLang="ja-JP" sz="1800" dirty="0" smtClean="0"/>
          </a:p>
          <a:p>
            <a:r>
              <a:rPr lang="ja-JP" altLang="en-US" sz="1800" dirty="0" smtClean="0"/>
              <a:t>すでに組立ラインレイアウト詳細検討は済んでいる。今年後半で残りを詰めていく。</a:t>
            </a:r>
            <a:endParaRPr lang="en-US" altLang="ja-JP" sz="1800" dirty="0" smtClean="0"/>
          </a:p>
        </p:txBody>
      </p:sp>
      <p:sp>
        <p:nvSpPr>
          <p:cNvPr id="15" name="下矢印 14"/>
          <p:cNvSpPr/>
          <p:nvPr/>
        </p:nvSpPr>
        <p:spPr bwMode="auto">
          <a:xfrm>
            <a:off x="3707904" y="5157192"/>
            <a:ext cx="576064" cy="36004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3" name="テキスト ボックス 2"/>
          <p:cNvSpPr txBox="1"/>
          <p:nvPr/>
        </p:nvSpPr>
        <p:spPr>
          <a:xfrm>
            <a:off x="683568" y="836712"/>
            <a:ext cx="846305" cy="338554"/>
          </a:xfrm>
          <a:prstGeom prst="rect">
            <a:avLst/>
          </a:prstGeom>
          <a:noFill/>
        </p:spPr>
        <p:txBody>
          <a:bodyPr wrap="none" rtlCol="0">
            <a:spAutoFit/>
          </a:bodyPr>
          <a:lstStyle/>
          <a:p>
            <a:r>
              <a:rPr kumimoji="1" lang="en-US" altLang="ja-JP" sz="1600" dirty="0" smtClean="0"/>
              <a:t>2007</a:t>
            </a:r>
            <a:r>
              <a:rPr kumimoji="1" lang="ja-JP" altLang="en-US" sz="1600" dirty="0" smtClean="0"/>
              <a:t>年</a:t>
            </a:r>
            <a:endParaRPr kumimoji="1" lang="ja-JP" altLang="en-US" sz="1600" dirty="0"/>
          </a:p>
        </p:txBody>
      </p:sp>
      <p:sp>
        <p:nvSpPr>
          <p:cNvPr id="16" name="テキスト ボックス 15"/>
          <p:cNvSpPr txBox="1"/>
          <p:nvPr/>
        </p:nvSpPr>
        <p:spPr>
          <a:xfrm>
            <a:off x="2627784" y="836712"/>
            <a:ext cx="846305" cy="338554"/>
          </a:xfrm>
          <a:prstGeom prst="rect">
            <a:avLst/>
          </a:prstGeom>
          <a:noFill/>
        </p:spPr>
        <p:txBody>
          <a:bodyPr wrap="none" rtlCol="0">
            <a:spAutoFit/>
          </a:bodyPr>
          <a:lstStyle/>
          <a:p>
            <a:r>
              <a:rPr kumimoji="1" lang="en-US" altLang="ja-JP" sz="1600" dirty="0" smtClean="0"/>
              <a:t>2012</a:t>
            </a:r>
            <a:r>
              <a:rPr kumimoji="1" lang="ja-JP" altLang="en-US" sz="1600" dirty="0" smtClean="0"/>
              <a:t>年</a:t>
            </a:r>
            <a:endParaRPr kumimoji="1" lang="ja-JP" altLang="en-US" sz="1600" dirty="0"/>
          </a:p>
        </p:txBody>
      </p:sp>
    </p:spTree>
    <p:extLst>
      <p:ext uri="{BB962C8B-B14F-4D97-AF65-F5344CB8AC3E}">
        <p14:creationId xmlns:p14="http://schemas.microsoft.com/office/powerpoint/2010/main" val="2678319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直線コネクタ 92"/>
          <p:cNvCxnSpPr/>
          <p:nvPr/>
        </p:nvCxnSpPr>
        <p:spPr>
          <a:xfrm>
            <a:off x="5076056" y="5577780"/>
            <a:ext cx="0" cy="803548"/>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43808" y="116632"/>
            <a:ext cx="3365870" cy="523220"/>
          </a:xfrm>
          <a:prstGeom prst="rect">
            <a:avLst/>
          </a:prstGeom>
          <a:noFill/>
        </p:spPr>
        <p:txBody>
          <a:bodyPr wrap="square" rtlCol="0">
            <a:spAutoFit/>
          </a:bodyPr>
          <a:lstStyle/>
          <a:p>
            <a:r>
              <a:rPr lang="en-US" altLang="ja-JP" sz="2800" b="1" dirty="0" smtClean="0"/>
              <a:t>Plans of ILC , STF</a:t>
            </a:r>
            <a:endParaRPr kumimoji="1" lang="ja-JP" altLang="en-US" sz="2800" dirty="0"/>
          </a:p>
        </p:txBody>
      </p:sp>
      <p:cxnSp>
        <p:nvCxnSpPr>
          <p:cNvPr id="6" name="直線コネクタ 5"/>
          <p:cNvCxnSpPr/>
          <p:nvPr/>
        </p:nvCxnSpPr>
        <p:spPr>
          <a:xfrm>
            <a:off x="2627784" y="620688"/>
            <a:ext cx="3816424" cy="0"/>
          </a:xfrm>
          <a:prstGeom prst="line">
            <a:avLst/>
          </a:prstGeom>
          <a:ln w="34925" cap="flat" cmpd="sng" algn="ctr">
            <a:solidFill>
              <a:schemeClr val="accent4"/>
            </a:solidFill>
            <a:prstDash val="solid"/>
            <a:round/>
            <a:headEnd type="none" w="med" len="med"/>
            <a:tailEnd type="none" w="med" len="med"/>
          </a:ln>
          <a:effectLst>
            <a:outerShdw blurRad="101600" dist="20000" dir="5400000" rotWithShape="0">
              <a:srgbClr val="660066">
                <a:alpha val="60000"/>
              </a:srgbClr>
            </a:outerShdw>
          </a:effectLst>
        </p:spPr>
        <p:style>
          <a:lnRef idx="2">
            <a:schemeClr val="accent4"/>
          </a:lnRef>
          <a:fillRef idx="0">
            <a:schemeClr val="accent4"/>
          </a:fillRef>
          <a:effectRef idx="1">
            <a:schemeClr val="accent4"/>
          </a:effectRef>
          <a:fontRef idx="minor">
            <a:schemeClr val="tx1"/>
          </a:fontRef>
        </p:style>
      </p:cxnSp>
      <p:cxnSp>
        <p:nvCxnSpPr>
          <p:cNvPr id="8" name="直線コネクタ 7"/>
          <p:cNvCxnSpPr/>
          <p:nvPr/>
        </p:nvCxnSpPr>
        <p:spPr>
          <a:xfrm>
            <a:off x="533400" y="1295400"/>
            <a:ext cx="851677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rot="5400000">
            <a:off x="-1067987" y="3810400"/>
            <a:ext cx="5638007"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5400000">
            <a:off x="456805" y="3810400"/>
            <a:ext cx="5638008"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5400000">
            <a:off x="1980804" y="3809605"/>
            <a:ext cx="5638009" cy="15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a:off x="3506390" y="3810399"/>
            <a:ext cx="563801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5400000">
            <a:off x="5030390" y="3809603"/>
            <a:ext cx="5638009" cy="15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0669" y="926068"/>
            <a:ext cx="1006217" cy="369332"/>
          </a:xfrm>
          <a:prstGeom prst="rect">
            <a:avLst/>
          </a:prstGeom>
          <a:noFill/>
        </p:spPr>
        <p:txBody>
          <a:bodyPr wrap="none" rtlCol="0">
            <a:spAutoFit/>
          </a:bodyPr>
          <a:lstStyle/>
          <a:p>
            <a:r>
              <a:rPr kumimoji="1" lang="en-US" altLang="ja-JP" sz="1800" b="1" dirty="0" smtClean="0">
                <a:latin typeface="Helvetica"/>
                <a:cs typeface="Helvetica"/>
              </a:rPr>
              <a:t>CY2011</a:t>
            </a:r>
            <a:endParaRPr kumimoji="1" lang="ja-JP" altLang="en-US" sz="1800" b="1" dirty="0">
              <a:latin typeface="Helvetica"/>
              <a:cs typeface="Helvetica"/>
            </a:endParaRPr>
          </a:p>
        </p:txBody>
      </p:sp>
      <p:sp>
        <p:nvSpPr>
          <p:cNvPr id="19" name="TextBox 18"/>
          <p:cNvSpPr txBox="1"/>
          <p:nvPr/>
        </p:nvSpPr>
        <p:spPr>
          <a:xfrm>
            <a:off x="2081994" y="927656"/>
            <a:ext cx="1018841" cy="369332"/>
          </a:xfrm>
          <a:prstGeom prst="rect">
            <a:avLst/>
          </a:prstGeom>
          <a:noFill/>
        </p:spPr>
        <p:txBody>
          <a:bodyPr wrap="none" rtlCol="0">
            <a:spAutoFit/>
          </a:bodyPr>
          <a:lstStyle/>
          <a:p>
            <a:r>
              <a:rPr kumimoji="1" lang="en-US" altLang="ja-JP" sz="1800" b="1" dirty="0" smtClean="0">
                <a:latin typeface="Helvetica"/>
                <a:cs typeface="Helvetica"/>
              </a:rPr>
              <a:t>CY2012</a:t>
            </a:r>
            <a:endParaRPr kumimoji="1" lang="ja-JP" altLang="en-US" sz="1800" b="1" dirty="0">
              <a:latin typeface="Helvetica"/>
              <a:cs typeface="Helvetica"/>
            </a:endParaRPr>
          </a:p>
        </p:txBody>
      </p:sp>
      <p:sp>
        <p:nvSpPr>
          <p:cNvPr id="20" name="TextBox 19"/>
          <p:cNvSpPr txBox="1"/>
          <p:nvPr/>
        </p:nvSpPr>
        <p:spPr>
          <a:xfrm>
            <a:off x="3434569" y="926068"/>
            <a:ext cx="1018841" cy="369332"/>
          </a:xfrm>
          <a:prstGeom prst="rect">
            <a:avLst/>
          </a:prstGeom>
          <a:noFill/>
        </p:spPr>
        <p:txBody>
          <a:bodyPr wrap="none" rtlCol="0">
            <a:spAutoFit/>
          </a:bodyPr>
          <a:lstStyle/>
          <a:p>
            <a:r>
              <a:rPr kumimoji="1" lang="en-US" altLang="ja-JP" sz="1800" b="1" dirty="0" smtClean="0">
                <a:latin typeface="Helvetica"/>
                <a:cs typeface="Helvetica"/>
              </a:rPr>
              <a:t>CY2013</a:t>
            </a:r>
            <a:endParaRPr kumimoji="1" lang="ja-JP" altLang="en-US" sz="1800" b="1" dirty="0">
              <a:latin typeface="Helvetica"/>
              <a:cs typeface="Helvetica"/>
            </a:endParaRPr>
          </a:p>
        </p:txBody>
      </p:sp>
      <p:sp>
        <p:nvSpPr>
          <p:cNvPr id="21" name="TextBox 20"/>
          <p:cNvSpPr txBox="1"/>
          <p:nvPr/>
        </p:nvSpPr>
        <p:spPr>
          <a:xfrm>
            <a:off x="4965828" y="927656"/>
            <a:ext cx="1018841" cy="369332"/>
          </a:xfrm>
          <a:prstGeom prst="rect">
            <a:avLst/>
          </a:prstGeom>
          <a:noFill/>
        </p:spPr>
        <p:txBody>
          <a:bodyPr wrap="none" rtlCol="0">
            <a:spAutoFit/>
          </a:bodyPr>
          <a:lstStyle/>
          <a:p>
            <a:r>
              <a:rPr kumimoji="1" lang="en-US" altLang="ja-JP" sz="1800" b="1" dirty="0" smtClean="0">
                <a:latin typeface="Helvetica"/>
                <a:cs typeface="Helvetica"/>
              </a:rPr>
              <a:t>CY2014</a:t>
            </a:r>
            <a:endParaRPr kumimoji="1" lang="ja-JP" altLang="en-US" sz="1800" b="1" dirty="0">
              <a:latin typeface="Helvetica"/>
              <a:cs typeface="Helvetica"/>
            </a:endParaRPr>
          </a:p>
        </p:txBody>
      </p:sp>
      <p:sp>
        <p:nvSpPr>
          <p:cNvPr id="26" name="角丸四角形 25"/>
          <p:cNvSpPr/>
          <p:nvPr/>
        </p:nvSpPr>
        <p:spPr>
          <a:xfrm>
            <a:off x="2627784" y="2852936"/>
            <a:ext cx="1368152" cy="504056"/>
          </a:xfrm>
          <a:prstGeom prst="roundRect">
            <a:avLst/>
          </a:prstGeom>
          <a:solidFill>
            <a:srgbClr val="CCFFCC"/>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1600" b="1">
                <a:solidFill>
                  <a:schemeClr val="tx1"/>
                </a:solidFill>
              </a:rPr>
              <a:t>TDR Review</a:t>
            </a:r>
            <a:endParaRPr kumimoji="1" lang="ja-JP" altLang="en-US" sz="1600" b="1">
              <a:solidFill>
                <a:schemeClr val="tx1"/>
              </a:solidFill>
            </a:endParaRPr>
          </a:p>
        </p:txBody>
      </p:sp>
      <p:sp>
        <p:nvSpPr>
          <p:cNvPr id="30" name="角丸四角形 29"/>
          <p:cNvSpPr/>
          <p:nvPr/>
        </p:nvSpPr>
        <p:spPr>
          <a:xfrm>
            <a:off x="539552" y="1556792"/>
            <a:ext cx="3456384" cy="504055"/>
          </a:xfrm>
          <a:prstGeom prst="round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en-US" altLang="ja-JP"/>
              <a:t>GDE</a:t>
            </a:r>
            <a:endParaRPr kumimoji="1" lang="ja-JP" altLang="en-US"/>
          </a:p>
        </p:txBody>
      </p:sp>
      <p:sp>
        <p:nvSpPr>
          <p:cNvPr id="40" name="角丸四角形 39"/>
          <p:cNvSpPr/>
          <p:nvPr/>
        </p:nvSpPr>
        <p:spPr>
          <a:xfrm>
            <a:off x="5076056" y="5733256"/>
            <a:ext cx="3974114" cy="533400"/>
          </a:xfrm>
          <a:prstGeom prst="roundRect">
            <a:avLst/>
          </a:prstGeom>
          <a:solidFill>
            <a:srgbClr val="FFFC88"/>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57" name="TextBox 56"/>
          <p:cNvSpPr txBox="1"/>
          <p:nvPr/>
        </p:nvSpPr>
        <p:spPr>
          <a:xfrm>
            <a:off x="6228184" y="5793804"/>
            <a:ext cx="1569660" cy="369332"/>
          </a:xfrm>
          <a:prstGeom prst="rect">
            <a:avLst/>
          </a:prstGeom>
          <a:noFill/>
        </p:spPr>
        <p:txBody>
          <a:bodyPr wrap="none" rtlCol="0">
            <a:spAutoFit/>
          </a:bodyPr>
          <a:lstStyle/>
          <a:p>
            <a:r>
              <a:rPr kumimoji="1" lang="ja-JP" altLang="en-US" sz="1800" b="1" dirty="0" smtClean="0"/>
              <a:t>量産設備稼動　</a:t>
            </a:r>
            <a:endParaRPr kumimoji="1" lang="ja-JP" altLang="en-US" sz="1800" b="1" dirty="0"/>
          </a:p>
        </p:txBody>
      </p:sp>
      <p:sp>
        <p:nvSpPr>
          <p:cNvPr id="69" name="TextBox 20"/>
          <p:cNvSpPr txBox="1"/>
          <p:nvPr/>
        </p:nvSpPr>
        <p:spPr>
          <a:xfrm>
            <a:off x="6542316" y="927656"/>
            <a:ext cx="1018841" cy="369332"/>
          </a:xfrm>
          <a:prstGeom prst="rect">
            <a:avLst/>
          </a:prstGeom>
          <a:noFill/>
        </p:spPr>
        <p:txBody>
          <a:bodyPr wrap="none" rtlCol="0">
            <a:spAutoFit/>
          </a:bodyPr>
          <a:lstStyle/>
          <a:p>
            <a:r>
              <a:rPr kumimoji="1" lang="en-US" altLang="ja-JP" sz="1800" b="1" dirty="0" smtClean="0">
                <a:latin typeface="Helvetica"/>
                <a:cs typeface="Helvetica"/>
              </a:rPr>
              <a:t>CY2015</a:t>
            </a:r>
            <a:endParaRPr kumimoji="1" lang="ja-JP" altLang="en-US" sz="1800" b="1" dirty="0">
              <a:latin typeface="Helvetica"/>
              <a:cs typeface="Helvetica"/>
            </a:endParaRPr>
          </a:p>
        </p:txBody>
      </p:sp>
      <p:sp>
        <p:nvSpPr>
          <p:cNvPr id="70" name="TextBox 20"/>
          <p:cNvSpPr txBox="1"/>
          <p:nvPr/>
        </p:nvSpPr>
        <p:spPr>
          <a:xfrm>
            <a:off x="8031329" y="927656"/>
            <a:ext cx="1018841" cy="369332"/>
          </a:xfrm>
          <a:prstGeom prst="rect">
            <a:avLst/>
          </a:prstGeom>
          <a:noFill/>
        </p:spPr>
        <p:txBody>
          <a:bodyPr wrap="none" rtlCol="0">
            <a:spAutoFit/>
          </a:bodyPr>
          <a:lstStyle/>
          <a:p>
            <a:r>
              <a:rPr kumimoji="1" lang="en-US" altLang="ja-JP" sz="1800" b="1" dirty="0" smtClean="0">
                <a:latin typeface="Helvetica"/>
                <a:cs typeface="Helvetica"/>
              </a:rPr>
              <a:t>CY2016</a:t>
            </a:r>
            <a:endParaRPr kumimoji="1" lang="ja-JP" altLang="en-US" sz="1800" b="1" dirty="0">
              <a:latin typeface="Helvetica"/>
              <a:cs typeface="Helvetica"/>
            </a:endParaRPr>
          </a:p>
        </p:txBody>
      </p:sp>
      <p:sp>
        <p:nvSpPr>
          <p:cNvPr id="71" name="角丸四角形 70"/>
          <p:cNvSpPr/>
          <p:nvPr/>
        </p:nvSpPr>
        <p:spPr>
          <a:xfrm>
            <a:off x="539552" y="2824335"/>
            <a:ext cx="2088232" cy="533400"/>
          </a:xfrm>
          <a:prstGeom prst="roundRect">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72" name="TextBox 44"/>
          <p:cNvSpPr txBox="1"/>
          <p:nvPr/>
        </p:nvSpPr>
        <p:spPr>
          <a:xfrm>
            <a:off x="539552" y="2924943"/>
            <a:ext cx="2044062" cy="369332"/>
          </a:xfrm>
          <a:prstGeom prst="rect">
            <a:avLst/>
          </a:prstGeom>
          <a:noFill/>
        </p:spPr>
        <p:txBody>
          <a:bodyPr wrap="none" rtlCol="0">
            <a:spAutoFit/>
          </a:bodyPr>
          <a:lstStyle/>
          <a:p>
            <a:r>
              <a:rPr kumimoji="1" lang="en-US" altLang="ja-JP" sz="1800" b="1" dirty="0" smtClean="0"/>
              <a:t>TDR</a:t>
            </a:r>
            <a:r>
              <a:rPr kumimoji="1" lang="ja-JP" altLang="en-US" sz="1800" b="1" dirty="0" smtClean="0"/>
              <a:t>（技術設計書）</a:t>
            </a:r>
            <a:endParaRPr kumimoji="1" lang="ja-JP" altLang="en-US" sz="1800" b="1" dirty="0"/>
          </a:p>
        </p:txBody>
      </p:sp>
      <p:sp>
        <p:nvSpPr>
          <p:cNvPr id="2" name="スライド番号プレースホルダー 1"/>
          <p:cNvSpPr>
            <a:spLocks noGrp="1"/>
          </p:cNvSpPr>
          <p:nvPr>
            <p:ph type="sldNum" sz="quarter" idx="12"/>
          </p:nvPr>
        </p:nvSpPr>
        <p:spPr/>
        <p:txBody>
          <a:bodyPr/>
          <a:lstStyle/>
          <a:p>
            <a:fld id="{BFF07B6F-8C16-E449-A7C5-2AFDE69810BD}" type="slidenum">
              <a:rPr kumimoji="1" lang="ja-JP" altLang="en-US" smtClean="0"/>
              <a:t>25</a:t>
            </a:fld>
            <a:endParaRPr kumimoji="1" lang="ja-JP" altLang="en-US"/>
          </a:p>
        </p:txBody>
      </p:sp>
      <p:sp>
        <p:nvSpPr>
          <p:cNvPr id="100" name="テキスト ボックス 99"/>
          <p:cNvSpPr txBox="1"/>
          <p:nvPr/>
        </p:nvSpPr>
        <p:spPr>
          <a:xfrm>
            <a:off x="4499992" y="6309320"/>
            <a:ext cx="1261884" cy="276999"/>
          </a:xfrm>
          <a:prstGeom prst="rect">
            <a:avLst/>
          </a:prstGeom>
          <a:noFill/>
        </p:spPr>
        <p:txBody>
          <a:bodyPr wrap="none" rtlCol="0">
            <a:spAutoFit/>
          </a:bodyPr>
          <a:lstStyle/>
          <a:p>
            <a:r>
              <a:rPr kumimoji="1" lang="ja-JP" altLang="en-US" sz="1200" dirty="0">
                <a:solidFill>
                  <a:srgbClr val="FF0000"/>
                </a:solidFill>
              </a:rPr>
              <a:t>工業化設備稼働</a:t>
            </a:r>
          </a:p>
        </p:txBody>
      </p:sp>
      <p:sp>
        <p:nvSpPr>
          <p:cNvPr id="74" name="角丸四角形 73"/>
          <p:cNvSpPr/>
          <p:nvPr/>
        </p:nvSpPr>
        <p:spPr>
          <a:xfrm>
            <a:off x="3275856" y="2132856"/>
            <a:ext cx="5760640" cy="504055"/>
          </a:xfrm>
          <a:prstGeom prst="round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en-US" altLang="ja-JP"/>
              <a:t>ILC new-scheme</a:t>
            </a:r>
            <a:endParaRPr kumimoji="1" lang="ja-JP" altLang="en-US"/>
          </a:p>
        </p:txBody>
      </p:sp>
      <p:sp>
        <p:nvSpPr>
          <p:cNvPr id="75" name="左右矢印 74"/>
          <p:cNvSpPr/>
          <p:nvPr/>
        </p:nvSpPr>
        <p:spPr bwMode="auto">
          <a:xfrm>
            <a:off x="5508104" y="2852936"/>
            <a:ext cx="1584176" cy="576064"/>
          </a:xfrm>
          <a:prstGeom prst="left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9" name="テキスト ボックス 8"/>
          <p:cNvSpPr txBox="1"/>
          <p:nvPr/>
        </p:nvSpPr>
        <p:spPr>
          <a:xfrm>
            <a:off x="5508104" y="2996952"/>
            <a:ext cx="1591501" cy="307777"/>
          </a:xfrm>
          <a:prstGeom prst="rect">
            <a:avLst/>
          </a:prstGeom>
          <a:noFill/>
        </p:spPr>
        <p:txBody>
          <a:bodyPr wrap="none" rtlCol="0">
            <a:spAutoFit/>
          </a:bodyPr>
          <a:lstStyle/>
          <a:p>
            <a:r>
              <a:rPr kumimoji="1" lang="en-US" altLang="ja-JP" sz="1400" b="1"/>
              <a:t>Project approval</a:t>
            </a:r>
            <a:endParaRPr kumimoji="1" lang="ja-JP" altLang="en-US" sz="1400" b="1"/>
          </a:p>
        </p:txBody>
      </p:sp>
      <p:cxnSp>
        <p:nvCxnSpPr>
          <p:cNvPr id="79" name="直線コネクタ 78"/>
          <p:cNvCxnSpPr/>
          <p:nvPr/>
        </p:nvCxnSpPr>
        <p:spPr>
          <a:xfrm>
            <a:off x="4884904" y="4509120"/>
            <a:ext cx="0" cy="787318"/>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0" name="角丸四角形 79"/>
          <p:cNvSpPr/>
          <p:nvPr/>
        </p:nvSpPr>
        <p:spPr>
          <a:xfrm>
            <a:off x="4884904" y="4653136"/>
            <a:ext cx="1199264" cy="533400"/>
          </a:xfrm>
          <a:prstGeom prst="roundRect">
            <a:avLst/>
          </a:prstGeom>
          <a:solidFill>
            <a:srgbClr val="FFFC88"/>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81" name="角丸四角形 80"/>
          <p:cNvSpPr/>
          <p:nvPr/>
        </p:nvSpPr>
        <p:spPr>
          <a:xfrm>
            <a:off x="539552" y="4657328"/>
            <a:ext cx="4345351" cy="533400"/>
          </a:xfrm>
          <a:prstGeom prst="roundRect">
            <a:avLst/>
          </a:prstGeom>
          <a:solidFill>
            <a:srgbClr val="7ED4F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83" name="TextBox 47"/>
          <p:cNvSpPr txBox="1"/>
          <p:nvPr/>
        </p:nvSpPr>
        <p:spPr>
          <a:xfrm>
            <a:off x="755576" y="4729336"/>
            <a:ext cx="3870433" cy="369332"/>
          </a:xfrm>
          <a:prstGeom prst="rect">
            <a:avLst/>
          </a:prstGeom>
          <a:noFill/>
        </p:spPr>
        <p:txBody>
          <a:bodyPr wrap="none" rtlCol="0">
            <a:spAutoFit/>
          </a:bodyPr>
          <a:lstStyle/>
          <a:p>
            <a:r>
              <a:rPr kumimoji="1" lang="en-US" altLang="ja-JP" sz="1800" b="1" dirty="0" smtClean="0"/>
              <a:t>ILC</a:t>
            </a:r>
            <a:r>
              <a:rPr kumimoji="1" lang="ja-JP" altLang="en-US" sz="1800" b="1" dirty="0" smtClean="0"/>
              <a:t>型クライオモジュール建設</a:t>
            </a:r>
            <a:r>
              <a:rPr lang="en-US" altLang="ja-JP" sz="1800" b="1" dirty="0"/>
              <a:t> </a:t>
            </a:r>
            <a:r>
              <a:rPr kumimoji="1" lang="en-US" altLang="ja-JP" sz="1800" b="1" dirty="0" smtClean="0"/>
              <a:t>(CM-1)</a:t>
            </a:r>
            <a:endParaRPr kumimoji="1" lang="ja-JP" altLang="en-US" sz="1800" b="1" dirty="0"/>
          </a:p>
        </p:txBody>
      </p:sp>
      <p:sp>
        <p:nvSpPr>
          <p:cNvPr id="84" name="TextBox 52"/>
          <p:cNvSpPr txBox="1"/>
          <p:nvPr/>
        </p:nvSpPr>
        <p:spPr>
          <a:xfrm>
            <a:off x="5220072" y="4725144"/>
            <a:ext cx="659155" cy="369332"/>
          </a:xfrm>
          <a:prstGeom prst="rect">
            <a:avLst/>
          </a:prstGeom>
          <a:noFill/>
        </p:spPr>
        <p:txBody>
          <a:bodyPr wrap="none" rtlCol="0">
            <a:spAutoFit/>
          </a:bodyPr>
          <a:lstStyle/>
          <a:p>
            <a:r>
              <a:rPr kumimoji="1" lang="ja-JP" altLang="en-US" sz="1800" b="1" dirty="0" smtClean="0"/>
              <a:t>運転</a:t>
            </a:r>
            <a:endParaRPr kumimoji="1" lang="ja-JP" altLang="en-US" sz="1800" b="1" dirty="0"/>
          </a:p>
        </p:txBody>
      </p:sp>
      <p:sp>
        <p:nvSpPr>
          <p:cNvPr id="85" name="テキスト ボックス 84"/>
          <p:cNvSpPr txBox="1"/>
          <p:nvPr/>
        </p:nvSpPr>
        <p:spPr>
          <a:xfrm>
            <a:off x="4067944" y="5229200"/>
            <a:ext cx="1920568" cy="276999"/>
          </a:xfrm>
          <a:prstGeom prst="rect">
            <a:avLst/>
          </a:prstGeom>
          <a:noFill/>
        </p:spPr>
        <p:txBody>
          <a:bodyPr wrap="none" rtlCol="0">
            <a:spAutoFit/>
          </a:bodyPr>
          <a:lstStyle/>
          <a:p>
            <a:r>
              <a:rPr lang="en-US" altLang="ja-JP" sz="1200" dirty="0" smtClean="0">
                <a:solidFill>
                  <a:srgbClr val="FF0000"/>
                </a:solidFill>
              </a:rPr>
              <a:t>ILC-Cryomodule</a:t>
            </a:r>
            <a:r>
              <a:rPr lang="ja-JP" altLang="en-US" sz="1200" dirty="0" smtClean="0">
                <a:solidFill>
                  <a:srgbClr val="FF0000"/>
                </a:solidFill>
              </a:rPr>
              <a:t>運転</a:t>
            </a:r>
            <a:r>
              <a:rPr kumimoji="1" lang="ja-JP" altLang="en-US" sz="1200" dirty="0" smtClean="0">
                <a:solidFill>
                  <a:srgbClr val="FF0000"/>
                </a:solidFill>
              </a:rPr>
              <a:t>開始</a:t>
            </a:r>
            <a:endParaRPr kumimoji="1" lang="ja-JP" altLang="en-US" sz="1200" dirty="0">
              <a:solidFill>
                <a:srgbClr val="FF0000"/>
              </a:solidFill>
            </a:endParaRPr>
          </a:p>
        </p:txBody>
      </p:sp>
      <p:sp>
        <p:nvSpPr>
          <p:cNvPr id="86" name="角丸四角形 85"/>
          <p:cNvSpPr/>
          <p:nvPr/>
        </p:nvSpPr>
        <p:spPr>
          <a:xfrm>
            <a:off x="539552" y="5721796"/>
            <a:ext cx="4489366" cy="533400"/>
          </a:xfrm>
          <a:prstGeom prst="roundRect">
            <a:avLst/>
          </a:prstGeom>
          <a:solidFill>
            <a:srgbClr val="7ED4F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87" name="TextBox 54"/>
          <p:cNvSpPr txBox="1"/>
          <p:nvPr/>
        </p:nvSpPr>
        <p:spPr>
          <a:xfrm>
            <a:off x="323528" y="5433764"/>
            <a:ext cx="1672253" cy="307777"/>
          </a:xfrm>
          <a:prstGeom prst="rect">
            <a:avLst/>
          </a:prstGeom>
          <a:noFill/>
        </p:spPr>
        <p:txBody>
          <a:bodyPr wrap="none" rtlCol="0">
            <a:spAutoFit/>
          </a:bodyPr>
          <a:lstStyle/>
          <a:p>
            <a:r>
              <a:rPr kumimoji="1" lang="en-US" altLang="ja-JP" sz="1400" b="1" dirty="0" smtClean="0"/>
              <a:t>CFF:</a:t>
            </a:r>
            <a:r>
              <a:rPr kumimoji="1" lang="ja-JP" altLang="en-US" sz="1400" b="1" dirty="0" smtClean="0"/>
              <a:t>空洞製造設備</a:t>
            </a:r>
            <a:endParaRPr kumimoji="1" lang="en-US" altLang="ja-JP" sz="1400" b="1" dirty="0" smtClean="0"/>
          </a:p>
        </p:txBody>
      </p:sp>
      <p:sp>
        <p:nvSpPr>
          <p:cNvPr id="90" name="TextBox 55"/>
          <p:cNvSpPr txBox="1"/>
          <p:nvPr/>
        </p:nvSpPr>
        <p:spPr>
          <a:xfrm>
            <a:off x="1043608" y="5793804"/>
            <a:ext cx="3108543" cy="369332"/>
          </a:xfrm>
          <a:prstGeom prst="rect">
            <a:avLst/>
          </a:prstGeom>
          <a:noFill/>
        </p:spPr>
        <p:txBody>
          <a:bodyPr wrap="none" rtlCol="0">
            <a:spAutoFit/>
          </a:bodyPr>
          <a:lstStyle/>
          <a:p>
            <a:r>
              <a:rPr kumimoji="1" lang="ja-JP" altLang="en-US" sz="1800" b="1" dirty="0" smtClean="0"/>
              <a:t>空洞製造実証、量産設備実証</a:t>
            </a:r>
            <a:endParaRPr kumimoji="1" lang="ja-JP" altLang="en-US" sz="1800" b="1" dirty="0"/>
          </a:p>
        </p:txBody>
      </p:sp>
      <p:sp>
        <p:nvSpPr>
          <p:cNvPr id="91" name="TextBox 54"/>
          <p:cNvSpPr txBox="1"/>
          <p:nvPr/>
        </p:nvSpPr>
        <p:spPr>
          <a:xfrm>
            <a:off x="323528" y="3717032"/>
            <a:ext cx="523751" cy="307777"/>
          </a:xfrm>
          <a:prstGeom prst="rect">
            <a:avLst/>
          </a:prstGeom>
          <a:noFill/>
        </p:spPr>
        <p:txBody>
          <a:bodyPr wrap="none" rtlCol="0">
            <a:spAutoFit/>
          </a:bodyPr>
          <a:lstStyle/>
          <a:p>
            <a:r>
              <a:rPr kumimoji="1" lang="en-US" altLang="ja-JP" sz="1400" b="1" dirty="0" smtClean="0"/>
              <a:t>STF</a:t>
            </a:r>
          </a:p>
        </p:txBody>
      </p:sp>
      <p:sp>
        <p:nvSpPr>
          <p:cNvPr id="104" name="角丸四角形 103"/>
          <p:cNvSpPr/>
          <p:nvPr/>
        </p:nvSpPr>
        <p:spPr>
          <a:xfrm>
            <a:off x="2123728" y="4000872"/>
            <a:ext cx="1008112" cy="533400"/>
          </a:xfrm>
          <a:prstGeom prst="roundRect">
            <a:avLst/>
          </a:prstGeom>
          <a:solidFill>
            <a:srgbClr val="FFFC88"/>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105" name="角丸四角形 104"/>
          <p:cNvSpPr/>
          <p:nvPr/>
        </p:nvSpPr>
        <p:spPr>
          <a:xfrm>
            <a:off x="539553" y="4005064"/>
            <a:ext cx="1584176" cy="533400"/>
          </a:xfrm>
          <a:prstGeom prst="roundRect">
            <a:avLst/>
          </a:prstGeom>
          <a:solidFill>
            <a:srgbClr val="7ED4F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06" name="TextBox 47"/>
          <p:cNvSpPr txBox="1"/>
          <p:nvPr/>
        </p:nvSpPr>
        <p:spPr>
          <a:xfrm>
            <a:off x="827584" y="4077072"/>
            <a:ext cx="941283" cy="461665"/>
          </a:xfrm>
          <a:prstGeom prst="rect">
            <a:avLst/>
          </a:prstGeom>
          <a:noFill/>
        </p:spPr>
        <p:txBody>
          <a:bodyPr wrap="none" rtlCol="0">
            <a:spAutoFit/>
          </a:bodyPr>
          <a:lstStyle/>
          <a:p>
            <a:r>
              <a:rPr kumimoji="1" lang="en-US" altLang="ja-JP" sz="1200" b="1" dirty="0" smtClean="0"/>
              <a:t>STF</a:t>
            </a:r>
            <a:r>
              <a:rPr kumimoji="1" lang="ja-JP" altLang="en-US" sz="1200" b="1" dirty="0" smtClean="0"/>
              <a:t>加速器</a:t>
            </a:r>
            <a:endParaRPr kumimoji="1" lang="en-US" altLang="ja-JP" sz="1200" b="1" dirty="0" smtClean="0"/>
          </a:p>
          <a:p>
            <a:r>
              <a:rPr kumimoji="1" lang="ja-JP" altLang="en-US" sz="1200" b="1" dirty="0" smtClean="0"/>
              <a:t>建設</a:t>
            </a:r>
            <a:endParaRPr kumimoji="1" lang="ja-JP" altLang="en-US" sz="1200" b="1" dirty="0"/>
          </a:p>
        </p:txBody>
      </p:sp>
      <p:sp>
        <p:nvSpPr>
          <p:cNvPr id="107" name="TextBox 52"/>
          <p:cNvSpPr txBox="1"/>
          <p:nvPr/>
        </p:nvSpPr>
        <p:spPr>
          <a:xfrm>
            <a:off x="2267744" y="4077072"/>
            <a:ext cx="659155" cy="369332"/>
          </a:xfrm>
          <a:prstGeom prst="rect">
            <a:avLst/>
          </a:prstGeom>
          <a:noFill/>
        </p:spPr>
        <p:txBody>
          <a:bodyPr wrap="none" rtlCol="0">
            <a:spAutoFit/>
          </a:bodyPr>
          <a:lstStyle/>
          <a:p>
            <a:r>
              <a:rPr kumimoji="1" lang="ja-JP" altLang="en-US" sz="1800" b="1" dirty="0" smtClean="0"/>
              <a:t>運転</a:t>
            </a:r>
            <a:endParaRPr kumimoji="1" lang="ja-JP" altLang="en-US" sz="1800" b="1" dirty="0"/>
          </a:p>
        </p:txBody>
      </p:sp>
      <p:sp>
        <p:nvSpPr>
          <p:cNvPr id="38" name="テキスト ボックス 37"/>
          <p:cNvSpPr txBox="1"/>
          <p:nvPr/>
        </p:nvSpPr>
        <p:spPr>
          <a:xfrm>
            <a:off x="3203848" y="4149080"/>
            <a:ext cx="3262432" cy="276999"/>
          </a:xfrm>
          <a:prstGeom prst="rect">
            <a:avLst/>
          </a:prstGeom>
          <a:solidFill>
            <a:schemeClr val="bg1"/>
          </a:solidFill>
        </p:spPr>
        <p:txBody>
          <a:bodyPr wrap="none" rtlCol="0">
            <a:spAutoFit/>
          </a:bodyPr>
          <a:lstStyle/>
          <a:p>
            <a:r>
              <a:rPr kumimoji="1" lang="ja-JP" altLang="en-US" sz="1200">
                <a:latin typeface="Osaka"/>
                <a:ea typeface="Osaka"/>
                <a:cs typeface="Osaka"/>
              </a:rPr>
              <a:t>高輝度</a:t>
            </a:r>
            <a:r>
              <a:rPr kumimoji="1" lang="en-US" altLang="ja-JP" sz="1200">
                <a:latin typeface="Osaka"/>
                <a:ea typeface="Osaka"/>
                <a:cs typeface="Osaka"/>
              </a:rPr>
              <a:t>X</a:t>
            </a:r>
            <a:r>
              <a:rPr kumimoji="1" lang="ja-JP" altLang="en-US" sz="1200">
                <a:latin typeface="Osaka"/>
                <a:ea typeface="Osaka"/>
                <a:cs typeface="Osaka"/>
              </a:rPr>
              <a:t>線生成アプリケーション開発、人材育成</a:t>
            </a:r>
          </a:p>
        </p:txBody>
      </p:sp>
      <p:sp>
        <p:nvSpPr>
          <p:cNvPr id="108" name="テキスト ボックス 107"/>
          <p:cNvSpPr txBox="1"/>
          <p:nvPr/>
        </p:nvSpPr>
        <p:spPr>
          <a:xfrm>
            <a:off x="6156176" y="4797152"/>
            <a:ext cx="2621631" cy="276999"/>
          </a:xfrm>
          <a:prstGeom prst="rect">
            <a:avLst/>
          </a:prstGeom>
          <a:solidFill>
            <a:schemeClr val="bg1"/>
          </a:solidFill>
        </p:spPr>
        <p:txBody>
          <a:bodyPr wrap="none" rtlCol="0">
            <a:spAutoFit/>
          </a:bodyPr>
          <a:lstStyle/>
          <a:p>
            <a:r>
              <a:rPr kumimoji="1" lang="ja-JP" altLang="en-US" sz="1200">
                <a:latin typeface="Osaka"/>
                <a:ea typeface="Osaka"/>
                <a:cs typeface="Osaka"/>
              </a:rPr>
              <a:t>世界初の</a:t>
            </a:r>
            <a:r>
              <a:rPr kumimoji="1" lang="en-US" altLang="ja-JP" sz="1200">
                <a:latin typeface="Osaka"/>
                <a:ea typeface="Osaka"/>
                <a:cs typeface="Osaka"/>
              </a:rPr>
              <a:t>ILC</a:t>
            </a:r>
            <a:r>
              <a:rPr kumimoji="1" lang="ja-JP" altLang="en-US" sz="1200">
                <a:latin typeface="Osaka"/>
                <a:ea typeface="Osaka"/>
                <a:cs typeface="Osaka"/>
              </a:rPr>
              <a:t>型モジュールを試験実証</a:t>
            </a:r>
          </a:p>
        </p:txBody>
      </p:sp>
      <p:sp>
        <p:nvSpPr>
          <p:cNvPr id="109" name="テキスト ボックス 108"/>
          <p:cNvSpPr txBox="1"/>
          <p:nvPr/>
        </p:nvSpPr>
        <p:spPr>
          <a:xfrm>
            <a:off x="6228184" y="6309320"/>
            <a:ext cx="2287806" cy="276999"/>
          </a:xfrm>
          <a:prstGeom prst="rect">
            <a:avLst/>
          </a:prstGeom>
          <a:solidFill>
            <a:schemeClr val="bg1"/>
          </a:solidFill>
        </p:spPr>
        <p:txBody>
          <a:bodyPr wrap="none" rtlCol="0">
            <a:spAutoFit/>
          </a:bodyPr>
          <a:lstStyle/>
          <a:p>
            <a:r>
              <a:rPr kumimoji="1" lang="ja-JP" altLang="en-US" sz="1200">
                <a:latin typeface="Osaka"/>
                <a:ea typeface="Osaka"/>
                <a:cs typeface="Osaka"/>
              </a:rPr>
              <a:t>空洞量産化とコストダウンを実証</a:t>
            </a:r>
          </a:p>
        </p:txBody>
      </p:sp>
      <p:sp>
        <p:nvSpPr>
          <p:cNvPr id="110" name="テキスト ボックス 109"/>
          <p:cNvSpPr txBox="1"/>
          <p:nvPr/>
        </p:nvSpPr>
        <p:spPr>
          <a:xfrm>
            <a:off x="3563888" y="3429000"/>
            <a:ext cx="791803" cy="276999"/>
          </a:xfrm>
          <a:prstGeom prst="rect">
            <a:avLst/>
          </a:prstGeom>
          <a:solidFill>
            <a:schemeClr val="bg1"/>
          </a:solidFill>
        </p:spPr>
        <p:txBody>
          <a:bodyPr wrap="none" rtlCol="0">
            <a:spAutoFit/>
          </a:bodyPr>
          <a:lstStyle/>
          <a:p>
            <a:r>
              <a:rPr kumimoji="1" lang="en-US" altLang="ja-JP" sz="1200">
                <a:latin typeface="Osaka"/>
                <a:ea typeface="Osaka"/>
                <a:cs typeface="Osaka"/>
              </a:rPr>
              <a:t>TDR</a:t>
            </a:r>
            <a:r>
              <a:rPr kumimoji="1" lang="ja-JP" altLang="en-US" sz="1200">
                <a:latin typeface="Osaka"/>
                <a:ea typeface="Osaka"/>
                <a:cs typeface="Osaka"/>
              </a:rPr>
              <a:t>完成</a:t>
            </a:r>
          </a:p>
        </p:txBody>
      </p:sp>
      <p:sp>
        <p:nvSpPr>
          <p:cNvPr id="111" name="左右矢印 110"/>
          <p:cNvSpPr/>
          <p:nvPr/>
        </p:nvSpPr>
        <p:spPr bwMode="auto">
          <a:xfrm>
            <a:off x="3995936" y="2852936"/>
            <a:ext cx="1440160" cy="576064"/>
          </a:xfrm>
          <a:prstGeom prst="left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112" name="テキスト ボックス 111"/>
          <p:cNvSpPr txBox="1"/>
          <p:nvPr/>
        </p:nvSpPr>
        <p:spPr>
          <a:xfrm>
            <a:off x="4211960" y="2924944"/>
            <a:ext cx="1039768" cy="461665"/>
          </a:xfrm>
          <a:prstGeom prst="rect">
            <a:avLst/>
          </a:prstGeom>
          <a:noFill/>
        </p:spPr>
        <p:txBody>
          <a:bodyPr wrap="none" rtlCol="0">
            <a:spAutoFit/>
          </a:bodyPr>
          <a:lstStyle/>
          <a:p>
            <a:r>
              <a:rPr kumimoji="1" lang="en-US" altLang="ja-JP" sz="1200" b="1"/>
              <a:t>Project </a:t>
            </a:r>
          </a:p>
          <a:p>
            <a:r>
              <a:rPr kumimoji="1" lang="en-US" altLang="ja-JP" sz="1200" b="1"/>
              <a:t>submission</a:t>
            </a:r>
            <a:endParaRPr kumimoji="1" lang="ja-JP" altLang="en-US" sz="1200" b="1"/>
          </a:p>
        </p:txBody>
      </p:sp>
      <p:sp>
        <p:nvSpPr>
          <p:cNvPr id="44" name="左矢印 43"/>
          <p:cNvSpPr/>
          <p:nvPr/>
        </p:nvSpPr>
        <p:spPr bwMode="auto">
          <a:xfrm>
            <a:off x="7092280" y="2852936"/>
            <a:ext cx="1944216" cy="576064"/>
          </a:xfrm>
          <a:prstGeom prst="lef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78" name="テキスト ボックス 77"/>
          <p:cNvSpPr txBox="1"/>
          <p:nvPr/>
        </p:nvSpPr>
        <p:spPr>
          <a:xfrm>
            <a:off x="7156456" y="2996952"/>
            <a:ext cx="1951676" cy="338554"/>
          </a:xfrm>
          <a:prstGeom prst="rect">
            <a:avLst/>
          </a:prstGeom>
          <a:noFill/>
        </p:spPr>
        <p:txBody>
          <a:bodyPr wrap="none" rtlCol="0">
            <a:spAutoFit/>
          </a:bodyPr>
          <a:lstStyle/>
          <a:p>
            <a:r>
              <a:rPr kumimoji="1" lang="en-US" altLang="ja-JP" sz="1600" b="1"/>
              <a:t>Start construction</a:t>
            </a:r>
            <a:endParaRPr kumimoji="1" lang="ja-JP" altLang="en-US" sz="1600" b="1"/>
          </a:p>
        </p:txBody>
      </p:sp>
      <p:sp>
        <p:nvSpPr>
          <p:cNvPr id="113" name="TextBox 54"/>
          <p:cNvSpPr txBox="1"/>
          <p:nvPr/>
        </p:nvSpPr>
        <p:spPr>
          <a:xfrm>
            <a:off x="395536" y="1268760"/>
            <a:ext cx="473870" cy="307777"/>
          </a:xfrm>
          <a:prstGeom prst="rect">
            <a:avLst/>
          </a:prstGeom>
          <a:noFill/>
        </p:spPr>
        <p:txBody>
          <a:bodyPr wrap="none" rtlCol="0">
            <a:spAutoFit/>
          </a:bodyPr>
          <a:lstStyle/>
          <a:p>
            <a:r>
              <a:rPr kumimoji="1" lang="en-US" altLang="ja-JP" sz="1400" b="1" dirty="0" smtClean="0"/>
              <a:t>ILC</a:t>
            </a:r>
          </a:p>
        </p:txBody>
      </p:sp>
    </p:spTree>
    <p:extLst>
      <p:ext uri="{BB962C8B-B14F-4D97-AF65-F5344CB8AC3E}">
        <p14:creationId xmlns:p14="http://schemas.microsoft.com/office/powerpoint/2010/main" val="11839599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TF-phase2_cryomodu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0" y="836712"/>
            <a:ext cx="9026000" cy="4248472"/>
          </a:xfrm>
          <a:prstGeom prst="rect">
            <a:avLst/>
          </a:prstGeom>
        </p:spPr>
      </p:pic>
      <p:sp>
        <p:nvSpPr>
          <p:cNvPr id="3"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4" name="TextBox 3"/>
          <p:cNvSpPr txBox="1"/>
          <p:nvPr/>
        </p:nvSpPr>
        <p:spPr>
          <a:xfrm>
            <a:off x="1259632" y="260648"/>
            <a:ext cx="6699671" cy="461665"/>
          </a:xfrm>
          <a:prstGeom prst="rect">
            <a:avLst/>
          </a:prstGeom>
          <a:noFill/>
        </p:spPr>
        <p:txBody>
          <a:bodyPr wrap="none" rtlCol="0">
            <a:spAutoFit/>
          </a:bodyPr>
          <a:lstStyle/>
          <a:p>
            <a:r>
              <a:rPr kumimoji="1" lang="en-US" altLang="ja-JP" b="1" i="1" dirty="0" smtClean="0">
                <a:latin typeface="Osaka"/>
                <a:ea typeface="Osaka"/>
                <a:cs typeface="Osaka"/>
              </a:rPr>
              <a:t>STF phase-2 (step </a:t>
            </a:r>
            <a:r>
              <a:rPr kumimoji="1" lang="ja-JP" altLang="en-US" b="1" i="1" dirty="0" smtClean="0">
                <a:latin typeface="Osaka"/>
                <a:ea typeface="Osaka"/>
                <a:cs typeface="Osaka"/>
              </a:rPr>
              <a:t>２</a:t>
            </a:r>
            <a:r>
              <a:rPr kumimoji="1" lang="en-US" altLang="ja-JP" b="1" i="1" dirty="0" smtClean="0">
                <a:latin typeface="Osaka"/>
                <a:ea typeface="Osaka"/>
                <a:cs typeface="Osaka"/>
              </a:rPr>
              <a:t>) ILC</a:t>
            </a:r>
            <a:r>
              <a:rPr kumimoji="1" lang="ja-JP" altLang="en-US" b="1" i="1" dirty="0" smtClean="0">
                <a:latin typeface="Osaka"/>
                <a:ea typeface="Osaka"/>
                <a:cs typeface="Osaka"/>
              </a:rPr>
              <a:t>型クライオモジュール</a:t>
            </a:r>
            <a:endParaRPr kumimoji="1" lang="ja-JP" altLang="en-US" b="1" i="1" dirty="0">
              <a:latin typeface="Osaka"/>
              <a:ea typeface="Osaka"/>
              <a:cs typeface="Osaka"/>
            </a:endParaRPr>
          </a:p>
        </p:txBody>
      </p:sp>
      <p:sp>
        <p:nvSpPr>
          <p:cNvPr id="5" name="TextBox 3"/>
          <p:cNvSpPr txBox="1"/>
          <p:nvPr/>
        </p:nvSpPr>
        <p:spPr>
          <a:xfrm>
            <a:off x="683568" y="980728"/>
            <a:ext cx="8107107" cy="646331"/>
          </a:xfrm>
          <a:prstGeom prst="rect">
            <a:avLst/>
          </a:prstGeom>
          <a:noFill/>
        </p:spPr>
        <p:txBody>
          <a:bodyPr wrap="none" rtlCol="0">
            <a:spAutoFit/>
          </a:bodyPr>
          <a:lstStyle/>
          <a:p>
            <a:r>
              <a:rPr kumimoji="1" lang="ja-JP" altLang="en-US" sz="1800" b="1" i="1" dirty="0" smtClean="0">
                <a:latin typeface="Osaka"/>
                <a:ea typeface="Osaka"/>
                <a:cs typeface="Osaka"/>
              </a:rPr>
              <a:t>　　　　　　　　　　　</a:t>
            </a:r>
            <a:r>
              <a:rPr kumimoji="1" lang="en-US" altLang="ja-JP" sz="1800" b="1" i="1" dirty="0" smtClean="0">
                <a:latin typeface="Osaka"/>
                <a:ea typeface="Osaka"/>
                <a:cs typeface="Osaka"/>
              </a:rPr>
              <a:t>CM-1: 13m 8</a:t>
            </a:r>
            <a:r>
              <a:rPr kumimoji="1" lang="ja-JP" altLang="en-US" sz="1800" b="1" i="1" dirty="0" smtClean="0">
                <a:latin typeface="Osaka"/>
                <a:ea typeface="Osaka"/>
                <a:cs typeface="Osaka"/>
              </a:rPr>
              <a:t>空洞＋</a:t>
            </a:r>
            <a:r>
              <a:rPr kumimoji="1" lang="en-US" altLang="ja-JP" sz="1800" b="1" i="1" dirty="0" smtClean="0">
                <a:latin typeface="Osaka"/>
                <a:ea typeface="Osaka"/>
                <a:cs typeface="Osaka"/>
              </a:rPr>
              <a:t>Q</a:t>
            </a:r>
            <a:r>
              <a:rPr kumimoji="1" lang="ja-JP" altLang="en-US" sz="1800" b="1" i="1" dirty="0" smtClean="0">
                <a:latin typeface="Osaka"/>
                <a:ea typeface="Osaka"/>
                <a:cs typeface="Osaka"/>
              </a:rPr>
              <a:t>マグネット・</a:t>
            </a:r>
            <a:r>
              <a:rPr kumimoji="1" lang="en-US" altLang="ja-JP" sz="1800" b="1" i="1" dirty="0" smtClean="0">
                <a:latin typeface="Osaka"/>
                <a:ea typeface="Osaka"/>
                <a:cs typeface="Osaka"/>
              </a:rPr>
              <a:t>BPM</a:t>
            </a:r>
            <a:r>
              <a:rPr kumimoji="1" lang="ja-JP" altLang="en-US" sz="1800" b="1" i="1" dirty="0" smtClean="0">
                <a:latin typeface="Osaka"/>
                <a:ea typeface="Osaka"/>
                <a:cs typeface="Osaka"/>
              </a:rPr>
              <a:t>の加速モジュール</a:t>
            </a:r>
            <a:endParaRPr kumimoji="1" lang="en-US" altLang="ja-JP" sz="1800" b="1" i="1" dirty="0" smtClean="0">
              <a:latin typeface="Osaka"/>
              <a:ea typeface="Osaka"/>
              <a:cs typeface="Osaka"/>
            </a:endParaRPr>
          </a:p>
          <a:p>
            <a:r>
              <a:rPr lang="ja-JP" altLang="ja-JP" sz="1800" b="1" i="1" dirty="0">
                <a:latin typeface="Osaka"/>
                <a:ea typeface="Osaka"/>
                <a:cs typeface="Osaka"/>
              </a:rPr>
              <a:t>　</a:t>
            </a:r>
            <a:r>
              <a:rPr lang="ja-JP" altLang="en-US" sz="1800" b="1" i="1" dirty="0" smtClean="0">
                <a:latin typeface="Osaka"/>
                <a:ea typeface="Osaka"/>
                <a:cs typeface="Osaka"/>
              </a:rPr>
              <a:t>（</a:t>
            </a:r>
            <a:r>
              <a:rPr lang="en-US" altLang="ja-JP" sz="1800" b="1" i="1" dirty="0" smtClean="0">
                <a:latin typeface="Osaka"/>
                <a:ea typeface="Osaka"/>
                <a:cs typeface="Osaka"/>
              </a:rPr>
              <a:t>Q</a:t>
            </a:r>
            <a:r>
              <a:rPr lang="ja-JP" altLang="en-US" sz="1800" b="1" i="1" dirty="0" smtClean="0">
                <a:latin typeface="Osaka"/>
                <a:ea typeface="Osaka"/>
                <a:cs typeface="Osaka"/>
              </a:rPr>
              <a:t>マグネットが中央にある）</a:t>
            </a:r>
            <a:r>
              <a:rPr lang="en-US" altLang="ja-JP" sz="1800" b="1" i="1" dirty="0" smtClean="0">
                <a:latin typeface="Osaka"/>
                <a:ea typeface="Osaka"/>
                <a:cs typeface="Osaka"/>
              </a:rPr>
              <a:t>ILC</a:t>
            </a:r>
            <a:r>
              <a:rPr lang="ja-JP" altLang="en-US" sz="1800" b="1" i="1" dirty="0" smtClean="0">
                <a:latin typeface="Osaka"/>
                <a:ea typeface="Osaka"/>
                <a:cs typeface="Osaka"/>
              </a:rPr>
              <a:t>型クライオモジュールとしては世界で最初となる。</a:t>
            </a:r>
            <a:endParaRPr kumimoji="1" lang="ja-JP" altLang="en-US" sz="1800" b="1" i="1" dirty="0">
              <a:latin typeface="Osaka"/>
              <a:ea typeface="Osaka"/>
              <a:cs typeface="Osaka"/>
            </a:endParaRPr>
          </a:p>
        </p:txBody>
      </p:sp>
      <p:sp>
        <p:nvSpPr>
          <p:cNvPr id="6" name="TextBox 3"/>
          <p:cNvSpPr txBox="1"/>
          <p:nvPr/>
        </p:nvSpPr>
        <p:spPr>
          <a:xfrm>
            <a:off x="1187624" y="5157192"/>
            <a:ext cx="7321736" cy="369332"/>
          </a:xfrm>
          <a:prstGeom prst="rect">
            <a:avLst/>
          </a:prstGeom>
          <a:noFill/>
        </p:spPr>
        <p:txBody>
          <a:bodyPr wrap="none" rtlCol="0">
            <a:spAutoFit/>
          </a:bodyPr>
          <a:lstStyle/>
          <a:p>
            <a:r>
              <a:rPr kumimoji="1" lang="en-US" altLang="ja-JP" sz="1800" b="1" i="1" dirty="0" smtClean="0">
                <a:solidFill>
                  <a:srgbClr val="000090"/>
                </a:solidFill>
                <a:latin typeface="Osaka"/>
                <a:ea typeface="Osaka"/>
                <a:cs typeface="Osaka"/>
              </a:rPr>
              <a:t>2014</a:t>
            </a:r>
            <a:r>
              <a:rPr kumimoji="1" lang="ja-JP" altLang="en-US" sz="1800" b="1" i="1" dirty="0" smtClean="0">
                <a:solidFill>
                  <a:srgbClr val="000090"/>
                </a:solidFill>
                <a:latin typeface="Osaka"/>
                <a:ea typeface="Osaka"/>
                <a:cs typeface="Osaka"/>
              </a:rPr>
              <a:t>年に、</a:t>
            </a:r>
            <a:r>
              <a:rPr kumimoji="1" lang="en-US" altLang="ja-JP" sz="1800" b="1" i="1" dirty="0" smtClean="0">
                <a:solidFill>
                  <a:srgbClr val="000090"/>
                </a:solidFill>
                <a:latin typeface="Osaka"/>
                <a:ea typeface="Osaka"/>
                <a:cs typeface="Osaka"/>
              </a:rPr>
              <a:t>STF</a:t>
            </a:r>
            <a:r>
              <a:rPr kumimoji="1" lang="ja-JP" altLang="en-US" sz="1800" b="1" i="1" dirty="0" smtClean="0">
                <a:solidFill>
                  <a:srgbClr val="000090"/>
                </a:solidFill>
                <a:latin typeface="Osaka"/>
                <a:ea typeface="Osaka"/>
                <a:cs typeface="Osaka"/>
              </a:rPr>
              <a:t>加速器に組み込み、ビーム加速による性能試験を行う。</a:t>
            </a:r>
            <a:endParaRPr kumimoji="1" lang="ja-JP" altLang="en-US" sz="1800" b="1" i="1" dirty="0">
              <a:solidFill>
                <a:srgbClr val="000090"/>
              </a:solidFill>
              <a:latin typeface="Osaka"/>
              <a:ea typeface="Osaka"/>
              <a:cs typeface="Osaka"/>
            </a:endParaRPr>
          </a:p>
        </p:txBody>
      </p:sp>
      <p:cxnSp>
        <p:nvCxnSpPr>
          <p:cNvPr id="8" name="直線矢印コネクタ 7"/>
          <p:cNvCxnSpPr/>
          <p:nvPr/>
        </p:nvCxnSpPr>
        <p:spPr bwMode="auto">
          <a:xfrm flipH="1">
            <a:off x="4929475" y="2996951"/>
            <a:ext cx="432048" cy="936104"/>
          </a:xfrm>
          <a:prstGeom prst="straightConnector1">
            <a:avLst/>
          </a:prstGeom>
          <a:solidFill>
            <a:schemeClr val="accent1"/>
          </a:solidFill>
          <a:ln w="28575" cap="flat" cmpd="sng" algn="ctr">
            <a:solidFill>
              <a:srgbClr val="FF6600"/>
            </a:solidFill>
            <a:prstDash val="solid"/>
            <a:round/>
            <a:headEnd type="none" w="med" len="med"/>
            <a:tailEnd type="arrow"/>
          </a:ln>
          <a:effectLst/>
        </p:spPr>
      </p:cxnSp>
      <p:sp>
        <p:nvSpPr>
          <p:cNvPr id="10" name="テキスト ボックス 9"/>
          <p:cNvSpPr txBox="1"/>
          <p:nvPr/>
        </p:nvSpPr>
        <p:spPr>
          <a:xfrm>
            <a:off x="5073491" y="2708919"/>
            <a:ext cx="1818126" cy="338554"/>
          </a:xfrm>
          <a:prstGeom prst="rect">
            <a:avLst/>
          </a:prstGeom>
          <a:noFill/>
        </p:spPr>
        <p:txBody>
          <a:bodyPr wrap="none" rtlCol="0">
            <a:spAutoFit/>
          </a:bodyPr>
          <a:lstStyle/>
          <a:p>
            <a:r>
              <a:rPr kumimoji="1" lang="ja-JP" altLang="en-US" sz="1600"/>
              <a:t>Ｑマグネットが中央</a:t>
            </a:r>
          </a:p>
        </p:txBody>
      </p:sp>
      <p:sp>
        <p:nvSpPr>
          <p:cNvPr id="11" name="TextBox 3"/>
          <p:cNvSpPr txBox="1"/>
          <p:nvPr/>
        </p:nvSpPr>
        <p:spPr>
          <a:xfrm>
            <a:off x="1403648" y="5661248"/>
            <a:ext cx="6853158" cy="830997"/>
          </a:xfrm>
          <a:prstGeom prst="rect">
            <a:avLst/>
          </a:prstGeom>
          <a:noFill/>
        </p:spPr>
        <p:txBody>
          <a:bodyPr wrap="none" rtlCol="0">
            <a:spAutoFit/>
          </a:bodyPr>
          <a:lstStyle/>
          <a:p>
            <a:r>
              <a:rPr kumimoji="1" lang="ja-JP" altLang="en-US" sz="1600" b="1" dirty="0">
                <a:solidFill>
                  <a:srgbClr val="000000"/>
                </a:solidFill>
                <a:latin typeface="Osaka"/>
                <a:ea typeface="Osaka"/>
                <a:cs typeface="Osaka"/>
              </a:rPr>
              <a:t>クライオモジュールにクリティカルな課題はない。（いままでの技術の延長）</a:t>
            </a:r>
            <a:endParaRPr kumimoji="1" lang="en-US" altLang="ja-JP" sz="1600" b="1" dirty="0">
              <a:solidFill>
                <a:srgbClr val="000000"/>
              </a:solidFill>
              <a:latin typeface="Osaka"/>
              <a:ea typeface="Osaka"/>
              <a:cs typeface="Osaka"/>
            </a:endParaRPr>
          </a:p>
          <a:p>
            <a:r>
              <a:rPr lang="ja-JP" altLang="en-US" sz="1600" b="1" dirty="0">
                <a:solidFill>
                  <a:srgbClr val="000000"/>
                </a:solidFill>
                <a:latin typeface="Osaka"/>
                <a:ea typeface="Osaka"/>
                <a:cs typeface="Osaka"/>
              </a:rPr>
              <a:t>あるとすれば、組み込んでからの空洞性能劣化、長尺物のアライメント維持。</a:t>
            </a:r>
            <a:endParaRPr lang="en-US" altLang="ja-JP" sz="1600" b="1" dirty="0">
              <a:solidFill>
                <a:srgbClr val="000000"/>
              </a:solidFill>
              <a:latin typeface="Osaka"/>
              <a:ea typeface="Osaka"/>
              <a:cs typeface="Osaka"/>
            </a:endParaRPr>
          </a:p>
          <a:p>
            <a:r>
              <a:rPr lang="ja-JP" altLang="en-US" sz="1600" b="1" dirty="0" smtClean="0">
                <a:solidFill>
                  <a:srgbClr val="000000"/>
                </a:solidFill>
                <a:latin typeface="Osaka"/>
                <a:ea typeface="Osaka"/>
                <a:cs typeface="Osaka"/>
              </a:rPr>
              <a:t>そして、</a:t>
            </a:r>
            <a:r>
              <a:rPr lang="ja-JP" altLang="en-US" sz="1600" b="1" dirty="0">
                <a:solidFill>
                  <a:srgbClr val="000000"/>
                </a:solidFill>
                <a:latin typeface="Osaka"/>
                <a:ea typeface="Osaka"/>
                <a:cs typeface="Osaka"/>
              </a:rPr>
              <a:t>組み立て時のコストダウンを実証しなければならない。</a:t>
            </a:r>
            <a:endParaRPr kumimoji="1" lang="ja-JP" altLang="en-US" sz="1600" b="1" dirty="0">
              <a:solidFill>
                <a:srgbClr val="000000"/>
              </a:solidFill>
              <a:latin typeface="Osaka"/>
              <a:ea typeface="Osaka"/>
              <a:cs typeface="Osaka"/>
            </a:endParaRPr>
          </a:p>
        </p:txBody>
      </p:sp>
    </p:spTree>
    <p:extLst>
      <p:ext uri="{BB962C8B-B14F-4D97-AF65-F5344CB8AC3E}">
        <p14:creationId xmlns:p14="http://schemas.microsoft.com/office/powerpoint/2010/main" val="35310141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Plan-5-2-20120522-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13399" y="-385206"/>
            <a:ext cx="4846211" cy="6858000"/>
          </a:xfrm>
          <a:prstGeom prst="rect">
            <a:avLst/>
          </a:prstGeom>
        </p:spPr>
      </p:pic>
      <p:pic>
        <p:nvPicPr>
          <p:cNvPr id="2" name="図 1" descr="STF-MB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2564904"/>
            <a:ext cx="3072341" cy="2304256"/>
          </a:xfrm>
          <a:prstGeom prst="rect">
            <a:avLst/>
          </a:prstGeom>
        </p:spPr>
      </p:pic>
      <p:sp>
        <p:nvSpPr>
          <p:cNvPr id="4"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5" name="TextBox 3"/>
          <p:cNvSpPr txBox="1"/>
          <p:nvPr/>
        </p:nvSpPr>
        <p:spPr>
          <a:xfrm>
            <a:off x="1259632" y="260648"/>
            <a:ext cx="6699671" cy="461665"/>
          </a:xfrm>
          <a:prstGeom prst="rect">
            <a:avLst/>
          </a:prstGeom>
          <a:noFill/>
        </p:spPr>
        <p:txBody>
          <a:bodyPr wrap="none" rtlCol="0">
            <a:spAutoFit/>
          </a:bodyPr>
          <a:lstStyle/>
          <a:p>
            <a:r>
              <a:rPr kumimoji="1" lang="en-US" altLang="ja-JP" b="1" i="1" dirty="0" smtClean="0">
                <a:latin typeface="Osaka"/>
                <a:ea typeface="Osaka"/>
                <a:cs typeface="Osaka"/>
              </a:rPr>
              <a:t>STF phase-2 (step </a:t>
            </a:r>
            <a:r>
              <a:rPr kumimoji="1" lang="ja-JP" altLang="en-US" b="1" i="1" dirty="0" smtClean="0">
                <a:latin typeface="Osaka"/>
                <a:ea typeface="Osaka"/>
                <a:cs typeface="Osaka"/>
              </a:rPr>
              <a:t>２</a:t>
            </a:r>
            <a:r>
              <a:rPr kumimoji="1" lang="en-US" altLang="ja-JP" b="1" i="1" dirty="0" smtClean="0">
                <a:latin typeface="Osaka"/>
                <a:ea typeface="Osaka"/>
                <a:cs typeface="Osaka"/>
              </a:rPr>
              <a:t>) ILC</a:t>
            </a:r>
            <a:r>
              <a:rPr kumimoji="1" lang="ja-JP" altLang="en-US" b="1" i="1" dirty="0" smtClean="0">
                <a:latin typeface="Osaka"/>
                <a:ea typeface="Osaka"/>
                <a:cs typeface="Osaka"/>
              </a:rPr>
              <a:t>型クライオモジュール</a:t>
            </a:r>
            <a:endParaRPr kumimoji="1" lang="ja-JP" altLang="en-US" b="1" i="1" dirty="0">
              <a:latin typeface="Osaka"/>
              <a:ea typeface="Osaka"/>
              <a:cs typeface="Osaka"/>
            </a:endParaRPr>
          </a:p>
        </p:txBody>
      </p:sp>
      <p:sp>
        <p:nvSpPr>
          <p:cNvPr id="6" name="テキスト ボックス 5"/>
          <p:cNvSpPr txBox="1"/>
          <p:nvPr/>
        </p:nvSpPr>
        <p:spPr>
          <a:xfrm>
            <a:off x="323528" y="1700808"/>
            <a:ext cx="3750508" cy="646331"/>
          </a:xfrm>
          <a:prstGeom prst="rect">
            <a:avLst/>
          </a:prstGeom>
          <a:noFill/>
        </p:spPr>
        <p:txBody>
          <a:bodyPr wrap="none" rtlCol="0">
            <a:spAutoFit/>
          </a:bodyPr>
          <a:lstStyle/>
          <a:p>
            <a:r>
              <a:rPr kumimoji="1" lang="en-US" altLang="ja-JP" sz="1800"/>
              <a:t>ILC</a:t>
            </a:r>
            <a:r>
              <a:rPr kumimoji="1" lang="ja-JP" altLang="en-US" sz="1800"/>
              <a:t>型</a:t>
            </a:r>
            <a:r>
              <a:rPr kumimoji="1" lang="en-US" altLang="ja-JP" sz="1800"/>
              <a:t>RF</a:t>
            </a:r>
            <a:r>
              <a:rPr kumimoji="1" lang="ja-JP" altLang="en-US" sz="1800"/>
              <a:t>パワー分配スキームを実装</a:t>
            </a:r>
            <a:endParaRPr kumimoji="1" lang="en-US" altLang="ja-JP" sz="1800"/>
          </a:p>
          <a:p>
            <a:r>
              <a:rPr lang="en-US" altLang="ja-JP" sz="1800"/>
              <a:t>(TDR</a:t>
            </a:r>
            <a:r>
              <a:rPr lang="ja-JP" altLang="en-US" sz="1800"/>
              <a:t>スキーム）</a:t>
            </a:r>
            <a:endParaRPr kumimoji="1" lang="ja-JP" altLang="en-US" sz="1800"/>
          </a:p>
        </p:txBody>
      </p:sp>
      <p:sp>
        <p:nvSpPr>
          <p:cNvPr id="7" name="テキスト ボックス 6"/>
          <p:cNvSpPr txBox="1"/>
          <p:nvPr/>
        </p:nvSpPr>
        <p:spPr>
          <a:xfrm>
            <a:off x="6228184" y="1700808"/>
            <a:ext cx="2799565" cy="923330"/>
          </a:xfrm>
          <a:prstGeom prst="rect">
            <a:avLst/>
          </a:prstGeom>
          <a:noFill/>
        </p:spPr>
        <p:txBody>
          <a:bodyPr wrap="none" rtlCol="0">
            <a:spAutoFit/>
          </a:bodyPr>
          <a:lstStyle/>
          <a:p>
            <a:r>
              <a:rPr kumimoji="1" lang="en-US" altLang="ja-JP" sz="1800"/>
              <a:t>ILC</a:t>
            </a:r>
            <a:r>
              <a:rPr lang="ja-JP" altLang="en-US" sz="1800"/>
              <a:t>用</a:t>
            </a:r>
            <a:r>
              <a:rPr lang="en-US" altLang="ja-JP" sz="1800"/>
              <a:t>10MW</a:t>
            </a:r>
          </a:p>
          <a:p>
            <a:r>
              <a:rPr lang="ja-JP" altLang="en-US" sz="1800"/>
              <a:t>マルチビームクライストロン</a:t>
            </a:r>
            <a:endParaRPr lang="en-US" altLang="ja-JP" sz="1800"/>
          </a:p>
          <a:p>
            <a:r>
              <a:rPr lang="ja-JP" altLang="en-US" sz="1800"/>
              <a:t>を使用</a:t>
            </a:r>
            <a:endParaRPr kumimoji="1" lang="ja-JP" altLang="en-US" sz="1800"/>
          </a:p>
        </p:txBody>
      </p:sp>
      <p:sp>
        <p:nvSpPr>
          <p:cNvPr id="8" name="テキスト ボックス 7"/>
          <p:cNvSpPr txBox="1"/>
          <p:nvPr/>
        </p:nvSpPr>
        <p:spPr>
          <a:xfrm>
            <a:off x="827584" y="6021288"/>
            <a:ext cx="4524834" cy="646331"/>
          </a:xfrm>
          <a:prstGeom prst="rect">
            <a:avLst/>
          </a:prstGeom>
          <a:noFill/>
        </p:spPr>
        <p:txBody>
          <a:bodyPr wrap="none" rtlCol="0">
            <a:spAutoFit/>
          </a:bodyPr>
          <a:lstStyle/>
          <a:p>
            <a:r>
              <a:rPr lang="ja-JP" altLang="en-US" sz="1800"/>
              <a:t>マルチビームクライストロンは</a:t>
            </a:r>
            <a:endParaRPr lang="en-US" altLang="ja-JP" sz="1800"/>
          </a:p>
          <a:p>
            <a:r>
              <a:rPr kumimoji="1" lang="en-US" altLang="ja-JP" sz="1800"/>
              <a:t>ILC</a:t>
            </a:r>
            <a:r>
              <a:rPr kumimoji="1" lang="ja-JP" altLang="en-US" sz="1800"/>
              <a:t>用マルクス変調器によりドライブされる。</a:t>
            </a: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51920" y="4005064"/>
            <a:ext cx="3109483" cy="2332112"/>
          </a:xfrm>
          <a:prstGeom prst="rect">
            <a:avLst/>
          </a:prstGeom>
        </p:spPr>
      </p:pic>
      <p:sp>
        <p:nvSpPr>
          <p:cNvPr id="10" name="テキスト ボックス 9"/>
          <p:cNvSpPr txBox="1"/>
          <p:nvPr/>
        </p:nvSpPr>
        <p:spPr>
          <a:xfrm>
            <a:off x="7668344" y="4581128"/>
            <a:ext cx="1095172" cy="276999"/>
          </a:xfrm>
          <a:prstGeom prst="rect">
            <a:avLst/>
          </a:prstGeom>
          <a:noFill/>
        </p:spPr>
        <p:txBody>
          <a:bodyPr wrap="none" rtlCol="0">
            <a:spAutoFit/>
          </a:bodyPr>
          <a:lstStyle/>
          <a:p>
            <a:r>
              <a:rPr kumimoji="1" lang="en-US" altLang="ja-JP" sz="1200">
                <a:solidFill>
                  <a:srgbClr val="FFFF00"/>
                </a:solidFill>
              </a:rPr>
              <a:t>Toshiba MBK</a:t>
            </a:r>
            <a:endParaRPr kumimoji="1" lang="ja-JP" altLang="en-US" sz="1200">
              <a:solidFill>
                <a:srgbClr val="FFFF00"/>
              </a:solidFill>
            </a:endParaRPr>
          </a:p>
        </p:txBody>
      </p:sp>
      <p:sp>
        <p:nvSpPr>
          <p:cNvPr id="11" name="テキスト ボックス 10"/>
          <p:cNvSpPr txBox="1"/>
          <p:nvPr/>
        </p:nvSpPr>
        <p:spPr>
          <a:xfrm>
            <a:off x="3851920" y="4005064"/>
            <a:ext cx="1544338" cy="276999"/>
          </a:xfrm>
          <a:prstGeom prst="rect">
            <a:avLst/>
          </a:prstGeom>
          <a:noFill/>
        </p:spPr>
        <p:txBody>
          <a:bodyPr wrap="none" rtlCol="0">
            <a:spAutoFit/>
          </a:bodyPr>
          <a:lstStyle/>
          <a:p>
            <a:r>
              <a:rPr kumimoji="1" lang="en-US" altLang="ja-JP" sz="1200">
                <a:solidFill>
                  <a:srgbClr val="FFFF00"/>
                </a:solidFill>
              </a:rPr>
              <a:t>DTI Marx Modulator</a:t>
            </a:r>
            <a:endParaRPr kumimoji="1" lang="ja-JP" altLang="en-US" sz="1200">
              <a:solidFill>
                <a:srgbClr val="FFFF00"/>
              </a:solidFill>
            </a:endParaRPr>
          </a:p>
        </p:txBody>
      </p:sp>
    </p:spTree>
    <p:extLst>
      <p:ext uri="{BB962C8B-B14F-4D97-AF65-F5344CB8AC3E}">
        <p14:creationId xmlns:p14="http://schemas.microsoft.com/office/powerpoint/2010/main" val="2676430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subTitle" idx="1"/>
          </p:nvPr>
        </p:nvSpPr>
        <p:spPr>
          <a:xfrm>
            <a:off x="395536" y="188640"/>
            <a:ext cx="8534400" cy="5688632"/>
          </a:xfrm>
        </p:spPr>
        <p:txBody>
          <a:bodyPr/>
          <a:lstStyle/>
          <a:p>
            <a:r>
              <a:rPr kumimoji="0" lang="ja-JP" altLang="en-US" sz="2800" b="1" i="1" dirty="0">
                <a:solidFill>
                  <a:srgbClr val="0B107F"/>
                </a:solidFill>
                <a:latin typeface="Helvetica" charset="0"/>
                <a:ea typeface="Osaka" charset="0"/>
                <a:cs typeface="Osaka" charset="0"/>
              </a:rPr>
              <a:t>まとめ</a:t>
            </a:r>
            <a:endParaRPr kumimoji="0" lang="en-US" altLang="ja-JP" sz="2800" b="1" i="1" dirty="0">
              <a:solidFill>
                <a:srgbClr val="0B107F"/>
              </a:solidFill>
              <a:latin typeface="Helvetica" charset="0"/>
              <a:ea typeface="Osaka" charset="0"/>
              <a:cs typeface="Osaka" charset="0"/>
            </a:endParaRPr>
          </a:p>
          <a:p>
            <a:pPr algn="l"/>
            <a:endParaRPr kumimoji="0" lang="en-US" altLang="ja-JP" sz="1100" dirty="0">
              <a:solidFill>
                <a:srgbClr val="231F20"/>
              </a:solidFill>
              <a:latin typeface="Helvetica" charset="0"/>
              <a:ea typeface="Osaka" charset="0"/>
              <a:cs typeface="Osaka" charset="0"/>
            </a:endParaRPr>
          </a:p>
          <a:p>
            <a:pPr algn="l"/>
            <a:r>
              <a:rPr kumimoji="0" lang="ja-JP" altLang="ja-JP" sz="2000" dirty="0">
                <a:solidFill>
                  <a:srgbClr val="231F20"/>
                </a:solidFill>
                <a:latin typeface="Helvetica" charset="0"/>
                <a:ea typeface="Osaka" charset="0"/>
                <a:cs typeface="Osaka" charset="0"/>
              </a:rPr>
              <a:t>　</a:t>
            </a:r>
            <a:r>
              <a:rPr kumimoji="0" lang="ja-JP" altLang="en-US" sz="2000" dirty="0">
                <a:solidFill>
                  <a:srgbClr val="231F20"/>
                </a:solidFill>
                <a:latin typeface="Helvetica" charset="0"/>
                <a:ea typeface="Osaka" charset="0"/>
                <a:cs typeface="Osaka" charset="0"/>
              </a:rPr>
              <a:t>　　　　　　　　　　　　　　</a:t>
            </a:r>
            <a:r>
              <a:rPr kumimoji="0" lang="en-US" altLang="ja-JP" sz="2400" b="1" i="1" dirty="0" smtClean="0">
                <a:solidFill>
                  <a:srgbClr val="231F20"/>
                </a:solidFill>
                <a:latin typeface="Helvetica" charset="0"/>
                <a:ea typeface="Osaka" charset="0"/>
                <a:cs typeface="Osaka" charset="0"/>
              </a:rPr>
              <a:t>ILC</a:t>
            </a:r>
            <a:r>
              <a:rPr kumimoji="0" lang="ja-JP" altLang="en-US" sz="2400" b="1" i="1" dirty="0" smtClean="0">
                <a:solidFill>
                  <a:srgbClr val="231F20"/>
                </a:solidFill>
                <a:latin typeface="Helvetica" charset="0"/>
                <a:ea typeface="Osaka" charset="0"/>
                <a:cs typeface="Osaka" charset="0"/>
              </a:rPr>
              <a:t>主リニアック技術開発設備：</a:t>
            </a:r>
            <a:r>
              <a:rPr kumimoji="0" lang="en-US" altLang="ja-JP" sz="2400" b="1" i="1" dirty="0" smtClean="0">
                <a:solidFill>
                  <a:srgbClr val="FF0000"/>
                </a:solidFill>
                <a:latin typeface="Helvetica" charset="0"/>
                <a:ea typeface="Osaka" charset="0"/>
                <a:cs typeface="Osaka" charset="0"/>
              </a:rPr>
              <a:t>STF</a:t>
            </a:r>
            <a:r>
              <a:rPr kumimoji="0" lang="ja-JP" altLang="en-US" sz="2400" b="1" i="1" dirty="0" smtClean="0">
                <a:solidFill>
                  <a:srgbClr val="231F20"/>
                </a:solidFill>
                <a:latin typeface="Osaka" charset="0"/>
                <a:ea typeface="Osaka" charset="0"/>
                <a:cs typeface="Osaka" charset="0"/>
              </a:rPr>
              <a:t>の状況</a:t>
            </a:r>
            <a:endParaRPr kumimoji="0" lang="en-US" altLang="ja-JP" sz="2400" b="1" i="1" dirty="0" smtClean="0">
              <a:solidFill>
                <a:srgbClr val="231F20"/>
              </a:solidFill>
              <a:latin typeface="Osaka" charset="0"/>
              <a:ea typeface="Osaka" charset="0"/>
              <a:cs typeface="Osaka" charset="0"/>
            </a:endParaRPr>
          </a:p>
          <a:p>
            <a:pPr algn="l"/>
            <a:endParaRPr kumimoji="0" lang="en-US" altLang="ja-JP" sz="12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超伝導空洞</a:t>
            </a:r>
            <a:endParaRPr kumimoji="0" lang="en-US" altLang="ja-JP" sz="20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　　　　　　　　</a:t>
            </a:r>
            <a:r>
              <a:rPr kumimoji="0" lang="en-US" altLang="ja-JP" sz="2000" dirty="0">
                <a:solidFill>
                  <a:srgbClr val="231F20"/>
                </a:solidFill>
                <a:latin typeface="Helvetica" charset="0"/>
                <a:ea typeface="Osaka" charset="0"/>
                <a:cs typeface="Osaka" charset="0"/>
              </a:rPr>
              <a:t>ILC</a:t>
            </a:r>
            <a:r>
              <a:rPr kumimoji="0" lang="ja-JP" altLang="en-US" sz="2000" dirty="0">
                <a:solidFill>
                  <a:srgbClr val="231F20"/>
                </a:solidFill>
                <a:latin typeface="Helvetica" charset="0"/>
                <a:ea typeface="Osaka" charset="0"/>
                <a:cs typeface="Osaka" charset="0"/>
              </a:rPr>
              <a:t>の性能を満たす空洞はすでに完成している</a:t>
            </a:r>
            <a:endParaRPr kumimoji="0" lang="en-US" altLang="ja-JP" sz="20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　　　　　　　　</a:t>
            </a:r>
            <a:r>
              <a:rPr kumimoji="0" lang="en-US" altLang="ja-JP" sz="2000" dirty="0">
                <a:solidFill>
                  <a:srgbClr val="231F20"/>
                </a:solidFill>
                <a:latin typeface="Helvetica" charset="0"/>
                <a:ea typeface="Osaka" charset="0"/>
                <a:cs typeface="Osaka" charset="0"/>
              </a:rPr>
              <a:t>ILC</a:t>
            </a:r>
            <a:r>
              <a:rPr kumimoji="0" lang="ja-JP" altLang="en-US" sz="2000" dirty="0">
                <a:solidFill>
                  <a:srgbClr val="231F20"/>
                </a:solidFill>
                <a:latin typeface="Helvetica" charset="0"/>
                <a:ea typeface="Osaka" charset="0"/>
                <a:cs typeface="Osaka" charset="0"/>
              </a:rPr>
              <a:t>性能を達成した空洞が</a:t>
            </a:r>
            <a:r>
              <a:rPr kumimoji="0" lang="en-US" altLang="ja-JP" sz="2000" dirty="0">
                <a:solidFill>
                  <a:srgbClr val="231F20"/>
                </a:solidFill>
                <a:latin typeface="Helvetica" charset="0"/>
                <a:ea typeface="Osaka" charset="0"/>
                <a:cs typeface="Osaka" charset="0"/>
              </a:rPr>
              <a:t>11</a:t>
            </a:r>
            <a:r>
              <a:rPr kumimoji="0" lang="ja-JP" altLang="en-US" sz="2000" dirty="0">
                <a:solidFill>
                  <a:srgbClr val="231F20"/>
                </a:solidFill>
                <a:latin typeface="Helvetica" charset="0"/>
                <a:ea typeface="Osaka" charset="0"/>
                <a:cs typeface="Osaka" charset="0"/>
              </a:rPr>
              <a:t>台中９台で</a:t>
            </a:r>
            <a:r>
              <a:rPr kumimoji="0" lang="en-US" altLang="ja-JP" sz="2000" dirty="0">
                <a:solidFill>
                  <a:srgbClr val="231F20"/>
                </a:solidFill>
                <a:latin typeface="Helvetica" charset="0"/>
                <a:ea typeface="Osaka" charset="0"/>
                <a:cs typeface="Osaka" charset="0"/>
              </a:rPr>
              <a:t>82%</a:t>
            </a:r>
            <a:r>
              <a:rPr kumimoji="0" lang="ja-JP" altLang="en-US" sz="2000" dirty="0">
                <a:solidFill>
                  <a:srgbClr val="231F20"/>
                </a:solidFill>
                <a:latin typeface="Helvetica" charset="0"/>
                <a:ea typeface="Osaka" charset="0"/>
                <a:cs typeface="Osaka" charset="0"/>
              </a:rPr>
              <a:t>と高い歩留まりである。</a:t>
            </a:r>
            <a:endParaRPr kumimoji="0" lang="en-US" altLang="ja-JP" sz="2000" dirty="0">
              <a:solidFill>
                <a:srgbClr val="231F20"/>
              </a:solidFill>
              <a:latin typeface="Helvetica" charset="0"/>
              <a:ea typeface="Osaka" charset="0"/>
              <a:cs typeface="Osaka" charset="0"/>
            </a:endParaRPr>
          </a:p>
          <a:p>
            <a:pPr algn="l"/>
            <a:r>
              <a:rPr kumimoji="0" lang="ja-JP" altLang="ja-JP" sz="2000" b="1" dirty="0">
                <a:solidFill>
                  <a:srgbClr val="231F20"/>
                </a:solidFill>
                <a:latin typeface="Helvetica" charset="0"/>
                <a:ea typeface="Osaka" charset="0"/>
                <a:cs typeface="Osaka" charset="0"/>
              </a:rPr>
              <a:t>　</a:t>
            </a:r>
            <a:r>
              <a:rPr kumimoji="0" lang="ja-JP" altLang="en-US" sz="2000" b="1" dirty="0">
                <a:solidFill>
                  <a:srgbClr val="231F20"/>
                </a:solidFill>
                <a:latin typeface="Helvetica" charset="0"/>
                <a:ea typeface="Osaka" charset="0"/>
                <a:cs typeface="Osaka" charset="0"/>
              </a:rPr>
              <a:t>　　　　　　　性能歩留まりを上げる技術を</a:t>
            </a:r>
            <a:r>
              <a:rPr kumimoji="0" lang="ja-JP" altLang="en-US" sz="2000" dirty="0">
                <a:solidFill>
                  <a:srgbClr val="231F20"/>
                </a:solidFill>
                <a:latin typeface="Helvetica" charset="0"/>
                <a:ea typeface="Osaka" charset="0"/>
                <a:cs typeface="Osaka" charset="0"/>
              </a:rPr>
              <a:t>工学技術設計書</a:t>
            </a:r>
            <a:r>
              <a:rPr kumimoji="0" lang="en-US" altLang="ja-JP" sz="2000" dirty="0">
                <a:solidFill>
                  <a:srgbClr val="231F20"/>
                </a:solidFill>
                <a:latin typeface="Helvetica" charset="0"/>
                <a:ea typeface="Osaka" charset="0"/>
                <a:cs typeface="Osaka" charset="0"/>
              </a:rPr>
              <a:t>TDR</a:t>
            </a:r>
            <a:r>
              <a:rPr kumimoji="0" lang="ja-JP" altLang="en-US" sz="2000" dirty="0">
                <a:solidFill>
                  <a:srgbClr val="231F20"/>
                </a:solidFill>
                <a:latin typeface="Helvetica" charset="0"/>
                <a:ea typeface="Osaka" charset="0"/>
                <a:cs typeface="Osaka" charset="0"/>
              </a:rPr>
              <a:t>に反映させた。</a:t>
            </a:r>
            <a:endParaRPr kumimoji="0" lang="en-US" altLang="ja-JP" sz="20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　　　　　　　　</a:t>
            </a:r>
            <a:r>
              <a:rPr kumimoji="0" lang="ja-JP" altLang="en-US" sz="1600" dirty="0" smtClean="0">
                <a:solidFill>
                  <a:srgbClr val="231F20"/>
                </a:solidFill>
                <a:latin typeface="Helvetica" charset="0"/>
                <a:ea typeface="Osaka" charset="0"/>
                <a:cs typeface="Osaka" charset="0"/>
              </a:rPr>
              <a:t>（コストに重点をおいた量産化</a:t>
            </a:r>
            <a:r>
              <a:rPr kumimoji="0" lang="ja-JP" altLang="en-US" sz="1600" dirty="0">
                <a:solidFill>
                  <a:srgbClr val="231F20"/>
                </a:solidFill>
                <a:latin typeface="Helvetica" charset="0"/>
                <a:ea typeface="Osaka" charset="0"/>
                <a:cs typeface="Osaka" charset="0"/>
              </a:rPr>
              <a:t>技術実証については山中氏の発表を参照）</a:t>
            </a:r>
            <a:endParaRPr kumimoji="0" lang="en-US" altLang="ja-JP" sz="1600" dirty="0">
              <a:solidFill>
                <a:srgbClr val="231F20"/>
              </a:solidFill>
              <a:latin typeface="Helvetica" charset="0"/>
              <a:ea typeface="Osaka" charset="0"/>
              <a:cs typeface="Osaka" charset="0"/>
            </a:endParaRPr>
          </a:p>
          <a:p>
            <a:pPr algn="l"/>
            <a:endParaRPr kumimoji="0" lang="en-US" altLang="ja-JP" sz="20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クライオモジュール</a:t>
            </a:r>
            <a:r>
              <a:rPr kumimoji="0" lang="ja-JP" altLang="en-US" sz="1800" dirty="0">
                <a:solidFill>
                  <a:srgbClr val="231F20"/>
                </a:solidFill>
                <a:latin typeface="Helvetica" charset="0"/>
                <a:ea typeface="Osaka" charset="0"/>
                <a:cs typeface="Osaka" charset="0"/>
              </a:rPr>
              <a:t>　　　　　　　　</a:t>
            </a:r>
            <a:endParaRPr kumimoji="0" lang="en-US" altLang="ja-JP" sz="1800" dirty="0">
              <a:solidFill>
                <a:srgbClr val="231F20"/>
              </a:solidFill>
              <a:latin typeface="Helvetica" charset="0"/>
              <a:ea typeface="Osaka" charset="0"/>
              <a:cs typeface="Osaka" charset="0"/>
            </a:endParaRPr>
          </a:p>
          <a:p>
            <a:pPr algn="l"/>
            <a:r>
              <a:rPr kumimoji="0" lang="ja-JP" altLang="en-US" sz="2000" dirty="0">
                <a:solidFill>
                  <a:srgbClr val="231F20"/>
                </a:solidFill>
                <a:latin typeface="Helvetica" charset="0"/>
                <a:ea typeface="Osaka" charset="0"/>
                <a:cs typeface="Osaka" charset="0"/>
              </a:rPr>
              <a:t>　　　　　　　　国際協力</a:t>
            </a:r>
            <a:r>
              <a:rPr kumimoji="0" lang="ja-JP" altLang="en-US" sz="2000" dirty="0" smtClean="0">
                <a:solidFill>
                  <a:srgbClr val="231F20"/>
                </a:solidFill>
                <a:latin typeface="Helvetica" charset="0"/>
                <a:ea typeface="Osaka" charset="0"/>
                <a:cs typeface="Osaka" charset="0"/>
              </a:rPr>
              <a:t>クライオモジュール試験</a:t>
            </a:r>
            <a:r>
              <a:rPr kumimoji="0" lang="en-US" altLang="ja-JP" sz="2000" dirty="0" smtClean="0">
                <a:solidFill>
                  <a:srgbClr val="231F20"/>
                </a:solidFill>
                <a:latin typeface="Helvetica" charset="0"/>
                <a:ea typeface="Osaka" charset="0"/>
                <a:cs typeface="Osaka" charset="0"/>
              </a:rPr>
              <a:t>(</a:t>
            </a:r>
            <a:r>
              <a:rPr kumimoji="0" lang="en-US" altLang="ja-JP" sz="2000" dirty="0">
                <a:solidFill>
                  <a:srgbClr val="231F20"/>
                </a:solidFill>
                <a:latin typeface="Helvetica" charset="0"/>
                <a:ea typeface="Osaka" charset="0"/>
                <a:cs typeface="Osaka" charset="0"/>
              </a:rPr>
              <a:t>S1-Global)</a:t>
            </a:r>
            <a:r>
              <a:rPr kumimoji="0" lang="ja-JP" altLang="en-US" sz="2000" dirty="0" smtClean="0">
                <a:solidFill>
                  <a:srgbClr val="231F20"/>
                </a:solidFill>
                <a:latin typeface="Helvetica" charset="0"/>
                <a:ea typeface="Osaka" charset="0"/>
                <a:cs typeface="Osaka" charset="0"/>
              </a:rPr>
              <a:t>が成功裏に終了。</a:t>
            </a:r>
            <a:endParaRPr kumimoji="0" lang="en-US" altLang="ja-JP" sz="2000" dirty="0">
              <a:solidFill>
                <a:srgbClr val="231F20"/>
              </a:solidFill>
              <a:latin typeface="Helvetica" charset="0"/>
              <a:ea typeface="Osaka" charset="0"/>
              <a:cs typeface="Osaka" charset="0"/>
            </a:endParaRPr>
          </a:p>
          <a:p>
            <a:pPr algn="l"/>
            <a:r>
              <a:rPr kumimoji="0" lang="en-US" altLang="ja-JP" sz="2000" dirty="0">
                <a:solidFill>
                  <a:srgbClr val="231F20"/>
                </a:solidFill>
                <a:latin typeface="Helvetica" charset="0"/>
                <a:ea typeface="Osaka" charset="0"/>
                <a:cs typeface="Osaka" charset="0"/>
              </a:rPr>
              <a:t>        STF</a:t>
            </a:r>
            <a:r>
              <a:rPr kumimoji="0" lang="ja-JP" altLang="en-US" sz="2000" dirty="0" smtClean="0">
                <a:solidFill>
                  <a:srgbClr val="231F20"/>
                </a:solidFill>
                <a:latin typeface="Helvetica" charset="0"/>
                <a:ea typeface="Osaka" charset="0"/>
                <a:cs typeface="Osaka" charset="0"/>
              </a:rPr>
              <a:t>加速器（</a:t>
            </a:r>
            <a:r>
              <a:rPr kumimoji="0" lang="en-US" altLang="ja-JP" sz="2000" dirty="0">
                <a:solidFill>
                  <a:srgbClr val="231F20"/>
                </a:solidFill>
                <a:latin typeface="Helvetica" charset="0"/>
                <a:ea typeface="Osaka" charset="0"/>
                <a:cs typeface="Osaka" charset="0"/>
              </a:rPr>
              <a:t>STF phase2</a:t>
            </a:r>
            <a:r>
              <a:rPr kumimoji="0" lang="ja-JP" altLang="en-US" sz="2000" dirty="0">
                <a:solidFill>
                  <a:srgbClr val="231F20"/>
                </a:solidFill>
                <a:latin typeface="Helvetica" charset="0"/>
                <a:ea typeface="Osaka" charset="0"/>
                <a:cs typeface="Osaka" charset="0"/>
              </a:rPr>
              <a:t>入射部）が試験</a:t>
            </a:r>
            <a:r>
              <a:rPr kumimoji="0" lang="ja-JP" altLang="en-US" sz="2000" dirty="0" smtClean="0">
                <a:solidFill>
                  <a:srgbClr val="231F20"/>
                </a:solidFill>
                <a:latin typeface="Helvetica" charset="0"/>
                <a:ea typeface="Osaka" charset="0"/>
                <a:cs typeface="Osaka" charset="0"/>
              </a:rPr>
              <a:t>運転を開始、</a:t>
            </a:r>
            <a:endParaRPr kumimoji="0" lang="en-US" altLang="ja-JP" sz="2000" dirty="0">
              <a:solidFill>
                <a:srgbClr val="231F20"/>
              </a:solidFill>
              <a:latin typeface="Helvetica" charset="0"/>
              <a:ea typeface="Osaka" charset="0"/>
              <a:cs typeface="Osaka" charset="0"/>
            </a:endParaRPr>
          </a:p>
          <a:p>
            <a:pPr algn="l"/>
            <a:r>
              <a:rPr kumimoji="0" lang="ja-JP" altLang="ja-JP" sz="2000" dirty="0">
                <a:solidFill>
                  <a:srgbClr val="231F20"/>
                </a:solidFill>
                <a:latin typeface="Helvetica" charset="0"/>
                <a:ea typeface="Osaka" charset="0"/>
                <a:cs typeface="Osaka" charset="0"/>
              </a:rPr>
              <a:t>　</a:t>
            </a:r>
            <a:r>
              <a:rPr kumimoji="0" lang="ja-JP" altLang="en-US" sz="2000" dirty="0">
                <a:solidFill>
                  <a:srgbClr val="231F20"/>
                </a:solidFill>
                <a:latin typeface="Helvetica" charset="0"/>
                <a:ea typeface="Osaka" charset="0"/>
                <a:cs typeface="Osaka" charset="0"/>
              </a:rPr>
              <a:t>　　　　　　　　　　　</a:t>
            </a:r>
            <a:r>
              <a:rPr kumimoji="0" lang="en-US" altLang="ja-JP" sz="2000" dirty="0">
                <a:solidFill>
                  <a:srgbClr val="231F20"/>
                </a:solidFill>
                <a:latin typeface="Helvetica" charset="0"/>
                <a:ea typeface="Osaka" charset="0"/>
                <a:cs typeface="Osaka" charset="0"/>
              </a:rPr>
              <a:t>1ms</a:t>
            </a:r>
            <a:r>
              <a:rPr kumimoji="0" lang="ja-JP" altLang="en-US" sz="2000" dirty="0">
                <a:solidFill>
                  <a:srgbClr val="231F20"/>
                </a:solidFill>
                <a:latin typeface="Helvetica" charset="0"/>
                <a:ea typeface="Osaka" charset="0"/>
                <a:cs typeface="Osaka" charset="0"/>
              </a:rPr>
              <a:t>長の</a:t>
            </a:r>
            <a:r>
              <a:rPr kumimoji="0" lang="en-US" altLang="ja-JP" sz="2000" dirty="0" smtClean="0">
                <a:solidFill>
                  <a:srgbClr val="231F20"/>
                </a:solidFill>
                <a:latin typeface="Helvetica" charset="0"/>
                <a:ea typeface="Osaka" charset="0"/>
                <a:cs typeface="Osaka" charset="0"/>
              </a:rPr>
              <a:t>ILC-like </a:t>
            </a:r>
            <a:r>
              <a:rPr kumimoji="0" lang="ja-JP" altLang="en-US" sz="2000" dirty="0" smtClean="0">
                <a:solidFill>
                  <a:srgbClr val="231F20"/>
                </a:solidFill>
                <a:latin typeface="Helvetica" charset="0"/>
                <a:ea typeface="Osaka" charset="0"/>
                <a:cs typeface="Osaka" charset="0"/>
              </a:rPr>
              <a:t>ビームを加速実証</a:t>
            </a:r>
            <a:r>
              <a:rPr kumimoji="0" lang="ja-JP" altLang="en-US" sz="2000" dirty="0">
                <a:solidFill>
                  <a:srgbClr val="231F20"/>
                </a:solidFill>
                <a:latin typeface="Helvetica" charset="0"/>
                <a:ea typeface="Osaka" charset="0"/>
                <a:cs typeface="Osaka" charset="0"/>
              </a:rPr>
              <a:t>。</a:t>
            </a:r>
            <a:endParaRPr kumimoji="0" lang="en-US" altLang="ja-JP" sz="2000" dirty="0">
              <a:solidFill>
                <a:srgbClr val="231F20"/>
              </a:solidFill>
              <a:latin typeface="Helvetica" charset="0"/>
              <a:ea typeface="Osaka" charset="0"/>
              <a:cs typeface="Osaka" charset="0"/>
            </a:endParaRPr>
          </a:p>
          <a:p>
            <a:pPr algn="l"/>
            <a:r>
              <a:rPr kumimoji="0" lang="ja-JP" altLang="en-US" sz="2000" dirty="0" smtClean="0">
                <a:solidFill>
                  <a:srgbClr val="231F20"/>
                </a:solidFill>
                <a:latin typeface="Helvetica" charset="0"/>
                <a:ea typeface="Osaka" charset="0"/>
                <a:cs typeface="Osaka" charset="0"/>
              </a:rPr>
              <a:t>　　　　　　　　世界初となる</a:t>
            </a:r>
            <a:r>
              <a:rPr kumimoji="0" lang="en-US" altLang="ja-JP" sz="2000" dirty="0" smtClean="0">
                <a:solidFill>
                  <a:srgbClr val="231F20"/>
                </a:solidFill>
                <a:latin typeface="Helvetica" charset="0"/>
                <a:ea typeface="Osaka" charset="0"/>
                <a:cs typeface="Osaka" charset="0"/>
              </a:rPr>
              <a:t>ILC</a:t>
            </a:r>
            <a:r>
              <a:rPr kumimoji="0" lang="ja-JP" altLang="en-US" sz="2000" dirty="0" smtClean="0">
                <a:solidFill>
                  <a:srgbClr val="231F20"/>
                </a:solidFill>
                <a:latin typeface="Helvetica" charset="0"/>
                <a:ea typeface="Osaka" charset="0"/>
                <a:cs typeface="Osaka" charset="0"/>
              </a:rPr>
              <a:t>型</a:t>
            </a:r>
            <a:r>
              <a:rPr kumimoji="0" lang="ja-JP" altLang="en-US" sz="2000" dirty="0">
                <a:solidFill>
                  <a:srgbClr val="231F20"/>
                </a:solidFill>
                <a:latin typeface="Helvetica" charset="0"/>
                <a:ea typeface="Osaka" charset="0"/>
                <a:cs typeface="Osaka" charset="0"/>
              </a:rPr>
              <a:t>クライオモジュールを</a:t>
            </a:r>
            <a:r>
              <a:rPr kumimoji="0" lang="ja-JP" altLang="en-US" sz="2000" dirty="0" smtClean="0">
                <a:solidFill>
                  <a:srgbClr val="231F20"/>
                </a:solidFill>
                <a:latin typeface="Helvetica" charset="0"/>
                <a:ea typeface="Osaka" charset="0"/>
                <a:cs typeface="Osaka" charset="0"/>
              </a:rPr>
              <a:t>建設中。</a:t>
            </a:r>
            <a:endParaRPr kumimoji="0" lang="en-US" altLang="ja-JP" sz="2000" dirty="0" smtClean="0">
              <a:solidFill>
                <a:srgbClr val="231F20"/>
              </a:solidFill>
              <a:latin typeface="Helvetica" charset="0"/>
              <a:ea typeface="Osaka" charset="0"/>
              <a:cs typeface="Osaka" charset="0"/>
            </a:endParaRPr>
          </a:p>
          <a:p>
            <a:pPr algn="l"/>
            <a:r>
              <a:rPr kumimoji="0" lang="ja-JP" altLang="ja-JP" sz="2000" dirty="0">
                <a:solidFill>
                  <a:srgbClr val="231F20"/>
                </a:solidFill>
                <a:latin typeface="Helvetica" charset="0"/>
                <a:ea typeface="Osaka" charset="0"/>
                <a:cs typeface="Osaka" charset="0"/>
              </a:rPr>
              <a:t>　</a:t>
            </a:r>
            <a:r>
              <a:rPr kumimoji="0" lang="ja-JP" altLang="en-US" sz="2000" dirty="0" smtClean="0">
                <a:solidFill>
                  <a:srgbClr val="231F20"/>
                </a:solidFill>
                <a:latin typeface="Helvetica" charset="0"/>
                <a:ea typeface="Osaka" charset="0"/>
                <a:cs typeface="Osaka" charset="0"/>
              </a:rPr>
              <a:t>　　　　　　　　　　　そのなかでコスト低減を実証していく必要がある。</a:t>
            </a:r>
            <a:endParaRPr kumimoji="0" lang="en-US" altLang="ja-JP" sz="2000" dirty="0" smtClean="0">
              <a:solidFill>
                <a:srgbClr val="231F20"/>
              </a:solidFill>
              <a:latin typeface="Helvetica" charset="0"/>
              <a:ea typeface="Osaka" charset="0"/>
              <a:cs typeface="Osaka" charset="0"/>
            </a:endParaRPr>
          </a:p>
        </p:txBody>
      </p:sp>
      <p:sp>
        <p:nvSpPr>
          <p:cNvPr id="51203" name="TextBox 2"/>
          <p:cNvSpPr txBox="1">
            <a:spLocks noChangeArrowheads="1"/>
          </p:cNvSpPr>
          <p:nvPr/>
        </p:nvSpPr>
        <p:spPr bwMode="auto">
          <a:xfrm>
            <a:off x="8382000" y="6581775"/>
            <a:ext cx="60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1200" b="1"/>
              <a:t>終わり</a:t>
            </a:r>
          </a:p>
        </p:txBody>
      </p:sp>
      <p:sp>
        <p:nvSpPr>
          <p:cNvPr id="2" name="テキスト ボックス 1"/>
          <p:cNvSpPr txBox="1"/>
          <p:nvPr/>
        </p:nvSpPr>
        <p:spPr>
          <a:xfrm>
            <a:off x="611560" y="6093296"/>
            <a:ext cx="7444315" cy="461665"/>
          </a:xfrm>
          <a:prstGeom prst="rect">
            <a:avLst/>
          </a:prstGeom>
          <a:noFill/>
        </p:spPr>
        <p:txBody>
          <a:bodyPr wrap="none" rtlCol="0">
            <a:spAutoFit/>
          </a:bodyPr>
          <a:lstStyle/>
          <a:p>
            <a:r>
              <a:rPr kumimoji="1" lang="en-US" altLang="ja-JP">
                <a:solidFill>
                  <a:srgbClr val="FF0000"/>
                </a:solidFill>
              </a:rPr>
              <a:t>ILC</a:t>
            </a:r>
            <a:r>
              <a:rPr kumimoji="1" lang="ja-JP" altLang="en-US">
                <a:solidFill>
                  <a:srgbClr val="FF0000"/>
                </a:solidFill>
              </a:rPr>
              <a:t>主リニアックは技術的に建設可能である事を示した。</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4139952" y="3501008"/>
            <a:ext cx="131157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3200" b="1" dirty="0" smtClean="0">
                <a:latin typeface="Helvetica" charset="0"/>
                <a:cs typeface="Helvetica" charset="0"/>
              </a:rPr>
              <a:t>終わり</a:t>
            </a:r>
            <a:endParaRPr lang="ja-JP" altLang="en-US" sz="3200" b="1" dirty="0">
              <a:latin typeface="Helvetica" charset="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611560" y="2132856"/>
            <a:ext cx="8208912" cy="954107"/>
          </a:xfrm>
          <a:prstGeom prst="rect">
            <a:avLst/>
          </a:prstGeom>
          <a:noFill/>
          <a:ln w="9525">
            <a:noFill/>
            <a:miter lim="800000"/>
            <a:headEnd/>
            <a:tailEnd/>
          </a:ln>
        </p:spPr>
        <p:txBody>
          <a:bodyPr wrap="square">
            <a:prstTxWarp prst="textNoShape">
              <a:avLst/>
            </a:prstTxWarp>
            <a:spAutoFit/>
          </a:bodyPr>
          <a:lstStyle/>
          <a:p>
            <a:r>
              <a:rPr lang="en-US" altLang="ja-JP" sz="2800" b="1" dirty="0">
                <a:latin typeface="Helvetica" pitchFamily="-112" charset="0"/>
                <a:ea typeface="Helvetica" pitchFamily="-112" charset="0"/>
                <a:cs typeface="Helvetica" pitchFamily="-112" charset="0"/>
              </a:rPr>
              <a:t>STF</a:t>
            </a:r>
            <a:r>
              <a:rPr lang="ja-JP" altLang="en-US" sz="2800" b="1" dirty="0">
                <a:latin typeface="Helvetica" pitchFamily="-112" charset="0"/>
                <a:ea typeface="Helvetica" pitchFamily="-112" charset="0"/>
                <a:cs typeface="Helvetica" pitchFamily="-112" charset="0"/>
              </a:rPr>
              <a:t>では</a:t>
            </a:r>
            <a:r>
              <a:rPr lang="en-US" altLang="ja-JP" sz="2800" b="1" dirty="0" smtClean="0">
                <a:latin typeface="Helvetica" pitchFamily="-112" charset="0"/>
                <a:ea typeface="Helvetica" pitchFamily="-112" charset="0"/>
                <a:cs typeface="Helvetica" pitchFamily="-112" charset="0"/>
              </a:rPr>
              <a:t>2005</a:t>
            </a:r>
            <a:r>
              <a:rPr lang="ja-JP" altLang="en-US" sz="2800" b="1" dirty="0" smtClean="0">
                <a:latin typeface="Helvetica" pitchFamily="-112" charset="0"/>
                <a:ea typeface="Helvetica" pitchFamily="-112" charset="0"/>
                <a:cs typeface="Helvetica" pitchFamily="-112" charset="0"/>
              </a:rPr>
              <a:t>年から</a:t>
            </a:r>
            <a:r>
              <a:rPr lang="ja-JP" altLang="en-US" sz="2800" b="1" dirty="0">
                <a:latin typeface="Helvetica" pitchFamily="-112" charset="0"/>
                <a:ea typeface="Helvetica" pitchFamily="-112" charset="0"/>
                <a:cs typeface="Helvetica" pitchFamily="-112" charset="0"/>
              </a:rPr>
              <a:t>技術開発</a:t>
            </a:r>
            <a:r>
              <a:rPr lang="ja-JP" altLang="en-US" sz="2800" b="1" dirty="0" smtClean="0">
                <a:latin typeface="Helvetica" pitchFamily="-112" charset="0"/>
                <a:ea typeface="Helvetica" pitchFamily="-112" charset="0"/>
                <a:cs typeface="Helvetica" pitchFamily="-112" charset="0"/>
              </a:rPr>
              <a:t>を行なってきている</a:t>
            </a:r>
            <a:endParaRPr lang="en-US" altLang="ja-JP" sz="2800" b="1" dirty="0" smtClean="0">
              <a:latin typeface="Helvetica" pitchFamily="-112" charset="0"/>
              <a:ea typeface="Helvetica" pitchFamily="-112" charset="0"/>
              <a:cs typeface="Helvetica" pitchFamily="-112" charset="0"/>
            </a:endParaRPr>
          </a:p>
          <a:p>
            <a:r>
              <a:rPr lang="ja-JP" altLang="en-US" sz="2800" b="1" dirty="0" smtClean="0">
                <a:latin typeface="Helvetica" pitchFamily="-112" charset="0"/>
                <a:ea typeface="Helvetica" pitchFamily="-112" charset="0"/>
                <a:cs typeface="Helvetica" pitchFamily="-112" charset="0"/>
              </a:rPr>
              <a:t>　　　</a:t>
            </a:r>
            <a:endParaRPr lang="en-US" altLang="ja-JP" sz="2800" b="1" dirty="0" smtClean="0">
              <a:latin typeface="Helvetica" pitchFamily="-112" charset="0"/>
              <a:ea typeface="Helvetica" pitchFamily="-112" charset="0"/>
              <a:cs typeface="Helvetica" pitchFamily="-112" charset="0"/>
            </a:endParaRPr>
          </a:p>
        </p:txBody>
      </p:sp>
      <p:sp>
        <p:nvSpPr>
          <p:cNvPr id="2" name="テキスト ボックス 1"/>
          <p:cNvSpPr txBox="1"/>
          <p:nvPr/>
        </p:nvSpPr>
        <p:spPr>
          <a:xfrm>
            <a:off x="827584" y="3717032"/>
            <a:ext cx="7750439" cy="830997"/>
          </a:xfrm>
          <a:prstGeom prst="rect">
            <a:avLst/>
          </a:prstGeom>
          <a:noFill/>
        </p:spPr>
        <p:txBody>
          <a:bodyPr wrap="none" rtlCol="0">
            <a:spAutoFit/>
          </a:bodyPr>
          <a:lstStyle/>
          <a:p>
            <a:r>
              <a:rPr kumimoji="1" lang="ja-JP" altLang="en-US" dirty="0" smtClean="0"/>
              <a:t>この開発により主リニアックの加速器技術は確立している。</a:t>
            </a:r>
            <a:endParaRPr kumimoji="1" lang="en-US" altLang="ja-JP" dirty="0" smtClean="0"/>
          </a:p>
          <a:p>
            <a:r>
              <a:rPr lang="ja-JP" altLang="en-US" dirty="0" smtClean="0"/>
              <a:t>　　　　　　　　　それを以下に紹介する。</a:t>
            </a:r>
            <a:endParaRPr kumimoji="1" lang="ja-JP" altLang="en-US" dirty="0"/>
          </a:p>
        </p:txBody>
      </p:sp>
      <p:sp>
        <p:nvSpPr>
          <p:cNvPr id="3" name="テキスト ボックス 2"/>
          <p:cNvSpPr txBox="1"/>
          <p:nvPr/>
        </p:nvSpPr>
        <p:spPr>
          <a:xfrm>
            <a:off x="2339752" y="5733256"/>
            <a:ext cx="4239261" cy="461665"/>
          </a:xfrm>
          <a:prstGeom prst="rect">
            <a:avLst/>
          </a:prstGeom>
          <a:noFill/>
        </p:spPr>
        <p:txBody>
          <a:bodyPr wrap="none" rtlCol="0">
            <a:spAutoFit/>
          </a:bodyPr>
          <a:lstStyle/>
          <a:p>
            <a:r>
              <a:rPr kumimoji="1" lang="ja-JP" altLang="en-US">
                <a:solidFill>
                  <a:srgbClr val="000074"/>
                </a:solidFill>
              </a:rPr>
              <a:t>最初に</a:t>
            </a:r>
            <a:r>
              <a:rPr kumimoji="1" lang="en-US" altLang="ja-JP">
                <a:solidFill>
                  <a:srgbClr val="000074"/>
                </a:solidFill>
              </a:rPr>
              <a:t>STF</a:t>
            </a:r>
            <a:r>
              <a:rPr kumimoji="1" lang="ja-JP" altLang="en-US">
                <a:solidFill>
                  <a:srgbClr val="000074"/>
                </a:solidFill>
              </a:rPr>
              <a:t>の設備を紹介する。</a:t>
            </a:r>
          </a:p>
        </p:txBody>
      </p:sp>
    </p:spTree>
    <p:extLst>
      <p:ext uri="{BB962C8B-B14F-4D97-AF65-F5344CB8AC3E}">
        <p14:creationId xmlns:p14="http://schemas.microsoft.com/office/powerpoint/2010/main" val="3391603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1200"/>
              <a:t>1/20/12    Rongli Geng</a:t>
            </a: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1600">
                <a:solidFill>
                  <a:srgbClr val="23346C"/>
                </a:solidFill>
              </a:rPr>
              <a:t>ILC ML &amp; SCRF Baseline Technical Review, KEK</a:t>
            </a:r>
          </a:p>
        </p:txBody>
      </p:sp>
      <p:pic>
        <p:nvPicPr>
          <p:cNvPr id="2355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76962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3" name="Rectangle 7"/>
          <p:cNvSpPr>
            <a:spLocks noChangeArrowheads="1"/>
          </p:cNvSpPr>
          <p:nvPr/>
        </p:nvSpPr>
        <p:spPr bwMode="auto">
          <a:xfrm>
            <a:off x="4800600" y="4767263"/>
            <a:ext cx="152400" cy="838200"/>
          </a:xfrm>
          <a:prstGeom prst="rect">
            <a:avLst/>
          </a:prstGeom>
          <a:solidFill>
            <a:srgbClr val="FF0000"/>
          </a:solidFill>
          <a:ln w="9525">
            <a:solidFill>
              <a:schemeClr val="tx1"/>
            </a:solidFill>
            <a:round/>
            <a:headEnd/>
            <a:tailEnd/>
          </a:ln>
        </p:spPr>
        <p:txBody>
          <a:bodyPr/>
          <a:lstStyle/>
          <a:p>
            <a:endParaRPr lang="ja-JP" altLang="en-US"/>
          </a:p>
        </p:txBody>
      </p:sp>
      <p:sp>
        <p:nvSpPr>
          <p:cNvPr id="23574" name="Rectangle 8"/>
          <p:cNvSpPr>
            <a:spLocks noChangeArrowheads="1"/>
          </p:cNvSpPr>
          <p:nvPr/>
        </p:nvSpPr>
        <p:spPr bwMode="auto">
          <a:xfrm>
            <a:off x="4114800" y="4775200"/>
            <a:ext cx="152400" cy="838200"/>
          </a:xfrm>
          <a:prstGeom prst="rect">
            <a:avLst/>
          </a:prstGeom>
          <a:solidFill>
            <a:srgbClr val="FF0000"/>
          </a:solidFill>
          <a:ln w="9525">
            <a:solidFill>
              <a:schemeClr val="tx1"/>
            </a:solidFill>
            <a:round/>
            <a:headEnd/>
            <a:tailEnd/>
          </a:ln>
        </p:spPr>
        <p:txBody>
          <a:bodyPr/>
          <a:lstStyle/>
          <a:p>
            <a:endParaRPr lang="ja-JP" altLang="en-US"/>
          </a:p>
        </p:txBody>
      </p:sp>
      <p:sp>
        <p:nvSpPr>
          <p:cNvPr id="23575" name="Rectangle 9"/>
          <p:cNvSpPr>
            <a:spLocks noChangeArrowheads="1"/>
          </p:cNvSpPr>
          <p:nvPr/>
        </p:nvSpPr>
        <p:spPr bwMode="auto">
          <a:xfrm>
            <a:off x="1752600" y="4749800"/>
            <a:ext cx="228600" cy="838200"/>
          </a:xfrm>
          <a:prstGeom prst="rect">
            <a:avLst/>
          </a:prstGeom>
          <a:solidFill>
            <a:schemeClr val="bg1">
              <a:lumMod val="85000"/>
            </a:schemeClr>
          </a:solidFill>
          <a:ln w="0">
            <a:solidFill>
              <a:schemeClr val="bg1"/>
            </a:solidFill>
            <a:round/>
            <a:headEnd/>
            <a:tailEnd/>
          </a:ln>
        </p:spPr>
        <p:txBody>
          <a:bodyPr/>
          <a:lstStyle/>
          <a:p>
            <a:endParaRPr lang="ja-JP" altLang="en-US"/>
          </a:p>
        </p:txBody>
      </p:sp>
      <p:sp>
        <p:nvSpPr>
          <p:cNvPr id="23576" name="Rectangle 10"/>
          <p:cNvSpPr>
            <a:spLocks noChangeArrowheads="1"/>
          </p:cNvSpPr>
          <p:nvPr/>
        </p:nvSpPr>
        <p:spPr bwMode="auto">
          <a:xfrm>
            <a:off x="2057400" y="4749800"/>
            <a:ext cx="228600" cy="838200"/>
          </a:xfrm>
          <a:prstGeom prst="rect">
            <a:avLst/>
          </a:prstGeom>
          <a:solidFill>
            <a:srgbClr val="D9D9D9"/>
          </a:solidFill>
          <a:ln w="0">
            <a:solidFill>
              <a:schemeClr val="bg1"/>
            </a:solidFill>
            <a:round/>
            <a:headEnd/>
            <a:tailEnd/>
          </a:ln>
        </p:spPr>
        <p:txBody>
          <a:bodyPr/>
          <a:lstStyle/>
          <a:p>
            <a:endParaRPr lang="ja-JP" altLang="en-US"/>
          </a:p>
        </p:txBody>
      </p:sp>
      <p:sp>
        <p:nvSpPr>
          <p:cNvPr id="23579" name="TextBox 13"/>
          <p:cNvSpPr txBox="1">
            <a:spLocks noChangeArrowheads="1"/>
          </p:cNvSpPr>
          <p:nvPr/>
        </p:nvSpPr>
        <p:spPr bwMode="auto">
          <a:xfrm>
            <a:off x="3327400" y="3990975"/>
            <a:ext cx="71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800"/>
              <a:t>AES5 After</a:t>
            </a:r>
          </a:p>
          <a:p>
            <a:r>
              <a:rPr lang="en-US" altLang="ja-JP" sz="800"/>
              <a:t>Mechanical</a:t>
            </a:r>
          </a:p>
          <a:p>
            <a:r>
              <a:rPr lang="en-US" altLang="ja-JP" sz="800"/>
              <a:t>Polishing</a:t>
            </a:r>
          </a:p>
          <a:p>
            <a:r>
              <a:rPr lang="en-US" altLang="ja-JP" sz="800"/>
              <a:t>at Cornell </a:t>
            </a:r>
          </a:p>
        </p:txBody>
      </p:sp>
      <p:cxnSp>
        <p:nvCxnSpPr>
          <p:cNvPr id="23580" name="Straight Arrow Connector 15"/>
          <p:cNvCxnSpPr>
            <a:cxnSpLocks noChangeShapeType="1"/>
          </p:cNvCxnSpPr>
          <p:nvPr/>
        </p:nvCxnSpPr>
        <p:spPr bwMode="auto">
          <a:xfrm rot="16200000" flipH="1">
            <a:off x="3860800" y="4445000"/>
            <a:ext cx="3556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81" name="TextBox 16"/>
          <p:cNvSpPr txBox="1">
            <a:spLocks noChangeArrowheads="1"/>
          </p:cNvSpPr>
          <p:nvPr/>
        </p:nvSpPr>
        <p:spPr bwMode="auto">
          <a:xfrm>
            <a:off x="4127500" y="3987800"/>
            <a:ext cx="749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800"/>
              <a:t>ACC15 after</a:t>
            </a:r>
          </a:p>
          <a:p>
            <a:r>
              <a:rPr lang="en-US" altLang="ja-JP" sz="800"/>
              <a:t>Mechanical</a:t>
            </a:r>
          </a:p>
          <a:p>
            <a:r>
              <a:rPr lang="en-US" altLang="ja-JP" sz="800"/>
              <a:t>Polishing</a:t>
            </a:r>
          </a:p>
          <a:p>
            <a:r>
              <a:rPr lang="en-US" altLang="ja-JP" sz="800"/>
              <a:t>at FNAL </a:t>
            </a:r>
          </a:p>
        </p:txBody>
      </p:sp>
      <p:cxnSp>
        <p:nvCxnSpPr>
          <p:cNvPr id="23582" name="Straight Arrow Connector 19"/>
          <p:cNvCxnSpPr>
            <a:cxnSpLocks noChangeShapeType="1"/>
          </p:cNvCxnSpPr>
          <p:nvPr/>
        </p:nvCxnSpPr>
        <p:spPr bwMode="auto">
          <a:xfrm rot="16200000" flipH="1">
            <a:off x="4572000" y="4495800"/>
            <a:ext cx="3048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3559" name="Group 31"/>
          <p:cNvGrpSpPr>
            <a:grpSpLocks/>
          </p:cNvGrpSpPr>
          <p:nvPr/>
        </p:nvGrpSpPr>
        <p:grpSpPr bwMode="auto">
          <a:xfrm>
            <a:off x="457200" y="990600"/>
            <a:ext cx="8386936" cy="822325"/>
            <a:chOff x="748861" y="990977"/>
            <a:chExt cx="7663858" cy="821948"/>
          </a:xfrm>
        </p:grpSpPr>
        <p:sp>
          <p:nvSpPr>
            <p:cNvPr id="23570" name="TextBox 26"/>
            <p:cNvSpPr txBox="1">
              <a:spLocks noChangeArrowheads="1"/>
            </p:cNvSpPr>
            <p:nvPr/>
          </p:nvSpPr>
          <p:spPr bwMode="auto">
            <a:xfrm>
              <a:off x="748861" y="990977"/>
              <a:ext cx="13716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4000" dirty="0">
                  <a:solidFill>
                    <a:srgbClr val="FF0000"/>
                  </a:solidFill>
                </a:rPr>
                <a:t>94%</a:t>
              </a:r>
            </a:p>
          </p:txBody>
        </p:sp>
        <p:sp>
          <p:nvSpPr>
            <p:cNvPr id="23572" name="TextBox 21"/>
            <p:cNvSpPr txBox="1">
              <a:spLocks noChangeArrowheads="1"/>
            </p:cNvSpPr>
            <p:nvPr/>
          </p:nvSpPr>
          <p:spPr bwMode="auto">
            <a:xfrm>
              <a:off x="1944688" y="1412875"/>
              <a:ext cx="43037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2000" dirty="0">
                  <a:solidFill>
                    <a:srgbClr val="FF0000"/>
                  </a:solidFill>
                </a:rPr>
                <a:t>Average gradient 39 MV/m</a:t>
              </a:r>
            </a:p>
          </p:txBody>
        </p:sp>
        <p:sp>
          <p:nvSpPr>
            <p:cNvPr id="23571" name="TextBox 27"/>
            <p:cNvSpPr txBox="1">
              <a:spLocks noChangeArrowheads="1"/>
            </p:cNvSpPr>
            <p:nvPr/>
          </p:nvSpPr>
          <p:spPr bwMode="auto">
            <a:xfrm flipH="1">
              <a:off x="5627502" y="1125060"/>
              <a:ext cx="2785217" cy="3999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2000" b="1" dirty="0">
                  <a:solidFill>
                    <a:schemeClr val="tx2">
                      <a:lumMod val="75000"/>
                    </a:schemeClr>
                  </a:solidFill>
                  <a:latin typeface="Helvetica"/>
                  <a:cs typeface="Helvetica"/>
                </a:rPr>
                <a:t>JLAB + FNAL + Cornell </a:t>
              </a:r>
            </a:p>
          </p:txBody>
        </p:sp>
      </p:grpSp>
      <p:grpSp>
        <p:nvGrpSpPr>
          <p:cNvPr id="23560" name="Group 32"/>
          <p:cNvGrpSpPr>
            <a:grpSpLocks/>
          </p:cNvGrpSpPr>
          <p:nvPr/>
        </p:nvGrpSpPr>
        <p:grpSpPr bwMode="auto">
          <a:xfrm>
            <a:off x="5562600" y="1755775"/>
            <a:ext cx="3581400" cy="1292225"/>
            <a:chOff x="5562600" y="1755338"/>
            <a:chExt cx="3581400" cy="1292662"/>
          </a:xfrm>
        </p:grpSpPr>
        <p:sp>
          <p:nvSpPr>
            <p:cNvPr id="23566" name="TextBox 28"/>
            <p:cNvSpPr txBox="1">
              <a:spLocks noChangeArrowheads="1"/>
            </p:cNvSpPr>
            <p:nvPr/>
          </p:nvSpPr>
          <p:spPr bwMode="auto">
            <a:xfrm>
              <a:off x="5562600" y="1755338"/>
              <a:ext cx="3581400" cy="129266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2400" dirty="0">
                  <a:solidFill>
                    <a:srgbClr val="FFFF00"/>
                  </a:solidFill>
                </a:rPr>
                <a:t>100% yield at ≥31 MV/m</a:t>
              </a:r>
              <a:r>
                <a:rPr lang="en-US" altLang="ja-JP" sz="1800" dirty="0">
                  <a:solidFill>
                    <a:srgbClr val="FFFF00"/>
                  </a:solidFill>
                </a:rPr>
                <a:t>  </a:t>
              </a:r>
            </a:p>
            <a:p>
              <a:r>
                <a:rPr lang="en-US" altLang="ja-JP" sz="1800" dirty="0">
                  <a:solidFill>
                    <a:srgbClr val="FFFF00"/>
                  </a:solidFill>
                </a:rPr>
                <a:t>                +                     +    </a:t>
              </a:r>
            </a:p>
            <a:p>
              <a:endParaRPr lang="en-US" altLang="ja-JP" sz="1800" dirty="0">
                <a:solidFill>
                  <a:srgbClr val="FFFF00"/>
                </a:solidFill>
              </a:endParaRPr>
            </a:p>
            <a:p>
              <a:r>
                <a:rPr lang="en-US" altLang="ja-JP" sz="1800" dirty="0">
                  <a:solidFill>
                    <a:srgbClr val="FFFF00"/>
                  </a:solidFill>
                </a:rPr>
                <a:t>Average gradient 39 MV/m</a:t>
              </a:r>
            </a:p>
          </p:txBody>
        </p:sp>
        <p:pic>
          <p:nvPicPr>
            <p:cNvPr id="2356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204579"/>
              <a:ext cx="990600" cy="28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132" y="2209800"/>
              <a:ext cx="1301306" cy="2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5456" y="2132547"/>
              <a:ext cx="838200" cy="55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28"/>
          <p:cNvSpPr/>
          <p:nvPr/>
        </p:nvSpPr>
        <p:spPr>
          <a:xfrm>
            <a:off x="2286000" y="4757738"/>
            <a:ext cx="228600" cy="838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solidFill>
                <a:srgbClr val="FFFFFF"/>
              </a:solidFill>
              <a:latin typeface="Arial" charset="0"/>
              <a:ea typeface="ＭＳ Ｐゴシック" charset="0"/>
              <a:cs typeface="Arial Unicode MS" charset="0"/>
            </a:endParaRPr>
          </a:p>
        </p:txBody>
      </p:sp>
      <p:sp>
        <p:nvSpPr>
          <p:cNvPr id="23562" name="Rectangle 8"/>
          <p:cNvSpPr>
            <a:spLocks noChangeArrowheads="1"/>
          </p:cNvSpPr>
          <p:nvPr/>
        </p:nvSpPr>
        <p:spPr bwMode="auto">
          <a:xfrm>
            <a:off x="4964113" y="3929063"/>
            <a:ext cx="152400" cy="838200"/>
          </a:xfrm>
          <a:prstGeom prst="rect">
            <a:avLst/>
          </a:prstGeom>
          <a:solidFill>
            <a:srgbClr val="FF0000"/>
          </a:solidFill>
          <a:ln w="9525">
            <a:solidFill>
              <a:schemeClr val="tx1"/>
            </a:solidFill>
            <a:round/>
            <a:headEnd/>
            <a:tailEnd/>
          </a:ln>
        </p:spPr>
        <p:txBody>
          <a:bodyPr/>
          <a:lstStyle/>
          <a:p>
            <a:endParaRPr lang="ja-JP" altLang="en-US"/>
          </a:p>
        </p:txBody>
      </p:sp>
      <p:sp>
        <p:nvSpPr>
          <p:cNvPr id="23563" name="TextBox 16"/>
          <p:cNvSpPr txBox="1">
            <a:spLocks noChangeArrowheads="1"/>
          </p:cNvSpPr>
          <p:nvPr/>
        </p:nvSpPr>
        <p:spPr bwMode="auto">
          <a:xfrm>
            <a:off x="4279900" y="3319463"/>
            <a:ext cx="823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Arial Unicode MS" charset="0"/>
              </a:defRPr>
            </a:lvl1pPr>
            <a:lvl2pPr marL="37931725" indent="-37474525">
              <a:defRPr sz="3600">
                <a:solidFill>
                  <a:schemeClr val="tx1"/>
                </a:solidFill>
                <a:latin typeface="Arial" charset="0"/>
                <a:ea typeface="Arial Unicode MS" charset="0"/>
                <a:cs typeface="Arial Unicode MS" charset="0"/>
              </a:defRPr>
            </a:lvl2pPr>
            <a:lvl3pPr>
              <a:defRPr sz="3600">
                <a:solidFill>
                  <a:schemeClr val="tx1"/>
                </a:solidFill>
                <a:latin typeface="Arial" charset="0"/>
                <a:ea typeface="Arial Unicode MS" charset="0"/>
                <a:cs typeface="Arial Unicode MS" charset="0"/>
              </a:defRPr>
            </a:lvl3pPr>
            <a:lvl4pPr>
              <a:defRPr sz="3600">
                <a:solidFill>
                  <a:schemeClr val="tx1"/>
                </a:solidFill>
                <a:latin typeface="Arial" charset="0"/>
                <a:ea typeface="Arial Unicode MS" charset="0"/>
                <a:cs typeface="Arial Unicode MS" charset="0"/>
              </a:defRPr>
            </a:lvl4pPr>
            <a:lvl5pPr>
              <a:defRPr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sz="3600">
                <a:solidFill>
                  <a:schemeClr val="tx1"/>
                </a:solidFill>
                <a:latin typeface="Arial" charset="0"/>
                <a:ea typeface="Arial Unicode MS" charset="0"/>
                <a:cs typeface="Arial Unicode MS" charset="0"/>
              </a:defRPr>
            </a:lvl9pPr>
          </a:lstStyle>
          <a:p>
            <a:r>
              <a:rPr lang="en-US" altLang="ja-JP" sz="800"/>
              <a:t>AES6 after CBP </a:t>
            </a:r>
          </a:p>
          <a:p>
            <a:r>
              <a:rPr lang="en-US" altLang="ja-JP" sz="800"/>
              <a:t>At FNAL </a:t>
            </a:r>
          </a:p>
        </p:txBody>
      </p:sp>
      <p:cxnSp>
        <p:nvCxnSpPr>
          <p:cNvPr id="23564" name="Straight Arrow Connector 19"/>
          <p:cNvCxnSpPr>
            <a:cxnSpLocks noChangeShapeType="1"/>
          </p:cNvCxnSpPr>
          <p:nvPr/>
        </p:nvCxnSpPr>
        <p:spPr bwMode="auto">
          <a:xfrm rot="16200000" flipH="1">
            <a:off x="4724400" y="3733800"/>
            <a:ext cx="304800" cy="152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65" name="Title 1"/>
          <p:cNvSpPr>
            <a:spLocks noGrp="1"/>
          </p:cNvSpPr>
          <p:nvPr>
            <p:ph type="title"/>
          </p:nvPr>
        </p:nvSpPr>
        <p:spPr>
          <a:xfrm>
            <a:off x="1835696" y="620688"/>
            <a:ext cx="5544616" cy="576064"/>
          </a:xfrm>
          <a:solidFill>
            <a:schemeClr val="bg1"/>
          </a:solidFill>
        </p:spPr>
        <p:txBody>
          <a:bodyPr/>
          <a:lstStyle/>
          <a:p>
            <a:pPr algn="l"/>
            <a:r>
              <a:rPr lang="en-US" altLang="ja-JP" sz="1400" dirty="0">
                <a:latin typeface="Arial" charset="0"/>
                <a:cs typeface="Arial Unicode MS" charset="0"/>
              </a:rPr>
              <a:t>Effective gradient yield improvement if a 2</a:t>
            </a:r>
            <a:r>
              <a:rPr lang="en-US" altLang="ja-JP" sz="1400" baseline="30000" dirty="0">
                <a:latin typeface="Arial" charset="0"/>
                <a:cs typeface="Arial Unicode MS" charset="0"/>
              </a:rPr>
              <a:t>nd</a:t>
            </a:r>
            <a:r>
              <a:rPr lang="en-US" altLang="ja-JP" sz="1400" dirty="0">
                <a:latin typeface="Arial" charset="0"/>
                <a:cs typeface="Arial Unicode MS" charset="0"/>
              </a:rPr>
              <a:t> pass RT/P is </a:t>
            </a:r>
            <a:r>
              <a:rPr lang="en-US" altLang="ja-JP" sz="1400" dirty="0" smtClean="0">
                <a:latin typeface="Arial" charset="0"/>
                <a:cs typeface="Arial Unicode MS" charset="0"/>
              </a:rPr>
              <a:t>allowed, </a:t>
            </a:r>
            <a:br>
              <a:rPr lang="en-US" altLang="ja-JP" sz="1400" dirty="0" smtClean="0">
                <a:latin typeface="Arial" charset="0"/>
                <a:cs typeface="Arial Unicode MS" charset="0"/>
              </a:rPr>
            </a:br>
            <a:r>
              <a:rPr lang="en-US" altLang="ja-JP" sz="1400" dirty="0" smtClean="0">
                <a:latin typeface="Arial" charset="0"/>
                <a:cs typeface="Arial Unicode MS" charset="0"/>
              </a:rPr>
              <a:t>16 </a:t>
            </a:r>
            <a:r>
              <a:rPr lang="en-US" altLang="ja-JP" sz="1400" dirty="0">
                <a:latin typeface="Arial" charset="0"/>
                <a:cs typeface="Arial Unicode MS" charset="0"/>
              </a:rPr>
              <a:t>9-cell cavities based on recent results from US ART groups</a:t>
            </a:r>
          </a:p>
        </p:txBody>
      </p:sp>
      <p:sp>
        <p:nvSpPr>
          <p:cNvPr id="31" name="Text Box 3"/>
          <p:cNvSpPr txBox="1">
            <a:spLocks noChangeArrowheads="1"/>
          </p:cNvSpPr>
          <p:nvPr/>
        </p:nvSpPr>
        <p:spPr bwMode="auto">
          <a:xfrm>
            <a:off x="539552" y="116632"/>
            <a:ext cx="8477801" cy="461665"/>
          </a:xfrm>
          <a:prstGeom prst="rect">
            <a:avLst/>
          </a:prstGeom>
          <a:noFill/>
          <a:ln w="9525">
            <a:noFill/>
            <a:miter lim="800000"/>
            <a:headEnd/>
            <a:tailEnd/>
          </a:ln>
        </p:spPr>
        <p:txBody>
          <a:bodyPr wrap="none">
            <a:prstTxWarp prst="textNoShape">
              <a:avLst/>
            </a:prstTxWarp>
            <a:spAutoFit/>
          </a:bodyPr>
          <a:lstStyle/>
          <a:p>
            <a:r>
              <a:rPr lang="ja-JP" altLang="en-US" b="1" i="1" dirty="0" smtClean="0">
                <a:latin typeface="Osaka"/>
                <a:ea typeface="Osaka"/>
                <a:cs typeface="Osaka"/>
              </a:rPr>
              <a:t>内面修理を組み込むと、北米チームでもイールドは向上している</a:t>
            </a:r>
            <a:endParaRPr lang="en-US" altLang="ja-JP" b="1" i="1" dirty="0">
              <a:latin typeface="Osaka"/>
              <a:ea typeface="Osaka"/>
              <a:cs typeface="Osaka"/>
            </a:endParaRPr>
          </a:p>
        </p:txBody>
      </p:sp>
    </p:spTree>
    <p:extLst>
      <p:ext uri="{BB962C8B-B14F-4D97-AF65-F5344CB8AC3E}">
        <p14:creationId xmlns:p14="http://schemas.microsoft.com/office/powerpoint/2010/main" val="17185706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S1G-cavity-03.tiff"/>
          <p:cNvPicPr>
            <a:picLocks noChangeAspect="1"/>
          </p:cNvPicPr>
          <p:nvPr/>
        </p:nvPicPr>
        <p:blipFill>
          <a:blip r:embed="rId2"/>
          <a:stretch>
            <a:fillRect/>
          </a:stretch>
        </p:blipFill>
        <p:spPr>
          <a:xfrm>
            <a:off x="914400" y="1514150"/>
            <a:ext cx="7596390" cy="4690316"/>
          </a:xfrm>
          <a:prstGeom prst="rect">
            <a:avLst/>
          </a:prstGeom>
        </p:spPr>
      </p:pic>
      <p:sp>
        <p:nvSpPr>
          <p:cNvPr id="5" name="Rectangle 20"/>
          <p:cNvSpPr>
            <a:spLocks noChangeArrowheads="1"/>
          </p:cNvSpPr>
          <p:nvPr/>
        </p:nvSpPr>
        <p:spPr bwMode="auto">
          <a:xfrm>
            <a:off x="152400" y="762000"/>
            <a:ext cx="8839200" cy="5943600"/>
          </a:xfrm>
          <a:prstGeom prst="rect">
            <a:avLst/>
          </a:prstGeom>
          <a:noFill/>
          <a:ln w="28575">
            <a:solidFill>
              <a:schemeClr val="accent5">
                <a:lumMod val="75000"/>
              </a:schemeClr>
            </a:solidFill>
            <a:miter lim="800000"/>
            <a:headEnd/>
            <a:tailEnd/>
          </a:ln>
        </p:spPr>
        <p:txBody>
          <a:bodyPr wrap="none" anchor="ctr">
            <a:prstTxWarp prst="textNoShape">
              <a:avLst/>
            </a:prstTxWarp>
          </a:bodyPr>
          <a:lstStyle/>
          <a:p>
            <a:pPr>
              <a:defRPr/>
            </a:pPr>
            <a:endParaRPr lang="ja-JP" altLang="en-US"/>
          </a:p>
        </p:txBody>
      </p:sp>
      <p:sp>
        <p:nvSpPr>
          <p:cNvPr id="6" name="TextBox 5"/>
          <p:cNvSpPr txBox="1"/>
          <p:nvPr/>
        </p:nvSpPr>
        <p:spPr>
          <a:xfrm>
            <a:off x="3129915" y="6336269"/>
            <a:ext cx="5305859" cy="338554"/>
          </a:xfrm>
          <a:prstGeom prst="rect">
            <a:avLst/>
          </a:prstGeom>
          <a:noFill/>
        </p:spPr>
        <p:txBody>
          <a:bodyPr wrap="none" rtlCol="0">
            <a:spAutoFit/>
          </a:bodyPr>
          <a:lstStyle/>
          <a:p>
            <a:r>
              <a:rPr kumimoji="1" lang="en-US" altLang="ja-JP" sz="1600" dirty="0" smtClean="0"/>
              <a:t>Coupler vacuum trouble happened </a:t>
            </a:r>
            <a:r>
              <a:rPr lang="en-US" altLang="ja-JP" sz="1600" dirty="0" smtClean="0"/>
              <a:t>at</a:t>
            </a:r>
            <a:r>
              <a:rPr kumimoji="1" lang="en-US" altLang="ja-JP" sz="1600" dirty="0" smtClean="0"/>
              <a:t> MHI-</a:t>
            </a:r>
            <a:r>
              <a:rPr lang="en-US" altLang="ja-JP" sz="1600" dirty="0"/>
              <a:t>05 during test </a:t>
            </a:r>
            <a:endParaRPr kumimoji="1" lang="ja-JP" altLang="en-US" sz="1600" dirty="0"/>
          </a:p>
        </p:txBody>
      </p:sp>
      <p:cxnSp>
        <p:nvCxnSpPr>
          <p:cNvPr id="7" name="直線矢印コネクタ 6"/>
          <p:cNvCxnSpPr/>
          <p:nvPr/>
        </p:nvCxnSpPr>
        <p:spPr>
          <a:xfrm rot="16200000" flipV="1">
            <a:off x="5256244" y="5772162"/>
            <a:ext cx="794267" cy="333949"/>
          </a:xfrm>
          <a:prstGeom prst="straightConnector1">
            <a:avLst/>
          </a:prstGeom>
          <a:ln w="12700" cap="flat" cmpd="sng" algn="ctr">
            <a:solidFill>
              <a:schemeClr val="accent4"/>
            </a:solidFill>
            <a:prstDash val="solid"/>
            <a:round/>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10" name="TextBox 9"/>
          <p:cNvSpPr txBox="1"/>
          <p:nvPr/>
        </p:nvSpPr>
        <p:spPr>
          <a:xfrm>
            <a:off x="1115616" y="260648"/>
            <a:ext cx="7199808" cy="461665"/>
          </a:xfrm>
          <a:prstGeom prst="rect">
            <a:avLst/>
          </a:prstGeom>
          <a:noFill/>
        </p:spPr>
        <p:txBody>
          <a:bodyPr wrap="none" rtlCol="0">
            <a:spAutoFit/>
          </a:bodyPr>
          <a:lstStyle/>
          <a:p>
            <a:r>
              <a:rPr kumimoji="1" lang="en-US" altLang="ja-JP" sz="2400" b="1" i="1" dirty="0" smtClean="0">
                <a:latin typeface="Osaka"/>
                <a:ea typeface="Osaka"/>
                <a:cs typeface="Osaka"/>
              </a:rPr>
              <a:t>S1-Global</a:t>
            </a:r>
            <a:r>
              <a:rPr kumimoji="1" lang="ja-JP" altLang="en-US" sz="2400" b="1" i="1" dirty="0" smtClean="0">
                <a:latin typeface="Osaka"/>
                <a:ea typeface="Osaka"/>
                <a:cs typeface="Osaka"/>
              </a:rPr>
              <a:t>クライオモジュール内の各空洞の到達性能</a:t>
            </a:r>
            <a:endParaRPr kumimoji="1" lang="ja-JP" altLang="en-US" sz="2400" b="1" i="1" dirty="0">
              <a:latin typeface="Osaka"/>
              <a:ea typeface="Osaka"/>
              <a:cs typeface="Osaka"/>
            </a:endParaRPr>
          </a:p>
        </p:txBody>
      </p:sp>
      <p:sp>
        <p:nvSpPr>
          <p:cNvPr id="11" name="TextBox 10"/>
          <p:cNvSpPr txBox="1"/>
          <p:nvPr/>
        </p:nvSpPr>
        <p:spPr>
          <a:xfrm>
            <a:off x="457200" y="762000"/>
            <a:ext cx="8373907" cy="584776"/>
          </a:xfrm>
          <a:prstGeom prst="rect">
            <a:avLst/>
          </a:prstGeom>
          <a:noFill/>
        </p:spPr>
        <p:txBody>
          <a:bodyPr wrap="none" rtlCol="0">
            <a:spAutoFit/>
          </a:bodyPr>
          <a:lstStyle/>
          <a:p>
            <a:r>
              <a:rPr lang="en-US" altLang="ja-JP" sz="1600" dirty="0" smtClean="0"/>
              <a:t>7 cavities: Frequency was tuned to MHI-09 and ACC011 was not used -&gt; </a:t>
            </a:r>
            <a:r>
              <a:rPr lang="en-US" altLang="ja-JP" sz="1600" u="sng" dirty="0" smtClean="0">
                <a:solidFill>
                  <a:srgbClr val="FF0000"/>
                </a:solidFill>
              </a:rPr>
              <a:t>Max. 26MV/m</a:t>
            </a:r>
          </a:p>
          <a:p>
            <a:r>
              <a:rPr kumimoji="1" lang="en-US" altLang="ja-JP" sz="1600" dirty="0" smtClean="0"/>
              <a:t>7 cavities:                                         to ACC011        MHI-09 was not used -&gt; Max. 25MV/m</a:t>
            </a:r>
            <a:endParaRPr kumimoji="1" lang="ja-JP" altLang="en-US" sz="1600" dirty="0"/>
          </a:p>
        </p:txBody>
      </p:sp>
      <p:sp>
        <p:nvSpPr>
          <p:cNvPr id="8" name="円/楕円 7"/>
          <p:cNvSpPr/>
          <p:nvPr/>
        </p:nvSpPr>
        <p:spPr>
          <a:xfrm>
            <a:off x="2667000" y="5542002"/>
            <a:ext cx="914400" cy="4015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934478" y="5802868"/>
            <a:ext cx="914400" cy="4015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TextBox 11"/>
          <p:cNvSpPr txBox="1"/>
          <p:nvPr/>
        </p:nvSpPr>
        <p:spPr>
          <a:xfrm>
            <a:off x="2667000" y="5835134"/>
            <a:ext cx="1020381" cy="276999"/>
          </a:xfrm>
          <a:prstGeom prst="rect">
            <a:avLst/>
          </a:prstGeom>
          <a:noFill/>
        </p:spPr>
        <p:txBody>
          <a:bodyPr wrap="none" rtlCol="0">
            <a:spAutoFit/>
          </a:bodyPr>
          <a:lstStyle/>
          <a:p>
            <a:r>
              <a:rPr kumimoji="1" lang="en-US" altLang="ja-JP" sz="1200" dirty="0" smtClean="0"/>
              <a:t>tuner trouble</a:t>
            </a:r>
            <a:endParaRPr kumimoji="1" lang="ja-JP" altLang="en-US" sz="1200" dirty="0"/>
          </a:p>
        </p:txBody>
      </p:sp>
      <p:sp>
        <p:nvSpPr>
          <p:cNvPr id="13" name="TextBox 12"/>
          <p:cNvSpPr txBox="1"/>
          <p:nvPr/>
        </p:nvSpPr>
        <p:spPr>
          <a:xfrm>
            <a:off x="6934478" y="6059271"/>
            <a:ext cx="1020381" cy="276999"/>
          </a:xfrm>
          <a:prstGeom prst="rect">
            <a:avLst/>
          </a:prstGeom>
          <a:noFill/>
        </p:spPr>
        <p:txBody>
          <a:bodyPr wrap="none" rtlCol="0">
            <a:spAutoFit/>
          </a:bodyPr>
          <a:lstStyle/>
          <a:p>
            <a:r>
              <a:rPr kumimoji="1" lang="en-US" altLang="ja-JP" sz="1200" dirty="0" smtClean="0"/>
              <a:t>tuner trouble</a:t>
            </a:r>
            <a:endParaRPr kumimoji="1" lang="ja-JP" altLang="en-US" sz="1200" dirty="0"/>
          </a:p>
        </p:txBody>
      </p:sp>
      <p:sp>
        <p:nvSpPr>
          <p:cNvPr id="14" name="テキスト ボックス 13"/>
          <p:cNvSpPr txBox="1"/>
          <p:nvPr/>
        </p:nvSpPr>
        <p:spPr>
          <a:xfrm>
            <a:off x="179512" y="6381328"/>
            <a:ext cx="783388" cy="276999"/>
          </a:xfrm>
          <a:prstGeom prst="rect">
            <a:avLst/>
          </a:prstGeom>
          <a:noFill/>
        </p:spPr>
        <p:txBody>
          <a:bodyPr wrap="none" rtlCol="0">
            <a:spAutoFit/>
          </a:bodyPr>
          <a:lstStyle/>
          <a:p>
            <a:r>
              <a:rPr kumimoji="1" lang="en-US" altLang="ja-JP" sz="1200" dirty="0" err="1" smtClean="0">
                <a:latin typeface="Helvetica"/>
                <a:cs typeface="Helvetica"/>
              </a:rPr>
              <a:t>Eiji</a:t>
            </a:r>
            <a:r>
              <a:rPr kumimoji="1" lang="en-US" altLang="ja-JP" sz="1200" dirty="0" smtClean="0">
                <a:latin typeface="Helvetica"/>
                <a:cs typeface="Helvetica"/>
              </a:rPr>
              <a:t> </a:t>
            </a:r>
            <a:r>
              <a:rPr kumimoji="1" lang="en-US" altLang="ja-JP" sz="1200" dirty="0" err="1" smtClean="0">
                <a:latin typeface="Helvetica"/>
                <a:cs typeface="Helvetica"/>
              </a:rPr>
              <a:t>Kako</a:t>
            </a:r>
            <a:endParaRPr kumimoji="1" lang="ja-JP" altLang="en-US" sz="1200" dirty="0">
              <a:latin typeface="Helvetica"/>
              <a:cs typeface="Helvetica"/>
            </a:endParaRPr>
          </a:p>
        </p:txBody>
      </p:sp>
    </p:spTree>
    <p:extLst>
      <p:ext uri="{BB962C8B-B14F-4D97-AF65-F5344CB8AC3E}">
        <p14:creationId xmlns:p14="http://schemas.microsoft.com/office/powerpoint/2010/main" val="34268631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hase2_MBK_sche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3309377"/>
          </a:xfrm>
          <a:prstGeom prst="rect">
            <a:avLst/>
          </a:prstGeom>
        </p:spPr>
      </p:pic>
      <p:sp>
        <p:nvSpPr>
          <p:cNvPr id="15364" name="Text Box 13"/>
          <p:cNvSpPr txBox="1">
            <a:spLocks noChangeArrowheads="1"/>
          </p:cNvSpPr>
          <p:nvPr/>
        </p:nvSpPr>
        <p:spPr bwMode="auto">
          <a:xfrm>
            <a:off x="387979" y="4936232"/>
            <a:ext cx="3276600" cy="1569660"/>
          </a:xfrm>
          <a:prstGeom prst="rect">
            <a:avLst/>
          </a:prstGeom>
          <a:noFill/>
          <a:ln w="9525">
            <a:noFill/>
            <a:miter lim="800000"/>
            <a:headEnd/>
            <a:tailEnd/>
          </a:ln>
        </p:spPr>
        <p:txBody>
          <a:bodyPr>
            <a:prstTxWarp prst="textNoShape">
              <a:avLst/>
            </a:prstTxWarp>
            <a:spAutoFit/>
          </a:bodyPr>
          <a:lstStyle/>
          <a:p>
            <a:r>
              <a:rPr lang="en-US" altLang="ja-JP" sz="1200" b="1" dirty="0" smtClean="0">
                <a:latin typeface="Calibri" pitchFamily="-28" charset="0"/>
              </a:rPr>
              <a:t>Cavity : Capture Module(2 cavities</a:t>
            </a:r>
            <a:r>
              <a:rPr lang="ja-JP" altLang="en-US" sz="1200" b="1" dirty="0" smtClean="0">
                <a:latin typeface="Calibri" pitchFamily="-28" charset="0"/>
              </a:rPr>
              <a:t>）</a:t>
            </a:r>
            <a:r>
              <a:rPr lang="en-US" altLang="ja-JP" sz="1200" b="1" dirty="0" smtClean="0">
                <a:latin typeface="Calibri" pitchFamily="-28" charset="0"/>
              </a:rPr>
              <a:t>+</a:t>
            </a:r>
          </a:p>
          <a:p>
            <a:r>
              <a:rPr lang="en-US" altLang="ja-JP" sz="1200" b="1" dirty="0" smtClean="0">
                <a:latin typeface="Calibri" pitchFamily="-28" charset="0"/>
              </a:rPr>
              <a:t>　　　　CM1(8 cavities</a:t>
            </a:r>
            <a:r>
              <a:rPr lang="ja-JP" altLang="ja-JP" sz="1200" b="1" dirty="0" smtClean="0">
                <a:latin typeface="Calibri" pitchFamily="-28" charset="0"/>
              </a:rPr>
              <a:t>）</a:t>
            </a:r>
            <a:r>
              <a:rPr lang="en-US" altLang="ja-JP" sz="1200" b="1" dirty="0" smtClean="0">
                <a:latin typeface="Calibri" pitchFamily="-28" charset="0"/>
              </a:rPr>
              <a:t> </a:t>
            </a:r>
          </a:p>
          <a:p>
            <a:r>
              <a:rPr lang="en-US" altLang="ja-JP" sz="1200" b="1" dirty="0" smtClean="0">
                <a:latin typeface="Calibri" pitchFamily="-28" charset="0"/>
              </a:rPr>
              <a:t>          +CM2(8 cavities</a:t>
            </a:r>
            <a:r>
              <a:rPr lang="ja-JP" altLang="en-US" sz="1200" b="1" dirty="0" smtClean="0">
                <a:latin typeface="Calibri" pitchFamily="-28" charset="0"/>
              </a:rPr>
              <a:t>）</a:t>
            </a:r>
            <a:endParaRPr lang="en-US" altLang="ja-JP" sz="1200" b="1" dirty="0" smtClean="0">
              <a:latin typeface="Calibri" pitchFamily="-28" charset="0"/>
            </a:endParaRPr>
          </a:p>
          <a:p>
            <a:r>
              <a:rPr lang="en-US" altLang="ja-JP" sz="1200" b="1" dirty="0" smtClean="0">
                <a:latin typeface="Calibri" pitchFamily="-28" charset="0"/>
              </a:rPr>
              <a:t>Beam : 1ms, 6.5mA, 5Hz</a:t>
            </a:r>
          </a:p>
          <a:p>
            <a:r>
              <a:rPr lang="en-US" altLang="ja-JP" sz="1200" b="1" dirty="0" smtClean="0">
                <a:latin typeface="Calibri" pitchFamily="-28" charset="0"/>
              </a:rPr>
              <a:t>            RF-gun exit: 4.7MeV</a:t>
            </a:r>
          </a:p>
          <a:p>
            <a:r>
              <a:rPr lang="en-US" altLang="ja-JP" sz="1200" b="1" dirty="0" smtClean="0">
                <a:latin typeface="Calibri" pitchFamily="-28" charset="0"/>
              </a:rPr>
              <a:t>            Capture Module exit :21MeV,</a:t>
            </a:r>
          </a:p>
          <a:p>
            <a:r>
              <a:rPr lang="en-US" altLang="ja-JP" sz="1200" b="1" dirty="0" smtClean="0">
                <a:latin typeface="Calibri" pitchFamily="-28" charset="0"/>
              </a:rPr>
              <a:t>            CM1 exit</a:t>
            </a:r>
            <a:r>
              <a:rPr lang="ja-JP" altLang="en-US" sz="1200" b="1" dirty="0" smtClean="0">
                <a:latin typeface="Calibri" pitchFamily="-28" charset="0"/>
              </a:rPr>
              <a:t>：</a:t>
            </a:r>
            <a:r>
              <a:rPr lang="en-US" altLang="ja-JP" sz="1200" b="1" dirty="0" smtClean="0">
                <a:latin typeface="Calibri" pitchFamily="-28" charset="0"/>
              </a:rPr>
              <a:t>273MeV</a:t>
            </a:r>
          </a:p>
          <a:p>
            <a:r>
              <a:rPr lang="en-US" altLang="ja-JP" sz="1200" b="1" dirty="0" smtClean="0">
                <a:latin typeface="Calibri" pitchFamily="-28" charset="0"/>
              </a:rPr>
              <a:t>            CM2 exit</a:t>
            </a:r>
            <a:r>
              <a:rPr lang="ja-JP" altLang="en-US" sz="1200" b="1" dirty="0" smtClean="0">
                <a:latin typeface="Calibri" pitchFamily="-28" charset="0"/>
              </a:rPr>
              <a:t>：</a:t>
            </a:r>
            <a:r>
              <a:rPr lang="en-US" altLang="ja-JP" sz="1200" b="1" dirty="0" smtClean="0">
                <a:latin typeface="Calibri" pitchFamily="-28" charset="0"/>
              </a:rPr>
              <a:t>525MeV</a:t>
            </a:r>
            <a:endParaRPr lang="en-US" altLang="ja-JP" sz="1200" b="1" dirty="0">
              <a:latin typeface="Calibri" pitchFamily="-28" charset="0"/>
            </a:endParaRPr>
          </a:p>
        </p:txBody>
      </p:sp>
      <p:sp>
        <p:nvSpPr>
          <p:cNvPr id="10" name="Text Box 13"/>
          <p:cNvSpPr txBox="1">
            <a:spLocks noChangeArrowheads="1"/>
          </p:cNvSpPr>
          <p:nvPr/>
        </p:nvSpPr>
        <p:spPr bwMode="auto">
          <a:xfrm>
            <a:off x="3988379" y="5080248"/>
            <a:ext cx="4800600" cy="830997"/>
          </a:xfrm>
          <a:prstGeom prst="rect">
            <a:avLst/>
          </a:prstGeom>
          <a:noFill/>
          <a:ln w="9525">
            <a:noFill/>
            <a:miter lim="800000"/>
            <a:headEnd/>
            <a:tailEnd/>
          </a:ln>
        </p:spPr>
        <p:txBody>
          <a:bodyPr wrap="square">
            <a:prstTxWarp prst="textNoShape">
              <a:avLst/>
            </a:prstTxWarp>
            <a:spAutoFit/>
          </a:bodyPr>
          <a:lstStyle/>
          <a:p>
            <a:r>
              <a:rPr lang="en-US" altLang="ja-JP" sz="1200" b="1" dirty="0" smtClean="0">
                <a:latin typeface="Calibri" pitchFamily="-28" charset="0"/>
              </a:rPr>
              <a:t>RF-gun operation</a:t>
            </a:r>
            <a:r>
              <a:rPr lang="ja-JP" altLang="en-US" sz="1200" b="1" dirty="0" smtClean="0">
                <a:latin typeface="Calibri" pitchFamily="-28" charset="0"/>
              </a:rPr>
              <a:t>：</a:t>
            </a:r>
            <a:r>
              <a:rPr lang="en-US" altLang="ja-JP" sz="1200" b="1" dirty="0" smtClean="0">
                <a:latin typeface="Calibri" pitchFamily="-28" charset="0"/>
              </a:rPr>
              <a:t> 41.4MV/m (3.5MW input power</a:t>
            </a:r>
            <a:r>
              <a:rPr lang="ja-JP" altLang="en-US" sz="1200" b="1" dirty="0" smtClean="0">
                <a:latin typeface="Calibri" pitchFamily="-28" charset="0"/>
              </a:rPr>
              <a:t>）</a:t>
            </a:r>
            <a:endParaRPr lang="en-US" altLang="ja-JP" sz="1200" b="1" dirty="0" smtClean="0">
              <a:latin typeface="Calibri" pitchFamily="-28" charset="0"/>
            </a:endParaRPr>
          </a:p>
          <a:p>
            <a:r>
              <a:rPr lang="en-US" altLang="ja-JP" sz="1200" b="1" dirty="0" smtClean="0">
                <a:latin typeface="Calibri" pitchFamily="-28" charset="0"/>
              </a:rPr>
              <a:t>Cavity operation : Capture Module : 15.2MV/m</a:t>
            </a:r>
          </a:p>
          <a:p>
            <a:r>
              <a:rPr lang="en-US" altLang="ja-JP" sz="1200" b="1" dirty="0" smtClean="0">
                <a:latin typeface="Calibri" pitchFamily="-28" charset="0"/>
              </a:rPr>
              <a:t>                             CM1 : 31.5MV/m </a:t>
            </a:r>
          </a:p>
          <a:p>
            <a:r>
              <a:rPr lang="en-US" altLang="ja-JP" sz="1200" b="1" dirty="0" smtClean="0">
                <a:latin typeface="Calibri" pitchFamily="-28" charset="0"/>
              </a:rPr>
              <a:t>                             CM2 : 31.5MV/m</a:t>
            </a:r>
          </a:p>
        </p:txBody>
      </p:sp>
      <p:sp>
        <p:nvSpPr>
          <p:cNvPr id="7" name="Rectangle 20"/>
          <p:cNvSpPr>
            <a:spLocks noChangeArrowheads="1"/>
          </p:cNvSpPr>
          <p:nvPr/>
        </p:nvSpPr>
        <p:spPr bwMode="auto">
          <a:xfrm>
            <a:off x="144843" y="2060848"/>
            <a:ext cx="8839200" cy="44958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8" name="TextBox 1"/>
          <p:cNvSpPr txBox="1">
            <a:spLocks noChangeArrowheads="1"/>
          </p:cNvSpPr>
          <p:nvPr/>
        </p:nvSpPr>
        <p:spPr bwMode="auto">
          <a:xfrm>
            <a:off x="2057400" y="251697"/>
            <a:ext cx="4743807" cy="523220"/>
          </a:xfrm>
          <a:prstGeom prst="rect">
            <a:avLst/>
          </a:prstGeom>
          <a:noFill/>
          <a:ln w="9525">
            <a:noFill/>
            <a:miter lim="800000"/>
            <a:headEnd/>
            <a:tailEnd/>
          </a:ln>
        </p:spPr>
        <p:txBody>
          <a:bodyPr wrap="none">
            <a:prstTxWarp prst="textNoShape">
              <a:avLst/>
            </a:prstTxWarp>
            <a:spAutoFit/>
          </a:bodyPr>
          <a:lstStyle/>
          <a:p>
            <a:r>
              <a:rPr lang="ja-JP" altLang="en-US" sz="2800" b="1" i="1" dirty="0" smtClean="0">
                <a:solidFill>
                  <a:srgbClr val="000000"/>
                </a:solidFill>
                <a:latin typeface="Osaka"/>
                <a:ea typeface="Osaka"/>
                <a:cs typeface="Osaka"/>
              </a:rPr>
              <a:t> </a:t>
            </a:r>
            <a:r>
              <a:rPr lang="en-US" altLang="ja-JP" sz="2800" b="1" i="1" dirty="0" smtClean="0">
                <a:latin typeface="Osaka"/>
                <a:ea typeface="Osaka"/>
                <a:cs typeface="Osaka"/>
              </a:rPr>
              <a:t>STF Phase 2 </a:t>
            </a:r>
            <a:r>
              <a:rPr lang="ja-JP" altLang="en-US" sz="2800" b="1" i="1" dirty="0" smtClean="0">
                <a:latin typeface="Osaka"/>
                <a:ea typeface="Osaka"/>
                <a:cs typeface="Osaka"/>
              </a:rPr>
              <a:t>加速器の開発</a:t>
            </a:r>
            <a:endParaRPr lang="ja-JP" altLang="en-US" sz="2800" b="1" i="1" dirty="0">
              <a:latin typeface="Osaka"/>
              <a:ea typeface="Osaka"/>
              <a:cs typeface="Osaka"/>
            </a:endParaRPr>
          </a:p>
        </p:txBody>
      </p:sp>
      <p:sp>
        <p:nvSpPr>
          <p:cNvPr id="13" name="TextBox 12"/>
          <p:cNvSpPr txBox="1"/>
          <p:nvPr/>
        </p:nvSpPr>
        <p:spPr>
          <a:xfrm>
            <a:off x="110758" y="980728"/>
            <a:ext cx="9033242" cy="830997"/>
          </a:xfrm>
          <a:prstGeom prst="rect">
            <a:avLst/>
          </a:prstGeom>
          <a:noFill/>
        </p:spPr>
        <p:txBody>
          <a:bodyPr wrap="none" rtlCol="0">
            <a:spAutoFit/>
          </a:bodyPr>
          <a:lstStyle/>
          <a:p>
            <a:r>
              <a:rPr kumimoji="1" lang="ja-JP" altLang="en-US" sz="1600" dirty="0" smtClean="0"/>
              <a:t>現在、建設が進められている</a:t>
            </a:r>
            <a:r>
              <a:rPr kumimoji="1" lang="en-US" altLang="ja-JP" sz="1600" dirty="0" smtClean="0"/>
              <a:t>STF phase2 </a:t>
            </a:r>
            <a:r>
              <a:rPr kumimoji="1" lang="ja-JP" altLang="en-US" sz="1600" dirty="0" smtClean="0"/>
              <a:t>加速器は、電子ビーム源を備え、</a:t>
            </a:r>
            <a:r>
              <a:rPr kumimoji="1" lang="en-US" altLang="ja-JP" sz="1600" dirty="0" smtClean="0"/>
              <a:t>ILC</a:t>
            </a:r>
            <a:r>
              <a:rPr kumimoji="1" lang="ja-JP" altLang="en-US" sz="1600" dirty="0" smtClean="0"/>
              <a:t>型クライオモジュールを</a:t>
            </a:r>
            <a:endParaRPr kumimoji="1" lang="en-US" altLang="ja-JP" sz="1600" dirty="0" smtClean="0"/>
          </a:p>
          <a:p>
            <a:r>
              <a:rPr lang="ja-JP" altLang="en-US" sz="1600" dirty="0" smtClean="0"/>
              <a:t>試験できるような直線型加速器である。</a:t>
            </a:r>
            <a:endParaRPr lang="en-US" altLang="ja-JP" sz="1600" dirty="0" smtClean="0"/>
          </a:p>
          <a:p>
            <a:r>
              <a:rPr kumimoji="1" lang="ja-JP" altLang="en-US" sz="1600" dirty="0" smtClean="0"/>
              <a:t>ここでは、</a:t>
            </a:r>
            <a:r>
              <a:rPr kumimoji="1" lang="en-US" altLang="ja-JP" sz="1600" dirty="0" smtClean="0"/>
              <a:t>ILC</a:t>
            </a:r>
            <a:r>
              <a:rPr kumimoji="1" lang="ja-JP" altLang="en-US" sz="1600" dirty="0" smtClean="0"/>
              <a:t>型クライオモジュールのビーム加速試験を主目的に、各種技術実証を行う。</a:t>
            </a:r>
            <a:endParaRPr kumimoji="1" lang="ja-JP" altLang="en-US" sz="1600" dirty="0"/>
          </a:p>
        </p:txBody>
      </p:sp>
      <p:sp>
        <p:nvSpPr>
          <p:cNvPr id="3" name="スライド番号プレースホルダー 2"/>
          <p:cNvSpPr>
            <a:spLocks noGrp="1"/>
          </p:cNvSpPr>
          <p:nvPr>
            <p:ph type="sldNum" sz="quarter" idx="12"/>
          </p:nvPr>
        </p:nvSpPr>
        <p:spPr>
          <a:xfrm>
            <a:off x="6876256" y="6309320"/>
            <a:ext cx="1905000" cy="457200"/>
          </a:xfrm>
        </p:spPr>
        <p:txBody>
          <a:bodyPr/>
          <a:lstStyle/>
          <a:p>
            <a:fld id="{BFF07B6F-8C16-E449-A7C5-2AFDE69810BD}" type="slidenum">
              <a:rPr kumimoji="1" lang="ja-JP" altLang="en-US" smtClean="0"/>
              <a:t>32</a:t>
            </a:fld>
            <a:endParaRPr kumimoji="1" lang="ja-JP" altLang="en-US"/>
          </a:p>
        </p:txBody>
      </p:sp>
    </p:spTree>
    <p:extLst>
      <p:ext uri="{BB962C8B-B14F-4D97-AF65-F5344CB8AC3E}">
        <p14:creationId xmlns:p14="http://schemas.microsoft.com/office/powerpoint/2010/main" val="32667435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Macintosh HD:Users:hayano:Desktop:宣伝活動:量子ビーム2011イラスト:STFQB_closeUp_111024:STFQB_closeUp_111024half_low.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74797"/>
            <a:ext cx="4278122" cy="2880130"/>
          </a:xfrm>
          <a:prstGeom prst="rect">
            <a:avLst/>
          </a:prstGeom>
          <a:noFill/>
          <a:ln>
            <a:noFill/>
          </a:ln>
        </p:spPr>
      </p:pic>
      <p:pic>
        <p:nvPicPr>
          <p:cNvPr id="3" name="Picture 5"/>
          <p:cNvPicPr>
            <a:picLocks noChangeAspect="1" noChangeArrowheads="1"/>
          </p:cNvPicPr>
          <p:nvPr/>
        </p:nvPicPr>
        <p:blipFill>
          <a:blip r:embed="rId3" cstate="print"/>
          <a:srcRect/>
          <a:stretch>
            <a:fillRect/>
          </a:stretch>
        </p:blipFill>
        <p:spPr bwMode="auto">
          <a:xfrm>
            <a:off x="5180987" y="1183677"/>
            <a:ext cx="3378059" cy="2650350"/>
          </a:xfrm>
          <a:prstGeom prst="rect">
            <a:avLst/>
          </a:prstGeom>
          <a:noFill/>
          <a:ln w="9525">
            <a:noFill/>
            <a:miter lim="800000"/>
            <a:headEnd/>
            <a:tailEnd/>
          </a:ln>
        </p:spPr>
      </p:pic>
      <p:sp>
        <p:nvSpPr>
          <p:cNvPr id="5" name="Rectangle 20"/>
          <p:cNvSpPr>
            <a:spLocks noChangeArrowheads="1"/>
          </p:cNvSpPr>
          <p:nvPr/>
        </p:nvSpPr>
        <p:spPr bwMode="auto">
          <a:xfrm>
            <a:off x="152400" y="762000"/>
            <a:ext cx="8839200" cy="5943600"/>
          </a:xfrm>
          <a:prstGeom prst="rect">
            <a:avLst/>
          </a:prstGeom>
          <a:noFill/>
          <a:ln w="28575">
            <a:solidFill>
              <a:schemeClr val="bg2">
                <a:lumMod val="50000"/>
              </a:schemeClr>
            </a:solidFill>
            <a:miter lim="800000"/>
            <a:headEnd/>
            <a:tailEnd/>
          </a:ln>
        </p:spPr>
        <p:txBody>
          <a:bodyPr wrap="none" anchor="ctr">
            <a:prstTxWarp prst="textNoShape">
              <a:avLst/>
            </a:prstTxWarp>
          </a:bodyPr>
          <a:lstStyle/>
          <a:p>
            <a:pPr>
              <a:defRPr/>
            </a:pPr>
            <a:endParaRPr lang="ja-JP" altLang="en-US"/>
          </a:p>
        </p:txBody>
      </p:sp>
      <p:sp>
        <p:nvSpPr>
          <p:cNvPr id="6" name="TextBox 3"/>
          <p:cNvSpPr txBox="1"/>
          <p:nvPr/>
        </p:nvSpPr>
        <p:spPr>
          <a:xfrm>
            <a:off x="683568" y="188640"/>
            <a:ext cx="7782412" cy="461665"/>
          </a:xfrm>
          <a:prstGeom prst="rect">
            <a:avLst/>
          </a:prstGeom>
          <a:noFill/>
        </p:spPr>
        <p:txBody>
          <a:bodyPr wrap="none" rtlCol="0">
            <a:spAutoFit/>
          </a:bodyPr>
          <a:lstStyle/>
          <a:p>
            <a:r>
              <a:rPr kumimoji="1" lang="en-US" altLang="ja-JP" sz="2400" b="1" i="1" dirty="0" smtClean="0">
                <a:latin typeface="Helvetica"/>
                <a:ea typeface="Osaka"/>
                <a:cs typeface="Helvetica"/>
              </a:rPr>
              <a:t>Inverse-compton scattering</a:t>
            </a:r>
            <a:r>
              <a:rPr kumimoji="1" lang="ja-JP" altLang="en-US" sz="2400" b="1" i="1" dirty="0" smtClean="0">
                <a:latin typeface="Helvetica"/>
                <a:ea typeface="Osaka"/>
                <a:cs typeface="Helvetica"/>
              </a:rPr>
              <a:t>による</a:t>
            </a:r>
            <a:r>
              <a:rPr lang="ja-JP" altLang="en-US" b="1" i="1" dirty="0">
                <a:latin typeface="Helvetica"/>
                <a:ea typeface="Osaka"/>
                <a:cs typeface="Helvetica"/>
              </a:rPr>
              <a:t>高輝度</a:t>
            </a:r>
            <a:r>
              <a:rPr lang="en-US" altLang="ja-JP" b="1" i="1" dirty="0">
                <a:latin typeface="Helvetica"/>
                <a:ea typeface="Osaka"/>
                <a:cs typeface="Helvetica"/>
              </a:rPr>
              <a:t>X</a:t>
            </a:r>
            <a:r>
              <a:rPr lang="ja-JP" altLang="en-US" b="1" i="1" dirty="0">
                <a:latin typeface="Helvetica"/>
                <a:ea typeface="Osaka"/>
                <a:cs typeface="Helvetica"/>
              </a:rPr>
              <a:t>線生成実験</a:t>
            </a:r>
            <a:endParaRPr kumimoji="1" lang="ja-JP" altLang="en-US" sz="2400" b="1" i="1" dirty="0">
              <a:latin typeface="Helvetica"/>
              <a:ea typeface="Osaka"/>
              <a:cs typeface="Helvetica"/>
            </a:endParaRPr>
          </a:p>
        </p:txBody>
      </p:sp>
      <p:sp>
        <p:nvSpPr>
          <p:cNvPr id="7" name="テキスト ボックス 6"/>
          <p:cNvSpPr txBox="1"/>
          <p:nvPr/>
        </p:nvSpPr>
        <p:spPr>
          <a:xfrm>
            <a:off x="6876256" y="1700808"/>
            <a:ext cx="1774870" cy="276999"/>
          </a:xfrm>
          <a:prstGeom prst="rect">
            <a:avLst/>
          </a:prstGeom>
          <a:noFill/>
        </p:spPr>
        <p:txBody>
          <a:bodyPr wrap="none" rtlCol="0">
            <a:spAutoFit/>
          </a:bodyPr>
          <a:lstStyle/>
          <a:p>
            <a:r>
              <a:rPr kumimoji="1" lang="en-US" altLang="ja-JP" sz="1200"/>
              <a:t>40MeV, head-on collision</a:t>
            </a:r>
            <a:endParaRPr kumimoji="1" lang="ja-JP" altLang="en-US" sz="1200"/>
          </a:p>
        </p:txBody>
      </p:sp>
      <p:graphicFrame>
        <p:nvGraphicFramePr>
          <p:cNvPr id="8" name="表 7"/>
          <p:cNvGraphicFramePr>
            <a:graphicFrameLocks noGrp="1"/>
          </p:cNvGraphicFramePr>
          <p:nvPr>
            <p:extLst>
              <p:ext uri="{D42A27DB-BD31-4B8C-83A1-F6EECF244321}">
                <p14:modId xmlns:p14="http://schemas.microsoft.com/office/powerpoint/2010/main" val="328213284"/>
              </p:ext>
            </p:extLst>
          </p:nvPr>
        </p:nvGraphicFramePr>
        <p:xfrm>
          <a:off x="467544" y="4115091"/>
          <a:ext cx="4278122" cy="2500340"/>
        </p:xfrm>
        <a:graphic>
          <a:graphicData uri="http://schemas.openxmlformats.org/drawingml/2006/table">
            <a:tbl>
              <a:tblPr firstRow="1" bandRow="1">
                <a:tableStyleId>{5C22544A-7EE6-4342-B048-85BDC9FD1C3A}</a:tableStyleId>
              </a:tblPr>
              <a:tblGrid>
                <a:gridCol w="1451637"/>
                <a:gridCol w="1495977"/>
                <a:gridCol w="1330508"/>
              </a:tblGrid>
              <a:tr h="250034">
                <a:tc>
                  <a:txBody>
                    <a:bodyPr/>
                    <a:lstStyle/>
                    <a:p>
                      <a:endParaRPr kumimoji="1" lang="ja-JP" altLang="en-US" sz="1000" dirty="0"/>
                    </a:p>
                  </a:txBody>
                  <a:tcPr/>
                </a:tc>
                <a:tc>
                  <a:txBody>
                    <a:bodyPr/>
                    <a:lstStyle/>
                    <a:p>
                      <a:r>
                        <a:rPr kumimoji="1" lang="en-US" altLang="ja-JP" sz="1000" dirty="0" smtClean="0"/>
                        <a:t>Electron</a:t>
                      </a:r>
                      <a:endParaRPr kumimoji="1" lang="ja-JP" altLang="en-US" sz="1000" dirty="0"/>
                    </a:p>
                  </a:txBody>
                  <a:tcPr/>
                </a:tc>
                <a:tc>
                  <a:txBody>
                    <a:bodyPr/>
                    <a:lstStyle/>
                    <a:p>
                      <a:r>
                        <a:rPr kumimoji="1" lang="en-US" altLang="ja-JP" sz="1000" dirty="0" smtClean="0"/>
                        <a:t>Laser</a:t>
                      </a:r>
                      <a:endParaRPr kumimoji="1" lang="ja-JP" altLang="en-US" sz="1000" dirty="0"/>
                    </a:p>
                  </a:txBody>
                  <a:tcPr/>
                </a:tc>
              </a:tr>
              <a:tr h="250034">
                <a:tc>
                  <a:txBody>
                    <a:bodyPr/>
                    <a:lstStyle/>
                    <a:p>
                      <a:r>
                        <a:rPr kumimoji="1" lang="en-US" altLang="ja-JP" sz="1000" dirty="0" smtClean="0"/>
                        <a:t>Energy</a:t>
                      </a:r>
                      <a:endParaRPr kumimoji="1" lang="ja-JP" altLang="en-US" sz="1000" dirty="0"/>
                    </a:p>
                  </a:txBody>
                  <a:tcPr/>
                </a:tc>
                <a:tc>
                  <a:txBody>
                    <a:bodyPr/>
                    <a:lstStyle/>
                    <a:p>
                      <a:r>
                        <a:rPr kumimoji="1" lang="en-US" altLang="ja-JP" sz="1000" dirty="0" smtClean="0"/>
                        <a:t>40MeV</a:t>
                      </a:r>
                      <a:endParaRPr kumimoji="1" lang="ja-JP" altLang="en-US" sz="1000" dirty="0"/>
                    </a:p>
                  </a:txBody>
                  <a:tcPr/>
                </a:tc>
                <a:tc>
                  <a:txBody>
                    <a:bodyPr/>
                    <a:lstStyle/>
                    <a:p>
                      <a:r>
                        <a:rPr kumimoji="1" lang="en-US" altLang="ja-JP" sz="1000" dirty="0" smtClean="0"/>
                        <a:t>1.17eV (λ=1064nm)</a:t>
                      </a:r>
                      <a:endParaRPr kumimoji="1" lang="ja-JP" altLang="en-US" sz="1000" dirty="0"/>
                    </a:p>
                  </a:txBody>
                  <a:tcPr/>
                </a:tc>
              </a:tr>
              <a:tr h="250034">
                <a:tc>
                  <a:txBody>
                    <a:bodyPr/>
                    <a:lstStyle/>
                    <a:p>
                      <a:r>
                        <a:rPr kumimoji="1" lang="en-US" altLang="ja-JP" sz="1000" dirty="0" smtClean="0"/>
                        <a:t>Energy spread</a:t>
                      </a:r>
                      <a:endParaRPr kumimoji="1" lang="ja-JP" altLang="en-US" sz="1000" dirty="0"/>
                    </a:p>
                  </a:txBody>
                  <a:tcPr/>
                </a:tc>
                <a:tc>
                  <a:txBody>
                    <a:bodyPr/>
                    <a:lstStyle/>
                    <a:p>
                      <a:r>
                        <a:rPr kumimoji="1" lang="en-US" altLang="ja-JP" sz="1000" dirty="0" smtClean="0"/>
                        <a:t>0.1%</a:t>
                      </a:r>
                      <a:r>
                        <a:rPr kumimoji="1" lang="en-US" altLang="ja-JP" sz="1000" baseline="0" dirty="0" smtClean="0"/>
                        <a:t> (</a:t>
                      </a:r>
                      <a:r>
                        <a:rPr kumimoji="1" lang="en-US" altLang="ja-JP" sz="1000" baseline="0" dirty="0" err="1" smtClean="0"/>
                        <a:t>rms</a:t>
                      </a:r>
                      <a:r>
                        <a:rPr kumimoji="1" lang="en-US" altLang="ja-JP" sz="1000" baseline="0" dirty="0" smtClean="0"/>
                        <a:t>)</a:t>
                      </a:r>
                      <a:endParaRPr kumimoji="1" lang="ja-JP" altLang="en-US" sz="1000" dirty="0"/>
                    </a:p>
                  </a:txBody>
                  <a:tcPr/>
                </a:tc>
                <a:tc>
                  <a:txBody>
                    <a:bodyPr/>
                    <a:lstStyle/>
                    <a:p>
                      <a:endParaRPr kumimoji="1" lang="ja-JP" altLang="en-US" sz="1000" dirty="0"/>
                    </a:p>
                  </a:txBody>
                  <a:tcPr/>
                </a:tc>
              </a:tr>
              <a:tr h="250034">
                <a:tc>
                  <a:txBody>
                    <a:bodyPr/>
                    <a:lstStyle/>
                    <a:p>
                      <a:r>
                        <a:rPr kumimoji="1" lang="en-US" altLang="ja-JP" sz="1000" dirty="0" smtClean="0"/>
                        <a:t>Beam size(</a:t>
                      </a:r>
                      <a:r>
                        <a:rPr kumimoji="1" lang="en-US" altLang="ja-JP" sz="1000" dirty="0" err="1" smtClean="0"/>
                        <a:t>rms</a:t>
                      </a:r>
                      <a:r>
                        <a:rPr kumimoji="1" lang="en-US" altLang="ja-JP" sz="1000" dirty="0" smtClean="0"/>
                        <a:t>)</a:t>
                      </a:r>
                      <a:endParaRPr kumimoji="1" lang="ja-JP" altLang="en-US" sz="1000" dirty="0"/>
                    </a:p>
                  </a:txBody>
                  <a:tcPr/>
                </a:tc>
                <a:tc>
                  <a:txBody>
                    <a:bodyPr/>
                    <a:lstStyle/>
                    <a:p>
                      <a:r>
                        <a:rPr kumimoji="1" lang="en-US" altLang="ja-JP" sz="1000" dirty="0" smtClean="0"/>
                        <a:t>10μm</a:t>
                      </a:r>
                      <a:endParaRPr kumimoji="1" lang="ja-JP" altLang="en-US" sz="1000" dirty="0"/>
                    </a:p>
                  </a:txBody>
                  <a:tcPr/>
                </a:tc>
                <a:tc>
                  <a:txBody>
                    <a:bodyPr/>
                    <a:lstStyle/>
                    <a:p>
                      <a:r>
                        <a:rPr kumimoji="1" lang="en-US" altLang="ja-JP" sz="1000" dirty="0" smtClean="0"/>
                        <a:t>10μm</a:t>
                      </a:r>
                    </a:p>
                  </a:txBody>
                  <a:tcPr/>
                </a:tc>
              </a:tr>
              <a:tr h="250034">
                <a:tc>
                  <a:txBody>
                    <a:bodyPr/>
                    <a:lstStyle/>
                    <a:p>
                      <a:r>
                        <a:rPr kumimoji="1" lang="en-US" altLang="ja-JP" sz="1000" dirty="0" smtClean="0"/>
                        <a:t>Pulse width(FWHM)</a:t>
                      </a:r>
                      <a:endParaRPr kumimoji="1" lang="ja-JP" altLang="en-US" sz="1000" dirty="0"/>
                    </a:p>
                  </a:txBody>
                  <a:tcPr/>
                </a:tc>
                <a:tc>
                  <a:txBody>
                    <a:bodyPr/>
                    <a:lstStyle/>
                    <a:p>
                      <a:r>
                        <a:rPr kumimoji="1" lang="en-US" altLang="ja-JP" sz="1000" dirty="0" smtClean="0"/>
                        <a:t>12ps</a:t>
                      </a:r>
                      <a:endParaRPr kumimoji="1" lang="ja-JP" altLang="en-US" sz="1000" dirty="0"/>
                    </a:p>
                  </a:txBody>
                  <a:tcPr/>
                </a:tc>
                <a:tc>
                  <a:txBody>
                    <a:bodyPr/>
                    <a:lstStyle/>
                    <a:p>
                      <a:r>
                        <a:rPr kumimoji="1" lang="en-US" altLang="ja-JP" sz="1000" dirty="0" smtClean="0"/>
                        <a:t>12ps</a:t>
                      </a:r>
                    </a:p>
                  </a:txBody>
                  <a:tcPr/>
                </a:tc>
              </a:tr>
              <a:tr h="250034">
                <a:tc>
                  <a:txBody>
                    <a:bodyPr/>
                    <a:lstStyle/>
                    <a:p>
                      <a:r>
                        <a:rPr kumimoji="1" lang="en-US" altLang="ja-JP" sz="1000" dirty="0" smtClean="0"/>
                        <a:t>Intensity</a:t>
                      </a:r>
                      <a:endParaRPr kumimoji="1" lang="ja-JP" altLang="en-US" sz="1000" dirty="0"/>
                    </a:p>
                  </a:txBody>
                  <a:tcPr/>
                </a:tc>
                <a:tc>
                  <a:txBody>
                    <a:bodyPr/>
                    <a:lstStyle/>
                    <a:p>
                      <a:r>
                        <a:rPr kumimoji="1" lang="en-US" altLang="ja-JP" sz="1000" dirty="0" smtClean="0"/>
                        <a:t>61.5</a:t>
                      </a:r>
                      <a:r>
                        <a:rPr kumimoji="1" lang="en-US" altLang="ja-JP" sz="1000" baseline="0" dirty="0" smtClean="0"/>
                        <a:t> </a:t>
                      </a:r>
                      <a:r>
                        <a:rPr kumimoji="1" lang="en-US" altLang="ja-JP" sz="1000" baseline="0" dirty="0" err="1" smtClean="0"/>
                        <a:t>p</a:t>
                      </a:r>
                      <a:r>
                        <a:rPr kumimoji="1" lang="en-US" altLang="ja-JP" sz="1000" dirty="0" err="1" smtClean="0"/>
                        <a:t>C</a:t>
                      </a:r>
                      <a:r>
                        <a:rPr kumimoji="1" lang="en-US" altLang="ja-JP" sz="1000" dirty="0" smtClean="0"/>
                        <a:t>/bunch</a:t>
                      </a:r>
                      <a:endParaRPr kumimoji="1" lang="ja-JP" altLang="en-US" sz="1000" dirty="0"/>
                    </a:p>
                  </a:txBody>
                  <a:tcPr/>
                </a:tc>
                <a:tc>
                  <a:txBody>
                    <a:bodyPr/>
                    <a:lstStyle/>
                    <a:p>
                      <a:r>
                        <a:rPr kumimoji="1" lang="en-US" altLang="ja-JP" sz="1000" dirty="0" smtClean="0"/>
                        <a:t>50mJ/pulse</a:t>
                      </a:r>
                    </a:p>
                  </a:txBody>
                  <a:tcPr/>
                </a:tc>
              </a:tr>
              <a:tr h="250034">
                <a:tc>
                  <a:txBody>
                    <a:bodyPr/>
                    <a:lstStyle/>
                    <a:p>
                      <a:r>
                        <a:rPr kumimoji="1" lang="en-US" altLang="ja-JP" sz="1000" dirty="0" smtClean="0"/>
                        <a:t>Number of bunches</a:t>
                      </a:r>
                      <a:endParaRPr kumimoji="1" lang="ja-JP" altLang="en-US" sz="1000" dirty="0"/>
                    </a:p>
                  </a:txBody>
                  <a:tcPr/>
                </a:tc>
                <a:tc>
                  <a:txBody>
                    <a:bodyPr/>
                    <a:lstStyle/>
                    <a:p>
                      <a:r>
                        <a:rPr kumimoji="1" lang="en-US" altLang="ja-JP" sz="1000" dirty="0" smtClean="0"/>
                        <a:t>162500</a:t>
                      </a:r>
                      <a:endParaRPr kumimoji="1" lang="ja-JP" altLang="en-US" sz="1000" dirty="0"/>
                    </a:p>
                  </a:txBody>
                  <a:tcPr/>
                </a:tc>
                <a:tc>
                  <a:txBody>
                    <a:bodyPr/>
                    <a:lstStyle/>
                    <a:p>
                      <a:r>
                        <a:rPr kumimoji="1" lang="en-US" altLang="ja-JP" sz="1000" dirty="0" smtClean="0"/>
                        <a:t>----</a:t>
                      </a:r>
                    </a:p>
                  </a:txBody>
                  <a:tcPr/>
                </a:tc>
              </a:tr>
              <a:tr h="250034">
                <a:tc>
                  <a:txBody>
                    <a:bodyPr/>
                    <a:lstStyle/>
                    <a:p>
                      <a:r>
                        <a:rPr kumimoji="1" lang="en-US" altLang="ja-JP" sz="1000" dirty="0" err="1" smtClean="0"/>
                        <a:t>Emittance</a:t>
                      </a:r>
                      <a:endParaRPr kumimoji="1" lang="ja-JP" altLang="en-US" sz="1000" dirty="0"/>
                    </a:p>
                  </a:txBody>
                  <a:tcPr/>
                </a:tc>
                <a:tc>
                  <a:txBody>
                    <a:bodyPr/>
                    <a:lstStyle/>
                    <a:p>
                      <a:r>
                        <a:rPr kumimoji="1" lang="en-US" altLang="ja-JP" sz="1000" dirty="0" smtClean="0"/>
                        <a:t>0.5π mm </a:t>
                      </a:r>
                      <a:r>
                        <a:rPr kumimoji="1" lang="en-US" altLang="ja-JP" sz="1000" dirty="0" err="1" smtClean="0"/>
                        <a:t>mrad</a:t>
                      </a:r>
                      <a:endParaRPr kumimoji="1" lang="ja-JP" altLang="en-US" sz="1000" dirty="0"/>
                    </a:p>
                  </a:txBody>
                  <a:tcPr/>
                </a:tc>
                <a:tc>
                  <a:txBody>
                    <a:bodyPr/>
                    <a:lstStyle/>
                    <a:p>
                      <a:endParaRPr kumimoji="1" lang="en-US" altLang="ja-JP" sz="1000" dirty="0" smtClean="0"/>
                    </a:p>
                  </a:txBody>
                  <a:tcPr/>
                </a:tc>
              </a:tr>
              <a:tr h="250034">
                <a:tc>
                  <a:txBody>
                    <a:bodyPr/>
                    <a:lstStyle/>
                    <a:p>
                      <a:r>
                        <a:rPr kumimoji="1" lang="en-US" altLang="ja-JP" sz="1000" dirty="0" smtClean="0"/>
                        <a:t>Collision angle</a:t>
                      </a:r>
                      <a:endParaRPr kumimoji="1" lang="ja-JP" altLang="en-US" sz="1000" dirty="0"/>
                    </a:p>
                  </a:txBody>
                  <a:tcPr/>
                </a:tc>
                <a:tc>
                  <a:txBody>
                    <a:bodyPr/>
                    <a:lstStyle/>
                    <a:p>
                      <a:r>
                        <a:rPr kumimoji="1" lang="en-US" altLang="ja-JP" sz="1000" dirty="0" smtClean="0"/>
                        <a:t>0deg (Head on)</a:t>
                      </a:r>
                      <a:endParaRPr kumimoji="1" lang="ja-JP" altLang="en-US" sz="1000" dirty="0"/>
                    </a:p>
                  </a:txBody>
                  <a:tcPr/>
                </a:tc>
                <a:tc>
                  <a:txBody>
                    <a:bodyPr/>
                    <a:lstStyle/>
                    <a:p>
                      <a:endParaRPr kumimoji="1" lang="en-US" altLang="ja-JP" sz="1000" dirty="0" smtClean="0"/>
                    </a:p>
                  </a:txBody>
                  <a:tcPr/>
                </a:tc>
              </a:tr>
              <a:tr h="250034">
                <a:tc>
                  <a:txBody>
                    <a:bodyPr/>
                    <a:lstStyle/>
                    <a:p>
                      <a:r>
                        <a:rPr kumimoji="1" lang="en-US" altLang="ja-JP" sz="1000" dirty="0" smtClean="0"/>
                        <a:t>Rep. Rate</a:t>
                      </a:r>
                      <a:endParaRPr kumimoji="1" lang="ja-JP" altLang="en-US" sz="1000" dirty="0"/>
                    </a:p>
                  </a:txBody>
                  <a:tcPr/>
                </a:tc>
                <a:tc>
                  <a:txBody>
                    <a:bodyPr/>
                    <a:lstStyle/>
                    <a:p>
                      <a:r>
                        <a:rPr kumimoji="1" lang="en-US" altLang="ja-JP" sz="1000" dirty="0" smtClean="0"/>
                        <a:t>5Hz</a:t>
                      </a:r>
                      <a:endParaRPr kumimoji="1" lang="ja-JP" altLang="en-US" sz="1000" dirty="0"/>
                    </a:p>
                  </a:txBody>
                  <a:tcPr/>
                </a:tc>
                <a:tc>
                  <a:txBody>
                    <a:bodyPr/>
                    <a:lstStyle/>
                    <a:p>
                      <a:endParaRPr kumimoji="1" lang="en-US" altLang="ja-JP" sz="1000" dirty="0" smtClean="0"/>
                    </a:p>
                  </a:txBody>
                  <a:tcPr/>
                </a:tc>
              </a:tr>
            </a:tbl>
          </a:graphicData>
        </a:graphic>
      </p:graphicFrame>
      <p:sp>
        <p:nvSpPr>
          <p:cNvPr id="9" name="テキスト ボックス 8"/>
          <p:cNvSpPr txBox="1"/>
          <p:nvPr/>
        </p:nvSpPr>
        <p:spPr>
          <a:xfrm>
            <a:off x="372998" y="836597"/>
            <a:ext cx="5277970" cy="369332"/>
          </a:xfrm>
          <a:prstGeom prst="rect">
            <a:avLst/>
          </a:prstGeom>
          <a:noFill/>
        </p:spPr>
        <p:txBody>
          <a:bodyPr wrap="none" rtlCol="0">
            <a:spAutoFit/>
          </a:bodyPr>
          <a:lstStyle/>
          <a:p>
            <a:r>
              <a:rPr kumimoji="1" lang="en-US" altLang="ja-JP" sz="1800"/>
              <a:t>4-mirror laser accumulation, head-on with e-beam</a:t>
            </a:r>
            <a:endParaRPr kumimoji="1" lang="ja-JP" altLang="en-US" sz="1800"/>
          </a:p>
        </p:txBody>
      </p:sp>
      <p:sp>
        <p:nvSpPr>
          <p:cNvPr id="10" name="正方形/長方形 9"/>
          <p:cNvSpPr/>
          <p:nvPr/>
        </p:nvSpPr>
        <p:spPr>
          <a:xfrm>
            <a:off x="971600" y="3645024"/>
            <a:ext cx="3370901" cy="338554"/>
          </a:xfrm>
          <a:prstGeom prst="rect">
            <a:avLst/>
          </a:prstGeom>
        </p:spPr>
        <p:txBody>
          <a:bodyPr wrap="none">
            <a:spAutoFit/>
          </a:bodyPr>
          <a:lstStyle/>
          <a:p>
            <a:r>
              <a:rPr lang="en-US" altLang="ja-JP" sz="1600" dirty="0">
                <a:solidFill>
                  <a:schemeClr val="bg1"/>
                </a:solidFill>
              </a:rPr>
              <a:t>target: 1.3x10</a:t>
            </a:r>
            <a:r>
              <a:rPr lang="en-US" altLang="ja-JP" sz="1600" baseline="30000" dirty="0">
                <a:solidFill>
                  <a:schemeClr val="bg1"/>
                </a:solidFill>
              </a:rPr>
              <a:t>10</a:t>
            </a:r>
            <a:r>
              <a:rPr lang="en-US" altLang="ja-JP" sz="1600" dirty="0">
                <a:solidFill>
                  <a:schemeClr val="bg1"/>
                </a:solidFill>
              </a:rPr>
              <a:t> photons/sec/1%bw</a:t>
            </a:r>
          </a:p>
        </p:txBody>
      </p:sp>
      <p:sp>
        <p:nvSpPr>
          <p:cNvPr id="11" name="テキスト ボックス 10"/>
          <p:cNvSpPr txBox="1"/>
          <p:nvPr/>
        </p:nvSpPr>
        <p:spPr>
          <a:xfrm>
            <a:off x="7025622" y="2178027"/>
            <a:ext cx="1313180" cy="276999"/>
          </a:xfrm>
          <a:prstGeom prst="rect">
            <a:avLst/>
          </a:prstGeom>
          <a:noFill/>
        </p:spPr>
        <p:txBody>
          <a:bodyPr wrap="none" rtlCol="0">
            <a:spAutoFit/>
          </a:bodyPr>
          <a:lstStyle/>
          <a:p>
            <a:r>
              <a:rPr kumimoji="1" lang="en-US" altLang="ja-JP" sz="1200"/>
              <a:t>max. 28 keV X-ray</a:t>
            </a:r>
            <a:endParaRPr kumimoji="1" lang="ja-JP" altLang="en-US" sz="1200"/>
          </a:p>
        </p:txBody>
      </p:sp>
      <p:pic>
        <p:nvPicPr>
          <p:cNvPr id="12" name="図 11" descr="4-mirror-at-ST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789040"/>
            <a:ext cx="3816424" cy="2862318"/>
          </a:xfrm>
          <a:prstGeom prst="rect">
            <a:avLst/>
          </a:prstGeom>
        </p:spPr>
      </p:pic>
      <p:sp>
        <p:nvSpPr>
          <p:cNvPr id="13" name="テキスト ボックス 12"/>
          <p:cNvSpPr txBox="1"/>
          <p:nvPr/>
        </p:nvSpPr>
        <p:spPr>
          <a:xfrm>
            <a:off x="6516216" y="836712"/>
            <a:ext cx="2474917" cy="338554"/>
          </a:xfrm>
          <a:prstGeom prst="rect">
            <a:avLst/>
          </a:prstGeom>
          <a:noFill/>
        </p:spPr>
        <p:txBody>
          <a:bodyPr wrap="none" rtlCol="0">
            <a:spAutoFit/>
          </a:bodyPr>
          <a:lstStyle/>
          <a:p>
            <a:r>
              <a:rPr kumimoji="1" lang="en-US" altLang="ja-JP" sz="1600" b="1" i="1">
                <a:solidFill>
                  <a:srgbClr val="000090"/>
                </a:solidFill>
              </a:rPr>
              <a:t>2012</a:t>
            </a:r>
            <a:r>
              <a:rPr kumimoji="1" lang="ja-JP" altLang="en-US" sz="1600" b="1" i="1">
                <a:solidFill>
                  <a:srgbClr val="000090"/>
                </a:solidFill>
              </a:rPr>
              <a:t>年</a:t>
            </a:r>
            <a:r>
              <a:rPr kumimoji="1" lang="en-US" altLang="ja-JP" sz="1600" b="1" i="1">
                <a:solidFill>
                  <a:srgbClr val="000090"/>
                </a:solidFill>
              </a:rPr>
              <a:t> 9</a:t>
            </a:r>
            <a:r>
              <a:rPr kumimoji="1" lang="ja-JP" altLang="en-US" sz="1600" b="1" i="1">
                <a:solidFill>
                  <a:srgbClr val="000090"/>
                </a:solidFill>
              </a:rPr>
              <a:t>月から実験開始</a:t>
            </a:r>
          </a:p>
        </p:txBody>
      </p:sp>
      <p:sp>
        <p:nvSpPr>
          <p:cNvPr id="14" name="テキスト ボックス 13"/>
          <p:cNvSpPr txBox="1"/>
          <p:nvPr/>
        </p:nvSpPr>
        <p:spPr>
          <a:xfrm>
            <a:off x="5436096" y="6309320"/>
            <a:ext cx="3115356" cy="338554"/>
          </a:xfrm>
          <a:prstGeom prst="rect">
            <a:avLst/>
          </a:prstGeom>
          <a:noFill/>
        </p:spPr>
        <p:txBody>
          <a:bodyPr wrap="none" rtlCol="0">
            <a:spAutoFit/>
          </a:bodyPr>
          <a:lstStyle/>
          <a:p>
            <a:r>
              <a:rPr kumimoji="1" lang="en-US" altLang="ja-JP" sz="1600" dirty="0" smtClean="0">
                <a:solidFill>
                  <a:srgbClr val="FFFF00"/>
                </a:solidFill>
              </a:rPr>
              <a:t>STF</a:t>
            </a:r>
            <a:r>
              <a:rPr kumimoji="1" lang="ja-JP" altLang="en-US" sz="1600" dirty="0" smtClean="0">
                <a:solidFill>
                  <a:srgbClr val="FFFF00"/>
                </a:solidFill>
              </a:rPr>
              <a:t>に４ミラーチェンバーを実装中</a:t>
            </a:r>
            <a:endParaRPr kumimoji="1" lang="ja-JP" altLang="en-US" sz="1600" dirty="0">
              <a:solidFill>
                <a:srgbClr val="FFFF00"/>
              </a:solidFill>
            </a:endParaRPr>
          </a:p>
        </p:txBody>
      </p:sp>
    </p:spTree>
    <p:extLst>
      <p:ext uri="{BB962C8B-B14F-4D97-AF65-F5344CB8AC3E}">
        <p14:creationId xmlns:p14="http://schemas.microsoft.com/office/powerpoint/2010/main" val="21166232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89518" y="1066963"/>
            <a:ext cx="2316899" cy="494445"/>
          </a:xfrm>
          <a:prstGeom prst="rect">
            <a:avLst/>
          </a:prstGeom>
          <a:solidFill>
            <a:schemeClr val="accent3"/>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a:solidFill>
                  <a:schemeClr val="tx1"/>
                </a:solidFill>
              </a:rPr>
              <a:t>Cavity Fabrication</a:t>
            </a:r>
            <a:endParaRPr kumimoji="1" lang="ja-JP" altLang="en-US" sz="1600">
              <a:solidFill>
                <a:schemeClr val="tx1"/>
              </a:solidFill>
            </a:endParaRPr>
          </a:p>
        </p:txBody>
      </p:sp>
      <p:sp>
        <p:nvSpPr>
          <p:cNvPr id="5" name="正方形/長方形 4"/>
          <p:cNvSpPr/>
          <p:nvPr/>
        </p:nvSpPr>
        <p:spPr>
          <a:xfrm>
            <a:off x="989518" y="1936793"/>
            <a:ext cx="2316899" cy="494445"/>
          </a:xfrm>
          <a:prstGeom prst="rect">
            <a:avLst/>
          </a:prstGeom>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a:t>Inspections/</a:t>
            </a:r>
          </a:p>
          <a:p>
            <a:pPr algn="ctr"/>
            <a:r>
              <a:rPr lang="en-US" altLang="ja-JP" sz="1600"/>
              <a:t>optical inspection</a:t>
            </a:r>
            <a:endParaRPr kumimoji="1" lang="ja-JP" altLang="en-US" sz="1600"/>
          </a:p>
        </p:txBody>
      </p:sp>
      <p:sp>
        <p:nvSpPr>
          <p:cNvPr id="6" name="正方形/長方形 5"/>
          <p:cNvSpPr/>
          <p:nvPr/>
        </p:nvSpPr>
        <p:spPr>
          <a:xfrm>
            <a:off x="989518" y="3426753"/>
            <a:ext cx="2316899" cy="494445"/>
          </a:xfrm>
          <a:prstGeom prst="rect">
            <a:avLst/>
          </a:prstGeom>
          <a:effectLst>
            <a:outerShdw blurRad="50800" dist="38100" dir="27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a:t>Bulk-EP (150µm)</a:t>
            </a:r>
            <a:endParaRPr kumimoji="1" lang="ja-JP" altLang="en-US" sz="1600"/>
          </a:p>
        </p:txBody>
      </p:sp>
      <p:sp>
        <p:nvSpPr>
          <p:cNvPr id="7" name="正方形/長方形 6"/>
          <p:cNvSpPr/>
          <p:nvPr/>
        </p:nvSpPr>
        <p:spPr>
          <a:xfrm>
            <a:off x="989518" y="4267498"/>
            <a:ext cx="2316899"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a:t>800C heat treatment</a:t>
            </a:r>
            <a:endParaRPr kumimoji="1" lang="ja-JP" altLang="en-US" sz="1600"/>
          </a:p>
        </p:txBody>
      </p:sp>
      <p:sp>
        <p:nvSpPr>
          <p:cNvPr id="8" name="正方形/長方形 7"/>
          <p:cNvSpPr/>
          <p:nvPr/>
        </p:nvSpPr>
        <p:spPr>
          <a:xfrm>
            <a:off x="4645149" y="591657"/>
            <a:ext cx="2316899"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optical inspection</a:t>
            </a:r>
            <a:endParaRPr kumimoji="1" lang="ja-JP" altLang="en-US" sz="1600"/>
          </a:p>
        </p:txBody>
      </p:sp>
      <p:sp>
        <p:nvSpPr>
          <p:cNvPr id="9" name="正方形/長方形 8"/>
          <p:cNvSpPr/>
          <p:nvPr/>
        </p:nvSpPr>
        <p:spPr>
          <a:xfrm>
            <a:off x="977142" y="5215501"/>
            <a:ext cx="2316899" cy="494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cell RF </a:t>
            </a:r>
            <a:r>
              <a:rPr kumimoji="1" lang="en-US" altLang="ja-JP" sz="1600"/>
              <a:t>tuning </a:t>
            </a:r>
            <a:endParaRPr kumimoji="1" lang="ja-JP" altLang="en-US" sz="1600"/>
          </a:p>
        </p:txBody>
      </p:sp>
      <p:sp>
        <p:nvSpPr>
          <p:cNvPr id="10" name="正方形/長方形 9"/>
          <p:cNvSpPr/>
          <p:nvPr/>
        </p:nvSpPr>
        <p:spPr>
          <a:xfrm>
            <a:off x="5866610" y="1325757"/>
            <a:ext cx="1519299"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surface repair 2</a:t>
            </a:r>
            <a:endParaRPr kumimoji="1" lang="ja-JP" altLang="en-US" sz="1600"/>
          </a:p>
        </p:txBody>
      </p:sp>
      <p:sp>
        <p:nvSpPr>
          <p:cNvPr id="11" name="正方形/長方形 10"/>
          <p:cNvSpPr/>
          <p:nvPr/>
        </p:nvSpPr>
        <p:spPr>
          <a:xfrm>
            <a:off x="4671433" y="2052467"/>
            <a:ext cx="2316899"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fine EP (20µm)</a:t>
            </a:r>
            <a:endParaRPr kumimoji="1" lang="ja-JP" altLang="en-US" sz="1600"/>
          </a:p>
        </p:txBody>
      </p:sp>
      <p:sp>
        <p:nvSpPr>
          <p:cNvPr id="12" name="正方形/長方形 11"/>
          <p:cNvSpPr/>
          <p:nvPr/>
        </p:nvSpPr>
        <p:spPr>
          <a:xfrm>
            <a:off x="4671433" y="3763042"/>
            <a:ext cx="2316899" cy="494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120C baking</a:t>
            </a:r>
            <a:endParaRPr kumimoji="1" lang="ja-JP" altLang="en-US" sz="1600"/>
          </a:p>
        </p:txBody>
      </p:sp>
      <p:sp>
        <p:nvSpPr>
          <p:cNvPr id="13" name="正方形/長方形 12"/>
          <p:cNvSpPr/>
          <p:nvPr/>
        </p:nvSpPr>
        <p:spPr>
          <a:xfrm>
            <a:off x="4671433" y="4603787"/>
            <a:ext cx="2316899" cy="494445"/>
          </a:xfrm>
          <a:prstGeom prst="rect">
            <a:avLst/>
          </a:prstGeom>
          <a:ln>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He tank welding</a:t>
            </a:r>
            <a:endParaRPr kumimoji="1" lang="ja-JP" altLang="en-US" sz="1600"/>
          </a:p>
        </p:txBody>
      </p:sp>
      <p:sp>
        <p:nvSpPr>
          <p:cNvPr id="14" name="正方形/長方形 13"/>
          <p:cNvSpPr/>
          <p:nvPr/>
        </p:nvSpPr>
        <p:spPr>
          <a:xfrm>
            <a:off x="4500124" y="2922297"/>
            <a:ext cx="2660072"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install pick-up antenna, </a:t>
            </a:r>
          </a:p>
          <a:p>
            <a:pPr algn="ctr"/>
            <a:r>
              <a:rPr lang="en-US" altLang="ja-JP" sz="1600"/>
              <a:t>HOM coupler tuning</a:t>
            </a:r>
            <a:endParaRPr kumimoji="1" lang="ja-JP" altLang="en-US" sz="1600"/>
          </a:p>
        </p:txBody>
      </p:sp>
      <p:sp>
        <p:nvSpPr>
          <p:cNvPr id="15" name="正方形/長方形 14"/>
          <p:cNvSpPr/>
          <p:nvPr/>
        </p:nvSpPr>
        <p:spPr>
          <a:xfrm>
            <a:off x="5073174" y="5687625"/>
            <a:ext cx="2316899" cy="494445"/>
          </a:xfrm>
          <a:prstGeom prst="rect">
            <a:avLst/>
          </a:prstGeom>
          <a:solidFill>
            <a:srgbClr val="0000FF"/>
          </a:solidFill>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a:t>2K field test</a:t>
            </a:r>
            <a:endParaRPr kumimoji="1" lang="ja-JP" altLang="en-US"/>
          </a:p>
        </p:txBody>
      </p:sp>
      <p:cxnSp>
        <p:nvCxnSpPr>
          <p:cNvPr id="17" name="直線矢印コネクタ 16"/>
          <p:cNvCxnSpPr>
            <a:stCxn id="4" idx="2"/>
            <a:endCxn id="5" idx="0"/>
          </p:cNvCxnSpPr>
          <p:nvPr/>
        </p:nvCxnSpPr>
        <p:spPr>
          <a:xfrm>
            <a:off x="2147968" y="1561408"/>
            <a:ext cx="0" cy="375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5" idx="2"/>
            <a:endCxn id="6" idx="0"/>
          </p:cNvCxnSpPr>
          <p:nvPr/>
        </p:nvCxnSpPr>
        <p:spPr>
          <a:xfrm>
            <a:off x="2147968" y="2431238"/>
            <a:ext cx="0" cy="9955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6" idx="2"/>
            <a:endCxn id="7" idx="0"/>
          </p:cNvCxnSpPr>
          <p:nvPr/>
        </p:nvCxnSpPr>
        <p:spPr>
          <a:xfrm>
            <a:off x="2147968" y="3921198"/>
            <a:ext cx="0"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a:stCxn id="7" idx="2"/>
          </p:cNvCxnSpPr>
          <p:nvPr/>
        </p:nvCxnSpPr>
        <p:spPr>
          <a:xfrm>
            <a:off x="2147968" y="4761943"/>
            <a:ext cx="0" cy="453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a:off x="5413127" y="1086102"/>
            <a:ext cx="0" cy="987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6450400" y="1036442"/>
            <a:ext cx="0" cy="297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a:off x="6450400" y="1779052"/>
            <a:ext cx="0" cy="297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5046620" y="1152841"/>
            <a:ext cx="366507" cy="276999"/>
          </a:xfrm>
          <a:prstGeom prst="rect">
            <a:avLst/>
          </a:prstGeom>
          <a:noFill/>
        </p:spPr>
        <p:txBody>
          <a:bodyPr wrap="none" rtlCol="0">
            <a:spAutoFit/>
          </a:bodyPr>
          <a:lstStyle/>
          <a:p>
            <a:r>
              <a:rPr kumimoji="1" lang="en-US" altLang="ja-JP" sz="1200"/>
              <a:t>OK</a:t>
            </a:r>
            <a:endParaRPr kumimoji="1" lang="ja-JP" altLang="en-US" sz="1200"/>
          </a:p>
        </p:txBody>
      </p:sp>
      <p:sp>
        <p:nvSpPr>
          <p:cNvPr id="33" name="テキスト ボックス 32"/>
          <p:cNvSpPr txBox="1"/>
          <p:nvPr/>
        </p:nvSpPr>
        <p:spPr>
          <a:xfrm>
            <a:off x="6450400" y="1066963"/>
            <a:ext cx="1104765" cy="276999"/>
          </a:xfrm>
          <a:prstGeom prst="rect">
            <a:avLst/>
          </a:prstGeom>
          <a:noFill/>
        </p:spPr>
        <p:txBody>
          <a:bodyPr wrap="none" rtlCol="0">
            <a:spAutoFit/>
          </a:bodyPr>
          <a:lstStyle/>
          <a:p>
            <a:r>
              <a:rPr kumimoji="1" lang="en-US" altLang="ja-JP" sz="1200"/>
              <a:t>if defect found</a:t>
            </a:r>
            <a:endParaRPr kumimoji="1" lang="ja-JP" altLang="en-US" sz="1200"/>
          </a:p>
        </p:txBody>
      </p:sp>
      <p:cxnSp>
        <p:nvCxnSpPr>
          <p:cNvPr id="34" name="直線矢印コネクタ 33"/>
          <p:cNvCxnSpPr>
            <a:stCxn id="11" idx="2"/>
            <a:endCxn id="14" idx="0"/>
          </p:cNvCxnSpPr>
          <p:nvPr/>
        </p:nvCxnSpPr>
        <p:spPr>
          <a:xfrm>
            <a:off x="5829883" y="2546912"/>
            <a:ext cx="277" cy="375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4" idx="2"/>
            <a:endCxn id="12" idx="0"/>
          </p:cNvCxnSpPr>
          <p:nvPr/>
        </p:nvCxnSpPr>
        <p:spPr>
          <a:xfrm flipH="1">
            <a:off x="5829883" y="3416742"/>
            <a:ext cx="277"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12" idx="2"/>
            <a:endCxn id="13" idx="0"/>
          </p:cNvCxnSpPr>
          <p:nvPr/>
        </p:nvCxnSpPr>
        <p:spPr>
          <a:xfrm>
            <a:off x="5829883" y="4257487"/>
            <a:ext cx="0"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p:nvPr/>
        </p:nvCxnSpPr>
        <p:spPr>
          <a:xfrm>
            <a:off x="5829883" y="5116683"/>
            <a:ext cx="0" cy="570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2124014" y="5709946"/>
            <a:ext cx="0" cy="365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a:off x="5829883" y="208882"/>
            <a:ext cx="0" cy="375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flipH="1">
            <a:off x="4097560" y="208882"/>
            <a:ext cx="17323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4097560" y="208882"/>
            <a:ext cx="0" cy="5866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flipH="1">
            <a:off x="2124014" y="6075636"/>
            <a:ext cx="1973546"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2363379" y="2669358"/>
            <a:ext cx="1519299"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a:t>surface repair 1</a:t>
            </a:r>
            <a:endParaRPr kumimoji="1" lang="ja-JP" altLang="en-US" sz="1600"/>
          </a:p>
        </p:txBody>
      </p:sp>
      <p:cxnSp>
        <p:nvCxnSpPr>
          <p:cNvPr id="56" name="直線矢印コネクタ 55"/>
          <p:cNvCxnSpPr/>
          <p:nvPr/>
        </p:nvCxnSpPr>
        <p:spPr>
          <a:xfrm>
            <a:off x="2947169" y="2410564"/>
            <a:ext cx="0" cy="267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a:off x="2947169" y="3122653"/>
            <a:ext cx="0" cy="297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2947169" y="2410564"/>
            <a:ext cx="1104765" cy="276999"/>
          </a:xfrm>
          <a:prstGeom prst="rect">
            <a:avLst/>
          </a:prstGeom>
          <a:noFill/>
        </p:spPr>
        <p:txBody>
          <a:bodyPr wrap="none" rtlCol="0">
            <a:spAutoFit/>
          </a:bodyPr>
          <a:lstStyle/>
          <a:p>
            <a:r>
              <a:rPr kumimoji="1" lang="en-US" altLang="ja-JP" sz="1200"/>
              <a:t>if defect found</a:t>
            </a:r>
            <a:endParaRPr kumimoji="1" lang="ja-JP" altLang="en-US" sz="1200"/>
          </a:p>
        </p:txBody>
      </p:sp>
      <p:sp>
        <p:nvSpPr>
          <p:cNvPr id="60" name="テキスト ボックス 59"/>
          <p:cNvSpPr txBox="1"/>
          <p:nvPr/>
        </p:nvSpPr>
        <p:spPr>
          <a:xfrm>
            <a:off x="6761600" y="5287515"/>
            <a:ext cx="1090488" cy="400110"/>
          </a:xfrm>
          <a:prstGeom prst="rect">
            <a:avLst/>
          </a:prstGeom>
          <a:noFill/>
        </p:spPr>
        <p:txBody>
          <a:bodyPr wrap="none" rtlCol="0">
            <a:spAutoFit/>
          </a:bodyPr>
          <a:lstStyle/>
          <a:p>
            <a:r>
              <a:rPr kumimoji="1" lang="en-US" altLang="ja-JP" sz="1000"/>
              <a:t>4 Cavities Test </a:t>
            </a:r>
          </a:p>
          <a:p>
            <a:r>
              <a:rPr lang="en-US" altLang="ja-JP" sz="1000"/>
              <a:t>in one cool-down</a:t>
            </a:r>
            <a:endParaRPr kumimoji="1" lang="en-US" altLang="ja-JP" sz="1000"/>
          </a:p>
        </p:txBody>
      </p:sp>
      <p:cxnSp>
        <p:nvCxnSpPr>
          <p:cNvPr id="62" name="直線矢印コネクタ 61"/>
          <p:cNvCxnSpPr/>
          <p:nvPr/>
        </p:nvCxnSpPr>
        <p:spPr>
          <a:xfrm>
            <a:off x="6118001" y="5319665"/>
            <a:ext cx="0"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p:nvPr/>
        </p:nvCxnSpPr>
        <p:spPr>
          <a:xfrm>
            <a:off x="6406119" y="5330495"/>
            <a:ext cx="0"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a:off x="6694237" y="5341325"/>
            <a:ext cx="0" cy="3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6107727" y="6182070"/>
            <a:ext cx="0" cy="3463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p:nvPr/>
        </p:nvCxnSpPr>
        <p:spPr>
          <a:xfrm>
            <a:off x="6693077" y="6182070"/>
            <a:ext cx="0" cy="3463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flipH="1">
            <a:off x="6694237" y="6539917"/>
            <a:ext cx="1215054"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7909291" y="208882"/>
            <a:ext cx="0" cy="63194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6176968" y="219149"/>
            <a:ext cx="1732323"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a:off x="6188789" y="219149"/>
            <a:ext cx="0" cy="37538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5337554" y="6282149"/>
            <a:ext cx="741897" cy="246221"/>
          </a:xfrm>
          <a:prstGeom prst="rect">
            <a:avLst/>
          </a:prstGeom>
          <a:noFill/>
        </p:spPr>
        <p:txBody>
          <a:bodyPr wrap="none" rtlCol="0">
            <a:spAutoFit/>
          </a:bodyPr>
          <a:lstStyle/>
          <a:p>
            <a:r>
              <a:rPr kumimoji="1" lang="en-US" altLang="ja-JP" sz="1000"/>
              <a:t>&gt; 28MV/m</a:t>
            </a:r>
          </a:p>
        </p:txBody>
      </p:sp>
      <p:sp>
        <p:nvSpPr>
          <p:cNvPr id="80" name="テキスト ボックス 79"/>
          <p:cNvSpPr txBox="1"/>
          <p:nvPr/>
        </p:nvSpPr>
        <p:spPr>
          <a:xfrm>
            <a:off x="6761600" y="6270249"/>
            <a:ext cx="741897" cy="246221"/>
          </a:xfrm>
          <a:prstGeom prst="rect">
            <a:avLst/>
          </a:prstGeom>
          <a:noFill/>
          <a:ln>
            <a:noFill/>
          </a:ln>
        </p:spPr>
        <p:txBody>
          <a:bodyPr wrap="none" rtlCol="0">
            <a:spAutoFit/>
          </a:bodyPr>
          <a:lstStyle/>
          <a:p>
            <a:r>
              <a:rPr lang="en-US" altLang="ja-JP" sz="1000">
                <a:solidFill>
                  <a:srgbClr val="660066"/>
                </a:solidFill>
              </a:rPr>
              <a:t>&lt;</a:t>
            </a:r>
            <a:r>
              <a:rPr kumimoji="1" lang="en-US" altLang="ja-JP" sz="1000">
                <a:solidFill>
                  <a:srgbClr val="660066"/>
                </a:solidFill>
              </a:rPr>
              <a:t> 28MV/m</a:t>
            </a:r>
          </a:p>
        </p:txBody>
      </p:sp>
      <p:sp>
        <p:nvSpPr>
          <p:cNvPr id="81" name="テキスト ボックス 80"/>
          <p:cNvSpPr txBox="1"/>
          <p:nvPr/>
        </p:nvSpPr>
        <p:spPr>
          <a:xfrm>
            <a:off x="7503497" y="3426753"/>
            <a:ext cx="928459" cy="369332"/>
          </a:xfrm>
          <a:prstGeom prst="rect">
            <a:avLst/>
          </a:prstGeom>
          <a:noFill/>
        </p:spPr>
        <p:txBody>
          <a:bodyPr wrap="none" rtlCol="0">
            <a:spAutoFit/>
          </a:bodyPr>
          <a:lstStyle/>
          <a:p>
            <a:r>
              <a:rPr kumimoji="1" lang="en-US" altLang="ja-JP">
                <a:solidFill>
                  <a:srgbClr val="660066"/>
                </a:solidFill>
              </a:rPr>
              <a:t>2</a:t>
            </a:r>
            <a:r>
              <a:rPr kumimoji="1" lang="en-US" altLang="ja-JP" baseline="30000">
                <a:solidFill>
                  <a:srgbClr val="660066"/>
                </a:solidFill>
              </a:rPr>
              <a:t>nd</a:t>
            </a:r>
            <a:r>
              <a:rPr kumimoji="1" lang="en-US" altLang="ja-JP">
                <a:solidFill>
                  <a:srgbClr val="660066"/>
                </a:solidFill>
              </a:rPr>
              <a:t> pass</a:t>
            </a:r>
            <a:endParaRPr kumimoji="1" lang="ja-JP" altLang="en-US">
              <a:solidFill>
                <a:srgbClr val="660066"/>
              </a:solidFill>
            </a:endParaRPr>
          </a:p>
        </p:txBody>
      </p:sp>
      <p:sp>
        <p:nvSpPr>
          <p:cNvPr id="83" name="正方形/長方形 82"/>
          <p:cNvSpPr/>
          <p:nvPr/>
        </p:nvSpPr>
        <p:spPr>
          <a:xfrm>
            <a:off x="7503497" y="2608361"/>
            <a:ext cx="1112480" cy="494445"/>
          </a:xfrm>
          <a:prstGeom prst="rect">
            <a:avLst/>
          </a:prstGeom>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100"/>
              <a:t>remove pick-up antenna, HOM antenna </a:t>
            </a:r>
            <a:endParaRPr kumimoji="1" lang="ja-JP" altLang="en-US" sz="1100"/>
          </a:p>
        </p:txBody>
      </p:sp>
      <p:sp>
        <p:nvSpPr>
          <p:cNvPr id="84" name="テキスト ボックス 83"/>
          <p:cNvSpPr txBox="1"/>
          <p:nvPr/>
        </p:nvSpPr>
        <p:spPr>
          <a:xfrm>
            <a:off x="6962048" y="2087759"/>
            <a:ext cx="877163" cy="400110"/>
          </a:xfrm>
          <a:prstGeom prst="rect">
            <a:avLst/>
          </a:prstGeom>
          <a:noFill/>
        </p:spPr>
        <p:txBody>
          <a:bodyPr wrap="none" rtlCol="0">
            <a:spAutoFit/>
          </a:bodyPr>
          <a:lstStyle/>
          <a:p>
            <a:r>
              <a:rPr kumimoji="1" lang="en-US" altLang="ja-JP" sz="1000">
                <a:solidFill>
                  <a:srgbClr val="660066"/>
                </a:solidFill>
              </a:rPr>
              <a:t>with He Tank </a:t>
            </a:r>
          </a:p>
          <a:p>
            <a:r>
              <a:rPr kumimoji="1" lang="en-US" altLang="ja-JP" sz="1000">
                <a:solidFill>
                  <a:srgbClr val="660066"/>
                </a:solidFill>
              </a:rPr>
              <a:t>in 2</a:t>
            </a:r>
            <a:r>
              <a:rPr kumimoji="1" lang="en-US" altLang="ja-JP" sz="1000" baseline="30000">
                <a:solidFill>
                  <a:srgbClr val="660066"/>
                </a:solidFill>
              </a:rPr>
              <a:t>nd</a:t>
            </a:r>
            <a:r>
              <a:rPr kumimoji="1" lang="en-US" altLang="ja-JP" sz="1000">
                <a:solidFill>
                  <a:srgbClr val="660066"/>
                </a:solidFill>
              </a:rPr>
              <a:t> pass</a:t>
            </a:r>
            <a:endParaRPr kumimoji="1" lang="ja-JP" altLang="en-US" sz="1000">
              <a:solidFill>
                <a:srgbClr val="660066"/>
              </a:solidFill>
            </a:endParaRPr>
          </a:p>
        </p:txBody>
      </p:sp>
      <p:sp>
        <p:nvSpPr>
          <p:cNvPr id="85" name="テキスト ボックス 84"/>
          <p:cNvSpPr txBox="1"/>
          <p:nvPr/>
        </p:nvSpPr>
        <p:spPr>
          <a:xfrm>
            <a:off x="6991573" y="3867388"/>
            <a:ext cx="877163" cy="400110"/>
          </a:xfrm>
          <a:prstGeom prst="rect">
            <a:avLst/>
          </a:prstGeom>
          <a:noFill/>
        </p:spPr>
        <p:txBody>
          <a:bodyPr wrap="none" rtlCol="0">
            <a:spAutoFit/>
          </a:bodyPr>
          <a:lstStyle/>
          <a:p>
            <a:r>
              <a:rPr kumimoji="1" lang="en-US" altLang="ja-JP" sz="1000">
                <a:solidFill>
                  <a:srgbClr val="660066"/>
                </a:solidFill>
              </a:rPr>
              <a:t>with He Tank </a:t>
            </a:r>
          </a:p>
          <a:p>
            <a:r>
              <a:rPr kumimoji="1" lang="en-US" altLang="ja-JP" sz="1000">
                <a:solidFill>
                  <a:srgbClr val="660066"/>
                </a:solidFill>
              </a:rPr>
              <a:t>in 2</a:t>
            </a:r>
            <a:r>
              <a:rPr kumimoji="1" lang="en-US" altLang="ja-JP" sz="1000" baseline="30000">
                <a:solidFill>
                  <a:srgbClr val="660066"/>
                </a:solidFill>
              </a:rPr>
              <a:t>nd</a:t>
            </a:r>
            <a:r>
              <a:rPr kumimoji="1" lang="en-US" altLang="ja-JP" sz="1000">
                <a:solidFill>
                  <a:srgbClr val="660066"/>
                </a:solidFill>
              </a:rPr>
              <a:t> pass</a:t>
            </a:r>
            <a:endParaRPr kumimoji="1" lang="ja-JP" altLang="en-US" sz="1000">
              <a:solidFill>
                <a:srgbClr val="660066"/>
              </a:solidFill>
            </a:endParaRPr>
          </a:p>
        </p:txBody>
      </p:sp>
      <p:sp>
        <p:nvSpPr>
          <p:cNvPr id="86" name="テキスト ボックス 85"/>
          <p:cNvSpPr txBox="1"/>
          <p:nvPr/>
        </p:nvSpPr>
        <p:spPr>
          <a:xfrm>
            <a:off x="6991573" y="4616015"/>
            <a:ext cx="723404" cy="400110"/>
          </a:xfrm>
          <a:prstGeom prst="rect">
            <a:avLst/>
          </a:prstGeom>
          <a:noFill/>
        </p:spPr>
        <p:txBody>
          <a:bodyPr wrap="none" rtlCol="0">
            <a:spAutoFit/>
          </a:bodyPr>
          <a:lstStyle/>
          <a:p>
            <a:r>
              <a:rPr kumimoji="1" lang="en-US" altLang="ja-JP" sz="1000">
                <a:solidFill>
                  <a:srgbClr val="660066"/>
                </a:solidFill>
              </a:rPr>
              <a:t>skip</a:t>
            </a:r>
          </a:p>
          <a:p>
            <a:r>
              <a:rPr kumimoji="1" lang="en-US" altLang="ja-JP" sz="1000">
                <a:solidFill>
                  <a:srgbClr val="660066"/>
                </a:solidFill>
              </a:rPr>
              <a:t>in 2</a:t>
            </a:r>
            <a:r>
              <a:rPr kumimoji="1" lang="en-US" altLang="ja-JP" sz="1000" baseline="30000">
                <a:solidFill>
                  <a:srgbClr val="660066"/>
                </a:solidFill>
              </a:rPr>
              <a:t>nd</a:t>
            </a:r>
            <a:r>
              <a:rPr kumimoji="1" lang="en-US" altLang="ja-JP" sz="1000">
                <a:solidFill>
                  <a:srgbClr val="660066"/>
                </a:solidFill>
              </a:rPr>
              <a:t> pass</a:t>
            </a:r>
            <a:endParaRPr kumimoji="1" lang="ja-JP" altLang="en-US" sz="1000">
              <a:solidFill>
                <a:srgbClr val="660066"/>
              </a:solidFill>
            </a:endParaRPr>
          </a:p>
        </p:txBody>
      </p:sp>
      <p:sp>
        <p:nvSpPr>
          <p:cNvPr id="87" name="正方形/長方形 86"/>
          <p:cNvSpPr/>
          <p:nvPr/>
        </p:nvSpPr>
        <p:spPr>
          <a:xfrm>
            <a:off x="4390120" y="5278655"/>
            <a:ext cx="4440121" cy="14934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5736778" y="6472369"/>
            <a:ext cx="946906" cy="246221"/>
          </a:xfrm>
          <a:prstGeom prst="rect">
            <a:avLst/>
          </a:prstGeom>
          <a:noFill/>
        </p:spPr>
        <p:txBody>
          <a:bodyPr wrap="none" rtlCol="0">
            <a:spAutoFit/>
          </a:bodyPr>
          <a:lstStyle/>
          <a:p>
            <a:r>
              <a:rPr kumimoji="1" lang="en-US" altLang="ja-JP" sz="1000"/>
              <a:t>to cryomodule</a:t>
            </a:r>
          </a:p>
        </p:txBody>
      </p:sp>
      <p:sp>
        <p:nvSpPr>
          <p:cNvPr id="89" name="テキスト ボックス 88"/>
          <p:cNvSpPr txBox="1"/>
          <p:nvPr/>
        </p:nvSpPr>
        <p:spPr>
          <a:xfrm>
            <a:off x="4365180" y="5287515"/>
            <a:ext cx="1493242" cy="276999"/>
          </a:xfrm>
          <a:prstGeom prst="rect">
            <a:avLst/>
          </a:prstGeom>
          <a:noFill/>
        </p:spPr>
        <p:txBody>
          <a:bodyPr wrap="none" rtlCol="0">
            <a:spAutoFit/>
          </a:bodyPr>
          <a:lstStyle/>
          <a:p>
            <a:r>
              <a:rPr kumimoji="1" lang="en-US" altLang="ja-JP" sz="1200" b="1">
                <a:solidFill>
                  <a:srgbClr val="FF0000"/>
                </a:solidFill>
                <a:latin typeface="Helvetica"/>
                <a:cs typeface="Helvetica"/>
              </a:rPr>
              <a:t>Cavity test facility</a:t>
            </a:r>
            <a:endParaRPr kumimoji="1" lang="ja-JP" altLang="en-US" sz="1200" b="1">
              <a:solidFill>
                <a:srgbClr val="FF0000"/>
              </a:solidFill>
              <a:latin typeface="Helvetica"/>
              <a:cs typeface="Helvetica"/>
            </a:endParaRPr>
          </a:p>
        </p:txBody>
      </p:sp>
      <p:sp>
        <p:nvSpPr>
          <p:cNvPr id="65" name="テキスト ボックス 64"/>
          <p:cNvSpPr txBox="1"/>
          <p:nvPr/>
        </p:nvSpPr>
        <p:spPr>
          <a:xfrm>
            <a:off x="8057728" y="3763042"/>
            <a:ext cx="939755" cy="646331"/>
          </a:xfrm>
          <a:prstGeom prst="rect">
            <a:avLst/>
          </a:prstGeom>
          <a:noFill/>
        </p:spPr>
        <p:txBody>
          <a:bodyPr wrap="none" rtlCol="0">
            <a:spAutoFit/>
          </a:bodyPr>
          <a:lstStyle/>
          <a:p>
            <a:r>
              <a:rPr kumimoji="1" lang="en-US" altLang="ja-JP" sz="1200">
                <a:solidFill>
                  <a:srgbClr val="660066"/>
                </a:solidFill>
              </a:rPr>
              <a:t>Laboratory?</a:t>
            </a:r>
          </a:p>
          <a:p>
            <a:r>
              <a:rPr lang="en-US" altLang="ja-JP" sz="1200">
                <a:solidFill>
                  <a:srgbClr val="660066"/>
                </a:solidFill>
              </a:rPr>
              <a:t>or</a:t>
            </a:r>
          </a:p>
          <a:p>
            <a:r>
              <a:rPr lang="en-US" altLang="ja-JP" sz="1200">
                <a:solidFill>
                  <a:srgbClr val="660066"/>
                </a:solidFill>
              </a:rPr>
              <a:t>Industry?</a:t>
            </a:r>
            <a:endParaRPr kumimoji="1" lang="ja-JP" altLang="en-US" sz="1200">
              <a:solidFill>
                <a:srgbClr val="660066"/>
              </a:solidFill>
            </a:endParaRPr>
          </a:p>
        </p:txBody>
      </p:sp>
      <p:sp>
        <p:nvSpPr>
          <p:cNvPr id="3" name="テキスト ボックス 2"/>
          <p:cNvSpPr txBox="1"/>
          <p:nvPr/>
        </p:nvSpPr>
        <p:spPr>
          <a:xfrm>
            <a:off x="1451451" y="2733474"/>
            <a:ext cx="584415" cy="307777"/>
          </a:xfrm>
          <a:prstGeom prst="rect">
            <a:avLst/>
          </a:prstGeom>
          <a:noFill/>
        </p:spPr>
        <p:txBody>
          <a:bodyPr wrap="none" rtlCol="0">
            <a:spAutoFit/>
          </a:bodyPr>
          <a:lstStyle/>
          <a:p>
            <a:r>
              <a:rPr kumimoji="1" lang="en-US" altLang="ja-JP" sz="1400"/>
              <a:t>~80%</a:t>
            </a:r>
            <a:endParaRPr kumimoji="1" lang="ja-JP" altLang="en-US" sz="1400"/>
          </a:p>
        </p:txBody>
      </p:sp>
      <p:sp>
        <p:nvSpPr>
          <p:cNvPr id="59" name="テキスト ボックス 58"/>
          <p:cNvSpPr txBox="1"/>
          <p:nvPr/>
        </p:nvSpPr>
        <p:spPr>
          <a:xfrm>
            <a:off x="3347631" y="3125627"/>
            <a:ext cx="584415" cy="307777"/>
          </a:xfrm>
          <a:prstGeom prst="rect">
            <a:avLst/>
          </a:prstGeom>
          <a:noFill/>
        </p:spPr>
        <p:txBody>
          <a:bodyPr wrap="none" rtlCol="0">
            <a:spAutoFit/>
          </a:bodyPr>
          <a:lstStyle/>
          <a:p>
            <a:r>
              <a:rPr lang="en-US" altLang="ja-JP" sz="1400"/>
              <a:t>~2</a:t>
            </a:r>
            <a:r>
              <a:rPr kumimoji="1" lang="en-US" altLang="ja-JP" sz="1400"/>
              <a:t>0%</a:t>
            </a:r>
            <a:endParaRPr kumimoji="1" lang="ja-JP" altLang="en-US" sz="1400"/>
          </a:p>
        </p:txBody>
      </p:sp>
      <p:sp>
        <p:nvSpPr>
          <p:cNvPr id="61" name="テキスト ボックス 60"/>
          <p:cNvSpPr txBox="1"/>
          <p:nvPr/>
        </p:nvSpPr>
        <p:spPr>
          <a:xfrm>
            <a:off x="1757507" y="2487869"/>
            <a:ext cx="366507" cy="276999"/>
          </a:xfrm>
          <a:prstGeom prst="rect">
            <a:avLst/>
          </a:prstGeom>
          <a:noFill/>
        </p:spPr>
        <p:txBody>
          <a:bodyPr wrap="none" rtlCol="0">
            <a:spAutoFit/>
          </a:bodyPr>
          <a:lstStyle/>
          <a:p>
            <a:r>
              <a:rPr kumimoji="1" lang="en-US" altLang="ja-JP" sz="1200"/>
              <a:t>OK</a:t>
            </a:r>
            <a:endParaRPr kumimoji="1" lang="ja-JP" altLang="en-US" sz="1200"/>
          </a:p>
        </p:txBody>
      </p:sp>
      <p:sp>
        <p:nvSpPr>
          <p:cNvPr id="66" name="テキスト ボックス 65"/>
          <p:cNvSpPr txBox="1"/>
          <p:nvPr/>
        </p:nvSpPr>
        <p:spPr>
          <a:xfrm>
            <a:off x="4828712" y="1429840"/>
            <a:ext cx="584415" cy="307777"/>
          </a:xfrm>
          <a:prstGeom prst="rect">
            <a:avLst/>
          </a:prstGeom>
          <a:noFill/>
        </p:spPr>
        <p:txBody>
          <a:bodyPr wrap="none" rtlCol="0">
            <a:spAutoFit/>
          </a:bodyPr>
          <a:lstStyle/>
          <a:p>
            <a:r>
              <a:rPr kumimoji="1" lang="en-US" altLang="ja-JP" sz="1400"/>
              <a:t>~96%</a:t>
            </a:r>
            <a:endParaRPr kumimoji="1" lang="ja-JP" altLang="en-US" sz="1400"/>
          </a:p>
        </p:txBody>
      </p:sp>
      <p:sp>
        <p:nvSpPr>
          <p:cNvPr id="67" name="テキスト ボックス 66"/>
          <p:cNvSpPr txBox="1"/>
          <p:nvPr/>
        </p:nvSpPr>
        <p:spPr>
          <a:xfrm>
            <a:off x="5942079" y="1744690"/>
            <a:ext cx="493419" cy="307777"/>
          </a:xfrm>
          <a:prstGeom prst="rect">
            <a:avLst/>
          </a:prstGeom>
          <a:noFill/>
        </p:spPr>
        <p:txBody>
          <a:bodyPr wrap="none" rtlCol="0">
            <a:spAutoFit/>
          </a:bodyPr>
          <a:lstStyle/>
          <a:p>
            <a:r>
              <a:rPr kumimoji="1" lang="en-US" altLang="ja-JP" sz="1400"/>
              <a:t>~4%</a:t>
            </a:r>
            <a:endParaRPr kumimoji="1" lang="ja-JP" altLang="en-US" sz="1400"/>
          </a:p>
        </p:txBody>
      </p:sp>
      <p:sp>
        <p:nvSpPr>
          <p:cNvPr id="68" name="テキスト ボックス 67"/>
          <p:cNvSpPr txBox="1"/>
          <p:nvPr/>
        </p:nvSpPr>
        <p:spPr>
          <a:xfrm>
            <a:off x="4716016" y="6453336"/>
            <a:ext cx="992579" cy="276999"/>
          </a:xfrm>
          <a:prstGeom prst="rect">
            <a:avLst/>
          </a:prstGeom>
          <a:noFill/>
        </p:spPr>
        <p:txBody>
          <a:bodyPr wrap="none" rtlCol="0">
            <a:spAutoFit/>
          </a:bodyPr>
          <a:lstStyle/>
          <a:p>
            <a:r>
              <a:rPr kumimoji="1" lang="en-US" altLang="ja-JP" sz="1200" b="1">
                <a:solidFill>
                  <a:srgbClr val="FF0000"/>
                </a:solidFill>
                <a:latin typeface="Helvetica"/>
                <a:cs typeface="Helvetica"/>
              </a:rPr>
              <a:t>Laboratory</a:t>
            </a:r>
            <a:endParaRPr kumimoji="1" lang="ja-JP" altLang="en-US" sz="1200" b="1">
              <a:solidFill>
                <a:srgbClr val="FF0000"/>
              </a:solidFill>
              <a:latin typeface="Helvetica"/>
              <a:cs typeface="Helvetica"/>
            </a:endParaRPr>
          </a:p>
        </p:txBody>
      </p:sp>
      <p:sp>
        <p:nvSpPr>
          <p:cNvPr id="69" name="テキスト ボックス 68"/>
          <p:cNvSpPr txBox="1"/>
          <p:nvPr/>
        </p:nvSpPr>
        <p:spPr>
          <a:xfrm>
            <a:off x="7909291" y="6238497"/>
            <a:ext cx="584415" cy="307777"/>
          </a:xfrm>
          <a:prstGeom prst="rect">
            <a:avLst/>
          </a:prstGeom>
          <a:noFill/>
        </p:spPr>
        <p:txBody>
          <a:bodyPr wrap="none" rtlCol="0">
            <a:spAutoFit/>
          </a:bodyPr>
          <a:lstStyle/>
          <a:p>
            <a:r>
              <a:rPr lang="en-US" altLang="ja-JP" sz="1400"/>
              <a:t>~2</a:t>
            </a:r>
            <a:r>
              <a:rPr kumimoji="1" lang="en-US" altLang="ja-JP" sz="1400"/>
              <a:t>0%</a:t>
            </a:r>
            <a:endParaRPr kumimoji="1" lang="ja-JP" altLang="en-US" sz="1400"/>
          </a:p>
        </p:txBody>
      </p:sp>
      <p:sp>
        <p:nvSpPr>
          <p:cNvPr id="16" name="円/楕円 15"/>
          <p:cNvSpPr/>
          <p:nvPr/>
        </p:nvSpPr>
        <p:spPr bwMode="auto">
          <a:xfrm>
            <a:off x="467544" y="1700808"/>
            <a:ext cx="4032448" cy="172819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70" name="円/楕円 69"/>
          <p:cNvSpPr/>
          <p:nvPr/>
        </p:nvSpPr>
        <p:spPr bwMode="auto">
          <a:xfrm>
            <a:off x="4067944" y="332656"/>
            <a:ext cx="4032448" cy="172819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18" name="テキスト ボックス 17"/>
          <p:cNvSpPr txBox="1"/>
          <p:nvPr/>
        </p:nvSpPr>
        <p:spPr>
          <a:xfrm>
            <a:off x="12328" y="6237312"/>
            <a:ext cx="4731183" cy="584776"/>
          </a:xfrm>
          <a:prstGeom prst="rect">
            <a:avLst/>
          </a:prstGeom>
          <a:solidFill>
            <a:srgbClr val="FFFF00"/>
          </a:solidFill>
        </p:spPr>
        <p:txBody>
          <a:bodyPr wrap="none" rtlCol="0">
            <a:spAutoFit/>
          </a:bodyPr>
          <a:lstStyle/>
          <a:p>
            <a:r>
              <a:rPr lang="ja-JP" altLang="en-US" sz="1600"/>
              <a:t>　　　　　　　　　　</a:t>
            </a:r>
            <a:r>
              <a:rPr kumimoji="1" lang="en-US" altLang="ja-JP" sz="1600"/>
              <a:t>TDR</a:t>
            </a:r>
            <a:r>
              <a:rPr kumimoji="1" lang="ja-JP" altLang="en-US" sz="1600"/>
              <a:t>標準レシピとして</a:t>
            </a:r>
            <a:endParaRPr kumimoji="1" lang="en-US" altLang="ja-JP" sz="1600"/>
          </a:p>
          <a:p>
            <a:r>
              <a:rPr kumimoji="1" lang="en-US" altLang="ja-JP" sz="1600"/>
              <a:t>STF</a:t>
            </a:r>
            <a:r>
              <a:rPr kumimoji="1" lang="ja-JP" altLang="en-US" sz="1600"/>
              <a:t>開発をもとに内面検査・内面修理を組み込んだ。</a:t>
            </a:r>
            <a:endParaRPr kumimoji="1" lang="en-US" altLang="ja-JP" sz="1600"/>
          </a:p>
        </p:txBody>
      </p:sp>
      <p:sp>
        <p:nvSpPr>
          <p:cNvPr id="74" name="テキスト ボックス 73"/>
          <p:cNvSpPr txBox="1"/>
          <p:nvPr/>
        </p:nvSpPr>
        <p:spPr>
          <a:xfrm>
            <a:off x="0" y="332656"/>
            <a:ext cx="3989043" cy="400110"/>
          </a:xfrm>
          <a:prstGeom prst="rect">
            <a:avLst/>
          </a:prstGeom>
          <a:solidFill>
            <a:schemeClr val="accent6"/>
          </a:solidFill>
        </p:spPr>
        <p:txBody>
          <a:bodyPr wrap="none" rtlCol="0">
            <a:spAutoFit/>
          </a:bodyPr>
          <a:lstStyle/>
          <a:p>
            <a:r>
              <a:rPr kumimoji="1" lang="en-US" altLang="ja-JP" sz="2000" dirty="0"/>
              <a:t>TDR </a:t>
            </a:r>
            <a:r>
              <a:rPr kumimoji="1" lang="ja-JP" altLang="en-US" sz="2000" dirty="0"/>
              <a:t>空洞表面処理・電界測定手順</a:t>
            </a:r>
          </a:p>
        </p:txBody>
      </p:sp>
    </p:spTree>
    <p:extLst>
      <p:ext uri="{BB962C8B-B14F-4D97-AF65-F5344CB8AC3E}">
        <p14:creationId xmlns:p14="http://schemas.microsoft.com/office/powerpoint/2010/main" val="11513964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4294967295"/>
          </p:nvPr>
        </p:nvSpPr>
        <p:spPr>
          <a:xfrm>
            <a:off x="6553200" y="6248400"/>
            <a:ext cx="1905000" cy="457200"/>
          </a:xfrm>
          <a:prstGeom prst="rect">
            <a:avLst/>
          </a:prstGeom>
        </p:spPr>
        <p:txBody>
          <a:bodyPr/>
          <a:lstStyle/>
          <a:p>
            <a:fld id="{487446AB-7FFE-434C-A3D0-790301199402}" type="slidenum">
              <a:rPr lang="en-US" altLang="ja-JP"/>
              <a:pPr/>
              <a:t>4</a:t>
            </a:fld>
            <a:endParaRPr lang="en-US" altLang="ja-JP"/>
          </a:p>
        </p:txBody>
      </p:sp>
      <p:sp>
        <p:nvSpPr>
          <p:cNvPr id="48131" name="Text Box 3"/>
          <p:cNvSpPr txBox="1">
            <a:spLocks noChangeArrowheads="1"/>
          </p:cNvSpPr>
          <p:nvPr/>
        </p:nvSpPr>
        <p:spPr bwMode="auto">
          <a:xfrm>
            <a:off x="1763688" y="188640"/>
            <a:ext cx="6355425" cy="523220"/>
          </a:xfrm>
          <a:prstGeom prst="rect">
            <a:avLst/>
          </a:prstGeom>
          <a:noFill/>
          <a:ln w="9525">
            <a:noFill/>
            <a:miter lim="800000"/>
            <a:headEnd/>
            <a:tailEnd/>
          </a:ln>
        </p:spPr>
        <p:txBody>
          <a:bodyPr wrap="none">
            <a:prstTxWarp prst="textNoShape">
              <a:avLst/>
            </a:prstTxWarp>
            <a:spAutoFit/>
          </a:bodyPr>
          <a:lstStyle/>
          <a:p>
            <a:r>
              <a:rPr lang="ja-JP" altLang="en-US" sz="2800" b="1" i="1" dirty="0" smtClean="0">
                <a:latin typeface="Osaka"/>
                <a:ea typeface="Osaka"/>
                <a:cs typeface="Osaka"/>
              </a:rPr>
              <a:t>超伝導空洞に必須の内面電解研磨処理</a:t>
            </a:r>
            <a:endParaRPr lang="en-US" altLang="ja-JP" sz="2800" b="1" i="1" dirty="0">
              <a:latin typeface="Osaka"/>
              <a:ea typeface="Osaka"/>
              <a:cs typeface="Osaka"/>
            </a:endParaRPr>
          </a:p>
        </p:txBody>
      </p:sp>
      <p:sp>
        <p:nvSpPr>
          <p:cNvPr id="48143" name="Rectangle 15"/>
          <p:cNvSpPr>
            <a:spLocks noChangeArrowheads="1"/>
          </p:cNvSpPr>
          <p:nvPr/>
        </p:nvSpPr>
        <p:spPr bwMode="auto">
          <a:xfrm>
            <a:off x="1443038" y="5030788"/>
            <a:ext cx="184150" cy="457200"/>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48155" name="Text Box 27"/>
          <p:cNvSpPr txBox="1">
            <a:spLocks noChangeArrowheads="1"/>
          </p:cNvSpPr>
          <p:nvPr/>
        </p:nvSpPr>
        <p:spPr bwMode="auto">
          <a:xfrm>
            <a:off x="4644008" y="908720"/>
            <a:ext cx="4267200" cy="1877437"/>
          </a:xfrm>
          <a:prstGeom prst="rect">
            <a:avLst/>
          </a:prstGeom>
          <a:noFill/>
          <a:ln w="9525">
            <a:noFill/>
            <a:miter lim="800000"/>
            <a:headEnd/>
            <a:tailEnd/>
          </a:ln>
        </p:spPr>
        <p:txBody>
          <a:bodyPr wrap="square">
            <a:prstTxWarp prst="textNoShape">
              <a:avLst/>
            </a:prstTxWarp>
            <a:spAutoFit/>
          </a:bodyPr>
          <a:lstStyle/>
          <a:p>
            <a:r>
              <a:rPr lang="ja-JP" altLang="en-US" sz="1800" b="1" i="1" dirty="0" smtClean="0"/>
              <a:t>電解研磨　（</a:t>
            </a:r>
            <a:r>
              <a:rPr lang="en-US" altLang="ja-JP" sz="1800" b="1" i="1" dirty="0" smtClean="0"/>
              <a:t>Electro-Polish</a:t>
            </a:r>
            <a:r>
              <a:rPr lang="ja-JP" altLang="en-US" sz="1800" b="1" i="1" dirty="0" smtClean="0"/>
              <a:t>）</a:t>
            </a:r>
            <a:endParaRPr lang="en-US" altLang="ja-JP" sz="1400" b="1" i="1" dirty="0" smtClean="0"/>
          </a:p>
          <a:p>
            <a:r>
              <a:rPr lang="en-US" altLang="ja-JP" sz="1400" b="1" i="1" dirty="0"/>
              <a:t>  </a:t>
            </a:r>
            <a:r>
              <a:rPr lang="en-US" altLang="ja-JP" sz="1400" b="1" i="1" dirty="0" smtClean="0"/>
              <a:t> </a:t>
            </a:r>
            <a:r>
              <a:rPr lang="ja-JP" altLang="en-US" sz="1400" b="1" i="1" dirty="0" smtClean="0"/>
              <a:t>硫酸とフッ酸の混合液を使用</a:t>
            </a:r>
            <a:endParaRPr lang="en-US" altLang="ja-JP" sz="1400" b="1" i="1" dirty="0" smtClean="0"/>
          </a:p>
          <a:p>
            <a:r>
              <a:rPr lang="en-US" altLang="ja-JP" sz="1400" b="1" i="1" dirty="0"/>
              <a:t>  </a:t>
            </a:r>
            <a:r>
              <a:rPr lang="en-US" altLang="ja-JP" sz="1400" b="1" i="1" dirty="0" smtClean="0"/>
              <a:t> </a:t>
            </a:r>
            <a:r>
              <a:rPr lang="ja-JP" altLang="en-US" sz="1400" b="1" i="1" dirty="0" smtClean="0"/>
              <a:t>中心のアルミ電極と</a:t>
            </a:r>
            <a:r>
              <a:rPr lang="en-US" altLang="ja-JP" sz="1400" b="1" i="1" dirty="0" smtClean="0"/>
              <a:t>Nb</a:t>
            </a:r>
            <a:r>
              <a:rPr lang="ja-JP" altLang="en-US" sz="1400" b="1" i="1" dirty="0" smtClean="0"/>
              <a:t>空洞の間に電圧をかけ、</a:t>
            </a:r>
            <a:r>
              <a:rPr lang="en-US" altLang="ja-JP" sz="1400" b="1" i="1" dirty="0" smtClean="0"/>
              <a:t>Nb</a:t>
            </a:r>
            <a:r>
              <a:rPr lang="ja-JP" altLang="en-US" sz="1400" b="1" i="1" dirty="0" smtClean="0"/>
              <a:t>内面をエッチングする。</a:t>
            </a:r>
            <a:endParaRPr lang="en-US" altLang="ja-JP" sz="1400" b="1" i="1" dirty="0" smtClean="0"/>
          </a:p>
          <a:p>
            <a:r>
              <a:rPr lang="en-US" altLang="ja-JP" sz="1400" b="1" i="1" dirty="0" smtClean="0"/>
              <a:t>        </a:t>
            </a:r>
          </a:p>
          <a:p>
            <a:r>
              <a:rPr lang="ja-JP" altLang="en-US" sz="1400" b="1" i="1" dirty="0" smtClean="0"/>
              <a:t>なめらかな空洞内面を得、かつ空洞内面に生じるイオウ生成物微粒子を抑制するパラメータに最適化するのがキーテクノロジー。</a:t>
            </a:r>
            <a:endParaRPr lang="en-US" altLang="ja-JP" sz="1400" b="1" i="1" dirty="0" smtClean="0"/>
          </a:p>
        </p:txBody>
      </p:sp>
      <p:pic>
        <p:nvPicPr>
          <p:cNvPr id="7" name="図 1" descr="20081209Di-0036.jpg"/>
          <p:cNvPicPr>
            <a:picLocks noChangeAspect="1"/>
          </p:cNvPicPr>
          <p:nvPr/>
        </p:nvPicPr>
        <p:blipFill>
          <a:blip r:embed="rId3"/>
          <a:srcRect/>
          <a:stretch>
            <a:fillRect/>
          </a:stretch>
        </p:blipFill>
        <p:spPr bwMode="auto">
          <a:xfrm>
            <a:off x="228600" y="914400"/>
            <a:ext cx="4357688" cy="2905125"/>
          </a:xfrm>
          <a:prstGeom prst="rect">
            <a:avLst/>
          </a:prstGeom>
          <a:noFill/>
          <a:ln w="9525">
            <a:noFill/>
            <a:miter lim="800000"/>
            <a:headEnd/>
            <a:tailEnd/>
          </a:ln>
        </p:spPr>
      </p:pic>
      <p:pic>
        <p:nvPicPr>
          <p:cNvPr id="6" name="図 5" descr="KEK-EP_illastration.jpg"/>
          <p:cNvPicPr>
            <a:picLocks noChangeAspect="1"/>
          </p:cNvPicPr>
          <p:nvPr/>
        </p:nvPicPr>
        <p:blipFill>
          <a:blip r:embed="rId4"/>
          <a:stretch>
            <a:fillRect/>
          </a:stretch>
        </p:blipFill>
        <p:spPr>
          <a:xfrm>
            <a:off x="3505200" y="2934462"/>
            <a:ext cx="5334000" cy="3771138"/>
          </a:xfrm>
          <a:prstGeom prst="rect">
            <a:avLst/>
          </a:prstGeom>
        </p:spPr>
      </p:pic>
      <p:sp>
        <p:nvSpPr>
          <p:cNvPr id="8" name="TextBox 7"/>
          <p:cNvSpPr txBox="1"/>
          <p:nvPr/>
        </p:nvSpPr>
        <p:spPr>
          <a:xfrm>
            <a:off x="395536" y="3861048"/>
            <a:ext cx="2771624" cy="1077218"/>
          </a:xfrm>
          <a:prstGeom prst="rect">
            <a:avLst/>
          </a:prstGeom>
          <a:noFill/>
        </p:spPr>
        <p:txBody>
          <a:bodyPr wrap="none" rtlCol="0">
            <a:spAutoFit/>
          </a:bodyPr>
          <a:lstStyle/>
          <a:p>
            <a:r>
              <a:rPr lang="en-US" altLang="ja-JP" sz="1600" b="1" i="1" dirty="0" smtClean="0">
                <a:solidFill>
                  <a:srgbClr val="161616"/>
                </a:solidFill>
              </a:rPr>
              <a:t>KEK STF</a:t>
            </a:r>
            <a:r>
              <a:rPr lang="ja-JP" altLang="en-US" sz="1600" b="1" i="1" dirty="0" smtClean="0">
                <a:solidFill>
                  <a:srgbClr val="161616"/>
                </a:solidFill>
              </a:rPr>
              <a:t>　に設備されている</a:t>
            </a:r>
            <a:endParaRPr lang="en-US" altLang="ja-JP" sz="1600" b="1" i="1" dirty="0" smtClean="0">
              <a:solidFill>
                <a:srgbClr val="161616"/>
              </a:solidFill>
            </a:endParaRPr>
          </a:p>
          <a:p>
            <a:r>
              <a:rPr lang="ja-JP" altLang="en-US" sz="1600" b="1" i="1" dirty="0" smtClean="0">
                <a:solidFill>
                  <a:srgbClr val="161616"/>
                </a:solidFill>
              </a:rPr>
              <a:t>電解研磨</a:t>
            </a:r>
            <a:r>
              <a:rPr lang="en-US" altLang="ja-JP" sz="1600" b="1" i="1" dirty="0" smtClean="0">
                <a:solidFill>
                  <a:srgbClr val="161616"/>
                </a:solidFill>
              </a:rPr>
              <a:t>(EP)</a:t>
            </a:r>
            <a:r>
              <a:rPr lang="ja-JP" altLang="en-US" sz="1600" b="1" i="1" dirty="0" smtClean="0">
                <a:solidFill>
                  <a:srgbClr val="161616"/>
                </a:solidFill>
              </a:rPr>
              <a:t>装置　</a:t>
            </a:r>
            <a:endParaRPr lang="en-US" altLang="ja-JP" sz="1600" b="1" i="1" dirty="0" smtClean="0">
              <a:solidFill>
                <a:srgbClr val="161616"/>
              </a:solidFill>
            </a:endParaRPr>
          </a:p>
          <a:p>
            <a:r>
              <a:rPr lang="ja-JP" altLang="en-US" sz="1600" dirty="0" smtClean="0"/>
              <a:t>　　　（実際の写真）</a:t>
            </a:r>
          </a:p>
          <a:p>
            <a:endParaRPr kumimoji="1" lang="ja-JP" altLang="en-US" sz="1600" b="1" i="1" dirty="0">
              <a:solidFill>
                <a:srgbClr val="161616"/>
              </a:solidFill>
            </a:endParaRPr>
          </a:p>
        </p:txBody>
      </p:sp>
      <p:sp>
        <p:nvSpPr>
          <p:cNvPr id="9" name="Rectangle 41"/>
          <p:cNvSpPr>
            <a:spLocks noChangeArrowheads="1"/>
          </p:cNvSpPr>
          <p:nvPr/>
        </p:nvSpPr>
        <p:spPr bwMode="auto">
          <a:xfrm>
            <a:off x="152400" y="762000"/>
            <a:ext cx="8812088" cy="5943600"/>
          </a:xfrm>
          <a:prstGeom prst="rect">
            <a:avLst/>
          </a:prstGeom>
          <a:noFill/>
          <a:ln w="28575">
            <a:solidFill>
              <a:srgbClr val="000090"/>
            </a:solidFill>
            <a:miter lim="800000"/>
            <a:headEnd/>
            <a:tailEnd/>
          </a:ln>
        </p:spPr>
        <p:txBody>
          <a:bodyPr wrap="none" anchor="ctr">
            <a:prstTxWarp prst="textNoShape">
              <a:avLst/>
            </a:prstTxWarp>
          </a:bodyPr>
          <a:lstStyle/>
          <a:p>
            <a:endParaRPr lang="ja-JP" altLang="en-US"/>
          </a:p>
        </p:txBody>
      </p:sp>
      <p:sp>
        <p:nvSpPr>
          <p:cNvPr id="10" name="TextBox 7"/>
          <p:cNvSpPr txBox="1"/>
          <p:nvPr/>
        </p:nvSpPr>
        <p:spPr>
          <a:xfrm>
            <a:off x="6876256" y="5733256"/>
            <a:ext cx="1883849" cy="584776"/>
          </a:xfrm>
          <a:prstGeom prst="rect">
            <a:avLst/>
          </a:prstGeom>
          <a:noFill/>
        </p:spPr>
        <p:txBody>
          <a:bodyPr wrap="none" rtlCol="0">
            <a:spAutoFit/>
          </a:bodyPr>
          <a:lstStyle/>
          <a:p>
            <a:r>
              <a:rPr lang="ja-JP" altLang="en-US" sz="1600" b="1" i="1" dirty="0" smtClean="0">
                <a:solidFill>
                  <a:srgbClr val="FFFF00"/>
                </a:solidFill>
              </a:rPr>
              <a:t>電解研磨</a:t>
            </a:r>
            <a:r>
              <a:rPr lang="en-US" altLang="ja-JP" sz="1600" b="1" i="1" dirty="0" smtClean="0">
                <a:solidFill>
                  <a:srgbClr val="FFFF00"/>
                </a:solidFill>
              </a:rPr>
              <a:t>(EP)</a:t>
            </a:r>
            <a:r>
              <a:rPr lang="ja-JP" altLang="en-US" sz="1600" b="1" i="1" dirty="0" smtClean="0">
                <a:solidFill>
                  <a:srgbClr val="FFFF00"/>
                </a:solidFill>
              </a:rPr>
              <a:t>装置　</a:t>
            </a:r>
            <a:endParaRPr lang="en-US" altLang="ja-JP" sz="1600" b="1" i="1" dirty="0" smtClean="0">
              <a:solidFill>
                <a:srgbClr val="FFFF00"/>
              </a:solidFill>
            </a:endParaRPr>
          </a:p>
          <a:p>
            <a:r>
              <a:rPr lang="ja-JP" altLang="en-US" sz="1600" b="1" i="1" dirty="0" smtClean="0">
                <a:solidFill>
                  <a:srgbClr val="FFFF00"/>
                </a:solidFill>
              </a:rPr>
              <a:t>の概念構成図</a:t>
            </a:r>
            <a:endParaRPr kumimoji="1" lang="ja-JP" altLang="en-US" sz="1600" b="1" i="1" dirty="0">
              <a:solidFill>
                <a:srgbClr val="FFFF00"/>
              </a:solidFill>
            </a:endParaRPr>
          </a:p>
        </p:txBody>
      </p:sp>
      <p:sp>
        <p:nvSpPr>
          <p:cNvPr id="2" name="テキスト ボックス 1"/>
          <p:cNvSpPr txBox="1"/>
          <p:nvPr/>
        </p:nvSpPr>
        <p:spPr>
          <a:xfrm>
            <a:off x="467544" y="5229200"/>
            <a:ext cx="2736647" cy="830997"/>
          </a:xfrm>
          <a:prstGeom prst="rect">
            <a:avLst/>
          </a:prstGeom>
          <a:noFill/>
        </p:spPr>
        <p:txBody>
          <a:bodyPr wrap="none" rtlCol="0">
            <a:spAutoFit/>
          </a:bodyPr>
          <a:lstStyle/>
          <a:p>
            <a:r>
              <a:rPr kumimoji="1" lang="ja-JP" altLang="en-US" sz="1600" b="1" dirty="0" smtClean="0">
                <a:solidFill>
                  <a:srgbClr val="FF0000"/>
                </a:solidFill>
              </a:rPr>
              <a:t>年４０回程度の電解研磨処理</a:t>
            </a:r>
            <a:endParaRPr kumimoji="1" lang="en-US" altLang="ja-JP" sz="1600" b="1" dirty="0" smtClean="0">
              <a:solidFill>
                <a:srgbClr val="FF0000"/>
              </a:solidFill>
            </a:endParaRPr>
          </a:p>
          <a:p>
            <a:r>
              <a:rPr lang="ja-JP" altLang="en-US" sz="1600" b="1" dirty="0" smtClean="0">
                <a:solidFill>
                  <a:srgbClr val="FF0000"/>
                </a:solidFill>
              </a:rPr>
              <a:t>を行っており、定常的に</a:t>
            </a:r>
            <a:endParaRPr lang="en-US" altLang="ja-JP" sz="1600" b="1" dirty="0" smtClean="0">
              <a:solidFill>
                <a:srgbClr val="FF0000"/>
              </a:solidFill>
            </a:endParaRPr>
          </a:p>
          <a:p>
            <a:r>
              <a:rPr lang="ja-JP" altLang="en-US" sz="1600" b="1" dirty="0" smtClean="0">
                <a:solidFill>
                  <a:srgbClr val="FF0000"/>
                </a:solidFill>
              </a:rPr>
              <a:t>高電界性能を達成している。</a:t>
            </a:r>
            <a:endParaRPr lang="en-US" altLang="ja-JP" sz="1600" b="1" dirty="0" smtClean="0">
              <a:solidFill>
                <a:srgbClr val="FF0000"/>
              </a:solidFill>
            </a:endParaRPr>
          </a:p>
        </p:txBody>
      </p:sp>
    </p:spTree>
    <p:extLst>
      <p:ext uri="{BB962C8B-B14F-4D97-AF65-F5344CB8AC3E}">
        <p14:creationId xmlns:p14="http://schemas.microsoft.com/office/powerpoint/2010/main" val="7238373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0" descr="20080411Di-0145.jpg"/>
          <p:cNvPicPr>
            <a:picLocks noChangeAspect="1"/>
          </p:cNvPicPr>
          <p:nvPr/>
        </p:nvPicPr>
        <p:blipFill>
          <a:blip r:embed="rId3"/>
          <a:srcRect/>
          <a:stretch>
            <a:fillRect/>
          </a:stretch>
        </p:blipFill>
        <p:spPr bwMode="auto">
          <a:xfrm>
            <a:off x="6076342" y="2249617"/>
            <a:ext cx="2610458" cy="3915687"/>
          </a:xfrm>
          <a:prstGeom prst="rect">
            <a:avLst/>
          </a:prstGeom>
          <a:noFill/>
          <a:ln w="9525">
            <a:solidFill>
              <a:srgbClr val="010101"/>
            </a:solidFill>
            <a:miter lim="800000"/>
            <a:headEnd/>
            <a:tailEnd/>
          </a:ln>
        </p:spPr>
      </p:pic>
      <p:pic>
        <p:nvPicPr>
          <p:cNvPr id="26" name="図 25"/>
          <p:cNvPicPr>
            <a:picLocks noChangeAspect="1"/>
          </p:cNvPicPr>
          <p:nvPr/>
        </p:nvPicPr>
        <p:blipFill>
          <a:blip r:embed="rId4"/>
          <a:stretch>
            <a:fillRect/>
          </a:stretch>
        </p:blipFill>
        <p:spPr>
          <a:xfrm>
            <a:off x="2267744" y="4005064"/>
            <a:ext cx="3726160" cy="2224727"/>
          </a:xfrm>
          <a:prstGeom prst="rect">
            <a:avLst/>
          </a:prstGeom>
        </p:spPr>
      </p:pic>
      <p:sp>
        <p:nvSpPr>
          <p:cNvPr id="48131" name="Text Box 3"/>
          <p:cNvSpPr txBox="1">
            <a:spLocks noChangeArrowheads="1"/>
          </p:cNvSpPr>
          <p:nvPr/>
        </p:nvSpPr>
        <p:spPr bwMode="auto">
          <a:xfrm>
            <a:off x="251520" y="836712"/>
            <a:ext cx="8792090" cy="584776"/>
          </a:xfrm>
          <a:prstGeom prst="rect">
            <a:avLst/>
          </a:prstGeom>
          <a:noFill/>
          <a:ln w="9525">
            <a:noFill/>
            <a:miter lim="800000"/>
            <a:headEnd/>
            <a:tailEnd/>
          </a:ln>
        </p:spPr>
        <p:txBody>
          <a:bodyPr wrap="none">
            <a:prstTxWarp prst="textNoShape">
              <a:avLst/>
            </a:prstTxWarp>
            <a:spAutoFit/>
          </a:bodyPr>
          <a:lstStyle/>
          <a:p>
            <a:r>
              <a:rPr lang="ja-JP" altLang="en-US" sz="1600" dirty="0" smtClean="0">
                <a:latin typeface="Times"/>
                <a:cs typeface="Times"/>
              </a:rPr>
              <a:t>電界性能を阻害するクエンチの発生する場所を特定するために温度センサーマップ</a:t>
            </a:r>
            <a:r>
              <a:rPr lang="en-US" altLang="ja-JP" sz="1600" dirty="0" smtClean="0">
                <a:latin typeface="Times"/>
                <a:cs typeface="Times"/>
              </a:rPr>
              <a:t>(T-map)</a:t>
            </a:r>
            <a:r>
              <a:rPr lang="ja-JP" altLang="en-US" sz="1600" dirty="0" smtClean="0">
                <a:latin typeface="Times"/>
                <a:cs typeface="Times"/>
              </a:rPr>
              <a:t>と</a:t>
            </a:r>
            <a:endParaRPr lang="en-US" altLang="ja-JP" sz="1600" dirty="0" smtClean="0">
              <a:latin typeface="Times"/>
              <a:cs typeface="Times"/>
            </a:endParaRPr>
          </a:p>
          <a:p>
            <a:r>
              <a:rPr lang="en-US" altLang="ja-JP" sz="1600" dirty="0" smtClean="0">
                <a:latin typeface="Times"/>
                <a:cs typeface="Times"/>
              </a:rPr>
              <a:t>X</a:t>
            </a:r>
            <a:r>
              <a:rPr lang="ja-JP" altLang="en-US" sz="1600" dirty="0" smtClean="0">
                <a:latin typeface="Times"/>
                <a:cs typeface="Times"/>
              </a:rPr>
              <a:t>線センサーマップ</a:t>
            </a:r>
            <a:r>
              <a:rPr lang="en-US" altLang="ja-JP" sz="1600" dirty="0" smtClean="0">
                <a:latin typeface="Times"/>
                <a:cs typeface="Times"/>
              </a:rPr>
              <a:t>(</a:t>
            </a:r>
            <a:r>
              <a:rPr lang="en-US" altLang="ja-JP" sz="1600" dirty="0" err="1" smtClean="0">
                <a:latin typeface="Times"/>
                <a:cs typeface="Times"/>
              </a:rPr>
              <a:t>Xray</a:t>
            </a:r>
            <a:r>
              <a:rPr lang="en-US" altLang="ja-JP" sz="1600" dirty="0" smtClean="0">
                <a:latin typeface="Times"/>
                <a:cs typeface="Times"/>
              </a:rPr>
              <a:t>-map)</a:t>
            </a:r>
            <a:r>
              <a:rPr lang="ja-JP" altLang="en-US" sz="1600" dirty="0" smtClean="0">
                <a:latin typeface="Times"/>
                <a:cs typeface="Times"/>
              </a:rPr>
              <a:t>を備え、内部欠陥情報をもとに空洞製造にフィードバックをかけている。</a:t>
            </a:r>
            <a:endParaRPr lang="en-US" altLang="ja-JP" sz="1600" dirty="0">
              <a:latin typeface="Times"/>
              <a:cs typeface="Times"/>
            </a:endParaRPr>
          </a:p>
        </p:txBody>
      </p:sp>
      <p:sp>
        <p:nvSpPr>
          <p:cNvPr id="48143" name="Rectangle 15"/>
          <p:cNvSpPr>
            <a:spLocks noChangeArrowheads="1"/>
          </p:cNvSpPr>
          <p:nvPr/>
        </p:nvSpPr>
        <p:spPr bwMode="auto">
          <a:xfrm>
            <a:off x="1373188" y="4878388"/>
            <a:ext cx="184150" cy="457200"/>
          </a:xfrm>
          <a:prstGeom prst="rect">
            <a:avLst/>
          </a:prstGeom>
          <a:noFill/>
          <a:ln w="9525">
            <a:noFill/>
            <a:miter lim="800000"/>
            <a:headEnd/>
            <a:tailEnd/>
          </a:ln>
        </p:spPr>
        <p:txBody>
          <a:bodyPr wrap="none">
            <a:prstTxWarp prst="textNoShape">
              <a:avLst/>
            </a:prstTxWarp>
            <a:spAutoFit/>
          </a:bodyPr>
          <a:lstStyle/>
          <a:p>
            <a:endParaRPr lang="ja-JP" altLang="en-US"/>
          </a:p>
        </p:txBody>
      </p:sp>
      <p:pic>
        <p:nvPicPr>
          <p:cNvPr id="15" name="図 14" descr="STF-VT-cavity.jpg"/>
          <p:cNvPicPr>
            <a:picLocks noChangeAspect="1"/>
          </p:cNvPicPr>
          <p:nvPr/>
        </p:nvPicPr>
        <p:blipFill>
          <a:blip r:embed="rId5"/>
          <a:stretch>
            <a:fillRect/>
          </a:stretch>
        </p:blipFill>
        <p:spPr>
          <a:xfrm>
            <a:off x="438982" y="1484784"/>
            <a:ext cx="1660020" cy="4752528"/>
          </a:xfrm>
          <a:prstGeom prst="rect">
            <a:avLst/>
          </a:prstGeom>
          <a:ln>
            <a:solidFill>
              <a:srgbClr val="010101"/>
            </a:solidFill>
          </a:ln>
        </p:spPr>
      </p:pic>
      <p:pic>
        <p:nvPicPr>
          <p:cNvPr id="16" name="図 53" descr="#9_TX-mapping_correlation_2nd_pi.png"/>
          <p:cNvPicPr>
            <a:picLocks noChangeAspect="1"/>
          </p:cNvPicPr>
          <p:nvPr/>
        </p:nvPicPr>
        <p:blipFill>
          <a:blip r:embed="rId6"/>
          <a:srcRect/>
          <a:stretch>
            <a:fillRect/>
          </a:stretch>
        </p:blipFill>
        <p:spPr bwMode="auto">
          <a:xfrm>
            <a:off x="2339752" y="1484784"/>
            <a:ext cx="4149041" cy="2861518"/>
          </a:xfrm>
          <a:prstGeom prst="rect">
            <a:avLst/>
          </a:prstGeom>
          <a:noFill/>
          <a:ln w="9525">
            <a:solidFill>
              <a:srgbClr val="010101"/>
            </a:solidFill>
            <a:miter lim="800000"/>
            <a:headEnd/>
            <a:tailEnd/>
          </a:ln>
        </p:spPr>
      </p:pic>
      <p:sp>
        <p:nvSpPr>
          <p:cNvPr id="17" name="テキスト ボックス 13"/>
          <p:cNvSpPr txBox="1">
            <a:spLocks noChangeArrowheads="1"/>
          </p:cNvSpPr>
          <p:nvPr/>
        </p:nvSpPr>
        <p:spPr bwMode="auto">
          <a:xfrm>
            <a:off x="2514600" y="2576899"/>
            <a:ext cx="1890094" cy="276999"/>
          </a:xfrm>
          <a:prstGeom prst="rect">
            <a:avLst/>
          </a:prstGeom>
          <a:noFill/>
          <a:ln w="9525">
            <a:noFill/>
            <a:miter lim="800000"/>
            <a:headEnd/>
            <a:tailEnd/>
          </a:ln>
        </p:spPr>
        <p:txBody>
          <a:bodyPr wrap="none">
            <a:prstTxWarp prst="textNoShape">
              <a:avLst/>
            </a:prstTxWarp>
            <a:spAutoFit/>
          </a:bodyPr>
          <a:lstStyle/>
          <a:p>
            <a:r>
              <a:rPr lang="en-US" altLang="ja-JP" sz="1200" b="1" i="1" dirty="0" err="1">
                <a:solidFill>
                  <a:srgbClr val="FF0000"/>
                </a:solidFill>
              </a:rPr>
              <a:t>E</a:t>
            </a:r>
            <a:r>
              <a:rPr lang="en-US" altLang="ja-JP" sz="1200" b="1" i="1" baseline="-25000" dirty="0" err="1">
                <a:solidFill>
                  <a:srgbClr val="FF0000"/>
                </a:solidFill>
              </a:rPr>
              <a:t>acc</a:t>
            </a:r>
            <a:r>
              <a:rPr lang="en-US" altLang="ja-JP" sz="1200" b="1" i="1" dirty="0" smtClean="0">
                <a:solidFill>
                  <a:srgbClr val="FF0000"/>
                </a:solidFill>
              </a:rPr>
              <a:t>=25MV</a:t>
            </a:r>
            <a:r>
              <a:rPr lang="en-US" altLang="ja-JP" sz="1200" b="1" i="1" dirty="0">
                <a:solidFill>
                  <a:srgbClr val="FF0000"/>
                </a:solidFill>
              </a:rPr>
              <a:t>/m (Quench)</a:t>
            </a:r>
            <a:endParaRPr lang="ja-JP" altLang="en-US" sz="1200" b="1" i="1" dirty="0">
              <a:solidFill>
                <a:srgbClr val="FF0000"/>
              </a:solidFill>
            </a:endParaRPr>
          </a:p>
        </p:txBody>
      </p:sp>
      <p:sp>
        <p:nvSpPr>
          <p:cNvPr id="18" name="テキスト ボックス 13"/>
          <p:cNvSpPr txBox="1">
            <a:spLocks noChangeArrowheads="1"/>
          </p:cNvSpPr>
          <p:nvPr/>
        </p:nvSpPr>
        <p:spPr bwMode="auto">
          <a:xfrm>
            <a:off x="2590800" y="3886200"/>
            <a:ext cx="1618640" cy="246221"/>
          </a:xfrm>
          <a:prstGeom prst="rect">
            <a:avLst/>
          </a:prstGeom>
          <a:noFill/>
          <a:ln w="9525">
            <a:noFill/>
            <a:miter lim="800000"/>
            <a:headEnd/>
            <a:tailEnd/>
          </a:ln>
        </p:spPr>
        <p:txBody>
          <a:bodyPr wrap="none">
            <a:prstTxWarp prst="textNoShape">
              <a:avLst/>
            </a:prstTxWarp>
            <a:spAutoFit/>
          </a:bodyPr>
          <a:lstStyle/>
          <a:p>
            <a:r>
              <a:rPr lang="en-US" altLang="ja-JP" sz="1000" b="1" i="1" dirty="0" smtClean="0">
                <a:solidFill>
                  <a:srgbClr val="010101"/>
                </a:solidFill>
              </a:rPr>
              <a:t>MHI-09  1st </a:t>
            </a:r>
            <a:r>
              <a:rPr lang="en-US" altLang="ja-JP" sz="1000" b="1" i="1" dirty="0">
                <a:solidFill>
                  <a:srgbClr val="010101"/>
                </a:solidFill>
              </a:rPr>
              <a:t>VT  </a:t>
            </a:r>
            <a:r>
              <a:rPr lang="en-US" altLang="ja-JP" sz="1000" b="1" i="1" dirty="0" err="1">
                <a:solidFill>
                  <a:srgbClr val="010101"/>
                </a:solidFill>
              </a:rPr>
              <a:t>π</a:t>
            </a:r>
            <a:r>
              <a:rPr lang="en-US" altLang="ja-JP" sz="1000" b="1" i="1" dirty="0">
                <a:solidFill>
                  <a:srgbClr val="010101"/>
                </a:solidFill>
              </a:rPr>
              <a:t>-mode</a:t>
            </a:r>
            <a:endParaRPr lang="ja-JP" altLang="en-US" sz="1000" b="1" i="1" dirty="0">
              <a:solidFill>
                <a:srgbClr val="010101"/>
              </a:solidFill>
            </a:endParaRPr>
          </a:p>
        </p:txBody>
      </p:sp>
      <p:sp>
        <p:nvSpPr>
          <p:cNvPr id="21" name="TextBox 20"/>
          <p:cNvSpPr txBox="1"/>
          <p:nvPr/>
        </p:nvSpPr>
        <p:spPr>
          <a:xfrm>
            <a:off x="2987824" y="1484784"/>
            <a:ext cx="864540" cy="369332"/>
          </a:xfrm>
          <a:prstGeom prst="rect">
            <a:avLst/>
          </a:prstGeom>
          <a:solidFill>
            <a:schemeClr val="bg1"/>
          </a:solidFill>
        </p:spPr>
        <p:txBody>
          <a:bodyPr wrap="none" rtlCol="0">
            <a:spAutoFit/>
          </a:bodyPr>
          <a:lstStyle/>
          <a:p>
            <a:r>
              <a:rPr kumimoji="1" lang="en-US" altLang="ja-JP" sz="1800" b="1" dirty="0" smtClean="0">
                <a:solidFill>
                  <a:srgbClr val="010101"/>
                </a:solidFill>
              </a:rPr>
              <a:t>T-map</a:t>
            </a:r>
            <a:endParaRPr kumimoji="1" lang="ja-JP" altLang="en-US" sz="1800" b="1" dirty="0">
              <a:solidFill>
                <a:srgbClr val="010101"/>
              </a:solidFill>
            </a:endParaRPr>
          </a:p>
        </p:txBody>
      </p:sp>
      <p:sp>
        <p:nvSpPr>
          <p:cNvPr id="22" name="TextBox 21"/>
          <p:cNvSpPr txBox="1"/>
          <p:nvPr/>
        </p:nvSpPr>
        <p:spPr>
          <a:xfrm>
            <a:off x="4932040" y="1484784"/>
            <a:ext cx="1236712" cy="369332"/>
          </a:xfrm>
          <a:prstGeom prst="rect">
            <a:avLst/>
          </a:prstGeom>
          <a:solidFill>
            <a:srgbClr val="FFFFFF"/>
          </a:solidFill>
        </p:spPr>
        <p:txBody>
          <a:bodyPr wrap="none" rtlCol="0">
            <a:spAutoFit/>
          </a:bodyPr>
          <a:lstStyle/>
          <a:p>
            <a:r>
              <a:rPr lang="en-US" altLang="ja-JP" sz="1800" b="1" dirty="0" err="1" smtClean="0">
                <a:solidFill>
                  <a:srgbClr val="010101"/>
                </a:solidFill>
              </a:rPr>
              <a:t>Xray</a:t>
            </a:r>
            <a:r>
              <a:rPr kumimoji="1" lang="en-US" altLang="ja-JP" sz="1800" b="1" dirty="0" smtClean="0">
                <a:solidFill>
                  <a:srgbClr val="010101"/>
                </a:solidFill>
              </a:rPr>
              <a:t>-map</a:t>
            </a:r>
            <a:endParaRPr kumimoji="1" lang="ja-JP" altLang="en-US" sz="1800" b="1" dirty="0">
              <a:solidFill>
                <a:srgbClr val="010101"/>
              </a:solidFill>
            </a:endParaRPr>
          </a:p>
        </p:txBody>
      </p:sp>
      <p:sp>
        <p:nvSpPr>
          <p:cNvPr id="27" name="TextBox 26"/>
          <p:cNvSpPr txBox="1"/>
          <p:nvPr/>
        </p:nvSpPr>
        <p:spPr>
          <a:xfrm>
            <a:off x="395536" y="5949280"/>
            <a:ext cx="1646980" cy="276999"/>
          </a:xfrm>
          <a:prstGeom prst="rect">
            <a:avLst/>
          </a:prstGeom>
          <a:noFill/>
        </p:spPr>
        <p:txBody>
          <a:bodyPr wrap="none" rtlCol="0">
            <a:spAutoFit/>
          </a:bodyPr>
          <a:lstStyle/>
          <a:p>
            <a:r>
              <a:rPr kumimoji="1" lang="en-US" altLang="ja-JP" sz="1200" b="1" dirty="0" smtClean="0">
                <a:solidFill>
                  <a:srgbClr val="010101"/>
                </a:solidFill>
              </a:rPr>
              <a:t>Sensors installation</a:t>
            </a:r>
            <a:endParaRPr kumimoji="1" lang="ja-JP" altLang="en-US" sz="1200" b="1" dirty="0">
              <a:solidFill>
                <a:srgbClr val="010101"/>
              </a:solidFill>
            </a:endParaRPr>
          </a:p>
        </p:txBody>
      </p:sp>
      <p:sp>
        <p:nvSpPr>
          <p:cNvPr id="23" name="TextBox 22"/>
          <p:cNvSpPr txBox="1"/>
          <p:nvPr/>
        </p:nvSpPr>
        <p:spPr>
          <a:xfrm>
            <a:off x="2915816" y="5877272"/>
            <a:ext cx="2886127" cy="369332"/>
          </a:xfrm>
          <a:prstGeom prst="rect">
            <a:avLst/>
          </a:prstGeom>
          <a:noFill/>
        </p:spPr>
        <p:txBody>
          <a:bodyPr wrap="none" rtlCol="0">
            <a:spAutoFit/>
          </a:bodyPr>
          <a:lstStyle/>
          <a:p>
            <a:r>
              <a:rPr kumimoji="1" lang="ja-JP" altLang="en-US" sz="1800" dirty="0" smtClean="0">
                <a:solidFill>
                  <a:srgbClr val="FFFF00"/>
                </a:solidFill>
              </a:rPr>
              <a:t>内面検査カメラ（京都カメラ）</a:t>
            </a:r>
            <a:endParaRPr kumimoji="1" lang="ja-JP" altLang="en-US" sz="1800" dirty="0">
              <a:solidFill>
                <a:srgbClr val="FFFF00"/>
              </a:solidFill>
            </a:endParaRPr>
          </a:p>
        </p:txBody>
      </p:sp>
      <p:sp>
        <p:nvSpPr>
          <p:cNvPr id="25" name="Rectangle 41"/>
          <p:cNvSpPr>
            <a:spLocks noChangeArrowheads="1"/>
          </p:cNvSpPr>
          <p:nvPr/>
        </p:nvSpPr>
        <p:spPr bwMode="auto">
          <a:xfrm>
            <a:off x="152400" y="762000"/>
            <a:ext cx="8812088" cy="5943600"/>
          </a:xfrm>
          <a:prstGeom prst="rect">
            <a:avLst/>
          </a:prstGeom>
          <a:noFill/>
          <a:ln w="28575">
            <a:solidFill>
              <a:srgbClr val="000090"/>
            </a:solidFill>
            <a:miter lim="800000"/>
            <a:headEnd/>
            <a:tailEnd/>
          </a:ln>
        </p:spPr>
        <p:txBody>
          <a:bodyPr wrap="none" anchor="ctr">
            <a:prstTxWarp prst="textNoShape">
              <a:avLst/>
            </a:prstTxWarp>
          </a:bodyPr>
          <a:lstStyle/>
          <a:p>
            <a:endParaRPr lang="ja-JP" altLang="en-US"/>
          </a:p>
        </p:txBody>
      </p:sp>
      <p:sp>
        <p:nvSpPr>
          <p:cNvPr id="31" name="Text Box 3"/>
          <p:cNvSpPr txBox="1">
            <a:spLocks noChangeArrowheads="1"/>
          </p:cNvSpPr>
          <p:nvPr/>
        </p:nvSpPr>
        <p:spPr bwMode="auto">
          <a:xfrm>
            <a:off x="2483768" y="188640"/>
            <a:ext cx="4607752" cy="523220"/>
          </a:xfrm>
          <a:prstGeom prst="rect">
            <a:avLst/>
          </a:prstGeom>
          <a:noFill/>
          <a:ln w="9525">
            <a:noFill/>
            <a:miter lim="800000"/>
            <a:headEnd/>
            <a:tailEnd/>
          </a:ln>
        </p:spPr>
        <p:txBody>
          <a:bodyPr wrap="none">
            <a:prstTxWarp prst="textNoShape">
              <a:avLst/>
            </a:prstTxWarp>
            <a:spAutoFit/>
          </a:bodyPr>
          <a:lstStyle/>
          <a:p>
            <a:r>
              <a:rPr lang="ja-JP" altLang="en-US" sz="2800" b="1" i="1" dirty="0" smtClean="0">
                <a:latin typeface="Osaka"/>
                <a:ea typeface="Osaka"/>
                <a:cs typeface="Osaka"/>
              </a:rPr>
              <a:t>超伝導空洞の電界性能試験</a:t>
            </a:r>
            <a:endParaRPr lang="en-US" altLang="ja-JP" sz="2800" b="1" i="1" dirty="0">
              <a:latin typeface="Osaka"/>
              <a:ea typeface="Osaka"/>
              <a:cs typeface="Osaka"/>
            </a:endParaRPr>
          </a:p>
        </p:txBody>
      </p:sp>
      <p:sp>
        <p:nvSpPr>
          <p:cNvPr id="19" name="TextBox 22"/>
          <p:cNvSpPr txBox="1"/>
          <p:nvPr/>
        </p:nvSpPr>
        <p:spPr>
          <a:xfrm>
            <a:off x="6876256" y="2348880"/>
            <a:ext cx="1569660" cy="369332"/>
          </a:xfrm>
          <a:prstGeom prst="rect">
            <a:avLst/>
          </a:prstGeom>
          <a:noFill/>
        </p:spPr>
        <p:txBody>
          <a:bodyPr wrap="none" rtlCol="0">
            <a:spAutoFit/>
          </a:bodyPr>
          <a:lstStyle/>
          <a:p>
            <a:r>
              <a:rPr lang="ja-JP" altLang="en-US" sz="1800" dirty="0" smtClean="0">
                <a:solidFill>
                  <a:srgbClr val="FFFF00"/>
                </a:solidFill>
              </a:rPr>
              <a:t>電界性能</a:t>
            </a:r>
            <a:r>
              <a:rPr kumimoji="1" lang="ja-JP" altLang="en-US" sz="1800" dirty="0" smtClean="0">
                <a:solidFill>
                  <a:srgbClr val="FFFF00"/>
                </a:solidFill>
              </a:rPr>
              <a:t>測定</a:t>
            </a:r>
            <a:endParaRPr kumimoji="1" lang="ja-JP" altLang="en-US" sz="1800" dirty="0">
              <a:solidFill>
                <a:srgbClr val="FFFF00"/>
              </a:solidFill>
            </a:endParaRPr>
          </a:p>
        </p:txBody>
      </p:sp>
      <p:sp>
        <p:nvSpPr>
          <p:cNvPr id="24" name="テキスト ボックス 23"/>
          <p:cNvSpPr txBox="1"/>
          <p:nvPr/>
        </p:nvSpPr>
        <p:spPr>
          <a:xfrm>
            <a:off x="147626" y="6309320"/>
            <a:ext cx="8996374" cy="338554"/>
          </a:xfrm>
          <a:prstGeom prst="rect">
            <a:avLst/>
          </a:prstGeom>
          <a:noFill/>
        </p:spPr>
        <p:txBody>
          <a:bodyPr wrap="none" rtlCol="0">
            <a:spAutoFit/>
          </a:bodyPr>
          <a:lstStyle/>
          <a:p>
            <a:r>
              <a:rPr lang="ja-JP" altLang="en-US" sz="1600" b="1" dirty="0" smtClean="0">
                <a:solidFill>
                  <a:srgbClr val="FF0000"/>
                </a:solidFill>
              </a:rPr>
              <a:t>性能試験中のモニタリングと内面検査装置により電界性能を阻害している要因を定常的に調べている。</a:t>
            </a:r>
            <a:endParaRPr kumimoji="1" lang="ja-JP" altLang="en-US" sz="1600" b="1" dirty="0">
              <a:solidFill>
                <a:srgbClr val="FF0000"/>
              </a:solidFill>
            </a:endParaRPr>
          </a:p>
        </p:txBody>
      </p:sp>
    </p:spTree>
    <p:extLst>
      <p:ext uri="{BB962C8B-B14F-4D97-AF65-F5344CB8AC3E}">
        <p14:creationId xmlns:p14="http://schemas.microsoft.com/office/powerpoint/2010/main" val="29186293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11" descr="20081215Di-0058.jpg"/>
          <p:cNvPicPr>
            <a:picLocks noChangeAspect="1"/>
          </p:cNvPicPr>
          <p:nvPr/>
        </p:nvPicPr>
        <p:blipFill>
          <a:blip r:embed="rId2"/>
          <a:srcRect/>
          <a:stretch>
            <a:fillRect/>
          </a:stretch>
        </p:blipFill>
        <p:spPr bwMode="auto">
          <a:xfrm>
            <a:off x="323528" y="2996952"/>
            <a:ext cx="4536953" cy="3024088"/>
          </a:xfrm>
          <a:prstGeom prst="rect">
            <a:avLst/>
          </a:prstGeom>
          <a:noFill/>
          <a:ln w="9525">
            <a:noFill/>
            <a:miter lim="800000"/>
            <a:headEnd/>
            <a:tailEnd/>
          </a:ln>
        </p:spPr>
      </p:pic>
      <p:sp>
        <p:nvSpPr>
          <p:cNvPr id="32772" name="TextBox 16"/>
          <p:cNvSpPr txBox="1">
            <a:spLocks noChangeArrowheads="1"/>
          </p:cNvSpPr>
          <p:nvPr/>
        </p:nvSpPr>
        <p:spPr bwMode="auto">
          <a:xfrm>
            <a:off x="247650" y="842963"/>
            <a:ext cx="4458572" cy="2092881"/>
          </a:xfrm>
          <a:prstGeom prst="rect">
            <a:avLst/>
          </a:prstGeom>
          <a:noFill/>
          <a:ln w="9525">
            <a:noFill/>
            <a:miter lim="800000"/>
            <a:headEnd/>
            <a:tailEnd/>
          </a:ln>
        </p:spPr>
        <p:txBody>
          <a:bodyPr wrap="none">
            <a:prstTxWarp prst="textNoShape">
              <a:avLst/>
            </a:prstTxWarp>
            <a:spAutoFit/>
          </a:bodyPr>
          <a:lstStyle/>
          <a:p>
            <a:r>
              <a:rPr lang="en-US" altLang="ja-JP" sz="1600" b="1" dirty="0" smtClean="0"/>
              <a:t>ILC</a:t>
            </a:r>
            <a:r>
              <a:rPr lang="ja-JP" altLang="en-US" sz="1600" b="1" dirty="0" smtClean="0"/>
              <a:t>の加速モジュールであるクライオモジュールの</a:t>
            </a:r>
            <a:endParaRPr lang="en-US" altLang="ja-JP" sz="1600" b="1" dirty="0" smtClean="0"/>
          </a:p>
          <a:p>
            <a:r>
              <a:rPr lang="ja-JP" altLang="en-US" sz="1600" b="1" dirty="0" smtClean="0"/>
              <a:t>技術実証試験は以下の項目にわたっている。</a:t>
            </a:r>
            <a:endParaRPr lang="en-US" altLang="ja-JP" sz="1600" b="1" dirty="0" smtClean="0"/>
          </a:p>
          <a:p>
            <a:endParaRPr lang="en-US" altLang="ja-JP" sz="1400" dirty="0"/>
          </a:p>
          <a:p>
            <a:r>
              <a:rPr lang="en-US" altLang="ja-JP" sz="1400" dirty="0"/>
              <a:t>  </a:t>
            </a:r>
            <a:r>
              <a:rPr lang="en-US" altLang="ja-JP" sz="1400" dirty="0" smtClean="0"/>
              <a:t> </a:t>
            </a:r>
            <a:r>
              <a:rPr lang="ja-JP" altLang="en-US" sz="1400" dirty="0" smtClean="0"/>
              <a:t>設計、製作、アセンブリー技術の習得、</a:t>
            </a:r>
            <a:endParaRPr lang="en-US" altLang="ja-JP" sz="1400" dirty="0" smtClean="0"/>
          </a:p>
          <a:p>
            <a:r>
              <a:rPr lang="en-US" altLang="ja-JP" sz="1400" dirty="0" smtClean="0"/>
              <a:t>   </a:t>
            </a:r>
            <a:r>
              <a:rPr lang="en-US" altLang="ja-JP" sz="1400" dirty="0"/>
              <a:t>2k</a:t>
            </a:r>
            <a:r>
              <a:rPr lang="en-US" altLang="ja-JP" sz="1400" dirty="0" smtClean="0"/>
              <a:t> </a:t>
            </a:r>
            <a:r>
              <a:rPr lang="ja-JP" altLang="en-US" sz="1400" dirty="0" smtClean="0"/>
              <a:t>冷凍機技術、</a:t>
            </a:r>
            <a:endParaRPr lang="en-US" altLang="ja-JP" sz="1400" dirty="0" smtClean="0"/>
          </a:p>
          <a:p>
            <a:r>
              <a:rPr lang="en-US" altLang="ja-JP" sz="1400" dirty="0"/>
              <a:t>  </a:t>
            </a:r>
            <a:r>
              <a:rPr lang="en-US" altLang="ja-JP" sz="1400" dirty="0" smtClean="0"/>
              <a:t> </a:t>
            </a:r>
            <a:r>
              <a:rPr lang="ja-JP" altLang="en-US" sz="1400" dirty="0" smtClean="0"/>
              <a:t>低熱負荷クライオスタット技術、</a:t>
            </a:r>
            <a:endParaRPr lang="en-US" altLang="ja-JP" sz="1400" dirty="0" smtClean="0"/>
          </a:p>
          <a:p>
            <a:r>
              <a:rPr lang="en-US" altLang="ja-JP" sz="1400" dirty="0"/>
              <a:t>  </a:t>
            </a:r>
            <a:r>
              <a:rPr lang="en-US" altLang="ja-JP" sz="1400" dirty="0" smtClean="0"/>
              <a:t> </a:t>
            </a:r>
            <a:r>
              <a:rPr lang="ja-JP" altLang="en-US" sz="1400" dirty="0" smtClean="0"/>
              <a:t>高性能空洞製造と大電力パルス運転技術、</a:t>
            </a:r>
            <a:endParaRPr lang="en-US" altLang="ja-JP" sz="1400" dirty="0" smtClean="0"/>
          </a:p>
          <a:p>
            <a:r>
              <a:rPr lang="en-US" altLang="ja-JP" sz="1400" dirty="0"/>
              <a:t>   </a:t>
            </a:r>
            <a:r>
              <a:rPr lang="ja-JP" altLang="en-US" sz="1400" dirty="0" smtClean="0"/>
              <a:t>デジタル制御による空洞電圧安定化技術、</a:t>
            </a:r>
            <a:endParaRPr lang="en-US" altLang="ja-JP" sz="1400" dirty="0" smtClean="0"/>
          </a:p>
          <a:p>
            <a:r>
              <a:rPr lang="en-US" altLang="ja-JP" sz="1400" dirty="0"/>
              <a:t>  </a:t>
            </a:r>
            <a:r>
              <a:rPr lang="en-US" altLang="ja-JP" sz="1400" dirty="0" smtClean="0"/>
              <a:t> </a:t>
            </a:r>
            <a:r>
              <a:rPr lang="ja-JP" altLang="en-US" sz="1400" dirty="0" smtClean="0"/>
              <a:t>大電力分配系、空洞外部</a:t>
            </a:r>
            <a:r>
              <a:rPr lang="en-US" altLang="ja-JP" sz="1400" dirty="0" smtClean="0"/>
              <a:t>Q</a:t>
            </a:r>
            <a:r>
              <a:rPr lang="ja-JP" altLang="en-US" sz="1400" dirty="0" smtClean="0"/>
              <a:t>制御、など。</a:t>
            </a:r>
            <a:endParaRPr lang="ja-JP" altLang="en-US" sz="1400" dirty="0"/>
          </a:p>
        </p:txBody>
      </p:sp>
      <p:sp>
        <p:nvSpPr>
          <p:cNvPr id="32773" name="Rectangle 41"/>
          <p:cNvSpPr>
            <a:spLocks noChangeArrowheads="1"/>
          </p:cNvSpPr>
          <p:nvPr/>
        </p:nvSpPr>
        <p:spPr bwMode="auto">
          <a:xfrm>
            <a:off x="152400" y="762000"/>
            <a:ext cx="8686800" cy="5943600"/>
          </a:xfrm>
          <a:prstGeom prst="rect">
            <a:avLst/>
          </a:prstGeom>
          <a:noFill/>
          <a:ln w="28575">
            <a:solidFill>
              <a:srgbClr val="000090"/>
            </a:solidFill>
            <a:miter lim="800000"/>
            <a:headEnd/>
            <a:tailEnd/>
          </a:ln>
        </p:spPr>
        <p:txBody>
          <a:bodyPr wrap="none" anchor="ctr">
            <a:prstTxWarp prst="textNoShape">
              <a:avLst/>
            </a:prstTxWarp>
          </a:bodyPr>
          <a:lstStyle/>
          <a:p>
            <a:endParaRPr lang="ja-JP" altLang="en-US"/>
          </a:p>
        </p:txBody>
      </p:sp>
      <p:sp>
        <p:nvSpPr>
          <p:cNvPr id="32775" name="TextBox 4"/>
          <p:cNvSpPr txBox="1">
            <a:spLocks noChangeArrowheads="1"/>
          </p:cNvSpPr>
          <p:nvPr/>
        </p:nvSpPr>
        <p:spPr bwMode="auto">
          <a:xfrm>
            <a:off x="5580112" y="3284984"/>
            <a:ext cx="3147015" cy="307777"/>
          </a:xfrm>
          <a:prstGeom prst="rect">
            <a:avLst/>
          </a:prstGeom>
          <a:noFill/>
          <a:ln w="9525">
            <a:noFill/>
            <a:miter lim="800000"/>
            <a:headEnd/>
            <a:tailEnd/>
          </a:ln>
        </p:spPr>
        <p:txBody>
          <a:bodyPr wrap="none">
            <a:prstTxWarp prst="textNoShape">
              <a:avLst/>
            </a:prstTxWarp>
            <a:spAutoFit/>
          </a:bodyPr>
          <a:lstStyle/>
          <a:p>
            <a:r>
              <a:rPr lang="ja-JP" altLang="en-US" sz="1400" b="1" dirty="0" smtClean="0"/>
              <a:t>クリーンルーム内での空洞アセンブリー</a:t>
            </a:r>
            <a:endParaRPr lang="ja-JP" altLang="en-US" sz="1400" b="1" dirty="0"/>
          </a:p>
        </p:txBody>
      </p:sp>
      <p:sp>
        <p:nvSpPr>
          <p:cNvPr id="32778" name="TextBox 6"/>
          <p:cNvSpPr txBox="1">
            <a:spLocks noChangeArrowheads="1"/>
          </p:cNvSpPr>
          <p:nvPr/>
        </p:nvSpPr>
        <p:spPr bwMode="auto">
          <a:xfrm>
            <a:off x="395536" y="6093296"/>
            <a:ext cx="3685624" cy="307777"/>
          </a:xfrm>
          <a:prstGeom prst="rect">
            <a:avLst/>
          </a:prstGeom>
          <a:noFill/>
          <a:ln w="9525">
            <a:noFill/>
            <a:miter lim="800000"/>
            <a:headEnd/>
            <a:tailEnd/>
          </a:ln>
        </p:spPr>
        <p:txBody>
          <a:bodyPr wrap="none">
            <a:prstTxWarp prst="textNoShape">
              <a:avLst/>
            </a:prstTxWarp>
            <a:spAutoFit/>
          </a:bodyPr>
          <a:lstStyle/>
          <a:p>
            <a:r>
              <a:rPr lang="ja-JP" altLang="en-US" sz="1400" b="1" dirty="0" smtClean="0"/>
              <a:t>クライオモジュール運転技術実証試験の様子</a:t>
            </a:r>
            <a:endParaRPr lang="ja-JP" altLang="en-US" sz="1400" b="1" dirty="0"/>
          </a:p>
        </p:txBody>
      </p:sp>
      <p:pic>
        <p:nvPicPr>
          <p:cNvPr id="11" name="図 5" descr="20080125Di-0073.jpg"/>
          <p:cNvPicPr>
            <a:picLocks noChangeAspect="1"/>
          </p:cNvPicPr>
          <p:nvPr/>
        </p:nvPicPr>
        <p:blipFill>
          <a:blip r:embed="rId3"/>
          <a:srcRect/>
          <a:stretch>
            <a:fillRect/>
          </a:stretch>
        </p:blipFill>
        <p:spPr bwMode="auto">
          <a:xfrm>
            <a:off x="5076056" y="897667"/>
            <a:ext cx="3594869" cy="2396578"/>
          </a:xfrm>
          <a:prstGeom prst="rect">
            <a:avLst/>
          </a:prstGeom>
          <a:noFill/>
          <a:ln w="9525">
            <a:noFill/>
            <a:miter lim="800000"/>
            <a:headEnd/>
            <a:tailEnd/>
          </a:ln>
        </p:spPr>
      </p:pic>
      <p:pic>
        <p:nvPicPr>
          <p:cNvPr id="12" name="図 11" descr="20080205Di-0037.jpg"/>
          <p:cNvPicPr>
            <a:picLocks noChangeAspect="1"/>
          </p:cNvPicPr>
          <p:nvPr/>
        </p:nvPicPr>
        <p:blipFill>
          <a:blip r:embed="rId4"/>
          <a:stretch>
            <a:fillRect/>
          </a:stretch>
        </p:blipFill>
        <p:spPr>
          <a:xfrm>
            <a:off x="5074611" y="3633788"/>
            <a:ext cx="3596313" cy="2397542"/>
          </a:xfrm>
          <a:prstGeom prst="rect">
            <a:avLst/>
          </a:prstGeom>
        </p:spPr>
      </p:pic>
      <p:sp>
        <p:nvSpPr>
          <p:cNvPr id="13" name="TextBox 4"/>
          <p:cNvSpPr txBox="1">
            <a:spLocks noChangeArrowheads="1"/>
          </p:cNvSpPr>
          <p:nvPr/>
        </p:nvSpPr>
        <p:spPr bwMode="auto">
          <a:xfrm>
            <a:off x="5364088" y="6093296"/>
            <a:ext cx="3084598" cy="307777"/>
          </a:xfrm>
          <a:prstGeom prst="rect">
            <a:avLst/>
          </a:prstGeom>
          <a:noFill/>
          <a:ln w="9525">
            <a:noFill/>
            <a:miter lim="800000"/>
            <a:headEnd/>
            <a:tailEnd/>
          </a:ln>
        </p:spPr>
        <p:txBody>
          <a:bodyPr wrap="none">
            <a:prstTxWarp prst="textNoShape">
              <a:avLst/>
            </a:prstTxWarp>
            <a:spAutoFit/>
          </a:bodyPr>
          <a:lstStyle/>
          <a:p>
            <a:r>
              <a:rPr lang="ja-JP" altLang="en-US" sz="1400" b="1" dirty="0" smtClean="0"/>
              <a:t>クライオモジュールへの空洞組み込み</a:t>
            </a:r>
            <a:endParaRPr lang="ja-JP" altLang="en-US" sz="1400" b="1" dirty="0"/>
          </a:p>
        </p:txBody>
      </p:sp>
      <p:sp>
        <p:nvSpPr>
          <p:cNvPr id="14" name="Text Box 3"/>
          <p:cNvSpPr txBox="1">
            <a:spLocks noChangeArrowheads="1"/>
          </p:cNvSpPr>
          <p:nvPr/>
        </p:nvSpPr>
        <p:spPr bwMode="auto">
          <a:xfrm>
            <a:off x="539552" y="188640"/>
            <a:ext cx="7805743" cy="523220"/>
          </a:xfrm>
          <a:prstGeom prst="rect">
            <a:avLst/>
          </a:prstGeom>
          <a:noFill/>
          <a:ln w="9525">
            <a:noFill/>
            <a:miter lim="800000"/>
            <a:headEnd/>
            <a:tailEnd/>
          </a:ln>
        </p:spPr>
        <p:txBody>
          <a:bodyPr wrap="none">
            <a:prstTxWarp prst="textNoShape">
              <a:avLst/>
            </a:prstTxWarp>
            <a:spAutoFit/>
          </a:bodyPr>
          <a:lstStyle/>
          <a:p>
            <a:r>
              <a:rPr lang="ja-JP" altLang="en-US" sz="2800" b="1" i="1" dirty="0" smtClean="0">
                <a:latin typeface="Osaka"/>
                <a:ea typeface="Osaka"/>
                <a:cs typeface="Osaka"/>
              </a:rPr>
              <a:t>クライオモジュールのアセンブリーと電界性能試験</a:t>
            </a:r>
            <a:endParaRPr lang="en-US" altLang="ja-JP" sz="2800" b="1" i="1" dirty="0">
              <a:latin typeface="Osaka"/>
              <a:ea typeface="Osaka"/>
              <a:cs typeface="Osaka"/>
            </a:endParaRPr>
          </a:p>
        </p:txBody>
      </p:sp>
      <p:sp>
        <p:nvSpPr>
          <p:cNvPr id="15" name="テキスト ボックス 14"/>
          <p:cNvSpPr txBox="1"/>
          <p:nvPr/>
        </p:nvSpPr>
        <p:spPr>
          <a:xfrm>
            <a:off x="755576" y="6381328"/>
            <a:ext cx="7710765" cy="338554"/>
          </a:xfrm>
          <a:prstGeom prst="rect">
            <a:avLst/>
          </a:prstGeom>
          <a:noFill/>
        </p:spPr>
        <p:txBody>
          <a:bodyPr wrap="none" rtlCol="0">
            <a:spAutoFit/>
          </a:bodyPr>
          <a:lstStyle/>
          <a:p>
            <a:r>
              <a:rPr kumimoji="1" lang="en-US" altLang="ja-JP" sz="1600" b="1" dirty="0" smtClean="0">
                <a:solidFill>
                  <a:srgbClr val="FF0000"/>
                </a:solidFill>
              </a:rPr>
              <a:t>STF phase-1</a:t>
            </a:r>
            <a:r>
              <a:rPr kumimoji="1" lang="ja-JP" altLang="en-US" sz="1600" b="1" dirty="0" smtClean="0">
                <a:solidFill>
                  <a:srgbClr val="FF0000"/>
                </a:solidFill>
              </a:rPr>
              <a:t>および</a:t>
            </a:r>
            <a:r>
              <a:rPr kumimoji="1" lang="en-US" altLang="ja-JP" sz="1600" b="1" dirty="0" smtClean="0">
                <a:solidFill>
                  <a:srgbClr val="FF0000"/>
                </a:solidFill>
              </a:rPr>
              <a:t>S1-Global</a:t>
            </a:r>
            <a:r>
              <a:rPr kumimoji="1" lang="ja-JP" altLang="en-US" sz="1600" b="1" dirty="0" smtClean="0">
                <a:solidFill>
                  <a:srgbClr val="FF0000"/>
                </a:solidFill>
              </a:rPr>
              <a:t>により基本的クライオモジュール技術は確立している。</a:t>
            </a:r>
            <a:endParaRPr kumimoji="1" lang="ja-JP" altLang="en-US" sz="1600" b="1" dirty="0">
              <a:solidFill>
                <a:srgbClr val="FF0000"/>
              </a:solidFill>
            </a:endParaRPr>
          </a:p>
        </p:txBody>
      </p:sp>
    </p:spTree>
    <p:extLst>
      <p:ext uri="{BB962C8B-B14F-4D97-AF65-F5344CB8AC3E}">
        <p14:creationId xmlns:p14="http://schemas.microsoft.com/office/powerpoint/2010/main" val="608389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683568" y="2204864"/>
            <a:ext cx="7848872" cy="1440160"/>
          </a:xfrm>
          <a:prstGeom prst="rect">
            <a:avLst/>
          </a:prstGeom>
          <a:noFill/>
          <a:ln w="9525" cap="flat" cmpd="sng" algn="ctr">
            <a:solidFill>
              <a:srgbClr val="0B10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endParaRPr>
          </a:p>
        </p:txBody>
      </p:sp>
      <p:sp>
        <p:nvSpPr>
          <p:cNvPr id="30722" name="TextBox 1"/>
          <p:cNvSpPr txBox="1">
            <a:spLocks noChangeArrowheads="1"/>
          </p:cNvSpPr>
          <p:nvPr/>
        </p:nvSpPr>
        <p:spPr bwMode="auto">
          <a:xfrm>
            <a:off x="2267744" y="1124744"/>
            <a:ext cx="4288353" cy="584776"/>
          </a:xfrm>
          <a:prstGeom prst="rect">
            <a:avLst/>
          </a:prstGeom>
          <a:noFill/>
          <a:ln w="9525">
            <a:noFill/>
            <a:miter lim="800000"/>
            <a:headEnd/>
            <a:tailEnd/>
          </a:ln>
        </p:spPr>
        <p:txBody>
          <a:bodyPr wrap="none">
            <a:prstTxWarp prst="textNoShape">
              <a:avLst/>
            </a:prstTxWarp>
            <a:spAutoFit/>
          </a:bodyPr>
          <a:lstStyle/>
          <a:p>
            <a:r>
              <a:rPr lang="ja-JP" altLang="en-US" sz="3200" b="1" dirty="0" smtClean="0">
                <a:latin typeface="Helvetica" pitchFamily="-112" charset="0"/>
                <a:ea typeface="Helvetica" pitchFamily="-112" charset="0"/>
                <a:cs typeface="Helvetica" pitchFamily="-112" charset="0"/>
              </a:rPr>
              <a:t>超伝導空洞開発の状況</a:t>
            </a:r>
            <a:endParaRPr lang="en-US" altLang="ja-JP" sz="3200" b="1" dirty="0" smtClean="0">
              <a:latin typeface="Helvetica" pitchFamily="-112" charset="0"/>
              <a:ea typeface="Helvetica" pitchFamily="-112" charset="0"/>
              <a:cs typeface="Helvetica" pitchFamily="-112" charset="0"/>
            </a:endParaRPr>
          </a:p>
        </p:txBody>
      </p:sp>
      <p:sp>
        <p:nvSpPr>
          <p:cNvPr id="2" name="正方形/長方形 1"/>
          <p:cNvSpPr/>
          <p:nvPr/>
        </p:nvSpPr>
        <p:spPr>
          <a:xfrm>
            <a:off x="827584" y="2348880"/>
            <a:ext cx="7704856" cy="1200329"/>
          </a:xfrm>
          <a:prstGeom prst="rect">
            <a:avLst/>
          </a:prstGeom>
        </p:spPr>
        <p:txBody>
          <a:bodyPr wrap="square">
            <a:spAutoFit/>
          </a:bodyPr>
          <a:lstStyle/>
          <a:p>
            <a:r>
              <a:rPr lang="en-US" altLang="ja-JP" sz="1800" dirty="0"/>
              <a:t>ILC R&amp;D </a:t>
            </a:r>
            <a:r>
              <a:rPr lang="ja-JP" altLang="en-US" sz="1800" dirty="0" smtClean="0"/>
              <a:t>目標</a:t>
            </a:r>
            <a:r>
              <a:rPr lang="en-US" altLang="ja-JP" sz="1800" dirty="0" smtClean="0"/>
              <a:t>: </a:t>
            </a:r>
            <a:r>
              <a:rPr lang="en-US" altLang="ja-JP" sz="1800" dirty="0"/>
              <a:t>35 MV/</a:t>
            </a:r>
            <a:r>
              <a:rPr lang="en-US" altLang="ja-JP" sz="1800" dirty="0" smtClean="0"/>
              <a:t>m</a:t>
            </a:r>
            <a:r>
              <a:rPr lang="ja-JP" altLang="en-US" sz="1800" dirty="0" smtClean="0"/>
              <a:t>以上</a:t>
            </a:r>
            <a:r>
              <a:rPr lang="en-US" altLang="ja-JP" sz="1800" dirty="0" smtClean="0"/>
              <a:t> </a:t>
            </a:r>
            <a:r>
              <a:rPr lang="ja-JP" altLang="en-US" sz="1800" dirty="0" smtClean="0"/>
              <a:t>を</a:t>
            </a:r>
            <a:r>
              <a:rPr lang="en-US" altLang="ja-JP" sz="1800" dirty="0" smtClean="0"/>
              <a:t> </a:t>
            </a:r>
            <a:r>
              <a:rPr lang="en-US" altLang="ja-JP" sz="1800" dirty="0"/>
              <a:t>90% </a:t>
            </a:r>
            <a:r>
              <a:rPr lang="ja-JP" altLang="en-US" sz="1800" dirty="0" smtClean="0"/>
              <a:t>以上の歩留まりで達成。</a:t>
            </a:r>
            <a:endParaRPr lang="en-US" altLang="ja-JP" sz="1800" dirty="0"/>
          </a:p>
          <a:p>
            <a:r>
              <a:rPr lang="en-US" altLang="ja-JP" sz="1800" dirty="0"/>
              <a:t>ILC </a:t>
            </a:r>
            <a:r>
              <a:rPr lang="ja-JP" altLang="en-US" sz="1800" dirty="0" smtClean="0"/>
              <a:t>実機製造では</a:t>
            </a:r>
            <a:r>
              <a:rPr lang="en-US" altLang="ja-JP" sz="1800" dirty="0" smtClean="0"/>
              <a:t>:  35 </a:t>
            </a:r>
            <a:r>
              <a:rPr lang="en-US" altLang="ja-JP" sz="1800" dirty="0"/>
              <a:t>MV/m  +/-20% </a:t>
            </a:r>
            <a:r>
              <a:rPr lang="en-US" altLang="ja-JP" sz="1800" dirty="0" smtClean="0"/>
              <a:t>(</a:t>
            </a:r>
            <a:r>
              <a:rPr lang="en-US" altLang="ja-JP" sz="1800" dirty="0"/>
              <a:t>28  –  42 MV/m</a:t>
            </a:r>
            <a:r>
              <a:rPr lang="en-US" altLang="ja-JP" sz="1800" dirty="0" smtClean="0"/>
              <a:t>)</a:t>
            </a:r>
            <a:r>
              <a:rPr lang="ja-JP" altLang="en-US" sz="1800" dirty="0" smtClean="0"/>
              <a:t>を</a:t>
            </a:r>
            <a:r>
              <a:rPr lang="en-US" altLang="ja-JP" sz="1800" dirty="0" smtClean="0"/>
              <a:t>90%</a:t>
            </a:r>
            <a:r>
              <a:rPr lang="ja-JP" altLang="en-US" sz="1800" dirty="0" smtClean="0"/>
              <a:t>の歩留まりで。</a:t>
            </a:r>
            <a:r>
              <a:rPr lang="en-US" altLang="ja-JP" sz="1800" dirty="0" smtClean="0"/>
              <a:t> </a:t>
            </a:r>
          </a:p>
          <a:p>
            <a:endParaRPr lang="en-US" altLang="ja-JP" sz="1800" dirty="0"/>
          </a:p>
          <a:p>
            <a:r>
              <a:rPr lang="en-US" altLang="ja-JP" sz="1800" dirty="0" smtClean="0"/>
              <a:t>ILC </a:t>
            </a:r>
            <a:r>
              <a:rPr lang="ja-JP" altLang="en-US" sz="1800" dirty="0" smtClean="0"/>
              <a:t>加速器運転</a:t>
            </a:r>
            <a:r>
              <a:rPr lang="en-US" altLang="ja-JP" sz="1800" dirty="0" smtClean="0"/>
              <a:t>: 31.5MV/</a:t>
            </a:r>
            <a:r>
              <a:rPr lang="en-US" altLang="ja-JP" sz="1800" dirty="0"/>
              <a:t>m +/-20% </a:t>
            </a:r>
            <a:r>
              <a:rPr lang="ja-JP" altLang="en-US" sz="1800" dirty="0" smtClean="0"/>
              <a:t>の性能で運転</a:t>
            </a:r>
            <a:endParaRPr lang="ja-JP" altLang="en-US" sz="1800" dirty="0"/>
          </a:p>
        </p:txBody>
      </p:sp>
      <p:sp>
        <p:nvSpPr>
          <p:cNvPr id="5" name="テキスト ボックス 4"/>
          <p:cNvSpPr txBox="1"/>
          <p:nvPr/>
        </p:nvSpPr>
        <p:spPr>
          <a:xfrm>
            <a:off x="1043608" y="3861048"/>
            <a:ext cx="7192669" cy="707886"/>
          </a:xfrm>
          <a:prstGeom prst="rect">
            <a:avLst/>
          </a:prstGeom>
          <a:noFill/>
        </p:spPr>
        <p:txBody>
          <a:bodyPr wrap="none" rtlCol="0">
            <a:spAutoFit/>
          </a:bodyPr>
          <a:lstStyle/>
          <a:p>
            <a:r>
              <a:rPr lang="en-US" altLang="ja-JP" sz="2000" b="1" dirty="0" smtClean="0">
                <a:solidFill>
                  <a:srgbClr val="000090"/>
                </a:solidFill>
              </a:rPr>
              <a:t>STF</a:t>
            </a:r>
            <a:r>
              <a:rPr lang="ja-JP" altLang="en-US" sz="2000" b="1" dirty="0" smtClean="0">
                <a:solidFill>
                  <a:srgbClr val="000090"/>
                </a:solidFill>
              </a:rPr>
              <a:t>で</a:t>
            </a:r>
            <a:r>
              <a:rPr lang="en-US" altLang="ja-JP" sz="2000" b="1" dirty="0" smtClean="0">
                <a:solidFill>
                  <a:srgbClr val="000090"/>
                </a:solidFill>
              </a:rPr>
              <a:t>ILC</a:t>
            </a:r>
            <a:r>
              <a:rPr lang="ja-JP" altLang="en-US" sz="2000" b="1" dirty="0" smtClean="0">
                <a:solidFill>
                  <a:srgbClr val="000090"/>
                </a:solidFill>
              </a:rPr>
              <a:t>性能を達成している超伝導空洞はすでにできている。</a:t>
            </a:r>
            <a:endParaRPr lang="en-US" altLang="ja-JP" sz="2000" b="1" dirty="0" smtClean="0">
              <a:solidFill>
                <a:srgbClr val="000090"/>
              </a:solidFill>
            </a:endParaRPr>
          </a:p>
          <a:p>
            <a:r>
              <a:rPr kumimoji="1" lang="ja-JP" altLang="en-US" sz="2000" b="1" dirty="0" smtClean="0">
                <a:solidFill>
                  <a:srgbClr val="000090"/>
                </a:solidFill>
              </a:rPr>
              <a:t>現在の</a:t>
            </a:r>
            <a:r>
              <a:rPr kumimoji="1" lang="en-US" altLang="ja-JP" sz="2000" b="1" dirty="0" smtClean="0">
                <a:solidFill>
                  <a:srgbClr val="000090"/>
                </a:solidFill>
              </a:rPr>
              <a:t>R&amp;D</a:t>
            </a:r>
            <a:r>
              <a:rPr kumimoji="1" lang="ja-JP" altLang="en-US" sz="2000" b="1" dirty="0" smtClean="0">
                <a:solidFill>
                  <a:srgbClr val="000090"/>
                </a:solidFill>
              </a:rPr>
              <a:t>は歩留まり向上とコストダウンが目標</a:t>
            </a:r>
            <a:endParaRPr kumimoji="1" lang="ja-JP" altLang="en-US" sz="2000" b="1" dirty="0">
              <a:solidFill>
                <a:srgbClr val="000090"/>
              </a:solidFill>
            </a:endParaRPr>
          </a:p>
        </p:txBody>
      </p:sp>
      <p:sp>
        <p:nvSpPr>
          <p:cNvPr id="4" name="テキスト ボックス 3"/>
          <p:cNvSpPr txBox="1"/>
          <p:nvPr/>
        </p:nvSpPr>
        <p:spPr>
          <a:xfrm>
            <a:off x="3707904" y="1988840"/>
            <a:ext cx="1018165" cy="369332"/>
          </a:xfrm>
          <a:prstGeom prst="rect">
            <a:avLst/>
          </a:prstGeom>
          <a:solidFill>
            <a:srgbClr val="FFFFFF"/>
          </a:solidFill>
        </p:spPr>
        <p:txBody>
          <a:bodyPr wrap="none" rtlCol="0">
            <a:spAutoFit/>
          </a:bodyPr>
          <a:lstStyle/>
          <a:p>
            <a:r>
              <a:rPr kumimoji="1" lang="en-US" altLang="ja-JP" sz="1800" b="1" dirty="0" smtClean="0">
                <a:solidFill>
                  <a:srgbClr val="000074"/>
                </a:solidFill>
              </a:rPr>
              <a:t>ILC</a:t>
            </a:r>
            <a:r>
              <a:rPr kumimoji="1" lang="ja-JP" altLang="en-US" sz="1800" b="1" dirty="0" smtClean="0">
                <a:solidFill>
                  <a:srgbClr val="000074"/>
                </a:solidFill>
              </a:rPr>
              <a:t>性能</a:t>
            </a:r>
            <a:endParaRPr kumimoji="1" lang="ja-JP" altLang="en-US" sz="1800" b="1" dirty="0">
              <a:solidFill>
                <a:srgbClr val="000074"/>
              </a:solidFill>
            </a:endParaRPr>
          </a:p>
        </p:txBody>
      </p:sp>
      <p:sp>
        <p:nvSpPr>
          <p:cNvPr id="8" name="テキスト ボックス 7"/>
          <p:cNvSpPr txBox="1"/>
          <p:nvPr/>
        </p:nvSpPr>
        <p:spPr>
          <a:xfrm>
            <a:off x="1475656" y="4653136"/>
            <a:ext cx="5764494" cy="738664"/>
          </a:xfrm>
          <a:prstGeom prst="rect">
            <a:avLst/>
          </a:prstGeom>
          <a:noFill/>
        </p:spPr>
        <p:txBody>
          <a:bodyPr wrap="none" rtlCol="0">
            <a:spAutoFit/>
          </a:bodyPr>
          <a:lstStyle/>
          <a:p>
            <a:r>
              <a:rPr lang="en-US" altLang="ja-JP" sz="1400" b="1" dirty="0" smtClean="0">
                <a:solidFill>
                  <a:srgbClr val="000090"/>
                </a:solidFill>
              </a:rPr>
              <a:t>ILC</a:t>
            </a:r>
            <a:r>
              <a:rPr lang="ja-JP" altLang="en-US" sz="1400" b="1" dirty="0" smtClean="0">
                <a:solidFill>
                  <a:srgbClr val="000090"/>
                </a:solidFill>
              </a:rPr>
              <a:t>では</a:t>
            </a:r>
            <a:r>
              <a:rPr lang="en-US" altLang="ja-JP" sz="1400" b="1" dirty="0" smtClean="0">
                <a:solidFill>
                  <a:srgbClr val="000090"/>
                </a:solidFill>
              </a:rPr>
              <a:t>17000</a:t>
            </a:r>
            <a:r>
              <a:rPr lang="ja-JP" altLang="en-US" sz="1400" b="1" dirty="0" smtClean="0">
                <a:solidFill>
                  <a:srgbClr val="000090"/>
                </a:solidFill>
              </a:rPr>
              <a:t>台の超伝導空洞を使用。コストのかなりな部分をしめるので</a:t>
            </a:r>
            <a:endParaRPr lang="en-US" altLang="ja-JP" sz="1400" b="1" dirty="0" smtClean="0">
              <a:solidFill>
                <a:srgbClr val="000090"/>
              </a:solidFill>
            </a:endParaRPr>
          </a:p>
          <a:p>
            <a:r>
              <a:rPr kumimoji="1" lang="ja-JP" altLang="en-US" sz="1400" b="1" dirty="0" smtClean="0">
                <a:solidFill>
                  <a:srgbClr val="000090"/>
                </a:solidFill>
              </a:rPr>
              <a:t>歩留まり向上、量産技術によるコストダウンは必須。</a:t>
            </a:r>
            <a:endParaRPr kumimoji="1" lang="en-US" altLang="ja-JP" sz="1400" b="1" dirty="0" smtClean="0">
              <a:solidFill>
                <a:srgbClr val="000090"/>
              </a:solidFill>
            </a:endParaRPr>
          </a:p>
          <a:p>
            <a:endParaRPr kumimoji="1" lang="ja-JP" altLang="en-US" sz="1400" b="1" dirty="0">
              <a:solidFill>
                <a:srgbClr val="000090"/>
              </a:solidFill>
            </a:endParaRPr>
          </a:p>
        </p:txBody>
      </p:sp>
      <p:pic>
        <p:nvPicPr>
          <p:cNvPr id="7" name="図 6" descr="20080430Di-03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5229200"/>
            <a:ext cx="2160240" cy="1440160"/>
          </a:xfrm>
          <a:prstGeom prst="rect">
            <a:avLst/>
          </a:prstGeom>
        </p:spPr>
      </p:pic>
      <p:sp>
        <p:nvSpPr>
          <p:cNvPr id="9" name="テキスト ボックス 8"/>
          <p:cNvSpPr txBox="1"/>
          <p:nvPr/>
        </p:nvSpPr>
        <p:spPr>
          <a:xfrm>
            <a:off x="4499992" y="6381328"/>
            <a:ext cx="954107" cy="276999"/>
          </a:xfrm>
          <a:prstGeom prst="rect">
            <a:avLst/>
          </a:prstGeom>
          <a:noFill/>
        </p:spPr>
        <p:txBody>
          <a:bodyPr wrap="none" rtlCol="0">
            <a:spAutoFit/>
          </a:bodyPr>
          <a:lstStyle/>
          <a:p>
            <a:r>
              <a:rPr kumimoji="1" lang="ja-JP" altLang="en-US" sz="1200" dirty="0" smtClean="0"/>
              <a:t>超伝導空洞</a:t>
            </a:r>
            <a:endParaRPr kumimoji="1" lang="ja-JP" altLang="en-US" sz="1200" dirty="0"/>
          </a:p>
        </p:txBody>
      </p:sp>
    </p:spTree>
    <p:extLst>
      <p:ext uri="{BB962C8B-B14F-4D97-AF65-F5344CB8AC3E}">
        <p14:creationId xmlns:p14="http://schemas.microsoft.com/office/powerpoint/2010/main" val="3792341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763688" y="260648"/>
            <a:ext cx="5570756" cy="523220"/>
          </a:xfrm>
          <a:prstGeom prst="rect">
            <a:avLst/>
          </a:prstGeom>
          <a:noFill/>
          <a:ln w="9525">
            <a:noFill/>
            <a:miter lim="800000"/>
            <a:headEnd/>
            <a:tailEnd/>
          </a:ln>
        </p:spPr>
        <p:txBody>
          <a:bodyPr wrap="none">
            <a:prstTxWarp prst="textNoShape">
              <a:avLst/>
            </a:prstTxWarp>
            <a:spAutoFit/>
          </a:bodyPr>
          <a:lstStyle/>
          <a:p>
            <a:r>
              <a:rPr lang="ja-JP" altLang="en-US" sz="2800" b="1" dirty="0" smtClean="0">
                <a:solidFill>
                  <a:srgbClr val="000000"/>
                </a:solidFill>
                <a:latin typeface="Osaka"/>
                <a:ea typeface="Osaka"/>
                <a:cs typeface="Osaka"/>
              </a:rPr>
              <a:t>空洞の電界性能を決めている原因</a:t>
            </a:r>
            <a:endParaRPr lang="en-US" altLang="ja-JP" sz="2800" b="1" dirty="0">
              <a:solidFill>
                <a:srgbClr val="000000"/>
              </a:solidFill>
              <a:latin typeface="Osaka"/>
              <a:ea typeface="Osaka"/>
              <a:cs typeface="Osaka"/>
            </a:endParaRPr>
          </a:p>
        </p:txBody>
      </p:sp>
      <p:sp>
        <p:nvSpPr>
          <p:cNvPr id="2" name="テキスト ボックス 1"/>
          <p:cNvSpPr txBox="1"/>
          <p:nvPr/>
        </p:nvSpPr>
        <p:spPr>
          <a:xfrm>
            <a:off x="467544" y="1268760"/>
            <a:ext cx="6912469" cy="2677656"/>
          </a:xfrm>
          <a:prstGeom prst="rect">
            <a:avLst/>
          </a:prstGeom>
          <a:noFill/>
        </p:spPr>
        <p:txBody>
          <a:bodyPr wrap="none" rtlCol="0">
            <a:spAutoFit/>
          </a:bodyPr>
          <a:lstStyle/>
          <a:p>
            <a:pPr marL="457200" indent="-457200">
              <a:buAutoNum type="alphaLcParenBoth"/>
            </a:pPr>
            <a:r>
              <a:rPr kumimoji="1" lang="ja-JP" altLang="en-US" sz="2400" dirty="0" smtClean="0"/>
              <a:t>製造時の問題（</a:t>
            </a:r>
            <a:r>
              <a:rPr lang="ja-JP" altLang="en-US" dirty="0" smtClean="0"/>
              <a:t>電子ビーム溶接</a:t>
            </a:r>
            <a:r>
              <a:rPr kumimoji="1" lang="ja-JP" altLang="en-US" sz="2400" dirty="0" smtClean="0"/>
              <a:t>やプレス）　</a:t>
            </a:r>
            <a:endParaRPr kumimoji="1" lang="en-US" altLang="ja-JP" sz="2400" dirty="0" smtClean="0"/>
          </a:p>
          <a:p>
            <a:r>
              <a:rPr lang="ja-JP" altLang="ja-JP" dirty="0" smtClean="0"/>
              <a:t>　</a:t>
            </a:r>
            <a:r>
              <a:rPr lang="ja-JP" altLang="en-US" dirty="0" smtClean="0"/>
              <a:t>　　　</a:t>
            </a:r>
            <a:r>
              <a:rPr kumimoji="1" lang="ja-JP" altLang="en-US" sz="2400" dirty="0" smtClean="0"/>
              <a:t>ー＞空洞内表面および溶接ビード内部に欠陥</a:t>
            </a:r>
            <a:endParaRPr kumimoji="1" lang="en-US" altLang="ja-JP" sz="2400" dirty="0"/>
          </a:p>
          <a:p>
            <a:endParaRPr lang="en-US" altLang="ja-JP" sz="2400" dirty="0" smtClean="0"/>
          </a:p>
          <a:p>
            <a:r>
              <a:rPr kumimoji="1" lang="en-US" altLang="ja-JP" sz="2400" dirty="0" smtClean="0"/>
              <a:t>(</a:t>
            </a:r>
            <a:r>
              <a:rPr kumimoji="1" lang="en-US" altLang="ja-JP" sz="2400" dirty="0"/>
              <a:t>b) </a:t>
            </a:r>
            <a:r>
              <a:rPr kumimoji="1" lang="ja-JP" altLang="en-US" sz="2400" dirty="0" smtClean="0"/>
              <a:t>表面処理時の問題</a:t>
            </a:r>
            <a:endParaRPr kumimoji="1" lang="en-US" altLang="ja-JP" sz="2400" dirty="0" smtClean="0"/>
          </a:p>
          <a:p>
            <a:r>
              <a:rPr lang="ja-JP" altLang="en-US" dirty="0" smtClean="0"/>
              <a:t>　　　　ー</a:t>
            </a:r>
            <a:r>
              <a:rPr lang="ja-JP" altLang="en-US" dirty="0"/>
              <a:t>＞空洞内</a:t>
            </a:r>
            <a:r>
              <a:rPr lang="ja-JP" altLang="en-US" dirty="0" smtClean="0"/>
              <a:t>表面欠陥の助長</a:t>
            </a:r>
            <a:endParaRPr lang="en-US" altLang="ja-JP" dirty="0" smtClean="0"/>
          </a:p>
          <a:p>
            <a:r>
              <a:rPr lang="ja-JP" altLang="ja-JP" dirty="0"/>
              <a:t>　</a:t>
            </a:r>
            <a:r>
              <a:rPr lang="ja-JP" altLang="en-US" dirty="0" smtClean="0"/>
              <a:t>　　　ー＞表面残留コンタミ</a:t>
            </a:r>
            <a:endParaRPr lang="en-US" altLang="ja-JP" dirty="0"/>
          </a:p>
          <a:p>
            <a:endParaRPr kumimoji="1" lang="ja-JP" altLang="en-US" sz="2400" dirty="0"/>
          </a:p>
        </p:txBody>
      </p:sp>
      <p:pic>
        <p:nvPicPr>
          <p:cNvPr id="4" name="図 1" descr="SC cavity priciple2.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4077072"/>
            <a:ext cx="511968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5" descr="cell_length.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6168" y="4156224"/>
            <a:ext cx="20574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5"/>
          <p:cNvSpPr/>
          <p:nvPr/>
        </p:nvSpPr>
        <p:spPr>
          <a:xfrm>
            <a:off x="6012160" y="4581128"/>
            <a:ext cx="533400" cy="549275"/>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cxnSp>
        <p:nvCxnSpPr>
          <p:cNvPr id="7" name="直線矢印コネクタ 6"/>
          <p:cNvCxnSpPr>
            <a:cxnSpLocks noChangeShapeType="1"/>
            <a:stCxn id="6" idx="2"/>
          </p:cNvCxnSpPr>
          <p:nvPr/>
        </p:nvCxnSpPr>
        <p:spPr bwMode="auto">
          <a:xfrm flipH="1">
            <a:off x="4860032" y="4855766"/>
            <a:ext cx="1152128" cy="301426"/>
          </a:xfrm>
          <a:prstGeom prst="straightConnector1">
            <a:avLst/>
          </a:prstGeom>
          <a:noFill/>
          <a:ln w="25400">
            <a:solidFill>
              <a:srgbClr val="FF66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 name="TextBox 26"/>
          <p:cNvSpPr txBox="1">
            <a:spLocks noChangeArrowheads="1"/>
          </p:cNvSpPr>
          <p:nvPr/>
        </p:nvSpPr>
        <p:spPr bwMode="auto">
          <a:xfrm>
            <a:off x="7308304" y="5517232"/>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r>
              <a:rPr lang="ja-JP" altLang="en-US" sz="1600" dirty="0" smtClean="0"/>
              <a:t>超伝導空洞</a:t>
            </a:r>
            <a:endParaRPr lang="ja-JP" altLang="en-US" sz="1600" dirty="0"/>
          </a:p>
        </p:txBody>
      </p:sp>
      <p:sp>
        <p:nvSpPr>
          <p:cNvPr id="12" name="TextBox 28"/>
          <p:cNvSpPr txBox="1">
            <a:spLocks noChangeArrowheads="1"/>
          </p:cNvSpPr>
          <p:nvPr/>
        </p:nvSpPr>
        <p:spPr bwMode="auto">
          <a:xfrm>
            <a:off x="2226568" y="4394349"/>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r>
              <a:rPr lang="ja-JP" altLang="en-US" sz="1400"/>
              <a:t>赤道部</a:t>
            </a:r>
            <a:endParaRPr lang="en-US" altLang="ja-JP" sz="1400"/>
          </a:p>
          <a:p>
            <a:r>
              <a:rPr lang="en-US" altLang="ja-JP" sz="1400"/>
              <a:t>equator</a:t>
            </a:r>
            <a:endParaRPr lang="ja-JP" altLang="en-US" sz="1400"/>
          </a:p>
        </p:txBody>
      </p:sp>
      <p:sp>
        <p:nvSpPr>
          <p:cNvPr id="13" name="TextBox 29"/>
          <p:cNvSpPr txBox="1">
            <a:spLocks noChangeArrowheads="1"/>
          </p:cNvSpPr>
          <p:nvPr/>
        </p:nvSpPr>
        <p:spPr bwMode="auto">
          <a:xfrm>
            <a:off x="3851920" y="6093296"/>
            <a:ext cx="96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r>
              <a:rPr lang="ja-JP" altLang="en-US" sz="1400" dirty="0"/>
              <a:t>アイリス部</a:t>
            </a:r>
            <a:endParaRPr lang="en-US" altLang="ja-JP" sz="1400" dirty="0"/>
          </a:p>
          <a:p>
            <a:r>
              <a:rPr lang="en-US" altLang="ja-JP" sz="1400" dirty="0"/>
              <a:t>iris</a:t>
            </a:r>
            <a:endParaRPr lang="ja-JP" altLang="en-US" sz="1400" dirty="0"/>
          </a:p>
        </p:txBody>
      </p:sp>
      <p:sp>
        <p:nvSpPr>
          <p:cNvPr id="15" name="円/楕円 14"/>
          <p:cNvSpPr/>
          <p:nvPr/>
        </p:nvSpPr>
        <p:spPr>
          <a:xfrm>
            <a:off x="2683768" y="4918224"/>
            <a:ext cx="914400" cy="2190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sp>
        <p:nvSpPr>
          <p:cNvPr id="16" name="TextBox 21"/>
          <p:cNvSpPr txBox="1">
            <a:spLocks noChangeArrowheads="1"/>
          </p:cNvSpPr>
          <p:nvPr/>
        </p:nvSpPr>
        <p:spPr bwMode="auto">
          <a:xfrm>
            <a:off x="1619672" y="4941168"/>
            <a:ext cx="1074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r>
              <a:rPr lang="ja-JP" altLang="en-US" sz="1000" dirty="0">
                <a:solidFill>
                  <a:srgbClr val="FF0000"/>
                </a:solidFill>
              </a:rPr>
              <a:t>磁場の強い場所</a:t>
            </a:r>
          </a:p>
        </p:txBody>
      </p:sp>
      <p:sp>
        <p:nvSpPr>
          <p:cNvPr id="17" name="円/楕円 16"/>
          <p:cNvSpPr/>
          <p:nvPr/>
        </p:nvSpPr>
        <p:spPr>
          <a:xfrm>
            <a:off x="3707904" y="5517232"/>
            <a:ext cx="504056" cy="6581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sp>
        <p:nvSpPr>
          <p:cNvPr id="18" name="TextBox 23"/>
          <p:cNvSpPr txBox="1">
            <a:spLocks noChangeArrowheads="1"/>
          </p:cNvSpPr>
          <p:nvPr/>
        </p:nvSpPr>
        <p:spPr bwMode="auto">
          <a:xfrm>
            <a:off x="2699792" y="6021288"/>
            <a:ext cx="10747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r>
              <a:rPr lang="ja-JP" altLang="en-US" sz="1000" dirty="0">
                <a:solidFill>
                  <a:srgbClr val="FF0000"/>
                </a:solidFill>
              </a:rPr>
              <a:t>電場の強い場所</a:t>
            </a:r>
          </a:p>
        </p:txBody>
      </p:sp>
      <p:sp>
        <p:nvSpPr>
          <p:cNvPr id="19" name="円/楕円 18"/>
          <p:cNvSpPr/>
          <p:nvPr/>
        </p:nvSpPr>
        <p:spPr>
          <a:xfrm>
            <a:off x="3064769" y="4918224"/>
            <a:ext cx="114298" cy="762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pPr algn="ctr"/>
            <a:endParaRPr lang="ja-JP" altLang="en-US">
              <a:solidFill>
                <a:srgbClr val="FFFFFF"/>
              </a:solidFill>
            </a:endParaRPr>
          </a:p>
        </p:txBody>
      </p:sp>
      <p:sp>
        <p:nvSpPr>
          <p:cNvPr id="20" name="円/楕円 19"/>
          <p:cNvSpPr/>
          <p:nvPr/>
        </p:nvSpPr>
        <p:spPr>
          <a:xfrm>
            <a:off x="3750569" y="5680224"/>
            <a:ext cx="114298" cy="762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pPr algn="ctr"/>
            <a:endParaRPr lang="ja-JP" altLang="en-US">
              <a:solidFill>
                <a:srgbClr val="FFFFFF"/>
              </a:solidFill>
            </a:endParaRPr>
          </a:p>
        </p:txBody>
      </p:sp>
      <p:sp>
        <p:nvSpPr>
          <p:cNvPr id="21" name="円/楕円 20"/>
          <p:cNvSpPr/>
          <p:nvPr/>
        </p:nvSpPr>
        <p:spPr>
          <a:xfrm>
            <a:off x="3902968" y="5908824"/>
            <a:ext cx="114298" cy="762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pPr algn="ctr"/>
            <a:endParaRPr lang="ja-JP" altLang="en-US">
              <a:solidFill>
                <a:srgbClr val="FFFFFF"/>
              </a:solidFill>
            </a:endParaRPr>
          </a:p>
        </p:txBody>
      </p:sp>
      <p:sp>
        <p:nvSpPr>
          <p:cNvPr id="22" name="円/楕円 21"/>
          <p:cNvSpPr/>
          <p:nvPr/>
        </p:nvSpPr>
        <p:spPr>
          <a:xfrm>
            <a:off x="4017266" y="5680224"/>
            <a:ext cx="114298" cy="762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lvl1pPr>
              <a:defRPr kumimoji="1">
                <a:solidFill>
                  <a:schemeClr val="tx1"/>
                </a:solidFill>
                <a:latin typeface="Calibri" charset="0"/>
                <a:ea typeface="ＭＳ Ｐゴシック" charset="0"/>
                <a:cs typeface="ＭＳ Ｐゴシック" charset="0"/>
              </a:defRPr>
            </a:lvl1pPr>
            <a:lvl2pPr marL="37931725" indent="-37474525">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marL="457200" fontAlgn="base">
              <a:spcBef>
                <a:spcPct val="0"/>
              </a:spcBef>
              <a:spcAft>
                <a:spcPct val="0"/>
              </a:spcAft>
              <a:defRPr kumimoji="1">
                <a:solidFill>
                  <a:schemeClr val="tx1"/>
                </a:solidFill>
                <a:latin typeface="Calibri" charset="0"/>
                <a:ea typeface="ＭＳ Ｐゴシック" charset="0"/>
              </a:defRPr>
            </a:lvl6pPr>
            <a:lvl7pPr marL="914400" fontAlgn="base">
              <a:spcBef>
                <a:spcPct val="0"/>
              </a:spcBef>
              <a:spcAft>
                <a:spcPct val="0"/>
              </a:spcAft>
              <a:defRPr kumimoji="1">
                <a:solidFill>
                  <a:schemeClr val="tx1"/>
                </a:solidFill>
                <a:latin typeface="Calibri" charset="0"/>
                <a:ea typeface="ＭＳ Ｐゴシック" charset="0"/>
              </a:defRPr>
            </a:lvl7pPr>
            <a:lvl8pPr marL="1371600" fontAlgn="base">
              <a:spcBef>
                <a:spcPct val="0"/>
              </a:spcBef>
              <a:spcAft>
                <a:spcPct val="0"/>
              </a:spcAft>
              <a:defRPr kumimoji="1">
                <a:solidFill>
                  <a:schemeClr val="tx1"/>
                </a:solidFill>
                <a:latin typeface="Calibri" charset="0"/>
                <a:ea typeface="ＭＳ Ｐゴシック" charset="0"/>
              </a:defRPr>
            </a:lvl8pPr>
            <a:lvl9pPr marL="1828800" fontAlgn="base">
              <a:spcBef>
                <a:spcPct val="0"/>
              </a:spcBef>
              <a:spcAft>
                <a:spcPct val="0"/>
              </a:spcAft>
              <a:defRPr kumimoji="1">
                <a:solidFill>
                  <a:schemeClr val="tx1"/>
                </a:solidFill>
                <a:latin typeface="Calibri" charset="0"/>
                <a:ea typeface="ＭＳ Ｐゴシック" charset="0"/>
              </a:defRPr>
            </a:lvl9pPr>
          </a:lstStyle>
          <a:p>
            <a:pPr algn="ctr"/>
            <a:endParaRPr lang="ja-JP" altLang="en-US">
              <a:solidFill>
                <a:srgbClr val="FFFFFF"/>
              </a:solidFill>
            </a:endParaRPr>
          </a:p>
        </p:txBody>
      </p:sp>
      <p:cxnSp>
        <p:nvCxnSpPr>
          <p:cNvPr id="24" name="直線矢印コネクタ 23"/>
          <p:cNvCxnSpPr/>
          <p:nvPr/>
        </p:nvCxnSpPr>
        <p:spPr bwMode="auto">
          <a:xfrm flipV="1">
            <a:off x="2555776" y="5013176"/>
            <a:ext cx="504056" cy="6480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直線矢印コネクタ 25"/>
          <p:cNvCxnSpPr/>
          <p:nvPr/>
        </p:nvCxnSpPr>
        <p:spPr bwMode="auto">
          <a:xfrm>
            <a:off x="2555776" y="5661248"/>
            <a:ext cx="1152128"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直線矢印コネクタ 27"/>
          <p:cNvCxnSpPr>
            <a:endCxn id="21" idx="2"/>
          </p:cNvCxnSpPr>
          <p:nvPr/>
        </p:nvCxnSpPr>
        <p:spPr bwMode="auto">
          <a:xfrm>
            <a:off x="2555776" y="5661248"/>
            <a:ext cx="1347192" cy="2856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テキスト ボックス 28"/>
          <p:cNvSpPr txBox="1"/>
          <p:nvPr/>
        </p:nvSpPr>
        <p:spPr>
          <a:xfrm>
            <a:off x="1403648" y="5517232"/>
            <a:ext cx="1114408" cy="338554"/>
          </a:xfrm>
          <a:prstGeom prst="rect">
            <a:avLst/>
          </a:prstGeom>
          <a:noFill/>
        </p:spPr>
        <p:txBody>
          <a:bodyPr wrap="none" rtlCol="0">
            <a:spAutoFit/>
          </a:bodyPr>
          <a:lstStyle/>
          <a:p>
            <a:r>
              <a:rPr kumimoji="1" lang="ja-JP" altLang="en-US" sz="1600" dirty="0" smtClean="0"/>
              <a:t>溶接ビード</a:t>
            </a:r>
            <a:endParaRPr kumimoji="1" lang="ja-JP" altLang="en-US" sz="1600" dirty="0"/>
          </a:p>
        </p:txBody>
      </p:sp>
      <p:pic>
        <p:nvPicPr>
          <p:cNvPr id="34" name="図 37" descr="dstAll.bmp"/>
          <p:cNvPicPr>
            <a:picLocks noChangeAspect="1"/>
          </p:cNvPicPr>
          <p:nvPr/>
        </p:nvPicPr>
        <p:blipFill>
          <a:blip r:embed="rId4"/>
          <a:srcRect/>
          <a:stretch>
            <a:fillRect/>
          </a:stretch>
        </p:blipFill>
        <p:spPr bwMode="auto">
          <a:xfrm>
            <a:off x="7524328" y="1196752"/>
            <a:ext cx="1368152" cy="1368152"/>
          </a:xfrm>
          <a:prstGeom prst="rect">
            <a:avLst/>
          </a:prstGeom>
          <a:noFill/>
          <a:ln w="38100">
            <a:noFill/>
            <a:miter lim="800000"/>
            <a:headEnd/>
            <a:tailEnd/>
          </a:ln>
        </p:spPr>
      </p:pic>
      <p:sp>
        <p:nvSpPr>
          <p:cNvPr id="35" name="テキスト ボックス 34"/>
          <p:cNvSpPr txBox="1"/>
          <p:nvPr/>
        </p:nvSpPr>
        <p:spPr>
          <a:xfrm>
            <a:off x="7812360" y="2276872"/>
            <a:ext cx="800219" cy="276999"/>
          </a:xfrm>
          <a:prstGeom prst="rect">
            <a:avLst/>
          </a:prstGeom>
          <a:noFill/>
        </p:spPr>
        <p:txBody>
          <a:bodyPr wrap="none" rtlCol="0">
            <a:spAutoFit/>
          </a:bodyPr>
          <a:lstStyle/>
          <a:p>
            <a:r>
              <a:rPr kumimoji="1" lang="ja-JP" altLang="en-US" sz="1200" dirty="0" smtClean="0"/>
              <a:t>欠陥の例</a:t>
            </a:r>
            <a:endParaRPr kumimoji="1" lang="ja-JP" altLang="en-US" sz="1200" dirty="0"/>
          </a:p>
        </p:txBody>
      </p:sp>
      <p:sp>
        <p:nvSpPr>
          <p:cNvPr id="37" name="Rectangle 20"/>
          <p:cNvSpPr>
            <a:spLocks noChangeArrowheads="1"/>
          </p:cNvSpPr>
          <p:nvPr/>
        </p:nvSpPr>
        <p:spPr bwMode="auto">
          <a:xfrm>
            <a:off x="152400" y="762000"/>
            <a:ext cx="8839200" cy="5943600"/>
          </a:xfrm>
          <a:prstGeom prst="rect">
            <a:avLst/>
          </a:prstGeom>
          <a:noFill/>
          <a:ln w="28575">
            <a:solidFill>
              <a:srgbClr val="008000"/>
            </a:solidFill>
            <a:miter lim="800000"/>
            <a:headEnd/>
            <a:tailEnd/>
          </a:ln>
        </p:spPr>
        <p:txBody>
          <a:bodyPr wrap="none" anchor="ctr">
            <a:prstTxWarp prst="textNoShape">
              <a:avLst/>
            </a:prstTxWarp>
          </a:bodyPr>
          <a:lstStyle/>
          <a:p>
            <a:endParaRPr lang="ja-JP" altLang="en-US"/>
          </a:p>
        </p:txBody>
      </p:sp>
      <p:pic>
        <p:nvPicPr>
          <p:cNvPr id="27" name="図 26"/>
          <p:cNvPicPr>
            <a:picLocks noChangeAspect="1"/>
          </p:cNvPicPr>
          <p:nvPr/>
        </p:nvPicPr>
        <p:blipFill>
          <a:blip r:embed="rId5"/>
          <a:srcRect/>
          <a:stretch>
            <a:fillRect/>
          </a:stretch>
        </p:blipFill>
        <p:spPr bwMode="auto">
          <a:xfrm>
            <a:off x="5364088" y="2461920"/>
            <a:ext cx="1800200" cy="1458263"/>
          </a:xfrm>
          <a:prstGeom prst="rect">
            <a:avLst/>
          </a:prstGeom>
          <a:solidFill>
            <a:srgbClr val="FFFFFF"/>
          </a:solidFill>
          <a:ln w="9525">
            <a:noFill/>
            <a:miter lim="800000"/>
            <a:headEnd/>
            <a:tailEnd/>
          </a:ln>
        </p:spPr>
      </p:pic>
      <p:sp>
        <p:nvSpPr>
          <p:cNvPr id="30" name="テキスト ボックス 29"/>
          <p:cNvSpPr txBox="1"/>
          <p:nvPr/>
        </p:nvSpPr>
        <p:spPr>
          <a:xfrm>
            <a:off x="5364088" y="3573016"/>
            <a:ext cx="1890662" cy="276999"/>
          </a:xfrm>
          <a:prstGeom prst="rect">
            <a:avLst/>
          </a:prstGeom>
          <a:noFill/>
        </p:spPr>
        <p:txBody>
          <a:bodyPr wrap="none" rtlCol="0">
            <a:spAutoFit/>
          </a:bodyPr>
          <a:lstStyle/>
          <a:p>
            <a:r>
              <a:rPr lang="ja-JP" altLang="en-US" sz="1200" dirty="0"/>
              <a:t>ニオブ表面のコンタミ</a:t>
            </a:r>
            <a:r>
              <a:rPr kumimoji="1" lang="ja-JP" altLang="en-US" sz="1200" dirty="0" smtClean="0"/>
              <a:t>の例</a:t>
            </a:r>
            <a:endParaRPr kumimoji="1" lang="ja-JP" altLang="en-US" sz="1200" dirty="0"/>
          </a:p>
        </p:txBody>
      </p:sp>
    </p:spTree>
    <p:extLst>
      <p:ext uri="{BB962C8B-B14F-4D97-AF65-F5344CB8AC3E}">
        <p14:creationId xmlns:p14="http://schemas.microsoft.com/office/powerpoint/2010/main" val="6767559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TF-T-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125" y="812618"/>
            <a:ext cx="3608171" cy="5594066"/>
          </a:xfrm>
          <a:prstGeom prst="rect">
            <a:avLst/>
          </a:prstGeom>
        </p:spPr>
      </p:pic>
      <p:sp>
        <p:nvSpPr>
          <p:cNvPr id="37911" name="テキスト ボックス 19"/>
          <p:cNvSpPr txBox="1">
            <a:spLocks noChangeArrowheads="1"/>
          </p:cNvSpPr>
          <p:nvPr/>
        </p:nvSpPr>
        <p:spPr bwMode="auto">
          <a:xfrm>
            <a:off x="7092280" y="1700808"/>
            <a:ext cx="1890549" cy="646331"/>
          </a:xfrm>
          <a:prstGeom prst="rect">
            <a:avLst/>
          </a:prstGeom>
          <a:solidFill>
            <a:srgbClr val="FFFF00"/>
          </a:solidFill>
          <a:ln w="9525">
            <a:noFill/>
            <a:miter lim="800000"/>
            <a:headEnd/>
            <a:tailEnd/>
          </a:ln>
        </p:spPr>
        <p:txBody>
          <a:bodyPr wrap="none">
            <a:prstTxWarp prst="textNoShape">
              <a:avLst/>
            </a:prstTxWarp>
            <a:spAutoFit/>
          </a:bodyPr>
          <a:lstStyle/>
          <a:p>
            <a:r>
              <a:rPr lang="ja-JP" altLang="en-US" sz="1800" b="1" dirty="0" smtClean="0">
                <a:solidFill>
                  <a:srgbClr val="000000"/>
                </a:solidFill>
                <a:latin typeface="Helvetica" pitchFamily="-112" charset="0"/>
                <a:ea typeface="Helvetica" pitchFamily="-112" charset="0"/>
                <a:cs typeface="Helvetica" pitchFamily="-112" charset="0"/>
              </a:rPr>
              <a:t>全</a:t>
            </a:r>
            <a:r>
              <a:rPr lang="en-US" altLang="ja-JP" sz="1800" b="1" dirty="0" smtClean="0">
                <a:solidFill>
                  <a:srgbClr val="000000"/>
                </a:solidFill>
                <a:latin typeface="Helvetica" pitchFamily="-112" charset="0"/>
                <a:ea typeface="Helvetica" pitchFamily="-112" charset="0"/>
                <a:cs typeface="Helvetica" pitchFamily="-112" charset="0"/>
              </a:rPr>
              <a:t>494</a:t>
            </a:r>
            <a:r>
              <a:rPr lang="ja-JP" altLang="en-US" sz="1800" b="1" dirty="0" smtClean="0">
                <a:solidFill>
                  <a:srgbClr val="000000"/>
                </a:solidFill>
                <a:latin typeface="Helvetica" pitchFamily="-112" charset="0"/>
                <a:ea typeface="Helvetica" pitchFamily="-112" charset="0"/>
                <a:cs typeface="Helvetica" pitchFamily="-112" charset="0"/>
              </a:rPr>
              <a:t>センサー</a:t>
            </a:r>
            <a:endParaRPr lang="en-US" altLang="ja-JP" sz="1800" b="1" dirty="0" smtClean="0">
              <a:solidFill>
                <a:srgbClr val="000000"/>
              </a:solidFill>
              <a:latin typeface="Helvetica" pitchFamily="-112" charset="0"/>
              <a:ea typeface="Helvetica" pitchFamily="-112" charset="0"/>
              <a:cs typeface="Helvetica" pitchFamily="-112" charset="0"/>
            </a:endParaRPr>
          </a:p>
          <a:p>
            <a:r>
              <a:rPr lang="en-US" altLang="ja-JP" sz="1800" b="1" dirty="0" smtClean="0">
                <a:solidFill>
                  <a:srgbClr val="000000"/>
                </a:solidFill>
                <a:latin typeface="Helvetica" pitchFamily="-112" charset="0"/>
                <a:ea typeface="Helvetica" pitchFamily="-112" charset="0"/>
                <a:cs typeface="Helvetica" pitchFamily="-112" charset="0"/>
              </a:rPr>
              <a:t>55</a:t>
            </a:r>
            <a:r>
              <a:rPr lang="ja-JP" altLang="en-US" sz="1800" b="1" dirty="0" smtClean="0">
                <a:solidFill>
                  <a:srgbClr val="000000"/>
                </a:solidFill>
                <a:latin typeface="Helvetica" pitchFamily="-112" charset="0"/>
                <a:ea typeface="Helvetica" pitchFamily="-112" charset="0"/>
                <a:cs typeface="Helvetica" pitchFamily="-112" charset="0"/>
              </a:rPr>
              <a:t>センサー</a:t>
            </a:r>
            <a:r>
              <a:rPr lang="en-US" altLang="ja-JP" sz="1800" b="1" dirty="0" smtClean="0">
                <a:solidFill>
                  <a:srgbClr val="000000"/>
                </a:solidFill>
                <a:latin typeface="Helvetica" pitchFamily="-112" charset="0"/>
                <a:ea typeface="Helvetica" pitchFamily="-112" charset="0"/>
                <a:cs typeface="Helvetica" pitchFamily="-112" charset="0"/>
              </a:rPr>
              <a:t>/</a:t>
            </a:r>
            <a:r>
              <a:rPr lang="ja-JP" altLang="en-US" sz="1800" b="1" dirty="0" smtClean="0">
                <a:solidFill>
                  <a:srgbClr val="000000"/>
                </a:solidFill>
                <a:latin typeface="Helvetica" pitchFamily="-112" charset="0"/>
                <a:ea typeface="Helvetica" pitchFamily="-112" charset="0"/>
                <a:cs typeface="Helvetica" pitchFamily="-112" charset="0"/>
              </a:rPr>
              <a:t>セル</a:t>
            </a:r>
            <a:endParaRPr lang="ja-JP" altLang="en-US" sz="1800" b="1" dirty="0">
              <a:solidFill>
                <a:srgbClr val="000000"/>
              </a:solidFill>
              <a:latin typeface="Helvetica" pitchFamily="-112" charset="0"/>
              <a:ea typeface="Helvetica" pitchFamily="-112" charset="0"/>
              <a:cs typeface="Helvetica" pitchFamily="-112" charset="0"/>
            </a:endParaRPr>
          </a:p>
        </p:txBody>
      </p:sp>
      <p:sp>
        <p:nvSpPr>
          <p:cNvPr id="37894" name="テキスト ボックス 13"/>
          <p:cNvSpPr txBox="1">
            <a:spLocks noChangeArrowheads="1"/>
          </p:cNvSpPr>
          <p:nvPr/>
        </p:nvSpPr>
        <p:spPr bwMode="auto">
          <a:xfrm>
            <a:off x="1043608" y="1268760"/>
            <a:ext cx="2615697" cy="584776"/>
          </a:xfrm>
          <a:prstGeom prst="rect">
            <a:avLst/>
          </a:prstGeom>
          <a:noFill/>
          <a:ln w="9525">
            <a:noFill/>
            <a:miter lim="800000"/>
            <a:headEnd/>
            <a:tailEnd/>
          </a:ln>
        </p:spPr>
        <p:txBody>
          <a:bodyPr wrap="square">
            <a:prstTxWarp prst="textNoShape">
              <a:avLst/>
            </a:prstTxWarp>
            <a:spAutoFit/>
          </a:bodyPr>
          <a:lstStyle/>
          <a:p>
            <a:r>
              <a:rPr lang="ja-JP" altLang="en-US" sz="1600" b="1" dirty="0" smtClean="0">
                <a:latin typeface="Helvetica"/>
                <a:cs typeface="Helvetica"/>
              </a:rPr>
              <a:t>温度センサーをセル赤道部とセルテーパー部に配置</a:t>
            </a:r>
            <a:endParaRPr lang="ja-JP" altLang="en-US" sz="1600" b="1" dirty="0">
              <a:latin typeface="Helvetica"/>
              <a:cs typeface="Helvetica"/>
            </a:endParaRPr>
          </a:p>
        </p:txBody>
      </p:sp>
      <p:sp>
        <p:nvSpPr>
          <p:cNvPr id="37907" name="タイトル 1"/>
          <p:cNvSpPr txBox="1">
            <a:spLocks/>
          </p:cNvSpPr>
          <p:nvPr/>
        </p:nvSpPr>
        <p:spPr bwMode="auto">
          <a:xfrm>
            <a:off x="179512" y="188640"/>
            <a:ext cx="8839200" cy="477838"/>
          </a:xfrm>
          <a:prstGeom prst="rect">
            <a:avLst/>
          </a:prstGeom>
          <a:noFill/>
          <a:ln w="9525">
            <a:noFill/>
            <a:miter lim="800000"/>
            <a:headEnd/>
            <a:tailEnd/>
          </a:ln>
        </p:spPr>
        <p:txBody>
          <a:bodyPr anchor="ctr">
            <a:prstTxWarp prst="textNoShape">
              <a:avLst/>
            </a:prstTxWarp>
          </a:bodyPr>
          <a:lstStyle/>
          <a:p>
            <a:pPr algn="ctr" defTabSz="914400" eaLnBrk="0" hangingPunct="0"/>
            <a:r>
              <a:rPr lang="en-US" altLang="ja-JP" sz="2800" b="1" dirty="0" smtClean="0">
                <a:solidFill>
                  <a:srgbClr val="000000"/>
                </a:solidFill>
                <a:latin typeface="Osaka"/>
                <a:ea typeface="Osaka"/>
                <a:cs typeface="Osaka"/>
              </a:rPr>
              <a:t>STF</a:t>
            </a:r>
            <a:r>
              <a:rPr lang="ja-JP" altLang="en-US" sz="2800" b="1" dirty="0" smtClean="0">
                <a:solidFill>
                  <a:srgbClr val="000000"/>
                </a:solidFill>
                <a:latin typeface="Osaka"/>
                <a:ea typeface="Osaka"/>
                <a:cs typeface="Osaka"/>
              </a:rPr>
              <a:t>が開発した温度マップ装置と</a:t>
            </a:r>
            <a:r>
              <a:rPr lang="en-US" altLang="ja-JP" sz="2800" b="1" dirty="0" smtClean="0">
                <a:solidFill>
                  <a:srgbClr val="000000"/>
                </a:solidFill>
                <a:latin typeface="Osaka"/>
                <a:ea typeface="Osaka"/>
                <a:cs typeface="Osaka"/>
              </a:rPr>
              <a:t>X</a:t>
            </a:r>
            <a:r>
              <a:rPr lang="ja-JP" altLang="en-US" sz="2800" b="1" dirty="0" smtClean="0">
                <a:solidFill>
                  <a:srgbClr val="000000"/>
                </a:solidFill>
                <a:latin typeface="Osaka"/>
                <a:ea typeface="Osaka"/>
                <a:cs typeface="Osaka"/>
              </a:rPr>
              <a:t>線マップ装置</a:t>
            </a:r>
            <a:endParaRPr lang="ja-JP" altLang="en-US" sz="2800" b="1" dirty="0">
              <a:solidFill>
                <a:srgbClr val="000000"/>
              </a:solidFill>
              <a:latin typeface="Osaka"/>
              <a:ea typeface="Osaka"/>
              <a:cs typeface="Osaka"/>
            </a:endParaRPr>
          </a:p>
        </p:txBody>
      </p:sp>
      <p:sp>
        <p:nvSpPr>
          <p:cNvPr id="37908" name="Rectangle 20"/>
          <p:cNvSpPr>
            <a:spLocks noChangeArrowheads="1"/>
          </p:cNvSpPr>
          <p:nvPr/>
        </p:nvSpPr>
        <p:spPr bwMode="auto">
          <a:xfrm>
            <a:off x="152400" y="762000"/>
            <a:ext cx="8839200" cy="5943600"/>
          </a:xfrm>
          <a:prstGeom prst="rect">
            <a:avLst/>
          </a:prstGeom>
          <a:noFill/>
          <a:ln w="28575">
            <a:solidFill>
              <a:srgbClr val="008000"/>
            </a:solidFill>
            <a:miter lim="800000"/>
            <a:headEnd/>
            <a:tailEnd/>
          </a:ln>
        </p:spPr>
        <p:txBody>
          <a:bodyPr wrap="none" anchor="ctr">
            <a:prstTxWarp prst="textNoShape">
              <a:avLst/>
            </a:prstTxWarp>
          </a:bodyPr>
          <a:lstStyle/>
          <a:p>
            <a:endParaRPr lang="ja-JP" altLang="en-US"/>
          </a:p>
        </p:txBody>
      </p:sp>
      <p:sp>
        <p:nvSpPr>
          <p:cNvPr id="23" name="テキスト ボックス 13"/>
          <p:cNvSpPr txBox="1">
            <a:spLocks noChangeArrowheads="1"/>
          </p:cNvSpPr>
          <p:nvPr/>
        </p:nvSpPr>
        <p:spPr bwMode="auto">
          <a:xfrm>
            <a:off x="7236296" y="4365104"/>
            <a:ext cx="1685077" cy="584776"/>
          </a:xfrm>
          <a:prstGeom prst="rect">
            <a:avLst/>
          </a:prstGeom>
          <a:noFill/>
          <a:ln w="9525">
            <a:noFill/>
            <a:miter lim="800000"/>
            <a:headEnd/>
            <a:tailEnd/>
          </a:ln>
        </p:spPr>
        <p:txBody>
          <a:bodyPr wrap="none">
            <a:prstTxWarp prst="textNoShape">
              <a:avLst/>
            </a:prstTxWarp>
            <a:spAutoFit/>
          </a:bodyPr>
          <a:lstStyle/>
          <a:p>
            <a:r>
              <a:rPr lang="en-US" altLang="ja-JP" sz="1600" b="1" dirty="0" smtClean="0">
                <a:latin typeface="Helvetica"/>
                <a:cs typeface="Helvetica"/>
              </a:rPr>
              <a:t>X</a:t>
            </a:r>
            <a:r>
              <a:rPr lang="ja-JP" altLang="en-US" sz="1600" b="1" dirty="0" smtClean="0">
                <a:latin typeface="Helvetica"/>
                <a:cs typeface="Helvetica"/>
              </a:rPr>
              <a:t>線センサーを</a:t>
            </a:r>
            <a:endParaRPr lang="en-US" altLang="ja-JP" sz="1600" b="1" dirty="0" smtClean="0">
              <a:latin typeface="Helvetica"/>
              <a:cs typeface="Helvetica"/>
            </a:endParaRPr>
          </a:p>
          <a:p>
            <a:r>
              <a:rPr lang="ja-JP" altLang="en-US" sz="1600" b="1" dirty="0" smtClean="0">
                <a:latin typeface="Helvetica"/>
                <a:cs typeface="Helvetica"/>
              </a:rPr>
              <a:t>アイリス部に配置</a:t>
            </a:r>
            <a:endParaRPr lang="ja-JP" altLang="en-US" sz="1600" b="1" dirty="0">
              <a:latin typeface="Helvetica"/>
              <a:cs typeface="Helvetica"/>
            </a:endParaRPr>
          </a:p>
        </p:txBody>
      </p:sp>
      <p:sp>
        <p:nvSpPr>
          <p:cNvPr id="25" name="TextBox 24"/>
          <p:cNvSpPr txBox="1"/>
          <p:nvPr/>
        </p:nvSpPr>
        <p:spPr>
          <a:xfrm>
            <a:off x="251520" y="6381328"/>
            <a:ext cx="7416824" cy="338554"/>
          </a:xfrm>
          <a:prstGeom prst="rect">
            <a:avLst/>
          </a:prstGeom>
          <a:noFill/>
        </p:spPr>
        <p:txBody>
          <a:bodyPr wrap="square" rtlCol="0">
            <a:spAutoFit/>
          </a:bodyPr>
          <a:lstStyle/>
          <a:p>
            <a:r>
              <a:rPr kumimoji="1" lang="ja-JP" altLang="en-US" sz="1600" b="1" dirty="0" smtClean="0">
                <a:solidFill>
                  <a:srgbClr val="FF0000"/>
                </a:solidFill>
              </a:rPr>
              <a:t>電界性能測定時には温度マップ表示、</a:t>
            </a:r>
            <a:r>
              <a:rPr kumimoji="1" lang="en-US" altLang="ja-JP" sz="1600" b="1" dirty="0" smtClean="0">
                <a:solidFill>
                  <a:srgbClr val="FF0000"/>
                </a:solidFill>
              </a:rPr>
              <a:t>X</a:t>
            </a:r>
            <a:r>
              <a:rPr kumimoji="1" lang="ja-JP" altLang="en-US" sz="1600" b="1" dirty="0" smtClean="0">
                <a:solidFill>
                  <a:srgbClr val="FF0000"/>
                </a:solidFill>
              </a:rPr>
              <a:t>線マップ表示はオンラインで表示している。</a:t>
            </a:r>
            <a:endParaRPr kumimoji="1" lang="ja-JP" altLang="en-US" sz="1600" b="1" dirty="0">
              <a:solidFill>
                <a:srgbClr val="FF0000"/>
              </a:solidFill>
            </a:endParaRPr>
          </a:p>
        </p:txBody>
      </p:sp>
      <p:sp>
        <p:nvSpPr>
          <p:cNvPr id="19" name="TextBox 18"/>
          <p:cNvSpPr txBox="1"/>
          <p:nvPr/>
        </p:nvSpPr>
        <p:spPr>
          <a:xfrm>
            <a:off x="1907704" y="1764934"/>
            <a:ext cx="1736197" cy="400110"/>
          </a:xfrm>
          <a:prstGeom prst="rect">
            <a:avLst/>
          </a:prstGeom>
          <a:noFill/>
        </p:spPr>
        <p:txBody>
          <a:bodyPr wrap="none" rtlCol="0">
            <a:spAutoFit/>
          </a:bodyPr>
          <a:lstStyle/>
          <a:p>
            <a:pPr lvl="0"/>
            <a:r>
              <a:rPr lang="en-US" altLang="ja-JP" sz="1000" dirty="0" smtClean="0">
                <a:solidFill>
                  <a:srgbClr val="000000"/>
                </a:solidFill>
                <a:latin typeface="Helvetica"/>
                <a:ea typeface="Times New Roman" pitchFamily="-112" charset="0"/>
                <a:cs typeface="Helvetica"/>
              </a:rPr>
              <a:t>352 carbon resistors </a:t>
            </a:r>
          </a:p>
          <a:p>
            <a:pPr lvl="0"/>
            <a:r>
              <a:rPr lang="en-US" altLang="ja-JP" sz="1000" dirty="0" smtClean="0">
                <a:solidFill>
                  <a:srgbClr val="000000"/>
                </a:solidFill>
                <a:latin typeface="Helvetica"/>
                <a:ea typeface="Times New Roman" pitchFamily="-112" charset="0"/>
                <a:cs typeface="Helvetica"/>
              </a:rPr>
              <a:t>(Allen-Bradley, 50 or 100</a:t>
            </a:r>
            <a:r>
              <a:rPr lang="el-GR" altLang="ja-JP" sz="1000" dirty="0" smtClean="0">
                <a:solidFill>
                  <a:srgbClr val="000000"/>
                </a:solidFill>
                <a:latin typeface="Helvetica"/>
                <a:ea typeface="Times New Roman" pitchFamily="-112" charset="0"/>
                <a:cs typeface="Helvetica"/>
              </a:rPr>
              <a:t>Ω</a:t>
            </a:r>
            <a:r>
              <a:rPr lang="en-US" altLang="ja-JP" sz="1000" dirty="0" smtClean="0">
                <a:solidFill>
                  <a:srgbClr val="000000"/>
                </a:solidFill>
                <a:latin typeface="Helvetica"/>
                <a:ea typeface="Times New Roman" pitchFamily="-112" charset="0"/>
                <a:cs typeface="Helvetica"/>
              </a:rPr>
              <a:t>)</a:t>
            </a:r>
            <a:endParaRPr lang="ja-JP" altLang="en-US" sz="1000" dirty="0" smtClean="0">
              <a:solidFill>
                <a:srgbClr val="000000"/>
              </a:solidFill>
              <a:latin typeface="Helvetica"/>
              <a:ea typeface="Times New Roman" pitchFamily="-112" charset="0"/>
              <a:cs typeface="Helvetica"/>
            </a:endParaRPr>
          </a:p>
          <a:p>
            <a:endParaRPr kumimoji="1" lang="ja-JP" altLang="en-US" sz="1000" dirty="0">
              <a:latin typeface="Helvetica"/>
              <a:cs typeface="Helvetica"/>
            </a:endParaRPr>
          </a:p>
        </p:txBody>
      </p:sp>
      <p:sp>
        <p:nvSpPr>
          <p:cNvPr id="21" name="TextBox 20"/>
          <p:cNvSpPr txBox="1"/>
          <p:nvPr/>
        </p:nvSpPr>
        <p:spPr>
          <a:xfrm>
            <a:off x="7308048" y="4858127"/>
            <a:ext cx="1707394" cy="400110"/>
          </a:xfrm>
          <a:prstGeom prst="rect">
            <a:avLst/>
          </a:prstGeom>
          <a:noFill/>
        </p:spPr>
        <p:txBody>
          <a:bodyPr wrap="none" rtlCol="0">
            <a:spAutoFit/>
          </a:bodyPr>
          <a:lstStyle/>
          <a:p>
            <a:pPr lvl="0"/>
            <a:r>
              <a:rPr lang="en-US" altLang="ja-JP" sz="1000" dirty="0" smtClean="0">
                <a:solidFill>
                  <a:srgbClr val="000000"/>
                </a:solidFill>
                <a:latin typeface="Helvetica"/>
                <a:ea typeface="Times New Roman" pitchFamily="-112" charset="0"/>
                <a:cs typeface="Helvetica"/>
              </a:rPr>
              <a:t>142 PIN diodes </a:t>
            </a:r>
          </a:p>
          <a:p>
            <a:pPr lvl="0"/>
            <a:r>
              <a:rPr lang="en-US" altLang="ja-JP" sz="1000" dirty="0" smtClean="0">
                <a:solidFill>
                  <a:srgbClr val="000000"/>
                </a:solidFill>
                <a:latin typeface="Helvetica"/>
                <a:ea typeface="Times New Roman" pitchFamily="-112" charset="0"/>
                <a:cs typeface="Helvetica"/>
              </a:rPr>
              <a:t>(HAMAMATSU, S1223-01)</a:t>
            </a:r>
            <a:endParaRPr lang="ja-JP" altLang="en-US" sz="1000" dirty="0" smtClean="0">
              <a:solidFill>
                <a:srgbClr val="000000"/>
              </a:solidFill>
              <a:latin typeface="Helvetica"/>
              <a:ea typeface="Times New Roman" pitchFamily="-112" charset="0"/>
              <a:cs typeface="Helvetica"/>
            </a:endParaRPr>
          </a:p>
          <a:p>
            <a:endParaRPr kumimoji="1" lang="ja-JP" altLang="en-US" sz="1000" dirty="0">
              <a:latin typeface="Helvetica"/>
              <a:cs typeface="Helvetica"/>
            </a:endParaRPr>
          </a:p>
        </p:txBody>
      </p:sp>
      <p:pic>
        <p:nvPicPr>
          <p:cNvPr id="3" name="図 2" descr="20081203Di-0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36223"/>
            <a:ext cx="2629104" cy="3943656"/>
          </a:xfrm>
          <a:prstGeom prst="rect">
            <a:avLst/>
          </a:prstGeom>
        </p:spPr>
      </p:pic>
      <p:sp>
        <p:nvSpPr>
          <p:cNvPr id="12" name="テキスト ボックス 11"/>
          <p:cNvSpPr txBox="1"/>
          <p:nvPr/>
        </p:nvSpPr>
        <p:spPr>
          <a:xfrm>
            <a:off x="7380312" y="6453336"/>
            <a:ext cx="1656148" cy="276999"/>
          </a:xfrm>
          <a:prstGeom prst="rect">
            <a:avLst/>
          </a:prstGeom>
          <a:noFill/>
        </p:spPr>
        <p:txBody>
          <a:bodyPr wrap="none" rtlCol="0">
            <a:spAutoFit/>
          </a:bodyPr>
          <a:lstStyle/>
          <a:p>
            <a:r>
              <a:rPr kumimoji="1" lang="en-US" altLang="ja-JP" sz="1200" dirty="0" err="1" smtClean="0">
                <a:latin typeface="Helvetica"/>
                <a:cs typeface="Helvetica"/>
              </a:rPr>
              <a:t>Yasuchika</a:t>
            </a:r>
            <a:r>
              <a:rPr kumimoji="1" lang="en-US" altLang="ja-JP" sz="1200" dirty="0" smtClean="0">
                <a:latin typeface="Helvetica"/>
                <a:cs typeface="Helvetica"/>
              </a:rPr>
              <a:t> Yamamoto</a:t>
            </a:r>
            <a:endParaRPr kumimoji="1" lang="ja-JP" altLang="en-US" sz="1200" dirty="0">
              <a:latin typeface="Helvetica"/>
              <a:cs typeface="Helvetica"/>
            </a:endParaRPr>
          </a:p>
        </p:txBody>
      </p:sp>
      <p:sp>
        <p:nvSpPr>
          <p:cNvPr id="13" name="テキスト ボックス 13"/>
          <p:cNvSpPr txBox="1">
            <a:spLocks noChangeArrowheads="1"/>
          </p:cNvSpPr>
          <p:nvPr/>
        </p:nvSpPr>
        <p:spPr bwMode="auto">
          <a:xfrm>
            <a:off x="251520" y="836712"/>
            <a:ext cx="3096344" cy="338554"/>
          </a:xfrm>
          <a:prstGeom prst="rect">
            <a:avLst/>
          </a:prstGeom>
          <a:noFill/>
          <a:ln w="9525">
            <a:noFill/>
            <a:miter lim="800000"/>
            <a:headEnd/>
            <a:tailEnd/>
          </a:ln>
        </p:spPr>
        <p:txBody>
          <a:bodyPr wrap="square">
            <a:prstTxWarp prst="textNoShape">
              <a:avLst/>
            </a:prstTxWarp>
            <a:spAutoFit/>
          </a:bodyPr>
          <a:lstStyle/>
          <a:p>
            <a:r>
              <a:rPr lang="ja-JP" altLang="en-US" sz="1600" b="1" dirty="0" smtClean="0">
                <a:latin typeface="Helvetica"/>
                <a:cs typeface="Helvetica"/>
              </a:rPr>
              <a:t>クエンチ箇所を同定するために</a:t>
            </a:r>
            <a:endParaRPr lang="ja-JP" altLang="en-US" sz="1600" b="1" dirty="0">
              <a:latin typeface="Helvetica"/>
              <a:cs typeface="Helvetica"/>
            </a:endParaRPr>
          </a:p>
        </p:txBody>
      </p:sp>
    </p:spTree>
    <p:extLst>
      <p:ext uri="{BB962C8B-B14F-4D97-AF65-F5344CB8AC3E}">
        <p14:creationId xmlns:p14="http://schemas.microsoft.com/office/powerpoint/2010/main" val="4012275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新しいプレゼンテーション">
  <a:themeElements>
    <a:clrScheme name="ユーザー設定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31188</TotalTime>
  <Words>2469</Words>
  <Application>Microsoft Macintosh PowerPoint</Application>
  <PresentationFormat>画面に合わせる (4:3)</PresentationFormat>
  <Paragraphs>496</Paragraphs>
  <Slides>34</Slides>
  <Notes>6</Notes>
  <HiddenSlides>0</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Yearly Progress in Cavity Gradient Yield as of April 24, 2012  </vt:lpstr>
      <vt:lpstr>PowerPoint プレゼンテーション</vt:lpstr>
      <vt:lpstr>PowerPoint プレゼンテーション</vt:lpstr>
      <vt:lpstr>PowerPoint プレゼンテーション</vt:lpstr>
      <vt:lpstr>国際協力による空洞アセンブリーの様子</vt:lpstr>
      <vt:lpstr>トンネル内にクライオモジュールを設置し、加速電界試験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Effective gradient yield improvement if a 2nd pass RT/P is allowed,  16 9-cell cavities based on recent results from US ART groups</vt:lpstr>
      <vt:lpstr>PowerPoint プレゼンテーション</vt:lpstr>
      <vt:lpstr>PowerPoint プレゼンテーション</vt:lpstr>
      <vt:lpstr>PowerPoint プレゼンテーション</vt:lpstr>
      <vt:lpstr>PowerPoint プレゼンテーション</vt:lpstr>
    </vt:vector>
  </TitlesOfParts>
  <Company>KEK ATF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ILC-Asia WG2 :  Main Linac System</dc:title>
  <dc:creator>hayano hitoshi</dc:creator>
  <cp:lastModifiedBy>早野 仁司</cp:lastModifiedBy>
  <cp:revision>348</cp:revision>
  <cp:lastPrinted>2004-12-12T03:28:36Z</cp:lastPrinted>
  <dcterms:created xsi:type="dcterms:W3CDTF">2010-06-18T14:50:28Z</dcterms:created>
  <dcterms:modified xsi:type="dcterms:W3CDTF">2012-06-11T04:31:31Z</dcterms:modified>
</cp:coreProperties>
</file>