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6" r:id="rId2"/>
    <p:sldId id="257" r:id="rId3"/>
    <p:sldId id="329" r:id="rId4"/>
    <p:sldId id="274" r:id="rId5"/>
    <p:sldId id="294" r:id="rId6"/>
    <p:sldId id="334" r:id="rId7"/>
    <p:sldId id="337" r:id="rId8"/>
    <p:sldId id="327" r:id="rId9"/>
    <p:sldId id="324" r:id="rId10"/>
    <p:sldId id="325" r:id="rId11"/>
    <p:sldId id="335" r:id="rId12"/>
    <p:sldId id="322" r:id="rId13"/>
    <p:sldId id="323" r:id="rId14"/>
    <p:sldId id="275" r:id="rId15"/>
    <p:sldId id="308" r:id="rId16"/>
    <p:sldId id="331" r:id="rId17"/>
    <p:sldId id="321" r:id="rId18"/>
    <p:sldId id="338" r:id="rId19"/>
    <p:sldId id="320" r:id="rId20"/>
    <p:sldId id="284" r:id="rId21"/>
    <p:sldId id="330" r:id="rId22"/>
    <p:sldId id="332" r:id="rId23"/>
    <p:sldId id="339" r:id="rId24"/>
    <p:sldId id="328" r:id="rId25"/>
    <p:sldId id="282" r:id="rId26"/>
    <p:sldId id="283" r:id="rId27"/>
    <p:sldId id="310" r:id="rId28"/>
    <p:sldId id="311" r:id="rId29"/>
    <p:sldId id="312" r:id="rId30"/>
    <p:sldId id="313" r:id="rId31"/>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69" autoAdjust="0"/>
    <p:restoredTop sz="98831" autoAdjust="0"/>
  </p:normalViewPr>
  <p:slideViewPr>
    <p:cSldViewPr snapToGrid="0" snapToObjects="1">
      <p:cViewPr>
        <p:scale>
          <a:sx n="100" d="100"/>
          <a:sy n="100" d="100"/>
        </p:scale>
        <p:origin x="-1456" y="-148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19A99A-E057-1A44-B356-11200EDA0AA9}" type="datetimeFigureOut">
              <a:rPr kumimoji="1" lang="ja-JP" altLang="en-US" smtClean="0"/>
              <a:t>11/07/06</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668A5D-90CA-4647-849E-5B11ABDE416E}" type="slidenum">
              <a:rPr kumimoji="1" lang="ja-JP" altLang="en-US" smtClean="0"/>
              <a:t>‹#›</a:t>
            </a:fld>
            <a:endParaRPr kumimoji="1" lang="ja-JP" altLang="en-US"/>
          </a:p>
        </p:txBody>
      </p:sp>
    </p:spTree>
    <p:extLst>
      <p:ext uri="{BB962C8B-B14F-4D97-AF65-F5344CB8AC3E}">
        <p14:creationId xmlns:p14="http://schemas.microsoft.com/office/powerpoint/2010/main" val="1993681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660ABB-ED81-BF48-A3DF-4A0DFFE6A80A}" type="datetimeFigureOut">
              <a:rPr kumimoji="1" lang="ja-JP" altLang="en-US" smtClean="0"/>
              <a:t>11/07/06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43C26C-0833-6A42-99C5-9A4190B6B97B}" type="slidenum">
              <a:rPr kumimoji="1" lang="ja-JP" altLang="en-US" smtClean="0"/>
              <a:t>‹#›</a:t>
            </a:fld>
            <a:endParaRPr kumimoji="1" lang="ja-JP" altLang="en-US"/>
          </a:p>
        </p:txBody>
      </p:sp>
    </p:spTree>
    <p:extLst>
      <p:ext uri="{BB962C8B-B14F-4D97-AF65-F5344CB8AC3E}">
        <p14:creationId xmlns:p14="http://schemas.microsoft.com/office/powerpoint/2010/main" val="264916952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389E06-74B4-C147-92DD-CD3BF7F59418}" type="slidenum">
              <a:rPr lang="en-US" altLang="ja-JP"/>
              <a:pPr/>
              <a:t>17</a:t>
            </a:fld>
            <a:endParaRPr lang="en-US" altLang="ja-JP"/>
          </a:p>
        </p:txBody>
      </p:sp>
      <p:sp>
        <p:nvSpPr>
          <p:cNvPr id="2344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44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AECCEDC-5158-5D4C-8435-008D5F143E73}" type="datetime1">
              <a:rPr kumimoji="1" lang="ja-JP" altLang="en-US" smtClean="0"/>
              <a:t>11/07/06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F07B6F-8C16-E449-A7C5-2AFDE69810BD}" type="slidenum">
              <a:rPr kumimoji="1" lang="ja-JP" altLang="en-US" smtClean="0"/>
              <a:t>‹#›</a:t>
            </a:fld>
            <a:endParaRPr kumimoji="1" lang="ja-JP" altLang="en-US"/>
          </a:p>
        </p:txBody>
      </p:sp>
    </p:spTree>
    <p:extLst>
      <p:ext uri="{BB962C8B-B14F-4D97-AF65-F5344CB8AC3E}">
        <p14:creationId xmlns:p14="http://schemas.microsoft.com/office/powerpoint/2010/main" val="28410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745C17F-6F7A-A745-B0EC-E614444E8B17}" type="datetime1">
              <a:rPr kumimoji="1" lang="ja-JP" altLang="en-US" smtClean="0"/>
              <a:t>11/07/06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F07B6F-8C16-E449-A7C5-2AFDE69810BD}" type="slidenum">
              <a:rPr kumimoji="1" lang="ja-JP" altLang="en-US" smtClean="0"/>
              <a:t>‹#›</a:t>
            </a:fld>
            <a:endParaRPr kumimoji="1" lang="ja-JP" altLang="en-US"/>
          </a:p>
        </p:txBody>
      </p:sp>
    </p:spTree>
    <p:extLst>
      <p:ext uri="{BB962C8B-B14F-4D97-AF65-F5344CB8AC3E}">
        <p14:creationId xmlns:p14="http://schemas.microsoft.com/office/powerpoint/2010/main" val="611249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2E90316-9AA6-C04C-8C28-7CDCEDE79F58}" type="datetime1">
              <a:rPr kumimoji="1" lang="ja-JP" altLang="en-US" smtClean="0"/>
              <a:t>11/07/06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F07B6F-8C16-E449-A7C5-2AFDE69810BD}" type="slidenum">
              <a:rPr kumimoji="1" lang="ja-JP" altLang="en-US" smtClean="0"/>
              <a:t>‹#›</a:t>
            </a:fld>
            <a:endParaRPr kumimoji="1" lang="ja-JP" altLang="en-US"/>
          </a:p>
        </p:txBody>
      </p:sp>
    </p:spTree>
    <p:extLst>
      <p:ext uri="{BB962C8B-B14F-4D97-AF65-F5344CB8AC3E}">
        <p14:creationId xmlns:p14="http://schemas.microsoft.com/office/powerpoint/2010/main" val="1354108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F528D72-9232-2641-B978-041B5E9196A9}" type="datetime1">
              <a:rPr kumimoji="1" lang="ja-JP" altLang="en-US" smtClean="0"/>
              <a:t>11/07/06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F07B6F-8C16-E449-A7C5-2AFDE69810BD}" type="slidenum">
              <a:rPr kumimoji="1" lang="ja-JP" altLang="en-US" smtClean="0"/>
              <a:t>‹#›</a:t>
            </a:fld>
            <a:endParaRPr kumimoji="1" lang="ja-JP" altLang="en-US"/>
          </a:p>
        </p:txBody>
      </p:sp>
    </p:spTree>
    <p:extLst>
      <p:ext uri="{BB962C8B-B14F-4D97-AF65-F5344CB8AC3E}">
        <p14:creationId xmlns:p14="http://schemas.microsoft.com/office/powerpoint/2010/main" val="3159463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1906CE2-0906-6149-83AB-8DBF15751B15}" type="datetime1">
              <a:rPr kumimoji="1" lang="ja-JP" altLang="en-US" smtClean="0"/>
              <a:t>11/07/06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FF07B6F-8C16-E449-A7C5-2AFDE69810BD}" type="slidenum">
              <a:rPr kumimoji="1" lang="ja-JP" altLang="en-US" smtClean="0"/>
              <a:t>‹#›</a:t>
            </a:fld>
            <a:endParaRPr kumimoji="1" lang="ja-JP" altLang="en-US"/>
          </a:p>
        </p:txBody>
      </p:sp>
    </p:spTree>
    <p:extLst>
      <p:ext uri="{BB962C8B-B14F-4D97-AF65-F5344CB8AC3E}">
        <p14:creationId xmlns:p14="http://schemas.microsoft.com/office/powerpoint/2010/main" val="286900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558B206-9249-8B4B-99D5-1F7C87A3EEA4}" type="datetime1">
              <a:rPr kumimoji="1" lang="ja-JP" altLang="en-US" smtClean="0"/>
              <a:t>11/07/06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FF07B6F-8C16-E449-A7C5-2AFDE69810BD}" type="slidenum">
              <a:rPr kumimoji="1" lang="ja-JP" altLang="en-US" smtClean="0"/>
              <a:t>‹#›</a:t>
            </a:fld>
            <a:endParaRPr kumimoji="1" lang="ja-JP" altLang="en-US"/>
          </a:p>
        </p:txBody>
      </p:sp>
    </p:spTree>
    <p:extLst>
      <p:ext uri="{BB962C8B-B14F-4D97-AF65-F5344CB8AC3E}">
        <p14:creationId xmlns:p14="http://schemas.microsoft.com/office/powerpoint/2010/main" val="3148395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786C307-F9ED-D94B-843C-B7BF2357713A}" type="datetime1">
              <a:rPr kumimoji="1" lang="ja-JP" altLang="en-US" smtClean="0"/>
              <a:t>11/07/06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FF07B6F-8C16-E449-A7C5-2AFDE69810BD}" type="slidenum">
              <a:rPr kumimoji="1" lang="ja-JP" altLang="en-US" smtClean="0"/>
              <a:t>‹#›</a:t>
            </a:fld>
            <a:endParaRPr kumimoji="1" lang="ja-JP" altLang="en-US"/>
          </a:p>
        </p:txBody>
      </p:sp>
    </p:spTree>
    <p:extLst>
      <p:ext uri="{BB962C8B-B14F-4D97-AF65-F5344CB8AC3E}">
        <p14:creationId xmlns:p14="http://schemas.microsoft.com/office/powerpoint/2010/main" val="2634979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E0F6DD5-4595-7B46-B071-AD9CB802685C}" type="datetime1">
              <a:rPr kumimoji="1" lang="ja-JP" altLang="en-US" smtClean="0"/>
              <a:t>11/07/06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FF07B6F-8C16-E449-A7C5-2AFDE69810BD}" type="slidenum">
              <a:rPr kumimoji="1" lang="ja-JP" altLang="en-US" smtClean="0"/>
              <a:t>‹#›</a:t>
            </a:fld>
            <a:endParaRPr kumimoji="1" lang="ja-JP" altLang="en-US"/>
          </a:p>
        </p:txBody>
      </p:sp>
    </p:spTree>
    <p:extLst>
      <p:ext uri="{BB962C8B-B14F-4D97-AF65-F5344CB8AC3E}">
        <p14:creationId xmlns:p14="http://schemas.microsoft.com/office/powerpoint/2010/main" val="1255025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360E389-E57B-DE4F-8F9C-FD5DB8E6E6A1}" type="datetime1">
              <a:rPr kumimoji="1" lang="ja-JP" altLang="en-US" smtClean="0"/>
              <a:t>11/07/06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FF07B6F-8C16-E449-A7C5-2AFDE69810BD}" type="slidenum">
              <a:rPr kumimoji="1" lang="ja-JP" altLang="en-US" smtClean="0"/>
              <a:t>‹#›</a:t>
            </a:fld>
            <a:endParaRPr kumimoji="1" lang="ja-JP" altLang="en-US"/>
          </a:p>
        </p:txBody>
      </p:sp>
    </p:spTree>
    <p:extLst>
      <p:ext uri="{BB962C8B-B14F-4D97-AF65-F5344CB8AC3E}">
        <p14:creationId xmlns:p14="http://schemas.microsoft.com/office/powerpoint/2010/main" val="930722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638B337-73CC-C64F-A4E0-313F2373A51B}" type="datetime1">
              <a:rPr kumimoji="1" lang="ja-JP" altLang="en-US" smtClean="0"/>
              <a:t>11/07/06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FF07B6F-8C16-E449-A7C5-2AFDE69810BD}" type="slidenum">
              <a:rPr kumimoji="1" lang="ja-JP" altLang="en-US" smtClean="0"/>
              <a:t>‹#›</a:t>
            </a:fld>
            <a:endParaRPr kumimoji="1" lang="ja-JP" altLang="en-US"/>
          </a:p>
        </p:txBody>
      </p:sp>
    </p:spTree>
    <p:extLst>
      <p:ext uri="{BB962C8B-B14F-4D97-AF65-F5344CB8AC3E}">
        <p14:creationId xmlns:p14="http://schemas.microsoft.com/office/powerpoint/2010/main" val="3163142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6A3F325-3AFC-7443-B1A2-6D774BDDDDB8}" type="datetime1">
              <a:rPr kumimoji="1" lang="ja-JP" altLang="en-US" smtClean="0"/>
              <a:t>11/07/06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FF07B6F-8C16-E449-A7C5-2AFDE69810BD}" type="slidenum">
              <a:rPr kumimoji="1" lang="ja-JP" altLang="en-US" smtClean="0"/>
              <a:t>‹#›</a:t>
            </a:fld>
            <a:endParaRPr kumimoji="1" lang="ja-JP" altLang="en-US"/>
          </a:p>
        </p:txBody>
      </p:sp>
    </p:spTree>
    <p:extLst>
      <p:ext uri="{BB962C8B-B14F-4D97-AF65-F5344CB8AC3E}">
        <p14:creationId xmlns:p14="http://schemas.microsoft.com/office/powerpoint/2010/main" val="23273845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3FB3A-A556-B046-8657-1B3DC8D8220B}" type="datetime1">
              <a:rPr kumimoji="1" lang="ja-JP" altLang="en-US" smtClean="0"/>
              <a:t>11/07/06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07B6F-8C16-E449-A7C5-2AFDE69810BD}" type="slidenum">
              <a:rPr kumimoji="1" lang="ja-JP" altLang="en-US" smtClean="0"/>
              <a:t>‹#›</a:t>
            </a:fld>
            <a:endParaRPr kumimoji="1" lang="ja-JP" altLang="en-US"/>
          </a:p>
        </p:txBody>
      </p:sp>
    </p:spTree>
    <p:extLst>
      <p:ext uri="{BB962C8B-B14F-4D97-AF65-F5344CB8AC3E}">
        <p14:creationId xmlns:p14="http://schemas.microsoft.com/office/powerpoint/2010/main" val="61316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jpeg"/><Relationship Id="rId6" Type="http://schemas.openxmlformats.org/officeDocument/2006/relationships/image" Target="../media/image38.jpeg"/><Relationship Id="rId7" Type="http://schemas.openxmlformats.org/officeDocument/2006/relationships/image" Target="../media/image39.jpg"/><Relationship Id="rId8" Type="http://schemas.openxmlformats.org/officeDocument/2006/relationships/image" Target="../media/image40.tiff"/><Relationship Id="rId9" Type="http://schemas.openxmlformats.org/officeDocument/2006/relationships/image" Target="../media/image41.tiff"/><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12.tiff"/><Relationship Id="rId5" Type="http://schemas.openxmlformats.org/officeDocument/2006/relationships/image" Target="../media/image11.tiff"/><Relationship Id="rId6" Type="http://schemas.openxmlformats.org/officeDocument/2006/relationships/image" Target="../media/image14.tiff"/><Relationship Id="rId7" Type="http://schemas.openxmlformats.org/officeDocument/2006/relationships/image" Target="../media/image17.tiff"/><Relationship Id="rId8" Type="http://schemas.openxmlformats.org/officeDocument/2006/relationships/image" Target="../media/image18.tiff"/><Relationship Id="rId9" Type="http://schemas.openxmlformats.org/officeDocument/2006/relationships/image" Target="../media/image19.tiff"/><Relationship Id="rId1" Type="http://schemas.openxmlformats.org/officeDocument/2006/relationships/slideLayout" Target="../slideLayouts/slideLayout7.xml"/><Relationship Id="rId2" Type="http://schemas.openxmlformats.org/officeDocument/2006/relationships/image" Target="../media/image9.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 Id="rId3" Type="http://schemas.openxmlformats.org/officeDocument/2006/relationships/image" Target="../media/image4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9" Type="http://schemas.openxmlformats.org/officeDocument/2006/relationships/image" Target="../media/image11.tiff"/><Relationship Id="rId20" Type="http://schemas.openxmlformats.org/officeDocument/2006/relationships/image" Target="../media/image22.tiff"/><Relationship Id="rId21" Type="http://schemas.openxmlformats.org/officeDocument/2006/relationships/image" Target="../media/image23.tiff"/><Relationship Id="rId22" Type="http://schemas.openxmlformats.org/officeDocument/2006/relationships/image" Target="../media/image24.tiff"/><Relationship Id="rId23" Type="http://schemas.openxmlformats.org/officeDocument/2006/relationships/image" Target="../media/image25.tiff"/><Relationship Id="rId24" Type="http://schemas.openxmlformats.org/officeDocument/2006/relationships/image" Target="../media/image26.tiff"/><Relationship Id="rId25" Type="http://schemas.openxmlformats.org/officeDocument/2006/relationships/image" Target="../media/image27.tiff"/><Relationship Id="rId26" Type="http://schemas.openxmlformats.org/officeDocument/2006/relationships/image" Target="../media/image28.tiff"/><Relationship Id="rId27" Type="http://schemas.openxmlformats.org/officeDocument/2006/relationships/image" Target="../media/image29.tiff"/><Relationship Id="rId10" Type="http://schemas.openxmlformats.org/officeDocument/2006/relationships/image" Target="../media/image12.tiff"/><Relationship Id="rId11" Type="http://schemas.openxmlformats.org/officeDocument/2006/relationships/image" Target="../media/image13.tiff"/><Relationship Id="rId12" Type="http://schemas.openxmlformats.org/officeDocument/2006/relationships/image" Target="../media/image14.tiff"/><Relationship Id="rId13" Type="http://schemas.openxmlformats.org/officeDocument/2006/relationships/image" Target="../media/image15.tiff"/><Relationship Id="rId14" Type="http://schemas.openxmlformats.org/officeDocument/2006/relationships/image" Target="../media/image16.tiff"/><Relationship Id="rId15" Type="http://schemas.openxmlformats.org/officeDocument/2006/relationships/image" Target="../media/image17.tiff"/><Relationship Id="rId16" Type="http://schemas.openxmlformats.org/officeDocument/2006/relationships/image" Target="../media/image18.tiff"/><Relationship Id="rId17" Type="http://schemas.openxmlformats.org/officeDocument/2006/relationships/image" Target="../media/image19.tiff"/><Relationship Id="rId18" Type="http://schemas.openxmlformats.org/officeDocument/2006/relationships/image" Target="../media/image20.tiff"/><Relationship Id="rId19" Type="http://schemas.openxmlformats.org/officeDocument/2006/relationships/image" Target="../media/image21.tiff"/><Relationship Id="rId1" Type="http://schemas.openxmlformats.org/officeDocument/2006/relationships/slideLayout" Target="../slideLayouts/slideLayout7.xml"/><Relationship Id="rId2" Type="http://schemas.openxmlformats.org/officeDocument/2006/relationships/image" Target="../media/image4.tiff"/><Relationship Id="rId3" Type="http://schemas.openxmlformats.org/officeDocument/2006/relationships/image" Target="../media/image5.tiff"/><Relationship Id="rId4" Type="http://schemas.openxmlformats.org/officeDocument/2006/relationships/image" Target="../media/image6.tiff"/><Relationship Id="rId5" Type="http://schemas.openxmlformats.org/officeDocument/2006/relationships/image" Target="../media/image7.tiff"/><Relationship Id="rId6" Type="http://schemas.openxmlformats.org/officeDocument/2006/relationships/image" Target="../media/image8.tiff"/><Relationship Id="rId7" Type="http://schemas.openxmlformats.org/officeDocument/2006/relationships/image" Target="../media/image9.tiff"/><Relationship Id="rId8" Type="http://schemas.openxmlformats.org/officeDocument/2006/relationships/image" Target="../media/image10.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267715"/>
            <a:ext cx="7772400" cy="958571"/>
          </a:xfrm>
        </p:spPr>
        <p:txBody>
          <a:bodyPr>
            <a:normAutofit/>
          </a:bodyPr>
          <a:lstStyle/>
          <a:p>
            <a:r>
              <a:rPr kumimoji="1" lang="en-US" altLang="ja-JP" sz="4000" b="1" dirty="0" smtClean="0">
                <a:latin typeface="Osaka"/>
                <a:ea typeface="Osaka"/>
                <a:cs typeface="Osaka"/>
              </a:rPr>
              <a:t>STF</a:t>
            </a:r>
            <a:r>
              <a:rPr kumimoji="1" lang="ja-JP" altLang="en-US" sz="4000" b="1" dirty="0" smtClean="0">
                <a:latin typeface="Osaka"/>
                <a:ea typeface="Osaka"/>
                <a:cs typeface="Osaka"/>
              </a:rPr>
              <a:t>の今後の計画</a:t>
            </a:r>
            <a:endParaRPr kumimoji="1" lang="ja-JP" altLang="en-US" sz="4000" b="1" dirty="0">
              <a:latin typeface="Osaka"/>
              <a:ea typeface="Osaka"/>
              <a:cs typeface="Osaka"/>
            </a:endParaRPr>
          </a:p>
        </p:txBody>
      </p:sp>
      <p:sp>
        <p:nvSpPr>
          <p:cNvPr id="3" name="サブタイトル 2"/>
          <p:cNvSpPr>
            <a:spLocks noGrp="1"/>
          </p:cNvSpPr>
          <p:nvPr>
            <p:ph type="subTitle" idx="1"/>
          </p:nvPr>
        </p:nvSpPr>
        <p:spPr>
          <a:xfrm>
            <a:off x="1371600" y="4787157"/>
            <a:ext cx="6400800" cy="661488"/>
          </a:xfrm>
        </p:spPr>
        <p:txBody>
          <a:bodyPr>
            <a:normAutofit/>
          </a:bodyPr>
          <a:lstStyle/>
          <a:p>
            <a:r>
              <a:rPr kumimoji="1" lang="en-US" altLang="ja-JP" sz="1800" dirty="0" smtClean="0"/>
              <a:t>H. Hayano 07062011  version 3</a:t>
            </a:r>
            <a:endParaRPr kumimoji="1" lang="ja-JP" altLang="en-US" sz="1800" dirty="0"/>
          </a:p>
        </p:txBody>
      </p:sp>
      <p:sp>
        <p:nvSpPr>
          <p:cNvPr id="4" name="スライド番号プレースホルダー 3"/>
          <p:cNvSpPr>
            <a:spLocks noGrp="1"/>
          </p:cNvSpPr>
          <p:nvPr>
            <p:ph type="sldNum" sz="quarter" idx="12"/>
          </p:nvPr>
        </p:nvSpPr>
        <p:spPr/>
        <p:txBody>
          <a:bodyPr/>
          <a:lstStyle/>
          <a:p>
            <a:fld id="{BFF07B6F-8C16-E449-A7C5-2AFDE69810BD}" type="slidenum">
              <a:rPr kumimoji="1" lang="ja-JP" altLang="en-US" smtClean="0"/>
              <a:t>1</a:t>
            </a:fld>
            <a:endParaRPr kumimoji="1" lang="ja-JP" altLang="en-US"/>
          </a:p>
        </p:txBody>
      </p:sp>
      <p:pic>
        <p:nvPicPr>
          <p:cNvPr id="5" name="図 4" descr="STF_logo_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211" y="114300"/>
            <a:ext cx="1184389" cy="584200"/>
          </a:xfrm>
          <a:prstGeom prst="rect">
            <a:avLst/>
          </a:prstGeom>
        </p:spPr>
      </p:pic>
    </p:spTree>
    <p:extLst>
      <p:ext uri="{BB962C8B-B14F-4D97-AF65-F5344CB8AC3E}">
        <p14:creationId xmlns:p14="http://schemas.microsoft.com/office/powerpoint/2010/main" val="20958422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07B6F-8C16-E449-A7C5-2AFDE69810BD}" type="slidenum">
              <a:rPr kumimoji="1" lang="ja-JP" altLang="en-US" smtClean="0"/>
              <a:t>10</a:t>
            </a:fld>
            <a:endParaRPr kumimoji="1" lang="ja-JP" altLang="en-US"/>
          </a:p>
        </p:txBody>
      </p:sp>
      <p:pic>
        <p:nvPicPr>
          <p:cNvPr id="3" name="図 2" descr="9cell-rotation-table_EBW_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90700"/>
            <a:ext cx="9144000" cy="4288907"/>
          </a:xfrm>
          <a:prstGeom prst="rect">
            <a:avLst/>
          </a:prstGeom>
        </p:spPr>
      </p:pic>
      <p:sp>
        <p:nvSpPr>
          <p:cNvPr id="4" name="テキスト ボックス 3"/>
          <p:cNvSpPr txBox="1"/>
          <p:nvPr/>
        </p:nvSpPr>
        <p:spPr>
          <a:xfrm>
            <a:off x="1432271" y="1359525"/>
            <a:ext cx="6221775" cy="461665"/>
          </a:xfrm>
          <a:prstGeom prst="rect">
            <a:avLst/>
          </a:prstGeom>
          <a:noFill/>
        </p:spPr>
        <p:txBody>
          <a:bodyPr wrap="none" rtlCol="0">
            <a:spAutoFit/>
          </a:bodyPr>
          <a:lstStyle/>
          <a:p>
            <a:r>
              <a:rPr kumimoji="1" lang="en-US" altLang="ja-JP" sz="2400" b="1" dirty="0" smtClean="0">
                <a:latin typeface="Helvetica"/>
                <a:cs typeface="Helvetica"/>
              </a:rPr>
              <a:t>EBW rotational jig for </a:t>
            </a:r>
            <a:r>
              <a:rPr lang="en-US" altLang="ja-JP" sz="2400" b="1" dirty="0" smtClean="0">
                <a:latin typeface="Helvetica"/>
                <a:cs typeface="Helvetica"/>
              </a:rPr>
              <a:t>multi 9 cell cavities</a:t>
            </a:r>
            <a:endParaRPr kumimoji="1" lang="ja-JP" altLang="en-US" sz="2400" b="1" dirty="0">
              <a:latin typeface="Helvetica"/>
              <a:cs typeface="Helvetica"/>
            </a:endParaRPr>
          </a:p>
        </p:txBody>
      </p:sp>
      <p:sp>
        <p:nvSpPr>
          <p:cNvPr id="5" name="テキスト ボックス 4"/>
          <p:cNvSpPr txBox="1"/>
          <p:nvPr/>
        </p:nvSpPr>
        <p:spPr>
          <a:xfrm>
            <a:off x="1763491" y="213667"/>
            <a:ext cx="5890555" cy="461665"/>
          </a:xfrm>
          <a:prstGeom prst="rect">
            <a:avLst/>
          </a:prstGeom>
          <a:noFill/>
        </p:spPr>
        <p:txBody>
          <a:bodyPr wrap="none" rtlCol="0">
            <a:spAutoFit/>
          </a:bodyPr>
          <a:lstStyle/>
          <a:p>
            <a:r>
              <a:rPr kumimoji="1" lang="ja-JP" altLang="en-US" sz="2400">
                <a:latin typeface="Osaka"/>
                <a:ea typeface="Osaka"/>
                <a:cs typeface="Osaka"/>
              </a:rPr>
              <a:t>実践していくべきセル部の製造工業化案（</a:t>
            </a:r>
            <a:r>
              <a:rPr kumimoji="1" lang="ja-JP" altLang="en-US" sz="2400">
                <a:latin typeface="Osaka"/>
                <a:ea typeface="Osaka"/>
                <a:cs typeface="Osaka"/>
              </a:rPr>
              <a:t>３</a:t>
            </a:r>
            <a:r>
              <a:rPr kumimoji="1" lang="ja-JP" altLang="en-US" sz="2400">
                <a:latin typeface="Osaka"/>
                <a:ea typeface="Osaka"/>
                <a:cs typeface="Osaka"/>
              </a:rPr>
              <a:t>）</a:t>
            </a:r>
          </a:p>
        </p:txBody>
      </p:sp>
    </p:spTree>
    <p:extLst>
      <p:ext uri="{BB962C8B-B14F-4D97-AF65-F5344CB8AC3E}">
        <p14:creationId xmlns:p14="http://schemas.microsoft.com/office/powerpoint/2010/main" val="22942496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62326" y="350322"/>
            <a:ext cx="2428870" cy="523220"/>
          </a:xfrm>
          <a:prstGeom prst="rect">
            <a:avLst/>
          </a:prstGeom>
          <a:noFill/>
        </p:spPr>
        <p:txBody>
          <a:bodyPr wrap="none" rtlCol="0">
            <a:spAutoFit/>
          </a:bodyPr>
          <a:lstStyle/>
          <a:p>
            <a:r>
              <a:rPr kumimoji="1" lang="ja-JP" altLang="en-US" sz="2800" dirty="0" smtClean="0"/>
              <a:t>エンドグループ</a:t>
            </a:r>
            <a:endParaRPr kumimoji="1" lang="ja-JP" altLang="en-US" sz="2800" dirty="0"/>
          </a:p>
        </p:txBody>
      </p:sp>
      <p:cxnSp>
        <p:nvCxnSpPr>
          <p:cNvPr id="3" name="直線コネクタ 2"/>
          <p:cNvCxnSpPr/>
          <p:nvPr/>
        </p:nvCxnSpPr>
        <p:spPr>
          <a:xfrm>
            <a:off x="3251200" y="873542"/>
            <a:ext cx="2539996" cy="0"/>
          </a:xfrm>
          <a:prstGeom prst="line">
            <a:avLst/>
          </a:prstGeom>
          <a:ln w="34925" cap="flat" cmpd="sng" algn="ctr">
            <a:solidFill>
              <a:schemeClr val="accent4"/>
            </a:solidFill>
            <a:prstDash val="solid"/>
            <a:round/>
            <a:headEnd type="none" w="med" len="med"/>
            <a:tailEnd type="none" w="med" len="med"/>
          </a:ln>
          <a:effectLst>
            <a:outerShdw blurRad="101600" dist="20000" dir="5400000" rotWithShape="0">
              <a:srgbClr val="660066">
                <a:alpha val="60000"/>
              </a:srgbClr>
            </a:outerShdw>
          </a:effectLst>
        </p:spPr>
        <p:style>
          <a:lnRef idx="2">
            <a:schemeClr val="accent4"/>
          </a:lnRef>
          <a:fillRef idx="0">
            <a:schemeClr val="accent4"/>
          </a:fillRef>
          <a:effectRef idx="1">
            <a:schemeClr val="accent4"/>
          </a:effectRef>
          <a:fontRef idx="minor">
            <a:schemeClr val="tx1"/>
          </a:fontRef>
        </p:style>
      </p:cxnSp>
      <p:sp>
        <p:nvSpPr>
          <p:cNvPr id="16" name="TextBox 15"/>
          <p:cNvSpPr txBox="1"/>
          <p:nvPr/>
        </p:nvSpPr>
        <p:spPr>
          <a:xfrm>
            <a:off x="251316" y="1053974"/>
            <a:ext cx="6601587" cy="584776"/>
          </a:xfrm>
          <a:prstGeom prst="rect">
            <a:avLst/>
          </a:prstGeom>
          <a:noFill/>
        </p:spPr>
        <p:txBody>
          <a:bodyPr wrap="none" rtlCol="0">
            <a:spAutoFit/>
          </a:bodyPr>
          <a:lstStyle/>
          <a:p>
            <a:r>
              <a:rPr kumimoji="1" lang="ja-JP" altLang="en-US" sz="1600" dirty="0" smtClean="0"/>
              <a:t>強い電磁場のかからない部品：ビームパイプ部、</a:t>
            </a:r>
            <a:r>
              <a:rPr kumimoji="1" lang="en-US" altLang="ja-JP" sz="1600" dirty="0" smtClean="0"/>
              <a:t>HOM</a:t>
            </a:r>
            <a:r>
              <a:rPr kumimoji="1" lang="ja-JP" altLang="en-US" sz="1600" dirty="0" smtClean="0"/>
              <a:t>カップラー部</a:t>
            </a:r>
            <a:endParaRPr kumimoji="1" lang="en-US" altLang="ja-JP" sz="1600" dirty="0" smtClean="0"/>
          </a:p>
          <a:p>
            <a:r>
              <a:rPr lang="ja-JP" altLang="ja-JP" sz="1600" dirty="0"/>
              <a:t>　</a:t>
            </a:r>
            <a:r>
              <a:rPr lang="ja-JP" altLang="en-US" sz="1600" dirty="0"/>
              <a:t>　　　　　　　　　　　　　ー＞</a:t>
            </a:r>
            <a:r>
              <a:rPr kumimoji="1" lang="ja-JP" altLang="en-US" sz="1600" dirty="0" smtClean="0"/>
              <a:t>ここを簡単な工程で製造できないか？　</a:t>
            </a:r>
            <a:r>
              <a:rPr kumimoji="1" lang="en-US" altLang="ja-JP" sz="1600" dirty="0" smtClean="0"/>
              <a:t>R&amp;D</a:t>
            </a:r>
            <a:r>
              <a:rPr kumimoji="1" lang="ja-JP" altLang="en-US" sz="1600" dirty="0" smtClean="0"/>
              <a:t>中。</a:t>
            </a:r>
            <a:endParaRPr kumimoji="1" lang="ja-JP" altLang="en-US" sz="1600" dirty="0"/>
          </a:p>
        </p:txBody>
      </p:sp>
      <p:pic>
        <p:nvPicPr>
          <p:cNvPr id="70" name="Grafik 6" descr="u_1670.gif"/>
          <p:cNvPicPr>
            <a:picLocks noChangeAspect="1"/>
          </p:cNvPicPr>
          <p:nvPr/>
        </p:nvPicPr>
        <p:blipFill>
          <a:blip r:embed="rId2" cstate="print"/>
          <a:srcRect/>
          <a:stretch>
            <a:fillRect/>
          </a:stretch>
        </p:blipFill>
        <p:spPr bwMode="auto">
          <a:xfrm>
            <a:off x="816513" y="5286867"/>
            <a:ext cx="2231487" cy="1516098"/>
          </a:xfrm>
          <a:prstGeom prst="rect">
            <a:avLst/>
          </a:prstGeom>
          <a:noFill/>
          <a:ln w="9525">
            <a:noFill/>
            <a:miter lim="800000"/>
            <a:headEnd/>
            <a:tailEnd/>
          </a:ln>
        </p:spPr>
      </p:pic>
      <p:sp>
        <p:nvSpPr>
          <p:cNvPr id="8" name="右矢印 7"/>
          <p:cNvSpPr/>
          <p:nvPr/>
        </p:nvSpPr>
        <p:spPr>
          <a:xfrm>
            <a:off x="3472926" y="5998515"/>
            <a:ext cx="571500" cy="3937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1" name="右矢印 70"/>
          <p:cNvSpPr/>
          <p:nvPr/>
        </p:nvSpPr>
        <p:spPr>
          <a:xfrm>
            <a:off x="6139922" y="5998515"/>
            <a:ext cx="571500" cy="3937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4184126" y="5895883"/>
            <a:ext cx="1687782" cy="646331"/>
          </a:xfrm>
          <a:prstGeom prst="rect">
            <a:avLst/>
          </a:prstGeom>
          <a:noFill/>
        </p:spPr>
        <p:txBody>
          <a:bodyPr wrap="none" rtlCol="0">
            <a:spAutoFit/>
          </a:bodyPr>
          <a:lstStyle/>
          <a:p>
            <a:r>
              <a:rPr kumimoji="1" lang="ja-JP" altLang="en-US"/>
              <a:t>機械加工、</a:t>
            </a:r>
            <a:endParaRPr kumimoji="1" lang="en-US" altLang="ja-JP"/>
          </a:p>
          <a:p>
            <a:r>
              <a:rPr kumimoji="1" lang="ja-JP" altLang="en-US"/>
              <a:t>バーリング加工</a:t>
            </a:r>
          </a:p>
        </p:txBody>
      </p:sp>
      <p:sp>
        <p:nvSpPr>
          <p:cNvPr id="72" name="テキスト ボックス 71"/>
          <p:cNvSpPr txBox="1"/>
          <p:nvPr/>
        </p:nvSpPr>
        <p:spPr>
          <a:xfrm>
            <a:off x="7117826" y="5884215"/>
            <a:ext cx="1732866" cy="646331"/>
          </a:xfrm>
          <a:prstGeom prst="rect">
            <a:avLst/>
          </a:prstGeom>
          <a:noFill/>
        </p:spPr>
        <p:txBody>
          <a:bodyPr wrap="none" rtlCol="0">
            <a:spAutoFit/>
          </a:bodyPr>
          <a:lstStyle/>
          <a:p>
            <a:r>
              <a:rPr lang="ja-JP" altLang="en-US"/>
              <a:t>各種パイプ部品</a:t>
            </a:r>
            <a:endParaRPr lang="en-US" altLang="ja-JP"/>
          </a:p>
          <a:p>
            <a:r>
              <a:rPr kumimoji="1" lang="en-US" altLang="ja-JP"/>
              <a:t>HOM</a:t>
            </a:r>
            <a:r>
              <a:rPr kumimoji="1" lang="ja-JP" altLang="en-US"/>
              <a:t>カップ</a:t>
            </a:r>
          </a:p>
        </p:txBody>
      </p:sp>
      <p:pic>
        <p:nvPicPr>
          <p:cNvPr id="73" name="Picture 2"/>
          <p:cNvPicPr>
            <a:picLocks noChangeAspect="1" noChangeArrowheads="1"/>
          </p:cNvPicPr>
          <p:nvPr/>
        </p:nvPicPr>
        <p:blipFill>
          <a:blip r:embed="rId3">
            <a:extLst>
              <a:ext uri="{28A0092B-C50C-407E-A947-70E740481C1C}">
                <a14:useLocalDpi xmlns:a14="http://schemas.microsoft.com/office/drawing/2010/main" val="0"/>
              </a:ext>
            </a:extLst>
          </a:blip>
          <a:srcRect l="14813" t="10526" r="51701" b="11716"/>
          <a:stretch>
            <a:fillRect/>
          </a:stretch>
        </p:blipFill>
        <p:spPr bwMode="auto">
          <a:xfrm>
            <a:off x="6157658" y="52136"/>
            <a:ext cx="1322642" cy="108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3"/>
          <p:cNvPicPr>
            <a:picLocks noChangeAspect="1" noChangeArrowheads="1"/>
          </p:cNvPicPr>
          <p:nvPr/>
        </p:nvPicPr>
        <p:blipFill>
          <a:blip r:embed="rId4">
            <a:extLst>
              <a:ext uri="{28A0092B-C50C-407E-A947-70E740481C1C}">
                <a14:useLocalDpi xmlns:a14="http://schemas.microsoft.com/office/drawing/2010/main" val="0"/>
              </a:ext>
            </a:extLst>
          </a:blip>
          <a:srcRect l="22672" t="21201" r="51277" b="14000"/>
          <a:stretch>
            <a:fillRect/>
          </a:stretch>
        </p:blipFill>
        <p:spPr bwMode="auto">
          <a:xfrm>
            <a:off x="7733062" y="52136"/>
            <a:ext cx="1234536" cy="108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コンテンツ プレースホルダ 3" descr="P106085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431276" y="3528887"/>
            <a:ext cx="1847850" cy="1385442"/>
          </a:xfrm>
          <a:prstGeom prst="rect">
            <a:avLst/>
          </a:prstGeom>
        </p:spPr>
      </p:pic>
      <p:pic>
        <p:nvPicPr>
          <p:cNvPr id="76" name="図 6" descr="M1060030.JPG"/>
          <p:cNvPicPr>
            <a:picLocks noChangeAspect="1"/>
          </p:cNvPicPr>
          <p:nvPr/>
        </p:nvPicPr>
        <p:blipFill>
          <a:blip r:embed="rId6">
            <a:extLst>
              <a:ext uri="{28A0092B-C50C-407E-A947-70E740481C1C}">
                <a14:useLocalDpi xmlns:a14="http://schemas.microsoft.com/office/drawing/2010/main" val="0"/>
              </a:ext>
            </a:extLst>
          </a:blip>
          <a:srcRect l="9123" r="4842"/>
          <a:stretch>
            <a:fillRect/>
          </a:stretch>
        </p:blipFill>
        <p:spPr bwMode="auto">
          <a:xfrm>
            <a:off x="1859183" y="3528887"/>
            <a:ext cx="1788369" cy="138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右矢印 76"/>
          <p:cNvSpPr/>
          <p:nvPr/>
        </p:nvSpPr>
        <p:spPr>
          <a:xfrm>
            <a:off x="3758676" y="4082553"/>
            <a:ext cx="571500" cy="3937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8" name="右矢印 77"/>
          <p:cNvSpPr/>
          <p:nvPr/>
        </p:nvSpPr>
        <p:spPr>
          <a:xfrm>
            <a:off x="6139922" y="4145684"/>
            <a:ext cx="571500" cy="3937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7" name="図 16" descr="HOMアンテナ銅プレス例２.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53775" y="3788423"/>
            <a:ext cx="1559147" cy="934994"/>
          </a:xfrm>
          <a:prstGeom prst="rect">
            <a:avLst/>
          </a:prstGeom>
        </p:spPr>
      </p:pic>
      <p:sp>
        <p:nvSpPr>
          <p:cNvPr id="79" name="テキスト ボックス 78"/>
          <p:cNvSpPr txBox="1"/>
          <p:nvPr/>
        </p:nvSpPr>
        <p:spPr>
          <a:xfrm>
            <a:off x="6711422" y="4076850"/>
            <a:ext cx="2335195" cy="646331"/>
          </a:xfrm>
          <a:prstGeom prst="rect">
            <a:avLst/>
          </a:prstGeom>
          <a:noFill/>
        </p:spPr>
        <p:txBody>
          <a:bodyPr wrap="none" rtlCol="0">
            <a:spAutoFit/>
          </a:bodyPr>
          <a:lstStyle/>
          <a:p>
            <a:r>
              <a:rPr kumimoji="1" lang="ja-JP" altLang="en-US"/>
              <a:t>バリ取りプレスをして、</a:t>
            </a:r>
            <a:endParaRPr kumimoji="1" lang="en-US" altLang="ja-JP"/>
          </a:p>
          <a:p>
            <a:r>
              <a:rPr lang="en-US" altLang="ja-JP"/>
              <a:t>HOM</a:t>
            </a:r>
            <a:r>
              <a:rPr lang="ja-JP" altLang="en-US"/>
              <a:t>アンテナ部品</a:t>
            </a:r>
            <a:endParaRPr kumimoji="1" lang="ja-JP" altLang="en-US"/>
          </a:p>
        </p:txBody>
      </p:sp>
      <p:sp>
        <p:nvSpPr>
          <p:cNvPr id="80" name="テキスト ボックス 79"/>
          <p:cNvSpPr txBox="1"/>
          <p:nvPr/>
        </p:nvSpPr>
        <p:spPr>
          <a:xfrm>
            <a:off x="4616937" y="4723417"/>
            <a:ext cx="1377300" cy="307777"/>
          </a:xfrm>
          <a:prstGeom prst="rect">
            <a:avLst/>
          </a:prstGeom>
          <a:noFill/>
        </p:spPr>
        <p:txBody>
          <a:bodyPr wrap="none" rtlCol="0">
            <a:spAutoFit/>
          </a:bodyPr>
          <a:lstStyle/>
          <a:p>
            <a:r>
              <a:rPr kumimoji="1" lang="ja-JP" altLang="en-US" sz="1400"/>
              <a:t>鍛造プレス整形</a:t>
            </a:r>
          </a:p>
        </p:txBody>
      </p:sp>
      <p:sp>
        <p:nvSpPr>
          <p:cNvPr id="81" name="テキスト ボックス 80"/>
          <p:cNvSpPr txBox="1"/>
          <p:nvPr/>
        </p:nvSpPr>
        <p:spPr>
          <a:xfrm>
            <a:off x="1041197" y="4760440"/>
            <a:ext cx="2502508" cy="307777"/>
          </a:xfrm>
          <a:prstGeom prst="rect">
            <a:avLst/>
          </a:prstGeom>
          <a:solidFill>
            <a:srgbClr val="FFFFFF"/>
          </a:solidFill>
        </p:spPr>
        <p:txBody>
          <a:bodyPr wrap="none" rtlCol="0">
            <a:spAutoFit/>
          </a:bodyPr>
          <a:lstStyle/>
          <a:p>
            <a:r>
              <a:rPr kumimoji="1" lang="ja-JP" altLang="en-US" sz="1400"/>
              <a:t>ウォータージェット切出し（３分）</a:t>
            </a:r>
          </a:p>
        </p:txBody>
      </p:sp>
      <p:sp>
        <p:nvSpPr>
          <p:cNvPr id="82" name="テキスト ボックス 81"/>
          <p:cNvSpPr txBox="1"/>
          <p:nvPr/>
        </p:nvSpPr>
        <p:spPr>
          <a:xfrm>
            <a:off x="128508" y="5197677"/>
            <a:ext cx="2454117" cy="307777"/>
          </a:xfrm>
          <a:prstGeom prst="rect">
            <a:avLst/>
          </a:prstGeom>
          <a:noFill/>
        </p:spPr>
        <p:txBody>
          <a:bodyPr wrap="none" rtlCol="0">
            <a:spAutoFit/>
          </a:bodyPr>
          <a:lstStyle/>
          <a:p>
            <a:r>
              <a:rPr kumimoji="1" lang="ja-JP" altLang="en-US" sz="1400"/>
              <a:t>バック・エクストルージョン加工</a:t>
            </a:r>
          </a:p>
        </p:txBody>
      </p:sp>
      <p:pic>
        <p:nvPicPr>
          <p:cNvPr id="21" name="図 20" descr="SPS-cup.tif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23675" y="1806020"/>
            <a:ext cx="1414887" cy="1435100"/>
          </a:xfrm>
          <a:prstGeom prst="rect">
            <a:avLst/>
          </a:prstGeom>
        </p:spPr>
      </p:pic>
      <p:sp>
        <p:nvSpPr>
          <p:cNvPr id="84" name="右矢印 83"/>
          <p:cNvSpPr/>
          <p:nvPr/>
        </p:nvSpPr>
        <p:spPr>
          <a:xfrm>
            <a:off x="3771376" y="2302815"/>
            <a:ext cx="571500" cy="3937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5" name="右矢印 84"/>
          <p:cNvSpPr/>
          <p:nvPr/>
        </p:nvSpPr>
        <p:spPr>
          <a:xfrm>
            <a:off x="6093634" y="2302815"/>
            <a:ext cx="571500" cy="3937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2" name="図 21" descr="SPS-seikei-press.tif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39157" y="1806020"/>
            <a:ext cx="1332751" cy="1390280"/>
          </a:xfrm>
          <a:prstGeom prst="rect">
            <a:avLst/>
          </a:prstGeom>
        </p:spPr>
      </p:pic>
      <p:sp>
        <p:nvSpPr>
          <p:cNvPr id="86" name="テキスト ボックス 85"/>
          <p:cNvSpPr txBox="1"/>
          <p:nvPr/>
        </p:nvSpPr>
        <p:spPr>
          <a:xfrm>
            <a:off x="6835593" y="2188515"/>
            <a:ext cx="1732866" cy="646331"/>
          </a:xfrm>
          <a:prstGeom prst="rect">
            <a:avLst/>
          </a:prstGeom>
          <a:noFill/>
        </p:spPr>
        <p:txBody>
          <a:bodyPr wrap="none" rtlCol="0">
            <a:spAutoFit/>
          </a:bodyPr>
          <a:lstStyle/>
          <a:p>
            <a:r>
              <a:rPr lang="ja-JP" altLang="en-US"/>
              <a:t>各種パイプ部品</a:t>
            </a:r>
            <a:endParaRPr lang="en-US" altLang="ja-JP"/>
          </a:p>
          <a:p>
            <a:r>
              <a:rPr kumimoji="1" lang="en-US" altLang="ja-JP"/>
              <a:t>HOM</a:t>
            </a:r>
            <a:r>
              <a:rPr kumimoji="1" lang="ja-JP" altLang="en-US"/>
              <a:t>カップ</a:t>
            </a:r>
          </a:p>
        </p:txBody>
      </p:sp>
      <p:sp>
        <p:nvSpPr>
          <p:cNvPr id="87" name="テキスト ボックス 86"/>
          <p:cNvSpPr txBox="1"/>
          <p:nvPr/>
        </p:nvSpPr>
        <p:spPr>
          <a:xfrm>
            <a:off x="4330176" y="2857700"/>
            <a:ext cx="1973717" cy="523220"/>
          </a:xfrm>
          <a:prstGeom prst="rect">
            <a:avLst/>
          </a:prstGeom>
          <a:noFill/>
        </p:spPr>
        <p:txBody>
          <a:bodyPr wrap="none" rtlCol="0">
            <a:spAutoFit/>
          </a:bodyPr>
          <a:lstStyle/>
          <a:p>
            <a:r>
              <a:rPr kumimoji="1" lang="ja-JP" altLang="en-US" sz="1400"/>
              <a:t>整形プレス、機械加工、</a:t>
            </a:r>
            <a:endParaRPr kumimoji="1" lang="en-US" altLang="ja-JP" sz="1400"/>
          </a:p>
          <a:p>
            <a:r>
              <a:rPr kumimoji="1" lang="ja-JP" altLang="en-US" sz="1400"/>
              <a:t>バーリング加工</a:t>
            </a:r>
          </a:p>
        </p:txBody>
      </p:sp>
      <p:sp>
        <p:nvSpPr>
          <p:cNvPr id="88" name="テキスト ボックス 87"/>
          <p:cNvSpPr txBox="1"/>
          <p:nvPr/>
        </p:nvSpPr>
        <p:spPr>
          <a:xfrm>
            <a:off x="443773" y="2034627"/>
            <a:ext cx="1503937" cy="800219"/>
          </a:xfrm>
          <a:prstGeom prst="rect">
            <a:avLst/>
          </a:prstGeom>
          <a:noFill/>
        </p:spPr>
        <p:txBody>
          <a:bodyPr wrap="none" rtlCol="0">
            <a:spAutoFit/>
          </a:bodyPr>
          <a:lstStyle/>
          <a:p>
            <a:r>
              <a:rPr kumimoji="1" lang="en-US" altLang="ja-JP" sz="1400"/>
              <a:t>Nb</a:t>
            </a:r>
            <a:r>
              <a:rPr kumimoji="1" lang="ja-JP" altLang="en-US" sz="1400"/>
              <a:t>板材から</a:t>
            </a:r>
            <a:endParaRPr kumimoji="1" lang="en-US" altLang="ja-JP" sz="1400"/>
          </a:p>
          <a:p>
            <a:r>
              <a:rPr lang="ja-JP" altLang="en-US" sz="1600"/>
              <a:t>超深絞り加工</a:t>
            </a:r>
            <a:endParaRPr lang="en-US" altLang="ja-JP" sz="1600"/>
          </a:p>
          <a:p>
            <a:r>
              <a:rPr kumimoji="1" lang="ja-JP" altLang="en-US" sz="1600"/>
              <a:t>（１回の深絞り）</a:t>
            </a:r>
          </a:p>
        </p:txBody>
      </p:sp>
      <p:sp>
        <p:nvSpPr>
          <p:cNvPr id="89" name="テキスト ボックス 88"/>
          <p:cNvSpPr txBox="1"/>
          <p:nvPr/>
        </p:nvSpPr>
        <p:spPr>
          <a:xfrm>
            <a:off x="8142226" y="1330973"/>
            <a:ext cx="941283" cy="369332"/>
          </a:xfrm>
          <a:prstGeom prst="rect">
            <a:avLst/>
          </a:prstGeom>
          <a:noFill/>
        </p:spPr>
        <p:txBody>
          <a:bodyPr wrap="none" rtlCol="0">
            <a:spAutoFit/>
          </a:bodyPr>
          <a:lstStyle/>
          <a:p>
            <a:r>
              <a:rPr kumimoji="1" lang="en-US" altLang="ja-JP"/>
              <a:t>KEK-SPS</a:t>
            </a:r>
            <a:endParaRPr kumimoji="1" lang="ja-JP" altLang="en-US"/>
          </a:p>
        </p:txBody>
      </p:sp>
      <p:sp>
        <p:nvSpPr>
          <p:cNvPr id="90" name="テキスト ボックス 89"/>
          <p:cNvSpPr txBox="1"/>
          <p:nvPr/>
        </p:nvSpPr>
        <p:spPr>
          <a:xfrm>
            <a:off x="128508" y="5905832"/>
            <a:ext cx="941283" cy="369332"/>
          </a:xfrm>
          <a:prstGeom prst="rect">
            <a:avLst/>
          </a:prstGeom>
          <a:noFill/>
        </p:spPr>
        <p:txBody>
          <a:bodyPr wrap="none" rtlCol="0">
            <a:spAutoFit/>
          </a:bodyPr>
          <a:lstStyle/>
          <a:p>
            <a:r>
              <a:rPr kumimoji="1" lang="en-US" altLang="ja-JP"/>
              <a:t>heraeus</a:t>
            </a:r>
            <a:endParaRPr kumimoji="1" lang="ja-JP" altLang="en-US"/>
          </a:p>
        </p:txBody>
      </p:sp>
      <p:sp>
        <p:nvSpPr>
          <p:cNvPr id="4" name="正方形/長方形 3"/>
          <p:cNvSpPr/>
          <p:nvPr/>
        </p:nvSpPr>
        <p:spPr>
          <a:xfrm>
            <a:off x="128508" y="1700305"/>
            <a:ext cx="8918109" cy="5102660"/>
          </a:xfrm>
          <a:prstGeom prst="rect">
            <a:avLst/>
          </a:prstGeom>
          <a:no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128508" y="3378200"/>
            <a:ext cx="8918109"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a:off x="128508" y="5179366"/>
            <a:ext cx="8918109"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90366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07B6F-8C16-E449-A7C5-2AFDE69810BD}" type="slidenum">
              <a:rPr kumimoji="1" lang="ja-JP" altLang="en-US" smtClean="0"/>
              <a:t>12</a:t>
            </a:fld>
            <a:endParaRPr kumimoji="1" lang="ja-JP" altLang="en-US"/>
          </a:p>
        </p:txBody>
      </p:sp>
      <p:pic>
        <p:nvPicPr>
          <p:cNvPr id="3" name="図 2" descr="Cavity_factory_layout_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5629395"/>
          </a:xfrm>
          <a:prstGeom prst="rect">
            <a:avLst/>
          </a:prstGeom>
        </p:spPr>
      </p:pic>
      <p:sp>
        <p:nvSpPr>
          <p:cNvPr id="4" name="テキスト ボックス 3"/>
          <p:cNvSpPr txBox="1"/>
          <p:nvPr/>
        </p:nvSpPr>
        <p:spPr>
          <a:xfrm>
            <a:off x="7251700" y="1727200"/>
            <a:ext cx="992755" cy="307777"/>
          </a:xfrm>
          <a:prstGeom prst="rect">
            <a:avLst/>
          </a:prstGeom>
          <a:noFill/>
        </p:spPr>
        <p:txBody>
          <a:bodyPr wrap="none" rtlCol="0">
            <a:spAutoFit/>
          </a:bodyPr>
          <a:lstStyle/>
          <a:p>
            <a:r>
              <a:rPr kumimoji="1" lang="en-US" altLang="ja-JP" sz="1400" b="1" dirty="0" smtClean="0">
                <a:latin typeface="Helvetica"/>
                <a:cs typeface="Helvetica"/>
              </a:rPr>
              <a:t>reception</a:t>
            </a:r>
            <a:endParaRPr kumimoji="1" lang="ja-JP" altLang="en-US" sz="1400" b="1" dirty="0">
              <a:latin typeface="Helvetica"/>
              <a:cs typeface="Helvetica"/>
            </a:endParaRPr>
          </a:p>
        </p:txBody>
      </p:sp>
      <p:sp>
        <p:nvSpPr>
          <p:cNvPr id="5" name="テキスト ボックス 4"/>
          <p:cNvSpPr txBox="1"/>
          <p:nvPr/>
        </p:nvSpPr>
        <p:spPr>
          <a:xfrm>
            <a:off x="6424045" y="1322863"/>
            <a:ext cx="1146468" cy="461665"/>
          </a:xfrm>
          <a:prstGeom prst="rect">
            <a:avLst/>
          </a:prstGeom>
          <a:noFill/>
        </p:spPr>
        <p:txBody>
          <a:bodyPr wrap="none" rtlCol="0">
            <a:spAutoFit/>
          </a:bodyPr>
          <a:lstStyle/>
          <a:p>
            <a:r>
              <a:rPr kumimoji="1" lang="en-US" altLang="ja-JP" sz="1200" b="1" dirty="0" smtClean="0">
                <a:latin typeface="Helvetica"/>
                <a:cs typeface="Helvetica"/>
              </a:rPr>
              <a:t>Eddy-current</a:t>
            </a:r>
          </a:p>
          <a:p>
            <a:r>
              <a:rPr kumimoji="1" lang="en-US" altLang="ja-JP" sz="1200" b="1" dirty="0" smtClean="0">
                <a:latin typeface="Helvetica"/>
                <a:cs typeface="Helvetica"/>
              </a:rPr>
              <a:t> scan</a:t>
            </a:r>
            <a:endParaRPr kumimoji="1" lang="ja-JP" altLang="en-US" sz="1200" b="1" dirty="0">
              <a:latin typeface="Helvetica"/>
              <a:cs typeface="Helvetica"/>
            </a:endParaRPr>
          </a:p>
        </p:txBody>
      </p:sp>
      <p:sp>
        <p:nvSpPr>
          <p:cNvPr id="6" name="テキスト ボックス 5"/>
          <p:cNvSpPr txBox="1"/>
          <p:nvPr/>
        </p:nvSpPr>
        <p:spPr>
          <a:xfrm>
            <a:off x="5435371" y="1942643"/>
            <a:ext cx="1219429" cy="276999"/>
          </a:xfrm>
          <a:prstGeom prst="rect">
            <a:avLst/>
          </a:prstGeom>
          <a:noFill/>
        </p:spPr>
        <p:txBody>
          <a:bodyPr wrap="none" rtlCol="0">
            <a:spAutoFit/>
          </a:bodyPr>
          <a:lstStyle/>
          <a:p>
            <a:r>
              <a:rPr kumimoji="1" lang="en-US" altLang="ja-JP" sz="1200" b="1" dirty="0" smtClean="0">
                <a:latin typeface="Helvetica"/>
                <a:cs typeface="Helvetica"/>
              </a:rPr>
              <a:t>Press forming</a:t>
            </a:r>
            <a:endParaRPr kumimoji="1" lang="ja-JP" altLang="en-US" sz="1200" b="1" dirty="0">
              <a:latin typeface="Helvetica"/>
              <a:cs typeface="Helvetica"/>
            </a:endParaRPr>
          </a:p>
        </p:txBody>
      </p:sp>
      <p:sp>
        <p:nvSpPr>
          <p:cNvPr id="7" name="テキスト ボックス 6"/>
          <p:cNvSpPr txBox="1"/>
          <p:nvPr/>
        </p:nvSpPr>
        <p:spPr>
          <a:xfrm>
            <a:off x="4446697" y="2643663"/>
            <a:ext cx="877313" cy="276999"/>
          </a:xfrm>
          <a:prstGeom prst="rect">
            <a:avLst/>
          </a:prstGeom>
          <a:noFill/>
        </p:spPr>
        <p:txBody>
          <a:bodyPr wrap="none" rtlCol="0">
            <a:spAutoFit/>
          </a:bodyPr>
          <a:lstStyle/>
          <a:p>
            <a:r>
              <a:rPr kumimoji="1" lang="en-US" altLang="ja-JP" sz="1200" b="1" dirty="0" smtClean="0">
                <a:latin typeface="Helvetica"/>
                <a:cs typeface="Helvetica"/>
              </a:rPr>
              <a:t>Trimming</a:t>
            </a:r>
            <a:endParaRPr kumimoji="1" lang="ja-JP" altLang="en-US" sz="1200" b="1" dirty="0">
              <a:latin typeface="Helvetica"/>
              <a:cs typeface="Helvetica"/>
            </a:endParaRPr>
          </a:p>
        </p:txBody>
      </p:sp>
      <p:sp>
        <p:nvSpPr>
          <p:cNvPr id="8" name="テキスト ボックス 7"/>
          <p:cNvSpPr txBox="1"/>
          <p:nvPr/>
        </p:nvSpPr>
        <p:spPr>
          <a:xfrm>
            <a:off x="3492514" y="2643663"/>
            <a:ext cx="954183" cy="276999"/>
          </a:xfrm>
          <a:prstGeom prst="rect">
            <a:avLst/>
          </a:prstGeom>
          <a:noFill/>
        </p:spPr>
        <p:txBody>
          <a:bodyPr wrap="none" rtlCol="0">
            <a:spAutoFit/>
          </a:bodyPr>
          <a:lstStyle/>
          <a:p>
            <a:r>
              <a:rPr kumimoji="1" lang="en-US" altLang="ja-JP" sz="1200" b="1" dirty="0" smtClean="0">
                <a:latin typeface="Helvetica"/>
                <a:cs typeface="Helvetica"/>
              </a:rPr>
              <a:t>Inspection</a:t>
            </a:r>
            <a:endParaRPr kumimoji="1" lang="ja-JP" altLang="en-US" sz="1200" b="1" dirty="0">
              <a:latin typeface="Helvetica"/>
              <a:cs typeface="Helvetica"/>
            </a:endParaRPr>
          </a:p>
        </p:txBody>
      </p:sp>
      <p:sp>
        <p:nvSpPr>
          <p:cNvPr id="9" name="テキスト ボックス 8"/>
          <p:cNvSpPr txBox="1"/>
          <p:nvPr/>
        </p:nvSpPr>
        <p:spPr>
          <a:xfrm>
            <a:off x="3806468" y="1322863"/>
            <a:ext cx="402674" cy="276999"/>
          </a:xfrm>
          <a:prstGeom prst="rect">
            <a:avLst/>
          </a:prstGeom>
          <a:noFill/>
        </p:spPr>
        <p:txBody>
          <a:bodyPr wrap="none" rtlCol="0">
            <a:spAutoFit/>
          </a:bodyPr>
          <a:lstStyle/>
          <a:p>
            <a:r>
              <a:rPr lang="en-US" altLang="ja-JP" sz="1200" b="1" dirty="0" smtClean="0">
                <a:latin typeface="Helvetica"/>
                <a:cs typeface="Helvetica"/>
              </a:rPr>
              <a:t>CP</a:t>
            </a:r>
            <a:endParaRPr kumimoji="1" lang="ja-JP" altLang="en-US" sz="1200" b="1" dirty="0">
              <a:latin typeface="Helvetica"/>
              <a:cs typeface="Helvetica"/>
            </a:endParaRPr>
          </a:p>
        </p:txBody>
      </p:sp>
      <p:sp>
        <p:nvSpPr>
          <p:cNvPr id="10" name="テキスト ボックス 9"/>
          <p:cNvSpPr txBox="1"/>
          <p:nvPr/>
        </p:nvSpPr>
        <p:spPr>
          <a:xfrm>
            <a:off x="2917468" y="2081142"/>
            <a:ext cx="586669" cy="276999"/>
          </a:xfrm>
          <a:prstGeom prst="rect">
            <a:avLst/>
          </a:prstGeom>
          <a:noFill/>
        </p:spPr>
        <p:txBody>
          <a:bodyPr wrap="none" rtlCol="0">
            <a:spAutoFit/>
          </a:bodyPr>
          <a:lstStyle/>
          <a:p>
            <a:r>
              <a:rPr lang="en-US" altLang="ja-JP" sz="1200" b="1" dirty="0" smtClean="0">
                <a:latin typeface="Helvetica"/>
                <a:cs typeface="Helvetica"/>
              </a:rPr>
              <a:t>stock</a:t>
            </a:r>
            <a:endParaRPr kumimoji="1" lang="ja-JP" altLang="en-US" sz="1200" b="1" dirty="0">
              <a:latin typeface="Helvetica"/>
              <a:cs typeface="Helvetica"/>
            </a:endParaRPr>
          </a:p>
        </p:txBody>
      </p:sp>
      <p:sp>
        <p:nvSpPr>
          <p:cNvPr id="11" name="テキスト ボックス 10"/>
          <p:cNvSpPr txBox="1"/>
          <p:nvPr/>
        </p:nvSpPr>
        <p:spPr>
          <a:xfrm>
            <a:off x="1876068" y="1184363"/>
            <a:ext cx="543739" cy="276999"/>
          </a:xfrm>
          <a:prstGeom prst="rect">
            <a:avLst/>
          </a:prstGeom>
          <a:solidFill>
            <a:srgbClr val="FFFFFF"/>
          </a:solidFill>
        </p:spPr>
        <p:txBody>
          <a:bodyPr wrap="none" rtlCol="0">
            <a:spAutoFit/>
          </a:bodyPr>
          <a:lstStyle/>
          <a:p>
            <a:r>
              <a:rPr lang="en-US" altLang="ja-JP" sz="1200" b="1" dirty="0" smtClean="0">
                <a:latin typeface="Helvetica"/>
                <a:cs typeface="Helvetica"/>
              </a:rPr>
              <a:t>EBW</a:t>
            </a:r>
            <a:endParaRPr kumimoji="1" lang="ja-JP" altLang="en-US" sz="1200" b="1" dirty="0">
              <a:latin typeface="Helvetica"/>
              <a:cs typeface="Helvetica"/>
            </a:endParaRPr>
          </a:p>
        </p:txBody>
      </p:sp>
      <p:sp>
        <p:nvSpPr>
          <p:cNvPr id="12" name="テキスト ボックス 11"/>
          <p:cNvSpPr txBox="1"/>
          <p:nvPr/>
        </p:nvSpPr>
        <p:spPr>
          <a:xfrm>
            <a:off x="682268" y="1184363"/>
            <a:ext cx="543739" cy="276999"/>
          </a:xfrm>
          <a:prstGeom prst="rect">
            <a:avLst/>
          </a:prstGeom>
          <a:solidFill>
            <a:schemeClr val="bg1"/>
          </a:solidFill>
        </p:spPr>
        <p:txBody>
          <a:bodyPr wrap="none" rtlCol="0">
            <a:spAutoFit/>
          </a:bodyPr>
          <a:lstStyle/>
          <a:p>
            <a:r>
              <a:rPr lang="en-US" altLang="ja-JP" sz="1200" b="1" dirty="0" smtClean="0">
                <a:latin typeface="Helvetica"/>
                <a:cs typeface="Helvetica"/>
              </a:rPr>
              <a:t>EBW</a:t>
            </a:r>
            <a:endParaRPr kumimoji="1" lang="ja-JP" altLang="en-US" sz="1200" b="1" dirty="0">
              <a:latin typeface="Helvetica"/>
              <a:cs typeface="Helvetica"/>
            </a:endParaRPr>
          </a:p>
        </p:txBody>
      </p:sp>
      <p:sp>
        <p:nvSpPr>
          <p:cNvPr id="13" name="テキスト ボックス 12"/>
          <p:cNvSpPr txBox="1"/>
          <p:nvPr/>
        </p:nvSpPr>
        <p:spPr>
          <a:xfrm>
            <a:off x="1109888" y="4194263"/>
            <a:ext cx="766180" cy="276999"/>
          </a:xfrm>
          <a:prstGeom prst="rect">
            <a:avLst/>
          </a:prstGeom>
          <a:solidFill>
            <a:srgbClr val="FFFFFF"/>
          </a:solidFill>
        </p:spPr>
        <p:txBody>
          <a:bodyPr wrap="none" rtlCol="0">
            <a:spAutoFit/>
          </a:bodyPr>
          <a:lstStyle/>
          <a:p>
            <a:r>
              <a:rPr lang="en-US" altLang="ja-JP" sz="1200" b="1" dirty="0" smtClean="0">
                <a:latin typeface="Helvetica"/>
                <a:cs typeface="Helvetica"/>
              </a:rPr>
              <a:t>Bulk EP</a:t>
            </a:r>
            <a:endParaRPr kumimoji="1" lang="ja-JP" altLang="en-US" sz="1200" b="1" dirty="0">
              <a:latin typeface="Helvetica"/>
              <a:cs typeface="Helvetica"/>
            </a:endParaRPr>
          </a:p>
        </p:txBody>
      </p:sp>
      <p:sp>
        <p:nvSpPr>
          <p:cNvPr id="14" name="テキスト ボックス 13"/>
          <p:cNvSpPr txBox="1"/>
          <p:nvPr/>
        </p:nvSpPr>
        <p:spPr>
          <a:xfrm>
            <a:off x="2917468" y="4072927"/>
            <a:ext cx="672179" cy="276999"/>
          </a:xfrm>
          <a:prstGeom prst="rect">
            <a:avLst/>
          </a:prstGeom>
          <a:solidFill>
            <a:srgbClr val="FFFFFF"/>
          </a:solidFill>
        </p:spPr>
        <p:txBody>
          <a:bodyPr wrap="none" rtlCol="0">
            <a:spAutoFit/>
          </a:bodyPr>
          <a:lstStyle/>
          <a:p>
            <a:r>
              <a:rPr lang="en-US" altLang="ja-JP" sz="1200" b="1" dirty="0" smtClean="0">
                <a:latin typeface="Helvetica"/>
                <a:cs typeface="Helvetica"/>
              </a:rPr>
              <a:t>anneal</a:t>
            </a:r>
            <a:endParaRPr kumimoji="1" lang="ja-JP" altLang="en-US" sz="1200" b="1" dirty="0">
              <a:latin typeface="Helvetica"/>
              <a:cs typeface="Helvetica"/>
            </a:endParaRPr>
          </a:p>
        </p:txBody>
      </p:sp>
      <p:sp>
        <p:nvSpPr>
          <p:cNvPr id="15" name="テキスト ボックス 14"/>
          <p:cNvSpPr txBox="1"/>
          <p:nvPr/>
        </p:nvSpPr>
        <p:spPr>
          <a:xfrm>
            <a:off x="4369827" y="5196363"/>
            <a:ext cx="954183" cy="276999"/>
          </a:xfrm>
          <a:prstGeom prst="rect">
            <a:avLst/>
          </a:prstGeom>
          <a:noFill/>
        </p:spPr>
        <p:txBody>
          <a:bodyPr wrap="none" rtlCol="0">
            <a:spAutoFit/>
          </a:bodyPr>
          <a:lstStyle/>
          <a:p>
            <a:r>
              <a:rPr kumimoji="1" lang="en-US" altLang="ja-JP" sz="1200" b="1" dirty="0" smtClean="0">
                <a:latin typeface="Helvetica"/>
                <a:cs typeface="Helvetica"/>
              </a:rPr>
              <a:t>Inspection</a:t>
            </a:r>
            <a:endParaRPr kumimoji="1" lang="ja-JP" altLang="en-US" sz="1200" b="1" dirty="0">
              <a:latin typeface="Helvetica"/>
              <a:cs typeface="Helvetica"/>
            </a:endParaRPr>
          </a:p>
        </p:txBody>
      </p:sp>
      <p:sp>
        <p:nvSpPr>
          <p:cNvPr id="16" name="テキスト ボックス 15"/>
          <p:cNvSpPr txBox="1"/>
          <p:nvPr/>
        </p:nvSpPr>
        <p:spPr>
          <a:xfrm>
            <a:off x="3970830" y="4072927"/>
            <a:ext cx="1353180" cy="276999"/>
          </a:xfrm>
          <a:prstGeom prst="rect">
            <a:avLst/>
          </a:prstGeom>
          <a:noFill/>
        </p:spPr>
        <p:txBody>
          <a:bodyPr wrap="none" rtlCol="0">
            <a:spAutoFit/>
          </a:bodyPr>
          <a:lstStyle/>
          <a:p>
            <a:r>
              <a:rPr kumimoji="1" lang="en-US" altLang="ja-JP" sz="1200" b="1" dirty="0" smtClean="0">
                <a:latin typeface="Helvetica"/>
                <a:cs typeface="Helvetica"/>
              </a:rPr>
              <a:t>Tuning machine</a:t>
            </a:r>
            <a:endParaRPr kumimoji="1" lang="ja-JP" altLang="en-US" sz="1200" b="1" dirty="0">
              <a:latin typeface="Helvetica"/>
              <a:cs typeface="Helvetica"/>
            </a:endParaRPr>
          </a:p>
        </p:txBody>
      </p:sp>
      <p:sp>
        <p:nvSpPr>
          <p:cNvPr id="17" name="テキスト ボックス 16"/>
          <p:cNvSpPr txBox="1"/>
          <p:nvPr/>
        </p:nvSpPr>
        <p:spPr>
          <a:xfrm>
            <a:off x="5760206" y="5176289"/>
            <a:ext cx="663839" cy="276999"/>
          </a:xfrm>
          <a:prstGeom prst="rect">
            <a:avLst/>
          </a:prstGeom>
          <a:noFill/>
        </p:spPr>
        <p:txBody>
          <a:bodyPr wrap="none" rtlCol="0">
            <a:spAutoFit/>
          </a:bodyPr>
          <a:lstStyle/>
          <a:p>
            <a:r>
              <a:rPr kumimoji="1" lang="en-US" altLang="ja-JP" sz="1200" b="1" dirty="0" smtClean="0">
                <a:latin typeface="Helvetica"/>
                <a:cs typeface="Helvetica"/>
              </a:rPr>
              <a:t>Jacket</a:t>
            </a:r>
            <a:endParaRPr kumimoji="1" lang="ja-JP" altLang="en-US" sz="1200" b="1" dirty="0">
              <a:latin typeface="Helvetica"/>
              <a:cs typeface="Helvetica"/>
            </a:endParaRPr>
          </a:p>
        </p:txBody>
      </p:sp>
      <p:sp>
        <p:nvSpPr>
          <p:cNvPr id="18" name="テキスト ボックス 17"/>
          <p:cNvSpPr txBox="1"/>
          <p:nvPr/>
        </p:nvSpPr>
        <p:spPr>
          <a:xfrm>
            <a:off x="6770138" y="3638051"/>
            <a:ext cx="963124" cy="276999"/>
          </a:xfrm>
          <a:prstGeom prst="rect">
            <a:avLst/>
          </a:prstGeom>
          <a:noFill/>
        </p:spPr>
        <p:txBody>
          <a:bodyPr wrap="none" rtlCol="0">
            <a:spAutoFit/>
          </a:bodyPr>
          <a:lstStyle/>
          <a:p>
            <a:r>
              <a:rPr kumimoji="1" lang="en-US" altLang="ja-JP" sz="1200" b="1" dirty="0" smtClean="0">
                <a:latin typeface="Helvetica"/>
                <a:cs typeface="Helvetica"/>
              </a:rPr>
              <a:t>Stock area</a:t>
            </a:r>
            <a:endParaRPr kumimoji="1" lang="ja-JP" altLang="en-US" sz="1200" b="1" dirty="0">
              <a:latin typeface="Helvetica"/>
              <a:cs typeface="Helvetica"/>
            </a:endParaRPr>
          </a:p>
        </p:txBody>
      </p:sp>
      <p:sp>
        <p:nvSpPr>
          <p:cNvPr id="19" name="テキスト ボックス 18"/>
          <p:cNvSpPr txBox="1"/>
          <p:nvPr/>
        </p:nvSpPr>
        <p:spPr>
          <a:xfrm>
            <a:off x="6939383" y="4929154"/>
            <a:ext cx="1262260" cy="276999"/>
          </a:xfrm>
          <a:prstGeom prst="rect">
            <a:avLst/>
          </a:prstGeom>
          <a:noFill/>
        </p:spPr>
        <p:txBody>
          <a:bodyPr wrap="none" rtlCol="0">
            <a:spAutoFit/>
          </a:bodyPr>
          <a:lstStyle/>
          <a:p>
            <a:r>
              <a:rPr kumimoji="1" lang="en-US" altLang="ja-JP" sz="1200" b="1" dirty="0" smtClean="0">
                <a:latin typeface="Helvetica"/>
                <a:cs typeface="Helvetica"/>
              </a:rPr>
              <a:t>AC power area</a:t>
            </a:r>
            <a:endParaRPr kumimoji="1" lang="ja-JP" altLang="en-US" sz="1200" b="1" dirty="0">
              <a:latin typeface="Helvetica"/>
              <a:cs typeface="Helvetica"/>
            </a:endParaRPr>
          </a:p>
        </p:txBody>
      </p:sp>
      <p:sp>
        <p:nvSpPr>
          <p:cNvPr id="20" name="左矢印 19"/>
          <p:cNvSpPr/>
          <p:nvPr/>
        </p:nvSpPr>
        <p:spPr>
          <a:xfrm>
            <a:off x="6481753" y="2505163"/>
            <a:ext cx="346093" cy="27699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a:off x="8356600" y="2505163"/>
            <a:ext cx="330200" cy="27699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930809" y="576518"/>
            <a:ext cx="7313646" cy="400110"/>
          </a:xfrm>
          <a:prstGeom prst="rect">
            <a:avLst/>
          </a:prstGeom>
          <a:noFill/>
        </p:spPr>
        <p:txBody>
          <a:bodyPr wrap="none" rtlCol="0">
            <a:spAutoFit/>
          </a:bodyPr>
          <a:lstStyle/>
          <a:p>
            <a:r>
              <a:rPr lang="ja-JP" altLang="en-US" sz="2000" dirty="0"/>
              <a:t>開発</a:t>
            </a:r>
            <a:r>
              <a:rPr kumimoji="1" lang="ja-JP" altLang="en-US" sz="2000" dirty="0" smtClean="0"/>
              <a:t>共用棟エリア（</a:t>
            </a:r>
            <a:r>
              <a:rPr kumimoji="1" lang="en-US" altLang="ja-JP" sz="2000" dirty="0" smtClean="0"/>
              <a:t>53m x 30m</a:t>
            </a:r>
            <a:r>
              <a:rPr kumimoji="1" lang="ja-JP" altLang="en-US" sz="2000" dirty="0" smtClean="0"/>
              <a:t>）を想定した空洞製造プラントの検討</a:t>
            </a:r>
            <a:endParaRPr kumimoji="1" lang="ja-JP" altLang="en-US" sz="2000" dirty="0"/>
          </a:p>
        </p:txBody>
      </p:sp>
      <p:sp>
        <p:nvSpPr>
          <p:cNvPr id="23" name="テキスト ボックス 22"/>
          <p:cNvSpPr txBox="1"/>
          <p:nvPr/>
        </p:nvSpPr>
        <p:spPr>
          <a:xfrm>
            <a:off x="85368" y="5911293"/>
            <a:ext cx="3027391" cy="830997"/>
          </a:xfrm>
          <a:prstGeom prst="rect">
            <a:avLst/>
          </a:prstGeom>
          <a:noFill/>
        </p:spPr>
        <p:txBody>
          <a:bodyPr wrap="none" rtlCol="0">
            <a:spAutoFit/>
          </a:bodyPr>
          <a:lstStyle/>
          <a:p>
            <a:r>
              <a:rPr kumimoji="1" lang="ja-JP" altLang="en-US" sz="1200" dirty="0" smtClean="0"/>
              <a:t>セル用板材、</a:t>
            </a:r>
            <a:endParaRPr kumimoji="1" lang="en-US" altLang="ja-JP" sz="1200" dirty="0" smtClean="0"/>
          </a:p>
          <a:p>
            <a:r>
              <a:rPr kumimoji="1" lang="ja-JP" altLang="en-US" sz="1200" dirty="0" smtClean="0"/>
              <a:t>エンドパーツ加工済み部品　の入荷を仮定、</a:t>
            </a:r>
            <a:endParaRPr kumimoji="1" lang="en-US" altLang="ja-JP" sz="1200" dirty="0" smtClean="0"/>
          </a:p>
          <a:p>
            <a:r>
              <a:rPr lang="ja-JP" altLang="en-US" sz="1200" dirty="0" smtClean="0"/>
              <a:t>１日２シフト交替で年間２００日体制で製造</a:t>
            </a:r>
            <a:endParaRPr lang="en-US" altLang="ja-JP" sz="1200" dirty="0" smtClean="0"/>
          </a:p>
          <a:p>
            <a:r>
              <a:rPr kumimoji="1" lang="ja-JP" altLang="en-US" sz="1200" dirty="0"/>
              <a:t>（</a:t>
            </a:r>
            <a:r>
              <a:rPr kumimoji="1" lang="en-US" altLang="ja-JP" sz="1200" dirty="0"/>
              <a:t>〜</a:t>
            </a:r>
            <a:r>
              <a:rPr kumimoji="1" lang="ja-JP" altLang="en-US" sz="1200" dirty="0"/>
              <a:t>３０人</a:t>
            </a:r>
            <a:r>
              <a:rPr kumimoji="1" lang="en-US" altLang="ja-JP" sz="1200" dirty="0"/>
              <a:t> </a:t>
            </a:r>
            <a:r>
              <a:rPr kumimoji="1" lang="ja-JP" altLang="en-US" sz="1200" dirty="0"/>
              <a:t>ｘ</a:t>
            </a:r>
            <a:r>
              <a:rPr kumimoji="1" lang="en-US" altLang="ja-JP" sz="1200" dirty="0"/>
              <a:t> </a:t>
            </a:r>
            <a:r>
              <a:rPr kumimoji="1" lang="ja-JP" altLang="en-US" sz="1200" dirty="0"/>
              <a:t>２シフト）</a:t>
            </a:r>
            <a:endParaRPr kumimoji="1" lang="ja-JP" altLang="en-US" sz="1200" dirty="0"/>
          </a:p>
        </p:txBody>
      </p:sp>
      <p:sp>
        <p:nvSpPr>
          <p:cNvPr id="24" name="右矢印 23"/>
          <p:cNvSpPr/>
          <p:nvPr/>
        </p:nvSpPr>
        <p:spPr>
          <a:xfrm>
            <a:off x="3093496" y="6030693"/>
            <a:ext cx="313954" cy="4348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3440596" y="6079688"/>
            <a:ext cx="5703404" cy="338554"/>
          </a:xfrm>
          <a:prstGeom prst="rect">
            <a:avLst/>
          </a:prstGeom>
          <a:noFill/>
        </p:spPr>
        <p:txBody>
          <a:bodyPr wrap="none" rtlCol="0">
            <a:spAutoFit/>
          </a:bodyPr>
          <a:lstStyle/>
          <a:p>
            <a:r>
              <a:rPr lang="ja-JP" altLang="en-US" sz="1600" dirty="0" smtClean="0"/>
              <a:t>最大</a:t>
            </a:r>
            <a:r>
              <a:rPr lang="en-US" altLang="ja-JP" sz="1600" dirty="0"/>
              <a:t>530</a:t>
            </a:r>
            <a:r>
              <a:rPr lang="ja-JP" altLang="en-US" sz="1600" dirty="0" smtClean="0"/>
              <a:t>台</a:t>
            </a:r>
            <a:r>
              <a:rPr lang="en-US" altLang="ja-JP" sz="1600" dirty="0" smtClean="0"/>
              <a:t>/</a:t>
            </a:r>
            <a:r>
              <a:rPr lang="ja-JP" altLang="en-US" sz="1600" dirty="0" smtClean="0"/>
              <a:t>年の製造能力、５年で</a:t>
            </a:r>
            <a:r>
              <a:rPr lang="en-US" altLang="ja-JP" sz="1600" dirty="0" smtClean="0"/>
              <a:t>265</a:t>
            </a:r>
            <a:r>
              <a:rPr lang="en-US" altLang="ja-JP" sz="1600" dirty="0"/>
              <a:t>0</a:t>
            </a:r>
            <a:r>
              <a:rPr lang="ja-JP" altLang="en-US" sz="1600" dirty="0" smtClean="0"/>
              <a:t>台（</a:t>
            </a:r>
            <a:r>
              <a:rPr lang="en-US" altLang="ja-JP" sz="1600" dirty="0" smtClean="0"/>
              <a:t>ILC</a:t>
            </a:r>
            <a:r>
              <a:rPr lang="ja-JP" altLang="en-US" sz="1600" dirty="0" smtClean="0"/>
              <a:t>全数の</a:t>
            </a:r>
            <a:r>
              <a:rPr lang="ja-JP" altLang="en-US" sz="1600" dirty="0" smtClean="0"/>
              <a:t>１</a:t>
            </a:r>
            <a:r>
              <a:rPr lang="en-US" altLang="ja-JP" sz="1600" dirty="0" smtClean="0"/>
              <a:t>/</a:t>
            </a:r>
            <a:r>
              <a:rPr lang="ja-JP" altLang="en-US" sz="1600" dirty="0" smtClean="0"/>
              <a:t>６</a:t>
            </a:r>
            <a:r>
              <a:rPr lang="en-US" altLang="ja-JP" sz="1600" dirty="0" smtClean="0"/>
              <a:t>〜</a:t>
            </a:r>
            <a:r>
              <a:rPr lang="ja-JP" altLang="en-US" sz="1600" dirty="0" smtClean="0"/>
              <a:t>１</a:t>
            </a:r>
            <a:r>
              <a:rPr lang="en-US" altLang="ja-JP" sz="1600" dirty="0" smtClean="0"/>
              <a:t>/</a:t>
            </a:r>
            <a:r>
              <a:rPr lang="ja-JP" altLang="en-US" sz="1600" dirty="0" smtClean="0"/>
              <a:t>７</a:t>
            </a:r>
            <a:r>
              <a:rPr lang="ja-JP" altLang="en-US" sz="1600" dirty="0" smtClean="0"/>
              <a:t>）</a:t>
            </a:r>
            <a:endParaRPr kumimoji="1" lang="ja-JP" altLang="en-US" sz="1600" dirty="0"/>
          </a:p>
        </p:txBody>
      </p:sp>
      <p:sp>
        <p:nvSpPr>
          <p:cNvPr id="26" name="テキスト ボックス 25"/>
          <p:cNvSpPr txBox="1"/>
          <p:nvPr/>
        </p:nvSpPr>
        <p:spPr>
          <a:xfrm>
            <a:off x="313232" y="180249"/>
            <a:ext cx="3314529" cy="400110"/>
          </a:xfrm>
          <a:prstGeom prst="rect">
            <a:avLst/>
          </a:prstGeom>
          <a:noFill/>
        </p:spPr>
        <p:txBody>
          <a:bodyPr wrap="none" rtlCol="0">
            <a:spAutoFit/>
          </a:bodyPr>
          <a:lstStyle/>
          <a:p>
            <a:r>
              <a:rPr kumimoji="1" lang="ja-JP" altLang="en-US" sz="2000" b="1" dirty="0" smtClean="0">
                <a:latin typeface="Osaka"/>
                <a:ea typeface="Osaka"/>
                <a:cs typeface="Osaka"/>
              </a:rPr>
              <a:t>空洞製造プラントの必要規模</a:t>
            </a:r>
            <a:endParaRPr kumimoji="1" lang="ja-JP" altLang="en-US" sz="2000" b="1" dirty="0">
              <a:latin typeface="Osaka"/>
              <a:ea typeface="Osaka"/>
              <a:cs typeface="Osaka"/>
            </a:endParaRPr>
          </a:p>
        </p:txBody>
      </p:sp>
      <p:sp>
        <p:nvSpPr>
          <p:cNvPr id="27" name="テキスト ボックス 26"/>
          <p:cNvSpPr txBox="1"/>
          <p:nvPr/>
        </p:nvSpPr>
        <p:spPr>
          <a:xfrm>
            <a:off x="7933116" y="169998"/>
            <a:ext cx="1007232" cy="369332"/>
          </a:xfrm>
          <a:prstGeom prst="rect">
            <a:avLst/>
          </a:prstGeom>
          <a:noFill/>
        </p:spPr>
        <p:txBody>
          <a:bodyPr wrap="none" rtlCol="0">
            <a:spAutoFit/>
          </a:bodyPr>
          <a:lstStyle/>
          <a:p>
            <a:r>
              <a:rPr kumimoji="1" lang="en-US" altLang="ja-JP"/>
              <a:t>KEK-MHI</a:t>
            </a:r>
            <a:endParaRPr kumimoji="1" lang="ja-JP" altLang="en-US"/>
          </a:p>
        </p:txBody>
      </p:sp>
      <p:cxnSp>
        <p:nvCxnSpPr>
          <p:cNvPr id="28" name="直線コネクタ 27"/>
          <p:cNvCxnSpPr/>
          <p:nvPr/>
        </p:nvCxnSpPr>
        <p:spPr>
          <a:xfrm flipV="1">
            <a:off x="319669" y="539330"/>
            <a:ext cx="3308092" cy="1588"/>
          </a:xfrm>
          <a:prstGeom prst="line">
            <a:avLst/>
          </a:prstGeom>
          <a:ln w="34925" cap="flat" cmpd="sng" algn="ctr">
            <a:solidFill>
              <a:schemeClr val="accent4"/>
            </a:solidFill>
            <a:prstDash val="solid"/>
            <a:round/>
            <a:headEnd type="none" w="med" len="med"/>
            <a:tailEnd type="none" w="med" len="med"/>
          </a:ln>
          <a:effectLst>
            <a:outerShdw blurRad="101600" dist="20000" dir="5400000" rotWithShape="0">
              <a:srgbClr val="660066">
                <a:alpha val="60000"/>
              </a:srgbClr>
            </a:outerShdw>
          </a:effectLst>
        </p:spPr>
        <p:style>
          <a:lnRef idx="2">
            <a:schemeClr val="accent4"/>
          </a:lnRef>
          <a:fillRef idx="0">
            <a:schemeClr val="accent4"/>
          </a:fillRef>
          <a:effectRef idx="1">
            <a:schemeClr val="accent4"/>
          </a:effectRef>
          <a:fontRef idx="minor">
            <a:schemeClr val="tx1"/>
          </a:fontRef>
        </p:style>
      </p:cxnSp>
      <p:sp>
        <p:nvSpPr>
          <p:cNvPr id="30" name="テキスト ボックス 29"/>
          <p:cNvSpPr txBox="1"/>
          <p:nvPr/>
        </p:nvSpPr>
        <p:spPr>
          <a:xfrm>
            <a:off x="3803883" y="6475254"/>
            <a:ext cx="3011461" cy="246221"/>
          </a:xfrm>
          <a:prstGeom prst="rect">
            <a:avLst/>
          </a:prstGeom>
          <a:noFill/>
        </p:spPr>
        <p:txBody>
          <a:bodyPr wrap="none" rtlCol="0">
            <a:spAutoFit/>
          </a:bodyPr>
          <a:lstStyle/>
          <a:p>
            <a:r>
              <a:rPr kumimoji="1" lang="ja-JP" altLang="en-US" sz="1000">
                <a:latin typeface="Osaka"/>
                <a:ea typeface="Osaka"/>
                <a:cs typeface="Osaka"/>
              </a:rPr>
              <a:t>最終表面処理と高電界試験は別な場所で行うと仮定</a:t>
            </a:r>
          </a:p>
        </p:txBody>
      </p:sp>
      <p:sp>
        <p:nvSpPr>
          <p:cNvPr id="31" name="テキスト ボックス 30"/>
          <p:cNvSpPr txBox="1"/>
          <p:nvPr/>
        </p:nvSpPr>
        <p:spPr>
          <a:xfrm>
            <a:off x="6145683" y="2643663"/>
            <a:ext cx="492443" cy="276999"/>
          </a:xfrm>
          <a:prstGeom prst="rect">
            <a:avLst/>
          </a:prstGeom>
          <a:noFill/>
        </p:spPr>
        <p:txBody>
          <a:bodyPr wrap="none" rtlCol="0">
            <a:spAutoFit/>
          </a:bodyPr>
          <a:lstStyle/>
          <a:p>
            <a:r>
              <a:rPr kumimoji="1" lang="ja-JP" altLang="en-US" sz="1200" b="1">
                <a:latin typeface="Osaka"/>
                <a:ea typeface="Osaka"/>
                <a:cs typeface="Osaka"/>
              </a:rPr>
              <a:t>部品</a:t>
            </a:r>
          </a:p>
        </p:txBody>
      </p:sp>
      <p:sp>
        <p:nvSpPr>
          <p:cNvPr id="32" name="テキスト ボックス 31"/>
          <p:cNvSpPr txBox="1"/>
          <p:nvPr/>
        </p:nvSpPr>
        <p:spPr>
          <a:xfrm>
            <a:off x="8269406" y="2809625"/>
            <a:ext cx="966931" cy="461665"/>
          </a:xfrm>
          <a:prstGeom prst="rect">
            <a:avLst/>
          </a:prstGeom>
          <a:noFill/>
        </p:spPr>
        <p:txBody>
          <a:bodyPr wrap="none" rtlCol="0">
            <a:spAutoFit/>
          </a:bodyPr>
          <a:lstStyle/>
          <a:p>
            <a:r>
              <a:rPr lang="ja-JP" altLang="en-US" sz="1200" b="1">
                <a:latin typeface="Osaka"/>
                <a:ea typeface="Osaka"/>
                <a:cs typeface="Osaka"/>
              </a:rPr>
              <a:t>ジャケット付</a:t>
            </a:r>
            <a:endParaRPr lang="en-US" altLang="ja-JP" sz="1200" b="1">
              <a:latin typeface="Osaka"/>
              <a:ea typeface="Osaka"/>
              <a:cs typeface="Osaka"/>
            </a:endParaRPr>
          </a:p>
          <a:p>
            <a:r>
              <a:rPr kumimoji="1" lang="ja-JP" altLang="en-US" sz="1200" b="1">
                <a:latin typeface="Osaka"/>
                <a:ea typeface="Osaka"/>
                <a:cs typeface="Osaka"/>
              </a:rPr>
              <a:t>空洞</a:t>
            </a:r>
          </a:p>
        </p:txBody>
      </p:sp>
    </p:spTree>
    <p:extLst>
      <p:ext uri="{BB962C8B-B14F-4D97-AF65-F5344CB8AC3E}">
        <p14:creationId xmlns:p14="http://schemas.microsoft.com/office/powerpoint/2010/main" val="310677251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07B6F-8C16-E449-A7C5-2AFDE69810BD}" type="slidenum">
              <a:rPr kumimoji="1" lang="ja-JP" altLang="en-US" smtClean="0"/>
              <a:t>13</a:t>
            </a:fld>
            <a:endParaRPr kumimoji="1" lang="ja-JP" altLang="en-US"/>
          </a:p>
        </p:txBody>
      </p:sp>
      <p:pic>
        <p:nvPicPr>
          <p:cNvPr id="3" name="図 2" descr="Cryo-Assey_at_ATF_v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6900"/>
            <a:ext cx="9144000" cy="5642864"/>
          </a:xfrm>
          <a:prstGeom prst="rect">
            <a:avLst/>
          </a:prstGeom>
        </p:spPr>
      </p:pic>
      <p:sp>
        <p:nvSpPr>
          <p:cNvPr id="4" name="テキスト ボックス 3"/>
          <p:cNvSpPr txBox="1"/>
          <p:nvPr/>
        </p:nvSpPr>
        <p:spPr>
          <a:xfrm>
            <a:off x="263019" y="605759"/>
            <a:ext cx="8612754" cy="369332"/>
          </a:xfrm>
          <a:prstGeom prst="rect">
            <a:avLst/>
          </a:prstGeom>
          <a:noFill/>
        </p:spPr>
        <p:txBody>
          <a:bodyPr wrap="none" rtlCol="0">
            <a:spAutoFit/>
          </a:bodyPr>
          <a:lstStyle/>
          <a:p>
            <a:r>
              <a:rPr kumimoji="1" lang="ja-JP" altLang="en-US" dirty="0" smtClean="0">
                <a:latin typeface="Osaka"/>
                <a:ea typeface="Osaka"/>
                <a:cs typeface="Osaka"/>
              </a:rPr>
              <a:t>先端加速器棟エリア（</a:t>
            </a:r>
            <a:r>
              <a:rPr kumimoji="1" lang="en-US" altLang="ja-JP" dirty="0" smtClean="0">
                <a:latin typeface="Osaka"/>
                <a:ea typeface="Osaka"/>
                <a:cs typeface="Osaka"/>
              </a:rPr>
              <a:t>120m x 50m</a:t>
            </a:r>
            <a:r>
              <a:rPr kumimoji="1" lang="ja-JP" altLang="en-US" dirty="0" smtClean="0">
                <a:latin typeface="Osaka"/>
                <a:ea typeface="Osaka"/>
                <a:cs typeface="Osaka"/>
              </a:rPr>
              <a:t>）を想定したクライオモジュール組立プラントの検討</a:t>
            </a:r>
            <a:endParaRPr kumimoji="1" lang="ja-JP" altLang="en-US" dirty="0">
              <a:latin typeface="Osaka"/>
              <a:ea typeface="Osaka"/>
              <a:cs typeface="Osaka"/>
            </a:endParaRPr>
          </a:p>
        </p:txBody>
      </p:sp>
      <p:sp>
        <p:nvSpPr>
          <p:cNvPr id="5" name="テキスト ボックス 4"/>
          <p:cNvSpPr txBox="1"/>
          <p:nvPr/>
        </p:nvSpPr>
        <p:spPr>
          <a:xfrm>
            <a:off x="413468" y="6007905"/>
            <a:ext cx="2931211" cy="830997"/>
          </a:xfrm>
          <a:prstGeom prst="rect">
            <a:avLst/>
          </a:prstGeom>
          <a:noFill/>
        </p:spPr>
        <p:txBody>
          <a:bodyPr wrap="none" rtlCol="0">
            <a:spAutoFit/>
          </a:bodyPr>
          <a:lstStyle/>
          <a:p>
            <a:r>
              <a:rPr kumimoji="1" lang="ja-JP" altLang="en-US" sz="1200" dirty="0" smtClean="0"/>
              <a:t>試験済み空洞、</a:t>
            </a:r>
            <a:endParaRPr kumimoji="1" lang="en-US" altLang="ja-JP" sz="1200" dirty="0" smtClean="0"/>
          </a:p>
          <a:p>
            <a:r>
              <a:rPr kumimoji="1" lang="ja-JP" altLang="en-US" sz="1200" dirty="0" smtClean="0"/>
              <a:t>加工済み部品、真空容器　の入荷を仮定、</a:t>
            </a:r>
            <a:endParaRPr kumimoji="1" lang="en-US" altLang="ja-JP" sz="1200" dirty="0" smtClean="0"/>
          </a:p>
          <a:p>
            <a:r>
              <a:rPr lang="ja-JP" altLang="en-US" sz="1200" dirty="0" smtClean="0"/>
              <a:t>１日２シフト交替で年間２００日体制で組立</a:t>
            </a:r>
            <a:endParaRPr lang="en-US" altLang="ja-JP" sz="1200" dirty="0" smtClean="0"/>
          </a:p>
          <a:p>
            <a:r>
              <a:rPr lang="ja-JP" altLang="en-US" sz="1200" dirty="0"/>
              <a:t>（３７人</a:t>
            </a:r>
            <a:r>
              <a:rPr lang="en-US" altLang="ja-JP" sz="1200" dirty="0"/>
              <a:t> X </a:t>
            </a:r>
            <a:r>
              <a:rPr lang="ja-JP" altLang="en-US" sz="1200" dirty="0"/>
              <a:t>２シフト）</a:t>
            </a:r>
            <a:endParaRPr kumimoji="1" lang="ja-JP" altLang="en-US" sz="1200" dirty="0"/>
          </a:p>
        </p:txBody>
      </p:sp>
      <p:sp>
        <p:nvSpPr>
          <p:cNvPr id="6" name="右矢印 5"/>
          <p:cNvSpPr/>
          <p:nvPr/>
        </p:nvSpPr>
        <p:spPr>
          <a:xfrm>
            <a:off x="3307881" y="6219381"/>
            <a:ext cx="313954" cy="43485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621835" y="6239764"/>
            <a:ext cx="5522165" cy="338554"/>
          </a:xfrm>
          <a:prstGeom prst="rect">
            <a:avLst/>
          </a:prstGeom>
          <a:noFill/>
        </p:spPr>
        <p:txBody>
          <a:bodyPr wrap="none" rtlCol="0">
            <a:spAutoFit/>
          </a:bodyPr>
          <a:lstStyle/>
          <a:p>
            <a:r>
              <a:rPr lang="ja-JP" altLang="en-US" sz="1600" dirty="0" smtClean="0"/>
              <a:t>最大</a:t>
            </a:r>
            <a:r>
              <a:rPr lang="en-US" altLang="ja-JP" sz="1600" dirty="0" smtClean="0"/>
              <a:t>〜</a:t>
            </a:r>
            <a:r>
              <a:rPr lang="ja-JP" altLang="en-US" sz="1600" dirty="0" smtClean="0"/>
              <a:t>９６台</a:t>
            </a:r>
            <a:r>
              <a:rPr lang="en-US" altLang="ja-JP" sz="1600" dirty="0" smtClean="0"/>
              <a:t>/</a:t>
            </a:r>
            <a:r>
              <a:rPr lang="ja-JP" altLang="en-US" sz="1600" dirty="0" smtClean="0"/>
              <a:t>年の組立能力、５年で</a:t>
            </a:r>
            <a:r>
              <a:rPr lang="en-US" altLang="ja-JP" sz="1600" dirty="0" smtClean="0"/>
              <a:t>〜</a:t>
            </a:r>
            <a:r>
              <a:rPr lang="ja-JP" altLang="en-US" sz="1600" dirty="0" smtClean="0"/>
              <a:t>４８０台（</a:t>
            </a:r>
            <a:r>
              <a:rPr lang="en-US" altLang="ja-JP" sz="1600" dirty="0" smtClean="0"/>
              <a:t>ILC</a:t>
            </a:r>
            <a:r>
              <a:rPr lang="ja-JP" altLang="en-US" sz="1600" dirty="0" smtClean="0"/>
              <a:t>全数の１</a:t>
            </a:r>
            <a:r>
              <a:rPr lang="en-US" altLang="ja-JP" sz="1600" dirty="0" smtClean="0"/>
              <a:t>/</a:t>
            </a:r>
            <a:r>
              <a:rPr lang="ja-JP" altLang="en-US" sz="1600" dirty="0" smtClean="0"/>
              <a:t>４）</a:t>
            </a:r>
            <a:endParaRPr kumimoji="1" lang="ja-JP" altLang="en-US" sz="1600" dirty="0"/>
          </a:p>
        </p:txBody>
      </p:sp>
      <p:sp>
        <p:nvSpPr>
          <p:cNvPr id="8" name="左矢印 7"/>
          <p:cNvSpPr/>
          <p:nvPr/>
        </p:nvSpPr>
        <p:spPr>
          <a:xfrm>
            <a:off x="8340707" y="4727663"/>
            <a:ext cx="346093" cy="27699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左矢印 8"/>
          <p:cNvSpPr/>
          <p:nvPr/>
        </p:nvSpPr>
        <p:spPr>
          <a:xfrm rot="16200000">
            <a:off x="4290902" y="1705063"/>
            <a:ext cx="346093" cy="27699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左矢印 9"/>
          <p:cNvSpPr/>
          <p:nvPr/>
        </p:nvSpPr>
        <p:spPr>
          <a:xfrm rot="5400000">
            <a:off x="4257850" y="5489663"/>
            <a:ext cx="346093" cy="27699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左矢印 10"/>
          <p:cNvSpPr/>
          <p:nvPr/>
        </p:nvSpPr>
        <p:spPr>
          <a:xfrm>
            <a:off x="67375" y="4727663"/>
            <a:ext cx="346093" cy="27699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8686800" y="4727663"/>
            <a:ext cx="492443" cy="276999"/>
          </a:xfrm>
          <a:prstGeom prst="rect">
            <a:avLst/>
          </a:prstGeom>
          <a:noFill/>
        </p:spPr>
        <p:txBody>
          <a:bodyPr wrap="none" rtlCol="0">
            <a:spAutoFit/>
          </a:bodyPr>
          <a:lstStyle/>
          <a:p>
            <a:r>
              <a:rPr kumimoji="1" lang="ja-JP" altLang="en-US" sz="1200" dirty="0" smtClean="0"/>
              <a:t>空洞</a:t>
            </a:r>
            <a:endParaRPr kumimoji="1" lang="ja-JP" altLang="en-US" sz="1200" dirty="0"/>
          </a:p>
        </p:txBody>
      </p:sp>
      <p:sp>
        <p:nvSpPr>
          <p:cNvPr id="14" name="テキスト ボックス 13"/>
          <p:cNvSpPr txBox="1"/>
          <p:nvPr/>
        </p:nvSpPr>
        <p:spPr>
          <a:xfrm>
            <a:off x="3739681" y="5769626"/>
            <a:ext cx="1368383" cy="246221"/>
          </a:xfrm>
          <a:prstGeom prst="rect">
            <a:avLst/>
          </a:prstGeom>
          <a:noFill/>
        </p:spPr>
        <p:txBody>
          <a:bodyPr wrap="none" rtlCol="0">
            <a:spAutoFit/>
          </a:bodyPr>
          <a:lstStyle/>
          <a:p>
            <a:r>
              <a:rPr kumimoji="1" lang="ja-JP" altLang="en-US" sz="1000" dirty="0" smtClean="0"/>
              <a:t>真空容器、シールド板</a:t>
            </a:r>
            <a:endParaRPr kumimoji="1" lang="ja-JP" altLang="en-US" sz="1000" dirty="0"/>
          </a:p>
        </p:txBody>
      </p:sp>
      <p:sp>
        <p:nvSpPr>
          <p:cNvPr id="15" name="テキスト ボックス 14"/>
          <p:cNvSpPr txBox="1"/>
          <p:nvPr/>
        </p:nvSpPr>
        <p:spPr>
          <a:xfrm>
            <a:off x="149456" y="180249"/>
            <a:ext cx="4865434" cy="400110"/>
          </a:xfrm>
          <a:prstGeom prst="rect">
            <a:avLst/>
          </a:prstGeom>
          <a:noFill/>
        </p:spPr>
        <p:txBody>
          <a:bodyPr wrap="none" rtlCol="0">
            <a:spAutoFit/>
          </a:bodyPr>
          <a:lstStyle/>
          <a:p>
            <a:r>
              <a:rPr lang="ja-JP" altLang="en-US" sz="2000" b="1" dirty="0" smtClean="0">
                <a:latin typeface="Osaka"/>
                <a:ea typeface="Osaka"/>
                <a:cs typeface="Osaka"/>
              </a:rPr>
              <a:t>クライオモジュール組立</a:t>
            </a:r>
            <a:r>
              <a:rPr kumimoji="1" lang="ja-JP" altLang="en-US" sz="2000" b="1" dirty="0" smtClean="0">
                <a:latin typeface="Osaka"/>
                <a:ea typeface="Osaka"/>
                <a:cs typeface="Osaka"/>
              </a:rPr>
              <a:t>プラントの必要規模</a:t>
            </a:r>
            <a:endParaRPr kumimoji="1" lang="ja-JP" altLang="en-US" sz="2000" b="1" dirty="0">
              <a:latin typeface="Osaka"/>
              <a:ea typeface="Osaka"/>
              <a:cs typeface="Osaka"/>
            </a:endParaRPr>
          </a:p>
        </p:txBody>
      </p:sp>
      <p:sp>
        <p:nvSpPr>
          <p:cNvPr id="16" name="テキスト ボックス 15"/>
          <p:cNvSpPr txBox="1"/>
          <p:nvPr/>
        </p:nvSpPr>
        <p:spPr>
          <a:xfrm>
            <a:off x="7933116" y="169998"/>
            <a:ext cx="1264439" cy="369332"/>
          </a:xfrm>
          <a:prstGeom prst="rect">
            <a:avLst/>
          </a:prstGeom>
          <a:noFill/>
        </p:spPr>
        <p:txBody>
          <a:bodyPr wrap="none" rtlCol="0">
            <a:spAutoFit/>
          </a:bodyPr>
          <a:lstStyle/>
          <a:p>
            <a:r>
              <a:rPr kumimoji="1" lang="en-US" altLang="ja-JP"/>
              <a:t>KEK-Hitachi</a:t>
            </a:r>
            <a:endParaRPr kumimoji="1" lang="ja-JP" altLang="en-US"/>
          </a:p>
        </p:txBody>
      </p:sp>
      <p:cxnSp>
        <p:nvCxnSpPr>
          <p:cNvPr id="17" name="直線コネクタ 16"/>
          <p:cNvCxnSpPr/>
          <p:nvPr/>
        </p:nvCxnSpPr>
        <p:spPr>
          <a:xfrm>
            <a:off x="319669" y="540918"/>
            <a:ext cx="4695221" cy="0"/>
          </a:xfrm>
          <a:prstGeom prst="line">
            <a:avLst/>
          </a:prstGeom>
          <a:ln w="34925" cap="flat" cmpd="sng" algn="ctr">
            <a:solidFill>
              <a:schemeClr val="accent4"/>
            </a:solidFill>
            <a:prstDash val="solid"/>
            <a:round/>
            <a:headEnd type="none" w="med" len="med"/>
            <a:tailEnd type="none" w="med" len="med"/>
          </a:ln>
          <a:effectLst>
            <a:outerShdw blurRad="101600" dist="20000" dir="5400000" rotWithShape="0">
              <a:srgbClr val="660066">
                <a:alpha val="60000"/>
              </a:srgbClr>
            </a:outerShdw>
          </a:effectLst>
        </p:spPr>
        <p:style>
          <a:lnRef idx="2">
            <a:schemeClr val="accent4"/>
          </a:lnRef>
          <a:fillRef idx="0">
            <a:schemeClr val="accent4"/>
          </a:fillRef>
          <a:effectRef idx="1">
            <a:schemeClr val="accent4"/>
          </a:effectRef>
          <a:fontRef idx="minor">
            <a:schemeClr val="tx1"/>
          </a:fontRef>
        </p:style>
      </p:cxnSp>
      <p:sp>
        <p:nvSpPr>
          <p:cNvPr id="19" name="正方形/長方形 18"/>
          <p:cNvSpPr/>
          <p:nvPr/>
        </p:nvSpPr>
        <p:spPr>
          <a:xfrm>
            <a:off x="2095500" y="975091"/>
            <a:ext cx="2919390" cy="40920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739681" y="1289050"/>
            <a:ext cx="1659429" cy="246221"/>
          </a:xfrm>
          <a:prstGeom prst="rect">
            <a:avLst/>
          </a:prstGeom>
          <a:noFill/>
        </p:spPr>
        <p:txBody>
          <a:bodyPr wrap="none" rtlCol="0">
            <a:spAutoFit/>
          </a:bodyPr>
          <a:lstStyle/>
          <a:p>
            <a:r>
              <a:rPr kumimoji="1" lang="ja-JP" altLang="en-US" sz="1000" dirty="0" smtClean="0"/>
              <a:t>コールドマス、上側シールド</a:t>
            </a:r>
            <a:endParaRPr kumimoji="1" lang="ja-JP" altLang="en-US" sz="1000" dirty="0"/>
          </a:p>
        </p:txBody>
      </p:sp>
      <p:sp>
        <p:nvSpPr>
          <p:cNvPr id="20" name="テキスト ボックス 19"/>
          <p:cNvSpPr txBox="1"/>
          <p:nvPr/>
        </p:nvSpPr>
        <p:spPr>
          <a:xfrm>
            <a:off x="3803883" y="6566717"/>
            <a:ext cx="3177272" cy="246221"/>
          </a:xfrm>
          <a:prstGeom prst="rect">
            <a:avLst/>
          </a:prstGeom>
          <a:noFill/>
        </p:spPr>
        <p:txBody>
          <a:bodyPr wrap="none" rtlCol="0">
            <a:spAutoFit/>
          </a:bodyPr>
          <a:lstStyle/>
          <a:p>
            <a:r>
              <a:rPr kumimoji="1" lang="ja-JP" altLang="en-US" sz="1000">
                <a:latin typeface="Osaka"/>
                <a:ea typeface="Osaka"/>
                <a:cs typeface="Osaka"/>
              </a:rPr>
              <a:t>クライオモジュール</a:t>
            </a:r>
            <a:r>
              <a:rPr kumimoji="1" lang="ja-JP" altLang="en-US" sz="1000">
                <a:latin typeface="Osaka"/>
                <a:ea typeface="Osaka"/>
                <a:cs typeface="Osaka"/>
              </a:rPr>
              <a:t>高電界試験は別な場所で行うと仮定</a:t>
            </a:r>
          </a:p>
        </p:txBody>
      </p:sp>
    </p:spTree>
    <p:extLst>
      <p:ext uri="{BB962C8B-B14F-4D97-AF65-F5344CB8AC3E}">
        <p14:creationId xmlns:p14="http://schemas.microsoft.com/office/powerpoint/2010/main" val="3530642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55485" y="2518832"/>
            <a:ext cx="7543652" cy="830997"/>
          </a:xfrm>
          <a:prstGeom prst="rect">
            <a:avLst/>
          </a:prstGeom>
          <a:noFill/>
        </p:spPr>
        <p:txBody>
          <a:bodyPr wrap="none" rtlCol="0">
            <a:spAutoFit/>
          </a:bodyPr>
          <a:lstStyle/>
          <a:p>
            <a:r>
              <a:rPr lang="ja-JP" altLang="en-US" sz="2400" b="1" dirty="0" smtClean="0">
                <a:latin typeface="Osaka"/>
                <a:ea typeface="Osaka"/>
                <a:cs typeface="Osaka"/>
              </a:rPr>
              <a:t>（</a:t>
            </a:r>
            <a:r>
              <a:rPr lang="en-US" altLang="ja-JP" sz="2400" b="1" dirty="0" smtClean="0">
                <a:latin typeface="Osaka"/>
                <a:ea typeface="Osaka"/>
                <a:cs typeface="Osaka"/>
              </a:rPr>
              <a:t>3</a:t>
            </a:r>
            <a:r>
              <a:rPr lang="ja-JP" altLang="en-US" sz="2400" b="1" dirty="0" smtClean="0">
                <a:latin typeface="Osaka"/>
                <a:ea typeface="Osaka"/>
                <a:cs typeface="Osaka"/>
              </a:rPr>
              <a:t>）　表面</a:t>
            </a:r>
            <a:r>
              <a:rPr lang="ja-JP" altLang="en-US" sz="2400" b="1" dirty="0">
                <a:latin typeface="Osaka"/>
                <a:ea typeface="Osaka"/>
                <a:cs typeface="Osaka"/>
              </a:rPr>
              <a:t>処理、縦測定、クライオモジュール組立、運転の</a:t>
            </a:r>
            <a:endParaRPr lang="en-US" altLang="ja-JP" sz="2400" b="1" dirty="0">
              <a:latin typeface="Osaka"/>
              <a:ea typeface="Osaka"/>
              <a:cs typeface="Osaka"/>
            </a:endParaRPr>
          </a:p>
          <a:p>
            <a:r>
              <a:rPr lang="ja-JP" altLang="ja-JP" sz="2400" b="1" dirty="0">
                <a:latin typeface="Osaka"/>
                <a:ea typeface="Osaka"/>
                <a:cs typeface="Osaka"/>
              </a:rPr>
              <a:t>　</a:t>
            </a:r>
            <a:r>
              <a:rPr lang="ja-JP" altLang="en-US" sz="2400" b="1" dirty="0">
                <a:latin typeface="Osaka"/>
                <a:ea typeface="Osaka"/>
                <a:cs typeface="Osaka"/>
              </a:rPr>
              <a:t>　　　　　　　　　　　　　</a:t>
            </a:r>
            <a:r>
              <a:rPr lang="ja-JP" altLang="en-US" sz="2400" b="1" dirty="0" smtClean="0">
                <a:latin typeface="Osaka"/>
                <a:ea typeface="Osaka"/>
                <a:cs typeface="Osaka"/>
              </a:rPr>
              <a:t>継続</a:t>
            </a:r>
            <a:r>
              <a:rPr lang="ja-JP" altLang="en-US" sz="2400" b="1" dirty="0">
                <a:latin typeface="Osaka"/>
                <a:ea typeface="Osaka"/>
                <a:cs typeface="Osaka"/>
              </a:rPr>
              <a:t>実践による空洞性能保証能力の開発</a:t>
            </a:r>
            <a:endParaRPr lang="en-US" altLang="ja-JP" sz="2400" b="1" dirty="0">
              <a:latin typeface="Osaka"/>
              <a:ea typeface="Osaka"/>
              <a:cs typeface="Osaka"/>
            </a:endParaRPr>
          </a:p>
        </p:txBody>
      </p:sp>
      <p:sp>
        <p:nvSpPr>
          <p:cNvPr id="3" name="スライド番号プレースホルダー 2"/>
          <p:cNvSpPr>
            <a:spLocks noGrp="1"/>
          </p:cNvSpPr>
          <p:nvPr>
            <p:ph type="sldNum" sz="quarter" idx="12"/>
          </p:nvPr>
        </p:nvSpPr>
        <p:spPr/>
        <p:txBody>
          <a:bodyPr/>
          <a:lstStyle/>
          <a:p>
            <a:fld id="{BFF07B6F-8C16-E449-A7C5-2AFDE69810BD}" type="slidenum">
              <a:rPr kumimoji="1" lang="ja-JP" altLang="en-US" smtClean="0"/>
              <a:t>14</a:t>
            </a:fld>
            <a:endParaRPr kumimoji="1" lang="ja-JP" altLang="en-US"/>
          </a:p>
        </p:txBody>
      </p:sp>
    </p:spTree>
    <p:extLst>
      <p:ext uri="{BB962C8B-B14F-4D97-AF65-F5344CB8AC3E}">
        <p14:creationId xmlns:p14="http://schemas.microsoft.com/office/powerpoint/2010/main" val="22268184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21746" y="420473"/>
            <a:ext cx="4937169" cy="461665"/>
          </a:xfrm>
          <a:prstGeom prst="rect">
            <a:avLst/>
          </a:prstGeom>
          <a:noFill/>
        </p:spPr>
        <p:txBody>
          <a:bodyPr wrap="none" rtlCol="0">
            <a:spAutoFit/>
          </a:bodyPr>
          <a:lstStyle/>
          <a:p>
            <a:r>
              <a:rPr lang="ja-JP" altLang="en-US" sz="2400" b="1" dirty="0" smtClean="0">
                <a:latin typeface="Osaka"/>
                <a:ea typeface="Osaka"/>
                <a:cs typeface="Osaka"/>
              </a:rPr>
              <a:t>今後の</a:t>
            </a:r>
            <a:r>
              <a:rPr kumimoji="1" lang="ja-JP" altLang="en-US" sz="2400" b="1" dirty="0" smtClean="0">
                <a:latin typeface="Osaka"/>
                <a:ea typeface="Osaka"/>
                <a:cs typeface="Osaka"/>
              </a:rPr>
              <a:t>空洞・クライオモジュール計画</a:t>
            </a:r>
            <a:endParaRPr kumimoji="1" lang="ja-JP" altLang="en-US" sz="2400" b="1" dirty="0">
              <a:latin typeface="Osaka"/>
              <a:ea typeface="Osaka"/>
              <a:cs typeface="Osaka"/>
            </a:endParaRPr>
          </a:p>
        </p:txBody>
      </p:sp>
      <p:sp>
        <p:nvSpPr>
          <p:cNvPr id="3" name="テキスト ボックス 2"/>
          <p:cNvSpPr txBox="1"/>
          <p:nvPr/>
        </p:nvSpPr>
        <p:spPr>
          <a:xfrm>
            <a:off x="386816" y="1331866"/>
            <a:ext cx="8759279" cy="3970318"/>
          </a:xfrm>
          <a:prstGeom prst="rect">
            <a:avLst/>
          </a:prstGeom>
          <a:noFill/>
        </p:spPr>
        <p:txBody>
          <a:bodyPr wrap="none" rtlCol="0">
            <a:spAutoFit/>
          </a:bodyPr>
          <a:lstStyle/>
          <a:p>
            <a:r>
              <a:rPr kumimoji="1" lang="en-US" altLang="ja-JP" b="1" dirty="0" smtClean="0">
                <a:latin typeface="Osaka"/>
                <a:ea typeface="Osaka"/>
                <a:cs typeface="Osaka"/>
              </a:rPr>
              <a:t>(1)</a:t>
            </a:r>
            <a:r>
              <a:rPr kumimoji="1" lang="ja-JP" altLang="en-US" b="1" dirty="0" smtClean="0">
                <a:latin typeface="Osaka"/>
                <a:ea typeface="Osaka"/>
                <a:cs typeface="Osaka"/>
              </a:rPr>
              <a:t>　空洞性能を高度に維持、開発するためには；</a:t>
            </a:r>
            <a:endParaRPr kumimoji="1" lang="en-US" altLang="ja-JP" b="1" dirty="0" smtClean="0">
              <a:latin typeface="Osaka"/>
              <a:ea typeface="Osaka"/>
              <a:cs typeface="Osaka"/>
            </a:endParaRPr>
          </a:p>
          <a:p>
            <a:r>
              <a:rPr lang="ja-JP" altLang="en-US" dirty="0" smtClean="0"/>
              <a:t>　　　　　　高性能空洞を製造し続ける必要がある。</a:t>
            </a:r>
            <a:endParaRPr lang="en-US" altLang="ja-JP" dirty="0" smtClean="0"/>
          </a:p>
          <a:p>
            <a:r>
              <a:rPr lang="ja-JP" altLang="en-US" dirty="0" smtClean="0"/>
              <a:t>　　　　　　表面処理をし、縦測定をして、性能改善と高性能維持を計る必要がある。</a:t>
            </a:r>
            <a:endParaRPr lang="en-US" altLang="ja-JP" dirty="0"/>
          </a:p>
          <a:p>
            <a:r>
              <a:rPr lang="ja-JP" altLang="en-US" dirty="0" smtClean="0"/>
              <a:t>　　　　</a:t>
            </a:r>
            <a:r>
              <a:rPr lang="en-US" altLang="ja-JP" dirty="0" smtClean="0"/>
              <a:t>2012</a:t>
            </a:r>
            <a:r>
              <a:rPr lang="ja-JP" altLang="en-US" dirty="0" smtClean="0"/>
              <a:t>年以降は、</a:t>
            </a:r>
            <a:endParaRPr lang="en-US" altLang="ja-JP" dirty="0" smtClean="0"/>
          </a:p>
          <a:p>
            <a:r>
              <a:rPr lang="ja-JP" altLang="ja-JP" dirty="0"/>
              <a:t>　</a:t>
            </a:r>
            <a:r>
              <a:rPr lang="ja-JP" altLang="en-US" dirty="0" smtClean="0"/>
              <a:t>　　　　　空洞製造設備で年</a:t>
            </a:r>
            <a:r>
              <a:rPr lang="en-US" altLang="ja-JP" dirty="0" smtClean="0"/>
              <a:t>〜</a:t>
            </a:r>
            <a:r>
              <a:rPr lang="ja-JP" altLang="en-US" dirty="0" smtClean="0"/>
              <a:t>４台、メーカー調達で年</a:t>
            </a:r>
            <a:r>
              <a:rPr lang="en-US" altLang="ja-JP" dirty="0" smtClean="0"/>
              <a:t>〜</a:t>
            </a:r>
            <a:r>
              <a:rPr lang="ja-JP" altLang="en-US" dirty="0" smtClean="0"/>
              <a:t>４台の　</a:t>
            </a:r>
            <a:r>
              <a:rPr lang="en-US" altLang="ja-JP" dirty="0" smtClean="0"/>
              <a:t>〜</a:t>
            </a:r>
            <a:r>
              <a:rPr lang="ja-JP" altLang="en-US" dirty="0" smtClean="0"/>
              <a:t>８台</a:t>
            </a:r>
            <a:r>
              <a:rPr lang="en-US" altLang="ja-JP" dirty="0" smtClean="0"/>
              <a:t>/</a:t>
            </a:r>
            <a:r>
              <a:rPr lang="ja-JP" altLang="en-US" dirty="0" smtClean="0"/>
              <a:t>年くらいで製造、</a:t>
            </a:r>
            <a:endParaRPr lang="en-US" altLang="ja-JP" dirty="0" smtClean="0"/>
          </a:p>
          <a:p>
            <a:r>
              <a:rPr lang="ja-JP" altLang="en-US" dirty="0" smtClean="0"/>
              <a:t>　　　　　　順次、内作空洞の生産率を増やしていく。（もちろん高圧ガス準拠）</a:t>
            </a:r>
            <a:endParaRPr lang="en-US" altLang="ja-JP" dirty="0" smtClean="0"/>
          </a:p>
          <a:p>
            <a:endParaRPr lang="en-US" altLang="ja-JP" dirty="0" smtClean="0"/>
          </a:p>
          <a:p>
            <a:r>
              <a:rPr lang="en-US" altLang="ja-JP" b="1" dirty="0" smtClean="0">
                <a:latin typeface="Osaka"/>
                <a:ea typeface="Osaka"/>
                <a:cs typeface="Osaka"/>
              </a:rPr>
              <a:t>(2)</a:t>
            </a:r>
            <a:r>
              <a:rPr lang="ja-JP" altLang="en-US" b="1" dirty="0" smtClean="0">
                <a:latin typeface="Osaka"/>
                <a:ea typeface="Osaka"/>
                <a:cs typeface="Osaka"/>
              </a:rPr>
              <a:t>　クライオモジュール性能の開発、向上、維持のためには；</a:t>
            </a:r>
            <a:endParaRPr lang="en-US" altLang="ja-JP" b="1" dirty="0" smtClean="0">
              <a:latin typeface="Osaka"/>
              <a:ea typeface="Osaka"/>
              <a:cs typeface="Osaka"/>
            </a:endParaRPr>
          </a:p>
          <a:p>
            <a:r>
              <a:rPr lang="ja-JP" altLang="ja-JP" dirty="0"/>
              <a:t>　</a:t>
            </a:r>
            <a:r>
              <a:rPr lang="ja-JP" altLang="en-US" dirty="0" smtClean="0"/>
              <a:t>　　　　　実際の</a:t>
            </a:r>
            <a:r>
              <a:rPr lang="en-US" altLang="ja-JP" dirty="0" smtClean="0"/>
              <a:t>ILC</a:t>
            </a:r>
            <a:r>
              <a:rPr lang="ja-JP" altLang="en-US" dirty="0" smtClean="0"/>
              <a:t>サイズのクライオモジュールを組立、運転をし続ける必要がある。</a:t>
            </a:r>
            <a:endParaRPr lang="en-US" altLang="ja-JP" dirty="0" smtClean="0"/>
          </a:p>
          <a:p>
            <a:r>
              <a:rPr lang="ja-JP" altLang="en-US" dirty="0" smtClean="0"/>
              <a:t>　　　　　　</a:t>
            </a:r>
            <a:r>
              <a:rPr lang="en-US" altLang="ja-JP" dirty="0" smtClean="0"/>
              <a:t>CM-1</a:t>
            </a:r>
            <a:r>
              <a:rPr lang="ja-JP" altLang="en-US" dirty="0" smtClean="0"/>
              <a:t>の空洞だけを入れ替えて再組立・再運転でも可。</a:t>
            </a:r>
            <a:endParaRPr lang="en-US" altLang="ja-JP" dirty="0"/>
          </a:p>
          <a:p>
            <a:r>
              <a:rPr lang="ja-JP" altLang="en-US" dirty="0" smtClean="0"/>
              <a:t>　　　　　　</a:t>
            </a:r>
            <a:r>
              <a:rPr lang="en-US" altLang="ja-JP" dirty="0" smtClean="0"/>
              <a:t>2013</a:t>
            </a:r>
            <a:r>
              <a:rPr lang="ja-JP" altLang="en-US" dirty="0" smtClean="0"/>
              <a:t>年の</a:t>
            </a:r>
            <a:r>
              <a:rPr lang="en-US" altLang="ja-JP" dirty="0" smtClean="0"/>
              <a:t>CM-1</a:t>
            </a:r>
            <a:r>
              <a:rPr lang="ja-JP" altLang="en-US" dirty="0" smtClean="0"/>
              <a:t>運転以降は、</a:t>
            </a:r>
            <a:endParaRPr lang="en-US" altLang="ja-JP" dirty="0" smtClean="0"/>
          </a:p>
          <a:p>
            <a:r>
              <a:rPr lang="ja-JP" altLang="ja-JP" dirty="0"/>
              <a:t>　</a:t>
            </a:r>
            <a:r>
              <a:rPr lang="ja-JP" altLang="en-US" dirty="0" smtClean="0"/>
              <a:t>　　　　　　　（</a:t>
            </a:r>
            <a:r>
              <a:rPr lang="en-US" altLang="ja-JP" dirty="0" smtClean="0"/>
              <a:t>CM-2</a:t>
            </a:r>
            <a:r>
              <a:rPr lang="ja-JP" altLang="en-US" dirty="0" smtClean="0"/>
              <a:t>の予算・</a:t>
            </a:r>
            <a:r>
              <a:rPr lang="ja-JP" altLang="en-US" dirty="0" smtClean="0"/>
              <a:t>設置</a:t>
            </a:r>
            <a:r>
              <a:rPr lang="ja-JP" altLang="en-US" dirty="0" smtClean="0"/>
              <a:t>場所が厳しいなら）</a:t>
            </a:r>
            <a:endParaRPr lang="en-US" altLang="ja-JP" dirty="0" smtClean="0"/>
          </a:p>
          <a:p>
            <a:r>
              <a:rPr lang="ja-JP" altLang="ja-JP" dirty="0"/>
              <a:t>　</a:t>
            </a:r>
            <a:r>
              <a:rPr lang="ja-JP" altLang="en-US" dirty="0" smtClean="0"/>
              <a:t>　　　　　　　　　　　年１回程度の</a:t>
            </a:r>
            <a:r>
              <a:rPr lang="en-US" altLang="ja-JP" dirty="0" smtClean="0"/>
              <a:t>CM-1</a:t>
            </a:r>
            <a:r>
              <a:rPr lang="ja-JP" altLang="en-US" dirty="0" smtClean="0"/>
              <a:t>の</a:t>
            </a:r>
            <a:r>
              <a:rPr lang="ja-JP" altLang="en-US" dirty="0" smtClean="0"/>
              <a:t>分解・組立・運転のサイクルで入替を行っていく。</a:t>
            </a:r>
            <a:endParaRPr lang="en-US" altLang="ja-JP" dirty="0" smtClean="0"/>
          </a:p>
          <a:p>
            <a:endParaRPr lang="en-US" altLang="ja-JP" dirty="0" smtClean="0"/>
          </a:p>
        </p:txBody>
      </p:sp>
      <p:sp>
        <p:nvSpPr>
          <p:cNvPr id="4" name="スライド番号プレースホルダー 3"/>
          <p:cNvSpPr>
            <a:spLocks noGrp="1"/>
          </p:cNvSpPr>
          <p:nvPr>
            <p:ph type="sldNum" sz="quarter" idx="12"/>
          </p:nvPr>
        </p:nvSpPr>
        <p:spPr/>
        <p:txBody>
          <a:bodyPr/>
          <a:lstStyle/>
          <a:p>
            <a:fld id="{BFF07B6F-8C16-E449-A7C5-2AFDE69810BD}" type="slidenum">
              <a:rPr kumimoji="1" lang="ja-JP" altLang="en-US" smtClean="0"/>
              <a:t>15</a:t>
            </a:fld>
            <a:endParaRPr kumimoji="1" lang="ja-JP" altLang="en-US"/>
          </a:p>
        </p:txBody>
      </p:sp>
      <p:cxnSp>
        <p:nvCxnSpPr>
          <p:cNvPr id="5" name="直線コネクタ 4"/>
          <p:cNvCxnSpPr/>
          <p:nvPr/>
        </p:nvCxnSpPr>
        <p:spPr>
          <a:xfrm flipV="1">
            <a:off x="2121746" y="882138"/>
            <a:ext cx="4937169" cy="19892"/>
          </a:xfrm>
          <a:prstGeom prst="line">
            <a:avLst/>
          </a:prstGeom>
          <a:ln w="34925" cap="flat" cmpd="sng" algn="ctr">
            <a:solidFill>
              <a:schemeClr val="accent4"/>
            </a:solidFill>
            <a:prstDash val="solid"/>
            <a:round/>
            <a:headEnd type="none" w="med" len="med"/>
            <a:tailEnd type="none" w="med" len="med"/>
          </a:ln>
          <a:effectLst>
            <a:outerShdw blurRad="101600" dist="20000" dir="5400000" rotWithShape="0">
              <a:srgbClr val="660066">
                <a:alpha val="60000"/>
              </a:srgbClr>
            </a:outerShdw>
          </a:effectLst>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8511138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07B6F-8C16-E449-A7C5-2AFDE69810BD}" type="slidenum">
              <a:rPr kumimoji="1" lang="ja-JP" altLang="en-US" smtClean="0"/>
              <a:t>16</a:t>
            </a:fld>
            <a:endParaRPr kumimoji="1" lang="ja-JP" altLang="en-US"/>
          </a:p>
        </p:txBody>
      </p:sp>
      <p:sp>
        <p:nvSpPr>
          <p:cNvPr id="3" name="テキスト ボックス 2"/>
          <p:cNvSpPr txBox="1"/>
          <p:nvPr/>
        </p:nvSpPr>
        <p:spPr>
          <a:xfrm>
            <a:off x="254000" y="690026"/>
            <a:ext cx="2941831" cy="400110"/>
          </a:xfrm>
          <a:prstGeom prst="rect">
            <a:avLst/>
          </a:prstGeom>
          <a:noFill/>
        </p:spPr>
        <p:txBody>
          <a:bodyPr wrap="none" rtlCol="0">
            <a:spAutoFit/>
          </a:bodyPr>
          <a:lstStyle/>
          <a:p>
            <a:r>
              <a:rPr kumimoji="1" lang="en-US" altLang="ja-JP" sz="1400" b="1" dirty="0" smtClean="0">
                <a:latin typeface="Osaka"/>
                <a:ea typeface="Osaka"/>
                <a:cs typeface="Osaka"/>
              </a:rPr>
              <a:t>● </a:t>
            </a:r>
            <a:r>
              <a:rPr kumimoji="1" lang="ja-JP" altLang="en-US" sz="2000" b="1" dirty="0" smtClean="0">
                <a:latin typeface="Osaka"/>
                <a:ea typeface="Osaka"/>
                <a:cs typeface="Osaka"/>
              </a:rPr>
              <a:t>最近の</a:t>
            </a:r>
            <a:r>
              <a:rPr kumimoji="1" lang="en-US" altLang="ja-JP" sz="2000" b="1" dirty="0" smtClean="0">
                <a:latin typeface="Osaka"/>
                <a:ea typeface="Osaka"/>
                <a:cs typeface="Osaka"/>
              </a:rPr>
              <a:t>KEK</a:t>
            </a:r>
            <a:r>
              <a:rPr kumimoji="1" lang="ja-JP" altLang="en-US" sz="2000" b="1" dirty="0" smtClean="0">
                <a:latin typeface="Osaka"/>
                <a:ea typeface="Osaka"/>
                <a:cs typeface="Osaka"/>
              </a:rPr>
              <a:t>空洞の性能</a:t>
            </a:r>
            <a:endParaRPr kumimoji="1" lang="ja-JP" altLang="en-US" sz="2000" b="1" dirty="0">
              <a:latin typeface="Osaka"/>
              <a:ea typeface="Osaka"/>
              <a:cs typeface="Osaka"/>
            </a:endParaRPr>
          </a:p>
        </p:txBody>
      </p:sp>
      <p:sp>
        <p:nvSpPr>
          <p:cNvPr id="4" name="テキスト ボックス 3"/>
          <p:cNvSpPr txBox="1"/>
          <p:nvPr/>
        </p:nvSpPr>
        <p:spPr>
          <a:xfrm>
            <a:off x="254000" y="5034601"/>
            <a:ext cx="5262979" cy="400110"/>
          </a:xfrm>
          <a:prstGeom prst="rect">
            <a:avLst/>
          </a:prstGeom>
          <a:noFill/>
        </p:spPr>
        <p:txBody>
          <a:bodyPr wrap="none" rtlCol="0">
            <a:spAutoFit/>
          </a:bodyPr>
          <a:lstStyle/>
          <a:p>
            <a:r>
              <a:rPr lang="en-US" altLang="ja-JP" sz="1400" b="1" dirty="0" smtClean="0">
                <a:latin typeface="Osaka"/>
                <a:ea typeface="Osaka"/>
                <a:cs typeface="Osaka"/>
              </a:rPr>
              <a:t>● </a:t>
            </a:r>
            <a:r>
              <a:rPr kumimoji="1" lang="en-US" altLang="ja-JP" sz="2000" b="1" dirty="0" smtClean="0">
                <a:latin typeface="Osaka"/>
                <a:ea typeface="Osaka"/>
                <a:cs typeface="Osaka"/>
              </a:rPr>
              <a:t>S1-Global </a:t>
            </a:r>
            <a:r>
              <a:rPr kumimoji="1" lang="ja-JP" altLang="en-US" sz="2000" b="1" dirty="0" smtClean="0">
                <a:latin typeface="Osaka"/>
                <a:ea typeface="Osaka"/>
                <a:cs typeface="Osaka"/>
              </a:rPr>
              <a:t>クライオモジュールでの到達性能</a:t>
            </a:r>
            <a:endParaRPr kumimoji="1" lang="ja-JP" altLang="en-US" sz="2000" b="1" dirty="0">
              <a:latin typeface="Osaka"/>
              <a:ea typeface="Osaka"/>
              <a:cs typeface="Osaka"/>
            </a:endParaRPr>
          </a:p>
        </p:txBody>
      </p:sp>
      <p:sp>
        <p:nvSpPr>
          <p:cNvPr id="5" name="テキスト ボックス 4"/>
          <p:cNvSpPr txBox="1"/>
          <p:nvPr/>
        </p:nvSpPr>
        <p:spPr>
          <a:xfrm>
            <a:off x="582042" y="1090136"/>
            <a:ext cx="7380258" cy="2585323"/>
          </a:xfrm>
          <a:prstGeom prst="rect">
            <a:avLst/>
          </a:prstGeom>
          <a:noFill/>
        </p:spPr>
        <p:txBody>
          <a:bodyPr wrap="none" rtlCol="0">
            <a:spAutoFit/>
          </a:bodyPr>
          <a:lstStyle/>
          <a:p>
            <a:r>
              <a:rPr kumimoji="1" lang="en-US" altLang="ja-JP" b="1" dirty="0" smtClean="0">
                <a:solidFill>
                  <a:srgbClr val="FF0000"/>
                </a:solidFill>
                <a:latin typeface="Helvetica"/>
                <a:cs typeface="Helvetica"/>
              </a:rPr>
              <a:t>◎</a:t>
            </a:r>
            <a:r>
              <a:rPr kumimoji="1" lang="en-US" altLang="ja-JP" b="1" dirty="0" smtClean="0">
                <a:latin typeface="Helvetica"/>
                <a:cs typeface="Helvetica"/>
              </a:rPr>
              <a:t> MHI-012   </a:t>
            </a:r>
            <a:r>
              <a:rPr kumimoji="1" lang="en-US" altLang="ja-JP" b="1" dirty="0" smtClean="0">
                <a:solidFill>
                  <a:srgbClr val="FF0000"/>
                </a:solidFill>
                <a:latin typeface="Helvetica"/>
                <a:cs typeface="Helvetica"/>
              </a:rPr>
              <a:t>40.7MV/m</a:t>
            </a:r>
            <a:r>
              <a:rPr kumimoji="1" lang="en-US" altLang="ja-JP" b="1" dirty="0" smtClean="0">
                <a:latin typeface="Helvetica"/>
                <a:cs typeface="Helvetica"/>
              </a:rPr>
              <a:t>    for capture cryomodule</a:t>
            </a:r>
          </a:p>
          <a:p>
            <a:r>
              <a:rPr lang="en-US" altLang="ja-JP" b="1" dirty="0" smtClean="0">
                <a:latin typeface="Helvetica"/>
                <a:cs typeface="Helvetica"/>
              </a:rPr>
              <a:t>◯ MHI-013   32.2MV/m    for capture cryomodule   </a:t>
            </a:r>
            <a:r>
              <a:rPr lang="en-US" altLang="ja-JP" sz="1200" b="1" dirty="0" smtClean="0">
                <a:latin typeface="Helvetica"/>
                <a:cs typeface="Helvetica"/>
              </a:rPr>
              <a:t>(contamination)</a:t>
            </a:r>
          </a:p>
          <a:p>
            <a:endParaRPr lang="en-US" altLang="ja-JP" b="1" dirty="0" smtClean="0">
              <a:latin typeface="Helvetica"/>
              <a:cs typeface="Helvetica"/>
            </a:endParaRPr>
          </a:p>
          <a:p>
            <a:r>
              <a:rPr lang="en-US" altLang="ja-JP" b="1" dirty="0" smtClean="0">
                <a:solidFill>
                  <a:srgbClr val="FF0000"/>
                </a:solidFill>
                <a:latin typeface="Helvetica"/>
                <a:cs typeface="Helvetica"/>
              </a:rPr>
              <a:t>◎</a:t>
            </a:r>
            <a:r>
              <a:rPr lang="en-US" altLang="ja-JP" b="1" dirty="0" smtClean="0">
                <a:latin typeface="Helvetica"/>
                <a:cs typeface="Helvetica"/>
              </a:rPr>
              <a:t> MHI-014   </a:t>
            </a:r>
            <a:r>
              <a:rPr lang="en-US" altLang="ja-JP" b="1" dirty="0" smtClean="0">
                <a:solidFill>
                  <a:srgbClr val="FF0000"/>
                </a:solidFill>
                <a:latin typeface="Helvetica"/>
                <a:cs typeface="Helvetica"/>
              </a:rPr>
              <a:t>36.6MV/m</a:t>
            </a:r>
            <a:r>
              <a:rPr lang="en-US" altLang="ja-JP" b="1" dirty="0" smtClean="0">
                <a:latin typeface="Helvetica"/>
                <a:cs typeface="Helvetica"/>
              </a:rPr>
              <a:t>    for CM-1 ILC cryomodule</a:t>
            </a:r>
          </a:p>
          <a:p>
            <a:r>
              <a:rPr lang="en-US" altLang="ja-JP" b="1" dirty="0" smtClean="0">
                <a:latin typeface="Helvetica"/>
                <a:cs typeface="Helvetica"/>
              </a:rPr>
              <a:t>△ MHI-015   28.5MV/m    for </a:t>
            </a:r>
            <a:r>
              <a:rPr lang="en-US" altLang="ja-JP" b="1" dirty="0">
                <a:latin typeface="Helvetica"/>
                <a:cs typeface="Helvetica"/>
              </a:rPr>
              <a:t>CM-1 ILC </a:t>
            </a:r>
            <a:r>
              <a:rPr lang="en-US" altLang="ja-JP" b="1" dirty="0" smtClean="0">
                <a:latin typeface="Helvetica"/>
                <a:cs typeface="Helvetica"/>
              </a:rPr>
              <a:t>cryomodule   </a:t>
            </a:r>
            <a:r>
              <a:rPr lang="en-US" altLang="ja-JP" sz="1200" b="1" dirty="0" smtClean="0">
                <a:latin typeface="Helvetica"/>
                <a:cs typeface="Helvetica"/>
              </a:rPr>
              <a:t>(limited by defect)</a:t>
            </a:r>
          </a:p>
          <a:p>
            <a:r>
              <a:rPr lang="en-US" altLang="ja-JP" b="1" dirty="0" smtClean="0">
                <a:latin typeface="Helvetica"/>
                <a:cs typeface="Helvetica"/>
              </a:rPr>
              <a:t>☓ MHI-016   21.3MV/m    for </a:t>
            </a:r>
            <a:r>
              <a:rPr lang="en-US" altLang="ja-JP" b="1" dirty="0">
                <a:latin typeface="Helvetica"/>
                <a:cs typeface="Helvetica"/>
              </a:rPr>
              <a:t>CM-1 ILC </a:t>
            </a:r>
            <a:r>
              <a:rPr lang="en-US" altLang="ja-JP" b="1" dirty="0" smtClean="0">
                <a:latin typeface="Helvetica"/>
                <a:cs typeface="Helvetica"/>
              </a:rPr>
              <a:t>cryomodule   </a:t>
            </a:r>
            <a:r>
              <a:rPr lang="en-US" altLang="ja-JP" sz="1200" b="1" dirty="0" smtClean="0">
                <a:latin typeface="Helvetica"/>
                <a:cs typeface="Helvetica"/>
              </a:rPr>
              <a:t>(limited by defect)</a:t>
            </a:r>
          </a:p>
          <a:p>
            <a:r>
              <a:rPr lang="en-US" altLang="ja-JP" b="1" dirty="0" smtClean="0">
                <a:solidFill>
                  <a:srgbClr val="FF0000"/>
                </a:solidFill>
                <a:latin typeface="Helvetica"/>
                <a:cs typeface="Helvetica"/>
              </a:rPr>
              <a:t>◎</a:t>
            </a:r>
            <a:r>
              <a:rPr lang="en-US" altLang="ja-JP" b="1" dirty="0" smtClean="0">
                <a:latin typeface="Helvetica"/>
                <a:cs typeface="Helvetica"/>
              </a:rPr>
              <a:t> MHI-017   </a:t>
            </a:r>
            <a:r>
              <a:rPr lang="en-US" altLang="ja-JP" b="1" dirty="0" smtClean="0">
                <a:solidFill>
                  <a:srgbClr val="FF0000"/>
                </a:solidFill>
                <a:latin typeface="Helvetica"/>
                <a:cs typeface="Helvetica"/>
              </a:rPr>
              <a:t>38.4MV/m</a:t>
            </a:r>
            <a:r>
              <a:rPr lang="en-US" altLang="ja-JP" b="1" dirty="0" smtClean="0">
                <a:latin typeface="Helvetica"/>
                <a:cs typeface="Helvetica"/>
              </a:rPr>
              <a:t>    for </a:t>
            </a:r>
            <a:r>
              <a:rPr lang="en-US" altLang="ja-JP" b="1" dirty="0">
                <a:latin typeface="Helvetica"/>
                <a:cs typeface="Helvetica"/>
              </a:rPr>
              <a:t>CM-1 ILC cryomodule</a:t>
            </a:r>
            <a:endParaRPr lang="en-US" altLang="ja-JP" b="1" dirty="0" smtClean="0">
              <a:latin typeface="Helvetica"/>
              <a:cs typeface="Helvetica"/>
            </a:endParaRPr>
          </a:p>
          <a:p>
            <a:endParaRPr kumimoji="1" lang="en-US" altLang="ja-JP" b="1" dirty="0" smtClean="0">
              <a:latin typeface="Helvetica"/>
              <a:cs typeface="Helvetica"/>
            </a:endParaRPr>
          </a:p>
          <a:p>
            <a:r>
              <a:rPr kumimoji="1" lang="en-US" altLang="ja-JP" b="1" dirty="0" smtClean="0">
                <a:latin typeface="Helvetica"/>
                <a:cs typeface="Helvetica"/>
              </a:rPr>
              <a:t>MHI-018~022</a:t>
            </a:r>
            <a:r>
              <a:rPr kumimoji="1" lang="ja-JP" altLang="en-US" b="1" dirty="0" smtClean="0">
                <a:latin typeface="Helvetica"/>
                <a:cs typeface="Helvetica"/>
              </a:rPr>
              <a:t>　については</a:t>
            </a:r>
            <a:r>
              <a:rPr kumimoji="1" lang="en-US" altLang="ja-JP" b="1" dirty="0" smtClean="0">
                <a:latin typeface="Helvetica"/>
                <a:cs typeface="Helvetica"/>
              </a:rPr>
              <a:t>2011</a:t>
            </a:r>
            <a:r>
              <a:rPr kumimoji="1" lang="ja-JP" altLang="en-US" b="1" dirty="0" smtClean="0">
                <a:latin typeface="Helvetica"/>
                <a:cs typeface="Helvetica"/>
              </a:rPr>
              <a:t>秋から表面処理と試験</a:t>
            </a:r>
            <a:endParaRPr kumimoji="1" lang="ja-JP" altLang="en-US" b="1" dirty="0">
              <a:latin typeface="Helvetica"/>
              <a:cs typeface="Helvetica"/>
            </a:endParaRPr>
          </a:p>
        </p:txBody>
      </p:sp>
      <p:pic>
        <p:nvPicPr>
          <p:cNvPr id="6" name="図 5" descr="ALCPG2011_2ndPass-yiel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0300" y="2838369"/>
            <a:ext cx="2862804" cy="2707521"/>
          </a:xfrm>
          <a:prstGeom prst="rect">
            <a:avLst/>
          </a:prstGeom>
        </p:spPr>
      </p:pic>
      <p:sp>
        <p:nvSpPr>
          <p:cNvPr id="7" name="TextBox 11"/>
          <p:cNvSpPr txBox="1"/>
          <p:nvPr/>
        </p:nvSpPr>
        <p:spPr>
          <a:xfrm>
            <a:off x="7962300" y="3152239"/>
            <a:ext cx="1181700" cy="523220"/>
          </a:xfrm>
          <a:prstGeom prst="rect">
            <a:avLst/>
          </a:prstGeom>
          <a:noFill/>
        </p:spPr>
        <p:txBody>
          <a:bodyPr wrap="none" rtlCol="0">
            <a:spAutoFit/>
          </a:bodyPr>
          <a:lstStyle/>
          <a:p>
            <a:r>
              <a:rPr lang="en-US" altLang="ja-JP" sz="1400" b="1" dirty="0" smtClean="0">
                <a:solidFill>
                  <a:srgbClr val="010101"/>
                </a:solidFill>
              </a:rPr>
              <a:t>GDE </a:t>
            </a:r>
          </a:p>
          <a:p>
            <a:r>
              <a:rPr lang="en-US" altLang="ja-JP" sz="1400" b="1" dirty="0" smtClean="0">
                <a:solidFill>
                  <a:srgbClr val="010101"/>
                </a:solidFill>
              </a:rPr>
              <a:t>2</a:t>
            </a:r>
            <a:r>
              <a:rPr lang="en-US" altLang="ja-JP" sz="1400" b="1" baseline="30000" dirty="0" smtClean="0">
                <a:solidFill>
                  <a:srgbClr val="010101"/>
                </a:solidFill>
              </a:rPr>
              <a:t>nd</a:t>
            </a:r>
            <a:r>
              <a:rPr lang="en-US" altLang="ja-JP" sz="1400" b="1" dirty="0" smtClean="0">
                <a:solidFill>
                  <a:srgbClr val="010101"/>
                </a:solidFill>
              </a:rPr>
              <a:t> </a:t>
            </a:r>
            <a:r>
              <a:rPr kumimoji="1" lang="en-US" altLang="ja-JP" sz="1400" b="1" dirty="0" smtClean="0">
                <a:solidFill>
                  <a:srgbClr val="010101"/>
                </a:solidFill>
              </a:rPr>
              <a:t>pass Yield</a:t>
            </a:r>
            <a:endParaRPr kumimoji="1" lang="ja-JP" altLang="en-US" sz="1400" b="1" dirty="0">
              <a:solidFill>
                <a:srgbClr val="010101"/>
              </a:solidFill>
            </a:endParaRPr>
          </a:p>
        </p:txBody>
      </p:sp>
      <p:sp>
        <p:nvSpPr>
          <p:cNvPr id="8" name="TextBox 13"/>
          <p:cNvSpPr txBox="1"/>
          <p:nvPr/>
        </p:nvSpPr>
        <p:spPr>
          <a:xfrm>
            <a:off x="6449029" y="5443307"/>
            <a:ext cx="2462759" cy="400110"/>
          </a:xfrm>
          <a:prstGeom prst="rect">
            <a:avLst/>
          </a:prstGeom>
          <a:noFill/>
        </p:spPr>
        <p:txBody>
          <a:bodyPr wrap="none" rtlCol="0">
            <a:spAutoFit/>
          </a:bodyPr>
          <a:lstStyle/>
          <a:p>
            <a:r>
              <a:rPr kumimoji="1" lang="en-US" altLang="ja-JP" sz="1600" b="1" dirty="0" smtClean="0">
                <a:solidFill>
                  <a:srgbClr val="FF0000"/>
                </a:solidFill>
              </a:rPr>
              <a:t>&gt;35MV/m : </a:t>
            </a:r>
            <a:r>
              <a:rPr lang="en-US" altLang="ja-JP" sz="1600" b="1" dirty="0" smtClean="0">
                <a:solidFill>
                  <a:srgbClr val="FF0000"/>
                </a:solidFill>
              </a:rPr>
              <a:t>55</a:t>
            </a:r>
            <a:r>
              <a:rPr kumimoji="1" lang="en-US" altLang="ja-JP" sz="1600" b="1" dirty="0" smtClean="0">
                <a:solidFill>
                  <a:srgbClr val="FF0000"/>
                </a:solidFill>
              </a:rPr>
              <a:t>% </a:t>
            </a:r>
            <a:r>
              <a:rPr kumimoji="1" lang="en-US" altLang="ja-JP" sz="1200" b="1" dirty="0" smtClean="0">
                <a:solidFill>
                  <a:srgbClr val="FF0000"/>
                </a:solidFill>
              </a:rPr>
              <a:t>+/-9%</a:t>
            </a:r>
            <a:r>
              <a:rPr kumimoji="1" lang="en-US" altLang="ja-JP" sz="2000" b="1" dirty="0" smtClean="0">
                <a:solidFill>
                  <a:srgbClr val="FF0000"/>
                </a:solidFill>
              </a:rPr>
              <a:t> </a:t>
            </a:r>
            <a:r>
              <a:rPr kumimoji="1" lang="en-US" altLang="ja-JP" sz="1600" b="1" dirty="0" smtClean="0">
                <a:solidFill>
                  <a:srgbClr val="FF0000"/>
                </a:solidFill>
              </a:rPr>
              <a:t>Yield</a:t>
            </a:r>
            <a:endParaRPr kumimoji="1" lang="ja-JP" altLang="en-US" sz="1600" b="1" dirty="0">
              <a:solidFill>
                <a:srgbClr val="FF0000"/>
              </a:solidFill>
            </a:endParaRPr>
          </a:p>
        </p:txBody>
      </p:sp>
      <p:sp>
        <p:nvSpPr>
          <p:cNvPr id="9" name="テキスト ボックス 8"/>
          <p:cNvSpPr txBox="1"/>
          <p:nvPr/>
        </p:nvSpPr>
        <p:spPr>
          <a:xfrm>
            <a:off x="415019" y="5443307"/>
            <a:ext cx="6138181" cy="923330"/>
          </a:xfrm>
          <a:prstGeom prst="rect">
            <a:avLst/>
          </a:prstGeom>
          <a:noFill/>
        </p:spPr>
        <p:txBody>
          <a:bodyPr wrap="none" rtlCol="0">
            <a:spAutoFit/>
          </a:bodyPr>
          <a:lstStyle/>
          <a:p>
            <a:r>
              <a:rPr kumimoji="1" lang="en-US" altLang="ja-JP" b="1" dirty="0" smtClean="0">
                <a:latin typeface="Helvetica"/>
                <a:cs typeface="Helvetica"/>
              </a:rPr>
              <a:t>Performance before </a:t>
            </a:r>
            <a:r>
              <a:rPr kumimoji="1" lang="en-US" altLang="ja-JP" b="1" dirty="0" err="1" smtClean="0">
                <a:latin typeface="Helvetica"/>
                <a:cs typeface="Helvetica"/>
              </a:rPr>
              <a:t>assey</a:t>
            </a:r>
            <a:r>
              <a:rPr kumimoji="1" lang="en-US" altLang="ja-JP" b="1" dirty="0" smtClean="0">
                <a:latin typeface="Helvetica"/>
                <a:cs typeface="Helvetica"/>
              </a:rPr>
              <a:t>: average 30MV/m</a:t>
            </a:r>
          </a:p>
          <a:p>
            <a:r>
              <a:rPr lang="en-US" altLang="ja-JP" b="1" dirty="0" smtClean="0">
                <a:latin typeface="Helvetica"/>
                <a:cs typeface="Helvetica"/>
              </a:rPr>
              <a:t>Each cavity performance after </a:t>
            </a:r>
            <a:r>
              <a:rPr lang="en-US" altLang="ja-JP" b="1" dirty="0" err="1" smtClean="0">
                <a:latin typeface="Helvetica"/>
                <a:cs typeface="Helvetica"/>
              </a:rPr>
              <a:t>assey</a:t>
            </a:r>
            <a:r>
              <a:rPr lang="en-US" altLang="ja-JP" b="1" dirty="0" smtClean="0">
                <a:latin typeface="Helvetica"/>
                <a:cs typeface="Helvetica"/>
              </a:rPr>
              <a:t>: average 27MV/m</a:t>
            </a:r>
            <a:endParaRPr lang="en-US" altLang="ja-JP" sz="1200" b="1" dirty="0" smtClean="0">
              <a:latin typeface="Helvetica"/>
              <a:cs typeface="Helvetica"/>
            </a:endParaRPr>
          </a:p>
          <a:p>
            <a:r>
              <a:rPr lang="en-US" altLang="ja-JP" b="1" dirty="0" smtClean="0">
                <a:latin typeface="Helvetica"/>
                <a:cs typeface="Helvetica"/>
              </a:rPr>
              <a:t>7 cavity vector-sum operation: 26MV/m</a:t>
            </a:r>
          </a:p>
        </p:txBody>
      </p:sp>
      <p:sp>
        <p:nvSpPr>
          <p:cNvPr id="10" name="上矢印 9"/>
          <p:cNvSpPr/>
          <p:nvPr/>
        </p:nvSpPr>
        <p:spPr>
          <a:xfrm>
            <a:off x="8305800" y="5300629"/>
            <a:ext cx="177800" cy="245261"/>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TextBox 4"/>
          <p:cNvSpPr txBox="1"/>
          <p:nvPr/>
        </p:nvSpPr>
        <p:spPr>
          <a:xfrm>
            <a:off x="3514702" y="93572"/>
            <a:ext cx="2317035" cy="523220"/>
          </a:xfrm>
          <a:prstGeom prst="rect">
            <a:avLst/>
          </a:prstGeom>
          <a:noFill/>
        </p:spPr>
        <p:txBody>
          <a:bodyPr wrap="none" rtlCol="0">
            <a:spAutoFit/>
          </a:bodyPr>
          <a:lstStyle/>
          <a:p>
            <a:r>
              <a:rPr lang="en-US" altLang="ja-JP" sz="2800" b="1" dirty="0" smtClean="0"/>
              <a:t>STF </a:t>
            </a:r>
            <a:r>
              <a:rPr lang="ja-JP" altLang="en-US" sz="2400" b="1" dirty="0" smtClean="0"/>
              <a:t>最近の実績</a:t>
            </a:r>
            <a:endParaRPr kumimoji="1" lang="ja-JP" altLang="en-US" sz="2400" dirty="0"/>
          </a:p>
        </p:txBody>
      </p:sp>
      <p:cxnSp>
        <p:nvCxnSpPr>
          <p:cNvPr id="12" name="直線コネクタ 11"/>
          <p:cNvCxnSpPr/>
          <p:nvPr/>
        </p:nvCxnSpPr>
        <p:spPr>
          <a:xfrm>
            <a:off x="3094297" y="616792"/>
            <a:ext cx="3229420" cy="0"/>
          </a:xfrm>
          <a:prstGeom prst="line">
            <a:avLst/>
          </a:prstGeom>
          <a:ln w="34925" cap="flat" cmpd="sng" algn="ctr">
            <a:solidFill>
              <a:schemeClr val="accent4"/>
            </a:solidFill>
            <a:prstDash val="solid"/>
            <a:round/>
            <a:headEnd type="none" w="med" len="med"/>
            <a:tailEnd type="none" w="med" len="med"/>
          </a:ln>
          <a:effectLst>
            <a:outerShdw blurRad="101600" dist="20000" dir="5400000" rotWithShape="0">
              <a:srgbClr val="660066">
                <a:alpha val="60000"/>
              </a:srgbClr>
            </a:outerShdw>
          </a:effectLst>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82201836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9" name="直線コネクタ 88"/>
          <p:cNvCxnSpPr/>
          <p:nvPr/>
        </p:nvCxnSpPr>
        <p:spPr>
          <a:xfrm>
            <a:off x="2245417" y="2431766"/>
            <a:ext cx="0" cy="931334"/>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2" name="直線コネクタ 91"/>
          <p:cNvCxnSpPr/>
          <p:nvPr/>
        </p:nvCxnSpPr>
        <p:spPr>
          <a:xfrm>
            <a:off x="4156605" y="3301999"/>
            <a:ext cx="0" cy="931334"/>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3" name="直線コネクタ 92"/>
          <p:cNvCxnSpPr/>
          <p:nvPr/>
        </p:nvCxnSpPr>
        <p:spPr>
          <a:xfrm>
            <a:off x="3577035" y="5366397"/>
            <a:ext cx="0" cy="1235070"/>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3654402" y="93572"/>
            <a:ext cx="1570637" cy="523220"/>
          </a:xfrm>
          <a:prstGeom prst="rect">
            <a:avLst/>
          </a:prstGeom>
          <a:noFill/>
        </p:spPr>
        <p:txBody>
          <a:bodyPr wrap="none" rtlCol="0">
            <a:spAutoFit/>
          </a:bodyPr>
          <a:lstStyle/>
          <a:p>
            <a:r>
              <a:rPr lang="en-US" altLang="ja-JP" sz="2800" b="1" dirty="0" smtClean="0"/>
              <a:t>STF Plans</a:t>
            </a:r>
            <a:endParaRPr kumimoji="1" lang="ja-JP" altLang="en-US" sz="2800" dirty="0"/>
          </a:p>
        </p:txBody>
      </p:sp>
      <p:cxnSp>
        <p:nvCxnSpPr>
          <p:cNvPr id="6" name="直線コネクタ 5"/>
          <p:cNvCxnSpPr/>
          <p:nvPr/>
        </p:nvCxnSpPr>
        <p:spPr>
          <a:xfrm>
            <a:off x="2904572" y="616792"/>
            <a:ext cx="3229420" cy="0"/>
          </a:xfrm>
          <a:prstGeom prst="line">
            <a:avLst/>
          </a:prstGeom>
          <a:ln w="34925" cap="flat" cmpd="sng" algn="ctr">
            <a:solidFill>
              <a:schemeClr val="accent4"/>
            </a:solidFill>
            <a:prstDash val="solid"/>
            <a:round/>
            <a:headEnd type="none" w="med" len="med"/>
            <a:tailEnd type="none" w="med" len="med"/>
          </a:ln>
          <a:effectLst>
            <a:outerShdw blurRad="101600" dist="20000" dir="5400000" rotWithShape="0">
              <a:srgbClr val="660066">
                <a:alpha val="60000"/>
              </a:srgbClr>
            </a:outerShdw>
          </a:effectLst>
        </p:spPr>
        <p:style>
          <a:lnRef idx="2">
            <a:schemeClr val="accent4"/>
          </a:lnRef>
          <a:fillRef idx="0">
            <a:schemeClr val="accent4"/>
          </a:fillRef>
          <a:effectRef idx="1">
            <a:schemeClr val="accent4"/>
          </a:effectRef>
          <a:fontRef idx="minor">
            <a:schemeClr val="tx1"/>
          </a:fontRef>
        </p:style>
      </p:cxnSp>
      <p:cxnSp>
        <p:nvCxnSpPr>
          <p:cNvPr id="8" name="直線コネクタ 7"/>
          <p:cNvCxnSpPr/>
          <p:nvPr/>
        </p:nvCxnSpPr>
        <p:spPr>
          <a:xfrm>
            <a:off x="533400" y="1295400"/>
            <a:ext cx="851677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rot="5400000">
            <a:off x="-1067987" y="3810400"/>
            <a:ext cx="563800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rot="5400000">
            <a:off x="456805" y="3810400"/>
            <a:ext cx="563800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rot="5400000">
            <a:off x="1980804" y="3809605"/>
            <a:ext cx="5638009" cy="158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rot="5400000">
            <a:off x="3506390" y="3810399"/>
            <a:ext cx="563801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直線コネクタ 14"/>
          <p:cNvCxnSpPr/>
          <p:nvPr/>
        </p:nvCxnSpPr>
        <p:spPr>
          <a:xfrm rot="5400000">
            <a:off x="5030390" y="3809603"/>
            <a:ext cx="5638009" cy="1589"/>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50669" y="926068"/>
            <a:ext cx="1006217" cy="369332"/>
          </a:xfrm>
          <a:prstGeom prst="rect">
            <a:avLst/>
          </a:prstGeom>
          <a:noFill/>
        </p:spPr>
        <p:txBody>
          <a:bodyPr wrap="none" rtlCol="0">
            <a:spAutoFit/>
          </a:bodyPr>
          <a:lstStyle/>
          <a:p>
            <a:r>
              <a:rPr kumimoji="1" lang="en-US" altLang="ja-JP" b="1" dirty="0" smtClean="0">
                <a:latin typeface="Helvetica"/>
                <a:cs typeface="Helvetica"/>
              </a:rPr>
              <a:t>CY2011</a:t>
            </a:r>
            <a:endParaRPr kumimoji="1" lang="ja-JP" altLang="en-US" b="1" dirty="0">
              <a:latin typeface="Helvetica"/>
              <a:cs typeface="Helvetica"/>
            </a:endParaRPr>
          </a:p>
        </p:txBody>
      </p:sp>
      <p:sp>
        <p:nvSpPr>
          <p:cNvPr id="19" name="TextBox 18"/>
          <p:cNvSpPr txBox="1"/>
          <p:nvPr/>
        </p:nvSpPr>
        <p:spPr>
          <a:xfrm>
            <a:off x="2081994" y="927656"/>
            <a:ext cx="1018841" cy="369332"/>
          </a:xfrm>
          <a:prstGeom prst="rect">
            <a:avLst/>
          </a:prstGeom>
          <a:noFill/>
        </p:spPr>
        <p:txBody>
          <a:bodyPr wrap="none" rtlCol="0">
            <a:spAutoFit/>
          </a:bodyPr>
          <a:lstStyle/>
          <a:p>
            <a:r>
              <a:rPr kumimoji="1" lang="en-US" altLang="ja-JP" b="1" dirty="0" smtClean="0">
                <a:latin typeface="Helvetica"/>
                <a:cs typeface="Helvetica"/>
              </a:rPr>
              <a:t>CY2012</a:t>
            </a:r>
            <a:endParaRPr kumimoji="1" lang="ja-JP" altLang="en-US" b="1" dirty="0">
              <a:latin typeface="Helvetica"/>
              <a:cs typeface="Helvetica"/>
            </a:endParaRPr>
          </a:p>
        </p:txBody>
      </p:sp>
      <p:sp>
        <p:nvSpPr>
          <p:cNvPr id="20" name="TextBox 19"/>
          <p:cNvSpPr txBox="1"/>
          <p:nvPr/>
        </p:nvSpPr>
        <p:spPr>
          <a:xfrm>
            <a:off x="3434569" y="926068"/>
            <a:ext cx="1018841" cy="369332"/>
          </a:xfrm>
          <a:prstGeom prst="rect">
            <a:avLst/>
          </a:prstGeom>
          <a:noFill/>
        </p:spPr>
        <p:txBody>
          <a:bodyPr wrap="none" rtlCol="0">
            <a:spAutoFit/>
          </a:bodyPr>
          <a:lstStyle/>
          <a:p>
            <a:r>
              <a:rPr kumimoji="1" lang="en-US" altLang="ja-JP" b="1" dirty="0" smtClean="0">
                <a:latin typeface="Helvetica"/>
                <a:cs typeface="Helvetica"/>
              </a:rPr>
              <a:t>CY2013</a:t>
            </a:r>
            <a:endParaRPr kumimoji="1" lang="ja-JP" altLang="en-US" b="1" dirty="0">
              <a:latin typeface="Helvetica"/>
              <a:cs typeface="Helvetica"/>
            </a:endParaRPr>
          </a:p>
        </p:txBody>
      </p:sp>
      <p:sp>
        <p:nvSpPr>
          <p:cNvPr id="21" name="TextBox 20"/>
          <p:cNvSpPr txBox="1"/>
          <p:nvPr/>
        </p:nvSpPr>
        <p:spPr>
          <a:xfrm>
            <a:off x="4965828" y="927656"/>
            <a:ext cx="1018841" cy="369332"/>
          </a:xfrm>
          <a:prstGeom prst="rect">
            <a:avLst/>
          </a:prstGeom>
          <a:noFill/>
        </p:spPr>
        <p:txBody>
          <a:bodyPr wrap="none" rtlCol="0">
            <a:spAutoFit/>
          </a:bodyPr>
          <a:lstStyle/>
          <a:p>
            <a:r>
              <a:rPr kumimoji="1" lang="en-US" altLang="ja-JP" b="1" dirty="0" smtClean="0">
                <a:latin typeface="Helvetica"/>
                <a:cs typeface="Helvetica"/>
              </a:rPr>
              <a:t>CY2014</a:t>
            </a:r>
            <a:endParaRPr kumimoji="1" lang="ja-JP" altLang="en-US" b="1" dirty="0">
              <a:latin typeface="Helvetica"/>
              <a:cs typeface="Helvetica"/>
            </a:endParaRPr>
          </a:p>
        </p:txBody>
      </p:sp>
      <p:sp>
        <p:nvSpPr>
          <p:cNvPr id="23" name="角丸四角形 22"/>
          <p:cNvSpPr/>
          <p:nvPr/>
        </p:nvSpPr>
        <p:spPr>
          <a:xfrm>
            <a:off x="47137" y="1600200"/>
            <a:ext cx="731591" cy="5334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24" name="角丸四角形 23"/>
          <p:cNvSpPr/>
          <p:nvPr/>
        </p:nvSpPr>
        <p:spPr>
          <a:xfrm>
            <a:off x="1997992" y="2705100"/>
            <a:ext cx="1096306" cy="5334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25" name="角丸四角形 24"/>
          <p:cNvSpPr/>
          <p:nvPr/>
        </p:nvSpPr>
        <p:spPr>
          <a:xfrm>
            <a:off x="3907362" y="3505200"/>
            <a:ext cx="918182" cy="5334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26" name="角丸四角形 25"/>
          <p:cNvSpPr/>
          <p:nvPr/>
        </p:nvSpPr>
        <p:spPr>
          <a:xfrm>
            <a:off x="5807928" y="4233333"/>
            <a:ext cx="959171" cy="71966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27" name="角丸四角形 26"/>
          <p:cNvSpPr/>
          <p:nvPr/>
        </p:nvSpPr>
        <p:spPr>
          <a:xfrm>
            <a:off x="47137" y="2705100"/>
            <a:ext cx="1926014" cy="533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28" name="角丸四角形 27"/>
          <p:cNvSpPr/>
          <p:nvPr/>
        </p:nvSpPr>
        <p:spPr>
          <a:xfrm>
            <a:off x="47138" y="5600700"/>
            <a:ext cx="3529897" cy="533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29" name="角丸四角形 28"/>
          <p:cNvSpPr/>
          <p:nvPr/>
        </p:nvSpPr>
        <p:spPr>
          <a:xfrm>
            <a:off x="47137" y="3505200"/>
            <a:ext cx="3833598" cy="5334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30" name="角丸四角形 29"/>
          <p:cNvSpPr/>
          <p:nvPr/>
        </p:nvSpPr>
        <p:spPr>
          <a:xfrm>
            <a:off x="2302729" y="4233333"/>
            <a:ext cx="3505200" cy="71966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31" name="TextBox 30"/>
          <p:cNvSpPr txBox="1"/>
          <p:nvPr/>
        </p:nvSpPr>
        <p:spPr>
          <a:xfrm>
            <a:off x="1783557" y="1713468"/>
            <a:ext cx="2634555" cy="369332"/>
          </a:xfrm>
          <a:prstGeom prst="rect">
            <a:avLst/>
          </a:prstGeom>
          <a:noFill/>
        </p:spPr>
        <p:txBody>
          <a:bodyPr wrap="none" rtlCol="0">
            <a:spAutoFit/>
          </a:bodyPr>
          <a:lstStyle/>
          <a:p>
            <a:r>
              <a:rPr kumimoji="1" lang="en-US" altLang="ja-JP" b="1" dirty="0" smtClean="0"/>
              <a:t>S1-Global cryomodule</a:t>
            </a:r>
            <a:endParaRPr kumimoji="1" lang="ja-JP" altLang="en-US" b="1" dirty="0"/>
          </a:p>
        </p:txBody>
      </p:sp>
      <p:cxnSp>
        <p:nvCxnSpPr>
          <p:cNvPr id="33" name="直線コネクタ 32"/>
          <p:cNvCxnSpPr/>
          <p:nvPr/>
        </p:nvCxnSpPr>
        <p:spPr>
          <a:xfrm rot="5400000">
            <a:off x="-1175663" y="3885803"/>
            <a:ext cx="2591594" cy="1588"/>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36" name="直線コネクタ 35"/>
          <p:cNvCxnSpPr/>
          <p:nvPr/>
        </p:nvCxnSpPr>
        <p:spPr>
          <a:xfrm>
            <a:off x="120928" y="2590800"/>
            <a:ext cx="227806" cy="1588"/>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37" name="直線コネクタ 36"/>
          <p:cNvCxnSpPr/>
          <p:nvPr/>
        </p:nvCxnSpPr>
        <p:spPr>
          <a:xfrm>
            <a:off x="120928" y="5180806"/>
            <a:ext cx="227806" cy="1588"/>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31367" y="4472308"/>
            <a:ext cx="1326004" cy="369332"/>
          </a:xfrm>
          <a:prstGeom prst="rect">
            <a:avLst/>
          </a:prstGeom>
          <a:noFill/>
          <a:ln>
            <a:noFill/>
          </a:ln>
        </p:spPr>
        <p:txBody>
          <a:bodyPr wrap="none" rtlCol="0">
            <a:spAutoFit/>
          </a:bodyPr>
          <a:lstStyle/>
          <a:p>
            <a:r>
              <a:rPr kumimoji="1" lang="en-US" altLang="ja-JP" b="1" dirty="0" smtClean="0">
                <a:solidFill>
                  <a:srgbClr val="FF6600"/>
                </a:solidFill>
              </a:rPr>
              <a:t>STF phase-2</a:t>
            </a:r>
            <a:endParaRPr kumimoji="1" lang="ja-JP" altLang="en-US" b="1" dirty="0">
              <a:solidFill>
                <a:srgbClr val="FF6600"/>
              </a:solidFill>
            </a:endParaRPr>
          </a:p>
        </p:txBody>
      </p:sp>
      <p:sp>
        <p:nvSpPr>
          <p:cNvPr id="40" name="角丸四角形 39"/>
          <p:cNvSpPr/>
          <p:nvPr/>
        </p:nvSpPr>
        <p:spPr>
          <a:xfrm>
            <a:off x="3577035" y="5600700"/>
            <a:ext cx="5473135" cy="5334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41" name="TextBox 40"/>
          <p:cNvSpPr txBox="1"/>
          <p:nvPr/>
        </p:nvSpPr>
        <p:spPr>
          <a:xfrm>
            <a:off x="3418644" y="2605088"/>
            <a:ext cx="2434042" cy="646331"/>
          </a:xfrm>
          <a:prstGeom prst="rect">
            <a:avLst/>
          </a:prstGeom>
          <a:noFill/>
        </p:spPr>
        <p:txBody>
          <a:bodyPr wrap="none" rtlCol="0">
            <a:spAutoFit/>
          </a:bodyPr>
          <a:lstStyle/>
          <a:p>
            <a:r>
              <a:rPr kumimoji="1" lang="en-US" altLang="ja-JP" b="1" dirty="0" smtClean="0"/>
              <a:t>Phase2 Injector part</a:t>
            </a:r>
          </a:p>
          <a:p>
            <a:r>
              <a:rPr lang="en-US" altLang="ja-JP" b="1" dirty="0" smtClean="0"/>
              <a:t>(</a:t>
            </a:r>
            <a:r>
              <a:rPr lang="ja-JP" altLang="en-US" b="1" dirty="0" smtClean="0"/>
              <a:t>量子ビーム課題研究</a:t>
            </a:r>
            <a:r>
              <a:rPr lang="en-US" altLang="ja-JP" b="1" dirty="0" smtClean="0"/>
              <a:t>)</a:t>
            </a:r>
            <a:endParaRPr kumimoji="1" lang="ja-JP" altLang="en-US" b="1" dirty="0"/>
          </a:p>
        </p:txBody>
      </p:sp>
      <p:sp>
        <p:nvSpPr>
          <p:cNvPr id="42" name="TextBox 41"/>
          <p:cNvSpPr txBox="1"/>
          <p:nvPr/>
        </p:nvSpPr>
        <p:spPr>
          <a:xfrm>
            <a:off x="4825544" y="3547116"/>
            <a:ext cx="1716772" cy="369332"/>
          </a:xfrm>
          <a:prstGeom prst="rect">
            <a:avLst/>
          </a:prstGeom>
          <a:noFill/>
        </p:spPr>
        <p:txBody>
          <a:bodyPr wrap="square" rtlCol="0">
            <a:spAutoFit/>
          </a:bodyPr>
          <a:lstStyle/>
          <a:p>
            <a:r>
              <a:rPr lang="en-US" altLang="ja-JP" b="1" dirty="0" smtClean="0"/>
              <a:t>1st Cryomodule </a:t>
            </a:r>
            <a:endParaRPr kumimoji="1" lang="ja-JP" altLang="en-US" b="1" dirty="0"/>
          </a:p>
        </p:txBody>
      </p:sp>
      <p:sp>
        <p:nvSpPr>
          <p:cNvPr id="43" name="TextBox 42"/>
          <p:cNvSpPr txBox="1"/>
          <p:nvPr/>
        </p:nvSpPr>
        <p:spPr>
          <a:xfrm>
            <a:off x="2772843" y="4281983"/>
            <a:ext cx="2652927" cy="646331"/>
          </a:xfrm>
          <a:prstGeom prst="rect">
            <a:avLst/>
          </a:prstGeom>
          <a:noFill/>
        </p:spPr>
        <p:txBody>
          <a:bodyPr wrap="none" rtlCol="0">
            <a:spAutoFit/>
          </a:bodyPr>
          <a:lstStyle/>
          <a:p>
            <a:r>
              <a:rPr kumimoji="1" lang="en-US" altLang="ja-JP" b="1" dirty="0" smtClean="0"/>
              <a:t>Phase2  CM-2</a:t>
            </a:r>
            <a:r>
              <a:rPr kumimoji="1" lang="ja-JP" altLang="en-US" b="1" dirty="0" smtClean="0"/>
              <a:t>建設</a:t>
            </a:r>
            <a:endParaRPr lang="en-US" altLang="ja-JP" b="1" dirty="0"/>
          </a:p>
          <a:p>
            <a:r>
              <a:rPr kumimoji="1" lang="ja-JP" altLang="en-US" b="1" dirty="0" smtClean="0"/>
              <a:t>または　</a:t>
            </a:r>
            <a:r>
              <a:rPr kumimoji="1" lang="en-US" altLang="ja-JP" b="1" dirty="0" smtClean="0"/>
              <a:t>CM-1</a:t>
            </a:r>
            <a:r>
              <a:rPr kumimoji="1" lang="ja-JP" altLang="en-US" b="1" dirty="0" smtClean="0"/>
              <a:t>の空洞入替</a:t>
            </a:r>
            <a:endParaRPr kumimoji="1" lang="ja-JP" altLang="en-US" b="1" dirty="0"/>
          </a:p>
        </p:txBody>
      </p:sp>
      <p:sp>
        <p:nvSpPr>
          <p:cNvPr id="45" name="TextBox 44"/>
          <p:cNvSpPr txBox="1"/>
          <p:nvPr/>
        </p:nvSpPr>
        <p:spPr>
          <a:xfrm>
            <a:off x="47138" y="1720334"/>
            <a:ext cx="659155" cy="369332"/>
          </a:xfrm>
          <a:prstGeom prst="rect">
            <a:avLst/>
          </a:prstGeom>
          <a:noFill/>
        </p:spPr>
        <p:txBody>
          <a:bodyPr wrap="none" rtlCol="0">
            <a:spAutoFit/>
          </a:bodyPr>
          <a:lstStyle/>
          <a:p>
            <a:r>
              <a:rPr kumimoji="1" lang="ja-JP" altLang="en-US" b="1" dirty="0" smtClean="0"/>
              <a:t>運転</a:t>
            </a:r>
            <a:endParaRPr kumimoji="1" lang="ja-JP" altLang="en-US" b="1" dirty="0"/>
          </a:p>
        </p:txBody>
      </p:sp>
      <p:sp>
        <p:nvSpPr>
          <p:cNvPr id="47" name="TextBox 46"/>
          <p:cNvSpPr txBox="1"/>
          <p:nvPr/>
        </p:nvSpPr>
        <p:spPr>
          <a:xfrm>
            <a:off x="149411" y="2679700"/>
            <a:ext cx="1570337" cy="646331"/>
          </a:xfrm>
          <a:prstGeom prst="rect">
            <a:avLst/>
          </a:prstGeom>
          <a:noFill/>
        </p:spPr>
        <p:txBody>
          <a:bodyPr wrap="none" rtlCol="0">
            <a:spAutoFit/>
          </a:bodyPr>
          <a:lstStyle/>
          <a:p>
            <a:r>
              <a:rPr kumimoji="1" lang="en-US" altLang="ja-JP" b="1" dirty="0" smtClean="0"/>
              <a:t>phase2 </a:t>
            </a:r>
            <a:r>
              <a:rPr kumimoji="1" lang="ja-JP" altLang="en-US" b="1" dirty="0" smtClean="0"/>
              <a:t>ビーム</a:t>
            </a:r>
            <a:endParaRPr kumimoji="1" lang="en-US" altLang="ja-JP" b="1" dirty="0" smtClean="0"/>
          </a:p>
          <a:p>
            <a:r>
              <a:rPr kumimoji="1" lang="ja-JP" altLang="en-US" b="1" dirty="0" smtClean="0"/>
              <a:t>入射部建設</a:t>
            </a:r>
            <a:endParaRPr kumimoji="1" lang="ja-JP" altLang="en-US" b="1" dirty="0"/>
          </a:p>
        </p:txBody>
      </p:sp>
      <p:sp>
        <p:nvSpPr>
          <p:cNvPr id="48" name="TextBox 47"/>
          <p:cNvSpPr txBox="1"/>
          <p:nvPr/>
        </p:nvSpPr>
        <p:spPr>
          <a:xfrm>
            <a:off x="131367" y="3545149"/>
            <a:ext cx="3711272" cy="646331"/>
          </a:xfrm>
          <a:prstGeom prst="rect">
            <a:avLst/>
          </a:prstGeom>
          <a:noFill/>
        </p:spPr>
        <p:txBody>
          <a:bodyPr wrap="none" rtlCol="0">
            <a:spAutoFit/>
          </a:bodyPr>
          <a:lstStyle/>
          <a:p>
            <a:r>
              <a:rPr kumimoji="1" lang="en-US" altLang="ja-JP" b="1" dirty="0" smtClean="0"/>
              <a:t>Phase2　</a:t>
            </a:r>
            <a:r>
              <a:rPr kumimoji="1" lang="ja-JP" altLang="en-US" b="1" dirty="0" smtClean="0"/>
              <a:t>第１クライオモジュール建設</a:t>
            </a:r>
            <a:endParaRPr kumimoji="1" lang="en-US" altLang="ja-JP" b="1" dirty="0" smtClean="0"/>
          </a:p>
          <a:p>
            <a:r>
              <a:rPr kumimoji="1" lang="en-US" altLang="ja-JP" b="1" dirty="0" smtClean="0"/>
              <a:t>(CM-1)</a:t>
            </a:r>
            <a:endParaRPr kumimoji="1" lang="ja-JP" altLang="en-US" b="1" dirty="0"/>
          </a:p>
        </p:txBody>
      </p:sp>
      <p:sp>
        <p:nvSpPr>
          <p:cNvPr id="55" name="TextBox 54"/>
          <p:cNvSpPr txBox="1"/>
          <p:nvPr/>
        </p:nvSpPr>
        <p:spPr>
          <a:xfrm>
            <a:off x="87226" y="5225940"/>
            <a:ext cx="1569660" cy="369332"/>
          </a:xfrm>
          <a:prstGeom prst="rect">
            <a:avLst/>
          </a:prstGeom>
          <a:noFill/>
        </p:spPr>
        <p:txBody>
          <a:bodyPr wrap="none" rtlCol="0">
            <a:spAutoFit/>
          </a:bodyPr>
          <a:lstStyle/>
          <a:p>
            <a:r>
              <a:rPr kumimoji="1" lang="ja-JP" altLang="en-US" b="1" dirty="0" smtClean="0"/>
              <a:t>空洞製造設備</a:t>
            </a:r>
            <a:endParaRPr kumimoji="1" lang="en-US" altLang="ja-JP" b="1" dirty="0" smtClean="0"/>
          </a:p>
        </p:txBody>
      </p:sp>
      <p:sp>
        <p:nvSpPr>
          <p:cNvPr id="56" name="TextBox 55"/>
          <p:cNvSpPr txBox="1"/>
          <p:nvPr/>
        </p:nvSpPr>
        <p:spPr>
          <a:xfrm>
            <a:off x="418879" y="5646866"/>
            <a:ext cx="3108543" cy="369332"/>
          </a:xfrm>
          <a:prstGeom prst="rect">
            <a:avLst/>
          </a:prstGeom>
          <a:noFill/>
        </p:spPr>
        <p:txBody>
          <a:bodyPr wrap="none" rtlCol="0">
            <a:spAutoFit/>
          </a:bodyPr>
          <a:lstStyle/>
          <a:p>
            <a:r>
              <a:rPr kumimoji="1" lang="ja-JP" altLang="en-US" b="1" dirty="0" smtClean="0"/>
              <a:t>設備建設と空洞製造立ち上げ</a:t>
            </a:r>
            <a:endParaRPr kumimoji="1" lang="ja-JP" altLang="en-US" b="1" dirty="0"/>
          </a:p>
        </p:txBody>
      </p:sp>
      <p:sp>
        <p:nvSpPr>
          <p:cNvPr id="57" name="TextBox 56"/>
          <p:cNvSpPr txBox="1"/>
          <p:nvPr/>
        </p:nvSpPr>
        <p:spPr>
          <a:xfrm>
            <a:off x="4539890" y="5646866"/>
            <a:ext cx="2573241" cy="369332"/>
          </a:xfrm>
          <a:prstGeom prst="rect">
            <a:avLst/>
          </a:prstGeom>
          <a:noFill/>
        </p:spPr>
        <p:txBody>
          <a:bodyPr wrap="none" rtlCol="0">
            <a:spAutoFit/>
          </a:bodyPr>
          <a:lstStyle/>
          <a:p>
            <a:r>
              <a:rPr kumimoji="1" lang="ja-JP" altLang="en-US" b="1" dirty="0" smtClean="0"/>
              <a:t>設備稼動　（年４台製造）</a:t>
            </a:r>
            <a:endParaRPr kumimoji="1" lang="ja-JP" altLang="en-US" b="1" dirty="0"/>
          </a:p>
        </p:txBody>
      </p:sp>
      <p:cxnSp>
        <p:nvCxnSpPr>
          <p:cNvPr id="52" name="直線矢印コネクタ 51"/>
          <p:cNvCxnSpPr/>
          <p:nvPr/>
        </p:nvCxnSpPr>
        <p:spPr>
          <a:xfrm flipV="1">
            <a:off x="4263324" y="4953000"/>
            <a:ext cx="1067196" cy="647700"/>
          </a:xfrm>
          <a:prstGeom prst="straightConnector1">
            <a:avLst/>
          </a:prstGeom>
          <a:ln w="12700" cap="flat" cmpd="sng" algn="ctr">
            <a:solidFill>
              <a:schemeClr val="accent4"/>
            </a:solidFill>
            <a:prstDash val="solid"/>
            <a:round/>
            <a:headEnd type="none" w="med" len="med"/>
            <a:tailEnd type="arrow" w="med" len="med"/>
          </a:ln>
        </p:spPr>
        <p:style>
          <a:lnRef idx="2">
            <a:schemeClr val="accent4"/>
          </a:lnRef>
          <a:fillRef idx="0">
            <a:schemeClr val="accent4"/>
          </a:fillRef>
          <a:effectRef idx="1">
            <a:schemeClr val="accent4"/>
          </a:effectRef>
          <a:fontRef idx="minor">
            <a:schemeClr val="tx1"/>
          </a:fontRef>
        </p:style>
      </p:cxnSp>
      <p:sp>
        <p:nvSpPr>
          <p:cNvPr id="50" name="TextBox 49"/>
          <p:cNvSpPr txBox="1"/>
          <p:nvPr/>
        </p:nvSpPr>
        <p:spPr>
          <a:xfrm>
            <a:off x="2245417" y="2773400"/>
            <a:ext cx="659155" cy="369332"/>
          </a:xfrm>
          <a:prstGeom prst="rect">
            <a:avLst/>
          </a:prstGeom>
          <a:noFill/>
        </p:spPr>
        <p:txBody>
          <a:bodyPr wrap="none" rtlCol="0">
            <a:spAutoFit/>
          </a:bodyPr>
          <a:lstStyle/>
          <a:p>
            <a:r>
              <a:rPr kumimoji="1" lang="ja-JP" altLang="en-US" b="1" dirty="0" smtClean="0"/>
              <a:t>運転</a:t>
            </a:r>
            <a:endParaRPr kumimoji="1" lang="ja-JP" altLang="en-US" b="1" dirty="0"/>
          </a:p>
        </p:txBody>
      </p:sp>
      <p:sp>
        <p:nvSpPr>
          <p:cNvPr id="53" name="TextBox 52"/>
          <p:cNvSpPr txBox="1"/>
          <p:nvPr/>
        </p:nvSpPr>
        <p:spPr>
          <a:xfrm>
            <a:off x="3985942" y="3617533"/>
            <a:ext cx="659155" cy="369332"/>
          </a:xfrm>
          <a:prstGeom prst="rect">
            <a:avLst/>
          </a:prstGeom>
          <a:noFill/>
        </p:spPr>
        <p:txBody>
          <a:bodyPr wrap="none" rtlCol="0">
            <a:spAutoFit/>
          </a:bodyPr>
          <a:lstStyle/>
          <a:p>
            <a:r>
              <a:rPr kumimoji="1" lang="ja-JP" altLang="en-US" b="1" dirty="0" smtClean="0"/>
              <a:t>運転</a:t>
            </a:r>
            <a:endParaRPr kumimoji="1" lang="ja-JP" altLang="en-US" b="1" dirty="0"/>
          </a:p>
        </p:txBody>
      </p:sp>
      <p:sp>
        <p:nvSpPr>
          <p:cNvPr id="54" name="TextBox 53"/>
          <p:cNvSpPr txBox="1"/>
          <p:nvPr/>
        </p:nvSpPr>
        <p:spPr>
          <a:xfrm>
            <a:off x="5883161" y="4420483"/>
            <a:ext cx="659155" cy="369332"/>
          </a:xfrm>
          <a:prstGeom prst="rect">
            <a:avLst/>
          </a:prstGeom>
          <a:noFill/>
        </p:spPr>
        <p:txBody>
          <a:bodyPr wrap="none" rtlCol="0">
            <a:spAutoFit/>
          </a:bodyPr>
          <a:lstStyle/>
          <a:p>
            <a:r>
              <a:rPr kumimoji="1" lang="ja-JP" altLang="en-US" b="1" dirty="0" smtClean="0"/>
              <a:t>運転</a:t>
            </a:r>
            <a:endParaRPr kumimoji="1" lang="ja-JP" altLang="en-US" b="1" dirty="0"/>
          </a:p>
        </p:txBody>
      </p:sp>
      <p:sp>
        <p:nvSpPr>
          <p:cNvPr id="46" name="角丸四角形 45"/>
          <p:cNvSpPr/>
          <p:nvPr/>
        </p:nvSpPr>
        <p:spPr>
          <a:xfrm>
            <a:off x="1105089" y="6016198"/>
            <a:ext cx="7945081" cy="308402"/>
          </a:xfrm>
          <a:prstGeom prst="roundRect">
            <a:avLst/>
          </a:prstGeom>
          <a:solidFill>
            <a:schemeClr val="accent6">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49" name="TextBox 48"/>
          <p:cNvSpPr txBox="1"/>
          <p:nvPr/>
        </p:nvSpPr>
        <p:spPr>
          <a:xfrm>
            <a:off x="2422368" y="5983932"/>
            <a:ext cx="1563574" cy="369332"/>
          </a:xfrm>
          <a:prstGeom prst="rect">
            <a:avLst/>
          </a:prstGeom>
          <a:noFill/>
        </p:spPr>
        <p:txBody>
          <a:bodyPr wrap="none" rtlCol="0">
            <a:spAutoFit/>
          </a:bodyPr>
          <a:lstStyle/>
          <a:p>
            <a:r>
              <a:rPr lang="en-US" altLang="ja-JP" b="1" dirty="0" smtClean="0"/>
              <a:t>KEK EBW</a:t>
            </a:r>
            <a:r>
              <a:rPr kumimoji="1" lang="en-US" altLang="ja-JP" b="1" dirty="0" smtClean="0"/>
              <a:t> </a:t>
            </a:r>
            <a:r>
              <a:rPr kumimoji="1" lang="ja-JP" altLang="en-US" b="1" dirty="0" smtClean="0"/>
              <a:t>稼働</a:t>
            </a:r>
            <a:endParaRPr kumimoji="1" lang="ja-JP" altLang="en-US" b="1" dirty="0"/>
          </a:p>
        </p:txBody>
      </p:sp>
      <p:sp>
        <p:nvSpPr>
          <p:cNvPr id="58" name="TextBox 57"/>
          <p:cNvSpPr txBox="1"/>
          <p:nvPr/>
        </p:nvSpPr>
        <p:spPr>
          <a:xfrm>
            <a:off x="157671" y="6338332"/>
            <a:ext cx="1095172" cy="369332"/>
          </a:xfrm>
          <a:prstGeom prst="rect">
            <a:avLst/>
          </a:prstGeom>
          <a:noFill/>
        </p:spPr>
        <p:txBody>
          <a:bodyPr wrap="none" rtlCol="0">
            <a:spAutoFit/>
          </a:bodyPr>
          <a:lstStyle/>
          <a:p>
            <a:r>
              <a:rPr lang="en-US" altLang="ja-JP" b="1" dirty="0" smtClean="0"/>
              <a:t>1st cavity</a:t>
            </a:r>
            <a:endParaRPr kumimoji="1" lang="ja-JP" altLang="en-US" b="1" dirty="0"/>
          </a:p>
        </p:txBody>
      </p:sp>
      <p:sp>
        <p:nvSpPr>
          <p:cNvPr id="59" name="TextBox 58"/>
          <p:cNvSpPr txBox="1"/>
          <p:nvPr/>
        </p:nvSpPr>
        <p:spPr>
          <a:xfrm>
            <a:off x="1257068" y="6338332"/>
            <a:ext cx="2413905" cy="369332"/>
          </a:xfrm>
          <a:prstGeom prst="rect">
            <a:avLst/>
          </a:prstGeom>
          <a:noFill/>
        </p:spPr>
        <p:txBody>
          <a:bodyPr wrap="none" rtlCol="0">
            <a:spAutoFit/>
          </a:bodyPr>
          <a:lstStyle/>
          <a:p>
            <a:r>
              <a:rPr lang="en-US" altLang="ja-JP" b="1" dirty="0" smtClean="0"/>
              <a:t>2</a:t>
            </a:r>
            <a:r>
              <a:rPr lang="en-US" altLang="ja-JP" b="1" baseline="30000" dirty="0" smtClean="0"/>
              <a:t>nd</a:t>
            </a:r>
            <a:r>
              <a:rPr lang="en-US" altLang="ja-JP" b="1" dirty="0" smtClean="0"/>
              <a:t> cavity,  3</a:t>
            </a:r>
            <a:r>
              <a:rPr lang="en-US" altLang="ja-JP" b="1" baseline="30000" dirty="0" smtClean="0"/>
              <a:t>rd</a:t>
            </a:r>
            <a:r>
              <a:rPr lang="en-US" altLang="ja-JP" b="1" dirty="0" smtClean="0"/>
              <a:t>,    4</a:t>
            </a:r>
            <a:r>
              <a:rPr lang="en-US" altLang="ja-JP" b="1" baseline="30000" dirty="0" smtClean="0"/>
              <a:t>th</a:t>
            </a:r>
            <a:r>
              <a:rPr lang="en-US" altLang="ja-JP" b="1" dirty="0" smtClean="0"/>
              <a:t>,  ….</a:t>
            </a:r>
            <a:endParaRPr kumimoji="1" lang="ja-JP" altLang="en-US" b="1" dirty="0"/>
          </a:p>
        </p:txBody>
      </p:sp>
      <p:cxnSp>
        <p:nvCxnSpPr>
          <p:cNvPr id="61" name="直線矢印コネクタ 60"/>
          <p:cNvCxnSpPr/>
          <p:nvPr/>
        </p:nvCxnSpPr>
        <p:spPr>
          <a:xfrm flipV="1">
            <a:off x="3654402" y="4953000"/>
            <a:ext cx="1067196" cy="647700"/>
          </a:xfrm>
          <a:prstGeom prst="straightConnector1">
            <a:avLst/>
          </a:prstGeom>
          <a:ln w="12700" cap="flat" cmpd="sng" algn="ctr">
            <a:solidFill>
              <a:schemeClr val="accent4"/>
            </a:solidFill>
            <a:prstDash val="solid"/>
            <a:round/>
            <a:headEnd type="none" w="med" len="med"/>
            <a:tailEnd type="arrow" w="med" len="med"/>
          </a:ln>
        </p:spPr>
        <p:style>
          <a:lnRef idx="2">
            <a:schemeClr val="accent4"/>
          </a:lnRef>
          <a:fillRef idx="0">
            <a:schemeClr val="accent4"/>
          </a:fillRef>
          <a:effectRef idx="1">
            <a:schemeClr val="accent4"/>
          </a:effectRef>
          <a:fontRef idx="minor">
            <a:schemeClr val="tx1"/>
          </a:fontRef>
        </p:style>
      </p:cxnSp>
      <p:cxnSp>
        <p:nvCxnSpPr>
          <p:cNvPr id="62" name="直線矢印コネクタ 61"/>
          <p:cNvCxnSpPr/>
          <p:nvPr/>
        </p:nvCxnSpPr>
        <p:spPr>
          <a:xfrm flipV="1">
            <a:off x="3985942" y="4953000"/>
            <a:ext cx="1067196" cy="647700"/>
          </a:xfrm>
          <a:prstGeom prst="straightConnector1">
            <a:avLst/>
          </a:prstGeom>
          <a:ln w="12700" cap="flat" cmpd="sng" algn="ctr">
            <a:solidFill>
              <a:schemeClr val="accent4"/>
            </a:solidFill>
            <a:prstDash val="solid"/>
            <a:round/>
            <a:headEnd type="none" w="med" len="med"/>
            <a:tailEnd type="arrow" w="med" len="med"/>
          </a:ln>
        </p:spPr>
        <p:style>
          <a:lnRef idx="2">
            <a:schemeClr val="accent4"/>
          </a:lnRef>
          <a:fillRef idx="0">
            <a:schemeClr val="accent4"/>
          </a:fillRef>
          <a:effectRef idx="1">
            <a:schemeClr val="accent4"/>
          </a:effectRef>
          <a:fontRef idx="minor">
            <a:schemeClr val="tx1"/>
          </a:fontRef>
        </p:style>
      </p:cxnSp>
      <p:cxnSp>
        <p:nvCxnSpPr>
          <p:cNvPr id="63" name="直線矢印コネクタ 62"/>
          <p:cNvCxnSpPr/>
          <p:nvPr/>
        </p:nvCxnSpPr>
        <p:spPr>
          <a:xfrm flipV="1">
            <a:off x="4539890" y="4953000"/>
            <a:ext cx="1067196" cy="647700"/>
          </a:xfrm>
          <a:prstGeom prst="straightConnector1">
            <a:avLst/>
          </a:prstGeom>
          <a:ln w="12700" cap="flat" cmpd="sng" algn="ctr">
            <a:solidFill>
              <a:schemeClr val="accent4"/>
            </a:solidFill>
            <a:prstDash val="solid"/>
            <a:round/>
            <a:headEnd type="none" w="med" len="med"/>
            <a:tailEnd type="arrow" w="med" len="med"/>
          </a:ln>
        </p:spPr>
        <p:style>
          <a:lnRef idx="2">
            <a:schemeClr val="accent4"/>
          </a:lnRef>
          <a:fillRef idx="0">
            <a:schemeClr val="accent4"/>
          </a:fillRef>
          <a:effectRef idx="1">
            <a:schemeClr val="accent4"/>
          </a:effectRef>
          <a:fontRef idx="minor">
            <a:schemeClr val="tx1"/>
          </a:fontRef>
        </p:style>
      </p:cxnSp>
      <p:cxnSp>
        <p:nvCxnSpPr>
          <p:cNvPr id="4" name="直線コネクタ 3"/>
          <p:cNvCxnSpPr/>
          <p:nvPr/>
        </p:nvCxnSpPr>
        <p:spPr>
          <a:xfrm>
            <a:off x="778729" y="1439333"/>
            <a:ext cx="0" cy="931334"/>
          </a:xfrm>
          <a:prstGeom prst="line">
            <a:avLst/>
          </a:prstGeom>
          <a:ln w="9525"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7" name="テキスト ボックス 6"/>
          <p:cNvSpPr txBox="1"/>
          <p:nvPr/>
        </p:nvSpPr>
        <p:spPr>
          <a:xfrm>
            <a:off x="778729" y="2154767"/>
            <a:ext cx="1059304" cy="276999"/>
          </a:xfrm>
          <a:prstGeom prst="rect">
            <a:avLst/>
          </a:prstGeom>
          <a:noFill/>
        </p:spPr>
        <p:txBody>
          <a:bodyPr wrap="none" rtlCol="0">
            <a:spAutoFit/>
          </a:bodyPr>
          <a:lstStyle/>
          <a:p>
            <a:r>
              <a:rPr kumimoji="1" lang="ja-JP" altLang="en-US" sz="1200" dirty="0" smtClean="0">
                <a:solidFill>
                  <a:srgbClr val="FF0000"/>
                </a:solidFill>
              </a:rPr>
              <a:t>２月試験終了</a:t>
            </a:r>
            <a:endParaRPr kumimoji="1" lang="ja-JP" altLang="en-US" sz="1200" dirty="0">
              <a:solidFill>
                <a:srgbClr val="FF0000"/>
              </a:solidFill>
            </a:endParaRPr>
          </a:p>
        </p:txBody>
      </p:sp>
      <p:cxnSp>
        <p:nvCxnSpPr>
          <p:cNvPr id="64" name="直線矢印コネクタ 63"/>
          <p:cNvCxnSpPr/>
          <p:nvPr/>
        </p:nvCxnSpPr>
        <p:spPr>
          <a:xfrm flipV="1">
            <a:off x="5607086" y="5180806"/>
            <a:ext cx="693443" cy="419894"/>
          </a:xfrm>
          <a:prstGeom prst="straightConnector1">
            <a:avLst/>
          </a:prstGeom>
          <a:ln w="12700" cap="flat" cmpd="sng" algn="ctr">
            <a:solidFill>
              <a:schemeClr val="accent5">
                <a:lumMod val="75000"/>
              </a:schemeClr>
            </a:solidFill>
            <a:prstDash val="solid"/>
            <a:round/>
            <a:headEnd type="none" w="med" len="med"/>
            <a:tailEnd type="arrow" w="med" len="med"/>
          </a:ln>
        </p:spPr>
        <p:style>
          <a:lnRef idx="2">
            <a:schemeClr val="accent4"/>
          </a:lnRef>
          <a:fillRef idx="0">
            <a:schemeClr val="accent4"/>
          </a:fillRef>
          <a:effectRef idx="1">
            <a:schemeClr val="accent4"/>
          </a:effectRef>
          <a:fontRef idx="minor">
            <a:schemeClr val="tx1"/>
          </a:fontRef>
        </p:style>
      </p:cxnSp>
      <p:cxnSp>
        <p:nvCxnSpPr>
          <p:cNvPr id="65" name="直線矢印コネクタ 64"/>
          <p:cNvCxnSpPr/>
          <p:nvPr/>
        </p:nvCxnSpPr>
        <p:spPr>
          <a:xfrm flipV="1">
            <a:off x="5930215" y="5182394"/>
            <a:ext cx="689630" cy="419101"/>
          </a:xfrm>
          <a:prstGeom prst="straightConnector1">
            <a:avLst/>
          </a:prstGeom>
          <a:ln w="12700" cap="flat" cmpd="sng" algn="ctr">
            <a:solidFill>
              <a:schemeClr val="accent5">
                <a:lumMod val="75000"/>
              </a:schemeClr>
            </a:solidFill>
            <a:prstDash val="solid"/>
            <a:round/>
            <a:headEnd type="none" w="med" len="med"/>
            <a:tailEnd type="arrow" w="med" len="med"/>
          </a:ln>
        </p:spPr>
        <p:style>
          <a:lnRef idx="2">
            <a:schemeClr val="accent4"/>
          </a:lnRef>
          <a:fillRef idx="0">
            <a:schemeClr val="accent4"/>
          </a:fillRef>
          <a:effectRef idx="1">
            <a:schemeClr val="accent4"/>
          </a:effectRef>
          <a:fontRef idx="minor">
            <a:schemeClr val="tx1"/>
          </a:fontRef>
        </p:style>
      </p:cxnSp>
      <p:cxnSp>
        <p:nvCxnSpPr>
          <p:cNvPr id="67" name="直線矢印コネクタ 66"/>
          <p:cNvCxnSpPr/>
          <p:nvPr/>
        </p:nvCxnSpPr>
        <p:spPr>
          <a:xfrm flipV="1">
            <a:off x="5301164" y="5180806"/>
            <a:ext cx="693443" cy="419100"/>
          </a:xfrm>
          <a:prstGeom prst="straightConnector1">
            <a:avLst/>
          </a:prstGeom>
          <a:ln w="12700" cap="flat" cmpd="sng" algn="ctr">
            <a:solidFill>
              <a:schemeClr val="accent5">
                <a:lumMod val="75000"/>
              </a:schemeClr>
            </a:solidFill>
            <a:prstDash val="solid"/>
            <a:round/>
            <a:headEnd type="none" w="med" len="med"/>
            <a:tailEnd type="arrow" w="med" len="med"/>
          </a:ln>
        </p:spPr>
        <p:style>
          <a:lnRef idx="2">
            <a:schemeClr val="accent4"/>
          </a:lnRef>
          <a:fillRef idx="0">
            <a:schemeClr val="accent4"/>
          </a:fillRef>
          <a:effectRef idx="1">
            <a:schemeClr val="accent4"/>
          </a:effectRef>
          <a:fontRef idx="minor">
            <a:schemeClr val="tx1"/>
          </a:fontRef>
        </p:style>
      </p:cxnSp>
      <p:cxnSp>
        <p:nvCxnSpPr>
          <p:cNvPr id="68" name="直線矢印コネクタ 67"/>
          <p:cNvCxnSpPr/>
          <p:nvPr/>
        </p:nvCxnSpPr>
        <p:spPr>
          <a:xfrm flipV="1">
            <a:off x="4954443" y="5199459"/>
            <a:ext cx="693443" cy="419100"/>
          </a:xfrm>
          <a:prstGeom prst="straightConnector1">
            <a:avLst/>
          </a:prstGeom>
          <a:ln w="12700" cap="flat" cmpd="sng" algn="ctr">
            <a:solidFill>
              <a:schemeClr val="accent5">
                <a:lumMod val="75000"/>
              </a:schemeClr>
            </a:solidFill>
            <a:prstDash val="solid"/>
            <a:round/>
            <a:headEnd type="none" w="med" len="med"/>
            <a:tailEnd type="arrow" w="med" len="med"/>
          </a:ln>
        </p:spPr>
        <p:style>
          <a:lnRef idx="2">
            <a:schemeClr val="accent4"/>
          </a:lnRef>
          <a:fillRef idx="0">
            <a:schemeClr val="accent4"/>
          </a:fillRef>
          <a:effectRef idx="1">
            <a:schemeClr val="accent4"/>
          </a:effectRef>
          <a:fontRef idx="minor">
            <a:schemeClr val="tx1"/>
          </a:fontRef>
        </p:style>
      </p:cxnSp>
      <p:sp>
        <p:nvSpPr>
          <p:cNvPr id="69" name="TextBox 20"/>
          <p:cNvSpPr txBox="1"/>
          <p:nvPr/>
        </p:nvSpPr>
        <p:spPr>
          <a:xfrm>
            <a:off x="6542316" y="927656"/>
            <a:ext cx="1018841" cy="369332"/>
          </a:xfrm>
          <a:prstGeom prst="rect">
            <a:avLst/>
          </a:prstGeom>
          <a:noFill/>
        </p:spPr>
        <p:txBody>
          <a:bodyPr wrap="none" rtlCol="0">
            <a:spAutoFit/>
          </a:bodyPr>
          <a:lstStyle/>
          <a:p>
            <a:r>
              <a:rPr kumimoji="1" lang="en-US" altLang="ja-JP" b="1" dirty="0" smtClean="0">
                <a:latin typeface="Helvetica"/>
                <a:cs typeface="Helvetica"/>
              </a:rPr>
              <a:t>CY2015</a:t>
            </a:r>
            <a:endParaRPr kumimoji="1" lang="ja-JP" altLang="en-US" b="1" dirty="0">
              <a:latin typeface="Helvetica"/>
              <a:cs typeface="Helvetica"/>
            </a:endParaRPr>
          </a:p>
        </p:txBody>
      </p:sp>
      <p:sp>
        <p:nvSpPr>
          <p:cNvPr id="70" name="TextBox 20"/>
          <p:cNvSpPr txBox="1"/>
          <p:nvPr/>
        </p:nvSpPr>
        <p:spPr>
          <a:xfrm>
            <a:off x="8031329" y="927656"/>
            <a:ext cx="1018841" cy="369332"/>
          </a:xfrm>
          <a:prstGeom prst="rect">
            <a:avLst/>
          </a:prstGeom>
          <a:noFill/>
        </p:spPr>
        <p:txBody>
          <a:bodyPr wrap="none" rtlCol="0">
            <a:spAutoFit/>
          </a:bodyPr>
          <a:lstStyle/>
          <a:p>
            <a:r>
              <a:rPr kumimoji="1" lang="en-US" altLang="ja-JP" b="1" dirty="0" smtClean="0">
                <a:latin typeface="Helvetica"/>
                <a:cs typeface="Helvetica"/>
              </a:rPr>
              <a:t>CY2016</a:t>
            </a:r>
            <a:endParaRPr kumimoji="1" lang="ja-JP" altLang="en-US" b="1" dirty="0">
              <a:latin typeface="Helvetica"/>
              <a:cs typeface="Helvetica"/>
            </a:endParaRPr>
          </a:p>
        </p:txBody>
      </p:sp>
      <p:sp>
        <p:nvSpPr>
          <p:cNvPr id="71" name="角丸四角形 70"/>
          <p:cNvSpPr/>
          <p:nvPr/>
        </p:nvSpPr>
        <p:spPr>
          <a:xfrm>
            <a:off x="778729" y="1600200"/>
            <a:ext cx="973082" cy="533400"/>
          </a:xfrm>
          <a:prstGeom prst="roundRect">
            <a:avLst/>
          </a:prstGeom>
          <a:solidFill>
            <a:schemeClr val="accent5">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72" name="TextBox 44"/>
          <p:cNvSpPr txBox="1"/>
          <p:nvPr/>
        </p:nvSpPr>
        <p:spPr>
          <a:xfrm>
            <a:off x="955228" y="1713468"/>
            <a:ext cx="646331" cy="369332"/>
          </a:xfrm>
          <a:prstGeom prst="rect">
            <a:avLst/>
          </a:prstGeom>
          <a:noFill/>
        </p:spPr>
        <p:txBody>
          <a:bodyPr wrap="none" rtlCol="0">
            <a:spAutoFit/>
          </a:bodyPr>
          <a:lstStyle/>
          <a:p>
            <a:r>
              <a:rPr kumimoji="1" lang="ja-JP" altLang="en-US" b="1" dirty="0" smtClean="0"/>
              <a:t>分解</a:t>
            </a:r>
            <a:endParaRPr kumimoji="1" lang="ja-JP" altLang="en-US" b="1" dirty="0"/>
          </a:p>
        </p:txBody>
      </p:sp>
      <p:sp>
        <p:nvSpPr>
          <p:cNvPr id="73" name="角丸四角形 72"/>
          <p:cNvSpPr/>
          <p:nvPr/>
        </p:nvSpPr>
        <p:spPr>
          <a:xfrm>
            <a:off x="6767099" y="4208647"/>
            <a:ext cx="714218" cy="71966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74" name="角丸四角形 73"/>
          <p:cNvSpPr/>
          <p:nvPr/>
        </p:nvSpPr>
        <p:spPr>
          <a:xfrm>
            <a:off x="7481317" y="4208647"/>
            <a:ext cx="939411" cy="71966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75" name="角丸四角形 74"/>
          <p:cNvSpPr/>
          <p:nvPr/>
        </p:nvSpPr>
        <p:spPr>
          <a:xfrm>
            <a:off x="8420728" y="4208647"/>
            <a:ext cx="629442" cy="71966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76" name="TextBox 42"/>
          <p:cNvSpPr txBox="1"/>
          <p:nvPr/>
        </p:nvSpPr>
        <p:spPr>
          <a:xfrm>
            <a:off x="6770916" y="4272081"/>
            <a:ext cx="646331" cy="646331"/>
          </a:xfrm>
          <a:prstGeom prst="rect">
            <a:avLst/>
          </a:prstGeom>
          <a:noFill/>
        </p:spPr>
        <p:txBody>
          <a:bodyPr wrap="none" rtlCol="0">
            <a:spAutoFit/>
          </a:bodyPr>
          <a:lstStyle/>
          <a:p>
            <a:r>
              <a:rPr kumimoji="1" lang="ja-JP" altLang="en-US" b="1" dirty="0" smtClean="0"/>
              <a:t>空洞</a:t>
            </a:r>
            <a:endParaRPr kumimoji="1" lang="en-US" altLang="ja-JP" b="1" dirty="0" smtClean="0"/>
          </a:p>
          <a:p>
            <a:r>
              <a:rPr kumimoji="1" lang="ja-JP" altLang="en-US" b="1" dirty="0" smtClean="0"/>
              <a:t>入替</a:t>
            </a:r>
            <a:endParaRPr kumimoji="1" lang="ja-JP" altLang="en-US" b="1" dirty="0"/>
          </a:p>
        </p:txBody>
      </p:sp>
      <p:sp>
        <p:nvSpPr>
          <p:cNvPr id="77" name="TextBox 53"/>
          <p:cNvSpPr txBox="1"/>
          <p:nvPr/>
        </p:nvSpPr>
        <p:spPr>
          <a:xfrm>
            <a:off x="7652128" y="4422398"/>
            <a:ext cx="659155" cy="369332"/>
          </a:xfrm>
          <a:prstGeom prst="rect">
            <a:avLst/>
          </a:prstGeom>
          <a:noFill/>
        </p:spPr>
        <p:txBody>
          <a:bodyPr wrap="none" rtlCol="0">
            <a:spAutoFit/>
          </a:bodyPr>
          <a:lstStyle/>
          <a:p>
            <a:r>
              <a:rPr kumimoji="1" lang="ja-JP" altLang="en-US" b="1" dirty="0" smtClean="0"/>
              <a:t>運転</a:t>
            </a:r>
            <a:endParaRPr kumimoji="1" lang="ja-JP" altLang="en-US" b="1" dirty="0"/>
          </a:p>
        </p:txBody>
      </p:sp>
      <p:sp>
        <p:nvSpPr>
          <p:cNvPr id="78" name="TextBox 42"/>
          <p:cNvSpPr txBox="1"/>
          <p:nvPr/>
        </p:nvSpPr>
        <p:spPr>
          <a:xfrm>
            <a:off x="8446575" y="4281983"/>
            <a:ext cx="646331" cy="646331"/>
          </a:xfrm>
          <a:prstGeom prst="rect">
            <a:avLst/>
          </a:prstGeom>
          <a:noFill/>
        </p:spPr>
        <p:txBody>
          <a:bodyPr wrap="none" rtlCol="0">
            <a:spAutoFit/>
          </a:bodyPr>
          <a:lstStyle/>
          <a:p>
            <a:r>
              <a:rPr kumimoji="1" lang="ja-JP" altLang="en-US" b="1" dirty="0" smtClean="0"/>
              <a:t>空洞</a:t>
            </a:r>
            <a:endParaRPr kumimoji="1" lang="en-US" altLang="ja-JP" b="1" dirty="0" smtClean="0"/>
          </a:p>
          <a:p>
            <a:r>
              <a:rPr kumimoji="1" lang="ja-JP" altLang="en-US" b="1" dirty="0" smtClean="0"/>
              <a:t>入替</a:t>
            </a:r>
            <a:endParaRPr kumimoji="1" lang="ja-JP" altLang="en-US" b="1" dirty="0"/>
          </a:p>
        </p:txBody>
      </p:sp>
      <p:cxnSp>
        <p:nvCxnSpPr>
          <p:cNvPr id="79" name="直線矢印コネクタ 78"/>
          <p:cNvCxnSpPr/>
          <p:nvPr/>
        </p:nvCxnSpPr>
        <p:spPr>
          <a:xfrm flipV="1">
            <a:off x="7158188" y="5197870"/>
            <a:ext cx="693443" cy="419894"/>
          </a:xfrm>
          <a:prstGeom prst="straightConnector1">
            <a:avLst/>
          </a:prstGeom>
          <a:ln w="12700" cap="flat" cmpd="sng" algn="ctr">
            <a:solidFill>
              <a:srgbClr val="008000"/>
            </a:solidFill>
            <a:prstDash val="solid"/>
            <a:round/>
            <a:headEnd type="none" w="med" len="med"/>
            <a:tailEnd type="arrow" w="med" len="med"/>
          </a:ln>
        </p:spPr>
        <p:style>
          <a:lnRef idx="2">
            <a:schemeClr val="accent4"/>
          </a:lnRef>
          <a:fillRef idx="0">
            <a:schemeClr val="accent4"/>
          </a:fillRef>
          <a:effectRef idx="1">
            <a:schemeClr val="accent4"/>
          </a:effectRef>
          <a:fontRef idx="minor">
            <a:schemeClr val="tx1"/>
          </a:fontRef>
        </p:style>
      </p:cxnSp>
      <p:cxnSp>
        <p:nvCxnSpPr>
          <p:cNvPr id="80" name="直線矢印コネクタ 79"/>
          <p:cNvCxnSpPr/>
          <p:nvPr/>
        </p:nvCxnSpPr>
        <p:spPr>
          <a:xfrm flipV="1">
            <a:off x="7481317" y="5199458"/>
            <a:ext cx="689630" cy="419101"/>
          </a:xfrm>
          <a:prstGeom prst="straightConnector1">
            <a:avLst/>
          </a:prstGeom>
          <a:ln w="12700" cap="flat" cmpd="sng" algn="ctr">
            <a:solidFill>
              <a:srgbClr val="008000"/>
            </a:solidFill>
            <a:prstDash val="solid"/>
            <a:round/>
            <a:headEnd type="none" w="med" len="med"/>
            <a:tailEnd type="arrow" w="med" len="med"/>
          </a:ln>
        </p:spPr>
        <p:style>
          <a:lnRef idx="2">
            <a:schemeClr val="accent4"/>
          </a:lnRef>
          <a:fillRef idx="0">
            <a:schemeClr val="accent4"/>
          </a:fillRef>
          <a:effectRef idx="1">
            <a:schemeClr val="accent4"/>
          </a:effectRef>
          <a:fontRef idx="minor">
            <a:schemeClr val="tx1"/>
          </a:fontRef>
        </p:style>
      </p:cxnSp>
      <p:cxnSp>
        <p:nvCxnSpPr>
          <p:cNvPr id="81" name="直線矢印コネクタ 80"/>
          <p:cNvCxnSpPr/>
          <p:nvPr/>
        </p:nvCxnSpPr>
        <p:spPr>
          <a:xfrm flipV="1">
            <a:off x="6852266" y="5197870"/>
            <a:ext cx="693443" cy="419100"/>
          </a:xfrm>
          <a:prstGeom prst="straightConnector1">
            <a:avLst/>
          </a:prstGeom>
          <a:ln w="12700" cap="flat" cmpd="sng" algn="ctr">
            <a:solidFill>
              <a:srgbClr val="008000"/>
            </a:solidFill>
            <a:prstDash val="solid"/>
            <a:round/>
            <a:headEnd type="none" w="med" len="med"/>
            <a:tailEnd type="arrow" w="med" len="med"/>
          </a:ln>
        </p:spPr>
        <p:style>
          <a:lnRef idx="2">
            <a:schemeClr val="accent4"/>
          </a:lnRef>
          <a:fillRef idx="0">
            <a:schemeClr val="accent4"/>
          </a:fillRef>
          <a:effectRef idx="1">
            <a:schemeClr val="accent4"/>
          </a:effectRef>
          <a:fontRef idx="minor">
            <a:schemeClr val="tx1"/>
          </a:fontRef>
        </p:style>
      </p:cxnSp>
      <p:cxnSp>
        <p:nvCxnSpPr>
          <p:cNvPr id="82" name="直線矢印コネクタ 81"/>
          <p:cNvCxnSpPr/>
          <p:nvPr/>
        </p:nvCxnSpPr>
        <p:spPr>
          <a:xfrm flipV="1">
            <a:off x="6505545" y="5216523"/>
            <a:ext cx="693443" cy="419100"/>
          </a:xfrm>
          <a:prstGeom prst="straightConnector1">
            <a:avLst/>
          </a:prstGeom>
          <a:ln w="12700" cap="flat" cmpd="sng" algn="ctr">
            <a:solidFill>
              <a:srgbClr val="008000"/>
            </a:solidFill>
            <a:prstDash val="solid"/>
            <a:round/>
            <a:headEnd type="none" w="med" len="med"/>
            <a:tailEnd type="arrow" w="med" len="med"/>
          </a:ln>
        </p:spPr>
        <p:style>
          <a:lnRef idx="2">
            <a:schemeClr val="accent4"/>
          </a:lnRef>
          <a:fillRef idx="0">
            <a:schemeClr val="accent4"/>
          </a:fillRef>
          <a:effectRef idx="1">
            <a:schemeClr val="accent4"/>
          </a:effectRef>
          <a:fontRef idx="minor">
            <a:schemeClr val="tx1"/>
          </a:fontRef>
        </p:style>
      </p:cxnSp>
      <p:cxnSp>
        <p:nvCxnSpPr>
          <p:cNvPr id="83" name="直線矢印コネクタ 82"/>
          <p:cNvCxnSpPr/>
          <p:nvPr/>
        </p:nvCxnSpPr>
        <p:spPr>
          <a:xfrm flipV="1">
            <a:off x="8709290" y="5321300"/>
            <a:ext cx="434710" cy="262336"/>
          </a:xfrm>
          <a:prstGeom prst="straightConnector1">
            <a:avLst/>
          </a:prstGeom>
          <a:ln w="12700" cap="flat" cmpd="sng" algn="ctr">
            <a:solidFill>
              <a:srgbClr val="0000FF"/>
            </a:solidFill>
            <a:prstDash val="solid"/>
            <a:round/>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84" name="直線矢印コネクタ 83"/>
          <p:cNvCxnSpPr/>
          <p:nvPr/>
        </p:nvCxnSpPr>
        <p:spPr>
          <a:xfrm flipV="1">
            <a:off x="8935870" y="5472594"/>
            <a:ext cx="208130" cy="110248"/>
          </a:xfrm>
          <a:prstGeom prst="straightConnector1">
            <a:avLst/>
          </a:prstGeom>
          <a:ln w="12700" cap="flat" cmpd="sng" algn="ctr">
            <a:solidFill>
              <a:srgbClr val="0000FF"/>
            </a:solidFill>
            <a:prstDash val="solid"/>
            <a:round/>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85" name="直線矢印コネクタ 84"/>
          <p:cNvCxnSpPr/>
          <p:nvPr/>
        </p:nvCxnSpPr>
        <p:spPr>
          <a:xfrm flipV="1">
            <a:off x="8403368" y="5163742"/>
            <a:ext cx="693443" cy="419100"/>
          </a:xfrm>
          <a:prstGeom prst="straightConnector1">
            <a:avLst/>
          </a:prstGeom>
          <a:ln w="12700" cap="flat" cmpd="sng" algn="ctr">
            <a:solidFill>
              <a:srgbClr val="0000FF"/>
            </a:solidFill>
            <a:prstDash val="solid"/>
            <a:round/>
            <a:headEnd type="none" w="med" len="med"/>
            <a:tailEnd type="arrow" w="med" len="med"/>
          </a:ln>
        </p:spPr>
        <p:style>
          <a:lnRef idx="2">
            <a:schemeClr val="accent4"/>
          </a:lnRef>
          <a:fillRef idx="0">
            <a:schemeClr val="accent4"/>
          </a:fillRef>
          <a:effectRef idx="1">
            <a:schemeClr val="accent4"/>
          </a:effectRef>
          <a:fontRef idx="minor">
            <a:schemeClr val="tx1"/>
          </a:fontRef>
        </p:style>
      </p:cxnSp>
      <p:cxnSp>
        <p:nvCxnSpPr>
          <p:cNvPr id="86" name="直線矢印コネクタ 85"/>
          <p:cNvCxnSpPr/>
          <p:nvPr/>
        </p:nvCxnSpPr>
        <p:spPr>
          <a:xfrm flipV="1">
            <a:off x="8056647" y="5182395"/>
            <a:ext cx="693443" cy="419100"/>
          </a:xfrm>
          <a:prstGeom prst="straightConnector1">
            <a:avLst/>
          </a:prstGeom>
          <a:ln w="12700" cap="flat" cmpd="sng" algn="ctr">
            <a:solidFill>
              <a:srgbClr val="0000FF"/>
            </a:solidFill>
            <a:prstDash val="solid"/>
            <a:round/>
            <a:headEnd type="none" w="med" len="med"/>
            <a:tailEnd type="arrow" w="med" len="med"/>
          </a:ln>
        </p:spPr>
        <p:style>
          <a:lnRef idx="2">
            <a:schemeClr val="accent4"/>
          </a:lnRef>
          <a:fillRef idx="0">
            <a:schemeClr val="accent4"/>
          </a:fillRef>
          <a:effectRef idx="1">
            <a:schemeClr val="accent4"/>
          </a:effectRef>
          <a:fontRef idx="minor">
            <a:schemeClr val="tx1"/>
          </a:fontRef>
        </p:style>
      </p:cxnSp>
      <p:sp>
        <p:nvSpPr>
          <p:cNvPr id="87" name="TextBox 41"/>
          <p:cNvSpPr txBox="1"/>
          <p:nvPr/>
        </p:nvSpPr>
        <p:spPr>
          <a:xfrm>
            <a:off x="6150224" y="3880616"/>
            <a:ext cx="2534045" cy="369332"/>
          </a:xfrm>
          <a:prstGeom prst="rect">
            <a:avLst/>
          </a:prstGeom>
          <a:noFill/>
        </p:spPr>
        <p:txBody>
          <a:bodyPr wrap="square" rtlCol="0">
            <a:spAutoFit/>
          </a:bodyPr>
          <a:lstStyle/>
          <a:p>
            <a:r>
              <a:rPr lang="en-US" altLang="ja-JP" b="1" dirty="0" smtClean="0"/>
              <a:t>Cryomodule</a:t>
            </a:r>
            <a:r>
              <a:rPr lang="ja-JP" altLang="en-US" b="1" dirty="0" smtClean="0"/>
              <a:t>試験の継続</a:t>
            </a:r>
            <a:r>
              <a:rPr lang="en-US" altLang="ja-JP" b="1" dirty="0" smtClean="0"/>
              <a:t> </a:t>
            </a:r>
            <a:endParaRPr kumimoji="1" lang="ja-JP" altLang="en-US" b="1" dirty="0"/>
          </a:p>
        </p:txBody>
      </p:sp>
      <p:cxnSp>
        <p:nvCxnSpPr>
          <p:cNvPr id="35" name="直線コネクタ 34"/>
          <p:cNvCxnSpPr/>
          <p:nvPr/>
        </p:nvCxnSpPr>
        <p:spPr>
          <a:xfrm>
            <a:off x="5607086" y="5181600"/>
            <a:ext cx="1163830" cy="0"/>
          </a:xfrm>
          <a:prstGeom prst="line">
            <a:avLst/>
          </a:prstGeom>
          <a:ln w="12700" cmpd="sng"/>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88" name="直線矢印コネクタ 87"/>
          <p:cNvCxnSpPr/>
          <p:nvPr/>
        </p:nvCxnSpPr>
        <p:spPr>
          <a:xfrm flipV="1">
            <a:off x="6767099" y="4954193"/>
            <a:ext cx="336520" cy="228202"/>
          </a:xfrm>
          <a:prstGeom prst="straightConnector1">
            <a:avLst/>
          </a:prstGeom>
          <a:ln w="12700" cap="flat" cmpd="sng" algn="ctr">
            <a:solidFill>
              <a:schemeClr val="accent5">
                <a:lumMod val="75000"/>
              </a:schemeClr>
            </a:solidFill>
            <a:prstDash val="solid"/>
            <a:round/>
            <a:headEnd type="none" w="med" len="med"/>
            <a:tailEnd type="arrow" w="med" len="med"/>
          </a:ln>
        </p:spPr>
        <p:style>
          <a:lnRef idx="2">
            <a:schemeClr val="accent4"/>
          </a:lnRef>
          <a:fillRef idx="0">
            <a:schemeClr val="accent4"/>
          </a:fillRef>
          <a:effectRef idx="1">
            <a:schemeClr val="accent4"/>
          </a:effectRef>
          <a:fontRef idx="minor">
            <a:schemeClr val="tx1"/>
          </a:fontRef>
        </p:style>
      </p:cxnSp>
      <p:cxnSp>
        <p:nvCxnSpPr>
          <p:cNvPr id="90" name="直線コネクタ 89"/>
          <p:cNvCxnSpPr/>
          <p:nvPr/>
        </p:nvCxnSpPr>
        <p:spPr>
          <a:xfrm>
            <a:off x="7147453" y="5197870"/>
            <a:ext cx="1200296" cy="1589"/>
          </a:xfrm>
          <a:prstGeom prst="line">
            <a:avLst/>
          </a:prstGeom>
          <a:ln w="12700" cmpd="sng">
            <a:solidFill>
              <a:srgbClr val="008000"/>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91" name="直線矢印コネクタ 90"/>
          <p:cNvCxnSpPr/>
          <p:nvPr/>
        </p:nvCxnSpPr>
        <p:spPr>
          <a:xfrm flipV="1">
            <a:off x="8329774" y="4971257"/>
            <a:ext cx="336520" cy="228202"/>
          </a:xfrm>
          <a:prstGeom prst="straightConnector1">
            <a:avLst/>
          </a:prstGeom>
          <a:ln w="12700" cap="flat" cmpd="sng" algn="ctr">
            <a:solidFill>
              <a:srgbClr val="008000"/>
            </a:solidFill>
            <a:prstDash val="solid"/>
            <a:round/>
            <a:headEnd type="none" w="med" len="med"/>
            <a:tailEnd type="arrow" w="med" len="med"/>
          </a:ln>
        </p:spPr>
        <p:style>
          <a:lnRef idx="2">
            <a:schemeClr val="accent4"/>
          </a:lnRef>
          <a:fillRef idx="0">
            <a:schemeClr val="accent4"/>
          </a:fillRef>
          <a:effectRef idx="1">
            <a:schemeClr val="accent4"/>
          </a:effectRef>
          <a:fontRef idx="minor">
            <a:schemeClr val="tx1"/>
          </a:fontRef>
        </p:style>
      </p:cxnSp>
      <p:cxnSp>
        <p:nvCxnSpPr>
          <p:cNvPr id="95" name="直線矢印コネクタ 94"/>
          <p:cNvCxnSpPr/>
          <p:nvPr/>
        </p:nvCxnSpPr>
        <p:spPr>
          <a:xfrm flipV="1">
            <a:off x="1251420" y="6369228"/>
            <a:ext cx="993997" cy="6528"/>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96" name="直線矢印コネクタ 95"/>
          <p:cNvCxnSpPr/>
          <p:nvPr/>
        </p:nvCxnSpPr>
        <p:spPr>
          <a:xfrm flipV="1">
            <a:off x="2302729" y="6369228"/>
            <a:ext cx="403888" cy="6528"/>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97" name="直線矢印コネクタ 96"/>
          <p:cNvCxnSpPr/>
          <p:nvPr/>
        </p:nvCxnSpPr>
        <p:spPr>
          <a:xfrm>
            <a:off x="2790619" y="6369228"/>
            <a:ext cx="443147" cy="6528"/>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98" name="直線矢印コネクタ 97"/>
          <p:cNvCxnSpPr/>
          <p:nvPr/>
        </p:nvCxnSpPr>
        <p:spPr>
          <a:xfrm>
            <a:off x="-5414" y="6375756"/>
            <a:ext cx="1256834"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BFF07B6F-8C16-E449-A7C5-2AFDE69810BD}" type="slidenum">
              <a:rPr kumimoji="1" lang="ja-JP" altLang="en-US" smtClean="0"/>
              <a:t>17</a:t>
            </a:fld>
            <a:endParaRPr kumimoji="1" lang="ja-JP" altLang="en-US"/>
          </a:p>
        </p:txBody>
      </p:sp>
      <p:sp>
        <p:nvSpPr>
          <p:cNvPr id="94" name="テキスト ボックス 93"/>
          <p:cNvSpPr txBox="1"/>
          <p:nvPr/>
        </p:nvSpPr>
        <p:spPr>
          <a:xfrm>
            <a:off x="2245417" y="2431766"/>
            <a:ext cx="928459" cy="276999"/>
          </a:xfrm>
          <a:prstGeom prst="rect">
            <a:avLst/>
          </a:prstGeom>
          <a:noFill/>
        </p:spPr>
        <p:txBody>
          <a:bodyPr wrap="none" rtlCol="0">
            <a:spAutoFit/>
          </a:bodyPr>
          <a:lstStyle/>
          <a:p>
            <a:r>
              <a:rPr kumimoji="1" lang="ja-JP" altLang="en-US" sz="1200" dirty="0">
                <a:solidFill>
                  <a:srgbClr val="FF0000"/>
                </a:solidFill>
              </a:rPr>
              <a:t>ビーム開始</a:t>
            </a:r>
          </a:p>
        </p:txBody>
      </p:sp>
      <p:sp>
        <p:nvSpPr>
          <p:cNvPr id="99" name="テキスト ボックス 98"/>
          <p:cNvSpPr txBox="1"/>
          <p:nvPr/>
        </p:nvSpPr>
        <p:spPr>
          <a:xfrm>
            <a:off x="4143825" y="3238500"/>
            <a:ext cx="1261884" cy="276999"/>
          </a:xfrm>
          <a:prstGeom prst="rect">
            <a:avLst/>
          </a:prstGeom>
          <a:noFill/>
        </p:spPr>
        <p:txBody>
          <a:bodyPr wrap="none" rtlCol="0">
            <a:spAutoFit/>
          </a:bodyPr>
          <a:lstStyle/>
          <a:p>
            <a:r>
              <a:rPr lang="en-US" altLang="ja-JP" sz="1200" dirty="0">
                <a:solidFill>
                  <a:srgbClr val="FF0000"/>
                </a:solidFill>
              </a:rPr>
              <a:t>Cryomodule</a:t>
            </a:r>
            <a:r>
              <a:rPr kumimoji="1" lang="ja-JP" altLang="en-US" sz="1200" dirty="0">
                <a:solidFill>
                  <a:srgbClr val="FF0000"/>
                </a:solidFill>
              </a:rPr>
              <a:t>開始</a:t>
            </a:r>
          </a:p>
        </p:txBody>
      </p:sp>
      <p:sp>
        <p:nvSpPr>
          <p:cNvPr id="100" name="テキスト ボックス 99"/>
          <p:cNvSpPr txBox="1"/>
          <p:nvPr/>
        </p:nvSpPr>
        <p:spPr>
          <a:xfrm>
            <a:off x="3547345" y="6375756"/>
            <a:ext cx="1261884" cy="276999"/>
          </a:xfrm>
          <a:prstGeom prst="rect">
            <a:avLst/>
          </a:prstGeom>
          <a:noFill/>
        </p:spPr>
        <p:txBody>
          <a:bodyPr wrap="none" rtlCol="0">
            <a:spAutoFit/>
          </a:bodyPr>
          <a:lstStyle/>
          <a:p>
            <a:r>
              <a:rPr kumimoji="1" lang="ja-JP" altLang="en-US" sz="1200" dirty="0">
                <a:solidFill>
                  <a:srgbClr val="FF0000"/>
                </a:solidFill>
              </a:rPr>
              <a:t>工業化設備稼働</a:t>
            </a:r>
          </a:p>
        </p:txBody>
      </p:sp>
    </p:spTree>
    <p:extLst>
      <p:ext uri="{BB962C8B-B14F-4D97-AF65-F5344CB8AC3E}">
        <p14:creationId xmlns:p14="http://schemas.microsoft.com/office/powerpoint/2010/main" val="5491043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0" name="直線コネクタ 139"/>
          <p:cNvCxnSpPr/>
          <p:nvPr/>
        </p:nvCxnSpPr>
        <p:spPr>
          <a:xfrm>
            <a:off x="6986014" y="1388568"/>
            <a:ext cx="1" cy="4685865"/>
          </a:xfrm>
          <a:prstGeom prst="lin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141" name="右矢印 140"/>
          <p:cNvSpPr/>
          <p:nvPr/>
        </p:nvSpPr>
        <p:spPr>
          <a:xfrm>
            <a:off x="6997973" y="4498350"/>
            <a:ext cx="697165" cy="552741"/>
          </a:xfrm>
          <a:prstGeom prst="rightArrow">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999507" y="133466"/>
            <a:ext cx="5366824" cy="461665"/>
          </a:xfrm>
          <a:prstGeom prst="rect">
            <a:avLst/>
          </a:prstGeom>
          <a:noFill/>
        </p:spPr>
        <p:txBody>
          <a:bodyPr wrap="none" rtlCol="0">
            <a:spAutoFit/>
          </a:bodyPr>
          <a:lstStyle/>
          <a:p>
            <a:r>
              <a:rPr kumimoji="1" lang="ja-JP" altLang="en-US" sz="2400" b="1" smtClean="0">
                <a:latin typeface="Osaka"/>
                <a:ea typeface="Osaka"/>
                <a:cs typeface="Osaka"/>
              </a:rPr>
              <a:t>空洞製造設備</a:t>
            </a:r>
            <a:r>
              <a:rPr kumimoji="1" lang="en-US" altLang="ja-JP" sz="2400" b="1" smtClean="0">
                <a:latin typeface="Osaka"/>
                <a:ea typeface="Osaka"/>
                <a:cs typeface="Osaka"/>
              </a:rPr>
              <a:t>CFF</a:t>
            </a:r>
            <a:r>
              <a:rPr kumimoji="1" lang="ja-JP" altLang="en-US" sz="2400" b="1" smtClean="0">
                <a:latin typeface="Osaka"/>
                <a:ea typeface="Osaka"/>
                <a:cs typeface="Osaka"/>
              </a:rPr>
              <a:t>　　工業化設備開発案</a:t>
            </a:r>
            <a:endParaRPr kumimoji="1" lang="ja-JP" altLang="en-US" sz="2400" b="1">
              <a:latin typeface="Osaka"/>
              <a:ea typeface="Osaka"/>
              <a:cs typeface="Osaka"/>
            </a:endParaRPr>
          </a:p>
        </p:txBody>
      </p:sp>
      <p:cxnSp>
        <p:nvCxnSpPr>
          <p:cNvPr id="4" name="直線コネクタ 3"/>
          <p:cNvCxnSpPr/>
          <p:nvPr/>
        </p:nvCxnSpPr>
        <p:spPr>
          <a:xfrm flipV="1">
            <a:off x="273285" y="1133288"/>
            <a:ext cx="8769238" cy="0"/>
          </a:xfrm>
          <a:prstGeom prst="line">
            <a:avLst/>
          </a:prstGeom>
          <a:ln w="12700" cmpd="sng">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5" name="直線コネクタ 4"/>
          <p:cNvCxnSpPr/>
          <p:nvPr/>
        </p:nvCxnSpPr>
        <p:spPr>
          <a:xfrm>
            <a:off x="1221427" y="899888"/>
            <a:ext cx="0" cy="5465815"/>
          </a:xfrm>
          <a:prstGeom prst="line">
            <a:avLst/>
          </a:prstGeom>
          <a:ln w="12700" cmpd="sng">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7" name="直線コネクタ 6"/>
          <p:cNvCxnSpPr/>
          <p:nvPr/>
        </p:nvCxnSpPr>
        <p:spPr>
          <a:xfrm>
            <a:off x="2169569" y="671622"/>
            <a:ext cx="0" cy="5694081"/>
          </a:xfrm>
          <a:prstGeom prst="line">
            <a:avLst/>
          </a:prstGeom>
          <a:ln w="12700" cmpd="sng">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8" name="直線コネクタ 7"/>
          <p:cNvCxnSpPr/>
          <p:nvPr/>
        </p:nvCxnSpPr>
        <p:spPr>
          <a:xfrm>
            <a:off x="3117711" y="899888"/>
            <a:ext cx="0" cy="5465815"/>
          </a:xfrm>
          <a:prstGeom prst="line">
            <a:avLst/>
          </a:prstGeom>
          <a:ln w="12700" cmpd="sng">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a:off x="4065853" y="899888"/>
            <a:ext cx="0" cy="5465815"/>
          </a:xfrm>
          <a:prstGeom prst="line">
            <a:avLst/>
          </a:prstGeom>
          <a:ln w="12700" cmpd="sng">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a:off x="5013995" y="899888"/>
            <a:ext cx="0" cy="5465815"/>
          </a:xfrm>
          <a:prstGeom prst="line">
            <a:avLst/>
          </a:prstGeom>
          <a:ln w="12700" cmpd="sng">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直線コネクタ 10"/>
          <p:cNvCxnSpPr/>
          <p:nvPr/>
        </p:nvCxnSpPr>
        <p:spPr>
          <a:xfrm>
            <a:off x="5962137" y="671622"/>
            <a:ext cx="0" cy="5694081"/>
          </a:xfrm>
          <a:prstGeom prst="line">
            <a:avLst/>
          </a:prstGeom>
          <a:ln w="12700" cmpd="sng">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12" name="直線コネクタ 11"/>
          <p:cNvCxnSpPr/>
          <p:nvPr/>
        </p:nvCxnSpPr>
        <p:spPr>
          <a:xfrm>
            <a:off x="6910279" y="899888"/>
            <a:ext cx="0" cy="5465815"/>
          </a:xfrm>
          <a:prstGeom prst="line">
            <a:avLst/>
          </a:prstGeom>
          <a:ln w="12700" cmpd="sng">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直線コネクタ 12"/>
          <p:cNvCxnSpPr/>
          <p:nvPr/>
        </p:nvCxnSpPr>
        <p:spPr>
          <a:xfrm>
            <a:off x="7858421" y="899888"/>
            <a:ext cx="0" cy="5465815"/>
          </a:xfrm>
          <a:prstGeom prst="line">
            <a:avLst/>
          </a:prstGeom>
          <a:ln w="12700" cmpd="sng">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8806563" y="899888"/>
            <a:ext cx="0" cy="5465815"/>
          </a:xfrm>
          <a:prstGeom prst="line">
            <a:avLst/>
          </a:prstGeom>
          <a:ln w="12700" cmpd="sng">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427743" y="825511"/>
            <a:ext cx="547245" cy="307777"/>
          </a:xfrm>
          <a:prstGeom prst="rect">
            <a:avLst/>
          </a:prstGeom>
          <a:noFill/>
        </p:spPr>
        <p:txBody>
          <a:bodyPr wrap="none" rtlCol="0">
            <a:spAutoFit/>
          </a:bodyPr>
          <a:lstStyle/>
          <a:p>
            <a:r>
              <a:rPr lang="en-US" altLang="ja-JP" sz="1400" smtClean="0"/>
              <a:t>7,8,9</a:t>
            </a:r>
            <a:endParaRPr kumimoji="1" lang="ja-JP" altLang="en-US" sz="1400"/>
          </a:p>
        </p:txBody>
      </p:sp>
      <p:sp>
        <p:nvSpPr>
          <p:cNvPr id="16" name="テキスト ボックス 15"/>
          <p:cNvSpPr txBox="1"/>
          <p:nvPr/>
        </p:nvSpPr>
        <p:spPr>
          <a:xfrm>
            <a:off x="1237504" y="825511"/>
            <a:ext cx="820232" cy="307777"/>
          </a:xfrm>
          <a:prstGeom prst="rect">
            <a:avLst/>
          </a:prstGeom>
          <a:noFill/>
        </p:spPr>
        <p:txBody>
          <a:bodyPr wrap="none" rtlCol="0">
            <a:spAutoFit/>
          </a:bodyPr>
          <a:lstStyle/>
          <a:p>
            <a:r>
              <a:rPr lang="en-US" altLang="ja-JP" sz="1400" smtClean="0"/>
              <a:t>10,11,12</a:t>
            </a:r>
            <a:endParaRPr kumimoji="1" lang="ja-JP" altLang="en-US" sz="1400"/>
          </a:p>
        </p:txBody>
      </p:sp>
      <p:sp>
        <p:nvSpPr>
          <p:cNvPr id="17" name="テキスト ボックス 16"/>
          <p:cNvSpPr txBox="1"/>
          <p:nvPr/>
        </p:nvSpPr>
        <p:spPr>
          <a:xfrm>
            <a:off x="2345942" y="824021"/>
            <a:ext cx="547245" cy="307777"/>
          </a:xfrm>
          <a:prstGeom prst="rect">
            <a:avLst/>
          </a:prstGeom>
          <a:noFill/>
        </p:spPr>
        <p:txBody>
          <a:bodyPr wrap="none" rtlCol="0">
            <a:spAutoFit/>
          </a:bodyPr>
          <a:lstStyle/>
          <a:p>
            <a:r>
              <a:rPr lang="en-US" altLang="ja-JP" sz="1400" smtClean="0"/>
              <a:t>1,2,3</a:t>
            </a:r>
            <a:endParaRPr kumimoji="1" lang="ja-JP" altLang="en-US" sz="1400"/>
          </a:p>
        </p:txBody>
      </p:sp>
      <p:sp>
        <p:nvSpPr>
          <p:cNvPr id="18" name="テキスト ボックス 17"/>
          <p:cNvSpPr txBox="1"/>
          <p:nvPr/>
        </p:nvSpPr>
        <p:spPr>
          <a:xfrm>
            <a:off x="3340949" y="825511"/>
            <a:ext cx="547245" cy="307777"/>
          </a:xfrm>
          <a:prstGeom prst="rect">
            <a:avLst/>
          </a:prstGeom>
          <a:noFill/>
        </p:spPr>
        <p:txBody>
          <a:bodyPr wrap="none" rtlCol="0">
            <a:spAutoFit/>
          </a:bodyPr>
          <a:lstStyle/>
          <a:p>
            <a:r>
              <a:rPr lang="en-US" altLang="ja-JP" sz="1400" smtClean="0"/>
              <a:t>4,5,6</a:t>
            </a:r>
            <a:endParaRPr kumimoji="1" lang="ja-JP" altLang="en-US" sz="1400"/>
          </a:p>
        </p:txBody>
      </p:sp>
      <p:sp>
        <p:nvSpPr>
          <p:cNvPr id="19" name="テキスト ボックス 18"/>
          <p:cNvSpPr txBox="1"/>
          <p:nvPr/>
        </p:nvSpPr>
        <p:spPr>
          <a:xfrm>
            <a:off x="4297555" y="828843"/>
            <a:ext cx="547245" cy="307777"/>
          </a:xfrm>
          <a:prstGeom prst="rect">
            <a:avLst/>
          </a:prstGeom>
          <a:noFill/>
        </p:spPr>
        <p:txBody>
          <a:bodyPr wrap="none" rtlCol="0">
            <a:spAutoFit/>
          </a:bodyPr>
          <a:lstStyle/>
          <a:p>
            <a:r>
              <a:rPr lang="en-US" altLang="ja-JP" sz="1400" smtClean="0"/>
              <a:t>7,8,9</a:t>
            </a:r>
            <a:endParaRPr kumimoji="1" lang="ja-JP" altLang="en-US" sz="1400"/>
          </a:p>
        </p:txBody>
      </p:sp>
      <p:sp>
        <p:nvSpPr>
          <p:cNvPr id="20" name="テキスト ボックス 19"/>
          <p:cNvSpPr txBox="1"/>
          <p:nvPr/>
        </p:nvSpPr>
        <p:spPr>
          <a:xfrm>
            <a:off x="5066828" y="825511"/>
            <a:ext cx="820232" cy="307777"/>
          </a:xfrm>
          <a:prstGeom prst="rect">
            <a:avLst/>
          </a:prstGeom>
          <a:noFill/>
        </p:spPr>
        <p:txBody>
          <a:bodyPr wrap="none" rtlCol="0">
            <a:spAutoFit/>
          </a:bodyPr>
          <a:lstStyle/>
          <a:p>
            <a:r>
              <a:rPr lang="en-US" altLang="ja-JP" sz="1400" smtClean="0"/>
              <a:t>10,11,12</a:t>
            </a:r>
            <a:endParaRPr kumimoji="1" lang="ja-JP" altLang="en-US" sz="1400"/>
          </a:p>
        </p:txBody>
      </p:sp>
      <p:sp>
        <p:nvSpPr>
          <p:cNvPr id="21" name="テキスト ボックス 20"/>
          <p:cNvSpPr txBox="1"/>
          <p:nvPr/>
        </p:nvSpPr>
        <p:spPr>
          <a:xfrm>
            <a:off x="6148444" y="825511"/>
            <a:ext cx="547245" cy="307777"/>
          </a:xfrm>
          <a:prstGeom prst="rect">
            <a:avLst/>
          </a:prstGeom>
          <a:noFill/>
        </p:spPr>
        <p:txBody>
          <a:bodyPr wrap="none" rtlCol="0">
            <a:spAutoFit/>
          </a:bodyPr>
          <a:lstStyle/>
          <a:p>
            <a:r>
              <a:rPr lang="en-US" altLang="ja-JP" sz="1400" smtClean="0"/>
              <a:t>1,2,3</a:t>
            </a:r>
            <a:endParaRPr kumimoji="1" lang="ja-JP" altLang="en-US" sz="1400"/>
          </a:p>
        </p:txBody>
      </p:sp>
      <p:sp>
        <p:nvSpPr>
          <p:cNvPr id="22" name="テキスト ボックス 21"/>
          <p:cNvSpPr txBox="1"/>
          <p:nvPr/>
        </p:nvSpPr>
        <p:spPr>
          <a:xfrm>
            <a:off x="7054624" y="824021"/>
            <a:ext cx="547245" cy="307777"/>
          </a:xfrm>
          <a:prstGeom prst="rect">
            <a:avLst/>
          </a:prstGeom>
          <a:noFill/>
        </p:spPr>
        <p:txBody>
          <a:bodyPr wrap="none" rtlCol="0">
            <a:spAutoFit/>
          </a:bodyPr>
          <a:lstStyle/>
          <a:p>
            <a:r>
              <a:rPr lang="en-US" altLang="ja-JP" sz="1400" smtClean="0"/>
              <a:t>4,5,6</a:t>
            </a:r>
            <a:endParaRPr kumimoji="1" lang="ja-JP" altLang="en-US" sz="1400"/>
          </a:p>
        </p:txBody>
      </p:sp>
      <p:sp>
        <p:nvSpPr>
          <p:cNvPr id="23" name="テキスト ボックス 22"/>
          <p:cNvSpPr txBox="1"/>
          <p:nvPr/>
        </p:nvSpPr>
        <p:spPr>
          <a:xfrm>
            <a:off x="8061238" y="825511"/>
            <a:ext cx="547245" cy="307777"/>
          </a:xfrm>
          <a:prstGeom prst="rect">
            <a:avLst/>
          </a:prstGeom>
          <a:noFill/>
        </p:spPr>
        <p:txBody>
          <a:bodyPr wrap="none" rtlCol="0">
            <a:spAutoFit/>
          </a:bodyPr>
          <a:lstStyle/>
          <a:p>
            <a:r>
              <a:rPr lang="en-US" altLang="ja-JP" sz="1400" smtClean="0"/>
              <a:t>7,8,9</a:t>
            </a:r>
            <a:endParaRPr kumimoji="1" lang="ja-JP" altLang="en-US" sz="1400"/>
          </a:p>
        </p:txBody>
      </p:sp>
      <p:sp>
        <p:nvSpPr>
          <p:cNvPr id="24" name="テキスト ボックス 23"/>
          <p:cNvSpPr txBox="1"/>
          <p:nvPr/>
        </p:nvSpPr>
        <p:spPr>
          <a:xfrm>
            <a:off x="586760" y="592111"/>
            <a:ext cx="548648" cy="307777"/>
          </a:xfrm>
          <a:prstGeom prst="rect">
            <a:avLst/>
          </a:prstGeom>
          <a:noFill/>
        </p:spPr>
        <p:txBody>
          <a:bodyPr wrap="none" rtlCol="0">
            <a:spAutoFit/>
          </a:bodyPr>
          <a:lstStyle/>
          <a:p>
            <a:r>
              <a:rPr lang="en-US" altLang="ja-JP" sz="1400" b="1" smtClean="0"/>
              <a:t>2011</a:t>
            </a:r>
            <a:endParaRPr kumimoji="1" lang="ja-JP" altLang="en-US" sz="1400" b="1"/>
          </a:p>
        </p:txBody>
      </p:sp>
      <p:sp>
        <p:nvSpPr>
          <p:cNvPr id="25" name="テキスト ボックス 24"/>
          <p:cNvSpPr txBox="1"/>
          <p:nvPr/>
        </p:nvSpPr>
        <p:spPr>
          <a:xfrm>
            <a:off x="7584097" y="595131"/>
            <a:ext cx="548648" cy="307777"/>
          </a:xfrm>
          <a:prstGeom prst="rect">
            <a:avLst/>
          </a:prstGeom>
          <a:noFill/>
        </p:spPr>
        <p:txBody>
          <a:bodyPr wrap="none" rtlCol="0">
            <a:spAutoFit/>
          </a:bodyPr>
          <a:lstStyle/>
          <a:p>
            <a:r>
              <a:rPr lang="en-US" altLang="ja-JP" sz="1400" b="1" smtClean="0"/>
              <a:t>2013</a:t>
            </a:r>
            <a:endParaRPr kumimoji="1" lang="ja-JP" altLang="en-US" sz="1400" b="1"/>
          </a:p>
        </p:txBody>
      </p:sp>
      <p:sp>
        <p:nvSpPr>
          <p:cNvPr id="26" name="正方形/長方形 25"/>
          <p:cNvSpPr/>
          <p:nvPr/>
        </p:nvSpPr>
        <p:spPr>
          <a:xfrm>
            <a:off x="133294" y="1244276"/>
            <a:ext cx="1331999" cy="215997"/>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28" name="正方形/長方形 27"/>
          <p:cNvSpPr/>
          <p:nvPr/>
        </p:nvSpPr>
        <p:spPr>
          <a:xfrm>
            <a:off x="3117711" y="3142048"/>
            <a:ext cx="2844426" cy="28799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447625" y="1214052"/>
            <a:ext cx="530915" cy="246221"/>
          </a:xfrm>
          <a:prstGeom prst="rect">
            <a:avLst/>
          </a:prstGeom>
          <a:noFill/>
        </p:spPr>
        <p:txBody>
          <a:bodyPr wrap="none" rtlCol="0">
            <a:spAutoFit/>
          </a:bodyPr>
          <a:lstStyle/>
          <a:p>
            <a:r>
              <a:rPr lang="ja-JP" altLang="en-US" sz="1000" smtClean="0"/>
              <a:t>０</a:t>
            </a:r>
            <a:r>
              <a:rPr kumimoji="1" lang="ja-JP" altLang="en-US" sz="1000" smtClean="0"/>
              <a:t>号機</a:t>
            </a:r>
            <a:endParaRPr kumimoji="1" lang="ja-JP" altLang="en-US" sz="1000"/>
          </a:p>
        </p:txBody>
      </p:sp>
      <p:sp>
        <p:nvSpPr>
          <p:cNvPr id="52" name="正方形/長方形 51"/>
          <p:cNvSpPr/>
          <p:nvPr/>
        </p:nvSpPr>
        <p:spPr>
          <a:xfrm>
            <a:off x="1647748" y="3137236"/>
            <a:ext cx="1469963" cy="294533"/>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1973126" y="3154770"/>
            <a:ext cx="800219" cy="276999"/>
          </a:xfrm>
          <a:prstGeom prst="rect">
            <a:avLst/>
          </a:prstGeom>
          <a:noFill/>
        </p:spPr>
        <p:txBody>
          <a:bodyPr wrap="none" rtlCol="0">
            <a:spAutoFit/>
          </a:bodyPr>
          <a:lstStyle/>
          <a:p>
            <a:r>
              <a:rPr kumimoji="1" lang="ja-JP" altLang="en-US" sz="1200" smtClean="0"/>
              <a:t>治具製作</a:t>
            </a:r>
            <a:endParaRPr kumimoji="1" lang="ja-JP" altLang="en-US" sz="1200"/>
          </a:p>
        </p:txBody>
      </p:sp>
      <p:sp>
        <p:nvSpPr>
          <p:cNvPr id="60" name="テキスト ボックス 59"/>
          <p:cNvSpPr txBox="1"/>
          <p:nvPr/>
        </p:nvSpPr>
        <p:spPr>
          <a:xfrm>
            <a:off x="2607936" y="1337162"/>
            <a:ext cx="509775" cy="246221"/>
          </a:xfrm>
          <a:prstGeom prst="rect">
            <a:avLst/>
          </a:prstGeom>
          <a:noFill/>
        </p:spPr>
        <p:txBody>
          <a:bodyPr wrap="none" rtlCol="0">
            <a:spAutoFit/>
          </a:bodyPr>
          <a:lstStyle/>
          <a:p>
            <a:r>
              <a:rPr kumimoji="1" lang="en-US" altLang="ja-JP" sz="1000" smtClean="0"/>
              <a:t>EP, VT</a:t>
            </a:r>
            <a:endParaRPr kumimoji="1" lang="ja-JP" altLang="en-US" sz="1000"/>
          </a:p>
        </p:txBody>
      </p:sp>
      <p:sp>
        <p:nvSpPr>
          <p:cNvPr id="63" name="テキスト ボックス 62"/>
          <p:cNvSpPr txBox="1"/>
          <p:nvPr/>
        </p:nvSpPr>
        <p:spPr>
          <a:xfrm>
            <a:off x="74734" y="2789072"/>
            <a:ext cx="1289936" cy="307777"/>
          </a:xfrm>
          <a:prstGeom prst="rect">
            <a:avLst/>
          </a:prstGeom>
          <a:noFill/>
        </p:spPr>
        <p:txBody>
          <a:bodyPr wrap="none" rtlCol="0">
            <a:spAutoFit/>
          </a:bodyPr>
          <a:lstStyle/>
          <a:p>
            <a:r>
              <a:rPr kumimoji="1" lang="en-US" altLang="ja-JP" sz="1400" b="1" smtClean="0">
                <a:latin typeface="Osaka"/>
                <a:ea typeface="Osaka"/>
                <a:cs typeface="Osaka"/>
              </a:rPr>
              <a:t>EBW</a:t>
            </a:r>
            <a:r>
              <a:rPr lang="ja-JP" altLang="en-US" sz="1400" b="1" smtClean="0">
                <a:latin typeface="Osaka"/>
                <a:ea typeface="Osaka"/>
                <a:cs typeface="Osaka"/>
              </a:rPr>
              <a:t>治具開発</a:t>
            </a:r>
            <a:endParaRPr kumimoji="1" lang="ja-JP" altLang="en-US" sz="1400" b="1">
              <a:latin typeface="Osaka"/>
              <a:ea typeface="Osaka"/>
              <a:cs typeface="Osaka"/>
            </a:endParaRPr>
          </a:p>
        </p:txBody>
      </p:sp>
      <p:sp>
        <p:nvSpPr>
          <p:cNvPr id="67" name="正方形/長方形 66"/>
          <p:cNvSpPr/>
          <p:nvPr/>
        </p:nvSpPr>
        <p:spPr>
          <a:xfrm>
            <a:off x="133293" y="3142048"/>
            <a:ext cx="1514455" cy="28799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cxnSp>
        <p:nvCxnSpPr>
          <p:cNvPr id="70" name="直線矢印コネクタ 69"/>
          <p:cNvCxnSpPr/>
          <p:nvPr/>
        </p:nvCxnSpPr>
        <p:spPr>
          <a:xfrm>
            <a:off x="2588171" y="1614448"/>
            <a:ext cx="529540" cy="0"/>
          </a:xfrm>
          <a:prstGeom prst="straightConnector1">
            <a:avLst/>
          </a:prstGeom>
          <a:ln w="57150" cmpd="sng">
            <a:headEnd type="triangle"/>
            <a:tailEnd type="triangle"/>
          </a:ln>
        </p:spPr>
        <p:style>
          <a:lnRef idx="2">
            <a:schemeClr val="accent1"/>
          </a:lnRef>
          <a:fillRef idx="0">
            <a:schemeClr val="accent1"/>
          </a:fillRef>
          <a:effectRef idx="1">
            <a:schemeClr val="accent1"/>
          </a:effectRef>
          <a:fontRef idx="minor">
            <a:schemeClr val="tx1"/>
          </a:fontRef>
        </p:style>
      </p:cxnSp>
      <p:sp>
        <p:nvSpPr>
          <p:cNvPr id="76" name="テキスト ボックス 75"/>
          <p:cNvSpPr txBox="1"/>
          <p:nvPr/>
        </p:nvSpPr>
        <p:spPr>
          <a:xfrm>
            <a:off x="3975515" y="3154770"/>
            <a:ext cx="877163" cy="276999"/>
          </a:xfrm>
          <a:prstGeom prst="rect">
            <a:avLst/>
          </a:prstGeom>
          <a:noFill/>
        </p:spPr>
        <p:txBody>
          <a:bodyPr wrap="none" rtlCol="0">
            <a:spAutoFit/>
          </a:bodyPr>
          <a:lstStyle/>
          <a:p>
            <a:r>
              <a:rPr kumimoji="1" lang="ja-JP" altLang="en-US" sz="1200" smtClean="0"/>
              <a:t>運転・改造</a:t>
            </a:r>
            <a:endParaRPr kumimoji="1" lang="ja-JP" altLang="en-US" sz="1200"/>
          </a:p>
        </p:txBody>
      </p:sp>
      <p:cxnSp>
        <p:nvCxnSpPr>
          <p:cNvPr id="58" name="直線コネクタ 57"/>
          <p:cNvCxnSpPr/>
          <p:nvPr/>
        </p:nvCxnSpPr>
        <p:spPr>
          <a:xfrm flipV="1">
            <a:off x="265667" y="899888"/>
            <a:ext cx="8769238" cy="0"/>
          </a:xfrm>
          <a:prstGeom prst="line">
            <a:avLst/>
          </a:prstGeom>
          <a:ln w="12700" cmpd="sng">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59" name="テキスト ボックス 58"/>
          <p:cNvSpPr txBox="1"/>
          <p:nvPr/>
        </p:nvSpPr>
        <p:spPr>
          <a:xfrm>
            <a:off x="3791529" y="595131"/>
            <a:ext cx="548648" cy="307777"/>
          </a:xfrm>
          <a:prstGeom prst="rect">
            <a:avLst/>
          </a:prstGeom>
          <a:noFill/>
        </p:spPr>
        <p:txBody>
          <a:bodyPr wrap="none" rtlCol="0">
            <a:spAutoFit/>
          </a:bodyPr>
          <a:lstStyle/>
          <a:p>
            <a:r>
              <a:rPr lang="en-US" altLang="ja-JP" sz="1400" b="1" smtClean="0"/>
              <a:t>2012</a:t>
            </a:r>
            <a:endParaRPr kumimoji="1" lang="ja-JP" altLang="en-US" sz="1400" b="1"/>
          </a:p>
        </p:txBody>
      </p:sp>
      <p:sp>
        <p:nvSpPr>
          <p:cNvPr id="61" name="正方形/長方形 60"/>
          <p:cNvSpPr/>
          <p:nvPr/>
        </p:nvSpPr>
        <p:spPr>
          <a:xfrm>
            <a:off x="725737" y="1504674"/>
            <a:ext cx="1862434" cy="21599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1372510" y="1494084"/>
            <a:ext cx="530915" cy="246221"/>
          </a:xfrm>
          <a:prstGeom prst="rect">
            <a:avLst/>
          </a:prstGeom>
          <a:noFill/>
        </p:spPr>
        <p:txBody>
          <a:bodyPr wrap="none" rtlCol="0">
            <a:spAutoFit/>
          </a:bodyPr>
          <a:lstStyle/>
          <a:p>
            <a:r>
              <a:rPr lang="ja-JP" altLang="en-US" sz="1000"/>
              <a:t>１</a:t>
            </a:r>
            <a:r>
              <a:rPr kumimoji="1" lang="ja-JP" altLang="en-US" sz="1000" smtClean="0"/>
              <a:t>号機</a:t>
            </a:r>
            <a:endParaRPr kumimoji="1" lang="ja-JP" altLang="en-US" sz="1000"/>
          </a:p>
        </p:txBody>
      </p:sp>
      <p:sp>
        <p:nvSpPr>
          <p:cNvPr id="64" name="正方形/長方形 63"/>
          <p:cNvSpPr/>
          <p:nvPr/>
        </p:nvSpPr>
        <p:spPr>
          <a:xfrm>
            <a:off x="2384031" y="1761239"/>
            <a:ext cx="1862434" cy="21599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71" name="正方形/長方形 70"/>
          <p:cNvSpPr/>
          <p:nvPr/>
        </p:nvSpPr>
        <p:spPr>
          <a:xfrm>
            <a:off x="4114858" y="2021637"/>
            <a:ext cx="1862434" cy="21599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72" name="テキスト ボックス 71"/>
          <p:cNvSpPr txBox="1"/>
          <p:nvPr/>
        </p:nvSpPr>
        <p:spPr>
          <a:xfrm>
            <a:off x="2931843" y="1740638"/>
            <a:ext cx="530915" cy="246221"/>
          </a:xfrm>
          <a:prstGeom prst="rect">
            <a:avLst/>
          </a:prstGeom>
          <a:noFill/>
        </p:spPr>
        <p:txBody>
          <a:bodyPr wrap="none" rtlCol="0">
            <a:spAutoFit/>
          </a:bodyPr>
          <a:lstStyle/>
          <a:p>
            <a:r>
              <a:rPr lang="ja-JP" altLang="en-US" sz="1000"/>
              <a:t>２</a:t>
            </a:r>
            <a:r>
              <a:rPr kumimoji="1" lang="ja-JP" altLang="en-US" sz="1000" smtClean="0"/>
              <a:t>号機</a:t>
            </a:r>
            <a:endParaRPr kumimoji="1" lang="ja-JP" altLang="en-US" sz="1000"/>
          </a:p>
        </p:txBody>
      </p:sp>
      <p:sp>
        <p:nvSpPr>
          <p:cNvPr id="74" name="テキスト ボックス 73"/>
          <p:cNvSpPr txBox="1"/>
          <p:nvPr/>
        </p:nvSpPr>
        <p:spPr>
          <a:xfrm>
            <a:off x="4756633" y="1999461"/>
            <a:ext cx="530915" cy="246221"/>
          </a:xfrm>
          <a:prstGeom prst="rect">
            <a:avLst/>
          </a:prstGeom>
          <a:noFill/>
        </p:spPr>
        <p:txBody>
          <a:bodyPr wrap="none" rtlCol="0">
            <a:spAutoFit/>
          </a:bodyPr>
          <a:lstStyle/>
          <a:p>
            <a:r>
              <a:rPr lang="ja-JP" altLang="en-US" sz="1000"/>
              <a:t>３</a:t>
            </a:r>
            <a:r>
              <a:rPr kumimoji="1" lang="ja-JP" altLang="en-US" sz="1000" smtClean="0"/>
              <a:t>号機</a:t>
            </a:r>
            <a:endParaRPr kumimoji="1" lang="ja-JP" altLang="en-US" sz="1000"/>
          </a:p>
        </p:txBody>
      </p:sp>
      <p:sp>
        <p:nvSpPr>
          <p:cNvPr id="77" name="テキスト ボックス 76"/>
          <p:cNvSpPr txBox="1"/>
          <p:nvPr/>
        </p:nvSpPr>
        <p:spPr>
          <a:xfrm>
            <a:off x="138839" y="3137235"/>
            <a:ext cx="1646081" cy="246221"/>
          </a:xfrm>
          <a:prstGeom prst="rect">
            <a:avLst/>
          </a:prstGeom>
          <a:noFill/>
        </p:spPr>
        <p:txBody>
          <a:bodyPr wrap="square" rtlCol="0">
            <a:spAutoFit/>
          </a:bodyPr>
          <a:lstStyle/>
          <a:p>
            <a:r>
              <a:rPr kumimoji="1" lang="ja-JP" altLang="en-US" sz="1000" smtClean="0"/>
              <a:t>マルチダンベル治具・</a:t>
            </a:r>
            <a:r>
              <a:rPr lang="ja-JP" altLang="en-US" sz="1000" smtClean="0"/>
              <a:t>設計</a:t>
            </a:r>
            <a:endParaRPr kumimoji="1" lang="ja-JP" altLang="en-US" sz="1000"/>
          </a:p>
        </p:txBody>
      </p:sp>
      <p:cxnSp>
        <p:nvCxnSpPr>
          <p:cNvPr id="79" name="直線矢印コネクタ 78"/>
          <p:cNvCxnSpPr/>
          <p:nvPr/>
        </p:nvCxnSpPr>
        <p:spPr>
          <a:xfrm>
            <a:off x="1469967" y="1343797"/>
            <a:ext cx="635937" cy="0"/>
          </a:xfrm>
          <a:prstGeom prst="straightConnector1">
            <a:avLst/>
          </a:prstGeom>
          <a:ln w="57150" cmpd="sng">
            <a:headEnd type="triangle"/>
            <a:tailEnd type="triangle"/>
          </a:ln>
        </p:spPr>
        <p:style>
          <a:lnRef idx="2">
            <a:schemeClr val="accent1"/>
          </a:lnRef>
          <a:fillRef idx="0">
            <a:schemeClr val="accent1"/>
          </a:fillRef>
          <a:effectRef idx="1">
            <a:schemeClr val="accent1"/>
          </a:effectRef>
          <a:fontRef idx="minor">
            <a:schemeClr val="tx1"/>
          </a:fontRef>
        </p:style>
      </p:cxnSp>
      <p:sp>
        <p:nvSpPr>
          <p:cNvPr id="82" name="テキスト ボックス 81"/>
          <p:cNvSpPr txBox="1"/>
          <p:nvPr/>
        </p:nvSpPr>
        <p:spPr>
          <a:xfrm>
            <a:off x="1547961" y="1136620"/>
            <a:ext cx="509775" cy="246221"/>
          </a:xfrm>
          <a:prstGeom prst="rect">
            <a:avLst/>
          </a:prstGeom>
          <a:noFill/>
        </p:spPr>
        <p:txBody>
          <a:bodyPr wrap="none" rtlCol="0">
            <a:spAutoFit/>
          </a:bodyPr>
          <a:lstStyle/>
          <a:p>
            <a:r>
              <a:rPr kumimoji="1" lang="en-US" altLang="ja-JP" sz="1000" smtClean="0"/>
              <a:t>EP, VT</a:t>
            </a:r>
            <a:endParaRPr kumimoji="1" lang="ja-JP" altLang="en-US" sz="1000"/>
          </a:p>
        </p:txBody>
      </p:sp>
      <p:sp>
        <p:nvSpPr>
          <p:cNvPr id="83" name="テキスト ボックス 82"/>
          <p:cNvSpPr txBox="1"/>
          <p:nvPr/>
        </p:nvSpPr>
        <p:spPr>
          <a:xfrm>
            <a:off x="4266230" y="1588933"/>
            <a:ext cx="509775" cy="246221"/>
          </a:xfrm>
          <a:prstGeom prst="rect">
            <a:avLst/>
          </a:prstGeom>
          <a:noFill/>
        </p:spPr>
        <p:txBody>
          <a:bodyPr wrap="none" rtlCol="0">
            <a:spAutoFit/>
          </a:bodyPr>
          <a:lstStyle/>
          <a:p>
            <a:r>
              <a:rPr kumimoji="1" lang="en-US" altLang="ja-JP" sz="1000" smtClean="0"/>
              <a:t>EP, VT</a:t>
            </a:r>
            <a:endParaRPr kumimoji="1" lang="ja-JP" altLang="en-US" sz="1000"/>
          </a:p>
        </p:txBody>
      </p:sp>
      <p:cxnSp>
        <p:nvCxnSpPr>
          <p:cNvPr id="84" name="直線矢印コネクタ 83"/>
          <p:cNvCxnSpPr/>
          <p:nvPr/>
        </p:nvCxnSpPr>
        <p:spPr>
          <a:xfrm>
            <a:off x="4246465" y="1866219"/>
            <a:ext cx="529540" cy="0"/>
          </a:xfrm>
          <a:prstGeom prst="straightConnector1">
            <a:avLst/>
          </a:prstGeom>
          <a:ln w="57150" cmpd="sng">
            <a:headEnd type="triangle"/>
            <a:tailEnd type="triangle"/>
          </a:ln>
        </p:spPr>
        <p:style>
          <a:lnRef idx="2">
            <a:schemeClr val="accent1"/>
          </a:lnRef>
          <a:fillRef idx="0">
            <a:schemeClr val="accent1"/>
          </a:fillRef>
          <a:effectRef idx="1">
            <a:schemeClr val="accent1"/>
          </a:effectRef>
          <a:fontRef idx="minor">
            <a:schemeClr val="tx1"/>
          </a:fontRef>
        </p:style>
      </p:cxnSp>
      <p:sp>
        <p:nvSpPr>
          <p:cNvPr id="85" name="テキスト ボックス 84"/>
          <p:cNvSpPr txBox="1"/>
          <p:nvPr/>
        </p:nvSpPr>
        <p:spPr>
          <a:xfrm>
            <a:off x="5997057" y="1840704"/>
            <a:ext cx="509775" cy="246221"/>
          </a:xfrm>
          <a:prstGeom prst="rect">
            <a:avLst/>
          </a:prstGeom>
          <a:noFill/>
        </p:spPr>
        <p:txBody>
          <a:bodyPr wrap="none" rtlCol="0">
            <a:spAutoFit/>
          </a:bodyPr>
          <a:lstStyle/>
          <a:p>
            <a:r>
              <a:rPr kumimoji="1" lang="en-US" altLang="ja-JP" sz="1000" smtClean="0"/>
              <a:t>EP, VT</a:t>
            </a:r>
            <a:endParaRPr kumimoji="1" lang="ja-JP" altLang="en-US" sz="1000"/>
          </a:p>
        </p:txBody>
      </p:sp>
      <p:cxnSp>
        <p:nvCxnSpPr>
          <p:cNvPr id="86" name="直線矢印コネクタ 85"/>
          <p:cNvCxnSpPr/>
          <p:nvPr/>
        </p:nvCxnSpPr>
        <p:spPr>
          <a:xfrm>
            <a:off x="5977292" y="2117990"/>
            <a:ext cx="529540" cy="0"/>
          </a:xfrm>
          <a:prstGeom prst="straightConnector1">
            <a:avLst/>
          </a:prstGeom>
          <a:ln w="57150" cmpd="sng">
            <a:headEnd type="triangle"/>
            <a:tailEnd type="triangle"/>
          </a:ln>
        </p:spPr>
        <p:style>
          <a:lnRef idx="2">
            <a:schemeClr val="accent1"/>
          </a:lnRef>
          <a:fillRef idx="0">
            <a:schemeClr val="accent1"/>
          </a:fillRef>
          <a:effectRef idx="1">
            <a:schemeClr val="accent1"/>
          </a:effectRef>
          <a:fontRef idx="minor">
            <a:schemeClr val="tx1"/>
          </a:fontRef>
        </p:style>
      </p:cxnSp>
      <p:sp>
        <p:nvSpPr>
          <p:cNvPr id="40" name="右矢印 39"/>
          <p:cNvSpPr/>
          <p:nvPr/>
        </p:nvSpPr>
        <p:spPr>
          <a:xfrm>
            <a:off x="4081008" y="2463494"/>
            <a:ext cx="1896284" cy="409913"/>
          </a:xfrm>
          <a:prstGeom prst="rightArrow">
            <a:avLst/>
          </a:prstGeom>
          <a:gradFill flip="none" rotWithShape="1">
            <a:gsLst>
              <a:gs pos="0">
                <a:srgbClr val="FFFF00"/>
              </a:gs>
              <a:gs pos="68000">
                <a:schemeClr val="bg2"/>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8" name="テキスト ボックス 67"/>
          <p:cNvSpPr txBox="1"/>
          <p:nvPr/>
        </p:nvSpPr>
        <p:spPr>
          <a:xfrm>
            <a:off x="4546790" y="2542039"/>
            <a:ext cx="931565" cy="246221"/>
          </a:xfrm>
          <a:prstGeom prst="rect">
            <a:avLst/>
          </a:prstGeom>
          <a:noFill/>
        </p:spPr>
        <p:txBody>
          <a:bodyPr wrap="none" rtlCol="0">
            <a:spAutoFit/>
          </a:bodyPr>
          <a:lstStyle/>
          <a:p>
            <a:r>
              <a:rPr lang="en-US" altLang="en-US" sz="1000" smtClean="0"/>
              <a:t>高圧ガス申請</a:t>
            </a:r>
            <a:endParaRPr kumimoji="1" lang="ja-JP" altLang="en-US" sz="1000"/>
          </a:p>
        </p:txBody>
      </p:sp>
      <p:sp>
        <p:nvSpPr>
          <p:cNvPr id="87" name="正方形/長方形 86"/>
          <p:cNvSpPr/>
          <p:nvPr/>
        </p:nvSpPr>
        <p:spPr>
          <a:xfrm>
            <a:off x="3639532" y="3562260"/>
            <a:ext cx="3285902" cy="28799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88" name="正方形/長方形 87"/>
          <p:cNvSpPr/>
          <p:nvPr/>
        </p:nvSpPr>
        <p:spPr>
          <a:xfrm>
            <a:off x="2169569" y="3557448"/>
            <a:ext cx="1469963" cy="28799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89" name="テキスト ボックス 88"/>
          <p:cNvSpPr txBox="1"/>
          <p:nvPr/>
        </p:nvSpPr>
        <p:spPr>
          <a:xfrm>
            <a:off x="2422902" y="3573260"/>
            <a:ext cx="800219" cy="276999"/>
          </a:xfrm>
          <a:prstGeom prst="rect">
            <a:avLst/>
          </a:prstGeom>
          <a:noFill/>
        </p:spPr>
        <p:txBody>
          <a:bodyPr wrap="none" rtlCol="0">
            <a:spAutoFit/>
          </a:bodyPr>
          <a:lstStyle/>
          <a:p>
            <a:r>
              <a:rPr kumimoji="1" lang="ja-JP" altLang="en-US" sz="1200" smtClean="0"/>
              <a:t>治具製作</a:t>
            </a:r>
            <a:endParaRPr kumimoji="1" lang="ja-JP" altLang="en-US" sz="1200"/>
          </a:p>
        </p:txBody>
      </p:sp>
      <p:sp>
        <p:nvSpPr>
          <p:cNvPr id="90" name="正方形/長方形 89"/>
          <p:cNvSpPr/>
          <p:nvPr/>
        </p:nvSpPr>
        <p:spPr>
          <a:xfrm>
            <a:off x="133293" y="3562260"/>
            <a:ext cx="2036276" cy="28799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4756633" y="3573260"/>
            <a:ext cx="877163" cy="276999"/>
          </a:xfrm>
          <a:prstGeom prst="rect">
            <a:avLst/>
          </a:prstGeom>
          <a:noFill/>
        </p:spPr>
        <p:txBody>
          <a:bodyPr wrap="none" rtlCol="0">
            <a:spAutoFit/>
          </a:bodyPr>
          <a:lstStyle/>
          <a:p>
            <a:r>
              <a:rPr kumimoji="1" lang="ja-JP" altLang="en-US" sz="1200" smtClean="0"/>
              <a:t>運転・改造</a:t>
            </a:r>
            <a:endParaRPr kumimoji="1" lang="ja-JP" altLang="en-US" sz="1200"/>
          </a:p>
        </p:txBody>
      </p:sp>
      <p:sp>
        <p:nvSpPr>
          <p:cNvPr id="92" name="テキスト ボックス 91"/>
          <p:cNvSpPr txBox="1"/>
          <p:nvPr/>
        </p:nvSpPr>
        <p:spPr>
          <a:xfrm>
            <a:off x="450039" y="3562259"/>
            <a:ext cx="1549468" cy="246221"/>
          </a:xfrm>
          <a:prstGeom prst="rect">
            <a:avLst/>
          </a:prstGeom>
          <a:noFill/>
        </p:spPr>
        <p:txBody>
          <a:bodyPr wrap="square" rtlCol="0">
            <a:spAutoFit/>
          </a:bodyPr>
          <a:lstStyle/>
          <a:p>
            <a:r>
              <a:rPr kumimoji="1" lang="ja-JP" altLang="en-US" sz="1000" smtClean="0"/>
              <a:t>マルチ９セル治具・</a:t>
            </a:r>
            <a:r>
              <a:rPr lang="ja-JP" altLang="en-US" sz="1000" smtClean="0"/>
              <a:t>設計</a:t>
            </a:r>
            <a:endParaRPr kumimoji="1" lang="ja-JP" altLang="en-US" sz="1000"/>
          </a:p>
        </p:txBody>
      </p:sp>
      <p:sp>
        <p:nvSpPr>
          <p:cNvPr id="93" name="正方形/長方形 92"/>
          <p:cNvSpPr/>
          <p:nvPr/>
        </p:nvSpPr>
        <p:spPr>
          <a:xfrm>
            <a:off x="4587674" y="4023807"/>
            <a:ext cx="3285902" cy="28799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94" name="正方形/長方形 93"/>
          <p:cNvSpPr/>
          <p:nvPr/>
        </p:nvSpPr>
        <p:spPr>
          <a:xfrm>
            <a:off x="3117711" y="4018995"/>
            <a:ext cx="1469963" cy="28799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95" name="テキスト ボックス 94"/>
          <p:cNvSpPr txBox="1"/>
          <p:nvPr/>
        </p:nvSpPr>
        <p:spPr>
          <a:xfrm>
            <a:off x="3446246" y="4034807"/>
            <a:ext cx="800219" cy="276999"/>
          </a:xfrm>
          <a:prstGeom prst="rect">
            <a:avLst/>
          </a:prstGeom>
          <a:noFill/>
        </p:spPr>
        <p:txBody>
          <a:bodyPr wrap="none" rtlCol="0">
            <a:spAutoFit/>
          </a:bodyPr>
          <a:lstStyle/>
          <a:p>
            <a:r>
              <a:rPr kumimoji="1" lang="ja-JP" altLang="en-US" sz="1200" smtClean="0"/>
              <a:t>治具製作</a:t>
            </a:r>
            <a:endParaRPr kumimoji="1" lang="ja-JP" altLang="en-US" sz="1200"/>
          </a:p>
        </p:txBody>
      </p:sp>
      <p:sp>
        <p:nvSpPr>
          <p:cNvPr id="96" name="正方形/長方形 95"/>
          <p:cNvSpPr/>
          <p:nvPr/>
        </p:nvSpPr>
        <p:spPr>
          <a:xfrm>
            <a:off x="1221427" y="4014885"/>
            <a:ext cx="1896283" cy="28799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97" name="テキスト ボックス 96"/>
          <p:cNvSpPr txBox="1"/>
          <p:nvPr/>
        </p:nvSpPr>
        <p:spPr>
          <a:xfrm>
            <a:off x="5633796" y="4034807"/>
            <a:ext cx="877163" cy="276999"/>
          </a:xfrm>
          <a:prstGeom prst="rect">
            <a:avLst/>
          </a:prstGeom>
          <a:noFill/>
        </p:spPr>
        <p:txBody>
          <a:bodyPr wrap="none" rtlCol="0">
            <a:spAutoFit/>
          </a:bodyPr>
          <a:lstStyle/>
          <a:p>
            <a:r>
              <a:rPr kumimoji="1" lang="ja-JP" altLang="en-US" sz="1200" smtClean="0"/>
              <a:t>運転・改造</a:t>
            </a:r>
            <a:endParaRPr kumimoji="1" lang="ja-JP" altLang="en-US" sz="1200"/>
          </a:p>
        </p:txBody>
      </p:sp>
      <p:sp>
        <p:nvSpPr>
          <p:cNvPr id="98" name="テキスト ボックス 97"/>
          <p:cNvSpPr txBox="1"/>
          <p:nvPr/>
        </p:nvSpPr>
        <p:spPr>
          <a:xfrm>
            <a:off x="1250538" y="4031144"/>
            <a:ext cx="1799465" cy="246221"/>
          </a:xfrm>
          <a:prstGeom prst="rect">
            <a:avLst/>
          </a:prstGeom>
          <a:noFill/>
        </p:spPr>
        <p:txBody>
          <a:bodyPr wrap="square" rtlCol="0">
            <a:spAutoFit/>
          </a:bodyPr>
          <a:lstStyle/>
          <a:p>
            <a:r>
              <a:rPr kumimoji="1" lang="ja-JP" altLang="en-US" sz="1000" smtClean="0"/>
              <a:t>エンドグループ一括治具・</a:t>
            </a:r>
            <a:r>
              <a:rPr lang="ja-JP" altLang="en-US" sz="1000" smtClean="0"/>
              <a:t>設計</a:t>
            </a:r>
            <a:endParaRPr kumimoji="1" lang="ja-JP" altLang="en-US" sz="1000"/>
          </a:p>
        </p:txBody>
      </p:sp>
      <p:sp>
        <p:nvSpPr>
          <p:cNvPr id="99" name="正方形/長方形 98"/>
          <p:cNvSpPr/>
          <p:nvPr/>
        </p:nvSpPr>
        <p:spPr>
          <a:xfrm>
            <a:off x="5981990" y="2572263"/>
            <a:ext cx="1171650" cy="2159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00" name="正方形/長方形 99"/>
          <p:cNvSpPr/>
          <p:nvPr/>
        </p:nvSpPr>
        <p:spPr>
          <a:xfrm>
            <a:off x="6889588" y="2909575"/>
            <a:ext cx="1171650" cy="2159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01" name="正方形/長方形 100"/>
          <p:cNvSpPr/>
          <p:nvPr/>
        </p:nvSpPr>
        <p:spPr>
          <a:xfrm>
            <a:off x="7858421" y="3208686"/>
            <a:ext cx="1171650" cy="215997"/>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02" name="テキスト ボックス 101"/>
          <p:cNvSpPr txBox="1"/>
          <p:nvPr/>
        </p:nvSpPr>
        <p:spPr>
          <a:xfrm>
            <a:off x="6243907" y="2542039"/>
            <a:ext cx="530915" cy="246221"/>
          </a:xfrm>
          <a:prstGeom prst="rect">
            <a:avLst/>
          </a:prstGeom>
          <a:noFill/>
        </p:spPr>
        <p:txBody>
          <a:bodyPr wrap="none" rtlCol="0">
            <a:spAutoFit/>
          </a:bodyPr>
          <a:lstStyle/>
          <a:p>
            <a:r>
              <a:rPr lang="ja-JP" altLang="en-US" sz="1000"/>
              <a:t>４</a:t>
            </a:r>
            <a:r>
              <a:rPr kumimoji="1" lang="ja-JP" altLang="en-US" sz="1000" smtClean="0"/>
              <a:t>号機</a:t>
            </a:r>
            <a:endParaRPr kumimoji="1" lang="ja-JP" altLang="en-US" sz="1000"/>
          </a:p>
        </p:txBody>
      </p:sp>
      <p:sp>
        <p:nvSpPr>
          <p:cNvPr id="103" name="テキスト ボックス 102"/>
          <p:cNvSpPr txBox="1"/>
          <p:nvPr/>
        </p:nvSpPr>
        <p:spPr>
          <a:xfrm>
            <a:off x="7200266" y="2873407"/>
            <a:ext cx="530915" cy="246221"/>
          </a:xfrm>
          <a:prstGeom prst="rect">
            <a:avLst/>
          </a:prstGeom>
          <a:noFill/>
        </p:spPr>
        <p:txBody>
          <a:bodyPr wrap="none" rtlCol="0">
            <a:spAutoFit/>
          </a:bodyPr>
          <a:lstStyle/>
          <a:p>
            <a:r>
              <a:rPr lang="ja-JP" altLang="en-US" sz="1000"/>
              <a:t>５</a:t>
            </a:r>
            <a:r>
              <a:rPr kumimoji="1" lang="ja-JP" altLang="en-US" sz="1000" smtClean="0"/>
              <a:t>号機</a:t>
            </a:r>
            <a:endParaRPr kumimoji="1" lang="ja-JP" altLang="en-US" sz="1000"/>
          </a:p>
        </p:txBody>
      </p:sp>
      <p:sp>
        <p:nvSpPr>
          <p:cNvPr id="104" name="テキスト ボックス 103"/>
          <p:cNvSpPr txBox="1"/>
          <p:nvPr/>
        </p:nvSpPr>
        <p:spPr>
          <a:xfrm>
            <a:off x="8156625" y="3210964"/>
            <a:ext cx="530915" cy="246221"/>
          </a:xfrm>
          <a:prstGeom prst="rect">
            <a:avLst/>
          </a:prstGeom>
          <a:noFill/>
        </p:spPr>
        <p:txBody>
          <a:bodyPr wrap="none" rtlCol="0">
            <a:spAutoFit/>
          </a:bodyPr>
          <a:lstStyle/>
          <a:p>
            <a:r>
              <a:rPr lang="ja-JP" altLang="en-US" sz="1000"/>
              <a:t>６</a:t>
            </a:r>
            <a:r>
              <a:rPr kumimoji="1" lang="ja-JP" altLang="en-US" sz="1000" smtClean="0"/>
              <a:t>号機</a:t>
            </a:r>
            <a:endParaRPr kumimoji="1" lang="ja-JP" altLang="en-US" sz="1000"/>
          </a:p>
        </p:txBody>
      </p:sp>
      <p:sp>
        <p:nvSpPr>
          <p:cNvPr id="105" name="テキスト ボックス 104"/>
          <p:cNvSpPr txBox="1"/>
          <p:nvPr/>
        </p:nvSpPr>
        <p:spPr>
          <a:xfrm>
            <a:off x="7173405" y="2418928"/>
            <a:ext cx="509775" cy="246221"/>
          </a:xfrm>
          <a:prstGeom prst="rect">
            <a:avLst/>
          </a:prstGeom>
          <a:noFill/>
        </p:spPr>
        <p:txBody>
          <a:bodyPr wrap="none" rtlCol="0">
            <a:spAutoFit/>
          </a:bodyPr>
          <a:lstStyle/>
          <a:p>
            <a:r>
              <a:rPr kumimoji="1" lang="en-US" altLang="ja-JP" sz="1000" smtClean="0"/>
              <a:t>EP, VT</a:t>
            </a:r>
            <a:endParaRPr kumimoji="1" lang="ja-JP" altLang="en-US" sz="1000"/>
          </a:p>
        </p:txBody>
      </p:sp>
      <p:cxnSp>
        <p:nvCxnSpPr>
          <p:cNvPr id="106" name="直線矢印コネクタ 105"/>
          <p:cNvCxnSpPr/>
          <p:nvPr/>
        </p:nvCxnSpPr>
        <p:spPr>
          <a:xfrm>
            <a:off x="7153640" y="2693240"/>
            <a:ext cx="529540" cy="0"/>
          </a:xfrm>
          <a:prstGeom prst="straightConnector1">
            <a:avLst/>
          </a:prstGeom>
          <a:ln w="57150" cmpd="sng">
            <a:headEnd type="triangle"/>
            <a:tailEnd type="triangle"/>
          </a:ln>
        </p:spPr>
        <p:style>
          <a:lnRef idx="2">
            <a:schemeClr val="accent1"/>
          </a:lnRef>
          <a:fillRef idx="0">
            <a:schemeClr val="accent1"/>
          </a:fillRef>
          <a:effectRef idx="1">
            <a:schemeClr val="accent1"/>
          </a:effectRef>
          <a:fontRef idx="minor">
            <a:schemeClr val="tx1"/>
          </a:fontRef>
        </p:style>
      </p:cxnSp>
      <p:sp>
        <p:nvSpPr>
          <p:cNvPr id="107" name="正方形/長方形 106"/>
          <p:cNvSpPr/>
          <p:nvPr/>
        </p:nvSpPr>
        <p:spPr>
          <a:xfrm>
            <a:off x="7685639" y="2572263"/>
            <a:ext cx="447106" cy="215997"/>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108" name="テキスト ボックス 107"/>
          <p:cNvSpPr txBox="1"/>
          <p:nvPr/>
        </p:nvSpPr>
        <p:spPr>
          <a:xfrm>
            <a:off x="7601869" y="2368792"/>
            <a:ext cx="699631" cy="246221"/>
          </a:xfrm>
          <a:prstGeom prst="rect">
            <a:avLst/>
          </a:prstGeom>
          <a:noFill/>
        </p:spPr>
        <p:txBody>
          <a:bodyPr wrap="none" rtlCol="0">
            <a:spAutoFit/>
          </a:bodyPr>
          <a:lstStyle/>
          <a:p>
            <a:r>
              <a:rPr kumimoji="1" lang="ja-JP" altLang="en-US" sz="1000" smtClean="0"/>
              <a:t>ジャケット</a:t>
            </a:r>
            <a:endParaRPr kumimoji="1" lang="ja-JP" altLang="en-US" sz="1000"/>
          </a:p>
        </p:txBody>
      </p:sp>
      <p:sp>
        <p:nvSpPr>
          <p:cNvPr id="109" name="正方形/長方形 108"/>
          <p:cNvSpPr/>
          <p:nvPr/>
        </p:nvSpPr>
        <p:spPr>
          <a:xfrm>
            <a:off x="8132745" y="2564902"/>
            <a:ext cx="148263" cy="21599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10" name="テキスト ボックス 109"/>
          <p:cNvSpPr txBox="1"/>
          <p:nvPr/>
        </p:nvSpPr>
        <p:spPr>
          <a:xfrm>
            <a:off x="8073073" y="2572263"/>
            <a:ext cx="931565" cy="246221"/>
          </a:xfrm>
          <a:prstGeom prst="rect">
            <a:avLst/>
          </a:prstGeom>
          <a:noFill/>
        </p:spPr>
        <p:txBody>
          <a:bodyPr wrap="none" rtlCol="0">
            <a:spAutoFit/>
          </a:bodyPr>
          <a:lstStyle/>
          <a:p>
            <a:r>
              <a:rPr kumimoji="1" lang="ja-JP" altLang="en-US" sz="1000" smtClean="0"/>
              <a:t>高圧ガス検査</a:t>
            </a:r>
            <a:endParaRPr kumimoji="1" lang="ja-JP" altLang="en-US" sz="1000"/>
          </a:p>
        </p:txBody>
      </p:sp>
      <p:cxnSp>
        <p:nvCxnSpPr>
          <p:cNvPr id="111" name="直線矢印コネクタ 110"/>
          <p:cNvCxnSpPr/>
          <p:nvPr/>
        </p:nvCxnSpPr>
        <p:spPr>
          <a:xfrm>
            <a:off x="8061238" y="3022465"/>
            <a:ext cx="529540" cy="0"/>
          </a:xfrm>
          <a:prstGeom prst="straightConnector1">
            <a:avLst/>
          </a:prstGeom>
          <a:ln w="57150" cmpd="sng">
            <a:headEnd type="triangle"/>
            <a:tailEnd type="triangle"/>
          </a:ln>
        </p:spPr>
        <p:style>
          <a:lnRef idx="2">
            <a:schemeClr val="accent1"/>
          </a:lnRef>
          <a:fillRef idx="0">
            <a:schemeClr val="accent1"/>
          </a:fillRef>
          <a:effectRef idx="1">
            <a:schemeClr val="accent1"/>
          </a:effectRef>
          <a:fontRef idx="minor">
            <a:schemeClr val="tx1"/>
          </a:fontRef>
        </p:style>
      </p:cxnSp>
      <p:sp>
        <p:nvSpPr>
          <p:cNvPr id="112" name="正方形/長方形 111"/>
          <p:cNvSpPr/>
          <p:nvPr/>
        </p:nvSpPr>
        <p:spPr>
          <a:xfrm>
            <a:off x="8587799" y="2903631"/>
            <a:ext cx="447106" cy="215997"/>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cxnSp>
        <p:nvCxnSpPr>
          <p:cNvPr id="113" name="直線コネクタ 112"/>
          <p:cNvCxnSpPr/>
          <p:nvPr/>
        </p:nvCxnSpPr>
        <p:spPr>
          <a:xfrm flipV="1">
            <a:off x="265667" y="671622"/>
            <a:ext cx="8769238" cy="0"/>
          </a:xfrm>
          <a:prstGeom prst="line">
            <a:avLst/>
          </a:prstGeom>
          <a:ln w="12700" cmpd="sng">
            <a:solidFill>
              <a:srgbClr val="000090"/>
            </a:solidFill>
          </a:ln>
        </p:spPr>
        <p:style>
          <a:lnRef idx="2">
            <a:schemeClr val="accent1"/>
          </a:lnRef>
          <a:fillRef idx="0">
            <a:schemeClr val="accent1"/>
          </a:fillRef>
          <a:effectRef idx="1">
            <a:schemeClr val="accent1"/>
          </a:effectRef>
          <a:fontRef idx="minor">
            <a:schemeClr val="tx1"/>
          </a:fontRef>
        </p:style>
      </p:cxnSp>
      <p:sp>
        <p:nvSpPr>
          <p:cNvPr id="114" name="テキスト ボックス 113"/>
          <p:cNvSpPr txBox="1"/>
          <p:nvPr/>
        </p:nvSpPr>
        <p:spPr>
          <a:xfrm>
            <a:off x="196568" y="4454587"/>
            <a:ext cx="1326004" cy="307777"/>
          </a:xfrm>
          <a:prstGeom prst="rect">
            <a:avLst/>
          </a:prstGeom>
          <a:noFill/>
        </p:spPr>
        <p:txBody>
          <a:bodyPr wrap="none" rtlCol="0">
            <a:spAutoFit/>
          </a:bodyPr>
          <a:lstStyle/>
          <a:p>
            <a:r>
              <a:rPr lang="ja-JP" altLang="en-US" sz="1400" b="1" smtClean="0">
                <a:latin typeface="Osaka"/>
                <a:ea typeface="Osaka"/>
                <a:cs typeface="Osaka"/>
              </a:rPr>
              <a:t>トリム治具開発</a:t>
            </a:r>
            <a:endParaRPr kumimoji="1" lang="ja-JP" altLang="en-US" sz="1400" b="1">
              <a:latin typeface="Osaka"/>
              <a:ea typeface="Osaka"/>
              <a:cs typeface="Osaka"/>
            </a:endParaRPr>
          </a:p>
        </p:txBody>
      </p:sp>
      <p:sp>
        <p:nvSpPr>
          <p:cNvPr id="115" name="正方形/長方形 114"/>
          <p:cNvSpPr/>
          <p:nvPr/>
        </p:nvSpPr>
        <p:spPr>
          <a:xfrm>
            <a:off x="3125192" y="4762365"/>
            <a:ext cx="2836945" cy="28799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16" name="正方形/長方形 115"/>
          <p:cNvSpPr/>
          <p:nvPr/>
        </p:nvSpPr>
        <p:spPr>
          <a:xfrm>
            <a:off x="1655229" y="4757553"/>
            <a:ext cx="1469963" cy="28799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17" name="テキスト ボックス 116"/>
          <p:cNvSpPr txBox="1"/>
          <p:nvPr/>
        </p:nvSpPr>
        <p:spPr>
          <a:xfrm>
            <a:off x="1953315" y="4774092"/>
            <a:ext cx="800219" cy="276999"/>
          </a:xfrm>
          <a:prstGeom prst="rect">
            <a:avLst/>
          </a:prstGeom>
          <a:noFill/>
        </p:spPr>
        <p:txBody>
          <a:bodyPr wrap="none" rtlCol="0">
            <a:spAutoFit/>
          </a:bodyPr>
          <a:lstStyle/>
          <a:p>
            <a:r>
              <a:rPr kumimoji="1" lang="ja-JP" altLang="en-US" sz="1200" smtClean="0"/>
              <a:t>治具製作</a:t>
            </a:r>
            <a:endParaRPr kumimoji="1" lang="ja-JP" altLang="en-US" sz="1200"/>
          </a:p>
        </p:txBody>
      </p:sp>
      <p:sp>
        <p:nvSpPr>
          <p:cNvPr id="118" name="正方形/長方形 117"/>
          <p:cNvSpPr/>
          <p:nvPr/>
        </p:nvSpPr>
        <p:spPr>
          <a:xfrm>
            <a:off x="146323" y="4762365"/>
            <a:ext cx="1508908" cy="28799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119" name="テキスト ボックス 118"/>
          <p:cNvSpPr txBox="1"/>
          <p:nvPr/>
        </p:nvSpPr>
        <p:spPr>
          <a:xfrm>
            <a:off x="4114858" y="4768553"/>
            <a:ext cx="877163" cy="276999"/>
          </a:xfrm>
          <a:prstGeom prst="rect">
            <a:avLst/>
          </a:prstGeom>
          <a:noFill/>
        </p:spPr>
        <p:txBody>
          <a:bodyPr wrap="none" rtlCol="0">
            <a:spAutoFit/>
          </a:bodyPr>
          <a:lstStyle/>
          <a:p>
            <a:r>
              <a:rPr kumimoji="1" lang="ja-JP" altLang="en-US" sz="1200" smtClean="0"/>
              <a:t>運転・改造</a:t>
            </a:r>
            <a:endParaRPr kumimoji="1" lang="ja-JP" altLang="en-US" sz="1200"/>
          </a:p>
        </p:txBody>
      </p:sp>
      <p:sp>
        <p:nvSpPr>
          <p:cNvPr id="120" name="テキスト ボックス 119"/>
          <p:cNvSpPr txBox="1"/>
          <p:nvPr/>
        </p:nvSpPr>
        <p:spPr>
          <a:xfrm>
            <a:off x="193234" y="4774092"/>
            <a:ext cx="1447839" cy="246221"/>
          </a:xfrm>
          <a:prstGeom prst="rect">
            <a:avLst/>
          </a:prstGeom>
          <a:noFill/>
        </p:spPr>
        <p:txBody>
          <a:bodyPr wrap="square" rtlCol="0">
            <a:spAutoFit/>
          </a:bodyPr>
          <a:lstStyle/>
          <a:p>
            <a:r>
              <a:rPr kumimoji="1" lang="ja-JP" altLang="en-US" sz="1000" smtClean="0"/>
              <a:t>工業化トリム治具・</a:t>
            </a:r>
            <a:r>
              <a:rPr lang="ja-JP" altLang="en-US" sz="1000" smtClean="0"/>
              <a:t>設計</a:t>
            </a:r>
            <a:endParaRPr kumimoji="1" lang="ja-JP" altLang="en-US" sz="1000"/>
          </a:p>
        </p:txBody>
      </p:sp>
      <p:sp>
        <p:nvSpPr>
          <p:cNvPr id="121" name="テキスト ボックス 120"/>
          <p:cNvSpPr txBox="1"/>
          <p:nvPr/>
        </p:nvSpPr>
        <p:spPr>
          <a:xfrm>
            <a:off x="1762262" y="5286620"/>
            <a:ext cx="1303963" cy="307777"/>
          </a:xfrm>
          <a:prstGeom prst="rect">
            <a:avLst/>
          </a:prstGeom>
          <a:noFill/>
        </p:spPr>
        <p:txBody>
          <a:bodyPr wrap="none" rtlCol="0">
            <a:spAutoFit/>
          </a:bodyPr>
          <a:lstStyle/>
          <a:p>
            <a:r>
              <a:rPr lang="ja-JP" altLang="en-US" sz="1400" b="1" smtClean="0">
                <a:latin typeface="Osaka"/>
                <a:ea typeface="Osaka"/>
                <a:cs typeface="Osaka"/>
              </a:rPr>
              <a:t>自動</a:t>
            </a:r>
            <a:r>
              <a:rPr lang="en-US" altLang="ja-JP" sz="1400" b="1" smtClean="0">
                <a:latin typeface="Osaka"/>
                <a:ea typeface="Osaka"/>
                <a:cs typeface="Osaka"/>
              </a:rPr>
              <a:t>CP</a:t>
            </a:r>
            <a:r>
              <a:rPr lang="ja-JP" altLang="en-US" sz="1400" b="1" smtClean="0">
                <a:latin typeface="Osaka"/>
                <a:ea typeface="Osaka"/>
                <a:cs typeface="Osaka"/>
              </a:rPr>
              <a:t>機開発</a:t>
            </a:r>
            <a:endParaRPr kumimoji="1" lang="ja-JP" altLang="en-US" sz="1400" b="1">
              <a:latin typeface="Osaka"/>
              <a:ea typeface="Osaka"/>
              <a:cs typeface="Osaka"/>
            </a:endParaRPr>
          </a:p>
        </p:txBody>
      </p:sp>
      <p:sp>
        <p:nvSpPr>
          <p:cNvPr id="122" name="正方形/長方形 121"/>
          <p:cNvSpPr/>
          <p:nvPr/>
        </p:nvSpPr>
        <p:spPr>
          <a:xfrm>
            <a:off x="5969808" y="5274388"/>
            <a:ext cx="2397540" cy="28799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23" name="正方形/長方形 122"/>
          <p:cNvSpPr/>
          <p:nvPr/>
        </p:nvSpPr>
        <p:spPr>
          <a:xfrm>
            <a:off x="4266230" y="5269576"/>
            <a:ext cx="1695908" cy="28799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24" name="テキスト ボックス 123"/>
          <p:cNvSpPr txBox="1"/>
          <p:nvPr/>
        </p:nvSpPr>
        <p:spPr>
          <a:xfrm>
            <a:off x="4546790" y="5286004"/>
            <a:ext cx="1197764" cy="276999"/>
          </a:xfrm>
          <a:prstGeom prst="rect">
            <a:avLst/>
          </a:prstGeom>
          <a:noFill/>
        </p:spPr>
        <p:txBody>
          <a:bodyPr wrap="none" rtlCol="0">
            <a:spAutoFit/>
          </a:bodyPr>
          <a:lstStyle/>
          <a:p>
            <a:r>
              <a:rPr kumimoji="1" lang="en-US" altLang="ja-JP" sz="1200" smtClean="0"/>
              <a:t>CP</a:t>
            </a:r>
            <a:r>
              <a:rPr kumimoji="1" lang="ja-JP" altLang="en-US" sz="1200" smtClean="0"/>
              <a:t>機製作・設置</a:t>
            </a:r>
            <a:endParaRPr kumimoji="1" lang="ja-JP" altLang="en-US" sz="1200"/>
          </a:p>
        </p:txBody>
      </p:sp>
      <p:sp>
        <p:nvSpPr>
          <p:cNvPr id="125" name="正方形/長方形 124"/>
          <p:cNvSpPr/>
          <p:nvPr/>
        </p:nvSpPr>
        <p:spPr>
          <a:xfrm>
            <a:off x="3117709" y="5274388"/>
            <a:ext cx="1148521" cy="28799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126" name="テキスト ボックス 125"/>
          <p:cNvSpPr txBox="1"/>
          <p:nvPr/>
        </p:nvSpPr>
        <p:spPr>
          <a:xfrm>
            <a:off x="6506832" y="5286620"/>
            <a:ext cx="877163" cy="276999"/>
          </a:xfrm>
          <a:prstGeom prst="rect">
            <a:avLst/>
          </a:prstGeom>
          <a:noFill/>
        </p:spPr>
        <p:txBody>
          <a:bodyPr wrap="none" rtlCol="0">
            <a:spAutoFit/>
          </a:bodyPr>
          <a:lstStyle/>
          <a:p>
            <a:r>
              <a:rPr kumimoji="1" lang="ja-JP" altLang="en-US" sz="1200" smtClean="0"/>
              <a:t>運転・改造</a:t>
            </a:r>
            <a:endParaRPr kumimoji="1" lang="ja-JP" altLang="en-US" sz="1200"/>
          </a:p>
        </p:txBody>
      </p:sp>
      <p:sp>
        <p:nvSpPr>
          <p:cNvPr id="127" name="テキスト ボックス 126"/>
          <p:cNvSpPr txBox="1"/>
          <p:nvPr/>
        </p:nvSpPr>
        <p:spPr>
          <a:xfrm>
            <a:off x="3176486" y="5274387"/>
            <a:ext cx="1163691" cy="246221"/>
          </a:xfrm>
          <a:prstGeom prst="rect">
            <a:avLst/>
          </a:prstGeom>
          <a:noFill/>
        </p:spPr>
        <p:txBody>
          <a:bodyPr wrap="square" rtlCol="0">
            <a:spAutoFit/>
          </a:bodyPr>
          <a:lstStyle/>
          <a:p>
            <a:r>
              <a:rPr kumimoji="1" lang="ja-JP" altLang="en-US" sz="1000" smtClean="0"/>
              <a:t>工業化</a:t>
            </a:r>
            <a:r>
              <a:rPr kumimoji="1" lang="en-US" altLang="ja-JP" sz="1000" smtClean="0"/>
              <a:t>CP</a:t>
            </a:r>
            <a:r>
              <a:rPr kumimoji="1" lang="ja-JP" altLang="en-US" sz="1000" smtClean="0"/>
              <a:t>機・</a:t>
            </a:r>
            <a:r>
              <a:rPr lang="ja-JP" altLang="en-US" sz="1000" smtClean="0"/>
              <a:t>設計</a:t>
            </a:r>
            <a:endParaRPr kumimoji="1" lang="ja-JP" altLang="en-US" sz="1000"/>
          </a:p>
        </p:txBody>
      </p:sp>
      <p:sp>
        <p:nvSpPr>
          <p:cNvPr id="128" name="テキスト ボックス 127"/>
          <p:cNvSpPr txBox="1"/>
          <p:nvPr/>
        </p:nvSpPr>
        <p:spPr>
          <a:xfrm>
            <a:off x="191281" y="5716163"/>
            <a:ext cx="1958990" cy="307777"/>
          </a:xfrm>
          <a:prstGeom prst="rect">
            <a:avLst/>
          </a:prstGeom>
          <a:noFill/>
        </p:spPr>
        <p:txBody>
          <a:bodyPr wrap="none" rtlCol="0">
            <a:spAutoFit/>
          </a:bodyPr>
          <a:lstStyle/>
          <a:p>
            <a:r>
              <a:rPr lang="ja-JP" altLang="en-US" sz="1400" b="1" smtClean="0">
                <a:latin typeface="Osaka"/>
                <a:ea typeface="Osaka"/>
                <a:cs typeface="Osaka"/>
              </a:rPr>
              <a:t>深絞り・鍛造プレス開発</a:t>
            </a:r>
            <a:endParaRPr kumimoji="1" lang="ja-JP" altLang="en-US" sz="1400" b="1">
              <a:latin typeface="Osaka"/>
              <a:ea typeface="Osaka"/>
              <a:cs typeface="Osaka"/>
            </a:endParaRPr>
          </a:p>
        </p:txBody>
      </p:sp>
      <p:sp>
        <p:nvSpPr>
          <p:cNvPr id="129" name="正方形/長方形 128"/>
          <p:cNvSpPr/>
          <p:nvPr/>
        </p:nvSpPr>
        <p:spPr>
          <a:xfrm>
            <a:off x="133293" y="6077371"/>
            <a:ext cx="2984415" cy="2879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30" name="テキスト ボックス 129"/>
          <p:cNvSpPr txBox="1"/>
          <p:nvPr/>
        </p:nvSpPr>
        <p:spPr>
          <a:xfrm>
            <a:off x="1135408" y="6119149"/>
            <a:ext cx="1163691" cy="246221"/>
          </a:xfrm>
          <a:prstGeom prst="rect">
            <a:avLst/>
          </a:prstGeom>
          <a:noFill/>
        </p:spPr>
        <p:txBody>
          <a:bodyPr wrap="square" rtlCol="0">
            <a:spAutoFit/>
          </a:bodyPr>
          <a:lstStyle/>
          <a:p>
            <a:r>
              <a:rPr kumimoji="1" lang="en-US" altLang="ja-JP" sz="1000" smtClean="0"/>
              <a:t>R&amp;D</a:t>
            </a:r>
            <a:r>
              <a:rPr kumimoji="1" lang="ja-JP" altLang="en-US" sz="1000" smtClean="0"/>
              <a:t>　共同研究</a:t>
            </a:r>
            <a:endParaRPr kumimoji="1" lang="ja-JP" altLang="en-US" sz="1000"/>
          </a:p>
        </p:txBody>
      </p:sp>
      <p:sp>
        <p:nvSpPr>
          <p:cNvPr id="131" name="正方形/長方形 130"/>
          <p:cNvSpPr/>
          <p:nvPr/>
        </p:nvSpPr>
        <p:spPr>
          <a:xfrm>
            <a:off x="5992636" y="6088751"/>
            <a:ext cx="2813927" cy="28799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2" name="正方形/長方形 131"/>
          <p:cNvSpPr/>
          <p:nvPr/>
        </p:nvSpPr>
        <p:spPr>
          <a:xfrm>
            <a:off x="4587674" y="6083939"/>
            <a:ext cx="1397292" cy="28799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33" name="テキスト ボックス 132"/>
          <p:cNvSpPr txBox="1"/>
          <p:nvPr/>
        </p:nvSpPr>
        <p:spPr>
          <a:xfrm>
            <a:off x="4776005" y="6100367"/>
            <a:ext cx="1068922" cy="276999"/>
          </a:xfrm>
          <a:prstGeom prst="rect">
            <a:avLst/>
          </a:prstGeom>
          <a:noFill/>
        </p:spPr>
        <p:txBody>
          <a:bodyPr wrap="none" rtlCol="0">
            <a:spAutoFit/>
          </a:bodyPr>
          <a:lstStyle/>
          <a:p>
            <a:r>
              <a:rPr kumimoji="1" lang="ja-JP" altLang="en-US" sz="1200" smtClean="0"/>
              <a:t>深絞り機製作</a:t>
            </a:r>
            <a:endParaRPr kumimoji="1" lang="ja-JP" altLang="en-US" sz="1200"/>
          </a:p>
        </p:txBody>
      </p:sp>
      <p:sp>
        <p:nvSpPr>
          <p:cNvPr id="134" name="正方形/長方形 133"/>
          <p:cNvSpPr/>
          <p:nvPr/>
        </p:nvSpPr>
        <p:spPr>
          <a:xfrm>
            <a:off x="3140537" y="6088751"/>
            <a:ext cx="1429081" cy="28799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135" name="テキスト ボックス 134"/>
          <p:cNvSpPr txBox="1"/>
          <p:nvPr/>
        </p:nvSpPr>
        <p:spPr>
          <a:xfrm>
            <a:off x="6910279" y="6092847"/>
            <a:ext cx="877163" cy="276999"/>
          </a:xfrm>
          <a:prstGeom prst="rect">
            <a:avLst/>
          </a:prstGeom>
          <a:noFill/>
        </p:spPr>
        <p:txBody>
          <a:bodyPr wrap="none" rtlCol="0">
            <a:spAutoFit/>
          </a:bodyPr>
          <a:lstStyle/>
          <a:p>
            <a:r>
              <a:rPr kumimoji="1" lang="ja-JP" altLang="en-US" sz="1200" smtClean="0"/>
              <a:t>運転・改造</a:t>
            </a:r>
            <a:endParaRPr kumimoji="1" lang="ja-JP" altLang="en-US" sz="1200"/>
          </a:p>
        </p:txBody>
      </p:sp>
      <p:sp>
        <p:nvSpPr>
          <p:cNvPr id="136" name="テキスト ボックス 135"/>
          <p:cNvSpPr txBox="1"/>
          <p:nvPr/>
        </p:nvSpPr>
        <p:spPr>
          <a:xfrm>
            <a:off x="3159121" y="6095838"/>
            <a:ext cx="1371379" cy="246221"/>
          </a:xfrm>
          <a:prstGeom prst="rect">
            <a:avLst/>
          </a:prstGeom>
          <a:noFill/>
        </p:spPr>
        <p:txBody>
          <a:bodyPr wrap="square" rtlCol="0">
            <a:spAutoFit/>
          </a:bodyPr>
          <a:lstStyle/>
          <a:p>
            <a:r>
              <a:rPr kumimoji="1" lang="ja-JP" altLang="en-US" sz="1000" smtClean="0"/>
              <a:t>工業化深絞り機・</a:t>
            </a:r>
            <a:r>
              <a:rPr lang="ja-JP" altLang="en-US" sz="1000" smtClean="0"/>
              <a:t>設計</a:t>
            </a:r>
            <a:endParaRPr kumimoji="1" lang="ja-JP" altLang="en-US" sz="1000"/>
          </a:p>
        </p:txBody>
      </p:sp>
      <p:sp>
        <p:nvSpPr>
          <p:cNvPr id="3" name="右矢印 2"/>
          <p:cNvSpPr/>
          <p:nvPr/>
        </p:nvSpPr>
        <p:spPr>
          <a:xfrm>
            <a:off x="180299" y="2021637"/>
            <a:ext cx="2926427" cy="215997"/>
          </a:xfrm>
          <a:prstGeom prst="rightArrow">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7" name="テキスト ボックス 136"/>
          <p:cNvSpPr txBox="1"/>
          <p:nvPr/>
        </p:nvSpPr>
        <p:spPr>
          <a:xfrm>
            <a:off x="756037" y="1991413"/>
            <a:ext cx="1278214" cy="246221"/>
          </a:xfrm>
          <a:prstGeom prst="rect">
            <a:avLst/>
          </a:prstGeom>
          <a:noFill/>
        </p:spPr>
        <p:txBody>
          <a:bodyPr wrap="none" rtlCol="0">
            <a:spAutoFit/>
          </a:bodyPr>
          <a:lstStyle/>
          <a:p>
            <a:r>
              <a:rPr kumimoji="1" lang="en-US" altLang="ja-JP" sz="1000" smtClean="0"/>
              <a:t>2011</a:t>
            </a:r>
            <a:r>
              <a:rPr kumimoji="1" lang="ja-JP" altLang="en-US" sz="1000" smtClean="0"/>
              <a:t>年度・材料調達</a:t>
            </a:r>
            <a:endParaRPr kumimoji="1" lang="ja-JP" altLang="en-US" sz="1000"/>
          </a:p>
        </p:txBody>
      </p:sp>
      <p:sp>
        <p:nvSpPr>
          <p:cNvPr id="138" name="右矢印 137"/>
          <p:cNvSpPr/>
          <p:nvPr/>
        </p:nvSpPr>
        <p:spPr>
          <a:xfrm>
            <a:off x="3151958" y="2290269"/>
            <a:ext cx="2817849" cy="193586"/>
          </a:xfrm>
          <a:prstGeom prst="rightArrow">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9" name="テキスト ボックス 138"/>
          <p:cNvSpPr txBox="1"/>
          <p:nvPr/>
        </p:nvSpPr>
        <p:spPr>
          <a:xfrm>
            <a:off x="3860478" y="2237634"/>
            <a:ext cx="1278214" cy="246221"/>
          </a:xfrm>
          <a:prstGeom prst="rect">
            <a:avLst/>
          </a:prstGeom>
          <a:noFill/>
        </p:spPr>
        <p:txBody>
          <a:bodyPr wrap="none" rtlCol="0">
            <a:spAutoFit/>
          </a:bodyPr>
          <a:lstStyle/>
          <a:p>
            <a:r>
              <a:rPr kumimoji="1" lang="en-US" altLang="ja-JP" sz="1000" smtClean="0"/>
              <a:t>2012</a:t>
            </a:r>
            <a:r>
              <a:rPr kumimoji="1" lang="ja-JP" altLang="en-US" sz="1000" smtClean="0"/>
              <a:t>年度・材料調達</a:t>
            </a:r>
            <a:endParaRPr kumimoji="1" lang="ja-JP" altLang="en-US" sz="1000"/>
          </a:p>
        </p:txBody>
      </p:sp>
      <p:sp>
        <p:nvSpPr>
          <p:cNvPr id="6" name="テキスト ボックス 5"/>
          <p:cNvSpPr txBox="1"/>
          <p:nvPr/>
        </p:nvSpPr>
        <p:spPr>
          <a:xfrm>
            <a:off x="7616980" y="4454587"/>
            <a:ext cx="1620957" cy="615553"/>
          </a:xfrm>
          <a:prstGeom prst="rect">
            <a:avLst/>
          </a:prstGeom>
          <a:noFill/>
        </p:spPr>
        <p:txBody>
          <a:bodyPr wrap="none" rtlCol="0">
            <a:spAutoFit/>
          </a:bodyPr>
          <a:lstStyle/>
          <a:p>
            <a:r>
              <a:rPr kumimoji="1" lang="en-US" altLang="ja-JP" smtClean="0">
                <a:solidFill>
                  <a:srgbClr val="FF0000"/>
                </a:solidFill>
              </a:rPr>
              <a:t>CFF</a:t>
            </a:r>
          </a:p>
          <a:p>
            <a:r>
              <a:rPr kumimoji="1" lang="ja-JP" altLang="en-US" sz="1600" smtClean="0">
                <a:solidFill>
                  <a:srgbClr val="FF0000"/>
                </a:solidFill>
              </a:rPr>
              <a:t>工業化設備稼働</a:t>
            </a:r>
            <a:endParaRPr kumimoji="1" lang="ja-JP" altLang="en-US" sz="1600">
              <a:solidFill>
                <a:srgbClr val="FF0000"/>
              </a:solidFill>
            </a:endParaRPr>
          </a:p>
        </p:txBody>
      </p:sp>
      <p:cxnSp>
        <p:nvCxnSpPr>
          <p:cNvPr id="142" name="直線コネクタ 141"/>
          <p:cNvCxnSpPr/>
          <p:nvPr/>
        </p:nvCxnSpPr>
        <p:spPr>
          <a:xfrm>
            <a:off x="1999507" y="561203"/>
            <a:ext cx="5055117" cy="0"/>
          </a:xfrm>
          <a:prstGeom prst="line">
            <a:avLst/>
          </a:prstGeom>
          <a:ln w="34925" cap="flat" cmpd="sng" algn="ctr">
            <a:solidFill>
              <a:schemeClr val="accent4"/>
            </a:solidFill>
            <a:prstDash val="solid"/>
            <a:round/>
            <a:headEnd type="none" w="med" len="med"/>
            <a:tailEnd type="none" w="med" len="med"/>
          </a:ln>
          <a:effectLst>
            <a:outerShdw blurRad="101600" dist="20000" dir="5400000" rotWithShape="0">
              <a:srgbClr val="660066">
                <a:alpha val="60000"/>
              </a:srgbClr>
            </a:outerShdw>
          </a:effectLst>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10108115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STF-QB-02192011.PNG"/>
          <p:cNvPicPr>
            <a:picLocks noChangeAspect="1"/>
          </p:cNvPicPr>
          <p:nvPr/>
        </p:nvPicPr>
        <p:blipFill>
          <a:blip r:embed="rId2"/>
          <a:stretch>
            <a:fillRect/>
          </a:stretch>
        </p:blipFill>
        <p:spPr>
          <a:xfrm>
            <a:off x="0" y="2147500"/>
            <a:ext cx="9144000" cy="4551123"/>
          </a:xfrm>
          <a:prstGeom prst="rect">
            <a:avLst/>
          </a:prstGeom>
        </p:spPr>
      </p:pic>
      <p:sp>
        <p:nvSpPr>
          <p:cNvPr id="4" name="TextBox 3"/>
          <p:cNvSpPr txBox="1"/>
          <p:nvPr/>
        </p:nvSpPr>
        <p:spPr>
          <a:xfrm>
            <a:off x="0" y="1348833"/>
            <a:ext cx="9056386" cy="369332"/>
          </a:xfrm>
          <a:prstGeom prst="rect">
            <a:avLst/>
          </a:prstGeom>
          <a:noFill/>
        </p:spPr>
        <p:txBody>
          <a:bodyPr wrap="none" rtlCol="0">
            <a:spAutoFit/>
          </a:bodyPr>
          <a:lstStyle/>
          <a:p>
            <a:r>
              <a:rPr kumimoji="1" lang="ja-JP" altLang="en-US" dirty="0" smtClean="0"/>
              <a:t>レーザーとの衝突をヘッドオンにし、ビームを</a:t>
            </a:r>
            <a:r>
              <a:rPr kumimoji="1" lang="en-US" altLang="ja-JP" dirty="0" smtClean="0"/>
              <a:t>10µm</a:t>
            </a:r>
            <a:r>
              <a:rPr kumimoji="1" lang="ja-JP" altLang="en-US" dirty="0" smtClean="0"/>
              <a:t>程度に絞れる光学系を使ったビームライン</a:t>
            </a:r>
            <a:endParaRPr kumimoji="1" lang="ja-JP" altLang="en-US" dirty="0"/>
          </a:p>
        </p:txBody>
      </p:sp>
      <p:cxnSp>
        <p:nvCxnSpPr>
          <p:cNvPr id="6" name="直線矢印コネクタ 5"/>
          <p:cNvCxnSpPr/>
          <p:nvPr/>
        </p:nvCxnSpPr>
        <p:spPr>
          <a:xfrm>
            <a:off x="7010400" y="3312583"/>
            <a:ext cx="533400" cy="1588"/>
          </a:xfrm>
          <a:prstGeom prst="straightConnector1">
            <a:avLst/>
          </a:prstGeom>
          <a:ln w="38100" cmpd="sng">
            <a:tailEnd type="arrow"/>
          </a:ln>
        </p:spPr>
        <p:style>
          <a:lnRef idx="2">
            <a:schemeClr val="accent4"/>
          </a:lnRef>
          <a:fillRef idx="0">
            <a:schemeClr val="accent4"/>
          </a:fillRef>
          <a:effectRef idx="1">
            <a:schemeClr val="accent4"/>
          </a:effectRef>
          <a:fontRef idx="minor">
            <a:schemeClr val="tx1"/>
          </a:fontRef>
        </p:style>
      </p:cxnSp>
      <p:sp>
        <p:nvSpPr>
          <p:cNvPr id="7" name="TextBox 6"/>
          <p:cNvSpPr txBox="1"/>
          <p:nvPr/>
        </p:nvSpPr>
        <p:spPr>
          <a:xfrm>
            <a:off x="7543800" y="3175671"/>
            <a:ext cx="726205" cy="276999"/>
          </a:xfrm>
          <a:prstGeom prst="rect">
            <a:avLst/>
          </a:prstGeom>
          <a:noFill/>
        </p:spPr>
        <p:txBody>
          <a:bodyPr wrap="none" rtlCol="0">
            <a:spAutoFit/>
          </a:bodyPr>
          <a:lstStyle/>
          <a:p>
            <a:r>
              <a:rPr lang="ja-JP" altLang="en-US" sz="1200" dirty="0" smtClean="0"/>
              <a:t>生成</a:t>
            </a:r>
            <a:r>
              <a:rPr kumimoji="1" lang="en-US" altLang="ja-JP" sz="1200" dirty="0" smtClean="0"/>
              <a:t>X</a:t>
            </a:r>
            <a:r>
              <a:rPr kumimoji="1" lang="ja-JP" altLang="en-US" sz="1200" dirty="0" smtClean="0"/>
              <a:t>線</a:t>
            </a:r>
            <a:endParaRPr kumimoji="1" lang="ja-JP" altLang="en-US" sz="1200" dirty="0"/>
          </a:p>
        </p:txBody>
      </p:sp>
      <p:sp>
        <p:nvSpPr>
          <p:cNvPr id="8" name="Rectangle 20"/>
          <p:cNvSpPr>
            <a:spLocks noChangeArrowheads="1"/>
          </p:cNvSpPr>
          <p:nvPr/>
        </p:nvSpPr>
        <p:spPr bwMode="auto">
          <a:xfrm>
            <a:off x="152400" y="2209800"/>
            <a:ext cx="8839200" cy="4495800"/>
          </a:xfrm>
          <a:prstGeom prst="rect">
            <a:avLst/>
          </a:prstGeom>
          <a:noFill/>
          <a:ln w="28575">
            <a:solidFill>
              <a:schemeClr val="bg2">
                <a:lumMod val="50000"/>
              </a:schemeClr>
            </a:solidFill>
            <a:miter lim="800000"/>
            <a:headEnd/>
            <a:tailEnd/>
          </a:ln>
        </p:spPr>
        <p:txBody>
          <a:bodyPr wrap="none" anchor="ctr">
            <a:prstTxWarp prst="textNoShape">
              <a:avLst/>
            </a:prstTxWarp>
          </a:bodyPr>
          <a:lstStyle/>
          <a:p>
            <a:pPr>
              <a:defRPr/>
            </a:pPr>
            <a:endParaRPr lang="ja-JP" altLang="en-US"/>
          </a:p>
        </p:txBody>
      </p:sp>
      <p:sp>
        <p:nvSpPr>
          <p:cNvPr id="9" name="TextBox 1"/>
          <p:cNvSpPr txBox="1">
            <a:spLocks noChangeArrowheads="1"/>
          </p:cNvSpPr>
          <p:nvPr/>
        </p:nvSpPr>
        <p:spPr bwMode="auto">
          <a:xfrm>
            <a:off x="960966" y="251697"/>
            <a:ext cx="6888700" cy="523220"/>
          </a:xfrm>
          <a:prstGeom prst="rect">
            <a:avLst/>
          </a:prstGeom>
          <a:noFill/>
          <a:ln w="9525">
            <a:noFill/>
            <a:miter lim="800000"/>
            <a:headEnd/>
            <a:tailEnd/>
          </a:ln>
        </p:spPr>
        <p:txBody>
          <a:bodyPr wrap="none">
            <a:prstTxWarp prst="textNoShape">
              <a:avLst/>
            </a:prstTxWarp>
            <a:spAutoFit/>
          </a:bodyPr>
          <a:lstStyle/>
          <a:p>
            <a:r>
              <a:rPr lang="ja-JP" altLang="en-US" sz="2800" b="1" dirty="0" smtClean="0">
                <a:solidFill>
                  <a:srgbClr val="000000"/>
                </a:solidFill>
                <a:latin typeface="Osaka"/>
                <a:ea typeface="Osaka"/>
                <a:cs typeface="Osaka"/>
              </a:rPr>
              <a:t> </a:t>
            </a:r>
            <a:r>
              <a:rPr lang="en-US" altLang="ja-JP" sz="2800" b="1" dirty="0" smtClean="0">
                <a:latin typeface="Helvetica" pitchFamily="-112" charset="0"/>
                <a:ea typeface="Helvetica" pitchFamily="-112" charset="0"/>
                <a:cs typeface="Helvetica" pitchFamily="-112" charset="0"/>
              </a:rPr>
              <a:t>STF Phase 2 Injector Part construction</a:t>
            </a:r>
            <a:endParaRPr lang="ja-JP" altLang="en-US" sz="2800" b="1" dirty="0">
              <a:latin typeface="Helvetica" pitchFamily="-112" charset="0"/>
              <a:ea typeface="Helvetica" pitchFamily="-112" charset="0"/>
              <a:cs typeface="Helvetica" pitchFamily="-112" charset="0"/>
            </a:endParaRPr>
          </a:p>
        </p:txBody>
      </p:sp>
      <p:sp>
        <p:nvSpPr>
          <p:cNvPr id="3" name="テキスト ボックス 2"/>
          <p:cNvSpPr txBox="1"/>
          <p:nvPr/>
        </p:nvSpPr>
        <p:spPr>
          <a:xfrm>
            <a:off x="1714500" y="941492"/>
            <a:ext cx="1629372" cy="400110"/>
          </a:xfrm>
          <a:prstGeom prst="rect">
            <a:avLst/>
          </a:prstGeom>
          <a:noFill/>
        </p:spPr>
        <p:txBody>
          <a:bodyPr wrap="none" rtlCol="0">
            <a:spAutoFit/>
          </a:bodyPr>
          <a:lstStyle/>
          <a:p>
            <a:r>
              <a:rPr lang="ja-JP" altLang="en-US" sz="2000" b="1" dirty="0" smtClean="0">
                <a:latin typeface="Osaka"/>
                <a:ea typeface="Osaka"/>
                <a:cs typeface="Osaka"/>
              </a:rPr>
              <a:t>「量子ビーム」</a:t>
            </a:r>
            <a:endParaRPr kumimoji="1" lang="ja-JP" altLang="en-US" sz="2000" b="1" dirty="0">
              <a:latin typeface="Osaka"/>
              <a:ea typeface="Osaka"/>
              <a:cs typeface="Osaka"/>
            </a:endParaRPr>
          </a:p>
        </p:txBody>
      </p:sp>
      <p:sp>
        <p:nvSpPr>
          <p:cNvPr id="5" name="テキスト ボックス 4"/>
          <p:cNvSpPr txBox="1"/>
          <p:nvPr/>
        </p:nvSpPr>
        <p:spPr>
          <a:xfrm>
            <a:off x="1241518" y="1799335"/>
            <a:ext cx="7028487" cy="369332"/>
          </a:xfrm>
          <a:prstGeom prst="rect">
            <a:avLst/>
          </a:prstGeom>
          <a:noFill/>
        </p:spPr>
        <p:txBody>
          <a:bodyPr wrap="none" rtlCol="0">
            <a:spAutoFit/>
          </a:bodyPr>
          <a:lstStyle/>
          <a:p>
            <a:r>
              <a:rPr kumimoji="1" lang="ja-JP" altLang="en-US" b="1" dirty="0" smtClean="0">
                <a:latin typeface="Osaka"/>
                <a:ea typeface="Osaka"/>
                <a:cs typeface="Osaka"/>
              </a:rPr>
              <a:t>ビーム運転</a:t>
            </a:r>
            <a:r>
              <a:rPr kumimoji="1" lang="en-US" altLang="ja-JP" b="1" dirty="0" smtClean="0">
                <a:latin typeface="Osaka"/>
                <a:ea typeface="Osaka"/>
                <a:cs typeface="Osaka"/>
              </a:rPr>
              <a:t>: 40MeV,   62pC x 162500bunch(6.15ns</a:t>
            </a:r>
            <a:r>
              <a:rPr kumimoji="1" lang="ja-JP" altLang="en-US" b="1" dirty="0" smtClean="0">
                <a:latin typeface="Osaka"/>
                <a:ea typeface="Osaka"/>
                <a:cs typeface="Osaka"/>
              </a:rPr>
              <a:t>間隔</a:t>
            </a:r>
            <a:r>
              <a:rPr kumimoji="1" lang="en-US" altLang="ja-JP" b="1" dirty="0" smtClean="0">
                <a:latin typeface="Osaka"/>
                <a:ea typeface="Osaka"/>
                <a:cs typeface="Osaka"/>
              </a:rPr>
              <a:t>) x 5Hz</a:t>
            </a:r>
            <a:endParaRPr kumimoji="1" lang="ja-JP" altLang="en-US" b="1" dirty="0">
              <a:latin typeface="Osaka"/>
              <a:ea typeface="Osaka"/>
              <a:cs typeface="Osaka"/>
            </a:endParaRPr>
          </a:p>
        </p:txBody>
      </p:sp>
      <p:sp>
        <p:nvSpPr>
          <p:cNvPr id="10" name="スライド番号プレースホルダー 9"/>
          <p:cNvSpPr>
            <a:spLocks noGrp="1"/>
          </p:cNvSpPr>
          <p:nvPr>
            <p:ph type="sldNum" sz="quarter" idx="12"/>
          </p:nvPr>
        </p:nvSpPr>
        <p:spPr/>
        <p:txBody>
          <a:bodyPr/>
          <a:lstStyle/>
          <a:p>
            <a:fld id="{BFF07B6F-8C16-E449-A7C5-2AFDE69810BD}" type="slidenum">
              <a:rPr kumimoji="1" lang="ja-JP" altLang="en-US" smtClean="0"/>
              <a:t>19</a:t>
            </a:fld>
            <a:endParaRPr kumimoji="1" lang="ja-JP" altLang="en-US"/>
          </a:p>
        </p:txBody>
      </p:sp>
      <p:sp>
        <p:nvSpPr>
          <p:cNvPr id="11" name="テキスト ボックス 10"/>
          <p:cNvSpPr txBox="1"/>
          <p:nvPr/>
        </p:nvSpPr>
        <p:spPr>
          <a:xfrm>
            <a:off x="5513235" y="819666"/>
            <a:ext cx="2994329" cy="369332"/>
          </a:xfrm>
          <a:prstGeom prst="rect">
            <a:avLst/>
          </a:prstGeom>
          <a:noFill/>
        </p:spPr>
        <p:txBody>
          <a:bodyPr wrap="none" rtlCol="0">
            <a:spAutoFit/>
          </a:bodyPr>
          <a:lstStyle/>
          <a:p>
            <a:r>
              <a:rPr kumimoji="1" lang="en-US" altLang="ja-JP" b="1" dirty="0" smtClean="0">
                <a:solidFill>
                  <a:srgbClr val="000090"/>
                </a:solidFill>
                <a:latin typeface="Osaka"/>
                <a:ea typeface="Osaka"/>
                <a:cs typeface="Osaka"/>
              </a:rPr>
              <a:t>2012</a:t>
            </a:r>
            <a:r>
              <a:rPr kumimoji="1" lang="ja-JP" altLang="en-US" b="1" dirty="0" smtClean="0">
                <a:solidFill>
                  <a:srgbClr val="000090"/>
                </a:solidFill>
                <a:latin typeface="Osaka"/>
                <a:ea typeface="Osaka"/>
                <a:cs typeface="Osaka"/>
              </a:rPr>
              <a:t>年に入射部ビーム運転</a:t>
            </a:r>
            <a:endParaRPr kumimoji="1" lang="ja-JP" altLang="en-US" b="1" dirty="0">
              <a:solidFill>
                <a:srgbClr val="000090"/>
              </a:solidFill>
              <a:latin typeface="Osaka"/>
              <a:ea typeface="Osaka"/>
              <a:cs typeface="Osaka"/>
            </a:endParaRPr>
          </a:p>
        </p:txBody>
      </p:sp>
    </p:spTree>
    <p:extLst>
      <p:ext uri="{BB962C8B-B14F-4D97-AF65-F5344CB8AC3E}">
        <p14:creationId xmlns:p14="http://schemas.microsoft.com/office/powerpoint/2010/main" val="23869759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70131" y="1617822"/>
            <a:ext cx="6750566" cy="1815882"/>
          </a:xfrm>
          <a:prstGeom prst="rect">
            <a:avLst/>
          </a:prstGeom>
          <a:noFill/>
        </p:spPr>
        <p:txBody>
          <a:bodyPr wrap="none" rtlCol="0">
            <a:spAutoFit/>
          </a:bodyPr>
          <a:lstStyle/>
          <a:p>
            <a:r>
              <a:rPr kumimoji="1" lang="en-US" altLang="ja-JP" sz="2800" b="1" dirty="0" smtClean="0">
                <a:latin typeface="Osaka"/>
                <a:ea typeface="Osaka"/>
                <a:cs typeface="Osaka"/>
              </a:rPr>
              <a:t>(1)</a:t>
            </a:r>
            <a:r>
              <a:rPr kumimoji="1" lang="ja-JP" altLang="en-US" sz="2800" b="1" dirty="0" smtClean="0">
                <a:latin typeface="Osaka"/>
                <a:ea typeface="Osaka"/>
                <a:cs typeface="Osaka"/>
              </a:rPr>
              <a:t>　</a:t>
            </a:r>
            <a:r>
              <a:rPr kumimoji="1" lang="en-US" altLang="ja-JP" sz="2800" b="1" dirty="0" smtClean="0">
                <a:latin typeface="Osaka"/>
                <a:ea typeface="Osaka"/>
                <a:cs typeface="Osaka"/>
              </a:rPr>
              <a:t>STF</a:t>
            </a:r>
            <a:r>
              <a:rPr lang="ja-JP" altLang="en-US" sz="2800" b="1" dirty="0" smtClean="0">
                <a:latin typeface="Osaka"/>
                <a:ea typeface="Osaka"/>
                <a:cs typeface="Osaka"/>
              </a:rPr>
              <a:t>が</a:t>
            </a:r>
            <a:r>
              <a:rPr kumimoji="1" lang="ja-JP" altLang="en-US" sz="2800" b="1" dirty="0" smtClean="0">
                <a:latin typeface="Osaka"/>
                <a:ea typeface="Osaka"/>
                <a:cs typeface="Osaka"/>
              </a:rPr>
              <a:t>今後なすべき事</a:t>
            </a:r>
            <a:endParaRPr kumimoji="1" lang="en-US" altLang="ja-JP" sz="2800" b="1" dirty="0" smtClean="0">
              <a:latin typeface="Osaka"/>
              <a:ea typeface="Osaka"/>
              <a:cs typeface="Osaka"/>
            </a:endParaRPr>
          </a:p>
          <a:p>
            <a:r>
              <a:rPr lang="en-US" altLang="ja-JP" sz="2800" b="1" dirty="0" smtClean="0">
                <a:latin typeface="Osaka"/>
                <a:ea typeface="Osaka"/>
                <a:cs typeface="Osaka"/>
              </a:rPr>
              <a:t>(2)</a:t>
            </a:r>
            <a:r>
              <a:rPr lang="ja-JP" altLang="en-US" sz="2800" b="1" dirty="0" smtClean="0">
                <a:latin typeface="Osaka"/>
                <a:ea typeface="Osaka"/>
                <a:cs typeface="Osaka"/>
              </a:rPr>
              <a:t>　空洞製造の工業化の実践</a:t>
            </a:r>
            <a:endParaRPr lang="en-US" altLang="ja-JP" sz="2800" b="1" dirty="0">
              <a:latin typeface="Osaka"/>
              <a:ea typeface="Osaka"/>
              <a:cs typeface="Osaka"/>
            </a:endParaRPr>
          </a:p>
          <a:p>
            <a:r>
              <a:rPr lang="en-US" altLang="ja-JP" sz="2800" b="1" dirty="0" smtClean="0">
                <a:latin typeface="Osaka"/>
                <a:ea typeface="Osaka"/>
                <a:cs typeface="Osaka"/>
              </a:rPr>
              <a:t>(3)</a:t>
            </a:r>
            <a:r>
              <a:rPr lang="ja-JP" altLang="en-US" sz="2800" b="1" dirty="0" smtClean="0">
                <a:latin typeface="Osaka"/>
                <a:ea typeface="Osaka"/>
                <a:cs typeface="Osaka"/>
              </a:rPr>
              <a:t>　今後の空洞</a:t>
            </a:r>
            <a:r>
              <a:rPr lang="ja-JP" altLang="en-US" sz="2800" b="1" dirty="0">
                <a:latin typeface="Osaka"/>
                <a:ea typeface="Osaka"/>
                <a:cs typeface="Osaka"/>
              </a:rPr>
              <a:t>・クライオモジュールの計画</a:t>
            </a:r>
            <a:endParaRPr lang="en-US" altLang="ja-JP" sz="2800" b="1" dirty="0" smtClean="0">
              <a:latin typeface="Osaka"/>
              <a:ea typeface="Osaka"/>
              <a:cs typeface="Osaka"/>
            </a:endParaRPr>
          </a:p>
          <a:p>
            <a:r>
              <a:rPr lang="en-US" altLang="ja-JP" sz="2800" b="1" dirty="0" smtClean="0">
                <a:latin typeface="Osaka"/>
                <a:ea typeface="Osaka"/>
                <a:cs typeface="Osaka"/>
              </a:rPr>
              <a:t>     </a:t>
            </a:r>
          </a:p>
        </p:txBody>
      </p:sp>
      <p:sp>
        <p:nvSpPr>
          <p:cNvPr id="3" name="テキスト ボックス 2"/>
          <p:cNvSpPr txBox="1"/>
          <p:nvPr/>
        </p:nvSpPr>
        <p:spPr>
          <a:xfrm>
            <a:off x="3926416" y="615834"/>
            <a:ext cx="1005403" cy="584776"/>
          </a:xfrm>
          <a:prstGeom prst="rect">
            <a:avLst/>
          </a:prstGeom>
          <a:noFill/>
        </p:spPr>
        <p:txBody>
          <a:bodyPr wrap="none" rtlCol="0">
            <a:spAutoFit/>
          </a:bodyPr>
          <a:lstStyle/>
          <a:p>
            <a:r>
              <a:rPr kumimoji="1" lang="ja-JP" altLang="en-US" sz="3200" b="1" dirty="0" smtClean="0">
                <a:latin typeface="Osaka"/>
                <a:ea typeface="Osaka"/>
                <a:cs typeface="Osaka"/>
              </a:rPr>
              <a:t>内容</a:t>
            </a:r>
            <a:endParaRPr kumimoji="1" lang="ja-JP" altLang="en-US" sz="3200" b="1" dirty="0">
              <a:latin typeface="Osaka"/>
              <a:ea typeface="Osaka"/>
              <a:cs typeface="Osaka"/>
            </a:endParaRPr>
          </a:p>
        </p:txBody>
      </p:sp>
      <p:sp>
        <p:nvSpPr>
          <p:cNvPr id="4" name="スライド番号プレースホルダー 3"/>
          <p:cNvSpPr>
            <a:spLocks noGrp="1"/>
          </p:cNvSpPr>
          <p:nvPr>
            <p:ph type="sldNum" sz="quarter" idx="12"/>
          </p:nvPr>
        </p:nvSpPr>
        <p:spPr/>
        <p:txBody>
          <a:bodyPr/>
          <a:lstStyle/>
          <a:p>
            <a:fld id="{BFF07B6F-8C16-E449-A7C5-2AFDE69810BD}" type="slidenum">
              <a:rPr kumimoji="1" lang="ja-JP" altLang="en-US" smtClean="0"/>
              <a:t>2</a:t>
            </a:fld>
            <a:endParaRPr kumimoji="1" lang="ja-JP" altLang="en-US"/>
          </a:p>
        </p:txBody>
      </p:sp>
    </p:spTree>
    <p:extLst>
      <p:ext uri="{BB962C8B-B14F-4D97-AF65-F5344CB8AC3E}">
        <p14:creationId xmlns:p14="http://schemas.microsoft.com/office/powerpoint/2010/main" val="264260170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STF_tunnel_phase2_plan_060220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584" y="497417"/>
            <a:ext cx="9831917" cy="7373938"/>
          </a:xfrm>
          <a:prstGeom prst="rect">
            <a:avLst/>
          </a:prstGeom>
        </p:spPr>
      </p:pic>
      <p:sp>
        <p:nvSpPr>
          <p:cNvPr id="6" name="Rectangle 20"/>
          <p:cNvSpPr>
            <a:spLocks noChangeArrowheads="1"/>
          </p:cNvSpPr>
          <p:nvPr/>
        </p:nvSpPr>
        <p:spPr bwMode="auto">
          <a:xfrm>
            <a:off x="152400" y="762000"/>
            <a:ext cx="8839200" cy="5943600"/>
          </a:xfrm>
          <a:prstGeom prst="rect">
            <a:avLst/>
          </a:prstGeom>
          <a:noFill/>
          <a:ln w="28575">
            <a:solidFill>
              <a:schemeClr val="bg2">
                <a:lumMod val="50000"/>
              </a:schemeClr>
            </a:solidFill>
            <a:miter lim="800000"/>
            <a:headEnd/>
            <a:tailEnd/>
          </a:ln>
        </p:spPr>
        <p:txBody>
          <a:bodyPr wrap="none" anchor="ctr">
            <a:prstTxWarp prst="textNoShape">
              <a:avLst/>
            </a:prstTxWarp>
          </a:bodyPr>
          <a:lstStyle/>
          <a:p>
            <a:pPr>
              <a:defRPr/>
            </a:pPr>
            <a:endParaRPr lang="ja-JP" altLang="en-US"/>
          </a:p>
        </p:txBody>
      </p:sp>
      <p:sp>
        <p:nvSpPr>
          <p:cNvPr id="7" name="Rectangle 2"/>
          <p:cNvSpPr txBox="1">
            <a:spLocks noChangeArrowheads="1"/>
          </p:cNvSpPr>
          <p:nvPr/>
        </p:nvSpPr>
        <p:spPr bwMode="auto">
          <a:xfrm>
            <a:off x="685800" y="152400"/>
            <a:ext cx="7772400" cy="609600"/>
          </a:xfrm>
          <a:prstGeom prst="rect">
            <a:avLst/>
          </a:prstGeom>
          <a:noFill/>
          <a:ln w="9525">
            <a:noFill/>
            <a:miter lim="800000"/>
            <a:headEnd/>
            <a:tailEnd/>
          </a:ln>
        </p:spPr>
        <p:txBody>
          <a:bodyPr anchor="ctr">
            <a:prstTxWarp prst="textNoShape">
              <a:avLst/>
            </a:prstTxWarp>
          </a:bodyPr>
          <a:lstStyle/>
          <a:p>
            <a:pPr algn="ctr" defTabSz="914400"/>
            <a:r>
              <a:rPr lang="en-US" altLang="ja-JP" sz="2800" b="1" dirty="0" smtClean="0">
                <a:latin typeface="Helvetica" pitchFamily="-112" charset="0"/>
                <a:ea typeface="Helvetica" pitchFamily="-112" charset="0"/>
                <a:cs typeface="Helvetica" pitchFamily="-112" charset="0"/>
              </a:rPr>
              <a:t>STF phase2.0 accelerator :Tunnel Layout</a:t>
            </a:r>
            <a:endParaRPr lang="en-US" altLang="ja-JP" sz="2800" b="1" dirty="0">
              <a:latin typeface="Helvetica" pitchFamily="-112" charset="0"/>
              <a:ea typeface="Helvetica" pitchFamily="-112" charset="0"/>
              <a:cs typeface="Helvetica" pitchFamily="-112" charset="0"/>
            </a:endParaRPr>
          </a:p>
        </p:txBody>
      </p:sp>
      <p:sp>
        <p:nvSpPr>
          <p:cNvPr id="5" name="TextBox 4"/>
          <p:cNvSpPr txBox="1"/>
          <p:nvPr/>
        </p:nvSpPr>
        <p:spPr>
          <a:xfrm>
            <a:off x="2133600" y="5715000"/>
            <a:ext cx="5093537" cy="646331"/>
          </a:xfrm>
          <a:prstGeom prst="rect">
            <a:avLst/>
          </a:prstGeom>
          <a:noFill/>
        </p:spPr>
        <p:txBody>
          <a:bodyPr wrap="none" rtlCol="0">
            <a:spAutoFit/>
          </a:bodyPr>
          <a:lstStyle/>
          <a:p>
            <a:r>
              <a:rPr kumimoji="1" lang="ja-JP" altLang="en-US" sz="1200" dirty="0" smtClean="0"/>
              <a:t>トンネル下流部をクライオモジュールアッセンブリーエリアとする。</a:t>
            </a:r>
            <a:endParaRPr kumimoji="1" lang="en-US" altLang="ja-JP" sz="1200" dirty="0" smtClean="0"/>
          </a:p>
          <a:p>
            <a:r>
              <a:rPr lang="ja-JP" altLang="en-US" sz="1200" dirty="0" smtClean="0"/>
              <a:t>最下流部西側に</a:t>
            </a:r>
            <a:r>
              <a:rPr lang="en-US" altLang="ja-JP" sz="1200" dirty="0" smtClean="0"/>
              <a:t>DRFS</a:t>
            </a:r>
            <a:r>
              <a:rPr lang="ja-JP" altLang="en-US" sz="1200" dirty="0" smtClean="0"/>
              <a:t>電源を設置する。</a:t>
            </a:r>
            <a:endParaRPr lang="en-US" altLang="ja-JP" sz="1200" dirty="0" smtClean="0"/>
          </a:p>
          <a:p>
            <a:r>
              <a:rPr kumimoji="1" lang="en-US" altLang="ja-JP" sz="1200" dirty="0" smtClean="0"/>
              <a:t>CM2</a:t>
            </a:r>
            <a:r>
              <a:rPr kumimoji="1" lang="ja-JP" altLang="en-US" sz="1200" dirty="0" smtClean="0"/>
              <a:t>を組み立てた後にはアッセンブル作業エリアはビームラインと干渉する。</a:t>
            </a:r>
            <a:endParaRPr kumimoji="1" lang="ja-JP" altLang="en-US" sz="1200" dirty="0"/>
          </a:p>
        </p:txBody>
      </p:sp>
      <p:sp>
        <p:nvSpPr>
          <p:cNvPr id="3" name="スライド番号プレースホルダー 2"/>
          <p:cNvSpPr>
            <a:spLocks noGrp="1"/>
          </p:cNvSpPr>
          <p:nvPr>
            <p:ph type="sldNum" sz="quarter" idx="12"/>
          </p:nvPr>
        </p:nvSpPr>
        <p:spPr/>
        <p:txBody>
          <a:bodyPr/>
          <a:lstStyle/>
          <a:p>
            <a:fld id="{BFF07B6F-8C16-E449-A7C5-2AFDE69810BD}" type="slidenum">
              <a:rPr kumimoji="1" lang="ja-JP" altLang="en-US" smtClean="0"/>
              <a:t>20</a:t>
            </a:fld>
            <a:endParaRPr kumimoji="1" lang="ja-JP" altLang="en-US"/>
          </a:p>
        </p:txBody>
      </p:sp>
      <p:sp>
        <p:nvSpPr>
          <p:cNvPr id="4" name="テキスト ボックス 3"/>
          <p:cNvSpPr txBox="1"/>
          <p:nvPr/>
        </p:nvSpPr>
        <p:spPr>
          <a:xfrm>
            <a:off x="4258662" y="819666"/>
            <a:ext cx="4707538" cy="369332"/>
          </a:xfrm>
          <a:prstGeom prst="rect">
            <a:avLst/>
          </a:prstGeom>
          <a:noFill/>
        </p:spPr>
        <p:txBody>
          <a:bodyPr wrap="none" rtlCol="0">
            <a:spAutoFit/>
          </a:bodyPr>
          <a:lstStyle/>
          <a:p>
            <a:r>
              <a:rPr kumimoji="1" lang="en-US" altLang="ja-JP" b="1" dirty="0" smtClean="0">
                <a:solidFill>
                  <a:srgbClr val="000090"/>
                </a:solidFill>
                <a:latin typeface="Osaka"/>
                <a:ea typeface="Osaka"/>
                <a:cs typeface="Osaka"/>
              </a:rPr>
              <a:t>2013</a:t>
            </a:r>
            <a:r>
              <a:rPr kumimoji="1" lang="ja-JP" altLang="en-US" b="1" dirty="0" smtClean="0">
                <a:solidFill>
                  <a:srgbClr val="000090"/>
                </a:solidFill>
                <a:latin typeface="Osaka"/>
                <a:ea typeface="Osaka"/>
                <a:cs typeface="Osaka"/>
              </a:rPr>
              <a:t>年に</a:t>
            </a:r>
            <a:r>
              <a:rPr kumimoji="1" lang="en-US" altLang="ja-JP" b="1" dirty="0" smtClean="0">
                <a:solidFill>
                  <a:srgbClr val="000090"/>
                </a:solidFill>
                <a:latin typeface="Osaka"/>
                <a:ea typeface="Osaka"/>
                <a:cs typeface="Osaka"/>
              </a:rPr>
              <a:t>ILC</a:t>
            </a:r>
            <a:r>
              <a:rPr kumimoji="1" lang="ja-JP" altLang="en-US" b="1" dirty="0" smtClean="0">
                <a:solidFill>
                  <a:srgbClr val="000090"/>
                </a:solidFill>
                <a:latin typeface="Osaka"/>
                <a:ea typeface="Osaka"/>
                <a:cs typeface="Osaka"/>
              </a:rPr>
              <a:t>クライオモジュールでビーム運転</a:t>
            </a:r>
            <a:endParaRPr kumimoji="1" lang="ja-JP" altLang="en-US" b="1" dirty="0">
              <a:solidFill>
                <a:srgbClr val="000090"/>
              </a:solidFill>
              <a:latin typeface="Osaka"/>
              <a:ea typeface="Osaka"/>
              <a:cs typeface="Osaka"/>
            </a:endParaRPr>
          </a:p>
        </p:txBody>
      </p:sp>
    </p:spTree>
    <p:extLst>
      <p:ext uri="{BB962C8B-B14F-4D97-AF65-F5344CB8AC3E}">
        <p14:creationId xmlns:p14="http://schemas.microsoft.com/office/powerpoint/2010/main" val="157116271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07B6F-8C16-E449-A7C5-2AFDE69810BD}" type="slidenum">
              <a:rPr kumimoji="1" lang="ja-JP" altLang="en-US" smtClean="0"/>
              <a:t>21</a:t>
            </a:fld>
            <a:endParaRPr kumimoji="1" lang="ja-JP" altLang="en-US"/>
          </a:p>
        </p:txBody>
      </p:sp>
      <p:sp>
        <p:nvSpPr>
          <p:cNvPr id="3" name="テキスト ボックス 2"/>
          <p:cNvSpPr txBox="1"/>
          <p:nvPr/>
        </p:nvSpPr>
        <p:spPr>
          <a:xfrm>
            <a:off x="7003411" y="5771574"/>
            <a:ext cx="1265090" cy="584776"/>
          </a:xfrm>
          <a:prstGeom prst="rect">
            <a:avLst/>
          </a:prstGeom>
          <a:noFill/>
        </p:spPr>
        <p:txBody>
          <a:bodyPr wrap="none" rtlCol="0">
            <a:spAutoFit/>
          </a:bodyPr>
          <a:lstStyle/>
          <a:p>
            <a:r>
              <a:rPr lang="ja-JP" altLang="en-US" sz="3200" b="1" dirty="0" smtClean="0">
                <a:latin typeface="Osaka"/>
                <a:ea typeface="Osaka"/>
                <a:cs typeface="Osaka"/>
              </a:rPr>
              <a:t>終わり</a:t>
            </a:r>
            <a:endParaRPr lang="ja-JP" altLang="en-US" sz="3200" b="1" dirty="0">
              <a:latin typeface="Osaka"/>
              <a:ea typeface="Osaka"/>
              <a:cs typeface="Osaka"/>
            </a:endParaRPr>
          </a:p>
        </p:txBody>
      </p:sp>
    </p:spTree>
    <p:extLst>
      <p:ext uri="{BB962C8B-B14F-4D97-AF65-F5344CB8AC3E}">
        <p14:creationId xmlns:p14="http://schemas.microsoft.com/office/powerpoint/2010/main" val="390442102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5318" y="348734"/>
            <a:ext cx="4204421" cy="523220"/>
          </a:xfrm>
          <a:prstGeom prst="rect">
            <a:avLst/>
          </a:prstGeom>
          <a:noFill/>
        </p:spPr>
        <p:txBody>
          <a:bodyPr wrap="none" rtlCol="0">
            <a:spAutoFit/>
          </a:bodyPr>
          <a:lstStyle/>
          <a:p>
            <a:r>
              <a:rPr kumimoji="1" lang="en-US" altLang="ja-JP" sz="2800" dirty="0" smtClean="0"/>
              <a:t>ILC</a:t>
            </a:r>
            <a:r>
              <a:rPr kumimoji="1" lang="ja-JP" altLang="en-US" sz="2800" dirty="0" smtClean="0"/>
              <a:t>の空洞生産台数の定義</a:t>
            </a:r>
            <a:endParaRPr kumimoji="1" lang="ja-JP" altLang="en-US" sz="2800" dirty="0"/>
          </a:p>
        </p:txBody>
      </p:sp>
      <p:sp>
        <p:nvSpPr>
          <p:cNvPr id="3" name="TextBox 2"/>
          <p:cNvSpPr txBox="1"/>
          <p:nvPr/>
        </p:nvSpPr>
        <p:spPr>
          <a:xfrm>
            <a:off x="838200" y="1168400"/>
            <a:ext cx="7263527" cy="1138773"/>
          </a:xfrm>
          <a:prstGeom prst="rect">
            <a:avLst/>
          </a:prstGeom>
          <a:noFill/>
        </p:spPr>
        <p:txBody>
          <a:bodyPr wrap="none" rtlCol="0">
            <a:spAutoFit/>
          </a:bodyPr>
          <a:lstStyle/>
          <a:p>
            <a:r>
              <a:rPr kumimoji="1" lang="ja-JP" altLang="en-US" sz="2000" dirty="0" smtClean="0">
                <a:latin typeface="Osaka"/>
                <a:ea typeface="Osaka"/>
                <a:cs typeface="Osaka"/>
              </a:rPr>
              <a:t>クライオモジュールの台数</a:t>
            </a:r>
            <a:r>
              <a:rPr kumimoji="1" lang="en-US" altLang="ja-JP" sz="1200" dirty="0" smtClean="0">
                <a:latin typeface="Osaka"/>
                <a:ea typeface="Osaka"/>
                <a:cs typeface="Osaka"/>
              </a:rPr>
              <a:t>(1.3GHz</a:t>
            </a:r>
            <a:r>
              <a:rPr kumimoji="1" lang="ja-JP" altLang="en-US" sz="1200" dirty="0" smtClean="0">
                <a:latin typeface="Osaka"/>
                <a:ea typeface="Osaka"/>
                <a:cs typeface="Osaka"/>
              </a:rPr>
              <a:t>空洞を装荷するもの</a:t>
            </a:r>
            <a:r>
              <a:rPr kumimoji="1" lang="en-US" altLang="ja-JP" sz="1200" dirty="0" smtClean="0">
                <a:latin typeface="Osaka"/>
                <a:ea typeface="Osaka"/>
                <a:cs typeface="Osaka"/>
              </a:rPr>
              <a:t>) </a:t>
            </a:r>
            <a:r>
              <a:rPr kumimoji="1" lang="en-US" altLang="ja-JP" dirty="0" smtClean="0">
                <a:latin typeface="Osaka"/>
                <a:ea typeface="Osaka"/>
                <a:cs typeface="Osaka"/>
              </a:rPr>
              <a:t>:</a:t>
            </a:r>
            <a:r>
              <a:rPr kumimoji="1" lang="ja-JP" altLang="en-US" sz="2000" dirty="0" smtClean="0">
                <a:latin typeface="Osaka"/>
                <a:ea typeface="Osaka"/>
                <a:cs typeface="Osaka"/>
              </a:rPr>
              <a:t>総数</a:t>
            </a:r>
            <a:r>
              <a:rPr kumimoji="1" lang="en-US" altLang="ja-JP" sz="2000" dirty="0" smtClean="0">
                <a:latin typeface="Osaka"/>
                <a:ea typeface="Osaka"/>
                <a:cs typeface="Osaka"/>
              </a:rPr>
              <a:t>1824</a:t>
            </a:r>
            <a:r>
              <a:rPr kumimoji="1" lang="ja-JP" altLang="en-US" sz="2000" dirty="0" smtClean="0">
                <a:latin typeface="Osaka"/>
                <a:ea typeface="Osaka"/>
                <a:cs typeface="Osaka"/>
              </a:rPr>
              <a:t>台</a:t>
            </a:r>
            <a:endParaRPr kumimoji="1" lang="en-US" altLang="ja-JP" sz="2000" dirty="0" smtClean="0">
              <a:latin typeface="Osaka"/>
              <a:ea typeface="Osaka"/>
              <a:cs typeface="Osaka"/>
            </a:endParaRPr>
          </a:p>
          <a:p>
            <a:r>
              <a:rPr kumimoji="1" lang="ja-JP" altLang="en-US" sz="1200" dirty="0" smtClean="0">
                <a:latin typeface="Osaka"/>
                <a:ea typeface="Osaka"/>
                <a:cs typeface="Osaka"/>
              </a:rPr>
              <a:t>　　　　　　　　　　　　　　　</a:t>
            </a:r>
            <a:r>
              <a:rPr kumimoji="1" lang="en-US" altLang="ja-JP" sz="1200" dirty="0" smtClean="0">
                <a:latin typeface="Osaka"/>
                <a:ea typeface="Osaka"/>
                <a:cs typeface="Osaka"/>
              </a:rPr>
              <a:t>　6</a:t>
            </a:r>
            <a:r>
              <a:rPr kumimoji="1" lang="ja-JP" altLang="en-US" sz="1200" dirty="0" smtClean="0">
                <a:latin typeface="Osaka"/>
                <a:ea typeface="Osaka"/>
                <a:cs typeface="Osaka"/>
              </a:rPr>
              <a:t>空洞クライオモジュール：</a:t>
            </a:r>
            <a:r>
              <a:rPr kumimoji="1" lang="en-US" altLang="ja-JP" sz="1200" dirty="0" smtClean="0">
                <a:latin typeface="Osaka"/>
                <a:ea typeface="Osaka"/>
                <a:cs typeface="Osaka"/>
              </a:rPr>
              <a:t>4</a:t>
            </a:r>
            <a:r>
              <a:rPr kumimoji="1" lang="ja-JP" altLang="en-US" sz="1200" dirty="0" smtClean="0">
                <a:latin typeface="Osaka"/>
                <a:ea typeface="Osaka"/>
                <a:cs typeface="Osaka"/>
              </a:rPr>
              <a:t>台</a:t>
            </a:r>
            <a:r>
              <a:rPr kumimoji="1" lang="en-US" altLang="ja-JP" sz="1200" dirty="0" smtClean="0">
                <a:latin typeface="Osaka"/>
                <a:ea typeface="Osaka"/>
                <a:cs typeface="Osaka"/>
              </a:rPr>
              <a:t>(</a:t>
            </a:r>
            <a:r>
              <a:rPr kumimoji="1" lang="en-US" altLang="ja-JP" sz="1200" dirty="0" err="1" smtClean="0">
                <a:latin typeface="Osaka"/>
                <a:ea typeface="Osaka"/>
                <a:cs typeface="Osaka"/>
              </a:rPr>
              <a:t>e</a:t>
            </a:r>
            <a:r>
              <a:rPr kumimoji="1" lang="en-US" altLang="ja-JP" sz="1200" baseline="30000" dirty="0" err="1" smtClean="0">
                <a:latin typeface="Osaka"/>
                <a:ea typeface="Osaka"/>
                <a:cs typeface="Osaka"/>
              </a:rPr>
              <a:t>+</a:t>
            </a:r>
            <a:r>
              <a:rPr kumimoji="1" lang="en-US" altLang="ja-JP" sz="1200" dirty="0" err="1" smtClean="0">
                <a:latin typeface="Osaka"/>
                <a:ea typeface="Osaka"/>
                <a:cs typeface="Osaka"/>
              </a:rPr>
              <a:t>booster</a:t>
            </a:r>
            <a:r>
              <a:rPr kumimoji="1" lang="en-US" altLang="ja-JP" sz="1200" dirty="0" smtClean="0">
                <a:latin typeface="Osaka"/>
                <a:ea typeface="Osaka"/>
                <a:cs typeface="Osaka"/>
              </a:rPr>
              <a:t>)</a:t>
            </a:r>
          </a:p>
          <a:p>
            <a:r>
              <a:rPr kumimoji="1" lang="en-US" altLang="ja-JP" sz="1200" dirty="0" smtClean="0">
                <a:latin typeface="Osaka"/>
                <a:ea typeface="Osaka"/>
                <a:cs typeface="Osaka"/>
              </a:rPr>
              <a:t>　</a:t>
            </a:r>
            <a:r>
              <a:rPr kumimoji="1" lang="ja-JP" altLang="en-US" sz="1200" dirty="0" smtClean="0">
                <a:latin typeface="Osaka"/>
                <a:ea typeface="Osaka"/>
                <a:cs typeface="Osaka"/>
              </a:rPr>
              <a:t>　　　　　　　　　　　　　　　</a:t>
            </a:r>
            <a:r>
              <a:rPr kumimoji="1" lang="en-US" altLang="ja-JP" sz="1200" dirty="0" smtClean="0">
                <a:latin typeface="Osaka"/>
                <a:ea typeface="Osaka"/>
                <a:cs typeface="Osaka"/>
              </a:rPr>
              <a:t>8</a:t>
            </a:r>
            <a:r>
              <a:rPr kumimoji="1" lang="ja-JP" altLang="en-US" sz="1200" dirty="0" smtClean="0">
                <a:latin typeface="Osaka"/>
                <a:ea typeface="Osaka"/>
                <a:cs typeface="Osaka"/>
              </a:rPr>
              <a:t>空洞クライオモジュール：</a:t>
            </a:r>
            <a:r>
              <a:rPr kumimoji="1" lang="en-US" altLang="ja-JP" sz="1200" dirty="0" smtClean="0">
                <a:latin typeface="Osaka"/>
                <a:ea typeface="Osaka"/>
                <a:cs typeface="Osaka"/>
              </a:rPr>
              <a:t>560</a:t>
            </a:r>
            <a:r>
              <a:rPr kumimoji="1" lang="ja-JP" altLang="en-US" sz="1200" dirty="0" smtClean="0">
                <a:latin typeface="Osaka"/>
                <a:ea typeface="Osaka"/>
                <a:cs typeface="Osaka"/>
              </a:rPr>
              <a:t>台</a:t>
            </a:r>
            <a:r>
              <a:rPr kumimoji="1" lang="en-US" altLang="ja-JP" sz="1200" dirty="0" smtClean="0">
                <a:latin typeface="Osaka"/>
                <a:ea typeface="Osaka"/>
                <a:cs typeface="Osaka"/>
              </a:rPr>
              <a:t>(Main </a:t>
            </a:r>
            <a:r>
              <a:rPr kumimoji="1" lang="en-US" altLang="ja-JP" sz="1200" dirty="0" err="1" smtClean="0">
                <a:latin typeface="Osaka"/>
                <a:ea typeface="Osaka"/>
                <a:cs typeface="Osaka"/>
              </a:rPr>
              <a:t>Linac</a:t>
            </a:r>
            <a:r>
              <a:rPr kumimoji="1" lang="en-US" altLang="ja-JP" sz="1200" dirty="0" smtClean="0">
                <a:latin typeface="Osaka"/>
                <a:ea typeface="Osaka"/>
                <a:cs typeface="Osaka"/>
              </a:rPr>
              <a:t>)</a:t>
            </a:r>
            <a:r>
              <a:rPr kumimoji="1" lang="ja-JP" altLang="en-US" sz="1200" dirty="0" smtClean="0">
                <a:latin typeface="Osaka"/>
                <a:ea typeface="Osaka"/>
                <a:cs typeface="Osaka"/>
              </a:rPr>
              <a:t>＋</a:t>
            </a:r>
            <a:r>
              <a:rPr kumimoji="1" lang="en-US" altLang="ja-JP" sz="1200" dirty="0" smtClean="0">
                <a:latin typeface="Osaka"/>
                <a:ea typeface="Osaka"/>
                <a:cs typeface="Osaka"/>
              </a:rPr>
              <a:t>36</a:t>
            </a:r>
            <a:r>
              <a:rPr kumimoji="1" lang="ja-JP" altLang="en-US" sz="1200" dirty="0" smtClean="0">
                <a:latin typeface="Osaka"/>
                <a:ea typeface="Osaka"/>
                <a:cs typeface="Osaka"/>
              </a:rPr>
              <a:t>台</a:t>
            </a:r>
            <a:r>
              <a:rPr kumimoji="1" lang="en-US" altLang="ja-JP" sz="1200" dirty="0" smtClean="0">
                <a:latin typeface="Osaka"/>
                <a:ea typeface="Osaka"/>
                <a:cs typeface="Osaka"/>
              </a:rPr>
              <a:t>(RTML)</a:t>
            </a:r>
            <a:r>
              <a:rPr kumimoji="1" lang="ja-JP" altLang="en-US" sz="1200" dirty="0" smtClean="0">
                <a:latin typeface="Osaka"/>
                <a:ea typeface="Osaka"/>
                <a:cs typeface="Osaka"/>
              </a:rPr>
              <a:t>＋</a:t>
            </a:r>
            <a:r>
              <a:rPr kumimoji="1" lang="en-US" altLang="ja-JP" sz="1200" dirty="0" smtClean="0">
                <a:latin typeface="Osaka"/>
                <a:ea typeface="Osaka"/>
                <a:cs typeface="Osaka"/>
              </a:rPr>
              <a:t>24</a:t>
            </a:r>
            <a:r>
              <a:rPr kumimoji="1" lang="ja-JP" altLang="en-US" sz="1200" dirty="0" smtClean="0">
                <a:latin typeface="Osaka"/>
                <a:ea typeface="Osaka"/>
                <a:cs typeface="Osaka"/>
              </a:rPr>
              <a:t>台</a:t>
            </a:r>
            <a:r>
              <a:rPr kumimoji="1" lang="en-US" altLang="ja-JP" sz="1200" dirty="0" smtClean="0">
                <a:latin typeface="Osaka"/>
                <a:ea typeface="Osaka"/>
                <a:cs typeface="Osaka"/>
              </a:rPr>
              <a:t>(</a:t>
            </a:r>
            <a:r>
              <a:rPr kumimoji="1" lang="en-US" altLang="ja-JP" sz="1200" dirty="0" err="1" smtClean="0">
                <a:latin typeface="Osaka"/>
                <a:ea typeface="Osaka"/>
                <a:cs typeface="Osaka"/>
              </a:rPr>
              <a:t>e</a:t>
            </a:r>
            <a:r>
              <a:rPr kumimoji="1" lang="en-US" altLang="ja-JP" sz="1200" baseline="30000" dirty="0" smtClean="0">
                <a:latin typeface="Osaka"/>
                <a:ea typeface="Osaka"/>
                <a:cs typeface="Osaka"/>
              </a:rPr>
              <a:t>-</a:t>
            </a:r>
            <a:r>
              <a:rPr kumimoji="1" lang="en-US" altLang="ja-JP" sz="1200" dirty="0" smtClean="0">
                <a:latin typeface="Osaka"/>
                <a:ea typeface="Osaka"/>
                <a:cs typeface="Osaka"/>
              </a:rPr>
              <a:t>source)</a:t>
            </a:r>
          </a:p>
          <a:p>
            <a:r>
              <a:rPr lang="en-US" altLang="ja-JP" sz="1200" dirty="0" err="1" smtClean="0">
                <a:latin typeface="Osaka"/>
                <a:ea typeface="Osaka"/>
                <a:cs typeface="Osaka"/>
              </a:rPr>
              <a:t>　　　　　　　　　　　　　　　</a:t>
            </a:r>
            <a:r>
              <a:rPr lang="ja-JP" altLang="en-US" sz="1200" dirty="0" err="1" smtClean="0">
                <a:latin typeface="Osaka"/>
                <a:ea typeface="Osaka"/>
                <a:cs typeface="Osaka"/>
              </a:rPr>
              <a:t>　　　　　　　　　　　　　　　　　　　　　　　　　　　　　　　　　　　　　　　　　　　　　　　　　　　　　　　　　　　　　　　　　　</a:t>
            </a:r>
            <a:r>
              <a:rPr lang="en-US" altLang="ja-JP" sz="1200" dirty="0" err="1" smtClean="0">
                <a:latin typeface="Osaka"/>
                <a:ea typeface="Osaka"/>
                <a:cs typeface="Osaka"/>
              </a:rPr>
              <a:t>　　</a:t>
            </a:r>
            <a:r>
              <a:rPr kumimoji="1" lang="ja-JP" altLang="en-US" sz="1200" dirty="0" smtClean="0">
                <a:latin typeface="Osaka"/>
                <a:ea typeface="Osaka"/>
                <a:cs typeface="Osaka"/>
              </a:rPr>
              <a:t>＋</a:t>
            </a:r>
            <a:r>
              <a:rPr kumimoji="1" lang="en-US" altLang="ja-JP" sz="1200" dirty="0" smtClean="0">
                <a:latin typeface="Osaka"/>
                <a:ea typeface="Osaka"/>
                <a:cs typeface="Osaka"/>
              </a:rPr>
              <a:t>18</a:t>
            </a:r>
            <a:r>
              <a:rPr kumimoji="1" lang="ja-JP" altLang="en-US" sz="1200" dirty="0" smtClean="0">
                <a:latin typeface="Osaka"/>
                <a:ea typeface="Osaka"/>
                <a:cs typeface="Osaka"/>
              </a:rPr>
              <a:t>台</a:t>
            </a:r>
            <a:r>
              <a:rPr kumimoji="1" lang="en-US" altLang="ja-JP" sz="1200" dirty="0" smtClean="0">
                <a:latin typeface="Osaka"/>
                <a:ea typeface="Osaka"/>
                <a:cs typeface="Osaka"/>
              </a:rPr>
              <a:t>(</a:t>
            </a:r>
            <a:r>
              <a:rPr kumimoji="1" lang="en-US" altLang="ja-JP" sz="1200" dirty="0" err="1" smtClean="0">
                <a:latin typeface="Osaka"/>
                <a:ea typeface="Osaka"/>
                <a:cs typeface="Osaka"/>
              </a:rPr>
              <a:t>e</a:t>
            </a:r>
            <a:r>
              <a:rPr kumimoji="1" lang="en-US" altLang="ja-JP" sz="1200" baseline="30000" dirty="0" err="1" smtClean="0">
                <a:latin typeface="Osaka"/>
                <a:ea typeface="Osaka"/>
                <a:cs typeface="Osaka"/>
              </a:rPr>
              <a:t>+</a:t>
            </a:r>
            <a:r>
              <a:rPr kumimoji="1" lang="en-US" altLang="ja-JP" sz="1200" dirty="0" err="1" smtClean="0">
                <a:latin typeface="Osaka"/>
                <a:ea typeface="Osaka"/>
                <a:cs typeface="Osaka"/>
              </a:rPr>
              <a:t>booster</a:t>
            </a:r>
            <a:r>
              <a:rPr kumimoji="1" lang="en-US" altLang="ja-JP" sz="1200" dirty="0" smtClean="0">
                <a:latin typeface="Osaka"/>
                <a:ea typeface="Osaka"/>
                <a:cs typeface="Osaka"/>
              </a:rPr>
              <a:t>)</a:t>
            </a:r>
            <a:r>
              <a:rPr kumimoji="1" lang="ja-JP" altLang="en-US" sz="1200" dirty="0" smtClean="0">
                <a:latin typeface="Osaka"/>
                <a:ea typeface="Osaka"/>
                <a:cs typeface="Osaka"/>
              </a:rPr>
              <a:t>＋</a:t>
            </a:r>
            <a:r>
              <a:rPr kumimoji="1" lang="en-US" altLang="ja-JP" sz="1200" dirty="0" smtClean="0">
                <a:latin typeface="Osaka"/>
                <a:ea typeface="Osaka"/>
                <a:cs typeface="Osaka"/>
              </a:rPr>
              <a:t>2</a:t>
            </a:r>
            <a:r>
              <a:rPr kumimoji="1" lang="ja-JP" altLang="en-US" sz="1200" dirty="0" smtClean="0">
                <a:latin typeface="Osaka"/>
                <a:ea typeface="Osaka"/>
                <a:cs typeface="Osaka"/>
              </a:rPr>
              <a:t>台</a:t>
            </a:r>
            <a:r>
              <a:rPr kumimoji="1" lang="en-US" altLang="ja-JP" sz="1200" dirty="0" smtClean="0">
                <a:latin typeface="Osaka"/>
                <a:ea typeface="Osaka"/>
                <a:cs typeface="Osaka"/>
              </a:rPr>
              <a:t>(</a:t>
            </a:r>
            <a:r>
              <a:rPr kumimoji="1" lang="en-US" altLang="ja-JP" sz="1200" dirty="0" err="1" smtClean="0">
                <a:latin typeface="Osaka"/>
                <a:ea typeface="Osaka"/>
                <a:cs typeface="Osaka"/>
              </a:rPr>
              <a:t>e</a:t>
            </a:r>
            <a:r>
              <a:rPr kumimoji="1" lang="en-US" altLang="ja-JP" sz="1200" baseline="30000" dirty="0" err="1" smtClean="0">
                <a:latin typeface="Osaka"/>
                <a:ea typeface="Osaka"/>
                <a:cs typeface="Osaka"/>
              </a:rPr>
              <a:t>+</a:t>
            </a:r>
            <a:r>
              <a:rPr kumimoji="1" lang="en-US" altLang="ja-JP" sz="1200" dirty="0" err="1" smtClean="0">
                <a:latin typeface="Osaka"/>
                <a:ea typeface="Osaka"/>
                <a:cs typeface="Osaka"/>
              </a:rPr>
              <a:t>keepalive</a:t>
            </a:r>
            <a:r>
              <a:rPr kumimoji="1" lang="en-US" altLang="ja-JP" sz="1200" dirty="0" smtClean="0">
                <a:latin typeface="Osaka"/>
                <a:ea typeface="Osaka"/>
                <a:cs typeface="Osaka"/>
              </a:rPr>
              <a:t>)</a:t>
            </a:r>
            <a:r>
              <a:rPr kumimoji="1" lang="ja-JP" altLang="en-US" sz="1200" dirty="0" smtClean="0">
                <a:latin typeface="Osaka"/>
                <a:ea typeface="Osaka"/>
                <a:cs typeface="Osaka"/>
              </a:rPr>
              <a:t>＝</a:t>
            </a:r>
            <a:r>
              <a:rPr kumimoji="1" lang="en-US" altLang="ja-JP" sz="1200" dirty="0" smtClean="0">
                <a:latin typeface="Osaka"/>
                <a:ea typeface="Osaka"/>
                <a:cs typeface="Osaka"/>
              </a:rPr>
              <a:t>640</a:t>
            </a:r>
            <a:r>
              <a:rPr kumimoji="1" lang="ja-JP" altLang="en-US" sz="1200" dirty="0" smtClean="0">
                <a:latin typeface="Osaka"/>
                <a:ea typeface="Osaka"/>
                <a:cs typeface="Osaka"/>
              </a:rPr>
              <a:t>台</a:t>
            </a:r>
            <a:endParaRPr kumimoji="1" lang="en-US" altLang="ja-JP" sz="1200" dirty="0" smtClean="0">
              <a:latin typeface="Osaka"/>
              <a:ea typeface="Osaka"/>
              <a:cs typeface="Osaka"/>
            </a:endParaRPr>
          </a:p>
          <a:p>
            <a:r>
              <a:rPr kumimoji="1" lang="en-US" altLang="ja-JP" sz="1200" dirty="0" smtClean="0">
                <a:latin typeface="Osaka"/>
                <a:ea typeface="Osaka"/>
                <a:cs typeface="Osaka"/>
              </a:rPr>
              <a:t>　</a:t>
            </a:r>
            <a:r>
              <a:rPr kumimoji="1" lang="ja-JP" altLang="en-US" sz="1200" dirty="0" smtClean="0">
                <a:latin typeface="Osaka"/>
                <a:ea typeface="Osaka"/>
                <a:cs typeface="Osaka"/>
              </a:rPr>
              <a:t>　　　　　　　　　　　　　　　</a:t>
            </a:r>
            <a:r>
              <a:rPr kumimoji="1" lang="en-US" altLang="ja-JP" sz="1200" dirty="0" smtClean="0">
                <a:latin typeface="Osaka"/>
                <a:ea typeface="Osaka"/>
                <a:cs typeface="Osaka"/>
              </a:rPr>
              <a:t>9</a:t>
            </a:r>
            <a:r>
              <a:rPr kumimoji="1" lang="ja-JP" altLang="en-US" sz="1200" dirty="0" smtClean="0">
                <a:latin typeface="Osaka"/>
                <a:ea typeface="Osaka"/>
                <a:cs typeface="Osaka"/>
              </a:rPr>
              <a:t>空洞クライオモジュール：</a:t>
            </a:r>
            <a:r>
              <a:rPr kumimoji="1" lang="en-US" altLang="ja-JP" sz="1200" dirty="0" smtClean="0">
                <a:latin typeface="Osaka"/>
                <a:ea typeface="Osaka"/>
                <a:cs typeface="Osaka"/>
              </a:rPr>
              <a:t>1120</a:t>
            </a:r>
            <a:r>
              <a:rPr kumimoji="1" lang="ja-JP" altLang="en-US" sz="1200" dirty="0" smtClean="0">
                <a:latin typeface="Osaka"/>
                <a:ea typeface="Osaka"/>
                <a:cs typeface="Osaka"/>
              </a:rPr>
              <a:t>台</a:t>
            </a:r>
            <a:r>
              <a:rPr kumimoji="1" lang="en-US" altLang="ja-JP" sz="1200" dirty="0" smtClean="0">
                <a:latin typeface="Osaka"/>
                <a:ea typeface="Osaka"/>
                <a:cs typeface="Osaka"/>
              </a:rPr>
              <a:t>(Main </a:t>
            </a:r>
            <a:r>
              <a:rPr kumimoji="1" lang="en-US" altLang="ja-JP" sz="1200" dirty="0" err="1" smtClean="0">
                <a:latin typeface="Osaka"/>
                <a:ea typeface="Osaka"/>
                <a:cs typeface="Osaka"/>
              </a:rPr>
              <a:t>Linac</a:t>
            </a:r>
            <a:r>
              <a:rPr kumimoji="1" lang="en-US" altLang="ja-JP" sz="1200" dirty="0" smtClean="0">
                <a:latin typeface="Osaka"/>
                <a:ea typeface="Osaka"/>
                <a:cs typeface="Osaka"/>
              </a:rPr>
              <a:t>)</a:t>
            </a:r>
            <a:r>
              <a:rPr kumimoji="1" lang="ja-JP" altLang="en-US" sz="1200" dirty="0" smtClean="0">
                <a:latin typeface="Osaka"/>
                <a:ea typeface="Osaka"/>
                <a:cs typeface="Osaka"/>
              </a:rPr>
              <a:t>＋</a:t>
            </a:r>
            <a:r>
              <a:rPr kumimoji="1" lang="en-US" altLang="ja-JP" sz="1200" dirty="0" smtClean="0">
                <a:latin typeface="Osaka"/>
                <a:ea typeface="Osaka"/>
                <a:cs typeface="Osaka"/>
              </a:rPr>
              <a:t>60</a:t>
            </a:r>
            <a:r>
              <a:rPr kumimoji="1" lang="ja-JP" altLang="en-US" sz="1200" dirty="0" smtClean="0">
                <a:latin typeface="Osaka"/>
                <a:ea typeface="Osaka"/>
                <a:cs typeface="Osaka"/>
              </a:rPr>
              <a:t>台</a:t>
            </a:r>
            <a:r>
              <a:rPr kumimoji="1" lang="en-US" altLang="ja-JP" sz="1200" dirty="0" smtClean="0">
                <a:latin typeface="Osaka"/>
                <a:ea typeface="Osaka"/>
                <a:cs typeface="Osaka"/>
              </a:rPr>
              <a:t>(RTML)</a:t>
            </a:r>
            <a:r>
              <a:rPr kumimoji="1" lang="ja-JP" altLang="en-US" sz="1200" dirty="0" smtClean="0">
                <a:latin typeface="Osaka"/>
                <a:ea typeface="Osaka"/>
                <a:cs typeface="Osaka"/>
              </a:rPr>
              <a:t>＝</a:t>
            </a:r>
            <a:r>
              <a:rPr kumimoji="1" lang="en-US" altLang="ja-JP" sz="1200" dirty="0" smtClean="0">
                <a:latin typeface="Osaka"/>
                <a:ea typeface="Osaka"/>
                <a:cs typeface="Osaka"/>
              </a:rPr>
              <a:t>1180</a:t>
            </a:r>
            <a:r>
              <a:rPr kumimoji="1" lang="ja-JP" altLang="en-US" sz="1200" dirty="0" smtClean="0">
                <a:latin typeface="Osaka"/>
                <a:ea typeface="Osaka"/>
                <a:cs typeface="Osaka"/>
              </a:rPr>
              <a:t>台</a:t>
            </a:r>
            <a:endParaRPr kumimoji="1" lang="ja-JP" altLang="en-US" sz="1200" dirty="0">
              <a:latin typeface="Osaka"/>
              <a:ea typeface="Osaka"/>
              <a:cs typeface="Osaka"/>
            </a:endParaRPr>
          </a:p>
        </p:txBody>
      </p:sp>
      <p:sp>
        <p:nvSpPr>
          <p:cNvPr id="4" name="TextBox 3"/>
          <p:cNvSpPr txBox="1"/>
          <p:nvPr/>
        </p:nvSpPr>
        <p:spPr>
          <a:xfrm>
            <a:off x="685800" y="2604700"/>
            <a:ext cx="8192943" cy="1200329"/>
          </a:xfrm>
          <a:prstGeom prst="rect">
            <a:avLst/>
          </a:prstGeom>
          <a:noFill/>
        </p:spPr>
        <p:txBody>
          <a:bodyPr wrap="none" rtlCol="0">
            <a:spAutoFit/>
          </a:bodyPr>
          <a:lstStyle/>
          <a:p>
            <a:r>
              <a:rPr kumimoji="1" lang="ja-JP" altLang="en-US" dirty="0" smtClean="0"/>
              <a:t>使用する</a:t>
            </a:r>
            <a:r>
              <a:rPr kumimoji="1" lang="en-US" altLang="ja-JP" dirty="0" smtClean="0"/>
              <a:t>1.3GHz ILC</a:t>
            </a:r>
            <a:r>
              <a:rPr kumimoji="1" lang="ja-JP" altLang="en-US" dirty="0" smtClean="0"/>
              <a:t>空洞の総数＝</a:t>
            </a:r>
            <a:r>
              <a:rPr kumimoji="1" lang="en-US" altLang="ja-JP" dirty="0" smtClean="0"/>
              <a:t>15,764</a:t>
            </a:r>
            <a:r>
              <a:rPr kumimoji="1" lang="ja-JP" altLang="en-US" dirty="0" smtClean="0"/>
              <a:t>台</a:t>
            </a:r>
            <a:endParaRPr kumimoji="1" lang="en-US" altLang="ja-JP" dirty="0" smtClean="0"/>
          </a:p>
          <a:p>
            <a:endParaRPr lang="en-US" altLang="ja-JP" dirty="0" smtClean="0"/>
          </a:p>
          <a:p>
            <a:r>
              <a:rPr lang="en-US" altLang="ja-JP" sz="1200" dirty="0" smtClean="0">
                <a:latin typeface="Osaka"/>
                <a:ea typeface="Osaka"/>
                <a:cs typeface="Osaka"/>
              </a:rPr>
              <a:t>25MV/m</a:t>
            </a:r>
            <a:r>
              <a:rPr lang="ja-JP" altLang="en-US" sz="1200" dirty="0" smtClean="0">
                <a:latin typeface="Osaka"/>
                <a:ea typeface="Osaka"/>
                <a:cs typeface="Osaka"/>
              </a:rPr>
              <a:t>以上の性能の空洞をクライオモジュールに使用すると仮定し、</a:t>
            </a:r>
            <a:endParaRPr lang="en-US" altLang="ja-JP" sz="1200" dirty="0" smtClean="0">
              <a:latin typeface="Osaka"/>
              <a:ea typeface="Osaka"/>
              <a:cs typeface="Osaka"/>
            </a:endParaRPr>
          </a:p>
          <a:p>
            <a:r>
              <a:rPr lang="en-US" altLang="ja-JP" sz="1200" dirty="0" smtClean="0">
                <a:latin typeface="Osaka"/>
                <a:ea typeface="Osaka"/>
                <a:cs typeface="Osaka"/>
              </a:rPr>
              <a:t>15764</a:t>
            </a:r>
            <a:r>
              <a:rPr lang="ja-JP" altLang="en-US" sz="1200" dirty="0" smtClean="0">
                <a:latin typeface="Osaka"/>
                <a:ea typeface="Osaka"/>
                <a:cs typeface="Osaka"/>
              </a:rPr>
              <a:t>台をすべて</a:t>
            </a:r>
            <a:r>
              <a:rPr lang="en-US" altLang="ja-JP" sz="1200" dirty="0" smtClean="0">
                <a:latin typeface="Osaka"/>
                <a:ea typeface="Osaka"/>
                <a:cs typeface="Osaka"/>
              </a:rPr>
              <a:t>25MV/m</a:t>
            </a:r>
            <a:r>
              <a:rPr lang="ja-JP" altLang="en-US" sz="1200" dirty="0" smtClean="0">
                <a:latin typeface="Osaka"/>
                <a:ea typeface="Osaka"/>
                <a:cs typeface="Osaka"/>
              </a:rPr>
              <a:t>以上とさせるためには</a:t>
            </a:r>
            <a:r>
              <a:rPr lang="en-US" altLang="ja-JP" sz="1200" dirty="0" smtClean="0">
                <a:latin typeface="Osaka"/>
                <a:ea typeface="Osaka"/>
                <a:cs typeface="Osaka"/>
              </a:rPr>
              <a:t> 9.9%</a:t>
            </a:r>
            <a:r>
              <a:rPr lang="ja-JP" altLang="en-US" sz="1200" dirty="0" smtClean="0">
                <a:latin typeface="Osaka"/>
                <a:ea typeface="Osaka"/>
                <a:cs typeface="Osaka"/>
              </a:rPr>
              <a:t>多く生産しなければならない。</a:t>
            </a:r>
            <a:r>
              <a:rPr lang="en-US" altLang="ja-JP" sz="1200" dirty="0"/>
              <a:t>(</a:t>
            </a:r>
            <a:r>
              <a:rPr lang="ja-JP" altLang="en-US" sz="1200" dirty="0"/>
              <a:t>ただし、これは</a:t>
            </a:r>
            <a:r>
              <a:rPr lang="en-US" altLang="ja-JP" sz="1200" dirty="0"/>
              <a:t>RDR</a:t>
            </a:r>
            <a:r>
              <a:rPr lang="ja-JP" altLang="en-US" sz="1200" dirty="0"/>
              <a:t>の定義ではない）</a:t>
            </a:r>
            <a:endParaRPr lang="en-US" altLang="ja-JP" sz="1200" dirty="0" smtClean="0">
              <a:latin typeface="Osaka"/>
              <a:ea typeface="Osaka"/>
              <a:cs typeface="Osaka"/>
            </a:endParaRPr>
          </a:p>
          <a:p>
            <a:endParaRPr kumimoji="1" lang="ja-JP" altLang="en-US" sz="1200" dirty="0">
              <a:latin typeface="Osaka"/>
              <a:ea typeface="Osaka"/>
              <a:cs typeface="Osaka"/>
            </a:endParaRPr>
          </a:p>
        </p:txBody>
      </p:sp>
      <p:sp>
        <p:nvSpPr>
          <p:cNvPr id="5" name="TextBox 4"/>
          <p:cNvSpPr txBox="1"/>
          <p:nvPr/>
        </p:nvSpPr>
        <p:spPr>
          <a:xfrm>
            <a:off x="838200" y="4078813"/>
            <a:ext cx="4869317" cy="400110"/>
          </a:xfrm>
          <a:prstGeom prst="rect">
            <a:avLst/>
          </a:prstGeom>
          <a:noFill/>
        </p:spPr>
        <p:txBody>
          <a:bodyPr wrap="none" rtlCol="0">
            <a:spAutoFit/>
          </a:bodyPr>
          <a:lstStyle/>
          <a:p>
            <a:r>
              <a:rPr kumimoji="1" lang="en-US" altLang="ja-JP" sz="2000" dirty="0" smtClean="0"/>
              <a:t>15764 x1.099</a:t>
            </a:r>
            <a:r>
              <a:rPr kumimoji="1" lang="ja-JP" altLang="en-US" sz="2000" dirty="0" smtClean="0"/>
              <a:t>＝</a:t>
            </a:r>
            <a:r>
              <a:rPr kumimoji="1" lang="en-US" altLang="ja-JP" sz="2000" b="1" dirty="0" smtClean="0">
                <a:solidFill>
                  <a:srgbClr val="FF0000"/>
                </a:solidFill>
              </a:rPr>
              <a:t>17,325</a:t>
            </a:r>
            <a:r>
              <a:rPr kumimoji="1" lang="ja-JP" altLang="en-US" sz="2000" b="1" dirty="0" smtClean="0">
                <a:solidFill>
                  <a:srgbClr val="FF0000"/>
                </a:solidFill>
              </a:rPr>
              <a:t>台の空洞生産が必要</a:t>
            </a:r>
            <a:endParaRPr kumimoji="1" lang="ja-JP" altLang="en-US" sz="2000" b="1" dirty="0">
              <a:solidFill>
                <a:srgbClr val="FF0000"/>
              </a:solidFill>
            </a:endParaRPr>
          </a:p>
        </p:txBody>
      </p:sp>
      <p:sp>
        <p:nvSpPr>
          <p:cNvPr id="8" name="正方形/長方形 7"/>
          <p:cNvSpPr/>
          <p:nvPr/>
        </p:nvSpPr>
        <p:spPr>
          <a:xfrm>
            <a:off x="838200" y="4064625"/>
            <a:ext cx="4869317" cy="413266"/>
          </a:xfrm>
          <a:prstGeom prst="rect">
            <a:avLst/>
          </a:prstGeom>
          <a:no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3" name="直線コネクタ 12"/>
          <p:cNvCxnSpPr/>
          <p:nvPr/>
        </p:nvCxnSpPr>
        <p:spPr>
          <a:xfrm>
            <a:off x="838200" y="2973388"/>
            <a:ext cx="40513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flipV="1">
            <a:off x="1981200" y="871954"/>
            <a:ext cx="4953000" cy="1588"/>
          </a:xfrm>
          <a:prstGeom prst="line">
            <a:avLst/>
          </a:prstGeom>
          <a:ln w="34925" cap="flat" cmpd="sng" algn="ctr">
            <a:solidFill>
              <a:schemeClr val="accent4"/>
            </a:solidFill>
            <a:prstDash val="solid"/>
            <a:round/>
            <a:headEnd type="none" w="med" len="med"/>
            <a:tailEnd type="none" w="med" len="med"/>
          </a:ln>
          <a:effectLst>
            <a:outerShdw blurRad="101600" dist="20000" dir="5400000" rotWithShape="0">
              <a:srgbClr val="660066">
                <a:alpha val="60000"/>
              </a:srgbClr>
            </a:outerShdw>
          </a:effectLst>
        </p:spPr>
        <p:style>
          <a:lnRef idx="2">
            <a:schemeClr val="accent4"/>
          </a:lnRef>
          <a:fillRef idx="0">
            <a:schemeClr val="accent4"/>
          </a:fillRef>
          <a:effectRef idx="1">
            <a:schemeClr val="accent4"/>
          </a:effectRef>
          <a:fontRef idx="minor">
            <a:schemeClr val="tx1"/>
          </a:fontRef>
        </p:style>
      </p:cxnSp>
      <p:sp>
        <p:nvSpPr>
          <p:cNvPr id="18" name="TextBox 17"/>
          <p:cNvSpPr txBox="1"/>
          <p:nvPr/>
        </p:nvSpPr>
        <p:spPr>
          <a:xfrm>
            <a:off x="5086652" y="2604700"/>
            <a:ext cx="1031728" cy="276999"/>
          </a:xfrm>
          <a:prstGeom prst="rect">
            <a:avLst/>
          </a:prstGeom>
          <a:noFill/>
        </p:spPr>
        <p:txBody>
          <a:bodyPr wrap="none" rtlCol="0">
            <a:spAutoFit/>
          </a:bodyPr>
          <a:lstStyle/>
          <a:p>
            <a:r>
              <a:rPr kumimoji="1" lang="en-US" altLang="ja-JP" sz="1200" dirty="0" smtClean="0"/>
              <a:t>(RDR</a:t>
            </a:r>
            <a:r>
              <a:rPr kumimoji="1" lang="ja-JP" altLang="en-US" sz="1200" dirty="0" smtClean="0"/>
              <a:t>の定義）</a:t>
            </a:r>
            <a:endParaRPr kumimoji="1" lang="ja-JP" altLang="en-US" sz="1200" dirty="0"/>
          </a:p>
        </p:txBody>
      </p:sp>
      <p:sp>
        <p:nvSpPr>
          <p:cNvPr id="16" name="TextBox 15"/>
          <p:cNvSpPr txBox="1"/>
          <p:nvPr/>
        </p:nvSpPr>
        <p:spPr>
          <a:xfrm>
            <a:off x="838200" y="5029200"/>
            <a:ext cx="6364844" cy="954107"/>
          </a:xfrm>
          <a:prstGeom prst="rect">
            <a:avLst/>
          </a:prstGeom>
          <a:noFill/>
        </p:spPr>
        <p:txBody>
          <a:bodyPr wrap="none" rtlCol="0">
            <a:spAutoFit/>
          </a:bodyPr>
          <a:lstStyle/>
          <a:p>
            <a:r>
              <a:rPr kumimoji="1" lang="ja-JP" altLang="en-US" dirty="0" smtClean="0"/>
              <a:t>もし、日本が</a:t>
            </a:r>
            <a:r>
              <a:rPr kumimoji="1" lang="en-US" altLang="ja-JP" dirty="0" smtClean="0"/>
              <a:t>1/3</a:t>
            </a:r>
            <a:r>
              <a:rPr kumimoji="1" lang="ja-JP" altLang="en-US" dirty="0" smtClean="0"/>
              <a:t>の量を５年で製造担当をすると、</a:t>
            </a:r>
            <a:endParaRPr kumimoji="1" lang="en-US" altLang="ja-JP" dirty="0" smtClean="0"/>
          </a:p>
          <a:p>
            <a:r>
              <a:rPr lang="en-US" altLang="ja-JP" dirty="0" smtClean="0"/>
              <a:t>       </a:t>
            </a:r>
            <a:r>
              <a:rPr lang="ja-JP" altLang="en-US" dirty="0" smtClean="0"/>
              <a:t>超伝導空洞	</a:t>
            </a:r>
            <a:r>
              <a:rPr lang="en-US" altLang="ja-JP" dirty="0" smtClean="0"/>
              <a:t>17325</a:t>
            </a:r>
            <a:r>
              <a:rPr lang="ja-JP" altLang="en-US" dirty="0" smtClean="0"/>
              <a:t>台</a:t>
            </a:r>
            <a:r>
              <a:rPr lang="en-US" altLang="ja-JP" dirty="0" smtClean="0"/>
              <a:t>/3  /(5</a:t>
            </a:r>
            <a:r>
              <a:rPr lang="ja-JP" altLang="en-US" dirty="0" smtClean="0"/>
              <a:t>年</a:t>
            </a:r>
            <a:r>
              <a:rPr lang="en-US" altLang="ja-JP" dirty="0" smtClean="0"/>
              <a:t>)  =  </a:t>
            </a:r>
            <a:r>
              <a:rPr lang="en-US" altLang="ja-JP" sz="2000" dirty="0" smtClean="0">
                <a:solidFill>
                  <a:srgbClr val="FF0000"/>
                </a:solidFill>
              </a:rPr>
              <a:t>1155</a:t>
            </a:r>
            <a:r>
              <a:rPr lang="ja-JP" altLang="en-US" sz="2000" dirty="0" smtClean="0">
                <a:solidFill>
                  <a:srgbClr val="FF0000"/>
                </a:solidFill>
              </a:rPr>
              <a:t>台</a:t>
            </a:r>
            <a:r>
              <a:rPr lang="en-US" altLang="ja-JP" sz="2000" dirty="0" smtClean="0">
                <a:solidFill>
                  <a:srgbClr val="FF0000"/>
                </a:solidFill>
              </a:rPr>
              <a:t>/</a:t>
            </a:r>
            <a:r>
              <a:rPr lang="ja-JP" altLang="en-US" sz="2000" dirty="0" smtClean="0">
                <a:solidFill>
                  <a:srgbClr val="FF0000"/>
                </a:solidFill>
              </a:rPr>
              <a:t>年</a:t>
            </a:r>
            <a:r>
              <a:rPr lang="en-US" altLang="ja-JP" sz="2000" dirty="0" smtClean="0">
                <a:solidFill>
                  <a:srgbClr val="FF0000"/>
                </a:solidFill>
              </a:rPr>
              <a:t>  </a:t>
            </a:r>
          </a:p>
          <a:p>
            <a:r>
              <a:rPr lang="en-US" altLang="ja-JP" dirty="0" err="1" smtClean="0"/>
              <a:t>　　　　　　　　　　　　　　　　　　　　　　　　</a:t>
            </a:r>
            <a:r>
              <a:rPr lang="en-US" altLang="ja-JP" dirty="0" smtClean="0"/>
              <a:t> ( 1155</a:t>
            </a:r>
            <a:r>
              <a:rPr lang="ja-JP" altLang="en-US" dirty="0" smtClean="0"/>
              <a:t>台</a:t>
            </a:r>
            <a:r>
              <a:rPr lang="en-US" altLang="ja-JP" dirty="0" smtClean="0"/>
              <a:t>/200</a:t>
            </a:r>
            <a:r>
              <a:rPr lang="ja-JP" altLang="en-US" dirty="0" smtClean="0"/>
              <a:t>日</a:t>
            </a:r>
            <a:r>
              <a:rPr lang="en-US" altLang="ja-JP" dirty="0" smtClean="0"/>
              <a:t> = </a:t>
            </a:r>
            <a:r>
              <a:rPr lang="en-US" altLang="ja-JP" dirty="0" smtClean="0">
                <a:solidFill>
                  <a:srgbClr val="FF0000"/>
                </a:solidFill>
              </a:rPr>
              <a:t>6</a:t>
            </a:r>
            <a:r>
              <a:rPr lang="ja-JP" altLang="en-US" dirty="0" smtClean="0">
                <a:solidFill>
                  <a:srgbClr val="FF0000"/>
                </a:solidFill>
              </a:rPr>
              <a:t>台</a:t>
            </a:r>
            <a:r>
              <a:rPr lang="en-US" altLang="ja-JP" dirty="0" smtClean="0">
                <a:solidFill>
                  <a:srgbClr val="FF0000"/>
                </a:solidFill>
              </a:rPr>
              <a:t>/</a:t>
            </a:r>
            <a:r>
              <a:rPr lang="ja-JP" altLang="en-US" dirty="0" smtClean="0">
                <a:solidFill>
                  <a:srgbClr val="FF0000"/>
                </a:solidFill>
              </a:rPr>
              <a:t>日</a:t>
            </a:r>
            <a:r>
              <a:rPr lang="en-US" altLang="ja-JP" dirty="0" smtClean="0"/>
              <a:t>)  </a:t>
            </a:r>
            <a:r>
              <a:rPr lang="ja-JP" altLang="ja-JP" dirty="0" smtClean="0"/>
              <a:t>　　　　</a:t>
            </a:r>
            <a:endParaRPr kumimoji="1" lang="ja-JP" altLang="en-US" dirty="0"/>
          </a:p>
        </p:txBody>
      </p:sp>
    </p:spTree>
    <p:extLst>
      <p:ext uri="{BB962C8B-B14F-4D97-AF65-F5344CB8AC3E}">
        <p14:creationId xmlns:p14="http://schemas.microsoft.com/office/powerpoint/2010/main" val="200567727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6412" y="348734"/>
            <a:ext cx="4548240" cy="523220"/>
          </a:xfrm>
          <a:prstGeom prst="rect">
            <a:avLst/>
          </a:prstGeom>
          <a:noFill/>
        </p:spPr>
        <p:txBody>
          <a:bodyPr wrap="none" rtlCol="0">
            <a:spAutoFit/>
          </a:bodyPr>
          <a:lstStyle/>
          <a:p>
            <a:r>
              <a:rPr kumimoji="1" lang="ja-JP" altLang="en-US" sz="2800" dirty="0" smtClean="0"/>
              <a:t>エンドグループ必要な生産数</a:t>
            </a:r>
            <a:endParaRPr kumimoji="1" lang="ja-JP" altLang="en-US" sz="2800" dirty="0"/>
          </a:p>
        </p:txBody>
      </p:sp>
      <p:cxnSp>
        <p:nvCxnSpPr>
          <p:cNvPr id="3" name="直線コネクタ 2"/>
          <p:cNvCxnSpPr/>
          <p:nvPr/>
        </p:nvCxnSpPr>
        <p:spPr>
          <a:xfrm flipV="1">
            <a:off x="2133600" y="871954"/>
            <a:ext cx="5004341" cy="1588"/>
          </a:xfrm>
          <a:prstGeom prst="line">
            <a:avLst/>
          </a:prstGeom>
          <a:ln w="34925" cap="flat" cmpd="sng" algn="ctr">
            <a:solidFill>
              <a:schemeClr val="accent4"/>
            </a:solidFill>
            <a:prstDash val="solid"/>
            <a:round/>
            <a:headEnd type="none" w="med" len="med"/>
            <a:tailEnd type="none" w="med" len="med"/>
          </a:ln>
          <a:effectLst>
            <a:outerShdw blurRad="101600" dist="20000" dir="5400000" rotWithShape="0">
              <a:srgbClr val="660066">
                <a:alpha val="60000"/>
              </a:srgbClr>
            </a:outerShdw>
          </a:effectLst>
        </p:spPr>
        <p:style>
          <a:lnRef idx="2">
            <a:schemeClr val="accent4"/>
          </a:lnRef>
          <a:fillRef idx="0">
            <a:schemeClr val="accent4"/>
          </a:fillRef>
          <a:effectRef idx="1">
            <a:schemeClr val="accent4"/>
          </a:effectRef>
          <a:fontRef idx="minor">
            <a:schemeClr val="tx1"/>
          </a:fontRef>
        </p:style>
      </p:cxnSp>
      <p:sp>
        <p:nvSpPr>
          <p:cNvPr id="6" name="TextBox 5"/>
          <p:cNvSpPr txBox="1"/>
          <p:nvPr/>
        </p:nvSpPr>
        <p:spPr>
          <a:xfrm>
            <a:off x="876623" y="2643043"/>
            <a:ext cx="1223412" cy="369332"/>
          </a:xfrm>
          <a:prstGeom prst="rect">
            <a:avLst/>
          </a:prstGeom>
          <a:noFill/>
        </p:spPr>
        <p:txBody>
          <a:bodyPr wrap="none" rtlCol="0">
            <a:spAutoFit/>
          </a:bodyPr>
          <a:lstStyle/>
          <a:p>
            <a:r>
              <a:rPr kumimoji="1" lang="ja-JP" altLang="en-US" dirty="0" smtClean="0"/>
              <a:t>部品加工：</a:t>
            </a:r>
            <a:endParaRPr kumimoji="1" lang="ja-JP" altLang="en-US" dirty="0"/>
          </a:p>
        </p:txBody>
      </p:sp>
      <p:pic>
        <p:nvPicPr>
          <p:cNvPr id="9" name="図 8" descr="DESY-18.tiff"/>
          <p:cNvPicPr>
            <a:picLocks noChangeAspect="1"/>
          </p:cNvPicPr>
          <p:nvPr/>
        </p:nvPicPr>
        <p:blipFill>
          <a:blip r:embed="rId2"/>
          <a:stretch>
            <a:fillRect/>
          </a:stretch>
        </p:blipFill>
        <p:spPr>
          <a:xfrm rot="5400000">
            <a:off x="2387471" y="3513945"/>
            <a:ext cx="369332" cy="249358"/>
          </a:xfrm>
          <a:prstGeom prst="rect">
            <a:avLst/>
          </a:prstGeom>
        </p:spPr>
      </p:pic>
      <p:sp>
        <p:nvSpPr>
          <p:cNvPr id="10" name="TextBox 9"/>
          <p:cNvSpPr txBox="1"/>
          <p:nvPr/>
        </p:nvSpPr>
        <p:spPr>
          <a:xfrm>
            <a:off x="3001331" y="3453958"/>
            <a:ext cx="5197832" cy="369332"/>
          </a:xfrm>
          <a:prstGeom prst="rect">
            <a:avLst/>
          </a:prstGeom>
          <a:noFill/>
        </p:spPr>
        <p:txBody>
          <a:bodyPr wrap="none" rtlCol="0">
            <a:spAutoFit/>
          </a:bodyPr>
          <a:lstStyle/>
          <a:p>
            <a:r>
              <a:rPr kumimoji="1" lang="en-US" altLang="ja-JP" dirty="0" err="1" smtClean="0"/>
              <a:t>NbTi</a:t>
            </a:r>
            <a:r>
              <a:rPr kumimoji="1" lang="ja-JP" altLang="en-US" dirty="0" smtClean="0"/>
              <a:t>フランジ加工　</a:t>
            </a:r>
            <a:r>
              <a:rPr kumimoji="1" lang="en-US" altLang="ja-JP" dirty="0" smtClean="0"/>
              <a:t>(6</a:t>
            </a:r>
            <a:r>
              <a:rPr kumimoji="1" lang="ja-JP" altLang="en-US" dirty="0" smtClean="0"/>
              <a:t>個</a:t>
            </a:r>
            <a:r>
              <a:rPr kumimoji="1" lang="en-US" altLang="ja-JP" dirty="0" smtClean="0"/>
              <a:t>/</a:t>
            </a:r>
            <a:r>
              <a:rPr kumimoji="1" lang="ja-JP" altLang="en-US" dirty="0" smtClean="0"/>
              <a:t>台</a:t>
            </a:r>
            <a:r>
              <a:rPr kumimoji="1" lang="en-US" altLang="ja-JP" dirty="0" smtClean="0"/>
              <a:t>)                          </a:t>
            </a:r>
            <a:r>
              <a:rPr lang="en-US" altLang="ja-JP" dirty="0" smtClean="0"/>
              <a:t>6930</a:t>
            </a:r>
            <a:r>
              <a:rPr kumimoji="1" lang="ja-JP" altLang="en-US" dirty="0" smtClean="0"/>
              <a:t>個</a:t>
            </a:r>
            <a:r>
              <a:rPr kumimoji="1" lang="en-US" altLang="ja-JP" dirty="0" smtClean="0"/>
              <a:t>/</a:t>
            </a:r>
            <a:r>
              <a:rPr lang="ja-JP" altLang="en-US" dirty="0" smtClean="0"/>
              <a:t>年</a:t>
            </a:r>
            <a:endParaRPr kumimoji="1" lang="ja-JP" altLang="en-US" dirty="0"/>
          </a:p>
        </p:txBody>
      </p:sp>
      <p:pic>
        <p:nvPicPr>
          <p:cNvPr id="11" name="図 10" descr="DESY-17.tiff"/>
          <p:cNvPicPr>
            <a:picLocks noChangeAspect="1"/>
          </p:cNvPicPr>
          <p:nvPr/>
        </p:nvPicPr>
        <p:blipFill>
          <a:blip r:embed="rId3"/>
          <a:stretch>
            <a:fillRect/>
          </a:stretch>
        </p:blipFill>
        <p:spPr>
          <a:xfrm>
            <a:off x="2381968" y="3895541"/>
            <a:ext cx="350978" cy="248166"/>
          </a:xfrm>
          <a:prstGeom prst="rect">
            <a:avLst/>
          </a:prstGeom>
        </p:spPr>
      </p:pic>
      <p:sp>
        <p:nvSpPr>
          <p:cNvPr id="12" name="TextBox 11"/>
          <p:cNvSpPr txBox="1"/>
          <p:nvPr/>
        </p:nvSpPr>
        <p:spPr>
          <a:xfrm>
            <a:off x="3001331" y="3823290"/>
            <a:ext cx="5211583" cy="369332"/>
          </a:xfrm>
          <a:prstGeom prst="rect">
            <a:avLst/>
          </a:prstGeom>
          <a:noFill/>
        </p:spPr>
        <p:txBody>
          <a:bodyPr wrap="none" rtlCol="0">
            <a:spAutoFit/>
          </a:bodyPr>
          <a:lstStyle/>
          <a:p>
            <a:r>
              <a:rPr kumimoji="1" lang="en-US" altLang="ja-JP" dirty="0" err="1" smtClean="0"/>
              <a:t>Nb</a:t>
            </a:r>
            <a:r>
              <a:rPr lang="ja-JP" altLang="en-US" dirty="0" smtClean="0"/>
              <a:t>ビームパイプ</a:t>
            </a:r>
            <a:r>
              <a:rPr kumimoji="1" lang="ja-JP" altLang="en-US" dirty="0" smtClean="0"/>
              <a:t>加工　</a:t>
            </a:r>
            <a:r>
              <a:rPr kumimoji="1" lang="en-US" altLang="ja-JP" dirty="0" smtClean="0"/>
              <a:t>(2</a:t>
            </a:r>
            <a:r>
              <a:rPr kumimoji="1" lang="ja-JP" altLang="en-US" dirty="0" smtClean="0"/>
              <a:t>個</a:t>
            </a:r>
            <a:r>
              <a:rPr kumimoji="1" lang="en-US" altLang="ja-JP" dirty="0" smtClean="0"/>
              <a:t>/</a:t>
            </a:r>
            <a:r>
              <a:rPr kumimoji="1" lang="ja-JP" altLang="en-US" dirty="0" smtClean="0"/>
              <a:t>台</a:t>
            </a:r>
            <a:r>
              <a:rPr kumimoji="1" lang="en-US" altLang="ja-JP" dirty="0" smtClean="0"/>
              <a:t>)</a:t>
            </a:r>
            <a:r>
              <a:rPr lang="en-US" altLang="ja-JP" dirty="0" smtClean="0"/>
              <a:t>                    2310</a:t>
            </a:r>
            <a:r>
              <a:rPr kumimoji="1" lang="ja-JP" altLang="en-US" dirty="0" smtClean="0"/>
              <a:t>個</a:t>
            </a:r>
            <a:r>
              <a:rPr kumimoji="1" lang="en-US" altLang="ja-JP" dirty="0" smtClean="0"/>
              <a:t>/</a:t>
            </a:r>
            <a:r>
              <a:rPr lang="ja-JP" altLang="en-US" dirty="0" smtClean="0"/>
              <a:t>年</a:t>
            </a:r>
            <a:endParaRPr kumimoji="1" lang="ja-JP" altLang="en-US" dirty="0"/>
          </a:p>
        </p:txBody>
      </p:sp>
      <p:pic>
        <p:nvPicPr>
          <p:cNvPr id="13" name="図 12" descr="DESY-22.tiff"/>
          <p:cNvPicPr>
            <a:picLocks noChangeAspect="1"/>
          </p:cNvPicPr>
          <p:nvPr/>
        </p:nvPicPr>
        <p:blipFill>
          <a:blip r:embed="rId4"/>
          <a:stretch>
            <a:fillRect/>
          </a:stretch>
        </p:blipFill>
        <p:spPr>
          <a:xfrm flipV="1">
            <a:off x="2447458" y="4264873"/>
            <a:ext cx="215989" cy="222250"/>
          </a:xfrm>
          <a:prstGeom prst="rect">
            <a:avLst/>
          </a:prstGeom>
        </p:spPr>
      </p:pic>
      <p:sp>
        <p:nvSpPr>
          <p:cNvPr id="14" name="TextBox 13"/>
          <p:cNvSpPr txBox="1"/>
          <p:nvPr/>
        </p:nvSpPr>
        <p:spPr>
          <a:xfrm>
            <a:off x="3001331" y="4192622"/>
            <a:ext cx="5208765" cy="369332"/>
          </a:xfrm>
          <a:prstGeom prst="rect">
            <a:avLst/>
          </a:prstGeom>
          <a:noFill/>
        </p:spPr>
        <p:txBody>
          <a:bodyPr wrap="none" rtlCol="0">
            <a:spAutoFit/>
          </a:bodyPr>
          <a:lstStyle/>
          <a:p>
            <a:r>
              <a:rPr kumimoji="1" lang="en-US" altLang="ja-JP" dirty="0" err="1" smtClean="0"/>
              <a:t>Nb</a:t>
            </a:r>
            <a:r>
              <a:rPr lang="ja-JP" altLang="en-US" dirty="0" smtClean="0"/>
              <a:t>パイプポート</a:t>
            </a:r>
            <a:r>
              <a:rPr kumimoji="1" lang="ja-JP" altLang="en-US" dirty="0" smtClean="0"/>
              <a:t>加工　</a:t>
            </a:r>
            <a:r>
              <a:rPr kumimoji="1" lang="en-US" altLang="ja-JP" dirty="0" smtClean="0"/>
              <a:t>(4</a:t>
            </a:r>
            <a:r>
              <a:rPr kumimoji="1" lang="ja-JP" altLang="en-US" dirty="0" smtClean="0"/>
              <a:t>個</a:t>
            </a:r>
            <a:r>
              <a:rPr kumimoji="1" lang="en-US" altLang="ja-JP" dirty="0" smtClean="0"/>
              <a:t>/</a:t>
            </a:r>
            <a:r>
              <a:rPr kumimoji="1" lang="ja-JP" altLang="en-US" dirty="0" smtClean="0"/>
              <a:t>台</a:t>
            </a:r>
            <a:r>
              <a:rPr kumimoji="1" lang="en-US" altLang="ja-JP" dirty="0" smtClean="0"/>
              <a:t>)</a:t>
            </a:r>
            <a:r>
              <a:rPr lang="en-US" altLang="ja-JP" dirty="0" smtClean="0"/>
              <a:t>                     4620</a:t>
            </a:r>
            <a:r>
              <a:rPr kumimoji="1" lang="ja-JP" altLang="en-US" dirty="0" smtClean="0"/>
              <a:t>個</a:t>
            </a:r>
            <a:r>
              <a:rPr kumimoji="1" lang="en-US" altLang="ja-JP" dirty="0" smtClean="0"/>
              <a:t>/</a:t>
            </a:r>
            <a:r>
              <a:rPr lang="ja-JP" altLang="en-US" dirty="0" smtClean="0"/>
              <a:t>年</a:t>
            </a:r>
            <a:endParaRPr kumimoji="1" lang="ja-JP" altLang="en-US" dirty="0"/>
          </a:p>
        </p:txBody>
      </p:sp>
      <p:pic>
        <p:nvPicPr>
          <p:cNvPr id="58" name="図 57" descr="DESY-21.tiff"/>
          <p:cNvPicPr>
            <a:picLocks noChangeAspect="1"/>
          </p:cNvPicPr>
          <p:nvPr/>
        </p:nvPicPr>
        <p:blipFill>
          <a:blip r:embed="rId5"/>
          <a:stretch>
            <a:fillRect/>
          </a:stretch>
        </p:blipFill>
        <p:spPr>
          <a:xfrm>
            <a:off x="2366412" y="2643043"/>
            <a:ext cx="441503" cy="386315"/>
          </a:xfrm>
          <a:prstGeom prst="rect">
            <a:avLst/>
          </a:prstGeom>
        </p:spPr>
      </p:pic>
      <p:pic>
        <p:nvPicPr>
          <p:cNvPr id="59" name="図 58" descr="DESY-24.tiff"/>
          <p:cNvPicPr>
            <a:picLocks noChangeAspect="1"/>
          </p:cNvPicPr>
          <p:nvPr/>
        </p:nvPicPr>
        <p:blipFill>
          <a:blip r:embed="rId6"/>
          <a:stretch>
            <a:fillRect/>
          </a:stretch>
        </p:blipFill>
        <p:spPr>
          <a:xfrm flipH="1">
            <a:off x="2430816" y="3029358"/>
            <a:ext cx="302653" cy="298450"/>
          </a:xfrm>
          <a:prstGeom prst="rect">
            <a:avLst/>
          </a:prstGeom>
        </p:spPr>
      </p:pic>
      <p:sp>
        <p:nvSpPr>
          <p:cNvPr id="60" name="TextBox 59"/>
          <p:cNvSpPr txBox="1"/>
          <p:nvPr/>
        </p:nvSpPr>
        <p:spPr>
          <a:xfrm>
            <a:off x="3001331" y="2660026"/>
            <a:ext cx="5225897" cy="369332"/>
          </a:xfrm>
          <a:prstGeom prst="rect">
            <a:avLst/>
          </a:prstGeom>
          <a:noFill/>
        </p:spPr>
        <p:txBody>
          <a:bodyPr wrap="none" rtlCol="0">
            <a:spAutoFit/>
          </a:bodyPr>
          <a:lstStyle/>
          <a:p>
            <a:r>
              <a:rPr kumimoji="1" lang="en-US" altLang="ja-JP" dirty="0" err="1" smtClean="0"/>
              <a:t>Nb</a:t>
            </a:r>
            <a:r>
              <a:rPr kumimoji="1" lang="en-US" altLang="ja-JP" dirty="0" smtClean="0"/>
              <a:t> HOM</a:t>
            </a:r>
            <a:r>
              <a:rPr kumimoji="1" lang="ja-JP" altLang="en-US" dirty="0" smtClean="0"/>
              <a:t>シリンダー加工</a:t>
            </a:r>
            <a:r>
              <a:rPr kumimoji="1" lang="en-US" altLang="ja-JP" dirty="0" smtClean="0"/>
              <a:t>(2</a:t>
            </a:r>
            <a:r>
              <a:rPr kumimoji="1" lang="ja-JP" altLang="en-US" dirty="0" smtClean="0"/>
              <a:t>個</a:t>
            </a:r>
            <a:r>
              <a:rPr kumimoji="1" lang="en-US" altLang="ja-JP" dirty="0" smtClean="0"/>
              <a:t>/</a:t>
            </a:r>
            <a:r>
              <a:rPr kumimoji="1" lang="ja-JP" altLang="en-US" dirty="0" smtClean="0"/>
              <a:t>台</a:t>
            </a:r>
            <a:r>
              <a:rPr kumimoji="1" lang="en-US" altLang="ja-JP" dirty="0" smtClean="0"/>
              <a:t>)</a:t>
            </a:r>
            <a:r>
              <a:rPr lang="en-US" altLang="ja-JP" dirty="0" smtClean="0"/>
              <a:t> </a:t>
            </a:r>
            <a:r>
              <a:rPr lang="en-US" altLang="ja-JP" dirty="0" err="1" smtClean="0"/>
              <a:t>　　　　</a:t>
            </a:r>
            <a:r>
              <a:rPr lang="en-US" altLang="ja-JP" dirty="0" smtClean="0"/>
              <a:t>   2</a:t>
            </a:r>
            <a:r>
              <a:rPr kumimoji="1" lang="en-US" altLang="ja-JP" dirty="0" smtClean="0"/>
              <a:t>310</a:t>
            </a:r>
            <a:r>
              <a:rPr kumimoji="1" lang="ja-JP" altLang="en-US" dirty="0" smtClean="0"/>
              <a:t>個</a:t>
            </a:r>
            <a:r>
              <a:rPr kumimoji="1" lang="en-US" altLang="ja-JP" dirty="0" smtClean="0"/>
              <a:t>/</a:t>
            </a:r>
            <a:r>
              <a:rPr lang="ja-JP" altLang="en-US" dirty="0" smtClean="0"/>
              <a:t>年</a:t>
            </a:r>
            <a:endParaRPr kumimoji="1" lang="ja-JP" altLang="en-US" dirty="0"/>
          </a:p>
        </p:txBody>
      </p:sp>
      <p:sp>
        <p:nvSpPr>
          <p:cNvPr id="61" name="TextBox 60"/>
          <p:cNvSpPr txBox="1"/>
          <p:nvPr/>
        </p:nvSpPr>
        <p:spPr>
          <a:xfrm>
            <a:off x="3001331" y="3029358"/>
            <a:ext cx="5158496" cy="369332"/>
          </a:xfrm>
          <a:prstGeom prst="rect">
            <a:avLst/>
          </a:prstGeom>
          <a:noFill/>
        </p:spPr>
        <p:txBody>
          <a:bodyPr wrap="none" rtlCol="0">
            <a:spAutoFit/>
          </a:bodyPr>
          <a:lstStyle/>
          <a:p>
            <a:r>
              <a:rPr kumimoji="1" lang="en-US" altLang="ja-JP" dirty="0" err="1" smtClean="0"/>
              <a:t>Nb</a:t>
            </a:r>
            <a:r>
              <a:rPr lang="en-US" altLang="ja-JP" dirty="0" smtClean="0"/>
              <a:t> HOM</a:t>
            </a:r>
            <a:r>
              <a:rPr lang="ja-JP" altLang="en-US" dirty="0" smtClean="0"/>
              <a:t>アンテナ</a:t>
            </a:r>
            <a:r>
              <a:rPr kumimoji="1" lang="ja-JP" altLang="en-US" dirty="0" smtClean="0"/>
              <a:t>加工　</a:t>
            </a:r>
            <a:r>
              <a:rPr kumimoji="1" lang="en-US" altLang="ja-JP" dirty="0" smtClean="0"/>
              <a:t>(2</a:t>
            </a:r>
            <a:r>
              <a:rPr kumimoji="1" lang="ja-JP" altLang="en-US" dirty="0" smtClean="0"/>
              <a:t>個</a:t>
            </a:r>
            <a:r>
              <a:rPr kumimoji="1" lang="en-US" altLang="ja-JP" dirty="0" smtClean="0"/>
              <a:t>/</a:t>
            </a:r>
            <a:r>
              <a:rPr kumimoji="1" lang="ja-JP" altLang="en-US" dirty="0" smtClean="0"/>
              <a:t>台</a:t>
            </a:r>
            <a:r>
              <a:rPr kumimoji="1" lang="en-US" altLang="ja-JP" dirty="0" smtClean="0"/>
              <a:t>)</a:t>
            </a:r>
            <a:r>
              <a:rPr lang="en-US" altLang="ja-JP" dirty="0" smtClean="0"/>
              <a:t>                 2310</a:t>
            </a:r>
            <a:r>
              <a:rPr kumimoji="1" lang="ja-JP" altLang="en-US" dirty="0" smtClean="0"/>
              <a:t>個</a:t>
            </a:r>
            <a:r>
              <a:rPr kumimoji="1" lang="en-US" altLang="ja-JP" dirty="0" smtClean="0"/>
              <a:t>/</a:t>
            </a:r>
            <a:r>
              <a:rPr lang="ja-JP" altLang="en-US" dirty="0" smtClean="0"/>
              <a:t>年</a:t>
            </a:r>
            <a:endParaRPr kumimoji="1" lang="ja-JP" altLang="en-US" dirty="0"/>
          </a:p>
        </p:txBody>
      </p:sp>
      <p:pic>
        <p:nvPicPr>
          <p:cNvPr id="62" name="図 61" descr="DESY-27.tiff"/>
          <p:cNvPicPr>
            <a:picLocks noChangeAspect="1"/>
          </p:cNvPicPr>
          <p:nvPr/>
        </p:nvPicPr>
        <p:blipFill>
          <a:blip r:embed="rId7"/>
          <a:stretch>
            <a:fillRect/>
          </a:stretch>
        </p:blipFill>
        <p:spPr>
          <a:xfrm>
            <a:off x="2474907" y="4561954"/>
            <a:ext cx="228600" cy="254410"/>
          </a:xfrm>
          <a:prstGeom prst="rect">
            <a:avLst/>
          </a:prstGeom>
        </p:spPr>
      </p:pic>
      <p:pic>
        <p:nvPicPr>
          <p:cNvPr id="63" name="図 62" descr="DESY-28.tiff"/>
          <p:cNvPicPr>
            <a:picLocks noChangeAspect="1"/>
          </p:cNvPicPr>
          <p:nvPr/>
        </p:nvPicPr>
        <p:blipFill>
          <a:blip r:embed="rId8"/>
          <a:stretch>
            <a:fillRect/>
          </a:stretch>
        </p:blipFill>
        <p:spPr>
          <a:xfrm>
            <a:off x="2434880" y="4816364"/>
            <a:ext cx="245154" cy="347499"/>
          </a:xfrm>
          <a:prstGeom prst="rect">
            <a:avLst/>
          </a:prstGeom>
        </p:spPr>
      </p:pic>
      <p:pic>
        <p:nvPicPr>
          <p:cNvPr id="64" name="図 63" descr="DESY-29.tiff"/>
          <p:cNvPicPr>
            <a:picLocks noChangeAspect="1"/>
          </p:cNvPicPr>
          <p:nvPr/>
        </p:nvPicPr>
        <p:blipFill>
          <a:blip r:embed="rId9"/>
          <a:stretch>
            <a:fillRect/>
          </a:stretch>
        </p:blipFill>
        <p:spPr>
          <a:xfrm>
            <a:off x="2402746" y="5163863"/>
            <a:ext cx="330200" cy="450850"/>
          </a:xfrm>
          <a:prstGeom prst="rect">
            <a:avLst/>
          </a:prstGeom>
        </p:spPr>
      </p:pic>
      <p:sp>
        <p:nvSpPr>
          <p:cNvPr id="65" name="TextBox 64"/>
          <p:cNvSpPr txBox="1"/>
          <p:nvPr/>
        </p:nvSpPr>
        <p:spPr>
          <a:xfrm>
            <a:off x="3001331" y="4487123"/>
            <a:ext cx="5243480" cy="369332"/>
          </a:xfrm>
          <a:prstGeom prst="rect">
            <a:avLst/>
          </a:prstGeom>
          <a:noFill/>
        </p:spPr>
        <p:txBody>
          <a:bodyPr wrap="none" rtlCol="0">
            <a:spAutoFit/>
          </a:bodyPr>
          <a:lstStyle/>
          <a:p>
            <a:r>
              <a:rPr kumimoji="1" lang="en-US" altLang="ja-JP" dirty="0" err="1" smtClean="0"/>
              <a:t>Nb</a:t>
            </a:r>
            <a:r>
              <a:rPr lang="ja-JP" altLang="en-US" dirty="0" smtClean="0"/>
              <a:t>パイプ</a:t>
            </a:r>
            <a:r>
              <a:rPr kumimoji="1" lang="ja-JP" altLang="en-US" dirty="0" smtClean="0"/>
              <a:t>加工　</a:t>
            </a:r>
            <a:r>
              <a:rPr kumimoji="1" lang="en-US" altLang="ja-JP" dirty="0" smtClean="0"/>
              <a:t>(2</a:t>
            </a:r>
            <a:r>
              <a:rPr kumimoji="1" lang="ja-JP" altLang="en-US" dirty="0" smtClean="0"/>
              <a:t>個</a:t>
            </a:r>
            <a:r>
              <a:rPr kumimoji="1" lang="en-US" altLang="ja-JP" dirty="0" smtClean="0"/>
              <a:t>/</a:t>
            </a:r>
            <a:r>
              <a:rPr kumimoji="1" lang="ja-JP" altLang="en-US" dirty="0" smtClean="0"/>
              <a:t>台</a:t>
            </a:r>
            <a:r>
              <a:rPr kumimoji="1" lang="en-US" altLang="ja-JP" dirty="0" smtClean="0"/>
              <a:t>)</a:t>
            </a:r>
            <a:r>
              <a:rPr lang="en-US" altLang="ja-JP" dirty="0" smtClean="0"/>
              <a:t>                                2310</a:t>
            </a:r>
            <a:r>
              <a:rPr kumimoji="1" lang="ja-JP" altLang="en-US" dirty="0" smtClean="0"/>
              <a:t>個</a:t>
            </a:r>
            <a:r>
              <a:rPr kumimoji="1" lang="en-US" altLang="ja-JP" dirty="0" smtClean="0"/>
              <a:t>/</a:t>
            </a:r>
            <a:r>
              <a:rPr lang="ja-JP" altLang="en-US" dirty="0" smtClean="0"/>
              <a:t>年</a:t>
            </a:r>
            <a:endParaRPr kumimoji="1" lang="ja-JP" altLang="en-US" dirty="0"/>
          </a:p>
        </p:txBody>
      </p:sp>
      <p:sp>
        <p:nvSpPr>
          <p:cNvPr id="66" name="TextBox 65"/>
          <p:cNvSpPr txBox="1"/>
          <p:nvPr/>
        </p:nvSpPr>
        <p:spPr>
          <a:xfrm>
            <a:off x="3001331" y="4794531"/>
            <a:ext cx="5311783" cy="369332"/>
          </a:xfrm>
          <a:prstGeom prst="rect">
            <a:avLst/>
          </a:prstGeom>
          <a:noFill/>
        </p:spPr>
        <p:txBody>
          <a:bodyPr wrap="none" rtlCol="0">
            <a:spAutoFit/>
          </a:bodyPr>
          <a:lstStyle/>
          <a:p>
            <a:r>
              <a:rPr lang="en-US" altLang="ja-JP" dirty="0" err="1" smtClean="0"/>
              <a:t>Nb</a:t>
            </a:r>
            <a:r>
              <a:rPr lang="en-US" altLang="ja-JP" dirty="0" smtClean="0"/>
              <a:t> </a:t>
            </a:r>
            <a:r>
              <a:rPr lang="ja-JP" altLang="en-US" dirty="0" smtClean="0"/>
              <a:t>リング</a:t>
            </a:r>
            <a:r>
              <a:rPr kumimoji="1" lang="ja-JP" altLang="en-US" dirty="0" smtClean="0"/>
              <a:t>加工　</a:t>
            </a:r>
            <a:r>
              <a:rPr kumimoji="1" lang="en-US" altLang="ja-JP" dirty="0" smtClean="0"/>
              <a:t>(2</a:t>
            </a:r>
            <a:r>
              <a:rPr kumimoji="1" lang="ja-JP" altLang="en-US" dirty="0" smtClean="0"/>
              <a:t>個</a:t>
            </a:r>
            <a:r>
              <a:rPr kumimoji="1" lang="en-US" altLang="ja-JP" dirty="0" smtClean="0"/>
              <a:t>/</a:t>
            </a:r>
            <a:r>
              <a:rPr kumimoji="1" lang="ja-JP" altLang="en-US" dirty="0" smtClean="0"/>
              <a:t>台</a:t>
            </a:r>
            <a:r>
              <a:rPr kumimoji="1" lang="en-US" altLang="ja-JP" dirty="0" smtClean="0"/>
              <a:t>)</a:t>
            </a:r>
            <a:r>
              <a:rPr lang="en-US" altLang="ja-JP" dirty="0" smtClean="0"/>
              <a:t>                                2310</a:t>
            </a:r>
            <a:r>
              <a:rPr kumimoji="1" lang="ja-JP" altLang="en-US" dirty="0" smtClean="0"/>
              <a:t>個</a:t>
            </a:r>
            <a:r>
              <a:rPr kumimoji="1" lang="en-US" altLang="ja-JP" dirty="0" smtClean="0"/>
              <a:t>/</a:t>
            </a:r>
            <a:r>
              <a:rPr lang="ja-JP" altLang="en-US" dirty="0" smtClean="0"/>
              <a:t>年</a:t>
            </a:r>
            <a:endParaRPr kumimoji="1" lang="ja-JP" altLang="en-US" dirty="0"/>
          </a:p>
        </p:txBody>
      </p:sp>
      <p:sp>
        <p:nvSpPr>
          <p:cNvPr id="67" name="TextBox 66"/>
          <p:cNvSpPr txBox="1"/>
          <p:nvPr/>
        </p:nvSpPr>
        <p:spPr>
          <a:xfrm>
            <a:off x="2990557" y="5163863"/>
            <a:ext cx="5237732" cy="369332"/>
          </a:xfrm>
          <a:prstGeom prst="rect">
            <a:avLst/>
          </a:prstGeom>
          <a:noFill/>
        </p:spPr>
        <p:txBody>
          <a:bodyPr wrap="none" rtlCol="0">
            <a:spAutoFit/>
          </a:bodyPr>
          <a:lstStyle/>
          <a:p>
            <a:r>
              <a:rPr lang="en-US" altLang="ja-JP" dirty="0" err="1" smtClean="0"/>
              <a:t>NbTi</a:t>
            </a:r>
            <a:r>
              <a:rPr lang="en-US" altLang="ja-JP" dirty="0" smtClean="0"/>
              <a:t> </a:t>
            </a:r>
            <a:r>
              <a:rPr lang="ja-JP" altLang="en-US" dirty="0" smtClean="0"/>
              <a:t>エンドプレート</a:t>
            </a:r>
            <a:r>
              <a:rPr kumimoji="1" lang="ja-JP" altLang="en-US" dirty="0" smtClean="0"/>
              <a:t>加工　</a:t>
            </a:r>
            <a:r>
              <a:rPr kumimoji="1" lang="en-US" altLang="ja-JP" dirty="0" smtClean="0"/>
              <a:t>(2</a:t>
            </a:r>
            <a:r>
              <a:rPr kumimoji="1" lang="ja-JP" altLang="en-US" dirty="0" smtClean="0"/>
              <a:t>個</a:t>
            </a:r>
            <a:r>
              <a:rPr kumimoji="1" lang="en-US" altLang="ja-JP" dirty="0" smtClean="0"/>
              <a:t>/</a:t>
            </a:r>
            <a:r>
              <a:rPr kumimoji="1" lang="ja-JP" altLang="en-US" dirty="0" smtClean="0"/>
              <a:t>台</a:t>
            </a:r>
            <a:r>
              <a:rPr kumimoji="1" lang="en-US" altLang="ja-JP" dirty="0" smtClean="0"/>
              <a:t>)</a:t>
            </a:r>
            <a:r>
              <a:rPr lang="en-US" altLang="ja-JP" dirty="0" smtClean="0"/>
              <a:t>               2310</a:t>
            </a:r>
            <a:r>
              <a:rPr kumimoji="1" lang="ja-JP" altLang="en-US" dirty="0" smtClean="0"/>
              <a:t>個</a:t>
            </a:r>
            <a:r>
              <a:rPr kumimoji="1" lang="en-US" altLang="ja-JP" dirty="0" smtClean="0"/>
              <a:t>/</a:t>
            </a:r>
            <a:r>
              <a:rPr lang="ja-JP" altLang="en-US" dirty="0" smtClean="0"/>
              <a:t>年</a:t>
            </a:r>
            <a:endParaRPr kumimoji="1" lang="ja-JP" altLang="en-US" dirty="0"/>
          </a:p>
        </p:txBody>
      </p:sp>
      <p:sp>
        <p:nvSpPr>
          <p:cNvPr id="68" name="TextBox 67"/>
          <p:cNvSpPr txBox="1"/>
          <p:nvPr/>
        </p:nvSpPr>
        <p:spPr>
          <a:xfrm>
            <a:off x="910617" y="3029358"/>
            <a:ext cx="1097776" cy="307777"/>
          </a:xfrm>
          <a:prstGeom prst="rect">
            <a:avLst/>
          </a:prstGeom>
          <a:noFill/>
        </p:spPr>
        <p:txBody>
          <a:bodyPr wrap="none" rtlCol="0">
            <a:spAutoFit/>
          </a:bodyPr>
          <a:lstStyle/>
          <a:p>
            <a:r>
              <a:rPr kumimoji="1" lang="en-US" altLang="ja-JP" sz="1400" dirty="0" err="1" smtClean="0"/>
              <a:t>Nb:RRR</a:t>
            </a:r>
            <a:r>
              <a:rPr kumimoji="1" lang="en-US" altLang="ja-JP" sz="1400" dirty="0" smtClean="0"/>
              <a:t>&gt;300</a:t>
            </a:r>
            <a:endParaRPr kumimoji="1" lang="ja-JP" altLang="en-US" sz="1400" dirty="0"/>
          </a:p>
        </p:txBody>
      </p:sp>
      <p:sp>
        <p:nvSpPr>
          <p:cNvPr id="69" name="正方形/長方形 68"/>
          <p:cNvSpPr/>
          <p:nvPr/>
        </p:nvSpPr>
        <p:spPr>
          <a:xfrm>
            <a:off x="556066" y="2643043"/>
            <a:ext cx="8074757" cy="3016250"/>
          </a:xfrm>
          <a:prstGeom prst="rect">
            <a:avLst/>
          </a:prstGeom>
          <a:no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0" name="TextBox 15"/>
          <p:cNvSpPr txBox="1"/>
          <p:nvPr/>
        </p:nvSpPr>
        <p:spPr>
          <a:xfrm>
            <a:off x="1320800" y="1045573"/>
            <a:ext cx="6783340" cy="954107"/>
          </a:xfrm>
          <a:prstGeom prst="rect">
            <a:avLst/>
          </a:prstGeom>
          <a:noFill/>
        </p:spPr>
        <p:txBody>
          <a:bodyPr wrap="none" rtlCol="0">
            <a:spAutoFit/>
          </a:bodyPr>
          <a:lstStyle/>
          <a:p>
            <a:r>
              <a:rPr kumimoji="1" lang="ja-JP" altLang="en-US" dirty="0" smtClean="0"/>
              <a:t>もし、日本が空洞総数</a:t>
            </a:r>
            <a:r>
              <a:rPr kumimoji="1" lang="en-US" altLang="ja-JP" dirty="0" smtClean="0"/>
              <a:t>17325</a:t>
            </a:r>
            <a:r>
              <a:rPr lang="ja-JP" altLang="en-US" dirty="0"/>
              <a:t>台の</a:t>
            </a:r>
            <a:r>
              <a:rPr kumimoji="1" lang="en-US" altLang="ja-JP" dirty="0" smtClean="0"/>
              <a:t>1/3</a:t>
            </a:r>
            <a:r>
              <a:rPr kumimoji="1" lang="ja-JP" altLang="en-US" dirty="0" smtClean="0"/>
              <a:t>の量を５年で製造担当をすると、</a:t>
            </a:r>
            <a:endParaRPr kumimoji="1" lang="en-US" altLang="ja-JP" dirty="0" smtClean="0"/>
          </a:p>
          <a:p>
            <a:r>
              <a:rPr lang="en-US" altLang="ja-JP" dirty="0" smtClean="0"/>
              <a:t>       </a:t>
            </a:r>
            <a:r>
              <a:rPr lang="ja-JP" altLang="en-US" dirty="0" smtClean="0"/>
              <a:t>超伝導空洞	</a:t>
            </a:r>
            <a:r>
              <a:rPr lang="en-US" altLang="ja-JP" dirty="0" smtClean="0"/>
              <a:t>17325</a:t>
            </a:r>
            <a:r>
              <a:rPr lang="ja-JP" altLang="en-US" dirty="0" smtClean="0"/>
              <a:t>台</a:t>
            </a:r>
            <a:r>
              <a:rPr lang="en-US" altLang="ja-JP" dirty="0" smtClean="0"/>
              <a:t>/3  /(5</a:t>
            </a:r>
            <a:r>
              <a:rPr lang="ja-JP" altLang="en-US" dirty="0" smtClean="0"/>
              <a:t>年</a:t>
            </a:r>
            <a:r>
              <a:rPr lang="en-US" altLang="ja-JP" dirty="0" smtClean="0"/>
              <a:t>)  =  </a:t>
            </a:r>
            <a:r>
              <a:rPr lang="en-US" altLang="ja-JP" sz="2000" dirty="0" smtClean="0">
                <a:solidFill>
                  <a:srgbClr val="FF0000"/>
                </a:solidFill>
              </a:rPr>
              <a:t>1155</a:t>
            </a:r>
            <a:r>
              <a:rPr lang="ja-JP" altLang="en-US" sz="2000" dirty="0" smtClean="0">
                <a:solidFill>
                  <a:srgbClr val="FF0000"/>
                </a:solidFill>
              </a:rPr>
              <a:t>台</a:t>
            </a:r>
            <a:r>
              <a:rPr lang="en-US" altLang="ja-JP" sz="2000" dirty="0" smtClean="0">
                <a:solidFill>
                  <a:srgbClr val="FF0000"/>
                </a:solidFill>
              </a:rPr>
              <a:t>/</a:t>
            </a:r>
            <a:r>
              <a:rPr lang="ja-JP" altLang="en-US" sz="2000" dirty="0" smtClean="0">
                <a:solidFill>
                  <a:srgbClr val="FF0000"/>
                </a:solidFill>
              </a:rPr>
              <a:t>年</a:t>
            </a:r>
            <a:r>
              <a:rPr lang="en-US" altLang="ja-JP" sz="2000" dirty="0" smtClean="0">
                <a:solidFill>
                  <a:srgbClr val="FF0000"/>
                </a:solidFill>
              </a:rPr>
              <a:t>  </a:t>
            </a:r>
          </a:p>
          <a:p>
            <a:r>
              <a:rPr lang="en-US" altLang="ja-JP" dirty="0" err="1" smtClean="0"/>
              <a:t>　　　　　　　　　　　　　　　　　　　　　　　　</a:t>
            </a:r>
            <a:r>
              <a:rPr lang="en-US" altLang="ja-JP" dirty="0" smtClean="0"/>
              <a:t> ( 1155</a:t>
            </a:r>
            <a:r>
              <a:rPr lang="ja-JP" altLang="en-US" dirty="0" smtClean="0"/>
              <a:t>台</a:t>
            </a:r>
            <a:r>
              <a:rPr lang="en-US" altLang="ja-JP" dirty="0" smtClean="0"/>
              <a:t>/200</a:t>
            </a:r>
            <a:r>
              <a:rPr lang="ja-JP" altLang="en-US" dirty="0" smtClean="0"/>
              <a:t>日</a:t>
            </a:r>
            <a:r>
              <a:rPr lang="en-US" altLang="ja-JP" dirty="0" smtClean="0"/>
              <a:t> = </a:t>
            </a:r>
            <a:r>
              <a:rPr lang="en-US" altLang="ja-JP" dirty="0" smtClean="0">
                <a:solidFill>
                  <a:srgbClr val="FF0000"/>
                </a:solidFill>
              </a:rPr>
              <a:t>6</a:t>
            </a:r>
            <a:r>
              <a:rPr lang="ja-JP" altLang="en-US" dirty="0" smtClean="0">
                <a:solidFill>
                  <a:srgbClr val="FF0000"/>
                </a:solidFill>
              </a:rPr>
              <a:t>台</a:t>
            </a:r>
            <a:r>
              <a:rPr lang="en-US" altLang="ja-JP" dirty="0" smtClean="0">
                <a:solidFill>
                  <a:srgbClr val="FF0000"/>
                </a:solidFill>
              </a:rPr>
              <a:t>/</a:t>
            </a:r>
            <a:r>
              <a:rPr lang="ja-JP" altLang="en-US" dirty="0" smtClean="0">
                <a:solidFill>
                  <a:srgbClr val="FF0000"/>
                </a:solidFill>
              </a:rPr>
              <a:t>日</a:t>
            </a:r>
            <a:r>
              <a:rPr lang="en-US" altLang="ja-JP" dirty="0" smtClean="0"/>
              <a:t>)  </a:t>
            </a:r>
            <a:r>
              <a:rPr lang="ja-JP" altLang="ja-JP" dirty="0" smtClean="0"/>
              <a:t>　　　　</a:t>
            </a:r>
            <a:endParaRPr kumimoji="1" lang="ja-JP" altLang="en-US" dirty="0"/>
          </a:p>
        </p:txBody>
      </p:sp>
      <p:sp>
        <p:nvSpPr>
          <p:cNvPr id="4" name="テキスト ボックス 3"/>
          <p:cNvSpPr txBox="1"/>
          <p:nvPr/>
        </p:nvSpPr>
        <p:spPr>
          <a:xfrm>
            <a:off x="2447458" y="2228334"/>
            <a:ext cx="4314402" cy="369332"/>
          </a:xfrm>
          <a:prstGeom prst="rect">
            <a:avLst/>
          </a:prstGeom>
          <a:noFill/>
        </p:spPr>
        <p:txBody>
          <a:bodyPr wrap="none" rtlCol="0">
            <a:spAutoFit/>
          </a:bodyPr>
          <a:lstStyle/>
          <a:p>
            <a:r>
              <a:rPr kumimoji="1" lang="ja-JP" altLang="en-US"/>
              <a:t>これに必要なエンドグループ部品総数</a:t>
            </a:r>
            <a:r>
              <a:rPr kumimoji="1" lang="en-US" altLang="ja-JP"/>
              <a:t>/</a:t>
            </a:r>
            <a:r>
              <a:rPr kumimoji="1" lang="ja-JP" altLang="en-US"/>
              <a:t>年</a:t>
            </a:r>
          </a:p>
        </p:txBody>
      </p:sp>
    </p:spTree>
    <p:extLst>
      <p:ext uri="{BB962C8B-B14F-4D97-AF65-F5344CB8AC3E}">
        <p14:creationId xmlns:p14="http://schemas.microsoft.com/office/powerpoint/2010/main" val="178624119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Equator-trim-jig_v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0350"/>
            <a:ext cx="4708769" cy="3060700"/>
          </a:xfrm>
          <a:prstGeom prst="rect">
            <a:avLst/>
          </a:prstGeom>
        </p:spPr>
      </p:pic>
      <p:sp>
        <p:nvSpPr>
          <p:cNvPr id="3" name="テキスト ボックス 2"/>
          <p:cNvSpPr txBox="1"/>
          <p:nvPr/>
        </p:nvSpPr>
        <p:spPr>
          <a:xfrm>
            <a:off x="469900" y="5434736"/>
            <a:ext cx="8454959" cy="646331"/>
          </a:xfrm>
          <a:prstGeom prst="rect">
            <a:avLst/>
          </a:prstGeom>
          <a:noFill/>
        </p:spPr>
        <p:txBody>
          <a:bodyPr wrap="none" rtlCol="0">
            <a:spAutoFit/>
          </a:bodyPr>
          <a:lstStyle/>
          <a:p>
            <a:r>
              <a:rPr lang="ja-JP" altLang="en-US" sz="1200" dirty="0">
                <a:latin typeface="Osaka"/>
                <a:ea typeface="Osaka"/>
                <a:cs typeface="Osaka"/>
              </a:rPr>
              <a:t>プレスで使われる「直動リニアーガイド」で上下ダイの位置決めをする。</a:t>
            </a:r>
            <a:endParaRPr lang="en-US" altLang="ja-JP" sz="1200" dirty="0">
              <a:latin typeface="Osaka"/>
              <a:ea typeface="Osaka"/>
              <a:cs typeface="Osaka"/>
            </a:endParaRPr>
          </a:p>
          <a:p>
            <a:r>
              <a:rPr kumimoji="1" lang="ja-JP" altLang="en-US" sz="1200" dirty="0">
                <a:latin typeface="Osaka"/>
                <a:ea typeface="Osaka"/>
                <a:cs typeface="Osaka"/>
              </a:rPr>
              <a:t>セル型に埋め込まれた近接センサー（周上等配）によりニオブカップの距離を同じにするようにカップ位置を調整後クランプ固定。</a:t>
            </a:r>
            <a:endParaRPr kumimoji="1" lang="en-US" altLang="ja-JP" sz="1200" dirty="0">
              <a:latin typeface="Osaka"/>
              <a:ea typeface="Osaka"/>
              <a:cs typeface="Osaka"/>
            </a:endParaRPr>
          </a:p>
          <a:p>
            <a:r>
              <a:rPr lang="ja-JP" altLang="en-US" sz="1200" dirty="0">
                <a:latin typeface="Osaka"/>
                <a:ea typeface="Osaka"/>
                <a:cs typeface="Osaka"/>
              </a:rPr>
              <a:t>近接センサーはダイに埋め込まれたコネクターにより、表示器に接続され、トリム加工時にはセンサーとコネクターごと一緒に回す。</a:t>
            </a:r>
            <a:endParaRPr kumimoji="1" lang="ja-JP" altLang="en-US" sz="1200" dirty="0">
              <a:latin typeface="Osaka"/>
              <a:ea typeface="Osaka"/>
              <a:cs typeface="Osaka"/>
            </a:endParaRPr>
          </a:p>
        </p:txBody>
      </p:sp>
      <p:pic>
        <p:nvPicPr>
          <p:cNvPr id="4" name="図 3" descr="Iris-trim-jig_v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3848" y="1465956"/>
            <a:ext cx="4520152" cy="3125093"/>
          </a:xfrm>
          <a:prstGeom prst="rect">
            <a:avLst/>
          </a:prstGeom>
        </p:spPr>
      </p:pic>
      <p:sp>
        <p:nvSpPr>
          <p:cNvPr id="5" name="スライド番号プレースホルダー 4"/>
          <p:cNvSpPr>
            <a:spLocks noGrp="1"/>
          </p:cNvSpPr>
          <p:nvPr>
            <p:ph type="sldNum" sz="quarter" idx="12"/>
          </p:nvPr>
        </p:nvSpPr>
        <p:spPr/>
        <p:txBody>
          <a:bodyPr/>
          <a:lstStyle/>
          <a:p>
            <a:fld id="{BFF07B6F-8C16-E449-A7C5-2AFDE69810BD}" type="slidenum">
              <a:rPr kumimoji="1" lang="ja-JP" altLang="en-US" smtClean="0"/>
              <a:t>24</a:t>
            </a:fld>
            <a:endParaRPr kumimoji="1" lang="ja-JP" altLang="en-US"/>
          </a:p>
        </p:txBody>
      </p:sp>
      <p:sp>
        <p:nvSpPr>
          <p:cNvPr id="6" name="テキスト ボックス 5"/>
          <p:cNvSpPr txBox="1"/>
          <p:nvPr/>
        </p:nvSpPr>
        <p:spPr>
          <a:xfrm>
            <a:off x="2086209" y="1004291"/>
            <a:ext cx="5075277" cy="461665"/>
          </a:xfrm>
          <a:prstGeom prst="rect">
            <a:avLst/>
          </a:prstGeom>
          <a:noFill/>
        </p:spPr>
        <p:txBody>
          <a:bodyPr wrap="none" rtlCol="0">
            <a:spAutoFit/>
          </a:bodyPr>
          <a:lstStyle/>
          <a:p>
            <a:r>
              <a:rPr kumimoji="1" lang="en-US" altLang="ja-JP" sz="2400" b="1" dirty="0" smtClean="0">
                <a:latin typeface="Helvetica"/>
                <a:cs typeface="Helvetica"/>
              </a:rPr>
              <a:t>Easy jig fitting for </a:t>
            </a:r>
            <a:r>
              <a:rPr lang="en-US" altLang="ja-JP" sz="2400" b="1" dirty="0" smtClean="0">
                <a:latin typeface="Helvetica"/>
                <a:cs typeface="Helvetica"/>
              </a:rPr>
              <a:t>trim machining</a:t>
            </a:r>
            <a:endParaRPr kumimoji="1" lang="ja-JP" altLang="en-US" sz="2400" b="1" dirty="0">
              <a:latin typeface="Helvetica"/>
              <a:cs typeface="Helvetica"/>
            </a:endParaRPr>
          </a:p>
        </p:txBody>
      </p:sp>
      <p:sp>
        <p:nvSpPr>
          <p:cNvPr id="7" name="テキスト ボックス 6"/>
          <p:cNvSpPr txBox="1"/>
          <p:nvPr/>
        </p:nvSpPr>
        <p:spPr>
          <a:xfrm>
            <a:off x="1763491" y="213667"/>
            <a:ext cx="5890555" cy="461665"/>
          </a:xfrm>
          <a:prstGeom prst="rect">
            <a:avLst/>
          </a:prstGeom>
          <a:noFill/>
        </p:spPr>
        <p:txBody>
          <a:bodyPr wrap="none" rtlCol="0">
            <a:spAutoFit/>
          </a:bodyPr>
          <a:lstStyle/>
          <a:p>
            <a:r>
              <a:rPr kumimoji="1" lang="ja-JP" altLang="en-US" sz="2400">
                <a:latin typeface="Osaka"/>
                <a:ea typeface="Osaka"/>
                <a:cs typeface="Osaka"/>
              </a:rPr>
              <a:t>実践していくべきセル部の製造工業化案（</a:t>
            </a:r>
            <a:r>
              <a:rPr kumimoji="1" lang="ja-JP" altLang="en-US" sz="2400">
                <a:latin typeface="Osaka"/>
                <a:ea typeface="Osaka"/>
                <a:cs typeface="Osaka"/>
              </a:rPr>
              <a:t>４</a:t>
            </a:r>
            <a:r>
              <a:rPr kumimoji="1" lang="ja-JP" altLang="en-US" sz="2400">
                <a:latin typeface="Osaka"/>
                <a:ea typeface="Osaka"/>
                <a:cs typeface="Osaka"/>
              </a:rPr>
              <a:t>）</a:t>
            </a:r>
          </a:p>
        </p:txBody>
      </p:sp>
    </p:spTree>
    <p:extLst>
      <p:ext uri="{BB962C8B-B14F-4D97-AF65-F5344CB8AC3E}">
        <p14:creationId xmlns:p14="http://schemas.microsoft.com/office/powerpoint/2010/main" val="124897220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Phase2_DRFS_schem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17700"/>
            <a:ext cx="9144000" cy="3013406"/>
          </a:xfrm>
          <a:prstGeom prst="rect">
            <a:avLst/>
          </a:prstGeom>
        </p:spPr>
      </p:pic>
      <p:sp>
        <p:nvSpPr>
          <p:cNvPr id="15364" name="Text Box 13"/>
          <p:cNvSpPr txBox="1">
            <a:spLocks noChangeArrowheads="1"/>
          </p:cNvSpPr>
          <p:nvPr/>
        </p:nvSpPr>
        <p:spPr bwMode="auto">
          <a:xfrm>
            <a:off x="609600" y="4643497"/>
            <a:ext cx="3276600" cy="2062103"/>
          </a:xfrm>
          <a:prstGeom prst="rect">
            <a:avLst/>
          </a:prstGeom>
          <a:noFill/>
          <a:ln w="9525">
            <a:noFill/>
            <a:miter lim="800000"/>
            <a:headEnd/>
            <a:tailEnd/>
          </a:ln>
        </p:spPr>
        <p:txBody>
          <a:bodyPr>
            <a:prstTxWarp prst="textNoShape">
              <a:avLst/>
            </a:prstTxWarp>
            <a:spAutoFit/>
          </a:bodyPr>
          <a:lstStyle/>
          <a:p>
            <a:r>
              <a:rPr lang="en-US" altLang="ja-JP" sz="1600" b="1" dirty="0" smtClean="0">
                <a:latin typeface="Calibri" pitchFamily="-28" charset="0"/>
              </a:rPr>
              <a:t>Cavity : Capture Module(2 cavities</a:t>
            </a:r>
            <a:r>
              <a:rPr lang="ja-JP" altLang="en-US" sz="1600" b="1" dirty="0" smtClean="0">
                <a:latin typeface="Calibri" pitchFamily="-28" charset="0"/>
              </a:rPr>
              <a:t>）</a:t>
            </a:r>
            <a:r>
              <a:rPr lang="en-US" altLang="ja-JP" sz="1600" b="1" dirty="0" smtClean="0">
                <a:latin typeface="Calibri" pitchFamily="-28" charset="0"/>
              </a:rPr>
              <a:t>+</a:t>
            </a:r>
          </a:p>
          <a:p>
            <a:r>
              <a:rPr lang="en-US" altLang="ja-JP" sz="1600" b="1" dirty="0" smtClean="0">
                <a:latin typeface="Calibri" pitchFamily="-28" charset="0"/>
              </a:rPr>
              <a:t>　　　　CM1(8 cavities</a:t>
            </a:r>
            <a:r>
              <a:rPr lang="ja-JP" altLang="ja-JP" sz="1600" b="1" dirty="0" smtClean="0">
                <a:latin typeface="Calibri" pitchFamily="-28" charset="0"/>
              </a:rPr>
              <a:t>）</a:t>
            </a:r>
            <a:r>
              <a:rPr lang="en-US" altLang="ja-JP" sz="1600" b="1" dirty="0" smtClean="0">
                <a:latin typeface="Calibri" pitchFamily="-28" charset="0"/>
              </a:rPr>
              <a:t> </a:t>
            </a:r>
          </a:p>
          <a:p>
            <a:r>
              <a:rPr lang="en-US" altLang="ja-JP" sz="1600" b="1" dirty="0" smtClean="0">
                <a:latin typeface="Calibri" pitchFamily="-28" charset="0"/>
              </a:rPr>
              <a:t>          +CM2(8 cavities</a:t>
            </a:r>
            <a:r>
              <a:rPr lang="ja-JP" altLang="en-US" sz="1600" b="1" dirty="0" smtClean="0">
                <a:latin typeface="Calibri" pitchFamily="-28" charset="0"/>
              </a:rPr>
              <a:t>）</a:t>
            </a:r>
            <a:endParaRPr lang="en-US" altLang="ja-JP" sz="1600" b="1" dirty="0" smtClean="0">
              <a:latin typeface="Calibri" pitchFamily="-28" charset="0"/>
            </a:endParaRPr>
          </a:p>
          <a:p>
            <a:r>
              <a:rPr lang="en-US" altLang="ja-JP" sz="1600" b="1" dirty="0" smtClean="0">
                <a:latin typeface="Calibri" pitchFamily="-28" charset="0"/>
              </a:rPr>
              <a:t>Beam : 1ms, 9mA, 5Hz</a:t>
            </a:r>
          </a:p>
          <a:p>
            <a:r>
              <a:rPr lang="en-US" altLang="ja-JP" sz="1600" b="1" dirty="0" smtClean="0">
                <a:latin typeface="Calibri" pitchFamily="-28" charset="0"/>
              </a:rPr>
              <a:t>            RF-gun exit: 4.7MeV</a:t>
            </a:r>
          </a:p>
          <a:p>
            <a:r>
              <a:rPr lang="en-US" altLang="ja-JP" sz="1600" b="1" dirty="0" smtClean="0">
                <a:latin typeface="Calibri" pitchFamily="-28" charset="0"/>
              </a:rPr>
              <a:t>            Capture Module exit :21MeV,</a:t>
            </a:r>
          </a:p>
          <a:p>
            <a:r>
              <a:rPr lang="en-US" altLang="ja-JP" sz="1600" b="1" dirty="0" smtClean="0">
                <a:latin typeface="Calibri" pitchFamily="-28" charset="0"/>
              </a:rPr>
              <a:t>            CM1 exit</a:t>
            </a:r>
            <a:r>
              <a:rPr lang="ja-JP" altLang="en-US" sz="1600" b="1" dirty="0" smtClean="0">
                <a:latin typeface="Calibri" pitchFamily="-28" charset="0"/>
              </a:rPr>
              <a:t>：</a:t>
            </a:r>
            <a:r>
              <a:rPr lang="en-US" altLang="ja-JP" sz="1600" b="1" dirty="0" smtClean="0">
                <a:latin typeface="Calibri" pitchFamily="-28" charset="0"/>
              </a:rPr>
              <a:t>273MeV</a:t>
            </a:r>
          </a:p>
          <a:p>
            <a:r>
              <a:rPr lang="en-US" altLang="ja-JP" sz="1600" b="1" dirty="0" smtClean="0">
                <a:latin typeface="Calibri" pitchFamily="-28" charset="0"/>
              </a:rPr>
              <a:t>            CM2 exit</a:t>
            </a:r>
            <a:r>
              <a:rPr lang="ja-JP" altLang="en-US" sz="1600" b="1" dirty="0" smtClean="0">
                <a:latin typeface="Calibri" pitchFamily="-28" charset="0"/>
              </a:rPr>
              <a:t>：</a:t>
            </a:r>
            <a:r>
              <a:rPr lang="en-US" altLang="ja-JP" sz="1600" b="1" dirty="0" smtClean="0">
                <a:latin typeface="Calibri" pitchFamily="-28" charset="0"/>
              </a:rPr>
              <a:t>525MeV</a:t>
            </a:r>
            <a:endParaRPr lang="en-US" altLang="ja-JP" sz="1600" b="1" dirty="0">
              <a:latin typeface="Calibri" pitchFamily="-28" charset="0"/>
            </a:endParaRPr>
          </a:p>
        </p:txBody>
      </p:sp>
      <p:sp>
        <p:nvSpPr>
          <p:cNvPr id="10" name="Text Box 13"/>
          <p:cNvSpPr txBox="1">
            <a:spLocks noChangeArrowheads="1"/>
          </p:cNvSpPr>
          <p:nvPr/>
        </p:nvSpPr>
        <p:spPr bwMode="auto">
          <a:xfrm>
            <a:off x="4191000" y="4805809"/>
            <a:ext cx="4800600" cy="1077218"/>
          </a:xfrm>
          <a:prstGeom prst="rect">
            <a:avLst/>
          </a:prstGeom>
          <a:noFill/>
          <a:ln w="9525">
            <a:noFill/>
            <a:miter lim="800000"/>
            <a:headEnd/>
            <a:tailEnd/>
          </a:ln>
        </p:spPr>
        <p:txBody>
          <a:bodyPr wrap="square">
            <a:prstTxWarp prst="textNoShape">
              <a:avLst/>
            </a:prstTxWarp>
            <a:spAutoFit/>
          </a:bodyPr>
          <a:lstStyle/>
          <a:p>
            <a:r>
              <a:rPr lang="en-US" altLang="ja-JP" sz="1600" b="1" dirty="0" smtClean="0">
                <a:latin typeface="Calibri" pitchFamily="-28" charset="0"/>
              </a:rPr>
              <a:t>RF-gun operation</a:t>
            </a:r>
            <a:r>
              <a:rPr lang="ja-JP" altLang="en-US" sz="1600" b="1" dirty="0" smtClean="0">
                <a:latin typeface="Calibri" pitchFamily="-28" charset="0"/>
              </a:rPr>
              <a:t>：</a:t>
            </a:r>
            <a:r>
              <a:rPr lang="en-US" altLang="ja-JP" sz="1600" b="1" dirty="0" smtClean="0">
                <a:latin typeface="Calibri" pitchFamily="-28" charset="0"/>
              </a:rPr>
              <a:t> 41.4MV/m (3.5MW input power</a:t>
            </a:r>
            <a:r>
              <a:rPr lang="ja-JP" altLang="en-US" sz="1600" b="1" dirty="0" smtClean="0">
                <a:latin typeface="Calibri" pitchFamily="-28" charset="0"/>
              </a:rPr>
              <a:t>）</a:t>
            </a:r>
            <a:endParaRPr lang="en-US" altLang="ja-JP" sz="1600" b="1" dirty="0" smtClean="0">
              <a:latin typeface="Calibri" pitchFamily="-28" charset="0"/>
            </a:endParaRPr>
          </a:p>
          <a:p>
            <a:r>
              <a:rPr lang="en-US" altLang="ja-JP" sz="1600" b="1" dirty="0" smtClean="0">
                <a:latin typeface="Calibri" pitchFamily="-28" charset="0"/>
              </a:rPr>
              <a:t>Cavity operation : Capture Module : 15.2MV/m</a:t>
            </a:r>
          </a:p>
          <a:p>
            <a:r>
              <a:rPr lang="en-US" altLang="ja-JP" sz="1600" b="1" dirty="0" smtClean="0">
                <a:latin typeface="Calibri" pitchFamily="-28" charset="0"/>
              </a:rPr>
              <a:t>                             CM1 : 31.5MV/m </a:t>
            </a:r>
          </a:p>
          <a:p>
            <a:r>
              <a:rPr lang="en-US" altLang="ja-JP" sz="1600" b="1" dirty="0" smtClean="0">
                <a:latin typeface="Calibri" pitchFamily="-28" charset="0"/>
              </a:rPr>
              <a:t>                             CM2 : 31.5MV/m</a:t>
            </a:r>
          </a:p>
        </p:txBody>
      </p:sp>
      <p:sp>
        <p:nvSpPr>
          <p:cNvPr id="11" name="正方形/長方形 10"/>
          <p:cNvSpPr/>
          <p:nvPr/>
        </p:nvSpPr>
        <p:spPr>
          <a:xfrm>
            <a:off x="2895600" y="2590800"/>
            <a:ext cx="228600" cy="152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Rectangle 20"/>
          <p:cNvSpPr>
            <a:spLocks noChangeArrowheads="1"/>
          </p:cNvSpPr>
          <p:nvPr/>
        </p:nvSpPr>
        <p:spPr bwMode="auto">
          <a:xfrm>
            <a:off x="152400" y="2209800"/>
            <a:ext cx="8839200" cy="4495800"/>
          </a:xfrm>
          <a:prstGeom prst="rect">
            <a:avLst/>
          </a:prstGeom>
          <a:noFill/>
          <a:ln w="28575">
            <a:solidFill>
              <a:schemeClr val="bg2">
                <a:lumMod val="50000"/>
              </a:schemeClr>
            </a:solidFill>
            <a:miter lim="800000"/>
            <a:headEnd/>
            <a:tailEnd/>
          </a:ln>
        </p:spPr>
        <p:txBody>
          <a:bodyPr wrap="none" anchor="ctr">
            <a:prstTxWarp prst="textNoShape">
              <a:avLst/>
            </a:prstTxWarp>
          </a:bodyPr>
          <a:lstStyle/>
          <a:p>
            <a:pPr>
              <a:defRPr/>
            </a:pPr>
            <a:endParaRPr lang="ja-JP" altLang="en-US"/>
          </a:p>
        </p:txBody>
      </p:sp>
      <p:sp>
        <p:nvSpPr>
          <p:cNvPr id="8" name="TextBox 1"/>
          <p:cNvSpPr txBox="1">
            <a:spLocks noChangeArrowheads="1"/>
          </p:cNvSpPr>
          <p:nvPr/>
        </p:nvSpPr>
        <p:spPr bwMode="auto">
          <a:xfrm>
            <a:off x="2057400" y="251697"/>
            <a:ext cx="5391219" cy="584776"/>
          </a:xfrm>
          <a:prstGeom prst="rect">
            <a:avLst/>
          </a:prstGeom>
          <a:noFill/>
          <a:ln w="9525">
            <a:noFill/>
            <a:miter lim="800000"/>
            <a:headEnd/>
            <a:tailEnd/>
          </a:ln>
        </p:spPr>
        <p:txBody>
          <a:bodyPr wrap="none">
            <a:prstTxWarp prst="textNoShape">
              <a:avLst/>
            </a:prstTxWarp>
            <a:spAutoFit/>
          </a:bodyPr>
          <a:lstStyle/>
          <a:p>
            <a:r>
              <a:rPr lang="ja-JP" altLang="en-US" sz="3200" b="1" dirty="0" smtClean="0">
                <a:solidFill>
                  <a:srgbClr val="000000"/>
                </a:solidFill>
                <a:latin typeface="Osaka"/>
                <a:ea typeface="Osaka"/>
                <a:cs typeface="Osaka"/>
              </a:rPr>
              <a:t> </a:t>
            </a:r>
            <a:r>
              <a:rPr lang="en-US" altLang="ja-JP" sz="3200" b="1" dirty="0" smtClean="0">
                <a:latin typeface="Helvetica" pitchFamily="-112" charset="0"/>
                <a:ea typeface="Helvetica" pitchFamily="-112" charset="0"/>
                <a:cs typeface="Helvetica" pitchFamily="-112" charset="0"/>
              </a:rPr>
              <a:t>STF Phase 2 development</a:t>
            </a:r>
            <a:endParaRPr lang="ja-JP" altLang="en-US" sz="3200" b="1" dirty="0">
              <a:latin typeface="Helvetica" pitchFamily="-112" charset="0"/>
              <a:ea typeface="Helvetica" pitchFamily="-112" charset="0"/>
              <a:cs typeface="Helvetica" pitchFamily="-112" charset="0"/>
            </a:endParaRPr>
          </a:p>
        </p:txBody>
      </p:sp>
      <p:sp>
        <p:nvSpPr>
          <p:cNvPr id="13" name="TextBox 12"/>
          <p:cNvSpPr txBox="1"/>
          <p:nvPr/>
        </p:nvSpPr>
        <p:spPr>
          <a:xfrm>
            <a:off x="192323" y="836473"/>
            <a:ext cx="8952353" cy="1200329"/>
          </a:xfrm>
          <a:prstGeom prst="rect">
            <a:avLst/>
          </a:prstGeom>
          <a:noFill/>
        </p:spPr>
        <p:txBody>
          <a:bodyPr wrap="none" rtlCol="0">
            <a:spAutoFit/>
          </a:bodyPr>
          <a:lstStyle/>
          <a:p>
            <a:r>
              <a:rPr kumimoji="1" lang="en-US" altLang="ja-JP" dirty="0" smtClean="0"/>
              <a:t>STF phase2 demonstrate KEK-capability of ILC cryomodule construction with ILC performance.</a:t>
            </a:r>
          </a:p>
          <a:p>
            <a:r>
              <a:rPr lang="en-US" altLang="ja-JP" dirty="0" smtClean="0"/>
              <a:t>With ILC-like beam, loaded to cavities,</a:t>
            </a:r>
          </a:p>
          <a:p>
            <a:r>
              <a:rPr kumimoji="1" lang="en-US" altLang="ja-JP" dirty="0" smtClean="0"/>
              <a:t>To confirm LLRF performance, HOM damping, alignments together with SC-quad and BPM,</a:t>
            </a:r>
          </a:p>
          <a:p>
            <a:r>
              <a:rPr lang="en-US" altLang="ja-JP" dirty="0" smtClean="0"/>
              <a:t>To demonstrate ILC high quality beam acceleration.</a:t>
            </a:r>
            <a:endParaRPr kumimoji="1" lang="ja-JP" altLang="en-US" dirty="0"/>
          </a:p>
        </p:txBody>
      </p:sp>
      <p:sp>
        <p:nvSpPr>
          <p:cNvPr id="3" name="スライド番号プレースホルダー 2"/>
          <p:cNvSpPr>
            <a:spLocks noGrp="1"/>
          </p:cNvSpPr>
          <p:nvPr>
            <p:ph type="sldNum" sz="quarter" idx="12"/>
          </p:nvPr>
        </p:nvSpPr>
        <p:spPr/>
        <p:txBody>
          <a:bodyPr/>
          <a:lstStyle/>
          <a:p>
            <a:fld id="{BFF07B6F-8C16-E449-A7C5-2AFDE69810BD}" type="slidenum">
              <a:rPr kumimoji="1" lang="ja-JP" altLang="en-US" smtClean="0"/>
              <a:t>25</a:t>
            </a:fld>
            <a:endParaRPr kumimoji="1" lang="ja-JP" altLang="en-US"/>
          </a:p>
        </p:txBody>
      </p:sp>
    </p:spTree>
    <p:extLst>
      <p:ext uri="{BB962C8B-B14F-4D97-AF65-F5344CB8AC3E}">
        <p14:creationId xmlns:p14="http://schemas.microsoft.com/office/powerpoint/2010/main" val="104727047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cryo_assembly_phase2_v2008.PNG"/>
          <p:cNvPicPr>
            <a:picLocks noChangeAspect="1"/>
          </p:cNvPicPr>
          <p:nvPr/>
        </p:nvPicPr>
        <p:blipFill>
          <a:blip r:embed="rId2"/>
          <a:stretch>
            <a:fillRect/>
          </a:stretch>
        </p:blipFill>
        <p:spPr>
          <a:xfrm>
            <a:off x="0" y="224367"/>
            <a:ext cx="9144000" cy="6633633"/>
          </a:xfrm>
          <a:prstGeom prst="rect">
            <a:avLst/>
          </a:prstGeom>
        </p:spPr>
      </p:pic>
      <p:sp>
        <p:nvSpPr>
          <p:cNvPr id="3" name="Rectangle 20"/>
          <p:cNvSpPr>
            <a:spLocks noChangeArrowheads="1"/>
          </p:cNvSpPr>
          <p:nvPr/>
        </p:nvSpPr>
        <p:spPr bwMode="auto">
          <a:xfrm>
            <a:off x="152400" y="878416"/>
            <a:ext cx="8839200" cy="5827183"/>
          </a:xfrm>
          <a:prstGeom prst="rect">
            <a:avLst/>
          </a:prstGeom>
          <a:noFill/>
          <a:ln w="28575">
            <a:solidFill>
              <a:schemeClr val="bg2">
                <a:lumMod val="50000"/>
              </a:schemeClr>
            </a:solidFill>
            <a:miter lim="800000"/>
            <a:headEnd/>
            <a:tailEnd/>
          </a:ln>
        </p:spPr>
        <p:txBody>
          <a:bodyPr wrap="none" anchor="ctr">
            <a:prstTxWarp prst="textNoShape">
              <a:avLst/>
            </a:prstTxWarp>
          </a:bodyPr>
          <a:lstStyle/>
          <a:p>
            <a:pPr>
              <a:defRPr/>
            </a:pPr>
            <a:endParaRPr lang="ja-JP" altLang="en-US"/>
          </a:p>
        </p:txBody>
      </p:sp>
      <p:sp>
        <p:nvSpPr>
          <p:cNvPr id="4" name="Rectangle 2"/>
          <p:cNvSpPr txBox="1">
            <a:spLocks noChangeArrowheads="1"/>
          </p:cNvSpPr>
          <p:nvPr/>
        </p:nvSpPr>
        <p:spPr bwMode="auto">
          <a:xfrm>
            <a:off x="457200" y="224367"/>
            <a:ext cx="8305800" cy="609600"/>
          </a:xfrm>
          <a:prstGeom prst="rect">
            <a:avLst/>
          </a:prstGeom>
          <a:solidFill>
            <a:srgbClr val="FFFFFF"/>
          </a:solidFill>
          <a:ln w="9525">
            <a:noFill/>
            <a:miter lim="800000"/>
            <a:headEnd/>
            <a:tailEnd/>
          </a:ln>
        </p:spPr>
        <p:txBody>
          <a:bodyPr anchor="ctr">
            <a:prstTxWarp prst="textNoShape">
              <a:avLst/>
            </a:prstTxWarp>
          </a:bodyPr>
          <a:lstStyle/>
          <a:p>
            <a:pPr algn="ctr" defTabSz="914400"/>
            <a:r>
              <a:rPr lang="en-US" altLang="ja-JP" sz="2400" b="1" dirty="0" smtClean="0">
                <a:latin typeface="Helvetica" pitchFamily="-112" charset="0"/>
                <a:ea typeface="Helvetica" pitchFamily="-112" charset="0"/>
                <a:cs typeface="Helvetica" pitchFamily="-112" charset="0"/>
              </a:rPr>
              <a:t>STF phase2.0 Cryomodule assembly in tunnel</a:t>
            </a:r>
            <a:endParaRPr lang="en-US" altLang="ja-JP" sz="2400" b="1" dirty="0">
              <a:latin typeface="Helvetica" pitchFamily="-112" charset="0"/>
              <a:ea typeface="Helvetica" pitchFamily="-112" charset="0"/>
              <a:cs typeface="Helvetica" pitchFamily="-112" charset="0"/>
            </a:endParaRPr>
          </a:p>
        </p:txBody>
      </p:sp>
      <p:sp>
        <p:nvSpPr>
          <p:cNvPr id="5" name="スライド番号プレースホルダー 4"/>
          <p:cNvSpPr>
            <a:spLocks noGrp="1"/>
          </p:cNvSpPr>
          <p:nvPr>
            <p:ph type="sldNum" sz="quarter" idx="12"/>
          </p:nvPr>
        </p:nvSpPr>
        <p:spPr/>
        <p:txBody>
          <a:bodyPr/>
          <a:lstStyle/>
          <a:p>
            <a:fld id="{BFF07B6F-8C16-E449-A7C5-2AFDE69810BD}" type="slidenum">
              <a:rPr kumimoji="1" lang="ja-JP" altLang="en-US" smtClean="0"/>
              <a:t>26</a:t>
            </a:fld>
            <a:endParaRPr kumimoji="1" lang="ja-JP" altLang="en-US"/>
          </a:p>
        </p:txBody>
      </p:sp>
    </p:spTree>
    <p:extLst>
      <p:ext uri="{BB962C8B-B14F-4D97-AF65-F5344CB8AC3E}">
        <p14:creationId xmlns:p14="http://schemas.microsoft.com/office/powerpoint/2010/main" val="341622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2534" y="194101"/>
            <a:ext cx="5609228" cy="461665"/>
          </a:xfrm>
          <a:prstGeom prst="rect">
            <a:avLst/>
          </a:prstGeom>
          <a:noFill/>
        </p:spPr>
        <p:txBody>
          <a:bodyPr wrap="none" rtlCol="0">
            <a:spAutoFit/>
          </a:bodyPr>
          <a:lstStyle/>
          <a:p>
            <a:r>
              <a:rPr kumimoji="1" lang="en-US" altLang="ja-JP" sz="2400" dirty="0" smtClean="0"/>
              <a:t>Phase-2</a:t>
            </a:r>
            <a:r>
              <a:rPr kumimoji="1" lang="ja-JP" altLang="en-US" sz="2400" dirty="0" smtClean="0"/>
              <a:t>において解決するべき</a:t>
            </a:r>
            <a:r>
              <a:rPr kumimoji="1" lang="ja-JP" altLang="en-US" sz="2400" dirty="0" smtClean="0">
                <a:solidFill>
                  <a:srgbClr val="000090"/>
                </a:solidFill>
              </a:rPr>
              <a:t>空洞</a:t>
            </a:r>
            <a:r>
              <a:rPr kumimoji="1" lang="ja-JP" altLang="en-US" sz="2400" dirty="0" smtClean="0"/>
              <a:t>の課題</a:t>
            </a:r>
            <a:endParaRPr kumimoji="1" lang="ja-JP" altLang="en-US" sz="2400" dirty="0"/>
          </a:p>
        </p:txBody>
      </p:sp>
      <p:sp>
        <p:nvSpPr>
          <p:cNvPr id="3" name="TextBox 2"/>
          <p:cNvSpPr txBox="1"/>
          <p:nvPr/>
        </p:nvSpPr>
        <p:spPr>
          <a:xfrm>
            <a:off x="762000" y="1143000"/>
            <a:ext cx="7216038" cy="2862323"/>
          </a:xfrm>
          <a:prstGeom prst="rect">
            <a:avLst/>
          </a:prstGeom>
          <a:noFill/>
        </p:spPr>
        <p:txBody>
          <a:bodyPr wrap="none" rtlCol="0">
            <a:spAutoFit/>
          </a:bodyPr>
          <a:lstStyle/>
          <a:p>
            <a:r>
              <a:rPr kumimoji="1" lang="ja-JP" altLang="en-US" dirty="0" smtClean="0"/>
              <a:t>（１）高電界性能を高い歩留まりで維持</a:t>
            </a:r>
            <a:endParaRPr kumimoji="1" lang="en-US" altLang="ja-JP" dirty="0" smtClean="0"/>
          </a:p>
          <a:p>
            <a:r>
              <a:rPr lang="ja-JP" altLang="en-US" dirty="0" smtClean="0"/>
              <a:t>（２）熱負荷を下げた入力カップラーの開発</a:t>
            </a:r>
            <a:endParaRPr lang="en-US" altLang="ja-JP" dirty="0" smtClean="0"/>
          </a:p>
          <a:p>
            <a:r>
              <a:rPr kumimoji="1" lang="ja-JP" altLang="en-US" dirty="0" smtClean="0"/>
              <a:t>（３）</a:t>
            </a:r>
            <a:r>
              <a:rPr kumimoji="1" lang="en-US" altLang="ja-JP" dirty="0" smtClean="0"/>
              <a:t>LFD</a:t>
            </a:r>
            <a:r>
              <a:rPr kumimoji="1" lang="ja-JP" altLang="en-US" dirty="0" smtClean="0"/>
              <a:t>の高精度補正、マイクロフォニクスのさらなる低減</a:t>
            </a:r>
            <a:endParaRPr kumimoji="1" lang="en-US" altLang="ja-JP" dirty="0" smtClean="0"/>
          </a:p>
          <a:p>
            <a:r>
              <a:rPr lang="ja-JP" altLang="en-US" dirty="0" smtClean="0"/>
              <a:t>（４）低温下で安定に動作するチューナーの開発</a:t>
            </a:r>
            <a:endParaRPr lang="en-US" altLang="ja-JP" dirty="0" smtClean="0"/>
          </a:p>
          <a:p>
            <a:r>
              <a:rPr kumimoji="1" lang="ja-JP" altLang="en-US" dirty="0" smtClean="0"/>
              <a:t>（５）空胴アライメントの高精度な維持方法の開発</a:t>
            </a:r>
            <a:endParaRPr kumimoji="1" lang="en-US" altLang="ja-JP" dirty="0" smtClean="0"/>
          </a:p>
          <a:p>
            <a:r>
              <a:rPr kumimoji="1" lang="ja-JP" altLang="en-US" dirty="0" smtClean="0"/>
              <a:t>（</a:t>
            </a:r>
            <a:r>
              <a:rPr lang="ja-JP" altLang="en-US" dirty="0" smtClean="0"/>
              <a:t>６</a:t>
            </a:r>
            <a:r>
              <a:rPr kumimoji="1" lang="ja-JP" altLang="en-US" dirty="0" smtClean="0"/>
              <a:t>）</a:t>
            </a:r>
            <a:r>
              <a:rPr kumimoji="1" lang="en-US" altLang="ja-JP" dirty="0" smtClean="0"/>
              <a:t>HOM-BPM</a:t>
            </a:r>
            <a:r>
              <a:rPr lang="ja-JP" altLang="en-US" dirty="0" smtClean="0"/>
              <a:t>によるアライメント検出、計測法の開発</a:t>
            </a:r>
            <a:endParaRPr kumimoji="1" lang="en-US" altLang="ja-JP" dirty="0" smtClean="0"/>
          </a:p>
          <a:p>
            <a:r>
              <a:rPr lang="ja-JP" altLang="en-US" dirty="0" smtClean="0"/>
              <a:t>（７）ダークカレントや</a:t>
            </a:r>
            <a:r>
              <a:rPr lang="en-US" altLang="ja-JP" dirty="0" smtClean="0"/>
              <a:t>X</a:t>
            </a:r>
            <a:r>
              <a:rPr lang="ja-JP" altLang="en-US" dirty="0" smtClean="0"/>
              <a:t>線の抑制や影響の評価</a:t>
            </a:r>
            <a:endParaRPr lang="en-US" altLang="ja-JP" dirty="0" smtClean="0"/>
          </a:p>
          <a:p>
            <a:r>
              <a:rPr kumimoji="1" lang="ja-JP" altLang="en-US" dirty="0" smtClean="0"/>
              <a:t>（</a:t>
            </a:r>
            <a:r>
              <a:rPr lang="ja-JP" altLang="en-US" dirty="0" smtClean="0"/>
              <a:t>８</a:t>
            </a:r>
            <a:r>
              <a:rPr kumimoji="1" lang="ja-JP" altLang="en-US" dirty="0" smtClean="0"/>
              <a:t>）モジュール内での空胴性能劣化の防止策の開発</a:t>
            </a:r>
            <a:endParaRPr kumimoji="1" lang="en-US" altLang="ja-JP" dirty="0" smtClean="0"/>
          </a:p>
          <a:p>
            <a:r>
              <a:rPr lang="ja-JP" altLang="en-US" dirty="0" smtClean="0"/>
              <a:t>（９）フルビーム電流負荷時の</a:t>
            </a:r>
            <a:r>
              <a:rPr lang="en-US" altLang="ja-JP" dirty="0" smtClean="0"/>
              <a:t>HOM</a:t>
            </a:r>
            <a:r>
              <a:rPr lang="ja-JP" altLang="en-US" dirty="0" smtClean="0"/>
              <a:t>カップラー</a:t>
            </a:r>
            <a:r>
              <a:rPr lang="en-US" altLang="ja-JP" dirty="0" smtClean="0"/>
              <a:t>heating</a:t>
            </a:r>
            <a:r>
              <a:rPr lang="ja-JP" altLang="en-US" dirty="0" smtClean="0"/>
              <a:t>等の影響評価と対策</a:t>
            </a:r>
            <a:endParaRPr lang="en-US" altLang="ja-JP" dirty="0" smtClean="0"/>
          </a:p>
          <a:p>
            <a:endParaRPr kumimoji="1" lang="ja-JP" altLang="en-US" dirty="0"/>
          </a:p>
        </p:txBody>
      </p:sp>
      <p:sp>
        <p:nvSpPr>
          <p:cNvPr id="4" name="TextBox 3"/>
          <p:cNvSpPr txBox="1"/>
          <p:nvPr/>
        </p:nvSpPr>
        <p:spPr>
          <a:xfrm>
            <a:off x="378768" y="773668"/>
            <a:ext cx="2031325" cy="369332"/>
          </a:xfrm>
          <a:prstGeom prst="rect">
            <a:avLst/>
          </a:prstGeom>
          <a:noFill/>
        </p:spPr>
        <p:txBody>
          <a:bodyPr wrap="none" rtlCol="0">
            <a:spAutoFit/>
          </a:bodyPr>
          <a:lstStyle/>
          <a:p>
            <a:r>
              <a:rPr kumimoji="1" lang="ja-JP" altLang="en-US" dirty="0" smtClean="0">
                <a:solidFill>
                  <a:srgbClr val="000090"/>
                </a:solidFill>
              </a:rPr>
              <a:t>空洞性能改善項目</a:t>
            </a:r>
            <a:endParaRPr kumimoji="1" lang="ja-JP" altLang="en-US" dirty="0">
              <a:solidFill>
                <a:srgbClr val="000090"/>
              </a:solidFill>
            </a:endParaRPr>
          </a:p>
        </p:txBody>
      </p:sp>
      <p:sp>
        <p:nvSpPr>
          <p:cNvPr id="5" name="TextBox 4"/>
          <p:cNvSpPr txBox="1"/>
          <p:nvPr/>
        </p:nvSpPr>
        <p:spPr>
          <a:xfrm>
            <a:off x="378768" y="3974068"/>
            <a:ext cx="1800493" cy="369332"/>
          </a:xfrm>
          <a:prstGeom prst="rect">
            <a:avLst/>
          </a:prstGeom>
          <a:noFill/>
        </p:spPr>
        <p:txBody>
          <a:bodyPr wrap="none" rtlCol="0">
            <a:spAutoFit/>
          </a:bodyPr>
          <a:lstStyle/>
          <a:p>
            <a:r>
              <a:rPr kumimoji="1" lang="ja-JP" altLang="en-US" dirty="0" smtClean="0">
                <a:solidFill>
                  <a:srgbClr val="000090"/>
                </a:solidFill>
              </a:rPr>
              <a:t>空洞工業化項目</a:t>
            </a:r>
            <a:endParaRPr kumimoji="1" lang="ja-JP" altLang="en-US" dirty="0">
              <a:solidFill>
                <a:srgbClr val="000090"/>
              </a:solidFill>
            </a:endParaRPr>
          </a:p>
        </p:txBody>
      </p:sp>
      <p:sp>
        <p:nvSpPr>
          <p:cNvPr id="6" name="TextBox 5"/>
          <p:cNvSpPr txBox="1"/>
          <p:nvPr/>
        </p:nvSpPr>
        <p:spPr>
          <a:xfrm>
            <a:off x="685800" y="4343400"/>
            <a:ext cx="8163713" cy="2308324"/>
          </a:xfrm>
          <a:prstGeom prst="rect">
            <a:avLst/>
          </a:prstGeom>
          <a:noFill/>
        </p:spPr>
        <p:txBody>
          <a:bodyPr wrap="none" rtlCol="0">
            <a:spAutoFit/>
          </a:bodyPr>
          <a:lstStyle/>
          <a:p>
            <a:r>
              <a:rPr kumimoji="1" lang="ja-JP" altLang="en-US" dirty="0" smtClean="0"/>
              <a:t>（１）コストを抑えた高電界空胴の製造</a:t>
            </a:r>
            <a:endParaRPr kumimoji="1" lang="en-US" altLang="ja-JP" dirty="0" smtClean="0"/>
          </a:p>
          <a:p>
            <a:r>
              <a:rPr lang="ja-JP" altLang="en-US" dirty="0" smtClean="0"/>
              <a:t>（２）コストを抑えた</a:t>
            </a:r>
            <a:r>
              <a:rPr kumimoji="1" lang="ja-JP" altLang="en-US" dirty="0" smtClean="0"/>
              <a:t>表面処理</a:t>
            </a:r>
            <a:endParaRPr kumimoji="1" lang="en-US" altLang="ja-JP" dirty="0" smtClean="0"/>
          </a:p>
          <a:p>
            <a:r>
              <a:rPr lang="ja-JP" altLang="en-US" dirty="0" smtClean="0"/>
              <a:t>（３）コストを抑えた</a:t>
            </a:r>
            <a:r>
              <a:rPr kumimoji="1" lang="ja-JP" altLang="en-US" dirty="0" smtClean="0"/>
              <a:t>縦測定</a:t>
            </a:r>
            <a:endParaRPr kumimoji="1" lang="en-US" altLang="ja-JP" dirty="0" smtClean="0"/>
          </a:p>
          <a:p>
            <a:r>
              <a:rPr lang="ja-JP" altLang="en-US" dirty="0" smtClean="0"/>
              <a:t>（４）コストを抑えた</a:t>
            </a:r>
            <a:r>
              <a:rPr kumimoji="1" lang="en-US" altLang="ja-JP" dirty="0" smtClean="0"/>
              <a:t>CM</a:t>
            </a:r>
            <a:r>
              <a:rPr kumimoji="1" lang="ja-JP" altLang="en-US" dirty="0" smtClean="0"/>
              <a:t>への装着方法（簡単装着、マイクロフォニクス低減）</a:t>
            </a:r>
            <a:endParaRPr kumimoji="1" lang="en-US" altLang="ja-JP" dirty="0" smtClean="0"/>
          </a:p>
          <a:p>
            <a:r>
              <a:rPr lang="ja-JP" altLang="en-US" dirty="0" smtClean="0"/>
              <a:t>（５）コストを抑えてかつ安定に動作するチューナー</a:t>
            </a:r>
            <a:endParaRPr lang="en-US" altLang="ja-JP" dirty="0" smtClean="0"/>
          </a:p>
          <a:p>
            <a:r>
              <a:rPr kumimoji="1" lang="ja-JP" altLang="en-US" dirty="0" smtClean="0"/>
              <a:t>（６）</a:t>
            </a:r>
            <a:r>
              <a:rPr lang="ja-JP" altLang="en-US" dirty="0" smtClean="0"/>
              <a:t>コストを抑えた</a:t>
            </a:r>
            <a:r>
              <a:rPr kumimoji="1" lang="ja-JP" altLang="en-US" dirty="0" smtClean="0"/>
              <a:t>クライオモジュール内の空胴アライメントの維持方法</a:t>
            </a:r>
            <a:endParaRPr kumimoji="1" lang="en-US" altLang="ja-JP" dirty="0" smtClean="0"/>
          </a:p>
          <a:p>
            <a:r>
              <a:rPr lang="ja-JP" altLang="en-US" dirty="0" smtClean="0"/>
              <a:t>（７）空洞運転の各種自動化ソフトウェア（メカニカルチューナー、ピエゾ、カップラー）</a:t>
            </a:r>
            <a:endParaRPr lang="en-US" altLang="ja-JP" dirty="0" smtClean="0"/>
          </a:p>
          <a:p>
            <a:r>
              <a:rPr lang="ja-JP" altLang="en-US" dirty="0" smtClean="0"/>
              <a:t>（８）高圧ガス保安法に則った製造法をパイロットプラントで実証</a:t>
            </a:r>
            <a:endParaRPr lang="en-US" altLang="ja-JP" dirty="0" smtClean="0"/>
          </a:p>
        </p:txBody>
      </p:sp>
      <p:sp>
        <p:nvSpPr>
          <p:cNvPr id="7" name="スライド番号プレースホルダー 6"/>
          <p:cNvSpPr>
            <a:spLocks noGrp="1"/>
          </p:cNvSpPr>
          <p:nvPr>
            <p:ph type="sldNum" sz="quarter" idx="12"/>
          </p:nvPr>
        </p:nvSpPr>
        <p:spPr/>
        <p:txBody>
          <a:bodyPr/>
          <a:lstStyle/>
          <a:p>
            <a:fld id="{BFF07B6F-8C16-E449-A7C5-2AFDE69810BD}" type="slidenum">
              <a:rPr kumimoji="1" lang="ja-JP" altLang="en-US" smtClean="0"/>
              <a:t>27</a:t>
            </a:fld>
            <a:endParaRPr kumimoji="1" lang="ja-JP" altLang="en-US"/>
          </a:p>
        </p:txBody>
      </p:sp>
    </p:spTree>
    <p:extLst>
      <p:ext uri="{BB962C8B-B14F-4D97-AF65-F5344CB8AC3E}">
        <p14:creationId xmlns:p14="http://schemas.microsoft.com/office/powerpoint/2010/main" val="2498707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9800" y="176535"/>
            <a:ext cx="7437853" cy="461665"/>
          </a:xfrm>
          <a:prstGeom prst="rect">
            <a:avLst/>
          </a:prstGeom>
          <a:noFill/>
        </p:spPr>
        <p:txBody>
          <a:bodyPr wrap="none" rtlCol="0">
            <a:spAutoFit/>
          </a:bodyPr>
          <a:lstStyle/>
          <a:p>
            <a:r>
              <a:rPr lang="en-US" altLang="ja-JP" sz="2400" dirty="0"/>
              <a:t>Phase-2</a:t>
            </a:r>
            <a:r>
              <a:rPr lang="ja-JP" altLang="en-US" sz="2400" dirty="0"/>
              <a:t>において解決するべき</a:t>
            </a:r>
            <a:r>
              <a:rPr lang="ja-JP" altLang="en-US" sz="2400" dirty="0" smtClean="0">
                <a:solidFill>
                  <a:srgbClr val="000090"/>
                </a:solidFill>
              </a:rPr>
              <a:t>クライオモジュール</a:t>
            </a:r>
            <a:r>
              <a:rPr kumimoji="1" lang="ja-JP" altLang="en-US" sz="2400" dirty="0" smtClean="0"/>
              <a:t>の課題</a:t>
            </a:r>
            <a:endParaRPr kumimoji="1" lang="ja-JP" altLang="en-US" sz="2400" dirty="0"/>
          </a:p>
        </p:txBody>
      </p:sp>
      <p:sp>
        <p:nvSpPr>
          <p:cNvPr id="3" name="TextBox 2"/>
          <p:cNvSpPr txBox="1"/>
          <p:nvPr/>
        </p:nvSpPr>
        <p:spPr>
          <a:xfrm>
            <a:off x="762000" y="1143000"/>
            <a:ext cx="5981625" cy="1754327"/>
          </a:xfrm>
          <a:prstGeom prst="rect">
            <a:avLst/>
          </a:prstGeom>
          <a:noFill/>
        </p:spPr>
        <p:txBody>
          <a:bodyPr wrap="none" rtlCol="0">
            <a:spAutoFit/>
          </a:bodyPr>
          <a:lstStyle/>
          <a:p>
            <a:r>
              <a:rPr kumimoji="1" lang="ja-JP" altLang="en-US" dirty="0" smtClean="0"/>
              <a:t>（１）</a:t>
            </a:r>
            <a:r>
              <a:rPr lang="en-US" altLang="ja-JP" dirty="0" smtClean="0"/>
              <a:t>5K</a:t>
            </a:r>
            <a:r>
              <a:rPr lang="ja-JP" altLang="en-US" dirty="0" smtClean="0"/>
              <a:t>シールドなしのクライオモジュール</a:t>
            </a:r>
            <a:endParaRPr kumimoji="1" lang="en-US" altLang="ja-JP" dirty="0" smtClean="0"/>
          </a:p>
          <a:p>
            <a:r>
              <a:rPr lang="ja-JP" altLang="en-US" dirty="0" smtClean="0"/>
              <a:t>（２）低温までアライメントを維持する構造体</a:t>
            </a:r>
            <a:endParaRPr lang="en-US" altLang="ja-JP" dirty="0" smtClean="0"/>
          </a:p>
          <a:p>
            <a:r>
              <a:rPr kumimoji="1" lang="ja-JP" altLang="en-US" dirty="0" smtClean="0"/>
              <a:t>（３）サーマルアンカーの最適化</a:t>
            </a:r>
            <a:endParaRPr kumimoji="1" lang="en-US" altLang="ja-JP" dirty="0" smtClean="0"/>
          </a:p>
          <a:p>
            <a:r>
              <a:rPr lang="ja-JP" altLang="en-US" dirty="0" smtClean="0"/>
              <a:t>（４）</a:t>
            </a:r>
            <a:r>
              <a:rPr lang="en-US" altLang="ja-JP" dirty="0" smtClean="0"/>
              <a:t>RF</a:t>
            </a:r>
            <a:r>
              <a:rPr lang="ja-JP" altLang="en-US" dirty="0" smtClean="0"/>
              <a:t>ケーブルなどからの</a:t>
            </a:r>
            <a:r>
              <a:rPr lang="ja-JP" altLang="en-US" dirty="0"/>
              <a:t>熱</a:t>
            </a:r>
            <a:r>
              <a:rPr lang="ja-JP" altLang="en-US" dirty="0" smtClean="0"/>
              <a:t>侵入を徹底して低減</a:t>
            </a:r>
            <a:endParaRPr lang="en-US" altLang="ja-JP" dirty="0" smtClean="0"/>
          </a:p>
          <a:p>
            <a:r>
              <a:rPr kumimoji="1" lang="ja-JP" altLang="en-US" dirty="0" smtClean="0"/>
              <a:t>（５）空胴アライメントの高精度な検出方法と維持方法の開発</a:t>
            </a:r>
            <a:endParaRPr kumimoji="1" lang="en-US" altLang="ja-JP" dirty="0" smtClean="0"/>
          </a:p>
          <a:p>
            <a:endParaRPr kumimoji="1" lang="ja-JP" altLang="en-US" dirty="0"/>
          </a:p>
        </p:txBody>
      </p:sp>
      <p:sp>
        <p:nvSpPr>
          <p:cNvPr id="4" name="TextBox 3"/>
          <p:cNvSpPr txBox="1"/>
          <p:nvPr/>
        </p:nvSpPr>
        <p:spPr>
          <a:xfrm>
            <a:off x="378768" y="773668"/>
            <a:ext cx="3402795" cy="369332"/>
          </a:xfrm>
          <a:prstGeom prst="rect">
            <a:avLst/>
          </a:prstGeom>
          <a:noFill/>
        </p:spPr>
        <p:txBody>
          <a:bodyPr wrap="none" rtlCol="0">
            <a:spAutoFit/>
          </a:bodyPr>
          <a:lstStyle/>
          <a:p>
            <a:r>
              <a:rPr lang="ja-JP" altLang="en-US" dirty="0" smtClean="0">
                <a:solidFill>
                  <a:srgbClr val="000090"/>
                </a:solidFill>
              </a:rPr>
              <a:t>クライオモジュール</a:t>
            </a:r>
            <a:r>
              <a:rPr kumimoji="1" lang="ja-JP" altLang="en-US" dirty="0" smtClean="0">
                <a:solidFill>
                  <a:srgbClr val="000090"/>
                </a:solidFill>
              </a:rPr>
              <a:t>性能改善項目</a:t>
            </a:r>
            <a:endParaRPr kumimoji="1" lang="ja-JP" altLang="en-US" dirty="0">
              <a:solidFill>
                <a:srgbClr val="000090"/>
              </a:solidFill>
            </a:endParaRPr>
          </a:p>
        </p:txBody>
      </p:sp>
      <p:sp>
        <p:nvSpPr>
          <p:cNvPr id="5" name="TextBox 4"/>
          <p:cNvSpPr txBox="1"/>
          <p:nvPr/>
        </p:nvSpPr>
        <p:spPr>
          <a:xfrm>
            <a:off x="378768" y="3032151"/>
            <a:ext cx="3171962" cy="369332"/>
          </a:xfrm>
          <a:prstGeom prst="rect">
            <a:avLst/>
          </a:prstGeom>
          <a:noFill/>
        </p:spPr>
        <p:txBody>
          <a:bodyPr wrap="none" rtlCol="0">
            <a:spAutoFit/>
          </a:bodyPr>
          <a:lstStyle/>
          <a:p>
            <a:r>
              <a:rPr lang="ja-JP" altLang="en-US" dirty="0" smtClean="0">
                <a:solidFill>
                  <a:srgbClr val="000090"/>
                </a:solidFill>
              </a:rPr>
              <a:t>クライオモジュール</a:t>
            </a:r>
            <a:r>
              <a:rPr kumimoji="1" lang="ja-JP" altLang="en-US" dirty="0" smtClean="0">
                <a:solidFill>
                  <a:srgbClr val="000090"/>
                </a:solidFill>
              </a:rPr>
              <a:t>工業化項目</a:t>
            </a:r>
            <a:endParaRPr kumimoji="1" lang="ja-JP" altLang="en-US" dirty="0">
              <a:solidFill>
                <a:srgbClr val="000090"/>
              </a:solidFill>
            </a:endParaRPr>
          </a:p>
        </p:txBody>
      </p:sp>
      <p:sp>
        <p:nvSpPr>
          <p:cNvPr id="6" name="TextBox 5"/>
          <p:cNvSpPr txBox="1"/>
          <p:nvPr/>
        </p:nvSpPr>
        <p:spPr>
          <a:xfrm>
            <a:off x="685800" y="3401483"/>
            <a:ext cx="6974385" cy="1477328"/>
          </a:xfrm>
          <a:prstGeom prst="rect">
            <a:avLst/>
          </a:prstGeom>
          <a:noFill/>
        </p:spPr>
        <p:txBody>
          <a:bodyPr wrap="none" rtlCol="0">
            <a:spAutoFit/>
          </a:bodyPr>
          <a:lstStyle/>
          <a:p>
            <a:r>
              <a:rPr kumimoji="1" lang="ja-JP" altLang="en-US" dirty="0" smtClean="0"/>
              <a:t>（１）コストを抑えたクライオモジュールの製造</a:t>
            </a:r>
            <a:endParaRPr kumimoji="1" lang="en-US" altLang="ja-JP" dirty="0" smtClean="0"/>
          </a:p>
          <a:p>
            <a:r>
              <a:rPr lang="ja-JP" altLang="en-US" dirty="0" smtClean="0"/>
              <a:t>（２）コストを抑えたアセンブリー方法</a:t>
            </a:r>
            <a:endParaRPr kumimoji="1" lang="en-US" altLang="ja-JP" dirty="0" smtClean="0"/>
          </a:p>
          <a:p>
            <a:r>
              <a:rPr lang="ja-JP" altLang="en-US" dirty="0" smtClean="0"/>
              <a:t>（３）コストを抑えた温度モニター</a:t>
            </a:r>
            <a:endParaRPr kumimoji="1" lang="en-US" altLang="ja-JP" dirty="0" smtClean="0"/>
          </a:p>
          <a:p>
            <a:r>
              <a:rPr lang="ja-JP" altLang="en-US" dirty="0" smtClean="0"/>
              <a:t>（４）コストを抑えたクライオモジュール内の空胴アライメントの維持方法</a:t>
            </a:r>
            <a:endParaRPr kumimoji="1" lang="en-US" altLang="ja-JP" dirty="0" smtClean="0"/>
          </a:p>
          <a:p>
            <a:endParaRPr kumimoji="1" lang="ja-JP" altLang="en-US" dirty="0"/>
          </a:p>
        </p:txBody>
      </p:sp>
      <p:sp>
        <p:nvSpPr>
          <p:cNvPr id="7" name="スライド番号プレースホルダー 6"/>
          <p:cNvSpPr>
            <a:spLocks noGrp="1"/>
          </p:cNvSpPr>
          <p:nvPr>
            <p:ph type="sldNum" sz="quarter" idx="12"/>
          </p:nvPr>
        </p:nvSpPr>
        <p:spPr/>
        <p:txBody>
          <a:bodyPr/>
          <a:lstStyle/>
          <a:p>
            <a:fld id="{BFF07B6F-8C16-E449-A7C5-2AFDE69810BD}" type="slidenum">
              <a:rPr kumimoji="1" lang="ja-JP" altLang="en-US" smtClean="0"/>
              <a:t>28</a:t>
            </a:fld>
            <a:endParaRPr kumimoji="1" lang="ja-JP" altLang="en-US"/>
          </a:p>
        </p:txBody>
      </p:sp>
    </p:spTree>
    <p:extLst>
      <p:ext uri="{BB962C8B-B14F-4D97-AF65-F5344CB8AC3E}">
        <p14:creationId xmlns:p14="http://schemas.microsoft.com/office/powerpoint/2010/main" val="1851185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2050" y="197702"/>
            <a:ext cx="6708086" cy="461665"/>
          </a:xfrm>
          <a:prstGeom prst="rect">
            <a:avLst/>
          </a:prstGeom>
          <a:noFill/>
        </p:spPr>
        <p:txBody>
          <a:bodyPr wrap="none" rtlCol="0">
            <a:spAutoFit/>
          </a:bodyPr>
          <a:lstStyle/>
          <a:p>
            <a:r>
              <a:rPr lang="en-US" altLang="ja-JP" sz="2400" dirty="0"/>
              <a:t>Phase-2</a:t>
            </a:r>
            <a:r>
              <a:rPr lang="ja-JP" altLang="en-US" sz="2400" dirty="0"/>
              <a:t>において解決するべき</a:t>
            </a:r>
            <a:r>
              <a:rPr kumimoji="1" lang="ja-JP" altLang="en-US" sz="2400" dirty="0" smtClean="0">
                <a:solidFill>
                  <a:srgbClr val="000090"/>
                </a:solidFill>
              </a:rPr>
              <a:t>パワーソース</a:t>
            </a:r>
            <a:r>
              <a:rPr kumimoji="1" lang="ja-JP" altLang="en-US" sz="2400" dirty="0" smtClean="0"/>
              <a:t>の課題</a:t>
            </a:r>
            <a:endParaRPr kumimoji="1" lang="ja-JP" altLang="en-US" sz="2400" dirty="0"/>
          </a:p>
        </p:txBody>
      </p:sp>
      <p:sp>
        <p:nvSpPr>
          <p:cNvPr id="3" name="TextBox 2"/>
          <p:cNvSpPr txBox="1"/>
          <p:nvPr/>
        </p:nvSpPr>
        <p:spPr>
          <a:xfrm>
            <a:off x="762000" y="1143000"/>
            <a:ext cx="7452280" cy="2031325"/>
          </a:xfrm>
          <a:prstGeom prst="rect">
            <a:avLst/>
          </a:prstGeom>
          <a:noFill/>
        </p:spPr>
        <p:txBody>
          <a:bodyPr wrap="none" rtlCol="0">
            <a:spAutoFit/>
          </a:bodyPr>
          <a:lstStyle/>
          <a:p>
            <a:r>
              <a:rPr kumimoji="1" lang="ja-JP" altLang="en-US" dirty="0" smtClean="0"/>
              <a:t>（１）</a:t>
            </a:r>
            <a:r>
              <a:rPr lang="en-US" altLang="ja-JP" dirty="0" smtClean="0"/>
              <a:t>DRFS</a:t>
            </a:r>
            <a:r>
              <a:rPr lang="ja-JP" altLang="en-US" dirty="0" smtClean="0"/>
              <a:t>の中規模システムの実証</a:t>
            </a:r>
            <a:endParaRPr kumimoji="1" lang="en-US" altLang="ja-JP" dirty="0" smtClean="0"/>
          </a:p>
          <a:p>
            <a:r>
              <a:rPr lang="ja-JP" altLang="en-US" dirty="0" smtClean="0"/>
              <a:t>（２）</a:t>
            </a:r>
            <a:r>
              <a:rPr lang="en-US" altLang="ja-JP" dirty="0" smtClean="0"/>
              <a:t>WG</a:t>
            </a:r>
            <a:r>
              <a:rPr lang="ja-JP" altLang="en-US" dirty="0" smtClean="0"/>
              <a:t>の各種問題への対策</a:t>
            </a:r>
            <a:endParaRPr lang="en-US" altLang="ja-JP" dirty="0" smtClean="0"/>
          </a:p>
          <a:p>
            <a:r>
              <a:rPr kumimoji="1" lang="ja-JP" altLang="en-US" dirty="0" smtClean="0"/>
              <a:t>（３）クライストロンの高圧ラインからの切り離し接続のための高電圧スイッチ</a:t>
            </a:r>
            <a:endParaRPr kumimoji="1" lang="en-US" altLang="ja-JP" dirty="0" smtClean="0"/>
          </a:p>
          <a:p>
            <a:r>
              <a:rPr lang="ja-JP" altLang="en-US" dirty="0" smtClean="0"/>
              <a:t>（４）安定に動作するクライストロン保護回路</a:t>
            </a:r>
            <a:endParaRPr lang="en-US" altLang="ja-JP" dirty="0" smtClean="0"/>
          </a:p>
          <a:p>
            <a:r>
              <a:rPr kumimoji="1" lang="ja-JP" altLang="en-US" dirty="0" smtClean="0"/>
              <a:t>（５）電気的放射ノイズの低減</a:t>
            </a:r>
            <a:endParaRPr kumimoji="1" lang="en-US" altLang="ja-JP" dirty="0" smtClean="0"/>
          </a:p>
          <a:p>
            <a:r>
              <a:rPr kumimoji="1" lang="ja-JP" altLang="en-US" dirty="0" smtClean="0"/>
              <a:t>（</a:t>
            </a:r>
            <a:r>
              <a:rPr lang="ja-JP" altLang="en-US" dirty="0" smtClean="0"/>
              <a:t>６</a:t>
            </a:r>
            <a:r>
              <a:rPr kumimoji="1" lang="ja-JP" altLang="en-US" dirty="0" smtClean="0"/>
              <a:t>）アルタネートパワー運転</a:t>
            </a:r>
            <a:r>
              <a:rPr kumimoji="1" lang="en-US" altLang="ja-JP" dirty="0" smtClean="0"/>
              <a:t>(10Hz)</a:t>
            </a:r>
            <a:r>
              <a:rPr kumimoji="1" lang="ja-JP" altLang="en-US" dirty="0" smtClean="0"/>
              <a:t>でも高効率な</a:t>
            </a:r>
            <a:r>
              <a:rPr kumimoji="1" lang="en-US" altLang="ja-JP" dirty="0" smtClean="0"/>
              <a:t>DRFS</a:t>
            </a:r>
            <a:r>
              <a:rPr kumimoji="1" lang="ja-JP" altLang="en-US" dirty="0" smtClean="0"/>
              <a:t>クライストロン</a:t>
            </a:r>
            <a:endParaRPr kumimoji="1" lang="en-US" altLang="ja-JP" dirty="0" smtClean="0"/>
          </a:p>
          <a:p>
            <a:r>
              <a:rPr lang="ja-JP" altLang="en-US" dirty="0" smtClean="0"/>
              <a:t>（７）永久磁石収束磁場の開発</a:t>
            </a:r>
            <a:endParaRPr kumimoji="1" lang="ja-JP" altLang="en-US" dirty="0"/>
          </a:p>
        </p:txBody>
      </p:sp>
      <p:sp>
        <p:nvSpPr>
          <p:cNvPr id="4" name="TextBox 3"/>
          <p:cNvSpPr txBox="1"/>
          <p:nvPr/>
        </p:nvSpPr>
        <p:spPr>
          <a:xfrm>
            <a:off x="378768" y="773668"/>
            <a:ext cx="2855469" cy="369332"/>
          </a:xfrm>
          <a:prstGeom prst="rect">
            <a:avLst/>
          </a:prstGeom>
          <a:noFill/>
        </p:spPr>
        <p:txBody>
          <a:bodyPr wrap="none" rtlCol="0">
            <a:spAutoFit/>
          </a:bodyPr>
          <a:lstStyle/>
          <a:p>
            <a:r>
              <a:rPr kumimoji="1" lang="ja-JP" altLang="en-US" dirty="0" smtClean="0">
                <a:solidFill>
                  <a:srgbClr val="000090"/>
                </a:solidFill>
              </a:rPr>
              <a:t>パワーソース性能改善項目</a:t>
            </a:r>
            <a:endParaRPr kumimoji="1" lang="ja-JP" altLang="en-US" dirty="0">
              <a:solidFill>
                <a:srgbClr val="000090"/>
              </a:solidFill>
            </a:endParaRPr>
          </a:p>
        </p:txBody>
      </p:sp>
      <p:sp>
        <p:nvSpPr>
          <p:cNvPr id="5" name="TextBox 4"/>
          <p:cNvSpPr txBox="1"/>
          <p:nvPr/>
        </p:nvSpPr>
        <p:spPr>
          <a:xfrm>
            <a:off x="378768" y="3467225"/>
            <a:ext cx="2624637" cy="369332"/>
          </a:xfrm>
          <a:prstGeom prst="rect">
            <a:avLst/>
          </a:prstGeom>
          <a:noFill/>
        </p:spPr>
        <p:txBody>
          <a:bodyPr wrap="none" rtlCol="0">
            <a:spAutoFit/>
          </a:bodyPr>
          <a:lstStyle/>
          <a:p>
            <a:r>
              <a:rPr kumimoji="1" lang="ja-JP" altLang="en-US" dirty="0" smtClean="0">
                <a:solidFill>
                  <a:srgbClr val="000090"/>
                </a:solidFill>
              </a:rPr>
              <a:t>パワーソース工業化項目</a:t>
            </a:r>
            <a:endParaRPr kumimoji="1" lang="ja-JP" altLang="en-US" dirty="0">
              <a:solidFill>
                <a:srgbClr val="000090"/>
              </a:solidFill>
            </a:endParaRPr>
          </a:p>
        </p:txBody>
      </p:sp>
      <p:sp>
        <p:nvSpPr>
          <p:cNvPr id="6" name="TextBox 5"/>
          <p:cNvSpPr txBox="1"/>
          <p:nvPr/>
        </p:nvSpPr>
        <p:spPr>
          <a:xfrm>
            <a:off x="685800" y="3836557"/>
            <a:ext cx="4688603" cy="1477328"/>
          </a:xfrm>
          <a:prstGeom prst="rect">
            <a:avLst/>
          </a:prstGeom>
          <a:noFill/>
        </p:spPr>
        <p:txBody>
          <a:bodyPr wrap="none" rtlCol="0">
            <a:spAutoFit/>
          </a:bodyPr>
          <a:lstStyle/>
          <a:p>
            <a:r>
              <a:rPr kumimoji="1" lang="ja-JP" altLang="en-US" dirty="0" smtClean="0"/>
              <a:t>（１）コストを抑えた</a:t>
            </a:r>
            <a:r>
              <a:rPr kumimoji="1" lang="en-US" altLang="ja-JP" dirty="0" smtClean="0"/>
              <a:t>DRFS</a:t>
            </a:r>
            <a:r>
              <a:rPr kumimoji="1" lang="ja-JP" altLang="en-US" dirty="0" smtClean="0"/>
              <a:t>クライストロン</a:t>
            </a:r>
            <a:endParaRPr kumimoji="1" lang="en-US" altLang="ja-JP" dirty="0" smtClean="0"/>
          </a:p>
          <a:p>
            <a:r>
              <a:rPr lang="ja-JP" altLang="en-US" dirty="0" smtClean="0"/>
              <a:t>（２）コストを抑えた永久磁石収束磁場</a:t>
            </a:r>
            <a:endParaRPr kumimoji="1" lang="en-US" altLang="ja-JP" dirty="0" smtClean="0"/>
          </a:p>
          <a:p>
            <a:r>
              <a:rPr lang="ja-JP" altLang="en-US" dirty="0" smtClean="0"/>
              <a:t>（３）コストを抑えた</a:t>
            </a:r>
            <a:r>
              <a:rPr lang="en-US" altLang="ja-JP" dirty="0" smtClean="0"/>
              <a:t>DRFS</a:t>
            </a:r>
            <a:r>
              <a:rPr lang="ja-JP" altLang="en-US" dirty="0" smtClean="0"/>
              <a:t>各種電源</a:t>
            </a:r>
            <a:endParaRPr lang="en-US" altLang="ja-JP" dirty="0" smtClean="0"/>
          </a:p>
          <a:p>
            <a:r>
              <a:rPr lang="ja-JP" altLang="en-US" dirty="0" smtClean="0"/>
              <a:t>（４）コストを抑えた導波管などのコンポーネント</a:t>
            </a:r>
            <a:endParaRPr kumimoji="1" lang="en-US" altLang="ja-JP" dirty="0" smtClean="0"/>
          </a:p>
          <a:p>
            <a:endParaRPr kumimoji="1" lang="ja-JP" altLang="en-US" dirty="0"/>
          </a:p>
        </p:txBody>
      </p:sp>
      <p:sp>
        <p:nvSpPr>
          <p:cNvPr id="7" name="スライド番号プレースホルダー 6"/>
          <p:cNvSpPr>
            <a:spLocks noGrp="1"/>
          </p:cNvSpPr>
          <p:nvPr>
            <p:ph type="sldNum" sz="quarter" idx="12"/>
          </p:nvPr>
        </p:nvSpPr>
        <p:spPr/>
        <p:txBody>
          <a:bodyPr/>
          <a:lstStyle/>
          <a:p>
            <a:fld id="{BFF07B6F-8C16-E449-A7C5-2AFDE69810BD}" type="slidenum">
              <a:rPr kumimoji="1" lang="ja-JP" altLang="en-US" smtClean="0"/>
              <a:t>29</a:t>
            </a:fld>
            <a:endParaRPr kumimoji="1" lang="ja-JP" altLang="en-US"/>
          </a:p>
        </p:txBody>
      </p:sp>
    </p:spTree>
    <p:extLst>
      <p:ext uri="{BB962C8B-B14F-4D97-AF65-F5344CB8AC3E}">
        <p14:creationId xmlns:p14="http://schemas.microsoft.com/office/powerpoint/2010/main" val="2319269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86911" y="2543945"/>
            <a:ext cx="4766048" cy="584776"/>
          </a:xfrm>
          <a:prstGeom prst="rect">
            <a:avLst/>
          </a:prstGeom>
          <a:noFill/>
        </p:spPr>
        <p:txBody>
          <a:bodyPr wrap="none" rtlCol="0">
            <a:spAutoFit/>
          </a:bodyPr>
          <a:lstStyle/>
          <a:p>
            <a:r>
              <a:rPr lang="ja-JP" altLang="en-US" sz="3200" b="1" dirty="0" smtClean="0">
                <a:latin typeface="Osaka"/>
                <a:ea typeface="Osaka"/>
                <a:cs typeface="Osaka"/>
              </a:rPr>
              <a:t>（</a:t>
            </a:r>
            <a:r>
              <a:rPr lang="en-US" altLang="ja-JP" sz="3200" b="1" dirty="0" smtClean="0">
                <a:latin typeface="Osaka"/>
                <a:ea typeface="Osaka"/>
                <a:cs typeface="Osaka"/>
              </a:rPr>
              <a:t>1</a:t>
            </a:r>
            <a:r>
              <a:rPr lang="ja-JP" altLang="en-US" sz="3200" b="1" dirty="0" smtClean="0">
                <a:latin typeface="Osaka"/>
                <a:ea typeface="Osaka"/>
                <a:cs typeface="Osaka"/>
              </a:rPr>
              <a:t>）</a:t>
            </a:r>
            <a:r>
              <a:rPr lang="en-US" altLang="ja-JP" sz="3200" b="1" dirty="0">
                <a:latin typeface="Osaka"/>
                <a:ea typeface="Osaka"/>
                <a:cs typeface="Osaka"/>
              </a:rPr>
              <a:t>STF</a:t>
            </a:r>
            <a:r>
              <a:rPr lang="ja-JP" altLang="en-US" sz="3200" b="1" dirty="0">
                <a:latin typeface="Osaka"/>
                <a:ea typeface="Osaka"/>
                <a:cs typeface="Osaka"/>
              </a:rPr>
              <a:t>が今後なすべき</a:t>
            </a:r>
            <a:r>
              <a:rPr lang="ja-JP" altLang="en-US" sz="3200" b="1" dirty="0" smtClean="0">
                <a:latin typeface="Osaka"/>
                <a:ea typeface="Osaka"/>
                <a:cs typeface="Osaka"/>
              </a:rPr>
              <a:t>事</a:t>
            </a:r>
            <a:endParaRPr lang="ja-JP" altLang="en-US" sz="3200" b="1" dirty="0">
              <a:latin typeface="Osaka"/>
              <a:ea typeface="Osaka"/>
              <a:cs typeface="Osaka"/>
            </a:endParaRPr>
          </a:p>
        </p:txBody>
      </p:sp>
      <p:sp>
        <p:nvSpPr>
          <p:cNvPr id="3" name="スライド番号プレースホルダー 2"/>
          <p:cNvSpPr>
            <a:spLocks noGrp="1"/>
          </p:cNvSpPr>
          <p:nvPr>
            <p:ph type="sldNum" sz="quarter" idx="12"/>
          </p:nvPr>
        </p:nvSpPr>
        <p:spPr/>
        <p:txBody>
          <a:bodyPr/>
          <a:lstStyle/>
          <a:p>
            <a:fld id="{BFF07B6F-8C16-E449-A7C5-2AFDE69810BD}" type="slidenum">
              <a:rPr kumimoji="1" lang="ja-JP" altLang="en-US" smtClean="0"/>
              <a:t>3</a:t>
            </a:fld>
            <a:endParaRPr kumimoji="1" lang="ja-JP" altLang="en-US"/>
          </a:p>
        </p:txBody>
      </p:sp>
    </p:spTree>
    <p:extLst>
      <p:ext uri="{BB962C8B-B14F-4D97-AF65-F5344CB8AC3E}">
        <p14:creationId xmlns:p14="http://schemas.microsoft.com/office/powerpoint/2010/main" val="214654875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1967" y="214867"/>
            <a:ext cx="6176540" cy="461665"/>
          </a:xfrm>
          <a:prstGeom prst="rect">
            <a:avLst/>
          </a:prstGeom>
          <a:noFill/>
        </p:spPr>
        <p:txBody>
          <a:bodyPr wrap="none" rtlCol="0">
            <a:spAutoFit/>
          </a:bodyPr>
          <a:lstStyle/>
          <a:p>
            <a:r>
              <a:rPr lang="en-US" altLang="ja-JP" sz="2400" dirty="0"/>
              <a:t>Phase-2</a:t>
            </a:r>
            <a:r>
              <a:rPr lang="ja-JP" altLang="en-US" sz="2400" dirty="0"/>
              <a:t>において解決するべき</a:t>
            </a:r>
            <a:r>
              <a:rPr kumimoji="1" lang="en-US" altLang="ja-JP" sz="2400" dirty="0" smtClean="0">
                <a:solidFill>
                  <a:srgbClr val="000090"/>
                </a:solidFill>
              </a:rPr>
              <a:t>LLRF</a:t>
            </a:r>
            <a:r>
              <a:rPr kumimoji="1" lang="ja-JP" altLang="en-US" sz="2400" dirty="0" smtClean="0">
                <a:solidFill>
                  <a:srgbClr val="000090"/>
                </a:solidFill>
              </a:rPr>
              <a:t>制御</a:t>
            </a:r>
            <a:r>
              <a:rPr kumimoji="1" lang="ja-JP" altLang="en-US" sz="2400" dirty="0" smtClean="0"/>
              <a:t>の課題</a:t>
            </a:r>
            <a:endParaRPr kumimoji="1" lang="ja-JP" altLang="en-US" sz="2400" dirty="0"/>
          </a:p>
        </p:txBody>
      </p:sp>
      <p:sp>
        <p:nvSpPr>
          <p:cNvPr id="3" name="TextBox 2"/>
          <p:cNvSpPr txBox="1"/>
          <p:nvPr/>
        </p:nvSpPr>
        <p:spPr>
          <a:xfrm>
            <a:off x="762000" y="1143000"/>
            <a:ext cx="8333231" cy="2862323"/>
          </a:xfrm>
          <a:prstGeom prst="rect">
            <a:avLst/>
          </a:prstGeom>
          <a:noFill/>
        </p:spPr>
        <p:txBody>
          <a:bodyPr wrap="none" rtlCol="0">
            <a:spAutoFit/>
          </a:bodyPr>
          <a:lstStyle/>
          <a:p>
            <a:r>
              <a:rPr kumimoji="1" lang="ja-JP" altLang="en-US" dirty="0" smtClean="0"/>
              <a:t>（１）高精度振幅位相制御を長時間維持</a:t>
            </a:r>
            <a:endParaRPr kumimoji="1" lang="en-US" altLang="ja-JP" dirty="0" smtClean="0"/>
          </a:p>
          <a:p>
            <a:r>
              <a:rPr lang="ja-JP" altLang="en-US" dirty="0" smtClean="0"/>
              <a:t>（２）耐ノイズ性（クライストロン電源からの電気的ノイズなど）の向上</a:t>
            </a:r>
            <a:endParaRPr lang="en-US" altLang="ja-JP" dirty="0" smtClean="0"/>
          </a:p>
          <a:p>
            <a:r>
              <a:rPr kumimoji="1" lang="ja-JP" altLang="en-US" dirty="0" smtClean="0"/>
              <a:t>（３）広範囲に対応可能なクエンチ検出方法、クエンチ予測方法</a:t>
            </a:r>
            <a:endParaRPr kumimoji="1" lang="en-US" altLang="ja-JP" dirty="0" smtClean="0"/>
          </a:p>
          <a:p>
            <a:r>
              <a:rPr lang="ja-JP" altLang="en-US" dirty="0" smtClean="0"/>
              <a:t>（４）よく校正されたアーク検出方法</a:t>
            </a:r>
            <a:endParaRPr lang="en-US" altLang="ja-JP" dirty="0" smtClean="0"/>
          </a:p>
          <a:p>
            <a:r>
              <a:rPr kumimoji="1" lang="ja-JP" altLang="en-US" dirty="0" smtClean="0"/>
              <a:t>（５）高効率な</a:t>
            </a:r>
            <a:r>
              <a:rPr kumimoji="1" lang="en-US" altLang="ja-JP" dirty="0" smtClean="0"/>
              <a:t>LFD</a:t>
            </a:r>
            <a:r>
              <a:rPr kumimoji="1" lang="ja-JP" altLang="en-US" dirty="0" smtClean="0"/>
              <a:t>制御（</a:t>
            </a:r>
            <a:r>
              <a:rPr lang="ja-JP" altLang="en-US" dirty="0" smtClean="0"/>
              <a:t>ピエゾ制御）</a:t>
            </a:r>
            <a:r>
              <a:rPr kumimoji="1" lang="ja-JP" altLang="en-US" dirty="0" smtClean="0"/>
              <a:t>法の開発</a:t>
            </a:r>
            <a:endParaRPr kumimoji="1" lang="en-US" altLang="ja-JP" dirty="0" smtClean="0"/>
          </a:p>
          <a:p>
            <a:r>
              <a:rPr kumimoji="1" lang="ja-JP" altLang="en-US" dirty="0" smtClean="0"/>
              <a:t>（</a:t>
            </a:r>
            <a:r>
              <a:rPr lang="ja-JP" altLang="en-US" dirty="0" smtClean="0"/>
              <a:t>６</a:t>
            </a:r>
            <a:r>
              <a:rPr kumimoji="1" lang="ja-JP" altLang="en-US" dirty="0" smtClean="0"/>
              <a:t>）</a:t>
            </a:r>
            <a:r>
              <a:rPr lang="ja-JP" altLang="en-US" dirty="0" smtClean="0"/>
              <a:t>フルビーム電流負荷時の高精度振幅位相制御を長時間維持</a:t>
            </a:r>
            <a:endParaRPr kumimoji="1" lang="en-US" altLang="ja-JP" dirty="0" smtClean="0"/>
          </a:p>
          <a:p>
            <a:r>
              <a:rPr lang="ja-JP" altLang="en-US" dirty="0" smtClean="0"/>
              <a:t>（７）ステップ的ビーム電流増減、バンチ数増減に自動対応する高精度振幅位相制御</a:t>
            </a:r>
            <a:endParaRPr lang="en-US" altLang="ja-JP" dirty="0" smtClean="0"/>
          </a:p>
          <a:p>
            <a:r>
              <a:rPr kumimoji="1" lang="ja-JP" altLang="en-US" dirty="0" smtClean="0"/>
              <a:t>（</a:t>
            </a:r>
            <a:r>
              <a:rPr lang="ja-JP" altLang="en-US" dirty="0" smtClean="0"/>
              <a:t>８</a:t>
            </a:r>
            <a:r>
              <a:rPr kumimoji="1" lang="ja-JP" altLang="en-US" dirty="0" smtClean="0"/>
              <a:t>）空洞クエンチを他の空洞でカバーする自動ビームエネルギー維持を行うシステム</a:t>
            </a:r>
            <a:endParaRPr kumimoji="1" lang="en-US" altLang="ja-JP" dirty="0" smtClean="0"/>
          </a:p>
          <a:p>
            <a:r>
              <a:rPr lang="ja-JP" altLang="en-US" dirty="0" smtClean="0"/>
              <a:t>（９）空洞立ち上げ調整、空洞トリップからのリカバリーなどの各種自動化ソフトウェア</a:t>
            </a:r>
            <a:endParaRPr lang="en-US" altLang="ja-JP" dirty="0"/>
          </a:p>
          <a:p>
            <a:endParaRPr lang="en-US" altLang="ja-JP" dirty="0" smtClean="0"/>
          </a:p>
        </p:txBody>
      </p:sp>
      <p:sp>
        <p:nvSpPr>
          <p:cNvPr id="4" name="TextBox 3"/>
          <p:cNvSpPr txBox="1"/>
          <p:nvPr/>
        </p:nvSpPr>
        <p:spPr>
          <a:xfrm>
            <a:off x="378768" y="773668"/>
            <a:ext cx="1995145" cy="369332"/>
          </a:xfrm>
          <a:prstGeom prst="rect">
            <a:avLst/>
          </a:prstGeom>
          <a:noFill/>
        </p:spPr>
        <p:txBody>
          <a:bodyPr wrap="none" rtlCol="0">
            <a:spAutoFit/>
          </a:bodyPr>
          <a:lstStyle/>
          <a:p>
            <a:r>
              <a:rPr lang="en-US" altLang="ja-JP" dirty="0" smtClean="0">
                <a:solidFill>
                  <a:srgbClr val="000090"/>
                </a:solidFill>
              </a:rPr>
              <a:t>LLRF</a:t>
            </a:r>
            <a:r>
              <a:rPr kumimoji="1" lang="ja-JP" altLang="en-US" dirty="0" smtClean="0">
                <a:solidFill>
                  <a:srgbClr val="000090"/>
                </a:solidFill>
              </a:rPr>
              <a:t>性能改善項目</a:t>
            </a:r>
            <a:endParaRPr kumimoji="1" lang="ja-JP" altLang="en-US" dirty="0">
              <a:solidFill>
                <a:srgbClr val="000090"/>
              </a:solidFill>
            </a:endParaRPr>
          </a:p>
        </p:txBody>
      </p:sp>
      <p:sp>
        <p:nvSpPr>
          <p:cNvPr id="5" name="TextBox 4"/>
          <p:cNvSpPr txBox="1"/>
          <p:nvPr/>
        </p:nvSpPr>
        <p:spPr>
          <a:xfrm>
            <a:off x="378768" y="3974068"/>
            <a:ext cx="1764313" cy="369332"/>
          </a:xfrm>
          <a:prstGeom prst="rect">
            <a:avLst/>
          </a:prstGeom>
          <a:noFill/>
        </p:spPr>
        <p:txBody>
          <a:bodyPr wrap="none" rtlCol="0">
            <a:spAutoFit/>
          </a:bodyPr>
          <a:lstStyle/>
          <a:p>
            <a:r>
              <a:rPr lang="en-US" altLang="ja-JP" dirty="0" smtClean="0">
                <a:solidFill>
                  <a:srgbClr val="000090"/>
                </a:solidFill>
              </a:rPr>
              <a:t>LLRF</a:t>
            </a:r>
            <a:r>
              <a:rPr kumimoji="1" lang="ja-JP" altLang="en-US" dirty="0" smtClean="0">
                <a:solidFill>
                  <a:srgbClr val="000090"/>
                </a:solidFill>
              </a:rPr>
              <a:t>工業化項目</a:t>
            </a:r>
            <a:endParaRPr kumimoji="1" lang="ja-JP" altLang="en-US" dirty="0">
              <a:solidFill>
                <a:srgbClr val="000090"/>
              </a:solidFill>
            </a:endParaRPr>
          </a:p>
        </p:txBody>
      </p:sp>
      <p:sp>
        <p:nvSpPr>
          <p:cNvPr id="6" name="TextBox 5"/>
          <p:cNvSpPr txBox="1"/>
          <p:nvPr/>
        </p:nvSpPr>
        <p:spPr>
          <a:xfrm>
            <a:off x="685800" y="4343400"/>
            <a:ext cx="7608836" cy="1200329"/>
          </a:xfrm>
          <a:prstGeom prst="rect">
            <a:avLst/>
          </a:prstGeom>
          <a:noFill/>
        </p:spPr>
        <p:txBody>
          <a:bodyPr wrap="none" rtlCol="0">
            <a:spAutoFit/>
          </a:bodyPr>
          <a:lstStyle/>
          <a:p>
            <a:r>
              <a:rPr kumimoji="1" lang="ja-JP" altLang="en-US" dirty="0" smtClean="0"/>
              <a:t>（１）コストを抑えた</a:t>
            </a:r>
            <a:r>
              <a:rPr kumimoji="1" lang="en-US" altLang="ja-JP" dirty="0" smtClean="0"/>
              <a:t>LLRF</a:t>
            </a:r>
            <a:r>
              <a:rPr kumimoji="1" lang="ja-JP" altLang="en-US" dirty="0" smtClean="0"/>
              <a:t>（</a:t>
            </a:r>
            <a:r>
              <a:rPr kumimoji="1" lang="en-US" altLang="ja-JP" dirty="0" smtClean="0"/>
              <a:t>IF-mix</a:t>
            </a:r>
            <a:r>
              <a:rPr kumimoji="1" lang="ja-JP" altLang="en-US" dirty="0" smtClean="0"/>
              <a:t>法、など）制御方法</a:t>
            </a:r>
            <a:endParaRPr kumimoji="1" lang="en-US" altLang="ja-JP" dirty="0" smtClean="0"/>
          </a:p>
          <a:p>
            <a:r>
              <a:rPr lang="ja-JP" altLang="en-US" dirty="0" smtClean="0"/>
              <a:t>（２）コストを抑えたパワーモニター方法</a:t>
            </a:r>
            <a:endParaRPr kumimoji="1" lang="en-US" altLang="ja-JP" dirty="0" smtClean="0"/>
          </a:p>
          <a:p>
            <a:r>
              <a:rPr lang="ja-JP" altLang="en-US" dirty="0" smtClean="0"/>
              <a:t>（３）コストを抑えた</a:t>
            </a:r>
            <a:r>
              <a:rPr lang="en-US" altLang="ja-JP" dirty="0" smtClean="0"/>
              <a:t>LLRF</a:t>
            </a:r>
            <a:r>
              <a:rPr lang="ja-JP" altLang="en-US" dirty="0" smtClean="0"/>
              <a:t>コンポーネント開発</a:t>
            </a:r>
            <a:r>
              <a:rPr lang="ja-JP" altLang="en-US" sz="1200" dirty="0" smtClean="0"/>
              <a:t>（ケーブル、コネクター、ボード、ケース、</a:t>
            </a:r>
            <a:r>
              <a:rPr lang="en-US" altLang="ja-JP" sz="1200" dirty="0" smtClean="0"/>
              <a:t>RF</a:t>
            </a:r>
            <a:r>
              <a:rPr lang="ja-JP" altLang="en-US" sz="1200" dirty="0" smtClean="0"/>
              <a:t>部品など）</a:t>
            </a:r>
            <a:endParaRPr lang="en-US" altLang="ja-JP" sz="1200" dirty="0" smtClean="0"/>
          </a:p>
          <a:p>
            <a:endParaRPr kumimoji="1" lang="ja-JP" altLang="en-US" dirty="0"/>
          </a:p>
        </p:txBody>
      </p:sp>
      <p:sp>
        <p:nvSpPr>
          <p:cNvPr id="7" name="スライド番号プレースホルダー 6"/>
          <p:cNvSpPr>
            <a:spLocks noGrp="1"/>
          </p:cNvSpPr>
          <p:nvPr>
            <p:ph type="sldNum" sz="quarter" idx="12"/>
          </p:nvPr>
        </p:nvSpPr>
        <p:spPr/>
        <p:txBody>
          <a:bodyPr/>
          <a:lstStyle/>
          <a:p>
            <a:fld id="{BFF07B6F-8C16-E449-A7C5-2AFDE69810BD}" type="slidenum">
              <a:rPr kumimoji="1" lang="ja-JP" altLang="en-US" smtClean="0"/>
              <a:t>30</a:t>
            </a:fld>
            <a:endParaRPr kumimoji="1" lang="ja-JP" altLang="en-US"/>
          </a:p>
        </p:txBody>
      </p:sp>
    </p:spTree>
    <p:extLst>
      <p:ext uri="{BB962C8B-B14F-4D97-AF65-F5344CB8AC3E}">
        <p14:creationId xmlns:p14="http://schemas.microsoft.com/office/powerpoint/2010/main" val="2043954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90016" y="709566"/>
            <a:ext cx="8041083" cy="1754327"/>
          </a:xfrm>
          <a:prstGeom prst="rect">
            <a:avLst/>
          </a:prstGeom>
          <a:noFill/>
        </p:spPr>
        <p:txBody>
          <a:bodyPr wrap="none" rtlCol="0">
            <a:spAutoFit/>
          </a:bodyPr>
          <a:lstStyle/>
          <a:p>
            <a:r>
              <a:rPr lang="en-US" altLang="ja-JP" dirty="0" smtClean="0"/>
              <a:t>●</a:t>
            </a:r>
            <a:r>
              <a:rPr kumimoji="1" lang="ja-JP" altLang="en-US" dirty="0" smtClean="0"/>
              <a:t>　</a:t>
            </a:r>
            <a:r>
              <a:rPr kumimoji="1" lang="en-US" altLang="ja-JP" dirty="0" smtClean="0"/>
              <a:t>LHC</a:t>
            </a:r>
            <a:r>
              <a:rPr lang="ja-JP" altLang="en-US" dirty="0" smtClean="0"/>
              <a:t>に</a:t>
            </a:r>
            <a:r>
              <a:rPr kumimoji="1" lang="ja-JP" altLang="en-US" dirty="0" smtClean="0"/>
              <a:t>よる</a:t>
            </a:r>
            <a:r>
              <a:rPr kumimoji="1" lang="en-US" altLang="ja-JP" dirty="0" smtClean="0"/>
              <a:t>Higgs mass</a:t>
            </a:r>
            <a:r>
              <a:rPr lang="ja-JP" altLang="en-US" dirty="0" smtClean="0"/>
              <a:t>が</a:t>
            </a:r>
            <a:r>
              <a:rPr kumimoji="1" lang="ja-JP" altLang="en-US" dirty="0" smtClean="0"/>
              <a:t>確定すれば、</a:t>
            </a:r>
            <a:r>
              <a:rPr kumimoji="1" lang="en-US" altLang="ja-JP" dirty="0" smtClean="0"/>
              <a:t>ILC</a:t>
            </a:r>
            <a:r>
              <a:rPr kumimoji="1" lang="ja-JP" altLang="en-US" dirty="0" smtClean="0"/>
              <a:t>のターゲットエネルギーが決まり、</a:t>
            </a:r>
            <a:endParaRPr kumimoji="1" lang="en-US" altLang="ja-JP" dirty="0" smtClean="0"/>
          </a:p>
          <a:p>
            <a:r>
              <a:rPr lang="ja-JP" altLang="ja-JP" dirty="0"/>
              <a:t>　</a:t>
            </a:r>
            <a:r>
              <a:rPr lang="ja-JP" altLang="en-US" dirty="0" smtClean="0"/>
              <a:t>　</a:t>
            </a:r>
            <a:r>
              <a:rPr lang="en-US" altLang="ja-JP" dirty="0" smtClean="0"/>
              <a:t>ILC</a:t>
            </a:r>
            <a:r>
              <a:rPr lang="ja-JP" altLang="en-US" dirty="0" smtClean="0"/>
              <a:t>建設可能性が一段と高まる。</a:t>
            </a:r>
            <a:endParaRPr kumimoji="1" lang="en-US" altLang="ja-JP" dirty="0" smtClean="0"/>
          </a:p>
          <a:p>
            <a:endParaRPr lang="en-US" altLang="ja-JP" dirty="0" smtClean="0"/>
          </a:p>
          <a:p>
            <a:r>
              <a:rPr lang="en-US" altLang="ja-JP" dirty="0" smtClean="0"/>
              <a:t>●</a:t>
            </a:r>
            <a:r>
              <a:rPr lang="ja-JP" altLang="en-US" dirty="0" smtClean="0"/>
              <a:t>　</a:t>
            </a:r>
            <a:r>
              <a:rPr lang="en-US" altLang="ja-JP" dirty="0" smtClean="0"/>
              <a:t>ILC</a:t>
            </a:r>
            <a:r>
              <a:rPr lang="ja-JP" altLang="en-US" dirty="0" smtClean="0"/>
              <a:t>建設可能性が高まったとき、あるいはその近傍までに</a:t>
            </a:r>
            <a:r>
              <a:rPr lang="en-US" altLang="ja-JP" dirty="0" smtClean="0"/>
              <a:t>STF</a:t>
            </a:r>
            <a:r>
              <a:rPr lang="ja-JP" altLang="en-US" dirty="0" smtClean="0"/>
              <a:t>がなすべき事；</a:t>
            </a:r>
            <a:endParaRPr lang="en-US" altLang="ja-JP" dirty="0" smtClean="0"/>
          </a:p>
          <a:p>
            <a:r>
              <a:rPr kumimoji="1" lang="ja-JP" altLang="en-US" dirty="0" smtClean="0"/>
              <a:t>　　　　　</a:t>
            </a:r>
            <a:r>
              <a:rPr kumimoji="1" lang="en-US" altLang="ja-JP" b="1" dirty="0" smtClean="0">
                <a:solidFill>
                  <a:srgbClr val="000090"/>
                </a:solidFill>
                <a:latin typeface="Osaka"/>
                <a:ea typeface="Osaka"/>
                <a:cs typeface="Osaka"/>
              </a:rPr>
              <a:t>(A) </a:t>
            </a:r>
            <a:r>
              <a:rPr kumimoji="1" lang="ja-JP" altLang="en-US" b="1" dirty="0" smtClean="0">
                <a:solidFill>
                  <a:srgbClr val="000090"/>
                </a:solidFill>
                <a:latin typeface="Osaka"/>
                <a:ea typeface="Osaka"/>
                <a:cs typeface="Osaka"/>
              </a:rPr>
              <a:t>コストオーバーランのない信頼できるコストで建設提言できる事。</a:t>
            </a:r>
            <a:endParaRPr kumimoji="1" lang="en-US" altLang="ja-JP" b="1" dirty="0" smtClean="0">
              <a:solidFill>
                <a:srgbClr val="000090"/>
              </a:solidFill>
              <a:latin typeface="Osaka"/>
              <a:ea typeface="Osaka"/>
              <a:cs typeface="Osaka"/>
            </a:endParaRPr>
          </a:p>
          <a:p>
            <a:r>
              <a:rPr lang="ja-JP" altLang="ja-JP" b="1" dirty="0">
                <a:solidFill>
                  <a:srgbClr val="000090"/>
                </a:solidFill>
                <a:latin typeface="Osaka"/>
                <a:ea typeface="Osaka"/>
                <a:cs typeface="Osaka"/>
              </a:rPr>
              <a:t>　</a:t>
            </a:r>
            <a:r>
              <a:rPr lang="ja-JP" altLang="en-US" b="1" dirty="0" smtClean="0">
                <a:solidFill>
                  <a:srgbClr val="000090"/>
                </a:solidFill>
                <a:latin typeface="Osaka"/>
                <a:ea typeface="Osaka"/>
                <a:cs typeface="Osaka"/>
              </a:rPr>
              <a:t>　　　　　　　　　　</a:t>
            </a:r>
            <a:r>
              <a:rPr lang="en-US" altLang="ja-JP" b="1" dirty="0" smtClean="0">
                <a:solidFill>
                  <a:srgbClr val="000090"/>
                </a:solidFill>
                <a:latin typeface="Osaka"/>
                <a:ea typeface="Osaka"/>
                <a:cs typeface="Osaka"/>
              </a:rPr>
              <a:t>(B) SCRF</a:t>
            </a:r>
            <a:r>
              <a:rPr lang="ja-JP" altLang="en-US" b="1" dirty="0" smtClean="0">
                <a:solidFill>
                  <a:srgbClr val="000090"/>
                </a:solidFill>
                <a:latin typeface="Osaka"/>
                <a:ea typeface="Osaka"/>
                <a:cs typeface="Osaka"/>
              </a:rPr>
              <a:t>建設を指揮分担できるハブ研究所としての要件を満たすこと。</a:t>
            </a:r>
            <a:endParaRPr kumimoji="1" lang="en-US" altLang="ja-JP" b="1" dirty="0">
              <a:solidFill>
                <a:srgbClr val="000090"/>
              </a:solidFill>
              <a:latin typeface="Osaka"/>
              <a:ea typeface="Osaka"/>
              <a:cs typeface="Osaka"/>
            </a:endParaRPr>
          </a:p>
        </p:txBody>
      </p:sp>
      <p:sp>
        <p:nvSpPr>
          <p:cNvPr id="4" name="下矢印 3"/>
          <p:cNvSpPr/>
          <p:nvPr/>
        </p:nvSpPr>
        <p:spPr>
          <a:xfrm>
            <a:off x="3540097" y="4644417"/>
            <a:ext cx="1230033" cy="51003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73496" y="3370005"/>
            <a:ext cx="8993268" cy="1200329"/>
          </a:xfrm>
          <a:prstGeom prst="rect">
            <a:avLst/>
          </a:prstGeom>
          <a:noFill/>
        </p:spPr>
        <p:txBody>
          <a:bodyPr wrap="none" rtlCol="0">
            <a:spAutoFit/>
          </a:bodyPr>
          <a:lstStyle/>
          <a:p>
            <a:r>
              <a:rPr kumimoji="1" lang="en-US" altLang="ja-JP" dirty="0" smtClean="0"/>
              <a:t>SCRF</a:t>
            </a:r>
            <a:r>
              <a:rPr kumimoji="1" lang="ja-JP" altLang="en-US" dirty="0" smtClean="0"/>
              <a:t>に関してのハブ研究所の要件：</a:t>
            </a:r>
            <a:endParaRPr kumimoji="1" lang="en-US" altLang="ja-JP" dirty="0" smtClean="0"/>
          </a:p>
          <a:p>
            <a:r>
              <a:rPr lang="ja-JP" altLang="en-US" dirty="0"/>
              <a:t>　</a:t>
            </a:r>
            <a:r>
              <a:rPr kumimoji="1" lang="en-US" altLang="ja-JP" dirty="0" smtClean="0"/>
              <a:t>(1)</a:t>
            </a:r>
            <a:r>
              <a:rPr kumimoji="1" lang="ja-JP" altLang="en-US" dirty="0" smtClean="0"/>
              <a:t>空洞製造工程の詳細にわたって担当メーカーを制御指導でき</a:t>
            </a:r>
            <a:r>
              <a:rPr lang="ja-JP" altLang="en-US" dirty="0" smtClean="0"/>
              <a:t>、コスト維持出来る事。</a:t>
            </a:r>
            <a:endParaRPr kumimoji="1" lang="en-US" altLang="ja-JP" dirty="0" smtClean="0"/>
          </a:p>
          <a:p>
            <a:r>
              <a:rPr lang="ja-JP" altLang="en-US" dirty="0" smtClean="0"/>
              <a:t>　</a:t>
            </a:r>
            <a:r>
              <a:rPr lang="en-US" altLang="ja-JP" dirty="0" smtClean="0"/>
              <a:t>(2)</a:t>
            </a:r>
            <a:r>
              <a:rPr lang="ja-JP" altLang="en-US" dirty="0" smtClean="0"/>
              <a:t>縦測定、モジュール組立および性能測定を行って、性能保証を与えられる事。</a:t>
            </a:r>
            <a:endParaRPr lang="en-US" altLang="ja-JP" dirty="0" smtClean="0"/>
          </a:p>
          <a:p>
            <a:r>
              <a:rPr kumimoji="1" lang="ja-JP" altLang="ja-JP" dirty="0"/>
              <a:t>　</a:t>
            </a:r>
            <a:r>
              <a:rPr kumimoji="1" lang="en-US" altLang="ja-JP" dirty="0" smtClean="0"/>
              <a:t>(3)</a:t>
            </a:r>
            <a:r>
              <a:rPr kumimoji="1" lang="ja-JP" altLang="en-US" dirty="0" smtClean="0"/>
              <a:t>空洞製造、モジュール組立、モジュール運転実績について経験人員の育成ができる事</a:t>
            </a:r>
            <a:endParaRPr kumimoji="1" lang="ja-JP" altLang="en-US" dirty="0"/>
          </a:p>
        </p:txBody>
      </p:sp>
      <p:sp>
        <p:nvSpPr>
          <p:cNvPr id="6" name="右カーブ矢印 5"/>
          <p:cNvSpPr/>
          <p:nvPr/>
        </p:nvSpPr>
        <p:spPr>
          <a:xfrm>
            <a:off x="940027" y="2019661"/>
            <a:ext cx="410010" cy="730053"/>
          </a:xfrm>
          <a:prstGeom prst="curvedRightArrow">
            <a:avLst>
              <a:gd name="adj1" fmla="val 9336"/>
              <a:gd name="adj2" fmla="val 30238"/>
              <a:gd name="adj3" fmla="val 239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テキスト ボックス 6"/>
          <p:cNvSpPr txBox="1"/>
          <p:nvPr/>
        </p:nvSpPr>
        <p:spPr>
          <a:xfrm>
            <a:off x="1445398" y="2565048"/>
            <a:ext cx="7955310" cy="523220"/>
          </a:xfrm>
          <a:prstGeom prst="rect">
            <a:avLst/>
          </a:prstGeom>
          <a:noFill/>
        </p:spPr>
        <p:txBody>
          <a:bodyPr wrap="none" rtlCol="0">
            <a:spAutoFit/>
          </a:bodyPr>
          <a:lstStyle/>
          <a:p>
            <a:r>
              <a:rPr kumimoji="1" lang="en-US" altLang="ja-JP" sz="1400" dirty="0" smtClean="0"/>
              <a:t>RDR</a:t>
            </a:r>
            <a:r>
              <a:rPr kumimoji="1" lang="ja-JP" altLang="en-US" sz="1400" dirty="0" smtClean="0"/>
              <a:t>コスト：コストドライバーは　</a:t>
            </a:r>
            <a:r>
              <a:rPr lang="ja-JP" altLang="en-US" sz="1400" dirty="0" smtClean="0">
                <a:solidFill>
                  <a:srgbClr val="FF0000"/>
                </a:solidFill>
              </a:rPr>
              <a:t>主リニアック　</a:t>
            </a:r>
            <a:r>
              <a:rPr lang="en-US" altLang="ja-JP" sz="1400" dirty="0" smtClean="0">
                <a:solidFill>
                  <a:srgbClr val="FF0000"/>
                </a:solidFill>
              </a:rPr>
              <a:t>2723MILC(41%)</a:t>
            </a:r>
            <a:r>
              <a:rPr lang="ja-JP" altLang="en-US" sz="1400" dirty="0" smtClean="0"/>
              <a:t>、　</a:t>
            </a:r>
            <a:r>
              <a:rPr lang="en-US" altLang="ja-JP" sz="1400" dirty="0" smtClean="0"/>
              <a:t>CFS</a:t>
            </a:r>
            <a:r>
              <a:rPr lang="ja-JP" altLang="en-US" sz="1400" dirty="0" smtClean="0"/>
              <a:t>　</a:t>
            </a:r>
            <a:r>
              <a:rPr lang="en-US" altLang="ja-JP" sz="1400" dirty="0" smtClean="0"/>
              <a:t>2472MILC(37%)</a:t>
            </a:r>
          </a:p>
          <a:p>
            <a:r>
              <a:rPr kumimoji="1" lang="ja-JP" altLang="ja-JP" sz="1400" dirty="0"/>
              <a:t>　</a:t>
            </a:r>
            <a:r>
              <a:rPr kumimoji="1" lang="ja-JP" altLang="en-US" sz="1400" dirty="0" smtClean="0"/>
              <a:t>　　　　　　　　　　　　主リニアックの内　</a:t>
            </a:r>
            <a:r>
              <a:rPr kumimoji="1" lang="ja-JP" altLang="en-US" sz="1400" dirty="0" smtClean="0">
                <a:solidFill>
                  <a:srgbClr val="FF0000"/>
                </a:solidFill>
              </a:rPr>
              <a:t>空洞</a:t>
            </a:r>
            <a:r>
              <a:rPr lang="en-US" altLang="ja-JP" sz="1400" dirty="0" smtClean="0">
                <a:solidFill>
                  <a:srgbClr val="FF0000"/>
                </a:solidFill>
              </a:rPr>
              <a:t>54</a:t>
            </a:r>
            <a:r>
              <a:rPr kumimoji="1" lang="en-US" altLang="ja-JP" sz="1400" dirty="0" smtClean="0">
                <a:solidFill>
                  <a:srgbClr val="FF0000"/>
                </a:solidFill>
              </a:rPr>
              <a:t>%</a:t>
            </a:r>
            <a:r>
              <a:rPr kumimoji="1" lang="ja-JP" altLang="en-US" sz="1400" dirty="0" smtClean="0"/>
              <a:t>、クライオモジュール</a:t>
            </a:r>
            <a:r>
              <a:rPr lang="en-US" altLang="ja-JP" sz="1400" dirty="0" smtClean="0"/>
              <a:t>13</a:t>
            </a:r>
            <a:r>
              <a:rPr kumimoji="1" lang="en-US" altLang="ja-JP" sz="1400" dirty="0" smtClean="0"/>
              <a:t>%</a:t>
            </a:r>
            <a:r>
              <a:rPr kumimoji="1" lang="ja-JP" altLang="en-US" sz="1400" dirty="0" smtClean="0"/>
              <a:t>、</a:t>
            </a:r>
            <a:r>
              <a:rPr kumimoji="1" lang="en-US" altLang="ja-JP" sz="1400" dirty="0" smtClean="0"/>
              <a:t>HLRF </a:t>
            </a:r>
            <a:r>
              <a:rPr lang="en-US" altLang="ja-JP" sz="1400" dirty="0" smtClean="0"/>
              <a:t>33</a:t>
            </a:r>
            <a:r>
              <a:rPr kumimoji="1" lang="en-US" altLang="ja-JP" sz="1400" dirty="0" smtClean="0"/>
              <a:t>%</a:t>
            </a:r>
            <a:r>
              <a:rPr kumimoji="1" lang="ja-JP" altLang="en-US" sz="1400" dirty="0" smtClean="0"/>
              <a:t>　と</a:t>
            </a:r>
            <a:r>
              <a:rPr kumimoji="1" lang="ja-JP" altLang="en-US" sz="1400" u="sng" dirty="0" smtClean="0"/>
              <a:t>空洞がメイン</a:t>
            </a:r>
            <a:r>
              <a:rPr kumimoji="1" lang="ja-JP" altLang="en-US" sz="1400" dirty="0" smtClean="0"/>
              <a:t>。</a:t>
            </a:r>
            <a:endParaRPr kumimoji="1" lang="ja-JP" altLang="en-US" sz="1400" dirty="0"/>
          </a:p>
        </p:txBody>
      </p:sp>
      <p:sp>
        <p:nvSpPr>
          <p:cNvPr id="8" name="テキスト ボックス 7"/>
          <p:cNvSpPr txBox="1"/>
          <p:nvPr/>
        </p:nvSpPr>
        <p:spPr>
          <a:xfrm>
            <a:off x="590016" y="5303334"/>
            <a:ext cx="7978917" cy="1200329"/>
          </a:xfrm>
          <a:prstGeom prst="rect">
            <a:avLst/>
          </a:prstGeom>
          <a:noFill/>
        </p:spPr>
        <p:txBody>
          <a:bodyPr wrap="none" rtlCol="0">
            <a:spAutoFit/>
          </a:bodyPr>
          <a:lstStyle/>
          <a:p>
            <a:r>
              <a:rPr kumimoji="1" lang="en-US" altLang="ja-JP" dirty="0" smtClean="0"/>
              <a:t>(1)</a:t>
            </a:r>
            <a:r>
              <a:rPr kumimoji="1" lang="ja-JP" altLang="en-US" dirty="0" smtClean="0"/>
              <a:t>空洞製造設備による空洞製造本格化とコスト削減工業化の実践</a:t>
            </a:r>
            <a:r>
              <a:rPr kumimoji="1" lang="ja-JP" altLang="en-US" sz="1400" dirty="0" smtClean="0">
                <a:solidFill>
                  <a:srgbClr val="0000FF"/>
                </a:solidFill>
              </a:rPr>
              <a:t>（</a:t>
            </a:r>
            <a:r>
              <a:rPr lang="ja-JP" altLang="en-US" sz="1400" dirty="0" smtClean="0">
                <a:solidFill>
                  <a:srgbClr val="0000FF"/>
                </a:solidFill>
              </a:rPr>
              <a:t>目標</a:t>
            </a:r>
            <a:r>
              <a:rPr lang="ja-JP" altLang="en-US" sz="1400" dirty="0">
                <a:solidFill>
                  <a:srgbClr val="0000FF"/>
                </a:solidFill>
              </a:rPr>
              <a:t>：</a:t>
            </a:r>
            <a:r>
              <a:rPr lang="en-US" altLang="ja-JP" sz="1400" dirty="0">
                <a:solidFill>
                  <a:srgbClr val="0000FF"/>
                </a:solidFill>
              </a:rPr>
              <a:t>RDR</a:t>
            </a:r>
            <a:r>
              <a:rPr lang="ja-JP" altLang="en-US" sz="1400" dirty="0" smtClean="0">
                <a:solidFill>
                  <a:srgbClr val="0000FF"/>
                </a:solidFill>
              </a:rPr>
              <a:t>コスト）</a:t>
            </a:r>
            <a:endParaRPr kumimoji="1" lang="en-US" altLang="ja-JP" dirty="0" smtClean="0">
              <a:solidFill>
                <a:srgbClr val="0000FF"/>
              </a:solidFill>
            </a:endParaRPr>
          </a:p>
          <a:p>
            <a:r>
              <a:rPr lang="en-US" altLang="ja-JP" dirty="0" smtClean="0"/>
              <a:t>(2)</a:t>
            </a:r>
            <a:r>
              <a:rPr lang="ja-JP" altLang="en-US" dirty="0" smtClean="0"/>
              <a:t>表面処理、縦測定、クライオモジュール組立、運転の</a:t>
            </a:r>
            <a:endParaRPr lang="en-US" altLang="ja-JP" dirty="0" smtClean="0"/>
          </a:p>
          <a:p>
            <a:r>
              <a:rPr lang="ja-JP" altLang="ja-JP" dirty="0"/>
              <a:t>　</a:t>
            </a:r>
            <a:r>
              <a:rPr lang="ja-JP" altLang="en-US" dirty="0" smtClean="0"/>
              <a:t>　　　　　　　　　　　　　　継続実践による空洞性能保証能力の開発</a:t>
            </a:r>
            <a:r>
              <a:rPr lang="ja-JP" altLang="en-US" sz="1400" dirty="0" smtClean="0">
                <a:solidFill>
                  <a:srgbClr val="0000FF"/>
                </a:solidFill>
              </a:rPr>
              <a:t>（</a:t>
            </a:r>
            <a:r>
              <a:rPr lang="ja-JP" altLang="en-US" sz="1400" dirty="0">
                <a:solidFill>
                  <a:srgbClr val="0000FF"/>
                </a:solidFill>
              </a:rPr>
              <a:t>目標：</a:t>
            </a:r>
            <a:r>
              <a:rPr lang="en-US" altLang="ja-JP" sz="1400" dirty="0">
                <a:solidFill>
                  <a:srgbClr val="0000FF"/>
                </a:solidFill>
              </a:rPr>
              <a:t>ILC</a:t>
            </a:r>
            <a:r>
              <a:rPr lang="ja-JP" altLang="en-US" sz="1400" dirty="0" smtClean="0">
                <a:solidFill>
                  <a:srgbClr val="0000FF"/>
                </a:solidFill>
              </a:rPr>
              <a:t>性能）</a:t>
            </a:r>
            <a:endParaRPr lang="en-US" altLang="ja-JP" sz="1400" dirty="0" smtClean="0">
              <a:solidFill>
                <a:srgbClr val="0000FF"/>
              </a:solidFill>
            </a:endParaRPr>
          </a:p>
          <a:p>
            <a:r>
              <a:rPr kumimoji="1" lang="en-US" altLang="ja-JP" dirty="0" smtClean="0"/>
              <a:t>(3)</a:t>
            </a:r>
            <a:r>
              <a:rPr kumimoji="1" lang="ja-JP" altLang="en-US" dirty="0" smtClean="0"/>
              <a:t>およびそれらに関わる人材の育成</a:t>
            </a:r>
            <a:endParaRPr kumimoji="1" lang="ja-JP" altLang="en-US" dirty="0"/>
          </a:p>
        </p:txBody>
      </p:sp>
      <p:sp>
        <p:nvSpPr>
          <p:cNvPr id="9" name="テキスト ボックス 8"/>
          <p:cNvSpPr txBox="1"/>
          <p:nvPr/>
        </p:nvSpPr>
        <p:spPr>
          <a:xfrm>
            <a:off x="453834" y="4995557"/>
            <a:ext cx="1223412" cy="307777"/>
          </a:xfrm>
          <a:prstGeom prst="rect">
            <a:avLst/>
          </a:prstGeom>
          <a:noFill/>
        </p:spPr>
        <p:txBody>
          <a:bodyPr wrap="none" rtlCol="0">
            <a:spAutoFit/>
          </a:bodyPr>
          <a:lstStyle/>
          <a:p>
            <a:r>
              <a:rPr kumimoji="1" lang="ja-JP" altLang="en-US" sz="1400" dirty="0" smtClean="0"/>
              <a:t>そのためには</a:t>
            </a:r>
            <a:endParaRPr kumimoji="1" lang="ja-JP" altLang="en-US" sz="1400" dirty="0"/>
          </a:p>
        </p:txBody>
      </p:sp>
      <p:sp>
        <p:nvSpPr>
          <p:cNvPr id="11" name="正方形/長方形 10"/>
          <p:cNvSpPr/>
          <p:nvPr/>
        </p:nvSpPr>
        <p:spPr>
          <a:xfrm>
            <a:off x="453834" y="5303334"/>
            <a:ext cx="8097499" cy="1200329"/>
          </a:xfrm>
          <a:prstGeom prst="rect">
            <a:avLst/>
          </a:prstGeom>
          <a:noFill/>
          <a:ln w="190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スライド番号プレースホルダー 11"/>
          <p:cNvSpPr>
            <a:spLocks noGrp="1"/>
          </p:cNvSpPr>
          <p:nvPr>
            <p:ph type="sldNum" sz="quarter" idx="12"/>
          </p:nvPr>
        </p:nvSpPr>
        <p:spPr/>
        <p:txBody>
          <a:bodyPr/>
          <a:lstStyle/>
          <a:p>
            <a:fld id="{BFF07B6F-8C16-E449-A7C5-2AFDE69810BD}" type="slidenum">
              <a:rPr kumimoji="1" lang="ja-JP" altLang="en-US" smtClean="0"/>
              <a:t>4</a:t>
            </a:fld>
            <a:endParaRPr kumimoji="1" lang="ja-JP" altLang="en-US"/>
          </a:p>
        </p:txBody>
      </p:sp>
      <p:sp>
        <p:nvSpPr>
          <p:cNvPr id="13" name="TextBox 1"/>
          <p:cNvSpPr txBox="1"/>
          <p:nvPr/>
        </p:nvSpPr>
        <p:spPr>
          <a:xfrm>
            <a:off x="2679700" y="112167"/>
            <a:ext cx="2989520" cy="461665"/>
          </a:xfrm>
          <a:prstGeom prst="rect">
            <a:avLst/>
          </a:prstGeom>
          <a:noFill/>
        </p:spPr>
        <p:txBody>
          <a:bodyPr wrap="none" rtlCol="0">
            <a:spAutoFit/>
          </a:bodyPr>
          <a:lstStyle/>
          <a:p>
            <a:r>
              <a:rPr kumimoji="1" lang="en-US" altLang="ja-JP" sz="2400" dirty="0" smtClean="0"/>
              <a:t>STF</a:t>
            </a:r>
            <a:r>
              <a:rPr kumimoji="1" lang="ja-JP" altLang="en-US" sz="2400" dirty="0" smtClean="0"/>
              <a:t>が今後なすべき事</a:t>
            </a:r>
            <a:endParaRPr kumimoji="1" lang="ja-JP" altLang="en-US" sz="2400" dirty="0"/>
          </a:p>
        </p:txBody>
      </p:sp>
      <p:cxnSp>
        <p:nvCxnSpPr>
          <p:cNvPr id="14" name="直線コネクタ 13"/>
          <p:cNvCxnSpPr/>
          <p:nvPr/>
        </p:nvCxnSpPr>
        <p:spPr>
          <a:xfrm>
            <a:off x="2209800" y="561876"/>
            <a:ext cx="4247892" cy="1588"/>
          </a:xfrm>
          <a:prstGeom prst="line">
            <a:avLst/>
          </a:prstGeom>
          <a:ln w="34925" cap="flat" cmpd="sng" algn="ctr">
            <a:solidFill>
              <a:schemeClr val="accent4"/>
            </a:solidFill>
            <a:prstDash val="solid"/>
            <a:round/>
            <a:headEnd type="none" w="med" len="med"/>
            <a:tailEnd type="none" w="med" len="med"/>
          </a:ln>
          <a:effectLst>
            <a:outerShdw blurRad="101600" dist="20000" dir="5400000" rotWithShape="0">
              <a:srgbClr val="660066">
                <a:alpha val="60000"/>
              </a:srgbClr>
            </a:outerShdw>
          </a:effectLst>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4976438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cryomodule_2008_low_tra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2866" y="5003800"/>
            <a:ext cx="3090334" cy="1854200"/>
          </a:xfrm>
          <a:prstGeom prst="rect">
            <a:avLst/>
          </a:prstGeom>
          <a:noFill/>
        </p:spPr>
      </p:pic>
      <p:sp>
        <p:nvSpPr>
          <p:cNvPr id="2" name="テキスト ボックス 1"/>
          <p:cNvSpPr txBox="1"/>
          <p:nvPr/>
        </p:nvSpPr>
        <p:spPr>
          <a:xfrm>
            <a:off x="1809111" y="2573290"/>
            <a:ext cx="5317080" cy="584776"/>
          </a:xfrm>
          <a:prstGeom prst="rect">
            <a:avLst/>
          </a:prstGeom>
          <a:noFill/>
        </p:spPr>
        <p:txBody>
          <a:bodyPr wrap="none" rtlCol="0">
            <a:spAutoFit/>
          </a:bodyPr>
          <a:lstStyle/>
          <a:p>
            <a:r>
              <a:rPr lang="ja-JP" altLang="en-US" sz="3200" b="1" dirty="0" smtClean="0">
                <a:latin typeface="Osaka"/>
                <a:ea typeface="Osaka"/>
                <a:cs typeface="Osaka"/>
              </a:rPr>
              <a:t>（</a:t>
            </a:r>
            <a:r>
              <a:rPr lang="en-US" altLang="ja-JP" sz="3200" b="1" dirty="0" smtClean="0">
                <a:latin typeface="Osaka"/>
                <a:ea typeface="Osaka"/>
                <a:cs typeface="Osaka"/>
              </a:rPr>
              <a:t>2</a:t>
            </a:r>
            <a:r>
              <a:rPr lang="ja-JP" altLang="en-US" sz="3200" b="1" dirty="0">
                <a:latin typeface="Osaka"/>
                <a:ea typeface="Osaka"/>
                <a:cs typeface="Osaka"/>
              </a:rPr>
              <a:t>）空洞製造の工業化の実践</a:t>
            </a:r>
            <a:endParaRPr kumimoji="1" lang="ja-JP" altLang="en-US" sz="3200" b="1" dirty="0">
              <a:latin typeface="Osaka"/>
              <a:ea typeface="Osaka"/>
              <a:cs typeface="Osaka"/>
            </a:endParaRPr>
          </a:p>
        </p:txBody>
      </p:sp>
      <p:sp>
        <p:nvSpPr>
          <p:cNvPr id="3" name="スライド番号プレースホルダー 2"/>
          <p:cNvSpPr>
            <a:spLocks noGrp="1"/>
          </p:cNvSpPr>
          <p:nvPr>
            <p:ph type="sldNum" sz="quarter" idx="12"/>
          </p:nvPr>
        </p:nvSpPr>
        <p:spPr/>
        <p:txBody>
          <a:bodyPr/>
          <a:lstStyle/>
          <a:p>
            <a:fld id="{BFF07B6F-8C16-E449-A7C5-2AFDE69810BD}" type="slidenum">
              <a:rPr kumimoji="1" lang="ja-JP" altLang="en-US" smtClean="0"/>
              <a:t>5</a:t>
            </a:fld>
            <a:endParaRPr kumimoji="1" lang="ja-JP" altLang="en-US"/>
          </a:p>
        </p:txBody>
      </p:sp>
      <p:pic>
        <p:nvPicPr>
          <p:cNvPr id="4" name="Picture 4" descr="cavity"/>
          <p:cNvPicPr>
            <a:picLocks noChangeAspect="1" noChangeArrowheads="1"/>
          </p:cNvPicPr>
          <p:nvPr/>
        </p:nvPicPr>
        <p:blipFill>
          <a:blip r:embed="rId3"/>
          <a:srcRect/>
          <a:stretch>
            <a:fillRect/>
          </a:stretch>
        </p:blipFill>
        <p:spPr bwMode="auto">
          <a:xfrm>
            <a:off x="3048000" y="3835233"/>
            <a:ext cx="4004823" cy="902224"/>
          </a:xfrm>
          <a:prstGeom prst="rect">
            <a:avLst/>
          </a:prstGeom>
          <a:noFill/>
          <a:ln w="9525">
            <a:noFill/>
            <a:miter lim="800000"/>
            <a:headEnd/>
            <a:tailEnd/>
          </a:ln>
        </p:spPr>
      </p:pic>
      <p:sp>
        <p:nvSpPr>
          <p:cNvPr id="9" name="TextBox 4"/>
          <p:cNvSpPr txBox="1"/>
          <p:nvPr/>
        </p:nvSpPr>
        <p:spPr>
          <a:xfrm>
            <a:off x="2130425" y="3496679"/>
            <a:ext cx="3740928" cy="338554"/>
          </a:xfrm>
          <a:prstGeom prst="rect">
            <a:avLst/>
          </a:prstGeom>
          <a:noFill/>
        </p:spPr>
        <p:txBody>
          <a:bodyPr wrap="none" rtlCol="0">
            <a:spAutoFit/>
          </a:bodyPr>
          <a:lstStyle/>
          <a:p>
            <a:r>
              <a:rPr kumimoji="1" lang="en-US" altLang="ja-JP" sz="1600" dirty="0" smtClean="0">
                <a:latin typeface="Osaka"/>
                <a:ea typeface="Osaka"/>
                <a:cs typeface="Osaka"/>
              </a:rPr>
              <a:t>ILC</a:t>
            </a:r>
            <a:r>
              <a:rPr kumimoji="1" lang="ja-JP" altLang="en-US" sz="1600" dirty="0" smtClean="0">
                <a:latin typeface="Osaka"/>
                <a:ea typeface="Osaka"/>
                <a:cs typeface="Osaka"/>
              </a:rPr>
              <a:t>全体で　</a:t>
            </a:r>
            <a:r>
              <a:rPr kumimoji="1" lang="en-US" altLang="ja-JP" sz="1600" b="1" dirty="0" smtClean="0">
                <a:solidFill>
                  <a:srgbClr val="FF0000"/>
                </a:solidFill>
                <a:latin typeface="Osaka"/>
                <a:ea typeface="Osaka"/>
                <a:cs typeface="Osaka"/>
              </a:rPr>
              <a:t>17,325</a:t>
            </a:r>
            <a:r>
              <a:rPr kumimoji="1" lang="ja-JP" altLang="en-US" sz="1600" b="1" dirty="0" smtClean="0">
                <a:solidFill>
                  <a:srgbClr val="FF0000"/>
                </a:solidFill>
                <a:latin typeface="Osaka"/>
                <a:ea typeface="Osaka"/>
                <a:cs typeface="Osaka"/>
              </a:rPr>
              <a:t>台の空洞生産が必要</a:t>
            </a:r>
            <a:endParaRPr kumimoji="1" lang="ja-JP" altLang="en-US" sz="1600" b="1" dirty="0">
              <a:solidFill>
                <a:srgbClr val="FF0000"/>
              </a:solidFill>
              <a:latin typeface="Osaka"/>
              <a:ea typeface="Osaka"/>
              <a:cs typeface="Osaka"/>
            </a:endParaRPr>
          </a:p>
        </p:txBody>
      </p:sp>
      <p:sp>
        <p:nvSpPr>
          <p:cNvPr id="10" name="TextBox 4"/>
          <p:cNvSpPr txBox="1"/>
          <p:nvPr/>
        </p:nvSpPr>
        <p:spPr>
          <a:xfrm>
            <a:off x="2206625" y="4775390"/>
            <a:ext cx="4846198" cy="338554"/>
          </a:xfrm>
          <a:prstGeom prst="rect">
            <a:avLst/>
          </a:prstGeom>
          <a:noFill/>
        </p:spPr>
        <p:txBody>
          <a:bodyPr wrap="none" rtlCol="0">
            <a:spAutoFit/>
          </a:bodyPr>
          <a:lstStyle/>
          <a:p>
            <a:r>
              <a:rPr kumimoji="1" lang="en-US" altLang="ja-JP" sz="1600" dirty="0" smtClean="0">
                <a:latin typeface="Osaka"/>
                <a:ea typeface="Osaka"/>
                <a:cs typeface="Osaka"/>
              </a:rPr>
              <a:t>ILC</a:t>
            </a:r>
            <a:r>
              <a:rPr kumimoji="1" lang="ja-JP" altLang="en-US" sz="1600" dirty="0" smtClean="0">
                <a:latin typeface="Osaka"/>
                <a:ea typeface="Osaka"/>
                <a:cs typeface="Osaka"/>
              </a:rPr>
              <a:t>全体で　</a:t>
            </a:r>
            <a:r>
              <a:rPr kumimoji="1" lang="ja-JP" altLang="en-US" sz="1600" dirty="0" smtClean="0">
                <a:solidFill>
                  <a:srgbClr val="FF0000"/>
                </a:solidFill>
                <a:latin typeface="Osaka"/>
                <a:ea typeface="Osaka"/>
                <a:cs typeface="Osaka"/>
              </a:rPr>
              <a:t>１</a:t>
            </a:r>
            <a:r>
              <a:rPr kumimoji="1" lang="en-US" altLang="ja-JP" sz="1600" dirty="0" smtClean="0">
                <a:solidFill>
                  <a:srgbClr val="FF0000"/>
                </a:solidFill>
                <a:latin typeface="Osaka"/>
                <a:ea typeface="Osaka"/>
                <a:cs typeface="Osaka"/>
              </a:rPr>
              <a:t>,</a:t>
            </a:r>
            <a:r>
              <a:rPr kumimoji="1" lang="ja-JP" altLang="en-US" sz="1600" dirty="0" smtClean="0">
                <a:solidFill>
                  <a:srgbClr val="FF0000"/>
                </a:solidFill>
                <a:latin typeface="Osaka"/>
                <a:ea typeface="Osaka"/>
                <a:cs typeface="Osaka"/>
              </a:rPr>
              <a:t>８２４</a:t>
            </a:r>
            <a:r>
              <a:rPr kumimoji="1" lang="ja-JP" altLang="en-US" sz="1600" b="1" dirty="0" smtClean="0">
                <a:solidFill>
                  <a:srgbClr val="FF0000"/>
                </a:solidFill>
                <a:latin typeface="Osaka"/>
                <a:ea typeface="Osaka"/>
                <a:cs typeface="Osaka"/>
              </a:rPr>
              <a:t>台のクライオモジュール生産が必要</a:t>
            </a:r>
            <a:endParaRPr kumimoji="1" lang="ja-JP" altLang="en-US" sz="1600" b="1" dirty="0">
              <a:solidFill>
                <a:srgbClr val="FF0000"/>
              </a:solidFill>
              <a:latin typeface="Osaka"/>
              <a:ea typeface="Osaka"/>
              <a:cs typeface="Osaka"/>
            </a:endParaRPr>
          </a:p>
        </p:txBody>
      </p:sp>
    </p:spTree>
    <p:extLst>
      <p:ext uri="{BB962C8B-B14F-4D97-AF65-F5344CB8AC3E}">
        <p14:creationId xmlns:p14="http://schemas.microsoft.com/office/powerpoint/2010/main" val="4242869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348734"/>
            <a:ext cx="3781704" cy="523220"/>
          </a:xfrm>
          <a:prstGeom prst="rect">
            <a:avLst/>
          </a:prstGeom>
          <a:noFill/>
        </p:spPr>
        <p:txBody>
          <a:bodyPr wrap="none" rtlCol="0">
            <a:spAutoFit/>
          </a:bodyPr>
          <a:lstStyle/>
          <a:p>
            <a:r>
              <a:rPr kumimoji="1" lang="ja-JP" altLang="en-US" sz="2800" dirty="0" smtClean="0"/>
              <a:t>空洞部品の種類と点数</a:t>
            </a:r>
            <a:endParaRPr kumimoji="1" lang="ja-JP" altLang="en-US" sz="2800" dirty="0"/>
          </a:p>
        </p:txBody>
      </p:sp>
      <p:pic>
        <p:nvPicPr>
          <p:cNvPr id="6" name="図 5" descr="DESY-14.tiff"/>
          <p:cNvPicPr>
            <a:picLocks noChangeAspect="1"/>
          </p:cNvPicPr>
          <p:nvPr/>
        </p:nvPicPr>
        <p:blipFill>
          <a:blip r:embed="rId2"/>
          <a:stretch>
            <a:fillRect/>
          </a:stretch>
        </p:blipFill>
        <p:spPr>
          <a:xfrm>
            <a:off x="381000" y="1023219"/>
            <a:ext cx="3937000" cy="810046"/>
          </a:xfrm>
          <a:prstGeom prst="rect">
            <a:avLst/>
          </a:prstGeom>
        </p:spPr>
      </p:pic>
      <p:pic>
        <p:nvPicPr>
          <p:cNvPr id="7" name="図 6" descr="DESY-15.tiff"/>
          <p:cNvPicPr>
            <a:picLocks noChangeAspect="1"/>
          </p:cNvPicPr>
          <p:nvPr/>
        </p:nvPicPr>
        <p:blipFill>
          <a:blip r:embed="rId3"/>
          <a:stretch>
            <a:fillRect/>
          </a:stretch>
        </p:blipFill>
        <p:spPr>
          <a:xfrm>
            <a:off x="684124" y="2460348"/>
            <a:ext cx="819563" cy="844550"/>
          </a:xfrm>
          <a:prstGeom prst="rect">
            <a:avLst/>
          </a:prstGeom>
        </p:spPr>
      </p:pic>
      <p:sp>
        <p:nvSpPr>
          <p:cNvPr id="8" name="TextBox 7"/>
          <p:cNvSpPr txBox="1"/>
          <p:nvPr/>
        </p:nvSpPr>
        <p:spPr>
          <a:xfrm>
            <a:off x="355899" y="2238191"/>
            <a:ext cx="2195032" cy="492443"/>
          </a:xfrm>
          <a:prstGeom prst="rect">
            <a:avLst/>
          </a:prstGeom>
          <a:noFill/>
        </p:spPr>
        <p:txBody>
          <a:bodyPr wrap="none" rtlCol="0">
            <a:spAutoFit/>
          </a:bodyPr>
          <a:lstStyle/>
          <a:p>
            <a:r>
              <a:rPr kumimoji="1" lang="ja-JP" altLang="en-US" sz="1200" dirty="0" smtClean="0"/>
              <a:t>ショートエンドグループ　１組　</a:t>
            </a:r>
            <a:endParaRPr kumimoji="1" lang="en-US" altLang="ja-JP" sz="1200" dirty="0" smtClean="0"/>
          </a:p>
          <a:p>
            <a:r>
              <a:rPr lang="ja-JP" altLang="ja-JP" sz="1200" dirty="0" smtClean="0"/>
              <a:t>　　　　　　　　　　　　</a:t>
            </a:r>
            <a:r>
              <a:rPr kumimoji="1" lang="ja-JP" altLang="en-US" sz="1400" b="1" dirty="0" smtClean="0"/>
              <a:t>部品１２個</a:t>
            </a:r>
            <a:endParaRPr kumimoji="1" lang="en-US" altLang="ja-JP" sz="1400" b="1" dirty="0" smtClean="0"/>
          </a:p>
        </p:txBody>
      </p:sp>
      <p:pic>
        <p:nvPicPr>
          <p:cNvPr id="9" name="図 8" descr="DESY-31.tiff"/>
          <p:cNvPicPr>
            <a:picLocks noChangeAspect="1"/>
          </p:cNvPicPr>
          <p:nvPr/>
        </p:nvPicPr>
        <p:blipFill>
          <a:blip r:embed="rId4"/>
          <a:stretch>
            <a:fillRect/>
          </a:stretch>
        </p:blipFill>
        <p:spPr>
          <a:xfrm>
            <a:off x="716565" y="3848816"/>
            <a:ext cx="864581" cy="975167"/>
          </a:xfrm>
          <a:prstGeom prst="rect">
            <a:avLst/>
          </a:prstGeom>
        </p:spPr>
      </p:pic>
      <p:sp>
        <p:nvSpPr>
          <p:cNvPr id="10" name="TextBox 9"/>
          <p:cNvSpPr txBox="1"/>
          <p:nvPr/>
        </p:nvSpPr>
        <p:spPr>
          <a:xfrm>
            <a:off x="341488" y="3710316"/>
            <a:ext cx="2312853" cy="307777"/>
          </a:xfrm>
          <a:prstGeom prst="rect">
            <a:avLst/>
          </a:prstGeom>
          <a:noFill/>
        </p:spPr>
        <p:txBody>
          <a:bodyPr wrap="none" rtlCol="0">
            <a:spAutoFit/>
          </a:bodyPr>
          <a:lstStyle/>
          <a:p>
            <a:r>
              <a:rPr kumimoji="1" lang="ja-JP" altLang="en-US" sz="1200" dirty="0" smtClean="0"/>
              <a:t>ダンベル　　８組　　　</a:t>
            </a:r>
            <a:r>
              <a:rPr kumimoji="1" lang="ja-JP" altLang="en-US" sz="1400" b="1" dirty="0" smtClean="0"/>
              <a:t>部品３２個</a:t>
            </a:r>
            <a:endParaRPr kumimoji="1" lang="ja-JP" altLang="en-US" sz="1400" b="1" dirty="0"/>
          </a:p>
        </p:txBody>
      </p:sp>
      <p:pic>
        <p:nvPicPr>
          <p:cNvPr id="11" name="図 10" descr="DESY-34.tiff"/>
          <p:cNvPicPr>
            <a:picLocks noChangeAspect="1"/>
          </p:cNvPicPr>
          <p:nvPr/>
        </p:nvPicPr>
        <p:blipFill>
          <a:blip r:embed="rId5"/>
          <a:stretch>
            <a:fillRect/>
          </a:stretch>
        </p:blipFill>
        <p:spPr>
          <a:xfrm>
            <a:off x="741673" y="5564988"/>
            <a:ext cx="958361" cy="857250"/>
          </a:xfrm>
          <a:prstGeom prst="rect">
            <a:avLst/>
          </a:prstGeom>
        </p:spPr>
      </p:pic>
      <p:sp>
        <p:nvSpPr>
          <p:cNvPr id="12" name="TextBox 11"/>
          <p:cNvSpPr txBox="1"/>
          <p:nvPr/>
        </p:nvSpPr>
        <p:spPr>
          <a:xfrm>
            <a:off x="341488" y="5275676"/>
            <a:ext cx="2399415" cy="492443"/>
          </a:xfrm>
          <a:prstGeom prst="rect">
            <a:avLst/>
          </a:prstGeom>
          <a:noFill/>
        </p:spPr>
        <p:txBody>
          <a:bodyPr wrap="none" rtlCol="0">
            <a:spAutoFit/>
          </a:bodyPr>
          <a:lstStyle/>
          <a:p>
            <a:r>
              <a:rPr lang="ja-JP" altLang="en-US" sz="1200" dirty="0" smtClean="0"/>
              <a:t>ロング</a:t>
            </a:r>
            <a:r>
              <a:rPr kumimoji="1" lang="ja-JP" altLang="en-US" sz="1200" dirty="0" smtClean="0"/>
              <a:t>エンドグループ　１組</a:t>
            </a:r>
            <a:endParaRPr kumimoji="1" lang="en-US" altLang="ja-JP" sz="1200" dirty="0" smtClean="0"/>
          </a:p>
          <a:p>
            <a:r>
              <a:rPr lang="ja-JP" altLang="ja-JP" sz="1200" dirty="0" smtClean="0"/>
              <a:t>　　　　　　　　　　　　　</a:t>
            </a:r>
            <a:r>
              <a:rPr lang="ja-JP" altLang="en-US" sz="1200" dirty="0" smtClean="0"/>
              <a:t>　</a:t>
            </a:r>
            <a:r>
              <a:rPr lang="ja-JP" altLang="en-US" sz="1400" b="1" dirty="0" smtClean="0"/>
              <a:t>部品１２個</a:t>
            </a:r>
            <a:endParaRPr kumimoji="1" lang="ja-JP" altLang="en-US" sz="1400" b="1" dirty="0"/>
          </a:p>
        </p:txBody>
      </p:sp>
      <p:pic>
        <p:nvPicPr>
          <p:cNvPr id="14" name="図 13" descr="DESY-17.tiff"/>
          <p:cNvPicPr>
            <a:picLocks noChangeAspect="1"/>
          </p:cNvPicPr>
          <p:nvPr/>
        </p:nvPicPr>
        <p:blipFill>
          <a:blip r:embed="rId6"/>
          <a:stretch>
            <a:fillRect/>
          </a:stretch>
        </p:blipFill>
        <p:spPr>
          <a:xfrm>
            <a:off x="7640245" y="2343321"/>
            <a:ext cx="628650" cy="444500"/>
          </a:xfrm>
          <a:prstGeom prst="rect">
            <a:avLst/>
          </a:prstGeom>
        </p:spPr>
      </p:pic>
      <p:pic>
        <p:nvPicPr>
          <p:cNvPr id="15" name="図 14" descr="DESY-18.tiff"/>
          <p:cNvPicPr>
            <a:picLocks noChangeAspect="1"/>
          </p:cNvPicPr>
          <p:nvPr/>
        </p:nvPicPr>
        <p:blipFill>
          <a:blip r:embed="rId7"/>
          <a:stretch>
            <a:fillRect/>
          </a:stretch>
        </p:blipFill>
        <p:spPr>
          <a:xfrm rot="5400000">
            <a:off x="8172409" y="2385059"/>
            <a:ext cx="594050" cy="401078"/>
          </a:xfrm>
          <a:prstGeom prst="rect">
            <a:avLst/>
          </a:prstGeom>
        </p:spPr>
      </p:pic>
      <p:pic>
        <p:nvPicPr>
          <p:cNvPr id="17" name="図 16" descr="DESY-19.tiff"/>
          <p:cNvPicPr>
            <a:picLocks noChangeAspect="1"/>
          </p:cNvPicPr>
          <p:nvPr/>
        </p:nvPicPr>
        <p:blipFill>
          <a:blip r:embed="rId8"/>
          <a:stretch>
            <a:fillRect/>
          </a:stretch>
        </p:blipFill>
        <p:spPr>
          <a:xfrm rot="16200000" flipH="1">
            <a:off x="6664647" y="2406787"/>
            <a:ext cx="414731" cy="347338"/>
          </a:xfrm>
          <a:prstGeom prst="rect">
            <a:avLst/>
          </a:prstGeom>
        </p:spPr>
      </p:pic>
      <p:pic>
        <p:nvPicPr>
          <p:cNvPr id="18" name="図 17" descr="DESY-21.tiff"/>
          <p:cNvPicPr>
            <a:picLocks noChangeAspect="1"/>
          </p:cNvPicPr>
          <p:nvPr/>
        </p:nvPicPr>
        <p:blipFill>
          <a:blip r:embed="rId9"/>
          <a:stretch>
            <a:fillRect/>
          </a:stretch>
        </p:blipFill>
        <p:spPr>
          <a:xfrm>
            <a:off x="4988281" y="2434673"/>
            <a:ext cx="441503" cy="386315"/>
          </a:xfrm>
          <a:prstGeom prst="rect">
            <a:avLst/>
          </a:prstGeom>
        </p:spPr>
      </p:pic>
      <p:pic>
        <p:nvPicPr>
          <p:cNvPr id="19" name="図 18" descr="DESY-22.tiff"/>
          <p:cNvPicPr>
            <a:picLocks noChangeAspect="1"/>
          </p:cNvPicPr>
          <p:nvPr/>
        </p:nvPicPr>
        <p:blipFill>
          <a:blip r:embed="rId10"/>
          <a:stretch>
            <a:fillRect/>
          </a:stretch>
        </p:blipFill>
        <p:spPr>
          <a:xfrm flipV="1">
            <a:off x="5537790" y="2565571"/>
            <a:ext cx="215989" cy="222250"/>
          </a:xfrm>
          <a:prstGeom prst="rect">
            <a:avLst/>
          </a:prstGeom>
        </p:spPr>
      </p:pic>
      <p:pic>
        <p:nvPicPr>
          <p:cNvPr id="20" name="図 19" descr="DESY-23.tiff"/>
          <p:cNvPicPr>
            <a:picLocks noChangeAspect="1"/>
          </p:cNvPicPr>
          <p:nvPr/>
        </p:nvPicPr>
        <p:blipFill>
          <a:blip r:embed="rId11"/>
          <a:stretch>
            <a:fillRect/>
          </a:stretch>
        </p:blipFill>
        <p:spPr>
          <a:xfrm flipH="1">
            <a:off x="5902681" y="2574230"/>
            <a:ext cx="234950" cy="213591"/>
          </a:xfrm>
          <a:prstGeom prst="rect">
            <a:avLst/>
          </a:prstGeom>
        </p:spPr>
      </p:pic>
      <p:pic>
        <p:nvPicPr>
          <p:cNvPr id="21" name="図 20" descr="DESY-24.tiff"/>
          <p:cNvPicPr>
            <a:picLocks noChangeAspect="1"/>
          </p:cNvPicPr>
          <p:nvPr/>
        </p:nvPicPr>
        <p:blipFill>
          <a:blip r:embed="rId12"/>
          <a:stretch>
            <a:fillRect/>
          </a:stretch>
        </p:blipFill>
        <p:spPr>
          <a:xfrm flipH="1">
            <a:off x="6283681" y="2478606"/>
            <a:ext cx="302653" cy="298450"/>
          </a:xfrm>
          <a:prstGeom prst="rect">
            <a:avLst/>
          </a:prstGeom>
        </p:spPr>
      </p:pic>
      <p:pic>
        <p:nvPicPr>
          <p:cNvPr id="22" name="図 21" descr="DESY-30.tiff"/>
          <p:cNvPicPr>
            <a:picLocks noChangeAspect="1"/>
          </p:cNvPicPr>
          <p:nvPr/>
        </p:nvPicPr>
        <p:blipFill>
          <a:blip r:embed="rId13"/>
          <a:stretch>
            <a:fillRect/>
          </a:stretch>
        </p:blipFill>
        <p:spPr>
          <a:xfrm>
            <a:off x="7045682" y="2343321"/>
            <a:ext cx="458059" cy="386315"/>
          </a:xfrm>
          <a:prstGeom prst="rect">
            <a:avLst/>
          </a:prstGeom>
        </p:spPr>
      </p:pic>
      <p:pic>
        <p:nvPicPr>
          <p:cNvPr id="23" name="図 22" descr="DESY-26.tiff"/>
          <p:cNvPicPr>
            <a:picLocks noChangeAspect="1"/>
          </p:cNvPicPr>
          <p:nvPr/>
        </p:nvPicPr>
        <p:blipFill>
          <a:blip r:embed="rId14"/>
          <a:stretch>
            <a:fillRect/>
          </a:stretch>
        </p:blipFill>
        <p:spPr>
          <a:xfrm>
            <a:off x="2934895" y="2165073"/>
            <a:ext cx="543347" cy="717550"/>
          </a:xfrm>
          <a:prstGeom prst="rect">
            <a:avLst/>
          </a:prstGeom>
        </p:spPr>
      </p:pic>
      <p:pic>
        <p:nvPicPr>
          <p:cNvPr id="24" name="図 23" descr="DESY-27.tiff"/>
          <p:cNvPicPr>
            <a:picLocks noChangeAspect="1"/>
          </p:cNvPicPr>
          <p:nvPr/>
        </p:nvPicPr>
        <p:blipFill>
          <a:blip r:embed="rId15"/>
          <a:stretch>
            <a:fillRect/>
          </a:stretch>
        </p:blipFill>
        <p:spPr>
          <a:xfrm>
            <a:off x="3506395" y="2447025"/>
            <a:ext cx="228600" cy="254410"/>
          </a:xfrm>
          <a:prstGeom prst="rect">
            <a:avLst/>
          </a:prstGeom>
        </p:spPr>
      </p:pic>
      <p:pic>
        <p:nvPicPr>
          <p:cNvPr id="25" name="図 24" descr="DESY-28.tiff"/>
          <p:cNvPicPr>
            <a:picLocks noChangeAspect="1"/>
          </p:cNvPicPr>
          <p:nvPr/>
        </p:nvPicPr>
        <p:blipFill>
          <a:blip r:embed="rId16"/>
          <a:stretch>
            <a:fillRect/>
          </a:stretch>
        </p:blipFill>
        <p:spPr>
          <a:xfrm>
            <a:off x="3849296" y="2400480"/>
            <a:ext cx="245154" cy="347499"/>
          </a:xfrm>
          <a:prstGeom prst="rect">
            <a:avLst/>
          </a:prstGeom>
        </p:spPr>
      </p:pic>
      <p:pic>
        <p:nvPicPr>
          <p:cNvPr id="26" name="図 25" descr="DESY-29.tiff"/>
          <p:cNvPicPr>
            <a:picLocks noChangeAspect="1"/>
          </p:cNvPicPr>
          <p:nvPr/>
        </p:nvPicPr>
        <p:blipFill>
          <a:blip r:embed="rId17"/>
          <a:stretch>
            <a:fillRect/>
          </a:stretch>
        </p:blipFill>
        <p:spPr>
          <a:xfrm>
            <a:off x="4281095" y="2370138"/>
            <a:ext cx="330200" cy="450850"/>
          </a:xfrm>
          <a:prstGeom prst="rect">
            <a:avLst/>
          </a:prstGeom>
        </p:spPr>
      </p:pic>
      <p:cxnSp>
        <p:nvCxnSpPr>
          <p:cNvPr id="28" name="直線コネクタ 27"/>
          <p:cNvCxnSpPr/>
          <p:nvPr/>
        </p:nvCxnSpPr>
        <p:spPr>
          <a:xfrm>
            <a:off x="2934895" y="3022772"/>
            <a:ext cx="1676400" cy="1588"/>
          </a:xfrm>
          <a:prstGeom prst="line">
            <a:avLst/>
          </a:prstGeom>
          <a:ln w="31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9" name="直線コネクタ 28"/>
          <p:cNvCxnSpPr/>
          <p:nvPr/>
        </p:nvCxnSpPr>
        <p:spPr>
          <a:xfrm rot="5400000" flipH="1" flipV="1">
            <a:off x="2859489" y="2945778"/>
            <a:ext cx="152400" cy="1588"/>
          </a:xfrm>
          <a:prstGeom prst="line">
            <a:avLst/>
          </a:prstGeom>
          <a:ln w="31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1" name="直線コネクタ 30"/>
          <p:cNvCxnSpPr/>
          <p:nvPr/>
        </p:nvCxnSpPr>
        <p:spPr>
          <a:xfrm rot="5400000" flipH="1" flipV="1">
            <a:off x="4534301" y="2958029"/>
            <a:ext cx="152400" cy="1588"/>
          </a:xfrm>
          <a:prstGeom prst="line">
            <a:avLst/>
          </a:prstGeom>
          <a:ln w="31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2" name="直線コネクタ 31"/>
          <p:cNvCxnSpPr/>
          <p:nvPr/>
        </p:nvCxnSpPr>
        <p:spPr>
          <a:xfrm>
            <a:off x="4915579" y="3035023"/>
            <a:ext cx="1676400" cy="1588"/>
          </a:xfrm>
          <a:prstGeom prst="line">
            <a:avLst/>
          </a:prstGeom>
          <a:ln w="31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rot="5400000" flipH="1" flipV="1">
            <a:off x="4840173" y="2958029"/>
            <a:ext cx="152400" cy="1588"/>
          </a:xfrm>
          <a:prstGeom prst="line">
            <a:avLst/>
          </a:prstGeom>
          <a:ln w="31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4" name="直線コネクタ 33"/>
          <p:cNvCxnSpPr/>
          <p:nvPr/>
        </p:nvCxnSpPr>
        <p:spPr>
          <a:xfrm rot="5400000" flipH="1" flipV="1">
            <a:off x="6514985" y="2970280"/>
            <a:ext cx="152400" cy="1588"/>
          </a:xfrm>
          <a:prstGeom prst="line">
            <a:avLst/>
          </a:prstGeom>
          <a:ln w="31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5" name="直線コネクタ 34"/>
          <p:cNvCxnSpPr/>
          <p:nvPr/>
        </p:nvCxnSpPr>
        <p:spPr>
          <a:xfrm>
            <a:off x="6698343" y="3036611"/>
            <a:ext cx="805398" cy="0"/>
          </a:xfrm>
          <a:prstGeom prst="line">
            <a:avLst/>
          </a:prstGeom>
          <a:ln w="31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6" name="直線コネクタ 35"/>
          <p:cNvCxnSpPr/>
          <p:nvPr/>
        </p:nvCxnSpPr>
        <p:spPr>
          <a:xfrm rot="5400000" flipH="1" flipV="1">
            <a:off x="6622937" y="2959617"/>
            <a:ext cx="152400" cy="1588"/>
          </a:xfrm>
          <a:prstGeom prst="line">
            <a:avLst/>
          </a:prstGeom>
          <a:ln w="31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7" name="直線コネクタ 36"/>
          <p:cNvCxnSpPr/>
          <p:nvPr/>
        </p:nvCxnSpPr>
        <p:spPr>
          <a:xfrm rot="5400000" flipH="1" flipV="1">
            <a:off x="7426747" y="2959617"/>
            <a:ext cx="152400" cy="1588"/>
          </a:xfrm>
          <a:prstGeom prst="line">
            <a:avLst/>
          </a:prstGeom>
          <a:ln w="31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9" name="直線コネクタ 38"/>
          <p:cNvCxnSpPr/>
          <p:nvPr/>
        </p:nvCxnSpPr>
        <p:spPr>
          <a:xfrm>
            <a:off x="7656141" y="3047274"/>
            <a:ext cx="1147742" cy="1"/>
          </a:xfrm>
          <a:prstGeom prst="line">
            <a:avLst/>
          </a:prstGeom>
          <a:ln w="31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0" name="直線コネクタ 39"/>
          <p:cNvCxnSpPr/>
          <p:nvPr/>
        </p:nvCxnSpPr>
        <p:spPr>
          <a:xfrm rot="5400000" flipH="1" flipV="1">
            <a:off x="7580735" y="2970280"/>
            <a:ext cx="152400" cy="1588"/>
          </a:xfrm>
          <a:prstGeom prst="line">
            <a:avLst/>
          </a:prstGeom>
          <a:ln w="31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1" name="直線コネクタ 40"/>
          <p:cNvCxnSpPr/>
          <p:nvPr/>
        </p:nvCxnSpPr>
        <p:spPr>
          <a:xfrm rot="5400000" flipH="1" flipV="1">
            <a:off x="8726889" y="2959617"/>
            <a:ext cx="152400" cy="1588"/>
          </a:xfrm>
          <a:prstGeom prst="line">
            <a:avLst/>
          </a:prstGeom>
          <a:ln w="31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2844153" y="3078281"/>
            <a:ext cx="2010286" cy="276999"/>
          </a:xfrm>
          <a:prstGeom prst="rect">
            <a:avLst/>
          </a:prstGeom>
          <a:noFill/>
        </p:spPr>
        <p:txBody>
          <a:bodyPr wrap="none" rtlCol="0">
            <a:spAutoFit/>
          </a:bodyPr>
          <a:lstStyle/>
          <a:p>
            <a:r>
              <a:rPr kumimoji="1" lang="ja-JP" altLang="en-US" sz="1200" dirty="0" smtClean="0"/>
              <a:t>ショートエンドセル部品　</a:t>
            </a:r>
            <a:r>
              <a:rPr lang="ja-JP" altLang="en-US" sz="1200" dirty="0" smtClean="0"/>
              <a:t>４</a:t>
            </a:r>
            <a:r>
              <a:rPr kumimoji="1" lang="ja-JP" altLang="en-US" sz="1200" dirty="0" smtClean="0"/>
              <a:t>個</a:t>
            </a:r>
            <a:endParaRPr kumimoji="1" lang="ja-JP" altLang="en-US" sz="1200" dirty="0"/>
          </a:p>
        </p:txBody>
      </p:sp>
      <p:sp>
        <p:nvSpPr>
          <p:cNvPr id="44" name="TextBox 43"/>
          <p:cNvSpPr txBox="1"/>
          <p:nvPr/>
        </p:nvSpPr>
        <p:spPr>
          <a:xfrm>
            <a:off x="5277138" y="3078281"/>
            <a:ext cx="1261057" cy="276999"/>
          </a:xfrm>
          <a:prstGeom prst="rect">
            <a:avLst/>
          </a:prstGeom>
          <a:noFill/>
        </p:spPr>
        <p:txBody>
          <a:bodyPr wrap="none" rtlCol="0">
            <a:spAutoFit/>
          </a:bodyPr>
          <a:lstStyle/>
          <a:p>
            <a:r>
              <a:rPr kumimoji="1" lang="en-US" altLang="ja-JP" sz="1200" dirty="0" smtClean="0"/>
              <a:t>HOM1</a:t>
            </a:r>
            <a:r>
              <a:rPr kumimoji="1" lang="ja-JP" altLang="en-US" sz="1200" dirty="0" smtClean="0"/>
              <a:t>部品　</a:t>
            </a:r>
            <a:r>
              <a:rPr lang="ja-JP" altLang="en-US" sz="1200" dirty="0" smtClean="0"/>
              <a:t>４</a:t>
            </a:r>
            <a:r>
              <a:rPr kumimoji="1" lang="ja-JP" altLang="en-US" sz="1200" dirty="0" smtClean="0"/>
              <a:t>個</a:t>
            </a:r>
            <a:endParaRPr kumimoji="1" lang="ja-JP" altLang="en-US" sz="1200" dirty="0"/>
          </a:p>
        </p:txBody>
      </p:sp>
      <p:sp>
        <p:nvSpPr>
          <p:cNvPr id="45" name="TextBox 44"/>
          <p:cNvSpPr txBox="1"/>
          <p:nvPr/>
        </p:nvSpPr>
        <p:spPr>
          <a:xfrm>
            <a:off x="6704448" y="3078281"/>
            <a:ext cx="1248058" cy="646331"/>
          </a:xfrm>
          <a:prstGeom prst="rect">
            <a:avLst/>
          </a:prstGeom>
          <a:noFill/>
        </p:spPr>
        <p:txBody>
          <a:bodyPr wrap="none" rtlCol="0">
            <a:spAutoFit/>
          </a:bodyPr>
          <a:lstStyle/>
          <a:p>
            <a:r>
              <a:rPr kumimoji="1" lang="ja-JP" altLang="en-US" sz="1200" dirty="0" smtClean="0"/>
              <a:t>インプット</a:t>
            </a:r>
            <a:endParaRPr kumimoji="1" lang="en-US" altLang="ja-JP" sz="1200" dirty="0" smtClean="0"/>
          </a:p>
          <a:p>
            <a:r>
              <a:rPr kumimoji="1" lang="ja-JP" altLang="en-US" sz="1200" dirty="0" smtClean="0"/>
              <a:t>カップラー</a:t>
            </a:r>
            <a:endParaRPr kumimoji="1" lang="en-US" altLang="ja-JP" sz="1200" dirty="0" smtClean="0"/>
          </a:p>
          <a:p>
            <a:r>
              <a:rPr kumimoji="1" lang="ja-JP" altLang="en-US" sz="1200" dirty="0" smtClean="0"/>
              <a:t>ポート部品　２個</a:t>
            </a:r>
            <a:endParaRPr kumimoji="1" lang="ja-JP" altLang="en-US" sz="1200" dirty="0"/>
          </a:p>
        </p:txBody>
      </p:sp>
      <p:sp>
        <p:nvSpPr>
          <p:cNvPr id="46" name="TextBox 45"/>
          <p:cNvSpPr txBox="1"/>
          <p:nvPr/>
        </p:nvSpPr>
        <p:spPr>
          <a:xfrm>
            <a:off x="7703300" y="3047274"/>
            <a:ext cx="1340030" cy="461665"/>
          </a:xfrm>
          <a:prstGeom prst="rect">
            <a:avLst/>
          </a:prstGeom>
          <a:noFill/>
        </p:spPr>
        <p:txBody>
          <a:bodyPr wrap="none" rtlCol="0">
            <a:spAutoFit/>
          </a:bodyPr>
          <a:lstStyle/>
          <a:p>
            <a:r>
              <a:rPr kumimoji="1" lang="ja-JP" altLang="en-US" sz="1200" dirty="0" smtClean="0"/>
              <a:t>ビームパイプ部品</a:t>
            </a:r>
            <a:endParaRPr kumimoji="1" lang="en-US" altLang="ja-JP" sz="1200" dirty="0" smtClean="0"/>
          </a:p>
          <a:p>
            <a:r>
              <a:rPr kumimoji="1" lang="ja-JP" altLang="en-US" sz="1200" dirty="0" smtClean="0"/>
              <a:t>２個</a:t>
            </a:r>
            <a:endParaRPr kumimoji="1" lang="ja-JP" altLang="en-US" sz="1200" dirty="0"/>
          </a:p>
        </p:txBody>
      </p:sp>
      <p:pic>
        <p:nvPicPr>
          <p:cNvPr id="47" name="図 46" descr="DESY-32.tiff"/>
          <p:cNvPicPr>
            <a:picLocks noChangeAspect="1"/>
          </p:cNvPicPr>
          <p:nvPr/>
        </p:nvPicPr>
        <p:blipFill>
          <a:blip r:embed="rId18"/>
          <a:stretch>
            <a:fillRect/>
          </a:stretch>
        </p:blipFill>
        <p:spPr>
          <a:xfrm rot="10800000" flipV="1">
            <a:off x="2973388" y="3858398"/>
            <a:ext cx="571500" cy="800935"/>
          </a:xfrm>
          <a:prstGeom prst="rect">
            <a:avLst/>
          </a:prstGeom>
        </p:spPr>
      </p:pic>
      <p:pic>
        <p:nvPicPr>
          <p:cNvPr id="48" name="図 47" descr="DESY-32.tiff"/>
          <p:cNvPicPr>
            <a:picLocks noChangeAspect="1"/>
          </p:cNvPicPr>
          <p:nvPr/>
        </p:nvPicPr>
        <p:blipFill>
          <a:blip r:embed="rId18"/>
          <a:stretch>
            <a:fillRect/>
          </a:stretch>
        </p:blipFill>
        <p:spPr>
          <a:xfrm flipV="1">
            <a:off x="3600451" y="3858399"/>
            <a:ext cx="571500" cy="800935"/>
          </a:xfrm>
          <a:prstGeom prst="rect">
            <a:avLst/>
          </a:prstGeom>
        </p:spPr>
      </p:pic>
      <p:pic>
        <p:nvPicPr>
          <p:cNvPr id="49" name="図 48" descr="DESY-33.tiff"/>
          <p:cNvPicPr>
            <a:picLocks noChangeAspect="1"/>
          </p:cNvPicPr>
          <p:nvPr/>
        </p:nvPicPr>
        <p:blipFill>
          <a:blip r:embed="rId19"/>
          <a:stretch>
            <a:fillRect/>
          </a:stretch>
        </p:blipFill>
        <p:spPr>
          <a:xfrm rot="5400000">
            <a:off x="4698204" y="4244626"/>
            <a:ext cx="350741" cy="151611"/>
          </a:xfrm>
          <a:prstGeom prst="rect">
            <a:avLst/>
          </a:prstGeom>
        </p:spPr>
      </p:pic>
      <p:pic>
        <p:nvPicPr>
          <p:cNvPr id="50" name="図 49" descr="DESY-33.tiff"/>
          <p:cNvPicPr>
            <a:picLocks noChangeAspect="1"/>
          </p:cNvPicPr>
          <p:nvPr/>
        </p:nvPicPr>
        <p:blipFill>
          <a:blip r:embed="rId19"/>
          <a:stretch>
            <a:fillRect/>
          </a:stretch>
        </p:blipFill>
        <p:spPr>
          <a:xfrm rot="5400000" flipH="1" flipV="1">
            <a:off x="4395436" y="4244626"/>
            <a:ext cx="350741" cy="151611"/>
          </a:xfrm>
          <a:prstGeom prst="rect">
            <a:avLst/>
          </a:prstGeom>
        </p:spPr>
      </p:pic>
      <p:cxnSp>
        <p:nvCxnSpPr>
          <p:cNvPr id="51" name="直線コネクタ 50"/>
          <p:cNvCxnSpPr/>
          <p:nvPr/>
        </p:nvCxnSpPr>
        <p:spPr>
          <a:xfrm>
            <a:off x="2970212" y="4811733"/>
            <a:ext cx="2054974" cy="1947"/>
          </a:xfrm>
          <a:prstGeom prst="line">
            <a:avLst/>
          </a:prstGeom>
          <a:ln w="31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2" name="直線コネクタ 51"/>
          <p:cNvCxnSpPr/>
          <p:nvPr/>
        </p:nvCxnSpPr>
        <p:spPr>
          <a:xfrm rot="5400000" flipH="1" flipV="1">
            <a:off x="2894806" y="4734739"/>
            <a:ext cx="152400" cy="1588"/>
          </a:xfrm>
          <a:prstGeom prst="line">
            <a:avLst/>
          </a:prstGeom>
          <a:ln w="31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3" name="直線コネクタ 52"/>
          <p:cNvCxnSpPr/>
          <p:nvPr/>
        </p:nvCxnSpPr>
        <p:spPr>
          <a:xfrm rot="5400000" flipH="1" flipV="1">
            <a:off x="4951368" y="4736686"/>
            <a:ext cx="152400" cy="1588"/>
          </a:xfrm>
          <a:prstGeom prst="line">
            <a:avLst/>
          </a:prstGeom>
          <a:ln w="31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3314397" y="4833565"/>
            <a:ext cx="1427795" cy="276999"/>
          </a:xfrm>
          <a:prstGeom prst="rect">
            <a:avLst/>
          </a:prstGeom>
          <a:noFill/>
        </p:spPr>
        <p:txBody>
          <a:bodyPr wrap="none" rtlCol="0">
            <a:spAutoFit/>
          </a:bodyPr>
          <a:lstStyle/>
          <a:p>
            <a:r>
              <a:rPr kumimoji="1" lang="ja-JP" altLang="en-US" sz="1200" dirty="0" smtClean="0"/>
              <a:t>ダンベル部品　</a:t>
            </a:r>
            <a:r>
              <a:rPr lang="ja-JP" altLang="en-US" sz="1200" dirty="0" smtClean="0"/>
              <a:t>４</a:t>
            </a:r>
            <a:r>
              <a:rPr kumimoji="1" lang="ja-JP" altLang="en-US" sz="1200" dirty="0" smtClean="0"/>
              <a:t>個</a:t>
            </a:r>
            <a:endParaRPr kumimoji="1" lang="ja-JP" altLang="en-US" sz="1200" dirty="0"/>
          </a:p>
        </p:txBody>
      </p:sp>
      <p:pic>
        <p:nvPicPr>
          <p:cNvPr id="56" name="図 55" descr="DESY-36.tiff"/>
          <p:cNvPicPr>
            <a:picLocks noChangeAspect="1"/>
          </p:cNvPicPr>
          <p:nvPr/>
        </p:nvPicPr>
        <p:blipFill>
          <a:blip r:embed="rId20"/>
          <a:stretch>
            <a:fillRect/>
          </a:stretch>
        </p:blipFill>
        <p:spPr>
          <a:xfrm>
            <a:off x="8059463" y="5401062"/>
            <a:ext cx="537858" cy="753759"/>
          </a:xfrm>
          <a:prstGeom prst="rect">
            <a:avLst/>
          </a:prstGeom>
        </p:spPr>
      </p:pic>
      <p:pic>
        <p:nvPicPr>
          <p:cNvPr id="57" name="図 56" descr="DESY-37.tiff"/>
          <p:cNvPicPr>
            <a:picLocks noChangeAspect="1"/>
          </p:cNvPicPr>
          <p:nvPr/>
        </p:nvPicPr>
        <p:blipFill>
          <a:blip r:embed="rId21"/>
          <a:stretch>
            <a:fillRect/>
          </a:stretch>
        </p:blipFill>
        <p:spPr>
          <a:xfrm>
            <a:off x="7796999" y="5602371"/>
            <a:ext cx="262464" cy="287460"/>
          </a:xfrm>
          <a:prstGeom prst="rect">
            <a:avLst/>
          </a:prstGeom>
        </p:spPr>
      </p:pic>
      <p:pic>
        <p:nvPicPr>
          <p:cNvPr id="58" name="図 57" descr="DESY-28.tiff"/>
          <p:cNvPicPr>
            <a:picLocks noChangeAspect="1"/>
          </p:cNvPicPr>
          <p:nvPr/>
        </p:nvPicPr>
        <p:blipFill>
          <a:blip r:embed="rId16"/>
          <a:stretch>
            <a:fillRect/>
          </a:stretch>
        </p:blipFill>
        <p:spPr>
          <a:xfrm>
            <a:off x="7470484" y="5542334"/>
            <a:ext cx="245154" cy="347499"/>
          </a:xfrm>
          <a:prstGeom prst="rect">
            <a:avLst/>
          </a:prstGeom>
        </p:spPr>
      </p:pic>
      <p:pic>
        <p:nvPicPr>
          <p:cNvPr id="59" name="図 58" descr="DESY-38.tiff"/>
          <p:cNvPicPr>
            <a:picLocks noChangeAspect="1"/>
          </p:cNvPicPr>
          <p:nvPr/>
        </p:nvPicPr>
        <p:blipFill>
          <a:blip r:embed="rId22"/>
          <a:stretch>
            <a:fillRect/>
          </a:stretch>
        </p:blipFill>
        <p:spPr>
          <a:xfrm>
            <a:off x="7105179" y="5486320"/>
            <a:ext cx="351658" cy="463550"/>
          </a:xfrm>
          <a:prstGeom prst="rect">
            <a:avLst/>
          </a:prstGeom>
        </p:spPr>
      </p:pic>
      <p:cxnSp>
        <p:nvCxnSpPr>
          <p:cNvPr id="60" name="直線コネクタ 59"/>
          <p:cNvCxnSpPr/>
          <p:nvPr/>
        </p:nvCxnSpPr>
        <p:spPr>
          <a:xfrm>
            <a:off x="7042033" y="6184263"/>
            <a:ext cx="1676400" cy="1588"/>
          </a:xfrm>
          <a:prstGeom prst="line">
            <a:avLst/>
          </a:prstGeom>
          <a:ln w="31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1" name="直線コネクタ 60"/>
          <p:cNvCxnSpPr/>
          <p:nvPr/>
        </p:nvCxnSpPr>
        <p:spPr>
          <a:xfrm rot="5400000" flipH="1" flipV="1">
            <a:off x="6966627" y="6107269"/>
            <a:ext cx="152400" cy="1588"/>
          </a:xfrm>
          <a:prstGeom prst="line">
            <a:avLst/>
          </a:prstGeom>
          <a:ln w="31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2" name="直線コネクタ 61"/>
          <p:cNvCxnSpPr/>
          <p:nvPr/>
        </p:nvCxnSpPr>
        <p:spPr>
          <a:xfrm rot="5400000" flipH="1" flipV="1">
            <a:off x="8641439" y="6119520"/>
            <a:ext cx="152400" cy="1588"/>
          </a:xfrm>
          <a:prstGeom prst="line">
            <a:avLst/>
          </a:prstGeom>
          <a:ln w="31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6973522" y="6239772"/>
            <a:ext cx="1938151" cy="276999"/>
          </a:xfrm>
          <a:prstGeom prst="rect">
            <a:avLst/>
          </a:prstGeom>
          <a:noFill/>
        </p:spPr>
        <p:txBody>
          <a:bodyPr wrap="none" rtlCol="0">
            <a:spAutoFit/>
          </a:bodyPr>
          <a:lstStyle/>
          <a:p>
            <a:r>
              <a:rPr lang="ja-JP" altLang="en-US" sz="1200" dirty="0" smtClean="0"/>
              <a:t>ロング</a:t>
            </a:r>
            <a:r>
              <a:rPr kumimoji="1" lang="ja-JP" altLang="en-US" sz="1200" dirty="0" smtClean="0"/>
              <a:t>エンドセル部品　</a:t>
            </a:r>
            <a:r>
              <a:rPr lang="ja-JP" altLang="en-US" sz="1200" dirty="0" smtClean="0"/>
              <a:t>４</a:t>
            </a:r>
            <a:r>
              <a:rPr kumimoji="1" lang="ja-JP" altLang="en-US" sz="1200" dirty="0" smtClean="0"/>
              <a:t>個</a:t>
            </a:r>
            <a:endParaRPr kumimoji="1" lang="ja-JP" altLang="en-US" sz="1200" dirty="0"/>
          </a:p>
        </p:txBody>
      </p:sp>
      <p:pic>
        <p:nvPicPr>
          <p:cNvPr id="64" name="図 63" descr="DESY-42.tiff"/>
          <p:cNvPicPr>
            <a:picLocks noChangeAspect="1"/>
          </p:cNvPicPr>
          <p:nvPr/>
        </p:nvPicPr>
        <p:blipFill>
          <a:blip r:embed="rId23"/>
          <a:stretch>
            <a:fillRect/>
          </a:stretch>
        </p:blipFill>
        <p:spPr>
          <a:xfrm>
            <a:off x="6161152" y="5694962"/>
            <a:ext cx="296540" cy="194869"/>
          </a:xfrm>
          <a:prstGeom prst="rect">
            <a:avLst/>
          </a:prstGeom>
        </p:spPr>
      </p:pic>
      <p:pic>
        <p:nvPicPr>
          <p:cNvPr id="65" name="図 64" descr="DESY-44.tiff"/>
          <p:cNvPicPr>
            <a:picLocks noChangeAspect="1"/>
          </p:cNvPicPr>
          <p:nvPr/>
        </p:nvPicPr>
        <p:blipFill>
          <a:blip r:embed="rId24"/>
          <a:stretch>
            <a:fillRect/>
          </a:stretch>
        </p:blipFill>
        <p:spPr>
          <a:xfrm>
            <a:off x="5207445" y="5612969"/>
            <a:ext cx="389842" cy="336901"/>
          </a:xfrm>
          <a:prstGeom prst="rect">
            <a:avLst/>
          </a:prstGeom>
        </p:spPr>
      </p:pic>
      <p:pic>
        <p:nvPicPr>
          <p:cNvPr id="66" name="図 65" descr="DESY-45.tiff"/>
          <p:cNvPicPr>
            <a:picLocks noChangeAspect="1"/>
          </p:cNvPicPr>
          <p:nvPr/>
        </p:nvPicPr>
        <p:blipFill>
          <a:blip r:embed="rId25"/>
          <a:stretch>
            <a:fillRect/>
          </a:stretch>
        </p:blipFill>
        <p:spPr>
          <a:xfrm>
            <a:off x="6554224" y="5661762"/>
            <a:ext cx="271877" cy="288108"/>
          </a:xfrm>
          <a:prstGeom prst="rect">
            <a:avLst/>
          </a:prstGeom>
        </p:spPr>
      </p:pic>
      <p:pic>
        <p:nvPicPr>
          <p:cNvPr id="67" name="図 66" descr="DESY-22.tiff"/>
          <p:cNvPicPr>
            <a:picLocks noChangeAspect="1"/>
          </p:cNvPicPr>
          <p:nvPr/>
        </p:nvPicPr>
        <p:blipFill>
          <a:blip r:embed="rId10"/>
          <a:stretch>
            <a:fillRect/>
          </a:stretch>
        </p:blipFill>
        <p:spPr>
          <a:xfrm flipV="1">
            <a:off x="5749687" y="5667583"/>
            <a:ext cx="215989" cy="222250"/>
          </a:xfrm>
          <a:prstGeom prst="rect">
            <a:avLst/>
          </a:prstGeom>
        </p:spPr>
      </p:pic>
      <p:pic>
        <p:nvPicPr>
          <p:cNvPr id="68" name="図 67" descr="DESY-41.tiff"/>
          <p:cNvPicPr>
            <a:picLocks noChangeAspect="1"/>
          </p:cNvPicPr>
          <p:nvPr/>
        </p:nvPicPr>
        <p:blipFill>
          <a:blip r:embed="rId26"/>
          <a:stretch>
            <a:fillRect/>
          </a:stretch>
        </p:blipFill>
        <p:spPr>
          <a:xfrm>
            <a:off x="4340592" y="5661762"/>
            <a:ext cx="216738" cy="204862"/>
          </a:xfrm>
          <a:prstGeom prst="rect">
            <a:avLst/>
          </a:prstGeom>
        </p:spPr>
      </p:pic>
      <p:pic>
        <p:nvPicPr>
          <p:cNvPr id="69" name="図 68" descr="DESY-42.tiff"/>
          <p:cNvPicPr>
            <a:picLocks noChangeAspect="1"/>
          </p:cNvPicPr>
          <p:nvPr/>
        </p:nvPicPr>
        <p:blipFill>
          <a:blip r:embed="rId23"/>
          <a:stretch>
            <a:fillRect/>
          </a:stretch>
        </p:blipFill>
        <p:spPr>
          <a:xfrm>
            <a:off x="4680124" y="5694964"/>
            <a:ext cx="296540" cy="194869"/>
          </a:xfrm>
          <a:prstGeom prst="rect">
            <a:avLst/>
          </a:prstGeom>
        </p:spPr>
      </p:pic>
      <p:pic>
        <p:nvPicPr>
          <p:cNvPr id="70" name="図 69" descr="DESY-40.tiff"/>
          <p:cNvPicPr>
            <a:picLocks noChangeAspect="1"/>
          </p:cNvPicPr>
          <p:nvPr/>
        </p:nvPicPr>
        <p:blipFill>
          <a:blip r:embed="rId27"/>
          <a:stretch>
            <a:fillRect/>
          </a:stretch>
        </p:blipFill>
        <p:spPr>
          <a:xfrm>
            <a:off x="3336989" y="5460342"/>
            <a:ext cx="752029" cy="489528"/>
          </a:xfrm>
          <a:prstGeom prst="rect">
            <a:avLst/>
          </a:prstGeom>
        </p:spPr>
      </p:pic>
      <p:pic>
        <p:nvPicPr>
          <p:cNvPr id="71" name="図 70" descr="DESY-18.tiff"/>
          <p:cNvPicPr>
            <a:picLocks noChangeAspect="1"/>
          </p:cNvPicPr>
          <p:nvPr/>
        </p:nvPicPr>
        <p:blipFill>
          <a:blip r:embed="rId7"/>
          <a:stretch>
            <a:fillRect/>
          </a:stretch>
        </p:blipFill>
        <p:spPr>
          <a:xfrm rot="5400000">
            <a:off x="2839425" y="5467044"/>
            <a:ext cx="594050" cy="401078"/>
          </a:xfrm>
          <a:prstGeom prst="rect">
            <a:avLst/>
          </a:prstGeom>
        </p:spPr>
      </p:pic>
      <p:cxnSp>
        <p:nvCxnSpPr>
          <p:cNvPr id="72" name="直線コネクタ 71"/>
          <p:cNvCxnSpPr/>
          <p:nvPr/>
        </p:nvCxnSpPr>
        <p:spPr>
          <a:xfrm>
            <a:off x="2963868" y="6194925"/>
            <a:ext cx="1147742" cy="1"/>
          </a:xfrm>
          <a:prstGeom prst="line">
            <a:avLst/>
          </a:prstGeom>
          <a:ln w="31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3" name="直線コネクタ 72"/>
          <p:cNvCxnSpPr/>
          <p:nvPr/>
        </p:nvCxnSpPr>
        <p:spPr>
          <a:xfrm rot="5400000" flipH="1" flipV="1">
            <a:off x="2888462" y="6117931"/>
            <a:ext cx="152400" cy="1588"/>
          </a:xfrm>
          <a:prstGeom prst="line">
            <a:avLst/>
          </a:prstGeom>
          <a:ln w="31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4" name="直線コネクタ 73"/>
          <p:cNvCxnSpPr/>
          <p:nvPr/>
        </p:nvCxnSpPr>
        <p:spPr>
          <a:xfrm rot="5400000" flipH="1" flipV="1">
            <a:off x="4034616" y="6107268"/>
            <a:ext cx="152400" cy="1588"/>
          </a:xfrm>
          <a:prstGeom prst="line">
            <a:avLst/>
          </a:prstGeom>
          <a:ln w="31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2801012" y="6239772"/>
            <a:ext cx="1340030" cy="461665"/>
          </a:xfrm>
          <a:prstGeom prst="rect">
            <a:avLst/>
          </a:prstGeom>
          <a:noFill/>
        </p:spPr>
        <p:txBody>
          <a:bodyPr wrap="none" rtlCol="0">
            <a:spAutoFit/>
          </a:bodyPr>
          <a:lstStyle/>
          <a:p>
            <a:r>
              <a:rPr kumimoji="1" lang="ja-JP" altLang="en-US" sz="1200" dirty="0" smtClean="0"/>
              <a:t>ビームパイプ部品</a:t>
            </a:r>
            <a:endParaRPr kumimoji="1" lang="en-US" altLang="ja-JP" sz="1200" dirty="0" smtClean="0"/>
          </a:p>
          <a:p>
            <a:r>
              <a:rPr lang="en-US" altLang="ja-JP" sz="1200" dirty="0" smtClean="0"/>
              <a:t>　</a:t>
            </a:r>
            <a:r>
              <a:rPr kumimoji="1" lang="ja-JP" altLang="en-US" sz="1200" dirty="0" smtClean="0"/>
              <a:t>２個</a:t>
            </a:r>
            <a:endParaRPr kumimoji="1" lang="ja-JP" altLang="en-US" sz="1200" dirty="0"/>
          </a:p>
        </p:txBody>
      </p:sp>
      <p:cxnSp>
        <p:nvCxnSpPr>
          <p:cNvPr id="76" name="直線コネクタ 75"/>
          <p:cNvCxnSpPr/>
          <p:nvPr/>
        </p:nvCxnSpPr>
        <p:spPr>
          <a:xfrm>
            <a:off x="4277425" y="6196514"/>
            <a:ext cx="805398" cy="0"/>
          </a:xfrm>
          <a:prstGeom prst="line">
            <a:avLst/>
          </a:prstGeom>
          <a:ln w="31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7" name="直線コネクタ 76"/>
          <p:cNvCxnSpPr/>
          <p:nvPr/>
        </p:nvCxnSpPr>
        <p:spPr>
          <a:xfrm rot="5400000" flipH="1" flipV="1">
            <a:off x="4202019" y="6119520"/>
            <a:ext cx="152400" cy="1588"/>
          </a:xfrm>
          <a:prstGeom prst="line">
            <a:avLst/>
          </a:prstGeom>
          <a:ln w="31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8" name="直線コネクタ 77"/>
          <p:cNvCxnSpPr/>
          <p:nvPr/>
        </p:nvCxnSpPr>
        <p:spPr>
          <a:xfrm rot="5400000" flipH="1" flipV="1">
            <a:off x="5005829" y="6119520"/>
            <a:ext cx="152400" cy="1588"/>
          </a:xfrm>
          <a:prstGeom prst="line">
            <a:avLst/>
          </a:prstGeom>
          <a:ln w="31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9" name="直線コネクタ 78"/>
          <p:cNvCxnSpPr/>
          <p:nvPr/>
        </p:nvCxnSpPr>
        <p:spPr>
          <a:xfrm>
            <a:off x="5207445" y="6182674"/>
            <a:ext cx="1676400" cy="1588"/>
          </a:xfrm>
          <a:prstGeom prst="line">
            <a:avLst/>
          </a:prstGeom>
          <a:ln w="31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0" name="直線コネクタ 79"/>
          <p:cNvCxnSpPr/>
          <p:nvPr/>
        </p:nvCxnSpPr>
        <p:spPr>
          <a:xfrm rot="5400000" flipH="1" flipV="1">
            <a:off x="5132039" y="6105680"/>
            <a:ext cx="152400" cy="1588"/>
          </a:xfrm>
          <a:prstGeom prst="line">
            <a:avLst/>
          </a:prstGeom>
          <a:ln w="31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1" name="直線コネクタ 80"/>
          <p:cNvCxnSpPr/>
          <p:nvPr/>
        </p:nvCxnSpPr>
        <p:spPr>
          <a:xfrm rot="5400000" flipH="1" flipV="1">
            <a:off x="6806851" y="6117931"/>
            <a:ext cx="152400" cy="1588"/>
          </a:xfrm>
          <a:prstGeom prst="line">
            <a:avLst/>
          </a:prstGeom>
          <a:ln w="3175"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2" name="TextBox 81"/>
          <p:cNvSpPr txBox="1"/>
          <p:nvPr/>
        </p:nvSpPr>
        <p:spPr>
          <a:xfrm>
            <a:off x="5569004" y="6225932"/>
            <a:ext cx="1261057" cy="276999"/>
          </a:xfrm>
          <a:prstGeom prst="rect">
            <a:avLst/>
          </a:prstGeom>
          <a:noFill/>
        </p:spPr>
        <p:txBody>
          <a:bodyPr wrap="none" rtlCol="0">
            <a:spAutoFit/>
          </a:bodyPr>
          <a:lstStyle/>
          <a:p>
            <a:r>
              <a:rPr kumimoji="1" lang="en-US" altLang="ja-JP" sz="1200" dirty="0" smtClean="0"/>
              <a:t>HOM2</a:t>
            </a:r>
            <a:r>
              <a:rPr kumimoji="1" lang="ja-JP" altLang="en-US" sz="1200" dirty="0" smtClean="0"/>
              <a:t>部品　</a:t>
            </a:r>
            <a:r>
              <a:rPr lang="ja-JP" altLang="en-US" sz="1200" dirty="0" smtClean="0"/>
              <a:t>４</a:t>
            </a:r>
            <a:r>
              <a:rPr kumimoji="1" lang="ja-JP" altLang="en-US" sz="1200" dirty="0" smtClean="0"/>
              <a:t>個</a:t>
            </a:r>
            <a:endParaRPr kumimoji="1" lang="ja-JP" altLang="en-US" sz="1200" dirty="0"/>
          </a:p>
        </p:txBody>
      </p:sp>
      <p:sp>
        <p:nvSpPr>
          <p:cNvPr id="83" name="TextBox 82"/>
          <p:cNvSpPr txBox="1"/>
          <p:nvPr/>
        </p:nvSpPr>
        <p:spPr>
          <a:xfrm>
            <a:off x="4171951" y="6202342"/>
            <a:ext cx="1338828" cy="461665"/>
          </a:xfrm>
          <a:prstGeom prst="rect">
            <a:avLst/>
          </a:prstGeom>
          <a:noFill/>
        </p:spPr>
        <p:txBody>
          <a:bodyPr wrap="none" rtlCol="0">
            <a:spAutoFit/>
          </a:bodyPr>
          <a:lstStyle/>
          <a:p>
            <a:r>
              <a:rPr kumimoji="1" lang="ja-JP" altLang="en-US" sz="1200" dirty="0" smtClean="0"/>
              <a:t>ピックアップポート</a:t>
            </a:r>
            <a:endParaRPr kumimoji="1" lang="en-US" altLang="ja-JP" sz="1200" dirty="0" smtClean="0"/>
          </a:p>
          <a:p>
            <a:r>
              <a:rPr lang="ja-JP" altLang="en-US" sz="1200" dirty="0"/>
              <a:t>部品</a:t>
            </a:r>
            <a:r>
              <a:rPr kumimoji="1" lang="ja-JP" altLang="en-US" sz="1200" dirty="0" smtClean="0"/>
              <a:t>　２個</a:t>
            </a:r>
            <a:endParaRPr kumimoji="1" lang="ja-JP" altLang="en-US" sz="1200" dirty="0"/>
          </a:p>
        </p:txBody>
      </p:sp>
      <p:sp>
        <p:nvSpPr>
          <p:cNvPr id="84" name="TextBox 83"/>
          <p:cNvSpPr txBox="1"/>
          <p:nvPr/>
        </p:nvSpPr>
        <p:spPr>
          <a:xfrm>
            <a:off x="5179233" y="4290001"/>
            <a:ext cx="792630" cy="369332"/>
          </a:xfrm>
          <a:prstGeom prst="rect">
            <a:avLst/>
          </a:prstGeom>
          <a:noFill/>
        </p:spPr>
        <p:txBody>
          <a:bodyPr wrap="none" rtlCol="0">
            <a:spAutoFit/>
          </a:bodyPr>
          <a:lstStyle/>
          <a:p>
            <a:r>
              <a:rPr kumimoji="1" lang="en-US" altLang="ja-JP" dirty="0" smtClean="0"/>
              <a:t>×</a:t>
            </a:r>
            <a:r>
              <a:rPr lang="en-US" altLang="ja-JP" dirty="0" smtClean="0"/>
              <a:t>  </a:t>
            </a:r>
            <a:r>
              <a:rPr kumimoji="1" lang="ja-JP" altLang="en-US" dirty="0" smtClean="0"/>
              <a:t>８組</a:t>
            </a:r>
            <a:endParaRPr kumimoji="1" lang="ja-JP" altLang="en-US" dirty="0"/>
          </a:p>
        </p:txBody>
      </p:sp>
      <p:sp>
        <p:nvSpPr>
          <p:cNvPr id="85" name="TextBox 84"/>
          <p:cNvSpPr txBox="1"/>
          <p:nvPr/>
        </p:nvSpPr>
        <p:spPr>
          <a:xfrm>
            <a:off x="4949380" y="1186934"/>
            <a:ext cx="3962293" cy="646331"/>
          </a:xfrm>
          <a:prstGeom prst="rect">
            <a:avLst/>
          </a:prstGeom>
          <a:noFill/>
        </p:spPr>
        <p:txBody>
          <a:bodyPr wrap="none" rtlCol="0">
            <a:spAutoFit/>
          </a:bodyPr>
          <a:lstStyle/>
          <a:p>
            <a:r>
              <a:rPr kumimoji="1" lang="ja-JP" altLang="en-US" dirty="0" smtClean="0"/>
              <a:t>総部品点数：</a:t>
            </a:r>
            <a:r>
              <a:rPr kumimoji="1" lang="ja-JP" altLang="en-US" b="1" dirty="0" smtClean="0">
                <a:solidFill>
                  <a:srgbClr val="FF0000"/>
                </a:solidFill>
              </a:rPr>
              <a:t>５６個</a:t>
            </a:r>
            <a:endParaRPr kumimoji="1" lang="en-US" altLang="ja-JP" b="1" dirty="0" smtClean="0">
              <a:solidFill>
                <a:srgbClr val="FF0000"/>
              </a:solidFill>
            </a:endParaRPr>
          </a:p>
          <a:p>
            <a:r>
              <a:rPr lang="ja-JP" altLang="en-US" dirty="0" smtClean="0"/>
              <a:t>総電子ビーム溶接箇所（</a:t>
            </a:r>
            <a:r>
              <a:rPr lang="en-US" altLang="ja-JP" dirty="0" smtClean="0"/>
              <a:t>EBW</a:t>
            </a:r>
            <a:r>
              <a:rPr lang="ja-JP" altLang="en-US" dirty="0" smtClean="0"/>
              <a:t>）</a:t>
            </a:r>
            <a:r>
              <a:rPr lang="en-US" altLang="ja-JP" dirty="0" smtClean="0"/>
              <a:t>=</a:t>
            </a:r>
            <a:r>
              <a:rPr lang="ja-JP" altLang="en-US" b="1" dirty="0" smtClean="0">
                <a:solidFill>
                  <a:srgbClr val="FF0000"/>
                </a:solidFill>
              </a:rPr>
              <a:t>４８ヶ所</a:t>
            </a:r>
            <a:endParaRPr kumimoji="1" lang="ja-JP" altLang="en-US" b="1" dirty="0">
              <a:solidFill>
                <a:srgbClr val="FF0000"/>
              </a:solidFill>
            </a:endParaRPr>
          </a:p>
        </p:txBody>
      </p:sp>
      <p:sp>
        <p:nvSpPr>
          <p:cNvPr id="86" name="TextBox 85"/>
          <p:cNvSpPr txBox="1"/>
          <p:nvPr/>
        </p:nvSpPr>
        <p:spPr>
          <a:xfrm>
            <a:off x="1582158" y="2681490"/>
            <a:ext cx="1100143" cy="307777"/>
          </a:xfrm>
          <a:prstGeom prst="rect">
            <a:avLst/>
          </a:prstGeom>
          <a:noFill/>
        </p:spPr>
        <p:txBody>
          <a:bodyPr wrap="none" rtlCol="0">
            <a:spAutoFit/>
          </a:bodyPr>
          <a:lstStyle/>
          <a:p>
            <a:r>
              <a:rPr kumimoji="1" lang="en-US" altLang="ja-JP" sz="1400" b="1" dirty="0" smtClean="0"/>
              <a:t>EBW</a:t>
            </a:r>
            <a:r>
              <a:rPr kumimoji="1" lang="ja-JP" altLang="en-US" sz="1400" b="1" dirty="0" smtClean="0"/>
              <a:t>１２ヶ所</a:t>
            </a:r>
            <a:endParaRPr kumimoji="1" lang="ja-JP" altLang="en-US" sz="1400" b="1" dirty="0"/>
          </a:p>
        </p:txBody>
      </p:sp>
      <p:sp>
        <p:nvSpPr>
          <p:cNvPr id="87" name="TextBox 86"/>
          <p:cNvSpPr txBox="1"/>
          <p:nvPr/>
        </p:nvSpPr>
        <p:spPr>
          <a:xfrm>
            <a:off x="1659617" y="4135478"/>
            <a:ext cx="1100143" cy="307777"/>
          </a:xfrm>
          <a:prstGeom prst="rect">
            <a:avLst/>
          </a:prstGeom>
          <a:noFill/>
        </p:spPr>
        <p:txBody>
          <a:bodyPr wrap="none" rtlCol="0">
            <a:spAutoFit/>
          </a:bodyPr>
          <a:lstStyle/>
          <a:p>
            <a:r>
              <a:rPr kumimoji="1" lang="en-US" altLang="ja-JP" sz="1400" b="1" dirty="0" smtClean="0"/>
              <a:t>EBW</a:t>
            </a:r>
            <a:r>
              <a:rPr lang="ja-JP" altLang="en-US" sz="1400" b="1" dirty="0" smtClean="0"/>
              <a:t>２４</a:t>
            </a:r>
            <a:r>
              <a:rPr kumimoji="1" lang="ja-JP" altLang="en-US" sz="1400" b="1" dirty="0" smtClean="0"/>
              <a:t>ヶ所</a:t>
            </a:r>
            <a:endParaRPr kumimoji="1" lang="ja-JP" altLang="en-US" sz="1400" b="1" dirty="0"/>
          </a:p>
        </p:txBody>
      </p:sp>
      <p:sp>
        <p:nvSpPr>
          <p:cNvPr id="88" name="TextBox 87"/>
          <p:cNvSpPr txBox="1"/>
          <p:nvPr/>
        </p:nvSpPr>
        <p:spPr>
          <a:xfrm>
            <a:off x="1700034" y="5737341"/>
            <a:ext cx="1100143" cy="307777"/>
          </a:xfrm>
          <a:prstGeom prst="rect">
            <a:avLst/>
          </a:prstGeom>
          <a:noFill/>
        </p:spPr>
        <p:txBody>
          <a:bodyPr wrap="none" rtlCol="0">
            <a:spAutoFit/>
          </a:bodyPr>
          <a:lstStyle/>
          <a:p>
            <a:r>
              <a:rPr kumimoji="1" lang="en-US" altLang="ja-JP" sz="1400" b="1" dirty="0" smtClean="0"/>
              <a:t>EBW</a:t>
            </a:r>
            <a:r>
              <a:rPr lang="ja-JP" altLang="en-US" sz="1400" b="1" dirty="0" smtClean="0"/>
              <a:t>１２</a:t>
            </a:r>
            <a:r>
              <a:rPr kumimoji="1" lang="ja-JP" altLang="en-US" sz="1400" b="1" dirty="0" smtClean="0"/>
              <a:t>ヶ所</a:t>
            </a:r>
            <a:endParaRPr kumimoji="1" lang="ja-JP" altLang="en-US" sz="1400" b="1" dirty="0"/>
          </a:p>
        </p:txBody>
      </p:sp>
      <p:sp>
        <p:nvSpPr>
          <p:cNvPr id="89" name="正方形/長方形 88"/>
          <p:cNvSpPr/>
          <p:nvPr/>
        </p:nvSpPr>
        <p:spPr>
          <a:xfrm>
            <a:off x="4744341" y="1066800"/>
            <a:ext cx="4241269" cy="894901"/>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90" name="直線コネクタ 89"/>
          <p:cNvCxnSpPr/>
          <p:nvPr/>
        </p:nvCxnSpPr>
        <p:spPr>
          <a:xfrm>
            <a:off x="2209800" y="871954"/>
            <a:ext cx="4247892" cy="1588"/>
          </a:xfrm>
          <a:prstGeom prst="line">
            <a:avLst/>
          </a:prstGeom>
          <a:ln w="34925" cap="flat" cmpd="sng" algn="ctr">
            <a:solidFill>
              <a:schemeClr val="accent4"/>
            </a:solidFill>
            <a:prstDash val="solid"/>
            <a:round/>
            <a:headEnd type="none" w="med" len="med"/>
            <a:tailEnd type="none" w="med" len="med"/>
          </a:ln>
          <a:effectLst>
            <a:outerShdw blurRad="101600" dist="20000" dir="5400000" rotWithShape="0">
              <a:srgbClr val="660066">
                <a:alpha val="60000"/>
              </a:srgbClr>
            </a:outerShdw>
          </a:effectLst>
        </p:spPr>
        <p:style>
          <a:lnRef idx="2">
            <a:schemeClr val="accent4"/>
          </a:lnRef>
          <a:fillRef idx="0">
            <a:schemeClr val="accent4"/>
          </a:fillRef>
          <a:effectRef idx="1">
            <a:schemeClr val="accent4"/>
          </a:effectRef>
          <a:fontRef idx="minor">
            <a:schemeClr val="tx1"/>
          </a:fontRef>
        </p:style>
      </p:cxnSp>
      <p:sp>
        <p:nvSpPr>
          <p:cNvPr id="3" name="正方形/長方形 2"/>
          <p:cNvSpPr/>
          <p:nvPr/>
        </p:nvSpPr>
        <p:spPr>
          <a:xfrm>
            <a:off x="296210" y="2057400"/>
            <a:ext cx="8747120" cy="4644037"/>
          </a:xfrm>
          <a:prstGeom prst="rect">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5" name="直線コネクタ 4"/>
          <p:cNvCxnSpPr/>
          <p:nvPr/>
        </p:nvCxnSpPr>
        <p:spPr>
          <a:xfrm>
            <a:off x="296210" y="3710316"/>
            <a:ext cx="8747120"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1" name="直線コネクタ 90"/>
          <p:cNvCxnSpPr/>
          <p:nvPr/>
        </p:nvCxnSpPr>
        <p:spPr>
          <a:xfrm>
            <a:off x="273052" y="5110564"/>
            <a:ext cx="8747120"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2" name="直線コネクタ 91"/>
          <p:cNvCxnSpPr/>
          <p:nvPr/>
        </p:nvCxnSpPr>
        <p:spPr>
          <a:xfrm flipV="1">
            <a:off x="2782781" y="6701437"/>
            <a:ext cx="0" cy="1"/>
          </a:xfrm>
          <a:prstGeom prst="line">
            <a:avLst/>
          </a:prstGeom>
          <a:ln w="9525" cmpd="sng">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93" name="直線コネクタ 92"/>
          <p:cNvCxnSpPr/>
          <p:nvPr/>
        </p:nvCxnSpPr>
        <p:spPr>
          <a:xfrm flipV="1">
            <a:off x="2782781" y="2057401"/>
            <a:ext cx="0" cy="4644037"/>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31404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07B6F-8C16-E449-A7C5-2AFDE69810BD}" type="slidenum">
              <a:rPr kumimoji="1" lang="ja-JP" altLang="en-US" smtClean="0"/>
              <a:t>7</a:t>
            </a:fld>
            <a:endParaRPr kumimoji="1" lang="ja-JP" altLang="en-US"/>
          </a:p>
        </p:txBody>
      </p:sp>
      <p:sp>
        <p:nvSpPr>
          <p:cNvPr id="3" name="TextBox 1"/>
          <p:cNvSpPr txBox="1"/>
          <p:nvPr/>
        </p:nvSpPr>
        <p:spPr>
          <a:xfrm>
            <a:off x="1905000" y="350322"/>
            <a:ext cx="5121915" cy="523220"/>
          </a:xfrm>
          <a:prstGeom prst="rect">
            <a:avLst/>
          </a:prstGeom>
          <a:noFill/>
        </p:spPr>
        <p:txBody>
          <a:bodyPr wrap="none" rtlCol="0">
            <a:spAutoFit/>
          </a:bodyPr>
          <a:lstStyle/>
          <a:p>
            <a:r>
              <a:rPr kumimoji="1" lang="ja-JP" altLang="en-US" sz="2800" dirty="0"/>
              <a:t>工業化の実践</a:t>
            </a:r>
            <a:r>
              <a:rPr lang="ja-JP" altLang="en-US" sz="2800">
                <a:ea typeface="Osaka"/>
              </a:rPr>
              <a:t>（時間と人の短縮）</a:t>
            </a:r>
          </a:p>
        </p:txBody>
      </p:sp>
      <p:cxnSp>
        <p:nvCxnSpPr>
          <p:cNvPr id="4" name="直線コネクタ 3"/>
          <p:cNvCxnSpPr/>
          <p:nvPr/>
        </p:nvCxnSpPr>
        <p:spPr>
          <a:xfrm>
            <a:off x="1790700" y="871954"/>
            <a:ext cx="5236215" cy="1588"/>
          </a:xfrm>
          <a:prstGeom prst="line">
            <a:avLst/>
          </a:prstGeom>
          <a:ln w="34925" cap="flat" cmpd="sng" algn="ctr">
            <a:solidFill>
              <a:schemeClr val="accent4"/>
            </a:solidFill>
            <a:prstDash val="solid"/>
            <a:round/>
            <a:headEnd type="none" w="med" len="med"/>
            <a:tailEnd type="none" w="med" len="med"/>
          </a:ln>
          <a:effectLst>
            <a:outerShdw blurRad="101600" dist="20000" dir="5400000" rotWithShape="0">
              <a:srgbClr val="660066">
                <a:alpha val="60000"/>
              </a:srgbClr>
            </a:outerShdw>
          </a:effectLst>
        </p:spPr>
        <p:style>
          <a:lnRef idx="2">
            <a:schemeClr val="accent4"/>
          </a:lnRef>
          <a:fillRef idx="0">
            <a:schemeClr val="accent4"/>
          </a:fillRef>
          <a:effectRef idx="1">
            <a:schemeClr val="accent4"/>
          </a:effectRef>
          <a:fontRef idx="minor">
            <a:schemeClr val="tx1"/>
          </a:fontRef>
        </p:style>
      </p:cxnSp>
      <p:sp>
        <p:nvSpPr>
          <p:cNvPr id="5" name="テキスト ボックス 4"/>
          <p:cNvSpPr txBox="1"/>
          <p:nvPr/>
        </p:nvSpPr>
        <p:spPr>
          <a:xfrm>
            <a:off x="609600" y="1460500"/>
            <a:ext cx="7686720" cy="1200328"/>
          </a:xfrm>
          <a:prstGeom prst="rect">
            <a:avLst/>
          </a:prstGeom>
          <a:noFill/>
        </p:spPr>
        <p:txBody>
          <a:bodyPr wrap="none" rtlCol="0">
            <a:spAutoFit/>
          </a:bodyPr>
          <a:lstStyle/>
          <a:p>
            <a:r>
              <a:rPr kumimoji="1" lang="en-US" altLang="ja-JP" sz="2400">
                <a:ea typeface="Osaka"/>
              </a:rPr>
              <a:t>●</a:t>
            </a:r>
            <a:r>
              <a:rPr kumimoji="1" lang="ja-JP" altLang="en-US" sz="2400">
                <a:ea typeface="Osaka"/>
              </a:rPr>
              <a:t>　部品製造：　</a:t>
            </a:r>
            <a:endParaRPr lang="en-US" altLang="ja-JP" sz="1400">
              <a:ea typeface="Osaka"/>
            </a:endParaRPr>
          </a:p>
          <a:p>
            <a:r>
              <a:rPr kumimoji="1" lang="ja-JP" altLang="en-US" sz="2400">
                <a:ea typeface="Osaka"/>
              </a:rPr>
              <a:t>　　　　　機械加工　ーー＞　プレス加工　ーー＞</a:t>
            </a:r>
            <a:r>
              <a:rPr kumimoji="1" lang="ja-JP" altLang="en-US" sz="2400">
                <a:solidFill>
                  <a:srgbClr val="FF0000"/>
                </a:solidFill>
                <a:ea typeface="Osaka"/>
              </a:rPr>
              <a:t>自動化プレス加工</a:t>
            </a:r>
            <a:endParaRPr kumimoji="1" lang="en-US" altLang="ja-JP" sz="2400">
              <a:solidFill>
                <a:srgbClr val="FF0000"/>
              </a:solidFill>
              <a:ea typeface="Osaka"/>
            </a:endParaRPr>
          </a:p>
          <a:p>
            <a:r>
              <a:rPr lang="ja-JP" altLang="ja-JP" sz="2400">
                <a:ea typeface="Osaka"/>
              </a:rPr>
              <a:t>　</a:t>
            </a:r>
            <a:r>
              <a:rPr lang="ja-JP" altLang="en-US" sz="2400">
                <a:ea typeface="Osaka"/>
              </a:rPr>
              <a:t>　　　　へ置き換える。</a:t>
            </a:r>
            <a:endParaRPr kumimoji="1" lang="ja-JP" altLang="en-US" sz="2400">
              <a:ea typeface="Osaka"/>
            </a:endParaRPr>
          </a:p>
        </p:txBody>
      </p:sp>
      <p:sp>
        <p:nvSpPr>
          <p:cNvPr id="6" name="テキスト ボックス 5"/>
          <p:cNvSpPr txBox="1"/>
          <p:nvPr/>
        </p:nvSpPr>
        <p:spPr>
          <a:xfrm>
            <a:off x="635000" y="2892336"/>
            <a:ext cx="8287846" cy="1200328"/>
          </a:xfrm>
          <a:prstGeom prst="rect">
            <a:avLst/>
          </a:prstGeom>
          <a:noFill/>
        </p:spPr>
        <p:txBody>
          <a:bodyPr wrap="none" rtlCol="0">
            <a:spAutoFit/>
          </a:bodyPr>
          <a:lstStyle/>
          <a:p>
            <a:r>
              <a:rPr kumimoji="1" lang="en-US" altLang="ja-JP" sz="2400">
                <a:ea typeface="Osaka"/>
              </a:rPr>
              <a:t>●</a:t>
            </a:r>
            <a:r>
              <a:rPr kumimoji="1" lang="ja-JP" altLang="en-US" sz="2400">
                <a:ea typeface="Osaka"/>
              </a:rPr>
              <a:t>　電子ビーム溶接：</a:t>
            </a:r>
            <a:endParaRPr kumimoji="1" lang="en-US" altLang="ja-JP" sz="2400">
              <a:ea typeface="Osaka"/>
            </a:endParaRPr>
          </a:p>
          <a:p>
            <a:r>
              <a:rPr lang="ja-JP" altLang="ja-JP" sz="2400">
                <a:ea typeface="Osaka"/>
              </a:rPr>
              <a:t>　</a:t>
            </a:r>
            <a:r>
              <a:rPr lang="ja-JP" altLang="en-US" sz="2400">
                <a:ea typeface="Osaka"/>
              </a:rPr>
              <a:t>　　　　汎用回転テーブル＋簡易取付治具　ですべての溶接を行う。</a:t>
            </a:r>
            <a:endParaRPr lang="en-US" altLang="ja-JP" sz="2400">
              <a:ea typeface="Osaka"/>
            </a:endParaRPr>
          </a:p>
          <a:p>
            <a:r>
              <a:rPr kumimoji="1" lang="ja-JP" altLang="ja-JP" sz="2400">
                <a:ea typeface="Osaka"/>
              </a:rPr>
              <a:t>　</a:t>
            </a:r>
            <a:r>
              <a:rPr kumimoji="1" lang="ja-JP" altLang="en-US" sz="2400">
                <a:ea typeface="Osaka"/>
              </a:rPr>
              <a:t>　　　　</a:t>
            </a:r>
            <a:r>
              <a:rPr kumimoji="1" lang="ja-JP" altLang="en-US" sz="2400">
                <a:solidFill>
                  <a:srgbClr val="FF0000"/>
                </a:solidFill>
                <a:ea typeface="Osaka"/>
              </a:rPr>
              <a:t>部品溶接の多重化、自動化</a:t>
            </a:r>
            <a:r>
              <a:rPr kumimoji="1" lang="ja-JP" altLang="en-US" sz="2400">
                <a:ea typeface="Osaka"/>
              </a:rPr>
              <a:t>を行う。</a:t>
            </a:r>
          </a:p>
        </p:txBody>
      </p:sp>
      <p:sp>
        <p:nvSpPr>
          <p:cNvPr id="9" name="テキスト ボックス 8"/>
          <p:cNvSpPr txBox="1"/>
          <p:nvPr/>
        </p:nvSpPr>
        <p:spPr>
          <a:xfrm>
            <a:off x="635000" y="4590872"/>
            <a:ext cx="5791970" cy="830997"/>
          </a:xfrm>
          <a:prstGeom prst="rect">
            <a:avLst/>
          </a:prstGeom>
          <a:noFill/>
        </p:spPr>
        <p:txBody>
          <a:bodyPr wrap="none" rtlCol="0">
            <a:spAutoFit/>
          </a:bodyPr>
          <a:lstStyle/>
          <a:p>
            <a:r>
              <a:rPr kumimoji="1" lang="en-US" altLang="ja-JP" sz="2400">
                <a:ea typeface="Osaka"/>
              </a:rPr>
              <a:t>●</a:t>
            </a:r>
            <a:r>
              <a:rPr kumimoji="1" lang="ja-JP" altLang="en-US" sz="2400">
                <a:ea typeface="Osaka"/>
              </a:rPr>
              <a:t>　表面処理：</a:t>
            </a:r>
            <a:endParaRPr kumimoji="1" lang="en-US" altLang="ja-JP" sz="2400">
              <a:ea typeface="Osaka"/>
            </a:endParaRPr>
          </a:p>
          <a:p>
            <a:r>
              <a:rPr lang="ja-JP" altLang="ja-JP" sz="2400">
                <a:ea typeface="Osaka"/>
              </a:rPr>
              <a:t>　</a:t>
            </a:r>
            <a:r>
              <a:rPr lang="ja-JP" altLang="en-US" sz="2400">
                <a:ea typeface="Osaka"/>
              </a:rPr>
              <a:t>　　　　簡易取付治具＋</a:t>
            </a:r>
            <a:r>
              <a:rPr kumimoji="1" lang="ja-JP" altLang="en-US" sz="2400">
                <a:ea typeface="Osaka"/>
              </a:rPr>
              <a:t>自動化を並列して行う。</a:t>
            </a:r>
          </a:p>
        </p:txBody>
      </p:sp>
      <p:sp>
        <p:nvSpPr>
          <p:cNvPr id="10" name="テキスト ボックス 9"/>
          <p:cNvSpPr txBox="1"/>
          <p:nvPr/>
        </p:nvSpPr>
        <p:spPr>
          <a:xfrm>
            <a:off x="635000" y="5638444"/>
            <a:ext cx="8311891" cy="830997"/>
          </a:xfrm>
          <a:prstGeom prst="rect">
            <a:avLst/>
          </a:prstGeom>
          <a:noFill/>
        </p:spPr>
        <p:txBody>
          <a:bodyPr wrap="none" rtlCol="0">
            <a:spAutoFit/>
          </a:bodyPr>
          <a:lstStyle/>
          <a:p>
            <a:r>
              <a:rPr kumimoji="1" lang="en-US" altLang="ja-JP" sz="2400">
                <a:ea typeface="Osaka"/>
              </a:rPr>
              <a:t>●</a:t>
            </a:r>
            <a:r>
              <a:rPr kumimoji="1" lang="ja-JP" altLang="en-US" sz="2400">
                <a:ea typeface="Osaka"/>
              </a:rPr>
              <a:t>　製品検査</a:t>
            </a:r>
            <a:r>
              <a:rPr lang="ja-JP" altLang="en-US" sz="2400">
                <a:ea typeface="Osaka"/>
              </a:rPr>
              <a:t>、高電界試験：</a:t>
            </a:r>
            <a:endParaRPr kumimoji="1" lang="en-US" altLang="ja-JP" sz="2400">
              <a:ea typeface="Osaka"/>
            </a:endParaRPr>
          </a:p>
          <a:p>
            <a:r>
              <a:rPr lang="ja-JP" altLang="ja-JP" sz="2400">
                <a:ea typeface="Osaka"/>
              </a:rPr>
              <a:t>　</a:t>
            </a:r>
            <a:r>
              <a:rPr lang="ja-JP" altLang="en-US" sz="2400">
                <a:ea typeface="Osaka"/>
              </a:rPr>
              <a:t>　　　　簡易取付治具、並列試験、ソフトウェアによる</a:t>
            </a:r>
            <a:r>
              <a:rPr kumimoji="1" lang="ja-JP" altLang="en-US" sz="2400">
                <a:ea typeface="Osaka"/>
              </a:rPr>
              <a:t>自動化を行う。</a:t>
            </a:r>
          </a:p>
        </p:txBody>
      </p:sp>
    </p:spTree>
    <p:extLst>
      <p:ext uri="{BB962C8B-B14F-4D97-AF65-F5344CB8AC3E}">
        <p14:creationId xmlns:p14="http://schemas.microsoft.com/office/powerpoint/2010/main" val="37304316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69900" y="5317003"/>
            <a:ext cx="8453757" cy="1200329"/>
          </a:xfrm>
          <a:prstGeom prst="rect">
            <a:avLst/>
          </a:prstGeom>
          <a:noFill/>
        </p:spPr>
        <p:txBody>
          <a:bodyPr wrap="none" rtlCol="0">
            <a:spAutoFit/>
          </a:bodyPr>
          <a:lstStyle/>
          <a:p>
            <a:r>
              <a:rPr lang="ja-JP" altLang="en-US" sz="1200">
                <a:latin typeface="Osaka"/>
                <a:ea typeface="Osaka"/>
                <a:cs typeface="Osaka"/>
              </a:rPr>
              <a:t>ニオブ長板から　ハーフカップおよびセンターアイリスホールを切り抜き、同時にプレス整形を行う。</a:t>
            </a:r>
            <a:endParaRPr lang="en-US" altLang="ja-JP" sz="1200">
              <a:latin typeface="Osaka"/>
              <a:ea typeface="Osaka"/>
              <a:cs typeface="Osaka"/>
            </a:endParaRPr>
          </a:p>
          <a:p>
            <a:r>
              <a:rPr lang="ja-JP" altLang="en-US" sz="1200">
                <a:latin typeface="Osaka"/>
                <a:ea typeface="Osaka"/>
                <a:cs typeface="Osaka"/>
              </a:rPr>
              <a:t>プレスは、まず、外周カット、続いて、センターアイリスホールのカット、その後セルプレス、そしてアイリス部バーリング、</a:t>
            </a:r>
            <a:endParaRPr lang="en-US" altLang="ja-JP" sz="1200">
              <a:latin typeface="Osaka"/>
              <a:ea typeface="Osaka"/>
              <a:cs typeface="Osaka"/>
            </a:endParaRPr>
          </a:p>
          <a:p>
            <a:r>
              <a:rPr lang="ja-JP" altLang="en-US" sz="1200">
                <a:latin typeface="Osaka"/>
                <a:ea typeface="Osaka"/>
                <a:cs typeface="Osaka"/>
              </a:rPr>
              <a:t>最後にセルをノックアウトし金型から外す、までを</a:t>
            </a:r>
            <a:r>
              <a:rPr lang="en-US" altLang="ja-JP" sz="1200">
                <a:latin typeface="Osaka"/>
                <a:ea typeface="Osaka"/>
                <a:cs typeface="Osaka"/>
              </a:rPr>
              <a:t>1</a:t>
            </a:r>
            <a:r>
              <a:rPr lang="ja-JP" altLang="en-US" sz="1200">
                <a:latin typeface="Osaka"/>
                <a:ea typeface="Osaka"/>
                <a:cs typeface="Osaka"/>
              </a:rPr>
              <a:t>工程プレスアクションで行う。</a:t>
            </a:r>
            <a:endParaRPr lang="en-US" altLang="ja-JP" sz="1200">
              <a:latin typeface="Osaka"/>
              <a:ea typeface="Osaka"/>
              <a:cs typeface="Osaka"/>
            </a:endParaRPr>
          </a:p>
          <a:p>
            <a:r>
              <a:rPr lang="ja-JP" altLang="en-US" sz="1200">
                <a:latin typeface="Osaka"/>
                <a:ea typeface="Osaka"/>
                <a:cs typeface="Osaka"/>
              </a:rPr>
              <a:t>長板は搬送キャリアーにより、プレスカット後に、自動的に左から右へ送られ、次のハーフカップ加工に移る。</a:t>
            </a:r>
            <a:endParaRPr lang="en-US" altLang="ja-JP" sz="1200">
              <a:latin typeface="Osaka"/>
              <a:ea typeface="Osaka"/>
              <a:cs typeface="Osaka"/>
            </a:endParaRPr>
          </a:p>
          <a:p>
            <a:r>
              <a:rPr kumimoji="1" lang="ja-JP" altLang="en-US" sz="1200">
                <a:latin typeface="Osaka"/>
                <a:ea typeface="Osaka"/>
                <a:cs typeface="Osaka"/>
              </a:rPr>
              <a:t>プレス整形されたハーフカップは、プレス金型上部に取り付けられたノックアウト機構により、金型から外され、キャリアーにて前方に</a:t>
            </a:r>
            <a:endParaRPr kumimoji="1" lang="en-US" altLang="ja-JP" sz="1200">
              <a:latin typeface="Osaka"/>
              <a:ea typeface="Osaka"/>
              <a:cs typeface="Osaka"/>
            </a:endParaRPr>
          </a:p>
          <a:p>
            <a:r>
              <a:rPr lang="ja-JP" altLang="en-US" sz="1200">
                <a:latin typeface="Osaka"/>
                <a:ea typeface="Osaka"/>
                <a:cs typeface="Osaka"/>
              </a:rPr>
              <a:t>とり出される。切りだされたあとの残りのニオブ残材は、回収され、インゴット製造に再利用される。</a:t>
            </a:r>
            <a:endParaRPr kumimoji="1" lang="ja-JP" altLang="en-US" sz="1200">
              <a:latin typeface="Osaka"/>
              <a:ea typeface="Osaka"/>
              <a:cs typeface="Osaka"/>
            </a:endParaRPr>
          </a:p>
        </p:txBody>
      </p:sp>
      <p:pic>
        <p:nvPicPr>
          <p:cNvPr id="4" name="図 3" descr="Automated_cup_press_1_v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4301"/>
            <a:ext cx="4610100" cy="3645930"/>
          </a:xfrm>
          <a:prstGeom prst="rect">
            <a:avLst/>
          </a:prstGeom>
        </p:spPr>
      </p:pic>
      <p:pic>
        <p:nvPicPr>
          <p:cNvPr id="5" name="図 4" descr="Automated_cup_press_2_v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0489" y="1727200"/>
            <a:ext cx="4633511" cy="3303031"/>
          </a:xfrm>
          <a:prstGeom prst="rect">
            <a:avLst/>
          </a:prstGeom>
        </p:spPr>
      </p:pic>
      <p:sp>
        <p:nvSpPr>
          <p:cNvPr id="6" name="テキスト ボックス 5"/>
          <p:cNvSpPr txBox="1"/>
          <p:nvPr/>
        </p:nvSpPr>
        <p:spPr>
          <a:xfrm>
            <a:off x="2029556" y="922636"/>
            <a:ext cx="5161088" cy="461665"/>
          </a:xfrm>
          <a:prstGeom prst="rect">
            <a:avLst/>
          </a:prstGeom>
          <a:noFill/>
        </p:spPr>
        <p:txBody>
          <a:bodyPr wrap="none" rtlCol="0">
            <a:spAutoFit/>
          </a:bodyPr>
          <a:lstStyle/>
          <a:p>
            <a:r>
              <a:rPr kumimoji="1" lang="en-US" altLang="ja-JP" sz="2400" b="1" dirty="0">
                <a:latin typeface="Helvetica"/>
                <a:cs typeface="Helvetica"/>
              </a:rPr>
              <a:t>Multi-action Press for cell forming</a:t>
            </a:r>
            <a:endParaRPr kumimoji="1" lang="ja-JP" altLang="en-US" sz="2400" b="1" dirty="0">
              <a:latin typeface="Helvetica"/>
              <a:cs typeface="Helvetica"/>
            </a:endParaRPr>
          </a:p>
        </p:txBody>
      </p:sp>
      <p:sp>
        <p:nvSpPr>
          <p:cNvPr id="2" name="スライド番号プレースホルダー 1"/>
          <p:cNvSpPr>
            <a:spLocks noGrp="1"/>
          </p:cNvSpPr>
          <p:nvPr>
            <p:ph type="sldNum" sz="quarter" idx="12"/>
          </p:nvPr>
        </p:nvSpPr>
        <p:spPr/>
        <p:txBody>
          <a:bodyPr/>
          <a:lstStyle/>
          <a:p>
            <a:fld id="{BFF07B6F-8C16-E449-A7C5-2AFDE69810BD}" type="slidenum">
              <a:rPr kumimoji="1" lang="ja-JP" altLang="en-US" smtClean="0"/>
              <a:t>8</a:t>
            </a:fld>
            <a:endParaRPr kumimoji="1" lang="ja-JP" altLang="en-US"/>
          </a:p>
        </p:txBody>
      </p:sp>
      <p:sp>
        <p:nvSpPr>
          <p:cNvPr id="7" name="テキスト ボックス 6"/>
          <p:cNvSpPr txBox="1"/>
          <p:nvPr/>
        </p:nvSpPr>
        <p:spPr>
          <a:xfrm>
            <a:off x="1776987" y="213667"/>
            <a:ext cx="5890555" cy="461665"/>
          </a:xfrm>
          <a:prstGeom prst="rect">
            <a:avLst/>
          </a:prstGeom>
          <a:noFill/>
        </p:spPr>
        <p:txBody>
          <a:bodyPr wrap="none" rtlCol="0">
            <a:spAutoFit/>
          </a:bodyPr>
          <a:lstStyle/>
          <a:p>
            <a:r>
              <a:rPr kumimoji="1" lang="ja-JP" altLang="en-US" sz="2400">
                <a:latin typeface="Osaka"/>
                <a:ea typeface="Osaka"/>
                <a:cs typeface="Osaka"/>
              </a:rPr>
              <a:t>実践していくべきセル部の製造工業化案（１）</a:t>
            </a:r>
          </a:p>
        </p:txBody>
      </p:sp>
    </p:spTree>
    <p:extLst>
      <p:ext uri="{BB962C8B-B14F-4D97-AF65-F5344CB8AC3E}">
        <p14:creationId xmlns:p14="http://schemas.microsoft.com/office/powerpoint/2010/main" val="17387842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Multi-rotation-table#4E37B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6071"/>
            <a:ext cx="9144000" cy="5351929"/>
          </a:xfrm>
          <a:prstGeom prst="rect">
            <a:avLst/>
          </a:prstGeom>
        </p:spPr>
      </p:pic>
      <p:sp>
        <p:nvSpPr>
          <p:cNvPr id="2" name="スライド番号プレースホルダー 1"/>
          <p:cNvSpPr>
            <a:spLocks noGrp="1"/>
          </p:cNvSpPr>
          <p:nvPr>
            <p:ph type="sldNum" sz="quarter" idx="12"/>
          </p:nvPr>
        </p:nvSpPr>
        <p:spPr/>
        <p:txBody>
          <a:bodyPr/>
          <a:lstStyle/>
          <a:p>
            <a:fld id="{BFF07B6F-8C16-E449-A7C5-2AFDE69810BD}" type="slidenum">
              <a:rPr kumimoji="1" lang="ja-JP" altLang="en-US" smtClean="0"/>
              <a:t>9</a:t>
            </a:fld>
            <a:endParaRPr kumimoji="1" lang="ja-JP" altLang="en-US"/>
          </a:p>
        </p:txBody>
      </p:sp>
      <p:sp>
        <p:nvSpPr>
          <p:cNvPr id="4" name="テキスト ボックス 3"/>
          <p:cNvSpPr txBox="1"/>
          <p:nvPr/>
        </p:nvSpPr>
        <p:spPr>
          <a:xfrm>
            <a:off x="586741" y="1206073"/>
            <a:ext cx="7742173" cy="461665"/>
          </a:xfrm>
          <a:prstGeom prst="rect">
            <a:avLst/>
          </a:prstGeom>
          <a:noFill/>
        </p:spPr>
        <p:txBody>
          <a:bodyPr wrap="none" rtlCol="0">
            <a:spAutoFit/>
          </a:bodyPr>
          <a:lstStyle/>
          <a:p>
            <a:r>
              <a:rPr kumimoji="1" lang="en-US" altLang="ja-JP" sz="2400" b="1" dirty="0" smtClean="0">
                <a:latin typeface="Helvetica"/>
                <a:cs typeface="Helvetica"/>
              </a:rPr>
              <a:t>EBW rotational jig for </a:t>
            </a:r>
            <a:r>
              <a:rPr lang="en-US" altLang="ja-JP" sz="2400" b="1" dirty="0" smtClean="0">
                <a:latin typeface="Helvetica"/>
                <a:cs typeface="Helvetica"/>
              </a:rPr>
              <a:t>multi-dumbbell and end-parts</a:t>
            </a:r>
            <a:endParaRPr kumimoji="1" lang="ja-JP" altLang="en-US" sz="2400" b="1" dirty="0">
              <a:latin typeface="Helvetica"/>
              <a:cs typeface="Helvetica"/>
            </a:endParaRPr>
          </a:p>
        </p:txBody>
      </p:sp>
      <p:sp>
        <p:nvSpPr>
          <p:cNvPr id="5" name="テキスト ボックス 4"/>
          <p:cNvSpPr txBox="1"/>
          <p:nvPr/>
        </p:nvSpPr>
        <p:spPr>
          <a:xfrm>
            <a:off x="1763491" y="213667"/>
            <a:ext cx="5890555" cy="461665"/>
          </a:xfrm>
          <a:prstGeom prst="rect">
            <a:avLst/>
          </a:prstGeom>
          <a:noFill/>
        </p:spPr>
        <p:txBody>
          <a:bodyPr wrap="none" rtlCol="0">
            <a:spAutoFit/>
          </a:bodyPr>
          <a:lstStyle/>
          <a:p>
            <a:r>
              <a:rPr kumimoji="1" lang="ja-JP" altLang="en-US" sz="2400">
                <a:latin typeface="Osaka"/>
                <a:ea typeface="Osaka"/>
                <a:cs typeface="Osaka"/>
              </a:rPr>
              <a:t>実践していくべきセル部の製造工業化案（</a:t>
            </a:r>
            <a:r>
              <a:rPr kumimoji="1" lang="ja-JP" altLang="en-US" sz="2400">
                <a:latin typeface="Osaka"/>
                <a:ea typeface="Osaka"/>
                <a:cs typeface="Osaka"/>
              </a:rPr>
              <a:t>２</a:t>
            </a:r>
            <a:r>
              <a:rPr kumimoji="1" lang="ja-JP" altLang="en-US" sz="2400">
                <a:latin typeface="Osaka"/>
                <a:ea typeface="Osaka"/>
                <a:cs typeface="Osaka"/>
              </a:rPr>
              <a:t>）</a:t>
            </a:r>
          </a:p>
        </p:txBody>
      </p:sp>
    </p:spTree>
    <p:extLst>
      <p:ext uri="{BB962C8B-B14F-4D97-AF65-F5344CB8AC3E}">
        <p14:creationId xmlns:p14="http://schemas.microsoft.com/office/powerpoint/2010/main" val="25462775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2357</TotalTime>
  <Words>2066</Words>
  <Application>Microsoft Macintosh PowerPoint</Application>
  <PresentationFormat>画面に合わせる (4:3)</PresentationFormat>
  <Paragraphs>420</Paragraphs>
  <Slides>30</Slides>
  <Notes>1</Notes>
  <HiddenSlides>0</HiddenSlides>
  <MMClips>0</MMClips>
  <ScaleCrop>false</ScaleCrop>
  <HeadingPairs>
    <vt:vector size="4" baseType="variant">
      <vt:variant>
        <vt:lpstr>テーマ</vt:lpstr>
      </vt:variant>
      <vt:variant>
        <vt:i4>1</vt:i4>
      </vt:variant>
      <vt:variant>
        <vt:lpstr>スライド タイトル</vt:lpstr>
      </vt:variant>
      <vt:variant>
        <vt:i4>30</vt:i4>
      </vt:variant>
    </vt:vector>
  </HeadingPairs>
  <TitlesOfParts>
    <vt:vector size="31" baseType="lpstr">
      <vt:lpstr>ホワイト</vt:lpstr>
      <vt:lpstr>STFの今後の計画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KEK ATF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STFの今後の計画</dc:title>
  <dc:creator>早野 仁司</dc:creator>
  <cp:lastModifiedBy>早野 仁司</cp:lastModifiedBy>
  <cp:revision>92</cp:revision>
  <dcterms:created xsi:type="dcterms:W3CDTF">2011-05-31T00:29:58Z</dcterms:created>
  <dcterms:modified xsi:type="dcterms:W3CDTF">2011-07-06T10:48:55Z</dcterms:modified>
</cp:coreProperties>
</file>