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7" r:id="rId4"/>
    <p:sldId id="257" r:id="rId5"/>
    <p:sldId id="263" r:id="rId6"/>
    <p:sldId id="269" r:id="rId7"/>
    <p:sldId id="268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  <a:srgbClr val="00FF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364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389AE-7B49-F24F-966E-C5D6DA0AF3B9}" type="datetimeFigureOut">
              <a:rPr lang="ja-JP" altLang="en-US" smtClean="0"/>
              <a:pPr/>
              <a:t>11.7.7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C62D-81B4-1244-A1B1-EE38F6AF080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03655"/>
            <a:ext cx="7772400" cy="1770071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en-US" altLang="ja-JP" dirty="0" smtClean="0">
                <a:latin typeface="Arial"/>
                <a:cs typeface="Arial"/>
              </a:rPr>
              <a:t>ERL</a:t>
            </a:r>
            <a:r>
              <a:rPr lang="ja-JP" altLang="en-US" dirty="0" smtClean="0"/>
              <a:t>との協力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474993"/>
            <a:ext cx="6400800" cy="1164102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  <a:latin typeface="Arial"/>
                <a:cs typeface="Arial"/>
              </a:rPr>
              <a:t>第</a:t>
            </a:r>
            <a:r>
              <a:rPr lang="en-US" altLang="ja-JP" sz="2800" dirty="0" smtClean="0">
                <a:solidFill>
                  <a:schemeClr val="tx1"/>
                </a:solidFill>
                <a:latin typeface="Arial"/>
                <a:cs typeface="Arial"/>
              </a:rPr>
              <a:t>14</a:t>
            </a:r>
            <a:r>
              <a:rPr lang="ja-JP" altLang="en-US" sz="2800" dirty="0" smtClean="0">
                <a:solidFill>
                  <a:schemeClr val="tx1"/>
                </a:solidFill>
                <a:latin typeface="Arial"/>
                <a:cs typeface="Arial"/>
              </a:rPr>
              <a:t>回</a:t>
            </a:r>
            <a:r>
              <a:rPr lang="en-US" altLang="ja-JP" sz="2800" dirty="0" smtClean="0">
                <a:solidFill>
                  <a:schemeClr val="tx1"/>
                </a:solidFill>
                <a:latin typeface="Arial"/>
                <a:cs typeface="Arial"/>
              </a:rPr>
              <a:t>LC</a:t>
            </a:r>
            <a:r>
              <a:rPr lang="ja-JP" altLang="en-US" sz="2800" dirty="0" smtClean="0">
                <a:solidFill>
                  <a:schemeClr val="tx1"/>
                </a:solidFill>
                <a:latin typeface="Arial"/>
                <a:cs typeface="Arial"/>
              </a:rPr>
              <a:t>推進委員会</a:t>
            </a:r>
            <a:endParaRPr lang="en-US" altLang="ja-JP" sz="2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  <a:latin typeface="Arial"/>
                <a:cs typeface="Arial"/>
              </a:rPr>
              <a:t>2011.7.12</a:t>
            </a:r>
          </a:p>
          <a:p>
            <a:r>
              <a:rPr lang="ja-JP" altLang="en-US" sz="2800" dirty="0" smtClean="0">
                <a:solidFill>
                  <a:schemeClr val="tx1"/>
                </a:solidFill>
                <a:latin typeface="Arial"/>
                <a:cs typeface="Arial"/>
              </a:rPr>
              <a:t>山口誠哉</a:t>
            </a:r>
            <a:endParaRPr lang="ja-JP" altLang="en-US"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LC+ERL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合同加速器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7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2404774"/>
          <a:ext cx="8238663" cy="346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940"/>
                <a:gridCol w="1026885"/>
                <a:gridCol w="783675"/>
                <a:gridCol w="1040396"/>
                <a:gridCol w="864744"/>
                <a:gridCol w="3656023"/>
              </a:tblGrid>
              <a:tr h="8665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mode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kumimoji="1" lang="en-US" altLang="ja-JP" sz="2000" baseline="-25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acc</a:t>
                      </a:r>
                      <a:endParaRPr kumimoji="1" lang="en-US" altLang="ja-JP" sz="2000" baseline="-250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[MV/</a:t>
                      </a:r>
                      <a:r>
                        <a:rPr kumimoji="1" lang="en-US" altLang="ja-JP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</a:t>
                      </a:r>
                    </a:p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kumimoji="1" lang="en-US" altLang="ja-JP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Pulse/CW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</a:t>
                      </a:r>
                    </a:p>
                    <a:p>
                      <a:pPr algn="ctr"/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[</a:t>
                      </a:r>
                      <a:r>
                        <a:rPr kumimoji="1" lang="en-US" altLang="ja-JP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GeV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]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用途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65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pulse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ILC</a:t>
                      </a:r>
                      <a:r>
                        <a:rPr kumimoji="1" lang="ja-JP" altLang="en-US" sz="2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の</a:t>
                      </a:r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R&amp;D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，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SASE-XFEL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65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→</a:t>
                      </a:r>
                      <a:r>
                        <a:rPr kumimoji="1" lang="en-US" altLang="ja-JP" sz="180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CW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ERL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65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CW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5x2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XFEL-O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62070" y="1580667"/>
            <a:ext cx="760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ial"/>
                <a:cs typeface="Arial"/>
              </a:rPr>
              <a:t>LC</a:t>
            </a:r>
            <a:r>
              <a:rPr lang="ja-JP" altLang="en-US" sz="2400" dirty="0" smtClean="0"/>
              <a:t>の超伝導空洞をベースに以下の運転モードを実現する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 rot="3000000">
            <a:off x="1904829" y="4886947"/>
            <a:ext cx="838397" cy="353244"/>
          </a:xfrm>
          <a:prstGeom prst="line">
            <a:avLst/>
          </a:prstGeom>
          <a:ln w="5715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rot="5400000">
            <a:off x="1598924" y="4441450"/>
            <a:ext cx="838397" cy="353244"/>
          </a:xfrm>
          <a:prstGeom prst="line">
            <a:avLst/>
          </a:prstGeom>
          <a:ln w="5715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rot="7560000">
            <a:off x="1699766" y="3795267"/>
            <a:ext cx="838397" cy="353244"/>
          </a:xfrm>
          <a:prstGeom prst="line">
            <a:avLst/>
          </a:prstGeom>
          <a:ln w="5715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図形グループ 6"/>
          <p:cNvGrpSpPr/>
          <p:nvPr/>
        </p:nvGrpSpPr>
        <p:grpSpPr>
          <a:xfrm flipH="1" flipV="1">
            <a:off x="6643775" y="3373401"/>
            <a:ext cx="659149" cy="1930077"/>
            <a:chOff x="1993901" y="2439722"/>
            <a:chExt cx="659149" cy="1930077"/>
          </a:xfrm>
        </p:grpSpPr>
        <p:cxnSp>
          <p:nvCxnSpPr>
            <p:cNvPr id="8" name="直線コネクタ 7"/>
            <p:cNvCxnSpPr/>
            <p:nvPr/>
          </p:nvCxnSpPr>
          <p:spPr>
            <a:xfrm rot="5400000">
              <a:off x="1751324" y="3328482"/>
              <a:ext cx="838397" cy="353244"/>
            </a:xfrm>
            <a:prstGeom prst="lin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rot="7560000">
              <a:off x="1852166" y="2682299"/>
              <a:ext cx="838397" cy="353244"/>
            </a:xfrm>
            <a:prstGeom prst="lin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rot="3000000">
              <a:off x="2057229" y="3773979"/>
              <a:ext cx="838397" cy="353244"/>
            </a:xfrm>
            <a:prstGeom prst="lin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直線コネクタ 10"/>
          <p:cNvCxnSpPr/>
          <p:nvPr/>
        </p:nvCxnSpPr>
        <p:spPr>
          <a:xfrm>
            <a:off x="6156304" y="5334775"/>
            <a:ext cx="396896" cy="273154"/>
          </a:xfrm>
          <a:prstGeom prst="line">
            <a:avLst/>
          </a:prstGeom>
          <a:ln w="57150" cmpd="sng">
            <a:solidFill>
              <a:srgbClr val="66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円弧 11"/>
          <p:cNvSpPr/>
          <p:nvPr/>
        </p:nvSpPr>
        <p:spPr>
          <a:xfrm>
            <a:off x="2097316" y="5327775"/>
            <a:ext cx="852644" cy="706534"/>
          </a:xfrm>
          <a:prstGeom prst="arc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 rot="10800000">
            <a:off x="3078790" y="3554445"/>
            <a:ext cx="2968015" cy="1588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図形グループ 14"/>
          <p:cNvGrpSpPr/>
          <p:nvPr/>
        </p:nvGrpSpPr>
        <p:grpSpPr>
          <a:xfrm>
            <a:off x="5114921" y="3552815"/>
            <a:ext cx="1862157" cy="1773818"/>
            <a:chOff x="4797421" y="2287447"/>
            <a:chExt cx="1862157" cy="1773818"/>
          </a:xfrm>
        </p:grpSpPr>
        <p:sp>
          <p:nvSpPr>
            <p:cNvPr id="16" name="円弧 15"/>
            <p:cNvSpPr/>
            <p:nvPr/>
          </p:nvSpPr>
          <p:spPr>
            <a:xfrm>
              <a:off x="4799031" y="2289077"/>
              <a:ext cx="1860547" cy="1772188"/>
            </a:xfrm>
            <a:prstGeom prst="arc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弧 16"/>
            <p:cNvSpPr/>
            <p:nvPr/>
          </p:nvSpPr>
          <p:spPr>
            <a:xfrm flipV="1">
              <a:off x="4797421" y="2287447"/>
              <a:ext cx="1860547" cy="1772188"/>
            </a:xfrm>
            <a:prstGeom prst="arc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図形グループ 17"/>
          <p:cNvGrpSpPr/>
          <p:nvPr/>
        </p:nvGrpSpPr>
        <p:grpSpPr>
          <a:xfrm flipH="1">
            <a:off x="2162171" y="3551185"/>
            <a:ext cx="1862157" cy="1773818"/>
            <a:chOff x="4797421" y="2287447"/>
            <a:chExt cx="1862157" cy="1773818"/>
          </a:xfrm>
        </p:grpSpPr>
        <p:sp>
          <p:nvSpPr>
            <p:cNvPr id="19" name="円弧 18"/>
            <p:cNvSpPr/>
            <p:nvPr/>
          </p:nvSpPr>
          <p:spPr>
            <a:xfrm>
              <a:off x="4799031" y="2289077"/>
              <a:ext cx="1860547" cy="1772188"/>
            </a:xfrm>
            <a:prstGeom prst="arc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弧 19"/>
            <p:cNvSpPr/>
            <p:nvPr/>
          </p:nvSpPr>
          <p:spPr>
            <a:xfrm flipV="1">
              <a:off x="4797421" y="2287447"/>
              <a:ext cx="1860547" cy="1772188"/>
            </a:xfrm>
            <a:prstGeom prst="arc">
              <a:avLst/>
            </a:prstGeom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1" name="直線コネクタ 20"/>
          <p:cNvCxnSpPr/>
          <p:nvPr/>
        </p:nvCxnSpPr>
        <p:spPr>
          <a:xfrm flipV="1">
            <a:off x="6975468" y="5037268"/>
            <a:ext cx="974732" cy="286105"/>
          </a:xfrm>
          <a:prstGeom prst="line">
            <a:avLst/>
          </a:prstGeom>
          <a:ln w="57150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0800000">
            <a:off x="2162172" y="5326635"/>
            <a:ext cx="4814909" cy="1588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988168" y="5329368"/>
            <a:ext cx="974732" cy="286105"/>
          </a:xfrm>
          <a:prstGeom prst="line">
            <a:avLst/>
          </a:prstGeom>
          <a:ln w="57150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026268" y="5329368"/>
            <a:ext cx="974732" cy="1588"/>
          </a:xfrm>
          <a:prstGeom prst="line">
            <a:avLst/>
          </a:prstGeom>
          <a:ln w="57150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1187439" y="5332720"/>
            <a:ext cx="974732" cy="286105"/>
          </a:xfrm>
          <a:prstGeom prst="line">
            <a:avLst/>
          </a:prstGeom>
          <a:ln w="57150" cmpd="sng">
            <a:solidFill>
              <a:srgbClr val="00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2755026" y="5609559"/>
            <a:ext cx="355600" cy="262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1022339" y="5323372"/>
            <a:ext cx="1146171" cy="1"/>
          </a:xfrm>
          <a:prstGeom prst="line">
            <a:avLst/>
          </a:prstGeom>
          <a:ln w="57150" cmpd="sng">
            <a:solidFill>
              <a:srgbClr val="8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078790" y="5283145"/>
            <a:ext cx="2968015" cy="10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53580" y="4709398"/>
            <a:ext cx="2790000" cy="400110"/>
          </a:xfrm>
          <a:prstGeom prst="rect">
            <a:avLst/>
          </a:prstGeom>
          <a:noFill/>
          <a:ln w="28575" cmpd="sng">
            <a:solidFill>
              <a:srgbClr val="99660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Arial"/>
                <a:cs typeface="Arial"/>
              </a:rPr>
              <a:t>TESLA-like </a:t>
            </a:r>
            <a:r>
              <a:rPr lang="ja-JP" altLang="en-US" sz="2000" dirty="0" smtClean="0">
                <a:latin typeface="Arial"/>
                <a:cs typeface="Arial"/>
              </a:rPr>
              <a:t>空洞</a:t>
            </a:r>
            <a:r>
              <a:rPr lang="en-US" altLang="ja-JP" sz="2000" dirty="0" smtClean="0">
                <a:latin typeface="Arial"/>
                <a:cs typeface="Arial"/>
              </a:rPr>
              <a:t> 333</a:t>
            </a:r>
            <a:r>
              <a:rPr lang="ja-JP" altLang="en-US" sz="2000" dirty="0" smtClean="0">
                <a:latin typeface="Arial"/>
                <a:cs typeface="Arial"/>
              </a:rPr>
              <a:t>台</a:t>
            </a:r>
            <a:endParaRPr kumimoji="1" lang="ja-JP" altLang="en-US" sz="2000" dirty="0">
              <a:latin typeface="Arial"/>
              <a:cs typeface="Arial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889000" y="5235802"/>
            <a:ext cx="154800" cy="1548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1054100" y="5553302"/>
            <a:ext cx="154800" cy="154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0210" y="5708102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/>
                <a:cs typeface="Arial"/>
              </a:rPr>
              <a:t>ERL</a:t>
            </a:r>
            <a:r>
              <a:rPr kumimoji="1" lang="ja-JP" altLang="en-US" dirty="0" smtClean="0">
                <a:latin typeface="Arial"/>
                <a:cs typeface="Arial"/>
              </a:rPr>
              <a:t>用</a:t>
            </a:r>
            <a:r>
              <a:rPr kumimoji="1" lang="ja-JP" altLang="en-US" dirty="0" smtClean="0"/>
              <a:t>電子銃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6700" y="4807248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/>
                <a:cs typeface="Arial"/>
              </a:rPr>
              <a:t>LC</a:t>
            </a:r>
            <a:r>
              <a:rPr kumimoji="1" lang="ja-JP" altLang="en-US" dirty="0" smtClean="0">
                <a:latin typeface="Arial"/>
                <a:cs typeface="Arial"/>
              </a:rPr>
              <a:t>用</a:t>
            </a:r>
            <a:r>
              <a:rPr kumimoji="1" lang="ja-JP" altLang="en-US" dirty="0" smtClean="0"/>
              <a:t>電子銃</a:t>
            </a:r>
            <a:endParaRPr kumimoji="1" lang="ja-JP" altLang="en-US" dirty="0"/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7062305" y="5607929"/>
            <a:ext cx="1447800" cy="449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SASE-FEL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21521" y="935107"/>
            <a:ext cx="6590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>
                <a:latin typeface="Arial"/>
                <a:cs typeface="Arial"/>
              </a:rPr>
              <a:t>5</a:t>
            </a:r>
            <a:r>
              <a:rPr kumimoji="1" lang="en-US" altLang="ja-JP" sz="2400" dirty="0" smtClean="0">
                <a:latin typeface="Arial"/>
                <a:cs typeface="Arial"/>
              </a:rPr>
              <a:t> </a:t>
            </a:r>
            <a:r>
              <a:rPr kumimoji="1" lang="en-US" altLang="ja-JP" sz="2400" dirty="0" err="1" smtClean="0">
                <a:latin typeface="Arial"/>
                <a:cs typeface="Arial"/>
              </a:rPr>
              <a:t>GeV</a:t>
            </a:r>
            <a:r>
              <a:rPr kumimoji="1" lang="en-US" altLang="ja-JP" sz="2400" dirty="0" smtClean="0">
                <a:latin typeface="Arial"/>
                <a:cs typeface="Arial"/>
              </a:rPr>
              <a:t> ERL	</a:t>
            </a:r>
            <a:r>
              <a:rPr lang="en-US" altLang="ja-JP" sz="2400" dirty="0" smtClean="0">
                <a:latin typeface="Arial"/>
                <a:cs typeface="Arial"/>
              </a:rPr>
              <a:t>	</a:t>
            </a:r>
            <a:r>
              <a:rPr kumimoji="1" lang="en-US" altLang="ja-JP" sz="2400" dirty="0" smtClean="0">
                <a:latin typeface="Arial"/>
                <a:cs typeface="Arial"/>
              </a:rPr>
              <a:t>(CW</a:t>
            </a:r>
            <a:r>
              <a:rPr kumimoji="1" lang="ja-JP" altLang="en-US" sz="2400" dirty="0" smtClean="0">
                <a:latin typeface="Arial"/>
                <a:cs typeface="Arial"/>
              </a:rPr>
              <a:t>，</a:t>
            </a:r>
            <a:r>
              <a:rPr kumimoji="1" lang="en-US" altLang="ja-JP" sz="2400" dirty="0" smtClean="0">
                <a:latin typeface="Arial"/>
                <a:cs typeface="Arial"/>
              </a:rPr>
              <a:t>15 MV/</a:t>
            </a:r>
            <a:r>
              <a:rPr kumimoji="1" lang="en-US" altLang="ja-JP" sz="2400" dirty="0" err="1" smtClean="0">
                <a:latin typeface="Arial"/>
                <a:cs typeface="Arial"/>
              </a:rPr>
              <a:t>m</a:t>
            </a:r>
            <a:r>
              <a:rPr kumimoji="1" lang="en-US" altLang="ja-JP" sz="2400" dirty="0" smtClean="0">
                <a:latin typeface="Arial"/>
                <a:cs typeface="Aria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>
                <a:latin typeface="Arial"/>
                <a:cs typeface="Arial"/>
              </a:rPr>
              <a:t>10 </a:t>
            </a:r>
            <a:r>
              <a:rPr lang="en-US" altLang="ja-JP" sz="2400" dirty="0" err="1" smtClean="0">
                <a:latin typeface="Arial"/>
                <a:cs typeface="Arial"/>
              </a:rPr>
              <a:t>GeV</a:t>
            </a:r>
            <a:r>
              <a:rPr lang="en-US" altLang="ja-JP" sz="2400" dirty="0" smtClean="0">
                <a:latin typeface="Arial"/>
                <a:cs typeface="Arial"/>
              </a:rPr>
              <a:t> FEL		(pulse</a:t>
            </a:r>
            <a:r>
              <a:rPr lang="ja-JP" altLang="en-US" sz="2400" dirty="0" smtClean="0">
                <a:latin typeface="Arial"/>
                <a:cs typeface="Arial"/>
              </a:rPr>
              <a:t>，</a:t>
            </a:r>
            <a:r>
              <a:rPr lang="en-US" altLang="ja-JP" sz="2400" dirty="0" smtClean="0">
                <a:latin typeface="Arial"/>
                <a:cs typeface="Arial"/>
              </a:rPr>
              <a:t>30 MV/</a:t>
            </a:r>
            <a:r>
              <a:rPr lang="en-US" altLang="ja-JP" sz="2400" dirty="0" err="1" smtClean="0">
                <a:latin typeface="Arial"/>
                <a:cs typeface="Arial"/>
              </a:rPr>
              <a:t>m</a:t>
            </a:r>
            <a:r>
              <a:rPr lang="en-US" altLang="ja-JP" sz="2400" dirty="0" smtClean="0">
                <a:latin typeface="Arial"/>
                <a:cs typeface="Aria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>
                <a:latin typeface="Arial"/>
                <a:cs typeface="Arial"/>
              </a:rPr>
              <a:t>10</a:t>
            </a:r>
            <a:r>
              <a:rPr kumimoji="1" lang="en-US" altLang="ja-JP" sz="2400" dirty="0" smtClean="0">
                <a:latin typeface="Arial"/>
                <a:cs typeface="Arial"/>
              </a:rPr>
              <a:t> </a:t>
            </a:r>
            <a:r>
              <a:rPr kumimoji="1" lang="en-US" altLang="ja-JP" sz="2400" dirty="0" err="1" smtClean="0">
                <a:latin typeface="Arial"/>
                <a:cs typeface="Arial"/>
              </a:rPr>
              <a:t>GeV</a:t>
            </a:r>
            <a:r>
              <a:rPr kumimoji="1" lang="en-US" altLang="ja-JP" sz="2400" dirty="0" smtClean="0">
                <a:latin typeface="Arial"/>
                <a:cs typeface="Arial"/>
              </a:rPr>
              <a:t> XFEL-O</a:t>
            </a:r>
            <a:r>
              <a:rPr lang="en-US" altLang="ja-JP" sz="2400" dirty="0" smtClean="0">
                <a:latin typeface="Arial"/>
                <a:cs typeface="Arial"/>
              </a:rPr>
              <a:t>	(CW</a:t>
            </a:r>
            <a:r>
              <a:rPr lang="ja-JP" altLang="en-US" sz="2400" dirty="0" smtClean="0">
                <a:latin typeface="Arial"/>
                <a:cs typeface="Arial"/>
              </a:rPr>
              <a:t>，</a:t>
            </a:r>
            <a:r>
              <a:rPr lang="en-US" altLang="ja-JP" sz="2400" dirty="0" smtClean="0">
                <a:latin typeface="Arial"/>
                <a:cs typeface="Arial"/>
              </a:rPr>
              <a:t>15 MV/</a:t>
            </a:r>
            <a:r>
              <a:rPr lang="en-US" altLang="ja-JP" sz="2400" dirty="0" err="1" smtClean="0">
                <a:latin typeface="Arial"/>
                <a:cs typeface="Arial"/>
              </a:rPr>
              <a:t>m</a:t>
            </a:r>
            <a:r>
              <a:rPr lang="en-US" altLang="ja-JP" sz="2400" dirty="0" smtClean="0">
                <a:latin typeface="Arial"/>
                <a:cs typeface="Arial"/>
              </a:rPr>
              <a:t>, 2 turn)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>
                <a:latin typeface="Arial"/>
                <a:cs typeface="Arial"/>
              </a:rPr>
              <a:t>9 </a:t>
            </a:r>
            <a:r>
              <a:rPr lang="en-US" altLang="ja-JP" sz="2400" dirty="0" err="1" smtClean="0">
                <a:latin typeface="Arial"/>
                <a:cs typeface="Arial"/>
              </a:rPr>
              <a:t>MeV</a:t>
            </a:r>
            <a:r>
              <a:rPr lang="en-US" altLang="ja-JP" sz="2400" dirty="0" smtClean="0">
                <a:latin typeface="Arial"/>
                <a:cs typeface="Arial"/>
              </a:rPr>
              <a:t> slow </a:t>
            </a:r>
            <a:r>
              <a:rPr lang="en-US" altLang="ja-JP" sz="2400" dirty="0" err="1" smtClean="0">
                <a:latin typeface="Arial"/>
                <a:cs typeface="Arial"/>
              </a:rPr>
              <a:t>e</a:t>
            </a:r>
            <a:r>
              <a:rPr lang="en-US" altLang="ja-JP" sz="2400" baseline="30000" dirty="0" smtClean="0">
                <a:latin typeface="Arial"/>
                <a:cs typeface="Arial"/>
              </a:rPr>
              <a:t>+	</a:t>
            </a:r>
            <a:r>
              <a:rPr lang="en-US" altLang="ja-JP" sz="2400" dirty="0" smtClean="0">
                <a:latin typeface="Arial"/>
                <a:cs typeface="Arial"/>
              </a:rPr>
              <a:t>(CW</a:t>
            </a:r>
            <a:r>
              <a:rPr lang="ja-JP" altLang="en-US" sz="2400" dirty="0" smtClean="0">
                <a:latin typeface="Arial"/>
                <a:cs typeface="Arial"/>
              </a:rPr>
              <a:t>，</a:t>
            </a:r>
            <a:r>
              <a:rPr lang="en-US" altLang="ja-JP" sz="2400" dirty="0" smtClean="0">
                <a:latin typeface="Arial"/>
                <a:cs typeface="Arial"/>
              </a:rPr>
              <a:t>pulse)</a:t>
            </a:r>
            <a:endParaRPr kumimoji="1" lang="ja-JP" altLang="en-US" sz="2400" baseline="30000" dirty="0">
              <a:latin typeface="Arial"/>
              <a:cs typeface="Arial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26894" y="5724580"/>
            <a:ext cx="750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Arial"/>
                <a:cs typeface="Arial"/>
              </a:rPr>
              <a:t>Dump</a:t>
            </a:r>
            <a:endParaRPr kumimoji="1" lang="ja-JP" altLang="en-US" sz="1400" b="1" dirty="0">
              <a:latin typeface="Arial"/>
              <a:cs typeface="Arial"/>
            </a:endParaRPr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7103065" y="5969684"/>
            <a:ext cx="1172238" cy="449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 smtClean="0">
                <a:latin typeface="Arial"/>
                <a:ea typeface="+mj-ea"/>
                <a:cs typeface="Arial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FEL-O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8" name="正方形/長方形 37"/>
          <p:cNvSpPr/>
          <p:nvPr/>
        </p:nvSpPr>
        <p:spPr>
          <a:xfrm rot="20520000">
            <a:off x="7937500" y="4935618"/>
            <a:ext cx="144000" cy="144000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1080000" flipV="1">
            <a:off x="7937500" y="5557918"/>
            <a:ext cx="144000" cy="144000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flipV="1">
            <a:off x="7985578" y="5255102"/>
            <a:ext cx="144000" cy="144000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2100000" flipV="1">
            <a:off x="6487402" y="5542805"/>
            <a:ext cx="144000" cy="144000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282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合同加速器検討会の履歴</a:t>
            </a:r>
            <a:endParaRPr lang="ja-JP" altLang="en-US" sz="3200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224576"/>
          <a:ext cx="8229600" cy="536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860"/>
                <a:gridCol w="1436428"/>
                <a:gridCol w="6237312"/>
              </a:tblGrid>
              <a:tr h="45354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開催日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000000"/>
                          </a:solidFill>
                        </a:rPr>
                        <a:t>議題</a:t>
                      </a:r>
                      <a:endParaRPr kumimoji="1" lang="ja-JP" alt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86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2010.12.24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趣旨説明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山口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r>
                        <a:rPr kumimoji="1" lang="ja-JP" altLang="en-US" dirty="0" smtClean="0"/>
                        <a:t>技術的な課題について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全員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86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2011.1.12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ERL, SASE-FEL</a:t>
                      </a:r>
                      <a:r>
                        <a:rPr kumimoji="1" lang="ja-JP" altLang="en-US" dirty="0" smtClean="0"/>
                        <a:t>そして</a:t>
                      </a:r>
                      <a:r>
                        <a:rPr kumimoji="1" lang="en-US" altLang="ja-JP" baseline="0" dirty="0" smtClean="0"/>
                        <a:t>XFEL-O</a:t>
                      </a:r>
                      <a:r>
                        <a:rPr kumimoji="1" lang="ja-JP" altLang="en-US" baseline="0" dirty="0" smtClean="0"/>
                        <a:t>の光の性質</a:t>
                      </a:r>
                      <a:r>
                        <a:rPr kumimoji="1" lang="en-US" altLang="ja-JP" baseline="0" dirty="0" smtClean="0"/>
                        <a:t> (</a:t>
                      </a:r>
                      <a:r>
                        <a:rPr kumimoji="1" lang="ja-JP" altLang="en-US" baseline="0" dirty="0" smtClean="0"/>
                        <a:t>河田</a:t>
                      </a:r>
                      <a:r>
                        <a:rPr kumimoji="1" lang="en-US" altLang="ja-JP" baseline="0" dirty="0" smtClean="0"/>
                        <a:t>)</a:t>
                      </a:r>
                    </a:p>
                    <a:p>
                      <a:r>
                        <a:rPr kumimoji="1" lang="ja-JP" altLang="en-US" baseline="0" dirty="0" smtClean="0"/>
                        <a:t>高周波源について</a:t>
                      </a:r>
                      <a:r>
                        <a:rPr kumimoji="1" lang="en-US" altLang="ja-JP" baseline="0" dirty="0" smtClean="0"/>
                        <a:t> (</a:t>
                      </a:r>
                      <a:r>
                        <a:rPr kumimoji="1" lang="ja-JP" altLang="en-US" baseline="0" dirty="0" smtClean="0"/>
                        <a:t>道園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86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2011.2.1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超伝導空洞関係について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加古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r>
                        <a:rPr kumimoji="1" lang="ja-JP" altLang="en-US" dirty="0" smtClean="0"/>
                        <a:t>ヘリウム冷却システム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仲井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27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2011.2.24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BBU</a:t>
                      </a:r>
                      <a:r>
                        <a:rPr kumimoji="1" lang="ja-JP" altLang="en-US" dirty="0" smtClean="0"/>
                        <a:t>計算結果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山本康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27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2011.4.21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ESAL-like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空洞を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cERL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で使用する場合の考察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dirty="0" smtClean="0"/>
                        <a:t>- </a:t>
                      </a:r>
                      <a:r>
                        <a:rPr kumimoji="1" lang="ja-JP" altLang="en-US" dirty="0" smtClean="0"/>
                        <a:t>空洞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加古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86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2011.5.21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ESAL-like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空洞を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cERL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で使用する場合の考察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dirty="0" smtClean="0"/>
                        <a:t>– RF (</a:t>
                      </a:r>
                      <a:r>
                        <a:rPr kumimoji="1" lang="ja-JP" altLang="en-US" dirty="0" smtClean="0"/>
                        <a:t>道園</a:t>
                      </a:r>
                      <a:r>
                        <a:rPr kumimoji="1" lang="en-US" altLang="ja-JP" dirty="0" smtClean="0"/>
                        <a:t>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ERL</a:t>
                      </a:r>
                      <a:r>
                        <a:rPr kumimoji="1" lang="ja-JP" altLang="en-US" dirty="0" smtClean="0"/>
                        <a:t>の戦略について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河田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T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ESAL-like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空洞を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cERL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で使用する場合の考察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dirty="0" smtClean="0"/>
                        <a:t>– </a:t>
                      </a:r>
                      <a:r>
                        <a:rPr kumimoji="1" lang="ja-JP" altLang="en-US" dirty="0" smtClean="0"/>
                        <a:t>冷凍機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仲井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27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2011.6.2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まとめ</a:t>
                      </a:r>
                      <a:r>
                        <a:rPr kumimoji="1" lang="en-US" altLang="ja-JP" dirty="0" smtClean="0"/>
                        <a:t> (</a:t>
                      </a:r>
                      <a:r>
                        <a:rPr kumimoji="1" lang="ja-JP" altLang="en-US" dirty="0" smtClean="0"/>
                        <a:t>山口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7813"/>
            <a:ext cx="8229600" cy="662691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まとめ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0880" y="819062"/>
            <a:ext cx="8395920" cy="603893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ts val="1900"/>
              </a:lnSpc>
            </a:pPr>
            <a:r>
              <a:rPr lang="ja-JP" altLang="en-US" sz="3789" dirty="0" smtClean="0">
                <a:latin typeface="Arial"/>
              </a:rPr>
              <a:t>合同加速器</a:t>
            </a:r>
            <a:endParaRPr lang="en-US" altLang="ja-JP" sz="3789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ja-JP" sz="3789" dirty="0" smtClean="0">
                <a:latin typeface="Arial"/>
              </a:rPr>
              <a:t>　</a:t>
            </a:r>
            <a:r>
              <a:rPr lang="en-US" altLang="ja-JP" sz="3789" dirty="0" smtClean="0">
                <a:latin typeface="Arial"/>
              </a:rPr>
              <a:t>- </a:t>
            </a:r>
            <a:r>
              <a:rPr lang="ja-JP" altLang="en-US" sz="3789" dirty="0" smtClean="0">
                <a:latin typeface="Arial"/>
              </a:rPr>
              <a:t>空洞：</a:t>
            </a:r>
            <a:r>
              <a:rPr lang="en-US" altLang="ja-JP" sz="3789" dirty="0" smtClean="0">
                <a:latin typeface="Arial"/>
              </a:rPr>
              <a:t>BBU</a:t>
            </a:r>
            <a:r>
              <a:rPr lang="ja-JP" altLang="en-US" sz="3789" dirty="0" smtClean="0">
                <a:latin typeface="Arial"/>
              </a:rPr>
              <a:t>の閾電流値，</a:t>
            </a:r>
            <a:r>
              <a:rPr lang="en-US" altLang="ja-JP" sz="3789" i="1" dirty="0" err="1" smtClean="0">
                <a:latin typeface="Arial"/>
              </a:rPr>
              <a:t>I</a:t>
            </a:r>
            <a:r>
              <a:rPr lang="en-US" altLang="ja-JP" sz="3789" baseline="-25000" dirty="0" err="1" smtClean="0">
                <a:latin typeface="Arial"/>
              </a:rPr>
              <a:t>th</a:t>
            </a:r>
            <a:r>
              <a:rPr lang="ja-JP" altLang="en-US" sz="3789" dirty="0" smtClean="0">
                <a:latin typeface="Arial"/>
              </a:rPr>
              <a:t>は約</a:t>
            </a:r>
            <a:r>
              <a:rPr lang="en-US" altLang="ja-JP" sz="3789" dirty="0" smtClean="0">
                <a:solidFill>
                  <a:srgbClr val="FF0000"/>
                </a:solidFill>
                <a:latin typeface="Arial"/>
              </a:rPr>
              <a:t>60mA</a:t>
            </a:r>
            <a:r>
              <a:rPr lang="ja-JP" altLang="en-US" sz="3789" dirty="0" smtClean="0">
                <a:latin typeface="Arial"/>
              </a:rPr>
              <a:t>．</a:t>
            </a:r>
            <a:r>
              <a:rPr lang="en-US" altLang="ja-JP" sz="3789" dirty="0" smtClean="0">
                <a:latin typeface="Arial"/>
              </a:rPr>
              <a:t>LC</a:t>
            </a:r>
            <a:r>
              <a:rPr lang="ja-JP" altLang="en-US" sz="3789" dirty="0" smtClean="0">
                <a:latin typeface="Arial"/>
              </a:rPr>
              <a:t>空洞は</a:t>
            </a:r>
            <a:r>
              <a:rPr lang="en-US" altLang="ja-JP" sz="3789" dirty="0" smtClean="0">
                <a:latin typeface="Arial"/>
              </a:rPr>
              <a:t>100mA ERL</a:t>
            </a:r>
            <a:r>
              <a:rPr lang="ja-JP" altLang="en-US" sz="3789" dirty="0" smtClean="0">
                <a:latin typeface="Arial"/>
              </a:rPr>
              <a:t>には使えない</a:t>
            </a:r>
            <a:r>
              <a:rPr lang="en-US" altLang="ja-JP" sz="3789" dirty="0" smtClean="0">
                <a:latin typeface="Arial"/>
              </a:rPr>
              <a:t>?</a:t>
            </a:r>
          </a:p>
          <a:p>
            <a:pPr>
              <a:lnSpc>
                <a:spcPts val="1900"/>
              </a:lnSpc>
              <a:buNone/>
            </a:pPr>
            <a:r>
              <a:rPr lang="ja-JP" altLang="ja-JP" sz="3789" dirty="0" smtClean="0">
                <a:latin typeface="Arial"/>
              </a:rPr>
              <a:t>　</a:t>
            </a:r>
            <a:r>
              <a:rPr lang="en-US" altLang="ja-JP" sz="3789" dirty="0" smtClean="0">
                <a:latin typeface="Arial"/>
              </a:rPr>
              <a:t>- RF</a:t>
            </a:r>
            <a:r>
              <a:rPr lang="ja-JP" altLang="en-US" sz="3789" dirty="0" smtClean="0">
                <a:latin typeface="Arial"/>
              </a:rPr>
              <a:t>：クライストロンでパルス</a:t>
            </a:r>
            <a:r>
              <a:rPr lang="en-US" altLang="ja-JP" sz="3789" dirty="0" smtClean="0">
                <a:latin typeface="Arial"/>
              </a:rPr>
              <a:t>/CW</a:t>
            </a:r>
            <a:r>
              <a:rPr lang="ja-JP" altLang="en-US" sz="3789" dirty="0" smtClean="0">
                <a:latin typeface="Arial"/>
              </a:rPr>
              <a:t>兼用．電源は難しい．</a:t>
            </a:r>
            <a:r>
              <a:rPr lang="en-US" altLang="ja-JP" sz="3789" dirty="0" smtClean="0">
                <a:latin typeface="Arial"/>
              </a:rPr>
              <a:t>LLRF</a:t>
            </a:r>
            <a:r>
              <a:rPr lang="ja-JP" altLang="en-US" sz="3789" dirty="0" smtClean="0">
                <a:latin typeface="Arial"/>
              </a:rPr>
              <a:t>，立体回路</a:t>
            </a:r>
            <a:r>
              <a:rPr lang="en-US" altLang="ja-JP" sz="3789" dirty="0" smtClean="0">
                <a:latin typeface="Arial"/>
              </a:rPr>
              <a:t>OK</a:t>
            </a:r>
            <a:r>
              <a:rPr lang="ja-JP" altLang="en-US" sz="3789" dirty="0" smtClean="0">
                <a:latin typeface="Arial"/>
              </a:rPr>
              <a:t>．</a:t>
            </a:r>
            <a:endParaRPr lang="en-US" altLang="ja-JP" sz="3789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ja-JP" sz="3789" dirty="0" smtClean="0">
                <a:latin typeface="Arial"/>
              </a:rPr>
              <a:t>　</a:t>
            </a:r>
            <a:r>
              <a:rPr lang="en-US" altLang="ja-JP" sz="3789" dirty="0" smtClean="0">
                <a:latin typeface="Arial"/>
              </a:rPr>
              <a:t>- </a:t>
            </a:r>
            <a:r>
              <a:rPr lang="ja-JP" altLang="en-US" sz="3789" dirty="0" smtClean="0">
                <a:latin typeface="Arial"/>
              </a:rPr>
              <a:t>冷凍機：技術的には可能．課題はコスト．</a:t>
            </a:r>
            <a:endParaRPr lang="en-US" altLang="ja-JP" sz="3789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endParaRPr lang="en-US" altLang="ja-JP" dirty="0" smtClean="0">
              <a:latin typeface="Arial"/>
            </a:endParaRPr>
          </a:p>
          <a:p>
            <a:pPr>
              <a:lnSpc>
                <a:spcPts val="1900"/>
              </a:lnSpc>
            </a:pPr>
            <a:r>
              <a:rPr lang="en-US" altLang="ja-JP" sz="3789" dirty="0" err="1" smtClean="0">
                <a:latin typeface="Arial"/>
              </a:rPr>
              <a:t>cERL</a:t>
            </a:r>
            <a:r>
              <a:rPr lang="ja-JP" altLang="en-US" sz="3789" dirty="0" smtClean="0">
                <a:latin typeface="Arial"/>
              </a:rPr>
              <a:t>に</a:t>
            </a:r>
            <a:r>
              <a:rPr lang="en-US" altLang="ja-JP" sz="3789" dirty="0" smtClean="0">
                <a:latin typeface="Arial"/>
              </a:rPr>
              <a:t>LC</a:t>
            </a:r>
            <a:r>
              <a:rPr lang="ja-JP" altLang="en-US" sz="3789" dirty="0" smtClean="0">
                <a:latin typeface="Arial"/>
              </a:rPr>
              <a:t>空洞を入れる場合の課題</a:t>
            </a:r>
            <a:endParaRPr lang="en-US" altLang="ja-JP" sz="3789" dirty="0" smtClean="0">
              <a:latin typeface="Arial"/>
            </a:endParaRPr>
          </a:p>
          <a:p>
            <a:pPr>
              <a:lnSpc>
                <a:spcPts val="2300"/>
              </a:lnSpc>
              <a:buNone/>
            </a:pPr>
            <a:r>
              <a:rPr lang="ja-JP" altLang="ja-JP" sz="3789" dirty="0" smtClean="0">
                <a:latin typeface="Arial"/>
              </a:rPr>
              <a:t>　</a:t>
            </a:r>
            <a:r>
              <a:rPr lang="en-US" altLang="ja-JP" sz="3789" dirty="0" smtClean="0">
                <a:latin typeface="Arial"/>
              </a:rPr>
              <a:t>- </a:t>
            </a:r>
            <a:r>
              <a:rPr lang="ja-JP" altLang="en-US" sz="3789" dirty="0" smtClean="0">
                <a:latin typeface="Arial"/>
              </a:rPr>
              <a:t>空洞：大きな問題はない</a:t>
            </a:r>
            <a:r>
              <a:rPr lang="en-US" altLang="ja-JP" sz="3789" dirty="0" smtClean="0">
                <a:latin typeface="Arial"/>
              </a:rPr>
              <a:t> </a:t>
            </a:r>
            <a:r>
              <a:rPr lang="ja-JP" altLang="en-US" sz="3789" dirty="0" smtClean="0">
                <a:latin typeface="Arial"/>
              </a:rPr>
              <a:t>．入力カプラー，</a:t>
            </a:r>
            <a:r>
              <a:rPr lang="en-US" altLang="ja-JP" sz="3789" dirty="0" smtClean="0">
                <a:latin typeface="Arial"/>
              </a:rPr>
              <a:t>HOM</a:t>
            </a:r>
            <a:r>
              <a:rPr lang="ja-JP" altLang="en-US" sz="3789" dirty="0" smtClean="0">
                <a:latin typeface="Arial"/>
              </a:rPr>
              <a:t>カプラーのコネクターに冷却の改良が必要．</a:t>
            </a:r>
            <a:endParaRPr lang="en-US" altLang="ja-JP" sz="3789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en-US" sz="3789" dirty="0" smtClean="0">
                <a:latin typeface="Arial"/>
              </a:rPr>
              <a:t>　</a:t>
            </a:r>
            <a:r>
              <a:rPr lang="en-US" altLang="ja-JP" sz="3789" dirty="0" smtClean="0">
                <a:latin typeface="Arial"/>
              </a:rPr>
              <a:t>- RF</a:t>
            </a:r>
            <a:r>
              <a:rPr lang="ja-JP" altLang="en-US" sz="3789" dirty="0" smtClean="0">
                <a:latin typeface="Arial"/>
              </a:rPr>
              <a:t>：問題なし．パルス運転するなら開発が必要．</a:t>
            </a:r>
            <a:endParaRPr lang="en-US" altLang="ja-JP" sz="3789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en-US" sz="3789" dirty="0" smtClean="0">
                <a:latin typeface="Arial"/>
              </a:rPr>
              <a:t>　</a:t>
            </a:r>
            <a:r>
              <a:rPr lang="en-US" altLang="ja-JP" sz="3789" dirty="0" smtClean="0">
                <a:latin typeface="Arial"/>
              </a:rPr>
              <a:t>- </a:t>
            </a:r>
            <a:r>
              <a:rPr lang="ja-JP" altLang="en-US" sz="3789" dirty="0" smtClean="0">
                <a:latin typeface="Arial"/>
              </a:rPr>
              <a:t>冷凍機：現有の</a:t>
            </a:r>
            <a:r>
              <a:rPr lang="en-US" altLang="ja-JP" sz="3789" dirty="0" smtClean="0">
                <a:latin typeface="Arial"/>
              </a:rPr>
              <a:t>He</a:t>
            </a:r>
            <a:r>
              <a:rPr lang="ja-JP" altLang="en-US" sz="3789" dirty="0" smtClean="0">
                <a:latin typeface="Arial"/>
              </a:rPr>
              <a:t>液化冷凍機</a:t>
            </a:r>
            <a:r>
              <a:rPr lang="en-US" altLang="ja-JP" sz="3789" dirty="0" smtClean="0">
                <a:latin typeface="Arial"/>
              </a:rPr>
              <a:t>(TCF-200) 1</a:t>
            </a:r>
            <a:r>
              <a:rPr lang="ja-JP" altLang="en-US" sz="3789" dirty="0" smtClean="0">
                <a:latin typeface="Arial"/>
              </a:rPr>
              <a:t>台では空洞</a:t>
            </a:r>
            <a:r>
              <a:rPr lang="en-US" altLang="ja-JP" sz="3789" dirty="0" smtClean="0">
                <a:latin typeface="Arial"/>
              </a:rPr>
              <a:t>2</a:t>
            </a:r>
            <a:r>
              <a:rPr lang="ja-JP" altLang="en-US" sz="3789" dirty="0" smtClean="0">
                <a:latin typeface="Arial"/>
              </a:rPr>
              <a:t>台が限界．</a:t>
            </a:r>
            <a:endParaRPr lang="en-US" altLang="ja-JP" sz="3789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ja-JP" sz="3789" dirty="0" smtClean="0">
                <a:latin typeface="Arial"/>
              </a:rPr>
              <a:t>　</a:t>
            </a:r>
            <a:r>
              <a:rPr lang="en-US" altLang="ja-JP" sz="3789" dirty="0" smtClean="0">
                <a:latin typeface="Arial"/>
              </a:rPr>
              <a:t>- </a:t>
            </a:r>
            <a:r>
              <a:rPr lang="en-US" altLang="ja-JP" sz="3789" dirty="0" smtClean="0">
                <a:solidFill>
                  <a:srgbClr val="FF0000"/>
                </a:solidFill>
                <a:latin typeface="Arial"/>
              </a:rPr>
              <a:t>LC</a:t>
            </a:r>
            <a:r>
              <a:rPr lang="ja-JP" altLang="en-US" sz="3789" dirty="0" smtClean="0">
                <a:solidFill>
                  <a:srgbClr val="FF0000"/>
                </a:solidFill>
                <a:latin typeface="Arial"/>
              </a:rPr>
              <a:t>空洞</a:t>
            </a:r>
            <a:r>
              <a:rPr lang="en-US" altLang="ja-JP" sz="3789" dirty="0" smtClean="0">
                <a:solidFill>
                  <a:srgbClr val="FF0000"/>
                </a:solidFill>
                <a:latin typeface="Arial"/>
              </a:rPr>
              <a:t>(4</a:t>
            </a:r>
            <a:r>
              <a:rPr lang="ja-JP" altLang="en-US" sz="3789" dirty="0" smtClean="0">
                <a:solidFill>
                  <a:srgbClr val="FF0000"/>
                </a:solidFill>
                <a:latin typeface="Arial"/>
              </a:rPr>
              <a:t>台</a:t>
            </a:r>
            <a:r>
              <a:rPr lang="en-US" altLang="ja-JP" sz="3789" dirty="0" smtClean="0">
                <a:solidFill>
                  <a:srgbClr val="FF0000"/>
                </a:solidFill>
                <a:latin typeface="Arial"/>
              </a:rPr>
              <a:t>)</a:t>
            </a:r>
            <a:r>
              <a:rPr lang="ja-JP" altLang="en-US" sz="3789" dirty="0" smtClean="0">
                <a:solidFill>
                  <a:srgbClr val="FF0000"/>
                </a:solidFill>
                <a:latin typeface="Arial"/>
              </a:rPr>
              <a:t>を</a:t>
            </a:r>
            <a:r>
              <a:rPr lang="en-US" altLang="ja-JP" sz="3789" dirty="0" err="1" smtClean="0">
                <a:solidFill>
                  <a:srgbClr val="FF0000"/>
                </a:solidFill>
                <a:latin typeface="Arial"/>
              </a:rPr>
              <a:t>cERL</a:t>
            </a:r>
            <a:r>
              <a:rPr lang="ja-JP" altLang="en-US" sz="3789" dirty="0" smtClean="0">
                <a:solidFill>
                  <a:srgbClr val="FF0000"/>
                </a:solidFill>
                <a:latin typeface="Arial"/>
              </a:rPr>
              <a:t>に入れて性能を評価する．長時間運転の実績．</a:t>
            </a:r>
            <a:endParaRPr lang="en-US" altLang="ja-JP" sz="3789" dirty="0" smtClean="0">
              <a:solidFill>
                <a:srgbClr val="FF0000"/>
              </a:solidFill>
              <a:latin typeface="Arial"/>
            </a:endParaRPr>
          </a:p>
          <a:p>
            <a:pPr>
              <a:lnSpc>
                <a:spcPts val="1900"/>
              </a:lnSpc>
              <a:buNone/>
            </a:pPr>
            <a:endParaRPr lang="en-US" altLang="ja-JP" dirty="0" smtClean="0">
              <a:latin typeface="Arial"/>
            </a:endParaRPr>
          </a:p>
          <a:p>
            <a:pPr>
              <a:lnSpc>
                <a:spcPts val="1900"/>
              </a:lnSpc>
            </a:pPr>
            <a:r>
              <a:rPr lang="ja-JP" altLang="en-US" sz="3818" dirty="0" smtClean="0">
                <a:latin typeface="Arial"/>
              </a:rPr>
              <a:t>状況</a:t>
            </a:r>
            <a:endParaRPr lang="en-US" altLang="ja-JP" sz="3818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ja-JP" sz="3818" dirty="0" smtClean="0">
                <a:latin typeface="Arial"/>
              </a:rPr>
              <a:t>　</a:t>
            </a:r>
            <a:r>
              <a:rPr lang="en-US" altLang="ja-JP" sz="3818" dirty="0" smtClean="0">
                <a:latin typeface="Arial"/>
              </a:rPr>
              <a:t>- </a:t>
            </a:r>
            <a:r>
              <a:rPr lang="ja-JP" altLang="en-US" sz="3818" dirty="0" smtClean="0">
                <a:latin typeface="Arial"/>
              </a:rPr>
              <a:t>「</a:t>
            </a:r>
            <a:r>
              <a:rPr lang="en-US" altLang="ja-JP" sz="3818" dirty="0" smtClean="0">
                <a:latin typeface="Arial"/>
              </a:rPr>
              <a:t>ILC</a:t>
            </a:r>
            <a:r>
              <a:rPr lang="ja-JP" altLang="en-US" sz="3818" dirty="0" smtClean="0">
                <a:latin typeface="Arial"/>
              </a:rPr>
              <a:t>の</a:t>
            </a:r>
            <a:r>
              <a:rPr lang="en-US" altLang="ja-JP" sz="3818" dirty="0" smtClean="0">
                <a:latin typeface="Arial"/>
              </a:rPr>
              <a:t>R&amp;D</a:t>
            </a:r>
            <a:r>
              <a:rPr lang="ja-JP" altLang="en-US" sz="3818" dirty="0" smtClean="0">
                <a:latin typeface="Arial"/>
              </a:rPr>
              <a:t>」を目的の一つにしてはいけない．</a:t>
            </a:r>
            <a:endParaRPr lang="en-US" altLang="ja-JP" sz="3818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ja-JP" sz="3818" dirty="0" smtClean="0">
                <a:latin typeface="Arial"/>
              </a:rPr>
              <a:t>　</a:t>
            </a:r>
            <a:r>
              <a:rPr lang="en-US" altLang="ja-JP" sz="3818" dirty="0" smtClean="0">
                <a:latin typeface="Arial"/>
              </a:rPr>
              <a:t>- </a:t>
            </a:r>
            <a:r>
              <a:rPr lang="ja-JP" altLang="en-US" sz="3818" dirty="0" smtClean="0">
                <a:latin typeface="Arial"/>
              </a:rPr>
              <a:t>総額</a:t>
            </a:r>
            <a:r>
              <a:rPr lang="en-US" altLang="ja-JP" sz="3818" dirty="0" smtClean="0">
                <a:latin typeface="Arial"/>
              </a:rPr>
              <a:t>300</a:t>
            </a:r>
            <a:r>
              <a:rPr lang="ja-JP" altLang="en-US" sz="3818" dirty="0" smtClean="0">
                <a:latin typeface="Arial"/>
              </a:rPr>
              <a:t>億円以下で設計せよ．</a:t>
            </a:r>
            <a:endParaRPr lang="en-US" altLang="ja-JP" sz="3818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ja-JP" sz="3818" dirty="0" smtClean="0">
                <a:latin typeface="Arial"/>
              </a:rPr>
              <a:t>　</a:t>
            </a:r>
            <a:r>
              <a:rPr lang="en-US" altLang="ja-JP" sz="3818" dirty="0" smtClean="0">
                <a:latin typeface="Arial"/>
              </a:rPr>
              <a:t>- XFEL</a:t>
            </a:r>
            <a:r>
              <a:rPr lang="ja-JP" altLang="en-US" sz="3818" dirty="0" smtClean="0">
                <a:latin typeface="Arial"/>
              </a:rPr>
              <a:t>のユーザーは，</a:t>
            </a:r>
            <a:r>
              <a:rPr lang="en-US" altLang="ja-JP" sz="3818" dirty="0" smtClean="0">
                <a:latin typeface="Arial"/>
              </a:rPr>
              <a:t>CW</a:t>
            </a:r>
            <a:r>
              <a:rPr lang="ja-JP" altLang="en-US" sz="3818" dirty="0" smtClean="0">
                <a:latin typeface="Arial"/>
              </a:rPr>
              <a:t>：パルス</a:t>
            </a:r>
            <a:r>
              <a:rPr lang="en-US" altLang="ja-JP" sz="3818" dirty="0" smtClean="0">
                <a:latin typeface="Arial"/>
              </a:rPr>
              <a:t> = 90</a:t>
            </a:r>
            <a:r>
              <a:rPr lang="ja-JP" altLang="en-US" sz="3818" dirty="0" smtClean="0">
                <a:latin typeface="Arial"/>
              </a:rPr>
              <a:t>：</a:t>
            </a:r>
            <a:r>
              <a:rPr lang="en-US" altLang="ja-JP" sz="3818" dirty="0" smtClean="0">
                <a:latin typeface="Arial"/>
              </a:rPr>
              <a:t>10</a:t>
            </a:r>
            <a:r>
              <a:rPr lang="ja-JP" altLang="en-US" sz="3818" dirty="0" smtClean="0">
                <a:latin typeface="Arial"/>
              </a:rPr>
              <a:t>．</a:t>
            </a:r>
            <a:endParaRPr lang="en-US" altLang="ja-JP" sz="3818" dirty="0" smtClean="0">
              <a:latin typeface="Arial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ja-JP" sz="3818" dirty="0" smtClean="0">
                <a:latin typeface="Arial"/>
              </a:rPr>
              <a:t>　</a:t>
            </a:r>
            <a:r>
              <a:rPr lang="ja-JP" altLang="en-US" sz="3818" dirty="0" smtClean="0">
                <a:latin typeface="Arial"/>
              </a:rPr>
              <a:t>　　</a:t>
            </a:r>
            <a:r>
              <a:rPr lang="en-US" altLang="ja-JP" sz="3818" dirty="0" smtClean="0">
                <a:latin typeface="Arial"/>
              </a:rPr>
              <a:t>→ 3.0 </a:t>
            </a:r>
            <a:r>
              <a:rPr lang="en-US" altLang="ja-JP" sz="3818" dirty="0" err="1" smtClean="0">
                <a:latin typeface="Arial"/>
              </a:rPr>
              <a:t>GeV</a:t>
            </a:r>
            <a:r>
              <a:rPr lang="en-US" altLang="ja-JP" sz="3818" dirty="0" smtClean="0">
                <a:latin typeface="Arial"/>
              </a:rPr>
              <a:t> ERL (</a:t>
            </a:r>
            <a:r>
              <a:rPr lang="ja-JP" altLang="en-US" sz="3818" dirty="0" smtClean="0">
                <a:latin typeface="Arial"/>
              </a:rPr>
              <a:t>空洞</a:t>
            </a:r>
            <a:r>
              <a:rPr lang="en-US" altLang="ja-JP" sz="3818" dirty="0" smtClean="0">
                <a:latin typeface="Arial"/>
              </a:rPr>
              <a:t>200</a:t>
            </a:r>
            <a:r>
              <a:rPr lang="ja-JP" altLang="en-US" sz="3818" dirty="0" smtClean="0">
                <a:latin typeface="Arial"/>
              </a:rPr>
              <a:t>台</a:t>
            </a:r>
            <a:r>
              <a:rPr lang="en-US" altLang="ja-JP" sz="3818" dirty="0" smtClean="0">
                <a:latin typeface="Arial"/>
              </a:rPr>
              <a:t>)</a:t>
            </a:r>
          </a:p>
          <a:p>
            <a:pPr>
              <a:lnSpc>
                <a:spcPts val="1900"/>
              </a:lnSpc>
              <a:buNone/>
            </a:pPr>
            <a:r>
              <a:rPr lang="ja-JP" altLang="en-US" sz="4000" dirty="0" smtClean="0">
                <a:latin typeface="Arial"/>
              </a:rPr>
              <a:t>　</a:t>
            </a:r>
            <a:r>
              <a:rPr lang="en-US" altLang="ja-JP" sz="4000" dirty="0" smtClean="0">
                <a:latin typeface="Arial"/>
              </a:rPr>
              <a:t>ERL</a:t>
            </a:r>
            <a:r>
              <a:rPr lang="ja-JP" altLang="en-US" sz="4000" dirty="0" smtClean="0">
                <a:latin typeface="Arial"/>
              </a:rPr>
              <a:t>の一部</a:t>
            </a:r>
            <a:r>
              <a:rPr lang="en-US" altLang="ja-JP" sz="4000" dirty="0" smtClean="0">
                <a:latin typeface="Arial"/>
              </a:rPr>
              <a:t>(</a:t>
            </a:r>
            <a:r>
              <a:rPr lang="ja-JP" altLang="en-US" sz="4000" dirty="0" smtClean="0">
                <a:latin typeface="Arial"/>
              </a:rPr>
              <a:t>中央部</a:t>
            </a:r>
            <a:r>
              <a:rPr lang="en-US" altLang="ja-JP" sz="4000" dirty="0" smtClean="0">
                <a:latin typeface="Arial"/>
              </a:rPr>
              <a:t>)</a:t>
            </a:r>
            <a:r>
              <a:rPr lang="ja-JP" altLang="en-US" sz="4000" dirty="0" smtClean="0">
                <a:latin typeface="Arial"/>
              </a:rPr>
              <a:t>で</a:t>
            </a:r>
            <a:r>
              <a:rPr lang="en-US" altLang="ja-JP" sz="4000" dirty="0" smtClean="0">
                <a:solidFill>
                  <a:srgbClr val="FF0000"/>
                </a:solidFill>
                <a:latin typeface="Arial"/>
              </a:rPr>
              <a:t>LC</a:t>
            </a:r>
            <a:r>
              <a:rPr lang="ja-JP" altLang="en-US" sz="4000" dirty="0" smtClean="0">
                <a:solidFill>
                  <a:srgbClr val="FF0000"/>
                </a:solidFill>
                <a:latin typeface="Arial"/>
              </a:rPr>
              <a:t>空洞が使えないか？</a:t>
            </a:r>
            <a:r>
              <a:rPr lang="en-US" altLang="ja-JP" sz="4000" dirty="0" smtClean="0">
                <a:latin typeface="Arial"/>
              </a:rPr>
              <a:t> (BBU</a:t>
            </a:r>
            <a:r>
              <a:rPr lang="ja-JP" altLang="en-US" sz="4000" dirty="0" smtClean="0">
                <a:latin typeface="Arial"/>
              </a:rPr>
              <a:t>の</a:t>
            </a:r>
            <a:r>
              <a:rPr lang="en-US" altLang="ja-JP" sz="4000" i="1" dirty="0" err="1" smtClean="0">
                <a:latin typeface="Arial"/>
              </a:rPr>
              <a:t>I</a:t>
            </a:r>
            <a:r>
              <a:rPr lang="en-US" altLang="ja-JP" sz="4000" baseline="-25000" dirty="0" err="1" smtClean="0">
                <a:latin typeface="Arial"/>
              </a:rPr>
              <a:t>th</a:t>
            </a:r>
            <a:r>
              <a:rPr lang="ja-JP" altLang="en-US" sz="4000" dirty="0" smtClean="0">
                <a:latin typeface="Arial"/>
              </a:rPr>
              <a:t>低い</a:t>
            </a:r>
            <a:r>
              <a:rPr lang="en-US" altLang="ja-JP" sz="4000" dirty="0" smtClean="0">
                <a:latin typeface="Arial"/>
              </a:rPr>
              <a:t>?→</a:t>
            </a:r>
            <a:r>
              <a:rPr lang="ja-JP" altLang="en-US" sz="4000" dirty="0" smtClean="0">
                <a:latin typeface="Arial"/>
              </a:rPr>
              <a:t>要検討</a:t>
            </a:r>
            <a:r>
              <a:rPr lang="en-US" altLang="ja-JP" sz="4000" dirty="0" smtClean="0">
                <a:latin typeface="Arial"/>
              </a:rPr>
              <a:t>)</a:t>
            </a:r>
          </a:p>
          <a:p>
            <a:pPr>
              <a:lnSpc>
                <a:spcPts val="1900"/>
              </a:lnSpc>
              <a:buNone/>
            </a:pPr>
            <a:r>
              <a:rPr lang="ja-JP" altLang="ja-JP" sz="4000" dirty="0" smtClean="0">
                <a:latin typeface="Arial"/>
              </a:rPr>
              <a:t>　</a:t>
            </a:r>
            <a:r>
              <a:rPr lang="ja-JP" altLang="en-US" sz="4000" dirty="0" smtClean="0">
                <a:latin typeface="Arial"/>
              </a:rPr>
              <a:t>・共通する技術</a:t>
            </a:r>
            <a:endParaRPr lang="en-US" altLang="ja-JP" sz="4000" dirty="0" smtClean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コンテンツ プレースホルダ 3" descr="東カウンターホール図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96975"/>
            <a:ext cx="860425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43088" y="457200"/>
            <a:ext cx="5534025" cy="579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3200" b="1" dirty="0"/>
              <a:t>コンパクト</a:t>
            </a:r>
            <a:r>
              <a:rPr lang="en-US" altLang="ja-JP" sz="3200" b="1" dirty="0"/>
              <a:t>ERL</a:t>
            </a:r>
            <a:r>
              <a:rPr lang="ja-JP" altLang="en-US" sz="3200" b="1" dirty="0"/>
              <a:t>設備（全体概要）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36891" y="1400082"/>
            <a:ext cx="4249909" cy="295368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220788" y="3903663"/>
            <a:ext cx="5027613" cy="15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462073" y="1390649"/>
            <a:ext cx="8229599" cy="31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5400000">
            <a:off x="1922291" y="3903665"/>
            <a:ext cx="5027612" cy="15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5400000">
            <a:off x="2785775" y="3906839"/>
            <a:ext cx="5027613" cy="15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>
            <a:off x="3645972" y="3913095"/>
            <a:ext cx="5027613" cy="15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4489008" y="3894763"/>
            <a:ext cx="5027613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5400000">
            <a:off x="-2050940" y="3903663"/>
            <a:ext cx="5027613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62072" y="1695450"/>
            <a:ext cx="82296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462073" y="6418263"/>
            <a:ext cx="8229599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20"/>
          <p:cNvSpPr txBox="1">
            <a:spLocks noChangeArrowheads="1"/>
          </p:cNvSpPr>
          <p:nvPr/>
        </p:nvSpPr>
        <p:spPr bwMode="auto">
          <a:xfrm>
            <a:off x="665768" y="2327095"/>
            <a:ext cx="147942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700" b="1" dirty="0" smtClean="0">
                <a:solidFill>
                  <a:srgbClr val="0000FF"/>
                </a:solidFill>
                <a:latin typeface="Arial"/>
                <a:cs typeface="Arial"/>
              </a:rPr>
              <a:t>ATF</a:t>
            </a:r>
            <a:endParaRPr lang="ja-JP" altLang="en-US" sz="17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23"/>
          <p:cNvSpPr txBox="1">
            <a:spLocks noChangeArrowheads="1"/>
          </p:cNvSpPr>
          <p:nvPr/>
        </p:nvSpPr>
        <p:spPr bwMode="auto">
          <a:xfrm>
            <a:off x="1959048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2011</a:t>
            </a:r>
            <a:endParaRPr lang="ja-JP" altLang="en-US" sz="2000" b="1" dirty="0">
              <a:latin typeface="Arial"/>
              <a:cs typeface="Arial"/>
            </a:endParaRPr>
          </a:p>
        </p:txBody>
      </p:sp>
      <p:sp>
        <p:nvSpPr>
          <p:cNvPr id="16" name="テキスト ボックス 24"/>
          <p:cNvSpPr txBox="1">
            <a:spLocks noChangeArrowheads="1"/>
          </p:cNvSpPr>
          <p:nvPr/>
        </p:nvSpPr>
        <p:spPr bwMode="auto">
          <a:xfrm>
            <a:off x="2789175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2012</a:t>
            </a:r>
            <a:endParaRPr lang="ja-JP" altLang="en-US" sz="2000" b="1" dirty="0">
              <a:latin typeface="Arial"/>
              <a:cs typeface="Arial"/>
            </a:endParaRPr>
          </a:p>
        </p:txBody>
      </p:sp>
      <p:sp>
        <p:nvSpPr>
          <p:cNvPr id="17" name="テキスト ボックス 25"/>
          <p:cNvSpPr txBox="1">
            <a:spLocks noChangeArrowheads="1"/>
          </p:cNvSpPr>
          <p:nvPr/>
        </p:nvSpPr>
        <p:spPr bwMode="auto">
          <a:xfrm>
            <a:off x="3642834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2013</a:t>
            </a:r>
            <a:endParaRPr lang="ja-JP" altLang="en-US" sz="2000" b="1" dirty="0">
              <a:latin typeface="Arial"/>
              <a:cs typeface="Arial"/>
            </a:endParaRPr>
          </a:p>
        </p:txBody>
      </p:sp>
      <p:sp>
        <p:nvSpPr>
          <p:cNvPr id="18" name="テキスト ボックス 26"/>
          <p:cNvSpPr txBox="1">
            <a:spLocks noChangeArrowheads="1"/>
          </p:cNvSpPr>
          <p:nvPr/>
        </p:nvSpPr>
        <p:spPr bwMode="auto">
          <a:xfrm>
            <a:off x="4490724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2014</a:t>
            </a:r>
            <a:endParaRPr lang="ja-JP" altLang="en-US" sz="2000" b="1" dirty="0">
              <a:latin typeface="Arial"/>
              <a:cs typeface="Arial"/>
            </a:endParaRPr>
          </a:p>
        </p:txBody>
      </p:sp>
      <p:sp>
        <p:nvSpPr>
          <p:cNvPr id="19" name="テキスト ボックス 27"/>
          <p:cNvSpPr txBox="1">
            <a:spLocks noChangeArrowheads="1"/>
          </p:cNvSpPr>
          <p:nvPr/>
        </p:nvSpPr>
        <p:spPr bwMode="auto">
          <a:xfrm>
            <a:off x="5339373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2015</a:t>
            </a:r>
            <a:endParaRPr lang="ja-JP" altLang="en-US" sz="2000" b="1" dirty="0">
              <a:latin typeface="Arial"/>
              <a:cs typeface="Arial"/>
            </a:endParaRPr>
          </a:p>
        </p:txBody>
      </p:sp>
      <p:sp>
        <p:nvSpPr>
          <p:cNvPr id="20" name="テキスト ボックス 28"/>
          <p:cNvSpPr txBox="1">
            <a:spLocks noChangeArrowheads="1"/>
          </p:cNvSpPr>
          <p:nvPr/>
        </p:nvSpPr>
        <p:spPr bwMode="auto">
          <a:xfrm>
            <a:off x="6202293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2016</a:t>
            </a:r>
            <a:endParaRPr lang="ja-JP" altLang="en-US" sz="2000" b="1" dirty="0">
              <a:latin typeface="Arial"/>
              <a:cs typeface="Arial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rot="5400000">
            <a:off x="1068678" y="3903663"/>
            <a:ext cx="5027613" cy="15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3"/>
          <p:cNvSpPr txBox="1">
            <a:spLocks noChangeArrowheads="1"/>
          </p:cNvSpPr>
          <p:nvPr/>
        </p:nvSpPr>
        <p:spPr bwMode="auto">
          <a:xfrm>
            <a:off x="843072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>
                <a:latin typeface="Arial"/>
                <a:cs typeface="Arial"/>
              </a:rPr>
              <a:t>C</a:t>
            </a:r>
            <a:r>
              <a:rPr lang="en-US" altLang="ja-JP" sz="2000" b="1" dirty="0" smtClean="0">
                <a:latin typeface="Arial"/>
                <a:cs typeface="Arial"/>
              </a:rPr>
              <a:t>Y</a:t>
            </a:r>
            <a:endParaRPr lang="ja-JP" altLang="en-US" sz="2000" b="1" dirty="0">
              <a:latin typeface="Arial"/>
              <a:cs typeface="Arial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rot="5400000">
            <a:off x="6177071" y="3903663"/>
            <a:ext cx="5027613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8"/>
          <p:cNvSpPr txBox="1">
            <a:spLocks noChangeArrowheads="1"/>
          </p:cNvSpPr>
          <p:nvPr/>
        </p:nvSpPr>
        <p:spPr bwMode="auto">
          <a:xfrm>
            <a:off x="7050438" y="132840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2017</a:t>
            </a:r>
            <a:endParaRPr lang="ja-JP" altLang="en-US" sz="2000" b="1" dirty="0">
              <a:latin typeface="Arial"/>
              <a:cs typeface="Arial"/>
            </a:endParaRPr>
          </a:p>
        </p:txBody>
      </p:sp>
      <p:sp>
        <p:nvSpPr>
          <p:cNvPr id="25" name="TextBox 104"/>
          <p:cNvSpPr txBox="1"/>
          <p:nvPr/>
        </p:nvSpPr>
        <p:spPr>
          <a:xfrm>
            <a:off x="3455281" y="405824"/>
            <a:ext cx="26011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  <a:latin typeface="Arial"/>
                <a:cs typeface="Arial"/>
              </a:rPr>
              <a:t>STF</a:t>
            </a:r>
            <a:r>
              <a:rPr lang="ja-JP" altLang="en-US" sz="3200" dirty="0" smtClean="0">
                <a:solidFill>
                  <a:schemeClr val="bg1"/>
                </a:solidFill>
                <a:latin typeface="Arial"/>
                <a:cs typeface="Arial"/>
              </a:rPr>
              <a:t>長期計画</a:t>
            </a:r>
          </a:p>
          <a:p>
            <a:endParaRPr kumimoji="1" lang="ja-JP" altLang="en-US" dirty="0">
              <a:latin typeface="Arial"/>
              <a:cs typeface="Arial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82007" y="81188"/>
            <a:ext cx="98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Arial"/>
                <a:cs typeface="Arial"/>
              </a:rPr>
              <a:t>2011.7.7</a:t>
            </a:r>
            <a:endParaRPr kumimoji="1" lang="ja-JP" altLang="en-US" sz="1400" dirty="0">
              <a:latin typeface="Arial"/>
              <a:cs typeface="Arial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2072" y="381000"/>
            <a:ext cx="82296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/>
              <a:cs typeface="Arial"/>
            </a:endParaRPr>
          </a:p>
        </p:txBody>
      </p:sp>
      <p:sp>
        <p:nvSpPr>
          <p:cNvPr id="28" name="TextBox 104"/>
          <p:cNvSpPr txBox="1"/>
          <p:nvPr/>
        </p:nvSpPr>
        <p:spPr>
          <a:xfrm>
            <a:off x="2103318" y="381000"/>
            <a:ext cx="54220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  <a:latin typeface="Arial"/>
                <a:cs typeface="Arial"/>
              </a:rPr>
              <a:t>ILC</a:t>
            </a:r>
            <a:r>
              <a:rPr lang="ja-JP" altLang="en-US" sz="3200" dirty="0" smtClean="0">
                <a:solidFill>
                  <a:schemeClr val="bg1"/>
                </a:solidFill>
                <a:latin typeface="Arial"/>
                <a:cs typeface="Arial"/>
              </a:rPr>
              <a:t>加速器開発長期計画</a:t>
            </a:r>
            <a:r>
              <a:rPr lang="en-US" altLang="ja-JP" sz="3200" dirty="0" smtClean="0">
                <a:solidFill>
                  <a:schemeClr val="bg1"/>
                </a:solidFill>
                <a:latin typeface="Arial"/>
                <a:cs typeface="Arial"/>
              </a:rPr>
              <a:t> (</a:t>
            </a:r>
            <a:r>
              <a:rPr lang="ja-JP" altLang="en-US" sz="3200" dirty="0" smtClean="0">
                <a:solidFill>
                  <a:schemeClr val="bg1"/>
                </a:solidFill>
                <a:latin typeface="Arial"/>
                <a:cs typeface="Arial"/>
              </a:rPr>
              <a:t>案</a:t>
            </a:r>
            <a:r>
              <a:rPr lang="en-US" altLang="ja-JP" sz="3200" dirty="0" smtClean="0">
                <a:solidFill>
                  <a:schemeClr val="bg1"/>
                </a:solidFill>
                <a:latin typeface="Arial"/>
                <a:cs typeface="Arial"/>
              </a:rPr>
              <a:t>)</a:t>
            </a:r>
            <a:endParaRPr lang="ja-JP" altLang="en-US" sz="3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kumimoji="1" lang="ja-JP" altLang="en-US" dirty="0">
              <a:latin typeface="Arial"/>
              <a:cs typeface="Arial"/>
            </a:endParaRPr>
          </a:p>
        </p:txBody>
      </p:sp>
      <p:sp>
        <p:nvSpPr>
          <p:cNvPr id="29" name="テキスト ボックス 20"/>
          <p:cNvSpPr txBox="1">
            <a:spLocks noChangeArrowheads="1"/>
          </p:cNvSpPr>
          <p:nvPr/>
        </p:nvSpPr>
        <p:spPr bwMode="auto">
          <a:xfrm>
            <a:off x="525590" y="4381443"/>
            <a:ext cx="74436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b="1" dirty="0" smtClean="0">
                <a:latin typeface="Arial"/>
                <a:cs typeface="Arial"/>
              </a:rPr>
              <a:t>組織</a:t>
            </a:r>
            <a:endParaRPr lang="ja-JP" altLang="en-US" b="1" dirty="0">
              <a:latin typeface="Arial"/>
              <a:cs typeface="Arial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rot="5400000">
            <a:off x="5329525" y="3906839"/>
            <a:ext cx="5027613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28"/>
          <p:cNvSpPr txBox="1">
            <a:spLocks noChangeArrowheads="1"/>
          </p:cNvSpPr>
          <p:nvPr/>
        </p:nvSpPr>
        <p:spPr bwMode="auto">
          <a:xfrm>
            <a:off x="7873575" y="1338110"/>
            <a:ext cx="98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2000" b="1" dirty="0" smtClean="0">
                <a:latin typeface="Arial"/>
                <a:cs typeface="Arial"/>
              </a:rPr>
              <a:t>2018</a:t>
            </a:r>
            <a:endParaRPr lang="ja-JP" altLang="en-US" sz="2000" b="1" dirty="0">
              <a:latin typeface="Arial"/>
              <a:cs typeface="Arial"/>
            </a:endParaRPr>
          </a:p>
        </p:txBody>
      </p:sp>
      <p:sp>
        <p:nvSpPr>
          <p:cNvPr id="32" name="テキスト ボックス 20"/>
          <p:cNvSpPr txBox="1">
            <a:spLocks noChangeArrowheads="1"/>
          </p:cNvSpPr>
          <p:nvPr/>
        </p:nvSpPr>
        <p:spPr bwMode="auto">
          <a:xfrm>
            <a:off x="674828" y="3043351"/>
            <a:ext cx="73621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700" b="1" dirty="0" smtClean="0">
                <a:solidFill>
                  <a:srgbClr val="0000FF"/>
                </a:solidFill>
                <a:latin typeface="Arial"/>
                <a:cs typeface="Arial"/>
              </a:rPr>
              <a:t>STF</a:t>
            </a:r>
            <a:endParaRPr lang="ja-JP" altLang="en-US" sz="17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638472" y="5353350"/>
            <a:ext cx="3031031" cy="2160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8434031" y="5468756"/>
            <a:ext cx="556995" cy="1588"/>
          </a:xfrm>
          <a:prstGeom prst="straightConnector1">
            <a:avLst/>
          </a:prstGeom>
          <a:ln w="152400">
            <a:solidFill>
              <a:srgbClr val="FF66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20"/>
          <p:cNvSpPr txBox="1">
            <a:spLocks noChangeArrowheads="1"/>
          </p:cNvSpPr>
          <p:nvPr/>
        </p:nvSpPr>
        <p:spPr bwMode="auto">
          <a:xfrm>
            <a:off x="545674" y="1927918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b="1" dirty="0" smtClean="0">
                <a:latin typeface="Arial"/>
                <a:cs typeface="Arial"/>
              </a:rPr>
              <a:t>R&amp;D</a:t>
            </a:r>
            <a:endParaRPr lang="ja-JP" altLang="en-US" b="1" dirty="0">
              <a:latin typeface="Arial"/>
              <a:cs typeface="Arial"/>
            </a:endParaRPr>
          </a:p>
        </p:txBody>
      </p:sp>
      <p:sp>
        <p:nvSpPr>
          <p:cNvPr id="36" name="テキスト ボックス 20"/>
          <p:cNvSpPr txBox="1">
            <a:spLocks noChangeArrowheads="1"/>
          </p:cNvSpPr>
          <p:nvPr/>
        </p:nvSpPr>
        <p:spPr bwMode="auto">
          <a:xfrm>
            <a:off x="668487" y="3787381"/>
            <a:ext cx="73621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700" b="1" dirty="0" smtClean="0">
                <a:solidFill>
                  <a:srgbClr val="0000FF"/>
                </a:solidFill>
                <a:latin typeface="Arial"/>
                <a:cs typeface="Arial"/>
              </a:rPr>
              <a:t>CFF</a:t>
            </a:r>
            <a:endParaRPr lang="ja-JP" altLang="en-US" sz="17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7" name="テキスト ボックス 20"/>
          <p:cNvSpPr txBox="1">
            <a:spLocks noChangeArrowheads="1"/>
          </p:cNvSpPr>
          <p:nvPr/>
        </p:nvSpPr>
        <p:spPr bwMode="auto">
          <a:xfrm>
            <a:off x="519249" y="4841671"/>
            <a:ext cx="1396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b="1" dirty="0" smtClean="0">
                <a:latin typeface="Arial"/>
                <a:cs typeface="Arial"/>
              </a:rPr>
              <a:t>サイト選定</a:t>
            </a:r>
            <a:endParaRPr lang="ja-JP" altLang="en-US" b="1" dirty="0">
              <a:latin typeface="Arial"/>
              <a:cs typeface="Arial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842939" y="2411844"/>
            <a:ext cx="2592362" cy="216000"/>
          </a:xfrm>
          <a:prstGeom prst="rect">
            <a:avLst/>
          </a:prstGeom>
          <a:solidFill>
            <a:srgbClr val="FF6F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435301" y="2411844"/>
            <a:ext cx="4234201" cy="216000"/>
          </a:xfrm>
          <a:prstGeom prst="rect">
            <a:avLst/>
          </a:prstGeom>
          <a:gradFill flip="none" rotWithShape="1">
            <a:gsLst>
              <a:gs pos="76000">
                <a:srgbClr val="FF0000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164525" y="3017924"/>
            <a:ext cx="1270777" cy="216000"/>
          </a:xfrm>
          <a:prstGeom prst="rect">
            <a:avLst/>
          </a:prstGeom>
          <a:solidFill>
            <a:srgbClr val="FF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844688" y="4426934"/>
            <a:ext cx="1743018" cy="216000"/>
          </a:xfrm>
          <a:prstGeom prst="rect">
            <a:avLst/>
          </a:prstGeom>
          <a:solidFill>
            <a:srgbClr val="B3B3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42" name="テキスト ボックス 20"/>
          <p:cNvSpPr txBox="1">
            <a:spLocks noChangeArrowheads="1"/>
          </p:cNvSpPr>
          <p:nvPr/>
        </p:nvSpPr>
        <p:spPr bwMode="auto">
          <a:xfrm>
            <a:off x="2428311" y="4362202"/>
            <a:ext cx="7362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GDE</a:t>
            </a:r>
            <a:endParaRPr lang="ja-JP" altLang="en-US" sz="1600" b="1" dirty="0">
              <a:latin typeface="Arial"/>
              <a:cs typeface="Arial"/>
            </a:endParaRPr>
          </a:p>
        </p:txBody>
      </p:sp>
      <p:sp>
        <p:nvSpPr>
          <p:cNvPr id="43" name="テキスト ボックス 20"/>
          <p:cNvSpPr txBox="1">
            <a:spLocks noChangeArrowheads="1"/>
          </p:cNvSpPr>
          <p:nvPr/>
        </p:nvSpPr>
        <p:spPr bwMode="auto">
          <a:xfrm>
            <a:off x="556201" y="5271663"/>
            <a:ext cx="973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ja-JP" altLang="en-US" b="1" dirty="0" smtClean="0">
                <a:latin typeface="Arial"/>
                <a:cs typeface="Arial"/>
              </a:rPr>
              <a:t>建設</a:t>
            </a:r>
            <a:endParaRPr lang="ja-JP" altLang="en-US" b="1" dirty="0">
              <a:latin typeface="Arial"/>
              <a:cs typeface="Arial"/>
            </a:endParaRPr>
          </a:p>
        </p:txBody>
      </p:sp>
      <p:sp>
        <p:nvSpPr>
          <p:cNvPr id="44" name="テキスト ボックス 20"/>
          <p:cNvSpPr txBox="1">
            <a:spLocks noChangeArrowheads="1"/>
          </p:cNvSpPr>
          <p:nvPr/>
        </p:nvSpPr>
        <p:spPr bwMode="auto">
          <a:xfrm>
            <a:off x="4546012" y="2318384"/>
            <a:ext cx="2946892" cy="34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solidFill>
                  <a:srgbClr val="FFFFFF"/>
                </a:solidFill>
                <a:latin typeface="Arial"/>
                <a:cs typeface="Arial"/>
              </a:rPr>
              <a:t>small </a:t>
            </a:r>
            <a:r>
              <a:rPr lang="en-US" altLang="ja-JP" sz="1600" b="1" dirty="0" err="1" smtClean="0">
                <a:solidFill>
                  <a:srgbClr val="FFFFFF"/>
                </a:solidFill>
                <a:latin typeface="Arial"/>
                <a:cs typeface="Arial"/>
              </a:rPr>
              <a:t>β</a:t>
            </a:r>
            <a:r>
              <a:rPr lang="en-US" altLang="ja-JP" sz="1600" b="1" dirty="0" smtClean="0">
                <a:solidFill>
                  <a:srgbClr val="FFFFFF"/>
                </a:solidFill>
                <a:latin typeface="Arial"/>
                <a:cs typeface="Arial"/>
              </a:rPr>
              <a:t>, 2nm, CSR, etc.</a:t>
            </a:r>
          </a:p>
        </p:txBody>
      </p:sp>
      <p:sp>
        <p:nvSpPr>
          <p:cNvPr id="45" name="テキスト ボックス 20"/>
          <p:cNvSpPr txBox="1">
            <a:spLocks noChangeArrowheads="1"/>
          </p:cNvSpPr>
          <p:nvPr/>
        </p:nvSpPr>
        <p:spPr bwMode="auto">
          <a:xfrm>
            <a:off x="3115260" y="2948612"/>
            <a:ext cx="1602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Phase2-CM1</a:t>
            </a:r>
            <a:endParaRPr lang="ja-JP" altLang="en-US" sz="1600" b="1" dirty="0">
              <a:latin typeface="Arial"/>
              <a:cs typeface="Arial"/>
            </a:endParaRPr>
          </a:p>
        </p:txBody>
      </p:sp>
      <p:sp>
        <p:nvSpPr>
          <p:cNvPr id="46" name="テキスト ボックス 20"/>
          <p:cNvSpPr txBox="1">
            <a:spLocks noChangeArrowheads="1"/>
          </p:cNvSpPr>
          <p:nvPr/>
        </p:nvSpPr>
        <p:spPr bwMode="auto">
          <a:xfrm>
            <a:off x="2162201" y="2342552"/>
            <a:ext cx="19911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small beam size</a:t>
            </a:r>
            <a:endParaRPr lang="ja-JP" altLang="en-US" sz="1600" b="1" dirty="0">
              <a:latin typeface="Arial"/>
              <a:cs typeface="Arial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859159" y="3234354"/>
            <a:ext cx="6822000" cy="21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48" name="テキスト ボックス 20"/>
          <p:cNvSpPr txBox="1">
            <a:spLocks noChangeArrowheads="1"/>
          </p:cNvSpPr>
          <p:nvPr/>
        </p:nvSpPr>
        <p:spPr bwMode="auto">
          <a:xfrm>
            <a:off x="2768313" y="3165061"/>
            <a:ext cx="1666990" cy="34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EP, HPR, VT</a:t>
            </a:r>
            <a:endParaRPr lang="ja-JP" altLang="en-US" sz="1600" b="1" dirty="0" smtClean="0">
              <a:latin typeface="Arial"/>
              <a:cs typeface="Arial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844688" y="3014488"/>
            <a:ext cx="1321411" cy="216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50" name="テキスト ボックス 20"/>
          <p:cNvSpPr txBox="1">
            <a:spLocks noChangeArrowheads="1"/>
          </p:cNvSpPr>
          <p:nvPr/>
        </p:nvSpPr>
        <p:spPr bwMode="auto">
          <a:xfrm>
            <a:off x="2284621" y="2942282"/>
            <a:ext cx="10386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QB</a:t>
            </a:r>
            <a:endParaRPr lang="ja-JP" altLang="en-US" sz="1600" b="1" dirty="0">
              <a:latin typeface="Arial"/>
              <a:cs typeface="Arial"/>
            </a:endParaRPr>
          </a:p>
        </p:txBody>
      </p:sp>
      <p:sp>
        <p:nvSpPr>
          <p:cNvPr id="51" name="テキスト ボックス 20"/>
          <p:cNvSpPr txBox="1">
            <a:spLocks noChangeArrowheads="1"/>
          </p:cNvSpPr>
          <p:nvPr/>
        </p:nvSpPr>
        <p:spPr bwMode="auto">
          <a:xfrm>
            <a:off x="4075192" y="3447332"/>
            <a:ext cx="43600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cERL(4), ERL(200), ILC(X)</a:t>
            </a:r>
            <a:endParaRPr lang="ja-JP" altLang="en-US" sz="1600" b="1" dirty="0" smtClean="0">
              <a:latin typeface="Arial"/>
              <a:cs typeface="Arial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327292" y="3832314"/>
            <a:ext cx="2109600" cy="2160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309876" y="4420957"/>
            <a:ext cx="3381795" cy="216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54" name="直角三角形 53"/>
          <p:cNvSpPr/>
          <p:nvPr/>
        </p:nvSpPr>
        <p:spPr>
          <a:xfrm>
            <a:off x="5471960" y="4420957"/>
            <a:ext cx="1042072" cy="216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20"/>
          <p:cNvSpPr txBox="1">
            <a:spLocks noChangeArrowheads="1"/>
          </p:cNvSpPr>
          <p:nvPr/>
        </p:nvSpPr>
        <p:spPr bwMode="auto">
          <a:xfrm>
            <a:off x="6945805" y="4354162"/>
            <a:ext cx="1455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solidFill>
                  <a:schemeClr val="bg1"/>
                </a:solidFill>
                <a:latin typeface="Arial"/>
                <a:cs typeface="Arial"/>
              </a:rPr>
              <a:t>ILC Lab.</a:t>
            </a:r>
            <a:endParaRPr lang="ja-JP" altLang="en-US" sz="1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584498" y="4420604"/>
            <a:ext cx="1895238" cy="216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57" name="テキスト ボックス 20"/>
          <p:cNvSpPr txBox="1">
            <a:spLocks noChangeArrowheads="1"/>
          </p:cNvSpPr>
          <p:nvPr/>
        </p:nvSpPr>
        <p:spPr bwMode="auto">
          <a:xfrm>
            <a:off x="3749621" y="4354142"/>
            <a:ext cx="1455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Pre ILC Lab.</a:t>
            </a:r>
            <a:endParaRPr lang="ja-JP" altLang="en-US" sz="1600" b="1" dirty="0">
              <a:latin typeface="Arial"/>
              <a:cs typeface="Arial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442266" y="3019674"/>
            <a:ext cx="3247584" cy="216000"/>
          </a:xfrm>
          <a:prstGeom prst="rect">
            <a:avLst/>
          </a:prstGeom>
          <a:gradFill flip="none" rotWithShape="1">
            <a:gsLst>
              <a:gs pos="66000">
                <a:srgbClr val="FFCC66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59" name="テキスト ボックス 20"/>
          <p:cNvSpPr txBox="1">
            <a:spLocks noChangeArrowheads="1"/>
          </p:cNvSpPr>
          <p:nvPr/>
        </p:nvSpPr>
        <p:spPr bwMode="auto">
          <a:xfrm>
            <a:off x="4513244" y="2945774"/>
            <a:ext cx="15332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1600" b="1" dirty="0" smtClean="0">
                <a:latin typeface="Arial"/>
                <a:cs typeface="Arial"/>
              </a:rPr>
              <a:t>(FEL)</a:t>
            </a:r>
            <a:endParaRPr lang="ja-JP" altLang="en-US" sz="1600" b="1" dirty="0">
              <a:latin typeface="Arial"/>
              <a:cs typeface="Arial"/>
            </a:endParaRPr>
          </a:p>
        </p:txBody>
      </p:sp>
      <p:sp>
        <p:nvSpPr>
          <p:cNvPr id="60" name="右矢印 59"/>
          <p:cNvSpPr/>
          <p:nvPr/>
        </p:nvSpPr>
        <p:spPr>
          <a:xfrm rot="17580000">
            <a:off x="3023009" y="3545279"/>
            <a:ext cx="286177" cy="158750"/>
          </a:xfrm>
          <a:prstGeom prst="rightArrow">
            <a:avLst>
              <a:gd name="adj1" fmla="val 50000"/>
              <a:gd name="adj2" fmla="val 108889"/>
            </a:avLst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右矢印 60"/>
          <p:cNvSpPr/>
          <p:nvPr/>
        </p:nvSpPr>
        <p:spPr>
          <a:xfrm rot="1260000">
            <a:off x="3827321" y="3508858"/>
            <a:ext cx="286177" cy="158750"/>
          </a:xfrm>
          <a:prstGeom prst="rightArrow">
            <a:avLst>
              <a:gd name="adj1" fmla="val 50000"/>
              <a:gd name="adj2" fmla="val 108889"/>
            </a:avLst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2" name="直線コネクタ 61"/>
          <p:cNvCxnSpPr/>
          <p:nvPr/>
        </p:nvCxnSpPr>
        <p:spPr>
          <a:xfrm rot="5400000">
            <a:off x="-654850" y="3906044"/>
            <a:ext cx="5027613" cy="3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20"/>
          <p:cNvSpPr txBox="1">
            <a:spLocks noChangeArrowheads="1"/>
          </p:cNvSpPr>
          <p:nvPr/>
        </p:nvSpPr>
        <p:spPr bwMode="auto">
          <a:xfrm>
            <a:off x="547663" y="6044445"/>
            <a:ext cx="1344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b="1" dirty="0" smtClean="0">
                <a:latin typeface="Arial"/>
                <a:cs typeface="Arial"/>
              </a:rPr>
              <a:t>ERL </a:t>
            </a:r>
            <a:r>
              <a:rPr lang="en-US" altLang="ja-JP" sz="1400" b="1" dirty="0" smtClean="0">
                <a:latin typeface="Arial"/>
                <a:cs typeface="Arial"/>
              </a:rPr>
              <a:t>(3GeV)</a:t>
            </a:r>
            <a:endParaRPr lang="ja-JP" altLang="en-US" sz="1400" b="1" dirty="0">
              <a:latin typeface="Arial"/>
              <a:cs typeface="Arial"/>
            </a:endParaRPr>
          </a:p>
        </p:txBody>
      </p:sp>
      <p:sp>
        <p:nvSpPr>
          <p:cNvPr id="65" name="テキスト ボックス 20"/>
          <p:cNvSpPr txBox="1">
            <a:spLocks noChangeArrowheads="1"/>
          </p:cNvSpPr>
          <p:nvPr/>
        </p:nvSpPr>
        <p:spPr bwMode="auto">
          <a:xfrm>
            <a:off x="552387" y="5643912"/>
            <a:ext cx="990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b="1" dirty="0" err="1" smtClean="0">
                <a:latin typeface="Arial"/>
                <a:cs typeface="Arial"/>
              </a:rPr>
              <a:t>cERL</a:t>
            </a:r>
            <a:endParaRPr lang="ja-JP" altLang="en-US" b="1" dirty="0">
              <a:latin typeface="Arial"/>
              <a:cs typeface="Arial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579429" y="5720799"/>
            <a:ext cx="1401072" cy="21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874815" y="5720613"/>
            <a:ext cx="1903371" cy="21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101974" y="5672466"/>
            <a:ext cx="166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35MeV (2</a:t>
            </a:r>
            <a:r>
              <a:rPr lang="ja-JP" altLang="en-US" sz="1400" dirty="0" smtClean="0">
                <a:latin typeface="Arial"/>
                <a:cs typeface="Arial"/>
              </a:rPr>
              <a:t>空洞</a:t>
            </a:r>
            <a:r>
              <a:rPr lang="en-US" altLang="ja-JP" sz="1400" dirty="0" smtClean="0">
                <a:latin typeface="Arial"/>
                <a:cs typeface="Arial"/>
              </a:rPr>
              <a:t>)</a:t>
            </a:r>
            <a:endParaRPr kumimoji="1" lang="ja-JP" altLang="en-US" sz="1400" dirty="0">
              <a:latin typeface="Arial"/>
              <a:cs typeface="Arial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548279" y="5663260"/>
            <a:ext cx="166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"/>
                <a:cs typeface="Arial"/>
              </a:rPr>
              <a:t>95MeV (+4</a:t>
            </a:r>
            <a:r>
              <a:rPr lang="ja-JP" altLang="en-US" sz="1400" dirty="0" smtClean="0">
                <a:latin typeface="Arial"/>
                <a:cs typeface="Arial"/>
              </a:rPr>
              <a:t>空洞</a:t>
            </a:r>
            <a:r>
              <a:rPr lang="en-US" altLang="ja-JP" sz="1400" dirty="0" smtClean="0">
                <a:latin typeface="Arial"/>
                <a:cs typeface="Arial"/>
              </a:rPr>
              <a:t>)</a:t>
            </a:r>
            <a:endParaRPr kumimoji="1" lang="ja-JP" altLang="en-US" sz="1400" dirty="0">
              <a:latin typeface="Arial"/>
              <a:cs typeface="Arial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944864" y="5719845"/>
            <a:ext cx="1215708" cy="219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857300" y="5672970"/>
            <a:ext cx="1669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125MeV (+2</a:t>
            </a:r>
            <a:r>
              <a:rPr lang="ja-JP" altLang="en-US" sz="14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空洞</a:t>
            </a:r>
            <a:r>
              <a:rPr lang="en-US" altLang="ja-JP" sz="14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)</a:t>
            </a:r>
            <a:endParaRPr kumimoji="1" lang="ja-JP" altLang="en-US" sz="1400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638472" y="6065116"/>
            <a:ext cx="3032231" cy="2160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8435231" y="6180522"/>
            <a:ext cx="556995" cy="1588"/>
          </a:xfrm>
          <a:prstGeom prst="straightConnector1">
            <a:avLst/>
          </a:prstGeom>
          <a:ln w="152400">
            <a:solidFill>
              <a:srgbClr val="FF66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4153384" y="3834000"/>
            <a:ext cx="4552580" cy="214314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75" name="テキスト ボックス 20"/>
          <p:cNvSpPr txBox="1">
            <a:spLocks noChangeArrowheads="1"/>
          </p:cNvSpPr>
          <p:nvPr/>
        </p:nvSpPr>
        <p:spPr bwMode="auto">
          <a:xfrm>
            <a:off x="5378565" y="3765682"/>
            <a:ext cx="1455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en-US" sz="1400" b="1" dirty="0" smtClean="0">
                <a:solidFill>
                  <a:schemeClr val="bg1"/>
                </a:solidFill>
                <a:latin typeface="Arial"/>
                <a:cs typeface="Arial"/>
              </a:rPr>
              <a:t>工場</a:t>
            </a:r>
            <a:endParaRPr lang="ja-JP" alt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6" name="テキスト ボックス 20"/>
          <p:cNvSpPr txBox="1">
            <a:spLocks noChangeArrowheads="1"/>
          </p:cNvSpPr>
          <p:nvPr/>
        </p:nvSpPr>
        <p:spPr bwMode="auto">
          <a:xfrm>
            <a:off x="3017645" y="3772552"/>
            <a:ext cx="1455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en-US" sz="1400" b="1" dirty="0" smtClean="0">
                <a:latin typeface="Arial"/>
                <a:cs typeface="Arial"/>
              </a:rPr>
              <a:t>工業化</a:t>
            </a:r>
            <a:endParaRPr lang="ja-JP" altLang="en-US" sz="1400" b="1" dirty="0">
              <a:latin typeface="Arial"/>
              <a:cs typeface="Arial"/>
            </a:endParaRPr>
          </a:p>
        </p:txBody>
      </p:sp>
      <p:sp>
        <p:nvSpPr>
          <p:cNvPr id="77" name="二等辺三角形 76"/>
          <p:cNvSpPr/>
          <p:nvPr/>
        </p:nvSpPr>
        <p:spPr>
          <a:xfrm flipV="1">
            <a:off x="5638472" y="4934281"/>
            <a:ext cx="168710" cy="185655"/>
          </a:xfrm>
          <a:prstGeom prst="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645</Words>
  <Application>Microsoft Macintosh PowerPoint</Application>
  <PresentationFormat>画面に合わせる (4:3)</PresentationFormat>
  <Paragraphs>129</Paragraphs>
  <Slides>7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ERLとの協力</vt:lpstr>
      <vt:lpstr>スライド 2</vt:lpstr>
      <vt:lpstr>スライド 3</vt:lpstr>
      <vt:lpstr>合同加速器検討会の履歴</vt:lpstr>
      <vt:lpstr>まとめ</vt:lpstr>
      <vt:lpstr>スライド 6</vt:lpstr>
      <vt:lpstr>スライド 7</vt:lpstr>
    </vt:vector>
  </TitlesOfParts>
  <Company>KEK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ERL，LC合同検討会 - まとめ -</dc:title>
  <dc:creator>Seiya Yamaguchi</dc:creator>
  <cp:lastModifiedBy>Seiya Yamaguchi</cp:lastModifiedBy>
  <cp:revision>104</cp:revision>
  <dcterms:created xsi:type="dcterms:W3CDTF">2011-07-07T05:30:34Z</dcterms:created>
  <dcterms:modified xsi:type="dcterms:W3CDTF">2011-07-07T05:36:36Z</dcterms:modified>
</cp:coreProperties>
</file>