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3"/>
  </p:notesMasterIdLst>
  <p:sldIdLst>
    <p:sldId id="256" r:id="rId2"/>
    <p:sldId id="257" r:id="rId3"/>
    <p:sldId id="291" r:id="rId4"/>
    <p:sldId id="292" r:id="rId5"/>
    <p:sldId id="389" r:id="rId6"/>
    <p:sldId id="417" r:id="rId7"/>
    <p:sldId id="294" r:id="rId8"/>
    <p:sldId id="418" r:id="rId9"/>
    <p:sldId id="416" r:id="rId10"/>
    <p:sldId id="390" r:id="rId11"/>
    <p:sldId id="295" r:id="rId12"/>
    <p:sldId id="302" r:id="rId13"/>
    <p:sldId id="420" r:id="rId14"/>
    <p:sldId id="419" r:id="rId15"/>
    <p:sldId id="421" r:id="rId16"/>
    <p:sldId id="422" r:id="rId17"/>
    <p:sldId id="440" r:id="rId18"/>
    <p:sldId id="441" r:id="rId19"/>
    <p:sldId id="423" r:id="rId20"/>
    <p:sldId id="424" r:id="rId21"/>
    <p:sldId id="425" r:id="rId22"/>
    <p:sldId id="443" r:id="rId23"/>
    <p:sldId id="346" r:id="rId24"/>
    <p:sldId id="428" r:id="rId25"/>
    <p:sldId id="430" r:id="rId26"/>
    <p:sldId id="434" r:id="rId27"/>
    <p:sldId id="435" r:id="rId28"/>
    <p:sldId id="317" r:id="rId29"/>
    <p:sldId id="351" r:id="rId30"/>
    <p:sldId id="379" r:id="rId31"/>
    <p:sldId id="442" r:id="rId3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Seiya Yamaguchi" initials="SY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  <a:srgbClr val="FFBB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9457" autoAdjust="0"/>
  </p:normalViewPr>
  <p:slideViewPr>
    <p:cSldViewPr snapToObjects="1">
      <p:cViewPr>
        <p:scale>
          <a:sx n="150" d="100"/>
          <a:sy n="150" d="100"/>
        </p:scale>
        <p:origin x="-1160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B4B2C-1078-1F46-96D0-9176DA2BA98A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5966-D7C9-F349-AF77-8B79D723BA9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389E06-74B4-C147-92DD-CD3BF7F59418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BDAC453-2A38-7D43-AE85-28F94ED7A100}" type="slidenum">
              <a:rPr lang="ja-JP" altLang="en-US"/>
              <a:pPr/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463697-9B60-604B-B599-40072B2F303B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E22B1-28DF-9242-A650-6694E8873E7B}" type="slidenum">
              <a:rPr lang="ja-JP" altLang="en-US"/>
              <a:pPr/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1508-603B-384A-9DE2-ADF1CF143832}" type="datetimeFigureOut">
              <a:rPr lang="ja-JP" altLang="en-US" smtClean="0"/>
              <a:pPr/>
              <a:t>11.1.14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D41D-2058-B64E-BCCF-D9817EF3EB9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tiff"/><Relationship Id="rId20" Type="http://schemas.openxmlformats.org/officeDocument/2006/relationships/image" Target="../media/image58.tiff"/><Relationship Id="rId21" Type="http://schemas.openxmlformats.org/officeDocument/2006/relationships/image" Target="../media/image59.tiff"/><Relationship Id="rId22" Type="http://schemas.openxmlformats.org/officeDocument/2006/relationships/image" Target="../media/image60.tiff"/><Relationship Id="rId23" Type="http://schemas.openxmlformats.org/officeDocument/2006/relationships/image" Target="../media/image61.tiff"/><Relationship Id="rId24" Type="http://schemas.openxmlformats.org/officeDocument/2006/relationships/image" Target="../media/image62.tiff"/><Relationship Id="rId25" Type="http://schemas.openxmlformats.org/officeDocument/2006/relationships/image" Target="../media/image63.tiff"/><Relationship Id="rId26" Type="http://schemas.openxmlformats.org/officeDocument/2006/relationships/image" Target="../media/image64.tiff"/><Relationship Id="rId27" Type="http://schemas.openxmlformats.org/officeDocument/2006/relationships/image" Target="../media/image65.tiff"/><Relationship Id="rId28" Type="http://schemas.openxmlformats.org/officeDocument/2006/relationships/image" Target="../media/image66.tiff"/><Relationship Id="rId10" Type="http://schemas.openxmlformats.org/officeDocument/2006/relationships/image" Target="../media/image48.tiff"/><Relationship Id="rId11" Type="http://schemas.openxmlformats.org/officeDocument/2006/relationships/image" Target="../media/image49.tiff"/><Relationship Id="rId12" Type="http://schemas.openxmlformats.org/officeDocument/2006/relationships/image" Target="../media/image50.tiff"/><Relationship Id="rId13" Type="http://schemas.openxmlformats.org/officeDocument/2006/relationships/image" Target="../media/image51.tiff"/><Relationship Id="rId14" Type="http://schemas.openxmlformats.org/officeDocument/2006/relationships/image" Target="../media/image52.tiff"/><Relationship Id="rId15" Type="http://schemas.openxmlformats.org/officeDocument/2006/relationships/image" Target="../media/image53.tiff"/><Relationship Id="rId16" Type="http://schemas.openxmlformats.org/officeDocument/2006/relationships/image" Target="../media/image54.tiff"/><Relationship Id="rId17" Type="http://schemas.openxmlformats.org/officeDocument/2006/relationships/image" Target="../media/image55.tiff"/><Relationship Id="rId18" Type="http://schemas.openxmlformats.org/officeDocument/2006/relationships/image" Target="../media/image56.tiff"/><Relationship Id="rId19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44.tiff"/><Relationship Id="rId7" Type="http://schemas.openxmlformats.org/officeDocument/2006/relationships/image" Target="../media/image45.tiff"/><Relationship Id="rId8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???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超伝導</a:t>
            </a:r>
            <a:r>
              <a:rPr lang="en-US" altLang="ja-JP" sz="3200" dirty="0" smtClean="0"/>
              <a:t>RF</a:t>
            </a:r>
            <a:r>
              <a:rPr lang="ja-JP" altLang="en-US" sz="3200" dirty="0" smtClean="0"/>
              <a:t>試験施設</a:t>
            </a:r>
            <a:r>
              <a:rPr lang="en-US" altLang="ja-JP" sz="3200" dirty="0" smtClean="0"/>
              <a:t>KEK-STF</a:t>
            </a:r>
            <a:r>
              <a:rPr lang="ja-JP" altLang="en-US" sz="3200" dirty="0" smtClean="0"/>
              <a:t>の開発状況</a:t>
            </a:r>
            <a:endParaRPr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762000"/>
          </a:xfrm>
        </p:spPr>
        <p:txBody>
          <a:bodyPr/>
          <a:lstStyle/>
          <a:p>
            <a:r>
              <a:rPr lang="en-US" altLang="ja-JP" dirty="0" smtClean="0"/>
              <a:t>H. Hayano 01142011</a:t>
            </a:r>
            <a:endParaRPr lang="ja-JP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2097198" y="1219994"/>
            <a:ext cx="836611" cy="3275806"/>
          </a:xfrm>
          <a:prstGeom prst="rect">
            <a:avLst/>
          </a:prstGeom>
          <a:solidFill>
            <a:srgbClr val="F7F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11867" y="238780"/>
            <a:ext cx="342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S1G schedule  Update</a:t>
            </a:r>
            <a:endParaRPr kumimoji="1" lang="ja-JP" altLang="en-US" sz="2800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253300" y="1523206"/>
            <a:ext cx="8762845" cy="794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rot="5400000">
            <a:off x="-533291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rot="5400000">
            <a:off x="458103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5400000">
            <a:off x="1449497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5400000">
            <a:off x="2440891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3432285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4423679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5246225" y="2687694"/>
            <a:ext cx="3614460" cy="1752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6168393" y="2888178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409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</a:t>
            </a:r>
            <a:endParaRPr kumimoji="1" lang="ja-JP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09809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75039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8</a:t>
            </a:r>
            <a:endParaRPr kumimoji="1" lang="ja-JP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89439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</a:t>
            </a:r>
            <a:endParaRPr kumimoji="1" lang="ja-JP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62336" y="118614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276736" y="118614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11</a:t>
            </a:r>
            <a:endParaRPr kumimoji="1" lang="ja-JP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00463" y="118614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</a:t>
            </a:r>
            <a:endParaRPr kumimoji="1" lang="ja-JP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283262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933809" y="88134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2010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endCxn id="89" idx="0"/>
          </p:cNvCxnSpPr>
          <p:nvPr/>
        </p:nvCxnSpPr>
        <p:spPr>
          <a:xfrm>
            <a:off x="212241" y="1186140"/>
            <a:ext cx="8736885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53409" y="88134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2011</a:t>
            </a:r>
            <a:endParaRPr kumimoji="1" lang="ja-JP" altLang="en-US" dirty="0"/>
          </a:p>
        </p:txBody>
      </p:sp>
      <p:cxnSp>
        <p:nvCxnSpPr>
          <p:cNvPr id="32" name="直線矢印コネクタ 31"/>
          <p:cNvCxnSpPr/>
          <p:nvPr/>
        </p:nvCxnSpPr>
        <p:spPr>
          <a:xfrm flipV="1">
            <a:off x="585394" y="2491721"/>
            <a:ext cx="1318630" cy="8184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4095815" y="3476605"/>
            <a:ext cx="2723302" cy="1588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323982" y="4062968"/>
            <a:ext cx="14258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Module-C</a:t>
            </a:r>
          </a:p>
          <a:p>
            <a:r>
              <a:rPr kumimoji="1" lang="en-US" altLang="ja-JP" sz="1000" dirty="0" smtClean="0"/>
              <a:t>coupler + cavity process</a:t>
            </a:r>
          </a:p>
          <a:p>
            <a:r>
              <a:rPr lang="en-US" altLang="ja-JP" sz="1000" dirty="0" smtClean="0"/>
              <a:t>(one-by-one)</a:t>
            </a:r>
            <a:endParaRPr kumimoji="1" lang="ja-JP" altLang="en-US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705904" y="2142240"/>
            <a:ext cx="2151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S1G experiment  term1</a:t>
            </a:r>
            <a:endParaRPr kumimoji="1" lang="ja-JP" alt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079240" y="1608841"/>
            <a:ext cx="150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Cryogenics </a:t>
            </a:r>
          </a:p>
          <a:p>
            <a:r>
              <a:rPr kumimoji="1" lang="en-US" altLang="ja-JP" sz="1200" b="1" dirty="0" smtClean="0"/>
              <a:t>regular maintenance</a:t>
            </a:r>
            <a:endParaRPr kumimoji="1" lang="ja-JP" altLang="en-US" sz="1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537092" y="3094615"/>
            <a:ext cx="2151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S1G experiment  term2</a:t>
            </a:r>
            <a:endParaRPr kumimoji="1" lang="ja-JP" altLang="en-US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278331" y="3324305"/>
            <a:ext cx="91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Module-A</a:t>
            </a:r>
          </a:p>
          <a:p>
            <a:r>
              <a:rPr kumimoji="1" lang="en-US" altLang="ja-JP" sz="1000" dirty="0" smtClean="0"/>
              <a:t>coupler+</a:t>
            </a:r>
          </a:p>
          <a:p>
            <a:r>
              <a:rPr kumimoji="1" lang="en-US" altLang="ja-JP" sz="1000" dirty="0" smtClean="0"/>
              <a:t>cavity process</a:t>
            </a:r>
          </a:p>
          <a:p>
            <a:r>
              <a:rPr kumimoji="1" lang="ja-JP" altLang="en-US" sz="1000" dirty="0" smtClean="0"/>
              <a:t>（</a:t>
            </a:r>
            <a:r>
              <a:rPr lang="en-US" altLang="ja-JP" sz="1000" dirty="0" smtClean="0"/>
              <a:t>one-by-one</a:t>
            </a:r>
            <a:r>
              <a:rPr kumimoji="1" lang="ja-JP" altLang="en-US" sz="1000" dirty="0" smtClean="0"/>
              <a:t>）</a:t>
            </a:r>
            <a:endParaRPr kumimoji="1" lang="ja-JP" altLang="en-US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2059210" y="3201194"/>
            <a:ext cx="11606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Module-A</a:t>
            </a:r>
          </a:p>
          <a:p>
            <a:r>
              <a:rPr kumimoji="1" lang="en-US" altLang="ja-JP" sz="1000" dirty="0" smtClean="0"/>
              <a:t>coupler RF process</a:t>
            </a:r>
          </a:p>
          <a:p>
            <a:r>
              <a:rPr kumimoji="1" lang="ja-JP" altLang="en-US" sz="1000" dirty="0" smtClean="0"/>
              <a:t>（</a:t>
            </a:r>
            <a:r>
              <a:rPr lang="en-US" altLang="ja-JP" sz="1000" dirty="0" smtClean="0"/>
              <a:t>one-by-one</a:t>
            </a:r>
            <a:r>
              <a:rPr kumimoji="1" lang="ja-JP" altLang="en-US" sz="1000" dirty="0" smtClean="0"/>
              <a:t>）</a:t>
            </a:r>
            <a:endParaRPr kumimoji="1" lang="ja-JP" altLang="en-US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5092235" y="4634994"/>
            <a:ext cx="294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16 weeks   S1G main experiment</a:t>
            </a:r>
            <a:endParaRPr kumimoji="1" lang="ja-JP" altLang="en-US" sz="1600" b="1" dirty="0"/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6819117" y="3710168"/>
            <a:ext cx="53429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819117" y="3433169"/>
            <a:ext cx="7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warm-up</a:t>
            </a:r>
            <a:endParaRPr kumimoji="1" lang="ja-JP" altLang="en-US" sz="12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933809" y="2739528"/>
            <a:ext cx="54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cool </a:t>
            </a:r>
          </a:p>
          <a:p>
            <a:r>
              <a:rPr kumimoji="1" lang="en-US" altLang="ja-JP" sz="1200" b="1" dirty="0" smtClean="0"/>
              <a:t>down</a:t>
            </a:r>
          </a:p>
          <a:p>
            <a:endParaRPr kumimoji="1" lang="ja-JP" altLang="en-US" sz="1200" b="1" dirty="0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2983029" y="3159492"/>
            <a:ext cx="4977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endCxn id="53" idx="2"/>
          </p:cNvCxnSpPr>
          <p:nvPr/>
        </p:nvCxnSpPr>
        <p:spPr>
          <a:xfrm flipV="1">
            <a:off x="179614" y="2347505"/>
            <a:ext cx="40578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61089" y="2070506"/>
            <a:ext cx="848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cool down</a:t>
            </a:r>
          </a:p>
          <a:p>
            <a:endParaRPr kumimoji="1" lang="ja-JP" altLang="en-US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2055952" y="3909080"/>
            <a:ext cx="11606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Module-C</a:t>
            </a:r>
          </a:p>
          <a:p>
            <a:r>
              <a:rPr kumimoji="1" lang="en-US" altLang="ja-JP" sz="1000" dirty="0" smtClean="0"/>
              <a:t>coupler RF process</a:t>
            </a:r>
          </a:p>
          <a:p>
            <a:r>
              <a:rPr lang="en-US" altLang="ja-JP" sz="1000" dirty="0" smtClean="0"/>
              <a:t>(one-by-one)</a:t>
            </a:r>
            <a:endParaRPr kumimoji="1" lang="ja-JP" alt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1204922" y="3157904"/>
            <a:ext cx="1013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heat load meas.</a:t>
            </a:r>
          </a:p>
          <a:p>
            <a:r>
              <a:rPr lang="en-US" altLang="ja-JP" sz="1000" dirty="0" smtClean="0">
                <a:solidFill>
                  <a:srgbClr val="FF0000"/>
                </a:solidFill>
              </a:rPr>
              <a:t>(1week)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5407" y="2554863"/>
            <a:ext cx="10699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cavities: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low-power</a:t>
            </a:r>
            <a:r>
              <a:rPr lang="en-US" altLang="ja-JP" sz="1000" dirty="0" smtClean="0">
                <a:solidFill>
                  <a:srgbClr val="FF0000"/>
                </a:solidFill>
              </a:rPr>
              <a:t> check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(6weeks)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2171809" y="4938305"/>
            <a:ext cx="218893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rot="5400000" flipH="1" flipV="1">
            <a:off x="2065254" y="4831750"/>
            <a:ext cx="213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rot="5400000" flipH="1" flipV="1">
            <a:off x="4254987" y="4832543"/>
            <a:ext cx="213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069791" y="3558014"/>
            <a:ext cx="1013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heat load meas.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24262" y="4599751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3 weeks</a:t>
            </a:r>
            <a:endParaRPr kumimoji="1" lang="ja-JP" altLang="en-US" sz="16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605407" y="4616966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6 weeks</a:t>
            </a:r>
            <a:endParaRPr kumimoji="1" lang="ja-JP" altLang="en-US" sz="1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234052" y="4599751"/>
            <a:ext cx="87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4</a:t>
            </a:r>
            <a:r>
              <a:rPr kumimoji="1" lang="en-US" altLang="ja-JP" sz="1600" b="1" dirty="0" smtClean="0"/>
              <a:t> weeks</a:t>
            </a:r>
            <a:endParaRPr kumimoji="1" lang="ja-JP" altLang="en-US" sz="1600" b="1" dirty="0"/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8610600" y="4461490"/>
            <a:ext cx="3385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711466" y="2222906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setting of  power </a:t>
            </a:r>
          </a:p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distribution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904024" y="2480794"/>
            <a:ext cx="7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warm-up</a:t>
            </a:r>
          </a:p>
          <a:p>
            <a:endParaRPr kumimoji="1" lang="ja-JP" alt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851109" y="4216856"/>
            <a:ext cx="707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DRFS test.</a:t>
            </a:r>
          </a:p>
        </p:txBody>
      </p:sp>
      <p:cxnSp>
        <p:nvCxnSpPr>
          <p:cNvPr id="77" name="直線矢印コネクタ 76"/>
          <p:cNvCxnSpPr/>
          <p:nvPr/>
        </p:nvCxnSpPr>
        <p:spPr>
          <a:xfrm flipV="1">
            <a:off x="2475039" y="3019404"/>
            <a:ext cx="48457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>
          <a:xfrm>
            <a:off x="3480729" y="3262304"/>
            <a:ext cx="57748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414762" y="2601029"/>
            <a:ext cx="774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coupler&amp;</a:t>
            </a:r>
          </a:p>
          <a:p>
            <a:r>
              <a:rPr lang="en-US" altLang="ja-JP" sz="1200" b="1" dirty="0" smtClean="0"/>
              <a:t>cavity</a:t>
            </a:r>
            <a:endParaRPr kumimoji="1" lang="en-US" altLang="ja-JP" sz="1200" b="1" dirty="0" smtClean="0"/>
          </a:p>
          <a:p>
            <a:r>
              <a:rPr kumimoji="1" lang="en-US" altLang="ja-JP" sz="1200" b="1" dirty="0" smtClean="0"/>
              <a:t>process</a:t>
            </a:r>
          </a:p>
          <a:p>
            <a:endParaRPr kumimoji="1" lang="ja-JP" altLang="en-US" sz="12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366034" y="2554863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coupler RF </a:t>
            </a:r>
          </a:p>
          <a:p>
            <a:r>
              <a:rPr kumimoji="1" lang="en-US" altLang="ja-JP" sz="1200" b="1" dirty="0" smtClean="0"/>
              <a:t>process</a:t>
            </a:r>
          </a:p>
          <a:p>
            <a:endParaRPr kumimoji="1" lang="ja-JP" alt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5979674" y="3558014"/>
            <a:ext cx="787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vector-sum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65925" y="3558014"/>
            <a:ext cx="805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cavity setup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53300" y="5268674"/>
            <a:ext cx="1842309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Low power check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69829" y="5268674"/>
            <a:ext cx="1197764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RF process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86358" y="5268674"/>
            <a:ext cx="2261707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S1G Main experiment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sp>
        <p:nvSpPr>
          <p:cNvPr id="81" name="Rectangle 20"/>
          <p:cNvSpPr>
            <a:spLocks noChangeArrowheads="1"/>
          </p:cNvSpPr>
          <p:nvPr/>
        </p:nvSpPr>
        <p:spPr bwMode="auto">
          <a:xfrm>
            <a:off x="176945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cxnSp>
        <p:nvCxnSpPr>
          <p:cNvPr id="82" name="直線矢印コネクタ 81"/>
          <p:cNvCxnSpPr/>
          <p:nvPr/>
        </p:nvCxnSpPr>
        <p:spPr>
          <a:xfrm>
            <a:off x="1903869" y="2756205"/>
            <a:ext cx="53429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/>
        </p:nvCxnSpPr>
        <p:spPr>
          <a:xfrm rot="5400000">
            <a:off x="6973094" y="2856706"/>
            <a:ext cx="327660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040779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8798296" y="118614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7459132" y="3447415"/>
            <a:ext cx="54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cool </a:t>
            </a:r>
          </a:p>
          <a:p>
            <a:r>
              <a:rPr kumimoji="1" lang="en-US" altLang="ja-JP" sz="1200" b="1" dirty="0" smtClean="0"/>
              <a:t>down</a:t>
            </a:r>
          </a:p>
          <a:p>
            <a:endParaRPr kumimoji="1" lang="ja-JP" altLang="en-US" sz="1200" b="1" dirty="0"/>
          </a:p>
        </p:txBody>
      </p:sp>
      <p:cxnSp>
        <p:nvCxnSpPr>
          <p:cNvPr id="96" name="直線矢印コネクタ 95"/>
          <p:cNvCxnSpPr/>
          <p:nvPr/>
        </p:nvCxnSpPr>
        <p:spPr>
          <a:xfrm>
            <a:off x="7353409" y="3909080"/>
            <a:ext cx="4977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>
            <a:off x="7807487" y="4064556"/>
            <a:ext cx="803113" cy="1588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8342439" y="4527272"/>
            <a:ext cx="7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warm-up</a:t>
            </a:r>
            <a:endParaRPr kumimoji="1" lang="ja-JP" altLang="en-US" sz="1200" b="1" dirty="0"/>
          </a:p>
        </p:txBody>
      </p:sp>
      <p:sp>
        <p:nvSpPr>
          <p:cNvPr id="101" name="円/楕円 100"/>
          <p:cNvSpPr/>
          <p:nvPr/>
        </p:nvSpPr>
        <p:spPr>
          <a:xfrm>
            <a:off x="7283262" y="3019404"/>
            <a:ext cx="1515034" cy="1954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TextBox 101"/>
          <p:cNvSpPr txBox="1"/>
          <p:nvPr/>
        </p:nvSpPr>
        <p:spPr>
          <a:xfrm>
            <a:off x="6597218" y="5926719"/>
            <a:ext cx="2417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Experiment Extension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for DRFS demonstration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4" name="直線矢印コネクタ 103"/>
          <p:cNvCxnSpPr>
            <a:stCxn id="102" idx="0"/>
            <a:endCxn id="101" idx="4"/>
          </p:cNvCxnSpPr>
          <p:nvPr/>
        </p:nvCxnSpPr>
        <p:spPr>
          <a:xfrm rot="5400000" flipH="1" flipV="1">
            <a:off x="7446754" y="5332694"/>
            <a:ext cx="953171" cy="234880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743200" y="2364432"/>
            <a:ext cx="331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i="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2.</a:t>
            </a:r>
            <a:r>
              <a:rPr lang="ja-JP" altLang="en-US" sz="2400" b="1" i="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STF phase-2の</a:t>
            </a:r>
            <a:r>
              <a:rPr lang="ja-JP" altLang="en-US" sz="24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計画</a:t>
            </a:r>
            <a:endParaRPr lang="ja-JP" altLang="en-US" sz="24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200400"/>
            <a:ext cx="65507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Phase-2:  ILC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加速ユニットの建設担当能力実証と性能実証</a:t>
            </a:r>
            <a:r>
              <a:rPr lang="ja-JP" altLang="en-US" sz="2000" dirty="0" smtClean="0">
                <a:solidFill>
                  <a:srgbClr val="FF0000"/>
                </a:solidFill>
              </a:rPr>
              <a:t>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ILC</a:t>
            </a:r>
            <a:r>
              <a:rPr lang="ja-JP" altLang="en-US" sz="2000" dirty="0" smtClean="0">
                <a:solidFill>
                  <a:srgbClr val="FF0000"/>
                </a:solidFill>
              </a:rPr>
              <a:t>型クライオモジュールを製作、運転。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ILC</a:t>
            </a:r>
            <a:r>
              <a:rPr lang="ja-JP" altLang="en-US" sz="2000" dirty="0" smtClean="0">
                <a:solidFill>
                  <a:srgbClr val="FF0000"/>
                </a:solidFill>
              </a:rPr>
              <a:t>型ビームを空洞に通し</a:t>
            </a:r>
            <a:r>
              <a:rPr lang="ja-JP" altLang="en-US" sz="2000" dirty="0" smtClean="0">
                <a:solidFill>
                  <a:srgbClr val="FF0000"/>
                </a:solidFill>
              </a:rPr>
              <a:t>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ja-JP" sz="2000" dirty="0" smtClean="0">
                <a:solidFill>
                  <a:srgbClr val="FF0000"/>
                </a:solidFill>
              </a:rPr>
              <a:t>　</a:t>
            </a:r>
            <a:r>
              <a:rPr lang="ja-JP" altLang="en-US" sz="2000" dirty="0" smtClean="0">
                <a:solidFill>
                  <a:srgbClr val="FF0000"/>
                </a:solidFill>
              </a:rPr>
              <a:t>　　　　　</a:t>
            </a:r>
            <a:r>
              <a:rPr lang="ja-JP" altLang="en-US" sz="2000" dirty="0" smtClean="0">
                <a:solidFill>
                  <a:srgbClr val="FF0000"/>
                </a:solidFill>
              </a:rPr>
              <a:t>ビーム</a:t>
            </a:r>
            <a:r>
              <a:rPr lang="ja-JP" altLang="en-US" sz="2000" dirty="0" smtClean="0">
                <a:solidFill>
                  <a:srgbClr val="FF0000"/>
                </a:solidFill>
              </a:rPr>
              <a:t>負荷</a:t>
            </a:r>
            <a:r>
              <a:rPr lang="ja-JP" altLang="en-US" sz="2000" dirty="0" smtClean="0">
                <a:solidFill>
                  <a:srgbClr val="FF0000"/>
                </a:solidFill>
              </a:rPr>
              <a:t>空洞</a:t>
            </a:r>
            <a:r>
              <a:rPr lang="ja-JP" altLang="en-US" sz="2000" dirty="0" smtClean="0">
                <a:solidFill>
                  <a:srgbClr val="FF0000"/>
                </a:solidFill>
              </a:rPr>
              <a:t>の加速電場を</a:t>
            </a:r>
            <a:r>
              <a:rPr lang="ja-JP" altLang="en-US" sz="2000" dirty="0" smtClean="0">
                <a:solidFill>
                  <a:srgbClr val="FF0000"/>
                </a:solidFill>
              </a:rPr>
              <a:t>高精度</a:t>
            </a:r>
            <a:r>
              <a:rPr lang="ja-JP" altLang="en-US" sz="2000" dirty="0" smtClean="0">
                <a:solidFill>
                  <a:srgbClr val="FF0000"/>
                </a:solidFill>
              </a:rPr>
              <a:t>に</a:t>
            </a:r>
            <a:r>
              <a:rPr lang="ja-JP" altLang="en-US" sz="2000" dirty="0" smtClean="0">
                <a:solidFill>
                  <a:srgbClr val="FF0000"/>
                </a:solidFill>
              </a:rPr>
              <a:t>制御</a:t>
            </a:r>
            <a:r>
              <a:rPr lang="ja-JP" altLang="en-US" sz="2000" dirty="0" smtClean="0">
                <a:solidFill>
                  <a:srgbClr val="FF0000"/>
                </a:solidFill>
              </a:rPr>
              <a:t>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　　　　　　空洞アライメントの確認、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　　　　　　</a:t>
            </a:r>
            <a:r>
              <a:rPr lang="en-US" altLang="ja-JP" sz="2000" dirty="0" smtClean="0">
                <a:solidFill>
                  <a:srgbClr val="FF0000"/>
                </a:solidFill>
              </a:rPr>
              <a:t>HOM</a:t>
            </a:r>
            <a:r>
              <a:rPr lang="ja-JP" altLang="en-US" sz="2000" dirty="0" smtClean="0">
                <a:solidFill>
                  <a:srgbClr val="FF0000"/>
                </a:solidFill>
              </a:rPr>
              <a:t>ダンピング</a:t>
            </a:r>
            <a:r>
              <a:rPr lang="ja-JP" altLang="en-US" sz="2000" dirty="0" smtClean="0">
                <a:solidFill>
                  <a:srgbClr val="FF0000"/>
                </a:solidFill>
              </a:rPr>
              <a:t>の</a:t>
            </a:r>
            <a:r>
              <a:rPr lang="ja-JP" altLang="en-US" sz="2000" dirty="0" smtClean="0">
                <a:solidFill>
                  <a:srgbClr val="FF0000"/>
                </a:solidFill>
              </a:rPr>
              <a:t>確認</a:t>
            </a:r>
            <a:r>
              <a:rPr lang="ja-JP" altLang="en-US" sz="2000" dirty="0" smtClean="0">
                <a:solidFill>
                  <a:srgbClr val="FF0000"/>
                </a:solidFill>
              </a:rPr>
              <a:t>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　　　　　　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SC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-QUAD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の製作、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運転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　　　　　　</a:t>
            </a:r>
            <a:r>
              <a:rPr lang="en-US" altLang="ja-JP" sz="2000" dirty="0" smtClean="0">
                <a:solidFill>
                  <a:srgbClr val="FF0000"/>
                </a:solidFill>
              </a:rPr>
              <a:t>ML</a:t>
            </a:r>
            <a:r>
              <a:rPr lang="en-US" altLang="ja-JP" sz="2000" dirty="0" smtClean="0">
                <a:solidFill>
                  <a:srgbClr val="FF0000"/>
                </a:solidFill>
              </a:rPr>
              <a:t>-BPM</a:t>
            </a:r>
            <a:r>
              <a:rPr lang="ja-JP" altLang="en-US" sz="2000" dirty="0" smtClean="0">
                <a:solidFill>
                  <a:srgbClr val="FF0000"/>
                </a:solidFill>
              </a:rPr>
              <a:t>の組込み、</a:t>
            </a:r>
            <a:r>
              <a:rPr lang="ja-JP" altLang="en-US" sz="2000" dirty="0" smtClean="0">
                <a:solidFill>
                  <a:srgbClr val="FF0000"/>
                </a:solidFill>
              </a:rPr>
              <a:t>運転</a:t>
            </a:r>
            <a:r>
              <a:rPr lang="ja-JP" altLang="en-US" sz="2000" dirty="0" smtClean="0">
                <a:solidFill>
                  <a:srgbClr val="FF0000"/>
                </a:solidFill>
              </a:rPr>
              <a:t>。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　　　　　　　　　　　　　　　　　　　　　　　　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995" y="131866"/>
            <a:ext cx="4958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STF Plans for 5 years </a:t>
            </a:r>
            <a:r>
              <a:rPr lang="en-US" altLang="ja-JP" sz="1400" b="1" dirty="0" smtClean="0"/>
              <a:t>(still under discussion)</a:t>
            </a:r>
            <a:endParaRPr lang="ja-JP" altLang="en-US" sz="1400" b="1" dirty="0" smtClean="0"/>
          </a:p>
          <a:p>
            <a:endParaRPr kumimoji="1" lang="ja-JP" altLang="en-US" sz="28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2514600" y="625896"/>
            <a:ext cx="4267200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533400" y="1295400"/>
            <a:ext cx="838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rot="5400000">
            <a:off x="-1067987" y="3810400"/>
            <a:ext cx="563800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rot="5400000">
            <a:off x="456805" y="3810400"/>
            <a:ext cx="563800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1980804" y="3809605"/>
            <a:ext cx="5638009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rot="5400000">
            <a:off x="3506390" y="3810399"/>
            <a:ext cx="563801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5030390" y="3809603"/>
            <a:ext cx="5638009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CY2009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926068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CY2010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926068"/>
            <a:ext cx="100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CY2011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CY2012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0752" y="926068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CY2013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96559" y="927656"/>
            <a:ext cx="10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CY2014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533400" y="1600200"/>
            <a:ext cx="1524000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057400" y="1600200"/>
            <a:ext cx="15240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4496195" y="2705100"/>
            <a:ext cx="1218409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6323806" y="3505200"/>
            <a:ext cx="838994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8610600" y="4419600"/>
            <a:ext cx="5334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533400" y="2705100"/>
            <a:ext cx="3962795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1751811" y="5600700"/>
            <a:ext cx="4828941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/>
        </p:nvSpPr>
        <p:spPr>
          <a:xfrm>
            <a:off x="533400" y="3505200"/>
            <a:ext cx="5791995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3581399" y="4419600"/>
            <a:ext cx="5029201" cy="533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907761" y="1720334"/>
            <a:ext cx="26345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S1-Global cryomodule</a:t>
            </a:r>
            <a:endParaRPr kumimoji="1" lang="ja-JP" altLang="en-US" b="1" dirty="0"/>
          </a:p>
        </p:txBody>
      </p:sp>
      <p:cxnSp>
        <p:nvCxnSpPr>
          <p:cNvPr id="33" name="直線コネクタ 32"/>
          <p:cNvCxnSpPr/>
          <p:nvPr/>
        </p:nvCxnSpPr>
        <p:spPr>
          <a:xfrm rot="5400000">
            <a:off x="-989409" y="3885803"/>
            <a:ext cx="259159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07182" y="2590800"/>
            <a:ext cx="22780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07182" y="5180806"/>
            <a:ext cx="227806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-243586" y="3641908"/>
            <a:ext cx="155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STF phase-2</a:t>
            </a:r>
            <a:endParaRPr kumimoji="1" lang="ja-JP" altLang="en-US" b="1" dirty="0"/>
          </a:p>
        </p:txBody>
      </p:sp>
      <p:sp>
        <p:nvSpPr>
          <p:cNvPr id="40" name="角丸四角形 39"/>
          <p:cNvSpPr/>
          <p:nvPr/>
        </p:nvSpPr>
        <p:spPr>
          <a:xfrm>
            <a:off x="6580753" y="5600700"/>
            <a:ext cx="2563247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5714604" y="2705100"/>
            <a:ext cx="24340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Injector part</a:t>
            </a:r>
          </a:p>
          <a:p>
            <a:r>
              <a:rPr lang="en-US" altLang="ja-JP" b="1" dirty="0" smtClean="0"/>
              <a:t>(</a:t>
            </a:r>
            <a:r>
              <a:rPr lang="ja-JP" altLang="en-US" b="1" dirty="0" smtClean="0"/>
              <a:t>量子ビーム課題研究</a:t>
            </a:r>
            <a:r>
              <a:rPr lang="en-US" altLang="ja-JP" b="1" dirty="0" smtClean="0"/>
              <a:t>)</a:t>
            </a:r>
            <a:endParaRPr kumimoji="1" lang="ja-JP" alt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183568" y="3637000"/>
            <a:ext cx="19290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1st Cryomodule </a:t>
            </a:r>
            <a:endParaRPr kumimoji="1" lang="ja-JP" alt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028558" y="4495800"/>
            <a:ext cx="412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 </a:t>
            </a:r>
            <a:r>
              <a:rPr kumimoji="1" lang="ja-JP" altLang="en-US" b="1" dirty="0" smtClean="0"/>
              <a:t>第２クライオモジュール建設？？</a:t>
            </a:r>
            <a:endParaRPr kumimoji="1" lang="ja-JP" alt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07182" y="172033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クライオモジュール建設</a:t>
            </a:r>
            <a:endParaRPr kumimoji="1" lang="ja-JP" altLang="en-US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209801" y="17203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381745" y="2771000"/>
            <a:ext cx="272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 </a:t>
            </a:r>
            <a:r>
              <a:rPr kumimoji="1" lang="ja-JP" altLang="en-US" b="1" dirty="0" smtClean="0"/>
              <a:t>ビーム入射部建設</a:t>
            </a:r>
            <a:endParaRPr kumimoji="1" lang="ja-JP" alt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836992" y="363700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Phase2　</a:t>
            </a:r>
            <a:r>
              <a:rPr kumimoji="1" lang="ja-JP" altLang="en-US" b="1" dirty="0" smtClean="0"/>
              <a:t>第１クライオモジュール建設</a:t>
            </a:r>
            <a:endParaRPr kumimoji="1" lang="ja-JP" alt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123388" y="56468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空洞製造設備</a:t>
            </a:r>
            <a:endParaRPr kumimoji="1" lang="en-US" altLang="ja-JP" b="1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2743995" y="5646866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設備建設と空洞製造立ち上げ</a:t>
            </a:r>
            <a:endParaRPr kumimoji="1" lang="ja-JP" alt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7342561" y="56468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設備稼動</a:t>
            </a:r>
            <a:endParaRPr kumimoji="1" lang="ja-JP" altLang="en-US" b="1" dirty="0"/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5714604" y="4953000"/>
            <a:ext cx="1067196" cy="647700"/>
          </a:xfrm>
          <a:prstGeom prst="straightConnector1">
            <a:avLst/>
          </a:prstGeom>
          <a:ln w="412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 flipV="1">
            <a:off x="7065995" y="4953000"/>
            <a:ext cx="1067196" cy="647700"/>
          </a:xfrm>
          <a:prstGeom prst="straightConnector1">
            <a:avLst/>
          </a:prstGeom>
          <a:ln w="4127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75822" y="2771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6406840" y="3637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8484845" y="449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運転</a:t>
            </a:r>
            <a:endParaRPr kumimoji="1" lang="ja-JP" altLang="en-US" b="1" dirty="0"/>
          </a:p>
        </p:txBody>
      </p:sp>
      <p:sp>
        <p:nvSpPr>
          <p:cNvPr id="46" name="角丸四角形 45"/>
          <p:cNvSpPr/>
          <p:nvPr/>
        </p:nvSpPr>
        <p:spPr>
          <a:xfrm>
            <a:off x="3581400" y="6016198"/>
            <a:ext cx="5562600" cy="308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TextBox 48"/>
          <p:cNvSpPr txBox="1"/>
          <p:nvPr/>
        </p:nvSpPr>
        <p:spPr>
          <a:xfrm>
            <a:off x="5225039" y="5983932"/>
            <a:ext cx="156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KEK EBW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稼働</a:t>
            </a:r>
            <a:endParaRPr kumimoji="1" lang="ja-JP" alt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1902491" y="63246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1st cavity</a:t>
            </a:r>
            <a:endParaRPr kumimoji="1" lang="ja-JP" alt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3434569" y="6324600"/>
            <a:ext cx="204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2nd cavity, …………..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1" y="4184713"/>
            <a:ext cx="3657600" cy="25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1304" y="1143000"/>
            <a:ext cx="6360297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3816" y="238780"/>
            <a:ext cx="6858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DRFS proposal  from KEK  at BAW-1 Sep.2010</a:t>
            </a:r>
            <a:endParaRPr kumimoji="1" lang="ja-JP" alt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6800"/>
            <a:ext cx="5354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1 klystron(</a:t>
            </a:r>
            <a:r>
              <a:rPr lang="en-US" altLang="ja-JP" b="1" dirty="0" smtClean="0">
                <a:latin typeface="Helvetica"/>
                <a:cs typeface="Helvetica"/>
              </a:rPr>
              <a:t>80</a:t>
            </a:r>
            <a:r>
              <a:rPr kumimoji="1" lang="en-US" altLang="ja-JP" b="1" dirty="0" smtClean="0">
                <a:latin typeface="Helvetica"/>
                <a:cs typeface="Helvetica"/>
              </a:rPr>
              <a:t>0kW) is connected to two cavities,</a:t>
            </a:r>
          </a:p>
          <a:p>
            <a:r>
              <a:rPr lang="en-US" altLang="ja-JP" b="1" dirty="0" smtClean="0">
                <a:latin typeface="Helvetica"/>
                <a:cs typeface="Helvetica"/>
              </a:rPr>
              <a:t>13 klystrons are powered by 1 DC-HV </a:t>
            </a:r>
          </a:p>
          <a:p>
            <a:r>
              <a:rPr kumimoji="1" lang="en-US" altLang="ja-JP" b="1" dirty="0" smtClean="0">
                <a:latin typeface="Helvetica"/>
                <a:cs typeface="Helvetica"/>
              </a:rPr>
              <a:t>and 1 modulation anode PS.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714" y="2087626"/>
            <a:ext cx="2310589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714" y="4566809"/>
            <a:ext cx="2232558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953000" y="638689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6 DRFS Klystrons for 12 cavities</a:t>
            </a:r>
            <a:endParaRPr kumimoji="1" lang="ja-JP" alt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116038" y="773668"/>
            <a:ext cx="576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DRFS: </a:t>
            </a:r>
            <a:r>
              <a:rPr kumimoji="1" lang="en-US" altLang="ja-JP" u="sng" dirty="0" smtClean="0"/>
              <a:t>D</a:t>
            </a:r>
            <a:r>
              <a:rPr kumimoji="1" lang="en-US" altLang="ja-JP" dirty="0" smtClean="0"/>
              <a:t>istributed </a:t>
            </a:r>
            <a:r>
              <a:rPr kumimoji="1" lang="en-US" altLang="ja-JP" u="sng" dirty="0" smtClean="0"/>
              <a:t>RF</a:t>
            </a:r>
            <a:r>
              <a:rPr kumimoji="1" lang="en-US" altLang="ja-JP" dirty="0" smtClean="0"/>
              <a:t> </a:t>
            </a:r>
            <a:r>
              <a:rPr kumimoji="1" lang="en-US" altLang="ja-JP" u="sng" dirty="0" smtClean="0"/>
              <a:t>S</a:t>
            </a:r>
            <a:r>
              <a:rPr lang="en-US" altLang="ja-JP" dirty="0" smtClean="0"/>
              <a:t>cheme</a:t>
            </a:r>
            <a:r>
              <a:rPr kumimoji="1" lang="en-US" altLang="ja-JP" dirty="0" smtClean="0"/>
              <a:t> for single tunnel configuration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184713"/>
            <a:ext cx="2908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center space for cryomodule transportation</a:t>
            </a:r>
          </a:p>
          <a:p>
            <a:r>
              <a:rPr kumimoji="1" lang="en-US" altLang="ja-JP" sz="1200" dirty="0" smtClean="0"/>
              <a:t>and human passage</a:t>
            </a:r>
            <a:endParaRPr kumimoji="1" lang="ja-JP" alt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hase2_DRF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789045"/>
          </a:xfrm>
          <a:prstGeom prst="rect">
            <a:avLst/>
          </a:prstGeom>
        </p:spPr>
      </p:pic>
      <p:sp>
        <p:nvSpPr>
          <p:cNvPr id="15364" name="Text Box 13"/>
          <p:cNvSpPr txBox="1">
            <a:spLocks noChangeArrowheads="1"/>
          </p:cNvSpPr>
          <p:nvPr/>
        </p:nvSpPr>
        <p:spPr bwMode="auto">
          <a:xfrm>
            <a:off x="609600" y="4643497"/>
            <a:ext cx="3276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latin typeface="Calibri" pitchFamily="-28" charset="0"/>
              </a:rPr>
              <a:t>Cavity : Capture Module(2 cavities</a:t>
            </a:r>
            <a:r>
              <a:rPr lang="ja-JP" altLang="en-US" sz="1600" b="1" dirty="0" smtClean="0">
                <a:latin typeface="Calibri" pitchFamily="-28" charset="0"/>
              </a:rPr>
              <a:t>）</a:t>
            </a:r>
            <a:r>
              <a:rPr lang="en-US" altLang="ja-JP" sz="1600" b="1" dirty="0" smtClean="0">
                <a:latin typeface="Calibri" pitchFamily="-28" charset="0"/>
              </a:rPr>
              <a:t>+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　　　　CM1(8 cavities</a:t>
            </a:r>
            <a:r>
              <a:rPr lang="ja-JP" altLang="ja-JP" sz="1600" b="1" dirty="0" smtClean="0">
                <a:latin typeface="Calibri" pitchFamily="-28" charset="0"/>
              </a:rPr>
              <a:t>）</a:t>
            </a:r>
            <a:r>
              <a:rPr lang="en-US" altLang="ja-JP" sz="1600" b="1" dirty="0" smtClean="0">
                <a:latin typeface="Calibri" pitchFamily="-28" charset="0"/>
              </a:rPr>
              <a:t> 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+CM2(8 cavities</a:t>
            </a:r>
            <a:r>
              <a:rPr lang="ja-JP" altLang="en-US" sz="1600" b="1" dirty="0" smtClean="0">
                <a:latin typeface="Calibri" pitchFamily="-28" charset="0"/>
              </a:rPr>
              <a:t>）</a:t>
            </a:r>
            <a:endParaRPr lang="en-US" altLang="ja-JP" sz="1600" b="1" dirty="0" smtClean="0">
              <a:latin typeface="Calibri" pitchFamily="-28" charset="0"/>
            </a:endParaRPr>
          </a:p>
          <a:p>
            <a:r>
              <a:rPr lang="en-US" altLang="ja-JP" sz="1600" b="1" dirty="0" smtClean="0">
                <a:latin typeface="Calibri" pitchFamily="-28" charset="0"/>
              </a:rPr>
              <a:t>Beam : 1ms, 9mA, 5Hz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RF-gun exit: 4.7MeV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Capture Module exit :21MeV,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CM1 exit</a:t>
            </a:r>
            <a:r>
              <a:rPr lang="ja-JP" altLang="en-US" sz="1600" b="1" dirty="0" smtClean="0">
                <a:latin typeface="Calibri" pitchFamily="-28" charset="0"/>
              </a:rPr>
              <a:t>：</a:t>
            </a:r>
            <a:r>
              <a:rPr lang="en-US" altLang="ja-JP" sz="1600" b="1" dirty="0" smtClean="0">
                <a:latin typeface="Calibri" pitchFamily="-28" charset="0"/>
              </a:rPr>
              <a:t>273MeV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CM2 exit</a:t>
            </a:r>
            <a:r>
              <a:rPr lang="ja-JP" altLang="en-US" sz="1600" b="1" dirty="0" smtClean="0">
                <a:latin typeface="Calibri" pitchFamily="-28" charset="0"/>
              </a:rPr>
              <a:t>：</a:t>
            </a:r>
            <a:r>
              <a:rPr lang="en-US" altLang="ja-JP" sz="1600" b="1" dirty="0" smtClean="0">
                <a:latin typeface="Calibri" pitchFamily="-28" charset="0"/>
              </a:rPr>
              <a:t>525MeV</a:t>
            </a:r>
            <a:endParaRPr lang="en-US" altLang="ja-JP" sz="1600" b="1" dirty="0">
              <a:latin typeface="Calibri" pitchFamily="-2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191000" y="4805809"/>
            <a:ext cx="48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latin typeface="Calibri" pitchFamily="-28" charset="0"/>
              </a:rPr>
              <a:t>RF-gun operation</a:t>
            </a:r>
            <a:r>
              <a:rPr lang="ja-JP" altLang="en-US" sz="1600" b="1" dirty="0" smtClean="0">
                <a:latin typeface="Calibri" pitchFamily="-28" charset="0"/>
              </a:rPr>
              <a:t>：</a:t>
            </a:r>
            <a:r>
              <a:rPr lang="en-US" altLang="ja-JP" sz="1600" b="1" dirty="0" smtClean="0">
                <a:latin typeface="Calibri" pitchFamily="-28" charset="0"/>
              </a:rPr>
              <a:t> 41.4MV/m (3.5MW input power</a:t>
            </a:r>
            <a:r>
              <a:rPr lang="ja-JP" altLang="en-US" sz="1600" b="1" dirty="0" smtClean="0">
                <a:latin typeface="Calibri" pitchFamily="-28" charset="0"/>
              </a:rPr>
              <a:t>）</a:t>
            </a:r>
            <a:endParaRPr lang="en-US" altLang="ja-JP" sz="1600" b="1" dirty="0" smtClean="0">
              <a:latin typeface="Calibri" pitchFamily="-28" charset="0"/>
            </a:endParaRPr>
          </a:p>
          <a:p>
            <a:r>
              <a:rPr lang="en-US" altLang="ja-JP" sz="1600" b="1" dirty="0" smtClean="0">
                <a:latin typeface="Calibri" pitchFamily="-28" charset="0"/>
              </a:rPr>
              <a:t>Cavity operation : Capture Module : 15.2MV/m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                 CM1 : 31.5MV/m </a:t>
            </a:r>
          </a:p>
          <a:p>
            <a:r>
              <a:rPr lang="en-US" altLang="ja-JP" sz="1600" b="1" dirty="0" smtClean="0">
                <a:latin typeface="Calibri" pitchFamily="-28" charset="0"/>
              </a:rPr>
              <a:t>                             CM2 : 31.5MV/m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895600" y="2590800"/>
            <a:ext cx="2286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" y="2209800"/>
            <a:ext cx="8839200" cy="44958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057400" y="251697"/>
            <a:ext cx="539121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32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 2 development</a:t>
            </a:r>
            <a:endParaRPr lang="ja-JP" altLang="en-US" sz="32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323" y="836473"/>
            <a:ext cx="8952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STF phase2 demonstrate KEK-capability of ILC cryomodule construction with ILC performance.</a:t>
            </a:r>
          </a:p>
          <a:p>
            <a:r>
              <a:rPr lang="en-US" altLang="ja-JP" dirty="0" smtClean="0"/>
              <a:t>With ILC-like beam, loaded to cavities,</a:t>
            </a:r>
          </a:p>
          <a:p>
            <a:r>
              <a:rPr kumimoji="1" lang="en-US" altLang="ja-JP" dirty="0" smtClean="0"/>
              <a:t>To confirm LLRF performance, HOM damping, alignments together with SC-quad and BPM,</a:t>
            </a:r>
          </a:p>
          <a:p>
            <a:r>
              <a:rPr lang="en-US" altLang="ja-JP" dirty="0" smtClean="0"/>
              <a:t>To demonstrate ILC high quality beam acceleration.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星 7 42"/>
          <p:cNvSpPr/>
          <p:nvPr/>
        </p:nvSpPr>
        <p:spPr>
          <a:xfrm>
            <a:off x="3140196" y="2971800"/>
            <a:ext cx="304800" cy="266294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 descr="4-mirror-accumulator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51840" y="1726766"/>
            <a:ext cx="1903236" cy="1618731"/>
          </a:xfrm>
          <a:prstGeom prst="rect">
            <a:avLst/>
          </a:prstGeom>
        </p:spPr>
      </p:pic>
      <p:pic>
        <p:nvPicPr>
          <p:cNvPr id="29" name="図 28" descr="STF-QB-beamli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2" y="4052500"/>
            <a:ext cx="8888305" cy="2155610"/>
          </a:xfrm>
          <a:prstGeom prst="rect">
            <a:avLst/>
          </a:prstGeom>
        </p:spPr>
      </p:pic>
      <p:pic>
        <p:nvPicPr>
          <p:cNvPr id="28" name="図 27" descr="QB-beam-line_3D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3764" y="765305"/>
            <a:ext cx="4017836" cy="2891274"/>
          </a:xfrm>
          <a:prstGeom prst="rect">
            <a:avLst/>
          </a:prstGeom>
        </p:spPr>
      </p:pic>
      <p:sp>
        <p:nvSpPr>
          <p:cNvPr id="44035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400" b="1" dirty="0" smtClean="0">
                <a:solidFill>
                  <a:srgbClr val="000000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Compact X-ray source experiment using STF2 injector</a:t>
            </a:r>
            <a:endParaRPr lang="en-US" altLang="ja-JP" sz="1600" b="1" dirty="0">
              <a:solidFill>
                <a:srgbClr val="000000"/>
              </a:solidFill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630" y="3867834"/>
            <a:ext cx="38928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Experiment :Oct. 2011 – July 2012</a:t>
            </a:r>
            <a:endParaRPr kumimoji="1" lang="ja-JP" altLang="en-US" b="1" dirty="0">
              <a:solidFill>
                <a:srgbClr val="00009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334000" y="54864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5943602" y="5334001"/>
            <a:ext cx="304797" cy="152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6248400" y="4800600"/>
            <a:ext cx="838200" cy="5334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4523601"/>
            <a:ext cx="13478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generated X-ray</a:t>
            </a:r>
            <a:endParaRPr kumimoji="1" lang="ja-JP" alt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00" y="5714999"/>
            <a:ext cx="1629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Laser accumulation</a:t>
            </a:r>
            <a:endParaRPr kumimoji="1" lang="ja-JP" alt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18357" y="5929699"/>
            <a:ext cx="1313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/>
              <a:t>electron beams</a:t>
            </a:r>
            <a:endParaRPr kumimoji="1" lang="ja-JP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5853499"/>
            <a:ext cx="1842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Photo-cathode RF-gun</a:t>
            </a:r>
            <a:endParaRPr kumimoji="1" lang="ja-JP" alt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85076" y="6120199"/>
            <a:ext cx="2040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superconducting cavities</a:t>
            </a:r>
            <a:endParaRPr kumimoji="1" lang="ja-JP" alt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4680" y="1284636"/>
            <a:ext cx="35458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Helvetica"/>
                <a:cs typeface="Helvetica"/>
              </a:rPr>
              <a:t>Use of STF RF gun multi-bunch beam,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Collide to laser in a laser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    storage cavity,</a:t>
            </a:r>
          </a:p>
          <a:p>
            <a:r>
              <a:rPr kumimoji="1" lang="en-US" altLang="ja-JP" sz="1400" b="1" dirty="0" smtClean="0">
                <a:latin typeface="Helvetica"/>
                <a:cs typeface="Helvetica"/>
              </a:rPr>
              <a:t>Generate </a:t>
            </a:r>
            <a:r>
              <a:rPr lang="en-US" altLang="ja-JP" sz="1400" b="1" dirty="0">
                <a:latin typeface="Helvetica"/>
                <a:cs typeface="Helvetica"/>
              </a:rPr>
              <a:t>C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ompton 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    </a:t>
            </a:r>
            <a:r>
              <a:rPr kumimoji="1" lang="en-US" altLang="ja-JP" sz="1400" b="1" dirty="0" smtClean="0">
                <a:latin typeface="Helvetica"/>
                <a:cs typeface="Helvetica"/>
              </a:rPr>
              <a:t>scattered X-ray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2089571" y="2817706"/>
            <a:ext cx="2338883" cy="683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3456585" y="2610521"/>
            <a:ext cx="1368833" cy="4143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18070" y="3345497"/>
            <a:ext cx="63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beam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35874" y="2294486"/>
            <a:ext cx="16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660066"/>
                </a:solidFill>
              </a:rPr>
              <a:t>4-miror </a:t>
            </a:r>
          </a:p>
          <a:p>
            <a:r>
              <a:rPr kumimoji="1" lang="en-US" altLang="ja-JP" sz="1400" dirty="0" smtClean="0">
                <a:solidFill>
                  <a:srgbClr val="660066"/>
                </a:solidFill>
              </a:rPr>
              <a:t>Laser storage cavity</a:t>
            </a:r>
            <a:endParaRPr kumimoji="1" lang="ja-JP" altLang="en-US" sz="1400" dirty="0">
              <a:solidFill>
                <a:srgbClr val="660066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" y="3500874"/>
            <a:ext cx="320630" cy="33571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8763000" y="3653274"/>
            <a:ext cx="320630" cy="30523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259013" y="805934"/>
            <a:ext cx="221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量子ビーム課題研究</a:t>
            </a:r>
            <a:endParaRPr kumimoji="1" lang="ja-JP" altLang="en-US" dirty="0"/>
          </a:p>
        </p:txBody>
      </p:sp>
      <p:cxnSp>
        <p:nvCxnSpPr>
          <p:cNvPr id="44" name="直線矢印コネクタ 43"/>
          <p:cNvCxnSpPr>
            <a:stCxn id="16" idx="0"/>
          </p:cNvCxnSpPr>
          <p:nvPr/>
        </p:nvCxnSpPr>
        <p:spPr>
          <a:xfrm rot="5400000" flipH="1" flipV="1">
            <a:off x="2056782" y="5442091"/>
            <a:ext cx="190500" cy="632316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stCxn id="17" idx="0"/>
          </p:cNvCxnSpPr>
          <p:nvPr/>
        </p:nvCxnSpPr>
        <p:spPr>
          <a:xfrm rot="5400000" flipH="1" flipV="1">
            <a:off x="3695016" y="5825230"/>
            <a:ext cx="405200" cy="184738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87773" y="2302744"/>
            <a:ext cx="548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X-ray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3238500" y="2590800"/>
            <a:ext cx="533400" cy="152400"/>
          </a:xfrm>
          <a:prstGeom prst="rect">
            <a:avLst/>
          </a:prstGeom>
          <a:solidFill>
            <a:srgbClr val="FFBB07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572000" y="2590800"/>
            <a:ext cx="609600" cy="152400"/>
          </a:xfrm>
          <a:prstGeom prst="rect">
            <a:avLst/>
          </a:prstGeom>
          <a:solidFill>
            <a:srgbClr val="FFBB07">
              <a:alpha val="3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943971" y="3657600"/>
            <a:ext cx="275229" cy="1295400"/>
          </a:xfrm>
          <a:prstGeom prst="rect">
            <a:avLst/>
          </a:prstGeom>
          <a:solidFill>
            <a:srgbClr val="7F7F7F">
              <a:alpha val="51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角三角形 16"/>
          <p:cNvSpPr/>
          <p:nvPr/>
        </p:nvSpPr>
        <p:spPr>
          <a:xfrm>
            <a:off x="1219200" y="4572000"/>
            <a:ext cx="304800" cy="381000"/>
          </a:xfrm>
          <a:prstGeom prst="rtTriangle">
            <a:avLst/>
          </a:prstGeom>
          <a:solidFill>
            <a:srgbClr val="7F7F7F">
              <a:alpha val="6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角三角形 17"/>
          <p:cNvSpPr/>
          <p:nvPr/>
        </p:nvSpPr>
        <p:spPr>
          <a:xfrm flipH="1">
            <a:off x="639171" y="4572000"/>
            <a:ext cx="304800" cy="381000"/>
          </a:xfrm>
          <a:prstGeom prst="rtTriangle">
            <a:avLst/>
          </a:prstGeom>
          <a:solidFill>
            <a:srgbClr val="7F7F7F">
              <a:alpha val="6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971800" y="4267200"/>
            <a:ext cx="5334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1">
                <a:shade val="95000"/>
                <a:satMod val="105000"/>
                <a:alpha val="31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572000" y="4267200"/>
            <a:ext cx="5334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1">
                <a:shade val="95000"/>
                <a:satMod val="105000"/>
                <a:alpha val="31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124200" y="3962400"/>
            <a:ext cx="2286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1">
                <a:shade val="95000"/>
                <a:satMod val="105000"/>
                <a:alpha val="31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724400" y="3962400"/>
            <a:ext cx="2286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1">
                <a:shade val="95000"/>
                <a:satMod val="105000"/>
                <a:alpha val="31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371600" y="2743200"/>
            <a:ext cx="4495800" cy="1143000"/>
          </a:xfrm>
          <a:prstGeom prst="rect">
            <a:avLst/>
          </a:prstGeom>
          <a:solidFill>
            <a:srgbClr val="FFBB07">
              <a:alpha val="32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886200" y="3429000"/>
            <a:ext cx="1143000" cy="304800"/>
          </a:xfrm>
          <a:prstGeom prst="rect">
            <a:avLst/>
          </a:prstGeom>
          <a:solidFill>
            <a:srgbClr val="3366FF">
              <a:alpha val="5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438400" y="3429000"/>
            <a:ext cx="1143000" cy="304800"/>
          </a:xfrm>
          <a:prstGeom prst="rect">
            <a:avLst/>
          </a:prstGeom>
          <a:solidFill>
            <a:srgbClr val="3366FF">
              <a:alpha val="56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captcher_module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13228"/>
            <a:ext cx="8839200" cy="6246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6677" y="1046202"/>
            <a:ext cx="401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Two</a:t>
            </a:r>
            <a:r>
              <a:rPr kumimoji="1" lang="en-US" altLang="ja-JP" dirty="0" smtClean="0"/>
              <a:t> 9-cell cavities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15.2MV/m  operation</a:t>
            </a:r>
            <a:endParaRPr kumimoji="1" lang="ja-JP" altLang="en-US" dirty="0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43971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accelerator :Capture Module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1567934"/>
            <a:ext cx="277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Cavities: MHI-012, MHI-013</a:t>
            </a:r>
            <a:endParaRPr kumimoji="1" lang="ja-JP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9800" y="5562600"/>
            <a:ext cx="526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Similar Structure to ILC Cryomodule, except the length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HI12-EvsQ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4514871" cy="345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6799" y="147935"/>
            <a:ext cx="282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MHI-012   VT Results</a:t>
            </a:r>
            <a:endParaRPr kumimoji="1" lang="ja-JP" altLang="en-US" sz="2400" b="1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2057400" y="609600"/>
            <a:ext cx="4717722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" name="図 4" descr="MHI012_2nd_V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22" y="1741915"/>
            <a:ext cx="4267200" cy="3315086"/>
          </a:xfrm>
          <a:prstGeom prst="rect">
            <a:avLst/>
          </a:prstGeom>
        </p:spPr>
      </p:pic>
      <p:sp>
        <p:nvSpPr>
          <p:cNvPr id="6" name="星 4 5"/>
          <p:cNvSpPr/>
          <p:nvPr/>
        </p:nvSpPr>
        <p:spPr>
          <a:xfrm>
            <a:off x="7628057" y="2949833"/>
            <a:ext cx="228600" cy="228600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星 4 6"/>
          <p:cNvSpPr/>
          <p:nvPr/>
        </p:nvSpPr>
        <p:spPr>
          <a:xfrm>
            <a:off x="7361357" y="2835533"/>
            <a:ext cx="228600" cy="2286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13457" y="3489067"/>
            <a:ext cx="168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ILC specification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>
            <a:stCxn id="8" idx="0"/>
          </p:cNvCxnSpPr>
          <p:nvPr/>
        </p:nvCxnSpPr>
        <p:spPr>
          <a:xfrm rot="5400000" flipH="1" flipV="1">
            <a:off x="6447365" y="2575074"/>
            <a:ext cx="424934" cy="1403053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stCxn id="8" idx="0"/>
          </p:cNvCxnSpPr>
          <p:nvPr/>
        </p:nvCxnSpPr>
        <p:spPr>
          <a:xfrm rot="5400000" flipH="1" flipV="1">
            <a:off x="6637865" y="2498874"/>
            <a:ext cx="310634" cy="1669753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057400" y="1066800"/>
            <a:ext cx="96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1</a:t>
            </a:r>
            <a:r>
              <a:rPr kumimoji="1" lang="en-US" altLang="ja-JP" sz="2400" b="1" baseline="30000" dirty="0" smtClean="0"/>
              <a:t>st</a:t>
            </a:r>
            <a:r>
              <a:rPr kumimoji="1" lang="en-US" altLang="ja-JP" sz="2400" b="1" dirty="0" smtClean="0"/>
              <a:t>  VT</a:t>
            </a:r>
            <a:endParaRPr kumimoji="1" lang="ja-JP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1066800"/>
            <a:ext cx="103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2</a:t>
            </a:r>
            <a:r>
              <a:rPr lang="en-US" altLang="ja-JP" sz="2400" b="1" baseline="30000" dirty="0" smtClean="0"/>
              <a:t>nd</a:t>
            </a:r>
            <a:r>
              <a:rPr kumimoji="1" lang="en-US" altLang="ja-JP" sz="2400" b="1" dirty="0" smtClean="0"/>
              <a:t>  VT</a:t>
            </a:r>
            <a:endParaRPr kumimoji="1" lang="ja-JP" alt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60995" y="5486400"/>
            <a:ext cx="6564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MHI</a:t>
            </a:r>
            <a:r>
              <a:rPr kumimoji="1" lang="en-US" altLang="ja-JP" sz="2000" dirty="0" smtClean="0"/>
              <a:t>-012:  1</a:t>
            </a:r>
            <a:r>
              <a:rPr kumimoji="1" lang="en-US" altLang="ja-JP" sz="2000" baseline="30000" dirty="0" smtClean="0"/>
              <a:t>st</a:t>
            </a:r>
            <a:r>
              <a:rPr kumimoji="1" lang="en-US" altLang="ja-JP" sz="2000" dirty="0" smtClean="0"/>
              <a:t>    VT   37.5MV/m @ Q0=5.5E09        Nov 11,2010  </a:t>
            </a:r>
          </a:p>
          <a:p>
            <a:r>
              <a:rPr lang="en-US" altLang="ja-JP" sz="2000" dirty="0" smtClean="0"/>
              <a:t>MHI-012:  2</a:t>
            </a:r>
            <a:r>
              <a:rPr lang="en-US" altLang="ja-JP" sz="2000" baseline="30000" dirty="0" smtClean="0"/>
              <a:t>nd</a:t>
            </a:r>
            <a:r>
              <a:rPr lang="en-US" altLang="ja-JP" sz="2000" dirty="0" smtClean="0"/>
              <a:t>   VT   40.7MV/m @ Q0=6.2E09        Dec 08,2010            </a:t>
            </a:r>
            <a:endParaRPr kumimoji="1" lang="en-US" altLang="ja-JP" sz="2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429000" y="6397823"/>
            <a:ext cx="1923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ILC </a:t>
            </a:r>
            <a:r>
              <a:rPr kumimoji="1" lang="ja-JP" altLang="en-US" sz="1400" dirty="0" smtClean="0"/>
              <a:t>空洞性能をクリアー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HI-013-1stV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6537"/>
            <a:ext cx="4648200" cy="3700125"/>
          </a:xfrm>
          <a:prstGeom prst="rect">
            <a:avLst/>
          </a:prstGeom>
        </p:spPr>
      </p:pic>
      <p:sp>
        <p:nvSpPr>
          <p:cNvPr id="4" name="星 4 3"/>
          <p:cNvSpPr/>
          <p:nvPr/>
        </p:nvSpPr>
        <p:spPr>
          <a:xfrm>
            <a:off x="3879551" y="2895600"/>
            <a:ext cx="228600" cy="228600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星 4 4"/>
          <p:cNvSpPr/>
          <p:nvPr/>
        </p:nvSpPr>
        <p:spPr>
          <a:xfrm>
            <a:off x="3581400" y="2835532"/>
            <a:ext cx="228600" cy="228600"/>
          </a:xfrm>
          <a:prstGeom prst="star4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136351" y="3489066"/>
            <a:ext cx="168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ILC specification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>
            <a:stCxn id="6" idx="0"/>
          </p:cNvCxnSpPr>
          <p:nvPr/>
        </p:nvCxnSpPr>
        <p:spPr>
          <a:xfrm rot="5400000" flipH="1" flipV="1">
            <a:off x="2522668" y="2430332"/>
            <a:ext cx="517266" cy="1600202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stCxn id="6" idx="0"/>
          </p:cNvCxnSpPr>
          <p:nvPr/>
        </p:nvCxnSpPr>
        <p:spPr>
          <a:xfrm rot="5400000" flipH="1" flipV="1">
            <a:off x="2717910" y="2327424"/>
            <a:ext cx="424932" cy="1898353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057400" y="609600"/>
            <a:ext cx="4717722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136799" y="147935"/>
            <a:ext cx="2821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MHI-013   VT Results</a:t>
            </a:r>
            <a:endParaRPr kumimoji="1" lang="ja-JP" altLang="en-US" sz="2400" b="1" dirty="0"/>
          </a:p>
        </p:txBody>
      </p:sp>
      <p:pic>
        <p:nvPicPr>
          <p:cNvPr id="14" name="図 13" descr="MHI-013-2ndV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87" y="1676400"/>
            <a:ext cx="4412669" cy="34502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066800"/>
            <a:ext cx="96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1</a:t>
            </a:r>
            <a:r>
              <a:rPr kumimoji="1" lang="en-US" altLang="ja-JP" sz="2400" b="1" baseline="30000" dirty="0" smtClean="0"/>
              <a:t>st</a:t>
            </a:r>
            <a:r>
              <a:rPr kumimoji="1" lang="en-US" altLang="ja-JP" sz="2400" b="1" dirty="0" smtClean="0"/>
              <a:t>  VT</a:t>
            </a:r>
            <a:endParaRPr kumimoji="1" lang="ja-JP" alt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1066800"/>
            <a:ext cx="103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2</a:t>
            </a:r>
            <a:r>
              <a:rPr lang="en-US" altLang="ja-JP" sz="2400" b="1" baseline="30000" dirty="0" smtClean="0"/>
              <a:t>nd</a:t>
            </a:r>
            <a:r>
              <a:rPr kumimoji="1" lang="en-US" altLang="ja-JP" sz="2400" b="1" dirty="0" smtClean="0"/>
              <a:t>  VT</a:t>
            </a:r>
            <a:endParaRPr kumimoji="1" lang="ja-JP" alt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86127" y="5480605"/>
            <a:ext cx="6628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MHI</a:t>
            </a:r>
            <a:r>
              <a:rPr kumimoji="1" lang="en-US" altLang="ja-JP" sz="2000" dirty="0" smtClean="0"/>
              <a:t>-013:  1</a:t>
            </a:r>
            <a:r>
              <a:rPr kumimoji="1" lang="en-US" altLang="ja-JP" sz="2000" baseline="30000" dirty="0" smtClean="0"/>
              <a:t>st</a:t>
            </a:r>
            <a:r>
              <a:rPr kumimoji="1" lang="en-US" altLang="ja-JP" sz="2000" dirty="0" smtClean="0"/>
              <a:t>    VT   36.5MV/m</a:t>
            </a:r>
            <a:r>
              <a:rPr lang="en-US" altLang="ja-JP" sz="2000" dirty="0" smtClean="0"/>
              <a:t> @ Q0=7.5E09        Nov</a:t>
            </a:r>
            <a:r>
              <a:rPr kumimoji="1" lang="en-US" altLang="ja-JP" sz="2000" dirty="0" smtClean="0"/>
              <a:t> 25,2010,</a:t>
            </a:r>
          </a:p>
          <a:p>
            <a:r>
              <a:rPr lang="en-US" altLang="ja-JP" sz="2000" dirty="0" smtClean="0"/>
              <a:t>MHI-013:  2</a:t>
            </a:r>
            <a:r>
              <a:rPr lang="en-US" altLang="ja-JP" sz="2000" baseline="30000" dirty="0" smtClean="0"/>
              <a:t>nd</a:t>
            </a:r>
            <a:r>
              <a:rPr lang="en-US" altLang="ja-JP" sz="2000" dirty="0" smtClean="0"/>
              <a:t>   VT   32.2MV/m @ Q0=8.8E09        Dec 22,2010,</a:t>
            </a:r>
            <a:endParaRPr kumimoji="1" lang="en-US" altLang="ja-JP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6397823"/>
            <a:ext cx="1923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ILC </a:t>
            </a:r>
            <a:r>
              <a:rPr kumimoji="1" lang="ja-JP" altLang="en-US" sz="1400" dirty="0" smtClean="0"/>
              <a:t>空洞性能をクリアー</a:t>
            </a:r>
            <a:endParaRPr kumimoji="1" lang="ja-JP" alt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22" descr="FNAL_RFgu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08163"/>
            <a:ext cx="7086600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76300"/>
            <a:ext cx="8610600" cy="1562100"/>
          </a:xfrm>
          <a:solidFill>
            <a:schemeClr val="bg1"/>
          </a:solidFill>
        </p:spPr>
        <p:txBody>
          <a:bodyPr/>
          <a:lstStyle/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RF gun cavity and input coupler were fabricated by FNAL. (DESY-FNAL-KEK collaboration)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FNAL delivered gun cavity and input coupler in November 2009.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RF process up to 1.7MW in 2010.</a:t>
            </a:r>
          </a:p>
          <a:p>
            <a:pPr marL="838200" lvl="1" indent="-381000">
              <a:lnSpc>
                <a:spcPct val="90000"/>
              </a:lnSpc>
              <a:buFont typeface="Arial"/>
              <a:buChar char="•"/>
            </a:pPr>
            <a:r>
              <a:rPr lang="en-US" altLang="ja-JP" sz="1800" b="1" dirty="0" smtClean="0">
                <a:latin typeface="Helvetica"/>
                <a:cs typeface="Helvetica"/>
              </a:rPr>
              <a:t>More high power process (3.5MW) and beam extraction in 2011.</a:t>
            </a:r>
          </a:p>
          <a:p>
            <a:pPr marL="1295400" lvl="2" indent="-381000">
              <a:lnSpc>
                <a:spcPct val="90000"/>
              </a:lnSpc>
              <a:buFontTx/>
              <a:buNone/>
            </a:pPr>
            <a:endParaRPr lang="en-US" altLang="ja-JP" sz="1800" b="1" dirty="0" smtClean="0">
              <a:latin typeface="Helvetica"/>
              <a:cs typeface="Helvetica"/>
            </a:endParaRPr>
          </a:p>
          <a:p>
            <a:pPr marL="533400" indent="-533400">
              <a:lnSpc>
                <a:spcPct val="90000"/>
              </a:lnSpc>
            </a:pPr>
            <a:endParaRPr lang="en-US" altLang="ja-JP" sz="1800" b="1" dirty="0" smtClean="0">
              <a:latin typeface="Helvetica"/>
              <a:cs typeface="Helvetica"/>
            </a:endParaRPr>
          </a:p>
          <a:p>
            <a:pPr marL="533400" indent="-533400">
              <a:lnSpc>
                <a:spcPct val="90000"/>
              </a:lnSpc>
            </a:pPr>
            <a:endParaRPr lang="ja-JP" altLang="en-US" sz="1800" b="1" dirty="0" smtClean="0">
              <a:latin typeface="Helvetica"/>
              <a:cs typeface="Helvetica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824007" y="5496580"/>
            <a:ext cx="254546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latin typeface="Helvetica"/>
                <a:cs typeface="Helvetica"/>
              </a:rPr>
              <a:t>DESY-FNAL design RF gun,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FNAL fabrication.</a:t>
            </a:r>
            <a:endParaRPr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24581" name="TextBox 23"/>
          <p:cNvSpPr txBox="1">
            <a:spLocks noChangeArrowheads="1"/>
          </p:cNvSpPr>
          <p:nvPr/>
        </p:nvSpPr>
        <p:spPr bwMode="auto">
          <a:xfrm>
            <a:off x="2438400" y="5181600"/>
            <a:ext cx="10695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input coupler</a:t>
            </a:r>
            <a:endParaRPr lang="ja-JP" altLang="en-US" sz="1200" dirty="0">
              <a:latin typeface="Helvetica"/>
              <a:cs typeface="Helvetica"/>
            </a:endParaRPr>
          </a:p>
        </p:txBody>
      </p:sp>
      <p:sp>
        <p:nvSpPr>
          <p:cNvPr id="24582" name="TextBox 24"/>
          <p:cNvSpPr txBox="1">
            <a:spLocks noChangeArrowheads="1"/>
          </p:cNvSpPr>
          <p:nvPr/>
        </p:nvSpPr>
        <p:spPr bwMode="auto">
          <a:xfrm>
            <a:off x="381000" y="2895600"/>
            <a:ext cx="17588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Photocathode insertion</a:t>
            </a:r>
            <a:endParaRPr lang="ja-JP" altLang="en-US" sz="1200" dirty="0">
              <a:latin typeface="Helvetica"/>
              <a:cs typeface="Helvetica"/>
            </a:endParaRPr>
          </a:p>
        </p:txBody>
      </p:sp>
      <p:cxnSp>
        <p:nvCxnSpPr>
          <p:cNvPr id="24583" name="直線矢印コネクタ 26"/>
          <p:cNvCxnSpPr>
            <a:cxnSpLocks noChangeShapeType="1"/>
          </p:cNvCxnSpPr>
          <p:nvPr/>
        </p:nvCxnSpPr>
        <p:spPr bwMode="auto">
          <a:xfrm rot="16200000" flipH="1">
            <a:off x="800100" y="3390900"/>
            <a:ext cx="6096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4584" name="Rectangle 2"/>
          <p:cNvSpPr>
            <a:spLocks noGrp="1" noChangeArrowheads="1"/>
          </p:cNvSpPr>
          <p:nvPr>
            <p:ph type="title"/>
          </p:nvPr>
        </p:nvSpPr>
        <p:spPr>
          <a:xfrm>
            <a:off x="824007" y="190500"/>
            <a:ext cx="8173145" cy="685800"/>
          </a:xfrm>
        </p:spPr>
        <p:txBody>
          <a:bodyPr>
            <a:normAutofit fontScale="90000"/>
          </a:bodyPr>
          <a:lstStyle/>
          <a:p>
            <a:pPr lvl="1"/>
            <a:r>
              <a:rPr lang="en-US" altLang="ja-JP" sz="2400" b="1" dirty="0">
                <a:latin typeface="Helvetica"/>
                <a:cs typeface="Helvetica"/>
              </a:rPr>
              <a:t>P</a:t>
            </a:r>
            <a:r>
              <a:rPr lang="en-US" altLang="ja-JP" sz="2400" b="1" dirty="0" smtClean="0">
                <a:latin typeface="Helvetica"/>
                <a:cs typeface="Helvetica"/>
              </a:rPr>
              <a:t>hotocathode RF gun for beam supply to </a:t>
            </a:r>
            <a:r>
              <a:rPr lang="en-US" altLang="ja-JP" sz="2400" b="1" dirty="0" err="1">
                <a:latin typeface="Helvetica"/>
                <a:cs typeface="Helvetica"/>
              </a:rPr>
              <a:t>C</a:t>
            </a:r>
            <a:r>
              <a:rPr lang="en-US" altLang="ja-JP" sz="2400" b="1" dirty="0" err="1" smtClean="0">
                <a:latin typeface="Helvetica"/>
                <a:cs typeface="Helvetica"/>
              </a:rPr>
              <a:t>ryomodules</a:t>
            </a:r>
            <a:r>
              <a:rPr lang="en-US" altLang="ja-JP" sz="2400" b="1" dirty="0" smtClean="0">
                <a:latin typeface="Helvetica"/>
                <a:cs typeface="Helvetica"/>
              </a:rPr>
              <a:t/>
            </a:r>
            <a:br>
              <a:rPr lang="en-US" altLang="ja-JP" sz="2400" b="1" dirty="0" smtClean="0">
                <a:latin typeface="Helvetica"/>
                <a:cs typeface="Helvetica"/>
              </a:rPr>
            </a:br>
            <a:endParaRPr lang="ja-JP" altLang="en-US" sz="2400" dirty="0"/>
          </a:p>
        </p:txBody>
      </p:sp>
      <p:sp>
        <p:nvSpPr>
          <p:cNvPr id="24585" name="TextBox 23"/>
          <p:cNvSpPr txBox="1">
            <a:spLocks noChangeArrowheads="1"/>
          </p:cNvSpPr>
          <p:nvPr/>
        </p:nvSpPr>
        <p:spPr bwMode="auto">
          <a:xfrm>
            <a:off x="4586297" y="2526268"/>
            <a:ext cx="303370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Photocathode RF-gun in STF</a:t>
            </a:r>
            <a:endParaRPr lang="ja-JP" altLang="en-US" b="1" dirty="0"/>
          </a:p>
        </p:txBody>
      </p:sp>
      <p:sp>
        <p:nvSpPr>
          <p:cNvPr id="24589" name="TextBox 23"/>
          <p:cNvSpPr txBox="1">
            <a:spLocks noChangeArrowheads="1"/>
          </p:cNvSpPr>
          <p:nvPr/>
        </p:nvSpPr>
        <p:spPr bwMode="auto">
          <a:xfrm>
            <a:off x="1219200" y="4419600"/>
            <a:ext cx="889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gun cavity</a:t>
            </a:r>
            <a:endParaRPr lang="ja-JP" altLang="en-US" sz="1200" dirty="0">
              <a:latin typeface="Helvetica"/>
              <a:cs typeface="Helvetica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20" name="図 19" descr="20100409Di-00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91" y="2895600"/>
            <a:ext cx="5600700" cy="3733800"/>
          </a:xfrm>
          <a:prstGeom prst="rect">
            <a:avLst/>
          </a:prstGeom>
          <a:ln w="158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5" name="直線矢印コネクタ 24"/>
          <p:cNvCxnSpPr/>
          <p:nvPr/>
        </p:nvCxnSpPr>
        <p:spPr bwMode="auto">
          <a:xfrm>
            <a:off x="2743200" y="4696600"/>
            <a:ext cx="4876800" cy="103899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24590" idx="1"/>
          </p:cNvCxnSpPr>
          <p:nvPr/>
        </p:nvCxnSpPr>
        <p:spPr bwMode="auto">
          <a:xfrm>
            <a:off x="1828800" y="3886200"/>
            <a:ext cx="5515248" cy="12954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590" name="TextBox 23"/>
          <p:cNvSpPr txBox="1">
            <a:spLocks noChangeArrowheads="1"/>
          </p:cNvSpPr>
          <p:nvPr/>
        </p:nvSpPr>
        <p:spPr bwMode="auto">
          <a:xfrm>
            <a:off x="7344048" y="5043100"/>
            <a:ext cx="5780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cavity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4591" name="TextBox 24"/>
          <p:cNvSpPr txBox="1">
            <a:spLocks noChangeArrowheads="1"/>
          </p:cNvSpPr>
          <p:nvPr/>
        </p:nvSpPr>
        <p:spPr bwMode="auto">
          <a:xfrm>
            <a:off x="4052897" y="4024699"/>
            <a:ext cx="1762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photocathode chamber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4592" name="TextBox 23"/>
          <p:cNvSpPr txBox="1">
            <a:spLocks noChangeArrowheads="1"/>
          </p:cNvSpPr>
          <p:nvPr/>
        </p:nvSpPr>
        <p:spPr bwMode="auto">
          <a:xfrm>
            <a:off x="7922076" y="4454098"/>
            <a:ext cx="10695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input coupler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6683486" y="3886200"/>
            <a:ext cx="12385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</a:rPr>
              <a:t>Solenoid magnet</a:t>
            </a:r>
            <a:endParaRPr lang="ja-JP" alt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371600"/>
            <a:ext cx="670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　　　　　　　　　　　　　目次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1</a:t>
            </a:r>
            <a:r>
              <a:rPr lang="ja-JP" altLang="en-US" sz="2400" dirty="0" smtClean="0"/>
              <a:t>．</a:t>
            </a:r>
            <a:r>
              <a:rPr lang="en-US" altLang="ja-JP" sz="2400" dirty="0" smtClean="0"/>
              <a:t>‘S1-Global’ cryomodule </a:t>
            </a:r>
            <a:r>
              <a:rPr lang="ja-JP" altLang="en-US" sz="2400" dirty="0" smtClean="0"/>
              <a:t>試験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en-US" altLang="ja-JP" sz="2400" dirty="0" smtClean="0"/>
              <a:t>2</a:t>
            </a:r>
            <a:r>
              <a:rPr lang="ja-JP" altLang="en-US" sz="2400" dirty="0" smtClean="0"/>
              <a:t>．</a:t>
            </a:r>
            <a:r>
              <a:rPr lang="ja-JP" altLang="en-US" sz="2400" dirty="0" smtClean="0">
                <a:solidFill>
                  <a:srgbClr val="000000"/>
                </a:solidFill>
                <a:cs typeface="Osaka"/>
              </a:rPr>
              <a:t>STF phase</a:t>
            </a:r>
            <a:r>
              <a:rPr lang="en-US" altLang="ja-JP" sz="2400" dirty="0" smtClean="0">
                <a:solidFill>
                  <a:srgbClr val="000000"/>
                </a:solidFill>
                <a:cs typeface="Osaka"/>
              </a:rPr>
              <a:t>-</a:t>
            </a:r>
            <a:r>
              <a:rPr lang="ja-JP" altLang="en-US" sz="2400" dirty="0" smtClean="0">
                <a:solidFill>
                  <a:srgbClr val="000000"/>
                </a:solidFill>
                <a:cs typeface="Osaka"/>
              </a:rPr>
              <a:t>2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  <a:cs typeface="Osaka"/>
              </a:rPr>
              <a:t>の計画</a:t>
            </a:r>
            <a:endParaRPr lang="en-US" altLang="ja-JP" sz="2400" dirty="0" smtClean="0">
              <a:solidFill>
                <a:srgbClr val="000000"/>
              </a:solidFill>
              <a:latin typeface="+mn-ea"/>
              <a:cs typeface="Osaka"/>
            </a:endParaRPr>
          </a:p>
          <a:p>
            <a:r>
              <a:rPr lang="en-US" altLang="ja-JP" sz="2400" dirty="0" smtClean="0">
                <a:solidFill>
                  <a:srgbClr val="000000"/>
                </a:solidFill>
                <a:latin typeface="+mn-ea"/>
                <a:cs typeface="Osaka"/>
              </a:rPr>
              <a:t>     2.1 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  <a:cs typeface="Osaka"/>
              </a:rPr>
              <a:t>ビーム生成入射部（量子ビーム</a:t>
            </a:r>
            <a:r>
              <a:rPr lang="en-US" altLang="ja-JP" sz="2400" dirty="0" smtClean="0">
                <a:solidFill>
                  <a:srgbClr val="000000"/>
                </a:solidFill>
                <a:latin typeface="+mn-ea"/>
                <a:cs typeface="Osaka"/>
              </a:rPr>
              <a:t>project</a:t>
            </a:r>
            <a:r>
              <a:rPr lang="ja-JP" altLang="en-US" sz="2400" dirty="0" smtClean="0">
                <a:solidFill>
                  <a:srgbClr val="000000"/>
                </a:solidFill>
                <a:latin typeface="+mn-ea"/>
                <a:cs typeface="Osaka"/>
              </a:rPr>
              <a:t>）</a:t>
            </a:r>
            <a:endParaRPr lang="en-US" altLang="ja-JP" sz="2400" dirty="0" smtClean="0"/>
          </a:p>
          <a:p>
            <a:r>
              <a:rPr lang="en-US" altLang="ja-JP" sz="2400" dirty="0" smtClean="0"/>
              <a:t>       2.2 phase-2 cryomodule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3</a:t>
            </a:r>
            <a:r>
              <a:rPr lang="ja-JP" altLang="en-US" sz="2400" dirty="0" smtClean="0"/>
              <a:t>．空洞製造設備</a:t>
            </a:r>
            <a:endParaRPr lang="en-US" altLang="ja-JP" sz="2400" dirty="0" smtClean="0"/>
          </a:p>
          <a:p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cryo_assembly_phase2_v2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83"/>
            <a:ext cx="9144000" cy="6633633"/>
          </a:xfrm>
          <a:prstGeom prst="rect">
            <a:avLst/>
          </a:prstGeom>
        </p:spPr>
      </p:pic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12183"/>
            <a:ext cx="83058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4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Cryomodule assembly in tunnel</a:t>
            </a:r>
            <a:endParaRPr lang="en-US" altLang="ja-JP" sz="24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STF_tunnel_phase2_p#1437A8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42068"/>
          </a:xfrm>
          <a:prstGeom prst="rect">
            <a:avLst/>
          </a:prstGeom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accelerator :Tunnel Layout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5715000"/>
            <a:ext cx="467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トンネル下流部をクライオモジュールアッセンブリーエリアとする。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最下流部に</a:t>
            </a:r>
            <a:r>
              <a:rPr lang="en-US" altLang="ja-JP" sz="1200" dirty="0" smtClean="0"/>
              <a:t>DRFS</a:t>
            </a:r>
            <a:r>
              <a:rPr lang="ja-JP" altLang="en-US" sz="1200" dirty="0" smtClean="0"/>
              <a:t>電源を設置する。</a:t>
            </a:r>
            <a:endParaRPr lang="en-US" altLang="ja-JP" sz="1200" dirty="0" smtClean="0"/>
          </a:p>
          <a:p>
            <a:r>
              <a:rPr kumimoji="1" lang="en-US" altLang="ja-JP" sz="1200" dirty="0" smtClean="0"/>
              <a:t>CM2</a:t>
            </a:r>
            <a:r>
              <a:rPr kumimoji="1" lang="ja-JP" altLang="en-US" sz="1200" dirty="0" smtClean="0"/>
              <a:t>を組み立てた後にはアッセンブル作業エリアは半分使えなくなる。</a:t>
            </a:r>
            <a:endParaRPr kumimoji="1" lang="ja-JP" alt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/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STF phase2.0 </a:t>
            </a:r>
            <a:r>
              <a:rPr lang="ja-JP" altLang="en-US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建設状況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247745"/>
            <a:ext cx="1672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ビーム生成部</a:t>
            </a:r>
            <a:endParaRPr kumimoji="1" lang="ja-JP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781455"/>
            <a:ext cx="3100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phase 2 </a:t>
            </a:r>
            <a:r>
              <a:rPr kumimoji="1" lang="ja-JP" altLang="en-US" sz="2000" b="1" dirty="0" smtClean="0"/>
              <a:t>クライオモジュール</a:t>
            </a:r>
            <a:endParaRPr kumimoji="1" lang="ja-JP" alt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5476" y="5463064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インフラストラクチャー</a:t>
            </a:r>
            <a:endParaRPr kumimoji="1" lang="ja-JP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27936" y="1647855"/>
            <a:ext cx="6378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（１）</a:t>
            </a:r>
            <a:r>
              <a:rPr kumimoji="1" lang="en-US" altLang="ja-JP" sz="1600" dirty="0" smtClean="0"/>
              <a:t>RF</a:t>
            </a:r>
            <a:r>
              <a:rPr kumimoji="1" lang="ja-JP" altLang="en-US" sz="1600" dirty="0" smtClean="0"/>
              <a:t>電子銃＋レーザー：準備完、量子ビーム実験時にビーム運転開始</a:t>
            </a:r>
            <a:endParaRPr kumimoji="1" lang="ja-JP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227936" y="1986409"/>
            <a:ext cx="7589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（２）キャプチャークライオモジュール：空洞は縦測定完了、ジャケット付けの工程へ。</a:t>
            </a:r>
            <a:endParaRPr kumimoji="1" lang="en-US" altLang="ja-JP" sz="1600" dirty="0" smtClean="0"/>
          </a:p>
          <a:p>
            <a:r>
              <a:rPr lang="ja-JP" altLang="ja-JP" sz="1600" dirty="0" smtClean="0"/>
              <a:t>　</a:t>
            </a:r>
            <a:r>
              <a:rPr lang="ja-JP" altLang="en-US" sz="1600" dirty="0" smtClean="0"/>
              <a:t>　　　　　　　　　　　　　　　　　　　　　　クライオスタットは設計完了、製作中。</a:t>
            </a:r>
            <a:endParaRPr kumimoji="1" lang="ja-JP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227936" y="2482334"/>
            <a:ext cx="499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（３）</a:t>
            </a:r>
            <a:r>
              <a:rPr kumimoji="1" lang="en-US" altLang="ja-JP" sz="1600" dirty="0" smtClean="0"/>
              <a:t>RF</a:t>
            </a:r>
            <a:r>
              <a:rPr kumimoji="1" lang="ja-JP" altLang="en-US" sz="1600" dirty="0" smtClean="0"/>
              <a:t>パワーソース：</a:t>
            </a:r>
            <a:r>
              <a:rPr kumimoji="1" lang="en-US" altLang="ja-JP" sz="1600" dirty="0" smtClean="0"/>
              <a:t>S1G</a:t>
            </a:r>
            <a:r>
              <a:rPr kumimoji="1" lang="ja-JP" altLang="en-US" sz="1600" dirty="0" smtClean="0"/>
              <a:t>に用いた</a:t>
            </a:r>
            <a:r>
              <a:rPr kumimoji="1" lang="en-US" altLang="ja-JP" sz="1600" dirty="0" smtClean="0"/>
              <a:t>DRFS</a:t>
            </a:r>
            <a:r>
              <a:rPr kumimoji="1" lang="ja-JP" altLang="en-US" sz="1600" dirty="0" smtClean="0"/>
              <a:t>をそのまま使用。</a:t>
            </a:r>
            <a:endParaRPr kumimoji="1" lang="en-US" altLang="ja-JP" sz="1600" dirty="0" smtClean="0"/>
          </a:p>
          <a:p>
            <a:endParaRPr kumimoji="1" lang="ja-JP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227936" y="2820888"/>
            <a:ext cx="7361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（４）冷凍機：量子ビーム実験用にコールドボックスとトランスファーラインを設計中。</a:t>
            </a:r>
            <a:endParaRPr kumimoji="1" lang="en-US" altLang="ja-JP" sz="1600" dirty="0" smtClean="0"/>
          </a:p>
          <a:p>
            <a:endParaRPr kumimoji="1" lang="ja-JP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227936" y="4086255"/>
            <a:ext cx="7833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（１）空洞：製作中。</a:t>
            </a:r>
            <a:r>
              <a:rPr lang="ja-JP" altLang="en-US" sz="1600" dirty="0" smtClean="0"/>
              <a:t>４台</a:t>
            </a:r>
            <a:r>
              <a:rPr lang="ja-JP" altLang="en-US" sz="1600" dirty="0" smtClean="0"/>
              <a:t>が</a:t>
            </a:r>
            <a:r>
              <a:rPr lang="ja-JP" altLang="en-US" sz="1600" dirty="0" smtClean="0"/>
              <a:t>完成</a:t>
            </a:r>
            <a:r>
              <a:rPr lang="ja-JP" altLang="en-US" sz="1600" dirty="0" smtClean="0"/>
              <a:t>して</a:t>
            </a:r>
            <a:r>
              <a:rPr lang="ja-JP" altLang="en-US" sz="1600" dirty="0" smtClean="0"/>
              <a:t>表面</a:t>
            </a:r>
            <a:r>
              <a:rPr lang="ja-JP" altLang="en-US" sz="1600" dirty="0" smtClean="0"/>
              <a:t>処理・縦測定</a:t>
            </a:r>
            <a:r>
              <a:rPr lang="ja-JP" altLang="en-US" sz="1600" dirty="0" smtClean="0"/>
              <a:t>が</a:t>
            </a:r>
            <a:r>
              <a:rPr lang="ja-JP" altLang="en-US" sz="1600" dirty="0" smtClean="0"/>
              <a:t>開始された。残り５台は</a:t>
            </a:r>
            <a:r>
              <a:rPr lang="ja-JP" altLang="en-US" sz="1600" dirty="0" smtClean="0"/>
              <a:t>３月</a:t>
            </a:r>
            <a:r>
              <a:rPr lang="ja-JP" altLang="en-US" sz="1600" dirty="0" smtClean="0"/>
              <a:t>以降</a:t>
            </a:r>
            <a:r>
              <a:rPr lang="ja-JP" altLang="en-US" sz="1600" dirty="0" smtClean="0"/>
              <a:t>。</a:t>
            </a:r>
            <a:endParaRPr kumimoji="1" lang="ja-JP" alt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227936" y="4424809"/>
            <a:ext cx="4989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（２）クライオスタット：　</a:t>
            </a:r>
            <a:r>
              <a:rPr kumimoji="1" lang="en-US" altLang="ja-JP" sz="1600" dirty="0" smtClean="0"/>
              <a:t>ILC</a:t>
            </a:r>
            <a:r>
              <a:rPr kumimoji="1" lang="ja-JP" altLang="en-US" sz="1600" dirty="0" smtClean="0"/>
              <a:t>設計に準拠したものを設計中</a:t>
            </a:r>
            <a:r>
              <a:rPr lang="ja-JP" altLang="en-US" sz="1600" dirty="0" smtClean="0"/>
              <a:t>。</a:t>
            </a:r>
            <a:endParaRPr kumimoji="1" lang="ja-JP" alt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27936" y="3159442"/>
            <a:ext cx="481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（５）ビームライン：量子ビーム実験用に設計、製作中。</a:t>
            </a:r>
            <a:endParaRPr kumimoji="1" lang="en-US" altLang="ja-JP" sz="1600" dirty="0" smtClean="0"/>
          </a:p>
          <a:p>
            <a:endParaRPr kumimoji="1" lang="ja-JP" alt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227936" y="5863174"/>
            <a:ext cx="5592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（１）クライオモジュール組み立て治具：検討中。製作は未着手。</a:t>
            </a:r>
            <a:endParaRPr kumimoji="1" lang="ja-JP" alt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234148" y="4746486"/>
            <a:ext cx="6768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（３）</a:t>
            </a:r>
            <a:r>
              <a:rPr kumimoji="1" lang="en-US" altLang="ja-JP" sz="1600" dirty="0" smtClean="0"/>
              <a:t>RF</a:t>
            </a:r>
            <a:r>
              <a:rPr kumimoji="1" lang="ja-JP" altLang="en-US" sz="1600" dirty="0" smtClean="0"/>
              <a:t>パワーソース：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S1G</a:t>
            </a:r>
            <a:r>
              <a:rPr kumimoji="1" lang="ja-JP" altLang="en-US" sz="1600" dirty="0" smtClean="0"/>
              <a:t>、量子ビーム時のものと同型のものを使用予定</a:t>
            </a:r>
            <a:r>
              <a:rPr lang="ja-JP" altLang="en-US" sz="1600" dirty="0" smtClean="0"/>
              <a:t>。</a:t>
            </a:r>
            <a:endParaRPr kumimoji="1" lang="ja-JP" alt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438400"/>
            <a:ext cx="5021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3</a:t>
            </a:r>
            <a:r>
              <a:rPr lang="ja-JP" altLang="en-US" sz="3200" dirty="0" smtClean="0"/>
              <a:t>．空洞製造設備</a:t>
            </a:r>
            <a:endParaRPr lang="en-US" altLang="ja-JP" sz="3200" dirty="0" smtClean="0"/>
          </a:p>
          <a:p>
            <a:r>
              <a:rPr lang="en-US" altLang="ja-JP" sz="2000" dirty="0" err="1" smtClean="0"/>
              <a:t>　</a:t>
            </a:r>
            <a:r>
              <a:rPr lang="en-US" altLang="ja-JP" sz="2000" dirty="0" smtClean="0"/>
              <a:t>[</a:t>
            </a:r>
            <a:r>
              <a:rPr lang="ja-JP" altLang="en-US" sz="2000" dirty="0" smtClean="0"/>
              <a:t>低コスト、マスプロダクションのための計画</a:t>
            </a:r>
            <a:r>
              <a:rPr lang="en-US" altLang="ja-JP" sz="2000" dirty="0" smtClean="0"/>
              <a:t>]</a:t>
            </a:r>
          </a:p>
          <a:p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1752600" y="3962400"/>
            <a:ext cx="655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メーカーを指導できる空洞製造技術の獲得、技術継承</a:t>
            </a:r>
            <a:endParaRPr lang="en-US" altLang="ja-JP" sz="2000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と大量生産技術の開発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52400"/>
            <a:ext cx="2600785" cy="4048125"/>
          </a:xfrm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" y="3045092"/>
            <a:ext cx="3301945" cy="2485465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5124" name="テキスト ボックス 4"/>
          <p:cNvSpPr txBox="1">
            <a:spLocks noChangeArrowheads="1"/>
          </p:cNvSpPr>
          <p:nvPr/>
        </p:nvSpPr>
        <p:spPr bwMode="auto">
          <a:xfrm>
            <a:off x="646003" y="5531037"/>
            <a:ext cx="30877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latin typeface="Calibri" charset="0"/>
              </a:rPr>
              <a:t>SST  EBOCAM KS-110 – G150KM</a:t>
            </a:r>
          </a:p>
          <a:p>
            <a:r>
              <a:rPr lang="en-US" altLang="ja-JP" sz="1400" dirty="0" smtClean="0">
                <a:latin typeface="Calibri" charset="0"/>
              </a:rPr>
              <a:t>Chamber (</a:t>
            </a:r>
            <a:r>
              <a:rPr lang="en-US" altLang="ja-JP" sz="1400" dirty="0">
                <a:latin typeface="Calibri" charset="0"/>
              </a:rPr>
              <a:t>Stainless Steel)</a:t>
            </a:r>
          </a:p>
          <a:p>
            <a:r>
              <a:rPr lang="ja-JP" altLang="en-US" sz="1400" dirty="0">
                <a:latin typeface="Calibri" charset="0"/>
              </a:rPr>
              <a:t>　</a:t>
            </a:r>
            <a:r>
              <a:rPr lang="en-US" altLang="ja-JP" sz="1400" dirty="0" smtClean="0">
                <a:latin typeface="Calibri" charset="0"/>
              </a:rPr>
              <a:t>X=3200, Y=1500, Z=2200</a:t>
            </a:r>
            <a:r>
              <a:rPr lang="en-US" altLang="ja-JP" sz="1400" dirty="0">
                <a:latin typeface="Calibri" charset="0"/>
              </a:rPr>
              <a:t>(mm)</a:t>
            </a:r>
            <a:endParaRPr lang="en-US" altLang="ja-JP" sz="1400" dirty="0" smtClean="0">
              <a:latin typeface="Calibri" charset="0"/>
            </a:endParaRPr>
          </a:p>
          <a:p>
            <a:r>
              <a:rPr lang="en-US" altLang="ja-JP" sz="1400" dirty="0" smtClean="0">
                <a:solidFill>
                  <a:srgbClr val="800000"/>
                </a:solidFill>
                <a:latin typeface="Calibri" charset="0"/>
              </a:rPr>
              <a:t>March 2011 installation</a:t>
            </a:r>
            <a:endParaRPr lang="ja-JP" altLang="en-US" sz="1400" dirty="0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j-ea"/>
                <a:cs typeface="Helvetica"/>
              </a:rPr>
              <a:t>KEK Pilot plant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+mj-ea"/>
              <a:cs typeface="Helvetica"/>
            </a:endParaRPr>
          </a:p>
        </p:txBody>
      </p:sp>
      <p:pic>
        <p:nvPicPr>
          <p:cNvPr id="11" name="図 10" descr="CIMG073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83138" y="3355777"/>
            <a:ext cx="2485464" cy="1864098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headEnd type="none" w="med" len="med"/>
            <a:tailEnd type="none" w="med" len="med"/>
          </a:ln>
        </p:spPr>
      </p:pic>
      <p:pic>
        <p:nvPicPr>
          <p:cNvPr id="12" name="図 11" descr="CIMG073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319311" y="3355185"/>
            <a:ext cx="2485940" cy="1865763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1828800" y="3045092"/>
            <a:ext cx="7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EBW</a:t>
            </a:r>
            <a:endParaRPr kumimoji="1" lang="ja-JP" alt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050234"/>
            <a:ext cx="85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Press</a:t>
            </a:r>
            <a:endParaRPr kumimoji="1" lang="ja-JP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99928" y="3045092"/>
            <a:ext cx="75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Trim</a:t>
            </a:r>
            <a:endParaRPr kumimoji="1" lang="ja-JP" altLang="en-US" sz="2400" b="1" dirty="0"/>
          </a:p>
        </p:txBody>
      </p:sp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5410200" y="5531037"/>
            <a:ext cx="2146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800000"/>
                </a:solidFill>
                <a:latin typeface="Calibri" charset="0"/>
              </a:rPr>
              <a:t>Installed already</a:t>
            </a:r>
            <a:endParaRPr lang="ja-JP" altLang="en-US" dirty="0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6136" y="609600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b="1" dirty="0" smtClean="0">
                <a:latin typeface="Helvetica"/>
                <a:cs typeface="Helvetica"/>
              </a:rPr>
              <a:t>Main Machines in the facility</a:t>
            </a:r>
            <a:endParaRPr lang="ja-JP" altLang="en-US" b="1" dirty="0" smtClean="0">
              <a:latin typeface="Helvetica"/>
              <a:cs typeface="Helvetica"/>
            </a:endParaRPr>
          </a:p>
          <a:p>
            <a:endParaRPr kumimoji="1" lang="ja-JP" altLang="en-US" dirty="0"/>
          </a:p>
        </p:txBody>
      </p:sp>
      <p:pic>
        <p:nvPicPr>
          <p:cNvPr id="18" name="図 17" descr="CIMG074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2295" y="792162"/>
            <a:ext cx="2542868" cy="1908488"/>
          </a:xfrm>
          <a:prstGeom prst="rect">
            <a:avLst/>
          </a:prstGeom>
          <a:ln w="190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円/楕円 19"/>
          <p:cNvSpPr/>
          <p:nvPr/>
        </p:nvSpPr>
        <p:spPr>
          <a:xfrm>
            <a:off x="1828800" y="2343463"/>
            <a:ext cx="500063" cy="2857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0800000" flipV="1">
            <a:off x="2329322" y="1904999"/>
            <a:ext cx="794879" cy="4384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12"/>
          <p:cNvSpPr txBox="1">
            <a:spLocks noChangeArrowheads="1"/>
          </p:cNvSpPr>
          <p:nvPr/>
        </p:nvSpPr>
        <p:spPr bwMode="auto">
          <a:xfrm>
            <a:off x="3159069" y="1612611"/>
            <a:ext cx="12858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800000"/>
                </a:solidFill>
                <a:latin typeface="Calibri" charset="0"/>
              </a:rPr>
              <a:t>KEK Cavity Pilot plant</a:t>
            </a:r>
            <a:endParaRPr lang="ja-JP" altLang="en-US" sz="1600" b="1" dirty="0">
              <a:solidFill>
                <a:srgbClr val="800000"/>
              </a:solidFill>
              <a:latin typeface="Calibri" charset="0"/>
            </a:endParaRPr>
          </a:p>
        </p:txBody>
      </p:sp>
      <p:sp>
        <p:nvSpPr>
          <p:cNvPr id="25" name="テキスト ボックス 14"/>
          <p:cNvSpPr txBox="1">
            <a:spLocks noChangeArrowheads="1"/>
          </p:cNvSpPr>
          <p:nvPr/>
        </p:nvSpPr>
        <p:spPr bwMode="auto">
          <a:xfrm>
            <a:off x="1550194" y="1335612"/>
            <a:ext cx="5572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00FF"/>
                </a:solidFill>
                <a:latin typeface="Calibri" charset="0"/>
              </a:rPr>
              <a:t>STF</a:t>
            </a:r>
            <a:endParaRPr lang="ja-JP" altLang="en-US" sz="12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6" name="テキスト ボックス 14"/>
          <p:cNvSpPr txBox="1">
            <a:spLocks noChangeArrowheads="1"/>
          </p:cNvSpPr>
          <p:nvPr/>
        </p:nvSpPr>
        <p:spPr bwMode="auto">
          <a:xfrm>
            <a:off x="1271588" y="1674166"/>
            <a:ext cx="5572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00FF"/>
                </a:solidFill>
                <a:latin typeface="Calibri" charset="0"/>
              </a:rPr>
              <a:t>ATF</a:t>
            </a:r>
            <a:endParaRPr lang="ja-JP" altLang="en-US" sz="1200" b="1" dirty="0">
              <a:solidFill>
                <a:srgbClr val="0000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home\Doc\KEK\01-ILC\02-PilotPlant\Pictures\20100921Di-0126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143001"/>
            <a:ext cx="3221832" cy="2147519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1089401" y="646113"/>
            <a:ext cx="6400800" cy="496887"/>
          </a:xfrm>
        </p:spPr>
        <p:txBody>
          <a:bodyPr>
            <a:normAutofit/>
          </a:bodyPr>
          <a:lstStyle/>
          <a:p>
            <a:r>
              <a:rPr lang="en-US" altLang="ja-JP" sz="2000" b="1" dirty="0" smtClean="0">
                <a:latin typeface="Helvetica"/>
                <a:cs typeface="Helvetica"/>
              </a:rPr>
              <a:t>EBW, Press R&amp;D were started </a:t>
            </a:r>
            <a:endParaRPr lang="ja-JP" altLang="en-US" sz="2000" b="1" dirty="0">
              <a:latin typeface="Helvetica"/>
              <a:cs typeface="Helvetica"/>
            </a:endParaRPr>
          </a:p>
        </p:txBody>
      </p:sp>
      <p:pic>
        <p:nvPicPr>
          <p:cNvPr id="11270" name="Picture 5" descr="IMG_0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7870" y="1143000"/>
            <a:ext cx="2857500" cy="2143125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1272" name="テキスト ボックス 7"/>
          <p:cNvSpPr txBox="1">
            <a:spLocks noChangeArrowheads="1"/>
          </p:cNvSpPr>
          <p:nvPr/>
        </p:nvSpPr>
        <p:spPr bwMode="auto">
          <a:xfrm>
            <a:off x="2980070" y="3034397"/>
            <a:ext cx="2251337" cy="646331"/>
          </a:xfrm>
          <a:prstGeom prst="rect">
            <a:avLst/>
          </a:prstGeom>
          <a:solidFill>
            <a:srgbClr val="93CD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/>
              <a:t>Tosei-electrobeam</a:t>
            </a:r>
            <a:r>
              <a:rPr lang="en-US" altLang="ja-JP" dirty="0" smtClean="0"/>
              <a:t> co.</a:t>
            </a:r>
          </a:p>
          <a:p>
            <a:r>
              <a:rPr lang="en-US" altLang="ja-JP" dirty="0" smtClean="0"/>
              <a:t>Mitsubishi-EBW</a:t>
            </a:r>
            <a:endParaRPr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3520" y="3680728"/>
            <a:ext cx="206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using EBW Job-shop</a:t>
            </a:r>
            <a:endParaRPr kumimoji="1" lang="ja-JP" altLang="en-US" dirty="0"/>
          </a:p>
        </p:txBody>
      </p:sp>
      <p:pic>
        <p:nvPicPr>
          <p:cNvPr id="11268" name="Picture 4" descr="H:\home\写真\ILC\ILC2009\20091110Tousei\DSC086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417" y="1143000"/>
            <a:ext cx="2856653" cy="2143125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1269" name="テキスト ボックス 4"/>
          <p:cNvSpPr txBox="1">
            <a:spLocks noChangeArrowheads="1"/>
          </p:cNvSpPr>
          <p:nvPr/>
        </p:nvSpPr>
        <p:spPr bwMode="auto">
          <a:xfrm>
            <a:off x="272503" y="3034397"/>
            <a:ext cx="2242208" cy="646331"/>
          </a:xfrm>
          <a:prstGeom prst="rect">
            <a:avLst/>
          </a:prstGeom>
          <a:solidFill>
            <a:srgbClr val="93CD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/>
              <a:t>Tosei-electrobeam</a:t>
            </a:r>
            <a:r>
              <a:rPr lang="en-US" altLang="ja-JP" dirty="0" smtClean="0"/>
              <a:t> co.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r>
              <a:rPr lang="en-US" altLang="ja-JP" dirty="0" smtClean="0"/>
              <a:t>SST EBW</a:t>
            </a:r>
            <a:endParaRPr lang="ja-JP" altLang="en-US" dirty="0"/>
          </a:p>
        </p:txBody>
      </p:sp>
      <p:sp>
        <p:nvSpPr>
          <p:cNvPr id="15" name="テキスト ボックス 7"/>
          <p:cNvSpPr txBox="1">
            <a:spLocks noChangeArrowheads="1"/>
          </p:cNvSpPr>
          <p:nvPr/>
        </p:nvSpPr>
        <p:spPr bwMode="auto">
          <a:xfrm>
            <a:off x="6248400" y="3219063"/>
            <a:ext cx="194961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KEK Press Machine</a:t>
            </a:r>
            <a:endParaRPr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23520" y="0"/>
            <a:ext cx="5481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Center Cell Fabrication R&amp;D</a:t>
            </a:r>
            <a:endParaRPr kumimoji="1" lang="ja-JP" altLang="en-US" sz="3600" b="1" dirty="0"/>
          </a:p>
        </p:txBody>
      </p:sp>
      <p:pic>
        <p:nvPicPr>
          <p:cNvPr id="19" name="Picture 2" descr="D:\home\Doc\KEK\01-ILC\02-PilotPlant\Pictures\20100924Di-0005.tiff"/>
          <p:cNvPicPr>
            <a:picLocks noChangeAspect="1" noChangeArrowheads="1"/>
          </p:cNvPicPr>
          <p:nvPr/>
        </p:nvPicPr>
        <p:blipFill>
          <a:blip r:embed="rId5"/>
          <a:srcRect t="3944" r="375" b="4575"/>
          <a:stretch>
            <a:fillRect/>
          </a:stretch>
        </p:blipFill>
        <p:spPr bwMode="auto">
          <a:xfrm>
            <a:off x="116690" y="4235529"/>
            <a:ext cx="3413660" cy="2089666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1" name="図 20" descr="20101204Di-00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724" y="4235530"/>
            <a:ext cx="3134499" cy="2089666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図 19" descr="SN3G065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350" y="4235529"/>
            <a:ext cx="2786221" cy="2089666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TextBox 21"/>
          <p:cNvSpPr txBox="1"/>
          <p:nvPr/>
        </p:nvSpPr>
        <p:spPr>
          <a:xfrm>
            <a:off x="3889786" y="6325196"/>
            <a:ext cx="224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Equator edge cut (Nb)</a:t>
            </a:r>
            <a:endParaRPr kumimoji="1" lang="ja-JP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6048197"/>
            <a:ext cx="202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Dumbbell EBW test </a:t>
            </a:r>
          </a:p>
          <a:p>
            <a:r>
              <a:rPr kumimoji="1" lang="en-US" altLang="ja-JP" dirty="0" smtClean="0"/>
              <a:t>(EBW from outside)</a:t>
            </a:r>
            <a:endParaRPr kumimoji="1" lang="ja-JP" altLang="en-US" dirty="0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544703" y="6325196"/>
            <a:ext cx="2435367" cy="369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Press Test of Nb plates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144838" y="6019799"/>
            <a:ext cx="28985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Cavity Fabrication (TESLA Cavity)</a:t>
            </a:r>
            <a:endParaRPr lang="en-US" altLang="ja-JP" sz="1400" dirty="0">
              <a:latin typeface="Helvetica"/>
              <a:cs typeface="Helvetica"/>
            </a:endParaRPr>
          </a:p>
        </p:txBody>
      </p:sp>
      <p:pic>
        <p:nvPicPr>
          <p:cNvPr id="11" name="図 10" descr="DESY-15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410" y="2113667"/>
            <a:ext cx="819563" cy="844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7610" y="2951867"/>
            <a:ext cx="1398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Short End group</a:t>
            </a:r>
          </a:p>
        </p:txBody>
      </p:sp>
      <p:pic>
        <p:nvPicPr>
          <p:cNvPr id="14" name="図 13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43" y="3409067"/>
            <a:ext cx="864581" cy="975167"/>
          </a:xfrm>
          <a:prstGeom prst="rect">
            <a:avLst/>
          </a:prstGeom>
        </p:spPr>
      </p:pic>
      <p:pic>
        <p:nvPicPr>
          <p:cNvPr id="16" name="図 15" descr="DESY-34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797" y="4753376"/>
            <a:ext cx="958361" cy="857250"/>
          </a:xfrm>
          <a:prstGeom prst="rect">
            <a:avLst/>
          </a:prstGeom>
        </p:spPr>
      </p:pic>
      <p:pic>
        <p:nvPicPr>
          <p:cNvPr id="18" name="図 17" descr="DESY-17.tiff"/>
          <p:cNvPicPr>
            <a:picLocks noChangeAspect="1"/>
          </p:cNvPicPr>
          <p:nvPr/>
        </p:nvPicPr>
        <p:blipFill>
          <a:blip r:embed="rId6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2114" y="2324114"/>
            <a:ext cx="628650" cy="444500"/>
          </a:xfrm>
          <a:prstGeom prst="rect">
            <a:avLst/>
          </a:prstGeom>
        </p:spPr>
      </p:pic>
      <p:pic>
        <p:nvPicPr>
          <p:cNvPr id="19" name="図 18" descr="DESY-18.tiff"/>
          <p:cNvPicPr>
            <a:picLocks noChangeAspect="1"/>
          </p:cNvPicPr>
          <p:nvPr/>
        </p:nvPicPr>
        <p:blipFill>
          <a:blip r:embed="rId7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254278" y="2365852"/>
            <a:ext cx="594050" cy="401078"/>
          </a:xfrm>
          <a:prstGeom prst="rect">
            <a:avLst/>
          </a:prstGeom>
        </p:spPr>
      </p:pic>
      <p:pic>
        <p:nvPicPr>
          <p:cNvPr id="20" name="図 19" descr="DESY-19.tiff"/>
          <p:cNvPicPr>
            <a:picLocks noChangeAspect="1"/>
          </p:cNvPicPr>
          <p:nvPr/>
        </p:nvPicPr>
        <p:blipFill>
          <a:blip r:embed="rId8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 flipH="1">
            <a:off x="6746516" y="2387580"/>
            <a:ext cx="414731" cy="347338"/>
          </a:xfrm>
          <a:prstGeom prst="rect">
            <a:avLst/>
          </a:prstGeom>
        </p:spPr>
      </p:pic>
      <p:pic>
        <p:nvPicPr>
          <p:cNvPr id="21" name="図 20" descr="DESY-21.tif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0150" y="2415466"/>
            <a:ext cx="441503" cy="386315"/>
          </a:xfrm>
          <a:prstGeom prst="rect">
            <a:avLst/>
          </a:prstGeom>
        </p:spPr>
      </p:pic>
      <p:pic>
        <p:nvPicPr>
          <p:cNvPr id="22" name="図 21" descr="DESY-22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5619659" y="2546364"/>
            <a:ext cx="215989" cy="222250"/>
          </a:xfrm>
          <a:prstGeom prst="rect">
            <a:avLst/>
          </a:prstGeom>
        </p:spPr>
      </p:pic>
      <p:pic>
        <p:nvPicPr>
          <p:cNvPr id="23" name="図 22" descr="DESY-23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984550" y="2555023"/>
            <a:ext cx="234950" cy="213591"/>
          </a:xfrm>
          <a:prstGeom prst="rect">
            <a:avLst/>
          </a:prstGeom>
        </p:spPr>
      </p:pic>
      <p:pic>
        <p:nvPicPr>
          <p:cNvPr id="24" name="図 23" descr="DESY-24.tiff"/>
          <p:cNvPicPr>
            <a:picLocks noChangeAspect="1"/>
          </p:cNvPicPr>
          <p:nvPr/>
        </p:nvPicPr>
        <p:blipFill>
          <a:blip r:embed="rId12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65550" y="2459399"/>
            <a:ext cx="302653" cy="298450"/>
          </a:xfrm>
          <a:prstGeom prst="rect">
            <a:avLst/>
          </a:prstGeom>
        </p:spPr>
      </p:pic>
      <p:pic>
        <p:nvPicPr>
          <p:cNvPr id="25" name="図 24" descr="DESY-30.tiff"/>
          <p:cNvPicPr>
            <a:picLocks noChangeAspect="1"/>
          </p:cNvPicPr>
          <p:nvPr/>
        </p:nvPicPr>
        <p:blipFill>
          <a:blip r:embed="rId13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7551" y="2324114"/>
            <a:ext cx="458059" cy="386315"/>
          </a:xfrm>
          <a:prstGeom prst="rect">
            <a:avLst/>
          </a:prstGeom>
        </p:spPr>
      </p:pic>
      <p:pic>
        <p:nvPicPr>
          <p:cNvPr id="26" name="図 25" descr="DESY-26.tiff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6764" y="2145866"/>
            <a:ext cx="543347" cy="717550"/>
          </a:xfrm>
          <a:prstGeom prst="rect">
            <a:avLst/>
          </a:prstGeom>
        </p:spPr>
      </p:pic>
      <p:pic>
        <p:nvPicPr>
          <p:cNvPr id="27" name="図 26" descr="DESY-27.tiff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264" y="2427818"/>
            <a:ext cx="228600" cy="254410"/>
          </a:xfrm>
          <a:prstGeom prst="rect">
            <a:avLst/>
          </a:prstGeom>
        </p:spPr>
      </p:pic>
      <p:pic>
        <p:nvPicPr>
          <p:cNvPr id="28" name="図 27" descr="DESY-28.tiff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1165" y="2381273"/>
            <a:ext cx="245154" cy="347499"/>
          </a:xfrm>
          <a:prstGeom prst="rect">
            <a:avLst/>
          </a:prstGeom>
        </p:spPr>
      </p:pic>
      <p:pic>
        <p:nvPicPr>
          <p:cNvPr id="29" name="図 28" descr="DESY-29.tiff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964" y="2350931"/>
            <a:ext cx="330200" cy="450850"/>
          </a:xfrm>
          <a:prstGeom prst="rect">
            <a:avLst/>
          </a:prstGeom>
        </p:spPr>
      </p:pic>
      <p:cxnSp>
        <p:nvCxnSpPr>
          <p:cNvPr id="30" name="直線コネクタ 29"/>
          <p:cNvCxnSpPr/>
          <p:nvPr/>
        </p:nvCxnSpPr>
        <p:spPr>
          <a:xfrm>
            <a:off x="3016764" y="3003565"/>
            <a:ext cx="1676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rot="5400000" flipH="1" flipV="1">
            <a:off x="2941358" y="2926571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5400000" flipH="1" flipV="1">
            <a:off x="4616170" y="2938822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997448" y="3015816"/>
            <a:ext cx="1676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rot="5400000" flipH="1" flipV="1">
            <a:off x="4922042" y="2938822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5400000" flipH="1" flipV="1">
            <a:off x="6596854" y="2951073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6780212" y="3017404"/>
            <a:ext cx="805398" cy="0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rot="5400000" flipH="1" flipV="1">
            <a:off x="6704806" y="2940410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5400000" flipH="1" flipV="1">
            <a:off x="7508616" y="2940410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738010" y="3028067"/>
            <a:ext cx="1147742" cy="1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rot="5400000" flipH="1" flipV="1">
            <a:off x="7662604" y="2951073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rot="5400000" flipH="1" flipV="1">
            <a:off x="8808758" y="2940410"/>
            <a:ext cx="152400" cy="1588"/>
          </a:xfrm>
          <a:prstGeom prst="line">
            <a:avLst/>
          </a:prstGeom>
          <a:ln w="31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55164" y="3060266"/>
            <a:ext cx="62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HOM1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pic>
        <p:nvPicPr>
          <p:cNvPr id="46" name="図 45" descr="DESY-32.tiff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V="1">
            <a:off x="7372821" y="3485267"/>
            <a:ext cx="571500" cy="800935"/>
          </a:xfrm>
          <a:prstGeom prst="rect">
            <a:avLst/>
          </a:prstGeom>
        </p:spPr>
      </p:pic>
      <p:pic>
        <p:nvPicPr>
          <p:cNvPr id="47" name="図 46" descr="DESY-32.tiff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7906221" y="3485267"/>
            <a:ext cx="571500" cy="800935"/>
          </a:xfrm>
          <a:prstGeom prst="rect">
            <a:avLst/>
          </a:prstGeom>
        </p:spPr>
      </p:pic>
      <p:pic>
        <p:nvPicPr>
          <p:cNvPr id="48" name="図 47" descr="DESY-33.tif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8546774" y="3871494"/>
            <a:ext cx="350741" cy="151611"/>
          </a:xfrm>
          <a:prstGeom prst="rect">
            <a:avLst/>
          </a:prstGeom>
        </p:spPr>
      </p:pic>
      <p:pic>
        <p:nvPicPr>
          <p:cNvPr id="49" name="図 48" descr="DESY-33.tif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 flipH="1" flipV="1">
            <a:off x="8340056" y="3889632"/>
            <a:ext cx="350741" cy="151611"/>
          </a:xfrm>
          <a:prstGeom prst="rect">
            <a:avLst/>
          </a:prstGeom>
        </p:spPr>
      </p:pic>
      <p:cxnSp>
        <p:nvCxnSpPr>
          <p:cNvPr id="50" name="直線コネクタ 49"/>
          <p:cNvCxnSpPr/>
          <p:nvPr/>
        </p:nvCxnSpPr>
        <p:spPr>
          <a:xfrm flipV="1">
            <a:off x="7296621" y="4440548"/>
            <a:ext cx="1577135" cy="0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 rot="5400000" flipH="1" flipV="1">
            <a:off x="7221215" y="4398873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rot="5400000" flipH="1" flipV="1">
            <a:off x="8799938" y="4363554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図 53" descr="DESY-36.tiff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8621" y="4856867"/>
            <a:ext cx="537858" cy="753759"/>
          </a:xfrm>
          <a:prstGeom prst="rect">
            <a:avLst/>
          </a:prstGeom>
        </p:spPr>
      </p:pic>
      <p:pic>
        <p:nvPicPr>
          <p:cNvPr id="55" name="図 54" descr="DESY-37.tiff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DFE"/>
              </a:clrFrom>
              <a:clrTo>
                <a:srgbClr val="FE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6157" y="5058176"/>
            <a:ext cx="262464" cy="287460"/>
          </a:xfrm>
          <a:prstGeom prst="rect">
            <a:avLst/>
          </a:prstGeom>
        </p:spPr>
      </p:pic>
      <p:pic>
        <p:nvPicPr>
          <p:cNvPr id="56" name="図 55" descr="DESY-28.tiff"/>
          <p:cNvPicPr>
            <a:picLocks noChangeAspect="1"/>
          </p:cNvPicPr>
          <p:nvPr/>
        </p:nvPicPr>
        <p:blipFill>
          <a:blip r:embed="rId16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9642" y="4998139"/>
            <a:ext cx="245154" cy="347499"/>
          </a:xfrm>
          <a:prstGeom prst="rect">
            <a:avLst/>
          </a:prstGeom>
        </p:spPr>
      </p:pic>
      <p:pic>
        <p:nvPicPr>
          <p:cNvPr id="57" name="図 56" descr="DESY-38.tiff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4337" y="4942125"/>
            <a:ext cx="351658" cy="463550"/>
          </a:xfrm>
          <a:prstGeom prst="rect">
            <a:avLst/>
          </a:prstGeom>
        </p:spPr>
      </p:pic>
      <p:cxnSp>
        <p:nvCxnSpPr>
          <p:cNvPr id="58" name="直線コネクタ 57"/>
          <p:cNvCxnSpPr/>
          <p:nvPr/>
        </p:nvCxnSpPr>
        <p:spPr>
          <a:xfrm>
            <a:off x="7041191" y="5640068"/>
            <a:ext cx="1676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rot="5400000" flipH="1" flipV="1">
            <a:off x="6965785" y="5563074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 rot="5400000" flipH="1" flipV="1">
            <a:off x="8640597" y="5575325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 descr="DESY-42.tiff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60310" y="5150767"/>
            <a:ext cx="296540" cy="194869"/>
          </a:xfrm>
          <a:prstGeom prst="rect">
            <a:avLst/>
          </a:prstGeom>
        </p:spPr>
      </p:pic>
      <p:pic>
        <p:nvPicPr>
          <p:cNvPr id="63" name="図 62" descr="DESY-44.tiff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603" y="5068774"/>
            <a:ext cx="389842" cy="336901"/>
          </a:xfrm>
          <a:prstGeom prst="rect">
            <a:avLst/>
          </a:prstGeom>
        </p:spPr>
      </p:pic>
      <p:pic>
        <p:nvPicPr>
          <p:cNvPr id="64" name="図 63" descr="DESY-45.tiff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382" y="5117567"/>
            <a:ext cx="271877" cy="288108"/>
          </a:xfrm>
          <a:prstGeom prst="rect">
            <a:avLst/>
          </a:prstGeom>
        </p:spPr>
      </p:pic>
      <p:pic>
        <p:nvPicPr>
          <p:cNvPr id="65" name="図 64" descr="DESY-22.tiff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5748845" y="5123388"/>
            <a:ext cx="215989" cy="222250"/>
          </a:xfrm>
          <a:prstGeom prst="rect">
            <a:avLst/>
          </a:prstGeom>
        </p:spPr>
      </p:pic>
      <p:pic>
        <p:nvPicPr>
          <p:cNvPr id="66" name="図 65" descr="DESY-41.tiff"/>
          <p:cNvPicPr>
            <a:picLocks noChangeAspect="1"/>
          </p:cNvPicPr>
          <p:nvPr/>
        </p:nvPicPr>
        <p:blipFill>
          <a:blip r:embed="rId2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9750" y="5117567"/>
            <a:ext cx="216738" cy="204862"/>
          </a:xfrm>
          <a:prstGeom prst="rect">
            <a:avLst/>
          </a:prstGeom>
        </p:spPr>
      </p:pic>
      <p:pic>
        <p:nvPicPr>
          <p:cNvPr id="67" name="図 66" descr="DESY-42.tiff"/>
          <p:cNvPicPr>
            <a:picLocks noChangeAspect="1"/>
          </p:cNvPicPr>
          <p:nvPr/>
        </p:nvPicPr>
        <p:blipFill>
          <a:blip r:embed="rId2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282" y="5150769"/>
            <a:ext cx="296540" cy="194869"/>
          </a:xfrm>
          <a:prstGeom prst="rect">
            <a:avLst/>
          </a:prstGeom>
        </p:spPr>
      </p:pic>
      <p:pic>
        <p:nvPicPr>
          <p:cNvPr id="68" name="図 67" descr="DESY-40.tiff"/>
          <p:cNvPicPr>
            <a:picLocks noChangeAspect="1"/>
          </p:cNvPicPr>
          <p:nvPr/>
        </p:nvPicPr>
        <p:blipFill>
          <a:blip r:embed="rId27">
            <a:clrChange>
              <a:clrFrom>
                <a:srgbClr val="FDFFFA"/>
              </a:clrFrom>
              <a:clrTo>
                <a:srgbClr val="FDFF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6147" y="4916147"/>
            <a:ext cx="752029" cy="489528"/>
          </a:xfrm>
          <a:prstGeom prst="rect">
            <a:avLst/>
          </a:prstGeom>
        </p:spPr>
      </p:pic>
      <p:pic>
        <p:nvPicPr>
          <p:cNvPr id="69" name="図 68" descr="DESY-18.tiff"/>
          <p:cNvPicPr>
            <a:picLocks noChangeAspect="1"/>
          </p:cNvPicPr>
          <p:nvPr/>
        </p:nvPicPr>
        <p:blipFill>
          <a:blip r:embed="rId7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2838583" y="4922849"/>
            <a:ext cx="594050" cy="401078"/>
          </a:xfrm>
          <a:prstGeom prst="rect">
            <a:avLst/>
          </a:prstGeom>
        </p:spPr>
      </p:pic>
      <p:cxnSp>
        <p:nvCxnSpPr>
          <p:cNvPr id="70" name="直線コネクタ 69"/>
          <p:cNvCxnSpPr/>
          <p:nvPr/>
        </p:nvCxnSpPr>
        <p:spPr>
          <a:xfrm>
            <a:off x="2963026" y="5650730"/>
            <a:ext cx="1147742" cy="1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rot="5400000" flipH="1" flipV="1">
            <a:off x="2887620" y="5573736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rot="5400000" flipH="1" flipV="1">
            <a:off x="4033774" y="5563073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4276583" y="5652319"/>
            <a:ext cx="805398" cy="0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 rot="5400000" flipH="1" flipV="1">
            <a:off x="4201177" y="5575325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 rot="5400000" flipH="1" flipV="1">
            <a:off x="5004987" y="5575325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5206603" y="5638479"/>
            <a:ext cx="1676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rot="5400000" flipH="1" flipV="1">
            <a:off x="5131197" y="5561485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/>
          <p:cNvCxnSpPr/>
          <p:nvPr/>
        </p:nvCxnSpPr>
        <p:spPr>
          <a:xfrm rot="5400000" flipH="1" flipV="1">
            <a:off x="6806009" y="5573736"/>
            <a:ext cx="152400" cy="1588"/>
          </a:xfrm>
          <a:prstGeom prst="line">
            <a:avLst/>
          </a:prstGeom>
          <a:ln w="3175" cap="flat" cmpd="sng" algn="ctr">
            <a:solidFill>
              <a:srgbClr val="606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393287" y="4323467"/>
            <a:ext cx="56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×</a:t>
            </a:r>
            <a:r>
              <a:rPr lang="en-US" altLang="ja-JP" dirty="0" smtClean="0"/>
              <a:t>  </a:t>
            </a:r>
            <a:r>
              <a:rPr kumimoji="1" lang="ja-JP" altLang="en-US" dirty="0" smtClean="0"/>
              <a:t>８</a:t>
            </a:r>
            <a:endParaRPr kumimoji="1" lang="ja-JP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1879045" y="2712665"/>
            <a:ext cx="1035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12 EBW place</a:t>
            </a:r>
            <a:endParaRPr kumimoji="1" lang="ja-JP" alt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684958" y="5643113"/>
            <a:ext cx="1372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Long</a:t>
            </a:r>
            <a:r>
              <a:rPr kumimoji="1" lang="en-US" altLang="ja-JP" sz="1200" b="1" dirty="0" smtClean="0">
                <a:solidFill>
                  <a:srgbClr val="010101"/>
                </a:solidFill>
              </a:rPr>
              <a:t> End group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70032" y="4323468"/>
            <a:ext cx="1060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Dumbbell   x8</a:t>
            </a:r>
            <a:endParaRPr kumimoji="1" lang="en-US" altLang="ja-JP" sz="1200" b="1" dirty="0" smtClean="0">
              <a:solidFill>
                <a:srgbClr val="01010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61958" y="5678147"/>
            <a:ext cx="1586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End cell : long side</a:t>
            </a:r>
            <a:endParaRPr kumimoji="1" lang="en-US" altLang="ja-JP" sz="1200" b="1" dirty="0" smtClean="0">
              <a:solidFill>
                <a:srgbClr val="01010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92964" y="3060266"/>
            <a:ext cx="1646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End cell : short side</a:t>
            </a:r>
            <a:endParaRPr kumimoji="1" lang="en-US" altLang="ja-JP" sz="1200" b="1" dirty="0" smtClean="0">
              <a:solidFill>
                <a:srgbClr val="01010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790358" y="5678147"/>
            <a:ext cx="629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HOM2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74347" y="5678147"/>
            <a:ext cx="1022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pickup port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55147" y="5678147"/>
            <a:ext cx="945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beam pipe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814210" y="3060266"/>
            <a:ext cx="945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beam pipe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671210" y="306026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input port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sp>
        <p:nvSpPr>
          <p:cNvPr id="87" name="左矢印 86"/>
          <p:cNvSpPr/>
          <p:nvPr/>
        </p:nvSpPr>
        <p:spPr bwMode="auto">
          <a:xfrm>
            <a:off x="2251610" y="2418467"/>
            <a:ext cx="381000" cy="3810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15155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8" name="左矢印 87"/>
          <p:cNvSpPr/>
          <p:nvPr/>
        </p:nvSpPr>
        <p:spPr bwMode="auto">
          <a:xfrm>
            <a:off x="6839421" y="3713867"/>
            <a:ext cx="381000" cy="3810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15155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4" name="左矢印 93"/>
          <p:cNvSpPr/>
          <p:nvPr/>
        </p:nvSpPr>
        <p:spPr bwMode="auto">
          <a:xfrm>
            <a:off x="2269347" y="4992347"/>
            <a:ext cx="381000" cy="3810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15155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296621" y="4475867"/>
            <a:ext cx="1245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center cell   x8</a:t>
            </a:r>
            <a:endParaRPr kumimoji="1" lang="ja-JP" altLang="en-US" sz="1200" b="1" dirty="0">
              <a:solidFill>
                <a:srgbClr val="010101"/>
              </a:solidFill>
            </a:endParaRPr>
          </a:p>
        </p:txBody>
      </p:sp>
      <p:pic>
        <p:nvPicPr>
          <p:cNvPr id="96" name="図 95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643" y="3409067"/>
            <a:ext cx="864581" cy="975167"/>
          </a:xfrm>
          <a:prstGeom prst="rect">
            <a:avLst/>
          </a:prstGeom>
        </p:spPr>
      </p:pic>
      <p:pic>
        <p:nvPicPr>
          <p:cNvPr id="97" name="図 96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6643" y="3409067"/>
            <a:ext cx="864581" cy="975167"/>
          </a:xfrm>
          <a:prstGeom prst="rect">
            <a:avLst/>
          </a:prstGeom>
        </p:spPr>
      </p:pic>
      <p:pic>
        <p:nvPicPr>
          <p:cNvPr id="98" name="図 97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4454" y="3409067"/>
            <a:ext cx="864581" cy="975167"/>
          </a:xfrm>
          <a:prstGeom prst="rect">
            <a:avLst/>
          </a:prstGeom>
        </p:spPr>
      </p:pic>
      <p:pic>
        <p:nvPicPr>
          <p:cNvPr id="99" name="図 98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6454" y="3409067"/>
            <a:ext cx="864581" cy="975167"/>
          </a:xfrm>
          <a:prstGeom prst="rect">
            <a:avLst/>
          </a:prstGeom>
        </p:spPr>
      </p:pic>
      <p:pic>
        <p:nvPicPr>
          <p:cNvPr id="100" name="図 99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2643" y="3409067"/>
            <a:ext cx="864581" cy="975167"/>
          </a:xfrm>
          <a:prstGeom prst="rect">
            <a:avLst/>
          </a:prstGeom>
        </p:spPr>
      </p:pic>
      <p:pic>
        <p:nvPicPr>
          <p:cNvPr id="101" name="図 100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8832" y="3409067"/>
            <a:ext cx="864581" cy="975167"/>
          </a:xfrm>
          <a:prstGeom prst="rect">
            <a:avLst/>
          </a:prstGeom>
        </p:spPr>
      </p:pic>
      <p:pic>
        <p:nvPicPr>
          <p:cNvPr id="102" name="図 101" descr="DESY-31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5021" y="3409067"/>
            <a:ext cx="864581" cy="975167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376393" y="6250632"/>
            <a:ext cx="460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010101"/>
                </a:solidFill>
              </a:rPr>
              <a:t>56 parts: </a:t>
            </a:r>
            <a:r>
              <a:rPr lang="en-US" altLang="ja-JP" sz="1200" b="1" dirty="0" err="1" smtClean="0">
                <a:solidFill>
                  <a:srgbClr val="010101"/>
                </a:solidFill>
              </a:rPr>
              <a:t>Nb</a:t>
            </a:r>
            <a:r>
              <a:rPr lang="en-US" altLang="ja-JP" sz="1200" b="1" dirty="0" smtClean="0">
                <a:solidFill>
                  <a:srgbClr val="010101"/>
                </a:solidFill>
              </a:rPr>
              <a:t> (RRR&gt;300)= 46,  </a:t>
            </a:r>
            <a:r>
              <a:rPr lang="en-US" altLang="ja-JP" sz="1200" b="1" dirty="0" err="1" smtClean="0">
                <a:solidFill>
                  <a:srgbClr val="010101"/>
                </a:solidFill>
              </a:rPr>
              <a:t>Nb</a:t>
            </a:r>
            <a:r>
              <a:rPr lang="en-US" altLang="ja-JP" sz="1200" b="1" dirty="0" smtClean="0">
                <a:solidFill>
                  <a:srgbClr val="010101"/>
                </a:solidFill>
              </a:rPr>
              <a:t>-Ti = 10,  by press, burring, machining</a:t>
            </a:r>
          </a:p>
          <a:p>
            <a:r>
              <a:rPr kumimoji="1" lang="en-US" altLang="ja-JP" sz="1200" b="1" dirty="0" smtClean="0">
                <a:solidFill>
                  <a:srgbClr val="010101"/>
                </a:solidFill>
              </a:rPr>
              <a:t>75 Electron Beam Welding (EBW) place</a:t>
            </a:r>
          </a:p>
        </p:txBody>
      </p:sp>
      <p:cxnSp>
        <p:nvCxnSpPr>
          <p:cNvPr id="114" name="直線コネクタ 113"/>
          <p:cNvCxnSpPr/>
          <p:nvPr/>
        </p:nvCxnSpPr>
        <p:spPr bwMode="auto">
          <a:xfrm>
            <a:off x="1817195" y="2113667"/>
            <a:ext cx="5638800" cy="158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345CB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115" name="図 114" descr="9-cell-whole.tif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16158" y="970667"/>
            <a:ext cx="5385662" cy="1143000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516178" y="584776"/>
            <a:ext cx="350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Press machine application</a:t>
            </a:r>
            <a:endParaRPr kumimoji="1" lang="ja-JP" altLang="en-US" sz="24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5041493" y="444418"/>
            <a:ext cx="3595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Deep drawing of HOM-cup, beam-pipe</a:t>
            </a:r>
          </a:p>
          <a:p>
            <a:r>
              <a:rPr kumimoji="1" lang="en-US" altLang="ja-JP" sz="1600" b="1" dirty="0" smtClean="0"/>
              <a:t>Burring of beam-pipe</a:t>
            </a:r>
          </a:p>
          <a:p>
            <a:r>
              <a:rPr lang="en-US" altLang="ja-JP" sz="1600" b="1" dirty="0" smtClean="0"/>
              <a:t>Cut-out &amp; pressing of HOM antenna, etc</a:t>
            </a:r>
            <a:endParaRPr kumimoji="1" lang="ja-JP" altLang="en-US" sz="1600" b="1" dirty="0"/>
          </a:p>
        </p:txBody>
      </p:sp>
      <p:sp>
        <p:nvSpPr>
          <p:cNvPr id="105" name="右矢印 104"/>
          <p:cNvSpPr/>
          <p:nvPr/>
        </p:nvSpPr>
        <p:spPr>
          <a:xfrm>
            <a:off x="4176319" y="757841"/>
            <a:ext cx="445720" cy="296483"/>
          </a:xfrm>
          <a:prstGeom prst="righ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円/楕円 105"/>
          <p:cNvSpPr/>
          <p:nvPr/>
        </p:nvSpPr>
        <p:spPr>
          <a:xfrm>
            <a:off x="5055593" y="2145866"/>
            <a:ext cx="2130324" cy="85928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/>
        </p:nvSpPr>
        <p:spPr>
          <a:xfrm>
            <a:off x="5095148" y="4916147"/>
            <a:ext cx="1890199" cy="73617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/>
          <p:cNvSpPr/>
          <p:nvPr/>
        </p:nvSpPr>
        <p:spPr>
          <a:xfrm>
            <a:off x="3336147" y="4856867"/>
            <a:ext cx="1719446" cy="6292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/>
          <p:nvPr/>
        </p:nvSpPr>
        <p:spPr>
          <a:xfrm>
            <a:off x="7574022" y="2221953"/>
            <a:ext cx="865600" cy="6292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TextBox 109"/>
          <p:cNvSpPr txBox="1"/>
          <p:nvPr/>
        </p:nvSpPr>
        <p:spPr>
          <a:xfrm>
            <a:off x="2113494" y="0"/>
            <a:ext cx="48415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End Group Fabrication R&amp;D</a:t>
            </a:r>
            <a:endParaRPr kumimoji="1" lang="ja-JP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886200"/>
            <a:ext cx="2842123" cy="2507708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768258" y="188911"/>
            <a:ext cx="7772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b="1" dirty="0" smtClean="0">
                <a:latin typeface="Helvetica"/>
                <a:cs typeface="Helvetica"/>
              </a:rPr>
              <a:t>KEK-End-Group, KEK-HOM-coupler</a:t>
            </a:r>
            <a:endParaRPr lang="ja-JP" altLang="en-US" sz="3200" b="1" dirty="0">
              <a:latin typeface="Helvetica"/>
              <a:cs typeface="Helvetic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353545"/>
            <a:ext cx="2842123" cy="2408795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1981200" y="833929"/>
            <a:ext cx="5535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660066"/>
                </a:solidFill>
              </a:rPr>
              <a:t>At First, we started HOM coupler fabrication study</a:t>
            </a:r>
            <a:endParaRPr kumimoji="1" lang="ja-JP" altLang="en-US" sz="2000" b="1" dirty="0">
              <a:solidFill>
                <a:srgbClr val="660066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810429"/>
            <a:ext cx="2449208" cy="1828800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762340"/>
            <a:ext cx="2449208" cy="1708065"/>
          </a:xfrm>
          <a:prstGeom prst="rect">
            <a:avLst/>
          </a:prstGeom>
          <a:noFill/>
          <a:ln w="25400" cap="flat" cmpd="sng" algn="ctr">
            <a:solidFill>
              <a:srgbClr val="000090"/>
            </a:solidFill>
            <a:prstDash val="solid"/>
            <a:miter lim="800000"/>
            <a:headEnd type="none" w="med" len="med"/>
            <a:tailEnd type="none" w="med" len="med"/>
          </a:ln>
        </p:spPr>
      </p:pic>
      <p:cxnSp>
        <p:nvCxnSpPr>
          <p:cNvPr id="9" name="直線矢印コネクタ 8"/>
          <p:cNvCxnSpPr/>
          <p:nvPr/>
        </p:nvCxnSpPr>
        <p:spPr>
          <a:xfrm flipV="1">
            <a:off x="1731963" y="3429000"/>
            <a:ext cx="2154237" cy="16160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2971800" y="4992470"/>
            <a:ext cx="1447800" cy="6463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59208" y="1810429"/>
            <a:ext cx="2710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HOM </a:t>
            </a:r>
            <a:r>
              <a:rPr kumimoji="1" lang="ja-JP" altLang="en-US" sz="1400" dirty="0" smtClean="0"/>
              <a:t>カン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ー＞板から深絞り（プレス）加工で</a:t>
            </a:r>
            <a:endParaRPr kumimoji="1" lang="ja-JP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3001" y="3793022"/>
            <a:ext cx="18608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HOM </a:t>
            </a:r>
            <a:r>
              <a:rPr kumimoji="1" lang="ja-JP" altLang="en-US" sz="1400" dirty="0" smtClean="0"/>
              <a:t>アンテナ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ー＞厚板から</a:t>
            </a:r>
            <a:endParaRPr lang="en-US" altLang="ja-JP" sz="1400" dirty="0" smtClean="0"/>
          </a:p>
          <a:p>
            <a:r>
              <a:rPr lang="ja-JP" altLang="en-US" sz="1400" dirty="0" smtClean="0"/>
              <a:t>ファインブランキングと</a:t>
            </a:r>
            <a:endParaRPr lang="en-US" altLang="ja-JP" sz="1400" dirty="0" smtClean="0"/>
          </a:p>
          <a:p>
            <a:r>
              <a:rPr lang="ja-JP" altLang="en-US" sz="1400" dirty="0" smtClean="0"/>
              <a:t>鍛造（プレス）で</a:t>
            </a:r>
            <a:endParaRPr kumimoji="1" lang="ja-JP" altLang="en-US" sz="1400" dirty="0"/>
          </a:p>
        </p:txBody>
      </p:sp>
      <p:pic>
        <p:nvPicPr>
          <p:cNvPr id="16" name="図 15" descr="Antenna-shaping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9008" y="5470405"/>
            <a:ext cx="2634799" cy="1273486"/>
          </a:xfrm>
          <a:prstGeom prst="rect">
            <a:avLst/>
          </a:prstGeom>
        </p:spPr>
      </p:pic>
      <p:sp>
        <p:nvSpPr>
          <p:cNvPr id="17" name="下矢印 16"/>
          <p:cNvSpPr/>
          <p:nvPr/>
        </p:nvSpPr>
        <p:spPr>
          <a:xfrm>
            <a:off x="7456603" y="5638802"/>
            <a:ext cx="346111" cy="165408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上矢印 17"/>
          <p:cNvSpPr/>
          <p:nvPr/>
        </p:nvSpPr>
        <p:spPr>
          <a:xfrm>
            <a:off x="7516815" y="6432587"/>
            <a:ext cx="341350" cy="165408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SN3G07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5683595"/>
            <a:ext cx="1219200" cy="914400"/>
          </a:xfrm>
          <a:prstGeom prst="rect">
            <a:avLst/>
          </a:prstGeom>
          <a:ln w="254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21" name="直線矢印コネクタ 20"/>
          <p:cNvCxnSpPr/>
          <p:nvPr/>
        </p:nvCxnSpPr>
        <p:spPr>
          <a:xfrm>
            <a:off x="5257800" y="6172200"/>
            <a:ext cx="40120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962400" y="303213"/>
            <a:ext cx="9969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2400"/>
              <a:t>まとめ</a:t>
            </a:r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8205788" y="6491288"/>
            <a:ext cx="6080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sz="1200"/>
              <a:t>終わり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356282" y="763588"/>
            <a:ext cx="8457518" cy="557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None/>
              <a:tabLst/>
              <a:defRPr/>
            </a:pP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Char char="•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STFのR&amp;D状況</a:t>
            </a:r>
            <a:endParaRPr kumimoji="1" lang="en-US" altLang="ja-JP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(a)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S1-Global Cryomodule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試験　：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国際協力によるクライオモジュール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を実装し、試験をしている。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                   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個々の空洞性能による平均加速電場は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27MV/m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                    7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空洞合成運転での平均加速電場は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26MV/m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DRFS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の実証は２月に行う。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(b) STF phase-2</a:t>
            </a:r>
            <a:r>
              <a:rPr lang="ja-JP" altLang="en-US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：</a:t>
            </a:r>
            <a:endParaRPr lang="en-US" altLang="ja-JP" sz="1600" b="1" dirty="0" smtClean="0">
              <a:solidFill>
                <a:srgbClr val="00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　　　　　　　　　　　　　　　　　本年１０月からの量子ビーム実験を通してビーム生成部を建設していく。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　　　　　　　　　　　　　　　　２台の空洞の縦測定が終わり、４台の空洞が到着し、５台の空洞を製造中。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　　　　　　　　　　　　　　　　　　　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キャプチャーモジュールを製造中、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CM1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モジュールを設計中。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　　　　　　　　　　　　　　　　コールドボックス・トランスファーラインを設計中。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       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(c) </a:t>
            </a:r>
            <a:r>
              <a:rPr kumimoji="1" lang="ja-JP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saka"/>
                <a:ea typeface="Osaka"/>
                <a:cs typeface="Osaka"/>
              </a:rPr>
              <a:t>メーカーを指導できる空洞製造技術の獲得と大量生産技術の開発：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latin typeface="Osaka"/>
                <a:ea typeface="Osaka"/>
                <a:cs typeface="Osaka"/>
              </a:rPr>
              <a:t>　　　　　　　　　　　　　　　　　</a:t>
            </a: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EBW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は３月に設置の予定。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　　　　　　　　　　　　　　　　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EBW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ジョブショップを使い、センターセル製造の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R&amp;D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が進行中。</a:t>
            </a:r>
            <a:endParaRPr lang="en-US" altLang="ja-JP" sz="1600" b="1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ja-JP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　　　　　　　　　　　　　　　　　　エンドグループ製造として、先進プレス技術を使用した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HOM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部</a:t>
            </a:r>
            <a:r>
              <a:rPr lang="en-US" altLang="ja-JP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R&amp;D</a:t>
            </a:r>
            <a:r>
              <a:rPr lang="ja-JP" altLang="en-US" sz="1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を開始した。</a:t>
            </a:r>
            <a:endParaRPr kumimoji="1" lang="en-US" altLang="ja-JP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7" charset="0"/>
              <a:buNone/>
              <a:tabLst/>
              <a:defRPr/>
            </a:pPr>
            <a:r>
              <a:rPr lang="en-US" altLang="ja-JP" sz="16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       </a:t>
            </a:r>
            <a:r>
              <a:rPr kumimoji="1" lang="en-US" altLang="ja-JP" sz="1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</a:t>
            </a:r>
            <a:endParaRPr kumimoji="1" lang="ja-JP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3048000" y="762000"/>
            <a:ext cx="2971800" cy="1588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0000" dir="5400000" rotWithShape="0">
              <a:srgbClr val="660066">
                <a:alpha val="6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676400" y="2615912"/>
            <a:ext cx="63145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1. </a:t>
            </a:r>
            <a:r>
              <a:rPr lang="ja-JP" altLang="en-US" sz="3200" b="1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32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‘S1 Global’ cryomodule </a:t>
            </a:r>
            <a:r>
              <a:rPr lang="ja-JP" altLang="en-US" sz="32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試験</a:t>
            </a:r>
            <a:endParaRPr lang="ja-JP" altLang="en-US" sz="32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8473" y="3581400"/>
            <a:ext cx="64224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KEK-STF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がホストし、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国際協力で平均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31.5MV/m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運転の加速モジュールを実証、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４つのタイプのチューナーを比較試験、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２つのタイプの入力カップラーを比較試験、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DRFS</a:t>
            </a:r>
            <a:r>
              <a:rPr lang="ja-JP" altLang="en-US" sz="2000" dirty="0" smtClean="0">
                <a:solidFill>
                  <a:srgbClr val="FF0000"/>
                </a:solidFill>
              </a:rPr>
              <a:t>ドライブシステムの始めての実証試験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TextBox 6"/>
          <p:cNvSpPr txBox="1">
            <a:spLocks noChangeArrowheads="1"/>
          </p:cNvSpPr>
          <p:nvPr/>
        </p:nvSpPr>
        <p:spPr bwMode="auto">
          <a:xfrm>
            <a:off x="1665871" y="238780"/>
            <a:ext cx="542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 smtClean="0"/>
              <a:t>Surface treatment : EP system No.2</a:t>
            </a:r>
            <a:endParaRPr lang="ja-JP" altLang="en-US" sz="2800" b="1" dirty="0"/>
          </a:p>
        </p:txBody>
      </p:sp>
      <p:sp>
        <p:nvSpPr>
          <p:cNvPr id="35849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853" name="TextBox 20"/>
          <p:cNvSpPr txBox="1">
            <a:spLocks noChangeArrowheads="1"/>
          </p:cNvSpPr>
          <p:nvPr/>
        </p:nvSpPr>
        <p:spPr bwMode="auto">
          <a:xfrm>
            <a:off x="533400" y="990510"/>
            <a:ext cx="7321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/>
              <a:t>Electro-chemical polish for 500MHz cavity, ILC cavity, ERL cavity, etc</a:t>
            </a:r>
            <a:endParaRPr lang="ja-JP" altLang="en-US" sz="2000" b="1" dirty="0"/>
          </a:p>
        </p:txBody>
      </p:sp>
      <p:sp>
        <p:nvSpPr>
          <p:cNvPr id="35854" name="TextBox 21"/>
          <p:cNvSpPr txBox="1">
            <a:spLocks noChangeArrowheads="1"/>
          </p:cNvSpPr>
          <p:nvPr/>
        </p:nvSpPr>
        <p:spPr bwMode="auto">
          <a:xfrm>
            <a:off x="1066800" y="5135563"/>
            <a:ext cx="43401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/>
              <a:t>500MHz single cell test cavity mounted on the 2</a:t>
            </a:r>
            <a:r>
              <a:rPr lang="en-US" altLang="ja-JP" sz="1400" baseline="30000" dirty="0" smtClean="0"/>
              <a:t>nd</a:t>
            </a:r>
            <a:r>
              <a:rPr lang="en-US" altLang="ja-JP" sz="1400" dirty="0" smtClean="0"/>
              <a:t> EP bed</a:t>
            </a:r>
          </a:p>
          <a:p>
            <a:endParaRPr lang="en-US" altLang="ja-JP" sz="1400" dirty="0" smtClean="0"/>
          </a:p>
          <a:p>
            <a:r>
              <a:rPr lang="en-US" altLang="ja-JP" sz="1400" dirty="0" smtClean="0"/>
              <a:t>Moved from Nomura co. in 2009,</a:t>
            </a:r>
          </a:p>
          <a:p>
            <a:r>
              <a:rPr lang="en-US" altLang="ja-JP" sz="1400" dirty="0" smtClean="0"/>
              <a:t>rebuild in STF with some parts renewal.</a:t>
            </a:r>
            <a:endParaRPr lang="ja-JP" altLang="en-US" sz="1400" dirty="0"/>
          </a:p>
        </p:txBody>
      </p:sp>
      <p:pic>
        <p:nvPicPr>
          <p:cNvPr id="9" name="図 8" descr="20091124Di-0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471" y="4041775"/>
            <a:ext cx="2743200" cy="18288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0" name="図 9" descr="20091124Di-0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71" y="1590675"/>
            <a:ext cx="2743200" cy="18288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5585296" y="3419475"/>
            <a:ext cx="3185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EP </a:t>
            </a:r>
            <a:r>
              <a:rPr lang="en-US" altLang="ja-JP" sz="1400" dirty="0" smtClean="0"/>
              <a:t>acid tank, pumps, acid heat exchanger</a:t>
            </a:r>
            <a:endParaRPr lang="ja-JP" altLang="en-US" sz="1400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5715471" y="5997773"/>
            <a:ext cx="31909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/>
              <a:t>Ultra-sonic (left), water spray rinse (right)</a:t>
            </a:r>
            <a:endParaRPr lang="ja-JP" altLang="en-US" sz="1400" dirty="0"/>
          </a:p>
        </p:txBody>
      </p:sp>
      <p:pic>
        <p:nvPicPr>
          <p:cNvPr id="15" name="図 14" descr="2nd-E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90675"/>
            <a:ext cx="4481382" cy="3366015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41"/>
          <p:cNvSpPr txBox="1">
            <a:spLocks noChangeArrowheads="1"/>
          </p:cNvSpPr>
          <p:nvPr/>
        </p:nvSpPr>
        <p:spPr bwMode="auto">
          <a:xfrm>
            <a:off x="1600200" y="76200"/>
            <a:ext cx="6324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2800" b="1" dirty="0" smtClean="0"/>
              <a:t>Automated Pre-tuning machine at STF</a:t>
            </a:r>
            <a:endParaRPr lang="ja-JP" alt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942412" y="2420034"/>
            <a:ext cx="274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Start-up by FNAL team, </a:t>
            </a:r>
          </a:p>
          <a:p>
            <a:r>
              <a:rPr kumimoji="1" lang="en-US" altLang="ja-JP" b="1" dirty="0" smtClean="0">
                <a:latin typeface="Helvetica"/>
                <a:cs typeface="Helvetica"/>
              </a:rPr>
              <a:t>November, 2010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4545" y="4648200"/>
            <a:ext cx="357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Helvetica"/>
                <a:cs typeface="Helvetica"/>
              </a:rPr>
              <a:t>DESY-FNAL-KEK collaboration</a:t>
            </a:r>
            <a:endParaRPr kumimoji="1" lang="ja-JP" altLang="en-US" b="1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4545" y="5108377"/>
            <a:ext cx="37667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Helvetica"/>
                <a:cs typeface="Helvetica"/>
              </a:rPr>
              <a:t>Eccentricity measurement and correction,</a:t>
            </a:r>
          </a:p>
          <a:p>
            <a:r>
              <a:rPr lang="en-US" altLang="ja-JP" sz="1400" b="1" dirty="0" smtClean="0">
                <a:latin typeface="Helvetica"/>
                <a:cs typeface="Helvetica"/>
              </a:rPr>
              <a:t>Beam pipe tilt correction,</a:t>
            </a:r>
          </a:p>
          <a:p>
            <a:r>
              <a:rPr kumimoji="1" lang="en-US" altLang="ja-JP" sz="1400" b="1" dirty="0" smtClean="0">
                <a:latin typeface="Helvetica"/>
                <a:cs typeface="Helvetica"/>
              </a:rPr>
              <a:t>Frequency and field flatness corrections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338" y="6051322"/>
            <a:ext cx="4926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Helvetica"/>
                <a:cs typeface="Helvetica"/>
              </a:rPr>
              <a:t>KEK-STF receive 1 pre-tuning machine </a:t>
            </a:r>
            <a:r>
              <a:rPr lang="en-US" altLang="ja-JP" sz="1400" b="1" dirty="0" smtClean="0">
                <a:latin typeface="Helvetica"/>
                <a:cs typeface="Helvetica"/>
              </a:rPr>
              <a:t>on August 2010.</a:t>
            </a:r>
            <a:endParaRPr kumimoji="1" lang="ja-JP" altLang="en-US" sz="1400" b="1" dirty="0">
              <a:latin typeface="Helvetica"/>
              <a:cs typeface="Helvetica"/>
            </a:endParaRPr>
          </a:p>
        </p:txBody>
      </p:sp>
      <p:pic>
        <p:nvPicPr>
          <p:cNvPr id="11" name="図 10" descr="pre-tunin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14400"/>
            <a:ext cx="4565237" cy="3429000"/>
          </a:xfrm>
          <a:prstGeom prst="rect">
            <a:avLst/>
          </a:prstGeom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図 13" descr="20101105Di-00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130322"/>
            <a:ext cx="4381500" cy="2921000"/>
          </a:xfrm>
          <a:prstGeom prst="rect">
            <a:avLst/>
          </a:prstGeom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242" name="Object 2"/>
          <p:cNvGraphicFramePr>
            <a:graphicFrameLocks noChangeAspect="1"/>
          </p:cNvGraphicFramePr>
          <p:nvPr/>
        </p:nvGraphicFramePr>
        <p:xfrm>
          <a:off x="204172" y="3326635"/>
          <a:ext cx="8787428" cy="3363090"/>
        </p:xfrm>
        <a:graphic>
          <a:graphicData uri="http://schemas.openxmlformats.org/presentationml/2006/ole">
            <p:oleObj spid="_x0000_s53250" name="Word 文書" r:id="rId3" imgW="6172200" imgH="2362200" progId="Word.Document.12">
              <p:link updateAutomatic="1"/>
            </p:oleObj>
          </a:graphicData>
        </a:graphic>
      </p:graphicFrame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2070106" y="238780"/>
            <a:ext cx="4733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latin typeface="Helvetica" pitchFamily="-112" charset="0"/>
                <a:ea typeface="Helvetica" pitchFamily="-112" charset="0"/>
                <a:cs typeface="Helvetica" pitchFamily="-112" charset="0"/>
              </a:rPr>
              <a:t>S1-</a:t>
            </a:r>
            <a:r>
              <a:rPr lang="en-US" altLang="ja-JP" sz="2800" b="1" dirty="0" smtClean="0">
                <a:latin typeface="Helvetica" pitchFamily="-112" charset="0"/>
                <a:ea typeface="Helvetica" pitchFamily="-112" charset="0"/>
                <a:cs typeface="Helvetica" pitchFamily="-112" charset="0"/>
              </a:rPr>
              <a:t>Global cryomodule test</a:t>
            </a:r>
            <a:endParaRPr lang="en-US" altLang="ja-JP" sz="2800" b="1" dirty="0"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204172" y="836196"/>
            <a:ext cx="8735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Helvetica" pitchFamily="-112" charset="0"/>
                <a:ea typeface="Helvetica" pitchFamily="-112" charset="0"/>
                <a:cs typeface="Helvetica" pitchFamily="-112" charset="0"/>
              </a:rPr>
              <a:t>Demonstration of average gradient 31.5MV/m cryomodule by international collaboration</a:t>
            </a:r>
            <a:endParaRPr lang="ja-JP" altLang="en-US" sz="1600" b="1" dirty="0">
              <a:solidFill>
                <a:srgbClr val="FF0000"/>
              </a:solidFill>
              <a:latin typeface="Helvetica" pitchFamily="-112" charset="0"/>
              <a:ea typeface="Helvetica" pitchFamily="-112" charset="0"/>
              <a:cs typeface="Helvetica" pitchFamily="-112" charset="0"/>
            </a:endParaRP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204172" y="1513304"/>
            <a:ext cx="66245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/>
              <a:t>Module-C : INFN Cryostat + 2 FNAL cavities + 2 DESY cavities</a:t>
            </a:r>
          </a:p>
          <a:p>
            <a:r>
              <a:rPr lang="en-US" altLang="ja-JP" dirty="0" smtClean="0"/>
              <a:t>Module</a:t>
            </a:r>
            <a:r>
              <a:rPr lang="en-US" altLang="ja-JP" dirty="0"/>
              <a:t>-A :</a:t>
            </a:r>
            <a:r>
              <a:rPr lang="en-US" altLang="ja-JP" dirty="0" smtClean="0"/>
              <a:t> STF short cryostat + </a:t>
            </a:r>
            <a:r>
              <a:rPr lang="en-US" altLang="ja-JP" dirty="0"/>
              <a:t>4</a:t>
            </a:r>
            <a:r>
              <a:rPr lang="en-US" altLang="ja-JP" dirty="0" smtClean="0"/>
              <a:t> KEK TESLA-style cavities</a:t>
            </a:r>
          </a:p>
          <a:p>
            <a:r>
              <a:rPr lang="en-US" altLang="ja-JP" dirty="0" smtClean="0"/>
              <a:t>power </a:t>
            </a:r>
            <a:r>
              <a:rPr lang="en-US" altLang="ja-JP" dirty="0"/>
              <a:t>distribution : 2 SLAC VTO </a:t>
            </a:r>
            <a:r>
              <a:rPr lang="en-US" altLang="ja-JP" dirty="0" smtClean="0"/>
              <a:t>+ STF waveguides</a:t>
            </a:r>
            <a:endParaRPr lang="ja-JP" altLang="en-US" dirty="0"/>
          </a:p>
        </p:txBody>
      </p:sp>
      <p:sp>
        <p:nvSpPr>
          <p:cNvPr id="41994" name="テキスト ボックス 13"/>
          <p:cNvSpPr txBox="1">
            <a:spLocks noChangeArrowheads="1"/>
          </p:cNvSpPr>
          <p:nvPr/>
        </p:nvSpPr>
        <p:spPr bwMode="auto">
          <a:xfrm>
            <a:off x="1233488" y="3132138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FNAL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41995" name="テキスト ボックス 14"/>
          <p:cNvSpPr txBox="1">
            <a:spLocks noChangeArrowheads="1"/>
          </p:cNvSpPr>
          <p:nvPr/>
        </p:nvSpPr>
        <p:spPr bwMode="auto">
          <a:xfrm>
            <a:off x="3771900" y="3132138"/>
            <a:ext cx="665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DESY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41999" name="テキスト ボックス 21"/>
          <p:cNvSpPr txBox="1">
            <a:spLocks noChangeArrowheads="1"/>
          </p:cNvSpPr>
          <p:nvPr/>
        </p:nvSpPr>
        <p:spPr bwMode="auto">
          <a:xfrm>
            <a:off x="1303338" y="3810000"/>
            <a:ext cx="625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Calibri" pitchFamily="-112" charset="0"/>
              </a:rPr>
              <a:t>FNAL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0" name="テキスト ボックス 22"/>
          <p:cNvSpPr txBox="1">
            <a:spLocks noChangeArrowheads="1"/>
          </p:cNvSpPr>
          <p:nvPr/>
        </p:nvSpPr>
        <p:spPr bwMode="auto">
          <a:xfrm>
            <a:off x="3465512" y="3810000"/>
            <a:ext cx="612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latin typeface="Calibri" pitchFamily="-112" charset="0"/>
              </a:rPr>
              <a:t>DESY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1" name="テキスト ボックス 23"/>
          <p:cNvSpPr txBox="1">
            <a:spLocks noChangeArrowheads="1"/>
          </p:cNvSpPr>
          <p:nvPr/>
        </p:nvSpPr>
        <p:spPr bwMode="auto">
          <a:xfrm>
            <a:off x="4854639" y="3809584"/>
            <a:ext cx="1041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Calibri" pitchFamily="-112" charset="0"/>
              </a:rPr>
              <a:t>KEK type1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sp>
        <p:nvSpPr>
          <p:cNvPr id="42002" name="テキスト ボックス 24"/>
          <p:cNvSpPr txBox="1">
            <a:spLocks noChangeArrowheads="1"/>
          </p:cNvSpPr>
          <p:nvPr/>
        </p:nvSpPr>
        <p:spPr bwMode="auto">
          <a:xfrm>
            <a:off x="8208963" y="4900612"/>
            <a:ext cx="784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303BD"/>
                </a:solidFill>
                <a:latin typeface="Calibri" pitchFamily="-112" charset="0"/>
              </a:rPr>
              <a:t>End Cap</a:t>
            </a:r>
            <a:endParaRPr lang="ja-JP" altLang="en-US" sz="1400" b="1" dirty="0">
              <a:solidFill>
                <a:srgbClr val="0303BD"/>
              </a:solidFill>
              <a:latin typeface="Calibri" pitchFamily="-112" charset="0"/>
            </a:endParaRPr>
          </a:p>
        </p:txBody>
      </p:sp>
      <p:sp>
        <p:nvSpPr>
          <p:cNvPr id="42003" name="テキスト ボックス 25"/>
          <p:cNvSpPr txBox="1">
            <a:spLocks noChangeArrowheads="1"/>
          </p:cNvSpPr>
          <p:nvPr/>
        </p:nvSpPr>
        <p:spPr bwMode="auto">
          <a:xfrm>
            <a:off x="152400" y="4838700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000090"/>
                </a:solidFill>
                <a:latin typeface="Calibri" pitchFamily="-112" charset="0"/>
              </a:rPr>
              <a:t>Connection to 2K Cold Box</a:t>
            </a:r>
            <a:endParaRPr lang="ja-JP" altLang="en-US" sz="1400" b="1" dirty="0">
              <a:solidFill>
                <a:srgbClr val="000090"/>
              </a:solidFill>
              <a:latin typeface="Calibri" pitchFamily="-112" charset="0"/>
            </a:endParaRPr>
          </a:p>
        </p:txBody>
      </p:sp>
      <p:sp>
        <p:nvSpPr>
          <p:cNvPr id="42015" name="テキスト ボックス 16"/>
          <p:cNvSpPr txBox="1">
            <a:spLocks noChangeArrowheads="1"/>
          </p:cNvSpPr>
          <p:nvPr/>
        </p:nvSpPr>
        <p:spPr bwMode="auto">
          <a:xfrm>
            <a:off x="6643688" y="3076575"/>
            <a:ext cx="1030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Calibri" pitchFamily="-112" charset="0"/>
              </a:rPr>
              <a:t>KEK-new</a:t>
            </a:r>
            <a:endParaRPr lang="ja-JP" altLang="en-US" b="1">
              <a:solidFill>
                <a:schemeClr val="bg1"/>
              </a:solidFill>
              <a:latin typeface="Calibri" pitchFamily="-112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4" name="テキスト ボックス 23"/>
          <p:cNvSpPr txBox="1">
            <a:spLocks noChangeArrowheads="1"/>
          </p:cNvSpPr>
          <p:nvPr/>
        </p:nvSpPr>
        <p:spPr bwMode="auto">
          <a:xfrm>
            <a:off x="7489452" y="3810000"/>
            <a:ext cx="1043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 smtClean="0">
                <a:solidFill>
                  <a:srgbClr val="FF0000"/>
                </a:solidFill>
                <a:latin typeface="Calibri" pitchFamily="-112" charset="0"/>
              </a:rPr>
              <a:t>KEK type2</a:t>
            </a:r>
            <a:endParaRPr lang="ja-JP" altLang="en-US" sz="1600" b="1" dirty="0">
              <a:solidFill>
                <a:srgbClr val="FF0000"/>
              </a:solidFill>
              <a:latin typeface="Calibri" pitchFamily="-112" charset="0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rot="16200000" flipH="1">
            <a:off x="1661319" y="5090319"/>
            <a:ext cx="723900" cy="220662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1928813" y="4838700"/>
            <a:ext cx="882649" cy="723900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rot="5400000">
            <a:off x="3367087" y="5157787"/>
            <a:ext cx="723900" cy="8572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rot="16200000" flipH="1">
            <a:off x="3706018" y="4904581"/>
            <a:ext cx="723901" cy="59213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5400000">
            <a:off x="5491097" y="5157785"/>
            <a:ext cx="723900" cy="8572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rot="16200000" flipH="1">
            <a:off x="5830028" y="4904579"/>
            <a:ext cx="723901" cy="592136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rot="5400000">
            <a:off x="7305608" y="4848288"/>
            <a:ext cx="723904" cy="704720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rot="16200000" flipH="1">
            <a:off x="7657969" y="5200645"/>
            <a:ext cx="723904" cy="1"/>
          </a:xfrm>
          <a:prstGeom prst="straightConnector1">
            <a:avLst/>
          </a:prstGeom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95542" y="1174750"/>
            <a:ext cx="4585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Realization of ILC Plug-compatibility concept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873426" y="2485807"/>
            <a:ext cx="38266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dirty="0" smtClean="0"/>
              <a:t>Assembly: Jan 2010 </a:t>
            </a:r>
            <a:r>
              <a:rPr lang="en-US" altLang="ja-JP" b="1" dirty="0"/>
              <a:t>-</a:t>
            </a:r>
            <a:r>
              <a:rPr lang="en-US" altLang="ja-JP" b="1" dirty="0" smtClean="0"/>
              <a:t> May </a:t>
            </a:r>
            <a:r>
              <a:rPr lang="en-US" altLang="ja-JP" b="1" dirty="0"/>
              <a:t>2010</a:t>
            </a:r>
            <a:endParaRPr lang="en-US" altLang="ja-JP" b="1" dirty="0" smtClean="0"/>
          </a:p>
          <a:p>
            <a:r>
              <a:rPr lang="en-US" altLang="ja-JP" b="1" dirty="0" smtClean="0"/>
              <a:t>Operation: June </a:t>
            </a:r>
            <a:r>
              <a:rPr lang="en-US" altLang="ja-JP" b="1" dirty="0"/>
              <a:t>2010 –</a:t>
            </a:r>
            <a:r>
              <a:rPr lang="en-US" altLang="ja-JP" b="1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February 2011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85800" y="2485807"/>
            <a:ext cx="4670419" cy="6463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6084551" y="1572308"/>
            <a:ext cx="193537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Vertical Test Performance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1 AES004  27MV/m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2 ACC011  33MV/m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3 Z-108      31.3MV/m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4 Z-109      30.7MV/m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5 MHI-05    27.1MV/</a:t>
            </a:r>
            <a:r>
              <a:rPr lang="en-US" altLang="ja-JP" sz="120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m</a:t>
            </a:r>
            <a:endParaRPr lang="ja-JP" altLang="en-US" sz="1200" dirty="0" smtClean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6 MHI-06    27.7MV/m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7 MHI-07    33.6MV/m</a:t>
            </a:r>
          </a:p>
          <a:p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8 MHI-0</a:t>
            </a:r>
            <a:r>
              <a:rPr lang="en-US" altLang="ja-JP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9</a:t>
            </a:r>
            <a:r>
              <a:rPr lang="ja-JP" altLang="en-US" sz="120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</a:rPr>
              <a:t>    27.0MV/m</a:t>
            </a:r>
            <a:endParaRPr kumimoji="1" lang="ja-JP" altLang="en-US" sz="1200" dirty="0"/>
          </a:p>
        </p:txBody>
      </p:sp>
      <p:sp>
        <p:nvSpPr>
          <p:cNvPr id="28" name="正方形/長方形 27"/>
          <p:cNvSpPr/>
          <p:nvPr/>
        </p:nvSpPr>
        <p:spPr>
          <a:xfrm>
            <a:off x="6149959" y="1608642"/>
            <a:ext cx="2630591" cy="17179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7809338" y="2680304"/>
            <a:ext cx="961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Average</a:t>
            </a:r>
          </a:p>
          <a:p>
            <a:r>
              <a:rPr lang="en-US" altLang="ja-JP" sz="1400" dirty="0" smtClean="0"/>
              <a:t>29.7MV/m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25/12/2009</a:t>
            </a:r>
            <a:endParaRPr lang="en-GB" altLang="ja-JP"/>
          </a:p>
        </p:txBody>
      </p:sp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8900" y="762000"/>
            <a:ext cx="76327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909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 smtClean="0">
                <a:latin typeface="Helvetica"/>
                <a:ea typeface="Arial Unicode MS" pitchFamily="-60" charset="0"/>
                <a:cs typeface="Helvetica"/>
              </a:rPr>
              <a:t>S1 Global Cryomodule Experiment Setup</a:t>
            </a:r>
            <a:endParaRPr lang="en-US" altLang="ja-JP" sz="3200" b="1" dirty="0">
              <a:latin typeface="Helvetica"/>
              <a:ea typeface="Arial Unicode MS" pitchFamily="-60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2895600"/>
            <a:ext cx="3110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module-C</a:t>
            </a:r>
          </a:p>
          <a:p>
            <a:r>
              <a:rPr lang="en-US" altLang="ja-JP" dirty="0" smtClean="0"/>
              <a:t>(DESY,FNAL cavities &amp; couplers)</a:t>
            </a:r>
          </a:p>
          <a:p>
            <a:r>
              <a:rPr kumimoji="1" lang="en-US" altLang="ja-JP" dirty="0" smtClean="0"/>
              <a:t>SLAC VTO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86214" y="2057400"/>
            <a:ext cx="14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module-A</a:t>
            </a:r>
          </a:p>
          <a:p>
            <a:r>
              <a:rPr lang="en-US" altLang="ja-JP" dirty="0" smtClean="0"/>
              <a:t>(KEK cavities)</a:t>
            </a:r>
            <a:endParaRPr kumimoji="1" lang="ja-JP" altLang="en-US" dirty="0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pic>
        <p:nvPicPr>
          <p:cNvPr id="13" name="図 12" descr="20100706Di-01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05" y="874930"/>
            <a:ext cx="3031004" cy="2020669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4" name="図 13" descr="20101129Di-00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14800"/>
            <a:ext cx="3733800" cy="2489200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1G-cavity-AL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09800"/>
            <a:ext cx="5125899" cy="3107995"/>
          </a:xfrm>
          <a:prstGeom prst="rect">
            <a:avLst/>
          </a:prstGeom>
        </p:spPr>
      </p:pic>
      <p:pic>
        <p:nvPicPr>
          <p:cNvPr id="3" name="図 2" descr="S1G-cavity-0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653" y="2209800"/>
            <a:ext cx="3683823" cy="3107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300335"/>
            <a:ext cx="6119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Helvetica"/>
                <a:cs typeface="Helvetica"/>
              </a:rPr>
              <a:t>Each Cavity performance in Cryomodule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1143000"/>
            <a:ext cx="449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Average gradient in vertical test        : 30MV/m</a:t>
            </a:r>
          </a:p>
          <a:p>
            <a:r>
              <a:rPr lang="en-US" altLang="ja-JP" dirty="0" smtClean="0"/>
              <a:t>Average gradient in cryomodule test: 28MV/m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6204466"/>
            <a:ext cx="659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mechanical tuner trouble happened in two cavities: ACC011, MHI-09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>
            <a:stCxn id="6" idx="0"/>
          </p:cNvCxnSpPr>
          <p:nvPr/>
        </p:nvCxnSpPr>
        <p:spPr>
          <a:xfrm rot="16200000" flipV="1">
            <a:off x="2661159" y="4044462"/>
            <a:ext cx="1022866" cy="3297141"/>
          </a:xfrm>
          <a:prstGeom prst="straightConnector1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6" idx="0"/>
          </p:cNvCxnSpPr>
          <p:nvPr/>
        </p:nvCxnSpPr>
        <p:spPr>
          <a:xfrm rot="16200000" flipV="1">
            <a:off x="4147070" y="5530373"/>
            <a:ext cx="946626" cy="401559"/>
          </a:xfrm>
          <a:prstGeom prst="straightConnector1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S1G-cavity-0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14150"/>
            <a:ext cx="7596390" cy="4690316"/>
          </a:xfrm>
          <a:prstGeom prst="rect">
            <a:avLst/>
          </a:prstGeom>
        </p:spPr>
      </p:pic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129915" y="6336269"/>
            <a:ext cx="555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Coupler vacuum trouble happened during test</a:t>
            </a:r>
            <a:r>
              <a:rPr lang="en-US" altLang="ja-JP" dirty="0" smtClean="0"/>
              <a:t> at</a:t>
            </a:r>
            <a:r>
              <a:rPr kumimoji="1" lang="en-US" altLang="ja-JP" dirty="0" smtClean="0"/>
              <a:t> MHI-05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 rot="16200000" flipV="1">
            <a:off x="5256244" y="5772162"/>
            <a:ext cx="794267" cy="333949"/>
          </a:xfrm>
          <a:prstGeom prst="straightConnector1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0" y="300335"/>
            <a:ext cx="464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Helvetica"/>
                <a:cs typeface="Helvetica"/>
              </a:rPr>
              <a:t>7</a:t>
            </a:r>
            <a:r>
              <a:rPr kumimoji="1" lang="en-US" altLang="ja-JP" sz="2400" b="1" dirty="0" smtClean="0">
                <a:latin typeface="Helvetica"/>
                <a:cs typeface="Helvetica"/>
              </a:rPr>
              <a:t> Cavities combined operation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762000"/>
            <a:ext cx="8273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7 cavities: Frequency was tuned to MHI-09 and ACC011 was not used -&gt; </a:t>
            </a:r>
            <a:r>
              <a:rPr lang="en-US" altLang="ja-JP" u="sng" dirty="0" smtClean="0">
                <a:solidFill>
                  <a:srgbClr val="FF0000"/>
                </a:solidFill>
              </a:rPr>
              <a:t>Max. 26MV/m</a:t>
            </a:r>
          </a:p>
          <a:p>
            <a:r>
              <a:rPr kumimoji="1" lang="en-US" altLang="ja-JP" dirty="0" smtClean="0"/>
              <a:t>7 cavities:                                         to ACC011        MHI-09 was not used -&gt; Max. 25MV/m</a:t>
            </a:r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2667000" y="5542002"/>
            <a:ext cx="914400" cy="401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934478" y="5802868"/>
            <a:ext cx="914400" cy="4015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667000" y="5835134"/>
            <a:ext cx="1020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tuner trouble</a:t>
            </a:r>
            <a:endParaRPr kumimoji="1" lang="ja-JP" alt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478" y="6059271"/>
            <a:ext cx="1020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tuner trouble</a:t>
            </a:r>
            <a:endParaRPr kumimoji="1" lang="ja-JP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ata101215FBcPCI2BA.pn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828800"/>
            <a:ext cx="4572000" cy="3625850"/>
          </a:xfrm>
          <a:prstGeom prst="rect">
            <a:avLst/>
          </a:prstGeom>
        </p:spPr>
      </p:pic>
      <p:pic>
        <p:nvPicPr>
          <p:cNvPr id="2" name="図 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05740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 Unicode MS" pitchFamily="-60" charset="0"/>
                <a:cs typeface="Helvetica"/>
              </a:rPr>
              <a:t>Digital LLRF Test at S1 Global Cryomodule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 Unicode MS" pitchFamily="-60" charset="0"/>
              <a:cs typeface="Helvetic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38300" y="794539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LLRF study with 7 cavities operation at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25MV/m</a:t>
            </a:r>
            <a:endParaRPr lang="ja-JP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459468"/>
            <a:ext cx="209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Stability in 6300 sec.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4594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Field Waveform of each cavity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352800" y="5454650"/>
            <a:ext cx="533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Vector-sum stability: 24.995MV/m ~ 24.988MV/m (~0.03%)</a:t>
            </a:r>
          </a:p>
          <a:p>
            <a:r>
              <a:rPr lang="en-US" sz="1600" dirty="0" smtClean="0"/>
              <a:t>amplitude stability in pulse flat-top: &lt; 60ppm=0.006%rms</a:t>
            </a:r>
          </a:p>
          <a:p>
            <a:r>
              <a:rPr lang="en-US" altLang="ja-JP" sz="1600" dirty="0" smtClean="0"/>
              <a:t>phase stability in pulse flat-top: &lt; </a:t>
            </a:r>
            <a:r>
              <a:rPr lang="en-US" sz="1600" dirty="0" smtClean="0"/>
              <a:t>0.0017 </a:t>
            </a:r>
            <a:r>
              <a:rPr lang="en-US" sz="1600" dirty="0" err="1" smtClean="0"/>
              <a:t>degree.rms</a:t>
            </a:r>
            <a:r>
              <a:rPr lang="ja-JP" altLang="en-US" sz="1600" dirty="0" smtClean="0"/>
              <a:t> </a:t>
            </a:r>
            <a:endParaRPr lang="ja-JP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15587" y="2057400"/>
            <a:ext cx="177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vector-sum gradient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7408" y="3186499"/>
            <a:ext cx="2494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amplitude stability in pulse flat-top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7408" y="4177098"/>
            <a:ext cx="224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phase stability in pulse flat-top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0100" y="6428601"/>
            <a:ext cx="3185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90"/>
                </a:solidFill>
              </a:rPr>
              <a:t>ILC spec.: &lt; 0.1% amplitude,  &lt; 0.1 degree phase</a:t>
            </a:r>
            <a:endParaRPr kumimoji="1" lang="ja-JP" altLang="en-US" sz="12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Arial Unicode MS" pitchFamily="-60" charset="0"/>
                <a:cs typeface="Helvetica"/>
              </a:rPr>
              <a:t>DRFS Demonstration at S1 Global Cryomodule test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Arial Unicode MS" pitchFamily="-60" charset="0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3107" y="5868769"/>
            <a:ext cx="442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地下トンネルでの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クライオモジュール試験運転（</a:t>
            </a:r>
            <a:r>
              <a:rPr lang="ja-JP" altLang="en-US" dirty="0" smtClean="0"/>
              <a:t>２０１１年</a:t>
            </a:r>
            <a:r>
              <a:rPr kumimoji="1" lang="ja-JP" altLang="en-US" dirty="0" smtClean="0"/>
              <a:t>２月）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90258" y="914400"/>
            <a:ext cx="4315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高圧電源は地上部に置く。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トンネル内はクライストロン、変調アノード電源、</a:t>
            </a:r>
            <a:r>
              <a:rPr lang="en-US" altLang="ja-JP" sz="1200" dirty="0" smtClean="0"/>
              <a:t>digital-LLRF</a:t>
            </a:r>
            <a:r>
              <a:rPr lang="ja-JP" altLang="en-US" sz="1200" dirty="0" smtClean="0"/>
              <a:t>など。</a:t>
            </a:r>
            <a:endParaRPr kumimoji="1" lang="ja-JP" altLang="en-US" sz="1200" dirty="0"/>
          </a:p>
        </p:txBody>
      </p:sp>
      <p:pic>
        <p:nvPicPr>
          <p:cNvPr id="9" name="図 8" descr="20101228Di-0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3733800" cy="56007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2" name="図 11" descr="DRFS-in-tunnel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6065"/>
            <a:ext cx="3386942" cy="2331992"/>
          </a:xfrm>
          <a:prstGeom prst="rect">
            <a:avLst/>
          </a:prstGeom>
        </p:spPr>
      </p:pic>
      <p:pic>
        <p:nvPicPr>
          <p:cNvPr id="13" name="図 12" descr="DRFS-HV-operatio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708057"/>
            <a:ext cx="2749371" cy="21569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7846</TotalTime>
  <Words>2425</Words>
  <Application>Microsoft Macintosh PowerPoint</Application>
  <PresentationFormat>画面に合わせる (4:3)</PresentationFormat>
  <Paragraphs>373</Paragraphs>
  <Slides>31</Slides>
  <Notes>4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リンクの設定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3" baseType="lpstr">
      <vt:lpstr>Office テーマ</vt:lpstr>
      <vt:lpstr>???</vt:lpstr>
      <vt:lpstr>超伝導RF試験施設KEK-STFの開発状況</vt:lpstr>
      <vt:lpstr>スライド 2</vt:lpstr>
      <vt:lpstr>スライド 3</vt:lpstr>
      <vt:lpstr>スライド 4</vt:lpstr>
      <vt:lpstr>S1 Global Cryomodule Experiment Setup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Photocathode RF gun for beam supply to Cryomodules </vt:lpstr>
      <vt:lpstr>スライド 20</vt:lpstr>
      <vt:lpstr>スライド 21</vt:lpstr>
      <vt:lpstr>スライド 22</vt:lpstr>
      <vt:lpstr>スライド 23</vt:lpstr>
      <vt:lpstr>スライド 24</vt:lpstr>
      <vt:lpstr>EBW, Press R&amp;D were started </vt:lpstr>
      <vt:lpstr>スライド 26</vt:lpstr>
      <vt:lpstr>スライド 27</vt:lpstr>
      <vt:lpstr>スライド 28</vt:lpstr>
      <vt:lpstr>スライド 29</vt:lpstr>
      <vt:lpstr>スライド 30</vt:lpstr>
      <vt:lpstr>スライド 31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ILC超伝導加速システム ILCとSTFの開発状況</dc:title>
  <dc:creator>早野 仁司</dc:creator>
  <cp:lastModifiedBy>早野 仁司</cp:lastModifiedBy>
  <cp:revision>173</cp:revision>
  <dcterms:created xsi:type="dcterms:W3CDTF">2011-01-14T04:40:21Z</dcterms:created>
  <dcterms:modified xsi:type="dcterms:W3CDTF">2011-01-14T05:24:06Z</dcterms:modified>
</cp:coreProperties>
</file>